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93" r:id="rId2"/>
  </p:sldMasterIdLst>
  <p:notesMasterIdLst>
    <p:notesMasterId r:id="rId17"/>
  </p:notesMasterIdLst>
  <p:handoutMasterIdLst>
    <p:handoutMasterId r:id="rId18"/>
  </p:handoutMasterIdLst>
  <p:sldIdLst>
    <p:sldId id="877" r:id="rId3"/>
    <p:sldId id="5671" r:id="rId4"/>
    <p:sldId id="5675" r:id="rId5"/>
    <p:sldId id="5674" r:id="rId6"/>
    <p:sldId id="914" r:id="rId7"/>
    <p:sldId id="5922" r:id="rId8"/>
    <p:sldId id="5670" r:id="rId9"/>
    <p:sldId id="5920" r:id="rId10"/>
    <p:sldId id="5673" r:id="rId11"/>
    <p:sldId id="5672" r:id="rId12"/>
    <p:sldId id="324" r:id="rId13"/>
    <p:sldId id="5677" r:id="rId14"/>
    <p:sldId id="5676" r:id="rId15"/>
    <p:sldId id="913" r:id="rId16"/>
  </p:sldIdLst>
  <p:sldSz cx="12192000" cy="6858000"/>
  <p:notesSz cx="6888163" cy="10020300"/>
  <p:embeddedFontLst>
    <p:embeddedFont>
      <p:font typeface="Arial Narrow" panose="020B0606020202030204" pitchFamily="34" charset="0"/>
      <p:regular r:id="rId19"/>
      <p:bold r:id="rId20"/>
      <p:italic r:id="rId21"/>
      <p:boldItalic r:id="rId22"/>
    </p:embeddedFont>
    <p:embeddedFont>
      <p:font typeface="Arial Rounded MT Bold" panose="020F0704030504030204" pitchFamily="34" charset="0"/>
      <p:regular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ambria" panose="02040503050406030204" pitchFamily="18" charset="0"/>
      <p:regular r:id="rId30"/>
      <p:bold r:id="rId31"/>
      <p:italic r:id="rId32"/>
      <p:boldItalic r:id="rId33"/>
    </p:embeddedFont>
    <p:embeddedFont>
      <p:font typeface="Franklin Gothic" panose="020B7200000000000000"/>
      <p:regular r:id="rId34"/>
      <p:bold r:id="rId35"/>
      <p:italic r:id="rId36"/>
      <p:boldItalic r:id="rId37"/>
    </p:embeddedFont>
    <p:embeddedFont>
      <p:font typeface="Franklin Gothic Book" panose="020B0503020102020204" pitchFamily="34" charset="0"/>
      <p:regular r:id="rId38"/>
      <p:italic r:id="rId39"/>
    </p:embeddedFont>
    <p:embeddedFont>
      <p:font typeface="Franklin Gothic Medium" panose="020B0603020102020204" pitchFamily="34" charset="0"/>
      <p:regular r:id="rId40"/>
      <p:italic r:id="rId4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s Alfredo Arias Ramos" initials="LAAR" lastIdx="11" clrIdx="0">
    <p:extLst>
      <p:ext uri="{19B8F6BF-5375-455C-9EA6-DF929625EA0E}">
        <p15:presenceInfo xmlns:p15="http://schemas.microsoft.com/office/powerpoint/2012/main" userId="645693e86b1693e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9ACE"/>
    <a:srgbClr val="09B6F3"/>
    <a:srgbClr val="BA0606"/>
    <a:srgbClr val="AD2217"/>
    <a:srgbClr val="843002"/>
    <a:srgbClr val="CE3A1C"/>
    <a:srgbClr val="E12519"/>
    <a:srgbClr val="E1F4FF"/>
    <a:srgbClr val="CCCCFF"/>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8" autoAdjust="0"/>
    <p:restoredTop sz="94007" autoAdjust="0"/>
  </p:normalViewPr>
  <p:slideViewPr>
    <p:cSldViewPr snapToGrid="0">
      <p:cViewPr varScale="1">
        <p:scale>
          <a:sx n="90" d="100"/>
          <a:sy n="90" d="100"/>
        </p:scale>
        <p:origin x="576" y="9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0" d="100"/>
          <a:sy n="80" d="100"/>
        </p:scale>
        <p:origin x="401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handoutMaster" Target="handoutMasters/handout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tableStyles" Target="tableStyles.xml"/><Relationship Id="rId20" Type="http://schemas.openxmlformats.org/officeDocument/2006/relationships/font" Target="fonts/font2.fntdata"/><Relationship Id="rId41" Type="http://schemas.openxmlformats.org/officeDocument/2006/relationships/font" Target="fonts/font23.fntdata"/></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1">
                <a:lumMod val="50000"/>
                <a:lumOff val="50000"/>
              </a:schemeClr>
            </a:solidFill>
            <a:ln>
              <a:noFill/>
            </a:ln>
            <a:effectLst/>
          </c:spPr>
          <c:invertIfNegative val="0"/>
          <c:dPt>
            <c:idx val="0"/>
            <c:invertIfNegative val="0"/>
            <c:bubble3D val="0"/>
            <c:spPr>
              <a:solidFill>
                <a:schemeClr val="accent1">
                  <a:lumMod val="75000"/>
                </a:schemeClr>
              </a:solidFill>
              <a:ln>
                <a:noFill/>
              </a:ln>
              <a:effectLst/>
            </c:spPr>
            <c:extLst>
              <c:ext xmlns:c16="http://schemas.microsoft.com/office/drawing/2014/chart" uri="{C3380CC4-5D6E-409C-BE32-E72D297353CC}">
                <c16:uniqueId val="{00000000-D230-40D8-BB57-AA30B5EF6D4E}"/>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0-D230-40D8-BB57-AA30B5EF6D4E}"/>
                </c:ext>
              </c:extLst>
            </c:dLbl>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1-D230-40D8-BB57-AA30B5EF6D4E}"/>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Hoja1!$H$13:$I$13</c:f>
              <c:strCache>
                <c:ptCount val="2"/>
                <c:pt idx="0">
                  <c:v>PIM</c:v>
                </c:pt>
                <c:pt idx="1">
                  <c:v>Ejecución</c:v>
                </c:pt>
              </c:strCache>
            </c:strRef>
          </c:cat>
          <c:val>
            <c:numRef>
              <c:f>Hoja1!$H$14:$I$14</c:f>
              <c:numCache>
                <c:formatCode>General</c:formatCode>
                <c:ptCount val="2"/>
                <c:pt idx="0" formatCode="#,##0.00">
                  <c:v>1032.5</c:v>
                </c:pt>
                <c:pt idx="1">
                  <c:v>653.20000000000005</c:v>
                </c:pt>
              </c:numCache>
            </c:numRef>
          </c:val>
          <c:extLst>
            <c:ext xmlns:c16="http://schemas.microsoft.com/office/drawing/2014/chart" uri="{C3380CC4-5D6E-409C-BE32-E72D297353CC}">
              <c16:uniqueId val="{00000002-D230-40D8-BB57-AA30B5EF6D4E}"/>
            </c:ext>
          </c:extLst>
        </c:ser>
        <c:dLbls>
          <c:showLegendKey val="0"/>
          <c:showVal val="0"/>
          <c:showCatName val="0"/>
          <c:showSerName val="0"/>
          <c:showPercent val="0"/>
          <c:showBubbleSize val="0"/>
        </c:dLbls>
        <c:gapWidth val="219"/>
        <c:overlap val="-27"/>
        <c:axId val="572408992"/>
        <c:axId val="572410792"/>
      </c:barChart>
      <c:catAx>
        <c:axId val="572408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572410792"/>
        <c:crosses val="autoZero"/>
        <c:auto val="1"/>
        <c:lblAlgn val="ctr"/>
        <c:lblOffset val="100"/>
        <c:noMultiLvlLbl val="0"/>
      </c:catAx>
      <c:valAx>
        <c:axId val="572410792"/>
        <c:scaling>
          <c:orientation val="minMax"/>
        </c:scaling>
        <c:delete val="1"/>
        <c:axPos val="l"/>
        <c:numFmt formatCode="#,##0.00" sourceLinked="1"/>
        <c:majorTickMark val="none"/>
        <c:minorTickMark val="none"/>
        <c:tickLblPos val="nextTo"/>
        <c:crossAx val="572408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P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633396782412179"/>
          <c:y val="0.12891806643202411"/>
          <c:w val="0.53366603217587827"/>
          <c:h val="0.74216386713595184"/>
        </c:manualLayout>
      </c:layout>
      <c:barChart>
        <c:barDir val="bar"/>
        <c:grouping val="stacked"/>
        <c:varyColors val="0"/>
        <c:ser>
          <c:idx val="0"/>
          <c:order val="0"/>
          <c:tx>
            <c:strRef>
              <c:f>Hoja1!$B$1</c:f>
              <c:strCache>
                <c:ptCount val="1"/>
                <c:pt idx="0">
                  <c:v>APM</c:v>
                </c:pt>
              </c:strCache>
            </c:strRef>
          </c:tx>
          <c:spPr>
            <a:solidFill>
              <a:schemeClr val="bg1"/>
            </a:solidFill>
            <a:ln>
              <a:noFill/>
            </a:ln>
            <a:effectLst/>
          </c:spPr>
          <c:invertIfNegative val="0"/>
          <c:dLbls>
            <c:dLbl>
              <c:idx val="0"/>
              <c:dLblPos val="inBase"/>
              <c:showLegendKey val="0"/>
              <c:showVal val="1"/>
              <c:showCatName val="0"/>
              <c:showSerName val="0"/>
              <c:showPercent val="0"/>
              <c:showBubbleSize val="0"/>
              <c:extLst>
                <c:ext xmlns:c15="http://schemas.microsoft.com/office/drawing/2012/chart" uri="{CE6537A1-D6FC-4f65-9D91-7224C49458BB}">
                  <c15:layout>
                    <c:manualLayout>
                      <c:w val="0.23926469230095251"/>
                      <c:h val="0.28244776372834368"/>
                    </c:manualLayout>
                  </c15:layout>
                </c:ext>
                <c:ext xmlns:c16="http://schemas.microsoft.com/office/drawing/2014/chart" uri="{C3380CC4-5D6E-409C-BE32-E72D297353CC}">
                  <c16:uniqueId val="{00000000-112F-42FA-8AEE-CE4DDAFCD13C}"/>
                </c:ext>
              </c:extLst>
            </c:dLbl>
            <c:dLbl>
              <c:idx val="1"/>
              <c:layout>
                <c:manualLayout>
                  <c:x val="6.4671146470319397E-3"/>
                  <c:y val="1.1719824221093099E-2"/>
                </c:manualLayout>
              </c:layout>
              <c:tx>
                <c:rich>
                  <a:bodyPr/>
                  <a:lstStyle/>
                  <a:p>
                    <a:r>
                      <a:rPr lang="en-US" dirty="0"/>
                      <a:t>84</a:t>
                    </a:r>
                    <a:r>
                      <a:rPr lang="en-US" baseline="0" dirty="0"/>
                      <a:t> 752</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C6E-44C0-8D6D-BD17E76EF71A}"/>
                </c:ext>
              </c:extLst>
            </c:dLbl>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Cambria" panose="02040503050406030204" pitchFamily="18" charset="0"/>
                    <a:ea typeface="Cambria" panose="02040503050406030204" pitchFamily="18" charset="0"/>
                    <a:cs typeface="+mn-cs"/>
                  </a:defRPr>
                </a:pPr>
                <a:endParaRPr lang="es-P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Total</c:v>
                </c:pt>
                <c:pt idx="1">
                  <c:v>Jul a Dic</c:v>
                </c:pt>
              </c:strCache>
            </c:strRef>
          </c:cat>
          <c:val>
            <c:numRef>
              <c:f>Hoja1!$B$2:$B$3</c:f>
              <c:numCache>
                <c:formatCode>#,##0</c:formatCode>
                <c:ptCount val="2"/>
                <c:pt idx="0">
                  <c:v>169504</c:v>
                </c:pt>
                <c:pt idx="1">
                  <c:v>84752</c:v>
                </c:pt>
              </c:numCache>
            </c:numRef>
          </c:val>
          <c:extLst>
            <c:ext xmlns:c16="http://schemas.microsoft.com/office/drawing/2014/chart" uri="{C3380CC4-5D6E-409C-BE32-E72D297353CC}">
              <c16:uniqueId val="{00000002-8C6E-44C0-8D6D-BD17E76EF71A}"/>
            </c:ext>
          </c:extLst>
        </c:ser>
        <c:dLbls>
          <c:showLegendKey val="0"/>
          <c:showVal val="0"/>
          <c:showCatName val="0"/>
          <c:showSerName val="0"/>
          <c:showPercent val="0"/>
          <c:showBubbleSize val="0"/>
        </c:dLbls>
        <c:gapWidth val="50"/>
        <c:overlap val="100"/>
        <c:axId val="735647087"/>
        <c:axId val="735647503"/>
      </c:barChart>
      <c:catAx>
        <c:axId val="7356470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bg1"/>
                </a:solidFill>
                <a:latin typeface="Cambria" panose="02040503050406030204" pitchFamily="18" charset="0"/>
                <a:ea typeface="Cambria" panose="02040503050406030204" pitchFamily="18" charset="0"/>
                <a:cs typeface="+mn-cs"/>
              </a:defRPr>
            </a:pPr>
            <a:endParaRPr lang="es-PE"/>
          </a:p>
        </c:txPr>
        <c:crossAx val="735647503"/>
        <c:crosses val="autoZero"/>
        <c:auto val="1"/>
        <c:lblAlgn val="ctr"/>
        <c:lblOffset val="100"/>
        <c:noMultiLvlLbl val="0"/>
      </c:catAx>
      <c:valAx>
        <c:axId val="735647503"/>
        <c:scaling>
          <c:orientation val="minMax"/>
        </c:scaling>
        <c:delete val="1"/>
        <c:axPos val="b"/>
        <c:numFmt formatCode="#,##0" sourceLinked="1"/>
        <c:majorTickMark val="none"/>
        <c:minorTickMark val="none"/>
        <c:tickLblPos val="nextTo"/>
        <c:crossAx val="735647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1">
          <a:solidFill>
            <a:schemeClr val="bg1"/>
          </a:solidFill>
          <a:latin typeface="Cambria" panose="02040503050406030204" pitchFamily="18" charset="0"/>
          <a:ea typeface="Cambria" panose="02040503050406030204" pitchFamily="18" charset="0"/>
        </a:defRPr>
      </a:pPr>
      <a:endParaRPr lang="es-P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633396782412179"/>
          <c:y val="0.12891806643202411"/>
          <c:w val="0.53366603217587827"/>
          <c:h val="0.74216386713595184"/>
        </c:manualLayout>
      </c:layout>
      <c:barChart>
        <c:barDir val="bar"/>
        <c:grouping val="stacked"/>
        <c:varyColors val="0"/>
        <c:ser>
          <c:idx val="0"/>
          <c:order val="0"/>
          <c:tx>
            <c:strRef>
              <c:f>Hoja1!$B$1</c:f>
              <c:strCache>
                <c:ptCount val="1"/>
                <c:pt idx="0">
                  <c:v>APM</c:v>
                </c:pt>
              </c:strCache>
            </c:strRef>
          </c:tx>
          <c:spPr>
            <a:solidFill>
              <a:schemeClr val="bg1"/>
            </a:solidFill>
            <a:ln>
              <a:noFill/>
            </a:ln>
            <a:effectLst/>
          </c:spPr>
          <c:invertIfNegative val="0"/>
          <c:dLbls>
            <c:dLbl>
              <c:idx val="0"/>
              <c:dLblPos val="inBase"/>
              <c:showLegendKey val="0"/>
              <c:showVal val="1"/>
              <c:showCatName val="0"/>
              <c:showSerName val="0"/>
              <c:showPercent val="0"/>
              <c:showBubbleSize val="0"/>
              <c:extLst>
                <c:ext xmlns:c15="http://schemas.microsoft.com/office/drawing/2012/chart" uri="{CE6537A1-D6FC-4f65-9D91-7224C49458BB}">
                  <c15:layout>
                    <c:manualLayout>
                      <c:w val="0.23926469230095251"/>
                      <c:h val="0.28244776372834368"/>
                    </c:manualLayout>
                  </c15:layout>
                </c:ext>
                <c:ext xmlns:c16="http://schemas.microsoft.com/office/drawing/2014/chart" uri="{C3380CC4-5D6E-409C-BE32-E72D297353CC}">
                  <c16:uniqueId val="{00000000-4FFB-4CC6-A84A-FDD88ABE5B58}"/>
                </c:ext>
              </c:extLst>
            </c:dLbl>
            <c:dLbl>
              <c:idx val="1"/>
              <c:layout>
                <c:manualLayout>
                  <c:x val="4.1553559912572008E-2"/>
                  <c:y val="-5.8599121105465737E-3"/>
                </c:manualLayout>
              </c:layout>
              <c:tx>
                <c:rich>
                  <a:bodyPr/>
                  <a:lstStyle/>
                  <a:p>
                    <a:r>
                      <a:rPr lang="en-US" dirty="0"/>
                      <a:t>803,937</a:t>
                    </a:r>
                  </a:p>
                </c:rich>
              </c:tx>
              <c:dLblPos val="ctr"/>
              <c:showLegendKey val="0"/>
              <c:showVal val="1"/>
              <c:showCatName val="0"/>
              <c:showSerName val="0"/>
              <c:showPercent val="0"/>
              <c:showBubbleSize val="0"/>
              <c:extLst>
                <c:ext xmlns:c15="http://schemas.microsoft.com/office/drawing/2012/chart" uri="{CE6537A1-D6FC-4f65-9D91-7224C49458BB}">
                  <c15:layout>
                    <c:manualLayout>
                      <c:w val="0.25472759262782085"/>
                      <c:h val="0.24728829106506434"/>
                    </c:manualLayout>
                  </c15:layout>
                  <c15:showDataLabelsRange val="0"/>
                </c:ext>
                <c:ext xmlns:c16="http://schemas.microsoft.com/office/drawing/2014/chart" uri="{C3380CC4-5D6E-409C-BE32-E72D297353CC}">
                  <c16:uniqueId val="{00000001-4FFB-4CC6-A84A-FDD88ABE5B58}"/>
                </c:ext>
              </c:extLst>
            </c:dLbl>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Cambria" panose="02040503050406030204" pitchFamily="18" charset="0"/>
                    <a:ea typeface="Cambria" panose="02040503050406030204" pitchFamily="18" charset="0"/>
                    <a:cs typeface="+mn-cs"/>
                  </a:defRPr>
                </a:pPr>
                <a:endParaRPr lang="es-P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Total</c:v>
                </c:pt>
                <c:pt idx="1">
                  <c:v>Jul a Dic</c:v>
                </c:pt>
              </c:strCache>
            </c:strRef>
          </c:cat>
          <c:val>
            <c:numRef>
              <c:f>Hoja1!$B$2:$B$3</c:f>
              <c:numCache>
                <c:formatCode>#,##0</c:formatCode>
                <c:ptCount val="2"/>
                <c:pt idx="0">
                  <c:v>1607874</c:v>
                </c:pt>
                <c:pt idx="1">
                  <c:v>1127017</c:v>
                </c:pt>
              </c:numCache>
            </c:numRef>
          </c:val>
          <c:extLst>
            <c:ext xmlns:c16="http://schemas.microsoft.com/office/drawing/2014/chart" uri="{C3380CC4-5D6E-409C-BE32-E72D297353CC}">
              <c16:uniqueId val="{00000002-4FFB-4CC6-A84A-FDD88ABE5B58}"/>
            </c:ext>
          </c:extLst>
        </c:ser>
        <c:dLbls>
          <c:showLegendKey val="0"/>
          <c:showVal val="0"/>
          <c:showCatName val="0"/>
          <c:showSerName val="0"/>
          <c:showPercent val="0"/>
          <c:showBubbleSize val="0"/>
        </c:dLbls>
        <c:gapWidth val="50"/>
        <c:overlap val="100"/>
        <c:axId val="735647087"/>
        <c:axId val="735647503"/>
      </c:barChart>
      <c:catAx>
        <c:axId val="7356470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bg1"/>
                </a:solidFill>
                <a:latin typeface="Cambria" panose="02040503050406030204" pitchFamily="18" charset="0"/>
                <a:ea typeface="Cambria" panose="02040503050406030204" pitchFamily="18" charset="0"/>
                <a:cs typeface="+mn-cs"/>
              </a:defRPr>
            </a:pPr>
            <a:endParaRPr lang="es-PE"/>
          </a:p>
        </c:txPr>
        <c:crossAx val="735647503"/>
        <c:crosses val="autoZero"/>
        <c:auto val="1"/>
        <c:lblAlgn val="ctr"/>
        <c:lblOffset val="100"/>
        <c:noMultiLvlLbl val="0"/>
      </c:catAx>
      <c:valAx>
        <c:axId val="735647503"/>
        <c:scaling>
          <c:orientation val="minMax"/>
        </c:scaling>
        <c:delete val="1"/>
        <c:axPos val="b"/>
        <c:numFmt formatCode="#,##0" sourceLinked="1"/>
        <c:majorTickMark val="none"/>
        <c:minorTickMark val="none"/>
        <c:tickLblPos val="nextTo"/>
        <c:crossAx val="735647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1">
          <a:solidFill>
            <a:schemeClr val="bg1"/>
          </a:solidFill>
          <a:latin typeface="Cambria" panose="02040503050406030204" pitchFamily="18" charset="0"/>
          <a:ea typeface="Cambria" panose="02040503050406030204" pitchFamily="18" charset="0"/>
        </a:defRPr>
      </a:pPr>
      <a:endParaRPr lang="es-P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633396782412179"/>
          <c:y val="0.12891806643202411"/>
          <c:w val="0.53366603217587827"/>
          <c:h val="0.74216386713595184"/>
        </c:manualLayout>
      </c:layout>
      <c:barChart>
        <c:barDir val="bar"/>
        <c:grouping val="stacked"/>
        <c:varyColors val="0"/>
        <c:ser>
          <c:idx val="0"/>
          <c:order val="0"/>
          <c:tx>
            <c:strRef>
              <c:f>Hoja1!$B$1</c:f>
              <c:strCache>
                <c:ptCount val="1"/>
                <c:pt idx="0">
                  <c:v>APM</c:v>
                </c:pt>
              </c:strCache>
            </c:strRef>
          </c:tx>
          <c:spPr>
            <a:solidFill>
              <a:schemeClr val="bg1"/>
            </a:solidFill>
            <a:ln>
              <a:noFill/>
            </a:ln>
            <a:effectLst/>
          </c:spPr>
          <c:invertIfNegative val="0"/>
          <c:dLbls>
            <c:dLbl>
              <c:idx val="0"/>
              <c:dLblPos val="inBase"/>
              <c:showLegendKey val="0"/>
              <c:showVal val="1"/>
              <c:showCatName val="0"/>
              <c:showSerName val="0"/>
              <c:showPercent val="0"/>
              <c:showBubbleSize val="0"/>
              <c:extLst>
                <c:ext xmlns:c15="http://schemas.microsoft.com/office/drawing/2012/chart" uri="{CE6537A1-D6FC-4f65-9D91-7224C49458BB}">
                  <c15:layout>
                    <c:manualLayout>
                      <c:w val="0.23926469230095251"/>
                      <c:h val="0.28244776372834368"/>
                    </c:manualLayout>
                  </c15:layout>
                </c:ext>
                <c:ext xmlns:c16="http://schemas.microsoft.com/office/drawing/2014/chart" uri="{C3380CC4-5D6E-409C-BE32-E72D297353CC}">
                  <c16:uniqueId val="{00000000-7405-40C9-9A15-0F99B7E15A92}"/>
                </c:ext>
              </c:extLst>
            </c:dLbl>
            <c:dLbl>
              <c:idx val="1"/>
              <c:layout>
                <c:manualLayout>
                  <c:x val="-3.5575840002652205E-3"/>
                  <c:y val="-5.8603735209489553E-3"/>
                </c:manualLayout>
              </c:layout>
              <c:tx>
                <c:rich>
                  <a:bodyPr/>
                  <a:lstStyle/>
                  <a:p>
                    <a:r>
                      <a:rPr lang="en-US" dirty="0"/>
                      <a:t>323,080</a:t>
                    </a:r>
                  </a:p>
                </c:rich>
              </c:tx>
              <c:dLblPos val="ctr"/>
              <c:showLegendKey val="0"/>
              <c:showVal val="1"/>
              <c:showCatName val="0"/>
              <c:showSerName val="0"/>
              <c:showPercent val="0"/>
              <c:showBubbleSize val="0"/>
              <c:extLst>
                <c:ext xmlns:c15="http://schemas.microsoft.com/office/drawing/2012/chart" uri="{CE6537A1-D6FC-4f65-9D91-7224C49458BB}">
                  <c15:layout>
                    <c:manualLayout>
                      <c:w val="0.25472759262782085"/>
                      <c:h val="0.24728829106506434"/>
                    </c:manualLayout>
                  </c15:layout>
                  <c15:showDataLabelsRange val="0"/>
                </c:ext>
                <c:ext xmlns:c16="http://schemas.microsoft.com/office/drawing/2014/chart" uri="{C3380CC4-5D6E-409C-BE32-E72D297353CC}">
                  <c16:uniqueId val="{00000001-7405-40C9-9A15-0F99B7E15A92}"/>
                </c:ext>
              </c:extLst>
            </c:dLbl>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Cambria" panose="02040503050406030204" pitchFamily="18" charset="0"/>
                    <a:ea typeface="Cambria" panose="02040503050406030204" pitchFamily="18" charset="0"/>
                    <a:cs typeface="+mn-cs"/>
                  </a:defRPr>
                </a:pPr>
                <a:endParaRPr lang="es-P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Total</c:v>
                </c:pt>
                <c:pt idx="1">
                  <c:v>Jul a Dic</c:v>
                </c:pt>
              </c:strCache>
            </c:strRef>
          </c:cat>
          <c:val>
            <c:numRef>
              <c:f>Hoja1!$B$2:$B$3</c:f>
              <c:numCache>
                <c:formatCode>#,##0</c:formatCode>
                <c:ptCount val="2"/>
                <c:pt idx="0">
                  <c:v>646160</c:v>
                </c:pt>
                <c:pt idx="1">
                  <c:v>323080</c:v>
                </c:pt>
              </c:numCache>
            </c:numRef>
          </c:val>
          <c:extLst>
            <c:ext xmlns:c16="http://schemas.microsoft.com/office/drawing/2014/chart" uri="{C3380CC4-5D6E-409C-BE32-E72D297353CC}">
              <c16:uniqueId val="{00000002-7405-40C9-9A15-0F99B7E15A92}"/>
            </c:ext>
          </c:extLst>
        </c:ser>
        <c:dLbls>
          <c:showLegendKey val="0"/>
          <c:showVal val="0"/>
          <c:showCatName val="0"/>
          <c:showSerName val="0"/>
          <c:showPercent val="0"/>
          <c:showBubbleSize val="0"/>
        </c:dLbls>
        <c:gapWidth val="50"/>
        <c:overlap val="100"/>
        <c:axId val="735647087"/>
        <c:axId val="735647503"/>
      </c:barChart>
      <c:catAx>
        <c:axId val="7356470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bg1"/>
                </a:solidFill>
                <a:latin typeface="Cambria" panose="02040503050406030204" pitchFamily="18" charset="0"/>
                <a:ea typeface="Cambria" panose="02040503050406030204" pitchFamily="18" charset="0"/>
                <a:cs typeface="+mn-cs"/>
              </a:defRPr>
            </a:pPr>
            <a:endParaRPr lang="es-PE"/>
          </a:p>
        </c:txPr>
        <c:crossAx val="735647503"/>
        <c:crosses val="autoZero"/>
        <c:auto val="1"/>
        <c:lblAlgn val="ctr"/>
        <c:lblOffset val="100"/>
        <c:noMultiLvlLbl val="0"/>
      </c:catAx>
      <c:valAx>
        <c:axId val="735647503"/>
        <c:scaling>
          <c:orientation val="minMax"/>
        </c:scaling>
        <c:delete val="1"/>
        <c:axPos val="b"/>
        <c:numFmt formatCode="#,##0" sourceLinked="1"/>
        <c:majorTickMark val="none"/>
        <c:minorTickMark val="none"/>
        <c:tickLblPos val="nextTo"/>
        <c:crossAx val="735647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1">
          <a:solidFill>
            <a:schemeClr val="bg1"/>
          </a:solidFill>
          <a:latin typeface="Cambria" panose="02040503050406030204" pitchFamily="18" charset="0"/>
          <a:ea typeface="Cambria" panose="02040503050406030204" pitchFamily="18" charset="0"/>
        </a:defRPr>
      </a:pPr>
      <a:endParaRPr lang="es-P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633396782412179"/>
          <c:y val="0.12891806643202411"/>
          <c:w val="0.53366603217587827"/>
          <c:h val="0.74216386713595184"/>
        </c:manualLayout>
      </c:layout>
      <c:barChart>
        <c:barDir val="bar"/>
        <c:grouping val="stacked"/>
        <c:varyColors val="0"/>
        <c:ser>
          <c:idx val="0"/>
          <c:order val="0"/>
          <c:tx>
            <c:strRef>
              <c:f>Hoja1!$B$1</c:f>
              <c:strCache>
                <c:ptCount val="1"/>
                <c:pt idx="0">
                  <c:v>APM</c:v>
                </c:pt>
              </c:strCache>
            </c:strRef>
          </c:tx>
          <c:spPr>
            <a:solidFill>
              <a:schemeClr val="bg1"/>
            </a:solidFill>
            <a:ln>
              <a:noFill/>
            </a:ln>
            <a:effectLst/>
          </c:spPr>
          <c:invertIfNegative val="0"/>
          <c:dLbls>
            <c:dLbl>
              <c:idx val="0"/>
              <c:dLblPos val="inBase"/>
              <c:showLegendKey val="0"/>
              <c:showVal val="1"/>
              <c:showCatName val="0"/>
              <c:showSerName val="0"/>
              <c:showPercent val="0"/>
              <c:showBubbleSize val="0"/>
              <c:extLst>
                <c:ext xmlns:c15="http://schemas.microsoft.com/office/drawing/2012/chart" uri="{CE6537A1-D6FC-4f65-9D91-7224C49458BB}">
                  <c15:layout>
                    <c:manualLayout>
                      <c:w val="0.23926469230095251"/>
                      <c:h val="0.28244776372834368"/>
                    </c:manualLayout>
                  </c15:layout>
                </c:ext>
                <c:ext xmlns:c16="http://schemas.microsoft.com/office/drawing/2014/chart" uri="{C3380CC4-5D6E-409C-BE32-E72D297353CC}">
                  <c16:uniqueId val="{00000000-FCF6-4CDD-8912-180DA30E95F2}"/>
                </c:ext>
              </c:extLst>
            </c:dLbl>
            <c:dLbl>
              <c:idx val="1"/>
              <c:layout>
                <c:manualLayout>
                  <c:x val="2.651651194162627E-2"/>
                  <c:y val="-2.3439648442186191E-2"/>
                </c:manualLayout>
              </c:layout>
              <c:tx>
                <c:rich>
                  <a:bodyPr/>
                  <a:lstStyle/>
                  <a:p>
                    <a:r>
                      <a:rPr lang="en-US" dirty="0"/>
                      <a:t>175,381</a:t>
                    </a:r>
                  </a:p>
                </c:rich>
              </c:tx>
              <c:dLblPos val="ctr"/>
              <c:showLegendKey val="0"/>
              <c:showVal val="1"/>
              <c:showCatName val="0"/>
              <c:showSerName val="0"/>
              <c:showPercent val="0"/>
              <c:showBubbleSize val="0"/>
              <c:extLst>
                <c:ext xmlns:c15="http://schemas.microsoft.com/office/drawing/2012/chart" uri="{CE6537A1-D6FC-4f65-9D91-7224C49458BB}">
                  <c15:layout>
                    <c:manualLayout>
                      <c:w val="0.21420294568270962"/>
                      <c:h val="0.2121288184017851"/>
                    </c:manualLayout>
                  </c15:layout>
                  <c15:showDataLabelsRange val="0"/>
                </c:ext>
                <c:ext xmlns:c16="http://schemas.microsoft.com/office/drawing/2014/chart" uri="{C3380CC4-5D6E-409C-BE32-E72D297353CC}">
                  <c16:uniqueId val="{00000001-FCF6-4CDD-8912-180DA30E95F2}"/>
                </c:ext>
              </c:extLst>
            </c:dLbl>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Cambria" panose="02040503050406030204" pitchFamily="18" charset="0"/>
                    <a:ea typeface="Cambria" panose="02040503050406030204" pitchFamily="18" charset="0"/>
                    <a:cs typeface="+mn-cs"/>
                  </a:defRPr>
                </a:pPr>
                <a:endParaRPr lang="es-P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Total</c:v>
                </c:pt>
                <c:pt idx="1">
                  <c:v>Jul a Dic</c:v>
                </c:pt>
              </c:strCache>
            </c:strRef>
          </c:cat>
          <c:val>
            <c:numRef>
              <c:f>Hoja1!$B$2:$B$3</c:f>
              <c:numCache>
                <c:formatCode>#,##0</c:formatCode>
                <c:ptCount val="2"/>
                <c:pt idx="0">
                  <c:v>350762</c:v>
                </c:pt>
                <c:pt idx="1">
                  <c:v>175381</c:v>
                </c:pt>
              </c:numCache>
            </c:numRef>
          </c:val>
          <c:extLst>
            <c:ext xmlns:c16="http://schemas.microsoft.com/office/drawing/2014/chart" uri="{C3380CC4-5D6E-409C-BE32-E72D297353CC}">
              <c16:uniqueId val="{00000002-FCF6-4CDD-8912-180DA30E95F2}"/>
            </c:ext>
          </c:extLst>
        </c:ser>
        <c:dLbls>
          <c:showLegendKey val="0"/>
          <c:showVal val="0"/>
          <c:showCatName val="0"/>
          <c:showSerName val="0"/>
          <c:showPercent val="0"/>
          <c:showBubbleSize val="0"/>
        </c:dLbls>
        <c:gapWidth val="50"/>
        <c:overlap val="100"/>
        <c:axId val="735647087"/>
        <c:axId val="735647503"/>
      </c:barChart>
      <c:catAx>
        <c:axId val="7356470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bg1"/>
                </a:solidFill>
                <a:latin typeface="Cambria" panose="02040503050406030204" pitchFamily="18" charset="0"/>
                <a:ea typeface="Cambria" panose="02040503050406030204" pitchFamily="18" charset="0"/>
                <a:cs typeface="+mn-cs"/>
              </a:defRPr>
            </a:pPr>
            <a:endParaRPr lang="es-PE"/>
          </a:p>
        </c:txPr>
        <c:crossAx val="735647503"/>
        <c:crosses val="autoZero"/>
        <c:auto val="1"/>
        <c:lblAlgn val="ctr"/>
        <c:lblOffset val="100"/>
        <c:noMultiLvlLbl val="0"/>
      </c:catAx>
      <c:valAx>
        <c:axId val="735647503"/>
        <c:scaling>
          <c:orientation val="minMax"/>
        </c:scaling>
        <c:delete val="1"/>
        <c:axPos val="b"/>
        <c:numFmt formatCode="#,##0" sourceLinked="1"/>
        <c:majorTickMark val="none"/>
        <c:minorTickMark val="none"/>
        <c:tickLblPos val="nextTo"/>
        <c:crossAx val="735647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1">
          <a:solidFill>
            <a:schemeClr val="bg1"/>
          </a:solidFill>
          <a:latin typeface="Cambria" panose="02040503050406030204" pitchFamily="18" charset="0"/>
          <a:ea typeface="Cambria" panose="02040503050406030204" pitchFamily="18" charset="0"/>
        </a:defRPr>
      </a:pPr>
      <a:endParaRPr lang="es-P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2"/>
            <a:ext cx="2985621" cy="501576"/>
          </a:xfrm>
          <a:prstGeom prst="rect">
            <a:avLst/>
          </a:prstGeom>
        </p:spPr>
        <p:txBody>
          <a:bodyPr vert="horz" lIns="92446" tIns="46223" rIns="92446" bIns="46223" rtlCol="0"/>
          <a:lstStyle>
            <a:lvl1pPr algn="l">
              <a:defRPr sz="1200"/>
            </a:lvl1pPr>
          </a:lstStyle>
          <a:p>
            <a:endParaRPr lang="es-PE"/>
          </a:p>
        </p:txBody>
      </p:sp>
      <p:sp>
        <p:nvSpPr>
          <p:cNvPr id="3" name="Marcador de fecha 2"/>
          <p:cNvSpPr>
            <a:spLocks noGrp="1"/>
          </p:cNvSpPr>
          <p:nvPr>
            <p:ph type="dt" sz="quarter" idx="1"/>
          </p:nvPr>
        </p:nvSpPr>
        <p:spPr>
          <a:xfrm>
            <a:off x="3900935" y="2"/>
            <a:ext cx="2985621" cy="501576"/>
          </a:xfrm>
          <a:prstGeom prst="rect">
            <a:avLst/>
          </a:prstGeom>
        </p:spPr>
        <p:txBody>
          <a:bodyPr vert="horz" lIns="92446" tIns="46223" rIns="92446" bIns="46223" rtlCol="0"/>
          <a:lstStyle>
            <a:lvl1pPr algn="r">
              <a:defRPr sz="1200"/>
            </a:lvl1pPr>
          </a:lstStyle>
          <a:p>
            <a:fld id="{2AFAD4AE-8F5B-48CD-B1A2-7ED424E68375}" type="datetimeFigureOut">
              <a:rPr lang="es-PE" smtClean="0"/>
              <a:t>11/07/2023</a:t>
            </a:fld>
            <a:endParaRPr lang="es-PE"/>
          </a:p>
        </p:txBody>
      </p:sp>
      <p:sp>
        <p:nvSpPr>
          <p:cNvPr id="4" name="Marcador de pie de página 3"/>
          <p:cNvSpPr>
            <a:spLocks noGrp="1"/>
          </p:cNvSpPr>
          <p:nvPr>
            <p:ph type="ftr" sz="quarter" idx="2"/>
          </p:nvPr>
        </p:nvSpPr>
        <p:spPr>
          <a:xfrm>
            <a:off x="0" y="9518725"/>
            <a:ext cx="2985621" cy="501576"/>
          </a:xfrm>
          <a:prstGeom prst="rect">
            <a:avLst/>
          </a:prstGeom>
        </p:spPr>
        <p:txBody>
          <a:bodyPr vert="horz" lIns="92446" tIns="46223" rIns="92446" bIns="46223" rtlCol="0" anchor="b"/>
          <a:lstStyle>
            <a:lvl1pPr algn="l">
              <a:defRPr sz="1200"/>
            </a:lvl1pPr>
          </a:lstStyle>
          <a:p>
            <a:endParaRPr lang="es-PE"/>
          </a:p>
        </p:txBody>
      </p:sp>
      <p:sp>
        <p:nvSpPr>
          <p:cNvPr id="5" name="Marcador de número de diapositiva 4"/>
          <p:cNvSpPr>
            <a:spLocks noGrp="1"/>
          </p:cNvSpPr>
          <p:nvPr>
            <p:ph type="sldNum" sz="quarter" idx="3"/>
          </p:nvPr>
        </p:nvSpPr>
        <p:spPr>
          <a:xfrm>
            <a:off x="3900935" y="9518725"/>
            <a:ext cx="2985621" cy="501576"/>
          </a:xfrm>
          <a:prstGeom prst="rect">
            <a:avLst/>
          </a:prstGeom>
        </p:spPr>
        <p:txBody>
          <a:bodyPr vert="horz" lIns="92446" tIns="46223" rIns="92446" bIns="46223" rtlCol="0" anchor="b"/>
          <a:lstStyle>
            <a:lvl1pPr algn="r">
              <a:defRPr sz="1200"/>
            </a:lvl1pPr>
          </a:lstStyle>
          <a:p>
            <a:fld id="{3F595215-11CC-41D4-9ADA-79492380DB0C}" type="slidenum">
              <a:rPr lang="es-PE" smtClean="0"/>
              <a:t>‹Nº›</a:t>
            </a:fld>
            <a:endParaRPr lang="es-PE"/>
          </a:p>
        </p:txBody>
      </p:sp>
    </p:spTree>
    <p:extLst>
      <p:ext uri="{BB962C8B-B14F-4D97-AF65-F5344CB8AC3E}">
        <p14:creationId xmlns:p14="http://schemas.microsoft.com/office/powerpoint/2010/main" val="3758206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2"/>
            <a:ext cx="2984870" cy="503068"/>
          </a:xfrm>
          <a:prstGeom prst="rect">
            <a:avLst/>
          </a:prstGeom>
        </p:spPr>
        <p:txBody>
          <a:bodyPr vert="horz" lIns="92446" tIns="46223" rIns="92446" bIns="46223" rtlCol="0"/>
          <a:lstStyle>
            <a:lvl1pPr algn="l">
              <a:defRPr sz="1200"/>
            </a:lvl1pPr>
          </a:lstStyle>
          <a:p>
            <a:endParaRPr lang="es-PE"/>
          </a:p>
        </p:txBody>
      </p:sp>
      <p:sp>
        <p:nvSpPr>
          <p:cNvPr id="3" name="Marcador de fecha 2"/>
          <p:cNvSpPr>
            <a:spLocks noGrp="1"/>
          </p:cNvSpPr>
          <p:nvPr>
            <p:ph type="dt" idx="1"/>
          </p:nvPr>
        </p:nvSpPr>
        <p:spPr>
          <a:xfrm>
            <a:off x="3901699" y="2"/>
            <a:ext cx="2984870" cy="503068"/>
          </a:xfrm>
          <a:prstGeom prst="rect">
            <a:avLst/>
          </a:prstGeom>
        </p:spPr>
        <p:txBody>
          <a:bodyPr vert="horz" lIns="92446" tIns="46223" rIns="92446" bIns="46223" rtlCol="0"/>
          <a:lstStyle>
            <a:lvl1pPr algn="r">
              <a:defRPr sz="1200"/>
            </a:lvl1pPr>
          </a:lstStyle>
          <a:p>
            <a:fld id="{CBD2859B-8722-4D46-8BCD-DF5D01CEC68B}" type="datetimeFigureOut">
              <a:rPr lang="es-PE" smtClean="0"/>
              <a:t>11/07/2023</a:t>
            </a:fld>
            <a:endParaRPr lang="es-PE"/>
          </a:p>
        </p:txBody>
      </p:sp>
      <p:sp>
        <p:nvSpPr>
          <p:cNvPr id="4" name="Marcador de imagen de diapositiva 3"/>
          <p:cNvSpPr>
            <a:spLocks noGrp="1" noRot="1" noChangeAspect="1"/>
          </p:cNvSpPr>
          <p:nvPr>
            <p:ph type="sldImg" idx="2"/>
          </p:nvPr>
        </p:nvSpPr>
        <p:spPr>
          <a:xfrm>
            <a:off x="438150" y="1252538"/>
            <a:ext cx="6011863" cy="3381375"/>
          </a:xfrm>
          <a:prstGeom prst="rect">
            <a:avLst/>
          </a:prstGeom>
          <a:noFill/>
          <a:ln w="12700">
            <a:solidFill>
              <a:prstClr val="black"/>
            </a:solidFill>
          </a:ln>
        </p:spPr>
        <p:txBody>
          <a:bodyPr vert="horz" lIns="92446" tIns="46223" rIns="92446" bIns="46223" rtlCol="0" anchor="ctr"/>
          <a:lstStyle/>
          <a:p>
            <a:endParaRPr lang="es-PE"/>
          </a:p>
        </p:txBody>
      </p:sp>
      <p:sp>
        <p:nvSpPr>
          <p:cNvPr id="5" name="Marcador de notas 4"/>
          <p:cNvSpPr>
            <a:spLocks noGrp="1"/>
          </p:cNvSpPr>
          <p:nvPr>
            <p:ph type="body" sz="quarter" idx="3"/>
          </p:nvPr>
        </p:nvSpPr>
        <p:spPr>
          <a:xfrm>
            <a:off x="688817" y="4821929"/>
            <a:ext cx="5510530" cy="3945836"/>
          </a:xfrm>
          <a:prstGeom prst="rect">
            <a:avLst/>
          </a:prstGeom>
        </p:spPr>
        <p:txBody>
          <a:bodyPr vert="horz" lIns="92446" tIns="46223" rIns="92446" bIns="46223"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1" y="9517234"/>
            <a:ext cx="2984870" cy="503068"/>
          </a:xfrm>
          <a:prstGeom prst="rect">
            <a:avLst/>
          </a:prstGeom>
        </p:spPr>
        <p:txBody>
          <a:bodyPr vert="horz" lIns="92446" tIns="46223" rIns="92446" bIns="46223"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901699" y="9517234"/>
            <a:ext cx="2984870" cy="503068"/>
          </a:xfrm>
          <a:prstGeom prst="rect">
            <a:avLst/>
          </a:prstGeom>
        </p:spPr>
        <p:txBody>
          <a:bodyPr vert="horz" lIns="92446" tIns="46223" rIns="92446" bIns="46223" rtlCol="0" anchor="b"/>
          <a:lstStyle>
            <a:lvl1pPr algn="r">
              <a:defRPr sz="1200"/>
            </a:lvl1pPr>
          </a:lstStyle>
          <a:p>
            <a:fld id="{680675E3-EB0A-4B7E-B525-8C265F397EF0}" type="slidenum">
              <a:rPr lang="es-PE" smtClean="0"/>
              <a:t>‹Nº›</a:t>
            </a:fld>
            <a:endParaRPr lang="es-PE"/>
          </a:p>
        </p:txBody>
      </p:sp>
    </p:spTree>
    <p:extLst>
      <p:ext uri="{BB962C8B-B14F-4D97-AF65-F5344CB8AC3E}">
        <p14:creationId xmlns:p14="http://schemas.microsoft.com/office/powerpoint/2010/main" val="3349277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defTabSz="924458">
              <a:defRPr/>
            </a:pPr>
            <a:fld id="{680675E3-EB0A-4B7E-B525-8C265F397EF0}" type="slidenum">
              <a:rPr lang="es-PE">
                <a:solidFill>
                  <a:prstClr val="black"/>
                </a:solidFill>
                <a:latin typeface="Calibri"/>
              </a:rPr>
              <a:pPr defTabSz="924458">
                <a:defRPr/>
              </a:pPr>
              <a:t>5</a:t>
            </a:fld>
            <a:endParaRPr lang="es-PE">
              <a:solidFill>
                <a:prstClr val="black"/>
              </a:solidFill>
              <a:latin typeface="Calibri"/>
            </a:endParaRPr>
          </a:p>
        </p:txBody>
      </p:sp>
    </p:spTree>
    <p:extLst>
      <p:ext uri="{BB962C8B-B14F-4D97-AF65-F5344CB8AC3E}">
        <p14:creationId xmlns:p14="http://schemas.microsoft.com/office/powerpoint/2010/main" val="3288840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defTabSz="924458">
              <a:defRPr/>
            </a:pPr>
            <a:fld id="{680675E3-EB0A-4B7E-B525-8C265F397EF0}" type="slidenum">
              <a:rPr lang="es-PE">
                <a:solidFill>
                  <a:prstClr val="black"/>
                </a:solidFill>
                <a:latin typeface="Calibri"/>
              </a:rPr>
              <a:pPr defTabSz="924458">
                <a:defRPr/>
              </a:pPr>
              <a:t>6</a:t>
            </a:fld>
            <a:endParaRPr lang="es-PE">
              <a:solidFill>
                <a:prstClr val="black"/>
              </a:solidFill>
              <a:latin typeface="Calibri"/>
            </a:endParaRPr>
          </a:p>
        </p:txBody>
      </p:sp>
    </p:spTree>
    <p:extLst>
      <p:ext uri="{BB962C8B-B14F-4D97-AF65-F5344CB8AC3E}">
        <p14:creationId xmlns:p14="http://schemas.microsoft.com/office/powerpoint/2010/main" val="2445786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defTabSz="924458">
              <a:defRPr/>
            </a:pPr>
            <a:fld id="{680675E3-EB0A-4B7E-B525-8C265F397EF0}" type="slidenum">
              <a:rPr lang="es-PE">
                <a:solidFill>
                  <a:prstClr val="black"/>
                </a:solidFill>
                <a:latin typeface="Calibri"/>
              </a:rPr>
              <a:pPr defTabSz="924458">
                <a:defRPr/>
              </a:pPr>
              <a:t>7</a:t>
            </a:fld>
            <a:endParaRPr lang="es-PE">
              <a:solidFill>
                <a:prstClr val="black"/>
              </a:solidFill>
              <a:latin typeface="Calibri"/>
            </a:endParaRPr>
          </a:p>
        </p:txBody>
      </p:sp>
    </p:spTree>
    <p:extLst>
      <p:ext uri="{BB962C8B-B14F-4D97-AF65-F5344CB8AC3E}">
        <p14:creationId xmlns:p14="http://schemas.microsoft.com/office/powerpoint/2010/main" val="72895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defTabSz="924458">
              <a:defRPr/>
            </a:pPr>
            <a:fld id="{680675E3-EB0A-4B7E-B525-8C265F397EF0}" type="slidenum">
              <a:rPr lang="es-PE">
                <a:solidFill>
                  <a:prstClr val="black"/>
                </a:solidFill>
                <a:latin typeface="Calibri"/>
              </a:rPr>
              <a:pPr defTabSz="924458">
                <a:defRPr/>
              </a:pPr>
              <a:t>9</a:t>
            </a:fld>
            <a:endParaRPr lang="es-PE">
              <a:solidFill>
                <a:prstClr val="black"/>
              </a:solidFill>
              <a:latin typeface="Calibri"/>
            </a:endParaRPr>
          </a:p>
        </p:txBody>
      </p:sp>
    </p:spTree>
    <p:extLst>
      <p:ext uri="{BB962C8B-B14F-4D97-AF65-F5344CB8AC3E}">
        <p14:creationId xmlns:p14="http://schemas.microsoft.com/office/powerpoint/2010/main" val="603196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defTabSz="924458">
              <a:defRPr/>
            </a:pPr>
            <a:fld id="{680675E3-EB0A-4B7E-B525-8C265F397EF0}" type="slidenum">
              <a:rPr lang="es-PE">
                <a:solidFill>
                  <a:prstClr val="black"/>
                </a:solidFill>
                <a:latin typeface="Calibri"/>
              </a:rPr>
              <a:pPr defTabSz="924458">
                <a:defRPr/>
              </a:pPr>
              <a:t>10</a:t>
            </a:fld>
            <a:endParaRPr lang="es-PE">
              <a:solidFill>
                <a:prstClr val="black"/>
              </a:solidFill>
              <a:latin typeface="Calibri"/>
            </a:endParaRPr>
          </a:p>
        </p:txBody>
      </p:sp>
    </p:spTree>
    <p:extLst>
      <p:ext uri="{BB962C8B-B14F-4D97-AF65-F5344CB8AC3E}">
        <p14:creationId xmlns:p14="http://schemas.microsoft.com/office/powerpoint/2010/main" val="56110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8" name="Google Shape;218;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0611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8" name="Google Shape;218;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1444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5755" cy="6858000"/>
          </a:xfrm>
          <a:prstGeom prst="rect">
            <a:avLst/>
          </a:prstGeom>
        </p:spPr>
      </p:pic>
    </p:spTree>
    <p:extLst>
      <p:ext uri="{BB962C8B-B14F-4D97-AF65-F5344CB8AC3E}">
        <p14:creationId xmlns:p14="http://schemas.microsoft.com/office/powerpoint/2010/main" val="2323164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580DEC76-ECA0-EC47-8D4B-23AF5F03E63D}" type="datetimeFigureOut">
              <a:rPr lang="es-ES_tradnl" smtClean="0">
                <a:solidFill>
                  <a:srgbClr val="514A4C">
                    <a:tint val="75000"/>
                  </a:srgbClr>
                </a:solidFill>
              </a:rPr>
              <a:pPr/>
              <a:t>11/07/2023</a:t>
            </a:fld>
            <a:endParaRPr lang="es-ES_tradnl">
              <a:solidFill>
                <a:srgbClr val="514A4C">
                  <a:tint val="75000"/>
                </a:srgbClr>
              </a:solidFill>
            </a:endParaRPr>
          </a:p>
        </p:txBody>
      </p:sp>
      <p:sp>
        <p:nvSpPr>
          <p:cNvPr id="5" name="Marcador de pie de página 4"/>
          <p:cNvSpPr>
            <a:spLocks noGrp="1"/>
          </p:cNvSpPr>
          <p:nvPr>
            <p:ph type="ftr" sz="quarter" idx="11"/>
          </p:nvPr>
        </p:nvSpPr>
        <p:spPr/>
        <p:txBody>
          <a:bodyPr/>
          <a:lstStyle/>
          <a:p>
            <a:endParaRPr lang="es-ES_tradnl">
              <a:solidFill>
                <a:srgbClr val="514A4C">
                  <a:tint val="75000"/>
                </a:srgbClr>
              </a:solidFill>
            </a:endParaRPr>
          </a:p>
        </p:txBody>
      </p:sp>
      <p:sp>
        <p:nvSpPr>
          <p:cNvPr id="6" name="Marcador de número de diapositiva 5"/>
          <p:cNvSpPr>
            <a:spLocks noGrp="1"/>
          </p:cNvSpPr>
          <p:nvPr>
            <p:ph type="sldNum" sz="quarter" idx="12"/>
          </p:nvPr>
        </p:nvSpPr>
        <p:spPr/>
        <p:txBody>
          <a:bodyPr/>
          <a:lstStyle/>
          <a:p>
            <a:fld id="{35F41194-7ACE-0A41-AE11-FD9503E5427B}" type="slidenum">
              <a:rPr lang="es-ES_tradnl" smtClean="0">
                <a:solidFill>
                  <a:srgbClr val="514A4C">
                    <a:tint val="75000"/>
                  </a:srgbClr>
                </a:solidFill>
              </a:rPr>
              <a:pPr/>
              <a:t>‹Nº›</a:t>
            </a:fld>
            <a:endParaRPr lang="es-ES_tradnl">
              <a:solidFill>
                <a:srgbClr val="514A4C">
                  <a:tint val="75000"/>
                </a:srgbClr>
              </a:solidFill>
            </a:endParaRPr>
          </a:p>
        </p:txBody>
      </p:sp>
    </p:spTree>
    <p:extLst>
      <p:ext uri="{BB962C8B-B14F-4D97-AF65-F5344CB8AC3E}">
        <p14:creationId xmlns:p14="http://schemas.microsoft.com/office/powerpoint/2010/main" val="1727119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580DEC76-ECA0-EC47-8D4B-23AF5F03E63D}" type="datetimeFigureOut">
              <a:rPr lang="es-ES_tradnl" smtClean="0">
                <a:solidFill>
                  <a:srgbClr val="514A4C">
                    <a:tint val="75000"/>
                  </a:srgbClr>
                </a:solidFill>
              </a:rPr>
              <a:pPr/>
              <a:t>11/07/2023</a:t>
            </a:fld>
            <a:endParaRPr lang="es-ES_tradnl">
              <a:solidFill>
                <a:srgbClr val="514A4C">
                  <a:tint val="75000"/>
                </a:srgbClr>
              </a:solidFill>
            </a:endParaRPr>
          </a:p>
        </p:txBody>
      </p:sp>
      <p:sp>
        <p:nvSpPr>
          <p:cNvPr id="5" name="Marcador de pie de página 4"/>
          <p:cNvSpPr>
            <a:spLocks noGrp="1"/>
          </p:cNvSpPr>
          <p:nvPr>
            <p:ph type="ftr" sz="quarter" idx="11"/>
          </p:nvPr>
        </p:nvSpPr>
        <p:spPr/>
        <p:txBody>
          <a:bodyPr/>
          <a:lstStyle/>
          <a:p>
            <a:endParaRPr lang="es-ES_tradnl">
              <a:solidFill>
                <a:srgbClr val="514A4C">
                  <a:tint val="75000"/>
                </a:srgbClr>
              </a:solidFill>
            </a:endParaRPr>
          </a:p>
        </p:txBody>
      </p:sp>
      <p:sp>
        <p:nvSpPr>
          <p:cNvPr id="6" name="Marcador de número de diapositiva 5"/>
          <p:cNvSpPr>
            <a:spLocks noGrp="1"/>
          </p:cNvSpPr>
          <p:nvPr>
            <p:ph type="sldNum" sz="quarter" idx="12"/>
          </p:nvPr>
        </p:nvSpPr>
        <p:spPr/>
        <p:txBody>
          <a:bodyPr/>
          <a:lstStyle/>
          <a:p>
            <a:fld id="{35F41194-7ACE-0A41-AE11-FD9503E5427B}" type="slidenum">
              <a:rPr lang="es-ES_tradnl" smtClean="0">
                <a:solidFill>
                  <a:srgbClr val="514A4C">
                    <a:tint val="75000"/>
                  </a:srgbClr>
                </a:solidFill>
              </a:rPr>
              <a:pPr/>
              <a:t>‹Nº›</a:t>
            </a:fld>
            <a:endParaRPr lang="es-ES_tradnl">
              <a:solidFill>
                <a:srgbClr val="514A4C">
                  <a:tint val="75000"/>
                </a:srgbClr>
              </a:solidFill>
            </a:endParaRPr>
          </a:p>
        </p:txBody>
      </p:sp>
    </p:spTree>
    <p:extLst>
      <p:ext uri="{BB962C8B-B14F-4D97-AF65-F5344CB8AC3E}">
        <p14:creationId xmlns:p14="http://schemas.microsoft.com/office/powerpoint/2010/main" val="828965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20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5755" cy="6858000"/>
          </a:xfrm>
          <a:prstGeom prst="rect">
            <a:avLst/>
          </a:prstGeom>
        </p:spPr>
      </p:pic>
    </p:spTree>
    <p:extLst>
      <p:ext uri="{BB962C8B-B14F-4D97-AF65-F5344CB8AC3E}">
        <p14:creationId xmlns:p14="http://schemas.microsoft.com/office/powerpoint/2010/main" val="1490460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5755" cy="6858000"/>
          </a:xfrm>
          <a:prstGeom prst="rect">
            <a:avLst/>
          </a:prstGeom>
        </p:spPr>
      </p:pic>
    </p:spTree>
    <p:extLst>
      <p:ext uri="{BB962C8B-B14F-4D97-AF65-F5344CB8AC3E}">
        <p14:creationId xmlns:p14="http://schemas.microsoft.com/office/powerpoint/2010/main" val="3688788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5755" cy="6858000"/>
          </a:xfrm>
          <a:prstGeom prst="rect">
            <a:avLst/>
          </a:prstGeom>
        </p:spPr>
      </p:pic>
    </p:spTree>
    <p:extLst>
      <p:ext uri="{BB962C8B-B14F-4D97-AF65-F5344CB8AC3E}">
        <p14:creationId xmlns:p14="http://schemas.microsoft.com/office/powerpoint/2010/main" val="430909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4639"/>
            <a:ext cx="10972800" cy="585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3" name="3 Marcador de fecha"/>
          <p:cNvSpPr>
            <a:spLocks noGrp="1"/>
          </p:cNvSpPr>
          <p:nvPr>
            <p:ph type="dt" sz="half" idx="10"/>
          </p:nvPr>
        </p:nvSpPr>
        <p:spPr/>
        <p:txBody>
          <a:bodyPr/>
          <a:lstStyle>
            <a:lvl1pPr>
              <a:defRPr/>
            </a:lvl1pPr>
          </a:lstStyle>
          <a:p>
            <a:pPr>
              <a:defRPr/>
            </a:pPr>
            <a:endParaRPr lang="en-US">
              <a:solidFill>
                <a:srgbClr val="514A4C">
                  <a:tint val="75000"/>
                </a:srgb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n-US">
              <a:solidFill>
                <a:srgbClr val="514A4C">
                  <a:tint val="75000"/>
                </a:srgbClr>
              </a:solidFill>
            </a:endParaRPr>
          </a:p>
        </p:txBody>
      </p:sp>
      <p:sp>
        <p:nvSpPr>
          <p:cNvPr id="5" name="5 Marcador de número de diapositiva"/>
          <p:cNvSpPr>
            <a:spLocks noGrp="1"/>
          </p:cNvSpPr>
          <p:nvPr>
            <p:ph type="sldNum" sz="quarter" idx="12"/>
          </p:nvPr>
        </p:nvSpPr>
        <p:spPr/>
        <p:txBody>
          <a:bodyPr/>
          <a:lstStyle>
            <a:lvl1pPr>
              <a:defRPr/>
            </a:lvl1pPr>
          </a:lstStyle>
          <a:p>
            <a:fld id="{CDC475A3-B3F8-49B8-8231-AF96531F36A4}" type="slidenum">
              <a:rPr lang="en-US" altLang="es-PE">
                <a:solidFill>
                  <a:srgbClr val="514A4C">
                    <a:tint val="75000"/>
                  </a:srgbClr>
                </a:solidFill>
              </a:rPr>
              <a:pPr/>
              <a:t>‹Nº›</a:t>
            </a:fld>
            <a:endParaRPr lang="en-US" altLang="es-PE">
              <a:solidFill>
                <a:srgbClr val="514A4C">
                  <a:tint val="75000"/>
                </a:srgbClr>
              </a:solidFill>
            </a:endParaRPr>
          </a:p>
        </p:txBody>
      </p:sp>
    </p:spTree>
    <p:extLst>
      <p:ext uri="{BB962C8B-B14F-4D97-AF65-F5344CB8AC3E}">
        <p14:creationId xmlns:p14="http://schemas.microsoft.com/office/powerpoint/2010/main" val="4217405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7"/>
            <a:ext cx="10363200" cy="1470025"/>
          </a:xfrm>
        </p:spPr>
        <p:txBody>
          <a:bodyPr/>
          <a:lstStyle/>
          <a:p>
            <a:r>
              <a:rPr lang="es-ES"/>
              <a:t>Haga clic para modificar el estilo de título del patrón</a:t>
            </a:r>
            <a:endParaRPr lang="es-PE"/>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PE"/>
          </a:p>
        </p:txBody>
      </p:sp>
      <p:sp>
        <p:nvSpPr>
          <p:cNvPr id="4" name="3 Marcador de fecha"/>
          <p:cNvSpPr>
            <a:spLocks noGrp="1"/>
          </p:cNvSpPr>
          <p:nvPr>
            <p:ph type="dt" sz="half" idx="10"/>
          </p:nvPr>
        </p:nvSpPr>
        <p:spPr/>
        <p:txBody>
          <a:bodyPr/>
          <a:lstStyle/>
          <a:p>
            <a:fld id="{11B6E210-BF7A-4217-99E2-70A0001EF2BA}" type="datetimeFigureOut">
              <a:rPr lang="es-PE" smtClean="0">
                <a:solidFill>
                  <a:srgbClr val="514A4C">
                    <a:tint val="75000"/>
                  </a:srgbClr>
                </a:solidFill>
              </a:rPr>
              <a:pPr/>
              <a:t>11/07/2023</a:t>
            </a:fld>
            <a:endParaRPr lang="es-PE">
              <a:solidFill>
                <a:srgbClr val="514A4C">
                  <a:tint val="75000"/>
                </a:srgbClr>
              </a:solidFill>
            </a:endParaRPr>
          </a:p>
        </p:txBody>
      </p:sp>
      <p:sp>
        <p:nvSpPr>
          <p:cNvPr id="5" name="4 Marcador de pie de página"/>
          <p:cNvSpPr>
            <a:spLocks noGrp="1"/>
          </p:cNvSpPr>
          <p:nvPr>
            <p:ph type="ftr" sz="quarter" idx="11"/>
          </p:nvPr>
        </p:nvSpPr>
        <p:spPr/>
        <p:txBody>
          <a:bodyPr/>
          <a:lstStyle/>
          <a:p>
            <a:endParaRPr lang="es-PE">
              <a:solidFill>
                <a:srgbClr val="514A4C">
                  <a:tint val="75000"/>
                </a:srgbClr>
              </a:solidFill>
            </a:endParaRPr>
          </a:p>
        </p:txBody>
      </p:sp>
      <p:sp>
        <p:nvSpPr>
          <p:cNvPr id="6" name="5 Marcador de número de diapositiva"/>
          <p:cNvSpPr>
            <a:spLocks noGrp="1"/>
          </p:cNvSpPr>
          <p:nvPr>
            <p:ph type="sldNum" sz="quarter" idx="12"/>
          </p:nvPr>
        </p:nvSpPr>
        <p:spPr/>
        <p:txBody>
          <a:bodyPr/>
          <a:lstStyle/>
          <a:p>
            <a:fld id="{F177518E-C409-4EBF-BE06-B21005B19ACE}" type="slidenum">
              <a:rPr lang="es-PE" smtClean="0">
                <a:solidFill>
                  <a:srgbClr val="514A4C">
                    <a:tint val="75000"/>
                  </a:srgbClr>
                </a:solidFill>
              </a:rPr>
              <a:pPr/>
              <a:t>‹Nº›</a:t>
            </a:fld>
            <a:endParaRPr lang="es-PE">
              <a:solidFill>
                <a:srgbClr val="514A4C">
                  <a:tint val="75000"/>
                </a:srgbClr>
              </a:solidFill>
            </a:endParaRPr>
          </a:p>
        </p:txBody>
      </p:sp>
    </p:spTree>
    <p:extLst>
      <p:ext uri="{BB962C8B-B14F-4D97-AF65-F5344CB8AC3E}">
        <p14:creationId xmlns:p14="http://schemas.microsoft.com/office/powerpoint/2010/main" val="1234831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E3251B"/>
                </a:solidFill>
              </a:defRPr>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es-ES"/>
              <a:t>Haga clic para editar el estilo de subtítulo del patrón</a:t>
            </a:r>
            <a:endParaRPr lang="en-US" dirty="0"/>
          </a:p>
        </p:txBody>
      </p:sp>
      <p:sp>
        <p:nvSpPr>
          <p:cNvPr id="4" name="Date Placeholder 3">
            <a:extLst>
              <a:ext uri="{FF2B5EF4-FFF2-40B4-BE49-F238E27FC236}">
                <a16:creationId xmlns:a16="http://schemas.microsoft.com/office/drawing/2014/main" id="{E8C31A77-F14D-4F1C-8932-E4A2BA3692A1}"/>
              </a:ext>
            </a:extLst>
          </p:cNvPr>
          <p:cNvSpPr>
            <a:spLocks noGrp="1"/>
          </p:cNvSpPr>
          <p:nvPr>
            <p:ph type="dt" sz="half" idx="10"/>
          </p:nvPr>
        </p:nvSpPr>
        <p:spPr/>
        <p:txBody>
          <a:bodyPr/>
          <a:lstStyle>
            <a:lvl1pPr>
              <a:defRPr/>
            </a:lvl1pPr>
          </a:lstStyle>
          <a:p>
            <a:pPr>
              <a:defRPr/>
            </a:pPr>
            <a:fld id="{1657C587-1422-4E01-88F1-59D4B89FA84A}" type="datetimeFigureOut">
              <a:rPr lang="es-PE"/>
              <a:pPr>
                <a:defRPr/>
              </a:pPr>
              <a:t>11/07/2023</a:t>
            </a:fld>
            <a:endParaRPr lang="es-PE"/>
          </a:p>
        </p:txBody>
      </p:sp>
      <p:sp>
        <p:nvSpPr>
          <p:cNvPr id="5" name="Footer Placeholder 4">
            <a:extLst>
              <a:ext uri="{FF2B5EF4-FFF2-40B4-BE49-F238E27FC236}">
                <a16:creationId xmlns:a16="http://schemas.microsoft.com/office/drawing/2014/main" id="{96021344-A23A-443A-B03A-AD3B929E34FA}"/>
              </a:ext>
            </a:extLst>
          </p:cNvPr>
          <p:cNvSpPr>
            <a:spLocks noGrp="1"/>
          </p:cNvSpPr>
          <p:nvPr>
            <p:ph type="ftr" sz="quarter" idx="11"/>
          </p:nvPr>
        </p:nvSpPr>
        <p:spPr/>
        <p:txBody>
          <a:bodyPr/>
          <a:lstStyle>
            <a:lvl1pPr>
              <a:defRPr/>
            </a:lvl1pPr>
          </a:lstStyle>
          <a:p>
            <a:pPr>
              <a:defRPr/>
            </a:pPr>
            <a:endParaRPr lang="es-PE"/>
          </a:p>
        </p:txBody>
      </p:sp>
      <p:sp>
        <p:nvSpPr>
          <p:cNvPr id="6" name="Slide Number Placeholder 5">
            <a:extLst>
              <a:ext uri="{FF2B5EF4-FFF2-40B4-BE49-F238E27FC236}">
                <a16:creationId xmlns:a16="http://schemas.microsoft.com/office/drawing/2014/main" id="{71FE7B55-49BE-414C-9703-590FA0E1D589}"/>
              </a:ext>
            </a:extLst>
          </p:cNvPr>
          <p:cNvSpPr>
            <a:spLocks noGrp="1"/>
          </p:cNvSpPr>
          <p:nvPr>
            <p:ph type="sldNum" sz="quarter" idx="12"/>
          </p:nvPr>
        </p:nvSpPr>
        <p:spPr/>
        <p:txBody>
          <a:bodyPr/>
          <a:lstStyle>
            <a:lvl1pPr>
              <a:defRPr/>
            </a:lvl1pPr>
          </a:lstStyle>
          <a:p>
            <a:fld id="{F0C43F80-6452-4D5A-8854-431265D7ED8A}" type="slidenum">
              <a:rPr lang="es-PE" altLang="es-PE"/>
              <a:pPr/>
              <a:t>‹Nº›</a:t>
            </a:fld>
            <a:endParaRPr lang="es-PE" altLang="es-PE"/>
          </a:p>
        </p:txBody>
      </p:sp>
    </p:spTree>
    <p:extLst>
      <p:ext uri="{BB962C8B-B14F-4D97-AF65-F5344CB8AC3E}">
        <p14:creationId xmlns:p14="http://schemas.microsoft.com/office/powerpoint/2010/main" val="3618487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a:ext uri="{FF2B5EF4-FFF2-40B4-BE49-F238E27FC236}">
                <a16:creationId xmlns:a16="http://schemas.microsoft.com/office/drawing/2014/main" id="{3ADF0E8B-7290-4E31-A4D3-BF854DB7C2E8}"/>
              </a:ext>
            </a:extLst>
          </p:cNvPr>
          <p:cNvSpPr>
            <a:spLocks noGrp="1"/>
          </p:cNvSpPr>
          <p:nvPr>
            <p:ph type="dt" sz="half" idx="10"/>
          </p:nvPr>
        </p:nvSpPr>
        <p:spPr/>
        <p:txBody>
          <a:bodyPr/>
          <a:lstStyle>
            <a:lvl1pPr>
              <a:defRPr/>
            </a:lvl1pPr>
          </a:lstStyle>
          <a:p>
            <a:pPr>
              <a:defRPr/>
            </a:pPr>
            <a:fld id="{59900F1D-EA52-4715-AE7D-3E9DC0D7D9C1}" type="datetimeFigureOut">
              <a:rPr lang="es-PE"/>
              <a:pPr>
                <a:defRPr/>
              </a:pPr>
              <a:t>11/07/2023</a:t>
            </a:fld>
            <a:endParaRPr lang="es-PE"/>
          </a:p>
        </p:txBody>
      </p:sp>
      <p:sp>
        <p:nvSpPr>
          <p:cNvPr id="5" name="Footer Placeholder 4">
            <a:extLst>
              <a:ext uri="{FF2B5EF4-FFF2-40B4-BE49-F238E27FC236}">
                <a16:creationId xmlns:a16="http://schemas.microsoft.com/office/drawing/2014/main" id="{B668B76D-9585-43EA-AF9A-FB7A6E496CA3}"/>
              </a:ext>
            </a:extLst>
          </p:cNvPr>
          <p:cNvSpPr>
            <a:spLocks noGrp="1"/>
          </p:cNvSpPr>
          <p:nvPr>
            <p:ph type="ftr" sz="quarter" idx="11"/>
          </p:nvPr>
        </p:nvSpPr>
        <p:spPr/>
        <p:txBody>
          <a:bodyPr/>
          <a:lstStyle>
            <a:lvl1pPr>
              <a:defRPr/>
            </a:lvl1pPr>
          </a:lstStyle>
          <a:p>
            <a:pPr>
              <a:defRPr/>
            </a:pPr>
            <a:endParaRPr lang="es-PE"/>
          </a:p>
        </p:txBody>
      </p:sp>
      <p:sp>
        <p:nvSpPr>
          <p:cNvPr id="6" name="Slide Number Placeholder 5">
            <a:extLst>
              <a:ext uri="{FF2B5EF4-FFF2-40B4-BE49-F238E27FC236}">
                <a16:creationId xmlns:a16="http://schemas.microsoft.com/office/drawing/2014/main" id="{3769D872-F221-46AE-8B33-525E832B2E34}"/>
              </a:ext>
            </a:extLst>
          </p:cNvPr>
          <p:cNvSpPr>
            <a:spLocks noGrp="1"/>
          </p:cNvSpPr>
          <p:nvPr>
            <p:ph type="sldNum" sz="quarter" idx="12"/>
          </p:nvPr>
        </p:nvSpPr>
        <p:spPr/>
        <p:txBody>
          <a:bodyPr/>
          <a:lstStyle>
            <a:lvl1pPr>
              <a:defRPr/>
            </a:lvl1pPr>
          </a:lstStyle>
          <a:p>
            <a:fld id="{DD032A1C-A542-4CCB-9378-920225A5677A}" type="slidenum">
              <a:rPr lang="es-PE" altLang="es-PE"/>
              <a:pPr/>
              <a:t>‹Nº›</a:t>
            </a:fld>
            <a:endParaRPr lang="es-PE" altLang="es-PE"/>
          </a:p>
        </p:txBody>
      </p:sp>
    </p:spTree>
    <p:extLst>
      <p:ext uri="{BB962C8B-B14F-4D97-AF65-F5344CB8AC3E}">
        <p14:creationId xmlns:p14="http://schemas.microsoft.com/office/powerpoint/2010/main" val="1803632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Título 1"/>
          <p:cNvSpPr>
            <a:spLocks noGrp="1"/>
          </p:cNvSpPr>
          <p:nvPr>
            <p:ph type="title"/>
          </p:nvPr>
        </p:nvSpPr>
        <p:spPr>
          <a:xfrm>
            <a:off x="839788" y="1040073"/>
            <a:ext cx="10515600" cy="1325563"/>
          </a:xfrm>
        </p:spPr>
        <p:txBody>
          <a:bodyPr anchor="t"/>
          <a:lstStyle/>
          <a:p>
            <a:r>
              <a:rPr lang="es-ES_tradnl" dirty="0"/>
              <a:t>Haga clic para modificar el estilo de título del patrón</a:t>
            </a:r>
          </a:p>
        </p:txBody>
      </p:sp>
      <p:sp>
        <p:nvSpPr>
          <p:cNvPr id="5" name="Marcador de texto 2"/>
          <p:cNvSpPr>
            <a:spLocks noGrp="1"/>
          </p:cNvSpPr>
          <p:nvPr>
            <p:ph idx="1"/>
          </p:nvPr>
        </p:nvSpPr>
        <p:spPr>
          <a:xfrm>
            <a:off x="838200" y="2586875"/>
            <a:ext cx="10515600" cy="3849399"/>
          </a:xfrm>
          <a:prstGeom prst="rect">
            <a:avLst/>
          </a:prstGeom>
        </p:spPr>
        <p:txBody>
          <a:bodyPr vert="horz" lIns="91440" tIns="45720" rIns="91440" bIns="45720" rtlCol="0">
            <a:normAutofit/>
          </a:bodyPr>
          <a:lstStyle/>
          <a:p>
            <a:pPr lvl="0"/>
            <a:r>
              <a:rPr lang="es-ES_tradnl" dirty="0"/>
              <a:t>Haga clic para modificar los estilos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p>
        </p:txBody>
      </p:sp>
      <p:pic>
        <p:nvPicPr>
          <p:cNvPr id="10" name="Picture 2" descr="D:\ARCHIVOS 2019 - Paola\DISEÑO PACK\Manual MTPE 2018\Logos MTPE\MTPE logo TODOS_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3815" y="177801"/>
            <a:ext cx="2375612" cy="4715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D:\ARCHIVOS 2019 - Paola\DISEÑO PACK\Manual MTPE 2018\Logo El Perú Primero\El Perú Primer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453785" y="214307"/>
            <a:ext cx="1800000" cy="361587"/>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redondeado"/>
          <p:cNvSpPr/>
          <p:nvPr userDrawn="1"/>
        </p:nvSpPr>
        <p:spPr>
          <a:xfrm rot="2700000">
            <a:off x="10548043" y="-37740"/>
            <a:ext cx="740331" cy="74033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FFFF"/>
              </a:solidFill>
              <a:latin typeface="Calibri Light" panose="020F0302020204030204" pitchFamily="34" charset="0"/>
            </a:endParaRPr>
          </a:p>
        </p:txBody>
      </p:sp>
      <p:sp>
        <p:nvSpPr>
          <p:cNvPr id="14" name="13 Rectángulo redondeado"/>
          <p:cNvSpPr/>
          <p:nvPr userDrawn="1"/>
        </p:nvSpPr>
        <p:spPr>
          <a:xfrm rot="2700000">
            <a:off x="11736802" y="-383927"/>
            <a:ext cx="848019" cy="84801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FFFF"/>
              </a:solidFill>
              <a:latin typeface="Calibri Light" panose="020F0302020204030204" pitchFamily="34" charset="0"/>
            </a:endParaRPr>
          </a:p>
        </p:txBody>
      </p:sp>
      <p:sp>
        <p:nvSpPr>
          <p:cNvPr id="15" name="14 Rectángulo redondeado"/>
          <p:cNvSpPr/>
          <p:nvPr userDrawn="1"/>
        </p:nvSpPr>
        <p:spPr>
          <a:xfrm rot="2700000">
            <a:off x="11392159" y="462645"/>
            <a:ext cx="500553" cy="50055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FFFF"/>
              </a:solidFill>
              <a:latin typeface="Calibri Light" panose="020F0302020204030204" pitchFamily="34" charset="0"/>
            </a:endParaRPr>
          </a:p>
        </p:txBody>
      </p:sp>
      <p:sp>
        <p:nvSpPr>
          <p:cNvPr id="16" name="15 Rectángulo"/>
          <p:cNvSpPr/>
          <p:nvPr userDrawn="1"/>
        </p:nvSpPr>
        <p:spPr>
          <a:xfrm>
            <a:off x="2683264" y="6810235"/>
            <a:ext cx="9512490" cy="1228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FFFF"/>
              </a:solidFill>
              <a:latin typeface="Calibri Light" panose="020F0302020204030204" pitchFamily="34" charset="0"/>
            </a:endParaRPr>
          </a:p>
        </p:txBody>
      </p:sp>
      <p:sp>
        <p:nvSpPr>
          <p:cNvPr id="17" name="16 Rectángulo"/>
          <p:cNvSpPr/>
          <p:nvPr userDrawn="1"/>
        </p:nvSpPr>
        <p:spPr>
          <a:xfrm>
            <a:off x="0" y="6810235"/>
            <a:ext cx="9512490" cy="122829"/>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FFFF"/>
              </a:solidFill>
              <a:latin typeface="Calibri Light" panose="020F0302020204030204" pitchFamily="34" charset="0"/>
            </a:endParaRPr>
          </a:p>
        </p:txBody>
      </p:sp>
    </p:spTree>
    <p:extLst>
      <p:ext uri="{BB962C8B-B14F-4D97-AF65-F5344CB8AC3E}">
        <p14:creationId xmlns:p14="http://schemas.microsoft.com/office/powerpoint/2010/main" val="3309911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3" indent="0">
              <a:buNone/>
              <a:defRPr sz="2000">
                <a:solidFill>
                  <a:schemeClr val="tx1">
                    <a:tint val="75000"/>
                  </a:schemeClr>
                </a:solidFill>
              </a:defRPr>
            </a:lvl2pPr>
            <a:lvl3pPr marL="914406" indent="0">
              <a:buNone/>
              <a:defRPr sz="1800">
                <a:solidFill>
                  <a:schemeClr val="tx1">
                    <a:tint val="75000"/>
                  </a:schemeClr>
                </a:solidFill>
              </a:defRPr>
            </a:lvl3pPr>
            <a:lvl4pPr marL="1371609" indent="0">
              <a:buNone/>
              <a:defRPr sz="1600">
                <a:solidFill>
                  <a:schemeClr val="tx1">
                    <a:tint val="75000"/>
                  </a:schemeClr>
                </a:solidFill>
              </a:defRPr>
            </a:lvl4pPr>
            <a:lvl5pPr marL="1828812" indent="0">
              <a:buNone/>
              <a:defRPr sz="1600">
                <a:solidFill>
                  <a:schemeClr val="tx1">
                    <a:tint val="75000"/>
                  </a:schemeClr>
                </a:solidFill>
              </a:defRPr>
            </a:lvl5pPr>
            <a:lvl6pPr marL="2286015" indent="0">
              <a:buNone/>
              <a:defRPr sz="1600">
                <a:solidFill>
                  <a:schemeClr val="tx1">
                    <a:tint val="75000"/>
                  </a:schemeClr>
                </a:solidFill>
              </a:defRPr>
            </a:lvl6pPr>
            <a:lvl7pPr marL="2743218" indent="0">
              <a:buNone/>
              <a:defRPr sz="1600">
                <a:solidFill>
                  <a:schemeClr val="tx1">
                    <a:tint val="75000"/>
                  </a:schemeClr>
                </a:solidFill>
              </a:defRPr>
            </a:lvl7pPr>
            <a:lvl8pPr marL="3200421" indent="0">
              <a:buNone/>
              <a:defRPr sz="1600">
                <a:solidFill>
                  <a:schemeClr val="tx1">
                    <a:tint val="75000"/>
                  </a:schemeClr>
                </a:solidFill>
              </a:defRPr>
            </a:lvl8pPr>
            <a:lvl9pPr marL="3657624" indent="0">
              <a:buNone/>
              <a:defRPr sz="1600">
                <a:solidFill>
                  <a:schemeClr val="tx1">
                    <a:tint val="75000"/>
                  </a:schemeClr>
                </a:solidFill>
              </a:defRPr>
            </a:lvl9pPr>
          </a:lstStyle>
          <a:p>
            <a:pPr lvl="0"/>
            <a:r>
              <a:rPr lang="es-ES"/>
              <a:t>Editar el estilo de texto del patrón</a:t>
            </a:r>
          </a:p>
        </p:txBody>
      </p:sp>
      <p:sp>
        <p:nvSpPr>
          <p:cNvPr id="4" name="Date Placeholder 3">
            <a:extLst>
              <a:ext uri="{FF2B5EF4-FFF2-40B4-BE49-F238E27FC236}">
                <a16:creationId xmlns:a16="http://schemas.microsoft.com/office/drawing/2014/main" id="{BF077F28-FAE2-45C9-8034-33267DD059D9}"/>
              </a:ext>
            </a:extLst>
          </p:cNvPr>
          <p:cNvSpPr>
            <a:spLocks noGrp="1"/>
          </p:cNvSpPr>
          <p:nvPr>
            <p:ph type="dt" sz="half" idx="10"/>
          </p:nvPr>
        </p:nvSpPr>
        <p:spPr/>
        <p:txBody>
          <a:bodyPr/>
          <a:lstStyle>
            <a:lvl1pPr>
              <a:defRPr/>
            </a:lvl1pPr>
          </a:lstStyle>
          <a:p>
            <a:pPr>
              <a:defRPr/>
            </a:pPr>
            <a:fld id="{84C5BAA9-C6E9-4D09-B23B-4510423E7D5D}" type="datetimeFigureOut">
              <a:rPr lang="es-PE"/>
              <a:pPr>
                <a:defRPr/>
              </a:pPr>
              <a:t>11/07/2023</a:t>
            </a:fld>
            <a:endParaRPr lang="es-PE"/>
          </a:p>
        </p:txBody>
      </p:sp>
      <p:sp>
        <p:nvSpPr>
          <p:cNvPr id="5" name="Footer Placeholder 4">
            <a:extLst>
              <a:ext uri="{FF2B5EF4-FFF2-40B4-BE49-F238E27FC236}">
                <a16:creationId xmlns:a16="http://schemas.microsoft.com/office/drawing/2014/main" id="{8C2694AD-7B0E-4480-8723-B3713102D208}"/>
              </a:ext>
            </a:extLst>
          </p:cNvPr>
          <p:cNvSpPr>
            <a:spLocks noGrp="1"/>
          </p:cNvSpPr>
          <p:nvPr>
            <p:ph type="ftr" sz="quarter" idx="11"/>
          </p:nvPr>
        </p:nvSpPr>
        <p:spPr/>
        <p:txBody>
          <a:bodyPr/>
          <a:lstStyle>
            <a:lvl1pPr>
              <a:defRPr/>
            </a:lvl1pPr>
          </a:lstStyle>
          <a:p>
            <a:pPr>
              <a:defRPr/>
            </a:pPr>
            <a:endParaRPr lang="es-PE"/>
          </a:p>
        </p:txBody>
      </p:sp>
      <p:sp>
        <p:nvSpPr>
          <p:cNvPr id="6" name="Slide Number Placeholder 5">
            <a:extLst>
              <a:ext uri="{FF2B5EF4-FFF2-40B4-BE49-F238E27FC236}">
                <a16:creationId xmlns:a16="http://schemas.microsoft.com/office/drawing/2014/main" id="{B313D5B1-8DFD-4827-B7B7-76E4C83973EA}"/>
              </a:ext>
            </a:extLst>
          </p:cNvPr>
          <p:cNvSpPr>
            <a:spLocks noGrp="1"/>
          </p:cNvSpPr>
          <p:nvPr>
            <p:ph type="sldNum" sz="quarter" idx="12"/>
          </p:nvPr>
        </p:nvSpPr>
        <p:spPr/>
        <p:txBody>
          <a:bodyPr/>
          <a:lstStyle>
            <a:lvl1pPr>
              <a:defRPr/>
            </a:lvl1pPr>
          </a:lstStyle>
          <a:p>
            <a:fld id="{F7E18686-6F99-4535-947E-03C707AFB58E}" type="slidenum">
              <a:rPr lang="es-PE" altLang="es-PE"/>
              <a:pPr/>
              <a:t>‹Nº›</a:t>
            </a:fld>
            <a:endParaRPr lang="es-PE" altLang="es-PE"/>
          </a:p>
        </p:txBody>
      </p:sp>
    </p:spTree>
    <p:extLst>
      <p:ext uri="{BB962C8B-B14F-4D97-AF65-F5344CB8AC3E}">
        <p14:creationId xmlns:p14="http://schemas.microsoft.com/office/powerpoint/2010/main" val="1528931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3">
            <a:extLst>
              <a:ext uri="{FF2B5EF4-FFF2-40B4-BE49-F238E27FC236}">
                <a16:creationId xmlns:a16="http://schemas.microsoft.com/office/drawing/2014/main" id="{255DE1F9-DC97-465C-868F-2FE8330F4878}"/>
              </a:ext>
            </a:extLst>
          </p:cNvPr>
          <p:cNvSpPr>
            <a:spLocks noGrp="1"/>
          </p:cNvSpPr>
          <p:nvPr>
            <p:ph type="dt" sz="half" idx="10"/>
          </p:nvPr>
        </p:nvSpPr>
        <p:spPr/>
        <p:txBody>
          <a:bodyPr/>
          <a:lstStyle>
            <a:lvl1pPr>
              <a:defRPr/>
            </a:lvl1pPr>
          </a:lstStyle>
          <a:p>
            <a:pPr>
              <a:defRPr/>
            </a:pPr>
            <a:fld id="{7D710647-8996-4055-9980-D37681B56BA1}" type="datetimeFigureOut">
              <a:rPr lang="es-PE"/>
              <a:pPr>
                <a:defRPr/>
              </a:pPr>
              <a:t>11/07/2023</a:t>
            </a:fld>
            <a:endParaRPr lang="es-PE"/>
          </a:p>
        </p:txBody>
      </p:sp>
      <p:sp>
        <p:nvSpPr>
          <p:cNvPr id="6" name="Footer Placeholder 4">
            <a:extLst>
              <a:ext uri="{FF2B5EF4-FFF2-40B4-BE49-F238E27FC236}">
                <a16:creationId xmlns:a16="http://schemas.microsoft.com/office/drawing/2014/main" id="{CF274EC9-1E3B-4277-8618-5212585F4EDE}"/>
              </a:ext>
            </a:extLst>
          </p:cNvPr>
          <p:cNvSpPr>
            <a:spLocks noGrp="1"/>
          </p:cNvSpPr>
          <p:nvPr>
            <p:ph type="ftr" sz="quarter" idx="11"/>
          </p:nvPr>
        </p:nvSpPr>
        <p:spPr/>
        <p:txBody>
          <a:bodyPr/>
          <a:lstStyle>
            <a:lvl1pPr>
              <a:defRPr/>
            </a:lvl1pPr>
          </a:lstStyle>
          <a:p>
            <a:pPr>
              <a:defRPr/>
            </a:pPr>
            <a:endParaRPr lang="es-PE"/>
          </a:p>
        </p:txBody>
      </p:sp>
      <p:sp>
        <p:nvSpPr>
          <p:cNvPr id="7" name="Slide Number Placeholder 5">
            <a:extLst>
              <a:ext uri="{FF2B5EF4-FFF2-40B4-BE49-F238E27FC236}">
                <a16:creationId xmlns:a16="http://schemas.microsoft.com/office/drawing/2014/main" id="{08194CBF-8479-4E6A-9239-27C5EAA5B70B}"/>
              </a:ext>
            </a:extLst>
          </p:cNvPr>
          <p:cNvSpPr>
            <a:spLocks noGrp="1"/>
          </p:cNvSpPr>
          <p:nvPr>
            <p:ph type="sldNum" sz="quarter" idx="12"/>
          </p:nvPr>
        </p:nvSpPr>
        <p:spPr/>
        <p:txBody>
          <a:bodyPr/>
          <a:lstStyle>
            <a:lvl1pPr>
              <a:defRPr/>
            </a:lvl1pPr>
          </a:lstStyle>
          <a:p>
            <a:fld id="{108BA1DE-AB67-4AED-8461-DAF7F2719785}" type="slidenum">
              <a:rPr lang="es-PE" altLang="es-PE"/>
              <a:pPr/>
              <a:t>‹Nº›</a:t>
            </a:fld>
            <a:endParaRPr lang="es-PE" altLang="es-PE"/>
          </a:p>
        </p:txBody>
      </p:sp>
    </p:spTree>
    <p:extLst>
      <p:ext uri="{BB962C8B-B14F-4D97-AF65-F5344CB8AC3E}">
        <p14:creationId xmlns:p14="http://schemas.microsoft.com/office/powerpoint/2010/main" val="4038214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a:extLst>
              <a:ext uri="{FF2B5EF4-FFF2-40B4-BE49-F238E27FC236}">
                <a16:creationId xmlns:a16="http://schemas.microsoft.com/office/drawing/2014/main" id="{E20CF8C4-DA54-4931-8C4E-68CDF1B1B4C1}"/>
              </a:ext>
            </a:extLst>
          </p:cNvPr>
          <p:cNvSpPr>
            <a:spLocks noGrp="1"/>
          </p:cNvSpPr>
          <p:nvPr>
            <p:ph type="dt" sz="half" idx="10"/>
          </p:nvPr>
        </p:nvSpPr>
        <p:spPr/>
        <p:txBody>
          <a:bodyPr/>
          <a:lstStyle>
            <a:lvl1pPr>
              <a:defRPr/>
            </a:lvl1pPr>
          </a:lstStyle>
          <a:p>
            <a:pPr>
              <a:defRPr/>
            </a:pPr>
            <a:fld id="{535AC847-E1AA-435C-B989-2F5236D1FCAE}" type="datetimeFigureOut">
              <a:rPr lang="es-PE"/>
              <a:pPr>
                <a:defRPr/>
              </a:pPr>
              <a:t>11/07/2023</a:t>
            </a:fld>
            <a:endParaRPr lang="es-PE"/>
          </a:p>
        </p:txBody>
      </p:sp>
      <p:sp>
        <p:nvSpPr>
          <p:cNvPr id="8" name="Footer Placeholder 4">
            <a:extLst>
              <a:ext uri="{FF2B5EF4-FFF2-40B4-BE49-F238E27FC236}">
                <a16:creationId xmlns:a16="http://schemas.microsoft.com/office/drawing/2014/main" id="{84F00940-A908-452A-8F7D-21AE2802BDE5}"/>
              </a:ext>
            </a:extLst>
          </p:cNvPr>
          <p:cNvSpPr>
            <a:spLocks noGrp="1"/>
          </p:cNvSpPr>
          <p:nvPr>
            <p:ph type="ftr" sz="quarter" idx="11"/>
          </p:nvPr>
        </p:nvSpPr>
        <p:spPr/>
        <p:txBody>
          <a:bodyPr/>
          <a:lstStyle>
            <a:lvl1pPr>
              <a:defRPr/>
            </a:lvl1pPr>
          </a:lstStyle>
          <a:p>
            <a:pPr>
              <a:defRPr/>
            </a:pPr>
            <a:endParaRPr lang="es-PE"/>
          </a:p>
        </p:txBody>
      </p:sp>
      <p:sp>
        <p:nvSpPr>
          <p:cNvPr id="9" name="Slide Number Placeholder 5">
            <a:extLst>
              <a:ext uri="{FF2B5EF4-FFF2-40B4-BE49-F238E27FC236}">
                <a16:creationId xmlns:a16="http://schemas.microsoft.com/office/drawing/2014/main" id="{529432D8-9AE1-43C3-9104-B6FF3EB13D9F}"/>
              </a:ext>
            </a:extLst>
          </p:cNvPr>
          <p:cNvSpPr>
            <a:spLocks noGrp="1"/>
          </p:cNvSpPr>
          <p:nvPr>
            <p:ph type="sldNum" sz="quarter" idx="12"/>
          </p:nvPr>
        </p:nvSpPr>
        <p:spPr/>
        <p:txBody>
          <a:bodyPr/>
          <a:lstStyle>
            <a:lvl1pPr>
              <a:defRPr/>
            </a:lvl1pPr>
          </a:lstStyle>
          <a:p>
            <a:fld id="{002B5ADD-0ADF-483E-BD34-54331438E377}" type="slidenum">
              <a:rPr lang="es-PE" altLang="es-PE"/>
              <a:pPr/>
              <a:t>‹Nº›</a:t>
            </a:fld>
            <a:endParaRPr lang="es-PE" altLang="es-PE"/>
          </a:p>
        </p:txBody>
      </p:sp>
    </p:spTree>
    <p:extLst>
      <p:ext uri="{BB962C8B-B14F-4D97-AF65-F5344CB8AC3E}">
        <p14:creationId xmlns:p14="http://schemas.microsoft.com/office/powerpoint/2010/main" val="6363279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3">
            <a:extLst>
              <a:ext uri="{FF2B5EF4-FFF2-40B4-BE49-F238E27FC236}">
                <a16:creationId xmlns:a16="http://schemas.microsoft.com/office/drawing/2014/main" id="{E40E58F5-A878-43A9-874E-0481166758D5}"/>
              </a:ext>
            </a:extLst>
          </p:cNvPr>
          <p:cNvSpPr>
            <a:spLocks noGrp="1"/>
          </p:cNvSpPr>
          <p:nvPr>
            <p:ph type="dt" sz="half" idx="10"/>
          </p:nvPr>
        </p:nvSpPr>
        <p:spPr/>
        <p:txBody>
          <a:bodyPr/>
          <a:lstStyle>
            <a:lvl1pPr>
              <a:defRPr/>
            </a:lvl1pPr>
          </a:lstStyle>
          <a:p>
            <a:pPr>
              <a:defRPr/>
            </a:pPr>
            <a:fld id="{F0F6D4CD-1914-4518-8E20-777261AC0A4B}" type="datetimeFigureOut">
              <a:rPr lang="es-PE"/>
              <a:pPr>
                <a:defRPr/>
              </a:pPr>
              <a:t>11/07/2023</a:t>
            </a:fld>
            <a:endParaRPr lang="es-PE"/>
          </a:p>
        </p:txBody>
      </p:sp>
      <p:sp>
        <p:nvSpPr>
          <p:cNvPr id="4" name="Footer Placeholder 4">
            <a:extLst>
              <a:ext uri="{FF2B5EF4-FFF2-40B4-BE49-F238E27FC236}">
                <a16:creationId xmlns:a16="http://schemas.microsoft.com/office/drawing/2014/main" id="{B96D003F-D01B-4DBE-88ED-BA9F989C3CE3}"/>
              </a:ext>
            </a:extLst>
          </p:cNvPr>
          <p:cNvSpPr>
            <a:spLocks noGrp="1"/>
          </p:cNvSpPr>
          <p:nvPr>
            <p:ph type="ftr" sz="quarter" idx="11"/>
          </p:nvPr>
        </p:nvSpPr>
        <p:spPr/>
        <p:txBody>
          <a:bodyPr/>
          <a:lstStyle>
            <a:lvl1pPr>
              <a:defRPr/>
            </a:lvl1pPr>
          </a:lstStyle>
          <a:p>
            <a:pPr>
              <a:defRPr/>
            </a:pPr>
            <a:endParaRPr lang="es-PE"/>
          </a:p>
        </p:txBody>
      </p:sp>
      <p:sp>
        <p:nvSpPr>
          <p:cNvPr id="5" name="Slide Number Placeholder 5">
            <a:extLst>
              <a:ext uri="{FF2B5EF4-FFF2-40B4-BE49-F238E27FC236}">
                <a16:creationId xmlns:a16="http://schemas.microsoft.com/office/drawing/2014/main" id="{873A3CF9-F0CA-4B61-A8B7-71AEF58D4073}"/>
              </a:ext>
            </a:extLst>
          </p:cNvPr>
          <p:cNvSpPr>
            <a:spLocks noGrp="1"/>
          </p:cNvSpPr>
          <p:nvPr>
            <p:ph type="sldNum" sz="quarter" idx="12"/>
          </p:nvPr>
        </p:nvSpPr>
        <p:spPr/>
        <p:txBody>
          <a:bodyPr/>
          <a:lstStyle>
            <a:lvl1pPr>
              <a:defRPr/>
            </a:lvl1pPr>
          </a:lstStyle>
          <a:p>
            <a:fld id="{EEA069CD-CCBC-41EE-BCB0-8665B4C47CFB}" type="slidenum">
              <a:rPr lang="es-PE" altLang="es-PE"/>
              <a:pPr/>
              <a:t>‹Nº›</a:t>
            </a:fld>
            <a:endParaRPr lang="es-PE" altLang="es-PE"/>
          </a:p>
        </p:txBody>
      </p:sp>
    </p:spTree>
    <p:extLst>
      <p:ext uri="{BB962C8B-B14F-4D97-AF65-F5344CB8AC3E}">
        <p14:creationId xmlns:p14="http://schemas.microsoft.com/office/powerpoint/2010/main" val="2667355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81A66EF-D776-4563-B4E4-4962232637B7}"/>
              </a:ext>
            </a:extLst>
          </p:cNvPr>
          <p:cNvSpPr>
            <a:spLocks noGrp="1"/>
          </p:cNvSpPr>
          <p:nvPr>
            <p:ph type="dt" sz="half" idx="10"/>
          </p:nvPr>
        </p:nvSpPr>
        <p:spPr/>
        <p:txBody>
          <a:bodyPr/>
          <a:lstStyle>
            <a:lvl1pPr>
              <a:defRPr/>
            </a:lvl1pPr>
          </a:lstStyle>
          <a:p>
            <a:pPr>
              <a:defRPr/>
            </a:pPr>
            <a:fld id="{E7EE90D8-1EB5-4073-AF61-D61FFD9A61DB}" type="datetimeFigureOut">
              <a:rPr lang="es-PE"/>
              <a:pPr>
                <a:defRPr/>
              </a:pPr>
              <a:t>11/07/2023</a:t>
            </a:fld>
            <a:endParaRPr lang="es-PE"/>
          </a:p>
        </p:txBody>
      </p:sp>
      <p:sp>
        <p:nvSpPr>
          <p:cNvPr id="3" name="Footer Placeholder 4">
            <a:extLst>
              <a:ext uri="{FF2B5EF4-FFF2-40B4-BE49-F238E27FC236}">
                <a16:creationId xmlns:a16="http://schemas.microsoft.com/office/drawing/2014/main" id="{96105A16-919C-439A-B3D5-0BBD75832EAD}"/>
              </a:ext>
            </a:extLst>
          </p:cNvPr>
          <p:cNvSpPr>
            <a:spLocks noGrp="1"/>
          </p:cNvSpPr>
          <p:nvPr>
            <p:ph type="ftr" sz="quarter" idx="11"/>
          </p:nvPr>
        </p:nvSpPr>
        <p:spPr/>
        <p:txBody>
          <a:bodyPr/>
          <a:lstStyle>
            <a:lvl1pPr>
              <a:defRPr/>
            </a:lvl1pPr>
          </a:lstStyle>
          <a:p>
            <a:pPr>
              <a:defRPr/>
            </a:pPr>
            <a:endParaRPr lang="es-PE"/>
          </a:p>
        </p:txBody>
      </p:sp>
      <p:sp>
        <p:nvSpPr>
          <p:cNvPr id="4" name="Slide Number Placeholder 5">
            <a:extLst>
              <a:ext uri="{FF2B5EF4-FFF2-40B4-BE49-F238E27FC236}">
                <a16:creationId xmlns:a16="http://schemas.microsoft.com/office/drawing/2014/main" id="{A11F7D5D-0426-4B6C-992D-DE040B7CAC43}"/>
              </a:ext>
            </a:extLst>
          </p:cNvPr>
          <p:cNvSpPr>
            <a:spLocks noGrp="1"/>
          </p:cNvSpPr>
          <p:nvPr>
            <p:ph type="sldNum" sz="quarter" idx="12"/>
          </p:nvPr>
        </p:nvSpPr>
        <p:spPr/>
        <p:txBody>
          <a:bodyPr/>
          <a:lstStyle>
            <a:lvl1pPr>
              <a:defRPr/>
            </a:lvl1pPr>
          </a:lstStyle>
          <a:p>
            <a:fld id="{A19BF156-7691-4689-9A47-A140F3EFFF89}" type="slidenum">
              <a:rPr lang="es-PE" altLang="es-PE"/>
              <a:pPr/>
              <a:t>‹Nº›</a:t>
            </a:fld>
            <a:endParaRPr lang="es-PE" altLang="es-PE"/>
          </a:p>
        </p:txBody>
      </p:sp>
    </p:spTree>
    <p:extLst>
      <p:ext uri="{BB962C8B-B14F-4D97-AF65-F5344CB8AC3E}">
        <p14:creationId xmlns:p14="http://schemas.microsoft.com/office/powerpoint/2010/main" val="2396960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3" indent="0">
              <a:buNone/>
              <a:defRPr sz="1400"/>
            </a:lvl2pPr>
            <a:lvl3pPr marL="914406" indent="0">
              <a:buNone/>
              <a:defRPr sz="1200"/>
            </a:lvl3pPr>
            <a:lvl4pPr marL="1371609" indent="0">
              <a:buNone/>
              <a:defRPr sz="1000"/>
            </a:lvl4pPr>
            <a:lvl5pPr marL="1828812" indent="0">
              <a:buNone/>
              <a:defRPr sz="1000"/>
            </a:lvl5pPr>
            <a:lvl6pPr marL="2286015" indent="0">
              <a:buNone/>
              <a:defRPr sz="1000"/>
            </a:lvl6pPr>
            <a:lvl7pPr marL="2743218" indent="0">
              <a:buNone/>
              <a:defRPr sz="1000"/>
            </a:lvl7pPr>
            <a:lvl8pPr marL="3200421" indent="0">
              <a:buNone/>
              <a:defRPr sz="1000"/>
            </a:lvl8pPr>
            <a:lvl9pPr marL="3657624" indent="0">
              <a:buNone/>
              <a:defRPr sz="1000"/>
            </a:lvl9pPr>
          </a:lstStyle>
          <a:p>
            <a:pPr lvl="0"/>
            <a:r>
              <a:rPr lang="es-ES"/>
              <a:t>Editar el estilo de texto del patrón</a:t>
            </a:r>
          </a:p>
        </p:txBody>
      </p:sp>
      <p:sp>
        <p:nvSpPr>
          <p:cNvPr id="5" name="Date Placeholder 3">
            <a:extLst>
              <a:ext uri="{FF2B5EF4-FFF2-40B4-BE49-F238E27FC236}">
                <a16:creationId xmlns:a16="http://schemas.microsoft.com/office/drawing/2014/main" id="{6FDF6CBD-3BFC-45B6-B375-BD1F6112855D}"/>
              </a:ext>
            </a:extLst>
          </p:cNvPr>
          <p:cNvSpPr>
            <a:spLocks noGrp="1"/>
          </p:cNvSpPr>
          <p:nvPr>
            <p:ph type="dt" sz="half" idx="10"/>
          </p:nvPr>
        </p:nvSpPr>
        <p:spPr/>
        <p:txBody>
          <a:bodyPr/>
          <a:lstStyle>
            <a:lvl1pPr>
              <a:defRPr/>
            </a:lvl1pPr>
          </a:lstStyle>
          <a:p>
            <a:pPr>
              <a:defRPr/>
            </a:pPr>
            <a:fld id="{9FA727E3-5151-44B2-BC83-7C445AB05DD5}" type="datetimeFigureOut">
              <a:rPr lang="es-PE"/>
              <a:pPr>
                <a:defRPr/>
              </a:pPr>
              <a:t>11/07/2023</a:t>
            </a:fld>
            <a:endParaRPr lang="es-PE"/>
          </a:p>
        </p:txBody>
      </p:sp>
      <p:sp>
        <p:nvSpPr>
          <p:cNvPr id="6" name="Footer Placeholder 4">
            <a:extLst>
              <a:ext uri="{FF2B5EF4-FFF2-40B4-BE49-F238E27FC236}">
                <a16:creationId xmlns:a16="http://schemas.microsoft.com/office/drawing/2014/main" id="{1CCA1955-F1BA-4003-B4A2-C341D28BEEF5}"/>
              </a:ext>
            </a:extLst>
          </p:cNvPr>
          <p:cNvSpPr>
            <a:spLocks noGrp="1"/>
          </p:cNvSpPr>
          <p:nvPr>
            <p:ph type="ftr" sz="quarter" idx="11"/>
          </p:nvPr>
        </p:nvSpPr>
        <p:spPr/>
        <p:txBody>
          <a:bodyPr/>
          <a:lstStyle>
            <a:lvl1pPr>
              <a:defRPr/>
            </a:lvl1pPr>
          </a:lstStyle>
          <a:p>
            <a:pPr>
              <a:defRPr/>
            </a:pPr>
            <a:endParaRPr lang="es-PE"/>
          </a:p>
        </p:txBody>
      </p:sp>
      <p:sp>
        <p:nvSpPr>
          <p:cNvPr id="7" name="Slide Number Placeholder 5">
            <a:extLst>
              <a:ext uri="{FF2B5EF4-FFF2-40B4-BE49-F238E27FC236}">
                <a16:creationId xmlns:a16="http://schemas.microsoft.com/office/drawing/2014/main" id="{2EA1EBCE-8B39-418B-9A56-53B5FED9CF22}"/>
              </a:ext>
            </a:extLst>
          </p:cNvPr>
          <p:cNvSpPr>
            <a:spLocks noGrp="1"/>
          </p:cNvSpPr>
          <p:nvPr>
            <p:ph type="sldNum" sz="quarter" idx="12"/>
          </p:nvPr>
        </p:nvSpPr>
        <p:spPr/>
        <p:txBody>
          <a:bodyPr/>
          <a:lstStyle>
            <a:lvl1pPr>
              <a:defRPr/>
            </a:lvl1pPr>
          </a:lstStyle>
          <a:p>
            <a:fld id="{EDE40C85-8F2D-4132-8012-585EB4668E3B}" type="slidenum">
              <a:rPr lang="es-PE" altLang="es-PE"/>
              <a:pPr/>
              <a:t>‹Nº›</a:t>
            </a:fld>
            <a:endParaRPr lang="es-PE" altLang="es-PE"/>
          </a:p>
        </p:txBody>
      </p:sp>
    </p:spTree>
    <p:extLst>
      <p:ext uri="{BB962C8B-B14F-4D97-AF65-F5344CB8AC3E}">
        <p14:creationId xmlns:p14="http://schemas.microsoft.com/office/powerpoint/2010/main" val="3042780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rtlCol="0">
            <a:normAutofit/>
          </a:bodyPr>
          <a:lstStyle>
            <a:lvl1pPr marL="0" indent="0">
              <a:buNone/>
              <a:defRPr sz="3200"/>
            </a:lvl1pPr>
            <a:lvl2pPr marL="457203" indent="0">
              <a:buNone/>
              <a:defRPr sz="2800"/>
            </a:lvl2pPr>
            <a:lvl3pPr marL="914406" indent="0">
              <a:buNone/>
              <a:defRPr sz="2400"/>
            </a:lvl3pPr>
            <a:lvl4pPr marL="1371609" indent="0">
              <a:buNone/>
              <a:defRPr sz="2000"/>
            </a:lvl4pPr>
            <a:lvl5pPr marL="1828812" indent="0">
              <a:buNone/>
              <a:defRPr sz="2000"/>
            </a:lvl5pPr>
            <a:lvl6pPr marL="2286015" indent="0">
              <a:buNone/>
              <a:defRPr sz="2000"/>
            </a:lvl6pPr>
            <a:lvl7pPr marL="2743218" indent="0">
              <a:buNone/>
              <a:defRPr sz="2000"/>
            </a:lvl7pPr>
            <a:lvl8pPr marL="3200421" indent="0">
              <a:buNone/>
              <a:defRPr sz="2000"/>
            </a:lvl8pPr>
            <a:lvl9pPr marL="3657624" indent="0">
              <a:buNone/>
              <a:defRPr sz="2000"/>
            </a:lvl9pPr>
          </a:lstStyle>
          <a:p>
            <a:pPr lvl="0"/>
            <a:r>
              <a:rPr lang="es-ES" noProof="0"/>
              <a:t>Haga clic en el icono para agregar una imagen</a:t>
            </a:r>
            <a:endParaRPr lang="en-US" noProof="0"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3" indent="0">
              <a:buNone/>
              <a:defRPr sz="1400"/>
            </a:lvl2pPr>
            <a:lvl3pPr marL="914406" indent="0">
              <a:buNone/>
              <a:defRPr sz="1200"/>
            </a:lvl3pPr>
            <a:lvl4pPr marL="1371609" indent="0">
              <a:buNone/>
              <a:defRPr sz="1000"/>
            </a:lvl4pPr>
            <a:lvl5pPr marL="1828812" indent="0">
              <a:buNone/>
              <a:defRPr sz="1000"/>
            </a:lvl5pPr>
            <a:lvl6pPr marL="2286015" indent="0">
              <a:buNone/>
              <a:defRPr sz="1000"/>
            </a:lvl6pPr>
            <a:lvl7pPr marL="2743218" indent="0">
              <a:buNone/>
              <a:defRPr sz="1000"/>
            </a:lvl7pPr>
            <a:lvl8pPr marL="3200421" indent="0">
              <a:buNone/>
              <a:defRPr sz="1000"/>
            </a:lvl8pPr>
            <a:lvl9pPr marL="3657624" indent="0">
              <a:buNone/>
              <a:defRPr sz="1000"/>
            </a:lvl9pPr>
          </a:lstStyle>
          <a:p>
            <a:pPr lvl="0"/>
            <a:r>
              <a:rPr lang="es-ES"/>
              <a:t>Editar el estilo de texto del patrón</a:t>
            </a:r>
          </a:p>
        </p:txBody>
      </p:sp>
      <p:sp>
        <p:nvSpPr>
          <p:cNvPr id="5" name="Date Placeholder 3">
            <a:extLst>
              <a:ext uri="{FF2B5EF4-FFF2-40B4-BE49-F238E27FC236}">
                <a16:creationId xmlns:a16="http://schemas.microsoft.com/office/drawing/2014/main" id="{AAFA1292-C365-4569-B47D-A27E464D7A8C}"/>
              </a:ext>
            </a:extLst>
          </p:cNvPr>
          <p:cNvSpPr>
            <a:spLocks noGrp="1"/>
          </p:cNvSpPr>
          <p:nvPr>
            <p:ph type="dt" sz="half" idx="10"/>
          </p:nvPr>
        </p:nvSpPr>
        <p:spPr/>
        <p:txBody>
          <a:bodyPr/>
          <a:lstStyle>
            <a:lvl1pPr>
              <a:defRPr/>
            </a:lvl1pPr>
          </a:lstStyle>
          <a:p>
            <a:pPr>
              <a:defRPr/>
            </a:pPr>
            <a:fld id="{15379F9A-AD24-40C9-A5F5-1E7E1717B4AB}" type="datetimeFigureOut">
              <a:rPr lang="es-PE"/>
              <a:pPr>
                <a:defRPr/>
              </a:pPr>
              <a:t>11/07/2023</a:t>
            </a:fld>
            <a:endParaRPr lang="es-PE"/>
          </a:p>
        </p:txBody>
      </p:sp>
      <p:sp>
        <p:nvSpPr>
          <p:cNvPr id="6" name="Footer Placeholder 4">
            <a:extLst>
              <a:ext uri="{FF2B5EF4-FFF2-40B4-BE49-F238E27FC236}">
                <a16:creationId xmlns:a16="http://schemas.microsoft.com/office/drawing/2014/main" id="{6AFD0592-D14A-4F3E-B515-314B15A758DB}"/>
              </a:ext>
            </a:extLst>
          </p:cNvPr>
          <p:cNvSpPr>
            <a:spLocks noGrp="1"/>
          </p:cNvSpPr>
          <p:nvPr>
            <p:ph type="ftr" sz="quarter" idx="11"/>
          </p:nvPr>
        </p:nvSpPr>
        <p:spPr/>
        <p:txBody>
          <a:bodyPr/>
          <a:lstStyle>
            <a:lvl1pPr>
              <a:defRPr/>
            </a:lvl1pPr>
          </a:lstStyle>
          <a:p>
            <a:pPr>
              <a:defRPr/>
            </a:pPr>
            <a:endParaRPr lang="es-PE"/>
          </a:p>
        </p:txBody>
      </p:sp>
      <p:sp>
        <p:nvSpPr>
          <p:cNvPr id="7" name="Slide Number Placeholder 5">
            <a:extLst>
              <a:ext uri="{FF2B5EF4-FFF2-40B4-BE49-F238E27FC236}">
                <a16:creationId xmlns:a16="http://schemas.microsoft.com/office/drawing/2014/main" id="{4D1B0611-0C15-4332-A9FC-2AD4CF82CE24}"/>
              </a:ext>
            </a:extLst>
          </p:cNvPr>
          <p:cNvSpPr>
            <a:spLocks noGrp="1"/>
          </p:cNvSpPr>
          <p:nvPr>
            <p:ph type="sldNum" sz="quarter" idx="12"/>
          </p:nvPr>
        </p:nvSpPr>
        <p:spPr/>
        <p:txBody>
          <a:bodyPr/>
          <a:lstStyle>
            <a:lvl1pPr>
              <a:defRPr/>
            </a:lvl1pPr>
          </a:lstStyle>
          <a:p>
            <a:fld id="{05B67E48-0961-4145-BA28-E482ED772027}" type="slidenum">
              <a:rPr lang="es-PE" altLang="es-PE"/>
              <a:pPr/>
              <a:t>‹Nº›</a:t>
            </a:fld>
            <a:endParaRPr lang="es-PE" altLang="es-PE"/>
          </a:p>
        </p:txBody>
      </p:sp>
    </p:spTree>
    <p:extLst>
      <p:ext uri="{BB962C8B-B14F-4D97-AF65-F5344CB8AC3E}">
        <p14:creationId xmlns:p14="http://schemas.microsoft.com/office/powerpoint/2010/main" val="3395454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a:ext uri="{FF2B5EF4-FFF2-40B4-BE49-F238E27FC236}">
                <a16:creationId xmlns:a16="http://schemas.microsoft.com/office/drawing/2014/main" id="{94C5703A-75FB-4AB6-A2D4-FBAB5C324482}"/>
              </a:ext>
            </a:extLst>
          </p:cNvPr>
          <p:cNvSpPr>
            <a:spLocks noGrp="1"/>
          </p:cNvSpPr>
          <p:nvPr>
            <p:ph type="dt" sz="half" idx="10"/>
          </p:nvPr>
        </p:nvSpPr>
        <p:spPr/>
        <p:txBody>
          <a:bodyPr/>
          <a:lstStyle>
            <a:lvl1pPr>
              <a:defRPr/>
            </a:lvl1pPr>
          </a:lstStyle>
          <a:p>
            <a:pPr>
              <a:defRPr/>
            </a:pPr>
            <a:fld id="{DB90C598-A564-4639-80AD-B40842D003D4}" type="datetimeFigureOut">
              <a:rPr lang="es-PE"/>
              <a:pPr>
                <a:defRPr/>
              </a:pPr>
              <a:t>11/07/2023</a:t>
            </a:fld>
            <a:endParaRPr lang="es-PE"/>
          </a:p>
        </p:txBody>
      </p:sp>
      <p:sp>
        <p:nvSpPr>
          <p:cNvPr id="5" name="Footer Placeholder 4">
            <a:extLst>
              <a:ext uri="{FF2B5EF4-FFF2-40B4-BE49-F238E27FC236}">
                <a16:creationId xmlns:a16="http://schemas.microsoft.com/office/drawing/2014/main" id="{C3F6ECDC-C527-4EA4-A9D8-58091A536454}"/>
              </a:ext>
            </a:extLst>
          </p:cNvPr>
          <p:cNvSpPr>
            <a:spLocks noGrp="1"/>
          </p:cNvSpPr>
          <p:nvPr>
            <p:ph type="ftr" sz="quarter" idx="11"/>
          </p:nvPr>
        </p:nvSpPr>
        <p:spPr/>
        <p:txBody>
          <a:bodyPr/>
          <a:lstStyle>
            <a:lvl1pPr>
              <a:defRPr/>
            </a:lvl1pPr>
          </a:lstStyle>
          <a:p>
            <a:pPr>
              <a:defRPr/>
            </a:pPr>
            <a:endParaRPr lang="es-PE"/>
          </a:p>
        </p:txBody>
      </p:sp>
      <p:sp>
        <p:nvSpPr>
          <p:cNvPr id="6" name="Slide Number Placeholder 5">
            <a:extLst>
              <a:ext uri="{FF2B5EF4-FFF2-40B4-BE49-F238E27FC236}">
                <a16:creationId xmlns:a16="http://schemas.microsoft.com/office/drawing/2014/main" id="{20EF597C-A43B-4987-8A0D-2D599E7D85C0}"/>
              </a:ext>
            </a:extLst>
          </p:cNvPr>
          <p:cNvSpPr>
            <a:spLocks noGrp="1"/>
          </p:cNvSpPr>
          <p:nvPr>
            <p:ph type="sldNum" sz="quarter" idx="12"/>
          </p:nvPr>
        </p:nvSpPr>
        <p:spPr/>
        <p:txBody>
          <a:bodyPr/>
          <a:lstStyle>
            <a:lvl1pPr>
              <a:defRPr/>
            </a:lvl1pPr>
          </a:lstStyle>
          <a:p>
            <a:fld id="{C9E72D0A-BD03-47D2-A4B6-CEE432ACB880}" type="slidenum">
              <a:rPr lang="es-PE" altLang="es-PE"/>
              <a:pPr/>
              <a:t>‹Nº›</a:t>
            </a:fld>
            <a:endParaRPr lang="es-PE" altLang="es-PE"/>
          </a:p>
        </p:txBody>
      </p:sp>
    </p:spTree>
    <p:extLst>
      <p:ext uri="{BB962C8B-B14F-4D97-AF65-F5344CB8AC3E}">
        <p14:creationId xmlns:p14="http://schemas.microsoft.com/office/powerpoint/2010/main" val="2042960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a:ext uri="{FF2B5EF4-FFF2-40B4-BE49-F238E27FC236}">
                <a16:creationId xmlns:a16="http://schemas.microsoft.com/office/drawing/2014/main" id="{2D8CE85A-92B0-4E61-AAB6-5CEB56E8AAD7}"/>
              </a:ext>
            </a:extLst>
          </p:cNvPr>
          <p:cNvSpPr>
            <a:spLocks noGrp="1"/>
          </p:cNvSpPr>
          <p:nvPr>
            <p:ph type="dt" sz="half" idx="10"/>
          </p:nvPr>
        </p:nvSpPr>
        <p:spPr/>
        <p:txBody>
          <a:bodyPr/>
          <a:lstStyle>
            <a:lvl1pPr>
              <a:defRPr/>
            </a:lvl1pPr>
          </a:lstStyle>
          <a:p>
            <a:pPr>
              <a:defRPr/>
            </a:pPr>
            <a:fld id="{293AC164-F941-421B-AFDF-068ED18F18F5}" type="datetimeFigureOut">
              <a:rPr lang="es-PE"/>
              <a:pPr>
                <a:defRPr/>
              </a:pPr>
              <a:t>11/07/2023</a:t>
            </a:fld>
            <a:endParaRPr lang="es-PE"/>
          </a:p>
        </p:txBody>
      </p:sp>
      <p:sp>
        <p:nvSpPr>
          <p:cNvPr id="5" name="Footer Placeholder 4">
            <a:extLst>
              <a:ext uri="{FF2B5EF4-FFF2-40B4-BE49-F238E27FC236}">
                <a16:creationId xmlns:a16="http://schemas.microsoft.com/office/drawing/2014/main" id="{0FF10929-B7DC-4F66-A6E9-5067AB6987D9}"/>
              </a:ext>
            </a:extLst>
          </p:cNvPr>
          <p:cNvSpPr>
            <a:spLocks noGrp="1"/>
          </p:cNvSpPr>
          <p:nvPr>
            <p:ph type="ftr" sz="quarter" idx="11"/>
          </p:nvPr>
        </p:nvSpPr>
        <p:spPr/>
        <p:txBody>
          <a:bodyPr/>
          <a:lstStyle>
            <a:lvl1pPr>
              <a:defRPr/>
            </a:lvl1pPr>
          </a:lstStyle>
          <a:p>
            <a:pPr>
              <a:defRPr/>
            </a:pPr>
            <a:endParaRPr lang="es-PE"/>
          </a:p>
        </p:txBody>
      </p:sp>
      <p:sp>
        <p:nvSpPr>
          <p:cNvPr id="6" name="Slide Number Placeholder 5">
            <a:extLst>
              <a:ext uri="{FF2B5EF4-FFF2-40B4-BE49-F238E27FC236}">
                <a16:creationId xmlns:a16="http://schemas.microsoft.com/office/drawing/2014/main" id="{A3E77652-CDD6-4970-BBBA-808378B762F3}"/>
              </a:ext>
            </a:extLst>
          </p:cNvPr>
          <p:cNvSpPr>
            <a:spLocks noGrp="1"/>
          </p:cNvSpPr>
          <p:nvPr>
            <p:ph type="sldNum" sz="quarter" idx="12"/>
          </p:nvPr>
        </p:nvSpPr>
        <p:spPr/>
        <p:txBody>
          <a:bodyPr/>
          <a:lstStyle>
            <a:lvl1pPr>
              <a:defRPr/>
            </a:lvl1pPr>
          </a:lstStyle>
          <a:p>
            <a:fld id="{96EE0A8C-2DEE-4868-9C2A-E04925ECDA3E}" type="slidenum">
              <a:rPr lang="es-PE" altLang="es-PE"/>
              <a:pPr/>
              <a:t>‹Nº›</a:t>
            </a:fld>
            <a:endParaRPr lang="es-PE" altLang="es-PE"/>
          </a:p>
        </p:txBody>
      </p:sp>
    </p:spTree>
    <p:extLst>
      <p:ext uri="{BB962C8B-B14F-4D97-AF65-F5344CB8AC3E}">
        <p14:creationId xmlns:p14="http://schemas.microsoft.com/office/powerpoint/2010/main" val="785042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E208437-E29A-46FB-83EF-56C9C4D38C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285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ridora">
    <p:spTree>
      <p:nvGrpSpPr>
        <p:cNvPr id="1" name=""/>
        <p:cNvGrpSpPr/>
        <p:nvPr/>
      </p:nvGrpSpPr>
      <p:grpSpPr>
        <a:xfrm>
          <a:off x="0" y="0"/>
          <a:ext cx="0" cy="0"/>
          <a:chOff x="0" y="0"/>
          <a:chExt cx="0" cy="0"/>
        </a:xfrm>
      </p:grpSpPr>
      <p:sp>
        <p:nvSpPr>
          <p:cNvPr id="2" name="1 Rectángulo"/>
          <p:cNvSpPr/>
          <p:nvPr userDrawn="1"/>
        </p:nvSpPr>
        <p:spPr>
          <a:xfrm>
            <a:off x="0" y="0"/>
            <a:ext cx="12195754"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FFFF"/>
              </a:solidFill>
              <a:latin typeface="Calibri Light" panose="020F0302020204030204" pitchFamily="34" charset="0"/>
            </a:endParaRPr>
          </a:p>
        </p:txBody>
      </p:sp>
      <p:sp>
        <p:nvSpPr>
          <p:cNvPr id="8" name="7 Rectángulo"/>
          <p:cNvSpPr/>
          <p:nvPr userDrawn="1"/>
        </p:nvSpPr>
        <p:spPr>
          <a:xfrm>
            <a:off x="2683264" y="6810235"/>
            <a:ext cx="9512490" cy="1228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FFFF"/>
              </a:solidFill>
              <a:latin typeface="Calibri Light" panose="020F0302020204030204" pitchFamily="34" charset="0"/>
            </a:endParaRPr>
          </a:p>
        </p:txBody>
      </p:sp>
      <p:sp>
        <p:nvSpPr>
          <p:cNvPr id="4" name="Título 1"/>
          <p:cNvSpPr>
            <a:spLocks noGrp="1"/>
          </p:cNvSpPr>
          <p:nvPr>
            <p:ph type="title"/>
          </p:nvPr>
        </p:nvSpPr>
        <p:spPr>
          <a:xfrm>
            <a:off x="839788" y="2621223"/>
            <a:ext cx="10515600" cy="1325563"/>
          </a:xfrm>
        </p:spPr>
        <p:txBody>
          <a:bodyPr/>
          <a:lstStyle>
            <a:lvl1pPr algn="ctr">
              <a:defRPr>
                <a:solidFill>
                  <a:schemeClr val="bg1"/>
                </a:solidFill>
              </a:defRPr>
            </a:lvl1pPr>
          </a:lstStyle>
          <a:p>
            <a:r>
              <a:rPr lang="es-ES_tradnl" dirty="0"/>
              <a:t>Haga clic para modificar el estilo de título del patrón</a:t>
            </a:r>
          </a:p>
        </p:txBody>
      </p:sp>
      <p:sp>
        <p:nvSpPr>
          <p:cNvPr id="6" name="5 Rectángulo"/>
          <p:cNvSpPr/>
          <p:nvPr userDrawn="1"/>
        </p:nvSpPr>
        <p:spPr>
          <a:xfrm>
            <a:off x="0" y="6810235"/>
            <a:ext cx="9512490" cy="122829"/>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FFFF"/>
              </a:solidFill>
              <a:latin typeface="Calibri Light" panose="020F0302020204030204" pitchFamily="34" charset="0"/>
            </a:endParaRPr>
          </a:p>
        </p:txBody>
      </p:sp>
      <p:pic>
        <p:nvPicPr>
          <p:cNvPr id="10" name="Picture 2" descr="D:\ARCHIVOS 2019 - Paola\DISEÑO PACK\Manual MTPE 2018\Logos MTPE\MTPE logo TODOS_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3815" y="177801"/>
            <a:ext cx="2375612" cy="4715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D:\ARCHIVOS 2019 - Paola\DISEÑO PACK\Manual MTPE 2018\Logo El Perú Primero\El Perú Primero.png"/>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8453785" y="214307"/>
            <a:ext cx="1800000" cy="361587"/>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redondeado"/>
          <p:cNvSpPr/>
          <p:nvPr userDrawn="1"/>
        </p:nvSpPr>
        <p:spPr>
          <a:xfrm rot="2700000">
            <a:off x="10548043" y="-37740"/>
            <a:ext cx="740331" cy="74033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FFFF"/>
              </a:solidFill>
              <a:latin typeface="Calibri Light" panose="020F0302020204030204" pitchFamily="34" charset="0"/>
            </a:endParaRPr>
          </a:p>
        </p:txBody>
      </p:sp>
      <p:sp>
        <p:nvSpPr>
          <p:cNvPr id="14" name="13 Rectángulo redondeado"/>
          <p:cNvSpPr/>
          <p:nvPr userDrawn="1"/>
        </p:nvSpPr>
        <p:spPr>
          <a:xfrm rot="2700000">
            <a:off x="11736802" y="-383927"/>
            <a:ext cx="848019" cy="84801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FFFF"/>
              </a:solidFill>
              <a:latin typeface="Calibri Light" panose="020F0302020204030204" pitchFamily="34" charset="0"/>
            </a:endParaRPr>
          </a:p>
        </p:txBody>
      </p:sp>
      <p:sp>
        <p:nvSpPr>
          <p:cNvPr id="15" name="14 Rectángulo redondeado"/>
          <p:cNvSpPr/>
          <p:nvPr userDrawn="1"/>
        </p:nvSpPr>
        <p:spPr>
          <a:xfrm rot="2700000">
            <a:off x="11392159" y="462645"/>
            <a:ext cx="500553" cy="50055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FFFF"/>
              </a:solidFill>
              <a:latin typeface="Calibri Light" panose="020F0302020204030204" pitchFamily="34" charset="0"/>
            </a:endParaRPr>
          </a:p>
        </p:txBody>
      </p:sp>
    </p:spTree>
    <p:extLst>
      <p:ext uri="{BB962C8B-B14F-4D97-AF65-F5344CB8AC3E}">
        <p14:creationId xmlns:p14="http://schemas.microsoft.com/office/powerpoint/2010/main" val="785556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s">
    <p:spTree>
      <p:nvGrpSpPr>
        <p:cNvPr id="1" name=""/>
        <p:cNvGrpSpPr/>
        <p:nvPr/>
      </p:nvGrpSpPr>
      <p:grpSpPr>
        <a:xfrm>
          <a:off x="0" y="0"/>
          <a:ext cx="0" cy="0"/>
          <a:chOff x="0" y="0"/>
          <a:chExt cx="0" cy="0"/>
        </a:xfrm>
      </p:grpSpPr>
      <p:pic>
        <p:nvPicPr>
          <p:cNvPr id="8" name="Picture 2" descr="D:\ARCHIVOS 2019 - Paola\DISEÑO PACK\Manual MTPE 2018\Logos MTPE\MTPE logo TODOS_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3815" y="177801"/>
            <a:ext cx="2375612" cy="471518"/>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redondeado"/>
          <p:cNvSpPr/>
          <p:nvPr userDrawn="1"/>
        </p:nvSpPr>
        <p:spPr>
          <a:xfrm rot="2700000">
            <a:off x="10548043" y="-37740"/>
            <a:ext cx="740331" cy="74033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FFFF"/>
              </a:solidFill>
              <a:latin typeface="Calibri Light" panose="020F0302020204030204" pitchFamily="34" charset="0"/>
            </a:endParaRPr>
          </a:p>
        </p:txBody>
      </p:sp>
      <p:sp>
        <p:nvSpPr>
          <p:cNvPr id="11" name="10 Rectángulo redondeado"/>
          <p:cNvSpPr/>
          <p:nvPr userDrawn="1"/>
        </p:nvSpPr>
        <p:spPr>
          <a:xfrm rot="2700000">
            <a:off x="11736802" y="-383927"/>
            <a:ext cx="848019" cy="84801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FFFF"/>
              </a:solidFill>
              <a:latin typeface="Calibri Light" panose="020F0302020204030204" pitchFamily="34" charset="0"/>
            </a:endParaRPr>
          </a:p>
        </p:txBody>
      </p:sp>
      <p:sp>
        <p:nvSpPr>
          <p:cNvPr id="12" name="11 Rectángulo redondeado"/>
          <p:cNvSpPr/>
          <p:nvPr userDrawn="1"/>
        </p:nvSpPr>
        <p:spPr>
          <a:xfrm rot="2700000">
            <a:off x="11392159" y="462645"/>
            <a:ext cx="500553" cy="50055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FFFF"/>
              </a:solidFill>
              <a:latin typeface="Calibri Light" panose="020F0302020204030204" pitchFamily="34" charset="0"/>
            </a:endParaRPr>
          </a:p>
        </p:txBody>
      </p:sp>
      <p:grpSp>
        <p:nvGrpSpPr>
          <p:cNvPr id="2" name="Grupo 1"/>
          <p:cNvGrpSpPr/>
          <p:nvPr userDrawn="1"/>
        </p:nvGrpSpPr>
        <p:grpSpPr>
          <a:xfrm>
            <a:off x="0" y="6764199"/>
            <a:ext cx="12195754" cy="122829"/>
            <a:chOff x="0" y="6810235"/>
            <a:chExt cx="12195754" cy="122829"/>
          </a:xfrm>
        </p:grpSpPr>
        <p:sp>
          <p:nvSpPr>
            <p:cNvPr id="13" name="12 Rectángulo"/>
            <p:cNvSpPr/>
            <p:nvPr userDrawn="1"/>
          </p:nvSpPr>
          <p:spPr>
            <a:xfrm>
              <a:off x="2683264" y="6810235"/>
              <a:ext cx="9512490" cy="1228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FFFF"/>
                </a:solidFill>
                <a:latin typeface="Calibri Light" panose="020F0302020204030204" pitchFamily="34" charset="0"/>
              </a:endParaRPr>
            </a:p>
          </p:txBody>
        </p:sp>
        <p:sp>
          <p:nvSpPr>
            <p:cNvPr id="14" name="13 Rectángulo"/>
            <p:cNvSpPr/>
            <p:nvPr userDrawn="1"/>
          </p:nvSpPr>
          <p:spPr>
            <a:xfrm>
              <a:off x="0" y="6810235"/>
              <a:ext cx="9512490" cy="122829"/>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FFFF"/>
                </a:solidFill>
                <a:latin typeface="Calibri Light" panose="020F0302020204030204" pitchFamily="34" charset="0"/>
              </a:endParaRPr>
            </a:p>
          </p:txBody>
        </p:sp>
      </p:grpSp>
    </p:spTree>
    <p:extLst>
      <p:ext uri="{BB962C8B-B14F-4D97-AF65-F5344CB8AC3E}">
        <p14:creationId xmlns:p14="http://schemas.microsoft.com/office/powerpoint/2010/main" val="326330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823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580DEC76-ECA0-EC47-8D4B-23AF5F03E63D}" type="datetimeFigureOut">
              <a:rPr lang="es-ES_tradnl" smtClean="0">
                <a:solidFill>
                  <a:srgbClr val="514A4C">
                    <a:tint val="75000"/>
                  </a:srgbClr>
                </a:solidFill>
              </a:rPr>
              <a:pPr/>
              <a:t>11/07/2023</a:t>
            </a:fld>
            <a:endParaRPr lang="es-ES_tradnl">
              <a:solidFill>
                <a:srgbClr val="514A4C">
                  <a:tint val="75000"/>
                </a:srgbClr>
              </a:solidFill>
            </a:endParaRPr>
          </a:p>
        </p:txBody>
      </p:sp>
      <p:sp>
        <p:nvSpPr>
          <p:cNvPr id="8" name="Marcador de pie de página 7"/>
          <p:cNvSpPr>
            <a:spLocks noGrp="1"/>
          </p:cNvSpPr>
          <p:nvPr>
            <p:ph type="ftr" sz="quarter" idx="11"/>
          </p:nvPr>
        </p:nvSpPr>
        <p:spPr/>
        <p:txBody>
          <a:bodyPr/>
          <a:lstStyle/>
          <a:p>
            <a:endParaRPr lang="es-ES_tradnl">
              <a:solidFill>
                <a:srgbClr val="514A4C">
                  <a:tint val="75000"/>
                </a:srgbClr>
              </a:solidFill>
            </a:endParaRPr>
          </a:p>
        </p:txBody>
      </p:sp>
      <p:sp>
        <p:nvSpPr>
          <p:cNvPr id="9" name="Marcador de número de diapositiva 8"/>
          <p:cNvSpPr>
            <a:spLocks noGrp="1"/>
          </p:cNvSpPr>
          <p:nvPr>
            <p:ph type="sldNum" sz="quarter" idx="12"/>
          </p:nvPr>
        </p:nvSpPr>
        <p:spPr/>
        <p:txBody>
          <a:bodyPr/>
          <a:lstStyle/>
          <a:p>
            <a:fld id="{35F41194-7ACE-0A41-AE11-FD9503E5427B}" type="slidenum">
              <a:rPr lang="es-ES_tradnl" smtClean="0">
                <a:solidFill>
                  <a:srgbClr val="514A4C">
                    <a:tint val="75000"/>
                  </a:srgbClr>
                </a:solidFill>
              </a:rPr>
              <a:pPr/>
              <a:t>‹Nº›</a:t>
            </a:fld>
            <a:endParaRPr lang="es-ES_tradnl">
              <a:solidFill>
                <a:srgbClr val="514A4C">
                  <a:tint val="75000"/>
                </a:srgbClr>
              </a:solidFill>
            </a:endParaRPr>
          </a:p>
        </p:txBody>
      </p:sp>
    </p:spTree>
    <p:extLst>
      <p:ext uri="{BB962C8B-B14F-4D97-AF65-F5344CB8AC3E}">
        <p14:creationId xmlns:p14="http://schemas.microsoft.com/office/powerpoint/2010/main" val="568084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
        <p:nvSpPr>
          <p:cNvPr id="3" name="Marcador de fecha 2"/>
          <p:cNvSpPr>
            <a:spLocks noGrp="1"/>
          </p:cNvSpPr>
          <p:nvPr>
            <p:ph type="dt" sz="half" idx="10"/>
          </p:nvPr>
        </p:nvSpPr>
        <p:spPr/>
        <p:txBody>
          <a:bodyPr/>
          <a:lstStyle/>
          <a:p>
            <a:fld id="{580DEC76-ECA0-EC47-8D4B-23AF5F03E63D}" type="datetimeFigureOut">
              <a:rPr lang="es-ES_tradnl" smtClean="0">
                <a:solidFill>
                  <a:srgbClr val="514A4C">
                    <a:tint val="75000"/>
                  </a:srgbClr>
                </a:solidFill>
              </a:rPr>
              <a:pPr/>
              <a:t>11/07/2023</a:t>
            </a:fld>
            <a:endParaRPr lang="es-ES_tradnl">
              <a:solidFill>
                <a:srgbClr val="514A4C">
                  <a:tint val="75000"/>
                </a:srgbClr>
              </a:solidFill>
            </a:endParaRPr>
          </a:p>
        </p:txBody>
      </p:sp>
      <p:sp>
        <p:nvSpPr>
          <p:cNvPr id="4" name="Marcador de pie de página 3"/>
          <p:cNvSpPr>
            <a:spLocks noGrp="1"/>
          </p:cNvSpPr>
          <p:nvPr>
            <p:ph type="ftr" sz="quarter" idx="11"/>
          </p:nvPr>
        </p:nvSpPr>
        <p:spPr/>
        <p:txBody>
          <a:bodyPr/>
          <a:lstStyle/>
          <a:p>
            <a:endParaRPr lang="es-ES_tradnl">
              <a:solidFill>
                <a:srgbClr val="514A4C">
                  <a:tint val="75000"/>
                </a:srgbClr>
              </a:solidFill>
            </a:endParaRPr>
          </a:p>
        </p:txBody>
      </p:sp>
      <p:sp>
        <p:nvSpPr>
          <p:cNvPr id="5" name="Marcador de número de diapositiva 4"/>
          <p:cNvSpPr>
            <a:spLocks noGrp="1"/>
          </p:cNvSpPr>
          <p:nvPr>
            <p:ph type="sldNum" sz="quarter" idx="12"/>
          </p:nvPr>
        </p:nvSpPr>
        <p:spPr/>
        <p:txBody>
          <a:bodyPr/>
          <a:lstStyle/>
          <a:p>
            <a:fld id="{35F41194-7ACE-0A41-AE11-FD9503E5427B}" type="slidenum">
              <a:rPr lang="es-ES_tradnl" smtClean="0">
                <a:solidFill>
                  <a:srgbClr val="514A4C">
                    <a:tint val="75000"/>
                  </a:srgbClr>
                </a:solidFill>
              </a:rPr>
              <a:pPr/>
              <a:t>‹Nº›</a:t>
            </a:fld>
            <a:endParaRPr lang="es-ES_tradnl">
              <a:solidFill>
                <a:srgbClr val="514A4C">
                  <a:tint val="75000"/>
                </a:srgbClr>
              </a:solidFill>
            </a:endParaRPr>
          </a:p>
        </p:txBody>
      </p:sp>
    </p:spTree>
    <p:extLst>
      <p:ext uri="{BB962C8B-B14F-4D97-AF65-F5344CB8AC3E}">
        <p14:creationId xmlns:p14="http://schemas.microsoft.com/office/powerpoint/2010/main" val="3842477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Marcador de fecha 4"/>
          <p:cNvSpPr>
            <a:spLocks noGrp="1"/>
          </p:cNvSpPr>
          <p:nvPr>
            <p:ph type="dt" sz="half" idx="10"/>
          </p:nvPr>
        </p:nvSpPr>
        <p:spPr/>
        <p:txBody>
          <a:bodyPr/>
          <a:lstStyle/>
          <a:p>
            <a:fld id="{580DEC76-ECA0-EC47-8D4B-23AF5F03E63D}" type="datetimeFigureOut">
              <a:rPr lang="es-ES_tradnl" smtClean="0">
                <a:solidFill>
                  <a:srgbClr val="514A4C">
                    <a:tint val="75000"/>
                  </a:srgbClr>
                </a:solidFill>
              </a:rPr>
              <a:pPr/>
              <a:t>11/07/2023</a:t>
            </a:fld>
            <a:endParaRPr lang="es-ES_tradnl">
              <a:solidFill>
                <a:srgbClr val="514A4C">
                  <a:tint val="75000"/>
                </a:srgbClr>
              </a:solidFill>
            </a:endParaRPr>
          </a:p>
        </p:txBody>
      </p:sp>
      <p:sp>
        <p:nvSpPr>
          <p:cNvPr id="6" name="Marcador de pie de página 5"/>
          <p:cNvSpPr>
            <a:spLocks noGrp="1"/>
          </p:cNvSpPr>
          <p:nvPr>
            <p:ph type="ftr" sz="quarter" idx="11"/>
          </p:nvPr>
        </p:nvSpPr>
        <p:spPr/>
        <p:txBody>
          <a:bodyPr/>
          <a:lstStyle/>
          <a:p>
            <a:endParaRPr lang="es-ES_tradnl">
              <a:solidFill>
                <a:srgbClr val="514A4C">
                  <a:tint val="75000"/>
                </a:srgbClr>
              </a:solidFill>
            </a:endParaRPr>
          </a:p>
        </p:txBody>
      </p:sp>
      <p:sp>
        <p:nvSpPr>
          <p:cNvPr id="7" name="Marcador de número de diapositiva 6"/>
          <p:cNvSpPr>
            <a:spLocks noGrp="1"/>
          </p:cNvSpPr>
          <p:nvPr>
            <p:ph type="sldNum" sz="quarter" idx="12"/>
          </p:nvPr>
        </p:nvSpPr>
        <p:spPr/>
        <p:txBody>
          <a:bodyPr/>
          <a:lstStyle/>
          <a:p>
            <a:fld id="{35F41194-7ACE-0A41-AE11-FD9503E5427B}" type="slidenum">
              <a:rPr lang="es-ES_tradnl" smtClean="0">
                <a:solidFill>
                  <a:srgbClr val="514A4C">
                    <a:tint val="75000"/>
                  </a:srgbClr>
                </a:solidFill>
              </a:rPr>
              <a:pPr/>
              <a:t>‹Nº›</a:t>
            </a:fld>
            <a:endParaRPr lang="es-ES_tradnl">
              <a:solidFill>
                <a:srgbClr val="514A4C">
                  <a:tint val="75000"/>
                </a:srgbClr>
              </a:solidFill>
            </a:endParaRPr>
          </a:p>
        </p:txBody>
      </p:sp>
    </p:spTree>
    <p:extLst>
      <p:ext uri="{BB962C8B-B14F-4D97-AF65-F5344CB8AC3E}">
        <p14:creationId xmlns:p14="http://schemas.microsoft.com/office/powerpoint/2010/main" val="700212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Haga clic para modificar el estilo de título del patrón</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Marcador de fecha 4"/>
          <p:cNvSpPr>
            <a:spLocks noGrp="1"/>
          </p:cNvSpPr>
          <p:nvPr>
            <p:ph type="dt" sz="half" idx="10"/>
          </p:nvPr>
        </p:nvSpPr>
        <p:spPr/>
        <p:txBody>
          <a:bodyPr/>
          <a:lstStyle/>
          <a:p>
            <a:fld id="{580DEC76-ECA0-EC47-8D4B-23AF5F03E63D}" type="datetimeFigureOut">
              <a:rPr lang="es-ES_tradnl" smtClean="0">
                <a:solidFill>
                  <a:srgbClr val="514A4C">
                    <a:tint val="75000"/>
                  </a:srgbClr>
                </a:solidFill>
              </a:rPr>
              <a:pPr/>
              <a:t>11/07/2023</a:t>
            </a:fld>
            <a:endParaRPr lang="es-ES_tradnl">
              <a:solidFill>
                <a:srgbClr val="514A4C">
                  <a:tint val="75000"/>
                </a:srgbClr>
              </a:solidFill>
            </a:endParaRPr>
          </a:p>
        </p:txBody>
      </p:sp>
      <p:sp>
        <p:nvSpPr>
          <p:cNvPr id="6" name="Marcador de pie de página 5"/>
          <p:cNvSpPr>
            <a:spLocks noGrp="1"/>
          </p:cNvSpPr>
          <p:nvPr>
            <p:ph type="ftr" sz="quarter" idx="11"/>
          </p:nvPr>
        </p:nvSpPr>
        <p:spPr/>
        <p:txBody>
          <a:bodyPr/>
          <a:lstStyle/>
          <a:p>
            <a:endParaRPr lang="es-ES_tradnl">
              <a:solidFill>
                <a:srgbClr val="514A4C">
                  <a:tint val="75000"/>
                </a:srgbClr>
              </a:solidFill>
            </a:endParaRPr>
          </a:p>
        </p:txBody>
      </p:sp>
      <p:sp>
        <p:nvSpPr>
          <p:cNvPr id="7" name="Marcador de número de diapositiva 6"/>
          <p:cNvSpPr>
            <a:spLocks noGrp="1"/>
          </p:cNvSpPr>
          <p:nvPr>
            <p:ph type="sldNum" sz="quarter" idx="12"/>
          </p:nvPr>
        </p:nvSpPr>
        <p:spPr/>
        <p:txBody>
          <a:bodyPr/>
          <a:lstStyle/>
          <a:p>
            <a:fld id="{35F41194-7ACE-0A41-AE11-FD9503E5427B}" type="slidenum">
              <a:rPr lang="es-ES_tradnl" smtClean="0">
                <a:solidFill>
                  <a:srgbClr val="514A4C">
                    <a:tint val="75000"/>
                  </a:srgbClr>
                </a:solidFill>
              </a:rPr>
              <a:pPr/>
              <a:t>‹Nº›</a:t>
            </a:fld>
            <a:endParaRPr lang="es-ES_tradnl">
              <a:solidFill>
                <a:srgbClr val="514A4C">
                  <a:tint val="75000"/>
                </a:srgbClr>
              </a:solidFill>
            </a:endParaRPr>
          </a:p>
        </p:txBody>
      </p:sp>
    </p:spTree>
    <p:extLst>
      <p:ext uri="{BB962C8B-B14F-4D97-AF65-F5344CB8AC3E}">
        <p14:creationId xmlns:p14="http://schemas.microsoft.com/office/powerpoint/2010/main" val="4231394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dirty="0"/>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dirty="0"/>
              <a:t>Haga clic para modificar los estilos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Light" panose="020F0302020204030204" pitchFamily="34" charset="0"/>
              </a:defRPr>
            </a:lvl1pPr>
          </a:lstStyle>
          <a:p>
            <a:fld id="{580DEC76-ECA0-EC47-8D4B-23AF5F03E63D}" type="datetimeFigureOut">
              <a:rPr lang="es-ES_tradnl" smtClean="0">
                <a:solidFill>
                  <a:srgbClr val="514A4C">
                    <a:tint val="75000"/>
                  </a:srgbClr>
                </a:solidFill>
              </a:rPr>
              <a:pPr/>
              <a:t>11/07/2023</a:t>
            </a:fld>
            <a:endParaRPr lang="es-ES_tradnl" dirty="0">
              <a:solidFill>
                <a:srgbClr val="514A4C">
                  <a:tint val="75000"/>
                </a:srgb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Light" panose="020F0302020204030204" pitchFamily="34" charset="0"/>
              </a:defRPr>
            </a:lvl1pPr>
          </a:lstStyle>
          <a:p>
            <a:endParaRPr lang="es-ES_tradnl" dirty="0">
              <a:solidFill>
                <a:srgbClr val="514A4C">
                  <a:tint val="75000"/>
                </a:srgb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defRPr>
            </a:lvl1pPr>
          </a:lstStyle>
          <a:p>
            <a:fld id="{35F41194-7ACE-0A41-AE11-FD9503E5427B}" type="slidenum">
              <a:rPr lang="es-ES_tradnl" smtClean="0">
                <a:solidFill>
                  <a:srgbClr val="514A4C">
                    <a:tint val="75000"/>
                  </a:srgbClr>
                </a:solidFill>
              </a:rPr>
              <a:pPr/>
              <a:t>‹Nº›</a:t>
            </a:fld>
            <a:endParaRPr lang="es-ES_tradnl" dirty="0">
              <a:solidFill>
                <a:srgbClr val="514A4C">
                  <a:tint val="75000"/>
                </a:srgbClr>
              </a:solidFill>
            </a:endParaRPr>
          </a:p>
        </p:txBody>
      </p:sp>
    </p:spTree>
    <p:extLst>
      <p:ext uri="{BB962C8B-B14F-4D97-AF65-F5344CB8AC3E}">
        <p14:creationId xmlns:p14="http://schemas.microsoft.com/office/powerpoint/2010/main" val="29038162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7" r:id="rId12"/>
    <p:sldLayoutId id="2147483688" r:id="rId13"/>
    <p:sldLayoutId id="2147483689" r:id="rId14"/>
    <p:sldLayoutId id="2147483690" r:id="rId15"/>
    <p:sldLayoutId id="2147483691" r:id="rId16"/>
    <p:sldLayoutId id="2147483692" r:id="rId17"/>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A9BDC3A-994E-409E-A128-30DC98F23885}"/>
              </a:ext>
            </a:extLst>
          </p:cNvPr>
          <p:cNvSpPr>
            <a:spLocks noGrp="1"/>
          </p:cNvSpPr>
          <p:nvPr>
            <p:ph type="title"/>
          </p:nvPr>
        </p:nvSpPr>
        <p:spPr bwMode="auto">
          <a:xfrm>
            <a:off x="838146" y="365798"/>
            <a:ext cx="10515708" cy="132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PE"/>
              <a:t>Haga clic para modificar el estilo de título del patrón</a:t>
            </a:r>
            <a:endParaRPr lang="en-US" altLang="es-PE"/>
          </a:p>
        </p:txBody>
      </p:sp>
      <p:sp>
        <p:nvSpPr>
          <p:cNvPr id="1027" name="Text Placeholder 2">
            <a:extLst>
              <a:ext uri="{FF2B5EF4-FFF2-40B4-BE49-F238E27FC236}">
                <a16:creationId xmlns:a16="http://schemas.microsoft.com/office/drawing/2014/main" id="{0659F08A-2F29-46B5-9BFB-649B7AA2C4FF}"/>
              </a:ext>
            </a:extLst>
          </p:cNvPr>
          <p:cNvSpPr>
            <a:spLocks noGrp="1"/>
          </p:cNvSpPr>
          <p:nvPr>
            <p:ph type="body" idx="1"/>
          </p:nvPr>
        </p:nvSpPr>
        <p:spPr bwMode="auto">
          <a:xfrm>
            <a:off x="838146" y="1826112"/>
            <a:ext cx="10515708" cy="435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PE"/>
              <a:t>Editar el estilo de texto del patrón</a:t>
            </a:r>
          </a:p>
          <a:p>
            <a:pPr lvl="1"/>
            <a:r>
              <a:rPr lang="es-ES" altLang="es-PE"/>
              <a:t>Segundo nivel</a:t>
            </a:r>
          </a:p>
          <a:p>
            <a:pPr lvl="2"/>
            <a:r>
              <a:rPr lang="es-ES" altLang="es-PE"/>
              <a:t>Tercer nivel</a:t>
            </a:r>
          </a:p>
          <a:p>
            <a:pPr lvl="3"/>
            <a:r>
              <a:rPr lang="es-ES" altLang="es-PE"/>
              <a:t>Cuarto nivel</a:t>
            </a:r>
          </a:p>
          <a:p>
            <a:pPr lvl="4"/>
            <a:r>
              <a:rPr lang="es-ES" altLang="es-PE"/>
              <a:t>Quinto nivel</a:t>
            </a:r>
            <a:endParaRPr lang="en-US" altLang="es-PE"/>
          </a:p>
        </p:txBody>
      </p:sp>
      <p:sp>
        <p:nvSpPr>
          <p:cNvPr id="4" name="Date Placeholder 3">
            <a:extLst>
              <a:ext uri="{FF2B5EF4-FFF2-40B4-BE49-F238E27FC236}">
                <a16:creationId xmlns:a16="http://schemas.microsoft.com/office/drawing/2014/main" id="{85EC2470-B6E6-45B0-ADC7-0634FCF7C61A}"/>
              </a:ext>
            </a:extLst>
          </p:cNvPr>
          <p:cNvSpPr>
            <a:spLocks noGrp="1"/>
          </p:cNvSpPr>
          <p:nvPr>
            <p:ph type="dt" sz="half" idx="2"/>
          </p:nvPr>
        </p:nvSpPr>
        <p:spPr>
          <a:xfrm>
            <a:off x="838146" y="6356827"/>
            <a:ext cx="2743416" cy="364359"/>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21C42D2-B64B-468E-BD00-4B9DF4E65328}" type="datetimeFigureOut">
              <a:rPr lang="es-PE"/>
              <a:pPr>
                <a:defRPr/>
              </a:pPr>
              <a:t>11/07/2023</a:t>
            </a:fld>
            <a:endParaRPr lang="es-PE"/>
          </a:p>
        </p:txBody>
      </p:sp>
      <p:sp>
        <p:nvSpPr>
          <p:cNvPr id="5" name="Footer Placeholder 4">
            <a:extLst>
              <a:ext uri="{FF2B5EF4-FFF2-40B4-BE49-F238E27FC236}">
                <a16:creationId xmlns:a16="http://schemas.microsoft.com/office/drawing/2014/main" id="{2A37AD24-5C02-48B0-9322-36450B32FAF8}"/>
              </a:ext>
            </a:extLst>
          </p:cNvPr>
          <p:cNvSpPr>
            <a:spLocks noGrp="1"/>
          </p:cNvSpPr>
          <p:nvPr>
            <p:ph type="ftr" sz="quarter" idx="3"/>
          </p:nvPr>
        </p:nvSpPr>
        <p:spPr>
          <a:xfrm>
            <a:off x="4038078" y="6356827"/>
            <a:ext cx="4115844" cy="364359"/>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PE"/>
          </a:p>
        </p:txBody>
      </p:sp>
      <p:sp>
        <p:nvSpPr>
          <p:cNvPr id="6" name="Slide Number Placeholder 5">
            <a:extLst>
              <a:ext uri="{FF2B5EF4-FFF2-40B4-BE49-F238E27FC236}">
                <a16:creationId xmlns:a16="http://schemas.microsoft.com/office/drawing/2014/main" id="{6085BA72-5063-4663-9D78-1C70F2626213}"/>
              </a:ext>
            </a:extLst>
          </p:cNvPr>
          <p:cNvSpPr>
            <a:spLocks noGrp="1"/>
          </p:cNvSpPr>
          <p:nvPr>
            <p:ph type="sldNum" sz="quarter" idx="4"/>
          </p:nvPr>
        </p:nvSpPr>
        <p:spPr>
          <a:xfrm>
            <a:off x="8610439" y="6356827"/>
            <a:ext cx="2743416" cy="364359"/>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79">
                <a:solidFill>
                  <a:srgbClr val="898989"/>
                </a:solidFill>
              </a:defRPr>
            </a:lvl1pPr>
          </a:lstStyle>
          <a:p>
            <a:fld id="{B20A496F-F02E-4203-8073-2D8CD9A79ACB}" type="slidenum">
              <a:rPr lang="es-PE" altLang="es-PE"/>
              <a:pPr/>
              <a:t>‹Nº›</a:t>
            </a:fld>
            <a:endParaRPr lang="es-PE" altLang="es-PE"/>
          </a:p>
        </p:txBody>
      </p:sp>
    </p:spTree>
    <p:extLst>
      <p:ext uri="{BB962C8B-B14F-4D97-AF65-F5344CB8AC3E}">
        <p14:creationId xmlns:p14="http://schemas.microsoft.com/office/powerpoint/2010/main" val="102261261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defTabSz="913074" rtl="0" eaLnBrk="0" fontAlgn="base" hangingPunct="0">
        <a:lnSpc>
          <a:spcPct val="90000"/>
        </a:lnSpc>
        <a:spcBef>
          <a:spcPct val="0"/>
        </a:spcBef>
        <a:spcAft>
          <a:spcPct val="0"/>
        </a:spcAft>
        <a:defRPr sz="4355" kern="1200">
          <a:solidFill>
            <a:srgbClr val="595959"/>
          </a:solidFill>
          <a:latin typeface="Franklin Gothic" panose="020B7200000000000000" pitchFamily="34" charset="0"/>
          <a:ea typeface="+mj-ea"/>
          <a:cs typeface="+mj-cs"/>
        </a:defRPr>
      </a:lvl1pPr>
      <a:lvl2pPr algn="l" defTabSz="913074" rtl="0" eaLnBrk="0" fontAlgn="base" hangingPunct="0">
        <a:lnSpc>
          <a:spcPct val="90000"/>
        </a:lnSpc>
        <a:spcBef>
          <a:spcPct val="0"/>
        </a:spcBef>
        <a:spcAft>
          <a:spcPct val="0"/>
        </a:spcAft>
        <a:defRPr sz="4355">
          <a:solidFill>
            <a:srgbClr val="595959"/>
          </a:solidFill>
          <a:latin typeface="Franklin Gothic" panose="020B7200000000000000" pitchFamily="34" charset="0"/>
        </a:defRPr>
      </a:lvl2pPr>
      <a:lvl3pPr algn="l" defTabSz="913074" rtl="0" eaLnBrk="0" fontAlgn="base" hangingPunct="0">
        <a:lnSpc>
          <a:spcPct val="90000"/>
        </a:lnSpc>
        <a:spcBef>
          <a:spcPct val="0"/>
        </a:spcBef>
        <a:spcAft>
          <a:spcPct val="0"/>
        </a:spcAft>
        <a:defRPr sz="4355">
          <a:solidFill>
            <a:srgbClr val="595959"/>
          </a:solidFill>
          <a:latin typeface="Franklin Gothic" panose="020B7200000000000000" pitchFamily="34" charset="0"/>
        </a:defRPr>
      </a:lvl3pPr>
      <a:lvl4pPr algn="l" defTabSz="913074" rtl="0" eaLnBrk="0" fontAlgn="base" hangingPunct="0">
        <a:lnSpc>
          <a:spcPct val="90000"/>
        </a:lnSpc>
        <a:spcBef>
          <a:spcPct val="0"/>
        </a:spcBef>
        <a:spcAft>
          <a:spcPct val="0"/>
        </a:spcAft>
        <a:defRPr sz="4355">
          <a:solidFill>
            <a:srgbClr val="595959"/>
          </a:solidFill>
          <a:latin typeface="Franklin Gothic" panose="020B7200000000000000" pitchFamily="34" charset="0"/>
        </a:defRPr>
      </a:lvl4pPr>
      <a:lvl5pPr algn="l" defTabSz="913074" rtl="0" eaLnBrk="0" fontAlgn="base" hangingPunct="0">
        <a:lnSpc>
          <a:spcPct val="90000"/>
        </a:lnSpc>
        <a:spcBef>
          <a:spcPct val="0"/>
        </a:spcBef>
        <a:spcAft>
          <a:spcPct val="0"/>
        </a:spcAft>
        <a:defRPr sz="4355">
          <a:solidFill>
            <a:srgbClr val="595959"/>
          </a:solidFill>
          <a:latin typeface="Franklin Gothic" panose="020B7200000000000000" pitchFamily="34" charset="0"/>
        </a:defRPr>
      </a:lvl5pPr>
      <a:lvl6pPr marL="414772" algn="l" defTabSz="913074" rtl="0" fontAlgn="base">
        <a:lnSpc>
          <a:spcPct val="90000"/>
        </a:lnSpc>
        <a:spcBef>
          <a:spcPct val="0"/>
        </a:spcBef>
        <a:spcAft>
          <a:spcPct val="0"/>
        </a:spcAft>
        <a:defRPr sz="4355">
          <a:solidFill>
            <a:srgbClr val="595959"/>
          </a:solidFill>
          <a:latin typeface="Franklin Gothic" panose="020B7200000000000000" pitchFamily="34" charset="0"/>
        </a:defRPr>
      </a:lvl6pPr>
      <a:lvl7pPr marL="829544" algn="l" defTabSz="913074" rtl="0" fontAlgn="base">
        <a:lnSpc>
          <a:spcPct val="90000"/>
        </a:lnSpc>
        <a:spcBef>
          <a:spcPct val="0"/>
        </a:spcBef>
        <a:spcAft>
          <a:spcPct val="0"/>
        </a:spcAft>
        <a:defRPr sz="4355">
          <a:solidFill>
            <a:srgbClr val="595959"/>
          </a:solidFill>
          <a:latin typeface="Franklin Gothic" panose="020B7200000000000000" pitchFamily="34" charset="0"/>
        </a:defRPr>
      </a:lvl7pPr>
      <a:lvl8pPr marL="1244316" algn="l" defTabSz="913074" rtl="0" fontAlgn="base">
        <a:lnSpc>
          <a:spcPct val="90000"/>
        </a:lnSpc>
        <a:spcBef>
          <a:spcPct val="0"/>
        </a:spcBef>
        <a:spcAft>
          <a:spcPct val="0"/>
        </a:spcAft>
        <a:defRPr sz="4355">
          <a:solidFill>
            <a:srgbClr val="595959"/>
          </a:solidFill>
          <a:latin typeface="Franklin Gothic" panose="020B7200000000000000" pitchFamily="34" charset="0"/>
        </a:defRPr>
      </a:lvl8pPr>
      <a:lvl9pPr marL="1659087" algn="l" defTabSz="913074" rtl="0" fontAlgn="base">
        <a:lnSpc>
          <a:spcPct val="90000"/>
        </a:lnSpc>
        <a:spcBef>
          <a:spcPct val="0"/>
        </a:spcBef>
        <a:spcAft>
          <a:spcPct val="0"/>
        </a:spcAft>
        <a:defRPr sz="4355">
          <a:solidFill>
            <a:srgbClr val="595959"/>
          </a:solidFill>
          <a:latin typeface="Franklin Gothic" panose="020B7200000000000000" pitchFamily="34" charset="0"/>
        </a:defRPr>
      </a:lvl9pPr>
    </p:titleStyle>
    <p:bodyStyle>
      <a:lvl1pPr marL="227548" indent="-227548" algn="l" defTabSz="913074" rtl="0" eaLnBrk="0" fontAlgn="base" hangingPunct="0">
        <a:lnSpc>
          <a:spcPct val="90000"/>
        </a:lnSpc>
        <a:spcBef>
          <a:spcPts val="998"/>
        </a:spcBef>
        <a:spcAft>
          <a:spcPct val="0"/>
        </a:spcAft>
        <a:buFont typeface="Arial" panose="020B0604020202020204" pitchFamily="34" charset="0"/>
        <a:buChar char="•"/>
        <a:defRPr sz="2722" kern="1200">
          <a:solidFill>
            <a:srgbClr val="595959"/>
          </a:solidFill>
          <a:latin typeface="Franklin Gothic Medium" panose="020B0603020102020204" pitchFamily="34" charset="0"/>
          <a:ea typeface="+mn-ea"/>
          <a:cs typeface="+mn-cs"/>
        </a:defRPr>
      </a:lvl1pPr>
      <a:lvl2pPr marL="685526" indent="-227548" algn="l" defTabSz="913074" rtl="0" eaLnBrk="0" fontAlgn="base" hangingPunct="0">
        <a:lnSpc>
          <a:spcPct val="90000"/>
        </a:lnSpc>
        <a:spcBef>
          <a:spcPts val="499"/>
        </a:spcBef>
        <a:spcAft>
          <a:spcPct val="0"/>
        </a:spcAft>
        <a:buFont typeface="Arial" panose="020B0604020202020204" pitchFamily="34" charset="0"/>
        <a:buChar char="•"/>
        <a:defRPr sz="2359" kern="1200">
          <a:solidFill>
            <a:srgbClr val="595959"/>
          </a:solidFill>
          <a:latin typeface="Franklin Gothic Medium" panose="020B0603020102020204" pitchFamily="34" charset="0"/>
          <a:ea typeface="+mn-ea"/>
          <a:cs typeface="+mn-cs"/>
        </a:defRPr>
      </a:lvl2pPr>
      <a:lvl3pPr marL="1142063" indent="-227548" algn="l" defTabSz="913074" rtl="0" eaLnBrk="0" fontAlgn="base" hangingPunct="0">
        <a:lnSpc>
          <a:spcPct val="90000"/>
        </a:lnSpc>
        <a:spcBef>
          <a:spcPts val="499"/>
        </a:spcBef>
        <a:spcAft>
          <a:spcPct val="0"/>
        </a:spcAft>
        <a:buFont typeface="Arial" panose="020B0604020202020204" pitchFamily="34" charset="0"/>
        <a:buChar char="•"/>
        <a:defRPr sz="1996" kern="1200">
          <a:solidFill>
            <a:srgbClr val="595959"/>
          </a:solidFill>
          <a:latin typeface="Franklin Gothic Medium" panose="020B0603020102020204" pitchFamily="34" charset="0"/>
          <a:ea typeface="+mn-ea"/>
          <a:cs typeface="+mn-cs"/>
        </a:defRPr>
      </a:lvl3pPr>
      <a:lvl4pPr marL="1600040" indent="-227548" algn="l" defTabSz="913074" rtl="0" eaLnBrk="0" fontAlgn="base" hangingPunct="0">
        <a:lnSpc>
          <a:spcPct val="90000"/>
        </a:lnSpc>
        <a:spcBef>
          <a:spcPts val="499"/>
        </a:spcBef>
        <a:spcAft>
          <a:spcPct val="0"/>
        </a:spcAft>
        <a:buFont typeface="Arial" panose="020B0604020202020204" pitchFamily="34" charset="0"/>
        <a:buChar char="•"/>
        <a:defRPr sz="1724" kern="1200">
          <a:solidFill>
            <a:srgbClr val="595959"/>
          </a:solidFill>
          <a:latin typeface="Franklin Gothic Medium" panose="020B0603020102020204" pitchFamily="34" charset="0"/>
          <a:ea typeface="+mn-ea"/>
          <a:cs typeface="+mn-cs"/>
        </a:defRPr>
      </a:lvl4pPr>
      <a:lvl5pPr marL="2056577" indent="-227548" algn="l" defTabSz="913074" rtl="0" eaLnBrk="0" fontAlgn="base" hangingPunct="0">
        <a:lnSpc>
          <a:spcPct val="90000"/>
        </a:lnSpc>
        <a:spcBef>
          <a:spcPts val="499"/>
        </a:spcBef>
        <a:spcAft>
          <a:spcPct val="0"/>
        </a:spcAft>
        <a:buFont typeface="Arial" panose="020B0604020202020204" pitchFamily="34" charset="0"/>
        <a:buChar char="•"/>
        <a:defRPr sz="1724" kern="1200">
          <a:solidFill>
            <a:srgbClr val="595959"/>
          </a:solidFill>
          <a:latin typeface="Franklin Gothic Medium" panose="020B0603020102020204" pitchFamily="34" charset="0"/>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6.emf"/><Relationship Id="rId5" Type="http://schemas.openxmlformats.org/officeDocument/2006/relationships/package" Target="../embeddings/Microsoft_Excel_Worksheet.xlsx"/><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A2C98A8-DBDE-4A95-B26E-9487346437C1}"/>
              </a:ext>
            </a:extLst>
          </p:cNvPr>
          <p:cNvSpPr/>
          <p:nvPr/>
        </p:nvSpPr>
        <p:spPr>
          <a:xfrm>
            <a:off x="55252" y="1398494"/>
            <a:ext cx="12192000" cy="3509682"/>
          </a:xfrm>
          <a:prstGeom prst="rect">
            <a:avLst/>
          </a:prstGeom>
          <a:solidFill>
            <a:srgbClr val="E1251B"/>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lnSpc>
                <a:spcPct val="100000"/>
              </a:lnSpc>
              <a:spcBef>
                <a:spcPct val="0"/>
              </a:spcBef>
              <a:buFontTx/>
              <a:buNone/>
            </a:pPr>
            <a:endParaRPr lang="es-ES" altLang="es-PE" sz="1800" dirty="0">
              <a:solidFill>
                <a:schemeClr val="bg1"/>
              </a:solidFill>
              <a:latin typeface="Arial" panose="020B0604020202020204" pitchFamily="34" charset="0"/>
            </a:endParaRPr>
          </a:p>
        </p:txBody>
      </p:sp>
      <p:sp>
        <p:nvSpPr>
          <p:cNvPr id="5" name="Rectángulo 4">
            <a:extLst>
              <a:ext uri="{FF2B5EF4-FFF2-40B4-BE49-F238E27FC236}">
                <a16:creationId xmlns:a16="http://schemas.microsoft.com/office/drawing/2014/main" id="{A03FF4C3-8F79-4F31-BE33-09D86B6D1FB3}"/>
              </a:ext>
            </a:extLst>
          </p:cNvPr>
          <p:cNvSpPr/>
          <p:nvPr/>
        </p:nvSpPr>
        <p:spPr>
          <a:xfrm>
            <a:off x="3845859" y="4908176"/>
            <a:ext cx="8346141" cy="174812"/>
          </a:xfrm>
          <a:prstGeom prst="rect">
            <a:avLst/>
          </a:prstGeom>
          <a:solidFill>
            <a:srgbClr val="F7A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51" name="CuadroTexto 1">
            <a:extLst>
              <a:ext uri="{FF2B5EF4-FFF2-40B4-BE49-F238E27FC236}">
                <a16:creationId xmlns:a16="http://schemas.microsoft.com/office/drawing/2014/main" id="{1EC90904-46AE-4AA6-9017-0CE059EFD26A}"/>
              </a:ext>
            </a:extLst>
          </p:cNvPr>
          <p:cNvSpPr txBox="1">
            <a:spLocks noChangeArrowheads="1"/>
          </p:cNvSpPr>
          <p:nvPr/>
        </p:nvSpPr>
        <p:spPr bwMode="auto">
          <a:xfrm>
            <a:off x="979079" y="1778208"/>
            <a:ext cx="605678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3600" b="1" dirty="0">
                <a:solidFill>
                  <a:schemeClr val="bg1"/>
                </a:solidFill>
                <a:latin typeface="Arial" panose="020B0604020202020204" pitchFamily="34" charset="0"/>
              </a:rPr>
              <a:t>Trigésima Segunda Sesión Extraordinaria</a:t>
            </a:r>
          </a:p>
          <a:p>
            <a:pPr algn="ctr">
              <a:lnSpc>
                <a:spcPct val="100000"/>
              </a:lnSpc>
              <a:spcBef>
                <a:spcPct val="0"/>
              </a:spcBef>
              <a:buFontTx/>
              <a:buNone/>
            </a:pPr>
            <a:r>
              <a:rPr lang="es-ES" altLang="es-ES" sz="3600" b="1" dirty="0">
                <a:solidFill>
                  <a:schemeClr val="bg1"/>
                </a:solidFill>
                <a:latin typeface="Arial" panose="020B0604020202020204" pitchFamily="34" charset="0"/>
              </a:rPr>
              <a:t>Comisión de Presupuesto y Cuenta General de la República</a:t>
            </a:r>
            <a:endParaRPr lang="es-ES" altLang="es-ES" sz="2800" b="1" dirty="0">
              <a:solidFill>
                <a:schemeClr val="bg1"/>
              </a:solidFill>
              <a:latin typeface="Arial" panose="020B0604020202020204" pitchFamily="34" charset="0"/>
            </a:endParaRPr>
          </a:p>
        </p:txBody>
      </p:sp>
      <p:pic>
        <p:nvPicPr>
          <p:cNvPr id="6" name="Imagen 5">
            <a:extLst>
              <a:ext uri="{FF2B5EF4-FFF2-40B4-BE49-F238E27FC236}">
                <a16:creationId xmlns:a16="http://schemas.microsoft.com/office/drawing/2014/main" id="{AF9FAEA8-1CDB-4562-A72A-B763964917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182" y="5482644"/>
            <a:ext cx="4269731" cy="823517"/>
          </a:xfrm>
          <a:prstGeom prst="rect">
            <a:avLst/>
          </a:prstGeom>
        </p:spPr>
      </p:pic>
      <p:sp>
        <p:nvSpPr>
          <p:cNvPr id="7" name="Rectángulo 2">
            <a:extLst>
              <a:ext uri="{FF2B5EF4-FFF2-40B4-BE49-F238E27FC236}">
                <a16:creationId xmlns:a16="http://schemas.microsoft.com/office/drawing/2014/main" id="{D54AE8FF-5FF3-480B-8263-D025D7DEB995}"/>
              </a:ext>
            </a:extLst>
          </p:cNvPr>
          <p:cNvSpPr>
            <a:spLocks noChangeArrowheads="1"/>
          </p:cNvSpPr>
          <p:nvPr/>
        </p:nvSpPr>
        <p:spPr bwMode="auto">
          <a:xfrm>
            <a:off x="5014913" y="3921125"/>
            <a:ext cx="6499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s-ES" sz="1600" dirty="0">
                <a:solidFill>
                  <a:schemeClr val="bg1"/>
                </a:solidFill>
                <a:latin typeface="Arial" panose="020B0604020202020204" pitchFamily="34" charset="0"/>
              </a:rPr>
              <a:t>Fernando Varela Bohórquez </a:t>
            </a:r>
          </a:p>
          <a:p>
            <a:pPr algn="r">
              <a:lnSpc>
                <a:spcPct val="100000"/>
              </a:lnSpc>
              <a:spcBef>
                <a:spcPct val="0"/>
              </a:spcBef>
              <a:buFontTx/>
              <a:buNone/>
            </a:pPr>
            <a:r>
              <a:rPr lang="es-ES" altLang="es-PE" sz="1600" dirty="0">
                <a:solidFill>
                  <a:schemeClr val="bg1"/>
                </a:solidFill>
                <a:latin typeface="Arial" panose="020B0604020202020204" pitchFamily="34" charset="0"/>
              </a:rPr>
              <a:t>Ministro de Trabajo y Promoción del Empleo</a:t>
            </a:r>
          </a:p>
        </p:txBody>
      </p:sp>
      <p:pic>
        <p:nvPicPr>
          <p:cNvPr id="9" name="Imagen 8">
            <a:extLst>
              <a:ext uri="{FF2B5EF4-FFF2-40B4-BE49-F238E27FC236}">
                <a16:creationId xmlns:a16="http://schemas.microsoft.com/office/drawing/2014/main" id="{1CA6F5E6-CCCD-4211-BCB6-D1B8184F436F}"/>
              </a:ext>
            </a:extLst>
          </p:cNvPr>
          <p:cNvPicPr>
            <a:picLocks noChangeAspect="1"/>
          </p:cNvPicPr>
          <p:nvPr/>
        </p:nvPicPr>
        <p:blipFill rotWithShape="1">
          <a:blip r:embed="rId3"/>
          <a:srcRect l="41557"/>
          <a:stretch/>
        </p:blipFill>
        <p:spPr>
          <a:xfrm>
            <a:off x="8292353" y="5482644"/>
            <a:ext cx="3221785" cy="692071"/>
          </a:xfrm>
          <a:prstGeom prst="rect">
            <a:avLst/>
          </a:prstGeom>
        </p:spPr>
      </p:pic>
      <p:pic>
        <p:nvPicPr>
          <p:cNvPr id="1026" name="Picture 2" descr="Resolución Ministerial N.° 061-2023-PCM - Normas y documentos legales -  Presidencia del Consejo de Ministros - Plataforma del Estado Peruano">
            <a:extLst>
              <a:ext uri="{FF2B5EF4-FFF2-40B4-BE49-F238E27FC236}">
                <a16:creationId xmlns:a16="http://schemas.microsoft.com/office/drawing/2014/main" id="{4F1F3387-30A6-6DF8-BB6E-F9B0D465B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445" y="5535300"/>
            <a:ext cx="1643063" cy="770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779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 name="Imagen 35">
            <a:extLst>
              <a:ext uri="{FF2B5EF4-FFF2-40B4-BE49-F238E27FC236}">
                <a16:creationId xmlns:a16="http://schemas.microsoft.com/office/drawing/2014/main" id="{49261872-0C8D-603E-58B3-AE469CBF7333}"/>
              </a:ext>
            </a:extLst>
          </p:cNvPr>
          <p:cNvPicPr>
            <a:picLocks noChangeAspect="1"/>
          </p:cNvPicPr>
          <p:nvPr/>
        </p:nvPicPr>
        <p:blipFill>
          <a:blip r:embed="rId3"/>
          <a:stretch>
            <a:fillRect/>
          </a:stretch>
        </p:blipFill>
        <p:spPr>
          <a:xfrm>
            <a:off x="10225474" y="20925"/>
            <a:ext cx="1736899" cy="1178807"/>
          </a:xfrm>
          <a:prstGeom prst="rect">
            <a:avLst/>
          </a:prstGeom>
        </p:spPr>
      </p:pic>
      <p:pic>
        <p:nvPicPr>
          <p:cNvPr id="51" name="Imagen 50">
            <a:extLst>
              <a:ext uri="{FF2B5EF4-FFF2-40B4-BE49-F238E27FC236}">
                <a16:creationId xmlns:a16="http://schemas.microsoft.com/office/drawing/2014/main" id="{8D8B3507-0404-CD84-1F91-B38030075E34}"/>
              </a:ext>
            </a:extLst>
          </p:cNvPr>
          <p:cNvPicPr>
            <a:picLocks noChangeAspect="1"/>
          </p:cNvPicPr>
          <p:nvPr/>
        </p:nvPicPr>
        <p:blipFill>
          <a:blip r:embed="rId4"/>
          <a:stretch>
            <a:fillRect/>
          </a:stretch>
        </p:blipFill>
        <p:spPr>
          <a:xfrm>
            <a:off x="561911" y="1127616"/>
            <a:ext cx="6052009" cy="5505822"/>
          </a:xfrm>
          <a:prstGeom prst="rect">
            <a:avLst/>
          </a:prstGeom>
        </p:spPr>
      </p:pic>
      <p:graphicFrame>
        <p:nvGraphicFramePr>
          <p:cNvPr id="2" name="Objeto 1">
            <a:extLst>
              <a:ext uri="{FF2B5EF4-FFF2-40B4-BE49-F238E27FC236}">
                <a16:creationId xmlns:a16="http://schemas.microsoft.com/office/drawing/2014/main" id="{29FF0C65-E9FC-41D6-7DC5-270B473767B7}"/>
              </a:ext>
            </a:extLst>
          </p:cNvPr>
          <p:cNvGraphicFramePr>
            <a:graphicFrameLocks noChangeAspect="1"/>
          </p:cNvGraphicFramePr>
          <p:nvPr>
            <p:extLst>
              <p:ext uri="{D42A27DB-BD31-4B8C-83A1-F6EECF244321}">
                <p14:modId xmlns:p14="http://schemas.microsoft.com/office/powerpoint/2010/main" val="21307665"/>
              </p:ext>
            </p:extLst>
          </p:nvPr>
        </p:nvGraphicFramePr>
        <p:xfrm>
          <a:off x="7017965" y="1565152"/>
          <a:ext cx="4173138" cy="4775551"/>
        </p:xfrm>
        <a:graphic>
          <a:graphicData uri="http://schemas.openxmlformats.org/presentationml/2006/ole">
            <mc:AlternateContent xmlns:mc="http://schemas.openxmlformats.org/markup-compatibility/2006">
              <mc:Choice xmlns:v="urn:schemas-microsoft-com:vml" Requires="v">
                <p:oleObj name="Worksheet" r:id="rId5" imgW="4771884" imgH="5257839" progId="Excel.Sheet.12">
                  <p:embed/>
                </p:oleObj>
              </mc:Choice>
              <mc:Fallback>
                <p:oleObj name="Worksheet" r:id="rId5" imgW="4771884" imgH="5257839" progId="Excel.Sheet.12">
                  <p:embed/>
                  <p:pic>
                    <p:nvPicPr>
                      <p:cNvPr id="117" name="Objeto 116">
                        <a:extLst>
                          <a:ext uri="{FF2B5EF4-FFF2-40B4-BE49-F238E27FC236}">
                            <a16:creationId xmlns:a16="http://schemas.microsoft.com/office/drawing/2014/main" id="{114329C3-080D-00C6-9F05-0EA2736A172E}"/>
                          </a:ext>
                        </a:extLst>
                      </p:cNvPr>
                      <p:cNvPicPr/>
                      <p:nvPr/>
                    </p:nvPicPr>
                    <p:blipFill>
                      <a:blip r:embed="rId6"/>
                      <a:stretch>
                        <a:fillRect/>
                      </a:stretch>
                    </p:blipFill>
                    <p:spPr>
                      <a:xfrm>
                        <a:off x="7017965" y="1565152"/>
                        <a:ext cx="4173138" cy="4775551"/>
                      </a:xfrm>
                      <a:prstGeom prst="rect">
                        <a:avLst/>
                      </a:prstGeom>
                    </p:spPr>
                  </p:pic>
                </p:oleObj>
              </mc:Fallback>
            </mc:AlternateContent>
          </a:graphicData>
        </a:graphic>
      </p:graphicFrame>
      <p:sp>
        <p:nvSpPr>
          <p:cNvPr id="3" name="CuadroTexto 2">
            <a:extLst>
              <a:ext uri="{FF2B5EF4-FFF2-40B4-BE49-F238E27FC236}">
                <a16:creationId xmlns:a16="http://schemas.microsoft.com/office/drawing/2014/main" id="{0B9922D6-3FFE-D402-36E0-FB24A4D27A0A}"/>
              </a:ext>
            </a:extLst>
          </p:cNvPr>
          <p:cNvSpPr txBox="1"/>
          <p:nvPr/>
        </p:nvSpPr>
        <p:spPr>
          <a:xfrm>
            <a:off x="1096447" y="566770"/>
            <a:ext cx="5907958" cy="369332"/>
          </a:xfrm>
          <a:prstGeom prst="rect">
            <a:avLst/>
          </a:prstGeom>
          <a:noFill/>
        </p:spPr>
        <p:txBody>
          <a:bodyPr wrap="square" rtlCol="0">
            <a:spAutoFit/>
          </a:bodyPr>
          <a:lstStyle/>
          <a:p>
            <a:pPr algn="ctr"/>
            <a:r>
              <a:rPr lang="es-PE" sz="1600" b="1" dirty="0">
                <a:solidFill>
                  <a:schemeClr val="tx1">
                    <a:lumMod val="65000"/>
                    <a:lumOff val="35000"/>
                  </a:schemeClr>
                </a:solidFill>
                <a:cs typeface="Calibri" panose="020F0502020204030204" pitchFamily="34" charset="0"/>
                <a:sym typeface="Calibri" panose="020F0502020204030204" pitchFamily="34" charset="0"/>
              </a:rPr>
              <a:t>Presupuesto transferido a las Gobiernos Locales – junio 2023</a:t>
            </a:r>
            <a:r>
              <a:rPr lang="es-PE" dirty="0">
                <a:solidFill>
                  <a:schemeClr val="tx1">
                    <a:lumMod val="65000"/>
                    <a:lumOff val="35000"/>
                  </a:schemeClr>
                </a:solidFill>
                <a:cs typeface="Calibri" panose="020F0502020204030204" pitchFamily="34" charset="0"/>
                <a:sym typeface="Calibri" panose="020F0502020204030204" pitchFamily="34" charset="0"/>
              </a:rPr>
              <a:t> </a:t>
            </a:r>
          </a:p>
        </p:txBody>
      </p:sp>
      <p:sp>
        <p:nvSpPr>
          <p:cNvPr id="4" name="CuadroTexto 3">
            <a:extLst>
              <a:ext uri="{FF2B5EF4-FFF2-40B4-BE49-F238E27FC236}">
                <a16:creationId xmlns:a16="http://schemas.microsoft.com/office/drawing/2014/main" id="{6B530DF1-A215-9746-8897-14AB1241121F}"/>
              </a:ext>
            </a:extLst>
          </p:cNvPr>
          <p:cNvSpPr txBox="1"/>
          <p:nvPr/>
        </p:nvSpPr>
        <p:spPr>
          <a:xfrm>
            <a:off x="7004405" y="1110823"/>
            <a:ext cx="4173138" cy="369332"/>
          </a:xfrm>
          <a:prstGeom prst="rect">
            <a:avLst/>
          </a:prstGeom>
          <a:noFill/>
        </p:spPr>
        <p:txBody>
          <a:bodyPr wrap="square" rtlCol="0">
            <a:spAutoFit/>
          </a:bodyPr>
          <a:lstStyle/>
          <a:p>
            <a:pPr algn="ctr"/>
            <a:r>
              <a:rPr lang="es-PE" sz="1600" b="1" dirty="0">
                <a:solidFill>
                  <a:schemeClr val="tx1">
                    <a:lumMod val="65000"/>
                    <a:lumOff val="35000"/>
                  </a:schemeClr>
                </a:solidFill>
                <a:cs typeface="Calibri" panose="020F0502020204030204" pitchFamily="34" charset="0"/>
                <a:sym typeface="Calibri" panose="020F0502020204030204" pitchFamily="34" charset="0"/>
              </a:rPr>
              <a:t>Empleos temporales generados – mayo 2023</a:t>
            </a:r>
            <a:r>
              <a:rPr lang="es-PE" dirty="0">
                <a:solidFill>
                  <a:schemeClr val="tx1">
                    <a:lumMod val="65000"/>
                    <a:lumOff val="35000"/>
                  </a:schemeClr>
                </a:solidFill>
                <a:cs typeface="Calibri" panose="020F0502020204030204" pitchFamily="34" charset="0"/>
                <a:sym typeface="Calibri" panose="020F0502020204030204" pitchFamily="34" charset="0"/>
              </a:rPr>
              <a:t> </a:t>
            </a:r>
          </a:p>
        </p:txBody>
      </p:sp>
    </p:spTree>
    <p:extLst>
      <p:ext uri="{BB962C8B-B14F-4D97-AF65-F5344CB8AC3E}">
        <p14:creationId xmlns:p14="http://schemas.microsoft.com/office/powerpoint/2010/main" val="7469623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txBox="1"/>
          <p:nvPr/>
        </p:nvSpPr>
        <p:spPr>
          <a:xfrm>
            <a:off x="9792515" y="6258307"/>
            <a:ext cx="2059186" cy="27409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s-PE" sz="1200">
                <a:solidFill>
                  <a:srgbClr val="FFFFFF"/>
                </a:solidFill>
                <a:latin typeface="Calibri"/>
                <a:ea typeface="Calibri"/>
                <a:cs typeface="Calibri"/>
                <a:sym typeface="Calibri"/>
              </a:rPr>
              <a:t>11</a:t>
            </a:fld>
            <a:endParaRPr sz="1200">
              <a:solidFill>
                <a:srgbClr val="FFFFFF"/>
              </a:solidFill>
              <a:latin typeface="Calibri"/>
              <a:ea typeface="Calibri"/>
              <a:cs typeface="Calibri"/>
              <a:sym typeface="Calibri"/>
            </a:endParaRPr>
          </a:p>
        </p:txBody>
      </p:sp>
      <p:sp>
        <p:nvSpPr>
          <p:cNvPr id="221" name="Google Shape;221;p11"/>
          <p:cNvSpPr txBox="1">
            <a:spLocks noGrp="1"/>
          </p:cNvSpPr>
          <p:nvPr>
            <p:ph type="sldNum" idx="12"/>
          </p:nvPr>
        </p:nvSpPr>
        <p:spPr>
          <a:xfrm>
            <a:off x="7197165" y="5468271"/>
            <a:ext cx="2059186" cy="27409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PE">
                <a:solidFill>
                  <a:srgbClr val="FFFFFF"/>
                </a:solidFill>
              </a:rPr>
              <a:t>11</a:t>
            </a:fld>
            <a:endParaRPr>
              <a:solidFill>
                <a:srgbClr val="FFFFFF"/>
              </a:solidFill>
            </a:endParaRPr>
          </a:p>
        </p:txBody>
      </p:sp>
      <p:sp>
        <p:nvSpPr>
          <p:cNvPr id="2" name="CuadroTexto 1">
            <a:extLst>
              <a:ext uri="{FF2B5EF4-FFF2-40B4-BE49-F238E27FC236}">
                <a16:creationId xmlns:a16="http://schemas.microsoft.com/office/drawing/2014/main" id="{2C469CF7-68EC-B762-D237-48ECEB3EC5A4}"/>
              </a:ext>
            </a:extLst>
          </p:cNvPr>
          <p:cNvSpPr txBox="1"/>
          <p:nvPr/>
        </p:nvSpPr>
        <p:spPr>
          <a:xfrm>
            <a:off x="421485" y="1041810"/>
            <a:ext cx="344063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800" i="1"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SUNAFIL tiene competencias inspectivas y sancionadoras en micro, pequeña, mediana y gran empresa en todo el Perú; realiza sus acciones a través de sus 26 </a:t>
            </a:r>
            <a:r>
              <a:rPr lang="es-PE" sz="1800" i="1" kern="12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órganos desconcentrados </a:t>
            </a:r>
            <a:r>
              <a:rPr kumimoji="0" lang="es-PE" sz="1800" i="1"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y 10 Plataformas de Inspección del Trabajo</a:t>
            </a:r>
          </a:p>
        </p:txBody>
      </p:sp>
      <p:grpSp>
        <p:nvGrpSpPr>
          <p:cNvPr id="4" name="Grupo 3">
            <a:extLst>
              <a:ext uri="{FF2B5EF4-FFF2-40B4-BE49-F238E27FC236}">
                <a16:creationId xmlns:a16="http://schemas.microsoft.com/office/drawing/2014/main" id="{D286F232-3E0A-B96A-FF34-0A21367C56D5}"/>
              </a:ext>
            </a:extLst>
          </p:cNvPr>
          <p:cNvGrpSpPr/>
          <p:nvPr/>
        </p:nvGrpSpPr>
        <p:grpSpPr>
          <a:xfrm>
            <a:off x="4271708" y="1075536"/>
            <a:ext cx="3735781" cy="2803711"/>
            <a:chOff x="4536971" y="1039783"/>
            <a:chExt cx="3735781" cy="2803711"/>
          </a:xfrm>
          <a:solidFill>
            <a:schemeClr val="accent1"/>
          </a:solidFill>
        </p:grpSpPr>
        <p:sp>
          <p:nvSpPr>
            <p:cNvPr id="5" name="Rectángulo: esquinas redondeadas 7">
              <a:extLst>
                <a:ext uri="{FF2B5EF4-FFF2-40B4-BE49-F238E27FC236}">
                  <a16:creationId xmlns:a16="http://schemas.microsoft.com/office/drawing/2014/main" id="{28ADBA60-1B62-9890-F149-686B5701D6E9}"/>
                </a:ext>
              </a:extLst>
            </p:cNvPr>
            <p:cNvSpPr/>
            <p:nvPr/>
          </p:nvSpPr>
          <p:spPr>
            <a:xfrm>
              <a:off x="4536971" y="1039783"/>
              <a:ext cx="3735781" cy="2803711"/>
            </a:xfrm>
            <a:prstGeom prst="roundRect">
              <a:avLst>
                <a:gd name="adj" fmla="val 6940"/>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B98C003E-D839-5A5C-724B-2424245D21E6}"/>
                </a:ext>
              </a:extLst>
            </p:cNvPr>
            <p:cNvSpPr txBox="1"/>
            <p:nvPr/>
          </p:nvSpPr>
          <p:spPr>
            <a:xfrm>
              <a:off x="5586171" y="1492877"/>
              <a:ext cx="2061557" cy="769441"/>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4400" b="1" i="0" u="none" strike="noStrike" kern="1200" cap="none" spc="0" normalizeH="0" baseline="0" noProof="0" dirty="0">
                  <a:ln>
                    <a:noFill/>
                  </a:ln>
                  <a:solidFill>
                    <a:prstClr val="white"/>
                  </a:solidFill>
                  <a:effectLst/>
                  <a:uLnTx/>
                  <a:uFillTx/>
                  <a:latin typeface="Calibri" panose="020F0502020204030204"/>
                  <a:ea typeface="+mn-ea"/>
                  <a:cs typeface="+mn-cs"/>
                </a:rPr>
                <a:t>84,752</a:t>
              </a:r>
            </a:p>
          </p:txBody>
        </p:sp>
        <p:sp>
          <p:nvSpPr>
            <p:cNvPr id="7" name="CuadroTexto 6">
              <a:extLst>
                <a:ext uri="{FF2B5EF4-FFF2-40B4-BE49-F238E27FC236}">
                  <a16:creationId xmlns:a16="http://schemas.microsoft.com/office/drawing/2014/main" id="{93000D00-7071-AB0C-4994-EC287207F2A5}"/>
                </a:ext>
              </a:extLst>
            </p:cNvPr>
            <p:cNvSpPr txBox="1"/>
            <p:nvPr/>
          </p:nvSpPr>
          <p:spPr>
            <a:xfrm>
              <a:off x="5091111" y="2230706"/>
              <a:ext cx="2667151" cy="400110"/>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PE" sz="2000" b="1" dirty="0">
                  <a:solidFill>
                    <a:prstClr val="white"/>
                  </a:solidFill>
                  <a:latin typeface="Calibri" panose="020F0502020204030204"/>
                </a:rPr>
                <a:t>f</a:t>
              </a:r>
              <a:r>
                <a:rPr kumimoji="0" lang="es-PE" sz="2000" b="1" i="0" u="none" strike="noStrike" kern="1200" cap="none" spc="0" normalizeH="0" baseline="0" noProof="0" dirty="0" err="1">
                  <a:ln>
                    <a:noFill/>
                  </a:ln>
                  <a:solidFill>
                    <a:prstClr val="white"/>
                  </a:solidFill>
                  <a:effectLst/>
                  <a:uLnTx/>
                  <a:uFillTx/>
                  <a:latin typeface="Calibri" panose="020F0502020204030204"/>
                  <a:ea typeface="+mn-ea"/>
                  <a:cs typeface="+mn-cs"/>
                </a:rPr>
                <a:t>iscalizaciones</a:t>
              </a:r>
              <a:endParaRPr kumimoji="0" lang="es-E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A267EF5E-8C10-254A-DF27-8148DB82BAF2}"/>
                </a:ext>
              </a:extLst>
            </p:cNvPr>
            <p:cNvSpPr txBox="1"/>
            <p:nvPr/>
          </p:nvSpPr>
          <p:spPr>
            <a:xfrm>
              <a:off x="5328704" y="1233706"/>
              <a:ext cx="2425674" cy="338554"/>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6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La SUNAFIL realizó</a:t>
              </a:r>
            </a:p>
          </p:txBody>
        </p:sp>
        <p:graphicFrame>
          <p:nvGraphicFramePr>
            <p:cNvPr id="10" name="Gráfico 9">
              <a:extLst>
                <a:ext uri="{FF2B5EF4-FFF2-40B4-BE49-F238E27FC236}">
                  <a16:creationId xmlns:a16="http://schemas.microsoft.com/office/drawing/2014/main" id="{791153CD-FF9C-DA77-44BB-328AD174B42D}"/>
                </a:ext>
              </a:extLst>
            </p:cNvPr>
            <p:cNvGraphicFramePr/>
            <p:nvPr>
              <p:extLst>
                <p:ext uri="{D42A27DB-BD31-4B8C-83A1-F6EECF244321}">
                  <p14:modId xmlns:p14="http://schemas.microsoft.com/office/powerpoint/2010/main" val="1962630313"/>
                </p:ext>
              </p:extLst>
            </p:nvPr>
          </p:nvGraphicFramePr>
          <p:xfrm>
            <a:off x="4901710" y="2646051"/>
            <a:ext cx="2533742" cy="1083634"/>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7" name="Grupo 16">
            <a:extLst>
              <a:ext uri="{FF2B5EF4-FFF2-40B4-BE49-F238E27FC236}">
                <a16:creationId xmlns:a16="http://schemas.microsoft.com/office/drawing/2014/main" id="{4CFE04FF-5134-089B-B03A-C32B62EB89F3}"/>
              </a:ext>
            </a:extLst>
          </p:cNvPr>
          <p:cNvGrpSpPr/>
          <p:nvPr/>
        </p:nvGrpSpPr>
        <p:grpSpPr>
          <a:xfrm>
            <a:off x="8311713" y="1073197"/>
            <a:ext cx="3635805" cy="2782099"/>
            <a:chOff x="8407460" y="3920546"/>
            <a:chExt cx="3635805" cy="2782099"/>
          </a:xfrm>
          <a:solidFill>
            <a:schemeClr val="accent1"/>
          </a:solidFill>
        </p:grpSpPr>
        <p:sp>
          <p:nvSpPr>
            <p:cNvPr id="18" name="Rectángulo: esquinas redondeadas 7">
              <a:extLst>
                <a:ext uri="{FF2B5EF4-FFF2-40B4-BE49-F238E27FC236}">
                  <a16:creationId xmlns:a16="http://schemas.microsoft.com/office/drawing/2014/main" id="{44C8140A-DAAC-BA57-A7F6-B601374AD443}"/>
                </a:ext>
              </a:extLst>
            </p:cNvPr>
            <p:cNvSpPr/>
            <p:nvPr/>
          </p:nvSpPr>
          <p:spPr>
            <a:xfrm>
              <a:off x="8407460" y="3920546"/>
              <a:ext cx="3635805" cy="2782099"/>
            </a:xfrm>
            <a:prstGeom prst="roundRect">
              <a:avLst>
                <a:gd name="adj" fmla="val 69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CuadroTexto 18">
              <a:extLst>
                <a:ext uri="{FF2B5EF4-FFF2-40B4-BE49-F238E27FC236}">
                  <a16:creationId xmlns:a16="http://schemas.microsoft.com/office/drawing/2014/main" id="{5B618A75-2DC6-BB1D-1C1E-A33F3918F9AD}"/>
                </a:ext>
              </a:extLst>
            </p:cNvPr>
            <p:cNvSpPr txBox="1"/>
            <p:nvPr/>
          </p:nvSpPr>
          <p:spPr>
            <a:xfrm>
              <a:off x="9173364" y="4962517"/>
              <a:ext cx="2370944" cy="830997"/>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4800" b="1" i="0" u="none" strike="noStrike" kern="1200" cap="none" spc="0" normalizeH="0" baseline="0" noProof="0" dirty="0">
                  <a:ln>
                    <a:noFill/>
                  </a:ln>
                  <a:solidFill>
                    <a:prstClr val="white"/>
                  </a:solidFill>
                  <a:effectLst/>
                  <a:uLnTx/>
                  <a:uFillTx/>
                  <a:latin typeface="Calibri" panose="020F0502020204030204"/>
                  <a:ea typeface="+mn-ea"/>
                  <a:cs typeface="+mn-cs"/>
                </a:rPr>
                <a:t>175,381</a:t>
              </a:r>
            </a:p>
          </p:txBody>
        </p:sp>
        <p:sp>
          <p:nvSpPr>
            <p:cNvPr id="21" name="CuadroTexto 20">
              <a:extLst>
                <a:ext uri="{FF2B5EF4-FFF2-40B4-BE49-F238E27FC236}">
                  <a16:creationId xmlns:a16="http://schemas.microsoft.com/office/drawing/2014/main" id="{A7F41FE7-D82A-39CD-8723-EC27BB8D8824}"/>
                </a:ext>
              </a:extLst>
            </p:cNvPr>
            <p:cNvSpPr txBox="1"/>
            <p:nvPr/>
          </p:nvSpPr>
          <p:spPr>
            <a:xfrm>
              <a:off x="8968500" y="4146277"/>
              <a:ext cx="2780671" cy="1015663"/>
            </a:xfrm>
            <a:prstGeom prst="rect">
              <a:avLst/>
            </a:prstGeom>
            <a:grpFill/>
          </p:spPr>
          <p:txBody>
            <a:bodyPr wrap="square"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s-PE" sz="1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La SUNAFIL </a:t>
              </a:r>
              <a:r>
                <a:rPr kumimoji="0" lang="es-MX" sz="1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formalizó a trabajadores </a:t>
              </a:r>
              <a:r>
                <a:rPr lang="es-MX" i="1" dirty="0">
                  <a:solidFill>
                    <a:prstClr val="white"/>
                  </a:solidFill>
                  <a:latin typeface="Cambria" panose="02040503050406030204" pitchFamily="18" charset="0"/>
                  <a:ea typeface="Cambria" panose="02040503050406030204" pitchFamily="18" charset="0"/>
                </a:rPr>
                <a:t>(</a:t>
              </a:r>
              <a:r>
                <a:rPr kumimoji="0" lang="es-MX" sz="1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planilla electrónica)</a:t>
              </a:r>
            </a:p>
            <a:p>
              <a:pPr marL="0" marR="0" lvl="0" indent="0" algn="ctr" defTabSz="914400" rtl="0" eaLnBrk="1" fontAlgn="auto" latinLnBrk="0" hangingPunct="1">
                <a:lnSpc>
                  <a:spcPts val="1800"/>
                </a:lnSpc>
                <a:spcBef>
                  <a:spcPts val="0"/>
                </a:spcBef>
                <a:spcAft>
                  <a:spcPts val="0"/>
                </a:spcAft>
                <a:buClrTx/>
                <a:buSzTx/>
                <a:buFontTx/>
                <a:buNone/>
                <a:tabLst/>
                <a:defRPr/>
              </a:pPr>
              <a:endParaRPr kumimoji="0" lang="es-PE" sz="1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38" name="Grupo 37">
            <a:extLst>
              <a:ext uri="{FF2B5EF4-FFF2-40B4-BE49-F238E27FC236}">
                <a16:creationId xmlns:a16="http://schemas.microsoft.com/office/drawing/2014/main" id="{FCDC6B5B-EF36-7EA6-4E19-8072C52FC419}"/>
              </a:ext>
            </a:extLst>
          </p:cNvPr>
          <p:cNvGrpSpPr/>
          <p:nvPr/>
        </p:nvGrpSpPr>
        <p:grpSpPr>
          <a:xfrm>
            <a:off x="4271708" y="3932179"/>
            <a:ext cx="3735781" cy="2688701"/>
            <a:chOff x="8126903" y="3840893"/>
            <a:chExt cx="3836699" cy="2688701"/>
          </a:xfrm>
          <a:solidFill>
            <a:schemeClr val="accent1"/>
          </a:solidFill>
        </p:grpSpPr>
        <p:sp>
          <p:nvSpPr>
            <p:cNvPr id="40" name="Rectángulo: esquinas redondeadas 7">
              <a:extLst>
                <a:ext uri="{FF2B5EF4-FFF2-40B4-BE49-F238E27FC236}">
                  <a16:creationId xmlns:a16="http://schemas.microsoft.com/office/drawing/2014/main" id="{AEB629DB-4DFF-DBC3-89C4-061E4F722E2B}"/>
                </a:ext>
              </a:extLst>
            </p:cNvPr>
            <p:cNvSpPr/>
            <p:nvPr/>
          </p:nvSpPr>
          <p:spPr>
            <a:xfrm>
              <a:off x="8126903" y="3840893"/>
              <a:ext cx="3836699" cy="2688701"/>
            </a:xfrm>
            <a:prstGeom prst="roundRect">
              <a:avLst>
                <a:gd name="adj" fmla="val 69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CuadroTexto 40">
              <a:extLst>
                <a:ext uri="{FF2B5EF4-FFF2-40B4-BE49-F238E27FC236}">
                  <a16:creationId xmlns:a16="http://schemas.microsoft.com/office/drawing/2014/main" id="{FDB2DB60-8013-4392-0CD9-E66417A6A903}"/>
                </a:ext>
              </a:extLst>
            </p:cNvPr>
            <p:cNvSpPr txBox="1"/>
            <p:nvPr/>
          </p:nvSpPr>
          <p:spPr>
            <a:xfrm>
              <a:off x="8756743" y="4625918"/>
              <a:ext cx="2534507" cy="769441"/>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4400" b="1" i="0" u="none" strike="noStrike" kern="1200" cap="none" spc="0" normalizeH="0" baseline="0" noProof="0" dirty="0">
                  <a:ln>
                    <a:noFill/>
                  </a:ln>
                  <a:solidFill>
                    <a:prstClr val="white"/>
                  </a:solidFill>
                  <a:effectLst/>
                  <a:uLnTx/>
                  <a:uFillTx/>
                  <a:latin typeface="Calibri" panose="020F0502020204030204"/>
                  <a:ea typeface="+mn-ea"/>
                  <a:cs typeface="+mn-cs"/>
                </a:rPr>
                <a:t>803,937</a:t>
              </a:r>
            </a:p>
          </p:txBody>
        </p:sp>
        <p:sp>
          <p:nvSpPr>
            <p:cNvPr id="42" name="CuadroTexto 41">
              <a:extLst>
                <a:ext uri="{FF2B5EF4-FFF2-40B4-BE49-F238E27FC236}">
                  <a16:creationId xmlns:a16="http://schemas.microsoft.com/office/drawing/2014/main" id="{B1979009-4C5B-6C1D-003D-4F92608902B7}"/>
                </a:ext>
              </a:extLst>
            </p:cNvPr>
            <p:cNvSpPr txBox="1"/>
            <p:nvPr/>
          </p:nvSpPr>
          <p:spPr>
            <a:xfrm>
              <a:off x="8280404" y="3925359"/>
              <a:ext cx="3523580" cy="830997"/>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6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La SUNAFIL promocionó y difundió temas sobre el cumplimiento de las normas laborales y SST:</a:t>
              </a:r>
            </a:p>
          </p:txBody>
        </p:sp>
      </p:grpSp>
      <p:grpSp>
        <p:nvGrpSpPr>
          <p:cNvPr id="11" name="Grupo 10">
            <a:extLst>
              <a:ext uri="{FF2B5EF4-FFF2-40B4-BE49-F238E27FC236}">
                <a16:creationId xmlns:a16="http://schemas.microsoft.com/office/drawing/2014/main" id="{D960C9E3-C838-75FD-5E3D-E72DDDA1F8B1}"/>
              </a:ext>
            </a:extLst>
          </p:cNvPr>
          <p:cNvGrpSpPr/>
          <p:nvPr/>
        </p:nvGrpSpPr>
        <p:grpSpPr>
          <a:xfrm>
            <a:off x="8302715" y="3995922"/>
            <a:ext cx="3635805" cy="2688701"/>
            <a:chOff x="8387654" y="1111029"/>
            <a:chExt cx="3635805" cy="2688701"/>
          </a:xfrm>
          <a:solidFill>
            <a:schemeClr val="accent1"/>
          </a:solidFill>
        </p:grpSpPr>
        <p:sp>
          <p:nvSpPr>
            <p:cNvPr id="12" name="Rectángulo: esquinas redondeadas 7">
              <a:extLst>
                <a:ext uri="{FF2B5EF4-FFF2-40B4-BE49-F238E27FC236}">
                  <a16:creationId xmlns:a16="http://schemas.microsoft.com/office/drawing/2014/main" id="{610433B1-0EF6-7620-EC43-6773A38CCBEC}"/>
                </a:ext>
              </a:extLst>
            </p:cNvPr>
            <p:cNvSpPr/>
            <p:nvPr/>
          </p:nvSpPr>
          <p:spPr>
            <a:xfrm>
              <a:off x="8387654" y="1111029"/>
              <a:ext cx="3635805" cy="2688701"/>
            </a:xfrm>
            <a:prstGeom prst="roundRect">
              <a:avLst>
                <a:gd name="adj" fmla="val 69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uadroTexto 12">
              <a:extLst>
                <a:ext uri="{FF2B5EF4-FFF2-40B4-BE49-F238E27FC236}">
                  <a16:creationId xmlns:a16="http://schemas.microsoft.com/office/drawing/2014/main" id="{4DFDA983-CF9C-5E1F-731F-70981FDB89B7}"/>
                </a:ext>
              </a:extLst>
            </p:cNvPr>
            <p:cNvSpPr txBox="1"/>
            <p:nvPr/>
          </p:nvSpPr>
          <p:spPr>
            <a:xfrm>
              <a:off x="9115100" y="1741384"/>
              <a:ext cx="2300063" cy="830997"/>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4800" b="1" i="0" u="none" strike="noStrike" kern="1200" cap="none" spc="0" normalizeH="0" baseline="0" noProof="0" dirty="0">
                  <a:ln>
                    <a:noFill/>
                  </a:ln>
                  <a:solidFill>
                    <a:prstClr val="white"/>
                  </a:solidFill>
                  <a:effectLst/>
                  <a:uLnTx/>
                  <a:uFillTx/>
                  <a:latin typeface="Calibri" panose="020F0502020204030204"/>
                  <a:ea typeface="+mn-ea"/>
                  <a:cs typeface="+mn-cs"/>
                </a:rPr>
                <a:t>323,080</a:t>
              </a:r>
            </a:p>
          </p:txBody>
        </p:sp>
        <p:sp>
          <p:nvSpPr>
            <p:cNvPr id="14" name="CuadroTexto 13">
              <a:extLst>
                <a:ext uri="{FF2B5EF4-FFF2-40B4-BE49-F238E27FC236}">
                  <a16:creationId xmlns:a16="http://schemas.microsoft.com/office/drawing/2014/main" id="{F65C1C8F-86AD-F826-B34A-FD80001D7CCE}"/>
                </a:ext>
              </a:extLst>
            </p:cNvPr>
            <p:cNvSpPr txBox="1"/>
            <p:nvPr/>
          </p:nvSpPr>
          <p:spPr>
            <a:xfrm>
              <a:off x="9370135" y="2410052"/>
              <a:ext cx="1688837" cy="400110"/>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PE" sz="2000" b="1" kern="1200" dirty="0">
                  <a:solidFill>
                    <a:prstClr val="white"/>
                  </a:solidFill>
                  <a:latin typeface="Calibri" panose="020F0502020204030204"/>
                  <a:ea typeface="+mn-ea"/>
                  <a:cs typeface="+mn-cs"/>
                </a:rPr>
                <a:t>personas</a:t>
              </a:r>
              <a:endParaRPr kumimoji="0" lang="es-E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CuadroTexto 14">
              <a:extLst>
                <a:ext uri="{FF2B5EF4-FFF2-40B4-BE49-F238E27FC236}">
                  <a16:creationId xmlns:a16="http://schemas.microsoft.com/office/drawing/2014/main" id="{4D4A02D0-BE2A-5B2C-BEB9-93A6BBB41BEA}"/>
                </a:ext>
              </a:extLst>
            </p:cNvPr>
            <p:cNvSpPr txBox="1"/>
            <p:nvPr/>
          </p:nvSpPr>
          <p:spPr>
            <a:xfrm>
              <a:off x="8592354" y="1199936"/>
              <a:ext cx="3146009" cy="64633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La SUNAFIL orientó y asistió técnicamente a</a:t>
              </a:r>
            </a:p>
          </p:txBody>
        </p:sp>
      </p:grpSp>
      <p:sp>
        <p:nvSpPr>
          <p:cNvPr id="52" name="CuadroTexto 51">
            <a:extLst>
              <a:ext uri="{FF2B5EF4-FFF2-40B4-BE49-F238E27FC236}">
                <a16:creationId xmlns:a16="http://schemas.microsoft.com/office/drawing/2014/main" id="{48D43626-890D-5100-790D-9C2F19B876FC}"/>
              </a:ext>
            </a:extLst>
          </p:cNvPr>
          <p:cNvSpPr txBox="1"/>
          <p:nvPr/>
        </p:nvSpPr>
        <p:spPr>
          <a:xfrm>
            <a:off x="5192572" y="5326411"/>
            <a:ext cx="1688837"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PE" sz="2000" b="1" kern="1200" dirty="0">
                <a:solidFill>
                  <a:prstClr val="white"/>
                </a:solidFill>
                <a:latin typeface="Calibri" panose="020F0502020204030204"/>
                <a:ea typeface="+mn-ea"/>
                <a:cs typeface="+mn-cs"/>
              </a:rPr>
              <a:t>personas</a:t>
            </a:r>
            <a:endParaRPr kumimoji="0" lang="es-E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9" name="Grupo 28">
            <a:extLst>
              <a:ext uri="{FF2B5EF4-FFF2-40B4-BE49-F238E27FC236}">
                <a16:creationId xmlns:a16="http://schemas.microsoft.com/office/drawing/2014/main" id="{37A8B946-CC5A-8D53-2E8E-ACDF8D9BEDB4}"/>
              </a:ext>
            </a:extLst>
          </p:cNvPr>
          <p:cNvGrpSpPr/>
          <p:nvPr/>
        </p:nvGrpSpPr>
        <p:grpSpPr>
          <a:xfrm>
            <a:off x="250831" y="3935441"/>
            <a:ext cx="3735781" cy="2688700"/>
            <a:chOff x="-923875" y="8793376"/>
            <a:chExt cx="3989436" cy="1098327"/>
          </a:xfrm>
          <a:solidFill>
            <a:schemeClr val="accent1"/>
          </a:solidFill>
        </p:grpSpPr>
        <p:sp>
          <p:nvSpPr>
            <p:cNvPr id="30" name="Rectángulo: esquinas redondeadas 7">
              <a:extLst>
                <a:ext uri="{FF2B5EF4-FFF2-40B4-BE49-F238E27FC236}">
                  <a16:creationId xmlns:a16="http://schemas.microsoft.com/office/drawing/2014/main" id="{B8832400-591C-1392-AE59-B41C2DF2A26D}"/>
                </a:ext>
              </a:extLst>
            </p:cNvPr>
            <p:cNvSpPr/>
            <p:nvPr/>
          </p:nvSpPr>
          <p:spPr>
            <a:xfrm>
              <a:off x="-923875" y="8793376"/>
              <a:ext cx="3989436" cy="1098327"/>
            </a:xfrm>
            <a:prstGeom prst="roundRect">
              <a:avLst>
                <a:gd name="adj" fmla="val 85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CuadroTexto 30">
              <a:extLst>
                <a:ext uri="{FF2B5EF4-FFF2-40B4-BE49-F238E27FC236}">
                  <a16:creationId xmlns:a16="http://schemas.microsoft.com/office/drawing/2014/main" id="{1E6C1537-9059-20BF-690B-F32D28396A2E}"/>
                </a:ext>
              </a:extLst>
            </p:cNvPr>
            <p:cNvSpPr txBox="1"/>
            <p:nvPr/>
          </p:nvSpPr>
          <p:spPr>
            <a:xfrm>
              <a:off x="-496152" y="9181707"/>
              <a:ext cx="2572679" cy="452614"/>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6000" b="1" i="0" u="none" strike="noStrike" kern="1200" cap="none" spc="0" normalizeH="0" baseline="30000" noProof="0" dirty="0">
                  <a:ln>
                    <a:noFill/>
                  </a:ln>
                  <a:solidFill>
                    <a:prstClr val="white"/>
                  </a:solidFill>
                  <a:effectLst/>
                  <a:uLnTx/>
                  <a:uFillTx/>
                  <a:latin typeface="Calibri" panose="020F0502020204030204"/>
                  <a:ea typeface="+mn-ea"/>
                  <a:cs typeface="+mn-cs"/>
                </a:rPr>
                <a:t>S/</a:t>
              </a:r>
              <a:r>
                <a:rPr kumimoji="0" lang="es-PE" sz="6600" b="1" i="0" u="none" strike="noStrike" kern="1200" cap="none" spc="0" normalizeH="0" baseline="0" noProof="0" dirty="0">
                  <a:ln>
                    <a:noFill/>
                  </a:ln>
                  <a:solidFill>
                    <a:prstClr val="white"/>
                  </a:solidFill>
                  <a:effectLst/>
                  <a:uLnTx/>
                  <a:uFillTx/>
                  <a:latin typeface="Calibri" panose="020F0502020204030204"/>
                  <a:ea typeface="+mn-ea"/>
                  <a:cs typeface="+mn-cs"/>
                </a:rPr>
                <a:t>26.8</a:t>
              </a:r>
              <a:endParaRPr kumimoji="0" lang="es-PE" sz="6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CuadroTexto 31">
              <a:extLst>
                <a:ext uri="{FF2B5EF4-FFF2-40B4-BE49-F238E27FC236}">
                  <a16:creationId xmlns:a16="http://schemas.microsoft.com/office/drawing/2014/main" id="{0373CC36-5A83-A031-0743-AF051087897B}"/>
                </a:ext>
              </a:extLst>
            </p:cNvPr>
            <p:cNvSpPr txBox="1"/>
            <p:nvPr/>
          </p:nvSpPr>
          <p:spPr>
            <a:xfrm>
              <a:off x="240467" y="9634321"/>
              <a:ext cx="1185183" cy="125726"/>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white"/>
                  </a:solidFill>
                  <a:effectLst/>
                  <a:uLnTx/>
                  <a:uFillTx/>
                  <a:latin typeface="Calibri" panose="020F0502020204030204"/>
                  <a:ea typeface="+mn-ea"/>
                  <a:cs typeface="+mn-cs"/>
                </a:rPr>
                <a:t>Millones</a:t>
              </a:r>
              <a:endParaRPr kumimoji="0" lang="es-ES" sz="10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CuadroTexto 32">
              <a:extLst>
                <a:ext uri="{FF2B5EF4-FFF2-40B4-BE49-F238E27FC236}">
                  <a16:creationId xmlns:a16="http://schemas.microsoft.com/office/drawing/2014/main" id="{2C6A29C7-DD7C-B3B5-B6B3-7BF4793CFF70}"/>
                </a:ext>
              </a:extLst>
            </p:cNvPr>
            <p:cNvSpPr txBox="1"/>
            <p:nvPr/>
          </p:nvSpPr>
          <p:spPr>
            <a:xfrm>
              <a:off x="-724862" y="8901814"/>
              <a:ext cx="3320811" cy="213734"/>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La SUNAFIL transfirió a los Gobiernos Regionales</a:t>
              </a:r>
            </a:p>
          </p:txBody>
        </p:sp>
      </p:grpSp>
      <p:graphicFrame>
        <p:nvGraphicFramePr>
          <p:cNvPr id="3" name="Gráfico 2">
            <a:extLst>
              <a:ext uri="{FF2B5EF4-FFF2-40B4-BE49-F238E27FC236}">
                <a16:creationId xmlns:a16="http://schemas.microsoft.com/office/drawing/2014/main" id="{7D93CB3A-9DA8-0447-3137-8A5BD19A0652}"/>
              </a:ext>
            </a:extLst>
          </p:cNvPr>
          <p:cNvGraphicFramePr/>
          <p:nvPr>
            <p:extLst>
              <p:ext uri="{D42A27DB-BD31-4B8C-83A1-F6EECF244321}">
                <p14:modId xmlns:p14="http://schemas.microsoft.com/office/powerpoint/2010/main" val="688804225"/>
              </p:ext>
            </p:extLst>
          </p:nvPr>
        </p:nvGraphicFramePr>
        <p:xfrm>
          <a:off x="4681222" y="5584584"/>
          <a:ext cx="2533742" cy="1083634"/>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509E5522-380C-5269-649F-2A9E95C89934}"/>
              </a:ext>
            </a:extLst>
          </p:cNvPr>
          <p:cNvSpPr txBox="1"/>
          <p:nvPr/>
        </p:nvSpPr>
        <p:spPr>
          <a:xfrm>
            <a:off x="967818" y="174134"/>
            <a:ext cx="10256363" cy="584775"/>
          </a:xfrm>
          <a:prstGeom prst="rect">
            <a:avLst/>
          </a:prstGeom>
          <a:noFill/>
        </p:spPr>
        <p:txBody>
          <a:bodyPr wrap="square" rtlCol="0">
            <a:spAutoFit/>
          </a:bodyPr>
          <a:lstStyle/>
          <a:p>
            <a:r>
              <a:rPr lang="es-MX" sz="3200" b="1" dirty="0">
                <a:latin typeface="Arial Rounded MT Bold" panose="020F0704030504030204" pitchFamily="34" charset="0"/>
              </a:rPr>
              <a:t>Logros y proyección de SUNAFIL</a:t>
            </a:r>
            <a:endParaRPr lang="es-PE" sz="3200" b="1" dirty="0">
              <a:latin typeface="Arial Rounded MT Bold" panose="020F0704030504030204" pitchFamily="34" charset="0"/>
            </a:endParaRPr>
          </a:p>
        </p:txBody>
      </p:sp>
      <p:graphicFrame>
        <p:nvGraphicFramePr>
          <p:cNvPr id="16" name="Gráfico 15">
            <a:extLst>
              <a:ext uri="{FF2B5EF4-FFF2-40B4-BE49-F238E27FC236}">
                <a16:creationId xmlns:a16="http://schemas.microsoft.com/office/drawing/2014/main" id="{3F410209-5D6E-0D49-0921-8B6A060542DC}"/>
              </a:ext>
            </a:extLst>
          </p:cNvPr>
          <p:cNvGraphicFramePr/>
          <p:nvPr>
            <p:extLst>
              <p:ext uri="{D42A27DB-BD31-4B8C-83A1-F6EECF244321}">
                <p14:modId xmlns:p14="http://schemas.microsoft.com/office/powerpoint/2010/main" val="2262628380"/>
              </p:ext>
            </p:extLst>
          </p:nvPr>
        </p:nvGraphicFramePr>
        <p:xfrm>
          <a:off x="8770444" y="5600232"/>
          <a:ext cx="2533742" cy="108363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Gráfico 25">
            <a:extLst>
              <a:ext uri="{FF2B5EF4-FFF2-40B4-BE49-F238E27FC236}">
                <a16:creationId xmlns:a16="http://schemas.microsoft.com/office/drawing/2014/main" id="{6E5105B5-2E45-FB23-9DA3-6C2556C58D3E}"/>
              </a:ext>
            </a:extLst>
          </p:cNvPr>
          <p:cNvGraphicFramePr/>
          <p:nvPr>
            <p:extLst>
              <p:ext uri="{D42A27DB-BD31-4B8C-83A1-F6EECF244321}">
                <p14:modId xmlns:p14="http://schemas.microsoft.com/office/powerpoint/2010/main" val="928249220"/>
              </p:ext>
            </p:extLst>
          </p:nvPr>
        </p:nvGraphicFramePr>
        <p:xfrm>
          <a:off x="8773393" y="2769330"/>
          <a:ext cx="2533742" cy="108363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989022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2380B58-A9D6-44E1-A5A3-553F562CDB8C}"/>
              </a:ext>
            </a:extLst>
          </p:cNvPr>
          <p:cNvSpPr/>
          <p:nvPr/>
        </p:nvSpPr>
        <p:spPr>
          <a:xfrm>
            <a:off x="0" y="1853184"/>
            <a:ext cx="12192000" cy="3151632"/>
          </a:xfrm>
          <a:prstGeom prst="rect">
            <a:avLst/>
          </a:prstGeom>
          <a:solidFill>
            <a:srgbClr val="089ACE"/>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PE" dirty="0"/>
          </a:p>
        </p:txBody>
      </p:sp>
      <p:sp>
        <p:nvSpPr>
          <p:cNvPr id="2" name="CuadroTexto 1">
            <a:extLst>
              <a:ext uri="{FF2B5EF4-FFF2-40B4-BE49-F238E27FC236}">
                <a16:creationId xmlns:a16="http://schemas.microsoft.com/office/drawing/2014/main" id="{F7A4AAB7-9766-C10C-8D5A-B82AE57A27D0}"/>
              </a:ext>
            </a:extLst>
          </p:cNvPr>
          <p:cNvSpPr txBox="1"/>
          <p:nvPr/>
        </p:nvSpPr>
        <p:spPr>
          <a:xfrm>
            <a:off x="2875174" y="2551837"/>
            <a:ext cx="5816339" cy="1754326"/>
          </a:xfrm>
          <a:prstGeom prst="rect">
            <a:avLst/>
          </a:prstGeom>
          <a:noFill/>
        </p:spPr>
        <p:txBody>
          <a:bodyPr wrap="square" rtlCol="0">
            <a:spAutoFit/>
          </a:bodyPr>
          <a:lstStyle/>
          <a:p>
            <a:pPr algn="ctr"/>
            <a:r>
              <a:rPr lang="es-MX" sz="3600" b="1" dirty="0">
                <a:solidFill>
                  <a:schemeClr val="bg1"/>
                </a:solidFill>
                <a:latin typeface="Arial Rounded MT Bold" panose="020F0704030504030204" pitchFamily="34" charset="0"/>
              </a:rPr>
              <a:t>Plan de intervención para afrontar el Fenómeno “El Niño”</a:t>
            </a:r>
            <a:endParaRPr lang="es-PE" sz="3600" b="1" dirty="0">
              <a:solidFill>
                <a:schemeClr val="bg1"/>
              </a:solidFill>
              <a:latin typeface="Arial Rounded MT Bold" panose="020F0704030504030204" pitchFamily="34" charset="0"/>
            </a:endParaRPr>
          </a:p>
        </p:txBody>
      </p:sp>
      <p:pic>
        <p:nvPicPr>
          <p:cNvPr id="3" name="Imagen 2">
            <a:extLst>
              <a:ext uri="{FF2B5EF4-FFF2-40B4-BE49-F238E27FC236}">
                <a16:creationId xmlns:a16="http://schemas.microsoft.com/office/drawing/2014/main" id="{0220C9D9-8585-D8E5-351D-DDB4F237B72C}"/>
              </a:ext>
            </a:extLst>
          </p:cNvPr>
          <p:cNvPicPr>
            <a:picLocks noChangeAspect="1"/>
          </p:cNvPicPr>
          <p:nvPr/>
        </p:nvPicPr>
        <p:blipFill>
          <a:blip r:embed="rId2"/>
          <a:stretch>
            <a:fillRect/>
          </a:stretch>
        </p:blipFill>
        <p:spPr>
          <a:xfrm>
            <a:off x="0" y="1853184"/>
            <a:ext cx="12192000" cy="3151632"/>
          </a:xfrm>
          <a:prstGeom prst="rect">
            <a:avLst/>
          </a:prstGeom>
        </p:spPr>
      </p:pic>
    </p:spTree>
    <p:extLst>
      <p:ext uri="{BB962C8B-B14F-4D97-AF65-F5344CB8AC3E}">
        <p14:creationId xmlns:p14="http://schemas.microsoft.com/office/powerpoint/2010/main" val="966481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grpSp>
        <p:nvGrpSpPr>
          <p:cNvPr id="207" name="Grupo 206">
            <a:extLst>
              <a:ext uri="{FF2B5EF4-FFF2-40B4-BE49-F238E27FC236}">
                <a16:creationId xmlns:a16="http://schemas.microsoft.com/office/drawing/2014/main" id="{36E75317-2F98-F0F8-FF8C-764098C43213}"/>
              </a:ext>
            </a:extLst>
          </p:cNvPr>
          <p:cNvGrpSpPr/>
          <p:nvPr/>
        </p:nvGrpSpPr>
        <p:grpSpPr>
          <a:xfrm>
            <a:off x="837175" y="946186"/>
            <a:ext cx="10661822" cy="2309078"/>
            <a:chOff x="6162964" y="549799"/>
            <a:chExt cx="5171034" cy="5969839"/>
          </a:xfrm>
        </p:grpSpPr>
        <p:sp>
          <p:nvSpPr>
            <p:cNvPr id="208" name="Rectángulo: esquinas superiores redondeadas 207">
              <a:extLst>
                <a:ext uri="{FF2B5EF4-FFF2-40B4-BE49-F238E27FC236}">
                  <a16:creationId xmlns:a16="http://schemas.microsoft.com/office/drawing/2014/main" id="{73A6728C-96EE-A9B2-B21C-A7A3F74C6C48}"/>
                </a:ext>
              </a:extLst>
            </p:cNvPr>
            <p:cNvSpPr/>
            <p:nvPr/>
          </p:nvSpPr>
          <p:spPr>
            <a:xfrm rot="10800000">
              <a:off x="6187150" y="1444646"/>
              <a:ext cx="5071655" cy="5074992"/>
            </a:xfrm>
            <a:prstGeom prst="round2SameRect">
              <a:avLst>
                <a:gd name="adj1" fmla="val 6851"/>
                <a:gd name="adj2" fmla="val 0"/>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400" dirty="0">
                <a:solidFill>
                  <a:schemeClr val="tx1"/>
                </a:solidFill>
              </a:endParaRPr>
            </a:p>
          </p:txBody>
        </p:sp>
        <p:grpSp>
          <p:nvGrpSpPr>
            <p:cNvPr id="210" name="Grupo 209">
              <a:extLst>
                <a:ext uri="{FF2B5EF4-FFF2-40B4-BE49-F238E27FC236}">
                  <a16:creationId xmlns:a16="http://schemas.microsoft.com/office/drawing/2014/main" id="{4D079678-FB23-E350-B94D-D7E0B128BD81}"/>
                </a:ext>
              </a:extLst>
            </p:cNvPr>
            <p:cNvGrpSpPr/>
            <p:nvPr/>
          </p:nvGrpSpPr>
          <p:grpSpPr>
            <a:xfrm>
              <a:off x="6292204" y="1837713"/>
              <a:ext cx="4657720" cy="3667028"/>
              <a:chOff x="29268" y="5346193"/>
              <a:chExt cx="4657720" cy="3662946"/>
            </a:xfrm>
          </p:grpSpPr>
          <p:sp>
            <p:nvSpPr>
              <p:cNvPr id="213" name="Rectángulo: esquinas redondeadas 212">
                <a:extLst>
                  <a:ext uri="{FF2B5EF4-FFF2-40B4-BE49-F238E27FC236}">
                    <a16:creationId xmlns:a16="http://schemas.microsoft.com/office/drawing/2014/main" id="{7A66D4F3-F410-C1F2-DE33-2B8A66FA623E}"/>
                  </a:ext>
                </a:extLst>
              </p:cNvPr>
              <p:cNvSpPr/>
              <p:nvPr/>
            </p:nvSpPr>
            <p:spPr>
              <a:xfrm>
                <a:off x="29268" y="5346193"/>
                <a:ext cx="4657720" cy="3662946"/>
              </a:xfrm>
              <a:prstGeom prst="round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sp>
            <p:nvSpPr>
              <p:cNvPr id="214" name="CuadroTexto 213">
                <a:extLst>
                  <a:ext uri="{FF2B5EF4-FFF2-40B4-BE49-F238E27FC236}">
                    <a16:creationId xmlns:a16="http://schemas.microsoft.com/office/drawing/2014/main" id="{33544815-82ED-8C21-8413-1DC97FC3303E}"/>
                  </a:ext>
                </a:extLst>
              </p:cNvPr>
              <p:cNvSpPr txBox="1"/>
              <p:nvPr/>
            </p:nvSpPr>
            <p:spPr>
              <a:xfrm>
                <a:off x="112470" y="5697342"/>
                <a:ext cx="2155275" cy="2708217"/>
              </a:xfrm>
              <a:prstGeom prst="rect">
                <a:avLst/>
              </a:prstGeom>
              <a:noFill/>
            </p:spPr>
            <p:txBody>
              <a:bodyPr wrap="square" rtlCol="0">
                <a:spAutoFit/>
              </a:bodyPr>
              <a:lstStyle/>
              <a:p>
                <a:pPr marL="285750" indent="-285750" algn="just">
                  <a:buFont typeface="+mj-lt"/>
                  <a:buAutoNum type="arabicPeriod"/>
                </a:pPr>
                <a:r>
                  <a:rPr lang="es-MX"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El MTPE no está considerado como entidad de primera respuesta (D.S. </a:t>
                </a:r>
                <a:r>
                  <a:rPr lang="es-MX" sz="1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a:t>
                </a:r>
                <a:r>
                  <a:rPr lang="es-MX"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010-2019-PCM 1/), intervendrá con los Programas Nacionales </a:t>
                </a:r>
                <a:r>
                  <a:rPr lang="es-MX" sz="1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Lurawi</a:t>
                </a:r>
                <a:r>
                  <a:rPr lang="es-MX"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Perú y Empleabilidad en la etapa de reactivación econ</a:t>
                </a:r>
                <a:r>
                  <a:rPr lang="es-MX" sz="1400" dirty="0">
                    <a:latin typeface="Calibri" panose="020F0502020204030204" pitchFamily="34" charset="0"/>
                    <a:ea typeface="Calibri" panose="020F0502020204030204" pitchFamily="34" charset="0"/>
                    <a:cs typeface="Calibri" panose="020F0502020204030204" pitchFamily="34" charset="0"/>
                  </a:rPr>
                  <a:t>ómica.</a:t>
                </a:r>
                <a:r>
                  <a:rPr lang="es-MX"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p:txBody>
          </p:sp>
        </p:grpSp>
        <p:sp>
          <p:nvSpPr>
            <p:cNvPr id="211" name="Rectángulo: esquinas superiores redondeadas 210">
              <a:extLst>
                <a:ext uri="{FF2B5EF4-FFF2-40B4-BE49-F238E27FC236}">
                  <a16:creationId xmlns:a16="http://schemas.microsoft.com/office/drawing/2014/main" id="{DF174044-E250-6876-9E15-4BE8A8B26456}"/>
                </a:ext>
              </a:extLst>
            </p:cNvPr>
            <p:cNvSpPr/>
            <p:nvPr/>
          </p:nvSpPr>
          <p:spPr>
            <a:xfrm>
              <a:off x="6162964" y="854251"/>
              <a:ext cx="5095841" cy="479454"/>
            </a:xfrm>
            <a:prstGeom prst="round2Same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PE"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2" name="CuadroTexto 211">
              <a:extLst>
                <a:ext uri="{FF2B5EF4-FFF2-40B4-BE49-F238E27FC236}">
                  <a16:creationId xmlns:a16="http://schemas.microsoft.com/office/drawing/2014/main" id="{761D1EB8-C442-C965-ED2B-7DF17C9FFB6E}"/>
                </a:ext>
              </a:extLst>
            </p:cNvPr>
            <p:cNvSpPr txBox="1"/>
            <p:nvPr/>
          </p:nvSpPr>
          <p:spPr>
            <a:xfrm>
              <a:off x="6187150" y="549799"/>
              <a:ext cx="5146848" cy="1049511"/>
            </a:xfrm>
            <a:prstGeom prst="rect">
              <a:avLst/>
            </a:prstGeom>
            <a:solidFill>
              <a:schemeClr val="accent1">
                <a:lumMod val="75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Intervención del Ministerio de Trabajo y Promoción del Empleo </a:t>
              </a:r>
            </a:p>
          </p:txBody>
        </p:sp>
      </p:grpSp>
      <p:sp>
        <p:nvSpPr>
          <p:cNvPr id="8" name="CuadroTexto 7">
            <a:extLst>
              <a:ext uri="{FF2B5EF4-FFF2-40B4-BE49-F238E27FC236}">
                <a16:creationId xmlns:a16="http://schemas.microsoft.com/office/drawing/2014/main" id="{509E5522-380C-5269-649F-2A9E95C89934}"/>
              </a:ext>
            </a:extLst>
          </p:cNvPr>
          <p:cNvSpPr txBox="1"/>
          <p:nvPr/>
        </p:nvSpPr>
        <p:spPr>
          <a:xfrm>
            <a:off x="967818" y="174134"/>
            <a:ext cx="10777980" cy="584775"/>
          </a:xfrm>
          <a:prstGeom prst="rect">
            <a:avLst/>
          </a:prstGeom>
          <a:noFill/>
        </p:spPr>
        <p:txBody>
          <a:bodyPr wrap="square" rtlCol="0">
            <a:spAutoFit/>
          </a:bodyPr>
          <a:lstStyle/>
          <a:p>
            <a:r>
              <a:rPr lang="es-MX" sz="3200" b="1" dirty="0">
                <a:latin typeface="Arial Rounded MT Bold" panose="020F0704030504030204" pitchFamily="34" charset="0"/>
              </a:rPr>
              <a:t>Intervenciones para enfrentar el Fenómeno “El Niño” </a:t>
            </a:r>
            <a:endParaRPr lang="es-PE" sz="3200" b="1" dirty="0">
              <a:latin typeface="Arial Rounded MT Bold" panose="020F0704030504030204" pitchFamily="34" charset="0"/>
            </a:endParaRPr>
          </a:p>
        </p:txBody>
      </p:sp>
      <p:grpSp>
        <p:nvGrpSpPr>
          <p:cNvPr id="20" name="Grupo 19">
            <a:extLst>
              <a:ext uri="{FF2B5EF4-FFF2-40B4-BE49-F238E27FC236}">
                <a16:creationId xmlns:a16="http://schemas.microsoft.com/office/drawing/2014/main" id="{C6424C77-9405-2EE3-EC83-4BB18FFE6E2F}"/>
              </a:ext>
            </a:extLst>
          </p:cNvPr>
          <p:cNvGrpSpPr/>
          <p:nvPr/>
        </p:nvGrpSpPr>
        <p:grpSpPr>
          <a:xfrm>
            <a:off x="691612" y="3318227"/>
            <a:ext cx="10807385" cy="3801304"/>
            <a:chOff x="6162964" y="822826"/>
            <a:chExt cx="6501983" cy="6255529"/>
          </a:xfrm>
        </p:grpSpPr>
        <p:sp>
          <p:nvSpPr>
            <p:cNvPr id="27" name="Rectángulo: esquinas superiores redondeadas 26">
              <a:extLst>
                <a:ext uri="{FF2B5EF4-FFF2-40B4-BE49-F238E27FC236}">
                  <a16:creationId xmlns:a16="http://schemas.microsoft.com/office/drawing/2014/main" id="{CF8EDB3F-17DA-7AD6-5B1E-1C0BC4DF7404}"/>
                </a:ext>
              </a:extLst>
            </p:cNvPr>
            <p:cNvSpPr/>
            <p:nvPr/>
          </p:nvSpPr>
          <p:spPr>
            <a:xfrm rot="10800000">
              <a:off x="6187150" y="1444646"/>
              <a:ext cx="5071655" cy="5074992"/>
            </a:xfrm>
            <a:prstGeom prst="round2SameRect">
              <a:avLst>
                <a:gd name="adj1" fmla="val 6851"/>
                <a:gd name="adj2" fmla="val 0"/>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400" dirty="0">
                <a:solidFill>
                  <a:schemeClr val="tx1"/>
                </a:solidFill>
              </a:endParaRPr>
            </a:p>
          </p:txBody>
        </p:sp>
        <p:sp>
          <p:nvSpPr>
            <p:cNvPr id="194" name="CuadroTexto 193">
              <a:extLst>
                <a:ext uri="{FF2B5EF4-FFF2-40B4-BE49-F238E27FC236}">
                  <a16:creationId xmlns:a16="http://schemas.microsoft.com/office/drawing/2014/main" id="{46F0F37F-A51F-BE03-61FE-85300594FAA0}"/>
                </a:ext>
              </a:extLst>
            </p:cNvPr>
            <p:cNvSpPr txBox="1"/>
            <p:nvPr/>
          </p:nvSpPr>
          <p:spPr>
            <a:xfrm>
              <a:off x="6316391" y="2595958"/>
              <a:ext cx="4942413" cy="4482397"/>
            </a:xfrm>
            <a:prstGeom prst="rect">
              <a:avLst/>
            </a:prstGeom>
            <a:noFill/>
            <a:ln>
              <a:noFill/>
            </a:ln>
          </p:spPr>
          <p:txBody>
            <a:bodyPr wrap="square" rtlCol="0">
              <a:spAutoFit/>
            </a:bodyPr>
            <a:lstStyle/>
            <a:p>
              <a:pPr marL="179388" indent="-179388" algn="just"/>
              <a:r>
                <a:rPr lang="es-MX" sz="1400" dirty="0">
                  <a:solidFill>
                    <a:schemeClr val="tx1"/>
                  </a:solidFill>
                  <a:latin typeface="Calibri" panose="020F0502020204030204" pitchFamily="34" charset="0"/>
                  <a:ea typeface="Calibri" panose="020F0502020204030204" pitchFamily="34" charset="0"/>
                  <a:cs typeface="Calibri" panose="020F0502020204030204" pitchFamily="34" charset="0"/>
                </a:rPr>
                <a:t>2</a:t>
              </a:r>
              <a:r>
                <a:rPr lang="es-MX" sz="1400" dirty="0">
                  <a:latin typeface="Calibri" panose="020F0502020204030204" pitchFamily="34" charset="0"/>
                  <a:cs typeface="Calibri" panose="020F0502020204030204" pitchFamily="34" charset="0"/>
                </a:rPr>
                <a:t>. Fortalecer las capacidades de ESSALUD:  </a:t>
              </a:r>
            </a:p>
            <a:p>
              <a:pPr marL="179388" indent="-179388" algn="just"/>
              <a:endParaRPr lang="es-MX" sz="3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es-ES" sz="1400" dirty="0">
                  <a:latin typeface="Calibri" panose="020F0502020204030204" pitchFamily="34" charset="0"/>
                  <a:cs typeface="Calibri" panose="020F0502020204030204" pitchFamily="34" charset="0"/>
                </a:rPr>
                <a:t>Reactivación de Comité de Gestión Clínico-Hospitalario por la Oficina de Defensa Nacional.</a:t>
              </a:r>
            </a:p>
            <a:p>
              <a:pPr marL="285750" indent="-285750" algn="just">
                <a:buFont typeface="Wingdings" panose="05000000000000000000" pitchFamily="2" charset="2"/>
                <a:buChar char="ü"/>
              </a:pPr>
              <a:r>
                <a:rPr lang="es-ES" sz="1400" dirty="0">
                  <a:latin typeface="Calibri" panose="020F0502020204030204" pitchFamily="34" charset="0"/>
                  <a:cs typeface="Calibri" panose="020F0502020204030204" pitchFamily="34" charset="0"/>
                </a:rPr>
                <a:t>Implementación de sistemas de alertas hospitalarias.</a:t>
              </a:r>
            </a:p>
            <a:p>
              <a:pPr marL="285750" indent="-285750" algn="just">
                <a:buFont typeface="Wingdings" panose="05000000000000000000" pitchFamily="2" charset="2"/>
                <a:buChar char="ü"/>
              </a:pPr>
              <a:r>
                <a:rPr lang="es-ES" sz="1400" dirty="0">
                  <a:latin typeface="Calibri" panose="020F0502020204030204" pitchFamily="34" charset="0"/>
                  <a:cs typeface="Calibri" panose="020F0502020204030204" pitchFamily="34" charset="0"/>
                </a:rPr>
                <a:t>Implementación de protocolos para atención de las enfermedades emergentes y reemergentes.</a:t>
              </a:r>
            </a:p>
            <a:p>
              <a:pPr marL="285750" indent="-285750" algn="just">
                <a:buFont typeface="Wingdings" panose="05000000000000000000" pitchFamily="2" charset="2"/>
                <a:buChar char="ü"/>
              </a:pPr>
              <a:r>
                <a:rPr lang="es-ES" sz="1400" dirty="0">
                  <a:latin typeface="Calibri" panose="020F0502020204030204" pitchFamily="34" charset="0"/>
                  <a:cs typeface="Calibri" panose="020F0502020204030204" pitchFamily="34" charset="0"/>
                </a:rPr>
                <a:t>Fortalecimiento del Servicio de Ayuda al diagnóstico y Tratamiento.</a:t>
              </a:r>
            </a:p>
            <a:p>
              <a:pPr marL="285750" indent="-285750" algn="just">
                <a:buFont typeface="Wingdings" panose="05000000000000000000" pitchFamily="2" charset="2"/>
                <a:buChar char="ü"/>
              </a:pPr>
              <a:r>
                <a:rPr lang="es-ES" sz="1400" dirty="0">
                  <a:latin typeface="Calibri" panose="020F0502020204030204" pitchFamily="34" charset="0"/>
                  <a:cs typeface="Calibri" panose="020F0502020204030204" pitchFamily="34" charset="0"/>
                </a:rPr>
                <a:t>Reordenamiento de las camas hospitalarias (capacidad hospitalización).</a:t>
              </a:r>
            </a:p>
            <a:p>
              <a:pPr marL="285750" indent="-285750" algn="just">
                <a:buFont typeface="Wingdings" panose="05000000000000000000" pitchFamily="2" charset="2"/>
                <a:buChar char="ü"/>
              </a:pPr>
              <a:r>
                <a:rPr lang="es-ES" sz="1400" dirty="0">
                  <a:latin typeface="Calibri" panose="020F0502020204030204" pitchFamily="34" charset="0"/>
                  <a:cs typeface="Calibri" panose="020F0502020204030204" pitchFamily="34" charset="0"/>
                </a:rPr>
                <a:t>Mantenimiento de techos de todos los establecimientos de salud y mantenimiento de equipos asistenciales.</a:t>
              </a:r>
            </a:p>
            <a:p>
              <a:pPr marL="285750" indent="-285750" algn="just">
                <a:buFont typeface="Wingdings" panose="05000000000000000000" pitchFamily="2" charset="2"/>
                <a:buChar char="ü"/>
              </a:pPr>
              <a:r>
                <a:rPr lang="es-ES" sz="1400" dirty="0">
                  <a:latin typeface="Calibri" panose="020F0502020204030204" pitchFamily="34" charset="0"/>
                  <a:cs typeface="Calibri" panose="020F0502020204030204" pitchFamily="34" charset="0"/>
                </a:rPr>
                <a:t>Elaboración y distribución de 26 mil repelentes naturales contra el zancudo transmisor del dengue.</a:t>
              </a:r>
            </a:p>
            <a:p>
              <a:pPr marL="285750" indent="-285750" algn="just">
                <a:buFont typeface="Wingdings" panose="05000000000000000000" pitchFamily="2" charset="2"/>
                <a:buChar char="ü"/>
              </a:pPr>
              <a:r>
                <a:rPr lang="es-ES" sz="1400" dirty="0">
                  <a:latin typeface="Calibri" panose="020F0502020204030204" pitchFamily="34" charset="0"/>
                  <a:cs typeface="Calibri" panose="020F0502020204030204" pitchFamily="34" charset="0"/>
                </a:rPr>
                <a:t>Se cuenta con tres (3) Hospitales Perú itinerantes completamente equipados proyectando entre 500 a 1000 atenciones diarias por cada uno.</a:t>
              </a:r>
            </a:p>
            <a:p>
              <a:pPr marL="285750" indent="-285750" algn="just">
                <a:buFont typeface="Wingdings" panose="05000000000000000000" pitchFamily="2" charset="2"/>
                <a:buChar char="ü"/>
              </a:pPr>
              <a:endParaRPr lang="es-ES" sz="1400" dirty="0">
                <a:latin typeface="Calibri" panose="020F0502020204030204" pitchFamily="34" charset="0"/>
                <a:cs typeface="Calibri" panose="020F0502020204030204" pitchFamily="34" charset="0"/>
              </a:endParaRPr>
            </a:p>
            <a:p>
              <a:pPr marL="179388" indent="-179388" algn="just"/>
              <a:endParaRPr lang="es-PE" sz="1400" dirty="0">
                <a:latin typeface="Calibri" panose="020F0502020204030204" pitchFamily="34" charset="0"/>
                <a:cs typeface="Calibri" panose="020F0502020204030204" pitchFamily="34" charset="0"/>
              </a:endParaRPr>
            </a:p>
          </p:txBody>
        </p:sp>
        <p:sp>
          <p:nvSpPr>
            <p:cNvPr id="57" name="CuadroTexto 56">
              <a:extLst>
                <a:ext uri="{FF2B5EF4-FFF2-40B4-BE49-F238E27FC236}">
                  <a16:creationId xmlns:a16="http://schemas.microsoft.com/office/drawing/2014/main" id="{233AC251-84E9-0624-F89B-84FB9DD227D6}"/>
                </a:ext>
              </a:extLst>
            </p:cNvPr>
            <p:cNvSpPr txBox="1"/>
            <p:nvPr/>
          </p:nvSpPr>
          <p:spPr>
            <a:xfrm>
              <a:off x="6329136" y="1440014"/>
              <a:ext cx="4942413" cy="861025"/>
            </a:xfrm>
            <a:prstGeom prst="rect">
              <a:avLst/>
            </a:prstGeom>
            <a:noFill/>
          </p:spPr>
          <p:txBody>
            <a:bodyPr wrap="square" rtlCol="0">
              <a:spAutoFit/>
            </a:bodyPr>
            <a:lstStyle/>
            <a:p>
              <a:pPr marL="285750" indent="-285750" algn="just">
                <a:buFont typeface="+mj-lt"/>
                <a:buAutoNum type="arabicPeriod"/>
              </a:pPr>
              <a:r>
                <a:rPr lang="es-MX"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Sensibilización a la población en general sobre medidas de prevención de enfermedades relacionadas a la temporada de lluvias y FEN, identificación de signos y síntomas, así como la importancia de acudir al establecimiento de salud.</a:t>
              </a:r>
              <a:endParaRPr lang="es-PE" sz="1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3" name="Rectángulo: esquinas superiores redondeadas 42">
              <a:extLst>
                <a:ext uri="{FF2B5EF4-FFF2-40B4-BE49-F238E27FC236}">
                  <a16:creationId xmlns:a16="http://schemas.microsoft.com/office/drawing/2014/main" id="{5DC6E189-97E2-5DE4-8E02-510DE9CE4370}"/>
                </a:ext>
              </a:extLst>
            </p:cNvPr>
            <p:cNvSpPr/>
            <p:nvPr/>
          </p:nvSpPr>
          <p:spPr>
            <a:xfrm>
              <a:off x="6162964" y="854251"/>
              <a:ext cx="5095841" cy="479454"/>
            </a:xfrm>
            <a:prstGeom prst="round2Same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PE"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CuadroTexto 43">
              <a:extLst>
                <a:ext uri="{FF2B5EF4-FFF2-40B4-BE49-F238E27FC236}">
                  <a16:creationId xmlns:a16="http://schemas.microsoft.com/office/drawing/2014/main" id="{E9F03163-707F-993A-49AE-0645CC6350D3}"/>
                </a:ext>
              </a:extLst>
            </p:cNvPr>
            <p:cNvSpPr txBox="1"/>
            <p:nvPr/>
          </p:nvSpPr>
          <p:spPr>
            <a:xfrm>
              <a:off x="6162964" y="822826"/>
              <a:ext cx="6501983" cy="607783"/>
            </a:xfrm>
            <a:prstGeom prst="rect">
              <a:avLst/>
            </a:prstGeom>
            <a:solidFill>
              <a:schemeClr val="accent1">
                <a:lumMod val="75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Intervenciones de EsSalud coordinadas con INDECI</a:t>
              </a:r>
            </a:p>
          </p:txBody>
        </p:sp>
      </p:grpSp>
      <p:sp>
        <p:nvSpPr>
          <p:cNvPr id="200" name="CuadroTexto 199">
            <a:extLst>
              <a:ext uri="{FF2B5EF4-FFF2-40B4-BE49-F238E27FC236}">
                <a16:creationId xmlns:a16="http://schemas.microsoft.com/office/drawing/2014/main" id="{B322E91F-F9F8-68FA-0177-F91C6426694E}"/>
              </a:ext>
            </a:extLst>
          </p:cNvPr>
          <p:cNvSpPr txBox="1"/>
          <p:nvPr/>
        </p:nvSpPr>
        <p:spPr>
          <a:xfrm>
            <a:off x="1103645" y="2842804"/>
            <a:ext cx="9682723" cy="261610"/>
          </a:xfrm>
          <a:prstGeom prst="rect">
            <a:avLst/>
          </a:prstGeom>
          <a:noFill/>
        </p:spPr>
        <p:txBody>
          <a:bodyPr wrap="square">
            <a:spAutoFit/>
          </a:bodyPr>
          <a:lstStyle/>
          <a:p>
            <a:r>
              <a:rPr lang="es-MX" sz="1100" dirty="0"/>
              <a:t>Decreto Supremo que modifica el Artículo 46 del Reglamento de la Ley </a:t>
            </a:r>
            <a:r>
              <a:rPr lang="es-MX" sz="1100" dirty="0" err="1"/>
              <a:t>N°</a:t>
            </a:r>
            <a:r>
              <a:rPr lang="es-MX" sz="1100" dirty="0"/>
              <a:t> 29664, que crea el Sistema Nacional de Gestión del Riesgo de Desastres (SINAGERD)</a:t>
            </a:r>
            <a:endParaRPr lang="es-PE" sz="1100" dirty="0"/>
          </a:p>
        </p:txBody>
      </p:sp>
      <p:pic>
        <p:nvPicPr>
          <p:cNvPr id="203" name="Imagen 202">
            <a:extLst>
              <a:ext uri="{FF2B5EF4-FFF2-40B4-BE49-F238E27FC236}">
                <a16:creationId xmlns:a16="http://schemas.microsoft.com/office/drawing/2014/main" id="{F5C0FDD6-5080-5C07-38E2-313E5D3920E9}"/>
              </a:ext>
            </a:extLst>
          </p:cNvPr>
          <p:cNvPicPr>
            <a:picLocks noChangeAspect="1"/>
          </p:cNvPicPr>
          <p:nvPr/>
        </p:nvPicPr>
        <p:blipFill rotWithShape="1">
          <a:blip r:embed="rId3"/>
          <a:srcRect l="11684" r="20480" b="46773"/>
          <a:stretch/>
        </p:blipFill>
        <p:spPr>
          <a:xfrm>
            <a:off x="9404748" y="3805072"/>
            <a:ext cx="1974276" cy="1072641"/>
          </a:xfrm>
          <a:prstGeom prst="rect">
            <a:avLst/>
          </a:prstGeom>
          <a:effectLst/>
        </p:spPr>
      </p:pic>
      <p:pic>
        <p:nvPicPr>
          <p:cNvPr id="217" name="Imagen 216">
            <a:extLst>
              <a:ext uri="{FF2B5EF4-FFF2-40B4-BE49-F238E27FC236}">
                <a16:creationId xmlns:a16="http://schemas.microsoft.com/office/drawing/2014/main" id="{2B62FDA0-2198-286E-B5BC-1D7513DC8B0F}"/>
              </a:ext>
            </a:extLst>
          </p:cNvPr>
          <p:cNvPicPr>
            <a:picLocks noChangeAspect="1"/>
          </p:cNvPicPr>
          <p:nvPr/>
        </p:nvPicPr>
        <p:blipFill rotWithShape="1">
          <a:blip r:embed="rId4"/>
          <a:srcRect t="19803" b="12889"/>
          <a:stretch/>
        </p:blipFill>
        <p:spPr>
          <a:xfrm>
            <a:off x="6040700" y="1587052"/>
            <a:ext cx="2218442" cy="1162113"/>
          </a:xfrm>
          <a:prstGeom prst="rect">
            <a:avLst/>
          </a:prstGeom>
        </p:spPr>
      </p:pic>
      <p:pic>
        <p:nvPicPr>
          <p:cNvPr id="219" name="Imagen 218">
            <a:extLst>
              <a:ext uri="{FF2B5EF4-FFF2-40B4-BE49-F238E27FC236}">
                <a16:creationId xmlns:a16="http://schemas.microsoft.com/office/drawing/2014/main" id="{A341CD98-A6AE-DD1C-4DA9-B2A5CD499219}"/>
              </a:ext>
            </a:extLst>
          </p:cNvPr>
          <p:cNvPicPr>
            <a:picLocks noChangeAspect="1"/>
          </p:cNvPicPr>
          <p:nvPr/>
        </p:nvPicPr>
        <p:blipFill rotWithShape="1">
          <a:blip r:embed="rId5"/>
          <a:srcRect l="39158" t="38717" r="25785" b="31542"/>
          <a:stretch/>
        </p:blipFill>
        <p:spPr>
          <a:xfrm>
            <a:off x="8243922" y="1583277"/>
            <a:ext cx="2321652" cy="1172804"/>
          </a:xfrm>
          <a:prstGeom prst="rect">
            <a:avLst/>
          </a:prstGeom>
        </p:spPr>
      </p:pic>
      <p:pic>
        <p:nvPicPr>
          <p:cNvPr id="2" name="Picture 2" descr="EsSalud actualiza sus tratamientos para los hospitalizados por covid-19 -  Salud con lupa">
            <a:extLst>
              <a:ext uri="{FF2B5EF4-FFF2-40B4-BE49-F238E27FC236}">
                <a16:creationId xmlns:a16="http://schemas.microsoft.com/office/drawing/2014/main" id="{9FEB234C-4D74-8ECD-1E9F-4CA484B18E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4748" y="4931545"/>
            <a:ext cx="2065182" cy="12036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97619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2380B58-A9D6-44E1-A5A3-553F562CDB8C}"/>
              </a:ext>
            </a:extLst>
          </p:cNvPr>
          <p:cNvSpPr/>
          <p:nvPr/>
        </p:nvSpPr>
        <p:spPr>
          <a:xfrm>
            <a:off x="0" y="0"/>
            <a:ext cx="12192000" cy="6858000"/>
          </a:xfrm>
          <a:prstGeom prst="rect">
            <a:avLst/>
          </a:prstGeom>
          <a:solidFill>
            <a:srgbClr val="E1251B"/>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PE" dirty="0"/>
          </a:p>
        </p:txBody>
      </p:sp>
      <p:sp>
        <p:nvSpPr>
          <p:cNvPr id="6" name="CuadroTexto 5">
            <a:extLst>
              <a:ext uri="{FF2B5EF4-FFF2-40B4-BE49-F238E27FC236}">
                <a16:creationId xmlns:a16="http://schemas.microsoft.com/office/drawing/2014/main" id="{B232D927-2EC9-4992-83AE-79F917F0C3EE}"/>
              </a:ext>
            </a:extLst>
          </p:cNvPr>
          <p:cNvSpPr txBox="1"/>
          <p:nvPr/>
        </p:nvSpPr>
        <p:spPr>
          <a:xfrm>
            <a:off x="4408087" y="5033538"/>
            <a:ext cx="3457184" cy="1200329"/>
          </a:xfrm>
          <a:prstGeom prst="rect">
            <a:avLst/>
          </a:prstGeom>
          <a:noFill/>
        </p:spPr>
        <p:txBody>
          <a:bodyPr wrap="square" rtlCol="0">
            <a:spAutoFit/>
          </a:bodyPr>
          <a:lstStyle/>
          <a:p>
            <a:pPr algn="ctr"/>
            <a:r>
              <a:rPr lang="es-ES" dirty="0">
                <a:solidFill>
                  <a:schemeClr val="bg1"/>
                </a:solidFill>
              </a:rPr>
              <a:t>www.gob.pe/mtpe</a:t>
            </a:r>
          </a:p>
          <a:p>
            <a:pPr algn="ctr"/>
            <a:endParaRPr lang="es-ES" dirty="0">
              <a:solidFill>
                <a:schemeClr val="bg1"/>
              </a:solidFill>
            </a:endParaRPr>
          </a:p>
          <a:p>
            <a:pPr algn="ctr"/>
            <a:r>
              <a:rPr lang="es-ES" dirty="0">
                <a:solidFill>
                  <a:schemeClr val="bg1"/>
                </a:solidFill>
              </a:rPr>
              <a:t>Av. Salaverry 655, Jesús María</a:t>
            </a:r>
          </a:p>
          <a:p>
            <a:pPr algn="ctr"/>
            <a:r>
              <a:rPr lang="es-ES" dirty="0">
                <a:solidFill>
                  <a:schemeClr val="bg1"/>
                </a:solidFill>
              </a:rPr>
              <a:t>Teléfono: 630-6000</a:t>
            </a:r>
            <a:endParaRPr lang="es-PE" dirty="0">
              <a:solidFill>
                <a:schemeClr val="bg1"/>
              </a:solidFill>
            </a:endParaRPr>
          </a:p>
        </p:txBody>
      </p:sp>
      <p:pic>
        <p:nvPicPr>
          <p:cNvPr id="7" name="Imagen 6">
            <a:extLst>
              <a:ext uri="{FF2B5EF4-FFF2-40B4-BE49-F238E27FC236}">
                <a16:creationId xmlns:a16="http://schemas.microsoft.com/office/drawing/2014/main" id="{62944C62-D3B5-4FF3-8203-5EF330D958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1134" y="2778492"/>
            <a:ext cx="4269731" cy="823517"/>
          </a:xfrm>
          <a:prstGeom prst="rect">
            <a:avLst/>
          </a:prstGeom>
        </p:spPr>
      </p:pic>
    </p:spTree>
    <p:extLst>
      <p:ext uri="{BB962C8B-B14F-4D97-AF65-F5344CB8AC3E}">
        <p14:creationId xmlns:p14="http://schemas.microsoft.com/office/powerpoint/2010/main" val="1859406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2360AF71-CB35-8E17-B929-DB1559C41413}"/>
              </a:ext>
            </a:extLst>
          </p:cNvPr>
          <p:cNvSpPr/>
          <p:nvPr/>
        </p:nvSpPr>
        <p:spPr>
          <a:xfrm>
            <a:off x="0" y="1853184"/>
            <a:ext cx="12192000" cy="3151632"/>
          </a:xfrm>
          <a:prstGeom prst="rect">
            <a:avLst/>
          </a:prstGeom>
          <a:solidFill>
            <a:srgbClr val="089ACE"/>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PE" dirty="0"/>
          </a:p>
        </p:txBody>
      </p:sp>
      <p:sp>
        <p:nvSpPr>
          <p:cNvPr id="2" name="CuadroTexto 1">
            <a:extLst>
              <a:ext uri="{FF2B5EF4-FFF2-40B4-BE49-F238E27FC236}">
                <a16:creationId xmlns:a16="http://schemas.microsoft.com/office/drawing/2014/main" id="{F7A4AAB7-9766-C10C-8D5A-B82AE57A27D0}"/>
              </a:ext>
            </a:extLst>
          </p:cNvPr>
          <p:cNvSpPr txBox="1"/>
          <p:nvPr/>
        </p:nvSpPr>
        <p:spPr>
          <a:xfrm>
            <a:off x="2884601" y="2080377"/>
            <a:ext cx="5816339" cy="3046988"/>
          </a:xfrm>
          <a:prstGeom prst="rect">
            <a:avLst/>
          </a:prstGeom>
          <a:noFill/>
        </p:spPr>
        <p:txBody>
          <a:bodyPr wrap="square" rtlCol="0">
            <a:spAutoFit/>
          </a:bodyPr>
          <a:lstStyle/>
          <a:p>
            <a:pPr algn="ctr"/>
            <a:r>
              <a:rPr lang="es-MX" sz="3200" b="1" dirty="0">
                <a:solidFill>
                  <a:schemeClr val="bg1"/>
                </a:solidFill>
                <a:latin typeface="Arial Rounded MT Bold" panose="020F0704030504030204" pitchFamily="34" charset="0"/>
              </a:rPr>
              <a:t>Modificaciones presupuestales con Decreto Supremo en el marco del artículo 66 de la Ley de Presupuesto del año fiscal 2023</a:t>
            </a:r>
            <a:endParaRPr lang="es-PE" sz="3200" b="1" dirty="0">
              <a:solidFill>
                <a:schemeClr val="bg1"/>
              </a:solidFill>
              <a:latin typeface="Arial Rounded MT Bold" panose="020F0704030504030204" pitchFamily="34" charset="0"/>
            </a:endParaRPr>
          </a:p>
        </p:txBody>
      </p:sp>
      <p:pic>
        <p:nvPicPr>
          <p:cNvPr id="3" name="Imagen 2">
            <a:extLst>
              <a:ext uri="{FF2B5EF4-FFF2-40B4-BE49-F238E27FC236}">
                <a16:creationId xmlns:a16="http://schemas.microsoft.com/office/drawing/2014/main" id="{0220C9D9-8585-D8E5-351D-DDB4F237B72C}"/>
              </a:ext>
            </a:extLst>
          </p:cNvPr>
          <p:cNvPicPr>
            <a:picLocks noChangeAspect="1"/>
          </p:cNvPicPr>
          <p:nvPr/>
        </p:nvPicPr>
        <p:blipFill>
          <a:blip r:embed="rId2"/>
          <a:stretch>
            <a:fillRect/>
          </a:stretch>
        </p:blipFill>
        <p:spPr>
          <a:xfrm>
            <a:off x="0" y="1846115"/>
            <a:ext cx="12192000" cy="3151632"/>
          </a:xfrm>
          <a:prstGeom prst="rect">
            <a:avLst/>
          </a:prstGeom>
        </p:spPr>
      </p:pic>
    </p:spTree>
    <p:extLst>
      <p:ext uri="{BB962C8B-B14F-4D97-AF65-F5344CB8AC3E}">
        <p14:creationId xmlns:p14="http://schemas.microsoft.com/office/powerpoint/2010/main" val="2006347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1CB4A89C-21E7-5FA1-EDF2-FB26CA098A48}"/>
              </a:ext>
            </a:extLst>
          </p:cNvPr>
          <p:cNvGraphicFramePr>
            <a:graphicFrameLocks noGrp="1"/>
          </p:cNvGraphicFramePr>
          <p:nvPr>
            <p:extLst>
              <p:ext uri="{D42A27DB-BD31-4B8C-83A1-F6EECF244321}">
                <p14:modId xmlns:p14="http://schemas.microsoft.com/office/powerpoint/2010/main" val="2566732926"/>
              </p:ext>
            </p:extLst>
          </p:nvPr>
        </p:nvGraphicFramePr>
        <p:xfrm>
          <a:off x="915972" y="2320077"/>
          <a:ext cx="10360056" cy="2217845"/>
        </p:xfrm>
        <a:graphic>
          <a:graphicData uri="http://schemas.openxmlformats.org/drawingml/2006/table">
            <a:tbl>
              <a:tblPr/>
              <a:tblGrid>
                <a:gridCol w="888478">
                  <a:extLst>
                    <a:ext uri="{9D8B030D-6E8A-4147-A177-3AD203B41FA5}">
                      <a16:colId xmlns:a16="http://schemas.microsoft.com/office/drawing/2014/main" val="3961823025"/>
                    </a:ext>
                  </a:extLst>
                </a:gridCol>
                <a:gridCol w="1166957">
                  <a:extLst>
                    <a:ext uri="{9D8B030D-6E8A-4147-A177-3AD203B41FA5}">
                      <a16:colId xmlns:a16="http://schemas.microsoft.com/office/drawing/2014/main" val="2925954084"/>
                    </a:ext>
                  </a:extLst>
                </a:gridCol>
                <a:gridCol w="1166957">
                  <a:extLst>
                    <a:ext uri="{9D8B030D-6E8A-4147-A177-3AD203B41FA5}">
                      <a16:colId xmlns:a16="http://schemas.microsoft.com/office/drawing/2014/main" val="2343487172"/>
                    </a:ext>
                  </a:extLst>
                </a:gridCol>
                <a:gridCol w="1166957">
                  <a:extLst>
                    <a:ext uri="{9D8B030D-6E8A-4147-A177-3AD203B41FA5}">
                      <a16:colId xmlns:a16="http://schemas.microsoft.com/office/drawing/2014/main" val="604910943"/>
                    </a:ext>
                  </a:extLst>
                </a:gridCol>
                <a:gridCol w="2416795">
                  <a:extLst>
                    <a:ext uri="{9D8B030D-6E8A-4147-A177-3AD203B41FA5}">
                      <a16:colId xmlns:a16="http://schemas.microsoft.com/office/drawing/2014/main" val="914286744"/>
                    </a:ext>
                  </a:extLst>
                </a:gridCol>
                <a:gridCol w="888478">
                  <a:extLst>
                    <a:ext uri="{9D8B030D-6E8A-4147-A177-3AD203B41FA5}">
                      <a16:colId xmlns:a16="http://schemas.microsoft.com/office/drawing/2014/main" val="873767927"/>
                    </a:ext>
                  </a:extLst>
                </a:gridCol>
                <a:gridCol w="888478">
                  <a:extLst>
                    <a:ext uri="{9D8B030D-6E8A-4147-A177-3AD203B41FA5}">
                      <a16:colId xmlns:a16="http://schemas.microsoft.com/office/drawing/2014/main" val="2867664080"/>
                    </a:ext>
                  </a:extLst>
                </a:gridCol>
                <a:gridCol w="888478">
                  <a:extLst>
                    <a:ext uri="{9D8B030D-6E8A-4147-A177-3AD203B41FA5}">
                      <a16:colId xmlns:a16="http://schemas.microsoft.com/office/drawing/2014/main" val="2025914572"/>
                    </a:ext>
                  </a:extLst>
                </a:gridCol>
                <a:gridCol w="888478">
                  <a:extLst>
                    <a:ext uri="{9D8B030D-6E8A-4147-A177-3AD203B41FA5}">
                      <a16:colId xmlns:a16="http://schemas.microsoft.com/office/drawing/2014/main" val="50615301"/>
                    </a:ext>
                  </a:extLst>
                </a:gridCol>
              </a:tblGrid>
              <a:tr h="487783">
                <a:tc rowSpan="2">
                  <a:txBody>
                    <a:bodyPr/>
                    <a:lstStyle/>
                    <a:p>
                      <a:pPr algn="ctr" fontAlgn="ctr"/>
                      <a:r>
                        <a:rPr lang="es-PE" sz="1400" b="1" i="0" u="none" strike="noStrike">
                          <a:solidFill>
                            <a:schemeClr val="bg1"/>
                          </a:solidFill>
                          <a:effectLst/>
                          <a:latin typeface="Calibri" panose="020F0502020204030204" pitchFamily="34" charset="0"/>
                        </a:rPr>
                        <a:t>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rowSpan="2">
                  <a:txBody>
                    <a:bodyPr/>
                    <a:lstStyle/>
                    <a:p>
                      <a:pPr algn="ctr" fontAlgn="ctr"/>
                      <a:r>
                        <a:rPr lang="es-PE" sz="1400" b="1" i="0" u="none" strike="noStrike">
                          <a:solidFill>
                            <a:schemeClr val="bg1"/>
                          </a:solidFill>
                          <a:effectLst/>
                          <a:latin typeface="Calibri" panose="020F0502020204030204" pitchFamily="34" charset="0"/>
                        </a:rPr>
                        <a:t>MARCO LEGAL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rowSpan="2">
                  <a:txBody>
                    <a:bodyPr/>
                    <a:lstStyle/>
                    <a:p>
                      <a:pPr algn="ctr" fontAlgn="ctr"/>
                      <a:r>
                        <a:rPr lang="es-PE" sz="1400" b="1" i="0" u="none" strike="noStrike">
                          <a:solidFill>
                            <a:schemeClr val="bg1"/>
                          </a:solidFill>
                          <a:effectLst/>
                          <a:latin typeface="Calibri" panose="020F0502020204030204" pitchFamily="34" charset="0"/>
                        </a:rPr>
                        <a:t>ANULACIÓN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rowSpan="2">
                  <a:txBody>
                    <a:bodyPr/>
                    <a:lstStyle/>
                    <a:p>
                      <a:pPr algn="ctr" fontAlgn="ctr"/>
                      <a:r>
                        <a:rPr lang="es-PE" sz="1400" b="1" i="0" u="none" strike="noStrike">
                          <a:solidFill>
                            <a:schemeClr val="bg1"/>
                          </a:solidFill>
                          <a:effectLst/>
                          <a:latin typeface="Calibri" panose="020F0502020204030204" pitchFamily="34" charset="0"/>
                        </a:rPr>
                        <a:t>HABILITACIÓN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rowSpan="2">
                  <a:txBody>
                    <a:bodyPr/>
                    <a:lstStyle/>
                    <a:p>
                      <a:pPr algn="ctr" fontAlgn="ctr"/>
                      <a:r>
                        <a:rPr lang="es-PE" sz="1400" b="1" i="0" u="none" strike="noStrike">
                          <a:solidFill>
                            <a:schemeClr val="bg1"/>
                          </a:solidFill>
                          <a:effectLst/>
                          <a:latin typeface="Calibri" panose="020F0502020204030204" pitchFamily="34" charset="0"/>
                        </a:rPr>
                        <a:t>CONCEPTO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ctr"/>
                      <a:r>
                        <a:rPr lang="es-PE" sz="1400" b="1" i="0" u="none" strike="noStrike">
                          <a:solidFill>
                            <a:schemeClr val="bg1"/>
                          </a:solidFill>
                          <a:effectLst/>
                          <a:latin typeface="Calibri" panose="020F0502020204030204" pitchFamily="34" charset="0"/>
                        </a:rPr>
                        <a:t>MONTO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gridSpan="3">
                  <a:txBody>
                    <a:bodyPr/>
                    <a:lstStyle/>
                    <a:p>
                      <a:pPr algn="ctr" fontAlgn="ctr"/>
                      <a:r>
                        <a:rPr lang="es-MX" sz="1400" b="1" i="0" u="none" strike="noStrike" dirty="0">
                          <a:solidFill>
                            <a:schemeClr val="bg1"/>
                          </a:solidFill>
                          <a:effectLst/>
                          <a:latin typeface="Calibri" panose="020F0502020204030204" pitchFamily="34" charset="0"/>
                        </a:rPr>
                        <a:t>NOMBRE DE LA ENTIDAD DE DESTINO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956217097"/>
                  </a:ext>
                </a:extLst>
              </a:tr>
              <a:tr h="288012">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ctr" fontAlgn="ctr"/>
                      <a:r>
                        <a:rPr lang="es-PE" sz="1400" b="1" i="0" u="none" strike="noStrike" dirty="0">
                          <a:solidFill>
                            <a:schemeClr val="bg1"/>
                          </a:solidFill>
                          <a:effectLst/>
                          <a:latin typeface="Calibri" panose="020F0502020204030204" pitchFamily="34" charset="0"/>
                        </a:rPr>
                        <a: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ctr"/>
                      <a:r>
                        <a:rPr lang="es-PE" sz="1400" b="1" i="0" u="none" strike="noStrike" dirty="0">
                          <a:solidFill>
                            <a:schemeClr val="bg1"/>
                          </a:solidFill>
                          <a:effectLst/>
                          <a:latin typeface="Calibri" panose="020F0502020204030204" pitchFamily="34" charset="0"/>
                        </a:rPr>
                        <a:t>GN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ctr"/>
                      <a:r>
                        <a:rPr lang="es-PE" sz="1400" b="1" i="0" u="none" strike="noStrike" dirty="0">
                          <a:solidFill>
                            <a:schemeClr val="bg1"/>
                          </a:solidFill>
                          <a:effectLst/>
                          <a:latin typeface="Calibri" panose="020F0502020204030204" pitchFamily="34" charset="0"/>
                        </a:rPr>
                        <a:t>GR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ctr"/>
                      <a:r>
                        <a:rPr lang="es-PE" sz="1400" b="1" i="0" u="none" strike="noStrike" dirty="0">
                          <a:solidFill>
                            <a:schemeClr val="bg1"/>
                          </a:solidFill>
                          <a:effectLst/>
                          <a:latin typeface="Calibri" panose="020F0502020204030204" pitchFamily="34" charset="0"/>
                        </a:rPr>
                        <a:t>GL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44281116"/>
                  </a:ext>
                </a:extLst>
              </a:tr>
              <a:tr h="1442050">
                <a:tc>
                  <a:txBody>
                    <a:bodyPr/>
                    <a:lstStyle/>
                    <a:p>
                      <a:pPr algn="ctr" fontAlgn="ctr"/>
                      <a:r>
                        <a:rPr lang="es-PE" sz="14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PE" sz="1400" b="0" i="0" u="none" strike="noStrike">
                          <a:solidFill>
                            <a:srgbClr val="000000"/>
                          </a:solidFill>
                          <a:effectLst/>
                          <a:latin typeface="Calibri" panose="020F0502020204030204" pitchFamily="34" charset="0"/>
                        </a:rPr>
                        <a:t>Decreto Supremo N° 113-2023-EF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400" b="0" i="0" u="none" strike="noStrike" dirty="0">
                          <a:solidFill>
                            <a:srgbClr val="000000"/>
                          </a:solidFill>
                          <a:effectLst/>
                          <a:latin typeface="Calibri" panose="020F0502020204030204" pitchFamily="34" charset="0"/>
                        </a:rPr>
                        <a:t>Transferencias de Partidas para financiar el pago de sentencias judiciales en calidad de cosa juzgada y en ejecución al 31 de diciembre de 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PE" sz="1400" b="0" i="0" u="none" strike="noStrike">
                          <a:solidFill>
                            <a:srgbClr val="000000"/>
                          </a:solidFill>
                          <a:effectLst/>
                          <a:latin typeface="Calibri" panose="020F0502020204030204" pitchFamily="34" charset="0"/>
                        </a:rPr>
                        <a:t>12,000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MX" sz="1400" b="0" i="0" u="none" strike="noStrike" dirty="0">
                          <a:solidFill>
                            <a:srgbClr val="000000"/>
                          </a:solidFill>
                          <a:effectLst/>
                          <a:latin typeface="Calibri" panose="020F0502020204030204" pitchFamily="34" charset="0"/>
                        </a:rPr>
                        <a:t>Ministerio de Trabajo y Promoción del Empleo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4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495939"/>
                  </a:ext>
                </a:extLst>
              </a:tr>
            </a:tbl>
          </a:graphicData>
        </a:graphic>
      </p:graphicFrame>
      <p:sp>
        <p:nvSpPr>
          <p:cNvPr id="3" name="CuadroTexto 2">
            <a:extLst>
              <a:ext uri="{FF2B5EF4-FFF2-40B4-BE49-F238E27FC236}">
                <a16:creationId xmlns:a16="http://schemas.microsoft.com/office/drawing/2014/main" id="{F6FCA6BA-4755-DE7A-F32D-8CEF96F30B24}"/>
              </a:ext>
            </a:extLst>
          </p:cNvPr>
          <p:cNvSpPr txBox="1"/>
          <p:nvPr/>
        </p:nvSpPr>
        <p:spPr>
          <a:xfrm>
            <a:off x="1197204" y="254524"/>
            <a:ext cx="10256363" cy="584775"/>
          </a:xfrm>
          <a:prstGeom prst="rect">
            <a:avLst/>
          </a:prstGeom>
          <a:noFill/>
        </p:spPr>
        <p:txBody>
          <a:bodyPr wrap="square" rtlCol="0">
            <a:spAutoFit/>
          </a:bodyPr>
          <a:lstStyle/>
          <a:p>
            <a:r>
              <a:rPr lang="es-MX" sz="3200" b="1" dirty="0">
                <a:latin typeface="Arial Rounded MT Bold" panose="020F0704030504030204" pitchFamily="34" charset="0"/>
              </a:rPr>
              <a:t>Modificación presupuestal con Decreto Supremo  </a:t>
            </a:r>
            <a:endParaRPr lang="es-PE" sz="3200" b="1" dirty="0">
              <a:latin typeface="Arial Rounded MT Bold" panose="020F0704030504030204" pitchFamily="34" charset="0"/>
            </a:endParaRPr>
          </a:p>
        </p:txBody>
      </p:sp>
    </p:spTree>
    <p:extLst>
      <p:ext uri="{BB962C8B-B14F-4D97-AF65-F5344CB8AC3E}">
        <p14:creationId xmlns:p14="http://schemas.microsoft.com/office/powerpoint/2010/main" val="1352052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8D4FF30-881B-327D-0691-586D30B2ECA9}"/>
              </a:ext>
            </a:extLst>
          </p:cNvPr>
          <p:cNvSpPr/>
          <p:nvPr/>
        </p:nvSpPr>
        <p:spPr>
          <a:xfrm>
            <a:off x="0" y="1853183"/>
            <a:ext cx="12192000" cy="3151632"/>
          </a:xfrm>
          <a:prstGeom prst="rect">
            <a:avLst/>
          </a:prstGeom>
          <a:solidFill>
            <a:srgbClr val="089ACE"/>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PE" dirty="0"/>
          </a:p>
        </p:txBody>
      </p:sp>
      <p:sp>
        <p:nvSpPr>
          <p:cNvPr id="2" name="CuadroTexto 1">
            <a:extLst>
              <a:ext uri="{FF2B5EF4-FFF2-40B4-BE49-F238E27FC236}">
                <a16:creationId xmlns:a16="http://schemas.microsoft.com/office/drawing/2014/main" id="{F7A4AAB7-9766-C10C-8D5A-B82AE57A27D0}"/>
              </a:ext>
            </a:extLst>
          </p:cNvPr>
          <p:cNvSpPr txBox="1"/>
          <p:nvPr/>
        </p:nvSpPr>
        <p:spPr>
          <a:xfrm>
            <a:off x="3724938" y="1997838"/>
            <a:ext cx="4742122" cy="2862322"/>
          </a:xfrm>
          <a:prstGeom prst="rect">
            <a:avLst/>
          </a:prstGeom>
          <a:noFill/>
        </p:spPr>
        <p:txBody>
          <a:bodyPr wrap="square" rtlCol="0">
            <a:spAutoFit/>
          </a:bodyPr>
          <a:lstStyle/>
          <a:p>
            <a:pPr algn="ctr"/>
            <a:r>
              <a:rPr lang="es-MX" sz="3600" b="1" dirty="0">
                <a:solidFill>
                  <a:schemeClr val="bg1"/>
                </a:solidFill>
                <a:latin typeface="Arial Rounded MT Bold" panose="020F0704030504030204" pitchFamily="34" charset="0"/>
              </a:rPr>
              <a:t>Ejecución presupuestal del año 2023</a:t>
            </a:r>
          </a:p>
          <a:p>
            <a:pPr algn="ctr"/>
            <a:r>
              <a:rPr lang="es-MX" sz="3600" b="1" dirty="0">
                <a:solidFill>
                  <a:schemeClr val="bg1"/>
                </a:solidFill>
                <a:latin typeface="Arial Rounded MT Bold" panose="020F0704030504030204" pitchFamily="34" charset="0"/>
              </a:rPr>
              <a:t>Logros alcanzados y proyectados</a:t>
            </a:r>
            <a:endParaRPr lang="es-PE" sz="3600" b="1" dirty="0">
              <a:solidFill>
                <a:schemeClr val="bg1"/>
              </a:solidFill>
              <a:latin typeface="Arial Rounded MT Bold" panose="020F0704030504030204" pitchFamily="34" charset="0"/>
            </a:endParaRPr>
          </a:p>
        </p:txBody>
      </p:sp>
      <p:pic>
        <p:nvPicPr>
          <p:cNvPr id="6" name="Imagen 5">
            <a:extLst>
              <a:ext uri="{FF2B5EF4-FFF2-40B4-BE49-F238E27FC236}">
                <a16:creationId xmlns:a16="http://schemas.microsoft.com/office/drawing/2014/main" id="{3774B84F-3F4F-0017-F6A6-82C4735D6ACB}"/>
              </a:ext>
            </a:extLst>
          </p:cNvPr>
          <p:cNvPicPr>
            <a:picLocks noChangeAspect="1"/>
          </p:cNvPicPr>
          <p:nvPr/>
        </p:nvPicPr>
        <p:blipFill rotWithShape="1">
          <a:blip r:embed="rId2"/>
          <a:srcRect l="19370" r="10758" b="8089"/>
          <a:stretch/>
        </p:blipFill>
        <p:spPr>
          <a:xfrm>
            <a:off x="8598193" y="1853183"/>
            <a:ext cx="3593805" cy="3151632"/>
          </a:xfrm>
          <a:prstGeom prst="rect">
            <a:avLst/>
          </a:prstGeom>
        </p:spPr>
      </p:pic>
      <p:pic>
        <p:nvPicPr>
          <p:cNvPr id="8" name="Imagen 7">
            <a:extLst>
              <a:ext uri="{FF2B5EF4-FFF2-40B4-BE49-F238E27FC236}">
                <a16:creationId xmlns:a16="http://schemas.microsoft.com/office/drawing/2014/main" id="{5E1D5E79-E1F4-A08A-8206-BFA970A0C521}"/>
              </a:ext>
            </a:extLst>
          </p:cNvPr>
          <p:cNvPicPr>
            <a:picLocks noChangeAspect="1"/>
          </p:cNvPicPr>
          <p:nvPr/>
        </p:nvPicPr>
        <p:blipFill rotWithShape="1">
          <a:blip r:embed="rId3"/>
          <a:srcRect l="13860" r="14180"/>
          <a:stretch/>
        </p:blipFill>
        <p:spPr>
          <a:xfrm>
            <a:off x="0" y="1853183"/>
            <a:ext cx="3593805" cy="3151632"/>
          </a:xfrm>
          <a:prstGeom prst="rect">
            <a:avLst/>
          </a:prstGeom>
        </p:spPr>
      </p:pic>
    </p:spTree>
    <p:extLst>
      <p:ext uri="{BB962C8B-B14F-4D97-AF65-F5344CB8AC3E}">
        <p14:creationId xmlns:p14="http://schemas.microsoft.com/office/powerpoint/2010/main" val="2006311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adroTexto 60">
            <a:extLst>
              <a:ext uri="{FF2B5EF4-FFF2-40B4-BE49-F238E27FC236}">
                <a16:creationId xmlns:a16="http://schemas.microsoft.com/office/drawing/2014/main" id="{8B85CEE5-9A7D-0072-6F4B-E44C35CF01BE}"/>
              </a:ext>
            </a:extLst>
          </p:cNvPr>
          <p:cNvSpPr txBox="1"/>
          <p:nvPr/>
        </p:nvSpPr>
        <p:spPr>
          <a:xfrm>
            <a:off x="346330" y="76989"/>
            <a:ext cx="11866862" cy="830997"/>
          </a:xfrm>
          <a:prstGeom prst="rect">
            <a:avLst/>
          </a:prstGeom>
          <a:noFill/>
        </p:spPr>
        <p:txBody>
          <a:bodyPr wrap="square">
            <a:spAutoFit/>
          </a:bodyPr>
          <a:lstStyle/>
          <a:p>
            <a:pPr algn="ctr" eaLnBrk="1" hangingPunct="1">
              <a:lnSpc>
                <a:spcPct val="100000"/>
              </a:lnSpc>
              <a:spcBef>
                <a:spcPct val="0"/>
              </a:spcBef>
              <a:buFontTx/>
              <a:buNone/>
            </a:pPr>
            <a:r>
              <a:rPr lang="es-PE" altLang="es-ES" sz="2400" b="1" dirty="0">
                <a:latin typeface="Arial Rounded MT Bold" panose="020F0704030504030204" pitchFamily="34" charset="0"/>
              </a:rPr>
              <a:t>Ranking de ejecución presupuestal del sector trabajo </a:t>
            </a:r>
          </a:p>
          <a:p>
            <a:pPr algn="ctr" eaLnBrk="1" hangingPunct="1">
              <a:lnSpc>
                <a:spcPct val="100000"/>
              </a:lnSpc>
              <a:spcBef>
                <a:spcPct val="0"/>
              </a:spcBef>
              <a:buFontTx/>
              <a:buNone/>
            </a:pPr>
            <a:r>
              <a:rPr lang="es-PE" altLang="es-ES" sz="2400" b="1" dirty="0">
                <a:latin typeface="Arial Rounded MT Bold" panose="020F0704030504030204" pitchFamily="34" charset="0"/>
              </a:rPr>
              <a:t>Toda fuente de financiamiento </a:t>
            </a:r>
          </a:p>
        </p:txBody>
      </p:sp>
      <p:sp>
        <p:nvSpPr>
          <p:cNvPr id="62" name="CuadroTexto 3">
            <a:extLst>
              <a:ext uri="{FF2B5EF4-FFF2-40B4-BE49-F238E27FC236}">
                <a16:creationId xmlns:a16="http://schemas.microsoft.com/office/drawing/2014/main" id="{B3063D7D-7947-F033-6C2A-49A91449B7E6}"/>
              </a:ext>
            </a:extLst>
          </p:cNvPr>
          <p:cNvSpPr txBox="1">
            <a:spLocks noChangeArrowheads="1"/>
          </p:cNvSpPr>
          <p:nvPr/>
        </p:nvSpPr>
        <p:spPr bwMode="auto">
          <a:xfrm>
            <a:off x="330767" y="6427068"/>
            <a:ext cx="28384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sz="1100" b="1" dirty="0"/>
              <a:t>FUENTE: </a:t>
            </a:r>
            <a:r>
              <a:rPr lang="es-MX" altLang="es-ES" sz="1100" dirty="0"/>
              <a:t>Consulta Amigable MEF 04.07.2023</a:t>
            </a:r>
            <a:endParaRPr lang="es-PE" altLang="es-ES" sz="1100" dirty="0"/>
          </a:p>
        </p:txBody>
      </p:sp>
      <p:graphicFrame>
        <p:nvGraphicFramePr>
          <p:cNvPr id="63" name="Tabla 62">
            <a:extLst>
              <a:ext uri="{FF2B5EF4-FFF2-40B4-BE49-F238E27FC236}">
                <a16:creationId xmlns:a16="http://schemas.microsoft.com/office/drawing/2014/main" id="{251240B2-ED22-C941-0532-F659D370862A}"/>
              </a:ext>
            </a:extLst>
          </p:cNvPr>
          <p:cNvGraphicFramePr>
            <a:graphicFrameLocks noGrp="1"/>
          </p:cNvGraphicFramePr>
          <p:nvPr>
            <p:extLst>
              <p:ext uri="{D42A27DB-BD31-4B8C-83A1-F6EECF244321}">
                <p14:modId xmlns:p14="http://schemas.microsoft.com/office/powerpoint/2010/main" val="3625607543"/>
              </p:ext>
            </p:extLst>
          </p:nvPr>
        </p:nvGraphicFramePr>
        <p:xfrm>
          <a:off x="633081" y="1271062"/>
          <a:ext cx="10576924" cy="5205195"/>
        </p:xfrm>
        <a:graphic>
          <a:graphicData uri="http://schemas.openxmlformats.org/drawingml/2006/table">
            <a:tbl>
              <a:tblPr/>
              <a:tblGrid>
                <a:gridCol w="960026">
                  <a:extLst>
                    <a:ext uri="{9D8B030D-6E8A-4147-A177-3AD203B41FA5}">
                      <a16:colId xmlns:a16="http://schemas.microsoft.com/office/drawing/2014/main" val="1665036017"/>
                    </a:ext>
                  </a:extLst>
                </a:gridCol>
                <a:gridCol w="3169401">
                  <a:extLst>
                    <a:ext uri="{9D8B030D-6E8A-4147-A177-3AD203B41FA5}">
                      <a16:colId xmlns:a16="http://schemas.microsoft.com/office/drawing/2014/main" val="298223293"/>
                    </a:ext>
                  </a:extLst>
                </a:gridCol>
                <a:gridCol w="1025782">
                  <a:extLst>
                    <a:ext uri="{9D8B030D-6E8A-4147-A177-3AD203B41FA5}">
                      <a16:colId xmlns:a16="http://schemas.microsoft.com/office/drawing/2014/main" val="707723520"/>
                    </a:ext>
                  </a:extLst>
                </a:gridCol>
                <a:gridCol w="1094825">
                  <a:extLst>
                    <a:ext uri="{9D8B030D-6E8A-4147-A177-3AD203B41FA5}">
                      <a16:colId xmlns:a16="http://schemas.microsoft.com/office/drawing/2014/main" val="1130035184"/>
                    </a:ext>
                  </a:extLst>
                </a:gridCol>
                <a:gridCol w="1170442">
                  <a:extLst>
                    <a:ext uri="{9D8B030D-6E8A-4147-A177-3AD203B41FA5}">
                      <a16:colId xmlns:a16="http://schemas.microsoft.com/office/drawing/2014/main" val="362510314"/>
                    </a:ext>
                  </a:extLst>
                </a:gridCol>
                <a:gridCol w="1118036">
                  <a:extLst>
                    <a:ext uri="{9D8B030D-6E8A-4147-A177-3AD203B41FA5}">
                      <a16:colId xmlns:a16="http://schemas.microsoft.com/office/drawing/2014/main" val="1380536723"/>
                    </a:ext>
                  </a:extLst>
                </a:gridCol>
                <a:gridCol w="1025782">
                  <a:extLst>
                    <a:ext uri="{9D8B030D-6E8A-4147-A177-3AD203B41FA5}">
                      <a16:colId xmlns:a16="http://schemas.microsoft.com/office/drawing/2014/main" val="4235073617"/>
                    </a:ext>
                  </a:extLst>
                </a:gridCol>
                <a:gridCol w="1012630">
                  <a:extLst>
                    <a:ext uri="{9D8B030D-6E8A-4147-A177-3AD203B41FA5}">
                      <a16:colId xmlns:a16="http://schemas.microsoft.com/office/drawing/2014/main" val="1224950409"/>
                    </a:ext>
                  </a:extLst>
                </a:gridCol>
              </a:tblGrid>
              <a:tr h="186671">
                <a:tc rowSpan="3">
                  <a:txBody>
                    <a:bodyPr/>
                    <a:lstStyle/>
                    <a:p>
                      <a:pPr algn="ctr" fontAlgn="ctr"/>
                      <a:r>
                        <a:rPr lang="es-PE" sz="1000" b="1" i="0" u="none" strike="noStrike" dirty="0" err="1">
                          <a:solidFill>
                            <a:srgbClr val="FFFFFF"/>
                          </a:solidFill>
                          <a:effectLst/>
                          <a:latin typeface="Arial" panose="020B0604020202020204" pitchFamily="34" charset="0"/>
                        </a:rPr>
                        <a:t>N°</a:t>
                      </a:r>
                      <a:endParaRPr lang="es-PE" sz="1000" b="1" i="0" u="none" strike="noStrike" dirty="0">
                        <a:solidFill>
                          <a:srgbClr val="FFFFFF"/>
                        </a:solidFill>
                        <a:effectLst/>
                        <a:latin typeface="Arial" panose="020B0604020202020204" pitchFamily="34" charset="0"/>
                      </a:endParaRPr>
                    </a:p>
                  </a:txBody>
                  <a:tcPr marL="5047" marR="5047" marT="5047" marB="0" anchor="ctr">
                    <a:lnL w="6350" cap="flat" cmpd="sng" algn="ctr">
                      <a:solidFill>
                        <a:srgbClr val="C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rowSpan="3">
                  <a:txBody>
                    <a:bodyPr/>
                    <a:lstStyle/>
                    <a:p>
                      <a:pPr algn="ctr" fontAlgn="ctr"/>
                      <a:r>
                        <a:rPr lang="es-PE" sz="1000" b="1" i="0" u="none" strike="noStrike" dirty="0">
                          <a:solidFill>
                            <a:srgbClr val="FFFFFF"/>
                          </a:solidFill>
                          <a:effectLst/>
                          <a:latin typeface="Arial" panose="020B0604020202020204" pitchFamily="34" charset="0"/>
                        </a:rPr>
                        <a:t>SECTOR</a:t>
                      </a:r>
                    </a:p>
                  </a:txBody>
                  <a:tcPr marL="5047" marR="5047" marT="504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rowSpan="3">
                  <a:txBody>
                    <a:bodyPr/>
                    <a:lstStyle/>
                    <a:p>
                      <a:pPr algn="ctr" fontAlgn="ctr"/>
                      <a:br>
                        <a:rPr lang="es-PE" sz="1000" b="1" i="0" u="none" strike="noStrike">
                          <a:solidFill>
                            <a:srgbClr val="FFFFFF"/>
                          </a:solidFill>
                          <a:effectLst/>
                          <a:latin typeface="Arial" panose="020B0604020202020204" pitchFamily="34" charset="0"/>
                        </a:rPr>
                      </a:br>
                      <a:r>
                        <a:rPr lang="es-PE" sz="1000" b="1" i="0" u="none" strike="noStrike">
                          <a:solidFill>
                            <a:srgbClr val="FFFFFF"/>
                          </a:solidFill>
                          <a:effectLst/>
                          <a:latin typeface="Arial" panose="020B0604020202020204" pitchFamily="34" charset="0"/>
                        </a:rPr>
                        <a:t>PIA</a:t>
                      </a:r>
                      <a:br>
                        <a:rPr lang="es-PE" sz="1000" b="1" i="0" u="none" strike="noStrike">
                          <a:solidFill>
                            <a:srgbClr val="FFFFFF"/>
                          </a:solidFill>
                          <a:effectLst/>
                          <a:latin typeface="Arial" panose="020B0604020202020204" pitchFamily="34" charset="0"/>
                        </a:rPr>
                      </a:br>
                      <a:br>
                        <a:rPr lang="es-PE" sz="1000" b="1" i="0" u="none" strike="noStrike">
                          <a:solidFill>
                            <a:srgbClr val="FFFFFF"/>
                          </a:solidFill>
                          <a:effectLst/>
                          <a:latin typeface="Arial" panose="020B0604020202020204" pitchFamily="34" charset="0"/>
                        </a:rPr>
                      </a:br>
                      <a:r>
                        <a:rPr lang="es-PE" sz="1000" b="1" i="0" u="none" strike="noStrike">
                          <a:solidFill>
                            <a:srgbClr val="FFFFFF"/>
                          </a:solidFill>
                          <a:effectLst/>
                          <a:latin typeface="Arial" panose="020B0604020202020204" pitchFamily="34" charset="0"/>
                        </a:rPr>
                        <a:t>(A)</a:t>
                      </a:r>
                    </a:p>
                  </a:txBody>
                  <a:tcPr marL="5047" marR="5047" marT="504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rowSpan="3">
                  <a:txBody>
                    <a:bodyPr/>
                    <a:lstStyle/>
                    <a:p>
                      <a:pPr algn="ctr" fontAlgn="ctr"/>
                      <a:br>
                        <a:rPr lang="es-PE" sz="1000" b="1" i="0" u="none" strike="noStrike" dirty="0">
                          <a:solidFill>
                            <a:srgbClr val="FFFFFF"/>
                          </a:solidFill>
                          <a:effectLst/>
                          <a:latin typeface="Arial" panose="020B0604020202020204" pitchFamily="34" charset="0"/>
                        </a:rPr>
                      </a:br>
                      <a:r>
                        <a:rPr lang="es-PE" sz="1000" b="1" i="0" u="none" strike="noStrike" dirty="0">
                          <a:solidFill>
                            <a:srgbClr val="FFFFFF"/>
                          </a:solidFill>
                          <a:effectLst/>
                          <a:latin typeface="Arial" panose="020B0604020202020204" pitchFamily="34" charset="0"/>
                        </a:rPr>
                        <a:t>PIM</a:t>
                      </a:r>
                      <a:br>
                        <a:rPr lang="es-PE" sz="1000" b="1" i="0" u="none" strike="noStrike" dirty="0">
                          <a:solidFill>
                            <a:srgbClr val="FFFFFF"/>
                          </a:solidFill>
                          <a:effectLst/>
                          <a:latin typeface="Arial" panose="020B0604020202020204" pitchFamily="34" charset="0"/>
                        </a:rPr>
                      </a:br>
                      <a:br>
                        <a:rPr lang="es-PE" sz="1000" b="1" i="0" u="none" strike="noStrike" dirty="0">
                          <a:solidFill>
                            <a:srgbClr val="FFFFFF"/>
                          </a:solidFill>
                          <a:effectLst/>
                          <a:latin typeface="Arial" panose="020B0604020202020204" pitchFamily="34" charset="0"/>
                        </a:rPr>
                      </a:br>
                      <a:r>
                        <a:rPr lang="es-PE" sz="1000" b="1" i="0" u="none" strike="noStrike" dirty="0">
                          <a:solidFill>
                            <a:srgbClr val="FFFFFF"/>
                          </a:solidFill>
                          <a:effectLst/>
                          <a:latin typeface="Arial" panose="020B0604020202020204" pitchFamily="34" charset="0"/>
                        </a:rPr>
                        <a:t>(B)</a:t>
                      </a:r>
                    </a:p>
                  </a:txBody>
                  <a:tcPr marL="5047" marR="5047" marT="504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gridSpan="4">
                  <a:txBody>
                    <a:bodyPr/>
                    <a:lstStyle/>
                    <a:p>
                      <a:pPr algn="ctr" fontAlgn="ctr"/>
                      <a:r>
                        <a:rPr lang="es-PE" sz="1000" b="1" i="0" u="none" strike="noStrike" dirty="0">
                          <a:solidFill>
                            <a:srgbClr val="FFFFFF"/>
                          </a:solidFill>
                          <a:effectLst/>
                          <a:latin typeface="Arial" panose="020B0604020202020204" pitchFamily="34" charset="0"/>
                        </a:rPr>
                        <a:t>EJECUCIÓN AL 03.07.2023</a:t>
                      </a:r>
                    </a:p>
                  </a:txBody>
                  <a:tcPr marL="5047" marR="5047" marT="5047" marB="0" anchor="ctr">
                    <a:lnL w="6350" cap="flat" cmpd="sng" algn="ctr">
                      <a:solidFill>
                        <a:srgbClr val="FFFFFF"/>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75000"/>
                      </a:schemeClr>
                    </a:solidFill>
                  </a:tcPr>
                </a:tc>
                <a:tc hMerge="1">
                  <a:txBody>
                    <a:bodyPr/>
                    <a:lstStyle/>
                    <a:p>
                      <a:endParaRPr lang="es-PE" dirty="0"/>
                    </a:p>
                  </a:txBody>
                  <a:tcPr marL="5047" marR="5047" marT="5047"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0000"/>
                    </a:solidFill>
                  </a:tcPr>
                </a:tc>
                <a:tc hMerge="1">
                  <a:txBody>
                    <a:bodyPr/>
                    <a:lstStyle/>
                    <a:p>
                      <a:endParaRPr lang="es-PE" dirty="0"/>
                    </a:p>
                  </a:txBody>
                  <a:tcPr marL="5047" marR="5047" marT="5047"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0000"/>
                    </a:solidFill>
                  </a:tcPr>
                </a:tc>
                <a:tc hMerge="1">
                  <a:txBody>
                    <a:bodyPr/>
                    <a:lstStyle/>
                    <a:p>
                      <a:endParaRPr lang="es-PE" dirty="0"/>
                    </a:p>
                  </a:txBody>
                  <a:tcPr marL="5047" marR="5047" marT="5047"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0000"/>
                    </a:solidFill>
                  </a:tcPr>
                </a:tc>
                <a:extLst>
                  <a:ext uri="{0D108BD9-81ED-4DB2-BD59-A6C34878D82A}">
                    <a16:rowId xmlns:a16="http://schemas.microsoft.com/office/drawing/2014/main" val="3270663701"/>
                  </a:ext>
                </a:extLst>
              </a:tr>
              <a:tr h="352869">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ctr" fontAlgn="ctr"/>
                      <a:r>
                        <a:rPr lang="es-PE" sz="1000" b="1" i="0" u="none" strike="noStrike" dirty="0" err="1">
                          <a:solidFill>
                            <a:srgbClr val="FFFFFF"/>
                          </a:solidFill>
                          <a:effectLst/>
                          <a:latin typeface="Arial" panose="020B0604020202020204" pitchFamily="34" charset="0"/>
                        </a:rPr>
                        <a:t>Certific</a:t>
                      </a:r>
                      <a:r>
                        <a:rPr lang="es-PE" sz="1000" b="1" i="0" u="none" strike="noStrike" dirty="0">
                          <a:solidFill>
                            <a:srgbClr val="FFFFFF"/>
                          </a:solidFill>
                          <a:effectLst/>
                          <a:latin typeface="Arial" panose="020B0604020202020204" pitchFamily="34" charset="0"/>
                        </a:rPr>
                        <a:t>.</a:t>
                      </a:r>
                    </a:p>
                  </a:txBody>
                  <a:tcPr marL="5047" marR="5047" marT="504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accent1">
                        <a:lumMod val="75000"/>
                      </a:schemeClr>
                    </a:solidFill>
                  </a:tcPr>
                </a:tc>
                <a:tc>
                  <a:txBody>
                    <a:bodyPr/>
                    <a:lstStyle/>
                    <a:p>
                      <a:pPr algn="ctr" fontAlgn="ctr"/>
                      <a:r>
                        <a:rPr lang="es-PE" sz="1000" b="1" i="0" u="none" strike="noStrike" dirty="0" err="1">
                          <a:solidFill>
                            <a:srgbClr val="FFFFFF"/>
                          </a:solidFill>
                          <a:effectLst/>
                          <a:latin typeface="Arial" panose="020B0604020202020204" pitchFamily="34" charset="0"/>
                        </a:rPr>
                        <a:t>Comprom</a:t>
                      </a:r>
                      <a:r>
                        <a:rPr lang="es-PE" sz="1000" b="1" i="0" u="none" strike="noStrike" dirty="0">
                          <a:solidFill>
                            <a:srgbClr val="FFFFFF"/>
                          </a:solidFill>
                          <a:effectLst/>
                          <a:latin typeface="Arial" panose="020B0604020202020204" pitchFamily="34" charset="0"/>
                        </a:rPr>
                        <a:t>. </a:t>
                      </a:r>
                    </a:p>
                  </a:txBody>
                  <a:tcPr marL="5047" marR="5047" marT="504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accent1">
                        <a:lumMod val="75000"/>
                      </a:schemeClr>
                    </a:solidFill>
                  </a:tcPr>
                </a:tc>
                <a:tc>
                  <a:txBody>
                    <a:bodyPr/>
                    <a:lstStyle/>
                    <a:p>
                      <a:pPr algn="ctr" fontAlgn="ctr"/>
                      <a:r>
                        <a:rPr lang="es-PE" sz="1000" b="1" i="0" u="none" strike="noStrike" dirty="0" err="1">
                          <a:solidFill>
                            <a:srgbClr val="FFFFFF"/>
                          </a:solidFill>
                          <a:effectLst/>
                          <a:latin typeface="Arial" panose="020B0604020202020204" pitchFamily="34" charset="0"/>
                        </a:rPr>
                        <a:t>Deveng</a:t>
                      </a:r>
                      <a:r>
                        <a:rPr lang="es-PE" sz="1000" b="1" i="0" u="none" strike="noStrike" dirty="0">
                          <a:solidFill>
                            <a:srgbClr val="FFFFFF"/>
                          </a:solidFill>
                          <a:effectLst/>
                          <a:latin typeface="Arial" panose="020B0604020202020204" pitchFamily="34" charset="0"/>
                        </a:rPr>
                        <a:t>.</a:t>
                      </a:r>
                    </a:p>
                  </a:txBody>
                  <a:tcPr marL="5047" marR="5047" marT="504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accent1">
                        <a:lumMod val="75000"/>
                      </a:schemeClr>
                    </a:solidFill>
                  </a:tcPr>
                </a:tc>
                <a:tc>
                  <a:txBody>
                    <a:bodyPr/>
                    <a:lstStyle/>
                    <a:p>
                      <a:pPr algn="ctr" fontAlgn="ctr"/>
                      <a:r>
                        <a:rPr lang="es-PE" sz="1000" b="1" i="0" u="none" strike="noStrike" dirty="0">
                          <a:solidFill>
                            <a:srgbClr val="FFFFFF"/>
                          </a:solidFill>
                          <a:effectLst/>
                          <a:latin typeface="Arial" panose="020B0604020202020204" pitchFamily="34" charset="0"/>
                        </a:rPr>
                        <a:t>%</a:t>
                      </a:r>
                      <a:br>
                        <a:rPr lang="es-PE" sz="1000" b="1" i="0" u="none" strike="noStrike" dirty="0">
                          <a:solidFill>
                            <a:srgbClr val="FFFFFF"/>
                          </a:solidFill>
                          <a:effectLst/>
                          <a:latin typeface="Arial" panose="020B0604020202020204" pitchFamily="34" charset="0"/>
                        </a:rPr>
                      </a:br>
                      <a:r>
                        <a:rPr lang="es-PE" sz="1000" b="1" i="0" u="none" strike="noStrike" dirty="0">
                          <a:solidFill>
                            <a:srgbClr val="FFFFFF"/>
                          </a:solidFill>
                          <a:effectLst/>
                          <a:latin typeface="Arial" panose="020B0604020202020204" pitchFamily="34" charset="0"/>
                        </a:rPr>
                        <a:t>Avance.</a:t>
                      </a:r>
                    </a:p>
                  </a:txBody>
                  <a:tcPr marL="5047" marR="5047" marT="504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accent1">
                        <a:lumMod val="75000"/>
                      </a:schemeClr>
                    </a:solidFill>
                  </a:tcPr>
                </a:tc>
                <a:extLst>
                  <a:ext uri="{0D108BD9-81ED-4DB2-BD59-A6C34878D82A}">
                    <a16:rowId xmlns:a16="http://schemas.microsoft.com/office/drawing/2014/main" val="977795089"/>
                  </a:ext>
                </a:extLst>
              </a:tr>
              <a:tr h="157848">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ctr" fontAlgn="ctr"/>
                      <a:r>
                        <a:rPr lang="es-PE" sz="1000" b="1" i="0" u="none" strike="noStrike" dirty="0">
                          <a:solidFill>
                            <a:srgbClr val="FFFFFF"/>
                          </a:solidFill>
                          <a:effectLst/>
                          <a:latin typeface="Arial" panose="020B0604020202020204" pitchFamily="34" charset="0"/>
                        </a:rPr>
                        <a:t>( C)</a:t>
                      </a:r>
                    </a:p>
                  </a:txBody>
                  <a:tcPr marL="5047" marR="5047" marT="504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ctr"/>
                      <a:r>
                        <a:rPr lang="es-PE" sz="1000" b="1" i="0" u="none" strike="noStrike">
                          <a:solidFill>
                            <a:srgbClr val="FFFFFF"/>
                          </a:solidFill>
                          <a:effectLst/>
                          <a:latin typeface="Arial" panose="020B0604020202020204" pitchFamily="34" charset="0"/>
                        </a:rPr>
                        <a:t>(D)</a:t>
                      </a:r>
                    </a:p>
                  </a:txBody>
                  <a:tcPr marL="5047" marR="5047" marT="504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ctr"/>
                      <a:r>
                        <a:rPr lang="es-PE" sz="1000" b="1" i="0" u="none" strike="noStrike">
                          <a:solidFill>
                            <a:srgbClr val="FFFFFF"/>
                          </a:solidFill>
                          <a:effectLst/>
                          <a:latin typeface="Arial" panose="020B0604020202020204" pitchFamily="34" charset="0"/>
                        </a:rPr>
                        <a:t>( E)</a:t>
                      </a:r>
                    </a:p>
                  </a:txBody>
                  <a:tcPr marL="5047" marR="5047" marT="504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ctr"/>
                      <a:r>
                        <a:rPr lang="es-PE" sz="1000" b="1" i="0" u="none" strike="noStrike" dirty="0">
                          <a:solidFill>
                            <a:srgbClr val="FFFFFF"/>
                          </a:solidFill>
                          <a:effectLst/>
                          <a:latin typeface="Arial" panose="020B0604020202020204" pitchFamily="34" charset="0"/>
                        </a:rPr>
                        <a:t>(E)/(B)</a:t>
                      </a:r>
                    </a:p>
                  </a:txBody>
                  <a:tcPr marL="5047" marR="5047" marT="504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110030707"/>
                  </a:ext>
                </a:extLst>
              </a:tr>
              <a:tr h="237253">
                <a:tc>
                  <a:txBody>
                    <a:bodyPr/>
                    <a:lstStyle/>
                    <a:p>
                      <a:pPr algn="ctr" fontAlgn="ctr"/>
                      <a:r>
                        <a:rPr lang="es-PE" sz="900" b="0" i="0" u="none" strike="noStrike" dirty="0">
                          <a:solidFill>
                            <a:srgbClr val="000000"/>
                          </a:solidFill>
                          <a:effectLst/>
                          <a:latin typeface="Arial" panose="020B0604020202020204" pitchFamily="34" charset="0"/>
                        </a:rPr>
                        <a:t>1</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dirty="0">
                          <a:solidFill>
                            <a:srgbClr val="000000"/>
                          </a:solidFill>
                          <a:effectLst/>
                          <a:latin typeface="Arial" panose="020B0604020202020204" pitchFamily="34" charset="0"/>
                        </a:rPr>
                        <a:t>ENERGIA Y MINAS</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1,054.1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3,851.9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3,343.9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3,094.3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3,003.5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dirty="0">
                          <a:solidFill>
                            <a:srgbClr val="000000"/>
                          </a:solidFill>
                          <a:effectLst/>
                          <a:latin typeface="Arial" panose="020B0604020202020204" pitchFamily="34" charset="0"/>
                        </a:rPr>
                        <a:t>78.0</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3895622"/>
                  </a:ext>
                </a:extLst>
              </a:tr>
              <a:tr h="237253">
                <a:tc>
                  <a:txBody>
                    <a:bodyPr/>
                    <a:lstStyle/>
                    <a:p>
                      <a:pPr algn="ctr" fontAlgn="ctr"/>
                      <a:r>
                        <a:rPr lang="es-PE" sz="900" b="1" i="0" u="none" strike="noStrike" dirty="0">
                          <a:solidFill>
                            <a:srgbClr val="000000"/>
                          </a:solidFill>
                          <a:effectLst/>
                          <a:latin typeface="Arial" panose="020B0604020202020204" pitchFamily="34" charset="0"/>
                        </a:rPr>
                        <a:t>2</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ctr"/>
                      <a:r>
                        <a:rPr lang="es-MX" sz="1000" b="1" i="0" u="none" strike="noStrike" dirty="0">
                          <a:solidFill>
                            <a:srgbClr val="000000"/>
                          </a:solidFill>
                          <a:effectLst/>
                          <a:latin typeface="Arial" panose="020B0604020202020204" pitchFamily="34" charset="0"/>
                        </a:rPr>
                        <a:t>TRABAJO Y PROMOCION DEL EMPLEO</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1000" b="1" i="0" u="none" strike="noStrike" dirty="0">
                          <a:solidFill>
                            <a:srgbClr val="000000"/>
                          </a:solidFill>
                          <a:effectLst/>
                          <a:latin typeface="Arial" panose="020B0604020202020204" pitchFamily="34" charset="0"/>
                        </a:rPr>
                        <a:t>             900.3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1000" b="1" i="0" u="none" strike="noStrike">
                          <a:solidFill>
                            <a:srgbClr val="000000"/>
                          </a:solidFill>
                          <a:effectLst/>
                          <a:latin typeface="Arial" panose="020B0604020202020204" pitchFamily="34" charset="0"/>
                        </a:rPr>
                        <a:t>           1,032.5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1000" b="1" i="0" u="none" strike="noStrike">
                          <a:solidFill>
                            <a:srgbClr val="000000"/>
                          </a:solidFill>
                          <a:effectLst/>
                          <a:latin typeface="Arial" panose="020B0604020202020204" pitchFamily="34" charset="0"/>
                        </a:rPr>
                        <a:t>           969.5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1000" b="1" i="0" u="none" strike="noStrike">
                          <a:solidFill>
                            <a:srgbClr val="000000"/>
                          </a:solidFill>
                          <a:effectLst/>
                          <a:latin typeface="Arial" panose="020B0604020202020204" pitchFamily="34" charset="0"/>
                        </a:rPr>
                        <a:t>                 837.5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1000" b="1" i="0" u="none" strike="noStrike">
                          <a:solidFill>
                            <a:srgbClr val="000000"/>
                          </a:solidFill>
                          <a:effectLst/>
                          <a:latin typeface="Arial" panose="020B0604020202020204" pitchFamily="34" charset="0"/>
                        </a:rPr>
                        <a:t>             653.2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1000" b="1" i="0" u="none" strike="noStrike" dirty="0">
                          <a:solidFill>
                            <a:srgbClr val="000000"/>
                          </a:solidFill>
                          <a:effectLst/>
                          <a:latin typeface="Arial" panose="020B0604020202020204" pitchFamily="34" charset="0"/>
                        </a:rPr>
                        <a:t>63.3</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08020518"/>
                  </a:ext>
                </a:extLst>
              </a:tr>
              <a:tr h="237253">
                <a:tc>
                  <a:txBody>
                    <a:bodyPr/>
                    <a:lstStyle/>
                    <a:p>
                      <a:pPr algn="ctr" fontAlgn="ctr"/>
                      <a:r>
                        <a:rPr lang="es-PE" sz="900" b="0" i="0" u="none" strike="noStrike">
                          <a:solidFill>
                            <a:srgbClr val="000000"/>
                          </a:solidFill>
                          <a:effectLst/>
                          <a:latin typeface="Arial" panose="020B0604020202020204" pitchFamily="34" charset="0"/>
                        </a:rPr>
                        <a:t>3</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dirty="0">
                          <a:solidFill>
                            <a:srgbClr val="000000"/>
                          </a:solidFill>
                          <a:effectLst/>
                          <a:latin typeface="Arial" panose="020B0604020202020204" pitchFamily="34" charset="0"/>
                        </a:rPr>
                        <a:t>VIVIENDA CONSTRUCCION Y SANEAMIENTO</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4,202.4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4,257.6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3,733.7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2,810.4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2,259.3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53.1</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3625904"/>
                  </a:ext>
                </a:extLst>
              </a:tr>
              <a:tr h="237253">
                <a:tc>
                  <a:txBody>
                    <a:bodyPr/>
                    <a:lstStyle/>
                    <a:p>
                      <a:pPr algn="ctr" fontAlgn="ctr"/>
                      <a:r>
                        <a:rPr lang="es-PE" sz="900" b="0" i="0" u="none" strike="noStrike">
                          <a:solidFill>
                            <a:srgbClr val="000000"/>
                          </a:solidFill>
                          <a:effectLst/>
                          <a:latin typeface="Arial" panose="020B0604020202020204" pitchFamily="34" charset="0"/>
                        </a:rPr>
                        <a:t>4</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dirty="0">
                          <a:solidFill>
                            <a:srgbClr val="000000"/>
                          </a:solidFill>
                          <a:effectLst/>
                          <a:latin typeface="Arial" panose="020B0604020202020204" pitchFamily="34" charset="0"/>
                        </a:rPr>
                        <a:t>RELACIONES EXTERIORES</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942.5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1,006.0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861.9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821.1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524.1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52.1</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6583188"/>
                  </a:ext>
                </a:extLst>
              </a:tr>
              <a:tr h="237253">
                <a:tc>
                  <a:txBody>
                    <a:bodyPr/>
                    <a:lstStyle/>
                    <a:p>
                      <a:pPr algn="ctr" fontAlgn="ctr"/>
                      <a:r>
                        <a:rPr lang="es-PE" sz="900" b="0" i="0" u="none" strike="noStrike">
                          <a:solidFill>
                            <a:srgbClr val="000000"/>
                          </a:solidFill>
                          <a:effectLst/>
                          <a:latin typeface="Arial" panose="020B0604020202020204" pitchFamily="34" charset="0"/>
                        </a:rPr>
                        <a:t>5</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1000" b="0" i="0" u="none" strike="noStrike">
                          <a:solidFill>
                            <a:srgbClr val="000000"/>
                          </a:solidFill>
                          <a:effectLst/>
                          <a:latin typeface="Arial" panose="020B0604020202020204" pitchFamily="34" charset="0"/>
                        </a:rPr>
                        <a:t>DESARROLLO E INCLUSION SOCIAL</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PE" sz="1000" b="0" i="0" u="none" strike="noStrike">
                          <a:solidFill>
                            <a:srgbClr val="000000"/>
                          </a:solidFill>
                          <a:effectLst/>
                          <a:latin typeface="Arial" panose="020B0604020202020204" pitchFamily="34" charset="0"/>
                        </a:rPr>
                        <a:t>          5,527.7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6,332.5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dirty="0">
                          <a:solidFill>
                            <a:srgbClr val="000000"/>
                          </a:solidFill>
                          <a:effectLst/>
                          <a:latin typeface="Arial" panose="020B0604020202020204" pitchFamily="34" charset="0"/>
                        </a:rPr>
                        <a:t>        5,634.8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5,476.7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3,212.0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50.7</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5029737"/>
                  </a:ext>
                </a:extLst>
              </a:tr>
              <a:tr h="237253">
                <a:tc>
                  <a:txBody>
                    <a:bodyPr/>
                    <a:lstStyle/>
                    <a:p>
                      <a:pPr algn="ctr" fontAlgn="ctr"/>
                      <a:r>
                        <a:rPr lang="es-PE" sz="900" b="0" i="0" u="none" strike="noStrike">
                          <a:solidFill>
                            <a:srgbClr val="000000"/>
                          </a:solidFill>
                          <a:effectLst/>
                          <a:latin typeface="Arial" panose="020B0604020202020204" pitchFamily="34" charset="0"/>
                        </a:rPr>
                        <a:t>6</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a:solidFill>
                            <a:srgbClr val="000000"/>
                          </a:solidFill>
                          <a:effectLst/>
                          <a:latin typeface="Arial" panose="020B0604020202020204" pitchFamily="34" charset="0"/>
                        </a:rPr>
                        <a:t>INTERIOR</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dirty="0">
                          <a:solidFill>
                            <a:srgbClr val="000000"/>
                          </a:solidFill>
                          <a:effectLst/>
                          <a:latin typeface="Arial" panose="020B0604020202020204" pitchFamily="34" charset="0"/>
                        </a:rPr>
                        <a:t>       11,103.8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11,652.9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dirty="0">
                          <a:solidFill>
                            <a:srgbClr val="000000"/>
                          </a:solidFill>
                          <a:effectLst/>
                          <a:latin typeface="Arial" panose="020B0604020202020204" pitchFamily="34" charset="0"/>
                        </a:rPr>
                        <a:t>      11,133.0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10,471.0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5,642.5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48.4</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1618454"/>
                  </a:ext>
                </a:extLst>
              </a:tr>
              <a:tr h="237253">
                <a:tc>
                  <a:txBody>
                    <a:bodyPr/>
                    <a:lstStyle/>
                    <a:p>
                      <a:pPr algn="ctr" fontAlgn="ctr"/>
                      <a:r>
                        <a:rPr lang="es-PE" sz="900" b="0" i="0" u="none" strike="noStrike">
                          <a:solidFill>
                            <a:srgbClr val="000000"/>
                          </a:solidFill>
                          <a:effectLst/>
                          <a:latin typeface="Arial" panose="020B0604020202020204" pitchFamily="34" charset="0"/>
                        </a:rPr>
                        <a:t>7</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a:solidFill>
                            <a:srgbClr val="000000"/>
                          </a:solidFill>
                          <a:effectLst/>
                          <a:latin typeface="Arial" panose="020B0604020202020204" pitchFamily="34" charset="0"/>
                        </a:rPr>
                        <a:t>ECONOMIA Y FINANZAS</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40,685.2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dirty="0">
                          <a:solidFill>
                            <a:srgbClr val="000000"/>
                          </a:solidFill>
                          <a:effectLst/>
                          <a:latin typeface="Arial" panose="020B0604020202020204" pitchFamily="34" charset="0"/>
                        </a:rPr>
                        <a:t>         37,190.9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33,364.8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32,705.7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17,228.3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46.3</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566560"/>
                  </a:ext>
                </a:extLst>
              </a:tr>
              <a:tr h="237253">
                <a:tc>
                  <a:txBody>
                    <a:bodyPr/>
                    <a:lstStyle/>
                    <a:p>
                      <a:pPr algn="ctr" fontAlgn="ctr"/>
                      <a:r>
                        <a:rPr lang="es-PE" sz="900" b="0" i="0" u="none" strike="noStrike">
                          <a:solidFill>
                            <a:srgbClr val="000000"/>
                          </a:solidFill>
                          <a:effectLst/>
                          <a:latin typeface="Arial" panose="020B0604020202020204" pitchFamily="34" charset="0"/>
                        </a:rPr>
                        <a:t>8</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a:solidFill>
                            <a:srgbClr val="000000"/>
                          </a:solidFill>
                          <a:effectLst/>
                          <a:latin typeface="Arial" panose="020B0604020202020204" pitchFamily="34" charset="0"/>
                        </a:rPr>
                        <a:t>MUJER Y POBLACIONES VULNERABLES</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817.3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871.1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773.4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dirty="0">
                          <a:solidFill>
                            <a:srgbClr val="000000"/>
                          </a:solidFill>
                          <a:effectLst/>
                          <a:latin typeface="Arial" panose="020B0604020202020204" pitchFamily="34" charset="0"/>
                        </a:rPr>
                        <a:t>                 688.8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395.4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45.4</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6846577"/>
                  </a:ext>
                </a:extLst>
              </a:tr>
              <a:tr h="237253">
                <a:tc>
                  <a:txBody>
                    <a:bodyPr/>
                    <a:lstStyle/>
                    <a:p>
                      <a:pPr algn="ctr" fontAlgn="ctr"/>
                      <a:r>
                        <a:rPr lang="es-PE" sz="900" b="0" i="0" u="none" strike="noStrike">
                          <a:solidFill>
                            <a:srgbClr val="000000"/>
                          </a:solidFill>
                          <a:effectLst/>
                          <a:latin typeface="Arial" panose="020B0604020202020204" pitchFamily="34" charset="0"/>
                        </a:rPr>
                        <a:t>9</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a:solidFill>
                            <a:srgbClr val="000000"/>
                          </a:solidFill>
                          <a:effectLst/>
                          <a:latin typeface="Arial" panose="020B0604020202020204" pitchFamily="34" charset="0"/>
                        </a:rPr>
                        <a:t>PRESIDENCIA CONSEJO MINISTROS</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7,113.4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6,862.2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5,296.5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4,994.5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3,032.7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44.2</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0782398"/>
                  </a:ext>
                </a:extLst>
              </a:tr>
              <a:tr h="237253">
                <a:tc>
                  <a:txBody>
                    <a:bodyPr/>
                    <a:lstStyle/>
                    <a:p>
                      <a:pPr algn="ctr" fontAlgn="ctr"/>
                      <a:r>
                        <a:rPr lang="es-PE" sz="900" b="0" i="0" u="none" strike="noStrike">
                          <a:solidFill>
                            <a:srgbClr val="000000"/>
                          </a:solidFill>
                          <a:effectLst/>
                          <a:latin typeface="Arial" panose="020B0604020202020204" pitchFamily="34" charset="0"/>
                        </a:rPr>
                        <a:t>10</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a:solidFill>
                            <a:srgbClr val="000000"/>
                          </a:solidFill>
                          <a:effectLst/>
                          <a:latin typeface="Arial" panose="020B0604020202020204" pitchFamily="34" charset="0"/>
                        </a:rPr>
                        <a:t>DEFENSA</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7,776.3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10,294.2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dirty="0">
                          <a:solidFill>
                            <a:srgbClr val="000000"/>
                          </a:solidFill>
                          <a:effectLst/>
                          <a:latin typeface="Arial" panose="020B0604020202020204" pitchFamily="34" charset="0"/>
                        </a:rPr>
                        <a:t>        9,547.4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dirty="0">
                          <a:solidFill>
                            <a:srgbClr val="000000"/>
                          </a:solidFill>
                          <a:effectLst/>
                          <a:latin typeface="Arial" panose="020B0604020202020204" pitchFamily="34" charset="0"/>
                        </a:rPr>
                        <a:t>             7,684.9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4,488.1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43.6</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7310764"/>
                  </a:ext>
                </a:extLst>
              </a:tr>
              <a:tr h="237253">
                <a:tc>
                  <a:txBody>
                    <a:bodyPr/>
                    <a:lstStyle/>
                    <a:p>
                      <a:pPr algn="ctr" fontAlgn="ctr"/>
                      <a:r>
                        <a:rPr lang="es-PE" sz="900" b="0" i="0" u="none" strike="noStrike">
                          <a:solidFill>
                            <a:srgbClr val="000000"/>
                          </a:solidFill>
                          <a:effectLst/>
                          <a:latin typeface="Arial" panose="020B0604020202020204" pitchFamily="34" charset="0"/>
                        </a:rPr>
                        <a:t>11</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a:solidFill>
                            <a:srgbClr val="000000"/>
                          </a:solidFill>
                          <a:effectLst/>
                          <a:latin typeface="Arial" panose="020B0604020202020204" pitchFamily="34" charset="0"/>
                        </a:rPr>
                        <a:t>PRODUCCION</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887.1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1,177.4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874.4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751.0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512.8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43.6</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8420253"/>
                  </a:ext>
                </a:extLst>
              </a:tr>
              <a:tr h="237253">
                <a:tc>
                  <a:txBody>
                    <a:bodyPr/>
                    <a:lstStyle/>
                    <a:p>
                      <a:pPr algn="ctr" fontAlgn="ctr"/>
                      <a:r>
                        <a:rPr lang="es-PE" sz="900" b="0" i="0" u="none" strike="noStrike">
                          <a:solidFill>
                            <a:srgbClr val="000000"/>
                          </a:solidFill>
                          <a:effectLst/>
                          <a:latin typeface="Arial" panose="020B0604020202020204" pitchFamily="34" charset="0"/>
                        </a:rPr>
                        <a:t>12</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a:solidFill>
                            <a:srgbClr val="000000"/>
                          </a:solidFill>
                          <a:effectLst/>
                          <a:latin typeface="Arial" panose="020B0604020202020204" pitchFamily="34" charset="0"/>
                        </a:rPr>
                        <a:t>JUSTICIA</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1,982.8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2,134.8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1,915.5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1,657.1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dirty="0">
                          <a:solidFill>
                            <a:srgbClr val="000000"/>
                          </a:solidFill>
                          <a:effectLst/>
                          <a:latin typeface="Arial" panose="020B0604020202020204" pitchFamily="34" charset="0"/>
                        </a:rPr>
                        <a:t>             919.5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43.1</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1621866"/>
                  </a:ext>
                </a:extLst>
              </a:tr>
              <a:tr h="237253">
                <a:tc>
                  <a:txBody>
                    <a:bodyPr/>
                    <a:lstStyle/>
                    <a:p>
                      <a:pPr algn="ctr" fontAlgn="ctr"/>
                      <a:r>
                        <a:rPr lang="es-PE" sz="900" b="0" i="0" u="none" strike="noStrike">
                          <a:solidFill>
                            <a:srgbClr val="000000"/>
                          </a:solidFill>
                          <a:effectLst/>
                          <a:latin typeface="Arial" panose="020B0604020202020204" pitchFamily="34" charset="0"/>
                        </a:rPr>
                        <a:t>13</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a:solidFill>
                            <a:srgbClr val="000000"/>
                          </a:solidFill>
                          <a:effectLst/>
                          <a:latin typeface="Arial" panose="020B0604020202020204" pitchFamily="34" charset="0"/>
                        </a:rPr>
                        <a:t>SALUD</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12,640.8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12,966.6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9,952.1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8,582.2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dirty="0">
                          <a:solidFill>
                            <a:srgbClr val="000000"/>
                          </a:solidFill>
                          <a:effectLst/>
                          <a:latin typeface="Arial" panose="020B0604020202020204" pitchFamily="34" charset="0"/>
                        </a:rPr>
                        <a:t>          5,476.6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42.2</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7945867"/>
                  </a:ext>
                </a:extLst>
              </a:tr>
              <a:tr h="237253">
                <a:tc>
                  <a:txBody>
                    <a:bodyPr/>
                    <a:lstStyle/>
                    <a:p>
                      <a:pPr algn="ctr" fontAlgn="ctr"/>
                      <a:r>
                        <a:rPr lang="es-PE" sz="900" b="0" i="0" u="none" strike="noStrike">
                          <a:solidFill>
                            <a:srgbClr val="000000"/>
                          </a:solidFill>
                          <a:effectLst/>
                          <a:latin typeface="Arial" panose="020B0604020202020204" pitchFamily="34" charset="0"/>
                        </a:rPr>
                        <a:t>14</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a:solidFill>
                            <a:srgbClr val="000000"/>
                          </a:solidFill>
                          <a:effectLst/>
                          <a:latin typeface="Arial" panose="020B0604020202020204" pitchFamily="34" charset="0"/>
                        </a:rPr>
                        <a:t>TRANSPORTES Y COMUNICACIONES</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13,319.4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12,944.6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11,191.4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dirty="0">
                          <a:solidFill>
                            <a:srgbClr val="000000"/>
                          </a:solidFill>
                          <a:effectLst/>
                          <a:latin typeface="Arial" panose="020B0604020202020204" pitchFamily="34" charset="0"/>
                        </a:rPr>
                        <a:t>             6,925.5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4,754.4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dirty="0">
                          <a:solidFill>
                            <a:srgbClr val="000000"/>
                          </a:solidFill>
                          <a:effectLst/>
                          <a:latin typeface="Arial" panose="020B0604020202020204" pitchFamily="34" charset="0"/>
                        </a:rPr>
                        <a:t>36.7</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2036347"/>
                  </a:ext>
                </a:extLst>
              </a:tr>
              <a:tr h="237253">
                <a:tc>
                  <a:txBody>
                    <a:bodyPr/>
                    <a:lstStyle/>
                    <a:p>
                      <a:pPr algn="ctr" fontAlgn="ctr"/>
                      <a:r>
                        <a:rPr lang="es-PE" sz="900" b="0" i="0" u="none" strike="noStrike">
                          <a:solidFill>
                            <a:srgbClr val="000000"/>
                          </a:solidFill>
                          <a:effectLst/>
                          <a:latin typeface="Arial" panose="020B0604020202020204" pitchFamily="34" charset="0"/>
                        </a:rPr>
                        <a:t>15</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a:solidFill>
                            <a:srgbClr val="000000"/>
                          </a:solidFill>
                          <a:effectLst/>
                          <a:latin typeface="Arial" panose="020B0604020202020204" pitchFamily="34" charset="0"/>
                        </a:rPr>
                        <a:t>EDUCACION</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18,537.0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15,942.1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12,251.6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10,124.1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dirty="0">
                          <a:solidFill>
                            <a:srgbClr val="000000"/>
                          </a:solidFill>
                          <a:effectLst/>
                          <a:latin typeface="Arial" panose="020B0604020202020204" pitchFamily="34" charset="0"/>
                        </a:rPr>
                        <a:t>          5,852.5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dirty="0">
                          <a:solidFill>
                            <a:srgbClr val="000000"/>
                          </a:solidFill>
                          <a:effectLst/>
                          <a:latin typeface="Arial" panose="020B0604020202020204" pitchFamily="34" charset="0"/>
                        </a:rPr>
                        <a:t>36.7</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5981866"/>
                  </a:ext>
                </a:extLst>
              </a:tr>
              <a:tr h="237253">
                <a:tc>
                  <a:txBody>
                    <a:bodyPr/>
                    <a:lstStyle/>
                    <a:p>
                      <a:pPr algn="ctr" fontAlgn="ctr"/>
                      <a:r>
                        <a:rPr lang="es-PE" sz="900" b="0" i="0" u="none" strike="noStrike">
                          <a:solidFill>
                            <a:srgbClr val="000000"/>
                          </a:solidFill>
                          <a:effectLst/>
                          <a:latin typeface="Arial" panose="020B0604020202020204" pitchFamily="34" charset="0"/>
                        </a:rPr>
                        <a:t>16</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a:solidFill>
                            <a:srgbClr val="000000"/>
                          </a:solidFill>
                          <a:effectLst/>
                          <a:latin typeface="Arial" panose="020B0604020202020204" pitchFamily="34" charset="0"/>
                        </a:rPr>
                        <a:t>CULTURA</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688.0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713.7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590.7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488.8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261.2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dirty="0">
                          <a:solidFill>
                            <a:srgbClr val="000000"/>
                          </a:solidFill>
                          <a:effectLst/>
                          <a:latin typeface="Arial" panose="020B0604020202020204" pitchFamily="34" charset="0"/>
                        </a:rPr>
                        <a:t>36.6</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260039"/>
                  </a:ext>
                </a:extLst>
              </a:tr>
              <a:tr h="237253">
                <a:tc>
                  <a:txBody>
                    <a:bodyPr/>
                    <a:lstStyle/>
                    <a:p>
                      <a:pPr algn="ctr" fontAlgn="ctr"/>
                      <a:r>
                        <a:rPr lang="es-PE" sz="900" b="0" i="0" u="none" strike="noStrike">
                          <a:solidFill>
                            <a:srgbClr val="000000"/>
                          </a:solidFill>
                          <a:effectLst/>
                          <a:latin typeface="Arial" panose="020B0604020202020204" pitchFamily="34" charset="0"/>
                        </a:rPr>
                        <a:t>17</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a:solidFill>
                            <a:srgbClr val="000000"/>
                          </a:solidFill>
                          <a:effectLst/>
                          <a:latin typeface="Arial" panose="020B0604020202020204" pitchFamily="34" charset="0"/>
                        </a:rPr>
                        <a:t>AGRARIO Y DE RIEGO</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2,910.2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5,011.7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3,016.5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2,297.1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1,569.6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dirty="0">
                          <a:solidFill>
                            <a:srgbClr val="000000"/>
                          </a:solidFill>
                          <a:effectLst/>
                          <a:latin typeface="Arial" panose="020B0604020202020204" pitchFamily="34" charset="0"/>
                        </a:rPr>
                        <a:t>31.3</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5124928"/>
                  </a:ext>
                </a:extLst>
              </a:tr>
              <a:tr h="237253">
                <a:tc>
                  <a:txBody>
                    <a:bodyPr/>
                    <a:lstStyle/>
                    <a:p>
                      <a:pPr algn="ctr" fontAlgn="ctr"/>
                      <a:r>
                        <a:rPr lang="es-PE" sz="900" b="0" i="0" u="none" strike="noStrike">
                          <a:solidFill>
                            <a:srgbClr val="000000"/>
                          </a:solidFill>
                          <a:effectLst/>
                          <a:latin typeface="Arial" panose="020B0604020202020204" pitchFamily="34" charset="0"/>
                        </a:rPr>
                        <a:t>18</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a:solidFill>
                            <a:srgbClr val="000000"/>
                          </a:solidFill>
                          <a:effectLst/>
                          <a:latin typeface="Arial" panose="020B0604020202020204" pitchFamily="34" charset="0"/>
                        </a:rPr>
                        <a:t>COMERCIO EXTERIOR Y TURISMO</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519.5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614.3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399.8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326.6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176.4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28.7</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0961949"/>
                  </a:ext>
                </a:extLst>
              </a:tr>
              <a:tr h="237253">
                <a:tc>
                  <a:txBody>
                    <a:bodyPr/>
                    <a:lstStyle/>
                    <a:p>
                      <a:pPr algn="ctr" fontAlgn="ctr"/>
                      <a:r>
                        <a:rPr lang="es-PE" sz="900" b="0" i="0" u="none" strike="noStrike">
                          <a:solidFill>
                            <a:srgbClr val="000000"/>
                          </a:solidFill>
                          <a:effectLst/>
                          <a:latin typeface="Arial" panose="020B0604020202020204" pitchFamily="34" charset="0"/>
                        </a:rPr>
                        <a:t>19</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1000" b="0" i="0" u="none" strike="noStrike">
                          <a:solidFill>
                            <a:srgbClr val="000000"/>
                          </a:solidFill>
                          <a:effectLst/>
                          <a:latin typeface="Arial" panose="020B0604020202020204" pitchFamily="34" charset="0"/>
                        </a:rPr>
                        <a:t>AMBIENTAL</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dirty="0">
                          <a:solidFill>
                            <a:srgbClr val="000000"/>
                          </a:solidFill>
                          <a:effectLst/>
                          <a:latin typeface="Arial" panose="020B0604020202020204" pitchFamily="34" charset="0"/>
                        </a:rPr>
                        <a:t>             839.9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997.0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771.1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558.9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a:solidFill>
                            <a:srgbClr val="000000"/>
                          </a:solidFill>
                          <a:effectLst/>
                          <a:latin typeface="Arial" panose="020B0604020202020204" pitchFamily="34" charset="0"/>
                        </a:rPr>
                        <a:t>             281.8 </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000" b="0" i="0" u="none" strike="noStrike" dirty="0">
                          <a:solidFill>
                            <a:srgbClr val="000000"/>
                          </a:solidFill>
                          <a:effectLst/>
                          <a:latin typeface="Arial" panose="020B0604020202020204" pitchFamily="34" charset="0"/>
                        </a:rPr>
                        <a:t>28.3</a:t>
                      </a:r>
                    </a:p>
                  </a:txBody>
                  <a:tcPr marL="5047" marR="5047" marT="5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0519332"/>
                  </a:ext>
                </a:extLst>
              </a:tr>
            </a:tbl>
          </a:graphicData>
        </a:graphic>
      </p:graphicFrame>
      <p:sp>
        <p:nvSpPr>
          <p:cNvPr id="65" name="CuadroTexto 64">
            <a:extLst>
              <a:ext uri="{FF2B5EF4-FFF2-40B4-BE49-F238E27FC236}">
                <a16:creationId xmlns:a16="http://schemas.microsoft.com/office/drawing/2014/main" id="{D4B9BFC8-0A92-5598-B77C-4E27019350DF}"/>
              </a:ext>
            </a:extLst>
          </p:cNvPr>
          <p:cNvSpPr txBox="1"/>
          <p:nvPr/>
        </p:nvSpPr>
        <p:spPr>
          <a:xfrm>
            <a:off x="3373179" y="901730"/>
            <a:ext cx="6108404" cy="369332"/>
          </a:xfrm>
          <a:prstGeom prst="rect">
            <a:avLst/>
          </a:prstGeom>
          <a:noFill/>
        </p:spPr>
        <p:txBody>
          <a:bodyPr wrap="square">
            <a:spAutoFit/>
          </a:bodyPr>
          <a:lstStyle/>
          <a:p>
            <a:pPr algn="ctr" eaLnBrk="1" hangingPunct="1">
              <a:lnSpc>
                <a:spcPct val="100000"/>
              </a:lnSpc>
              <a:spcBef>
                <a:spcPct val="0"/>
              </a:spcBef>
              <a:buFontTx/>
              <a:buNone/>
            </a:pPr>
            <a:r>
              <a:rPr lang="es-PE" altLang="es-ES" sz="1800" b="1" dirty="0">
                <a:latin typeface="Arial Rounded MT Bold" panose="020F0704030504030204" pitchFamily="34" charset="0"/>
              </a:rPr>
              <a:t>(en millones de soles) </a:t>
            </a:r>
            <a:endParaRPr lang="es-PE" altLang="es-ES" sz="2800" b="1" dirty="0">
              <a:latin typeface="Arial Rounded MT Bold" panose="020F0704030504030204" pitchFamily="34" charset="0"/>
            </a:endParaRPr>
          </a:p>
        </p:txBody>
      </p:sp>
    </p:spTree>
    <p:extLst>
      <p:ext uri="{BB962C8B-B14F-4D97-AF65-F5344CB8AC3E}">
        <p14:creationId xmlns:p14="http://schemas.microsoft.com/office/powerpoint/2010/main" val="29990244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adroTexto 55">
            <a:extLst>
              <a:ext uri="{FF2B5EF4-FFF2-40B4-BE49-F238E27FC236}">
                <a16:creationId xmlns:a16="http://schemas.microsoft.com/office/drawing/2014/main" id="{B9E87705-3A80-023D-EC60-FC84BC07B845}"/>
              </a:ext>
            </a:extLst>
          </p:cNvPr>
          <p:cNvSpPr txBox="1">
            <a:spLocks noChangeArrowheads="1"/>
          </p:cNvSpPr>
          <p:nvPr/>
        </p:nvSpPr>
        <p:spPr bwMode="auto">
          <a:xfrm>
            <a:off x="2887705" y="1542038"/>
            <a:ext cx="23253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600" b="1" dirty="0"/>
              <a:t>En Millones de Soles</a:t>
            </a:r>
          </a:p>
        </p:txBody>
      </p:sp>
      <p:sp>
        <p:nvSpPr>
          <p:cNvPr id="57" name="CuadroTexto 3">
            <a:extLst>
              <a:ext uri="{FF2B5EF4-FFF2-40B4-BE49-F238E27FC236}">
                <a16:creationId xmlns:a16="http://schemas.microsoft.com/office/drawing/2014/main" id="{46269081-232C-82CE-DC42-C8AC11BE1219}"/>
              </a:ext>
            </a:extLst>
          </p:cNvPr>
          <p:cNvSpPr txBox="1">
            <a:spLocks noChangeArrowheads="1"/>
          </p:cNvSpPr>
          <p:nvPr/>
        </p:nvSpPr>
        <p:spPr bwMode="auto">
          <a:xfrm>
            <a:off x="831679" y="4789918"/>
            <a:ext cx="28384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ES" sz="1050" b="1" dirty="0"/>
              <a:t>FUENTE: </a:t>
            </a:r>
            <a:r>
              <a:rPr lang="es-MX" altLang="es-ES" sz="1050" dirty="0"/>
              <a:t>Consulta Amigable MEF 04.07.2023</a:t>
            </a:r>
            <a:endParaRPr lang="es-PE" altLang="es-ES" sz="1050" dirty="0"/>
          </a:p>
        </p:txBody>
      </p:sp>
      <p:sp>
        <p:nvSpPr>
          <p:cNvPr id="58" name="CuadroTexto 57">
            <a:extLst>
              <a:ext uri="{FF2B5EF4-FFF2-40B4-BE49-F238E27FC236}">
                <a16:creationId xmlns:a16="http://schemas.microsoft.com/office/drawing/2014/main" id="{E47BDA7A-4EF0-2443-76CB-D389A90F8220}"/>
              </a:ext>
            </a:extLst>
          </p:cNvPr>
          <p:cNvSpPr txBox="1"/>
          <p:nvPr/>
        </p:nvSpPr>
        <p:spPr>
          <a:xfrm>
            <a:off x="831679" y="5066919"/>
            <a:ext cx="7349176" cy="461665"/>
          </a:xfrm>
          <a:prstGeom prst="rect">
            <a:avLst/>
          </a:prstGeom>
          <a:noFill/>
        </p:spPr>
        <p:txBody>
          <a:bodyPr wrap="square" rtlCol="0">
            <a:spAutoFit/>
          </a:bodyPr>
          <a:lstStyle/>
          <a:p>
            <a:r>
              <a:rPr lang="es-ES" sz="1200" i="1" dirty="0"/>
              <a:t>(*) Programa Nacional para la Empleabilidad</a:t>
            </a:r>
          </a:p>
          <a:p>
            <a:r>
              <a:rPr lang="es-ES" sz="1200" i="1" dirty="0"/>
              <a:t>(**) </a:t>
            </a:r>
            <a:r>
              <a:rPr lang="es-PE" sz="1200" i="1" dirty="0"/>
              <a:t>Programa de Empleo Temporal “</a:t>
            </a:r>
            <a:r>
              <a:rPr lang="es-PE" sz="1200" i="1" dirty="0" err="1"/>
              <a:t>Lurawi</a:t>
            </a:r>
            <a:r>
              <a:rPr lang="es-PE" sz="1200" i="1" dirty="0"/>
              <a:t> Perú”</a:t>
            </a:r>
            <a:endParaRPr lang="es-ES" sz="1200" i="1" dirty="0"/>
          </a:p>
        </p:txBody>
      </p:sp>
      <p:graphicFrame>
        <p:nvGraphicFramePr>
          <p:cNvPr id="59" name="Tabla 58">
            <a:extLst>
              <a:ext uri="{FF2B5EF4-FFF2-40B4-BE49-F238E27FC236}">
                <a16:creationId xmlns:a16="http://schemas.microsoft.com/office/drawing/2014/main" id="{7A815EF1-BC21-5E8A-6430-6A594C1D59E0}"/>
              </a:ext>
            </a:extLst>
          </p:cNvPr>
          <p:cNvGraphicFramePr>
            <a:graphicFrameLocks noGrp="1"/>
          </p:cNvGraphicFramePr>
          <p:nvPr>
            <p:extLst>
              <p:ext uri="{D42A27DB-BD31-4B8C-83A1-F6EECF244321}">
                <p14:modId xmlns:p14="http://schemas.microsoft.com/office/powerpoint/2010/main" val="4277942385"/>
              </p:ext>
            </p:extLst>
          </p:nvPr>
        </p:nvGraphicFramePr>
        <p:xfrm>
          <a:off x="831679" y="2057400"/>
          <a:ext cx="5956642" cy="2640053"/>
        </p:xfrm>
        <a:graphic>
          <a:graphicData uri="http://schemas.openxmlformats.org/drawingml/2006/table">
            <a:tbl>
              <a:tblPr/>
              <a:tblGrid>
                <a:gridCol w="757344">
                  <a:extLst>
                    <a:ext uri="{9D8B030D-6E8A-4147-A177-3AD203B41FA5}">
                      <a16:colId xmlns:a16="http://schemas.microsoft.com/office/drawing/2014/main" val="1550076043"/>
                    </a:ext>
                  </a:extLst>
                </a:gridCol>
                <a:gridCol w="2056270">
                  <a:extLst>
                    <a:ext uri="{9D8B030D-6E8A-4147-A177-3AD203B41FA5}">
                      <a16:colId xmlns:a16="http://schemas.microsoft.com/office/drawing/2014/main" val="2748580700"/>
                    </a:ext>
                  </a:extLst>
                </a:gridCol>
                <a:gridCol w="558270">
                  <a:extLst>
                    <a:ext uri="{9D8B030D-6E8A-4147-A177-3AD203B41FA5}">
                      <a16:colId xmlns:a16="http://schemas.microsoft.com/office/drawing/2014/main" val="266164926"/>
                    </a:ext>
                  </a:extLst>
                </a:gridCol>
                <a:gridCol w="861586">
                  <a:extLst>
                    <a:ext uri="{9D8B030D-6E8A-4147-A177-3AD203B41FA5}">
                      <a16:colId xmlns:a16="http://schemas.microsoft.com/office/drawing/2014/main" val="3846685599"/>
                    </a:ext>
                  </a:extLst>
                </a:gridCol>
                <a:gridCol w="861586">
                  <a:extLst>
                    <a:ext uri="{9D8B030D-6E8A-4147-A177-3AD203B41FA5}">
                      <a16:colId xmlns:a16="http://schemas.microsoft.com/office/drawing/2014/main" val="2849073284"/>
                    </a:ext>
                  </a:extLst>
                </a:gridCol>
                <a:gridCol w="861586">
                  <a:extLst>
                    <a:ext uri="{9D8B030D-6E8A-4147-A177-3AD203B41FA5}">
                      <a16:colId xmlns:a16="http://schemas.microsoft.com/office/drawing/2014/main" val="4146677367"/>
                    </a:ext>
                  </a:extLst>
                </a:gridCol>
              </a:tblGrid>
              <a:tr h="794994">
                <a:tc gridSpan="2">
                  <a:txBody>
                    <a:bodyPr/>
                    <a:lstStyle/>
                    <a:p>
                      <a:pPr algn="ctr" fontAlgn="ctr"/>
                      <a:r>
                        <a:rPr lang="es-PE" sz="1100" b="1" i="0" u="none" strike="noStrike" dirty="0">
                          <a:solidFill>
                            <a:srgbClr val="FFFFFF"/>
                          </a:solidFill>
                          <a:effectLst/>
                          <a:latin typeface="Arial" panose="020B0604020202020204" pitchFamily="34" charset="0"/>
                        </a:rPr>
                        <a:t>Pliego/Unidad Ejecutora</a:t>
                      </a:r>
                    </a:p>
                  </a:txBody>
                  <a:tcPr marL="9034" marR="9034" marT="9034"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accent1">
                        <a:lumMod val="75000"/>
                      </a:schemeClr>
                    </a:solidFill>
                  </a:tcPr>
                </a:tc>
                <a:tc hMerge="1">
                  <a:txBody>
                    <a:bodyPr/>
                    <a:lstStyle/>
                    <a:p>
                      <a:endParaRPr lang="es-PE"/>
                    </a:p>
                  </a:txBody>
                  <a:tcPr/>
                </a:tc>
                <a:tc>
                  <a:txBody>
                    <a:bodyPr/>
                    <a:lstStyle/>
                    <a:p>
                      <a:pPr algn="ctr" fontAlgn="ctr"/>
                      <a:r>
                        <a:rPr lang="es-PE" sz="1100" b="1" i="0" u="none" strike="noStrike" dirty="0">
                          <a:solidFill>
                            <a:srgbClr val="FFFFFF"/>
                          </a:solidFill>
                          <a:effectLst/>
                          <a:latin typeface="Arial" panose="020B0604020202020204" pitchFamily="34" charset="0"/>
                        </a:rPr>
                        <a:t>PIA</a:t>
                      </a:r>
                    </a:p>
                  </a:txBody>
                  <a:tcPr marL="9034" marR="9034" marT="9034"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accent1">
                        <a:lumMod val="75000"/>
                      </a:schemeClr>
                    </a:solidFill>
                  </a:tcPr>
                </a:tc>
                <a:tc>
                  <a:txBody>
                    <a:bodyPr/>
                    <a:lstStyle/>
                    <a:p>
                      <a:pPr algn="ctr" fontAlgn="ctr"/>
                      <a:r>
                        <a:rPr lang="es-PE" sz="1100" b="1" i="0" u="none" strike="noStrike" dirty="0">
                          <a:solidFill>
                            <a:srgbClr val="FFFFFF"/>
                          </a:solidFill>
                          <a:effectLst/>
                          <a:latin typeface="Arial" panose="020B0604020202020204" pitchFamily="34" charset="0"/>
                        </a:rPr>
                        <a:t>PIM</a:t>
                      </a:r>
                      <a:br>
                        <a:rPr lang="es-PE" sz="1100" b="1" i="0" u="none" strike="noStrike" dirty="0">
                          <a:solidFill>
                            <a:srgbClr val="FFFFFF"/>
                          </a:solidFill>
                          <a:effectLst/>
                          <a:latin typeface="Arial" panose="020B0604020202020204" pitchFamily="34" charset="0"/>
                        </a:rPr>
                      </a:br>
                      <a:r>
                        <a:rPr lang="es-PE" sz="1100" b="1" i="0" u="none" strike="noStrike" dirty="0">
                          <a:solidFill>
                            <a:srgbClr val="FFFFFF"/>
                          </a:solidFill>
                          <a:effectLst/>
                          <a:latin typeface="Arial" panose="020B0604020202020204" pitchFamily="34" charset="0"/>
                        </a:rPr>
                        <a:t>(A)</a:t>
                      </a:r>
                    </a:p>
                  </a:txBody>
                  <a:tcPr marL="9034" marR="9034" marT="9034"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accent1">
                        <a:lumMod val="75000"/>
                      </a:schemeClr>
                    </a:solidFill>
                  </a:tcPr>
                </a:tc>
                <a:tc>
                  <a:txBody>
                    <a:bodyPr/>
                    <a:lstStyle/>
                    <a:p>
                      <a:pPr marL="0" marR="0" lvl="0" indent="0" algn="ctr" defTabSz="914406" rtl="0" eaLnBrk="1" fontAlgn="ctr" latinLnBrk="0" hangingPunct="1">
                        <a:lnSpc>
                          <a:spcPct val="100000"/>
                        </a:lnSpc>
                        <a:spcBef>
                          <a:spcPts val="0"/>
                        </a:spcBef>
                        <a:spcAft>
                          <a:spcPts val="0"/>
                        </a:spcAft>
                        <a:buClrTx/>
                        <a:buSzTx/>
                        <a:buFontTx/>
                        <a:buNone/>
                        <a:tabLst/>
                        <a:defRPr/>
                      </a:pPr>
                      <a:r>
                        <a:rPr lang="es-PE" sz="1100" b="1" i="0" u="none" strike="noStrike" dirty="0">
                          <a:solidFill>
                            <a:srgbClr val="FFFFFF"/>
                          </a:solidFill>
                          <a:effectLst/>
                          <a:latin typeface="Arial" panose="020B0604020202020204" pitchFamily="34" charset="0"/>
                        </a:rPr>
                        <a:t>Ejecución </a:t>
                      </a:r>
                      <a:br>
                        <a:rPr lang="es-PE" sz="1100" b="1" i="0" u="none" strike="noStrike" dirty="0">
                          <a:solidFill>
                            <a:srgbClr val="FFFFFF"/>
                          </a:solidFill>
                          <a:effectLst/>
                          <a:latin typeface="Arial" panose="020B0604020202020204" pitchFamily="34" charset="0"/>
                        </a:rPr>
                      </a:br>
                      <a:r>
                        <a:rPr lang="es-PE" sz="1100" b="1" i="0" u="none" strike="noStrike" dirty="0">
                          <a:solidFill>
                            <a:srgbClr val="FFFFFF"/>
                          </a:solidFill>
                          <a:effectLst/>
                          <a:latin typeface="Arial" panose="020B0604020202020204" pitchFamily="34" charset="0"/>
                        </a:rPr>
                        <a:t>(B)</a:t>
                      </a:r>
                    </a:p>
                  </a:txBody>
                  <a:tcPr marL="9034" marR="9034" marT="9034"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accent1">
                        <a:lumMod val="75000"/>
                      </a:schemeClr>
                    </a:solidFill>
                  </a:tcPr>
                </a:tc>
                <a:tc>
                  <a:txBody>
                    <a:bodyPr/>
                    <a:lstStyle/>
                    <a:p>
                      <a:pPr marL="0" marR="0" lvl="0" indent="0" algn="ctr" defTabSz="914406" rtl="0" eaLnBrk="1" fontAlgn="ctr" latinLnBrk="0" hangingPunct="1">
                        <a:lnSpc>
                          <a:spcPct val="100000"/>
                        </a:lnSpc>
                        <a:spcBef>
                          <a:spcPts val="0"/>
                        </a:spcBef>
                        <a:spcAft>
                          <a:spcPts val="0"/>
                        </a:spcAft>
                        <a:buClrTx/>
                        <a:buSzTx/>
                        <a:buFontTx/>
                        <a:buNone/>
                        <a:tabLst/>
                        <a:defRPr/>
                      </a:pPr>
                      <a:r>
                        <a:rPr lang="es-PE" sz="1100" b="1" i="0" u="none" strike="noStrike" dirty="0">
                          <a:solidFill>
                            <a:srgbClr val="FFFFFF"/>
                          </a:solidFill>
                          <a:effectLst/>
                          <a:latin typeface="Arial" panose="020B0604020202020204" pitchFamily="34" charset="0"/>
                        </a:rPr>
                        <a:t>Avance % </a:t>
                      </a:r>
                      <a:br>
                        <a:rPr lang="es-PE" sz="1100" b="1" i="0" u="none" strike="noStrike" dirty="0">
                          <a:solidFill>
                            <a:srgbClr val="FFFFFF"/>
                          </a:solidFill>
                          <a:effectLst/>
                          <a:latin typeface="Arial" panose="020B0604020202020204" pitchFamily="34" charset="0"/>
                        </a:rPr>
                      </a:br>
                      <a:r>
                        <a:rPr lang="es-PE" sz="1100" b="1" i="0" u="none" strike="noStrike" dirty="0">
                          <a:solidFill>
                            <a:srgbClr val="FFFFFF"/>
                          </a:solidFill>
                          <a:effectLst/>
                          <a:latin typeface="Arial" panose="020B0604020202020204" pitchFamily="34" charset="0"/>
                        </a:rPr>
                        <a:t>(b)/(A)</a:t>
                      </a:r>
                    </a:p>
                  </a:txBody>
                  <a:tcPr marL="9034" marR="9034" marT="9034"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176539214"/>
                  </a:ext>
                </a:extLst>
              </a:tr>
              <a:tr h="198748">
                <a:tc gridSpan="2">
                  <a:txBody>
                    <a:bodyPr/>
                    <a:lstStyle/>
                    <a:p>
                      <a:pPr algn="l" fontAlgn="b"/>
                      <a:r>
                        <a:rPr lang="es-PE" sz="1400" b="1" i="0" u="none" strike="noStrike">
                          <a:solidFill>
                            <a:srgbClr val="000000"/>
                          </a:solidFill>
                          <a:effectLst/>
                          <a:latin typeface="Arial" panose="020B0604020202020204" pitchFamily="34" charset="0"/>
                        </a:rPr>
                        <a:t>Pliego 012 MTPE</a:t>
                      </a:r>
                    </a:p>
                  </a:txBody>
                  <a:tcPr marL="9034" marR="9034" marT="9034" marB="0" anchor="b">
                    <a:lnL w="1270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D9E1F2"/>
                    </a:solidFill>
                  </a:tcPr>
                </a:tc>
                <a:tc hMerge="1">
                  <a:txBody>
                    <a:bodyPr/>
                    <a:lstStyle/>
                    <a:p>
                      <a:endParaRPr lang="es-PE"/>
                    </a:p>
                  </a:txBody>
                  <a:tcPr/>
                </a:tc>
                <a:tc>
                  <a:txBody>
                    <a:bodyPr/>
                    <a:lstStyle/>
                    <a:p>
                      <a:pPr algn="r" fontAlgn="b"/>
                      <a:r>
                        <a:rPr lang="es-PE" sz="1400" b="1" i="0" u="none" strike="noStrike">
                          <a:solidFill>
                            <a:srgbClr val="000000"/>
                          </a:solidFill>
                          <a:effectLst/>
                          <a:latin typeface="Arial" panose="020B0604020202020204" pitchFamily="34" charset="0"/>
                        </a:rPr>
                        <a:t>665.9</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D9E1F2"/>
                    </a:solidFill>
                  </a:tcPr>
                </a:tc>
                <a:tc>
                  <a:txBody>
                    <a:bodyPr/>
                    <a:lstStyle/>
                    <a:p>
                      <a:pPr algn="r" fontAlgn="b"/>
                      <a:r>
                        <a:rPr lang="es-PE" sz="1400" b="1" i="0" u="none" strike="noStrike" dirty="0">
                          <a:solidFill>
                            <a:srgbClr val="000000"/>
                          </a:solidFill>
                          <a:effectLst/>
                          <a:latin typeface="Arial" panose="020B0604020202020204" pitchFamily="34" charset="0"/>
                        </a:rPr>
                        <a:t>798.1</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D9E1F2"/>
                    </a:solidFill>
                  </a:tcPr>
                </a:tc>
                <a:tc>
                  <a:txBody>
                    <a:bodyPr/>
                    <a:lstStyle/>
                    <a:p>
                      <a:pPr algn="r" fontAlgn="b"/>
                      <a:r>
                        <a:rPr lang="es-PE" sz="1400" b="1" i="0" u="none" strike="noStrike" dirty="0">
                          <a:solidFill>
                            <a:srgbClr val="000000"/>
                          </a:solidFill>
                          <a:effectLst/>
                          <a:latin typeface="Arial" panose="020B0604020202020204" pitchFamily="34" charset="0"/>
                        </a:rPr>
                        <a:t>539.1</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D9E1F2"/>
                    </a:solidFill>
                  </a:tcPr>
                </a:tc>
                <a:tc>
                  <a:txBody>
                    <a:bodyPr/>
                    <a:lstStyle/>
                    <a:p>
                      <a:pPr algn="r" fontAlgn="b"/>
                      <a:r>
                        <a:rPr lang="es-PE" sz="1400" b="1" i="0" u="none" strike="noStrike" dirty="0">
                          <a:solidFill>
                            <a:srgbClr val="000000"/>
                          </a:solidFill>
                          <a:effectLst/>
                          <a:latin typeface="Arial" panose="020B0604020202020204" pitchFamily="34" charset="0"/>
                        </a:rPr>
                        <a:t>67.5%</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D9E1F2"/>
                    </a:solidFill>
                  </a:tcPr>
                </a:tc>
                <a:extLst>
                  <a:ext uri="{0D108BD9-81ED-4DB2-BD59-A6C34878D82A}">
                    <a16:rowId xmlns:a16="http://schemas.microsoft.com/office/drawing/2014/main" val="135759487"/>
                  </a:ext>
                </a:extLst>
              </a:tr>
              <a:tr h="198748">
                <a:tc>
                  <a:txBody>
                    <a:bodyPr/>
                    <a:lstStyle/>
                    <a:p>
                      <a:pPr algn="l" fontAlgn="b"/>
                      <a:r>
                        <a:rPr lang="es-PE" sz="1100" b="0" i="0" u="none" strike="noStrike">
                          <a:solidFill>
                            <a:srgbClr val="000000"/>
                          </a:solidFill>
                          <a:effectLst/>
                          <a:latin typeface="Arial" panose="020B0604020202020204" pitchFamily="34" charset="0"/>
                        </a:rPr>
                        <a:t> </a:t>
                      </a:r>
                    </a:p>
                  </a:txBody>
                  <a:tcPr marL="9034" marR="9034" marT="9034" marB="0" anchor="b">
                    <a:lnL w="12700" cap="flat" cmpd="sng" algn="ctr">
                      <a:solidFill>
                        <a:srgbClr val="DDDDDD"/>
                      </a:solidFill>
                      <a:prstDash val="solid"/>
                      <a:round/>
                      <a:headEnd type="none" w="med" len="med"/>
                      <a:tailEnd type="none" w="med" len="med"/>
                    </a:lnL>
                    <a:lnR>
                      <a:noFill/>
                    </a:lnR>
                    <a:lnT w="12700" cap="flat" cmpd="sng" algn="ctr">
                      <a:solidFill>
                        <a:srgbClr val="DDDDDD"/>
                      </a:solidFill>
                      <a:prstDash val="solid"/>
                      <a:round/>
                      <a:headEnd type="none" w="med" len="med"/>
                      <a:tailEnd type="none" w="med" len="med"/>
                    </a:lnT>
                    <a:lnB>
                      <a:noFill/>
                    </a:lnB>
                    <a:solidFill>
                      <a:srgbClr val="FFFFFF"/>
                    </a:solidFill>
                  </a:tcPr>
                </a:tc>
                <a:tc>
                  <a:txBody>
                    <a:bodyPr/>
                    <a:lstStyle/>
                    <a:p>
                      <a:pPr algn="l" fontAlgn="b"/>
                      <a:r>
                        <a:rPr lang="es-PE" sz="1100" b="0" i="0" u="none" strike="noStrike" dirty="0">
                          <a:solidFill>
                            <a:srgbClr val="000000"/>
                          </a:solidFill>
                          <a:effectLst/>
                          <a:latin typeface="Arial" panose="020B0604020202020204" pitchFamily="34" charset="0"/>
                        </a:rPr>
                        <a:t>001 MT-OGA</a:t>
                      </a:r>
                    </a:p>
                  </a:txBody>
                  <a:tcPr marL="9034" marR="9034" marT="9034" marB="0" anchor="b">
                    <a:lnL>
                      <a:noFill/>
                    </a:lnL>
                    <a:lnR w="635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a:noFill/>
                    </a:lnB>
                    <a:solidFill>
                      <a:srgbClr val="FFFFFF"/>
                    </a:solidFill>
                  </a:tcPr>
                </a:tc>
                <a:tc>
                  <a:txBody>
                    <a:bodyPr/>
                    <a:lstStyle/>
                    <a:p>
                      <a:pPr algn="r" fontAlgn="b"/>
                      <a:r>
                        <a:rPr lang="es-PE" sz="1100" b="0" i="0" u="none" strike="noStrike">
                          <a:solidFill>
                            <a:srgbClr val="000000"/>
                          </a:solidFill>
                          <a:effectLst/>
                          <a:latin typeface="Arial" panose="020B0604020202020204" pitchFamily="34" charset="0"/>
                        </a:rPr>
                        <a:t>105.4</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a:noFill/>
                    </a:lnB>
                    <a:solidFill>
                      <a:srgbClr val="FFFFFF"/>
                    </a:solidFill>
                  </a:tcPr>
                </a:tc>
                <a:tc>
                  <a:txBody>
                    <a:bodyPr/>
                    <a:lstStyle/>
                    <a:p>
                      <a:pPr algn="r" fontAlgn="b"/>
                      <a:r>
                        <a:rPr lang="es-PE" sz="1100" b="0" i="0" u="none" strike="noStrike" dirty="0">
                          <a:solidFill>
                            <a:srgbClr val="000000"/>
                          </a:solidFill>
                          <a:effectLst/>
                          <a:latin typeface="Arial" panose="020B0604020202020204" pitchFamily="34" charset="0"/>
                        </a:rPr>
                        <a:t>106.8</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a:noFill/>
                    </a:lnB>
                    <a:solidFill>
                      <a:srgbClr val="FFFFFF"/>
                    </a:solidFill>
                  </a:tcPr>
                </a:tc>
                <a:tc>
                  <a:txBody>
                    <a:bodyPr/>
                    <a:lstStyle/>
                    <a:p>
                      <a:pPr algn="r" fontAlgn="b"/>
                      <a:r>
                        <a:rPr lang="es-PE" sz="1100" b="0" i="0" u="none" strike="noStrike" dirty="0">
                          <a:solidFill>
                            <a:srgbClr val="000000"/>
                          </a:solidFill>
                          <a:effectLst/>
                          <a:latin typeface="Arial" panose="020B0604020202020204" pitchFamily="34" charset="0"/>
                        </a:rPr>
                        <a:t>49.5</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a:noFill/>
                    </a:lnB>
                    <a:solidFill>
                      <a:srgbClr val="FFFFFF"/>
                    </a:solidFill>
                  </a:tcPr>
                </a:tc>
                <a:tc>
                  <a:txBody>
                    <a:bodyPr/>
                    <a:lstStyle/>
                    <a:p>
                      <a:pPr algn="r" fontAlgn="b"/>
                      <a:r>
                        <a:rPr lang="es-PE" sz="1100" b="0" i="0" u="none" strike="noStrike" dirty="0">
                          <a:solidFill>
                            <a:srgbClr val="000000"/>
                          </a:solidFill>
                          <a:effectLst/>
                          <a:latin typeface="Arial" panose="020B0604020202020204" pitchFamily="34" charset="0"/>
                        </a:rPr>
                        <a:t>46.3%</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543348672"/>
                  </a:ext>
                </a:extLst>
              </a:tr>
              <a:tr h="198748">
                <a:tc>
                  <a:txBody>
                    <a:bodyPr/>
                    <a:lstStyle/>
                    <a:p>
                      <a:pPr algn="l" fontAlgn="b"/>
                      <a:r>
                        <a:rPr lang="es-PE" sz="1100" b="0" i="0" u="none" strike="noStrike">
                          <a:solidFill>
                            <a:srgbClr val="000000"/>
                          </a:solidFill>
                          <a:effectLst/>
                          <a:latin typeface="Arial" panose="020B0604020202020204" pitchFamily="34" charset="0"/>
                        </a:rPr>
                        <a:t> </a:t>
                      </a:r>
                    </a:p>
                  </a:txBody>
                  <a:tcPr marL="9034" marR="9034" marT="9034" marB="0" anchor="b">
                    <a:lnL w="12700" cap="flat" cmpd="sng" algn="ctr">
                      <a:solidFill>
                        <a:srgbClr val="DDDDDD"/>
                      </a:solidFill>
                      <a:prstDash val="solid"/>
                      <a:round/>
                      <a:headEnd type="none" w="med" len="med"/>
                      <a:tailEnd type="none" w="med" len="med"/>
                    </a:lnL>
                    <a:lnR>
                      <a:noFill/>
                    </a:lnR>
                    <a:lnT>
                      <a:noFill/>
                    </a:lnT>
                    <a:lnB>
                      <a:noFill/>
                    </a:lnB>
                    <a:solidFill>
                      <a:srgbClr val="FFFFFF"/>
                    </a:solidFill>
                  </a:tcPr>
                </a:tc>
                <a:tc>
                  <a:txBody>
                    <a:bodyPr/>
                    <a:lstStyle/>
                    <a:p>
                      <a:pPr algn="l" fontAlgn="b"/>
                      <a:r>
                        <a:rPr lang="es-PE" sz="1100" b="0" i="0" u="none" strike="noStrike" dirty="0">
                          <a:solidFill>
                            <a:srgbClr val="000000"/>
                          </a:solidFill>
                          <a:effectLst/>
                          <a:latin typeface="Arial" panose="020B0604020202020204" pitchFamily="34" charset="0"/>
                        </a:rPr>
                        <a:t>002 JOVENES PRODUCTIVOS</a:t>
                      </a:r>
                    </a:p>
                  </a:txBody>
                  <a:tcPr marL="9034" marR="9034" marT="9034" marB="0" anchor="b">
                    <a:lnL>
                      <a:noFill/>
                    </a:lnL>
                    <a:lnR w="6350" cap="flat" cmpd="sng" algn="ctr">
                      <a:solidFill>
                        <a:srgbClr val="DDDDDD"/>
                      </a:solidFill>
                      <a:prstDash val="solid"/>
                      <a:round/>
                      <a:headEnd type="none" w="med" len="med"/>
                      <a:tailEnd type="none" w="med" len="med"/>
                    </a:lnR>
                    <a:lnT>
                      <a:noFill/>
                    </a:lnT>
                    <a:lnB>
                      <a:noFill/>
                    </a:lnB>
                    <a:solidFill>
                      <a:srgbClr val="FFFFFF"/>
                    </a:solidFill>
                  </a:tcPr>
                </a:tc>
                <a:tc>
                  <a:txBody>
                    <a:bodyPr/>
                    <a:lstStyle/>
                    <a:p>
                      <a:pPr algn="r" fontAlgn="b"/>
                      <a:r>
                        <a:rPr lang="es-PE" sz="1100" b="0" i="0" u="none" strike="noStrike">
                          <a:solidFill>
                            <a:srgbClr val="000000"/>
                          </a:solidFill>
                          <a:effectLst/>
                          <a:latin typeface="Arial" panose="020B0604020202020204" pitchFamily="34" charset="0"/>
                        </a:rPr>
                        <a:t>13.9</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a:noFill/>
                    </a:lnT>
                    <a:lnB>
                      <a:noFill/>
                    </a:lnB>
                    <a:solidFill>
                      <a:srgbClr val="FFFFFF"/>
                    </a:solidFill>
                  </a:tcPr>
                </a:tc>
                <a:tc>
                  <a:txBody>
                    <a:bodyPr/>
                    <a:lstStyle/>
                    <a:p>
                      <a:pPr algn="r" fontAlgn="b"/>
                      <a:r>
                        <a:rPr lang="es-PE" sz="1100" b="0" i="0" u="none" strike="noStrike">
                          <a:solidFill>
                            <a:srgbClr val="000000"/>
                          </a:solidFill>
                          <a:effectLst/>
                          <a:latin typeface="Arial" panose="020B0604020202020204" pitchFamily="34" charset="0"/>
                        </a:rPr>
                        <a:t>13.9</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a:noFill/>
                    </a:lnT>
                    <a:lnB>
                      <a:noFill/>
                    </a:lnB>
                    <a:solidFill>
                      <a:srgbClr val="FFFFFF"/>
                    </a:solidFill>
                  </a:tcPr>
                </a:tc>
                <a:tc>
                  <a:txBody>
                    <a:bodyPr/>
                    <a:lstStyle/>
                    <a:p>
                      <a:pPr algn="r" fontAlgn="b"/>
                      <a:r>
                        <a:rPr lang="es-PE" sz="1100" b="0" i="0" u="none" strike="noStrike" dirty="0">
                          <a:solidFill>
                            <a:srgbClr val="000000"/>
                          </a:solidFill>
                          <a:effectLst/>
                          <a:latin typeface="Arial" panose="020B0604020202020204" pitchFamily="34" charset="0"/>
                        </a:rPr>
                        <a:t>6.2</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a:noFill/>
                    </a:lnT>
                    <a:lnB>
                      <a:noFill/>
                    </a:lnB>
                    <a:solidFill>
                      <a:srgbClr val="FFFFFF"/>
                    </a:solidFill>
                  </a:tcPr>
                </a:tc>
                <a:tc>
                  <a:txBody>
                    <a:bodyPr/>
                    <a:lstStyle/>
                    <a:p>
                      <a:pPr algn="r" fontAlgn="b"/>
                      <a:r>
                        <a:rPr lang="es-PE" sz="1100" b="0" i="0" u="none" strike="noStrike" dirty="0">
                          <a:solidFill>
                            <a:srgbClr val="000000"/>
                          </a:solidFill>
                          <a:effectLst/>
                          <a:latin typeface="Arial" panose="020B0604020202020204" pitchFamily="34" charset="0"/>
                        </a:rPr>
                        <a:t>44.6%</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688803856"/>
                  </a:ext>
                </a:extLst>
              </a:tr>
              <a:tr h="198748">
                <a:tc>
                  <a:txBody>
                    <a:bodyPr/>
                    <a:lstStyle/>
                    <a:p>
                      <a:pPr algn="l" fontAlgn="b"/>
                      <a:r>
                        <a:rPr lang="es-PE" sz="1100" b="0" i="0" u="none" strike="noStrike">
                          <a:solidFill>
                            <a:srgbClr val="000000"/>
                          </a:solidFill>
                          <a:effectLst/>
                          <a:latin typeface="Arial" panose="020B0604020202020204" pitchFamily="34" charset="0"/>
                        </a:rPr>
                        <a:t> </a:t>
                      </a:r>
                    </a:p>
                  </a:txBody>
                  <a:tcPr marL="9034" marR="9034" marT="9034" marB="0" anchor="b">
                    <a:lnL w="12700" cap="flat" cmpd="sng" algn="ctr">
                      <a:solidFill>
                        <a:srgbClr val="DDDDDD"/>
                      </a:solidFill>
                      <a:prstDash val="solid"/>
                      <a:round/>
                      <a:headEnd type="none" w="med" len="med"/>
                      <a:tailEnd type="none" w="med" len="med"/>
                    </a:lnL>
                    <a:lnR>
                      <a:noFill/>
                    </a:lnR>
                    <a:lnT>
                      <a:noFill/>
                    </a:lnT>
                    <a:lnB>
                      <a:noFill/>
                    </a:lnB>
                    <a:solidFill>
                      <a:srgbClr val="FFFFFF"/>
                    </a:solidFill>
                  </a:tcPr>
                </a:tc>
                <a:tc>
                  <a:txBody>
                    <a:bodyPr/>
                    <a:lstStyle/>
                    <a:p>
                      <a:pPr algn="l" fontAlgn="b"/>
                      <a:r>
                        <a:rPr lang="es-PE" sz="1100" b="0" i="0" u="none" strike="noStrike" dirty="0">
                          <a:solidFill>
                            <a:srgbClr val="000000"/>
                          </a:solidFill>
                          <a:effectLst/>
                          <a:latin typeface="Arial" panose="020B0604020202020204" pitchFamily="34" charset="0"/>
                        </a:rPr>
                        <a:t>005 "TRABAJA PERU"</a:t>
                      </a:r>
                    </a:p>
                  </a:txBody>
                  <a:tcPr marL="9034" marR="9034" marT="9034" marB="0" anchor="b">
                    <a:lnL>
                      <a:noFill/>
                    </a:lnL>
                    <a:lnR w="6350" cap="flat" cmpd="sng" algn="ctr">
                      <a:solidFill>
                        <a:srgbClr val="DDDDDD"/>
                      </a:solidFill>
                      <a:prstDash val="solid"/>
                      <a:round/>
                      <a:headEnd type="none" w="med" len="med"/>
                      <a:tailEnd type="none" w="med" len="med"/>
                    </a:lnR>
                    <a:lnT>
                      <a:noFill/>
                    </a:lnT>
                    <a:lnB>
                      <a:noFill/>
                    </a:lnB>
                    <a:solidFill>
                      <a:srgbClr val="FFFFFF"/>
                    </a:solidFill>
                  </a:tcPr>
                </a:tc>
                <a:tc>
                  <a:txBody>
                    <a:bodyPr/>
                    <a:lstStyle/>
                    <a:p>
                      <a:pPr algn="r" fontAlgn="b"/>
                      <a:r>
                        <a:rPr lang="es-PE" sz="1100" b="0" i="0" u="none" strike="noStrike">
                          <a:solidFill>
                            <a:srgbClr val="000000"/>
                          </a:solidFill>
                          <a:effectLst/>
                          <a:latin typeface="Arial" panose="020B0604020202020204" pitchFamily="34" charset="0"/>
                        </a:rPr>
                        <a:t>529.8</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a:noFill/>
                    </a:lnT>
                    <a:lnB>
                      <a:noFill/>
                    </a:lnB>
                    <a:solidFill>
                      <a:srgbClr val="FFFFFF"/>
                    </a:solidFill>
                  </a:tcPr>
                </a:tc>
                <a:tc>
                  <a:txBody>
                    <a:bodyPr/>
                    <a:lstStyle/>
                    <a:p>
                      <a:pPr algn="r" fontAlgn="b"/>
                      <a:r>
                        <a:rPr lang="es-PE" sz="1100" b="0" i="0" u="none" strike="noStrike">
                          <a:solidFill>
                            <a:srgbClr val="000000"/>
                          </a:solidFill>
                          <a:effectLst/>
                          <a:latin typeface="Arial" panose="020B0604020202020204" pitchFamily="34" charset="0"/>
                        </a:rPr>
                        <a:t>653.4</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a:noFill/>
                    </a:lnT>
                    <a:lnB>
                      <a:noFill/>
                    </a:lnB>
                    <a:solidFill>
                      <a:srgbClr val="FFFFFF"/>
                    </a:solidFill>
                  </a:tcPr>
                </a:tc>
                <a:tc>
                  <a:txBody>
                    <a:bodyPr/>
                    <a:lstStyle/>
                    <a:p>
                      <a:pPr algn="r" fontAlgn="b"/>
                      <a:r>
                        <a:rPr lang="es-PE" sz="1100" b="0" i="0" u="none" strike="noStrike" dirty="0">
                          <a:solidFill>
                            <a:srgbClr val="000000"/>
                          </a:solidFill>
                          <a:effectLst/>
                          <a:latin typeface="Arial" panose="020B0604020202020204" pitchFamily="34" charset="0"/>
                        </a:rPr>
                        <a:t>474.8</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a:noFill/>
                    </a:lnT>
                    <a:lnB>
                      <a:noFill/>
                    </a:lnB>
                    <a:solidFill>
                      <a:srgbClr val="FFFFFF"/>
                    </a:solidFill>
                  </a:tcPr>
                </a:tc>
                <a:tc>
                  <a:txBody>
                    <a:bodyPr/>
                    <a:lstStyle/>
                    <a:p>
                      <a:pPr algn="r" fontAlgn="b"/>
                      <a:r>
                        <a:rPr lang="es-PE" sz="1100" b="0" i="0" u="none" strike="noStrike" dirty="0">
                          <a:solidFill>
                            <a:srgbClr val="000000"/>
                          </a:solidFill>
                          <a:effectLst/>
                          <a:latin typeface="Arial" panose="020B0604020202020204" pitchFamily="34" charset="0"/>
                        </a:rPr>
                        <a:t>72.7%</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952450086"/>
                  </a:ext>
                </a:extLst>
              </a:tr>
              <a:tr h="198748">
                <a:tc>
                  <a:txBody>
                    <a:bodyPr/>
                    <a:lstStyle/>
                    <a:p>
                      <a:pPr algn="l" fontAlgn="b"/>
                      <a:r>
                        <a:rPr lang="es-PE" sz="1100" b="0" i="0" u="none" strike="noStrike">
                          <a:solidFill>
                            <a:srgbClr val="000000"/>
                          </a:solidFill>
                          <a:effectLst/>
                          <a:latin typeface="Arial" panose="020B0604020202020204" pitchFamily="34" charset="0"/>
                        </a:rPr>
                        <a:t> </a:t>
                      </a:r>
                    </a:p>
                  </a:txBody>
                  <a:tcPr marL="9034" marR="9034" marT="9034" marB="0" anchor="b">
                    <a:lnL w="12700" cap="flat" cmpd="sng" algn="ctr">
                      <a:solidFill>
                        <a:srgbClr val="DDDDDD"/>
                      </a:solidFill>
                      <a:prstDash val="solid"/>
                      <a:round/>
                      <a:headEnd type="none" w="med" len="med"/>
                      <a:tailEnd type="none" w="med" len="med"/>
                    </a:lnL>
                    <a:lnR>
                      <a:noFill/>
                    </a:lnR>
                    <a:lnT>
                      <a:noFill/>
                    </a:lnT>
                    <a:lnB w="12700" cap="flat" cmpd="sng" algn="ctr">
                      <a:solidFill>
                        <a:srgbClr val="DDDDDD"/>
                      </a:solidFill>
                      <a:prstDash val="solid"/>
                      <a:round/>
                      <a:headEnd type="none" w="med" len="med"/>
                      <a:tailEnd type="none" w="med" len="med"/>
                    </a:lnB>
                    <a:solidFill>
                      <a:srgbClr val="FFFFFF"/>
                    </a:solidFill>
                  </a:tcPr>
                </a:tc>
                <a:tc>
                  <a:txBody>
                    <a:bodyPr/>
                    <a:lstStyle/>
                    <a:p>
                      <a:pPr algn="l" fontAlgn="b"/>
                      <a:r>
                        <a:rPr lang="es-PE" sz="1100" b="0" i="0" u="none" strike="noStrike" dirty="0">
                          <a:solidFill>
                            <a:srgbClr val="000000"/>
                          </a:solidFill>
                          <a:effectLst/>
                          <a:latin typeface="Arial" panose="020B0604020202020204" pitchFamily="34" charset="0"/>
                        </a:rPr>
                        <a:t>007 "FORTALECE PERU"</a:t>
                      </a:r>
                    </a:p>
                  </a:txBody>
                  <a:tcPr marL="9034" marR="9034" marT="9034" marB="0" anchor="b">
                    <a:lnL>
                      <a:noFill/>
                    </a:lnL>
                    <a:lnR w="6350" cap="flat" cmpd="sng" algn="ctr">
                      <a:solidFill>
                        <a:srgbClr val="DDDDDD"/>
                      </a:solidFill>
                      <a:prstDash val="solid"/>
                      <a:round/>
                      <a:headEnd type="none" w="med" len="med"/>
                      <a:tailEnd type="none" w="med" len="med"/>
                    </a:lnR>
                    <a:lnT>
                      <a:noFill/>
                    </a:lnT>
                    <a:lnB w="12700" cap="flat" cmpd="sng" algn="ctr">
                      <a:solidFill>
                        <a:srgbClr val="DDDDDD"/>
                      </a:solidFill>
                      <a:prstDash val="solid"/>
                      <a:round/>
                      <a:headEnd type="none" w="med" len="med"/>
                      <a:tailEnd type="none" w="med" len="med"/>
                    </a:lnB>
                    <a:solidFill>
                      <a:srgbClr val="FFFFFF"/>
                    </a:solidFill>
                  </a:tcPr>
                </a:tc>
                <a:tc>
                  <a:txBody>
                    <a:bodyPr/>
                    <a:lstStyle/>
                    <a:p>
                      <a:pPr algn="r" fontAlgn="b"/>
                      <a:r>
                        <a:rPr lang="es-PE" sz="1100" b="0" i="0" u="none" strike="noStrike">
                          <a:solidFill>
                            <a:srgbClr val="000000"/>
                          </a:solidFill>
                          <a:effectLst/>
                          <a:latin typeface="Arial" panose="020B0604020202020204" pitchFamily="34" charset="0"/>
                        </a:rPr>
                        <a:t>16.8</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a:noFill/>
                    </a:lnT>
                    <a:lnB w="12700" cap="flat" cmpd="sng" algn="ctr">
                      <a:solidFill>
                        <a:srgbClr val="DDDDDD"/>
                      </a:solidFill>
                      <a:prstDash val="solid"/>
                      <a:round/>
                      <a:headEnd type="none" w="med" len="med"/>
                      <a:tailEnd type="none" w="med" len="med"/>
                    </a:lnB>
                    <a:solidFill>
                      <a:srgbClr val="FFFFFF"/>
                    </a:solidFill>
                  </a:tcPr>
                </a:tc>
                <a:tc>
                  <a:txBody>
                    <a:bodyPr/>
                    <a:lstStyle/>
                    <a:p>
                      <a:pPr algn="r" fontAlgn="b"/>
                      <a:r>
                        <a:rPr lang="es-PE" sz="1100" b="0" i="0" u="none" strike="noStrike">
                          <a:solidFill>
                            <a:srgbClr val="000000"/>
                          </a:solidFill>
                          <a:effectLst/>
                          <a:latin typeface="Arial" panose="020B0604020202020204" pitchFamily="34" charset="0"/>
                        </a:rPr>
                        <a:t>24.0</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a:noFill/>
                    </a:lnT>
                    <a:lnB w="12700" cap="flat" cmpd="sng" algn="ctr">
                      <a:solidFill>
                        <a:srgbClr val="DDDDDD"/>
                      </a:solidFill>
                      <a:prstDash val="solid"/>
                      <a:round/>
                      <a:headEnd type="none" w="med" len="med"/>
                      <a:tailEnd type="none" w="med" len="med"/>
                    </a:lnB>
                    <a:solidFill>
                      <a:srgbClr val="FFFFFF"/>
                    </a:solidFill>
                  </a:tcPr>
                </a:tc>
                <a:tc>
                  <a:txBody>
                    <a:bodyPr/>
                    <a:lstStyle/>
                    <a:p>
                      <a:pPr algn="r" fontAlgn="b"/>
                      <a:r>
                        <a:rPr lang="es-PE" sz="1100" b="0" i="0" u="none" strike="noStrike" dirty="0">
                          <a:solidFill>
                            <a:srgbClr val="000000"/>
                          </a:solidFill>
                          <a:effectLst/>
                          <a:latin typeface="Arial" panose="020B0604020202020204" pitchFamily="34" charset="0"/>
                        </a:rPr>
                        <a:t>8.7</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a:noFill/>
                    </a:lnT>
                    <a:lnB w="12700" cap="flat" cmpd="sng" algn="ctr">
                      <a:solidFill>
                        <a:srgbClr val="DDDDDD"/>
                      </a:solidFill>
                      <a:prstDash val="solid"/>
                      <a:round/>
                      <a:headEnd type="none" w="med" len="med"/>
                      <a:tailEnd type="none" w="med" len="med"/>
                    </a:lnB>
                    <a:solidFill>
                      <a:srgbClr val="FFFFFF"/>
                    </a:solidFill>
                  </a:tcPr>
                </a:tc>
                <a:tc>
                  <a:txBody>
                    <a:bodyPr/>
                    <a:lstStyle/>
                    <a:p>
                      <a:pPr algn="r" fontAlgn="b"/>
                      <a:r>
                        <a:rPr lang="es-PE" sz="1100" b="0" i="0" u="none" strike="noStrike" dirty="0">
                          <a:solidFill>
                            <a:srgbClr val="000000"/>
                          </a:solidFill>
                          <a:effectLst/>
                          <a:latin typeface="Arial" panose="020B0604020202020204" pitchFamily="34" charset="0"/>
                        </a:rPr>
                        <a:t>36.0%</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a:noFill/>
                    </a:lnT>
                    <a:lnB w="1270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540421151"/>
                  </a:ext>
                </a:extLst>
              </a:tr>
              <a:tr h="198748">
                <a:tc gridSpan="2">
                  <a:txBody>
                    <a:bodyPr/>
                    <a:lstStyle/>
                    <a:p>
                      <a:pPr algn="l" fontAlgn="b"/>
                      <a:r>
                        <a:rPr lang="es-PE" sz="1400" b="1" i="0" u="none" strike="noStrike">
                          <a:solidFill>
                            <a:srgbClr val="000000"/>
                          </a:solidFill>
                          <a:effectLst/>
                          <a:latin typeface="Arial" panose="020B0604020202020204" pitchFamily="34" charset="0"/>
                        </a:rPr>
                        <a:t>Pliego 121 SUNAFIL</a:t>
                      </a:r>
                    </a:p>
                  </a:txBody>
                  <a:tcPr marL="9034" marR="9034" marT="9034" marB="0" anchor="b">
                    <a:lnL w="1270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D9E1F2"/>
                    </a:solidFill>
                  </a:tcPr>
                </a:tc>
                <a:tc hMerge="1">
                  <a:txBody>
                    <a:bodyPr/>
                    <a:lstStyle/>
                    <a:p>
                      <a:endParaRPr lang="es-PE"/>
                    </a:p>
                  </a:txBody>
                  <a:tcPr/>
                </a:tc>
                <a:tc>
                  <a:txBody>
                    <a:bodyPr/>
                    <a:lstStyle/>
                    <a:p>
                      <a:pPr algn="r" fontAlgn="b"/>
                      <a:r>
                        <a:rPr lang="es-PE" sz="1400" b="1" i="0" u="none" strike="noStrike">
                          <a:solidFill>
                            <a:srgbClr val="000000"/>
                          </a:solidFill>
                          <a:effectLst/>
                          <a:latin typeface="Arial" panose="020B0604020202020204" pitchFamily="34" charset="0"/>
                        </a:rPr>
                        <a:t>234.4</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D9E1F2"/>
                    </a:solidFill>
                  </a:tcPr>
                </a:tc>
                <a:tc>
                  <a:txBody>
                    <a:bodyPr/>
                    <a:lstStyle/>
                    <a:p>
                      <a:pPr algn="r" fontAlgn="b"/>
                      <a:r>
                        <a:rPr lang="es-PE" sz="1400" b="1" i="0" u="none" strike="noStrike">
                          <a:solidFill>
                            <a:srgbClr val="000000"/>
                          </a:solidFill>
                          <a:effectLst/>
                          <a:latin typeface="Arial" panose="020B0604020202020204" pitchFamily="34" charset="0"/>
                        </a:rPr>
                        <a:t>234.3</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D9E1F2"/>
                    </a:solidFill>
                  </a:tcPr>
                </a:tc>
                <a:tc>
                  <a:txBody>
                    <a:bodyPr/>
                    <a:lstStyle/>
                    <a:p>
                      <a:pPr algn="r" fontAlgn="b"/>
                      <a:r>
                        <a:rPr lang="es-PE" sz="1400" b="1" i="0" u="none" strike="noStrike" dirty="0">
                          <a:solidFill>
                            <a:srgbClr val="000000"/>
                          </a:solidFill>
                          <a:effectLst/>
                          <a:latin typeface="Arial" panose="020B0604020202020204" pitchFamily="34" charset="0"/>
                        </a:rPr>
                        <a:t>114.0</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D9E1F2"/>
                    </a:solidFill>
                  </a:tcPr>
                </a:tc>
                <a:tc>
                  <a:txBody>
                    <a:bodyPr/>
                    <a:lstStyle/>
                    <a:p>
                      <a:pPr algn="r" fontAlgn="b"/>
                      <a:r>
                        <a:rPr lang="es-PE" sz="1400" b="1" i="0" u="none" strike="noStrike" dirty="0">
                          <a:solidFill>
                            <a:srgbClr val="000000"/>
                          </a:solidFill>
                          <a:effectLst/>
                          <a:latin typeface="Arial" panose="020B0604020202020204" pitchFamily="34" charset="0"/>
                        </a:rPr>
                        <a:t>48.7%</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D9E1F2"/>
                    </a:solidFill>
                  </a:tcPr>
                </a:tc>
                <a:extLst>
                  <a:ext uri="{0D108BD9-81ED-4DB2-BD59-A6C34878D82A}">
                    <a16:rowId xmlns:a16="http://schemas.microsoft.com/office/drawing/2014/main" val="4148118936"/>
                  </a:ext>
                </a:extLst>
              </a:tr>
              <a:tr h="198748">
                <a:tc>
                  <a:txBody>
                    <a:bodyPr/>
                    <a:lstStyle/>
                    <a:p>
                      <a:pPr algn="l" fontAlgn="b"/>
                      <a:r>
                        <a:rPr lang="es-PE" sz="1100" b="0" i="0" u="none" strike="noStrike">
                          <a:solidFill>
                            <a:srgbClr val="000000"/>
                          </a:solidFill>
                          <a:effectLst/>
                          <a:latin typeface="Arial" panose="020B0604020202020204" pitchFamily="34" charset="0"/>
                        </a:rPr>
                        <a:t> </a:t>
                      </a:r>
                    </a:p>
                  </a:txBody>
                  <a:tcPr marL="9034" marR="9034" marT="9034" marB="0" anchor="b">
                    <a:lnL w="12700" cap="flat" cmpd="sng" algn="ctr">
                      <a:solidFill>
                        <a:srgbClr val="DDDDDD"/>
                      </a:solidFill>
                      <a:prstDash val="solid"/>
                      <a:round/>
                      <a:headEnd type="none" w="med" len="med"/>
                      <a:tailEnd type="none" w="med" len="med"/>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l" fontAlgn="b"/>
                      <a:r>
                        <a:rPr lang="es-PE" sz="1100" b="0" i="0" u="none" strike="noStrike">
                          <a:solidFill>
                            <a:srgbClr val="000000"/>
                          </a:solidFill>
                          <a:effectLst/>
                          <a:latin typeface="Arial" panose="020B0604020202020204" pitchFamily="34" charset="0"/>
                        </a:rPr>
                        <a:t>001 SUNAFIL</a:t>
                      </a:r>
                    </a:p>
                  </a:txBody>
                  <a:tcPr marL="9034" marR="9034" marT="9034" marB="0" anchor="b">
                    <a:lnL>
                      <a:noFill/>
                    </a:lnL>
                    <a:lnR w="635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r" fontAlgn="b"/>
                      <a:r>
                        <a:rPr lang="es-PE" sz="1100" b="0" i="0" u="none" strike="noStrike">
                          <a:solidFill>
                            <a:srgbClr val="000000"/>
                          </a:solidFill>
                          <a:effectLst/>
                          <a:latin typeface="Arial" panose="020B0604020202020204" pitchFamily="34" charset="0"/>
                        </a:rPr>
                        <a:t>234.4</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r" fontAlgn="b"/>
                      <a:r>
                        <a:rPr lang="es-PE" sz="1100" b="0" i="0" u="none" strike="noStrike">
                          <a:solidFill>
                            <a:srgbClr val="000000"/>
                          </a:solidFill>
                          <a:effectLst/>
                          <a:latin typeface="Arial" panose="020B0604020202020204" pitchFamily="34" charset="0"/>
                        </a:rPr>
                        <a:t>234.3</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r" fontAlgn="b"/>
                      <a:r>
                        <a:rPr lang="es-PE" sz="1100" b="0" i="0" u="none" strike="noStrike" dirty="0">
                          <a:solidFill>
                            <a:srgbClr val="000000"/>
                          </a:solidFill>
                          <a:effectLst/>
                          <a:latin typeface="Arial" panose="020B0604020202020204" pitchFamily="34" charset="0"/>
                        </a:rPr>
                        <a:t>114.0</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r" fontAlgn="b"/>
                      <a:r>
                        <a:rPr lang="es-PE" sz="1100" b="0" i="0" u="none" strike="noStrike" dirty="0">
                          <a:solidFill>
                            <a:srgbClr val="000000"/>
                          </a:solidFill>
                          <a:effectLst/>
                          <a:latin typeface="Arial" panose="020B0604020202020204" pitchFamily="34" charset="0"/>
                        </a:rPr>
                        <a:t>48.7%</a:t>
                      </a:r>
                    </a:p>
                  </a:txBody>
                  <a:tcPr marL="9034" marR="9034" marT="9034" marB="0" anchor="b">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910645431"/>
                  </a:ext>
                </a:extLst>
              </a:tr>
              <a:tr h="406531">
                <a:tc gridSpan="2">
                  <a:txBody>
                    <a:bodyPr/>
                    <a:lstStyle/>
                    <a:p>
                      <a:pPr algn="ctr" fontAlgn="ctr"/>
                      <a:r>
                        <a:rPr lang="es-PE" sz="1200" b="1" i="0" u="none" strike="noStrike" dirty="0">
                          <a:solidFill>
                            <a:srgbClr val="FFFFFF"/>
                          </a:solidFill>
                          <a:effectLst/>
                          <a:latin typeface="Arial" panose="020B0604020202020204" pitchFamily="34" charset="0"/>
                        </a:rPr>
                        <a:t>TOTAL SECTOR TRABAJO</a:t>
                      </a:r>
                    </a:p>
                  </a:txBody>
                  <a:tcPr marL="9034" marR="9034" marT="9034"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accent1">
                        <a:lumMod val="75000"/>
                      </a:schemeClr>
                    </a:solidFill>
                  </a:tcPr>
                </a:tc>
                <a:tc hMerge="1">
                  <a:txBody>
                    <a:bodyPr/>
                    <a:lstStyle/>
                    <a:p>
                      <a:endParaRPr lang="es-PE"/>
                    </a:p>
                  </a:txBody>
                  <a:tcPr/>
                </a:tc>
                <a:tc>
                  <a:txBody>
                    <a:bodyPr/>
                    <a:lstStyle/>
                    <a:p>
                      <a:pPr algn="r" fontAlgn="ctr"/>
                      <a:r>
                        <a:rPr lang="es-PE" sz="1200" b="1" i="0" u="none" strike="noStrike">
                          <a:solidFill>
                            <a:srgbClr val="FFFFFF"/>
                          </a:solidFill>
                          <a:effectLst/>
                          <a:latin typeface="Arial" panose="020B0604020202020204" pitchFamily="34" charset="0"/>
                        </a:rPr>
                        <a:t>900.3</a:t>
                      </a:r>
                    </a:p>
                  </a:txBody>
                  <a:tcPr marL="9034" marR="9034" marT="9034"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accent1">
                        <a:lumMod val="75000"/>
                      </a:schemeClr>
                    </a:solidFill>
                  </a:tcPr>
                </a:tc>
                <a:tc>
                  <a:txBody>
                    <a:bodyPr/>
                    <a:lstStyle/>
                    <a:p>
                      <a:pPr algn="r" fontAlgn="ctr"/>
                      <a:r>
                        <a:rPr lang="es-PE" sz="1200" b="1" i="0" u="none" strike="noStrike" dirty="0">
                          <a:solidFill>
                            <a:srgbClr val="FFFFFF"/>
                          </a:solidFill>
                          <a:effectLst/>
                          <a:latin typeface="Arial" panose="020B0604020202020204" pitchFamily="34" charset="0"/>
                        </a:rPr>
                        <a:t>1,032.5</a:t>
                      </a:r>
                    </a:p>
                  </a:txBody>
                  <a:tcPr marL="9034" marR="9034" marT="9034"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accent1">
                        <a:lumMod val="75000"/>
                      </a:schemeClr>
                    </a:solidFill>
                  </a:tcPr>
                </a:tc>
                <a:tc>
                  <a:txBody>
                    <a:bodyPr/>
                    <a:lstStyle/>
                    <a:p>
                      <a:pPr algn="r" fontAlgn="ctr"/>
                      <a:r>
                        <a:rPr lang="es-PE" sz="1200" b="1" i="0" u="none" strike="noStrike" dirty="0">
                          <a:solidFill>
                            <a:srgbClr val="FFFFFF"/>
                          </a:solidFill>
                          <a:effectLst/>
                          <a:latin typeface="Arial" panose="020B0604020202020204" pitchFamily="34" charset="0"/>
                        </a:rPr>
                        <a:t>653.2</a:t>
                      </a:r>
                    </a:p>
                  </a:txBody>
                  <a:tcPr marL="9034" marR="9034" marT="9034"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accent1">
                        <a:lumMod val="75000"/>
                      </a:schemeClr>
                    </a:solidFill>
                  </a:tcPr>
                </a:tc>
                <a:tc>
                  <a:txBody>
                    <a:bodyPr/>
                    <a:lstStyle/>
                    <a:p>
                      <a:pPr algn="r" fontAlgn="ctr"/>
                      <a:r>
                        <a:rPr lang="es-PE" sz="1200" b="1" i="0" u="none" strike="noStrike" dirty="0">
                          <a:solidFill>
                            <a:srgbClr val="FFFFFF"/>
                          </a:solidFill>
                          <a:effectLst/>
                          <a:latin typeface="Arial" panose="020B0604020202020204" pitchFamily="34" charset="0"/>
                        </a:rPr>
                        <a:t>63.3%</a:t>
                      </a:r>
                    </a:p>
                  </a:txBody>
                  <a:tcPr marL="9034" marR="9034" marT="9034"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575577508"/>
                  </a:ext>
                </a:extLst>
              </a:tr>
            </a:tbl>
          </a:graphicData>
        </a:graphic>
      </p:graphicFrame>
      <p:sp>
        <p:nvSpPr>
          <p:cNvPr id="60" name="CuadroTexto 59">
            <a:extLst>
              <a:ext uri="{FF2B5EF4-FFF2-40B4-BE49-F238E27FC236}">
                <a16:creationId xmlns:a16="http://schemas.microsoft.com/office/drawing/2014/main" id="{62DF37AB-1A29-7D1F-6AB3-AA4F2FDFEF92}"/>
              </a:ext>
            </a:extLst>
          </p:cNvPr>
          <p:cNvSpPr txBox="1"/>
          <p:nvPr/>
        </p:nvSpPr>
        <p:spPr>
          <a:xfrm>
            <a:off x="1197204" y="254524"/>
            <a:ext cx="10256363" cy="584775"/>
          </a:xfrm>
          <a:prstGeom prst="rect">
            <a:avLst/>
          </a:prstGeom>
          <a:noFill/>
        </p:spPr>
        <p:txBody>
          <a:bodyPr wrap="square" rtlCol="0">
            <a:spAutoFit/>
          </a:bodyPr>
          <a:lstStyle/>
          <a:p>
            <a:r>
              <a:rPr lang="es-MX" sz="3200" b="1" dirty="0">
                <a:latin typeface="Arial Rounded MT Bold" panose="020F0704030504030204" pitchFamily="34" charset="0"/>
              </a:rPr>
              <a:t>Ejecución presupuestal del Sector Trabajo </a:t>
            </a:r>
            <a:endParaRPr lang="es-PE" sz="3200" b="1" dirty="0">
              <a:latin typeface="Arial Rounded MT Bold" panose="020F0704030504030204" pitchFamily="34" charset="0"/>
            </a:endParaRPr>
          </a:p>
        </p:txBody>
      </p:sp>
      <p:graphicFrame>
        <p:nvGraphicFramePr>
          <p:cNvPr id="3" name="Gráfico 2">
            <a:extLst>
              <a:ext uri="{FF2B5EF4-FFF2-40B4-BE49-F238E27FC236}">
                <a16:creationId xmlns:a16="http://schemas.microsoft.com/office/drawing/2014/main" id="{7097B3E9-097C-84A6-CB6C-9228732CF0E4}"/>
              </a:ext>
            </a:extLst>
          </p:cNvPr>
          <p:cNvGraphicFramePr>
            <a:graphicFrameLocks/>
          </p:cNvGraphicFramePr>
          <p:nvPr>
            <p:extLst>
              <p:ext uri="{D42A27DB-BD31-4B8C-83A1-F6EECF244321}">
                <p14:modId xmlns:p14="http://schemas.microsoft.com/office/powerpoint/2010/main" val="584530498"/>
              </p:ext>
            </p:extLst>
          </p:nvPr>
        </p:nvGraphicFramePr>
        <p:xfrm>
          <a:off x="7277818" y="2229951"/>
          <a:ext cx="4572000" cy="2552700"/>
        </p:xfrm>
        <a:graphic>
          <a:graphicData uri="http://schemas.openxmlformats.org/drawingml/2006/chart">
            <c:chart xmlns:c="http://schemas.openxmlformats.org/drawingml/2006/chart" xmlns:r="http://schemas.openxmlformats.org/officeDocument/2006/relationships" r:id="rId3"/>
          </a:graphicData>
        </a:graphic>
      </p:graphicFrame>
      <p:sp>
        <p:nvSpPr>
          <p:cNvPr id="4" name="Elipse 3">
            <a:extLst>
              <a:ext uri="{FF2B5EF4-FFF2-40B4-BE49-F238E27FC236}">
                <a16:creationId xmlns:a16="http://schemas.microsoft.com/office/drawing/2014/main" id="{72509BC9-3AC9-202C-4D87-B9CB5B5CA692}"/>
              </a:ext>
            </a:extLst>
          </p:cNvPr>
          <p:cNvSpPr/>
          <p:nvPr/>
        </p:nvSpPr>
        <p:spPr>
          <a:xfrm>
            <a:off x="9671901" y="2258232"/>
            <a:ext cx="923827" cy="76777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rPr>
              <a:t>63.3%</a:t>
            </a:r>
            <a:endParaRPr lang="es-PE" sz="1400" b="1" dirty="0">
              <a:solidFill>
                <a:schemeClr val="tx1"/>
              </a:solidFill>
            </a:endParaRPr>
          </a:p>
        </p:txBody>
      </p:sp>
    </p:spTree>
    <p:extLst>
      <p:ext uri="{BB962C8B-B14F-4D97-AF65-F5344CB8AC3E}">
        <p14:creationId xmlns:p14="http://schemas.microsoft.com/office/powerpoint/2010/main" val="13513209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08B2CDD-8C56-B39D-DE1C-9743387A25F2}"/>
              </a:ext>
            </a:extLst>
          </p:cNvPr>
          <p:cNvSpPr txBox="1"/>
          <p:nvPr/>
        </p:nvSpPr>
        <p:spPr>
          <a:xfrm>
            <a:off x="967818" y="174134"/>
            <a:ext cx="10256363" cy="584775"/>
          </a:xfrm>
          <a:prstGeom prst="rect">
            <a:avLst/>
          </a:prstGeom>
          <a:noFill/>
        </p:spPr>
        <p:txBody>
          <a:bodyPr wrap="square" rtlCol="0">
            <a:spAutoFit/>
          </a:bodyPr>
          <a:lstStyle/>
          <a:p>
            <a:r>
              <a:rPr lang="es-MX" sz="3200" b="1" dirty="0">
                <a:latin typeface="Arial Rounded MT Bold" panose="020F0704030504030204" pitchFamily="34" charset="0"/>
              </a:rPr>
              <a:t>Logros y proyección de la UE 001 Ministerio </a:t>
            </a:r>
            <a:endParaRPr lang="es-PE" sz="3200" b="1" dirty="0">
              <a:latin typeface="Arial Rounded MT Bold" panose="020F0704030504030204" pitchFamily="34" charset="0"/>
            </a:endParaRPr>
          </a:p>
        </p:txBody>
      </p:sp>
      <p:sp>
        <p:nvSpPr>
          <p:cNvPr id="8" name="Rectángulo: esquinas redondeadas 7">
            <a:extLst>
              <a:ext uri="{FF2B5EF4-FFF2-40B4-BE49-F238E27FC236}">
                <a16:creationId xmlns:a16="http://schemas.microsoft.com/office/drawing/2014/main" id="{0A03118D-D90F-2EB2-F050-A1E97E5E9F8D}"/>
              </a:ext>
            </a:extLst>
          </p:cNvPr>
          <p:cNvSpPr/>
          <p:nvPr/>
        </p:nvSpPr>
        <p:spPr>
          <a:xfrm>
            <a:off x="386711" y="1409619"/>
            <a:ext cx="1158949" cy="377304"/>
          </a:xfrm>
          <a:prstGeom prst="round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73 584</a:t>
            </a:r>
            <a:endParaRPr lang="es-PE" b="1" dirty="0">
              <a:solidFill>
                <a:schemeClr val="tx1"/>
              </a:solidFill>
            </a:endParaRPr>
          </a:p>
        </p:txBody>
      </p:sp>
      <p:sp>
        <p:nvSpPr>
          <p:cNvPr id="13" name="CuadroTexto 12">
            <a:extLst>
              <a:ext uri="{FF2B5EF4-FFF2-40B4-BE49-F238E27FC236}">
                <a16:creationId xmlns:a16="http://schemas.microsoft.com/office/drawing/2014/main" id="{9E778622-2592-E609-D9FD-829483EB3381}"/>
              </a:ext>
            </a:extLst>
          </p:cNvPr>
          <p:cNvSpPr txBox="1"/>
          <p:nvPr/>
        </p:nvSpPr>
        <p:spPr>
          <a:xfrm>
            <a:off x="1545660" y="1336661"/>
            <a:ext cx="2636874" cy="646331"/>
          </a:xfrm>
          <a:prstGeom prst="rect">
            <a:avLst/>
          </a:prstGeom>
          <a:noFill/>
        </p:spPr>
        <p:txBody>
          <a:bodyPr wrap="square">
            <a:spAutoFit/>
          </a:bodyPr>
          <a:lstStyle/>
          <a:p>
            <a:pPr algn="just" rtl="0" fontAlgn="ctr"/>
            <a:r>
              <a:rPr lang="es-PE" sz="1200" b="0" i="0" u="sng" strike="noStrike" dirty="0">
                <a:solidFill>
                  <a:srgbClr val="000000"/>
                </a:solidFill>
                <a:effectLst/>
                <a:latin typeface="Arial" panose="020B0604020202020204" pitchFamily="34" charset="0"/>
              </a:rPr>
              <a:t>Certificados</a:t>
            </a:r>
            <a:r>
              <a:rPr lang="es-PE" sz="1200" b="0" i="0" u="none" strike="noStrike" dirty="0">
                <a:solidFill>
                  <a:srgbClr val="000000"/>
                </a:solidFill>
                <a:effectLst/>
                <a:latin typeface="Arial" panose="020B0604020202020204" pitchFamily="34" charset="0"/>
              </a:rPr>
              <a:t> de capacitación emitidos, se proyecta </a:t>
            </a:r>
            <a:r>
              <a:rPr lang="es-PE" sz="1200" b="1" i="0" u="none" strike="noStrike" dirty="0">
                <a:solidFill>
                  <a:schemeClr val="accent5"/>
                </a:solidFill>
                <a:effectLst/>
                <a:latin typeface="Arial" panose="020B0604020202020204" pitchFamily="34" charset="0"/>
              </a:rPr>
              <a:t>159 189 </a:t>
            </a:r>
            <a:r>
              <a:rPr lang="es-PE" sz="1200" b="0" i="0" u="none" strike="noStrike" dirty="0">
                <a:solidFill>
                  <a:srgbClr val="000000"/>
                </a:solidFill>
                <a:effectLst/>
                <a:latin typeface="Arial" panose="020B0604020202020204" pitchFamily="34" charset="0"/>
              </a:rPr>
              <a:t>a diciembre.</a:t>
            </a:r>
          </a:p>
        </p:txBody>
      </p:sp>
      <p:sp>
        <p:nvSpPr>
          <p:cNvPr id="19" name="CuadroTexto 18">
            <a:extLst>
              <a:ext uri="{FF2B5EF4-FFF2-40B4-BE49-F238E27FC236}">
                <a16:creationId xmlns:a16="http://schemas.microsoft.com/office/drawing/2014/main" id="{530C3F4A-4F51-DB7B-76AD-1FD91D9E406A}"/>
              </a:ext>
            </a:extLst>
          </p:cNvPr>
          <p:cNvSpPr txBox="1"/>
          <p:nvPr/>
        </p:nvSpPr>
        <p:spPr>
          <a:xfrm>
            <a:off x="1592580" y="2186370"/>
            <a:ext cx="2611440" cy="646331"/>
          </a:xfrm>
          <a:prstGeom prst="rect">
            <a:avLst/>
          </a:prstGeom>
          <a:noFill/>
        </p:spPr>
        <p:txBody>
          <a:bodyPr wrap="square">
            <a:spAutoFit/>
          </a:bodyPr>
          <a:lstStyle/>
          <a:p>
            <a:pPr algn="just"/>
            <a:r>
              <a:rPr lang="es-MX" sz="1200" dirty="0">
                <a:solidFill>
                  <a:srgbClr val="000000"/>
                </a:solidFill>
                <a:latin typeface="Arial" panose="020B0604020202020204" pitchFamily="34" charset="0"/>
              </a:rPr>
              <a:t>Personas se inscribieron en la bolsa de trabajo, se proyecta </a:t>
            </a:r>
            <a:r>
              <a:rPr lang="es-MX" sz="1200" b="1" dirty="0">
                <a:solidFill>
                  <a:schemeClr val="accent5"/>
                </a:solidFill>
                <a:latin typeface="Arial" panose="020B0604020202020204" pitchFamily="34" charset="0"/>
              </a:rPr>
              <a:t>385 000</a:t>
            </a:r>
            <a:r>
              <a:rPr lang="es-MX" sz="1200" b="1" dirty="0">
                <a:solidFill>
                  <a:srgbClr val="FF0000"/>
                </a:solidFill>
                <a:latin typeface="Arial" panose="020B0604020202020204" pitchFamily="34" charset="0"/>
              </a:rPr>
              <a:t> </a:t>
            </a:r>
            <a:r>
              <a:rPr lang="es-MX" sz="1200" dirty="0">
                <a:solidFill>
                  <a:srgbClr val="000000"/>
                </a:solidFill>
                <a:latin typeface="Arial" panose="020B0604020202020204" pitchFamily="34" charset="0"/>
              </a:rPr>
              <a:t>a diciembre.</a:t>
            </a:r>
          </a:p>
        </p:txBody>
      </p:sp>
      <p:sp>
        <p:nvSpPr>
          <p:cNvPr id="22" name="Rectángulo: esquinas redondeadas 21">
            <a:extLst>
              <a:ext uri="{FF2B5EF4-FFF2-40B4-BE49-F238E27FC236}">
                <a16:creationId xmlns:a16="http://schemas.microsoft.com/office/drawing/2014/main" id="{D33BB5FB-D000-3BD8-0865-BB70347E580C}"/>
              </a:ext>
            </a:extLst>
          </p:cNvPr>
          <p:cNvSpPr/>
          <p:nvPr/>
        </p:nvSpPr>
        <p:spPr>
          <a:xfrm>
            <a:off x="408197" y="2186370"/>
            <a:ext cx="1158949" cy="377304"/>
          </a:xfrm>
          <a:prstGeom prst="round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136 847 </a:t>
            </a:r>
            <a:endParaRPr lang="es-PE" b="1" dirty="0">
              <a:solidFill>
                <a:schemeClr val="tx1"/>
              </a:solidFill>
            </a:endParaRPr>
          </a:p>
        </p:txBody>
      </p:sp>
      <p:sp>
        <p:nvSpPr>
          <p:cNvPr id="23" name="Rectángulo: esquinas redondeadas 22">
            <a:extLst>
              <a:ext uri="{FF2B5EF4-FFF2-40B4-BE49-F238E27FC236}">
                <a16:creationId xmlns:a16="http://schemas.microsoft.com/office/drawing/2014/main" id="{86B6D71A-7453-A671-0E44-3DD7C108D5A1}"/>
              </a:ext>
            </a:extLst>
          </p:cNvPr>
          <p:cNvSpPr/>
          <p:nvPr/>
        </p:nvSpPr>
        <p:spPr>
          <a:xfrm>
            <a:off x="4398446" y="1376034"/>
            <a:ext cx="1158949" cy="377304"/>
          </a:xfrm>
          <a:prstGeom prst="round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1 368 587</a:t>
            </a:r>
            <a:endParaRPr lang="es-PE" b="1" dirty="0">
              <a:solidFill>
                <a:schemeClr val="tx1"/>
              </a:solidFill>
            </a:endParaRPr>
          </a:p>
        </p:txBody>
      </p:sp>
      <p:sp>
        <p:nvSpPr>
          <p:cNvPr id="29" name="CuadroTexto 28">
            <a:extLst>
              <a:ext uri="{FF2B5EF4-FFF2-40B4-BE49-F238E27FC236}">
                <a16:creationId xmlns:a16="http://schemas.microsoft.com/office/drawing/2014/main" id="{C5600B9C-8DD1-CC7F-E63D-0BE0A7340FE8}"/>
              </a:ext>
            </a:extLst>
          </p:cNvPr>
          <p:cNvSpPr txBox="1"/>
          <p:nvPr/>
        </p:nvSpPr>
        <p:spPr>
          <a:xfrm>
            <a:off x="5557395" y="1348855"/>
            <a:ext cx="2495107" cy="646331"/>
          </a:xfrm>
          <a:prstGeom prst="rect">
            <a:avLst/>
          </a:prstGeom>
          <a:noFill/>
        </p:spPr>
        <p:txBody>
          <a:bodyPr wrap="square">
            <a:spAutoFit/>
          </a:bodyPr>
          <a:lstStyle/>
          <a:p>
            <a:pPr algn="just"/>
            <a:r>
              <a:rPr lang="es-MX" sz="1200" dirty="0">
                <a:solidFill>
                  <a:srgbClr val="000000"/>
                </a:solidFill>
                <a:latin typeface="Arial" panose="020B0604020202020204" pitchFamily="34" charset="0"/>
              </a:rPr>
              <a:t>Personas cuentan con su certificado único laboral, a diciembre  se proyecta </a:t>
            </a:r>
            <a:r>
              <a:rPr lang="es-MX" sz="1200" b="1" dirty="0">
                <a:solidFill>
                  <a:schemeClr val="accent5"/>
                </a:solidFill>
                <a:latin typeface="Arial" panose="020B0604020202020204" pitchFamily="34" charset="0"/>
              </a:rPr>
              <a:t>2 405 000</a:t>
            </a:r>
            <a:r>
              <a:rPr lang="es-MX" sz="1200" dirty="0">
                <a:solidFill>
                  <a:srgbClr val="000000"/>
                </a:solidFill>
                <a:latin typeface="Arial" panose="020B0604020202020204" pitchFamily="34" charset="0"/>
              </a:rPr>
              <a:t>. </a:t>
            </a:r>
          </a:p>
        </p:txBody>
      </p:sp>
      <p:sp>
        <p:nvSpPr>
          <p:cNvPr id="32" name="Rectángulo: esquinas redondeadas 31">
            <a:extLst>
              <a:ext uri="{FF2B5EF4-FFF2-40B4-BE49-F238E27FC236}">
                <a16:creationId xmlns:a16="http://schemas.microsoft.com/office/drawing/2014/main" id="{5D7D66F1-A985-3C8F-F509-28D9B2459248}"/>
              </a:ext>
            </a:extLst>
          </p:cNvPr>
          <p:cNvSpPr/>
          <p:nvPr/>
        </p:nvSpPr>
        <p:spPr>
          <a:xfrm>
            <a:off x="4398446" y="2213549"/>
            <a:ext cx="1158949" cy="377304"/>
          </a:xfrm>
          <a:prstGeom prst="round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31 265 </a:t>
            </a:r>
            <a:endParaRPr lang="es-PE" b="1" dirty="0">
              <a:solidFill>
                <a:schemeClr val="tx1"/>
              </a:solidFill>
            </a:endParaRPr>
          </a:p>
        </p:txBody>
      </p:sp>
      <p:sp>
        <p:nvSpPr>
          <p:cNvPr id="34" name="CuadroTexto 33">
            <a:extLst>
              <a:ext uri="{FF2B5EF4-FFF2-40B4-BE49-F238E27FC236}">
                <a16:creationId xmlns:a16="http://schemas.microsoft.com/office/drawing/2014/main" id="{B372DB11-F9BF-CC6F-5947-BDF8BA4BD726}"/>
              </a:ext>
            </a:extLst>
          </p:cNvPr>
          <p:cNvSpPr txBox="1"/>
          <p:nvPr/>
        </p:nvSpPr>
        <p:spPr>
          <a:xfrm>
            <a:off x="5557395" y="2186370"/>
            <a:ext cx="2495107" cy="646331"/>
          </a:xfrm>
          <a:prstGeom prst="rect">
            <a:avLst/>
          </a:prstGeom>
          <a:noFill/>
        </p:spPr>
        <p:txBody>
          <a:bodyPr wrap="square">
            <a:spAutoFit/>
          </a:bodyPr>
          <a:lstStyle/>
          <a:p>
            <a:pPr algn="just"/>
            <a:r>
              <a:rPr lang="es-MX" sz="1200" dirty="0">
                <a:solidFill>
                  <a:srgbClr val="000000"/>
                </a:solidFill>
                <a:latin typeface="Arial" panose="020B0604020202020204" pitchFamily="34" charset="0"/>
              </a:rPr>
              <a:t>Personas recibieron asesoría para la búsqueda de empleo, a diciembre se proyecta </a:t>
            </a:r>
            <a:r>
              <a:rPr lang="es-MX" sz="1200" b="1" dirty="0">
                <a:solidFill>
                  <a:schemeClr val="accent5"/>
                </a:solidFill>
                <a:latin typeface="Arial" panose="020B0604020202020204" pitchFamily="34" charset="0"/>
              </a:rPr>
              <a:t>65 000</a:t>
            </a:r>
            <a:r>
              <a:rPr lang="es-MX" sz="1200" dirty="0">
                <a:solidFill>
                  <a:srgbClr val="000000"/>
                </a:solidFill>
                <a:latin typeface="Arial" panose="020B0604020202020204" pitchFamily="34" charset="0"/>
              </a:rPr>
              <a:t>.</a:t>
            </a:r>
          </a:p>
        </p:txBody>
      </p:sp>
      <p:sp>
        <p:nvSpPr>
          <p:cNvPr id="35" name="Rectángulo: esquinas redondeadas 34">
            <a:extLst>
              <a:ext uri="{FF2B5EF4-FFF2-40B4-BE49-F238E27FC236}">
                <a16:creationId xmlns:a16="http://schemas.microsoft.com/office/drawing/2014/main" id="{9763CC24-9AEE-6540-E63C-531B1485F786}"/>
              </a:ext>
            </a:extLst>
          </p:cNvPr>
          <p:cNvSpPr/>
          <p:nvPr/>
        </p:nvSpPr>
        <p:spPr>
          <a:xfrm>
            <a:off x="8367198" y="1443216"/>
            <a:ext cx="1158949" cy="377304"/>
          </a:xfrm>
          <a:prstGeom prst="round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2230</a:t>
            </a:r>
            <a:endParaRPr lang="es-PE" b="1" dirty="0">
              <a:solidFill>
                <a:schemeClr val="tx1"/>
              </a:solidFill>
            </a:endParaRPr>
          </a:p>
        </p:txBody>
      </p:sp>
      <p:sp>
        <p:nvSpPr>
          <p:cNvPr id="36" name="CuadroTexto 35">
            <a:extLst>
              <a:ext uri="{FF2B5EF4-FFF2-40B4-BE49-F238E27FC236}">
                <a16:creationId xmlns:a16="http://schemas.microsoft.com/office/drawing/2014/main" id="{21399A79-852A-8561-DFDE-210BFAB8EAE7}"/>
              </a:ext>
            </a:extLst>
          </p:cNvPr>
          <p:cNvSpPr txBox="1"/>
          <p:nvPr/>
        </p:nvSpPr>
        <p:spPr>
          <a:xfrm>
            <a:off x="9526147" y="1416037"/>
            <a:ext cx="2495107" cy="646331"/>
          </a:xfrm>
          <a:prstGeom prst="rect">
            <a:avLst/>
          </a:prstGeom>
          <a:noFill/>
        </p:spPr>
        <p:txBody>
          <a:bodyPr wrap="square">
            <a:spAutoFit/>
          </a:bodyPr>
          <a:lstStyle/>
          <a:p>
            <a:pPr algn="just"/>
            <a:r>
              <a:rPr lang="es-MX" sz="1200" dirty="0">
                <a:solidFill>
                  <a:srgbClr val="000000"/>
                </a:solidFill>
                <a:latin typeface="Arial" panose="020B0604020202020204" pitchFamily="34" charset="0"/>
              </a:rPr>
              <a:t>Empresas usaron el servicio de acercamiento empresarial, a diciembre se proyecta </a:t>
            </a:r>
            <a:r>
              <a:rPr lang="es-MX" sz="1200" b="1" dirty="0">
                <a:solidFill>
                  <a:schemeClr val="accent5"/>
                </a:solidFill>
                <a:latin typeface="Arial" panose="020B0604020202020204" pitchFamily="34" charset="0"/>
              </a:rPr>
              <a:t>5300</a:t>
            </a:r>
            <a:r>
              <a:rPr lang="es-MX" sz="1200" dirty="0">
                <a:solidFill>
                  <a:srgbClr val="000000"/>
                </a:solidFill>
                <a:latin typeface="Arial" panose="020B0604020202020204" pitchFamily="34" charset="0"/>
              </a:rPr>
              <a:t>.</a:t>
            </a:r>
          </a:p>
        </p:txBody>
      </p:sp>
      <p:sp>
        <p:nvSpPr>
          <p:cNvPr id="37" name="Rectángulo: esquinas redondeadas 36">
            <a:extLst>
              <a:ext uri="{FF2B5EF4-FFF2-40B4-BE49-F238E27FC236}">
                <a16:creationId xmlns:a16="http://schemas.microsoft.com/office/drawing/2014/main" id="{93D22D19-144A-CE80-9B4B-5C2FDB3DC5EA}"/>
              </a:ext>
            </a:extLst>
          </p:cNvPr>
          <p:cNvSpPr/>
          <p:nvPr/>
        </p:nvSpPr>
        <p:spPr>
          <a:xfrm>
            <a:off x="8393699" y="2262367"/>
            <a:ext cx="1158949" cy="377304"/>
          </a:xfrm>
          <a:prstGeom prst="round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457</a:t>
            </a:r>
            <a:endParaRPr lang="es-PE" b="1" dirty="0">
              <a:solidFill>
                <a:schemeClr val="tx1"/>
              </a:solidFill>
            </a:endParaRPr>
          </a:p>
        </p:txBody>
      </p:sp>
      <p:sp>
        <p:nvSpPr>
          <p:cNvPr id="38" name="CuadroTexto 37">
            <a:extLst>
              <a:ext uri="{FF2B5EF4-FFF2-40B4-BE49-F238E27FC236}">
                <a16:creationId xmlns:a16="http://schemas.microsoft.com/office/drawing/2014/main" id="{9A0BAA57-29C0-54B7-5D3E-CEA79CAD8ED2}"/>
              </a:ext>
            </a:extLst>
          </p:cNvPr>
          <p:cNvSpPr txBox="1"/>
          <p:nvPr/>
        </p:nvSpPr>
        <p:spPr>
          <a:xfrm>
            <a:off x="9552648" y="2235188"/>
            <a:ext cx="2495107" cy="1015663"/>
          </a:xfrm>
          <a:prstGeom prst="rect">
            <a:avLst/>
          </a:prstGeom>
          <a:noFill/>
        </p:spPr>
        <p:txBody>
          <a:bodyPr wrap="square">
            <a:spAutoFit/>
          </a:bodyPr>
          <a:lstStyle/>
          <a:p>
            <a:pPr algn="just"/>
            <a:r>
              <a:rPr lang="es-MX" sz="1200" dirty="0">
                <a:solidFill>
                  <a:srgbClr val="000000"/>
                </a:solidFill>
                <a:latin typeface="Arial" panose="020B0604020202020204" pitchFamily="34" charset="0"/>
              </a:rPr>
              <a:t>Unidades prestadoras incorporadas en el  registro nacional de unidades prestadoras de servicios de empleo públicas, a diciembre se proyecta </a:t>
            </a:r>
            <a:r>
              <a:rPr lang="es-MX" sz="1200" b="1" dirty="0">
                <a:solidFill>
                  <a:schemeClr val="accent5"/>
                </a:solidFill>
                <a:latin typeface="Arial" panose="020B0604020202020204" pitchFamily="34" charset="0"/>
              </a:rPr>
              <a:t>600</a:t>
            </a:r>
            <a:r>
              <a:rPr lang="es-MX" sz="1200" dirty="0">
                <a:solidFill>
                  <a:srgbClr val="000000"/>
                </a:solidFill>
                <a:latin typeface="Arial" panose="020B0604020202020204" pitchFamily="34" charset="0"/>
              </a:rPr>
              <a:t>.</a:t>
            </a:r>
          </a:p>
        </p:txBody>
      </p:sp>
      <p:sp>
        <p:nvSpPr>
          <p:cNvPr id="41" name="Rectángulo: esquinas redondeadas 40">
            <a:extLst>
              <a:ext uri="{FF2B5EF4-FFF2-40B4-BE49-F238E27FC236}">
                <a16:creationId xmlns:a16="http://schemas.microsoft.com/office/drawing/2014/main" id="{98961203-1C34-1BEF-9601-6F1C3C536D14}"/>
              </a:ext>
            </a:extLst>
          </p:cNvPr>
          <p:cNvSpPr/>
          <p:nvPr/>
        </p:nvSpPr>
        <p:spPr>
          <a:xfrm>
            <a:off x="420914" y="4881946"/>
            <a:ext cx="1158949" cy="377304"/>
          </a:xfrm>
          <a:prstGeom prst="round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1570</a:t>
            </a:r>
            <a:endParaRPr lang="es-PE" b="1" dirty="0">
              <a:solidFill>
                <a:schemeClr val="tx1"/>
              </a:solidFill>
            </a:endParaRPr>
          </a:p>
        </p:txBody>
      </p:sp>
      <p:sp>
        <p:nvSpPr>
          <p:cNvPr id="42" name="CuadroTexto 41">
            <a:extLst>
              <a:ext uri="{FF2B5EF4-FFF2-40B4-BE49-F238E27FC236}">
                <a16:creationId xmlns:a16="http://schemas.microsoft.com/office/drawing/2014/main" id="{40E646E2-4D54-1950-DE60-8A9D4594209B}"/>
              </a:ext>
            </a:extLst>
          </p:cNvPr>
          <p:cNvSpPr txBox="1"/>
          <p:nvPr/>
        </p:nvSpPr>
        <p:spPr>
          <a:xfrm>
            <a:off x="1579863" y="4808988"/>
            <a:ext cx="2636874" cy="646331"/>
          </a:xfrm>
          <a:prstGeom prst="rect">
            <a:avLst/>
          </a:prstGeom>
          <a:noFill/>
        </p:spPr>
        <p:txBody>
          <a:bodyPr wrap="square">
            <a:spAutoFit/>
          </a:bodyPr>
          <a:lstStyle/>
          <a:p>
            <a:pPr algn="just" rtl="0" fontAlgn="ctr"/>
            <a:r>
              <a:rPr lang="es-PE" sz="1200" b="0" i="0" strike="noStrike" dirty="0">
                <a:solidFill>
                  <a:srgbClr val="000000"/>
                </a:solidFill>
                <a:effectLst/>
                <a:latin typeface="Arial" panose="020B0604020202020204" pitchFamily="34" charset="0"/>
              </a:rPr>
              <a:t>Personas capacitadas en seguridad y salud en el trabajo, </a:t>
            </a:r>
            <a:r>
              <a:rPr lang="es-PE" sz="1200" b="0" i="0" u="none" strike="noStrike" dirty="0">
                <a:solidFill>
                  <a:srgbClr val="000000"/>
                </a:solidFill>
                <a:effectLst/>
                <a:latin typeface="Arial" panose="020B0604020202020204" pitchFamily="34" charset="0"/>
              </a:rPr>
              <a:t>se proyecta </a:t>
            </a:r>
            <a:r>
              <a:rPr lang="es-PE" sz="1200" b="1" i="0" u="none" strike="noStrike" dirty="0">
                <a:solidFill>
                  <a:schemeClr val="accent5"/>
                </a:solidFill>
                <a:effectLst/>
                <a:latin typeface="Arial" panose="020B0604020202020204" pitchFamily="34" charset="0"/>
              </a:rPr>
              <a:t>5000</a:t>
            </a:r>
            <a:r>
              <a:rPr lang="es-PE" sz="1200" b="0" i="0" u="none" strike="noStrike" dirty="0">
                <a:solidFill>
                  <a:srgbClr val="000000"/>
                </a:solidFill>
                <a:effectLst/>
                <a:latin typeface="Arial" panose="020B0604020202020204" pitchFamily="34" charset="0"/>
              </a:rPr>
              <a:t> a diciembre.</a:t>
            </a:r>
          </a:p>
        </p:txBody>
      </p:sp>
      <p:sp>
        <p:nvSpPr>
          <p:cNvPr id="45" name="Rectángulo: esquinas redondeadas 44">
            <a:extLst>
              <a:ext uri="{FF2B5EF4-FFF2-40B4-BE49-F238E27FC236}">
                <a16:creationId xmlns:a16="http://schemas.microsoft.com/office/drawing/2014/main" id="{E6062412-1FF8-5214-A05C-6475620A0232}"/>
              </a:ext>
            </a:extLst>
          </p:cNvPr>
          <p:cNvSpPr/>
          <p:nvPr/>
        </p:nvSpPr>
        <p:spPr>
          <a:xfrm>
            <a:off x="4409189" y="3046093"/>
            <a:ext cx="1158949" cy="377304"/>
          </a:xfrm>
          <a:prstGeom prst="round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10</a:t>
            </a:r>
            <a:endParaRPr lang="es-PE" b="1" dirty="0">
              <a:solidFill>
                <a:schemeClr val="tx1"/>
              </a:solidFill>
            </a:endParaRPr>
          </a:p>
        </p:txBody>
      </p:sp>
      <p:sp>
        <p:nvSpPr>
          <p:cNvPr id="46" name="CuadroTexto 45">
            <a:extLst>
              <a:ext uri="{FF2B5EF4-FFF2-40B4-BE49-F238E27FC236}">
                <a16:creationId xmlns:a16="http://schemas.microsoft.com/office/drawing/2014/main" id="{CF829FD4-530B-D90B-1FB9-AE0C8E40ECF1}"/>
              </a:ext>
            </a:extLst>
          </p:cNvPr>
          <p:cNvSpPr txBox="1"/>
          <p:nvPr/>
        </p:nvSpPr>
        <p:spPr>
          <a:xfrm>
            <a:off x="5568138" y="3018914"/>
            <a:ext cx="2495107" cy="1384995"/>
          </a:xfrm>
          <a:prstGeom prst="rect">
            <a:avLst/>
          </a:prstGeom>
          <a:noFill/>
        </p:spPr>
        <p:txBody>
          <a:bodyPr wrap="square">
            <a:spAutoFit/>
          </a:bodyPr>
          <a:lstStyle/>
          <a:p>
            <a:pPr algn="just"/>
            <a:r>
              <a:rPr lang="es-PE" sz="1200" dirty="0">
                <a:solidFill>
                  <a:srgbClr val="000000"/>
                </a:solidFill>
                <a:latin typeface="Arial" panose="020B0604020202020204" pitchFamily="34" charset="0"/>
              </a:rPr>
              <a:t>Centros de Empleo de GORE que implementan “</a:t>
            </a:r>
            <a:r>
              <a:rPr lang="es-PE" sz="1200" dirty="0" err="1">
                <a:solidFill>
                  <a:srgbClr val="000000"/>
                </a:solidFill>
                <a:latin typeface="Arial" panose="020B0604020202020204" pitchFamily="34" charset="0"/>
              </a:rPr>
              <a:t>Wiñay</a:t>
            </a:r>
            <a:r>
              <a:rPr lang="es-PE" sz="1200" dirty="0">
                <a:solidFill>
                  <a:srgbClr val="000000"/>
                </a:solidFill>
                <a:latin typeface="Arial" panose="020B0604020202020204" pitchFamily="34" charset="0"/>
              </a:rPr>
              <a:t> </a:t>
            </a:r>
            <a:r>
              <a:rPr lang="es-PE" sz="1200" dirty="0" err="1">
                <a:solidFill>
                  <a:srgbClr val="000000"/>
                </a:solidFill>
                <a:latin typeface="Arial" panose="020B0604020202020204" pitchFamily="34" charset="0"/>
              </a:rPr>
              <a:t>Warmi</a:t>
            </a:r>
            <a:r>
              <a:rPr lang="es-PE" sz="1200" dirty="0"/>
              <a:t>” que </a:t>
            </a:r>
            <a:r>
              <a:rPr lang="es-MX" sz="1200" dirty="0"/>
              <a:t>contribuye al cierre de brechas de género en el acceso a empleo decente y de la empleabilidad de las mujeres a través de la articulación de 39 servicios del Estado</a:t>
            </a:r>
            <a:r>
              <a:rPr lang="es-PE" sz="1200" dirty="0"/>
              <a:t> </a:t>
            </a:r>
            <a:endParaRPr lang="es-MX" sz="1200" dirty="0">
              <a:solidFill>
                <a:srgbClr val="000000"/>
              </a:solidFill>
              <a:latin typeface="Arial" panose="020B0604020202020204" pitchFamily="34" charset="0"/>
            </a:endParaRPr>
          </a:p>
        </p:txBody>
      </p:sp>
      <p:sp>
        <p:nvSpPr>
          <p:cNvPr id="49" name="Rectángulo: esquinas redondeadas 48">
            <a:extLst>
              <a:ext uri="{FF2B5EF4-FFF2-40B4-BE49-F238E27FC236}">
                <a16:creationId xmlns:a16="http://schemas.microsoft.com/office/drawing/2014/main" id="{7CAA81DB-BB0D-7A96-20E2-558373476C84}"/>
              </a:ext>
            </a:extLst>
          </p:cNvPr>
          <p:cNvSpPr/>
          <p:nvPr/>
        </p:nvSpPr>
        <p:spPr>
          <a:xfrm>
            <a:off x="408197" y="3036079"/>
            <a:ext cx="1158949" cy="377304"/>
          </a:xfrm>
          <a:prstGeom prst="round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55 400</a:t>
            </a:r>
            <a:endParaRPr lang="es-PE" b="1" dirty="0">
              <a:solidFill>
                <a:schemeClr val="tx1"/>
              </a:solidFill>
            </a:endParaRPr>
          </a:p>
        </p:txBody>
      </p:sp>
      <p:sp>
        <p:nvSpPr>
          <p:cNvPr id="50" name="CuadroTexto 49">
            <a:extLst>
              <a:ext uri="{FF2B5EF4-FFF2-40B4-BE49-F238E27FC236}">
                <a16:creationId xmlns:a16="http://schemas.microsoft.com/office/drawing/2014/main" id="{6D1F8696-4DBD-A414-1FDF-C5CCA8B24C3A}"/>
              </a:ext>
            </a:extLst>
          </p:cNvPr>
          <p:cNvSpPr txBox="1"/>
          <p:nvPr/>
        </p:nvSpPr>
        <p:spPr>
          <a:xfrm>
            <a:off x="1642408" y="2981489"/>
            <a:ext cx="2495107" cy="1569660"/>
          </a:xfrm>
          <a:prstGeom prst="rect">
            <a:avLst/>
          </a:prstGeom>
          <a:noFill/>
        </p:spPr>
        <p:txBody>
          <a:bodyPr wrap="square">
            <a:spAutoFit/>
          </a:bodyPr>
          <a:lstStyle/>
          <a:p>
            <a:pPr algn="just"/>
            <a:r>
              <a:rPr lang="es-MX" sz="1200" dirty="0"/>
              <a:t>Personas beneficiados con los servicios de consultas al trabajador y empleador, Patrocinio Judicial Gratuito, Liquidación de Beneficios Sociales y Conciliación Administrativa Laboral, a diciembre se proyecta </a:t>
            </a:r>
            <a:r>
              <a:rPr lang="es-MX" sz="1200" b="1" dirty="0">
                <a:solidFill>
                  <a:schemeClr val="accent5"/>
                </a:solidFill>
              </a:rPr>
              <a:t>102 798.</a:t>
            </a:r>
          </a:p>
          <a:p>
            <a:pPr algn="just"/>
            <a:endParaRPr lang="es-MX" sz="1200" dirty="0"/>
          </a:p>
        </p:txBody>
      </p:sp>
      <p:sp>
        <p:nvSpPr>
          <p:cNvPr id="5" name="Rectángulo: esquinas redondeadas 4">
            <a:extLst>
              <a:ext uri="{FF2B5EF4-FFF2-40B4-BE49-F238E27FC236}">
                <a16:creationId xmlns:a16="http://schemas.microsoft.com/office/drawing/2014/main" id="{39172A9E-EE8E-3074-784C-6B96972BA56B}"/>
              </a:ext>
            </a:extLst>
          </p:cNvPr>
          <p:cNvSpPr/>
          <p:nvPr/>
        </p:nvSpPr>
        <p:spPr>
          <a:xfrm>
            <a:off x="4281257" y="4882013"/>
            <a:ext cx="1158949" cy="377304"/>
          </a:xfrm>
          <a:prstGeom prst="round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73,963</a:t>
            </a:r>
          </a:p>
        </p:txBody>
      </p:sp>
      <p:sp>
        <p:nvSpPr>
          <p:cNvPr id="6" name="CuadroTexto 5">
            <a:extLst>
              <a:ext uri="{FF2B5EF4-FFF2-40B4-BE49-F238E27FC236}">
                <a16:creationId xmlns:a16="http://schemas.microsoft.com/office/drawing/2014/main" id="{2621D399-838C-732A-42E9-C08CB2C281C9}"/>
              </a:ext>
            </a:extLst>
          </p:cNvPr>
          <p:cNvSpPr txBox="1"/>
          <p:nvPr/>
        </p:nvSpPr>
        <p:spPr>
          <a:xfrm>
            <a:off x="5515468" y="4827423"/>
            <a:ext cx="2495107" cy="646331"/>
          </a:xfrm>
          <a:prstGeom prst="rect">
            <a:avLst/>
          </a:prstGeom>
          <a:noFill/>
        </p:spPr>
        <p:txBody>
          <a:bodyPr wrap="square">
            <a:spAutoFit/>
          </a:bodyPr>
          <a:lstStyle/>
          <a:p>
            <a:pPr algn="just"/>
            <a:r>
              <a:rPr lang="es-MX" sz="1200" dirty="0"/>
              <a:t>Absolución de consultas en materias laborales, a diciembre se proyecta </a:t>
            </a:r>
            <a:r>
              <a:rPr lang="es-MX" sz="1200" b="1" dirty="0">
                <a:solidFill>
                  <a:schemeClr val="accent5"/>
                </a:solidFill>
              </a:rPr>
              <a:t>149,390.</a:t>
            </a:r>
            <a:endParaRPr lang="es-MX" sz="1200" dirty="0"/>
          </a:p>
        </p:txBody>
      </p:sp>
      <p:sp>
        <p:nvSpPr>
          <p:cNvPr id="10" name="Rectángulo: esquinas redondeadas 9">
            <a:extLst>
              <a:ext uri="{FF2B5EF4-FFF2-40B4-BE49-F238E27FC236}">
                <a16:creationId xmlns:a16="http://schemas.microsoft.com/office/drawing/2014/main" id="{A70DAF5D-221F-49B2-CEDA-D45CE484649F}"/>
              </a:ext>
            </a:extLst>
          </p:cNvPr>
          <p:cNvSpPr/>
          <p:nvPr/>
        </p:nvSpPr>
        <p:spPr>
          <a:xfrm>
            <a:off x="8325271" y="4881946"/>
            <a:ext cx="1158949" cy="377304"/>
          </a:xfrm>
          <a:prstGeom prst="round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8,312</a:t>
            </a:r>
          </a:p>
        </p:txBody>
      </p:sp>
      <p:sp>
        <p:nvSpPr>
          <p:cNvPr id="11" name="CuadroTexto 10">
            <a:extLst>
              <a:ext uri="{FF2B5EF4-FFF2-40B4-BE49-F238E27FC236}">
                <a16:creationId xmlns:a16="http://schemas.microsoft.com/office/drawing/2014/main" id="{C02B7FFF-B180-B1B2-6AEF-A2FB274EF293}"/>
              </a:ext>
            </a:extLst>
          </p:cNvPr>
          <p:cNvSpPr txBox="1"/>
          <p:nvPr/>
        </p:nvSpPr>
        <p:spPr>
          <a:xfrm>
            <a:off x="9559482" y="4827356"/>
            <a:ext cx="2495107" cy="646331"/>
          </a:xfrm>
          <a:prstGeom prst="rect">
            <a:avLst/>
          </a:prstGeom>
          <a:noFill/>
        </p:spPr>
        <p:txBody>
          <a:bodyPr wrap="square">
            <a:spAutoFit/>
          </a:bodyPr>
          <a:lstStyle/>
          <a:p>
            <a:pPr algn="just"/>
            <a:r>
              <a:rPr lang="es-MX" sz="1200" dirty="0"/>
              <a:t>Personas capacitadas  sobre la  normativa laboral, a diciembre se proyecta </a:t>
            </a:r>
            <a:r>
              <a:rPr lang="es-MX" sz="1200" b="1" dirty="0">
                <a:solidFill>
                  <a:schemeClr val="accent5"/>
                </a:solidFill>
              </a:rPr>
              <a:t>15 012.</a:t>
            </a:r>
            <a:endParaRPr lang="es-MX" sz="1200" dirty="0"/>
          </a:p>
        </p:txBody>
      </p:sp>
      <p:sp>
        <p:nvSpPr>
          <p:cNvPr id="12" name="CuadroTexto 11">
            <a:extLst>
              <a:ext uri="{FF2B5EF4-FFF2-40B4-BE49-F238E27FC236}">
                <a16:creationId xmlns:a16="http://schemas.microsoft.com/office/drawing/2014/main" id="{77959F8B-1717-EEE1-F91C-628EAC543788}"/>
              </a:ext>
            </a:extLst>
          </p:cNvPr>
          <p:cNvSpPr txBox="1"/>
          <p:nvPr/>
        </p:nvSpPr>
        <p:spPr>
          <a:xfrm>
            <a:off x="352653" y="969820"/>
            <a:ext cx="7569724" cy="369332"/>
          </a:xfrm>
          <a:prstGeom prst="rect">
            <a:avLst/>
          </a:prstGeom>
          <a:noFill/>
        </p:spPr>
        <p:txBody>
          <a:bodyPr wrap="square" rtlCol="0">
            <a:spAutoFit/>
          </a:bodyPr>
          <a:lstStyle/>
          <a:p>
            <a:r>
              <a:rPr lang="es-MX" b="1" dirty="0">
                <a:solidFill>
                  <a:schemeClr val="accent1">
                    <a:lumMod val="75000"/>
                  </a:schemeClr>
                </a:solidFill>
              </a:rPr>
              <a:t>Sub Sector Promoción del Empleo y Capacitación Laboral</a:t>
            </a:r>
            <a:endParaRPr lang="es-PE" b="1" dirty="0">
              <a:solidFill>
                <a:schemeClr val="accent1">
                  <a:lumMod val="75000"/>
                </a:schemeClr>
              </a:solidFill>
            </a:endParaRPr>
          </a:p>
        </p:txBody>
      </p:sp>
      <p:sp>
        <p:nvSpPr>
          <p:cNvPr id="14" name="CuadroTexto 13">
            <a:extLst>
              <a:ext uri="{FF2B5EF4-FFF2-40B4-BE49-F238E27FC236}">
                <a16:creationId xmlns:a16="http://schemas.microsoft.com/office/drawing/2014/main" id="{6351D717-5D19-287A-29C8-BFB463DC9FE7}"/>
              </a:ext>
            </a:extLst>
          </p:cNvPr>
          <p:cNvSpPr txBox="1"/>
          <p:nvPr/>
        </p:nvSpPr>
        <p:spPr>
          <a:xfrm>
            <a:off x="293873" y="4345088"/>
            <a:ext cx="7569724" cy="369332"/>
          </a:xfrm>
          <a:prstGeom prst="rect">
            <a:avLst/>
          </a:prstGeom>
          <a:noFill/>
        </p:spPr>
        <p:txBody>
          <a:bodyPr wrap="square" rtlCol="0">
            <a:spAutoFit/>
          </a:bodyPr>
          <a:lstStyle/>
          <a:p>
            <a:r>
              <a:rPr lang="es-MX" b="1" dirty="0">
                <a:solidFill>
                  <a:schemeClr val="accent1">
                    <a:lumMod val="75000"/>
                  </a:schemeClr>
                </a:solidFill>
              </a:rPr>
              <a:t>Sub Sector Trabajo</a:t>
            </a:r>
            <a:endParaRPr lang="es-PE" b="1" dirty="0">
              <a:solidFill>
                <a:schemeClr val="accent1">
                  <a:lumMod val="75000"/>
                </a:schemeClr>
              </a:solidFill>
            </a:endParaRPr>
          </a:p>
        </p:txBody>
      </p:sp>
      <p:sp>
        <p:nvSpPr>
          <p:cNvPr id="15" name="Rectángulo: esquinas redondeadas 14">
            <a:extLst>
              <a:ext uri="{FF2B5EF4-FFF2-40B4-BE49-F238E27FC236}">
                <a16:creationId xmlns:a16="http://schemas.microsoft.com/office/drawing/2014/main" id="{14383F12-409E-6AE8-88E3-3A5AC6B95FF6}"/>
              </a:ext>
            </a:extLst>
          </p:cNvPr>
          <p:cNvSpPr/>
          <p:nvPr/>
        </p:nvSpPr>
        <p:spPr>
          <a:xfrm>
            <a:off x="408197" y="5608194"/>
            <a:ext cx="1158949" cy="377304"/>
          </a:xfrm>
          <a:prstGeom prst="round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8,055</a:t>
            </a:r>
          </a:p>
        </p:txBody>
      </p:sp>
      <p:sp>
        <p:nvSpPr>
          <p:cNvPr id="16" name="CuadroTexto 15">
            <a:extLst>
              <a:ext uri="{FF2B5EF4-FFF2-40B4-BE49-F238E27FC236}">
                <a16:creationId xmlns:a16="http://schemas.microsoft.com/office/drawing/2014/main" id="{65439B4C-6DE8-8516-127F-5453BBA1AD44}"/>
              </a:ext>
            </a:extLst>
          </p:cNvPr>
          <p:cNvSpPr txBox="1"/>
          <p:nvPr/>
        </p:nvSpPr>
        <p:spPr>
          <a:xfrm>
            <a:off x="1567146" y="5535236"/>
            <a:ext cx="2636874" cy="1015663"/>
          </a:xfrm>
          <a:prstGeom prst="rect">
            <a:avLst/>
          </a:prstGeom>
          <a:noFill/>
        </p:spPr>
        <p:txBody>
          <a:bodyPr wrap="square">
            <a:spAutoFit/>
          </a:bodyPr>
          <a:lstStyle/>
          <a:p>
            <a:pPr algn="just" rtl="0" fontAlgn="ctr"/>
            <a:r>
              <a:rPr lang="es-MX" sz="1200" b="0" i="0" strike="noStrike" dirty="0">
                <a:solidFill>
                  <a:srgbClr val="000000"/>
                </a:solidFill>
                <a:effectLst/>
                <a:latin typeface="Arial" panose="020B0604020202020204" pitchFamily="34" charset="0"/>
              </a:rPr>
              <a:t>Personas con orientación, capacitación, asistencia técnica a través del Centro Integrado “Formaliza Perú” del MTPE</a:t>
            </a:r>
            <a:r>
              <a:rPr lang="es-PE" sz="1200" b="0" i="0" strike="noStrike" dirty="0">
                <a:solidFill>
                  <a:srgbClr val="000000"/>
                </a:solidFill>
                <a:effectLst/>
                <a:latin typeface="Arial" panose="020B0604020202020204" pitchFamily="34" charset="0"/>
              </a:rPr>
              <a:t>, </a:t>
            </a:r>
            <a:r>
              <a:rPr lang="es-PE" sz="1200" b="0" i="0" u="none" strike="noStrike" dirty="0">
                <a:solidFill>
                  <a:srgbClr val="000000"/>
                </a:solidFill>
                <a:effectLst/>
                <a:latin typeface="Arial" panose="020B0604020202020204" pitchFamily="34" charset="0"/>
              </a:rPr>
              <a:t>se proyecta </a:t>
            </a:r>
            <a:r>
              <a:rPr lang="es-PE" sz="1200" b="1" i="0" u="none" strike="noStrike" dirty="0">
                <a:solidFill>
                  <a:schemeClr val="accent5"/>
                </a:solidFill>
                <a:effectLst/>
                <a:latin typeface="Arial" panose="020B0604020202020204" pitchFamily="34" charset="0"/>
              </a:rPr>
              <a:t>13 976</a:t>
            </a:r>
            <a:r>
              <a:rPr lang="es-PE" sz="1200" b="0" i="0" u="none" strike="noStrike" dirty="0">
                <a:solidFill>
                  <a:srgbClr val="000000"/>
                </a:solidFill>
                <a:effectLst/>
                <a:latin typeface="Arial" panose="020B0604020202020204" pitchFamily="34" charset="0"/>
              </a:rPr>
              <a:t> a diciembre.</a:t>
            </a:r>
          </a:p>
        </p:txBody>
      </p:sp>
      <p:sp>
        <p:nvSpPr>
          <p:cNvPr id="3" name="Rectángulo: esquinas redondeadas 2">
            <a:extLst>
              <a:ext uri="{FF2B5EF4-FFF2-40B4-BE49-F238E27FC236}">
                <a16:creationId xmlns:a16="http://schemas.microsoft.com/office/drawing/2014/main" id="{2E4319D6-1C58-0BBC-E86A-5CEDADE3E286}"/>
              </a:ext>
            </a:extLst>
          </p:cNvPr>
          <p:cNvSpPr/>
          <p:nvPr/>
        </p:nvSpPr>
        <p:spPr>
          <a:xfrm>
            <a:off x="4293065" y="5567002"/>
            <a:ext cx="1158949" cy="377304"/>
          </a:xfrm>
          <a:prstGeom prst="round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626</a:t>
            </a:r>
            <a:endParaRPr lang="es-PE" b="1" dirty="0">
              <a:solidFill>
                <a:schemeClr val="tx1"/>
              </a:solidFill>
            </a:endParaRPr>
          </a:p>
        </p:txBody>
      </p:sp>
      <p:sp>
        <p:nvSpPr>
          <p:cNvPr id="4" name="CuadroTexto 3">
            <a:extLst>
              <a:ext uri="{FF2B5EF4-FFF2-40B4-BE49-F238E27FC236}">
                <a16:creationId xmlns:a16="http://schemas.microsoft.com/office/drawing/2014/main" id="{4D282760-483F-FABF-C9EA-1ACD870FE5B9}"/>
              </a:ext>
            </a:extLst>
          </p:cNvPr>
          <p:cNvSpPr txBox="1"/>
          <p:nvPr/>
        </p:nvSpPr>
        <p:spPr>
          <a:xfrm>
            <a:off x="5452014" y="5494044"/>
            <a:ext cx="2636874" cy="1200329"/>
          </a:xfrm>
          <a:prstGeom prst="rect">
            <a:avLst/>
          </a:prstGeom>
          <a:noFill/>
        </p:spPr>
        <p:txBody>
          <a:bodyPr wrap="square">
            <a:spAutoFit/>
          </a:bodyPr>
          <a:lstStyle/>
          <a:p>
            <a:pPr algn="just" rtl="0" fontAlgn="ctr"/>
            <a:r>
              <a:rPr lang="es-PE" sz="1200" u="none" dirty="0">
                <a:solidFill>
                  <a:srgbClr val="000000"/>
                </a:solidFill>
                <a:latin typeface="Arial" panose="020B0604020202020204" pitchFamily="34" charset="0"/>
              </a:rPr>
              <a:t>Reuniones d</a:t>
            </a:r>
            <a:r>
              <a:rPr lang="es-PE" sz="1200" dirty="0">
                <a:solidFill>
                  <a:srgbClr val="000000"/>
                </a:solidFill>
                <a:latin typeface="Arial" panose="020B0604020202020204" pitchFamily="34" charset="0"/>
              </a:rPr>
              <a:t>e conciliación, informativas y </a:t>
            </a:r>
            <a:r>
              <a:rPr lang="es-PE" sz="1200" dirty="0" err="1">
                <a:solidFill>
                  <a:srgbClr val="000000"/>
                </a:solidFill>
                <a:latin typeface="Arial" panose="020B0604020202020204" pitchFamily="34" charset="0"/>
              </a:rPr>
              <a:t>extraproceso</a:t>
            </a:r>
            <a:r>
              <a:rPr lang="es-PE" sz="1200" dirty="0">
                <a:solidFill>
                  <a:srgbClr val="000000"/>
                </a:solidFill>
                <a:latin typeface="Arial" panose="020B0604020202020204" pitchFamily="34" charset="0"/>
              </a:rPr>
              <a:t> realizadas, se proyecta </a:t>
            </a:r>
            <a:r>
              <a:rPr lang="es-PE" sz="1200" b="1" i="0" u="none" strike="noStrike" dirty="0">
                <a:solidFill>
                  <a:schemeClr val="accent5"/>
                </a:solidFill>
                <a:effectLst/>
                <a:latin typeface="Arial" panose="020B0604020202020204" pitchFamily="34" charset="0"/>
              </a:rPr>
              <a:t>1726</a:t>
            </a:r>
            <a:r>
              <a:rPr lang="es-PE" sz="1200" b="0" i="0" u="none" strike="noStrike" dirty="0">
                <a:solidFill>
                  <a:srgbClr val="000000"/>
                </a:solidFill>
                <a:effectLst/>
                <a:latin typeface="Arial" panose="020B0604020202020204" pitchFamily="34" charset="0"/>
              </a:rPr>
              <a:t> a diciembre. Se lograron </a:t>
            </a:r>
            <a:r>
              <a:rPr lang="es-PE" sz="1200" b="1" dirty="0">
                <a:solidFill>
                  <a:schemeClr val="accent5"/>
                </a:solidFill>
              </a:rPr>
              <a:t>79</a:t>
            </a:r>
            <a:r>
              <a:rPr lang="es-PE" sz="1200" b="0" i="0" u="none" strike="noStrike" dirty="0">
                <a:solidFill>
                  <a:srgbClr val="000000"/>
                </a:solidFill>
                <a:effectLst/>
                <a:latin typeface="Arial" panose="020B0604020202020204" pitchFamily="34" charset="0"/>
              </a:rPr>
              <a:t> actas de acuerdo, proyectándose a diciembre </a:t>
            </a:r>
            <a:r>
              <a:rPr lang="es-PE" sz="1200" b="1" dirty="0">
                <a:solidFill>
                  <a:schemeClr val="accent5"/>
                </a:solidFill>
              </a:rPr>
              <a:t>127</a:t>
            </a:r>
            <a:r>
              <a:rPr lang="es-PE" sz="1200" b="0" i="0" u="none" strike="noStrike" dirty="0">
                <a:solidFill>
                  <a:srgbClr val="000000"/>
                </a:solidFill>
                <a:effectLst/>
                <a:latin typeface="Arial" panose="020B0604020202020204" pitchFamily="34" charset="0"/>
              </a:rPr>
              <a:t> actas.</a:t>
            </a:r>
          </a:p>
        </p:txBody>
      </p:sp>
    </p:spTree>
    <p:extLst>
      <p:ext uri="{BB962C8B-B14F-4D97-AF65-F5344CB8AC3E}">
        <p14:creationId xmlns:p14="http://schemas.microsoft.com/office/powerpoint/2010/main" val="22227477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ángulo 98">
            <a:extLst>
              <a:ext uri="{FF2B5EF4-FFF2-40B4-BE49-F238E27FC236}">
                <a16:creationId xmlns:a16="http://schemas.microsoft.com/office/drawing/2014/main" id="{D694558D-969A-F5D9-5E5E-18027C8CD5B2}"/>
              </a:ext>
            </a:extLst>
          </p:cNvPr>
          <p:cNvSpPr/>
          <p:nvPr/>
        </p:nvSpPr>
        <p:spPr>
          <a:xfrm>
            <a:off x="9029251" y="5884604"/>
            <a:ext cx="3055172"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upo 4">
            <a:extLst>
              <a:ext uri="{FF2B5EF4-FFF2-40B4-BE49-F238E27FC236}">
                <a16:creationId xmlns:a16="http://schemas.microsoft.com/office/drawing/2014/main" id="{3CE0C391-9798-F96F-2C06-4CC185B485AD}"/>
              </a:ext>
            </a:extLst>
          </p:cNvPr>
          <p:cNvGrpSpPr/>
          <p:nvPr/>
        </p:nvGrpSpPr>
        <p:grpSpPr>
          <a:xfrm>
            <a:off x="7469451" y="1583451"/>
            <a:ext cx="4525925" cy="5203633"/>
            <a:chOff x="8126723" y="1254200"/>
            <a:chExt cx="3990867" cy="5277931"/>
          </a:xfrm>
        </p:grpSpPr>
        <p:sp>
          <p:nvSpPr>
            <p:cNvPr id="6" name="Freeform 2">
              <a:extLst>
                <a:ext uri="{FF2B5EF4-FFF2-40B4-BE49-F238E27FC236}">
                  <a16:creationId xmlns:a16="http://schemas.microsoft.com/office/drawing/2014/main" id="{812581F9-7E0E-7E86-AA8B-55A1B174BBC2}"/>
                </a:ext>
              </a:extLst>
            </p:cNvPr>
            <p:cNvSpPr>
              <a:spLocks/>
            </p:cNvSpPr>
            <p:nvPr/>
          </p:nvSpPr>
          <p:spPr bwMode="auto">
            <a:xfrm>
              <a:off x="9252354" y="3450641"/>
              <a:ext cx="415792" cy="762713"/>
            </a:xfrm>
            <a:custGeom>
              <a:avLst/>
              <a:gdLst>
                <a:gd name="T0" fmla="*/ 0 w 583"/>
                <a:gd name="T1" fmla="*/ 8 h 472"/>
                <a:gd name="T2" fmla="*/ 1 w 583"/>
                <a:gd name="T3" fmla="*/ 8 h 472"/>
                <a:gd name="T4" fmla="*/ 1 w 583"/>
                <a:gd name="T5" fmla="*/ 10 h 472"/>
                <a:gd name="T6" fmla="*/ 1 w 583"/>
                <a:gd name="T7" fmla="*/ 12 h 472"/>
                <a:gd name="T8" fmla="*/ 1 w 583"/>
                <a:gd name="T9" fmla="*/ 13 h 472"/>
                <a:gd name="T10" fmla="*/ 1 w 583"/>
                <a:gd name="T11" fmla="*/ 14 h 472"/>
                <a:gd name="T12" fmla="*/ 1 w 583"/>
                <a:gd name="T13" fmla="*/ 15 h 472"/>
                <a:gd name="T14" fmla="*/ 1 w 583"/>
                <a:gd name="T15" fmla="*/ 16 h 472"/>
                <a:gd name="T16" fmla="*/ 1 w 583"/>
                <a:gd name="T17" fmla="*/ 18 h 472"/>
                <a:gd name="T18" fmla="*/ 1 w 583"/>
                <a:gd name="T19" fmla="*/ 19 h 472"/>
                <a:gd name="T20" fmla="*/ 1 w 583"/>
                <a:gd name="T21" fmla="*/ 19 h 472"/>
                <a:gd name="T22" fmla="*/ 1 w 583"/>
                <a:gd name="T23" fmla="*/ 19 h 472"/>
                <a:gd name="T24" fmla="*/ 1 w 583"/>
                <a:gd name="T25" fmla="*/ 19 h 472"/>
                <a:gd name="T26" fmla="*/ 1 w 583"/>
                <a:gd name="T27" fmla="*/ 18 h 472"/>
                <a:gd name="T28" fmla="*/ 1 w 583"/>
                <a:gd name="T29" fmla="*/ 18 h 472"/>
                <a:gd name="T30" fmla="*/ 1 w 583"/>
                <a:gd name="T31" fmla="*/ 19 h 472"/>
                <a:gd name="T32" fmla="*/ 1 w 583"/>
                <a:gd name="T33" fmla="*/ 20 h 472"/>
                <a:gd name="T34" fmla="*/ 1 w 583"/>
                <a:gd name="T35" fmla="*/ 21 h 472"/>
                <a:gd name="T36" fmla="*/ 1 w 583"/>
                <a:gd name="T37" fmla="*/ 21 h 472"/>
                <a:gd name="T38" fmla="*/ 1 w 583"/>
                <a:gd name="T39" fmla="*/ 21 h 472"/>
                <a:gd name="T40" fmla="*/ 1 w 583"/>
                <a:gd name="T41" fmla="*/ 20 h 472"/>
                <a:gd name="T42" fmla="*/ 1 w 583"/>
                <a:gd name="T43" fmla="*/ 20 h 472"/>
                <a:gd name="T44" fmla="*/ 1 w 583"/>
                <a:gd name="T45" fmla="*/ 19 h 472"/>
                <a:gd name="T46" fmla="*/ 1 w 583"/>
                <a:gd name="T47" fmla="*/ 19 h 472"/>
                <a:gd name="T48" fmla="*/ 1 w 583"/>
                <a:gd name="T49" fmla="*/ 19 h 472"/>
                <a:gd name="T50" fmla="*/ 1 w 583"/>
                <a:gd name="T51" fmla="*/ 18 h 472"/>
                <a:gd name="T52" fmla="*/ 1 w 583"/>
                <a:gd name="T53" fmla="*/ 18 h 472"/>
                <a:gd name="T54" fmla="*/ 1 w 583"/>
                <a:gd name="T55" fmla="*/ 16 h 472"/>
                <a:gd name="T56" fmla="*/ 1 w 583"/>
                <a:gd name="T57" fmla="*/ 16 h 472"/>
                <a:gd name="T58" fmla="*/ 1 w 583"/>
                <a:gd name="T59" fmla="*/ 15 h 472"/>
                <a:gd name="T60" fmla="*/ 1 w 583"/>
                <a:gd name="T61" fmla="*/ 14 h 472"/>
                <a:gd name="T62" fmla="*/ 1 w 583"/>
                <a:gd name="T63" fmla="*/ 13 h 472"/>
                <a:gd name="T64" fmla="*/ 1 w 583"/>
                <a:gd name="T65" fmla="*/ 13 h 472"/>
                <a:gd name="T66" fmla="*/ 1 w 583"/>
                <a:gd name="T67" fmla="*/ 13 h 472"/>
                <a:gd name="T68" fmla="*/ 1 w 583"/>
                <a:gd name="T69" fmla="*/ 12 h 472"/>
                <a:gd name="T70" fmla="*/ 1 w 583"/>
                <a:gd name="T71" fmla="*/ 12 h 472"/>
                <a:gd name="T72" fmla="*/ 1 w 583"/>
                <a:gd name="T73" fmla="*/ 10 h 472"/>
                <a:gd name="T74" fmla="*/ 1 w 583"/>
                <a:gd name="T75" fmla="*/ 10 h 472"/>
                <a:gd name="T76" fmla="*/ 1 w 583"/>
                <a:gd name="T77" fmla="*/ 10 h 472"/>
                <a:gd name="T78" fmla="*/ 1 w 583"/>
                <a:gd name="T79" fmla="*/ 8 h 472"/>
                <a:gd name="T80" fmla="*/ 1 w 583"/>
                <a:gd name="T81" fmla="*/ 8 h 472"/>
                <a:gd name="T82" fmla="*/ 1 w 583"/>
                <a:gd name="T83" fmla="*/ 7 h 472"/>
                <a:gd name="T84" fmla="*/ 1 w 583"/>
                <a:gd name="T85" fmla="*/ 6 h 472"/>
                <a:gd name="T86" fmla="*/ 1 w 583"/>
                <a:gd name="T87" fmla="*/ 4 h 472"/>
                <a:gd name="T88" fmla="*/ 1 w 583"/>
                <a:gd name="T89" fmla="*/ 3 h 472"/>
                <a:gd name="T90" fmla="*/ 1 w 583"/>
                <a:gd name="T91" fmla="*/ 3 h 472"/>
                <a:gd name="T92" fmla="*/ 1 w 583"/>
                <a:gd name="T93" fmla="*/ 3 h 472"/>
                <a:gd name="T94" fmla="*/ 1 w 583"/>
                <a:gd name="T95" fmla="*/ 3 h 472"/>
                <a:gd name="T96" fmla="*/ 1 w 583"/>
                <a:gd name="T97" fmla="*/ 3 h 472"/>
                <a:gd name="T98" fmla="*/ 1 w 583"/>
                <a:gd name="T99" fmla="*/ 3 h 472"/>
                <a:gd name="T100" fmla="*/ 1 w 583"/>
                <a:gd name="T101" fmla="*/ 3 h 472"/>
                <a:gd name="T102" fmla="*/ 1 w 583"/>
                <a:gd name="T103" fmla="*/ 3 h 472"/>
                <a:gd name="T104" fmla="*/ 1 w 583"/>
                <a:gd name="T105" fmla="*/ 3 h 472"/>
                <a:gd name="T106" fmla="*/ 1 w 583"/>
                <a:gd name="T107" fmla="*/ 3 h 472"/>
                <a:gd name="T108" fmla="*/ 1 w 583"/>
                <a:gd name="T109" fmla="*/ 3 h 472"/>
                <a:gd name="T110" fmla="*/ 1 w 583"/>
                <a:gd name="T111" fmla="*/ 4 h 472"/>
                <a:gd name="T112" fmla="*/ 1 w 583"/>
                <a:gd name="T113" fmla="*/ 5 h 472"/>
                <a:gd name="T114" fmla="*/ 1 w 583"/>
                <a:gd name="T115" fmla="*/ 5 h 472"/>
                <a:gd name="T116" fmla="*/ 1 w 583"/>
                <a:gd name="T117" fmla="*/ 6 h 472"/>
                <a:gd name="T118" fmla="*/ 1 w 583"/>
                <a:gd name="T119" fmla="*/ 7 h 4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83"/>
                <a:gd name="T181" fmla="*/ 0 h 472"/>
                <a:gd name="T182" fmla="*/ 583 w 583"/>
                <a:gd name="T183" fmla="*/ 472 h 4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83" h="472">
                  <a:moveTo>
                    <a:pt x="6" y="158"/>
                  </a:moveTo>
                  <a:lnTo>
                    <a:pt x="4" y="165"/>
                  </a:lnTo>
                  <a:lnTo>
                    <a:pt x="2" y="169"/>
                  </a:lnTo>
                  <a:lnTo>
                    <a:pt x="0" y="173"/>
                  </a:lnTo>
                  <a:lnTo>
                    <a:pt x="0" y="175"/>
                  </a:lnTo>
                  <a:lnTo>
                    <a:pt x="0" y="177"/>
                  </a:lnTo>
                  <a:lnTo>
                    <a:pt x="4" y="179"/>
                  </a:lnTo>
                  <a:lnTo>
                    <a:pt x="9" y="181"/>
                  </a:lnTo>
                  <a:lnTo>
                    <a:pt x="19" y="184"/>
                  </a:lnTo>
                  <a:lnTo>
                    <a:pt x="20" y="191"/>
                  </a:lnTo>
                  <a:lnTo>
                    <a:pt x="22" y="199"/>
                  </a:lnTo>
                  <a:lnTo>
                    <a:pt x="28" y="205"/>
                  </a:lnTo>
                  <a:lnTo>
                    <a:pt x="37" y="209"/>
                  </a:lnTo>
                  <a:lnTo>
                    <a:pt x="41" y="217"/>
                  </a:lnTo>
                  <a:lnTo>
                    <a:pt x="46" y="224"/>
                  </a:lnTo>
                  <a:lnTo>
                    <a:pt x="55" y="230"/>
                  </a:lnTo>
                  <a:lnTo>
                    <a:pt x="68" y="234"/>
                  </a:lnTo>
                  <a:lnTo>
                    <a:pt x="72" y="248"/>
                  </a:lnTo>
                  <a:lnTo>
                    <a:pt x="81" y="262"/>
                  </a:lnTo>
                  <a:lnTo>
                    <a:pt x="92" y="274"/>
                  </a:lnTo>
                  <a:lnTo>
                    <a:pt x="100" y="280"/>
                  </a:lnTo>
                  <a:lnTo>
                    <a:pt x="109" y="284"/>
                  </a:lnTo>
                  <a:lnTo>
                    <a:pt x="113" y="287"/>
                  </a:lnTo>
                  <a:lnTo>
                    <a:pt x="120" y="291"/>
                  </a:lnTo>
                  <a:lnTo>
                    <a:pt x="126" y="293"/>
                  </a:lnTo>
                  <a:lnTo>
                    <a:pt x="127" y="294"/>
                  </a:lnTo>
                  <a:lnTo>
                    <a:pt x="129" y="299"/>
                  </a:lnTo>
                  <a:lnTo>
                    <a:pt x="129" y="304"/>
                  </a:lnTo>
                  <a:lnTo>
                    <a:pt x="127" y="315"/>
                  </a:lnTo>
                  <a:lnTo>
                    <a:pt x="127" y="320"/>
                  </a:lnTo>
                  <a:lnTo>
                    <a:pt x="129" y="324"/>
                  </a:lnTo>
                  <a:lnTo>
                    <a:pt x="135" y="327"/>
                  </a:lnTo>
                  <a:lnTo>
                    <a:pt x="144" y="329"/>
                  </a:lnTo>
                  <a:lnTo>
                    <a:pt x="146" y="335"/>
                  </a:lnTo>
                  <a:lnTo>
                    <a:pt x="144" y="342"/>
                  </a:lnTo>
                  <a:lnTo>
                    <a:pt x="142" y="349"/>
                  </a:lnTo>
                  <a:lnTo>
                    <a:pt x="140" y="355"/>
                  </a:lnTo>
                  <a:lnTo>
                    <a:pt x="142" y="360"/>
                  </a:lnTo>
                  <a:lnTo>
                    <a:pt x="146" y="363"/>
                  </a:lnTo>
                  <a:lnTo>
                    <a:pt x="150" y="366"/>
                  </a:lnTo>
                  <a:lnTo>
                    <a:pt x="157" y="369"/>
                  </a:lnTo>
                  <a:lnTo>
                    <a:pt x="164" y="378"/>
                  </a:lnTo>
                  <a:lnTo>
                    <a:pt x="172" y="388"/>
                  </a:lnTo>
                  <a:lnTo>
                    <a:pt x="175" y="394"/>
                  </a:lnTo>
                  <a:lnTo>
                    <a:pt x="179" y="399"/>
                  </a:lnTo>
                  <a:lnTo>
                    <a:pt x="185" y="404"/>
                  </a:lnTo>
                  <a:lnTo>
                    <a:pt x="194" y="408"/>
                  </a:lnTo>
                  <a:lnTo>
                    <a:pt x="198" y="412"/>
                  </a:lnTo>
                  <a:lnTo>
                    <a:pt x="203" y="414"/>
                  </a:lnTo>
                  <a:lnTo>
                    <a:pt x="209" y="415"/>
                  </a:lnTo>
                  <a:lnTo>
                    <a:pt x="214" y="417"/>
                  </a:lnTo>
                  <a:lnTo>
                    <a:pt x="222" y="426"/>
                  </a:lnTo>
                  <a:lnTo>
                    <a:pt x="227" y="430"/>
                  </a:lnTo>
                  <a:lnTo>
                    <a:pt x="235" y="432"/>
                  </a:lnTo>
                  <a:lnTo>
                    <a:pt x="236" y="435"/>
                  </a:lnTo>
                  <a:lnTo>
                    <a:pt x="240" y="436"/>
                  </a:lnTo>
                  <a:lnTo>
                    <a:pt x="247" y="437"/>
                  </a:lnTo>
                  <a:lnTo>
                    <a:pt x="257" y="437"/>
                  </a:lnTo>
                  <a:lnTo>
                    <a:pt x="266" y="436"/>
                  </a:lnTo>
                  <a:lnTo>
                    <a:pt x="266" y="433"/>
                  </a:lnTo>
                  <a:lnTo>
                    <a:pt x="266" y="431"/>
                  </a:lnTo>
                  <a:lnTo>
                    <a:pt x="262" y="428"/>
                  </a:lnTo>
                  <a:lnTo>
                    <a:pt x="260" y="426"/>
                  </a:lnTo>
                  <a:lnTo>
                    <a:pt x="262" y="425"/>
                  </a:lnTo>
                  <a:lnTo>
                    <a:pt x="264" y="423"/>
                  </a:lnTo>
                  <a:lnTo>
                    <a:pt x="271" y="420"/>
                  </a:lnTo>
                  <a:lnTo>
                    <a:pt x="275" y="415"/>
                  </a:lnTo>
                  <a:lnTo>
                    <a:pt x="275" y="411"/>
                  </a:lnTo>
                  <a:lnTo>
                    <a:pt x="270" y="407"/>
                  </a:lnTo>
                  <a:lnTo>
                    <a:pt x="266" y="402"/>
                  </a:lnTo>
                  <a:lnTo>
                    <a:pt x="279" y="399"/>
                  </a:lnTo>
                  <a:lnTo>
                    <a:pt x="292" y="398"/>
                  </a:lnTo>
                  <a:lnTo>
                    <a:pt x="305" y="398"/>
                  </a:lnTo>
                  <a:lnTo>
                    <a:pt x="318" y="399"/>
                  </a:lnTo>
                  <a:lnTo>
                    <a:pt x="319" y="403"/>
                  </a:lnTo>
                  <a:lnTo>
                    <a:pt x="319" y="405"/>
                  </a:lnTo>
                  <a:lnTo>
                    <a:pt x="314" y="409"/>
                  </a:lnTo>
                  <a:lnTo>
                    <a:pt x="305" y="411"/>
                  </a:lnTo>
                  <a:lnTo>
                    <a:pt x="295" y="414"/>
                  </a:lnTo>
                  <a:lnTo>
                    <a:pt x="297" y="420"/>
                  </a:lnTo>
                  <a:lnTo>
                    <a:pt x="299" y="426"/>
                  </a:lnTo>
                  <a:lnTo>
                    <a:pt x="303" y="430"/>
                  </a:lnTo>
                  <a:lnTo>
                    <a:pt x="310" y="434"/>
                  </a:lnTo>
                  <a:lnTo>
                    <a:pt x="318" y="438"/>
                  </a:lnTo>
                  <a:lnTo>
                    <a:pt x="323" y="442"/>
                  </a:lnTo>
                  <a:lnTo>
                    <a:pt x="325" y="444"/>
                  </a:lnTo>
                  <a:lnTo>
                    <a:pt x="327" y="447"/>
                  </a:lnTo>
                  <a:lnTo>
                    <a:pt x="329" y="450"/>
                  </a:lnTo>
                  <a:lnTo>
                    <a:pt x="329" y="451"/>
                  </a:lnTo>
                  <a:lnTo>
                    <a:pt x="327" y="455"/>
                  </a:lnTo>
                  <a:lnTo>
                    <a:pt x="325" y="458"/>
                  </a:lnTo>
                  <a:lnTo>
                    <a:pt x="321" y="462"/>
                  </a:lnTo>
                  <a:lnTo>
                    <a:pt x="316" y="465"/>
                  </a:lnTo>
                  <a:lnTo>
                    <a:pt x="314" y="470"/>
                  </a:lnTo>
                  <a:lnTo>
                    <a:pt x="318" y="472"/>
                  </a:lnTo>
                  <a:lnTo>
                    <a:pt x="325" y="472"/>
                  </a:lnTo>
                  <a:lnTo>
                    <a:pt x="334" y="471"/>
                  </a:lnTo>
                  <a:lnTo>
                    <a:pt x="342" y="468"/>
                  </a:lnTo>
                  <a:lnTo>
                    <a:pt x="349" y="467"/>
                  </a:lnTo>
                  <a:lnTo>
                    <a:pt x="358" y="468"/>
                  </a:lnTo>
                  <a:lnTo>
                    <a:pt x="367" y="470"/>
                  </a:lnTo>
                  <a:lnTo>
                    <a:pt x="379" y="464"/>
                  </a:lnTo>
                  <a:lnTo>
                    <a:pt x="390" y="458"/>
                  </a:lnTo>
                  <a:lnTo>
                    <a:pt x="393" y="455"/>
                  </a:lnTo>
                  <a:lnTo>
                    <a:pt x="395" y="452"/>
                  </a:lnTo>
                  <a:lnTo>
                    <a:pt x="399" y="450"/>
                  </a:lnTo>
                  <a:lnTo>
                    <a:pt x="399" y="449"/>
                  </a:lnTo>
                  <a:lnTo>
                    <a:pt x="401" y="446"/>
                  </a:lnTo>
                  <a:lnTo>
                    <a:pt x="401" y="444"/>
                  </a:lnTo>
                  <a:lnTo>
                    <a:pt x="403" y="443"/>
                  </a:lnTo>
                  <a:lnTo>
                    <a:pt x="410" y="442"/>
                  </a:lnTo>
                  <a:lnTo>
                    <a:pt x="417" y="440"/>
                  </a:lnTo>
                  <a:lnTo>
                    <a:pt x="425" y="439"/>
                  </a:lnTo>
                  <a:lnTo>
                    <a:pt x="427" y="439"/>
                  </a:lnTo>
                  <a:lnTo>
                    <a:pt x="428" y="434"/>
                  </a:lnTo>
                  <a:lnTo>
                    <a:pt x="430" y="431"/>
                  </a:lnTo>
                  <a:lnTo>
                    <a:pt x="436" y="431"/>
                  </a:lnTo>
                  <a:lnTo>
                    <a:pt x="443" y="433"/>
                  </a:lnTo>
                  <a:lnTo>
                    <a:pt x="452" y="431"/>
                  </a:lnTo>
                  <a:lnTo>
                    <a:pt x="456" y="429"/>
                  </a:lnTo>
                  <a:lnTo>
                    <a:pt x="456" y="424"/>
                  </a:lnTo>
                  <a:lnTo>
                    <a:pt x="454" y="418"/>
                  </a:lnTo>
                  <a:lnTo>
                    <a:pt x="458" y="415"/>
                  </a:lnTo>
                  <a:lnTo>
                    <a:pt x="465" y="412"/>
                  </a:lnTo>
                  <a:lnTo>
                    <a:pt x="471" y="409"/>
                  </a:lnTo>
                  <a:lnTo>
                    <a:pt x="473" y="408"/>
                  </a:lnTo>
                  <a:lnTo>
                    <a:pt x="480" y="402"/>
                  </a:lnTo>
                  <a:lnTo>
                    <a:pt x="487" y="397"/>
                  </a:lnTo>
                  <a:lnTo>
                    <a:pt x="497" y="394"/>
                  </a:lnTo>
                  <a:lnTo>
                    <a:pt x="510" y="391"/>
                  </a:lnTo>
                  <a:lnTo>
                    <a:pt x="515" y="392"/>
                  </a:lnTo>
                  <a:lnTo>
                    <a:pt x="519" y="393"/>
                  </a:lnTo>
                  <a:lnTo>
                    <a:pt x="523" y="394"/>
                  </a:lnTo>
                  <a:lnTo>
                    <a:pt x="526" y="393"/>
                  </a:lnTo>
                  <a:lnTo>
                    <a:pt x="530" y="389"/>
                  </a:lnTo>
                  <a:lnTo>
                    <a:pt x="530" y="384"/>
                  </a:lnTo>
                  <a:lnTo>
                    <a:pt x="532" y="379"/>
                  </a:lnTo>
                  <a:lnTo>
                    <a:pt x="532" y="372"/>
                  </a:lnTo>
                  <a:lnTo>
                    <a:pt x="532" y="368"/>
                  </a:lnTo>
                  <a:lnTo>
                    <a:pt x="532" y="365"/>
                  </a:lnTo>
                  <a:lnTo>
                    <a:pt x="534" y="364"/>
                  </a:lnTo>
                  <a:lnTo>
                    <a:pt x="535" y="362"/>
                  </a:lnTo>
                  <a:lnTo>
                    <a:pt x="541" y="359"/>
                  </a:lnTo>
                  <a:lnTo>
                    <a:pt x="548" y="355"/>
                  </a:lnTo>
                  <a:lnTo>
                    <a:pt x="548" y="351"/>
                  </a:lnTo>
                  <a:lnTo>
                    <a:pt x="547" y="347"/>
                  </a:lnTo>
                  <a:lnTo>
                    <a:pt x="547" y="344"/>
                  </a:lnTo>
                  <a:lnTo>
                    <a:pt x="547" y="339"/>
                  </a:lnTo>
                  <a:lnTo>
                    <a:pt x="548" y="335"/>
                  </a:lnTo>
                  <a:lnTo>
                    <a:pt x="548" y="334"/>
                  </a:lnTo>
                  <a:lnTo>
                    <a:pt x="548" y="333"/>
                  </a:lnTo>
                  <a:lnTo>
                    <a:pt x="550" y="325"/>
                  </a:lnTo>
                  <a:lnTo>
                    <a:pt x="548" y="318"/>
                  </a:lnTo>
                  <a:lnTo>
                    <a:pt x="543" y="312"/>
                  </a:lnTo>
                  <a:lnTo>
                    <a:pt x="537" y="304"/>
                  </a:lnTo>
                  <a:lnTo>
                    <a:pt x="537" y="302"/>
                  </a:lnTo>
                  <a:lnTo>
                    <a:pt x="534" y="300"/>
                  </a:lnTo>
                  <a:lnTo>
                    <a:pt x="528" y="296"/>
                  </a:lnTo>
                  <a:lnTo>
                    <a:pt x="524" y="294"/>
                  </a:lnTo>
                  <a:lnTo>
                    <a:pt x="519" y="293"/>
                  </a:lnTo>
                  <a:lnTo>
                    <a:pt x="513" y="293"/>
                  </a:lnTo>
                  <a:lnTo>
                    <a:pt x="511" y="293"/>
                  </a:lnTo>
                  <a:lnTo>
                    <a:pt x="510" y="290"/>
                  </a:lnTo>
                  <a:lnTo>
                    <a:pt x="510" y="289"/>
                  </a:lnTo>
                  <a:lnTo>
                    <a:pt x="510" y="288"/>
                  </a:lnTo>
                  <a:lnTo>
                    <a:pt x="510" y="289"/>
                  </a:lnTo>
                  <a:lnTo>
                    <a:pt x="508" y="289"/>
                  </a:lnTo>
                  <a:lnTo>
                    <a:pt x="506" y="288"/>
                  </a:lnTo>
                  <a:lnTo>
                    <a:pt x="502" y="285"/>
                  </a:lnTo>
                  <a:lnTo>
                    <a:pt x="499" y="283"/>
                  </a:lnTo>
                  <a:lnTo>
                    <a:pt x="495" y="280"/>
                  </a:lnTo>
                  <a:lnTo>
                    <a:pt x="493" y="277"/>
                  </a:lnTo>
                  <a:lnTo>
                    <a:pt x="491" y="276"/>
                  </a:lnTo>
                  <a:lnTo>
                    <a:pt x="493" y="273"/>
                  </a:lnTo>
                  <a:lnTo>
                    <a:pt x="493" y="272"/>
                  </a:lnTo>
                  <a:lnTo>
                    <a:pt x="493" y="271"/>
                  </a:lnTo>
                  <a:lnTo>
                    <a:pt x="495" y="271"/>
                  </a:lnTo>
                  <a:lnTo>
                    <a:pt x="499" y="270"/>
                  </a:lnTo>
                  <a:lnTo>
                    <a:pt x="502" y="268"/>
                  </a:lnTo>
                  <a:lnTo>
                    <a:pt x="506" y="265"/>
                  </a:lnTo>
                  <a:lnTo>
                    <a:pt x="511" y="262"/>
                  </a:lnTo>
                  <a:lnTo>
                    <a:pt x="515" y="260"/>
                  </a:lnTo>
                  <a:lnTo>
                    <a:pt x="517" y="259"/>
                  </a:lnTo>
                  <a:lnTo>
                    <a:pt x="515" y="246"/>
                  </a:lnTo>
                  <a:lnTo>
                    <a:pt x="521" y="234"/>
                  </a:lnTo>
                  <a:lnTo>
                    <a:pt x="532" y="223"/>
                  </a:lnTo>
                  <a:lnTo>
                    <a:pt x="548" y="215"/>
                  </a:lnTo>
                  <a:lnTo>
                    <a:pt x="554" y="218"/>
                  </a:lnTo>
                  <a:lnTo>
                    <a:pt x="558" y="220"/>
                  </a:lnTo>
                  <a:lnTo>
                    <a:pt x="561" y="223"/>
                  </a:lnTo>
                  <a:lnTo>
                    <a:pt x="569" y="225"/>
                  </a:lnTo>
                  <a:lnTo>
                    <a:pt x="574" y="223"/>
                  </a:lnTo>
                  <a:lnTo>
                    <a:pt x="578" y="221"/>
                  </a:lnTo>
                  <a:lnTo>
                    <a:pt x="582" y="219"/>
                  </a:lnTo>
                  <a:lnTo>
                    <a:pt x="583" y="218"/>
                  </a:lnTo>
                  <a:lnTo>
                    <a:pt x="583" y="216"/>
                  </a:lnTo>
                  <a:lnTo>
                    <a:pt x="583" y="212"/>
                  </a:lnTo>
                  <a:lnTo>
                    <a:pt x="583" y="206"/>
                  </a:lnTo>
                  <a:lnTo>
                    <a:pt x="582" y="200"/>
                  </a:lnTo>
                  <a:lnTo>
                    <a:pt x="580" y="196"/>
                  </a:lnTo>
                  <a:lnTo>
                    <a:pt x="576" y="194"/>
                  </a:lnTo>
                  <a:lnTo>
                    <a:pt x="572" y="192"/>
                  </a:lnTo>
                  <a:lnTo>
                    <a:pt x="561" y="189"/>
                  </a:lnTo>
                  <a:lnTo>
                    <a:pt x="550" y="184"/>
                  </a:lnTo>
                  <a:lnTo>
                    <a:pt x="537" y="180"/>
                  </a:lnTo>
                  <a:lnTo>
                    <a:pt x="534" y="178"/>
                  </a:lnTo>
                  <a:lnTo>
                    <a:pt x="532" y="177"/>
                  </a:lnTo>
                  <a:lnTo>
                    <a:pt x="530" y="177"/>
                  </a:lnTo>
                  <a:lnTo>
                    <a:pt x="521" y="171"/>
                  </a:lnTo>
                  <a:lnTo>
                    <a:pt x="508" y="166"/>
                  </a:lnTo>
                  <a:lnTo>
                    <a:pt x="493" y="161"/>
                  </a:lnTo>
                  <a:lnTo>
                    <a:pt x="478" y="158"/>
                  </a:lnTo>
                  <a:lnTo>
                    <a:pt x="465" y="147"/>
                  </a:lnTo>
                  <a:lnTo>
                    <a:pt x="452" y="136"/>
                  </a:lnTo>
                  <a:lnTo>
                    <a:pt x="449" y="131"/>
                  </a:lnTo>
                  <a:lnTo>
                    <a:pt x="445" y="125"/>
                  </a:lnTo>
                  <a:lnTo>
                    <a:pt x="441" y="119"/>
                  </a:lnTo>
                  <a:lnTo>
                    <a:pt x="436" y="114"/>
                  </a:lnTo>
                  <a:lnTo>
                    <a:pt x="428" y="108"/>
                  </a:lnTo>
                  <a:lnTo>
                    <a:pt x="419" y="103"/>
                  </a:lnTo>
                  <a:lnTo>
                    <a:pt x="410" y="98"/>
                  </a:lnTo>
                  <a:lnTo>
                    <a:pt x="403" y="92"/>
                  </a:lnTo>
                  <a:lnTo>
                    <a:pt x="404" y="90"/>
                  </a:lnTo>
                  <a:lnTo>
                    <a:pt x="404" y="89"/>
                  </a:lnTo>
                  <a:lnTo>
                    <a:pt x="404" y="88"/>
                  </a:lnTo>
                  <a:lnTo>
                    <a:pt x="401" y="87"/>
                  </a:lnTo>
                  <a:lnTo>
                    <a:pt x="395" y="86"/>
                  </a:lnTo>
                  <a:lnTo>
                    <a:pt x="391" y="85"/>
                  </a:lnTo>
                  <a:lnTo>
                    <a:pt x="390" y="85"/>
                  </a:lnTo>
                  <a:lnTo>
                    <a:pt x="384" y="80"/>
                  </a:lnTo>
                  <a:lnTo>
                    <a:pt x="380" y="75"/>
                  </a:lnTo>
                  <a:lnTo>
                    <a:pt x="377" y="69"/>
                  </a:lnTo>
                  <a:lnTo>
                    <a:pt x="371" y="64"/>
                  </a:lnTo>
                  <a:lnTo>
                    <a:pt x="366" y="57"/>
                  </a:lnTo>
                  <a:lnTo>
                    <a:pt x="360" y="52"/>
                  </a:lnTo>
                  <a:lnTo>
                    <a:pt x="351" y="47"/>
                  </a:lnTo>
                  <a:lnTo>
                    <a:pt x="342" y="42"/>
                  </a:lnTo>
                  <a:lnTo>
                    <a:pt x="340" y="39"/>
                  </a:lnTo>
                  <a:lnTo>
                    <a:pt x="336" y="36"/>
                  </a:lnTo>
                  <a:lnTo>
                    <a:pt x="329" y="27"/>
                  </a:lnTo>
                  <a:lnTo>
                    <a:pt x="319" y="18"/>
                  </a:lnTo>
                  <a:lnTo>
                    <a:pt x="314" y="15"/>
                  </a:lnTo>
                  <a:lnTo>
                    <a:pt x="310" y="12"/>
                  </a:lnTo>
                  <a:lnTo>
                    <a:pt x="307" y="7"/>
                  </a:lnTo>
                  <a:lnTo>
                    <a:pt x="301" y="4"/>
                  </a:lnTo>
                  <a:lnTo>
                    <a:pt x="292" y="2"/>
                  </a:lnTo>
                  <a:lnTo>
                    <a:pt x="284" y="0"/>
                  </a:lnTo>
                  <a:lnTo>
                    <a:pt x="281" y="3"/>
                  </a:lnTo>
                  <a:lnTo>
                    <a:pt x="279" y="6"/>
                  </a:lnTo>
                  <a:lnTo>
                    <a:pt x="275" y="8"/>
                  </a:lnTo>
                  <a:lnTo>
                    <a:pt x="270" y="10"/>
                  </a:lnTo>
                  <a:lnTo>
                    <a:pt x="259" y="9"/>
                  </a:lnTo>
                  <a:lnTo>
                    <a:pt x="251" y="8"/>
                  </a:lnTo>
                  <a:lnTo>
                    <a:pt x="242" y="8"/>
                  </a:lnTo>
                  <a:lnTo>
                    <a:pt x="233" y="9"/>
                  </a:lnTo>
                  <a:lnTo>
                    <a:pt x="229" y="15"/>
                  </a:lnTo>
                  <a:lnTo>
                    <a:pt x="225" y="19"/>
                  </a:lnTo>
                  <a:lnTo>
                    <a:pt x="216" y="29"/>
                  </a:lnTo>
                  <a:lnTo>
                    <a:pt x="209" y="29"/>
                  </a:lnTo>
                  <a:lnTo>
                    <a:pt x="205" y="29"/>
                  </a:lnTo>
                  <a:lnTo>
                    <a:pt x="198" y="33"/>
                  </a:lnTo>
                  <a:lnTo>
                    <a:pt x="192" y="38"/>
                  </a:lnTo>
                  <a:lnTo>
                    <a:pt x="187" y="40"/>
                  </a:lnTo>
                  <a:lnTo>
                    <a:pt x="179" y="42"/>
                  </a:lnTo>
                  <a:lnTo>
                    <a:pt x="174" y="42"/>
                  </a:lnTo>
                  <a:lnTo>
                    <a:pt x="168" y="42"/>
                  </a:lnTo>
                  <a:lnTo>
                    <a:pt x="159" y="47"/>
                  </a:lnTo>
                  <a:lnTo>
                    <a:pt x="153" y="53"/>
                  </a:lnTo>
                  <a:lnTo>
                    <a:pt x="148" y="60"/>
                  </a:lnTo>
                  <a:lnTo>
                    <a:pt x="153" y="69"/>
                  </a:lnTo>
                  <a:lnTo>
                    <a:pt x="155" y="71"/>
                  </a:lnTo>
                  <a:lnTo>
                    <a:pt x="157" y="73"/>
                  </a:lnTo>
                  <a:lnTo>
                    <a:pt x="146" y="82"/>
                  </a:lnTo>
                  <a:lnTo>
                    <a:pt x="142" y="83"/>
                  </a:lnTo>
                  <a:lnTo>
                    <a:pt x="137" y="84"/>
                  </a:lnTo>
                  <a:lnTo>
                    <a:pt x="133" y="85"/>
                  </a:lnTo>
                  <a:lnTo>
                    <a:pt x="131" y="85"/>
                  </a:lnTo>
                  <a:lnTo>
                    <a:pt x="127" y="89"/>
                  </a:lnTo>
                  <a:lnTo>
                    <a:pt x="126" y="93"/>
                  </a:lnTo>
                  <a:lnTo>
                    <a:pt x="127" y="96"/>
                  </a:lnTo>
                  <a:lnTo>
                    <a:pt x="131" y="101"/>
                  </a:lnTo>
                  <a:lnTo>
                    <a:pt x="124" y="106"/>
                  </a:lnTo>
                  <a:lnTo>
                    <a:pt x="118" y="110"/>
                  </a:lnTo>
                  <a:lnTo>
                    <a:pt x="105" y="115"/>
                  </a:lnTo>
                  <a:lnTo>
                    <a:pt x="91" y="117"/>
                  </a:lnTo>
                  <a:lnTo>
                    <a:pt x="81" y="118"/>
                  </a:lnTo>
                  <a:lnTo>
                    <a:pt x="70" y="118"/>
                  </a:lnTo>
                  <a:lnTo>
                    <a:pt x="61" y="118"/>
                  </a:lnTo>
                  <a:lnTo>
                    <a:pt x="54" y="118"/>
                  </a:lnTo>
                  <a:lnTo>
                    <a:pt x="50" y="120"/>
                  </a:lnTo>
                  <a:lnTo>
                    <a:pt x="46" y="123"/>
                  </a:lnTo>
                  <a:lnTo>
                    <a:pt x="41" y="129"/>
                  </a:lnTo>
                  <a:lnTo>
                    <a:pt x="37" y="132"/>
                  </a:lnTo>
                  <a:lnTo>
                    <a:pt x="31" y="135"/>
                  </a:lnTo>
                  <a:lnTo>
                    <a:pt x="26" y="138"/>
                  </a:lnTo>
                  <a:lnTo>
                    <a:pt x="20" y="143"/>
                  </a:lnTo>
                  <a:lnTo>
                    <a:pt x="13" y="148"/>
                  </a:lnTo>
                  <a:lnTo>
                    <a:pt x="9" y="152"/>
                  </a:lnTo>
                  <a:lnTo>
                    <a:pt x="6" y="160"/>
                  </a:lnTo>
                  <a:lnTo>
                    <a:pt x="0" y="167"/>
                  </a:lnTo>
                  <a:lnTo>
                    <a:pt x="6" y="158"/>
                  </a:lnTo>
                  <a:close/>
                </a:path>
              </a:pathLst>
            </a:custGeom>
            <a:solidFill>
              <a:sysClr val="window" lastClr="FFFFFF">
                <a:lumMod val="75000"/>
              </a:sysClr>
            </a:solidFill>
            <a:ln w="12700">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7" name="Freeform 3">
              <a:extLst>
                <a:ext uri="{FF2B5EF4-FFF2-40B4-BE49-F238E27FC236}">
                  <a16:creationId xmlns:a16="http://schemas.microsoft.com/office/drawing/2014/main" id="{B34ACCAF-7283-06CC-4D6B-F54ADDF425BC}"/>
                </a:ext>
              </a:extLst>
            </p:cNvPr>
            <p:cNvSpPr>
              <a:spLocks/>
            </p:cNvSpPr>
            <p:nvPr/>
          </p:nvSpPr>
          <p:spPr bwMode="auto">
            <a:xfrm>
              <a:off x="10005301" y="4617999"/>
              <a:ext cx="499343" cy="940293"/>
            </a:xfrm>
            <a:custGeom>
              <a:avLst/>
              <a:gdLst>
                <a:gd name="T0" fmla="*/ 1 w 702"/>
                <a:gd name="T1" fmla="*/ 7 h 584"/>
                <a:gd name="T2" fmla="*/ 1 w 702"/>
                <a:gd name="T3" fmla="*/ 6 h 584"/>
                <a:gd name="T4" fmla="*/ 1 w 702"/>
                <a:gd name="T5" fmla="*/ 5 h 584"/>
                <a:gd name="T6" fmla="*/ 1 w 702"/>
                <a:gd name="T7" fmla="*/ 3 h 584"/>
                <a:gd name="T8" fmla="*/ 1 w 702"/>
                <a:gd name="T9" fmla="*/ 3 h 584"/>
                <a:gd name="T10" fmla="*/ 1 w 702"/>
                <a:gd name="T11" fmla="*/ 3 h 584"/>
                <a:gd name="T12" fmla="*/ 1 w 702"/>
                <a:gd name="T13" fmla="*/ 3 h 584"/>
                <a:gd name="T14" fmla="*/ 1 w 702"/>
                <a:gd name="T15" fmla="*/ 3 h 584"/>
                <a:gd name="T16" fmla="*/ 1 w 702"/>
                <a:gd name="T17" fmla="*/ 3 h 584"/>
                <a:gd name="T18" fmla="*/ 1 w 702"/>
                <a:gd name="T19" fmla="*/ 3 h 584"/>
                <a:gd name="T20" fmla="*/ 1 w 702"/>
                <a:gd name="T21" fmla="*/ 3 h 584"/>
                <a:gd name="T22" fmla="*/ 1 w 702"/>
                <a:gd name="T23" fmla="*/ 3 h 584"/>
                <a:gd name="T24" fmla="*/ 1 w 702"/>
                <a:gd name="T25" fmla="*/ 3 h 584"/>
                <a:gd name="T26" fmla="*/ 1 w 702"/>
                <a:gd name="T27" fmla="*/ 3 h 584"/>
                <a:gd name="T28" fmla="*/ 1 w 702"/>
                <a:gd name="T29" fmla="*/ 5 h 584"/>
                <a:gd name="T30" fmla="*/ 1 w 702"/>
                <a:gd name="T31" fmla="*/ 6 h 584"/>
                <a:gd name="T32" fmla="*/ 1 w 702"/>
                <a:gd name="T33" fmla="*/ 6 h 584"/>
                <a:gd name="T34" fmla="*/ 1 w 702"/>
                <a:gd name="T35" fmla="*/ 7 h 584"/>
                <a:gd name="T36" fmla="*/ 1 w 702"/>
                <a:gd name="T37" fmla="*/ 8 h 584"/>
                <a:gd name="T38" fmla="*/ 1 w 702"/>
                <a:gd name="T39" fmla="*/ 8 h 584"/>
                <a:gd name="T40" fmla="*/ 1 w 702"/>
                <a:gd name="T41" fmla="*/ 10 h 584"/>
                <a:gd name="T42" fmla="*/ 1 w 702"/>
                <a:gd name="T43" fmla="*/ 13 h 584"/>
                <a:gd name="T44" fmla="*/ 1 w 702"/>
                <a:gd name="T45" fmla="*/ 14 h 584"/>
                <a:gd name="T46" fmla="*/ 1 w 702"/>
                <a:gd name="T47" fmla="*/ 14 h 584"/>
                <a:gd name="T48" fmla="*/ 1 w 702"/>
                <a:gd name="T49" fmla="*/ 15 h 584"/>
                <a:gd name="T50" fmla="*/ 0 w 702"/>
                <a:gd name="T51" fmla="*/ 16 h 584"/>
                <a:gd name="T52" fmla="*/ 1 w 702"/>
                <a:gd name="T53" fmla="*/ 18 h 584"/>
                <a:gd name="T54" fmla="*/ 1 w 702"/>
                <a:gd name="T55" fmla="*/ 18 h 584"/>
                <a:gd name="T56" fmla="*/ 1 w 702"/>
                <a:gd name="T57" fmla="*/ 20 h 584"/>
                <a:gd name="T58" fmla="*/ 1 w 702"/>
                <a:gd name="T59" fmla="*/ 22 h 584"/>
                <a:gd name="T60" fmla="*/ 1 w 702"/>
                <a:gd name="T61" fmla="*/ 22 h 584"/>
                <a:gd name="T62" fmla="*/ 1 w 702"/>
                <a:gd name="T63" fmla="*/ 23 h 584"/>
                <a:gd name="T64" fmla="*/ 1 w 702"/>
                <a:gd name="T65" fmla="*/ 25 h 584"/>
                <a:gd name="T66" fmla="*/ 1 w 702"/>
                <a:gd name="T67" fmla="*/ 25 h 584"/>
                <a:gd name="T68" fmla="*/ 1 w 702"/>
                <a:gd name="T69" fmla="*/ 25 h 584"/>
                <a:gd name="T70" fmla="*/ 1 w 702"/>
                <a:gd name="T71" fmla="*/ 25 h 584"/>
                <a:gd name="T72" fmla="*/ 1 w 702"/>
                <a:gd name="T73" fmla="*/ 24 h 584"/>
                <a:gd name="T74" fmla="*/ 1 w 702"/>
                <a:gd name="T75" fmla="*/ 24 h 584"/>
                <a:gd name="T76" fmla="*/ 1 w 702"/>
                <a:gd name="T77" fmla="*/ 24 h 584"/>
                <a:gd name="T78" fmla="*/ 1 w 702"/>
                <a:gd name="T79" fmla="*/ 23 h 584"/>
                <a:gd name="T80" fmla="*/ 1 w 702"/>
                <a:gd name="T81" fmla="*/ 23 h 584"/>
                <a:gd name="T82" fmla="*/ 1 w 702"/>
                <a:gd name="T83" fmla="*/ 22 h 584"/>
                <a:gd name="T84" fmla="*/ 1 w 702"/>
                <a:gd name="T85" fmla="*/ 22 h 584"/>
                <a:gd name="T86" fmla="*/ 1 w 702"/>
                <a:gd name="T87" fmla="*/ 20 h 584"/>
                <a:gd name="T88" fmla="*/ 1 w 702"/>
                <a:gd name="T89" fmla="*/ 19 h 584"/>
                <a:gd name="T90" fmla="*/ 1 w 702"/>
                <a:gd name="T91" fmla="*/ 19 h 584"/>
                <a:gd name="T92" fmla="*/ 1 w 702"/>
                <a:gd name="T93" fmla="*/ 19 h 584"/>
                <a:gd name="T94" fmla="*/ 1 w 702"/>
                <a:gd name="T95" fmla="*/ 19 h 584"/>
                <a:gd name="T96" fmla="*/ 1 w 702"/>
                <a:gd name="T97" fmla="*/ 19 h 584"/>
                <a:gd name="T98" fmla="*/ 1 w 702"/>
                <a:gd name="T99" fmla="*/ 20 h 584"/>
                <a:gd name="T100" fmla="*/ 1 w 702"/>
                <a:gd name="T101" fmla="*/ 19 h 584"/>
                <a:gd name="T102" fmla="*/ 1 w 702"/>
                <a:gd name="T103" fmla="*/ 18 h 584"/>
                <a:gd name="T104" fmla="*/ 1 w 702"/>
                <a:gd name="T105" fmla="*/ 17 h 584"/>
                <a:gd name="T106" fmla="*/ 1 w 702"/>
                <a:gd name="T107" fmla="*/ 16 h 584"/>
                <a:gd name="T108" fmla="*/ 1 w 702"/>
                <a:gd name="T109" fmla="*/ 13 h 584"/>
                <a:gd name="T110" fmla="*/ 1 w 702"/>
                <a:gd name="T111" fmla="*/ 12 h 584"/>
                <a:gd name="T112" fmla="*/ 1 w 702"/>
                <a:gd name="T113" fmla="*/ 10 h 584"/>
                <a:gd name="T114" fmla="*/ 1 w 702"/>
                <a:gd name="T115" fmla="*/ 8 h 584"/>
                <a:gd name="T116" fmla="*/ 1 w 702"/>
                <a:gd name="T117" fmla="*/ 8 h 584"/>
                <a:gd name="T118" fmla="*/ 1 w 702"/>
                <a:gd name="T119" fmla="*/ 10 h 584"/>
                <a:gd name="T120" fmla="*/ 1 w 702"/>
                <a:gd name="T121" fmla="*/ 10 h 584"/>
                <a:gd name="T122" fmla="*/ 1 w 702"/>
                <a:gd name="T123" fmla="*/ 9 h 5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2"/>
                <a:gd name="T187" fmla="*/ 0 h 584"/>
                <a:gd name="T188" fmla="*/ 702 w 702"/>
                <a:gd name="T189" fmla="*/ 584 h 5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2" h="584">
                  <a:moveTo>
                    <a:pt x="587" y="217"/>
                  </a:moveTo>
                  <a:lnTo>
                    <a:pt x="580" y="211"/>
                  </a:lnTo>
                  <a:lnTo>
                    <a:pt x="575" y="205"/>
                  </a:lnTo>
                  <a:lnTo>
                    <a:pt x="569" y="200"/>
                  </a:lnTo>
                  <a:lnTo>
                    <a:pt x="560" y="195"/>
                  </a:lnTo>
                  <a:lnTo>
                    <a:pt x="554" y="189"/>
                  </a:lnTo>
                  <a:lnTo>
                    <a:pt x="551" y="183"/>
                  </a:lnTo>
                  <a:lnTo>
                    <a:pt x="543" y="169"/>
                  </a:lnTo>
                  <a:lnTo>
                    <a:pt x="536" y="156"/>
                  </a:lnTo>
                  <a:lnTo>
                    <a:pt x="530" y="151"/>
                  </a:lnTo>
                  <a:lnTo>
                    <a:pt x="521" y="146"/>
                  </a:lnTo>
                  <a:lnTo>
                    <a:pt x="519" y="144"/>
                  </a:lnTo>
                  <a:lnTo>
                    <a:pt x="517" y="141"/>
                  </a:lnTo>
                  <a:lnTo>
                    <a:pt x="515" y="140"/>
                  </a:lnTo>
                  <a:lnTo>
                    <a:pt x="512" y="139"/>
                  </a:lnTo>
                  <a:lnTo>
                    <a:pt x="508" y="138"/>
                  </a:lnTo>
                  <a:lnTo>
                    <a:pt x="506" y="137"/>
                  </a:lnTo>
                  <a:lnTo>
                    <a:pt x="504" y="133"/>
                  </a:lnTo>
                  <a:lnTo>
                    <a:pt x="503" y="130"/>
                  </a:lnTo>
                  <a:lnTo>
                    <a:pt x="503" y="125"/>
                  </a:lnTo>
                  <a:lnTo>
                    <a:pt x="499" y="120"/>
                  </a:lnTo>
                  <a:lnTo>
                    <a:pt x="495" y="118"/>
                  </a:lnTo>
                  <a:lnTo>
                    <a:pt x="490" y="115"/>
                  </a:lnTo>
                  <a:lnTo>
                    <a:pt x="482" y="108"/>
                  </a:lnTo>
                  <a:lnTo>
                    <a:pt x="477" y="101"/>
                  </a:lnTo>
                  <a:lnTo>
                    <a:pt x="469" y="93"/>
                  </a:lnTo>
                  <a:lnTo>
                    <a:pt x="462" y="86"/>
                  </a:lnTo>
                  <a:lnTo>
                    <a:pt x="453" y="81"/>
                  </a:lnTo>
                  <a:lnTo>
                    <a:pt x="443" y="76"/>
                  </a:lnTo>
                  <a:lnTo>
                    <a:pt x="432" y="71"/>
                  </a:lnTo>
                  <a:lnTo>
                    <a:pt x="423" y="64"/>
                  </a:lnTo>
                  <a:lnTo>
                    <a:pt x="418" y="55"/>
                  </a:lnTo>
                  <a:lnTo>
                    <a:pt x="412" y="46"/>
                  </a:lnTo>
                  <a:lnTo>
                    <a:pt x="405" y="38"/>
                  </a:lnTo>
                  <a:lnTo>
                    <a:pt x="392" y="31"/>
                  </a:lnTo>
                  <a:lnTo>
                    <a:pt x="384" y="32"/>
                  </a:lnTo>
                  <a:lnTo>
                    <a:pt x="381" y="31"/>
                  </a:lnTo>
                  <a:lnTo>
                    <a:pt x="379" y="28"/>
                  </a:lnTo>
                  <a:lnTo>
                    <a:pt x="377" y="24"/>
                  </a:lnTo>
                  <a:lnTo>
                    <a:pt x="377" y="20"/>
                  </a:lnTo>
                  <a:lnTo>
                    <a:pt x="373" y="16"/>
                  </a:lnTo>
                  <a:lnTo>
                    <a:pt x="370" y="13"/>
                  </a:lnTo>
                  <a:lnTo>
                    <a:pt x="360" y="10"/>
                  </a:lnTo>
                  <a:lnTo>
                    <a:pt x="353" y="12"/>
                  </a:lnTo>
                  <a:lnTo>
                    <a:pt x="347" y="13"/>
                  </a:lnTo>
                  <a:lnTo>
                    <a:pt x="342" y="17"/>
                  </a:lnTo>
                  <a:lnTo>
                    <a:pt x="336" y="20"/>
                  </a:lnTo>
                  <a:lnTo>
                    <a:pt x="333" y="22"/>
                  </a:lnTo>
                  <a:lnTo>
                    <a:pt x="327" y="23"/>
                  </a:lnTo>
                  <a:lnTo>
                    <a:pt x="320" y="20"/>
                  </a:lnTo>
                  <a:lnTo>
                    <a:pt x="316" y="18"/>
                  </a:lnTo>
                  <a:lnTo>
                    <a:pt x="314" y="16"/>
                  </a:lnTo>
                  <a:lnTo>
                    <a:pt x="312" y="15"/>
                  </a:lnTo>
                  <a:lnTo>
                    <a:pt x="311" y="14"/>
                  </a:lnTo>
                  <a:lnTo>
                    <a:pt x="307" y="14"/>
                  </a:lnTo>
                  <a:lnTo>
                    <a:pt x="301" y="13"/>
                  </a:lnTo>
                  <a:lnTo>
                    <a:pt x="288" y="12"/>
                  </a:lnTo>
                  <a:lnTo>
                    <a:pt x="277" y="8"/>
                  </a:lnTo>
                  <a:lnTo>
                    <a:pt x="268" y="4"/>
                  </a:lnTo>
                  <a:lnTo>
                    <a:pt x="261" y="1"/>
                  </a:lnTo>
                  <a:lnTo>
                    <a:pt x="259" y="0"/>
                  </a:lnTo>
                  <a:lnTo>
                    <a:pt x="257" y="0"/>
                  </a:lnTo>
                  <a:lnTo>
                    <a:pt x="251" y="4"/>
                  </a:lnTo>
                  <a:lnTo>
                    <a:pt x="250" y="6"/>
                  </a:lnTo>
                  <a:lnTo>
                    <a:pt x="248" y="8"/>
                  </a:lnTo>
                  <a:lnTo>
                    <a:pt x="250" y="9"/>
                  </a:lnTo>
                  <a:lnTo>
                    <a:pt x="250" y="10"/>
                  </a:lnTo>
                  <a:lnTo>
                    <a:pt x="250" y="11"/>
                  </a:lnTo>
                  <a:lnTo>
                    <a:pt x="246" y="13"/>
                  </a:lnTo>
                  <a:lnTo>
                    <a:pt x="240" y="16"/>
                  </a:lnTo>
                  <a:lnTo>
                    <a:pt x="233" y="12"/>
                  </a:lnTo>
                  <a:lnTo>
                    <a:pt x="229" y="10"/>
                  </a:lnTo>
                  <a:lnTo>
                    <a:pt x="227" y="9"/>
                  </a:lnTo>
                  <a:lnTo>
                    <a:pt x="229" y="12"/>
                  </a:lnTo>
                  <a:lnTo>
                    <a:pt x="229" y="14"/>
                  </a:lnTo>
                  <a:lnTo>
                    <a:pt x="226" y="16"/>
                  </a:lnTo>
                  <a:lnTo>
                    <a:pt x="220" y="17"/>
                  </a:lnTo>
                  <a:lnTo>
                    <a:pt x="215" y="17"/>
                  </a:lnTo>
                  <a:lnTo>
                    <a:pt x="202" y="18"/>
                  </a:lnTo>
                  <a:lnTo>
                    <a:pt x="196" y="20"/>
                  </a:lnTo>
                  <a:lnTo>
                    <a:pt x="191" y="23"/>
                  </a:lnTo>
                  <a:lnTo>
                    <a:pt x="189" y="24"/>
                  </a:lnTo>
                  <a:lnTo>
                    <a:pt x="189" y="26"/>
                  </a:lnTo>
                  <a:lnTo>
                    <a:pt x="191" y="28"/>
                  </a:lnTo>
                  <a:lnTo>
                    <a:pt x="194" y="31"/>
                  </a:lnTo>
                  <a:lnTo>
                    <a:pt x="200" y="33"/>
                  </a:lnTo>
                  <a:lnTo>
                    <a:pt x="205" y="33"/>
                  </a:lnTo>
                  <a:lnTo>
                    <a:pt x="209" y="34"/>
                  </a:lnTo>
                  <a:lnTo>
                    <a:pt x="215" y="35"/>
                  </a:lnTo>
                  <a:lnTo>
                    <a:pt x="222" y="38"/>
                  </a:lnTo>
                  <a:lnTo>
                    <a:pt x="229" y="40"/>
                  </a:lnTo>
                  <a:lnTo>
                    <a:pt x="235" y="42"/>
                  </a:lnTo>
                  <a:lnTo>
                    <a:pt x="237" y="43"/>
                  </a:lnTo>
                  <a:lnTo>
                    <a:pt x="239" y="47"/>
                  </a:lnTo>
                  <a:lnTo>
                    <a:pt x="240" y="50"/>
                  </a:lnTo>
                  <a:lnTo>
                    <a:pt x="242" y="53"/>
                  </a:lnTo>
                  <a:lnTo>
                    <a:pt x="242" y="54"/>
                  </a:lnTo>
                  <a:lnTo>
                    <a:pt x="246" y="56"/>
                  </a:lnTo>
                  <a:lnTo>
                    <a:pt x="250" y="58"/>
                  </a:lnTo>
                  <a:lnTo>
                    <a:pt x="253" y="61"/>
                  </a:lnTo>
                  <a:lnTo>
                    <a:pt x="255" y="65"/>
                  </a:lnTo>
                  <a:lnTo>
                    <a:pt x="257" y="67"/>
                  </a:lnTo>
                  <a:lnTo>
                    <a:pt x="257" y="66"/>
                  </a:lnTo>
                  <a:lnTo>
                    <a:pt x="255" y="66"/>
                  </a:lnTo>
                  <a:lnTo>
                    <a:pt x="255" y="65"/>
                  </a:lnTo>
                  <a:lnTo>
                    <a:pt x="255" y="67"/>
                  </a:lnTo>
                  <a:lnTo>
                    <a:pt x="255" y="69"/>
                  </a:lnTo>
                  <a:lnTo>
                    <a:pt x="257" y="72"/>
                  </a:lnTo>
                  <a:lnTo>
                    <a:pt x="259" y="75"/>
                  </a:lnTo>
                  <a:lnTo>
                    <a:pt x="261" y="80"/>
                  </a:lnTo>
                  <a:lnTo>
                    <a:pt x="263" y="84"/>
                  </a:lnTo>
                  <a:lnTo>
                    <a:pt x="264" y="88"/>
                  </a:lnTo>
                  <a:lnTo>
                    <a:pt x="268" y="91"/>
                  </a:lnTo>
                  <a:lnTo>
                    <a:pt x="268" y="92"/>
                  </a:lnTo>
                  <a:lnTo>
                    <a:pt x="266" y="97"/>
                  </a:lnTo>
                  <a:lnTo>
                    <a:pt x="264" y="102"/>
                  </a:lnTo>
                  <a:lnTo>
                    <a:pt x="263" y="105"/>
                  </a:lnTo>
                  <a:lnTo>
                    <a:pt x="261" y="109"/>
                  </a:lnTo>
                  <a:lnTo>
                    <a:pt x="259" y="112"/>
                  </a:lnTo>
                  <a:lnTo>
                    <a:pt x="257" y="113"/>
                  </a:lnTo>
                  <a:lnTo>
                    <a:pt x="261" y="118"/>
                  </a:lnTo>
                  <a:lnTo>
                    <a:pt x="264" y="122"/>
                  </a:lnTo>
                  <a:lnTo>
                    <a:pt x="266" y="126"/>
                  </a:lnTo>
                  <a:lnTo>
                    <a:pt x="264" y="131"/>
                  </a:lnTo>
                  <a:lnTo>
                    <a:pt x="270" y="135"/>
                  </a:lnTo>
                  <a:lnTo>
                    <a:pt x="274" y="138"/>
                  </a:lnTo>
                  <a:lnTo>
                    <a:pt x="277" y="140"/>
                  </a:lnTo>
                  <a:lnTo>
                    <a:pt x="279" y="142"/>
                  </a:lnTo>
                  <a:lnTo>
                    <a:pt x="277" y="143"/>
                  </a:lnTo>
                  <a:lnTo>
                    <a:pt x="274" y="144"/>
                  </a:lnTo>
                  <a:lnTo>
                    <a:pt x="268" y="146"/>
                  </a:lnTo>
                  <a:lnTo>
                    <a:pt x="259" y="145"/>
                  </a:lnTo>
                  <a:lnTo>
                    <a:pt x="253" y="145"/>
                  </a:lnTo>
                  <a:lnTo>
                    <a:pt x="251" y="146"/>
                  </a:lnTo>
                  <a:lnTo>
                    <a:pt x="250" y="147"/>
                  </a:lnTo>
                  <a:lnTo>
                    <a:pt x="248" y="152"/>
                  </a:lnTo>
                  <a:lnTo>
                    <a:pt x="246" y="154"/>
                  </a:lnTo>
                  <a:lnTo>
                    <a:pt x="244" y="156"/>
                  </a:lnTo>
                  <a:lnTo>
                    <a:pt x="239" y="158"/>
                  </a:lnTo>
                  <a:lnTo>
                    <a:pt x="231" y="159"/>
                  </a:lnTo>
                  <a:lnTo>
                    <a:pt x="218" y="160"/>
                  </a:lnTo>
                  <a:lnTo>
                    <a:pt x="216" y="164"/>
                  </a:lnTo>
                  <a:lnTo>
                    <a:pt x="213" y="167"/>
                  </a:lnTo>
                  <a:lnTo>
                    <a:pt x="203" y="170"/>
                  </a:lnTo>
                  <a:lnTo>
                    <a:pt x="192" y="171"/>
                  </a:lnTo>
                  <a:lnTo>
                    <a:pt x="178" y="172"/>
                  </a:lnTo>
                  <a:lnTo>
                    <a:pt x="170" y="174"/>
                  </a:lnTo>
                  <a:lnTo>
                    <a:pt x="165" y="176"/>
                  </a:lnTo>
                  <a:lnTo>
                    <a:pt x="159" y="182"/>
                  </a:lnTo>
                  <a:lnTo>
                    <a:pt x="155" y="189"/>
                  </a:lnTo>
                  <a:lnTo>
                    <a:pt x="152" y="192"/>
                  </a:lnTo>
                  <a:lnTo>
                    <a:pt x="146" y="195"/>
                  </a:lnTo>
                  <a:lnTo>
                    <a:pt x="148" y="200"/>
                  </a:lnTo>
                  <a:lnTo>
                    <a:pt x="148" y="203"/>
                  </a:lnTo>
                  <a:lnTo>
                    <a:pt x="144" y="204"/>
                  </a:lnTo>
                  <a:lnTo>
                    <a:pt x="139" y="204"/>
                  </a:lnTo>
                  <a:lnTo>
                    <a:pt x="128" y="201"/>
                  </a:lnTo>
                  <a:lnTo>
                    <a:pt x="119" y="197"/>
                  </a:lnTo>
                  <a:lnTo>
                    <a:pt x="107" y="199"/>
                  </a:lnTo>
                  <a:lnTo>
                    <a:pt x="100" y="200"/>
                  </a:lnTo>
                  <a:lnTo>
                    <a:pt x="95" y="203"/>
                  </a:lnTo>
                  <a:lnTo>
                    <a:pt x="87" y="207"/>
                  </a:lnTo>
                  <a:lnTo>
                    <a:pt x="93" y="216"/>
                  </a:lnTo>
                  <a:lnTo>
                    <a:pt x="102" y="224"/>
                  </a:lnTo>
                  <a:lnTo>
                    <a:pt x="113" y="231"/>
                  </a:lnTo>
                  <a:lnTo>
                    <a:pt x="126" y="238"/>
                  </a:lnTo>
                  <a:lnTo>
                    <a:pt x="128" y="244"/>
                  </a:lnTo>
                  <a:lnTo>
                    <a:pt x="128" y="248"/>
                  </a:lnTo>
                  <a:lnTo>
                    <a:pt x="124" y="252"/>
                  </a:lnTo>
                  <a:lnTo>
                    <a:pt x="119" y="256"/>
                  </a:lnTo>
                  <a:lnTo>
                    <a:pt x="117" y="266"/>
                  </a:lnTo>
                  <a:lnTo>
                    <a:pt x="113" y="276"/>
                  </a:lnTo>
                  <a:lnTo>
                    <a:pt x="111" y="285"/>
                  </a:lnTo>
                  <a:lnTo>
                    <a:pt x="111" y="295"/>
                  </a:lnTo>
                  <a:lnTo>
                    <a:pt x="113" y="299"/>
                  </a:lnTo>
                  <a:lnTo>
                    <a:pt x="115" y="303"/>
                  </a:lnTo>
                  <a:lnTo>
                    <a:pt x="119" y="306"/>
                  </a:lnTo>
                  <a:lnTo>
                    <a:pt x="119" y="307"/>
                  </a:lnTo>
                  <a:lnTo>
                    <a:pt x="117" y="308"/>
                  </a:lnTo>
                  <a:lnTo>
                    <a:pt x="117" y="310"/>
                  </a:lnTo>
                  <a:lnTo>
                    <a:pt x="111" y="316"/>
                  </a:lnTo>
                  <a:lnTo>
                    <a:pt x="107" y="322"/>
                  </a:lnTo>
                  <a:lnTo>
                    <a:pt x="106" y="323"/>
                  </a:lnTo>
                  <a:lnTo>
                    <a:pt x="104" y="324"/>
                  </a:lnTo>
                  <a:lnTo>
                    <a:pt x="98" y="326"/>
                  </a:lnTo>
                  <a:lnTo>
                    <a:pt x="91" y="327"/>
                  </a:lnTo>
                  <a:lnTo>
                    <a:pt x="85" y="328"/>
                  </a:lnTo>
                  <a:lnTo>
                    <a:pt x="83" y="328"/>
                  </a:lnTo>
                  <a:lnTo>
                    <a:pt x="74" y="327"/>
                  </a:lnTo>
                  <a:lnTo>
                    <a:pt x="63" y="326"/>
                  </a:lnTo>
                  <a:lnTo>
                    <a:pt x="58" y="325"/>
                  </a:lnTo>
                  <a:lnTo>
                    <a:pt x="52" y="324"/>
                  </a:lnTo>
                  <a:lnTo>
                    <a:pt x="47" y="326"/>
                  </a:lnTo>
                  <a:lnTo>
                    <a:pt x="39" y="329"/>
                  </a:lnTo>
                  <a:lnTo>
                    <a:pt x="34" y="331"/>
                  </a:lnTo>
                  <a:lnTo>
                    <a:pt x="32" y="332"/>
                  </a:lnTo>
                  <a:lnTo>
                    <a:pt x="30" y="341"/>
                  </a:lnTo>
                  <a:lnTo>
                    <a:pt x="28" y="350"/>
                  </a:lnTo>
                  <a:lnTo>
                    <a:pt x="30" y="353"/>
                  </a:lnTo>
                  <a:lnTo>
                    <a:pt x="32" y="356"/>
                  </a:lnTo>
                  <a:lnTo>
                    <a:pt x="32" y="358"/>
                  </a:lnTo>
                  <a:lnTo>
                    <a:pt x="28" y="361"/>
                  </a:lnTo>
                  <a:lnTo>
                    <a:pt x="19" y="364"/>
                  </a:lnTo>
                  <a:lnTo>
                    <a:pt x="8" y="367"/>
                  </a:lnTo>
                  <a:lnTo>
                    <a:pt x="2" y="370"/>
                  </a:lnTo>
                  <a:lnTo>
                    <a:pt x="0" y="372"/>
                  </a:lnTo>
                  <a:lnTo>
                    <a:pt x="0" y="373"/>
                  </a:lnTo>
                  <a:lnTo>
                    <a:pt x="6" y="376"/>
                  </a:lnTo>
                  <a:lnTo>
                    <a:pt x="11" y="379"/>
                  </a:lnTo>
                  <a:lnTo>
                    <a:pt x="19" y="380"/>
                  </a:lnTo>
                  <a:lnTo>
                    <a:pt x="21" y="381"/>
                  </a:lnTo>
                  <a:lnTo>
                    <a:pt x="23" y="386"/>
                  </a:lnTo>
                  <a:lnTo>
                    <a:pt x="23" y="392"/>
                  </a:lnTo>
                  <a:lnTo>
                    <a:pt x="24" y="403"/>
                  </a:lnTo>
                  <a:lnTo>
                    <a:pt x="24" y="408"/>
                  </a:lnTo>
                  <a:lnTo>
                    <a:pt x="28" y="413"/>
                  </a:lnTo>
                  <a:lnTo>
                    <a:pt x="34" y="418"/>
                  </a:lnTo>
                  <a:lnTo>
                    <a:pt x="41" y="422"/>
                  </a:lnTo>
                  <a:lnTo>
                    <a:pt x="52" y="418"/>
                  </a:lnTo>
                  <a:lnTo>
                    <a:pt x="59" y="416"/>
                  </a:lnTo>
                  <a:lnTo>
                    <a:pt x="69" y="415"/>
                  </a:lnTo>
                  <a:lnTo>
                    <a:pt x="74" y="415"/>
                  </a:lnTo>
                  <a:lnTo>
                    <a:pt x="89" y="417"/>
                  </a:lnTo>
                  <a:lnTo>
                    <a:pt x="100" y="420"/>
                  </a:lnTo>
                  <a:lnTo>
                    <a:pt x="111" y="422"/>
                  </a:lnTo>
                  <a:lnTo>
                    <a:pt x="113" y="432"/>
                  </a:lnTo>
                  <a:lnTo>
                    <a:pt x="115" y="441"/>
                  </a:lnTo>
                  <a:lnTo>
                    <a:pt x="122" y="448"/>
                  </a:lnTo>
                  <a:lnTo>
                    <a:pt x="128" y="452"/>
                  </a:lnTo>
                  <a:lnTo>
                    <a:pt x="135" y="455"/>
                  </a:lnTo>
                  <a:lnTo>
                    <a:pt x="143" y="464"/>
                  </a:lnTo>
                  <a:lnTo>
                    <a:pt x="148" y="473"/>
                  </a:lnTo>
                  <a:lnTo>
                    <a:pt x="152" y="481"/>
                  </a:lnTo>
                  <a:lnTo>
                    <a:pt x="159" y="490"/>
                  </a:lnTo>
                  <a:lnTo>
                    <a:pt x="150" y="492"/>
                  </a:lnTo>
                  <a:lnTo>
                    <a:pt x="139" y="494"/>
                  </a:lnTo>
                  <a:lnTo>
                    <a:pt x="131" y="495"/>
                  </a:lnTo>
                  <a:lnTo>
                    <a:pt x="130" y="496"/>
                  </a:lnTo>
                  <a:lnTo>
                    <a:pt x="128" y="496"/>
                  </a:lnTo>
                  <a:lnTo>
                    <a:pt x="126" y="501"/>
                  </a:lnTo>
                  <a:lnTo>
                    <a:pt x="126" y="504"/>
                  </a:lnTo>
                  <a:lnTo>
                    <a:pt x="128" y="507"/>
                  </a:lnTo>
                  <a:lnTo>
                    <a:pt x="131" y="508"/>
                  </a:lnTo>
                  <a:lnTo>
                    <a:pt x="143" y="509"/>
                  </a:lnTo>
                  <a:lnTo>
                    <a:pt x="159" y="510"/>
                  </a:lnTo>
                  <a:lnTo>
                    <a:pt x="172" y="512"/>
                  </a:lnTo>
                  <a:lnTo>
                    <a:pt x="183" y="514"/>
                  </a:lnTo>
                  <a:lnTo>
                    <a:pt x="192" y="517"/>
                  </a:lnTo>
                  <a:lnTo>
                    <a:pt x="205" y="521"/>
                  </a:lnTo>
                  <a:lnTo>
                    <a:pt x="211" y="524"/>
                  </a:lnTo>
                  <a:lnTo>
                    <a:pt x="218" y="526"/>
                  </a:lnTo>
                  <a:lnTo>
                    <a:pt x="224" y="528"/>
                  </a:lnTo>
                  <a:lnTo>
                    <a:pt x="226" y="529"/>
                  </a:lnTo>
                  <a:lnTo>
                    <a:pt x="227" y="533"/>
                  </a:lnTo>
                  <a:lnTo>
                    <a:pt x="229" y="537"/>
                  </a:lnTo>
                  <a:lnTo>
                    <a:pt x="237" y="543"/>
                  </a:lnTo>
                  <a:lnTo>
                    <a:pt x="244" y="548"/>
                  </a:lnTo>
                  <a:lnTo>
                    <a:pt x="253" y="555"/>
                  </a:lnTo>
                  <a:lnTo>
                    <a:pt x="259" y="559"/>
                  </a:lnTo>
                  <a:lnTo>
                    <a:pt x="261" y="560"/>
                  </a:lnTo>
                  <a:lnTo>
                    <a:pt x="261" y="561"/>
                  </a:lnTo>
                  <a:lnTo>
                    <a:pt x="264" y="568"/>
                  </a:lnTo>
                  <a:lnTo>
                    <a:pt x="266" y="571"/>
                  </a:lnTo>
                  <a:lnTo>
                    <a:pt x="268" y="574"/>
                  </a:lnTo>
                  <a:lnTo>
                    <a:pt x="270" y="575"/>
                  </a:lnTo>
                  <a:lnTo>
                    <a:pt x="274" y="575"/>
                  </a:lnTo>
                  <a:lnTo>
                    <a:pt x="279" y="572"/>
                  </a:lnTo>
                  <a:lnTo>
                    <a:pt x="285" y="568"/>
                  </a:lnTo>
                  <a:lnTo>
                    <a:pt x="298" y="569"/>
                  </a:lnTo>
                  <a:lnTo>
                    <a:pt x="305" y="568"/>
                  </a:lnTo>
                  <a:lnTo>
                    <a:pt x="307" y="565"/>
                  </a:lnTo>
                  <a:lnTo>
                    <a:pt x="307" y="563"/>
                  </a:lnTo>
                  <a:lnTo>
                    <a:pt x="305" y="559"/>
                  </a:lnTo>
                  <a:lnTo>
                    <a:pt x="312" y="557"/>
                  </a:lnTo>
                  <a:lnTo>
                    <a:pt x="316" y="556"/>
                  </a:lnTo>
                  <a:lnTo>
                    <a:pt x="320" y="557"/>
                  </a:lnTo>
                  <a:lnTo>
                    <a:pt x="322" y="559"/>
                  </a:lnTo>
                  <a:lnTo>
                    <a:pt x="325" y="562"/>
                  </a:lnTo>
                  <a:lnTo>
                    <a:pt x="327" y="570"/>
                  </a:lnTo>
                  <a:lnTo>
                    <a:pt x="331" y="578"/>
                  </a:lnTo>
                  <a:lnTo>
                    <a:pt x="331" y="582"/>
                  </a:lnTo>
                  <a:lnTo>
                    <a:pt x="333" y="584"/>
                  </a:lnTo>
                  <a:lnTo>
                    <a:pt x="342" y="583"/>
                  </a:lnTo>
                  <a:lnTo>
                    <a:pt x="351" y="582"/>
                  </a:lnTo>
                  <a:lnTo>
                    <a:pt x="357" y="581"/>
                  </a:lnTo>
                  <a:lnTo>
                    <a:pt x="364" y="580"/>
                  </a:lnTo>
                  <a:lnTo>
                    <a:pt x="370" y="579"/>
                  </a:lnTo>
                  <a:lnTo>
                    <a:pt x="371" y="578"/>
                  </a:lnTo>
                  <a:lnTo>
                    <a:pt x="373" y="568"/>
                  </a:lnTo>
                  <a:lnTo>
                    <a:pt x="377" y="559"/>
                  </a:lnTo>
                  <a:lnTo>
                    <a:pt x="386" y="552"/>
                  </a:lnTo>
                  <a:lnTo>
                    <a:pt x="394" y="549"/>
                  </a:lnTo>
                  <a:lnTo>
                    <a:pt x="403" y="547"/>
                  </a:lnTo>
                  <a:lnTo>
                    <a:pt x="414" y="547"/>
                  </a:lnTo>
                  <a:lnTo>
                    <a:pt x="419" y="547"/>
                  </a:lnTo>
                  <a:lnTo>
                    <a:pt x="423" y="549"/>
                  </a:lnTo>
                  <a:lnTo>
                    <a:pt x="425" y="551"/>
                  </a:lnTo>
                  <a:lnTo>
                    <a:pt x="425" y="554"/>
                  </a:lnTo>
                  <a:lnTo>
                    <a:pt x="425" y="557"/>
                  </a:lnTo>
                  <a:lnTo>
                    <a:pt x="427" y="559"/>
                  </a:lnTo>
                  <a:lnTo>
                    <a:pt x="429" y="559"/>
                  </a:lnTo>
                  <a:lnTo>
                    <a:pt x="432" y="558"/>
                  </a:lnTo>
                  <a:lnTo>
                    <a:pt x="434" y="556"/>
                  </a:lnTo>
                  <a:lnTo>
                    <a:pt x="438" y="555"/>
                  </a:lnTo>
                  <a:lnTo>
                    <a:pt x="447" y="554"/>
                  </a:lnTo>
                  <a:lnTo>
                    <a:pt x="455" y="553"/>
                  </a:lnTo>
                  <a:lnTo>
                    <a:pt x="458" y="549"/>
                  </a:lnTo>
                  <a:lnTo>
                    <a:pt x="460" y="548"/>
                  </a:lnTo>
                  <a:lnTo>
                    <a:pt x="462" y="547"/>
                  </a:lnTo>
                  <a:lnTo>
                    <a:pt x="469" y="547"/>
                  </a:lnTo>
                  <a:lnTo>
                    <a:pt x="477" y="548"/>
                  </a:lnTo>
                  <a:lnTo>
                    <a:pt x="499" y="551"/>
                  </a:lnTo>
                  <a:lnTo>
                    <a:pt x="521" y="556"/>
                  </a:lnTo>
                  <a:lnTo>
                    <a:pt x="530" y="558"/>
                  </a:lnTo>
                  <a:lnTo>
                    <a:pt x="538" y="559"/>
                  </a:lnTo>
                  <a:lnTo>
                    <a:pt x="545" y="557"/>
                  </a:lnTo>
                  <a:lnTo>
                    <a:pt x="549" y="555"/>
                  </a:lnTo>
                  <a:lnTo>
                    <a:pt x="554" y="548"/>
                  </a:lnTo>
                  <a:lnTo>
                    <a:pt x="556" y="542"/>
                  </a:lnTo>
                  <a:lnTo>
                    <a:pt x="558" y="540"/>
                  </a:lnTo>
                  <a:lnTo>
                    <a:pt x="562" y="539"/>
                  </a:lnTo>
                  <a:lnTo>
                    <a:pt x="575" y="538"/>
                  </a:lnTo>
                  <a:lnTo>
                    <a:pt x="587" y="538"/>
                  </a:lnTo>
                  <a:lnTo>
                    <a:pt x="611" y="537"/>
                  </a:lnTo>
                  <a:lnTo>
                    <a:pt x="615" y="534"/>
                  </a:lnTo>
                  <a:lnTo>
                    <a:pt x="621" y="531"/>
                  </a:lnTo>
                  <a:lnTo>
                    <a:pt x="628" y="529"/>
                  </a:lnTo>
                  <a:lnTo>
                    <a:pt x="632" y="527"/>
                  </a:lnTo>
                  <a:lnTo>
                    <a:pt x="635" y="525"/>
                  </a:lnTo>
                  <a:lnTo>
                    <a:pt x="639" y="522"/>
                  </a:lnTo>
                  <a:lnTo>
                    <a:pt x="643" y="518"/>
                  </a:lnTo>
                  <a:lnTo>
                    <a:pt x="645" y="515"/>
                  </a:lnTo>
                  <a:lnTo>
                    <a:pt x="645" y="512"/>
                  </a:lnTo>
                  <a:lnTo>
                    <a:pt x="647" y="510"/>
                  </a:lnTo>
                  <a:lnTo>
                    <a:pt x="645" y="510"/>
                  </a:lnTo>
                  <a:lnTo>
                    <a:pt x="645" y="511"/>
                  </a:lnTo>
                  <a:lnTo>
                    <a:pt x="645" y="510"/>
                  </a:lnTo>
                  <a:lnTo>
                    <a:pt x="647" y="508"/>
                  </a:lnTo>
                  <a:lnTo>
                    <a:pt x="647" y="506"/>
                  </a:lnTo>
                  <a:lnTo>
                    <a:pt x="650" y="503"/>
                  </a:lnTo>
                  <a:lnTo>
                    <a:pt x="652" y="498"/>
                  </a:lnTo>
                  <a:lnTo>
                    <a:pt x="654" y="494"/>
                  </a:lnTo>
                  <a:lnTo>
                    <a:pt x="656" y="493"/>
                  </a:lnTo>
                  <a:lnTo>
                    <a:pt x="656" y="492"/>
                  </a:lnTo>
                  <a:lnTo>
                    <a:pt x="650" y="489"/>
                  </a:lnTo>
                  <a:lnTo>
                    <a:pt x="647" y="486"/>
                  </a:lnTo>
                  <a:lnTo>
                    <a:pt x="643" y="478"/>
                  </a:lnTo>
                  <a:lnTo>
                    <a:pt x="647" y="470"/>
                  </a:lnTo>
                  <a:lnTo>
                    <a:pt x="656" y="463"/>
                  </a:lnTo>
                  <a:lnTo>
                    <a:pt x="665" y="460"/>
                  </a:lnTo>
                  <a:lnTo>
                    <a:pt x="676" y="458"/>
                  </a:lnTo>
                  <a:lnTo>
                    <a:pt x="698" y="455"/>
                  </a:lnTo>
                  <a:lnTo>
                    <a:pt x="700" y="452"/>
                  </a:lnTo>
                  <a:lnTo>
                    <a:pt x="702" y="450"/>
                  </a:lnTo>
                  <a:lnTo>
                    <a:pt x="702" y="448"/>
                  </a:lnTo>
                  <a:lnTo>
                    <a:pt x="698" y="445"/>
                  </a:lnTo>
                  <a:lnTo>
                    <a:pt x="696" y="442"/>
                  </a:lnTo>
                  <a:lnTo>
                    <a:pt x="695" y="438"/>
                  </a:lnTo>
                  <a:lnTo>
                    <a:pt x="689" y="436"/>
                  </a:lnTo>
                  <a:lnTo>
                    <a:pt x="683" y="435"/>
                  </a:lnTo>
                  <a:lnTo>
                    <a:pt x="676" y="434"/>
                  </a:lnTo>
                  <a:lnTo>
                    <a:pt x="674" y="434"/>
                  </a:lnTo>
                  <a:lnTo>
                    <a:pt x="667" y="435"/>
                  </a:lnTo>
                  <a:lnTo>
                    <a:pt x="663" y="435"/>
                  </a:lnTo>
                  <a:lnTo>
                    <a:pt x="661" y="434"/>
                  </a:lnTo>
                  <a:lnTo>
                    <a:pt x="661" y="433"/>
                  </a:lnTo>
                  <a:lnTo>
                    <a:pt x="661" y="431"/>
                  </a:lnTo>
                  <a:lnTo>
                    <a:pt x="659" y="430"/>
                  </a:lnTo>
                  <a:lnTo>
                    <a:pt x="656" y="428"/>
                  </a:lnTo>
                  <a:lnTo>
                    <a:pt x="648" y="426"/>
                  </a:lnTo>
                  <a:lnTo>
                    <a:pt x="645" y="427"/>
                  </a:lnTo>
                  <a:lnTo>
                    <a:pt x="641" y="428"/>
                  </a:lnTo>
                  <a:lnTo>
                    <a:pt x="637" y="431"/>
                  </a:lnTo>
                  <a:lnTo>
                    <a:pt x="634" y="434"/>
                  </a:lnTo>
                  <a:lnTo>
                    <a:pt x="630" y="435"/>
                  </a:lnTo>
                  <a:lnTo>
                    <a:pt x="624" y="436"/>
                  </a:lnTo>
                  <a:lnTo>
                    <a:pt x="615" y="434"/>
                  </a:lnTo>
                  <a:lnTo>
                    <a:pt x="608" y="432"/>
                  </a:lnTo>
                  <a:lnTo>
                    <a:pt x="600" y="431"/>
                  </a:lnTo>
                  <a:lnTo>
                    <a:pt x="589" y="432"/>
                  </a:lnTo>
                  <a:lnTo>
                    <a:pt x="584" y="436"/>
                  </a:lnTo>
                  <a:lnTo>
                    <a:pt x="578" y="438"/>
                  </a:lnTo>
                  <a:lnTo>
                    <a:pt x="573" y="439"/>
                  </a:lnTo>
                  <a:lnTo>
                    <a:pt x="562" y="438"/>
                  </a:lnTo>
                  <a:lnTo>
                    <a:pt x="558" y="440"/>
                  </a:lnTo>
                  <a:lnTo>
                    <a:pt x="556" y="441"/>
                  </a:lnTo>
                  <a:lnTo>
                    <a:pt x="552" y="441"/>
                  </a:lnTo>
                  <a:lnTo>
                    <a:pt x="549" y="440"/>
                  </a:lnTo>
                  <a:lnTo>
                    <a:pt x="547" y="438"/>
                  </a:lnTo>
                  <a:lnTo>
                    <a:pt x="543" y="436"/>
                  </a:lnTo>
                  <a:lnTo>
                    <a:pt x="541" y="436"/>
                  </a:lnTo>
                  <a:lnTo>
                    <a:pt x="536" y="438"/>
                  </a:lnTo>
                  <a:lnTo>
                    <a:pt x="530" y="441"/>
                  </a:lnTo>
                  <a:lnTo>
                    <a:pt x="525" y="449"/>
                  </a:lnTo>
                  <a:lnTo>
                    <a:pt x="517" y="456"/>
                  </a:lnTo>
                  <a:lnTo>
                    <a:pt x="514" y="459"/>
                  </a:lnTo>
                  <a:lnTo>
                    <a:pt x="506" y="461"/>
                  </a:lnTo>
                  <a:lnTo>
                    <a:pt x="495" y="460"/>
                  </a:lnTo>
                  <a:lnTo>
                    <a:pt x="486" y="458"/>
                  </a:lnTo>
                  <a:lnTo>
                    <a:pt x="479" y="456"/>
                  </a:lnTo>
                  <a:lnTo>
                    <a:pt x="469" y="451"/>
                  </a:lnTo>
                  <a:lnTo>
                    <a:pt x="466" y="448"/>
                  </a:lnTo>
                  <a:lnTo>
                    <a:pt x="466" y="447"/>
                  </a:lnTo>
                  <a:lnTo>
                    <a:pt x="466" y="445"/>
                  </a:lnTo>
                  <a:lnTo>
                    <a:pt x="471" y="442"/>
                  </a:lnTo>
                  <a:lnTo>
                    <a:pt x="479" y="440"/>
                  </a:lnTo>
                  <a:lnTo>
                    <a:pt x="484" y="439"/>
                  </a:lnTo>
                  <a:lnTo>
                    <a:pt x="486" y="438"/>
                  </a:lnTo>
                  <a:lnTo>
                    <a:pt x="491" y="432"/>
                  </a:lnTo>
                  <a:lnTo>
                    <a:pt x="493" y="427"/>
                  </a:lnTo>
                  <a:lnTo>
                    <a:pt x="488" y="422"/>
                  </a:lnTo>
                  <a:lnTo>
                    <a:pt x="479" y="418"/>
                  </a:lnTo>
                  <a:lnTo>
                    <a:pt x="484" y="415"/>
                  </a:lnTo>
                  <a:lnTo>
                    <a:pt x="488" y="412"/>
                  </a:lnTo>
                  <a:lnTo>
                    <a:pt x="490" y="411"/>
                  </a:lnTo>
                  <a:lnTo>
                    <a:pt x="488" y="410"/>
                  </a:lnTo>
                  <a:lnTo>
                    <a:pt x="482" y="407"/>
                  </a:lnTo>
                  <a:lnTo>
                    <a:pt x="479" y="404"/>
                  </a:lnTo>
                  <a:lnTo>
                    <a:pt x="475" y="400"/>
                  </a:lnTo>
                  <a:lnTo>
                    <a:pt x="477" y="396"/>
                  </a:lnTo>
                  <a:lnTo>
                    <a:pt x="477" y="393"/>
                  </a:lnTo>
                  <a:lnTo>
                    <a:pt x="475" y="392"/>
                  </a:lnTo>
                  <a:lnTo>
                    <a:pt x="473" y="392"/>
                  </a:lnTo>
                  <a:lnTo>
                    <a:pt x="471" y="391"/>
                  </a:lnTo>
                  <a:lnTo>
                    <a:pt x="469" y="390"/>
                  </a:lnTo>
                  <a:lnTo>
                    <a:pt x="469" y="389"/>
                  </a:lnTo>
                  <a:lnTo>
                    <a:pt x="473" y="385"/>
                  </a:lnTo>
                  <a:lnTo>
                    <a:pt x="480" y="379"/>
                  </a:lnTo>
                  <a:lnTo>
                    <a:pt x="486" y="373"/>
                  </a:lnTo>
                  <a:lnTo>
                    <a:pt x="490" y="370"/>
                  </a:lnTo>
                  <a:lnTo>
                    <a:pt x="491" y="366"/>
                  </a:lnTo>
                  <a:lnTo>
                    <a:pt x="493" y="362"/>
                  </a:lnTo>
                  <a:lnTo>
                    <a:pt x="493" y="361"/>
                  </a:lnTo>
                  <a:lnTo>
                    <a:pt x="486" y="349"/>
                  </a:lnTo>
                  <a:lnTo>
                    <a:pt x="477" y="337"/>
                  </a:lnTo>
                  <a:lnTo>
                    <a:pt x="455" y="313"/>
                  </a:lnTo>
                  <a:lnTo>
                    <a:pt x="438" y="295"/>
                  </a:lnTo>
                  <a:lnTo>
                    <a:pt x="434" y="291"/>
                  </a:lnTo>
                  <a:lnTo>
                    <a:pt x="429" y="288"/>
                  </a:lnTo>
                  <a:lnTo>
                    <a:pt x="425" y="284"/>
                  </a:lnTo>
                  <a:lnTo>
                    <a:pt x="423" y="283"/>
                  </a:lnTo>
                  <a:lnTo>
                    <a:pt x="425" y="279"/>
                  </a:lnTo>
                  <a:lnTo>
                    <a:pt x="427" y="275"/>
                  </a:lnTo>
                  <a:lnTo>
                    <a:pt x="432" y="274"/>
                  </a:lnTo>
                  <a:lnTo>
                    <a:pt x="436" y="274"/>
                  </a:lnTo>
                  <a:lnTo>
                    <a:pt x="438" y="273"/>
                  </a:lnTo>
                  <a:lnTo>
                    <a:pt x="436" y="270"/>
                  </a:lnTo>
                  <a:lnTo>
                    <a:pt x="431" y="265"/>
                  </a:lnTo>
                  <a:lnTo>
                    <a:pt x="425" y="260"/>
                  </a:lnTo>
                  <a:lnTo>
                    <a:pt x="419" y="256"/>
                  </a:lnTo>
                  <a:lnTo>
                    <a:pt x="412" y="249"/>
                  </a:lnTo>
                  <a:lnTo>
                    <a:pt x="407" y="242"/>
                  </a:lnTo>
                  <a:lnTo>
                    <a:pt x="401" y="234"/>
                  </a:lnTo>
                  <a:lnTo>
                    <a:pt x="395" y="227"/>
                  </a:lnTo>
                  <a:lnTo>
                    <a:pt x="397" y="220"/>
                  </a:lnTo>
                  <a:lnTo>
                    <a:pt x="395" y="215"/>
                  </a:lnTo>
                  <a:lnTo>
                    <a:pt x="397" y="212"/>
                  </a:lnTo>
                  <a:lnTo>
                    <a:pt x="401" y="210"/>
                  </a:lnTo>
                  <a:lnTo>
                    <a:pt x="407" y="209"/>
                  </a:lnTo>
                  <a:lnTo>
                    <a:pt x="408" y="203"/>
                  </a:lnTo>
                  <a:lnTo>
                    <a:pt x="412" y="197"/>
                  </a:lnTo>
                  <a:lnTo>
                    <a:pt x="412" y="192"/>
                  </a:lnTo>
                  <a:lnTo>
                    <a:pt x="410" y="186"/>
                  </a:lnTo>
                  <a:lnTo>
                    <a:pt x="416" y="183"/>
                  </a:lnTo>
                  <a:lnTo>
                    <a:pt x="419" y="180"/>
                  </a:lnTo>
                  <a:lnTo>
                    <a:pt x="423" y="176"/>
                  </a:lnTo>
                  <a:lnTo>
                    <a:pt x="423" y="175"/>
                  </a:lnTo>
                  <a:lnTo>
                    <a:pt x="425" y="175"/>
                  </a:lnTo>
                  <a:lnTo>
                    <a:pt x="429" y="176"/>
                  </a:lnTo>
                  <a:lnTo>
                    <a:pt x="434" y="178"/>
                  </a:lnTo>
                  <a:lnTo>
                    <a:pt x="449" y="188"/>
                  </a:lnTo>
                  <a:lnTo>
                    <a:pt x="466" y="196"/>
                  </a:lnTo>
                  <a:lnTo>
                    <a:pt x="484" y="202"/>
                  </a:lnTo>
                  <a:lnTo>
                    <a:pt x="506" y="205"/>
                  </a:lnTo>
                  <a:lnTo>
                    <a:pt x="514" y="210"/>
                  </a:lnTo>
                  <a:lnTo>
                    <a:pt x="517" y="214"/>
                  </a:lnTo>
                  <a:lnTo>
                    <a:pt x="523" y="216"/>
                  </a:lnTo>
                  <a:lnTo>
                    <a:pt x="527" y="218"/>
                  </a:lnTo>
                  <a:lnTo>
                    <a:pt x="532" y="219"/>
                  </a:lnTo>
                  <a:lnTo>
                    <a:pt x="539" y="220"/>
                  </a:lnTo>
                  <a:lnTo>
                    <a:pt x="547" y="220"/>
                  </a:lnTo>
                  <a:lnTo>
                    <a:pt x="560" y="221"/>
                  </a:lnTo>
                  <a:lnTo>
                    <a:pt x="563" y="225"/>
                  </a:lnTo>
                  <a:lnTo>
                    <a:pt x="569" y="228"/>
                  </a:lnTo>
                  <a:lnTo>
                    <a:pt x="573" y="229"/>
                  </a:lnTo>
                  <a:lnTo>
                    <a:pt x="576" y="229"/>
                  </a:lnTo>
                  <a:lnTo>
                    <a:pt x="582" y="228"/>
                  </a:lnTo>
                  <a:lnTo>
                    <a:pt x="587" y="225"/>
                  </a:lnTo>
                  <a:lnTo>
                    <a:pt x="589" y="223"/>
                  </a:lnTo>
                  <a:lnTo>
                    <a:pt x="586" y="219"/>
                  </a:lnTo>
                  <a:lnTo>
                    <a:pt x="580" y="213"/>
                  </a:lnTo>
                  <a:lnTo>
                    <a:pt x="576" y="211"/>
                  </a:lnTo>
                  <a:lnTo>
                    <a:pt x="580" y="213"/>
                  </a:lnTo>
                  <a:lnTo>
                    <a:pt x="587" y="217"/>
                  </a:lnTo>
                  <a:close/>
                </a:path>
              </a:pathLst>
            </a:custGeom>
            <a:solidFill>
              <a:srgbClr val="FF0000"/>
            </a:solidFill>
            <a:ln w="12700">
              <a:solidFill>
                <a:schemeClr val="bg1"/>
              </a:solidFill>
              <a:round/>
              <a:headEnd/>
              <a:tailEnd/>
            </a:ln>
          </p:spPr>
          <p:txBody>
            <a:bodyPr wrap="square" anchor="ct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endParaRPr>
            </a:p>
          </p:txBody>
        </p:sp>
        <p:sp>
          <p:nvSpPr>
            <p:cNvPr id="8" name="Freeform 4">
              <a:extLst>
                <a:ext uri="{FF2B5EF4-FFF2-40B4-BE49-F238E27FC236}">
                  <a16:creationId xmlns:a16="http://schemas.microsoft.com/office/drawing/2014/main" id="{53F6DBA8-1EAF-4E68-B8D3-D6D01EA91D41}"/>
                </a:ext>
              </a:extLst>
            </p:cNvPr>
            <p:cNvSpPr>
              <a:spLocks/>
            </p:cNvSpPr>
            <p:nvPr/>
          </p:nvSpPr>
          <p:spPr bwMode="auto">
            <a:xfrm>
              <a:off x="10873255" y="4868354"/>
              <a:ext cx="496392" cy="1216849"/>
            </a:xfrm>
            <a:custGeom>
              <a:avLst/>
              <a:gdLst>
                <a:gd name="T0" fmla="*/ 1 w 694"/>
                <a:gd name="T1" fmla="*/ 3 h 755"/>
                <a:gd name="T2" fmla="*/ 1 w 694"/>
                <a:gd name="T3" fmla="*/ 3 h 755"/>
                <a:gd name="T4" fmla="*/ 1 w 694"/>
                <a:gd name="T5" fmla="*/ 3 h 755"/>
                <a:gd name="T6" fmla="*/ 1 w 694"/>
                <a:gd name="T7" fmla="*/ 6 h 755"/>
                <a:gd name="T8" fmla="*/ 1 w 694"/>
                <a:gd name="T9" fmla="*/ 6 h 755"/>
                <a:gd name="T10" fmla="*/ 1 w 694"/>
                <a:gd name="T11" fmla="*/ 7 h 755"/>
                <a:gd name="T12" fmla="*/ 1 w 694"/>
                <a:gd name="T13" fmla="*/ 8 h 755"/>
                <a:gd name="T14" fmla="*/ 1 w 694"/>
                <a:gd name="T15" fmla="*/ 12 h 755"/>
                <a:gd name="T16" fmla="*/ 1 w 694"/>
                <a:gd name="T17" fmla="*/ 13 h 755"/>
                <a:gd name="T18" fmla="*/ 1 w 694"/>
                <a:gd name="T19" fmla="*/ 14 h 755"/>
                <a:gd name="T20" fmla="*/ 1 w 694"/>
                <a:gd name="T21" fmla="*/ 16 h 755"/>
                <a:gd name="T22" fmla="*/ 1 w 694"/>
                <a:gd name="T23" fmla="*/ 18 h 755"/>
                <a:gd name="T24" fmla="*/ 1 w 694"/>
                <a:gd name="T25" fmla="*/ 19 h 755"/>
                <a:gd name="T26" fmla="*/ 1 w 694"/>
                <a:gd name="T27" fmla="*/ 22 h 755"/>
                <a:gd name="T28" fmla="*/ 1 w 694"/>
                <a:gd name="T29" fmla="*/ 23 h 755"/>
                <a:gd name="T30" fmla="*/ 1 w 694"/>
                <a:gd name="T31" fmla="*/ 22 h 755"/>
                <a:gd name="T32" fmla="*/ 1 w 694"/>
                <a:gd name="T33" fmla="*/ 23 h 755"/>
                <a:gd name="T34" fmla="*/ 1 w 694"/>
                <a:gd name="T35" fmla="*/ 25 h 755"/>
                <a:gd name="T36" fmla="*/ 1 w 694"/>
                <a:gd name="T37" fmla="*/ 26 h 755"/>
                <a:gd name="T38" fmla="*/ 1 w 694"/>
                <a:gd name="T39" fmla="*/ 27 h 755"/>
                <a:gd name="T40" fmla="*/ 1 w 694"/>
                <a:gd name="T41" fmla="*/ 28 h 755"/>
                <a:gd name="T42" fmla="*/ 1 w 694"/>
                <a:gd name="T43" fmla="*/ 31 h 755"/>
                <a:gd name="T44" fmla="*/ 1 w 694"/>
                <a:gd name="T45" fmla="*/ 31 h 755"/>
                <a:gd name="T46" fmla="*/ 1 w 694"/>
                <a:gd name="T47" fmla="*/ 32 h 755"/>
                <a:gd name="T48" fmla="*/ 1 w 694"/>
                <a:gd name="T49" fmla="*/ 32 h 755"/>
                <a:gd name="T50" fmla="*/ 1 w 694"/>
                <a:gd name="T51" fmla="*/ 33 h 755"/>
                <a:gd name="T52" fmla="*/ 1 w 694"/>
                <a:gd name="T53" fmla="*/ 31 h 755"/>
                <a:gd name="T54" fmla="*/ 1 w 694"/>
                <a:gd name="T55" fmla="*/ 31 h 755"/>
                <a:gd name="T56" fmla="*/ 1 w 694"/>
                <a:gd name="T57" fmla="*/ 28 h 755"/>
                <a:gd name="T58" fmla="*/ 1 w 694"/>
                <a:gd name="T59" fmla="*/ 26 h 755"/>
                <a:gd name="T60" fmla="*/ 1 w 694"/>
                <a:gd name="T61" fmla="*/ 25 h 755"/>
                <a:gd name="T62" fmla="*/ 1 w 694"/>
                <a:gd name="T63" fmla="*/ 24 h 755"/>
                <a:gd name="T64" fmla="*/ 1 w 694"/>
                <a:gd name="T65" fmla="*/ 22 h 755"/>
                <a:gd name="T66" fmla="*/ 1 w 694"/>
                <a:gd name="T67" fmla="*/ 19 h 755"/>
                <a:gd name="T68" fmla="*/ 1 w 694"/>
                <a:gd name="T69" fmla="*/ 19 h 755"/>
                <a:gd name="T70" fmla="*/ 1 w 694"/>
                <a:gd name="T71" fmla="*/ 18 h 755"/>
                <a:gd name="T72" fmla="*/ 1 w 694"/>
                <a:gd name="T73" fmla="*/ 17 h 755"/>
                <a:gd name="T74" fmla="*/ 1 w 694"/>
                <a:gd name="T75" fmla="*/ 16 h 755"/>
                <a:gd name="T76" fmla="*/ 1 w 694"/>
                <a:gd name="T77" fmla="*/ 16 h 755"/>
                <a:gd name="T78" fmla="*/ 1 w 694"/>
                <a:gd name="T79" fmla="*/ 16 h 755"/>
                <a:gd name="T80" fmla="*/ 1 w 694"/>
                <a:gd name="T81" fmla="*/ 15 h 755"/>
                <a:gd name="T82" fmla="*/ 1 w 694"/>
                <a:gd name="T83" fmla="*/ 14 h 755"/>
                <a:gd name="T84" fmla="*/ 1 w 694"/>
                <a:gd name="T85" fmla="*/ 13 h 755"/>
                <a:gd name="T86" fmla="*/ 1 w 694"/>
                <a:gd name="T87" fmla="*/ 12 h 755"/>
                <a:gd name="T88" fmla="*/ 1 w 694"/>
                <a:gd name="T89" fmla="*/ 10 h 755"/>
                <a:gd name="T90" fmla="*/ 1 w 694"/>
                <a:gd name="T91" fmla="*/ 10 h 755"/>
                <a:gd name="T92" fmla="*/ 1 w 694"/>
                <a:gd name="T93" fmla="*/ 8 h 755"/>
                <a:gd name="T94" fmla="*/ 1 w 694"/>
                <a:gd name="T95" fmla="*/ 7 h 755"/>
                <a:gd name="T96" fmla="*/ 1 w 694"/>
                <a:gd name="T97" fmla="*/ 8 h 755"/>
                <a:gd name="T98" fmla="*/ 1 w 694"/>
                <a:gd name="T99" fmla="*/ 7 h 755"/>
                <a:gd name="T100" fmla="*/ 1 w 694"/>
                <a:gd name="T101" fmla="*/ 6 h 755"/>
                <a:gd name="T102" fmla="*/ 1 w 694"/>
                <a:gd name="T103" fmla="*/ 4 h 755"/>
                <a:gd name="T104" fmla="*/ 1 w 694"/>
                <a:gd name="T105" fmla="*/ 3 h 755"/>
                <a:gd name="T106" fmla="*/ 1 w 694"/>
                <a:gd name="T107" fmla="*/ 3 h 755"/>
                <a:gd name="T108" fmla="*/ 1 w 694"/>
                <a:gd name="T109" fmla="*/ 3 h 755"/>
                <a:gd name="T110" fmla="*/ 1 w 694"/>
                <a:gd name="T111" fmla="*/ 3 h 755"/>
                <a:gd name="T112" fmla="*/ 1 w 694"/>
                <a:gd name="T113" fmla="*/ 3 h 755"/>
                <a:gd name="T114" fmla="*/ 1 w 694"/>
                <a:gd name="T115" fmla="*/ 3 h 7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4"/>
                <a:gd name="T175" fmla="*/ 0 h 755"/>
                <a:gd name="T176" fmla="*/ 694 w 694"/>
                <a:gd name="T177" fmla="*/ 755 h 7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4" h="755">
                  <a:moveTo>
                    <a:pt x="238" y="0"/>
                  </a:moveTo>
                  <a:lnTo>
                    <a:pt x="235" y="3"/>
                  </a:lnTo>
                  <a:lnTo>
                    <a:pt x="231" y="6"/>
                  </a:lnTo>
                  <a:lnTo>
                    <a:pt x="229" y="9"/>
                  </a:lnTo>
                  <a:lnTo>
                    <a:pt x="227" y="12"/>
                  </a:lnTo>
                  <a:lnTo>
                    <a:pt x="223" y="15"/>
                  </a:lnTo>
                  <a:lnTo>
                    <a:pt x="218" y="19"/>
                  </a:lnTo>
                  <a:lnTo>
                    <a:pt x="214" y="22"/>
                  </a:lnTo>
                  <a:lnTo>
                    <a:pt x="212" y="23"/>
                  </a:lnTo>
                  <a:lnTo>
                    <a:pt x="216" y="29"/>
                  </a:lnTo>
                  <a:lnTo>
                    <a:pt x="218" y="33"/>
                  </a:lnTo>
                  <a:lnTo>
                    <a:pt x="227" y="43"/>
                  </a:lnTo>
                  <a:lnTo>
                    <a:pt x="223" y="47"/>
                  </a:lnTo>
                  <a:lnTo>
                    <a:pt x="222" y="49"/>
                  </a:lnTo>
                  <a:lnTo>
                    <a:pt x="218" y="50"/>
                  </a:lnTo>
                  <a:lnTo>
                    <a:pt x="216" y="50"/>
                  </a:lnTo>
                  <a:lnTo>
                    <a:pt x="214" y="50"/>
                  </a:lnTo>
                  <a:lnTo>
                    <a:pt x="214" y="51"/>
                  </a:lnTo>
                  <a:lnTo>
                    <a:pt x="214" y="53"/>
                  </a:lnTo>
                  <a:lnTo>
                    <a:pt x="216" y="57"/>
                  </a:lnTo>
                  <a:lnTo>
                    <a:pt x="212" y="65"/>
                  </a:lnTo>
                  <a:lnTo>
                    <a:pt x="209" y="71"/>
                  </a:lnTo>
                  <a:lnTo>
                    <a:pt x="199" y="77"/>
                  </a:lnTo>
                  <a:lnTo>
                    <a:pt x="188" y="82"/>
                  </a:lnTo>
                  <a:lnTo>
                    <a:pt x="181" y="89"/>
                  </a:lnTo>
                  <a:lnTo>
                    <a:pt x="174" y="95"/>
                  </a:lnTo>
                  <a:lnTo>
                    <a:pt x="164" y="99"/>
                  </a:lnTo>
                  <a:lnTo>
                    <a:pt x="150" y="101"/>
                  </a:lnTo>
                  <a:lnTo>
                    <a:pt x="137" y="113"/>
                  </a:lnTo>
                  <a:lnTo>
                    <a:pt x="126" y="125"/>
                  </a:lnTo>
                  <a:lnTo>
                    <a:pt x="124" y="129"/>
                  </a:lnTo>
                  <a:lnTo>
                    <a:pt x="124" y="131"/>
                  </a:lnTo>
                  <a:lnTo>
                    <a:pt x="122" y="133"/>
                  </a:lnTo>
                  <a:lnTo>
                    <a:pt x="113" y="135"/>
                  </a:lnTo>
                  <a:lnTo>
                    <a:pt x="102" y="137"/>
                  </a:lnTo>
                  <a:lnTo>
                    <a:pt x="94" y="138"/>
                  </a:lnTo>
                  <a:lnTo>
                    <a:pt x="92" y="139"/>
                  </a:lnTo>
                  <a:lnTo>
                    <a:pt x="91" y="139"/>
                  </a:lnTo>
                  <a:lnTo>
                    <a:pt x="89" y="141"/>
                  </a:lnTo>
                  <a:lnTo>
                    <a:pt x="87" y="144"/>
                  </a:lnTo>
                  <a:lnTo>
                    <a:pt x="89" y="148"/>
                  </a:lnTo>
                  <a:lnTo>
                    <a:pt x="91" y="152"/>
                  </a:lnTo>
                  <a:lnTo>
                    <a:pt x="94" y="155"/>
                  </a:lnTo>
                  <a:lnTo>
                    <a:pt x="94" y="156"/>
                  </a:lnTo>
                  <a:lnTo>
                    <a:pt x="91" y="161"/>
                  </a:lnTo>
                  <a:lnTo>
                    <a:pt x="85" y="167"/>
                  </a:lnTo>
                  <a:lnTo>
                    <a:pt x="83" y="172"/>
                  </a:lnTo>
                  <a:lnTo>
                    <a:pt x="81" y="173"/>
                  </a:lnTo>
                  <a:lnTo>
                    <a:pt x="81" y="174"/>
                  </a:lnTo>
                  <a:lnTo>
                    <a:pt x="85" y="181"/>
                  </a:lnTo>
                  <a:lnTo>
                    <a:pt x="87" y="186"/>
                  </a:lnTo>
                  <a:lnTo>
                    <a:pt x="83" y="190"/>
                  </a:lnTo>
                  <a:lnTo>
                    <a:pt x="79" y="193"/>
                  </a:lnTo>
                  <a:lnTo>
                    <a:pt x="74" y="195"/>
                  </a:lnTo>
                  <a:lnTo>
                    <a:pt x="70" y="201"/>
                  </a:lnTo>
                  <a:lnTo>
                    <a:pt x="67" y="207"/>
                  </a:lnTo>
                  <a:lnTo>
                    <a:pt x="54" y="219"/>
                  </a:lnTo>
                  <a:lnTo>
                    <a:pt x="39" y="231"/>
                  </a:lnTo>
                  <a:lnTo>
                    <a:pt x="24" y="242"/>
                  </a:lnTo>
                  <a:lnTo>
                    <a:pt x="30" y="247"/>
                  </a:lnTo>
                  <a:lnTo>
                    <a:pt x="35" y="254"/>
                  </a:lnTo>
                  <a:lnTo>
                    <a:pt x="37" y="260"/>
                  </a:lnTo>
                  <a:lnTo>
                    <a:pt x="35" y="263"/>
                  </a:lnTo>
                  <a:lnTo>
                    <a:pt x="31" y="265"/>
                  </a:lnTo>
                  <a:lnTo>
                    <a:pt x="26" y="268"/>
                  </a:lnTo>
                  <a:lnTo>
                    <a:pt x="19" y="271"/>
                  </a:lnTo>
                  <a:lnTo>
                    <a:pt x="13" y="272"/>
                  </a:lnTo>
                  <a:lnTo>
                    <a:pt x="11" y="273"/>
                  </a:lnTo>
                  <a:lnTo>
                    <a:pt x="4" y="279"/>
                  </a:lnTo>
                  <a:lnTo>
                    <a:pt x="0" y="284"/>
                  </a:lnTo>
                  <a:lnTo>
                    <a:pt x="0" y="291"/>
                  </a:lnTo>
                  <a:lnTo>
                    <a:pt x="4" y="295"/>
                  </a:lnTo>
                  <a:lnTo>
                    <a:pt x="7" y="300"/>
                  </a:lnTo>
                  <a:lnTo>
                    <a:pt x="13" y="302"/>
                  </a:lnTo>
                  <a:lnTo>
                    <a:pt x="19" y="304"/>
                  </a:lnTo>
                  <a:lnTo>
                    <a:pt x="26" y="304"/>
                  </a:lnTo>
                  <a:lnTo>
                    <a:pt x="28" y="304"/>
                  </a:lnTo>
                  <a:lnTo>
                    <a:pt x="26" y="309"/>
                  </a:lnTo>
                  <a:lnTo>
                    <a:pt x="24" y="313"/>
                  </a:lnTo>
                  <a:lnTo>
                    <a:pt x="22" y="318"/>
                  </a:lnTo>
                  <a:lnTo>
                    <a:pt x="22" y="322"/>
                  </a:lnTo>
                  <a:lnTo>
                    <a:pt x="20" y="325"/>
                  </a:lnTo>
                  <a:lnTo>
                    <a:pt x="20" y="328"/>
                  </a:lnTo>
                  <a:lnTo>
                    <a:pt x="20" y="332"/>
                  </a:lnTo>
                  <a:lnTo>
                    <a:pt x="20" y="339"/>
                  </a:lnTo>
                  <a:lnTo>
                    <a:pt x="19" y="344"/>
                  </a:lnTo>
                  <a:lnTo>
                    <a:pt x="19" y="349"/>
                  </a:lnTo>
                  <a:lnTo>
                    <a:pt x="19" y="358"/>
                  </a:lnTo>
                  <a:lnTo>
                    <a:pt x="22" y="367"/>
                  </a:lnTo>
                  <a:lnTo>
                    <a:pt x="24" y="368"/>
                  </a:lnTo>
                  <a:lnTo>
                    <a:pt x="26" y="370"/>
                  </a:lnTo>
                  <a:lnTo>
                    <a:pt x="28" y="371"/>
                  </a:lnTo>
                  <a:lnTo>
                    <a:pt x="28" y="373"/>
                  </a:lnTo>
                  <a:lnTo>
                    <a:pt x="28" y="379"/>
                  </a:lnTo>
                  <a:lnTo>
                    <a:pt x="26" y="386"/>
                  </a:lnTo>
                  <a:lnTo>
                    <a:pt x="19" y="402"/>
                  </a:lnTo>
                  <a:lnTo>
                    <a:pt x="7" y="418"/>
                  </a:lnTo>
                  <a:lnTo>
                    <a:pt x="4" y="425"/>
                  </a:lnTo>
                  <a:lnTo>
                    <a:pt x="0" y="431"/>
                  </a:lnTo>
                  <a:lnTo>
                    <a:pt x="6" y="432"/>
                  </a:lnTo>
                  <a:lnTo>
                    <a:pt x="11" y="433"/>
                  </a:lnTo>
                  <a:lnTo>
                    <a:pt x="13" y="435"/>
                  </a:lnTo>
                  <a:lnTo>
                    <a:pt x="17" y="439"/>
                  </a:lnTo>
                  <a:lnTo>
                    <a:pt x="19" y="444"/>
                  </a:lnTo>
                  <a:lnTo>
                    <a:pt x="24" y="449"/>
                  </a:lnTo>
                  <a:lnTo>
                    <a:pt x="30" y="460"/>
                  </a:lnTo>
                  <a:lnTo>
                    <a:pt x="33" y="465"/>
                  </a:lnTo>
                  <a:lnTo>
                    <a:pt x="35" y="468"/>
                  </a:lnTo>
                  <a:lnTo>
                    <a:pt x="35" y="478"/>
                  </a:lnTo>
                  <a:lnTo>
                    <a:pt x="37" y="487"/>
                  </a:lnTo>
                  <a:lnTo>
                    <a:pt x="37" y="491"/>
                  </a:lnTo>
                  <a:lnTo>
                    <a:pt x="41" y="494"/>
                  </a:lnTo>
                  <a:lnTo>
                    <a:pt x="46" y="497"/>
                  </a:lnTo>
                  <a:lnTo>
                    <a:pt x="54" y="499"/>
                  </a:lnTo>
                  <a:lnTo>
                    <a:pt x="57" y="506"/>
                  </a:lnTo>
                  <a:lnTo>
                    <a:pt x="59" y="513"/>
                  </a:lnTo>
                  <a:lnTo>
                    <a:pt x="59" y="520"/>
                  </a:lnTo>
                  <a:lnTo>
                    <a:pt x="63" y="527"/>
                  </a:lnTo>
                  <a:lnTo>
                    <a:pt x="68" y="528"/>
                  </a:lnTo>
                  <a:lnTo>
                    <a:pt x="76" y="526"/>
                  </a:lnTo>
                  <a:lnTo>
                    <a:pt x="83" y="524"/>
                  </a:lnTo>
                  <a:lnTo>
                    <a:pt x="85" y="523"/>
                  </a:lnTo>
                  <a:lnTo>
                    <a:pt x="87" y="519"/>
                  </a:lnTo>
                  <a:lnTo>
                    <a:pt x="89" y="516"/>
                  </a:lnTo>
                  <a:lnTo>
                    <a:pt x="91" y="515"/>
                  </a:lnTo>
                  <a:lnTo>
                    <a:pt x="94" y="514"/>
                  </a:lnTo>
                  <a:lnTo>
                    <a:pt x="100" y="515"/>
                  </a:lnTo>
                  <a:lnTo>
                    <a:pt x="107" y="516"/>
                  </a:lnTo>
                  <a:lnTo>
                    <a:pt x="120" y="517"/>
                  </a:lnTo>
                  <a:lnTo>
                    <a:pt x="137" y="519"/>
                  </a:lnTo>
                  <a:lnTo>
                    <a:pt x="142" y="520"/>
                  </a:lnTo>
                  <a:lnTo>
                    <a:pt x="150" y="521"/>
                  </a:lnTo>
                  <a:lnTo>
                    <a:pt x="155" y="522"/>
                  </a:lnTo>
                  <a:lnTo>
                    <a:pt x="157" y="523"/>
                  </a:lnTo>
                  <a:lnTo>
                    <a:pt x="161" y="526"/>
                  </a:lnTo>
                  <a:lnTo>
                    <a:pt x="164" y="529"/>
                  </a:lnTo>
                  <a:lnTo>
                    <a:pt x="170" y="531"/>
                  </a:lnTo>
                  <a:lnTo>
                    <a:pt x="177" y="532"/>
                  </a:lnTo>
                  <a:lnTo>
                    <a:pt x="183" y="533"/>
                  </a:lnTo>
                  <a:lnTo>
                    <a:pt x="185" y="533"/>
                  </a:lnTo>
                  <a:lnTo>
                    <a:pt x="190" y="539"/>
                  </a:lnTo>
                  <a:lnTo>
                    <a:pt x="196" y="545"/>
                  </a:lnTo>
                  <a:lnTo>
                    <a:pt x="209" y="556"/>
                  </a:lnTo>
                  <a:lnTo>
                    <a:pt x="212" y="559"/>
                  </a:lnTo>
                  <a:lnTo>
                    <a:pt x="214" y="563"/>
                  </a:lnTo>
                  <a:lnTo>
                    <a:pt x="216" y="567"/>
                  </a:lnTo>
                  <a:lnTo>
                    <a:pt x="216" y="568"/>
                  </a:lnTo>
                  <a:lnTo>
                    <a:pt x="214" y="574"/>
                  </a:lnTo>
                  <a:lnTo>
                    <a:pt x="214" y="579"/>
                  </a:lnTo>
                  <a:lnTo>
                    <a:pt x="214" y="584"/>
                  </a:lnTo>
                  <a:lnTo>
                    <a:pt x="212" y="589"/>
                  </a:lnTo>
                  <a:lnTo>
                    <a:pt x="216" y="594"/>
                  </a:lnTo>
                  <a:lnTo>
                    <a:pt x="222" y="597"/>
                  </a:lnTo>
                  <a:lnTo>
                    <a:pt x="229" y="599"/>
                  </a:lnTo>
                  <a:lnTo>
                    <a:pt x="238" y="601"/>
                  </a:lnTo>
                  <a:lnTo>
                    <a:pt x="246" y="606"/>
                  </a:lnTo>
                  <a:lnTo>
                    <a:pt x="251" y="611"/>
                  </a:lnTo>
                  <a:lnTo>
                    <a:pt x="262" y="621"/>
                  </a:lnTo>
                  <a:lnTo>
                    <a:pt x="268" y="625"/>
                  </a:lnTo>
                  <a:lnTo>
                    <a:pt x="275" y="629"/>
                  </a:lnTo>
                  <a:lnTo>
                    <a:pt x="284" y="632"/>
                  </a:lnTo>
                  <a:lnTo>
                    <a:pt x="297" y="634"/>
                  </a:lnTo>
                  <a:lnTo>
                    <a:pt x="301" y="636"/>
                  </a:lnTo>
                  <a:lnTo>
                    <a:pt x="307" y="639"/>
                  </a:lnTo>
                  <a:lnTo>
                    <a:pt x="310" y="643"/>
                  </a:lnTo>
                  <a:lnTo>
                    <a:pt x="310" y="646"/>
                  </a:lnTo>
                  <a:lnTo>
                    <a:pt x="308" y="648"/>
                  </a:lnTo>
                  <a:lnTo>
                    <a:pt x="305" y="650"/>
                  </a:lnTo>
                  <a:lnTo>
                    <a:pt x="294" y="652"/>
                  </a:lnTo>
                  <a:lnTo>
                    <a:pt x="283" y="654"/>
                  </a:lnTo>
                  <a:lnTo>
                    <a:pt x="281" y="654"/>
                  </a:lnTo>
                  <a:lnTo>
                    <a:pt x="279" y="654"/>
                  </a:lnTo>
                  <a:lnTo>
                    <a:pt x="273" y="664"/>
                  </a:lnTo>
                  <a:lnTo>
                    <a:pt x="270" y="674"/>
                  </a:lnTo>
                  <a:lnTo>
                    <a:pt x="268" y="684"/>
                  </a:lnTo>
                  <a:lnTo>
                    <a:pt x="266" y="695"/>
                  </a:lnTo>
                  <a:lnTo>
                    <a:pt x="268" y="693"/>
                  </a:lnTo>
                  <a:lnTo>
                    <a:pt x="268" y="691"/>
                  </a:lnTo>
                  <a:lnTo>
                    <a:pt x="270" y="689"/>
                  </a:lnTo>
                  <a:lnTo>
                    <a:pt x="279" y="692"/>
                  </a:lnTo>
                  <a:lnTo>
                    <a:pt x="284" y="696"/>
                  </a:lnTo>
                  <a:lnTo>
                    <a:pt x="290" y="702"/>
                  </a:lnTo>
                  <a:lnTo>
                    <a:pt x="294" y="708"/>
                  </a:lnTo>
                  <a:lnTo>
                    <a:pt x="292" y="712"/>
                  </a:lnTo>
                  <a:lnTo>
                    <a:pt x="290" y="715"/>
                  </a:lnTo>
                  <a:lnTo>
                    <a:pt x="290" y="718"/>
                  </a:lnTo>
                  <a:lnTo>
                    <a:pt x="294" y="722"/>
                  </a:lnTo>
                  <a:lnTo>
                    <a:pt x="299" y="725"/>
                  </a:lnTo>
                  <a:lnTo>
                    <a:pt x="305" y="727"/>
                  </a:lnTo>
                  <a:lnTo>
                    <a:pt x="316" y="730"/>
                  </a:lnTo>
                  <a:lnTo>
                    <a:pt x="327" y="731"/>
                  </a:lnTo>
                  <a:lnTo>
                    <a:pt x="338" y="734"/>
                  </a:lnTo>
                  <a:lnTo>
                    <a:pt x="343" y="735"/>
                  </a:lnTo>
                  <a:lnTo>
                    <a:pt x="347" y="737"/>
                  </a:lnTo>
                  <a:lnTo>
                    <a:pt x="349" y="738"/>
                  </a:lnTo>
                  <a:lnTo>
                    <a:pt x="345" y="737"/>
                  </a:lnTo>
                  <a:lnTo>
                    <a:pt x="347" y="737"/>
                  </a:lnTo>
                  <a:lnTo>
                    <a:pt x="349" y="737"/>
                  </a:lnTo>
                  <a:lnTo>
                    <a:pt x="355" y="738"/>
                  </a:lnTo>
                  <a:lnTo>
                    <a:pt x="360" y="739"/>
                  </a:lnTo>
                  <a:lnTo>
                    <a:pt x="369" y="741"/>
                  </a:lnTo>
                  <a:lnTo>
                    <a:pt x="380" y="744"/>
                  </a:lnTo>
                  <a:lnTo>
                    <a:pt x="391" y="748"/>
                  </a:lnTo>
                  <a:lnTo>
                    <a:pt x="401" y="752"/>
                  </a:lnTo>
                  <a:lnTo>
                    <a:pt x="412" y="755"/>
                  </a:lnTo>
                  <a:lnTo>
                    <a:pt x="419" y="753"/>
                  </a:lnTo>
                  <a:lnTo>
                    <a:pt x="425" y="750"/>
                  </a:lnTo>
                  <a:lnTo>
                    <a:pt x="428" y="746"/>
                  </a:lnTo>
                  <a:lnTo>
                    <a:pt x="432" y="741"/>
                  </a:lnTo>
                  <a:lnTo>
                    <a:pt x="434" y="736"/>
                  </a:lnTo>
                  <a:lnTo>
                    <a:pt x="436" y="732"/>
                  </a:lnTo>
                  <a:lnTo>
                    <a:pt x="438" y="729"/>
                  </a:lnTo>
                  <a:lnTo>
                    <a:pt x="439" y="727"/>
                  </a:lnTo>
                  <a:lnTo>
                    <a:pt x="447" y="724"/>
                  </a:lnTo>
                  <a:lnTo>
                    <a:pt x="452" y="723"/>
                  </a:lnTo>
                  <a:lnTo>
                    <a:pt x="460" y="720"/>
                  </a:lnTo>
                  <a:lnTo>
                    <a:pt x="467" y="715"/>
                  </a:lnTo>
                  <a:lnTo>
                    <a:pt x="478" y="710"/>
                  </a:lnTo>
                  <a:lnTo>
                    <a:pt x="489" y="705"/>
                  </a:lnTo>
                  <a:lnTo>
                    <a:pt x="499" y="700"/>
                  </a:lnTo>
                  <a:lnTo>
                    <a:pt x="502" y="692"/>
                  </a:lnTo>
                  <a:lnTo>
                    <a:pt x="508" y="686"/>
                  </a:lnTo>
                  <a:lnTo>
                    <a:pt x="515" y="681"/>
                  </a:lnTo>
                  <a:lnTo>
                    <a:pt x="521" y="679"/>
                  </a:lnTo>
                  <a:lnTo>
                    <a:pt x="530" y="677"/>
                  </a:lnTo>
                  <a:lnTo>
                    <a:pt x="547" y="669"/>
                  </a:lnTo>
                  <a:lnTo>
                    <a:pt x="563" y="659"/>
                  </a:lnTo>
                  <a:lnTo>
                    <a:pt x="580" y="648"/>
                  </a:lnTo>
                  <a:lnTo>
                    <a:pt x="585" y="643"/>
                  </a:lnTo>
                  <a:lnTo>
                    <a:pt x="589" y="638"/>
                  </a:lnTo>
                  <a:lnTo>
                    <a:pt x="585" y="632"/>
                  </a:lnTo>
                  <a:lnTo>
                    <a:pt x="582" y="627"/>
                  </a:lnTo>
                  <a:lnTo>
                    <a:pt x="576" y="622"/>
                  </a:lnTo>
                  <a:lnTo>
                    <a:pt x="572" y="616"/>
                  </a:lnTo>
                  <a:lnTo>
                    <a:pt x="572" y="613"/>
                  </a:lnTo>
                  <a:lnTo>
                    <a:pt x="574" y="608"/>
                  </a:lnTo>
                  <a:lnTo>
                    <a:pt x="576" y="603"/>
                  </a:lnTo>
                  <a:lnTo>
                    <a:pt x="578" y="599"/>
                  </a:lnTo>
                  <a:lnTo>
                    <a:pt x="583" y="595"/>
                  </a:lnTo>
                  <a:lnTo>
                    <a:pt x="587" y="592"/>
                  </a:lnTo>
                  <a:lnTo>
                    <a:pt x="591" y="588"/>
                  </a:lnTo>
                  <a:lnTo>
                    <a:pt x="593" y="587"/>
                  </a:lnTo>
                  <a:lnTo>
                    <a:pt x="595" y="584"/>
                  </a:lnTo>
                  <a:lnTo>
                    <a:pt x="600" y="580"/>
                  </a:lnTo>
                  <a:lnTo>
                    <a:pt x="604" y="576"/>
                  </a:lnTo>
                  <a:lnTo>
                    <a:pt x="604" y="572"/>
                  </a:lnTo>
                  <a:lnTo>
                    <a:pt x="602" y="570"/>
                  </a:lnTo>
                  <a:lnTo>
                    <a:pt x="598" y="567"/>
                  </a:lnTo>
                  <a:lnTo>
                    <a:pt x="587" y="562"/>
                  </a:lnTo>
                  <a:lnTo>
                    <a:pt x="578" y="557"/>
                  </a:lnTo>
                  <a:lnTo>
                    <a:pt x="574" y="554"/>
                  </a:lnTo>
                  <a:lnTo>
                    <a:pt x="572" y="552"/>
                  </a:lnTo>
                  <a:lnTo>
                    <a:pt x="571" y="549"/>
                  </a:lnTo>
                  <a:lnTo>
                    <a:pt x="572" y="547"/>
                  </a:lnTo>
                  <a:lnTo>
                    <a:pt x="580" y="543"/>
                  </a:lnTo>
                  <a:lnTo>
                    <a:pt x="585" y="540"/>
                  </a:lnTo>
                  <a:lnTo>
                    <a:pt x="587" y="538"/>
                  </a:lnTo>
                  <a:lnTo>
                    <a:pt x="585" y="535"/>
                  </a:lnTo>
                  <a:lnTo>
                    <a:pt x="582" y="532"/>
                  </a:lnTo>
                  <a:lnTo>
                    <a:pt x="576" y="528"/>
                  </a:lnTo>
                  <a:lnTo>
                    <a:pt x="561" y="519"/>
                  </a:lnTo>
                  <a:lnTo>
                    <a:pt x="547" y="510"/>
                  </a:lnTo>
                  <a:lnTo>
                    <a:pt x="539" y="505"/>
                  </a:lnTo>
                  <a:lnTo>
                    <a:pt x="534" y="499"/>
                  </a:lnTo>
                  <a:lnTo>
                    <a:pt x="535" y="486"/>
                  </a:lnTo>
                  <a:lnTo>
                    <a:pt x="535" y="472"/>
                  </a:lnTo>
                  <a:lnTo>
                    <a:pt x="530" y="459"/>
                  </a:lnTo>
                  <a:lnTo>
                    <a:pt x="519" y="447"/>
                  </a:lnTo>
                  <a:lnTo>
                    <a:pt x="521" y="441"/>
                  </a:lnTo>
                  <a:lnTo>
                    <a:pt x="521" y="439"/>
                  </a:lnTo>
                  <a:lnTo>
                    <a:pt x="523" y="437"/>
                  </a:lnTo>
                  <a:lnTo>
                    <a:pt x="526" y="437"/>
                  </a:lnTo>
                  <a:lnTo>
                    <a:pt x="528" y="438"/>
                  </a:lnTo>
                  <a:lnTo>
                    <a:pt x="532" y="439"/>
                  </a:lnTo>
                  <a:lnTo>
                    <a:pt x="534" y="439"/>
                  </a:lnTo>
                  <a:lnTo>
                    <a:pt x="537" y="439"/>
                  </a:lnTo>
                  <a:lnTo>
                    <a:pt x="545" y="437"/>
                  </a:lnTo>
                  <a:lnTo>
                    <a:pt x="552" y="436"/>
                  </a:lnTo>
                  <a:lnTo>
                    <a:pt x="558" y="435"/>
                  </a:lnTo>
                  <a:lnTo>
                    <a:pt x="558" y="430"/>
                  </a:lnTo>
                  <a:lnTo>
                    <a:pt x="554" y="425"/>
                  </a:lnTo>
                  <a:lnTo>
                    <a:pt x="550" y="422"/>
                  </a:lnTo>
                  <a:lnTo>
                    <a:pt x="547" y="418"/>
                  </a:lnTo>
                  <a:lnTo>
                    <a:pt x="543" y="415"/>
                  </a:lnTo>
                  <a:lnTo>
                    <a:pt x="541" y="414"/>
                  </a:lnTo>
                  <a:lnTo>
                    <a:pt x="548" y="409"/>
                  </a:lnTo>
                  <a:lnTo>
                    <a:pt x="556" y="406"/>
                  </a:lnTo>
                  <a:lnTo>
                    <a:pt x="565" y="405"/>
                  </a:lnTo>
                  <a:lnTo>
                    <a:pt x="578" y="404"/>
                  </a:lnTo>
                  <a:lnTo>
                    <a:pt x="583" y="401"/>
                  </a:lnTo>
                  <a:lnTo>
                    <a:pt x="585" y="398"/>
                  </a:lnTo>
                  <a:lnTo>
                    <a:pt x="587" y="395"/>
                  </a:lnTo>
                  <a:lnTo>
                    <a:pt x="587" y="393"/>
                  </a:lnTo>
                  <a:lnTo>
                    <a:pt x="585" y="389"/>
                  </a:lnTo>
                  <a:lnTo>
                    <a:pt x="583" y="385"/>
                  </a:lnTo>
                  <a:lnTo>
                    <a:pt x="582" y="378"/>
                  </a:lnTo>
                  <a:lnTo>
                    <a:pt x="582" y="377"/>
                  </a:lnTo>
                  <a:lnTo>
                    <a:pt x="580" y="374"/>
                  </a:lnTo>
                  <a:lnTo>
                    <a:pt x="578" y="373"/>
                  </a:lnTo>
                  <a:lnTo>
                    <a:pt x="580" y="375"/>
                  </a:lnTo>
                  <a:lnTo>
                    <a:pt x="582" y="379"/>
                  </a:lnTo>
                  <a:lnTo>
                    <a:pt x="583" y="383"/>
                  </a:lnTo>
                  <a:lnTo>
                    <a:pt x="585" y="386"/>
                  </a:lnTo>
                  <a:lnTo>
                    <a:pt x="580" y="389"/>
                  </a:lnTo>
                  <a:lnTo>
                    <a:pt x="578" y="390"/>
                  </a:lnTo>
                  <a:lnTo>
                    <a:pt x="576" y="390"/>
                  </a:lnTo>
                  <a:lnTo>
                    <a:pt x="571" y="388"/>
                  </a:lnTo>
                  <a:lnTo>
                    <a:pt x="567" y="385"/>
                  </a:lnTo>
                  <a:lnTo>
                    <a:pt x="561" y="378"/>
                  </a:lnTo>
                  <a:lnTo>
                    <a:pt x="559" y="377"/>
                  </a:lnTo>
                  <a:lnTo>
                    <a:pt x="554" y="375"/>
                  </a:lnTo>
                  <a:lnTo>
                    <a:pt x="541" y="370"/>
                  </a:lnTo>
                  <a:lnTo>
                    <a:pt x="528" y="364"/>
                  </a:lnTo>
                  <a:lnTo>
                    <a:pt x="523" y="362"/>
                  </a:lnTo>
                  <a:lnTo>
                    <a:pt x="519" y="361"/>
                  </a:lnTo>
                  <a:lnTo>
                    <a:pt x="517" y="358"/>
                  </a:lnTo>
                  <a:lnTo>
                    <a:pt x="517" y="357"/>
                  </a:lnTo>
                  <a:lnTo>
                    <a:pt x="515" y="355"/>
                  </a:lnTo>
                  <a:lnTo>
                    <a:pt x="517" y="356"/>
                  </a:lnTo>
                  <a:lnTo>
                    <a:pt x="517" y="357"/>
                  </a:lnTo>
                  <a:lnTo>
                    <a:pt x="517" y="355"/>
                  </a:lnTo>
                  <a:lnTo>
                    <a:pt x="517" y="351"/>
                  </a:lnTo>
                  <a:lnTo>
                    <a:pt x="515" y="348"/>
                  </a:lnTo>
                  <a:lnTo>
                    <a:pt x="513" y="343"/>
                  </a:lnTo>
                  <a:lnTo>
                    <a:pt x="511" y="340"/>
                  </a:lnTo>
                  <a:lnTo>
                    <a:pt x="510" y="336"/>
                  </a:lnTo>
                  <a:lnTo>
                    <a:pt x="508" y="333"/>
                  </a:lnTo>
                  <a:lnTo>
                    <a:pt x="506" y="332"/>
                  </a:lnTo>
                  <a:lnTo>
                    <a:pt x="508" y="327"/>
                  </a:lnTo>
                  <a:lnTo>
                    <a:pt x="508" y="324"/>
                  </a:lnTo>
                  <a:lnTo>
                    <a:pt x="510" y="321"/>
                  </a:lnTo>
                  <a:lnTo>
                    <a:pt x="511" y="320"/>
                  </a:lnTo>
                  <a:lnTo>
                    <a:pt x="519" y="318"/>
                  </a:lnTo>
                  <a:lnTo>
                    <a:pt x="526" y="317"/>
                  </a:lnTo>
                  <a:lnTo>
                    <a:pt x="534" y="316"/>
                  </a:lnTo>
                  <a:lnTo>
                    <a:pt x="539" y="312"/>
                  </a:lnTo>
                  <a:lnTo>
                    <a:pt x="543" y="307"/>
                  </a:lnTo>
                  <a:lnTo>
                    <a:pt x="548" y="297"/>
                  </a:lnTo>
                  <a:lnTo>
                    <a:pt x="550" y="293"/>
                  </a:lnTo>
                  <a:lnTo>
                    <a:pt x="554" y="289"/>
                  </a:lnTo>
                  <a:lnTo>
                    <a:pt x="559" y="285"/>
                  </a:lnTo>
                  <a:lnTo>
                    <a:pt x="569" y="283"/>
                  </a:lnTo>
                  <a:lnTo>
                    <a:pt x="574" y="278"/>
                  </a:lnTo>
                  <a:lnTo>
                    <a:pt x="580" y="274"/>
                  </a:lnTo>
                  <a:lnTo>
                    <a:pt x="587" y="269"/>
                  </a:lnTo>
                  <a:lnTo>
                    <a:pt x="598" y="265"/>
                  </a:lnTo>
                  <a:lnTo>
                    <a:pt x="606" y="264"/>
                  </a:lnTo>
                  <a:lnTo>
                    <a:pt x="617" y="263"/>
                  </a:lnTo>
                  <a:lnTo>
                    <a:pt x="626" y="258"/>
                  </a:lnTo>
                  <a:lnTo>
                    <a:pt x="635" y="252"/>
                  </a:lnTo>
                  <a:lnTo>
                    <a:pt x="639" y="247"/>
                  </a:lnTo>
                  <a:lnTo>
                    <a:pt x="641" y="243"/>
                  </a:lnTo>
                  <a:lnTo>
                    <a:pt x="644" y="237"/>
                  </a:lnTo>
                  <a:lnTo>
                    <a:pt x="646" y="234"/>
                  </a:lnTo>
                  <a:lnTo>
                    <a:pt x="652" y="232"/>
                  </a:lnTo>
                  <a:lnTo>
                    <a:pt x="657" y="230"/>
                  </a:lnTo>
                  <a:lnTo>
                    <a:pt x="667" y="228"/>
                  </a:lnTo>
                  <a:lnTo>
                    <a:pt x="674" y="227"/>
                  </a:lnTo>
                  <a:lnTo>
                    <a:pt x="679" y="226"/>
                  </a:lnTo>
                  <a:lnTo>
                    <a:pt x="685" y="222"/>
                  </a:lnTo>
                  <a:lnTo>
                    <a:pt x="687" y="220"/>
                  </a:lnTo>
                  <a:lnTo>
                    <a:pt x="687" y="218"/>
                  </a:lnTo>
                  <a:lnTo>
                    <a:pt x="685" y="216"/>
                  </a:lnTo>
                  <a:lnTo>
                    <a:pt x="683" y="213"/>
                  </a:lnTo>
                  <a:lnTo>
                    <a:pt x="679" y="206"/>
                  </a:lnTo>
                  <a:lnTo>
                    <a:pt x="674" y="198"/>
                  </a:lnTo>
                  <a:lnTo>
                    <a:pt x="670" y="192"/>
                  </a:lnTo>
                  <a:lnTo>
                    <a:pt x="668" y="190"/>
                  </a:lnTo>
                  <a:lnTo>
                    <a:pt x="668" y="189"/>
                  </a:lnTo>
                  <a:lnTo>
                    <a:pt x="668" y="187"/>
                  </a:lnTo>
                  <a:lnTo>
                    <a:pt x="668" y="184"/>
                  </a:lnTo>
                  <a:lnTo>
                    <a:pt x="667" y="176"/>
                  </a:lnTo>
                  <a:lnTo>
                    <a:pt x="665" y="168"/>
                  </a:lnTo>
                  <a:lnTo>
                    <a:pt x="661" y="164"/>
                  </a:lnTo>
                  <a:lnTo>
                    <a:pt x="659" y="162"/>
                  </a:lnTo>
                  <a:lnTo>
                    <a:pt x="657" y="162"/>
                  </a:lnTo>
                  <a:lnTo>
                    <a:pt x="655" y="163"/>
                  </a:lnTo>
                  <a:lnTo>
                    <a:pt x="652" y="167"/>
                  </a:lnTo>
                  <a:lnTo>
                    <a:pt x="650" y="172"/>
                  </a:lnTo>
                  <a:lnTo>
                    <a:pt x="650" y="174"/>
                  </a:lnTo>
                  <a:lnTo>
                    <a:pt x="650" y="176"/>
                  </a:lnTo>
                  <a:lnTo>
                    <a:pt x="654" y="177"/>
                  </a:lnTo>
                  <a:lnTo>
                    <a:pt x="659" y="177"/>
                  </a:lnTo>
                  <a:lnTo>
                    <a:pt x="665" y="177"/>
                  </a:lnTo>
                  <a:lnTo>
                    <a:pt x="668" y="178"/>
                  </a:lnTo>
                  <a:lnTo>
                    <a:pt x="668" y="179"/>
                  </a:lnTo>
                  <a:lnTo>
                    <a:pt x="668" y="181"/>
                  </a:lnTo>
                  <a:lnTo>
                    <a:pt x="668" y="183"/>
                  </a:lnTo>
                  <a:lnTo>
                    <a:pt x="667" y="183"/>
                  </a:lnTo>
                  <a:lnTo>
                    <a:pt x="659" y="182"/>
                  </a:lnTo>
                  <a:lnTo>
                    <a:pt x="652" y="180"/>
                  </a:lnTo>
                  <a:lnTo>
                    <a:pt x="646" y="177"/>
                  </a:lnTo>
                  <a:lnTo>
                    <a:pt x="644" y="176"/>
                  </a:lnTo>
                  <a:lnTo>
                    <a:pt x="643" y="170"/>
                  </a:lnTo>
                  <a:lnTo>
                    <a:pt x="646" y="166"/>
                  </a:lnTo>
                  <a:lnTo>
                    <a:pt x="652" y="163"/>
                  </a:lnTo>
                  <a:lnTo>
                    <a:pt x="659" y="158"/>
                  </a:lnTo>
                  <a:lnTo>
                    <a:pt x="655" y="152"/>
                  </a:lnTo>
                  <a:lnTo>
                    <a:pt x="652" y="148"/>
                  </a:lnTo>
                  <a:lnTo>
                    <a:pt x="644" y="146"/>
                  </a:lnTo>
                  <a:lnTo>
                    <a:pt x="635" y="144"/>
                  </a:lnTo>
                  <a:lnTo>
                    <a:pt x="626" y="138"/>
                  </a:lnTo>
                  <a:lnTo>
                    <a:pt x="622" y="133"/>
                  </a:lnTo>
                  <a:lnTo>
                    <a:pt x="626" y="127"/>
                  </a:lnTo>
                  <a:lnTo>
                    <a:pt x="635" y="121"/>
                  </a:lnTo>
                  <a:lnTo>
                    <a:pt x="639" y="118"/>
                  </a:lnTo>
                  <a:lnTo>
                    <a:pt x="644" y="116"/>
                  </a:lnTo>
                  <a:lnTo>
                    <a:pt x="652" y="115"/>
                  </a:lnTo>
                  <a:lnTo>
                    <a:pt x="657" y="112"/>
                  </a:lnTo>
                  <a:lnTo>
                    <a:pt x="667" y="105"/>
                  </a:lnTo>
                  <a:lnTo>
                    <a:pt x="674" y="98"/>
                  </a:lnTo>
                  <a:lnTo>
                    <a:pt x="678" y="91"/>
                  </a:lnTo>
                  <a:lnTo>
                    <a:pt x="683" y="82"/>
                  </a:lnTo>
                  <a:lnTo>
                    <a:pt x="687" y="63"/>
                  </a:lnTo>
                  <a:lnTo>
                    <a:pt x="694" y="43"/>
                  </a:lnTo>
                  <a:lnTo>
                    <a:pt x="692" y="32"/>
                  </a:lnTo>
                  <a:lnTo>
                    <a:pt x="692" y="20"/>
                  </a:lnTo>
                  <a:lnTo>
                    <a:pt x="691" y="11"/>
                  </a:lnTo>
                  <a:lnTo>
                    <a:pt x="685" y="6"/>
                  </a:lnTo>
                  <a:lnTo>
                    <a:pt x="679" y="3"/>
                  </a:lnTo>
                  <a:lnTo>
                    <a:pt x="676" y="3"/>
                  </a:lnTo>
                  <a:lnTo>
                    <a:pt x="670" y="5"/>
                  </a:lnTo>
                  <a:lnTo>
                    <a:pt x="665" y="6"/>
                  </a:lnTo>
                  <a:lnTo>
                    <a:pt x="655" y="8"/>
                  </a:lnTo>
                  <a:lnTo>
                    <a:pt x="637" y="12"/>
                  </a:lnTo>
                  <a:lnTo>
                    <a:pt x="630" y="14"/>
                  </a:lnTo>
                  <a:lnTo>
                    <a:pt x="624" y="16"/>
                  </a:lnTo>
                  <a:lnTo>
                    <a:pt x="619" y="18"/>
                  </a:lnTo>
                  <a:lnTo>
                    <a:pt x="611" y="20"/>
                  </a:lnTo>
                  <a:lnTo>
                    <a:pt x="606" y="22"/>
                  </a:lnTo>
                  <a:lnTo>
                    <a:pt x="604" y="23"/>
                  </a:lnTo>
                  <a:lnTo>
                    <a:pt x="598" y="28"/>
                  </a:lnTo>
                  <a:lnTo>
                    <a:pt x="591" y="31"/>
                  </a:lnTo>
                  <a:lnTo>
                    <a:pt x="585" y="33"/>
                  </a:lnTo>
                  <a:lnTo>
                    <a:pt x="576" y="35"/>
                  </a:lnTo>
                  <a:lnTo>
                    <a:pt x="563" y="39"/>
                  </a:lnTo>
                  <a:lnTo>
                    <a:pt x="548" y="43"/>
                  </a:lnTo>
                  <a:lnTo>
                    <a:pt x="517" y="50"/>
                  </a:lnTo>
                  <a:lnTo>
                    <a:pt x="502" y="55"/>
                  </a:lnTo>
                  <a:lnTo>
                    <a:pt x="487" y="61"/>
                  </a:lnTo>
                  <a:lnTo>
                    <a:pt x="471" y="66"/>
                  </a:lnTo>
                  <a:lnTo>
                    <a:pt x="456" y="68"/>
                  </a:lnTo>
                  <a:lnTo>
                    <a:pt x="443" y="65"/>
                  </a:lnTo>
                  <a:lnTo>
                    <a:pt x="430" y="62"/>
                  </a:lnTo>
                  <a:lnTo>
                    <a:pt x="417" y="58"/>
                  </a:lnTo>
                  <a:lnTo>
                    <a:pt x="403" y="55"/>
                  </a:lnTo>
                  <a:lnTo>
                    <a:pt x="382" y="46"/>
                  </a:lnTo>
                  <a:lnTo>
                    <a:pt x="371" y="42"/>
                  </a:lnTo>
                  <a:lnTo>
                    <a:pt x="360" y="39"/>
                  </a:lnTo>
                  <a:lnTo>
                    <a:pt x="345" y="32"/>
                  </a:lnTo>
                  <a:lnTo>
                    <a:pt x="327" y="26"/>
                  </a:lnTo>
                  <a:lnTo>
                    <a:pt x="307" y="21"/>
                  </a:lnTo>
                  <a:lnTo>
                    <a:pt x="286" y="18"/>
                  </a:lnTo>
                  <a:lnTo>
                    <a:pt x="275" y="15"/>
                  </a:lnTo>
                  <a:lnTo>
                    <a:pt x="262" y="12"/>
                  </a:lnTo>
                  <a:lnTo>
                    <a:pt x="249" y="10"/>
                  </a:lnTo>
                  <a:lnTo>
                    <a:pt x="238" y="8"/>
                  </a:lnTo>
                  <a:lnTo>
                    <a:pt x="231" y="7"/>
                  </a:lnTo>
                  <a:lnTo>
                    <a:pt x="229" y="7"/>
                  </a:lnTo>
                  <a:lnTo>
                    <a:pt x="227" y="6"/>
                  </a:lnTo>
                  <a:lnTo>
                    <a:pt x="229" y="4"/>
                  </a:lnTo>
                  <a:lnTo>
                    <a:pt x="231" y="3"/>
                  </a:lnTo>
                  <a:lnTo>
                    <a:pt x="238" y="0"/>
                  </a:lnTo>
                  <a:close/>
                </a:path>
              </a:pathLst>
            </a:custGeom>
            <a:solidFill>
              <a:sysClr val="window" lastClr="FFFFFF">
                <a:lumMod val="75000"/>
              </a:sysClr>
            </a:solidFill>
            <a:ln w="12700">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grpSp>
          <p:nvGrpSpPr>
            <p:cNvPr id="9" name="Group 5">
              <a:extLst>
                <a:ext uri="{FF2B5EF4-FFF2-40B4-BE49-F238E27FC236}">
                  <a16:creationId xmlns:a16="http://schemas.microsoft.com/office/drawing/2014/main" id="{A7D0DEAF-505D-B458-4D1A-0DB014A75D9C}"/>
                </a:ext>
              </a:extLst>
            </p:cNvPr>
            <p:cNvGrpSpPr>
              <a:grpSpLocks/>
            </p:cNvGrpSpPr>
            <p:nvPr/>
          </p:nvGrpSpPr>
          <p:grpSpPr bwMode="auto">
            <a:xfrm>
              <a:off x="10264536" y="4342045"/>
              <a:ext cx="793083" cy="1216885"/>
              <a:chOff x="2103233" y="2952472"/>
              <a:chExt cx="554" cy="754"/>
            </a:xfrm>
            <a:solidFill>
              <a:sysClr val="window" lastClr="FFFFFF">
                <a:lumMod val="75000"/>
              </a:sysClr>
            </a:solidFill>
          </p:grpSpPr>
          <p:sp>
            <p:nvSpPr>
              <p:cNvPr id="97" name="Freeform 6">
                <a:extLst>
                  <a:ext uri="{FF2B5EF4-FFF2-40B4-BE49-F238E27FC236}">
                    <a16:creationId xmlns:a16="http://schemas.microsoft.com/office/drawing/2014/main" id="{E63AFE46-E176-B7D8-5435-8A5AD8D9DB2A}"/>
                  </a:ext>
                </a:extLst>
              </p:cNvPr>
              <p:cNvSpPr>
                <a:spLocks/>
              </p:cNvSpPr>
              <p:nvPr/>
            </p:nvSpPr>
            <p:spPr bwMode="auto">
              <a:xfrm>
                <a:off x="2103238" y="2952478"/>
                <a:ext cx="544" cy="742"/>
              </a:xfrm>
              <a:custGeom>
                <a:avLst/>
                <a:gdLst>
                  <a:gd name="T0" fmla="*/ 1 w 1088"/>
                  <a:gd name="T1" fmla="*/ 21 h 742"/>
                  <a:gd name="T2" fmla="*/ 1 w 1088"/>
                  <a:gd name="T3" fmla="*/ 29 h 742"/>
                  <a:gd name="T4" fmla="*/ 1 w 1088"/>
                  <a:gd name="T5" fmla="*/ 7 h 742"/>
                  <a:gd name="T6" fmla="*/ 1 w 1088"/>
                  <a:gd name="T7" fmla="*/ 28 h 742"/>
                  <a:gd name="T8" fmla="*/ 1 w 1088"/>
                  <a:gd name="T9" fmla="*/ 62 h 742"/>
                  <a:gd name="T10" fmla="*/ 1 w 1088"/>
                  <a:gd name="T11" fmla="*/ 98 h 742"/>
                  <a:gd name="T12" fmla="*/ 1 w 1088"/>
                  <a:gd name="T13" fmla="*/ 168 h 742"/>
                  <a:gd name="T14" fmla="*/ 1 w 1088"/>
                  <a:gd name="T15" fmla="*/ 191 h 742"/>
                  <a:gd name="T16" fmla="*/ 1 w 1088"/>
                  <a:gd name="T17" fmla="*/ 181 h 742"/>
                  <a:gd name="T18" fmla="*/ 1 w 1088"/>
                  <a:gd name="T19" fmla="*/ 217 h 742"/>
                  <a:gd name="T20" fmla="*/ 1 w 1088"/>
                  <a:gd name="T21" fmla="*/ 270 h 742"/>
                  <a:gd name="T22" fmla="*/ 1 w 1088"/>
                  <a:gd name="T23" fmla="*/ 324 h 742"/>
                  <a:gd name="T24" fmla="*/ 1 w 1088"/>
                  <a:gd name="T25" fmla="*/ 384 h 742"/>
                  <a:gd name="T26" fmla="*/ 1 w 1088"/>
                  <a:gd name="T27" fmla="*/ 376 h 742"/>
                  <a:gd name="T28" fmla="*/ 1 w 1088"/>
                  <a:gd name="T29" fmla="*/ 384 h 742"/>
                  <a:gd name="T30" fmla="*/ 1 w 1088"/>
                  <a:gd name="T31" fmla="*/ 412 h 742"/>
                  <a:gd name="T32" fmla="*/ 1 w 1088"/>
                  <a:gd name="T33" fmla="*/ 432 h 742"/>
                  <a:gd name="T34" fmla="*/ 1 w 1088"/>
                  <a:gd name="T35" fmla="*/ 459 h 742"/>
                  <a:gd name="T36" fmla="*/ 1 w 1088"/>
                  <a:gd name="T37" fmla="*/ 521 h 742"/>
                  <a:gd name="T38" fmla="*/ 1 w 1088"/>
                  <a:gd name="T39" fmla="*/ 565 h 742"/>
                  <a:gd name="T40" fmla="*/ 1 w 1088"/>
                  <a:gd name="T41" fmla="*/ 586 h 742"/>
                  <a:gd name="T42" fmla="*/ 1 w 1088"/>
                  <a:gd name="T43" fmla="*/ 625 h 742"/>
                  <a:gd name="T44" fmla="*/ 1 w 1088"/>
                  <a:gd name="T45" fmla="*/ 631 h 742"/>
                  <a:gd name="T46" fmla="*/ 1 w 1088"/>
                  <a:gd name="T47" fmla="*/ 635 h 742"/>
                  <a:gd name="T48" fmla="*/ 1 w 1088"/>
                  <a:gd name="T49" fmla="*/ 625 h 742"/>
                  <a:gd name="T50" fmla="*/ 1 w 1088"/>
                  <a:gd name="T51" fmla="*/ 613 h 742"/>
                  <a:gd name="T52" fmla="*/ 1 w 1088"/>
                  <a:gd name="T53" fmla="*/ 645 h 742"/>
                  <a:gd name="T54" fmla="*/ 1 w 1088"/>
                  <a:gd name="T55" fmla="*/ 683 h 742"/>
                  <a:gd name="T56" fmla="*/ 1 w 1088"/>
                  <a:gd name="T57" fmla="*/ 675 h 742"/>
                  <a:gd name="T58" fmla="*/ 1 w 1088"/>
                  <a:gd name="T59" fmla="*/ 678 h 742"/>
                  <a:gd name="T60" fmla="*/ 1 w 1088"/>
                  <a:gd name="T61" fmla="*/ 730 h 742"/>
                  <a:gd name="T62" fmla="*/ 1 w 1088"/>
                  <a:gd name="T63" fmla="*/ 742 h 742"/>
                  <a:gd name="T64" fmla="*/ 1 w 1088"/>
                  <a:gd name="T65" fmla="*/ 672 h 742"/>
                  <a:gd name="T66" fmla="*/ 1 w 1088"/>
                  <a:gd name="T67" fmla="*/ 628 h 742"/>
                  <a:gd name="T68" fmla="*/ 1 w 1088"/>
                  <a:gd name="T69" fmla="*/ 599 h 742"/>
                  <a:gd name="T70" fmla="*/ 1 w 1088"/>
                  <a:gd name="T71" fmla="*/ 563 h 742"/>
                  <a:gd name="T72" fmla="*/ 1 w 1088"/>
                  <a:gd name="T73" fmla="*/ 537 h 742"/>
                  <a:gd name="T74" fmla="*/ 1 w 1088"/>
                  <a:gd name="T75" fmla="*/ 517 h 742"/>
                  <a:gd name="T76" fmla="*/ 1 w 1088"/>
                  <a:gd name="T77" fmla="*/ 496 h 742"/>
                  <a:gd name="T78" fmla="*/ 1 w 1088"/>
                  <a:gd name="T79" fmla="*/ 470 h 742"/>
                  <a:gd name="T80" fmla="*/ 1 w 1088"/>
                  <a:gd name="T81" fmla="*/ 441 h 742"/>
                  <a:gd name="T82" fmla="*/ 1 w 1088"/>
                  <a:gd name="T83" fmla="*/ 384 h 742"/>
                  <a:gd name="T84" fmla="*/ 1 w 1088"/>
                  <a:gd name="T85" fmla="*/ 334 h 742"/>
                  <a:gd name="T86" fmla="*/ 1 w 1088"/>
                  <a:gd name="T87" fmla="*/ 322 h 742"/>
                  <a:gd name="T88" fmla="*/ 1 w 1088"/>
                  <a:gd name="T89" fmla="*/ 331 h 742"/>
                  <a:gd name="T90" fmla="*/ 1 w 1088"/>
                  <a:gd name="T91" fmla="*/ 323 h 742"/>
                  <a:gd name="T92" fmla="*/ 1 w 1088"/>
                  <a:gd name="T93" fmla="*/ 301 h 742"/>
                  <a:gd name="T94" fmla="*/ 1 w 1088"/>
                  <a:gd name="T95" fmla="*/ 286 h 742"/>
                  <a:gd name="T96" fmla="*/ 1 w 1088"/>
                  <a:gd name="T97" fmla="*/ 268 h 742"/>
                  <a:gd name="T98" fmla="*/ 1 w 1088"/>
                  <a:gd name="T99" fmla="*/ 268 h 742"/>
                  <a:gd name="T100" fmla="*/ 1 w 1088"/>
                  <a:gd name="T101" fmla="*/ 247 h 742"/>
                  <a:gd name="T102" fmla="*/ 1 w 1088"/>
                  <a:gd name="T103" fmla="*/ 227 h 742"/>
                  <a:gd name="T104" fmla="*/ 1 w 1088"/>
                  <a:gd name="T105" fmla="*/ 186 h 742"/>
                  <a:gd name="T106" fmla="*/ 1 w 1088"/>
                  <a:gd name="T107" fmla="*/ 146 h 742"/>
                  <a:gd name="T108" fmla="*/ 1 w 1088"/>
                  <a:gd name="T109" fmla="*/ 103 h 742"/>
                  <a:gd name="T110" fmla="*/ 1 w 1088"/>
                  <a:gd name="T111" fmla="*/ 38 h 742"/>
                  <a:gd name="T112" fmla="*/ 1 w 1088"/>
                  <a:gd name="T113" fmla="*/ 21 h 7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8"/>
                  <a:gd name="T172" fmla="*/ 0 h 742"/>
                  <a:gd name="T173" fmla="*/ 1088 w 1088"/>
                  <a:gd name="T174" fmla="*/ 742 h 7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8" h="742">
                    <a:moveTo>
                      <a:pt x="517" y="14"/>
                    </a:moveTo>
                    <a:lnTo>
                      <a:pt x="504" y="18"/>
                    </a:lnTo>
                    <a:lnTo>
                      <a:pt x="493" y="19"/>
                    </a:lnTo>
                    <a:lnTo>
                      <a:pt x="480" y="20"/>
                    </a:lnTo>
                    <a:lnTo>
                      <a:pt x="465" y="21"/>
                    </a:lnTo>
                    <a:lnTo>
                      <a:pt x="458" y="22"/>
                    </a:lnTo>
                    <a:lnTo>
                      <a:pt x="452" y="21"/>
                    </a:lnTo>
                    <a:lnTo>
                      <a:pt x="445" y="21"/>
                    </a:lnTo>
                    <a:lnTo>
                      <a:pt x="440" y="21"/>
                    </a:lnTo>
                    <a:lnTo>
                      <a:pt x="432" y="21"/>
                    </a:lnTo>
                    <a:lnTo>
                      <a:pt x="425" y="22"/>
                    </a:lnTo>
                    <a:lnTo>
                      <a:pt x="414" y="23"/>
                    </a:lnTo>
                    <a:lnTo>
                      <a:pt x="388" y="25"/>
                    </a:lnTo>
                    <a:lnTo>
                      <a:pt x="362" y="28"/>
                    </a:lnTo>
                    <a:lnTo>
                      <a:pt x="353" y="29"/>
                    </a:lnTo>
                    <a:lnTo>
                      <a:pt x="344" y="29"/>
                    </a:lnTo>
                    <a:lnTo>
                      <a:pt x="334" y="29"/>
                    </a:lnTo>
                    <a:lnTo>
                      <a:pt x="329" y="29"/>
                    </a:lnTo>
                    <a:lnTo>
                      <a:pt x="323" y="27"/>
                    </a:lnTo>
                    <a:lnTo>
                      <a:pt x="312" y="21"/>
                    </a:lnTo>
                    <a:lnTo>
                      <a:pt x="305" y="14"/>
                    </a:lnTo>
                    <a:lnTo>
                      <a:pt x="296" y="6"/>
                    </a:lnTo>
                    <a:lnTo>
                      <a:pt x="284" y="0"/>
                    </a:lnTo>
                    <a:lnTo>
                      <a:pt x="277" y="4"/>
                    </a:lnTo>
                    <a:lnTo>
                      <a:pt x="272" y="6"/>
                    </a:lnTo>
                    <a:lnTo>
                      <a:pt x="260" y="8"/>
                    </a:lnTo>
                    <a:lnTo>
                      <a:pt x="248" y="7"/>
                    </a:lnTo>
                    <a:lnTo>
                      <a:pt x="240" y="7"/>
                    </a:lnTo>
                    <a:lnTo>
                      <a:pt x="229" y="6"/>
                    </a:lnTo>
                    <a:lnTo>
                      <a:pt x="216" y="8"/>
                    </a:lnTo>
                    <a:lnTo>
                      <a:pt x="205" y="9"/>
                    </a:lnTo>
                    <a:lnTo>
                      <a:pt x="194" y="10"/>
                    </a:lnTo>
                    <a:lnTo>
                      <a:pt x="185" y="13"/>
                    </a:lnTo>
                    <a:lnTo>
                      <a:pt x="174" y="17"/>
                    </a:lnTo>
                    <a:lnTo>
                      <a:pt x="164" y="22"/>
                    </a:lnTo>
                    <a:lnTo>
                      <a:pt x="155" y="28"/>
                    </a:lnTo>
                    <a:lnTo>
                      <a:pt x="148" y="33"/>
                    </a:lnTo>
                    <a:lnTo>
                      <a:pt x="144" y="38"/>
                    </a:lnTo>
                    <a:lnTo>
                      <a:pt x="144" y="43"/>
                    </a:lnTo>
                    <a:lnTo>
                      <a:pt x="144" y="48"/>
                    </a:lnTo>
                    <a:lnTo>
                      <a:pt x="142" y="51"/>
                    </a:lnTo>
                    <a:lnTo>
                      <a:pt x="137" y="52"/>
                    </a:lnTo>
                    <a:lnTo>
                      <a:pt x="129" y="53"/>
                    </a:lnTo>
                    <a:lnTo>
                      <a:pt x="120" y="58"/>
                    </a:lnTo>
                    <a:lnTo>
                      <a:pt x="111" y="62"/>
                    </a:lnTo>
                    <a:lnTo>
                      <a:pt x="109" y="66"/>
                    </a:lnTo>
                    <a:lnTo>
                      <a:pt x="105" y="70"/>
                    </a:lnTo>
                    <a:lnTo>
                      <a:pt x="104" y="73"/>
                    </a:lnTo>
                    <a:lnTo>
                      <a:pt x="104" y="74"/>
                    </a:lnTo>
                    <a:lnTo>
                      <a:pt x="126" y="86"/>
                    </a:lnTo>
                    <a:lnTo>
                      <a:pt x="128" y="89"/>
                    </a:lnTo>
                    <a:lnTo>
                      <a:pt x="129" y="92"/>
                    </a:lnTo>
                    <a:lnTo>
                      <a:pt x="129" y="95"/>
                    </a:lnTo>
                    <a:lnTo>
                      <a:pt x="129" y="98"/>
                    </a:lnTo>
                    <a:lnTo>
                      <a:pt x="135" y="105"/>
                    </a:lnTo>
                    <a:lnTo>
                      <a:pt x="142" y="113"/>
                    </a:lnTo>
                    <a:lnTo>
                      <a:pt x="152" y="120"/>
                    </a:lnTo>
                    <a:lnTo>
                      <a:pt x="161" y="125"/>
                    </a:lnTo>
                    <a:lnTo>
                      <a:pt x="166" y="132"/>
                    </a:lnTo>
                    <a:lnTo>
                      <a:pt x="170" y="138"/>
                    </a:lnTo>
                    <a:lnTo>
                      <a:pt x="174" y="152"/>
                    </a:lnTo>
                    <a:lnTo>
                      <a:pt x="168" y="161"/>
                    </a:lnTo>
                    <a:lnTo>
                      <a:pt x="161" y="168"/>
                    </a:lnTo>
                    <a:lnTo>
                      <a:pt x="150" y="175"/>
                    </a:lnTo>
                    <a:lnTo>
                      <a:pt x="137" y="181"/>
                    </a:lnTo>
                    <a:lnTo>
                      <a:pt x="107" y="189"/>
                    </a:lnTo>
                    <a:lnTo>
                      <a:pt x="76" y="195"/>
                    </a:lnTo>
                    <a:lnTo>
                      <a:pt x="68" y="197"/>
                    </a:lnTo>
                    <a:lnTo>
                      <a:pt x="65" y="198"/>
                    </a:lnTo>
                    <a:lnTo>
                      <a:pt x="59" y="197"/>
                    </a:lnTo>
                    <a:lnTo>
                      <a:pt x="56" y="196"/>
                    </a:lnTo>
                    <a:lnTo>
                      <a:pt x="48" y="191"/>
                    </a:lnTo>
                    <a:lnTo>
                      <a:pt x="39" y="185"/>
                    </a:lnTo>
                    <a:lnTo>
                      <a:pt x="35" y="180"/>
                    </a:lnTo>
                    <a:lnTo>
                      <a:pt x="32" y="176"/>
                    </a:lnTo>
                    <a:lnTo>
                      <a:pt x="24" y="173"/>
                    </a:lnTo>
                    <a:lnTo>
                      <a:pt x="17" y="170"/>
                    </a:lnTo>
                    <a:lnTo>
                      <a:pt x="13" y="172"/>
                    </a:lnTo>
                    <a:lnTo>
                      <a:pt x="8" y="174"/>
                    </a:lnTo>
                    <a:lnTo>
                      <a:pt x="6" y="177"/>
                    </a:lnTo>
                    <a:lnTo>
                      <a:pt x="2" y="181"/>
                    </a:lnTo>
                    <a:lnTo>
                      <a:pt x="0" y="184"/>
                    </a:lnTo>
                    <a:lnTo>
                      <a:pt x="0" y="185"/>
                    </a:lnTo>
                    <a:lnTo>
                      <a:pt x="4" y="190"/>
                    </a:lnTo>
                    <a:lnTo>
                      <a:pt x="8" y="194"/>
                    </a:lnTo>
                    <a:lnTo>
                      <a:pt x="13" y="197"/>
                    </a:lnTo>
                    <a:lnTo>
                      <a:pt x="20" y="199"/>
                    </a:lnTo>
                    <a:lnTo>
                      <a:pt x="22" y="202"/>
                    </a:lnTo>
                    <a:lnTo>
                      <a:pt x="26" y="206"/>
                    </a:lnTo>
                    <a:lnTo>
                      <a:pt x="35" y="217"/>
                    </a:lnTo>
                    <a:lnTo>
                      <a:pt x="46" y="227"/>
                    </a:lnTo>
                    <a:lnTo>
                      <a:pt x="52" y="231"/>
                    </a:lnTo>
                    <a:lnTo>
                      <a:pt x="56" y="234"/>
                    </a:lnTo>
                    <a:lnTo>
                      <a:pt x="68" y="241"/>
                    </a:lnTo>
                    <a:lnTo>
                      <a:pt x="80" y="247"/>
                    </a:lnTo>
                    <a:lnTo>
                      <a:pt x="89" y="254"/>
                    </a:lnTo>
                    <a:lnTo>
                      <a:pt x="98" y="262"/>
                    </a:lnTo>
                    <a:lnTo>
                      <a:pt x="104" y="266"/>
                    </a:lnTo>
                    <a:lnTo>
                      <a:pt x="109" y="270"/>
                    </a:lnTo>
                    <a:lnTo>
                      <a:pt x="115" y="274"/>
                    </a:lnTo>
                    <a:lnTo>
                      <a:pt x="118" y="279"/>
                    </a:lnTo>
                    <a:lnTo>
                      <a:pt x="124" y="288"/>
                    </a:lnTo>
                    <a:lnTo>
                      <a:pt x="128" y="298"/>
                    </a:lnTo>
                    <a:lnTo>
                      <a:pt x="135" y="306"/>
                    </a:lnTo>
                    <a:lnTo>
                      <a:pt x="146" y="312"/>
                    </a:lnTo>
                    <a:lnTo>
                      <a:pt x="152" y="317"/>
                    </a:lnTo>
                    <a:lnTo>
                      <a:pt x="159" y="320"/>
                    </a:lnTo>
                    <a:lnTo>
                      <a:pt x="164" y="324"/>
                    </a:lnTo>
                    <a:lnTo>
                      <a:pt x="170" y="328"/>
                    </a:lnTo>
                    <a:lnTo>
                      <a:pt x="174" y="332"/>
                    </a:lnTo>
                    <a:lnTo>
                      <a:pt x="176" y="337"/>
                    </a:lnTo>
                    <a:lnTo>
                      <a:pt x="177" y="346"/>
                    </a:lnTo>
                    <a:lnTo>
                      <a:pt x="183" y="355"/>
                    </a:lnTo>
                    <a:lnTo>
                      <a:pt x="190" y="364"/>
                    </a:lnTo>
                    <a:lnTo>
                      <a:pt x="209" y="381"/>
                    </a:lnTo>
                    <a:lnTo>
                      <a:pt x="214" y="383"/>
                    </a:lnTo>
                    <a:lnTo>
                      <a:pt x="222" y="384"/>
                    </a:lnTo>
                    <a:lnTo>
                      <a:pt x="231" y="383"/>
                    </a:lnTo>
                    <a:lnTo>
                      <a:pt x="240" y="383"/>
                    </a:lnTo>
                    <a:lnTo>
                      <a:pt x="248" y="381"/>
                    </a:lnTo>
                    <a:lnTo>
                      <a:pt x="251" y="379"/>
                    </a:lnTo>
                    <a:lnTo>
                      <a:pt x="253" y="378"/>
                    </a:lnTo>
                    <a:lnTo>
                      <a:pt x="255" y="377"/>
                    </a:lnTo>
                    <a:lnTo>
                      <a:pt x="257" y="376"/>
                    </a:lnTo>
                    <a:lnTo>
                      <a:pt x="260" y="376"/>
                    </a:lnTo>
                    <a:lnTo>
                      <a:pt x="266" y="376"/>
                    </a:lnTo>
                    <a:lnTo>
                      <a:pt x="275" y="377"/>
                    </a:lnTo>
                    <a:lnTo>
                      <a:pt x="281" y="379"/>
                    </a:lnTo>
                    <a:lnTo>
                      <a:pt x="284" y="380"/>
                    </a:lnTo>
                    <a:lnTo>
                      <a:pt x="290" y="379"/>
                    </a:lnTo>
                    <a:lnTo>
                      <a:pt x="297" y="377"/>
                    </a:lnTo>
                    <a:lnTo>
                      <a:pt x="307" y="375"/>
                    </a:lnTo>
                    <a:lnTo>
                      <a:pt x="332" y="379"/>
                    </a:lnTo>
                    <a:lnTo>
                      <a:pt x="358" y="383"/>
                    </a:lnTo>
                    <a:lnTo>
                      <a:pt x="364" y="384"/>
                    </a:lnTo>
                    <a:lnTo>
                      <a:pt x="371" y="385"/>
                    </a:lnTo>
                    <a:lnTo>
                      <a:pt x="377" y="387"/>
                    </a:lnTo>
                    <a:lnTo>
                      <a:pt x="379" y="387"/>
                    </a:lnTo>
                    <a:lnTo>
                      <a:pt x="386" y="393"/>
                    </a:lnTo>
                    <a:lnTo>
                      <a:pt x="397" y="398"/>
                    </a:lnTo>
                    <a:lnTo>
                      <a:pt x="408" y="402"/>
                    </a:lnTo>
                    <a:lnTo>
                      <a:pt x="421" y="406"/>
                    </a:lnTo>
                    <a:lnTo>
                      <a:pt x="425" y="410"/>
                    </a:lnTo>
                    <a:lnTo>
                      <a:pt x="427" y="412"/>
                    </a:lnTo>
                    <a:lnTo>
                      <a:pt x="432" y="414"/>
                    </a:lnTo>
                    <a:lnTo>
                      <a:pt x="438" y="416"/>
                    </a:lnTo>
                    <a:lnTo>
                      <a:pt x="443" y="417"/>
                    </a:lnTo>
                    <a:lnTo>
                      <a:pt x="451" y="418"/>
                    </a:lnTo>
                    <a:lnTo>
                      <a:pt x="456" y="420"/>
                    </a:lnTo>
                    <a:lnTo>
                      <a:pt x="458" y="420"/>
                    </a:lnTo>
                    <a:lnTo>
                      <a:pt x="465" y="425"/>
                    </a:lnTo>
                    <a:lnTo>
                      <a:pt x="475" y="429"/>
                    </a:lnTo>
                    <a:lnTo>
                      <a:pt x="482" y="432"/>
                    </a:lnTo>
                    <a:lnTo>
                      <a:pt x="486" y="433"/>
                    </a:lnTo>
                    <a:lnTo>
                      <a:pt x="497" y="431"/>
                    </a:lnTo>
                    <a:lnTo>
                      <a:pt x="504" y="432"/>
                    </a:lnTo>
                    <a:lnTo>
                      <a:pt x="512" y="435"/>
                    </a:lnTo>
                    <a:lnTo>
                      <a:pt x="519" y="439"/>
                    </a:lnTo>
                    <a:lnTo>
                      <a:pt x="532" y="450"/>
                    </a:lnTo>
                    <a:lnTo>
                      <a:pt x="537" y="455"/>
                    </a:lnTo>
                    <a:lnTo>
                      <a:pt x="545" y="459"/>
                    </a:lnTo>
                    <a:lnTo>
                      <a:pt x="550" y="469"/>
                    </a:lnTo>
                    <a:lnTo>
                      <a:pt x="554" y="478"/>
                    </a:lnTo>
                    <a:lnTo>
                      <a:pt x="558" y="487"/>
                    </a:lnTo>
                    <a:lnTo>
                      <a:pt x="567" y="496"/>
                    </a:lnTo>
                    <a:lnTo>
                      <a:pt x="565" y="499"/>
                    </a:lnTo>
                    <a:lnTo>
                      <a:pt x="561" y="503"/>
                    </a:lnTo>
                    <a:lnTo>
                      <a:pt x="560" y="509"/>
                    </a:lnTo>
                    <a:lnTo>
                      <a:pt x="556" y="515"/>
                    </a:lnTo>
                    <a:lnTo>
                      <a:pt x="550" y="521"/>
                    </a:lnTo>
                    <a:lnTo>
                      <a:pt x="548" y="526"/>
                    </a:lnTo>
                    <a:lnTo>
                      <a:pt x="545" y="530"/>
                    </a:lnTo>
                    <a:lnTo>
                      <a:pt x="543" y="533"/>
                    </a:lnTo>
                    <a:lnTo>
                      <a:pt x="536" y="538"/>
                    </a:lnTo>
                    <a:lnTo>
                      <a:pt x="524" y="545"/>
                    </a:lnTo>
                    <a:lnTo>
                      <a:pt x="513" y="551"/>
                    </a:lnTo>
                    <a:lnTo>
                      <a:pt x="504" y="556"/>
                    </a:lnTo>
                    <a:lnTo>
                      <a:pt x="491" y="561"/>
                    </a:lnTo>
                    <a:lnTo>
                      <a:pt x="478" y="565"/>
                    </a:lnTo>
                    <a:lnTo>
                      <a:pt x="452" y="572"/>
                    </a:lnTo>
                    <a:lnTo>
                      <a:pt x="443" y="575"/>
                    </a:lnTo>
                    <a:lnTo>
                      <a:pt x="432" y="577"/>
                    </a:lnTo>
                    <a:lnTo>
                      <a:pt x="425" y="579"/>
                    </a:lnTo>
                    <a:lnTo>
                      <a:pt x="423" y="580"/>
                    </a:lnTo>
                    <a:lnTo>
                      <a:pt x="421" y="580"/>
                    </a:lnTo>
                    <a:lnTo>
                      <a:pt x="416" y="583"/>
                    </a:lnTo>
                    <a:lnTo>
                      <a:pt x="414" y="585"/>
                    </a:lnTo>
                    <a:lnTo>
                      <a:pt x="414" y="586"/>
                    </a:lnTo>
                    <a:lnTo>
                      <a:pt x="419" y="589"/>
                    </a:lnTo>
                    <a:lnTo>
                      <a:pt x="425" y="592"/>
                    </a:lnTo>
                    <a:lnTo>
                      <a:pt x="432" y="593"/>
                    </a:lnTo>
                    <a:lnTo>
                      <a:pt x="434" y="594"/>
                    </a:lnTo>
                    <a:lnTo>
                      <a:pt x="432" y="600"/>
                    </a:lnTo>
                    <a:lnTo>
                      <a:pt x="430" y="608"/>
                    </a:lnTo>
                    <a:lnTo>
                      <a:pt x="432" y="616"/>
                    </a:lnTo>
                    <a:lnTo>
                      <a:pt x="438" y="623"/>
                    </a:lnTo>
                    <a:lnTo>
                      <a:pt x="443" y="625"/>
                    </a:lnTo>
                    <a:lnTo>
                      <a:pt x="449" y="627"/>
                    </a:lnTo>
                    <a:lnTo>
                      <a:pt x="462" y="629"/>
                    </a:lnTo>
                    <a:lnTo>
                      <a:pt x="469" y="630"/>
                    </a:lnTo>
                    <a:lnTo>
                      <a:pt x="476" y="631"/>
                    </a:lnTo>
                    <a:lnTo>
                      <a:pt x="482" y="633"/>
                    </a:lnTo>
                    <a:lnTo>
                      <a:pt x="484" y="633"/>
                    </a:lnTo>
                    <a:lnTo>
                      <a:pt x="489" y="632"/>
                    </a:lnTo>
                    <a:lnTo>
                      <a:pt x="495" y="632"/>
                    </a:lnTo>
                    <a:lnTo>
                      <a:pt x="499" y="631"/>
                    </a:lnTo>
                    <a:lnTo>
                      <a:pt x="504" y="630"/>
                    </a:lnTo>
                    <a:lnTo>
                      <a:pt x="510" y="629"/>
                    </a:lnTo>
                    <a:lnTo>
                      <a:pt x="517" y="627"/>
                    </a:lnTo>
                    <a:lnTo>
                      <a:pt x="524" y="626"/>
                    </a:lnTo>
                    <a:lnTo>
                      <a:pt x="526" y="625"/>
                    </a:lnTo>
                    <a:lnTo>
                      <a:pt x="528" y="625"/>
                    </a:lnTo>
                    <a:lnTo>
                      <a:pt x="530" y="629"/>
                    </a:lnTo>
                    <a:lnTo>
                      <a:pt x="532" y="633"/>
                    </a:lnTo>
                    <a:lnTo>
                      <a:pt x="532" y="635"/>
                    </a:lnTo>
                    <a:lnTo>
                      <a:pt x="534" y="636"/>
                    </a:lnTo>
                    <a:lnTo>
                      <a:pt x="536" y="637"/>
                    </a:lnTo>
                    <a:lnTo>
                      <a:pt x="539" y="638"/>
                    </a:lnTo>
                    <a:lnTo>
                      <a:pt x="545" y="639"/>
                    </a:lnTo>
                    <a:lnTo>
                      <a:pt x="556" y="637"/>
                    </a:lnTo>
                    <a:lnTo>
                      <a:pt x="563" y="635"/>
                    </a:lnTo>
                    <a:lnTo>
                      <a:pt x="567" y="632"/>
                    </a:lnTo>
                    <a:lnTo>
                      <a:pt x="569" y="629"/>
                    </a:lnTo>
                    <a:lnTo>
                      <a:pt x="569" y="625"/>
                    </a:lnTo>
                    <a:lnTo>
                      <a:pt x="569" y="621"/>
                    </a:lnTo>
                    <a:lnTo>
                      <a:pt x="563" y="611"/>
                    </a:lnTo>
                    <a:lnTo>
                      <a:pt x="563" y="608"/>
                    </a:lnTo>
                    <a:lnTo>
                      <a:pt x="567" y="605"/>
                    </a:lnTo>
                    <a:lnTo>
                      <a:pt x="571" y="604"/>
                    </a:lnTo>
                    <a:lnTo>
                      <a:pt x="574" y="605"/>
                    </a:lnTo>
                    <a:lnTo>
                      <a:pt x="576" y="607"/>
                    </a:lnTo>
                    <a:lnTo>
                      <a:pt x="578" y="611"/>
                    </a:lnTo>
                    <a:lnTo>
                      <a:pt x="580" y="613"/>
                    </a:lnTo>
                    <a:lnTo>
                      <a:pt x="589" y="617"/>
                    </a:lnTo>
                    <a:lnTo>
                      <a:pt x="600" y="619"/>
                    </a:lnTo>
                    <a:lnTo>
                      <a:pt x="613" y="620"/>
                    </a:lnTo>
                    <a:lnTo>
                      <a:pt x="622" y="621"/>
                    </a:lnTo>
                    <a:lnTo>
                      <a:pt x="624" y="626"/>
                    </a:lnTo>
                    <a:lnTo>
                      <a:pt x="624" y="631"/>
                    </a:lnTo>
                    <a:lnTo>
                      <a:pt x="620" y="635"/>
                    </a:lnTo>
                    <a:lnTo>
                      <a:pt x="619" y="640"/>
                    </a:lnTo>
                    <a:lnTo>
                      <a:pt x="624" y="645"/>
                    </a:lnTo>
                    <a:lnTo>
                      <a:pt x="632" y="648"/>
                    </a:lnTo>
                    <a:lnTo>
                      <a:pt x="639" y="652"/>
                    </a:lnTo>
                    <a:lnTo>
                      <a:pt x="646" y="656"/>
                    </a:lnTo>
                    <a:lnTo>
                      <a:pt x="643" y="661"/>
                    </a:lnTo>
                    <a:lnTo>
                      <a:pt x="639" y="665"/>
                    </a:lnTo>
                    <a:lnTo>
                      <a:pt x="633" y="669"/>
                    </a:lnTo>
                    <a:lnTo>
                      <a:pt x="630" y="674"/>
                    </a:lnTo>
                    <a:lnTo>
                      <a:pt x="643" y="680"/>
                    </a:lnTo>
                    <a:lnTo>
                      <a:pt x="657" y="683"/>
                    </a:lnTo>
                    <a:lnTo>
                      <a:pt x="672" y="685"/>
                    </a:lnTo>
                    <a:lnTo>
                      <a:pt x="689" y="687"/>
                    </a:lnTo>
                    <a:lnTo>
                      <a:pt x="694" y="686"/>
                    </a:lnTo>
                    <a:lnTo>
                      <a:pt x="700" y="686"/>
                    </a:lnTo>
                    <a:lnTo>
                      <a:pt x="704" y="685"/>
                    </a:lnTo>
                    <a:lnTo>
                      <a:pt x="709" y="683"/>
                    </a:lnTo>
                    <a:lnTo>
                      <a:pt x="715" y="681"/>
                    </a:lnTo>
                    <a:lnTo>
                      <a:pt x="722" y="678"/>
                    </a:lnTo>
                    <a:lnTo>
                      <a:pt x="729" y="675"/>
                    </a:lnTo>
                    <a:lnTo>
                      <a:pt x="731" y="674"/>
                    </a:lnTo>
                    <a:lnTo>
                      <a:pt x="733" y="674"/>
                    </a:lnTo>
                    <a:lnTo>
                      <a:pt x="737" y="670"/>
                    </a:lnTo>
                    <a:lnTo>
                      <a:pt x="740" y="669"/>
                    </a:lnTo>
                    <a:lnTo>
                      <a:pt x="742" y="669"/>
                    </a:lnTo>
                    <a:lnTo>
                      <a:pt x="744" y="670"/>
                    </a:lnTo>
                    <a:lnTo>
                      <a:pt x="750" y="674"/>
                    </a:lnTo>
                    <a:lnTo>
                      <a:pt x="753" y="676"/>
                    </a:lnTo>
                    <a:lnTo>
                      <a:pt x="761" y="678"/>
                    </a:lnTo>
                    <a:lnTo>
                      <a:pt x="785" y="679"/>
                    </a:lnTo>
                    <a:lnTo>
                      <a:pt x="807" y="680"/>
                    </a:lnTo>
                    <a:lnTo>
                      <a:pt x="812" y="685"/>
                    </a:lnTo>
                    <a:lnTo>
                      <a:pt x="816" y="690"/>
                    </a:lnTo>
                    <a:lnTo>
                      <a:pt x="820" y="699"/>
                    </a:lnTo>
                    <a:lnTo>
                      <a:pt x="824" y="709"/>
                    </a:lnTo>
                    <a:lnTo>
                      <a:pt x="827" y="721"/>
                    </a:lnTo>
                    <a:lnTo>
                      <a:pt x="825" y="726"/>
                    </a:lnTo>
                    <a:lnTo>
                      <a:pt x="824" y="730"/>
                    </a:lnTo>
                    <a:lnTo>
                      <a:pt x="824" y="732"/>
                    </a:lnTo>
                    <a:lnTo>
                      <a:pt x="822" y="733"/>
                    </a:lnTo>
                    <a:lnTo>
                      <a:pt x="820" y="735"/>
                    </a:lnTo>
                    <a:lnTo>
                      <a:pt x="820" y="736"/>
                    </a:lnTo>
                    <a:lnTo>
                      <a:pt x="825" y="738"/>
                    </a:lnTo>
                    <a:lnTo>
                      <a:pt x="831" y="739"/>
                    </a:lnTo>
                    <a:lnTo>
                      <a:pt x="840" y="740"/>
                    </a:lnTo>
                    <a:lnTo>
                      <a:pt x="848" y="741"/>
                    </a:lnTo>
                    <a:lnTo>
                      <a:pt x="849" y="742"/>
                    </a:lnTo>
                    <a:lnTo>
                      <a:pt x="851" y="742"/>
                    </a:lnTo>
                    <a:lnTo>
                      <a:pt x="864" y="731"/>
                    </a:lnTo>
                    <a:lnTo>
                      <a:pt x="875" y="719"/>
                    </a:lnTo>
                    <a:lnTo>
                      <a:pt x="879" y="715"/>
                    </a:lnTo>
                    <a:lnTo>
                      <a:pt x="881" y="712"/>
                    </a:lnTo>
                    <a:lnTo>
                      <a:pt x="883" y="708"/>
                    </a:lnTo>
                    <a:lnTo>
                      <a:pt x="883" y="707"/>
                    </a:lnTo>
                    <a:lnTo>
                      <a:pt x="877" y="689"/>
                    </a:lnTo>
                    <a:lnTo>
                      <a:pt x="872" y="672"/>
                    </a:lnTo>
                    <a:lnTo>
                      <a:pt x="873" y="662"/>
                    </a:lnTo>
                    <a:lnTo>
                      <a:pt x="875" y="652"/>
                    </a:lnTo>
                    <a:lnTo>
                      <a:pt x="877" y="648"/>
                    </a:lnTo>
                    <a:lnTo>
                      <a:pt x="879" y="645"/>
                    </a:lnTo>
                    <a:lnTo>
                      <a:pt x="883" y="641"/>
                    </a:lnTo>
                    <a:lnTo>
                      <a:pt x="883" y="640"/>
                    </a:lnTo>
                    <a:lnTo>
                      <a:pt x="883" y="635"/>
                    </a:lnTo>
                    <a:lnTo>
                      <a:pt x="879" y="631"/>
                    </a:lnTo>
                    <a:lnTo>
                      <a:pt x="873" y="628"/>
                    </a:lnTo>
                    <a:lnTo>
                      <a:pt x="866" y="626"/>
                    </a:lnTo>
                    <a:lnTo>
                      <a:pt x="860" y="624"/>
                    </a:lnTo>
                    <a:lnTo>
                      <a:pt x="859" y="623"/>
                    </a:lnTo>
                    <a:lnTo>
                      <a:pt x="855" y="619"/>
                    </a:lnTo>
                    <a:lnTo>
                      <a:pt x="851" y="615"/>
                    </a:lnTo>
                    <a:lnTo>
                      <a:pt x="851" y="611"/>
                    </a:lnTo>
                    <a:lnTo>
                      <a:pt x="853" y="608"/>
                    </a:lnTo>
                    <a:lnTo>
                      <a:pt x="860" y="603"/>
                    </a:lnTo>
                    <a:lnTo>
                      <a:pt x="875" y="599"/>
                    </a:lnTo>
                    <a:lnTo>
                      <a:pt x="881" y="594"/>
                    </a:lnTo>
                    <a:lnTo>
                      <a:pt x="886" y="589"/>
                    </a:lnTo>
                    <a:lnTo>
                      <a:pt x="888" y="584"/>
                    </a:lnTo>
                    <a:lnTo>
                      <a:pt x="890" y="583"/>
                    </a:lnTo>
                    <a:lnTo>
                      <a:pt x="890" y="582"/>
                    </a:lnTo>
                    <a:lnTo>
                      <a:pt x="886" y="576"/>
                    </a:lnTo>
                    <a:lnTo>
                      <a:pt x="883" y="569"/>
                    </a:lnTo>
                    <a:lnTo>
                      <a:pt x="881" y="564"/>
                    </a:lnTo>
                    <a:lnTo>
                      <a:pt x="879" y="563"/>
                    </a:lnTo>
                    <a:lnTo>
                      <a:pt x="879" y="562"/>
                    </a:lnTo>
                    <a:lnTo>
                      <a:pt x="886" y="559"/>
                    </a:lnTo>
                    <a:lnTo>
                      <a:pt x="894" y="556"/>
                    </a:lnTo>
                    <a:lnTo>
                      <a:pt x="899" y="552"/>
                    </a:lnTo>
                    <a:lnTo>
                      <a:pt x="907" y="549"/>
                    </a:lnTo>
                    <a:lnTo>
                      <a:pt x="908" y="546"/>
                    </a:lnTo>
                    <a:lnTo>
                      <a:pt x="910" y="543"/>
                    </a:lnTo>
                    <a:lnTo>
                      <a:pt x="914" y="540"/>
                    </a:lnTo>
                    <a:lnTo>
                      <a:pt x="918" y="537"/>
                    </a:lnTo>
                    <a:lnTo>
                      <a:pt x="921" y="533"/>
                    </a:lnTo>
                    <a:lnTo>
                      <a:pt x="923" y="530"/>
                    </a:lnTo>
                    <a:lnTo>
                      <a:pt x="923" y="528"/>
                    </a:lnTo>
                    <a:lnTo>
                      <a:pt x="923" y="526"/>
                    </a:lnTo>
                    <a:lnTo>
                      <a:pt x="925" y="525"/>
                    </a:lnTo>
                    <a:lnTo>
                      <a:pt x="929" y="524"/>
                    </a:lnTo>
                    <a:lnTo>
                      <a:pt x="934" y="523"/>
                    </a:lnTo>
                    <a:lnTo>
                      <a:pt x="936" y="519"/>
                    </a:lnTo>
                    <a:lnTo>
                      <a:pt x="938" y="517"/>
                    </a:lnTo>
                    <a:lnTo>
                      <a:pt x="938" y="518"/>
                    </a:lnTo>
                    <a:lnTo>
                      <a:pt x="936" y="518"/>
                    </a:lnTo>
                    <a:lnTo>
                      <a:pt x="934" y="518"/>
                    </a:lnTo>
                    <a:lnTo>
                      <a:pt x="934" y="516"/>
                    </a:lnTo>
                    <a:lnTo>
                      <a:pt x="934" y="514"/>
                    </a:lnTo>
                    <a:lnTo>
                      <a:pt x="934" y="511"/>
                    </a:lnTo>
                    <a:lnTo>
                      <a:pt x="934" y="507"/>
                    </a:lnTo>
                    <a:lnTo>
                      <a:pt x="934" y="502"/>
                    </a:lnTo>
                    <a:lnTo>
                      <a:pt x="938" y="496"/>
                    </a:lnTo>
                    <a:lnTo>
                      <a:pt x="942" y="490"/>
                    </a:lnTo>
                    <a:lnTo>
                      <a:pt x="944" y="486"/>
                    </a:lnTo>
                    <a:lnTo>
                      <a:pt x="945" y="485"/>
                    </a:lnTo>
                    <a:lnTo>
                      <a:pt x="945" y="484"/>
                    </a:lnTo>
                    <a:lnTo>
                      <a:pt x="942" y="479"/>
                    </a:lnTo>
                    <a:lnTo>
                      <a:pt x="940" y="476"/>
                    </a:lnTo>
                    <a:lnTo>
                      <a:pt x="938" y="472"/>
                    </a:lnTo>
                    <a:lnTo>
                      <a:pt x="940" y="471"/>
                    </a:lnTo>
                    <a:lnTo>
                      <a:pt x="944" y="470"/>
                    </a:lnTo>
                    <a:lnTo>
                      <a:pt x="949" y="469"/>
                    </a:lnTo>
                    <a:lnTo>
                      <a:pt x="958" y="467"/>
                    </a:lnTo>
                    <a:lnTo>
                      <a:pt x="966" y="461"/>
                    </a:lnTo>
                    <a:lnTo>
                      <a:pt x="973" y="455"/>
                    </a:lnTo>
                    <a:lnTo>
                      <a:pt x="977" y="451"/>
                    </a:lnTo>
                    <a:lnTo>
                      <a:pt x="980" y="450"/>
                    </a:lnTo>
                    <a:lnTo>
                      <a:pt x="980" y="449"/>
                    </a:lnTo>
                    <a:lnTo>
                      <a:pt x="984" y="444"/>
                    </a:lnTo>
                    <a:lnTo>
                      <a:pt x="988" y="441"/>
                    </a:lnTo>
                    <a:lnTo>
                      <a:pt x="999" y="436"/>
                    </a:lnTo>
                    <a:lnTo>
                      <a:pt x="1012" y="432"/>
                    </a:lnTo>
                    <a:lnTo>
                      <a:pt x="1019" y="430"/>
                    </a:lnTo>
                    <a:lnTo>
                      <a:pt x="1025" y="426"/>
                    </a:lnTo>
                    <a:lnTo>
                      <a:pt x="1032" y="419"/>
                    </a:lnTo>
                    <a:lnTo>
                      <a:pt x="1041" y="411"/>
                    </a:lnTo>
                    <a:lnTo>
                      <a:pt x="1051" y="404"/>
                    </a:lnTo>
                    <a:lnTo>
                      <a:pt x="1060" y="398"/>
                    </a:lnTo>
                    <a:lnTo>
                      <a:pt x="1069" y="384"/>
                    </a:lnTo>
                    <a:lnTo>
                      <a:pt x="1080" y="371"/>
                    </a:lnTo>
                    <a:lnTo>
                      <a:pt x="1078" y="367"/>
                    </a:lnTo>
                    <a:lnTo>
                      <a:pt x="1076" y="363"/>
                    </a:lnTo>
                    <a:lnTo>
                      <a:pt x="1073" y="359"/>
                    </a:lnTo>
                    <a:lnTo>
                      <a:pt x="1075" y="354"/>
                    </a:lnTo>
                    <a:lnTo>
                      <a:pt x="1075" y="351"/>
                    </a:lnTo>
                    <a:lnTo>
                      <a:pt x="1076" y="346"/>
                    </a:lnTo>
                    <a:lnTo>
                      <a:pt x="1080" y="340"/>
                    </a:lnTo>
                    <a:lnTo>
                      <a:pt x="1084" y="334"/>
                    </a:lnTo>
                    <a:lnTo>
                      <a:pt x="1086" y="330"/>
                    </a:lnTo>
                    <a:lnTo>
                      <a:pt x="1088" y="329"/>
                    </a:lnTo>
                    <a:lnTo>
                      <a:pt x="1088" y="328"/>
                    </a:lnTo>
                    <a:lnTo>
                      <a:pt x="1082" y="326"/>
                    </a:lnTo>
                    <a:lnTo>
                      <a:pt x="1080" y="325"/>
                    </a:lnTo>
                    <a:lnTo>
                      <a:pt x="1075" y="324"/>
                    </a:lnTo>
                    <a:lnTo>
                      <a:pt x="1073" y="323"/>
                    </a:lnTo>
                    <a:lnTo>
                      <a:pt x="1069" y="323"/>
                    </a:lnTo>
                    <a:lnTo>
                      <a:pt x="1064" y="322"/>
                    </a:lnTo>
                    <a:lnTo>
                      <a:pt x="1056" y="320"/>
                    </a:lnTo>
                    <a:lnTo>
                      <a:pt x="1049" y="319"/>
                    </a:lnTo>
                    <a:lnTo>
                      <a:pt x="1047" y="318"/>
                    </a:lnTo>
                    <a:lnTo>
                      <a:pt x="1045" y="318"/>
                    </a:lnTo>
                    <a:lnTo>
                      <a:pt x="1038" y="322"/>
                    </a:lnTo>
                    <a:lnTo>
                      <a:pt x="1028" y="326"/>
                    </a:lnTo>
                    <a:lnTo>
                      <a:pt x="1019" y="329"/>
                    </a:lnTo>
                    <a:lnTo>
                      <a:pt x="1014" y="334"/>
                    </a:lnTo>
                    <a:lnTo>
                      <a:pt x="988" y="331"/>
                    </a:lnTo>
                    <a:lnTo>
                      <a:pt x="966" y="328"/>
                    </a:lnTo>
                    <a:lnTo>
                      <a:pt x="942" y="325"/>
                    </a:lnTo>
                    <a:lnTo>
                      <a:pt x="918" y="320"/>
                    </a:lnTo>
                    <a:lnTo>
                      <a:pt x="907" y="322"/>
                    </a:lnTo>
                    <a:lnTo>
                      <a:pt x="899" y="324"/>
                    </a:lnTo>
                    <a:lnTo>
                      <a:pt x="892" y="326"/>
                    </a:lnTo>
                    <a:lnTo>
                      <a:pt x="883" y="330"/>
                    </a:lnTo>
                    <a:lnTo>
                      <a:pt x="873" y="327"/>
                    </a:lnTo>
                    <a:lnTo>
                      <a:pt x="864" y="323"/>
                    </a:lnTo>
                    <a:lnTo>
                      <a:pt x="855" y="318"/>
                    </a:lnTo>
                    <a:lnTo>
                      <a:pt x="844" y="314"/>
                    </a:lnTo>
                    <a:lnTo>
                      <a:pt x="835" y="312"/>
                    </a:lnTo>
                    <a:lnTo>
                      <a:pt x="824" y="310"/>
                    </a:lnTo>
                    <a:lnTo>
                      <a:pt x="812" y="310"/>
                    </a:lnTo>
                    <a:lnTo>
                      <a:pt x="803" y="309"/>
                    </a:lnTo>
                    <a:lnTo>
                      <a:pt x="798" y="306"/>
                    </a:lnTo>
                    <a:lnTo>
                      <a:pt x="792" y="304"/>
                    </a:lnTo>
                    <a:lnTo>
                      <a:pt x="787" y="301"/>
                    </a:lnTo>
                    <a:lnTo>
                      <a:pt x="783" y="300"/>
                    </a:lnTo>
                    <a:lnTo>
                      <a:pt x="779" y="298"/>
                    </a:lnTo>
                    <a:lnTo>
                      <a:pt x="774" y="297"/>
                    </a:lnTo>
                    <a:lnTo>
                      <a:pt x="764" y="295"/>
                    </a:lnTo>
                    <a:lnTo>
                      <a:pt x="759" y="294"/>
                    </a:lnTo>
                    <a:lnTo>
                      <a:pt x="752" y="292"/>
                    </a:lnTo>
                    <a:lnTo>
                      <a:pt x="746" y="291"/>
                    </a:lnTo>
                    <a:lnTo>
                      <a:pt x="744" y="291"/>
                    </a:lnTo>
                    <a:lnTo>
                      <a:pt x="739" y="286"/>
                    </a:lnTo>
                    <a:lnTo>
                      <a:pt x="735" y="281"/>
                    </a:lnTo>
                    <a:lnTo>
                      <a:pt x="729" y="273"/>
                    </a:lnTo>
                    <a:lnTo>
                      <a:pt x="726" y="269"/>
                    </a:lnTo>
                    <a:lnTo>
                      <a:pt x="722" y="267"/>
                    </a:lnTo>
                    <a:lnTo>
                      <a:pt x="715" y="264"/>
                    </a:lnTo>
                    <a:lnTo>
                      <a:pt x="705" y="262"/>
                    </a:lnTo>
                    <a:lnTo>
                      <a:pt x="698" y="263"/>
                    </a:lnTo>
                    <a:lnTo>
                      <a:pt x="689" y="266"/>
                    </a:lnTo>
                    <a:lnTo>
                      <a:pt x="678" y="268"/>
                    </a:lnTo>
                    <a:lnTo>
                      <a:pt x="670" y="269"/>
                    </a:lnTo>
                    <a:lnTo>
                      <a:pt x="665" y="270"/>
                    </a:lnTo>
                    <a:lnTo>
                      <a:pt x="663" y="271"/>
                    </a:lnTo>
                    <a:lnTo>
                      <a:pt x="661" y="271"/>
                    </a:lnTo>
                    <a:lnTo>
                      <a:pt x="657" y="271"/>
                    </a:lnTo>
                    <a:lnTo>
                      <a:pt x="654" y="271"/>
                    </a:lnTo>
                    <a:lnTo>
                      <a:pt x="641" y="271"/>
                    </a:lnTo>
                    <a:lnTo>
                      <a:pt x="626" y="270"/>
                    </a:lnTo>
                    <a:lnTo>
                      <a:pt x="615" y="268"/>
                    </a:lnTo>
                    <a:lnTo>
                      <a:pt x="606" y="263"/>
                    </a:lnTo>
                    <a:lnTo>
                      <a:pt x="600" y="261"/>
                    </a:lnTo>
                    <a:lnTo>
                      <a:pt x="595" y="260"/>
                    </a:lnTo>
                    <a:lnTo>
                      <a:pt x="587" y="259"/>
                    </a:lnTo>
                    <a:lnTo>
                      <a:pt x="582" y="257"/>
                    </a:lnTo>
                    <a:lnTo>
                      <a:pt x="574" y="256"/>
                    </a:lnTo>
                    <a:lnTo>
                      <a:pt x="572" y="256"/>
                    </a:lnTo>
                    <a:lnTo>
                      <a:pt x="571" y="251"/>
                    </a:lnTo>
                    <a:lnTo>
                      <a:pt x="567" y="247"/>
                    </a:lnTo>
                    <a:lnTo>
                      <a:pt x="563" y="243"/>
                    </a:lnTo>
                    <a:lnTo>
                      <a:pt x="560" y="238"/>
                    </a:lnTo>
                    <a:lnTo>
                      <a:pt x="565" y="236"/>
                    </a:lnTo>
                    <a:lnTo>
                      <a:pt x="569" y="235"/>
                    </a:lnTo>
                    <a:lnTo>
                      <a:pt x="571" y="234"/>
                    </a:lnTo>
                    <a:lnTo>
                      <a:pt x="571" y="232"/>
                    </a:lnTo>
                    <a:lnTo>
                      <a:pt x="569" y="230"/>
                    </a:lnTo>
                    <a:lnTo>
                      <a:pt x="571" y="227"/>
                    </a:lnTo>
                    <a:lnTo>
                      <a:pt x="572" y="221"/>
                    </a:lnTo>
                    <a:lnTo>
                      <a:pt x="578" y="215"/>
                    </a:lnTo>
                    <a:lnTo>
                      <a:pt x="584" y="209"/>
                    </a:lnTo>
                    <a:lnTo>
                      <a:pt x="582" y="201"/>
                    </a:lnTo>
                    <a:lnTo>
                      <a:pt x="580" y="197"/>
                    </a:lnTo>
                    <a:lnTo>
                      <a:pt x="576" y="193"/>
                    </a:lnTo>
                    <a:lnTo>
                      <a:pt x="571" y="191"/>
                    </a:lnTo>
                    <a:lnTo>
                      <a:pt x="563" y="188"/>
                    </a:lnTo>
                    <a:lnTo>
                      <a:pt x="558" y="186"/>
                    </a:lnTo>
                    <a:lnTo>
                      <a:pt x="556" y="185"/>
                    </a:lnTo>
                    <a:lnTo>
                      <a:pt x="554" y="182"/>
                    </a:lnTo>
                    <a:lnTo>
                      <a:pt x="552" y="178"/>
                    </a:lnTo>
                    <a:lnTo>
                      <a:pt x="548" y="169"/>
                    </a:lnTo>
                    <a:lnTo>
                      <a:pt x="545" y="159"/>
                    </a:lnTo>
                    <a:lnTo>
                      <a:pt x="541" y="155"/>
                    </a:lnTo>
                    <a:lnTo>
                      <a:pt x="539" y="152"/>
                    </a:lnTo>
                    <a:lnTo>
                      <a:pt x="528" y="149"/>
                    </a:lnTo>
                    <a:lnTo>
                      <a:pt x="517" y="146"/>
                    </a:lnTo>
                    <a:lnTo>
                      <a:pt x="512" y="142"/>
                    </a:lnTo>
                    <a:lnTo>
                      <a:pt x="506" y="138"/>
                    </a:lnTo>
                    <a:lnTo>
                      <a:pt x="499" y="135"/>
                    </a:lnTo>
                    <a:lnTo>
                      <a:pt x="489" y="133"/>
                    </a:lnTo>
                    <a:lnTo>
                      <a:pt x="484" y="124"/>
                    </a:lnTo>
                    <a:lnTo>
                      <a:pt x="480" y="116"/>
                    </a:lnTo>
                    <a:lnTo>
                      <a:pt x="471" y="110"/>
                    </a:lnTo>
                    <a:lnTo>
                      <a:pt x="465" y="106"/>
                    </a:lnTo>
                    <a:lnTo>
                      <a:pt x="458" y="103"/>
                    </a:lnTo>
                    <a:lnTo>
                      <a:pt x="464" y="93"/>
                    </a:lnTo>
                    <a:lnTo>
                      <a:pt x="469" y="82"/>
                    </a:lnTo>
                    <a:lnTo>
                      <a:pt x="486" y="62"/>
                    </a:lnTo>
                    <a:lnTo>
                      <a:pt x="491" y="57"/>
                    </a:lnTo>
                    <a:lnTo>
                      <a:pt x="497" y="52"/>
                    </a:lnTo>
                    <a:lnTo>
                      <a:pt x="502" y="47"/>
                    </a:lnTo>
                    <a:lnTo>
                      <a:pt x="504" y="46"/>
                    </a:lnTo>
                    <a:lnTo>
                      <a:pt x="504" y="45"/>
                    </a:lnTo>
                    <a:lnTo>
                      <a:pt x="508" y="38"/>
                    </a:lnTo>
                    <a:lnTo>
                      <a:pt x="512" y="31"/>
                    </a:lnTo>
                    <a:lnTo>
                      <a:pt x="515" y="25"/>
                    </a:lnTo>
                    <a:lnTo>
                      <a:pt x="517" y="18"/>
                    </a:lnTo>
                    <a:lnTo>
                      <a:pt x="512" y="17"/>
                    </a:lnTo>
                    <a:lnTo>
                      <a:pt x="504" y="17"/>
                    </a:lnTo>
                    <a:lnTo>
                      <a:pt x="486" y="17"/>
                    </a:lnTo>
                    <a:lnTo>
                      <a:pt x="464" y="18"/>
                    </a:lnTo>
                    <a:lnTo>
                      <a:pt x="438" y="20"/>
                    </a:lnTo>
                    <a:lnTo>
                      <a:pt x="414" y="21"/>
                    </a:lnTo>
                    <a:lnTo>
                      <a:pt x="392" y="23"/>
                    </a:lnTo>
                    <a:lnTo>
                      <a:pt x="371" y="24"/>
                    </a:lnTo>
                    <a:lnTo>
                      <a:pt x="364" y="25"/>
                    </a:lnTo>
                    <a:lnTo>
                      <a:pt x="358" y="25"/>
                    </a:lnTo>
                    <a:lnTo>
                      <a:pt x="517" y="14"/>
                    </a:lnTo>
                    <a:close/>
                  </a:path>
                </a:pathLst>
              </a:custGeom>
              <a:grpFill/>
              <a:ln w="12700">
                <a:solidFill>
                  <a:schemeClr val="bg1"/>
                </a:solidFill>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98" name="Freeform 7">
                <a:extLst>
                  <a:ext uri="{FF2B5EF4-FFF2-40B4-BE49-F238E27FC236}">
                    <a16:creationId xmlns:a16="http://schemas.microsoft.com/office/drawing/2014/main" id="{DE1009DD-293B-37F1-18E2-E046CF6997C7}"/>
                  </a:ext>
                </a:extLst>
              </p:cNvPr>
              <p:cNvSpPr>
                <a:spLocks/>
              </p:cNvSpPr>
              <p:nvPr/>
            </p:nvSpPr>
            <p:spPr bwMode="auto">
              <a:xfrm>
                <a:off x="2103233" y="2952472"/>
                <a:ext cx="554" cy="754"/>
              </a:xfrm>
              <a:custGeom>
                <a:avLst/>
                <a:gdLst>
                  <a:gd name="T0" fmla="*/ 0 w 1110"/>
                  <a:gd name="T1" fmla="*/ 28 h 754"/>
                  <a:gd name="T2" fmla="*/ 0 w 1110"/>
                  <a:gd name="T3" fmla="*/ 19 h 754"/>
                  <a:gd name="T4" fmla="*/ 0 w 1110"/>
                  <a:gd name="T5" fmla="*/ 97 h 754"/>
                  <a:gd name="T6" fmla="*/ 0 w 1110"/>
                  <a:gd name="T7" fmla="*/ 196 h 754"/>
                  <a:gd name="T8" fmla="*/ 0 w 1110"/>
                  <a:gd name="T9" fmla="*/ 183 h 754"/>
                  <a:gd name="T10" fmla="*/ 0 w 1110"/>
                  <a:gd name="T11" fmla="*/ 281 h 754"/>
                  <a:gd name="T12" fmla="*/ 0 w 1110"/>
                  <a:gd name="T13" fmla="*/ 395 h 754"/>
                  <a:gd name="T14" fmla="*/ 0 w 1110"/>
                  <a:gd name="T15" fmla="*/ 387 h 754"/>
                  <a:gd name="T16" fmla="*/ 0 w 1110"/>
                  <a:gd name="T17" fmla="*/ 426 h 754"/>
                  <a:gd name="T18" fmla="*/ 0 w 1110"/>
                  <a:gd name="T19" fmla="*/ 502 h 754"/>
                  <a:gd name="T20" fmla="*/ 0 w 1110"/>
                  <a:gd name="T21" fmla="*/ 582 h 754"/>
                  <a:gd name="T22" fmla="*/ 0 w 1110"/>
                  <a:gd name="T23" fmla="*/ 644 h 754"/>
                  <a:gd name="T24" fmla="*/ 0 w 1110"/>
                  <a:gd name="T25" fmla="*/ 638 h 754"/>
                  <a:gd name="T26" fmla="*/ 0 w 1110"/>
                  <a:gd name="T27" fmla="*/ 633 h 754"/>
                  <a:gd name="T28" fmla="*/ 0 w 1110"/>
                  <a:gd name="T29" fmla="*/ 697 h 754"/>
                  <a:gd name="T30" fmla="*/ 0 w 1110"/>
                  <a:gd name="T31" fmla="*/ 688 h 754"/>
                  <a:gd name="T32" fmla="*/ 0 w 1110"/>
                  <a:gd name="T33" fmla="*/ 750 h 754"/>
                  <a:gd name="T34" fmla="*/ 0 w 1110"/>
                  <a:gd name="T35" fmla="*/ 646 h 754"/>
                  <a:gd name="T36" fmla="*/ 0 w 1110"/>
                  <a:gd name="T37" fmla="*/ 589 h 754"/>
                  <a:gd name="T38" fmla="*/ 0 w 1110"/>
                  <a:gd name="T39" fmla="*/ 532 h 754"/>
                  <a:gd name="T40" fmla="*/ 0 w 1110"/>
                  <a:gd name="T41" fmla="*/ 509 h 754"/>
                  <a:gd name="T42" fmla="*/ 0 w 1110"/>
                  <a:gd name="T43" fmla="*/ 462 h 754"/>
                  <a:gd name="T44" fmla="*/ 0 w 1110"/>
                  <a:gd name="T45" fmla="*/ 360 h 754"/>
                  <a:gd name="T46" fmla="*/ 0 w 1110"/>
                  <a:gd name="T47" fmla="*/ 319 h 754"/>
                  <a:gd name="T48" fmla="*/ 0 w 1110"/>
                  <a:gd name="T49" fmla="*/ 331 h 754"/>
                  <a:gd name="T50" fmla="*/ 0 w 1110"/>
                  <a:gd name="T51" fmla="*/ 293 h 754"/>
                  <a:gd name="T52" fmla="*/ 0 w 1110"/>
                  <a:gd name="T53" fmla="*/ 270 h 754"/>
                  <a:gd name="T54" fmla="*/ 0 w 1110"/>
                  <a:gd name="T55" fmla="*/ 248 h 754"/>
                  <a:gd name="T56" fmla="*/ 0 w 1110"/>
                  <a:gd name="T57" fmla="*/ 161 h 754"/>
                  <a:gd name="T58" fmla="*/ 0 w 1110"/>
                  <a:gd name="T59" fmla="*/ 68 h 754"/>
                  <a:gd name="T60" fmla="*/ 0 w 1110"/>
                  <a:gd name="T61" fmla="*/ 33 h 754"/>
                  <a:gd name="T62" fmla="*/ 0 w 1110"/>
                  <a:gd name="T63" fmla="*/ 109 h 754"/>
                  <a:gd name="T64" fmla="*/ 0 w 1110"/>
                  <a:gd name="T65" fmla="*/ 184 h 754"/>
                  <a:gd name="T66" fmla="*/ 0 w 1110"/>
                  <a:gd name="T67" fmla="*/ 237 h 754"/>
                  <a:gd name="T68" fmla="*/ 0 w 1110"/>
                  <a:gd name="T69" fmla="*/ 283 h 754"/>
                  <a:gd name="T70" fmla="*/ 0 w 1110"/>
                  <a:gd name="T71" fmla="*/ 304 h 754"/>
                  <a:gd name="T72" fmla="*/ 0 w 1110"/>
                  <a:gd name="T73" fmla="*/ 342 h 754"/>
                  <a:gd name="T74" fmla="*/ 0 w 1110"/>
                  <a:gd name="T75" fmla="*/ 328 h 754"/>
                  <a:gd name="T76" fmla="*/ 0 w 1110"/>
                  <a:gd name="T77" fmla="*/ 351 h 754"/>
                  <a:gd name="T78" fmla="*/ 0 w 1110"/>
                  <a:gd name="T79" fmla="*/ 455 h 754"/>
                  <a:gd name="T80" fmla="*/ 0 w 1110"/>
                  <a:gd name="T81" fmla="*/ 502 h 754"/>
                  <a:gd name="T82" fmla="*/ 0 w 1110"/>
                  <a:gd name="T83" fmla="*/ 526 h 754"/>
                  <a:gd name="T84" fmla="*/ 0 w 1110"/>
                  <a:gd name="T85" fmla="*/ 575 h 754"/>
                  <a:gd name="T86" fmla="*/ 0 w 1110"/>
                  <a:gd name="T87" fmla="*/ 642 h 754"/>
                  <a:gd name="T88" fmla="*/ 0 w 1110"/>
                  <a:gd name="T89" fmla="*/ 743 h 754"/>
                  <a:gd name="T90" fmla="*/ 0 w 1110"/>
                  <a:gd name="T91" fmla="*/ 681 h 754"/>
                  <a:gd name="T92" fmla="*/ 0 w 1110"/>
                  <a:gd name="T93" fmla="*/ 685 h 754"/>
                  <a:gd name="T94" fmla="*/ 0 w 1110"/>
                  <a:gd name="T95" fmla="*/ 646 h 754"/>
                  <a:gd name="T96" fmla="*/ 0 w 1110"/>
                  <a:gd name="T97" fmla="*/ 609 h 754"/>
                  <a:gd name="T98" fmla="*/ 0 w 1110"/>
                  <a:gd name="T99" fmla="*/ 627 h 754"/>
                  <a:gd name="T100" fmla="*/ 0 w 1110"/>
                  <a:gd name="T101" fmla="*/ 622 h 754"/>
                  <a:gd name="T102" fmla="*/ 0 w 1110"/>
                  <a:gd name="T103" fmla="*/ 562 h 754"/>
                  <a:gd name="T104" fmla="*/ 0 w 1110"/>
                  <a:gd name="T105" fmla="*/ 436 h 754"/>
                  <a:gd name="T106" fmla="*/ 0 w 1110"/>
                  <a:gd name="T107" fmla="*/ 409 h 754"/>
                  <a:gd name="T108" fmla="*/ 0 w 1110"/>
                  <a:gd name="T109" fmla="*/ 378 h 754"/>
                  <a:gd name="T110" fmla="*/ 0 w 1110"/>
                  <a:gd name="T111" fmla="*/ 351 h 754"/>
                  <a:gd name="T112" fmla="*/ 0 w 1110"/>
                  <a:gd name="T113" fmla="*/ 243 h 754"/>
                  <a:gd name="T114" fmla="*/ 0 w 1110"/>
                  <a:gd name="T115" fmla="*/ 182 h 754"/>
                  <a:gd name="T116" fmla="*/ 0 w 1110"/>
                  <a:gd name="T117" fmla="*/ 171 h 754"/>
                  <a:gd name="T118" fmla="*/ 0 w 1110"/>
                  <a:gd name="T119" fmla="*/ 73 h 754"/>
                  <a:gd name="T120" fmla="*/ 0 w 1110"/>
                  <a:gd name="T121" fmla="*/ 21 h 754"/>
                  <a:gd name="T122" fmla="*/ 0 w 1110"/>
                  <a:gd name="T123" fmla="*/ 41 h 7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0"/>
                  <a:gd name="T187" fmla="*/ 0 h 754"/>
                  <a:gd name="T188" fmla="*/ 1110 w 1110"/>
                  <a:gd name="T189" fmla="*/ 754 h 75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0" h="754">
                    <a:moveTo>
                      <a:pt x="535" y="25"/>
                    </a:moveTo>
                    <a:lnTo>
                      <a:pt x="523" y="15"/>
                    </a:lnTo>
                    <a:lnTo>
                      <a:pt x="508" y="19"/>
                    </a:lnTo>
                    <a:lnTo>
                      <a:pt x="515" y="24"/>
                    </a:lnTo>
                    <a:lnTo>
                      <a:pt x="511" y="18"/>
                    </a:lnTo>
                    <a:lnTo>
                      <a:pt x="499" y="20"/>
                    </a:lnTo>
                    <a:lnTo>
                      <a:pt x="504" y="25"/>
                    </a:lnTo>
                    <a:lnTo>
                      <a:pt x="504" y="19"/>
                    </a:lnTo>
                    <a:lnTo>
                      <a:pt x="491" y="20"/>
                    </a:lnTo>
                    <a:lnTo>
                      <a:pt x="476" y="21"/>
                    </a:lnTo>
                    <a:lnTo>
                      <a:pt x="475" y="22"/>
                    </a:lnTo>
                    <a:lnTo>
                      <a:pt x="463" y="22"/>
                    </a:lnTo>
                    <a:lnTo>
                      <a:pt x="469" y="28"/>
                    </a:lnTo>
                    <a:lnTo>
                      <a:pt x="469" y="22"/>
                    </a:lnTo>
                    <a:lnTo>
                      <a:pt x="463" y="21"/>
                    </a:lnTo>
                    <a:lnTo>
                      <a:pt x="456" y="21"/>
                    </a:lnTo>
                    <a:lnTo>
                      <a:pt x="451" y="21"/>
                    </a:lnTo>
                    <a:lnTo>
                      <a:pt x="443" y="21"/>
                    </a:lnTo>
                    <a:lnTo>
                      <a:pt x="436" y="22"/>
                    </a:lnTo>
                    <a:lnTo>
                      <a:pt x="425" y="23"/>
                    </a:lnTo>
                    <a:lnTo>
                      <a:pt x="399" y="25"/>
                    </a:lnTo>
                    <a:lnTo>
                      <a:pt x="373" y="28"/>
                    </a:lnTo>
                    <a:lnTo>
                      <a:pt x="364" y="29"/>
                    </a:lnTo>
                    <a:lnTo>
                      <a:pt x="355" y="29"/>
                    </a:lnTo>
                    <a:lnTo>
                      <a:pt x="345" y="29"/>
                    </a:lnTo>
                    <a:lnTo>
                      <a:pt x="340" y="29"/>
                    </a:lnTo>
                    <a:lnTo>
                      <a:pt x="340" y="35"/>
                    </a:lnTo>
                    <a:lnTo>
                      <a:pt x="343" y="29"/>
                    </a:lnTo>
                    <a:lnTo>
                      <a:pt x="347" y="30"/>
                    </a:lnTo>
                    <a:lnTo>
                      <a:pt x="342" y="29"/>
                    </a:lnTo>
                    <a:lnTo>
                      <a:pt x="342" y="28"/>
                    </a:lnTo>
                    <a:lnTo>
                      <a:pt x="329" y="22"/>
                    </a:lnTo>
                    <a:lnTo>
                      <a:pt x="323" y="27"/>
                    </a:lnTo>
                    <a:lnTo>
                      <a:pt x="332" y="23"/>
                    </a:lnTo>
                    <a:lnTo>
                      <a:pt x="323" y="15"/>
                    </a:lnTo>
                    <a:lnTo>
                      <a:pt x="316" y="8"/>
                    </a:lnTo>
                    <a:lnTo>
                      <a:pt x="303" y="1"/>
                    </a:lnTo>
                    <a:lnTo>
                      <a:pt x="299" y="1"/>
                    </a:lnTo>
                    <a:lnTo>
                      <a:pt x="295" y="0"/>
                    </a:lnTo>
                    <a:lnTo>
                      <a:pt x="292" y="1"/>
                    </a:lnTo>
                    <a:lnTo>
                      <a:pt x="290" y="2"/>
                    </a:lnTo>
                    <a:lnTo>
                      <a:pt x="281" y="5"/>
                    </a:lnTo>
                    <a:lnTo>
                      <a:pt x="275" y="7"/>
                    </a:lnTo>
                    <a:lnTo>
                      <a:pt x="283" y="12"/>
                    </a:lnTo>
                    <a:lnTo>
                      <a:pt x="279" y="6"/>
                    </a:lnTo>
                    <a:lnTo>
                      <a:pt x="268" y="8"/>
                    </a:lnTo>
                    <a:lnTo>
                      <a:pt x="271" y="14"/>
                    </a:lnTo>
                    <a:lnTo>
                      <a:pt x="271" y="8"/>
                    </a:lnTo>
                    <a:lnTo>
                      <a:pt x="259" y="7"/>
                    </a:lnTo>
                    <a:lnTo>
                      <a:pt x="251" y="7"/>
                    </a:lnTo>
                    <a:lnTo>
                      <a:pt x="242" y="6"/>
                    </a:lnTo>
                    <a:lnTo>
                      <a:pt x="240" y="6"/>
                    </a:lnTo>
                    <a:lnTo>
                      <a:pt x="236" y="7"/>
                    </a:lnTo>
                    <a:lnTo>
                      <a:pt x="223" y="8"/>
                    </a:lnTo>
                    <a:lnTo>
                      <a:pt x="227" y="14"/>
                    </a:lnTo>
                    <a:lnTo>
                      <a:pt x="227" y="8"/>
                    </a:lnTo>
                    <a:lnTo>
                      <a:pt x="216" y="9"/>
                    </a:lnTo>
                    <a:lnTo>
                      <a:pt x="212" y="9"/>
                    </a:lnTo>
                    <a:lnTo>
                      <a:pt x="201" y="11"/>
                    </a:lnTo>
                    <a:lnTo>
                      <a:pt x="198" y="12"/>
                    </a:lnTo>
                    <a:lnTo>
                      <a:pt x="190" y="14"/>
                    </a:lnTo>
                    <a:lnTo>
                      <a:pt x="196" y="19"/>
                    </a:lnTo>
                    <a:lnTo>
                      <a:pt x="192" y="14"/>
                    </a:lnTo>
                    <a:lnTo>
                      <a:pt x="181" y="18"/>
                    </a:lnTo>
                    <a:lnTo>
                      <a:pt x="177" y="19"/>
                    </a:lnTo>
                    <a:lnTo>
                      <a:pt x="166" y="24"/>
                    </a:lnTo>
                    <a:lnTo>
                      <a:pt x="157" y="29"/>
                    </a:lnTo>
                    <a:lnTo>
                      <a:pt x="151" y="35"/>
                    </a:lnTo>
                    <a:lnTo>
                      <a:pt x="151" y="36"/>
                    </a:lnTo>
                    <a:lnTo>
                      <a:pt x="148" y="40"/>
                    </a:lnTo>
                    <a:lnTo>
                      <a:pt x="144" y="44"/>
                    </a:lnTo>
                    <a:lnTo>
                      <a:pt x="144" y="49"/>
                    </a:lnTo>
                    <a:lnTo>
                      <a:pt x="144" y="54"/>
                    </a:lnTo>
                    <a:lnTo>
                      <a:pt x="155" y="54"/>
                    </a:lnTo>
                    <a:lnTo>
                      <a:pt x="146" y="49"/>
                    </a:lnTo>
                    <a:lnTo>
                      <a:pt x="146" y="54"/>
                    </a:lnTo>
                    <a:lnTo>
                      <a:pt x="153" y="57"/>
                    </a:lnTo>
                    <a:lnTo>
                      <a:pt x="150" y="52"/>
                    </a:lnTo>
                    <a:lnTo>
                      <a:pt x="142" y="53"/>
                    </a:lnTo>
                    <a:lnTo>
                      <a:pt x="137" y="54"/>
                    </a:lnTo>
                    <a:lnTo>
                      <a:pt x="133" y="55"/>
                    </a:lnTo>
                    <a:lnTo>
                      <a:pt x="124" y="59"/>
                    </a:lnTo>
                    <a:lnTo>
                      <a:pt x="116" y="64"/>
                    </a:lnTo>
                    <a:lnTo>
                      <a:pt x="115" y="65"/>
                    </a:lnTo>
                    <a:lnTo>
                      <a:pt x="111" y="67"/>
                    </a:lnTo>
                    <a:lnTo>
                      <a:pt x="109" y="72"/>
                    </a:lnTo>
                    <a:lnTo>
                      <a:pt x="105" y="76"/>
                    </a:lnTo>
                    <a:lnTo>
                      <a:pt x="103" y="79"/>
                    </a:lnTo>
                    <a:lnTo>
                      <a:pt x="105" y="79"/>
                    </a:lnTo>
                    <a:lnTo>
                      <a:pt x="103" y="80"/>
                    </a:lnTo>
                    <a:lnTo>
                      <a:pt x="107" y="84"/>
                    </a:lnTo>
                    <a:lnTo>
                      <a:pt x="109" y="85"/>
                    </a:lnTo>
                    <a:lnTo>
                      <a:pt x="131" y="97"/>
                    </a:lnTo>
                    <a:lnTo>
                      <a:pt x="131" y="99"/>
                    </a:lnTo>
                    <a:lnTo>
                      <a:pt x="139" y="95"/>
                    </a:lnTo>
                    <a:lnTo>
                      <a:pt x="127" y="95"/>
                    </a:lnTo>
                    <a:lnTo>
                      <a:pt x="129" y="98"/>
                    </a:lnTo>
                    <a:lnTo>
                      <a:pt x="129" y="101"/>
                    </a:lnTo>
                    <a:lnTo>
                      <a:pt x="131" y="106"/>
                    </a:lnTo>
                    <a:lnTo>
                      <a:pt x="135" y="111"/>
                    </a:lnTo>
                    <a:lnTo>
                      <a:pt x="137" y="115"/>
                    </a:lnTo>
                    <a:lnTo>
                      <a:pt x="144" y="123"/>
                    </a:lnTo>
                    <a:lnTo>
                      <a:pt x="153" y="130"/>
                    </a:lnTo>
                    <a:lnTo>
                      <a:pt x="166" y="136"/>
                    </a:lnTo>
                    <a:lnTo>
                      <a:pt x="172" y="131"/>
                    </a:lnTo>
                    <a:lnTo>
                      <a:pt x="164" y="135"/>
                    </a:lnTo>
                    <a:lnTo>
                      <a:pt x="170" y="142"/>
                    </a:lnTo>
                    <a:lnTo>
                      <a:pt x="177" y="138"/>
                    </a:lnTo>
                    <a:lnTo>
                      <a:pt x="166" y="138"/>
                    </a:lnTo>
                    <a:lnTo>
                      <a:pt x="170" y="144"/>
                    </a:lnTo>
                    <a:lnTo>
                      <a:pt x="174" y="159"/>
                    </a:lnTo>
                    <a:lnTo>
                      <a:pt x="185" y="158"/>
                    </a:lnTo>
                    <a:lnTo>
                      <a:pt x="175" y="157"/>
                    </a:lnTo>
                    <a:lnTo>
                      <a:pt x="168" y="167"/>
                    </a:lnTo>
                    <a:lnTo>
                      <a:pt x="179" y="167"/>
                    </a:lnTo>
                    <a:lnTo>
                      <a:pt x="172" y="162"/>
                    </a:lnTo>
                    <a:lnTo>
                      <a:pt x="163" y="170"/>
                    </a:lnTo>
                    <a:lnTo>
                      <a:pt x="153" y="177"/>
                    </a:lnTo>
                    <a:lnTo>
                      <a:pt x="140" y="182"/>
                    </a:lnTo>
                    <a:lnTo>
                      <a:pt x="148" y="187"/>
                    </a:lnTo>
                    <a:lnTo>
                      <a:pt x="144" y="181"/>
                    </a:lnTo>
                    <a:lnTo>
                      <a:pt x="115" y="190"/>
                    </a:lnTo>
                    <a:lnTo>
                      <a:pt x="85" y="196"/>
                    </a:lnTo>
                    <a:lnTo>
                      <a:pt x="83" y="196"/>
                    </a:lnTo>
                    <a:lnTo>
                      <a:pt x="81" y="196"/>
                    </a:lnTo>
                    <a:lnTo>
                      <a:pt x="72" y="199"/>
                    </a:lnTo>
                    <a:lnTo>
                      <a:pt x="79" y="203"/>
                    </a:lnTo>
                    <a:lnTo>
                      <a:pt x="76" y="198"/>
                    </a:lnTo>
                    <a:lnTo>
                      <a:pt x="70" y="198"/>
                    </a:lnTo>
                    <a:lnTo>
                      <a:pt x="76" y="204"/>
                    </a:lnTo>
                    <a:lnTo>
                      <a:pt x="76" y="198"/>
                    </a:lnTo>
                    <a:lnTo>
                      <a:pt x="79" y="198"/>
                    </a:lnTo>
                    <a:lnTo>
                      <a:pt x="76" y="198"/>
                    </a:lnTo>
                    <a:lnTo>
                      <a:pt x="70" y="203"/>
                    </a:lnTo>
                    <a:lnTo>
                      <a:pt x="79" y="199"/>
                    </a:lnTo>
                    <a:lnTo>
                      <a:pt x="76" y="197"/>
                    </a:lnTo>
                    <a:lnTo>
                      <a:pt x="68" y="192"/>
                    </a:lnTo>
                    <a:lnTo>
                      <a:pt x="57" y="186"/>
                    </a:lnTo>
                    <a:lnTo>
                      <a:pt x="50" y="191"/>
                    </a:lnTo>
                    <a:lnTo>
                      <a:pt x="59" y="189"/>
                    </a:lnTo>
                    <a:lnTo>
                      <a:pt x="54" y="182"/>
                    </a:lnTo>
                    <a:lnTo>
                      <a:pt x="50" y="178"/>
                    </a:lnTo>
                    <a:lnTo>
                      <a:pt x="44" y="175"/>
                    </a:lnTo>
                    <a:lnTo>
                      <a:pt x="41" y="174"/>
                    </a:lnTo>
                    <a:lnTo>
                      <a:pt x="33" y="171"/>
                    </a:lnTo>
                    <a:lnTo>
                      <a:pt x="31" y="171"/>
                    </a:lnTo>
                    <a:lnTo>
                      <a:pt x="28" y="170"/>
                    </a:lnTo>
                    <a:lnTo>
                      <a:pt x="24" y="171"/>
                    </a:lnTo>
                    <a:lnTo>
                      <a:pt x="22" y="172"/>
                    </a:lnTo>
                    <a:lnTo>
                      <a:pt x="15" y="173"/>
                    </a:lnTo>
                    <a:lnTo>
                      <a:pt x="11" y="177"/>
                    </a:lnTo>
                    <a:lnTo>
                      <a:pt x="19" y="180"/>
                    </a:lnTo>
                    <a:lnTo>
                      <a:pt x="11" y="176"/>
                    </a:lnTo>
                    <a:lnTo>
                      <a:pt x="7" y="179"/>
                    </a:lnTo>
                    <a:lnTo>
                      <a:pt x="6" y="183"/>
                    </a:lnTo>
                    <a:lnTo>
                      <a:pt x="2" y="187"/>
                    </a:lnTo>
                    <a:lnTo>
                      <a:pt x="0" y="190"/>
                    </a:lnTo>
                    <a:lnTo>
                      <a:pt x="2" y="190"/>
                    </a:lnTo>
                    <a:lnTo>
                      <a:pt x="2" y="193"/>
                    </a:lnTo>
                    <a:lnTo>
                      <a:pt x="4" y="196"/>
                    </a:lnTo>
                    <a:lnTo>
                      <a:pt x="6" y="201"/>
                    </a:lnTo>
                    <a:lnTo>
                      <a:pt x="9" y="205"/>
                    </a:lnTo>
                    <a:lnTo>
                      <a:pt x="15" y="208"/>
                    </a:lnTo>
                    <a:lnTo>
                      <a:pt x="19" y="209"/>
                    </a:lnTo>
                    <a:lnTo>
                      <a:pt x="30" y="211"/>
                    </a:lnTo>
                    <a:lnTo>
                      <a:pt x="31" y="205"/>
                    </a:lnTo>
                    <a:lnTo>
                      <a:pt x="24" y="209"/>
                    </a:lnTo>
                    <a:lnTo>
                      <a:pt x="28" y="210"/>
                    </a:lnTo>
                    <a:lnTo>
                      <a:pt x="22" y="207"/>
                    </a:lnTo>
                    <a:lnTo>
                      <a:pt x="22" y="208"/>
                    </a:lnTo>
                    <a:lnTo>
                      <a:pt x="26" y="212"/>
                    </a:lnTo>
                    <a:lnTo>
                      <a:pt x="30" y="216"/>
                    </a:lnTo>
                    <a:lnTo>
                      <a:pt x="39" y="227"/>
                    </a:lnTo>
                    <a:lnTo>
                      <a:pt x="50" y="238"/>
                    </a:lnTo>
                    <a:lnTo>
                      <a:pt x="54" y="242"/>
                    </a:lnTo>
                    <a:lnTo>
                      <a:pt x="61" y="245"/>
                    </a:lnTo>
                    <a:lnTo>
                      <a:pt x="67" y="240"/>
                    </a:lnTo>
                    <a:lnTo>
                      <a:pt x="59" y="245"/>
                    </a:lnTo>
                    <a:lnTo>
                      <a:pt x="70" y="252"/>
                    </a:lnTo>
                    <a:lnTo>
                      <a:pt x="81" y="258"/>
                    </a:lnTo>
                    <a:lnTo>
                      <a:pt x="91" y="264"/>
                    </a:lnTo>
                    <a:lnTo>
                      <a:pt x="102" y="272"/>
                    </a:lnTo>
                    <a:lnTo>
                      <a:pt x="109" y="268"/>
                    </a:lnTo>
                    <a:lnTo>
                      <a:pt x="102" y="271"/>
                    </a:lnTo>
                    <a:lnTo>
                      <a:pt x="105" y="277"/>
                    </a:lnTo>
                    <a:lnTo>
                      <a:pt x="111" y="281"/>
                    </a:lnTo>
                    <a:lnTo>
                      <a:pt x="116" y="285"/>
                    </a:lnTo>
                    <a:lnTo>
                      <a:pt x="126" y="280"/>
                    </a:lnTo>
                    <a:lnTo>
                      <a:pt x="115" y="280"/>
                    </a:lnTo>
                    <a:lnTo>
                      <a:pt x="120" y="287"/>
                    </a:lnTo>
                    <a:lnTo>
                      <a:pt x="124" y="294"/>
                    </a:lnTo>
                    <a:lnTo>
                      <a:pt x="127" y="304"/>
                    </a:lnTo>
                    <a:lnTo>
                      <a:pt x="131" y="308"/>
                    </a:lnTo>
                    <a:lnTo>
                      <a:pt x="139" y="317"/>
                    </a:lnTo>
                    <a:lnTo>
                      <a:pt x="142" y="318"/>
                    </a:lnTo>
                    <a:lnTo>
                      <a:pt x="151" y="323"/>
                    </a:lnTo>
                    <a:lnTo>
                      <a:pt x="157" y="318"/>
                    </a:lnTo>
                    <a:lnTo>
                      <a:pt x="150" y="322"/>
                    </a:lnTo>
                    <a:lnTo>
                      <a:pt x="155" y="327"/>
                    </a:lnTo>
                    <a:lnTo>
                      <a:pt x="161" y="331"/>
                    </a:lnTo>
                    <a:lnTo>
                      <a:pt x="168" y="334"/>
                    </a:lnTo>
                    <a:lnTo>
                      <a:pt x="172" y="337"/>
                    </a:lnTo>
                    <a:lnTo>
                      <a:pt x="174" y="338"/>
                    </a:lnTo>
                    <a:lnTo>
                      <a:pt x="175" y="343"/>
                    </a:lnTo>
                    <a:lnTo>
                      <a:pt x="185" y="338"/>
                    </a:lnTo>
                    <a:lnTo>
                      <a:pt x="174" y="338"/>
                    </a:lnTo>
                    <a:lnTo>
                      <a:pt x="175" y="343"/>
                    </a:lnTo>
                    <a:lnTo>
                      <a:pt x="179" y="353"/>
                    </a:lnTo>
                    <a:lnTo>
                      <a:pt x="179" y="354"/>
                    </a:lnTo>
                    <a:lnTo>
                      <a:pt x="183" y="361"/>
                    </a:lnTo>
                    <a:lnTo>
                      <a:pt x="185" y="366"/>
                    </a:lnTo>
                    <a:lnTo>
                      <a:pt x="194" y="374"/>
                    </a:lnTo>
                    <a:lnTo>
                      <a:pt x="212" y="391"/>
                    </a:lnTo>
                    <a:lnTo>
                      <a:pt x="218" y="394"/>
                    </a:lnTo>
                    <a:lnTo>
                      <a:pt x="222" y="395"/>
                    </a:lnTo>
                    <a:lnTo>
                      <a:pt x="225" y="395"/>
                    </a:lnTo>
                    <a:lnTo>
                      <a:pt x="233" y="396"/>
                    </a:lnTo>
                    <a:lnTo>
                      <a:pt x="242" y="395"/>
                    </a:lnTo>
                    <a:lnTo>
                      <a:pt x="249" y="395"/>
                    </a:lnTo>
                    <a:lnTo>
                      <a:pt x="251" y="395"/>
                    </a:lnTo>
                    <a:lnTo>
                      <a:pt x="255" y="395"/>
                    </a:lnTo>
                    <a:lnTo>
                      <a:pt x="262" y="393"/>
                    </a:lnTo>
                    <a:lnTo>
                      <a:pt x="266" y="392"/>
                    </a:lnTo>
                    <a:lnTo>
                      <a:pt x="271" y="390"/>
                    </a:lnTo>
                    <a:lnTo>
                      <a:pt x="273" y="388"/>
                    </a:lnTo>
                    <a:lnTo>
                      <a:pt x="275" y="387"/>
                    </a:lnTo>
                    <a:lnTo>
                      <a:pt x="275" y="386"/>
                    </a:lnTo>
                    <a:lnTo>
                      <a:pt x="268" y="382"/>
                    </a:lnTo>
                    <a:lnTo>
                      <a:pt x="271" y="387"/>
                    </a:lnTo>
                    <a:lnTo>
                      <a:pt x="268" y="388"/>
                    </a:lnTo>
                    <a:lnTo>
                      <a:pt x="271" y="388"/>
                    </a:lnTo>
                    <a:lnTo>
                      <a:pt x="277" y="388"/>
                    </a:lnTo>
                    <a:lnTo>
                      <a:pt x="277" y="382"/>
                    </a:lnTo>
                    <a:lnTo>
                      <a:pt x="271" y="387"/>
                    </a:lnTo>
                    <a:lnTo>
                      <a:pt x="284" y="389"/>
                    </a:lnTo>
                    <a:lnTo>
                      <a:pt x="286" y="383"/>
                    </a:lnTo>
                    <a:lnTo>
                      <a:pt x="281" y="388"/>
                    </a:lnTo>
                    <a:lnTo>
                      <a:pt x="283" y="389"/>
                    </a:lnTo>
                    <a:lnTo>
                      <a:pt x="286" y="390"/>
                    </a:lnTo>
                    <a:lnTo>
                      <a:pt x="290" y="391"/>
                    </a:lnTo>
                    <a:lnTo>
                      <a:pt x="295" y="392"/>
                    </a:lnTo>
                    <a:lnTo>
                      <a:pt x="301" y="391"/>
                    </a:lnTo>
                    <a:lnTo>
                      <a:pt x="307" y="391"/>
                    </a:lnTo>
                    <a:lnTo>
                      <a:pt x="312" y="389"/>
                    </a:lnTo>
                    <a:lnTo>
                      <a:pt x="321" y="387"/>
                    </a:lnTo>
                    <a:lnTo>
                      <a:pt x="318" y="381"/>
                    </a:lnTo>
                    <a:lnTo>
                      <a:pt x="318" y="387"/>
                    </a:lnTo>
                    <a:lnTo>
                      <a:pt x="316" y="387"/>
                    </a:lnTo>
                    <a:lnTo>
                      <a:pt x="338" y="390"/>
                    </a:lnTo>
                    <a:lnTo>
                      <a:pt x="367" y="395"/>
                    </a:lnTo>
                    <a:lnTo>
                      <a:pt x="371" y="396"/>
                    </a:lnTo>
                    <a:lnTo>
                      <a:pt x="379" y="397"/>
                    </a:lnTo>
                    <a:lnTo>
                      <a:pt x="382" y="398"/>
                    </a:lnTo>
                    <a:lnTo>
                      <a:pt x="386" y="399"/>
                    </a:lnTo>
                    <a:lnTo>
                      <a:pt x="390" y="393"/>
                    </a:lnTo>
                    <a:lnTo>
                      <a:pt x="382" y="397"/>
                    </a:lnTo>
                    <a:lnTo>
                      <a:pt x="380" y="395"/>
                    </a:lnTo>
                    <a:lnTo>
                      <a:pt x="386" y="399"/>
                    </a:lnTo>
                    <a:lnTo>
                      <a:pt x="388" y="403"/>
                    </a:lnTo>
                    <a:lnTo>
                      <a:pt x="399" y="408"/>
                    </a:lnTo>
                    <a:lnTo>
                      <a:pt x="403" y="409"/>
                    </a:lnTo>
                    <a:lnTo>
                      <a:pt x="415" y="413"/>
                    </a:lnTo>
                    <a:lnTo>
                      <a:pt x="419" y="408"/>
                    </a:lnTo>
                    <a:lnTo>
                      <a:pt x="412" y="412"/>
                    </a:lnTo>
                    <a:lnTo>
                      <a:pt x="427" y="417"/>
                    </a:lnTo>
                    <a:lnTo>
                      <a:pt x="432" y="412"/>
                    </a:lnTo>
                    <a:lnTo>
                      <a:pt x="425" y="415"/>
                    </a:lnTo>
                    <a:lnTo>
                      <a:pt x="427" y="420"/>
                    </a:lnTo>
                    <a:lnTo>
                      <a:pt x="430" y="423"/>
                    </a:lnTo>
                    <a:lnTo>
                      <a:pt x="434" y="425"/>
                    </a:lnTo>
                    <a:lnTo>
                      <a:pt x="438" y="426"/>
                    </a:lnTo>
                    <a:lnTo>
                      <a:pt x="445" y="428"/>
                    </a:lnTo>
                    <a:lnTo>
                      <a:pt x="447" y="428"/>
                    </a:lnTo>
                    <a:lnTo>
                      <a:pt x="451" y="429"/>
                    </a:lnTo>
                    <a:lnTo>
                      <a:pt x="458" y="430"/>
                    </a:lnTo>
                    <a:lnTo>
                      <a:pt x="462" y="431"/>
                    </a:lnTo>
                    <a:lnTo>
                      <a:pt x="465" y="432"/>
                    </a:lnTo>
                    <a:lnTo>
                      <a:pt x="469" y="426"/>
                    </a:lnTo>
                    <a:lnTo>
                      <a:pt x="462" y="431"/>
                    </a:lnTo>
                    <a:lnTo>
                      <a:pt x="469" y="435"/>
                    </a:lnTo>
                    <a:lnTo>
                      <a:pt x="478" y="439"/>
                    </a:lnTo>
                    <a:lnTo>
                      <a:pt x="486" y="442"/>
                    </a:lnTo>
                    <a:lnTo>
                      <a:pt x="487" y="443"/>
                    </a:lnTo>
                    <a:lnTo>
                      <a:pt x="491" y="444"/>
                    </a:lnTo>
                    <a:lnTo>
                      <a:pt x="493" y="444"/>
                    </a:lnTo>
                    <a:lnTo>
                      <a:pt x="497" y="445"/>
                    </a:lnTo>
                    <a:lnTo>
                      <a:pt x="500" y="444"/>
                    </a:lnTo>
                    <a:lnTo>
                      <a:pt x="502" y="444"/>
                    </a:lnTo>
                    <a:lnTo>
                      <a:pt x="511" y="442"/>
                    </a:lnTo>
                    <a:lnTo>
                      <a:pt x="508" y="437"/>
                    </a:lnTo>
                    <a:lnTo>
                      <a:pt x="508" y="443"/>
                    </a:lnTo>
                    <a:lnTo>
                      <a:pt x="515" y="444"/>
                    </a:lnTo>
                    <a:lnTo>
                      <a:pt x="515" y="438"/>
                    </a:lnTo>
                    <a:lnTo>
                      <a:pt x="511" y="443"/>
                    </a:lnTo>
                    <a:lnTo>
                      <a:pt x="508" y="442"/>
                    </a:lnTo>
                    <a:lnTo>
                      <a:pt x="515" y="445"/>
                    </a:lnTo>
                    <a:lnTo>
                      <a:pt x="521" y="450"/>
                    </a:lnTo>
                    <a:lnTo>
                      <a:pt x="534" y="461"/>
                    </a:lnTo>
                    <a:lnTo>
                      <a:pt x="541" y="466"/>
                    </a:lnTo>
                    <a:lnTo>
                      <a:pt x="550" y="470"/>
                    </a:lnTo>
                    <a:lnTo>
                      <a:pt x="556" y="465"/>
                    </a:lnTo>
                    <a:lnTo>
                      <a:pt x="547" y="467"/>
                    </a:lnTo>
                    <a:lnTo>
                      <a:pt x="550" y="475"/>
                    </a:lnTo>
                    <a:lnTo>
                      <a:pt x="554" y="484"/>
                    </a:lnTo>
                    <a:lnTo>
                      <a:pt x="558" y="493"/>
                    </a:lnTo>
                    <a:lnTo>
                      <a:pt x="561" y="498"/>
                    </a:lnTo>
                    <a:lnTo>
                      <a:pt x="571" y="507"/>
                    </a:lnTo>
                    <a:lnTo>
                      <a:pt x="578" y="502"/>
                    </a:lnTo>
                    <a:lnTo>
                      <a:pt x="569" y="500"/>
                    </a:lnTo>
                    <a:lnTo>
                      <a:pt x="565" y="505"/>
                    </a:lnTo>
                    <a:lnTo>
                      <a:pt x="561" y="509"/>
                    </a:lnTo>
                    <a:lnTo>
                      <a:pt x="559" y="515"/>
                    </a:lnTo>
                    <a:lnTo>
                      <a:pt x="556" y="521"/>
                    </a:lnTo>
                    <a:lnTo>
                      <a:pt x="550" y="527"/>
                    </a:lnTo>
                    <a:lnTo>
                      <a:pt x="548" y="532"/>
                    </a:lnTo>
                    <a:lnTo>
                      <a:pt x="545" y="536"/>
                    </a:lnTo>
                    <a:lnTo>
                      <a:pt x="556" y="536"/>
                    </a:lnTo>
                    <a:lnTo>
                      <a:pt x="548" y="532"/>
                    </a:lnTo>
                    <a:lnTo>
                      <a:pt x="547" y="536"/>
                    </a:lnTo>
                    <a:lnTo>
                      <a:pt x="554" y="539"/>
                    </a:lnTo>
                    <a:lnTo>
                      <a:pt x="547" y="535"/>
                    </a:lnTo>
                    <a:lnTo>
                      <a:pt x="537" y="540"/>
                    </a:lnTo>
                    <a:lnTo>
                      <a:pt x="528" y="546"/>
                    </a:lnTo>
                    <a:lnTo>
                      <a:pt x="517" y="553"/>
                    </a:lnTo>
                    <a:lnTo>
                      <a:pt x="510" y="557"/>
                    </a:lnTo>
                    <a:lnTo>
                      <a:pt x="510" y="558"/>
                    </a:lnTo>
                    <a:lnTo>
                      <a:pt x="495" y="563"/>
                    </a:lnTo>
                    <a:lnTo>
                      <a:pt x="502" y="567"/>
                    </a:lnTo>
                    <a:lnTo>
                      <a:pt x="499" y="562"/>
                    </a:lnTo>
                    <a:lnTo>
                      <a:pt x="486" y="566"/>
                    </a:lnTo>
                    <a:lnTo>
                      <a:pt x="458" y="573"/>
                    </a:lnTo>
                    <a:lnTo>
                      <a:pt x="463" y="578"/>
                    </a:lnTo>
                    <a:lnTo>
                      <a:pt x="460" y="573"/>
                    </a:lnTo>
                    <a:lnTo>
                      <a:pt x="449" y="575"/>
                    </a:lnTo>
                    <a:lnTo>
                      <a:pt x="439" y="578"/>
                    </a:lnTo>
                    <a:lnTo>
                      <a:pt x="430" y="580"/>
                    </a:lnTo>
                    <a:lnTo>
                      <a:pt x="428" y="580"/>
                    </a:lnTo>
                    <a:lnTo>
                      <a:pt x="428" y="581"/>
                    </a:lnTo>
                    <a:lnTo>
                      <a:pt x="427" y="582"/>
                    </a:lnTo>
                    <a:lnTo>
                      <a:pt x="417" y="585"/>
                    </a:lnTo>
                    <a:lnTo>
                      <a:pt x="415" y="586"/>
                    </a:lnTo>
                    <a:lnTo>
                      <a:pt x="414" y="591"/>
                    </a:lnTo>
                    <a:lnTo>
                      <a:pt x="415" y="595"/>
                    </a:lnTo>
                    <a:lnTo>
                      <a:pt x="417" y="595"/>
                    </a:lnTo>
                    <a:lnTo>
                      <a:pt x="421" y="599"/>
                    </a:lnTo>
                    <a:lnTo>
                      <a:pt x="428" y="602"/>
                    </a:lnTo>
                    <a:lnTo>
                      <a:pt x="432" y="603"/>
                    </a:lnTo>
                    <a:lnTo>
                      <a:pt x="438" y="605"/>
                    </a:lnTo>
                    <a:lnTo>
                      <a:pt x="441" y="606"/>
                    </a:lnTo>
                    <a:lnTo>
                      <a:pt x="445" y="600"/>
                    </a:lnTo>
                    <a:lnTo>
                      <a:pt x="434" y="600"/>
                    </a:lnTo>
                    <a:lnTo>
                      <a:pt x="438" y="604"/>
                    </a:lnTo>
                    <a:lnTo>
                      <a:pt x="436" y="599"/>
                    </a:lnTo>
                    <a:lnTo>
                      <a:pt x="432" y="606"/>
                    </a:lnTo>
                    <a:lnTo>
                      <a:pt x="430" y="614"/>
                    </a:lnTo>
                    <a:lnTo>
                      <a:pt x="432" y="622"/>
                    </a:lnTo>
                    <a:lnTo>
                      <a:pt x="436" y="627"/>
                    </a:lnTo>
                    <a:lnTo>
                      <a:pt x="441" y="634"/>
                    </a:lnTo>
                    <a:lnTo>
                      <a:pt x="445" y="636"/>
                    </a:lnTo>
                    <a:lnTo>
                      <a:pt x="449" y="637"/>
                    </a:lnTo>
                    <a:lnTo>
                      <a:pt x="456" y="638"/>
                    </a:lnTo>
                    <a:lnTo>
                      <a:pt x="469" y="641"/>
                    </a:lnTo>
                    <a:lnTo>
                      <a:pt x="471" y="641"/>
                    </a:lnTo>
                    <a:lnTo>
                      <a:pt x="475" y="642"/>
                    </a:lnTo>
                    <a:lnTo>
                      <a:pt x="482" y="643"/>
                    </a:lnTo>
                    <a:lnTo>
                      <a:pt x="487" y="644"/>
                    </a:lnTo>
                    <a:lnTo>
                      <a:pt x="491" y="645"/>
                    </a:lnTo>
                    <a:lnTo>
                      <a:pt x="495" y="645"/>
                    </a:lnTo>
                    <a:lnTo>
                      <a:pt x="499" y="645"/>
                    </a:lnTo>
                    <a:lnTo>
                      <a:pt x="506" y="644"/>
                    </a:lnTo>
                    <a:lnTo>
                      <a:pt x="510" y="643"/>
                    </a:lnTo>
                    <a:lnTo>
                      <a:pt x="515" y="642"/>
                    </a:lnTo>
                    <a:lnTo>
                      <a:pt x="521" y="641"/>
                    </a:lnTo>
                    <a:lnTo>
                      <a:pt x="524" y="640"/>
                    </a:lnTo>
                    <a:lnTo>
                      <a:pt x="532" y="639"/>
                    </a:lnTo>
                    <a:lnTo>
                      <a:pt x="534" y="639"/>
                    </a:lnTo>
                    <a:lnTo>
                      <a:pt x="539" y="637"/>
                    </a:lnTo>
                    <a:lnTo>
                      <a:pt x="543" y="637"/>
                    </a:lnTo>
                    <a:lnTo>
                      <a:pt x="539" y="631"/>
                    </a:lnTo>
                    <a:lnTo>
                      <a:pt x="532" y="635"/>
                    </a:lnTo>
                    <a:lnTo>
                      <a:pt x="535" y="636"/>
                    </a:lnTo>
                    <a:lnTo>
                      <a:pt x="539" y="637"/>
                    </a:lnTo>
                    <a:lnTo>
                      <a:pt x="530" y="633"/>
                    </a:lnTo>
                    <a:lnTo>
                      <a:pt x="530" y="635"/>
                    </a:lnTo>
                    <a:lnTo>
                      <a:pt x="532" y="639"/>
                    </a:lnTo>
                    <a:lnTo>
                      <a:pt x="532" y="641"/>
                    </a:lnTo>
                    <a:lnTo>
                      <a:pt x="534" y="642"/>
                    </a:lnTo>
                    <a:lnTo>
                      <a:pt x="535" y="646"/>
                    </a:lnTo>
                    <a:lnTo>
                      <a:pt x="539" y="648"/>
                    </a:lnTo>
                    <a:lnTo>
                      <a:pt x="543" y="649"/>
                    </a:lnTo>
                    <a:lnTo>
                      <a:pt x="547" y="649"/>
                    </a:lnTo>
                    <a:lnTo>
                      <a:pt x="552" y="651"/>
                    </a:lnTo>
                    <a:lnTo>
                      <a:pt x="552" y="650"/>
                    </a:lnTo>
                    <a:lnTo>
                      <a:pt x="556" y="651"/>
                    </a:lnTo>
                    <a:lnTo>
                      <a:pt x="558" y="651"/>
                    </a:lnTo>
                    <a:lnTo>
                      <a:pt x="571" y="649"/>
                    </a:lnTo>
                    <a:lnTo>
                      <a:pt x="578" y="647"/>
                    </a:lnTo>
                    <a:lnTo>
                      <a:pt x="582" y="646"/>
                    </a:lnTo>
                    <a:lnTo>
                      <a:pt x="587" y="643"/>
                    </a:lnTo>
                    <a:lnTo>
                      <a:pt x="589" y="638"/>
                    </a:lnTo>
                    <a:lnTo>
                      <a:pt x="591" y="635"/>
                    </a:lnTo>
                    <a:lnTo>
                      <a:pt x="591" y="631"/>
                    </a:lnTo>
                    <a:lnTo>
                      <a:pt x="591" y="627"/>
                    </a:lnTo>
                    <a:lnTo>
                      <a:pt x="585" y="616"/>
                    </a:lnTo>
                    <a:lnTo>
                      <a:pt x="574" y="617"/>
                    </a:lnTo>
                    <a:lnTo>
                      <a:pt x="585" y="617"/>
                    </a:lnTo>
                    <a:lnTo>
                      <a:pt x="585" y="614"/>
                    </a:lnTo>
                    <a:lnTo>
                      <a:pt x="574" y="614"/>
                    </a:lnTo>
                    <a:lnTo>
                      <a:pt x="583" y="618"/>
                    </a:lnTo>
                    <a:lnTo>
                      <a:pt x="580" y="619"/>
                    </a:lnTo>
                    <a:lnTo>
                      <a:pt x="583" y="617"/>
                    </a:lnTo>
                    <a:lnTo>
                      <a:pt x="587" y="616"/>
                    </a:lnTo>
                    <a:lnTo>
                      <a:pt x="582" y="610"/>
                    </a:lnTo>
                    <a:lnTo>
                      <a:pt x="582" y="616"/>
                    </a:lnTo>
                    <a:lnTo>
                      <a:pt x="585" y="617"/>
                    </a:lnTo>
                    <a:lnTo>
                      <a:pt x="585" y="611"/>
                    </a:lnTo>
                    <a:lnTo>
                      <a:pt x="580" y="616"/>
                    </a:lnTo>
                    <a:lnTo>
                      <a:pt x="576" y="615"/>
                    </a:lnTo>
                    <a:lnTo>
                      <a:pt x="580" y="618"/>
                    </a:lnTo>
                    <a:lnTo>
                      <a:pt x="587" y="613"/>
                    </a:lnTo>
                    <a:lnTo>
                      <a:pt x="576" y="613"/>
                    </a:lnTo>
                    <a:lnTo>
                      <a:pt x="578" y="617"/>
                    </a:lnTo>
                    <a:lnTo>
                      <a:pt x="582" y="621"/>
                    </a:lnTo>
                    <a:lnTo>
                      <a:pt x="583" y="622"/>
                    </a:lnTo>
                    <a:lnTo>
                      <a:pt x="583" y="624"/>
                    </a:lnTo>
                    <a:lnTo>
                      <a:pt x="591" y="627"/>
                    </a:lnTo>
                    <a:lnTo>
                      <a:pt x="595" y="628"/>
                    </a:lnTo>
                    <a:lnTo>
                      <a:pt x="607" y="630"/>
                    </a:lnTo>
                    <a:lnTo>
                      <a:pt x="611" y="631"/>
                    </a:lnTo>
                    <a:lnTo>
                      <a:pt x="624" y="632"/>
                    </a:lnTo>
                    <a:lnTo>
                      <a:pt x="631" y="633"/>
                    </a:lnTo>
                    <a:lnTo>
                      <a:pt x="633" y="627"/>
                    </a:lnTo>
                    <a:lnTo>
                      <a:pt x="626" y="631"/>
                    </a:lnTo>
                    <a:lnTo>
                      <a:pt x="630" y="632"/>
                    </a:lnTo>
                    <a:lnTo>
                      <a:pt x="624" y="629"/>
                    </a:lnTo>
                    <a:lnTo>
                      <a:pt x="624" y="632"/>
                    </a:lnTo>
                    <a:lnTo>
                      <a:pt x="624" y="637"/>
                    </a:lnTo>
                    <a:lnTo>
                      <a:pt x="620" y="641"/>
                    </a:lnTo>
                    <a:lnTo>
                      <a:pt x="620" y="645"/>
                    </a:lnTo>
                    <a:lnTo>
                      <a:pt x="619" y="646"/>
                    </a:lnTo>
                    <a:lnTo>
                      <a:pt x="622" y="650"/>
                    </a:lnTo>
                    <a:lnTo>
                      <a:pt x="628" y="655"/>
                    </a:lnTo>
                    <a:lnTo>
                      <a:pt x="633" y="659"/>
                    </a:lnTo>
                    <a:lnTo>
                      <a:pt x="641" y="662"/>
                    </a:lnTo>
                    <a:lnTo>
                      <a:pt x="652" y="667"/>
                    </a:lnTo>
                    <a:lnTo>
                      <a:pt x="657" y="662"/>
                    </a:lnTo>
                    <a:lnTo>
                      <a:pt x="648" y="661"/>
                    </a:lnTo>
                    <a:lnTo>
                      <a:pt x="643" y="667"/>
                    </a:lnTo>
                    <a:lnTo>
                      <a:pt x="654" y="667"/>
                    </a:lnTo>
                    <a:lnTo>
                      <a:pt x="646" y="663"/>
                    </a:lnTo>
                    <a:lnTo>
                      <a:pt x="641" y="667"/>
                    </a:lnTo>
                    <a:lnTo>
                      <a:pt x="637" y="670"/>
                    </a:lnTo>
                    <a:lnTo>
                      <a:pt x="633" y="675"/>
                    </a:lnTo>
                    <a:lnTo>
                      <a:pt x="631" y="679"/>
                    </a:lnTo>
                    <a:lnTo>
                      <a:pt x="630" y="680"/>
                    </a:lnTo>
                    <a:lnTo>
                      <a:pt x="633" y="684"/>
                    </a:lnTo>
                    <a:lnTo>
                      <a:pt x="635" y="685"/>
                    </a:lnTo>
                    <a:lnTo>
                      <a:pt x="646" y="690"/>
                    </a:lnTo>
                    <a:lnTo>
                      <a:pt x="650" y="691"/>
                    </a:lnTo>
                    <a:lnTo>
                      <a:pt x="663" y="695"/>
                    </a:lnTo>
                    <a:lnTo>
                      <a:pt x="679" y="697"/>
                    </a:lnTo>
                    <a:lnTo>
                      <a:pt x="683" y="697"/>
                    </a:lnTo>
                    <a:lnTo>
                      <a:pt x="698" y="699"/>
                    </a:lnTo>
                    <a:lnTo>
                      <a:pt x="700" y="699"/>
                    </a:lnTo>
                    <a:lnTo>
                      <a:pt x="703" y="699"/>
                    </a:lnTo>
                    <a:lnTo>
                      <a:pt x="711" y="698"/>
                    </a:lnTo>
                    <a:lnTo>
                      <a:pt x="715" y="697"/>
                    </a:lnTo>
                    <a:lnTo>
                      <a:pt x="720" y="696"/>
                    </a:lnTo>
                    <a:lnTo>
                      <a:pt x="726" y="694"/>
                    </a:lnTo>
                    <a:lnTo>
                      <a:pt x="729" y="693"/>
                    </a:lnTo>
                    <a:lnTo>
                      <a:pt x="733" y="691"/>
                    </a:lnTo>
                    <a:lnTo>
                      <a:pt x="740" y="689"/>
                    </a:lnTo>
                    <a:lnTo>
                      <a:pt x="748" y="686"/>
                    </a:lnTo>
                    <a:lnTo>
                      <a:pt x="740" y="681"/>
                    </a:lnTo>
                    <a:lnTo>
                      <a:pt x="744" y="687"/>
                    </a:lnTo>
                    <a:lnTo>
                      <a:pt x="748" y="686"/>
                    </a:lnTo>
                    <a:lnTo>
                      <a:pt x="750" y="685"/>
                    </a:lnTo>
                    <a:lnTo>
                      <a:pt x="751" y="684"/>
                    </a:lnTo>
                    <a:lnTo>
                      <a:pt x="753" y="684"/>
                    </a:lnTo>
                    <a:lnTo>
                      <a:pt x="757" y="681"/>
                    </a:lnTo>
                    <a:lnTo>
                      <a:pt x="761" y="679"/>
                    </a:lnTo>
                    <a:lnTo>
                      <a:pt x="751" y="675"/>
                    </a:lnTo>
                    <a:lnTo>
                      <a:pt x="755" y="680"/>
                    </a:lnTo>
                    <a:lnTo>
                      <a:pt x="751" y="681"/>
                    </a:lnTo>
                    <a:lnTo>
                      <a:pt x="753" y="681"/>
                    </a:lnTo>
                    <a:lnTo>
                      <a:pt x="753" y="675"/>
                    </a:lnTo>
                    <a:lnTo>
                      <a:pt x="750" y="680"/>
                    </a:lnTo>
                    <a:lnTo>
                      <a:pt x="746" y="679"/>
                    </a:lnTo>
                    <a:lnTo>
                      <a:pt x="748" y="681"/>
                    </a:lnTo>
                    <a:lnTo>
                      <a:pt x="751" y="685"/>
                    </a:lnTo>
                    <a:lnTo>
                      <a:pt x="757" y="687"/>
                    </a:lnTo>
                    <a:lnTo>
                      <a:pt x="761" y="688"/>
                    </a:lnTo>
                    <a:lnTo>
                      <a:pt x="770" y="690"/>
                    </a:lnTo>
                    <a:lnTo>
                      <a:pt x="772" y="690"/>
                    </a:lnTo>
                    <a:lnTo>
                      <a:pt x="796" y="691"/>
                    </a:lnTo>
                    <a:lnTo>
                      <a:pt x="818" y="692"/>
                    </a:lnTo>
                    <a:lnTo>
                      <a:pt x="818" y="686"/>
                    </a:lnTo>
                    <a:lnTo>
                      <a:pt x="811" y="690"/>
                    </a:lnTo>
                    <a:lnTo>
                      <a:pt x="814" y="691"/>
                    </a:lnTo>
                    <a:lnTo>
                      <a:pt x="811" y="690"/>
                    </a:lnTo>
                    <a:lnTo>
                      <a:pt x="814" y="696"/>
                    </a:lnTo>
                    <a:lnTo>
                      <a:pt x="818" y="700"/>
                    </a:lnTo>
                    <a:lnTo>
                      <a:pt x="827" y="696"/>
                    </a:lnTo>
                    <a:lnTo>
                      <a:pt x="816" y="696"/>
                    </a:lnTo>
                    <a:lnTo>
                      <a:pt x="820" y="705"/>
                    </a:lnTo>
                    <a:lnTo>
                      <a:pt x="823" y="715"/>
                    </a:lnTo>
                    <a:lnTo>
                      <a:pt x="829" y="728"/>
                    </a:lnTo>
                    <a:lnTo>
                      <a:pt x="838" y="727"/>
                    </a:lnTo>
                    <a:lnTo>
                      <a:pt x="829" y="725"/>
                    </a:lnTo>
                    <a:lnTo>
                      <a:pt x="825" y="732"/>
                    </a:lnTo>
                    <a:lnTo>
                      <a:pt x="825" y="734"/>
                    </a:lnTo>
                    <a:lnTo>
                      <a:pt x="823" y="736"/>
                    </a:lnTo>
                    <a:lnTo>
                      <a:pt x="823" y="738"/>
                    </a:lnTo>
                    <a:lnTo>
                      <a:pt x="835" y="738"/>
                    </a:lnTo>
                    <a:lnTo>
                      <a:pt x="825" y="733"/>
                    </a:lnTo>
                    <a:lnTo>
                      <a:pt x="823" y="735"/>
                    </a:lnTo>
                    <a:lnTo>
                      <a:pt x="822" y="736"/>
                    </a:lnTo>
                    <a:lnTo>
                      <a:pt x="820" y="741"/>
                    </a:lnTo>
                    <a:lnTo>
                      <a:pt x="822" y="745"/>
                    </a:lnTo>
                    <a:lnTo>
                      <a:pt x="825" y="747"/>
                    </a:lnTo>
                    <a:lnTo>
                      <a:pt x="827" y="748"/>
                    </a:lnTo>
                    <a:lnTo>
                      <a:pt x="831" y="749"/>
                    </a:lnTo>
                    <a:lnTo>
                      <a:pt x="836" y="750"/>
                    </a:lnTo>
                    <a:lnTo>
                      <a:pt x="847" y="752"/>
                    </a:lnTo>
                    <a:lnTo>
                      <a:pt x="851" y="746"/>
                    </a:lnTo>
                    <a:lnTo>
                      <a:pt x="847" y="752"/>
                    </a:lnTo>
                    <a:lnTo>
                      <a:pt x="853" y="753"/>
                    </a:lnTo>
                    <a:lnTo>
                      <a:pt x="857" y="753"/>
                    </a:lnTo>
                    <a:lnTo>
                      <a:pt x="860" y="754"/>
                    </a:lnTo>
                    <a:lnTo>
                      <a:pt x="862" y="754"/>
                    </a:lnTo>
                    <a:lnTo>
                      <a:pt x="866" y="753"/>
                    </a:lnTo>
                    <a:lnTo>
                      <a:pt x="870" y="752"/>
                    </a:lnTo>
                    <a:lnTo>
                      <a:pt x="871" y="752"/>
                    </a:lnTo>
                    <a:lnTo>
                      <a:pt x="883" y="741"/>
                    </a:lnTo>
                    <a:lnTo>
                      <a:pt x="895" y="728"/>
                    </a:lnTo>
                    <a:lnTo>
                      <a:pt x="897" y="726"/>
                    </a:lnTo>
                    <a:lnTo>
                      <a:pt x="901" y="721"/>
                    </a:lnTo>
                    <a:lnTo>
                      <a:pt x="903" y="718"/>
                    </a:lnTo>
                    <a:lnTo>
                      <a:pt x="905" y="714"/>
                    </a:lnTo>
                    <a:lnTo>
                      <a:pt x="905" y="715"/>
                    </a:lnTo>
                    <a:lnTo>
                      <a:pt x="905" y="712"/>
                    </a:lnTo>
                    <a:lnTo>
                      <a:pt x="899" y="695"/>
                    </a:lnTo>
                    <a:lnTo>
                      <a:pt x="894" y="677"/>
                    </a:lnTo>
                    <a:lnTo>
                      <a:pt x="883" y="678"/>
                    </a:lnTo>
                    <a:lnTo>
                      <a:pt x="894" y="679"/>
                    </a:lnTo>
                    <a:lnTo>
                      <a:pt x="895" y="668"/>
                    </a:lnTo>
                    <a:lnTo>
                      <a:pt x="897" y="659"/>
                    </a:lnTo>
                    <a:lnTo>
                      <a:pt x="886" y="658"/>
                    </a:lnTo>
                    <a:lnTo>
                      <a:pt x="897" y="660"/>
                    </a:lnTo>
                    <a:lnTo>
                      <a:pt x="899" y="654"/>
                    </a:lnTo>
                    <a:lnTo>
                      <a:pt x="901" y="651"/>
                    </a:lnTo>
                    <a:lnTo>
                      <a:pt x="905" y="647"/>
                    </a:lnTo>
                    <a:lnTo>
                      <a:pt x="903" y="648"/>
                    </a:lnTo>
                    <a:lnTo>
                      <a:pt x="905" y="646"/>
                    </a:lnTo>
                    <a:lnTo>
                      <a:pt x="905" y="641"/>
                    </a:lnTo>
                    <a:lnTo>
                      <a:pt x="901" y="637"/>
                    </a:lnTo>
                    <a:lnTo>
                      <a:pt x="897" y="633"/>
                    </a:lnTo>
                    <a:lnTo>
                      <a:pt x="890" y="637"/>
                    </a:lnTo>
                    <a:lnTo>
                      <a:pt x="897" y="633"/>
                    </a:lnTo>
                    <a:lnTo>
                      <a:pt x="894" y="630"/>
                    </a:lnTo>
                    <a:lnTo>
                      <a:pt x="886" y="627"/>
                    </a:lnTo>
                    <a:lnTo>
                      <a:pt x="883" y="626"/>
                    </a:lnTo>
                    <a:lnTo>
                      <a:pt x="877" y="624"/>
                    </a:lnTo>
                    <a:lnTo>
                      <a:pt x="875" y="624"/>
                    </a:lnTo>
                    <a:lnTo>
                      <a:pt x="870" y="629"/>
                    </a:lnTo>
                    <a:lnTo>
                      <a:pt x="877" y="625"/>
                    </a:lnTo>
                    <a:lnTo>
                      <a:pt x="873" y="620"/>
                    </a:lnTo>
                    <a:lnTo>
                      <a:pt x="866" y="625"/>
                    </a:lnTo>
                    <a:lnTo>
                      <a:pt x="877" y="625"/>
                    </a:lnTo>
                    <a:lnTo>
                      <a:pt x="873" y="621"/>
                    </a:lnTo>
                    <a:lnTo>
                      <a:pt x="873" y="617"/>
                    </a:lnTo>
                    <a:lnTo>
                      <a:pt x="875" y="614"/>
                    </a:lnTo>
                    <a:lnTo>
                      <a:pt x="864" y="614"/>
                    </a:lnTo>
                    <a:lnTo>
                      <a:pt x="873" y="619"/>
                    </a:lnTo>
                    <a:lnTo>
                      <a:pt x="881" y="613"/>
                    </a:lnTo>
                    <a:lnTo>
                      <a:pt x="871" y="609"/>
                    </a:lnTo>
                    <a:lnTo>
                      <a:pt x="877" y="614"/>
                    </a:lnTo>
                    <a:lnTo>
                      <a:pt x="890" y="611"/>
                    </a:lnTo>
                    <a:lnTo>
                      <a:pt x="890" y="610"/>
                    </a:lnTo>
                    <a:lnTo>
                      <a:pt x="894" y="610"/>
                    </a:lnTo>
                    <a:lnTo>
                      <a:pt x="899" y="605"/>
                    </a:lnTo>
                    <a:lnTo>
                      <a:pt x="905" y="599"/>
                    </a:lnTo>
                    <a:lnTo>
                      <a:pt x="908" y="595"/>
                    </a:lnTo>
                    <a:lnTo>
                      <a:pt x="910" y="590"/>
                    </a:lnTo>
                    <a:lnTo>
                      <a:pt x="912" y="589"/>
                    </a:lnTo>
                    <a:lnTo>
                      <a:pt x="910" y="590"/>
                    </a:lnTo>
                    <a:lnTo>
                      <a:pt x="912" y="587"/>
                    </a:lnTo>
                    <a:lnTo>
                      <a:pt x="908" y="582"/>
                    </a:lnTo>
                    <a:lnTo>
                      <a:pt x="905" y="575"/>
                    </a:lnTo>
                    <a:lnTo>
                      <a:pt x="903" y="570"/>
                    </a:lnTo>
                    <a:lnTo>
                      <a:pt x="901" y="569"/>
                    </a:lnTo>
                    <a:lnTo>
                      <a:pt x="901" y="566"/>
                    </a:lnTo>
                    <a:lnTo>
                      <a:pt x="890" y="568"/>
                    </a:lnTo>
                    <a:lnTo>
                      <a:pt x="897" y="572"/>
                    </a:lnTo>
                    <a:lnTo>
                      <a:pt x="901" y="568"/>
                    </a:lnTo>
                    <a:lnTo>
                      <a:pt x="897" y="573"/>
                    </a:lnTo>
                    <a:lnTo>
                      <a:pt x="903" y="570"/>
                    </a:lnTo>
                    <a:lnTo>
                      <a:pt x="907" y="569"/>
                    </a:lnTo>
                    <a:lnTo>
                      <a:pt x="912" y="566"/>
                    </a:lnTo>
                    <a:lnTo>
                      <a:pt x="919" y="563"/>
                    </a:lnTo>
                    <a:lnTo>
                      <a:pt x="910" y="558"/>
                    </a:lnTo>
                    <a:lnTo>
                      <a:pt x="916" y="564"/>
                    </a:lnTo>
                    <a:lnTo>
                      <a:pt x="925" y="560"/>
                    </a:lnTo>
                    <a:lnTo>
                      <a:pt x="925" y="559"/>
                    </a:lnTo>
                    <a:lnTo>
                      <a:pt x="927" y="558"/>
                    </a:lnTo>
                    <a:lnTo>
                      <a:pt x="929" y="557"/>
                    </a:lnTo>
                    <a:lnTo>
                      <a:pt x="931" y="552"/>
                    </a:lnTo>
                    <a:lnTo>
                      <a:pt x="934" y="551"/>
                    </a:lnTo>
                    <a:lnTo>
                      <a:pt x="938" y="546"/>
                    </a:lnTo>
                    <a:lnTo>
                      <a:pt x="940" y="543"/>
                    </a:lnTo>
                    <a:lnTo>
                      <a:pt x="943" y="539"/>
                    </a:lnTo>
                    <a:lnTo>
                      <a:pt x="945" y="536"/>
                    </a:lnTo>
                    <a:lnTo>
                      <a:pt x="945" y="534"/>
                    </a:lnTo>
                    <a:lnTo>
                      <a:pt x="945" y="532"/>
                    </a:lnTo>
                    <a:lnTo>
                      <a:pt x="934" y="532"/>
                    </a:lnTo>
                    <a:lnTo>
                      <a:pt x="943" y="537"/>
                    </a:lnTo>
                    <a:lnTo>
                      <a:pt x="945" y="535"/>
                    </a:lnTo>
                    <a:lnTo>
                      <a:pt x="936" y="531"/>
                    </a:lnTo>
                    <a:lnTo>
                      <a:pt x="942" y="536"/>
                    </a:lnTo>
                    <a:lnTo>
                      <a:pt x="945" y="536"/>
                    </a:lnTo>
                    <a:lnTo>
                      <a:pt x="951" y="535"/>
                    </a:lnTo>
                    <a:lnTo>
                      <a:pt x="949" y="534"/>
                    </a:lnTo>
                    <a:lnTo>
                      <a:pt x="953" y="533"/>
                    </a:lnTo>
                    <a:lnTo>
                      <a:pt x="956" y="531"/>
                    </a:lnTo>
                    <a:lnTo>
                      <a:pt x="958" y="525"/>
                    </a:lnTo>
                    <a:lnTo>
                      <a:pt x="960" y="523"/>
                    </a:lnTo>
                    <a:lnTo>
                      <a:pt x="956" y="519"/>
                    </a:lnTo>
                    <a:lnTo>
                      <a:pt x="953" y="518"/>
                    </a:lnTo>
                    <a:lnTo>
                      <a:pt x="949" y="517"/>
                    </a:lnTo>
                    <a:lnTo>
                      <a:pt x="943" y="518"/>
                    </a:lnTo>
                    <a:lnTo>
                      <a:pt x="940" y="519"/>
                    </a:lnTo>
                    <a:lnTo>
                      <a:pt x="940" y="520"/>
                    </a:lnTo>
                    <a:lnTo>
                      <a:pt x="947" y="524"/>
                    </a:lnTo>
                    <a:lnTo>
                      <a:pt x="943" y="519"/>
                    </a:lnTo>
                    <a:lnTo>
                      <a:pt x="947" y="518"/>
                    </a:lnTo>
                    <a:lnTo>
                      <a:pt x="945" y="518"/>
                    </a:lnTo>
                    <a:lnTo>
                      <a:pt x="945" y="524"/>
                    </a:lnTo>
                    <a:lnTo>
                      <a:pt x="955" y="520"/>
                    </a:lnTo>
                    <a:lnTo>
                      <a:pt x="951" y="519"/>
                    </a:lnTo>
                    <a:lnTo>
                      <a:pt x="956" y="524"/>
                    </a:lnTo>
                    <a:lnTo>
                      <a:pt x="956" y="522"/>
                    </a:lnTo>
                    <a:lnTo>
                      <a:pt x="956" y="520"/>
                    </a:lnTo>
                    <a:lnTo>
                      <a:pt x="956" y="517"/>
                    </a:lnTo>
                    <a:lnTo>
                      <a:pt x="956" y="513"/>
                    </a:lnTo>
                    <a:lnTo>
                      <a:pt x="956" y="509"/>
                    </a:lnTo>
                    <a:lnTo>
                      <a:pt x="945" y="508"/>
                    </a:lnTo>
                    <a:lnTo>
                      <a:pt x="956" y="510"/>
                    </a:lnTo>
                    <a:lnTo>
                      <a:pt x="960" y="502"/>
                    </a:lnTo>
                    <a:lnTo>
                      <a:pt x="964" y="498"/>
                    </a:lnTo>
                    <a:lnTo>
                      <a:pt x="964" y="496"/>
                    </a:lnTo>
                    <a:lnTo>
                      <a:pt x="966" y="492"/>
                    </a:lnTo>
                    <a:lnTo>
                      <a:pt x="955" y="492"/>
                    </a:lnTo>
                    <a:lnTo>
                      <a:pt x="964" y="497"/>
                    </a:lnTo>
                    <a:lnTo>
                      <a:pt x="964" y="495"/>
                    </a:lnTo>
                    <a:lnTo>
                      <a:pt x="966" y="493"/>
                    </a:lnTo>
                    <a:lnTo>
                      <a:pt x="967" y="490"/>
                    </a:lnTo>
                    <a:lnTo>
                      <a:pt x="966" y="488"/>
                    </a:lnTo>
                    <a:lnTo>
                      <a:pt x="964" y="485"/>
                    </a:lnTo>
                    <a:lnTo>
                      <a:pt x="962" y="481"/>
                    </a:lnTo>
                    <a:lnTo>
                      <a:pt x="958" y="478"/>
                    </a:lnTo>
                    <a:lnTo>
                      <a:pt x="951" y="482"/>
                    </a:lnTo>
                    <a:lnTo>
                      <a:pt x="962" y="482"/>
                    </a:lnTo>
                    <a:lnTo>
                      <a:pt x="960" y="478"/>
                    </a:lnTo>
                    <a:lnTo>
                      <a:pt x="949" y="478"/>
                    </a:lnTo>
                    <a:lnTo>
                      <a:pt x="958" y="483"/>
                    </a:lnTo>
                    <a:lnTo>
                      <a:pt x="958" y="481"/>
                    </a:lnTo>
                    <a:lnTo>
                      <a:pt x="951" y="477"/>
                    </a:lnTo>
                    <a:lnTo>
                      <a:pt x="955" y="482"/>
                    </a:lnTo>
                    <a:lnTo>
                      <a:pt x="958" y="481"/>
                    </a:lnTo>
                    <a:lnTo>
                      <a:pt x="966" y="480"/>
                    </a:lnTo>
                    <a:lnTo>
                      <a:pt x="973" y="479"/>
                    </a:lnTo>
                    <a:lnTo>
                      <a:pt x="973" y="478"/>
                    </a:lnTo>
                    <a:lnTo>
                      <a:pt x="977" y="478"/>
                    </a:lnTo>
                    <a:lnTo>
                      <a:pt x="986" y="472"/>
                    </a:lnTo>
                    <a:lnTo>
                      <a:pt x="993" y="464"/>
                    </a:lnTo>
                    <a:lnTo>
                      <a:pt x="997" y="462"/>
                    </a:lnTo>
                    <a:lnTo>
                      <a:pt x="999" y="460"/>
                    </a:lnTo>
                    <a:lnTo>
                      <a:pt x="999" y="459"/>
                    </a:lnTo>
                    <a:lnTo>
                      <a:pt x="1003" y="456"/>
                    </a:lnTo>
                    <a:lnTo>
                      <a:pt x="1006" y="450"/>
                    </a:lnTo>
                    <a:lnTo>
                      <a:pt x="995" y="450"/>
                    </a:lnTo>
                    <a:lnTo>
                      <a:pt x="1003" y="455"/>
                    </a:lnTo>
                    <a:lnTo>
                      <a:pt x="1006" y="452"/>
                    </a:lnTo>
                    <a:lnTo>
                      <a:pt x="1019" y="447"/>
                    </a:lnTo>
                    <a:lnTo>
                      <a:pt x="1010" y="442"/>
                    </a:lnTo>
                    <a:lnTo>
                      <a:pt x="1015" y="448"/>
                    </a:lnTo>
                    <a:lnTo>
                      <a:pt x="1028" y="444"/>
                    </a:lnTo>
                    <a:lnTo>
                      <a:pt x="1032" y="443"/>
                    </a:lnTo>
                    <a:lnTo>
                      <a:pt x="1038" y="440"/>
                    </a:lnTo>
                    <a:lnTo>
                      <a:pt x="1043" y="437"/>
                    </a:lnTo>
                    <a:lnTo>
                      <a:pt x="1052" y="429"/>
                    </a:lnTo>
                    <a:lnTo>
                      <a:pt x="1060" y="421"/>
                    </a:lnTo>
                    <a:lnTo>
                      <a:pt x="1069" y="414"/>
                    </a:lnTo>
                    <a:lnTo>
                      <a:pt x="1078" y="409"/>
                    </a:lnTo>
                    <a:lnTo>
                      <a:pt x="1078" y="408"/>
                    </a:lnTo>
                    <a:lnTo>
                      <a:pt x="1082" y="406"/>
                    </a:lnTo>
                    <a:lnTo>
                      <a:pt x="1091" y="390"/>
                    </a:lnTo>
                    <a:lnTo>
                      <a:pt x="1080" y="390"/>
                    </a:lnTo>
                    <a:lnTo>
                      <a:pt x="1087" y="395"/>
                    </a:lnTo>
                    <a:lnTo>
                      <a:pt x="1100" y="381"/>
                    </a:lnTo>
                    <a:lnTo>
                      <a:pt x="1102" y="377"/>
                    </a:lnTo>
                    <a:lnTo>
                      <a:pt x="1102" y="376"/>
                    </a:lnTo>
                    <a:lnTo>
                      <a:pt x="1100" y="373"/>
                    </a:lnTo>
                    <a:lnTo>
                      <a:pt x="1099" y="369"/>
                    </a:lnTo>
                    <a:lnTo>
                      <a:pt x="1095" y="365"/>
                    </a:lnTo>
                    <a:lnTo>
                      <a:pt x="1097" y="360"/>
                    </a:lnTo>
                    <a:lnTo>
                      <a:pt x="1097" y="357"/>
                    </a:lnTo>
                    <a:lnTo>
                      <a:pt x="1099" y="353"/>
                    </a:lnTo>
                    <a:lnTo>
                      <a:pt x="1087" y="352"/>
                    </a:lnTo>
                    <a:lnTo>
                      <a:pt x="1099" y="354"/>
                    </a:lnTo>
                    <a:lnTo>
                      <a:pt x="1102" y="346"/>
                    </a:lnTo>
                    <a:lnTo>
                      <a:pt x="1106" y="342"/>
                    </a:lnTo>
                    <a:lnTo>
                      <a:pt x="1095" y="340"/>
                    </a:lnTo>
                    <a:lnTo>
                      <a:pt x="1104" y="343"/>
                    </a:lnTo>
                    <a:lnTo>
                      <a:pt x="1106" y="341"/>
                    </a:lnTo>
                    <a:lnTo>
                      <a:pt x="1108" y="336"/>
                    </a:lnTo>
                    <a:lnTo>
                      <a:pt x="1110" y="335"/>
                    </a:lnTo>
                    <a:lnTo>
                      <a:pt x="1110" y="336"/>
                    </a:lnTo>
                    <a:lnTo>
                      <a:pt x="1110" y="334"/>
                    </a:lnTo>
                    <a:lnTo>
                      <a:pt x="1106" y="330"/>
                    </a:lnTo>
                    <a:lnTo>
                      <a:pt x="1106" y="329"/>
                    </a:lnTo>
                    <a:lnTo>
                      <a:pt x="1099" y="327"/>
                    </a:lnTo>
                    <a:lnTo>
                      <a:pt x="1093" y="332"/>
                    </a:lnTo>
                    <a:lnTo>
                      <a:pt x="1102" y="328"/>
                    </a:lnTo>
                    <a:lnTo>
                      <a:pt x="1099" y="326"/>
                    </a:lnTo>
                    <a:lnTo>
                      <a:pt x="1095" y="325"/>
                    </a:lnTo>
                    <a:lnTo>
                      <a:pt x="1091" y="324"/>
                    </a:lnTo>
                    <a:lnTo>
                      <a:pt x="1089" y="324"/>
                    </a:lnTo>
                    <a:lnTo>
                      <a:pt x="1086" y="323"/>
                    </a:lnTo>
                    <a:lnTo>
                      <a:pt x="1080" y="322"/>
                    </a:lnTo>
                    <a:lnTo>
                      <a:pt x="1071" y="321"/>
                    </a:lnTo>
                    <a:lnTo>
                      <a:pt x="1067" y="320"/>
                    </a:lnTo>
                    <a:lnTo>
                      <a:pt x="1060" y="319"/>
                    </a:lnTo>
                    <a:lnTo>
                      <a:pt x="1060" y="325"/>
                    </a:lnTo>
                    <a:lnTo>
                      <a:pt x="1065" y="320"/>
                    </a:lnTo>
                    <a:lnTo>
                      <a:pt x="1062" y="319"/>
                    </a:lnTo>
                    <a:lnTo>
                      <a:pt x="1060" y="319"/>
                    </a:lnTo>
                    <a:lnTo>
                      <a:pt x="1056" y="318"/>
                    </a:lnTo>
                    <a:lnTo>
                      <a:pt x="1052" y="319"/>
                    </a:lnTo>
                    <a:lnTo>
                      <a:pt x="1049" y="320"/>
                    </a:lnTo>
                    <a:lnTo>
                      <a:pt x="1049" y="321"/>
                    </a:lnTo>
                    <a:lnTo>
                      <a:pt x="1041" y="324"/>
                    </a:lnTo>
                    <a:lnTo>
                      <a:pt x="1032" y="327"/>
                    </a:lnTo>
                    <a:lnTo>
                      <a:pt x="1023" y="331"/>
                    </a:lnTo>
                    <a:lnTo>
                      <a:pt x="1019" y="335"/>
                    </a:lnTo>
                    <a:lnTo>
                      <a:pt x="1015" y="338"/>
                    </a:lnTo>
                    <a:lnTo>
                      <a:pt x="1025" y="340"/>
                    </a:lnTo>
                    <a:lnTo>
                      <a:pt x="1025" y="334"/>
                    </a:lnTo>
                    <a:lnTo>
                      <a:pt x="1021" y="335"/>
                    </a:lnTo>
                    <a:lnTo>
                      <a:pt x="1017" y="336"/>
                    </a:lnTo>
                    <a:lnTo>
                      <a:pt x="1027" y="334"/>
                    </a:lnTo>
                    <a:lnTo>
                      <a:pt x="999" y="331"/>
                    </a:lnTo>
                    <a:lnTo>
                      <a:pt x="999" y="337"/>
                    </a:lnTo>
                    <a:lnTo>
                      <a:pt x="1004" y="332"/>
                    </a:lnTo>
                    <a:lnTo>
                      <a:pt x="980" y="329"/>
                    </a:lnTo>
                    <a:lnTo>
                      <a:pt x="958" y="325"/>
                    </a:lnTo>
                    <a:lnTo>
                      <a:pt x="932" y="321"/>
                    </a:lnTo>
                    <a:lnTo>
                      <a:pt x="929" y="320"/>
                    </a:lnTo>
                    <a:lnTo>
                      <a:pt x="925" y="321"/>
                    </a:lnTo>
                    <a:lnTo>
                      <a:pt x="914" y="322"/>
                    </a:lnTo>
                    <a:lnTo>
                      <a:pt x="905" y="324"/>
                    </a:lnTo>
                    <a:lnTo>
                      <a:pt x="897" y="326"/>
                    </a:lnTo>
                    <a:lnTo>
                      <a:pt x="894" y="327"/>
                    </a:lnTo>
                    <a:lnTo>
                      <a:pt x="888" y="332"/>
                    </a:lnTo>
                    <a:lnTo>
                      <a:pt x="894" y="336"/>
                    </a:lnTo>
                    <a:lnTo>
                      <a:pt x="894" y="330"/>
                    </a:lnTo>
                    <a:lnTo>
                      <a:pt x="890" y="331"/>
                    </a:lnTo>
                    <a:lnTo>
                      <a:pt x="897" y="331"/>
                    </a:lnTo>
                    <a:lnTo>
                      <a:pt x="888" y="327"/>
                    </a:lnTo>
                    <a:lnTo>
                      <a:pt x="884" y="333"/>
                    </a:lnTo>
                    <a:lnTo>
                      <a:pt x="892" y="328"/>
                    </a:lnTo>
                    <a:lnTo>
                      <a:pt x="883" y="324"/>
                    </a:lnTo>
                    <a:lnTo>
                      <a:pt x="873" y="320"/>
                    </a:lnTo>
                    <a:lnTo>
                      <a:pt x="870" y="319"/>
                    </a:lnTo>
                    <a:lnTo>
                      <a:pt x="860" y="315"/>
                    </a:lnTo>
                    <a:lnTo>
                      <a:pt x="855" y="320"/>
                    </a:lnTo>
                    <a:lnTo>
                      <a:pt x="862" y="315"/>
                    </a:lnTo>
                    <a:lnTo>
                      <a:pt x="855" y="313"/>
                    </a:lnTo>
                    <a:lnTo>
                      <a:pt x="851" y="312"/>
                    </a:lnTo>
                    <a:lnTo>
                      <a:pt x="840" y="311"/>
                    </a:lnTo>
                    <a:lnTo>
                      <a:pt x="835" y="310"/>
                    </a:lnTo>
                    <a:lnTo>
                      <a:pt x="823" y="310"/>
                    </a:lnTo>
                    <a:lnTo>
                      <a:pt x="816" y="309"/>
                    </a:lnTo>
                    <a:lnTo>
                      <a:pt x="814" y="315"/>
                    </a:lnTo>
                    <a:lnTo>
                      <a:pt x="818" y="310"/>
                    </a:lnTo>
                    <a:lnTo>
                      <a:pt x="822" y="310"/>
                    </a:lnTo>
                    <a:lnTo>
                      <a:pt x="816" y="308"/>
                    </a:lnTo>
                    <a:lnTo>
                      <a:pt x="812" y="306"/>
                    </a:lnTo>
                    <a:lnTo>
                      <a:pt x="807" y="302"/>
                    </a:lnTo>
                    <a:lnTo>
                      <a:pt x="803" y="301"/>
                    </a:lnTo>
                    <a:lnTo>
                      <a:pt x="799" y="300"/>
                    </a:lnTo>
                    <a:lnTo>
                      <a:pt x="796" y="299"/>
                    </a:lnTo>
                    <a:lnTo>
                      <a:pt x="788" y="297"/>
                    </a:lnTo>
                    <a:lnTo>
                      <a:pt x="779" y="296"/>
                    </a:lnTo>
                    <a:lnTo>
                      <a:pt x="775" y="301"/>
                    </a:lnTo>
                    <a:lnTo>
                      <a:pt x="781" y="296"/>
                    </a:lnTo>
                    <a:lnTo>
                      <a:pt x="774" y="294"/>
                    </a:lnTo>
                    <a:lnTo>
                      <a:pt x="768" y="293"/>
                    </a:lnTo>
                    <a:lnTo>
                      <a:pt x="763" y="292"/>
                    </a:lnTo>
                    <a:lnTo>
                      <a:pt x="759" y="292"/>
                    </a:lnTo>
                    <a:lnTo>
                      <a:pt x="755" y="297"/>
                    </a:lnTo>
                    <a:lnTo>
                      <a:pt x="763" y="293"/>
                    </a:lnTo>
                    <a:lnTo>
                      <a:pt x="757" y="287"/>
                    </a:lnTo>
                    <a:lnTo>
                      <a:pt x="753" y="282"/>
                    </a:lnTo>
                    <a:lnTo>
                      <a:pt x="746" y="287"/>
                    </a:lnTo>
                    <a:lnTo>
                      <a:pt x="757" y="287"/>
                    </a:lnTo>
                    <a:lnTo>
                      <a:pt x="751" y="279"/>
                    </a:lnTo>
                    <a:lnTo>
                      <a:pt x="748" y="274"/>
                    </a:lnTo>
                    <a:lnTo>
                      <a:pt x="746" y="271"/>
                    </a:lnTo>
                    <a:lnTo>
                      <a:pt x="740" y="268"/>
                    </a:lnTo>
                    <a:lnTo>
                      <a:pt x="735" y="266"/>
                    </a:lnTo>
                    <a:lnTo>
                      <a:pt x="731" y="265"/>
                    </a:lnTo>
                    <a:lnTo>
                      <a:pt x="720" y="263"/>
                    </a:lnTo>
                    <a:lnTo>
                      <a:pt x="716" y="262"/>
                    </a:lnTo>
                    <a:lnTo>
                      <a:pt x="715" y="263"/>
                    </a:lnTo>
                    <a:lnTo>
                      <a:pt x="703" y="264"/>
                    </a:lnTo>
                    <a:lnTo>
                      <a:pt x="694" y="266"/>
                    </a:lnTo>
                    <a:lnTo>
                      <a:pt x="685" y="268"/>
                    </a:lnTo>
                    <a:lnTo>
                      <a:pt x="679" y="270"/>
                    </a:lnTo>
                    <a:lnTo>
                      <a:pt x="678" y="270"/>
                    </a:lnTo>
                    <a:lnTo>
                      <a:pt x="670" y="271"/>
                    </a:lnTo>
                    <a:lnTo>
                      <a:pt x="668" y="271"/>
                    </a:lnTo>
                    <a:lnTo>
                      <a:pt x="668" y="272"/>
                    </a:lnTo>
                    <a:lnTo>
                      <a:pt x="672" y="277"/>
                    </a:lnTo>
                    <a:lnTo>
                      <a:pt x="672" y="271"/>
                    </a:lnTo>
                    <a:lnTo>
                      <a:pt x="668" y="271"/>
                    </a:lnTo>
                    <a:lnTo>
                      <a:pt x="665" y="271"/>
                    </a:lnTo>
                    <a:lnTo>
                      <a:pt x="652" y="271"/>
                    </a:lnTo>
                    <a:lnTo>
                      <a:pt x="637" y="270"/>
                    </a:lnTo>
                    <a:lnTo>
                      <a:pt x="637" y="276"/>
                    </a:lnTo>
                    <a:lnTo>
                      <a:pt x="643" y="270"/>
                    </a:lnTo>
                    <a:lnTo>
                      <a:pt x="631" y="269"/>
                    </a:lnTo>
                    <a:lnTo>
                      <a:pt x="626" y="274"/>
                    </a:lnTo>
                    <a:lnTo>
                      <a:pt x="633" y="269"/>
                    </a:lnTo>
                    <a:lnTo>
                      <a:pt x="624" y="265"/>
                    </a:lnTo>
                    <a:lnTo>
                      <a:pt x="619" y="263"/>
                    </a:lnTo>
                    <a:lnTo>
                      <a:pt x="615" y="262"/>
                    </a:lnTo>
                    <a:lnTo>
                      <a:pt x="609" y="261"/>
                    </a:lnTo>
                    <a:lnTo>
                      <a:pt x="606" y="266"/>
                    </a:lnTo>
                    <a:lnTo>
                      <a:pt x="611" y="261"/>
                    </a:lnTo>
                    <a:lnTo>
                      <a:pt x="604" y="259"/>
                    </a:lnTo>
                    <a:lnTo>
                      <a:pt x="596" y="258"/>
                    </a:lnTo>
                    <a:lnTo>
                      <a:pt x="591" y="257"/>
                    </a:lnTo>
                    <a:lnTo>
                      <a:pt x="587" y="257"/>
                    </a:lnTo>
                    <a:lnTo>
                      <a:pt x="583" y="262"/>
                    </a:lnTo>
                    <a:lnTo>
                      <a:pt x="591" y="258"/>
                    </a:lnTo>
                    <a:lnTo>
                      <a:pt x="587" y="257"/>
                    </a:lnTo>
                    <a:lnTo>
                      <a:pt x="595" y="261"/>
                    </a:lnTo>
                    <a:lnTo>
                      <a:pt x="593" y="257"/>
                    </a:lnTo>
                    <a:lnTo>
                      <a:pt x="589" y="253"/>
                    </a:lnTo>
                    <a:lnTo>
                      <a:pt x="585" y="249"/>
                    </a:lnTo>
                    <a:lnTo>
                      <a:pt x="582" y="244"/>
                    </a:lnTo>
                    <a:lnTo>
                      <a:pt x="574" y="249"/>
                    </a:lnTo>
                    <a:lnTo>
                      <a:pt x="585" y="249"/>
                    </a:lnTo>
                    <a:lnTo>
                      <a:pt x="582" y="243"/>
                    </a:lnTo>
                    <a:lnTo>
                      <a:pt x="571" y="244"/>
                    </a:lnTo>
                    <a:lnTo>
                      <a:pt x="578" y="248"/>
                    </a:lnTo>
                    <a:lnTo>
                      <a:pt x="582" y="244"/>
                    </a:lnTo>
                    <a:lnTo>
                      <a:pt x="576" y="249"/>
                    </a:lnTo>
                    <a:lnTo>
                      <a:pt x="582" y="248"/>
                    </a:lnTo>
                    <a:lnTo>
                      <a:pt x="585" y="246"/>
                    </a:lnTo>
                    <a:lnTo>
                      <a:pt x="589" y="245"/>
                    </a:lnTo>
                    <a:lnTo>
                      <a:pt x="593" y="240"/>
                    </a:lnTo>
                    <a:lnTo>
                      <a:pt x="593" y="238"/>
                    </a:lnTo>
                    <a:lnTo>
                      <a:pt x="591" y="236"/>
                    </a:lnTo>
                    <a:lnTo>
                      <a:pt x="593" y="233"/>
                    </a:lnTo>
                    <a:lnTo>
                      <a:pt x="595" y="229"/>
                    </a:lnTo>
                    <a:lnTo>
                      <a:pt x="583" y="227"/>
                    </a:lnTo>
                    <a:lnTo>
                      <a:pt x="593" y="229"/>
                    </a:lnTo>
                    <a:lnTo>
                      <a:pt x="600" y="221"/>
                    </a:lnTo>
                    <a:lnTo>
                      <a:pt x="606" y="217"/>
                    </a:lnTo>
                    <a:lnTo>
                      <a:pt x="606" y="214"/>
                    </a:lnTo>
                    <a:lnTo>
                      <a:pt x="604" y="207"/>
                    </a:lnTo>
                    <a:lnTo>
                      <a:pt x="602" y="203"/>
                    </a:lnTo>
                    <a:lnTo>
                      <a:pt x="600" y="198"/>
                    </a:lnTo>
                    <a:lnTo>
                      <a:pt x="595" y="195"/>
                    </a:lnTo>
                    <a:lnTo>
                      <a:pt x="591" y="192"/>
                    </a:lnTo>
                    <a:lnTo>
                      <a:pt x="583" y="189"/>
                    </a:lnTo>
                    <a:lnTo>
                      <a:pt x="578" y="187"/>
                    </a:lnTo>
                    <a:lnTo>
                      <a:pt x="574" y="186"/>
                    </a:lnTo>
                    <a:lnTo>
                      <a:pt x="572" y="186"/>
                    </a:lnTo>
                    <a:lnTo>
                      <a:pt x="567" y="191"/>
                    </a:lnTo>
                    <a:lnTo>
                      <a:pt x="574" y="187"/>
                    </a:lnTo>
                    <a:lnTo>
                      <a:pt x="578" y="189"/>
                    </a:lnTo>
                    <a:lnTo>
                      <a:pt x="576" y="188"/>
                    </a:lnTo>
                    <a:lnTo>
                      <a:pt x="574" y="184"/>
                    </a:lnTo>
                    <a:lnTo>
                      <a:pt x="571" y="175"/>
                    </a:lnTo>
                    <a:lnTo>
                      <a:pt x="567" y="165"/>
                    </a:lnTo>
                    <a:lnTo>
                      <a:pt x="563" y="161"/>
                    </a:lnTo>
                    <a:lnTo>
                      <a:pt x="561" y="156"/>
                    </a:lnTo>
                    <a:lnTo>
                      <a:pt x="558" y="154"/>
                    </a:lnTo>
                    <a:lnTo>
                      <a:pt x="548" y="150"/>
                    </a:lnTo>
                    <a:lnTo>
                      <a:pt x="545" y="149"/>
                    </a:lnTo>
                    <a:lnTo>
                      <a:pt x="534" y="147"/>
                    </a:lnTo>
                    <a:lnTo>
                      <a:pt x="528" y="152"/>
                    </a:lnTo>
                    <a:lnTo>
                      <a:pt x="535" y="148"/>
                    </a:lnTo>
                    <a:lnTo>
                      <a:pt x="530" y="144"/>
                    </a:lnTo>
                    <a:lnTo>
                      <a:pt x="524" y="140"/>
                    </a:lnTo>
                    <a:lnTo>
                      <a:pt x="519" y="137"/>
                    </a:lnTo>
                    <a:lnTo>
                      <a:pt x="515" y="136"/>
                    </a:lnTo>
                    <a:lnTo>
                      <a:pt x="504" y="134"/>
                    </a:lnTo>
                    <a:lnTo>
                      <a:pt x="500" y="139"/>
                    </a:lnTo>
                    <a:lnTo>
                      <a:pt x="508" y="135"/>
                    </a:lnTo>
                    <a:lnTo>
                      <a:pt x="504" y="134"/>
                    </a:lnTo>
                    <a:lnTo>
                      <a:pt x="511" y="138"/>
                    </a:lnTo>
                    <a:lnTo>
                      <a:pt x="506" y="130"/>
                    </a:lnTo>
                    <a:lnTo>
                      <a:pt x="502" y="122"/>
                    </a:lnTo>
                    <a:lnTo>
                      <a:pt x="499" y="118"/>
                    </a:lnTo>
                    <a:lnTo>
                      <a:pt x="491" y="111"/>
                    </a:lnTo>
                    <a:lnTo>
                      <a:pt x="486" y="108"/>
                    </a:lnTo>
                    <a:lnTo>
                      <a:pt x="476" y="104"/>
                    </a:lnTo>
                    <a:lnTo>
                      <a:pt x="469" y="109"/>
                    </a:lnTo>
                    <a:lnTo>
                      <a:pt x="480" y="110"/>
                    </a:lnTo>
                    <a:lnTo>
                      <a:pt x="486" y="99"/>
                    </a:lnTo>
                    <a:lnTo>
                      <a:pt x="491" y="88"/>
                    </a:lnTo>
                    <a:lnTo>
                      <a:pt x="480" y="88"/>
                    </a:lnTo>
                    <a:lnTo>
                      <a:pt x="489" y="93"/>
                    </a:lnTo>
                    <a:lnTo>
                      <a:pt x="506" y="71"/>
                    </a:lnTo>
                    <a:lnTo>
                      <a:pt x="497" y="68"/>
                    </a:lnTo>
                    <a:lnTo>
                      <a:pt x="506" y="72"/>
                    </a:lnTo>
                    <a:lnTo>
                      <a:pt x="510" y="68"/>
                    </a:lnTo>
                    <a:lnTo>
                      <a:pt x="517" y="62"/>
                    </a:lnTo>
                    <a:lnTo>
                      <a:pt x="521" y="57"/>
                    </a:lnTo>
                    <a:lnTo>
                      <a:pt x="523" y="56"/>
                    </a:lnTo>
                    <a:lnTo>
                      <a:pt x="524" y="55"/>
                    </a:lnTo>
                    <a:lnTo>
                      <a:pt x="526" y="52"/>
                    </a:lnTo>
                    <a:lnTo>
                      <a:pt x="530" y="44"/>
                    </a:lnTo>
                    <a:lnTo>
                      <a:pt x="534" y="37"/>
                    </a:lnTo>
                    <a:lnTo>
                      <a:pt x="537" y="31"/>
                    </a:lnTo>
                    <a:lnTo>
                      <a:pt x="539" y="25"/>
                    </a:lnTo>
                    <a:lnTo>
                      <a:pt x="539" y="24"/>
                    </a:lnTo>
                    <a:lnTo>
                      <a:pt x="535" y="20"/>
                    </a:lnTo>
                    <a:lnTo>
                      <a:pt x="532" y="19"/>
                    </a:lnTo>
                    <a:lnTo>
                      <a:pt x="528" y="18"/>
                    </a:lnTo>
                    <a:lnTo>
                      <a:pt x="523" y="17"/>
                    </a:lnTo>
                    <a:lnTo>
                      <a:pt x="515" y="17"/>
                    </a:lnTo>
                    <a:lnTo>
                      <a:pt x="497" y="17"/>
                    </a:lnTo>
                    <a:lnTo>
                      <a:pt x="475" y="18"/>
                    </a:lnTo>
                    <a:lnTo>
                      <a:pt x="449" y="20"/>
                    </a:lnTo>
                    <a:lnTo>
                      <a:pt x="425" y="21"/>
                    </a:lnTo>
                    <a:lnTo>
                      <a:pt x="403" y="23"/>
                    </a:lnTo>
                    <a:lnTo>
                      <a:pt x="382" y="24"/>
                    </a:lnTo>
                    <a:lnTo>
                      <a:pt x="375" y="25"/>
                    </a:lnTo>
                    <a:lnTo>
                      <a:pt x="369" y="25"/>
                    </a:lnTo>
                    <a:lnTo>
                      <a:pt x="371" y="37"/>
                    </a:lnTo>
                    <a:lnTo>
                      <a:pt x="375" y="37"/>
                    </a:lnTo>
                    <a:lnTo>
                      <a:pt x="382" y="36"/>
                    </a:lnTo>
                    <a:lnTo>
                      <a:pt x="403" y="35"/>
                    </a:lnTo>
                    <a:lnTo>
                      <a:pt x="425" y="33"/>
                    </a:lnTo>
                    <a:lnTo>
                      <a:pt x="449" y="32"/>
                    </a:lnTo>
                    <a:lnTo>
                      <a:pt x="475" y="30"/>
                    </a:lnTo>
                    <a:lnTo>
                      <a:pt x="497" y="29"/>
                    </a:lnTo>
                    <a:lnTo>
                      <a:pt x="515" y="29"/>
                    </a:lnTo>
                    <a:lnTo>
                      <a:pt x="523" y="29"/>
                    </a:lnTo>
                    <a:lnTo>
                      <a:pt x="523" y="23"/>
                    </a:lnTo>
                    <a:lnTo>
                      <a:pt x="519" y="29"/>
                    </a:lnTo>
                    <a:lnTo>
                      <a:pt x="524" y="30"/>
                    </a:lnTo>
                    <a:lnTo>
                      <a:pt x="517" y="24"/>
                    </a:lnTo>
                    <a:lnTo>
                      <a:pt x="521" y="28"/>
                    </a:lnTo>
                    <a:lnTo>
                      <a:pt x="524" y="29"/>
                    </a:lnTo>
                    <a:lnTo>
                      <a:pt x="528" y="24"/>
                    </a:lnTo>
                    <a:lnTo>
                      <a:pt x="517" y="24"/>
                    </a:lnTo>
                    <a:lnTo>
                      <a:pt x="515" y="31"/>
                    </a:lnTo>
                    <a:lnTo>
                      <a:pt x="511" y="37"/>
                    </a:lnTo>
                    <a:lnTo>
                      <a:pt x="508" y="44"/>
                    </a:lnTo>
                    <a:lnTo>
                      <a:pt x="506" y="50"/>
                    </a:lnTo>
                    <a:lnTo>
                      <a:pt x="515" y="51"/>
                    </a:lnTo>
                    <a:lnTo>
                      <a:pt x="508" y="47"/>
                    </a:lnTo>
                    <a:lnTo>
                      <a:pt x="506" y="47"/>
                    </a:lnTo>
                    <a:lnTo>
                      <a:pt x="504" y="48"/>
                    </a:lnTo>
                    <a:lnTo>
                      <a:pt x="500" y="53"/>
                    </a:lnTo>
                    <a:lnTo>
                      <a:pt x="493" y="59"/>
                    </a:lnTo>
                    <a:lnTo>
                      <a:pt x="489" y="64"/>
                    </a:lnTo>
                    <a:lnTo>
                      <a:pt x="487" y="65"/>
                    </a:lnTo>
                    <a:lnTo>
                      <a:pt x="473" y="84"/>
                    </a:lnTo>
                    <a:lnTo>
                      <a:pt x="469" y="88"/>
                    </a:lnTo>
                    <a:lnTo>
                      <a:pt x="463" y="99"/>
                    </a:lnTo>
                    <a:lnTo>
                      <a:pt x="460" y="108"/>
                    </a:lnTo>
                    <a:lnTo>
                      <a:pt x="458" y="109"/>
                    </a:lnTo>
                    <a:lnTo>
                      <a:pt x="462" y="113"/>
                    </a:lnTo>
                    <a:lnTo>
                      <a:pt x="463" y="114"/>
                    </a:lnTo>
                    <a:lnTo>
                      <a:pt x="469" y="117"/>
                    </a:lnTo>
                    <a:lnTo>
                      <a:pt x="475" y="120"/>
                    </a:lnTo>
                    <a:lnTo>
                      <a:pt x="482" y="127"/>
                    </a:lnTo>
                    <a:lnTo>
                      <a:pt x="491" y="122"/>
                    </a:lnTo>
                    <a:lnTo>
                      <a:pt x="480" y="122"/>
                    </a:lnTo>
                    <a:lnTo>
                      <a:pt x="484" y="130"/>
                    </a:lnTo>
                    <a:lnTo>
                      <a:pt x="491" y="141"/>
                    </a:lnTo>
                    <a:lnTo>
                      <a:pt x="493" y="143"/>
                    </a:lnTo>
                    <a:lnTo>
                      <a:pt x="497" y="144"/>
                    </a:lnTo>
                    <a:lnTo>
                      <a:pt x="499" y="145"/>
                    </a:lnTo>
                    <a:lnTo>
                      <a:pt x="506" y="147"/>
                    </a:lnTo>
                    <a:lnTo>
                      <a:pt x="510" y="141"/>
                    </a:lnTo>
                    <a:lnTo>
                      <a:pt x="502" y="146"/>
                    </a:lnTo>
                    <a:lnTo>
                      <a:pt x="508" y="149"/>
                    </a:lnTo>
                    <a:lnTo>
                      <a:pt x="513" y="153"/>
                    </a:lnTo>
                    <a:lnTo>
                      <a:pt x="523" y="157"/>
                    </a:lnTo>
                    <a:lnTo>
                      <a:pt x="524" y="158"/>
                    </a:lnTo>
                    <a:lnTo>
                      <a:pt x="535" y="160"/>
                    </a:lnTo>
                    <a:lnTo>
                      <a:pt x="539" y="155"/>
                    </a:lnTo>
                    <a:lnTo>
                      <a:pt x="532" y="159"/>
                    </a:lnTo>
                    <a:lnTo>
                      <a:pt x="545" y="163"/>
                    </a:lnTo>
                    <a:lnTo>
                      <a:pt x="550" y="158"/>
                    </a:lnTo>
                    <a:lnTo>
                      <a:pt x="543" y="163"/>
                    </a:lnTo>
                    <a:lnTo>
                      <a:pt x="545" y="165"/>
                    </a:lnTo>
                    <a:lnTo>
                      <a:pt x="552" y="161"/>
                    </a:lnTo>
                    <a:lnTo>
                      <a:pt x="541" y="161"/>
                    </a:lnTo>
                    <a:lnTo>
                      <a:pt x="545" y="165"/>
                    </a:lnTo>
                    <a:lnTo>
                      <a:pt x="548" y="175"/>
                    </a:lnTo>
                    <a:lnTo>
                      <a:pt x="552" y="184"/>
                    </a:lnTo>
                    <a:lnTo>
                      <a:pt x="554" y="188"/>
                    </a:lnTo>
                    <a:lnTo>
                      <a:pt x="558" y="193"/>
                    </a:lnTo>
                    <a:lnTo>
                      <a:pt x="559" y="195"/>
                    </a:lnTo>
                    <a:lnTo>
                      <a:pt x="561" y="196"/>
                    </a:lnTo>
                    <a:lnTo>
                      <a:pt x="565" y="197"/>
                    </a:lnTo>
                    <a:lnTo>
                      <a:pt x="569" y="192"/>
                    </a:lnTo>
                    <a:lnTo>
                      <a:pt x="561" y="196"/>
                    </a:lnTo>
                    <a:lnTo>
                      <a:pt x="567" y="198"/>
                    </a:lnTo>
                    <a:lnTo>
                      <a:pt x="574" y="201"/>
                    </a:lnTo>
                    <a:lnTo>
                      <a:pt x="582" y="204"/>
                    </a:lnTo>
                    <a:lnTo>
                      <a:pt x="583" y="207"/>
                    </a:lnTo>
                    <a:lnTo>
                      <a:pt x="591" y="203"/>
                    </a:lnTo>
                    <a:lnTo>
                      <a:pt x="580" y="203"/>
                    </a:lnTo>
                    <a:lnTo>
                      <a:pt x="582" y="207"/>
                    </a:lnTo>
                    <a:lnTo>
                      <a:pt x="585" y="216"/>
                    </a:lnTo>
                    <a:lnTo>
                      <a:pt x="595" y="215"/>
                    </a:lnTo>
                    <a:lnTo>
                      <a:pt x="585" y="214"/>
                    </a:lnTo>
                    <a:lnTo>
                      <a:pt x="578" y="221"/>
                    </a:lnTo>
                    <a:lnTo>
                      <a:pt x="574" y="225"/>
                    </a:lnTo>
                    <a:lnTo>
                      <a:pt x="574" y="226"/>
                    </a:lnTo>
                    <a:lnTo>
                      <a:pt x="571" y="233"/>
                    </a:lnTo>
                    <a:lnTo>
                      <a:pt x="569" y="236"/>
                    </a:lnTo>
                    <a:lnTo>
                      <a:pt x="571" y="238"/>
                    </a:lnTo>
                    <a:lnTo>
                      <a:pt x="571" y="240"/>
                    </a:lnTo>
                    <a:lnTo>
                      <a:pt x="582" y="240"/>
                    </a:lnTo>
                    <a:lnTo>
                      <a:pt x="572" y="236"/>
                    </a:lnTo>
                    <a:lnTo>
                      <a:pt x="580" y="241"/>
                    </a:lnTo>
                    <a:lnTo>
                      <a:pt x="576" y="235"/>
                    </a:lnTo>
                    <a:lnTo>
                      <a:pt x="572" y="237"/>
                    </a:lnTo>
                    <a:lnTo>
                      <a:pt x="565" y="239"/>
                    </a:lnTo>
                    <a:lnTo>
                      <a:pt x="563" y="240"/>
                    </a:lnTo>
                    <a:lnTo>
                      <a:pt x="559" y="244"/>
                    </a:lnTo>
                    <a:lnTo>
                      <a:pt x="561" y="246"/>
                    </a:lnTo>
                    <a:lnTo>
                      <a:pt x="563" y="249"/>
                    </a:lnTo>
                    <a:lnTo>
                      <a:pt x="565" y="253"/>
                    </a:lnTo>
                    <a:lnTo>
                      <a:pt x="569" y="258"/>
                    </a:lnTo>
                    <a:lnTo>
                      <a:pt x="572" y="262"/>
                    </a:lnTo>
                    <a:lnTo>
                      <a:pt x="582" y="257"/>
                    </a:lnTo>
                    <a:lnTo>
                      <a:pt x="571" y="257"/>
                    </a:lnTo>
                    <a:lnTo>
                      <a:pt x="574" y="263"/>
                    </a:lnTo>
                    <a:lnTo>
                      <a:pt x="576" y="266"/>
                    </a:lnTo>
                    <a:lnTo>
                      <a:pt x="580" y="267"/>
                    </a:lnTo>
                    <a:lnTo>
                      <a:pt x="582" y="268"/>
                    </a:lnTo>
                    <a:lnTo>
                      <a:pt x="587" y="269"/>
                    </a:lnTo>
                    <a:lnTo>
                      <a:pt x="595" y="270"/>
                    </a:lnTo>
                    <a:lnTo>
                      <a:pt x="602" y="272"/>
                    </a:lnTo>
                    <a:lnTo>
                      <a:pt x="604" y="272"/>
                    </a:lnTo>
                    <a:lnTo>
                      <a:pt x="606" y="273"/>
                    </a:lnTo>
                    <a:lnTo>
                      <a:pt x="611" y="267"/>
                    </a:lnTo>
                    <a:lnTo>
                      <a:pt x="602" y="272"/>
                    </a:lnTo>
                    <a:lnTo>
                      <a:pt x="607" y="274"/>
                    </a:lnTo>
                    <a:lnTo>
                      <a:pt x="620" y="279"/>
                    </a:lnTo>
                    <a:lnTo>
                      <a:pt x="622" y="280"/>
                    </a:lnTo>
                    <a:lnTo>
                      <a:pt x="633" y="281"/>
                    </a:lnTo>
                    <a:lnTo>
                      <a:pt x="637" y="282"/>
                    </a:lnTo>
                    <a:lnTo>
                      <a:pt x="652" y="283"/>
                    </a:lnTo>
                    <a:lnTo>
                      <a:pt x="665" y="283"/>
                    </a:lnTo>
                    <a:lnTo>
                      <a:pt x="668" y="283"/>
                    </a:lnTo>
                    <a:lnTo>
                      <a:pt x="672" y="283"/>
                    </a:lnTo>
                    <a:lnTo>
                      <a:pt x="676" y="283"/>
                    </a:lnTo>
                    <a:lnTo>
                      <a:pt x="678" y="282"/>
                    </a:lnTo>
                    <a:lnTo>
                      <a:pt x="679" y="282"/>
                    </a:lnTo>
                    <a:lnTo>
                      <a:pt x="687" y="281"/>
                    </a:lnTo>
                    <a:lnTo>
                      <a:pt x="681" y="275"/>
                    </a:lnTo>
                    <a:lnTo>
                      <a:pt x="685" y="281"/>
                    </a:lnTo>
                    <a:lnTo>
                      <a:pt x="694" y="279"/>
                    </a:lnTo>
                    <a:lnTo>
                      <a:pt x="703" y="277"/>
                    </a:lnTo>
                    <a:lnTo>
                      <a:pt x="713" y="275"/>
                    </a:lnTo>
                    <a:lnTo>
                      <a:pt x="720" y="274"/>
                    </a:lnTo>
                    <a:lnTo>
                      <a:pt x="716" y="274"/>
                    </a:lnTo>
                    <a:lnTo>
                      <a:pt x="716" y="268"/>
                    </a:lnTo>
                    <a:lnTo>
                      <a:pt x="713" y="274"/>
                    </a:lnTo>
                    <a:lnTo>
                      <a:pt x="722" y="276"/>
                    </a:lnTo>
                    <a:lnTo>
                      <a:pt x="726" y="270"/>
                    </a:lnTo>
                    <a:lnTo>
                      <a:pt x="718" y="275"/>
                    </a:lnTo>
                    <a:lnTo>
                      <a:pt x="724" y="277"/>
                    </a:lnTo>
                    <a:lnTo>
                      <a:pt x="729" y="280"/>
                    </a:lnTo>
                    <a:lnTo>
                      <a:pt x="731" y="283"/>
                    </a:lnTo>
                    <a:lnTo>
                      <a:pt x="740" y="279"/>
                    </a:lnTo>
                    <a:lnTo>
                      <a:pt x="729" y="279"/>
                    </a:lnTo>
                    <a:lnTo>
                      <a:pt x="735" y="287"/>
                    </a:lnTo>
                    <a:lnTo>
                      <a:pt x="737" y="291"/>
                    </a:lnTo>
                    <a:lnTo>
                      <a:pt x="740" y="296"/>
                    </a:lnTo>
                    <a:lnTo>
                      <a:pt x="748" y="302"/>
                    </a:lnTo>
                    <a:lnTo>
                      <a:pt x="751" y="302"/>
                    </a:lnTo>
                    <a:lnTo>
                      <a:pt x="751" y="303"/>
                    </a:lnTo>
                    <a:lnTo>
                      <a:pt x="753" y="303"/>
                    </a:lnTo>
                    <a:lnTo>
                      <a:pt x="759" y="304"/>
                    </a:lnTo>
                    <a:lnTo>
                      <a:pt x="764" y="305"/>
                    </a:lnTo>
                    <a:lnTo>
                      <a:pt x="772" y="307"/>
                    </a:lnTo>
                    <a:lnTo>
                      <a:pt x="779" y="308"/>
                    </a:lnTo>
                    <a:lnTo>
                      <a:pt x="787" y="310"/>
                    </a:lnTo>
                    <a:lnTo>
                      <a:pt x="790" y="311"/>
                    </a:lnTo>
                    <a:lnTo>
                      <a:pt x="794" y="306"/>
                    </a:lnTo>
                    <a:lnTo>
                      <a:pt x="787" y="310"/>
                    </a:lnTo>
                    <a:lnTo>
                      <a:pt x="790" y="311"/>
                    </a:lnTo>
                    <a:lnTo>
                      <a:pt x="796" y="315"/>
                    </a:lnTo>
                    <a:lnTo>
                      <a:pt x="799" y="317"/>
                    </a:lnTo>
                    <a:lnTo>
                      <a:pt x="809" y="320"/>
                    </a:lnTo>
                    <a:lnTo>
                      <a:pt x="811" y="320"/>
                    </a:lnTo>
                    <a:lnTo>
                      <a:pt x="812" y="321"/>
                    </a:lnTo>
                    <a:lnTo>
                      <a:pt x="823" y="322"/>
                    </a:lnTo>
                    <a:lnTo>
                      <a:pt x="835" y="322"/>
                    </a:lnTo>
                    <a:lnTo>
                      <a:pt x="835" y="316"/>
                    </a:lnTo>
                    <a:lnTo>
                      <a:pt x="831" y="322"/>
                    </a:lnTo>
                    <a:lnTo>
                      <a:pt x="842" y="323"/>
                    </a:lnTo>
                    <a:lnTo>
                      <a:pt x="846" y="318"/>
                    </a:lnTo>
                    <a:lnTo>
                      <a:pt x="838" y="322"/>
                    </a:lnTo>
                    <a:lnTo>
                      <a:pt x="849" y="325"/>
                    </a:lnTo>
                    <a:lnTo>
                      <a:pt x="860" y="330"/>
                    </a:lnTo>
                    <a:lnTo>
                      <a:pt x="866" y="324"/>
                    </a:lnTo>
                    <a:lnTo>
                      <a:pt x="857" y="329"/>
                    </a:lnTo>
                    <a:lnTo>
                      <a:pt x="866" y="333"/>
                    </a:lnTo>
                    <a:lnTo>
                      <a:pt x="875" y="337"/>
                    </a:lnTo>
                    <a:lnTo>
                      <a:pt x="879" y="338"/>
                    </a:lnTo>
                    <a:lnTo>
                      <a:pt x="890" y="342"/>
                    </a:lnTo>
                    <a:lnTo>
                      <a:pt x="894" y="342"/>
                    </a:lnTo>
                    <a:lnTo>
                      <a:pt x="897" y="341"/>
                    </a:lnTo>
                    <a:lnTo>
                      <a:pt x="901" y="341"/>
                    </a:lnTo>
                    <a:lnTo>
                      <a:pt x="910" y="336"/>
                    </a:lnTo>
                    <a:lnTo>
                      <a:pt x="903" y="332"/>
                    </a:lnTo>
                    <a:lnTo>
                      <a:pt x="907" y="337"/>
                    </a:lnTo>
                    <a:lnTo>
                      <a:pt x="914" y="335"/>
                    </a:lnTo>
                    <a:lnTo>
                      <a:pt x="923" y="333"/>
                    </a:lnTo>
                    <a:lnTo>
                      <a:pt x="932" y="332"/>
                    </a:lnTo>
                    <a:lnTo>
                      <a:pt x="929" y="332"/>
                    </a:lnTo>
                    <a:lnTo>
                      <a:pt x="929" y="326"/>
                    </a:lnTo>
                    <a:lnTo>
                      <a:pt x="925" y="332"/>
                    </a:lnTo>
                    <a:lnTo>
                      <a:pt x="949" y="336"/>
                    </a:lnTo>
                    <a:lnTo>
                      <a:pt x="971" y="340"/>
                    </a:lnTo>
                    <a:lnTo>
                      <a:pt x="995" y="343"/>
                    </a:lnTo>
                    <a:lnTo>
                      <a:pt x="999" y="343"/>
                    </a:lnTo>
                    <a:lnTo>
                      <a:pt x="1023" y="346"/>
                    </a:lnTo>
                    <a:lnTo>
                      <a:pt x="1025" y="346"/>
                    </a:lnTo>
                    <a:lnTo>
                      <a:pt x="1028" y="345"/>
                    </a:lnTo>
                    <a:lnTo>
                      <a:pt x="1032" y="344"/>
                    </a:lnTo>
                    <a:lnTo>
                      <a:pt x="1036" y="340"/>
                    </a:lnTo>
                    <a:lnTo>
                      <a:pt x="1034" y="342"/>
                    </a:lnTo>
                    <a:lnTo>
                      <a:pt x="1041" y="335"/>
                    </a:lnTo>
                    <a:lnTo>
                      <a:pt x="1030" y="335"/>
                    </a:lnTo>
                    <a:lnTo>
                      <a:pt x="1039" y="340"/>
                    </a:lnTo>
                    <a:lnTo>
                      <a:pt x="1049" y="336"/>
                    </a:lnTo>
                    <a:lnTo>
                      <a:pt x="1058" y="333"/>
                    </a:lnTo>
                    <a:lnTo>
                      <a:pt x="1065" y="328"/>
                    </a:lnTo>
                    <a:lnTo>
                      <a:pt x="1052" y="329"/>
                    </a:lnTo>
                    <a:lnTo>
                      <a:pt x="1056" y="330"/>
                    </a:lnTo>
                    <a:lnTo>
                      <a:pt x="1060" y="329"/>
                    </a:lnTo>
                    <a:lnTo>
                      <a:pt x="1063" y="328"/>
                    </a:lnTo>
                    <a:lnTo>
                      <a:pt x="1056" y="324"/>
                    </a:lnTo>
                    <a:lnTo>
                      <a:pt x="1052" y="330"/>
                    </a:lnTo>
                    <a:lnTo>
                      <a:pt x="1056" y="331"/>
                    </a:lnTo>
                    <a:lnTo>
                      <a:pt x="1060" y="331"/>
                    </a:lnTo>
                    <a:lnTo>
                      <a:pt x="1067" y="332"/>
                    </a:lnTo>
                    <a:lnTo>
                      <a:pt x="1067" y="326"/>
                    </a:lnTo>
                    <a:lnTo>
                      <a:pt x="1063" y="332"/>
                    </a:lnTo>
                    <a:lnTo>
                      <a:pt x="1071" y="333"/>
                    </a:lnTo>
                    <a:lnTo>
                      <a:pt x="1076" y="334"/>
                    </a:lnTo>
                    <a:lnTo>
                      <a:pt x="1080" y="335"/>
                    </a:lnTo>
                    <a:lnTo>
                      <a:pt x="1082" y="335"/>
                    </a:lnTo>
                    <a:lnTo>
                      <a:pt x="1086" y="336"/>
                    </a:lnTo>
                    <a:lnTo>
                      <a:pt x="1091" y="331"/>
                    </a:lnTo>
                    <a:lnTo>
                      <a:pt x="1082" y="335"/>
                    </a:lnTo>
                    <a:lnTo>
                      <a:pt x="1086" y="337"/>
                    </a:lnTo>
                    <a:lnTo>
                      <a:pt x="1089" y="338"/>
                    </a:lnTo>
                    <a:lnTo>
                      <a:pt x="1093" y="339"/>
                    </a:lnTo>
                    <a:lnTo>
                      <a:pt x="1087" y="334"/>
                    </a:lnTo>
                    <a:lnTo>
                      <a:pt x="1091" y="338"/>
                    </a:lnTo>
                    <a:lnTo>
                      <a:pt x="1099" y="334"/>
                    </a:lnTo>
                    <a:lnTo>
                      <a:pt x="1089" y="333"/>
                    </a:lnTo>
                    <a:lnTo>
                      <a:pt x="1087" y="335"/>
                    </a:lnTo>
                    <a:lnTo>
                      <a:pt x="1086" y="336"/>
                    </a:lnTo>
                    <a:lnTo>
                      <a:pt x="1097" y="336"/>
                    </a:lnTo>
                    <a:lnTo>
                      <a:pt x="1089" y="332"/>
                    </a:lnTo>
                    <a:lnTo>
                      <a:pt x="1087" y="337"/>
                    </a:lnTo>
                    <a:lnTo>
                      <a:pt x="1084" y="340"/>
                    </a:lnTo>
                    <a:lnTo>
                      <a:pt x="1086" y="339"/>
                    </a:lnTo>
                    <a:lnTo>
                      <a:pt x="1080" y="346"/>
                    </a:lnTo>
                    <a:lnTo>
                      <a:pt x="1078" y="351"/>
                    </a:lnTo>
                    <a:lnTo>
                      <a:pt x="1075" y="357"/>
                    </a:lnTo>
                    <a:lnTo>
                      <a:pt x="1075" y="360"/>
                    </a:lnTo>
                    <a:lnTo>
                      <a:pt x="1073" y="365"/>
                    </a:lnTo>
                    <a:lnTo>
                      <a:pt x="1076" y="369"/>
                    </a:lnTo>
                    <a:lnTo>
                      <a:pt x="1078" y="373"/>
                    </a:lnTo>
                    <a:lnTo>
                      <a:pt x="1082" y="379"/>
                    </a:lnTo>
                    <a:lnTo>
                      <a:pt x="1091" y="377"/>
                    </a:lnTo>
                    <a:lnTo>
                      <a:pt x="1084" y="373"/>
                    </a:lnTo>
                    <a:lnTo>
                      <a:pt x="1071" y="386"/>
                    </a:lnTo>
                    <a:lnTo>
                      <a:pt x="1069" y="390"/>
                    </a:lnTo>
                    <a:lnTo>
                      <a:pt x="1062" y="402"/>
                    </a:lnTo>
                    <a:lnTo>
                      <a:pt x="1071" y="404"/>
                    </a:lnTo>
                    <a:lnTo>
                      <a:pt x="1065" y="399"/>
                    </a:lnTo>
                    <a:lnTo>
                      <a:pt x="1052" y="405"/>
                    </a:lnTo>
                    <a:lnTo>
                      <a:pt x="1043" y="412"/>
                    </a:lnTo>
                    <a:lnTo>
                      <a:pt x="1036" y="420"/>
                    </a:lnTo>
                    <a:lnTo>
                      <a:pt x="1028" y="428"/>
                    </a:lnTo>
                    <a:lnTo>
                      <a:pt x="1021" y="431"/>
                    </a:lnTo>
                    <a:lnTo>
                      <a:pt x="1015" y="434"/>
                    </a:lnTo>
                    <a:lnTo>
                      <a:pt x="1023" y="438"/>
                    </a:lnTo>
                    <a:lnTo>
                      <a:pt x="1019" y="433"/>
                    </a:lnTo>
                    <a:lnTo>
                      <a:pt x="1006" y="437"/>
                    </a:lnTo>
                    <a:lnTo>
                      <a:pt x="1003" y="438"/>
                    </a:lnTo>
                    <a:lnTo>
                      <a:pt x="990" y="443"/>
                    </a:lnTo>
                    <a:lnTo>
                      <a:pt x="986" y="446"/>
                    </a:lnTo>
                    <a:lnTo>
                      <a:pt x="984" y="450"/>
                    </a:lnTo>
                    <a:lnTo>
                      <a:pt x="982" y="454"/>
                    </a:lnTo>
                    <a:lnTo>
                      <a:pt x="991" y="455"/>
                    </a:lnTo>
                    <a:lnTo>
                      <a:pt x="984" y="451"/>
                    </a:lnTo>
                    <a:lnTo>
                      <a:pt x="982" y="451"/>
                    </a:lnTo>
                    <a:lnTo>
                      <a:pt x="980" y="453"/>
                    </a:lnTo>
                    <a:lnTo>
                      <a:pt x="977" y="458"/>
                    </a:lnTo>
                    <a:lnTo>
                      <a:pt x="969" y="463"/>
                    </a:lnTo>
                    <a:lnTo>
                      <a:pt x="962" y="469"/>
                    </a:lnTo>
                    <a:lnTo>
                      <a:pt x="969" y="473"/>
                    </a:lnTo>
                    <a:lnTo>
                      <a:pt x="966" y="468"/>
                    </a:lnTo>
                    <a:lnTo>
                      <a:pt x="956" y="469"/>
                    </a:lnTo>
                    <a:lnTo>
                      <a:pt x="949" y="470"/>
                    </a:lnTo>
                    <a:lnTo>
                      <a:pt x="945" y="471"/>
                    </a:lnTo>
                    <a:lnTo>
                      <a:pt x="942" y="472"/>
                    </a:lnTo>
                    <a:lnTo>
                      <a:pt x="942" y="474"/>
                    </a:lnTo>
                    <a:lnTo>
                      <a:pt x="938" y="478"/>
                    </a:lnTo>
                    <a:lnTo>
                      <a:pt x="940" y="482"/>
                    </a:lnTo>
                    <a:lnTo>
                      <a:pt x="942" y="487"/>
                    </a:lnTo>
                    <a:lnTo>
                      <a:pt x="945" y="490"/>
                    </a:lnTo>
                    <a:lnTo>
                      <a:pt x="953" y="485"/>
                    </a:lnTo>
                    <a:lnTo>
                      <a:pt x="942" y="485"/>
                    </a:lnTo>
                    <a:lnTo>
                      <a:pt x="947" y="492"/>
                    </a:lnTo>
                    <a:lnTo>
                      <a:pt x="956" y="490"/>
                    </a:lnTo>
                    <a:lnTo>
                      <a:pt x="947" y="488"/>
                    </a:lnTo>
                    <a:lnTo>
                      <a:pt x="947" y="486"/>
                    </a:lnTo>
                    <a:lnTo>
                      <a:pt x="947" y="488"/>
                    </a:lnTo>
                    <a:lnTo>
                      <a:pt x="943" y="492"/>
                    </a:lnTo>
                    <a:lnTo>
                      <a:pt x="942" y="496"/>
                    </a:lnTo>
                    <a:lnTo>
                      <a:pt x="953" y="496"/>
                    </a:lnTo>
                    <a:lnTo>
                      <a:pt x="943" y="495"/>
                    </a:lnTo>
                    <a:lnTo>
                      <a:pt x="938" y="502"/>
                    </a:lnTo>
                    <a:lnTo>
                      <a:pt x="936" y="507"/>
                    </a:lnTo>
                    <a:lnTo>
                      <a:pt x="934" y="508"/>
                    </a:lnTo>
                    <a:lnTo>
                      <a:pt x="934" y="513"/>
                    </a:lnTo>
                    <a:lnTo>
                      <a:pt x="934" y="517"/>
                    </a:lnTo>
                    <a:lnTo>
                      <a:pt x="934" y="520"/>
                    </a:lnTo>
                    <a:lnTo>
                      <a:pt x="934" y="522"/>
                    </a:lnTo>
                    <a:lnTo>
                      <a:pt x="934" y="524"/>
                    </a:lnTo>
                    <a:lnTo>
                      <a:pt x="938" y="528"/>
                    </a:lnTo>
                    <a:lnTo>
                      <a:pt x="942" y="530"/>
                    </a:lnTo>
                    <a:lnTo>
                      <a:pt x="945" y="530"/>
                    </a:lnTo>
                    <a:lnTo>
                      <a:pt x="947" y="530"/>
                    </a:lnTo>
                    <a:lnTo>
                      <a:pt x="953" y="530"/>
                    </a:lnTo>
                    <a:lnTo>
                      <a:pt x="956" y="529"/>
                    </a:lnTo>
                    <a:lnTo>
                      <a:pt x="956" y="528"/>
                    </a:lnTo>
                    <a:lnTo>
                      <a:pt x="942" y="528"/>
                    </a:lnTo>
                    <a:lnTo>
                      <a:pt x="943" y="529"/>
                    </a:lnTo>
                    <a:lnTo>
                      <a:pt x="949" y="529"/>
                    </a:lnTo>
                    <a:lnTo>
                      <a:pt x="953" y="529"/>
                    </a:lnTo>
                    <a:lnTo>
                      <a:pt x="949" y="523"/>
                    </a:lnTo>
                    <a:lnTo>
                      <a:pt x="938" y="523"/>
                    </a:lnTo>
                    <a:lnTo>
                      <a:pt x="936" y="525"/>
                    </a:lnTo>
                    <a:lnTo>
                      <a:pt x="936" y="528"/>
                    </a:lnTo>
                    <a:lnTo>
                      <a:pt x="942" y="524"/>
                    </a:lnTo>
                    <a:lnTo>
                      <a:pt x="938" y="525"/>
                    </a:lnTo>
                    <a:lnTo>
                      <a:pt x="934" y="529"/>
                    </a:lnTo>
                    <a:lnTo>
                      <a:pt x="945" y="529"/>
                    </a:lnTo>
                    <a:lnTo>
                      <a:pt x="942" y="524"/>
                    </a:lnTo>
                    <a:lnTo>
                      <a:pt x="936" y="525"/>
                    </a:lnTo>
                    <a:lnTo>
                      <a:pt x="932" y="525"/>
                    </a:lnTo>
                    <a:lnTo>
                      <a:pt x="929" y="526"/>
                    </a:lnTo>
                    <a:lnTo>
                      <a:pt x="927" y="528"/>
                    </a:lnTo>
                    <a:lnTo>
                      <a:pt x="923" y="532"/>
                    </a:lnTo>
                    <a:lnTo>
                      <a:pt x="923" y="534"/>
                    </a:lnTo>
                    <a:lnTo>
                      <a:pt x="923" y="536"/>
                    </a:lnTo>
                    <a:lnTo>
                      <a:pt x="921" y="539"/>
                    </a:lnTo>
                    <a:lnTo>
                      <a:pt x="932" y="539"/>
                    </a:lnTo>
                    <a:lnTo>
                      <a:pt x="923" y="534"/>
                    </a:lnTo>
                    <a:lnTo>
                      <a:pt x="919" y="541"/>
                    </a:lnTo>
                    <a:lnTo>
                      <a:pt x="929" y="543"/>
                    </a:lnTo>
                    <a:lnTo>
                      <a:pt x="921" y="540"/>
                    </a:lnTo>
                    <a:lnTo>
                      <a:pt x="918" y="542"/>
                    </a:lnTo>
                    <a:lnTo>
                      <a:pt x="914" y="546"/>
                    </a:lnTo>
                    <a:lnTo>
                      <a:pt x="912" y="548"/>
                    </a:lnTo>
                    <a:lnTo>
                      <a:pt x="910" y="552"/>
                    </a:lnTo>
                    <a:lnTo>
                      <a:pt x="918" y="555"/>
                    </a:lnTo>
                    <a:lnTo>
                      <a:pt x="912" y="550"/>
                    </a:lnTo>
                    <a:lnTo>
                      <a:pt x="907" y="553"/>
                    </a:lnTo>
                    <a:lnTo>
                      <a:pt x="903" y="554"/>
                    </a:lnTo>
                    <a:lnTo>
                      <a:pt x="895" y="557"/>
                    </a:lnTo>
                    <a:lnTo>
                      <a:pt x="890" y="560"/>
                    </a:lnTo>
                    <a:lnTo>
                      <a:pt x="897" y="565"/>
                    </a:lnTo>
                    <a:lnTo>
                      <a:pt x="894" y="559"/>
                    </a:lnTo>
                    <a:lnTo>
                      <a:pt x="884" y="563"/>
                    </a:lnTo>
                    <a:lnTo>
                      <a:pt x="883" y="564"/>
                    </a:lnTo>
                    <a:lnTo>
                      <a:pt x="879" y="568"/>
                    </a:lnTo>
                    <a:lnTo>
                      <a:pt x="881" y="570"/>
                    </a:lnTo>
                    <a:lnTo>
                      <a:pt x="879" y="569"/>
                    </a:lnTo>
                    <a:lnTo>
                      <a:pt x="881" y="570"/>
                    </a:lnTo>
                    <a:lnTo>
                      <a:pt x="883" y="575"/>
                    </a:lnTo>
                    <a:lnTo>
                      <a:pt x="886" y="582"/>
                    </a:lnTo>
                    <a:lnTo>
                      <a:pt x="892" y="590"/>
                    </a:lnTo>
                    <a:lnTo>
                      <a:pt x="901" y="588"/>
                    </a:lnTo>
                    <a:lnTo>
                      <a:pt x="892" y="586"/>
                    </a:lnTo>
                    <a:lnTo>
                      <a:pt x="890" y="589"/>
                    </a:lnTo>
                    <a:lnTo>
                      <a:pt x="888" y="590"/>
                    </a:lnTo>
                    <a:lnTo>
                      <a:pt x="886" y="595"/>
                    </a:lnTo>
                    <a:lnTo>
                      <a:pt x="897" y="595"/>
                    </a:lnTo>
                    <a:lnTo>
                      <a:pt x="888" y="590"/>
                    </a:lnTo>
                    <a:lnTo>
                      <a:pt x="883" y="596"/>
                    </a:lnTo>
                    <a:lnTo>
                      <a:pt x="879" y="601"/>
                    </a:lnTo>
                    <a:lnTo>
                      <a:pt x="886" y="605"/>
                    </a:lnTo>
                    <a:lnTo>
                      <a:pt x="883" y="600"/>
                    </a:lnTo>
                    <a:lnTo>
                      <a:pt x="868" y="603"/>
                    </a:lnTo>
                    <a:lnTo>
                      <a:pt x="864" y="604"/>
                    </a:lnTo>
                    <a:lnTo>
                      <a:pt x="857" y="610"/>
                    </a:lnTo>
                    <a:lnTo>
                      <a:pt x="853" y="614"/>
                    </a:lnTo>
                    <a:lnTo>
                      <a:pt x="851" y="617"/>
                    </a:lnTo>
                    <a:lnTo>
                      <a:pt x="851" y="621"/>
                    </a:lnTo>
                    <a:lnTo>
                      <a:pt x="855" y="625"/>
                    </a:lnTo>
                    <a:lnTo>
                      <a:pt x="857" y="629"/>
                    </a:lnTo>
                    <a:lnTo>
                      <a:pt x="862" y="634"/>
                    </a:lnTo>
                    <a:lnTo>
                      <a:pt x="864" y="634"/>
                    </a:lnTo>
                    <a:lnTo>
                      <a:pt x="868" y="635"/>
                    </a:lnTo>
                    <a:lnTo>
                      <a:pt x="873" y="637"/>
                    </a:lnTo>
                    <a:lnTo>
                      <a:pt x="877" y="632"/>
                    </a:lnTo>
                    <a:lnTo>
                      <a:pt x="870" y="636"/>
                    </a:lnTo>
                    <a:lnTo>
                      <a:pt x="877" y="639"/>
                    </a:lnTo>
                    <a:lnTo>
                      <a:pt x="883" y="642"/>
                    </a:lnTo>
                    <a:lnTo>
                      <a:pt x="884" y="642"/>
                    </a:lnTo>
                    <a:lnTo>
                      <a:pt x="884" y="646"/>
                    </a:lnTo>
                    <a:lnTo>
                      <a:pt x="894" y="641"/>
                    </a:lnTo>
                    <a:lnTo>
                      <a:pt x="883" y="641"/>
                    </a:lnTo>
                    <a:lnTo>
                      <a:pt x="883" y="646"/>
                    </a:lnTo>
                    <a:lnTo>
                      <a:pt x="894" y="646"/>
                    </a:lnTo>
                    <a:lnTo>
                      <a:pt x="884" y="644"/>
                    </a:lnTo>
                    <a:lnTo>
                      <a:pt x="883" y="647"/>
                    </a:lnTo>
                    <a:lnTo>
                      <a:pt x="879" y="651"/>
                    </a:lnTo>
                    <a:lnTo>
                      <a:pt x="877" y="654"/>
                    </a:lnTo>
                    <a:lnTo>
                      <a:pt x="877" y="657"/>
                    </a:lnTo>
                    <a:lnTo>
                      <a:pt x="873" y="668"/>
                    </a:lnTo>
                    <a:lnTo>
                      <a:pt x="873" y="677"/>
                    </a:lnTo>
                    <a:lnTo>
                      <a:pt x="873" y="680"/>
                    </a:lnTo>
                    <a:lnTo>
                      <a:pt x="877" y="695"/>
                    </a:lnTo>
                    <a:lnTo>
                      <a:pt x="884" y="714"/>
                    </a:lnTo>
                    <a:lnTo>
                      <a:pt x="894" y="713"/>
                    </a:lnTo>
                    <a:lnTo>
                      <a:pt x="884" y="712"/>
                    </a:lnTo>
                    <a:lnTo>
                      <a:pt x="883" y="714"/>
                    </a:lnTo>
                    <a:lnTo>
                      <a:pt x="881" y="718"/>
                    </a:lnTo>
                    <a:lnTo>
                      <a:pt x="879" y="721"/>
                    </a:lnTo>
                    <a:lnTo>
                      <a:pt x="890" y="721"/>
                    </a:lnTo>
                    <a:lnTo>
                      <a:pt x="881" y="717"/>
                    </a:lnTo>
                    <a:lnTo>
                      <a:pt x="879" y="722"/>
                    </a:lnTo>
                    <a:lnTo>
                      <a:pt x="866" y="732"/>
                    </a:lnTo>
                    <a:lnTo>
                      <a:pt x="855" y="744"/>
                    </a:lnTo>
                    <a:lnTo>
                      <a:pt x="862" y="742"/>
                    </a:lnTo>
                    <a:lnTo>
                      <a:pt x="859" y="743"/>
                    </a:lnTo>
                    <a:lnTo>
                      <a:pt x="855" y="744"/>
                    </a:lnTo>
                    <a:lnTo>
                      <a:pt x="862" y="748"/>
                    </a:lnTo>
                    <a:lnTo>
                      <a:pt x="866" y="743"/>
                    </a:lnTo>
                    <a:lnTo>
                      <a:pt x="866" y="742"/>
                    </a:lnTo>
                    <a:lnTo>
                      <a:pt x="862" y="742"/>
                    </a:lnTo>
                    <a:lnTo>
                      <a:pt x="857" y="741"/>
                    </a:lnTo>
                    <a:lnTo>
                      <a:pt x="855" y="741"/>
                    </a:lnTo>
                    <a:lnTo>
                      <a:pt x="846" y="739"/>
                    </a:lnTo>
                    <a:lnTo>
                      <a:pt x="840" y="738"/>
                    </a:lnTo>
                    <a:lnTo>
                      <a:pt x="836" y="744"/>
                    </a:lnTo>
                    <a:lnTo>
                      <a:pt x="844" y="739"/>
                    </a:lnTo>
                    <a:lnTo>
                      <a:pt x="838" y="738"/>
                    </a:lnTo>
                    <a:lnTo>
                      <a:pt x="838" y="736"/>
                    </a:lnTo>
                    <a:lnTo>
                      <a:pt x="842" y="741"/>
                    </a:lnTo>
                    <a:lnTo>
                      <a:pt x="831" y="741"/>
                    </a:lnTo>
                    <a:lnTo>
                      <a:pt x="838" y="745"/>
                    </a:lnTo>
                    <a:lnTo>
                      <a:pt x="840" y="744"/>
                    </a:lnTo>
                    <a:lnTo>
                      <a:pt x="842" y="742"/>
                    </a:lnTo>
                    <a:lnTo>
                      <a:pt x="846" y="738"/>
                    </a:lnTo>
                    <a:lnTo>
                      <a:pt x="846" y="736"/>
                    </a:lnTo>
                    <a:lnTo>
                      <a:pt x="835" y="736"/>
                    </a:lnTo>
                    <a:lnTo>
                      <a:pt x="846" y="738"/>
                    </a:lnTo>
                    <a:lnTo>
                      <a:pt x="847" y="732"/>
                    </a:lnTo>
                    <a:lnTo>
                      <a:pt x="849" y="729"/>
                    </a:lnTo>
                    <a:lnTo>
                      <a:pt x="849" y="726"/>
                    </a:lnTo>
                    <a:lnTo>
                      <a:pt x="846" y="715"/>
                    </a:lnTo>
                    <a:lnTo>
                      <a:pt x="842" y="705"/>
                    </a:lnTo>
                    <a:lnTo>
                      <a:pt x="838" y="696"/>
                    </a:lnTo>
                    <a:lnTo>
                      <a:pt x="835" y="691"/>
                    </a:lnTo>
                    <a:lnTo>
                      <a:pt x="831" y="687"/>
                    </a:lnTo>
                    <a:lnTo>
                      <a:pt x="827" y="682"/>
                    </a:lnTo>
                    <a:lnTo>
                      <a:pt x="825" y="682"/>
                    </a:lnTo>
                    <a:lnTo>
                      <a:pt x="822" y="681"/>
                    </a:lnTo>
                    <a:lnTo>
                      <a:pt x="820" y="680"/>
                    </a:lnTo>
                    <a:lnTo>
                      <a:pt x="796" y="679"/>
                    </a:lnTo>
                    <a:lnTo>
                      <a:pt x="774" y="678"/>
                    </a:lnTo>
                    <a:lnTo>
                      <a:pt x="772" y="684"/>
                    </a:lnTo>
                    <a:lnTo>
                      <a:pt x="775" y="679"/>
                    </a:lnTo>
                    <a:lnTo>
                      <a:pt x="770" y="677"/>
                    </a:lnTo>
                    <a:lnTo>
                      <a:pt x="764" y="682"/>
                    </a:lnTo>
                    <a:lnTo>
                      <a:pt x="774" y="678"/>
                    </a:lnTo>
                    <a:lnTo>
                      <a:pt x="768" y="676"/>
                    </a:lnTo>
                    <a:lnTo>
                      <a:pt x="764" y="672"/>
                    </a:lnTo>
                    <a:lnTo>
                      <a:pt x="763" y="670"/>
                    </a:lnTo>
                    <a:lnTo>
                      <a:pt x="759" y="669"/>
                    </a:lnTo>
                    <a:lnTo>
                      <a:pt x="753" y="669"/>
                    </a:lnTo>
                    <a:lnTo>
                      <a:pt x="751" y="669"/>
                    </a:lnTo>
                    <a:lnTo>
                      <a:pt x="748" y="669"/>
                    </a:lnTo>
                    <a:lnTo>
                      <a:pt x="744" y="670"/>
                    </a:lnTo>
                    <a:lnTo>
                      <a:pt x="740" y="672"/>
                    </a:lnTo>
                    <a:lnTo>
                      <a:pt x="737" y="676"/>
                    </a:lnTo>
                    <a:lnTo>
                      <a:pt x="744" y="680"/>
                    </a:lnTo>
                    <a:lnTo>
                      <a:pt x="739" y="675"/>
                    </a:lnTo>
                    <a:lnTo>
                      <a:pt x="735" y="676"/>
                    </a:lnTo>
                    <a:lnTo>
                      <a:pt x="731" y="677"/>
                    </a:lnTo>
                    <a:lnTo>
                      <a:pt x="727" y="680"/>
                    </a:lnTo>
                    <a:lnTo>
                      <a:pt x="733" y="684"/>
                    </a:lnTo>
                    <a:lnTo>
                      <a:pt x="727" y="679"/>
                    </a:lnTo>
                    <a:lnTo>
                      <a:pt x="716" y="682"/>
                    </a:lnTo>
                    <a:lnTo>
                      <a:pt x="713" y="684"/>
                    </a:lnTo>
                    <a:lnTo>
                      <a:pt x="720" y="689"/>
                    </a:lnTo>
                    <a:lnTo>
                      <a:pt x="716" y="683"/>
                    </a:lnTo>
                    <a:lnTo>
                      <a:pt x="711" y="685"/>
                    </a:lnTo>
                    <a:lnTo>
                      <a:pt x="705" y="686"/>
                    </a:lnTo>
                    <a:lnTo>
                      <a:pt x="702" y="687"/>
                    </a:lnTo>
                    <a:lnTo>
                      <a:pt x="698" y="688"/>
                    </a:lnTo>
                    <a:lnTo>
                      <a:pt x="700" y="693"/>
                    </a:lnTo>
                    <a:lnTo>
                      <a:pt x="702" y="687"/>
                    </a:lnTo>
                    <a:lnTo>
                      <a:pt x="683" y="685"/>
                    </a:lnTo>
                    <a:lnTo>
                      <a:pt x="683" y="691"/>
                    </a:lnTo>
                    <a:lnTo>
                      <a:pt x="689" y="686"/>
                    </a:lnTo>
                    <a:lnTo>
                      <a:pt x="672" y="684"/>
                    </a:lnTo>
                    <a:lnTo>
                      <a:pt x="659" y="680"/>
                    </a:lnTo>
                    <a:lnTo>
                      <a:pt x="654" y="686"/>
                    </a:lnTo>
                    <a:lnTo>
                      <a:pt x="663" y="681"/>
                    </a:lnTo>
                    <a:lnTo>
                      <a:pt x="648" y="676"/>
                    </a:lnTo>
                    <a:lnTo>
                      <a:pt x="641" y="680"/>
                    </a:lnTo>
                    <a:lnTo>
                      <a:pt x="652" y="681"/>
                    </a:lnTo>
                    <a:lnTo>
                      <a:pt x="655" y="675"/>
                    </a:lnTo>
                    <a:lnTo>
                      <a:pt x="644" y="675"/>
                    </a:lnTo>
                    <a:lnTo>
                      <a:pt x="654" y="679"/>
                    </a:lnTo>
                    <a:lnTo>
                      <a:pt x="657" y="676"/>
                    </a:lnTo>
                    <a:lnTo>
                      <a:pt x="663" y="672"/>
                    </a:lnTo>
                    <a:lnTo>
                      <a:pt x="665" y="667"/>
                    </a:lnTo>
                    <a:lnTo>
                      <a:pt x="668" y="663"/>
                    </a:lnTo>
                    <a:lnTo>
                      <a:pt x="668" y="662"/>
                    </a:lnTo>
                    <a:lnTo>
                      <a:pt x="665" y="658"/>
                    </a:lnTo>
                    <a:lnTo>
                      <a:pt x="657" y="653"/>
                    </a:lnTo>
                    <a:lnTo>
                      <a:pt x="650" y="650"/>
                    </a:lnTo>
                    <a:lnTo>
                      <a:pt x="644" y="646"/>
                    </a:lnTo>
                    <a:lnTo>
                      <a:pt x="639" y="643"/>
                    </a:lnTo>
                    <a:lnTo>
                      <a:pt x="630" y="646"/>
                    </a:lnTo>
                    <a:lnTo>
                      <a:pt x="641" y="648"/>
                    </a:lnTo>
                    <a:lnTo>
                      <a:pt x="643" y="641"/>
                    </a:lnTo>
                    <a:lnTo>
                      <a:pt x="646" y="637"/>
                    </a:lnTo>
                    <a:lnTo>
                      <a:pt x="646" y="632"/>
                    </a:lnTo>
                    <a:lnTo>
                      <a:pt x="644" y="626"/>
                    </a:lnTo>
                    <a:lnTo>
                      <a:pt x="641" y="623"/>
                    </a:lnTo>
                    <a:lnTo>
                      <a:pt x="637" y="622"/>
                    </a:lnTo>
                    <a:lnTo>
                      <a:pt x="635" y="621"/>
                    </a:lnTo>
                    <a:lnTo>
                      <a:pt x="624" y="620"/>
                    </a:lnTo>
                    <a:lnTo>
                      <a:pt x="611" y="619"/>
                    </a:lnTo>
                    <a:lnTo>
                      <a:pt x="611" y="625"/>
                    </a:lnTo>
                    <a:lnTo>
                      <a:pt x="617" y="619"/>
                    </a:lnTo>
                    <a:lnTo>
                      <a:pt x="604" y="617"/>
                    </a:lnTo>
                    <a:lnTo>
                      <a:pt x="600" y="623"/>
                    </a:lnTo>
                    <a:lnTo>
                      <a:pt x="607" y="618"/>
                    </a:lnTo>
                    <a:lnTo>
                      <a:pt x="598" y="615"/>
                    </a:lnTo>
                    <a:lnTo>
                      <a:pt x="591" y="619"/>
                    </a:lnTo>
                    <a:lnTo>
                      <a:pt x="600" y="616"/>
                    </a:lnTo>
                    <a:lnTo>
                      <a:pt x="598" y="612"/>
                    </a:lnTo>
                    <a:lnTo>
                      <a:pt x="589" y="617"/>
                    </a:lnTo>
                    <a:lnTo>
                      <a:pt x="600" y="617"/>
                    </a:lnTo>
                    <a:lnTo>
                      <a:pt x="598" y="613"/>
                    </a:lnTo>
                    <a:lnTo>
                      <a:pt x="596" y="609"/>
                    </a:lnTo>
                    <a:lnTo>
                      <a:pt x="593" y="606"/>
                    </a:lnTo>
                    <a:lnTo>
                      <a:pt x="589" y="605"/>
                    </a:lnTo>
                    <a:lnTo>
                      <a:pt x="585" y="605"/>
                    </a:lnTo>
                    <a:lnTo>
                      <a:pt x="582" y="604"/>
                    </a:lnTo>
                    <a:lnTo>
                      <a:pt x="578" y="605"/>
                    </a:lnTo>
                    <a:lnTo>
                      <a:pt x="574" y="606"/>
                    </a:lnTo>
                    <a:lnTo>
                      <a:pt x="571" y="608"/>
                    </a:lnTo>
                    <a:lnTo>
                      <a:pt x="567" y="609"/>
                    </a:lnTo>
                    <a:lnTo>
                      <a:pt x="563" y="614"/>
                    </a:lnTo>
                    <a:lnTo>
                      <a:pt x="563" y="617"/>
                    </a:lnTo>
                    <a:lnTo>
                      <a:pt x="565" y="619"/>
                    </a:lnTo>
                    <a:lnTo>
                      <a:pt x="569" y="627"/>
                    </a:lnTo>
                    <a:lnTo>
                      <a:pt x="569" y="631"/>
                    </a:lnTo>
                    <a:lnTo>
                      <a:pt x="569" y="635"/>
                    </a:lnTo>
                    <a:lnTo>
                      <a:pt x="567" y="638"/>
                    </a:lnTo>
                    <a:lnTo>
                      <a:pt x="578" y="638"/>
                    </a:lnTo>
                    <a:lnTo>
                      <a:pt x="571" y="634"/>
                    </a:lnTo>
                    <a:lnTo>
                      <a:pt x="565" y="637"/>
                    </a:lnTo>
                    <a:lnTo>
                      <a:pt x="574" y="641"/>
                    </a:lnTo>
                    <a:lnTo>
                      <a:pt x="569" y="636"/>
                    </a:lnTo>
                    <a:lnTo>
                      <a:pt x="561" y="638"/>
                    </a:lnTo>
                    <a:lnTo>
                      <a:pt x="554" y="639"/>
                    </a:lnTo>
                    <a:lnTo>
                      <a:pt x="559" y="640"/>
                    </a:lnTo>
                    <a:lnTo>
                      <a:pt x="556" y="639"/>
                    </a:lnTo>
                    <a:lnTo>
                      <a:pt x="556" y="645"/>
                    </a:lnTo>
                    <a:lnTo>
                      <a:pt x="561" y="640"/>
                    </a:lnTo>
                    <a:lnTo>
                      <a:pt x="556" y="638"/>
                    </a:lnTo>
                    <a:lnTo>
                      <a:pt x="552" y="638"/>
                    </a:lnTo>
                    <a:lnTo>
                      <a:pt x="547" y="643"/>
                    </a:lnTo>
                    <a:lnTo>
                      <a:pt x="556" y="639"/>
                    </a:lnTo>
                    <a:lnTo>
                      <a:pt x="552" y="637"/>
                    </a:lnTo>
                    <a:lnTo>
                      <a:pt x="545" y="642"/>
                    </a:lnTo>
                    <a:lnTo>
                      <a:pt x="556" y="642"/>
                    </a:lnTo>
                    <a:lnTo>
                      <a:pt x="554" y="641"/>
                    </a:lnTo>
                    <a:lnTo>
                      <a:pt x="554" y="639"/>
                    </a:lnTo>
                    <a:lnTo>
                      <a:pt x="552" y="635"/>
                    </a:lnTo>
                    <a:lnTo>
                      <a:pt x="550" y="630"/>
                    </a:lnTo>
                    <a:lnTo>
                      <a:pt x="547" y="627"/>
                    </a:lnTo>
                    <a:lnTo>
                      <a:pt x="543" y="626"/>
                    </a:lnTo>
                    <a:lnTo>
                      <a:pt x="539" y="625"/>
                    </a:lnTo>
                    <a:lnTo>
                      <a:pt x="537" y="626"/>
                    </a:lnTo>
                    <a:lnTo>
                      <a:pt x="534" y="626"/>
                    </a:lnTo>
                    <a:lnTo>
                      <a:pt x="530" y="626"/>
                    </a:lnTo>
                    <a:lnTo>
                      <a:pt x="524" y="628"/>
                    </a:lnTo>
                    <a:lnTo>
                      <a:pt x="528" y="633"/>
                    </a:lnTo>
                    <a:lnTo>
                      <a:pt x="524" y="628"/>
                    </a:lnTo>
                    <a:lnTo>
                      <a:pt x="515" y="629"/>
                    </a:lnTo>
                    <a:lnTo>
                      <a:pt x="511" y="630"/>
                    </a:lnTo>
                    <a:lnTo>
                      <a:pt x="506" y="631"/>
                    </a:lnTo>
                    <a:lnTo>
                      <a:pt x="500" y="632"/>
                    </a:lnTo>
                    <a:lnTo>
                      <a:pt x="497" y="633"/>
                    </a:lnTo>
                    <a:lnTo>
                      <a:pt x="493" y="634"/>
                    </a:lnTo>
                    <a:lnTo>
                      <a:pt x="495" y="633"/>
                    </a:lnTo>
                    <a:lnTo>
                      <a:pt x="495" y="639"/>
                    </a:lnTo>
                    <a:lnTo>
                      <a:pt x="499" y="634"/>
                    </a:lnTo>
                    <a:lnTo>
                      <a:pt x="497" y="633"/>
                    </a:lnTo>
                    <a:lnTo>
                      <a:pt x="491" y="632"/>
                    </a:lnTo>
                    <a:lnTo>
                      <a:pt x="484" y="631"/>
                    </a:lnTo>
                    <a:lnTo>
                      <a:pt x="476" y="630"/>
                    </a:lnTo>
                    <a:lnTo>
                      <a:pt x="473" y="635"/>
                    </a:lnTo>
                    <a:lnTo>
                      <a:pt x="478" y="630"/>
                    </a:lnTo>
                    <a:lnTo>
                      <a:pt x="465" y="627"/>
                    </a:lnTo>
                    <a:lnTo>
                      <a:pt x="458" y="626"/>
                    </a:lnTo>
                    <a:lnTo>
                      <a:pt x="454" y="631"/>
                    </a:lnTo>
                    <a:lnTo>
                      <a:pt x="462" y="627"/>
                    </a:lnTo>
                    <a:lnTo>
                      <a:pt x="456" y="625"/>
                    </a:lnTo>
                    <a:lnTo>
                      <a:pt x="452" y="618"/>
                    </a:lnTo>
                    <a:lnTo>
                      <a:pt x="443" y="622"/>
                    </a:lnTo>
                    <a:lnTo>
                      <a:pt x="454" y="622"/>
                    </a:lnTo>
                    <a:lnTo>
                      <a:pt x="452" y="614"/>
                    </a:lnTo>
                    <a:lnTo>
                      <a:pt x="454" y="606"/>
                    </a:lnTo>
                    <a:lnTo>
                      <a:pt x="456" y="601"/>
                    </a:lnTo>
                    <a:lnTo>
                      <a:pt x="456" y="600"/>
                    </a:lnTo>
                    <a:lnTo>
                      <a:pt x="452" y="596"/>
                    </a:lnTo>
                    <a:lnTo>
                      <a:pt x="451" y="595"/>
                    </a:lnTo>
                    <a:lnTo>
                      <a:pt x="447" y="594"/>
                    </a:lnTo>
                    <a:lnTo>
                      <a:pt x="441" y="592"/>
                    </a:lnTo>
                    <a:lnTo>
                      <a:pt x="436" y="598"/>
                    </a:lnTo>
                    <a:lnTo>
                      <a:pt x="445" y="593"/>
                    </a:lnTo>
                    <a:lnTo>
                      <a:pt x="438" y="590"/>
                    </a:lnTo>
                    <a:lnTo>
                      <a:pt x="434" y="589"/>
                    </a:lnTo>
                    <a:lnTo>
                      <a:pt x="432" y="586"/>
                    </a:lnTo>
                    <a:lnTo>
                      <a:pt x="436" y="591"/>
                    </a:lnTo>
                    <a:lnTo>
                      <a:pt x="425" y="591"/>
                    </a:lnTo>
                    <a:lnTo>
                      <a:pt x="432" y="595"/>
                    </a:lnTo>
                    <a:lnTo>
                      <a:pt x="434" y="594"/>
                    </a:lnTo>
                    <a:lnTo>
                      <a:pt x="439" y="591"/>
                    </a:lnTo>
                    <a:lnTo>
                      <a:pt x="432" y="586"/>
                    </a:lnTo>
                    <a:lnTo>
                      <a:pt x="438" y="592"/>
                    </a:lnTo>
                    <a:lnTo>
                      <a:pt x="438" y="591"/>
                    </a:lnTo>
                    <a:lnTo>
                      <a:pt x="439" y="591"/>
                    </a:lnTo>
                    <a:lnTo>
                      <a:pt x="449" y="589"/>
                    </a:lnTo>
                    <a:lnTo>
                      <a:pt x="458" y="586"/>
                    </a:lnTo>
                    <a:lnTo>
                      <a:pt x="469" y="584"/>
                    </a:lnTo>
                    <a:lnTo>
                      <a:pt x="469" y="583"/>
                    </a:lnTo>
                    <a:lnTo>
                      <a:pt x="495" y="577"/>
                    </a:lnTo>
                    <a:lnTo>
                      <a:pt x="508" y="573"/>
                    </a:lnTo>
                    <a:lnTo>
                      <a:pt x="511" y="572"/>
                    </a:lnTo>
                    <a:lnTo>
                      <a:pt x="523" y="567"/>
                    </a:lnTo>
                    <a:lnTo>
                      <a:pt x="515" y="562"/>
                    </a:lnTo>
                    <a:lnTo>
                      <a:pt x="523" y="567"/>
                    </a:lnTo>
                    <a:lnTo>
                      <a:pt x="534" y="562"/>
                    </a:lnTo>
                    <a:lnTo>
                      <a:pt x="545" y="555"/>
                    </a:lnTo>
                    <a:lnTo>
                      <a:pt x="554" y="549"/>
                    </a:lnTo>
                    <a:lnTo>
                      <a:pt x="561" y="544"/>
                    </a:lnTo>
                    <a:lnTo>
                      <a:pt x="563" y="542"/>
                    </a:lnTo>
                    <a:lnTo>
                      <a:pt x="565" y="541"/>
                    </a:lnTo>
                    <a:lnTo>
                      <a:pt x="567" y="536"/>
                    </a:lnTo>
                    <a:lnTo>
                      <a:pt x="571" y="532"/>
                    </a:lnTo>
                    <a:lnTo>
                      <a:pt x="572" y="527"/>
                    </a:lnTo>
                    <a:lnTo>
                      <a:pt x="578" y="521"/>
                    </a:lnTo>
                    <a:lnTo>
                      <a:pt x="582" y="515"/>
                    </a:lnTo>
                    <a:lnTo>
                      <a:pt x="583" y="509"/>
                    </a:lnTo>
                    <a:lnTo>
                      <a:pt x="587" y="505"/>
                    </a:lnTo>
                    <a:lnTo>
                      <a:pt x="587" y="504"/>
                    </a:lnTo>
                    <a:lnTo>
                      <a:pt x="589" y="502"/>
                    </a:lnTo>
                    <a:lnTo>
                      <a:pt x="585" y="498"/>
                    </a:lnTo>
                    <a:lnTo>
                      <a:pt x="578" y="489"/>
                    </a:lnTo>
                    <a:lnTo>
                      <a:pt x="569" y="493"/>
                    </a:lnTo>
                    <a:lnTo>
                      <a:pt x="580" y="493"/>
                    </a:lnTo>
                    <a:lnTo>
                      <a:pt x="576" y="484"/>
                    </a:lnTo>
                    <a:lnTo>
                      <a:pt x="572" y="475"/>
                    </a:lnTo>
                    <a:lnTo>
                      <a:pt x="565" y="463"/>
                    </a:lnTo>
                    <a:lnTo>
                      <a:pt x="563" y="461"/>
                    </a:lnTo>
                    <a:lnTo>
                      <a:pt x="563" y="460"/>
                    </a:lnTo>
                    <a:lnTo>
                      <a:pt x="558" y="457"/>
                    </a:lnTo>
                    <a:lnTo>
                      <a:pt x="550" y="452"/>
                    </a:lnTo>
                    <a:lnTo>
                      <a:pt x="537" y="441"/>
                    </a:lnTo>
                    <a:lnTo>
                      <a:pt x="532" y="436"/>
                    </a:lnTo>
                    <a:lnTo>
                      <a:pt x="524" y="433"/>
                    </a:lnTo>
                    <a:lnTo>
                      <a:pt x="521" y="432"/>
                    </a:lnTo>
                    <a:lnTo>
                      <a:pt x="515" y="432"/>
                    </a:lnTo>
                    <a:lnTo>
                      <a:pt x="508" y="431"/>
                    </a:lnTo>
                    <a:lnTo>
                      <a:pt x="502" y="431"/>
                    </a:lnTo>
                    <a:lnTo>
                      <a:pt x="491" y="434"/>
                    </a:lnTo>
                    <a:lnTo>
                      <a:pt x="500" y="434"/>
                    </a:lnTo>
                    <a:lnTo>
                      <a:pt x="497" y="433"/>
                    </a:lnTo>
                    <a:lnTo>
                      <a:pt x="493" y="434"/>
                    </a:lnTo>
                    <a:lnTo>
                      <a:pt x="497" y="439"/>
                    </a:lnTo>
                    <a:lnTo>
                      <a:pt x="502" y="434"/>
                    </a:lnTo>
                    <a:lnTo>
                      <a:pt x="500" y="433"/>
                    </a:lnTo>
                    <a:lnTo>
                      <a:pt x="497" y="439"/>
                    </a:lnTo>
                    <a:lnTo>
                      <a:pt x="504" y="434"/>
                    </a:lnTo>
                    <a:lnTo>
                      <a:pt x="502" y="433"/>
                    </a:lnTo>
                    <a:lnTo>
                      <a:pt x="495" y="430"/>
                    </a:lnTo>
                    <a:lnTo>
                      <a:pt x="486" y="426"/>
                    </a:lnTo>
                    <a:lnTo>
                      <a:pt x="476" y="422"/>
                    </a:lnTo>
                    <a:lnTo>
                      <a:pt x="475" y="421"/>
                    </a:lnTo>
                    <a:lnTo>
                      <a:pt x="471" y="420"/>
                    </a:lnTo>
                    <a:lnTo>
                      <a:pt x="467" y="419"/>
                    </a:lnTo>
                    <a:lnTo>
                      <a:pt x="460" y="418"/>
                    </a:lnTo>
                    <a:lnTo>
                      <a:pt x="452" y="417"/>
                    </a:lnTo>
                    <a:lnTo>
                      <a:pt x="449" y="422"/>
                    </a:lnTo>
                    <a:lnTo>
                      <a:pt x="454" y="417"/>
                    </a:lnTo>
                    <a:lnTo>
                      <a:pt x="447" y="415"/>
                    </a:lnTo>
                    <a:lnTo>
                      <a:pt x="443" y="420"/>
                    </a:lnTo>
                    <a:lnTo>
                      <a:pt x="451" y="416"/>
                    </a:lnTo>
                    <a:lnTo>
                      <a:pt x="447" y="414"/>
                    </a:lnTo>
                    <a:lnTo>
                      <a:pt x="443" y="411"/>
                    </a:lnTo>
                    <a:lnTo>
                      <a:pt x="441" y="409"/>
                    </a:lnTo>
                    <a:lnTo>
                      <a:pt x="439" y="407"/>
                    </a:lnTo>
                    <a:lnTo>
                      <a:pt x="428" y="403"/>
                    </a:lnTo>
                    <a:lnTo>
                      <a:pt x="425" y="402"/>
                    </a:lnTo>
                    <a:lnTo>
                      <a:pt x="412" y="398"/>
                    </a:lnTo>
                    <a:lnTo>
                      <a:pt x="408" y="404"/>
                    </a:lnTo>
                    <a:lnTo>
                      <a:pt x="415" y="399"/>
                    </a:lnTo>
                    <a:lnTo>
                      <a:pt x="404" y="394"/>
                    </a:lnTo>
                    <a:lnTo>
                      <a:pt x="397" y="399"/>
                    </a:lnTo>
                    <a:lnTo>
                      <a:pt x="408" y="399"/>
                    </a:lnTo>
                    <a:lnTo>
                      <a:pt x="401" y="391"/>
                    </a:lnTo>
                    <a:lnTo>
                      <a:pt x="397" y="389"/>
                    </a:lnTo>
                    <a:lnTo>
                      <a:pt x="395" y="388"/>
                    </a:lnTo>
                    <a:lnTo>
                      <a:pt x="391" y="387"/>
                    </a:lnTo>
                    <a:lnTo>
                      <a:pt x="388" y="386"/>
                    </a:lnTo>
                    <a:lnTo>
                      <a:pt x="380" y="385"/>
                    </a:lnTo>
                    <a:lnTo>
                      <a:pt x="373" y="384"/>
                    </a:lnTo>
                    <a:lnTo>
                      <a:pt x="347" y="379"/>
                    </a:lnTo>
                    <a:lnTo>
                      <a:pt x="319" y="375"/>
                    </a:lnTo>
                    <a:lnTo>
                      <a:pt x="318" y="375"/>
                    </a:lnTo>
                    <a:lnTo>
                      <a:pt x="314" y="376"/>
                    </a:lnTo>
                    <a:lnTo>
                      <a:pt x="303" y="378"/>
                    </a:lnTo>
                    <a:lnTo>
                      <a:pt x="297" y="380"/>
                    </a:lnTo>
                    <a:lnTo>
                      <a:pt x="301" y="385"/>
                    </a:lnTo>
                    <a:lnTo>
                      <a:pt x="301" y="379"/>
                    </a:lnTo>
                    <a:lnTo>
                      <a:pt x="295" y="380"/>
                    </a:lnTo>
                    <a:lnTo>
                      <a:pt x="295" y="386"/>
                    </a:lnTo>
                    <a:lnTo>
                      <a:pt x="299" y="380"/>
                    </a:lnTo>
                    <a:lnTo>
                      <a:pt x="295" y="379"/>
                    </a:lnTo>
                    <a:lnTo>
                      <a:pt x="292" y="385"/>
                    </a:lnTo>
                    <a:lnTo>
                      <a:pt x="299" y="380"/>
                    </a:lnTo>
                    <a:lnTo>
                      <a:pt x="294" y="378"/>
                    </a:lnTo>
                    <a:lnTo>
                      <a:pt x="290" y="378"/>
                    </a:lnTo>
                    <a:lnTo>
                      <a:pt x="281" y="376"/>
                    </a:lnTo>
                    <a:lnTo>
                      <a:pt x="277" y="376"/>
                    </a:lnTo>
                    <a:lnTo>
                      <a:pt x="271" y="376"/>
                    </a:lnTo>
                    <a:lnTo>
                      <a:pt x="268" y="376"/>
                    </a:lnTo>
                    <a:lnTo>
                      <a:pt x="264" y="376"/>
                    </a:lnTo>
                    <a:lnTo>
                      <a:pt x="259" y="377"/>
                    </a:lnTo>
                    <a:lnTo>
                      <a:pt x="259" y="378"/>
                    </a:lnTo>
                    <a:lnTo>
                      <a:pt x="257" y="379"/>
                    </a:lnTo>
                    <a:lnTo>
                      <a:pt x="255" y="381"/>
                    </a:lnTo>
                    <a:lnTo>
                      <a:pt x="249" y="383"/>
                    </a:lnTo>
                    <a:lnTo>
                      <a:pt x="259" y="387"/>
                    </a:lnTo>
                    <a:lnTo>
                      <a:pt x="253" y="382"/>
                    </a:lnTo>
                    <a:lnTo>
                      <a:pt x="247" y="384"/>
                    </a:lnTo>
                    <a:lnTo>
                      <a:pt x="251" y="389"/>
                    </a:lnTo>
                    <a:lnTo>
                      <a:pt x="253" y="383"/>
                    </a:lnTo>
                    <a:lnTo>
                      <a:pt x="242" y="383"/>
                    </a:lnTo>
                    <a:lnTo>
                      <a:pt x="233" y="384"/>
                    </a:lnTo>
                    <a:lnTo>
                      <a:pt x="225" y="383"/>
                    </a:lnTo>
                    <a:lnTo>
                      <a:pt x="229" y="384"/>
                    </a:lnTo>
                    <a:lnTo>
                      <a:pt x="225" y="389"/>
                    </a:lnTo>
                    <a:lnTo>
                      <a:pt x="235" y="385"/>
                    </a:lnTo>
                    <a:lnTo>
                      <a:pt x="229" y="383"/>
                    </a:lnTo>
                    <a:lnTo>
                      <a:pt x="211" y="365"/>
                    </a:lnTo>
                    <a:lnTo>
                      <a:pt x="201" y="357"/>
                    </a:lnTo>
                    <a:lnTo>
                      <a:pt x="194" y="361"/>
                    </a:lnTo>
                    <a:lnTo>
                      <a:pt x="205" y="361"/>
                    </a:lnTo>
                    <a:lnTo>
                      <a:pt x="199" y="351"/>
                    </a:lnTo>
                    <a:lnTo>
                      <a:pt x="188" y="352"/>
                    </a:lnTo>
                    <a:lnTo>
                      <a:pt x="199" y="351"/>
                    </a:lnTo>
                    <a:lnTo>
                      <a:pt x="198" y="343"/>
                    </a:lnTo>
                    <a:lnTo>
                      <a:pt x="196" y="338"/>
                    </a:lnTo>
                    <a:lnTo>
                      <a:pt x="192" y="334"/>
                    </a:lnTo>
                    <a:lnTo>
                      <a:pt x="190" y="330"/>
                    </a:lnTo>
                    <a:lnTo>
                      <a:pt x="181" y="334"/>
                    </a:lnTo>
                    <a:lnTo>
                      <a:pt x="190" y="332"/>
                    </a:lnTo>
                    <a:lnTo>
                      <a:pt x="185" y="325"/>
                    </a:lnTo>
                    <a:lnTo>
                      <a:pt x="177" y="322"/>
                    </a:lnTo>
                    <a:lnTo>
                      <a:pt x="172" y="318"/>
                    </a:lnTo>
                    <a:lnTo>
                      <a:pt x="166" y="315"/>
                    </a:lnTo>
                    <a:lnTo>
                      <a:pt x="164" y="314"/>
                    </a:lnTo>
                    <a:lnTo>
                      <a:pt x="163" y="313"/>
                    </a:lnTo>
                    <a:lnTo>
                      <a:pt x="151" y="307"/>
                    </a:lnTo>
                    <a:lnTo>
                      <a:pt x="146" y="312"/>
                    </a:lnTo>
                    <a:lnTo>
                      <a:pt x="155" y="308"/>
                    </a:lnTo>
                    <a:lnTo>
                      <a:pt x="148" y="299"/>
                    </a:lnTo>
                    <a:lnTo>
                      <a:pt x="139" y="304"/>
                    </a:lnTo>
                    <a:lnTo>
                      <a:pt x="150" y="304"/>
                    </a:lnTo>
                    <a:lnTo>
                      <a:pt x="146" y="294"/>
                    </a:lnTo>
                    <a:lnTo>
                      <a:pt x="140" y="283"/>
                    </a:lnTo>
                    <a:lnTo>
                      <a:pt x="129" y="285"/>
                    </a:lnTo>
                    <a:lnTo>
                      <a:pt x="140" y="284"/>
                    </a:lnTo>
                    <a:lnTo>
                      <a:pt x="137" y="280"/>
                    </a:lnTo>
                    <a:lnTo>
                      <a:pt x="133" y="276"/>
                    </a:lnTo>
                    <a:lnTo>
                      <a:pt x="127" y="272"/>
                    </a:lnTo>
                    <a:lnTo>
                      <a:pt x="122" y="268"/>
                    </a:lnTo>
                    <a:lnTo>
                      <a:pt x="118" y="265"/>
                    </a:lnTo>
                    <a:lnTo>
                      <a:pt x="107" y="255"/>
                    </a:lnTo>
                    <a:lnTo>
                      <a:pt x="98" y="249"/>
                    </a:lnTo>
                    <a:lnTo>
                      <a:pt x="87" y="243"/>
                    </a:lnTo>
                    <a:lnTo>
                      <a:pt x="74" y="236"/>
                    </a:lnTo>
                    <a:lnTo>
                      <a:pt x="70" y="233"/>
                    </a:lnTo>
                    <a:lnTo>
                      <a:pt x="67" y="229"/>
                    </a:lnTo>
                    <a:lnTo>
                      <a:pt x="55" y="218"/>
                    </a:lnTo>
                    <a:lnTo>
                      <a:pt x="46" y="207"/>
                    </a:lnTo>
                    <a:lnTo>
                      <a:pt x="43" y="203"/>
                    </a:lnTo>
                    <a:lnTo>
                      <a:pt x="33" y="208"/>
                    </a:lnTo>
                    <a:lnTo>
                      <a:pt x="44" y="208"/>
                    </a:lnTo>
                    <a:lnTo>
                      <a:pt x="41" y="203"/>
                    </a:lnTo>
                    <a:lnTo>
                      <a:pt x="39" y="201"/>
                    </a:lnTo>
                    <a:lnTo>
                      <a:pt x="35" y="200"/>
                    </a:lnTo>
                    <a:lnTo>
                      <a:pt x="28" y="198"/>
                    </a:lnTo>
                    <a:lnTo>
                      <a:pt x="24" y="203"/>
                    </a:lnTo>
                    <a:lnTo>
                      <a:pt x="31" y="199"/>
                    </a:lnTo>
                    <a:lnTo>
                      <a:pt x="26" y="196"/>
                    </a:lnTo>
                    <a:lnTo>
                      <a:pt x="22" y="192"/>
                    </a:lnTo>
                    <a:lnTo>
                      <a:pt x="15" y="196"/>
                    </a:lnTo>
                    <a:lnTo>
                      <a:pt x="26" y="196"/>
                    </a:lnTo>
                    <a:lnTo>
                      <a:pt x="22" y="190"/>
                    </a:lnTo>
                    <a:lnTo>
                      <a:pt x="11" y="191"/>
                    </a:lnTo>
                    <a:lnTo>
                      <a:pt x="22" y="193"/>
                    </a:lnTo>
                    <a:lnTo>
                      <a:pt x="22" y="190"/>
                    </a:lnTo>
                    <a:lnTo>
                      <a:pt x="24" y="187"/>
                    </a:lnTo>
                    <a:lnTo>
                      <a:pt x="28" y="183"/>
                    </a:lnTo>
                    <a:lnTo>
                      <a:pt x="17" y="183"/>
                    </a:lnTo>
                    <a:lnTo>
                      <a:pt x="24" y="188"/>
                    </a:lnTo>
                    <a:lnTo>
                      <a:pt x="26" y="185"/>
                    </a:lnTo>
                    <a:lnTo>
                      <a:pt x="28" y="183"/>
                    </a:lnTo>
                    <a:lnTo>
                      <a:pt x="31" y="182"/>
                    </a:lnTo>
                    <a:lnTo>
                      <a:pt x="35" y="181"/>
                    </a:lnTo>
                    <a:lnTo>
                      <a:pt x="24" y="181"/>
                    </a:lnTo>
                    <a:lnTo>
                      <a:pt x="28" y="182"/>
                    </a:lnTo>
                    <a:lnTo>
                      <a:pt x="31" y="181"/>
                    </a:lnTo>
                    <a:lnTo>
                      <a:pt x="28" y="176"/>
                    </a:lnTo>
                    <a:lnTo>
                      <a:pt x="22" y="181"/>
                    </a:lnTo>
                    <a:lnTo>
                      <a:pt x="31" y="185"/>
                    </a:lnTo>
                    <a:lnTo>
                      <a:pt x="35" y="179"/>
                    </a:lnTo>
                    <a:lnTo>
                      <a:pt x="28" y="184"/>
                    </a:lnTo>
                    <a:lnTo>
                      <a:pt x="33" y="187"/>
                    </a:lnTo>
                    <a:lnTo>
                      <a:pt x="37" y="191"/>
                    </a:lnTo>
                    <a:lnTo>
                      <a:pt x="41" y="194"/>
                    </a:lnTo>
                    <a:lnTo>
                      <a:pt x="44" y="196"/>
                    </a:lnTo>
                    <a:lnTo>
                      <a:pt x="52" y="201"/>
                    </a:lnTo>
                    <a:lnTo>
                      <a:pt x="59" y="206"/>
                    </a:lnTo>
                    <a:lnTo>
                      <a:pt x="63" y="208"/>
                    </a:lnTo>
                    <a:lnTo>
                      <a:pt x="67" y="209"/>
                    </a:lnTo>
                    <a:lnTo>
                      <a:pt x="70" y="209"/>
                    </a:lnTo>
                    <a:lnTo>
                      <a:pt x="76" y="210"/>
                    </a:lnTo>
                    <a:lnTo>
                      <a:pt x="79" y="209"/>
                    </a:lnTo>
                    <a:lnTo>
                      <a:pt x="85" y="209"/>
                    </a:lnTo>
                    <a:lnTo>
                      <a:pt x="89" y="208"/>
                    </a:lnTo>
                    <a:lnTo>
                      <a:pt x="94" y="206"/>
                    </a:lnTo>
                    <a:lnTo>
                      <a:pt x="87" y="201"/>
                    </a:lnTo>
                    <a:lnTo>
                      <a:pt x="91" y="207"/>
                    </a:lnTo>
                    <a:lnTo>
                      <a:pt x="124" y="201"/>
                    </a:lnTo>
                    <a:lnTo>
                      <a:pt x="153" y="192"/>
                    </a:lnTo>
                    <a:lnTo>
                      <a:pt x="157" y="191"/>
                    </a:lnTo>
                    <a:lnTo>
                      <a:pt x="170" y="186"/>
                    </a:lnTo>
                    <a:lnTo>
                      <a:pt x="179" y="179"/>
                    </a:lnTo>
                    <a:lnTo>
                      <a:pt x="188" y="171"/>
                    </a:lnTo>
                    <a:lnTo>
                      <a:pt x="190" y="167"/>
                    </a:lnTo>
                    <a:lnTo>
                      <a:pt x="196" y="159"/>
                    </a:lnTo>
                    <a:lnTo>
                      <a:pt x="196" y="158"/>
                    </a:lnTo>
                    <a:lnTo>
                      <a:pt x="192" y="144"/>
                    </a:lnTo>
                    <a:lnTo>
                      <a:pt x="188" y="138"/>
                    </a:lnTo>
                    <a:lnTo>
                      <a:pt x="187" y="133"/>
                    </a:lnTo>
                    <a:lnTo>
                      <a:pt x="181" y="128"/>
                    </a:lnTo>
                    <a:lnTo>
                      <a:pt x="179" y="126"/>
                    </a:lnTo>
                    <a:lnTo>
                      <a:pt x="170" y="121"/>
                    </a:lnTo>
                    <a:lnTo>
                      <a:pt x="161" y="114"/>
                    </a:lnTo>
                    <a:lnTo>
                      <a:pt x="153" y="106"/>
                    </a:lnTo>
                    <a:lnTo>
                      <a:pt x="146" y="111"/>
                    </a:lnTo>
                    <a:lnTo>
                      <a:pt x="157" y="111"/>
                    </a:lnTo>
                    <a:lnTo>
                      <a:pt x="151" y="103"/>
                    </a:lnTo>
                    <a:lnTo>
                      <a:pt x="151" y="101"/>
                    </a:lnTo>
                    <a:lnTo>
                      <a:pt x="151" y="98"/>
                    </a:lnTo>
                    <a:lnTo>
                      <a:pt x="150" y="95"/>
                    </a:lnTo>
                    <a:lnTo>
                      <a:pt x="148" y="90"/>
                    </a:lnTo>
                    <a:lnTo>
                      <a:pt x="144" y="88"/>
                    </a:lnTo>
                    <a:lnTo>
                      <a:pt x="122" y="76"/>
                    </a:lnTo>
                    <a:lnTo>
                      <a:pt x="115" y="80"/>
                    </a:lnTo>
                    <a:lnTo>
                      <a:pt x="126" y="82"/>
                    </a:lnTo>
                    <a:lnTo>
                      <a:pt x="126" y="79"/>
                    </a:lnTo>
                    <a:lnTo>
                      <a:pt x="127" y="76"/>
                    </a:lnTo>
                    <a:lnTo>
                      <a:pt x="131" y="72"/>
                    </a:lnTo>
                    <a:lnTo>
                      <a:pt x="120" y="72"/>
                    </a:lnTo>
                    <a:lnTo>
                      <a:pt x="127" y="76"/>
                    </a:lnTo>
                    <a:lnTo>
                      <a:pt x="131" y="71"/>
                    </a:lnTo>
                    <a:lnTo>
                      <a:pt x="122" y="68"/>
                    </a:lnTo>
                    <a:lnTo>
                      <a:pt x="129" y="73"/>
                    </a:lnTo>
                    <a:lnTo>
                      <a:pt x="140" y="68"/>
                    </a:lnTo>
                    <a:lnTo>
                      <a:pt x="148" y="64"/>
                    </a:lnTo>
                    <a:lnTo>
                      <a:pt x="140" y="59"/>
                    </a:lnTo>
                    <a:lnTo>
                      <a:pt x="146" y="65"/>
                    </a:lnTo>
                    <a:lnTo>
                      <a:pt x="151" y="64"/>
                    </a:lnTo>
                    <a:lnTo>
                      <a:pt x="159" y="63"/>
                    </a:lnTo>
                    <a:lnTo>
                      <a:pt x="161" y="61"/>
                    </a:lnTo>
                    <a:lnTo>
                      <a:pt x="163" y="60"/>
                    </a:lnTo>
                    <a:lnTo>
                      <a:pt x="163" y="58"/>
                    </a:lnTo>
                    <a:lnTo>
                      <a:pt x="166" y="54"/>
                    </a:lnTo>
                    <a:lnTo>
                      <a:pt x="166" y="49"/>
                    </a:lnTo>
                    <a:lnTo>
                      <a:pt x="166" y="44"/>
                    </a:lnTo>
                    <a:lnTo>
                      <a:pt x="155" y="44"/>
                    </a:lnTo>
                    <a:lnTo>
                      <a:pt x="164" y="49"/>
                    </a:lnTo>
                    <a:lnTo>
                      <a:pt x="168" y="43"/>
                    </a:lnTo>
                    <a:lnTo>
                      <a:pt x="159" y="39"/>
                    </a:lnTo>
                    <a:lnTo>
                      <a:pt x="166" y="44"/>
                    </a:lnTo>
                    <a:lnTo>
                      <a:pt x="174" y="38"/>
                    </a:lnTo>
                    <a:lnTo>
                      <a:pt x="183" y="33"/>
                    </a:lnTo>
                    <a:lnTo>
                      <a:pt x="194" y="28"/>
                    </a:lnTo>
                    <a:lnTo>
                      <a:pt x="185" y="23"/>
                    </a:lnTo>
                    <a:lnTo>
                      <a:pt x="190" y="29"/>
                    </a:lnTo>
                    <a:lnTo>
                      <a:pt x="201" y="25"/>
                    </a:lnTo>
                    <a:lnTo>
                      <a:pt x="203" y="24"/>
                    </a:lnTo>
                    <a:lnTo>
                      <a:pt x="214" y="21"/>
                    </a:lnTo>
                    <a:lnTo>
                      <a:pt x="205" y="16"/>
                    </a:lnTo>
                    <a:lnTo>
                      <a:pt x="211" y="22"/>
                    </a:lnTo>
                    <a:lnTo>
                      <a:pt x="222" y="20"/>
                    </a:lnTo>
                    <a:lnTo>
                      <a:pt x="216" y="15"/>
                    </a:lnTo>
                    <a:lnTo>
                      <a:pt x="216" y="21"/>
                    </a:lnTo>
                    <a:lnTo>
                      <a:pt x="227" y="20"/>
                    </a:lnTo>
                    <a:lnTo>
                      <a:pt x="233" y="19"/>
                    </a:lnTo>
                    <a:lnTo>
                      <a:pt x="244" y="18"/>
                    </a:lnTo>
                    <a:lnTo>
                      <a:pt x="240" y="12"/>
                    </a:lnTo>
                    <a:lnTo>
                      <a:pt x="240" y="18"/>
                    </a:lnTo>
                    <a:lnTo>
                      <a:pt x="251" y="19"/>
                    </a:lnTo>
                    <a:lnTo>
                      <a:pt x="259" y="19"/>
                    </a:lnTo>
                    <a:lnTo>
                      <a:pt x="271" y="20"/>
                    </a:lnTo>
                    <a:lnTo>
                      <a:pt x="277" y="19"/>
                    </a:lnTo>
                    <a:lnTo>
                      <a:pt x="288" y="17"/>
                    </a:lnTo>
                    <a:lnTo>
                      <a:pt x="292" y="16"/>
                    </a:lnTo>
                    <a:lnTo>
                      <a:pt x="297" y="14"/>
                    </a:lnTo>
                    <a:lnTo>
                      <a:pt x="303" y="11"/>
                    </a:lnTo>
                    <a:lnTo>
                      <a:pt x="292" y="11"/>
                    </a:lnTo>
                    <a:lnTo>
                      <a:pt x="295" y="12"/>
                    </a:lnTo>
                    <a:lnTo>
                      <a:pt x="299" y="11"/>
                    </a:lnTo>
                    <a:lnTo>
                      <a:pt x="295" y="6"/>
                    </a:lnTo>
                    <a:lnTo>
                      <a:pt x="290" y="11"/>
                    </a:lnTo>
                    <a:lnTo>
                      <a:pt x="299" y="17"/>
                    </a:lnTo>
                    <a:lnTo>
                      <a:pt x="307" y="24"/>
                    </a:lnTo>
                    <a:lnTo>
                      <a:pt x="316" y="32"/>
                    </a:lnTo>
                    <a:lnTo>
                      <a:pt x="319" y="33"/>
                    </a:lnTo>
                    <a:lnTo>
                      <a:pt x="329" y="38"/>
                    </a:lnTo>
                    <a:lnTo>
                      <a:pt x="334" y="33"/>
                    </a:lnTo>
                    <a:lnTo>
                      <a:pt x="329" y="38"/>
                    </a:lnTo>
                    <a:lnTo>
                      <a:pt x="331" y="39"/>
                    </a:lnTo>
                    <a:lnTo>
                      <a:pt x="334" y="40"/>
                    </a:lnTo>
                    <a:lnTo>
                      <a:pt x="340" y="41"/>
                    </a:lnTo>
                    <a:lnTo>
                      <a:pt x="345" y="41"/>
                    </a:lnTo>
                    <a:lnTo>
                      <a:pt x="355" y="41"/>
                    </a:lnTo>
                    <a:lnTo>
                      <a:pt x="364" y="41"/>
                    </a:lnTo>
                    <a:lnTo>
                      <a:pt x="373" y="40"/>
                    </a:lnTo>
                    <a:lnTo>
                      <a:pt x="399" y="37"/>
                    </a:lnTo>
                    <a:lnTo>
                      <a:pt x="425" y="35"/>
                    </a:lnTo>
                    <a:lnTo>
                      <a:pt x="436" y="34"/>
                    </a:lnTo>
                    <a:lnTo>
                      <a:pt x="445" y="33"/>
                    </a:lnTo>
                    <a:lnTo>
                      <a:pt x="451" y="33"/>
                    </a:lnTo>
                    <a:lnTo>
                      <a:pt x="456" y="33"/>
                    </a:lnTo>
                    <a:lnTo>
                      <a:pt x="463" y="33"/>
                    </a:lnTo>
                    <a:lnTo>
                      <a:pt x="469" y="34"/>
                    </a:lnTo>
                    <a:lnTo>
                      <a:pt x="473" y="33"/>
                    </a:lnTo>
                    <a:lnTo>
                      <a:pt x="480" y="33"/>
                    </a:lnTo>
                    <a:lnTo>
                      <a:pt x="476" y="27"/>
                    </a:lnTo>
                    <a:lnTo>
                      <a:pt x="478" y="33"/>
                    </a:lnTo>
                    <a:lnTo>
                      <a:pt x="491" y="32"/>
                    </a:lnTo>
                    <a:lnTo>
                      <a:pt x="504" y="31"/>
                    </a:lnTo>
                    <a:lnTo>
                      <a:pt x="508" y="31"/>
                    </a:lnTo>
                    <a:lnTo>
                      <a:pt x="521" y="29"/>
                    </a:lnTo>
                    <a:lnTo>
                      <a:pt x="524" y="28"/>
                    </a:lnTo>
                    <a:lnTo>
                      <a:pt x="535" y="25"/>
                    </a:lnTo>
                    <a:close/>
                  </a:path>
                </a:pathLst>
              </a:custGeom>
              <a:grpFill/>
              <a:ln w="12700">
                <a:solidFill>
                  <a:schemeClr val="bg1"/>
                </a:solidFill>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grpSp>
        <p:sp>
          <p:nvSpPr>
            <p:cNvPr id="10" name="Freeform 8">
              <a:extLst>
                <a:ext uri="{FF2B5EF4-FFF2-40B4-BE49-F238E27FC236}">
                  <a16:creationId xmlns:a16="http://schemas.microsoft.com/office/drawing/2014/main" id="{A518D4FE-2203-420B-9249-8FF4B8D21C2F}"/>
                </a:ext>
              </a:extLst>
            </p:cNvPr>
            <p:cNvSpPr>
              <a:spLocks/>
            </p:cNvSpPr>
            <p:nvPr/>
          </p:nvSpPr>
          <p:spPr bwMode="auto">
            <a:xfrm>
              <a:off x="9866706" y="4555410"/>
              <a:ext cx="333223" cy="598235"/>
            </a:xfrm>
            <a:custGeom>
              <a:avLst/>
              <a:gdLst>
                <a:gd name="T0" fmla="*/ 1 w 469"/>
                <a:gd name="T1" fmla="*/ 6 h 371"/>
                <a:gd name="T2" fmla="*/ 1 w 469"/>
                <a:gd name="T3" fmla="*/ 6 h 371"/>
                <a:gd name="T4" fmla="*/ 1 w 469"/>
                <a:gd name="T5" fmla="*/ 7 h 371"/>
                <a:gd name="T6" fmla="*/ 1 w 469"/>
                <a:gd name="T7" fmla="*/ 8 h 371"/>
                <a:gd name="T8" fmla="*/ 1 w 469"/>
                <a:gd name="T9" fmla="*/ 8 h 371"/>
                <a:gd name="T10" fmla="*/ 1 w 469"/>
                <a:gd name="T11" fmla="*/ 10 h 371"/>
                <a:gd name="T12" fmla="*/ 1 w 469"/>
                <a:gd name="T13" fmla="*/ 10 h 371"/>
                <a:gd name="T14" fmla="*/ 1 w 469"/>
                <a:gd name="T15" fmla="*/ 11 h 371"/>
                <a:gd name="T16" fmla="*/ 1 w 469"/>
                <a:gd name="T17" fmla="*/ 11 h 371"/>
                <a:gd name="T18" fmla="*/ 1 w 469"/>
                <a:gd name="T19" fmla="*/ 11 h 371"/>
                <a:gd name="T20" fmla="*/ 1 w 469"/>
                <a:gd name="T21" fmla="*/ 12 h 371"/>
                <a:gd name="T22" fmla="*/ 1 w 469"/>
                <a:gd name="T23" fmla="*/ 12 h 371"/>
                <a:gd name="T24" fmla="*/ 1 w 469"/>
                <a:gd name="T25" fmla="*/ 14 h 371"/>
                <a:gd name="T26" fmla="*/ 1 w 469"/>
                <a:gd name="T27" fmla="*/ 14 h 371"/>
                <a:gd name="T28" fmla="*/ 1 w 469"/>
                <a:gd name="T29" fmla="*/ 14 h 371"/>
                <a:gd name="T30" fmla="*/ 1 w 469"/>
                <a:gd name="T31" fmla="*/ 14 h 371"/>
                <a:gd name="T32" fmla="*/ 1 w 469"/>
                <a:gd name="T33" fmla="*/ 15 h 371"/>
                <a:gd name="T34" fmla="*/ 1 w 469"/>
                <a:gd name="T35" fmla="*/ 15 h 371"/>
                <a:gd name="T36" fmla="*/ 1 w 469"/>
                <a:gd name="T37" fmla="*/ 15 h 371"/>
                <a:gd name="T38" fmla="*/ 1 w 469"/>
                <a:gd name="T39" fmla="*/ 16 h 371"/>
                <a:gd name="T40" fmla="*/ 1 w 469"/>
                <a:gd name="T41" fmla="*/ 16 h 371"/>
                <a:gd name="T42" fmla="*/ 1 w 469"/>
                <a:gd name="T43" fmla="*/ 16 h 371"/>
                <a:gd name="T44" fmla="*/ 1 w 469"/>
                <a:gd name="T45" fmla="*/ 16 h 371"/>
                <a:gd name="T46" fmla="*/ 1 w 469"/>
                <a:gd name="T47" fmla="*/ 16 h 371"/>
                <a:gd name="T48" fmla="*/ 1 w 469"/>
                <a:gd name="T49" fmla="*/ 16 h 371"/>
                <a:gd name="T50" fmla="*/ 1 w 469"/>
                <a:gd name="T51" fmla="*/ 15 h 371"/>
                <a:gd name="T52" fmla="*/ 1 w 469"/>
                <a:gd name="T53" fmla="*/ 14 h 371"/>
                <a:gd name="T54" fmla="*/ 1 w 469"/>
                <a:gd name="T55" fmla="*/ 14 h 371"/>
                <a:gd name="T56" fmla="*/ 1 w 469"/>
                <a:gd name="T57" fmla="*/ 12 h 371"/>
                <a:gd name="T58" fmla="*/ 1 w 469"/>
                <a:gd name="T59" fmla="*/ 12 h 371"/>
                <a:gd name="T60" fmla="*/ 1 w 469"/>
                <a:gd name="T61" fmla="*/ 11 h 371"/>
                <a:gd name="T62" fmla="*/ 1 w 469"/>
                <a:gd name="T63" fmla="*/ 11 h 371"/>
                <a:gd name="T64" fmla="*/ 1 w 469"/>
                <a:gd name="T65" fmla="*/ 11 h 371"/>
                <a:gd name="T66" fmla="*/ 1 w 469"/>
                <a:gd name="T67" fmla="*/ 10 h 371"/>
                <a:gd name="T68" fmla="*/ 1 w 469"/>
                <a:gd name="T69" fmla="*/ 10 h 371"/>
                <a:gd name="T70" fmla="*/ 1 w 469"/>
                <a:gd name="T71" fmla="*/ 9 h 371"/>
                <a:gd name="T72" fmla="*/ 1 w 469"/>
                <a:gd name="T73" fmla="*/ 8 h 371"/>
                <a:gd name="T74" fmla="*/ 1 w 469"/>
                <a:gd name="T75" fmla="*/ 8 h 371"/>
                <a:gd name="T76" fmla="*/ 1 w 469"/>
                <a:gd name="T77" fmla="*/ 8 h 371"/>
                <a:gd name="T78" fmla="*/ 1 w 469"/>
                <a:gd name="T79" fmla="*/ 7 h 371"/>
                <a:gd name="T80" fmla="*/ 1 w 469"/>
                <a:gd name="T81" fmla="*/ 7 h 371"/>
                <a:gd name="T82" fmla="*/ 1 w 469"/>
                <a:gd name="T83" fmla="*/ 5 h 371"/>
                <a:gd name="T84" fmla="*/ 1 w 469"/>
                <a:gd name="T85" fmla="*/ 3 h 371"/>
                <a:gd name="T86" fmla="*/ 1 w 469"/>
                <a:gd name="T87" fmla="*/ 3 h 371"/>
                <a:gd name="T88" fmla="*/ 1 w 469"/>
                <a:gd name="T89" fmla="*/ 3 h 371"/>
                <a:gd name="T90" fmla="*/ 1 w 469"/>
                <a:gd name="T91" fmla="*/ 3 h 371"/>
                <a:gd name="T92" fmla="*/ 1 w 469"/>
                <a:gd name="T93" fmla="*/ 3 h 371"/>
                <a:gd name="T94" fmla="*/ 1 w 469"/>
                <a:gd name="T95" fmla="*/ 3 h 371"/>
                <a:gd name="T96" fmla="*/ 1 w 469"/>
                <a:gd name="T97" fmla="*/ 0 h 371"/>
                <a:gd name="T98" fmla="*/ 1 w 469"/>
                <a:gd name="T99" fmla="*/ 3 h 371"/>
                <a:gd name="T100" fmla="*/ 1 w 469"/>
                <a:gd name="T101" fmla="*/ 3 h 371"/>
                <a:gd name="T102" fmla="*/ 1 w 469"/>
                <a:gd name="T103" fmla="*/ 3 h 371"/>
                <a:gd name="T104" fmla="*/ 1 w 469"/>
                <a:gd name="T105" fmla="*/ 3 h 371"/>
                <a:gd name="T106" fmla="*/ 1 w 469"/>
                <a:gd name="T107" fmla="*/ 3 h 371"/>
                <a:gd name="T108" fmla="*/ 1 w 469"/>
                <a:gd name="T109" fmla="*/ 3 h 371"/>
                <a:gd name="T110" fmla="*/ 1 w 469"/>
                <a:gd name="T111" fmla="*/ 3 h 371"/>
                <a:gd name="T112" fmla="*/ 1 w 469"/>
                <a:gd name="T113" fmla="*/ 3 h 371"/>
                <a:gd name="T114" fmla="*/ 1 w 469"/>
                <a:gd name="T115" fmla="*/ 3 h 371"/>
                <a:gd name="T116" fmla="*/ 1 w 469"/>
                <a:gd name="T117" fmla="*/ 4 h 371"/>
                <a:gd name="T118" fmla="*/ 1 w 469"/>
                <a:gd name="T119" fmla="*/ 4 h 371"/>
                <a:gd name="T120" fmla="*/ 1 w 469"/>
                <a:gd name="T121" fmla="*/ 5 h 37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69"/>
                <a:gd name="T184" fmla="*/ 0 h 371"/>
                <a:gd name="T185" fmla="*/ 469 w 469"/>
                <a:gd name="T186" fmla="*/ 371 h 37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69" h="371">
                  <a:moveTo>
                    <a:pt x="82" y="113"/>
                  </a:moveTo>
                  <a:lnTo>
                    <a:pt x="76" y="114"/>
                  </a:lnTo>
                  <a:lnTo>
                    <a:pt x="71" y="117"/>
                  </a:lnTo>
                  <a:lnTo>
                    <a:pt x="61" y="122"/>
                  </a:lnTo>
                  <a:lnTo>
                    <a:pt x="63" y="126"/>
                  </a:lnTo>
                  <a:lnTo>
                    <a:pt x="67" y="129"/>
                  </a:lnTo>
                  <a:lnTo>
                    <a:pt x="74" y="131"/>
                  </a:lnTo>
                  <a:lnTo>
                    <a:pt x="82" y="132"/>
                  </a:lnTo>
                  <a:lnTo>
                    <a:pt x="85" y="135"/>
                  </a:lnTo>
                  <a:lnTo>
                    <a:pt x="87" y="138"/>
                  </a:lnTo>
                  <a:lnTo>
                    <a:pt x="91" y="140"/>
                  </a:lnTo>
                  <a:lnTo>
                    <a:pt x="91" y="141"/>
                  </a:lnTo>
                  <a:lnTo>
                    <a:pt x="85" y="145"/>
                  </a:lnTo>
                  <a:lnTo>
                    <a:pt x="76" y="147"/>
                  </a:lnTo>
                  <a:lnTo>
                    <a:pt x="65" y="149"/>
                  </a:lnTo>
                  <a:lnTo>
                    <a:pt x="56" y="151"/>
                  </a:lnTo>
                  <a:lnTo>
                    <a:pt x="52" y="155"/>
                  </a:lnTo>
                  <a:lnTo>
                    <a:pt x="50" y="161"/>
                  </a:lnTo>
                  <a:lnTo>
                    <a:pt x="50" y="173"/>
                  </a:lnTo>
                  <a:lnTo>
                    <a:pt x="48" y="179"/>
                  </a:lnTo>
                  <a:lnTo>
                    <a:pt x="47" y="185"/>
                  </a:lnTo>
                  <a:lnTo>
                    <a:pt x="41" y="189"/>
                  </a:lnTo>
                  <a:lnTo>
                    <a:pt x="32" y="192"/>
                  </a:lnTo>
                  <a:lnTo>
                    <a:pt x="28" y="196"/>
                  </a:lnTo>
                  <a:lnTo>
                    <a:pt x="26" y="201"/>
                  </a:lnTo>
                  <a:lnTo>
                    <a:pt x="26" y="205"/>
                  </a:lnTo>
                  <a:lnTo>
                    <a:pt x="24" y="210"/>
                  </a:lnTo>
                  <a:lnTo>
                    <a:pt x="21" y="213"/>
                  </a:lnTo>
                  <a:lnTo>
                    <a:pt x="17" y="216"/>
                  </a:lnTo>
                  <a:lnTo>
                    <a:pt x="10" y="217"/>
                  </a:lnTo>
                  <a:lnTo>
                    <a:pt x="8" y="218"/>
                  </a:lnTo>
                  <a:lnTo>
                    <a:pt x="6" y="218"/>
                  </a:lnTo>
                  <a:lnTo>
                    <a:pt x="6" y="220"/>
                  </a:lnTo>
                  <a:lnTo>
                    <a:pt x="4" y="221"/>
                  </a:lnTo>
                  <a:lnTo>
                    <a:pt x="2" y="223"/>
                  </a:lnTo>
                  <a:lnTo>
                    <a:pt x="0" y="224"/>
                  </a:lnTo>
                  <a:lnTo>
                    <a:pt x="2" y="229"/>
                  </a:lnTo>
                  <a:lnTo>
                    <a:pt x="4" y="234"/>
                  </a:lnTo>
                  <a:lnTo>
                    <a:pt x="10" y="239"/>
                  </a:lnTo>
                  <a:lnTo>
                    <a:pt x="15" y="243"/>
                  </a:lnTo>
                  <a:lnTo>
                    <a:pt x="19" y="245"/>
                  </a:lnTo>
                  <a:lnTo>
                    <a:pt x="23" y="246"/>
                  </a:lnTo>
                  <a:lnTo>
                    <a:pt x="34" y="247"/>
                  </a:lnTo>
                  <a:lnTo>
                    <a:pt x="45" y="245"/>
                  </a:lnTo>
                  <a:lnTo>
                    <a:pt x="56" y="244"/>
                  </a:lnTo>
                  <a:lnTo>
                    <a:pt x="71" y="244"/>
                  </a:lnTo>
                  <a:lnTo>
                    <a:pt x="78" y="244"/>
                  </a:lnTo>
                  <a:lnTo>
                    <a:pt x="83" y="244"/>
                  </a:lnTo>
                  <a:lnTo>
                    <a:pt x="85" y="245"/>
                  </a:lnTo>
                  <a:lnTo>
                    <a:pt x="85" y="247"/>
                  </a:lnTo>
                  <a:lnTo>
                    <a:pt x="87" y="250"/>
                  </a:lnTo>
                  <a:lnTo>
                    <a:pt x="93" y="253"/>
                  </a:lnTo>
                  <a:lnTo>
                    <a:pt x="95" y="256"/>
                  </a:lnTo>
                  <a:lnTo>
                    <a:pt x="95" y="259"/>
                  </a:lnTo>
                  <a:lnTo>
                    <a:pt x="89" y="265"/>
                  </a:lnTo>
                  <a:lnTo>
                    <a:pt x="87" y="268"/>
                  </a:lnTo>
                  <a:lnTo>
                    <a:pt x="85" y="271"/>
                  </a:lnTo>
                  <a:lnTo>
                    <a:pt x="83" y="274"/>
                  </a:lnTo>
                  <a:lnTo>
                    <a:pt x="83" y="275"/>
                  </a:lnTo>
                  <a:lnTo>
                    <a:pt x="85" y="278"/>
                  </a:lnTo>
                  <a:lnTo>
                    <a:pt x="87" y="282"/>
                  </a:lnTo>
                  <a:lnTo>
                    <a:pt x="89" y="285"/>
                  </a:lnTo>
                  <a:lnTo>
                    <a:pt x="89" y="286"/>
                  </a:lnTo>
                  <a:lnTo>
                    <a:pt x="87" y="291"/>
                  </a:lnTo>
                  <a:lnTo>
                    <a:pt x="85" y="296"/>
                  </a:lnTo>
                  <a:lnTo>
                    <a:pt x="85" y="301"/>
                  </a:lnTo>
                  <a:lnTo>
                    <a:pt x="87" y="307"/>
                  </a:lnTo>
                  <a:lnTo>
                    <a:pt x="87" y="310"/>
                  </a:lnTo>
                  <a:lnTo>
                    <a:pt x="89" y="313"/>
                  </a:lnTo>
                  <a:lnTo>
                    <a:pt x="91" y="315"/>
                  </a:lnTo>
                  <a:lnTo>
                    <a:pt x="91" y="316"/>
                  </a:lnTo>
                  <a:lnTo>
                    <a:pt x="85" y="318"/>
                  </a:lnTo>
                  <a:lnTo>
                    <a:pt x="80" y="319"/>
                  </a:lnTo>
                  <a:lnTo>
                    <a:pt x="74" y="319"/>
                  </a:lnTo>
                  <a:lnTo>
                    <a:pt x="65" y="318"/>
                  </a:lnTo>
                  <a:lnTo>
                    <a:pt x="61" y="319"/>
                  </a:lnTo>
                  <a:lnTo>
                    <a:pt x="58" y="320"/>
                  </a:lnTo>
                  <a:lnTo>
                    <a:pt x="58" y="322"/>
                  </a:lnTo>
                  <a:lnTo>
                    <a:pt x="59" y="325"/>
                  </a:lnTo>
                  <a:lnTo>
                    <a:pt x="65" y="328"/>
                  </a:lnTo>
                  <a:lnTo>
                    <a:pt x="69" y="330"/>
                  </a:lnTo>
                  <a:lnTo>
                    <a:pt x="76" y="331"/>
                  </a:lnTo>
                  <a:lnTo>
                    <a:pt x="78" y="331"/>
                  </a:lnTo>
                  <a:lnTo>
                    <a:pt x="80" y="331"/>
                  </a:lnTo>
                  <a:lnTo>
                    <a:pt x="83" y="333"/>
                  </a:lnTo>
                  <a:lnTo>
                    <a:pt x="87" y="335"/>
                  </a:lnTo>
                  <a:lnTo>
                    <a:pt x="91" y="336"/>
                  </a:lnTo>
                  <a:lnTo>
                    <a:pt x="93" y="336"/>
                  </a:lnTo>
                  <a:lnTo>
                    <a:pt x="96" y="335"/>
                  </a:lnTo>
                  <a:lnTo>
                    <a:pt x="100" y="335"/>
                  </a:lnTo>
                  <a:lnTo>
                    <a:pt x="104" y="337"/>
                  </a:lnTo>
                  <a:lnTo>
                    <a:pt x="107" y="340"/>
                  </a:lnTo>
                  <a:lnTo>
                    <a:pt x="113" y="343"/>
                  </a:lnTo>
                  <a:lnTo>
                    <a:pt x="120" y="346"/>
                  </a:lnTo>
                  <a:lnTo>
                    <a:pt x="131" y="348"/>
                  </a:lnTo>
                  <a:lnTo>
                    <a:pt x="141" y="350"/>
                  </a:lnTo>
                  <a:lnTo>
                    <a:pt x="150" y="352"/>
                  </a:lnTo>
                  <a:lnTo>
                    <a:pt x="152" y="353"/>
                  </a:lnTo>
                  <a:lnTo>
                    <a:pt x="155" y="354"/>
                  </a:lnTo>
                  <a:lnTo>
                    <a:pt x="161" y="356"/>
                  </a:lnTo>
                  <a:lnTo>
                    <a:pt x="165" y="357"/>
                  </a:lnTo>
                  <a:lnTo>
                    <a:pt x="174" y="356"/>
                  </a:lnTo>
                  <a:lnTo>
                    <a:pt x="181" y="356"/>
                  </a:lnTo>
                  <a:lnTo>
                    <a:pt x="189" y="356"/>
                  </a:lnTo>
                  <a:lnTo>
                    <a:pt x="198" y="356"/>
                  </a:lnTo>
                  <a:lnTo>
                    <a:pt x="202" y="359"/>
                  </a:lnTo>
                  <a:lnTo>
                    <a:pt x="205" y="361"/>
                  </a:lnTo>
                  <a:lnTo>
                    <a:pt x="209" y="364"/>
                  </a:lnTo>
                  <a:lnTo>
                    <a:pt x="215" y="366"/>
                  </a:lnTo>
                  <a:lnTo>
                    <a:pt x="220" y="367"/>
                  </a:lnTo>
                  <a:lnTo>
                    <a:pt x="227" y="368"/>
                  </a:lnTo>
                  <a:lnTo>
                    <a:pt x="226" y="370"/>
                  </a:lnTo>
                  <a:lnTo>
                    <a:pt x="226" y="371"/>
                  </a:lnTo>
                  <a:lnTo>
                    <a:pt x="233" y="371"/>
                  </a:lnTo>
                  <a:lnTo>
                    <a:pt x="240" y="370"/>
                  </a:lnTo>
                  <a:lnTo>
                    <a:pt x="248" y="369"/>
                  </a:lnTo>
                  <a:lnTo>
                    <a:pt x="250" y="368"/>
                  </a:lnTo>
                  <a:lnTo>
                    <a:pt x="255" y="369"/>
                  </a:lnTo>
                  <a:lnTo>
                    <a:pt x="261" y="370"/>
                  </a:lnTo>
                  <a:lnTo>
                    <a:pt x="264" y="371"/>
                  </a:lnTo>
                  <a:lnTo>
                    <a:pt x="266" y="371"/>
                  </a:lnTo>
                  <a:lnTo>
                    <a:pt x="281" y="370"/>
                  </a:lnTo>
                  <a:lnTo>
                    <a:pt x="294" y="369"/>
                  </a:lnTo>
                  <a:lnTo>
                    <a:pt x="303" y="365"/>
                  </a:lnTo>
                  <a:lnTo>
                    <a:pt x="307" y="362"/>
                  </a:lnTo>
                  <a:lnTo>
                    <a:pt x="309" y="358"/>
                  </a:lnTo>
                  <a:lnTo>
                    <a:pt x="307" y="352"/>
                  </a:lnTo>
                  <a:lnTo>
                    <a:pt x="305" y="346"/>
                  </a:lnTo>
                  <a:lnTo>
                    <a:pt x="305" y="342"/>
                  </a:lnTo>
                  <a:lnTo>
                    <a:pt x="303" y="341"/>
                  </a:lnTo>
                  <a:lnTo>
                    <a:pt x="303" y="340"/>
                  </a:lnTo>
                  <a:lnTo>
                    <a:pt x="303" y="337"/>
                  </a:lnTo>
                  <a:lnTo>
                    <a:pt x="303" y="333"/>
                  </a:lnTo>
                  <a:lnTo>
                    <a:pt x="305" y="322"/>
                  </a:lnTo>
                  <a:lnTo>
                    <a:pt x="307" y="312"/>
                  </a:lnTo>
                  <a:lnTo>
                    <a:pt x="309" y="308"/>
                  </a:lnTo>
                  <a:lnTo>
                    <a:pt x="312" y="304"/>
                  </a:lnTo>
                  <a:lnTo>
                    <a:pt x="316" y="301"/>
                  </a:lnTo>
                  <a:lnTo>
                    <a:pt x="320" y="297"/>
                  </a:lnTo>
                  <a:lnTo>
                    <a:pt x="323" y="293"/>
                  </a:lnTo>
                  <a:lnTo>
                    <a:pt x="323" y="292"/>
                  </a:lnTo>
                  <a:lnTo>
                    <a:pt x="320" y="283"/>
                  </a:lnTo>
                  <a:lnTo>
                    <a:pt x="318" y="279"/>
                  </a:lnTo>
                  <a:lnTo>
                    <a:pt x="311" y="275"/>
                  </a:lnTo>
                  <a:lnTo>
                    <a:pt x="303" y="270"/>
                  </a:lnTo>
                  <a:lnTo>
                    <a:pt x="294" y="266"/>
                  </a:lnTo>
                  <a:lnTo>
                    <a:pt x="285" y="262"/>
                  </a:lnTo>
                  <a:lnTo>
                    <a:pt x="277" y="257"/>
                  </a:lnTo>
                  <a:lnTo>
                    <a:pt x="275" y="253"/>
                  </a:lnTo>
                  <a:lnTo>
                    <a:pt x="275" y="250"/>
                  </a:lnTo>
                  <a:lnTo>
                    <a:pt x="279" y="246"/>
                  </a:lnTo>
                  <a:lnTo>
                    <a:pt x="288" y="244"/>
                  </a:lnTo>
                  <a:lnTo>
                    <a:pt x="301" y="242"/>
                  </a:lnTo>
                  <a:lnTo>
                    <a:pt x="305" y="243"/>
                  </a:lnTo>
                  <a:lnTo>
                    <a:pt x="307" y="243"/>
                  </a:lnTo>
                  <a:lnTo>
                    <a:pt x="305" y="243"/>
                  </a:lnTo>
                  <a:lnTo>
                    <a:pt x="303" y="242"/>
                  </a:lnTo>
                  <a:lnTo>
                    <a:pt x="307" y="243"/>
                  </a:lnTo>
                  <a:lnTo>
                    <a:pt x="312" y="244"/>
                  </a:lnTo>
                  <a:lnTo>
                    <a:pt x="320" y="245"/>
                  </a:lnTo>
                  <a:lnTo>
                    <a:pt x="322" y="246"/>
                  </a:lnTo>
                  <a:lnTo>
                    <a:pt x="323" y="246"/>
                  </a:lnTo>
                  <a:lnTo>
                    <a:pt x="329" y="245"/>
                  </a:lnTo>
                  <a:lnTo>
                    <a:pt x="333" y="244"/>
                  </a:lnTo>
                  <a:lnTo>
                    <a:pt x="336" y="242"/>
                  </a:lnTo>
                  <a:lnTo>
                    <a:pt x="338" y="239"/>
                  </a:lnTo>
                  <a:lnTo>
                    <a:pt x="342" y="235"/>
                  </a:lnTo>
                  <a:lnTo>
                    <a:pt x="344" y="230"/>
                  </a:lnTo>
                  <a:lnTo>
                    <a:pt x="347" y="226"/>
                  </a:lnTo>
                  <a:lnTo>
                    <a:pt x="351" y="223"/>
                  </a:lnTo>
                  <a:lnTo>
                    <a:pt x="357" y="220"/>
                  </a:lnTo>
                  <a:lnTo>
                    <a:pt x="359" y="218"/>
                  </a:lnTo>
                  <a:lnTo>
                    <a:pt x="360" y="216"/>
                  </a:lnTo>
                  <a:lnTo>
                    <a:pt x="368" y="214"/>
                  </a:lnTo>
                  <a:lnTo>
                    <a:pt x="384" y="215"/>
                  </a:lnTo>
                  <a:lnTo>
                    <a:pt x="399" y="213"/>
                  </a:lnTo>
                  <a:lnTo>
                    <a:pt x="407" y="208"/>
                  </a:lnTo>
                  <a:lnTo>
                    <a:pt x="412" y="204"/>
                  </a:lnTo>
                  <a:lnTo>
                    <a:pt x="419" y="202"/>
                  </a:lnTo>
                  <a:lnTo>
                    <a:pt x="425" y="201"/>
                  </a:lnTo>
                  <a:lnTo>
                    <a:pt x="432" y="201"/>
                  </a:lnTo>
                  <a:lnTo>
                    <a:pt x="436" y="198"/>
                  </a:lnTo>
                  <a:lnTo>
                    <a:pt x="440" y="194"/>
                  </a:lnTo>
                  <a:lnTo>
                    <a:pt x="443" y="191"/>
                  </a:lnTo>
                  <a:lnTo>
                    <a:pt x="449" y="188"/>
                  </a:lnTo>
                  <a:lnTo>
                    <a:pt x="455" y="189"/>
                  </a:lnTo>
                  <a:lnTo>
                    <a:pt x="460" y="189"/>
                  </a:lnTo>
                  <a:lnTo>
                    <a:pt x="466" y="188"/>
                  </a:lnTo>
                  <a:lnTo>
                    <a:pt x="469" y="185"/>
                  </a:lnTo>
                  <a:lnTo>
                    <a:pt x="467" y="180"/>
                  </a:lnTo>
                  <a:lnTo>
                    <a:pt x="466" y="177"/>
                  </a:lnTo>
                  <a:lnTo>
                    <a:pt x="464" y="175"/>
                  </a:lnTo>
                  <a:lnTo>
                    <a:pt x="456" y="172"/>
                  </a:lnTo>
                  <a:lnTo>
                    <a:pt x="455" y="170"/>
                  </a:lnTo>
                  <a:lnTo>
                    <a:pt x="453" y="169"/>
                  </a:lnTo>
                  <a:lnTo>
                    <a:pt x="451" y="167"/>
                  </a:lnTo>
                  <a:lnTo>
                    <a:pt x="451" y="166"/>
                  </a:lnTo>
                  <a:lnTo>
                    <a:pt x="449" y="164"/>
                  </a:lnTo>
                  <a:lnTo>
                    <a:pt x="449" y="158"/>
                  </a:lnTo>
                  <a:lnTo>
                    <a:pt x="451" y="154"/>
                  </a:lnTo>
                  <a:lnTo>
                    <a:pt x="451" y="152"/>
                  </a:lnTo>
                  <a:lnTo>
                    <a:pt x="451" y="150"/>
                  </a:lnTo>
                  <a:lnTo>
                    <a:pt x="451" y="147"/>
                  </a:lnTo>
                  <a:lnTo>
                    <a:pt x="453" y="145"/>
                  </a:lnTo>
                  <a:lnTo>
                    <a:pt x="455" y="142"/>
                  </a:lnTo>
                  <a:lnTo>
                    <a:pt x="453" y="129"/>
                  </a:lnTo>
                  <a:lnTo>
                    <a:pt x="449" y="116"/>
                  </a:lnTo>
                  <a:lnTo>
                    <a:pt x="442" y="104"/>
                  </a:lnTo>
                  <a:lnTo>
                    <a:pt x="431" y="93"/>
                  </a:lnTo>
                  <a:lnTo>
                    <a:pt x="418" y="84"/>
                  </a:lnTo>
                  <a:lnTo>
                    <a:pt x="408" y="80"/>
                  </a:lnTo>
                  <a:lnTo>
                    <a:pt x="399" y="77"/>
                  </a:lnTo>
                  <a:lnTo>
                    <a:pt x="394" y="75"/>
                  </a:lnTo>
                  <a:lnTo>
                    <a:pt x="386" y="73"/>
                  </a:lnTo>
                  <a:lnTo>
                    <a:pt x="381" y="72"/>
                  </a:lnTo>
                  <a:lnTo>
                    <a:pt x="379" y="71"/>
                  </a:lnTo>
                  <a:lnTo>
                    <a:pt x="379" y="67"/>
                  </a:lnTo>
                  <a:lnTo>
                    <a:pt x="383" y="64"/>
                  </a:lnTo>
                  <a:lnTo>
                    <a:pt x="390" y="63"/>
                  </a:lnTo>
                  <a:lnTo>
                    <a:pt x="397" y="61"/>
                  </a:lnTo>
                  <a:lnTo>
                    <a:pt x="405" y="57"/>
                  </a:lnTo>
                  <a:lnTo>
                    <a:pt x="414" y="56"/>
                  </a:lnTo>
                  <a:lnTo>
                    <a:pt x="423" y="56"/>
                  </a:lnTo>
                  <a:lnTo>
                    <a:pt x="434" y="56"/>
                  </a:lnTo>
                  <a:lnTo>
                    <a:pt x="440" y="50"/>
                  </a:lnTo>
                  <a:lnTo>
                    <a:pt x="443" y="44"/>
                  </a:lnTo>
                  <a:lnTo>
                    <a:pt x="443" y="39"/>
                  </a:lnTo>
                  <a:lnTo>
                    <a:pt x="445" y="34"/>
                  </a:lnTo>
                  <a:lnTo>
                    <a:pt x="447" y="33"/>
                  </a:lnTo>
                  <a:lnTo>
                    <a:pt x="449" y="31"/>
                  </a:lnTo>
                  <a:lnTo>
                    <a:pt x="447" y="25"/>
                  </a:lnTo>
                  <a:lnTo>
                    <a:pt x="442" y="19"/>
                  </a:lnTo>
                  <a:lnTo>
                    <a:pt x="434" y="14"/>
                  </a:lnTo>
                  <a:lnTo>
                    <a:pt x="425" y="11"/>
                  </a:lnTo>
                  <a:lnTo>
                    <a:pt x="419" y="12"/>
                  </a:lnTo>
                  <a:lnTo>
                    <a:pt x="412" y="12"/>
                  </a:lnTo>
                  <a:lnTo>
                    <a:pt x="403" y="9"/>
                  </a:lnTo>
                  <a:lnTo>
                    <a:pt x="394" y="5"/>
                  </a:lnTo>
                  <a:lnTo>
                    <a:pt x="381" y="2"/>
                  </a:lnTo>
                  <a:lnTo>
                    <a:pt x="375" y="0"/>
                  </a:lnTo>
                  <a:lnTo>
                    <a:pt x="371" y="0"/>
                  </a:lnTo>
                  <a:lnTo>
                    <a:pt x="366" y="0"/>
                  </a:lnTo>
                  <a:lnTo>
                    <a:pt x="360" y="0"/>
                  </a:lnTo>
                  <a:lnTo>
                    <a:pt x="353" y="4"/>
                  </a:lnTo>
                  <a:lnTo>
                    <a:pt x="349" y="6"/>
                  </a:lnTo>
                  <a:lnTo>
                    <a:pt x="340" y="9"/>
                  </a:lnTo>
                  <a:lnTo>
                    <a:pt x="335" y="10"/>
                  </a:lnTo>
                  <a:lnTo>
                    <a:pt x="327" y="10"/>
                  </a:lnTo>
                  <a:lnTo>
                    <a:pt x="320" y="11"/>
                  </a:lnTo>
                  <a:lnTo>
                    <a:pt x="309" y="11"/>
                  </a:lnTo>
                  <a:lnTo>
                    <a:pt x="305" y="14"/>
                  </a:lnTo>
                  <a:lnTo>
                    <a:pt x="299" y="15"/>
                  </a:lnTo>
                  <a:lnTo>
                    <a:pt x="294" y="14"/>
                  </a:lnTo>
                  <a:lnTo>
                    <a:pt x="288" y="13"/>
                  </a:lnTo>
                  <a:lnTo>
                    <a:pt x="285" y="11"/>
                  </a:lnTo>
                  <a:lnTo>
                    <a:pt x="283" y="10"/>
                  </a:lnTo>
                  <a:lnTo>
                    <a:pt x="279" y="7"/>
                  </a:lnTo>
                  <a:lnTo>
                    <a:pt x="274" y="5"/>
                  </a:lnTo>
                  <a:lnTo>
                    <a:pt x="263" y="2"/>
                  </a:lnTo>
                  <a:lnTo>
                    <a:pt x="251" y="4"/>
                  </a:lnTo>
                  <a:lnTo>
                    <a:pt x="244" y="6"/>
                  </a:lnTo>
                  <a:lnTo>
                    <a:pt x="239" y="10"/>
                  </a:lnTo>
                  <a:lnTo>
                    <a:pt x="233" y="16"/>
                  </a:lnTo>
                  <a:lnTo>
                    <a:pt x="235" y="23"/>
                  </a:lnTo>
                  <a:lnTo>
                    <a:pt x="231" y="31"/>
                  </a:lnTo>
                  <a:lnTo>
                    <a:pt x="231" y="35"/>
                  </a:lnTo>
                  <a:lnTo>
                    <a:pt x="229" y="40"/>
                  </a:lnTo>
                  <a:lnTo>
                    <a:pt x="226" y="44"/>
                  </a:lnTo>
                  <a:lnTo>
                    <a:pt x="220" y="47"/>
                  </a:lnTo>
                  <a:lnTo>
                    <a:pt x="218" y="50"/>
                  </a:lnTo>
                  <a:lnTo>
                    <a:pt x="218" y="53"/>
                  </a:lnTo>
                  <a:lnTo>
                    <a:pt x="218" y="56"/>
                  </a:lnTo>
                  <a:lnTo>
                    <a:pt x="220" y="59"/>
                  </a:lnTo>
                  <a:lnTo>
                    <a:pt x="218" y="63"/>
                  </a:lnTo>
                  <a:lnTo>
                    <a:pt x="218" y="65"/>
                  </a:lnTo>
                  <a:lnTo>
                    <a:pt x="215" y="67"/>
                  </a:lnTo>
                  <a:lnTo>
                    <a:pt x="209" y="68"/>
                  </a:lnTo>
                  <a:lnTo>
                    <a:pt x="202" y="67"/>
                  </a:lnTo>
                  <a:lnTo>
                    <a:pt x="196" y="67"/>
                  </a:lnTo>
                  <a:lnTo>
                    <a:pt x="192" y="68"/>
                  </a:lnTo>
                  <a:lnTo>
                    <a:pt x="189" y="71"/>
                  </a:lnTo>
                  <a:lnTo>
                    <a:pt x="189" y="76"/>
                  </a:lnTo>
                  <a:lnTo>
                    <a:pt x="189" y="79"/>
                  </a:lnTo>
                  <a:lnTo>
                    <a:pt x="187" y="81"/>
                  </a:lnTo>
                  <a:lnTo>
                    <a:pt x="187" y="82"/>
                  </a:lnTo>
                  <a:lnTo>
                    <a:pt x="181" y="84"/>
                  </a:lnTo>
                  <a:lnTo>
                    <a:pt x="178" y="84"/>
                  </a:lnTo>
                  <a:lnTo>
                    <a:pt x="170" y="84"/>
                  </a:lnTo>
                  <a:lnTo>
                    <a:pt x="167" y="86"/>
                  </a:lnTo>
                  <a:lnTo>
                    <a:pt x="163" y="88"/>
                  </a:lnTo>
                  <a:lnTo>
                    <a:pt x="161" y="91"/>
                  </a:lnTo>
                  <a:lnTo>
                    <a:pt x="155" y="94"/>
                  </a:lnTo>
                  <a:lnTo>
                    <a:pt x="152" y="96"/>
                  </a:lnTo>
                  <a:lnTo>
                    <a:pt x="146" y="97"/>
                  </a:lnTo>
                  <a:lnTo>
                    <a:pt x="137" y="97"/>
                  </a:lnTo>
                  <a:lnTo>
                    <a:pt x="128" y="98"/>
                  </a:lnTo>
                  <a:lnTo>
                    <a:pt x="124" y="104"/>
                  </a:lnTo>
                  <a:lnTo>
                    <a:pt x="120" y="109"/>
                  </a:lnTo>
                  <a:lnTo>
                    <a:pt x="115" y="113"/>
                  </a:lnTo>
                  <a:lnTo>
                    <a:pt x="106" y="116"/>
                  </a:lnTo>
                  <a:lnTo>
                    <a:pt x="100" y="115"/>
                  </a:lnTo>
                  <a:lnTo>
                    <a:pt x="91" y="115"/>
                  </a:lnTo>
                  <a:lnTo>
                    <a:pt x="83" y="114"/>
                  </a:lnTo>
                  <a:lnTo>
                    <a:pt x="82" y="113"/>
                  </a:lnTo>
                  <a:close/>
                </a:path>
              </a:pathLst>
            </a:custGeom>
            <a:solidFill>
              <a:sysClr val="window" lastClr="FFFFFF">
                <a:lumMod val="75000"/>
              </a:sysClr>
            </a:solidFill>
            <a:ln w="12700">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11" name="Freeform 9">
              <a:extLst>
                <a:ext uri="{FF2B5EF4-FFF2-40B4-BE49-F238E27FC236}">
                  <a16:creationId xmlns:a16="http://schemas.microsoft.com/office/drawing/2014/main" id="{458122A9-7CE4-A791-D785-5BF3832C9B40}"/>
                </a:ext>
              </a:extLst>
            </p:cNvPr>
            <p:cNvSpPr>
              <a:spLocks/>
            </p:cNvSpPr>
            <p:nvPr/>
          </p:nvSpPr>
          <p:spPr bwMode="auto">
            <a:xfrm>
              <a:off x="9714345" y="4174055"/>
              <a:ext cx="673328" cy="550202"/>
            </a:xfrm>
            <a:custGeom>
              <a:avLst/>
              <a:gdLst>
                <a:gd name="T0" fmla="*/ 1 w 941"/>
                <a:gd name="T1" fmla="*/ 4 h 342"/>
                <a:gd name="T2" fmla="*/ 1 w 941"/>
                <a:gd name="T3" fmla="*/ 6 h 342"/>
                <a:gd name="T4" fmla="*/ 1 w 941"/>
                <a:gd name="T5" fmla="*/ 7 h 342"/>
                <a:gd name="T6" fmla="*/ 1 w 941"/>
                <a:gd name="T7" fmla="*/ 7 h 342"/>
                <a:gd name="T8" fmla="*/ 1 w 941"/>
                <a:gd name="T9" fmla="*/ 9 h 342"/>
                <a:gd name="T10" fmla="*/ 1 w 941"/>
                <a:gd name="T11" fmla="*/ 9 h 342"/>
                <a:gd name="T12" fmla="*/ 1 w 941"/>
                <a:gd name="T13" fmla="*/ 10 h 342"/>
                <a:gd name="T14" fmla="*/ 1 w 941"/>
                <a:gd name="T15" fmla="*/ 12 h 342"/>
                <a:gd name="T16" fmla="*/ 1 w 941"/>
                <a:gd name="T17" fmla="*/ 13 h 342"/>
                <a:gd name="T18" fmla="*/ 1 w 941"/>
                <a:gd name="T19" fmla="*/ 14 h 342"/>
                <a:gd name="T20" fmla="*/ 1 w 941"/>
                <a:gd name="T21" fmla="*/ 14 h 342"/>
                <a:gd name="T22" fmla="*/ 1 w 941"/>
                <a:gd name="T23" fmla="*/ 14 h 342"/>
                <a:gd name="T24" fmla="*/ 1 w 941"/>
                <a:gd name="T25" fmla="*/ 13 h 342"/>
                <a:gd name="T26" fmla="*/ 1 w 941"/>
                <a:gd name="T27" fmla="*/ 12 h 342"/>
                <a:gd name="T28" fmla="*/ 1 w 941"/>
                <a:gd name="T29" fmla="*/ 12 h 342"/>
                <a:gd name="T30" fmla="*/ 1 w 941"/>
                <a:gd name="T31" fmla="*/ 10 h 342"/>
                <a:gd name="T32" fmla="*/ 1 w 941"/>
                <a:gd name="T33" fmla="*/ 10 h 342"/>
                <a:gd name="T34" fmla="*/ 1 w 941"/>
                <a:gd name="T35" fmla="*/ 10 h 342"/>
                <a:gd name="T36" fmla="*/ 1 w 941"/>
                <a:gd name="T37" fmla="*/ 10 h 342"/>
                <a:gd name="T38" fmla="*/ 1 w 941"/>
                <a:gd name="T39" fmla="*/ 10 h 342"/>
                <a:gd name="T40" fmla="*/ 1 w 941"/>
                <a:gd name="T41" fmla="*/ 11 h 342"/>
                <a:gd name="T42" fmla="*/ 1 w 941"/>
                <a:gd name="T43" fmla="*/ 12 h 342"/>
                <a:gd name="T44" fmla="*/ 1 w 941"/>
                <a:gd name="T45" fmla="*/ 12 h 342"/>
                <a:gd name="T46" fmla="*/ 1 w 941"/>
                <a:gd name="T47" fmla="*/ 12 h 342"/>
                <a:gd name="T48" fmla="*/ 1 w 941"/>
                <a:gd name="T49" fmla="*/ 12 h 342"/>
                <a:gd name="T50" fmla="*/ 1 w 941"/>
                <a:gd name="T51" fmla="*/ 12 h 342"/>
                <a:gd name="T52" fmla="*/ 1 w 941"/>
                <a:gd name="T53" fmla="*/ 12 h 342"/>
                <a:gd name="T54" fmla="*/ 1 w 941"/>
                <a:gd name="T55" fmla="*/ 11 h 342"/>
                <a:gd name="T56" fmla="*/ 1 w 941"/>
                <a:gd name="T57" fmla="*/ 9 h 342"/>
                <a:gd name="T58" fmla="*/ 1 w 941"/>
                <a:gd name="T59" fmla="*/ 8 h 342"/>
                <a:gd name="T60" fmla="*/ 1 w 941"/>
                <a:gd name="T61" fmla="*/ 7 h 342"/>
                <a:gd name="T62" fmla="*/ 1 w 941"/>
                <a:gd name="T63" fmla="*/ 7 h 342"/>
                <a:gd name="T64" fmla="*/ 1 w 941"/>
                <a:gd name="T65" fmla="*/ 5 h 342"/>
                <a:gd name="T66" fmla="*/ 1 w 941"/>
                <a:gd name="T67" fmla="*/ 4 h 342"/>
                <a:gd name="T68" fmla="*/ 1 w 941"/>
                <a:gd name="T69" fmla="*/ 3 h 342"/>
                <a:gd name="T70" fmla="*/ 1 w 941"/>
                <a:gd name="T71" fmla="*/ 3 h 342"/>
                <a:gd name="T72" fmla="*/ 1 w 941"/>
                <a:gd name="T73" fmla="*/ 3 h 342"/>
                <a:gd name="T74" fmla="*/ 1 w 941"/>
                <a:gd name="T75" fmla="*/ 3 h 342"/>
                <a:gd name="T76" fmla="*/ 1 w 941"/>
                <a:gd name="T77" fmla="*/ 3 h 342"/>
                <a:gd name="T78" fmla="*/ 1 w 941"/>
                <a:gd name="T79" fmla="*/ 3 h 342"/>
                <a:gd name="T80" fmla="*/ 1 w 941"/>
                <a:gd name="T81" fmla="*/ 3 h 342"/>
                <a:gd name="T82" fmla="*/ 1 w 941"/>
                <a:gd name="T83" fmla="*/ 3 h 342"/>
                <a:gd name="T84" fmla="*/ 1 w 941"/>
                <a:gd name="T85" fmla="*/ 3 h 342"/>
                <a:gd name="T86" fmla="*/ 1 w 941"/>
                <a:gd name="T87" fmla="*/ 3 h 342"/>
                <a:gd name="T88" fmla="*/ 1 w 941"/>
                <a:gd name="T89" fmla="*/ 3 h 342"/>
                <a:gd name="T90" fmla="*/ 1 w 941"/>
                <a:gd name="T91" fmla="*/ 3 h 342"/>
                <a:gd name="T92" fmla="*/ 1 w 941"/>
                <a:gd name="T93" fmla="*/ 3 h 342"/>
                <a:gd name="T94" fmla="*/ 1 w 941"/>
                <a:gd name="T95" fmla="*/ 0 h 342"/>
                <a:gd name="T96" fmla="*/ 1 w 941"/>
                <a:gd name="T97" fmla="*/ 3 h 342"/>
                <a:gd name="T98" fmla="*/ 1 w 941"/>
                <a:gd name="T99" fmla="*/ 3 h 342"/>
                <a:gd name="T100" fmla="*/ 1 w 941"/>
                <a:gd name="T101" fmla="*/ 3 h 342"/>
                <a:gd name="T102" fmla="*/ 1 w 941"/>
                <a:gd name="T103" fmla="*/ 3 h 342"/>
                <a:gd name="T104" fmla="*/ 1 w 941"/>
                <a:gd name="T105" fmla="*/ 3 h 342"/>
                <a:gd name="T106" fmla="*/ 1 w 941"/>
                <a:gd name="T107" fmla="*/ 3 h 342"/>
                <a:gd name="T108" fmla="*/ 1 w 941"/>
                <a:gd name="T109" fmla="*/ 3 h 342"/>
                <a:gd name="T110" fmla="*/ 1 w 941"/>
                <a:gd name="T111" fmla="*/ 3 h 342"/>
                <a:gd name="T112" fmla="*/ 1 w 941"/>
                <a:gd name="T113" fmla="*/ 3 h 342"/>
                <a:gd name="T114" fmla="*/ 1 w 941"/>
                <a:gd name="T115" fmla="*/ 3 h 342"/>
                <a:gd name="T116" fmla="*/ 1 w 941"/>
                <a:gd name="T117" fmla="*/ 3 h 342"/>
                <a:gd name="T118" fmla="*/ 1 w 941"/>
                <a:gd name="T119" fmla="*/ 3 h 342"/>
                <a:gd name="T120" fmla="*/ 1 w 941"/>
                <a:gd name="T121" fmla="*/ 3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1"/>
                <a:gd name="T184" fmla="*/ 0 h 342"/>
                <a:gd name="T185" fmla="*/ 941 w 941"/>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1" h="342">
                  <a:moveTo>
                    <a:pt x="5" y="75"/>
                  </a:moveTo>
                  <a:lnTo>
                    <a:pt x="5" y="80"/>
                  </a:lnTo>
                  <a:lnTo>
                    <a:pt x="3" y="85"/>
                  </a:lnTo>
                  <a:lnTo>
                    <a:pt x="1" y="87"/>
                  </a:lnTo>
                  <a:lnTo>
                    <a:pt x="0" y="88"/>
                  </a:lnTo>
                  <a:lnTo>
                    <a:pt x="1" y="93"/>
                  </a:lnTo>
                  <a:lnTo>
                    <a:pt x="3" y="97"/>
                  </a:lnTo>
                  <a:lnTo>
                    <a:pt x="11" y="105"/>
                  </a:lnTo>
                  <a:lnTo>
                    <a:pt x="16" y="111"/>
                  </a:lnTo>
                  <a:lnTo>
                    <a:pt x="20" y="118"/>
                  </a:lnTo>
                  <a:lnTo>
                    <a:pt x="31" y="132"/>
                  </a:lnTo>
                  <a:lnTo>
                    <a:pt x="37" y="139"/>
                  </a:lnTo>
                  <a:lnTo>
                    <a:pt x="42" y="145"/>
                  </a:lnTo>
                  <a:lnTo>
                    <a:pt x="51" y="149"/>
                  </a:lnTo>
                  <a:lnTo>
                    <a:pt x="61" y="152"/>
                  </a:lnTo>
                  <a:lnTo>
                    <a:pt x="72" y="150"/>
                  </a:lnTo>
                  <a:lnTo>
                    <a:pt x="79" y="149"/>
                  </a:lnTo>
                  <a:lnTo>
                    <a:pt x="86" y="147"/>
                  </a:lnTo>
                  <a:lnTo>
                    <a:pt x="96" y="146"/>
                  </a:lnTo>
                  <a:lnTo>
                    <a:pt x="103" y="149"/>
                  </a:lnTo>
                  <a:lnTo>
                    <a:pt x="105" y="153"/>
                  </a:lnTo>
                  <a:lnTo>
                    <a:pt x="109" y="162"/>
                  </a:lnTo>
                  <a:lnTo>
                    <a:pt x="107" y="166"/>
                  </a:lnTo>
                  <a:lnTo>
                    <a:pt x="107" y="170"/>
                  </a:lnTo>
                  <a:lnTo>
                    <a:pt x="105" y="171"/>
                  </a:lnTo>
                  <a:lnTo>
                    <a:pt x="105" y="173"/>
                  </a:lnTo>
                  <a:lnTo>
                    <a:pt x="103" y="174"/>
                  </a:lnTo>
                  <a:lnTo>
                    <a:pt x="103" y="175"/>
                  </a:lnTo>
                  <a:lnTo>
                    <a:pt x="107" y="183"/>
                  </a:lnTo>
                  <a:lnTo>
                    <a:pt x="110" y="192"/>
                  </a:lnTo>
                  <a:lnTo>
                    <a:pt x="118" y="199"/>
                  </a:lnTo>
                  <a:lnTo>
                    <a:pt x="131" y="203"/>
                  </a:lnTo>
                  <a:lnTo>
                    <a:pt x="133" y="207"/>
                  </a:lnTo>
                  <a:lnTo>
                    <a:pt x="138" y="211"/>
                  </a:lnTo>
                  <a:lnTo>
                    <a:pt x="144" y="214"/>
                  </a:lnTo>
                  <a:lnTo>
                    <a:pt x="149" y="217"/>
                  </a:lnTo>
                  <a:lnTo>
                    <a:pt x="157" y="220"/>
                  </a:lnTo>
                  <a:lnTo>
                    <a:pt x="158" y="221"/>
                  </a:lnTo>
                  <a:lnTo>
                    <a:pt x="160" y="221"/>
                  </a:lnTo>
                  <a:lnTo>
                    <a:pt x="162" y="224"/>
                  </a:lnTo>
                  <a:lnTo>
                    <a:pt x="166" y="227"/>
                  </a:lnTo>
                  <a:lnTo>
                    <a:pt x="177" y="230"/>
                  </a:lnTo>
                  <a:lnTo>
                    <a:pt x="182" y="230"/>
                  </a:lnTo>
                  <a:lnTo>
                    <a:pt x="186" y="230"/>
                  </a:lnTo>
                  <a:lnTo>
                    <a:pt x="192" y="232"/>
                  </a:lnTo>
                  <a:lnTo>
                    <a:pt x="197" y="234"/>
                  </a:lnTo>
                  <a:lnTo>
                    <a:pt x="201" y="236"/>
                  </a:lnTo>
                  <a:lnTo>
                    <a:pt x="206" y="237"/>
                  </a:lnTo>
                  <a:lnTo>
                    <a:pt x="232" y="242"/>
                  </a:lnTo>
                  <a:lnTo>
                    <a:pt x="258" y="247"/>
                  </a:lnTo>
                  <a:lnTo>
                    <a:pt x="269" y="268"/>
                  </a:lnTo>
                  <a:lnTo>
                    <a:pt x="267" y="268"/>
                  </a:lnTo>
                  <a:lnTo>
                    <a:pt x="265" y="269"/>
                  </a:lnTo>
                  <a:lnTo>
                    <a:pt x="264" y="270"/>
                  </a:lnTo>
                  <a:lnTo>
                    <a:pt x="264" y="272"/>
                  </a:lnTo>
                  <a:lnTo>
                    <a:pt x="262" y="274"/>
                  </a:lnTo>
                  <a:lnTo>
                    <a:pt x="262" y="275"/>
                  </a:lnTo>
                  <a:lnTo>
                    <a:pt x="264" y="281"/>
                  </a:lnTo>
                  <a:lnTo>
                    <a:pt x="267" y="287"/>
                  </a:lnTo>
                  <a:lnTo>
                    <a:pt x="277" y="298"/>
                  </a:lnTo>
                  <a:lnTo>
                    <a:pt x="278" y="302"/>
                  </a:lnTo>
                  <a:lnTo>
                    <a:pt x="278" y="305"/>
                  </a:lnTo>
                  <a:lnTo>
                    <a:pt x="280" y="307"/>
                  </a:lnTo>
                  <a:lnTo>
                    <a:pt x="286" y="309"/>
                  </a:lnTo>
                  <a:lnTo>
                    <a:pt x="286" y="313"/>
                  </a:lnTo>
                  <a:lnTo>
                    <a:pt x="282" y="317"/>
                  </a:lnTo>
                  <a:lnTo>
                    <a:pt x="280" y="320"/>
                  </a:lnTo>
                  <a:lnTo>
                    <a:pt x="278" y="321"/>
                  </a:lnTo>
                  <a:lnTo>
                    <a:pt x="280" y="322"/>
                  </a:lnTo>
                  <a:lnTo>
                    <a:pt x="280" y="324"/>
                  </a:lnTo>
                  <a:lnTo>
                    <a:pt x="284" y="330"/>
                  </a:lnTo>
                  <a:lnTo>
                    <a:pt x="288" y="335"/>
                  </a:lnTo>
                  <a:lnTo>
                    <a:pt x="289" y="337"/>
                  </a:lnTo>
                  <a:lnTo>
                    <a:pt x="289" y="338"/>
                  </a:lnTo>
                  <a:lnTo>
                    <a:pt x="293" y="340"/>
                  </a:lnTo>
                  <a:lnTo>
                    <a:pt x="299" y="341"/>
                  </a:lnTo>
                  <a:lnTo>
                    <a:pt x="302" y="342"/>
                  </a:lnTo>
                  <a:lnTo>
                    <a:pt x="304" y="342"/>
                  </a:lnTo>
                  <a:lnTo>
                    <a:pt x="312" y="341"/>
                  </a:lnTo>
                  <a:lnTo>
                    <a:pt x="317" y="341"/>
                  </a:lnTo>
                  <a:lnTo>
                    <a:pt x="319" y="340"/>
                  </a:lnTo>
                  <a:lnTo>
                    <a:pt x="321" y="339"/>
                  </a:lnTo>
                  <a:lnTo>
                    <a:pt x="323" y="337"/>
                  </a:lnTo>
                  <a:lnTo>
                    <a:pt x="325" y="335"/>
                  </a:lnTo>
                  <a:lnTo>
                    <a:pt x="328" y="333"/>
                  </a:lnTo>
                  <a:lnTo>
                    <a:pt x="341" y="328"/>
                  </a:lnTo>
                  <a:lnTo>
                    <a:pt x="358" y="324"/>
                  </a:lnTo>
                  <a:lnTo>
                    <a:pt x="363" y="321"/>
                  </a:lnTo>
                  <a:lnTo>
                    <a:pt x="371" y="317"/>
                  </a:lnTo>
                  <a:lnTo>
                    <a:pt x="380" y="313"/>
                  </a:lnTo>
                  <a:lnTo>
                    <a:pt x="387" y="311"/>
                  </a:lnTo>
                  <a:lnTo>
                    <a:pt x="389" y="307"/>
                  </a:lnTo>
                  <a:lnTo>
                    <a:pt x="391" y="303"/>
                  </a:lnTo>
                  <a:lnTo>
                    <a:pt x="393" y="299"/>
                  </a:lnTo>
                  <a:lnTo>
                    <a:pt x="397" y="295"/>
                  </a:lnTo>
                  <a:lnTo>
                    <a:pt x="402" y="296"/>
                  </a:lnTo>
                  <a:lnTo>
                    <a:pt x="408" y="297"/>
                  </a:lnTo>
                  <a:lnTo>
                    <a:pt x="413" y="297"/>
                  </a:lnTo>
                  <a:lnTo>
                    <a:pt x="419" y="296"/>
                  </a:lnTo>
                  <a:lnTo>
                    <a:pt x="424" y="293"/>
                  </a:lnTo>
                  <a:lnTo>
                    <a:pt x="426" y="289"/>
                  </a:lnTo>
                  <a:lnTo>
                    <a:pt x="424" y="285"/>
                  </a:lnTo>
                  <a:lnTo>
                    <a:pt x="422" y="279"/>
                  </a:lnTo>
                  <a:lnTo>
                    <a:pt x="424" y="277"/>
                  </a:lnTo>
                  <a:lnTo>
                    <a:pt x="424" y="276"/>
                  </a:lnTo>
                  <a:lnTo>
                    <a:pt x="432" y="275"/>
                  </a:lnTo>
                  <a:lnTo>
                    <a:pt x="433" y="274"/>
                  </a:lnTo>
                  <a:lnTo>
                    <a:pt x="435" y="274"/>
                  </a:lnTo>
                  <a:lnTo>
                    <a:pt x="439" y="269"/>
                  </a:lnTo>
                  <a:lnTo>
                    <a:pt x="441" y="264"/>
                  </a:lnTo>
                  <a:lnTo>
                    <a:pt x="443" y="252"/>
                  </a:lnTo>
                  <a:lnTo>
                    <a:pt x="445" y="240"/>
                  </a:lnTo>
                  <a:lnTo>
                    <a:pt x="448" y="235"/>
                  </a:lnTo>
                  <a:lnTo>
                    <a:pt x="454" y="230"/>
                  </a:lnTo>
                  <a:lnTo>
                    <a:pt x="470" y="233"/>
                  </a:lnTo>
                  <a:lnTo>
                    <a:pt x="485" y="235"/>
                  </a:lnTo>
                  <a:lnTo>
                    <a:pt x="489" y="239"/>
                  </a:lnTo>
                  <a:lnTo>
                    <a:pt x="491" y="240"/>
                  </a:lnTo>
                  <a:lnTo>
                    <a:pt x="493" y="241"/>
                  </a:lnTo>
                  <a:lnTo>
                    <a:pt x="498" y="242"/>
                  </a:lnTo>
                  <a:lnTo>
                    <a:pt x="507" y="241"/>
                  </a:lnTo>
                  <a:lnTo>
                    <a:pt x="517" y="241"/>
                  </a:lnTo>
                  <a:lnTo>
                    <a:pt x="524" y="241"/>
                  </a:lnTo>
                  <a:lnTo>
                    <a:pt x="533" y="241"/>
                  </a:lnTo>
                  <a:lnTo>
                    <a:pt x="546" y="239"/>
                  </a:lnTo>
                  <a:lnTo>
                    <a:pt x="555" y="235"/>
                  </a:lnTo>
                  <a:lnTo>
                    <a:pt x="563" y="231"/>
                  </a:lnTo>
                  <a:lnTo>
                    <a:pt x="574" y="228"/>
                  </a:lnTo>
                  <a:lnTo>
                    <a:pt x="581" y="230"/>
                  </a:lnTo>
                  <a:lnTo>
                    <a:pt x="589" y="232"/>
                  </a:lnTo>
                  <a:lnTo>
                    <a:pt x="603" y="233"/>
                  </a:lnTo>
                  <a:lnTo>
                    <a:pt x="609" y="234"/>
                  </a:lnTo>
                  <a:lnTo>
                    <a:pt x="611" y="234"/>
                  </a:lnTo>
                  <a:lnTo>
                    <a:pt x="609" y="234"/>
                  </a:lnTo>
                  <a:lnTo>
                    <a:pt x="607" y="234"/>
                  </a:lnTo>
                  <a:lnTo>
                    <a:pt x="609" y="235"/>
                  </a:lnTo>
                  <a:lnTo>
                    <a:pt x="614" y="237"/>
                  </a:lnTo>
                  <a:lnTo>
                    <a:pt x="627" y="240"/>
                  </a:lnTo>
                  <a:lnTo>
                    <a:pt x="640" y="243"/>
                  </a:lnTo>
                  <a:lnTo>
                    <a:pt x="644" y="245"/>
                  </a:lnTo>
                  <a:lnTo>
                    <a:pt x="646" y="247"/>
                  </a:lnTo>
                  <a:lnTo>
                    <a:pt x="648" y="248"/>
                  </a:lnTo>
                  <a:lnTo>
                    <a:pt x="649" y="250"/>
                  </a:lnTo>
                  <a:lnTo>
                    <a:pt x="649" y="252"/>
                  </a:lnTo>
                  <a:lnTo>
                    <a:pt x="651" y="254"/>
                  </a:lnTo>
                  <a:lnTo>
                    <a:pt x="653" y="256"/>
                  </a:lnTo>
                  <a:lnTo>
                    <a:pt x="653" y="257"/>
                  </a:lnTo>
                  <a:lnTo>
                    <a:pt x="653" y="264"/>
                  </a:lnTo>
                  <a:lnTo>
                    <a:pt x="655" y="271"/>
                  </a:lnTo>
                  <a:lnTo>
                    <a:pt x="657" y="273"/>
                  </a:lnTo>
                  <a:lnTo>
                    <a:pt x="662" y="273"/>
                  </a:lnTo>
                  <a:lnTo>
                    <a:pt x="666" y="274"/>
                  </a:lnTo>
                  <a:lnTo>
                    <a:pt x="670" y="275"/>
                  </a:lnTo>
                  <a:lnTo>
                    <a:pt x="679" y="278"/>
                  </a:lnTo>
                  <a:lnTo>
                    <a:pt x="686" y="280"/>
                  </a:lnTo>
                  <a:lnTo>
                    <a:pt x="694" y="282"/>
                  </a:lnTo>
                  <a:lnTo>
                    <a:pt x="703" y="284"/>
                  </a:lnTo>
                  <a:lnTo>
                    <a:pt x="710" y="287"/>
                  </a:lnTo>
                  <a:lnTo>
                    <a:pt x="718" y="289"/>
                  </a:lnTo>
                  <a:lnTo>
                    <a:pt x="721" y="291"/>
                  </a:lnTo>
                  <a:lnTo>
                    <a:pt x="725" y="292"/>
                  </a:lnTo>
                  <a:lnTo>
                    <a:pt x="729" y="290"/>
                  </a:lnTo>
                  <a:lnTo>
                    <a:pt x="731" y="287"/>
                  </a:lnTo>
                  <a:lnTo>
                    <a:pt x="736" y="285"/>
                  </a:lnTo>
                  <a:lnTo>
                    <a:pt x="745" y="283"/>
                  </a:lnTo>
                  <a:lnTo>
                    <a:pt x="749" y="282"/>
                  </a:lnTo>
                  <a:lnTo>
                    <a:pt x="751" y="282"/>
                  </a:lnTo>
                  <a:lnTo>
                    <a:pt x="758" y="282"/>
                  </a:lnTo>
                  <a:lnTo>
                    <a:pt x="766" y="283"/>
                  </a:lnTo>
                  <a:lnTo>
                    <a:pt x="773" y="284"/>
                  </a:lnTo>
                  <a:lnTo>
                    <a:pt x="775" y="285"/>
                  </a:lnTo>
                  <a:lnTo>
                    <a:pt x="777" y="285"/>
                  </a:lnTo>
                  <a:lnTo>
                    <a:pt x="779" y="281"/>
                  </a:lnTo>
                  <a:lnTo>
                    <a:pt x="779" y="280"/>
                  </a:lnTo>
                  <a:lnTo>
                    <a:pt x="781" y="279"/>
                  </a:lnTo>
                  <a:lnTo>
                    <a:pt x="784" y="277"/>
                  </a:lnTo>
                  <a:lnTo>
                    <a:pt x="793" y="279"/>
                  </a:lnTo>
                  <a:lnTo>
                    <a:pt x="805" y="283"/>
                  </a:lnTo>
                  <a:lnTo>
                    <a:pt x="814" y="287"/>
                  </a:lnTo>
                  <a:lnTo>
                    <a:pt x="821" y="291"/>
                  </a:lnTo>
                  <a:lnTo>
                    <a:pt x="825" y="296"/>
                  </a:lnTo>
                  <a:lnTo>
                    <a:pt x="829" y="298"/>
                  </a:lnTo>
                  <a:lnTo>
                    <a:pt x="832" y="299"/>
                  </a:lnTo>
                  <a:lnTo>
                    <a:pt x="838" y="300"/>
                  </a:lnTo>
                  <a:lnTo>
                    <a:pt x="841" y="301"/>
                  </a:lnTo>
                  <a:lnTo>
                    <a:pt x="862" y="298"/>
                  </a:lnTo>
                  <a:lnTo>
                    <a:pt x="882" y="295"/>
                  </a:lnTo>
                  <a:lnTo>
                    <a:pt x="901" y="292"/>
                  </a:lnTo>
                  <a:lnTo>
                    <a:pt x="917" y="286"/>
                  </a:lnTo>
                  <a:lnTo>
                    <a:pt x="926" y="280"/>
                  </a:lnTo>
                  <a:lnTo>
                    <a:pt x="934" y="273"/>
                  </a:lnTo>
                  <a:lnTo>
                    <a:pt x="939" y="265"/>
                  </a:lnTo>
                  <a:lnTo>
                    <a:pt x="941" y="257"/>
                  </a:lnTo>
                  <a:lnTo>
                    <a:pt x="941" y="250"/>
                  </a:lnTo>
                  <a:lnTo>
                    <a:pt x="941" y="242"/>
                  </a:lnTo>
                  <a:lnTo>
                    <a:pt x="937" y="235"/>
                  </a:lnTo>
                  <a:lnTo>
                    <a:pt x="928" y="229"/>
                  </a:lnTo>
                  <a:lnTo>
                    <a:pt x="926" y="227"/>
                  </a:lnTo>
                  <a:lnTo>
                    <a:pt x="926" y="226"/>
                  </a:lnTo>
                  <a:lnTo>
                    <a:pt x="925" y="226"/>
                  </a:lnTo>
                  <a:lnTo>
                    <a:pt x="923" y="226"/>
                  </a:lnTo>
                  <a:lnTo>
                    <a:pt x="921" y="224"/>
                  </a:lnTo>
                  <a:lnTo>
                    <a:pt x="915" y="220"/>
                  </a:lnTo>
                  <a:lnTo>
                    <a:pt x="910" y="214"/>
                  </a:lnTo>
                  <a:lnTo>
                    <a:pt x="904" y="209"/>
                  </a:lnTo>
                  <a:lnTo>
                    <a:pt x="901" y="204"/>
                  </a:lnTo>
                  <a:lnTo>
                    <a:pt x="899" y="198"/>
                  </a:lnTo>
                  <a:lnTo>
                    <a:pt x="897" y="193"/>
                  </a:lnTo>
                  <a:lnTo>
                    <a:pt x="893" y="189"/>
                  </a:lnTo>
                  <a:lnTo>
                    <a:pt x="884" y="186"/>
                  </a:lnTo>
                  <a:lnTo>
                    <a:pt x="878" y="182"/>
                  </a:lnTo>
                  <a:lnTo>
                    <a:pt x="877" y="177"/>
                  </a:lnTo>
                  <a:lnTo>
                    <a:pt x="880" y="172"/>
                  </a:lnTo>
                  <a:lnTo>
                    <a:pt x="888" y="168"/>
                  </a:lnTo>
                  <a:lnTo>
                    <a:pt x="893" y="167"/>
                  </a:lnTo>
                  <a:lnTo>
                    <a:pt x="899" y="166"/>
                  </a:lnTo>
                  <a:lnTo>
                    <a:pt x="902" y="164"/>
                  </a:lnTo>
                  <a:lnTo>
                    <a:pt x="908" y="162"/>
                  </a:lnTo>
                  <a:lnTo>
                    <a:pt x="912" y="161"/>
                  </a:lnTo>
                  <a:lnTo>
                    <a:pt x="913" y="160"/>
                  </a:lnTo>
                  <a:lnTo>
                    <a:pt x="913" y="157"/>
                  </a:lnTo>
                  <a:lnTo>
                    <a:pt x="913" y="153"/>
                  </a:lnTo>
                  <a:lnTo>
                    <a:pt x="915" y="144"/>
                  </a:lnTo>
                  <a:lnTo>
                    <a:pt x="919" y="135"/>
                  </a:lnTo>
                  <a:lnTo>
                    <a:pt x="923" y="133"/>
                  </a:lnTo>
                  <a:lnTo>
                    <a:pt x="928" y="131"/>
                  </a:lnTo>
                  <a:lnTo>
                    <a:pt x="930" y="128"/>
                  </a:lnTo>
                  <a:lnTo>
                    <a:pt x="932" y="126"/>
                  </a:lnTo>
                  <a:lnTo>
                    <a:pt x="930" y="121"/>
                  </a:lnTo>
                  <a:lnTo>
                    <a:pt x="925" y="116"/>
                  </a:lnTo>
                  <a:lnTo>
                    <a:pt x="917" y="112"/>
                  </a:lnTo>
                  <a:lnTo>
                    <a:pt x="915" y="107"/>
                  </a:lnTo>
                  <a:lnTo>
                    <a:pt x="915" y="102"/>
                  </a:lnTo>
                  <a:lnTo>
                    <a:pt x="921" y="92"/>
                  </a:lnTo>
                  <a:lnTo>
                    <a:pt x="913" y="76"/>
                  </a:lnTo>
                  <a:lnTo>
                    <a:pt x="904" y="59"/>
                  </a:lnTo>
                  <a:lnTo>
                    <a:pt x="901" y="55"/>
                  </a:lnTo>
                  <a:lnTo>
                    <a:pt x="895" y="51"/>
                  </a:lnTo>
                  <a:lnTo>
                    <a:pt x="889" y="46"/>
                  </a:lnTo>
                  <a:lnTo>
                    <a:pt x="884" y="42"/>
                  </a:lnTo>
                  <a:lnTo>
                    <a:pt x="877" y="37"/>
                  </a:lnTo>
                  <a:lnTo>
                    <a:pt x="869" y="33"/>
                  </a:lnTo>
                  <a:lnTo>
                    <a:pt x="867" y="32"/>
                  </a:lnTo>
                  <a:lnTo>
                    <a:pt x="864" y="31"/>
                  </a:lnTo>
                  <a:lnTo>
                    <a:pt x="862" y="30"/>
                  </a:lnTo>
                  <a:lnTo>
                    <a:pt x="860" y="29"/>
                  </a:lnTo>
                  <a:lnTo>
                    <a:pt x="854" y="22"/>
                  </a:lnTo>
                  <a:lnTo>
                    <a:pt x="849" y="19"/>
                  </a:lnTo>
                  <a:lnTo>
                    <a:pt x="843" y="17"/>
                  </a:lnTo>
                  <a:lnTo>
                    <a:pt x="840" y="18"/>
                  </a:lnTo>
                  <a:lnTo>
                    <a:pt x="838" y="18"/>
                  </a:lnTo>
                  <a:lnTo>
                    <a:pt x="834" y="20"/>
                  </a:lnTo>
                  <a:lnTo>
                    <a:pt x="827" y="23"/>
                  </a:lnTo>
                  <a:lnTo>
                    <a:pt x="825" y="24"/>
                  </a:lnTo>
                  <a:lnTo>
                    <a:pt x="823" y="24"/>
                  </a:lnTo>
                  <a:lnTo>
                    <a:pt x="821" y="27"/>
                  </a:lnTo>
                  <a:lnTo>
                    <a:pt x="819" y="30"/>
                  </a:lnTo>
                  <a:lnTo>
                    <a:pt x="821" y="37"/>
                  </a:lnTo>
                  <a:lnTo>
                    <a:pt x="821" y="44"/>
                  </a:lnTo>
                  <a:lnTo>
                    <a:pt x="819" y="47"/>
                  </a:lnTo>
                  <a:lnTo>
                    <a:pt x="814" y="49"/>
                  </a:lnTo>
                  <a:lnTo>
                    <a:pt x="812" y="53"/>
                  </a:lnTo>
                  <a:lnTo>
                    <a:pt x="810" y="57"/>
                  </a:lnTo>
                  <a:lnTo>
                    <a:pt x="812" y="67"/>
                  </a:lnTo>
                  <a:lnTo>
                    <a:pt x="814" y="72"/>
                  </a:lnTo>
                  <a:lnTo>
                    <a:pt x="812" y="77"/>
                  </a:lnTo>
                  <a:lnTo>
                    <a:pt x="808" y="81"/>
                  </a:lnTo>
                  <a:lnTo>
                    <a:pt x="803" y="85"/>
                  </a:lnTo>
                  <a:lnTo>
                    <a:pt x="799" y="89"/>
                  </a:lnTo>
                  <a:lnTo>
                    <a:pt x="795" y="90"/>
                  </a:lnTo>
                  <a:lnTo>
                    <a:pt x="790" y="90"/>
                  </a:lnTo>
                  <a:lnTo>
                    <a:pt x="781" y="89"/>
                  </a:lnTo>
                  <a:lnTo>
                    <a:pt x="771" y="87"/>
                  </a:lnTo>
                  <a:lnTo>
                    <a:pt x="766" y="84"/>
                  </a:lnTo>
                  <a:lnTo>
                    <a:pt x="762" y="82"/>
                  </a:lnTo>
                  <a:lnTo>
                    <a:pt x="762" y="79"/>
                  </a:lnTo>
                  <a:lnTo>
                    <a:pt x="760" y="73"/>
                  </a:lnTo>
                  <a:lnTo>
                    <a:pt x="758" y="70"/>
                  </a:lnTo>
                  <a:lnTo>
                    <a:pt x="755" y="67"/>
                  </a:lnTo>
                  <a:lnTo>
                    <a:pt x="751" y="66"/>
                  </a:lnTo>
                  <a:lnTo>
                    <a:pt x="747" y="65"/>
                  </a:lnTo>
                  <a:lnTo>
                    <a:pt x="742" y="63"/>
                  </a:lnTo>
                  <a:lnTo>
                    <a:pt x="738" y="62"/>
                  </a:lnTo>
                  <a:lnTo>
                    <a:pt x="734" y="59"/>
                  </a:lnTo>
                  <a:lnTo>
                    <a:pt x="733" y="57"/>
                  </a:lnTo>
                  <a:lnTo>
                    <a:pt x="729" y="56"/>
                  </a:lnTo>
                  <a:lnTo>
                    <a:pt x="723" y="57"/>
                  </a:lnTo>
                  <a:lnTo>
                    <a:pt x="718" y="57"/>
                  </a:lnTo>
                  <a:lnTo>
                    <a:pt x="710" y="57"/>
                  </a:lnTo>
                  <a:lnTo>
                    <a:pt x="707" y="59"/>
                  </a:lnTo>
                  <a:lnTo>
                    <a:pt x="703" y="61"/>
                  </a:lnTo>
                  <a:lnTo>
                    <a:pt x="701" y="62"/>
                  </a:lnTo>
                  <a:lnTo>
                    <a:pt x="696" y="63"/>
                  </a:lnTo>
                  <a:lnTo>
                    <a:pt x="685" y="62"/>
                  </a:lnTo>
                  <a:lnTo>
                    <a:pt x="679" y="63"/>
                  </a:lnTo>
                  <a:lnTo>
                    <a:pt x="673" y="65"/>
                  </a:lnTo>
                  <a:lnTo>
                    <a:pt x="666" y="67"/>
                  </a:lnTo>
                  <a:lnTo>
                    <a:pt x="659" y="66"/>
                  </a:lnTo>
                  <a:lnTo>
                    <a:pt x="653" y="64"/>
                  </a:lnTo>
                  <a:lnTo>
                    <a:pt x="648" y="62"/>
                  </a:lnTo>
                  <a:lnTo>
                    <a:pt x="640" y="60"/>
                  </a:lnTo>
                  <a:lnTo>
                    <a:pt x="631" y="57"/>
                  </a:lnTo>
                  <a:lnTo>
                    <a:pt x="620" y="53"/>
                  </a:lnTo>
                  <a:lnTo>
                    <a:pt x="614" y="47"/>
                  </a:lnTo>
                  <a:lnTo>
                    <a:pt x="607" y="44"/>
                  </a:lnTo>
                  <a:lnTo>
                    <a:pt x="596" y="43"/>
                  </a:lnTo>
                  <a:lnTo>
                    <a:pt x="585" y="42"/>
                  </a:lnTo>
                  <a:lnTo>
                    <a:pt x="581" y="41"/>
                  </a:lnTo>
                  <a:lnTo>
                    <a:pt x="577" y="39"/>
                  </a:lnTo>
                  <a:lnTo>
                    <a:pt x="574" y="38"/>
                  </a:lnTo>
                  <a:lnTo>
                    <a:pt x="568" y="36"/>
                  </a:lnTo>
                  <a:lnTo>
                    <a:pt x="565" y="35"/>
                  </a:lnTo>
                  <a:lnTo>
                    <a:pt x="561" y="35"/>
                  </a:lnTo>
                  <a:lnTo>
                    <a:pt x="557" y="34"/>
                  </a:lnTo>
                  <a:lnTo>
                    <a:pt x="555" y="34"/>
                  </a:lnTo>
                  <a:lnTo>
                    <a:pt x="546" y="30"/>
                  </a:lnTo>
                  <a:lnTo>
                    <a:pt x="537" y="24"/>
                  </a:lnTo>
                  <a:lnTo>
                    <a:pt x="533" y="24"/>
                  </a:lnTo>
                  <a:lnTo>
                    <a:pt x="528" y="25"/>
                  </a:lnTo>
                  <a:lnTo>
                    <a:pt x="520" y="25"/>
                  </a:lnTo>
                  <a:lnTo>
                    <a:pt x="515" y="24"/>
                  </a:lnTo>
                  <a:lnTo>
                    <a:pt x="511" y="21"/>
                  </a:lnTo>
                  <a:lnTo>
                    <a:pt x="511" y="18"/>
                  </a:lnTo>
                  <a:lnTo>
                    <a:pt x="509" y="16"/>
                  </a:lnTo>
                  <a:lnTo>
                    <a:pt x="505" y="14"/>
                  </a:lnTo>
                  <a:lnTo>
                    <a:pt x="485" y="14"/>
                  </a:lnTo>
                  <a:lnTo>
                    <a:pt x="467" y="13"/>
                  </a:lnTo>
                  <a:lnTo>
                    <a:pt x="461" y="10"/>
                  </a:lnTo>
                  <a:lnTo>
                    <a:pt x="459" y="7"/>
                  </a:lnTo>
                  <a:lnTo>
                    <a:pt x="457" y="3"/>
                  </a:lnTo>
                  <a:lnTo>
                    <a:pt x="452" y="0"/>
                  </a:lnTo>
                  <a:lnTo>
                    <a:pt x="446" y="2"/>
                  </a:lnTo>
                  <a:lnTo>
                    <a:pt x="443" y="4"/>
                  </a:lnTo>
                  <a:lnTo>
                    <a:pt x="437" y="7"/>
                  </a:lnTo>
                  <a:lnTo>
                    <a:pt x="430" y="10"/>
                  </a:lnTo>
                  <a:lnTo>
                    <a:pt x="422" y="9"/>
                  </a:lnTo>
                  <a:lnTo>
                    <a:pt x="413" y="9"/>
                  </a:lnTo>
                  <a:lnTo>
                    <a:pt x="402" y="10"/>
                  </a:lnTo>
                  <a:lnTo>
                    <a:pt x="397" y="11"/>
                  </a:lnTo>
                  <a:lnTo>
                    <a:pt x="395" y="11"/>
                  </a:lnTo>
                  <a:lnTo>
                    <a:pt x="395" y="16"/>
                  </a:lnTo>
                  <a:lnTo>
                    <a:pt x="393" y="18"/>
                  </a:lnTo>
                  <a:lnTo>
                    <a:pt x="389" y="20"/>
                  </a:lnTo>
                  <a:lnTo>
                    <a:pt x="384" y="21"/>
                  </a:lnTo>
                  <a:lnTo>
                    <a:pt x="382" y="24"/>
                  </a:lnTo>
                  <a:lnTo>
                    <a:pt x="378" y="26"/>
                  </a:lnTo>
                  <a:lnTo>
                    <a:pt x="371" y="27"/>
                  </a:lnTo>
                  <a:lnTo>
                    <a:pt x="361" y="27"/>
                  </a:lnTo>
                  <a:lnTo>
                    <a:pt x="349" y="27"/>
                  </a:lnTo>
                  <a:lnTo>
                    <a:pt x="341" y="30"/>
                  </a:lnTo>
                  <a:lnTo>
                    <a:pt x="339" y="32"/>
                  </a:lnTo>
                  <a:lnTo>
                    <a:pt x="334" y="33"/>
                  </a:lnTo>
                  <a:lnTo>
                    <a:pt x="326" y="33"/>
                  </a:lnTo>
                  <a:lnTo>
                    <a:pt x="319" y="31"/>
                  </a:lnTo>
                  <a:lnTo>
                    <a:pt x="317" y="29"/>
                  </a:lnTo>
                  <a:lnTo>
                    <a:pt x="315" y="26"/>
                  </a:lnTo>
                  <a:lnTo>
                    <a:pt x="313" y="23"/>
                  </a:lnTo>
                  <a:lnTo>
                    <a:pt x="313" y="22"/>
                  </a:lnTo>
                  <a:lnTo>
                    <a:pt x="312" y="17"/>
                  </a:lnTo>
                  <a:lnTo>
                    <a:pt x="308" y="14"/>
                  </a:lnTo>
                  <a:lnTo>
                    <a:pt x="304" y="12"/>
                  </a:lnTo>
                  <a:lnTo>
                    <a:pt x="297" y="10"/>
                  </a:lnTo>
                  <a:lnTo>
                    <a:pt x="291" y="11"/>
                  </a:lnTo>
                  <a:lnTo>
                    <a:pt x="288" y="12"/>
                  </a:lnTo>
                  <a:lnTo>
                    <a:pt x="286" y="14"/>
                  </a:lnTo>
                  <a:lnTo>
                    <a:pt x="284" y="16"/>
                  </a:lnTo>
                  <a:lnTo>
                    <a:pt x="284" y="17"/>
                  </a:lnTo>
                  <a:lnTo>
                    <a:pt x="278" y="18"/>
                  </a:lnTo>
                  <a:lnTo>
                    <a:pt x="273" y="19"/>
                  </a:lnTo>
                  <a:lnTo>
                    <a:pt x="269" y="22"/>
                  </a:lnTo>
                  <a:lnTo>
                    <a:pt x="265" y="23"/>
                  </a:lnTo>
                  <a:lnTo>
                    <a:pt x="260" y="24"/>
                  </a:lnTo>
                  <a:lnTo>
                    <a:pt x="253" y="24"/>
                  </a:lnTo>
                  <a:lnTo>
                    <a:pt x="247" y="28"/>
                  </a:lnTo>
                  <a:lnTo>
                    <a:pt x="243" y="30"/>
                  </a:lnTo>
                  <a:lnTo>
                    <a:pt x="232" y="32"/>
                  </a:lnTo>
                  <a:lnTo>
                    <a:pt x="219" y="32"/>
                  </a:lnTo>
                  <a:lnTo>
                    <a:pt x="203" y="32"/>
                  </a:lnTo>
                  <a:lnTo>
                    <a:pt x="203" y="34"/>
                  </a:lnTo>
                  <a:lnTo>
                    <a:pt x="203" y="35"/>
                  </a:lnTo>
                  <a:lnTo>
                    <a:pt x="199" y="34"/>
                  </a:lnTo>
                  <a:lnTo>
                    <a:pt x="195" y="33"/>
                  </a:lnTo>
                  <a:lnTo>
                    <a:pt x="186" y="29"/>
                  </a:lnTo>
                  <a:lnTo>
                    <a:pt x="182" y="28"/>
                  </a:lnTo>
                  <a:lnTo>
                    <a:pt x="181" y="27"/>
                  </a:lnTo>
                  <a:lnTo>
                    <a:pt x="179" y="26"/>
                  </a:lnTo>
                  <a:lnTo>
                    <a:pt x="177" y="25"/>
                  </a:lnTo>
                  <a:lnTo>
                    <a:pt x="169" y="26"/>
                  </a:lnTo>
                  <a:lnTo>
                    <a:pt x="164" y="28"/>
                  </a:lnTo>
                  <a:lnTo>
                    <a:pt x="160" y="30"/>
                  </a:lnTo>
                  <a:lnTo>
                    <a:pt x="155" y="32"/>
                  </a:lnTo>
                  <a:lnTo>
                    <a:pt x="153" y="36"/>
                  </a:lnTo>
                  <a:lnTo>
                    <a:pt x="149" y="37"/>
                  </a:lnTo>
                  <a:lnTo>
                    <a:pt x="144" y="38"/>
                  </a:lnTo>
                  <a:lnTo>
                    <a:pt x="136" y="39"/>
                  </a:lnTo>
                  <a:lnTo>
                    <a:pt x="131" y="42"/>
                  </a:lnTo>
                  <a:lnTo>
                    <a:pt x="125" y="44"/>
                  </a:lnTo>
                  <a:lnTo>
                    <a:pt x="112" y="46"/>
                  </a:lnTo>
                  <a:lnTo>
                    <a:pt x="97" y="48"/>
                  </a:lnTo>
                  <a:lnTo>
                    <a:pt x="85" y="50"/>
                  </a:lnTo>
                  <a:lnTo>
                    <a:pt x="83" y="53"/>
                  </a:lnTo>
                  <a:lnTo>
                    <a:pt x="85" y="56"/>
                  </a:lnTo>
                  <a:lnTo>
                    <a:pt x="88" y="61"/>
                  </a:lnTo>
                  <a:lnTo>
                    <a:pt x="86" y="65"/>
                  </a:lnTo>
                  <a:lnTo>
                    <a:pt x="85" y="67"/>
                  </a:lnTo>
                  <a:lnTo>
                    <a:pt x="83" y="69"/>
                  </a:lnTo>
                  <a:lnTo>
                    <a:pt x="77" y="71"/>
                  </a:lnTo>
                  <a:lnTo>
                    <a:pt x="77" y="73"/>
                  </a:lnTo>
                  <a:lnTo>
                    <a:pt x="77" y="76"/>
                  </a:lnTo>
                  <a:lnTo>
                    <a:pt x="79" y="78"/>
                  </a:lnTo>
                  <a:lnTo>
                    <a:pt x="77" y="80"/>
                  </a:lnTo>
                  <a:lnTo>
                    <a:pt x="70" y="81"/>
                  </a:lnTo>
                  <a:lnTo>
                    <a:pt x="68" y="82"/>
                  </a:lnTo>
                  <a:lnTo>
                    <a:pt x="66" y="82"/>
                  </a:lnTo>
                  <a:lnTo>
                    <a:pt x="53" y="78"/>
                  </a:lnTo>
                  <a:lnTo>
                    <a:pt x="40" y="74"/>
                  </a:lnTo>
                  <a:lnTo>
                    <a:pt x="37" y="70"/>
                  </a:lnTo>
                  <a:lnTo>
                    <a:pt x="33" y="69"/>
                  </a:lnTo>
                  <a:lnTo>
                    <a:pt x="27" y="69"/>
                  </a:lnTo>
                  <a:lnTo>
                    <a:pt x="24" y="72"/>
                  </a:lnTo>
                  <a:lnTo>
                    <a:pt x="22" y="74"/>
                  </a:lnTo>
                  <a:lnTo>
                    <a:pt x="20" y="74"/>
                  </a:lnTo>
                  <a:lnTo>
                    <a:pt x="14" y="75"/>
                  </a:lnTo>
                  <a:lnTo>
                    <a:pt x="7" y="75"/>
                  </a:lnTo>
                  <a:lnTo>
                    <a:pt x="3" y="75"/>
                  </a:lnTo>
                  <a:lnTo>
                    <a:pt x="5" y="75"/>
                  </a:lnTo>
                  <a:close/>
                </a:path>
              </a:pathLst>
            </a:custGeom>
            <a:solidFill>
              <a:sysClr val="window" lastClr="FFFFFF">
                <a:lumMod val="75000"/>
              </a:sysClr>
            </a:solidFill>
            <a:ln w="12700">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12" name="Freeform 10">
              <a:extLst>
                <a:ext uri="{FF2B5EF4-FFF2-40B4-BE49-F238E27FC236}">
                  <a16:creationId xmlns:a16="http://schemas.microsoft.com/office/drawing/2014/main" id="{BCAE4DA4-49A6-BAD9-853A-5CEC80A24673}"/>
                </a:ext>
              </a:extLst>
            </p:cNvPr>
            <p:cNvSpPr>
              <a:spLocks/>
            </p:cNvSpPr>
            <p:nvPr/>
          </p:nvSpPr>
          <p:spPr bwMode="auto">
            <a:xfrm>
              <a:off x="9420440" y="4076532"/>
              <a:ext cx="509173" cy="834037"/>
            </a:xfrm>
            <a:custGeom>
              <a:avLst/>
              <a:gdLst>
                <a:gd name="T0" fmla="*/ 1 w 712"/>
                <a:gd name="T1" fmla="*/ 3 h 517"/>
                <a:gd name="T2" fmla="*/ 1 w 712"/>
                <a:gd name="T3" fmla="*/ 6 h 517"/>
                <a:gd name="T4" fmla="*/ 1 w 712"/>
                <a:gd name="T5" fmla="*/ 6 h 517"/>
                <a:gd name="T6" fmla="*/ 1 w 712"/>
                <a:gd name="T7" fmla="*/ 7 h 517"/>
                <a:gd name="T8" fmla="*/ 1 w 712"/>
                <a:gd name="T9" fmla="*/ 8 h 517"/>
                <a:gd name="T10" fmla="*/ 1 w 712"/>
                <a:gd name="T11" fmla="*/ 9 h 517"/>
                <a:gd name="T12" fmla="*/ 1 w 712"/>
                <a:gd name="T13" fmla="*/ 10 h 517"/>
                <a:gd name="T14" fmla="*/ 1 w 712"/>
                <a:gd name="T15" fmla="*/ 11 h 517"/>
                <a:gd name="T16" fmla="*/ 1 w 712"/>
                <a:gd name="T17" fmla="*/ 12 h 517"/>
                <a:gd name="T18" fmla="*/ 1 w 712"/>
                <a:gd name="T19" fmla="*/ 14 h 517"/>
                <a:gd name="T20" fmla="*/ 1 w 712"/>
                <a:gd name="T21" fmla="*/ 15 h 517"/>
                <a:gd name="T22" fmla="*/ 1 w 712"/>
                <a:gd name="T23" fmla="*/ 16 h 517"/>
                <a:gd name="T24" fmla="*/ 1 w 712"/>
                <a:gd name="T25" fmla="*/ 16 h 517"/>
                <a:gd name="T26" fmla="*/ 1 w 712"/>
                <a:gd name="T27" fmla="*/ 17 h 517"/>
                <a:gd name="T28" fmla="*/ 1 w 712"/>
                <a:gd name="T29" fmla="*/ 18 h 517"/>
                <a:gd name="T30" fmla="*/ 1 w 712"/>
                <a:gd name="T31" fmla="*/ 20 h 517"/>
                <a:gd name="T32" fmla="*/ 1 w 712"/>
                <a:gd name="T33" fmla="*/ 21 h 517"/>
                <a:gd name="T34" fmla="*/ 1 w 712"/>
                <a:gd name="T35" fmla="*/ 22 h 517"/>
                <a:gd name="T36" fmla="*/ 1 w 712"/>
                <a:gd name="T37" fmla="*/ 22 h 517"/>
                <a:gd name="T38" fmla="*/ 1 w 712"/>
                <a:gd name="T39" fmla="*/ 22 h 517"/>
                <a:gd name="T40" fmla="*/ 1 w 712"/>
                <a:gd name="T41" fmla="*/ 21 h 517"/>
                <a:gd name="T42" fmla="*/ 1 w 712"/>
                <a:gd name="T43" fmla="*/ 21 h 517"/>
                <a:gd name="T44" fmla="*/ 1 w 712"/>
                <a:gd name="T45" fmla="*/ 21 h 517"/>
                <a:gd name="T46" fmla="*/ 1 w 712"/>
                <a:gd name="T47" fmla="*/ 21 h 517"/>
                <a:gd name="T48" fmla="*/ 1 w 712"/>
                <a:gd name="T49" fmla="*/ 21 h 517"/>
                <a:gd name="T50" fmla="*/ 1 w 712"/>
                <a:gd name="T51" fmla="*/ 20 h 517"/>
                <a:gd name="T52" fmla="*/ 1 w 712"/>
                <a:gd name="T53" fmla="*/ 19 h 517"/>
                <a:gd name="T54" fmla="*/ 1 w 712"/>
                <a:gd name="T55" fmla="*/ 18 h 517"/>
                <a:gd name="T56" fmla="*/ 1 w 712"/>
                <a:gd name="T57" fmla="*/ 16 h 517"/>
                <a:gd name="T58" fmla="*/ 1 w 712"/>
                <a:gd name="T59" fmla="*/ 15 h 517"/>
                <a:gd name="T60" fmla="*/ 1 w 712"/>
                <a:gd name="T61" fmla="*/ 14 h 517"/>
                <a:gd name="T62" fmla="*/ 1 w 712"/>
                <a:gd name="T63" fmla="*/ 14 h 517"/>
                <a:gd name="T64" fmla="*/ 1 w 712"/>
                <a:gd name="T65" fmla="*/ 13 h 517"/>
                <a:gd name="T66" fmla="*/ 1 w 712"/>
                <a:gd name="T67" fmla="*/ 13 h 517"/>
                <a:gd name="T68" fmla="*/ 1 w 712"/>
                <a:gd name="T69" fmla="*/ 12 h 517"/>
                <a:gd name="T70" fmla="*/ 1 w 712"/>
                <a:gd name="T71" fmla="*/ 9 h 517"/>
                <a:gd name="T72" fmla="*/ 1 w 712"/>
                <a:gd name="T73" fmla="*/ 9 h 517"/>
                <a:gd name="T74" fmla="*/ 1 w 712"/>
                <a:gd name="T75" fmla="*/ 7 h 517"/>
                <a:gd name="T76" fmla="*/ 1 w 712"/>
                <a:gd name="T77" fmla="*/ 6 h 517"/>
                <a:gd name="T78" fmla="*/ 1 w 712"/>
                <a:gd name="T79" fmla="*/ 3 h 517"/>
                <a:gd name="T80" fmla="*/ 1 w 712"/>
                <a:gd name="T81" fmla="*/ 3 h 517"/>
                <a:gd name="T82" fmla="*/ 1 w 712"/>
                <a:gd name="T83" fmla="*/ 2 h 517"/>
                <a:gd name="T84" fmla="*/ 1 w 712"/>
                <a:gd name="T85" fmla="*/ 3 h 517"/>
                <a:gd name="T86" fmla="*/ 1 w 712"/>
                <a:gd name="T87" fmla="*/ 3 h 517"/>
                <a:gd name="T88" fmla="*/ 1 w 712"/>
                <a:gd name="T89" fmla="*/ 3 h 517"/>
                <a:gd name="T90" fmla="*/ 1 w 712"/>
                <a:gd name="T91" fmla="*/ 3 h 517"/>
                <a:gd name="T92" fmla="*/ 1 w 712"/>
                <a:gd name="T93" fmla="*/ 3 h 517"/>
                <a:gd name="T94" fmla="*/ 1 w 712"/>
                <a:gd name="T95" fmla="*/ 3 h 517"/>
                <a:gd name="T96" fmla="*/ 1 w 712"/>
                <a:gd name="T97" fmla="*/ 3 h 517"/>
                <a:gd name="T98" fmla="*/ 1 w 712"/>
                <a:gd name="T99" fmla="*/ 3 h 517"/>
                <a:gd name="T100" fmla="*/ 1 w 712"/>
                <a:gd name="T101" fmla="*/ 3 h 517"/>
                <a:gd name="T102" fmla="*/ 1 w 712"/>
                <a:gd name="T103" fmla="*/ 3 h 517"/>
                <a:gd name="T104" fmla="*/ 1 w 712"/>
                <a:gd name="T105" fmla="*/ 2 h 517"/>
                <a:gd name="T106" fmla="*/ 1 w 712"/>
                <a:gd name="T107" fmla="*/ 3 h 517"/>
                <a:gd name="T108" fmla="*/ 1 w 712"/>
                <a:gd name="T109" fmla="*/ 3 h 517"/>
                <a:gd name="T110" fmla="*/ 1 w 712"/>
                <a:gd name="T111" fmla="*/ 3 h 51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12"/>
                <a:gd name="T169" fmla="*/ 0 h 517"/>
                <a:gd name="T170" fmla="*/ 712 w 712"/>
                <a:gd name="T171" fmla="*/ 517 h 51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12" h="517">
                  <a:moveTo>
                    <a:pt x="0" y="42"/>
                  </a:moveTo>
                  <a:lnTo>
                    <a:pt x="0" y="49"/>
                  </a:lnTo>
                  <a:lnTo>
                    <a:pt x="1" y="55"/>
                  </a:lnTo>
                  <a:lnTo>
                    <a:pt x="5" y="60"/>
                  </a:lnTo>
                  <a:lnTo>
                    <a:pt x="12" y="63"/>
                  </a:lnTo>
                  <a:lnTo>
                    <a:pt x="22" y="71"/>
                  </a:lnTo>
                  <a:lnTo>
                    <a:pt x="27" y="80"/>
                  </a:lnTo>
                  <a:lnTo>
                    <a:pt x="35" y="88"/>
                  </a:lnTo>
                  <a:lnTo>
                    <a:pt x="44" y="95"/>
                  </a:lnTo>
                  <a:lnTo>
                    <a:pt x="53" y="107"/>
                  </a:lnTo>
                  <a:lnTo>
                    <a:pt x="59" y="112"/>
                  </a:lnTo>
                  <a:lnTo>
                    <a:pt x="66" y="117"/>
                  </a:lnTo>
                  <a:lnTo>
                    <a:pt x="68" y="123"/>
                  </a:lnTo>
                  <a:lnTo>
                    <a:pt x="72" y="130"/>
                  </a:lnTo>
                  <a:lnTo>
                    <a:pt x="77" y="136"/>
                  </a:lnTo>
                  <a:lnTo>
                    <a:pt x="81" y="138"/>
                  </a:lnTo>
                  <a:lnTo>
                    <a:pt x="84" y="139"/>
                  </a:lnTo>
                  <a:lnTo>
                    <a:pt x="86" y="140"/>
                  </a:lnTo>
                  <a:lnTo>
                    <a:pt x="92" y="142"/>
                  </a:lnTo>
                  <a:lnTo>
                    <a:pt x="96" y="143"/>
                  </a:lnTo>
                  <a:lnTo>
                    <a:pt x="97" y="145"/>
                  </a:lnTo>
                  <a:lnTo>
                    <a:pt x="92" y="149"/>
                  </a:lnTo>
                  <a:lnTo>
                    <a:pt x="84" y="152"/>
                  </a:lnTo>
                  <a:lnTo>
                    <a:pt x="77" y="154"/>
                  </a:lnTo>
                  <a:lnTo>
                    <a:pt x="75" y="155"/>
                  </a:lnTo>
                  <a:lnTo>
                    <a:pt x="73" y="155"/>
                  </a:lnTo>
                  <a:lnTo>
                    <a:pt x="70" y="158"/>
                  </a:lnTo>
                  <a:lnTo>
                    <a:pt x="66" y="162"/>
                  </a:lnTo>
                  <a:lnTo>
                    <a:pt x="64" y="165"/>
                  </a:lnTo>
                  <a:lnTo>
                    <a:pt x="66" y="167"/>
                  </a:lnTo>
                  <a:lnTo>
                    <a:pt x="68" y="168"/>
                  </a:lnTo>
                  <a:lnTo>
                    <a:pt x="72" y="171"/>
                  </a:lnTo>
                  <a:lnTo>
                    <a:pt x="77" y="172"/>
                  </a:lnTo>
                  <a:lnTo>
                    <a:pt x="84" y="174"/>
                  </a:lnTo>
                  <a:lnTo>
                    <a:pt x="90" y="175"/>
                  </a:lnTo>
                  <a:lnTo>
                    <a:pt x="96" y="175"/>
                  </a:lnTo>
                  <a:lnTo>
                    <a:pt x="101" y="174"/>
                  </a:lnTo>
                  <a:lnTo>
                    <a:pt x="108" y="175"/>
                  </a:lnTo>
                  <a:lnTo>
                    <a:pt x="112" y="176"/>
                  </a:lnTo>
                  <a:lnTo>
                    <a:pt x="118" y="179"/>
                  </a:lnTo>
                  <a:lnTo>
                    <a:pt x="127" y="194"/>
                  </a:lnTo>
                  <a:lnTo>
                    <a:pt x="136" y="208"/>
                  </a:lnTo>
                  <a:lnTo>
                    <a:pt x="142" y="213"/>
                  </a:lnTo>
                  <a:lnTo>
                    <a:pt x="151" y="218"/>
                  </a:lnTo>
                  <a:lnTo>
                    <a:pt x="162" y="222"/>
                  </a:lnTo>
                  <a:lnTo>
                    <a:pt x="177" y="224"/>
                  </a:lnTo>
                  <a:lnTo>
                    <a:pt x="184" y="228"/>
                  </a:lnTo>
                  <a:lnTo>
                    <a:pt x="190" y="231"/>
                  </a:lnTo>
                  <a:lnTo>
                    <a:pt x="195" y="235"/>
                  </a:lnTo>
                  <a:lnTo>
                    <a:pt x="195" y="237"/>
                  </a:lnTo>
                  <a:lnTo>
                    <a:pt x="195" y="238"/>
                  </a:lnTo>
                  <a:lnTo>
                    <a:pt x="193" y="237"/>
                  </a:lnTo>
                  <a:lnTo>
                    <a:pt x="192" y="237"/>
                  </a:lnTo>
                  <a:lnTo>
                    <a:pt x="193" y="238"/>
                  </a:lnTo>
                  <a:lnTo>
                    <a:pt x="199" y="242"/>
                  </a:lnTo>
                  <a:lnTo>
                    <a:pt x="204" y="245"/>
                  </a:lnTo>
                  <a:lnTo>
                    <a:pt x="210" y="248"/>
                  </a:lnTo>
                  <a:lnTo>
                    <a:pt x="216" y="251"/>
                  </a:lnTo>
                  <a:lnTo>
                    <a:pt x="219" y="255"/>
                  </a:lnTo>
                  <a:lnTo>
                    <a:pt x="223" y="259"/>
                  </a:lnTo>
                  <a:lnTo>
                    <a:pt x="225" y="263"/>
                  </a:lnTo>
                  <a:lnTo>
                    <a:pt x="227" y="267"/>
                  </a:lnTo>
                  <a:lnTo>
                    <a:pt x="230" y="271"/>
                  </a:lnTo>
                  <a:lnTo>
                    <a:pt x="230" y="277"/>
                  </a:lnTo>
                  <a:lnTo>
                    <a:pt x="232" y="283"/>
                  </a:lnTo>
                  <a:lnTo>
                    <a:pt x="234" y="286"/>
                  </a:lnTo>
                  <a:lnTo>
                    <a:pt x="238" y="289"/>
                  </a:lnTo>
                  <a:lnTo>
                    <a:pt x="240" y="297"/>
                  </a:lnTo>
                  <a:lnTo>
                    <a:pt x="240" y="303"/>
                  </a:lnTo>
                  <a:lnTo>
                    <a:pt x="241" y="308"/>
                  </a:lnTo>
                  <a:lnTo>
                    <a:pt x="245" y="311"/>
                  </a:lnTo>
                  <a:lnTo>
                    <a:pt x="251" y="313"/>
                  </a:lnTo>
                  <a:lnTo>
                    <a:pt x="258" y="324"/>
                  </a:lnTo>
                  <a:lnTo>
                    <a:pt x="264" y="328"/>
                  </a:lnTo>
                  <a:lnTo>
                    <a:pt x="271" y="332"/>
                  </a:lnTo>
                  <a:lnTo>
                    <a:pt x="276" y="335"/>
                  </a:lnTo>
                  <a:lnTo>
                    <a:pt x="286" y="337"/>
                  </a:lnTo>
                  <a:lnTo>
                    <a:pt x="291" y="338"/>
                  </a:lnTo>
                  <a:lnTo>
                    <a:pt x="295" y="338"/>
                  </a:lnTo>
                  <a:lnTo>
                    <a:pt x="306" y="344"/>
                  </a:lnTo>
                  <a:lnTo>
                    <a:pt x="317" y="349"/>
                  </a:lnTo>
                  <a:lnTo>
                    <a:pt x="328" y="354"/>
                  </a:lnTo>
                  <a:lnTo>
                    <a:pt x="341" y="360"/>
                  </a:lnTo>
                  <a:lnTo>
                    <a:pt x="339" y="365"/>
                  </a:lnTo>
                  <a:lnTo>
                    <a:pt x="339" y="367"/>
                  </a:lnTo>
                  <a:lnTo>
                    <a:pt x="341" y="368"/>
                  </a:lnTo>
                  <a:lnTo>
                    <a:pt x="343" y="367"/>
                  </a:lnTo>
                  <a:lnTo>
                    <a:pt x="343" y="366"/>
                  </a:lnTo>
                  <a:lnTo>
                    <a:pt x="345" y="365"/>
                  </a:lnTo>
                  <a:lnTo>
                    <a:pt x="343" y="366"/>
                  </a:lnTo>
                  <a:lnTo>
                    <a:pt x="341" y="369"/>
                  </a:lnTo>
                  <a:lnTo>
                    <a:pt x="339" y="372"/>
                  </a:lnTo>
                  <a:lnTo>
                    <a:pt x="337" y="375"/>
                  </a:lnTo>
                  <a:lnTo>
                    <a:pt x="336" y="377"/>
                  </a:lnTo>
                  <a:lnTo>
                    <a:pt x="336" y="378"/>
                  </a:lnTo>
                  <a:lnTo>
                    <a:pt x="341" y="382"/>
                  </a:lnTo>
                  <a:lnTo>
                    <a:pt x="348" y="388"/>
                  </a:lnTo>
                  <a:lnTo>
                    <a:pt x="354" y="393"/>
                  </a:lnTo>
                  <a:lnTo>
                    <a:pt x="360" y="397"/>
                  </a:lnTo>
                  <a:lnTo>
                    <a:pt x="361" y="399"/>
                  </a:lnTo>
                  <a:lnTo>
                    <a:pt x="361" y="401"/>
                  </a:lnTo>
                  <a:lnTo>
                    <a:pt x="363" y="402"/>
                  </a:lnTo>
                  <a:lnTo>
                    <a:pt x="365" y="404"/>
                  </a:lnTo>
                  <a:lnTo>
                    <a:pt x="365" y="416"/>
                  </a:lnTo>
                  <a:lnTo>
                    <a:pt x="371" y="426"/>
                  </a:lnTo>
                  <a:lnTo>
                    <a:pt x="376" y="429"/>
                  </a:lnTo>
                  <a:lnTo>
                    <a:pt x="385" y="433"/>
                  </a:lnTo>
                  <a:lnTo>
                    <a:pt x="395" y="436"/>
                  </a:lnTo>
                  <a:lnTo>
                    <a:pt x="406" y="438"/>
                  </a:lnTo>
                  <a:lnTo>
                    <a:pt x="411" y="447"/>
                  </a:lnTo>
                  <a:lnTo>
                    <a:pt x="413" y="449"/>
                  </a:lnTo>
                  <a:lnTo>
                    <a:pt x="415" y="451"/>
                  </a:lnTo>
                  <a:lnTo>
                    <a:pt x="415" y="452"/>
                  </a:lnTo>
                  <a:lnTo>
                    <a:pt x="415" y="454"/>
                  </a:lnTo>
                  <a:lnTo>
                    <a:pt x="417" y="461"/>
                  </a:lnTo>
                  <a:lnTo>
                    <a:pt x="420" y="467"/>
                  </a:lnTo>
                  <a:lnTo>
                    <a:pt x="420" y="469"/>
                  </a:lnTo>
                  <a:lnTo>
                    <a:pt x="422" y="470"/>
                  </a:lnTo>
                  <a:lnTo>
                    <a:pt x="435" y="474"/>
                  </a:lnTo>
                  <a:lnTo>
                    <a:pt x="446" y="479"/>
                  </a:lnTo>
                  <a:lnTo>
                    <a:pt x="450" y="482"/>
                  </a:lnTo>
                  <a:lnTo>
                    <a:pt x="450" y="486"/>
                  </a:lnTo>
                  <a:lnTo>
                    <a:pt x="452" y="490"/>
                  </a:lnTo>
                  <a:lnTo>
                    <a:pt x="454" y="494"/>
                  </a:lnTo>
                  <a:lnTo>
                    <a:pt x="465" y="500"/>
                  </a:lnTo>
                  <a:lnTo>
                    <a:pt x="476" y="505"/>
                  </a:lnTo>
                  <a:lnTo>
                    <a:pt x="487" y="512"/>
                  </a:lnTo>
                  <a:lnTo>
                    <a:pt x="498" y="517"/>
                  </a:lnTo>
                  <a:lnTo>
                    <a:pt x="505" y="515"/>
                  </a:lnTo>
                  <a:lnTo>
                    <a:pt x="509" y="513"/>
                  </a:lnTo>
                  <a:lnTo>
                    <a:pt x="511" y="510"/>
                  </a:lnTo>
                  <a:lnTo>
                    <a:pt x="511" y="508"/>
                  </a:lnTo>
                  <a:lnTo>
                    <a:pt x="511" y="503"/>
                  </a:lnTo>
                  <a:lnTo>
                    <a:pt x="513" y="501"/>
                  </a:lnTo>
                  <a:lnTo>
                    <a:pt x="516" y="498"/>
                  </a:lnTo>
                  <a:lnTo>
                    <a:pt x="522" y="495"/>
                  </a:lnTo>
                  <a:lnTo>
                    <a:pt x="531" y="493"/>
                  </a:lnTo>
                  <a:lnTo>
                    <a:pt x="542" y="490"/>
                  </a:lnTo>
                  <a:lnTo>
                    <a:pt x="550" y="488"/>
                  </a:lnTo>
                  <a:lnTo>
                    <a:pt x="552" y="484"/>
                  </a:lnTo>
                  <a:lnTo>
                    <a:pt x="553" y="482"/>
                  </a:lnTo>
                  <a:lnTo>
                    <a:pt x="555" y="479"/>
                  </a:lnTo>
                  <a:lnTo>
                    <a:pt x="557" y="478"/>
                  </a:lnTo>
                  <a:lnTo>
                    <a:pt x="561" y="478"/>
                  </a:lnTo>
                  <a:lnTo>
                    <a:pt x="566" y="478"/>
                  </a:lnTo>
                  <a:lnTo>
                    <a:pt x="574" y="477"/>
                  </a:lnTo>
                  <a:lnTo>
                    <a:pt x="576" y="473"/>
                  </a:lnTo>
                  <a:lnTo>
                    <a:pt x="577" y="469"/>
                  </a:lnTo>
                  <a:lnTo>
                    <a:pt x="581" y="467"/>
                  </a:lnTo>
                  <a:lnTo>
                    <a:pt x="587" y="466"/>
                  </a:lnTo>
                  <a:lnTo>
                    <a:pt x="592" y="466"/>
                  </a:lnTo>
                  <a:lnTo>
                    <a:pt x="594" y="466"/>
                  </a:lnTo>
                  <a:lnTo>
                    <a:pt x="601" y="466"/>
                  </a:lnTo>
                  <a:lnTo>
                    <a:pt x="609" y="467"/>
                  </a:lnTo>
                  <a:lnTo>
                    <a:pt x="620" y="471"/>
                  </a:lnTo>
                  <a:lnTo>
                    <a:pt x="624" y="472"/>
                  </a:lnTo>
                  <a:lnTo>
                    <a:pt x="625" y="473"/>
                  </a:lnTo>
                  <a:lnTo>
                    <a:pt x="627" y="475"/>
                  </a:lnTo>
                  <a:lnTo>
                    <a:pt x="627" y="477"/>
                  </a:lnTo>
                  <a:lnTo>
                    <a:pt x="629" y="476"/>
                  </a:lnTo>
                  <a:lnTo>
                    <a:pt x="631" y="474"/>
                  </a:lnTo>
                  <a:lnTo>
                    <a:pt x="635" y="472"/>
                  </a:lnTo>
                  <a:lnTo>
                    <a:pt x="640" y="470"/>
                  </a:lnTo>
                  <a:lnTo>
                    <a:pt x="648" y="470"/>
                  </a:lnTo>
                  <a:lnTo>
                    <a:pt x="657" y="472"/>
                  </a:lnTo>
                  <a:lnTo>
                    <a:pt x="668" y="473"/>
                  </a:lnTo>
                  <a:lnTo>
                    <a:pt x="673" y="473"/>
                  </a:lnTo>
                  <a:lnTo>
                    <a:pt x="677" y="471"/>
                  </a:lnTo>
                  <a:lnTo>
                    <a:pt x="677" y="468"/>
                  </a:lnTo>
                  <a:lnTo>
                    <a:pt x="677" y="463"/>
                  </a:lnTo>
                  <a:lnTo>
                    <a:pt x="681" y="460"/>
                  </a:lnTo>
                  <a:lnTo>
                    <a:pt x="683" y="458"/>
                  </a:lnTo>
                  <a:lnTo>
                    <a:pt x="681" y="457"/>
                  </a:lnTo>
                  <a:lnTo>
                    <a:pt x="679" y="453"/>
                  </a:lnTo>
                  <a:lnTo>
                    <a:pt x="679" y="450"/>
                  </a:lnTo>
                  <a:lnTo>
                    <a:pt x="677" y="447"/>
                  </a:lnTo>
                  <a:lnTo>
                    <a:pt x="675" y="445"/>
                  </a:lnTo>
                  <a:lnTo>
                    <a:pt x="675" y="444"/>
                  </a:lnTo>
                  <a:lnTo>
                    <a:pt x="677" y="441"/>
                  </a:lnTo>
                  <a:lnTo>
                    <a:pt x="681" y="439"/>
                  </a:lnTo>
                  <a:lnTo>
                    <a:pt x="688" y="438"/>
                  </a:lnTo>
                  <a:lnTo>
                    <a:pt x="697" y="437"/>
                  </a:lnTo>
                  <a:lnTo>
                    <a:pt x="708" y="436"/>
                  </a:lnTo>
                  <a:lnTo>
                    <a:pt x="712" y="432"/>
                  </a:lnTo>
                  <a:lnTo>
                    <a:pt x="712" y="428"/>
                  </a:lnTo>
                  <a:lnTo>
                    <a:pt x="710" y="426"/>
                  </a:lnTo>
                  <a:lnTo>
                    <a:pt x="707" y="423"/>
                  </a:lnTo>
                  <a:lnTo>
                    <a:pt x="696" y="420"/>
                  </a:lnTo>
                  <a:lnTo>
                    <a:pt x="683" y="417"/>
                  </a:lnTo>
                  <a:lnTo>
                    <a:pt x="686" y="411"/>
                  </a:lnTo>
                  <a:lnTo>
                    <a:pt x="694" y="407"/>
                  </a:lnTo>
                  <a:lnTo>
                    <a:pt x="701" y="404"/>
                  </a:lnTo>
                  <a:lnTo>
                    <a:pt x="708" y="400"/>
                  </a:lnTo>
                  <a:lnTo>
                    <a:pt x="707" y="395"/>
                  </a:lnTo>
                  <a:lnTo>
                    <a:pt x="705" y="390"/>
                  </a:lnTo>
                  <a:lnTo>
                    <a:pt x="703" y="385"/>
                  </a:lnTo>
                  <a:lnTo>
                    <a:pt x="697" y="381"/>
                  </a:lnTo>
                  <a:lnTo>
                    <a:pt x="701" y="375"/>
                  </a:lnTo>
                  <a:lnTo>
                    <a:pt x="703" y="371"/>
                  </a:lnTo>
                  <a:lnTo>
                    <a:pt x="699" y="367"/>
                  </a:lnTo>
                  <a:lnTo>
                    <a:pt x="696" y="364"/>
                  </a:lnTo>
                  <a:lnTo>
                    <a:pt x="690" y="362"/>
                  </a:lnTo>
                  <a:lnTo>
                    <a:pt x="688" y="356"/>
                  </a:lnTo>
                  <a:lnTo>
                    <a:pt x="688" y="353"/>
                  </a:lnTo>
                  <a:lnTo>
                    <a:pt x="684" y="350"/>
                  </a:lnTo>
                  <a:lnTo>
                    <a:pt x="683" y="347"/>
                  </a:lnTo>
                  <a:lnTo>
                    <a:pt x="679" y="344"/>
                  </a:lnTo>
                  <a:lnTo>
                    <a:pt x="677" y="342"/>
                  </a:lnTo>
                  <a:lnTo>
                    <a:pt x="677" y="341"/>
                  </a:lnTo>
                  <a:lnTo>
                    <a:pt x="677" y="338"/>
                  </a:lnTo>
                  <a:lnTo>
                    <a:pt x="679" y="336"/>
                  </a:lnTo>
                  <a:lnTo>
                    <a:pt x="679" y="333"/>
                  </a:lnTo>
                  <a:lnTo>
                    <a:pt x="681" y="331"/>
                  </a:lnTo>
                  <a:lnTo>
                    <a:pt x="684" y="327"/>
                  </a:lnTo>
                  <a:lnTo>
                    <a:pt x="684" y="323"/>
                  </a:lnTo>
                  <a:lnTo>
                    <a:pt x="684" y="318"/>
                  </a:lnTo>
                  <a:lnTo>
                    <a:pt x="683" y="313"/>
                  </a:lnTo>
                  <a:lnTo>
                    <a:pt x="679" y="309"/>
                  </a:lnTo>
                  <a:lnTo>
                    <a:pt x="673" y="306"/>
                  </a:lnTo>
                  <a:lnTo>
                    <a:pt x="666" y="304"/>
                  </a:lnTo>
                  <a:lnTo>
                    <a:pt x="659" y="303"/>
                  </a:lnTo>
                  <a:lnTo>
                    <a:pt x="651" y="302"/>
                  </a:lnTo>
                  <a:lnTo>
                    <a:pt x="640" y="301"/>
                  </a:lnTo>
                  <a:lnTo>
                    <a:pt x="631" y="300"/>
                  </a:lnTo>
                  <a:lnTo>
                    <a:pt x="627" y="301"/>
                  </a:lnTo>
                  <a:lnTo>
                    <a:pt x="624" y="300"/>
                  </a:lnTo>
                  <a:lnTo>
                    <a:pt x="620" y="298"/>
                  </a:lnTo>
                  <a:lnTo>
                    <a:pt x="614" y="294"/>
                  </a:lnTo>
                  <a:lnTo>
                    <a:pt x="607" y="290"/>
                  </a:lnTo>
                  <a:lnTo>
                    <a:pt x="603" y="291"/>
                  </a:lnTo>
                  <a:lnTo>
                    <a:pt x="598" y="293"/>
                  </a:lnTo>
                  <a:lnTo>
                    <a:pt x="594" y="294"/>
                  </a:lnTo>
                  <a:lnTo>
                    <a:pt x="592" y="293"/>
                  </a:lnTo>
                  <a:lnTo>
                    <a:pt x="587" y="290"/>
                  </a:lnTo>
                  <a:lnTo>
                    <a:pt x="579" y="287"/>
                  </a:lnTo>
                  <a:lnTo>
                    <a:pt x="572" y="284"/>
                  </a:lnTo>
                  <a:lnTo>
                    <a:pt x="570" y="283"/>
                  </a:lnTo>
                  <a:lnTo>
                    <a:pt x="563" y="276"/>
                  </a:lnTo>
                  <a:lnTo>
                    <a:pt x="555" y="269"/>
                  </a:lnTo>
                  <a:lnTo>
                    <a:pt x="550" y="267"/>
                  </a:lnTo>
                  <a:lnTo>
                    <a:pt x="544" y="264"/>
                  </a:lnTo>
                  <a:lnTo>
                    <a:pt x="540" y="262"/>
                  </a:lnTo>
                  <a:lnTo>
                    <a:pt x="539" y="261"/>
                  </a:lnTo>
                  <a:lnTo>
                    <a:pt x="531" y="252"/>
                  </a:lnTo>
                  <a:lnTo>
                    <a:pt x="520" y="243"/>
                  </a:lnTo>
                  <a:lnTo>
                    <a:pt x="520" y="231"/>
                  </a:lnTo>
                  <a:lnTo>
                    <a:pt x="522" y="221"/>
                  </a:lnTo>
                  <a:lnTo>
                    <a:pt x="522" y="214"/>
                  </a:lnTo>
                  <a:lnTo>
                    <a:pt x="522" y="209"/>
                  </a:lnTo>
                  <a:lnTo>
                    <a:pt x="522" y="207"/>
                  </a:lnTo>
                  <a:lnTo>
                    <a:pt x="518" y="207"/>
                  </a:lnTo>
                  <a:lnTo>
                    <a:pt x="511" y="208"/>
                  </a:lnTo>
                  <a:lnTo>
                    <a:pt x="500" y="212"/>
                  </a:lnTo>
                  <a:lnTo>
                    <a:pt x="485" y="211"/>
                  </a:lnTo>
                  <a:lnTo>
                    <a:pt x="468" y="209"/>
                  </a:lnTo>
                  <a:lnTo>
                    <a:pt x="465" y="207"/>
                  </a:lnTo>
                  <a:lnTo>
                    <a:pt x="461" y="204"/>
                  </a:lnTo>
                  <a:lnTo>
                    <a:pt x="459" y="201"/>
                  </a:lnTo>
                  <a:lnTo>
                    <a:pt x="454" y="199"/>
                  </a:lnTo>
                  <a:lnTo>
                    <a:pt x="448" y="192"/>
                  </a:lnTo>
                  <a:lnTo>
                    <a:pt x="443" y="185"/>
                  </a:lnTo>
                  <a:lnTo>
                    <a:pt x="430" y="171"/>
                  </a:lnTo>
                  <a:lnTo>
                    <a:pt x="424" y="160"/>
                  </a:lnTo>
                  <a:lnTo>
                    <a:pt x="419" y="148"/>
                  </a:lnTo>
                  <a:lnTo>
                    <a:pt x="424" y="143"/>
                  </a:lnTo>
                  <a:lnTo>
                    <a:pt x="426" y="139"/>
                  </a:lnTo>
                  <a:lnTo>
                    <a:pt x="426" y="138"/>
                  </a:lnTo>
                  <a:lnTo>
                    <a:pt x="424" y="136"/>
                  </a:lnTo>
                  <a:lnTo>
                    <a:pt x="419" y="135"/>
                  </a:lnTo>
                  <a:lnTo>
                    <a:pt x="411" y="133"/>
                  </a:lnTo>
                  <a:lnTo>
                    <a:pt x="404" y="125"/>
                  </a:lnTo>
                  <a:lnTo>
                    <a:pt x="398" y="116"/>
                  </a:lnTo>
                  <a:lnTo>
                    <a:pt x="391" y="98"/>
                  </a:lnTo>
                  <a:lnTo>
                    <a:pt x="384" y="80"/>
                  </a:lnTo>
                  <a:lnTo>
                    <a:pt x="378" y="71"/>
                  </a:lnTo>
                  <a:lnTo>
                    <a:pt x="371" y="63"/>
                  </a:lnTo>
                  <a:lnTo>
                    <a:pt x="363" y="48"/>
                  </a:lnTo>
                  <a:lnTo>
                    <a:pt x="354" y="32"/>
                  </a:lnTo>
                  <a:lnTo>
                    <a:pt x="350" y="27"/>
                  </a:lnTo>
                  <a:lnTo>
                    <a:pt x="348" y="24"/>
                  </a:lnTo>
                  <a:lnTo>
                    <a:pt x="345" y="23"/>
                  </a:lnTo>
                  <a:lnTo>
                    <a:pt x="341" y="22"/>
                  </a:lnTo>
                  <a:lnTo>
                    <a:pt x="337" y="22"/>
                  </a:lnTo>
                  <a:lnTo>
                    <a:pt x="334" y="22"/>
                  </a:lnTo>
                  <a:lnTo>
                    <a:pt x="328" y="21"/>
                  </a:lnTo>
                  <a:lnTo>
                    <a:pt x="324" y="21"/>
                  </a:lnTo>
                  <a:lnTo>
                    <a:pt x="317" y="20"/>
                  </a:lnTo>
                  <a:lnTo>
                    <a:pt x="315" y="17"/>
                  </a:lnTo>
                  <a:lnTo>
                    <a:pt x="313" y="12"/>
                  </a:lnTo>
                  <a:lnTo>
                    <a:pt x="313" y="6"/>
                  </a:lnTo>
                  <a:lnTo>
                    <a:pt x="310" y="2"/>
                  </a:lnTo>
                  <a:lnTo>
                    <a:pt x="304" y="0"/>
                  </a:lnTo>
                  <a:lnTo>
                    <a:pt x="299" y="0"/>
                  </a:lnTo>
                  <a:lnTo>
                    <a:pt x="284" y="0"/>
                  </a:lnTo>
                  <a:lnTo>
                    <a:pt x="269" y="0"/>
                  </a:lnTo>
                  <a:lnTo>
                    <a:pt x="262" y="0"/>
                  </a:lnTo>
                  <a:lnTo>
                    <a:pt x="256" y="1"/>
                  </a:lnTo>
                  <a:lnTo>
                    <a:pt x="252" y="3"/>
                  </a:lnTo>
                  <a:lnTo>
                    <a:pt x="249" y="5"/>
                  </a:lnTo>
                  <a:lnTo>
                    <a:pt x="245" y="10"/>
                  </a:lnTo>
                  <a:lnTo>
                    <a:pt x="245" y="13"/>
                  </a:lnTo>
                  <a:lnTo>
                    <a:pt x="243" y="15"/>
                  </a:lnTo>
                  <a:lnTo>
                    <a:pt x="238" y="16"/>
                  </a:lnTo>
                  <a:lnTo>
                    <a:pt x="232" y="17"/>
                  </a:lnTo>
                  <a:lnTo>
                    <a:pt x="228" y="18"/>
                  </a:lnTo>
                  <a:lnTo>
                    <a:pt x="227" y="18"/>
                  </a:lnTo>
                  <a:lnTo>
                    <a:pt x="225" y="20"/>
                  </a:lnTo>
                  <a:lnTo>
                    <a:pt x="223" y="24"/>
                  </a:lnTo>
                  <a:lnTo>
                    <a:pt x="219" y="31"/>
                  </a:lnTo>
                  <a:lnTo>
                    <a:pt x="217" y="38"/>
                  </a:lnTo>
                  <a:lnTo>
                    <a:pt x="216" y="40"/>
                  </a:lnTo>
                  <a:lnTo>
                    <a:pt x="214" y="41"/>
                  </a:lnTo>
                  <a:lnTo>
                    <a:pt x="212" y="42"/>
                  </a:lnTo>
                  <a:lnTo>
                    <a:pt x="210" y="41"/>
                  </a:lnTo>
                  <a:lnTo>
                    <a:pt x="206" y="39"/>
                  </a:lnTo>
                  <a:lnTo>
                    <a:pt x="203" y="38"/>
                  </a:lnTo>
                  <a:lnTo>
                    <a:pt x="195" y="38"/>
                  </a:lnTo>
                  <a:lnTo>
                    <a:pt x="188" y="39"/>
                  </a:lnTo>
                  <a:lnTo>
                    <a:pt x="179" y="41"/>
                  </a:lnTo>
                  <a:lnTo>
                    <a:pt x="171" y="42"/>
                  </a:lnTo>
                  <a:lnTo>
                    <a:pt x="164" y="46"/>
                  </a:lnTo>
                  <a:lnTo>
                    <a:pt x="158" y="53"/>
                  </a:lnTo>
                  <a:lnTo>
                    <a:pt x="158" y="54"/>
                  </a:lnTo>
                  <a:lnTo>
                    <a:pt x="158" y="56"/>
                  </a:lnTo>
                  <a:lnTo>
                    <a:pt x="155" y="61"/>
                  </a:lnTo>
                  <a:lnTo>
                    <a:pt x="153" y="67"/>
                  </a:lnTo>
                  <a:lnTo>
                    <a:pt x="151" y="69"/>
                  </a:lnTo>
                  <a:lnTo>
                    <a:pt x="149" y="70"/>
                  </a:lnTo>
                  <a:lnTo>
                    <a:pt x="144" y="72"/>
                  </a:lnTo>
                  <a:lnTo>
                    <a:pt x="138" y="74"/>
                  </a:lnTo>
                  <a:lnTo>
                    <a:pt x="134" y="75"/>
                  </a:lnTo>
                  <a:lnTo>
                    <a:pt x="132" y="76"/>
                  </a:lnTo>
                  <a:lnTo>
                    <a:pt x="123" y="75"/>
                  </a:lnTo>
                  <a:lnTo>
                    <a:pt x="116" y="74"/>
                  </a:lnTo>
                  <a:lnTo>
                    <a:pt x="108" y="74"/>
                  </a:lnTo>
                  <a:lnTo>
                    <a:pt x="99" y="76"/>
                  </a:lnTo>
                  <a:lnTo>
                    <a:pt x="90" y="78"/>
                  </a:lnTo>
                  <a:lnTo>
                    <a:pt x="86" y="79"/>
                  </a:lnTo>
                  <a:lnTo>
                    <a:pt x="84" y="79"/>
                  </a:lnTo>
                  <a:lnTo>
                    <a:pt x="81" y="75"/>
                  </a:lnTo>
                  <a:lnTo>
                    <a:pt x="81" y="73"/>
                  </a:lnTo>
                  <a:lnTo>
                    <a:pt x="83" y="70"/>
                  </a:lnTo>
                  <a:lnTo>
                    <a:pt x="86" y="66"/>
                  </a:lnTo>
                  <a:lnTo>
                    <a:pt x="88" y="63"/>
                  </a:lnTo>
                  <a:lnTo>
                    <a:pt x="90" y="60"/>
                  </a:lnTo>
                  <a:lnTo>
                    <a:pt x="92" y="58"/>
                  </a:lnTo>
                  <a:lnTo>
                    <a:pt x="92" y="57"/>
                  </a:lnTo>
                  <a:lnTo>
                    <a:pt x="90" y="52"/>
                  </a:lnTo>
                  <a:lnTo>
                    <a:pt x="90" y="49"/>
                  </a:lnTo>
                  <a:lnTo>
                    <a:pt x="86" y="47"/>
                  </a:lnTo>
                  <a:lnTo>
                    <a:pt x="83" y="46"/>
                  </a:lnTo>
                  <a:lnTo>
                    <a:pt x="77" y="45"/>
                  </a:lnTo>
                  <a:lnTo>
                    <a:pt x="72" y="44"/>
                  </a:lnTo>
                  <a:lnTo>
                    <a:pt x="70" y="44"/>
                  </a:lnTo>
                  <a:lnTo>
                    <a:pt x="66" y="35"/>
                  </a:lnTo>
                  <a:lnTo>
                    <a:pt x="62" y="26"/>
                  </a:lnTo>
                  <a:lnTo>
                    <a:pt x="66" y="21"/>
                  </a:lnTo>
                  <a:lnTo>
                    <a:pt x="72" y="18"/>
                  </a:lnTo>
                  <a:lnTo>
                    <a:pt x="79" y="16"/>
                  </a:lnTo>
                  <a:lnTo>
                    <a:pt x="88" y="15"/>
                  </a:lnTo>
                  <a:lnTo>
                    <a:pt x="86" y="11"/>
                  </a:lnTo>
                  <a:lnTo>
                    <a:pt x="83" y="8"/>
                  </a:lnTo>
                  <a:lnTo>
                    <a:pt x="77" y="7"/>
                  </a:lnTo>
                  <a:lnTo>
                    <a:pt x="70" y="4"/>
                  </a:lnTo>
                  <a:lnTo>
                    <a:pt x="68" y="4"/>
                  </a:lnTo>
                  <a:lnTo>
                    <a:pt x="64" y="3"/>
                  </a:lnTo>
                  <a:lnTo>
                    <a:pt x="53" y="2"/>
                  </a:lnTo>
                  <a:lnTo>
                    <a:pt x="42" y="2"/>
                  </a:lnTo>
                  <a:lnTo>
                    <a:pt x="38" y="2"/>
                  </a:lnTo>
                  <a:lnTo>
                    <a:pt x="35" y="3"/>
                  </a:lnTo>
                  <a:lnTo>
                    <a:pt x="33" y="6"/>
                  </a:lnTo>
                  <a:lnTo>
                    <a:pt x="36" y="11"/>
                  </a:lnTo>
                  <a:lnTo>
                    <a:pt x="40" y="16"/>
                  </a:lnTo>
                  <a:lnTo>
                    <a:pt x="40" y="20"/>
                  </a:lnTo>
                  <a:lnTo>
                    <a:pt x="36" y="23"/>
                  </a:lnTo>
                  <a:lnTo>
                    <a:pt x="31" y="24"/>
                  </a:lnTo>
                  <a:lnTo>
                    <a:pt x="25" y="26"/>
                  </a:lnTo>
                  <a:lnTo>
                    <a:pt x="22" y="27"/>
                  </a:lnTo>
                  <a:lnTo>
                    <a:pt x="22" y="29"/>
                  </a:lnTo>
                  <a:lnTo>
                    <a:pt x="24" y="30"/>
                  </a:lnTo>
                  <a:lnTo>
                    <a:pt x="27" y="34"/>
                  </a:lnTo>
                  <a:lnTo>
                    <a:pt x="33" y="35"/>
                  </a:lnTo>
                  <a:lnTo>
                    <a:pt x="38" y="37"/>
                  </a:lnTo>
                  <a:lnTo>
                    <a:pt x="38" y="39"/>
                  </a:lnTo>
                  <a:lnTo>
                    <a:pt x="35" y="40"/>
                  </a:lnTo>
                  <a:lnTo>
                    <a:pt x="31" y="41"/>
                  </a:lnTo>
                  <a:lnTo>
                    <a:pt x="18" y="39"/>
                  </a:lnTo>
                  <a:lnTo>
                    <a:pt x="12" y="39"/>
                  </a:lnTo>
                  <a:lnTo>
                    <a:pt x="5" y="40"/>
                  </a:lnTo>
                  <a:lnTo>
                    <a:pt x="5" y="42"/>
                  </a:lnTo>
                  <a:lnTo>
                    <a:pt x="3" y="44"/>
                  </a:lnTo>
                  <a:lnTo>
                    <a:pt x="0" y="42"/>
                  </a:lnTo>
                  <a:close/>
                </a:path>
              </a:pathLst>
            </a:custGeom>
            <a:solidFill>
              <a:srgbClr val="FF0000"/>
            </a:solidFill>
            <a:ln w="12700">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13" name="Freeform 11">
              <a:extLst>
                <a:ext uri="{FF2B5EF4-FFF2-40B4-BE49-F238E27FC236}">
                  <a16:creationId xmlns:a16="http://schemas.microsoft.com/office/drawing/2014/main" id="{2ED1C2FF-27FF-5EA4-6E86-2F20B75FC3C5}"/>
                </a:ext>
              </a:extLst>
            </p:cNvPr>
            <p:cNvSpPr>
              <a:spLocks/>
            </p:cNvSpPr>
            <p:nvPr/>
          </p:nvSpPr>
          <p:spPr bwMode="auto">
            <a:xfrm>
              <a:off x="8637022" y="2354604"/>
              <a:ext cx="471820" cy="656457"/>
            </a:xfrm>
            <a:custGeom>
              <a:avLst/>
              <a:gdLst>
                <a:gd name="T0" fmla="*/ 1 w 657"/>
                <a:gd name="T1" fmla="*/ 3 h 406"/>
                <a:gd name="T2" fmla="*/ 1 w 657"/>
                <a:gd name="T3" fmla="*/ 3 h 406"/>
                <a:gd name="T4" fmla="*/ 1 w 657"/>
                <a:gd name="T5" fmla="*/ 3 h 406"/>
                <a:gd name="T6" fmla="*/ 1 w 657"/>
                <a:gd name="T7" fmla="*/ 3 h 406"/>
                <a:gd name="T8" fmla="*/ 1 w 657"/>
                <a:gd name="T9" fmla="*/ 4 h 406"/>
                <a:gd name="T10" fmla="*/ 1 w 657"/>
                <a:gd name="T11" fmla="*/ 6 h 406"/>
                <a:gd name="T12" fmla="*/ 1 w 657"/>
                <a:gd name="T13" fmla="*/ 8 h 406"/>
                <a:gd name="T14" fmla="*/ 1 w 657"/>
                <a:gd name="T15" fmla="*/ 8 h 406"/>
                <a:gd name="T16" fmla="*/ 1 w 657"/>
                <a:gd name="T17" fmla="*/ 10 h 406"/>
                <a:gd name="T18" fmla="*/ 1 w 657"/>
                <a:gd name="T19" fmla="*/ 12 h 406"/>
                <a:gd name="T20" fmla="*/ 1 w 657"/>
                <a:gd name="T21" fmla="*/ 14 h 406"/>
                <a:gd name="T22" fmla="*/ 1 w 657"/>
                <a:gd name="T23" fmla="*/ 14 h 406"/>
                <a:gd name="T24" fmla="*/ 1 w 657"/>
                <a:gd name="T25" fmla="*/ 14 h 406"/>
                <a:gd name="T26" fmla="*/ 1 w 657"/>
                <a:gd name="T27" fmla="*/ 15 h 406"/>
                <a:gd name="T28" fmla="*/ 1 w 657"/>
                <a:gd name="T29" fmla="*/ 15 h 406"/>
                <a:gd name="T30" fmla="*/ 1 w 657"/>
                <a:gd name="T31" fmla="*/ 16 h 406"/>
                <a:gd name="T32" fmla="*/ 1 w 657"/>
                <a:gd name="T33" fmla="*/ 17 h 406"/>
                <a:gd name="T34" fmla="*/ 1 w 657"/>
                <a:gd name="T35" fmla="*/ 18 h 406"/>
                <a:gd name="T36" fmla="*/ 1 w 657"/>
                <a:gd name="T37" fmla="*/ 18 h 406"/>
                <a:gd name="T38" fmla="*/ 1 w 657"/>
                <a:gd name="T39" fmla="*/ 17 h 406"/>
                <a:gd name="T40" fmla="*/ 1 w 657"/>
                <a:gd name="T41" fmla="*/ 16 h 406"/>
                <a:gd name="T42" fmla="*/ 1 w 657"/>
                <a:gd name="T43" fmla="*/ 15 h 406"/>
                <a:gd name="T44" fmla="*/ 1 w 657"/>
                <a:gd name="T45" fmla="*/ 14 h 406"/>
                <a:gd name="T46" fmla="*/ 1 w 657"/>
                <a:gd name="T47" fmla="*/ 12 h 406"/>
                <a:gd name="T48" fmla="*/ 1 w 657"/>
                <a:gd name="T49" fmla="*/ 11 h 406"/>
                <a:gd name="T50" fmla="*/ 1 w 657"/>
                <a:gd name="T51" fmla="*/ 12 h 406"/>
                <a:gd name="T52" fmla="*/ 1 w 657"/>
                <a:gd name="T53" fmla="*/ 14 h 406"/>
                <a:gd name="T54" fmla="*/ 1 w 657"/>
                <a:gd name="T55" fmla="*/ 14 h 406"/>
                <a:gd name="T56" fmla="*/ 1 w 657"/>
                <a:gd name="T57" fmla="*/ 14 h 406"/>
                <a:gd name="T58" fmla="*/ 1 w 657"/>
                <a:gd name="T59" fmla="*/ 14 h 406"/>
                <a:gd name="T60" fmla="*/ 1 w 657"/>
                <a:gd name="T61" fmla="*/ 14 h 406"/>
                <a:gd name="T62" fmla="*/ 1 w 657"/>
                <a:gd name="T63" fmla="*/ 13 h 406"/>
                <a:gd name="T64" fmla="*/ 1 w 657"/>
                <a:gd name="T65" fmla="*/ 12 h 406"/>
                <a:gd name="T66" fmla="*/ 1 w 657"/>
                <a:gd name="T67" fmla="*/ 12 h 406"/>
                <a:gd name="T68" fmla="*/ 1 w 657"/>
                <a:gd name="T69" fmla="*/ 11 h 406"/>
                <a:gd name="T70" fmla="*/ 1 w 657"/>
                <a:gd name="T71" fmla="*/ 10 h 406"/>
                <a:gd name="T72" fmla="*/ 1 w 657"/>
                <a:gd name="T73" fmla="*/ 9 h 406"/>
                <a:gd name="T74" fmla="*/ 1 w 657"/>
                <a:gd name="T75" fmla="*/ 8 h 406"/>
                <a:gd name="T76" fmla="*/ 1 w 657"/>
                <a:gd name="T77" fmla="*/ 7 h 406"/>
                <a:gd name="T78" fmla="*/ 1 w 657"/>
                <a:gd name="T79" fmla="*/ 6 h 406"/>
                <a:gd name="T80" fmla="*/ 1 w 657"/>
                <a:gd name="T81" fmla="*/ 6 h 406"/>
                <a:gd name="T82" fmla="*/ 1 w 657"/>
                <a:gd name="T83" fmla="*/ 5 h 406"/>
                <a:gd name="T84" fmla="*/ 1 w 657"/>
                <a:gd name="T85" fmla="*/ 3 h 406"/>
                <a:gd name="T86" fmla="*/ 1 w 657"/>
                <a:gd name="T87" fmla="*/ 3 h 406"/>
                <a:gd name="T88" fmla="*/ 1 w 657"/>
                <a:gd name="T89" fmla="*/ 3 h 406"/>
                <a:gd name="T90" fmla="*/ 1 w 657"/>
                <a:gd name="T91" fmla="*/ 3 h 406"/>
                <a:gd name="T92" fmla="*/ 1 w 657"/>
                <a:gd name="T93" fmla="*/ 3 h 406"/>
                <a:gd name="T94" fmla="*/ 1 w 657"/>
                <a:gd name="T95" fmla="*/ 3 h 406"/>
                <a:gd name="T96" fmla="*/ 1 w 657"/>
                <a:gd name="T97" fmla="*/ 3 h 406"/>
                <a:gd name="T98" fmla="*/ 1 w 657"/>
                <a:gd name="T99" fmla="*/ 3 h 406"/>
                <a:gd name="T100" fmla="*/ 1 w 657"/>
                <a:gd name="T101" fmla="*/ 3 h 406"/>
                <a:gd name="T102" fmla="*/ 1 w 657"/>
                <a:gd name="T103" fmla="*/ 3 h 406"/>
                <a:gd name="T104" fmla="*/ 1 w 657"/>
                <a:gd name="T105" fmla="*/ 3 h 406"/>
                <a:gd name="T106" fmla="*/ 1 w 657"/>
                <a:gd name="T107" fmla="*/ 3 h 406"/>
                <a:gd name="T108" fmla="*/ 1 w 657"/>
                <a:gd name="T109" fmla="*/ 3 h 406"/>
                <a:gd name="T110" fmla="*/ 1 w 657"/>
                <a:gd name="T111" fmla="*/ 3 h 406"/>
                <a:gd name="T112" fmla="*/ 1 w 657"/>
                <a:gd name="T113" fmla="*/ 3 h 406"/>
                <a:gd name="T114" fmla="*/ 1 w 657"/>
                <a:gd name="T115" fmla="*/ 3 h 406"/>
                <a:gd name="T116" fmla="*/ 1 w 657"/>
                <a:gd name="T117" fmla="*/ 3 h 406"/>
                <a:gd name="T118" fmla="*/ 1 w 657"/>
                <a:gd name="T119" fmla="*/ 3 h 406"/>
                <a:gd name="T120" fmla="*/ 1 w 657"/>
                <a:gd name="T121" fmla="*/ 3 h 406"/>
                <a:gd name="T122" fmla="*/ 1 w 657"/>
                <a:gd name="T123" fmla="*/ 3 h 406"/>
                <a:gd name="T124" fmla="*/ 1 w 657"/>
                <a:gd name="T125" fmla="*/ 3 h 4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57"/>
                <a:gd name="T190" fmla="*/ 0 h 406"/>
                <a:gd name="T191" fmla="*/ 657 w 657"/>
                <a:gd name="T192" fmla="*/ 406 h 40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57" h="406">
                  <a:moveTo>
                    <a:pt x="99" y="1"/>
                  </a:moveTo>
                  <a:lnTo>
                    <a:pt x="83" y="7"/>
                  </a:lnTo>
                  <a:lnTo>
                    <a:pt x="68" y="12"/>
                  </a:lnTo>
                  <a:lnTo>
                    <a:pt x="62" y="14"/>
                  </a:lnTo>
                  <a:lnTo>
                    <a:pt x="57" y="16"/>
                  </a:lnTo>
                  <a:lnTo>
                    <a:pt x="53" y="17"/>
                  </a:lnTo>
                  <a:lnTo>
                    <a:pt x="51" y="18"/>
                  </a:lnTo>
                  <a:lnTo>
                    <a:pt x="48" y="22"/>
                  </a:lnTo>
                  <a:lnTo>
                    <a:pt x="44" y="24"/>
                  </a:lnTo>
                  <a:lnTo>
                    <a:pt x="38" y="26"/>
                  </a:lnTo>
                  <a:lnTo>
                    <a:pt x="31" y="28"/>
                  </a:lnTo>
                  <a:lnTo>
                    <a:pt x="25" y="41"/>
                  </a:lnTo>
                  <a:lnTo>
                    <a:pt x="24" y="47"/>
                  </a:lnTo>
                  <a:lnTo>
                    <a:pt x="18" y="54"/>
                  </a:lnTo>
                  <a:lnTo>
                    <a:pt x="16" y="60"/>
                  </a:lnTo>
                  <a:lnTo>
                    <a:pt x="16" y="63"/>
                  </a:lnTo>
                  <a:lnTo>
                    <a:pt x="14" y="66"/>
                  </a:lnTo>
                  <a:lnTo>
                    <a:pt x="11" y="67"/>
                  </a:lnTo>
                  <a:lnTo>
                    <a:pt x="7" y="67"/>
                  </a:lnTo>
                  <a:lnTo>
                    <a:pt x="5" y="71"/>
                  </a:lnTo>
                  <a:lnTo>
                    <a:pt x="5" y="74"/>
                  </a:lnTo>
                  <a:lnTo>
                    <a:pt x="7" y="78"/>
                  </a:lnTo>
                  <a:lnTo>
                    <a:pt x="11" y="81"/>
                  </a:lnTo>
                  <a:lnTo>
                    <a:pt x="18" y="83"/>
                  </a:lnTo>
                  <a:lnTo>
                    <a:pt x="16" y="89"/>
                  </a:lnTo>
                  <a:lnTo>
                    <a:pt x="14" y="94"/>
                  </a:lnTo>
                  <a:lnTo>
                    <a:pt x="13" y="97"/>
                  </a:lnTo>
                  <a:lnTo>
                    <a:pt x="11" y="99"/>
                  </a:lnTo>
                  <a:lnTo>
                    <a:pt x="5" y="103"/>
                  </a:lnTo>
                  <a:lnTo>
                    <a:pt x="3" y="106"/>
                  </a:lnTo>
                  <a:lnTo>
                    <a:pt x="0" y="110"/>
                  </a:lnTo>
                  <a:lnTo>
                    <a:pt x="20" y="117"/>
                  </a:lnTo>
                  <a:lnTo>
                    <a:pt x="38" y="123"/>
                  </a:lnTo>
                  <a:lnTo>
                    <a:pt x="48" y="132"/>
                  </a:lnTo>
                  <a:lnTo>
                    <a:pt x="57" y="140"/>
                  </a:lnTo>
                  <a:lnTo>
                    <a:pt x="64" y="148"/>
                  </a:lnTo>
                  <a:lnTo>
                    <a:pt x="75" y="155"/>
                  </a:lnTo>
                  <a:lnTo>
                    <a:pt x="83" y="162"/>
                  </a:lnTo>
                  <a:lnTo>
                    <a:pt x="88" y="168"/>
                  </a:lnTo>
                  <a:lnTo>
                    <a:pt x="94" y="174"/>
                  </a:lnTo>
                  <a:lnTo>
                    <a:pt x="94" y="178"/>
                  </a:lnTo>
                  <a:lnTo>
                    <a:pt x="85" y="178"/>
                  </a:lnTo>
                  <a:lnTo>
                    <a:pt x="73" y="177"/>
                  </a:lnTo>
                  <a:lnTo>
                    <a:pt x="64" y="177"/>
                  </a:lnTo>
                  <a:lnTo>
                    <a:pt x="61" y="178"/>
                  </a:lnTo>
                  <a:lnTo>
                    <a:pt x="57" y="180"/>
                  </a:lnTo>
                  <a:lnTo>
                    <a:pt x="53" y="185"/>
                  </a:lnTo>
                  <a:lnTo>
                    <a:pt x="49" y="189"/>
                  </a:lnTo>
                  <a:lnTo>
                    <a:pt x="49" y="197"/>
                  </a:lnTo>
                  <a:lnTo>
                    <a:pt x="57" y="204"/>
                  </a:lnTo>
                  <a:lnTo>
                    <a:pt x="66" y="211"/>
                  </a:lnTo>
                  <a:lnTo>
                    <a:pt x="79" y="216"/>
                  </a:lnTo>
                  <a:lnTo>
                    <a:pt x="94" y="221"/>
                  </a:lnTo>
                  <a:lnTo>
                    <a:pt x="107" y="224"/>
                  </a:lnTo>
                  <a:lnTo>
                    <a:pt x="120" y="227"/>
                  </a:lnTo>
                  <a:lnTo>
                    <a:pt x="140" y="238"/>
                  </a:lnTo>
                  <a:lnTo>
                    <a:pt x="147" y="244"/>
                  </a:lnTo>
                  <a:lnTo>
                    <a:pt x="153" y="252"/>
                  </a:lnTo>
                  <a:lnTo>
                    <a:pt x="157" y="268"/>
                  </a:lnTo>
                  <a:lnTo>
                    <a:pt x="158" y="284"/>
                  </a:lnTo>
                  <a:lnTo>
                    <a:pt x="160" y="290"/>
                  </a:lnTo>
                  <a:lnTo>
                    <a:pt x="158" y="293"/>
                  </a:lnTo>
                  <a:lnTo>
                    <a:pt x="157" y="295"/>
                  </a:lnTo>
                  <a:lnTo>
                    <a:pt x="151" y="296"/>
                  </a:lnTo>
                  <a:lnTo>
                    <a:pt x="144" y="297"/>
                  </a:lnTo>
                  <a:lnTo>
                    <a:pt x="136" y="297"/>
                  </a:lnTo>
                  <a:lnTo>
                    <a:pt x="131" y="297"/>
                  </a:lnTo>
                  <a:lnTo>
                    <a:pt x="123" y="298"/>
                  </a:lnTo>
                  <a:lnTo>
                    <a:pt x="120" y="299"/>
                  </a:lnTo>
                  <a:lnTo>
                    <a:pt x="114" y="300"/>
                  </a:lnTo>
                  <a:lnTo>
                    <a:pt x="110" y="299"/>
                  </a:lnTo>
                  <a:lnTo>
                    <a:pt x="105" y="299"/>
                  </a:lnTo>
                  <a:lnTo>
                    <a:pt x="99" y="298"/>
                  </a:lnTo>
                  <a:lnTo>
                    <a:pt x="92" y="300"/>
                  </a:lnTo>
                  <a:lnTo>
                    <a:pt x="86" y="302"/>
                  </a:lnTo>
                  <a:lnTo>
                    <a:pt x="81" y="304"/>
                  </a:lnTo>
                  <a:lnTo>
                    <a:pt x="75" y="307"/>
                  </a:lnTo>
                  <a:lnTo>
                    <a:pt x="70" y="310"/>
                  </a:lnTo>
                  <a:lnTo>
                    <a:pt x="64" y="313"/>
                  </a:lnTo>
                  <a:lnTo>
                    <a:pt x="61" y="315"/>
                  </a:lnTo>
                  <a:lnTo>
                    <a:pt x="59" y="316"/>
                  </a:lnTo>
                  <a:lnTo>
                    <a:pt x="59" y="322"/>
                  </a:lnTo>
                  <a:lnTo>
                    <a:pt x="59" y="327"/>
                  </a:lnTo>
                  <a:lnTo>
                    <a:pt x="59" y="331"/>
                  </a:lnTo>
                  <a:lnTo>
                    <a:pt x="61" y="334"/>
                  </a:lnTo>
                  <a:lnTo>
                    <a:pt x="64" y="336"/>
                  </a:lnTo>
                  <a:lnTo>
                    <a:pt x="70" y="337"/>
                  </a:lnTo>
                  <a:lnTo>
                    <a:pt x="77" y="338"/>
                  </a:lnTo>
                  <a:lnTo>
                    <a:pt x="88" y="339"/>
                  </a:lnTo>
                  <a:lnTo>
                    <a:pt x="97" y="342"/>
                  </a:lnTo>
                  <a:lnTo>
                    <a:pt x="105" y="345"/>
                  </a:lnTo>
                  <a:lnTo>
                    <a:pt x="118" y="354"/>
                  </a:lnTo>
                  <a:lnTo>
                    <a:pt x="131" y="362"/>
                  </a:lnTo>
                  <a:lnTo>
                    <a:pt x="138" y="365"/>
                  </a:lnTo>
                  <a:lnTo>
                    <a:pt x="145" y="367"/>
                  </a:lnTo>
                  <a:lnTo>
                    <a:pt x="153" y="369"/>
                  </a:lnTo>
                  <a:lnTo>
                    <a:pt x="158" y="373"/>
                  </a:lnTo>
                  <a:lnTo>
                    <a:pt x="162" y="377"/>
                  </a:lnTo>
                  <a:lnTo>
                    <a:pt x="169" y="379"/>
                  </a:lnTo>
                  <a:lnTo>
                    <a:pt x="173" y="380"/>
                  </a:lnTo>
                  <a:lnTo>
                    <a:pt x="177" y="380"/>
                  </a:lnTo>
                  <a:lnTo>
                    <a:pt x="177" y="381"/>
                  </a:lnTo>
                  <a:lnTo>
                    <a:pt x="177" y="382"/>
                  </a:lnTo>
                  <a:lnTo>
                    <a:pt x="179" y="384"/>
                  </a:lnTo>
                  <a:lnTo>
                    <a:pt x="182" y="386"/>
                  </a:lnTo>
                  <a:lnTo>
                    <a:pt x="190" y="390"/>
                  </a:lnTo>
                  <a:lnTo>
                    <a:pt x="199" y="392"/>
                  </a:lnTo>
                  <a:lnTo>
                    <a:pt x="219" y="395"/>
                  </a:lnTo>
                  <a:lnTo>
                    <a:pt x="223" y="401"/>
                  </a:lnTo>
                  <a:lnTo>
                    <a:pt x="227" y="404"/>
                  </a:lnTo>
                  <a:lnTo>
                    <a:pt x="232" y="406"/>
                  </a:lnTo>
                  <a:lnTo>
                    <a:pt x="236" y="405"/>
                  </a:lnTo>
                  <a:lnTo>
                    <a:pt x="241" y="404"/>
                  </a:lnTo>
                  <a:lnTo>
                    <a:pt x="245" y="398"/>
                  </a:lnTo>
                  <a:lnTo>
                    <a:pt x="249" y="391"/>
                  </a:lnTo>
                  <a:lnTo>
                    <a:pt x="253" y="385"/>
                  </a:lnTo>
                  <a:lnTo>
                    <a:pt x="258" y="380"/>
                  </a:lnTo>
                  <a:lnTo>
                    <a:pt x="262" y="379"/>
                  </a:lnTo>
                  <a:lnTo>
                    <a:pt x="267" y="378"/>
                  </a:lnTo>
                  <a:lnTo>
                    <a:pt x="271" y="377"/>
                  </a:lnTo>
                  <a:lnTo>
                    <a:pt x="273" y="377"/>
                  </a:lnTo>
                  <a:lnTo>
                    <a:pt x="280" y="372"/>
                  </a:lnTo>
                  <a:lnTo>
                    <a:pt x="284" y="366"/>
                  </a:lnTo>
                  <a:lnTo>
                    <a:pt x="288" y="360"/>
                  </a:lnTo>
                  <a:lnTo>
                    <a:pt x="291" y="354"/>
                  </a:lnTo>
                  <a:lnTo>
                    <a:pt x="297" y="350"/>
                  </a:lnTo>
                  <a:lnTo>
                    <a:pt x="304" y="346"/>
                  </a:lnTo>
                  <a:lnTo>
                    <a:pt x="312" y="343"/>
                  </a:lnTo>
                  <a:lnTo>
                    <a:pt x="313" y="342"/>
                  </a:lnTo>
                  <a:lnTo>
                    <a:pt x="317" y="335"/>
                  </a:lnTo>
                  <a:lnTo>
                    <a:pt x="321" y="330"/>
                  </a:lnTo>
                  <a:lnTo>
                    <a:pt x="325" y="326"/>
                  </a:lnTo>
                  <a:lnTo>
                    <a:pt x="330" y="323"/>
                  </a:lnTo>
                  <a:lnTo>
                    <a:pt x="336" y="321"/>
                  </a:lnTo>
                  <a:lnTo>
                    <a:pt x="345" y="319"/>
                  </a:lnTo>
                  <a:lnTo>
                    <a:pt x="356" y="318"/>
                  </a:lnTo>
                  <a:lnTo>
                    <a:pt x="371" y="317"/>
                  </a:lnTo>
                  <a:lnTo>
                    <a:pt x="385" y="309"/>
                  </a:lnTo>
                  <a:lnTo>
                    <a:pt x="402" y="302"/>
                  </a:lnTo>
                  <a:lnTo>
                    <a:pt x="417" y="294"/>
                  </a:lnTo>
                  <a:lnTo>
                    <a:pt x="430" y="285"/>
                  </a:lnTo>
                  <a:lnTo>
                    <a:pt x="435" y="273"/>
                  </a:lnTo>
                  <a:lnTo>
                    <a:pt x="437" y="260"/>
                  </a:lnTo>
                  <a:lnTo>
                    <a:pt x="441" y="254"/>
                  </a:lnTo>
                  <a:lnTo>
                    <a:pt x="445" y="249"/>
                  </a:lnTo>
                  <a:lnTo>
                    <a:pt x="450" y="244"/>
                  </a:lnTo>
                  <a:lnTo>
                    <a:pt x="459" y="240"/>
                  </a:lnTo>
                  <a:lnTo>
                    <a:pt x="467" y="242"/>
                  </a:lnTo>
                  <a:lnTo>
                    <a:pt x="470" y="244"/>
                  </a:lnTo>
                  <a:lnTo>
                    <a:pt x="472" y="246"/>
                  </a:lnTo>
                  <a:lnTo>
                    <a:pt x="474" y="250"/>
                  </a:lnTo>
                  <a:lnTo>
                    <a:pt x="476" y="257"/>
                  </a:lnTo>
                  <a:lnTo>
                    <a:pt x="478" y="261"/>
                  </a:lnTo>
                  <a:lnTo>
                    <a:pt x="480" y="265"/>
                  </a:lnTo>
                  <a:lnTo>
                    <a:pt x="483" y="268"/>
                  </a:lnTo>
                  <a:lnTo>
                    <a:pt x="489" y="272"/>
                  </a:lnTo>
                  <a:lnTo>
                    <a:pt x="498" y="278"/>
                  </a:lnTo>
                  <a:lnTo>
                    <a:pt x="500" y="283"/>
                  </a:lnTo>
                  <a:lnTo>
                    <a:pt x="500" y="287"/>
                  </a:lnTo>
                  <a:lnTo>
                    <a:pt x="502" y="292"/>
                  </a:lnTo>
                  <a:lnTo>
                    <a:pt x="507" y="297"/>
                  </a:lnTo>
                  <a:lnTo>
                    <a:pt x="517" y="303"/>
                  </a:lnTo>
                  <a:lnTo>
                    <a:pt x="522" y="302"/>
                  </a:lnTo>
                  <a:lnTo>
                    <a:pt x="526" y="301"/>
                  </a:lnTo>
                  <a:lnTo>
                    <a:pt x="531" y="299"/>
                  </a:lnTo>
                  <a:lnTo>
                    <a:pt x="539" y="300"/>
                  </a:lnTo>
                  <a:lnTo>
                    <a:pt x="542" y="300"/>
                  </a:lnTo>
                  <a:lnTo>
                    <a:pt x="550" y="301"/>
                  </a:lnTo>
                  <a:lnTo>
                    <a:pt x="553" y="306"/>
                  </a:lnTo>
                  <a:lnTo>
                    <a:pt x="555" y="311"/>
                  </a:lnTo>
                  <a:lnTo>
                    <a:pt x="555" y="316"/>
                  </a:lnTo>
                  <a:lnTo>
                    <a:pt x="557" y="322"/>
                  </a:lnTo>
                  <a:lnTo>
                    <a:pt x="563" y="321"/>
                  </a:lnTo>
                  <a:lnTo>
                    <a:pt x="566" y="319"/>
                  </a:lnTo>
                  <a:lnTo>
                    <a:pt x="570" y="317"/>
                  </a:lnTo>
                  <a:lnTo>
                    <a:pt x="574" y="316"/>
                  </a:lnTo>
                  <a:lnTo>
                    <a:pt x="581" y="316"/>
                  </a:lnTo>
                  <a:lnTo>
                    <a:pt x="590" y="317"/>
                  </a:lnTo>
                  <a:lnTo>
                    <a:pt x="598" y="319"/>
                  </a:lnTo>
                  <a:lnTo>
                    <a:pt x="605" y="320"/>
                  </a:lnTo>
                  <a:lnTo>
                    <a:pt x="609" y="320"/>
                  </a:lnTo>
                  <a:lnTo>
                    <a:pt x="613" y="319"/>
                  </a:lnTo>
                  <a:lnTo>
                    <a:pt x="614" y="316"/>
                  </a:lnTo>
                  <a:lnTo>
                    <a:pt x="616" y="313"/>
                  </a:lnTo>
                  <a:lnTo>
                    <a:pt x="618" y="311"/>
                  </a:lnTo>
                  <a:lnTo>
                    <a:pt x="618" y="310"/>
                  </a:lnTo>
                  <a:lnTo>
                    <a:pt x="616" y="307"/>
                  </a:lnTo>
                  <a:lnTo>
                    <a:pt x="616" y="304"/>
                  </a:lnTo>
                  <a:lnTo>
                    <a:pt x="614" y="301"/>
                  </a:lnTo>
                  <a:lnTo>
                    <a:pt x="613" y="298"/>
                  </a:lnTo>
                  <a:lnTo>
                    <a:pt x="609" y="290"/>
                  </a:lnTo>
                  <a:lnTo>
                    <a:pt x="607" y="281"/>
                  </a:lnTo>
                  <a:lnTo>
                    <a:pt x="611" y="278"/>
                  </a:lnTo>
                  <a:lnTo>
                    <a:pt x="613" y="276"/>
                  </a:lnTo>
                  <a:lnTo>
                    <a:pt x="611" y="275"/>
                  </a:lnTo>
                  <a:lnTo>
                    <a:pt x="611" y="274"/>
                  </a:lnTo>
                  <a:lnTo>
                    <a:pt x="609" y="270"/>
                  </a:lnTo>
                  <a:lnTo>
                    <a:pt x="609" y="267"/>
                  </a:lnTo>
                  <a:lnTo>
                    <a:pt x="611" y="264"/>
                  </a:lnTo>
                  <a:lnTo>
                    <a:pt x="613" y="259"/>
                  </a:lnTo>
                  <a:lnTo>
                    <a:pt x="614" y="253"/>
                  </a:lnTo>
                  <a:lnTo>
                    <a:pt x="616" y="253"/>
                  </a:lnTo>
                  <a:lnTo>
                    <a:pt x="620" y="252"/>
                  </a:lnTo>
                  <a:lnTo>
                    <a:pt x="627" y="251"/>
                  </a:lnTo>
                  <a:lnTo>
                    <a:pt x="637" y="250"/>
                  </a:lnTo>
                  <a:lnTo>
                    <a:pt x="642" y="249"/>
                  </a:lnTo>
                  <a:lnTo>
                    <a:pt x="642" y="247"/>
                  </a:lnTo>
                  <a:lnTo>
                    <a:pt x="644" y="244"/>
                  </a:lnTo>
                  <a:lnTo>
                    <a:pt x="646" y="240"/>
                  </a:lnTo>
                  <a:lnTo>
                    <a:pt x="646" y="238"/>
                  </a:lnTo>
                  <a:lnTo>
                    <a:pt x="646" y="234"/>
                  </a:lnTo>
                  <a:lnTo>
                    <a:pt x="646" y="232"/>
                  </a:lnTo>
                  <a:lnTo>
                    <a:pt x="642" y="230"/>
                  </a:lnTo>
                  <a:lnTo>
                    <a:pt x="640" y="230"/>
                  </a:lnTo>
                  <a:lnTo>
                    <a:pt x="638" y="228"/>
                  </a:lnTo>
                  <a:lnTo>
                    <a:pt x="637" y="226"/>
                  </a:lnTo>
                  <a:lnTo>
                    <a:pt x="633" y="222"/>
                  </a:lnTo>
                  <a:lnTo>
                    <a:pt x="629" y="215"/>
                  </a:lnTo>
                  <a:lnTo>
                    <a:pt x="625" y="208"/>
                  </a:lnTo>
                  <a:lnTo>
                    <a:pt x="622" y="202"/>
                  </a:lnTo>
                  <a:lnTo>
                    <a:pt x="613" y="196"/>
                  </a:lnTo>
                  <a:lnTo>
                    <a:pt x="611" y="190"/>
                  </a:lnTo>
                  <a:lnTo>
                    <a:pt x="614" y="186"/>
                  </a:lnTo>
                  <a:lnTo>
                    <a:pt x="622" y="183"/>
                  </a:lnTo>
                  <a:lnTo>
                    <a:pt x="631" y="181"/>
                  </a:lnTo>
                  <a:lnTo>
                    <a:pt x="635" y="177"/>
                  </a:lnTo>
                  <a:lnTo>
                    <a:pt x="640" y="173"/>
                  </a:lnTo>
                  <a:lnTo>
                    <a:pt x="642" y="169"/>
                  </a:lnTo>
                  <a:lnTo>
                    <a:pt x="644" y="167"/>
                  </a:lnTo>
                  <a:lnTo>
                    <a:pt x="646" y="160"/>
                  </a:lnTo>
                  <a:lnTo>
                    <a:pt x="648" y="157"/>
                  </a:lnTo>
                  <a:lnTo>
                    <a:pt x="648" y="155"/>
                  </a:lnTo>
                  <a:lnTo>
                    <a:pt x="649" y="155"/>
                  </a:lnTo>
                  <a:lnTo>
                    <a:pt x="651" y="154"/>
                  </a:lnTo>
                  <a:lnTo>
                    <a:pt x="653" y="154"/>
                  </a:lnTo>
                  <a:lnTo>
                    <a:pt x="655" y="152"/>
                  </a:lnTo>
                  <a:lnTo>
                    <a:pt x="657" y="148"/>
                  </a:lnTo>
                  <a:lnTo>
                    <a:pt x="648" y="143"/>
                  </a:lnTo>
                  <a:lnTo>
                    <a:pt x="637" y="139"/>
                  </a:lnTo>
                  <a:lnTo>
                    <a:pt x="625" y="137"/>
                  </a:lnTo>
                  <a:lnTo>
                    <a:pt x="613" y="136"/>
                  </a:lnTo>
                  <a:lnTo>
                    <a:pt x="609" y="133"/>
                  </a:lnTo>
                  <a:lnTo>
                    <a:pt x="607" y="129"/>
                  </a:lnTo>
                  <a:lnTo>
                    <a:pt x="609" y="125"/>
                  </a:lnTo>
                  <a:lnTo>
                    <a:pt x="607" y="121"/>
                  </a:lnTo>
                  <a:lnTo>
                    <a:pt x="605" y="119"/>
                  </a:lnTo>
                  <a:lnTo>
                    <a:pt x="601" y="118"/>
                  </a:lnTo>
                  <a:lnTo>
                    <a:pt x="594" y="114"/>
                  </a:lnTo>
                  <a:lnTo>
                    <a:pt x="592" y="110"/>
                  </a:lnTo>
                  <a:lnTo>
                    <a:pt x="590" y="106"/>
                  </a:lnTo>
                  <a:lnTo>
                    <a:pt x="589" y="103"/>
                  </a:lnTo>
                  <a:lnTo>
                    <a:pt x="587" y="101"/>
                  </a:lnTo>
                  <a:lnTo>
                    <a:pt x="587" y="96"/>
                  </a:lnTo>
                  <a:lnTo>
                    <a:pt x="589" y="90"/>
                  </a:lnTo>
                  <a:lnTo>
                    <a:pt x="587" y="85"/>
                  </a:lnTo>
                  <a:lnTo>
                    <a:pt x="583" y="80"/>
                  </a:lnTo>
                  <a:lnTo>
                    <a:pt x="577" y="78"/>
                  </a:lnTo>
                  <a:lnTo>
                    <a:pt x="570" y="78"/>
                  </a:lnTo>
                  <a:lnTo>
                    <a:pt x="563" y="79"/>
                  </a:lnTo>
                  <a:lnTo>
                    <a:pt x="555" y="79"/>
                  </a:lnTo>
                  <a:lnTo>
                    <a:pt x="552" y="77"/>
                  </a:lnTo>
                  <a:lnTo>
                    <a:pt x="550" y="75"/>
                  </a:lnTo>
                  <a:lnTo>
                    <a:pt x="548" y="69"/>
                  </a:lnTo>
                  <a:lnTo>
                    <a:pt x="544" y="66"/>
                  </a:lnTo>
                  <a:lnTo>
                    <a:pt x="539" y="64"/>
                  </a:lnTo>
                  <a:lnTo>
                    <a:pt x="535" y="63"/>
                  </a:lnTo>
                  <a:lnTo>
                    <a:pt x="529" y="62"/>
                  </a:lnTo>
                  <a:lnTo>
                    <a:pt x="526" y="61"/>
                  </a:lnTo>
                  <a:lnTo>
                    <a:pt x="524" y="61"/>
                  </a:lnTo>
                  <a:lnTo>
                    <a:pt x="511" y="62"/>
                  </a:lnTo>
                  <a:lnTo>
                    <a:pt x="504" y="64"/>
                  </a:lnTo>
                  <a:lnTo>
                    <a:pt x="498" y="67"/>
                  </a:lnTo>
                  <a:lnTo>
                    <a:pt x="496" y="69"/>
                  </a:lnTo>
                  <a:lnTo>
                    <a:pt x="494" y="73"/>
                  </a:lnTo>
                  <a:lnTo>
                    <a:pt x="485" y="73"/>
                  </a:lnTo>
                  <a:lnTo>
                    <a:pt x="480" y="73"/>
                  </a:lnTo>
                  <a:lnTo>
                    <a:pt x="474" y="72"/>
                  </a:lnTo>
                  <a:lnTo>
                    <a:pt x="472" y="71"/>
                  </a:lnTo>
                  <a:lnTo>
                    <a:pt x="472" y="69"/>
                  </a:lnTo>
                  <a:lnTo>
                    <a:pt x="470" y="67"/>
                  </a:lnTo>
                  <a:lnTo>
                    <a:pt x="469" y="66"/>
                  </a:lnTo>
                  <a:lnTo>
                    <a:pt x="465" y="64"/>
                  </a:lnTo>
                  <a:lnTo>
                    <a:pt x="461" y="63"/>
                  </a:lnTo>
                  <a:lnTo>
                    <a:pt x="452" y="61"/>
                  </a:lnTo>
                  <a:lnTo>
                    <a:pt x="448" y="60"/>
                  </a:lnTo>
                  <a:lnTo>
                    <a:pt x="446" y="60"/>
                  </a:lnTo>
                  <a:lnTo>
                    <a:pt x="445" y="57"/>
                  </a:lnTo>
                  <a:lnTo>
                    <a:pt x="445" y="56"/>
                  </a:lnTo>
                  <a:lnTo>
                    <a:pt x="441" y="55"/>
                  </a:lnTo>
                  <a:lnTo>
                    <a:pt x="435" y="54"/>
                  </a:lnTo>
                  <a:lnTo>
                    <a:pt x="430" y="53"/>
                  </a:lnTo>
                  <a:lnTo>
                    <a:pt x="422" y="52"/>
                  </a:lnTo>
                  <a:lnTo>
                    <a:pt x="417" y="51"/>
                  </a:lnTo>
                  <a:lnTo>
                    <a:pt x="415" y="51"/>
                  </a:lnTo>
                  <a:lnTo>
                    <a:pt x="408" y="46"/>
                  </a:lnTo>
                  <a:lnTo>
                    <a:pt x="400" y="43"/>
                  </a:lnTo>
                  <a:lnTo>
                    <a:pt x="380" y="38"/>
                  </a:lnTo>
                  <a:lnTo>
                    <a:pt x="373" y="39"/>
                  </a:lnTo>
                  <a:lnTo>
                    <a:pt x="369" y="39"/>
                  </a:lnTo>
                  <a:lnTo>
                    <a:pt x="367" y="40"/>
                  </a:lnTo>
                  <a:lnTo>
                    <a:pt x="367" y="41"/>
                  </a:lnTo>
                  <a:lnTo>
                    <a:pt x="365" y="45"/>
                  </a:lnTo>
                  <a:lnTo>
                    <a:pt x="363" y="47"/>
                  </a:lnTo>
                  <a:lnTo>
                    <a:pt x="360" y="50"/>
                  </a:lnTo>
                  <a:lnTo>
                    <a:pt x="352" y="53"/>
                  </a:lnTo>
                  <a:lnTo>
                    <a:pt x="343" y="55"/>
                  </a:lnTo>
                  <a:lnTo>
                    <a:pt x="334" y="55"/>
                  </a:lnTo>
                  <a:lnTo>
                    <a:pt x="326" y="56"/>
                  </a:lnTo>
                  <a:lnTo>
                    <a:pt x="325" y="59"/>
                  </a:lnTo>
                  <a:lnTo>
                    <a:pt x="325" y="60"/>
                  </a:lnTo>
                  <a:lnTo>
                    <a:pt x="323" y="61"/>
                  </a:lnTo>
                  <a:lnTo>
                    <a:pt x="319" y="62"/>
                  </a:lnTo>
                  <a:lnTo>
                    <a:pt x="313" y="63"/>
                  </a:lnTo>
                  <a:lnTo>
                    <a:pt x="310" y="64"/>
                  </a:lnTo>
                  <a:lnTo>
                    <a:pt x="308" y="64"/>
                  </a:lnTo>
                  <a:lnTo>
                    <a:pt x="302" y="67"/>
                  </a:lnTo>
                  <a:lnTo>
                    <a:pt x="299" y="68"/>
                  </a:lnTo>
                  <a:lnTo>
                    <a:pt x="295" y="67"/>
                  </a:lnTo>
                  <a:lnTo>
                    <a:pt x="291" y="63"/>
                  </a:lnTo>
                  <a:lnTo>
                    <a:pt x="291" y="59"/>
                  </a:lnTo>
                  <a:lnTo>
                    <a:pt x="289" y="56"/>
                  </a:lnTo>
                  <a:lnTo>
                    <a:pt x="288" y="53"/>
                  </a:lnTo>
                  <a:lnTo>
                    <a:pt x="289" y="50"/>
                  </a:lnTo>
                  <a:lnTo>
                    <a:pt x="291" y="49"/>
                  </a:lnTo>
                  <a:lnTo>
                    <a:pt x="295" y="49"/>
                  </a:lnTo>
                  <a:lnTo>
                    <a:pt x="299" y="49"/>
                  </a:lnTo>
                  <a:lnTo>
                    <a:pt x="302" y="48"/>
                  </a:lnTo>
                  <a:lnTo>
                    <a:pt x="306" y="46"/>
                  </a:lnTo>
                  <a:lnTo>
                    <a:pt x="308" y="44"/>
                  </a:lnTo>
                  <a:lnTo>
                    <a:pt x="312" y="41"/>
                  </a:lnTo>
                  <a:lnTo>
                    <a:pt x="315" y="40"/>
                  </a:lnTo>
                  <a:lnTo>
                    <a:pt x="321" y="39"/>
                  </a:lnTo>
                  <a:lnTo>
                    <a:pt x="323" y="34"/>
                  </a:lnTo>
                  <a:lnTo>
                    <a:pt x="323" y="30"/>
                  </a:lnTo>
                  <a:lnTo>
                    <a:pt x="321" y="26"/>
                  </a:lnTo>
                  <a:lnTo>
                    <a:pt x="317" y="24"/>
                  </a:lnTo>
                  <a:lnTo>
                    <a:pt x="306" y="21"/>
                  </a:lnTo>
                  <a:lnTo>
                    <a:pt x="291" y="19"/>
                  </a:lnTo>
                  <a:lnTo>
                    <a:pt x="288" y="14"/>
                  </a:lnTo>
                  <a:lnTo>
                    <a:pt x="284" y="8"/>
                  </a:lnTo>
                  <a:lnTo>
                    <a:pt x="282" y="3"/>
                  </a:lnTo>
                  <a:lnTo>
                    <a:pt x="278" y="0"/>
                  </a:lnTo>
                  <a:lnTo>
                    <a:pt x="273" y="0"/>
                  </a:lnTo>
                  <a:lnTo>
                    <a:pt x="267" y="2"/>
                  </a:lnTo>
                  <a:lnTo>
                    <a:pt x="260" y="4"/>
                  </a:lnTo>
                  <a:lnTo>
                    <a:pt x="254" y="7"/>
                  </a:lnTo>
                  <a:lnTo>
                    <a:pt x="254" y="14"/>
                  </a:lnTo>
                  <a:lnTo>
                    <a:pt x="251" y="17"/>
                  </a:lnTo>
                  <a:lnTo>
                    <a:pt x="247" y="19"/>
                  </a:lnTo>
                  <a:lnTo>
                    <a:pt x="243" y="21"/>
                  </a:lnTo>
                  <a:lnTo>
                    <a:pt x="238" y="23"/>
                  </a:lnTo>
                  <a:lnTo>
                    <a:pt x="234" y="24"/>
                  </a:lnTo>
                  <a:lnTo>
                    <a:pt x="232" y="25"/>
                  </a:lnTo>
                  <a:lnTo>
                    <a:pt x="230" y="30"/>
                  </a:lnTo>
                  <a:lnTo>
                    <a:pt x="229" y="34"/>
                  </a:lnTo>
                  <a:lnTo>
                    <a:pt x="229" y="40"/>
                  </a:lnTo>
                  <a:lnTo>
                    <a:pt x="227" y="42"/>
                  </a:lnTo>
                  <a:lnTo>
                    <a:pt x="225" y="42"/>
                  </a:lnTo>
                  <a:lnTo>
                    <a:pt x="225" y="40"/>
                  </a:lnTo>
                  <a:lnTo>
                    <a:pt x="223" y="36"/>
                  </a:lnTo>
                  <a:lnTo>
                    <a:pt x="216" y="29"/>
                  </a:lnTo>
                  <a:lnTo>
                    <a:pt x="210" y="27"/>
                  </a:lnTo>
                  <a:lnTo>
                    <a:pt x="203" y="26"/>
                  </a:lnTo>
                  <a:lnTo>
                    <a:pt x="195" y="26"/>
                  </a:lnTo>
                  <a:lnTo>
                    <a:pt x="188" y="26"/>
                  </a:lnTo>
                  <a:lnTo>
                    <a:pt x="175" y="23"/>
                  </a:lnTo>
                  <a:lnTo>
                    <a:pt x="164" y="22"/>
                  </a:lnTo>
                  <a:lnTo>
                    <a:pt x="151" y="21"/>
                  </a:lnTo>
                  <a:lnTo>
                    <a:pt x="144" y="20"/>
                  </a:lnTo>
                  <a:lnTo>
                    <a:pt x="134" y="20"/>
                  </a:lnTo>
                  <a:lnTo>
                    <a:pt x="134" y="17"/>
                  </a:lnTo>
                  <a:lnTo>
                    <a:pt x="133" y="13"/>
                  </a:lnTo>
                  <a:lnTo>
                    <a:pt x="129" y="9"/>
                  </a:lnTo>
                  <a:lnTo>
                    <a:pt x="121" y="7"/>
                  </a:lnTo>
                  <a:lnTo>
                    <a:pt x="112" y="6"/>
                  </a:lnTo>
                  <a:lnTo>
                    <a:pt x="107" y="6"/>
                  </a:lnTo>
                  <a:lnTo>
                    <a:pt x="103" y="6"/>
                  </a:lnTo>
                  <a:lnTo>
                    <a:pt x="101" y="7"/>
                  </a:lnTo>
                  <a:lnTo>
                    <a:pt x="99" y="6"/>
                  </a:lnTo>
                  <a:lnTo>
                    <a:pt x="99" y="4"/>
                  </a:lnTo>
                  <a:lnTo>
                    <a:pt x="99" y="1"/>
                  </a:lnTo>
                  <a:close/>
                </a:path>
              </a:pathLst>
            </a:custGeom>
            <a:solidFill>
              <a:sysClr val="window" lastClr="FFFFFF">
                <a:lumMod val="75000"/>
              </a:sysClr>
            </a:solidFill>
            <a:ln w="12700">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14" name="Freeform 12">
              <a:extLst>
                <a:ext uri="{FF2B5EF4-FFF2-40B4-BE49-F238E27FC236}">
                  <a16:creationId xmlns:a16="http://schemas.microsoft.com/office/drawing/2014/main" id="{81C9B206-F8C4-33E0-1BB0-F37BE2A2A5B1}"/>
                </a:ext>
              </a:extLst>
            </p:cNvPr>
            <p:cNvSpPr>
              <a:spLocks/>
            </p:cNvSpPr>
            <p:nvPr/>
          </p:nvSpPr>
          <p:spPr bwMode="auto">
            <a:xfrm>
              <a:off x="9065593" y="2471049"/>
              <a:ext cx="383355" cy="876248"/>
            </a:xfrm>
            <a:custGeom>
              <a:avLst/>
              <a:gdLst>
                <a:gd name="T0" fmla="*/ 1 w 536"/>
                <a:gd name="T1" fmla="*/ 3 h 543"/>
                <a:gd name="T2" fmla="*/ 1 w 536"/>
                <a:gd name="T3" fmla="*/ 4 h 543"/>
                <a:gd name="T4" fmla="*/ 1 w 536"/>
                <a:gd name="T5" fmla="*/ 6 h 543"/>
                <a:gd name="T6" fmla="*/ 1 w 536"/>
                <a:gd name="T7" fmla="*/ 8 h 543"/>
                <a:gd name="T8" fmla="*/ 1 w 536"/>
                <a:gd name="T9" fmla="*/ 10 h 543"/>
                <a:gd name="T10" fmla="*/ 1 w 536"/>
                <a:gd name="T11" fmla="*/ 11 h 543"/>
                <a:gd name="T12" fmla="*/ 1 w 536"/>
                <a:gd name="T13" fmla="*/ 12 h 543"/>
                <a:gd name="T14" fmla="*/ 1 w 536"/>
                <a:gd name="T15" fmla="*/ 12 h 543"/>
                <a:gd name="T16" fmla="*/ 1 w 536"/>
                <a:gd name="T17" fmla="*/ 14 h 543"/>
                <a:gd name="T18" fmla="*/ 1 w 536"/>
                <a:gd name="T19" fmla="*/ 14 h 543"/>
                <a:gd name="T20" fmla="*/ 1 w 536"/>
                <a:gd name="T21" fmla="*/ 15 h 543"/>
                <a:gd name="T22" fmla="*/ 1 w 536"/>
                <a:gd name="T23" fmla="*/ 16 h 543"/>
                <a:gd name="T24" fmla="*/ 1 w 536"/>
                <a:gd name="T25" fmla="*/ 16 h 543"/>
                <a:gd name="T26" fmla="*/ 1 w 536"/>
                <a:gd name="T27" fmla="*/ 17 h 543"/>
                <a:gd name="T28" fmla="*/ 1 w 536"/>
                <a:gd name="T29" fmla="*/ 18 h 543"/>
                <a:gd name="T30" fmla="*/ 1 w 536"/>
                <a:gd name="T31" fmla="*/ 19 h 543"/>
                <a:gd name="T32" fmla="*/ 1 w 536"/>
                <a:gd name="T33" fmla="*/ 19 h 543"/>
                <a:gd name="T34" fmla="*/ 1 w 536"/>
                <a:gd name="T35" fmla="*/ 20 h 543"/>
                <a:gd name="T36" fmla="*/ 1 w 536"/>
                <a:gd name="T37" fmla="*/ 21 h 543"/>
                <a:gd name="T38" fmla="*/ 1 w 536"/>
                <a:gd name="T39" fmla="*/ 21 h 543"/>
                <a:gd name="T40" fmla="*/ 1 w 536"/>
                <a:gd name="T41" fmla="*/ 21 h 543"/>
                <a:gd name="T42" fmla="*/ 1 w 536"/>
                <a:gd name="T43" fmla="*/ 22 h 543"/>
                <a:gd name="T44" fmla="*/ 1 w 536"/>
                <a:gd name="T45" fmla="*/ 22 h 543"/>
                <a:gd name="T46" fmla="*/ 1 w 536"/>
                <a:gd name="T47" fmla="*/ 23 h 543"/>
                <a:gd name="T48" fmla="*/ 1 w 536"/>
                <a:gd name="T49" fmla="*/ 22 h 543"/>
                <a:gd name="T50" fmla="*/ 1 w 536"/>
                <a:gd name="T51" fmla="*/ 22 h 543"/>
                <a:gd name="T52" fmla="*/ 1 w 536"/>
                <a:gd name="T53" fmla="*/ 22 h 543"/>
                <a:gd name="T54" fmla="*/ 1 w 536"/>
                <a:gd name="T55" fmla="*/ 22 h 543"/>
                <a:gd name="T56" fmla="*/ 1 w 536"/>
                <a:gd name="T57" fmla="*/ 23 h 543"/>
                <a:gd name="T58" fmla="*/ 1 w 536"/>
                <a:gd name="T59" fmla="*/ 25 h 543"/>
                <a:gd name="T60" fmla="*/ 1 w 536"/>
                <a:gd name="T61" fmla="*/ 24 h 543"/>
                <a:gd name="T62" fmla="*/ 1 w 536"/>
                <a:gd name="T63" fmla="*/ 23 h 543"/>
                <a:gd name="T64" fmla="*/ 1 w 536"/>
                <a:gd name="T65" fmla="*/ 23 h 543"/>
                <a:gd name="T66" fmla="*/ 1 w 536"/>
                <a:gd name="T67" fmla="*/ 22 h 543"/>
                <a:gd name="T68" fmla="*/ 1 w 536"/>
                <a:gd name="T69" fmla="*/ 22 h 543"/>
                <a:gd name="T70" fmla="*/ 1 w 536"/>
                <a:gd name="T71" fmla="*/ 22 h 543"/>
                <a:gd name="T72" fmla="*/ 1 w 536"/>
                <a:gd name="T73" fmla="*/ 21 h 543"/>
                <a:gd name="T74" fmla="*/ 1 w 536"/>
                <a:gd name="T75" fmla="*/ 20 h 543"/>
                <a:gd name="T76" fmla="*/ 1 w 536"/>
                <a:gd name="T77" fmla="*/ 19 h 543"/>
                <a:gd name="T78" fmla="*/ 1 w 536"/>
                <a:gd name="T79" fmla="*/ 16 h 543"/>
                <a:gd name="T80" fmla="*/ 1 w 536"/>
                <a:gd name="T81" fmla="*/ 14 h 543"/>
                <a:gd name="T82" fmla="*/ 1 w 536"/>
                <a:gd name="T83" fmla="*/ 14 h 543"/>
                <a:gd name="T84" fmla="*/ 1 w 536"/>
                <a:gd name="T85" fmla="*/ 13 h 543"/>
                <a:gd name="T86" fmla="*/ 1 w 536"/>
                <a:gd name="T87" fmla="*/ 12 h 543"/>
                <a:gd name="T88" fmla="*/ 1 w 536"/>
                <a:gd name="T89" fmla="*/ 10 h 543"/>
                <a:gd name="T90" fmla="*/ 1 w 536"/>
                <a:gd name="T91" fmla="*/ 8 h 543"/>
                <a:gd name="T92" fmla="*/ 1 w 536"/>
                <a:gd name="T93" fmla="*/ 8 h 543"/>
                <a:gd name="T94" fmla="*/ 1 w 536"/>
                <a:gd name="T95" fmla="*/ 7 h 543"/>
                <a:gd name="T96" fmla="*/ 1 w 536"/>
                <a:gd name="T97" fmla="*/ 6 h 543"/>
                <a:gd name="T98" fmla="*/ 1 w 536"/>
                <a:gd name="T99" fmla="*/ 5 h 543"/>
                <a:gd name="T100" fmla="*/ 1 w 536"/>
                <a:gd name="T101" fmla="*/ 3 h 543"/>
                <a:gd name="T102" fmla="*/ 1 w 536"/>
                <a:gd name="T103" fmla="*/ 3 h 543"/>
                <a:gd name="T104" fmla="*/ 1 w 536"/>
                <a:gd name="T105" fmla="*/ 2 h 543"/>
                <a:gd name="T106" fmla="*/ 1 w 536"/>
                <a:gd name="T107" fmla="*/ 3 h 543"/>
                <a:gd name="T108" fmla="*/ 1 w 536"/>
                <a:gd name="T109" fmla="*/ 3 h 543"/>
                <a:gd name="T110" fmla="*/ 1 w 536"/>
                <a:gd name="T111" fmla="*/ 3 h 543"/>
                <a:gd name="T112" fmla="*/ 1 w 536"/>
                <a:gd name="T113" fmla="*/ 3 h 543"/>
                <a:gd name="T114" fmla="*/ 1 w 536"/>
                <a:gd name="T115" fmla="*/ 3 h 54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36"/>
                <a:gd name="T175" fmla="*/ 0 h 543"/>
                <a:gd name="T176" fmla="*/ 536 w 536"/>
                <a:gd name="T177" fmla="*/ 543 h 54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36" h="543">
                  <a:moveTo>
                    <a:pt x="71" y="65"/>
                  </a:moveTo>
                  <a:lnTo>
                    <a:pt x="67" y="68"/>
                  </a:lnTo>
                  <a:lnTo>
                    <a:pt x="63" y="71"/>
                  </a:lnTo>
                  <a:lnTo>
                    <a:pt x="59" y="73"/>
                  </a:lnTo>
                  <a:lnTo>
                    <a:pt x="56" y="76"/>
                  </a:lnTo>
                  <a:lnTo>
                    <a:pt x="54" y="82"/>
                  </a:lnTo>
                  <a:lnTo>
                    <a:pt x="54" y="85"/>
                  </a:lnTo>
                  <a:lnTo>
                    <a:pt x="52" y="88"/>
                  </a:lnTo>
                  <a:lnTo>
                    <a:pt x="52" y="89"/>
                  </a:lnTo>
                  <a:lnTo>
                    <a:pt x="48" y="91"/>
                  </a:lnTo>
                  <a:lnTo>
                    <a:pt x="45" y="93"/>
                  </a:lnTo>
                  <a:lnTo>
                    <a:pt x="43" y="96"/>
                  </a:lnTo>
                  <a:lnTo>
                    <a:pt x="41" y="99"/>
                  </a:lnTo>
                  <a:lnTo>
                    <a:pt x="39" y="101"/>
                  </a:lnTo>
                  <a:lnTo>
                    <a:pt x="35" y="102"/>
                  </a:lnTo>
                  <a:lnTo>
                    <a:pt x="30" y="103"/>
                  </a:lnTo>
                  <a:lnTo>
                    <a:pt x="24" y="104"/>
                  </a:lnTo>
                  <a:lnTo>
                    <a:pt x="24" y="109"/>
                  </a:lnTo>
                  <a:lnTo>
                    <a:pt x="26" y="113"/>
                  </a:lnTo>
                  <a:lnTo>
                    <a:pt x="30" y="114"/>
                  </a:lnTo>
                  <a:lnTo>
                    <a:pt x="34" y="116"/>
                  </a:lnTo>
                  <a:lnTo>
                    <a:pt x="39" y="124"/>
                  </a:lnTo>
                  <a:lnTo>
                    <a:pt x="41" y="131"/>
                  </a:lnTo>
                  <a:lnTo>
                    <a:pt x="45" y="138"/>
                  </a:lnTo>
                  <a:lnTo>
                    <a:pt x="48" y="142"/>
                  </a:lnTo>
                  <a:lnTo>
                    <a:pt x="52" y="145"/>
                  </a:lnTo>
                  <a:lnTo>
                    <a:pt x="54" y="150"/>
                  </a:lnTo>
                  <a:lnTo>
                    <a:pt x="56" y="154"/>
                  </a:lnTo>
                  <a:lnTo>
                    <a:pt x="52" y="160"/>
                  </a:lnTo>
                  <a:lnTo>
                    <a:pt x="43" y="165"/>
                  </a:lnTo>
                  <a:lnTo>
                    <a:pt x="32" y="169"/>
                  </a:lnTo>
                  <a:lnTo>
                    <a:pt x="28" y="174"/>
                  </a:lnTo>
                  <a:lnTo>
                    <a:pt x="26" y="178"/>
                  </a:lnTo>
                  <a:lnTo>
                    <a:pt x="23" y="182"/>
                  </a:lnTo>
                  <a:lnTo>
                    <a:pt x="15" y="185"/>
                  </a:lnTo>
                  <a:lnTo>
                    <a:pt x="17" y="190"/>
                  </a:lnTo>
                  <a:lnTo>
                    <a:pt x="17" y="196"/>
                  </a:lnTo>
                  <a:lnTo>
                    <a:pt x="19" y="207"/>
                  </a:lnTo>
                  <a:lnTo>
                    <a:pt x="19" y="213"/>
                  </a:lnTo>
                  <a:lnTo>
                    <a:pt x="21" y="218"/>
                  </a:lnTo>
                  <a:lnTo>
                    <a:pt x="23" y="221"/>
                  </a:lnTo>
                  <a:lnTo>
                    <a:pt x="24" y="224"/>
                  </a:lnTo>
                  <a:lnTo>
                    <a:pt x="26" y="226"/>
                  </a:lnTo>
                  <a:lnTo>
                    <a:pt x="26" y="227"/>
                  </a:lnTo>
                  <a:lnTo>
                    <a:pt x="13" y="231"/>
                  </a:lnTo>
                  <a:lnTo>
                    <a:pt x="0" y="234"/>
                  </a:lnTo>
                  <a:lnTo>
                    <a:pt x="15" y="238"/>
                  </a:lnTo>
                  <a:lnTo>
                    <a:pt x="26" y="242"/>
                  </a:lnTo>
                  <a:lnTo>
                    <a:pt x="39" y="247"/>
                  </a:lnTo>
                  <a:lnTo>
                    <a:pt x="52" y="250"/>
                  </a:lnTo>
                  <a:lnTo>
                    <a:pt x="59" y="252"/>
                  </a:lnTo>
                  <a:lnTo>
                    <a:pt x="67" y="253"/>
                  </a:lnTo>
                  <a:lnTo>
                    <a:pt x="74" y="255"/>
                  </a:lnTo>
                  <a:lnTo>
                    <a:pt x="76" y="255"/>
                  </a:lnTo>
                  <a:lnTo>
                    <a:pt x="78" y="257"/>
                  </a:lnTo>
                  <a:lnTo>
                    <a:pt x="78" y="258"/>
                  </a:lnTo>
                  <a:lnTo>
                    <a:pt x="78" y="259"/>
                  </a:lnTo>
                  <a:lnTo>
                    <a:pt x="78" y="260"/>
                  </a:lnTo>
                  <a:lnTo>
                    <a:pt x="74" y="260"/>
                  </a:lnTo>
                  <a:lnTo>
                    <a:pt x="72" y="260"/>
                  </a:lnTo>
                  <a:lnTo>
                    <a:pt x="71" y="261"/>
                  </a:lnTo>
                  <a:lnTo>
                    <a:pt x="67" y="264"/>
                  </a:lnTo>
                  <a:lnTo>
                    <a:pt x="67" y="268"/>
                  </a:lnTo>
                  <a:lnTo>
                    <a:pt x="65" y="277"/>
                  </a:lnTo>
                  <a:lnTo>
                    <a:pt x="67" y="281"/>
                  </a:lnTo>
                  <a:lnTo>
                    <a:pt x="67" y="285"/>
                  </a:lnTo>
                  <a:lnTo>
                    <a:pt x="65" y="288"/>
                  </a:lnTo>
                  <a:lnTo>
                    <a:pt x="58" y="290"/>
                  </a:lnTo>
                  <a:lnTo>
                    <a:pt x="50" y="295"/>
                  </a:lnTo>
                  <a:lnTo>
                    <a:pt x="41" y="298"/>
                  </a:lnTo>
                  <a:lnTo>
                    <a:pt x="30" y="298"/>
                  </a:lnTo>
                  <a:lnTo>
                    <a:pt x="19" y="299"/>
                  </a:lnTo>
                  <a:lnTo>
                    <a:pt x="15" y="303"/>
                  </a:lnTo>
                  <a:lnTo>
                    <a:pt x="11" y="307"/>
                  </a:lnTo>
                  <a:lnTo>
                    <a:pt x="10" y="311"/>
                  </a:lnTo>
                  <a:lnTo>
                    <a:pt x="8" y="312"/>
                  </a:lnTo>
                  <a:lnTo>
                    <a:pt x="10" y="314"/>
                  </a:lnTo>
                  <a:lnTo>
                    <a:pt x="13" y="316"/>
                  </a:lnTo>
                  <a:lnTo>
                    <a:pt x="15" y="319"/>
                  </a:lnTo>
                  <a:lnTo>
                    <a:pt x="15" y="321"/>
                  </a:lnTo>
                  <a:lnTo>
                    <a:pt x="13" y="326"/>
                  </a:lnTo>
                  <a:lnTo>
                    <a:pt x="11" y="328"/>
                  </a:lnTo>
                  <a:lnTo>
                    <a:pt x="11" y="329"/>
                  </a:lnTo>
                  <a:lnTo>
                    <a:pt x="19" y="330"/>
                  </a:lnTo>
                  <a:lnTo>
                    <a:pt x="21" y="330"/>
                  </a:lnTo>
                  <a:lnTo>
                    <a:pt x="24" y="331"/>
                  </a:lnTo>
                  <a:lnTo>
                    <a:pt x="26" y="333"/>
                  </a:lnTo>
                  <a:lnTo>
                    <a:pt x="28" y="336"/>
                  </a:lnTo>
                  <a:lnTo>
                    <a:pt x="28" y="338"/>
                  </a:lnTo>
                  <a:lnTo>
                    <a:pt x="30" y="340"/>
                  </a:lnTo>
                  <a:lnTo>
                    <a:pt x="35" y="343"/>
                  </a:lnTo>
                  <a:lnTo>
                    <a:pt x="37" y="344"/>
                  </a:lnTo>
                  <a:lnTo>
                    <a:pt x="39" y="345"/>
                  </a:lnTo>
                  <a:lnTo>
                    <a:pt x="43" y="348"/>
                  </a:lnTo>
                  <a:lnTo>
                    <a:pt x="41" y="349"/>
                  </a:lnTo>
                  <a:lnTo>
                    <a:pt x="37" y="352"/>
                  </a:lnTo>
                  <a:lnTo>
                    <a:pt x="34" y="355"/>
                  </a:lnTo>
                  <a:lnTo>
                    <a:pt x="34" y="357"/>
                  </a:lnTo>
                  <a:lnTo>
                    <a:pt x="43" y="360"/>
                  </a:lnTo>
                  <a:lnTo>
                    <a:pt x="54" y="362"/>
                  </a:lnTo>
                  <a:lnTo>
                    <a:pt x="67" y="363"/>
                  </a:lnTo>
                  <a:lnTo>
                    <a:pt x="76" y="363"/>
                  </a:lnTo>
                  <a:lnTo>
                    <a:pt x="85" y="364"/>
                  </a:lnTo>
                  <a:lnTo>
                    <a:pt x="95" y="365"/>
                  </a:lnTo>
                  <a:lnTo>
                    <a:pt x="100" y="366"/>
                  </a:lnTo>
                  <a:lnTo>
                    <a:pt x="106" y="370"/>
                  </a:lnTo>
                  <a:lnTo>
                    <a:pt x="104" y="378"/>
                  </a:lnTo>
                  <a:lnTo>
                    <a:pt x="104" y="382"/>
                  </a:lnTo>
                  <a:lnTo>
                    <a:pt x="102" y="385"/>
                  </a:lnTo>
                  <a:lnTo>
                    <a:pt x="102" y="386"/>
                  </a:lnTo>
                  <a:lnTo>
                    <a:pt x="98" y="386"/>
                  </a:lnTo>
                  <a:lnTo>
                    <a:pt x="95" y="387"/>
                  </a:lnTo>
                  <a:lnTo>
                    <a:pt x="89" y="390"/>
                  </a:lnTo>
                  <a:lnTo>
                    <a:pt x="83" y="392"/>
                  </a:lnTo>
                  <a:lnTo>
                    <a:pt x="80" y="394"/>
                  </a:lnTo>
                  <a:lnTo>
                    <a:pt x="71" y="395"/>
                  </a:lnTo>
                  <a:lnTo>
                    <a:pt x="63" y="398"/>
                  </a:lnTo>
                  <a:lnTo>
                    <a:pt x="58" y="401"/>
                  </a:lnTo>
                  <a:lnTo>
                    <a:pt x="54" y="403"/>
                  </a:lnTo>
                  <a:lnTo>
                    <a:pt x="54" y="405"/>
                  </a:lnTo>
                  <a:lnTo>
                    <a:pt x="54" y="407"/>
                  </a:lnTo>
                  <a:lnTo>
                    <a:pt x="54" y="410"/>
                  </a:lnTo>
                  <a:lnTo>
                    <a:pt x="58" y="414"/>
                  </a:lnTo>
                  <a:lnTo>
                    <a:pt x="59" y="420"/>
                  </a:lnTo>
                  <a:lnTo>
                    <a:pt x="59" y="421"/>
                  </a:lnTo>
                  <a:lnTo>
                    <a:pt x="58" y="423"/>
                  </a:lnTo>
                  <a:lnTo>
                    <a:pt x="56" y="424"/>
                  </a:lnTo>
                  <a:lnTo>
                    <a:pt x="56" y="425"/>
                  </a:lnTo>
                  <a:lnTo>
                    <a:pt x="58" y="426"/>
                  </a:lnTo>
                  <a:lnTo>
                    <a:pt x="59" y="426"/>
                  </a:lnTo>
                  <a:lnTo>
                    <a:pt x="63" y="427"/>
                  </a:lnTo>
                  <a:lnTo>
                    <a:pt x="63" y="430"/>
                  </a:lnTo>
                  <a:lnTo>
                    <a:pt x="61" y="432"/>
                  </a:lnTo>
                  <a:lnTo>
                    <a:pt x="56" y="433"/>
                  </a:lnTo>
                  <a:lnTo>
                    <a:pt x="52" y="433"/>
                  </a:lnTo>
                  <a:lnTo>
                    <a:pt x="56" y="437"/>
                  </a:lnTo>
                  <a:lnTo>
                    <a:pt x="59" y="441"/>
                  </a:lnTo>
                  <a:lnTo>
                    <a:pt x="63" y="445"/>
                  </a:lnTo>
                  <a:lnTo>
                    <a:pt x="65" y="446"/>
                  </a:lnTo>
                  <a:lnTo>
                    <a:pt x="63" y="450"/>
                  </a:lnTo>
                  <a:lnTo>
                    <a:pt x="63" y="452"/>
                  </a:lnTo>
                  <a:lnTo>
                    <a:pt x="63" y="454"/>
                  </a:lnTo>
                  <a:lnTo>
                    <a:pt x="67" y="455"/>
                  </a:lnTo>
                  <a:lnTo>
                    <a:pt x="71" y="456"/>
                  </a:lnTo>
                  <a:lnTo>
                    <a:pt x="74" y="458"/>
                  </a:lnTo>
                  <a:lnTo>
                    <a:pt x="74" y="459"/>
                  </a:lnTo>
                  <a:lnTo>
                    <a:pt x="69" y="461"/>
                  </a:lnTo>
                  <a:lnTo>
                    <a:pt x="63" y="464"/>
                  </a:lnTo>
                  <a:lnTo>
                    <a:pt x="58" y="467"/>
                  </a:lnTo>
                  <a:lnTo>
                    <a:pt x="45" y="472"/>
                  </a:lnTo>
                  <a:lnTo>
                    <a:pt x="39" y="474"/>
                  </a:lnTo>
                  <a:lnTo>
                    <a:pt x="37" y="474"/>
                  </a:lnTo>
                  <a:lnTo>
                    <a:pt x="41" y="474"/>
                  </a:lnTo>
                  <a:lnTo>
                    <a:pt x="50" y="475"/>
                  </a:lnTo>
                  <a:lnTo>
                    <a:pt x="59" y="476"/>
                  </a:lnTo>
                  <a:lnTo>
                    <a:pt x="63" y="477"/>
                  </a:lnTo>
                  <a:lnTo>
                    <a:pt x="65" y="478"/>
                  </a:lnTo>
                  <a:lnTo>
                    <a:pt x="71" y="479"/>
                  </a:lnTo>
                  <a:lnTo>
                    <a:pt x="78" y="481"/>
                  </a:lnTo>
                  <a:lnTo>
                    <a:pt x="82" y="483"/>
                  </a:lnTo>
                  <a:lnTo>
                    <a:pt x="85" y="483"/>
                  </a:lnTo>
                  <a:lnTo>
                    <a:pt x="91" y="482"/>
                  </a:lnTo>
                  <a:lnTo>
                    <a:pt x="98" y="480"/>
                  </a:lnTo>
                  <a:lnTo>
                    <a:pt x="102" y="480"/>
                  </a:lnTo>
                  <a:lnTo>
                    <a:pt x="107" y="479"/>
                  </a:lnTo>
                  <a:lnTo>
                    <a:pt x="109" y="479"/>
                  </a:lnTo>
                  <a:lnTo>
                    <a:pt x="109" y="480"/>
                  </a:lnTo>
                  <a:lnTo>
                    <a:pt x="104" y="482"/>
                  </a:lnTo>
                  <a:lnTo>
                    <a:pt x="100" y="486"/>
                  </a:lnTo>
                  <a:lnTo>
                    <a:pt x="109" y="489"/>
                  </a:lnTo>
                  <a:lnTo>
                    <a:pt x="117" y="491"/>
                  </a:lnTo>
                  <a:lnTo>
                    <a:pt x="126" y="491"/>
                  </a:lnTo>
                  <a:lnTo>
                    <a:pt x="135" y="492"/>
                  </a:lnTo>
                  <a:lnTo>
                    <a:pt x="133" y="496"/>
                  </a:lnTo>
                  <a:lnTo>
                    <a:pt x="133" y="498"/>
                  </a:lnTo>
                  <a:lnTo>
                    <a:pt x="131" y="500"/>
                  </a:lnTo>
                  <a:lnTo>
                    <a:pt x="130" y="502"/>
                  </a:lnTo>
                  <a:lnTo>
                    <a:pt x="122" y="505"/>
                  </a:lnTo>
                  <a:lnTo>
                    <a:pt x="126" y="511"/>
                  </a:lnTo>
                  <a:lnTo>
                    <a:pt x="131" y="517"/>
                  </a:lnTo>
                  <a:lnTo>
                    <a:pt x="139" y="524"/>
                  </a:lnTo>
                  <a:lnTo>
                    <a:pt x="144" y="528"/>
                  </a:lnTo>
                  <a:lnTo>
                    <a:pt x="148" y="530"/>
                  </a:lnTo>
                  <a:lnTo>
                    <a:pt x="154" y="532"/>
                  </a:lnTo>
                  <a:lnTo>
                    <a:pt x="157" y="534"/>
                  </a:lnTo>
                  <a:lnTo>
                    <a:pt x="159" y="534"/>
                  </a:lnTo>
                  <a:lnTo>
                    <a:pt x="165" y="531"/>
                  </a:lnTo>
                  <a:lnTo>
                    <a:pt x="168" y="527"/>
                  </a:lnTo>
                  <a:lnTo>
                    <a:pt x="172" y="524"/>
                  </a:lnTo>
                  <a:lnTo>
                    <a:pt x="176" y="520"/>
                  </a:lnTo>
                  <a:lnTo>
                    <a:pt x="178" y="514"/>
                  </a:lnTo>
                  <a:lnTo>
                    <a:pt x="181" y="511"/>
                  </a:lnTo>
                  <a:lnTo>
                    <a:pt x="185" y="508"/>
                  </a:lnTo>
                  <a:lnTo>
                    <a:pt x="194" y="505"/>
                  </a:lnTo>
                  <a:lnTo>
                    <a:pt x="200" y="500"/>
                  </a:lnTo>
                  <a:lnTo>
                    <a:pt x="203" y="497"/>
                  </a:lnTo>
                  <a:lnTo>
                    <a:pt x="205" y="495"/>
                  </a:lnTo>
                  <a:lnTo>
                    <a:pt x="209" y="494"/>
                  </a:lnTo>
                  <a:lnTo>
                    <a:pt x="215" y="493"/>
                  </a:lnTo>
                  <a:lnTo>
                    <a:pt x="220" y="493"/>
                  </a:lnTo>
                  <a:lnTo>
                    <a:pt x="231" y="493"/>
                  </a:lnTo>
                  <a:lnTo>
                    <a:pt x="246" y="492"/>
                  </a:lnTo>
                  <a:lnTo>
                    <a:pt x="251" y="491"/>
                  </a:lnTo>
                  <a:lnTo>
                    <a:pt x="257" y="491"/>
                  </a:lnTo>
                  <a:lnTo>
                    <a:pt x="261" y="493"/>
                  </a:lnTo>
                  <a:lnTo>
                    <a:pt x="263" y="497"/>
                  </a:lnTo>
                  <a:lnTo>
                    <a:pt x="266" y="502"/>
                  </a:lnTo>
                  <a:lnTo>
                    <a:pt x="270" y="505"/>
                  </a:lnTo>
                  <a:lnTo>
                    <a:pt x="275" y="508"/>
                  </a:lnTo>
                  <a:lnTo>
                    <a:pt x="287" y="511"/>
                  </a:lnTo>
                  <a:lnTo>
                    <a:pt x="298" y="510"/>
                  </a:lnTo>
                  <a:lnTo>
                    <a:pt x="303" y="510"/>
                  </a:lnTo>
                  <a:lnTo>
                    <a:pt x="309" y="509"/>
                  </a:lnTo>
                  <a:lnTo>
                    <a:pt x="311" y="507"/>
                  </a:lnTo>
                  <a:lnTo>
                    <a:pt x="311" y="505"/>
                  </a:lnTo>
                  <a:lnTo>
                    <a:pt x="314" y="504"/>
                  </a:lnTo>
                  <a:lnTo>
                    <a:pt x="320" y="503"/>
                  </a:lnTo>
                  <a:lnTo>
                    <a:pt x="325" y="502"/>
                  </a:lnTo>
                  <a:lnTo>
                    <a:pt x="327" y="502"/>
                  </a:lnTo>
                  <a:lnTo>
                    <a:pt x="335" y="503"/>
                  </a:lnTo>
                  <a:lnTo>
                    <a:pt x="342" y="504"/>
                  </a:lnTo>
                  <a:lnTo>
                    <a:pt x="347" y="506"/>
                  </a:lnTo>
                  <a:lnTo>
                    <a:pt x="349" y="511"/>
                  </a:lnTo>
                  <a:lnTo>
                    <a:pt x="347" y="515"/>
                  </a:lnTo>
                  <a:lnTo>
                    <a:pt x="346" y="520"/>
                  </a:lnTo>
                  <a:lnTo>
                    <a:pt x="344" y="526"/>
                  </a:lnTo>
                  <a:lnTo>
                    <a:pt x="342" y="532"/>
                  </a:lnTo>
                  <a:lnTo>
                    <a:pt x="344" y="536"/>
                  </a:lnTo>
                  <a:lnTo>
                    <a:pt x="347" y="538"/>
                  </a:lnTo>
                  <a:lnTo>
                    <a:pt x="353" y="539"/>
                  </a:lnTo>
                  <a:lnTo>
                    <a:pt x="364" y="538"/>
                  </a:lnTo>
                  <a:lnTo>
                    <a:pt x="373" y="538"/>
                  </a:lnTo>
                  <a:lnTo>
                    <a:pt x="384" y="540"/>
                  </a:lnTo>
                  <a:lnTo>
                    <a:pt x="394" y="543"/>
                  </a:lnTo>
                  <a:lnTo>
                    <a:pt x="395" y="541"/>
                  </a:lnTo>
                  <a:lnTo>
                    <a:pt x="397" y="540"/>
                  </a:lnTo>
                  <a:lnTo>
                    <a:pt x="403" y="539"/>
                  </a:lnTo>
                  <a:lnTo>
                    <a:pt x="408" y="540"/>
                  </a:lnTo>
                  <a:lnTo>
                    <a:pt x="416" y="539"/>
                  </a:lnTo>
                  <a:lnTo>
                    <a:pt x="418" y="535"/>
                  </a:lnTo>
                  <a:lnTo>
                    <a:pt x="419" y="533"/>
                  </a:lnTo>
                  <a:lnTo>
                    <a:pt x="421" y="533"/>
                  </a:lnTo>
                  <a:lnTo>
                    <a:pt x="423" y="533"/>
                  </a:lnTo>
                  <a:lnTo>
                    <a:pt x="427" y="535"/>
                  </a:lnTo>
                  <a:lnTo>
                    <a:pt x="434" y="536"/>
                  </a:lnTo>
                  <a:lnTo>
                    <a:pt x="445" y="536"/>
                  </a:lnTo>
                  <a:lnTo>
                    <a:pt x="462" y="536"/>
                  </a:lnTo>
                  <a:lnTo>
                    <a:pt x="466" y="534"/>
                  </a:lnTo>
                  <a:lnTo>
                    <a:pt x="467" y="532"/>
                  </a:lnTo>
                  <a:lnTo>
                    <a:pt x="469" y="529"/>
                  </a:lnTo>
                  <a:lnTo>
                    <a:pt x="473" y="527"/>
                  </a:lnTo>
                  <a:lnTo>
                    <a:pt x="477" y="526"/>
                  </a:lnTo>
                  <a:lnTo>
                    <a:pt x="482" y="526"/>
                  </a:lnTo>
                  <a:lnTo>
                    <a:pt x="491" y="525"/>
                  </a:lnTo>
                  <a:lnTo>
                    <a:pt x="491" y="522"/>
                  </a:lnTo>
                  <a:lnTo>
                    <a:pt x="491" y="520"/>
                  </a:lnTo>
                  <a:lnTo>
                    <a:pt x="491" y="518"/>
                  </a:lnTo>
                  <a:lnTo>
                    <a:pt x="491" y="517"/>
                  </a:lnTo>
                  <a:lnTo>
                    <a:pt x="495" y="517"/>
                  </a:lnTo>
                  <a:lnTo>
                    <a:pt x="499" y="516"/>
                  </a:lnTo>
                  <a:lnTo>
                    <a:pt x="506" y="515"/>
                  </a:lnTo>
                  <a:lnTo>
                    <a:pt x="506" y="513"/>
                  </a:lnTo>
                  <a:lnTo>
                    <a:pt x="504" y="511"/>
                  </a:lnTo>
                  <a:lnTo>
                    <a:pt x="503" y="511"/>
                  </a:lnTo>
                  <a:lnTo>
                    <a:pt x="499" y="510"/>
                  </a:lnTo>
                  <a:lnTo>
                    <a:pt x="497" y="510"/>
                  </a:lnTo>
                  <a:lnTo>
                    <a:pt x="495" y="509"/>
                  </a:lnTo>
                  <a:lnTo>
                    <a:pt x="497" y="507"/>
                  </a:lnTo>
                  <a:lnTo>
                    <a:pt x="499" y="506"/>
                  </a:lnTo>
                  <a:lnTo>
                    <a:pt x="508" y="505"/>
                  </a:lnTo>
                  <a:lnTo>
                    <a:pt x="515" y="504"/>
                  </a:lnTo>
                  <a:lnTo>
                    <a:pt x="517" y="504"/>
                  </a:lnTo>
                  <a:lnTo>
                    <a:pt x="519" y="504"/>
                  </a:lnTo>
                  <a:lnTo>
                    <a:pt x="523" y="501"/>
                  </a:lnTo>
                  <a:lnTo>
                    <a:pt x="525" y="499"/>
                  </a:lnTo>
                  <a:lnTo>
                    <a:pt x="527" y="499"/>
                  </a:lnTo>
                  <a:lnTo>
                    <a:pt x="530" y="499"/>
                  </a:lnTo>
                  <a:lnTo>
                    <a:pt x="534" y="498"/>
                  </a:lnTo>
                  <a:lnTo>
                    <a:pt x="536" y="498"/>
                  </a:lnTo>
                  <a:lnTo>
                    <a:pt x="536" y="497"/>
                  </a:lnTo>
                  <a:lnTo>
                    <a:pt x="534" y="495"/>
                  </a:lnTo>
                  <a:lnTo>
                    <a:pt x="528" y="493"/>
                  </a:lnTo>
                  <a:lnTo>
                    <a:pt x="521" y="491"/>
                  </a:lnTo>
                  <a:lnTo>
                    <a:pt x="519" y="490"/>
                  </a:lnTo>
                  <a:lnTo>
                    <a:pt x="517" y="490"/>
                  </a:lnTo>
                  <a:lnTo>
                    <a:pt x="515" y="485"/>
                  </a:lnTo>
                  <a:lnTo>
                    <a:pt x="515" y="480"/>
                  </a:lnTo>
                  <a:lnTo>
                    <a:pt x="514" y="475"/>
                  </a:lnTo>
                  <a:lnTo>
                    <a:pt x="512" y="473"/>
                  </a:lnTo>
                  <a:lnTo>
                    <a:pt x="506" y="471"/>
                  </a:lnTo>
                  <a:lnTo>
                    <a:pt x="503" y="468"/>
                  </a:lnTo>
                  <a:lnTo>
                    <a:pt x="501" y="467"/>
                  </a:lnTo>
                  <a:lnTo>
                    <a:pt x="503" y="467"/>
                  </a:lnTo>
                  <a:lnTo>
                    <a:pt x="504" y="466"/>
                  </a:lnTo>
                  <a:lnTo>
                    <a:pt x="504" y="463"/>
                  </a:lnTo>
                  <a:lnTo>
                    <a:pt x="504" y="460"/>
                  </a:lnTo>
                  <a:lnTo>
                    <a:pt x="503" y="456"/>
                  </a:lnTo>
                  <a:lnTo>
                    <a:pt x="501" y="452"/>
                  </a:lnTo>
                  <a:lnTo>
                    <a:pt x="499" y="446"/>
                  </a:lnTo>
                  <a:lnTo>
                    <a:pt x="495" y="444"/>
                  </a:lnTo>
                  <a:lnTo>
                    <a:pt x="490" y="440"/>
                  </a:lnTo>
                  <a:lnTo>
                    <a:pt x="480" y="437"/>
                  </a:lnTo>
                  <a:lnTo>
                    <a:pt x="475" y="435"/>
                  </a:lnTo>
                  <a:lnTo>
                    <a:pt x="467" y="430"/>
                  </a:lnTo>
                  <a:lnTo>
                    <a:pt x="462" y="426"/>
                  </a:lnTo>
                  <a:lnTo>
                    <a:pt x="458" y="422"/>
                  </a:lnTo>
                  <a:lnTo>
                    <a:pt x="460" y="416"/>
                  </a:lnTo>
                  <a:lnTo>
                    <a:pt x="458" y="407"/>
                  </a:lnTo>
                  <a:lnTo>
                    <a:pt x="456" y="397"/>
                  </a:lnTo>
                  <a:lnTo>
                    <a:pt x="455" y="388"/>
                  </a:lnTo>
                  <a:lnTo>
                    <a:pt x="453" y="384"/>
                  </a:lnTo>
                  <a:lnTo>
                    <a:pt x="447" y="381"/>
                  </a:lnTo>
                  <a:lnTo>
                    <a:pt x="443" y="371"/>
                  </a:lnTo>
                  <a:lnTo>
                    <a:pt x="442" y="362"/>
                  </a:lnTo>
                  <a:lnTo>
                    <a:pt x="438" y="358"/>
                  </a:lnTo>
                  <a:lnTo>
                    <a:pt x="432" y="354"/>
                  </a:lnTo>
                  <a:lnTo>
                    <a:pt x="427" y="351"/>
                  </a:lnTo>
                  <a:lnTo>
                    <a:pt x="418" y="347"/>
                  </a:lnTo>
                  <a:lnTo>
                    <a:pt x="416" y="342"/>
                  </a:lnTo>
                  <a:lnTo>
                    <a:pt x="416" y="336"/>
                  </a:lnTo>
                  <a:lnTo>
                    <a:pt x="414" y="330"/>
                  </a:lnTo>
                  <a:lnTo>
                    <a:pt x="410" y="325"/>
                  </a:lnTo>
                  <a:lnTo>
                    <a:pt x="405" y="323"/>
                  </a:lnTo>
                  <a:lnTo>
                    <a:pt x="397" y="322"/>
                  </a:lnTo>
                  <a:lnTo>
                    <a:pt x="390" y="322"/>
                  </a:lnTo>
                  <a:lnTo>
                    <a:pt x="384" y="321"/>
                  </a:lnTo>
                  <a:lnTo>
                    <a:pt x="379" y="318"/>
                  </a:lnTo>
                  <a:lnTo>
                    <a:pt x="375" y="316"/>
                  </a:lnTo>
                  <a:lnTo>
                    <a:pt x="371" y="313"/>
                  </a:lnTo>
                  <a:lnTo>
                    <a:pt x="368" y="312"/>
                  </a:lnTo>
                  <a:lnTo>
                    <a:pt x="364" y="311"/>
                  </a:lnTo>
                  <a:lnTo>
                    <a:pt x="360" y="310"/>
                  </a:lnTo>
                  <a:lnTo>
                    <a:pt x="357" y="306"/>
                  </a:lnTo>
                  <a:lnTo>
                    <a:pt x="355" y="301"/>
                  </a:lnTo>
                  <a:lnTo>
                    <a:pt x="351" y="295"/>
                  </a:lnTo>
                  <a:lnTo>
                    <a:pt x="347" y="291"/>
                  </a:lnTo>
                  <a:lnTo>
                    <a:pt x="340" y="289"/>
                  </a:lnTo>
                  <a:lnTo>
                    <a:pt x="331" y="286"/>
                  </a:lnTo>
                  <a:lnTo>
                    <a:pt x="327" y="284"/>
                  </a:lnTo>
                  <a:lnTo>
                    <a:pt x="325" y="283"/>
                  </a:lnTo>
                  <a:lnTo>
                    <a:pt x="323" y="283"/>
                  </a:lnTo>
                  <a:lnTo>
                    <a:pt x="318" y="278"/>
                  </a:lnTo>
                  <a:lnTo>
                    <a:pt x="312" y="273"/>
                  </a:lnTo>
                  <a:lnTo>
                    <a:pt x="301" y="267"/>
                  </a:lnTo>
                  <a:lnTo>
                    <a:pt x="294" y="264"/>
                  </a:lnTo>
                  <a:lnTo>
                    <a:pt x="287" y="262"/>
                  </a:lnTo>
                  <a:lnTo>
                    <a:pt x="277" y="261"/>
                  </a:lnTo>
                  <a:lnTo>
                    <a:pt x="264" y="259"/>
                  </a:lnTo>
                  <a:lnTo>
                    <a:pt x="259" y="256"/>
                  </a:lnTo>
                  <a:lnTo>
                    <a:pt x="253" y="253"/>
                  </a:lnTo>
                  <a:lnTo>
                    <a:pt x="248" y="245"/>
                  </a:lnTo>
                  <a:lnTo>
                    <a:pt x="246" y="236"/>
                  </a:lnTo>
                  <a:lnTo>
                    <a:pt x="242" y="227"/>
                  </a:lnTo>
                  <a:lnTo>
                    <a:pt x="240" y="223"/>
                  </a:lnTo>
                  <a:lnTo>
                    <a:pt x="235" y="219"/>
                  </a:lnTo>
                  <a:lnTo>
                    <a:pt x="231" y="215"/>
                  </a:lnTo>
                  <a:lnTo>
                    <a:pt x="229" y="214"/>
                  </a:lnTo>
                  <a:lnTo>
                    <a:pt x="233" y="210"/>
                  </a:lnTo>
                  <a:lnTo>
                    <a:pt x="237" y="208"/>
                  </a:lnTo>
                  <a:lnTo>
                    <a:pt x="240" y="206"/>
                  </a:lnTo>
                  <a:lnTo>
                    <a:pt x="242" y="202"/>
                  </a:lnTo>
                  <a:lnTo>
                    <a:pt x="242" y="198"/>
                  </a:lnTo>
                  <a:lnTo>
                    <a:pt x="240" y="195"/>
                  </a:lnTo>
                  <a:lnTo>
                    <a:pt x="242" y="191"/>
                  </a:lnTo>
                  <a:lnTo>
                    <a:pt x="248" y="188"/>
                  </a:lnTo>
                  <a:lnTo>
                    <a:pt x="251" y="186"/>
                  </a:lnTo>
                  <a:lnTo>
                    <a:pt x="259" y="185"/>
                  </a:lnTo>
                  <a:lnTo>
                    <a:pt x="261" y="183"/>
                  </a:lnTo>
                  <a:lnTo>
                    <a:pt x="263" y="180"/>
                  </a:lnTo>
                  <a:lnTo>
                    <a:pt x="264" y="176"/>
                  </a:lnTo>
                  <a:lnTo>
                    <a:pt x="264" y="174"/>
                  </a:lnTo>
                  <a:lnTo>
                    <a:pt x="263" y="172"/>
                  </a:lnTo>
                  <a:lnTo>
                    <a:pt x="261" y="169"/>
                  </a:lnTo>
                  <a:lnTo>
                    <a:pt x="259" y="167"/>
                  </a:lnTo>
                  <a:lnTo>
                    <a:pt x="259" y="166"/>
                  </a:lnTo>
                  <a:lnTo>
                    <a:pt x="264" y="163"/>
                  </a:lnTo>
                  <a:lnTo>
                    <a:pt x="274" y="161"/>
                  </a:lnTo>
                  <a:lnTo>
                    <a:pt x="279" y="159"/>
                  </a:lnTo>
                  <a:lnTo>
                    <a:pt x="283" y="158"/>
                  </a:lnTo>
                  <a:lnTo>
                    <a:pt x="287" y="150"/>
                  </a:lnTo>
                  <a:lnTo>
                    <a:pt x="292" y="142"/>
                  </a:lnTo>
                  <a:lnTo>
                    <a:pt x="287" y="138"/>
                  </a:lnTo>
                  <a:lnTo>
                    <a:pt x="283" y="133"/>
                  </a:lnTo>
                  <a:lnTo>
                    <a:pt x="277" y="128"/>
                  </a:lnTo>
                  <a:lnTo>
                    <a:pt x="272" y="125"/>
                  </a:lnTo>
                  <a:lnTo>
                    <a:pt x="266" y="123"/>
                  </a:lnTo>
                  <a:lnTo>
                    <a:pt x="261" y="121"/>
                  </a:lnTo>
                  <a:lnTo>
                    <a:pt x="257" y="120"/>
                  </a:lnTo>
                  <a:lnTo>
                    <a:pt x="255" y="119"/>
                  </a:lnTo>
                  <a:lnTo>
                    <a:pt x="253" y="115"/>
                  </a:lnTo>
                  <a:lnTo>
                    <a:pt x="251" y="110"/>
                  </a:lnTo>
                  <a:lnTo>
                    <a:pt x="250" y="108"/>
                  </a:lnTo>
                  <a:lnTo>
                    <a:pt x="248" y="107"/>
                  </a:lnTo>
                  <a:lnTo>
                    <a:pt x="248" y="106"/>
                  </a:lnTo>
                  <a:lnTo>
                    <a:pt x="248" y="100"/>
                  </a:lnTo>
                  <a:lnTo>
                    <a:pt x="248" y="95"/>
                  </a:lnTo>
                  <a:lnTo>
                    <a:pt x="248" y="90"/>
                  </a:lnTo>
                  <a:lnTo>
                    <a:pt x="251" y="84"/>
                  </a:lnTo>
                  <a:lnTo>
                    <a:pt x="250" y="76"/>
                  </a:lnTo>
                  <a:lnTo>
                    <a:pt x="246" y="67"/>
                  </a:lnTo>
                  <a:lnTo>
                    <a:pt x="248" y="58"/>
                  </a:lnTo>
                  <a:lnTo>
                    <a:pt x="250" y="55"/>
                  </a:lnTo>
                  <a:lnTo>
                    <a:pt x="255" y="52"/>
                  </a:lnTo>
                  <a:lnTo>
                    <a:pt x="261" y="47"/>
                  </a:lnTo>
                  <a:lnTo>
                    <a:pt x="261" y="44"/>
                  </a:lnTo>
                  <a:lnTo>
                    <a:pt x="257" y="41"/>
                  </a:lnTo>
                  <a:lnTo>
                    <a:pt x="251" y="37"/>
                  </a:lnTo>
                  <a:lnTo>
                    <a:pt x="259" y="32"/>
                  </a:lnTo>
                  <a:lnTo>
                    <a:pt x="261" y="28"/>
                  </a:lnTo>
                  <a:lnTo>
                    <a:pt x="259" y="24"/>
                  </a:lnTo>
                  <a:lnTo>
                    <a:pt x="253" y="18"/>
                  </a:lnTo>
                  <a:lnTo>
                    <a:pt x="253" y="14"/>
                  </a:lnTo>
                  <a:lnTo>
                    <a:pt x="255" y="9"/>
                  </a:lnTo>
                  <a:lnTo>
                    <a:pt x="255" y="6"/>
                  </a:lnTo>
                  <a:lnTo>
                    <a:pt x="255" y="3"/>
                  </a:lnTo>
                  <a:lnTo>
                    <a:pt x="253" y="2"/>
                  </a:lnTo>
                  <a:lnTo>
                    <a:pt x="250" y="2"/>
                  </a:lnTo>
                  <a:lnTo>
                    <a:pt x="246" y="3"/>
                  </a:lnTo>
                  <a:lnTo>
                    <a:pt x="240" y="3"/>
                  </a:lnTo>
                  <a:lnTo>
                    <a:pt x="237" y="1"/>
                  </a:lnTo>
                  <a:lnTo>
                    <a:pt x="233" y="0"/>
                  </a:lnTo>
                  <a:lnTo>
                    <a:pt x="224" y="0"/>
                  </a:lnTo>
                  <a:lnTo>
                    <a:pt x="216" y="3"/>
                  </a:lnTo>
                  <a:lnTo>
                    <a:pt x="207" y="6"/>
                  </a:lnTo>
                  <a:lnTo>
                    <a:pt x="200" y="14"/>
                  </a:lnTo>
                  <a:lnTo>
                    <a:pt x="192" y="23"/>
                  </a:lnTo>
                  <a:lnTo>
                    <a:pt x="183" y="31"/>
                  </a:lnTo>
                  <a:lnTo>
                    <a:pt x="178" y="34"/>
                  </a:lnTo>
                  <a:lnTo>
                    <a:pt x="172" y="35"/>
                  </a:lnTo>
                  <a:lnTo>
                    <a:pt x="168" y="38"/>
                  </a:lnTo>
                  <a:lnTo>
                    <a:pt x="168" y="40"/>
                  </a:lnTo>
                  <a:lnTo>
                    <a:pt x="168" y="41"/>
                  </a:lnTo>
                  <a:lnTo>
                    <a:pt x="168" y="42"/>
                  </a:lnTo>
                  <a:lnTo>
                    <a:pt x="168" y="44"/>
                  </a:lnTo>
                  <a:lnTo>
                    <a:pt x="167" y="48"/>
                  </a:lnTo>
                  <a:lnTo>
                    <a:pt x="165" y="55"/>
                  </a:lnTo>
                  <a:lnTo>
                    <a:pt x="161" y="59"/>
                  </a:lnTo>
                  <a:lnTo>
                    <a:pt x="152" y="61"/>
                  </a:lnTo>
                  <a:lnTo>
                    <a:pt x="143" y="62"/>
                  </a:lnTo>
                  <a:lnTo>
                    <a:pt x="133" y="63"/>
                  </a:lnTo>
                  <a:lnTo>
                    <a:pt x="131" y="65"/>
                  </a:lnTo>
                  <a:lnTo>
                    <a:pt x="126" y="67"/>
                  </a:lnTo>
                  <a:lnTo>
                    <a:pt x="122" y="70"/>
                  </a:lnTo>
                  <a:lnTo>
                    <a:pt x="119" y="71"/>
                  </a:lnTo>
                  <a:lnTo>
                    <a:pt x="117" y="71"/>
                  </a:lnTo>
                  <a:lnTo>
                    <a:pt x="115" y="70"/>
                  </a:lnTo>
                  <a:lnTo>
                    <a:pt x="111" y="69"/>
                  </a:lnTo>
                  <a:lnTo>
                    <a:pt x="109" y="68"/>
                  </a:lnTo>
                  <a:lnTo>
                    <a:pt x="106" y="67"/>
                  </a:lnTo>
                  <a:lnTo>
                    <a:pt x="100" y="66"/>
                  </a:lnTo>
                  <a:lnTo>
                    <a:pt x="96" y="65"/>
                  </a:lnTo>
                  <a:lnTo>
                    <a:pt x="95" y="65"/>
                  </a:lnTo>
                  <a:lnTo>
                    <a:pt x="87" y="66"/>
                  </a:lnTo>
                  <a:lnTo>
                    <a:pt x="78" y="67"/>
                  </a:lnTo>
                  <a:lnTo>
                    <a:pt x="71" y="68"/>
                  </a:lnTo>
                  <a:lnTo>
                    <a:pt x="71" y="67"/>
                  </a:lnTo>
                  <a:lnTo>
                    <a:pt x="71" y="65"/>
                  </a:lnTo>
                  <a:close/>
                </a:path>
              </a:pathLst>
            </a:custGeom>
            <a:solidFill>
              <a:sysClr val="window" lastClr="FFFFFF">
                <a:lumMod val="75000"/>
              </a:sysClr>
            </a:solidFill>
            <a:ln w="12700">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15" name="Freeform 13">
              <a:extLst>
                <a:ext uri="{FF2B5EF4-FFF2-40B4-BE49-F238E27FC236}">
                  <a16:creationId xmlns:a16="http://schemas.microsoft.com/office/drawing/2014/main" id="{8C83010D-6960-97C6-471D-96F0F91F1570}"/>
                </a:ext>
              </a:extLst>
            </p:cNvPr>
            <p:cNvSpPr>
              <a:spLocks/>
            </p:cNvSpPr>
            <p:nvPr/>
          </p:nvSpPr>
          <p:spPr bwMode="auto">
            <a:xfrm>
              <a:off x="8812973" y="2741783"/>
              <a:ext cx="326343" cy="467235"/>
            </a:xfrm>
            <a:custGeom>
              <a:avLst/>
              <a:gdLst>
                <a:gd name="T0" fmla="*/ 1 w 456"/>
                <a:gd name="T1" fmla="*/ 12 h 291"/>
                <a:gd name="T2" fmla="*/ 1 w 456"/>
                <a:gd name="T3" fmla="*/ 12 h 291"/>
                <a:gd name="T4" fmla="*/ 1 w 456"/>
                <a:gd name="T5" fmla="*/ 11 h 291"/>
                <a:gd name="T6" fmla="*/ 1 w 456"/>
                <a:gd name="T7" fmla="*/ 10 h 291"/>
                <a:gd name="T8" fmla="*/ 1 w 456"/>
                <a:gd name="T9" fmla="*/ 11 h 291"/>
                <a:gd name="T10" fmla="*/ 1 w 456"/>
                <a:gd name="T11" fmla="*/ 12 h 291"/>
                <a:gd name="T12" fmla="*/ 1 w 456"/>
                <a:gd name="T13" fmla="*/ 11 h 291"/>
                <a:gd name="T14" fmla="*/ 1 w 456"/>
                <a:gd name="T15" fmla="*/ 10 h 291"/>
                <a:gd name="T16" fmla="*/ 1 w 456"/>
                <a:gd name="T17" fmla="*/ 10 h 291"/>
                <a:gd name="T18" fmla="*/ 1 w 456"/>
                <a:gd name="T19" fmla="*/ 8 h 291"/>
                <a:gd name="T20" fmla="*/ 1 w 456"/>
                <a:gd name="T21" fmla="*/ 8 h 291"/>
                <a:gd name="T22" fmla="*/ 1 w 456"/>
                <a:gd name="T23" fmla="*/ 8 h 291"/>
                <a:gd name="T24" fmla="*/ 1 w 456"/>
                <a:gd name="T25" fmla="*/ 8 h 291"/>
                <a:gd name="T26" fmla="*/ 1 w 456"/>
                <a:gd name="T27" fmla="*/ 7 h 291"/>
                <a:gd name="T28" fmla="*/ 1 w 456"/>
                <a:gd name="T29" fmla="*/ 7 h 291"/>
                <a:gd name="T30" fmla="*/ 1 w 456"/>
                <a:gd name="T31" fmla="*/ 7 h 291"/>
                <a:gd name="T32" fmla="*/ 1 w 456"/>
                <a:gd name="T33" fmla="*/ 6 h 291"/>
                <a:gd name="T34" fmla="*/ 1 w 456"/>
                <a:gd name="T35" fmla="*/ 6 h 291"/>
                <a:gd name="T36" fmla="*/ 1 w 456"/>
                <a:gd name="T37" fmla="*/ 5 h 291"/>
                <a:gd name="T38" fmla="*/ 1 w 456"/>
                <a:gd name="T39" fmla="*/ 5 h 291"/>
                <a:gd name="T40" fmla="*/ 1 w 456"/>
                <a:gd name="T41" fmla="*/ 4 h 291"/>
                <a:gd name="T42" fmla="*/ 1 w 456"/>
                <a:gd name="T43" fmla="*/ 4 h 291"/>
                <a:gd name="T44" fmla="*/ 1 w 456"/>
                <a:gd name="T45" fmla="*/ 3 h 291"/>
                <a:gd name="T46" fmla="*/ 1 w 456"/>
                <a:gd name="T47" fmla="*/ 3 h 291"/>
                <a:gd name="T48" fmla="*/ 1 w 456"/>
                <a:gd name="T49" fmla="*/ 3 h 291"/>
                <a:gd name="T50" fmla="*/ 1 w 456"/>
                <a:gd name="T51" fmla="*/ 3 h 291"/>
                <a:gd name="T52" fmla="*/ 1 w 456"/>
                <a:gd name="T53" fmla="*/ 3 h 291"/>
                <a:gd name="T54" fmla="*/ 1 w 456"/>
                <a:gd name="T55" fmla="*/ 3 h 291"/>
                <a:gd name="T56" fmla="*/ 1 w 456"/>
                <a:gd name="T57" fmla="*/ 2 h 291"/>
                <a:gd name="T58" fmla="*/ 1 w 456"/>
                <a:gd name="T59" fmla="*/ 3 h 291"/>
                <a:gd name="T60" fmla="*/ 1 w 456"/>
                <a:gd name="T61" fmla="*/ 3 h 291"/>
                <a:gd name="T62" fmla="*/ 1 w 456"/>
                <a:gd name="T63" fmla="*/ 3 h 291"/>
                <a:gd name="T64" fmla="*/ 1 w 456"/>
                <a:gd name="T65" fmla="*/ 3 h 291"/>
                <a:gd name="T66" fmla="*/ 1 w 456"/>
                <a:gd name="T67" fmla="*/ 3 h 291"/>
                <a:gd name="T68" fmla="*/ 1 w 456"/>
                <a:gd name="T69" fmla="*/ 3 h 291"/>
                <a:gd name="T70" fmla="*/ 1 w 456"/>
                <a:gd name="T71" fmla="*/ 3 h 291"/>
                <a:gd name="T72" fmla="*/ 1 w 456"/>
                <a:gd name="T73" fmla="*/ 4 h 291"/>
                <a:gd name="T74" fmla="*/ 1 w 456"/>
                <a:gd name="T75" fmla="*/ 4 h 291"/>
                <a:gd name="T76" fmla="*/ 1 w 456"/>
                <a:gd name="T77" fmla="*/ 5 h 291"/>
                <a:gd name="T78" fmla="*/ 1 w 456"/>
                <a:gd name="T79" fmla="*/ 5 h 291"/>
                <a:gd name="T80" fmla="*/ 1 w 456"/>
                <a:gd name="T81" fmla="*/ 6 h 291"/>
                <a:gd name="T82" fmla="*/ 1 w 456"/>
                <a:gd name="T83" fmla="*/ 6 h 291"/>
                <a:gd name="T84" fmla="*/ 1 w 456"/>
                <a:gd name="T85" fmla="*/ 7 h 291"/>
                <a:gd name="T86" fmla="*/ 1 w 456"/>
                <a:gd name="T87" fmla="*/ 7 h 291"/>
                <a:gd name="T88" fmla="*/ 1 w 456"/>
                <a:gd name="T89" fmla="*/ 7 h 291"/>
                <a:gd name="T90" fmla="*/ 1 w 456"/>
                <a:gd name="T91" fmla="*/ 8 h 291"/>
                <a:gd name="T92" fmla="*/ 1 w 456"/>
                <a:gd name="T93" fmla="*/ 8 h 291"/>
                <a:gd name="T94" fmla="*/ 1 w 456"/>
                <a:gd name="T95" fmla="*/ 8 h 291"/>
                <a:gd name="T96" fmla="*/ 1 w 456"/>
                <a:gd name="T97" fmla="*/ 9 h 291"/>
                <a:gd name="T98" fmla="*/ 1 w 456"/>
                <a:gd name="T99" fmla="*/ 9 h 291"/>
                <a:gd name="T100" fmla="*/ 1 w 456"/>
                <a:gd name="T101" fmla="*/ 10 h 291"/>
                <a:gd name="T102" fmla="*/ 1 w 456"/>
                <a:gd name="T103" fmla="*/ 10 h 291"/>
                <a:gd name="T104" fmla="*/ 1 w 456"/>
                <a:gd name="T105" fmla="*/ 11 h 291"/>
                <a:gd name="T106" fmla="*/ 1 w 456"/>
                <a:gd name="T107" fmla="*/ 12 h 291"/>
                <a:gd name="T108" fmla="*/ 1 w 456"/>
                <a:gd name="T109" fmla="*/ 12 h 2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56"/>
                <a:gd name="T166" fmla="*/ 0 h 291"/>
                <a:gd name="T167" fmla="*/ 456 w 456"/>
                <a:gd name="T168" fmla="*/ 291 h 29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56" h="291">
                  <a:moveTo>
                    <a:pt x="283" y="287"/>
                  </a:moveTo>
                  <a:lnTo>
                    <a:pt x="294" y="286"/>
                  </a:lnTo>
                  <a:lnTo>
                    <a:pt x="299" y="286"/>
                  </a:lnTo>
                  <a:lnTo>
                    <a:pt x="305" y="284"/>
                  </a:lnTo>
                  <a:lnTo>
                    <a:pt x="308" y="281"/>
                  </a:lnTo>
                  <a:lnTo>
                    <a:pt x="310" y="278"/>
                  </a:lnTo>
                  <a:lnTo>
                    <a:pt x="314" y="276"/>
                  </a:lnTo>
                  <a:lnTo>
                    <a:pt x="314" y="275"/>
                  </a:lnTo>
                  <a:lnTo>
                    <a:pt x="316" y="267"/>
                  </a:lnTo>
                  <a:lnTo>
                    <a:pt x="318" y="262"/>
                  </a:lnTo>
                  <a:lnTo>
                    <a:pt x="320" y="258"/>
                  </a:lnTo>
                  <a:lnTo>
                    <a:pt x="321" y="255"/>
                  </a:lnTo>
                  <a:lnTo>
                    <a:pt x="325" y="253"/>
                  </a:lnTo>
                  <a:lnTo>
                    <a:pt x="331" y="252"/>
                  </a:lnTo>
                  <a:lnTo>
                    <a:pt x="340" y="251"/>
                  </a:lnTo>
                  <a:lnTo>
                    <a:pt x="351" y="250"/>
                  </a:lnTo>
                  <a:lnTo>
                    <a:pt x="362" y="252"/>
                  </a:lnTo>
                  <a:lnTo>
                    <a:pt x="369" y="253"/>
                  </a:lnTo>
                  <a:lnTo>
                    <a:pt x="375" y="255"/>
                  </a:lnTo>
                  <a:lnTo>
                    <a:pt x="384" y="257"/>
                  </a:lnTo>
                  <a:lnTo>
                    <a:pt x="386" y="259"/>
                  </a:lnTo>
                  <a:lnTo>
                    <a:pt x="386" y="262"/>
                  </a:lnTo>
                  <a:lnTo>
                    <a:pt x="392" y="269"/>
                  </a:lnTo>
                  <a:lnTo>
                    <a:pt x="393" y="271"/>
                  </a:lnTo>
                  <a:lnTo>
                    <a:pt x="397" y="272"/>
                  </a:lnTo>
                  <a:lnTo>
                    <a:pt x="399" y="271"/>
                  </a:lnTo>
                  <a:lnTo>
                    <a:pt x="403" y="268"/>
                  </a:lnTo>
                  <a:lnTo>
                    <a:pt x="403" y="261"/>
                  </a:lnTo>
                  <a:lnTo>
                    <a:pt x="403" y="255"/>
                  </a:lnTo>
                  <a:lnTo>
                    <a:pt x="403" y="247"/>
                  </a:lnTo>
                  <a:lnTo>
                    <a:pt x="404" y="241"/>
                  </a:lnTo>
                  <a:lnTo>
                    <a:pt x="404" y="237"/>
                  </a:lnTo>
                  <a:lnTo>
                    <a:pt x="408" y="235"/>
                  </a:lnTo>
                  <a:lnTo>
                    <a:pt x="416" y="234"/>
                  </a:lnTo>
                  <a:lnTo>
                    <a:pt x="425" y="233"/>
                  </a:lnTo>
                  <a:lnTo>
                    <a:pt x="440" y="231"/>
                  </a:lnTo>
                  <a:lnTo>
                    <a:pt x="449" y="226"/>
                  </a:lnTo>
                  <a:lnTo>
                    <a:pt x="454" y="220"/>
                  </a:lnTo>
                  <a:lnTo>
                    <a:pt x="456" y="217"/>
                  </a:lnTo>
                  <a:lnTo>
                    <a:pt x="454" y="213"/>
                  </a:lnTo>
                  <a:lnTo>
                    <a:pt x="452" y="209"/>
                  </a:lnTo>
                  <a:lnTo>
                    <a:pt x="447" y="205"/>
                  </a:lnTo>
                  <a:lnTo>
                    <a:pt x="441" y="203"/>
                  </a:lnTo>
                  <a:lnTo>
                    <a:pt x="436" y="203"/>
                  </a:lnTo>
                  <a:lnTo>
                    <a:pt x="430" y="203"/>
                  </a:lnTo>
                  <a:lnTo>
                    <a:pt x="423" y="203"/>
                  </a:lnTo>
                  <a:lnTo>
                    <a:pt x="406" y="203"/>
                  </a:lnTo>
                  <a:lnTo>
                    <a:pt x="388" y="202"/>
                  </a:lnTo>
                  <a:lnTo>
                    <a:pt x="386" y="197"/>
                  </a:lnTo>
                  <a:lnTo>
                    <a:pt x="386" y="193"/>
                  </a:lnTo>
                  <a:lnTo>
                    <a:pt x="384" y="190"/>
                  </a:lnTo>
                  <a:lnTo>
                    <a:pt x="382" y="188"/>
                  </a:lnTo>
                  <a:lnTo>
                    <a:pt x="379" y="184"/>
                  </a:lnTo>
                  <a:lnTo>
                    <a:pt x="375" y="182"/>
                  </a:lnTo>
                  <a:lnTo>
                    <a:pt x="371" y="178"/>
                  </a:lnTo>
                  <a:lnTo>
                    <a:pt x="371" y="175"/>
                  </a:lnTo>
                  <a:lnTo>
                    <a:pt x="371" y="173"/>
                  </a:lnTo>
                  <a:lnTo>
                    <a:pt x="369" y="171"/>
                  </a:lnTo>
                  <a:lnTo>
                    <a:pt x="366" y="170"/>
                  </a:lnTo>
                  <a:lnTo>
                    <a:pt x="360" y="169"/>
                  </a:lnTo>
                  <a:lnTo>
                    <a:pt x="355" y="168"/>
                  </a:lnTo>
                  <a:lnTo>
                    <a:pt x="353" y="168"/>
                  </a:lnTo>
                  <a:lnTo>
                    <a:pt x="353" y="161"/>
                  </a:lnTo>
                  <a:lnTo>
                    <a:pt x="353" y="154"/>
                  </a:lnTo>
                  <a:lnTo>
                    <a:pt x="353" y="148"/>
                  </a:lnTo>
                  <a:lnTo>
                    <a:pt x="356" y="142"/>
                  </a:lnTo>
                  <a:lnTo>
                    <a:pt x="364" y="140"/>
                  </a:lnTo>
                  <a:lnTo>
                    <a:pt x="371" y="140"/>
                  </a:lnTo>
                  <a:lnTo>
                    <a:pt x="380" y="140"/>
                  </a:lnTo>
                  <a:lnTo>
                    <a:pt x="390" y="140"/>
                  </a:lnTo>
                  <a:lnTo>
                    <a:pt x="392" y="140"/>
                  </a:lnTo>
                  <a:lnTo>
                    <a:pt x="393" y="138"/>
                  </a:lnTo>
                  <a:lnTo>
                    <a:pt x="395" y="136"/>
                  </a:lnTo>
                  <a:lnTo>
                    <a:pt x="399" y="131"/>
                  </a:lnTo>
                  <a:lnTo>
                    <a:pt x="403" y="128"/>
                  </a:lnTo>
                  <a:lnTo>
                    <a:pt x="406" y="125"/>
                  </a:lnTo>
                  <a:lnTo>
                    <a:pt x="410" y="120"/>
                  </a:lnTo>
                  <a:lnTo>
                    <a:pt x="412" y="116"/>
                  </a:lnTo>
                  <a:lnTo>
                    <a:pt x="412" y="113"/>
                  </a:lnTo>
                  <a:lnTo>
                    <a:pt x="416" y="110"/>
                  </a:lnTo>
                  <a:lnTo>
                    <a:pt x="417" y="109"/>
                  </a:lnTo>
                  <a:lnTo>
                    <a:pt x="419" y="109"/>
                  </a:lnTo>
                  <a:lnTo>
                    <a:pt x="423" y="109"/>
                  </a:lnTo>
                  <a:lnTo>
                    <a:pt x="425" y="108"/>
                  </a:lnTo>
                  <a:lnTo>
                    <a:pt x="427" y="104"/>
                  </a:lnTo>
                  <a:lnTo>
                    <a:pt x="427" y="101"/>
                  </a:lnTo>
                  <a:lnTo>
                    <a:pt x="428" y="97"/>
                  </a:lnTo>
                  <a:lnTo>
                    <a:pt x="412" y="93"/>
                  </a:lnTo>
                  <a:lnTo>
                    <a:pt x="393" y="91"/>
                  </a:lnTo>
                  <a:lnTo>
                    <a:pt x="382" y="87"/>
                  </a:lnTo>
                  <a:lnTo>
                    <a:pt x="371" y="84"/>
                  </a:lnTo>
                  <a:lnTo>
                    <a:pt x="360" y="82"/>
                  </a:lnTo>
                  <a:lnTo>
                    <a:pt x="349" y="80"/>
                  </a:lnTo>
                  <a:lnTo>
                    <a:pt x="338" y="76"/>
                  </a:lnTo>
                  <a:lnTo>
                    <a:pt x="327" y="73"/>
                  </a:lnTo>
                  <a:lnTo>
                    <a:pt x="301" y="70"/>
                  </a:lnTo>
                  <a:lnTo>
                    <a:pt x="296" y="66"/>
                  </a:lnTo>
                  <a:lnTo>
                    <a:pt x="294" y="63"/>
                  </a:lnTo>
                  <a:lnTo>
                    <a:pt x="292" y="59"/>
                  </a:lnTo>
                  <a:lnTo>
                    <a:pt x="290" y="58"/>
                  </a:lnTo>
                  <a:lnTo>
                    <a:pt x="286" y="57"/>
                  </a:lnTo>
                  <a:lnTo>
                    <a:pt x="279" y="57"/>
                  </a:lnTo>
                  <a:lnTo>
                    <a:pt x="268" y="56"/>
                  </a:lnTo>
                  <a:lnTo>
                    <a:pt x="262" y="51"/>
                  </a:lnTo>
                  <a:lnTo>
                    <a:pt x="260" y="46"/>
                  </a:lnTo>
                  <a:lnTo>
                    <a:pt x="259" y="39"/>
                  </a:lnTo>
                  <a:lnTo>
                    <a:pt x="255" y="36"/>
                  </a:lnTo>
                  <a:lnTo>
                    <a:pt x="251" y="34"/>
                  </a:lnTo>
                  <a:lnTo>
                    <a:pt x="244" y="31"/>
                  </a:lnTo>
                  <a:lnTo>
                    <a:pt x="231" y="29"/>
                  </a:lnTo>
                  <a:lnTo>
                    <a:pt x="227" y="25"/>
                  </a:lnTo>
                  <a:lnTo>
                    <a:pt x="225" y="21"/>
                  </a:lnTo>
                  <a:lnTo>
                    <a:pt x="225" y="12"/>
                  </a:lnTo>
                  <a:lnTo>
                    <a:pt x="224" y="9"/>
                  </a:lnTo>
                  <a:lnTo>
                    <a:pt x="222" y="5"/>
                  </a:lnTo>
                  <a:lnTo>
                    <a:pt x="216" y="2"/>
                  </a:lnTo>
                  <a:lnTo>
                    <a:pt x="209" y="0"/>
                  </a:lnTo>
                  <a:lnTo>
                    <a:pt x="200" y="2"/>
                  </a:lnTo>
                  <a:lnTo>
                    <a:pt x="196" y="6"/>
                  </a:lnTo>
                  <a:lnTo>
                    <a:pt x="192" y="11"/>
                  </a:lnTo>
                  <a:lnTo>
                    <a:pt x="190" y="16"/>
                  </a:lnTo>
                  <a:lnTo>
                    <a:pt x="188" y="27"/>
                  </a:lnTo>
                  <a:lnTo>
                    <a:pt x="187" y="38"/>
                  </a:lnTo>
                  <a:lnTo>
                    <a:pt x="185" y="40"/>
                  </a:lnTo>
                  <a:lnTo>
                    <a:pt x="181" y="43"/>
                  </a:lnTo>
                  <a:lnTo>
                    <a:pt x="177" y="45"/>
                  </a:lnTo>
                  <a:lnTo>
                    <a:pt x="174" y="47"/>
                  </a:lnTo>
                  <a:lnTo>
                    <a:pt x="168" y="51"/>
                  </a:lnTo>
                  <a:lnTo>
                    <a:pt x="166" y="52"/>
                  </a:lnTo>
                  <a:lnTo>
                    <a:pt x="168" y="51"/>
                  </a:lnTo>
                  <a:lnTo>
                    <a:pt x="170" y="50"/>
                  </a:lnTo>
                  <a:lnTo>
                    <a:pt x="170" y="51"/>
                  </a:lnTo>
                  <a:lnTo>
                    <a:pt x="170" y="52"/>
                  </a:lnTo>
                  <a:lnTo>
                    <a:pt x="166" y="56"/>
                  </a:lnTo>
                  <a:lnTo>
                    <a:pt x="161" y="59"/>
                  </a:lnTo>
                  <a:lnTo>
                    <a:pt x="157" y="60"/>
                  </a:lnTo>
                  <a:lnTo>
                    <a:pt x="153" y="61"/>
                  </a:lnTo>
                  <a:lnTo>
                    <a:pt x="146" y="63"/>
                  </a:lnTo>
                  <a:lnTo>
                    <a:pt x="133" y="68"/>
                  </a:lnTo>
                  <a:lnTo>
                    <a:pt x="122" y="72"/>
                  </a:lnTo>
                  <a:lnTo>
                    <a:pt x="111" y="76"/>
                  </a:lnTo>
                  <a:lnTo>
                    <a:pt x="96" y="78"/>
                  </a:lnTo>
                  <a:lnTo>
                    <a:pt x="87" y="80"/>
                  </a:lnTo>
                  <a:lnTo>
                    <a:pt x="81" y="83"/>
                  </a:lnTo>
                  <a:lnTo>
                    <a:pt x="80" y="86"/>
                  </a:lnTo>
                  <a:lnTo>
                    <a:pt x="78" y="90"/>
                  </a:lnTo>
                  <a:lnTo>
                    <a:pt x="78" y="97"/>
                  </a:lnTo>
                  <a:lnTo>
                    <a:pt x="76" y="101"/>
                  </a:lnTo>
                  <a:lnTo>
                    <a:pt x="70" y="104"/>
                  </a:lnTo>
                  <a:lnTo>
                    <a:pt x="63" y="106"/>
                  </a:lnTo>
                  <a:lnTo>
                    <a:pt x="56" y="108"/>
                  </a:lnTo>
                  <a:lnTo>
                    <a:pt x="46" y="108"/>
                  </a:lnTo>
                  <a:lnTo>
                    <a:pt x="39" y="108"/>
                  </a:lnTo>
                  <a:lnTo>
                    <a:pt x="35" y="111"/>
                  </a:lnTo>
                  <a:lnTo>
                    <a:pt x="32" y="113"/>
                  </a:lnTo>
                  <a:lnTo>
                    <a:pt x="30" y="116"/>
                  </a:lnTo>
                  <a:lnTo>
                    <a:pt x="28" y="117"/>
                  </a:lnTo>
                  <a:lnTo>
                    <a:pt x="28" y="119"/>
                  </a:lnTo>
                  <a:lnTo>
                    <a:pt x="26" y="121"/>
                  </a:lnTo>
                  <a:lnTo>
                    <a:pt x="26" y="127"/>
                  </a:lnTo>
                  <a:lnTo>
                    <a:pt x="24" y="133"/>
                  </a:lnTo>
                  <a:lnTo>
                    <a:pt x="17" y="137"/>
                  </a:lnTo>
                  <a:lnTo>
                    <a:pt x="13" y="138"/>
                  </a:lnTo>
                  <a:lnTo>
                    <a:pt x="11" y="140"/>
                  </a:lnTo>
                  <a:lnTo>
                    <a:pt x="8" y="144"/>
                  </a:lnTo>
                  <a:lnTo>
                    <a:pt x="6" y="148"/>
                  </a:lnTo>
                  <a:lnTo>
                    <a:pt x="4" y="151"/>
                  </a:lnTo>
                  <a:lnTo>
                    <a:pt x="0" y="155"/>
                  </a:lnTo>
                  <a:lnTo>
                    <a:pt x="2" y="159"/>
                  </a:lnTo>
                  <a:lnTo>
                    <a:pt x="2" y="162"/>
                  </a:lnTo>
                  <a:lnTo>
                    <a:pt x="4" y="162"/>
                  </a:lnTo>
                  <a:lnTo>
                    <a:pt x="6" y="163"/>
                  </a:lnTo>
                  <a:lnTo>
                    <a:pt x="8" y="162"/>
                  </a:lnTo>
                  <a:lnTo>
                    <a:pt x="13" y="162"/>
                  </a:lnTo>
                  <a:lnTo>
                    <a:pt x="20" y="162"/>
                  </a:lnTo>
                  <a:lnTo>
                    <a:pt x="32" y="164"/>
                  </a:lnTo>
                  <a:lnTo>
                    <a:pt x="37" y="165"/>
                  </a:lnTo>
                  <a:lnTo>
                    <a:pt x="39" y="167"/>
                  </a:lnTo>
                  <a:lnTo>
                    <a:pt x="46" y="171"/>
                  </a:lnTo>
                  <a:lnTo>
                    <a:pt x="50" y="176"/>
                  </a:lnTo>
                  <a:lnTo>
                    <a:pt x="54" y="179"/>
                  </a:lnTo>
                  <a:lnTo>
                    <a:pt x="63" y="184"/>
                  </a:lnTo>
                  <a:lnTo>
                    <a:pt x="74" y="186"/>
                  </a:lnTo>
                  <a:lnTo>
                    <a:pt x="89" y="187"/>
                  </a:lnTo>
                  <a:lnTo>
                    <a:pt x="96" y="190"/>
                  </a:lnTo>
                  <a:lnTo>
                    <a:pt x="105" y="192"/>
                  </a:lnTo>
                  <a:lnTo>
                    <a:pt x="115" y="194"/>
                  </a:lnTo>
                  <a:lnTo>
                    <a:pt x="124" y="196"/>
                  </a:lnTo>
                  <a:lnTo>
                    <a:pt x="128" y="199"/>
                  </a:lnTo>
                  <a:lnTo>
                    <a:pt x="131" y="202"/>
                  </a:lnTo>
                  <a:lnTo>
                    <a:pt x="142" y="204"/>
                  </a:lnTo>
                  <a:lnTo>
                    <a:pt x="153" y="206"/>
                  </a:lnTo>
                  <a:lnTo>
                    <a:pt x="164" y="209"/>
                  </a:lnTo>
                  <a:lnTo>
                    <a:pt x="170" y="212"/>
                  </a:lnTo>
                  <a:lnTo>
                    <a:pt x="172" y="214"/>
                  </a:lnTo>
                  <a:lnTo>
                    <a:pt x="176" y="216"/>
                  </a:lnTo>
                  <a:lnTo>
                    <a:pt x="181" y="218"/>
                  </a:lnTo>
                  <a:lnTo>
                    <a:pt x="188" y="219"/>
                  </a:lnTo>
                  <a:lnTo>
                    <a:pt x="194" y="219"/>
                  </a:lnTo>
                  <a:lnTo>
                    <a:pt x="196" y="225"/>
                  </a:lnTo>
                  <a:lnTo>
                    <a:pt x="196" y="228"/>
                  </a:lnTo>
                  <a:lnTo>
                    <a:pt x="198" y="230"/>
                  </a:lnTo>
                  <a:lnTo>
                    <a:pt x="201" y="232"/>
                  </a:lnTo>
                  <a:lnTo>
                    <a:pt x="207" y="234"/>
                  </a:lnTo>
                  <a:lnTo>
                    <a:pt x="211" y="235"/>
                  </a:lnTo>
                  <a:lnTo>
                    <a:pt x="212" y="235"/>
                  </a:lnTo>
                  <a:lnTo>
                    <a:pt x="218" y="240"/>
                  </a:lnTo>
                  <a:lnTo>
                    <a:pt x="222" y="244"/>
                  </a:lnTo>
                  <a:lnTo>
                    <a:pt x="242" y="257"/>
                  </a:lnTo>
                  <a:lnTo>
                    <a:pt x="253" y="263"/>
                  </a:lnTo>
                  <a:lnTo>
                    <a:pt x="262" y="269"/>
                  </a:lnTo>
                  <a:lnTo>
                    <a:pt x="268" y="276"/>
                  </a:lnTo>
                  <a:lnTo>
                    <a:pt x="275" y="282"/>
                  </a:lnTo>
                  <a:lnTo>
                    <a:pt x="283" y="288"/>
                  </a:lnTo>
                  <a:lnTo>
                    <a:pt x="294" y="291"/>
                  </a:lnTo>
                  <a:lnTo>
                    <a:pt x="299" y="289"/>
                  </a:lnTo>
                  <a:lnTo>
                    <a:pt x="301" y="288"/>
                  </a:lnTo>
                  <a:lnTo>
                    <a:pt x="301" y="287"/>
                  </a:lnTo>
                  <a:lnTo>
                    <a:pt x="301" y="284"/>
                  </a:lnTo>
                  <a:lnTo>
                    <a:pt x="283" y="287"/>
                  </a:lnTo>
                  <a:close/>
                </a:path>
              </a:pathLst>
            </a:custGeom>
            <a:solidFill>
              <a:sysClr val="window" lastClr="FFFFFF">
                <a:lumMod val="75000"/>
              </a:sysClr>
            </a:solidFill>
            <a:ln w="12700">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16" name="Freeform 14">
              <a:extLst>
                <a:ext uri="{FF2B5EF4-FFF2-40B4-BE49-F238E27FC236}">
                  <a16:creationId xmlns:a16="http://schemas.microsoft.com/office/drawing/2014/main" id="{E7B8D460-AE72-D768-4368-70A0F5E7D815}"/>
                </a:ext>
              </a:extLst>
            </p:cNvPr>
            <p:cNvSpPr>
              <a:spLocks/>
            </p:cNvSpPr>
            <p:nvPr/>
          </p:nvSpPr>
          <p:spPr bwMode="auto">
            <a:xfrm>
              <a:off x="9719261" y="4174055"/>
              <a:ext cx="673327" cy="550202"/>
            </a:xfrm>
            <a:custGeom>
              <a:avLst/>
              <a:gdLst>
                <a:gd name="T0" fmla="*/ 0 w 1087"/>
                <a:gd name="T1" fmla="*/ 0 h 702"/>
                <a:gd name="T2" fmla="*/ 0 w 1087"/>
                <a:gd name="T3" fmla="*/ 0 h 702"/>
                <a:gd name="T4" fmla="*/ 0 w 1087"/>
                <a:gd name="T5" fmla="*/ 0 h 702"/>
                <a:gd name="T6" fmla="*/ 0 w 1087"/>
                <a:gd name="T7" fmla="*/ 0 h 702"/>
                <a:gd name="T8" fmla="*/ 0 w 1087"/>
                <a:gd name="T9" fmla="*/ 0 h 702"/>
                <a:gd name="T10" fmla="*/ 0 w 1087"/>
                <a:gd name="T11" fmla="*/ 0 h 702"/>
                <a:gd name="T12" fmla="*/ 0 w 1087"/>
                <a:gd name="T13" fmla="*/ 0 h 702"/>
                <a:gd name="T14" fmla="*/ 0 w 1087"/>
                <a:gd name="T15" fmla="*/ 0 h 702"/>
                <a:gd name="T16" fmla="*/ 0 w 1087"/>
                <a:gd name="T17" fmla="*/ 0 h 702"/>
                <a:gd name="T18" fmla="*/ 0 w 1087"/>
                <a:gd name="T19" fmla="*/ 0 h 702"/>
                <a:gd name="T20" fmla="*/ 0 w 1087"/>
                <a:gd name="T21" fmla="*/ 0 h 702"/>
                <a:gd name="T22" fmla="*/ 0 w 1087"/>
                <a:gd name="T23" fmla="*/ 0 h 702"/>
                <a:gd name="T24" fmla="*/ 0 w 1087"/>
                <a:gd name="T25" fmla="*/ 0 h 702"/>
                <a:gd name="T26" fmla="*/ 0 w 1087"/>
                <a:gd name="T27" fmla="*/ 0 h 702"/>
                <a:gd name="T28" fmla="*/ 0 w 1087"/>
                <a:gd name="T29" fmla="*/ 0 h 702"/>
                <a:gd name="T30" fmla="*/ 0 w 1087"/>
                <a:gd name="T31" fmla="*/ 0 h 702"/>
                <a:gd name="T32" fmla="*/ 0 w 1087"/>
                <a:gd name="T33" fmla="*/ 0 h 702"/>
                <a:gd name="T34" fmla="*/ 0 w 1087"/>
                <a:gd name="T35" fmla="*/ 0 h 702"/>
                <a:gd name="T36" fmla="*/ 0 w 1087"/>
                <a:gd name="T37" fmla="*/ 0 h 702"/>
                <a:gd name="T38" fmla="*/ 0 w 1087"/>
                <a:gd name="T39" fmla="*/ 0 h 702"/>
                <a:gd name="T40" fmla="*/ 0 w 1087"/>
                <a:gd name="T41" fmla="*/ 0 h 702"/>
                <a:gd name="T42" fmla="*/ 0 w 1087"/>
                <a:gd name="T43" fmla="*/ 0 h 702"/>
                <a:gd name="T44" fmla="*/ 0 w 1087"/>
                <a:gd name="T45" fmla="*/ 0 h 702"/>
                <a:gd name="T46" fmla="*/ 0 w 1087"/>
                <a:gd name="T47" fmla="*/ 0 h 702"/>
                <a:gd name="T48" fmla="*/ 0 w 1087"/>
                <a:gd name="T49" fmla="*/ 0 h 702"/>
                <a:gd name="T50" fmla="*/ 0 w 1087"/>
                <a:gd name="T51" fmla="*/ 0 h 702"/>
                <a:gd name="T52" fmla="*/ 0 w 1087"/>
                <a:gd name="T53" fmla="*/ 0 h 702"/>
                <a:gd name="T54" fmla="*/ 0 w 1087"/>
                <a:gd name="T55" fmla="*/ 0 h 702"/>
                <a:gd name="T56" fmla="*/ 0 w 1087"/>
                <a:gd name="T57" fmla="*/ 0 h 702"/>
                <a:gd name="T58" fmla="*/ 0 w 1087"/>
                <a:gd name="T59" fmla="*/ 0 h 702"/>
                <a:gd name="T60" fmla="*/ 0 w 1087"/>
                <a:gd name="T61" fmla="*/ 0 h 702"/>
                <a:gd name="T62" fmla="*/ 0 w 1087"/>
                <a:gd name="T63" fmla="*/ 0 h 702"/>
                <a:gd name="T64" fmla="*/ 0 w 1087"/>
                <a:gd name="T65" fmla="*/ 0 h 702"/>
                <a:gd name="T66" fmla="*/ 0 w 1087"/>
                <a:gd name="T67" fmla="*/ 0 h 702"/>
                <a:gd name="T68" fmla="*/ 0 w 1087"/>
                <a:gd name="T69" fmla="*/ 0 h 702"/>
                <a:gd name="T70" fmla="*/ 0 w 1087"/>
                <a:gd name="T71" fmla="*/ 0 h 702"/>
                <a:gd name="T72" fmla="*/ 0 w 1087"/>
                <a:gd name="T73" fmla="*/ 0 h 702"/>
                <a:gd name="T74" fmla="*/ 0 w 1087"/>
                <a:gd name="T75" fmla="*/ 0 h 702"/>
                <a:gd name="T76" fmla="*/ 0 w 1087"/>
                <a:gd name="T77" fmla="*/ 0 h 702"/>
                <a:gd name="T78" fmla="*/ 0 w 1087"/>
                <a:gd name="T79" fmla="*/ 0 h 702"/>
                <a:gd name="T80" fmla="*/ 0 w 1087"/>
                <a:gd name="T81" fmla="*/ 0 h 702"/>
                <a:gd name="T82" fmla="*/ 0 w 1087"/>
                <a:gd name="T83" fmla="*/ 0 h 702"/>
                <a:gd name="T84" fmla="*/ 0 w 1087"/>
                <a:gd name="T85" fmla="*/ 0 h 702"/>
                <a:gd name="T86" fmla="*/ 0 w 1087"/>
                <a:gd name="T87" fmla="*/ 0 h 702"/>
                <a:gd name="T88" fmla="*/ 0 w 1087"/>
                <a:gd name="T89" fmla="*/ 0 h 702"/>
                <a:gd name="T90" fmla="*/ 0 w 1087"/>
                <a:gd name="T91" fmla="*/ 0 h 702"/>
                <a:gd name="T92" fmla="*/ 0 w 1087"/>
                <a:gd name="T93" fmla="*/ 0 h 702"/>
                <a:gd name="T94" fmla="*/ 0 w 1087"/>
                <a:gd name="T95" fmla="*/ 0 h 702"/>
                <a:gd name="T96" fmla="*/ 0 w 1087"/>
                <a:gd name="T97" fmla="*/ 0 h 702"/>
                <a:gd name="T98" fmla="*/ 0 w 1087"/>
                <a:gd name="T99" fmla="*/ 0 h 702"/>
                <a:gd name="T100" fmla="*/ 0 w 1087"/>
                <a:gd name="T101" fmla="*/ 0 h 702"/>
                <a:gd name="T102" fmla="*/ 0 w 1087"/>
                <a:gd name="T103" fmla="*/ 0 h 702"/>
                <a:gd name="T104" fmla="*/ 0 w 1087"/>
                <a:gd name="T105" fmla="*/ 0 h 702"/>
                <a:gd name="T106" fmla="*/ 0 w 1087"/>
                <a:gd name="T107" fmla="*/ 0 h 702"/>
                <a:gd name="T108" fmla="*/ 0 w 1087"/>
                <a:gd name="T109" fmla="*/ 0 h 702"/>
                <a:gd name="T110" fmla="*/ 0 w 1087"/>
                <a:gd name="T111" fmla="*/ 0 h 702"/>
                <a:gd name="T112" fmla="*/ 0 w 1087"/>
                <a:gd name="T113" fmla="*/ 0 h 702"/>
                <a:gd name="T114" fmla="*/ 0 w 1087"/>
                <a:gd name="T115" fmla="*/ 0 h 702"/>
                <a:gd name="T116" fmla="*/ 0 w 1087"/>
                <a:gd name="T117" fmla="*/ 0 h 7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87"/>
                <a:gd name="T178" fmla="*/ 0 h 702"/>
                <a:gd name="T179" fmla="*/ 1087 w 1087"/>
                <a:gd name="T180" fmla="*/ 702 h 70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87" h="702">
                  <a:moveTo>
                    <a:pt x="9" y="154"/>
                  </a:moveTo>
                  <a:cubicBezTo>
                    <a:pt x="8" y="161"/>
                    <a:pt x="9" y="167"/>
                    <a:pt x="7" y="174"/>
                  </a:cubicBezTo>
                  <a:cubicBezTo>
                    <a:pt x="6" y="176"/>
                    <a:pt x="3" y="178"/>
                    <a:pt x="3" y="180"/>
                  </a:cubicBezTo>
                  <a:cubicBezTo>
                    <a:pt x="2" y="193"/>
                    <a:pt x="10" y="205"/>
                    <a:pt x="15" y="216"/>
                  </a:cubicBezTo>
                  <a:cubicBezTo>
                    <a:pt x="29" y="244"/>
                    <a:pt x="41" y="301"/>
                    <a:pt x="73" y="312"/>
                  </a:cubicBezTo>
                  <a:cubicBezTo>
                    <a:pt x="91" y="308"/>
                    <a:pt x="93" y="302"/>
                    <a:pt x="113" y="300"/>
                  </a:cubicBezTo>
                  <a:cubicBezTo>
                    <a:pt x="125" y="308"/>
                    <a:pt x="125" y="318"/>
                    <a:pt x="127" y="332"/>
                  </a:cubicBezTo>
                  <a:cubicBezTo>
                    <a:pt x="126" y="337"/>
                    <a:pt x="126" y="343"/>
                    <a:pt x="125" y="348"/>
                  </a:cubicBezTo>
                  <a:cubicBezTo>
                    <a:pt x="124" y="352"/>
                    <a:pt x="121" y="360"/>
                    <a:pt x="121" y="360"/>
                  </a:cubicBezTo>
                  <a:cubicBezTo>
                    <a:pt x="126" y="381"/>
                    <a:pt x="129" y="408"/>
                    <a:pt x="153" y="416"/>
                  </a:cubicBezTo>
                  <a:cubicBezTo>
                    <a:pt x="156" y="426"/>
                    <a:pt x="166" y="439"/>
                    <a:pt x="175" y="446"/>
                  </a:cubicBezTo>
                  <a:cubicBezTo>
                    <a:pt x="179" y="449"/>
                    <a:pt x="187" y="454"/>
                    <a:pt x="187" y="454"/>
                  </a:cubicBezTo>
                  <a:cubicBezTo>
                    <a:pt x="190" y="464"/>
                    <a:pt x="195" y="469"/>
                    <a:pt x="205" y="472"/>
                  </a:cubicBezTo>
                  <a:cubicBezTo>
                    <a:pt x="227" y="468"/>
                    <a:pt x="220" y="480"/>
                    <a:pt x="239" y="486"/>
                  </a:cubicBezTo>
                  <a:cubicBezTo>
                    <a:pt x="259" y="493"/>
                    <a:pt x="278" y="501"/>
                    <a:pt x="299" y="506"/>
                  </a:cubicBezTo>
                  <a:cubicBezTo>
                    <a:pt x="304" y="521"/>
                    <a:pt x="308" y="535"/>
                    <a:pt x="313" y="550"/>
                  </a:cubicBezTo>
                  <a:cubicBezTo>
                    <a:pt x="311" y="551"/>
                    <a:pt x="308" y="550"/>
                    <a:pt x="307" y="552"/>
                  </a:cubicBezTo>
                  <a:cubicBezTo>
                    <a:pt x="305" y="555"/>
                    <a:pt x="303" y="564"/>
                    <a:pt x="303" y="564"/>
                  </a:cubicBezTo>
                  <a:cubicBezTo>
                    <a:pt x="306" y="583"/>
                    <a:pt x="315" y="595"/>
                    <a:pt x="321" y="612"/>
                  </a:cubicBezTo>
                  <a:cubicBezTo>
                    <a:pt x="323" y="623"/>
                    <a:pt x="320" y="630"/>
                    <a:pt x="331" y="634"/>
                  </a:cubicBezTo>
                  <a:cubicBezTo>
                    <a:pt x="334" y="642"/>
                    <a:pt x="323" y="658"/>
                    <a:pt x="323" y="658"/>
                  </a:cubicBezTo>
                  <a:cubicBezTo>
                    <a:pt x="325" y="664"/>
                    <a:pt x="333" y="691"/>
                    <a:pt x="335" y="694"/>
                  </a:cubicBezTo>
                  <a:cubicBezTo>
                    <a:pt x="339" y="699"/>
                    <a:pt x="353" y="702"/>
                    <a:pt x="353" y="702"/>
                  </a:cubicBezTo>
                  <a:cubicBezTo>
                    <a:pt x="380" y="698"/>
                    <a:pt x="366" y="697"/>
                    <a:pt x="379" y="684"/>
                  </a:cubicBezTo>
                  <a:cubicBezTo>
                    <a:pt x="388" y="675"/>
                    <a:pt x="400" y="669"/>
                    <a:pt x="413" y="666"/>
                  </a:cubicBezTo>
                  <a:cubicBezTo>
                    <a:pt x="423" y="656"/>
                    <a:pt x="435" y="643"/>
                    <a:pt x="449" y="638"/>
                  </a:cubicBezTo>
                  <a:cubicBezTo>
                    <a:pt x="453" y="626"/>
                    <a:pt x="450" y="615"/>
                    <a:pt x="459" y="606"/>
                  </a:cubicBezTo>
                  <a:cubicBezTo>
                    <a:pt x="469" y="609"/>
                    <a:pt x="473" y="610"/>
                    <a:pt x="483" y="608"/>
                  </a:cubicBezTo>
                  <a:cubicBezTo>
                    <a:pt x="497" y="599"/>
                    <a:pt x="490" y="590"/>
                    <a:pt x="489" y="572"/>
                  </a:cubicBezTo>
                  <a:cubicBezTo>
                    <a:pt x="490" y="570"/>
                    <a:pt x="489" y="567"/>
                    <a:pt x="491" y="566"/>
                  </a:cubicBezTo>
                  <a:cubicBezTo>
                    <a:pt x="494" y="564"/>
                    <a:pt x="503" y="562"/>
                    <a:pt x="503" y="562"/>
                  </a:cubicBezTo>
                  <a:cubicBezTo>
                    <a:pt x="519" y="538"/>
                    <a:pt x="501" y="496"/>
                    <a:pt x="525" y="472"/>
                  </a:cubicBezTo>
                  <a:cubicBezTo>
                    <a:pt x="537" y="476"/>
                    <a:pt x="549" y="479"/>
                    <a:pt x="561" y="482"/>
                  </a:cubicBezTo>
                  <a:cubicBezTo>
                    <a:pt x="570" y="496"/>
                    <a:pt x="564" y="492"/>
                    <a:pt x="575" y="496"/>
                  </a:cubicBezTo>
                  <a:cubicBezTo>
                    <a:pt x="592" y="494"/>
                    <a:pt x="598" y="492"/>
                    <a:pt x="615" y="494"/>
                  </a:cubicBezTo>
                  <a:cubicBezTo>
                    <a:pt x="639" y="490"/>
                    <a:pt x="643" y="475"/>
                    <a:pt x="663" y="468"/>
                  </a:cubicBezTo>
                  <a:cubicBezTo>
                    <a:pt x="674" y="476"/>
                    <a:pt x="684" y="476"/>
                    <a:pt x="697" y="478"/>
                  </a:cubicBezTo>
                  <a:cubicBezTo>
                    <a:pt x="717" y="485"/>
                    <a:pt x="687" y="474"/>
                    <a:pt x="709" y="486"/>
                  </a:cubicBezTo>
                  <a:cubicBezTo>
                    <a:pt x="719" y="491"/>
                    <a:pt x="730" y="492"/>
                    <a:pt x="739" y="498"/>
                  </a:cubicBezTo>
                  <a:cubicBezTo>
                    <a:pt x="749" y="514"/>
                    <a:pt x="745" y="505"/>
                    <a:pt x="751" y="522"/>
                  </a:cubicBezTo>
                  <a:cubicBezTo>
                    <a:pt x="752" y="524"/>
                    <a:pt x="753" y="528"/>
                    <a:pt x="753" y="528"/>
                  </a:cubicBezTo>
                  <a:cubicBezTo>
                    <a:pt x="754" y="537"/>
                    <a:pt x="753" y="547"/>
                    <a:pt x="755" y="556"/>
                  </a:cubicBezTo>
                  <a:cubicBezTo>
                    <a:pt x="757" y="562"/>
                    <a:pt x="768" y="560"/>
                    <a:pt x="773" y="564"/>
                  </a:cubicBezTo>
                  <a:cubicBezTo>
                    <a:pt x="787" y="573"/>
                    <a:pt x="794" y="579"/>
                    <a:pt x="811" y="582"/>
                  </a:cubicBezTo>
                  <a:cubicBezTo>
                    <a:pt x="818" y="586"/>
                    <a:pt x="821" y="591"/>
                    <a:pt x="829" y="594"/>
                  </a:cubicBezTo>
                  <a:cubicBezTo>
                    <a:pt x="842" y="607"/>
                    <a:pt x="839" y="590"/>
                    <a:pt x="849" y="584"/>
                  </a:cubicBezTo>
                  <a:cubicBezTo>
                    <a:pt x="855" y="581"/>
                    <a:pt x="867" y="578"/>
                    <a:pt x="867" y="578"/>
                  </a:cubicBezTo>
                  <a:cubicBezTo>
                    <a:pt x="872" y="579"/>
                    <a:pt x="878" y="579"/>
                    <a:pt x="883" y="580"/>
                  </a:cubicBezTo>
                  <a:cubicBezTo>
                    <a:pt x="887" y="581"/>
                    <a:pt x="895" y="584"/>
                    <a:pt x="895" y="584"/>
                  </a:cubicBezTo>
                  <a:cubicBezTo>
                    <a:pt x="900" y="570"/>
                    <a:pt x="895" y="574"/>
                    <a:pt x="905" y="568"/>
                  </a:cubicBezTo>
                  <a:cubicBezTo>
                    <a:pt x="919" y="571"/>
                    <a:pt x="936" y="587"/>
                    <a:pt x="947" y="598"/>
                  </a:cubicBezTo>
                  <a:cubicBezTo>
                    <a:pt x="949" y="605"/>
                    <a:pt x="952" y="611"/>
                    <a:pt x="959" y="614"/>
                  </a:cubicBezTo>
                  <a:cubicBezTo>
                    <a:pt x="963" y="616"/>
                    <a:pt x="971" y="618"/>
                    <a:pt x="971" y="618"/>
                  </a:cubicBezTo>
                  <a:cubicBezTo>
                    <a:pt x="998" y="609"/>
                    <a:pt x="1035" y="606"/>
                    <a:pt x="1057" y="588"/>
                  </a:cubicBezTo>
                  <a:cubicBezTo>
                    <a:pt x="1072" y="575"/>
                    <a:pt x="1082" y="547"/>
                    <a:pt x="1085" y="528"/>
                  </a:cubicBezTo>
                  <a:cubicBezTo>
                    <a:pt x="1084" y="509"/>
                    <a:pt x="1087" y="482"/>
                    <a:pt x="1069" y="470"/>
                  </a:cubicBezTo>
                  <a:cubicBezTo>
                    <a:pt x="1064" y="455"/>
                    <a:pt x="1071" y="473"/>
                    <a:pt x="1061" y="460"/>
                  </a:cubicBezTo>
                  <a:cubicBezTo>
                    <a:pt x="1053" y="450"/>
                    <a:pt x="1043" y="430"/>
                    <a:pt x="1039" y="418"/>
                  </a:cubicBezTo>
                  <a:cubicBezTo>
                    <a:pt x="1037" y="403"/>
                    <a:pt x="1035" y="387"/>
                    <a:pt x="1019" y="382"/>
                  </a:cubicBezTo>
                  <a:cubicBezTo>
                    <a:pt x="1008" y="371"/>
                    <a:pt x="1006" y="353"/>
                    <a:pt x="1023" y="344"/>
                  </a:cubicBezTo>
                  <a:cubicBezTo>
                    <a:pt x="1027" y="342"/>
                    <a:pt x="1031" y="342"/>
                    <a:pt x="1035" y="340"/>
                  </a:cubicBezTo>
                  <a:cubicBezTo>
                    <a:pt x="1039" y="337"/>
                    <a:pt x="1043" y="335"/>
                    <a:pt x="1047" y="332"/>
                  </a:cubicBezTo>
                  <a:cubicBezTo>
                    <a:pt x="1049" y="331"/>
                    <a:pt x="1053" y="328"/>
                    <a:pt x="1053" y="328"/>
                  </a:cubicBezTo>
                  <a:cubicBezTo>
                    <a:pt x="1054" y="315"/>
                    <a:pt x="1054" y="274"/>
                    <a:pt x="1071" y="268"/>
                  </a:cubicBezTo>
                  <a:cubicBezTo>
                    <a:pt x="1080" y="255"/>
                    <a:pt x="1067" y="240"/>
                    <a:pt x="1057" y="230"/>
                  </a:cubicBezTo>
                  <a:cubicBezTo>
                    <a:pt x="1052" y="216"/>
                    <a:pt x="1056" y="202"/>
                    <a:pt x="1061" y="188"/>
                  </a:cubicBezTo>
                  <a:cubicBezTo>
                    <a:pt x="1058" y="166"/>
                    <a:pt x="1050" y="143"/>
                    <a:pt x="1043" y="122"/>
                  </a:cubicBezTo>
                  <a:cubicBezTo>
                    <a:pt x="1039" y="109"/>
                    <a:pt x="1025" y="98"/>
                    <a:pt x="1019" y="86"/>
                  </a:cubicBezTo>
                  <a:cubicBezTo>
                    <a:pt x="1015" y="79"/>
                    <a:pt x="1008" y="73"/>
                    <a:pt x="1003" y="68"/>
                  </a:cubicBezTo>
                  <a:cubicBezTo>
                    <a:pt x="1000" y="65"/>
                    <a:pt x="991" y="60"/>
                    <a:pt x="991" y="60"/>
                  </a:cubicBezTo>
                  <a:cubicBezTo>
                    <a:pt x="988" y="50"/>
                    <a:pt x="983" y="37"/>
                    <a:pt x="973" y="34"/>
                  </a:cubicBezTo>
                  <a:cubicBezTo>
                    <a:pt x="962" y="38"/>
                    <a:pt x="972" y="33"/>
                    <a:pt x="961" y="42"/>
                  </a:cubicBezTo>
                  <a:cubicBezTo>
                    <a:pt x="957" y="45"/>
                    <a:pt x="949" y="50"/>
                    <a:pt x="949" y="50"/>
                  </a:cubicBezTo>
                  <a:cubicBezTo>
                    <a:pt x="938" y="66"/>
                    <a:pt x="957" y="88"/>
                    <a:pt x="939" y="100"/>
                  </a:cubicBezTo>
                  <a:cubicBezTo>
                    <a:pt x="925" y="120"/>
                    <a:pt x="951" y="157"/>
                    <a:pt x="925" y="174"/>
                  </a:cubicBezTo>
                  <a:cubicBezTo>
                    <a:pt x="922" y="188"/>
                    <a:pt x="914" y="184"/>
                    <a:pt x="901" y="182"/>
                  </a:cubicBezTo>
                  <a:cubicBezTo>
                    <a:pt x="867" y="171"/>
                    <a:pt x="885" y="155"/>
                    <a:pt x="871" y="138"/>
                  </a:cubicBezTo>
                  <a:cubicBezTo>
                    <a:pt x="867" y="133"/>
                    <a:pt x="856" y="131"/>
                    <a:pt x="851" y="128"/>
                  </a:cubicBezTo>
                  <a:cubicBezTo>
                    <a:pt x="839" y="109"/>
                    <a:pt x="848" y="116"/>
                    <a:pt x="819" y="118"/>
                  </a:cubicBezTo>
                  <a:cubicBezTo>
                    <a:pt x="810" y="124"/>
                    <a:pt x="814" y="127"/>
                    <a:pt x="803" y="130"/>
                  </a:cubicBezTo>
                  <a:cubicBezTo>
                    <a:pt x="782" y="123"/>
                    <a:pt x="782" y="134"/>
                    <a:pt x="769" y="138"/>
                  </a:cubicBezTo>
                  <a:cubicBezTo>
                    <a:pt x="756" y="135"/>
                    <a:pt x="751" y="127"/>
                    <a:pt x="739" y="124"/>
                  </a:cubicBezTo>
                  <a:cubicBezTo>
                    <a:pt x="731" y="119"/>
                    <a:pt x="723" y="114"/>
                    <a:pt x="715" y="108"/>
                  </a:cubicBezTo>
                  <a:cubicBezTo>
                    <a:pt x="710" y="88"/>
                    <a:pt x="694" y="88"/>
                    <a:pt x="675" y="86"/>
                  </a:cubicBezTo>
                  <a:cubicBezTo>
                    <a:pt x="667" y="83"/>
                    <a:pt x="664" y="77"/>
                    <a:pt x="657" y="74"/>
                  </a:cubicBezTo>
                  <a:cubicBezTo>
                    <a:pt x="652" y="72"/>
                    <a:pt x="641" y="70"/>
                    <a:pt x="641" y="70"/>
                  </a:cubicBezTo>
                  <a:cubicBezTo>
                    <a:pt x="633" y="65"/>
                    <a:pt x="626" y="57"/>
                    <a:pt x="619" y="50"/>
                  </a:cubicBezTo>
                  <a:cubicBezTo>
                    <a:pt x="619" y="50"/>
                    <a:pt x="599" y="54"/>
                    <a:pt x="595" y="50"/>
                  </a:cubicBezTo>
                  <a:cubicBezTo>
                    <a:pt x="586" y="40"/>
                    <a:pt x="594" y="35"/>
                    <a:pt x="583" y="28"/>
                  </a:cubicBezTo>
                  <a:cubicBezTo>
                    <a:pt x="567" y="30"/>
                    <a:pt x="555" y="29"/>
                    <a:pt x="539" y="26"/>
                  </a:cubicBezTo>
                  <a:cubicBezTo>
                    <a:pt x="529" y="20"/>
                    <a:pt x="532" y="9"/>
                    <a:pt x="523" y="0"/>
                  </a:cubicBezTo>
                  <a:cubicBezTo>
                    <a:pt x="511" y="3"/>
                    <a:pt x="511" y="15"/>
                    <a:pt x="497" y="20"/>
                  </a:cubicBezTo>
                  <a:cubicBezTo>
                    <a:pt x="490" y="19"/>
                    <a:pt x="484" y="18"/>
                    <a:pt x="477" y="18"/>
                  </a:cubicBezTo>
                  <a:cubicBezTo>
                    <a:pt x="470" y="18"/>
                    <a:pt x="457" y="22"/>
                    <a:pt x="457" y="22"/>
                  </a:cubicBezTo>
                  <a:cubicBezTo>
                    <a:pt x="455" y="38"/>
                    <a:pt x="457" y="39"/>
                    <a:pt x="443" y="44"/>
                  </a:cubicBezTo>
                  <a:cubicBezTo>
                    <a:pt x="439" y="62"/>
                    <a:pt x="422" y="55"/>
                    <a:pt x="403" y="56"/>
                  </a:cubicBezTo>
                  <a:cubicBezTo>
                    <a:pt x="396" y="60"/>
                    <a:pt x="395" y="65"/>
                    <a:pt x="387" y="68"/>
                  </a:cubicBezTo>
                  <a:cubicBezTo>
                    <a:pt x="381" y="67"/>
                    <a:pt x="373" y="68"/>
                    <a:pt x="369" y="64"/>
                  </a:cubicBezTo>
                  <a:cubicBezTo>
                    <a:pt x="365" y="60"/>
                    <a:pt x="363" y="46"/>
                    <a:pt x="363" y="46"/>
                  </a:cubicBezTo>
                  <a:cubicBezTo>
                    <a:pt x="360" y="27"/>
                    <a:pt x="357" y="29"/>
                    <a:pt x="343" y="20"/>
                  </a:cubicBezTo>
                  <a:cubicBezTo>
                    <a:pt x="339" y="23"/>
                    <a:pt x="333" y="23"/>
                    <a:pt x="331" y="28"/>
                  </a:cubicBezTo>
                  <a:cubicBezTo>
                    <a:pt x="330" y="30"/>
                    <a:pt x="330" y="33"/>
                    <a:pt x="329" y="34"/>
                  </a:cubicBezTo>
                  <a:cubicBezTo>
                    <a:pt x="326" y="37"/>
                    <a:pt x="321" y="38"/>
                    <a:pt x="317" y="40"/>
                  </a:cubicBezTo>
                  <a:cubicBezTo>
                    <a:pt x="310" y="50"/>
                    <a:pt x="305" y="48"/>
                    <a:pt x="293" y="50"/>
                  </a:cubicBezTo>
                  <a:cubicBezTo>
                    <a:pt x="278" y="72"/>
                    <a:pt x="265" y="65"/>
                    <a:pt x="235" y="66"/>
                  </a:cubicBezTo>
                  <a:cubicBezTo>
                    <a:pt x="241" y="83"/>
                    <a:pt x="214" y="58"/>
                    <a:pt x="211" y="56"/>
                  </a:cubicBezTo>
                  <a:cubicBezTo>
                    <a:pt x="209" y="55"/>
                    <a:pt x="205" y="52"/>
                    <a:pt x="205" y="52"/>
                  </a:cubicBezTo>
                  <a:cubicBezTo>
                    <a:pt x="193" y="56"/>
                    <a:pt x="190" y="57"/>
                    <a:pt x="181" y="66"/>
                  </a:cubicBezTo>
                  <a:cubicBezTo>
                    <a:pt x="178" y="79"/>
                    <a:pt x="171" y="78"/>
                    <a:pt x="159" y="80"/>
                  </a:cubicBezTo>
                  <a:cubicBezTo>
                    <a:pt x="146" y="99"/>
                    <a:pt x="119" y="95"/>
                    <a:pt x="99" y="102"/>
                  </a:cubicBezTo>
                  <a:cubicBezTo>
                    <a:pt x="96" y="112"/>
                    <a:pt x="102" y="117"/>
                    <a:pt x="105" y="126"/>
                  </a:cubicBezTo>
                  <a:cubicBezTo>
                    <a:pt x="102" y="137"/>
                    <a:pt x="100" y="139"/>
                    <a:pt x="91" y="146"/>
                  </a:cubicBezTo>
                  <a:cubicBezTo>
                    <a:pt x="89" y="152"/>
                    <a:pt x="96" y="160"/>
                    <a:pt x="91" y="164"/>
                  </a:cubicBezTo>
                  <a:cubicBezTo>
                    <a:pt x="88" y="166"/>
                    <a:pt x="79" y="168"/>
                    <a:pt x="79" y="168"/>
                  </a:cubicBezTo>
                  <a:cubicBezTo>
                    <a:pt x="69" y="165"/>
                    <a:pt x="58" y="158"/>
                    <a:pt x="49" y="152"/>
                  </a:cubicBezTo>
                  <a:cubicBezTo>
                    <a:pt x="47" y="143"/>
                    <a:pt x="45" y="139"/>
                    <a:pt x="35" y="142"/>
                  </a:cubicBezTo>
                  <a:cubicBezTo>
                    <a:pt x="32" y="146"/>
                    <a:pt x="30" y="151"/>
                    <a:pt x="25" y="152"/>
                  </a:cubicBezTo>
                  <a:cubicBezTo>
                    <a:pt x="17" y="154"/>
                    <a:pt x="0" y="154"/>
                    <a:pt x="9" y="154"/>
                  </a:cubicBezTo>
                  <a:close/>
                </a:path>
              </a:pathLst>
            </a:custGeom>
            <a:solidFill>
              <a:srgbClr val="FF0000"/>
            </a:solidFill>
            <a:ln w="12700">
              <a:solidFill>
                <a:schemeClr val="bg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17" name="Freeform 15">
              <a:extLst>
                <a:ext uri="{FF2B5EF4-FFF2-40B4-BE49-F238E27FC236}">
                  <a16:creationId xmlns:a16="http://schemas.microsoft.com/office/drawing/2014/main" id="{8E79353D-40F2-226C-5581-94667D553059}"/>
                </a:ext>
              </a:extLst>
            </p:cNvPr>
            <p:cNvSpPr>
              <a:spLocks/>
            </p:cNvSpPr>
            <p:nvPr/>
          </p:nvSpPr>
          <p:spPr bwMode="auto">
            <a:xfrm>
              <a:off x="8630141" y="2345869"/>
              <a:ext cx="469853" cy="663735"/>
            </a:xfrm>
            <a:custGeom>
              <a:avLst/>
              <a:gdLst>
                <a:gd name="T0" fmla="*/ 0 w 756"/>
                <a:gd name="T1" fmla="*/ 0 h 843"/>
                <a:gd name="T2" fmla="*/ 0 w 756"/>
                <a:gd name="T3" fmla="*/ 0 h 843"/>
                <a:gd name="T4" fmla="*/ 0 w 756"/>
                <a:gd name="T5" fmla="*/ 0 h 843"/>
                <a:gd name="T6" fmla="*/ 0 w 756"/>
                <a:gd name="T7" fmla="*/ 0 h 843"/>
                <a:gd name="T8" fmla="*/ 0 w 756"/>
                <a:gd name="T9" fmla="*/ 0 h 843"/>
                <a:gd name="T10" fmla="*/ 0 w 756"/>
                <a:gd name="T11" fmla="*/ 0 h 843"/>
                <a:gd name="T12" fmla="*/ 0 w 756"/>
                <a:gd name="T13" fmla="*/ 0 h 843"/>
                <a:gd name="T14" fmla="*/ 0 w 756"/>
                <a:gd name="T15" fmla="*/ 0 h 843"/>
                <a:gd name="T16" fmla="*/ 0 w 756"/>
                <a:gd name="T17" fmla="*/ 0 h 843"/>
                <a:gd name="T18" fmla="*/ 0 w 756"/>
                <a:gd name="T19" fmla="*/ 0 h 843"/>
                <a:gd name="T20" fmla="*/ 0 w 756"/>
                <a:gd name="T21" fmla="*/ 0 h 843"/>
                <a:gd name="T22" fmla="*/ 0 w 756"/>
                <a:gd name="T23" fmla="*/ 0 h 843"/>
                <a:gd name="T24" fmla="*/ 0 w 756"/>
                <a:gd name="T25" fmla="*/ 0 h 843"/>
                <a:gd name="T26" fmla="*/ 0 w 756"/>
                <a:gd name="T27" fmla="*/ 0 h 843"/>
                <a:gd name="T28" fmla="*/ 0 w 756"/>
                <a:gd name="T29" fmla="*/ 0 h 843"/>
                <a:gd name="T30" fmla="*/ 0 w 756"/>
                <a:gd name="T31" fmla="*/ 0 h 843"/>
                <a:gd name="T32" fmla="*/ 0 w 756"/>
                <a:gd name="T33" fmla="*/ 0 h 843"/>
                <a:gd name="T34" fmla="*/ 0 w 756"/>
                <a:gd name="T35" fmla="*/ 0 h 843"/>
                <a:gd name="T36" fmla="*/ 0 w 756"/>
                <a:gd name="T37" fmla="*/ 0 h 843"/>
                <a:gd name="T38" fmla="*/ 0 w 756"/>
                <a:gd name="T39" fmla="*/ 0 h 843"/>
                <a:gd name="T40" fmla="*/ 0 w 756"/>
                <a:gd name="T41" fmla="*/ 0 h 843"/>
                <a:gd name="T42" fmla="*/ 0 w 756"/>
                <a:gd name="T43" fmla="*/ 0 h 843"/>
                <a:gd name="T44" fmla="*/ 0 w 756"/>
                <a:gd name="T45" fmla="*/ 0 h 843"/>
                <a:gd name="T46" fmla="*/ 0 w 756"/>
                <a:gd name="T47" fmla="*/ 0 h 843"/>
                <a:gd name="T48" fmla="*/ 0 w 756"/>
                <a:gd name="T49" fmla="*/ 0 h 843"/>
                <a:gd name="T50" fmla="*/ 0 w 756"/>
                <a:gd name="T51" fmla="*/ 0 h 843"/>
                <a:gd name="T52" fmla="*/ 0 w 756"/>
                <a:gd name="T53" fmla="*/ 0 h 843"/>
                <a:gd name="T54" fmla="*/ 0 w 756"/>
                <a:gd name="T55" fmla="*/ 0 h 843"/>
                <a:gd name="T56" fmla="*/ 0 w 756"/>
                <a:gd name="T57" fmla="*/ 0 h 843"/>
                <a:gd name="T58" fmla="*/ 0 w 756"/>
                <a:gd name="T59" fmla="*/ 0 h 843"/>
                <a:gd name="T60" fmla="*/ 0 w 756"/>
                <a:gd name="T61" fmla="*/ 0 h 843"/>
                <a:gd name="T62" fmla="*/ 0 w 756"/>
                <a:gd name="T63" fmla="*/ 0 h 843"/>
                <a:gd name="T64" fmla="*/ 0 w 756"/>
                <a:gd name="T65" fmla="*/ 0 h 843"/>
                <a:gd name="T66" fmla="*/ 0 w 756"/>
                <a:gd name="T67" fmla="*/ 0 h 843"/>
                <a:gd name="T68" fmla="*/ 0 w 756"/>
                <a:gd name="T69" fmla="*/ 0 h 843"/>
                <a:gd name="T70" fmla="*/ 0 w 756"/>
                <a:gd name="T71" fmla="*/ 0 h 843"/>
                <a:gd name="T72" fmla="*/ 0 w 756"/>
                <a:gd name="T73" fmla="*/ 0 h 843"/>
                <a:gd name="T74" fmla="*/ 0 w 756"/>
                <a:gd name="T75" fmla="*/ 0 h 843"/>
                <a:gd name="T76" fmla="*/ 0 w 756"/>
                <a:gd name="T77" fmla="*/ 0 h 843"/>
                <a:gd name="T78" fmla="*/ 0 w 756"/>
                <a:gd name="T79" fmla="*/ 0 h 843"/>
                <a:gd name="T80" fmla="*/ 0 w 756"/>
                <a:gd name="T81" fmla="*/ 0 h 843"/>
                <a:gd name="T82" fmla="*/ 0 w 756"/>
                <a:gd name="T83" fmla="*/ 0 h 843"/>
                <a:gd name="T84" fmla="*/ 0 w 756"/>
                <a:gd name="T85" fmla="*/ 0 h 843"/>
                <a:gd name="T86" fmla="*/ 0 w 756"/>
                <a:gd name="T87" fmla="*/ 0 h 8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56"/>
                <a:gd name="T133" fmla="*/ 0 h 843"/>
                <a:gd name="T134" fmla="*/ 756 w 756"/>
                <a:gd name="T135" fmla="*/ 843 h 84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56" h="843">
                  <a:moveTo>
                    <a:pt x="114" y="7"/>
                  </a:moveTo>
                  <a:cubicBezTo>
                    <a:pt x="102" y="15"/>
                    <a:pt x="90" y="21"/>
                    <a:pt x="78" y="28"/>
                  </a:cubicBezTo>
                  <a:cubicBezTo>
                    <a:pt x="72" y="32"/>
                    <a:pt x="60" y="40"/>
                    <a:pt x="60" y="40"/>
                  </a:cubicBezTo>
                  <a:cubicBezTo>
                    <a:pt x="56" y="53"/>
                    <a:pt x="47" y="54"/>
                    <a:pt x="36" y="61"/>
                  </a:cubicBezTo>
                  <a:cubicBezTo>
                    <a:pt x="31" y="81"/>
                    <a:pt x="30" y="97"/>
                    <a:pt x="21" y="115"/>
                  </a:cubicBezTo>
                  <a:cubicBezTo>
                    <a:pt x="20" y="123"/>
                    <a:pt x="21" y="132"/>
                    <a:pt x="18" y="139"/>
                  </a:cubicBezTo>
                  <a:cubicBezTo>
                    <a:pt x="17" y="142"/>
                    <a:pt x="10" y="139"/>
                    <a:pt x="9" y="142"/>
                  </a:cubicBezTo>
                  <a:cubicBezTo>
                    <a:pt x="4" y="167"/>
                    <a:pt x="8" y="166"/>
                    <a:pt x="21" y="175"/>
                  </a:cubicBezTo>
                  <a:cubicBezTo>
                    <a:pt x="17" y="215"/>
                    <a:pt x="10" y="200"/>
                    <a:pt x="0" y="229"/>
                  </a:cubicBezTo>
                  <a:cubicBezTo>
                    <a:pt x="15" y="238"/>
                    <a:pt x="29" y="248"/>
                    <a:pt x="45" y="256"/>
                  </a:cubicBezTo>
                  <a:cubicBezTo>
                    <a:pt x="61" y="280"/>
                    <a:pt x="67" y="302"/>
                    <a:pt x="87" y="322"/>
                  </a:cubicBezTo>
                  <a:cubicBezTo>
                    <a:pt x="97" y="341"/>
                    <a:pt x="110" y="362"/>
                    <a:pt x="108" y="370"/>
                  </a:cubicBezTo>
                  <a:cubicBezTo>
                    <a:pt x="94" y="371"/>
                    <a:pt x="74" y="361"/>
                    <a:pt x="66" y="373"/>
                  </a:cubicBezTo>
                  <a:cubicBezTo>
                    <a:pt x="32" y="425"/>
                    <a:pt x="104" y="458"/>
                    <a:pt x="138" y="469"/>
                  </a:cubicBezTo>
                  <a:cubicBezTo>
                    <a:pt x="153" y="484"/>
                    <a:pt x="170" y="499"/>
                    <a:pt x="177" y="520"/>
                  </a:cubicBezTo>
                  <a:cubicBezTo>
                    <a:pt x="179" y="542"/>
                    <a:pt x="182" y="564"/>
                    <a:pt x="183" y="586"/>
                  </a:cubicBezTo>
                  <a:cubicBezTo>
                    <a:pt x="183" y="594"/>
                    <a:pt x="186" y="605"/>
                    <a:pt x="180" y="610"/>
                  </a:cubicBezTo>
                  <a:cubicBezTo>
                    <a:pt x="172" y="616"/>
                    <a:pt x="160" y="612"/>
                    <a:pt x="150" y="613"/>
                  </a:cubicBezTo>
                  <a:cubicBezTo>
                    <a:pt x="126" y="621"/>
                    <a:pt x="138" y="620"/>
                    <a:pt x="114" y="616"/>
                  </a:cubicBezTo>
                  <a:cubicBezTo>
                    <a:pt x="101" y="619"/>
                    <a:pt x="97" y="625"/>
                    <a:pt x="87" y="634"/>
                  </a:cubicBezTo>
                  <a:cubicBezTo>
                    <a:pt x="81" y="640"/>
                    <a:pt x="69" y="652"/>
                    <a:pt x="69" y="652"/>
                  </a:cubicBezTo>
                  <a:cubicBezTo>
                    <a:pt x="65" y="691"/>
                    <a:pt x="63" y="695"/>
                    <a:pt x="102" y="700"/>
                  </a:cubicBezTo>
                  <a:cubicBezTo>
                    <a:pt x="129" y="709"/>
                    <a:pt x="140" y="751"/>
                    <a:pt x="168" y="757"/>
                  </a:cubicBezTo>
                  <a:cubicBezTo>
                    <a:pt x="180" y="759"/>
                    <a:pt x="183" y="780"/>
                    <a:pt x="195" y="781"/>
                  </a:cubicBezTo>
                  <a:cubicBezTo>
                    <a:pt x="213" y="787"/>
                    <a:pt x="196" y="779"/>
                    <a:pt x="210" y="796"/>
                  </a:cubicBezTo>
                  <a:cubicBezTo>
                    <a:pt x="221" y="809"/>
                    <a:pt x="236" y="812"/>
                    <a:pt x="252" y="814"/>
                  </a:cubicBezTo>
                  <a:cubicBezTo>
                    <a:pt x="260" y="830"/>
                    <a:pt x="262" y="843"/>
                    <a:pt x="279" y="832"/>
                  </a:cubicBezTo>
                  <a:cubicBezTo>
                    <a:pt x="285" y="820"/>
                    <a:pt x="287" y="791"/>
                    <a:pt x="297" y="784"/>
                  </a:cubicBezTo>
                  <a:cubicBezTo>
                    <a:pt x="302" y="780"/>
                    <a:pt x="315" y="778"/>
                    <a:pt x="315" y="778"/>
                  </a:cubicBezTo>
                  <a:cubicBezTo>
                    <a:pt x="327" y="763"/>
                    <a:pt x="327" y="746"/>
                    <a:pt x="336" y="730"/>
                  </a:cubicBezTo>
                  <a:cubicBezTo>
                    <a:pt x="342" y="720"/>
                    <a:pt x="360" y="706"/>
                    <a:pt x="360" y="706"/>
                  </a:cubicBezTo>
                  <a:cubicBezTo>
                    <a:pt x="374" y="663"/>
                    <a:pt x="375" y="660"/>
                    <a:pt x="426" y="655"/>
                  </a:cubicBezTo>
                  <a:cubicBezTo>
                    <a:pt x="450" y="631"/>
                    <a:pt x="475" y="616"/>
                    <a:pt x="495" y="589"/>
                  </a:cubicBezTo>
                  <a:cubicBezTo>
                    <a:pt x="506" y="556"/>
                    <a:pt x="496" y="517"/>
                    <a:pt x="528" y="496"/>
                  </a:cubicBezTo>
                  <a:cubicBezTo>
                    <a:pt x="555" y="503"/>
                    <a:pt x="541" y="526"/>
                    <a:pt x="552" y="547"/>
                  </a:cubicBezTo>
                  <a:cubicBezTo>
                    <a:pt x="557" y="557"/>
                    <a:pt x="567" y="564"/>
                    <a:pt x="573" y="574"/>
                  </a:cubicBezTo>
                  <a:cubicBezTo>
                    <a:pt x="578" y="603"/>
                    <a:pt x="576" y="607"/>
                    <a:pt x="594" y="625"/>
                  </a:cubicBezTo>
                  <a:cubicBezTo>
                    <a:pt x="615" y="618"/>
                    <a:pt x="607" y="615"/>
                    <a:pt x="633" y="622"/>
                  </a:cubicBezTo>
                  <a:cubicBezTo>
                    <a:pt x="641" y="634"/>
                    <a:pt x="638" y="648"/>
                    <a:pt x="642" y="664"/>
                  </a:cubicBezTo>
                  <a:cubicBezTo>
                    <a:pt x="649" y="662"/>
                    <a:pt x="653" y="654"/>
                    <a:pt x="660" y="652"/>
                  </a:cubicBezTo>
                  <a:cubicBezTo>
                    <a:pt x="668" y="650"/>
                    <a:pt x="688" y="659"/>
                    <a:pt x="696" y="661"/>
                  </a:cubicBezTo>
                  <a:cubicBezTo>
                    <a:pt x="699" y="660"/>
                    <a:pt x="703" y="661"/>
                    <a:pt x="705" y="658"/>
                  </a:cubicBezTo>
                  <a:cubicBezTo>
                    <a:pt x="709" y="653"/>
                    <a:pt x="711" y="640"/>
                    <a:pt x="711" y="640"/>
                  </a:cubicBezTo>
                  <a:cubicBezTo>
                    <a:pt x="708" y="632"/>
                    <a:pt x="712" y="621"/>
                    <a:pt x="705" y="616"/>
                  </a:cubicBezTo>
                  <a:cubicBezTo>
                    <a:pt x="703" y="606"/>
                    <a:pt x="699" y="595"/>
                    <a:pt x="699" y="580"/>
                  </a:cubicBezTo>
                  <a:cubicBezTo>
                    <a:pt x="717" y="553"/>
                    <a:pt x="691" y="595"/>
                    <a:pt x="708" y="523"/>
                  </a:cubicBezTo>
                  <a:cubicBezTo>
                    <a:pt x="709" y="520"/>
                    <a:pt x="734" y="515"/>
                    <a:pt x="738" y="514"/>
                  </a:cubicBezTo>
                  <a:cubicBezTo>
                    <a:pt x="739" y="510"/>
                    <a:pt x="744" y="497"/>
                    <a:pt x="744" y="493"/>
                  </a:cubicBezTo>
                  <a:cubicBezTo>
                    <a:pt x="744" y="468"/>
                    <a:pt x="738" y="486"/>
                    <a:pt x="729" y="460"/>
                  </a:cubicBezTo>
                  <a:cubicBezTo>
                    <a:pt x="722" y="439"/>
                    <a:pt x="721" y="422"/>
                    <a:pt x="705" y="406"/>
                  </a:cubicBezTo>
                  <a:cubicBezTo>
                    <a:pt x="698" y="386"/>
                    <a:pt x="709" y="382"/>
                    <a:pt x="726" y="376"/>
                  </a:cubicBezTo>
                  <a:cubicBezTo>
                    <a:pt x="733" y="367"/>
                    <a:pt x="741" y="346"/>
                    <a:pt x="741" y="346"/>
                  </a:cubicBezTo>
                  <a:cubicBezTo>
                    <a:pt x="746" y="302"/>
                    <a:pt x="749" y="337"/>
                    <a:pt x="756" y="307"/>
                  </a:cubicBezTo>
                  <a:cubicBezTo>
                    <a:pt x="741" y="292"/>
                    <a:pt x="726" y="286"/>
                    <a:pt x="705" y="283"/>
                  </a:cubicBezTo>
                  <a:cubicBezTo>
                    <a:pt x="694" y="275"/>
                    <a:pt x="702" y="260"/>
                    <a:pt x="699" y="253"/>
                  </a:cubicBezTo>
                  <a:cubicBezTo>
                    <a:pt x="696" y="246"/>
                    <a:pt x="688" y="245"/>
                    <a:pt x="684" y="238"/>
                  </a:cubicBezTo>
                  <a:cubicBezTo>
                    <a:pt x="681" y="229"/>
                    <a:pt x="675" y="211"/>
                    <a:pt x="675" y="211"/>
                  </a:cubicBezTo>
                  <a:cubicBezTo>
                    <a:pt x="674" y="197"/>
                    <a:pt x="681" y="180"/>
                    <a:pt x="672" y="169"/>
                  </a:cubicBezTo>
                  <a:cubicBezTo>
                    <a:pt x="665" y="160"/>
                    <a:pt x="650" y="169"/>
                    <a:pt x="639" y="166"/>
                  </a:cubicBezTo>
                  <a:cubicBezTo>
                    <a:pt x="636" y="165"/>
                    <a:pt x="635" y="160"/>
                    <a:pt x="633" y="157"/>
                  </a:cubicBezTo>
                  <a:cubicBezTo>
                    <a:pt x="630" y="147"/>
                    <a:pt x="631" y="142"/>
                    <a:pt x="621" y="136"/>
                  </a:cubicBezTo>
                  <a:cubicBezTo>
                    <a:pt x="615" y="133"/>
                    <a:pt x="603" y="130"/>
                    <a:pt x="603" y="130"/>
                  </a:cubicBezTo>
                  <a:cubicBezTo>
                    <a:pt x="580" y="133"/>
                    <a:pt x="575" y="131"/>
                    <a:pt x="570" y="154"/>
                  </a:cubicBezTo>
                  <a:cubicBezTo>
                    <a:pt x="562" y="153"/>
                    <a:pt x="553" y="155"/>
                    <a:pt x="546" y="151"/>
                  </a:cubicBezTo>
                  <a:cubicBezTo>
                    <a:pt x="542" y="149"/>
                    <a:pt x="543" y="142"/>
                    <a:pt x="540" y="139"/>
                  </a:cubicBezTo>
                  <a:cubicBezTo>
                    <a:pt x="538" y="136"/>
                    <a:pt x="534" y="134"/>
                    <a:pt x="531" y="133"/>
                  </a:cubicBezTo>
                  <a:cubicBezTo>
                    <a:pt x="525" y="130"/>
                    <a:pt x="513" y="127"/>
                    <a:pt x="513" y="127"/>
                  </a:cubicBezTo>
                  <a:cubicBezTo>
                    <a:pt x="509" y="116"/>
                    <a:pt x="513" y="118"/>
                    <a:pt x="501" y="115"/>
                  </a:cubicBezTo>
                  <a:cubicBezTo>
                    <a:pt x="493" y="113"/>
                    <a:pt x="477" y="109"/>
                    <a:pt x="477" y="109"/>
                  </a:cubicBezTo>
                  <a:cubicBezTo>
                    <a:pt x="467" y="94"/>
                    <a:pt x="455" y="86"/>
                    <a:pt x="438" y="82"/>
                  </a:cubicBezTo>
                  <a:cubicBezTo>
                    <a:pt x="413" y="87"/>
                    <a:pt x="428" y="89"/>
                    <a:pt x="414" y="106"/>
                  </a:cubicBezTo>
                  <a:cubicBezTo>
                    <a:pt x="406" y="116"/>
                    <a:pt x="386" y="116"/>
                    <a:pt x="375" y="118"/>
                  </a:cubicBezTo>
                  <a:cubicBezTo>
                    <a:pt x="374" y="122"/>
                    <a:pt x="375" y="127"/>
                    <a:pt x="372" y="130"/>
                  </a:cubicBezTo>
                  <a:cubicBezTo>
                    <a:pt x="367" y="134"/>
                    <a:pt x="354" y="136"/>
                    <a:pt x="354" y="136"/>
                  </a:cubicBezTo>
                  <a:cubicBezTo>
                    <a:pt x="343" y="147"/>
                    <a:pt x="345" y="147"/>
                    <a:pt x="336" y="133"/>
                  </a:cubicBezTo>
                  <a:cubicBezTo>
                    <a:pt x="337" y="122"/>
                    <a:pt x="328" y="116"/>
                    <a:pt x="333" y="106"/>
                  </a:cubicBezTo>
                  <a:cubicBezTo>
                    <a:pt x="335" y="101"/>
                    <a:pt x="344" y="106"/>
                    <a:pt x="348" y="103"/>
                  </a:cubicBezTo>
                  <a:cubicBezTo>
                    <a:pt x="354" y="99"/>
                    <a:pt x="351" y="91"/>
                    <a:pt x="369" y="85"/>
                  </a:cubicBezTo>
                  <a:cubicBezTo>
                    <a:pt x="380" y="52"/>
                    <a:pt x="360" y="49"/>
                    <a:pt x="336" y="43"/>
                  </a:cubicBezTo>
                  <a:cubicBezTo>
                    <a:pt x="327" y="31"/>
                    <a:pt x="328" y="8"/>
                    <a:pt x="321" y="4"/>
                  </a:cubicBezTo>
                  <a:cubicBezTo>
                    <a:pt x="314" y="0"/>
                    <a:pt x="300" y="12"/>
                    <a:pt x="294" y="19"/>
                  </a:cubicBezTo>
                  <a:cubicBezTo>
                    <a:pt x="292" y="28"/>
                    <a:pt x="292" y="36"/>
                    <a:pt x="285" y="43"/>
                  </a:cubicBezTo>
                  <a:cubicBezTo>
                    <a:pt x="280" y="48"/>
                    <a:pt x="267" y="55"/>
                    <a:pt x="267" y="55"/>
                  </a:cubicBezTo>
                  <a:cubicBezTo>
                    <a:pt x="256" y="116"/>
                    <a:pt x="264" y="82"/>
                    <a:pt x="249" y="64"/>
                  </a:cubicBezTo>
                  <a:cubicBezTo>
                    <a:pt x="242" y="55"/>
                    <a:pt x="227" y="59"/>
                    <a:pt x="216" y="58"/>
                  </a:cubicBezTo>
                  <a:cubicBezTo>
                    <a:pt x="193" y="47"/>
                    <a:pt x="187" y="48"/>
                    <a:pt x="156" y="46"/>
                  </a:cubicBezTo>
                  <a:cubicBezTo>
                    <a:pt x="154" y="36"/>
                    <a:pt x="153" y="22"/>
                    <a:pt x="141" y="19"/>
                  </a:cubicBezTo>
                  <a:cubicBezTo>
                    <a:pt x="111" y="12"/>
                    <a:pt x="114" y="26"/>
                    <a:pt x="114" y="7"/>
                  </a:cubicBezTo>
                  <a:close/>
                </a:path>
              </a:pathLst>
            </a:custGeom>
            <a:solidFill>
              <a:srgbClr val="FF0000"/>
            </a:solidFill>
            <a:ln w="12700">
              <a:solidFill>
                <a:schemeClr val="bg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18" name="Freeform 16">
              <a:extLst>
                <a:ext uri="{FF2B5EF4-FFF2-40B4-BE49-F238E27FC236}">
                  <a16:creationId xmlns:a16="http://schemas.microsoft.com/office/drawing/2014/main" id="{3309076F-A4D3-50B7-D63E-44AE18D9591D}"/>
                </a:ext>
              </a:extLst>
            </p:cNvPr>
            <p:cNvSpPr>
              <a:spLocks/>
            </p:cNvSpPr>
            <p:nvPr/>
          </p:nvSpPr>
          <p:spPr bwMode="auto">
            <a:xfrm>
              <a:off x="8810023" y="2749060"/>
              <a:ext cx="335190" cy="468691"/>
            </a:xfrm>
            <a:custGeom>
              <a:avLst/>
              <a:gdLst>
                <a:gd name="T0" fmla="*/ 0 w 539"/>
                <a:gd name="T1" fmla="*/ 0 h 597"/>
                <a:gd name="T2" fmla="*/ 0 w 539"/>
                <a:gd name="T3" fmla="*/ 0 h 597"/>
                <a:gd name="T4" fmla="*/ 0 w 539"/>
                <a:gd name="T5" fmla="*/ 0 h 597"/>
                <a:gd name="T6" fmla="*/ 0 w 539"/>
                <a:gd name="T7" fmla="*/ 0 h 597"/>
                <a:gd name="T8" fmla="*/ 0 w 539"/>
                <a:gd name="T9" fmla="*/ 0 h 597"/>
                <a:gd name="T10" fmla="*/ 0 w 539"/>
                <a:gd name="T11" fmla="*/ 0 h 597"/>
                <a:gd name="T12" fmla="*/ 0 w 539"/>
                <a:gd name="T13" fmla="*/ 0 h 597"/>
                <a:gd name="T14" fmla="*/ 0 w 539"/>
                <a:gd name="T15" fmla="*/ 0 h 597"/>
                <a:gd name="T16" fmla="*/ 0 w 539"/>
                <a:gd name="T17" fmla="*/ 0 h 597"/>
                <a:gd name="T18" fmla="*/ 0 w 539"/>
                <a:gd name="T19" fmla="*/ 0 h 597"/>
                <a:gd name="T20" fmla="*/ 0 w 539"/>
                <a:gd name="T21" fmla="*/ 0 h 597"/>
                <a:gd name="T22" fmla="*/ 0 w 539"/>
                <a:gd name="T23" fmla="*/ 0 h 597"/>
                <a:gd name="T24" fmla="*/ 0 w 539"/>
                <a:gd name="T25" fmla="*/ 0 h 597"/>
                <a:gd name="T26" fmla="*/ 0 w 539"/>
                <a:gd name="T27" fmla="*/ 0 h 597"/>
                <a:gd name="T28" fmla="*/ 0 w 539"/>
                <a:gd name="T29" fmla="*/ 0 h 597"/>
                <a:gd name="T30" fmla="*/ 0 w 539"/>
                <a:gd name="T31" fmla="*/ 0 h 597"/>
                <a:gd name="T32" fmla="*/ 0 w 539"/>
                <a:gd name="T33" fmla="*/ 0 h 597"/>
                <a:gd name="T34" fmla="*/ 0 w 539"/>
                <a:gd name="T35" fmla="*/ 0 h 597"/>
                <a:gd name="T36" fmla="*/ 0 w 539"/>
                <a:gd name="T37" fmla="*/ 0 h 597"/>
                <a:gd name="T38" fmla="*/ 0 w 539"/>
                <a:gd name="T39" fmla="*/ 0 h 597"/>
                <a:gd name="T40" fmla="*/ 0 w 539"/>
                <a:gd name="T41" fmla="*/ 0 h 597"/>
                <a:gd name="T42" fmla="*/ 0 w 539"/>
                <a:gd name="T43" fmla="*/ 0 h 597"/>
                <a:gd name="T44" fmla="*/ 0 w 539"/>
                <a:gd name="T45" fmla="*/ 0 h 597"/>
                <a:gd name="T46" fmla="*/ 0 w 539"/>
                <a:gd name="T47" fmla="*/ 0 h 597"/>
                <a:gd name="T48" fmla="*/ 0 w 539"/>
                <a:gd name="T49" fmla="*/ 0 h 597"/>
                <a:gd name="T50" fmla="*/ 0 w 539"/>
                <a:gd name="T51" fmla="*/ 0 h 597"/>
                <a:gd name="T52" fmla="*/ 0 w 539"/>
                <a:gd name="T53" fmla="*/ 0 h 597"/>
                <a:gd name="T54" fmla="*/ 0 w 539"/>
                <a:gd name="T55" fmla="*/ 0 h 597"/>
                <a:gd name="T56" fmla="*/ 0 w 539"/>
                <a:gd name="T57" fmla="*/ 0 h 597"/>
                <a:gd name="T58" fmla="*/ 0 w 539"/>
                <a:gd name="T59" fmla="*/ 0 h 597"/>
                <a:gd name="T60" fmla="*/ 0 w 539"/>
                <a:gd name="T61" fmla="*/ 0 h 597"/>
                <a:gd name="T62" fmla="*/ 0 w 539"/>
                <a:gd name="T63" fmla="*/ 0 h 597"/>
                <a:gd name="T64" fmla="*/ 0 w 539"/>
                <a:gd name="T65" fmla="*/ 0 h 597"/>
                <a:gd name="T66" fmla="*/ 0 w 539"/>
                <a:gd name="T67" fmla="*/ 0 h 597"/>
                <a:gd name="T68" fmla="*/ 0 w 539"/>
                <a:gd name="T69" fmla="*/ 0 h 597"/>
                <a:gd name="T70" fmla="*/ 0 w 539"/>
                <a:gd name="T71" fmla="*/ 0 h 597"/>
                <a:gd name="T72" fmla="*/ 0 w 539"/>
                <a:gd name="T73" fmla="*/ 0 h 597"/>
                <a:gd name="T74" fmla="*/ 0 w 539"/>
                <a:gd name="T75" fmla="*/ 0 h 597"/>
                <a:gd name="T76" fmla="*/ 0 w 539"/>
                <a:gd name="T77" fmla="*/ 0 h 597"/>
                <a:gd name="T78" fmla="*/ 0 w 539"/>
                <a:gd name="T79" fmla="*/ 0 h 597"/>
                <a:gd name="T80" fmla="*/ 0 w 539"/>
                <a:gd name="T81" fmla="*/ 0 h 597"/>
                <a:gd name="T82" fmla="*/ 0 w 539"/>
                <a:gd name="T83" fmla="*/ 0 h 597"/>
                <a:gd name="T84" fmla="*/ 0 w 539"/>
                <a:gd name="T85" fmla="*/ 0 h 597"/>
                <a:gd name="T86" fmla="*/ 0 w 539"/>
                <a:gd name="T87" fmla="*/ 0 h 597"/>
                <a:gd name="T88" fmla="*/ 0 w 539"/>
                <a:gd name="T89" fmla="*/ 0 h 597"/>
                <a:gd name="T90" fmla="*/ 0 w 539"/>
                <a:gd name="T91" fmla="*/ 0 h 597"/>
                <a:gd name="T92" fmla="*/ 0 w 539"/>
                <a:gd name="T93" fmla="*/ 0 h 597"/>
                <a:gd name="T94" fmla="*/ 0 w 539"/>
                <a:gd name="T95" fmla="*/ 0 h 597"/>
                <a:gd name="T96" fmla="*/ 0 w 539"/>
                <a:gd name="T97" fmla="*/ 0 h 597"/>
                <a:gd name="T98" fmla="*/ 0 w 539"/>
                <a:gd name="T99" fmla="*/ 0 h 5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9"/>
                <a:gd name="T151" fmla="*/ 0 h 597"/>
                <a:gd name="T152" fmla="*/ 539 w 539"/>
                <a:gd name="T153" fmla="*/ 597 h 5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9" h="597">
                  <a:moveTo>
                    <a:pt x="331" y="588"/>
                  </a:moveTo>
                  <a:cubicBezTo>
                    <a:pt x="339" y="586"/>
                    <a:pt x="349" y="588"/>
                    <a:pt x="355" y="582"/>
                  </a:cubicBezTo>
                  <a:cubicBezTo>
                    <a:pt x="360" y="577"/>
                    <a:pt x="367" y="564"/>
                    <a:pt x="367" y="564"/>
                  </a:cubicBezTo>
                  <a:cubicBezTo>
                    <a:pt x="374" y="518"/>
                    <a:pt x="366" y="517"/>
                    <a:pt x="409" y="513"/>
                  </a:cubicBezTo>
                  <a:cubicBezTo>
                    <a:pt x="431" y="516"/>
                    <a:pt x="430" y="522"/>
                    <a:pt x="448" y="528"/>
                  </a:cubicBezTo>
                  <a:cubicBezTo>
                    <a:pt x="450" y="534"/>
                    <a:pt x="460" y="576"/>
                    <a:pt x="469" y="549"/>
                  </a:cubicBezTo>
                  <a:cubicBezTo>
                    <a:pt x="473" y="469"/>
                    <a:pt x="458" y="487"/>
                    <a:pt x="511" y="474"/>
                  </a:cubicBezTo>
                  <a:cubicBezTo>
                    <a:pt x="529" y="462"/>
                    <a:pt x="539" y="445"/>
                    <a:pt x="520" y="420"/>
                  </a:cubicBezTo>
                  <a:cubicBezTo>
                    <a:pt x="514" y="413"/>
                    <a:pt x="502" y="418"/>
                    <a:pt x="493" y="417"/>
                  </a:cubicBezTo>
                  <a:cubicBezTo>
                    <a:pt x="479" y="416"/>
                    <a:pt x="465" y="415"/>
                    <a:pt x="451" y="414"/>
                  </a:cubicBezTo>
                  <a:cubicBezTo>
                    <a:pt x="448" y="380"/>
                    <a:pt x="448" y="388"/>
                    <a:pt x="433" y="366"/>
                  </a:cubicBezTo>
                  <a:cubicBezTo>
                    <a:pt x="432" y="361"/>
                    <a:pt x="434" y="355"/>
                    <a:pt x="430" y="351"/>
                  </a:cubicBezTo>
                  <a:cubicBezTo>
                    <a:pt x="426" y="347"/>
                    <a:pt x="412" y="345"/>
                    <a:pt x="412" y="345"/>
                  </a:cubicBezTo>
                  <a:cubicBezTo>
                    <a:pt x="413" y="327"/>
                    <a:pt x="404" y="306"/>
                    <a:pt x="415" y="291"/>
                  </a:cubicBezTo>
                  <a:cubicBezTo>
                    <a:pt x="423" y="281"/>
                    <a:pt x="441" y="291"/>
                    <a:pt x="454" y="288"/>
                  </a:cubicBezTo>
                  <a:cubicBezTo>
                    <a:pt x="457" y="287"/>
                    <a:pt x="458" y="282"/>
                    <a:pt x="460" y="279"/>
                  </a:cubicBezTo>
                  <a:cubicBezTo>
                    <a:pt x="464" y="261"/>
                    <a:pt x="470" y="262"/>
                    <a:pt x="478" y="246"/>
                  </a:cubicBezTo>
                  <a:cubicBezTo>
                    <a:pt x="485" y="200"/>
                    <a:pt x="493" y="248"/>
                    <a:pt x="499" y="198"/>
                  </a:cubicBezTo>
                  <a:cubicBezTo>
                    <a:pt x="484" y="193"/>
                    <a:pt x="472" y="189"/>
                    <a:pt x="457" y="186"/>
                  </a:cubicBezTo>
                  <a:cubicBezTo>
                    <a:pt x="439" y="174"/>
                    <a:pt x="426" y="170"/>
                    <a:pt x="406" y="165"/>
                  </a:cubicBezTo>
                  <a:cubicBezTo>
                    <a:pt x="391" y="150"/>
                    <a:pt x="372" y="148"/>
                    <a:pt x="352" y="144"/>
                  </a:cubicBezTo>
                  <a:cubicBezTo>
                    <a:pt x="333" y="116"/>
                    <a:pt x="354" y="120"/>
                    <a:pt x="313" y="114"/>
                  </a:cubicBezTo>
                  <a:cubicBezTo>
                    <a:pt x="293" y="83"/>
                    <a:pt x="316" y="71"/>
                    <a:pt x="271" y="60"/>
                  </a:cubicBezTo>
                  <a:cubicBezTo>
                    <a:pt x="255" y="36"/>
                    <a:pt x="275" y="10"/>
                    <a:pt x="244" y="0"/>
                  </a:cubicBezTo>
                  <a:cubicBezTo>
                    <a:pt x="228" y="5"/>
                    <a:pt x="227" y="18"/>
                    <a:pt x="223" y="33"/>
                  </a:cubicBezTo>
                  <a:cubicBezTo>
                    <a:pt x="222" y="48"/>
                    <a:pt x="222" y="63"/>
                    <a:pt x="220" y="78"/>
                  </a:cubicBezTo>
                  <a:cubicBezTo>
                    <a:pt x="219" y="84"/>
                    <a:pt x="208" y="93"/>
                    <a:pt x="205" y="96"/>
                  </a:cubicBezTo>
                  <a:cubicBezTo>
                    <a:pt x="181" y="124"/>
                    <a:pt x="214" y="87"/>
                    <a:pt x="196" y="114"/>
                  </a:cubicBezTo>
                  <a:cubicBezTo>
                    <a:pt x="188" y="127"/>
                    <a:pt x="185" y="122"/>
                    <a:pt x="172" y="129"/>
                  </a:cubicBezTo>
                  <a:cubicBezTo>
                    <a:pt x="149" y="142"/>
                    <a:pt x="141" y="155"/>
                    <a:pt x="115" y="159"/>
                  </a:cubicBezTo>
                  <a:cubicBezTo>
                    <a:pt x="81" y="170"/>
                    <a:pt x="104" y="194"/>
                    <a:pt x="85" y="213"/>
                  </a:cubicBezTo>
                  <a:cubicBezTo>
                    <a:pt x="77" y="221"/>
                    <a:pt x="58" y="221"/>
                    <a:pt x="49" y="222"/>
                  </a:cubicBezTo>
                  <a:cubicBezTo>
                    <a:pt x="35" y="243"/>
                    <a:pt x="39" y="233"/>
                    <a:pt x="34" y="249"/>
                  </a:cubicBezTo>
                  <a:cubicBezTo>
                    <a:pt x="33" y="257"/>
                    <a:pt x="34" y="266"/>
                    <a:pt x="31" y="273"/>
                  </a:cubicBezTo>
                  <a:cubicBezTo>
                    <a:pt x="28" y="280"/>
                    <a:pt x="19" y="282"/>
                    <a:pt x="16" y="288"/>
                  </a:cubicBezTo>
                  <a:cubicBezTo>
                    <a:pt x="11" y="298"/>
                    <a:pt x="11" y="308"/>
                    <a:pt x="4" y="318"/>
                  </a:cubicBezTo>
                  <a:cubicBezTo>
                    <a:pt x="10" y="347"/>
                    <a:pt x="0" y="325"/>
                    <a:pt x="40" y="336"/>
                  </a:cubicBezTo>
                  <a:cubicBezTo>
                    <a:pt x="48" y="338"/>
                    <a:pt x="52" y="347"/>
                    <a:pt x="58" y="351"/>
                  </a:cubicBezTo>
                  <a:cubicBezTo>
                    <a:pt x="68" y="380"/>
                    <a:pt x="79" y="381"/>
                    <a:pt x="106" y="384"/>
                  </a:cubicBezTo>
                  <a:cubicBezTo>
                    <a:pt x="120" y="394"/>
                    <a:pt x="131" y="396"/>
                    <a:pt x="148" y="402"/>
                  </a:cubicBezTo>
                  <a:cubicBezTo>
                    <a:pt x="155" y="422"/>
                    <a:pt x="178" y="418"/>
                    <a:pt x="193" y="429"/>
                  </a:cubicBezTo>
                  <a:cubicBezTo>
                    <a:pt x="204" y="437"/>
                    <a:pt x="200" y="441"/>
                    <a:pt x="214" y="447"/>
                  </a:cubicBezTo>
                  <a:cubicBezTo>
                    <a:pt x="219" y="449"/>
                    <a:pt x="224" y="449"/>
                    <a:pt x="229" y="450"/>
                  </a:cubicBezTo>
                  <a:cubicBezTo>
                    <a:pt x="230" y="457"/>
                    <a:pt x="228" y="465"/>
                    <a:pt x="232" y="471"/>
                  </a:cubicBezTo>
                  <a:cubicBezTo>
                    <a:pt x="236" y="477"/>
                    <a:pt x="250" y="483"/>
                    <a:pt x="250" y="483"/>
                  </a:cubicBezTo>
                  <a:cubicBezTo>
                    <a:pt x="254" y="489"/>
                    <a:pt x="255" y="496"/>
                    <a:pt x="259" y="501"/>
                  </a:cubicBezTo>
                  <a:cubicBezTo>
                    <a:pt x="274" y="519"/>
                    <a:pt x="293" y="533"/>
                    <a:pt x="307" y="552"/>
                  </a:cubicBezTo>
                  <a:cubicBezTo>
                    <a:pt x="313" y="570"/>
                    <a:pt x="325" y="591"/>
                    <a:pt x="343" y="597"/>
                  </a:cubicBezTo>
                  <a:cubicBezTo>
                    <a:pt x="353" y="587"/>
                    <a:pt x="352" y="592"/>
                    <a:pt x="352" y="582"/>
                  </a:cubicBezTo>
                  <a:lnTo>
                    <a:pt x="331" y="588"/>
                  </a:lnTo>
                  <a:close/>
                </a:path>
              </a:pathLst>
            </a:custGeom>
            <a:solidFill>
              <a:srgbClr val="FF0000"/>
            </a:solidFill>
            <a:ln w="12700">
              <a:solidFill>
                <a:schemeClr val="bg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19" name="Freeform 17">
              <a:extLst>
                <a:ext uri="{FF2B5EF4-FFF2-40B4-BE49-F238E27FC236}">
                  <a16:creationId xmlns:a16="http://schemas.microsoft.com/office/drawing/2014/main" id="{DD819C2C-3C82-5909-4ADD-1BD270081EB0}"/>
                </a:ext>
              </a:extLst>
            </p:cNvPr>
            <p:cNvSpPr>
              <a:spLocks/>
            </p:cNvSpPr>
            <p:nvPr/>
          </p:nvSpPr>
          <p:spPr bwMode="auto">
            <a:xfrm>
              <a:off x="9062644" y="2476870"/>
              <a:ext cx="386302" cy="882068"/>
            </a:xfrm>
            <a:custGeom>
              <a:avLst/>
              <a:gdLst>
                <a:gd name="T0" fmla="*/ 0 w 620"/>
                <a:gd name="T1" fmla="*/ 0 h 1122"/>
                <a:gd name="T2" fmla="*/ 0 w 620"/>
                <a:gd name="T3" fmla="*/ 0 h 1122"/>
                <a:gd name="T4" fmla="*/ 0 w 620"/>
                <a:gd name="T5" fmla="*/ 0 h 1122"/>
                <a:gd name="T6" fmla="*/ 0 w 620"/>
                <a:gd name="T7" fmla="*/ 0 h 1122"/>
                <a:gd name="T8" fmla="*/ 0 w 620"/>
                <a:gd name="T9" fmla="*/ 0 h 1122"/>
                <a:gd name="T10" fmla="*/ 0 w 620"/>
                <a:gd name="T11" fmla="*/ 0 h 1122"/>
                <a:gd name="T12" fmla="*/ 0 w 620"/>
                <a:gd name="T13" fmla="*/ 0 h 1122"/>
                <a:gd name="T14" fmla="*/ 0 w 620"/>
                <a:gd name="T15" fmla="*/ 0 h 1122"/>
                <a:gd name="T16" fmla="*/ 0 w 620"/>
                <a:gd name="T17" fmla="*/ 0 h 1122"/>
                <a:gd name="T18" fmla="*/ 0 w 620"/>
                <a:gd name="T19" fmla="*/ 0 h 1122"/>
                <a:gd name="T20" fmla="*/ 0 w 620"/>
                <a:gd name="T21" fmla="*/ 0 h 1122"/>
                <a:gd name="T22" fmla="*/ 0 w 620"/>
                <a:gd name="T23" fmla="*/ 0 h 1122"/>
                <a:gd name="T24" fmla="*/ 0 w 620"/>
                <a:gd name="T25" fmla="*/ 0 h 1122"/>
                <a:gd name="T26" fmla="*/ 0 w 620"/>
                <a:gd name="T27" fmla="*/ 0 h 1122"/>
                <a:gd name="T28" fmla="*/ 0 w 620"/>
                <a:gd name="T29" fmla="*/ 0 h 1122"/>
                <a:gd name="T30" fmla="*/ 0 w 620"/>
                <a:gd name="T31" fmla="*/ 0 h 1122"/>
                <a:gd name="T32" fmla="*/ 0 w 620"/>
                <a:gd name="T33" fmla="*/ 0 h 1122"/>
                <a:gd name="T34" fmla="*/ 0 w 620"/>
                <a:gd name="T35" fmla="*/ 0 h 1122"/>
                <a:gd name="T36" fmla="*/ 0 w 620"/>
                <a:gd name="T37" fmla="*/ 0 h 1122"/>
                <a:gd name="T38" fmla="*/ 0 w 620"/>
                <a:gd name="T39" fmla="*/ 0 h 1122"/>
                <a:gd name="T40" fmla="*/ 0 w 620"/>
                <a:gd name="T41" fmla="*/ 0 h 1122"/>
                <a:gd name="T42" fmla="*/ 0 w 620"/>
                <a:gd name="T43" fmla="*/ 0 h 1122"/>
                <a:gd name="T44" fmla="*/ 0 w 620"/>
                <a:gd name="T45" fmla="*/ 0 h 1122"/>
                <a:gd name="T46" fmla="*/ 0 w 620"/>
                <a:gd name="T47" fmla="*/ 0 h 1122"/>
                <a:gd name="T48" fmla="*/ 0 w 620"/>
                <a:gd name="T49" fmla="*/ 0 h 1122"/>
                <a:gd name="T50" fmla="*/ 0 w 620"/>
                <a:gd name="T51" fmla="*/ 0 h 1122"/>
                <a:gd name="T52" fmla="*/ 0 w 620"/>
                <a:gd name="T53" fmla="*/ 0 h 1122"/>
                <a:gd name="T54" fmla="*/ 0 w 620"/>
                <a:gd name="T55" fmla="*/ 0 h 1122"/>
                <a:gd name="T56" fmla="*/ 0 w 620"/>
                <a:gd name="T57" fmla="*/ 0 h 1122"/>
                <a:gd name="T58" fmla="*/ 0 w 620"/>
                <a:gd name="T59" fmla="*/ 0 h 1122"/>
                <a:gd name="T60" fmla="*/ 0 w 620"/>
                <a:gd name="T61" fmla="*/ 0 h 1122"/>
                <a:gd name="T62" fmla="*/ 0 w 620"/>
                <a:gd name="T63" fmla="*/ 0 h 1122"/>
                <a:gd name="T64" fmla="*/ 0 w 620"/>
                <a:gd name="T65" fmla="*/ 0 h 1122"/>
                <a:gd name="T66" fmla="*/ 0 w 620"/>
                <a:gd name="T67" fmla="*/ 0 h 1122"/>
                <a:gd name="T68" fmla="*/ 0 w 620"/>
                <a:gd name="T69" fmla="*/ 0 h 1122"/>
                <a:gd name="T70" fmla="*/ 0 w 620"/>
                <a:gd name="T71" fmla="*/ 0 h 1122"/>
                <a:gd name="T72" fmla="*/ 0 w 620"/>
                <a:gd name="T73" fmla="*/ 0 h 1122"/>
                <a:gd name="T74" fmla="*/ 0 w 620"/>
                <a:gd name="T75" fmla="*/ 0 h 1122"/>
                <a:gd name="T76" fmla="*/ 0 w 620"/>
                <a:gd name="T77" fmla="*/ 0 h 1122"/>
                <a:gd name="T78" fmla="*/ 0 w 620"/>
                <a:gd name="T79" fmla="*/ 0 h 1122"/>
                <a:gd name="T80" fmla="*/ 0 w 620"/>
                <a:gd name="T81" fmla="*/ 0 h 1122"/>
                <a:gd name="T82" fmla="*/ 0 w 620"/>
                <a:gd name="T83" fmla="*/ 0 h 1122"/>
                <a:gd name="T84" fmla="*/ 0 w 620"/>
                <a:gd name="T85" fmla="*/ 0 h 1122"/>
                <a:gd name="T86" fmla="*/ 0 w 620"/>
                <a:gd name="T87" fmla="*/ 0 h 1122"/>
                <a:gd name="T88" fmla="*/ 0 w 620"/>
                <a:gd name="T89" fmla="*/ 0 h 1122"/>
                <a:gd name="T90" fmla="*/ 0 w 620"/>
                <a:gd name="T91" fmla="*/ 0 h 1122"/>
                <a:gd name="T92" fmla="*/ 0 w 620"/>
                <a:gd name="T93" fmla="*/ 0 h 1122"/>
                <a:gd name="T94" fmla="*/ 0 w 620"/>
                <a:gd name="T95" fmla="*/ 0 h 1122"/>
                <a:gd name="T96" fmla="*/ 0 w 620"/>
                <a:gd name="T97" fmla="*/ 0 h 1122"/>
                <a:gd name="T98" fmla="*/ 0 w 620"/>
                <a:gd name="T99" fmla="*/ 0 h 1122"/>
                <a:gd name="T100" fmla="*/ 0 w 620"/>
                <a:gd name="T101" fmla="*/ 0 h 1122"/>
                <a:gd name="T102" fmla="*/ 0 w 620"/>
                <a:gd name="T103" fmla="*/ 0 h 1122"/>
                <a:gd name="T104" fmla="*/ 0 w 620"/>
                <a:gd name="T105" fmla="*/ 0 h 1122"/>
                <a:gd name="T106" fmla="*/ 0 w 620"/>
                <a:gd name="T107" fmla="*/ 0 h 11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0"/>
                <a:gd name="T163" fmla="*/ 0 h 1122"/>
                <a:gd name="T164" fmla="*/ 620 w 620"/>
                <a:gd name="T165" fmla="*/ 1122 h 11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0" h="1122">
                  <a:moveTo>
                    <a:pt x="81" y="141"/>
                  </a:moveTo>
                  <a:cubicBezTo>
                    <a:pt x="74" y="151"/>
                    <a:pt x="67" y="154"/>
                    <a:pt x="63" y="165"/>
                  </a:cubicBezTo>
                  <a:cubicBezTo>
                    <a:pt x="62" y="173"/>
                    <a:pt x="63" y="181"/>
                    <a:pt x="60" y="189"/>
                  </a:cubicBezTo>
                  <a:cubicBezTo>
                    <a:pt x="59" y="193"/>
                    <a:pt x="53" y="194"/>
                    <a:pt x="51" y="198"/>
                  </a:cubicBezTo>
                  <a:cubicBezTo>
                    <a:pt x="41" y="220"/>
                    <a:pt x="51" y="216"/>
                    <a:pt x="27" y="222"/>
                  </a:cubicBezTo>
                  <a:cubicBezTo>
                    <a:pt x="28" y="228"/>
                    <a:pt x="27" y="235"/>
                    <a:pt x="30" y="240"/>
                  </a:cubicBezTo>
                  <a:cubicBezTo>
                    <a:pt x="32" y="243"/>
                    <a:pt x="37" y="243"/>
                    <a:pt x="39" y="246"/>
                  </a:cubicBezTo>
                  <a:cubicBezTo>
                    <a:pt x="49" y="267"/>
                    <a:pt x="42" y="288"/>
                    <a:pt x="60" y="306"/>
                  </a:cubicBezTo>
                  <a:cubicBezTo>
                    <a:pt x="70" y="335"/>
                    <a:pt x="55" y="342"/>
                    <a:pt x="36" y="354"/>
                  </a:cubicBezTo>
                  <a:cubicBezTo>
                    <a:pt x="30" y="371"/>
                    <a:pt x="32" y="378"/>
                    <a:pt x="18" y="387"/>
                  </a:cubicBezTo>
                  <a:cubicBezTo>
                    <a:pt x="22" y="403"/>
                    <a:pt x="19" y="416"/>
                    <a:pt x="21" y="432"/>
                  </a:cubicBezTo>
                  <a:cubicBezTo>
                    <a:pt x="22" y="440"/>
                    <a:pt x="22" y="448"/>
                    <a:pt x="24" y="456"/>
                  </a:cubicBezTo>
                  <a:cubicBezTo>
                    <a:pt x="25" y="462"/>
                    <a:pt x="30" y="474"/>
                    <a:pt x="30" y="474"/>
                  </a:cubicBezTo>
                  <a:cubicBezTo>
                    <a:pt x="20" y="480"/>
                    <a:pt x="11" y="485"/>
                    <a:pt x="0" y="489"/>
                  </a:cubicBezTo>
                  <a:cubicBezTo>
                    <a:pt x="23" y="497"/>
                    <a:pt x="37" y="514"/>
                    <a:pt x="60" y="522"/>
                  </a:cubicBezTo>
                  <a:cubicBezTo>
                    <a:pt x="69" y="525"/>
                    <a:pt x="87" y="531"/>
                    <a:pt x="87" y="531"/>
                  </a:cubicBezTo>
                  <a:cubicBezTo>
                    <a:pt x="88" y="534"/>
                    <a:pt x="91" y="537"/>
                    <a:pt x="90" y="540"/>
                  </a:cubicBezTo>
                  <a:cubicBezTo>
                    <a:pt x="89" y="543"/>
                    <a:pt x="83" y="540"/>
                    <a:pt x="81" y="543"/>
                  </a:cubicBezTo>
                  <a:cubicBezTo>
                    <a:pt x="75" y="552"/>
                    <a:pt x="77" y="565"/>
                    <a:pt x="75" y="576"/>
                  </a:cubicBezTo>
                  <a:cubicBezTo>
                    <a:pt x="79" y="589"/>
                    <a:pt x="80" y="598"/>
                    <a:pt x="66" y="603"/>
                  </a:cubicBezTo>
                  <a:cubicBezTo>
                    <a:pt x="60" y="621"/>
                    <a:pt x="37" y="619"/>
                    <a:pt x="21" y="621"/>
                  </a:cubicBezTo>
                  <a:cubicBezTo>
                    <a:pt x="16" y="629"/>
                    <a:pt x="9" y="648"/>
                    <a:pt x="9" y="648"/>
                  </a:cubicBezTo>
                  <a:cubicBezTo>
                    <a:pt x="11" y="652"/>
                    <a:pt x="19" y="661"/>
                    <a:pt x="18" y="666"/>
                  </a:cubicBezTo>
                  <a:cubicBezTo>
                    <a:pt x="17" y="672"/>
                    <a:pt x="12" y="684"/>
                    <a:pt x="12" y="684"/>
                  </a:cubicBezTo>
                  <a:cubicBezTo>
                    <a:pt x="17" y="685"/>
                    <a:pt x="23" y="683"/>
                    <a:pt x="27" y="687"/>
                  </a:cubicBezTo>
                  <a:cubicBezTo>
                    <a:pt x="31" y="691"/>
                    <a:pt x="29" y="701"/>
                    <a:pt x="33" y="705"/>
                  </a:cubicBezTo>
                  <a:cubicBezTo>
                    <a:pt x="45" y="717"/>
                    <a:pt x="40" y="710"/>
                    <a:pt x="48" y="723"/>
                  </a:cubicBezTo>
                  <a:cubicBezTo>
                    <a:pt x="48" y="723"/>
                    <a:pt x="37" y="739"/>
                    <a:pt x="39" y="741"/>
                  </a:cubicBezTo>
                  <a:cubicBezTo>
                    <a:pt x="47" y="749"/>
                    <a:pt x="77" y="752"/>
                    <a:pt x="87" y="753"/>
                  </a:cubicBezTo>
                  <a:cubicBezTo>
                    <a:pt x="101" y="758"/>
                    <a:pt x="115" y="752"/>
                    <a:pt x="120" y="768"/>
                  </a:cubicBezTo>
                  <a:cubicBezTo>
                    <a:pt x="119" y="778"/>
                    <a:pt x="120" y="789"/>
                    <a:pt x="117" y="798"/>
                  </a:cubicBezTo>
                  <a:cubicBezTo>
                    <a:pt x="116" y="801"/>
                    <a:pt x="110" y="799"/>
                    <a:pt x="108" y="801"/>
                  </a:cubicBezTo>
                  <a:cubicBezTo>
                    <a:pt x="96" y="810"/>
                    <a:pt x="97" y="815"/>
                    <a:pt x="81" y="819"/>
                  </a:cubicBezTo>
                  <a:cubicBezTo>
                    <a:pt x="53" y="838"/>
                    <a:pt x="60" y="833"/>
                    <a:pt x="69" y="870"/>
                  </a:cubicBezTo>
                  <a:cubicBezTo>
                    <a:pt x="67" y="873"/>
                    <a:pt x="62" y="875"/>
                    <a:pt x="63" y="879"/>
                  </a:cubicBezTo>
                  <a:cubicBezTo>
                    <a:pt x="64" y="883"/>
                    <a:pt x="71" y="882"/>
                    <a:pt x="72" y="885"/>
                  </a:cubicBezTo>
                  <a:cubicBezTo>
                    <a:pt x="76" y="894"/>
                    <a:pt x="64" y="896"/>
                    <a:pt x="60" y="897"/>
                  </a:cubicBezTo>
                  <a:cubicBezTo>
                    <a:pt x="63" y="907"/>
                    <a:pt x="75" y="924"/>
                    <a:pt x="75" y="924"/>
                  </a:cubicBezTo>
                  <a:cubicBezTo>
                    <a:pt x="67" y="949"/>
                    <a:pt x="73" y="934"/>
                    <a:pt x="84" y="947"/>
                  </a:cubicBezTo>
                  <a:cubicBezTo>
                    <a:pt x="86" y="949"/>
                    <a:pt x="45" y="982"/>
                    <a:pt x="42" y="981"/>
                  </a:cubicBezTo>
                  <a:cubicBezTo>
                    <a:pt x="41" y="978"/>
                    <a:pt x="75" y="986"/>
                    <a:pt x="72" y="986"/>
                  </a:cubicBezTo>
                  <a:cubicBezTo>
                    <a:pt x="68" y="986"/>
                    <a:pt x="92" y="995"/>
                    <a:pt x="93" y="999"/>
                  </a:cubicBezTo>
                  <a:cubicBezTo>
                    <a:pt x="94" y="1003"/>
                    <a:pt x="114" y="990"/>
                    <a:pt x="117" y="993"/>
                  </a:cubicBezTo>
                  <a:cubicBezTo>
                    <a:pt x="136" y="987"/>
                    <a:pt x="118" y="992"/>
                    <a:pt x="114" y="1005"/>
                  </a:cubicBezTo>
                  <a:cubicBezTo>
                    <a:pt x="129" y="1015"/>
                    <a:pt x="137" y="1015"/>
                    <a:pt x="156" y="1017"/>
                  </a:cubicBezTo>
                  <a:cubicBezTo>
                    <a:pt x="149" y="1039"/>
                    <a:pt x="154" y="1031"/>
                    <a:pt x="141" y="1044"/>
                  </a:cubicBezTo>
                  <a:cubicBezTo>
                    <a:pt x="145" y="1056"/>
                    <a:pt x="157" y="1084"/>
                    <a:pt x="165" y="1092"/>
                  </a:cubicBezTo>
                  <a:cubicBezTo>
                    <a:pt x="170" y="1097"/>
                    <a:pt x="183" y="1104"/>
                    <a:pt x="183" y="1104"/>
                  </a:cubicBezTo>
                  <a:cubicBezTo>
                    <a:pt x="196" y="1096"/>
                    <a:pt x="193" y="1086"/>
                    <a:pt x="201" y="1074"/>
                  </a:cubicBezTo>
                  <a:cubicBezTo>
                    <a:pt x="205" y="1056"/>
                    <a:pt x="206" y="1052"/>
                    <a:pt x="222" y="1044"/>
                  </a:cubicBezTo>
                  <a:cubicBezTo>
                    <a:pt x="243" y="1013"/>
                    <a:pt x="229" y="1021"/>
                    <a:pt x="282" y="1017"/>
                  </a:cubicBezTo>
                  <a:cubicBezTo>
                    <a:pt x="303" y="1010"/>
                    <a:pt x="299" y="1023"/>
                    <a:pt x="306" y="1038"/>
                  </a:cubicBezTo>
                  <a:cubicBezTo>
                    <a:pt x="311" y="1049"/>
                    <a:pt x="320" y="1053"/>
                    <a:pt x="330" y="1056"/>
                  </a:cubicBezTo>
                  <a:cubicBezTo>
                    <a:pt x="338" y="1055"/>
                    <a:pt x="347" y="1056"/>
                    <a:pt x="354" y="1053"/>
                  </a:cubicBezTo>
                  <a:cubicBezTo>
                    <a:pt x="357" y="1052"/>
                    <a:pt x="354" y="1046"/>
                    <a:pt x="357" y="1044"/>
                  </a:cubicBezTo>
                  <a:cubicBezTo>
                    <a:pt x="362" y="1040"/>
                    <a:pt x="375" y="1038"/>
                    <a:pt x="375" y="1038"/>
                  </a:cubicBezTo>
                  <a:cubicBezTo>
                    <a:pt x="404" y="1043"/>
                    <a:pt x="406" y="1044"/>
                    <a:pt x="396" y="1074"/>
                  </a:cubicBezTo>
                  <a:cubicBezTo>
                    <a:pt x="394" y="1093"/>
                    <a:pt x="386" y="1107"/>
                    <a:pt x="405" y="1113"/>
                  </a:cubicBezTo>
                  <a:cubicBezTo>
                    <a:pt x="422" y="1107"/>
                    <a:pt x="438" y="1112"/>
                    <a:pt x="453" y="1122"/>
                  </a:cubicBezTo>
                  <a:cubicBezTo>
                    <a:pt x="458" y="1107"/>
                    <a:pt x="463" y="1118"/>
                    <a:pt x="477" y="1113"/>
                  </a:cubicBezTo>
                  <a:cubicBezTo>
                    <a:pt x="486" y="1086"/>
                    <a:pt x="474" y="1113"/>
                    <a:pt x="531" y="1107"/>
                  </a:cubicBezTo>
                  <a:cubicBezTo>
                    <a:pt x="538" y="1106"/>
                    <a:pt x="536" y="1092"/>
                    <a:pt x="543" y="1089"/>
                  </a:cubicBezTo>
                  <a:cubicBezTo>
                    <a:pt x="550" y="1086"/>
                    <a:pt x="557" y="1087"/>
                    <a:pt x="564" y="1086"/>
                  </a:cubicBezTo>
                  <a:cubicBezTo>
                    <a:pt x="570" y="1067"/>
                    <a:pt x="554" y="1070"/>
                    <a:pt x="582" y="1065"/>
                  </a:cubicBezTo>
                  <a:cubicBezTo>
                    <a:pt x="581" y="1062"/>
                    <a:pt x="581" y="1058"/>
                    <a:pt x="579" y="1056"/>
                  </a:cubicBezTo>
                  <a:cubicBezTo>
                    <a:pt x="577" y="1054"/>
                    <a:pt x="570" y="1056"/>
                    <a:pt x="570" y="1053"/>
                  </a:cubicBezTo>
                  <a:cubicBezTo>
                    <a:pt x="570" y="1043"/>
                    <a:pt x="597" y="1041"/>
                    <a:pt x="597" y="1041"/>
                  </a:cubicBezTo>
                  <a:cubicBezTo>
                    <a:pt x="599" y="1038"/>
                    <a:pt x="600" y="1034"/>
                    <a:pt x="603" y="1032"/>
                  </a:cubicBezTo>
                  <a:cubicBezTo>
                    <a:pt x="606" y="1030"/>
                    <a:pt x="613" y="1032"/>
                    <a:pt x="615" y="1029"/>
                  </a:cubicBezTo>
                  <a:cubicBezTo>
                    <a:pt x="620" y="1022"/>
                    <a:pt x="594" y="1014"/>
                    <a:pt x="594" y="1014"/>
                  </a:cubicBezTo>
                  <a:cubicBezTo>
                    <a:pt x="588" y="996"/>
                    <a:pt x="600" y="987"/>
                    <a:pt x="582" y="975"/>
                  </a:cubicBezTo>
                  <a:cubicBezTo>
                    <a:pt x="564" y="949"/>
                    <a:pt x="591" y="992"/>
                    <a:pt x="573" y="924"/>
                  </a:cubicBezTo>
                  <a:cubicBezTo>
                    <a:pt x="573" y="922"/>
                    <a:pt x="552" y="901"/>
                    <a:pt x="545" y="900"/>
                  </a:cubicBezTo>
                  <a:cubicBezTo>
                    <a:pt x="534" y="883"/>
                    <a:pt x="522" y="879"/>
                    <a:pt x="528" y="861"/>
                  </a:cubicBezTo>
                  <a:cubicBezTo>
                    <a:pt x="521" y="841"/>
                    <a:pt x="532" y="802"/>
                    <a:pt x="513" y="789"/>
                  </a:cubicBezTo>
                  <a:cubicBezTo>
                    <a:pt x="508" y="758"/>
                    <a:pt x="511" y="740"/>
                    <a:pt x="480" y="720"/>
                  </a:cubicBezTo>
                  <a:cubicBezTo>
                    <a:pt x="476" y="707"/>
                    <a:pt x="481" y="685"/>
                    <a:pt x="471" y="675"/>
                  </a:cubicBezTo>
                  <a:cubicBezTo>
                    <a:pt x="465" y="669"/>
                    <a:pt x="449" y="669"/>
                    <a:pt x="441" y="666"/>
                  </a:cubicBezTo>
                  <a:cubicBezTo>
                    <a:pt x="421" y="646"/>
                    <a:pt x="431" y="651"/>
                    <a:pt x="414" y="645"/>
                  </a:cubicBezTo>
                  <a:cubicBezTo>
                    <a:pt x="407" y="635"/>
                    <a:pt x="407" y="614"/>
                    <a:pt x="399" y="606"/>
                  </a:cubicBezTo>
                  <a:cubicBezTo>
                    <a:pt x="394" y="601"/>
                    <a:pt x="387" y="598"/>
                    <a:pt x="381" y="594"/>
                  </a:cubicBezTo>
                  <a:cubicBezTo>
                    <a:pt x="378" y="592"/>
                    <a:pt x="372" y="588"/>
                    <a:pt x="372" y="588"/>
                  </a:cubicBezTo>
                  <a:cubicBezTo>
                    <a:pt x="350" y="555"/>
                    <a:pt x="347" y="547"/>
                    <a:pt x="303" y="540"/>
                  </a:cubicBezTo>
                  <a:cubicBezTo>
                    <a:pt x="281" y="525"/>
                    <a:pt x="287" y="498"/>
                    <a:pt x="279" y="474"/>
                  </a:cubicBezTo>
                  <a:cubicBezTo>
                    <a:pt x="276" y="464"/>
                    <a:pt x="264" y="447"/>
                    <a:pt x="264" y="447"/>
                  </a:cubicBezTo>
                  <a:cubicBezTo>
                    <a:pt x="268" y="435"/>
                    <a:pt x="275" y="435"/>
                    <a:pt x="279" y="423"/>
                  </a:cubicBezTo>
                  <a:cubicBezTo>
                    <a:pt x="276" y="398"/>
                    <a:pt x="274" y="395"/>
                    <a:pt x="297" y="387"/>
                  </a:cubicBezTo>
                  <a:cubicBezTo>
                    <a:pt x="298" y="383"/>
                    <a:pt x="303" y="369"/>
                    <a:pt x="303" y="366"/>
                  </a:cubicBezTo>
                  <a:cubicBezTo>
                    <a:pt x="302" y="360"/>
                    <a:pt x="297" y="348"/>
                    <a:pt x="297" y="348"/>
                  </a:cubicBezTo>
                  <a:cubicBezTo>
                    <a:pt x="304" y="341"/>
                    <a:pt x="324" y="333"/>
                    <a:pt x="324" y="333"/>
                  </a:cubicBezTo>
                  <a:cubicBezTo>
                    <a:pt x="327" y="320"/>
                    <a:pt x="332" y="312"/>
                    <a:pt x="336" y="300"/>
                  </a:cubicBezTo>
                  <a:cubicBezTo>
                    <a:pt x="327" y="291"/>
                    <a:pt x="322" y="271"/>
                    <a:pt x="312" y="264"/>
                  </a:cubicBezTo>
                  <a:cubicBezTo>
                    <a:pt x="306" y="260"/>
                    <a:pt x="294" y="252"/>
                    <a:pt x="294" y="252"/>
                  </a:cubicBezTo>
                  <a:cubicBezTo>
                    <a:pt x="292" y="246"/>
                    <a:pt x="290" y="240"/>
                    <a:pt x="288" y="234"/>
                  </a:cubicBezTo>
                  <a:cubicBezTo>
                    <a:pt x="287" y="231"/>
                    <a:pt x="285" y="225"/>
                    <a:pt x="285" y="225"/>
                  </a:cubicBezTo>
                  <a:cubicBezTo>
                    <a:pt x="282" y="207"/>
                    <a:pt x="282" y="197"/>
                    <a:pt x="288" y="180"/>
                  </a:cubicBezTo>
                  <a:cubicBezTo>
                    <a:pt x="286" y="159"/>
                    <a:pt x="274" y="128"/>
                    <a:pt x="294" y="114"/>
                  </a:cubicBezTo>
                  <a:cubicBezTo>
                    <a:pt x="303" y="100"/>
                    <a:pt x="299" y="95"/>
                    <a:pt x="288" y="84"/>
                  </a:cubicBezTo>
                  <a:cubicBezTo>
                    <a:pt x="301" y="65"/>
                    <a:pt x="304" y="64"/>
                    <a:pt x="291" y="45"/>
                  </a:cubicBezTo>
                  <a:cubicBezTo>
                    <a:pt x="290" y="35"/>
                    <a:pt x="296" y="18"/>
                    <a:pt x="293" y="14"/>
                  </a:cubicBezTo>
                  <a:cubicBezTo>
                    <a:pt x="290" y="9"/>
                    <a:pt x="284" y="14"/>
                    <a:pt x="275" y="15"/>
                  </a:cubicBezTo>
                  <a:cubicBezTo>
                    <a:pt x="265" y="0"/>
                    <a:pt x="250" y="12"/>
                    <a:pt x="237" y="21"/>
                  </a:cubicBezTo>
                  <a:cubicBezTo>
                    <a:pt x="226" y="38"/>
                    <a:pt x="216" y="75"/>
                    <a:pt x="198" y="81"/>
                  </a:cubicBezTo>
                  <a:cubicBezTo>
                    <a:pt x="184" y="102"/>
                    <a:pt x="199" y="76"/>
                    <a:pt x="189" y="120"/>
                  </a:cubicBezTo>
                  <a:cubicBezTo>
                    <a:pt x="186" y="134"/>
                    <a:pt x="165" y="135"/>
                    <a:pt x="153" y="138"/>
                  </a:cubicBezTo>
                  <a:cubicBezTo>
                    <a:pt x="151" y="140"/>
                    <a:pt x="139" y="153"/>
                    <a:pt x="135" y="153"/>
                  </a:cubicBezTo>
                  <a:cubicBezTo>
                    <a:pt x="131" y="153"/>
                    <a:pt x="129" y="148"/>
                    <a:pt x="126" y="147"/>
                  </a:cubicBezTo>
                  <a:cubicBezTo>
                    <a:pt x="120" y="144"/>
                    <a:pt x="108" y="141"/>
                    <a:pt x="108" y="141"/>
                  </a:cubicBezTo>
                  <a:cubicBezTo>
                    <a:pt x="101" y="142"/>
                    <a:pt x="74" y="154"/>
                    <a:pt x="81" y="141"/>
                  </a:cubicBezTo>
                  <a:close/>
                </a:path>
              </a:pathLst>
            </a:custGeom>
            <a:solidFill>
              <a:srgbClr val="44546A">
                <a:lumMod val="60000"/>
                <a:lumOff val="40000"/>
              </a:srgbClr>
            </a:solidFill>
            <a:ln w="12700">
              <a:solidFill>
                <a:schemeClr val="bg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20" name="Freeform 19">
              <a:extLst>
                <a:ext uri="{FF2B5EF4-FFF2-40B4-BE49-F238E27FC236}">
                  <a16:creationId xmlns:a16="http://schemas.microsoft.com/office/drawing/2014/main" id="{2F40608E-8BB9-3C76-787F-292BC4603810}"/>
                </a:ext>
              </a:extLst>
            </p:cNvPr>
            <p:cNvSpPr>
              <a:spLocks/>
            </p:cNvSpPr>
            <p:nvPr/>
          </p:nvSpPr>
          <p:spPr bwMode="auto">
            <a:xfrm>
              <a:off x="10870306" y="4871266"/>
              <a:ext cx="504259" cy="1219759"/>
            </a:xfrm>
            <a:custGeom>
              <a:avLst/>
              <a:gdLst>
                <a:gd name="T0" fmla="*/ 0 w 812"/>
                <a:gd name="T1" fmla="*/ 0 h 1548"/>
                <a:gd name="T2" fmla="*/ 0 w 812"/>
                <a:gd name="T3" fmla="*/ 0 h 1548"/>
                <a:gd name="T4" fmla="*/ 0 w 812"/>
                <a:gd name="T5" fmla="*/ 0 h 1548"/>
                <a:gd name="T6" fmla="*/ 0 w 812"/>
                <a:gd name="T7" fmla="*/ 0 h 1548"/>
                <a:gd name="T8" fmla="*/ 0 w 812"/>
                <a:gd name="T9" fmla="*/ 0 h 1548"/>
                <a:gd name="T10" fmla="*/ 0 w 812"/>
                <a:gd name="T11" fmla="*/ 0 h 1548"/>
                <a:gd name="T12" fmla="*/ 0 w 812"/>
                <a:gd name="T13" fmla="*/ 0 h 1548"/>
                <a:gd name="T14" fmla="*/ 0 w 812"/>
                <a:gd name="T15" fmla="*/ 0 h 1548"/>
                <a:gd name="T16" fmla="*/ 0 w 812"/>
                <a:gd name="T17" fmla="*/ 0 h 1548"/>
                <a:gd name="T18" fmla="*/ 0 w 812"/>
                <a:gd name="T19" fmla="*/ 0 h 1548"/>
                <a:gd name="T20" fmla="*/ 0 w 812"/>
                <a:gd name="T21" fmla="*/ 0 h 1548"/>
                <a:gd name="T22" fmla="*/ 0 w 812"/>
                <a:gd name="T23" fmla="*/ 0 h 1548"/>
                <a:gd name="T24" fmla="*/ 0 w 812"/>
                <a:gd name="T25" fmla="*/ 0 h 1548"/>
                <a:gd name="T26" fmla="*/ 0 w 812"/>
                <a:gd name="T27" fmla="*/ 0 h 1548"/>
                <a:gd name="T28" fmla="*/ 0 w 812"/>
                <a:gd name="T29" fmla="*/ 0 h 1548"/>
                <a:gd name="T30" fmla="*/ 0 w 812"/>
                <a:gd name="T31" fmla="*/ 0 h 1548"/>
                <a:gd name="T32" fmla="*/ 0 w 812"/>
                <a:gd name="T33" fmla="*/ 0 h 1548"/>
                <a:gd name="T34" fmla="*/ 0 w 812"/>
                <a:gd name="T35" fmla="*/ 0 h 1548"/>
                <a:gd name="T36" fmla="*/ 0 w 812"/>
                <a:gd name="T37" fmla="*/ 0 h 1548"/>
                <a:gd name="T38" fmla="*/ 0 w 812"/>
                <a:gd name="T39" fmla="*/ 0 h 1548"/>
                <a:gd name="T40" fmla="*/ 0 w 812"/>
                <a:gd name="T41" fmla="*/ 0 h 1548"/>
                <a:gd name="T42" fmla="*/ 0 w 812"/>
                <a:gd name="T43" fmla="*/ 0 h 1548"/>
                <a:gd name="T44" fmla="*/ 0 w 812"/>
                <a:gd name="T45" fmla="*/ 0 h 1548"/>
                <a:gd name="T46" fmla="*/ 0 w 812"/>
                <a:gd name="T47" fmla="*/ 0 h 1548"/>
                <a:gd name="T48" fmla="*/ 0 w 812"/>
                <a:gd name="T49" fmla="*/ 0 h 1548"/>
                <a:gd name="T50" fmla="*/ 0 w 812"/>
                <a:gd name="T51" fmla="*/ 0 h 1548"/>
                <a:gd name="T52" fmla="*/ 0 w 812"/>
                <a:gd name="T53" fmla="*/ 0 h 1548"/>
                <a:gd name="T54" fmla="*/ 0 w 812"/>
                <a:gd name="T55" fmla="*/ 0 h 1548"/>
                <a:gd name="T56" fmla="*/ 0 w 812"/>
                <a:gd name="T57" fmla="*/ 0 h 1548"/>
                <a:gd name="T58" fmla="*/ 0 w 812"/>
                <a:gd name="T59" fmla="*/ 0 h 1548"/>
                <a:gd name="T60" fmla="*/ 0 w 812"/>
                <a:gd name="T61" fmla="*/ 0 h 1548"/>
                <a:gd name="T62" fmla="*/ 0 w 812"/>
                <a:gd name="T63" fmla="*/ 0 h 1548"/>
                <a:gd name="T64" fmla="*/ 0 w 812"/>
                <a:gd name="T65" fmla="*/ 0 h 1548"/>
                <a:gd name="T66" fmla="*/ 0 w 812"/>
                <a:gd name="T67" fmla="*/ 0 h 1548"/>
                <a:gd name="T68" fmla="*/ 0 w 812"/>
                <a:gd name="T69" fmla="*/ 0 h 1548"/>
                <a:gd name="T70" fmla="*/ 0 w 812"/>
                <a:gd name="T71" fmla="*/ 0 h 1548"/>
                <a:gd name="T72" fmla="*/ 0 w 812"/>
                <a:gd name="T73" fmla="*/ 0 h 1548"/>
                <a:gd name="T74" fmla="*/ 0 w 812"/>
                <a:gd name="T75" fmla="*/ 0 h 1548"/>
                <a:gd name="T76" fmla="*/ 0 w 812"/>
                <a:gd name="T77" fmla="*/ 0 h 1548"/>
                <a:gd name="T78" fmla="*/ 0 w 812"/>
                <a:gd name="T79" fmla="*/ 0 h 1548"/>
                <a:gd name="T80" fmla="*/ 0 w 812"/>
                <a:gd name="T81" fmla="*/ 0 h 1548"/>
                <a:gd name="T82" fmla="*/ 0 w 812"/>
                <a:gd name="T83" fmla="*/ 0 h 1548"/>
                <a:gd name="T84" fmla="*/ 0 w 812"/>
                <a:gd name="T85" fmla="*/ 0 h 1548"/>
                <a:gd name="T86" fmla="*/ 0 w 812"/>
                <a:gd name="T87" fmla="*/ 0 h 1548"/>
                <a:gd name="T88" fmla="*/ 0 w 812"/>
                <a:gd name="T89" fmla="*/ 0 h 1548"/>
                <a:gd name="T90" fmla="*/ 0 w 812"/>
                <a:gd name="T91" fmla="*/ 0 h 1548"/>
                <a:gd name="T92" fmla="*/ 0 w 812"/>
                <a:gd name="T93" fmla="*/ 0 h 1548"/>
                <a:gd name="T94" fmla="*/ 0 w 812"/>
                <a:gd name="T95" fmla="*/ 0 h 1548"/>
                <a:gd name="T96" fmla="*/ 0 w 812"/>
                <a:gd name="T97" fmla="*/ 0 h 1548"/>
                <a:gd name="T98" fmla="*/ 0 w 812"/>
                <a:gd name="T99" fmla="*/ 0 h 1548"/>
                <a:gd name="T100" fmla="*/ 0 w 812"/>
                <a:gd name="T101" fmla="*/ 0 h 1548"/>
                <a:gd name="T102" fmla="*/ 0 w 812"/>
                <a:gd name="T103" fmla="*/ 0 h 1548"/>
                <a:gd name="T104" fmla="*/ 0 w 812"/>
                <a:gd name="T105" fmla="*/ 0 h 15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12"/>
                <a:gd name="T160" fmla="*/ 0 h 1548"/>
                <a:gd name="T161" fmla="*/ 812 w 812"/>
                <a:gd name="T162" fmla="*/ 1548 h 15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12" h="1548">
                  <a:moveTo>
                    <a:pt x="281" y="0"/>
                  </a:moveTo>
                  <a:cubicBezTo>
                    <a:pt x="278" y="4"/>
                    <a:pt x="275" y="8"/>
                    <a:pt x="273" y="12"/>
                  </a:cubicBezTo>
                  <a:cubicBezTo>
                    <a:pt x="271" y="16"/>
                    <a:pt x="271" y="20"/>
                    <a:pt x="269" y="24"/>
                  </a:cubicBezTo>
                  <a:cubicBezTo>
                    <a:pt x="264" y="32"/>
                    <a:pt x="253" y="48"/>
                    <a:pt x="253" y="48"/>
                  </a:cubicBezTo>
                  <a:cubicBezTo>
                    <a:pt x="257" y="64"/>
                    <a:pt x="260" y="74"/>
                    <a:pt x="269" y="88"/>
                  </a:cubicBezTo>
                  <a:cubicBezTo>
                    <a:pt x="261" y="113"/>
                    <a:pt x="249" y="92"/>
                    <a:pt x="257" y="116"/>
                  </a:cubicBezTo>
                  <a:cubicBezTo>
                    <a:pt x="252" y="140"/>
                    <a:pt x="245" y="155"/>
                    <a:pt x="225" y="168"/>
                  </a:cubicBezTo>
                  <a:cubicBezTo>
                    <a:pt x="211" y="189"/>
                    <a:pt x="206" y="202"/>
                    <a:pt x="181" y="208"/>
                  </a:cubicBezTo>
                  <a:cubicBezTo>
                    <a:pt x="170" y="224"/>
                    <a:pt x="158" y="238"/>
                    <a:pt x="153" y="256"/>
                  </a:cubicBezTo>
                  <a:cubicBezTo>
                    <a:pt x="151" y="261"/>
                    <a:pt x="153" y="268"/>
                    <a:pt x="149" y="272"/>
                  </a:cubicBezTo>
                  <a:cubicBezTo>
                    <a:pt x="143" y="277"/>
                    <a:pt x="133" y="277"/>
                    <a:pt x="125" y="280"/>
                  </a:cubicBezTo>
                  <a:cubicBezTo>
                    <a:pt x="121" y="281"/>
                    <a:pt x="113" y="284"/>
                    <a:pt x="113" y="284"/>
                  </a:cubicBezTo>
                  <a:cubicBezTo>
                    <a:pt x="112" y="288"/>
                    <a:pt x="109" y="292"/>
                    <a:pt x="109" y="296"/>
                  </a:cubicBezTo>
                  <a:cubicBezTo>
                    <a:pt x="110" y="304"/>
                    <a:pt x="117" y="320"/>
                    <a:pt x="117" y="320"/>
                  </a:cubicBezTo>
                  <a:cubicBezTo>
                    <a:pt x="110" y="331"/>
                    <a:pt x="101" y="356"/>
                    <a:pt x="101" y="356"/>
                  </a:cubicBezTo>
                  <a:cubicBezTo>
                    <a:pt x="109" y="380"/>
                    <a:pt x="115" y="385"/>
                    <a:pt x="93" y="400"/>
                  </a:cubicBezTo>
                  <a:cubicBezTo>
                    <a:pt x="87" y="431"/>
                    <a:pt x="55" y="469"/>
                    <a:pt x="37" y="496"/>
                  </a:cubicBezTo>
                  <a:cubicBezTo>
                    <a:pt x="45" y="508"/>
                    <a:pt x="58" y="531"/>
                    <a:pt x="45" y="544"/>
                  </a:cubicBezTo>
                  <a:cubicBezTo>
                    <a:pt x="38" y="551"/>
                    <a:pt x="21" y="560"/>
                    <a:pt x="21" y="560"/>
                  </a:cubicBezTo>
                  <a:cubicBezTo>
                    <a:pt x="9" y="578"/>
                    <a:pt x="0" y="585"/>
                    <a:pt x="17" y="616"/>
                  </a:cubicBezTo>
                  <a:cubicBezTo>
                    <a:pt x="21" y="623"/>
                    <a:pt x="41" y="624"/>
                    <a:pt x="41" y="624"/>
                  </a:cubicBezTo>
                  <a:cubicBezTo>
                    <a:pt x="30" y="681"/>
                    <a:pt x="34" y="650"/>
                    <a:pt x="29" y="716"/>
                  </a:cubicBezTo>
                  <a:cubicBezTo>
                    <a:pt x="30" y="728"/>
                    <a:pt x="30" y="740"/>
                    <a:pt x="33" y="752"/>
                  </a:cubicBezTo>
                  <a:cubicBezTo>
                    <a:pt x="34" y="757"/>
                    <a:pt x="40" y="759"/>
                    <a:pt x="41" y="764"/>
                  </a:cubicBezTo>
                  <a:cubicBezTo>
                    <a:pt x="44" y="793"/>
                    <a:pt x="18" y="856"/>
                    <a:pt x="9" y="884"/>
                  </a:cubicBezTo>
                  <a:cubicBezTo>
                    <a:pt x="13" y="885"/>
                    <a:pt x="19" y="885"/>
                    <a:pt x="21" y="888"/>
                  </a:cubicBezTo>
                  <a:cubicBezTo>
                    <a:pt x="25" y="894"/>
                    <a:pt x="45" y="948"/>
                    <a:pt x="49" y="960"/>
                  </a:cubicBezTo>
                  <a:cubicBezTo>
                    <a:pt x="51" y="986"/>
                    <a:pt x="43" y="1015"/>
                    <a:pt x="69" y="1024"/>
                  </a:cubicBezTo>
                  <a:cubicBezTo>
                    <a:pt x="80" y="1040"/>
                    <a:pt x="69" y="1065"/>
                    <a:pt x="81" y="1080"/>
                  </a:cubicBezTo>
                  <a:cubicBezTo>
                    <a:pt x="86" y="1087"/>
                    <a:pt x="105" y="1072"/>
                    <a:pt x="105" y="1072"/>
                  </a:cubicBezTo>
                  <a:cubicBezTo>
                    <a:pt x="115" y="1043"/>
                    <a:pt x="106" y="1055"/>
                    <a:pt x="165" y="1064"/>
                  </a:cubicBezTo>
                  <a:cubicBezTo>
                    <a:pt x="173" y="1065"/>
                    <a:pt x="189" y="1072"/>
                    <a:pt x="189" y="1072"/>
                  </a:cubicBezTo>
                  <a:cubicBezTo>
                    <a:pt x="192" y="1076"/>
                    <a:pt x="193" y="1081"/>
                    <a:pt x="197" y="1084"/>
                  </a:cubicBezTo>
                  <a:cubicBezTo>
                    <a:pt x="204" y="1088"/>
                    <a:pt x="221" y="1092"/>
                    <a:pt x="221" y="1092"/>
                  </a:cubicBezTo>
                  <a:cubicBezTo>
                    <a:pt x="227" y="1110"/>
                    <a:pt x="239" y="1124"/>
                    <a:pt x="249" y="1140"/>
                  </a:cubicBezTo>
                  <a:cubicBezTo>
                    <a:pt x="254" y="1147"/>
                    <a:pt x="257" y="1164"/>
                    <a:pt x="257" y="1164"/>
                  </a:cubicBezTo>
                  <a:cubicBezTo>
                    <a:pt x="253" y="1182"/>
                    <a:pt x="258" y="1192"/>
                    <a:pt x="253" y="1208"/>
                  </a:cubicBezTo>
                  <a:cubicBezTo>
                    <a:pt x="258" y="1224"/>
                    <a:pt x="265" y="1227"/>
                    <a:pt x="281" y="1232"/>
                  </a:cubicBezTo>
                  <a:cubicBezTo>
                    <a:pt x="307" y="1258"/>
                    <a:pt x="308" y="1292"/>
                    <a:pt x="349" y="1300"/>
                  </a:cubicBezTo>
                  <a:cubicBezTo>
                    <a:pt x="352" y="1303"/>
                    <a:pt x="368" y="1316"/>
                    <a:pt x="365" y="1324"/>
                  </a:cubicBezTo>
                  <a:cubicBezTo>
                    <a:pt x="360" y="1336"/>
                    <a:pt x="329" y="1340"/>
                    <a:pt x="329" y="1340"/>
                  </a:cubicBezTo>
                  <a:cubicBezTo>
                    <a:pt x="320" y="1366"/>
                    <a:pt x="313" y="1396"/>
                    <a:pt x="313" y="1424"/>
                  </a:cubicBezTo>
                  <a:cubicBezTo>
                    <a:pt x="313" y="1428"/>
                    <a:pt x="316" y="1416"/>
                    <a:pt x="317" y="1412"/>
                  </a:cubicBezTo>
                  <a:cubicBezTo>
                    <a:pt x="333" y="1417"/>
                    <a:pt x="339" y="1435"/>
                    <a:pt x="345" y="1452"/>
                  </a:cubicBezTo>
                  <a:cubicBezTo>
                    <a:pt x="342" y="1461"/>
                    <a:pt x="337" y="1470"/>
                    <a:pt x="345" y="1480"/>
                  </a:cubicBezTo>
                  <a:cubicBezTo>
                    <a:pt x="362" y="1500"/>
                    <a:pt x="377" y="1494"/>
                    <a:pt x="397" y="1504"/>
                  </a:cubicBezTo>
                  <a:cubicBezTo>
                    <a:pt x="435" y="1523"/>
                    <a:pt x="371" y="1499"/>
                    <a:pt x="433" y="1520"/>
                  </a:cubicBezTo>
                  <a:cubicBezTo>
                    <a:pt x="451" y="1526"/>
                    <a:pt x="463" y="1542"/>
                    <a:pt x="481" y="1548"/>
                  </a:cubicBezTo>
                  <a:cubicBezTo>
                    <a:pt x="497" y="1543"/>
                    <a:pt x="500" y="1536"/>
                    <a:pt x="505" y="1520"/>
                  </a:cubicBezTo>
                  <a:cubicBezTo>
                    <a:pt x="510" y="1485"/>
                    <a:pt x="512" y="1493"/>
                    <a:pt x="537" y="1476"/>
                  </a:cubicBezTo>
                  <a:cubicBezTo>
                    <a:pt x="548" y="1459"/>
                    <a:pt x="566" y="1451"/>
                    <a:pt x="581" y="1436"/>
                  </a:cubicBezTo>
                  <a:cubicBezTo>
                    <a:pt x="590" y="1408"/>
                    <a:pt x="588" y="1398"/>
                    <a:pt x="617" y="1388"/>
                  </a:cubicBezTo>
                  <a:cubicBezTo>
                    <a:pt x="638" y="1367"/>
                    <a:pt x="676" y="1334"/>
                    <a:pt x="685" y="1308"/>
                  </a:cubicBezTo>
                  <a:cubicBezTo>
                    <a:pt x="681" y="1287"/>
                    <a:pt x="671" y="1283"/>
                    <a:pt x="665" y="1264"/>
                  </a:cubicBezTo>
                  <a:cubicBezTo>
                    <a:pt x="666" y="1257"/>
                    <a:pt x="668" y="1236"/>
                    <a:pt x="673" y="1228"/>
                  </a:cubicBezTo>
                  <a:cubicBezTo>
                    <a:pt x="678" y="1220"/>
                    <a:pt x="689" y="1204"/>
                    <a:pt x="689" y="1204"/>
                  </a:cubicBezTo>
                  <a:cubicBezTo>
                    <a:pt x="690" y="1195"/>
                    <a:pt x="705" y="1184"/>
                    <a:pt x="701" y="1172"/>
                  </a:cubicBezTo>
                  <a:cubicBezTo>
                    <a:pt x="697" y="1160"/>
                    <a:pt x="668" y="1145"/>
                    <a:pt x="665" y="1132"/>
                  </a:cubicBezTo>
                  <a:cubicBezTo>
                    <a:pt x="657" y="1113"/>
                    <a:pt x="688" y="1114"/>
                    <a:pt x="681" y="1096"/>
                  </a:cubicBezTo>
                  <a:cubicBezTo>
                    <a:pt x="674" y="1078"/>
                    <a:pt x="634" y="1054"/>
                    <a:pt x="621" y="1024"/>
                  </a:cubicBezTo>
                  <a:cubicBezTo>
                    <a:pt x="626" y="989"/>
                    <a:pt x="626" y="947"/>
                    <a:pt x="605" y="916"/>
                  </a:cubicBezTo>
                  <a:cubicBezTo>
                    <a:pt x="606" y="909"/>
                    <a:pt x="604" y="901"/>
                    <a:pt x="609" y="896"/>
                  </a:cubicBezTo>
                  <a:cubicBezTo>
                    <a:pt x="612" y="893"/>
                    <a:pt x="617" y="900"/>
                    <a:pt x="621" y="900"/>
                  </a:cubicBezTo>
                  <a:cubicBezTo>
                    <a:pt x="626" y="900"/>
                    <a:pt x="643" y="894"/>
                    <a:pt x="649" y="892"/>
                  </a:cubicBezTo>
                  <a:cubicBezTo>
                    <a:pt x="648" y="885"/>
                    <a:pt x="648" y="878"/>
                    <a:pt x="645" y="872"/>
                  </a:cubicBezTo>
                  <a:cubicBezTo>
                    <a:pt x="641" y="863"/>
                    <a:pt x="629" y="848"/>
                    <a:pt x="629" y="848"/>
                  </a:cubicBezTo>
                  <a:cubicBezTo>
                    <a:pt x="641" y="830"/>
                    <a:pt x="650" y="832"/>
                    <a:pt x="673" y="828"/>
                  </a:cubicBezTo>
                  <a:cubicBezTo>
                    <a:pt x="688" y="806"/>
                    <a:pt x="683" y="818"/>
                    <a:pt x="677" y="776"/>
                  </a:cubicBezTo>
                  <a:cubicBezTo>
                    <a:pt x="676" y="772"/>
                    <a:pt x="673" y="760"/>
                    <a:pt x="673" y="764"/>
                  </a:cubicBezTo>
                  <a:cubicBezTo>
                    <a:pt x="673" y="769"/>
                    <a:pt x="679" y="786"/>
                    <a:pt x="681" y="792"/>
                  </a:cubicBezTo>
                  <a:cubicBezTo>
                    <a:pt x="677" y="795"/>
                    <a:pt x="673" y="802"/>
                    <a:pt x="669" y="800"/>
                  </a:cubicBezTo>
                  <a:cubicBezTo>
                    <a:pt x="661" y="795"/>
                    <a:pt x="658" y="784"/>
                    <a:pt x="653" y="776"/>
                  </a:cubicBezTo>
                  <a:cubicBezTo>
                    <a:pt x="649" y="770"/>
                    <a:pt x="613" y="745"/>
                    <a:pt x="605" y="740"/>
                  </a:cubicBezTo>
                  <a:cubicBezTo>
                    <a:pt x="594" y="706"/>
                    <a:pt x="611" y="760"/>
                    <a:pt x="597" y="704"/>
                  </a:cubicBezTo>
                  <a:cubicBezTo>
                    <a:pt x="595" y="696"/>
                    <a:pt x="589" y="680"/>
                    <a:pt x="589" y="680"/>
                  </a:cubicBezTo>
                  <a:cubicBezTo>
                    <a:pt x="594" y="650"/>
                    <a:pt x="594" y="655"/>
                    <a:pt x="621" y="648"/>
                  </a:cubicBezTo>
                  <a:cubicBezTo>
                    <a:pt x="643" y="626"/>
                    <a:pt x="630" y="590"/>
                    <a:pt x="661" y="580"/>
                  </a:cubicBezTo>
                  <a:cubicBezTo>
                    <a:pt x="680" y="551"/>
                    <a:pt x="681" y="545"/>
                    <a:pt x="717" y="540"/>
                  </a:cubicBezTo>
                  <a:cubicBezTo>
                    <a:pt x="723" y="531"/>
                    <a:pt x="732" y="525"/>
                    <a:pt x="737" y="516"/>
                  </a:cubicBezTo>
                  <a:cubicBezTo>
                    <a:pt x="752" y="489"/>
                    <a:pt x="740" y="477"/>
                    <a:pt x="773" y="468"/>
                  </a:cubicBezTo>
                  <a:cubicBezTo>
                    <a:pt x="778" y="466"/>
                    <a:pt x="784" y="465"/>
                    <a:pt x="789" y="464"/>
                  </a:cubicBezTo>
                  <a:cubicBezTo>
                    <a:pt x="799" y="449"/>
                    <a:pt x="799" y="455"/>
                    <a:pt x="793" y="436"/>
                  </a:cubicBezTo>
                  <a:cubicBezTo>
                    <a:pt x="788" y="420"/>
                    <a:pt x="777" y="388"/>
                    <a:pt x="777" y="388"/>
                  </a:cubicBezTo>
                  <a:cubicBezTo>
                    <a:pt x="776" y="381"/>
                    <a:pt x="773" y="340"/>
                    <a:pt x="765" y="332"/>
                  </a:cubicBezTo>
                  <a:cubicBezTo>
                    <a:pt x="760" y="327"/>
                    <a:pt x="753" y="355"/>
                    <a:pt x="755" y="361"/>
                  </a:cubicBezTo>
                  <a:cubicBezTo>
                    <a:pt x="757" y="366"/>
                    <a:pt x="774" y="360"/>
                    <a:pt x="777" y="364"/>
                  </a:cubicBezTo>
                  <a:cubicBezTo>
                    <a:pt x="776" y="368"/>
                    <a:pt x="777" y="377"/>
                    <a:pt x="773" y="376"/>
                  </a:cubicBezTo>
                  <a:cubicBezTo>
                    <a:pt x="763" y="375"/>
                    <a:pt x="749" y="360"/>
                    <a:pt x="749" y="360"/>
                  </a:cubicBezTo>
                  <a:cubicBezTo>
                    <a:pt x="743" y="342"/>
                    <a:pt x="755" y="339"/>
                    <a:pt x="765" y="324"/>
                  </a:cubicBezTo>
                  <a:cubicBezTo>
                    <a:pt x="760" y="304"/>
                    <a:pt x="756" y="302"/>
                    <a:pt x="737" y="296"/>
                  </a:cubicBezTo>
                  <a:cubicBezTo>
                    <a:pt x="718" y="277"/>
                    <a:pt x="718" y="267"/>
                    <a:pt x="737" y="248"/>
                  </a:cubicBezTo>
                  <a:cubicBezTo>
                    <a:pt x="741" y="236"/>
                    <a:pt x="754" y="239"/>
                    <a:pt x="764" y="229"/>
                  </a:cubicBezTo>
                  <a:cubicBezTo>
                    <a:pt x="781" y="212"/>
                    <a:pt x="785" y="192"/>
                    <a:pt x="793" y="168"/>
                  </a:cubicBezTo>
                  <a:cubicBezTo>
                    <a:pt x="796" y="141"/>
                    <a:pt x="800" y="115"/>
                    <a:pt x="805" y="88"/>
                  </a:cubicBezTo>
                  <a:cubicBezTo>
                    <a:pt x="802" y="57"/>
                    <a:pt x="812" y="23"/>
                    <a:pt x="788" y="7"/>
                  </a:cubicBezTo>
                  <a:cubicBezTo>
                    <a:pt x="785" y="7"/>
                    <a:pt x="739" y="24"/>
                    <a:pt x="725" y="32"/>
                  </a:cubicBezTo>
                  <a:cubicBezTo>
                    <a:pt x="717" y="37"/>
                    <a:pt x="701" y="48"/>
                    <a:pt x="701" y="48"/>
                  </a:cubicBezTo>
                  <a:cubicBezTo>
                    <a:pt x="692" y="62"/>
                    <a:pt x="685" y="67"/>
                    <a:pt x="669" y="72"/>
                  </a:cubicBezTo>
                  <a:cubicBezTo>
                    <a:pt x="654" y="83"/>
                    <a:pt x="625" y="92"/>
                    <a:pt x="602" y="103"/>
                  </a:cubicBezTo>
                  <a:cubicBezTo>
                    <a:pt x="579" y="114"/>
                    <a:pt x="555" y="138"/>
                    <a:pt x="533" y="140"/>
                  </a:cubicBezTo>
                  <a:cubicBezTo>
                    <a:pt x="511" y="133"/>
                    <a:pt x="493" y="118"/>
                    <a:pt x="470" y="112"/>
                  </a:cubicBezTo>
                  <a:cubicBezTo>
                    <a:pt x="454" y="101"/>
                    <a:pt x="440" y="85"/>
                    <a:pt x="422" y="79"/>
                  </a:cubicBezTo>
                  <a:cubicBezTo>
                    <a:pt x="400" y="57"/>
                    <a:pt x="368" y="45"/>
                    <a:pt x="338" y="37"/>
                  </a:cubicBezTo>
                  <a:cubicBezTo>
                    <a:pt x="324" y="28"/>
                    <a:pt x="295" y="21"/>
                    <a:pt x="281" y="16"/>
                  </a:cubicBezTo>
                  <a:cubicBezTo>
                    <a:pt x="277" y="15"/>
                    <a:pt x="269" y="16"/>
                    <a:pt x="269" y="12"/>
                  </a:cubicBezTo>
                  <a:cubicBezTo>
                    <a:pt x="269" y="6"/>
                    <a:pt x="277" y="4"/>
                    <a:pt x="281" y="0"/>
                  </a:cubicBezTo>
                  <a:close/>
                </a:path>
              </a:pathLst>
            </a:custGeom>
            <a:solidFill>
              <a:srgbClr val="44546A">
                <a:lumMod val="60000"/>
                <a:lumOff val="40000"/>
              </a:srgbClr>
            </a:solidFill>
            <a:ln w="12700">
              <a:solidFill>
                <a:schemeClr val="bg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21" name="Freeform 20">
              <a:extLst>
                <a:ext uri="{FF2B5EF4-FFF2-40B4-BE49-F238E27FC236}">
                  <a16:creationId xmlns:a16="http://schemas.microsoft.com/office/drawing/2014/main" id="{31DFC006-3EA5-DBE5-5AE6-5581355EC0F6}"/>
                </a:ext>
              </a:extLst>
            </p:cNvPr>
            <p:cNvSpPr>
              <a:spLocks/>
            </p:cNvSpPr>
            <p:nvPr/>
          </p:nvSpPr>
          <p:spPr bwMode="auto">
            <a:xfrm>
              <a:off x="10266769" y="4350176"/>
              <a:ext cx="777521" cy="1195017"/>
            </a:xfrm>
            <a:custGeom>
              <a:avLst/>
              <a:gdLst>
                <a:gd name="T0" fmla="*/ 0 w 1252"/>
                <a:gd name="T1" fmla="*/ 0 h 1520"/>
                <a:gd name="T2" fmla="*/ 0 w 1252"/>
                <a:gd name="T3" fmla="*/ 0 h 1520"/>
                <a:gd name="T4" fmla="*/ 0 w 1252"/>
                <a:gd name="T5" fmla="*/ 0 h 1520"/>
                <a:gd name="T6" fmla="*/ 0 w 1252"/>
                <a:gd name="T7" fmla="*/ 0 h 1520"/>
                <a:gd name="T8" fmla="*/ 0 w 1252"/>
                <a:gd name="T9" fmla="*/ 0 h 1520"/>
                <a:gd name="T10" fmla="*/ 0 w 1252"/>
                <a:gd name="T11" fmla="*/ 0 h 1520"/>
                <a:gd name="T12" fmla="*/ 0 w 1252"/>
                <a:gd name="T13" fmla="*/ 0 h 1520"/>
                <a:gd name="T14" fmla="*/ 0 w 1252"/>
                <a:gd name="T15" fmla="*/ 0 h 1520"/>
                <a:gd name="T16" fmla="*/ 0 w 1252"/>
                <a:gd name="T17" fmla="*/ 0 h 1520"/>
                <a:gd name="T18" fmla="*/ 0 w 1252"/>
                <a:gd name="T19" fmla="*/ 0 h 1520"/>
                <a:gd name="T20" fmla="*/ 0 w 1252"/>
                <a:gd name="T21" fmla="*/ 0 h 1520"/>
                <a:gd name="T22" fmla="*/ 0 w 1252"/>
                <a:gd name="T23" fmla="*/ 0 h 1520"/>
                <a:gd name="T24" fmla="*/ 0 w 1252"/>
                <a:gd name="T25" fmla="*/ 0 h 1520"/>
                <a:gd name="T26" fmla="*/ 0 w 1252"/>
                <a:gd name="T27" fmla="*/ 0 h 1520"/>
                <a:gd name="T28" fmla="*/ 0 w 1252"/>
                <a:gd name="T29" fmla="*/ 0 h 1520"/>
                <a:gd name="T30" fmla="*/ 0 w 1252"/>
                <a:gd name="T31" fmla="*/ 0 h 1520"/>
                <a:gd name="T32" fmla="*/ 0 w 1252"/>
                <a:gd name="T33" fmla="*/ 0 h 1520"/>
                <a:gd name="T34" fmla="*/ 0 w 1252"/>
                <a:gd name="T35" fmla="*/ 0 h 1520"/>
                <a:gd name="T36" fmla="*/ 0 w 1252"/>
                <a:gd name="T37" fmla="*/ 0 h 1520"/>
                <a:gd name="T38" fmla="*/ 0 w 1252"/>
                <a:gd name="T39" fmla="*/ 0 h 1520"/>
                <a:gd name="T40" fmla="*/ 0 w 1252"/>
                <a:gd name="T41" fmla="*/ 0 h 1520"/>
                <a:gd name="T42" fmla="*/ 0 w 1252"/>
                <a:gd name="T43" fmla="*/ 0 h 1520"/>
                <a:gd name="T44" fmla="*/ 0 w 1252"/>
                <a:gd name="T45" fmla="*/ 0 h 1520"/>
                <a:gd name="T46" fmla="*/ 0 w 1252"/>
                <a:gd name="T47" fmla="*/ 0 h 1520"/>
                <a:gd name="T48" fmla="*/ 0 w 1252"/>
                <a:gd name="T49" fmla="*/ 0 h 1520"/>
                <a:gd name="T50" fmla="*/ 0 w 1252"/>
                <a:gd name="T51" fmla="*/ 0 h 1520"/>
                <a:gd name="T52" fmla="*/ 0 w 1252"/>
                <a:gd name="T53" fmla="*/ 0 h 1520"/>
                <a:gd name="T54" fmla="*/ 0 w 1252"/>
                <a:gd name="T55" fmla="*/ 0 h 1520"/>
                <a:gd name="T56" fmla="*/ 0 w 1252"/>
                <a:gd name="T57" fmla="*/ 0 h 1520"/>
                <a:gd name="T58" fmla="*/ 0 w 1252"/>
                <a:gd name="T59" fmla="*/ 0 h 1520"/>
                <a:gd name="T60" fmla="*/ 0 w 1252"/>
                <a:gd name="T61" fmla="*/ 0 h 1520"/>
                <a:gd name="T62" fmla="*/ 0 w 1252"/>
                <a:gd name="T63" fmla="*/ 0 h 1520"/>
                <a:gd name="T64" fmla="*/ 0 w 1252"/>
                <a:gd name="T65" fmla="*/ 0 h 1520"/>
                <a:gd name="T66" fmla="*/ 0 w 1252"/>
                <a:gd name="T67" fmla="*/ 0 h 1520"/>
                <a:gd name="T68" fmla="*/ 0 w 1252"/>
                <a:gd name="T69" fmla="*/ 0 h 1520"/>
                <a:gd name="T70" fmla="*/ 0 w 1252"/>
                <a:gd name="T71" fmla="*/ 0 h 1520"/>
                <a:gd name="T72" fmla="*/ 0 w 1252"/>
                <a:gd name="T73" fmla="*/ 0 h 1520"/>
                <a:gd name="T74" fmla="*/ 0 w 1252"/>
                <a:gd name="T75" fmla="*/ 0 h 1520"/>
                <a:gd name="T76" fmla="*/ 0 w 1252"/>
                <a:gd name="T77" fmla="*/ 0 h 1520"/>
                <a:gd name="T78" fmla="*/ 0 w 1252"/>
                <a:gd name="T79" fmla="*/ 0 h 1520"/>
                <a:gd name="T80" fmla="*/ 0 w 1252"/>
                <a:gd name="T81" fmla="*/ 0 h 1520"/>
                <a:gd name="T82" fmla="*/ 0 w 1252"/>
                <a:gd name="T83" fmla="*/ 0 h 1520"/>
                <a:gd name="T84" fmla="*/ 0 w 1252"/>
                <a:gd name="T85" fmla="*/ 0 h 1520"/>
                <a:gd name="T86" fmla="*/ 0 w 1252"/>
                <a:gd name="T87" fmla="*/ 0 h 1520"/>
                <a:gd name="T88" fmla="*/ 0 w 1252"/>
                <a:gd name="T89" fmla="*/ 0 h 1520"/>
                <a:gd name="T90" fmla="*/ 0 w 1252"/>
                <a:gd name="T91" fmla="*/ 0 h 1520"/>
                <a:gd name="T92" fmla="*/ 0 w 1252"/>
                <a:gd name="T93" fmla="*/ 0 h 1520"/>
                <a:gd name="T94" fmla="*/ 0 w 1252"/>
                <a:gd name="T95" fmla="*/ 0 h 1520"/>
                <a:gd name="T96" fmla="*/ 0 w 1252"/>
                <a:gd name="T97" fmla="*/ 0 h 1520"/>
                <a:gd name="T98" fmla="*/ 0 w 1252"/>
                <a:gd name="T99" fmla="*/ 0 h 1520"/>
                <a:gd name="T100" fmla="*/ 0 w 1252"/>
                <a:gd name="T101" fmla="*/ 0 h 1520"/>
                <a:gd name="T102" fmla="*/ 0 w 1252"/>
                <a:gd name="T103" fmla="*/ 0 h 1520"/>
                <a:gd name="T104" fmla="*/ 0 w 1252"/>
                <a:gd name="T105" fmla="*/ 0 h 1520"/>
                <a:gd name="T106" fmla="*/ 0 w 1252"/>
                <a:gd name="T107" fmla="*/ 0 h 1520"/>
                <a:gd name="T108" fmla="*/ 0 w 1252"/>
                <a:gd name="T109" fmla="*/ 0 h 1520"/>
                <a:gd name="T110" fmla="*/ 0 w 1252"/>
                <a:gd name="T111" fmla="*/ 0 h 1520"/>
                <a:gd name="T112" fmla="*/ 0 w 1252"/>
                <a:gd name="T113" fmla="*/ 0 h 1520"/>
                <a:gd name="T114" fmla="*/ 0 w 1252"/>
                <a:gd name="T115" fmla="*/ 0 h 1520"/>
                <a:gd name="T116" fmla="*/ 0 w 1252"/>
                <a:gd name="T117" fmla="*/ 0 h 1520"/>
                <a:gd name="T118" fmla="*/ 0 w 1252"/>
                <a:gd name="T119" fmla="*/ 0 h 1520"/>
                <a:gd name="T120" fmla="*/ 0 w 1252"/>
                <a:gd name="T121" fmla="*/ 0 h 1520"/>
                <a:gd name="T122" fmla="*/ 0 w 1252"/>
                <a:gd name="T123" fmla="*/ 0 h 152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52"/>
                <a:gd name="T187" fmla="*/ 0 h 1520"/>
                <a:gd name="T188" fmla="*/ 1252 w 1252"/>
                <a:gd name="T189" fmla="*/ 1520 h 152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52" h="1520">
                  <a:moveTo>
                    <a:pt x="596" y="28"/>
                  </a:moveTo>
                  <a:cubicBezTo>
                    <a:pt x="576" y="41"/>
                    <a:pt x="560" y="41"/>
                    <a:pt x="536" y="44"/>
                  </a:cubicBezTo>
                  <a:cubicBezTo>
                    <a:pt x="520" y="47"/>
                    <a:pt x="520" y="41"/>
                    <a:pt x="497" y="44"/>
                  </a:cubicBezTo>
                  <a:cubicBezTo>
                    <a:pt x="478" y="45"/>
                    <a:pt x="417" y="60"/>
                    <a:pt x="396" y="60"/>
                  </a:cubicBezTo>
                  <a:cubicBezTo>
                    <a:pt x="388" y="59"/>
                    <a:pt x="379" y="61"/>
                    <a:pt x="372" y="56"/>
                  </a:cubicBezTo>
                  <a:cubicBezTo>
                    <a:pt x="353" y="42"/>
                    <a:pt x="349" y="14"/>
                    <a:pt x="328" y="0"/>
                  </a:cubicBezTo>
                  <a:cubicBezTo>
                    <a:pt x="305" y="23"/>
                    <a:pt x="300" y="16"/>
                    <a:pt x="264" y="12"/>
                  </a:cubicBezTo>
                  <a:cubicBezTo>
                    <a:pt x="245" y="18"/>
                    <a:pt x="228" y="17"/>
                    <a:pt x="212" y="26"/>
                  </a:cubicBezTo>
                  <a:cubicBezTo>
                    <a:pt x="196" y="35"/>
                    <a:pt x="178" y="55"/>
                    <a:pt x="170" y="68"/>
                  </a:cubicBezTo>
                  <a:cubicBezTo>
                    <a:pt x="162" y="81"/>
                    <a:pt x="168" y="97"/>
                    <a:pt x="164" y="104"/>
                  </a:cubicBezTo>
                  <a:cubicBezTo>
                    <a:pt x="159" y="107"/>
                    <a:pt x="153" y="107"/>
                    <a:pt x="148" y="108"/>
                  </a:cubicBezTo>
                  <a:cubicBezTo>
                    <a:pt x="143" y="116"/>
                    <a:pt x="133" y="120"/>
                    <a:pt x="128" y="128"/>
                  </a:cubicBezTo>
                  <a:cubicBezTo>
                    <a:pt x="124" y="135"/>
                    <a:pt x="120" y="152"/>
                    <a:pt x="120" y="152"/>
                  </a:cubicBezTo>
                  <a:cubicBezTo>
                    <a:pt x="128" y="160"/>
                    <a:pt x="136" y="168"/>
                    <a:pt x="144" y="176"/>
                  </a:cubicBezTo>
                  <a:cubicBezTo>
                    <a:pt x="150" y="182"/>
                    <a:pt x="146" y="192"/>
                    <a:pt x="148" y="200"/>
                  </a:cubicBezTo>
                  <a:cubicBezTo>
                    <a:pt x="152" y="217"/>
                    <a:pt x="169" y="246"/>
                    <a:pt x="184" y="256"/>
                  </a:cubicBezTo>
                  <a:cubicBezTo>
                    <a:pt x="196" y="274"/>
                    <a:pt x="197" y="290"/>
                    <a:pt x="200" y="312"/>
                  </a:cubicBezTo>
                  <a:cubicBezTo>
                    <a:pt x="190" y="363"/>
                    <a:pt x="135" y="388"/>
                    <a:pt x="88" y="400"/>
                  </a:cubicBezTo>
                  <a:cubicBezTo>
                    <a:pt x="64" y="416"/>
                    <a:pt x="64" y="393"/>
                    <a:pt x="44" y="380"/>
                  </a:cubicBezTo>
                  <a:cubicBezTo>
                    <a:pt x="39" y="364"/>
                    <a:pt x="34" y="357"/>
                    <a:pt x="20" y="348"/>
                  </a:cubicBezTo>
                  <a:cubicBezTo>
                    <a:pt x="16" y="351"/>
                    <a:pt x="11" y="352"/>
                    <a:pt x="8" y="356"/>
                  </a:cubicBezTo>
                  <a:cubicBezTo>
                    <a:pt x="4" y="363"/>
                    <a:pt x="0" y="380"/>
                    <a:pt x="0" y="380"/>
                  </a:cubicBezTo>
                  <a:cubicBezTo>
                    <a:pt x="5" y="396"/>
                    <a:pt x="8" y="403"/>
                    <a:pt x="24" y="408"/>
                  </a:cubicBezTo>
                  <a:cubicBezTo>
                    <a:pt x="27" y="417"/>
                    <a:pt x="54" y="470"/>
                    <a:pt x="64" y="480"/>
                  </a:cubicBezTo>
                  <a:cubicBezTo>
                    <a:pt x="85" y="501"/>
                    <a:pt x="98" y="511"/>
                    <a:pt x="112" y="536"/>
                  </a:cubicBezTo>
                  <a:cubicBezTo>
                    <a:pt x="119" y="549"/>
                    <a:pt x="131" y="558"/>
                    <a:pt x="136" y="572"/>
                  </a:cubicBezTo>
                  <a:cubicBezTo>
                    <a:pt x="144" y="596"/>
                    <a:pt x="147" y="626"/>
                    <a:pt x="168" y="640"/>
                  </a:cubicBezTo>
                  <a:cubicBezTo>
                    <a:pt x="177" y="653"/>
                    <a:pt x="189" y="658"/>
                    <a:pt x="196" y="672"/>
                  </a:cubicBezTo>
                  <a:cubicBezTo>
                    <a:pt x="202" y="683"/>
                    <a:pt x="201" y="696"/>
                    <a:pt x="204" y="708"/>
                  </a:cubicBezTo>
                  <a:cubicBezTo>
                    <a:pt x="211" y="734"/>
                    <a:pt x="225" y="758"/>
                    <a:pt x="240" y="780"/>
                  </a:cubicBezTo>
                  <a:cubicBezTo>
                    <a:pt x="247" y="790"/>
                    <a:pt x="264" y="783"/>
                    <a:pt x="276" y="784"/>
                  </a:cubicBezTo>
                  <a:cubicBezTo>
                    <a:pt x="305" y="774"/>
                    <a:pt x="280" y="765"/>
                    <a:pt x="316" y="772"/>
                  </a:cubicBezTo>
                  <a:cubicBezTo>
                    <a:pt x="333" y="784"/>
                    <a:pt x="334" y="774"/>
                    <a:pt x="352" y="768"/>
                  </a:cubicBezTo>
                  <a:cubicBezTo>
                    <a:pt x="372" y="773"/>
                    <a:pt x="392" y="778"/>
                    <a:pt x="412" y="784"/>
                  </a:cubicBezTo>
                  <a:cubicBezTo>
                    <a:pt x="420" y="786"/>
                    <a:pt x="436" y="792"/>
                    <a:pt x="436" y="792"/>
                  </a:cubicBezTo>
                  <a:cubicBezTo>
                    <a:pt x="442" y="811"/>
                    <a:pt x="467" y="820"/>
                    <a:pt x="484" y="832"/>
                  </a:cubicBezTo>
                  <a:cubicBezTo>
                    <a:pt x="491" y="843"/>
                    <a:pt x="491" y="846"/>
                    <a:pt x="504" y="852"/>
                  </a:cubicBezTo>
                  <a:cubicBezTo>
                    <a:pt x="512" y="855"/>
                    <a:pt x="528" y="860"/>
                    <a:pt x="528" y="860"/>
                  </a:cubicBezTo>
                  <a:cubicBezTo>
                    <a:pt x="536" y="872"/>
                    <a:pt x="560" y="888"/>
                    <a:pt x="560" y="888"/>
                  </a:cubicBezTo>
                  <a:cubicBezTo>
                    <a:pt x="592" y="866"/>
                    <a:pt x="603" y="923"/>
                    <a:pt x="628" y="940"/>
                  </a:cubicBezTo>
                  <a:cubicBezTo>
                    <a:pt x="637" y="966"/>
                    <a:pt x="636" y="992"/>
                    <a:pt x="652" y="1016"/>
                  </a:cubicBezTo>
                  <a:cubicBezTo>
                    <a:pt x="648" y="1027"/>
                    <a:pt x="630" y="1084"/>
                    <a:pt x="624" y="1092"/>
                  </a:cubicBezTo>
                  <a:cubicBezTo>
                    <a:pt x="617" y="1102"/>
                    <a:pt x="592" y="1130"/>
                    <a:pt x="580" y="1140"/>
                  </a:cubicBezTo>
                  <a:cubicBezTo>
                    <a:pt x="562" y="1156"/>
                    <a:pt x="540" y="1162"/>
                    <a:pt x="520" y="1172"/>
                  </a:cubicBezTo>
                  <a:cubicBezTo>
                    <a:pt x="508" y="1178"/>
                    <a:pt x="484" y="1188"/>
                    <a:pt x="484" y="1188"/>
                  </a:cubicBezTo>
                  <a:cubicBezTo>
                    <a:pt x="481" y="1192"/>
                    <a:pt x="474" y="1196"/>
                    <a:pt x="476" y="1200"/>
                  </a:cubicBezTo>
                  <a:cubicBezTo>
                    <a:pt x="481" y="1208"/>
                    <a:pt x="500" y="1216"/>
                    <a:pt x="500" y="1216"/>
                  </a:cubicBezTo>
                  <a:cubicBezTo>
                    <a:pt x="498" y="1232"/>
                    <a:pt x="492" y="1260"/>
                    <a:pt x="504" y="1276"/>
                  </a:cubicBezTo>
                  <a:cubicBezTo>
                    <a:pt x="511" y="1285"/>
                    <a:pt x="522" y="1285"/>
                    <a:pt x="532" y="1288"/>
                  </a:cubicBezTo>
                  <a:cubicBezTo>
                    <a:pt x="540" y="1290"/>
                    <a:pt x="556" y="1296"/>
                    <a:pt x="556" y="1296"/>
                  </a:cubicBezTo>
                  <a:cubicBezTo>
                    <a:pt x="580" y="1290"/>
                    <a:pt x="567" y="1294"/>
                    <a:pt x="596" y="1284"/>
                  </a:cubicBezTo>
                  <a:cubicBezTo>
                    <a:pt x="600" y="1283"/>
                    <a:pt x="608" y="1280"/>
                    <a:pt x="608" y="1280"/>
                  </a:cubicBezTo>
                  <a:cubicBezTo>
                    <a:pt x="617" y="1308"/>
                    <a:pt x="608" y="1301"/>
                    <a:pt x="628" y="1308"/>
                  </a:cubicBezTo>
                  <a:cubicBezTo>
                    <a:pt x="665" y="1301"/>
                    <a:pt x="656" y="1283"/>
                    <a:pt x="648" y="1252"/>
                  </a:cubicBezTo>
                  <a:cubicBezTo>
                    <a:pt x="649" y="1248"/>
                    <a:pt x="648" y="1242"/>
                    <a:pt x="652" y="1240"/>
                  </a:cubicBezTo>
                  <a:cubicBezTo>
                    <a:pt x="666" y="1233"/>
                    <a:pt x="665" y="1252"/>
                    <a:pt x="668" y="1256"/>
                  </a:cubicBezTo>
                  <a:cubicBezTo>
                    <a:pt x="678" y="1269"/>
                    <a:pt x="703" y="1270"/>
                    <a:pt x="716" y="1272"/>
                  </a:cubicBezTo>
                  <a:cubicBezTo>
                    <a:pt x="721" y="1288"/>
                    <a:pt x="717" y="1297"/>
                    <a:pt x="712" y="1312"/>
                  </a:cubicBezTo>
                  <a:cubicBezTo>
                    <a:pt x="721" y="1326"/>
                    <a:pt x="732" y="1332"/>
                    <a:pt x="744" y="1344"/>
                  </a:cubicBezTo>
                  <a:cubicBezTo>
                    <a:pt x="739" y="1363"/>
                    <a:pt x="730" y="1363"/>
                    <a:pt x="724" y="1380"/>
                  </a:cubicBezTo>
                  <a:cubicBezTo>
                    <a:pt x="743" y="1399"/>
                    <a:pt x="767" y="1403"/>
                    <a:pt x="792" y="1408"/>
                  </a:cubicBezTo>
                  <a:cubicBezTo>
                    <a:pt x="817" y="1402"/>
                    <a:pt x="803" y="1407"/>
                    <a:pt x="832" y="1388"/>
                  </a:cubicBezTo>
                  <a:cubicBezTo>
                    <a:pt x="836" y="1385"/>
                    <a:pt x="844" y="1380"/>
                    <a:pt x="844" y="1380"/>
                  </a:cubicBezTo>
                  <a:cubicBezTo>
                    <a:pt x="861" y="1354"/>
                    <a:pt x="851" y="1383"/>
                    <a:pt x="876" y="1388"/>
                  </a:cubicBezTo>
                  <a:cubicBezTo>
                    <a:pt x="893" y="1391"/>
                    <a:pt x="911" y="1391"/>
                    <a:pt x="928" y="1392"/>
                  </a:cubicBezTo>
                  <a:cubicBezTo>
                    <a:pt x="948" y="1421"/>
                    <a:pt x="943" y="1441"/>
                    <a:pt x="952" y="1476"/>
                  </a:cubicBezTo>
                  <a:cubicBezTo>
                    <a:pt x="951" y="1483"/>
                    <a:pt x="950" y="1489"/>
                    <a:pt x="948" y="1496"/>
                  </a:cubicBezTo>
                  <a:cubicBezTo>
                    <a:pt x="947" y="1500"/>
                    <a:pt x="941" y="1505"/>
                    <a:pt x="944" y="1508"/>
                  </a:cubicBezTo>
                  <a:cubicBezTo>
                    <a:pt x="950" y="1514"/>
                    <a:pt x="960" y="1513"/>
                    <a:pt x="968" y="1516"/>
                  </a:cubicBezTo>
                  <a:cubicBezTo>
                    <a:pt x="972" y="1517"/>
                    <a:pt x="980" y="1520"/>
                    <a:pt x="980" y="1520"/>
                  </a:cubicBezTo>
                  <a:cubicBezTo>
                    <a:pt x="990" y="1504"/>
                    <a:pt x="1000" y="1489"/>
                    <a:pt x="1008" y="1472"/>
                  </a:cubicBezTo>
                  <a:cubicBezTo>
                    <a:pt x="1011" y="1464"/>
                    <a:pt x="1016" y="1448"/>
                    <a:pt x="1016" y="1448"/>
                  </a:cubicBezTo>
                  <a:cubicBezTo>
                    <a:pt x="1011" y="1424"/>
                    <a:pt x="1009" y="1400"/>
                    <a:pt x="1004" y="1376"/>
                  </a:cubicBezTo>
                  <a:cubicBezTo>
                    <a:pt x="1005" y="1363"/>
                    <a:pt x="1006" y="1349"/>
                    <a:pt x="1008" y="1336"/>
                  </a:cubicBezTo>
                  <a:cubicBezTo>
                    <a:pt x="1010" y="1328"/>
                    <a:pt x="1016" y="1312"/>
                    <a:pt x="1016" y="1312"/>
                  </a:cubicBezTo>
                  <a:cubicBezTo>
                    <a:pt x="1015" y="1305"/>
                    <a:pt x="1016" y="1297"/>
                    <a:pt x="1012" y="1292"/>
                  </a:cubicBezTo>
                  <a:cubicBezTo>
                    <a:pt x="1006" y="1284"/>
                    <a:pt x="988" y="1276"/>
                    <a:pt x="988" y="1276"/>
                  </a:cubicBezTo>
                  <a:cubicBezTo>
                    <a:pt x="972" y="1251"/>
                    <a:pt x="983" y="1236"/>
                    <a:pt x="1008" y="1228"/>
                  </a:cubicBezTo>
                  <a:cubicBezTo>
                    <a:pt x="1015" y="1217"/>
                    <a:pt x="1024" y="1192"/>
                    <a:pt x="1024" y="1192"/>
                  </a:cubicBezTo>
                  <a:cubicBezTo>
                    <a:pt x="1021" y="1178"/>
                    <a:pt x="1012" y="1152"/>
                    <a:pt x="1012" y="1152"/>
                  </a:cubicBezTo>
                  <a:cubicBezTo>
                    <a:pt x="1025" y="1143"/>
                    <a:pt x="1031" y="1133"/>
                    <a:pt x="1044" y="1124"/>
                  </a:cubicBezTo>
                  <a:cubicBezTo>
                    <a:pt x="1045" y="1120"/>
                    <a:pt x="1046" y="1116"/>
                    <a:pt x="1048" y="1112"/>
                  </a:cubicBezTo>
                  <a:cubicBezTo>
                    <a:pt x="1050" y="1108"/>
                    <a:pt x="1054" y="1104"/>
                    <a:pt x="1056" y="1100"/>
                  </a:cubicBezTo>
                  <a:cubicBezTo>
                    <a:pt x="1069" y="1071"/>
                    <a:pt x="1054" y="1079"/>
                    <a:pt x="1076" y="1072"/>
                  </a:cubicBezTo>
                  <a:cubicBezTo>
                    <a:pt x="1087" y="1039"/>
                    <a:pt x="1071" y="1091"/>
                    <a:pt x="1076" y="1028"/>
                  </a:cubicBezTo>
                  <a:cubicBezTo>
                    <a:pt x="1077" y="1020"/>
                    <a:pt x="1081" y="1012"/>
                    <a:pt x="1084" y="1004"/>
                  </a:cubicBezTo>
                  <a:cubicBezTo>
                    <a:pt x="1085" y="1000"/>
                    <a:pt x="1088" y="992"/>
                    <a:pt x="1088" y="992"/>
                  </a:cubicBezTo>
                  <a:cubicBezTo>
                    <a:pt x="1078" y="962"/>
                    <a:pt x="1072" y="967"/>
                    <a:pt x="1104" y="956"/>
                  </a:cubicBezTo>
                  <a:cubicBezTo>
                    <a:pt x="1109" y="948"/>
                    <a:pt x="1115" y="940"/>
                    <a:pt x="1120" y="932"/>
                  </a:cubicBezTo>
                  <a:cubicBezTo>
                    <a:pt x="1123" y="928"/>
                    <a:pt x="1128" y="920"/>
                    <a:pt x="1128" y="920"/>
                  </a:cubicBezTo>
                  <a:cubicBezTo>
                    <a:pt x="1135" y="891"/>
                    <a:pt x="1162" y="895"/>
                    <a:pt x="1180" y="872"/>
                  </a:cubicBezTo>
                  <a:cubicBezTo>
                    <a:pt x="1193" y="855"/>
                    <a:pt x="1203" y="828"/>
                    <a:pt x="1220" y="816"/>
                  </a:cubicBezTo>
                  <a:cubicBezTo>
                    <a:pt x="1226" y="797"/>
                    <a:pt x="1233" y="776"/>
                    <a:pt x="1244" y="760"/>
                  </a:cubicBezTo>
                  <a:cubicBezTo>
                    <a:pt x="1235" y="732"/>
                    <a:pt x="1233" y="739"/>
                    <a:pt x="1240" y="708"/>
                  </a:cubicBezTo>
                  <a:cubicBezTo>
                    <a:pt x="1242" y="700"/>
                    <a:pt x="1245" y="692"/>
                    <a:pt x="1248" y="684"/>
                  </a:cubicBezTo>
                  <a:cubicBezTo>
                    <a:pt x="1249" y="680"/>
                    <a:pt x="1252" y="672"/>
                    <a:pt x="1252" y="672"/>
                  </a:cubicBezTo>
                  <a:cubicBezTo>
                    <a:pt x="1233" y="659"/>
                    <a:pt x="1245" y="666"/>
                    <a:pt x="1216" y="656"/>
                  </a:cubicBezTo>
                  <a:cubicBezTo>
                    <a:pt x="1212" y="655"/>
                    <a:pt x="1204" y="652"/>
                    <a:pt x="1204" y="652"/>
                  </a:cubicBezTo>
                  <a:cubicBezTo>
                    <a:pt x="1194" y="666"/>
                    <a:pt x="1174" y="667"/>
                    <a:pt x="1168" y="684"/>
                  </a:cubicBezTo>
                  <a:cubicBezTo>
                    <a:pt x="1125" y="675"/>
                    <a:pt x="1097" y="670"/>
                    <a:pt x="1056" y="656"/>
                  </a:cubicBezTo>
                  <a:cubicBezTo>
                    <a:pt x="1037" y="661"/>
                    <a:pt x="1030" y="662"/>
                    <a:pt x="1016" y="676"/>
                  </a:cubicBezTo>
                  <a:cubicBezTo>
                    <a:pt x="999" y="670"/>
                    <a:pt x="988" y="654"/>
                    <a:pt x="972" y="644"/>
                  </a:cubicBezTo>
                  <a:cubicBezTo>
                    <a:pt x="960" y="636"/>
                    <a:pt x="937" y="635"/>
                    <a:pt x="924" y="632"/>
                  </a:cubicBezTo>
                  <a:cubicBezTo>
                    <a:pt x="901" y="617"/>
                    <a:pt x="911" y="614"/>
                    <a:pt x="880" y="604"/>
                  </a:cubicBezTo>
                  <a:cubicBezTo>
                    <a:pt x="872" y="601"/>
                    <a:pt x="856" y="596"/>
                    <a:pt x="856" y="596"/>
                  </a:cubicBezTo>
                  <a:cubicBezTo>
                    <a:pt x="836" y="566"/>
                    <a:pt x="846" y="547"/>
                    <a:pt x="812" y="536"/>
                  </a:cubicBezTo>
                  <a:cubicBezTo>
                    <a:pt x="804" y="539"/>
                    <a:pt x="780" y="549"/>
                    <a:pt x="772" y="552"/>
                  </a:cubicBezTo>
                  <a:cubicBezTo>
                    <a:pt x="768" y="553"/>
                    <a:pt x="760" y="556"/>
                    <a:pt x="760" y="556"/>
                  </a:cubicBezTo>
                  <a:cubicBezTo>
                    <a:pt x="754" y="555"/>
                    <a:pt x="721" y="555"/>
                    <a:pt x="708" y="548"/>
                  </a:cubicBezTo>
                  <a:cubicBezTo>
                    <a:pt x="700" y="543"/>
                    <a:pt x="693" y="535"/>
                    <a:pt x="684" y="532"/>
                  </a:cubicBezTo>
                  <a:cubicBezTo>
                    <a:pt x="676" y="529"/>
                    <a:pt x="660" y="524"/>
                    <a:pt x="660" y="524"/>
                  </a:cubicBezTo>
                  <a:cubicBezTo>
                    <a:pt x="656" y="511"/>
                    <a:pt x="648" y="501"/>
                    <a:pt x="644" y="488"/>
                  </a:cubicBezTo>
                  <a:cubicBezTo>
                    <a:pt x="667" y="473"/>
                    <a:pt x="649" y="489"/>
                    <a:pt x="660" y="452"/>
                  </a:cubicBezTo>
                  <a:cubicBezTo>
                    <a:pt x="663" y="443"/>
                    <a:pt x="669" y="436"/>
                    <a:pt x="672" y="428"/>
                  </a:cubicBezTo>
                  <a:cubicBezTo>
                    <a:pt x="670" y="417"/>
                    <a:pt x="672" y="404"/>
                    <a:pt x="664" y="396"/>
                  </a:cubicBezTo>
                  <a:cubicBezTo>
                    <a:pt x="657" y="389"/>
                    <a:pt x="640" y="380"/>
                    <a:pt x="640" y="380"/>
                  </a:cubicBezTo>
                  <a:cubicBezTo>
                    <a:pt x="636" y="367"/>
                    <a:pt x="629" y="323"/>
                    <a:pt x="620" y="312"/>
                  </a:cubicBezTo>
                  <a:cubicBezTo>
                    <a:pt x="614" y="305"/>
                    <a:pt x="604" y="303"/>
                    <a:pt x="596" y="300"/>
                  </a:cubicBezTo>
                  <a:cubicBezTo>
                    <a:pt x="584" y="288"/>
                    <a:pt x="580" y="277"/>
                    <a:pt x="564" y="272"/>
                  </a:cubicBezTo>
                  <a:cubicBezTo>
                    <a:pt x="555" y="244"/>
                    <a:pt x="553" y="229"/>
                    <a:pt x="528" y="212"/>
                  </a:cubicBezTo>
                  <a:cubicBezTo>
                    <a:pt x="534" y="183"/>
                    <a:pt x="547" y="154"/>
                    <a:pt x="560" y="128"/>
                  </a:cubicBezTo>
                  <a:cubicBezTo>
                    <a:pt x="566" y="116"/>
                    <a:pt x="580" y="92"/>
                    <a:pt x="580" y="92"/>
                  </a:cubicBezTo>
                  <a:cubicBezTo>
                    <a:pt x="584" y="70"/>
                    <a:pt x="592" y="57"/>
                    <a:pt x="596" y="36"/>
                  </a:cubicBezTo>
                  <a:cubicBezTo>
                    <a:pt x="568" y="29"/>
                    <a:pt x="443" y="49"/>
                    <a:pt x="412" y="52"/>
                  </a:cubicBezTo>
                </a:path>
              </a:pathLst>
            </a:custGeom>
            <a:solidFill>
              <a:srgbClr val="FF0000"/>
            </a:solidFill>
            <a:ln w="12700">
              <a:solidFill>
                <a:schemeClr val="bg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22" name="Freeform 21">
              <a:extLst>
                <a:ext uri="{FF2B5EF4-FFF2-40B4-BE49-F238E27FC236}">
                  <a16:creationId xmlns:a16="http://schemas.microsoft.com/office/drawing/2014/main" id="{C488668A-8E26-4033-6555-2437F2EE89C7}"/>
                </a:ext>
              </a:extLst>
            </p:cNvPr>
            <p:cNvSpPr>
              <a:spLocks/>
            </p:cNvSpPr>
            <p:nvPr/>
          </p:nvSpPr>
          <p:spPr bwMode="auto">
            <a:xfrm>
              <a:off x="9867687" y="4551043"/>
              <a:ext cx="333223" cy="602602"/>
            </a:xfrm>
            <a:custGeom>
              <a:avLst/>
              <a:gdLst>
                <a:gd name="T0" fmla="*/ 0 w 539"/>
                <a:gd name="T1" fmla="*/ 0 h 764"/>
                <a:gd name="T2" fmla="*/ 0 w 539"/>
                <a:gd name="T3" fmla="*/ 0 h 764"/>
                <a:gd name="T4" fmla="*/ 0 w 539"/>
                <a:gd name="T5" fmla="*/ 0 h 764"/>
                <a:gd name="T6" fmla="*/ 0 w 539"/>
                <a:gd name="T7" fmla="*/ 0 h 764"/>
                <a:gd name="T8" fmla="*/ 0 w 539"/>
                <a:gd name="T9" fmla="*/ 0 h 764"/>
                <a:gd name="T10" fmla="*/ 0 w 539"/>
                <a:gd name="T11" fmla="*/ 0 h 764"/>
                <a:gd name="T12" fmla="*/ 0 w 539"/>
                <a:gd name="T13" fmla="*/ 0 h 764"/>
                <a:gd name="T14" fmla="*/ 0 w 539"/>
                <a:gd name="T15" fmla="*/ 0 h 764"/>
                <a:gd name="T16" fmla="*/ 0 w 539"/>
                <a:gd name="T17" fmla="*/ 0 h 764"/>
                <a:gd name="T18" fmla="*/ 0 w 539"/>
                <a:gd name="T19" fmla="*/ 0 h 764"/>
                <a:gd name="T20" fmla="*/ 0 w 539"/>
                <a:gd name="T21" fmla="*/ 0 h 764"/>
                <a:gd name="T22" fmla="*/ 0 w 539"/>
                <a:gd name="T23" fmla="*/ 0 h 764"/>
                <a:gd name="T24" fmla="*/ 0 w 539"/>
                <a:gd name="T25" fmla="*/ 0 h 764"/>
                <a:gd name="T26" fmla="*/ 0 w 539"/>
                <a:gd name="T27" fmla="*/ 0 h 764"/>
                <a:gd name="T28" fmla="*/ 0 w 539"/>
                <a:gd name="T29" fmla="*/ 0 h 764"/>
                <a:gd name="T30" fmla="*/ 0 w 539"/>
                <a:gd name="T31" fmla="*/ 0 h 764"/>
                <a:gd name="T32" fmla="*/ 0 w 539"/>
                <a:gd name="T33" fmla="*/ 0 h 764"/>
                <a:gd name="T34" fmla="*/ 0 w 539"/>
                <a:gd name="T35" fmla="*/ 0 h 764"/>
                <a:gd name="T36" fmla="*/ 0 w 539"/>
                <a:gd name="T37" fmla="*/ 0 h 764"/>
                <a:gd name="T38" fmla="*/ 0 w 539"/>
                <a:gd name="T39" fmla="*/ 0 h 764"/>
                <a:gd name="T40" fmla="*/ 0 w 539"/>
                <a:gd name="T41" fmla="*/ 0 h 764"/>
                <a:gd name="T42" fmla="*/ 0 w 539"/>
                <a:gd name="T43" fmla="*/ 0 h 764"/>
                <a:gd name="T44" fmla="*/ 0 w 539"/>
                <a:gd name="T45" fmla="*/ 0 h 764"/>
                <a:gd name="T46" fmla="*/ 0 w 539"/>
                <a:gd name="T47" fmla="*/ 0 h 764"/>
                <a:gd name="T48" fmla="*/ 0 w 539"/>
                <a:gd name="T49" fmla="*/ 0 h 764"/>
                <a:gd name="T50" fmla="*/ 0 w 539"/>
                <a:gd name="T51" fmla="*/ 0 h 764"/>
                <a:gd name="T52" fmla="*/ 0 w 539"/>
                <a:gd name="T53" fmla="*/ 0 h 764"/>
                <a:gd name="T54" fmla="*/ 0 w 539"/>
                <a:gd name="T55" fmla="*/ 0 h 764"/>
                <a:gd name="T56" fmla="*/ 0 w 539"/>
                <a:gd name="T57" fmla="*/ 0 h 764"/>
                <a:gd name="T58" fmla="*/ 0 w 539"/>
                <a:gd name="T59" fmla="*/ 0 h 764"/>
                <a:gd name="T60" fmla="*/ 0 w 539"/>
                <a:gd name="T61" fmla="*/ 0 h 764"/>
                <a:gd name="T62" fmla="*/ 0 w 539"/>
                <a:gd name="T63" fmla="*/ 0 h 764"/>
                <a:gd name="T64" fmla="*/ 0 w 539"/>
                <a:gd name="T65" fmla="*/ 0 h 764"/>
                <a:gd name="T66" fmla="*/ 0 w 539"/>
                <a:gd name="T67" fmla="*/ 0 h 764"/>
                <a:gd name="T68" fmla="*/ 0 w 539"/>
                <a:gd name="T69" fmla="*/ 0 h 764"/>
                <a:gd name="T70" fmla="*/ 0 w 539"/>
                <a:gd name="T71" fmla="*/ 0 h 764"/>
                <a:gd name="T72" fmla="*/ 0 w 539"/>
                <a:gd name="T73" fmla="*/ 0 h 764"/>
                <a:gd name="T74" fmla="*/ 0 w 539"/>
                <a:gd name="T75" fmla="*/ 0 h 7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9"/>
                <a:gd name="T115" fmla="*/ 0 h 764"/>
                <a:gd name="T116" fmla="*/ 539 w 539"/>
                <a:gd name="T117" fmla="*/ 764 h 7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9" h="764">
                  <a:moveTo>
                    <a:pt x="93" y="233"/>
                  </a:moveTo>
                  <a:cubicBezTo>
                    <a:pt x="85" y="236"/>
                    <a:pt x="77" y="245"/>
                    <a:pt x="71" y="251"/>
                  </a:cubicBezTo>
                  <a:cubicBezTo>
                    <a:pt x="67" y="263"/>
                    <a:pt x="83" y="270"/>
                    <a:pt x="93" y="273"/>
                  </a:cubicBezTo>
                  <a:cubicBezTo>
                    <a:pt x="98" y="278"/>
                    <a:pt x="103" y="291"/>
                    <a:pt x="103" y="291"/>
                  </a:cubicBezTo>
                  <a:cubicBezTo>
                    <a:pt x="99" y="303"/>
                    <a:pt x="74" y="304"/>
                    <a:pt x="63" y="311"/>
                  </a:cubicBezTo>
                  <a:cubicBezTo>
                    <a:pt x="49" y="331"/>
                    <a:pt x="69" y="384"/>
                    <a:pt x="37" y="395"/>
                  </a:cubicBezTo>
                  <a:cubicBezTo>
                    <a:pt x="26" y="406"/>
                    <a:pt x="34" y="420"/>
                    <a:pt x="27" y="433"/>
                  </a:cubicBezTo>
                  <a:cubicBezTo>
                    <a:pt x="25" y="437"/>
                    <a:pt x="24" y="443"/>
                    <a:pt x="19" y="445"/>
                  </a:cubicBezTo>
                  <a:cubicBezTo>
                    <a:pt x="15" y="446"/>
                    <a:pt x="7" y="449"/>
                    <a:pt x="7" y="449"/>
                  </a:cubicBezTo>
                  <a:cubicBezTo>
                    <a:pt x="6" y="453"/>
                    <a:pt x="1" y="457"/>
                    <a:pt x="1" y="461"/>
                  </a:cubicBezTo>
                  <a:cubicBezTo>
                    <a:pt x="0" y="474"/>
                    <a:pt x="6" y="492"/>
                    <a:pt x="17" y="499"/>
                  </a:cubicBezTo>
                  <a:cubicBezTo>
                    <a:pt x="28" y="515"/>
                    <a:pt x="47" y="504"/>
                    <a:pt x="63" y="501"/>
                  </a:cubicBezTo>
                  <a:cubicBezTo>
                    <a:pt x="117" y="504"/>
                    <a:pt x="84" y="498"/>
                    <a:pt x="107" y="521"/>
                  </a:cubicBezTo>
                  <a:cubicBezTo>
                    <a:pt x="110" y="531"/>
                    <a:pt x="106" y="537"/>
                    <a:pt x="101" y="545"/>
                  </a:cubicBezTo>
                  <a:cubicBezTo>
                    <a:pt x="99" y="552"/>
                    <a:pt x="95" y="565"/>
                    <a:pt x="95" y="565"/>
                  </a:cubicBezTo>
                  <a:cubicBezTo>
                    <a:pt x="97" y="572"/>
                    <a:pt x="101" y="587"/>
                    <a:pt x="101" y="587"/>
                  </a:cubicBezTo>
                  <a:cubicBezTo>
                    <a:pt x="99" y="604"/>
                    <a:pt x="96" y="613"/>
                    <a:pt x="99" y="631"/>
                  </a:cubicBezTo>
                  <a:cubicBezTo>
                    <a:pt x="100" y="637"/>
                    <a:pt x="105" y="649"/>
                    <a:pt x="105" y="649"/>
                  </a:cubicBezTo>
                  <a:cubicBezTo>
                    <a:pt x="93" y="657"/>
                    <a:pt x="91" y="655"/>
                    <a:pt x="75" y="653"/>
                  </a:cubicBezTo>
                  <a:cubicBezTo>
                    <a:pt x="68" y="655"/>
                    <a:pt x="61" y="658"/>
                    <a:pt x="67" y="667"/>
                  </a:cubicBezTo>
                  <a:cubicBezTo>
                    <a:pt x="69" y="670"/>
                    <a:pt x="76" y="675"/>
                    <a:pt x="79" y="677"/>
                  </a:cubicBezTo>
                  <a:cubicBezTo>
                    <a:pt x="83" y="679"/>
                    <a:pt x="91" y="681"/>
                    <a:pt x="91" y="681"/>
                  </a:cubicBezTo>
                  <a:cubicBezTo>
                    <a:pt x="94" y="686"/>
                    <a:pt x="107" y="691"/>
                    <a:pt x="107" y="691"/>
                  </a:cubicBezTo>
                  <a:cubicBezTo>
                    <a:pt x="118" y="683"/>
                    <a:pt x="121" y="698"/>
                    <a:pt x="129" y="705"/>
                  </a:cubicBezTo>
                  <a:cubicBezTo>
                    <a:pt x="139" y="713"/>
                    <a:pt x="159" y="719"/>
                    <a:pt x="171" y="723"/>
                  </a:cubicBezTo>
                  <a:cubicBezTo>
                    <a:pt x="171" y="723"/>
                    <a:pt x="185" y="732"/>
                    <a:pt x="189" y="733"/>
                  </a:cubicBezTo>
                  <a:cubicBezTo>
                    <a:pt x="205" y="731"/>
                    <a:pt x="212" y="729"/>
                    <a:pt x="227" y="731"/>
                  </a:cubicBezTo>
                  <a:cubicBezTo>
                    <a:pt x="244" y="748"/>
                    <a:pt x="233" y="752"/>
                    <a:pt x="261" y="755"/>
                  </a:cubicBezTo>
                  <a:cubicBezTo>
                    <a:pt x="260" y="757"/>
                    <a:pt x="257" y="760"/>
                    <a:pt x="259" y="761"/>
                  </a:cubicBezTo>
                  <a:cubicBezTo>
                    <a:pt x="268" y="764"/>
                    <a:pt x="287" y="755"/>
                    <a:pt x="287" y="755"/>
                  </a:cubicBezTo>
                  <a:cubicBezTo>
                    <a:pt x="293" y="757"/>
                    <a:pt x="305" y="761"/>
                    <a:pt x="305" y="761"/>
                  </a:cubicBezTo>
                  <a:cubicBezTo>
                    <a:pt x="331" y="759"/>
                    <a:pt x="347" y="760"/>
                    <a:pt x="355" y="735"/>
                  </a:cubicBezTo>
                  <a:cubicBezTo>
                    <a:pt x="353" y="727"/>
                    <a:pt x="353" y="719"/>
                    <a:pt x="351" y="711"/>
                  </a:cubicBezTo>
                  <a:cubicBezTo>
                    <a:pt x="350" y="707"/>
                    <a:pt x="347" y="699"/>
                    <a:pt x="347" y="699"/>
                  </a:cubicBezTo>
                  <a:cubicBezTo>
                    <a:pt x="348" y="685"/>
                    <a:pt x="348" y="641"/>
                    <a:pt x="359" y="625"/>
                  </a:cubicBezTo>
                  <a:cubicBezTo>
                    <a:pt x="364" y="618"/>
                    <a:pt x="371" y="601"/>
                    <a:pt x="371" y="601"/>
                  </a:cubicBezTo>
                  <a:cubicBezTo>
                    <a:pt x="369" y="588"/>
                    <a:pt x="369" y="573"/>
                    <a:pt x="357" y="565"/>
                  </a:cubicBezTo>
                  <a:cubicBezTo>
                    <a:pt x="347" y="550"/>
                    <a:pt x="329" y="544"/>
                    <a:pt x="319" y="529"/>
                  </a:cubicBezTo>
                  <a:cubicBezTo>
                    <a:pt x="313" y="504"/>
                    <a:pt x="322" y="502"/>
                    <a:pt x="345" y="497"/>
                  </a:cubicBezTo>
                  <a:cubicBezTo>
                    <a:pt x="365" y="504"/>
                    <a:pt x="334" y="493"/>
                    <a:pt x="359" y="501"/>
                  </a:cubicBezTo>
                  <a:cubicBezTo>
                    <a:pt x="363" y="502"/>
                    <a:pt x="371" y="505"/>
                    <a:pt x="371" y="505"/>
                  </a:cubicBezTo>
                  <a:cubicBezTo>
                    <a:pt x="392" y="502"/>
                    <a:pt x="383" y="498"/>
                    <a:pt x="393" y="483"/>
                  </a:cubicBezTo>
                  <a:cubicBezTo>
                    <a:pt x="396" y="470"/>
                    <a:pt x="398" y="461"/>
                    <a:pt x="409" y="453"/>
                  </a:cubicBezTo>
                  <a:cubicBezTo>
                    <a:pt x="412" y="445"/>
                    <a:pt x="415" y="444"/>
                    <a:pt x="423" y="441"/>
                  </a:cubicBezTo>
                  <a:cubicBezTo>
                    <a:pt x="436" y="443"/>
                    <a:pt x="447" y="443"/>
                    <a:pt x="459" y="439"/>
                  </a:cubicBezTo>
                  <a:cubicBezTo>
                    <a:pt x="472" y="420"/>
                    <a:pt x="472" y="416"/>
                    <a:pt x="497" y="413"/>
                  </a:cubicBezTo>
                  <a:cubicBezTo>
                    <a:pt x="505" y="405"/>
                    <a:pt x="506" y="393"/>
                    <a:pt x="515" y="387"/>
                  </a:cubicBezTo>
                  <a:cubicBezTo>
                    <a:pt x="525" y="389"/>
                    <a:pt x="535" y="393"/>
                    <a:pt x="539" y="381"/>
                  </a:cubicBezTo>
                  <a:cubicBezTo>
                    <a:pt x="537" y="365"/>
                    <a:pt x="537" y="363"/>
                    <a:pt x="525" y="355"/>
                  </a:cubicBezTo>
                  <a:cubicBezTo>
                    <a:pt x="516" y="341"/>
                    <a:pt x="519" y="348"/>
                    <a:pt x="515" y="337"/>
                  </a:cubicBezTo>
                  <a:cubicBezTo>
                    <a:pt x="517" y="302"/>
                    <a:pt x="516" y="313"/>
                    <a:pt x="523" y="293"/>
                  </a:cubicBezTo>
                  <a:cubicBezTo>
                    <a:pt x="520" y="259"/>
                    <a:pt x="514" y="222"/>
                    <a:pt x="495" y="193"/>
                  </a:cubicBezTo>
                  <a:cubicBezTo>
                    <a:pt x="487" y="181"/>
                    <a:pt x="473" y="165"/>
                    <a:pt x="459" y="159"/>
                  </a:cubicBezTo>
                  <a:cubicBezTo>
                    <a:pt x="451" y="156"/>
                    <a:pt x="435" y="147"/>
                    <a:pt x="435" y="147"/>
                  </a:cubicBezTo>
                  <a:cubicBezTo>
                    <a:pt x="430" y="131"/>
                    <a:pt x="446" y="134"/>
                    <a:pt x="457" y="127"/>
                  </a:cubicBezTo>
                  <a:cubicBezTo>
                    <a:pt x="467" y="113"/>
                    <a:pt x="481" y="118"/>
                    <a:pt x="499" y="117"/>
                  </a:cubicBezTo>
                  <a:cubicBezTo>
                    <a:pt x="502" y="108"/>
                    <a:pt x="504" y="101"/>
                    <a:pt x="509" y="93"/>
                  </a:cubicBezTo>
                  <a:cubicBezTo>
                    <a:pt x="510" y="86"/>
                    <a:pt x="509" y="78"/>
                    <a:pt x="511" y="71"/>
                  </a:cubicBezTo>
                  <a:cubicBezTo>
                    <a:pt x="512" y="69"/>
                    <a:pt x="515" y="67"/>
                    <a:pt x="515" y="65"/>
                  </a:cubicBezTo>
                  <a:cubicBezTo>
                    <a:pt x="517" y="52"/>
                    <a:pt x="501" y="29"/>
                    <a:pt x="489" y="25"/>
                  </a:cubicBezTo>
                  <a:cubicBezTo>
                    <a:pt x="466" y="33"/>
                    <a:pt x="458" y="10"/>
                    <a:pt x="437" y="7"/>
                  </a:cubicBezTo>
                  <a:cubicBezTo>
                    <a:pt x="427" y="0"/>
                    <a:pt x="425" y="1"/>
                    <a:pt x="413" y="3"/>
                  </a:cubicBezTo>
                  <a:cubicBezTo>
                    <a:pt x="391" y="25"/>
                    <a:pt x="393" y="23"/>
                    <a:pt x="355" y="25"/>
                  </a:cubicBezTo>
                  <a:cubicBezTo>
                    <a:pt x="351" y="29"/>
                    <a:pt x="349" y="33"/>
                    <a:pt x="343" y="33"/>
                  </a:cubicBezTo>
                  <a:cubicBezTo>
                    <a:pt x="336" y="33"/>
                    <a:pt x="325" y="23"/>
                    <a:pt x="325" y="23"/>
                  </a:cubicBezTo>
                  <a:cubicBezTo>
                    <a:pt x="318" y="12"/>
                    <a:pt x="313" y="10"/>
                    <a:pt x="301" y="7"/>
                  </a:cubicBezTo>
                  <a:cubicBezTo>
                    <a:pt x="283" y="10"/>
                    <a:pt x="273" y="17"/>
                    <a:pt x="267" y="35"/>
                  </a:cubicBezTo>
                  <a:cubicBezTo>
                    <a:pt x="269" y="46"/>
                    <a:pt x="269" y="54"/>
                    <a:pt x="265" y="65"/>
                  </a:cubicBezTo>
                  <a:cubicBezTo>
                    <a:pt x="264" y="76"/>
                    <a:pt x="265" y="95"/>
                    <a:pt x="253" y="99"/>
                  </a:cubicBezTo>
                  <a:cubicBezTo>
                    <a:pt x="247" y="108"/>
                    <a:pt x="251" y="112"/>
                    <a:pt x="253" y="123"/>
                  </a:cubicBezTo>
                  <a:cubicBezTo>
                    <a:pt x="251" y="136"/>
                    <a:pt x="251" y="137"/>
                    <a:pt x="239" y="141"/>
                  </a:cubicBezTo>
                  <a:cubicBezTo>
                    <a:pt x="230" y="138"/>
                    <a:pt x="221" y="136"/>
                    <a:pt x="217" y="147"/>
                  </a:cubicBezTo>
                  <a:cubicBezTo>
                    <a:pt x="215" y="176"/>
                    <a:pt x="219" y="172"/>
                    <a:pt x="195" y="175"/>
                  </a:cubicBezTo>
                  <a:cubicBezTo>
                    <a:pt x="181" y="184"/>
                    <a:pt x="188" y="194"/>
                    <a:pt x="167" y="201"/>
                  </a:cubicBezTo>
                  <a:cubicBezTo>
                    <a:pt x="159" y="198"/>
                    <a:pt x="155" y="200"/>
                    <a:pt x="147" y="203"/>
                  </a:cubicBezTo>
                  <a:cubicBezTo>
                    <a:pt x="141" y="220"/>
                    <a:pt x="140" y="234"/>
                    <a:pt x="121" y="239"/>
                  </a:cubicBezTo>
                  <a:cubicBezTo>
                    <a:pt x="116" y="238"/>
                    <a:pt x="91" y="235"/>
                    <a:pt x="93" y="233"/>
                  </a:cubicBezTo>
                  <a:close/>
                </a:path>
              </a:pathLst>
            </a:custGeom>
            <a:solidFill>
              <a:srgbClr val="44546A">
                <a:lumMod val="60000"/>
                <a:lumOff val="40000"/>
              </a:srgbClr>
            </a:solidFill>
            <a:ln w="12700">
              <a:solidFill>
                <a:schemeClr val="bg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23" name="Freeform 22">
              <a:extLst>
                <a:ext uri="{FF2B5EF4-FFF2-40B4-BE49-F238E27FC236}">
                  <a16:creationId xmlns:a16="http://schemas.microsoft.com/office/drawing/2014/main" id="{6CA7875A-387F-3642-34D9-44CB992FC785}"/>
                </a:ext>
              </a:extLst>
            </p:cNvPr>
            <p:cNvSpPr>
              <a:spLocks/>
            </p:cNvSpPr>
            <p:nvPr/>
          </p:nvSpPr>
          <p:spPr bwMode="auto">
            <a:xfrm>
              <a:off x="10277583" y="4900377"/>
              <a:ext cx="389253" cy="470147"/>
            </a:xfrm>
            <a:custGeom>
              <a:avLst/>
              <a:gdLst>
                <a:gd name="T0" fmla="*/ 0 w 624"/>
                <a:gd name="T1" fmla="*/ 0 h 594"/>
                <a:gd name="T2" fmla="*/ 0 w 624"/>
                <a:gd name="T3" fmla="*/ 0 h 594"/>
                <a:gd name="T4" fmla="*/ 0 w 624"/>
                <a:gd name="T5" fmla="*/ 0 h 594"/>
                <a:gd name="T6" fmla="*/ 0 w 624"/>
                <a:gd name="T7" fmla="*/ 0 h 594"/>
                <a:gd name="T8" fmla="*/ 0 w 624"/>
                <a:gd name="T9" fmla="*/ 0 h 594"/>
                <a:gd name="T10" fmla="*/ 0 w 624"/>
                <a:gd name="T11" fmla="*/ 0 h 594"/>
                <a:gd name="T12" fmla="*/ 0 w 624"/>
                <a:gd name="T13" fmla="*/ 0 h 594"/>
                <a:gd name="T14" fmla="*/ 0 w 624"/>
                <a:gd name="T15" fmla="*/ 0 h 594"/>
                <a:gd name="T16" fmla="*/ 0 w 624"/>
                <a:gd name="T17" fmla="*/ 0 h 594"/>
                <a:gd name="T18" fmla="*/ 0 w 624"/>
                <a:gd name="T19" fmla="*/ 0 h 594"/>
                <a:gd name="T20" fmla="*/ 0 w 624"/>
                <a:gd name="T21" fmla="*/ 0 h 594"/>
                <a:gd name="T22" fmla="*/ 0 w 624"/>
                <a:gd name="T23" fmla="*/ 0 h 594"/>
                <a:gd name="T24" fmla="*/ 0 w 624"/>
                <a:gd name="T25" fmla="*/ 0 h 594"/>
                <a:gd name="T26" fmla="*/ 0 w 624"/>
                <a:gd name="T27" fmla="*/ 0 h 594"/>
                <a:gd name="T28" fmla="*/ 0 w 624"/>
                <a:gd name="T29" fmla="*/ 0 h 594"/>
                <a:gd name="T30" fmla="*/ 0 w 624"/>
                <a:gd name="T31" fmla="*/ 0 h 594"/>
                <a:gd name="T32" fmla="*/ 0 w 624"/>
                <a:gd name="T33" fmla="*/ 0 h 594"/>
                <a:gd name="T34" fmla="*/ 0 w 624"/>
                <a:gd name="T35" fmla="*/ 0 h 594"/>
                <a:gd name="T36" fmla="*/ 0 w 624"/>
                <a:gd name="T37" fmla="*/ 0 h 594"/>
                <a:gd name="T38" fmla="*/ 0 w 624"/>
                <a:gd name="T39" fmla="*/ 0 h 594"/>
                <a:gd name="T40" fmla="*/ 0 w 624"/>
                <a:gd name="T41" fmla="*/ 0 h 594"/>
                <a:gd name="T42" fmla="*/ 0 w 624"/>
                <a:gd name="T43" fmla="*/ 0 h 594"/>
                <a:gd name="T44" fmla="*/ 0 w 624"/>
                <a:gd name="T45" fmla="*/ 0 h 594"/>
                <a:gd name="T46" fmla="*/ 0 w 624"/>
                <a:gd name="T47" fmla="*/ 0 h 594"/>
                <a:gd name="T48" fmla="*/ 0 w 624"/>
                <a:gd name="T49" fmla="*/ 0 h 594"/>
                <a:gd name="T50" fmla="*/ 0 w 624"/>
                <a:gd name="T51" fmla="*/ 0 h 594"/>
                <a:gd name="T52" fmla="*/ 0 w 624"/>
                <a:gd name="T53" fmla="*/ 0 h 594"/>
                <a:gd name="T54" fmla="*/ 0 w 624"/>
                <a:gd name="T55" fmla="*/ 0 h 594"/>
                <a:gd name="T56" fmla="*/ 0 w 624"/>
                <a:gd name="T57" fmla="*/ 0 h 594"/>
                <a:gd name="T58" fmla="*/ 0 w 624"/>
                <a:gd name="T59" fmla="*/ 0 h 594"/>
                <a:gd name="T60" fmla="*/ 0 w 624"/>
                <a:gd name="T61" fmla="*/ 0 h 594"/>
                <a:gd name="T62" fmla="*/ 0 w 624"/>
                <a:gd name="T63" fmla="*/ 0 h 594"/>
                <a:gd name="T64" fmla="*/ 0 w 624"/>
                <a:gd name="T65" fmla="*/ 0 h 594"/>
                <a:gd name="T66" fmla="*/ 0 w 624"/>
                <a:gd name="T67" fmla="*/ 0 h 594"/>
                <a:gd name="T68" fmla="*/ 0 w 624"/>
                <a:gd name="T69" fmla="*/ 0 h 594"/>
                <a:gd name="T70" fmla="*/ 0 w 624"/>
                <a:gd name="T71" fmla="*/ 0 h 594"/>
                <a:gd name="T72" fmla="*/ 0 w 624"/>
                <a:gd name="T73" fmla="*/ 0 h 594"/>
                <a:gd name="T74" fmla="*/ 0 w 624"/>
                <a:gd name="T75" fmla="*/ 0 h 594"/>
                <a:gd name="T76" fmla="*/ 0 w 624"/>
                <a:gd name="T77" fmla="*/ 0 h 594"/>
                <a:gd name="T78" fmla="*/ 0 w 624"/>
                <a:gd name="T79" fmla="*/ 0 h 594"/>
                <a:gd name="T80" fmla="*/ 0 w 624"/>
                <a:gd name="T81" fmla="*/ 0 h 5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24"/>
                <a:gd name="T124" fmla="*/ 0 h 594"/>
                <a:gd name="T125" fmla="*/ 624 w 624"/>
                <a:gd name="T126" fmla="*/ 594 h 5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24" h="594">
                  <a:moveTo>
                    <a:pt x="470" y="537"/>
                  </a:moveTo>
                  <a:cubicBezTo>
                    <a:pt x="488" y="534"/>
                    <a:pt x="508" y="532"/>
                    <a:pt x="479" y="522"/>
                  </a:cubicBezTo>
                  <a:cubicBezTo>
                    <a:pt x="472" y="511"/>
                    <a:pt x="465" y="513"/>
                    <a:pt x="461" y="501"/>
                  </a:cubicBezTo>
                  <a:cubicBezTo>
                    <a:pt x="470" y="498"/>
                    <a:pt x="480" y="494"/>
                    <a:pt x="488" y="489"/>
                  </a:cubicBezTo>
                  <a:cubicBezTo>
                    <a:pt x="494" y="485"/>
                    <a:pt x="506" y="477"/>
                    <a:pt x="506" y="477"/>
                  </a:cubicBezTo>
                  <a:cubicBezTo>
                    <a:pt x="513" y="467"/>
                    <a:pt x="518" y="463"/>
                    <a:pt x="530" y="459"/>
                  </a:cubicBezTo>
                  <a:cubicBezTo>
                    <a:pt x="535" y="443"/>
                    <a:pt x="554" y="444"/>
                    <a:pt x="569" y="441"/>
                  </a:cubicBezTo>
                  <a:cubicBezTo>
                    <a:pt x="582" y="428"/>
                    <a:pt x="577" y="412"/>
                    <a:pt x="593" y="402"/>
                  </a:cubicBezTo>
                  <a:cubicBezTo>
                    <a:pt x="600" y="381"/>
                    <a:pt x="593" y="386"/>
                    <a:pt x="608" y="381"/>
                  </a:cubicBezTo>
                  <a:cubicBezTo>
                    <a:pt x="611" y="371"/>
                    <a:pt x="617" y="364"/>
                    <a:pt x="620" y="354"/>
                  </a:cubicBezTo>
                  <a:cubicBezTo>
                    <a:pt x="617" y="278"/>
                    <a:pt x="624" y="294"/>
                    <a:pt x="596" y="252"/>
                  </a:cubicBezTo>
                  <a:cubicBezTo>
                    <a:pt x="603" y="231"/>
                    <a:pt x="591" y="220"/>
                    <a:pt x="575" y="210"/>
                  </a:cubicBezTo>
                  <a:cubicBezTo>
                    <a:pt x="568" y="199"/>
                    <a:pt x="568" y="193"/>
                    <a:pt x="557" y="186"/>
                  </a:cubicBezTo>
                  <a:cubicBezTo>
                    <a:pt x="554" y="187"/>
                    <a:pt x="550" y="187"/>
                    <a:pt x="548" y="189"/>
                  </a:cubicBezTo>
                  <a:cubicBezTo>
                    <a:pt x="546" y="191"/>
                    <a:pt x="548" y="197"/>
                    <a:pt x="545" y="198"/>
                  </a:cubicBezTo>
                  <a:cubicBezTo>
                    <a:pt x="543" y="199"/>
                    <a:pt x="513" y="182"/>
                    <a:pt x="509" y="180"/>
                  </a:cubicBezTo>
                  <a:cubicBezTo>
                    <a:pt x="499" y="164"/>
                    <a:pt x="499" y="158"/>
                    <a:pt x="479" y="153"/>
                  </a:cubicBezTo>
                  <a:cubicBezTo>
                    <a:pt x="470" y="144"/>
                    <a:pt x="464" y="139"/>
                    <a:pt x="452" y="135"/>
                  </a:cubicBezTo>
                  <a:cubicBezTo>
                    <a:pt x="443" y="126"/>
                    <a:pt x="437" y="121"/>
                    <a:pt x="425" y="117"/>
                  </a:cubicBezTo>
                  <a:cubicBezTo>
                    <a:pt x="424" y="114"/>
                    <a:pt x="425" y="110"/>
                    <a:pt x="422" y="108"/>
                  </a:cubicBezTo>
                  <a:cubicBezTo>
                    <a:pt x="417" y="104"/>
                    <a:pt x="404" y="102"/>
                    <a:pt x="404" y="102"/>
                  </a:cubicBezTo>
                  <a:cubicBezTo>
                    <a:pt x="398" y="96"/>
                    <a:pt x="396" y="88"/>
                    <a:pt x="389" y="84"/>
                  </a:cubicBezTo>
                  <a:cubicBezTo>
                    <a:pt x="384" y="81"/>
                    <a:pt x="371" y="78"/>
                    <a:pt x="371" y="78"/>
                  </a:cubicBezTo>
                  <a:cubicBezTo>
                    <a:pt x="357" y="64"/>
                    <a:pt x="351" y="66"/>
                    <a:pt x="332" y="69"/>
                  </a:cubicBezTo>
                  <a:cubicBezTo>
                    <a:pt x="331" y="72"/>
                    <a:pt x="332" y="76"/>
                    <a:pt x="329" y="78"/>
                  </a:cubicBezTo>
                  <a:cubicBezTo>
                    <a:pt x="324" y="82"/>
                    <a:pt x="311" y="84"/>
                    <a:pt x="311" y="84"/>
                  </a:cubicBezTo>
                  <a:cubicBezTo>
                    <a:pt x="301" y="81"/>
                    <a:pt x="281" y="75"/>
                    <a:pt x="281" y="75"/>
                  </a:cubicBezTo>
                  <a:cubicBezTo>
                    <a:pt x="279" y="81"/>
                    <a:pt x="278" y="90"/>
                    <a:pt x="269" y="90"/>
                  </a:cubicBezTo>
                  <a:cubicBezTo>
                    <a:pt x="258" y="90"/>
                    <a:pt x="239" y="78"/>
                    <a:pt x="239" y="78"/>
                  </a:cubicBezTo>
                  <a:cubicBezTo>
                    <a:pt x="220" y="84"/>
                    <a:pt x="219" y="99"/>
                    <a:pt x="200" y="105"/>
                  </a:cubicBezTo>
                  <a:cubicBezTo>
                    <a:pt x="194" y="87"/>
                    <a:pt x="183" y="89"/>
                    <a:pt x="164" y="87"/>
                  </a:cubicBezTo>
                  <a:cubicBezTo>
                    <a:pt x="147" y="93"/>
                    <a:pt x="150" y="82"/>
                    <a:pt x="137" y="75"/>
                  </a:cubicBezTo>
                  <a:cubicBezTo>
                    <a:pt x="131" y="72"/>
                    <a:pt x="125" y="71"/>
                    <a:pt x="119" y="69"/>
                  </a:cubicBezTo>
                  <a:cubicBezTo>
                    <a:pt x="116" y="68"/>
                    <a:pt x="110" y="66"/>
                    <a:pt x="110" y="66"/>
                  </a:cubicBezTo>
                  <a:cubicBezTo>
                    <a:pt x="96" y="46"/>
                    <a:pt x="77" y="32"/>
                    <a:pt x="53" y="24"/>
                  </a:cubicBezTo>
                  <a:cubicBezTo>
                    <a:pt x="49" y="12"/>
                    <a:pt x="45" y="7"/>
                    <a:pt x="35" y="0"/>
                  </a:cubicBezTo>
                  <a:cubicBezTo>
                    <a:pt x="18" y="11"/>
                    <a:pt x="0" y="17"/>
                    <a:pt x="29" y="36"/>
                  </a:cubicBezTo>
                  <a:cubicBezTo>
                    <a:pt x="25" y="48"/>
                    <a:pt x="18" y="48"/>
                    <a:pt x="14" y="60"/>
                  </a:cubicBezTo>
                  <a:cubicBezTo>
                    <a:pt x="18" y="73"/>
                    <a:pt x="15" y="77"/>
                    <a:pt x="2" y="81"/>
                  </a:cubicBezTo>
                  <a:cubicBezTo>
                    <a:pt x="4" y="87"/>
                    <a:pt x="10" y="92"/>
                    <a:pt x="11" y="99"/>
                  </a:cubicBezTo>
                  <a:cubicBezTo>
                    <a:pt x="16" y="122"/>
                    <a:pt x="11" y="142"/>
                    <a:pt x="32" y="156"/>
                  </a:cubicBezTo>
                  <a:cubicBezTo>
                    <a:pt x="34" y="159"/>
                    <a:pt x="36" y="162"/>
                    <a:pt x="38" y="165"/>
                  </a:cubicBezTo>
                  <a:cubicBezTo>
                    <a:pt x="39" y="168"/>
                    <a:pt x="39" y="171"/>
                    <a:pt x="41" y="174"/>
                  </a:cubicBezTo>
                  <a:cubicBezTo>
                    <a:pt x="45" y="180"/>
                    <a:pt x="53" y="192"/>
                    <a:pt x="53" y="192"/>
                  </a:cubicBezTo>
                  <a:cubicBezTo>
                    <a:pt x="50" y="194"/>
                    <a:pt x="48" y="198"/>
                    <a:pt x="44" y="198"/>
                  </a:cubicBezTo>
                  <a:cubicBezTo>
                    <a:pt x="40" y="198"/>
                    <a:pt x="37" y="189"/>
                    <a:pt x="35" y="192"/>
                  </a:cubicBezTo>
                  <a:cubicBezTo>
                    <a:pt x="32" y="197"/>
                    <a:pt x="49" y="230"/>
                    <a:pt x="50" y="234"/>
                  </a:cubicBezTo>
                  <a:cubicBezTo>
                    <a:pt x="55" y="248"/>
                    <a:pt x="54" y="263"/>
                    <a:pt x="59" y="276"/>
                  </a:cubicBezTo>
                  <a:cubicBezTo>
                    <a:pt x="64" y="288"/>
                    <a:pt x="76" y="300"/>
                    <a:pt x="80" y="312"/>
                  </a:cubicBezTo>
                  <a:cubicBezTo>
                    <a:pt x="84" y="324"/>
                    <a:pt x="85" y="334"/>
                    <a:pt x="92" y="345"/>
                  </a:cubicBezTo>
                  <a:cubicBezTo>
                    <a:pt x="95" y="359"/>
                    <a:pt x="105" y="372"/>
                    <a:pt x="113" y="384"/>
                  </a:cubicBezTo>
                  <a:cubicBezTo>
                    <a:pt x="109" y="399"/>
                    <a:pt x="108" y="417"/>
                    <a:pt x="95" y="426"/>
                  </a:cubicBezTo>
                  <a:cubicBezTo>
                    <a:pt x="91" y="438"/>
                    <a:pt x="94" y="442"/>
                    <a:pt x="101" y="453"/>
                  </a:cubicBezTo>
                  <a:cubicBezTo>
                    <a:pt x="102" y="460"/>
                    <a:pt x="101" y="468"/>
                    <a:pt x="104" y="474"/>
                  </a:cubicBezTo>
                  <a:cubicBezTo>
                    <a:pt x="105" y="477"/>
                    <a:pt x="112" y="476"/>
                    <a:pt x="113" y="480"/>
                  </a:cubicBezTo>
                  <a:cubicBezTo>
                    <a:pt x="114" y="487"/>
                    <a:pt x="106" y="492"/>
                    <a:pt x="104" y="498"/>
                  </a:cubicBezTo>
                  <a:cubicBezTo>
                    <a:pt x="118" y="519"/>
                    <a:pt x="114" y="509"/>
                    <a:pt x="119" y="525"/>
                  </a:cubicBezTo>
                  <a:cubicBezTo>
                    <a:pt x="114" y="540"/>
                    <a:pt x="103" y="535"/>
                    <a:pt x="89" y="540"/>
                  </a:cubicBezTo>
                  <a:cubicBezTo>
                    <a:pt x="91" y="548"/>
                    <a:pt x="89" y="558"/>
                    <a:pt x="95" y="564"/>
                  </a:cubicBezTo>
                  <a:cubicBezTo>
                    <a:pt x="100" y="569"/>
                    <a:pt x="113" y="576"/>
                    <a:pt x="113" y="576"/>
                  </a:cubicBezTo>
                  <a:cubicBezTo>
                    <a:pt x="115" y="581"/>
                    <a:pt x="118" y="594"/>
                    <a:pt x="125" y="594"/>
                  </a:cubicBezTo>
                  <a:cubicBezTo>
                    <a:pt x="128" y="594"/>
                    <a:pt x="126" y="587"/>
                    <a:pt x="128" y="585"/>
                  </a:cubicBezTo>
                  <a:cubicBezTo>
                    <a:pt x="130" y="583"/>
                    <a:pt x="134" y="583"/>
                    <a:pt x="137" y="582"/>
                  </a:cubicBezTo>
                  <a:cubicBezTo>
                    <a:pt x="140" y="583"/>
                    <a:pt x="144" y="587"/>
                    <a:pt x="146" y="585"/>
                  </a:cubicBezTo>
                  <a:cubicBezTo>
                    <a:pt x="150" y="581"/>
                    <a:pt x="147" y="575"/>
                    <a:pt x="149" y="570"/>
                  </a:cubicBezTo>
                  <a:cubicBezTo>
                    <a:pt x="154" y="557"/>
                    <a:pt x="158" y="545"/>
                    <a:pt x="170" y="537"/>
                  </a:cubicBezTo>
                  <a:cubicBezTo>
                    <a:pt x="187" y="541"/>
                    <a:pt x="179" y="547"/>
                    <a:pt x="194" y="552"/>
                  </a:cubicBezTo>
                  <a:cubicBezTo>
                    <a:pt x="205" y="537"/>
                    <a:pt x="209" y="535"/>
                    <a:pt x="227" y="531"/>
                  </a:cubicBezTo>
                  <a:cubicBezTo>
                    <a:pt x="240" y="535"/>
                    <a:pt x="235" y="542"/>
                    <a:pt x="248" y="546"/>
                  </a:cubicBezTo>
                  <a:cubicBezTo>
                    <a:pt x="251" y="544"/>
                    <a:pt x="255" y="543"/>
                    <a:pt x="257" y="540"/>
                  </a:cubicBezTo>
                  <a:cubicBezTo>
                    <a:pt x="259" y="538"/>
                    <a:pt x="257" y="533"/>
                    <a:pt x="260" y="531"/>
                  </a:cubicBezTo>
                  <a:cubicBezTo>
                    <a:pt x="268" y="525"/>
                    <a:pt x="279" y="524"/>
                    <a:pt x="287" y="519"/>
                  </a:cubicBezTo>
                  <a:cubicBezTo>
                    <a:pt x="288" y="516"/>
                    <a:pt x="287" y="510"/>
                    <a:pt x="290" y="510"/>
                  </a:cubicBezTo>
                  <a:cubicBezTo>
                    <a:pt x="296" y="509"/>
                    <a:pt x="308" y="516"/>
                    <a:pt x="308" y="516"/>
                  </a:cubicBezTo>
                  <a:cubicBezTo>
                    <a:pt x="321" y="535"/>
                    <a:pt x="318" y="536"/>
                    <a:pt x="344" y="540"/>
                  </a:cubicBezTo>
                  <a:cubicBezTo>
                    <a:pt x="344" y="541"/>
                    <a:pt x="344" y="564"/>
                    <a:pt x="356" y="558"/>
                  </a:cubicBezTo>
                  <a:cubicBezTo>
                    <a:pt x="362" y="555"/>
                    <a:pt x="359" y="544"/>
                    <a:pt x="365" y="540"/>
                  </a:cubicBezTo>
                  <a:cubicBezTo>
                    <a:pt x="370" y="537"/>
                    <a:pt x="383" y="534"/>
                    <a:pt x="383" y="534"/>
                  </a:cubicBezTo>
                  <a:cubicBezTo>
                    <a:pt x="389" y="536"/>
                    <a:pt x="395" y="538"/>
                    <a:pt x="401" y="540"/>
                  </a:cubicBezTo>
                  <a:cubicBezTo>
                    <a:pt x="407" y="542"/>
                    <a:pt x="419" y="534"/>
                    <a:pt x="419" y="534"/>
                  </a:cubicBezTo>
                  <a:cubicBezTo>
                    <a:pt x="435" y="545"/>
                    <a:pt x="454" y="541"/>
                    <a:pt x="473" y="546"/>
                  </a:cubicBezTo>
                  <a:cubicBezTo>
                    <a:pt x="491" y="542"/>
                    <a:pt x="496" y="529"/>
                    <a:pt x="476" y="522"/>
                  </a:cubicBezTo>
                  <a:cubicBezTo>
                    <a:pt x="472" y="516"/>
                    <a:pt x="459" y="509"/>
                    <a:pt x="464" y="504"/>
                  </a:cubicBezTo>
                </a:path>
              </a:pathLst>
            </a:custGeom>
            <a:solidFill>
              <a:srgbClr val="44546A">
                <a:lumMod val="60000"/>
                <a:lumOff val="40000"/>
              </a:srgbClr>
            </a:solidFill>
            <a:ln w="12700">
              <a:solidFill>
                <a:schemeClr val="bg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24" name="Freeform 24">
              <a:extLst>
                <a:ext uri="{FF2B5EF4-FFF2-40B4-BE49-F238E27FC236}">
                  <a16:creationId xmlns:a16="http://schemas.microsoft.com/office/drawing/2014/main" id="{921A8F1B-1579-9714-5618-6E6C0B811698}"/>
                </a:ext>
              </a:extLst>
            </p:cNvPr>
            <p:cNvSpPr>
              <a:spLocks/>
            </p:cNvSpPr>
            <p:nvPr/>
          </p:nvSpPr>
          <p:spPr bwMode="auto">
            <a:xfrm>
              <a:off x="9020375" y="3133328"/>
              <a:ext cx="624179" cy="583680"/>
            </a:xfrm>
            <a:custGeom>
              <a:avLst/>
              <a:gdLst>
                <a:gd name="T0" fmla="*/ 0 w 1004"/>
                <a:gd name="T1" fmla="*/ 0 h 741"/>
                <a:gd name="T2" fmla="*/ 0 w 1004"/>
                <a:gd name="T3" fmla="*/ 0 h 741"/>
                <a:gd name="T4" fmla="*/ 0 w 1004"/>
                <a:gd name="T5" fmla="*/ 0 h 741"/>
                <a:gd name="T6" fmla="*/ 0 w 1004"/>
                <a:gd name="T7" fmla="*/ 0 h 741"/>
                <a:gd name="T8" fmla="*/ 0 w 1004"/>
                <a:gd name="T9" fmla="*/ 0 h 741"/>
                <a:gd name="T10" fmla="*/ 0 w 1004"/>
                <a:gd name="T11" fmla="*/ 0 h 741"/>
                <a:gd name="T12" fmla="*/ 0 w 1004"/>
                <a:gd name="T13" fmla="*/ 0 h 741"/>
                <a:gd name="T14" fmla="*/ 0 w 1004"/>
                <a:gd name="T15" fmla="*/ 0 h 741"/>
                <a:gd name="T16" fmla="*/ 0 w 1004"/>
                <a:gd name="T17" fmla="*/ 0 h 741"/>
                <a:gd name="T18" fmla="*/ 0 w 1004"/>
                <a:gd name="T19" fmla="*/ 0 h 741"/>
                <a:gd name="T20" fmla="*/ 0 w 1004"/>
                <a:gd name="T21" fmla="*/ 0 h 741"/>
                <a:gd name="T22" fmla="*/ 0 w 1004"/>
                <a:gd name="T23" fmla="*/ 0 h 741"/>
                <a:gd name="T24" fmla="*/ 0 w 1004"/>
                <a:gd name="T25" fmla="*/ 0 h 741"/>
                <a:gd name="T26" fmla="*/ 0 w 1004"/>
                <a:gd name="T27" fmla="*/ 0 h 741"/>
                <a:gd name="T28" fmla="*/ 0 w 1004"/>
                <a:gd name="T29" fmla="*/ 0 h 741"/>
                <a:gd name="T30" fmla="*/ 0 w 1004"/>
                <a:gd name="T31" fmla="*/ 0 h 741"/>
                <a:gd name="T32" fmla="*/ 0 w 1004"/>
                <a:gd name="T33" fmla="*/ 0 h 741"/>
                <a:gd name="T34" fmla="*/ 0 w 1004"/>
                <a:gd name="T35" fmla="*/ 0 h 741"/>
                <a:gd name="T36" fmla="*/ 0 w 1004"/>
                <a:gd name="T37" fmla="*/ 0 h 741"/>
                <a:gd name="T38" fmla="*/ 0 w 1004"/>
                <a:gd name="T39" fmla="*/ 0 h 741"/>
                <a:gd name="T40" fmla="*/ 0 w 1004"/>
                <a:gd name="T41" fmla="*/ 0 h 741"/>
                <a:gd name="T42" fmla="*/ 0 w 1004"/>
                <a:gd name="T43" fmla="*/ 0 h 741"/>
                <a:gd name="T44" fmla="*/ 0 w 1004"/>
                <a:gd name="T45" fmla="*/ 0 h 741"/>
                <a:gd name="T46" fmla="*/ 0 w 1004"/>
                <a:gd name="T47" fmla="*/ 0 h 741"/>
                <a:gd name="T48" fmla="*/ 0 w 1004"/>
                <a:gd name="T49" fmla="*/ 0 h 741"/>
                <a:gd name="T50" fmla="*/ 0 w 1004"/>
                <a:gd name="T51" fmla="*/ 0 h 741"/>
                <a:gd name="T52" fmla="*/ 0 w 1004"/>
                <a:gd name="T53" fmla="*/ 0 h 741"/>
                <a:gd name="T54" fmla="*/ 0 w 1004"/>
                <a:gd name="T55" fmla="*/ 0 h 741"/>
                <a:gd name="T56" fmla="*/ 0 w 1004"/>
                <a:gd name="T57" fmla="*/ 0 h 741"/>
                <a:gd name="T58" fmla="*/ 0 w 1004"/>
                <a:gd name="T59" fmla="*/ 0 h 741"/>
                <a:gd name="T60" fmla="*/ 0 w 1004"/>
                <a:gd name="T61" fmla="*/ 0 h 741"/>
                <a:gd name="T62" fmla="*/ 0 w 1004"/>
                <a:gd name="T63" fmla="*/ 0 h 741"/>
                <a:gd name="T64" fmla="*/ 0 w 1004"/>
                <a:gd name="T65" fmla="*/ 0 h 741"/>
                <a:gd name="T66" fmla="*/ 0 w 1004"/>
                <a:gd name="T67" fmla="*/ 0 h 741"/>
                <a:gd name="T68" fmla="*/ 0 w 1004"/>
                <a:gd name="T69" fmla="*/ 0 h 741"/>
                <a:gd name="T70" fmla="*/ 0 w 1004"/>
                <a:gd name="T71" fmla="*/ 0 h 741"/>
                <a:gd name="T72" fmla="*/ 0 w 1004"/>
                <a:gd name="T73" fmla="*/ 0 h 741"/>
                <a:gd name="T74" fmla="*/ 0 w 1004"/>
                <a:gd name="T75" fmla="*/ 0 h 741"/>
                <a:gd name="T76" fmla="*/ 0 w 1004"/>
                <a:gd name="T77" fmla="*/ 0 h 741"/>
                <a:gd name="T78" fmla="*/ 0 w 1004"/>
                <a:gd name="T79" fmla="*/ 0 h 741"/>
                <a:gd name="T80" fmla="*/ 0 w 1004"/>
                <a:gd name="T81" fmla="*/ 0 h 741"/>
                <a:gd name="T82" fmla="*/ 0 w 1004"/>
                <a:gd name="T83" fmla="*/ 0 h 741"/>
                <a:gd name="T84" fmla="*/ 0 w 1004"/>
                <a:gd name="T85" fmla="*/ 0 h 741"/>
                <a:gd name="T86" fmla="*/ 0 w 1004"/>
                <a:gd name="T87" fmla="*/ 0 h 741"/>
                <a:gd name="T88" fmla="*/ 0 w 1004"/>
                <a:gd name="T89" fmla="*/ 0 h 741"/>
                <a:gd name="T90" fmla="*/ 0 w 1004"/>
                <a:gd name="T91" fmla="*/ 0 h 741"/>
                <a:gd name="T92" fmla="*/ 0 w 1004"/>
                <a:gd name="T93" fmla="*/ 0 h 741"/>
                <a:gd name="T94" fmla="*/ 0 w 1004"/>
                <a:gd name="T95" fmla="*/ 0 h 741"/>
                <a:gd name="T96" fmla="*/ 0 w 1004"/>
                <a:gd name="T97" fmla="*/ 0 h 741"/>
                <a:gd name="T98" fmla="*/ 0 w 1004"/>
                <a:gd name="T99" fmla="*/ 0 h 741"/>
                <a:gd name="T100" fmla="*/ 0 w 1004"/>
                <a:gd name="T101" fmla="*/ 0 h 741"/>
                <a:gd name="T102" fmla="*/ 0 w 1004"/>
                <a:gd name="T103" fmla="*/ 0 h 741"/>
                <a:gd name="T104" fmla="*/ 0 w 1004"/>
                <a:gd name="T105" fmla="*/ 0 h 741"/>
                <a:gd name="T106" fmla="*/ 0 w 1004"/>
                <a:gd name="T107" fmla="*/ 0 h 741"/>
                <a:gd name="T108" fmla="*/ 0 w 1004"/>
                <a:gd name="T109" fmla="*/ 0 h 741"/>
                <a:gd name="T110" fmla="*/ 0 w 1004"/>
                <a:gd name="T111" fmla="*/ 0 h 741"/>
                <a:gd name="T112" fmla="*/ 0 w 1004"/>
                <a:gd name="T113" fmla="*/ 0 h 741"/>
                <a:gd name="T114" fmla="*/ 0 w 1004"/>
                <a:gd name="T115" fmla="*/ 0 h 741"/>
                <a:gd name="T116" fmla="*/ 0 w 1004"/>
                <a:gd name="T117" fmla="*/ 0 h 741"/>
                <a:gd name="T118" fmla="*/ 0 w 1004"/>
                <a:gd name="T119" fmla="*/ 0 h 7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04"/>
                <a:gd name="T181" fmla="*/ 0 h 741"/>
                <a:gd name="T182" fmla="*/ 1004 w 1004"/>
                <a:gd name="T183" fmla="*/ 741 h 7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04" h="741">
                  <a:moveTo>
                    <a:pt x="123" y="61"/>
                  </a:moveTo>
                  <a:cubicBezTo>
                    <a:pt x="96" y="70"/>
                    <a:pt x="110" y="46"/>
                    <a:pt x="93" y="34"/>
                  </a:cubicBezTo>
                  <a:cubicBezTo>
                    <a:pt x="82" y="0"/>
                    <a:pt x="93" y="16"/>
                    <a:pt x="36" y="19"/>
                  </a:cubicBezTo>
                  <a:cubicBezTo>
                    <a:pt x="35" y="25"/>
                    <a:pt x="36" y="32"/>
                    <a:pt x="33" y="37"/>
                  </a:cubicBezTo>
                  <a:cubicBezTo>
                    <a:pt x="31" y="40"/>
                    <a:pt x="25" y="40"/>
                    <a:pt x="24" y="43"/>
                  </a:cubicBezTo>
                  <a:cubicBezTo>
                    <a:pt x="10" y="77"/>
                    <a:pt x="32" y="59"/>
                    <a:pt x="12" y="73"/>
                  </a:cubicBezTo>
                  <a:cubicBezTo>
                    <a:pt x="7" y="81"/>
                    <a:pt x="0" y="100"/>
                    <a:pt x="0" y="100"/>
                  </a:cubicBezTo>
                  <a:cubicBezTo>
                    <a:pt x="20" y="107"/>
                    <a:pt x="1" y="97"/>
                    <a:pt x="6" y="115"/>
                  </a:cubicBezTo>
                  <a:cubicBezTo>
                    <a:pt x="8" y="122"/>
                    <a:pt x="18" y="133"/>
                    <a:pt x="18" y="133"/>
                  </a:cubicBezTo>
                  <a:cubicBezTo>
                    <a:pt x="20" y="150"/>
                    <a:pt x="20" y="191"/>
                    <a:pt x="36" y="196"/>
                  </a:cubicBezTo>
                  <a:cubicBezTo>
                    <a:pt x="40" y="221"/>
                    <a:pt x="43" y="221"/>
                    <a:pt x="60" y="238"/>
                  </a:cubicBezTo>
                  <a:cubicBezTo>
                    <a:pt x="67" y="258"/>
                    <a:pt x="57" y="236"/>
                    <a:pt x="72" y="253"/>
                  </a:cubicBezTo>
                  <a:cubicBezTo>
                    <a:pt x="77" y="258"/>
                    <a:pt x="84" y="271"/>
                    <a:pt x="84" y="271"/>
                  </a:cubicBezTo>
                  <a:cubicBezTo>
                    <a:pt x="80" y="283"/>
                    <a:pt x="73" y="281"/>
                    <a:pt x="66" y="292"/>
                  </a:cubicBezTo>
                  <a:cubicBezTo>
                    <a:pt x="71" y="306"/>
                    <a:pt x="76" y="307"/>
                    <a:pt x="90" y="310"/>
                  </a:cubicBezTo>
                  <a:cubicBezTo>
                    <a:pt x="105" y="333"/>
                    <a:pt x="124" y="352"/>
                    <a:pt x="147" y="367"/>
                  </a:cubicBezTo>
                  <a:cubicBezTo>
                    <a:pt x="160" y="386"/>
                    <a:pt x="174" y="385"/>
                    <a:pt x="192" y="397"/>
                  </a:cubicBezTo>
                  <a:cubicBezTo>
                    <a:pt x="198" y="414"/>
                    <a:pt x="224" y="449"/>
                    <a:pt x="240" y="460"/>
                  </a:cubicBezTo>
                  <a:cubicBezTo>
                    <a:pt x="250" y="474"/>
                    <a:pt x="256" y="492"/>
                    <a:pt x="270" y="502"/>
                  </a:cubicBezTo>
                  <a:cubicBezTo>
                    <a:pt x="274" y="508"/>
                    <a:pt x="284" y="513"/>
                    <a:pt x="282" y="520"/>
                  </a:cubicBezTo>
                  <a:cubicBezTo>
                    <a:pt x="280" y="526"/>
                    <a:pt x="276" y="538"/>
                    <a:pt x="276" y="538"/>
                  </a:cubicBezTo>
                  <a:cubicBezTo>
                    <a:pt x="277" y="542"/>
                    <a:pt x="276" y="547"/>
                    <a:pt x="279" y="550"/>
                  </a:cubicBezTo>
                  <a:cubicBezTo>
                    <a:pt x="284" y="555"/>
                    <a:pt x="297" y="562"/>
                    <a:pt x="297" y="562"/>
                  </a:cubicBezTo>
                  <a:cubicBezTo>
                    <a:pt x="305" y="574"/>
                    <a:pt x="314" y="588"/>
                    <a:pt x="324" y="598"/>
                  </a:cubicBezTo>
                  <a:cubicBezTo>
                    <a:pt x="327" y="608"/>
                    <a:pt x="333" y="615"/>
                    <a:pt x="336" y="625"/>
                  </a:cubicBezTo>
                  <a:cubicBezTo>
                    <a:pt x="336" y="628"/>
                    <a:pt x="350" y="702"/>
                    <a:pt x="354" y="706"/>
                  </a:cubicBezTo>
                  <a:cubicBezTo>
                    <a:pt x="359" y="711"/>
                    <a:pt x="372" y="718"/>
                    <a:pt x="372" y="718"/>
                  </a:cubicBezTo>
                  <a:cubicBezTo>
                    <a:pt x="388" y="741"/>
                    <a:pt x="390" y="692"/>
                    <a:pt x="405" y="682"/>
                  </a:cubicBezTo>
                  <a:cubicBezTo>
                    <a:pt x="409" y="676"/>
                    <a:pt x="416" y="673"/>
                    <a:pt x="420" y="667"/>
                  </a:cubicBezTo>
                  <a:cubicBezTo>
                    <a:pt x="439" y="637"/>
                    <a:pt x="417" y="642"/>
                    <a:pt x="471" y="637"/>
                  </a:cubicBezTo>
                  <a:cubicBezTo>
                    <a:pt x="480" y="634"/>
                    <a:pt x="492" y="633"/>
                    <a:pt x="501" y="628"/>
                  </a:cubicBezTo>
                  <a:cubicBezTo>
                    <a:pt x="507" y="624"/>
                    <a:pt x="519" y="616"/>
                    <a:pt x="519" y="616"/>
                  </a:cubicBezTo>
                  <a:cubicBezTo>
                    <a:pt x="529" y="601"/>
                    <a:pt x="518" y="595"/>
                    <a:pt x="513" y="580"/>
                  </a:cubicBezTo>
                  <a:cubicBezTo>
                    <a:pt x="529" y="568"/>
                    <a:pt x="542" y="562"/>
                    <a:pt x="549" y="541"/>
                  </a:cubicBezTo>
                  <a:cubicBezTo>
                    <a:pt x="544" y="517"/>
                    <a:pt x="551" y="507"/>
                    <a:pt x="564" y="487"/>
                  </a:cubicBezTo>
                  <a:cubicBezTo>
                    <a:pt x="564" y="486"/>
                    <a:pt x="597" y="476"/>
                    <a:pt x="603" y="472"/>
                  </a:cubicBezTo>
                  <a:cubicBezTo>
                    <a:pt x="610" y="461"/>
                    <a:pt x="610" y="455"/>
                    <a:pt x="621" y="448"/>
                  </a:cubicBezTo>
                  <a:cubicBezTo>
                    <a:pt x="625" y="442"/>
                    <a:pt x="632" y="437"/>
                    <a:pt x="633" y="430"/>
                  </a:cubicBezTo>
                  <a:cubicBezTo>
                    <a:pt x="634" y="424"/>
                    <a:pt x="633" y="417"/>
                    <a:pt x="636" y="412"/>
                  </a:cubicBezTo>
                  <a:cubicBezTo>
                    <a:pt x="638" y="409"/>
                    <a:pt x="642" y="410"/>
                    <a:pt x="645" y="409"/>
                  </a:cubicBezTo>
                  <a:cubicBezTo>
                    <a:pt x="657" y="413"/>
                    <a:pt x="669" y="415"/>
                    <a:pt x="681" y="418"/>
                  </a:cubicBezTo>
                  <a:cubicBezTo>
                    <a:pt x="692" y="411"/>
                    <a:pt x="694" y="401"/>
                    <a:pt x="705" y="394"/>
                  </a:cubicBezTo>
                  <a:cubicBezTo>
                    <a:pt x="744" y="404"/>
                    <a:pt x="735" y="449"/>
                    <a:pt x="765" y="469"/>
                  </a:cubicBezTo>
                  <a:cubicBezTo>
                    <a:pt x="769" y="481"/>
                    <a:pt x="779" y="495"/>
                    <a:pt x="789" y="502"/>
                  </a:cubicBezTo>
                  <a:cubicBezTo>
                    <a:pt x="800" y="518"/>
                    <a:pt x="803" y="537"/>
                    <a:pt x="816" y="550"/>
                  </a:cubicBezTo>
                  <a:cubicBezTo>
                    <a:pt x="822" y="569"/>
                    <a:pt x="821" y="571"/>
                    <a:pt x="840" y="577"/>
                  </a:cubicBezTo>
                  <a:cubicBezTo>
                    <a:pt x="867" y="568"/>
                    <a:pt x="826" y="563"/>
                    <a:pt x="849" y="553"/>
                  </a:cubicBezTo>
                  <a:cubicBezTo>
                    <a:pt x="858" y="549"/>
                    <a:pt x="869" y="551"/>
                    <a:pt x="879" y="550"/>
                  </a:cubicBezTo>
                  <a:cubicBezTo>
                    <a:pt x="907" y="531"/>
                    <a:pt x="890" y="537"/>
                    <a:pt x="933" y="544"/>
                  </a:cubicBezTo>
                  <a:cubicBezTo>
                    <a:pt x="938" y="529"/>
                    <a:pt x="932" y="521"/>
                    <a:pt x="951" y="526"/>
                  </a:cubicBezTo>
                  <a:cubicBezTo>
                    <a:pt x="967" y="521"/>
                    <a:pt x="957" y="525"/>
                    <a:pt x="978" y="511"/>
                  </a:cubicBezTo>
                  <a:cubicBezTo>
                    <a:pt x="981" y="509"/>
                    <a:pt x="987" y="505"/>
                    <a:pt x="987" y="505"/>
                  </a:cubicBezTo>
                  <a:cubicBezTo>
                    <a:pt x="989" y="499"/>
                    <a:pt x="1004" y="481"/>
                    <a:pt x="1004" y="473"/>
                  </a:cubicBezTo>
                  <a:cubicBezTo>
                    <a:pt x="1004" y="465"/>
                    <a:pt x="992" y="465"/>
                    <a:pt x="990" y="457"/>
                  </a:cubicBezTo>
                  <a:cubicBezTo>
                    <a:pt x="986" y="441"/>
                    <a:pt x="1000" y="437"/>
                    <a:pt x="990" y="425"/>
                  </a:cubicBezTo>
                  <a:cubicBezTo>
                    <a:pt x="966" y="413"/>
                    <a:pt x="978" y="439"/>
                    <a:pt x="960" y="412"/>
                  </a:cubicBezTo>
                  <a:cubicBezTo>
                    <a:pt x="954" y="403"/>
                    <a:pt x="933" y="397"/>
                    <a:pt x="933" y="397"/>
                  </a:cubicBezTo>
                  <a:cubicBezTo>
                    <a:pt x="928" y="398"/>
                    <a:pt x="923" y="401"/>
                    <a:pt x="918" y="400"/>
                  </a:cubicBezTo>
                  <a:cubicBezTo>
                    <a:pt x="911" y="398"/>
                    <a:pt x="900" y="388"/>
                    <a:pt x="900" y="388"/>
                  </a:cubicBezTo>
                  <a:cubicBezTo>
                    <a:pt x="887" y="391"/>
                    <a:pt x="879" y="396"/>
                    <a:pt x="867" y="400"/>
                  </a:cubicBezTo>
                  <a:cubicBezTo>
                    <a:pt x="853" y="421"/>
                    <a:pt x="861" y="414"/>
                    <a:pt x="846" y="424"/>
                  </a:cubicBezTo>
                  <a:cubicBezTo>
                    <a:pt x="834" y="421"/>
                    <a:pt x="816" y="403"/>
                    <a:pt x="816" y="403"/>
                  </a:cubicBezTo>
                  <a:cubicBezTo>
                    <a:pt x="812" y="391"/>
                    <a:pt x="817" y="393"/>
                    <a:pt x="826" y="379"/>
                  </a:cubicBezTo>
                  <a:cubicBezTo>
                    <a:pt x="830" y="373"/>
                    <a:pt x="831" y="358"/>
                    <a:pt x="831" y="358"/>
                  </a:cubicBezTo>
                  <a:cubicBezTo>
                    <a:pt x="829" y="355"/>
                    <a:pt x="828" y="351"/>
                    <a:pt x="825" y="349"/>
                  </a:cubicBezTo>
                  <a:cubicBezTo>
                    <a:pt x="820" y="346"/>
                    <a:pt x="808" y="335"/>
                    <a:pt x="808" y="335"/>
                  </a:cubicBezTo>
                  <a:cubicBezTo>
                    <a:pt x="797" y="324"/>
                    <a:pt x="794" y="319"/>
                    <a:pt x="780" y="310"/>
                  </a:cubicBezTo>
                  <a:cubicBezTo>
                    <a:pt x="772" y="297"/>
                    <a:pt x="774" y="294"/>
                    <a:pt x="786" y="286"/>
                  </a:cubicBezTo>
                  <a:cubicBezTo>
                    <a:pt x="787" y="283"/>
                    <a:pt x="791" y="279"/>
                    <a:pt x="789" y="277"/>
                  </a:cubicBezTo>
                  <a:cubicBezTo>
                    <a:pt x="785" y="273"/>
                    <a:pt x="777" y="273"/>
                    <a:pt x="771" y="271"/>
                  </a:cubicBezTo>
                  <a:cubicBezTo>
                    <a:pt x="768" y="270"/>
                    <a:pt x="762" y="268"/>
                    <a:pt x="762" y="268"/>
                  </a:cubicBezTo>
                  <a:cubicBezTo>
                    <a:pt x="751" y="252"/>
                    <a:pt x="763" y="242"/>
                    <a:pt x="756" y="220"/>
                  </a:cubicBezTo>
                  <a:cubicBezTo>
                    <a:pt x="754" y="213"/>
                    <a:pt x="748" y="208"/>
                    <a:pt x="744" y="202"/>
                  </a:cubicBezTo>
                  <a:cubicBezTo>
                    <a:pt x="740" y="196"/>
                    <a:pt x="726" y="190"/>
                    <a:pt x="726" y="190"/>
                  </a:cubicBezTo>
                  <a:cubicBezTo>
                    <a:pt x="722" y="180"/>
                    <a:pt x="723" y="159"/>
                    <a:pt x="724" y="145"/>
                  </a:cubicBezTo>
                  <a:cubicBezTo>
                    <a:pt x="725" y="131"/>
                    <a:pt x="733" y="118"/>
                    <a:pt x="732" y="106"/>
                  </a:cubicBezTo>
                  <a:cubicBezTo>
                    <a:pt x="728" y="94"/>
                    <a:pt x="728" y="79"/>
                    <a:pt x="716" y="75"/>
                  </a:cubicBezTo>
                  <a:cubicBezTo>
                    <a:pt x="711" y="55"/>
                    <a:pt x="709" y="62"/>
                    <a:pt x="688" y="59"/>
                  </a:cubicBezTo>
                  <a:cubicBezTo>
                    <a:pt x="688" y="47"/>
                    <a:pt x="671" y="54"/>
                    <a:pt x="678" y="43"/>
                  </a:cubicBezTo>
                  <a:cubicBezTo>
                    <a:pt x="675" y="39"/>
                    <a:pt x="680" y="28"/>
                    <a:pt x="676" y="25"/>
                  </a:cubicBezTo>
                  <a:cubicBezTo>
                    <a:pt x="672" y="22"/>
                    <a:pt x="664" y="22"/>
                    <a:pt x="654" y="22"/>
                  </a:cubicBezTo>
                  <a:cubicBezTo>
                    <a:pt x="637" y="28"/>
                    <a:pt x="639" y="22"/>
                    <a:pt x="618" y="25"/>
                  </a:cubicBezTo>
                  <a:cubicBezTo>
                    <a:pt x="613" y="24"/>
                    <a:pt x="602" y="32"/>
                    <a:pt x="597" y="31"/>
                  </a:cubicBezTo>
                  <a:cubicBezTo>
                    <a:pt x="594" y="30"/>
                    <a:pt x="587" y="25"/>
                    <a:pt x="588" y="28"/>
                  </a:cubicBezTo>
                  <a:cubicBezTo>
                    <a:pt x="591" y="41"/>
                    <a:pt x="614" y="63"/>
                    <a:pt x="624" y="70"/>
                  </a:cubicBezTo>
                  <a:cubicBezTo>
                    <a:pt x="638" y="92"/>
                    <a:pt x="631" y="83"/>
                    <a:pt x="645" y="97"/>
                  </a:cubicBezTo>
                  <a:cubicBezTo>
                    <a:pt x="649" y="109"/>
                    <a:pt x="656" y="168"/>
                    <a:pt x="663" y="178"/>
                  </a:cubicBezTo>
                  <a:cubicBezTo>
                    <a:pt x="667" y="184"/>
                    <a:pt x="681" y="190"/>
                    <a:pt x="681" y="190"/>
                  </a:cubicBezTo>
                  <a:cubicBezTo>
                    <a:pt x="668" y="199"/>
                    <a:pt x="660" y="209"/>
                    <a:pt x="645" y="214"/>
                  </a:cubicBezTo>
                  <a:cubicBezTo>
                    <a:pt x="640" y="235"/>
                    <a:pt x="659" y="238"/>
                    <a:pt x="636" y="232"/>
                  </a:cubicBezTo>
                  <a:cubicBezTo>
                    <a:pt x="632" y="238"/>
                    <a:pt x="631" y="245"/>
                    <a:pt x="627" y="250"/>
                  </a:cubicBezTo>
                  <a:cubicBezTo>
                    <a:pt x="621" y="258"/>
                    <a:pt x="600" y="265"/>
                    <a:pt x="591" y="268"/>
                  </a:cubicBezTo>
                  <a:cubicBezTo>
                    <a:pt x="576" y="264"/>
                    <a:pt x="565" y="267"/>
                    <a:pt x="549" y="265"/>
                  </a:cubicBezTo>
                  <a:cubicBezTo>
                    <a:pt x="525" y="273"/>
                    <a:pt x="553" y="261"/>
                    <a:pt x="537" y="277"/>
                  </a:cubicBezTo>
                  <a:cubicBezTo>
                    <a:pt x="531" y="283"/>
                    <a:pt x="515" y="283"/>
                    <a:pt x="507" y="286"/>
                  </a:cubicBezTo>
                  <a:cubicBezTo>
                    <a:pt x="491" y="282"/>
                    <a:pt x="479" y="274"/>
                    <a:pt x="462" y="271"/>
                  </a:cubicBezTo>
                  <a:cubicBezTo>
                    <a:pt x="451" y="255"/>
                    <a:pt x="450" y="238"/>
                    <a:pt x="468" y="226"/>
                  </a:cubicBezTo>
                  <a:cubicBezTo>
                    <a:pt x="464" y="220"/>
                    <a:pt x="459" y="211"/>
                    <a:pt x="453" y="208"/>
                  </a:cubicBezTo>
                  <a:cubicBezTo>
                    <a:pt x="447" y="205"/>
                    <a:pt x="435" y="202"/>
                    <a:pt x="435" y="202"/>
                  </a:cubicBezTo>
                  <a:cubicBezTo>
                    <a:pt x="426" y="205"/>
                    <a:pt x="414" y="223"/>
                    <a:pt x="414" y="223"/>
                  </a:cubicBezTo>
                  <a:cubicBezTo>
                    <a:pt x="401" y="220"/>
                    <a:pt x="388" y="218"/>
                    <a:pt x="375" y="214"/>
                  </a:cubicBezTo>
                  <a:cubicBezTo>
                    <a:pt x="373" y="208"/>
                    <a:pt x="374" y="200"/>
                    <a:pt x="369" y="196"/>
                  </a:cubicBezTo>
                  <a:cubicBezTo>
                    <a:pt x="363" y="192"/>
                    <a:pt x="351" y="184"/>
                    <a:pt x="351" y="184"/>
                  </a:cubicBezTo>
                  <a:cubicBezTo>
                    <a:pt x="336" y="185"/>
                    <a:pt x="321" y="184"/>
                    <a:pt x="306" y="187"/>
                  </a:cubicBezTo>
                  <a:cubicBezTo>
                    <a:pt x="297" y="189"/>
                    <a:pt x="282" y="214"/>
                    <a:pt x="273" y="220"/>
                  </a:cubicBezTo>
                  <a:cubicBezTo>
                    <a:pt x="262" y="236"/>
                    <a:pt x="263" y="251"/>
                    <a:pt x="246" y="262"/>
                  </a:cubicBezTo>
                  <a:cubicBezTo>
                    <a:pt x="230" y="258"/>
                    <a:pt x="229" y="260"/>
                    <a:pt x="216" y="241"/>
                  </a:cubicBezTo>
                  <a:cubicBezTo>
                    <a:pt x="212" y="235"/>
                    <a:pt x="204" y="223"/>
                    <a:pt x="204" y="223"/>
                  </a:cubicBezTo>
                  <a:cubicBezTo>
                    <a:pt x="209" y="194"/>
                    <a:pt x="226" y="183"/>
                    <a:pt x="186" y="175"/>
                  </a:cubicBezTo>
                  <a:cubicBezTo>
                    <a:pt x="176" y="160"/>
                    <a:pt x="174" y="159"/>
                    <a:pt x="156" y="163"/>
                  </a:cubicBezTo>
                  <a:cubicBezTo>
                    <a:pt x="128" y="160"/>
                    <a:pt x="129" y="158"/>
                    <a:pt x="108" y="151"/>
                  </a:cubicBezTo>
                  <a:cubicBezTo>
                    <a:pt x="113" y="136"/>
                    <a:pt x="118" y="126"/>
                    <a:pt x="132" y="121"/>
                  </a:cubicBezTo>
                  <a:cubicBezTo>
                    <a:pt x="135" y="118"/>
                    <a:pt x="141" y="116"/>
                    <a:pt x="141" y="112"/>
                  </a:cubicBezTo>
                  <a:cubicBezTo>
                    <a:pt x="142" y="101"/>
                    <a:pt x="131" y="81"/>
                    <a:pt x="123" y="76"/>
                  </a:cubicBezTo>
                  <a:cubicBezTo>
                    <a:pt x="115" y="44"/>
                    <a:pt x="127" y="83"/>
                    <a:pt x="111" y="55"/>
                  </a:cubicBezTo>
                  <a:cubicBezTo>
                    <a:pt x="104" y="42"/>
                    <a:pt x="112" y="36"/>
                    <a:pt x="96" y="31"/>
                  </a:cubicBezTo>
                  <a:cubicBezTo>
                    <a:pt x="84" y="19"/>
                    <a:pt x="75" y="17"/>
                    <a:pt x="60" y="10"/>
                  </a:cubicBezTo>
                  <a:lnTo>
                    <a:pt x="41" y="12"/>
                  </a:lnTo>
                  <a:lnTo>
                    <a:pt x="83" y="12"/>
                  </a:lnTo>
                  <a:lnTo>
                    <a:pt x="50" y="9"/>
                  </a:lnTo>
                </a:path>
              </a:pathLst>
            </a:custGeom>
            <a:solidFill>
              <a:srgbClr val="FF0000"/>
            </a:solidFill>
            <a:ln w="12700">
              <a:solidFill>
                <a:schemeClr val="bg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25" name="Freeform 25">
              <a:extLst>
                <a:ext uri="{FF2B5EF4-FFF2-40B4-BE49-F238E27FC236}">
                  <a16:creationId xmlns:a16="http://schemas.microsoft.com/office/drawing/2014/main" id="{94FABB74-20E3-60F4-5A21-BDFA219D2EA6}"/>
                </a:ext>
              </a:extLst>
            </p:cNvPr>
            <p:cNvSpPr>
              <a:spLocks/>
            </p:cNvSpPr>
            <p:nvPr/>
          </p:nvSpPr>
          <p:spPr bwMode="auto">
            <a:xfrm>
              <a:off x="9732039" y="4830511"/>
              <a:ext cx="380406" cy="684112"/>
            </a:xfrm>
            <a:custGeom>
              <a:avLst/>
              <a:gdLst>
                <a:gd name="T0" fmla="*/ 0 w 615"/>
                <a:gd name="T1" fmla="*/ 0 h 871"/>
                <a:gd name="T2" fmla="*/ 0 w 615"/>
                <a:gd name="T3" fmla="*/ 0 h 871"/>
                <a:gd name="T4" fmla="*/ 0 w 615"/>
                <a:gd name="T5" fmla="*/ 0 h 871"/>
                <a:gd name="T6" fmla="*/ 0 w 615"/>
                <a:gd name="T7" fmla="*/ 0 h 871"/>
                <a:gd name="T8" fmla="*/ 0 w 615"/>
                <a:gd name="T9" fmla="*/ 0 h 871"/>
                <a:gd name="T10" fmla="*/ 0 w 615"/>
                <a:gd name="T11" fmla="*/ 0 h 871"/>
                <a:gd name="T12" fmla="*/ 0 w 615"/>
                <a:gd name="T13" fmla="*/ 0 h 871"/>
                <a:gd name="T14" fmla="*/ 0 w 615"/>
                <a:gd name="T15" fmla="*/ 0 h 871"/>
                <a:gd name="T16" fmla="*/ 0 w 615"/>
                <a:gd name="T17" fmla="*/ 0 h 871"/>
                <a:gd name="T18" fmla="*/ 0 w 615"/>
                <a:gd name="T19" fmla="*/ 0 h 871"/>
                <a:gd name="T20" fmla="*/ 0 w 615"/>
                <a:gd name="T21" fmla="*/ 0 h 871"/>
                <a:gd name="T22" fmla="*/ 0 w 615"/>
                <a:gd name="T23" fmla="*/ 0 h 871"/>
                <a:gd name="T24" fmla="*/ 0 w 615"/>
                <a:gd name="T25" fmla="*/ 0 h 871"/>
                <a:gd name="T26" fmla="*/ 0 w 615"/>
                <a:gd name="T27" fmla="*/ 0 h 871"/>
                <a:gd name="T28" fmla="*/ 0 w 615"/>
                <a:gd name="T29" fmla="*/ 0 h 871"/>
                <a:gd name="T30" fmla="*/ 0 w 615"/>
                <a:gd name="T31" fmla="*/ 0 h 871"/>
                <a:gd name="T32" fmla="*/ 0 w 615"/>
                <a:gd name="T33" fmla="*/ 0 h 871"/>
                <a:gd name="T34" fmla="*/ 0 w 615"/>
                <a:gd name="T35" fmla="*/ 0 h 871"/>
                <a:gd name="T36" fmla="*/ 0 w 615"/>
                <a:gd name="T37" fmla="*/ 0 h 871"/>
                <a:gd name="T38" fmla="*/ 0 w 615"/>
                <a:gd name="T39" fmla="*/ 0 h 871"/>
                <a:gd name="T40" fmla="*/ 0 w 615"/>
                <a:gd name="T41" fmla="*/ 0 h 871"/>
                <a:gd name="T42" fmla="*/ 0 w 615"/>
                <a:gd name="T43" fmla="*/ 0 h 871"/>
                <a:gd name="T44" fmla="*/ 0 w 615"/>
                <a:gd name="T45" fmla="*/ 0 h 871"/>
                <a:gd name="T46" fmla="*/ 0 w 615"/>
                <a:gd name="T47" fmla="*/ 0 h 871"/>
                <a:gd name="T48" fmla="*/ 0 w 615"/>
                <a:gd name="T49" fmla="*/ 0 h 871"/>
                <a:gd name="T50" fmla="*/ 0 w 615"/>
                <a:gd name="T51" fmla="*/ 0 h 871"/>
                <a:gd name="T52" fmla="*/ 0 w 615"/>
                <a:gd name="T53" fmla="*/ 0 h 871"/>
                <a:gd name="T54" fmla="*/ 0 w 615"/>
                <a:gd name="T55" fmla="*/ 0 h 871"/>
                <a:gd name="T56" fmla="*/ 0 w 615"/>
                <a:gd name="T57" fmla="*/ 0 h 871"/>
                <a:gd name="T58" fmla="*/ 0 w 615"/>
                <a:gd name="T59" fmla="*/ 0 h 871"/>
                <a:gd name="T60" fmla="*/ 0 w 615"/>
                <a:gd name="T61" fmla="*/ 0 h 871"/>
                <a:gd name="T62" fmla="*/ 0 w 615"/>
                <a:gd name="T63" fmla="*/ 0 h 871"/>
                <a:gd name="T64" fmla="*/ 0 w 615"/>
                <a:gd name="T65" fmla="*/ 0 h 871"/>
                <a:gd name="T66" fmla="*/ 0 w 615"/>
                <a:gd name="T67" fmla="*/ 0 h 871"/>
                <a:gd name="T68" fmla="*/ 0 w 615"/>
                <a:gd name="T69" fmla="*/ 0 h 871"/>
                <a:gd name="T70" fmla="*/ 0 w 615"/>
                <a:gd name="T71" fmla="*/ 0 h 871"/>
                <a:gd name="T72" fmla="*/ 0 w 615"/>
                <a:gd name="T73" fmla="*/ 0 h 871"/>
                <a:gd name="T74" fmla="*/ 0 w 615"/>
                <a:gd name="T75" fmla="*/ 0 h 871"/>
                <a:gd name="T76" fmla="*/ 0 w 615"/>
                <a:gd name="T77" fmla="*/ 0 h 871"/>
                <a:gd name="T78" fmla="*/ 0 w 615"/>
                <a:gd name="T79" fmla="*/ 0 h 871"/>
                <a:gd name="T80" fmla="*/ 0 w 615"/>
                <a:gd name="T81" fmla="*/ 0 h 871"/>
                <a:gd name="T82" fmla="*/ 0 w 615"/>
                <a:gd name="T83" fmla="*/ 0 h 871"/>
                <a:gd name="T84" fmla="*/ 0 w 615"/>
                <a:gd name="T85" fmla="*/ 0 h 871"/>
                <a:gd name="T86" fmla="*/ 0 w 615"/>
                <a:gd name="T87" fmla="*/ 0 h 871"/>
                <a:gd name="T88" fmla="*/ 0 w 615"/>
                <a:gd name="T89" fmla="*/ 0 h 871"/>
                <a:gd name="T90" fmla="*/ 0 w 615"/>
                <a:gd name="T91" fmla="*/ 0 h 871"/>
                <a:gd name="T92" fmla="*/ 0 w 615"/>
                <a:gd name="T93" fmla="*/ 0 h 87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15"/>
                <a:gd name="T142" fmla="*/ 0 h 871"/>
                <a:gd name="T143" fmla="*/ 615 w 615"/>
                <a:gd name="T144" fmla="*/ 871 h 87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15" h="871">
                  <a:moveTo>
                    <a:pt x="69" y="105"/>
                  </a:moveTo>
                  <a:cubicBezTo>
                    <a:pt x="70" y="113"/>
                    <a:pt x="70" y="121"/>
                    <a:pt x="72" y="129"/>
                  </a:cubicBezTo>
                  <a:cubicBezTo>
                    <a:pt x="73" y="132"/>
                    <a:pt x="78" y="134"/>
                    <a:pt x="78" y="138"/>
                  </a:cubicBezTo>
                  <a:cubicBezTo>
                    <a:pt x="78" y="144"/>
                    <a:pt x="72" y="156"/>
                    <a:pt x="72" y="156"/>
                  </a:cubicBezTo>
                  <a:cubicBezTo>
                    <a:pt x="71" y="181"/>
                    <a:pt x="73" y="263"/>
                    <a:pt x="45" y="282"/>
                  </a:cubicBezTo>
                  <a:cubicBezTo>
                    <a:pt x="33" y="279"/>
                    <a:pt x="27" y="275"/>
                    <a:pt x="15" y="279"/>
                  </a:cubicBezTo>
                  <a:cubicBezTo>
                    <a:pt x="9" y="282"/>
                    <a:pt x="0" y="299"/>
                    <a:pt x="2" y="305"/>
                  </a:cubicBezTo>
                  <a:cubicBezTo>
                    <a:pt x="4" y="311"/>
                    <a:pt x="19" y="311"/>
                    <a:pt x="27" y="315"/>
                  </a:cubicBezTo>
                  <a:cubicBezTo>
                    <a:pt x="41" y="310"/>
                    <a:pt x="41" y="320"/>
                    <a:pt x="51" y="330"/>
                  </a:cubicBezTo>
                  <a:cubicBezTo>
                    <a:pt x="31" y="350"/>
                    <a:pt x="37" y="343"/>
                    <a:pt x="45" y="366"/>
                  </a:cubicBezTo>
                  <a:cubicBezTo>
                    <a:pt x="43" y="370"/>
                    <a:pt x="35" y="379"/>
                    <a:pt x="36" y="384"/>
                  </a:cubicBezTo>
                  <a:cubicBezTo>
                    <a:pt x="37" y="390"/>
                    <a:pt x="42" y="402"/>
                    <a:pt x="42" y="402"/>
                  </a:cubicBezTo>
                  <a:cubicBezTo>
                    <a:pt x="42" y="403"/>
                    <a:pt x="34" y="419"/>
                    <a:pt x="42" y="420"/>
                  </a:cubicBezTo>
                  <a:cubicBezTo>
                    <a:pt x="50" y="421"/>
                    <a:pt x="66" y="414"/>
                    <a:pt x="66" y="414"/>
                  </a:cubicBezTo>
                  <a:cubicBezTo>
                    <a:pt x="89" y="422"/>
                    <a:pt x="62" y="410"/>
                    <a:pt x="81" y="426"/>
                  </a:cubicBezTo>
                  <a:cubicBezTo>
                    <a:pt x="105" y="445"/>
                    <a:pt x="92" y="439"/>
                    <a:pt x="104" y="457"/>
                  </a:cubicBezTo>
                  <a:cubicBezTo>
                    <a:pt x="100" y="479"/>
                    <a:pt x="102" y="464"/>
                    <a:pt x="98" y="453"/>
                  </a:cubicBezTo>
                  <a:cubicBezTo>
                    <a:pt x="94" y="422"/>
                    <a:pt x="120" y="466"/>
                    <a:pt x="98" y="471"/>
                  </a:cubicBezTo>
                  <a:cubicBezTo>
                    <a:pt x="93" y="479"/>
                    <a:pt x="108" y="486"/>
                    <a:pt x="108" y="486"/>
                  </a:cubicBezTo>
                  <a:cubicBezTo>
                    <a:pt x="122" y="500"/>
                    <a:pt x="136" y="511"/>
                    <a:pt x="150" y="525"/>
                  </a:cubicBezTo>
                  <a:cubicBezTo>
                    <a:pt x="157" y="546"/>
                    <a:pt x="151" y="539"/>
                    <a:pt x="165" y="549"/>
                  </a:cubicBezTo>
                  <a:cubicBezTo>
                    <a:pt x="171" y="567"/>
                    <a:pt x="176" y="582"/>
                    <a:pt x="180" y="600"/>
                  </a:cubicBezTo>
                  <a:cubicBezTo>
                    <a:pt x="182" y="607"/>
                    <a:pt x="194" y="602"/>
                    <a:pt x="201" y="603"/>
                  </a:cubicBezTo>
                  <a:cubicBezTo>
                    <a:pt x="204" y="605"/>
                    <a:pt x="208" y="606"/>
                    <a:pt x="210" y="609"/>
                  </a:cubicBezTo>
                  <a:cubicBezTo>
                    <a:pt x="212" y="611"/>
                    <a:pt x="211" y="616"/>
                    <a:pt x="213" y="618"/>
                  </a:cubicBezTo>
                  <a:cubicBezTo>
                    <a:pt x="218" y="623"/>
                    <a:pt x="225" y="626"/>
                    <a:pt x="231" y="630"/>
                  </a:cubicBezTo>
                  <a:cubicBezTo>
                    <a:pt x="234" y="632"/>
                    <a:pt x="240" y="636"/>
                    <a:pt x="240" y="636"/>
                  </a:cubicBezTo>
                  <a:cubicBezTo>
                    <a:pt x="242" y="639"/>
                    <a:pt x="243" y="643"/>
                    <a:pt x="246" y="645"/>
                  </a:cubicBezTo>
                  <a:cubicBezTo>
                    <a:pt x="251" y="648"/>
                    <a:pt x="264" y="651"/>
                    <a:pt x="264" y="651"/>
                  </a:cubicBezTo>
                  <a:cubicBezTo>
                    <a:pt x="276" y="663"/>
                    <a:pt x="282" y="663"/>
                    <a:pt x="300" y="666"/>
                  </a:cubicBezTo>
                  <a:cubicBezTo>
                    <a:pt x="312" y="683"/>
                    <a:pt x="312" y="707"/>
                    <a:pt x="333" y="714"/>
                  </a:cubicBezTo>
                  <a:cubicBezTo>
                    <a:pt x="338" y="730"/>
                    <a:pt x="339" y="747"/>
                    <a:pt x="357" y="753"/>
                  </a:cubicBezTo>
                  <a:cubicBezTo>
                    <a:pt x="376" y="767"/>
                    <a:pt x="382" y="778"/>
                    <a:pt x="406" y="781"/>
                  </a:cubicBezTo>
                  <a:cubicBezTo>
                    <a:pt x="415" y="790"/>
                    <a:pt x="403" y="799"/>
                    <a:pt x="406" y="811"/>
                  </a:cubicBezTo>
                  <a:cubicBezTo>
                    <a:pt x="409" y="823"/>
                    <a:pt x="419" y="844"/>
                    <a:pt x="426" y="852"/>
                  </a:cubicBezTo>
                  <a:cubicBezTo>
                    <a:pt x="428" y="855"/>
                    <a:pt x="443" y="860"/>
                    <a:pt x="447" y="861"/>
                  </a:cubicBezTo>
                  <a:cubicBezTo>
                    <a:pt x="450" y="864"/>
                    <a:pt x="452" y="869"/>
                    <a:pt x="456" y="870"/>
                  </a:cubicBezTo>
                  <a:cubicBezTo>
                    <a:pt x="462" y="871"/>
                    <a:pt x="474" y="859"/>
                    <a:pt x="477" y="855"/>
                  </a:cubicBezTo>
                  <a:cubicBezTo>
                    <a:pt x="491" y="838"/>
                    <a:pt x="501" y="816"/>
                    <a:pt x="516" y="801"/>
                  </a:cubicBezTo>
                  <a:cubicBezTo>
                    <a:pt x="524" y="787"/>
                    <a:pt x="519" y="775"/>
                    <a:pt x="528" y="769"/>
                  </a:cubicBezTo>
                  <a:cubicBezTo>
                    <a:pt x="537" y="763"/>
                    <a:pt x="559" y="772"/>
                    <a:pt x="573" y="765"/>
                  </a:cubicBezTo>
                  <a:cubicBezTo>
                    <a:pt x="578" y="731"/>
                    <a:pt x="587" y="738"/>
                    <a:pt x="615" y="729"/>
                  </a:cubicBezTo>
                  <a:cubicBezTo>
                    <a:pt x="611" y="709"/>
                    <a:pt x="608" y="701"/>
                    <a:pt x="591" y="690"/>
                  </a:cubicBezTo>
                  <a:cubicBezTo>
                    <a:pt x="584" y="668"/>
                    <a:pt x="585" y="644"/>
                    <a:pt x="564" y="630"/>
                  </a:cubicBezTo>
                  <a:cubicBezTo>
                    <a:pt x="545" y="601"/>
                    <a:pt x="554" y="612"/>
                    <a:pt x="564" y="582"/>
                  </a:cubicBezTo>
                  <a:cubicBezTo>
                    <a:pt x="553" y="575"/>
                    <a:pt x="544" y="570"/>
                    <a:pt x="531" y="567"/>
                  </a:cubicBezTo>
                  <a:cubicBezTo>
                    <a:pt x="518" y="571"/>
                    <a:pt x="505" y="572"/>
                    <a:pt x="492" y="576"/>
                  </a:cubicBezTo>
                  <a:cubicBezTo>
                    <a:pt x="482" y="586"/>
                    <a:pt x="479" y="590"/>
                    <a:pt x="465" y="585"/>
                  </a:cubicBezTo>
                  <a:cubicBezTo>
                    <a:pt x="461" y="581"/>
                    <a:pt x="463" y="573"/>
                    <a:pt x="464" y="565"/>
                  </a:cubicBezTo>
                  <a:cubicBezTo>
                    <a:pt x="465" y="559"/>
                    <a:pt x="459" y="549"/>
                    <a:pt x="459" y="549"/>
                  </a:cubicBezTo>
                  <a:cubicBezTo>
                    <a:pt x="457" y="543"/>
                    <a:pt x="455" y="537"/>
                    <a:pt x="453" y="531"/>
                  </a:cubicBezTo>
                  <a:cubicBezTo>
                    <a:pt x="452" y="528"/>
                    <a:pt x="450" y="522"/>
                    <a:pt x="450" y="522"/>
                  </a:cubicBezTo>
                  <a:cubicBezTo>
                    <a:pt x="471" y="515"/>
                    <a:pt x="450" y="499"/>
                    <a:pt x="438" y="495"/>
                  </a:cubicBezTo>
                  <a:cubicBezTo>
                    <a:pt x="442" y="484"/>
                    <a:pt x="447" y="475"/>
                    <a:pt x="456" y="468"/>
                  </a:cubicBezTo>
                  <a:cubicBezTo>
                    <a:pt x="462" y="464"/>
                    <a:pt x="474" y="456"/>
                    <a:pt x="474" y="456"/>
                  </a:cubicBezTo>
                  <a:cubicBezTo>
                    <a:pt x="460" y="435"/>
                    <a:pt x="468" y="442"/>
                    <a:pt x="453" y="432"/>
                  </a:cubicBezTo>
                  <a:cubicBezTo>
                    <a:pt x="463" y="429"/>
                    <a:pt x="463" y="431"/>
                    <a:pt x="468" y="420"/>
                  </a:cubicBezTo>
                  <a:cubicBezTo>
                    <a:pt x="471" y="414"/>
                    <a:pt x="474" y="402"/>
                    <a:pt x="474" y="402"/>
                  </a:cubicBezTo>
                  <a:cubicBezTo>
                    <a:pt x="470" y="395"/>
                    <a:pt x="466" y="374"/>
                    <a:pt x="456" y="369"/>
                  </a:cubicBezTo>
                  <a:cubicBezTo>
                    <a:pt x="446" y="364"/>
                    <a:pt x="420" y="370"/>
                    <a:pt x="411" y="369"/>
                  </a:cubicBezTo>
                  <a:cubicBezTo>
                    <a:pt x="402" y="368"/>
                    <a:pt x="411" y="363"/>
                    <a:pt x="404" y="361"/>
                  </a:cubicBezTo>
                  <a:cubicBezTo>
                    <a:pt x="397" y="359"/>
                    <a:pt x="380" y="360"/>
                    <a:pt x="369" y="354"/>
                  </a:cubicBezTo>
                  <a:cubicBezTo>
                    <a:pt x="356" y="348"/>
                    <a:pt x="345" y="329"/>
                    <a:pt x="338" y="325"/>
                  </a:cubicBezTo>
                  <a:cubicBezTo>
                    <a:pt x="331" y="321"/>
                    <a:pt x="333" y="332"/>
                    <a:pt x="327" y="330"/>
                  </a:cubicBezTo>
                  <a:cubicBezTo>
                    <a:pt x="318" y="324"/>
                    <a:pt x="309" y="318"/>
                    <a:pt x="300" y="312"/>
                  </a:cubicBezTo>
                  <a:cubicBezTo>
                    <a:pt x="294" y="308"/>
                    <a:pt x="282" y="300"/>
                    <a:pt x="282" y="300"/>
                  </a:cubicBezTo>
                  <a:cubicBezTo>
                    <a:pt x="296" y="272"/>
                    <a:pt x="277" y="302"/>
                    <a:pt x="324" y="285"/>
                  </a:cubicBezTo>
                  <a:cubicBezTo>
                    <a:pt x="325" y="285"/>
                    <a:pt x="313" y="260"/>
                    <a:pt x="312" y="258"/>
                  </a:cubicBezTo>
                  <a:cubicBezTo>
                    <a:pt x="322" y="244"/>
                    <a:pt x="314" y="231"/>
                    <a:pt x="309" y="216"/>
                  </a:cubicBezTo>
                  <a:cubicBezTo>
                    <a:pt x="314" y="200"/>
                    <a:pt x="322" y="186"/>
                    <a:pt x="327" y="171"/>
                  </a:cubicBezTo>
                  <a:cubicBezTo>
                    <a:pt x="326" y="168"/>
                    <a:pt x="326" y="164"/>
                    <a:pt x="324" y="162"/>
                  </a:cubicBezTo>
                  <a:cubicBezTo>
                    <a:pt x="322" y="159"/>
                    <a:pt x="324" y="146"/>
                    <a:pt x="322" y="143"/>
                  </a:cubicBezTo>
                  <a:cubicBezTo>
                    <a:pt x="312" y="129"/>
                    <a:pt x="319" y="141"/>
                    <a:pt x="300" y="135"/>
                  </a:cubicBezTo>
                  <a:cubicBezTo>
                    <a:pt x="292" y="136"/>
                    <a:pt x="279" y="137"/>
                    <a:pt x="270" y="139"/>
                  </a:cubicBezTo>
                  <a:cubicBezTo>
                    <a:pt x="261" y="141"/>
                    <a:pt x="254" y="149"/>
                    <a:pt x="246" y="147"/>
                  </a:cubicBezTo>
                  <a:cubicBezTo>
                    <a:pt x="239" y="136"/>
                    <a:pt x="231" y="135"/>
                    <a:pt x="222" y="126"/>
                  </a:cubicBezTo>
                  <a:cubicBezTo>
                    <a:pt x="218" y="113"/>
                    <a:pt x="226" y="102"/>
                    <a:pt x="218" y="91"/>
                  </a:cubicBezTo>
                  <a:cubicBezTo>
                    <a:pt x="231" y="87"/>
                    <a:pt x="230" y="85"/>
                    <a:pt x="240" y="75"/>
                  </a:cubicBezTo>
                  <a:cubicBezTo>
                    <a:pt x="242" y="69"/>
                    <a:pt x="244" y="63"/>
                    <a:pt x="246" y="57"/>
                  </a:cubicBezTo>
                  <a:cubicBezTo>
                    <a:pt x="247" y="54"/>
                    <a:pt x="249" y="48"/>
                    <a:pt x="249" y="48"/>
                  </a:cubicBezTo>
                  <a:cubicBezTo>
                    <a:pt x="238" y="32"/>
                    <a:pt x="252" y="33"/>
                    <a:pt x="267" y="30"/>
                  </a:cubicBezTo>
                  <a:cubicBezTo>
                    <a:pt x="274" y="9"/>
                    <a:pt x="273" y="6"/>
                    <a:pt x="273" y="21"/>
                  </a:cubicBezTo>
                  <a:cubicBezTo>
                    <a:pt x="278" y="29"/>
                    <a:pt x="260" y="25"/>
                    <a:pt x="270" y="25"/>
                  </a:cubicBezTo>
                  <a:cubicBezTo>
                    <a:pt x="260" y="25"/>
                    <a:pt x="278" y="27"/>
                    <a:pt x="270" y="21"/>
                  </a:cubicBezTo>
                  <a:cubicBezTo>
                    <a:pt x="263" y="15"/>
                    <a:pt x="252" y="15"/>
                    <a:pt x="243" y="12"/>
                  </a:cubicBezTo>
                  <a:cubicBezTo>
                    <a:pt x="240" y="11"/>
                    <a:pt x="232" y="13"/>
                    <a:pt x="232" y="13"/>
                  </a:cubicBezTo>
                  <a:cubicBezTo>
                    <a:pt x="228" y="26"/>
                    <a:pt x="227" y="29"/>
                    <a:pt x="213" y="24"/>
                  </a:cubicBezTo>
                  <a:cubicBezTo>
                    <a:pt x="208" y="8"/>
                    <a:pt x="187" y="9"/>
                    <a:pt x="174" y="0"/>
                  </a:cubicBezTo>
                  <a:cubicBezTo>
                    <a:pt x="158" y="5"/>
                    <a:pt x="160" y="18"/>
                    <a:pt x="147" y="27"/>
                  </a:cubicBezTo>
                  <a:cubicBezTo>
                    <a:pt x="129" y="21"/>
                    <a:pt x="138" y="33"/>
                    <a:pt x="129" y="42"/>
                  </a:cubicBezTo>
                  <a:cubicBezTo>
                    <a:pt x="125" y="46"/>
                    <a:pt x="113" y="49"/>
                    <a:pt x="108" y="51"/>
                  </a:cubicBezTo>
                  <a:cubicBezTo>
                    <a:pt x="101" y="61"/>
                    <a:pt x="96" y="65"/>
                    <a:pt x="90" y="75"/>
                  </a:cubicBezTo>
                  <a:cubicBezTo>
                    <a:pt x="86" y="81"/>
                    <a:pt x="78" y="93"/>
                    <a:pt x="78" y="93"/>
                  </a:cubicBezTo>
                  <a:cubicBezTo>
                    <a:pt x="76" y="103"/>
                    <a:pt x="61" y="121"/>
                    <a:pt x="69" y="105"/>
                  </a:cubicBezTo>
                  <a:close/>
                </a:path>
              </a:pathLst>
            </a:custGeom>
            <a:solidFill>
              <a:srgbClr val="FF0000"/>
            </a:solidFill>
            <a:ln w="12700">
              <a:solidFill>
                <a:schemeClr val="bg1"/>
              </a:solidFill>
              <a:round/>
              <a:headEnd/>
              <a:tailEnd/>
            </a:ln>
          </p:spPr>
          <p:txBody>
            <a:bodyPr wrap="square" anchor="ct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endParaRPr>
            </a:p>
          </p:txBody>
        </p:sp>
        <p:sp>
          <p:nvSpPr>
            <p:cNvPr id="26" name="Freeform 26">
              <a:extLst>
                <a:ext uri="{FF2B5EF4-FFF2-40B4-BE49-F238E27FC236}">
                  <a16:creationId xmlns:a16="http://schemas.microsoft.com/office/drawing/2014/main" id="{AFA49C9F-8C93-2B0B-6316-8176D38A732D}"/>
                </a:ext>
              </a:extLst>
            </p:cNvPr>
            <p:cNvSpPr>
              <a:spLocks/>
            </p:cNvSpPr>
            <p:nvPr/>
          </p:nvSpPr>
          <p:spPr bwMode="auto">
            <a:xfrm>
              <a:off x="10022013" y="5313757"/>
              <a:ext cx="903339" cy="751068"/>
            </a:xfrm>
            <a:custGeom>
              <a:avLst/>
              <a:gdLst>
                <a:gd name="T0" fmla="*/ 0 w 1457"/>
                <a:gd name="T1" fmla="*/ 0 h 954"/>
                <a:gd name="T2" fmla="*/ 0 w 1457"/>
                <a:gd name="T3" fmla="*/ 0 h 954"/>
                <a:gd name="T4" fmla="*/ 0 w 1457"/>
                <a:gd name="T5" fmla="*/ 0 h 954"/>
                <a:gd name="T6" fmla="*/ 0 w 1457"/>
                <a:gd name="T7" fmla="*/ 0 h 954"/>
                <a:gd name="T8" fmla="*/ 0 w 1457"/>
                <a:gd name="T9" fmla="*/ 0 h 954"/>
                <a:gd name="T10" fmla="*/ 0 w 1457"/>
                <a:gd name="T11" fmla="*/ 0 h 954"/>
                <a:gd name="T12" fmla="*/ 0 w 1457"/>
                <a:gd name="T13" fmla="*/ 0 h 954"/>
                <a:gd name="T14" fmla="*/ 0 w 1457"/>
                <a:gd name="T15" fmla="*/ 0 h 954"/>
                <a:gd name="T16" fmla="*/ 0 w 1457"/>
                <a:gd name="T17" fmla="*/ 0 h 954"/>
                <a:gd name="T18" fmla="*/ 0 w 1457"/>
                <a:gd name="T19" fmla="*/ 0 h 954"/>
                <a:gd name="T20" fmla="*/ 0 w 1457"/>
                <a:gd name="T21" fmla="*/ 0 h 954"/>
                <a:gd name="T22" fmla="*/ 0 w 1457"/>
                <a:gd name="T23" fmla="*/ 0 h 954"/>
                <a:gd name="T24" fmla="*/ 0 w 1457"/>
                <a:gd name="T25" fmla="*/ 0 h 954"/>
                <a:gd name="T26" fmla="*/ 0 w 1457"/>
                <a:gd name="T27" fmla="*/ 0 h 954"/>
                <a:gd name="T28" fmla="*/ 0 w 1457"/>
                <a:gd name="T29" fmla="*/ 0 h 954"/>
                <a:gd name="T30" fmla="*/ 0 w 1457"/>
                <a:gd name="T31" fmla="*/ 0 h 954"/>
                <a:gd name="T32" fmla="*/ 0 w 1457"/>
                <a:gd name="T33" fmla="*/ 0 h 954"/>
                <a:gd name="T34" fmla="*/ 0 w 1457"/>
                <a:gd name="T35" fmla="*/ 0 h 954"/>
                <a:gd name="T36" fmla="*/ 0 w 1457"/>
                <a:gd name="T37" fmla="*/ 0 h 954"/>
                <a:gd name="T38" fmla="*/ 0 w 1457"/>
                <a:gd name="T39" fmla="*/ 0 h 954"/>
                <a:gd name="T40" fmla="*/ 0 w 1457"/>
                <a:gd name="T41" fmla="*/ 0 h 954"/>
                <a:gd name="T42" fmla="*/ 0 w 1457"/>
                <a:gd name="T43" fmla="*/ 0 h 954"/>
                <a:gd name="T44" fmla="*/ 0 w 1457"/>
                <a:gd name="T45" fmla="*/ 0 h 954"/>
                <a:gd name="T46" fmla="*/ 0 w 1457"/>
                <a:gd name="T47" fmla="*/ 0 h 954"/>
                <a:gd name="T48" fmla="*/ 0 w 1457"/>
                <a:gd name="T49" fmla="*/ 0 h 954"/>
                <a:gd name="T50" fmla="*/ 0 w 1457"/>
                <a:gd name="T51" fmla="*/ 0 h 954"/>
                <a:gd name="T52" fmla="*/ 0 w 1457"/>
                <a:gd name="T53" fmla="*/ 0 h 954"/>
                <a:gd name="T54" fmla="*/ 0 w 1457"/>
                <a:gd name="T55" fmla="*/ 0 h 954"/>
                <a:gd name="T56" fmla="*/ 0 w 1457"/>
                <a:gd name="T57" fmla="*/ 0 h 954"/>
                <a:gd name="T58" fmla="*/ 0 w 1457"/>
                <a:gd name="T59" fmla="*/ 0 h 954"/>
                <a:gd name="T60" fmla="*/ 0 w 1457"/>
                <a:gd name="T61" fmla="*/ 0 h 954"/>
                <a:gd name="T62" fmla="*/ 0 w 1457"/>
                <a:gd name="T63" fmla="*/ 0 h 954"/>
                <a:gd name="T64" fmla="*/ 0 w 1457"/>
                <a:gd name="T65" fmla="*/ 0 h 954"/>
                <a:gd name="T66" fmla="*/ 0 w 1457"/>
                <a:gd name="T67" fmla="*/ 0 h 954"/>
                <a:gd name="T68" fmla="*/ 0 w 1457"/>
                <a:gd name="T69" fmla="*/ 0 h 954"/>
                <a:gd name="T70" fmla="*/ 0 w 1457"/>
                <a:gd name="T71" fmla="*/ 0 h 954"/>
                <a:gd name="T72" fmla="*/ 0 w 1457"/>
                <a:gd name="T73" fmla="*/ 0 h 954"/>
                <a:gd name="T74" fmla="*/ 0 w 1457"/>
                <a:gd name="T75" fmla="*/ 0 h 954"/>
                <a:gd name="T76" fmla="*/ 0 w 1457"/>
                <a:gd name="T77" fmla="*/ 0 h 954"/>
                <a:gd name="T78" fmla="*/ 0 w 1457"/>
                <a:gd name="T79" fmla="*/ 0 h 954"/>
                <a:gd name="T80" fmla="*/ 0 w 1457"/>
                <a:gd name="T81" fmla="*/ 0 h 954"/>
                <a:gd name="T82" fmla="*/ 0 w 1457"/>
                <a:gd name="T83" fmla="*/ 0 h 954"/>
                <a:gd name="T84" fmla="*/ 0 w 1457"/>
                <a:gd name="T85" fmla="*/ 0 h 954"/>
                <a:gd name="T86" fmla="*/ 0 w 1457"/>
                <a:gd name="T87" fmla="*/ 0 h 954"/>
                <a:gd name="T88" fmla="*/ 0 w 1457"/>
                <a:gd name="T89" fmla="*/ 0 h 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57"/>
                <a:gd name="T136" fmla="*/ 0 h 954"/>
                <a:gd name="T137" fmla="*/ 1457 w 1457"/>
                <a:gd name="T138" fmla="*/ 954 h 9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57" h="954">
                  <a:moveTo>
                    <a:pt x="117" y="150"/>
                  </a:moveTo>
                  <a:cubicBezTo>
                    <a:pt x="98" y="147"/>
                    <a:pt x="87" y="147"/>
                    <a:pt x="69" y="153"/>
                  </a:cubicBezTo>
                  <a:cubicBezTo>
                    <a:pt x="65" y="165"/>
                    <a:pt x="62" y="189"/>
                    <a:pt x="51" y="198"/>
                  </a:cubicBezTo>
                  <a:cubicBezTo>
                    <a:pt x="46" y="203"/>
                    <a:pt x="33" y="210"/>
                    <a:pt x="33" y="210"/>
                  </a:cubicBezTo>
                  <a:cubicBezTo>
                    <a:pt x="28" y="226"/>
                    <a:pt x="14" y="242"/>
                    <a:pt x="0" y="252"/>
                  </a:cubicBezTo>
                  <a:cubicBezTo>
                    <a:pt x="4" y="264"/>
                    <a:pt x="6" y="269"/>
                    <a:pt x="18" y="273"/>
                  </a:cubicBezTo>
                  <a:cubicBezTo>
                    <a:pt x="27" y="287"/>
                    <a:pt x="38" y="284"/>
                    <a:pt x="51" y="297"/>
                  </a:cubicBezTo>
                  <a:cubicBezTo>
                    <a:pt x="80" y="326"/>
                    <a:pt x="133" y="344"/>
                    <a:pt x="171" y="354"/>
                  </a:cubicBezTo>
                  <a:cubicBezTo>
                    <a:pt x="177" y="358"/>
                    <a:pt x="183" y="362"/>
                    <a:pt x="189" y="366"/>
                  </a:cubicBezTo>
                  <a:cubicBezTo>
                    <a:pt x="192" y="368"/>
                    <a:pt x="198" y="372"/>
                    <a:pt x="198" y="372"/>
                  </a:cubicBezTo>
                  <a:cubicBezTo>
                    <a:pt x="223" y="410"/>
                    <a:pt x="219" y="407"/>
                    <a:pt x="270" y="411"/>
                  </a:cubicBezTo>
                  <a:cubicBezTo>
                    <a:pt x="279" y="414"/>
                    <a:pt x="288" y="417"/>
                    <a:pt x="297" y="420"/>
                  </a:cubicBezTo>
                  <a:cubicBezTo>
                    <a:pt x="303" y="422"/>
                    <a:pt x="308" y="434"/>
                    <a:pt x="312" y="438"/>
                  </a:cubicBezTo>
                  <a:cubicBezTo>
                    <a:pt x="317" y="444"/>
                    <a:pt x="330" y="439"/>
                    <a:pt x="336" y="443"/>
                  </a:cubicBezTo>
                  <a:cubicBezTo>
                    <a:pt x="342" y="447"/>
                    <a:pt x="345" y="458"/>
                    <a:pt x="351" y="465"/>
                  </a:cubicBezTo>
                  <a:cubicBezTo>
                    <a:pt x="363" y="483"/>
                    <a:pt x="357" y="482"/>
                    <a:pt x="372" y="486"/>
                  </a:cubicBezTo>
                  <a:cubicBezTo>
                    <a:pt x="380" y="488"/>
                    <a:pt x="396" y="492"/>
                    <a:pt x="396" y="492"/>
                  </a:cubicBezTo>
                  <a:cubicBezTo>
                    <a:pt x="408" y="510"/>
                    <a:pt x="417" y="520"/>
                    <a:pt x="438" y="525"/>
                  </a:cubicBezTo>
                  <a:cubicBezTo>
                    <a:pt x="457" y="544"/>
                    <a:pt x="465" y="541"/>
                    <a:pt x="495" y="543"/>
                  </a:cubicBezTo>
                  <a:cubicBezTo>
                    <a:pt x="518" y="549"/>
                    <a:pt x="533" y="554"/>
                    <a:pt x="552" y="567"/>
                  </a:cubicBezTo>
                  <a:cubicBezTo>
                    <a:pt x="557" y="571"/>
                    <a:pt x="564" y="571"/>
                    <a:pt x="570" y="573"/>
                  </a:cubicBezTo>
                  <a:cubicBezTo>
                    <a:pt x="578" y="576"/>
                    <a:pt x="594" y="579"/>
                    <a:pt x="594" y="579"/>
                  </a:cubicBezTo>
                  <a:cubicBezTo>
                    <a:pt x="596" y="582"/>
                    <a:pt x="600" y="584"/>
                    <a:pt x="600" y="588"/>
                  </a:cubicBezTo>
                  <a:cubicBezTo>
                    <a:pt x="600" y="594"/>
                    <a:pt x="594" y="606"/>
                    <a:pt x="594" y="606"/>
                  </a:cubicBezTo>
                  <a:cubicBezTo>
                    <a:pt x="603" y="633"/>
                    <a:pt x="655" y="620"/>
                    <a:pt x="672" y="621"/>
                  </a:cubicBezTo>
                  <a:cubicBezTo>
                    <a:pt x="682" y="627"/>
                    <a:pt x="686" y="637"/>
                    <a:pt x="696" y="642"/>
                  </a:cubicBezTo>
                  <a:cubicBezTo>
                    <a:pt x="718" y="653"/>
                    <a:pt x="742" y="670"/>
                    <a:pt x="762" y="683"/>
                  </a:cubicBezTo>
                  <a:cubicBezTo>
                    <a:pt x="777" y="691"/>
                    <a:pt x="774" y="688"/>
                    <a:pt x="782" y="693"/>
                  </a:cubicBezTo>
                  <a:cubicBezTo>
                    <a:pt x="790" y="698"/>
                    <a:pt x="792" y="707"/>
                    <a:pt x="808" y="713"/>
                  </a:cubicBezTo>
                  <a:cubicBezTo>
                    <a:pt x="824" y="719"/>
                    <a:pt x="860" y="722"/>
                    <a:pt x="880" y="729"/>
                  </a:cubicBezTo>
                  <a:cubicBezTo>
                    <a:pt x="900" y="736"/>
                    <a:pt x="916" y="747"/>
                    <a:pt x="928" y="755"/>
                  </a:cubicBezTo>
                  <a:cubicBezTo>
                    <a:pt x="937" y="764"/>
                    <a:pt x="954" y="777"/>
                    <a:pt x="954" y="777"/>
                  </a:cubicBezTo>
                  <a:cubicBezTo>
                    <a:pt x="955" y="780"/>
                    <a:pt x="960" y="800"/>
                    <a:pt x="966" y="804"/>
                  </a:cubicBezTo>
                  <a:cubicBezTo>
                    <a:pt x="971" y="807"/>
                    <a:pt x="978" y="808"/>
                    <a:pt x="984" y="810"/>
                  </a:cubicBezTo>
                  <a:cubicBezTo>
                    <a:pt x="987" y="811"/>
                    <a:pt x="993" y="813"/>
                    <a:pt x="993" y="813"/>
                  </a:cubicBezTo>
                  <a:cubicBezTo>
                    <a:pt x="1011" y="840"/>
                    <a:pt x="1009" y="837"/>
                    <a:pt x="1047" y="840"/>
                  </a:cubicBezTo>
                  <a:cubicBezTo>
                    <a:pt x="1067" y="847"/>
                    <a:pt x="1080" y="870"/>
                    <a:pt x="1095" y="885"/>
                  </a:cubicBezTo>
                  <a:cubicBezTo>
                    <a:pt x="1110" y="895"/>
                    <a:pt x="1128" y="907"/>
                    <a:pt x="1138" y="911"/>
                  </a:cubicBezTo>
                  <a:cubicBezTo>
                    <a:pt x="1148" y="915"/>
                    <a:pt x="1147" y="905"/>
                    <a:pt x="1152" y="906"/>
                  </a:cubicBezTo>
                  <a:cubicBezTo>
                    <a:pt x="1182" y="916"/>
                    <a:pt x="1136" y="899"/>
                    <a:pt x="1170" y="918"/>
                  </a:cubicBezTo>
                  <a:cubicBezTo>
                    <a:pt x="1176" y="921"/>
                    <a:pt x="1188" y="924"/>
                    <a:pt x="1188" y="924"/>
                  </a:cubicBezTo>
                  <a:cubicBezTo>
                    <a:pt x="1197" y="930"/>
                    <a:pt x="1219" y="953"/>
                    <a:pt x="1227" y="954"/>
                  </a:cubicBezTo>
                  <a:cubicBezTo>
                    <a:pt x="1223" y="943"/>
                    <a:pt x="1223" y="936"/>
                    <a:pt x="1236" y="930"/>
                  </a:cubicBezTo>
                  <a:cubicBezTo>
                    <a:pt x="1242" y="927"/>
                    <a:pt x="1248" y="926"/>
                    <a:pt x="1254" y="924"/>
                  </a:cubicBezTo>
                  <a:cubicBezTo>
                    <a:pt x="1257" y="923"/>
                    <a:pt x="1263" y="921"/>
                    <a:pt x="1263" y="921"/>
                  </a:cubicBezTo>
                  <a:cubicBezTo>
                    <a:pt x="1265" y="917"/>
                    <a:pt x="1272" y="908"/>
                    <a:pt x="1272" y="903"/>
                  </a:cubicBezTo>
                  <a:cubicBezTo>
                    <a:pt x="1271" y="895"/>
                    <a:pt x="1282" y="881"/>
                    <a:pt x="1282" y="881"/>
                  </a:cubicBezTo>
                  <a:cubicBezTo>
                    <a:pt x="1282" y="875"/>
                    <a:pt x="1303" y="870"/>
                    <a:pt x="1296" y="861"/>
                  </a:cubicBezTo>
                  <a:cubicBezTo>
                    <a:pt x="1289" y="852"/>
                    <a:pt x="1254" y="840"/>
                    <a:pt x="1242" y="828"/>
                  </a:cubicBezTo>
                  <a:cubicBezTo>
                    <a:pt x="1231" y="813"/>
                    <a:pt x="1227" y="808"/>
                    <a:pt x="1224" y="789"/>
                  </a:cubicBezTo>
                  <a:cubicBezTo>
                    <a:pt x="1222" y="778"/>
                    <a:pt x="1234" y="776"/>
                    <a:pt x="1236" y="771"/>
                  </a:cubicBezTo>
                  <a:cubicBezTo>
                    <a:pt x="1238" y="766"/>
                    <a:pt x="1232" y="761"/>
                    <a:pt x="1236" y="756"/>
                  </a:cubicBezTo>
                  <a:cubicBezTo>
                    <a:pt x="1245" y="750"/>
                    <a:pt x="1263" y="741"/>
                    <a:pt x="1263" y="741"/>
                  </a:cubicBezTo>
                  <a:cubicBezTo>
                    <a:pt x="1281" y="746"/>
                    <a:pt x="1288" y="751"/>
                    <a:pt x="1305" y="747"/>
                  </a:cubicBezTo>
                  <a:cubicBezTo>
                    <a:pt x="1304" y="741"/>
                    <a:pt x="1303" y="735"/>
                    <a:pt x="1302" y="729"/>
                  </a:cubicBezTo>
                  <a:cubicBezTo>
                    <a:pt x="1300" y="723"/>
                    <a:pt x="1296" y="711"/>
                    <a:pt x="1296" y="711"/>
                  </a:cubicBezTo>
                  <a:cubicBezTo>
                    <a:pt x="1297" y="707"/>
                    <a:pt x="1296" y="702"/>
                    <a:pt x="1299" y="699"/>
                  </a:cubicBezTo>
                  <a:cubicBezTo>
                    <a:pt x="1310" y="686"/>
                    <a:pt x="1358" y="656"/>
                    <a:pt x="1374" y="651"/>
                  </a:cubicBezTo>
                  <a:cubicBezTo>
                    <a:pt x="1394" y="654"/>
                    <a:pt x="1398" y="656"/>
                    <a:pt x="1404" y="675"/>
                  </a:cubicBezTo>
                  <a:cubicBezTo>
                    <a:pt x="1411" y="649"/>
                    <a:pt x="1415" y="640"/>
                    <a:pt x="1396" y="627"/>
                  </a:cubicBezTo>
                  <a:cubicBezTo>
                    <a:pt x="1387" y="599"/>
                    <a:pt x="1411" y="604"/>
                    <a:pt x="1428" y="600"/>
                  </a:cubicBezTo>
                  <a:cubicBezTo>
                    <a:pt x="1448" y="587"/>
                    <a:pt x="1444" y="571"/>
                    <a:pt x="1437" y="549"/>
                  </a:cubicBezTo>
                  <a:cubicBezTo>
                    <a:pt x="1440" y="538"/>
                    <a:pt x="1452" y="519"/>
                    <a:pt x="1452" y="519"/>
                  </a:cubicBezTo>
                  <a:cubicBezTo>
                    <a:pt x="1453" y="507"/>
                    <a:pt x="1457" y="477"/>
                    <a:pt x="1454" y="467"/>
                  </a:cubicBezTo>
                  <a:cubicBezTo>
                    <a:pt x="1451" y="457"/>
                    <a:pt x="1436" y="463"/>
                    <a:pt x="1431" y="456"/>
                  </a:cubicBezTo>
                  <a:cubicBezTo>
                    <a:pt x="1427" y="448"/>
                    <a:pt x="1422" y="435"/>
                    <a:pt x="1422" y="425"/>
                  </a:cubicBezTo>
                  <a:cubicBezTo>
                    <a:pt x="1422" y="415"/>
                    <a:pt x="1427" y="403"/>
                    <a:pt x="1428" y="393"/>
                  </a:cubicBezTo>
                  <a:cubicBezTo>
                    <a:pt x="1429" y="384"/>
                    <a:pt x="1428" y="375"/>
                    <a:pt x="1431" y="366"/>
                  </a:cubicBezTo>
                  <a:cubicBezTo>
                    <a:pt x="1432" y="362"/>
                    <a:pt x="1430" y="371"/>
                    <a:pt x="1428" y="367"/>
                  </a:cubicBezTo>
                  <a:cubicBezTo>
                    <a:pt x="1428" y="365"/>
                    <a:pt x="1426" y="367"/>
                    <a:pt x="1420" y="363"/>
                  </a:cubicBezTo>
                  <a:cubicBezTo>
                    <a:pt x="1415" y="356"/>
                    <a:pt x="1402" y="330"/>
                    <a:pt x="1396" y="325"/>
                  </a:cubicBezTo>
                  <a:cubicBezTo>
                    <a:pt x="1400" y="315"/>
                    <a:pt x="1384" y="339"/>
                    <a:pt x="1383" y="336"/>
                  </a:cubicBezTo>
                  <a:cubicBezTo>
                    <a:pt x="1380" y="329"/>
                    <a:pt x="1397" y="303"/>
                    <a:pt x="1392" y="297"/>
                  </a:cubicBezTo>
                  <a:cubicBezTo>
                    <a:pt x="1387" y="292"/>
                    <a:pt x="1366" y="310"/>
                    <a:pt x="1359" y="309"/>
                  </a:cubicBezTo>
                  <a:cubicBezTo>
                    <a:pt x="1351" y="307"/>
                    <a:pt x="1346" y="300"/>
                    <a:pt x="1346" y="283"/>
                  </a:cubicBezTo>
                  <a:cubicBezTo>
                    <a:pt x="1346" y="266"/>
                    <a:pt x="1357" y="221"/>
                    <a:pt x="1359" y="204"/>
                  </a:cubicBezTo>
                  <a:cubicBezTo>
                    <a:pt x="1358" y="196"/>
                    <a:pt x="1361" y="186"/>
                    <a:pt x="1356" y="180"/>
                  </a:cubicBezTo>
                  <a:cubicBezTo>
                    <a:pt x="1352" y="175"/>
                    <a:pt x="1333" y="161"/>
                    <a:pt x="1324" y="161"/>
                  </a:cubicBezTo>
                  <a:cubicBezTo>
                    <a:pt x="1315" y="161"/>
                    <a:pt x="1308" y="177"/>
                    <a:pt x="1300" y="177"/>
                  </a:cubicBezTo>
                  <a:cubicBezTo>
                    <a:pt x="1292" y="177"/>
                    <a:pt x="1281" y="167"/>
                    <a:pt x="1275" y="162"/>
                  </a:cubicBezTo>
                  <a:cubicBezTo>
                    <a:pt x="1271" y="156"/>
                    <a:pt x="1267" y="150"/>
                    <a:pt x="1263" y="144"/>
                  </a:cubicBezTo>
                  <a:cubicBezTo>
                    <a:pt x="1261" y="141"/>
                    <a:pt x="1257" y="135"/>
                    <a:pt x="1257" y="135"/>
                  </a:cubicBezTo>
                  <a:cubicBezTo>
                    <a:pt x="1240" y="141"/>
                    <a:pt x="1249" y="157"/>
                    <a:pt x="1233" y="165"/>
                  </a:cubicBezTo>
                  <a:cubicBezTo>
                    <a:pt x="1226" y="169"/>
                    <a:pt x="1220" y="180"/>
                    <a:pt x="1212" y="183"/>
                  </a:cubicBezTo>
                  <a:cubicBezTo>
                    <a:pt x="1190" y="191"/>
                    <a:pt x="1188" y="171"/>
                    <a:pt x="1150" y="169"/>
                  </a:cubicBezTo>
                  <a:cubicBezTo>
                    <a:pt x="1147" y="167"/>
                    <a:pt x="1136" y="180"/>
                    <a:pt x="1134" y="177"/>
                  </a:cubicBezTo>
                  <a:cubicBezTo>
                    <a:pt x="1131" y="172"/>
                    <a:pt x="1128" y="159"/>
                    <a:pt x="1128" y="159"/>
                  </a:cubicBezTo>
                  <a:cubicBezTo>
                    <a:pt x="1132" y="147"/>
                    <a:pt x="1140" y="144"/>
                    <a:pt x="1149" y="135"/>
                  </a:cubicBezTo>
                  <a:cubicBezTo>
                    <a:pt x="1151" y="128"/>
                    <a:pt x="1150" y="119"/>
                    <a:pt x="1146" y="115"/>
                  </a:cubicBezTo>
                  <a:cubicBezTo>
                    <a:pt x="1142" y="111"/>
                    <a:pt x="1133" y="123"/>
                    <a:pt x="1125" y="111"/>
                  </a:cubicBezTo>
                  <a:cubicBezTo>
                    <a:pt x="1110" y="89"/>
                    <a:pt x="1121" y="54"/>
                    <a:pt x="1098" y="39"/>
                  </a:cubicBezTo>
                  <a:cubicBezTo>
                    <a:pt x="1086" y="22"/>
                    <a:pt x="1072" y="17"/>
                    <a:pt x="1053" y="12"/>
                  </a:cubicBezTo>
                  <a:cubicBezTo>
                    <a:pt x="1059" y="43"/>
                    <a:pt x="1058" y="49"/>
                    <a:pt x="1056" y="87"/>
                  </a:cubicBezTo>
                  <a:cubicBezTo>
                    <a:pt x="1045" y="86"/>
                    <a:pt x="1031" y="89"/>
                    <a:pt x="1023" y="81"/>
                  </a:cubicBezTo>
                  <a:cubicBezTo>
                    <a:pt x="1016" y="78"/>
                    <a:pt x="1025" y="61"/>
                    <a:pt x="1022" y="57"/>
                  </a:cubicBezTo>
                  <a:cubicBezTo>
                    <a:pt x="1019" y="53"/>
                    <a:pt x="1010" y="55"/>
                    <a:pt x="1002" y="57"/>
                  </a:cubicBezTo>
                  <a:cubicBezTo>
                    <a:pt x="992" y="60"/>
                    <a:pt x="985" y="66"/>
                    <a:pt x="975" y="69"/>
                  </a:cubicBezTo>
                  <a:cubicBezTo>
                    <a:pt x="965" y="69"/>
                    <a:pt x="942" y="69"/>
                    <a:pt x="932" y="65"/>
                  </a:cubicBezTo>
                  <a:cubicBezTo>
                    <a:pt x="922" y="61"/>
                    <a:pt x="923" y="51"/>
                    <a:pt x="912" y="42"/>
                  </a:cubicBezTo>
                  <a:cubicBezTo>
                    <a:pt x="880" y="10"/>
                    <a:pt x="924" y="6"/>
                    <a:pt x="867" y="12"/>
                  </a:cubicBezTo>
                  <a:cubicBezTo>
                    <a:pt x="855" y="9"/>
                    <a:pt x="849" y="6"/>
                    <a:pt x="844" y="7"/>
                  </a:cubicBezTo>
                  <a:cubicBezTo>
                    <a:pt x="839" y="8"/>
                    <a:pt x="840" y="22"/>
                    <a:pt x="834" y="21"/>
                  </a:cubicBezTo>
                  <a:cubicBezTo>
                    <a:pt x="826" y="9"/>
                    <a:pt x="822" y="4"/>
                    <a:pt x="807" y="0"/>
                  </a:cubicBezTo>
                  <a:cubicBezTo>
                    <a:pt x="793" y="5"/>
                    <a:pt x="799" y="6"/>
                    <a:pt x="788" y="17"/>
                  </a:cubicBezTo>
                  <a:cubicBezTo>
                    <a:pt x="785" y="36"/>
                    <a:pt x="764" y="35"/>
                    <a:pt x="759" y="51"/>
                  </a:cubicBezTo>
                  <a:cubicBezTo>
                    <a:pt x="752" y="56"/>
                    <a:pt x="749" y="31"/>
                    <a:pt x="744" y="31"/>
                  </a:cubicBezTo>
                  <a:cubicBezTo>
                    <a:pt x="739" y="31"/>
                    <a:pt x="733" y="41"/>
                    <a:pt x="729" y="48"/>
                  </a:cubicBezTo>
                  <a:cubicBezTo>
                    <a:pt x="724" y="56"/>
                    <a:pt x="717" y="75"/>
                    <a:pt x="717" y="75"/>
                  </a:cubicBezTo>
                  <a:cubicBezTo>
                    <a:pt x="720" y="92"/>
                    <a:pt x="725" y="107"/>
                    <a:pt x="729" y="123"/>
                  </a:cubicBezTo>
                  <a:cubicBezTo>
                    <a:pt x="708" y="164"/>
                    <a:pt x="726" y="200"/>
                    <a:pt x="669" y="207"/>
                  </a:cubicBezTo>
                  <a:cubicBezTo>
                    <a:pt x="655" y="202"/>
                    <a:pt x="654" y="207"/>
                    <a:pt x="642" y="213"/>
                  </a:cubicBezTo>
                  <a:cubicBezTo>
                    <a:pt x="636" y="216"/>
                    <a:pt x="624" y="219"/>
                    <a:pt x="624" y="219"/>
                  </a:cubicBezTo>
                  <a:cubicBezTo>
                    <a:pt x="615" y="233"/>
                    <a:pt x="610" y="244"/>
                    <a:pt x="594" y="249"/>
                  </a:cubicBezTo>
                  <a:cubicBezTo>
                    <a:pt x="566" y="246"/>
                    <a:pt x="563" y="239"/>
                    <a:pt x="540" y="231"/>
                  </a:cubicBezTo>
                  <a:cubicBezTo>
                    <a:pt x="531" y="232"/>
                    <a:pt x="522" y="232"/>
                    <a:pt x="513" y="234"/>
                  </a:cubicBezTo>
                  <a:cubicBezTo>
                    <a:pt x="507" y="235"/>
                    <a:pt x="495" y="240"/>
                    <a:pt x="495" y="240"/>
                  </a:cubicBezTo>
                  <a:cubicBezTo>
                    <a:pt x="485" y="250"/>
                    <a:pt x="482" y="257"/>
                    <a:pt x="468" y="252"/>
                  </a:cubicBezTo>
                  <a:cubicBezTo>
                    <a:pt x="459" y="251"/>
                    <a:pt x="453" y="224"/>
                    <a:pt x="446" y="221"/>
                  </a:cubicBezTo>
                  <a:cubicBezTo>
                    <a:pt x="439" y="218"/>
                    <a:pt x="432" y="223"/>
                    <a:pt x="426" y="231"/>
                  </a:cubicBezTo>
                  <a:cubicBezTo>
                    <a:pt x="404" y="242"/>
                    <a:pt x="419" y="253"/>
                    <a:pt x="408" y="270"/>
                  </a:cubicBezTo>
                  <a:cubicBezTo>
                    <a:pt x="403" y="279"/>
                    <a:pt x="402" y="285"/>
                    <a:pt x="398" y="289"/>
                  </a:cubicBezTo>
                  <a:cubicBezTo>
                    <a:pt x="394" y="293"/>
                    <a:pt x="389" y="290"/>
                    <a:pt x="382" y="295"/>
                  </a:cubicBezTo>
                  <a:cubicBezTo>
                    <a:pt x="375" y="300"/>
                    <a:pt x="364" y="318"/>
                    <a:pt x="358" y="317"/>
                  </a:cubicBezTo>
                  <a:cubicBezTo>
                    <a:pt x="352" y="316"/>
                    <a:pt x="350" y="288"/>
                    <a:pt x="348" y="288"/>
                  </a:cubicBezTo>
                  <a:cubicBezTo>
                    <a:pt x="343" y="291"/>
                    <a:pt x="350" y="322"/>
                    <a:pt x="348" y="315"/>
                  </a:cubicBezTo>
                  <a:cubicBezTo>
                    <a:pt x="342" y="291"/>
                    <a:pt x="360" y="255"/>
                    <a:pt x="333" y="246"/>
                  </a:cubicBezTo>
                  <a:cubicBezTo>
                    <a:pt x="321" y="249"/>
                    <a:pt x="320" y="246"/>
                    <a:pt x="315" y="258"/>
                  </a:cubicBezTo>
                  <a:cubicBezTo>
                    <a:pt x="312" y="264"/>
                    <a:pt x="309" y="276"/>
                    <a:pt x="309" y="276"/>
                  </a:cubicBezTo>
                  <a:cubicBezTo>
                    <a:pt x="304" y="276"/>
                    <a:pt x="280" y="281"/>
                    <a:pt x="272" y="273"/>
                  </a:cubicBezTo>
                  <a:cubicBezTo>
                    <a:pt x="264" y="265"/>
                    <a:pt x="266" y="238"/>
                    <a:pt x="261" y="228"/>
                  </a:cubicBezTo>
                  <a:cubicBezTo>
                    <a:pt x="260" y="227"/>
                    <a:pt x="243" y="214"/>
                    <a:pt x="240" y="213"/>
                  </a:cubicBezTo>
                  <a:cubicBezTo>
                    <a:pt x="234" y="210"/>
                    <a:pt x="222" y="207"/>
                    <a:pt x="222" y="207"/>
                  </a:cubicBezTo>
                  <a:cubicBezTo>
                    <a:pt x="227" y="184"/>
                    <a:pt x="215" y="171"/>
                    <a:pt x="192" y="165"/>
                  </a:cubicBezTo>
                  <a:cubicBezTo>
                    <a:pt x="174" y="153"/>
                    <a:pt x="142" y="153"/>
                    <a:pt x="120" y="150"/>
                  </a:cubicBezTo>
                  <a:cubicBezTo>
                    <a:pt x="106" y="152"/>
                    <a:pt x="91" y="154"/>
                    <a:pt x="105" y="168"/>
                  </a:cubicBezTo>
                </a:path>
              </a:pathLst>
            </a:custGeom>
            <a:solidFill>
              <a:srgbClr val="FF0000"/>
            </a:solidFill>
            <a:ln w="12700">
              <a:solidFill>
                <a:schemeClr val="bg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27" name="Freeform 27">
              <a:extLst>
                <a:ext uri="{FF2B5EF4-FFF2-40B4-BE49-F238E27FC236}">
                  <a16:creationId xmlns:a16="http://schemas.microsoft.com/office/drawing/2014/main" id="{CF67CB64-5A7D-C797-05A6-C95E27408F1B}"/>
                </a:ext>
              </a:extLst>
            </p:cNvPr>
            <p:cNvSpPr>
              <a:spLocks/>
            </p:cNvSpPr>
            <p:nvPr/>
          </p:nvSpPr>
          <p:spPr bwMode="auto">
            <a:xfrm>
              <a:off x="10849664" y="5929458"/>
              <a:ext cx="358780" cy="433758"/>
            </a:xfrm>
            <a:custGeom>
              <a:avLst/>
              <a:gdLst>
                <a:gd name="T0" fmla="*/ 0 w 575"/>
                <a:gd name="T1" fmla="*/ 0 h 550"/>
                <a:gd name="T2" fmla="*/ 0 w 575"/>
                <a:gd name="T3" fmla="*/ 0 h 550"/>
                <a:gd name="T4" fmla="*/ 0 w 575"/>
                <a:gd name="T5" fmla="*/ 0 h 550"/>
                <a:gd name="T6" fmla="*/ 0 w 575"/>
                <a:gd name="T7" fmla="*/ 0 h 550"/>
                <a:gd name="T8" fmla="*/ 0 w 575"/>
                <a:gd name="T9" fmla="*/ 0 h 550"/>
                <a:gd name="T10" fmla="*/ 0 w 575"/>
                <a:gd name="T11" fmla="*/ 0 h 550"/>
                <a:gd name="T12" fmla="*/ 0 w 575"/>
                <a:gd name="T13" fmla="*/ 0 h 550"/>
                <a:gd name="T14" fmla="*/ 0 w 575"/>
                <a:gd name="T15" fmla="*/ 0 h 550"/>
                <a:gd name="T16" fmla="*/ 0 w 575"/>
                <a:gd name="T17" fmla="*/ 0 h 550"/>
                <a:gd name="T18" fmla="*/ 0 w 575"/>
                <a:gd name="T19" fmla="*/ 0 h 550"/>
                <a:gd name="T20" fmla="*/ 0 w 575"/>
                <a:gd name="T21" fmla="*/ 0 h 550"/>
                <a:gd name="T22" fmla="*/ 0 w 575"/>
                <a:gd name="T23" fmla="*/ 0 h 550"/>
                <a:gd name="T24" fmla="*/ 0 w 575"/>
                <a:gd name="T25" fmla="*/ 0 h 550"/>
                <a:gd name="T26" fmla="*/ 0 w 575"/>
                <a:gd name="T27" fmla="*/ 0 h 550"/>
                <a:gd name="T28" fmla="*/ 0 w 575"/>
                <a:gd name="T29" fmla="*/ 0 h 550"/>
                <a:gd name="T30" fmla="*/ 0 w 575"/>
                <a:gd name="T31" fmla="*/ 0 h 550"/>
                <a:gd name="T32" fmla="*/ 0 w 575"/>
                <a:gd name="T33" fmla="*/ 0 h 550"/>
                <a:gd name="T34" fmla="*/ 0 w 575"/>
                <a:gd name="T35" fmla="*/ 0 h 550"/>
                <a:gd name="T36" fmla="*/ 0 w 575"/>
                <a:gd name="T37" fmla="*/ 0 h 550"/>
                <a:gd name="T38" fmla="*/ 0 w 575"/>
                <a:gd name="T39" fmla="*/ 0 h 550"/>
                <a:gd name="T40" fmla="*/ 0 w 575"/>
                <a:gd name="T41" fmla="*/ 0 h 550"/>
                <a:gd name="T42" fmla="*/ 0 w 575"/>
                <a:gd name="T43" fmla="*/ 0 h 550"/>
                <a:gd name="T44" fmla="*/ 0 w 575"/>
                <a:gd name="T45" fmla="*/ 0 h 550"/>
                <a:gd name="T46" fmla="*/ 0 w 575"/>
                <a:gd name="T47" fmla="*/ 0 h 550"/>
                <a:gd name="T48" fmla="*/ 0 w 575"/>
                <a:gd name="T49" fmla="*/ 0 h 550"/>
                <a:gd name="T50" fmla="*/ 0 w 575"/>
                <a:gd name="T51" fmla="*/ 0 h 550"/>
                <a:gd name="T52" fmla="*/ 0 w 575"/>
                <a:gd name="T53" fmla="*/ 0 h 550"/>
                <a:gd name="T54" fmla="*/ 0 w 575"/>
                <a:gd name="T55" fmla="*/ 0 h 550"/>
                <a:gd name="T56" fmla="*/ 0 w 575"/>
                <a:gd name="T57" fmla="*/ 0 h 550"/>
                <a:gd name="T58" fmla="*/ 0 w 575"/>
                <a:gd name="T59" fmla="*/ 0 h 550"/>
                <a:gd name="T60" fmla="*/ 0 w 575"/>
                <a:gd name="T61" fmla="*/ 0 h 550"/>
                <a:gd name="T62" fmla="*/ 0 w 575"/>
                <a:gd name="T63" fmla="*/ 0 h 550"/>
                <a:gd name="T64" fmla="*/ 0 w 575"/>
                <a:gd name="T65" fmla="*/ 0 h 550"/>
                <a:gd name="T66" fmla="*/ 0 w 575"/>
                <a:gd name="T67" fmla="*/ 0 h 550"/>
                <a:gd name="T68" fmla="*/ 0 w 575"/>
                <a:gd name="T69" fmla="*/ 0 h 550"/>
                <a:gd name="T70" fmla="*/ 0 w 575"/>
                <a:gd name="T71" fmla="*/ 0 h 550"/>
                <a:gd name="T72" fmla="*/ 0 w 575"/>
                <a:gd name="T73" fmla="*/ 0 h 550"/>
                <a:gd name="T74" fmla="*/ 0 w 575"/>
                <a:gd name="T75" fmla="*/ 0 h 550"/>
                <a:gd name="T76" fmla="*/ 0 w 575"/>
                <a:gd name="T77" fmla="*/ 0 h 550"/>
                <a:gd name="T78" fmla="*/ 0 w 575"/>
                <a:gd name="T79" fmla="*/ 0 h 550"/>
                <a:gd name="T80" fmla="*/ 0 w 575"/>
                <a:gd name="T81" fmla="*/ 0 h 550"/>
                <a:gd name="T82" fmla="*/ 0 w 575"/>
                <a:gd name="T83" fmla="*/ 0 h 550"/>
                <a:gd name="T84" fmla="*/ 0 w 575"/>
                <a:gd name="T85" fmla="*/ 0 h 550"/>
                <a:gd name="T86" fmla="*/ 0 w 575"/>
                <a:gd name="T87" fmla="*/ 0 h 550"/>
                <a:gd name="T88" fmla="*/ 0 w 575"/>
                <a:gd name="T89" fmla="*/ 0 h 550"/>
                <a:gd name="T90" fmla="*/ 0 w 575"/>
                <a:gd name="T91" fmla="*/ 0 h 550"/>
                <a:gd name="T92" fmla="*/ 0 w 575"/>
                <a:gd name="T93" fmla="*/ 0 h 550"/>
                <a:gd name="T94" fmla="*/ 0 w 575"/>
                <a:gd name="T95" fmla="*/ 0 h 550"/>
                <a:gd name="T96" fmla="*/ 0 w 575"/>
                <a:gd name="T97" fmla="*/ 0 h 550"/>
                <a:gd name="T98" fmla="*/ 0 w 575"/>
                <a:gd name="T99" fmla="*/ 0 h 550"/>
                <a:gd name="T100" fmla="*/ 0 w 575"/>
                <a:gd name="T101" fmla="*/ 0 h 550"/>
                <a:gd name="T102" fmla="*/ 0 w 575"/>
                <a:gd name="T103" fmla="*/ 0 h 550"/>
                <a:gd name="T104" fmla="*/ 0 w 575"/>
                <a:gd name="T105" fmla="*/ 0 h 550"/>
                <a:gd name="T106" fmla="*/ 0 w 575"/>
                <a:gd name="T107" fmla="*/ 0 h 5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5"/>
                <a:gd name="T163" fmla="*/ 0 h 550"/>
                <a:gd name="T164" fmla="*/ 575 w 575"/>
                <a:gd name="T165" fmla="*/ 550 h 5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5" h="550">
                  <a:moveTo>
                    <a:pt x="6" y="350"/>
                  </a:moveTo>
                  <a:cubicBezTo>
                    <a:pt x="4" y="364"/>
                    <a:pt x="1" y="370"/>
                    <a:pt x="14" y="374"/>
                  </a:cubicBezTo>
                  <a:cubicBezTo>
                    <a:pt x="24" y="389"/>
                    <a:pt x="41" y="383"/>
                    <a:pt x="60" y="384"/>
                  </a:cubicBezTo>
                  <a:cubicBezTo>
                    <a:pt x="64" y="397"/>
                    <a:pt x="81" y="436"/>
                    <a:pt x="96" y="438"/>
                  </a:cubicBezTo>
                  <a:cubicBezTo>
                    <a:pt x="111" y="440"/>
                    <a:pt x="113" y="442"/>
                    <a:pt x="126" y="450"/>
                  </a:cubicBezTo>
                  <a:cubicBezTo>
                    <a:pt x="135" y="456"/>
                    <a:pt x="137" y="465"/>
                    <a:pt x="148" y="470"/>
                  </a:cubicBezTo>
                  <a:cubicBezTo>
                    <a:pt x="155" y="473"/>
                    <a:pt x="168" y="482"/>
                    <a:pt x="168" y="482"/>
                  </a:cubicBezTo>
                  <a:cubicBezTo>
                    <a:pt x="181" y="501"/>
                    <a:pt x="187" y="510"/>
                    <a:pt x="212" y="512"/>
                  </a:cubicBezTo>
                  <a:cubicBezTo>
                    <a:pt x="219" y="522"/>
                    <a:pt x="230" y="531"/>
                    <a:pt x="240" y="538"/>
                  </a:cubicBezTo>
                  <a:cubicBezTo>
                    <a:pt x="245" y="545"/>
                    <a:pt x="248" y="547"/>
                    <a:pt x="256" y="550"/>
                  </a:cubicBezTo>
                  <a:cubicBezTo>
                    <a:pt x="261" y="549"/>
                    <a:pt x="267" y="549"/>
                    <a:pt x="272" y="548"/>
                  </a:cubicBezTo>
                  <a:cubicBezTo>
                    <a:pt x="276" y="547"/>
                    <a:pt x="284" y="544"/>
                    <a:pt x="284" y="544"/>
                  </a:cubicBezTo>
                  <a:cubicBezTo>
                    <a:pt x="299" y="548"/>
                    <a:pt x="313" y="544"/>
                    <a:pt x="328" y="542"/>
                  </a:cubicBezTo>
                  <a:cubicBezTo>
                    <a:pt x="335" y="544"/>
                    <a:pt x="339" y="542"/>
                    <a:pt x="346" y="544"/>
                  </a:cubicBezTo>
                  <a:cubicBezTo>
                    <a:pt x="352" y="527"/>
                    <a:pt x="368" y="535"/>
                    <a:pt x="382" y="538"/>
                  </a:cubicBezTo>
                  <a:cubicBezTo>
                    <a:pt x="400" y="535"/>
                    <a:pt x="408" y="526"/>
                    <a:pt x="424" y="518"/>
                  </a:cubicBezTo>
                  <a:cubicBezTo>
                    <a:pt x="428" y="513"/>
                    <a:pt x="426" y="505"/>
                    <a:pt x="430" y="500"/>
                  </a:cubicBezTo>
                  <a:cubicBezTo>
                    <a:pt x="434" y="494"/>
                    <a:pt x="453" y="482"/>
                    <a:pt x="460" y="480"/>
                  </a:cubicBezTo>
                  <a:cubicBezTo>
                    <a:pt x="467" y="470"/>
                    <a:pt x="464" y="461"/>
                    <a:pt x="474" y="454"/>
                  </a:cubicBezTo>
                  <a:cubicBezTo>
                    <a:pt x="483" y="441"/>
                    <a:pt x="482" y="427"/>
                    <a:pt x="468" y="418"/>
                  </a:cubicBezTo>
                  <a:cubicBezTo>
                    <a:pt x="458" y="404"/>
                    <a:pt x="465" y="401"/>
                    <a:pt x="460" y="380"/>
                  </a:cubicBezTo>
                  <a:cubicBezTo>
                    <a:pt x="458" y="373"/>
                    <a:pt x="452" y="369"/>
                    <a:pt x="450" y="362"/>
                  </a:cubicBezTo>
                  <a:cubicBezTo>
                    <a:pt x="452" y="348"/>
                    <a:pt x="464" y="328"/>
                    <a:pt x="476" y="320"/>
                  </a:cubicBezTo>
                  <a:cubicBezTo>
                    <a:pt x="486" y="323"/>
                    <a:pt x="494" y="321"/>
                    <a:pt x="504" y="318"/>
                  </a:cubicBezTo>
                  <a:cubicBezTo>
                    <a:pt x="510" y="312"/>
                    <a:pt x="513" y="307"/>
                    <a:pt x="520" y="302"/>
                  </a:cubicBezTo>
                  <a:cubicBezTo>
                    <a:pt x="524" y="290"/>
                    <a:pt x="528" y="291"/>
                    <a:pt x="540" y="288"/>
                  </a:cubicBezTo>
                  <a:cubicBezTo>
                    <a:pt x="544" y="287"/>
                    <a:pt x="552" y="284"/>
                    <a:pt x="552" y="284"/>
                  </a:cubicBezTo>
                  <a:cubicBezTo>
                    <a:pt x="555" y="275"/>
                    <a:pt x="557" y="268"/>
                    <a:pt x="562" y="260"/>
                  </a:cubicBezTo>
                  <a:cubicBezTo>
                    <a:pt x="569" y="227"/>
                    <a:pt x="575" y="207"/>
                    <a:pt x="540" y="198"/>
                  </a:cubicBezTo>
                  <a:cubicBezTo>
                    <a:pt x="533" y="187"/>
                    <a:pt x="529" y="190"/>
                    <a:pt x="516" y="192"/>
                  </a:cubicBezTo>
                  <a:cubicBezTo>
                    <a:pt x="509" y="191"/>
                    <a:pt x="501" y="192"/>
                    <a:pt x="494" y="190"/>
                  </a:cubicBezTo>
                  <a:cubicBezTo>
                    <a:pt x="489" y="189"/>
                    <a:pt x="486" y="182"/>
                    <a:pt x="482" y="180"/>
                  </a:cubicBezTo>
                  <a:cubicBezTo>
                    <a:pt x="466" y="169"/>
                    <a:pt x="455" y="165"/>
                    <a:pt x="436" y="162"/>
                  </a:cubicBezTo>
                  <a:cubicBezTo>
                    <a:pt x="422" y="153"/>
                    <a:pt x="421" y="152"/>
                    <a:pt x="404" y="150"/>
                  </a:cubicBezTo>
                  <a:cubicBezTo>
                    <a:pt x="402" y="146"/>
                    <a:pt x="402" y="141"/>
                    <a:pt x="398" y="138"/>
                  </a:cubicBezTo>
                  <a:cubicBezTo>
                    <a:pt x="395" y="136"/>
                    <a:pt x="386" y="134"/>
                    <a:pt x="386" y="134"/>
                  </a:cubicBezTo>
                  <a:cubicBezTo>
                    <a:pt x="376" y="95"/>
                    <a:pt x="386" y="59"/>
                    <a:pt x="338" y="52"/>
                  </a:cubicBezTo>
                  <a:cubicBezTo>
                    <a:pt x="332" y="46"/>
                    <a:pt x="327" y="39"/>
                    <a:pt x="322" y="32"/>
                  </a:cubicBezTo>
                  <a:cubicBezTo>
                    <a:pt x="320" y="19"/>
                    <a:pt x="318" y="5"/>
                    <a:pt x="304" y="0"/>
                  </a:cubicBezTo>
                  <a:cubicBezTo>
                    <a:pt x="288" y="2"/>
                    <a:pt x="274" y="8"/>
                    <a:pt x="258" y="12"/>
                  </a:cubicBezTo>
                  <a:cubicBezTo>
                    <a:pt x="255" y="20"/>
                    <a:pt x="251" y="23"/>
                    <a:pt x="244" y="28"/>
                  </a:cubicBezTo>
                  <a:cubicBezTo>
                    <a:pt x="241" y="37"/>
                    <a:pt x="240" y="41"/>
                    <a:pt x="242" y="50"/>
                  </a:cubicBezTo>
                  <a:cubicBezTo>
                    <a:pt x="239" y="70"/>
                    <a:pt x="237" y="98"/>
                    <a:pt x="218" y="110"/>
                  </a:cubicBezTo>
                  <a:cubicBezTo>
                    <a:pt x="209" y="136"/>
                    <a:pt x="206" y="140"/>
                    <a:pt x="178" y="144"/>
                  </a:cubicBezTo>
                  <a:cubicBezTo>
                    <a:pt x="170" y="147"/>
                    <a:pt x="168" y="152"/>
                    <a:pt x="162" y="158"/>
                  </a:cubicBezTo>
                  <a:cubicBezTo>
                    <a:pt x="159" y="184"/>
                    <a:pt x="154" y="190"/>
                    <a:pt x="136" y="202"/>
                  </a:cubicBezTo>
                  <a:cubicBezTo>
                    <a:pt x="133" y="212"/>
                    <a:pt x="135" y="228"/>
                    <a:pt x="128" y="236"/>
                  </a:cubicBezTo>
                  <a:cubicBezTo>
                    <a:pt x="124" y="241"/>
                    <a:pt x="121" y="239"/>
                    <a:pt x="116" y="242"/>
                  </a:cubicBezTo>
                  <a:cubicBezTo>
                    <a:pt x="112" y="244"/>
                    <a:pt x="104" y="250"/>
                    <a:pt x="104" y="250"/>
                  </a:cubicBezTo>
                  <a:cubicBezTo>
                    <a:pt x="95" y="264"/>
                    <a:pt x="93" y="280"/>
                    <a:pt x="78" y="290"/>
                  </a:cubicBezTo>
                  <a:cubicBezTo>
                    <a:pt x="71" y="301"/>
                    <a:pt x="70" y="304"/>
                    <a:pt x="58" y="308"/>
                  </a:cubicBezTo>
                  <a:cubicBezTo>
                    <a:pt x="51" y="318"/>
                    <a:pt x="36" y="318"/>
                    <a:pt x="24" y="320"/>
                  </a:cubicBezTo>
                  <a:cubicBezTo>
                    <a:pt x="14" y="323"/>
                    <a:pt x="13" y="330"/>
                    <a:pt x="10" y="340"/>
                  </a:cubicBezTo>
                  <a:cubicBezTo>
                    <a:pt x="8" y="346"/>
                    <a:pt x="0" y="350"/>
                    <a:pt x="6" y="350"/>
                  </a:cubicBezTo>
                  <a:close/>
                </a:path>
              </a:pathLst>
            </a:custGeom>
            <a:solidFill>
              <a:srgbClr val="44546A">
                <a:lumMod val="60000"/>
                <a:lumOff val="40000"/>
              </a:srgbClr>
            </a:solidFill>
            <a:ln w="12700">
              <a:solidFill>
                <a:schemeClr val="bg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28" name="Freeform 28">
              <a:extLst>
                <a:ext uri="{FF2B5EF4-FFF2-40B4-BE49-F238E27FC236}">
                  <a16:creationId xmlns:a16="http://schemas.microsoft.com/office/drawing/2014/main" id="{0F71301F-327A-E046-E665-523CA835C2C7}"/>
                </a:ext>
              </a:extLst>
            </p:cNvPr>
            <p:cNvSpPr>
              <a:spLocks/>
            </p:cNvSpPr>
            <p:nvPr/>
          </p:nvSpPr>
          <p:spPr bwMode="auto">
            <a:xfrm>
              <a:off x="9432238" y="2708304"/>
              <a:ext cx="512122" cy="943203"/>
            </a:xfrm>
            <a:custGeom>
              <a:avLst/>
              <a:gdLst>
                <a:gd name="T0" fmla="*/ 0 w 825"/>
                <a:gd name="T1" fmla="*/ 0 h 1197"/>
                <a:gd name="T2" fmla="*/ 0 w 825"/>
                <a:gd name="T3" fmla="*/ 0 h 1197"/>
                <a:gd name="T4" fmla="*/ 0 w 825"/>
                <a:gd name="T5" fmla="*/ 0 h 1197"/>
                <a:gd name="T6" fmla="*/ 0 w 825"/>
                <a:gd name="T7" fmla="*/ 0 h 1197"/>
                <a:gd name="T8" fmla="*/ 0 w 825"/>
                <a:gd name="T9" fmla="*/ 0 h 1197"/>
                <a:gd name="T10" fmla="*/ 0 w 825"/>
                <a:gd name="T11" fmla="*/ 0 h 1197"/>
                <a:gd name="T12" fmla="*/ 0 w 825"/>
                <a:gd name="T13" fmla="*/ 0 h 1197"/>
                <a:gd name="T14" fmla="*/ 0 w 825"/>
                <a:gd name="T15" fmla="*/ 0 h 1197"/>
                <a:gd name="T16" fmla="*/ 0 w 825"/>
                <a:gd name="T17" fmla="*/ 0 h 1197"/>
                <a:gd name="T18" fmla="*/ 0 w 825"/>
                <a:gd name="T19" fmla="*/ 0 h 1197"/>
                <a:gd name="T20" fmla="*/ 0 w 825"/>
                <a:gd name="T21" fmla="*/ 0 h 1197"/>
                <a:gd name="T22" fmla="*/ 0 w 825"/>
                <a:gd name="T23" fmla="*/ 0 h 1197"/>
                <a:gd name="T24" fmla="*/ 0 w 825"/>
                <a:gd name="T25" fmla="*/ 0 h 1197"/>
                <a:gd name="T26" fmla="*/ 0 w 825"/>
                <a:gd name="T27" fmla="*/ 0 h 1197"/>
                <a:gd name="T28" fmla="*/ 0 w 825"/>
                <a:gd name="T29" fmla="*/ 0 h 1197"/>
                <a:gd name="T30" fmla="*/ 0 w 825"/>
                <a:gd name="T31" fmla="*/ 0 h 1197"/>
                <a:gd name="T32" fmla="*/ 0 w 825"/>
                <a:gd name="T33" fmla="*/ 0 h 1197"/>
                <a:gd name="T34" fmla="*/ 0 w 825"/>
                <a:gd name="T35" fmla="*/ 0 h 1197"/>
                <a:gd name="T36" fmla="*/ 0 w 825"/>
                <a:gd name="T37" fmla="*/ 0 h 1197"/>
                <a:gd name="T38" fmla="*/ 0 w 825"/>
                <a:gd name="T39" fmla="*/ 0 h 1197"/>
                <a:gd name="T40" fmla="*/ 0 w 825"/>
                <a:gd name="T41" fmla="*/ 0 h 1197"/>
                <a:gd name="T42" fmla="*/ 0 w 825"/>
                <a:gd name="T43" fmla="*/ 0 h 1197"/>
                <a:gd name="T44" fmla="*/ 0 w 825"/>
                <a:gd name="T45" fmla="*/ 0 h 1197"/>
                <a:gd name="T46" fmla="*/ 0 w 825"/>
                <a:gd name="T47" fmla="*/ 0 h 1197"/>
                <a:gd name="T48" fmla="*/ 0 w 825"/>
                <a:gd name="T49" fmla="*/ 0 h 1197"/>
                <a:gd name="T50" fmla="*/ 0 w 825"/>
                <a:gd name="T51" fmla="*/ 0 h 1197"/>
                <a:gd name="T52" fmla="*/ 0 w 825"/>
                <a:gd name="T53" fmla="*/ 0 h 1197"/>
                <a:gd name="T54" fmla="*/ 0 w 825"/>
                <a:gd name="T55" fmla="*/ 0 h 1197"/>
                <a:gd name="T56" fmla="*/ 0 w 825"/>
                <a:gd name="T57" fmla="*/ 0 h 1197"/>
                <a:gd name="T58" fmla="*/ 0 w 825"/>
                <a:gd name="T59" fmla="*/ 0 h 1197"/>
                <a:gd name="T60" fmla="*/ 0 w 825"/>
                <a:gd name="T61" fmla="*/ 0 h 1197"/>
                <a:gd name="T62" fmla="*/ 0 w 825"/>
                <a:gd name="T63" fmla="*/ 0 h 1197"/>
                <a:gd name="T64" fmla="*/ 0 w 825"/>
                <a:gd name="T65" fmla="*/ 0 h 1197"/>
                <a:gd name="T66" fmla="*/ 0 w 825"/>
                <a:gd name="T67" fmla="*/ 0 h 1197"/>
                <a:gd name="T68" fmla="*/ 0 w 825"/>
                <a:gd name="T69" fmla="*/ 0 h 1197"/>
                <a:gd name="T70" fmla="*/ 0 w 825"/>
                <a:gd name="T71" fmla="*/ 0 h 1197"/>
                <a:gd name="T72" fmla="*/ 0 w 825"/>
                <a:gd name="T73" fmla="*/ 0 h 1197"/>
                <a:gd name="T74" fmla="*/ 0 w 825"/>
                <a:gd name="T75" fmla="*/ 0 h 1197"/>
                <a:gd name="T76" fmla="*/ 0 w 825"/>
                <a:gd name="T77" fmla="*/ 0 h 1197"/>
                <a:gd name="T78" fmla="*/ 0 w 825"/>
                <a:gd name="T79" fmla="*/ 0 h 1197"/>
                <a:gd name="T80" fmla="*/ 0 w 825"/>
                <a:gd name="T81" fmla="*/ 0 h 1197"/>
                <a:gd name="T82" fmla="*/ 0 w 825"/>
                <a:gd name="T83" fmla="*/ 0 h 1197"/>
                <a:gd name="T84" fmla="*/ 0 w 825"/>
                <a:gd name="T85" fmla="*/ 0 h 1197"/>
                <a:gd name="T86" fmla="*/ 0 w 825"/>
                <a:gd name="T87" fmla="*/ 0 h 1197"/>
                <a:gd name="T88" fmla="*/ 0 w 825"/>
                <a:gd name="T89" fmla="*/ 0 h 1197"/>
                <a:gd name="T90" fmla="*/ 0 w 825"/>
                <a:gd name="T91" fmla="*/ 0 h 1197"/>
                <a:gd name="T92" fmla="*/ 0 w 825"/>
                <a:gd name="T93" fmla="*/ 0 h 1197"/>
                <a:gd name="T94" fmla="*/ 0 w 825"/>
                <a:gd name="T95" fmla="*/ 0 h 1197"/>
                <a:gd name="T96" fmla="*/ 0 w 825"/>
                <a:gd name="T97" fmla="*/ 0 h 1197"/>
                <a:gd name="T98" fmla="*/ 0 w 825"/>
                <a:gd name="T99" fmla="*/ 0 h 1197"/>
                <a:gd name="T100" fmla="*/ 0 w 825"/>
                <a:gd name="T101" fmla="*/ 0 h 1197"/>
                <a:gd name="T102" fmla="*/ 0 w 825"/>
                <a:gd name="T103" fmla="*/ 0 h 1197"/>
                <a:gd name="T104" fmla="*/ 0 w 825"/>
                <a:gd name="T105" fmla="*/ 0 h 1197"/>
                <a:gd name="T106" fmla="*/ 0 w 825"/>
                <a:gd name="T107" fmla="*/ 0 h 1197"/>
                <a:gd name="T108" fmla="*/ 0 w 825"/>
                <a:gd name="T109" fmla="*/ 0 h 1197"/>
                <a:gd name="T110" fmla="*/ 0 w 825"/>
                <a:gd name="T111" fmla="*/ 0 h 1197"/>
                <a:gd name="T112" fmla="*/ 0 w 825"/>
                <a:gd name="T113" fmla="*/ 0 h 1197"/>
                <a:gd name="T114" fmla="*/ 0 w 825"/>
                <a:gd name="T115" fmla="*/ 0 h 1197"/>
                <a:gd name="T116" fmla="*/ 0 w 825"/>
                <a:gd name="T117" fmla="*/ 0 h 1197"/>
                <a:gd name="T118" fmla="*/ 0 w 825"/>
                <a:gd name="T119" fmla="*/ 0 h 1197"/>
                <a:gd name="T120" fmla="*/ 0 w 825"/>
                <a:gd name="T121" fmla="*/ 0 h 11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25"/>
                <a:gd name="T184" fmla="*/ 0 h 1197"/>
                <a:gd name="T185" fmla="*/ 825 w 825"/>
                <a:gd name="T186" fmla="*/ 1197 h 119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25" h="1197">
                  <a:moveTo>
                    <a:pt x="12" y="558"/>
                  </a:moveTo>
                  <a:cubicBezTo>
                    <a:pt x="15" y="568"/>
                    <a:pt x="6" y="588"/>
                    <a:pt x="15" y="594"/>
                  </a:cubicBezTo>
                  <a:cubicBezTo>
                    <a:pt x="23" y="600"/>
                    <a:pt x="42" y="603"/>
                    <a:pt x="42" y="603"/>
                  </a:cubicBezTo>
                  <a:cubicBezTo>
                    <a:pt x="46" y="609"/>
                    <a:pt x="53" y="612"/>
                    <a:pt x="57" y="618"/>
                  </a:cubicBezTo>
                  <a:cubicBezTo>
                    <a:pt x="60" y="623"/>
                    <a:pt x="64" y="641"/>
                    <a:pt x="66" y="648"/>
                  </a:cubicBezTo>
                  <a:cubicBezTo>
                    <a:pt x="63" y="675"/>
                    <a:pt x="47" y="733"/>
                    <a:pt x="81" y="744"/>
                  </a:cubicBezTo>
                  <a:cubicBezTo>
                    <a:pt x="82" y="747"/>
                    <a:pt x="83" y="750"/>
                    <a:pt x="84" y="753"/>
                  </a:cubicBezTo>
                  <a:cubicBezTo>
                    <a:pt x="86" y="756"/>
                    <a:pt x="89" y="759"/>
                    <a:pt x="90" y="762"/>
                  </a:cubicBezTo>
                  <a:cubicBezTo>
                    <a:pt x="93" y="768"/>
                    <a:pt x="96" y="780"/>
                    <a:pt x="96" y="780"/>
                  </a:cubicBezTo>
                  <a:cubicBezTo>
                    <a:pt x="90" y="798"/>
                    <a:pt x="86" y="812"/>
                    <a:pt x="108" y="819"/>
                  </a:cubicBezTo>
                  <a:cubicBezTo>
                    <a:pt x="130" y="812"/>
                    <a:pt x="126" y="827"/>
                    <a:pt x="117" y="840"/>
                  </a:cubicBezTo>
                  <a:cubicBezTo>
                    <a:pt x="121" y="852"/>
                    <a:pt x="133" y="863"/>
                    <a:pt x="144" y="870"/>
                  </a:cubicBezTo>
                  <a:cubicBezTo>
                    <a:pt x="158" y="891"/>
                    <a:pt x="149" y="886"/>
                    <a:pt x="165" y="891"/>
                  </a:cubicBezTo>
                  <a:cubicBezTo>
                    <a:pt x="170" y="906"/>
                    <a:pt x="169" y="897"/>
                    <a:pt x="162" y="918"/>
                  </a:cubicBezTo>
                  <a:cubicBezTo>
                    <a:pt x="160" y="924"/>
                    <a:pt x="156" y="936"/>
                    <a:pt x="156" y="936"/>
                  </a:cubicBezTo>
                  <a:cubicBezTo>
                    <a:pt x="160" y="947"/>
                    <a:pt x="167" y="950"/>
                    <a:pt x="174" y="960"/>
                  </a:cubicBezTo>
                  <a:cubicBezTo>
                    <a:pt x="210" y="955"/>
                    <a:pt x="194" y="944"/>
                    <a:pt x="240" y="939"/>
                  </a:cubicBezTo>
                  <a:cubicBezTo>
                    <a:pt x="247" y="937"/>
                    <a:pt x="254" y="933"/>
                    <a:pt x="261" y="933"/>
                  </a:cubicBezTo>
                  <a:cubicBezTo>
                    <a:pt x="265" y="933"/>
                    <a:pt x="308" y="955"/>
                    <a:pt x="315" y="960"/>
                  </a:cubicBezTo>
                  <a:cubicBezTo>
                    <a:pt x="322" y="971"/>
                    <a:pt x="322" y="977"/>
                    <a:pt x="333" y="984"/>
                  </a:cubicBezTo>
                  <a:cubicBezTo>
                    <a:pt x="336" y="1005"/>
                    <a:pt x="345" y="1024"/>
                    <a:pt x="324" y="1038"/>
                  </a:cubicBezTo>
                  <a:cubicBezTo>
                    <a:pt x="320" y="1049"/>
                    <a:pt x="318" y="1056"/>
                    <a:pt x="306" y="1059"/>
                  </a:cubicBezTo>
                  <a:cubicBezTo>
                    <a:pt x="296" y="1061"/>
                    <a:pt x="276" y="1065"/>
                    <a:pt x="276" y="1065"/>
                  </a:cubicBezTo>
                  <a:cubicBezTo>
                    <a:pt x="271" y="1085"/>
                    <a:pt x="261" y="1080"/>
                    <a:pt x="240" y="1083"/>
                  </a:cubicBezTo>
                  <a:cubicBezTo>
                    <a:pt x="253" y="1103"/>
                    <a:pt x="238" y="1083"/>
                    <a:pt x="255" y="1095"/>
                  </a:cubicBezTo>
                  <a:cubicBezTo>
                    <a:pt x="270" y="1105"/>
                    <a:pt x="259" y="1102"/>
                    <a:pt x="270" y="1113"/>
                  </a:cubicBezTo>
                  <a:cubicBezTo>
                    <a:pt x="281" y="1124"/>
                    <a:pt x="301" y="1123"/>
                    <a:pt x="315" y="1125"/>
                  </a:cubicBezTo>
                  <a:cubicBezTo>
                    <a:pt x="332" y="1122"/>
                    <a:pt x="339" y="1124"/>
                    <a:pt x="348" y="1110"/>
                  </a:cubicBezTo>
                  <a:cubicBezTo>
                    <a:pt x="349" y="1105"/>
                    <a:pt x="347" y="1098"/>
                    <a:pt x="351" y="1095"/>
                  </a:cubicBezTo>
                  <a:cubicBezTo>
                    <a:pt x="356" y="1092"/>
                    <a:pt x="363" y="1097"/>
                    <a:pt x="369" y="1098"/>
                  </a:cubicBezTo>
                  <a:cubicBezTo>
                    <a:pt x="384" y="1099"/>
                    <a:pt x="399" y="1100"/>
                    <a:pt x="414" y="1101"/>
                  </a:cubicBezTo>
                  <a:cubicBezTo>
                    <a:pt x="430" y="1106"/>
                    <a:pt x="446" y="1112"/>
                    <a:pt x="462" y="1116"/>
                  </a:cubicBezTo>
                  <a:cubicBezTo>
                    <a:pt x="465" y="1118"/>
                    <a:pt x="468" y="1119"/>
                    <a:pt x="471" y="1122"/>
                  </a:cubicBezTo>
                  <a:cubicBezTo>
                    <a:pt x="474" y="1125"/>
                    <a:pt x="473" y="1131"/>
                    <a:pt x="477" y="1131"/>
                  </a:cubicBezTo>
                  <a:cubicBezTo>
                    <a:pt x="481" y="1131"/>
                    <a:pt x="482" y="1125"/>
                    <a:pt x="483" y="1122"/>
                  </a:cubicBezTo>
                  <a:cubicBezTo>
                    <a:pt x="490" y="1107"/>
                    <a:pt x="487" y="1089"/>
                    <a:pt x="504" y="1083"/>
                  </a:cubicBezTo>
                  <a:cubicBezTo>
                    <a:pt x="519" y="1088"/>
                    <a:pt x="519" y="1109"/>
                    <a:pt x="534" y="1119"/>
                  </a:cubicBezTo>
                  <a:cubicBezTo>
                    <a:pt x="543" y="1145"/>
                    <a:pt x="549" y="1171"/>
                    <a:pt x="558" y="1197"/>
                  </a:cubicBezTo>
                  <a:cubicBezTo>
                    <a:pt x="561" y="1196"/>
                    <a:pt x="565" y="1196"/>
                    <a:pt x="567" y="1194"/>
                  </a:cubicBezTo>
                  <a:cubicBezTo>
                    <a:pt x="569" y="1192"/>
                    <a:pt x="567" y="1185"/>
                    <a:pt x="570" y="1185"/>
                  </a:cubicBezTo>
                  <a:cubicBezTo>
                    <a:pt x="576" y="1184"/>
                    <a:pt x="582" y="1189"/>
                    <a:pt x="588" y="1191"/>
                  </a:cubicBezTo>
                  <a:cubicBezTo>
                    <a:pt x="595" y="1193"/>
                    <a:pt x="602" y="1193"/>
                    <a:pt x="609" y="1194"/>
                  </a:cubicBezTo>
                  <a:cubicBezTo>
                    <a:pt x="609" y="1194"/>
                    <a:pt x="626" y="1175"/>
                    <a:pt x="606" y="1179"/>
                  </a:cubicBezTo>
                  <a:cubicBezTo>
                    <a:pt x="602" y="1180"/>
                    <a:pt x="600" y="1192"/>
                    <a:pt x="600" y="1188"/>
                  </a:cubicBezTo>
                  <a:cubicBezTo>
                    <a:pt x="600" y="1182"/>
                    <a:pt x="606" y="1170"/>
                    <a:pt x="606" y="1170"/>
                  </a:cubicBezTo>
                  <a:cubicBezTo>
                    <a:pt x="606" y="1161"/>
                    <a:pt x="609" y="1148"/>
                    <a:pt x="609" y="1131"/>
                  </a:cubicBezTo>
                  <a:cubicBezTo>
                    <a:pt x="609" y="1114"/>
                    <a:pt x="603" y="1078"/>
                    <a:pt x="606" y="1065"/>
                  </a:cubicBezTo>
                  <a:cubicBezTo>
                    <a:pt x="607" y="1056"/>
                    <a:pt x="627" y="1050"/>
                    <a:pt x="627" y="1050"/>
                  </a:cubicBezTo>
                  <a:cubicBezTo>
                    <a:pt x="635" y="1026"/>
                    <a:pt x="651" y="1060"/>
                    <a:pt x="663" y="1068"/>
                  </a:cubicBezTo>
                  <a:cubicBezTo>
                    <a:pt x="668" y="1052"/>
                    <a:pt x="676" y="1053"/>
                    <a:pt x="693" y="1050"/>
                  </a:cubicBezTo>
                  <a:cubicBezTo>
                    <a:pt x="699" y="1033"/>
                    <a:pt x="704" y="1023"/>
                    <a:pt x="687" y="1011"/>
                  </a:cubicBezTo>
                  <a:cubicBezTo>
                    <a:pt x="671" y="988"/>
                    <a:pt x="675" y="952"/>
                    <a:pt x="699" y="936"/>
                  </a:cubicBezTo>
                  <a:cubicBezTo>
                    <a:pt x="729" y="890"/>
                    <a:pt x="678" y="898"/>
                    <a:pt x="648" y="888"/>
                  </a:cubicBezTo>
                  <a:cubicBezTo>
                    <a:pt x="642" y="870"/>
                    <a:pt x="641" y="860"/>
                    <a:pt x="627" y="846"/>
                  </a:cubicBezTo>
                  <a:cubicBezTo>
                    <a:pt x="620" y="825"/>
                    <a:pt x="629" y="796"/>
                    <a:pt x="609" y="783"/>
                  </a:cubicBezTo>
                  <a:cubicBezTo>
                    <a:pt x="608" y="770"/>
                    <a:pt x="610" y="757"/>
                    <a:pt x="606" y="744"/>
                  </a:cubicBezTo>
                  <a:cubicBezTo>
                    <a:pt x="605" y="741"/>
                    <a:pt x="598" y="744"/>
                    <a:pt x="597" y="741"/>
                  </a:cubicBezTo>
                  <a:cubicBezTo>
                    <a:pt x="594" y="735"/>
                    <a:pt x="598" y="726"/>
                    <a:pt x="594" y="720"/>
                  </a:cubicBezTo>
                  <a:cubicBezTo>
                    <a:pt x="588" y="712"/>
                    <a:pt x="575" y="713"/>
                    <a:pt x="567" y="708"/>
                  </a:cubicBezTo>
                  <a:cubicBezTo>
                    <a:pt x="561" y="690"/>
                    <a:pt x="551" y="666"/>
                    <a:pt x="576" y="660"/>
                  </a:cubicBezTo>
                  <a:cubicBezTo>
                    <a:pt x="584" y="649"/>
                    <a:pt x="582" y="641"/>
                    <a:pt x="594" y="633"/>
                  </a:cubicBezTo>
                  <a:cubicBezTo>
                    <a:pt x="598" y="615"/>
                    <a:pt x="607" y="612"/>
                    <a:pt x="624" y="606"/>
                  </a:cubicBezTo>
                  <a:cubicBezTo>
                    <a:pt x="632" y="582"/>
                    <a:pt x="626" y="559"/>
                    <a:pt x="645" y="540"/>
                  </a:cubicBezTo>
                  <a:cubicBezTo>
                    <a:pt x="651" y="456"/>
                    <a:pt x="636" y="479"/>
                    <a:pt x="726" y="483"/>
                  </a:cubicBezTo>
                  <a:cubicBezTo>
                    <a:pt x="727" y="486"/>
                    <a:pt x="735" y="510"/>
                    <a:pt x="735" y="510"/>
                  </a:cubicBezTo>
                  <a:cubicBezTo>
                    <a:pt x="756" y="517"/>
                    <a:pt x="748" y="512"/>
                    <a:pt x="762" y="522"/>
                  </a:cubicBezTo>
                  <a:cubicBezTo>
                    <a:pt x="782" y="515"/>
                    <a:pt x="769" y="511"/>
                    <a:pt x="795" y="507"/>
                  </a:cubicBezTo>
                  <a:cubicBezTo>
                    <a:pt x="800" y="492"/>
                    <a:pt x="800" y="471"/>
                    <a:pt x="813" y="462"/>
                  </a:cubicBezTo>
                  <a:cubicBezTo>
                    <a:pt x="806" y="440"/>
                    <a:pt x="809" y="450"/>
                    <a:pt x="804" y="432"/>
                  </a:cubicBezTo>
                  <a:cubicBezTo>
                    <a:pt x="808" y="418"/>
                    <a:pt x="809" y="412"/>
                    <a:pt x="819" y="402"/>
                  </a:cubicBezTo>
                  <a:cubicBezTo>
                    <a:pt x="825" y="378"/>
                    <a:pt x="812" y="348"/>
                    <a:pt x="798" y="327"/>
                  </a:cubicBezTo>
                  <a:cubicBezTo>
                    <a:pt x="792" y="302"/>
                    <a:pt x="785" y="282"/>
                    <a:pt x="771" y="261"/>
                  </a:cubicBezTo>
                  <a:cubicBezTo>
                    <a:pt x="768" y="256"/>
                    <a:pt x="759" y="259"/>
                    <a:pt x="753" y="258"/>
                  </a:cubicBezTo>
                  <a:cubicBezTo>
                    <a:pt x="738" y="257"/>
                    <a:pt x="723" y="256"/>
                    <a:pt x="708" y="255"/>
                  </a:cubicBezTo>
                  <a:cubicBezTo>
                    <a:pt x="701" y="248"/>
                    <a:pt x="681" y="240"/>
                    <a:pt x="681" y="240"/>
                  </a:cubicBezTo>
                  <a:cubicBezTo>
                    <a:pt x="670" y="243"/>
                    <a:pt x="659" y="246"/>
                    <a:pt x="648" y="249"/>
                  </a:cubicBezTo>
                  <a:cubicBezTo>
                    <a:pt x="636" y="246"/>
                    <a:pt x="626" y="241"/>
                    <a:pt x="615" y="237"/>
                  </a:cubicBezTo>
                  <a:cubicBezTo>
                    <a:pt x="603" y="240"/>
                    <a:pt x="597" y="244"/>
                    <a:pt x="585" y="240"/>
                  </a:cubicBezTo>
                  <a:cubicBezTo>
                    <a:pt x="574" y="225"/>
                    <a:pt x="555" y="214"/>
                    <a:pt x="549" y="195"/>
                  </a:cubicBezTo>
                  <a:cubicBezTo>
                    <a:pt x="542" y="174"/>
                    <a:pt x="547" y="182"/>
                    <a:pt x="537" y="168"/>
                  </a:cubicBezTo>
                  <a:cubicBezTo>
                    <a:pt x="512" y="172"/>
                    <a:pt x="520" y="177"/>
                    <a:pt x="501" y="186"/>
                  </a:cubicBezTo>
                  <a:cubicBezTo>
                    <a:pt x="495" y="189"/>
                    <a:pt x="483" y="192"/>
                    <a:pt x="483" y="192"/>
                  </a:cubicBezTo>
                  <a:cubicBezTo>
                    <a:pt x="474" y="201"/>
                    <a:pt x="468" y="210"/>
                    <a:pt x="459" y="219"/>
                  </a:cubicBezTo>
                  <a:cubicBezTo>
                    <a:pt x="443" y="216"/>
                    <a:pt x="440" y="209"/>
                    <a:pt x="426" y="204"/>
                  </a:cubicBezTo>
                  <a:cubicBezTo>
                    <a:pt x="408" y="209"/>
                    <a:pt x="391" y="212"/>
                    <a:pt x="375" y="222"/>
                  </a:cubicBezTo>
                  <a:cubicBezTo>
                    <a:pt x="356" y="218"/>
                    <a:pt x="355" y="216"/>
                    <a:pt x="351" y="198"/>
                  </a:cubicBezTo>
                  <a:cubicBezTo>
                    <a:pt x="355" y="162"/>
                    <a:pt x="357" y="153"/>
                    <a:pt x="345" y="117"/>
                  </a:cubicBezTo>
                  <a:cubicBezTo>
                    <a:pt x="344" y="114"/>
                    <a:pt x="343" y="111"/>
                    <a:pt x="342" y="108"/>
                  </a:cubicBezTo>
                  <a:cubicBezTo>
                    <a:pt x="340" y="102"/>
                    <a:pt x="324" y="102"/>
                    <a:pt x="324" y="102"/>
                  </a:cubicBezTo>
                  <a:cubicBezTo>
                    <a:pt x="310" y="88"/>
                    <a:pt x="294" y="84"/>
                    <a:pt x="276" y="78"/>
                  </a:cubicBezTo>
                  <a:cubicBezTo>
                    <a:pt x="262" y="79"/>
                    <a:pt x="248" y="82"/>
                    <a:pt x="234" y="81"/>
                  </a:cubicBezTo>
                  <a:cubicBezTo>
                    <a:pt x="215" y="80"/>
                    <a:pt x="196" y="65"/>
                    <a:pt x="177" y="60"/>
                  </a:cubicBezTo>
                  <a:cubicBezTo>
                    <a:pt x="151" y="67"/>
                    <a:pt x="143" y="61"/>
                    <a:pt x="117" y="57"/>
                  </a:cubicBezTo>
                  <a:cubicBezTo>
                    <a:pt x="109" y="33"/>
                    <a:pt x="121" y="61"/>
                    <a:pt x="105" y="45"/>
                  </a:cubicBezTo>
                  <a:cubicBezTo>
                    <a:pt x="93" y="33"/>
                    <a:pt x="100" y="12"/>
                    <a:pt x="81" y="6"/>
                  </a:cubicBezTo>
                  <a:cubicBezTo>
                    <a:pt x="71" y="21"/>
                    <a:pt x="52" y="11"/>
                    <a:pt x="33" y="9"/>
                  </a:cubicBezTo>
                  <a:cubicBezTo>
                    <a:pt x="21" y="5"/>
                    <a:pt x="3" y="0"/>
                    <a:pt x="9" y="18"/>
                  </a:cubicBezTo>
                  <a:cubicBezTo>
                    <a:pt x="7" y="24"/>
                    <a:pt x="5" y="30"/>
                    <a:pt x="3" y="36"/>
                  </a:cubicBezTo>
                  <a:cubicBezTo>
                    <a:pt x="2" y="39"/>
                    <a:pt x="0" y="45"/>
                    <a:pt x="0" y="45"/>
                  </a:cubicBezTo>
                  <a:cubicBezTo>
                    <a:pt x="9" y="54"/>
                    <a:pt x="17" y="54"/>
                    <a:pt x="21" y="66"/>
                  </a:cubicBezTo>
                  <a:cubicBezTo>
                    <a:pt x="14" y="102"/>
                    <a:pt x="23" y="65"/>
                    <a:pt x="12" y="90"/>
                  </a:cubicBezTo>
                  <a:cubicBezTo>
                    <a:pt x="9" y="96"/>
                    <a:pt x="6" y="108"/>
                    <a:pt x="6" y="108"/>
                  </a:cubicBezTo>
                  <a:cubicBezTo>
                    <a:pt x="17" y="140"/>
                    <a:pt x="11" y="147"/>
                    <a:pt x="48" y="153"/>
                  </a:cubicBezTo>
                  <a:cubicBezTo>
                    <a:pt x="62" y="173"/>
                    <a:pt x="56" y="194"/>
                    <a:pt x="63" y="216"/>
                  </a:cubicBezTo>
                  <a:cubicBezTo>
                    <a:pt x="66" y="225"/>
                    <a:pt x="83" y="229"/>
                    <a:pt x="90" y="234"/>
                  </a:cubicBezTo>
                  <a:cubicBezTo>
                    <a:pt x="112" y="231"/>
                    <a:pt x="120" y="228"/>
                    <a:pt x="141" y="231"/>
                  </a:cubicBezTo>
                  <a:cubicBezTo>
                    <a:pt x="150" y="240"/>
                    <a:pt x="190" y="259"/>
                    <a:pt x="204" y="264"/>
                  </a:cubicBezTo>
                  <a:cubicBezTo>
                    <a:pt x="214" y="279"/>
                    <a:pt x="218" y="287"/>
                    <a:pt x="231" y="300"/>
                  </a:cubicBezTo>
                  <a:cubicBezTo>
                    <a:pt x="238" y="307"/>
                    <a:pt x="243" y="327"/>
                    <a:pt x="243" y="327"/>
                  </a:cubicBezTo>
                  <a:cubicBezTo>
                    <a:pt x="239" y="347"/>
                    <a:pt x="236" y="347"/>
                    <a:pt x="216" y="351"/>
                  </a:cubicBezTo>
                  <a:cubicBezTo>
                    <a:pt x="208" y="363"/>
                    <a:pt x="205" y="371"/>
                    <a:pt x="195" y="357"/>
                  </a:cubicBezTo>
                  <a:cubicBezTo>
                    <a:pt x="173" y="364"/>
                    <a:pt x="181" y="392"/>
                    <a:pt x="159" y="399"/>
                  </a:cubicBezTo>
                  <a:cubicBezTo>
                    <a:pt x="153" y="409"/>
                    <a:pt x="143" y="416"/>
                    <a:pt x="138" y="426"/>
                  </a:cubicBezTo>
                  <a:cubicBezTo>
                    <a:pt x="132" y="437"/>
                    <a:pt x="133" y="450"/>
                    <a:pt x="129" y="462"/>
                  </a:cubicBezTo>
                  <a:cubicBezTo>
                    <a:pt x="115" y="453"/>
                    <a:pt x="107" y="452"/>
                    <a:pt x="90" y="450"/>
                  </a:cubicBezTo>
                  <a:cubicBezTo>
                    <a:pt x="84" y="446"/>
                    <a:pt x="79" y="436"/>
                    <a:pt x="72" y="438"/>
                  </a:cubicBezTo>
                  <a:cubicBezTo>
                    <a:pt x="62" y="441"/>
                    <a:pt x="45" y="453"/>
                    <a:pt x="45" y="453"/>
                  </a:cubicBezTo>
                  <a:cubicBezTo>
                    <a:pt x="38" y="464"/>
                    <a:pt x="32" y="464"/>
                    <a:pt x="21" y="471"/>
                  </a:cubicBezTo>
                  <a:cubicBezTo>
                    <a:pt x="13" y="483"/>
                    <a:pt x="10" y="486"/>
                    <a:pt x="18" y="498"/>
                  </a:cubicBezTo>
                  <a:cubicBezTo>
                    <a:pt x="21" y="511"/>
                    <a:pt x="29" y="516"/>
                    <a:pt x="33" y="528"/>
                  </a:cubicBezTo>
                  <a:cubicBezTo>
                    <a:pt x="32" y="536"/>
                    <a:pt x="33" y="545"/>
                    <a:pt x="30" y="552"/>
                  </a:cubicBezTo>
                  <a:cubicBezTo>
                    <a:pt x="30" y="553"/>
                    <a:pt x="12" y="567"/>
                    <a:pt x="12" y="558"/>
                  </a:cubicBezTo>
                  <a:close/>
                </a:path>
              </a:pathLst>
            </a:custGeom>
            <a:solidFill>
              <a:srgbClr val="44546A">
                <a:lumMod val="60000"/>
                <a:lumOff val="40000"/>
              </a:srgbClr>
            </a:solidFill>
            <a:ln w="12700">
              <a:solidFill>
                <a:schemeClr val="bg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29" name="Freeform 29">
              <a:extLst>
                <a:ext uri="{FF2B5EF4-FFF2-40B4-BE49-F238E27FC236}">
                  <a16:creationId xmlns:a16="http://schemas.microsoft.com/office/drawing/2014/main" id="{9FBF575F-705B-3B8C-7F31-5D8F23DB61B5}"/>
                </a:ext>
              </a:extLst>
            </p:cNvPr>
            <p:cNvSpPr>
              <a:spLocks/>
            </p:cNvSpPr>
            <p:nvPr/>
          </p:nvSpPr>
          <p:spPr bwMode="auto">
            <a:xfrm>
              <a:off x="10773977" y="5706758"/>
              <a:ext cx="333223" cy="496346"/>
            </a:xfrm>
            <a:custGeom>
              <a:avLst/>
              <a:gdLst>
                <a:gd name="T0" fmla="*/ 0 w 535"/>
                <a:gd name="T1" fmla="*/ 0 h 634"/>
                <a:gd name="T2" fmla="*/ 0 w 535"/>
                <a:gd name="T3" fmla="*/ 0 h 634"/>
                <a:gd name="T4" fmla="*/ 0 w 535"/>
                <a:gd name="T5" fmla="*/ 0 h 634"/>
                <a:gd name="T6" fmla="*/ 0 w 535"/>
                <a:gd name="T7" fmla="*/ 0 h 634"/>
                <a:gd name="T8" fmla="*/ 0 w 535"/>
                <a:gd name="T9" fmla="*/ 0 h 634"/>
                <a:gd name="T10" fmla="*/ 0 w 535"/>
                <a:gd name="T11" fmla="*/ 0 h 634"/>
                <a:gd name="T12" fmla="*/ 0 w 535"/>
                <a:gd name="T13" fmla="*/ 0 h 634"/>
                <a:gd name="T14" fmla="*/ 0 w 535"/>
                <a:gd name="T15" fmla="*/ 0 h 634"/>
                <a:gd name="T16" fmla="*/ 0 w 535"/>
                <a:gd name="T17" fmla="*/ 0 h 634"/>
                <a:gd name="T18" fmla="*/ 0 w 535"/>
                <a:gd name="T19" fmla="*/ 0 h 634"/>
                <a:gd name="T20" fmla="*/ 0 w 535"/>
                <a:gd name="T21" fmla="*/ 0 h 634"/>
                <a:gd name="T22" fmla="*/ 0 w 535"/>
                <a:gd name="T23" fmla="*/ 0 h 634"/>
                <a:gd name="T24" fmla="*/ 0 w 535"/>
                <a:gd name="T25" fmla="*/ 0 h 634"/>
                <a:gd name="T26" fmla="*/ 0 w 535"/>
                <a:gd name="T27" fmla="*/ 0 h 634"/>
                <a:gd name="T28" fmla="*/ 0 w 535"/>
                <a:gd name="T29" fmla="*/ 0 h 634"/>
                <a:gd name="T30" fmla="*/ 0 w 535"/>
                <a:gd name="T31" fmla="*/ 0 h 634"/>
                <a:gd name="T32" fmla="*/ 0 w 535"/>
                <a:gd name="T33" fmla="*/ 0 h 634"/>
                <a:gd name="T34" fmla="*/ 0 w 535"/>
                <a:gd name="T35" fmla="*/ 0 h 634"/>
                <a:gd name="T36" fmla="*/ 0 w 535"/>
                <a:gd name="T37" fmla="*/ 0 h 634"/>
                <a:gd name="T38" fmla="*/ 0 w 535"/>
                <a:gd name="T39" fmla="*/ 0 h 634"/>
                <a:gd name="T40" fmla="*/ 0 w 535"/>
                <a:gd name="T41" fmla="*/ 0 h 634"/>
                <a:gd name="T42" fmla="*/ 0 w 535"/>
                <a:gd name="T43" fmla="*/ 0 h 634"/>
                <a:gd name="T44" fmla="*/ 0 w 535"/>
                <a:gd name="T45" fmla="*/ 0 h 634"/>
                <a:gd name="T46" fmla="*/ 0 w 535"/>
                <a:gd name="T47" fmla="*/ 0 h 634"/>
                <a:gd name="T48" fmla="*/ 0 w 535"/>
                <a:gd name="T49" fmla="*/ 0 h 634"/>
                <a:gd name="T50" fmla="*/ 0 w 535"/>
                <a:gd name="T51" fmla="*/ 0 h 634"/>
                <a:gd name="T52" fmla="*/ 0 w 535"/>
                <a:gd name="T53" fmla="*/ 0 h 634"/>
                <a:gd name="T54" fmla="*/ 0 w 535"/>
                <a:gd name="T55" fmla="*/ 0 h 634"/>
                <a:gd name="T56" fmla="*/ 0 w 535"/>
                <a:gd name="T57" fmla="*/ 0 h 634"/>
                <a:gd name="T58" fmla="*/ 0 w 535"/>
                <a:gd name="T59" fmla="*/ 0 h 634"/>
                <a:gd name="T60" fmla="*/ 0 w 535"/>
                <a:gd name="T61" fmla="*/ 0 h 634"/>
                <a:gd name="T62" fmla="*/ 0 w 535"/>
                <a:gd name="T63" fmla="*/ 0 h 634"/>
                <a:gd name="T64" fmla="*/ 0 w 535"/>
                <a:gd name="T65" fmla="*/ 0 h 634"/>
                <a:gd name="T66" fmla="*/ 0 w 535"/>
                <a:gd name="T67" fmla="*/ 0 h 634"/>
                <a:gd name="T68" fmla="*/ 0 w 535"/>
                <a:gd name="T69" fmla="*/ 0 h 634"/>
                <a:gd name="T70" fmla="*/ 0 w 535"/>
                <a:gd name="T71" fmla="*/ 0 h 6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35"/>
                <a:gd name="T109" fmla="*/ 0 h 634"/>
                <a:gd name="T110" fmla="*/ 535 w 535"/>
                <a:gd name="T111" fmla="*/ 634 h 63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35" h="634">
                  <a:moveTo>
                    <a:pt x="5" y="454"/>
                  </a:moveTo>
                  <a:cubicBezTo>
                    <a:pt x="18" y="457"/>
                    <a:pt x="20" y="471"/>
                    <a:pt x="29" y="480"/>
                  </a:cubicBezTo>
                  <a:cubicBezTo>
                    <a:pt x="33" y="491"/>
                    <a:pt x="32" y="496"/>
                    <a:pt x="41" y="502"/>
                  </a:cubicBezTo>
                  <a:cubicBezTo>
                    <a:pt x="46" y="523"/>
                    <a:pt x="39" y="498"/>
                    <a:pt x="47" y="516"/>
                  </a:cubicBezTo>
                  <a:cubicBezTo>
                    <a:pt x="49" y="520"/>
                    <a:pt x="51" y="528"/>
                    <a:pt x="51" y="528"/>
                  </a:cubicBezTo>
                  <a:cubicBezTo>
                    <a:pt x="47" y="541"/>
                    <a:pt x="55" y="558"/>
                    <a:pt x="61" y="570"/>
                  </a:cubicBezTo>
                  <a:cubicBezTo>
                    <a:pt x="62" y="582"/>
                    <a:pt x="41" y="602"/>
                    <a:pt x="45" y="610"/>
                  </a:cubicBezTo>
                  <a:cubicBezTo>
                    <a:pt x="49" y="618"/>
                    <a:pt x="75" y="613"/>
                    <a:pt x="85" y="616"/>
                  </a:cubicBezTo>
                  <a:cubicBezTo>
                    <a:pt x="92" y="623"/>
                    <a:pt x="96" y="624"/>
                    <a:pt x="105" y="626"/>
                  </a:cubicBezTo>
                  <a:cubicBezTo>
                    <a:pt x="116" y="633"/>
                    <a:pt x="121" y="632"/>
                    <a:pt x="135" y="634"/>
                  </a:cubicBezTo>
                  <a:cubicBezTo>
                    <a:pt x="141" y="609"/>
                    <a:pt x="145" y="607"/>
                    <a:pt x="171" y="604"/>
                  </a:cubicBezTo>
                  <a:cubicBezTo>
                    <a:pt x="179" y="599"/>
                    <a:pt x="184" y="594"/>
                    <a:pt x="193" y="592"/>
                  </a:cubicBezTo>
                  <a:cubicBezTo>
                    <a:pt x="200" y="582"/>
                    <a:pt x="203" y="573"/>
                    <a:pt x="213" y="566"/>
                  </a:cubicBezTo>
                  <a:cubicBezTo>
                    <a:pt x="216" y="562"/>
                    <a:pt x="221" y="560"/>
                    <a:pt x="223" y="556"/>
                  </a:cubicBezTo>
                  <a:cubicBezTo>
                    <a:pt x="228" y="548"/>
                    <a:pt x="226" y="536"/>
                    <a:pt x="235" y="530"/>
                  </a:cubicBezTo>
                  <a:cubicBezTo>
                    <a:pt x="240" y="526"/>
                    <a:pt x="248" y="526"/>
                    <a:pt x="253" y="522"/>
                  </a:cubicBezTo>
                  <a:cubicBezTo>
                    <a:pt x="259" y="513"/>
                    <a:pt x="259" y="511"/>
                    <a:pt x="257" y="500"/>
                  </a:cubicBezTo>
                  <a:cubicBezTo>
                    <a:pt x="259" y="483"/>
                    <a:pt x="259" y="485"/>
                    <a:pt x="273" y="478"/>
                  </a:cubicBezTo>
                  <a:cubicBezTo>
                    <a:pt x="276" y="474"/>
                    <a:pt x="278" y="470"/>
                    <a:pt x="281" y="466"/>
                  </a:cubicBezTo>
                  <a:cubicBezTo>
                    <a:pt x="284" y="461"/>
                    <a:pt x="289" y="450"/>
                    <a:pt x="289" y="450"/>
                  </a:cubicBezTo>
                  <a:cubicBezTo>
                    <a:pt x="285" y="433"/>
                    <a:pt x="295" y="433"/>
                    <a:pt x="309" y="428"/>
                  </a:cubicBezTo>
                  <a:cubicBezTo>
                    <a:pt x="315" y="426"/>
                    <a:pt x="327" y="422"/>
                    <a:pt x="327" y="422"/>
                  </a:cubicBezTo>
                  <a:cubicBezTo>
                    <a:pt x="333" y="416"/>
                    <a:pt x="337" y="410"/>
                    <a:pt x="343" y="404"/>
                  </a:cubicBezTo>
                  <a:cubicBezTo>
                    <a:pt x="348" y="388"/>
                    <a:pt x="348" y="378"/>
                    <a:pt x="363" y="368"/>
                  </a:cubicBezTo>
                  <a:cubicBezTo>
                    <a:pt x="361" y="356"/>
                    <a:pt x="360" y="345"/>
                    <a:pt x="367" y="334"/>
                  </a:cubicBezTo>
                  <a:cubicBezTo>
                    <a:pt x="370" y="324"/>
                    <a:pt x="370" y="306"/>
                    <a:pt x="381" y="302"/>
                  </a:cubicBezTo>
                  <a:cubicBezTo>
                    <a:pt x="391" y="292"/>
                    <a:pt x="395" y="294"/>
                    <a:pt x="411" y="292"/>
                  </a:cubicBezTo>
                  <a:cubicBezTo>
                    <a:pt x="418" y="281"/>
                    <a:pt x="431" y="288"/>
                    <a:pt x="443" y="290"/>
                  </a:cubicBezTo>
                  <a:cubicBezTo>
                    <a:pt x="447" y="292"/>
                    <a:pt x="445" y="300"/>
                    <a:pt x="447" y="304"/>
                  </a:cubicBezTo>
                  <a:cubicBezTo>
                    <a:pt x="450" y="310"/>
                    <a:pt x="451" y="322"/>
                    <a:pt x="451" y="322"/>
                  </a:cubicBezTo>
                  <a:cubicBezTo>
                    <a:pt x="446" y="338"/>
                    <a:pt x="478" y="334"/>
                    <a:pt x="489" y="338"/>
                  </a:cubicBezTo>
                  <a:cubicBezTo>
                    <a:pt x="480" y="320"/>
                    <a:pt x="490" y="323"/>
                    <a:pt x="483" y="312"/>
                  </a:cubicBezTo>
                  <a:cubicBezTo>
                    <a:pt x="484" y="301"/>
                    <a:pt x="476" y="287"/>
                    <a:pt x="491" y="292"/>
                  </a:cubicBezTo>
                  <a:cubicBezTo>
                    <a:pt x="499" y="289"/>
                    <a:pt x="499" y="283"/>
                    <a:pt x="507" y="280"/>
                  </a:cubicBezTo>
                  <a:cubicBezTo>
                    <a:pt x="511" y="278"/>
                    <a:pt x="519" y="276"/>
                    <a:pt x="519" y="276"/>
                  </a:cubicBezTo>
                  <a:cubicBezTo>
                    <a:pt x="527" y="264"/>
                    <a:pt x="535" y="250"/>
                    <a:pt x="523" y="242"/>
                  </a:cubicBezTo>
                  <a:cubicBezTo>
                    <a:pt x="518" y="226"/>
                    <a:pt x="482" y="228"/>
                    <a:pt x="469" y="210"/>
                  </a:cubicBezTo>
                  <a:cubicBezTo>
                    <a:pt x="464" y="194"/>
                    <a:pt x="455" y="189"/>
                    <a:pt x="439" y="184"/>
                  </a:cubicBezTo>
                  <a:cubicBezTo>
                    <a:pt x="430" y="175"/>
                    <a:pt x="426" y="165"/>
                    <a:pt x="413" y="162"/>
                  </a:cubicBezTo>
                  <a:cubicBezTo>
                    <a:pt x="392" y="141"/>
                    <a:pt x="414" y="120"/>
                    <a:pt x="421" y="100"/>
                  </a:cubicBezTo>
                  <a:cubicBezTo>
                    <a:pt x="416" y="87"/>
                    <a:pt x="405" y="82"/>
                    <a:pt x="399" y="70"/>
                  </a:cubicBezTo>
                  <a:cubicBezTo>
                    <a:pt x="394" y="61"/>
                    <a:pt x="397" y="49"/>
                    <a:pt x="391" y="40"/>
                  </a:cubicBezTo>
                  <a:cubicBezTo>
                    <a:pt x="386" y="32"/>
                    <a:pt x="365" y="26"/>
                    <a:pt x="365" y="26"/>
                  </a:cubicBezTo>
                  <a:cubicBezTo>
                    <a:pt x="341" y="10"/>
                    <a:pt x="361" y="11"/>
                    <a:pt x="329" y="6"/>
                  </a:cubicBezTo>
                  <a:cubicBezTo>
                    <a:pt x="312" y="0"/>
                    <a:pt x="300" y="5"/>
                    <a:pt x="281" y="6"/>
                  </a:cubicBezTo>
                  <a:cubicBezTo>
                    <a:pt x="278" y="10"/>
                    <a:pt x="277" y="17"/>
                    <a:pt x="273" y="20"/>
                  </a:cubicBezTo>
                  <a:cubicBezTo>
                    <a:pt x="265" y="26"/>
                    <a:pt x="244" y="27"/>
                    <a:pt x="235" y="28"/>
                  </a:cubicBezTo>
                  <a:cubicBezTo>
                    <a:pt x="232" y="37"/>
                    <a:pt x="228" y="45"/>
                    <a:pt x="225" y="54"/>
                  </a:cubicBezTo>
                  <a:cubicBezTo>
                    <a:pt x="229" y="100"/>
                    <a:pt x="228" y="106"/>
                    <a:pt x="183" y="110"/>
                  </a:cubicBezTo>
                  <a:cubicBezTo>
                    <a:pt x="184" y="123"/>
                    <a:pt x="180" y="136"/>
                    <a:pt x="193" y="140"/>
                  </a:cubicBezTo>
                  <a:cubicBezTo>
                    <a:pt x="197" y="153"/>
                    <a:pt x="202" y="171"/>
                    <a:pt x="187" y="176"/>
                  </a:cubicBezTo>
                  <a:cubicBezTo>
                    <a:pt x="183" y="164"/>
                    <a:pt x="181" y="164"/>
                    <a:pt x="169" y="160"/>
                  </a:cubicBezTo>
                  <a:cubicBezTo>
                    <a:pt x="165" y="159"/>
                    <a:pt x="157" y="156"/>
                    <a:pt x="157" y="156"/>
                  </a:cubicBezTo>
                  <a:cubicBezTo>
                    <a:pt x="145" y="159"/>
                    <a:pt x="141" y="163"/>
                    <a:pt x="131" y="170"/>
                  </a:cubicBezTo>
                  <a:cubicBezTo>
                    <a:pt x="127" y="181"/>
                    <a:pt x="110" y="186"/>
                    <a:pt x="99" y="190"/>
                  </a:cubicBezTo>
                  <a:cubicBezTo>
                    <a:pt x="93" y="196"/>
                    <a:pt x="88" y="199"/>
                    <a:pt x="83" y="206"/>
                  </a:cubicBezTo>
                  <a:cubicBezTo>
                    <a:pt x="84" y="216"/>
                    <a:pt x="88" y="242"/>
                    <a:pt x="83" y="252"/>
                  </a:cubicBezTo>
                  <a:cubicBezTo>
                    <a:pt x="82" y="255"/>
                    <a:pt x="78" y="251"/>
                    <a:pt x="75" y="250"/>
                  </a:cubicBezTo>
                  <a:cubicBezTo>
                    <a:pt x="68" y="249"/>
                    <a:pt x="56" y="247"/>
                    <a:pt x="49" y="246"/>
                  </a:cubicBezTo>
                  <a:cubicBezTo>
                    <a:pt x="41" y="243"/>
                    <a:pt x="38" y="245"/>
                    <a:pt x="31" y="250"/>
                  </a:cubicBezTo>
                  <a:cubicBezTo>
                    <a:pt x="26" y="258"/>
                    <a:pt x="27" y="264"/>
                    <a:pt x="23" y="272"/>
                  </a:cubicBezTo>
                  <a:cubicBezTo>
                    <a:pt x="21" y="276"/>
                    <a:pt x="17" y="279"/>
                    <a:pt x="15" y="284"/>
                  </a:cubicBezTo>
                  <a:cubicBezTo>
                    <a:pt x="14" y="286"/>
                    <a:pt x="14" y="288"/>
                    <a:pt x="13" y="290"/>
                  </a:cubicBezTo>
                  <a:cubicBezTo>
                    <a:pt x="14" y="298"/>
                    <a:pt x="18" y="327"/>
                    <a:pt x="25" y="334"/>
                  </a:cubicBezTo>
                  <a:cubicBezTo>
                    <a:pt x="30" y="339"/>
                    <a:pt x="38" y="337"/>
                    <a:pt x="45" y="338"/>
                  </a:cubicBezTo>
                  <a:cubicBezTo>
                    <a:pt x="51" y="340"/>
                    <a:pt x="63" y="344"/>
                    <a:pt x="63" y="344"/>
                  </a:cubicBezTo>
                  <a:cubicBezTo>
                    <a:pt x="64" y="346"/>
                    <a:pt x="65" y="348"/>
                    <a:pt x="67" y="350"/>
                  </a:cubicBezTo>
                  <a:cubicBezTo>
                    <a:pt x="69" y="351"/>
                    <a:pt x="72" y="351"/>
                    <a:pt x="73" y="352"/>
                  </a:cubicBezTo>
                  <a:cubicBezTo>
                    <a:pt x="76" y="355"/>
                    <a:pt x="81" y="364"/>
                    <a:pt x="81" y="364"/>
                  </a:cubicBezTo>
                  <a:cubicBezTo>
                    <a:pt x="79" y="380"/>
                    <a:pt x="81" y="381"/>
                    <a:pt x="67" y="386"/>
                  </a:cubicBezTo>
                  <a:cubicBezTo>
                    <a:pt x="55" y="421"/>
                    <a:pt x="50" y="416"/>
                    <a:pt x="23" y="434"/>
                  </a:cubicBezTo>
                  <a:cubicBezTo>
                    <a:pt x="21" y="437"/>
                    <a:pt x="0" y="459"/>
                    <a:pt x="5" y="454"/>
                  </a:cubicBezTo>
                  <a:close/>
                </a:path>
              </a:pathLst>
            </a:custGeom>
            <a:solidFill>
              <a:srgbClr val="44546A">
                <a:lumMod val="60000"/>
                <a:lumOff val="40000"/>
              </a:srgbClr>
            </a:solidFill>
            <a:ln w="12700">
              <a:solidFill>
                <a:schemeClr val="bg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30" name="Freeform 30">
              <a:extLst>
                <a:ext uri="{FF2B5EF4-FFF2-40B4-BE49-F238E27FC236}">
                  <a16:creationId xmlns:a16="http://schemas.microsoft.com/office/drawing/2014/main" id="{23A1C2CC-486F-C487-BD74-070A493790B0}"/>
                </a:ext>
              </a:extLst>
            </p:cNvPr>
            <p:cNvSpPr>
              <a:spLocks/>
            </p:cNvSpPr>
            <p:nvPr/>
          </p:nvSpPr>
          <p:spPr bwMode="auto">
            <a:xfrm>
              <a:off x="10585247" y="3974642"/>
              <a:ext cx="824704" cy="1010159"/>
            </a:xfrm>
            <a:custGeom>
              <a:avLst/>
              <a:gdLst>
                <a:gd name="T0" fmla="*/ 0 w 1333"/>
                <a:gd name="T1" fmla="*/ 0 h 1285"/>
                <a:gd name="T2" fmla="*/ 0 w 1333"/>
                <a:gd name="T3" fmla="*/ 0 h 1285"/>
                <a:gd name="T4" fmla="*/ 0 w 1333"/>
                <a:gd name="T5" fmla="*/ 0 h 1285"/>
                <a:gd name="T6" fmla="*/ 0 w 1333"/>
                <a:gd name="T7" fmla="*/ 0 h 1285"/>
                <a:gd name="T8" fmla="*/ 0 w 1333"/>
                <a:gd name="T9" fmla="*/ 0 h 1285"/>
                <a:gd name="T10" fmla="*/ 0 w 1333"/>
                <a:gd name="T11" fmla="*/ 0 h 1285"/>
                <a:gd name="T12" fmla="*/ 0 w 1333"/>
                <a:gd name="T13" fmla="*/ 0 h 1285"/>
                <a:gd name="T14" fmla="*/ 0 w 1333"/>
                <a:gd name="T15" fmla="*/ 0 h 1285"/>
                <a:gd name="T16" fmla="*/ 0 w 1333"/>
                <a:gd name="T17" fmla="*/ 0 h 1285"/>
                <a:gd name="T18" fmla="*/ 0 w 1333"/>
                <a:gd name="T19" fmla="*/ 0 h 1285"/>
                <a:gd name="T20" fmla="*/ 0 w 1333"/>
                <a:gd name="T21" fmla="*/ 0 h 1285"/>
                <a:gd name="T22" fmla="*/ 0 w 1333"/>
                <a:gd name="T23" fmla="*/ 0 h 1285"/>
                <a:gd name="T24" fmla="*/ 0 w 1333"/>
                <a:gd name="T25" fmla="*/ 0 h 1285"/>
                <a:gd name="T26" fmla="*/ 0 w 1333"/>
                <a:gd name="T27" fmla="*/ 0 h 1285"/>
                <a:gd name="T28" fmla="*/ 0 w 1333"/>
                <a:gd name="T29" fmla="*/ 0 h 1285"/>
                <a:gd name="T30" fmla="*/ 0 w 1333"/>
                <a:gd name="T31" fmla="*/ 0 h 1285"/>
                <a:gd name="T32" fmla="*/ 0 w 1333"/>
                <a:gd name="T33" fmla="*/ 0 h 1285"/>
                <a:gd name="T34" fmla="*/ 0 w 1333"/>
                <a:gd name="T35" fmla="*/ 0 h 1285"/>
                <a:gd name="T36" fmla="*/ 0 w 1333"/>
                <a:gd name="T37" fmla="*/ 0 h 1285"/>
                <a:gd name="T38" fmla="*/ 0 w 1333"/>
                <a:gd name="T39" fmla="*/ 0 h 1285"/>
                <a:gd name="T40" fmla="*/ 0 w 1333"/>
                <a:gd name="T41" fmla="*/ 0 h 1285"/>
                <a:gd name="T42" fmla="*/ 0 w 1333"/>
                <a:gd name="T43" fmla="*/ 0 h 1285"/>
                <a:gd name="T44" fmla="*/ 0 w 1333"/>
                <a:gd name="T45" fmla="*/ 0 h 1285"/>
                <a:gd name="T46" fmla="*/ 0 w 1333"/>
                <a:gd name="T47" fmla="*/ 0 h 1285"/>
                <a:gd name="T48" fmla="*/ 0 w 1333"/>
                <a:gd name="T49" fmla="*/ 0 h 1285"/>
                <a:gd name="T50" fmla="*/ 0 w 1333"/>
                <a:gd name="T51" fmla="*/ 0 h 1285"/>
                <a:gd name="T52" fmla="*/ 0 w 1333"/>
                <a:gd name="T53" fmla="*/ 0 h 1285"/>
                <a:gd name="T54" fmla="*/ 0 w 1333"/>
                <a:gd name="T55" fmla="*/ 0 h 1285"/>
                <a:gd name="T56" fmla="*/ 0 w 1333"/>
                <a:gd name="T57" fmla="*/ 0 h 1285"/>
                <a:gd name="T58" fmla="*/ 0 w 1333"/>
                <a:gd name="T59" fmla="*/ 0 h 1285"/>
                <a:gd name="T60" fmla="*/ 0 w 1333"/>
                <a:gd name="T61" fmla="*/ 0 h 1285"/>
                <a:gd name="T62" fmla="*/ 0 w 1333"/>
                <a:gd name="T63" fmla="*/ 0 h 1285"/>
                <a:gd name="T64" fmla="*/ 0 w 1333"/>
                <a:gd name="T65" fmla="*/ 0 h 1285"/>
                <a:gd name="T66" fmla="*/ 0 w 1333"/>
                <a:gd name="T67" fmla="*/ 0 h 1285"/>
                <a:gd name="T68" fmla="*/ 0 w 1333"/>
                <a:gd name="T69" fmla="*/ 0 h 1285"/>
                <a:gd name="T70" fmla="*/ 0 w 1333"/>
                <a:gd name="T71" fmla="*/ 0 h 1285"/>
                <a:gd name="T72" fmla="*/ 0 w 1333"/>
                <a:gd name="T73" fmla="*/ 0 h 1285"/>
                <a:gd name="T74" fmla="*/ 0 w 1333"/>
                <a:gd name="T75" fmla="*/ 0 h 1285"/>
                <a:gd name="T76" fmla="*/ 0 w 1333"/>
                <a:gd name="T77" fmla="*/ 0 h 1285"/>
                <a:gd name="T78" fmla="*/ 0 w 1333"/>
                <a:gd name="T79" fmla="*/ 0 h 1285"/>
                <a:gd name="T80" fmla="*/ 0 w 1333"/>
                <a:gd name="T81" fmla="*/ 0 h 1285"/>
                <a:gd name="T82" fmla="*/ 0 w 1333"/>
                <a:gd name="T83" fmla="*/ 0 h 1285"/>
                <a:gd name="T84" fmla="*/ 0 w 1333"/>
                <a:gd name="T85" fmla="*/ 0 h 1285"/>
                <a:gd name="T86" fmla="*/ 0 w 1333"/>
                <a:gd name="T87" fmla="*/ 0 h 1285"/>
                <a:gd name="T88" fmla="*/ 0 w 1333"/>
                <a:gd name="T89" fmla="*/ 0 h 12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33"/>
                <a:gd name="T136" fmla="*/ 0 h 1285"/>
                <a:gd name="T137" fmla="*/ 1333 w 1333"/>
                <a:gd name="T138" fmla="*/ 1285 h 12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33" h="1285">
                  <a:moveTo>
                    <a:pt x="652" y="0"/>
                  </a:moveTo>
                  <a:cubicBezTo>
                    <a:pt x="642" y="29"/>
                    <a:pt x="615" y="33"/>
                    <a:pt x="592" y="48"/>
                  </a:cubicBezTo>
                  <a:cubicBezTo>
                    <a:pt x="584" y="72"/>
                    <a:pt x="582" y="93"/>
                    <a:pt x="560" y="108"/>
                  </a:cubicBezTo>
                  <a:cubicBezTo>
                    <a:pt x="545" y="131"/>
                    <a:pt x="562" y="154"/>
                    <a:pt x="536" y="180"/>
                  </a:cubicBezTo>
                  <a:cubicBezTo>
                    <a:pt x="526" y="209"/>
                    <a:pt x="496" y="218"/>
                    <a:pt x="472" y="232"/>
                  </a:cubicBezTo>
                  <a:cubicBezTo>
                    <a:pt x="440" y="250"/>
                    <a:pt x="419" y="272"/>
                    <a:pt x="384" y="284"/>
                  </a:cubicBezTo>
                  <a:cubicBezTo>
                    <a:pt x="367" y="301"/>
                    <a:pt x="355" y="306"/>
                    <a:pt x="332" y="312"/>
                  </a:cubicBezTo>
                  <a:cubicBezTo>
                    <a:pt x="315" y="323"/>
                    <a:pt x="301" y="331"/>
                    <a:pt x="284" y="340"/>
                  </a:cubicBezTo>
                  <a:cubicBezTo>
                    <a:pt x="276" y="345"/>
                    <a:pt x="268" y="351"/>
                    <a:pt x="260" y="356"/>
                  </a:cubicBezTo>
                  <a:cubicBezTo>
                    <a:pt x="256" y="359"/>
                    <a:pt x="248" y="364"/>
                    <a:pt x="248" y="364"/>
                  </a:cubicBezTo>
                  <a:cubicBezTo>
                    <a:pt x="233" y="363"/>
                    <a:pt x="218" y="363"/>
                    <a:pt x="204" y="360"/>
                  </a:cubicBezTo>
                  <a:cubicBezTo>
                    <a:pt x="189" y="357"/>
                    <a:pt x="187" y="341"/>
                    <a:pt x="172" y="336"/>
                  </a:cubicBezTo>
                  <a:cubicBezTo>
                    <a:pt x="160" y="337"/>
                    <a:pt x="145" y="331"/>
                    <a:pt x="136" y="340"/>
                  </a:cubicBezTo>
                  <a:cubicBezTo>
                    <a:pt x="130" y="346"/>
                    <a:pt x="144" y="364"/>
                    <a:pt x="144" y="364"/>
                  </a:cubicBezTo>
                  <a:cubicBezTo>
                    <a:pt x="143" y="371"/>
                    <a:pt x="144" y="378"/>
                    <a:pt x="140" y="384"/>
                  </a:cubicBezTo>
                  <a:cubicBezTo>
                    <a:pt x="134" y="394"/>
                    <a:pt x="116" y="408"/>
                    <a:pt x="116" y="408"/>
                  </a:cubicBezTo>
                  <a:cubicBezTo>
                    <a:pt x="106" y="437"/>
                    <a:pt x="115" y="427"/>
                    <a:pt x="96" y="440"/>
                  </a:cubicBezTo>
                  <a:cubicBezTo>
                    <a:pt x="86" y="469"/>
                    <a:pt x="95" y="459"/>
                    <a:pt x="76" y="472"/>
                  </a:cubicBezTo>
                  <a:cubicBezTo>
                    <a:pt x="60" y="520"/>
                    <a:pt x="81" y="448"/>
                    <a:pt x="76" y="496"/>
                  </a:cubicBezTo>
                  <a:cubicBezTo>
                    <a:pt x="73" y="521"/>
                    <a:pt x="59" y="546"/>
                    <a:pt x="48" y="568"/>
                  </a:cubicBezTo>
                  <a:cubicBezTo>
                    <a:pt x="41" y="583"/>
                    <a:pt x="47" y="582"/>
                    <a:pt x="40" y="600"/>
                  </a:cubicBezTo>
                  <a:cubicBezTo>
                    <a:pt x="29" y="628"/>
                    <a:pt x="17" y="651"/>
                    <a:pt x="0" y="676"/>
                  </a:cubicBezTo>
                  <a:cubicBezTo>
                    <a:pt x="8" y="679"/>
                    <a:pt x="16" y="681"/>
                    <a:pt x="24" y="684"/>
                  </a:cubicBezTo>
                  <a:cubicBezTo>
                    <a:pt x="32" y="687"/>
                    <a:pt x="30" y="700"/>
                    <a:pt x="32" y="708"/>
                  </a:cubicBezTo>
                  <a:cubicBezTo>
                    <a:pt x="36" y="723"/>
                    <a:pt x="36" y="739"/>
                    <a:pt x="44" y="752"/>
                  </a:cubicBezTo>
                  <a:cubicBezTo>
                    <a:pt x="54" y="767"/>
                    <a:pt x="66" y="768"/>
                    <a:pt x="80" y="776"/>
                  </a:cubicBezTo>
                  <a:cubicBezTo>
                    <a:pt x="88" y="781"/>
                    <a:pt x="104" y="792"/>
                    <a:pt x="104" y="792"/>
                  </a:cubicBezTo>
                  <a:cubicBezTo>
                    <a:pt x="118" y="847"/>
                    <a:pt x="87" y="861"/>
                    <a:pt x="144" y="872"/>
                  </a:cubicBezTo>
                  <a:cubicBezTo>
                    <a:pt x="148" y="893"/>
                    <a:pt x="158" y="900"/>
                    <a:pt x="140" y="912"/>
                  </a:cubicBezTo>
                  <a:cubicBezTo>
                    <a:pt x="139" y="924"/>
                    <a:pt x="124" y="929"/>
                    <a:pt x="124" y="944"/>
                  </a:cubicBezTo>
                  <a:cubicBezTo>
                    <a:pt x="124" y="959"/>
                    <a:pt x="131" y="991"/>
                    <a:pt x="140" y="1004"/>
                  </a:cubicBezTo>
                  <a:cubicBezTo>
                    <a:pt x="145" y="1016"/>
                    <a:pt x="165" y="1013"/>
                    <a:pt x="176" y="1020"/>
                  </a:cubicBezTo>
                  <a:cubicBezTo>
                    <a:pt x="187" y="1037"/>
                    <a:pt x="201" y="1035"/>
                    <a:pt x="220" y="1040"/>
                  </a:cubicBezTo>
                  <a:cubicBezTo>
                    <a:pt x="231" y="1033"/>
                    <a:pt x="256" y="1024"/>
                    <a:pt x="256" y="1024"/>
                  </a:cubicBezTo>
                  <a:cubicBezTo>
                    <a:pt x="273" y="1007"/>
                    <a:pt x="283" y="1013"/>
                    <a:pt x="304" y="1020"/>
                  </a:cubicBezTo>
                  <a:cubicBezTo>
                    <a:pt x="309" y="1036"/>
                    <a:pt x="314" y="1043"/>
                    <a:pt x="328" y="1052"/>
                  </a:cubicBezTo>
                  <a:cubicBezTo>
                    <a:pt x="335" y="1072"/>
                    <a:pt x="335" y="1085"/>
                    <a:pt x="356" y="1092"/>
                  </a:cubicBezTo>
                  <a:cubicBezTo>
                    <a:pt x="360" y="1089"/>
                    <a:pt x="363" y="1083"/>
                    <a:pt x="368" y="1084"/>
                  </a:cubicBezTo>
                  <a:cubicBezTo>
                    <a:pt x="377" y="1086"/>
                    <a:pt x="380" y="1100"/>
                    <a:pt x="388" y="1104"/>
                  </a:cubicBezTo>
                  <a:cubicBezTo>
                    <a:pt x="405" y="1113"/>
                    <a:pt x="421" y="1119"/>
                    <a:pt x="440" y="1124"/>
                  </a:cubicBezTo>
                  <a:cubicBezTo>
                    <a:pt x="469" y="1144"/>
                    <a:pt x="440" y="1113"/>
                    <a:pt x="472" y="1124"/>
                  </a:cubicBezTo>
                  <a:cubicBezTo>
                    <a:pt x="478" y="1141"/>
                    <a:pt x="488" y="1140"/>
                    <a:pt x="504" y="1148"/>
                  </a:cubicBezTo>
                  <a:cubicBezTo>
                    <a:pt x="521" y="1137"/>
                    <a:pt x="514" y="1137"/>
                    <a:pt x="540" y="1144"/>
                  </a:cubicBezTo>
                  <a:cubicBezTo>
                    <a:pt x="548" y="1146"/>
                    <a:pt x="564" y="1152"/>
                    <a:pt x="564" y="1152"/>
                  </a:cubicBezTo>
                  <a:cubicBezTo>
                    <a:pt x="607" y="1146"/>
                    <a:pt x="618" y="1159"/>
                    <a:pt x="656" y="1172"/>
                  </a:cubicBezTo>
                  <a:cubicBezTo>
                    <a:pt x="660" y="1171"/>
                    <a:pt x="666" y="1171"/>
                    <a:pt x="668" y="1168"/>
                  </a:cubicBezTo>
                  <a:cubicBezTo>
                    <a:pt x="673" y="1161"/>
                    <a:pt x="676" y="1144"/>
                    <a:pt x="676" y="1144"/>
                  </a:cubicBezTo>
                  <a:cubicBezTo>
                    <a:pt x="666" y="1113"/>
                    <a:pt x="700" y="1136"/>
                    <a:pt x="712" y="1144"/>
                  </a:cubicBezTo>
                  <a:cubicBezTo>
                    <a:pt x="713" y="1140"/>
                    <a:pt x="712" y="1134"/>
                    <a:pt x="716" y="1132"/>
                  </a:cubicBezTo>
                  <a:cubicBezTo>
                    <a:pt x="722" y="1129"/>
                    <a:pt x="744" y="1148"/>
                    <a:pt x="744" y="1148"/>
                  </a:cubicBezTo>
                  <a:cubicBezTo>
                    <a:pt x="763" y="1158"/>
                    <a:pt x="799" y="1173"/>
                    <a:pt x="820" y="1176"/>
                  </a:cubicBezTo>
                  <a:cubicBezTo>
                    <a:pt x="839" y="1182"/>
                    <a:pt x="835" y="1185"/>
                    <a:pt x="856" y="1192"/>
                  </a:cubicBezTo>
                  <a:cubicBezTo>
                    <a:pt x="864" y="1195"/>
                    <a:pt x="860" y="1213"/>
                    <a:pt x="868" y="1216"/>
                  </a:cubicBezTo>
                  <a:cubicBezTo>
                    <a:pt x="872" y="1217"/>
                    <a:pt x="892" y="1204"/>
                    <a:pt x="892" y="1204"/>
                  </a:cubicBezTo>
                  <a:cubicBezTo>
                    <a:pt x="903" y="1200"/>
                    <a:pt x="897" y="1228"/>
                    <a:pt x="908" y="1236"/>
                  </a:cubicBezTo>
                  <a:cubicBezTo>
                    <a:pt x="917" y="1242"/>
                    <a:pt x="944" y="1228"/>
                    <a:pt x="944" y="1228"/>
                  </a:cubicBezTo>
                  <a:cubicBezTo>
                    <a:pt x="945" y="1244"/>
                    <a:pt x="937" y="1265"/>
                    <a:pt x="948" y="1276"/>
                  </a:cubicBezTo>
                  <a:cubicBezTo>
                    <a:pt x="957" y="1285"/>
                    <a:pt x="975" y="1272"/>
                    <a:pt x="988" y="1272"/>
                  </a:cubicBezTo>
                  <a:cubicBezTo>
                    <a:pt x="996" y="1272"/>
                    <a:pt x="1006" y="1280"/>
                    <a:pt x="1012" y="1284"/>
                  </a:cubicBezTo>
                  <a:cubicBezTo>
                    <a:pt x="1042" y="1274"/>
                    <a:pt x="1054" y="1258"/>
                    <a:pt x="1076" y="1236"/>
                  </a:cubicBezTo>
                  <a:cubicBezTo>
                    <a:pt x="1086" y="1226"/>
                    <a:pt x="1100" y="1224"/>
                    <a:pt x="1112" y="1220"/>
                  </a:cubicBezTo>
                  <a:cubicBezTo>
                    <a:pt x="1116" y="1219"/>
                    <a:pt x="1139" y="1200"/>
                    <a:pt x="1140" y="1200"/>
                  </a:cubicBezTo>
                  <a:cubicBezTo>
                    <a:pt x="1155" y="1193"/>
                    <a:pt x="1186" y="1188"/>
                    <a:pt x="1200" y="1184"/>
                  </a:cubicBezTo>
                  <a:cubicBezTo>
                    <a:pt x="1208" y="1179"/>
                    <a:pt x="1216" y="1173"/>
                    <a:pt x="1224" y="1168"/>
                  </a:cubicBezTo>
                  <a:cubicBezTo>
                    <a:pt x="1231" y="1163"/>
                    <a:pt x="1248" y="1160"/>
                    <a:pt x="1248" y="1160"/>
                  </a:cubicBezTo>
                  <a:cubicBezTo>
                    <a:pt x="1259" y="1139"/>
                    <a:pt x="1257" y="1127"/>
                    <a:pt x="1264" y="1104"/>
                  </a:cubicBezTo>
                  <a:cubicBezTo>
                    <a:pt x="1270" y="1085"/>
                    <a:pt x="1295" y="1075"/>
                    <a:pt x="1304" y="1056"/>
                  </a:cubicBezTo>
                  <a:cubicBezTo>
                    <a:pt x="1312" y="1037"/>
                    <a:pt x="1316" y="1018"/>
                    <a:pt x="1324" y="1000"/>
                  </a:cubicBezTo>
                  <a:cubicBezTo>
                    <a:pt x="1327" y="992"/>
                    <a:pt x="1332" y="976"/>
                    <a:pt x="1332" y="976"/>
                  </a:cubicBezTo>
                  <a:cubicBezTo>
                    <a:pt x="1326" y="957"/>
                    <a:pt x="1333" y="934"/>
                    <a:pt x="1324" y="916"/>
                  </a:cubicBezTo>
                  <a:cubicBezTo>
                    <a:pt x="1318" y="904"/>
                    <a:pt x="1299" y="907"/>
                    <a:pt x="1288" y="900"/>
                  </a:cubicBezTo>
                  <a:cubicBezTo>
                    <a:pt x="1282" y="890"/>
                    <a:pt x="1272" y="883"/>
                    <a:pt x="1268" y="872"/>
                  </a:cubicBezTo>
                  <a:cubicBezTo>
                    <a:pt x="1265" y="864"/>
                    <a:pt x="1267" y="856"/>
                    <a:pt x="1264" y="848"/>
                  </a:cubicBezTo>
                  <a:cubicBezTo>
                    <a:pt x="1259" y="832"/>
                    <a:pt x="1250" y="814"/>
                    <a:pt x="1240" y="800"/>
                  </a:cubicBezTo>
                  <a:cubicBezTo>
                    <a:pt x="1229" y="757"/>
                    <a:pt x="1211" y="719"/>
                    <a:pt x="1180" y="688"/>
                  </a:cubicBezTo>
                  <a:cubicBezTo>
                    <a:pt x="1161" y="669"/>
                    <a:pt x="1154" y="647"/>
                    <a:pt x="1132" y="632"/>
                  </a:cubicBezTo>
                  <a:cubicBezTo>
                    <a:pt x="1123" y="614"/>
                    <a:pt x="1111" y="597"/>
                    <a:pt x="1100" y="580"/>
                  </a:cubicBezTo>
                  <a:cubicBezTo>
                    <a:pt x="1081" y="547"/>
                    <a:pt x="1045" y="447"/>
                    <a:pt x="1028" y="420"/>
                  </a:cubicBezTo>
                  <a:cubicBezTo>
                    <a:pt x="1011" y="393"/>
                    <a:pt x="1007" y="421"/>
                    <a:pt x="996" y="420"/>
                  </a:cubicBezTo>
                  <a:cubicBezTo>
                    <a:pt x="987" y="414"/>
                    <a:pt x="974" y="415"/>
                    <a:pt x="964" y="412"/>
                  </a:cubicBezTo>
                  <a:cubicBezTo>
                    <a:pt x="951" y="411"/>
                    <a:pt x="937" y="395"/>
                    <a:pt x="920" y="396"/>
                  </a:cubicBezTo>
                  <a:cubicBezTo>
                    <a:pt x="903" y="397"/>
                    <a:pt x="872" y="412"/>
                    <a:pt x="860" y="420"/>
                  </a:cubicBezTo>
                  <a:cubicBezTo>
                    <a:pt x="851" y="422"/>
                    <a:pt x="852" y="438"/>
                    <a:pt x="844" y="444"/>
                  </a:cubicBezTo>
                  <a:cubicBezTo>
                    <a:pt x="830" y="454"/>
                    <a:pt x="812" y="455"/>
                    <a:pt x="796" y="460"/>
                  </a:cubicBezTo>
                  <a:cubicBezTo>
                    <a:pt x="789" y="459"/>
                    <a:pt x="763" y="458"/>
                    <a:pt x="752" y="452"/>
                  </a:cubicBezTo>
                  <a:cubicBezTo>
                    <a:pt x="713" y="430"/>
                    <a:pt x="743" y="440"/>
                    <a:pt x="712" y="432"/>
                  </a:cubicBezTo>
                  <a:cubicBezTo>
                    <a:pt x="685" y="405"/>
                    <a:pt x="699" y="404"/>
                    <a:pt x="676" y="412"/>
                  </a:cubicBezTo>
                  <a:cubicBezTo>
                    <a:pt x="656" y="407"/>
                    <a:pt x="654" y="403"/>
                    <a:pt x="648" y="384"/>
                  </a:cubicBezTo>
                  <a:cubicBezTo>
                    <a:pt x="652" y="348"/>
                    <a:pt x="662" y="315"/>
                    <a:pt x="668" y="280"/>
                  </a:cubicBezTo>
                  <a:cubicBezTo>
                    <a:pt x="663" y="212"/>
                    <a:pt x="660" y="144"/>
                    <a:pt x="656" y="76"/>
                  </a:cubicBezTo>
                  <a:cubicBezTo>
                    <a:pt x="654" y="45"/>
                    <a:pt x="640" y="30"/>
                    <a:pt x="652" y="0"/>
                  </a:cubicBezTo>
                  <a:close/>
                </a:path>
              </a:pathLst>
            </a:custGeom>
            <a:solidFill>
              <a:srgbClr val="44546A">
                <a:lumMod val="60000"/>
                <a:lumOff val="40000"/>
              </a:srgbClr>
            </a:solidFill>
            <a:ln w="12700">
              <a:solidFill>
                <a:schemeClr val="bg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31" name="Freeform 31">
              <a:extLst>
                <a:ext uri="{FF2B5EF4-FFF2-40B4-BE49-F238E27FC236}">
                  <a16:creationId xmlns:a16="http://schemas.microsoft.com/office/drawing/2014/main" id="{BE6F5389-6E3D-4B0C-602E-A8E8A3D2212E}"/>
                </a:ext>
              </a:extLst>
            </p:cNvPr>
            <p:cNvSpPr>
              <a:spLocks/>
            </p:cNvSpPr>
            <p:nvPr/>
          </p:nvSpPr>
          <p:spPr bwMode="auto">
            <a:xfrm>
              <a:off x="9841148" y="3294896"/>
              <a:ext cx="1195279" cy="1100403"/>
            </a:xfrm>
            <a:custGeom>
              <a:avLst/>
              <a:gdLst>
                <a:gd name="T0" fmla="*/ 0 w 1922"/>
                <a:gd name="T1" fmla="*/ 0 h 1400"/>
                <a:gd name="T2" fmla="*/ 0 w 1922"/>
                <a:gd name="T3" fmla="*/ 0 h 1400"/>
                <a:gd name="T4" fmla="*/ 0 w 1922"/>
                <a:gd name="T5" fmla="*/ 0 h 1400"/>
                <a:gd name="T6" fmla="*/ 0 w 1922"/>
                <a:gd name="T7" fmla="*/ 0 h 1400"/>
                <a:gd name="T8" fmla="*/ 0 w 1922"/>
                <a:gd name="T9" fmla="*/ 0 h 1400"/>
                <a:gd name="T10" fmla="*/ 0 w 1922"/>
                <a:gd name="T11" fmla="*/ 0 h 1400"/>
                <a:gd name="T12" fmla="*/ 0 w 1922"/>
                <a:gd name="T13" fmla="*/ 0 h 1400"/>
                <a:gd name="T14" fmla="*/ 0 w 1922"/>
                <a:gd name="T15" fmla="*/ 0 h 1400"/>
                <a:gd name="T16" fmla="*/ 0 w 1922"/>
                <a:gd name="T17" fmla="*/ 0 h 1400"/>
                <a:gd name="T18" fmla="*/ 0 w 1922"/>
                <a:gd name="T19" fmla="*/ 0 h 1400"/>
                <a:gd name="T20" fmla="*/ 0 w 1922"/>
                <a:gd name="T21" fmla="*/ 0 h 1400"/>
                <a:gd name="T22" fmla="*/ 0 w 1922"/>
                <a:gd name="T23" fmla="*/ 0 h 1400"/>
                <a:gd name="T24" fmla="*/ 0 w 1922"/>
                <a:gd name="T25" fmla="*/ 0 h 1400"/>
                <a:gd name="T26" fmla="*/ 0 w 1922"/>
                <a:gd name="T27" fmla="*/ 0 h 1400"/>
                <a:gd name="T28" fmla="*/ 0 w 1922"/>
                <a:gd name="T29" fmla="*/ 0 h 1400"/>
                <a:gd name="T30" fmla="*/ 0 w 1922"/>
                <a:gd name="T31" fmla="*/ 0 h 1400"/>
                <a:gd name="T32" fmla="*/ 0 w 1922"/>
                <a:gd name="T33" fmla="*/ 0 h 1400"/>
                <a:gd name="T34" fmla="*/ 0 w 1922"/>
                <a:gd name="T35" fmla="*/ 0 h 1400"/>
                <a:gd name="T36" fmla="*/ 0 w 1922"/>
                <a:gd name="T37" fmla="*/ 0 h 1400"/>
                <a:gd name="T38" fmla="*/ 0 w 1922"/>
                <a:gd name="T39" fmla="*/ 0 h 1400"/>
                <a:gd name="T40" fmla="*/ 0 w 1922"/>
                <a:gd name="T41" fmla="*/ 0 h 1400"/>
                <a:gd name="T42" fmla="*/ 0 w 1922"/>
                <a:gd name="T43" fmla="*/ 0 h 1400"/>
                <a:gd name="T44" fmla="*/ 0 w 1922"/>
                <a:gd name="T45" fmla="*/ 0 h 1400"/>
                <a:gd name="T46" fmla="*/ 0 w 1922"/>
                <a:gd name="T47" fmla="*/ 0 h 1400"/>
                <a:gd name="T48" fmla="*/ 0 w 1922"/>
                <a:gd name="T49" fmla="*/ 0 h 1400"/>
                <a:gd name="T50" fmla="*/ 0 w 1922"/>
                <a:gd name="T51" fmla="*/ 0 h 1400"/>
                <a:gd name="T52" fmla="*/ 0 w 1922"/>
                <a:gd name="T53" fmla="*/ 0 h 1400"/>
                <a:gd name="T54" fmla="*/ 0 w 1922"/>
                <a:gd name="T55" fmla="*/ 0 h 1400"/>
                <a:gd name="T56" fmla="*/ 0 w 1922"/>
                <a:gd name="T57" fmla="*/ 0 h 1400"/>
                <a:gd name="T58" fmla="*/ 0 w 1922"/>
                <a:gd name="T59" fmla="*/ 0 h 1400"/>
                <a:gd name="T60" fmla="*/ 0 w 1922"/>
                <a:gd name="T61" fmla="*/ 0 h 1400"/>
                <a:gd name="T62" fmla="*/ 0 w 1922"/>
                <a:gd name="T63" fmla="*/ 0 h 1400"/>
                <a:gd name="T64" fmla="*/ 0 w 1922"/>
                <a:gd name="T65" fmla="*/ 0 h 1400"/>
                <a:gd name="T66" fmla="*/ 0 w 1922"/>
                <a:gd name="T67" fmla="*/ 0 h 1400"/>
                <a:gd name="T68" fmla="*/ 0 w 1922"/>
                <a:gd name="T69" fmla="*/ 0 h 1400"/>
                <a:gd name="T70" fmla="*/ 0 w 1922"/>
                <a:gd name="T71" fmla="*/ 0 h 1400"/>
                <a:gd name="T72" fmla="*/ 0 w 1922"/>
                <a:gd name="T73" fmla="*/ 0 h 1400"/>
                <a:gd name="T74" fmla="*/ 0 w 1922"/>
                <a:gd name="T75" fmla="*/ 0 h 1400"/>
                <a:gd name="T76" fmla="*/ 0 w 1922"/>
                <a:gd name="T77" fmla="*/ 0 h 1400"/>
                <a:gd name="T78" fmla="*/ 0 w 1922"/>
                <a:gd name="T79" fmla="*/ 0 h 1400"/>
                <a:gd name="T80" fmla="*/ 0 w 1922"/>
                <a:gd name="T81" fmla="*/ 0 h 1400"/>
                <a:gd name="T82" fmla="*/ 0 w 1922"/>
                <a:gd name="T83" fmla="*/ 0 h 1400"/>
                <a:gd name="T84" fmla="*/ 0 w 1922"/>
                <a:gd name="T85" fmla="*/ 0 h 1400"/>
                <a:gd name="T86" fmla="*/ 0 w 1922"/>
                <a:gd name="T87" fmla="*/ 0 h 1400"/>
                <a:gd name="T88" fmla="*/ 0 w 1922"/>
                <a:gd name="T89" fmla="*/ 0 h 1400"/>
                <a:gd name="T90" fmla="*/ 0 w 1922"/>
                <a:gd name="T91" fmla="*/ 0 h 1400"/>
                <a:gd name="T92" fmla="*/ 0 w 1922"/>
                <a:gd name="T93" fmla="*/ 0 h 1400"/>
                <a:gd name="T94" fmla="*/ 0 w 1922"/>
                <a:gd name="T95" fmla="*/ 0 h 1400"/>
                <a:gd name="T96" fmla="*/ 0 w 1922"/>
                <a:gd name="T97" fmla="*/ 0 h 1400"/>
                <a:gd name="T98" fmla="*/ 0 w 1922"/>
                <a:gd name="T99" fmla="*/ 0 h 1400"/>
                <a:gd name="T100" fmla="*/ 0 w 1922"/>
                <a:gd name="T101" fmla="*/ 0 h 1400"/>
                <a:gd name="T102" fmla="*/ 0 w 1922"/>
                <a:gd name="T103" fmla="*/ 0 h 1400"/>
                <a:gd name="T104" fmla="*/ 0 w 1922"/>
                <a:gd name="T105" fmla="*/ 0 h 1400"/>
                <a:gd name="T106" fmla="*/ 0 w 1922"/>
                <a:gd name="T107" fmla="*/ 0 h 1400"/>
                <a:gd name="T108" fmla="*/ 0 w 1922"/>
                <a:gd name="T109" fmla="*/ 0 h 14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22"/>
                <a:gd name="T166" fmla="*/ 0 h 1400"/>
                <a:gd name="T167" fmla="*/ 1922 w 1922"/>
                <a:gd name="T168" fmla="*/ 1400 h 14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22" h="1400">
                  <a:moveTo>
                    <a:pt x="0" y="424"/>
                  </a:moveTo>
                  <a:cubicBezTo>
                    <a:pt x="0" y="424"/>
                    <a:pt x="12" y="460"/>
                    <a:pt x="12" y="460"/>
                  </a:cubicBezTo>
                  <a:cubicBezTo>
                    <a:pt x="13" y="464"/>
                    <a:pt x="16" y="472"/>
                    <a:pt x="16" y="472"/>
                  </a:cubicBezTo>
                  <a:cubicBezTo>
                    <a:pt x="13" y="480"/>
                    <a:pt x="11" y="488"/>
                    <a:pt x="8" y="496"/>
                  </a:cubicBezTo>
                  <a:cubicBezTo>
                    <a:pt x="7" y="500"/>
                    <a:pt x="4" y="508"/>
                    <a:pt x="4" y="508"/>
                  </a:cubicBezTo>
                  <a:cubicBezTo>
                    <a:pt x="12" y="520"/>
                    <a:pt x="36" y="536"/>
                    <a:pt x="36" y="536"/>
                  </a:cubicBezTo>
                  <a:cubicBezTo>
                    <a:pt x="44" y="561"/>
                    <a:pt x="46" y="593"/>
                    <a:pt x="56" y="616"/>
                  </a:cubicBezTo>
                  <a:cubicBezTo>
                    <a:pt x="60" y="626"/>
                    <a:pt x="70" y="631"/>
                    <a:pt x="76" y="640"/>
                  </a:cubicBezTo>
                  <a:cubicBezTo>
                    <a:pt x="82" y="665"/>
                    <a:pt x="91" y="684"/>
                    <a:pt x="116" y="692"/>
                  </a:cubicBezTo>
                  <a:cubicBezTo>
                    <a:pt x="124" y="689"/>
                    <a:pt x="137" y="692"/>
                    <a:pt x="140" y="684"/>
                  </a:cubicBezTo>
                  <a:cubicBezTo>
                    <a:pt x="145" y="668"/>
                    <a:pt x="140" y="673"/>
                    <a:pt x="156" y="668"/>
                  </a:cubicBezTo>
                  <a:cubicBezTo>
                    <a:pt x="174" y="672"/>
                    <a:pt x="183" y="670"/>
                    <a:pt x="200" y="664"/>
                  </a:cubicBezTo>
                  <a:cubicBezTo>
                    <a:pt x="214" y="650"/>
                    <a:pt x="232" y="641"/>
                    <a:pt x="252" y="636"/>
                  </a:cubicBezTo>
                  <a:cubicBezTo>
                    <a:pt x="264" y="617"/>
                    <a:pt x="280" y="575"/>
                    <a:pt x="288" y="552"/>
                  </a:cubicBezTo>
                  <a:cubicBezTo>
                    <a:pt x="293" y="515"/>
                    <a:pt x="291" y="528"/>
                    <a:pt x="316" y="512"/>
                  </a:cubicBezTo>
                  <a:cubicBezTo>
                    <a:pt x="333" y="486"/>
                    <a:pt x="342" y="491"/>
                    <a:pt x="376" y="488"/>
                  </a:cubicBezTo>
                  <a:cubicBezTo>
                    <a:pt x="389" y="468"/>
                    <a:pt x="400" y="427"/>
                    <a:pt x="424" y="416"/>
                  </a:cubicBezTo>
                  <a:cubicBezTo>
                    <a:pt x="431" y="413"/>
                    <a:pt x="440" y="414"/>
                    <a:pt x="448" y="412"/>
                  </a:cubicBezTo>
                  <a:cubicBezTo>
                    <a:pt x="456" y="410"/>
                    <a:pt x="472" y="404"/>
                    <a:pt x="472" y="404"/>
                  </a:cubicBezTo>
                  <a:cubicBezTo>
                    <a:pt x="473" y="404"/>
                    <a:pt x="497" y="410"/>
                    <a:pt x="500" y="412"/>
                  </a:cubicBezTo>
                  <a:cubicBezTo>
                    <a:pt x="513" y="423"/>
                    <a:pt x="509" y="434"/>
                    <a:pt x="524" y="444"/>
                  </a:cubicBezTo>
                  <a:cubicBezTo>
                    <a:pt x="525" y="448"/>
                    <a:pt x="535" y="469"/>
                    <a:pt x="524" y="472"/>
                  </a:cubicBezTo>
                  <a:cubicBezTo>
                    <a:pt x="516" y="474"/>
                    <a:pt x="500" y="464"/>
                    <a:pt x="500" y="464"/>
                  </a:cubicBezTo>
                  <a:cubicBezTo>
                    <a:pt x="470" y="474"/>
                    <a:pt x="485" y="503"/>
                    <a:pt x="464" y="524"/>
                  </a:cubicBezTo>
                  <a:cubicBezTo>
                    <a:pt x="458" y="541"/>
                    <a:pt x="458" y="557"/>
                    <a:pt x="448" y="572"/>
                  </a:cubicBezTo>
                  <a:cubicBezTo>
                    <a:pt x="453" y="599"/>
                    <a:pt x="475" y="614"/>
                    <a:pt x="484" y="640"/>
                  </a:cubicBezTo>
                  <a:cubicBezTo>
                    <a:pt x="476" y="652"/>
                    <a:pt x="468" y="664"/>
                    <a:pt x="460" y="676"/>
                  </a:cubicBezTo>
                  <a:cubicBezTo>
                    <a:pt x="457" y="680"/>
                    <a:pt x="452" y="688"/>
                    <a:pt x="452" y="688"/>
                  </a:cubicBezTo>
                  <a:cubicBezTo>
                    <a:pt x="457" y="704"/>
                    <a:pt x="464" y="707"/>
                    <a:pt x="480" y="712"/>
                  </a:cubicBezTo>
                  <a:cubicBezTo>
                    <a:pt x="495" y="735"/>
                    <a:pt x="491" y="754"/>
                    <a:pt x="520" y="764"/>
                  </a:cubicBezTo>
                  <a:cubicBezTo>
                    <a:pt x="525" y="779"/>
                    <a:pt x="524" y="798"/>
                    <a:pt x="532" y="812"/>
                  </a:cubicBezTo>
                  <a:cubicBezTo>
                    <a:pt x="542" y="830"/>
                    <a:pt x="554" y="841"/>
                    <a:pt x="560" y="860"/>
                  </a:cubicBezTo>
                  <a:cubicBezTo>
                    <a:pt x="561" y="873"/>
                    <a:pt x="563" y="918"/>
                    <a:pt x="572" y="924"/>
                  </a:cubicBezTo>
                  <a:cubicBezTo>
                    <a:pt x="580" y="929"/>
                    <a:pt x="596" y="940"/>
                    <a:pt x="596" y="940"/>
                  </a:cubicBezTo>
                  <a:cubicBezTo>
                    <a:pt x="610" y="961"/>
                    <a:pt x="608" y="965"/>
                    <a:pt x="604" y="992"/>
                  </a:cubicBezTo>
                  <a:lnTo>
                    <a:pt x="572" y="1008"/>
                  </a:lnTo>
                  <a:cubicBezTo>
                    <a:pt x="572" y="1008"/>
                    <a:pt x="572" y="1008"/>
                    <a:pt x="572" y="1008"/>
                  </a:cubicBezTo>
                  <a:cubicBezTo>
                    <a:pt x="565" y="1009"/>
                    <a:pt x="559" y="1011"/>
                    <a:pt x="552" y="1012"/>
                  </a:cubicBezTo>
                  <a:cubicBezTo>
                    <a:pt x="558" y="1029"/>
                    <a:pt x="563" y="1034"/>
                    <a:pt x="580" y="1028"/>
                  </a:cubicBezTo>
                  <a:cubicBezTo>
                    <a:pt x="602" y="1035"/>
                    <a:pt x="603" y="1048"/>
                    <a:pt x="620" y="1060"/>
                  </a:cubicBezTo>
                  <a:cubicBezTo>
                    <a:pt x="625" y="1068"/>
                    <a:pt x="633" y="1075"/>
                    <a:pt x="636" y="1084"/>
                  </a:cubicBezTo>
                  <a:cubicBezTo>
                    <a:pt x="639" y="1092"/>
                    <a:pt x="644" y="1108"/>
                    <a:pt x="644" y="1108"/>
                  </a:cubicBezTo>
                  <a:cubicBezTo>
                    <a:pt x="628" y="1119"/>
                    <a:pt x="612" y="1117"/>
                    <a:pt x="596" y="1128"/>
                  </a:cubicBezTo>
                  <a:cubicBezTo>
                    <a:pt x="588" y="1140"/>
                    <a:pt x="572" y="1160"/>
                    <a:pt x="560" y="1164"/>
                  </a:cubicBezTo>
                  <a:cubicBezTo>
                    <a:pt x="553" y="1216"/>
                    <a:pt x="567" y="1176"/>
                    <a:pt x="528" y="1196"/>
                  </a:cubicBezTo>
                  <a:cubicBezTo>
                    <a:pt x="524" y="1198"/>
                    <a:pt x="514" y="1227"/>
                    <a:pt x="512" y="1232"/>
                  </a:cubicBezTo>
                  <a:cubicBezTo>
                    <a:pt x="531" y="1245"/>
                    <a:pt x="550" y="1261"/>
                    <a:pt x="572" y="1268"/>
                  </a:cubicBezTo>
                  <a:cubicBezTo>
                    <a:pt x="578" y="1250"/>
                    <a:pt x="586" y="1252"/>
                    <a:pt x="604" y="1248"/>
                  </a:cubicBezTo>
                  <a:cubicBezTo>
                    <a:pt x="620" y="1253"/>
                    <a:pt x="629" y="1249"/>
                    <a:pt x="644" y="1244"/>
                  </a:cubicBezTo>
                  <a:cubicBezTo>
                    <a:pt x="667" y="1252"/>
                    <a:pt x="660" y="1270"/>
                    <a:pt x="676" y="1284"/>
                  </a:cubicBezTo>
                  <a:cubicBezTo>
                    <a:pt x="683" y="1290"/>
                    <a:pt x="692" y="1295"/>
                    <a:pt x="700" y="1300"/>
                  </a:cubicBezTo>
                  <a:cubicBezTo>
                    <a:pt x="704" y="1303"/>
                    <a:pt x="712" y="1308"/>
                    <a:pt x="712" y="1308"/>
                  </a:cubicBezTo>
                  <a:cubicBezTo>
                    <a:pt x="728" y="1303"/>
                    <a:pt x="731" y="1296"/>
                    <a:pt x="736" y="1280"/>
                  </a:cubicBezTo>
                  <a:cubicBezTo>
                    <a:pt x="737" y="1263"/>
                    <a:pt x="735" y="1245"/>
                    <a:pt x="740" y="1228"/>
                  </a:cubicBezTo>
                  <a:cubicBezTo>
                    <a:pt x="741" y="1224"/>
                    <a:pt x="751" y="1228"/>
                    <a:pt x="752" y="1224"/>
                  </a:cubicBezTo>
                  <a:cubicBezTo>
                    <a:pt x="754" y="1216"/>
                    <a:pt x="749" y="1208"/>
                    <a:pt x="748" y="1200"/>
                  </a:cubicBezTo>
                  <a:cubicBezTo>
                    <a:pt x="752" y="1179"/>
                    <a:pt x="754" y="1169"/>
                    <a:pt x="776" y="1176"/>
                  </a:cubicBezTo>
                  <a:cubicBezTo>
                    <a:pt x="781" y="1184"/>
                    <a:pt x="787" y="1192"/>
                    <a:pt x="792" y="1200"/>
                  </a:cubicBezTo>
                  <a:cubicBezTo>
                    <a:pt x="797" y="1207"/>
                    <a:pt x="816" y="1208"/>
                    <a:pt x="816" y="1208"/>
                  </a:cubicBezTo>
                  <a:cubicBezTo>
                    <a:pt x="825" y="1217"/>
                    <a:pt x="855" y="1276"/>
                    <a:pt x="860" y="1292"/>
                  </a:cubicBezTo>
                  <a:cubicBezTo>
                    <a:pt x="854" y="1318"/>
                    <a:pt x="844" y="1349"/>
                    <a:pt x="876" y="1360"/>
                  </a:cubicBezTo>
                  <a:cubicBezTo>
                    <a:pt x="883" y="1380"/>
                    <a:pt x="890" y="1369"/>
                    <a:pt x="904" y="1360"/>
                  </a:cubicBezTo>
                  <a:cubicBezTo>
                    <a:pt x="922" y="1366"/>
                    <a:pt x="924" y="1373"/>
                    <a:pt x="944" y="1368"/>
                  </a:cubicBezTo>
                  <a:cubicBezTo>
                    <a:pt x="961" y="1357"/>
                    <a:pt x="970" y="1366"/>
                    <a:pt x="988" y="1360"/>
                  </a:cubicBezTo>
                  <a:cubicBezTo>
                    <a:pt x="1001" y="1340"/>
                    <a:pt x="1015" y="1348"/>
                    <a:pt x="1032" y="1360"/>
                  </a:cubicBezTo>
                  <a:cubicBezTo>
                    <a:pt x="1037" y="1368"/>
                    <a:pt x="1043" y="1376"/>
                    <a:pt x="1048" y="1384"/>
                  </a:cubicBezTo>
                  <a:cubicBezTo>
                    <a:pt x="1053" y="1392"/>
                    <a:pt x="1072" y="1400"/>
                    <a:pt x="1072" y="1400"/>
                  </a:cubicBezTo>
                  <a:cubicBezTo>
                    <a:pt x="1141" y="1393"/>
                    <a:pt x="1208" y="1388"/>
                    <a:pt x="1276" y="1380"/>
                  </a:cubicBezTo>
                  <a:cubicBezTo>
                    <a:pt x="1289" y="1360"/>
                    <a:pt x="1285" y="1324"/>
                    <a:pt x="1308" y="1316"/>
                  </a:cubicBezTo>
                  <a:cubicBezTo>
                    <a:pt x="1320" y="1304"/>
                    <a:pt x="1326" y="1293"/>
                    <a:pt x="1340" y="1284"/>
                  </a:cubicBezTo>
                  <a:cubicBezTo>
                    <a:pt x="1344" y="1271"/>
                    <a:pt x="1352" y="1261"/>
                    <a:pt x="1356" y="1248"/>
                  </a:cubicBezTo>
                  <a:cubicBezTo>
                    <a:pt x="1350" y="1224"/>
                    <a:pt x="1341" y="1207"/>
                    <a:pt x="1364" y="1192"/>
                  </a:cubicBezTo>
                  <a:cubicBezTo>
                    <a:pt x="1383" y="1211"/>
                    <a:pt x="1408" y="1212"/>
                    <a:pt x="1432" y="1224"/>
                  </a:cubicBezTo>
                  <a:cubicBezTo>
                    <a:pt x="1475" y="1215"/>
                    <a:pt x="1511" y="1200"/>
                    <a:pt x="1556" y="1196"/>
                  </a:cubicBezTo>
                  <a:cubicBezTo>
                    <a:pt x="1573" y="1170"/>
                    <a:pt x="1549" y="1181"/>
                    <a:pt x="1532" y="1184"/>
                  </a:cubicBezTo>
                  <a:cubicBezTo>
                    <a:pt x="1531" y="1188"/>
                    <a:pt x="1531" y="1193"/>
                    <a:pt x="1528" y="1196"/>
                  </a:cubicBezTo>
                  <a:cubicBezTo>
                    <a:pt x="1525" y="1200"/>
                    <a:pt x="1516" y="1199"/>
                    <a:pt x="1516" y="1204"/>
                  </a:cubicBezTo>
                  <a:cubicBezTo>
                    <a:pt x="1516" y="1208"/>
                    <a:pt x="1524" y="1202"/>
                    <a:pt x="1528" y="1200"/>
                  </a:cubicBezTo>
                  <a:cubicBezTo>
                    <a:pt x="1532" y="1198"/>
                    <a:pt x="1536" y="1195"/>
                    <a:pt x="1540" y="1192"/>
                  </a:cubicBezTo>
                  <a:cubicBezTo>
                    <a:pt x="1548" y="1185"/>
                    <a:pt x="1551" y="1174"/>
                    <a:pt x="1560" y="1168"/>
                  </a:cubicBezTo>
                  <a:cubicBezTo>
                    <a:pt x="1572" y="1161"/>
                    <a:pt x="1594" y="1157"/>
                    <a:pt x="1608" y="1152"/>
                  </a:cubicBezTo>
                  <a:cubicBezTo>
                    <a:pt x="1622" y="1147"/>
                    <a:pt x="1643" y="1129"/>
                    <a:pt x="1656" y="1120"/>
                  </a:cubicBezTo>
                  <a:cubicBezTo>
                    <a:pt x="1668" y="1112"/>
                    <a:pt x="1680" y="1104"/>
                    <a:pt x="1692" y="1096"/>
                  </a:cubicBezTo>
                  <a:cubicBezTo>
                    <a:pt x="1696" y="1093"/>
                    <a:pt x="1704" y="1088"/>
                    <a:pt x="1704" y="1088"/>
                  </a:cubicBezTo>
                  <a:cubicBezTo>
                    <a:pt x="1714" y="1074"/>
                    <a:pt x="1722" y="1073"/>
                    <a:pt x="1736" y="1064"/>
                  </a:cubicBezTo>
                  <a:cubicBezTo>
                    <a:pt x="1772" y="1009"/>
                    <a:pt x="1738" y="1067"/>
                    <a:pt x="1756" y="1020"/>
                  </a:cubicBezTo>
                  <a:cubicBezTo>
                    <a:pt x="1765" y="995"/>
                    <a:pt x="1784" y="972"/>
                    <a:pt x="1796" y="948"/>
                  </a:cubicBezTo>
                  <a:cubicBezTo>
                    <a:pt x="1801" y="938"/>
                    <a:pt x="1798" y="925"/>
                    <a:pt x="1804" y="916"/>
                  </a:cubicBezTo>
                  <a:cubicBezTo>
                    <a:pt x="1808" y="910"/>
                    <a:pt x="1833" y="904"/>
                    <a:pt x="1840" y="900"/>
                  </a:cubicBezTo>
                  <a:cubicBezTo>
                    <a:pt x="1848" y="895"/>
                    <a:pt x="1864" y="884"/>
                    <a:pt x="1864" y="884"/>
                  </a:cubicBezTo>
                  <a:cubicBezTo>
                    <a:pt x="1870" y="865"/>
                    <a:pt x="1867" y="837"/>
                    <a:pt x="1876" y="820"/>
                  </a:cubicBezTo>
                  <a:cubicBezTo>
                    <a:pt x="1880" y="812"/>
                    <a:pt x="1893" y="813"/>
                    <a:pt x="1900" y="808"/>
                  </a:cubicBezTo>
                  <a:cubicBezTo>
                    <a:pt x="1891" y="763"/>
                    <a:pt x="1900" y="779"/>
                    <a:pt x="1884" y="756"/>
                  </a:cubicBezTo>
                  <a:cubicBezTo>
                    <a:pt x="1885" y="751"/>
                    <a:pt x="1884" y="744"/>
                    <a:pt x="1888" y="740"/>
                  </a:cubicBezTo>
                  <a:cubicBezTo>
                    <a:pt x="1894" y="733"/>
                    <a:pt x="1912" y="724"/>
                    <a:pt x="1912" y="724"/>
                  </a:cubicBezTo>
                  <a:cubicBezTo>
                    <a:pt x="1915" y="706"/>
                    <a:pt x="1922" y="693"/>
                    <a:pt x="1916" y="676"/>
                  </a:cubicBezTo>
                  <a:cubicBezTo>
                    <a:pt x="1895" y="680"/>
                    <a:pt x="1881" y="689"/>
                    <a:pt x="1860" y="696"/>
                  </a:cubicBezTo>
                  <a:cubicBezTo>
                    <a:pt x="1852" y="699"/>
                    <a:pt x="1836" y="704"/>
                    <a:pt x="1836" y="704"/>
                  </a:cubicBezTo>
                  <a:cubicBezTo>
                    <a:pt x="1823" y="742"/>
                    <a:pt x="1800" y="751"/>
                    <a:pt x="1764" y="760"/>
                  </a:cubicBezTo>
                  <a:cubicBezTo>
                    <a:pt x="1757" y="771"/>
                    <a:pt x="1754" y="786"/>
                    <a:pt x="1744" y="796"/>
                  </a:cubicBezTo>
                  <a:cubicBezTo>
                    <a:pt x="1735" y="805"/>
                    <a:pt x="1708" y="812"/>
                    <a:pt x="1708" y="812"/>
                  </a:cubicBezTo>
                  <a:cubicBezTo>
                    <a:pt x="1694" y="853"/>
                    <a:pt x="1685" y="846"/>
                    <a:pt x="1640" y="852"/>
                  </a:cubicBezTo>
                  <a:cubicBezTo>
                    <a:pt x="1635" y="860"/>
                    <a:pt x="1629" y="868"/>
                    <a:pt x="1624" y="876"/>
                  </a:cubicBezTo>
                  <a:cubicBezTo>
                    <a:pt x="1621" y="880"/>
                    <a:pt x="1616" y="888"/>
                    <a:pt x="1616" y="888"/>
                  </a:cubicBezTo>
                  <a:cubicBezTo>
                    <a:pt x="1532" y="884"/>
                    <a:pt x="1456" y="881"/>
                    <a:pt x="1372" y="884"/>
                  </a:cubicBezTo>
                  <a:cubicBezTo>
                    <a:pt x="1355" y="883"/>
                    <a:pt x="1336" y="885"/>
                    <a:pt x="1320" y="880"/>
                  </a:cubicBezTo>
                  <a:cubicBezTo>
                    <a:pt x="1316" y="879"/>
                    <a:pt x="1324" y="872"/>
                    <a:pt x="1324" y="868"/>
                  </a:cubicBezTo>
                  <a:cubicBezTo>
                    <a:pt x="1324" y="861"/>
                    <a:pt x="1321" y="855"/>
                    <a:pt x="1320" y="848"/>
                  </a:cubicBezTo>
                  <a:cubicBezTo>
                    <a:pt x="1316" y="828"/>
                    <a:pt x="1306" y="826"/>
                    <a:pt x="1292" y="812"/>
                  </a:cubicBezTo>
                  <a:cubicBezTo>
                    <a:pt x="1284" y="787"/>
                    <a:pt x="1300" y="788"/>
                    <a:pt x="1276" y="764"/>
                  </a:cubicBezTo>
                  <a:cubicBezTo>
                    <a:pt x="1268" y="741"/>
                    <a:pt x="1268" y="732"/>
                    <a:pt x="1244" y="724"/>
                  </a:cubicBezTo>
                  <a:cubicBezTo>
                    <a:pt x="1242" y="717"/>
                    <a:pt x="1240" y="704"/>
                    <a:pt x="1228" y="704"/>
                  </a:cubicBezTo>
                  <a:cubicBezTo>
                    <a:pt x="1223" y="704"/>
                    <a:pt x="1220" y="710"/>
                    <a:pt x="1216" y="712"/>
                  </a:cubicBezTo>
                  <a:cubicBezTo>
                    <a:pt x="1208" y="715"/>
                    <a:pt x="1192" y="720"/>
                    <a:pt x="1192" y="720"/>
                  </a:cubicBezTo>
                  <a:cubicBezTo>
                    <a:pt x="1176" y="715"/>
                    <a:pt x="1171" y="702"/>
                    <a:pt x="1156" y="696"/>
                  </a:cubicBezTo>
                  <a:cubicBezTo>
                    <a:pt x="1116" y="679"/>
                    <a:pt x="1064" y="682"/>
                    <a:pt x="1024" y="680"/>
                  </a:cubicBezTo>
                  <a:cubicBezTo>
                    <a:pt x="1016" y="679"/>
                    <a:pt x="1008" y="678"/>
                    <a:pt x="1000" y="676"/>
                  </a:cubicBezTo>
                  <a:cubicBezTo>
                    <a:pt x="996" y="675"/>
                    <a:pt x="986" y="676"/>
                    <a:pt x="988" y="672"/>
                  </a:cubicBezTo>
                  <a:cubicBezTo>
                    <a:pt x="993" y="664"/>
                    <a:pt x="1012" y="656"/>
                    <a:pt x="1012" y="656"/>
                  </a:cubicBezTo>
                  <a:cubicBezTo>
                    <a:pt x="1021" y="630"/>
                    <a:pt x="1009" y="656"/>
                    <a:pt x="1028" y="640"/>
                  </a:cubicBezTo>
                  <a:cubicBezTo>
                    <a:pt x="1041" y="630"/>
                    <a:pt x="1042" y="618"/>
                    <a:pt x="1060" y="612"/>
                  </a:cubicBezTo>
                  <a:cubicBezTo>
                    <a:pt x="1070" y="596"/>
                    <a:pt x="1070" y="604"/>
                    <a:pt x="1064" y="584"/>
                  </a:cubicBezTo>
                  <a:cubicBezTo>
                    <a:pt x="1062" y="576"/>
                    <a:pt x="1056" y="560"/>
                    <a:pt x="1056" y="560"/>
                  </a:cubicBezTo>
                  <a:cubicBezTo>
                    <a:pt x="1063" y="538"/>
                    <a:pt x="1047" y="530"/>
                    <a:pt x="1028" y="524"/>
                  </a:cubicBezTo>
                  <a:cubicBezTo>
                    <a:pt x="1017" y="507"/>
                    <a:pt x="1014" y="492"/>
                    <a:pt x="996" y="480"/>
                  </a:cubicBezTo>
                  <a:cubicBezTo>
                    <a:pt x="990" y="442"/>
                    <a:pt x="973" y="434"/>
                    <a:pt x="936" y="428"/>
                  </a:cubicBezTo>
                  <a:cubicBezTo>
                    <a:pt x="933" y="411"/>
                    <a:pt x="927" y="386"/>
                    <a:pt x="916" y="372"/>
                  </a:cubicBezTo>
                  <a:cubicBezTo>
                    <a:pt x="908" y="363"/>
                    <a:pt x="890" y="359"/>
                    <a:pt x="880" y="352"/>
                  </a:cubicBezTo>
                  <a:cubicBezTo>
                    <a:pt x="875" y="344"/>
                    <a:pt x="865" y="340"/>
                    <a:pt x="860" y="332"/>
                  </a:cubicBezTo>
                  <a:cubicBezTo>
                    <a:pt x="856" y="325"/>
                    <a:pt x="855" y="316"/>
                    <a:pt x="852" y="308"/>
                  </a:cubicBezTo>
                  <a:cubicBezTo>
                    <a:pt x="849" y="299"/>
                    <a:pt x="839" y="293"/>
                    <a:pt x="836" y="284"/>
                  </a:cubicBezTo>
                  <a:cubicBezTo>
                    <a:pt x="823" y="244"/>
                    <a:pt x="831" y="220"/>
                    <a:pt x="784" y="204"/>
                  </a:cubicBezTo>
                  <a:cubicBezTo>
                    <a:pt x="785" y="200"/>
                    <a:pt x="790" y="196"/>
                    <a:pt x="788" y="192"/>
                  </a:cubicBezTo>
                  <a:cubicBezTo>
                    <a:pt x="786" y="188"/>
                    <a:pt x="779" y="188"/>
                    <a:pt x="776" y="184"/>
                  </a:cubicBezTo>
                  <a:cubicBezTo>
                    <a:pt x="756" y="152"/>
                    <a:pt x="768" y="160"/>
                    <a:pt x="788" y="164"/>
                  </a:cubicBezTo>
                  <a:cubicBezTo>
                    <a:pt x="802" y="143"/>
                    <a:pt x="812" y="136"/>
                    <a:pt x="792" y="116"/>
                  </a:cubicBezTo>
                  <a:cubicBezTo>
                    <a:pt x="782" y="106"/>
                    <a:pt x="768" y="104"/>
                    <a:pt x="756" y="100"/>
                  </a:cubicBezTo>
                  <a:cubicBezTo>
                    <a:pt x="748" y="97"/>
                    <a:pt x="732" y="92"/>
                    <a:pt x="732" y="92"/>
                  </a:cubicBezTo>
                  <a:cubicBezTo>
                    <a:pt x="729" y="88"/>
                    <a:pt x="727" y="83"/>
                    <a:pt x="724" y="80"/>
                  </a:cubicBezTo>
                  <a:cubicBezTo>
                    <a:pt x="721" y="77"/>
                    <a:pt x="715" y="76"/>
                    <a:pt x="712" y="72"/>
                  </a:cubicBezTo>
                  <a:cubicBezTo>
                    <a:pt x="679" y="35"/>
                    <a:pt x="711" y="58"/>
                    <a:pt x="684" y="40"/>
                  </a:cubicBezTo>
                  <a:cubicBezTo>
                    <a:pt x="673" y="24"/>
                    <a:pt x="657" y="19"/>
                    <a:pt x="640" y="8"/>
                  </a:cubicBezTo>
                  <a:cubicBezTo>
                    <a:pt x="633" y="3"/>
                    <a:pt x="616" y="0"/>
                    <a:pt x="616" y="0"/>
                  </a:cubicBezTo>
                  <a:cubicBezTo>
                    <a:pt x="597" y="13"/>
                    <a:pt x="597" y="37"/>
                    <a:pt x="584" y="56"/>
                  </a:cubicBezTo>
                  <a:cubicBezTo>
                    <a:pt x="571" y="106"/>
                    <a:pt x="591" y="43"/>
                    <a:pt x="568" y="80"/>
                  </a:cubicBezTo>
                  <a:cubicBezTo>
                    <a:pt x="560" y="93"/>
                    <a:pt x="559" y="113"/>
                    <a:pt x="556" y="128"/>
                  </a:cubicBezTo>
                  <a:cubicBezTo>
                    <a:pt x="552" y="145"/>
                    <a:pt x="538" y="173"/>
                    <a:pt x="532" y="192"/>
                  </a:cubicBezTo>
                  <a:cubicBezTo>
                    <a:pt x="505" y="189"/>
                    <a:pt x="489" y="183"/>
                    <a:pt x="464" y="188"/>
                  </a:cubicBezTo>
                  <a:cubicBezTo>
                    <a:pt x="444" y="218"/>
                    <a:pt x="433" y="196"/>
                    <a:pt x="408" y="188"/>
                  </a:cubicBezTo>
                  <a:cubicBezTo>
                    <a:pt x="383" y="193"/>
                    <a:pt x="357" y="190"/>
                    <a:pt x="332" y="196"/>
                  </a:cubicBezTo>
                  <a:cubicBezTo>
                    <a:pt x="327" y="197"/>
                    <a:pt x="328" y="205"/>
                    <a:pt x="324" y="208"/>
                  </a:cubicBezTo>
                  <a:cubicBezTo>
                    <a:pt x="301" y="228"/>
                    <a:pt x="276" y="232"/>
                    <a:pt x="252" y="248"/>
                  </a:cubicBezTo>
                  <a:cubicBezTo>
                    <a:pt x="231" y="238"/>
                    <a:pt x="230" y="223"/>
                    <a:pt x="216" y="244"/>
                  </a:cubicBezTo>
                  <a:cubicBezTo>
                    <a:pt x="211" y="264"/>
                    <a:pt x="201" y="264"/>
                    <a:pt x="196" y="284"/>
                  </a:cubicBezTo>
                  <a:cubicBezTo>
                    <a:pt x="179" y="278"/>
                    <a:pt x="167" y="267"/>
                    <a:pt x="160" y="288"/>
                  </a:cubicBezTo>
                  <a:cubicBezTo>
                    <a:pt x="161" y="293"/>
                    <a:pt x="166" y="299"/>
                    <a:pt x="164" y="304"/>
                  </a:cubicBezTo>
                  <a:cubicBezTo>
                    <a:pt x="162" y="308"/>
                    <a:pt x="154" y="304"/>
                    <a:pt x="152" y="308"/>
                  </a:cubicBezTo>
                  <a:cubicBezTo>
                    <a:pt x="147" y="318"/>
                    <a:pt x="164" y="326"/>
                    <a:pt x="168" y="328"/>
                  </a:cubicBezTo>
                  <a:cubicBezTo>
                    <a:pt x="177" y="341"/>
                    <a:pt x="187" y="347"/>
                    <a:pt x="196" y="360"/>
                  </a:cubicBezTo>
                  <a:cubicBezTo>
                    <a:pt x="168" y="379"/>
                    <a:pt x="150" y="353"/>
                    <a:pt x="124" y="344"/>
                  </a:cubicBezTo>
                  <a:cubicBezTo>
                    <a:pt x="105" y="349"/>
                    <a:pt x="91" y="358"/>
                    <a:pt x="72" y="364"/>
                  </a:cubicBezTo>
                  <a:cubicBezTo>
                    <a:pt x="68" y="365"/>
                    <a:pt x="60" y="368"/>
                    <a:pt x="60" y="368"/>
                  </a:cubicBezTo>
                  <a:cubicBezTo>
                    <a:pt x="57" y="377"/>
                    <a:pt x="55" y="386"/>
                    <a:pt x="48" y="392"/>
                  </a:cubicBezTo>
                  <a:cubicBezTo>
                    <a:pt x="41" y="398"/>
                    <a:pt x="24" y="408"/>
                    <a:pt x="24" y="408"/>
                  </a:cubicBezTo>
                  <a:cubicBezTo>
                    <a:pt x="13" y="440"/>
                    <a:pt x="29" y="403"/>
                    <a:pt x="8" y="424"/>
                  </a:cubicBezTo>
                  <a:lnTo>
                    <a:pt x="0" y="424"/>
                  </a:lnTo>
                  <a:close/>
                </a:path>
              </a:pathLst>
            </a:custGeom>
            <a:solidFill>
              <a:sysClr val="window" lastClr="FFFFFF">
                <a:lumMod val="75000"/>
              </a:sysClr>
            </a:solidFill>
            <a:ln w="12700">
              <a:solidFill>
                <a:schemeClr val="bg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32" name="Freeform 33">
              <a:extLst>
                <a:ext uri="{FF2B5EF4-FFF2-40B4-BE49-F238E27FC236}">
                  <a16:creationId xmlns:a16="http://schemas.microsoft.com/office/drawing/2014/main" id="{4540916E-6323-5CE0-DBF8-6C4E90B6724D}"/>
                </a:ext>
              </a:extLst>
            </p:cNvPr>
            <p:cNvSpPr>
              <a:spLocks/>
            </p:cNvSpPr>
            <p:nvPr/>
          </p:nvSpPr>
          <p:spPr bwMode="auto">
            <a:xfrm>
              <a:off x="9246457" y="3446273"/>
              <a:ext cx="424639" cy="767079"/>
            </a:xfrm>
            <a:custGeom>
              <a:avLst/>
              <a:gdLst>
                <a:gd name="T0" fmla="*/ 0 w 680"/>
                <a:gd name="T1" fmla="*/ 0 h 972"/>
                <a:gd name="T2" fmla="*/ 0 w 680"/>
                <a:gd name="T3" fmla="*/ 0 h 972"/>
                <a:gd name="T4" fmla="*/ 0 w 680"/>
                <a:gd name="T5" fmla="*/ 0 h 972"/>
                <a:gd name="T6" fmla="*/ 0 w 680"/>
                <a:gd name="T7" fmla="*/ 0 h 972"/>
                <a:gd name="T8" fmla="*/ 0 w 680"/>
                <a:gd name="T9" fmla="*/ 0 h 972"/>
                <a:gd name="T10" fmla="*/ 0 w 680"/>
                <a:gd name="T11" fmla="*/ 0 h 972"/>
                <a:gd name="T12" fmla="*/ 0 w 680"/>
                <a:gd name="T13" fmla="*/ 0 h 972"/>
                <a:gd name="T14" fmla="*/ 0 w 680"/>
                <a:gd name="T15" fmla="*/ 0 h 972"/>
                <a:gd name="T16" fmla="*/ 0 w 680"/>
                <a:gd name="T17" fmla="*/ 0 h 972"/>
                <a:gd name="T18" fmla="*/ 0 w 680"/>
                <a:gd name="T19" fmla="*/ 0 h 972"/>
                <a:gd name="T20" fmla="*/ 0 w 680"/>
                <a:gd name="T21" fmla="*/ 0 h 972"/>
                <a:gd name="T22" fmla="*/ 0 w 680"/>
                <a:gd name="T23" fmla="*/ 0 h 972"/>
                <a:gd name="T24" fmla="*/ 0 w 680"/>
                <a:gd name="T25" fmla="*/ 0 h 972"/>
                <a:gd name="T26" fmla="*/ 0 w 680"/>
                <a:gd name="T27" fmla="*/ 0 h 972"/>
                <a:gd name="T28" fmla="*/ 0 w 680"/>
                <a:gd name="T29" fmla="*/ 0 h 972"/>
                <a:gd name="T30" fmla="*/ 0 w 680"/>
                <a:gd name="T31" fmla="*/ 0 h 972"/>
                <a:gd name="T32" fmla="*/ 0 w 680"/>
                <a:gd name="T33" fmla="*/ 0 h 972"/>
                <a:gd name="T34" fmla="*/ 0 w 680"/>
                <a:gd name="T35" fmla="*/ 0 h 972"/>
                <a:gd name="T36" fmla="*/ 0 w 680"/>
                <a:gd name="T37" fmla="*/ 0 h 972"/>
                <a:gd name="T38" fmla="*/ 0 w 680"/>
                <a:gd name="T39" fmla="*/ 0 h 972"/>
                <a:gd name="T40" fmla="*/ 0 w 680"/>
                <a:gd name="T41" fmla="*/ 0 h 972"/>
                <a:gd name="T42" fmla="*/ 0 w 680"/>
                <a:gd name="T43" fmla="*/ 0 h 972"/>
                <a:gd name="T44" fmla="*/ 0 w 680"/>
                <a:gd name="T45" fmla="*/ 0 h 972"/>
                <a:gd name="T46" fmla="*/ 0 w 680"/>
                <a:gd name="T47" fmla="*/ 0 h 972"/>
                <a:gd name="T48" fmla="*/ 0 w 680"/>
                <a:gd name="T49" fmla="*/ 0 h 972"/>
                <a:gd name="T50" fmla="*/ 0 w 680"/>
                <a:gd name="T51" fmla="*/ 0 h 972"/>
                <a:gd name="T52" fmla="*/ 0 w 680"/>
                <a:gd name="T53" fmla="*/ 0 h 972"/>
                <a:gd name="T54" fmla="*/ 0 w 680"/>
                <a:gd name="T55" fmla="*/ 0 h 972"/>
                <a:gd name="T56" fmla="*/ 0 w 680"/>
                <a:gd name="T57" fmla="*/ 0 h 972"/>
                <a:gd name="T58" fmla="*/ 0 w 680"/>
                <a:gd name="T59" fmla="*/ 0 h 972"/>
                <a:gd name="T60" fmla="*/ 0 w 680"/>
                <a:gd name="T61" fmla="*/ 0 h 972"/>
                <a:gd name="T62" fmla="*/ 0 w 680"/>
                <a:gd name="T63" fmla="*/ 0 h 972"/>
                <a:gd name="T64" fmla="*/ 0 w 680"/>
                <a:gd name="T65" fmla="*/ 0 h 972"/>
                <a:gd name="T66" fmla="*/ 0 w 680"/>
                <a:gd name="T67" fmla="*/ 0 h 972"/>
                <a:gd name="T68" fmla="*/ 0 w 680"/>
                <a:gd name="T69" fmla="*/ 0 h 972"/>
                <a:gd name="T70" fmla="*/ 0 w 680"/>
                <a:gd name="T71" fmla="*/ 0 h 972"/>
                <a:gd name="T72" fmla="*/ 0 w 680"/>
                <a:gd name="T73" fmla="*/ 0 h 972"/>
                <a:gd name="T74" fmla="*/ 0 w 680"/>
                <a:gd name="T75" fmla="*/ 0 h 9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0"/>
                <a:gd name="T115" fmla="*/ 0 h 972"/>
                <a:gd name="T116" fmla="*/ 680 w 680"/>
                <a:gd name="T117" fmla="*/ 972 h 9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0" h="972">
                  <a:moveTo>
                    <a:pt x="16" y="324"/>
                  </a:moveTo>
                  <a:cubicBezTo>
                    <a:pt x="11" y="366"/>
                    <a:pt x="0" y="358"/>
                    <a:pt x="31" y="378"/>
                  </a:cubicBezTo>
                  <a:cubicBezTo>
                    <a:pt x="34" y="395"/>
                    <a:pt x="33" y="423"/>
                    <a:pt x="52" y="429"/>
                  </a:cubicBezTo>
                  <a:cubicBezTo>
                    <a:pt x="59" y="451"/>
                    <a:pt x="63" y="472"/>
                    <a:pt x="88" y="480"/>
                  </a:cubicBezTo>
                  <a:cubicBezTo>
                    <a:pt x="93" y="514"/>
                    <a:pt x="107" y="562"/>
                    <a:pt x="136" y="582"/>
                  </a:cubicBezTo>
                  <a:cubicBezTo>
                    <a:pt x="139" y="591"/>
                    <a:pt x="157" y="603"/>
                    <a:pt x="157" y="603"/>
                  </a:cubicBezTo>
                  <a:cubicBezTo>
                    <a:pt x="166" y="630"/>
                    <a:pt x="142" y="667"/>
                    <a:pt x="175" y="675"/>
                  </a:cubicBezTo>
                  <a:cubicBezTo>
                    <a:pt x="180" y="690"/>
                    <a:pt x="173" y="716"/>
                    <a:pt x="172" y="729"/>
                  </a:cubicBezTo>
                  <a:cubicBezTo>
                    <a:pt x="175" y="743"/>
                    <a:pt x="178" y="748"/>
                    <a:pt x="190" y="756"/>
                  </a:cubicBezTo>
                  <a:cubicBezTo>
                    <a:pt x="195" y="770"/>
                    <a:pt x="203" y="782"/>
                    <a:pt x="208" y="795"/>
                  </a:cubicBezTo>
                  <a:cubicBezTo>
                    <a:pt x="216" y="814"/>
                    <a:pt x="215" y="825"/>
                    <a:pt x="232" y="837"/>
                  </a:cubicBezTo>
                  <a:cubicBezTo>
                    <a:pt x="239" y="848"/>
                    <a:pt x="245" y="848"/>
                    <a:pt x="256" y="855"/>
                  </a:cubicBezTo>
                  <a:cubicBezTo>
                    <a:pt x="260" y="867"/>
                    <a:pt x="269" y="881"/>
                    <a:pt x="280" y="885"/>
                  </a:cubicBezTo>
                  <a:cubicBezTo>
                    <a:pt x="286" y="903"/>
                    <a:pt x="300" y="896"/>
                    <a:pt x="316" y="894"/>
                  </a:cubicBezTo>
                  <a:cubicBezTo>
                    <a:pt x="323" y="873"/>
                    <a:pt x="294" y="880"/>
                    <a:pt x="322" y="861"/>
                  </a:cubicBezTo>
                  <a:cubicBezTo>
                    <a:pt x="332" y="846"/>
                    <a:pt x="321" y="840"/>
                    <a:pt x="316" y="825"/>
                  </a:cubicBezTo>
                  <a:cubicBezTo>
                    <a:pt x="335" y="813"/>
                    <a:pt x="355" y="816"/>
                    <a:pt x="376" y="819"/>
                  </a:cubicBezTo>
                  <a:cubicBezTo>
                    <a:pt x="383" y="841"/>
                    <a:pt x="364" y="839"/>
                    <a:pt x="349" y="849"/>
                  </a:cubicBezTo>
                  <a:cubicBezTo>
                    <a:pt x="352" y="867"/>
                    <a:pt x="352" y="881"/>
                    <a:pt x="367" y="891"/>
                  </a:cubicBezTo>
                  <a:cubicBezTo>
                    <a:pt x="371" y="897"/>
                    <a:pt x="378" y="900"/>
                    <a:pt x="382" y="906"/>
                  </a:cubicBezTo>
                  <a:cubicBezTo>
                    <a:pt x="385" y="911"/>
                    <a:pt x="388" y="924"/>
                    <a:pt x="388" y="924"/>
                  </a:cubicBezTo>
                  <a:cubicBezTo>
                    <a:pt x="384" y="938"/>
                    <a:pt x="383" y="944"/>
                    <a:pt x="373" y="954"/>
                  </a:cubicBezTo>
                  <a:cubicBezTo>
                    <a:pt x="367" y="972"/>
                    <a:pt x="380" y="969"/>
                    <a:pt x="394" y="966"/>
                  </a:cubicBezTo>
                  <a:cubicBezTo>
                    <a:pt x="407" y="953"/>
                    <a:pt x="416" y="957"/>
                    <a:pt x="433" y="963"/>
                  </a:cubicBezTo>
                  <a:cubicBezTo>
                    <a:pt x="442" y="957"/>
                    <a:pt x="450" y="948"/>
                    <a:pt x="457" y="939"/>
                  </a:cubicBezTo>
                  <a:cubicBezTo>
                    <a:pt x="461" y="933"/>
                    <a:pt x="469" y="921"/>
                    <a:pt x="469" y="921"/>
                  </a:cubicBezTo>
                  <a:cubicBezTo>
                    <a:pt x="470" y="917"/>
                    <a:pt x="469" y="911"/>
                    <a:pt x="472" y="909"/>
                  </a:cubicBezTo>
                  <a:cubicBezTo>
                    <a:pt x="480" y="904"/>
                    <a:pt x="499" y="900"/>
                    <a:pt x="499" y="900"/>
                  </a:cubicBezTo>
                  <a:cubicBezTo>
                    <a:pt x="502" y="883"/>
                    <a:pt x="505" y="878"/>
                    <a:pt x="520" y="888"/>
                  </a:cubicBezTo>
                  <a:cubicBezTo>
                    <a:pt x="539" y="883"/>
                    <a:pt x="535" y="877"/>
                    <a:pt x="532" y="858"/>
                  </a:cubicBezTo>
                  <a:cubicBezTo>
                    <a:pt x="535" y="849"/>
                    <a:pt x="553" y="837"/>
                    <a:pt x="553" y="837"/>
                  </a:cubicBezTo>
                  <a:cubicBezTo>
                    <a:pt x="565" y="819"/>
                    <a:pt x="573" y="807"/>
                    <a:pt x="595" y="801"/>
                  </a:cubicBezTo>
                  <a:cubicBezTo>
                    <a:pt x="616" y="808"/>
                    <a:pt x="609" y="812"/>
                    <a:pt x="619" y="798"/>
                  </a:cubicBezTo>
                  <a:cubicBezTo>
                    <a:pt x="623" y="732"/>
                    <a:pt x="612" y="757"/>
                    <a:pt x="640" y="729"/>
                  </a:cubicBezTo>
                  <a:cubicBezTo>
                    <a:pt x="639" y="723"/>
                    <a:pt x="638" y="717"/>
                    <a:pt x="637" y="711"/>
                  </a:cubicBezTo>
                  <a:cubicBezTo>
                    <a:pt x="635" y="705"/>
                    <a:pt x="640" y="682"/>
                    <a:pt x="640" y="682"/>
                  </a:cubicBezTo>
                  <a:cubicBezTo>
                    <a:pt x="646" y="657"/>
                    <a:pt x="636" y="649"/>
                    <a:pt x="628" y="624"/>
                  </a:cubicBezTo>
                  <a:cubicBezTo>
                    <a:pt x="626" y="617"/>
                    <a:pt x="620" y="612"/>
                    <a:pt x="616" y="606"/>
                  </a:cubicBezTo>
                  <a:cubicBezTo>
                    <a:pt x="612" y="601"/>
                    <a:pt x="598" y="600"/>
                    <a:pt x="598" y="600"/>
                  </a:cubicBezTo>
                  <a:cubicBezTo>
                    <a:pt x="591" y="580"/>
                    <a:pt x="601" y="602"/>
                    <a:pt x="586" y="585"/>
                  </a:cubicBezTo>
                  <a:cubicBezTo>
                    <a:pt x="581" y="580"/>
                    <a:pt x="574" y="567"/>
                    <a:pt x="574" y="567"/>
                  </a:cubicBezTo>
                  <a:cubicBezTo>
                    <a:pt x="579" y="547"/>
                    <a:pt x="573" y="561"/>
                    <a:pt x="586" y="549"/>
                  </a:cubicBezTo>
                  <a:cubicBezTo>
                    <a:pt x="592" y="543"/>
                    <a:pt x="604" y="531"/>
                    <a:pt x="604" y="531"/>
                  </a:cubicBezTo>
                  <a:cubicBezTo>
                    <a:pt x="597" y="497"/>
                    <a:pt x="611" y="460"/>
                    <a:pt x="640" y="441"/>
                  </a:cubicBezTo>
                  <a:cubicBezTo>
                    <a:pt x="651" y="448"/>
                    <a:pt x="651" y="458"/>
                    <a:pt x="664" y="462"/>
                  </a:cubicBezTo>
                  <a:cubicBezTo>
                    <a:pt x="667" y="459"/>
                    <a:pt x="672" y="457"/>
                    <a:pt x="673" y="453"/>
                  </a:cubicBezTo>
                  <a:cubicBezTo>
                    <a:pt x="675" y="449"/>
                    <a:pt x="680" y="450"/>
                    <a:pt x="680" y="442"/>
                  </a:cubicBezTo>
                  <a:cubicBezTo>
                    <a:pt x="680" y="434"/>
                    <a:pt x="680" y="411"/>
                    <a:pt x="676" y="402"/>
                  </a:cubicBezTo>
                  <a:cubicBezTo>
                    <a:pt x="672" y="393"/>
                    <a:pt x="663" y="392"/>
                    <a:pt x="655" y="387"/>
                  </a:cubicBezTo>
                  <a:cubicBezTo>
                    <a:pt x="647" y="380"/>
                    <a:pt x="637" y="375"/>
                    <a:pt x="628" y="369"/>
                  </a:cubicBezTo>
                  <a:cubicBezTo>
                    <a:pt x="625" y="367"/>
                    <a:pt x="619" y="363"/>
                    <a:pt x="619" y="363"/>
                  </a:cubicBezTo>
                  <a:cubicBezTo>
                    <a:pt x="608" y="347"/>
                    <a:pt x="578" y="330"/>
                    <a:pt x="559" y="324"/>
                  </a:cubicBezTo>
                  <a:cubicBezTo>
                    <a:pt x="549" y="309"/>
                    <a:pt x="539" y="294"/>
                    <a:pt x="529" y="279"/>
                  </a:cubicBezTo>
                  <a:cubicBezTo>
                    <a:pt x="521" y="266"/>
                    <a:pt x="520" y="247"/>
                    <a:pt x="511" y="234"/>
                  </a:cubicBezTo>
                  <a:cubicBezTo>
                    <a:pt x="499" y="217"/>
                    <a:pt x="482" y="208"/>
                    <a:pt x="472" y="189"/>
                  </a:cubicBezTo>
                  <a:cubicBezTo>
                    <a:pt x="473" y="186"/>
                    <a:pt x="477" y="182"/>
                    <a:pt x="475" y="180"/>
                  </a:cubicBezTo>
                  <a:cubicBezTo>
                    <a:pt x="471" y="176"/>
                    <a:pt x="457" y="174"/>
                    <a:pt x="457" y="174"/>
                  </a:cubicBezTo>
                  <a:cubicBezTo>
                    <a:pt x="447" y="159"/>
                    <a:pt x="449" y="145"/>
                    <a:pt x="436" y="132"/>
                  </a:cubicBezTo>
                  <a:cubicBezTo>
                    <a:pt x="430" y="109"/>
                    <a:pt x="418" y="102"/>
                    <a:pt x="403" y="87"/>
                  </a:cubicBezTo>
                  <a:cubicBezTo>
                    <a:pt x="399" y="74"/>
                    <a:pt x="377" y="34"/>
                    <a:pt x="367" y="24"/>
                  </a:cubicBezTo>
                  <a:cubicBezTo>
                    <a:pt x="362" y="9"/>
                    <a:pt x="350" y="4"/>
                    <a:pt x="337" y="0"/>
                  </a:cubicBezTo>
                  <a:cubicBezTo>
                    <a:pt x="330" y="11"/>
                    <a:pt x="331" y="17"/>
                    <a:pt x="319" y="21"/>
                  </a:cubicBezTo>
                  <a:cubicBezTo>
                    <a:pt x="301" y="18"/>
                    <a:pt x="294" y="15"/>
                    <a:pt x="277" y="18"/>
                  </a:cubicBezTo>
                  <a:cubicBezTo>
                    <a:pt x="274" y="34"/>
                    <a:pt x="264" y="45"/>
                    <a:pt x="259" y="60"/>
                  </a:cubicBezTo>
                  <a:cubicBezTo>
                    <a:pt x="234" y="54"/>
                    <a:pt x="242" y="79"/>
                    <a:pt x="217" y="87"/>
                  </a:cubicBezTo>
                  <a:cubicBezTo>
                    <a:pt x="196" y="80"/>
                    <a:pt x="187" y="105"/>
                    <a:pt x="181" y="123"/>
                  </a:cubicBezTo>
                  <a:cubicBezTo>
                    <a:pt x="183" y="129"/>
                    <a:pt x="185" y="135"/>
                    <a:pt x="187" y="141"/>
                  </a:cubicBezTo>
                  <a:cubicBezTo>
                    <a:pt x="188" y="144"/>
                    <a:pt x="190" y="150"/>
                    <a:pt x="190" y="150"/>
                  </a:cubicBezTo>
                  <a:cubicBezTo>
                    <a:pt x="186" y="156"/>
                    <a:pt x="182" y="162"/>
                    <a:pt x="178" y="168"/>
                  </a:cubicBezTo>
                  <a:cubicBezTo>
                    <a:pt x="174" y="173"/>
                    <a:pt x="160" y="174"/>
                    <a:pt x="160" y="174"/>
                  </a:cubicBezTo>
                  <a:cubicBezTo>
                    <a:pt x="152" y="186"/>
                    <a:pt x="155" y="193"/>
                    <a:pt x="160" y="207"/>
                  </a:cubicBezTo>
                  <a:cubicBezTo>
                    <a:pt x="140" y="237"/>
                    <a:pt x="127" y="239"/>
                    <a:pt x="91" y="243"/>
                  </a:cubicBezTo>
                  <a:cubicBezTo>
                    <a:pt x="58" y="235"/>
                    <a:pt x="66" y="263"/>
                    <a:pt x="46" y="276"/>
                  </a:cubicBezTo>
                  <a:cubicBezTo>
                    <a:pt x="41" y="284"/>
                    <a:pt x="26" y="301"/>
                    <a:pt x="22" y="312"/>
                  </a:cubicBezTo>
                  <a:cubicBezTo>
                    <a:pt x="19" y="321"/>
                    <a:pt x="17" y="335"/>
                    <a:pt x="10" y="342"/>
                  </a:cubicBezTo>
                  <a:lnTo>
                    <a:pt x="16" y="324"/>
                  </a:lnTo>
                  <a:close/>
                </a:path>
              </a:pathLst>
            </a:custGeom>
            <a:solidFill>
              <a:srgbClr val="44546A">
                <a:lumMod val="60000"/>
                <a:lumOff val="40000"/>
              </a:srgbClr>
            </a:solidFill>
            <a:ln w="12700">
              <a:solidFill>
                <a:schemeClr val="bg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33" name="Freeform 35">
              <a:extLst>
                <a:ext uri="{FF2B5EF4-FFF2-40B4-BE49-F238E27FC236}">
                  <a16:creationId xmlns:a16="http://schemas.microsoft.com/office/drawing/2014/main" id="{A6507A6B-9893-6CDE-313E-7720BBC245DC}"/>
                </a:ext>
              </a:extLst>
            </p:cNvPr>
            <p:cNvSpPr>
              <a:spLocks/>
            </p:cNvSpPr>
            <p:nvPr/>
          </p:nvSpPr>
          <p:spPr bwMode="auto">
            <a:xfrm>
              <a:off x="8709182" y="2151365"/>
              <a:ext cx="207595" cy="250107"/>
            </a:xfrm>
            <a:custGeom>
              <a:avLst/>
              <a:gdLst>
                <a:gd name="T0" fmla="*/ 0 w 336"/>
                <a:gd name="T1" fmla="*/ 0 h 318"/>
                <a:gd name="T2" fmla="*/ 0 w 336"/>
                <a:gd name="T3" fmla="*/ 0 h 318"/>
                <a:gd name="T4" fmla="*/ 0 w 336"/>
                <a:gd name="T5" fmla="*/ 0 h 318"/>
                <a:gd name="T6" fmla="*/ 0 w 336"/>
                <a:gd name="T7" fmla="*/ 0 h 318"/>
                <a:gd name="T8" fmla="*/ 0 w 336"/>
                <a:gd name="T9" fmla="*/ 0 h 318"/>
                <a:gd name="T10" fmla="*/ 0 w 336"/>
                <a:gd name="T11" fmla="*/ 0 h 318"/>
                <a:gd name="T12" fmla="*/ 0 w 336"/>
                <a:gd name="T13" fmla="*/ 0 h 318"/>
                <a:gd name="T14" fmla="*/ 0 w 336"/>
                <a:gd name="T15" fmla="*/ 0 h 318"/>
                <a:gd name="T16" fmla="*/ 0 w 336"/>
                <a:gd name="T17" fmla="*/ 0 h 318"/>
                <a:gd name="T18" fmla="*/ 0 w 336"/>
                <a:gd name="T19" fmla="*/ 0 h 318"/>
                <a:gd name="T20" fmla="*/ 0 w 336"/>
                <a:gd name="T21" fmla="*/ 0 h 318"/>
                <a:gd name="T22" fmla="*/ 0 w 336"/>
                <a:gd name="T23" fmla="*/ 0 h 318"/>
                <a:gd name="T24" fmla="*/ 0 w 336"/>
                <a:gd name="T25" fmla="*/ 0 h 318"/>
                <a:gd name="T26" fmla="*/ 0 w 336"/>
                <a:gd name="T27" fmla="*/ 0 h 318"/>
                <a:gd name="T28" fmla="*/ 0 w 336"/>
                <a:gd name="T29" fmla="*/ 0 h 318"/>
                <a:gd name="T30" fmla="*/ 0 w 336"/>
                <a:gd name="T31" fmla="*/ 0 h 318"/>
                <a:gd name="T32" fmla="*/ 0 w 336"/>
                <a:gd name="T33" fmla="*/ 0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6"/>
                <a:gd name="T52" fmla="*/ 0 h 318"/>
                <a:gd name="T53" fmla="*/ 336 w 336"/>
                <a:gd name="T54" fmla="*/ 318 h 3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6" h="318">
                  <a:moveTo>
                    <a:pt x="322" y="193"/>
                  </a:moveTo>
                  <a:cubicBezTo>
                    <a:pt x="320" y="181"/>
                    <a:pt x="322" y="168"/>
                    <a:pt x="316" y="157"/>
                  </a:cubicBezTo>
                  <a:cubicBezTo>
                    <a:pt x="302" y="132"/>
                    <a:pt x="282" y="175"/>
                    <a:pt x="310" y="133"/>
                  </a:cubicBezTo>
                  <a:cubicBezTo>
                    <a:pt x="306" y="107"/>
                    <a:pt x="306" y="80"/>
                    <a:pt x="298" y="55"/>
                  </a:cubicBezTo>
                  <a:cubicBezTo>
                    <a:pt x="284" y="12"/>
                    <a:pt x="270" y="74"/>
                    <a:pt x="286" y="25"/>
                  </a:cubicBezTo>
                  <a:cubicBezTo>
                    <a:pt x="248" y="0"/>
                    <a:pt x="233" y="37"/>
                    <a:pt x="196" y="49"/>
                  </a:cubicBezTo>
                  <a:cubicBezTo>
                    <a:pt x="185" y="60"/>
                    <a:pt x="166" y="101"/>
                    <a:pt x="160" y="103"/>
                  </a:cubicBezTo>
                  <a:cubicBezTo>
                    <a:pt x="137" y="110"/>
                    <a:pt x="112" y="107"/>
                    <a:pt x="88" y="109"/>
                  </a:cubicBezTo>
                  <a:cubicBezTo>
                    <a:pt x="31" y="128"/>
                    <a:pt x="95" y="142"/>
                    <a:pt x="58" y="175"/>
                  </a:cubicBezTo>
                  <a:cubicBezTo>
                    <a:pt x="46" y="186"/>
                    <a:pt x="26" y="179"/>
                    <a:pt x="10" y="181"/>
                  </a:cubicBezTo>
                  <a:cubicBezTo>
                    <a:pt x="18" y="318"/>
                    <a:pt x="0" y="292"/>
                    <a:pt x="124" y="301"/>
                  </a:cubicBezTo>
                  <a:cubicBezTo>
                    <a:pt x="132" y="305"/>
                    <a:pt x="139" y="312"/>
                    <a:pt x="148" y="313"/>
                  </a:cubicBezTo>
                  <a:cubicBezTo>
                    <a:pt x="161" y="315"/>
                    <a:pt x="154" y="300"/>
                    <a:pt x="166" y="286"/>
                  </a:cubicBezTo>
                  <a:cubicBezTo>
                    <a:pt x="178" y="272"/>
                    <a:pt x="198" y="239"/>
                    <a:pt x="220" y="229"/>
                  </a:cubicBezTo>
                  <a:cubicBezTo>
                    <a:pt x="239" y="211"/>
                    <a:pt x="272" y="225"/>
                    <a:pt x="298" y="223"/>
                  </a:cubicBezTo>
                  <a:cubicBezTo>
                    <a:pt x="312" y="180"/>
                    <a:pt x="292" y="232"/>
                    <a:pt x="322" y="187"/>
                  </a:cubicBezTo>
                  <a:cubicBezTo>
                    <a:pt x="325" y="182"/>
                    <a:pt x="336" y="136"/>
                    <a:pt x="322" y="193"/>
                  </a:cubicBezTo>
                  <a:close/>
                </a:path>
              </a:pathLst>
            </a:custGeom>
            <a:solidFill>
              <a:srgbClr val="44546A">
                <a:lumMod val="60000"/>
                <a:lumOff val="40000"/>
              </a:srgbClr>
            </a:solidFill>
            <a:ln w="12700">
              <a:solidFill>
                <a:schemeClr val="bg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34" name="Freeform 36">
              <a:extLst>
                <a:ext uri="{FF2B5EF4-FFF2-40B4-BE49-F238E27FC236}">
                  <a16:creationId xmlns:a16="http://schemas.microsoft.com/office/drawing/2014/main" id="{8F240B80-9676-7864-7541-E9DF6B4084BA}"/>
                </a:ext>
              </a:extLst>
            </p:cNvPr>
            <p:cNvSpPr>
              <a:spLocks/>
            </p:cNvSpPr>
            <p:nvPr/>
          </p:nvSpPr>
          <p:spPr bwMode="auto">
            <a:xfrm>
              <a:off x="9223156" y="2057776"/>
              <a:ext cx="372238" cy="1100478"/>
            </a:xfrm>
            <a:custGeom>
              <a:avLst/>
              <a:gdLst>
                <a:gd name="T0" fmla="*/ 0 w 582"/>
                <a:gd name="T1" fmla="*/ 0 h 1403"/>
                <a:gd name="T2" fmla="*/ 0 w 582"/>
                <a:gd name="T3" fmla="*/ 0 h 1403"/>
                <a:gd name="T4" fmla="*/ 0 w 582"/>
                <a:gd name="T5" fmla="*/ 0 h 1403"/>
                <a:gd name="T6" fmla="*/ 0 w 582"/>
                <a:gd name="T7" fmla="*/ 0 h 1403"/>
                <a:gd name="T8" fmla="*/ 0 w 582"/>
                <a:gd name="T9" fmla="*/ 0 h 1403"/>
                <a:gd name="T10" fmla="*/ 0 w 582"/>
                <a:gd name="T11" fmla="*/ 0 h 1403"/>
                <a:gd name="T12" fmla="*/ 0 w 582"/>
                <a:gd name="T13" fmla="*/ 0 h 1403"/>
                <a:gd name="T14" fmla="*/ 0 w 582"/>
                <a:gd name="T15" fmla="*/ 0 h 1403"/>
                <a:gd name="T16" fmla="*/ 0 w 582"/>
                <a:gd name="T17" fmla="*/ 0 h 1403"/>
                <a:gd name="T18" fmla="*/ 0 w 582"/>
                <a:gd name="T19" fmla="*/ 0 h 1403"/>
                <a:gd name="T20" fmla="*/ 0 w 582"/>
                <a:gd name="T21" fmla="*/ 0 h 1403"/>
                <a:gd name="T22" fmla="*/ 0 w 582"/>
                <a:gd name="T23" fmla="*/ 0 h 1403"/>
                <a:gd name="T24" fmla="*/ 0 w 582"/>
                <a:gd name="T25" fmla="*/ 0 h 1403"/>
                <a:gd name="T26" fmla="*/ 0 w 582"/>
                <a:gd name="T27" fmla="*/ 0 h 1403"/>
                <a:gd name="T28" fmla="*/ 0 w 582"/>
                <a:gd name="T29" fmla="*/ 0 h 1403"/>
                <a:gd name="T30" fmla="*/ 0 w 582"/>
                <a:gd name="T31" fmla="*/ 0 h 1403"/>
                <a:gd name="T32" fmla="*/ 0 w 582"/>
                <a:gd name="T33" fmla="*/ 0 h 1403"/>
                <a:gd name="T34" fmla="*/ 0 w 582"/>
                <a:gd name="T35" fmla="*/ 0 h 1403"/>
                <a:gd name="T36" fmla="*/ 0 w 582"/>
                <a:gd name="T37" fmla="*/ 0 h 1403"/>
                <a:gd name="T38" fmla="*/ 0 w 582"/>
                <a:gd name="T39" fmla="*/ 0 h 1403"/>
                <a:gd name="T40" fmla="*/ 0 w 582"/>
                <a:gd name="T41" fmla="*/ 0 h 1403"/>
                <a:gd name="T42" fmla="*/ 0 w 582"/>
                <a:gd name="T43" fmla="*/ 0 h 1403"/>
                <a:gd name="T44" fmla="*/ 0 w 582"/>
                <a:gd name="T45" fmla="*/ 0 h 1403"/>
                <a:gd name="T46" fmla="*/ 0 w 582"/>
                <a:gd name="T47" fmla="*/ 0 h 1403"/>
                <a:gd name="T48" fmla="*/ 0 w 582"/>
                <a:gd name="T49" fmla="*/ 0 h 1403"/>
                <a:gd name="T50" fmla="*/ 0 w 582"/>
                <a:gd name="T51" fmla="*/ 0 h 1403"/>
                <a:gd name="T52" fmla="*/ 0 w 582"/>
                <a:gd name="T53" fmla="*/ 0 h 1403"/>
                <a:gd name="T54" fmla="*/ 0 w 582"/>
                <a:gd name="T55" fmla="*/ 0 h 1403"/>
                <a:gd name="T56" fmla="*/ 0 w 582"/>
                <a:gd name="T57" fmla="*/ 0 h 1403"/>
                <a:gd name="T58" fmla="*/ 0 w 582"/>
                <a:gd name="T59" fmla="*/ 0 h 1403"/>
                <a:gd name="T60" fmla="*/ 0 w 582"/>
                <a:gd name="T61" fmla="*/ 0 h 1403"/>
                <a:gd name="T62" fmla="*/ 0 w 582"/>
                <a:gd name="T63" fmla="*/ 0 h 1403"/>
                <a:gd name="T64" fmla="*/ 0 w 582"/>
                <a:gd name="T65" fmla="*/ 0 h 1403"/>
                <a:gd name="T66" fmla="*/ 0 w 582"/>
                <a:gd name="T67" fmla="*/ 0 h 1403"/>
                <a:gd name="T68" fmla="*/ 0 w 582"/>
                <a:gd name="T69" fmla="*/ 0 h 1403"/>
                <a:gd name="T70" fmla="*/ 0 w 582"/>
                <a:gd name="T71" fmla="*/ 0 h 1403"/>
                <a:gd name="T72" fmla="*/ 0 w 582"/>
                <a:gd name="T73" fmla="*/ 0 h 1403"/>
                <a:gd name="T74" fmla="*/ 0 w 582"/>
                <a:gd name="T75" fmla="*/ 0 h 1403"/>
                <a:gd name="T76" fmla="*/ 0 w 582"/>
                <a:gd name="T77" fmla="*/ 0 h 1403"/>
                <a:gd name="T78" fmla="*/ 0 w 582"/>
                <a:gd name="T79" fmla="*/ 0 h 1403"/>
                <a:gd name="T80" fmla="*/ 0 w 582"/>
                <a:gd name="T81" fmla="*/ 0 h 1403"/>
                <a:gd name="T82" fmla="*/ 0 w 582"/>
                <a:gd name="T83" fmla="*/ 0 h 14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2"/>
                <a:gd name="T127" fmla="*/ 0 h 1403"/>
                <a:gd name="T128" fmla="*/ 582 w 582"/>
                <a:gd name="T129" fmla="*/ 1403 h 14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2" h="1403">
                  <a:moveTo>
                    <a:pt x="338" y="23"/>
                  </a:moveTo>
                  <a:cubicBezTo>
                    <a:pt x="323" y="0"/>
                    <a:pt x="334" y="19"/>
                    <a:pt x="310" y="27"/>
                  </a:cubicBezTo>
                  <a:cubicBezTo>
                    <a:pt x="283" y="54"/>
                    <a:pt x="297" y="47"/>
                    <a:pt x="274" y="55"/>
                  </a:cubicBezTo>
                  <a:cubicBezTo>
                    <a:pt x="256" y="83"/>
                    <a:pt x="267" y="76"/>
                    <a:pt x="246" y="83"/>
                  </a:cubicBezTo>
                  <a:cubicBezTo>
                    <a:pt x="235" y="115"/>
                    <a:pt x="251" y="78"/>
                    <a:pt x="230" y="99"/>
                  </a:cubicBezTo>
                  <a:cubicBezTo>
                    <a:pt x="227" y="102"/>
                    <a:pt x="229" y="108"/>
                    <a:pt x="226" y="111"/>
                  </a:cubicBezTo>
                  <a:cubicBezTo>
                    <a:pt x="223" y="115"/>
                    <a:pt x="218" y="116"/>
                    <a:pt x="214" y="119"/>
                  </a:cubicBezTo>
                  <a:cubicBezTo>
                    <a:pt x="211" y="127"/>
                    <a:pt x="202" y="134"/>
                    <a:pt x="202" y="143"/>
                  </a:cubicBezTo>
                  <a:cubicBezTo>
                    <a:pt x="202" y="148"/>
                    <a:pt x="208" y="151"/>
                    <a:pt x="210" y="155"/>
                  </a:cubicBezTo>
                  <a:cubicBezTo>
                    <a:pt x="213" y="163"/>
                    <a:pt x="218" y="179"/>
                    <a:pt x="218" y="179"/>
                  </a:cubicBezTo>
                  <a:cubicBezTo>
                    <a:pt x="214" y="191"/>
                    <a:pt x="214" y="203"/>
                    <a:pt x="194" y="187"/>
                  </a:cubicBezTo>
                  <a:cubicBezTo>
                    <a:pt x="187" y="185"/>
                    <a:pt x="189" y="167"/>
                    <a:pt x="182" y="161"/>
                  </a:cubicBezTo>
                  <a:cubicBezTo>
                    <a:pt x="175" y="155"/>
                    <a:pt x="164" y="143"/>
                    <a:pt x="154" y="151"/>
                  </a:cubicBezTo>
                  <a:cubicBezTo>
                    <a:pt x="135" y="164"/>
                    <a:pt x="135" y="188"/>
                    <a:pt x="122" y="207"/>
                  </a:cubicBezTo>
                  <a:cubicBezTo>
                    <a:pt x="128" y="231"/>
                    <a:pt x="124" y="218"/>
                    <a:pt x="134" y="247"/>
                  </a:cubicBezTo>
                  <a:cubicBezTo>
                    <a:pt x="135" y="251"/>
                    <a:pt x="138" y="259"/>
                    <a:pt x="138" y="259"/>
                  </a:cubicBezTo>
                  <a:cubicBezTo>
                    <a:pt x="133" y="274"/>
                    <a:pt x="123" y="278"/>
                    <a:pt x="114" y="291"/>
                  </a:cubicBezTo>
                  <a:cubicBezTo>
                    <a:pt x="113" y="298"/>
                    <a:pt x="98" y="346"/>
                    <a:pt x="94" y="351"/>
                  </a:cubicBezTo>
                  <a:cubicBezTo>
                    <a:pt x="91" y="354"/>
                    <a:pt x="86" y="354"/>
                    <a:pt x="82" y="355"/>
                  </a:cubicBezTo>
                  <a:cubicBezTo>
                    <a:pt x="60" y="388"/>
                    <a:pt x="57" y="462"/>
                    <a:pt x="26" y="483"/>
                  </a:cubicBezTo>
                  <a:cubicBezTo>
                    <a:pt x="20" y="501"/>
                    <a:pt x="19" y="520"/>
                    <a:pt x="14" y="539"/>
                  </a:cubicBezTo>
                  <a:cubicBezTo>
                    <a:pt x="20" y="557"/>
                    <a:pt x="32" y="569"/>
                    <a:pt x="38" y="587"/>
                  </a:cubicBezTo>
                  <a:cubicBezTo>
                    <a:pt x="32" y="604"/>
                    <a:pt x="41" y="607"/>
                    <a:pt x="30" y="623"/>
                  </a:cubicBezTo>
                  <a:cubicBezTo>
                    <a:pt x="36" y="641"/>
                    <a:pt x="32" y="657"/>
                    <a:pt x="26" y="675"/>
                  </a:cubicBezTo>
                  <a:cubicBezTo>
                    <a:pt x="23" y="709"/>
                    <a:pt x="11" y="780"/>
                    <a:pt x="46" y="803"/>
                  </a:cubicBezTo>
                  <a:cubicBezTo>
                    <a:pt x="55" y="816"/>
                    <a:pt x="65" y="820"/>
                    <a:pt x="70" y="835"/>
                  </a:cubicBezTo>
                  <a:cubicBezTo>
                    <a:pt x="69" y="847"/>
                    <a:pt x="72" y="861"/>
                    <a:pt x="66" y="871"/>
                  </a:cubicBezTo>
                  <a:cubicBezTo>
                    <a:pt x="63" y="877"/>
                    <a:pt x="52" y="872"/>
                    <a:pt x="46" y="875"/>
                  </a:cubicBezTo>
                  <a:cubicBezTo>
                    <a:pt x="42" y="877"/>
                    <a:pt x="41" y="883"/>
                    <a:pt x="38" y="887"/>
                  </a:cubicBezTo>
                  <a:cubicBezTo>
                    <a:pt x="37" y="896"/>
                    <a:pt x="38" y="906"/>
                    <a:pt x="34" y="915"/>
                  </a:cubicBezTo>
                  <a:cubicBezTo>
                    <a:pt x="32" y="919"/>
                    <a:pt x="24" y="919"/>
                    <a:pt x="22" y="923"/>
                  </a:cubicBezTo>
                  <a:cubicBezTo>
                    <a:pt x="18" y="932"/>
                    <a:pt x="21" y="942"/>
                    <a:pt x="18" y="951"/>
                  </a:cubicBezTo>
                  <a:cubicBezTo>
                    <a:pt x="15" y="960"/>
                    <a:pt x="9" y="967"/>
                    <a:pt x="6" y="975"/>
                  </a:cubicBezTo>
                  <a:cubicBezTo>
                    <a:pt x="13" y="1002"/>
                    <a:pt x="0" y="1043"/>
                    <a:pt x="30" y="1063"/>
                  </a:cubicBezTo>
                  <a:cubicBezTo>
                    <a:pt x="49" y="1076"/>
                    <a:pt x="37" y="1069"/>
                    <a:pt x="66" y="1079"/>
                  </a:cubicBezTo>
                  <a:cubicBezTo>
                    <a:pt x="70" y="1080"/>
                    <a:pt x="78" y="1083"/>
                    <a:pt x="78" y="1083"/>
                  </a:cubicBezTo>
                  <a:cubicBezTo>
                    <a:pt x="89" y="1094"/>
                    <a:pt x="93" y="1111"/>
                    <a:pt x="106" y="1119"/>
                  </a:cubicBezTo>
                  <a:cubicBezTo>
                    <a:pt x="114" y="1124"/>
                    <a:pt x="130" y="1135"/>
                    <a:pt x="130" y="1135"/>
                  </a:cubicBezTo>
                  <a:cubicBezTo>
                    <a:pt x="141" y="1169"/>
                    <a:pt x="155" y="1191"/>
                    <a:pt x="190" y="1203"/>
                  </a:cubicBezTo>
                  <a:cubicBezTo>
                    <a:pt x="193" y="1207"/>
                    <a:pt x="194" y="1212"/>
                    <a:pt x="198" y="1215"/>
                  </a:cubicBezTo>
                  <a:cubicBezTo>
                    <a:pt x="201" y="1218"/>
                    <a:pt x="207" y="1216"/>
                    <a:pt x="210" y="1219"/>
                  </a:cubicBezTo>
                  <a:cubicBezTo>
                    <a:pt x="213" y="1222"/>
                    <a:pt x="211" y="1228"/>
                    <a:pt x="214" y="1231"/>
                  </a:cubicBezTo>
                  <a:cubicBezTo>
                    <a:pt x="217" y="1235"/>
                    <a:pt x="222" y="1236"/>
                    <a:pt x="226" y="1239"/>
                  </a:cubicBezTo>
                  <a:cubicBezTo>
                    <a:pt x="236" y="1270"/>
                    <a:pt x="250" y="1299"/>
                    <a:pt x="258" y="1331"/>
                  </a:cubicBezTo>
                  <a:cubicBezTo>
                    <a:pt x="263" y="1351"/>
                    <a:pt x="260" y="1372"/>
                    <a:pt x="266" y="1391"/>
                  </a:cubicBezTo>
                  <a:cubicBezTo>
                    <a:pt x="269" y="1400"/>
                    <a:pt x="294" y="1402"/>
                    <a:pt x="298" y="1403"/>
                  </a:cubicBezTo>
                  <a:cubicBezTo>
                    <a:pt x="318" y="1396"/>
                    <a:pt x="337" y="1394"/>
                    <a:pt x="358" y="1391"/>
                  </a:cubicBezTo>
                  <a:cubicBezTo>
                    <a:pt x="367" y="1364"/>
                    <a:pt x="366" y="1354"/>
                    <a:pt x="350" y="1331"/>
                  </a:cubicBezTo>
                  <a:cubicBezTo>
                    <a:pt x="359" y="1303"/>
                    <a:pt x="350" y="1310"/>
                    <a:pt x="370" y="1303"/>
                  </a:cubicBezTo>
                  <a:cubicBezTo>
                    <a:pt x="380" y="1289"/>
                    <a:pt x="388" y="1288"/>
                    <a:pt x="402" y="1279"/>
                  </a:cubicBezTo>
                  <a:cubicBezTo>
                    <a:pt x="426" y="1285"/>
                    <a:pt x="413" y="1281"/>
                    <a:pt x="442" y="1291"/>
                  </a:cubicBezTo>
                  <a:cubicBezTo>
                    <a:pt x="446" y="1292"/>
                    <a:pt x="454" y="1295"/>
                    <a:pt x="454" y="1295"/>
                  </a:cubicBezTo>
                  <a:cubicBezTo>
                    <a:pt x="481" y="1286"/>
                    <a:pt x="465" y="1255"/>
                    <a:pt x="490" y="1247"/>
                  </a:cubicBezTo>
                  <a:cubicBezTo>
                    <a:pt x="499" y="1233"/>
                    <a:pt x="500" y="1225"/>
                    <a:pt x="514" y="1215"/>
                  </a:cubicBezTo>
                  <a:cubicBezTo>
                    <a:pt x="527" y="1196"/>
                    <a:pt x="545" y="1198"/>
                    <a:pt x="566" y="1191"/>
                  </a:cubicBezTo>
                  <a:cubicBezTo>
                    <a:pt x="573" y="1184"/>
                    <a:pt x="582" y="1179"/>
                    <a:pt x="582" y="1167"/>
                  </a:cubicBezTo>
                  <a:cubicBezTo>
                    <a:pt x="582" y="1156"/>
                    <a:pt x="564" y="1134"/>
                    <a:pt x="562" y="1131"/>
                  </a:cubicBezTo>
                  <a:cubicBezTo>
                    <a:pt x="552" y="1115"/>
                    <a:pt x="547" y="1094"/>
                    <a:pt x="530" y="1083"/>
                  </a:cubicBezTo>
                  <a:cubicBezTo>
                    <a:pt x="519" y="1075"/>
                    <a:pt x="494" y="1063"/>
                    <a:pt x="494" y="1063"/>
                  </a:cubicBezTo>
                  <a:cubicBezTo>
                    <a:pt x="478" y="1068"/>
                    <a:pt x="470" y="1063"/>
                    <a:pt x="454" y="1059"/>
                  </a:cubicBezTo>
                  <a:cubicBezTo>
                    <a:pt x="431" y="1064"/>
                    <a:pt x="417" y="1060"/>
                    <a:pt x="398" y="1047"/>
                  </a:cubicBezTo>
                  <a:cubicBezTo>
                    <a:pt x="383" y="1024"/>
                    <a:pt x="387" y="999"/>
                    <a:pt x="362" y="983"/>
                  </a:cubicBezTo>
                  <a:cubicBezTo>
                    <a:pt x="344" y="955"/>
                    <a:pt x="345" y="984"/>
                    <a:pt x="338" y="943"/>
                  </a:cubicBezTo>
                  <a:cubicBezTo>
                    <a:pt x="342" y="925"/>
                    <a:pt x="348" y="916"/>
                    <a:pt x="354" y="899"/>
                  </a:cubicBezTo>
                  <a:cubicBezTo>
                    <a:pt x="335" y="886"/>
                    <a:pt x="325" y="853"/>
                    <a:pt x="354" y="843"/>
                  </a:cubicBezTo>
                  <a:cubicBezTo>
                    <a:pt x="372" y="817"/>
                    <a:pt x="373" y="826"/>
                    <a:pt x="366" y="799"/>
                  </a:cubicBezTo>
                  <a:cubicBezTo>
                    <a:pt x="364" y="791"/>
                    <a:pt x="358" y="775"/>
                    <a:pt x="358" y="775"/>
                  </a:cubicBezTo>
                  <a:cubicBezTo>
                    <a:pt x="368" y="744"/>
                    <a:pt x="361" y="711"/>
                    <a:pt x="342" y="683"/>
                  </a:cubicBezTo>
                  <a:cubicBezTo>
                    <a:pt x="343" y="666"/>
                    <a:pt x="342" y="648"/>
                    <a:pt x="346" y="631"/>
                  </a:cubicBezTo>
                  <a:cubicBezTo>
                    <a:pt x="347" y="626"/>
                    <a:pt x="355" y="627"/>
                    <a:pt x="358" y="623"/>
                  </a:cubicBezTo>
                  <a:cubicBezTo>
                    <a:pt x="373" y="606"/>
                    <a:pt x="373" y="590"/>
                    <a:pt x="390" y="579"/>
                  </a:cubicBezTo>
                  <a:cubicBezTo>
                    <a:pt x="401" y="547"/>
                    <a:pt x="390" y="587"/>
                    <a:pt x="390" y="555"/>
                  </a:cubicBezTo>
                  <a:cubicBezTo>
                    <a:pt x="390" y="543"/>
                    <a:pt x="402" y="530"/>
                    <a:pt x="406" y="519"/>
                  </a:cubicBezTo>
                  <a:cubicBezTo>
                    <a:pt x="407" y="486"/>
                    <a:pt x="405" y="452"/>
                    <a:pt x="410" y="419"/>
                  </a:cubicBezTo>
                  <a:cubicBezTo>
                    <a:pt x="411" y="414"/>
                    <a:pt x="422" y="416"/>
                    <a:pt x="422" y="411"/>
                  </a:cubicBezTo>
                  <a:cubicBezTo>
                    <a:pt x="429" y="342"/>
                    <a:pt x="436" y="351"/>
                    <a:pt x="406" y="331"/>
                  </a:cubicBezTo>
                  <a:cubicBezTo>
                    <a:pt x="401" y="323"/>
                    <a:pt x="395" y="315"/>
                    <a:pt x="390" y="307"/>
                  </a:cubicBezTo>
                  <a:cubicBezTo>
                    <a:pt x="387" y="303"/>
                    <a:pt x="382" y="295"/>
                    <a:pt x="382" y="295"/>
                  </a:cubicBezTo>
                  <a:cubicBezTo>
                    <a:pt x="386" y="291"/>
                    <a:pt x="391" y="288"/>
                    <a:pt x="394" y="283"/>
                  </a:cubicBezTo>
                  <a:cubicBezTo>
                    <a:pt x="398" y="276"/>
                    <a:pt x="402" y="259"/>
                    <a:pt x="402" y="259"/>
                  </a:cubicBezTo>
                  <a:cubicBezTo>
                    <a:pt x="394" y="226"/>
                    <a:pt x="377" y="196"/>
                    <a:pt x="358" y="167"/>
                  </a:cubicBezTo>
                  <a:cubicBezTo>
                    <a:pt x="351" y="156"/>
                    <a:pt x="349" y="142"/>
                    <a:pt x="342" y="131"/>
                  </a:cubicBezTo>
                  <a:cubicBezTo>
                    <a:pt x="341" y="94"/>
                    <a:pt x="343" y="56"/>
                    <a:pt x="338" y="19"/>
                  </a:cubicBezTo>
                  <a:cubicBezTo>
                    <a:pt x="337" y="14"/>
                    <a:pt x="326" y="6"/>
                    <a:pt x="326" y="11"/>
                  </a:cubicBezTo>
                  <a:cubicBezTo>
                    <a:pt x="326" y="17"/>
                    <a:pt x="334" y="19"/>
                    <a:pt x="338" y="23"/>
                  </a:cubicBezTo>
                  <a:close/>
                </a:path>
              </a:pathLst>
            </a:custGeom>
            <a:solidFill>
              <a:srgbClr val="44546A">
                <a:lumMod val="60000"/>
                <a:lumOff val="40000"/>
              </a:srgbClr>
            </a:solidFill>
            <a:ln w="12700">
              <a:solidFill>
                <a:schemeClr val="bg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35" name="Freeform 37">
              <a:extLst>
                <a:ext uri="{FF2B5EF4-FFF2-40B4-BE49-F238E27FC236}">
                  <a16:creationId xmlns:a16="http://schemas.microsoft.com/office/drawing/2014/main" id="{BB21ABBF-034A-33B5-AC93-103CBB3F4BF7}"/>
                </a:ext>
              </a:extLst>
            </p:cNvPr>
            <p:cNvSpPr>
              <a:spLocks/>
            </p:cNvSpPr>
            <p:nvPr/>
          </p:nvSpPr>
          <p:spPr bwMode="auto">
            <a:xfrm>
              <a:off x="9422161" y="1254200"/>
              <a:ext cx="1746652" cy="2388137"/>
            </a:xfrm>
            <a:custGeom>
              <a:avLst/>
              <a:gdLst>
                <a:gd name="T0" fmla="*/ 0 w 2808"/>
                <a:gd name="T1" fmla="*/ 0 h 3034"/>
                <a:gd name="T2" fmla="*/ 0 w 2808"/>
                <a:gd name="T3" fmla="*/ 0 h 3034"/>
                <a:gd name="T4" fmla="*/ 0 w 2808"/>
                <a:gd name="T5" fmla="*/ 0 h 3034"/>
                <a:gd name="T6" fmla="*/ 0 w 2808"/>
                <a:gd name="T7" fmla="*/ 0 h 3034"/>
                <a:gd name="T8" fmla="*/ 0 w 2808"/>
                <a:gd name="T9" fmla="*/ 0 h 3034"/>
                <a:gd name="T10" fmla="*/ 0 w 2808"/>
                <a:gd name="T11" fmla="*/ 0 h 3034"/>
                <a:gd name="T12" fmla="*/ 0 w 2808"/>
                <a:gd name="T13" fmla="*/ 0 h 3034"/>
                <a:gd name="T14" fmla="*/ 0 w 2808"/>
                <a:gd name="T15" fmla="*/ 0 h 3034"/>
                <a:gd name="T16" fmla="*/ 0 w 2808"/>
                <a:gd name="T17" fmla="*/ 0 h 3034"/>
                <a:gd name="T18" fmla="*/ 0 w 2808"/>
                <a:gd name="T19" fmla="*/ 0 h 3034"/>
                <a:gd name="T20" fmla="*/ 0 w 2808"/>
                <a:gd name="T21" fmla="*/ 0 h 3034"/>
                <a:gd name="T22" fmla="*/ 0 w 2808"/>
                <a:gd name="T23" fmla="*/ 0 h 3034"/>
                <a:gd name="T24" fmla="*/ 0 w 2808"/>
                <a:gd name="T25" fmla="*/ 0 h 3034"/>
                <a:gd name="T26" fmla="*/ 0 w 2808"/>
                <a:gd name="T27" fmla="*/ 0 h 3034"/>
                <a:gd name="T28" fmla="*/ 0 w 2808"/>
                <a:gd name="T29" fmla="*/ 0 h 3034"/>
                <a:gd name="T30" fmla="*/ 0 w 2808"/>
                <a:gd name="T31" fmla="*/ 0 h 3034"/>
                <a:gd name="T32" fmla="*/ 0 w 2808"/>
                <a:gd name="T33" fmla="*/ 0 h 3034"/>
                <a:gd name="T34" fmla="*/ 0 w 2808"/>
                <a:gd name="T35" fmla="*/ 0 h 3034"/>
                <a:gd name="T36" fmla="*/ 0 w 2808"/>
                <a:gd name="T37" fmla="*/ 0 h 3034"/>
                <a:gd name="T38" fmla="*/ 0 w 2808"/>
                <a:gd name="T39" fmla="*/ 0 h 3034"/>
                <a:gd name="T40" fmla="*/ 0 w 2808"/>
                <a:gd name="T41" fmla="*/ 0 h 3034"/>
                <a:gd name="T42" fmla="*/ 0 w 2808"/>
                <a:gd name="T43" fmla="*/ 0 h 3034"/>
                <a:gd name="T44" fmla="*/ 0 w 2808"/>
                <a:gd name="T45" fmla="*/ 0 h 3034"/>
                <a:gd name="T46" fmla="*/ 0 w 2808"/>
                <a:gd name="T47" fmla="*/ 0 h 3034"/>
                <a:gd name="T48" fmla="*/ 0 w 2808"/>
                <a:gd name="T49" fmla="*/ 0 h 3034"/>
                <a:gd name="T50" fmla="*/ 0 w 2808"/>
                <a:gd name="T51" fmla="*/ 0 h 3034"/>
                <a:gd name="T52" fmla="*/ 0 w 2808"/>
                <a:gd name="T53" fmla="*/ 0 h 3034"/>
                <a:gd name="T54" fmla="*/ 0 w 2808"/>
                <a:gd name="T55" fmla="*/ 0 h 3034"/>
                <a:gd name="T56" fmla="*/ 0 w 2808"/>
                <a:gd name="T57" fmla="*/ 0 h 3034"/>
                <a:gd name="T58" fmla="*/ 0 w 2808"/>
                <a:gd name="T59" fmla="*/ 0 h 3034"/>
                <a:gd name="T60" fmla="*/ 0 w 2808"/>
                <a:gd name="T61" fmla="*/ 0 h 3034"/>
                <a:gd name="T62" fmla="*/ 0 w 2808"/>
                <a:gd name="T63" fmla="*/ 0 h 3034"/>
                <a:gd name="T64" fmla="*/ 0 w 2808"/>
                <a:gd name="T65" fmla="*/ 0 h 3034"/>
                <a:gd name="T66" fmla="*/ 0 w 2808"/>
                <a:gd name="T67" fmla="*/ 0 h 3034"/>
                <a:gd name="T68" fmla="*/ 0 w 2808"/>
                <a:gd name="T69" fmla="*/ 0 h 3034"/>
                <a:gd name="T70" fmla="*/ 0 w 2808"/>
                <a:gd name="T71" fmla="*/ 0 h 3034"/>
                <a:gd name="T72" fmla="*/ 0 w 2808"/>
                <a:gd name="T73" fmla="*/ 0 h 3034"/>
                <a:gd name="T74" fmla="*/ 0 w 2808"/>
                <a:gd name="T75" fmla="*/ 0 h 3034"/>
                <a:gd name="T76" fmla="*/ 0 w 2808"/>
                <a:gd name="T77" fmla="*/ 0 h 3034"/>
                <a:gd name="T78" fmla="*/ 0 w 2808"/>
                <a:gd name="T79" fmla="*/ 0 h 3034"/>
                <a:gd name="T80" fmla="*/ 0 w 2808"/>
                <a:gd name="T81" fmla="*/ 0 h 3034"/>
                <a:gd name="T82" fmla="*/ 0 w 2808"/>
                <a:gd name="T83" fmla="*/ 0 h 3034"/>
                <a:gd name="T84" fmla="*/ 0 w 2808"/>
                <a:gd name="T85" fmla="*/ 0 h 3034"/>
                <a:gd name="T86" fmla="*/ 0 w 2808"/>
                <a:gd name="T87" fmla="*/ 0 h 3034"/>
                <a:gd name="T88" fmla="*/ 0 w 2808"/>
                <a:gd name="T89" fmla="*/ 0 h 3034"/>
                <a:gd name="T90" fmla="*/ 0 w 2808"/>
                <a:gd name="T91" fmla="*/ 0 h 3034"/>
                <a:gd name="T92" fmla="*/ 0 w 2808"/>
                <a:gd name="T93" fmla="*/ 0 h 3034"/>
                <a:gd name="T94" fmla="*/ 0 w 2808"/>
                <a:gd name="T95" fmla="*/ 0 h 3034"/>
                <a:gd name="T96" fmla="*/ 0 w 2808"/>
                <a:gd name="T97" fmla="*/ 0 h 3034"/>
                <a:gd name="T98" fmla="*/ 0 w 2808"/>
                <a:gd name="T99" fmla="*/ 0 h 3034"/>
                <a:gd name="T100" fmla="*/ 0 w 2808"/>
                <a:gd name="T101" fmla="*/ 0 h 3034"/>
                <a:gd name="T102" fmla="*/ 0 w 2808"/>
                <a:gd name="T103" fmla="*/ 0 h 3034"/>
                <a:gd name="T104" fmla="*/ 0 w 2808"/>
                <a:gd name="T105" fmla="*/ 0 h 3034"/>
                <a:gd name="T106" fmla="*/ 0 w 2808"/>
                <a:gd name="T107" fmla="*/ 0 h 3034"/>
                <a:gd name="T108" fmla="*/ 0 w 2808"/>
                <a:gd name="T109" fmla="*/ 0 h 3034"/>
                <a:gd name="T110" fmla="*/ 0 w 2808"/>
                <a:gd name="T111" fmla="*/ 0 h 3034"/>
                <a:gd name="T112" fmla="*/ 0 w 2808"/>
                <a:gd name="T113" fmla="*/ 0 h 30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08"/>
                <a:gd name="T172" fmla="*/ 0 h 3034"/>
                <a:gd name="T173" fmla="*/ 2808 w 2808"/>
                <a:gd name="T174" fmla="*/ 3034 h 30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08" h="3034">
                  <a:moveTo>
                    <a:pt x="21" y="1024"/>
                  </a:moveTo>
                  <a:cubicBezTo>
                    <a:pt x="29" y="1113"/>
                    <a:pt x="13" y="1102"/>
                    <a:pt x="42" y="1166"/>
                  </a:cubicBezTo>
                  <a:cubicBezTo>
                    <a:pt x="52" y="1189"/>
                    <a:pt x="69" y="1216"/>
                    <a:pt x="77" y="1240"/>
                  </a:cubicBezTo>
                  <a:cubicBezTo>
                    <a:pt x="80" y="1248"/>
                    <a:pt x="85" y="1264"/>
                    <a:pt x="85" y="1264"/>
                  </a:cubicBezTo>
                  <a:cubicBezTo>
                    <a:pt x="73" y="1312"/>
                    <a:pt x="74" y="1286"/>
                    <a:pt x="93" y="1344"/>
                  </a:cubicBezTo>
                  <a:cubicBezTo>
                    <a:pt x="98" y="1360"/>
                    <a:pt x="109" y="1392"/>
                    <a:pt x="109" y="1392"/>
                  </a:cubicBezTo>
                  <a:cubicBezTo>
                    <a:pt x="104" y="1408"/>
                    <a:pt x="98" y="1424"/>
                    <a:pt x="93" y="1440"/>
                  </a:cubicBezTo>
                  <a:cubicBezTo>
                    <a:pt x="90" y="1448"/>
                    <a:pt x="85" y="1464"/>
                    <a:pt x="85" y="1464"/>
                  </a:cubicBezTo>
                  <a:cubicBezTo>
                    <a:pt x="75" y="1569"/>
                    <a:pt x="86" y="1524"/>
                    <a:pt x="61" y="1600"/>
                  </a:cubicBezTo>
                  <a:cubicBezTo>
                    <a:pt x="52" y="1626"/>
                    <a:pt x="21" y="1672"/>
                    <a:pt x="21" y="1672"/>
                  </a:cubicBezTo>
                  <a:cubicBezTo>
                    <a:pt x="24" y="1688"/>
                    <a:pt x="25" y="1704"/>
                    <a:pt x="29" y="1720"/>
                  </a:cubicBezTo>
                  <a:cubicBezTo>
                    <a:pt x="33" y="1736"/>
                    <a:pt x="45" y="1768"/>
                    <a:pt x="45" y="1768"/>
                  </a:cubicBezTo>
                  <a:cubicBezTo>
                    <a:pt x="51" y="1839"/>
                    <a:pt x="32" y="1887"/>
                    <a:pt x="101" y="1864"/>
                  </a:cubicBezTo>
                  <a:cubicBezTo>
                    <a:pt x="154" y="1917"/>
                    <a:pt x="208" y="1915"/>
                    <a:pt x="277" y="1936"/>
                  </a:cubicBezTo>
                  <a:cubicBezTo>
                    <a:pt x="293" y="1941"/>
                    <a:pt x="309" y="1947"/>
                    <a:pt x="325" y="1952"/>
                  </a:cubicBezTo>
                  <a:cubicBezTo>
                    <a:pt x="333" y="1955"/>
                    <a:pt x="349" y="1960"/>
                    <a:pt x="349" y="1960"/>
                  </a:cubicBezTo>
                  <a:cubicBezTo>
                    <a:pt x="378" y="2003"/>
                    <a:pt x="361" y="2017"/>
                    <a:pt x="381" y="2056"/>
                  </a:cubicBezTo>
                  <a:cubicBezTo>
                    <a:pt x="385" y="2065"/>
                    <a:pt x="397" y="2067"/>
                    <a:pt x="405" y="2072"/>
                  </a:cubicBezTo>
                  <a:cubicBezTo>
                    <a:pt x="441" y="2048"/>
                    <a:pt x="443" y="2062"/>
                    <a:pt x="485" y="2072"/>
                  </a:cubicBezTo>
                  <a:cubicBezTo>
                    <a:pt x="542" y="2034"/>
                    <a:pt x="514" y="2035"/>
                    <a:pt x="565" y="2048"/>
                  </a:cubicBezTo>
                  <a:cubicBezTo>
                    <a:pt x="615" y="2123"/>
                    <a:pt x="651" y="2105"/>
                    <a:pt x="749" y="2112"/>
                  </a:cubicBezTo>
                  <a:cubicBezTo>
                    <a:pt x="781" y="2123"/>
                    <a:pt x="794" y="2132"/>
                    <a:pt x="813" y="2160"/>
                  </a:cubicBezTo>
                  <a:cubicBezTo>
                    <a:pt x="817" y="2198"/>
                    <a:pt x="833" y="2244"/>
                    <a:pt x="821" y="2280"/>
                  </a:cubicBezTo>
                  <a:cubicBezTo>
                    <a:pt x="815" y="2332"/>
                    <a:pt x="826" y="2372"/>
                    <a:pt x="765" y="2352"/>
                  </a:cubicBezTo>
                  <a:cubicBezTo>
                    <a:pt x="736" y="2308"/>
                    <a:pt x="739" y="2343"/>
                    <a:pt x="693" y="2328"/>
                  </a:cubicBezTo>
                  <a:cubicBezTo>
                    <a:pt x="677" y="2327"/>
                    <a:pt x="680" y="2316"/>
                    <a:pt x="669" y="2336"/>
                  </a:cubicBezTo>
                  <a:cubicBezTo>
                    <a:pt x="658" y="2356"/>
                    <a:pt x="644" y="2416"/>
                    <a:pt x="629" y="2448"/>
                  </a:cubicBezTo>
                  <a:cubicBezTo>
                    <a:pt x="618" y="2505"/>
                    <a:pt x="610" y="2485"/>
                    <a:pt x="581" y="2528"/>
                  </a:cubicBezTo>
                  <a:cubicBezTo>
                    <a:pt x="610" y="2616"/>
                    <a:pt x="564" y="2483"/>
                    <a:pt x="605" y="2576"/>
                  </a:cubicBezTo>
                  <a:cubicBezTo>
                    <a:pt x="627" y="2626"/>
                    <a:pt x="636" y="2679"/>
                    <a:pt x="661" y="2728"/>
                  </a:cubicBezTo>
                  <a:cubicBezTo>
                    <a:pt x="665" y="2737"/>
                    <a:pt x="669" y="2747"/>
                    <a:pt x="677" y="2752"/>
                  </a:cubicBezTo>
                  <a:cubicBezTo>
                    <a:pt x="691" y="2761"/>
                    <a:pt x="725" y="2768"/>
                    <a:pt x="725" y="2768"/>
                  </a:cubicBezTo>
                  <a:cubicBezTo>
                    <a:pt x="722" y="2779"/>
                    <a:pt x="724" y="2791"/>
                    <a:pt x="717" y="2800"/>
                  </a:cubicBezTo>
                  <a:cubicBezTo>
                    <a:pt x="712" y="2807"/>
                    <a:pt x="696" y="2800"/>
                    <a:pt x="693" y="2808"/>
                  </a:cubicBezTo>
                  <a:cubicBezTo>
                    <a:pt x="690" y="2818"/>
                    <a:pt x="705" y="2859"/>
                    <a:pt x="709" y="2872"/>
                  </a:cubicBezTo>
                  <a:cubicBezTo>
                    <a:pt x="706" y="2883"/>
                    <a:pt x="706" y="2894"/>
                    <a:pt x="701" y="2904"/>
                  </a:cubicBezTo>
                  <a:cubicBezTo>
                    <a:pt x="698" y="2912"/>
                    <a:pt x="686" y="2907"/>
                    <a:pt x="681" y="2915"/>
                  </a:cubicBezTo>
                  <a:cubicBezTo>
                    <a:pt x="676" y="2923"/>
                    <a:pt x="663" y="2935"/>
                    <a:pt x="669" y="2952"/>
                  </a:cubicBezTo>
                  <a:cubicBezTo>
                    <a:pt x="660" y="3025"/>
                    <a:pt x="646" y="3034"/>
                    <a:pt x="717" y="3016"/>
                  </a:cubicBezTo>
                  <a:cubicBezTo>
                    <a:pt x="754" y="2961"/>
                    <a:pt x="743" y="2986"/>
                    <a:pt x="757" y="2944"/>
                  </a:cubicBezTo>
                  <a:cubicBezTo>
                    <a:pt x="768" y="2947"/>
                    <a:pt x="778" y="2949"/>
                    <a:pt x="789" y="2952"/>
                  </a:cubicBezTo>
                  <a:cubicBezTo>
                    <a:pt x="805" y="2957"/>
                    <a:pt x="837" y="2968"/>
                    <a:pt x="837" y="2968"/>
                  </a:cubicBezTo>
                  <a:cubicBezTo>
                    <a:pt x="885" y="2952"/>
                    <a:pt x="857" y="2939"/>
                    <a:pt x="829" y="2920"/>
                  </a:cubicBezTo>
                  <a:cubicBezTo>
                    <a:pt x="874" y="2853"/>
                    <a:pt x="885" y="2843"/>
                    <a:pt x="965" y="2832"/>
                  </a:cubicBezTo>
                  <a:cubicBezTo>
                    <a:pt x="996" y="2822"/>
                    <a:pt x="998" y="2802"/>
                    <a:pt x="1029" y="2792"/>
                  </a:cubicBezTo>
                  <a:cubicBezTo>
                    <a:pt x="1079" y="2809"/>
                    <a:pt x="1146" y="2789"/>
                    <a:pt x="1197" y="2784"/>
                  </a:cubicBezTo>
                  <a:cubicBezTo>
                    <a:pt x="1208" y="2752"/>
                    <a:pt x="1217" y="2739"/>
                    <a:pt x="1245" y="2720"/>
                  </a:cubicBezTo>
                  <a:cubicBezTo>
                    <a:pt x="1248" y="2712"/>
                    <a:pt x="1249" y="2704"/>
                    <a:pt x="1253" y="2696"/>
                  </a:cubicBezTo>
                  <a:cubicBezTo>
                    <a:pt x="1257" y="2687"/>
                    <a:pt x="1266" y="2681"/>
                    <a:pt x="1269" y="2672"/>
                  </a:cubicBezTo>
                  <a:cubicBezTo>
                    <a:pt x="1289" y="2617"/>
                    <a:pt x="1270" y="2624"/>
                    <a:pt x="1333" y="2608"/>
                  </a:cubicBezTo>
                  <a:cubicBezTo>
                    <a:pt x="1356" y="2616"/>
                    <a:pt x="1380" y="2628"/>
                    <a:pt x="1405" y="2608"/>
                  </a:cubicBezTo>
                  <a:cubicBezTo>
                    <a:pt x="1412" y="2603"/>
                    <a:pt x="1400" y="2592"/>
                    <a:pt x="1397" y="2584"/>
                  </a:cubicBezTo>
                  <a:cubicBezTo>
                    <a:pt x="1413" y="2579"/>
                    <a:pt x="1429" y="2573"/>
                    <a:pt x="1445" y="2568"/>
                  </a:cubicBezTo>
                  <a:cubicBezTo>
                    <a:pt x="1453" y="2565"/>
                    <a:pt x="1469" y="2560"/>
                    <a:pt x="1469" y="2560"/>
                  </a:cubicBezTo>
                  <a:cubicBezTo>
                    <a:pt x="1462" y="2523"/>
                    <a:pt x="1457" y="2502"/>
                    <a:pt x="1437" y="2472"/>
                  </a:cubicBezTo>
                  <a:cubicBezTo>
                    <a:pt x="1445" y="2448"/>
                    <a:pt x="1454" y="2396"/>
                    <a:pt x="1477" y="2376"/>
                  </a:cubicBezTo>
                  <a:cubicBezTo>
                    <a:pt x="1539" y="2322"/>
                    <a:pt x="1626" y="2324"/>
                    <a:pt x="1693" y="2280"/>
                  </a:cubicBezTo>
                  <a:cubicBezTo>
                    <a:pt x="1707" y="2239"/>
                    <a:pt x="1703" y="2272"/>
                    <a:pt x="1685" y="2232"/>
                  </a:cubicBezTo>
                  <a:cubicBezTo>
                    <a:pt x="1664" y="2186"/>
                    <a:pt x="1676" y="2170"/>
                    <a:pt x="1637" y="2144"/>
                  </a:cubicBezTo>
                  <a:cubicBezTo>
                    <a:pt x="1624" y="2093"/>
                    <a:pt x="1633" y="2061"/>
                    <a:pt x="1677" y="2032"/>
                  </a:cubicBezTo>
                  <a:cubicBezTo>
                    <a:pt x="1696" y="2003"/>
                    <a:pt x="1713" y="2003"/>
                    <a:pt x="1741" y="1984"/>
                  </a:cubicBezTo>
                  <a:cubicBezTo>
                    <a:pt x="1733" y="1927"/>
                    <a:pt x="1728" y="1941"/>
                    <a:pt x="1741" y="1896"/>
                  </a:cubicBezTo>
                  <a:cubicBezTo>
                    <a:pt x="1746" y="1880"/>
                    <a:pt x="1752" y="1864"/>
                    <a:pt x="1757" y="1848"/>
                  </a:cubicBezTo>
                  <a:cubicBezTo>
                    <a:pt x="1760" y="1840"/>
                    <a:pt x="1765" y="1824"/>
                    <a:pt x="1765" y="1824"/>
                  </a:cubicBezTo>
                  <a:cubicBezTo>
                    <a:pt x="1768" y="1805"/>
                    <a:pt x="1765" y="1785"/>
                    <a:pt x="1773" y="1768"/>
                  </a:cubicBezTo>
                  <a:cubicBezTo>
                    <a:pt x="1777" y="1760"/>
                    <a:pt x="1790" y="1765"/>
                    <a:pt x="1797" y="1760"/>
                  </a:cubicBezTo>
                  <a:cubicBezTo>
                    <a:pt x="1835" y="1729"/>
                    <a:pt x="1788" y="1739"/>
                    <a:pt x="1837" y="1728"/>
                  </a:cubicBezTo>
                  <a:cubicBezTo>
                    <a:pt x="1853" y="1724"/>
                    <a:pt x="1869" y="1724"/>
                    <a:pt x="1885" y="1720"/>
                  </a:cubicBezTo>
                  <a:cubicBezTo>
                    <a:pt x="1901" y="1716"/>
                    <a:pt x="1933" y="1704"/>
                    <a:pt x="1933" y="1704"/>
                  </a:cubicBezTo>
                  <a:cubicBezTo>
                    <a:pt x="1943" y="1654"/>
                    <a:pt x="1934" y="1634"/>
                    <a:pt x="1989" y="1648"/>
                  </a:cubicBezTo>
                  <a:cubicBezTo>
                    <a:pt x="2005" y="1643"/>
                    <a:pt x="2026" y="1638"/>
                    <a:pt x="2037" y="1624"/>
                  </a:cubicBezTo>
                  <a:cubicBezTo>
                    <a:pt x="2042" y="1617"/>
                    <a:pt x="2039" y="1606"/>
                    <a:pt x="2045" y="1600"/>
                  </a:cubicBezTo>
                  <a:cubicBezTo>
                    <a:pt x="2058" y="1587"/>
                    <a:pt x="2118" y="1571"/>
                    <a:pt x="2133" y="1568"/>
                  </a:cubicBezTo>
                  <a:cubicBezTo>
                    <a:pt x="2172" y="1542"/>
                    <a:pt x="2216" y="1547"/>
                    <a:pt x="2261" y="1536"/>
                  </a:cubicBezTo>
                  <a:cubicBezTo>
                    <a:pt x="2296" y="1548"/>
                    <a:pt x="2305" y="1543"/>
                    <a:pt x="2325" y="1512"/>
                  </a:cubicBezTo>
                  <a:cubicBezTo>
                    <a:pt x="2363" y="1525"/>
                    <a:pt x="2406" y="1509"/>
                    <a:pt x="2445" y="1504"/>
                  </a:cubicBezTo>
                  <a:cubicBezTo>
                    <a:pt x="2480" y="1481"/>
                    <a:pt x="2485" y="1445"/>
                    <a:pt x="2525" y="1432"/>
                  </a:cubicBezTo>
                  <a:cubicBezTo>
                    <a:pt x="2566" y="1446"/>
                    <a:pt x="2559" y="1423"/>
                    <a:pt x="2597" y="1448"/>
                  </a:cubicBezTo>
                  <a:cubicBezTo>
                    <a:pt x="2605" y="1445"/>
                    <a:pt x="2613" y="1444"/>
                    <a:pt x="2621" y="1440"/>
                  </a:cubicBezTo>
                  <a:cubicBezTo>
                    <a:pt x="2630" y="1436"/>
                    <a:pt x="2635" y="1424"/>
                    <a:pt x="2645" y="1424"/>
                  </a:cubicBezTo>
                  <a:cubicBezTo>
                    <a:pt x="2655" y="1424"/>
                    <a:pt x="2660" y="1436"/>
                    <a:pt x="2669" y="1440"/>
                  </a:cubicBezTo>
                  <a:cubicBezTo>
                    <a:pt x="2677" y="1444"/>
                    <a:pt x="2685" y="1445"/>
                    <a:pt x="2693" y="1448"/>
                  </a:cubicBezTo>
                  <a:cubicBezTo>
                    <a:pt x="2698" y="1453"/>
                    <a:pt x="2697" y="1474"/>
                    <a:pt x="2706" y="1478"/>
                  </a:cubicBezTo>
                  <a:cubicBezTo>
                    <a:pt x="2715" y="1482"/>
                    <a:pt x="2735" y="1466"/>
                    <a:pt x="2749" y="1472"/>
                  </a:cubicBezTo>
                  <a:cubicBezTo>
                    <a:pt x="2754" y="1479"/>
                    <a:pt x="2774" y="1516"/>
                    <a:pt x="2789" y="1512"/>
                  </a:cubicBezTo>
                  <a:cubicBezTo>
                    <a:pt x="2797" y="1510"/>
                    <a:pt x="2805" y="1483"/>
                    <a:pt x="2808" y="1475"/>
                  </a:cubicBezTo>
                  <a:cubicBezTo>
                    <a:pt x="2804" y="1459"/>
                    <a:pt x="2789" y="1432"/>
                    <a:pt x="2778" y="1418"/>
                  </a:cubicBezTo>
                  <a:cubicBezTo>
                    <a:pt x="2767" y="1404"/>
                    <a:pt x="2758" y="1410"/>
                    <a:pt x="2741" y="1392"/>
                  </a:cubicBezTo>
                  <a:cubicBezTo>
                    <a:pt x="2728" y="1353"/>
                    <a:pt x="2716" y="1325"/>
                    <a:pt x="2677" y="1312"/>
                  </a:cubicBezTo>
                  <a:cubicBezTo>
                    <a:pt x="2664" y="1315"/>
                    <a:pt x="2650" y="1316"/>
                    <a:pt x="2637" y="1320"/>
                  </a:cubicBezTo>
                  <a:cubicBezTo>
                    <a:pt x="2621" y="1324"/>
                    <a:pt x="2589" y="1336"/>
                    <a:pt x="2589" y="1336"/>
                  </a:cubicBezTo>
                  <a:cubicBezTo>
                    <a:pt x="2562" y="1296"/>
                    <a:pt x="2555" y="1323"/>
                    <a:pt x="2541" y="1280"/>
                  </a:cubicBezTo>
                  <a:cubicBezTo>
                    <a:pt x="2561" y="1220"/>
                    <a:pt x="2532" y="1292"/>
                    <a:pt x="2573" y="1240"/>
                  </a:cubicBezTo>
                  <a:cubicBezTo>
                    <a:pt x="2578" y="1233"/>
                    <a:pt x="2577" y="1223"/>
                    <a:pt x="2581" y="1216"/>
                  </a:cubicBezTo>
                  <a:cubicBezTo>
                    <a:pt x="2590" y="1199"/>
                    <a:pt x="2602" y="1184"/>
                    <a:pt x="2613" y="1168"/>
                  </a:cubicBezTo>
                  <a:cubicBezTo>
                    <a:pt x="2618" y="1161"/>
                    <a:pt x="2615" y="1150"/>
                    <a:pt x="2621" y="1144"/>
                  </a:cubicBezTo>
                  <a:cubicBezTo>
                    <a:pt x="2627" y="1138"/>
                    <a:pt x="2637" y="1139"/>
                    <a:pt x="2645" y="1136"/>
                  </a:cubicBezTo>
                  <a:cubicBezTo>
                    <a:pt x="2649" y="1125"/>
                    <a:pt x="2671" y="1070"/>
                    <a:pt x="2677" y="1064"/>
                  </a:cubicBezTo>
                  <a:cubicBezTo>
                    <a:pt x="2683" y="1058"/>
                    <a:pt x="2693" y="1059"/>
                    <a:pt x="2701" y="1056"/>
                  </a:cubicBezTo>
                  <a:cubicBezTo>
                    <a:pt x="2738" y="1000"/>
                    <a:pt x="2717" y="1019"/>
                    <a:pt x="2757" y="992"/>
                  </a:cubicBezTo>
                  <a:cubicBezTo>
                    <a:pt x="2762" y="984"/>
                    <a:pt x="2771" y="977"/>
                    <a:pt x="2773" y="968"/>
                  </a:cubicBezTo>
                  <a:cubicBezTo>
                    <a:pt x="2774" y="960"/>
                    <a:pt x="2767" y="952"/>
                    <a:pt x="2765" y="944"/>
                  </a:cubicBezTo>
                  <a:cubicBezTo>
                    <a:pt x="2762" y="931"/>
                    <a:pt x="2766" y="914"/>
                    <a:pt x="2757" y="904"/>
                  </a:cubicBezTo>
                  <a:cubicBezTo>
                    <a:pt x="2750" y="896"/>
                    <a:pt x="2736" y="899"/>
                    <a:pt x="2725" y="896"/>
                  </a:cubicBezTo>
                  <a:cubicBezTo>
                    <a:pt x="2710" y="887"/>
                    <a:pt x="2689" y="850"/>
                    <a:pt x="2673" y="839"/>
                  </a:cubicBezTo>
                  <a:cubicBezTo>
                    <a:pt x="2657" y="828"/>
                    <a:pt x="2648" y="837"/>
                    <a:pt x="2629" y="832"/>
                  </a:cubicBezTo>
                  <a:cubicBezTo>
                    <a:pt x="2588" y="791"/>
                    <a:pt x="2606" y="824"/>
                    <a:pt x="2557" y="808"/>
                  </a:cubicBezTo>
                  <a:cubicBezTo>
                    <a:pt x="2540" y="798"/>
                    <a:pt x="2549" y="781"/>
                    <a:pt x="2541" y="773"/>
                  </a:cubicBezTo>
                  <a:cubicBezTo>
                    <a:pt x="2533" y="765"/>
                    <a:pt x="2518" y="766"/>
                    <a:pt x="2509" y="760"/>
                  </a:cubicBezTo>
                  <a:cubicBezTo>
                    <a:pt x="2498" y="754"/>
                    <a:pt x="2495" y="739"/>
                    <a:pt x="2487" y="734"/>
                  </a:cubicBezTo>
                  <a:cubicBezTo>
                    <a:pt x="2479" y="729"/>
                    <a:pt x="2473" y="726"/>
                    <a:pt x="2461" y="728"/>
                  </a:cubicBezTo>
                  <a:cubicBezTo>
                    <a:pt x="2445" y="733"/>
                    <a:pt x="2429" y="739"/>
                    <a:pt x="2413" y="744"/>
                  </a:cubicBezTo>
                  <a:cubicBezTo>
                    <a:pt x="2405" y="747"/>
                    <a:pt x="2389" y="752"/>
                    <a:pt x="2389" y="752"/>
                  </a:cubicBezTo>
                  <a:cubicBezTo>
                    <a:pt x="2378" y="786"/>
                    <a:pt x="2366" y="787"/>
                    <a:pt x="2333" y="776"/>
                  </a:cubicBezTo>
                  <a:cubicBezTo>
                    <a:pt x="2317" y="779"/>
                    <a:pt x="2301" y="784"/>
                    <a:pt x="2285" y="784"/>
                  </a:cubicBezTo>
                  <a:cubicBezTo>
                    <a:pt x="2273" y="783"/>
                    <a:pt x="2278" y="768"/>
                    <a:pt x="2271" y="761"/>
                  </a:cubicBezTo>
                  <a:cubicBezTo>
                    <a:pt x="2264" y="754"/>
                    <a:pt x="2262" y="748"/>
                    <a:pt x="2244" y="740"/>
                  </a:cubicBezTo>
                  <a:cubicBezTo>
                    <a:pt x="2222" y="722"/>
                    <a:pt x="2189" y="728"/>
                    <a:pt x="2165" y="712"/>
                  </a:cubicBezTo>
                  <a:cubicBezTo>
                    <a:pt x="2122" y="741"/>
                    <a:pt x="2148" y="721"/>
                    <a:pt x="2093" y="776"/>
                  </a:cubicBezTo>
                  <a:cubicBezTo>
                    <a:pt x="2079" y="790"/>
                    <a:pt x="2046" y="779"/>
                    <a:pt x="2037" y="792"/>
                  </a:cubicBezTo>
                  <a:cubicBezTo>
                    <a:pt x="2034" y="803"/>
                    <a:pt x="2038" y="818"/>
                    <a:pt x="2029" y="824"/>
                  </a:cubicBezTo>
                  <a:cubicBezTo>
                    <a:pt x="2025" y="826"/>
                    <a:pt x="1979" y="810"/>
                    <a:pt x="1973" y="808"/>
                  </a:cubicBezTo>
                  <a:cubicBezTo>
                    <a:pt x="1968" y="816"/>
                    <a:pt x="1966" y="828"/>
                    <a:pt x="1957" y="832"/>
                  </a:cubicBezTo>
                  <a:cubicBezTo>
                    <a:pt x="1956" y="832"/>
                    <a:pt x="1885" y="802"/>
                    <a:pt x="1877" y="800"/>
                  </a:cubicBezTo>
                  <a:cubicBezTo>
                    <a:pt x="1839" y="810"/>
                    <a:pt x="1833" y="828"/>
                    <a:pt x="1797" y="816"/>
                  </a:cubicBezTo>
                  <a:cubicBezTo>
                    <a:pt x="1739" y="835"/>
                    <a:pt x="1756" y="809"/>
                    <a:pt x="1717" y="792"/>
                  </a:cubicBezTo>
                  <a:cubicBezTo>
                    <a:pt x="1702" y="785"/>
                    <a:pt x="1685" y="787"/>
                    <a:pt x="1669" y="784"/>
                  </a:cubicBezTo>
                  <a:cubicBezTo>
                    <a:pt x="1661" y="779"/>
                    <a:pt x="1646" y="778"/>
                    <a:pt x="1645" y="768"/>
                  </a:cubicBezTo>
                  <a:cubicBezTo>
                    <a:pt x="1642" y="744"/>
                    <a:pt x="1664" y="715"/>
                    <a:pt x="1677" y="696"/>
                  </a:cubicBezTo>
                  <a:cubicBezTo>
                    <a:pt x="1676" y="693"/>
                    <a:pt x="1653" y="624"/>
                    <a:pt x="1653" y="624"/>
                  </a:cubicBezTo>
                  <a:cubicBezTo>
                    <a:pt x="1650" y="616"/>
                    <a:pt x="1653" y="603"/>
                    <a:pt x="1645" y="600"/>
                  </a:cubicBezTo>
                  <a:cubicBezTo>
                    <a:pt x="1610" y="588"/>
                    <a:pt x="1576" y="580"/>
                    <a:pt x="1541" y="568"/>
                  </a:cubicBezTo>
                  <a:cubicBezTo>
                    <a:pt x="1539" y="545"/>
                    <a:pt x="1527" y="437"/>
                    <a:pt x="1493" y="416"/>
                  </a:cubicBezTo>
                  <a:cubicBezTo>
                    <a:pt x="1479" y="407"/>
                    <a:pt x="1459" y="409"/>
                    <a:pt x="1445" y="400"/>
                  </a:cubicBezTo>
                  <a:cubicBezTo>
                    <a:pt x="1437" y="395"/>
                    <a:pt x="1429" y="389"/>
                    <a:pt x="1421" y="384"/>
                  </a:cubicBezTo>
                  <a:cubicBezTo>
                    <a:pt x="1416" y="376"/>
                    <a:pt x="1413" y="365"/>
                    <a:pt x="1405" y="360"/>
                  </a:cubicBezTo>
                  <a:cubicBezTo>
                    <a:pt x="1370" y="338"/>
                    <a:pt x="1310" y="328"/>
                    <a:pt x="1269" y="320"/>
                  </a:cubicBezTo>
                  <a:cubicBezTo>
                    <a:pt x="1205" y="224"/>
                    <a:pt x="1261" y="323"/>
                    <a:pt x="1229" y="216"/>
                  </a:cubicBezTo>
                  <a:cubicBezTo>
                    <a:pt x="1226" y="207"/>
                    <a:pt x="1217" y="201"/>
                    <a:pt x="1213" y="192"/>
                  </a:cubicBezTo>
                  <a:cubicBezTo>
                    <a:pt x="1206" y="177"/>
                    <a:pt x="1211" y="153"/>
                    <a:pt x="1197" y="144"/>
                  </a:cubicBezTo>
                  <a:cubicBezTo>
                    <a:pt x="1164" y="122"/>
                    <a:pt x="1127" y="110"/>
                    <a:pt x="1093" y="88"/>
                  </a:cubicBezTo>
                  <a:cubicBezTo>
                    <a:pt x="1065" y="46"/>
                    <a:pt x="1028" y="40"/>
                    <a:pt x="981" y="24"/>
                  </a:cubicBezTo>
                  <a:cubicBezTo>
                    <a:pt x="964" y="18"/>
                    <a:pt x="950" y="6"/>
                    <a:pt x="933" y="0"/>
                  </a:cubicBezTo>
                  <a:cubicBezTo>
                    <a:pt x="925" y="3"/>
                    <a:pt x="916" y="3"/>
                    <a:pt x="909" y="8"/>
                  </a:cubicBezTo>
                  <a:cubicBezTo>
                    <a:pt x="900" y="14"/>
                    <a:pt x="896" y="28"/>
                    <a:pt x="885" y="32"/>
                  </a:cubicBezTo>
                  <a:cubicBezTo>
                    <a:pt x="881" y="33"/>
                    <a:pt x="814" y="11"/>
                    <a:pt x="805" y="8"/>
                  </a:cubicBezTo>
                  <a:cubicBezTo>
                    <a:pt x="797" y="11"/>
                    <a:pt x="788" y="11"/>
                    <a:pt x="781" y="16"/>
                  </a:cubicBezTo>
                  <a:cubicBezTo>
                    <a:pt x="743" y="46"/>
                    <a:pt x="790" y="65"/>
                    <a:pt x="813" y="80"/>
                  </a:cubicBezTo>
                  <a:cubicBezTo>
                    <a:pt x="818" y="88"/>
                    <a:pt x="822" y="97"/>
                    <a:pt x="829" y="104"/>
                  </a:cubicBezTo>
                  <a:cubicBezTo>
                    <a:pt x="836" y="111"/>
                    <a:pt x="847" y="112"/>
                    <a:pt x="853" y="120"/>
                  </a:cubicBezTo>
                  <a:cubicBezTo>
                    <a:pt x="858" y="127"/>
                    <a:pt x="856" y="137"/>
                    <a:pt x="861" y="144"/>
                  </a:cubicBezTo>
                  <a:cubicBezTo>
                    <a:pt x="872" y="158"/>
                    <a:pt x="893" y="163"/>
                    <a:pt x="909" y="168"/>
                  </a:cubicBezTo>
                  <a:cubicBezTo>
                    <a:pt x="897" y="216"/>
                    <a:pt x="880" y="211"/>
                    <a:pt x="917" y="248"/>
                  </a:cubicBezTo>
                  <a:cubicBezTo>
                    <a:pt x="919" y="256"/>
                    <a:pt x="935" y="309"/>
                    <a:pt x="917" y="320"/>
                  </a:cubicBezTo>
                  <a:cubicBezTo>
                    <a:pt x="908" y="326"/>
                    <a:pt x="896" y="315"/>
                    <a:pt x="885" y="312"/>
                  </a:cubicBezTo>
                  <a:cubicBezTo>
                    <a:pt x="877" y="315"/>
                    <a:pt x="867" y="314"/>
                    <a:pt x="861" y="320"/>
                  </a:cubicBezTo>
                  <a:cubicBezTo>
                    <a:pt x="845" y="336"/>
                    <a:pt x="850" y="363"/>
                    <a:pt x="845" y="384"/>
                  </a:cubicBezTo>
                  <a:cubicBezTo>
                    <a:pt x="838" y="410"/>
                    <a:pt x="837" y="409"/>
                    <a:pt x="821" y="432"/>
                  </a:cubicBezTo>
                  <a:cubicBezTo>
                    <a:pt x="814" y="469"/>
                    <a:pt x="809" y="490"/>
                    <a:pt x="789" y="520"/>
                  </a:cubicBezTo>
                  <a:cubicBezTo>
                    <a:pt x="786" y="536"/>
                    <a:pt x="789" y="554"/>
                    <a:pt x="781" y="568"/>
                  </a:cubicBezTo>
                  <a:cubicBezTo>
                    <a:pt x="777" y="575"/>
                    <a:pt x="764" y="571"/>
                    <a:pt x="757" y="576"/>
                  </a:cubicBezTo>
                  <a:cubicBezTo>
                    <a:pt x="736" y="593"/>
                    <a:pt x="698" y="653"/>
                    <a:pt x="685" y="672"/>
                  </a:cubicBezTo>
                  <a:cubicBezTo>
                    <a:pt x="674" y="688"/>
                    <a:pt x="637" y="704"/>
                    <a:pt x="637" y="704"/>
                  </a:cubicBezTo>
                  <a:cubicBezTo>
                    <a:pt x="624" y="743"/>
                    <a:pt x="593" y="756"/>
                    <a:pt x="557" y="768"/>
                  </a:cubicBezTo>
                  <a:cubicBezTo>
                    <a:pt x="542" y="783"/>
                    <a:pt x="524" y="793"/>
                    <a:pt x="509" y="808"/>
                  </a:cubicBezTo>
                  <a:cubicBezTo>
                    <a:pt x="456" y="861"/>
                    <a:pt x="533" y="805"/>
                    <a:pt x="469" y="848"/>
                  </a:cubicBezTo>
                  <a:cubicBezTo>
                    <a:pt x="450" y="876"/>
                    <a:pt x="437" y="885"/>
                    <a:pt x="405" y="896"/>
                  </a:cubicBezTo>
                  <a:cubicBezTo>
                    <a:pt x="361" y="940"/>
                    <a:pt x="306" y="937"/>
                    <a:pt x="245" y="944"/>
                  </a:cubicBezTo>
                  <a:cubicBezTo>
                    <a:pt x="216" y="951"/>
                    <a:pt x="184" y="953"/>
                    <a:pt x="157" y="968"/>
                  </a:cubicBezTo>
                  <a:cubicBezTo>
                    <a:pt x="110" y="994"/>
                    <a:pt x="64" y="1023"/>
                    <a:pt x="13" y="1040"/>
                  </a:cubicBezTo>
                  <a:cubicBezTo>
                    <a:pt x="16" y="1064"/>
                    <a:pt x="21" y="1088"/>
                    <a:pt x="21" y="1112"/>
                  </a:cubicBezTo>
                  <a:cubicBezTo>
                    <a:pt x="21" y="1147"/>
                    <a:pt x="0" y="1144"/>
                    <a:pt x="21" y="1144"/>
                  </a:cubicBezTo>
                </a:path>
              </a:pathLst>
            </a:custGeom>
            <a:solidFill>
              <a:srgbClr val="44546A">
                <a:lumMod val="60000"/>
                <a:lumOff val="40000"/>
              </a:srgbClr>
            </a:solidFill>
            <a:ln w="12700">
              <a:solidFill>
                <a:schemeClr val="bg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36" name="Freeform 49">
              <a:extLst>
                <a:ext uri="{FF2B5EF4-FFF2-40B4-BE49-F238E27FC236}">
                  <a16:creationId xmlns:a16="http://schemas.microsoft.com/office/drawing/2014/main" id="{A7D63844-146C-2082-3066-3C7D64ABE3F5}"/>
                </a:ext>
              </a:extLst>
            </p:cNvPr>
            <p:cNvSpPr>
              <a:spLocks/>
            </p:cNvSpPr>
            <p:nvPr/>
          </p:nvSpPr>
          <p:spPr bwMode="auto">
            <a:xfrm>
              <a:off x="9660283" y="3814529"/>
              <a:ext cx="607469" cy="522548"/>
            </a:xfrm>
            <a:custGeom>
              <a:avLst/>
              <a:gdLst>
                <a:gd name="T0" fmla="*/ 1 w 803"/>
                <a:gd name="T1" fmla="*/ 11 h 292"/>
                <a:gd name="T2" fmla="*/ 1 w 803"/>
                <a:gd name="T3" fmla="*/ 12 h 292"/>
                <a:gd name="T4" fmla="*/ 1 w 803"/>
                <a:gd name="T5" fmla="*/ 12 h 292"/>
                <a:gd name="T6" fmla="*/ 1 w 803"/>
                <a:gd name="T7" fmla="*/ 13 h 292"/>
                <a:gd name="T8" fmla="*/ 1 w 803"/>
                <a:gd name="T9" fmla="*/ 12 h 292"/>
                <a:gd name="T10" fmla="*/ 1 w 803"/>
                <a:gd name="T11" fmla="*/ 11 h 292"/>
                <a:gd name="T12" fmla="*/ 1 w 803"/>
                <a:gd name="T13" fmla="*/ 11 h 292"/>
                <a:gd name="T14" fmla="*/ 1 w 803"/>
                <a:gd name="T15" fmla="*/ 10 h 292"/>
                <a:gd name="T16" fmla="*/ 1 w 803"/>
                <a:gd name="T17" fmla="*/ 10 h 292"/>
                <a:gd name="T18" fmla="*/ 1 w 803"/>
                <a:gd name="T19" fmla="*/ 10 h 292"/>
                <a:gd name="T20" fmla="*/ 1 w 803"/>
                <a:gd name="T21" fmla="*/ 9 h 292"/>
                <a:gd name="T22" fmla="*/ 1 w 803"/>
                <a:gd name="T23" fmla="*/ 10 h 292"/>
                <a:gd name="T24" fmla="*/ 1 w 803"/>
                <a:gd name="T25" fmla="*/ 10 h 292"/>
                <a:gd name="T26" fmla="*/ 1 w 803"/>
                <a:gd name="T27" fmla="*/ 9 h 292"/>
                <a:gd name="T28" fmla="*/ 1 w 803"/>
                <a:gd name="T29" fmla="*/ 9 h 292"/>
                <a:gd name="T30" fmla="*/ 1 w 803"/>
                <a:gd name="T31" fmla="*/ 9 h 292"/>
                <a:gd name="T32" fmla="*/ 1 w 803"/>
                <a:gd name="T33" fmla="*/ 10 h 292"/>
                <a:gd name="T34" fmla="*/ 1 w 803"/>
                <a:gd name="T35" fmla="*/ 11 h 292"/>
                <a:gd name="T36" fmla="*/ 1 w 803"/>
                <a:gd name="T37" fmla="*/ 11 h 292"/>
                <a:gd name="T38" fmla="*/ 1 w 803"/>
                <a:gd name="T39" fmla="*/ 10 h 292"/>
                <a:gd name="T40" fmla="*/ 1 w 803"/>
                <a:gd name="T41" fmla="*/ 9 h 292"/>
                <a:gd name="T42" fmla="*/ 1 w 803"/>
                <a:gd name="T43" fmla="*/ 8 h 292"/>
                <a:gd name="T44" fmla="*/ 1 w 803"/>
                <a:gd name="T45" fmla="*/ 8 h 292"/>
                <a:gd name="T46" fmla="*/ 1 w 803"/>
                <a:gd name="T47" fmla="*/ 7 h 292"/>
                <a:gd name="T48" fmla="*/ 1 w 803"/>
                <a:gd name="T49" fmla="*/ 7 h 292"/>
                <a:gd name="T50" fmla="*/ 1 w 803"/>
                <a:gd name="T51" fmla="*/ 7 h 292"/>
                <a:gd name="T52" fmla="*/ 1 w 803"/>
                <a:gd name="T53" fmla="*/ 6 h 292"/>
                <a:gd name="T54" fmla="*/ 1 w 803"/>
                <a:gd name="T55" fmla="*/ 6 h 292"/>
                <a:gd name="T56" fmla="*/ 1 w 803"/>
                <a:gd name="T57" fmla="*/ 5 h 292"/>
                <a:gd name="T58" fmla="*/ 1 w 803"/>
                <a:gd name="T59" fmla="*/ 5 h 292"/>
                <a:gd name="T60" fmla="*/ 1 w 803"/>
                <a:gd name="T61" fmla="*/ 3 h 292"/>
                <a:gd name="T62" fmla="*/ 1 w 803"/>
                <a:gd name="T63" fmla="*/ 3 h 292"/>
                <a:gd name="T64" fmla="*/ 1 w 803"/>
                <a:gd name="T65" fmla="*/ 3 h 292"/>
                <a:gd name="T66" fmla="*/ 1 w 803"/>
                <a:gd name="T67" fmla="*/ 3 h 292"/>
                <a:gd name="T68" fmla="*/ 1 w 803"/>
                <a:gd name="T69" fmla="*/ 1 h 292"/>
                <a:gd name="T70" fmla="*/ 1 w 803"/>
                <a:gd name="T71" fmla="*/ 3 h 292"/>
                <a:gd name="T72" fmla="*/ 1 w 803"/>
                <a:gd name="T73" fmla="*/ 3 h 292"/>
                <a:gd name="T74" fmla="*/ 1 w 803"/>
                <a:gd name="T75" fmla="*/ 3 h 292"/>
                <a:gd name="T76" fmla="*/ 1 w 803"/>
                <a:gd name="T77" fmla="*/ 3 h 292"/>
                <a:gd name="T78" fmla="*/ 1 w 803"/>
                <a:gd name="T79" fmla="*/ 3 h 292"/>
                <a:gd name="T80" fmla="*/ 1 w 803"/>
                <a:gd name="T81" fmla="*/ 3 h 292"/>
                <a:gd name="T82" fmla="*/ 1 w 803"/>
                <a:gd name="T83" fmla="*/ 3 h 292"/>
                <a:gd name="T84" fmla="*/ 1 w 803"/>
                <a:gd name="T85" fmla="*/ 3 h 292"/>
                <a:gd name="T86" fmla="*/ 1 w 803"/>
                <a:gd name="T87" fmla="*/ 3 h 292"/>
                <a:gd name="T88" fmla="*/ 1 w 803"/>
                <a:gd name="T89" fmla="*/ 3 h 292"/>
                <a:gd name="T90" fmla="*/ 1 w 803"/>
                <a:gd name="T91" fmla="*/ 4 h 292"/>
                <a:gd name="T92" fmla="*/ 1 w 803"/>
                <a:gd name="T93" fmla="*/ 4 h 292"/>
                <a:gd name="T94" fmla="*/ 1 w 803"/>
                <a:gd name="T95" fmla="*/ 5 h 292"/>
                <a:gd name="T96" fmla="*/ 1 w 803"/>
                <a:gd name="T97" fmla="*/ 6 h 292"/>
                <a:gd name="T98" fmla="*/ 1 w 803"/>
                <a:gd name="T99" fmla="*/ 6 h 292"/>
                <a:gd name="T100" fmla="*/ 1 w 803"/>
                <a:gd name="T101" fmla="*/ 7 h 292"/>
                <a:gd name="T102" fmla="*/ 1 w 803"/>
                <a:gd name="T103" fmla="*/ 8 h 292"/>
                <a:gd name="T104" fmla="*/ 1 w 803"/>
                <a:gd name="T105" fmla="*/ 7 h 292"/>
                <a:gd name="T106" fmla="*/ 1 w 803"/>
                <a:gd name="T107" fmla="*/ 7 h 292"/>
                <a:gd name="T108" fmla="*/ 1 w 803"/>
                <a:gd name="T109" fmla="*/ 6 h 292"/>
                <a:gd name="T110" fmla="*/ 1 w 803"/>
                <a:gd name="T111" fmla="*/ 6 h 292"/>
                <a:gd name="T112" fmla="*/ 1 w 803"/>
                <a:gd name="T113" fmla="*/ 7 h 292"/>
                <a:gd name="T114" fmla="*/ 1 w 803"/>
                <a:gd name="T115" fmla="*/ 7 h 292"/>
                <a:gd name="T116" fmla="*/ 1 w 803"/>
                <a:gd name="T117" fmla="*/ 7 h 2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3"/>
                <a:gd name="T178" fmla="*/ 0 h 292"/>
                <a:gd name="T179" fmla="*/ 803 w 803"/>
                <a:gd name="T180" fmla="*/ 292 h 2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3" h="292">
                  <a:moveTo>
                    <a:pt x="0" y="177"/>
                  </a:moveTo>
                  <a:lnTo>
                    <a:pt x="7" y="192"/>
                  </a:lnTo>
                  <a:lnTo>
                    <a:pt x="15" y="207"/>
                  </a:lnTo>
                  <a:lnTo>
                    <a:pt x="35" y="237"/>
                  </a:lnTo>
                  <a:lnTo>
                    <a:pt x="39" y="243"/>
                  </a:lnTo>
                  <a:lnTo>
                    <a:pt x="39" y="250"/>
                  </a:lnTo>
                  <a:lnTo>
                    <a:pt x="41" y="257"/>
                  </a:lnTo>
                  <a:lnTo>
                    <a:pt x="44" y="263"/>
                  </a:lnTo>
                  <a:lnTo>
                    <a:pt x="50" y="270"/>
                  </a:lnTo>
                  <a:lnTo>
                    <a:pt x="57" y="277"/>
                  </a:lnTo>
                  <a:lnTo>
                    <a:pt x="66" y="282"/>
                  </a:lnTo>
                  <a:lnTo>
                    <a:pt x="79" y="285"/>
                  </a:lnTo>
                  <a:lnTo>
                    <a:pt x="87" y="284"/>
                  </a:lnTo>
                  <a:lnTo>
                    <a:pt x="89" y="283"/>
                  </a:lnTo>
                  <a:lnTo>
                    <a:pt x="92" y="282"/>
                  </a:lnTo>
                  <a:lnTo>
                    <a:pt x="96" y="280"/>
                  </a:lnTo>
                  <a:lnTo>
                    <a:pt x="103" y="283"/>
                  </a:lnTo>
                  <a:lnTo>
                    <a:pt x="111" y="285"/>
                  </a:lnTo>
                  <a:lnTo>
                    <a:pt x="113" y="287"/>
                  </a:lnTo>
                  <a:lnTo>
                    <a:pt x="113" y="289"/>
                  </a:lnTo>
                  <a:lnTo>
                    <a:pt x="114" y="289"/>
                  </a:lnTo>
                  <a:lnTo>
                    <a:pt x="118" y="290"/>
                  </a:lnTo>
                  <a:lnTo>
                    <a:pt x="126" y="291"/>
                  </a:lnTo>
                  <a:lnTo>
                    <a:pt x="127" y="292"/>
                  </a:lnTo>
                  <a:lnTo>
                    <a:pt x="129" y="292"/>
                  </a:lnTo>
                  <a:lnTo>
                    <a:pt x="133" y="291"/>
                  </a:lnTo>
                  <a:lnTo>
                    <a:pt x="137" y="290"/>
                  </a:lnTo>
                  <a:lnTo>
                    <a:pt x="140" y="287"/>
                  </a:lnTo>
                  <a:lnTo>
                    <a:pt x="142" y="285"/>
                  </a:lnTo>
                  <a:lnTo>
                    <a:pt x="146" y="283"/>
                  </a:lnTo>
                  <a:lnTo>
                    <a:pt x="151" y="282"/>
                  </a:lnTo>
                  <a:lnTo>
                    <a:pt x="153" y="278"/>
                  </a:lnTo>
                  <a:lnTo>
                    <a:pt x="153" y="274"/>
                  </a:lnTo>
                  <a:lnTo>
                    <a:pt x="150" y="270"/>
                  </a:lnTo>
                  <a:lnTo>
                    <a:pt x="146" y="266"/>
                  </a:lnTo>
                  <a:lnTo>
                    <a:pt x="150" y="262"/>
                  </a:lnTo>
                  <a:lnTo>
                    <a:pt x="157" y="261"/>
                  </a:lnTo>
                  <a:lnTo>
                    <a:pt x="164" y="261"/>
                  </a:lnTo>
                  <a:lnTo>
                    <a:pt x="172" y="261"/>
                  </a:lnTo>
                  <a:lnTo>
                    <a:pt x="190" y="258"/>
                  </a:lnTo>
                  <a:lnTo>
                    <a:pt x="207" y="254"/>
                  </a:lnTo>
                  <a:lnTo>
                    <a:pt x="216" y="250"/>
                  </a:lnTo>
                  <a:lnTo>
                    <a:pt x="223" y="245"/>
                  </a:lnTo>
                  <a:lnTo>
                    <a:pt x="233" y="240"/>
                  </a:lnTo>
                  <a:lnTo>
                    <a:pt x="242" y="237"/>
                  </a:lnTo>
                  <a:lnTo>
                    <a:pt x="246" y="240"/>
                  </a:lnTo>
                  <a:lnTo>
                    <a:pt x="247" y="241"/>
                  </a:lnTo>
                  <a:lnTo>
                    <a:pt x="257" y="243"/>
                  </a:lnTo>
                  <a:lnTo>
                    <a:pt x="262" y="244"/>
                  </a:lnTo>
                  <a:lnTo>
                    <a:pt x="266" y="245"/>
                  </a:lnTo>
                  <a:lnTo>
                    <a:pt x="294" y="243"/>
                  </a:lnTo>
                  <a:lnTo>
                    <a:pt x="306" y="242"/>
                  </a:lnTo>
                  <a:lnTo>
                    <a:pt x="319" y="239"/>
                  </a:lnTo>
                  <a:lnTo>
                    <a:pt x="323" y="238"/>
                  </a:lnTo>
                  <a:lnTo>
                    <a:pt x="325" y="237"/>
                  </a:lnTo>
                  <a:lnTo>
                    <a:pt x="330" y="237"/>
                  </a:lnTo>
                  <a:lnTo>
                    <a:pt x="336" y="236"/>
                  </a:lnTo>
                  <a:lnTo>
                    <a:pt x="343" y="234"/>
                  </a:lnTo>
                  <a:lnTo>
                    <a:pt x="345" y="233"/>
                  </a:lnTo>
                  <a:lnTo>
                    <a:pt x="347" y="232"/>
                  </a:lnTo>
                  <a:lnTo>
                    <a:pt x="349" y="229"/>
                  </a:lnTo>
                  <a:lnTo>
                    <a:pt x="351" y="226"/>
                  </a:lnTo>
                  <a:lnTo>
                    <a:pt x="353" y="225"/>
                  </a:lnTo>
                  <a:lnTo>
                    <a:pt x="356" y="224"/>
                  </a:lnTo>
                  <a:lnTo>
                    <a:pt x="358" y="224"/>
                  </a:lnTo>
                  <a:lnTo>
                    <a:pt x="360" y="224"/>
                  </a:lnTo>
                  <a:lnTo>
                    <a:pt x="369" y="227"/>
                  </a:lnTo>
                  <a:lnTo>
                    <a:pt x="377" y="232"/>
                  </a:lnTo>
                  <a:lnTo>
                    <a:pt x="382" y="237"/>
                  </a:lnTo>
                  <a:lnTo>
                    <a:pt x="391" y="240"/>
                  </a:lnTo>
                  <a:lnTo>
                    <a:pt x="395" y="242"/>
                  </a:lnTo>
                  <a:lnTo>
                    <a:pt x="397" y="243"/>
                  </a:lnTo>
                  <a:lnTo>
                    <a:pt x="401" y="243"/>
                  </a:lnTo>
                  <a:lnTo>
                    <a:pt x="404" y="242"/>
                  </a:lnTo>
                  <a:lnTo>
                    <a:pt x="410" y="240"/>
                  </a:lnTo>
                  <a:lnTo>
                    <a:pt x="414" y="239"/>
                  </a:lnTo>
                  <a:lnTo>
                    <a:pt x="428" y="239"/>
                  </a:lnTo>
                  <a:lnTo>
                    <a:pt x="445" y="238"/>
                  </a:lnTo>
                  <a:lnTo>
                    <a:pt x="449" y="237"/>
                  </a:lnTo>
                  <a:lnTo>
                    <a:pt x="452" y="235"/>
                  </a:lnTo>
                  <a:lnTo>
                    <a:pt x="456" y="229"/>
                  </a:lnTo>
                  <a:lnTo>
                    <a:pt x="460" y="224"/>
                  </a:lnTo>
                  <a:lnTo>
                    <a:pt x="463" y="222"/>
                  </a:lnTo>
                  <a:lnTo>
                    <a:pt x="467" y="221"/>
                  </a:lnTo>
                  <a:lnTo>
                    <a:pt x="486" y="220"/>
                  </a:lnTo>
                  <a:lnTo>
                    <a:pt x="502" y="220"/>
                  </a:lnTo>
                  <a:lnTo>
                    <a:pt x="510" y="217"/>
                  </a:lnTo>
                  <a:lnTo>
                    <a:pt x="513" y="215"/>
                  </a:lnTo>
                  <a:lnTo>
                    <a:pt x="517" y="214"/>
                  </a:lnTo>
                  <a:lnTo>
                    <a:pt x="522" y="217"/>
                  </a:lnTo>
                  <a:lnTo>
                    <a:pt x="526" y="220"/>
                  </a:lnTo>
                  <a:lnTo>
                    <a:pt x="530" y="223"/>
                  </a:lnTo>
                  <a:lnTo>
                    <a:pt x="537" y="225"/>
                  </a:lnTo>
                  <a:lnTo>
                    <a:pt x="546" y="224"/>
                  </a:lnTo>
                  <a:lnTo>
                    <a:pt x="558" y="223"/>
                  </a:lnTo>
                  <a:lnTo>
                    <a:pt x="567" y="223"/>
                  </a:lnTo>
                  <a:lnTo>
                    <a:pt x="576" y="226"/>
                  </a:lnTo>
                  <a:lnTo>
                    <a:pt x="580" y="229"/>
                  </a:lnTo>
                  <a:lnTo>
                    <a:pt x="583" y="232"/>
                  </a:lnTo>
                  <a:lnTo>
                    <a:pt x="587" y="234"/>
                  </a:lnTo>
                  <a:lnTo>
                    <a:pt x="593" y="235"/>
                  </a:lnTo>
                  <a:lnTo>
                    <a:pt x="598" y="236"/>
                  </a:lnTo>
                  <a:lnTo>
                    <a:pt x="606" y="237"/>
                  </a:lnTo>
                  <a:lnTo>
                    <a:pt x="628" y="245"/>
                  </a:lnTo>
                  <a:lnTo>
                    <a:pt x="650" y="252"/>
                  </a:lnTo>
                  <a:lnTo>
                    <a:pt x="657" y="254"/>
                  </a:lnTo>
                  <a:lnTo>
                    <a:pt x="665" y="255"/>
                  </a:lnTo>
                  <a:lnTo>
                    <a:pt x="672" y="256"/>
                  </a:lnTo>
                  <a:lnTo>
                    <a:pt x="674" y="257"/>
                  </a:lnTo>
                  <a:lnTo>
                    <a:pt x="676" y="257"/>
                  </a:lnTo>
                  <a:lnTo>
                    <a:pt x="679" y="254"/>
                  </a:lnTo>
                  <a:lnTo>
                    <a:pt x="683" y="253"/>
                  </a:lnTo>
                  <a:lnTo>
                    <a:pt x="687" y="252"/>
                  </a:lnTo>
                  <a:lnTo>
                    <a:pt x="694" y="251"/>
                  </a:lnTo>
                  <a:lnTo>
                    <a:pt x="696" y="247"/>
                  </a:lnTo>
                  <a:lnTo>
                    <a:pt x="698" y="245"/>
                  </a:lnTo>
                  <a:lnTo>
                    <a:pt x="703" y="242"/>
                  </a:lnTo>
                  <a:lnTo>
                    <a:pt x="713" y="241"/>
                  </a:lnTo>
                  <a:lnTo>
                    <a:pt x="726" y="240"/>
                  </a:lnTo>
                  <a:lnTo>
                    <a:pt x="724" y="233"/>
                  </a:lnTo>
                  <a:lnTo>
                    <a:pt x="727" y="228"/>
                  </a:lnTo>
                  <a:lnTo>
                    <a:pt x="733" y="224"/>
                  </a:lnTo>
                  <a:lnTo>
                    <a:pt x="742" y="221"/>
                  </a:lnTo>
                  <a:lnTo>
                    <a:pt x="744" y="219"/>
                  </a:lnTo>
                  <a:lnTo>
                    <a:pt x="748" y="217"/>
                  </a:lnTo>
                  <a:lnTo>
                    <a:pt x="755" y="213"/>
                  </a:lnTo>
                  <a:lnTo>
                    <a:pt x="757" y="210"/>
                  </a:lnTo>
                  <a:lnTo>
                    <a:pt x="762" y="209"/>
                  </a:lnTo>
                  <a:lnTo>
                    <a:pt x="775" y="206"/>
                  </a:lnTo>
                  <a:lnTo>
                    <a:pt x="790" y="206"/>
                  </a:lnTo>
                  <a:lnTo>
                    <a:pt x="803" y="205"/>
                  </a:lnTo>
                  <a:lnTo>
                    <a:pt x="801" y="203"/>
                  </a:lnTo>
                  <a:lnTo>
                    <a:pt x="799" y="201"/>
                  </a:lnTo>
                  <a:lnTo>
                    <a:pt x="798" y="199"/>
                  </a:lnTo>
                  <a:lnTo>
                    <a:pt x="792" y="198"/>
                  </a:lnTo>
                  <a:lnTo>
                    <a:pt x="790" y="195"/>
                  </a:lnTo>
                  <a:lnTo>
                    <a:pt x="788" y="192"/>
                  </a:lnTo>
                  <a:lnTo>
                    <a:pt x="788" y="187"/>
                  </a:lnTo>
                  <a:lnTo>
                    <a:pt x="786" y="182"/>
                  </a:lnTo>
                  <a:lnTo>
                    <a:pt x="783" y="180"/>
                  </a:lnTo>
                  <a:lnTo>
                    <a:pt x="777" y="178"/>
                  </a:lnTo>
                  <a:lnTo>
                    <a:pt x="774" y="172"/>
                  </a:lnTo>
                  <a:lnTo>
                    <a:pt x="770" y="170"/>
                  </a:lnTo>
                  <a:lnTo>
                    <a:pt x="762" y="168"/>
                  </a:lnTo>
                  <a:lnTo>
                    <a:pt x="755" y="165"/>
                  </a:lnTo>
                  <a:lnTo>
                    <a:pt x="748" y="163"/>
                  </a:lnTo>
                  <a:lnTo>
                    <a:pt x="740" y="162"/>
                  </a:lnTo>
                  <a:lnTo>
                    <a:pt x="729" y="161"/>
                  </a:lnTo>
                  <a:lnTo>
                    <a:pt x="727" y="159"/>
                  </a:lnTo>
                  <a:lnTo>
                    <a:pt x="724" y="157"/>
                  </a:lnTo>
                  <a:lnTo>
                    <a:pt x="714" y="155"/>
                  </a:lnTo>
                  <a:lnTo>
                    <a:pt x="718" y="153"/>
                  </a:lnTo>
                  <a:lnTo>
                    <a:pt x="718" y="152"/>
                  </a:lnTo>
                  <a:lnTo>
                    <a:pt x="718" y="153"/>
                  </a:lnTo>
                  <a:lnTo>
                    <a:pt x="718" y="154"/>
                  </a:lnTo>
                  <a:lnTo>
                    <a:pt x="722" y="154"/>
                  </a:lnTo>
                  <a:lnTo>
                    <a:pt x="727" y="153"/>
                  </a:lnTo>
                  <a:lnTo>
                    <a:pt x="737" y="151"/>
                  </a:lnTo>
                  <a:lnTo>
                    <a:pt x="738" y="150"/>
                  </a:lnTo>
                  <a:lnTo>
                    <a:pt x="738" y="148"/>
                  </a:lnTo>
                  <a:lnTo>
                    <a:pt x="738" y="146"/>
                  </a:lnTo>
                  <a:lnTo>
                    <a:pt x="740" y="145"/>
                  </a:lnTo>
                  <a:lnTo>
                    <a:pt x="744" y="145"/>
                  </a:lnTo>
                  <a:lnTo>
                    <a:pt x="746" y="144"/>
                  </a:lnTo>
                  <a:lnTo>
                    <a:pt x="751" y="145"/>
                  </a:lnTo>
                  <a:lnTo>
                    <a:pt x="757" y="145"/>
                  </a:lnTo>
                  <a:lnTo>
                    <a:pt x="761" y="145"/>
                  </a:lnTo>
                  <a:lnTo>
                    <a:pt x="766" y="145"/>
                  </a:lnTo>
                  <a:lnTo>
                    <a:pt x="770" y="139"/>
                  </a:lnTo>
                  <a:lnTo>
                    <a:pt x="770" y="131"/>
                  </a:lnTo>
                  <a:lnTo>
                    <a:pt x="768" y="124"/>
                  </a:lnTo>
                  <a:lnTo>
                    <a:pt x="762" y="119"/>
                  </a:lnTo>
                  <a:lnTo>
                    <a:pt x="759" y="118"/>
                  </a:lnTo>
                  <a:lnTo>
                    <a:pt x="753" y="117"/>
                  </a:lnTo>
                  <a:lnTo>
                    <a:pt x="748" y="116"/>
                  </a:lnTo>
                  <a:lnTo>
                    <a:pt x="746" y="116"/>
                  </a:lnTo>
                  <a:lnTo>
                    <a:pt x="744" y="114"/>
                  </a:lnTo>
                  <a:lnTo>
                    <a:pt x="740" y="112"/>
                  </a:lnTo>
                  <a:lnTo>
                    <a:pt x="738" y="111"/>
                  </a:lnTo>
                  <a:lnTo>
                    <a:pt x="733" y="110"/>
                  </a:lnTo>
                  <a:lnTo>
                    <a:pt x="731" y="102"/>
                  </a:lnTo>
                  <a:lnTo>
                    <a:pt x="729" y="93"/>
                  </a:lnTo>
                  <a:lnTo>
                    <a:pt x="729" y="84"/>
                  </a:lnTo>
                  <a:lnTo>
                    <a:pt x="726" y="76"/>
                  </a:lnTo>
                  <a:lnTo>
                    <a:pt x="726" y="72"/>
                  </a:lnTo>
                  <a:lnTo>
                    <a:pt x="724" y="68"/>
                  </a:lnTo>
                  <a:lnTo>
                    <a:pt x="720" y="66"/>
                  </a:lnTo>
                  <a:lnTo>
                    <a:pt x="713" y="66"/>
                  </a:lnTo>
                  <a:lnTo>
                    <a:pt x="711" y="62"/>
                  </a:lnTo>
                  <a:lnTo>
                    <a:pt x="707" y="59"/>
                  </a:lnTo>
                  <a:lnTo>
                    <a:pt x="703" y="56"/>
                  </a:lnTo>
                  <a:lnTo>
                    <a:pt x="698" y="53"/>
                  </a:lnTo>
                  <a:lnTo>
                    <a:pt x="694" y="48"/>
                  </a:lnTo>
                  <a:lnTo>
                    <a:pt x="694" y="43"/>
                  </a:lnTo>
                  <a:lnTo>
                    <a:pt x="694" y="38"/>
                  </a:lnTo>
                  <a:lnTo>
                    <a:pt x="692" y="33"/>
                  </a:lnTo>
                  <a:lnTo>
                    <a:pt x="687" y="31"/>
                  </a:lnTo>
                  <a:lnTo>
                    <a:pt x="679" y="29"/>
                  </a:lnTo>
                  <a:lnTo>
                    <a:pt x="674" y="28"/>
                  </a:lnTo>
                  <a:lnTo>
                    <a:pt x="670" y="28"/>
                  </a:lnTo>
                  <a:lnTo>
                    <a:pt x="665" y="21"/>
                  </a:lnTo>
                  <a:lnTo>
                    <a:pt x="661" y="13"/>
                  </a:lnTo>
                  <a:lnTo>
                    <a:pt x="659" y="9"/>
                  </a:lnTo>
                  <a:lnTo>
                    <a:pt x="659" y="8"/>
                  </a:lnTo>
                  <a:lnTo>
                    <a:pt x="657" y="7"/>
                  </a:lnTo>
                  <a:lnTo>
                    <a:pt x="644" y="4"/>
                  </a:lnTo>
                  <a:lnTo>
                    <a:pt x="631" y="0"/>
                  </a:lnTo>
                  <a:lnTo>
                    <a:pt x="624" y="1"/>
                  </a:lnTo>
                  <a:lnTo>
                    <a:pt x="617" y="3"/>
                  </a:lnTo>
                  <a:lnTo>
                    <a:pt x="613" y="5"/>
                  </a:lnTo>
                  <a:lnTo>
                    <a:pt x="607" y="9"/>
                  </a:lnTo>
                  <a:lnTo>
                    <a:pt x="607" y="14"/>
                  </a:lnTo>
                  <a:lnTo>
                    <a:pt x="607" y="19"/>
                  </a:lnTo>
                  <a:lnTo>
                    <a:pt x="607" y="25"/>
                  </a:lnTo>
                  <a:lnTo>
                    <a:pt x="607" y="28"/>
                  </a:lnTo>
                  <a:lnTo>
                    <a:pt x="607" y="29"/>
                  </a:lnTo>
                  <a:lnTo>
                    <a:pt x="607" y="30"/>
                  </a:lnTo>
                  <a:lnTo>
                    <a:pt x="606" y="30"/>
                  </a:lnTo>
                  <a:lnTo>
                    <a:pt x="604" y="31"/>
                  </a:lnTo>
                  <a:lnTo>
                    <a:pt x="598" y="35"/>
                  </a:lnTo>
                  <a:lnTo>
                    <a:pt x="596" y="40"/>
                  </a:lnTo>
                  <a:lnTo>
                    <a:pt x="594" y="43"/>
                  </a:lnTo>
                  <a:lnTo>
                    <a:pt x="591" y="47"/>
                  </a:lnTo>
                  <a:lnTo>
                    <a:pt x="583" y="49"/>
                  </a:lnTo>
                  <a:lnTo>
                    <a:pt x="578" y="49"/>
                  </a:lnTo>
                  <a:lnTo>
                    <a:pt x="569" y="50"/>
                  </a:lnTo>
                  <a:lnTo>
                    <a:pt x="561" y="50"/>
                  </a:lnTo>
                  <a:lnTo>
                    <a:pt x="556" y="51"/>
                  </a:lnTo>
                  <a:lnTo>
                    <a:pt x="554" y="54"/>
                  </a:lnTo>
                  <a:lnTo>
                    <a:pt x="554" y="56"/>
                  </a:lnTo>
                  <a:lnTo>
                    <a:pt x="554" y="57"/>
                  </a:lnTo>
                  <a:lnTo>
                    <a:pt x="550" y="56"/>
                  </a:lnTo>
                  <a:lnTo>
                    <a:pt x="548" y="56"/>
                  </a:lnTo>
                  <a:lnTo>
                    <a:pt x="543" y="57"/>
                  </a:lnTo>
                  <a:lnTo>
                    <a:pt x="537" y="61"/>
                  </a:lnTo>
                  <a:lnTo>
                    <a:pt x="535" y="62"/>
                  </a:lnTo>
                  <a:lnTo>
                    <a:pt x="534" y="63"/>
                  </a:lnTo>
                  <a:lnTo>
                    <a:pt x="532" y="67"/>
                  </a:lnTo>
                  <a:lnTo>
                    <a:pt x="530" y="68"/>
                  </a:lnTo>
                  <a:lnTo>
                    <a:pt x="526" y="68"/>
                  </a:lnTo>
                  <a:lnTo>
                    <a:pt x="519" y="65"/>
                  </a:lnTo>
                  <a:lnTo>
                    <a:pt x="510" y="62"/>
                  </a:lnTo>
                  <a:lnTo>
                    <a:pt x="508" y="61"/>
                  </a:lnTo>
                  <a:lnTo>
                    <a:pt x="506" y="60"/>
                  </a:lnTo>
                  <a:lnTo>
                    <a:pt x="497" y="61"/>
                  </a:lnTo>
                  <a:lnTo>
                    <a:pt x="491" y="61"/>
                  </a:lnTo>
                  <a:lnTo>
                    <a:pt x="489" y="64"/>
                  </a:lnTo>
                  <a:lnTo>
                    <a:pt x="487" y="68"/>
                  </a:lnTo>
                  <a:lnTo>
                    <a:pt x="476" y="62"/>
                  </a:lnTo>
                  <a:lnTo>
                    <a:pt x="463" y="56"/>
                  </a:lnTo>
                  <a:lnTo>
                    <a:pt x="456" y="55"/>
                  </a:lnTo>
                  <a:lnTo>
                    <a:pt x="454" y="55"/>
                  </a:lnTo>
                  <a:lnTo>
                    <a:pt x="452" y="55"/>
                  </a:lnTo>
                  <a:lnTo>
                    <a:pt x="447" y="55"/>
                  </a:lnTo>
                  <a:lnTo>
                    <a:pt x="443" y="56"/>
                  </a:lnTo>
                  <a:lnTo>
                    <a:pt x="439" y="58"/>
                  </a:lnTo>
                  <a:lnTo>
                    <a:pt x="434" y="60"/>
                  </a:lnTo>
                  <a:lnTo>
                    <a:pt x="436" y="64"/>
                  </a:lnTo>
                  <a:lnTo>
                    <a:pt x="436" y="67"/>
                  </a:lnTo>
                  <a:lnTo>
                    <a:pt x="436" y="70"/>
                  </a:lnTo>
                  <a:lnTo>
                    <a:pt x="430" y="72"/>
                  </a:lnTo>
                  <a:lnTo>
                    <a:pt x="423" y="71"/>
                  </a:lnTo>
                  <a:lnTo>
                    <a:pt x="417" y="71"/>
                  </a:lnTo>
                  <a:lnTo>
                    <a:pt x="410" y="71"/>
                  </a:lnTo>
                  <a:lnTo>
                    <a:pt x="402" y="71"/>
                  </a:lnTo>
                  <a:lnTo>
                    <a:pt x="399" y="75"/>
                  </a:lnTo>
                  <a:lnTo>
                    <a:pt x="397" y="79"/>
                  </a:lnTo>
                  <a:lnTo>
                    <a:pt x="397" y="85"/>
                  </a:lnTo>
                  <a:lnTo>
                    <a:pt x="395" y="88"/>
                  </a:lnTo>
                  <a:lnTo>
                    <a:pt x="393" y="90"/>
                  </a:lnTo>
                  <a:lnTo>
                    <a:pt x="388" y="92"/>
                  </a:lnTo>
                  <a:lnTo>
                    <a:pt x="378" y="94"/>
                  </a:lnTo>
                  <a:lnTo>
                    <a:pt x="371" y="93"/>
                  </a:lnTo>
                  <a:lnTo>
                    <a:pt x="366" y="93"/>
                  </a:lnTo>
                  <a:lnTo>
                    <a:pt x="358" y="93"/>
                  </a:lnTo>
                  <a:lnTo>
                    <a:pt x="349" y="94"/>
                  </a:lnTo>
                  <a:lnTo>
                    <a:pt x="345" y="96"/>
                  </a:lnTo>
                  <a:lnTo>
                    <a:pt x="343" y="99"/>
                  </a:lnTo>
                  <a:lnTo>
                    <a:pt x="342" y="101"/>
                  </a:lnTo>
                  <a:lnTo>
                    <a:pt x="338" y="103"/>
                  </a:lnTo>
                  <a:lnTo>
                    <a:pt x="327" y="105"/>
                  </a:lnTo>
                  <a:lnTo>
                    <a:pt x="316" y="106"/>
                  </a:lnTo>
                  <a:lnTo>
                    <a:pt x="314" y="108"/>
                  </a:lnTo>
                  <a:lnTo>
                    <a:pt x="314" y="109"/>
                  </a:lnTo>
                  <a:lnTo>
                    <a:pt x="312" y="114"/>
                  </a:lnTo>
                  <a:lnTo>
                    <a:pt x="312" y="118"/>
                  </a:lnTo>
                  <a:lnTo>
                    <a:pt x="306" y="124"/>
                  </a:lnTo>
                  <a:lnTo>
                    <a:pt x="301" y="130"/>
                  </a:lnTo>
                  <a:lnTo>
                    <a:pt x="305" y="133"/>
                  </a:lnTo>
                  <a:lnTo>
                    <a:pt x="305" y="135"/>
                  </a:lnTo>
                  <a:lnTo>
                    <a:pt x="303" y="137"/>
                  </a:lnTo>
                  <a:lnTo>
                    <a:pt x="299" y="138"/>
                  </a:lnTo>
                  <a:lnTo>
                    <a:pt x="290" y="139"/>
                  </a:lnTo>
                  <a:lnTo>
                    <a:pt x="281" y="139"/>
                  </a:lnTo>
                  <a:lnTo>
                    <a:pt x="277" y="143"/>
                  </a:lnTo>
                  <a:lnTo>
                    <a:pt x="273" y="145"/>
                  </a:lnTo>
                  <a:lnTo>
                    <a:pt x="270" y="146"/>
                  </a:lnTo>
                  <a:lnTo>
                    <a:pt x="262" y="147"/>
                  </a:lnTo>
                  <a:lnTo>
                    <a:pt x="253" y="153"/>
                  </a:lnTo>
                  <a:lnTo>
                    <a:pt x="249" y="156"/>
                  </a:lnTo>
                  <a:lnTo>
                    <a:pt x="247" y="159"/>
                  </a:lnTo>
                  <a:lnTo>
                    <a:pt x="249" y="162"/>
                  </a:lnTo>
                  <a:lnTo>
                    <a:pt x="247" y="163"/>
                  </a:lnTo>
                  <a:lnTo>
                    <a:pt x="246" y="164"/>
                  </a:lnTo>
                  <a:lnTo>
                    <a:pt x="242" y="165"/>
                  </a:lnTo>
                  <a:lnTo>
                    <a:pt x="236" y="170"/>
                  </a:lnTo>
                  <a:lnTo>
                    <a:pt x="233" y="174"/>
                  </a:lnTo>
                  <a:lnTo>
                    <a:pt x="227" y="178"/>
                  </a:lnTo>
                  <a:lnTo>
                    <a:pt x="220" y="180"/>
                  </a:lnTo>
                  <a:lnTo>
                    <a:pt x="212" y="178"/>
                  </a:lnTo>
                  <a:lnTo>
                    <a:pt x="203" y="176"/>
                  </a:lnTo>
                  <a:lnTo>
                    <a:pt x="186" y="172"/>
                  </a:lnTo>
                  <a:lnTo>
                    <a:pt x="183" y="168"/>
                  </a:lnTo>
                  <a:lnTo>
                    <a:pt x="179" y="167"/>
                  </a:lnTo>
                  <a:lnTo>
                    <a:pt x="175" y="165"/>
                  </a:lnTo>
                  <a:lnTo>
                    <a:pt x="174" y="161"/>
                  </a:lnTo>
                  <a:lnTo>
                    <a:pt x="168" y="159"/>
                  </a:lnTo>
                  <a:lnTo>
                    <a:pt x="157" y="156"/>
                  </a:lnTo>
                  <a:lnTo>
                    <a:pt x="144" y="156"/>
                  </a:lnTo>
                  <a:lnTo>
                    <a:pt x="131" y="156"/>
                  </a:lnTo>
                  <a:lnTo>
                    <a:pt x="131" y="152"/>
                  </a:lnTo>
                  <a:lnTo>
                    <a:pt x="131" y="148"/>
                  </a:lnTo>
                  <a:lnTo>
                    <a:pt x="127" y="144"/>
                  </a:lnTo>
                  <a:lnTo>
                    <a:pt x="122" y="142"/>
                  </a:lnTo>
                  <a:lnTo>
                    <a:pt x="118" y="143"/>
                  </a:lnTo>
                  <a:lnTo>
                    <a:pt x="116" y="144"/>
                  </a:lnTo>
                  <a:lnTo>
                    <a:pt x="116" y="145"/>
                  </a:lnTo>
                  <a:lnTo>
                    <a:pt x="113" y="146"/>
                  </a:lnTo>
                  <a:lnTo>
                    <a:pt x="109" y="146"/>
                  </a:lnTo>
                  <a:lnTo>
                    <a:pt x="103" y="145"/>
                  </a:lnTo>
                  <a:lnTo>
                    <a:pt x="92" y="145"/>
                  </a:lnTo>
                  <a:lnTo>
                    <a:pt x="83" y="145"/>
                  </a:lnTo>
                  <a:lnTo>
                    <a:pt x="78" y="145"/>
                  </a:lnTo>
                  <a:lnTo>
                    <a:pt x="76" y="146"/>
                  </a:lnTo>
                  <a:lnTo>
                    <a:pt x="74" y="147"/>
                  </a:lnTo>
                  <a:lnTo>
                    <a:pt x="74" y="149"/>
                  </a:lnTo>
                  <a:lnTo>
                    <a:pt x="76" y="151"/>
                  </a:lnTo>
                  <a:lnTo>
                    <a:pt x="78" y="155"/>
                  </a:lnTo>
                  <a:lnTo>
                    <a:pt x="76" y="157"/>
                  </a:lnTo>
                  <a:lnTo>
                    <a:pt x="72" y="160"/>
                  </a:lnTo>
                  <a:lnTo>
                    <a:pt x="68" y="161"/>
                  </a:lnTo>
                  <a:lnTo>
                    <a:pt x="66" y="162"/>
                  </a:lnTo>
                  <a:lnTo>
                    <a:pt x="57" y="161"/>
                  </a:lnTo>
                  <a:lnTo>
                    <a:pt x="48" y="160"/>
                  </a:lnTo>
                  <a:lnTo>
                    <a:pt x="39" y="161"/>
                  </a:lnTo>
                  <a:lnTo>
                    <a:pt x="30" y="164"/>
                  </a:lnTo>
                  <a:lnTo>
                    <a:pt x="26" y="167"/>
                  </a:lnTo>
                  <a:lnTo>
                    <a:pt x="22" y="168"/>
                  </a:lnTo>
                  <a:lnTo>
                    <a:pt x="9" y="170"/>
                  </a:lnTo>
                  <a:lnTo>
                    <a:pt x="7" y="173"/>
                  </a:lnTo>
                  <a:lnTo>
                    <a:pt x="4" y="175"/>
                  </a:lnTo>
                  <a:lnTo>
                    <a:pt x="2" y="177"/>
                  </a:lnTo>
                  <a:lnTo>
                    <a:pt x="0" y="177"/>
                  </a:lnTo>
                  <a:close/>
                </a:path>
              </a:pathLst>
            </a:custGeom>
            <a:solidFill>
              <a:srgbClr val="44546A">
                <a:lumMod val="60000"/>
                <a:lumOff val="40000"/>
              </a:srgbClr>
            </a:solidFill>
            <a:ln w="12700">
              <a:solidFill>
                <a:schemeClr val="bg1"/>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37" name="Freeform 52">
              <a:extLst>
                <a:ext uri="{FF2B5EF4-FFF2-40B4-BE49-F238E27FC236}">
                  <a16:creationId xmlns:a16="http://schemas.microsoft.com/office/drawing/2014/main" id="{AEC6CAF5-C93F-6633-2C3E-E046AA9E641C}"/>
                </a:ext>
              </a:extLst>
            </p:cNvPr>
            <p:cNvSpPr>
              <a:spLocks/>
            </p:cNvSpPr>
            <p:nvPr/>
          </p:nvSpPr>
          <p:spPr bwMode="auto">
            <a:xfrm>
              <a:off x="9839181" y="3294896"/>
              <a:ext cx="1196264" cy="1100403"/>
            </a:xfrm>
            <a:custGeom>
              <a:avLst/>
              <a:gdLst>
                <a:gd name="T0" fmla="*/ 0 w 1922"/>
                <a:gd name="T1" fmla="*/ 0 h 1400"/>
                <a:gd name="T2" fmla="*/ 0 w 1922"/>
                <a:gd name="T3" fmla="*/ 0 h 1400"/>
                <a:gd name="T4" fmla="*/ 0 w 1922"/>
                <a:gd name="T5" fmla="*/ 0 h 1400"/>
                <a:gd name="T6" fmla="*/ 0 w 1922"/>
                <a:gd name="T7" fmla="*/ 0 h 1400"/>
                <a:gd name="T8" fmla="*/ 0 w 1922"/>
                <a:gd name="T9" fmla="*/ 0 h 1400"/>
                <a:gd name="T10" fmla="*/ 0 w 1922"/>
                <a:gd name="T11" fmla="*/ 0 h 1400"/>
                <a:gd name="T12" fmla="*/ 0 w 1922"/>
                <a:gd name="T13" fmla="*/ 0 h 1400"/>
                <a:gd name="T14" fmla="*/ 0 w 1922"/>
                <a:gd name="T15" fmla="*/ 0 h 1400"/>
                <a:gd name="T16" fmla="*/ 0 w 1922"/>
                <a:gd name="T17" fmla="*/ 0 h 1400"/>
                <a:gd name="T18" fmla="*/ 0 w 1922"/>
                <a:gd name="T19" fmla="*/ 0 h 1400"/>
                <a:gd name="T20" fmla="*/ 0 w 1922"/>
                <a:gd name="T21" fmla="*/ 0 h 1400"/>
                <a:gd name="T22" fmla="*/ 0 w 1922"/>
                <a:gd name="T23" fmla="*/ 0 h 1400"/>
                <a:gd name="T24" fmla="*/ 0 w 1922"/>
                <a:gd name="T25" fmla="*/ 0 h 1400"/>
                <a:gd name="T26" fmla="*/ 0 w 1922"/>
                <a:gd name="T27" fmla="*/ 0 h 1400"/>
                <a:gd name="T28" fmla="*/ 0 w 1922"/>
                <a:gd name="T29" fmla="*/ 0 h 1400"/>
                <a:gd name="T30" fmla="*/ 0 w 1922"/>
                <a:gd name="T31" fmla="*/ 0 h 1400"/>
                <a:gd name="T32" fmla="*/ 0 w 1922"/>
                <a:gd name="T33" fmla="*/ 0 h 1400"/>
                <a:gd name="T34" fmla="*/ 0 w 1922"/>
                <a:gd name="T35" fmla="*/ 0 h 1400"/>
                <a:gd name="T36" fmla="*/ 0 w 1922"/>
                <a:gd name="T37" fmla="*/ 0 h 1400"/>
                <a:gd name="T38" fmla="*/ 0 w 1922"/>
                <a:gd name="T39" fmla="*/ 0 h 1400"/>
                <a:gd name="T40" fmla="*/ 0 w 1922"/>
                <a:gd name="T41" fmla="*/ 0 h 1400"/>
                <a:gd name="T42" fmla="*/ 0 w 1922"/>
                <a:gd name="T43" fmla="*/ 0 h 1400"/>
                <a:gd name="T44" fmla="*/ 0 w 1922"/>
                <a:gd name="T45" fmla="*/ 0 h 1400"/>
                <a:gd name="T46" fmla="*/ 0 w 1922"/>
                <a:gd name="T47" fmla="*/ 0 h 1400"/>
                <a:gd name="T48" fmla="*/ 0 w 1922"/>
                <a:gd name="T49" fmla="*/ 0 h 1400"/>
                <a:gd name="T50" fmla="*/ 0 w 1922"/>
                <a:gd name="T51" fmla="*/ 0 h 1400"/>
                <a:gd name="T52" fmla="*/ 0 w 1922"/>
                <a:gd name="T53" fmla="*/ 0 h 1400"/>
                <a:gd name="T54" fmla="*/ 0 w 1922"/>
                <a:gd name="T55" fmla="*/ 0 h 1400"/>
                <a:gd name="T56" fmla="*/ 0 w 1922"/>
                <a:gd name="T57" fmla="*/ 0 h 1400"/>
                <a:gd name="T58" fmla="*/ 0 w 1922"/>
                <a:gd name="T59" fmla="*/ 0 h 1400"/>
                <a:gd name="T60" fmla="*/ 0 w 1922"/>
                <a:gd name="T61" fmla="*/ 0 h 1400"/>
                <a:gd name="T62" fmla="*/ 0 w 1922"/>
                <a:gd name="T63" fmla="*/ 0 h 1400"/>
                <a:gd name="T64" fmla="*/ 0 w 1922"/>
                <a:gd name="T65" fmla="*/ 0 h 1400"/>
                <a:gd name="T66" fmla="*/ 0 w 1922"/>
                <a:gd name="T67" fmla="*/ 0 h 1400"/>
                <a:gd name="T68" fmla="*/ 0 w 1922"/>
                <a:gd name="T69" fmla="*/ 0 h 1400"/>
                <a:gd name="T70" fmla="*/ 0 w 1922"/>
                <a:gd name="T71" fmla="*/ 0 h 1400"/>
                <a:gd name="T72" fmla="*/ 0 w 1922"/>
                <a:gd name="T73" fmla="*/ 0 h 1400"/>
                <a:gd name="T74" fmla="*/ 0 w 1922"/>
                <a:gd name="T75" fmla="*/ 0 h 1400"/>
                <a:gd name="T76" fmla="*/ 0 w 1922"/>
                <a:gd name="T77" fmla="*/ 0 h 1400"/>
                <a:gd name="T78" fmla="*/ 0 w 1922"/>
                <a:gd name="T79" fmla="*/ 0 h 1400"/>
                <a:gd name="T80" fmla="*/ 0 w 1922"/>
                <a:gd name="T81" fmla="*/ 0 h 1400"/>
                <a:gd name="T82" fmla="*/ 0 w 1922"/>
                <a:gd name="T83" fmla="*/ 0 h 1400"/>
                <a:gd name="T84" fmla="*/ 0 w 1922"/>
                <a:gd name="T85" fmla="*/ 0 h 1400"/>
                <a:gd name="T86" fmla="*/ 0 w 1922"/>
                <a:gd name="T87" fmla="*/ 0 h 1400"/>
                <a:gd name="T88" fmla="*/ 0 w 1922"/>
                <a:gd name="T89" fmla="*/ 0 h 1400"/>
                <a:gd name="T90" fmla="*/ 0 w 1922"/>
                <a:gd name="T91" fmla="*/ 0 h 1400"/>
                <a:gd name="T92" fmla="*/ 0 w 1922"/>
                <a:gd name="T93" fmla="*/ 0 h 1400"/>
                <a:gd name="T94" fmla="*/ 0 w 1922"/>
                <a:gd name="T95" fmla="*/ 0 h 1400"/>
                <a:gd name="T96" fmla="*/ 0 w 1922"/>
                <a:gd name="T97" fmla="*/ 0 h 1400"/>
                <a:gd name="T98" fmla="*/ 0 w 1922"/>
                <a:gd name="T99" fmla="*/ 0 h 1400"/>
                <a:gd name="T100" fmla="*/ 0 w 1922"/>
                <a:gd name="T101" fmla="*/ 0 h 1400"/>
                <a:gd name="T102" fmla="*/ 0 w 1922"/>
                <a:gd name="T103" fmla="*/ 0 h 1400"/>
                <a:gd name="T104" fmla="*/ 0 w 1922"/>
                <a:gd name="T105" fmla="*/ 0 h 1400"/>
                <a:gd name="T106" fmla="*/ 0 w 1922"/>
                <a:gd name="T107" fmla="*/ 0 h 1400"/>
                <a:gd name="T108" fmla="*/ 0 w 1922"/>
                <a:gd name="T109" fmla="*/ 0 h 14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22"/>
                <a:gd name="T166" fmla="*/ 0 h 1400"/>
                <a:gd name="T167" fmla="*/ 1922 w 1922"/>
                <a:gd name="T168" fmla="*/ 1400 h 14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22" h="1400">
                  <a:moveTo>
                    <a:pt x="0" y="424"/>
                  </a:moveTo>
                  <a:cubicBezTo>
                    <a:pt x="0" y="424"/>
                    <a:pt x="12" y="460"/>
                    <a:pt x="12" y="460"/>
                  </a:cubicBezTo>
                  <a:cubicBezTo>
                    <a:pt x="13" y="464"/>
                    <a:pt x="16" y="472"/>
                    <a:pt x="16" y="472"/>
                  </a:cubicBezTo>
                  <a:cubicBezTo>
                    <a:pt x="13" y="480"/>
                    <a:pt x="11" y="488"/>
                    <a:pt x="8" y="496"/>
                  </a:cubicBezTo>
                  <a:cubicBezTo>
                    <a:pt x="7" y="500"/>
                    <a:pt x="4" y="508"/>
                    <a:pt x="4" y="508"/>
                  </a:cubicBezTo>
                  <a:cubicBezTo>
                    <a:pt x="12" y="520"/>
                    <a:pt x="36" y="536"/>
                    <a:pt x="36" y="536"/>
                  </a:cubicBezTo>
                  <a:cubicBezTo>
                    <a:pt x="44" y="561"/>
                    <a:pt x="46" y="593"/>
                    <a:pt x="56" y="616"/>
                  </a:cubicBezTo>
                  <a:cubicBezTo>
                    <a:pt x="60" y="626"/>
                    <a:pt x="70" y="631"/>
                    <a:pt x="76" y="640"/>
                  </a:cubicBezTo>
                  <a:cubicBezTo>
                    <a:pt x="82" y="665"/>
                    <a:pt x="91" y="684"/>
                    <a:pt x="116" y="692"/>
                  </a:cubicBezTo>
                  <a:cubicBezTo>
                    <a:pt x="124" y="689"/>
                    <a:pt x="137" y="692"/>
                    <a:pt x="140" y="684"/>
                  </a:cubicBezTo>
                  <a:cubicBezTo>
                    <a:pt x="145" y="668"/>
                    <a:pt x="140" y="673"/>
                    <a:pt x="156" y="668"/>
                  </a:cubicBezTo>
                  <a:cubicBezTo>
                    <a:pt x="174" y="672"/>
                    <a:pt x="183" y="670"/>
                    <a:pt x="200" y="664"/>
                  </a:cubicBezTo>
                  <a:cubicBezTo>
                    <a:pt x="214" y="650"/>
                    <a:pt x="232" y="641"/>
                    <a:pt x="252" y="636"/>
                  </a:cubicBezTo>
                  <a:cubicBezTo>
                    <a:pt x="264" y="617"/>
                    <a:pt x="280" y="575"/>
                    <a:pt x="288" y="552"/>
                  </a:cubicBezTo>
                  <a:cubicBezTo>
                    <a:pt x="293" y="515"/>
                    <a:pt x="291" y="528"/>
                    <a:pt x="316" y="512"/>
                  </a:cubicBezTo>
                  <a:cubicBezTo>
                    <a:pt x="333" y="486"/>
                    <a:pt x="342" y="491"/>
                    <a:pt x="376" y="488"/>
                  </a:cubicBezTo>
                  <a:cubicBezTo>
                    <a:pt x="389" y="468"/>
                    <a:pt x="400" y="427"/>
                    <a:pt x="424" y="416"/>
                  </a:cubicBezTo>
                  <a:cubicBezTo>
                    <a:pt x="431" y="413"/>
                    <a:pt x="440" y="414"/>
                    <a:pt x="448" y="412"/>
                  </a:cubicBezTo>
                  <a:cubicBezTo>
                    <a:pt x="456" y="410"/>
                    <a:pt x="472" y="404"/>
                    <a:pt x="472" y="404"/>
                  </a:cubicBezTo>
                  <a:cubicBezTo>
                    <a:pt x="473" y="404"/>
                    <a:pt x="497" y="410"/>
                    <a:pt x="500" y="412"/>
                  </a:cubicBezTo>
                  <a:cubicBezTo>
                    <a:pt x="513" y="423"/>
                    <a:pt x="509" y="434"/>
                    <a:pt x="524" y="444"/>
                  </a:cubicBezTo>
                  <a:cubicBezTo>
                    <a:pt x="525" y="448"/>
                    <a:pt x="535" y="469"/>
                    <a:pt x="524" y="472"/>
                  </a:cubicBezTo>
                  <a:cubicBezTo>
                    <a:pt x="516" y="474"/>
                    <a:pt x="500" y="464"/>
                    <a:pt x="500" y="464"/>
                  </a:cubicBezTo>
                  <a:cubicBezTo>
                    <a:pt x="470" y="474"/>
                    <a:pt x="485" y="503"/>
                    <a:pt x="464" y="524"/>
                  </a:cubicBezTo>
                  <a:cubicBezTo>
                    <a:pt x="458" y="541"/>
                    <a:pt x="458" y="557"/>
                    <a:pt x="448" y="572"/>
                  </a:cubicBezTo>
                  <a:cubicBezTo>
                    <a:pt x="453" y="599"/>
                    <a:pt x="475" y="614"/>
                    <a:pt x="484" y="640"/>
                  </a:cubicBezTo>
                  <a:cubicBezTo>
                    <a:pt x="476" y="652"/>
                    <a:pt x="468" y="664"/>
                    <a:pt x="460" y="676"/>
                  </a:cubicBezTo>
                  <a:cubicBezTo>
                    <a:pt x="457" y="680"/>
                    <a:pt x="452" y="688"/>
                    <a:pt x="452" y="688"/>
                  </a:cubicBezTo>
                  <a:cubicBezTo>
                    <a:pt x="457" y="704"/>
                    <a:pt x="464" y="707"/>
                    <a:pt x="480" y="712"/>
                  </a:cubicBezTo>
                  <a:cubicBezTo>
                    <a:pt x="495" y="735"/>
                    <a:pt x="491" y="754"/>
                    <a:pt x="520" y="764"/>
                  </a:cubicBezTo>
                  <a:cubicBezTo>
                    <a:pt x="525" y="779"/>
                    <a:pt x="524" y="798"/>
                    <a:pt x="532" y="812"/>
                  </a:cubicBezTo>
                  <a:cubicBezTo>
                    <a:pt x="542" y="830"/>
                    <a:pt x="554" y="841"/>
                    <a:pt x="560" y="860"/>
                  </a:cubicBezTo>
                  <a:cubicBezTo>
                    <a:pt x="561" y="873"/>
                    <a:pt x="563" y="918"/>
                    <a:pt x="572" y="924"/>
                  </a:cubicBezTo>
                  <a:cubicBezTo>
                    <a:pt x="580" y="929"/>
                    <a:pt x="596" y="940"/>
                    <a:pt x="596" y="940"/>
                  </a:cubicBezTo>
                  <a:cubicBezTo>
                    <a:pt x="610" y="961"/>
                    <a:pt x="608" y="965"/>
                    <a:pt x="604" y="992"/>
                  </a:cubicBezTo>
                  <a:lnTo>
                    <a:pt x="572" y="1008"/>
                  </a:lnTo>
                  <a:cubicBezTo>
                    <a:pt x="572" y="1008"/>
                    <a:pt x="572" y="1008"/>
                    <a:pt x="572" y="1008"/>
                  </a:cubicBezTo>
                  <a:cubicBezTo>
                    <a:pt x="565" y="1009"/>
                    <a:pt x="559" y="1011"/>
                    <a:pt x="552" y="1012"/>
                  </a:cubicBezTo>
                  <a:cubicBezTo>
                    <a:pt x="558" y="1029"/>
                    <a:pt x="563" y="1034"/>
                    <a:pt x="580" y="1028"/>
                  </a:cubicBezTo>
                  <a:cubicBezTo>
                    <a:pt x="602" y="1035"/>
                    <a:pt x="603" y="1048"/>
                    <a:pt x="620" y="1060"/>
                  </a:cubicBezTo>
                  <a:cubicBezTo>
                    <a:pt x="625" y="1068"/>
                    <a:pt x="633" y="1075"/>
                    <a:pt x="636" y="1084"/>
                  </a:cubicBezTo>
                  <a:cubicBezTo>
                    <a:pt x="639" y="1092"/>
                    <a:pt x="644" y="1108"/>
                    <a:pt x="644" y="1108"/>
                  </a:cubicBezTo>
                  <a:cubicBezTo>
                    <a:pt x="628" y="1119"/>
                    <a:pt x="612" y="1117"/>
                    <a:pt x="596" y="1128"/>
                  </a:cubicBezTo>
                  <a:cubicBezTo>
                    <a:pt x="588" y="1140"/>
                    <a:pt x="572" y="1160"/>
                    <a:pt x="560" y="1164"/>
                  </a:cubicBezTo>
                  <a:cubicBezTo>
                    <a:pt x="553" y="1216"/>
                    <a:pt x="567" y="1176"/>
                    <a:pt x="528" y="1196"/>
                  </a:cubicBezTo>
                  <a:cubicBezTo>
                    <a:pt x="524" y="1198"/>
                    <a:pt x="514" y="1227"/>
                    <a:pt x="512" y="1232"/>
                  </a:cubicBezTo>
                  <a:cubicBezTo>
                    <a:pt x="531" y="1245"/>
                    <a:pt x="550" y="1261"/>
                    <a:pt x="572" y="1268"/>
                  </a:cubicBezTo>
                  <a:cubicBezTo>
                    <a:pt x="578" y="1250"/>
                    <a:pt x="586" y="1252"/>
                    <a:pt x="604" y="1248"/>
                  </a:cubicBezTo>
                  <a:cubicBezTo>
                    <a:pt x="620" y="1253"/>
                    <a:pt x="629" y="1249"/>
                    <a:pt x="644" y="1244"/>
                  </a:cubicBezTo>
                  <a:cubicBezTo>
                    <a:pt x="667" y="1252"/>
                    <a:pt x="660" y="1270"/>
                    <a:pt x="676" y="1284"/>
                  </a:cubicBezTo>
                  <a:cubicBezTo>
                    <a:pt x="683" y="1290"/>
                    <a:pt x="692" y="1295"/>
                    <a:pt x="700" y="1300"/>
                  </a:cubicBezTo>
                  <a:cubicBezTo>
                    <a:pt x="704" y="1303"/>
                    <a:pt x="712" y="1308"/>
                    <a:pt x="712" y="1308"/>
                  </a:cubicBezTo>
                  <a:cubicBezTo>
                    <a:pt x="728" y="1303"/>
                    <a:pt x="731" y="1296"/>
                    <a:pt x="736" y="1280"/>
                  </a:cubicBezTo>
                  <a:cubicBezTo>
                    <a:pt x="737" y="1263"/>
                    <a:pt x="735" y="1245"/>
                    <a:pt x="740" y="1228"/>
                  </a:cubicBezTo>
                  <a:cubicBezTo>
                    <a:pt x="741" y="1224"/>
                    <a:pt x="751" y="1228"/>
                    <a:pt x="752" y="1224"/>
                  </a:cubicBezTo>
                  <a:cubicBezTo>
                    <a:pt x="754" y="1216"/>
                    <a:pt x="749" y="1208"/>
                    <a:pt x="748" y="1200"/>
                  </a:cubicBezTo>
                  <a:cubicBezTo>
                    <a:pt x="752" y="1179"/>
                    <a:pt x="754" y="1169"/>
                    <a:pt x="776" y="1176"/>
                  </a:cubicBezTo>
                  <a:cubicBezTo>
                    <a:pt x="781" y="1184"/>
                    <a:pt x="787" y="1192"/>
                    <a:pt x="792" y="1200"/>
                  </a:cubicBezTo>
                  <a:cubicBezTo>
                    <a:pt x="797" y="1207"/>
                    <a:pt x="816" y="1208"/>
                    <a:pt x="816" y="1208"/>
                  </a:cubicBezTo>
                  <a:cubicBezTo>
                    <a:pt x="825" y="1217"/>
                    <a:pt x="855" y="1276"/>
                    <a:pt x="860" y="1292"/>
                  </a:cubicBezTo>
                  <a:cubicBezTo>
                    <a:pt x="854" y="1318"/>
                    <a:pt x="844" y="1349"/>
                    <a:pt x="876" y="1360"/>
                  </a:cubicBezTo>
                  <a:cubicBezTo>
                    <a:pt x="883" y="1380"/>
                    <a:pt x="890" y="1369"/>
                    <a:pt x="904" y="1360"/>
                  </a:cubicBezTo>
                  <a:cubicBezTo>
                    <a:pt x="922" y="1366"/>
                    <a:pt x="924" y="1373"/>
                    <a:pt x="944" y="1368"/>
                  </a:cubicBezTo>
                  <a:cubicBezTo>
                    <a:pt x="961" y="1357"/>
                    <a:pt x="970" y="1366"/>
                    <a:pt x="988" y="1360"/>
                  </a:cubicBezTo>
                  <a:cubicBezTo>
                    <a:pt x="1001" y="1340"/>
                    <a:pt x="1015" y="1348"/>
                    <a:pt x="1032" y="1360"/>
                  </a:cubicBezTo>
                  <a:cubicBezTo>
                    <a:pt x="1037" y="1368"/>
                    <a:pt x="1043" y="1376"/>
                    <a:pt x="1048" y="1384"/>
                  </a:cubicBezTo>
                  <a:cubicBezTo>
                    <a:pt x="1053" y="1392"/>
                    <a:pt x="1072" y="1400"/>
                    <a:pt x="1072" y="1400"/>
                  </a:cubicBezTo>
                  <a:cubicBezTo>
                    <a:pt x="1141" y="1393"/>
                    <a:pt x="1208" y="1388"/>
                    <a:pt x="1276" y="1380"/>
                  </a:cubicBezTo>
                  <a:cubicBezTo>
                    <a:pt x="1289" y="1360"/>
                    <a:pt x="1285" y="1324"/>
                    <a:pt x="1308" y="1316"/>
                  </a:cubicBezTo>
                  <a:cubicBezTo>
                    <a:pt x="1320" y="1304"/>
                    <a:pt x="1326" y="1293"/>
                    <a:pt x="1340" y="1284"/>
                  </a:cubicBezTo>
                  <a:cubicBezTo>
                    <a:pt x="1344" y="1271"/>
                    <a:pt x="1352" y="1261"/>
                    <a:pt x="1356" y="1248"/>
                  </a:cubicBezTo>
                  <a:cubicBezTo>
                    <a:pt x="1350" y="1224"/>
                    <a:pt x="1341" y="1207"/>
                    <a:pt x="1364" y="1192"/>
                  </a:cubicBezTo>
                  <a:cubicBezTo>
                    <a:pt x="1383" y="1211"/>
                    <a:pt x="1408" y="1212"/>
                    <a:pt x="1432" y="1224"/>
                  </a:cubicBezTo>
                  <a:cubicBezTo>
                    <a:pt x="1475" y="1215"/>
                    <a:pt x="1511" y="1200"/>
                    <a:pt x="1556" y="1196"/>
                  </a:cubicBezTo>
                  <a:cubicBezTo>
                    <a:pt x="1573" y="1170"/>
                    <a:pt x="1549" y="1181"/>
                    <a:pt x="1532" y="1184"/>
                  </a:cubicBezTo>
                  <a:cubicBezTo>
                    <a:pt x="1531" y="1188"/>
                    <a:pt x="1531" y="1193"/>
                    <a:pt x="1528" y="1196"/>
                  </a:cubicBezTo>
                  <a:cubicBezTo>
                    <a:pt x="1525" y="1200"/>
                    <a:pt x="1516" y="1199"/>
                    <a:pt x="1516" y="1204"/>
                  </a:cubicBezTo>
                  <a:cubicBezTo>
                    <a:pt x="1516" y="1208"/>
                    <a:pt x="1524" y="1202"/>
                    <a:pt x="1528" y="1200"/>
                  </a:cubicBezTo>
                  <a:cubicBezTo>
                    <a:pt x="1532" y="1198"/>
                    <a:pt x="1536" y="1195"/>
                    <a:pt x="1540" y="1192"/>
                  </a:cubicBezTo>
                  <a:cubicBezTo>
                    <a:pt x="1548" y="1185"/>
                    <a:pt x="1551" y="1174"/>
                    <a:pt x="1560" y="1168"/>
                  </a:cubicBezTo>
                  <a:cubicBezTo>
                    <a:pt x="1572" y="1161"/>
                    <a:pt x="1594" y="1157"/>
                    <a:pt x="1608" y="1152"/>
                  </a:cubicBezTo>
                  <a:cubicBezTo>
                    <a:pt x="1622" y="1147"/>
                    <a:pt x="1643" y="1129"/>
                    <a:pt x="1656" y="1120"/>
                  </a:cubicBezTo>
                  <a:cubicBezTo>
                    <a:pt x="1668" y="1112"/>
                    <a:pt x="1680" y="1104"/>
                    <a:pt x="1692" y="1096"/>
                  </a:cubicBezTo>
                  <a:cubicBezTo>
                    <a:pt x="1696" y="1093"/>
                    <a:pt x="1704" y="1088"/>
                    <a:pt x="1704" y="1088"/>
                  </a:cubicBezTo>
                  <a:cubicBezTo>
                    <a:pt x="1714" y="1074"/>
                    <a:pt x="1722" y="1073"/>
                    <a:pt x="1736" y="1064"/>
                  </a:cubicBezTo>
                  <a:cubicBezTo>
                    <a:pt x="1772" y="1009"/>
                    <a:pt x="1738" y="1067"/>
                    <a:pt x="1756" y="1020"/>
                  </a:cubicBezTo>
                  <a:cubicBezTo>
                    <a:pt x="1765" y="995"/>
                    <a:pt x="1784" y="972"/>
                    <a:pt x="1796" y="948"/>
                  </a:cubicBezTo>
                  <a:cubicBezTo>
                    <a:pt x="1801" y="938"/>
                    <a:pt x="1798" y="925"/>
                    <a:pt x="1804" y="916"/>
                  </a:cubicBezTo>
                  <a:cubicBezTo>
                    <a:pt x="1808" y="910"/>
                    <a:pt x="1833" y="904"/>
                    <a:pt x="1840" y="900"/>
                  </a:cubicBezTo>
                  <a:cubicBezTo>
                    <a:pt x="1848" y="895"/>
                    <a:pt x="1864" y="884"/>
                    <a:pt x="1864" y="884"/>
                  </a:cubicBezTo>
                  <a:cubicBezTo>
                    <a:pt x="1870" y="865"/>
                    <a:pt x="1867" y="837"/>
                    <a:pt x="1876" y="820"/>
                  </a:cubicBezTo>
                  <a:cubicBezTo>
                    <a:pt x="1880" y="812"/>
                    <a:pt x="1893" y="813"/>
                    <a:pt x="1900" y="808"/>
                  </a:cubicBezTo>
                  <a:cubicBezTo>
                    <a:pt x="1891" y="763"/>
                    <a:pt x="1900" y="779"/>
                    <a:pt x="1884" y="756"/>
                  </a:cubicBezTo>
                  <a:cubicBezTo>
                    <a:pt x="1885" y="751"/>
                    <a:pt x="1884" y="744"/>
                    <a:pt x="1888" y="740"/>
                  </a:cubicBezTo>
                  <a:cubicBezTo>
                    <a:pt x="1894" y="733"/>
                    <a:pt x="1912" y="724"/>
                    <a:pt x="1912" y="724"/>
                  </a:cubicBezTo>
                  <a:cubicBezTo>
                    <a:pt x="1915" y="706"/>
                    <a:pt x="1922" y="693"/>
                    <a:pt x="1916" y="676"/>
                  </a:cubicBezTo>
                  <a:cubicBezTo>
                    <a:pt x="1895" y="680"/>
                    <a:pt x="1881" y="689"/>
                    <a:pt x="1860" y="696"/>
                  </a:cubicBezTo>
                  <a:cubicBezTo>
                    <a:pt x="1852" y="699"/>
                    <a:pt x="1836" y="704"/>
                    <a:pt x="1836" y="704"/>
                  </a:cubicBezTo>
                  <a:cubicBezTo>
                    <a:pt x="1823" y="742"/>
                    <a:pt x="1800" y="751"/>
                    <a:pt x="1764" y="760"/>
                  </a:cubicBezTo>
                  <a:cubicBezTo>
                    <a:pt x="1757" y="771"/>
                    <a:pt x="1754" y="786"/>
                    <a:pt x="1744" y="796"/>
                  </a:cubicBezTo>
                  <a:cubicBezTo>
                    <a:pt x="1735" y="805"/>
                    <a:pt x="1708" y="812"/>
                    <a:pt x="1708" y="812"/>
                  </a:cubicBezTo>
                  <a:cubicBezTo>
                    <a:pt x="1694" y="853"/>
                    <a:pt x="1685" y="846"/>
                    <a:pt x="1640" y="852"/>
                  </a:cubicBezTo>
                  <a:cubicBezTo>
                    <a:pt x="1635" y="860"/>
                    <a:pt x="1629" y="868"/>
                    <a:pt x="1624" y="876"/>
                  </a:cubicBezTo>
                  <a:cubicBezTo>
                    <a:pt x="1621" y="880"/>
                    <a:pt x="1616" y="888"/>
                    <a:pt x="1616" y="888"/>
                  </a:cubicBezTo>
                  <a:cubicBezTo>
                    <a:pt x="1532" y="884"/>
                    <a:pt x="1456" y="881"/>
                    <a:pt x="1372" y="884"/>
                  </a:cubicBezTo>
                  <a:cubicBezTo>
                    <a:pt x="1355" y="883"/>
                    <a:pt x="1336" y="885"/>
                    <a:pt x="1320" y="880"/>
                  </a:cubicBezTo>
                  <a:cubicBezTo>
                    <a:pt x="1316" y="879"/>
                    <a:pt x="1324" y="872"/>
                    <a:pt x="1324" y="868"/>
                  </a:cubicBezTo>
                  <a:cubicBezTo>
                    <a:pt x="1324" y="861"/>
                    <a:pt x="1321" y="855"/>
                    <a:pt x="1320" y="848"/>
                  </a:cubicBezTo>
                  <a:cubicBezTo>
                    <a:pt x="1316" y="828"/>
                    <a:pt x="1306" y="826"/>
                    <a:pt x="1292" y="812"/>
                  </a:cubicBezTo>
                  <a:cubicBezTo>
                    <a:pt x="1284" y="787"/>
                    <a:pt x="1300" y="788"/>
                    <a:pt x="1276" y="764"/>
                  </a:cubicBezTo>
                  <a:cubicBezTo>
                    <a:pt x="1268" y="741"/>
                    <a:pt x="1268" y="732"/>
                    <a:pt x="1244" y="724"/>
                  </a:cubicBezTo>
                  <a:cubicBezTo>
                    <a:pt x="1242" y="717"/>
                    <a:pt x="1240" y="704"/>
                    <a:pt x="1228" y="704"/>
                  </a:cubicBezTo>
                  <a:cubicBezTo>
                    <a:pt x="1223" y="704"/>
                    <a:pt x="1220" y="710"/>
                    <a:pt x="1216" y="712"/>
                  </a:cubicBezTo>
                  <a:cubicBezTo>
                    <a:pt x="1208" y="715"/>
                    <a:pt x="1192" y="720"/>
                    <a:pt x="1192" y="720"/>
                  </a:cubicBezTo>
                  <a:cubicBezTo>
                    <a:pt x="1176" y="715"/>
                    <a:pt x="1171" y="702"/>
                    <a:pt x="1156" y="696"/>
                  </a:cubicBezTo>
                  <a:cubicBezTo>
                    <a:pt x="1116" y="679"/>
                    <a:pt x="1064" y="682"/>
                    <a:pt x="1024" y="680"/>
                  </a:cubicBezTo>
                  <a:cubicBezTo>
                    <a:pt x="1016" y="679"/>
                    <a:pt x="1008" y="678"/>
                    <a:pt x="1000" y="676"/>
                  </a:cubicBezTo>
                  <a:cubicBezTo>
                    <a:pt x="996" y="675"/>
                    <a:pt x="986" y="676"/>
                    <a:pt x="988" y="672"/>
                  </a:cubicBezTo>
                  <a:cubicBezTo>
                    <a:pt x="993" y="664"/>
                    <a:pt x="1012" y="656"/>
                    <a:pt x="1012" y="656"/>
                  </a:cubicBezTo>
                  <a:cubicBezTo>
                    <a:pt x="1021" y="630"/>
                    <a:pt x="1009" y="656"/>
                    <a:pt x="1028" y="640"/>
                  </a:cubicBezTo>
                  <a:cubicBezTo>
                    <a:pt x="1041" y="630"/>
                    <a:pt x="1042" y="618"/>
                    <a:pt x="1060" y="612"/>
                  </a:cubicBezTo>
                  <a:cubicBezTo>
                    <a:pt x="1070" y="596"/>
                    <a:pt x="1070" y="604"/>
                    <a:pt x="1064" y="584"/>
                  </a:cubicBezTo>
                  <a:cubicBezTo>
                    <a:pt x="1062" y="576"/>
                    <a:pt x="1056" y="560"/>
                    <a:pt x="1056" y="560"/>
                  </a:cubicBezTo>
                  <a:cubicBezTo>
                    <a:pt x="1063" y="538"/>
                    <a:pt x="1047" y="530"/>
                    <a:pt x="1028" y="524"/>
                  </a:cubicBezTo>
                  <a:cubicBezTo>
                    <a:pt x="1017" y="507"/>
                    <a:pt x="1014" y="492"/>
                    <a:pt x="996" y="480"/>
                  </a:cubicBezTo>
                  <a:cubicBezTo>
                    <a:pt x="990" y="442"/>
                    <a:pt x="973" y="434"/>
                    <a:pt x="936" y="428"/>
                  </a:cubicBezTo>
                  <a:cubicBezTo>
                    <a:pt x="933" y="411"/>
                    <a:pt x="927" y="386"/>
                    <a:pt x="916" y="372"/>
                  </a:cubicBezTo>
                  <a:cubicBezTo>
                    <a:pt x="908" y="363"/>
                    <a:pt x="890" y="359"/>
                    <a:pt x="880" y="352"/>
                  </a:cubicBezTo>
                  <a:cubicBezTo>
                    <a:pt x="875" y="344"/>
                    <a:pt x="865" y="340"/>
                    <a:pt x="860" y="332"/>
                  </a:cubicBezTo>
                  <a:cubicBezTo>
                    <a:pt x="856" y="325"/>
                    <a:pt x="855" y="316"/>
                    <a:pt x="852" y="308"/>
                  </a:cubicBezTo>
                  <a:cubicBezTo>
                    <a:pt x="849" y="299"/>
                    <a:pt x="839" y="293"/>
                    <a:pt x="836" y="284"/>
                  </a:cubicBezTo>
                  <a:cubicBezTo>
                    <a:pt x="823" y="244"/>
                    <a:pt x="831" y="220"/>
                    <a:pt x="784" y="204"/>
                  </a:cubicBezTo>
                  <a:cubicBezTo>
                    <a:pt x="785" y="200"/>
                    <a:pt x="790" y="196"/>
                    <a:pt x="788" y="192"/>
                  </a:cubicBezTo>
                  <a:cubicBezTo>
                    <a:pt x="786" y="188"/>
                    <a:pt x="779" y="188"/>
                    <a:pt x="776" y="184"/>
                  </a:cubicBezTo>
                  <a:cubicBezTo>
                    <a:pt x="756" y="152"/>
                    <a:pt x="768" y="160"/>
                    <a:pt x="788" y="164"/>
                  </a:cubicBezTo>
                  <a:cubicBezTo>
                    <a:pt x="802" y="143"/>
                    <a:pt x="812" y="136"/>
                    <a:pt x="792" y="116"/>
                  </a:cubicBezTo>
                  <a:cubicBezTo>
                    <a:pt x="782" y="106"/>
                    <a:pt x="768" y="104"/>
                    <a:pt x="756" y="100"/>
                  </a:cubicBezTo>
                  <a:cubicBezTo>
                    <a:pt x="748" y="97"/>
                    <a:pt x="732" y="92"/>
                    <a:pt x="732" y="92"/>
                  </a:cubicBezTo>
                  <a:cubicBezTo>
                    <a:pt x="729" y="88"/>
                    <a:pt x="727" y="83"/>
                    <a:pt x="724" y="80"/>
                  </a:cubicBezTo>
                  <a:cubicBezTo>
                    <a:pt x="721" y="77"/>
                    <a:pt x="715" y="76"/>
                    <a:pt x="712" y="72"/>
                  </a:cubicBezTo>
                  <a:cubicBezTo>
                    <a:pt x="679" y="35"/>
                    <a:pt x="711" y="58"/>
                    <a:pt x="684" y="40"/>
                  </a:cubicBezTo>
                  <a:cubicBezTo>
                    <a:pt x="673" y="24"/>
                    <a:pt x="657" y="19"/>
                    <a:pt x="640" y="8"/>
                  </a:cubicBezTo>
                  <a:cubicBezTo>
                    <a:pt x="633" y="3"/>
                    <a:pt x="616" y="0"/>
                    <a:pt x="616" y="0"/>
                  </a:cubicBezTo>
                  <a:cubicBezTo>
                    <a:pt x="597" y="13"/>
                    <a:pt x="597" y="37"/>
                    <a:pt x="584" y="56"/>
                  </a:cubicBezTo>
                  <a:cubicBezTo>
                    <a:pt x="571" y="106"/>
                    <a:pt x="591" y="43"/>
                    <a:pt x="568" y="80"/>
                  </a:cubicBezTo>
                  <a:cubicBezTo>
                    <a:pt x="560" y="93"/>
                    <a:pt x="559" y="113"/>
                    <a:pt x="556" y="128"/>
                  </a:cubicBezTo>
                  <a:cubicBezTo>
                    <a:pt x="552" y="145"/>
                    <a:pt x="538" y="173"/>
                    <a:pt x="532" y="192"/>
                  </a:cubicBezTo>
                  <a:cubicBezTo>
                    <a:pt x="505" y="189"/>
                    <a:pt x="489" y="183"/>
                    <a:pt x="464" y="188"/>
                  </a:cubicBezTo>
                  <a:cubicBezTo>
                    <a:pt x="444" y="218"/>
                    <a:pt x="433" y="196"/>
                    <a:pt x="408" y="188"/>
                  </a:cubicBezTo>
                  <a:cubicBezTo>
                    <a:pt x="383" y="193"/>
                    <a:pt x="357" y="190"/>
                    <a:pt x="332" y="196"/>
                  </a:cubicBezTo>
                  <a:cubicBezTo>
                    <a:pt x="327" y="197"/>
                    <a:pt x="328" y="205"/>
                    <a:pt x="324" y="208"/>
                  </a:cubicBezTo>
                  <a:cubicBezTo>
                    <a:pt x="301" y="228"/>
                    <a:pt x="276" y="232"/>
                    <a:pt x="252" y="248"/>
                  </a:cubicBezTo>
                  <a:cubicBezTo>
                    <a:pt x="231" y="238"/>
                    <a:pt x="230" y="223"/>
                    <a:pt x="216" y="244"/>
                  </a:cubicBezTo>
                  <a:cubicBezTo>
                    <a:pt x="211" y="264"/>
                    <a:pt x="201" y="264"/>
                    <a:pt x="196" y="284"/>
                  </a:cubicBezTo>
                  <a:cubicBezTo>
                    <a:pt x="179" y="278"/>
                    <a:pt x="167" y="267"/>
                    <a:pt x="160" y="288"/>
                  </a:cubicBezTo>
                  <a:cubicBezTo>
                    <a:pt x="161" y="293"/>
                    <a:pt x="166" y="299"/>
                    <a:pt x="164" y="304"/>
                  </a:cubicBezTo>
                  <a:cubicBezTo>
                    <a:pt x="162" y="308"/>
                    <a:pt x="154" y="304"/>
                    <a:pt x="152" y="308"/>
                  </a:cubicBezTo>
                  <a:cubicBezTo>
                    <a:pt x="147" y="318"/>
                    <a:pt x="164" y="326"/>
                    <a:pt x="168" y="328"/>
                  </a:cubicBezTo>
                  <a:cubicBezTo>
                    <a:pt x="177" y="341"/>
                    <a:pt x="187" y="347"/>
                    <a:pt x="196" y="360"/>
                  </a:cubicBezTo>
                  <a:cubicBezTo>
                    <a:pt x="168" y="379"/>
                    <a:pt x="150" y="353"/>
                    <a:pt x="124" y="344"/>
                  </a:cubicBezTo>
                  <a:cubicBezTo>
                    <a:pt x="105" y="349"/>
                    <a:pt x="91" y="358"/>
                    <a:pt x="72" y="364"/>
                  </a:cubicBezTo>
                  <a:cubicBezTo>
                    <a:pt x="68" y="365"/>
                    <a:pt x="60" y="368"/>
                    <a:pt x="60" y="368"/>
                  </a:cubicBezTo>
                  <a:cubicBezTo>
                    <a:pt x="57" y="377"/>
                    <a:pt x="55" y="386"/>
                    <a:pt x="48" y="392"/>
                  </a:cubicBezTo>
                  <a:cubicBezTo>
                    <a:pt x="41" y="398"/>
                    <a:pt x="24" y="408"/>
                    <a:pt x="24" y="408"/>
                  </a:cubicBezTo>
                  <a:cubicBezTo>
                    <a:pt x="13" y="440"/>
                    <a:pt x="29" y="403"/>
                    <a:pt x="8" y="424"/>
                  </a:cubicBezTo>
                  <a:lnTo>
                    <a:pt x="0" y="424"/>
                  </a:lnTo>
                  <a:close/>
                </a:path>
              </a:pathLst>
            </a:custGeom>
            <a:solidFill>
              <a:srgbClr val="44546A">
                <a:lumMod val="60000"/>
                <a:lumOff val="40000"/>
              </a:srgbClr>
            </a:solidFill>
            <a:ln w="12700">
              <a:solidFill>
                <a:schemeClr val="bg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38" name="Freeform 23">
              <a:extLst>
                <a:ext uri="{FF2B5EF4-FFF2-40B4-BE49-F238E27FC236}">
                  <a16:creationId xmlns:a16="http://schemas.microsoft.com/office/drawing/2014/main" id="{F870D808-603D-9EC7-0B47-E7A93C8D5CB8}"/>
                </a:ext>
              </a:extLst>
            </p:cNvPr>
            <p:cNvSpPr>
              <a:spLocks/>
            </p:cNvSpPr>
            <p:nvPr/>
          </p:nvSpPr>
          <p:spPr bwMode="auto">
            <a:xfrm>
              <a:off x="9538397" y="3520506"/>
              <a:ext cx="634991" cy="612791"/>
            </a:xfrm>
            <a:custGeom>
              <a:avLst/>
              <a:gdLst>
                <a:gd name="T0" fmla="*/ 0 w 1027"/>
                <a:gd name="T1" fmla="*/ 0 h 774"/>
                <a:gd name="T2" fmla="*/ 0 w 1027"/>
                <a:gd name="T3" fmla="*/ 0 h 774"/>
                <a:gd name="T4" fmla="*/ 0 w 1027"/>
                <a:gd name="T5" fmla="*/ 0 h 774"/>
                <a:gd name="T6" fmla="*/ 0 w 1027"/>
                <a:gd name="T7" fmla="*/ 0 h 774"/>
                <a:gd name="T8" fmla="*/ 0 w 1027"/>
                <a:gd name="T9" fmla="*/ 0 h 774"/>
                <a:gd name="T10" fmla="*/ 0 w 1027"/>
                <a:gd name="T11" fmla="*/ 0 h 774"/>
                <a:gd name="T12" fmla="*/ 0 w 1027"/>
                <a:gd name="T13" fmla="*/ 0 h 774"/>
                <a:gd name="T14" fmla="*/ 0 w 1027"/>
                <a:gd name="T15" fmla="*/ 0 h 774"/>
                <a:gd name="T16" fmla="*/ 0 w 1027"/>
                <a:gd name="T17" fmla="*/ 0 h 774"/>
                <a:gd name="T18" fmla="*/ 0 w 1027"/>
                <a:gd name="T19" fmla="*/ 0 h 774"/>
                <a:gd name="T20" fmla="*/ 0 w 1027"/>
                <a:gd name="T21" fmla="*/ 0 h 774"/>
                <a:gd name="T22" fmla="*/ 0 w 1027"/>
                <a:gd name="T23" fmla="*/ 0 h 774"/>
                <a:gd name="T24" fmla="*/ 0 w 1027"/>
                <a:gd name="T25" fmla="*/ 0 h 774"/>
                <a:gd name="T26" fmla="*/ 0 w 1027"/>
                <a:gd name="T27" fmla="*/ 0 h 774"/>
                <a:gd name="T28" fmla="*/ 0 w 1027"/>
                <a:gd name="T29" fmla="*/ 0 h 774"/>
                <a:gd name="T30" fmla="*/ 0 w 1027"/>
                <a:gd name="T31" fmla="*/ 0 h 774"/>
                <a:gd name="T32" fmla="*/ 0 w 1027"/>
                <a:gd name="T33" fmla="*/ 0 h 774"/>
                <a:gd name="T34" fmla="*/ 0 w 1027"/>
                <a:gd name="T35" fmla="*/ 0 h 774"/>
                <a:gd name="T36" fmla="*/ 0 w 1027"/>
                <a:gd name="T37" fmla="*/ 0 h 774"/>
                <a:gd name="T38" fmla="*/ 0 w 1027"/>
                <a:gd name="T39" fmla="*/ 0 h 774"/>
                <a:gd name="T40" fmla="*/ 0 w 1027"/>
                <a:gd name="T41" fmla="*/ 0 h 774"/>
                <a:gd name="T42" fmla="*/ 0 w 1027"/>
                <a:gd name="T43" fmla="*/ 0 h 774"/>
                <a:gd name="T44" fmla="*/ 0 w 1027"/>
                <a:gd name="T45" fmla="*/ 0 h 774"/>
                <a:gd name="T46" fmla="*/ 0 w 1027"/>
                <a:gd name="T47" fmla="*/ 0 h 774"/>
                <a:gd name="T48" fmla="*/ 0 w 1027"/>
                <a:gd name="T49" fmla="*/ 0 h 774"/>
                <a:gd name="T50" fmla="*/ 0 w 1027"/>
                <a:gd name="T51" fmla="*/ 0 h 774"/>
                <a:gd name="T52" fmla="*/ 0 w 1027"/>
                <a:gd name="T53" fmla="*/ 0 h 774"/>
                <a:gd name="T54" fmla="*/ 0 w 1027"/>
                <a:gd name="T55" fmla="*/ 0 h 774"/>
                <a:gd name="T56" fmla="*/ 0 w 1027"/>
                <a:gd name="T57" fmla="*/ 0 h 774"/>
                <a:gd name="T58" fmla="*/ 0 w 1027"/>
                <a:gd name="T59" fmla="*/ 0 h 774"/>
                <a:gd name="T60" fmla="*/ 0 w 1027"/>
                <a:gd name="T61" fmla="*/ 0 h 774"/>
                <a:gd name="T62" fmla="*/ 0 w 1027"/>
                <a:gd name="T63" fmla="*/ 0 h 774"/>
                <a:gd name="T64" fmla="*/ 0 w 1027"/>
                <a:gd name="T65" fmla="*/ 0 h 774"/>
                <a:gd name="T66" fmla="*/ 0 w 1027"/>
                <a:gd name="T67" fmla="*/ 0 h 774"/>
                <a:gd name="T68" fmla="*/ 0 w 1027"/>
                <a:gd name="T69" fmla="*/ 0 h 774"/>
                <a:gd name="T70" fmla="*/ 0 w 1027"/>
                <a:gd name="T71" fmla="*/ 0 h 774"/>
                <a:gd name="T72" fmla="*/ 0 w 1027"/>
                <a:gd name="T73" fmla="*/ 0 h 774"/>
                <a:gd name="T74" fmla="*/ 0 w 1027"/>
                <a:gd name="T75" fmla="*/ 0 h 774"/>
                <a:gd name="T76" fmla="*/ 0 w 1027"/>
                <a:gd name="T77" fmla="*/ 0 h 774"/>
                <a:gd name="T78" fmla="*/ 0 w 1027"/>
                <a:gd name="T79" fmla="*/ 0 h 774"/>
                <a:gd name="T80" fmla="*/ 0 w 1027"/>
                <a:gd name="T81" fmla="*/ 0 h 774"/>
                <a:gd name="T82" fmla="*/ 0 w 1027"/>
                <a:gd name="T83" fmla="*/ 0 h 774"/>
                <a:gd name="T84" fmla="*/ 0 w 1027"/>
                <a:gd name="T85" fmla="*/ 0 h 774"/>
                <a:gd name="T86" fmla="*/ 0 w 1027"/>
                <a:gd name="T87" fmla="*/ 0 h 774"/>
                <a:gd name="T88" fmla="*/ 0 w 1027"/>
                <a:gd name="T89" fmla="*/ 0 h 774"/>
                <a:gd name="T90" fmla="*/ 0 w 1027"/>
                <a:gd name="T91" fmla="*/ 0 h 774"/>
                <a:gd name="T92" fmla="*/ 0 w 1027"/>
                <a:gd name="T93" fmla="*/ 0 h 774"/>
                <a:gd name="T94" fmla="*/ 0 w 1027"/>
                <a:gd name="T95" fmla="*/ 0 h 774"/>
                <a:gd name="T96" fmla="*/ 0 w 1027"/>
                <a:gd name="T97" fmla="*/ 0 h 7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774"/>
                <a:gd name="T149" fmla="*/ 1027 w 1027"/>
                <a:gd name="T150" fmla="*/ 774 h 774"/>
                <a:gd name="connsiteX0" fmla="*/ 701 w 9939"/>
                <a:gd name="connsiteY0" fmla="*/ 594 h 10000"/>
                <a:gd name="connsiteX1" fmla="*/ 117 w 9939"/>
                <a:gd name="connsiteY1" fmla="*/ 775 h 10000"/>
                <a:gd name="connsiteX2" fmla="*/ 136 w 9939"/>
                <a:gd name="connsiteY2" fmla="*/ 1008 h 10000"/>
                <a:gd name="connsiteX3" fmla="*/ 0 w 9939"/>
                <a:gd name="connsiteY3" fmla="*/ 1214 h 10000"/>
                <a:gd name="connsiteX4" fmla="*/ 428 w 9939"/>
                <a:gd name="connsiteY4" fmla="*/ 1990 h 10000"/>
                <a:gd name="connsiteX5" fmla="*/ 506 w 9939"/>
                <a:gd name="connsiteY5" fmla="*/ 2222 h 10000"/>
                <a:gd name="connsiteX6" fmla="*/ 915 w 9939"/>
                <a:gd name="connsiteY6" fmla="*/ 3075 h 10000"/>
                <a:gd name="connsiteX7" fmla="*/ 1266 w 9939"/>
                <a:gd name="connsiteY7" fmla="*/ 3282 h 10000"/>
                <a:gd name="connsiteX8" fmla="*/ 1441 w 9939"/>
                <a:gd name="connsiteY8" fmla="*/ 3540 h 10000"/>
                <a:gd name="connsiteX9" fmla="*/ 1577 w 9939"/>
                <a:gd name="connsiteY9" fmla="*/ 3592 h 10000"/>
                <a:gd name="connsiteX10" fmla="*/ 1947 w 9939"/>
                <a:gd name="connsiteY10" fmla="*/ 3824 h 10000"/>
                <a:gd name="connsiteX11" fmla="*/ 1850 w 9939"/>
                <a:gd name="connsiteY11" fmla="*/ 4703 h 10000"/>
                <a:gd name="connsiteX12" fmla="*/ 1636 w 9939"/>
                <a:gd name="connsiteY12" fmla="*/ 4522 h 10000"/>
                <a:gd name="connsiteX13" fmla="*/ 1402 w 9939"/>
                <a:gd name="connsiteY13" fmla="*/ 4780 h 10000"/>
                <a:gd name="connsiteX14" fmla="*/ 1285 w 9939"/>
                <a:gd name="connsiteY14" fmla="*/ 4884 h 10000"/>
                <a:gd name="connsiteX15" fmla="*/ 1207 w 9939"/>
                <a:gd name="connsiteY15" fmla="*/ 5762 h 10000"/>
                <a:gd name="connsiteX16" fmla="*/ 1032 w 9939"/>
                <a:gd name="connsiteY16" fmla="*/ 5891 h 10000"/>
                <a:gd name="connsiteX17" fmla="*/ 1130 w 9939"/>
                <a:gd name="connsiteY17" fmla="*/ 6331 h 10000"/>
                <a:gd name="connsiteX18" fmla="*/ 1344 w 9939"/>
                <a:gd name="connsiteY18" fmla="*/ 6589 h 10000"/>
                <a:gd name="connsiteX19" fmla="*/ 1461 w 9939"/>
                <a:gd name="connsiteY19" fmla="*/ 6693 h 10000"/>
                <a:gd name="connsiteX20" fmla="*/ 1577 w 9939"/>
                <a:gd name="connsiteY20" fmla="*/ 7003 h 10000"/>
                <a:gd name="connsiteX21" fmla="*/ 1616 w 9939"/>
                <a:gd name="connsiteY21" fmla="*/ 7158 h 10000"/>
                <a:gd name="connsiteX22" fmla="*/ 1616 w 9939"/>
                <a:gd name="connsiteY22" fmla="*/ 7597 h 10000"/>
                <a:gd name="connsiteX23" fmla="*/ 1577 w 9939"/>
                <a:gd name="connsiteY23" fmla="*/ 7752 h 10000"/>
                <a:gd name="connsiteX24" fmla="*/ 1577 w 9939"/>
                <a:gd name="connsiteY24" fmla="*/ 8320 h 10000"/>
                <a:gd name="connsiteX25" fmla="*/ 1461 w 9939"/>
                <a:gd name="connsiteY25" fmla="*/ 8424 h 10000"/>
                <a:gd name="connsiteX26" fmla="*/ 1383 w 9939"/>
                <a:gd name="connsiteY26" fmla="*/ 8682 h 10000"/>
                <a:gd name="connsiteX27" fmla="*/ 1480 w 9939"/>
                <a:gd name="connsiteY27" fmla="*/ 9173 h 10000"/>
                <a:gd name="connsiteX28" fmla="*/ 1694 w 9939"/>
                <a:gd name="connsiteY28" fmla="*/ 9716 h 10000"/>
                <a:gd name="connsiteX29" fmla="*/ 1831 w 9939"/>
                <a:gd name="connsiteY29" fmla="*/ 9767 h 10000"/>
                <a:gd name="connsiteX30" fmla="*/ 2123 w 9939"/>
                <a:gd name="connsiteY30" fmla="*/ 9897 h 10000"/>
                <a:gd name="connsiteX31" fmla="*/ 2298 w 9939"/>
                <a:gd name="connsiteY31" fmla="*/ 9716 h 10000"/>
                <a:gd name="connsiteX32" fmla="*/ 2317 w 9939"/>
                <a:gd name="connsiteY32" fmla="*/ 9638 h 10000"/>
                <a:gd name="connsiteX33" fmla="*/ 2629 w 9939"/>
                <a:gd name="connsiteY33" fmla="*/ 9612 h 10000"/>
                <a:gd name="connsiteX34" fmla="*/ 2882 w 9939"/>
                <a:gd name="connsiteY34" fmla="*/ 9483 h 10000"/>
                <a:gd name="connsiteX35" fmla="*/ 2960 w 9939"/>
                <a:gd name="connsiteY35" fmla="*/ 9251 h 10000"/>
                <a:gd name="connsiteX36" fmla="*/ 3427 w 9939"/>
                <a:gd name="connsiteY36" fmla="*/ 9044 h 10000"/>
                <a:gd name="connsiteX37" fmla="*/ 3583 w 9939"/>
                <a:gd name="connsiteY37" fmla="*/ 9147 h 10000"/>
                <a:gd name="connsiteX38" fmla="*/ 3895 w 9939"/>
                <a:gd name="connsiteY38" fmla="*/ 9354 h 10000"/>
                <a:gd name="connsiteX39" fmla="*/ 4284 w 9939"/>
                <a:gd name="connsiteY39" fmla="*/ 9819 h 10000"/>
                <a:gd name="connsiteX40" fmla="*/ 4460 w 9939"/>
                <a:gd name="connsiteY40" fmla="*/ 9948 h 10000"/>
                <a:gd name="connsiteX41" fmla="*/ 4576 w 9939"/>
                <a:gd name="connsiteY41" fmla="*/ 10000 h 10000"/>
                <a:gd name="connsiteX42" fmla="*/ 4752 w 9939"/>
                <a:gd name="connsiteY42" fmla="*/ 9664 h 10000"/>
                <a:gd name="connsiteX43" fmla="*/ 4869 w 9939"/>
                <a:gd name="connsiteY43" fmla="*/ 9561 h 10000"/>
                <a:gd name="connsiteX44" fmla="*/ 5044 w 9939"/>
                <a:gd name="connsiteY44" fmla="*/ 9199 h 10000"/>
                <a:gd name="connsiteX45" fmla="*/ 5472 w 9939"/>
                <a:gd name="connsiteY45" fmla="*/ 8863 h 10000"/>
                <a:gd name="connsiteX46" fmla="*/ 5570 w 9939"/>
                <a:gd name="connsiteY46" fmla="*/ 8398 h 10000"/>
                <a:gd name="connsiteX47" fmla="*/ 5648 w 9939"/>
                <a:gd name="connsiteY47" fmla="*/ 8165 h 10000"/>
                <a:gd name="connsiteX48" fmla="*/ 5667 w 9939"/>
                <a:gd name="connsiteY48" fmla="*/ 8036 h 10000"/>
                <a:gd name="connsiteX49" fmla="*/ 5920 w 9939"/>
                <a:gd name="connsiteY49" fmla="*/ 7959 h 10000"/>
                <a:gd name="connsiteX50" fmla="*/ 6115 w 9939"/>
                <a:gd name="connsiteY50" fmla="*/ 7700 h 10000"/>
                <a:gd name="connsiteX51" fmla="*/ 6368 w 9939"/>
                <a:gd name="connsiteY51" fmla="*/ 7778 h 10000"/>
                <a:gd name="connsiteX52" fmla="*/ 6543 w 9939"/>
                <a:gd name="connsiteY52" fmla="*/ 7494 h 10000"/>
                <a:gd name="connsiteX53" fmla="*/ 6680 w 9939"/>
                <a:gd name="connsiteY53" fmla="*/ 7106 h 10000"/>
                <a:gd name="connsiteX54" fmla="*/ 6972 w 9939"/>
                <a:gd name="connsiteY54" fmla="*/ 7132 h 10000"/>
                <a:gd name="connsiteX55" fmla="*/ 7205 w 9939"/>
                <a:gd name="connsiteY55" fmla="*/ 6693 h 10000"/>
                <a:gd name="connsiteX56" fmla="*/ 7381 w 9939"/>
                <a:gd name="connsiteY56" fmla="*/ 6822 h 10000"/>
                <a:gd name="connsiteX57" fmla="*/ 7537 w 9939"/>
                <a:gd name="connsiteY57" fmla="*/ 6977 h 10000"/>
                <a:gd name="connsiteX58" fmla="*/ 7673 w 9939"/>
                <a:gd name="connsiteY58" fmla="*/ 6848 h 10000"/>
                <a:gd name="connsiteX59" fmla="*/ 7984 w 9939"/>
                <a:gd name="connsiteY59" fmla="*/ 7003 h 10000"/>
                <a:gd name="connsiteX60" fmla="*/ 8354 w 9939"/>
                <a:gd name="connsiteY60" fmla="*/ 6615 h 10000"/>
                <a:gd name="connsiteX61" fmla="*/ 8530 w 9939"/>
                <a:gd name="connsiteY61" fmla="*/ 6486 h 10000"/>
                <a:gd name="connsiteX62" fmla="*/ 8647 w 9939"/>
                <a:gd name="connsiteY62" fmla="*/ 6434 h 10000"/>
                <a:gd name="connsiteX63" fmla="*/ 8783 w 9939"/>
                <a:gd name="connsiteY63" fmla="*/ 6150 h 10000"/>
                <a:gd name="connsiteX64" fmla="*/ 8841 w 9939"/>
                <a:gd name="connsiteY64" fmla="*/ 5995 h 10000"/>
                <a:gd name="connsiteX65" fmla="*/ 8880 w 9939"/>
                <a:gd name="connsiteY65" fmla="*/ 5556 h 10000"/>
                <a:gd name="connsiteX66" fmla="*/ 8841 w 9939"/>
                <a:gd name="connsiteY66" fmla="*/ 5711 h 10000"/>
                <a:gd name="connsiteX67" fmla="*/ 8783 w 9939"/>
                <a:gd name="connsiteY67" fmla="*/ 5711 h 10000"/>
                <a:gd name="connsiteX68" fmla="*/ 8861 w 9939"/>
                <a:gd name="connsiteY68" fmla="*/ 5556 h 10000"/>
                <a:gd name="connsiteX69" fmla="*/ 8900 w 9939"/>
                <a:gd name="connsiteY69" fmla="*/ 5401 h 10000"/>
                <a:gd name="connsiteX70" fmla="*/ 9131 w 9939"/>
                <a:gd name="connsiteY70" fmla="*/ 5642 h 10000"/>
                <a:gd name="connsiteX71" fmla="*/ 9270 w 9939"/>
                <a:gd name="connsiteY71" fmla="*/ 5245 h 10000"/>
                <a:gd name="connsiteX72" fmla="*/ 9172 w 9939"/>
                <a:gd name="connsiteY72" fmla="*/ 5065 h 10000"/>
                <a:gd name="connsiteX73" fmla="*/ 9289 w 9939"/>
                <a:gd name="connsiteY73" fmla="*/ 4832 h 10000"/>
                <a:gd name="connsiteX74" fmla="*/ 9484 w 9939"/>
                <a:gd name="connsiteY74" fmla="*/ 4599 h 10000"/>
                <a:gd name="connsiteX75" fmla="*/ 9387 w 9939"/>
                <a:gd name="connsiteY75" fmla="*/ 4134 h 10000"/>
                <a:gd name="connsiteX76" fmla="*/ 9270 w 9939"/>
                <a:gd name="connsiteY76" fmla="*/ 3979 h 10000"/>
                <a:gd name="connsiteX77" fmla="*/ 9192 w 9939"/>
                <a:gd name="connsiteY77" fmla="*/ 3747 h 10000"/>
                <a:gd name="connsiteX78" fmla="*/ 9172 w 9939"/>
                <a:gd name="connsiteY78" fmla="*/ 3669 h 10000"/>
                <a:gd name="connsiteX79" fmla="*/ 9192 w 9939"/>
                <a:gd name="connsiteY79" fmla="*/ 3592 h 10000"/>
                <a:gd name="connsiteX80" fmla="*/ 8958 w 9939"/>
                <a:gd name="connsiteY80" fmla="*/ 3643 h 10000"/>
                <a:gd name="connsiteX81" fmla="*/ 9094 w 9939"/>
                <a:gd name="connsiteY81" fmla="*/ 3721 h 10000"/>
                <a:gd name="connsiteX82" fmla="*/ 9250 w 9939"/>
                <a:gd name="connsiteY82" fmla="*/ 3463 h 10000"/>
                <a:gd name="connsiteX83" fmla="*/ 9328 w 9939"/>
                <a:gd name="connsiteY83" fmla="*/ 3307 h 10000"/>
                <a:gd name="connsiteX84" fmla="*/ 9426 w 9939"/>
                <a:gd name="connsiteY84" fmla="*/ 2791 h 10000"/>
                <a:gd name="connsiteX85" fmla="*/ 9445 w 9939"/>
                <a:gd name="connsiteY85" fmla="*/ 2351 h 10000"/>
                <a:gd name="connsiteX86" fmla="*/ 9912 w 9939"/>
                <a:gd name="connsiteY86" fmla="*/ 2326 h 10000"/>
                <a:gd name="connsiteX87" fmla="*/ 9815 w 9939"/>
                <a:gd name="connsiteY87" fmla="*/ 1938 h 10000"/>
                <a:gd name="connsiteX88" fmla="*/ 9328 w 9939"/>
                <a:gd name="connsiteY88" fmla="*/ 1473 h 10000"/>
                <a:gd name="connsiteX89" fmla="*/ 8685 w 9939"/>
                <a:gd name="connsiteY89" fmla="*/ 1731 h 10000"/>
                <a:gd name="connsiteX90" fmla="*/ 8549 w 9939"/>
                <a:gd name="connsiteY90" fmla="*/ 2067 h 10000"/>
                <a:gd name="connsiteX91" fmla="*/ 8413 w 9939"/>
                <a:gd name="connsiteY91" fmla="*/ 2584 h 10000"/>
                <a:gd name="connsiteX92" fmla="*/ 7926 w 9939"/>
                <a:gd name="connsiteY92" fmla="*/ 2610 h 10000"/>
                <a:gd name="connsiteX93" fmla="*/ 7595 w 9939"/>
                <a:gd name="connsiteY93" fmla="*/ 2894 h 10000"/>
                <a:gd name="connsiteX94" fmla="*/ 7556 w 9939"/>
                <a:gd name="connsiteY94" fmla="*/ 2972 h 10000"/>
                <a:gd name="connsiteX95" fmla="*/ 7537 w 9939"/>
                <a:gd name="connsiteY95" fmla="*/ 3230 h 10000"/>
                <a:gd name="connsiteX96" fmla="*/ 7420 w 9939"/>
                <a:gd name="connsiteY96" fmla="*/ 3333 h 10000"/>
                <a:gd name="connsiteX97" fmla="*/ 7322 w 9939"/>
                <a:gd name="connsiteY97" fmla="*/ 3643 h 10000"/>
                <a:gd name="connsiteX98" fmla="*/ 7186 w 9939"/>
                <a:gd name="connsiteY98" fmla="*/ 4470 h 10000"/>
                <a:gd name="connsiteX99" fmla="*/ 6855 w 9939"/>
                <a:gd name="connsiteY99" fmla="*/ 4574 h 10000"/>
                <a:gd name="connsiteX100" fmla="*/ 6699 w 9939"/>
                <a:gd name="connsiteY100" fmla="*/ 4729 h 10000"/>
                <a:gd name="connsiteX101" fmla="*/ 6407 w 9939"/>
                <a:gd name="connsiteY101" fmla="*/ 4780 h 10000"/>
                <a:gd name="connsiteX102" fmla="*/ 6076 w 9939"/>
                <a:gd name="connsiteY102" fmla="*/ 4935 h 10000"/>
                <a:gd name="connsiteX103" fmla="*/ 6018 w 9939"/>
                <a:gd name="connsiteY103" fmla="*/ 4961 h 10000"/>
                <a:gd name="connsiteX104" fmla="*/ 5998 w 9939"/>
                <a:gd name="connsiteY104" fmla="*/ 5065 h 10000"/>
                <a:gd name="connsiteX105" fmla="*/ 5823 w 9939"/>
                <a:gd name="connsiteY105" fmla="*/ 5142 h 10000"/>
                <a:gd name="connsiteX106" fmla="*/ 5764 w 9939"/>
                <a:gd name="connsiteY106" fmla="*/ 5168 h 10000"/>
                <a:gd name="connsiteX107" fmla="*/ 5589 w 9939"/>
                <a:gd name="connsiteY107" fmla="*/ 4987 h 10000"/>
                <a:gd name="connsiteX108" fmla="*/ 5667 w 9939"/>
                <a:gd name="connsiteY108" fmla="*/ 4755 h 10000"/>
                <a:gd name="connsiteX109" fmla="*/ 5472 w 9939"/>
                <a:gd name="connsiteY109" fmla="*/ 4651 h 10000"/>
                <a:gd name="connsiteX110" fmla="*/ 5336 w 9939"/>
                <a:gd name="connsiteY110" fmla="*/ 4160 h 10000"/>
                <a:gd name="connsiteX111" fmla="*/ 5258 w 9939"/>
                <a:gd name="connsiteY111" fmla="*/ 4083 h 10000"/>
                <a:gd name="connsiteX112" fmla="*/ 5219 w 9939"/>
                <a:gd name="connsiteY112" fmla="*/ 4005 h 10000"/>
                <a:gd name="connsiteX113" fmla="*/ 5083 w 9939"/>
                <a:gd name="connsiteY113" fmla="*/ 3307 h 10000"/>
                <a:gd name="connsiteX114" fmla="*/ 4791 w 9939"/>
                <a:gd name="connsiteY114" fmla="*/ 2687 h 10000"/>
                <a:gd name="connsiteX115" fmla="*/ 4869 w 9939"/>
                <a:gd name="connsiteY115" fmla="*/ 2455 h 10000"/>
                <a:gd name="connsiteX116" fmla="*/ 4907 w 9939"/>
                <a:gd name="connsiteY116" fmla="*/ 2300 h 10000"/>
                <a:gd name="connsiteX117" fmla="*/ 4888 w 9939"/>
                <a:gd name="connsiteY117" fmla="*/ 2222 h 10000"/>
                <a:gd name="connsiteX118" fmla="*/ 4849 w 9939"/>
                <a:gd name="connsiteY118" fmla="*/ 2145 h 10000"/>
                <a:gd name="connsiteX119" fmla="*/ 4810 w 9939"/>
                <a:gd name="connsiteY119" fmla="*/ 1990 h 10000"/>
                <a:gd name="connsiteX120" fmla="*/ 5044 w 9939"/>
                <a:gd name="connsiteY120" fmla="*/ 1680 h 10000"/>
                <a:gd name="connsiteX121" fmla="*/ 5083 w 9939"/>
                <a:gd name="connsiteY121" fmla="*/ 1525 h 10000"/>
                <a:gd name="connsiteX122" fmla="*/ 4791 w 9939"/>
                <a:gd name="connsiteY122" fmla="*/ 1860 h 10000"/>
                <a:gd name="connsiteX123" fmla="*/ 4693 w 9939"/>
                <a:gd name="connsiteY123" fmla="*/ 1654 h 10000"/>
                <a:gd name="connsiteX124" fmla="*/ 4752 w 9939"/>
                <a:gd name="connsiteY124" fmla="*/ 1318 h 10000"/>
                <a:gd name="connsiteX125" fmla="*/ 4635 w 9939"/>
                <a:gd name="connsiteY125" fmla="*/ 1008 h 10000"/>
                <a:gd name="connsiteX126" fmla="*/ 4615 w 9939"/>
                <a:gd name="connsiteY126" fmla="*/ 930 h 10000"/>
                <a:gd name="connsiteX127" fmla="*/ 4713 w 9939"/>
                <a:gd name="connsiteY127" fmla="*/ 698 h 10000"/>
                <a:gd name="connsiteX128" fmla="*/ 4693 w 9939"/>
                <a:gd name="connsiteY128" fmla="*/ 181 h 10000"/>
                <a:gd name="connsiteX129" fmla="*/ 4557 w 9939"/>
                <a:gd name="connsiteY129" fmla="*/ 0 h 10000"/>
                <a:gd name="connsiteX130" fmla="*/ 4304 w 9939"/>
                <a:gd name="connsiteY130" fmla="*/ 284 h 10000"/>
                <a:gd name="connsiteX131" fmla="*/ 4187 w 9939"/>
                <a:gd name="connsiteY131" fmla="*/ 672 h 10000"/>
                <a:gd name="connsiteX132" fmla="*/ 4304 w 9939"/>
                <a:gd name="connsiteY132" fmla="*/ 1550 h 10000"/>
                <a:gd name="connsiteX133" fmla="*/ 4129 w 9939"/>
                <a:gd name="connsiteY133" fmla="*/ 2016 h 10000"/>
                <a:gd name="connsiteX134" fmla="*/ 3856 w 9939"/>
                <a:gd name="connsiteY134" fmla="*/ 2041 h 10000"/>
                <a:gd name="connsiteX135" fmla="*/ 3778 w 9939"/>
                <a:gd name="connsiteY135" fmla="*/ 2145 h 10000"/>
                <a:gd name="connsiteX136" fmla="*/ 3681 w 9939"/>
                <a:gd name="connsiteY136" fmla="*/ 1886 h 10000"/>
                <a:gd name="connsiteX137" fmla="*/ 3525 w 9939"/>
                <a:gd name="connsiteY137" fmla="*/ 1344 h 10000"/>
                <a:gd name="connsiteX138" fmla="*/ 3389 w 9939"/>
                <a:gd name="connsiteY138" fmla="*/ 904 h 10000"/>
                <a:gd name="connsiteX139" fmla="*/ 3291 w 9939"/>
                <a:gd name="connsiteY139" fmla="*/ 672 h 10000"/>
                <a:gd name="connsiteX140" fmla="*/ 3252 w 9939"/>
                <a:gd name="connsiteY140" fmla="*/ 594 h 10000"/>
                <a:gd name="connsiteX141" fmla="*/ 2980 w 9939"/>
                <a:gd name="connsiteY141" fmla="*/ 1292 h 10000"/>
                <a:gd name="connsiteX142" fmla="*/ 2512 w 9939"/>
                <a:gd name="connsiteY142" fmla="*/ 879 h 10000"/>
                <a:gd name="connsiteX143" fmla="*/ 2045 w 9939"/>
                <a:gd name="connsiteY143" fmla="*/ 853 h 10000"/>
                <a:gd name="connsiteX144" fmla="*/ 1850 w 9939"/>
                <a:gd name="connsiteY144" fmla="*/ 775 h 10000"/>
                <a:gd name="connsiteX145" fmla="*/ 1733 w 9939"/>
                <a:gd name="connsiteY145" fmla="*/ 827 h 10000"/>
                <a:gd name="connsiteX146" fmla="*/ 1636 w 9939"/>
                <a:gd name="connsiteY146" fmla="*/ 1137 h 10000"/>
                <a:gd name="connsiteX147" fmla="*/ 954 w 9939"/>
                <a:gd name="connsiteY147" fmla="*/ 1008 h 10000"/>
                <a:gd name="connsiteX148" fmla="*/ 740 w 9939"/>
                <a:gd name="connsiteY148" fmla="*/ 749 h 10000"/>
                <a:gd name="connsiteX149" fmla="*/ 701 w 9939"/>
                <a:gd name="connsiteY149" fmla="*/ 594 h 10000"/>
                <a:gd name="connsiteX0" fmla="*/ 705 w 10000"/>
                <a:gd name="connsiteY0" fmla="*/ 594 h 10000"/>
                <a:gd name="connsiteX1" fmla="*/ 118 w 10000"/>
                <a:gd name="connsiteY1" fmla="*/ 775 h 10000"/>
                <a:gd name="connsiteX2" fmla="*/ 137 w 10000"/>
                <a:gd name="connsiteY2" fmla="*/ 1008 h 10000"/>
                <a:gd name="connsiteX3" fmla="*/ 0 w 10000"/>
                <a:gd name="connsiteY3" fmla="*/ 1214 h 10000"/>
                <a:gd name="connsiteX4" fmla="*/ 431 w 10000"/>
                <a:gd name="connsiteY4" fmla="*/ 1990 h 10000"/>
                <a:gd name="connsiteX5" fmla="*/ 509 w 10000"/>
                <a:gd name="connsiteY5" fmla="*/ 2222 h 10000"/>
                <a:gd name="connsiteX6" fmla="*/ 921 w 10000"/>
                <a:gd name="connsiteY6" fmla="*/ 3075 h 10000"/>
                <a:gd name="connsiteX7" fmla="*/ 1274 w 10000"/>
                <a:gd name="connsiteY7" fmla="*/ 3282 h 10000"/>
                <a:gd name="connsiteX8" fmla="*/ 1450 w 10000"/>
                <a:gd name="connsiteY8" fmla="*/ 3540 h 10000"/>
                <a:gd name="connsiteX9" fmla="*/ 1587 w 10000"/>
                <a:gd name="connsiteY9" fmla="*/ 3592 h 10000"/>
                <a:gd name="connsiteX10" fmla="*/ 1959 w 10000"/>
                <a:gd name="connsiteY10" fmla="*/ 3824 h 10000"/>
                <a:gd name="connsiteX11" fmla="*/ 1861 w 10000"/>
                <a:gd name="connsiteY11" fmla="*/ 4703 h 10000"/>
                <a:gd name="connsiteX12" fmla="*/ 1646 w 10000"/>
                <a:gd name="connsiteY12" fmla="*/ 4522 h 10000"/>
                <a:gd name="connsiteX13" fmla="*/ 1411 w 10000"/>
                <a:gd name="connsiteY13" fmla="*/ 4780 h 10000"/>
                <a:gd name="connsiteX14" fmla="*/ 1293 w 10000"/>
                <a:gd name="connsiteY14" fmla="*/ 4884 h 10000"/>
                <a:gd name="connsiteX15" fmla="*/ 1214 w 10000"/>
                <a:gd name="connsiteY15" fmla="*/ 5762 h 10000"/>
                <a:gd name="connsiteX16" fmla="*/ 1038 w 10000"/>
                <a:gd name="connsiteY16" fmla="*/ 5891 h 10000"/>
                <a:gd name="connsiteX17" fmla="*/ 1137 w 10000"/>
                <a:gd name="connsiteY17" fmla="*/ 6331 h 10000"/>
                <a:gd name="connsiteX18" fmla="*/ 1352 w 10000"/>
                <a:gd name="connsiteY18" fmla="*/ 6589 h 10000"/>
                <a:gd name="connsiteX19" fmla="*/ 1470 w 10000"/>
                <a:gd name="connsiteY19" fmla="*/ 6693 h 10000"/>
                <a:gd name="connsiteX20" fmla="*/ 1587 w 10000"/>
                <a:gd name="connsiteY20" fmla="*/ 7003 h 10000"/>
                <a:gd name="connsiteX21" fmla="*/ 1626 w 10000"/>
                <a:gd name="connsiteY21" fmla="*/ 7158 h 10000"/>
                <a:gd name="connsiteX22" fmla="*/ 1626 w 10000"/>
                <a:gd name="connsiteY22" fmla="*/ 7597 h 10000"/>
                <a:gd name="connsiteX23" fmla="*/ 1587 w 10000"/>
                <a:gd name="connsiteY23" fmla="*/ 7752 h 10000"/>
                <a:gd name="connsiteX24" fmla="*/ 1587 w 10000"/>
                <a:gd name="connsiteY24" fmla="*/ 8320 h 10000"/>
                <a:gd name="connsiteX25" fmla="*/ 1470 w 10000"/>
                <a:gd name="connsiteY25" fmla="*/ 8424 h 10000"/>
                <a:gd name="connsiteX26" fmla="*/ 1391 w 10000"/>
                <a:gd name="connsiteY26" fmla="*/ 8682 h 10000"/>
                <a:gd name="connsiteX27" fmla="*/ 1489 w 10000"/>
                <a:gd name="connsiteY27" fmla="*/ 9173 h 10000"/>
                <a:gd name="connsiteX28" fmla="*/ 1704 w 10000"/>
                <a:gd name="connsiteY28" fmla="*/ 9716 h 10000"/>
                <a:gd name="connsiteX29" fmla="*/ 1842 w 10000"/>
                <a:gd name="connsiteY29" fmla="*/ 9767 h 10000"/>
                <a:gd name="connsiteX30" fmla="*/ 2136 w 10000"/>
                <a:gd name="connsiteY30" fmla="*/ 9897 h 10000"/>
                <a:gd name="connsiteX31" fmla="*/ 2312 w 10000"/>
                <a:gd name="connsiteY31" fmla="*/ 9716 h 10000"/>
                <a:gd name="connsiteX32" fmla="*/ 2331 w 10000"/>
                <a:gd name="connsiteY32" fmla="*/ 9638 h 10000"/>
                <a:gd name="connsiteX33" fmla="*/ 2645 w 10000"/>
                <a:gd name="connsiteY33" fmla="*/ 9612 h 10000"/>
                <a:gd name="connsiteX34" fmla="*/ 2900 w 10000"/>
                <a:gd name="connsiteY34" fmla="*/ 9483 h 10000"/>
                <a:gd name="connsiteX35" fmla="*/ 2978 w 10000"/>
                <a:gd name="connsiteY35" fmla="*/ 9251 h 10000"/>
                <a:gd name="connsiteX36" fmla="*/ 3448 w 10000"/>
                <a:gd name="connsiteY36" fmla="*/ 9044 h 10000"/>
                <a:gd name="connsiteX37" fmla="*/ 3605 w 10000"/>
                <a:gd name="connsiteY37" fmla="*/ 9147 h 10000"/>
                <a:gd name="connsiteX38" fmla="*/ 3919 w 10000"/>
                <a:gd name="connsiteY38" fmla="*/ 9354 h 10000"/>
                <a:gd name="connsiteX39" fmla="*/ 4310 w 10000"/>
                <a:gd name="connsiteY39" fmla="*/ 9819 h 10000"/>
                <a:gd name="connsiteX40" fmla="*/ 4487 w 10000"/>
                <a:gd name="connsiteY40" fmla="*/ 9948 h 10000"/>
                <a:gd name="connsiteX41" fmla="*/ 4604 w 10000"/>
                <a:gd name="connsiteY41" fmla="*/ 10000 h 10000"/>
                <a:gd name="connsiteX42" fmla="*/ 4781 w 10000"/>
                <a:gd name="connsiteY42" fmla="*/ 9664 h 10000"/>
                <a:gd name="connsiteX43" fmla="*/ 4899 w 10000"/>
                <a:gd name="connsiteY43" fmla="*/ 9561 h 10000"/>
                <a:gd name="connsiteX44" fmla="*/ 5075 w 10000"/>
                <a:gd name="connsiteY44" fmla="*/ 9199 h 10000"/>
                <a:gd name="connsiteX45" fmla="*/ 5506 w 10000"/>
                <a:gd name="connsiteY45" fmla="*/ 8863 h 10000"/>
                <a:gd name="connsiteX46" fmla="*/ 5604 w 10000"/>
                <a:gd name="connsiteY46" fmla="*/ 8398 h 10000"/>
                <a:gd name="connsiteX47" fmla="*/ 5683 w 10000"/>
                <a:gd name="connsiteY47" fmla="*/ 8165 h 10000"/>
                <a:gd name="connsiteX48" fmla="*/ 5702 w 10000"/>
                <a:gd name="connsiteY48" fmla="*/ 8036 h 10000"/>
                <a:gd name="connsiteX49" fmla="*/ 5956 w 10000"/>
                <a:gd name="connsiteY49" fmla="*/ 7959 h 10000"/>
                <a:gd name="connsiteX50" fmla="*/ 6153 w 10000"/>
                <a:gd name="connsiteY50" fmla="*/ 7700 h 10000"/>
                <a:gd name="connsiteX51" fmla="*/ 6407 w 10000"/>
                <a:gd name="connsiteY51" fmla="*/ 7778 h 10000"/>
                <a:gd name="connsiteX52" fmla="*/ 6583 w 10000"/>
                <a:gd name="connsiteY52" fmla="*/ 7494 h 10000"/>
                <a:gd name="connsiteX53" fmla="*/ 6721 w 10000"/>
                <a:gd name="connsiteY53" fmla="*/ 7106 h 10000"/>
                <a:gd name="connsiteX54" fmla="*/ 7015 w 10000"/>
                <a:gd name="connsiteY54" fmla="*/ 7132 h 10000"/>
                <a:gd name="connsiteX55" fmla="*/ 7249 w 10000"/>
                <a:gd name="connsiteY55" fmla="*/ 6693 h 10000"/>
                <a:gd name="connsiteX56" fmla="*/ 7426 w 10000"/>
                <a:gd name="connsiteY56" fmla="*/ 6822 h 10000"/>
                <a:gd name="connsiteX57" fmla="*/ 7583 w 10000"/>
                <a:gd name="connsiteY57" fmla="*/ 6977 h 10000"/>
                <a:gd name="connsiteX58" fmla="*/ 7720 w 10000"/>
                <a:gd name="connsiteY58" fmla="*/ 6848 h 10000"/>
                <a:gd name="connsiteX59" fmla="*/ 8033 w 10000"/>
                <a:gd name="connsiteY59" fmla="*/ 7003 h 10000"/>
                <a:gd name="connsiteX60" fmla="*/ 8405 w 10000"/>
                <a:gd name="connsiteY60" fmla="*/ 6615 h 10000"/>
                <a:gd name="connsiteX61" fmla="*/ 8582 w 10000"/>
                <a:gd name="connsiteY61" fmla="*/ 6486 h 10000"/>
                <a:gd name="connsiteX62" fmla="*/ 8700 w 10000"/>
                <a:gd name="connsiteY62" fmla="*/ 6434 h 10000"/>
                <a:gd name="connsiteX63" fmla="*/ 8837 w 10000"/>
                <a:gd name="connsiteY63" fmla="*/ 6150 h 10000"/>
                <a:gd name="connsiteX64" fmla="*/ 8895 w 10000"/>
                <a:gd name="connsiteY64" fmla="*/ 5995 h 10000"/>
                <a:gd name="connsiteX65" fmla="*/ 8935 w 10000"/>
                <a:gd name="connsiteY65" fmla="*/ 5556 h 10000"/>
                <a:gd name="connsiteX66" fmla="*/ 8895 w 10000"/>
                <a:gd name="connsiteY66" fmla="*/ 5711 h 10000"/>
                <a:gd name="connsiteX67" fmla="*/ 8837 w 10000"/>
                <a:gd name="connsiteY67" fmla="*/ 5711 h 10000"/>
                <a:gd name="connsiteX68" fmla="*/ 8915 w 10000"/>
                <a:gd name="connsiteY68" fmla="*/ 5556 h 10000"/>
                <a:gd name="connsiteX69" fmla="*/ 9005 w 10000"/>
                <a:gd name="connsiteY69" fmla="*/ 5793 h 10000"/>
                <a:gd name="connsiteX70" fmla="*/ 9187 w 10000"/>
                <a:gd name="connsiteY70" fmla="*/ 5642 h 10000"/>
                <a:gd name="connsiteX71" fmla="*/ 9327 w 10000"/>
                <a:gd name="connsiteY71" fmla="*/ 5245 h 10000"/>
                <a:gd name="connsiteX72" fmla="*/ 9228 w 10000"/>
                <a:gd name="connsiteY72" fmla="*/ 5065 h 10000"/>
                <a:gd name="connsiteX73" fmla="*/ 9346 w 10000"/>
                <a:gd name="connsiteY73" fmla="*/ 4832 h 10000"/>
                <a:gd name="connsiteX74" fmla="*/ 9542 w 10000"/>
                <a:gd name="connsiteY74" fmla="*/ 4599 h 10000"/>
                <a:gd name="connsiteX75" fmla="*/ 9445 w 10000"/>
                <a:gd name="connsiteY75" fmla="*/ 4134 h 10000"/>
                <a:gd name="connsiteX76" fmla="*/ 9327 w 10000"/>
                <a:gd name="connsiteY76" fmla="*/ 3979 h 10000"/>
                <a:gd name="connsiteX77" fmla="*/ 9248 w 10000"/>
                <a:gd name="connsiteY77" fmla="*/ 3747 h 10000"/>
                <a:gd name="connsiteX78" fmla="*/ 9228 w 10000"/>
                <a:gd name="connsiteY78" fmla="*/ 3669 h 10000"/>
                <a:gd name="connsiteX79" fmla="*/ 9248 w 10000"/>
                <a:gd name="connsiteY79" fmla="*/ 3592 h 10000"/>
                <a:gd name="connsiteX80" fmla="*/ 9013 w 10000"/>
                <a:gd name="connsiteY80" fmla="*/ 3643 h 10000"/>
                <a:gd name="connsiteX81" fmla="*/ 9150 w 10000"/>
                <a:gd name="connsiteY81" fmla="*/ 3721 h 10000"/>
                <a:gd name="connsiteX82" fmla="*/ 9307 w 10000"/>
                <a:gd name="connsiteY82" fmla="*/ 3463 h 10000"/>
                <a:gd name="connsiteX83" fmla="*/ 9385 w 10000"/>
                <a:gd name="connsiteY83" fmla="*/ 3307 h 10000"/>
                <a:gd name="connsiteX84" fmla="*/ 9484 w 10000"/>
                <a:gd name="connsiteY84" fmla="*/ 2791 h 10000"/>
                <a:gd name="connsiteX85" fmla="*/ 9503 w 10000"/>
                <a:gd name="connsiteY85" fmla="*/ 2351 h 10000"/>
                <a:gd name="connsiteX86" fmla="*/ 9973 w 10000"/>
                <a:gd name="connsiteY86" fmla="*/ 2326 h 10000"/>
                <a:gd name="connsiteX87" fmla="*/ 9875 w 10000"/>
                <a:gd name="connsiteY87" fmla="*/ 1938 h 10000"/>
                <a:gd name="connsiteX88" fmla="*/ 9385 w 10000"/>
                <a:gd name="connsiteY88" fmla="*/ 1473 h 10000"/>
                <a:gd name="connsiteX89" fmla="*/ 8738 w 10000"/>
                <a:gd name="connsiteY89" fmla="*/ 1731 h 10000"/>
                <a:gd name="connsiteX90" fmla="*/ 8601 w 10000"/>
                <a:gd name="connsiteY90" fmla="*/ 2067 h 10000"/>
                <a:gd name="connsiteX91" fmla="*/ 8465 w 10000"/>
                <a:gd name="connsiteY91" fmla="*/ 2584 h 10000"/>
                <a:gd name="connsiteX92" fmla="*/ 7975 w 10000"/>
                <a:gd name="connsiteY92" fmla="*/ 2610 h 10000"/>
                <a:gd name="connsiteX93" fmla="*/ 7642 w 10000"/>
                <a:gd name="connsiteY93" fmla="*/ 2894 h 10000"/>
                <a:gd name="connsiteX94" fmla="*/ 7602 w 10000"/>
                <a:gd name="connsiteY94" fmla="*/ 2972 h 10000"/>
                <a:gd name="connsiteX95" fmla="*/ 7583 w 10000"/>
                <a:gd name="connsiteY95" fmla="*/ 3230 h 10000"/>
                <a:gd name="connsiteX96" fmla="*/ 7466 w 10000"/>
                <a:gd name="connsiteY96" fmla="*/ 3333 h 10000"/>
                <a:gd name="connsiteX97" fmla="*/ 7367 w 10000"/>
                <a:gd name="connsiteY97" fmla="*/ 3643 h 10000"/>
                <a:gd name="connsiteX98" fmla="*/ 7230 w 10000"/>
                <a:gd name="connsiteY98" fmla="*/ 4470 h 10000"/>
                <a:gd name="connsiteX99" fmla="*/ 6897 w 10000"/>
                <a:gd name="connsiteY99" fmla="*/ 4574 h 10000"/>
                <a:gd name="connsiteX100" fmla="*/ 6740 w 10000"/>
                <a:gd name="connsiteY100" fmla="*/ 4729 h 10000"/>
                <a:gd name="connsiteX101" fmla="*/ 6446 w 10000"/>
                <a:gd name="connsiteY101" fmla="*/ 4780 h 10000"/>
                <a:gd name="connsiteX102" fmla="*/ 6113 w 10000"/>
                <a:gd name="connsiteY102" fmla="*/ 4935 h 10000"/>
                <a:gd name="connsiteX103" fmla="*/ 6055 w 10000"/>
                <a:gd name="connsiteY103" fmla="*/ 4961 h 10000"/>
                <a:gd name="connsiteX104" fmla="*/ 6035 w 10000"/>
                <a:gd name="connsiteY104" fmla="*/ 5065 h 10000"/>
                <a:gd name="connsiteX105" fmla="*/ 5859 w 10000"/>
                <a:gd name="connsiteY105" fmla="*/ 5142 h 10000"/>
                <a:gd name="connsiteX106" fmla="*/ 5799 w 10000"/>
                <a:gd name="connsiteY106" fmla="*/ 5168 h 10000"/>
                <a:gd name="connsiteX107" fmla="*/ 5623 w 10000"/>
                <a:gd name="connsiteY107" fmla="*/ 4987 h 10000"/>
                <a:gd name="connsiteX108" fmla="*/ 5702 w 10000"/>
                <a:gd name="connsiteY108" fmla="*/ 4755 h 10000"/>
                <a:gd name="connsiteX109" fmla="*/ 5506 w 10000"/>
                <a:gd name="connsiteY109" fmla="*/ 4651 h 10000"/>
                <a:gd name="connsiteX110" fmla="*/ 5369 w 10000"/>
                <a:gd name="connsiteY110" fmla="*/ 4160 h 10000"/>
                <a:gd name="connsiteX111" fmla="*/ 5290 w 10000"/>
                <a:gd name="connsiteY111" fmla="*/ 4083 h 10000"/>
                <a:gd name="connsiteX112" fmla="*/ 5251 w 10000"/>
                <a:gd name="connsiteY112" fmla="*/ 4005 h 10000"/>
                <a:gd name="connsiteX113" fmla="*/ 5114 w 10000"/>
                <a:gd name="connsiteY113" fmla="*/ 3307 h 10000"/>
                <a:gd name="connsiteX114" fmla="*/ 4820 w 10000"/>
                <a:gd name="connsiteY114" fmla="*/ 2687 h 10000"/>
                <a:gd name="connsiteX115" fmla="*/ 4899 w 10000"/>
                <a:gd name="connsiteY115" fmla="*/ 2455 h 10000"/>
                <a:gd name="connsiteX116" fmla="*/ 4937 w 10000"/>
                <a:gd name="connsiteY116" fmla="*/ 2300 h 10000"/>
                <a:gd name="connsiteX117" fmla="*/ 4918 w 10000"/>
                <a:gd name="connsiteY117" fmla="*/ 2222 h 10000"/>
                <a:gd name="connsiteX118" fmla="*/ 4879 w 10000"/>
                <a:gd name="connsiteY118" fmla="*/ 2145 h 10000"/>
                <a:gd name="connsiteX119" fmla="*/ 4840 w 10000"/>
                <a:gd name="connsiteY119" fmla="*/ 1990 h 10000"/>
                <a:gd name="connsiteX120" fmla="*/ 5075 w 10000"/>
                <a:gd name="connsiteY120" fmla="*/ 1680 h 10000"/>
                <a:gd name="connsiteX121" fmla="*/ 5114 w 10000"/>
                <a:gd name="connsiteY121" fmla="*/ 1525 h 10000"/>
                <a:gd name="connsiteX122" fmla="*/ 4820 w 10000"/>
                <a:gd name="connsiteY122" fmla="*/ 1860 h 10000"/>
                <a:gd name="connsiteX123" fmla="*/ 4722 w 10000"/>
                <a:gd name="connsiteY123" fmla="*/ 1654 h 10000"/>
                <a:gd name="connsiteX124" fmla="*/ 4781 w 10000"/>
                <a:gd name="connsiteY124" fmla="*/ 1318 h 10000"/>
                <a:gd name="connsiteX125" fmla="*/ 4663 w 10000"/>
                <a:gd name="connsiteY125" fmla="*/ 1008 h 10000"/>
                <a:gd name="connsiteX126" fmla="*/ 4643 w 10000"/>
                <a:gd name="connsiteY126" fmla="*/ 930 h 10000"/>
                <a:gd name="connsiteX127" fmla="*/ 4742 w 10000"/>
                <a:gd name="connsiteY127" fmla="*/ 698 h 10000"/>
                <a:gd name="connsiteX128" fmla="*/ 4722 w 10000"/>
                <a:gd name="connsiteY128" fmla="*/ 181 h 10000"/>
                <a:gd name="connsiteX129" fmla="*/ 4585 w 10000"/>
                <a:gd name="connsiteY129" fmla="*/ 0 h 10000"/>
                <a:gd name="connsiteX130" fmla="*/ 4330 w 10000"/>
                <a:gd name="connsiteY130" fmla="*/ 284 h 10000"/>
                <a:gd name="connsiteX131" fmla="*/ 4213 w 10000"/>
                <a:gd name="connsiteY131" fmla="*/ 672 h 10000"/>
                <a:gd name="connsiteX132" fmla="*/ 4330 w 10000"/>
                <a:gd name="connsiteY132" fmla="*/ 1550 h 10000"/>
                <a:gd name="connsiteX133" fmla="*/ 4154 w 10000"/>
                <a:gd name="connsiteY133" fmla="*/ 2016 h 10000"/>
                <a:gd name="connsiteX134" fmla="*/ 3880 w 10000"/>
                <a:gd name="connsiteY134" fmla="*/ 2041 h 10000"/>
                <a:gd name="connsiteX135" fmla="*/ 3801 w 10000"/>
                <a:gd name="connsiteY135" fmla="*/ 2145 h 10000"/>
                <a:gd name="connsiteX136" fmla="*/ 3704 w 10000"/>
                <a:gd name="connsiteY136" fmla="*/ 1886 h 10000"/>
                <a:gd name="connsiteX137" fmla="*/ 3547 w 10000"/>
                <a:gd name="connsiteY137" fmla="*/ 1344 h 10000"/>
                <a:gd name="connsiteX138" fmla="*/ 3410 w 10000"/>
                <a:gd name="connsiteY138" fmla="*/ 904 h 10000"/>
                <a:gd name="connsiteX139" fmla="*/ 3311 w 10000"/>
                <a:gd name="connsiteY139" fmla="*/ 672 h 10000"/>
                <a:gd name="connsiteX140" fmla="*/ 3272 w 10000"/>
                <a:gd name="connsiteY140" fmla="*/ 594 h 10000"/>
                <a:gd name="connsiteX141" fmla="*/ 2998 w 10000"/>
                <a:gd name="connsiteY141" fmla="*/ 1292 h 10000"/>
                <a:gd name="connsiteX142" fmla="*/ 2527 w 10000"/>
                <a:gd name="connsiteY142" fmla="*/ 879 h 10000"/>
                <a:gd name="connsiteX143" fmla="*/ 2058 w 10000"/>
                <a:gd name="connsiteY143" fmla="*/ 853 h 10000"/>
                <a:gd name="connsiteX144" fmla="*/ 1861 w 10000"/>
                <a:gd name="connsiteY144" fmla="*/ 775 h 10000"/>
                <a:gd name="connsiteX145" fmla="*/ 1744 w 10000"/>
                <a:gd name="connsiteY145" fmla="*/ 827 h 10000"/>
                <a:gd name="connsiteX146" fmla="*/ 1646 w 10000"/>
                <a:gd name="connsiteY146" fmla="*/ 1137 h 10000"/>
                <a:gd name="connsiteX147" fmla="*/ 960 w 10000"/>
                <a:gd name="connsiteY147" fmla="*/ 1008 h 10000"/>
                <a:gd name="connsiteX148" fmla="*/ 745 w 10000"/>
                <a:gd name="connsiteY148" fmla="*/ 749 h 10000"/>
                <a:gd name="connsiteX149" fmla="*/ 705 w 10000"/>
                <a:gd name="connsiteY149" fmla="*/ 594 h 10000"/>
                <a:gd name="connsiteX0" fmla="*/ 705 w 10000"/>
                <a:gd name="connsiteY0" fmla="*/ 594 h 10000"/>
                <a:gd name="connsiteX1" fmla="*/ 118 w 10000"/>
                <a:gd name="connsiteY1" fmla="*/ 775 h 10000"/>
                <a:gd name="connsiteX2" fmla="*/ 137 w 10000"/>
                <a:gd name="connsiteY2" fmla="*/ 1008 h 10000"/>
                <a:gd name="connsiteX3" fmla="*/ 0 w 10000"/>
                <a:gd name="connsiteY3" fmla="*/ 1214 h 10000"/>
                <a:gd name="connsiteX4" fmla="*/ 431 w 10000"/>
                <a:gd name="connsiteY4" fmla="*/ 1990 h 10000"/>
                <a:gd name="connsiteX5" fmla="*/ 509 w 10000"/>
                <a:gd name="connsiteY5" fmla="*/ 2222 h 10000"/>
                <a:gd name="connsiteX6" fmla="*/ 921 w 10000"/>
                <a:gd name="connsiteY6" fmla="*/ 3075 h 10000"/>
                <a:gd name="connsiteX7" fmla="*/ 1274 w 10000"/>
                <a:gd name="connsiteY7" fmla="*/ 3282 h 10000"/>
                <a:gd name="connsiteX8" fmla="*/ 1450 w 10000"/>
                <a:gd name="connsiteY8" fmla="*/ 3540 h 10000"/>
                <a:gd name="connsiteX9" fmla="*/ 1587 w 10000"/>
                <a:gd name="connsiteY9" fmla="*/ 3592 h 10000"/>
                <a:gd name="connsiteX10" fmla="*/ 1959 w 10000"/>
                <a:gd name="connsiteY10" fmla="*/ 3824 h 10000"/>
                <a:gd name="connsiteX11" fmla="*/ 1861 w 10000"/>
                <a:gd name="connsiteY11" fmla="*/ 4703 h 10000"/>
                <a:gd name="connsiteX12" fmla="*/ 1646 w 10000"/>
                <a:gd name="connsiteY12" fmla="*/ 4522 h 10000"/>
                <a:gd name="connsiteX13" fmla="*/ 1411 w 10000"/>
                <a:gd name="connsiteY13" fmla="*/ 4780 h 10000"/>
                <a:gd name="connsiteX14" fmla="*/ 1293 w 10000"/>
                <a:gd name="connsiteY14" fmla="*/ 4884 h 10000"/>
                <a:gd name="connsiteX15" fmla="*/ 1214 w 10000"/>
                <a:gd name="connsiteY15" fmla="*/ 5762 h 10000"/>
                <a:gd name="connsiteX16" fmla="*/ 1038 w 10000"/>
                <a:gd name="connsiteY16" fmla="*/ 5891 h 10000"/>
                <a:gd name="connsiteX17" fmla="*/ 1137 w 10000"/>
                <a:gd name="connsiteY17" fmla="*/ 6331 h 10000"/>
                <a:gd name="connsiteX18" fmla="*/ 1352 w 10000"/>
                <a:gd name="connsiteY18" fmla="*/ 6589 h 10000"/>
                <a:gd name="connsiteX19" fmla="*/ 1470 w 10000"/>
                <a:gd name="connsiteY19" fmla="*/ 6693 h 10000"/>
                <a:gd name="connsiteX20" fmla="*/ 1587 w 10000"/>
                <a:gd name="connsiteY20" fmla="*/ 7003 h 10000"/>
                <a:gd name="connsiteX21" fmla="*/ 1626 w 10000"/>
                <a:gd name="connsiteY21" fmla="*/ 7158 h 10000"/>
                <a:gd name="connsiteX22" fmla="*/ 1626 w 10000"/>
                <a:gd name="connsiteY22" fmla="*/ 7597 h 10000"/>
                <a:gd name="connsiteX23" fmla="*/ 1587 w 10000"/>
                <a:gd name="connsiteY23" fmla="*/ 7752 h 10000"/>
                <a:gd name="connsiteX24" fmla="*/ 1587 w 10000"/>
                <a:gd name="connsiteY24" fmla="*/ 8320 h 10000"/>
                <a:gd name="connsiteX25" fmla="*/ 1470 w 10000"/>
                <a:gd name="connsiteY25" fmla="*/ 8424 h 10000"/>
                <a:gd name="connsiteX26" fmla="*/ 1391 w 10000"/>
                <a:gd name="connsiteY26" fmla="*/ 8682 h 10000"/>
                <a:gd name="connsiteX27" fmla="*/ 1489 w 10000"/>
                <a:gd name="connsiteY27" fmla="*/ 9173 h 10000"/>
                <a:gd name="connsiteX28" fmla="*/ 1704 w 10000"/>
                <a:gd name="connsiteY28" fmla="*/ 9716 h 10000"/>
                <a:gd name="connsiteX29" fmla="*/ 1842 w 10000"/>
                <a:gd name="connsiteY29" fmla="*/ 9767 h 10000"/>
                <a:gd name="connsiteX30" fmla="*/ 2136 w 10000"/>
                <a:gd name="connsiteY30" fmla="*/ 9897 h 10000"/>
                <a:gd name="connsiteX31" fmla="*/ 2312 w 10000"/>
                <a:gd name="connsiteY31" fmla="*/ 9716 h 10000"/>
                <a:gd name="connsiteX32" fmla="*/ 2331 w 10000"/>
                <a:gd name="connsiteY32" fmla="*/ 9638 h 10000"/>
                <a:gd name="connsiteX33" fmla="*/ 2645 w 10000"/>
                <a:gd name="connsiteY33" fmla="*/ 9612 h 10000"/>
                <a:gd name="connsiteX34" fmla="*/ 2900 w 10000"/>
                <a:gd name="connsiteY34" fmla="*/ 9483 h 10000"/>
                <a:gd name="connsiteX35" fmla="*/ 2978 w 10000"/>
                <a:gd name="connsiteY35" fmla="*/ 9251 h 10000"/>
                <a:gd name="connsiteX36" fmla="*/ 3448 w 10000"/>
                <a:gd name="connsiteY36" fmla="*/ 9044 h 10000"/>
                <a:gd name="connsiteX37" fmla="*/ 3605 w 10000"/>
                <a:gd name="connsiteY37" fmla="*/ 9147 h 10000"/>
                <a:gd name="connsiteX38" fmla="*/ 3919 w 10000"/>
                <a:gd name="connsiteY38" fmla="*/ 9354 h 10000"/>
                <a:gd name="connsiteX39" fmla="*/ 4310 w 10000"/>
                <a:gd name="connsiteY39" fmla="*/ 9819 h 10000"/>
                <a:gd name="connsiteX40" fmla="*/ 4487 w 10000"/>
                <a:gd name="connsiteY40" fmla="*/ 9948 h 10000"/>
                <a:gd name="connsiteX41" fmla="*/ 4604 w 10000"/>
                <a:gd name="connsiteY41" fmla="*/ 10000 h 10000"/>
                <a:gd name="connsiteX42" fmla="*/ 4781 w 10000"/>
                <a:gd name="connsiteY42" fmla="*/ 9664 h 10000"/>
                <a:gd name="connsiteX43" fmla="*/ 4899 w 10000"/>
                <a:gd name="connsiteY43" fmla="*/ 9561 h 10000"/>
                <a:gd name="connsiteX44" fmla="*/ 5075 w 10000"/>
                <a:gd name="connsiteY44" fmla="*/ 9199 h 10000"/>
                <a:gd name="connsiteX45" fmla="*/ 5506 w 10000"/>
                <a:gd name="connsiteY45" fmla="*/ 8863 h 10000"/>
                <a:gd name="connsiteX46" fmla="*/ 5604 w 10000"/>
                <a:gd name="connsiteY46" fmla="*/ 8398 h 10000"/>
                <a:gd name="connsiteX47" fmla="*/ 5683 w 10000"/>
                <a:gd name="connsiteY47" fmla="*/ 8165 h 10000"/>
                <a:gd name="connsiteX48" fmla="*/ 5702 w 10000"/>
                <a:gd name="connsiteY48" fmla="*/ 8036 h 10000"/>
                <a:gd name="connsiteX49" fmla="*/ 5956 w 10000"/>
                <a:gd name="connsiteY49" fmla="*/ 7959 h 10000"/>
                <a:gd name="connsiteX50" fmla="*/ 6153 w 10000"/>
                <a:gd name="connsiteY50" fmla="*/ 7700 h 10000"/>
                <a:gd name="connsiteX51" fmla="*/ 6407 w 10000"/>
                <a:gd name="connsiteY51" fmla="*/ 7778 h 10000"/>
                <a:gd name="connsiteX52" fmla="*/ 6583 w 10000"/>
                <a:gd name="connsiteY52" fmla="*/ 7494 h 10000"/>
                <a:gd name="connsiteX53" fmla="*/ 6721 w 10000"/>
                <a:gd name="connsiteY53" fmla="*/ 7106 h 10000"/>
                <a:gd name="connsiteX54" fmla="*/ 7015 w 10000"/>
                <a:gd name="connsiteY54" fmla="*/ 7132 h 10000"/>
                <a:gd name="connsiteX55" fmla="*/ 7249 w 10000"/>
                <a:gd name="connsiteY55" fmla="*/ 6693 h 10000"/>
                <a:gd name="connsiteX56" fmla="*/ 7426 w 10000"/>
                <a:gd name="connsiteY56" fmla="*/ 6822 h 10000"/>
                <a:gd name="connsiteX57" fmla="*/ 7583 w 10000"/>
                <a:gd name="connsiteY57" fmla="*/ 6977 h 10000"/>
                <a:gd name="connsiteX58" fmla="*/ 7720 w 10000"/>
                <a:gd name="connsiteY58" fmla="*/ 6848 h 10000"/>
                <a:gd name="connsiteX59" fmla="*/ 8033 w 10000"/>
                <a:gd name="connsiteY59" fmla="*/ 7003 h 10000"/>
                <a:gd name="connsiteX60" fmla="*/ 8405 w 10000"/>
                <a:gd name="connsiteY60" fmla="*/ 6615 h 10000"/>
                <a:gd name="connsiteX61" fmla="*/ 8582 w 10000"/>
                <a:gd name="connsiteY61" fmla="*/ 6486 h 10000"/>
                <a:gd name="connsiteX62" fmla="*/ 8700 w 10000"/>
                <a:gd name="connsiteY62" fmla="*/ 6434 h 10000"/>
                <a:gd name="connsiteX63" fmla="*/ 8837 w 10000"/>
                <a:gd name="connsiteY63" fmla="*/ 6150 h 10000"/>
                <a:gd name="connsiteX64" fmla="*/ 8895 w 10000"/>
                <a:gd name="connsiteY64" fmla="*/ 5995 h 10000"/>
                <a:gd name="connsiteX65" fmla="*/ 8935 w 10000"/>
                <a:gd name="connsiteY65" fmla="*/ 5556 h 10000"/>
                <a:gd name="connsiteX66" fmla="*/ 8895 w 10000"/>
                <a:gd name="connsiteY66" fmla="*/ 5711 h 10000"/>
                <a:gd name="connsiteX67" fmla="*/ 8837 w 10000"/>
                <a:gd name="connsiteY67" fmla="*/ 5711 h 10000"/>
                <a:gd name="connsiteX68" fmla="*/ 8965 w 10000"/>
                <a:gd name="connsiteY68" fmla="*/ 5877 h 10000"/>
                <a:gd name="connsiteX69" fmla="*/ 9005 w 10000"/>
                <a:gd name="connsiteY69" fmla="*/ 5793 h 10000"/>
                <a:gd name="connsiteX70" fmla="*/ 9187 w 10000"/>
                <a:gd name="connsiteY70" fmla="*/ 5642 h 10000"/>
                <a:gd name="connsiteX71" fmla="*/ 9327 w 10000"/>
                <a:gd name="connsiteY71" fmla="*/ 5245 h 10000"/>
                <a:gd name="connsiteX72" fmla="*/ 9228 w 10000"/>
                <a:gd name="connsiteY72" fmla="*/ 5065 h 10000"/>
                <a:gd name="connsiteX73" fmla="*/ 9346 w 10000"/>
                <a:gd name="connsiteY73" fmla="*/ 4832 h 10000"/>
                <a:gd name="connsiteX74" fmla="*/ 9542 w 10000"/>
                <a:gd name="connsiteY74" fmla="*/ 4599 h 10000"/>
                <a:gd name="connsiteX75" fmla="*/ 9445 w 10000"/>
                <a:gd name="connsiteY75" fmla="*/ 4134 h 10000"/>
                <a:gd name="connsiteX76" fmla="*/ 9327 w 10000"/>
                <a:gd name="connsiteY76" fmla="*/ 3979 h 10000"/>
                <a:gd name="connsiteX77" fmla="*/ 9248 w 10000"/>
                <a:gd name="connsiteY77" fmla="*/ 3747 h 10000"/>
                <a:gd name="connsiteX78" fmla="*/ 9228 w 10000"/>
                <a:gd name="connsiteY78" fmla="*/ 3669 h 10000"/>
                <a:gd name="connsiteX79" fmla="*/ 9248 w 10000"/>
                <a:gd name="connsiteY79" fmla="*/ 3592 h 10000"/>
                <a:gd name="connsiteX80" fmla="*/ 9013 w 10000"/>
                <a:gd name="connsiteY80" fmla="*/ 3643 h 10000"/>
                <a:gd name="connsiteX81" fmla="*/ 9150 w 10000"/>
                <a:gd name="connsiteY81" fmla="*/ 3721 h 10000"/>
                <a:gd name="connsiteX82" fmla="*/ 9307 w 10000"/>
                <a:gd name="connsiteY82" fmla="*/ 3463 h 10000"/>
                <a:gd name="connsiteX83" fmla="*/ 9385 w 10000"/>
                <a:gd name="connsiteY83" fmla="*/ 3307 h 10000"/>
                <a:gd name="connsiteX84" fmla="*/ 9484 w 10000"/>
                <a:gd name="connsiteY84" fmla="*/ 2791 h 10000"/>
                <a:gd name="connsiteX85" fmla="*/ 9503 w 10000"/>
                <a:gd name="connsiteY85" fmla="*/ 2351 h 10000"/>
                <a:gd name="connsiteX86" fmla="*/ 9973 w 10000"/>
                <a:gd name="connsiteY86" fmla="*/ 2326 h 10000"/>
                <a:gd name="connsiteX87" fmla="*/ 9875 w 10000"/>
                <a:gd name="connsiteY87" fmla="*/ 1938 h 10000"/>
                <a:gd name="connsiteX88" fmla="*/ 9385 w 10000"/>
                <a:gd name="connsiteY88" fmla="*/ 1473 h 10000"/>
                <a:gd name="connsiteX89" fmla="*/ 8738 w 10000"/>
                <a:gd name="connsiteY89" fmla="*/ 1731 h 10000"/>
                <a:gd name="connsiteX90" fmla="*/ 8601 w 10000"/>
                <a:gd name="connsiteY90" fmla="*/ 2067 h 10000"/>
                <a:gd name="connsiteX91" fmla="*/ 8465 w 10000"/>
                <a:gd name="connsiteY91" fmla="*/ 2584 h 10000"/>
                <a:gd name="connsiteX92" fmla="*/ 7975 w 10000"/>
                <a:gd name="connsiteY92" fmla="*/ 2610 h 10000"/>
                <a:gd name="connsiteX93" fmla="*/ 7642 w 10000"/>
                <a:gd name="connsiteY93" fmla="*/ 2894 h 10000"/>
                <a:gd name="connsiteX94" fmla="*/ 7602 w 10000"/>
                <a:gd name="connsiteY94" fmla="*/ 2972 h 10000"/>
                <a:gd name="connsiteX95" fmla="*/ 7583 w 10000"/>
                <a:gd name="connsiteY95" fmla="*/ 3230 h 10000"/>
                <a:gd name="connsiteX96" fmla="*/ 7466 w 10000"/>
                <a:gd name="connsiteY96" fmla="*/ 3333 h 10000"/>
                <a:gd name="connsiteX97" fmla="*/ 7367 w 10000"/>
                <a:gd name="connsiteY97" fmla="*/ 3643 h 10000"/>
                <a:gd name="connsiteX98" fmla="*/ 7230 w 10000"/>
                <a:gd name="connsiteY98" fmla="*/ 4470 h 10000"/>
                <a:gd name="connsiteX99" fmla="*/ 6897 w 10000"/>
                <a:gd name="connsiteY99" fmla="*/ 4574 h 10000"/>
                <a:gd name="connsiteX100" fmla="*/ 6740 w 10000"/>
                <a:gd name="connsiteY100" fmla="*/ 4729 h 10000"/>
                <a:gd name="connsiteX101" fmla="*/ 6446 w 10000"/>
                <a:gd name="connsiteY101" fmla="*/ 4780 h 10000"/>
                <a:gd name="connsiteX102" fmla="*/ 6113 w 10000"/>
                <a:gd name="connsiteY102" fmla="*/ 4935 h 10000"/>
                <a:gd name="connsiteX103" fmla="*/ 6055 w 10000"/>
                <a:gd name="connsiteY103" fmla="*/ 4961 h 10000"/>
                <a:gd name="connsiteX104" fmla="*/ 6035 w 10000"/>
                <a:gd name="connsiteY104" fmla="*/ 5065 h 10000"/>
                <a:gd name="connsiteX105" fmla="*/ 5859 w 10000"/>
                <a:gd name="connsiteY105" fmla="*/ 5142 h 10000"/>
                <a:gd name="connsiteX106" fmla="*/ 5799 w 10000"/>
                <a:gd name="connsiteY106" fmla="*/ 5168 h 10000"/>
                <a:gd name="connsiteX107" fmla="*/ 5623 w 10000"/>
                <a:gd name="connsiteY107" fmla="*/ 4987 h 10000"/>
                <a:gd name="connsiteX108" fmla="*/ 5702 w 10000"/>
                <a:gd name="connsiteY108" fmla="*/ 4755 h 10000"/>
                <a:gd name="connsiteX109" fmla="*/ 5506 w 10000"/>
                <a:gd name="connsiteY109" fmla="*/ 4651 h 10000"/>
                <a:gd name="connsiteX110" fmla="*/ 5369 w 10000"/>
                <a:gd name="connsiteY110" fmla="*/ 4160 h 10000"/>
                <a:gd name="connsiteX111" fmla="*/ 5290 w 10000"/>
                <a:gd name="connsiteY111" fmla="*/ 4083 h 10000"/>
                <a:gd name="connsiteX112" fmla="*/ 5251 w 10000"/>
                <a:gd name="connsiteY112" fmla="*/ 4005 h 10000"/>
                <a:gd name="connsiteX113" fmla="*/ 5114 w 10000"/>
                <a:gd name="connsiteY113" fmla="*/ 3307 h 10000"/>
                <a:gd name="connsiteX114" fmla="*/ 4820 w 10000"/>
                <a:gd name="connsiteY114" fmla="*/ 2687 h 10000"/>
                <a:gd name="connsiteX115" fmla="*/ 4899 w 10000"/>
                <a:gd name="connsiteY115" fmla="*/ 2455 h 10000"/>
                <a:gd name="connsiteX116" fmla="*/ 4937 w 10000"/>
                <a:gd name="connsiteY116" fmla="*/ 2300 h 10000"/>
                <a:gd name="connsiteX117" fmla="*/ 4918 w 10000"/>
                <a:gd name="connsiteY117" fmla="*/ 2222 h 10000"/>
                <a:gd name="connsiteX118" fmla="*/ 4879 w 10000"/>
                <a:gd name="connsiteY118" fmla="*/ 2145 h 10000"/>
                <a:gd name="connsiteX119" fmla="*/ 4840 w 10000"/>
                <a:gd name="connsiteY119" fmla="*/ 1990 h 10000"/>
                <a:gd name="connsiteX120" fmla="*/ 5075 w 10000"/>
                <a:gd name="connsiteY120" fmla="*/ 1680 h 10000"/>
                <a:gd name="connsiteX121" fmla="*/ 5114 w 10000"/>
                <a:gd name="connsiteY121" fmla="*/ 1525 h 10000"/>
                <a:gd name="connsiteX122" fmla="*/ 4820 w 10000"/>
                <a:gd name="connsiteY122" fmla="*/ 1860 h 10000"/>
                <a:gd name="connsiteX123" fmla="*/ 4722 w 10000"/>
                <a:gd name="connsiteY123" fmla="*/ 1654 h 10000"/>
                <a:gd name="connsiteX124" fmla="*/ 4781 w 10000"/>
                <a:gd name="connsiteY124" fmla="*/ 1318 h 10000"/>
                <a:gd name="connsiteX125" fmla="*/ 4663 w 10000"/>
                <a:gd name="connsiteY125" fmla="*/ 1008 h 10000"/>
                <a:gd name="connsiteX126" fmla="*/ 4643 w 10000"/>
                <a:gd name="connsiteY126" fmla="*/ 930 h 10000"/>
                <a:gd name="connsiteX127" fmla="*/ 4742 w 10000"/>
                <a:gd name="connsiteY127" fmla="*/ 698 h 10000"/>
                <a:gd name="connsiteX128" fmla="*/ 4722 w 10000"/>
                <a:gd name="connsiteY128" fmla="*/ 181 h 10000"/>
                <a:gd name="connsiteX129" fmla="*/ 4585 w 10000"/>
                <a:gd name="connsiteY129" fmla="*/ 0 h 10000"/>
                <a:gd name="connsiteX130" fmla="*/ 4330 w 10000"/>
                <a:gd name="connsiteY130" fmla="*/ 284 h 10000"/>
                <a:gd name="connsiteX131" fmla="*/ 4213 w 10000"/>
                <a:gd name="connsiteY131" fmla="*/ 672 h 10000"/>
                <a:gd name="connsiteX132" fmla="*/ 4330 w 10000"/>
                <a:gd name="connsiteY132" fmla="*/ 1550 h 10000"/>
                <a:gd name="connsiteX133" fmla="*/ 4154 w 10000"/>
                <a:gd name="connsiteY133" fmla="*/ 2016 h 10000"/>
                <a:gd name="connsiteX134" fmla="*/ 3880 w 10000"/>
                <a:gd name="connsiteY134" fmla="*/ 2041 h 10000"/>
                <a:gd name="connsiteX135" fmla="*/ 3801 w 10000"/>
                <a:gd name="connsiteY135" fmla="*/ 2145 h 10000"/>
                <a:gd name="connsiteX136" fmla="*/ 3704 w 10000"/>
                <a:gd name="connsiteY136" fmla="*/ 1886 h 10000"/>
                <a:gd name="connsiteX137" fmla="*/ 3547 w 10000"/>
                <a:gd name="connsiteY137" fmla="*/ 1344 h 10000"/>
                <a:gd name="connsiteX138" fmla="*/ 3410 w 10000"/>
                <a:gd name="connsiteY138" fmla="*/ 904 h 10000"/>
                <a:gd name="connsiteX139" fmla="*/ 3311 w 10000"/>
                <a:gd name="connsiteY139" fmla="*/ 672 h 10000"/>
                <a:gd name="connsiteX140" fmla="*/ 3272 w 10000"/>
                <a:gd name="connsiteY140" fmla="*/ 594 h 10000"/>
                <a:gd name="connsiteX141" fmla="*/ 2998 w 10000"/>
                <a:gd name="connsiteY141" fmla="*/ 1292 h 10000"/>
                <a:gd name="connsiteX142" fmla="*/ 2527 w 10000"/>
                <a:gd name="connsiteY142" fmla="*/ 879 h 10000"/>
                <a:gd name="connsiteX143" fmla="*/ 2058 w 10000"/>
                <a:gd name="connsiteY143" fmla="*/ 853 h 10000"/>
                <a:gd name="connsiteX144" fmla="*/ 1861 w 10000"/>
                <a:gd name="connsiteY144" fmla="*/ 775 h 10000"/>
                <a:gd name="connsiteX145" fmla="*/ 1744 w 10000"/>
                <a:gd name="connsiteY145" fmla="*/ 827 h 10000"/>
                <a:gd name="connsiteX146" fmla="*/ 1646 w 10000"/>
                <a:gd name="connsiteY146" fmla="*/ 1137 h 10000"/>
                <a:gd name="connsiteX147" fmla="*/ 960 w 10000"/>
                <a:gd name="connsiteY147" fmla="*/ 1008 h 10000"/>
                <a:gd name="connsiteX148" fmla="*/ 745 w 10000"/>
                <a:gd name="connsiteY148" fmla="*/ 749 h 10000"/>
                <a:gd name="connsiteX149" fmla="*/ 705 w 10000"/>
                <a:gd name="connsiteY149" fmla="*/ 594 h 10000"/>
                <a:gd name="connsiteX0" fmla="*/ 705 w 10000"/>
                <a:gd name="connsiteY0" fmla="*/ 594 h 10000"/>
                <a:gd name="connsiteX1" fmla="*/ 118 w 10000"/>
                <a:gd name="connsiteY1" fmla="*/ 775 h 10000"/>
                <a:gd name="connsiteX2" fmla="*/ 137 w 10000"/>
                <a:gd name="connsiteY2" fmla="*/ 1008 h 10000"/>
                <a:gd name="connsiteX3" fmla="*/ 0 w 10000"/>
                <a:gd name="connsiteY3" fmla="*/ 1214 h 10000"/>
                <a:gd name="connsiteX4" fmla="*/ 431 w 10000"/>
                <a:gd name="connsiteY4" fmla="*/ 1990 h 10000"/>
                <a:gd name="connsiteX5" fmla="*/ 509 w 10000"/>
                <a:gd name="connsiteY5" fmla="*/ 2222 h 10000"/>
                <a:gd name="connsiteX6" fmla="*/ 921 w 10000"/>
                <a:gd name="connsiteY6" fmla="*/ 3075 h 10000"/>
                <a:gd name="connsiteX7" fmla="*/ 1274 w 10000"/>
                <a:gd name="connsiteY7" fmla="*/ 3282 h 10000"/>
                <a:gd name="connsiteX8" fmla="*/ 1450 w 10000"/>
                <a:gd name="connsiteY8" fmla="*/ 3540 h 10000"/>
                <a:gd name="connsiteX9" fmla="*/ 1587 w 10000"/>
                <a:gd name="connsiteY9" fmla="*/ 3592 h 10000"/>
                <a:gd name="connsiteX10" fmla="*/ 1959 w 10000"/>
                <a:gd name="connsiteY10" fmla="*/ 3824 h 10000"/>
                <a:gd name="connsiteX11" fmla="*/ 1861 w 10000"/>
                <a:gd name="connsiteY11" fmla="*/ 4703 h 10000"/>
                <a:gd name="connsiteX12" fmla="*/ 1646 w 10000"/>
                <a:gd name="connsiteY12" fmla="*/ 4522 h 10000"/>
                <a:gd name="connsiteX13" fmla="*/ 1411 w 10000"/>
                <a:gd name="connsiteY13" fmla="*/ 4780 h 10000"/>
                <a:gd name="connsiteX14" fmla="*/ 1293 w 10000"/>
                <a:gd name="connsiteY14" fmla="*/ 4884 h 10000"/>
                <a:gd name="connsiteX15" fmla="*/ 1214 w 10000"/>
                <a:gd name="connsiteY15" fmla="*/ 5762 h 10000"/>
                <a:gd name="connsiteX16" fmla="*/ 1038 w 10000"/>
                <a:gd name="connsiteY16" fmla="*/ 5891 h 10000"/>
                <a:gd name="connsiteX17" fmla="*/ 1137 w 10000"/>
                <a:gd name="connsiteY17" fmla="*/ 6331 h 10000"/>
                <a:gd name="connsiteX18" fmla="*/ 1352 w 10000"/>
                <a:gd name="connsiteY18" fmla="*/ 6589 h 10000"/>
                <a:gd name="connsiteX19" fmla="*/ 1470 w 10000"/>
                <a:gd name="connsiteY19" fmla="*/ 6693 h 10000"/>
                <a:gd name="connsiteX20" fmla="*/ 1587 w 10000"/>
                <a:gd name="connsiteY20" fmla="*/ 7003 h 10000"/>
                <a:gd name="connsiteX21" fmla="*/ 1626 w 10000"/>
                <a:gd name="connsiteY21" fmla="*/ 7158 h 10000"/>
                <a:gd name="connsiteX22" fmla="*/ 1626 w 10000"/>
                <a:gd name="connsiteY22" fmla="*/ 7597 h 10000"/>
                <a:gd name="connsiteX23" fmla="*/ 1587 w 10000"/>
                <a:gd name="connsiteY23" fmla="*/ 7752 h 10000"/>
                <a:gd name="connsiteX24" fmla="*/ 1587 w 10000"/>
                <a:gd name="connsiteY24" fmla="*/ 8320 h 10000"/>
                <a:gd name="connsiteX25" fmla="*/ 1470 w 10000"/>
                <a:gd name="connsiteY25" fmla="*/ 8424 h 10000"/>
                <a:gd name="connsiteX26" fmla="*/ 1391 w 10000"/>
                <a:gd name="connsiteY26" fmla="*/ 8682 h 10000"/>
                <a:gd name="connsiteX27" fmla="*/ 1489 w 10000"/>
                <a:gd name="connsiteY27" fmla="*/ 9173 h 10000"/>
                <a:gd name="connsiteX28" fmla="*/ 1704 w 10000"/>
                <a:gd name="connsiteY28" fmla="*/ 9716 h 10000"/>
                <a:gd name="connsiteX29" fmla="*/ 1842 w 10000"/>
                <a:gd name="connsiteY29" fmla="*/ 9767 h 10000"/>
                <a:gd name="connsiteX30" fmla="*/ 2136 w 10000"/>
                <a:gd name="connsiteY30" fmla="*/ 9897 h 10000"/>
                <a:gd name="connsiteX31" fmla="*/ 2312 w 10000"/>
                <a:gd name="connsiteY31" fmla="*/ 9716 h 10000"/>
                <a:gd name="connsiteX32" fmla="*/ 2331 w 10000"/>
                <a:gd name="connsiteY32" fmla="*/ 9638 h 10000"/>
                <a:gd name="connsiteX33" fmla="*/ 2645 w 10000"/>
                <a:gd name="connsiteY33" fmla="*/ 9612 h 10000"/>
                <a:gd name="connsiteX34" fmla="*/ 2900 w 10000"/>
                <a:gd name="connsiteY34" fmla="*/ 9483 h 10000"/>
                <a:gd name="connsiteX35" fmla="*/ 2978 w 10000"/>
                <a:gd name="connsiteY35" fmla="*/ 9251 h 10000"/>
                <a:gd name="connsiteX36" fmla="*/ 3448 w 10000"/>
                <a:gd name="connsiteY36" fmla="*/ 9044 h 10000"/>
                <a:gd name="connsiteX37" fmla="*/ 3605 w 10000"/>
                <a:gd name="connsiteY37" fmla="*/ 9147 h 10000"/>
                <a:gd name="connsiteX38" fmla="*/ 3919 w 10000"/>
                <a:gd name="connsiteY38" fmla="*/ 9354 h 10000"/>
                <a:gd name="connsiteX39" fmla="*/ 4310 w 10000"/>
                <a:gd name="connsiteY39" fmla="*/ 9819 h 10000"/>
                <a:gd name="connsiteX40" fmla="*/ 4487 w 10000"/>
                <a:gd name="connsiteY40" fmla="*/ 9948 h 10000"/>
                <a:gd name="connsiteX41" fmla="*/ 4604 w 10000"/>
                <a:gd name="connsiteY41" fmla="*/ 10000 h 10000"/>
                <a:gd name="connsiteX42" fmla="*/ 4781 w 10000"/>
                <a:gd name="connsiteY42" fmla="*/ 9664 h 10000"/>
                <a:gd name="connsiteX43" fmla="*/ 4899 w 10000"/>
                <a:gd name="connsiteY43" fmla="*/ 9561 h 10000"/>
                <a:gd name="connsiteX44" fmla="*/ 5075 w 10000"/>
                <a:gd name="connsiteY44" fmla="*/ 9199 h 10000"/>
                <a:gd name="connsiteX45" fmla="*/ 5506 w 10000"/>
                <a:gd name="connsiteY45" fmla="*/ 8863 h 10000"/>
                <a:gd name="connsiteX46" fmla="*/ 5604 w 10000"/>
                <a:gd name="connsiteY46" fmla="*/ 8398 h 10000"/>
                <a:gd name="connsiteX47" fmla="*/ 5683 w 10000"/>
                <a:gd name="connsiteY47" fmla="*/ 8165 h 10000"/>
                <a:gd name="connsiteX48" fmla="*/ 5702 w 10000"/>
                <a:gd name="connsiteY48" fmla="*/ 8036 h 10000"/>
                <a:gd name="connsiteX49" fmla="*/ 5956 w 10000"/>
                <a:gd name="connsiteY49" fmla="*/ 7959 h 10000"/>
                <a:gd name="connsiteX50" fmla="*/ 6153 w 10000"/>
                <a:gd name="connsiteY50" fmla="*/ 7700 h 10000"/>
                <a:gd name="connsiteX51" fmla="*/ 6407 w 10000"/>
                <a:gd name="connsiteY51" fmla="*/ 7778 h 10000"/>
                <a:gd name="connsiteX52" fmla="*/ 6583 w 10000"/>
                <a:gd name="connsiteY52" fmla="*/ 7494 h 10000"/>
                <a:gd name="connsiteX53" fmla="*/ 6721 w 10000"/>
                <a:gd name="connsiteY53" fmla="*/ 7106 h 10000"/>
                <a:gd name="connsiteX54" fmla="*/ 7015 w 10000"/>
                <a:gd name="connsiteY54" fmla="*/ 7132 h 10000"/>
                <a:gd name="connsiteX55" fmla="*/ 7249 w 10000"/>
                <a:gd name="connsiteY55" fmla="*/ 6693 h 10000"/>
                <a:gd name="connsiteX56" fmla="*/ 7426 w 10000"/>
                <a:gd name="connsiteY56" fmla="*/ 6822 h 10000"/>
                <a:gd name="connsiteX57" fmla="*/ 7583 w 10000"/>
                <a:gd name="connsiteY57" fmla="*/ 6977 h 10000"/>
                <a:gd name="connsiteX58" fmla="*/ 7720 w 10000"/>
                <a:gd name="connsiteY58" fmla="*/ 6848 h 10000"/>
                <a:gd name="connsiteX59" fmla="*/ 8033 w 10000"/>
                <a:gd name="connsiteY59" fmla="*/ 7003 h 10000"/>
                <a:gd name="connsiteX60" fmla="*/ 8405 w 10000"/>
                <a:gd name="connsiteY60" fmla="*/ 6615 h 10000"/>
                <a:gd name="connsiteX61" fmla="*/ 8582 w 10000"/>
                <a:gd name="connsiteY61" fmla="*/ 6486 h 10000"/>
                <a:gd name="connsiteX62" fmla="*/ 8700 w 10000"/>
                <a:gd name="connsiteY62" fmla="*/ 6434 h 10000"/>
                <a:gd name="connsiteX63" fmla="*/ 8837 w 10000"/>
                <a:gd name="connsiteY63" fmla="*/ 6150 h 10000"/>
                <a:gd name="connsiteX64" fmla="*/ 8895 w 10000"/>
                <a:gd name="connsiteY64" fmla="*/ 5995 h 10000"/>
                <a:gd name="connsiteX65" fmla="*/ 8935 w 10000"/>
                <a:gd name="connsiteY65" fmla="*/ 5556 h 10000"/>
                <a:gd name="connsiteX66" fmla="*/ 8895 w 10000"/>
                <a:gd name="connsiteY66" fmla="*/ 5711 h 10000"/>
                <a:gd name="connsiteX67" fmla="*/ 8887 w 10000"/>
                <a:gd name="connsiteY67" fmla="*/ 6103 h 10000"/>
                <a:gd name="connsiteX68" fmla="*/ 8965 w 10000"/>
                <a:gd name="connsiteY68" fmla="*/ 5877 h 10000"/>
                <a:gd name="connsiteX69" fmla="*/ 9005 w 10000"/>
                <a:gd name="connsiteY69" fmla="*/ 5793 h 10000"/>
                <a:gd name="connsiteX70" fmla="*/ 9187 w 10000"/>
                <a:gd name="connsiteY70" fmla="*/ 5642 h 10000"/>
                <a:gd name="connsiteX71" fmla="*/ 9327 w 10000"/>
                <a:gd name="connsiteY71" fmla="*/ 5245 h 10000"/>
                <a:gd name="connsiteX72" fmla="*/ 9228 w 10000"/>
                <a:gd name="connsiteY72" fmla="*/ 5065 h 10000"/>
                <a:gd name="connsiteX73" fmla="*/ 9346 w 10000"/>
                <a:gd name="connsiteY73" fmla="*/ 4832 h 10000"/>
                <a:gd name="connsiteX74" fmla="*/ 9542 w 10000"/>
                <a:gd name="connsiteY74" fmla="*/ 4599 h 10000"/>
                <a:gd name="connsiteX75" fmla="*/ 9445 w 10000"/>
                <a:gd name="connsiteY75" fmla="*/ 4134 h 10000"/>
                <a:gd name="connsiteX76" fmla="*/ 9327 w 10000"/>
                <a:gd name="connsiteY76" fmla="*/ 3979 h 10000"/>
                <a:gd name="connsiteX77" fmla="*/ 9248 w 10000"/>
                <a:gd name="connsiteY77" fmla="*/ 3747 h 10000"/>
                <a:gd name="connsiteX78" fmla="*/ 9228 w 10000"/>
                <a:gd name="connsiteY78" fmla="*/ 3669 h 10000"/>
                <a:gd name="connsiteX79" fmla="*/ 9248 w 10000"/>
                <a:gd name="connsiteY79" fmla="*/ 3592 h 10000"/>
                <a:gd name="connsiteX80" fmla="*/ 9013 w 10000"/>
                <a:gd name="connsiteY80" fmla="*/ 3643 h 10000"/>
                <a:gd name="connsiteX81" fmla="*/ 9150 w 10000"/>
                <a:gd name="connsiteY81" fmla="*/ 3721 h 10000"/>
                <a:gd name="connsiteX82" fmla="*/ 9307 w 10000"/>
                <a:gd name="connsiteY82" fmla="*/ 3463 h 10000"/>
                <a:gd name="connsiteX83" fmla="*/ 9385 w 10000"/>
                <a:gd name="connsiteY83" fmla="*/ 3307 h 10000"/>
                <a:gd name="connsiteX84" fmla="*/ 9484 w 10000"/>
                <a:gd name="connsiteY84" fmla="*/ 2791 h 10000"/>
                <a:gd name="connsiteX85" fmla="*/ 9503 w 10000"/>
                <a:gd name="connsiteY85" fmla="*/ 2351 h 10000"/>
                <a:gd name="connsiteX86" fmla="*/ 9973 w 10000"/>
                <a:gd name="connsiteY86" fmla="*/ 2326 h 10000"/>
                <a:gd name="connsiteX87" fmla="*/ 9875 w 10000"/>
                <a:gd name="connsiteY87" fmla="*/ 1938 h 10000"/>
                <a:gd name="connsiteX88" fmla="*/ 9385 w 10000"/>
                <a:gd name="connsiteY88" fmla="*/ 1473 h 10000"/>
                <a:gd name="connsiteX89" fmla="*/ 8738 w 10000"/>
                <a:gd name="connsiteY89" fmla="*/ 1731 h 10000"/>
                <a:gd name="connsiteX90" fmla="*/ 8601 w 10000"/>
                <a:gd name="connsiteY90" fmla="*/ 2067 h 10000"/>
                <a:gd name="connsiteX91" fmla="*/ 8465 w 10000"/>
                <a:gd name="connsiteY91" fmla="*/ 2584 h 10000"/>
                <a:gd name="connsiteX92" fmla="*/ 7975 w 10000"/>
                <a:gd name="connsiteY92" fmla="*/ 2610 h 10000"/>
                <a:gd name="connsiteX93" fmla="*/ 7642 w 10000"/>
                <a:gd name="connsiteY93" fmla="*/ 2894 h 10000"/>
                <a:gd name="connsiteX94" fmla="*/ 7602 w 10000"/>
                <a:gd name="connsiteY94" fmla="*/ 2972 h 10000"/>
                <a:gd name="connsiteX95" fmla="*/ 7583 w 10000"/>
                <a:gd name="connsiteY95" fmla="*/ 3230 h 10000"/>
                <a:gd name="connsiteX96" fmla="*/ 7466 w 10000"/>
                <a:gd name="connsiteY96" fmla="*/ 3333 h 10000"/>
                <a:gd name="connsiteX97" fmla="*/ 7367 w 10000"/>
                <a:gd name="connsiteY97" fmla="*/ 3643 h 10000"/>
                <a:gd name="connsiteX98" fmla="*/ 7230 w 10000"/>
                <a:gd name="connsiteY98" fmla="*/ 4470 h 10000"/>
                <a:gd name="connsiteX99" fmla="*/ 6897 w 10000"/>
                <a:gd name="connsiteY99" fmla="*/ 4574 h 10000"/>
                <a:gd name="connsiteX100" fmla="*/ 6740 w 10000"/>
                <a:gd name="connsiteY100" fmla="*/ 4729 h 10000"/>
                <a:gd name="connsiteX101" fmla="*/ 6446 w 10000"/>
                <a:gd name="connsiteY101" fmla="*/ 4780 h 10000"/>
                <a:gd name="connsiteX102" fmla="*/ 6113 w 10000"/>
                <a:gd name="connsiteY102" fmla="*/ 4935 h 10000"/>
                <a:gd name="connsiteX103" fmla="*/ 6055 w 10000"/>
                <a:gd name="connsiteY103" fmla="*/ 4961 h 10000"/>
                <a:gd name="connsiteX104" fmla="*/ 6035 w 10000"/>
                <a:gd name="connsiteY104" fmla="*/ 5065 h 10000"/>
                <a:gd name="connsiteX105" fmla="*/ 5859 w 10000"/>
                <a:gd name="connsiteY105" fmla="*/ 5142 h 10000"/>
                <a:gd name="connsiteX106" fmla="*/ 5799 w 10000"/>
                <a:gd name="connsiteY106" fmla="*/ 5168 h 10000"/>
                <a:gd name="connsiteX107" fmla="*/ 5623 w 10000"/>
                <a:gd name="connsiteY107" fmla="*/ 4987 h 10000"/>
                <a:gd name="connsiteX108" fmla="*/ 5702 w 10000"/>
                <a:gd name="connsiteY108" fmla="*/ 4755 h 10000"/>
                <a:gd name="connsiteX109" fmla="*/ 5506 w 10000"/>
                <a:gd name="connsiteY109" fmla="*/ 4651 h 10000"/>
                <a:gd name="connsiteX110" fmla="*/ 5369 w 10000"/>
                <a:gd name="connsiteY110" fmla="*/ 4160 h 10000"/>
                <a:gd name="connsiteX111" fmla="*/ 5290 w 10000"/>
                <a:gd name="connsiteY111" fmla="*/ 4083 h 10000"/>
                <a:gd name="connsiteX112" fmla="*/ 5251 w 10000"/>
                <a:gd name="connsiteY112" fmla="*/ 4005 h 10000"/>
                <a:gd name="connsiteX113" fmla="*/ 5114 w 10000"/>
                <a:gd name="connsiteY113" fmla="*/ 3307 h 10000"/>
                <a:gd name="connsiteX114" fmla="*/ 4820 w 10000"/>
                <a:gd name="connsiteY114" fmla="*/ 2687 h 10000"/>
                <a:gd name="connsiteX115" fmla="*/ 4899 w 10000"/>
                <a:gd name="connsiteY115" fmla="*/ 2455 h 10000"/>
                <a:gd name="connsiteX116" fmla="*/ 4937 w 10000"/>
                <a:gd name="connsiteY116" fmla="*/ 2300 h 10000"/>
                <a:gd name="connsiteX117" fmla="*/ 4918 w 10000"/>
                <a:gd name="connsiteY117" fmla="*/ 2222 h 10000"/>
                <a:gd name="connsiteX118" fmla="*/ 4879 w 10000"/>
                <a:gd name="connsiteY118" fmla="*/ 2145 h 10000"/>
                <a:gd name="connsiteX119" fmla="*/ 4840 w 10000"/>
                <a:gd name="connsiteY119" fmla="*/ 1990 h 10000"/>
                <a:gd name="connsiteX120" fmla="*/ 5075 w 10000"/>
                <a:gd name="connsiteY120" fmla="*/ 1680 h 10000"/>
                <a:gd name="connsiteX121" fmla="*/ 5114 w 10000"/>
                <a:gd name="connsiteY121" fmla="*/ 1525 h 10000"/>
                <a:gd name="connsiteX122" fmla="*/ 4820 w 10000"/>
                <a:gd name="connsiteY122" fmla="*/ 1860 h 10000"/>
                <a:gd name="connsiteX123" fmla="*/ 4722 w 10000"/>
                <a:gd name="connsiteY123" fmla="*/ 1654 h 10000"/>
                <a:gd name="connsiteX124" fmla="*/ 4781 w 10000"/>
                <a:gd name="connsiteY124" fmla="*/ 1318 h 10000"/>
                <a:gd name="connsiteX125" fmla="*/ 4663 w 10000"/>
                <a:gd name="connsiteY125" fmla="*/ 1008 h 10000"/>
                <a:gd name="connsiteX126" fmla="*/ 4643 w 10000"/>
                <a:gd name="connsiteY126" fmla="*/ 930 h 10000"/>
                <a:gd name="connsiteX127" fmla="*/ 4742 w 10000"/>
                <a:gd name="connsiteY127" fmla="*/ 698 h 10000"/>
                <a:gd name="connsiteX128" fmla="*/ 4722 w 10000"/>
                <a:gd name="connsiteY128" fmla="*/ 181 h 10000"/>
                <a:gd name="connsiteX129" fmla="*/ 4585 w 10000"/>
                <a:gd name="connsiteY129" fmla="*/ 0 h 10000"/>
                <a:gd name="connsiteX130" fmla="*/ 4330 w 10000"/>
                <a:gd name="connsiteY130" fmla="*/ 284 h 10000"/>
                <a:gd name="connsiteX131" fmla="*/ 4213 w 10000"/>
                <a:gd name="connsiteY131" fmla="*/ 672 h 10000"/>
                <a:gd name="connsiteX132" fmla="*/ 4330 w 10000"/>
                <a:gd name="connsiteY132" fmla="*/ 1550 h 10000"/>
                <a:gd name="connsiteX133" fmla="*/ 4154 w 10000"/>
                <a:gd name="connsiteY133" fmla="*/ 2016 h 10000"/>
                <a:gd name="connsiteX134" fmla="*/ 3880 w 10000"/>
                <a:gd name="connsiteY134" fmla="*/ 2041 h 10000"/>
                <a:gd name="connsiteX135" fmla="*/ 3801 w 10000"/>
                <a:gd name="connsiteY135" fmla="*/ 2145 h 10000"/>
                <a:gd name="connsiteX136" fmla="*/ 3704 w 10000"/>
                <a:gd name="connsiteY136" fmla="*/ 1886 h 10000"/>
                <a:gd name="connsiteX137" fmla="*/ 3547 w 10000"/>
                <a:gd name="connsiteY137" fmla="*/ 1344 h 10000"/>
                <a:gd name="connsiteX138" fmla="*/ 3410 w 10000"/>
                <a:gd name="connsiteY138" fmla="*/ 904 h 10000"/>
                <a:gd name="connsiteX139" fmla="*/ 3311 w 10000"/>
                <a:gd name="connsiteY139" fmla="*/ 672 h 10000"/>
                <a:gd name="connsiteX140" fmla="*/ 3272 w 10000"/>
                <a:gd name="connsiteY140" fmla="*/ 594 h 10000"/>
                <a:gd name="connsiteX141" fmla="*/ 2998 w 10000"/>
                <a:gd name="connsiteY141" fmla="*/ 1292 h 10000"/>
                <a:gd name="connsiteX142" fmla="*/ 2527 w 10000"/>
                <a:gd name="connsiteY142" fmla="*/ 879 h 10000"/>
                <a:gd name="connsiteX143" fmla="*/ 2058 w 10000"/>
                <a:gd name="connsiteY143" fmla="*/ 853 h 10000"/>
                <a:gd name="connsiteX144" fmla="*/ 1861 w 10000"/>
                <a:gd name="connsiteY144" fmla="*/ 775 h 10000"/>
                <a:gd name="connsiteX145" fmla="*/ 1744 w 10000"/>
                <a:gd name="connsiteY145" fmla="*/ 827 h 10000"/>
                <a:gd name="connsiteX146" fmla="*/ 1646 w 10000"/>
                <a:gd name="connsiteY146" fmla="*/ 1137 h 10000"/>
                <a:gd name="connsiteX147" fmla="*/ 960 w 10000"/>
                <a:gd name="connsiteY147" fmla="*/ 1008 h 10000"/>
                <a:gd name="connsiteX148" fmla="*/ 745 w 10000"/>
                <a:gd name="connsiteY148" fmla="*/ 749 h 10000"/>
                <a:gd name="connsiteX149" fmla="*/ 705 w 10000"/>
                <a:gd name="connsiteY149" fmla="*/ 594 h 10000"/>
                <a:gd name="connsiteX0" fmla="*/ 705 w 10000"/>
                <a:gd name="connsiteY0" fmla="*/ 594 h 10000"/>
                <a:gd name="connsiteX1" fmla="*/ 118 w 10000"/>
                <a:gd name="connsiteY1" fmla="*/ 775 h 10000"/>
                <a:gd name="connsiteX2" fmla="*/ 137 w 10000"/>
                <a:gd name="connsiteY2" fmla="*/ 1008 h 10000"/>
                <a:gd name="connsiteX3" fmla="*/ 0 w 10000"/>
                <a:gd name="connsiteY3" fmla="*/ 1214 h 10000"/>
                <a:gd name="connsiteX4" fmla="*/ 431 w 10000"/>
                <a:gd name="connsiteY4" fmla="*/ 1990 h 10000"/>
                <a:gd name="connsiteX5" fmla="*/ 509 w 10000"/>
                <a:gd name="connsiteY5" fmla="*/ 2222 h 10000"/>
                <a:gd name="connsiteX6" fmla="*/ 921 w 10000"/>
                <a:gd name="connsiteY6" fmla="*/ 3075 h 10000"/>
                <a:gd name="connsiteX7" fmla="*/ 1274 w 10000"/>
                <a:gd name="connsiteY7" fmla="*/ 3282 h 10000"/>
                <a:gd name="connsiteX8" fmla="*/ 1450 w 10000"/>
                <a:gd name="connsiteY8" fmla="*/ 3540 h 10000"/>
                <a:gd name="connsiteX9" fmla="*/ 1587 w 10000"/>
                <a:gd name="connsiteY9" fmla="*/ 3592 h 10000"/>
                <a:gd name="connsiteX10" fmla="*/ 1959 w 10000"/>
                <a:gd name="connsiteY10" fmla="*/ 3824 h 10000"/>
                <a:gd name="connsiteX11" fmla="*/ 1861 w 10000"/>
                <a:gd name="connsiteY11" fmla="*/ 4703 h 10000"/>
                <a:gd name="connsiteX12" fmla="*/ 1646 w 10000"/>
                <a:gd name="connsiteY12" fmla="*/ 4522 h 10000"/>
                <a:gd name="connsiteX13" fmla="*/ 1411 w 10000"/>
                <a:gd name="connsiteY13" fmla="*/ 4780 h 10000"/>
                <a:gd name="connsiteX14" fmla="*/ 1293 w 10000"/>
                <a:gd name="connsiteY14" fmla="*/ 4884 h 10000"/>
                <a:gd name="connsiteX15" fmla="*/ 1214 w 10000"/>
                <a:gd name="connsiteY15" fmla="*/ 5762 h 10000"/>
                <a:gd name="connsiteX16" fmla="*/ 1038 w 10000"/>
                <a:gd name="connsiteY16" fmla="*/ 5891 h 10000"/>
                <a:gd name="connsiteX17" fmla="*/ 1137 w 10000"/>
                <a:gd name="connsiteY17" fmla="*/ 6331 h 10000"/>
                <a:gd name="connsiteX18" fmla="*/ 1352 w 10000"/>
                <a:gd name="connsiteY18" fmla="*/ 6589 h 10000"/>
                <a:gd name="connsiteX19" fmla="*/ 1470 w 10000"/>
                <a:gd name="connsiteY19" fmla="*/ 6693 h 10000"/>
                <a:gd name="connsiteX20" fmla="*/ 1587 w 10000"/>
                <a:gd name="connsiteY20" fmla="*/ 7003 h 10000"/>
                <a:gd name="connsiteX21" fmla="*/ 1626 w 10000"/>
                <a:gd name="connsiteY21" fmla="*/ 7158 h 10000"/>
                <a:gd name="connsiteX22" fmla="*/ 1626 w 10000"/>
                <a:gd name="connsiteY22" fmla="*/ 7597 h 10000"/>
                <a:gd name="connsiteX23" fmla="*/ 1587 w 10000"/>
                <a:gd name="connsiteY23" fmla="*/ 7752 h 10000"/>
                <a:gd name="connsiteX24" fmla="*/ 1587 w 10000"/>
                <a:gd name="connsiteY24" fmla="*/ 8320 h 10000"/>
                <a:gd name="connsiteX25" fmla="*/ 1470 w 10000"/>
                <a:gd name="connsiteY25" fmla="*/ 8424 h 10000"/>
                <a:gd name="connsiteX26" fmla="*/ 1391 w 10000"/>
                <a:gd name="connsiteY26" fmla="*/ 8682 h 10000"/>
                <a:gd name="connsiteX27" fmla="*/ 1489 w 10000"/>
                <a:gd name="connsiteY27" fmla="*/ 9173 h 10000"/>
                <a:gd name="connsiteX28" fmla="*/ 1704 w 10000"/>
                <a:gd name="connsiteY28" fmla="*/ 9716 h 10000"/>
                <a:gd name="connsiteX29" fmla="*/ 1842 w 10000"/>
                <a:gd name="connsiteY29" fmla="*/ 9767 h 10000"/>
                <a:gd name="connsiteX30" fmla="*/ 2136 w 10000"/>
                <a:gd name="connsiteY30" fmla="*/ 9897 h 10000"/>
                <a:gd name="connsiteX31" fmla="*/ 2312 w 10000"/>
                <a:gd name="connsiteY31" fmla="*/ 9716 h 10000"/>
                <a:gd name="connsiteX32" fmla="*/ 2331 w 10000"/>
                <a:gd name="connsiteY32" fmla="*/ 9638 h 10000"/>
                <a:gd name="connsiteX33" fmla="*/ 2645 w 10000"/>
                <a:gd name="connsiteY33" fmla="*/ 9612 h 10000"/>
                <a:gd name="connsiteX34" fmla="*/ 2900 w 10000"/>
                <a:gd name="connsiteY34" fmla="*/ 9483 h 10000"/>
                <a:gd name="connsiteX35" fmla="*/ 2978 w 10000"/>
                <a:gd name="connsiteY35" fmla="*/ 9251 h 10000"/>
                <a:gd name="connsiteX36" fmla="*/ 3448 w 10000"/>
                <a:gd name="connsiteY36" fmla="*/ 9044 h 10000"/>
                <a:gd name="connsiteX37" fmla="*/ 3605 w 10000"/>
                <a:gd name="connsiteY37" fmla="*/ 9147 h 10000"/>
                <a:gd name="connsiteX38" fmla="*/ 3919 w 10000"/>
                <a:gd name="connsiteY38" fmla="*/ 9354 h 10000"/>
                <a:gd name="connsiteX39" fmla="*/ 4310 w 10000"/>
                <a:gd name="connsiteY39" fmla="*/ 9819 h 10000"/>
                <a:gd name="connsiteX40" fmla="*/ 4487 w 10000"/>
                <a:gd name="connsiteY40" fmla="*/ 9948 h 10000"/>
                <a:gd name="connsiteX41" fmla="*/ 4604 w 10000"/>
                <a:gd name="connsiteY41" fmla="*/ 10000 h 10000"/>
                <a:gd name="connsiteX42" fmla="*/ 4781 w 10000"/>
                <a:gd name="connsiteY42" fmla="*/ 9664 h 10000"/>
                <a:gd name="connsiteX43" fmla="*/ 4899 w 10000"/>
                <a:gd name="connsiteY43" fmla="*/ 9561 h 10000"/>
                <a:gd name="connsiteX44" fmla="*/ 5075 w 10000"/>
                <a:gd name="connsiteY44" fmla="*/ 9199 h 10000"/>
                <a:gd name="connsiteX45" fmla="*/ 5506 w 10000"/>
                <a:gd name="connsiteY45" fmla="*/ 8863 h 10000"/>
                <a:gd name="connsiteX46" fmla="*/ 5604 w 10000"/>
                <a:gd name="connsiteY46" fmla="*/ 8398 h 10000"/>
                <a:gd name="connsiteX47" fmla="*/ 5683 w 10000"/>
                <a:gd name="connsiteY47" fmla="*/ 8165 h 10000"/>
                <a:gd name="connsiteX48" fmla="*/ 5702 w 10000"/>
                <a:gd name="connsiteY48" fmla="*/ 8036 h 10000"/>
                <a:gd name="connsiteX49" fmla="*/ 5956 w 10000"/>
                <a:gd name="connsiteY49" fmla="*/ 7959 h 10000"/>
                <a:gd name="connsiteX50" fmla="*/ 6153 w 10000"/>
                <a:gd name="connsiteY50" fmla="*/ 7700 h 10000"/>
                <a:gd name="connsiteX51" fmla="*/ 6407 w 10000"/>
                <a:gd name="connsiteY51" fmla="*/ 7778 h 10000"/>
                <a:gd name="connsiteX52" fmla="*/ 6583 w 10000"/>
                <a:gd name="connsiteY52" fmla="*/ 7494 h 10000"/>
                <a:gd name="connsiteX53" fmla="*/ 6721 w 10000"/>
                <a:gd name="connsiteY53" fmla="*/ 7106 h 10000"/>
                <a:gd name="connsiteX54" fmla="*/ 7015 w 10000"/>
                <a:gd name="connsiteY54" fmla="*/ 7132 h 10000"/>
                <a:gd name="connsiteX55" fmla="*/ 7249 w 10000"/>
                <a:gd name="connsiteY55" fmla="*/ 6693 h 10000"/>
                <a:gd name="connsiteX56" fmla="*/ 7426 w 10000"/>
                <a:gd name="connsiteY56" fmla="*/ 6822 h 10000"/>
                <a:gd name="connsiteX57" fmla="*/ 7583 w 10000"/>
                <a:gd name="connsiteY57" fmla="*/ 6977 h 10000"/>
                <a:gd name="connsiteX58" fmla="*/ 7720 w 10000"/>
                <a:gd name="connsiteY58" fmla="*/ 6848 h 10000"/>
                <a:gd name="connsiteX59" fmla="*/ 8033 w 10000"/>
                <a:gd name="connsiteY59" fmla="*/ 7003 h 10000"/>
                <a:gd name="connsiteX60" fmla="*/ 8405 w 10000"/>
                <a:gd name="connsiteY60" fmla="*/ 6615 h 10000"/>
                <a:gd name="connsiteX61" fmla="*/ 8582 w 10000"/>
                <a:gd name="connsiteY61" fmla="*/ 6486 h 10000"/>
                <a:gd name="connsiteX62" fmla="*/ 8700 w 10000"/>
                <a:gd name="connsiteY62" fmla="*/ 6434 h 10000"/>
                <a:gd name="connsiteX63" fmla="*/ 8837 w 10000"/>
                <a:gd name="connsiteY63" fmla="*/ 6150 h 10000"/>
                <a:gd name="connsiteX64" fmla="*/ 8895 w 10000"/>
                <a:gd name="connsiteY64" fmla="*/ 5995 h 10000"/>
                <a:gd name="connsiteX65" fmla="*/ 8935 w 10000"/>
                <a:gd name="connsiteY65" fmla="*/ 5556 h 10000"/>
                <a:gd name="connsiteX66" fmla="*/ 8970 w 10000"/>
                <a:gd name="connsiteY66" fmla="*/ 6032 h 10000"/>
                <a:gd name="connsiteX67" fmla="*/ 8887 w 10000"/>
                <a:gd name="connsiteY67" fmla="*/ 6103 h 10000"/>
                <a:gd name="connsiteX68" fmla="*/ 8965 w 10000"/>
                <a:gd name="connsiteY68" fmla="*/ 5877 h 10000"/>
                <a:gd name="connsiteX69" fmla="*/ 9005 w 10000"/>
                <a:gd name="connsiteY69" fmla="*/ 5793 h 10000"/>
                <a:gd name="connsiteX70" fmla="*/ 9187 w 10000"/>
                <a:gd name="connsiteY70" fmla="*/ 5642 h 10000"/>
                <a:gd name="connsiteX71" fmla="*/ 9327 w 10000"/>
                <a:gd name="connsiteY71" fmla="*/ 5245 h 10000"/>
                <a:gd name="connsiteX72" fmla="*/ 9228 w 10000"/>
                <a:gd name="connsiteY72" fmla="*/ 5065 h 10000"/>
                <a:gd name="connsiteX73" fmla="*/ 9346 w 10000"/>
                <a:gd name="connsiteY73" fmla="*/ 4832 h 10000"/>
                <a:gd name="connsiteX74" fmla="*/ 9542 w 10000"/>
                <a:gd name="connsiteY74" fmla="*/ 4599 h 10000"/>
                <a:gd name="connsiteX75" fmla="*/ 9445 w 10000"/>
                <a:gd name="connsiteY75" fmla="*/ 4134 h 10000"/>
                <a:gd name="connsiteX76" fmla="*/ 9327 w 10000"/>
                <a:gd name="connsiteY76" fmla="*/ 3979 h 10000"/>
                <a:gd name="connsiteX77" fmla="*/ 9248 w 10000"/>
                <a:gd name="connsiteY77" fmla="*/ 3747 h 10000"/>
                <a:gd name="connsiteX78" fmla="*/ 9228 w 10000"/>
                <a:gd name="connsiteY78" fmla="*/ 3669 h 10000"/>
                <a:gd name="connsiteX79" fmla="*/ 9248 w 10000"/>
                <a:gd name="connsiteY79" fmla="*/ 3592 h 10000"/>
                <a:gd name="connsiteX80" fmla="*/ 9013 w 10000"/>
                <a:gd name="connsiteY80" fmla="*/ 3643 h 10000"/>
                <a:gd name="connsiteX81" fmla="*/ 9150 w 10000"/>
                <a:gd name="connsiteY81" fmla="*/ 3721 h 10000"/>
                <a:gd name="connsiteX82" fmla="*/ 9307 w 10000"/>
                <a:gd name="connsiteY82" fmla="*/ 3463 h 10000"/>
                <a:gd name="connsiteX83" fmla="*/ 9385 w 10000"/>
                <a:gd name="connsiteY83" fmla="*/ 3307 h 10000"/>
                <a:gd name="connsiteX84" fmla="*/ 9484 w 10000"/>
                <a:gd name="connsiteY84" fmla="*/ 2791 h 10000"/>
                <a:gd name="connsiteX85" fmla="*/ 9503 w 10000"/>
                <a:gd name="connsiteY85" fmla="*/ 2351 h 10000"/>
                <a:gd name="connsiteX86" fmla="*/ 9973 w 10000"/>
                <a:gd name="connsiteY86" fmla="*/ 2326 h 10000"/>
                <a:gd name="connsiteX87" fmla="*/ 9875 w 10000"/>
                <a:gd name="connsiteY87" fmla="*/ 1938 h 10000"/>
                <a:gd name="connsiteX88" fmla="*/ 9385 w 10000"/>
                <a:gd name="connsiteY88" fmla="*/ 1473 h 10000"/>
                <a:gd name="connsiteX89" fmla="*/ 8738 w 10000"/>
                <a:gd name="connsiteY89" fmla="*/ 1731 h 10000"/>
                <a:gd name="connsiteX90" fmla="*/ 8601 w 10000"/>
                <a:gd name="connsiteY90" fmla="*/ 2067 h 10000"/>
                <a:gd name="connsiteX91" fmla="*/ 8465 w 10000"/>
                <a:gd name="connsiteY91" fmla="*/ 2584 h 10000"/>
                <a:gd name="connsiteX92" fmla="*/ 7975 w 10000"/>
                <a:gd name="connsiteY92" fmla="*/ 2610 h 10000"/>
                <a:gd name="connsiteX93" fmla="*/ 7642 w 10000"/>
                <a:gd name="connsiteY93" fmla="*/ 2894 h 10000"/>
                <a:gd name="connsiteX94" fmla="*/ 7602 w 10000"/>
                <a:gd name="connsiteY94" fmla="*/ 2972 h 10000"/>
                <a:gd name="connsiteX95" fmla="*/ 7583 w 10000"/>
                <a:gd name="connsiteY95" fmla="*/ 3230 h 10000"/>
                <a:gd name="connsiteX96" fmla="*/ 7466 w 10000"/>
                <a:gd name="connsiteY96" fmla="*/ 3333 h 10000"/>
                <a:gd name="connsiteX97" fmla="*/ 7367 w 10000"/>
                <a:gd name="connsiteY97" fmla="*/ 3643 h 10000"/>
                <a:gd name="connsiteX98" fmla="*/ 7230 w 10000"/>
                <a:gd name="connsiteY98" fmla="*/ 4470 h 10000"/>
                <a:gd name="connsiteX99" fmla="*/ 6897 w 10000"/>
                <a:gd name="connsiteY99" fmla="*/ 4574 h 10000"/>
                <a:gd name="connsiteX100" fmla="*/ 6740 w 10000"/>
                <a:gd name="connsiteY100" fmla="*/ 4729 h 10000"/>
                <a:gd name="connsiteX101" fmla="*/ 6446 w 10000"/>
                <a:gd name="connsiteY101" fmla="*/ 4780 h 10000"/>
                <a:gd name="connsiteX102" fmla="*/ 6113 w 10000"/>
                <a:gd name="connsiteY102" fmla="*/ 4935 h 10000"/>
                <a:gd name="connsiteX103" fmla="*/ 6055 w 10000"/>
                <a:gd name="connsiteY103" fmla="*/ 4961 h 10000"/>
                <a:gd name="connsiteX104" fmla="*/ 6035 w 10000"/>
                <a:gd name="connsiteY104" fmla="*/ 5065 h 10000"/>
                <a:gd name="connsiteX105" fmla="*/ 5859 w 10000"/>
                <a:gd name="connsiteY105" fmla="*/ 5142 h 10000"/>
                <a:gd name="connsiteX106" fmla="*/ 5799 w 10000"/>
                <a:gd name="connsiteY106" fmla="*/ 5168 h 10000"/>
                <a:gd name="connsiteX107" fmla="*/ 5623 w 10000"/>
                <a:gd name="connsiteY107" fmla="*/ 4987 h 10000"/>
                <a:gd name="connsiteX108" fmla="*/ 5702 w 10000"/>
                <a:gd name="connsiteY108" fmla="*/ 4755 h 10000"/>
                <a:gd name="connsiteX109" fmla="*/ 5506 w 10000"/>
                <a:gd name="connsiteY109" fmla="*/ 4651 h 10000"/>
                <a:gd name="connsiteX110" fmla="*/ 5369 w 10000"/>
                <a:gd name="connsiteY110" fmla="*/ 4160 h 10000"/>
                <a:gd name="connsiteX111" fmla="*/ 5290 w 10000"/>
                <a:gd name="connsiteY111" fmla="*/ 4083 h 10000"/>
                <a:gd name="connsiteX112" fmla="*/ 5251 w 10000"/>
                <a:gd name="connsiteY112" fmla="*/ 4005 h 10000"/>
                <a:gd name="connsiteX113" fmla="*/ 5114 w 10000"/>
                <a:gd name="connsiteY113" fmla="*/ 3307 h 10000"/>
                <a:gd name="connsiteX114" fmla="*/ 4820 w 10000"/>
                <a:gd name="connsiteY114" fmla="*/ 2687 h 10000"/>
                <a:gd name="connsiteX115" fmla="*/ 4899 w 10000"/>
                <a:gd name="connsiteY115" fmla="*/ 2455 h 10000"/>
                <a:gd name="connsiteX116" fmla="*/ 4937 w 10000"/>
                <a:gd name="connsiteY116" fmla="*/ 2300 h 10000"/>
                <a:gd name="connsiteX117" fmla="*/ 4918 w 10000"/>
                <a:gd name="connsiteY117" fmla="*/ 2222 h 10000"/>
                <a:gd name="connsiteX118" fmla="*/ 4879 w 10000"/>
                <a:gd name="connsiteY118" fmla="*/ 2145 h 10000"/>
                <a:gd name="connsiteX119" fmla="*/ 4840 w 10000"/>
                <a:gd name="connsiteY119" fmla="*/ 1990 h 10000"/>
                <a:gd name="connsiteX120" fmla="*/ 5075 w 10000"/>
                <a:gd name="connsiteY120" fmla="*/ 1680 h 10000"/>
                <a:gd name="connsiteX121" fmla="*/ 5114 w 10000"/>
                <a:gd name="connsiteY121" fmla="*/ 1525 h 10000"/>
                <a:gd name="connsiteX122" fmla="*/ 4820 w 10000"/>
                <a:gd name="connsiteY122" fmla="*/ 1860 h 10000"/>
                <a:gd name="connsiteX123" fmla="*/ 4722 w 10000"/>
                <a:gd name="connsiteY123" fmla="*/ 1654 h 10000"/>
                <a:gd name="connsiteX124" fmla="*/ 4781 w 10000"/>
                <a:gd name="connsiteY124" fmla="*/ 1318 h 10000"/>
                <a:gd name="connsiteX125" fmla="*/ 4663 w 10000"/>
                <a:gd name="connsiteY125" fmla="*/ 1008 h 10000"/>
                <a:gd name="connsiteX126" fmla="*/ 4643 w 10000"/>
                <a:gd name="connsiteY126" fmla="*/ 930 h 10000"/>
                <a:gd name="connsiteX127" fmla="*/ 4742 w 10000"/>
                <a:gd name="connsiteY127" fmla="*/ 698 h 10000"/>
                <a:gd name="connsiteX128" fmla="*/ 4722 w 10000"/>
                <a:gd name="connsiteY128" fmla="*/ 181 h 10000"/>
                <a:gd name="connsiteX129" fmla="*/ 4585 w 10000"/>
                <a:gd name="connsiteY129" fmla="*/ 0 h 10000"/>
                <a:gd name="connsiteX130" fmla="*/ 4330 w 10000"/>
                <a:gd name="connsiteY130" fmla="*/ 284 h 10000"/>
                <a:gd name="connsiteX131" fmla="*/ 4213 w 10000"/>
                <a:gd name="connsiteY131" fmla="*/ 672 h 10000"/>
                <a:gd name="connsiteX132" fmla="*/ 4330 w 10000"/>
                <a:gd name="connsiteY132" fmla="*/ 1550 h 10000"/>
                <a:gd name="connsiteX133" fmla="*/ 4154 w 10000"/>
                <a:gd name="connsiteY133" fmla="*/ 2016 h 10000"/>
                <a:gd name="connsiteX134" fmla="*/ 3880 w 10000"/>
                <a:gd name="connsiteY134" fmla="*/ 2041 h 10000"/>
                <a:gd name="connsiteX135" fmla="*/ 3801 w 10000"/>
                <a:gd name="connsiteY135" fmla="*/ 2145 h 10000"/>
                <a:gd name="connsiteX136" fmla="*/ 3704 w 10000"/>
                <a:gd name="connsiteY136" fmla="*/ 1886 h 10000"/>
                <a:gd name="connsiteX137" fmla="*/ 3547 w 10000"/>
                <a:gd name="connsiteY137" fmla="*/ 1344 h 10000"/>
                <a:gd name="connsiteX138" fmla="*/ 3410 w 10000"/>
                <a:gd name="connsiteY138" fmla="*/ 904 h 10000"/>
                <a:gd name="connsiteX139" fmla="*/ 3311 w 10000"/>
                <a:gd name="connsiteY139" fmla="*/ 672 h 10000"/>
                <a:gd name="connsiteX140" fmla="*/ 3272 w 10000"/>
                <a:gd name="connsiteY140" fmla="*/ 594 h 10000"/>
                <a:gd name="connsiteX141" fmla="*/ 2998 w 10000"/>
                <a:gd name="connsiteY141" fmla="*/ 1292 h 10000"/>
                <a:gd name="connsiteX142" fmla="*/ 2527 w 10000"/>
                <a:gd name="connsiteY142" fmla="*/ 879 h 10000"/>
                <a:gd name="connsiteX143" fmla="*/ 2058 w 10000"/>
                <a:gd name="connsiteY143" fmla="*/ 853 h 10000"/>
                <a:gd name="connsiteX144" fmla="*/ 1861 w 10000"/>
                <a:gd name="connsiteY144" fmla="*/ 775 h 10000"/>
                <a:gd name="connsiteX145" fmla="*/ 1744 w 10000"/>
                <a:gd name="connsiteY145" fmla="*/ 827 h 10000"/>
                <a:gd name="connsiteX146" fmla="*/ 1646 w 10000"/>
                <a:gd name="connsiteY146" fmla="*/ 1137 h 10000"/>
                <a:gd name="connsiteX147" fmla="*/ 960 w 10000"/>
                <a:gd name="connsiteY147" fmla="*/ 1008 h 10000"/>
                <a:gd name="connsiteX148" fmla="*/ 745 w 10000"/>
                <a:gd name="connsiteY148" fmla="*/ 749 h 10000"/>
                <a:gd name="connsiteX149" fmla="*/ 705 w 10000"/>
                <a:gd name="connsiteY149" fmla="*/ 594 h 10000"/>
                <a:gd name="connsiteX0" fmla="*/ 705 w 10000"/>
                <a:gd name="connsiteY0" fmla="*/ 594 h 10000"/>
                <a:gd name="connsiteX1" fmla="*/ 118 w 10000"/>
                <a:gd name="connsiteY1" fmla="*/ 775 h 10000"/>
                <a:gd name="connsiteX2" fmla="*/ 137 w 10000"/>
                <a:gd name="connsiteY2" fmla="*/ 1008 h 10000"/>
                <a:gd name="connsiteX3" fmla="*/ 0 w 10000"/>
                <a:gd name="connsiteY3" fmla="*/ 1214 h 10000"/>
                <a:gd name="connsiteX4" fmla="*/ 431 w 10000"/>
                <a:gd name="connsiteY4" fmla="*/ 1990 h 10000"/>
                <a:gd name="connsiteX5" fmla="*/ 509 w 10000"/>
                <a:gd name="connsiteY5" fmla="*/ 2222 h 10000"/>
                <a:gd name="connsiteX6" fmla="*/ 921 w 10000"/>
                <a:gd name="connsiteY6" fmla="*/ 3075 h 10000"/>
                <a:gd name="connsiteX7" fmla="*/ 1274 w 10000"/>
                <a:gd name="connsiteY7" fmla="*/ 3282 h 10000"/>
                <a:gd name="connsiteX8" fmla="*/ 1450 w 10000"/>
                <a:gd name="connsiteY8" fmla="*/ 3540 h 10000"/>
                <a:gd name="connsiteX9" fmla="*/ 1587 w 10000"/>
                <a:gd name="connsiteY9" fmla="*/ 3592 h 10000"/>
                <a:gd name="connsiteX10" fmla="*/ 1959 w 10000"/>
                <a:gd name="connsiteY10" fmla="*/ 3824 h 10000"/>
                <a:gd name="connsiteX11" fmla="*/ 1861 w 10000"/>
                <a:gd name="connsiteY11" fmla="*/ 4703 h 10000"/>
                <a:gd name="connsiteX12" fmla="*/ 1646 w 10000"/>
                <a:gd name="connsiteY12" fmla="*/ 4522 h 10000"/>
                <a:gd name="connsiteX13" fmla="*/ 1411 w 10000"/>
                <a:gd name="connsiteY13" fmla="*/ 4780 h 10000"/>
                <a:gd name="connsiteX14" fmla="*/ 1293 w 10000"/>
                <a:gd name="connsiteY14" fmla="*/ 4884 h 10000"/>
                <a:gd name="connsiteX15" fmla="*/ 1214 w 10000"/>
                <a:gd name="connsiteY15" fmla="*/ 5762 h 10000"/>
                <a:gd name="connsiteX16" fmla="*/ 1038 w 10000"/>
                <a:gd name="connsiteY16" fmla="*/ 5891 h 10000"/>
                <a:gd name="connsiteX17" fmla="*/ 1137 w 10000"/>
                <a:gd name="connsiteY17" fmla="*/ 6331 h 10000"/>
                <a:gd name="connsiteX18" fmla="*/ 1352 w 10000"/>
                <a:gd name="connsiteY18" fmla="*/ 6589 h 10000"/>
                <a:gd name="connsiteX19" fmla="*/ 1470 w 10000"/>
                <a:gd name="connsiteY19" fmla="*/ 6693 h 10000"/>
                <a:gd name="connsiteX20" fmla="*/ 1587 w 10000"/>
                <a:gd name="connsiteY20" fmla="*/ 7003 h 10000"/>
                <a:gd name="connsiteX21" fmla="*/ 1626 w 10000"/>
                <a:gd name="connsiteY21" fmla="*/ 7158 h 10000"/>
                <a:gd name="connsiteX22" fmla="*/ 1626 w 10000"/>
                <a:gd name="connsiteY22" fmla="*/ 7597 h 10000"/>
                <a:gd name="connsiteX23" fmla="*/ 1587 w 10000"/>
                <a:gd name="connsiteY23" fmla="*/ 7752 h 10000"/>
                <a:gd name="connsiteX24" fmla="*/ 1587 w 10000"/>
                <a:gd name="connsiteY24" fmla="*/ 8320 h 10000"/>
                <a:gd name="connsiteX25" fmla="*/ 1470 w 10000"/>
                <a:gd name="connsiteY25" fmla="*/ 8424 h 10000"/>
                <a:gd name="connsiteX26" fmla="*/ 1391 w 10000"/>
                <a:gd name="connsiteY26" fmla="*/ 8682 h 10000"/>
                <a:gd name="connsiteX27" fmla="*/ 1489 w 10000"/>
                <a:gd name="connsiteY27" fmla="*/ 9173 h 10000"/>
                <a:gd name="connsiteX28" fmla="*/ 1704 w 10000"/>
                <a:gd name="connsiteY28" fmla="*/ 9716 h 10000"/>
                <a:gd name="connsiteX29" fmla="*/ 1842 w 10000"/>
                <a:gd name="connsiteY29" fmla="*/ 9767 h 10000"/>
                <a:gd name="connsiteX30" fmla="*/ 2136 w 10000"/>
                <a:gd name="connsiteY30" fmla="*/ 9897 h 10000"/>
                <a:gd name="connsiteX31" fmla="*/ 2312 w 10000"/>
                <a:gd name="connsiteY31" fmla="*/ 9716 h 10000"/>
                <a:gd name="connsiteX32" fmla="*/ 2331 w 10000"/>
                <a:gd name="connsiteY32" fmla="*/ 9638 h 10000"/>
                <a:gd name="connsiteX33" fmla="*/ 2645 w 10000"/>
                <a:gd name="connsiteY33" fmla="*/ 9612 h 10000"/>
                <a:gd name="connsiteX34" fmla="*/ 2900 w 10000"/>
                <a:gd name="connsiteY34" fmla="*/ 9483 h 10000"/>
                <a:gd name="connsiteX35" fmla="*/ 2978 w 10000"/>
                <a:gd name="connsiteY35" fmla="*/ 9251 h 10000"/>
                <a:gd name="connsiteX36" fmla="*/ 3448 w 10000"/>
                <a:gd name="connsiteY36" fmla="*/ 9044 h 10000"/>
                <a:gd name="connsiteX37" fmla="*/ 3605 w 10000"/>
                <a:gd name="connsiteY37" fmla="*/ 9147 h 10000"/>
                <a:gd name="connsiteX38" fmla="*/ 3919 w 10000"/>
                <a:gd name="connsiteY38" fmla="*/ 9354 h 10000"/>
                <a:gd name="connsiteX39" fmla="*/ 4310 w 10000"/>
                <a:gd name="connsiteY39" fmla="*/ 9819 h 10000"/>
                <a:gd name="connsiteX40" fmla="*/ 4487 w 10000"/>
                <a:gd name="connsiteY40" fmla="*/ 9948 h 10000"/>
                <a:gd name="connsiteX41" fmla="*/ 4604 w 10000"/>
                <a:gd name="connsiteY41" fmla="*/ 10000 h 10000"/>
                <a:gd name="connsiteX42" fmla="*/ 4781 w 10000"/>
                <a:gd name="connsiteY42" fmla="*/ 9664 h 10000"/>
                <a:gd name="connsiteX43" fmla="*/ 4899 w 10000"/>
                <a:gd name="connsiteY43" fmla="*/ 9561 h 10000"/>
                <a:gd name="connsiteX44" fmla="*/ 5075 w 10000"/>
                <a:gd name="connsiteY44" fmla="*/ 9199 h 10000"/>
                <a:gd name="connsiteX45" fmla="*/ 5506 w 10000"/>
                <a:gd name="connsiteY45" fmla="*/ 8863 h 10000"/>
                <a:gd name="connsiteX46" fmla="*/ 5604 w 10000"/>
                <a:gd name="connsiteY46" fmla="*/ 8398 h 10000"/>
                <a:gd name="connsiteX47" fmla="*/ 5683 w 10000"/>
                <a:gd name="connsiteY47" fmla="*/ 8165 h 10000"/>
                <a:gd name="connsiteX48" fmla="*/ 5702 w 10000"/>
                <a:gd name="connsiteY48" fmla="*/ 8036 h 10000"/>
                <a:gd name="connsiteX49" fmla="*/ 5956 w 10000"/>
                <a:gd name="connsiteY49" fmla="*/ 7959 h 10000"/>
                <a:gd name="connsiteX50" fmla="*/ 6153 w 10000"/>
                <a:gd name="connsiteY50" fmla="*/ 7700 h 10000"/>
                <a:gd name="connsiteX51" fmla="*/ 6407 w 10000"/>
                <a:gd name="connsiteY51" fmla="*/ 7778 h 10000"/>
                <a:gd name="connsiteX52" fmla="*/ 6583 w 10000"/>
                <a:gd name="connsiteY52" fmla="*/ 7494 h 10000"/>
                <a:gd name="connsiteX53" fmla="*/ 6721 w 10000"/>
                <a:gd name="connsiteY53" fmla="*/ 7106 h 10000"/>
                <a:gd name="connsiteX54" fmla="*/ 7015 w 10000"/>
                <a:gd name="connsiteY54" fmla="*/ 7132 h 10000"/>
                <a:gd name="connsiteX55" fmla="*/ 7249 w 10000"/>
                <a:gd name="connsiteY55" fmla="*/ 6693 h 10000"/>
                <a:gd name="connsiteX56" fmla="*/ 7426 w 10000"/>
                <a:gd name="connsiteY56" fmla="*/ 6822 h 10000"/>
                <a:gd name="connsiteX57" fmla="*/ 7583 w 10000"/>
                <a:gd name="connsiteY57" fmla="*/ 6977 h 10000"/>
                <a:gd name="connsiteX58" fmla="*/ 7720 w 10000"/>
                <a:gd name="connsiteY58" fmla="*/ 6848 h 10000"/>
                <a:gd name="connsiteX59" fmla="*/ 8033 w 10000"/>
                <a:gd name="connsiteY59" fmla="*/ 7003 h 10000"/>
                <a:gd name="connsiteX60" fmla="*/ 8405 w 10000"/>
                <a:gd name="connsiteY60" fmla="*/ 6615 h 10000"/>
                <a:gd name="connsiteX61" fmla="*/ 8582 w 10000"/>
                <a:gd name="connsiteY61" fmla="*/ 6486 h 10000"/>
                <a:gd name="connsiteX62" fmla="*/ 8700 w 10000"/>
                <a:gd name="connsiteY62" fmla="*/ 6434 h 10000"/>
                <a:gd name="connsiteX63" fmla="*/ 8837 w 10000"/>
                <a:gd name="connsiteY63" fmla="*/ 6150 h 10000"/>
                <a:gd name="connsiteX64" fmla="*/ 8895 w 10000"/>
                <a:gd name="connsiteY64" fmla="*/ 5995 h 10000"/>
                <a:gd name="connsiteX65" fmla="*/ 9036 w 10000"/>
                <a:gd name="connsiteY65" fmla="*/ 5948 h 10000"/>
                <a:gd name="connsiteX66" fmla="*/ 8970 w 10000"/>
                <a:gd name="connsiteY66" fmla="*/ 6032 h 10000"/>
                <a:gd name="connsiteX67" fmla="*/ 8887 w 10000"/>
                <a:gd name="connsiteY67" fmla="*/ 6103 h 10000"/>
                <a:gd name="connsiteX68" fmla="*/ 8965 w 10000"/>
                <a:gd name="connsiteY68" fmla="*/ 5877 h 10000"/>
                <a:gd name="connsiteX69" fmla="*/ 9005 w 10000"/>
                <a:gd name="connsiteY69" fmla="*/ 5793 h 10000"/>
                <a:gd name="connsiteX70" fmla="*/ 9187 w 10000"/>
                <a:gd name="connsiteY70" fmla="*/ 5642 h 10000"/>
                <a:gd name="connsiteX71" fmla="*/ 9327 w 10000"/>
                <a:gd name="connsiteY71" fmla="*/ 5245 h 10000"/>
                <a:gd name="connsiteX72" fmla="*/ 9228 w 10000"/>
                <a:gd name="connsiteY72" fmla="*/ 5065 h 10000"/>
                <a:gd name="connsiteX73" fmla="*/ 9346 w 10000"/>
                <a:gd name="connsiteY73" fmla="*/ 4832 h 10000"/>
                <a:gd name="connsiteX74" fmla="*/ 9542 w 10000"/>
                <a:gd name="connsiteY74" fmla="*/ 4599 h 10000"/>
                <a:gd name="connsiteX75" fmla="*/ 9445 w 10000"/>
                <a:gd name="connsiteY75" fmla="*/ 4134 h 10000"/>
                <a:gd name="connsiteX76" fmla="*/ 9327 w 10000"/>
                <a:gd name="connsiteY76" fmla="*/ 3979 h 10000"/>
                <a:gd name="connsiteX77" fmla="*/ 9248 w 10000"/>
                <a:gd name="connsiteY77" fmla="*/ 3747 h 10000"/>
                <a:gd name="connsiteX78" fmla="*/ 9228 w 10000"/>
                <a:gd name="connsiteY78" fmla="*/ 3669 h 10000"/>
                <a:gd name="connsiteX79" fmla="*/ 9248 w 10000"/>
                <a:gd name="connsiteY79" fmla="*/ 3592 h 10000"/>
                <a:gd name="connsiteX80" fmla="*/ 9013 w 10000"/>
                <a:gd name="connsiteY80" fmla="*/ 3643 h 10000"/>
                <a:gd name="connsiteX81" fmla="*/ 9150 w 10000"/>
                <a:gd name="connsiteY81" fmla="*/ 3721 h 10000"/>
                <a:gd name="connsiteX82" fmla="*/ 9307 w 10000"/>
                <a:gd name="connsiteY82" fmla="*/ 3463 h 10000"/>
                <a:gd name="connsiteX83" fmla="*/ 9385 w 10000"/>
                <a:gd name="connsiteY83" fmla="*/ 3307 h 10000"/>
                <a:gd name="connsiteX84" fmla="*/ 9484 w 10000"/>
                <a:gd name="connsiteY84" fmla="*/ 2791 h 10000"/>
                <a:gd name="connsiteX85" fmla="*/ 9503 w 10000"/>
                <a:gd name="connsiteY85" fmla="*/ 2351 h 10000"/>
                <a:gd name="connsiteX86" fmla="*/ 9973 w 10000"/>
                <a:gd name="connsiteY86" fmla="*/ 2326 h 10000"/>
                <a:gd name="connsiteX87" fmla="*/ 9875 w 10000"/>
                <a:gd name="connsiteY87" fmla="*/ 1938 h 10000"/>
                <a:gd name="connsiteX88" fmla="*/ 9385 w 10000"/>
                <a:gd name="connsiteY88" fmla="*/ 1473 h 10000"/>
                <a:gd name="connsiteX89" fmla="*/ 8738 w 10000"/>
                <a:gd name="connsiteY89" fmla="*/ 1731 h 10000"/>
                <a:gd name="connsiteX90" fmla="*/ 8601 w 10000"/>
                <a:gd name="connsiteY90" fmla="*/ 2067 h 10000"/>
                <a:gd name="connsiteX91" fmla="*/ 8465 w 10000"/>
                <a:gd name="connsiteY91" fmla="*/ 2584 h 10000"/>
                <a:gd name="connsiteX92" fmla="*/ 7975 w 10000"/>
                <a:gd name="connsiteY92" fmla="*/ 2610 h 10000"/>
                <a:gd name="connsiteX93" fmla="*/ 7642 w 10000"/>
                <a:gd name="connsiteY93" fmla="*/ 2894 h 10000"/>
                <a:gd name="connsiteX94" fmla="*/ 7602 w 10000"/>
                <a:gd name="connsiteY94" fmla="*/ 2972 h 10000"/>
                <a:gd name="connsiteX95" fmla="*/ 7583 w 10000"/>
                <a:gd name="connsiteY95" fmla="*/ 3230 h 10000"/>
                <a:gd name="connsiteX96" fmla="*/ 7466 w 10000"/>
                <a:gd name="connsiteY96" fmla="*/ 3333 h 10000"/>
                <a:gd name="connsiteX97" fmla="*/ 7367 w 10000"/>
                <a:gd name="connsiteY97" fmla="*/ 3643 h 10000"/>
                <a:gd name="connsiteX98" fmla="*/ 7230 w 10000"/>
                <a:gd name="connsiteY98" fmla="*/ 4470 h 10000"/>
                <a:gd name="connsiteX99" fmla="*/ 6897 w 10000"/>
                <a:gd name="connsiteY99" fmla="*/ 4574 h 10000"/>
                <a:gd name="connsiteX100" fmla="*/ 6740 w 10000"/>
                <a:gd name="connsiteY100" fmla="*/ 4729 h 10000"/>
                <a:gd name="connsiteX101" fmla="*/ 6446 w 10000"/>
                <a:gd name="connsiteY101" fmla="*/ 4780 h 10000"/>
                <a:gd name="connsiteX102" fmla="*/ 6113 w 10000"/>
                <a:gd name="connsiteY102" fmla="*/ 4935 h 10000"/>
                <a:gd name="connsiteX103" fmla="*/ 6055 w 10000"/>
                <a:gd name="connsiteY103" fmla="*/ 4961 h 10000"/>
                <a:gd name="connsiteX104" fmla="*/ 6035 w 10000"/>
                <a:gd name="connsiteY104" fmla="*/ 5065 h 10000"/>
                <a:gd name="connsiteX105" fmla="*/ 5859 w 10000"/>
                <a:gd name="connsiteY105" fmla="*/ 5142 h 10000"/>
                <a:gd name="connsiteX106" fmla="*/ 5799 w 10000"/>
                <a:gd name="connsiteY106" fmla="*/ 5168 h 10000"/>
                <a:gd name="connsiteX107" fmla="*/ 5623 w 10000"/>
                <a:gd name="connsiteY107" fmla="*/ 4987 h 10000"/>
                <a:gd name="connsiteX108" fmla="*/ 5702 w 10000"/>
                <a:gd name="connsiteY108" fmla="*/ 4755 h 10000"/>
                <a:gd name="connsiteX109" fmla="*/ 5506 w 10000"/>
                <a:gd name="connsiteY109" fmla="*/ 4651 h 10000"/>
                <a:gd name="connsiteX110" fmla="*/ 5369 w 10000"/>
                <a:gd name="connsiteY110" fmla="*/ 4160 h 10000"/>
                <a:gd name="connsiteX111" fmla="*/ 5290 w 10000"/>
                <a:gd name="connsiteY111" fmla="*/ 4083 h 10000"/>
                <a:gd name="connsiteX112" fmla="*/ 5251 w 10000"/>
                <a:gd name="connsiteY112" fmla="*/ 4005 h 10000"/>
                <a:gd name="connsiteX113" fmla="*/ 5114 w 10000"/>
                <a:gd name="connsiteY113" fmla="*/ 3307 h 10000"/>
                <a:gd name="connsiteX114" fmla="*/ 4820 w 10000"/>
                <a:gd name="connsiteY114" fmla="*/ 2687 h 10000"/>
                <a:gd name="connsiteX115" fmla="*/ 4899 w 10000"/>
                <a:gd name="connsiteY115" fmla="*/ 2455 h 10000"/>
                <a:gd name="connsiteX116" fmla="*/ 4937 w 10000"/>
                <a:gd name="connsiteY116" fmla="*/ 2300 h 10000"/>
                <a:gd name="connsiteX117" fmla="*/ 4918 w 10000"/>
                <a:gd name="connsiteY117" fmla="*/ 2222 h 10000"/>
                <a:gd name="connsiteX118" fmla="*/ 4879 w 10000"/>
                <a:gd name="connsiteY118" fmla="*/ 2145 h 10000"/>
                <a:gd name="connsiteX119" fmla="*/ 4840 w 10000"/>
                <a:gd name="connsiteY119" fmla="*/ 1990 h 10000"/>
                <a:gd name="connsiteX120" fmla="*/ 5075 w 10000"/>
                <a:gd name="connsiteY120" fmla="*/ 1680 h 10000"/>
                <a:gd name="connsiteX121" fmla="*/ 5114 w 10000"/>
                <a:gd name="connsiteY121" fmla="*/ 1525 h 10000"/>
                <a:gd name="connsiteX122" fmla="*/ 4820 w 10000"/>
                <a:gd name="connsiteY122" fmla="*/ 1860 h 10000"/>
                <a:gd name="connsiteX123" fmla="*/ 4722 w 10000"/>
                <a:gd name="connsiteY123" fmla="*/ 1654 h 10000"/>
                <a:gd name="connsiteX124" fmla="*/ 4781 w 10000"/>
                <a:gd name="connsiteY124" fmla="*/ 1318 h 10000"/>
                <a:gd name="connsiteX125" fmla="*/ 4663 w 10000"/>
                <a:gd name="connsiteY125" fmla="*/ 1008 h 10000"/>
                <a:gd name="connsiteX126" fmla="*/ 4643 w 10000"/>
                <a:gd name="connsiteY126" fmla="*/ 930 h 10000"/>
                <a:gd name="connsiteX127" fmla="*/ 4742 w 10000"/>
                <a:gd name="connsiteY127" fmla="*/ 698 h 10000"/>
                <a:gd name="connsiteX128" fmla="*/ 4722 w 10000"/>
                <a:gd name="connsiteY128" fmla="*/ 181 h 10000"/>
                <a:gd name="connsiteX129" fmla="*/ 4585 w 10000"/>
                <a:gd name="connsiteY129" fmla="*/ 0 h 10000"/>
                <a:gd name="connsiteX130" fmla="*/ 4330 w 10000"/>
                <a:gd name="connsiteY130" fmla="*/ 284 h 10000"/>
                <a:gd name="connsiteX131" fmla="*/ 4213 w 10000"/>
                <a:gd name="connsiteY131" fmla="*/ 672 h 10000"/>
                <a:gd name="connsiteX132" fmla="*/ 4330 w 10000"/>
                <a:gd name="connsiteY132" fmla="*/ 1550 h 10000"/>
                <a:gd name="connsiteX133" fmla="*/ 4154 w 10000"/>
                <a:gd name="connsiteY133" fmla="*/ 2016 h 10000"/>
                <a:gd name="connsiteX134" fmla="*/ 3880 w 10000"/>
                <a:gd name="connsiteY134" fmla="*/ 2041 h 10000"/>
                <a:gd name="connsiteX135" fmla="*/ 3801 w 10000"/>
                <a:gd name="connsiteY135" fmla="*/ 2145 h 10000"/>
                <a:gd name="connsiteX136" fmla="*/ 3704 w 10000"/>
                <a:gd name="connsiteY136" fmla="*/ 1886 h 10000"/>
                <a:gd name="connsiteX137" fmla="*/ 3547 w 10000"/>
                <a:gd name="connsiteY137" fmla="*/ 1344 h 10000"/>
                <a:gd name="connsiteX138" fmla="*/ 3410 w 10000"/>
                <a:gd name="connsiteY138" fmla="*/ 904 h 10000"/>
                <a:gd name="connsiteX139" fmla="*/ 3311 w 10000"/>
                <a:gd name="connsiteY139" fmla="*/ 672 h 10000"/>
                <a:gd name="connsiteX140" fmla="*/ 3272 w 10000"/>
                <a:gd name="connsiteY140" fmla="*/ 594 h 10000"/>
                <a:gd name="connsiteX141" fmla="*/ 2998 w 10000"/>
                <a:gd name="connsiteY141" fmla="*/ 1292 h 10000"/>
                <a:gd name="connsiteX142" fmla="*/ 2527 w 10000"/>
                <a:gd name="connsiteY142" fmla="*/ 879 h 10000"/>
                <a:gd name="connsiteX143" fmla="*/ 2058 w 10000"/>
                <a:gd name="connsiteY143" fmla="*/ 853 h 10000"/>
                <a:gd name="connsiteX144" fmla="*/ 1861 w 10000"/>
                <a:gd name="connsiteY144" fmla="*/ 775 h 10000"/>
                <a:gd name="connsiteX145" fmla="*/ 1744 w 10000"/>
                <a:gd name="connsiteY145" fmla="*/ 827 h 10000"/>
                <a:gd name="connsiteX146" fmla="*/ 1646 w 10000"/>
                <a:gd name="connsiteY146" fmla="*/ 1137 h 10000"/>
                <a:gd name="connsiteX147" fmla="*/ 960 w 10000"/>
                <a:gd name="connsiteY147" fmla="*/ 1008 h 10000"/>
                <a:gd name="connsiteX148" fmla="*/ 745 w 10000"/>
                <a:gd name="connsiteY148" fmla="*/ 749 h 10000"/>
                <a:gd name="connsiteX149" fmla="*/ 705 w 10000"/>
                <a:gd name="connsiteY149" fmla="*/ 594 h 10000"/>
                <a:gd name="connsiteX0" fmla="*/ 705 w 10000"/>
                <a:gd name="connsiteY0" fmla="*/ 594 h 10000"/>
                <a:gd name="connsiteX1" fmla="*/ 118 w 10000"/>
                <a:gd name="connsiteY1" fmla="*/ 775 h 10000"/>
                <a:gd name="connsiteX2" fmla="*/ 137 w 10000"/>
                <a:gd name="connsiteY2" fmla="*/ 1008 h 10000"/>
                <a:gd name="connsiteX3" fmla="*/ 0 w 10000"/>
                <a:gd name="connsiteY3" fmla="*/ 1214 h 10000"/>
                <a:gd name="connsiteX4" fmla="*/ 431 w 10000"/>
                <a:gd name="connsiteY4" fmla="*/ 1990 h 10000"/>
                <a:gd name="connsiteX5" fmla="*/ 509 w 10000"/>
                <a:gd name="connsiteY5" fmla="*/ 2222 h 10000"/>
                <a:gd name="connsiteX6" fmla="*/ 921 w 10000"/>
                <a:gd name="connsiteY6" fmla="*/ 3075 h 10000"/>
                <a:gd name="connsiteX7" fmla="*/ 1274 w 10000"/>
                <a:gd name="connsiteY7" fmla="*/ 3282 h 10000"/>
                <a:gd name="connsiteX8" fmla="*/ 1450 w 10000"/>
                <a:gd name="connsiteY8" fmla="*/ 3540 h 10000"/>
                <a:gd name="connsiteX9" fmla="*/ 1587 w 10000"/>
                <a:gd name="connsiteY9" fmla="*/ 3592 h 10000"/>
                <a:gd name="connsiteX10" fmla="*/ 1959 w 10000"/>
                <a:gd name="connsiteY10" fmla="*/ 3824 h 10000"/>
                <a:gd name="connsiteX11" fmla="*/ 1861 w 10000"/>
                <a:gd name="connsiteY11" fmla="*/ 4703 h 10000"/>
                <a:gd name="connsiteX12" fmla="*/ 1646 w 10000"/>
                <a:gd name="connsiteY12" fmla="*/ 4522 h 10000"/>
                <a:gd name="connsiteX13" fmla="*/ 1411 w 10000"/>
                <a:gd name="connsiteY13" fmla="*/ 4780 h 10000"/>
                <a:gd name="connsiteX14" fmla="*/ 1293 w 10000"/>
                <a:gd name="connsiteY14" fmla="*/ 4884 h 10000"/>
                <a:gd name="connsiteX15" fmla="*/ 1214 w 10000"/>
                <a:gd name="connsiteY15" fmla="*/ 5762 h 10000"/>
                <a:gd name="connsiteX16" fmla="*/ 1038 w 10000"/>
                <a:gd name="connsiteY16" fmla="*/ 5891 h 10000"/>
                <a:gd name="connsiteX17" fmla="*/ 1137 w 10000"/>
                <a:gd name="connsiteY17" fmla="*/ 6331 h 10000"/>
                <a:gd name="connsiteX18" fmla="*/ 1352 w 10000"/>
                <a:gd name="connsiteY18" fmla="*/ 6589 h 10000"/>
                <a:gd name="connsiteX19" fmla="*/ 1470 w 10000"/>
                <a:gd name="connsiteY19" fmla="*/ 6693 h 10000"/>
                <a:gd name="connsiteX20" fmla="*/ 1587 w 10000"/>
                <a:gd name="connsiteY20" fmla="*/ 7003 h 10000"/>
                <a:gd name="connsiteX21" fmla="*/ 1626 w 10000"/>
                <a:gd name="connsiteY21" fmla="*/ 7158 h 10000"/>
                <a:gd name="connsiteX22" fmla="*/ 1626 w 10000"/>
                <a:gd name="connsiteY22" fmla="*/ 7597 h 10000"/>
                <a:gd name="connsiteX23" fmla="*/ 1587 w 10000"/>
                <a:gd name="connsiteY23" fmla="*/ 7752 h 10000"/>
                <a:gd name="connsiteX24" fmla="*/ 1587 w 10000"/>
                <a:gd name="connsiteY24" fmla="*/ 8320 h 10000"/>
                <a:gd name="connsiteX25" fmla="*/ 1470 w 10000"/>
                <a:gd name="connsiteY25" fmla="*/ 8424 h 10000"/>
                <a:gd name="connsiteX26" fmla="*/ 1391 w 10000"/>
                <a:gd name="connsiteY26" fmla="*/ 8682 h 10000"/>
                <a:gd name="connsiteX27" fmla="*/ 1489 w 10000"/>
                <a:gd name="connsiteY27" fmla="*/ 9173 h 10000"/>
                <a:gd name="connsiteX28" fmla="*/ 1704 w 10000"/>
                <a:gd name="connsiteY28" fmla="*/ 9716 h 10000"/>
                <a:gd name="connsiteX29" fmla="*/ 1842 w 10000"/>
                <a:gd name="connsiteY29" fmla="*/ 9767 h 10000"/>
                <a:gd name="connsiteX30" fmla="*/ 2136 w 10000"/>
                <a:gd name="connsiteY30" fmla="*/ 9897 h 10000"/>
                <a:gd name="connsiteX31" fmla="*/ 2312 w 10000"/>
                <a:gd name="connsiteY31" fmla="*/ 9716 h 10000"/>
                <a:gd name="connsiteX32" fmla="*/ 2331 w 10000"/>
                <a:gd name="connsiteY32" fmla="*/ 9638 h 10000"/>
                <a:gd name="connsiteX33" fmla="*/ 2645 w 10000"/>
                <a:gd name="connsiteY33" fmla="*/ 9612 h 10000"/>
                <a:gd name="connsiteX34" fmla="*/ 2900 w 10000"/>
                <a:gd name="connsiteY34" fmla="*/ 9483 h 10000"/>
                <a:gd name="connsiteX35" fmla="*/ 2978 w 10000"/>
                <a:gd name="connsiteY35" fmla="*/ 9251 h 10000"/>
                <a:gd name="connsiteX36" fmla="*/ 3448 w 10000"/>
                <a:gd name="connsiteY36" fmla="*/ 9044 h 10000"/>
                <a:gd name="connsiteX37" fmla="*/ 3605 w 10000"/>
                <a:gd name="connsiteY37" fmla="*/ 9147 h 10000"/>
                <a:gd name="connsiteX38" fmla="*/ 3919 w 10000"/>
                <a:gd name="connsiteY38" fmla="*/ 9354 h 10000"/>
                <a:gd name="connsiteX39" fmla="*/ 4310 w 10000"/>
                <a:gd name="connsiteY39" fmla="*/ 9819 h 10000"/>
                <a:gd name="connsiteX40" fmla="*/ 4487 w 10000"/>
                <a:gd name="connsiteY40" fmla="*/ 9948 h 10000"/>
                <a:gd name="connsiteX41" fmla="*/ 4604 w 10000"/>
                <a:gd name="connsiteY41" fmla="*/ 10000 h 10000"/>
                <a:gd name="connsiteX42" fmla="*/ 4781 w 10000"/>
                <a:gd name="connsiteY42" fmla="*/ 9664 h 10000"/>
                <a:gd name="connsiteX43" fmla="*/ 4899 w 10000"/>
                <a:gd name="connsiteY43" fmla="*/ 9561 h 10000"/>
                <a:gd name="connsiteX44" fmla="*/ 5075 w 10000"/>
                <a:gd name="connsiteY44" fmla="*/ 9199 h 10000"/>
                <a:gd name="connsiteX45" fmla="*/ 5506 w 10000"/>
                <a:gd name="connsiteY45" fmla="*/ 8863 h 10000"/>
                <a:gd name="connsiteX46" fmla="*/ 5604 w 10000"/>
                <a:gd name="connsiteY46" fmla="*/ 8398 h 10000"/>
                <a:gd name="connsiteX47" fmla="*/ 5683 w 10000"/>
                <a:gd name="connsiteY47" fmla="*/ 8165 h 10000"/>
                <a:gd name="connsiteX48" fmla="*/ 5702 w 10000"/>
                <a:gd name="connsiteY48" fmla="*/ 8036 h 10000"/>
                <a:gd name="connsiteX49" fmla="*/ 5956 w 10000"/>
                <a:gd name="connsiteY49" fmla="*/ 7959 h 10000"/>
                <a:gd name="connsiteX50" fmla="*/ 6153 w 10000"/>
                <a:gd name="connsiteY50" fmla="*/ 7700 h 10000"/>
                <a:gd name="connsiteX51" fmla="*/ 6407 w 10000"/>
                <a:gd name="connsiteY51" fmla="*/ 7778 h 10000"/>
                <a:gd name="connsiteX52" fmla="*/ 6583 w 10000"/>
                <a:gd name="connsiteY52" fmla="*/ 7494 h 10000"/>
                <a:gd name="connsiteX53" fmla="*/ 6721 w 10000"/>
                <a:gd name="connsiteY53" fmla="*/ 7106 h 10000"/>
                <a:gd name="connsiteX54" fmla="*/ 7015 w 10000"/>
                <a:gd name="connsiteY54" fmla="*/ 7132 h 10000"/>
                <a:gd name="connsiteX55" fmla="*/ 7249 w 10000"/>
                <a:gd name="connsiteY55" fmla="*/ 6693 h 10000"/>
                <a:gd name="connsiteX56" fmla="*/ 7426 w 10000"/>
                <a:gd name="connsiteY56" fmla="*/ 6822 h 10000"/>
                <a:gd name="connsiteX57" fmla="*/ 7583 w 10000"/>
                <a:gd name="connsiteY57" fmla="*/ 6977 h 10000"/>
                <a:gd name="connsiteX58" fmla="*/ 7720 w 10000"/>
                <a:gd name="connsiteY58" fmla="*/ 6848 h 10000"/>
                <a:gd name="connsiteX59" fmla="*/ 8033 w 10000"/>
                <a:gd name="connsiteY59" fmla="*/ 7003 h 10000"/>
                <a:gd name="connsiteX60" fmla="*/ 8405 w 10000"/>
                <a:gd name="connsiteY60" fmla="*/ 6615 h 10000"/>
                <a:gd name="connsiteX61" fmla="*/ 8582 w 10000"/>
                <a:gd name="connsiteY61" fmla="*/ 6486 h 10000"/>
                <a:gd name="connsiteX62" fmla="*/ 8700 w 10000"/>
                <a:gd name="connsiteY62" fmla="*/ 6434 h 10000"/>
                <a:gd name="connsiteX63" fmla="*/ 8837 w 10000"/>
                <a:gd name="connsiteY63" fmla="*/ 6150 h 10000"/>
                <a:gd name="connsiteX64" fmla="*/ 8895 w 10000"/>
                <a:gd name="connsiteY64" fmla="*/ 5995 h 10000"/>
                <a:gd name="connsiteX65" fmla="*/ 9036 w 10000"/>
                <a:gd name="connsiteY65" fmla="*/ 5948 h 10000"/>
                <a:gd name="connsiteX66" fmla="*/ 8970 w 10000"/>
                <a:gd name="connsiteY66" fmla="*/ 6032 h 10000"/>
                <a:gd name="connsiteX67" fmla="*/ 8887 w 10000"/>
                <a:gd name="connsiteY67" fmla="*/ 6103 h 10000"/>
                <a:gd name="connsiteX68" fmla="*/ 8965 w 10000"/>
                <a:gd name="connsiteY68" fmla="*/ 5877 h 10000"/>
                <a:gd name="connsiteX69" fmla="*/ 9131 w 10000"/>
                <a:gd name="connsiteY69" fmla="*/ 6043 h 10000"/>
                <a:gd name="connsiteX70" fmla="*/ 9187 w 10000"/>
                <a:gd name="connsiteY70" fmla="*/ 5642 h 10000"/>
                <a:gd name="connsiteX71" fmla="*/ 9327 w 10000"/>
                <a:gd name="connsiteY71" fmla="*/ 5245 h 10000"/>
                <a:gd name="connsiteX72" fmla="*/ 9228 w 10000"/>
                <a:gd name="connsiteY72" fmla="*/ 5065 h 10000"/>
                <a:gd name="connsiteX73" fmla="*/ 9346 w 10000"/>
                <a:gd name="connsiteY73" fmla="*/ 4832 h 10000"/>
                <a:gd name="connsiteX74" fmla="*/ 9542 w 10000"/>
                <a:gd name="connsiteY74" fmla="*/ 4599 h 10000"/>
                <a:gd name="connsiteX75" fmla="*/ 9445 w 10000"/>
                <a:gd name="connsiteY75" fmla="*/ 4134 h 10000"/>
                <a:gd name="connsiteX76" fmla="*/ 9327 w 10000"/>
                <a:gd name="connsiteY76" fmla="*/ 3979 h 10000"/>
                <a:gd name="connsiteX77" fmla="*/ 9248 w 10000"/>
                <a:gd name="connsiteY77" fmla="*/ 3747 h 10000"/>
                <a:gd name="connsiteX78" fmla="*/ 9228 w 10000"/>
                <a:gd name="connsiteY78" fmla="*/ 3669 h 10000"/>
                <a:gd name="connsiteX79" fmla="*/ 9248 w 10000"/>
                <a:gd name="connsiteY79" fmla="*/ 3592 h 10000"/>
                <a:gd name="connsiteX80" fmla="*/ 9013 w 10000"/>
                <a:gd name="connsiteY80" fmla="*/ 3643 h 10000"/>
                <a:gd name="connsiteX81" fmla="*/ 9150 w 10000"/>
                <a:gd name="connsiteY81" fmla="*/ 3721 h 10000"/>
                <a:gd name="connsiteX82" fmla="*/ 9307 w 10000"/>
                <a:gd name="connsiteY82" fmla="*/ 3463 h 10000"/>
                <a:gd name="connsiteX83" fmla="*/ 9385 w 10000"/>
                <a:gd name="connsiteY83" fmla="*/ 3307 h 10000"/>
                <a:gd name="connsiteX84" fmla="*/ 9484 w 10000"/>
                <a:gd name="connsiteY84" fmla="*/ 2791 h 10000"/>
                <a:gd name="connsiteX85" fmla="*/ 9503 w 10000"/>
                <a:gd name="connsiteY85" fmla="*/ 2351 h 10000"/>
                <a:gd name="connsiteX86" fmla="*/ 9973 w 10000"/>
                <a:gd name="connsiteY86" fmla="*/ 2326 h 10000"/>
                <a:gd name="connsiteX87" fmla="*/ 9875 w 10000"/>
                <a:gd name="connsiteY87" fmla="*/ 1938 h 10000"/>
                <a:gd name="connsiteX88" fmla="*/ 9385 w 10000"/>
                <a:gd name="connsiteY88" fmla="*/ 1473 h 10000"/>
                <a:gd name="connsiteX89" fmla="*/ 8738 w 10000"/>
                <a:gd name="connsiteY89" fmla="*/ 1731 h 10000"/>
                <a:gd name="connsiteX90" fmla="*/ 8601 w 10000"/>
                <a:gd name="connsiteY90" fmla="*/ 2067 h 10000"/>
                <a:gd name="connsiteX91" fmla="*/ 8465 w 10000"/>
                <a:gd name="connsiteY91" fmla="*/ 2584 h 10000"/>
                <a:gd name="connsiteX92" fmla="*/ 7975 w 10000"/>
                <a:gd name="connsiteY92" fmla="*/ 2610 h 10000"/>
                <a:gd name="connsiteX93" fmla="*/ 7642 w 10000"/>
                <a:gd name="connsiteY93" fmla="*/ 2894 h 10000"/>
                <a:gd name="connsiteX94" fmla="*/ 7602 w 10000"/>
                <a:gd name="connsiteY94" fmla="*/ 2972 h 10000"/>
                <a:gd name="connsiteX95" fmla="*/ 7583 w 10000"/>
                <a:gd name="connsiteY95" fmla="*/ 3230 h 10000"/>
                <a:gd name="connsiteX96" fmla="*/ 7466 w 10000"/>
                <a:gd name="connsiteY96" fmla="*/ 3333 h 10000"/>
                <a:gd name="connsiteX97" fmla="*/ 7367 w 10000"/>
                <a:gd name="connsiteY97" fmla="*/ 3643 h 10000"/>
                <a:gd name="connsiteX98" fmla="*/ 7230 w 10000"/>
                <a:gd name="connsiteY98" fmla="*/ 4470 h 10000"/>
                <a:gd name="connsiteX99" fmla="*/ 6897 w 10000"/>
                <a:gd name="connsiteY99" fmla="*/ 4574 h 10000"/>
                <a:gd name="connsiteX100" fmla="*/ 6740 w 10000"/>
                <a:gd name="connsiteY100" fmla="*/ 4729 h 10000"/>
                <a:gd name="connsiteX101" fmla="*/ 6446 w 10000"/>
                <a:gd name="connsiteY101" fmla="*/ 4780 h 10000"/>
                <a:gd name="connsiteX102" fmla="*/ 6113 w 10000"/>
                <a:gd name="connsiteY102" fmla="*/ 4935 h 10000"/>
                <a:gd name="connsiteX103" fmla="*/ 6055 w 10000"/>
                <a:gd name="connsiteY103" fmla="*/ 4961 h 10000"/>
                <a:gd name="connsiteX104" fmla="*/ 6035 w 10000"/>
                <a:gd name="connsiteY104" fmla="*/ 5065 h 10000"/>
                <a:gd name="connsiteX105" fmla="*/ 5859 w 10000"/>
                <a:gd name="connsiteY105" fmla="*/ 5142 h 10000"/>
                <a:gd name="connsiteX106" fmla="*/ 5799 w 10000"/>
                <a:gd name="connsiteY106" fmla="*/ 5168 h 10000"/>
                <a:gd name="connsiteX107" fmla="*/ 5623 w 10000"/>
                <a:gd name="connsiteY107" fmla="*/ 4987 h 10000"/>
                <a:gd name="connsiteX108" fmla="*/ 5702 w 10000"/>
                <a:gd name="connsiteY108" fmla="*/ 4755 h 10000"/>
                <a:gd name="connsiteX109" fmla="*/ 5506 w 10000"/>
                <a:gd name="connsiteY109" fmla="*/ 4651 h 10000"/>
                <a:gd name="connsiteX110" fmla="*/ 5369 w 10000"/>
                <a:gd name="connsiteY110" fmla="*/ 4160 h 10000"/>
                <a:gd name="connsiteX111" fmla="*/ 5290 w 10000"/>
                <a:gd name="connsiteY111" fmla="*/ 4083 h 10000"/>
                <a:gd name="connsiteX112" fmla="*/ 5251 w 10000"/>
                <a:gd name="connsiteY112" fmla="*/ 4005 h 10000"/>
                <a:gd name="connsiteX113" fmla="*/ 5114 w 10000"/>
                <a:gd name="connsiteY113" fmla="*/ 3307 h 10000"/>
                <a:gd name="connsiteX114" fmla="*/ 4820 w 10000"/>
                <a:gd name="connsiteY114" fmla="*/ 2687 h 10000"/>
                <a:gd name="connsiteX115" fmla="*/ 4899 w 10000"/>
                <a:gd name="connsiteY115" fmla="*/ 2455 h 10000"/>
                <a:gd name="connsiteX116" fmla="*/ 4937 w 10000"/>
                <a:gd name="connsiteY116" fmla="*/ 2300 h 10000"/>
                <a:gd name="connsiteX117" fmla="*/ 4918 w 10000"/>
                <a:gd name="connsiteY117" fmla="*/ 2222 h 10000"/>
                <a:gd name="connsiteX118" fmla="*/ 4879 w 10000"/>
                <a:gd name="connsiteY118" fmla="*/ 2145 h 10000"/>
                <a:gd name="connsiteX119" fmla="*/ 4840 w 10000"/>
                <a:gd name="connsiteY119" fmla="*/ 1990 h 10000"/>
                <a:gd name="connsiteX120" fmla="*/ 5075 w 10000"/>
                <a:gd name="connsiteY120" fmla="*/ 1680 h 10000"/>
                <a:gd name="connsiteX121" fmla="*/ 5114 w 10000"/>
                <a:gd name="connsiteY121" fmla="*/ 1525 h 10000"/>
                <a:gd name="connsiteX122" fmla="*/ 4820 w 10000"/>
                <a:gd name="connsiteY122" fmla="*/ 1860 h 10000"/>
                <a:gd name="connsiteX123" fmla="*/ 4722 w 10000"/>
                <a:gd name="connsiteY123" fmla="*/ 1654 h 10000"/>
                <a:gd name="connsiteX124" fmla="*/ 4781 w 10000"/>
                <a:gd name="connsiteY124" fmla="*/ 1318 h 10000"/>
                <a:gd name="connsiteX125" fmla="*/ 4663 w 10000"/>
                <a:gd name="connsiteY125" fmla="*/ 1008 h 10000"/>
                <a:gd name="connsiteX126" fmla="*/ 4643 w 10000"/>
                <a:gd name="connsiteY126" fmla="*/ 930 h 10000"/>
                <a:gd name="connsiteX127" fmla="*/ 4742 w 10000"/>
                <a:gd name="connsiteY127" fmla="*/ 698 h 10000"/>
                <a:gd name="connsiteX128" fmla="*/ 4722 w 10000"/>
                <a:gd name="connsiteY128" fmla="*/ 181 h 10000"/>
                <a:gd name="connsiteX129" fmla="*/ 4585 w 10000"/>
                <a:gd name="connsiteY129" fmla="*/ 0 h 10000"/>
                <a:gd name="connsiteX130" fmla="*/ 4330 w 10000"/>
                <a:gd name="connsiteY130" fmla="*/ 284 h 10000"/>
                <a:gd name="connsiteX131" fmla="*/ 4213 w 10000"/>
                <a:gd name="connsiteY131" fmla="*/ 672 h 10000"/>
                <a:gd name="connsiteX132" fmla="*/ 4330 w 10000"/>
                <a:gd name="connsiteY132" fmla="*/ 1550 h 10000"/>
                <a:gd name="connsiteX133" fmla="*/ 4154 w 10000"/>
                <a:gd name="connsiteY133" fmla="*/ 2016 h 10000"/>
                <a:gd name="connsiteX134" fmla="*/ 3880 w 10000"/>
                <a:gd name="connsiteY134" fmla="*/ 2041 h 10000"/>
                <a:gd name="connsiteX135" fmla="*/ 3801 w 10000"/>
                <a:gd name="connsiteY135" fmla="*/ 2145 h 10000"/>
                <a:gd name="connsiteX136" fmla="*/ 3704 w 10000"/>
                <a:gd name="connsiteY136" fmla="*/ 1886 h 10000"/>
                <a:gd name="connsiteX137" fmla="*/ 3547 w 10000"/>
                <a:gd name="connsiteY137" fmla="*/ 1344 h 10000"/>
                <a:gd name="connsiteX138" fmla="*/ 3410 w 10000"/>
                <a:gd name="connsiteY138" fmla="*/ 904 h 10000"/>
                <a:gd name="connsiteX139" fmla="*/ 3311 w 10000"/>
                <a:gd name="connsiteY139" fmla="*/ 672 h 10000"/>
                <a:gd name="connsiteX140" fmla="*/ 3272 w 10000"/>
                <a:gd name="connsiteY140" fmla="*/ 594 h 10000"/>
                <a:gd name="connsiteX141" fmla="*/ 2998 w 10000"/>
                <a:gd name="connsiteY141" fmla="*/ 1292 h 10000"/>
                <a:gd name="connsiteX142" fmla="*/ 2527 w 10000"/>
                <a:gd name="connsiteY142" fmla="*/ 879 h 10000"/>
                <a:gd name="connsiteX143" fmla="*/ 2058 w 10000"/>
                <a:gd name="connsiteY143" fmla="*/ 853 h 10000"/>
                <a:gd name="connsiteX144" fmla="*/ 1861 w 10000"/>
                <a:gd name="connsiteY144" fmla="*/ 775 h 10000"/>
                <a:gd name="connsiteX145" fmla="*/ 1744 w 10000"/>
                <a:gd name="connsiteY145" fmla="*/ 827 h 10000"/>
                <a:gd name="connsiteX146" fmla="*/ 1646 w 10000"/>
                <a:gd name="connsiteY146" fmla="*/ 1137 h 10000"/>
                <a:gd name="connsiteX147" fmla="*/ 960 w 10000"/>
                <a:gd name="connsiteY147" fmla="*/ 1008 h 10000"/>
                <a:gd name="connsiteX148" fmla="*/ 745 w 10000"/>
                <a:gd name="connsiteY148" fmla="*/ 749 h 10000"/>
                <a:gd name="connsiteX149" fmla="*/ 705 w 10000"/>
                <a:gd name="connsiteY149" fmla="*/ 594 h 10000"/>
                <a:gd name="connsiteX0" fmla="*/ 705 w 10000"/>
                <a:gd name="connsiteY0" fmla="*/ 594 h 10000"/>
                <a:gd name="connsiteX1" fmla="*/ 118 w 10000"/>
                <a:gd name="connsiteY1" fmla="*/ 775 h 10000"/>
                <a:gd name="connsiteX2" fmla="*/ 137 w 10000"/>
                <a:gd name="connsiteY2" fmla="*/ 1008 h 10000"/>
                <a:gd name="connsiteX3" fmla="*/ 0 w 10000"/>
                <a:gd name="connsiteY3" fmla="*/ 1214 h 10000"/>
                <a:gd name="connsiteX4" fmla="*/ 431 w 10000"/>
                <a:gd name="connsiteY4" fmla="*/ 1990 h 10000"/>
                <a:gd name="connsiteX5" fmla="*/ 509 w 10000"/>
                <a:gd name="connsiteY5" fmla="*/ 2222 h 10000"/>
                <a:gd name="connsiteX6" fmla="*/ 921 w 10000"/>
                <a:gd name="connsiteY6" fmla="*/ 3075 h 10000"/>
                <a:gd name="connsiteX7" fmla="*/ 1274 w 10000"/>
                <a:gd name="connsiteY7" fmla="*/ 3282 h 10000"/>
                <a:gd name="connsiteX8" fmla="*/ 1450 w 10000"/>
                <a:gd name="connsiteY8" fmla="*/ 3540 h 10000"/>
                <a:gd name="connsiteX9" fmla="*/ 1587 w 10000"/>
                <a:gd name="connsiteY9" fmla="*/ 3592 h 10000"/>
                <a:gd name="connsiteX10" fmla="*/ 1959 w 10000"/>
                <a:gd name="connsiteY10" fmla="*/ 3824 h 10000"/>
                <a:gd name="connsiteX11" fmla="*/ 1861 w 10000"/>
                <a:gd name="connsiteY11" fmla="*/ 4703 h 10000"/>
                <a:gd name="connsiteX12" fmla="*/ 1646 w 10000"/>
                <a:gd name="connsiteY12" fmla="*/ 4522 h 10000"/>
                <a:gd name="connsiteX13" fmla="*/ 1411 w 10000"/>
                <a:gd name="connsiteY13" fmla="*/ 4780 h 10000"/>
                <a:gd name="connsiteX14" fmla="*/ 1293 w 10000"/>
                <a:gd name="connsiteY14" fmla="*/ 4884 h 10000"/>
                <a:gd name="connsiteX15" fmla="*/ 1214 w 10000"/>
                <a:gd name="connsiteY15" fmla="*/ 5762 h 10000"/>
                <a:gd name="connsiteX16" fmla="*/ 1038 w 10000"/>
                <a:gd name="connsiteY16" fmla="*/ 5891 h 10000"/>
                <a:gd name="connsiteX17" fmla="*/ 1137 w 10000"/>
                <a:gd name="connsiteY17" fmla="*/ 6331 h 10000"/>
                <a:gd name="connsiteX18" fmla="*/ 1352 w 10000"/>
                <a:gd name="connsiteY18" fmla="*/ 6589 h 10000"/>
                <a:gd name="connsiteX19" fmla="*/ 1470 w 10000"/>
                <a:gd name="connsiteY19" fmla="*/ 6693 h 10000"/>
                <a:gd name="connsiteX20" fmla="*/ 1587 w 10000"/>
                <a:gd name="connsiteY20" fmla="*/ 7003 h 10000"/>
                <a:gd name="connsiteX21" fmla="*/ 1626 w 10000"/>
                <a:gd name="connsiteY21" fmla="*/ 7158 h 10000"/>
                <a:gd name="connsiteX22" fmla="*/ 1626 w 10000"/>
                <a:gd name="connsiteY22" fmla="*/ 7597 h 10000"/>
                <a:gd name="connsiteX23" fmla="*/ 1587 w 10000"/>
                <a:gd name="connsiteY23" fmla="*/ 7752 h 10000"/>
                <a:gd name="connsiteX24" fmla="*/ 1587 w 10000"/>
                <a:gd name="connsiteY24" fmla="*/ 8320 h 10000"/>
                <a:gd name="connsiteX25" fmla="*/ 1470 w 10000"/>
                <a:gd name="connsiteY25" fmla="*/ 8424 h 10000"/>
                <a:gd name="connsiteX26" fmla="*/ 1391 w 10000"/>
                <a:gd name="connsiteY26" fmla="*/ 8682 h 10000"/>
                <a:gd name="connsiteX27" fmla="*/ 1489 w 10000"/>
                <a:gd name="connsiteY27" fmla="*/ 9173 h 10000"/>
                <a:gd name="connsiteX28" fmla="*/ 1704 w 10000"/>
                <a:gd name="connsiteY28" fmla="*/ 9716 h 10000"/>
                <a:gd name="connsiteX29" fmla="*/ 1842 w 10000"/>
                <a:gd name="connsiteY29" fmla="*/ 9767 h 10000"/>
                <a:gd name="connsiteX30" fmla="*/ 2136 w 10000"/>
                <a:gd name="connsiteY30" fmla="*/ 9897 h 10000"/>
                <a:gd name="connsiteX31" fmla="*/ 2312 w 10000"/>
                <a:gd name="connsiteY31" fmla="*/ 9716 h 10000"/>
                <a:gd name="connsiteX32" fmla="*/ 2331 w 10000"/>
                <a:gd name="connsiteY32" fmla="*/ 9638 h 10000"/>
                <a:gd name="connsiteX33" fmla="*/ 2645 w 10000"/>
                <a:gd name="connsiteY33" fmla="*/ 9612 h 10000"/>
                <a:gd name="connsiteX34" fmla="*/ 2900 w 10000"/>
                <a:gd name="connsiteY34" fmla="*/ 9483 h 10000"/>
                <a:gd name="connsiteX35" fmla="*/ 2978 w 10000"/>
                <a:gd name="connsiteY35" fmla="*/ 9251 h 10000"/>
                <a:gd name="connsiteX36" fmla="*/ 3448 w 10000"/>
                <a:gd name="connsiteY36" fmla="*/ 9044 h 10000"/>
                <a:gd name="connsiteX37" fmla="*/ 3605 w 10000"/>
                <a:gd name="connsiteY37" fmla="*/ 9147 h 10000"/>
                <a:gd name="connsiteX38" fmla="*/ 3919 w 10000"/>
                <a:gd name="connsiteY38" fmla="*/ 9354 h 10000"/>
                <a:gd name="connsiteX39" fmla="*/ 4310 w 10000"/>
                <a:gd name="connsiteY39" fmla="*/ 9819 h 10000"/>
                <a:gd name="connsiteX40" fmla="*/ 4487 w 10000"/>
                <a:gd name="connsiteY40" fmla="*/ 9948 h 10000"/>
                <a:gd name="connsiteX41" fmla="*/ 4604 w 10000"/>
                <a:gd name="connsiteY41" fmla="*/ 10000 h 10000"/>
                <a:gd name="connsiteX42" fmla="*/ 4781 w 10000"/>
                <a:gd name="connsiteY42" fmla="*/ 9664 h 10000"/>
                <a:gd name="connsiteX43" fmla="*/ 4899 w 10000"/>
                <a:gd name="connsiteY43" fmla="*/ 9561 h 10000"/>
                <a:gd name="connsiteX44" fmla="*/ 5075 w 10000"/>
                <a:gd name="connsiteY44" fmla="*/ 9199 h 10000"/>
                <a:gd name="connsiteX45" fmla="*/ 5506 w 10000"/>
                <a:gd name="connsiteY45" fmla="*/ 8863 h 10000"/>
                <a:gd name="connsiteX46" fmla="*/ 5604 w 10000"/>
                <a:gd name="connsiteY46" fmla="*/ 8398 h 10000"/>
                <a:gd name="connsiteX47" fmla="*/ 5683 w 10000"/>
                <a:gd name="connsiteY47" fmla="*/ 8165 h 10000"/>
                <a:gd name="connsiteX48" fmla="*/ 5702 w 10000"/>
                <a:gd name="connsiteY48" fmla="*/ 8036 h 10000"/>
                <a:gd name="connsiteX49" fmla="*/ 5956 w 10000"/>
                <a:gd name="connsiteY49" fmla="*/ 7959 h 10000"/>
                <a:gd name="connsiteX50" fmla="*/ 6153 w 10000"/>
                <a:gd name="connsiteY50" fmla="*/ 7700 h 10000"/>
                <a:gd name="connsiteX51" fmla="*/ 6407 w 10000"/>
                <a:gd name="connsiteY51" fmla="*/ 7778 h 10000"/>
                <a:gd name="connsiteX52" fmla="*/ 6583 w 10000"/>
                <a:gd name="connsiteY52" fmla="*/ 7494 h 10000"/>
                <a:gd name="connsiteX53" fmla="*/ 6721 w 10000"/>
                <a:gd name="connsiteY53" fmla="*/ 7106 h 10000"/>
                <a:gd name="connsiteX54" fmla="*/ 7015 w 10000"/>
                <a:gd name="connsiteY54" fmla="*/ 7132 h 10000"/>
                <a:gd name="connsiteX55" fmla="*/ 7249 w 10000"/>
                <a:gd name="connsiteY55" fmla="*/ 6693 h 10000"/>
                <a:gd name="connsiteX56" fmla="*/ 7426 w 10000"/>
                <a:gd name="connsiteY56" fmla="*/ 6822 h 10000"/>
                <a:gd name="connsiteX57" fmla="*/ 7583 w 10000"/>
                <a:gd name="connsiteY57" fmla="*/ 6977 h 10000"/>
                <a:gd name="connsiteX58" fmla="*/ 7720 w 10000"/>
                <a:gd name="connsiteY58" fmla="*/ 6848 h 10000"/>
                <a:gd name="connsiteX59" fmla="*/ 8033 w 10000"/>
                <a:gd name="connsiteY59" fmla="*/ 7003 h 10000"/>
                <a:gd name="connsiteX60" fmla="*/ 8405 w 10000"/>
                <a:gd name="connsiteY60" fmla="*/ 6615 h 10000"/>
                <a:gd name="connsiteX61" fmla="*/ 8582 w 10000"/>
                <a:gd name="connsiteY61" fmla="*/ 6486 h 10000"/>
                <a:gd name="connsiteX62" fmla="*/ 8700 w 10000"/>
                <a:gd name="connsiteY62" fmla="*/ 6434 h 10000"/>
                <a:gd name="connsiteX63" fmla="*/ 8837 w 10000"/>
                <a:gd name="connsiteY63" fmla="*/ 6150 h 10000"/>
                <a:gd name="connsiteX64" fmla="*/ 8895 w 10000"/>
                <a:gd name="connsiteY64" fmla="*/ 5995 h 10000"/>
                <a:gd name="connsiteX65" fmla="*/ 9036 w 10000"/>
                <a:gd name="connsiteY65" fmla="*/ 5948 h 10000"/>
                <a:gd name="connsiteX66" fmla="*/ 8970 w 10000"/>
                <a:gd name="connsiteY66" fmla="*/ 6032 h 10000"/>
                <a:gd name="connsiteX67" fmla="*/ 8887 w 10000"/>
                <a:gd name="connsiteY67" fmla="*/ 6103 h 10000"/>
                <a:gd name="connsiteX68" fmla="*/ 8965 w 10000"/>
                <a:gd name="connsiteY68" fmla="*/ 5877 h 10000"/>
                <a:gd name="connsiteX69" fmla="*/ 9131 w 10000"/>
                <a:gd name="connsiteY69" fmla="*/ 6186 h 10000"/>
                <a:gd name="connsiteX70" fmla="*/ 9187 w 10000"/>
                <a:gd name="connsiteY70" fmla="*/ 5642 h 10000"/>
                <a:gd name="connsiteX71" fmla="*/ 9327 w 10000"/>
                <a:gd name="connsiteY71" fmla="*/ 5245 h 10000"/>
                <a:gd name="connsiteX72" fmla="*/ 9228 w 10000"/>
                <a:gd name="connsiteY72" fmla="*/ 5065 h 10000"/>
                <a:gd name="connsiteX73" fmla="*/ 9346 w 10000"/>
                <a:gd name="connsiteY73" fmla="*/ 4832 h 10000"/>
                <a:gd name="connsiteX74" fmla="*/ 9542 w 10000"/>
                <a:gd name="connsiteY74" fmla="*/ 4599 h 10000"/>
                <a:gd name="connsiteX75" fmla="*/ 9445 w 10000"/>
                <a:gd name="connsiteY75" fmla="*/ 4134 h 10000"/>
                <a:gd name="connsiteX76" fmla="*/ 9327 w 10000"/>
                <a:gd name="connsiteY76" fmla="*/ 3979 h 10000"/>
                <a:gd name="connsiteX77" fmla="*/ 9248 w 10000"/>
                <a:gd name="connsiteY77" fmla="*/ 3747 h 10000"/>
                <a:gd name="connsiteX78" fmla="*/ 9228 w 10000"/>
                <a:gd name="connsiteY78" fmla="*/ 3669 h 10000"/>
                <a:gd name="connsiteX79" fmla="*/ 9248 w 10000"/>
                <a:gd name="connsiteY79" fmla="*/ 3592 h 10000"/>
                <a:gd name="connsiteX80" fmla="*/ 9013 w 10000"/>
                <a:gd name="connsiteY80" fmla="*/ 3643 h 10000"/>
                <a:gd name="connsiteX81" fmla="*/ 9150 w 10000"/>
                <a:gd name="connsiteY81" fmla="*/ 3721 h 10000"/>
                <a:gd name="connsiteX82" fmla="*/ 9307 w 10000"/>
                <a:gd name="connsiteY82" fmla="*/ 3463 h 10000"/>
                <a:gd name="connsiteX83" fmla="*/ 9385 w 10000"/>
                <a:gd name="connsiteY83" fmla="*/ 3307 h 10000"/>
                <a:gd name="connsiteX84" fmla="*/ 9484 w 10000"/>
                <a:gd name="connsiteY84" fmla="*/ 2791 h 10000"/>
                <a:gd name="connsiteX85" fmla="*/ 9503 w 10000"/>
                <a:gd name="connsiteY85" fmla="*/ 2351 h 10000"/>
                <a:gd name="connsiteX86" fmla="*/ 9973 w 10000"/>
                <a:gd name="connsiteY86" fmla="*/ 2326 h 10000"/>
                <a:gd name="connsiteX87" fmla="*/ 9875 w 10000"/>
                <a:gd name="connsiteY87" fmla="*/ 1938 h 10000"/>
                <a:gd name="connsiteX88" fmla="*/ 9385 w 10000"/>
                <a:gd name="connsiteY88" fmla="*/ 1473 h 10000"/>
                <a:gd name="connsiteX89" fmla="*/ 8738 w 10000"/>
                <a:gd name="connsiteY89" fmla="*/ 1731 h 10000"/>
                <a:gd name="connsiteX90" fmla="*/ 8601 w 10000"/>
                <a:gd name="connsiteY90" fmla="*/ 2067 h 10000"/>
                <a:gd name="connsiteX91" fmla="*/ 8465 w 10000"/>
                <a:gd name="connsiteY91" fmla="*/ 2584 h 10000"/>
                <a:gd name="connsiteX92" fmla="*/ 7975 w 10000"/>
                <a:gd name="connsiteY92" fmla="*/ 2610 h 10000"/>
                <a:gd name="connsiteX93" fmla="*/ 7642 w 10000"/>
                <a:gd name="connsiteY93" fmla="*/ 2894 h 10000"/>
                <a:gd name="connsiteX94" fmla="*/ 7602 w 10000"/>
                <a:gd name="connsiteY94" fmla="*/ 2972 h 10000"/>
                <a:gd name="connsiteX95" fmla="*/ 7583 w 10000"/>
                <a:gd name="connsiteY95" fmla="*/ 3230 h 10000"/>
                <a:gd name="connsiteX96" fmla="*/ 7466 w 10000"/>
                <a:gd name="connsiteY96" fmla="*/ 3333 h 10000"/>
                <a:gd name="connsiteX97" fmla="*/ 7367 w 10000"/>
                <a:gd name="connsiteY97" fmla="*/ 3643 h 10000"/>
                <a:gd name="connsiteX98" fmla="*/ 7230 w 10000"/>
                <a:gd name="connsiteY98" fmla="*/ 4470 h 10000"/>
                <a:gd name="connsiteX99" fmla="*/ 6897 w 10000"/>
                <a:gd name="connsiteY99" fmla="*/ 4574 h 10000"/>
                <a:gd name="connsiteX100" fmla="*/ 6740 w 10000"/>
                <a:gd name="connsiteY100" fmla="*/ 4729 h 10000"/>
                <a:gd name="connsiteX101" fmla="*/ 6446 w 10000"/>
                <a:gd name="connsiteY101" fmla="*/ 4780 h 10000"/>
                <a:gd name="connsiteX102" fmla="*/ 6113 w 10000"/>
                <a:gd name="connsiteY102" fmla="*/ 4935 h 10000"/>
                <a:gd name="connsiteX103" fmla="*/ 6055 w 10000"/>
                <a:gd name="connsiteY103" fmla="*/ 4961 h 10000"/>
                <a:gd name="connsiteX104" fmla="*/ 6035 w 10000"/>
                <a:gd name="connsiteY104" fmla="*/ 5065 h 10000"/>
                <a:gd name="connsiteX105" fmla="*/ 5859 w 10000"/>
                <a:gd name="connsiteY105" fmla="*/ 5142 h 10000"/>
                <a:gd name="connsiteX106" fmla="*/ 5799 w 10000"/>
                <a:gd name="connsiteY106" fmla="*/ 5168 h 10000"/>
                <a:gd name="connsiteX107" fmla="*/ 5623 w 10000"/>
                <a:gd name="connsiteY107" fmla="*/ 4987 h 10000"/>
                <a:gd name="connsiteX108" fmla="*/ 5702 w 10000"/>
                <a:gd name="connsiteY108" fmla="*/ 4755 h 10000"/>
                <a:gd name="connsiteX109" fmla="*/ 5506 w 10000"/>
                <a:gd name="connsiteY109" fmla="*/ 4651 h 10000"/>
                <a:gd name="connsiteX110" fmla="*/ 5369 w 10000"/>
                <a:gd name="connsiteY110" fmla="*/ 4160 h 10000"/>
                <a:gd name="connsiteX111" fmla="*/ 5290 w 10000"/>
                <a:gd name="connsiteY111" fmla="*/ 4083 h 10000"/>
                <a:gd name="connsiteX112" fmla="*/ 5251 w 10000"/>
                <a:gd name="connsiteY112" fmla="*/ 4005 h 10000"/>
                <a:gd name="connsiteX113" fmla="*/ 5114 w 10000"/>
                <a:gd name="connsiteY113" fmla="*/ 3307 h 10000"/>
                <a:gd name="connsiteX114" fmla="*/ 4820 w 10000"/>
                <a:gd name="connsiteY114" fmla="*/ 2687 h 10000"/>
                <a:gd name="connsiteX115" fmla="*/ 4899 w 10000"/>
                <a:gd name="connsiteY115" fmla="*/ 2455 h 10000"/>
                <a:gd name="connsiteX116" fmla="*/ 4937 w 10000"/>
                <a:gd name="connsiteY116" fmla="*/ 2300 h 10000"/>
                <a:gd name="connsiteX117" fmla="*/ 4918 w 10000"/>
                <a:gd name="connsiteY117" fmla="*/ 2222 h 10000"/>
                <a:gd name="connsiteX118" fmla="*/ 4879 w 10000"/>
                <a:gd name="connsiteY118" fmla="*/ 2145 h 10000"/>
                <a:gd name="connsiteX119" fmla="*/ 4840 w 10000"/>
                <a:gd name="connsiteY119" fmla="*/ 1990 h 10000"/>
                <a:gd name="connsiteX120" fmla="*/ 5075 w 10000"/>
                <a:gd name="connsiteY120" fmla="*/ 1680 h 10000"/>
                <a:gd name="connsiteX121" fmla="*/ 5114 w 10000"/>
                <a:gd name="connsiteY121" fmla="*/ 1525 h 10000"/>
                <a:gd name="connsiteX122" fmla="*/ 4820 w 10000"/>
                <a:gd name="connsiteY122" fmla="*/ 1860 h 10000"/>
                <a:gd name="connsiteX123" fmla="*/ 4722 w 10000"/>
                <a:gd name="connsiteY123" fmla="*/ 1654 h 10000"/>
                <a:gd name="connsiteX124" fmla="*/ 4781 w 10000"/>
                <a:gd name="connsiteY124" fmla="*/ 1318 h 10000"/>
                <a:gd name="connsiteX125" fmla="*/ 4663 w 10000"/>
                <a:gd name="connsiteY125" fmla="*/ 1008 h 10000"/>
                <a:gd name="connsiteX126" fmla="*/ 4643 w 10000"/>
                <a:gd name="connsiteY126" fmla="*/ 930 h 10000"/>
                <a:gd name="connsiteX127" fmla="*/ 4742 w 10000"/>
                <a:gd name="connsiteY127" fmla="*/ 698 h 10000"/>
                <a:gd name="connsiteX128" fmla="*/ 4722 w 10000"/>
                <a:gd name="connsiteY128" fmla="*/ 181 h 10000"/>
                <a:gd name="connsiteX129" fmla="*/ 4585 w 10000"/>
                <a:gd name="connsiteY129" fmla="*/ 0 h 10000"/>
                <a:gd name="connsiteX130" fmla="*/ 4330 w 10000"/>
                <a:gd name="connsiteY130" fmla="*/ 284 h 10000"/>
                <a:gd name="connsiteX131" fmla="*/ 4213 w 10000"/>
                <a:gd name="connsiteY131" fmla="*/ 672 h 10000"/>
                <a:gd name="connsiteX132" fmla="*/ 4330 w 10000"/>
                <a:gd name="connsiteY132" fmla="*/ 1550 h 10000"/>
                <a:gd name="connsiteX133" fmla="*/ 4154 w 10000"/>
                <a:gd name="connsiteY133" fmla="*/ 2016 h 10000"/>
                <a:gd name="connsiteX134" fmla="*/ 3880 w 10000"/>
                <a:gd name="connsiteY134" fmla="*/ 2041 h 10000"/>
                <a:gd name="connsiteX135" fmla="*/ 3801 w 10000"/>
                <a:gd name="connsiteY135" fmla="*/ 2145 h 10000"/>
                <a:gd name="connsiteX136" fmla="*/ 3704 w 10000"/>
                <a:gd name="connsiteY136" fmla="*/ 1886 h 10000"/>
                <a:gd name="connsiteX137" fmla="*/ 3547 w 10000"/>
                <a:gd name="connsiteY137" fmla="*/ 1344 h 10000"/>
                <a:gd name="connsiteX138" fmla="*/ 3410 w 10000"/>
                <a:gd name="connsiteY138" fmla="*/ 904 h 10000"/>
                <a:gd name="connsiteX139" fmla="*/ 3311 w 10000"/>
                <a:gd name="connsiteY139" fmla="*/ 672 h 10000"/>
                <a:gd name="connsiteX140" fmla="*/ 3272 w 10000"/>
                <a:gd name="connsiteY140" fmla="*/ 594 h 10000"/>
                <a:gd name="connsiteX141" fmla="*/ 2998 w 10000"/>
                <a:gd name="connsiteY141" fmla="*/ 1292 h 10000"/>
                <a:gd name="connsiteX142" fmla="*/ 2527 w 10000"/>
                <a:gd name="connsiteY142" fmla="*/ 879 h 10000"/>
                <a:gd name="connsiteX143" fmla="*/ 2058 w 10000"/>
                <a:gd name="connsiteY143" fmla="*/ 853 h 10000"/>
                <a:gd name="connsiteX144" fmla="*/ 1861 w 10000"/>
                <a:gd name="connsiteY144" fmla="*/ 775 h 10000"/>
                <a:gd name="connsiteX145" fmla="*/ 1744 w 10000"/>
                <a:gd name="connsiteY145" fmla="*/ 827 h 10000"/>
                <a:gd name="connsiteX146" fmla="*/ 1646 w 10000"/>
                <a:gd name="connsiteY146" fmla="*/ 1137 h 10000"/>
                <a:gd name="connsiteX147" fmla="*/ 960 w 10000"/>
                <a:gd name="connsiteY147" fmla="*/ 1008 h 10000"/>
                <a:gd name="connsiteX148" fmla="*/ 745 w 10000"/>
                <a:gd name="connsiteY148" fmla="*/ 749 h 10000"/>
                <a:gd name="connsiteX149" fmla="*/ 705 w 10000"/>
                <a:gd name="connsiteY149" fmla="*/ 594 h 10000"/>
                <a:gd name="connsiteX0" fmla="*/ 705 w 10000"/>
                <a:gd name="connsiteY0" fmla="*/ 594 h 10000"/>
                <a:gd name="connsiteX1" fmla="*/ 118 w 10000"/>
                <a:gd name="connsiteY1" fmla="*/ 775 h 10000"/>
                <a:gd name="connsiteX2" fmla="*/ 137 w 10000"/>
                <a:gd name="connsiteY2" fmla="*/ 1008 h 10000"/>
                <a:gd name="connsiteX3" fmla="*/ 0 w 10000"/>
                <a:gd name="connsiteY3" fmla="*/ 1214 h 10000"/>
                <a:gd name="connsiteX4" fmla="*/ 431 w 10000"/>
                <a:gd name="connsiteY4" fmla="*/ 1990 h 10000"/>
                <a:gd name="connsiteX5" fmla="*/ 509 w 10000"/>
                <a:gd name="connsiteY5" fmla="*/ 2222 h 10000"/>
                <a:gd name="connsiteX6" fmla="*/ 921 w 10000"/>
                <a:gd name="connsiteY6" fmla="*/ 3075 h 10000"/>
                <a:gd name="connsiteX7" fmla="*/ 1274 w 10000"/>
                <a:gd name="connsiteY7" fmla="*/ 3282 h 10000"/>
                <a:gd name="connsiteX8" fmla="*/ 1450 w 10000"/>
                <a:gd name="connsiteY8" fmla="*/ 3540 h 10000"/>
                <a:gd name="connsiteX9" fmla="*/ 1587 w 10000"/>
                <a:gd name="connsiteY9" fmla="*/ 3592 h 10000"/>
                <a:gd name="connsiteX10" fmla="*/ 1959 w 10000"/>
                <a:gd name="connsiteY10" fmla="*/ 3824 h 10000"/>
                <a:gd name="connsiteX11" fmla="*/ 1861 w 10000"/>
                <a:gd name="connsiteY11" fmla="*/ 4703 h 10000"/>
                <a:gd name="connsiteX12" fmla="*/ 1646 w 10000"/>
                <a:gd name="connsiteY12" fmla="*/ 4522 h 10000"/>
                <a:gd name="connsiteX13" fmla="*/ 1411 w 10000"/>
                <a:gd name="connsiteY13" fmla="*/ 4780 h 10000"/>
                <a:gd name="connsiteX14" fmla="*/ 1293 w 10000"/>
                <a:gd name="connsiteY14" fmla="*/ 4884 h 10000"/>
                <a:gd name="connsiteX15" fmla="*/ 1214 w 10000"/>
                <a:gd name="connsiteY15" fmla="*/ 5762 h 10000"/>
                <a:gd name="connsiteX16" fmla="*/ 1038 w 10000"/>
                <a:gd name="connsiteY16" fmla="*/ 5891 h 10000"/>
                <a:gd name="connsiteX17" fmla="*/ 1137 w 10000"/>
                <a:gd name="connsiteY17" fmla="*/ 6331 h 10000"/>
                <a:gd name="connsiteX18" fmla="*/ 1352 w 10000"/>
                <a:gd name="connsiteY18" fmla="*/ 6589 h 10000"/>
                <a:gd name="connsiteX19" fmla="*/ 1470 w 10000"/>
                <a:gd name="connsiteY19" fmla="*/ 6693 h 10000"/>
                <a:gd name="connsiteX20" fmla="*/ 1587 w 10000"/>
                <a:gd name="connsiteY20" fmla="*/ 7003 h 10000"/>
                <a:gd name="connsiteX21" fmla="*/ 1626 w 10000"/>
                <a:gd name="connsiteY21" fmla="*/ 7158 h 10000"/>
                <a:gd name="connsiteX22" fmla="*/ 1626 w 10000"/>
                <a:gd name="connsiteY22" fmla="*/ 7597 h 10000"/>
                <a:gd name="connsiteX23" fmla="*/ 1587 w 10000"/>
                <a:gd name="connsiteY23" fmla="*/ 7752 h 10000"/>
                <a:gd name="connsiteX24" fmla="*/ 1587 w 10000"/>
                <a:gd name="connsiteY24" fmla="*/ 8320 h 10000"/>
                <a:gd name="connsiteX25" fmla="*/ 1470 w 10000"/>
                <a:gd name="connsiteY25" fmla="*/ 8424 h 10000"/>
                <a:gd name="connsiteX26" fmla="*/ 1391 w 10000"/>
                <a:gd name="connsiteY26" fmla="*/ 8682 h 10000"/>
                <a:gd name="connsiteX27" fmla="*/ 1489 w 10000"/>
                <a:gd name="connsiteY27" fmla="*/ 9173 h 10000"/>
                <a:gd name="connsiteX28" fmla="*/ 1704 w 10000"/>
                <a:gd name="connsiteY28" fmla="*/ 9716 h 10000"/>
                <a:gd name="connsiteX29" fmla="*/ 1842 w 10000"/>
                <a:gd name="connsiteY29" fmla="*/ 9767 h 10000"/>
                <a:gd name="connsiteX30" fmla="*/ 2136 w 10000"/>
                <a:gd name="connsiteY30" fmla="*/ 9897 h 10000"/>
                <a:gd name="connsiteX31" fmla="*/ 2312 w 10000"/>
                <a:gd name="connsiteY31" fmla="*/ 9716 h 10000"/>
                <a:gd name="connsiteX32" fmla="*/ 2331 w 10000"/>
                <a:gd name="connsiteY32" fmla="*/ 9638 h 10000"/>
                <a:gd name="connsiteX33" fmla="*/ 2645 w 10000"/>
                <a:gd name="connsiteY33" fmla="*/ 9612 h 10000"/>
                <a:gd name="connsiteX34" fmla="*/ 2900 w 10000"/>
                <a:gd name="connsiteY34" fmla="*/ 9483 h 10000"/>
                <a:gd name="connsiteX35" fmla="*/ 2978 w 10000"/>
                <a:gd name="connsiteY35" fmla="*/ 9251 h 10000"/>
                <a:gd name="connsiteX36" fmla="*/ 3448 w 10000"/>
                <a:gd name="connsiteY36" fmla="*/ 9044 h 10000"/>
                <a:gd name="connsiteX37" fmla="*/ 3605 w 10000"/>
                <a:gd name="connsiteY37" fmla="*/ 9147 h 10000"/>
                <a:gd name="connsiteX38" fmla="*/ 3919 w 10000"/>
                <a:gd name="connsiteY38" fmla="*/ 9354 h 10000"/>
                <a:gd name="connsiteX39" fmla="*/ 4310 w 10000"/>
                <a:gd name="connsiteY39" fmla="*/ 9819 h 10000"/>
                <a:gd name="connsiteX40" fmla="*/ 4487 w 10000"/>
                <a:gd name="connsiteY40" fmla="*/ 9948 h 10000"/>
                <a:gd name="connsiteX41" fmla="*/ 4604 w 10000"/>
                <a:gd name="connsiteY41" fmla="*/ 10000 h 10000"/>
                <a:gd name="connsiteX42" fmla="*/ 4781 w 10000"/>
                <a:gd name="connsiteY42" fmla="*/ 9664 h 10000"/>
                <a:gd name="connsiteX43" fmla="*/ 4899 w 10000"/>
                <a:gd name="connsiteY43" fmla="*/ 9561 h 10000"/>
                <a:gd name="connsiteX44" fmla="*/ 5075 w 10000"/>
                <a:gd name="connsiteY44" fmla="*/ 9199 h 10000"/>
                <a:gd name="connsiteX45" fmla="*/ 5506 w 10000"/>
                <a:gd name="connsiteY45" fmla="*/ 8863 h 10000"/>
                <a:gd name="connsiteX46" fmla="*/ 5604 w 10000"/>
                <a:gd name="connsiteY46" fmla="*/ 8398 h 10000"/>
                <a:gd name="connsiteX47" fmla="*/ 5683 w 10000"/>
                <a:gd name="connsiteY47" fmla="*/ 8165 h 10000"/>
                <a:gd name="connsiteX48" fmla="*/ 5702 w 10000"/>
                <a:gd name="connsiteY48" fmla="*/ 8036 h 10000"/>
                <a:gd name="connsiteX49" fmla="*/ 5956 w 10000"/>
                <a:gd name="connsiteY49" fmla="*/ 7959 h 10000"/>
                <a:gd name="connsiteX50" fmla="*/ 6153 w 10000"/>
                <a:gd name="connsiteY50" fmla="*/ 7700 h 10000"/>
                <a:gd name="connsiteX51" fmla="*/ 6407 w 10000"/>
                <a:gd name="connsiteY51" fmla="*/ 7778 h 10000"/>
                <a:gd name="connsiteX52" fmla="*/ 6583 w 10000"/>
                <a:gd name="connsiteY52" fmla="*/ 7494 h 10000"/>
                <a:gd name="connsiteX53" fmla="*/ 6721 w 10000"/>
                <a:gd name="connsiteY53" fmla="*/ 7106 h 10000"/>
                <a:gd name="connsiteX54" fmla="*/ 7015 w 10000"/>
                <a:gd name="connsiteY54" fmla="*/ 7132 h 10000"/>
                <a:gd name="connsiteX55" fmla="*/ 7249 w 10000"/>
                <a:gd name="connsiteY55" fmla="*/ 6693 h 10000"/>
                <a:gd name="connsiteX56" fmla="*/ 7426 w 10000"/>
                <a:gd name="connsiteY56" fmla="*/ 6822 h 10000"/>
                <a:gd name="connsiteX57" fmla="*/ 7583 w 10000"/>
                <a:gd name="connsiteY57" fmla="*/ 6977 h 10000"/>
                <a:gd name="connsiteX58" fmla="*/ 7720 w 10000"/>
                <a:gd name="connsiteY58" fmla="*/ 6848 h 10000"/>
                <a:gd name="connsiteX59" fmla="*/ 8033 w 10000"/>
                <a:gd name="connsiteY59" fmla="*/ 7003 h 10000"/>
                <a:gd name="connsiteX60" fmla="*/ 8405 w 10000"/>
                <a:gd name="connsiteY60" fmla="*/ 6615 h 10000"/>
                <a:gd name="connsiteX61" fmla="*/ 8582 w 10000"/>
                <a:gd name="connsiteY61" fmla="*/ 6486 h 10000"/>
                <a:gd name="connsiteX62" fmla="*/ 8700 w 10000"/>
                <a:gd name="connsiteY62" fmla="*/ 6434 h 10000"/>
                <a:gd name="connsiteX63" fmla="*/ 8837 w 10000"/>
                <a:gd name="connsiteY63" fmla="*/ 6150 h 10000"/>
                <a:gd name="connsiteX64" fmla="*/ 8895 w 10000"/>
                <a:gd name="connsiteY64" fmla="*/ 5995 h 10000"/>
                <a:gd name="connsiteX65" fmla="*/ 9036 w 10000"/>
                <a:gd name="connsiteY65" fmla="*/ 5948 h 10000"/>
                <a:gd name="connsiteX66" fmla="*/ 8945 w 10000"/>
                <a:gd name="connsiteY66" fmla="*/ 6317 h 10000"/>
                <a:gd name="connsiteX67" fmla="*/ 8887 w 10000"/>
                <a:gd name="connsiteY67" fmla="*/ 6103 h 10000"/>
                <a:gd name="connsiteX68" fmla="*/ 8965 w 10000"/>
                <a:gd name="connsiteY68" fmla="*/ 5877 h 10000"/>
                <a:gd name="connsiteX69" fmla="*/ 9131 w 10000"/>
                <a:gd name="connsiteY69" fmla="*/ 6186 h 10000"/>
                <a:gd name="connsiteX70" fmla="*/ 9187 w 10000"/>
                <a:gd name="connsiteY70" fmla="*/ 5642 h 10000"/>
                <a:gd name="connsiteX71" fmla="*/ 9327 w 10000"/>
                <a:gd name="connsiteY71" fmla="*/ 5245 h 10000"/>
                <a:gd name="connsiteX72" fmla="*/ 9228 w 10000"/>
                <a:gd name="connsiteY72" fmla="*/ 5065 h 10000"/>
                <a:gd name="connsiteX73" fmla="*/ 9346 w 10000"/>
                <a:gd name="connsiteY73" fmla="*/ 4832 h 10000"/>
                <a:gd name="connsiteX74" fmla="*/ 9542 w 10000"/>
                <a:gd name="connsiteY74" fmla="*/ 4599 h 10000"/>
                <a:gd name="connsiteX75" fmla="*/ 9445 w 10000"/>
                <a:gd name="connsiteY75" fmla="*/ 4134 h 10000"/>
                <a:gd name="connsiteX76" fmla="*/ 9327 w 10000"/>
                <a:gd name="connsiteY76" fmla="*/ 3979 h 10000"/>
                <a:gd name="connsiteX77" fmla="*/ 9248 w 10000"/>
                <a:gd name="connsiteY77" fmla="*/ 3747 h 10000"/>
                <a:gd name="connsiteX78" fmla="*/ 9228 w 10000"/>
                <a:gd name="connsiteY78" fmla="*/ 3669 h 10000"/>
                <a:gd name="connsiteX79" fmla="*/ 9248 w 10000"/>
                <a:gd name="connsiteY79" fmla="*/ 3592 h 10000"/>
                <a:gd name="connsiteX80" fmla="*/ 9013 w 10000"/>
                <a:gd name="connsiteY80" fmla="*/ 3643 h 10000"/>
                <a:gd name="connsiteX81" fmla="*/ 9150 w 10000"/>
                <a:gd name="connsiteY81" fmla="*/ 3721 h 10000"/>
                <a:gd name="connsiteX82" fmla="*/ 9307 w 10000"/>
                <a:gd name="connsiteY82" fmla="*/ 3463 h 10000"/>
                <a:gd name="connsiteX83" fmla="*/ 9385 w 10000"/>
                <a:gd name="connsiteY83" fmla="*/ 3307 h 10000"/>
                <a:gd name="connsiteX84" fmla="*/ 9484 w 10000"/>
                <a:gd name="connsiteY84" fmla="*/ 2791 h 10000"/>
                <a:gd name="connsiteX85" fmla="*/ 9503 w 10000"/>
                <a:gd name="connsiteY85" fmla="*/ 2351 h 10000"/>
                <a:gd name="connsiteX86" fmla="*/ 9973 w 10000"/>
                <a:gd name="connsiteY86" fmla="*/ 2326 h 10000"/>
                <a:gd name="connsiteX87" fmla="*/ 9875 w 10000"/>
                <a:gd name="connsiteY87" fmla="*/ 1938 h 10000"/>
                <a:gd name="connsiteX88" fmla="*/ 9385 w 10000"/>
                <a:gd name="connsiteY88" fmla="*/ 1473 h 10000"/>
                <a:gd name="connsiteX89" fmla="*/ 8738 w 10000"/>
                <a:gd name="connsiteY89" fmla="*/ 1731 h 10000"/>
                <a:gd name="connsiteX90" fmla="*/ 8601 w 10000"/>
                <a:gd name="connsiteY90" fmla="*/ 2067 h 10000"/>
                <a:gd name="connsiteX91" fmla="*/ 8465 w 10000"/>
                <a:gd name="connsiteY91" fmla="*/ 2584 h 10000"/>
                <a:gd name="connsiteX92" fmla="*/ 7975 w 10000"/>
                <a:gd name="connsiteY92" fmla="*/ 2610 h 10000"/>
                <a:gd name="connsiteX93" fmla="*/ 7642 w 10000"/>
                <a:gd name="connsiteY93" fmla="*/ 2894 h 10000"/>
                <a:gd name="connsiteX94" fmla="*/ 7602 w 10000"/>
                <a:gd name="connsiteY94" fmla="*/ 2972 h 10000"/>
                <a:gd name="connsiteX95" fmla="*/ 7583 w 10000"/>
                <a:gd name="connsiteY95" fmla="*/ 3230 h 10000"/>
                <a:gd name="connsiteX96" fmla="*/ 7466 w 10000"/>
                <a:gd name="connsiteY96" fmla="*/ 3333 h 10000"/>
                <a:gd name="connsiteX97" fmla="*/ 7367 w 10000"/>
                <a:gd name="connsiteY97" fmla="*/ 3643 h 10000"/>
                <a:gd name="connsiteX98" fmla="*/ 7230 w 10000"/>
                <a:gd name="connsiteY98" fmla="*/ 4470 h 10000"/>
                <a:gd name="connsiteX99" fmla="*/ 6897 w 10000"/>
                <a:gd name="connsiteY99" fmla="*/ 4574 h 10000"/>
                <a:gd name="connsiteX100" fmla="*/ 6740 w 10000"/>
                <a:gd name="connsiteY100" fmla="*/ 4729 h 10000"/>
                <a:gd name="connsiteX101" fmla="*/ 6446 w 10000"/>
                <a:gd name="connsiteY101" fmla="*/ 4780 h 10000"/>
                <a:gd name="connsiteX102" fmla="*/ 6113 w 10000"/>
                <a:gd name="connsiteY102" fmla="*/ 4935 h 10000"/>
                <a:gd name="connsiteX103" fmla="*/ 6055 w 10000"/>
                <a:gd name="connsiteY103" fmla="*/ 4961 h 10000"/>
                <a:gd name="connsiteX104" fmla="*/ 6035 w 10000"/>
                <a:gd name="connsiteY104" fmla="*/ 5065 h 10000"/>
                <a:gd name="connsiteX105" fmla="*/ 5859 w 10000"/>
                <a:gd name="connsiteY105" fmla="*/ 5142 h 10000"/>
                <a:gd name="connsiteX106" fmla="*/ 5799 w 10000"/>
                <a:gd name="connsiteY106" fmla="*/ 5168 h 10000"/>
                <a:gd name="connsiteX107" fmla="*/ 5623 w 10000"/>
                <a:gd name="connsiteY107" fmla="*/ 4987 h 10000"/>
                <a:gd name="connsiteX108" fmla="*/ 5702 w 10000"/>
                <a:gd name="connsiteY108" fmla="*/ 4755 h 10000"/>
                <a:gd name="connsiteX109" fmla="*/ 5506 w 10000"/>
                <a:gd name="connsiteY109" fmla="*/ 4651 h 10000"/>
                <a:gd name="connsiteX110" fmla="*/ 5369 w 10000"/>
                <a:gd name="connsiteY110" fmla="*/ 4160 h 10000"/>
                <a:gd name="connsiteX111" fmla="*/ 5290 w 10000"/>
                <a:gd name="connsiteY111" fmla="*/ 4083 h 10000"/>
                <a:gd name="connsiteX112" fmla="*/ 5251 w 10000"/>
                <a:gd name="connsiteY112" fmla="*/ 4005 h 10000"/>
                <a:gd name="connsiteX113" fmla="*/ 5114 w 10000"/>
                <a:gd name="connsiteY113" fmla="*/ 3307 h 10000"/>
                <a:gd name="connsiteX114" fmla="*/ 4820 w 10000"/>
                <a:gd name="connsiteY114" fmla="*/ 2687 h 10000"/>
                <a:gd name="connsiteX115" fmla="*/ 4899 w 10000"/>
                <a:gd name="connsiteY115" fmla="*/ 2455 h 10000"/>
                <a:gd name="connsiteX116" fmla="*/ 4937 w 10000"/>
                <a:gd name="connsiteY116" fmla="*/ 2300 h 10000"/>
                <a:gd name="connsiteX117" fmla="*/ 4918 w 10000"/>
                <a:gd name="connsiteY117" fmla="*/ 2222 h 10000"/>
                <a:gd name="connsiteX118" fmla="*/ 4879 w 10000"/>
                <a:gd name="connsiteY118" fmla="*/ 2145 h 10000"/>
                <a:gd name="connsiteX119" fmla="*/ 4840 w 10000"/>
                <a:gd name="connsiteY119" fmla="*/ 1990 h 10000"/>
                <a:gd name="connsiteX120" fmla="*/ 5075 w 10000"/>
                <a:gd name="connsiteY120" fmla="*/ 1680 h 10000"/>
                <a:gd name="connsiteX121" fmla="*/ 5114 w 10000"/>
                <a:gd name="connsiteY121" fmla="*/ 1525 h 10000"/>
                <a:gd name="connsiteX122" fmla="*/ 4820 w 10000"/>
                <a:gd name="connsiteY122" fmla="*/ 1860 h 10000"/>
                <a:gd name="connsiteX123" fmla="*/ 4722 w 10000"/>
                <a:gd name="connsiteY123" fmla="*/ 1654 h 10000"/>
                <a:gd name="connsiteX124" fmla="*/ 4781 w 10000"/>
                <a:gd name="connsiteY124" fmla="*/ 1318 h 10000"/>
                <a:gd name="connsiteX125" fmla="*/ 4663 w 10000"/>
                <a:gd name="connsiteY125" fmla="*/ 1008 h 10000"/>
                <a:gd name="connsiteX126" fmla="*/ 4643 w 10000"/>
                <a:gd name="connsiteY126" fmla="*/ 930 h 10000"/>
                <a:gd name="connsiteX127" fmla="*/ 4742 w 10000"/>
                <a:gd name="connsiteY127" fmla="*/ 698 h 10000"/>
                <a:gd name="connsiteX128" fmla="*/ 4722 w 10000"/>
                <a:gd name="connsiteY128" fmla="*/ 181 h 10000"/>
                <a:gd name="connsiteX129" fmla="*/ 4585 w 10000"/>
                <a:gd name="connsiteY129" fmla="*/ 0 h 10000"/>
                <a:gd name="connsiteX130" fmla="*/ 4330 w 10000"/>
                <a:gd name="connsiteY130" fmla="*/ 284 h 10000"/>
                <a:gd name="connsiteX131" fmla="*/ 4213 w 10000"/>
                <a:gd name="connsiteY131" fmla="*/ 672 h 10000"/>
                <a:gd name="connsiteX132" fmla="*/ 4330 w 10000"/>
                <a:gd name="connsiteY132" fmla="*/ 1550 h 10000"/>
                <a:gd name="connsiteX133" fmla="*/ 4154 w 10000"/>
                <a:gd name="connsiteY133" fmla="*/ 2016 h 10000"/>
                <a:gd name="connsiteX134" fmla="*/ 3880 w 10000"/>
                <a:gd name="connsiteY134" fmla="*/ 2041 h 10000"/>
                <a:gd name="connsiteX135" fmla="*/ 3801 w 10000"/>
                <a:gd name="connsiteY135" fmla="*/ 2145 h 10000"/>
                <a:gd name="connsiteX136" fmla="*/ 3704 w 10000"/>
                <a:gd name="connsiteY136" fmla="*/ 1886 h 10000"/>
                <a:gd name="connsiteX137" fmla="*/ 3547 w 10000"/>
                <a:gd name="connsiteY137" fmla="*/ 1344 h 10000"/>
                <a:gd name="connsiteX138" fmla="*/ 3410 w 10000"/>
                <a:gd name="connsiteY138" fmla="*/ 904 h 10000"/>
                <a:gd name="connsiteX139" fmla="*/ 3311 w 10000"/>
                <a:gd name="connsiteY139" fmla="*/ 672 h 10000"/>
                <a:gd name="connsiteX140" fmla="*/ 3272 w 10000"/>
                <a:gd name="connsiteY140" fmla="*/ 594 h 10000"/>
                <a:gd name="connsiteX141" fmla="*/ 2998 w 10000"/>
                <a:gd name="connsiteY141" fmla="*/ 1292 h 10000"/>
                <a:gd name="connsiteX142" fmla="*/ 2527 w 10000"/>
                <a:gd name="connsiteY142" fmla="*/ 879 h 10000"/>
                <a:gd name="connsiteX143" fmla="*/ 2058 w 10000"/>
                <a:gd name="connsiteY143" fmla="*/ 853 h 10000"/>
                <a:gd name="connsiteX144" fmla="*/ 1861 w 10000"/>
                <a:gd name="connsiteY144" fmla="*/ 775 h 10000"/>
                <a:gd name="connsiteX145" fmla="*/ 1744 w 10000"/>
                <a:gd name="connsiteY145" fmla="*/ 827 h 10000"/>
                <a:gd name="connsiteX146" fmla="*/ 1646 w 10000"/>
                <a:gd name="connsiteY146" fmla="*/ 1137 h 10000"/>
                <a:gd name="connsiteX147" fmla="*/ 960 w 10000"/>
                <a:gd name="connsiteY147" fmla="*/ 1008 h 10000"/>
                <a:gd name="connsiteX148" fmla="*/ 745 w 10000"/>
                <a:gd name="connsiteY148" fmla="*/ 749 h 10000"/>
                <a:gd name="connsiteX149" fmla="*/ 705 w 10000"/>
                <a:gd name="connsiteY149" fmla="*/ 59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0000" h="10000">
                  <a:moveTo>
                    <a:pt x="705" y="594"/>
                  </a:moveTo>
                  <a:cubicBezTo>
                    <a:pt x="412" y="685"/>
                    <a:pt x="529" y="749"/>
                    <a:pt x="118" y="775"/>
                  </a:cubicBezTo>
                  <a:cubicBezTo>
                    <a:pt x="58" y="891"/>
                    <a:pt x="108" y="891"/>
                    <a:pt x="137" y="1008"/>
                  </a:cubicBezTo>
                  <a:cubicBezTo>
                    <a:pt x="108" y="1176"/>
                    <a:pt x="39" y="1059"/>
                    <a:pt x="0" y="1214"/>
                  </a:cubicBezTo>
                  <a:cubicBezTo>
                    <a:pt x="176" y="1447"/>
                    <a:pt x="294" y="1718"/>
                    <a:pt x="431" y="1990"/>
                  </a:cubicBezTo>
                  <a:cubicBezTo>
                    <a:pt x="470" y="2054"/>
                    <a:pt x="470" y="2158"/>
                    <a:pt x="509" y="2222"/>
                  </a:cubicBezTo>
                  <a:cubicBezTo>
                    <a:pt x="568" y="2545"/>
                    <a:pt x="745" y="2842"/>
                    <a:pt x="921" y="3075"/>
                  </a:cubicBezTo>
                  <a:cubicBezTo>
                    <a:pt x="1009" y="3191"/>
                    <a:pt x="1175" y="3152"/>
                    <a:pt x="1274" y="3282"/>
                  </a:cubicBezTo>
                  <a:cubicBezTo>
                    <a:pt x="1332" y="3359"/>
                    <a:pt x="1381" y="3475"/>
                    <a:pt x="1450" y="3540"/>
                  </a:cubicBezTo>
                  <a:cubicBezTo>
                    <a:pt x="1489" y="3579"/>
                    <a:pt x="1547" y="3566"/>
                    <a:pt x="1587" y="3592"/>
                  </a:cubicBezTo>
                  <a:cubicBezTo>
                    <a:pt x="1734" y="3682"/>
                    <a:pt x="1783" y="3786"/>
                    <a:pt x="1959" y="3824"/>
                  </a:cubicBezTo>
                  <a:cubicBezTo>
                    <a:pt x="2126" y="4160"/>
                    <a:pt x="2087" y="4509"/>
                    <a:pt x="1861" y="4703"/>
                  </a:cubicBezTo>
                  <a:cubicBezTo>
                    <a:pt x="1773" y="4664"/>
                    <a:pt x="1744" y="4561"/>
                    <a:pt x="1646" y="4522"/>
                  </a:cubicBezTo>
                  <a:cubicBezTo>
                    <a:pt x="1558" y="4599"/>
                    <a:pt x="1489" y="4703"/>
                    <a:pt x="1411" y="4780"/>
                  </a:cubicBezTo>
                  <a:cubicBezTo>
                    <a:pt x="1371" y="4819"/>
                    <a:pt x="1293" y="4884"/>
                    <a:pt x="1293" y="4884"/>
                  </a:cubicBezTo>
                  <a:cubicBezTo>
                    <a:pt x="1274" y="5090"/>
                    <a:pt x="1293" y="5633"/>
                    <a:pt x="1214" y="5762"/>
                  </a:cubicBezTo>
                  <a:cubicBezTo>
                    <a:pt x="1175" y="5827"/>
                    <a:pt x="1038" y="5891"/>
                    <a:pt x="1038" y="5891"/>
                  </a:cubicBezTo>
                  <a:cubicBezTo>
                    <a:pt x="999" y="6047"/>
                    <a:pt x="1028" y="6240"/>
                    <a:pt x="1137" y="6331"/>
                  </a:cubicBezTo>
                  <a:cubicBezTo>
                    <a:pt x="1195" y="6447"/>
                    <a:pt x="1254" y="6499"/>
                    <a:pt x="1352" y="6589"/>
                  </a:cubicBezTo>
                  <a:cubicBezTo>
                    <a:pt x="1391" y="6628"/>
                    <a:pt x="1470" y="6693"/>
                    <a:pt x="1470" y="6693"/>
                  </a:cubicBezTo>
                  <a:cubicBezTo>
                    <a:pt x="1518" y="6783"/>
                    <a:pt x="1547" y="6899"/>
                    <a:pt x="1587" y="7003"/>
                  </a:cubicBezTo>
                  <a:cubicBezTo>
                    <a:pt x="1607" y="7054"/>
                    <a:pt x="1626" y="7158"/>
                    <a:pt x="1626" y="7158"/>
                  </a:cubicBezTo>
                  <a:cubicBezTo>
                    <a:pt x="1646" y="7377"/>
                    <a:pt x="1656" y="7390"/>
                    <a:pt x="1626" y="7597"/>
                  </a:cubicBezTo>
                  <a:cubicBezTo>
                    <a:pt x="1617" y="7649"/>
                    <a:pt x="1587" y="7752"/>
                    <a:pt x="1587" y="7752"/>
                  </a:cubicBezTo>
                  <a:cubicBezTo>
                    <a:pt x="1597" y="7907"/>
                    <a:pt x="1636" y="8165"/>
                    <a:pt x="1587" y="8320"/>
                  </a:cubicBezTo>
                  <a:cubicBezTo>
                    <a:pt x="1568" y="8372"/>
                    <a:pt x="1470" y="8424"/>
                    <a:pt x="1470" y="8424"/>
                  </a:cubicBezTo>
                  <a:cubicBezTo>
                    <a:pt x="1431" y="8514"/>
                    <a:pt x="1411" y="8592"/>
                    <a:pt x="1391" y="8682"/>
                  </a:cubicBezTo>
                  <a:cubicBezTo>
                    <a:pt x="1411" y="8811"/>
                    <a:pt x="1440" y="9044"/>
                    <a:pt x="1489" y="9173"/>
                  </a:cubicBezTo>
                  <a:cubicBezTo>
                    <a:pt x="1568" y="9367"/>
                    <a:pt x="1646" y="9496"/>
                    <a:pt x="1704" y="9716"/>
                  </a:cubicBezTo>
                  <a:cubicBezTo>
                    <a:pt x="1725" y="9780"/>
                    <a:pt x="1793" y="9755"/>
                    <a:pt x="1842" y="9767"/>
                  </a:cubicBezTo>
                  <a:cubicBezTo>
                    <a:pt x="1940" y="9845"/>
                    <a:pt x="2028" y="9845"/>
                    <a:pt x="2136" y="9897"/>
                  </a:cubicBezTo>
                  <a:cubicBezTo>
                    <a:pt x="2224" y="9871"/>
                    <a:pt x="2273" y="9819"/>
                    <a:pt x="2312" y="9716"/>
                  </a:cubicBezTo>
                  <a:cubicBezTo>
                    <a:pt x="2322" y="9690"/>
                    <a:pt x="2312" y="9638"/>
                    <a:pt x="2331" y="9638"/>
                  </a:cubicBezTo>
                  <a:cubicBezTo>
                    <a:pt x="2430" y="9612"/>
                    <a:pt x="2537" y="9625"/>
                    <a:pt x="2645" y="9612"/>
                  </a:cubicBezTo>
                  <a:cubicBezTo>
                    <a:pt x="2734" y="9574"/>
                    <a:pt x="2821" y="9548"/>
                    <a:pt x="2900" y="9483"/>
                  </a:cubicBezTo>
                  <a:cubicBezTo>
                    <a:pt x="2949" y="9393"/>
                    <a:pt x="3007" y="9367"/>
                    <a:pt x="2978" y="9251"/>
                  </a:cubicBezTo>
                  <a:cubicBezTo>
                    <a:pt x="3017" y="8928"/>
                    <a:pt x="3154" y="9057"/>
                    <a:pt x="3448" y="9044"/>
                  </a:cubicBezTo>
                  <a:cubicBezTo>
                    <a:pt x="3517" y="8902"/>
                    <a:pt x="3537" y="9057"/>
                    <a:pt x="3605" y="9147"/>
                  </a:cubicBezTo>
                  <a:cubicBezTo>
                    <a:pt x="3654" y="9354"/>
                    <a:pt x="3772" y="9328"/>
                    <a:pt x="3919" y="9354"/>
                  </a:cubicBezTo>
                  <a:cubicBezTo>
                    <a:pt x="4095" y="9432"/>
                    <a:pt x="4144" y="9716"/>
                    <a:pt x="4310" y="9819"/>
                  </a:cubicBezTo>
                  <a:cubicBezTo>
                    <a:pt x="4370" y="9858"/>
                    <a:pt x="4418" y="9922"/>
                    <a:pt x="4487" y="9948"/>
                  </a:cubicBezTo>
                  <a:cubicBezTo>
                    <a:pt x="4527" y="9961"/>
                    <a:pt x="4604" y="10000"/>
                    <a:pt x="4604" y="10000"/>
                  </a:cubicBezTo>
                  <a:cubicBezTo>
                    <a:pt x="4790" y="9935"/>
                    <a:pt x="4693" y="9742"/>
                    <a:pt x="4781" y="9664"/>
                  </a:cubicBezTo>
                  <a:cubicBezTo>
                    <a:pt x="4820" y="9625"/>
                    <a:pt x="4899" y="9561"/>
                    <a:pt x="4899" y="9561"/>
                  </a:cubicBezTo>
                  <a:cubicBezTo>
                    <a:pt x="4947" y="9354"/>
                    <a:pt x="4908" y="9276"/>
                    <a:pt x="5075" y="9199"/>
                  </a:cubicBezTo>
                  <a:cubicBezTo>
                    <a:pt x="5241" y="8979"/>
                    <a:pt x="5241" y="8902"/>
                    <a:pt x="5506" y="8863"/>
                  </a:cubicBezTo>
                  <a:cubicBezTo>
                    <a:pt x="5584" y="8708"/>
                    <a:pt x="5574" y="8605"/>
                    <a:pt x="5604" y="8398"/>
                  </a:cubicBezTo>
                  <a:cubicBezTo>
                    <a:pt x="5613" y="8320"/>
                    <a:pt x="5673" y="8243"/>
                    <a:pt x="5683" y="8165"/>
                  </a:cubicBezTo>
                  <a:cubicBezTo>
                    <a:pt x="5692" y="8127"/>
                    <a:pt x="5683" y="8075"/>
                    <a:pt x="5702" y="8036"/>
                  </a:cubicBezTo>
                  <a:cubicBezTo>
                    <a:pt x="5731" y="7997"/>
                    <a:pt x="5937" y="7959"/>
                    <a:pt x="5956" y="7959"/>
                  </a:cubicBezTo>
                  <a:cubicBezTo>
                    <a:pt x="5996" y="7817"/>
                    <a:pt x="6045" y="7752"/>
                    <a:pt x="6153" y="7700"/>
                  </a:cubicBezTo>
                  <a:cubicBezTo>
                    <a:pt x="6241" y="7713"/>
                    <a:pt x="6407" y="7778"/>
                    <a:pt x="6407" y="7778"/>
                  </a:cubicBezTo>
                  <a:cubicBezTo>
                    <a:pt x="6525" y="7726"/>
                    <a:pt x="6525" y="7623"/>
                    <a:pt x="6583" y="7494"/>
                  </a:cubicBezTo>
                  <a:cubicBezTo>
                    <a:pt x="6613" y="7339"/>
                    <a:pt x="6583" y="7171"/>
                    <a:pt x="6721" y="7106"/>
                  </a:cubicBezTo>
                  <a:cubicBezTo>
                    <a:pt x="6829" y="7158"/>
                    <a:pt x="6897" y="7158"/>
                    <a:pt x="7015" y="7132"/>
                  </a:cubicBezTo>
                  <a:cubicBezTo>
                    <a:pt x="7093" y="6822"/>
                    <a:pt x="6887" y="6744"/>
                    <a:pt x="7249" y="6693"/>
                  </a:cubicBezTo>
                  <a:cubicBezTo>
                    <a:pt x="7319" y="6718"/>
                    <a:pt x="7426" y="6822"/>
                    <a:pt x="7426" y="6822"/>
                  </a:cubicBezTo>
                  <a:cubicBezTo>
                    <a:pt x="7475" y="6912"/>
                    <a:pt x="7514" y="6912"/>
                    <a:pt x="7583" y="6977"/>
                  </a:cubicBezTo>
                  <a:cubicBezTo>
                    <a:pt x="7671" y="6938"/>
                    <a:pt x="7632" y="6886"/>
                    <a:pt x="7720" y="6848"/>
                  </a:cubicBezTo>
                  <a:cubicBezTo>
                    <a:pt x="7828" y="6899"/>
                    <a:pt x="7925" y="6951"/>
                    <a:pt x="8033" y="7003"/>
                  </a:cubicBezTo>
                  <a:cubicBezTo>
                    <a:pt x="8190" y="6860"/>
                    <a:pt x="8200" y="6705"/>
                    <a:pt x="8405" y="6615"/>
                  </a:cubicBezTo>
                  <a:cubicBezTo>
                    <a:pt x="8504" y="6576"/>
                    <a:pt x="8435" y="6550"/>
                    <a:pt x="8582" y="6486"/>
                  </a:cubicBezTo>
                  <a:cubicBezTo>
                    <a:pt x="8622" y="6473"/>
                    <a:pt x="8700" y="6434"/>
                    <a:pt x="8700" y="6434"/>
                  </a:cubicBezTo>
                  <a:cubicBezTo>
                    <a:pt x="8719" y="6227"/>
                    <a:pt x="8700" y="6214"/>
                    <a:pt x="8837" y="6150"/>
                  </a:cubicBezTo>
                  <a:cubicBezTo>
                    <a:pt x="8847" y="6098"/>
                    <a:pt x="8862" y="6029"/>
                    <a:pt x="8895" y="5995"/>
                  </a:cubicBezTo>
                  <a:cubicBezTo>
                    <a:pt x="8928" y="5961"/>
                    <a:pt x="9036" y="5999"/>
                    <a:pt x="9036" y="5948"/>
                  </a:cubicBezTo>
                  <a:cubicBezTo>
                    <a:pt x="9056" y="5999"/>
                    <a:pt x="8970" y="6291"/>
                    <a:pt x="8945" y="6317"/>
                  </a:cubicBezTo>
                  <a:cubicBezTo>
                    <a:pt x="8920" y="6343"/>
                    <a:pt x="8916" y="6232"/>
                    <a:pt x="8887" y="6103"/>
                  </a:cubicBezTo>
                  <a:cubicBezTo>
                    <a:pt x="8945" y="5780"/>
                    <a:pt x="8848" y="6109"/>
                    <a:pt x="8965" y="5877"/>
                  </a:cubicBezTo>
                  <a:cubicBezTo>
                    <a:pt x="8985" y="5825"/>
                    <a:pt x="9091" y="6198"/>
                    <a:pt x="9131" y="6186"/>
                  </a:cubicBezTo>
                  <a:cubicBezTo>
                    <a:pt x="9158" y="6183"/>
                    <a:pt x="9160" y="5645"/>
                    <a:pt x="9187" y="5642"/>
                  </a:cubicBezTo>
                  <a:cubicBezTo>
                    <a:pt x="9284" y="5593"/>
                    <a:pt x="9230" y="5294"/>
                    <a:pt x="9327" y="5245"/>
                  </a:cubicBezTo>
                  <a:cubicBezTo>
                    <a:pt x="9356" y="5129"/>
                    <a:pt x="9307" y="5103"/>
                    <a:pt x="9228" y="5065"/>
                  </a:cubicBezTo>
                  <a:cubicBezTo>
                    <a:pt x="9248" y="4948"/>
                    <a:pt x="9268" y="4897"/>
                    <a:pt x="9346" y="4832"/>
                  </a:cubicBezTo>
                  <a:cubicBezTo>
                    <a:pt x="9375" y="4703"/>
                    <a:pt x="9445" y="4638"/>
                    <a:pt x="9542" y="4599"/>
                  </a:cubicBezTo>
                  <a:cubicBezTo>
                    <a:pt x="9522" y="4483"/>
                    <a:pt x="9503" y="4238"/>
                    <a:pt x="9445" y="4134"/>
                  </a:cubicBezTo>
                  <a:cubicBezTo>
                    <a:pt x="9414" y="4070"/>
                    <a:pt x="9356" y="4044"/>
                    <a:pt x="9327" y="3979"/>
                  </a:cubicBezTo>
                  <a:cubicBezTo>
                    <a:pt x="9268" y="3850"/>
                    <a:pt x="9298" y="3928"/>
                    <a:pt x="9248" y="3747"/>
                  </a:cubicBezTo>
                  <a:cubicBezTo>
                    <a:pt x="9238" y="3721"/>
                    <a:pt x="9228" y="3669"/>
                    <a:pt x="9228" y="3669"/>
                  </a:cubicBezTo>
                  <a:cubicBezTo>
                    <a:pt x="9238" y="3643"/>
                    <a:pt x="9268" y="3592"/>
                    <a:pt x="9248" y="3592"/>
                  </a:cubicBezTo>
                  <a:cubicBezTo>
                    <a:pt x="9170" y="3579"/>
                    <a:pt x="9013" y="3643"/>
                    <a:pt x="9013" y="3643"/>
                  </a:cubicBezTo>
                  <a:cubicBezTo>
                    <a:pt x="9042" y="3760"/>
                    <a:pt x="9072" y="3760"/>
                    <a:pt x="9150" y="3721"/>
                  </a:cubicBezTo>
                  <a:cubicBezTo>
                    <a:pt x="9209" y="3643"/>
                    <a:pt x="9258" y="3553"/>
                    <a:pt x="9307" y="3463"/>
                  </a:cubicBezTo>
                  <a:cubicBezTo>
                    <a:pt x="9336" y="3411"/>
                    <a:pt x="9385" y="3307"/>
                    <a:pt x="9385" y="3307"/>
                  </a:cubicBezTo>
                  <a:cubicBezTo>
                    <a:pt x="9414" y="2661"/>
                    <a:pt x="9405" y="3101"/>
                    <a:pt x="9484" y="2791"/>
                  </a:cubicBezTo>
                  <a:cubicBezTo>
                    <a:pt x="9493" y="2649"/>
                    <a:pt x="9414" y="2442"/>
                    <a:pt x="9503" y="2351"/>
                  </a:cubicBezTo>
                  <a:cubicBezTo>
                    <a:pt x="9631" y="2235"/>
                    <a:pt x="9826" y="2403"/>
                    <a:pt x="9973" y="2326"/>
                  </a:cubicBezTo>
                  <a:cubicBezTo>
                    <a:pt x="10061" y="2274"/>
                    <a:pt x="9914" y="1977"/>
                    <a:pt x="9875" y="1938"/>
                  </a:cubicBezTo>
                  <a:cubicBezTo>
                    <a:pt x="9768" y="1718"/>
                    <a:pt x="9592" y="1512"/>
                    <a:pt x="9385" y="1473"/>
                  </a:cubicBezTo>
                  <a:cubicBezTo>
                    <a:pt x="8994" y="1499"/>
                    <a:pt x="9003" y="1499"/>
                    <a:pt x="8738" y="1731"/>
                  </a:cubicBezTo>
                  <a:cubicBezTo>
                    <a:pt x="8680" y="1860"/>
                    <a:pt x="8641" y="1925"/>
                    <a:pt x="8601" y="2067"/>
                  </a:cubicBezTo>
                  <a:cubicBezTo>
                    <a:pt x="8591" y="2222"/>
                    <a:pt x="8601" y="2519"/>
                    <a:pt x="8465" y="2584"/>
                  </a:cubicBezTo>
                  <a:cubicBezTo>
                    <a:pt x="8298" y="2558"/>
                    <a:pt x="8122" y="2481"/>
                    <a:pt x="7975" y="2610"/>
                  </a:cubicBezTo>
                  <a:cubicBezTo>
                    <a:pt x="7877" y="2804"/>
                    <a:pt x="7838" y="2855"/>
                    <a:pt x="7642" y="2894"/>
                  </a:cubicBezTo>
                  <a:cubicBezTo>
                    <a:pt x="7632" y="2920"/>
                    <a:pt x="7612" y="2946"/>
                    <a:pt x="7602" y="2972"/>
                  </a:cubicBezTo>
                  <a:cubicBezTo>
                    <a:pt x="7583" y="3062"/>
                    <a:pt x="7612" y="3152"/>
                    <a:pt x="7583" y="3230"/>
                  </a:cubicBezTo>
                  <a:cubicBezTo>
                    <a:pt x="7563" y="3282"/>
                    <a:pt x="7466" y="3333"/>
                    <a:pt x="7466" y="3333"/>
                  </a:cubicBezTo>
                  <a:cubicBezTo>
                    <a:pt x="7455" y="3488"/>
                    <a:pt x="7475" y="3592"/>
                    <a:pt x="7367" y="3643"/>
                  </a:cubicBezTo>
                  <a:cubicBezTo>
                    <a:pt x="7358" y="4186"/>
                    <a:pt x="7505" y="4354"/>
                    <a:pt x="7230" y="4470"/>
                  </a:cubicBezTo>
                  <a:cubicBezTo>
                    <a:pt x="7083" y="4406"/>
                    <a:pt x="7034" y="4548"/>
                    <a:pt x="6897" y="4574"/>
                  </a:cubicBezTo>
                  <a:cubicBezTo>
                    <a:pt x="6809" y="4638"/>
                    <a:pt x="6829" y="4690"/>
                    <a:pt x="6740" y="4729"/>
                  </a:cubicBezTo>
                  <a:cubicBezTo>
                    <a:pt x="6583" y="4703"/>
                    <a:pt x="6564" y="4677"/>
                    <a:pt x="6446" y="4780"/>
                  </a:cubicBezTo>
                  <a:cubicBezTo>
                    <a:pt x="6358" y="4961"/>
                    <a:pt x="6299" y="4910"/>
                    <a:pt x="6113" y="4935"/>
                  </a:cubicBezTo>
                  <a:cubicBezTo>
                    <a:pt x="6093" y="4948"/>
                    <a:pt x="6064" y="4935"/>
                    <a:pt x="6055" y="4961"/>
                  </a:cubicBezTo>
                  <a:cubicBezTo>
                    <a:pt x="6035" y="4987"/>
                    <a:pt x="6055" y="5039"/>
                    <a:pt x="6035" y="5065"/>
                  </a:cubicBezTo>
                  <a:lnTo>
                    <a:pt x="5859" y="5142"/>
                  </a:lnTo>
                  <a:cubicBezTo>
                    <a:pt x="5839" y="5155"/>
                    <a:pt x="5799" y="5168"/>
                    <a:pt x="5799" y="5168"/>
                  </a:cubicBezTo>
                  <a:cubicBezTo>
                    <a:pt x="5692" y="5142"/>
                    <a:pt x="5663" y="5129"/>
                    <a:pt x="5623" y="4987"/>
                  </a:cubicBezTo>
                  <a:cubicBezTo>
                    <a:pt x="5663" y="4922"/>
                    <a:pt x="5702" y="4755"/>
                    <a:pt x="5702" y="4755"/>
                  </a:cubicBezTo>
                  <a:cubicBezTo>
                    <a:pt x="5555" y="4690"/>
                    <a:pt x="5623" y="4729"/>
                    <a:pt x="5506" y="4651"/>
                  </a:cubicBezTo>
                  <a:cubicBezTo>
                    <a:pt x="5466" y="4496"/>
                    <a:pt x="5447" y="4276"/>
                    <a:pt x="5369" y="4160"/>
                  </a:cubicBezTo>
                  <a:cubicBezTo>
                    <a:pt x="5349" y="4121"/>
                    <a:pt x="5310" y="4109"/>
                    <a:pt x="5290" y="4083"/>
                  </a:cubicBezTo>
                  <a:cubicBezTo>
                    <a:pt x="5271" y="4057"/>
                    <a:pt x="5261" y="4031"/>
                    <a:pt x="5251" y="4005"/>
                  </a:cubicBezTo>
                  <a:cubicBezTo>
                    <a:pt x="5212" y="3786"/>
                    <a:pt x="5261" y="3437"/>
                    <a:pt x="5114" y="3307"/>
                  </a:cubicBezTo>
                  <a:cubicBezTo>
                    <a:pt x="5046" y="3049"/>
                    <a:pt x="4937" y="2907"/>
                    <a:pt x="4820" y="2687"/>
                  </a:cubicBezTo>
                  <a:cubicBezTo>
                    <a:pt x="4879" y="2558"/>
                    <a:pt x="4850" y="2636"/>
                    <a:pt x="4899" y="2455"/>
                  </a:cubicBezTo>
                  <a:cubicBezTo>
                    <a:pt x="4908" y="2403"/>
                    <a:pt x="4937" y="2300"/>
                    <a:pt x="4937" y="2300"/>
                  </a:cubicBezTo>
                  <a:cubicBezTo>
                    <a:pt x="4928" y="2274"/>
                    <a:pt x="4928" y="2248"/>
                    <a:pt x="4918" y="2222"/>
                  </a:cubicBezTo>
                  <a:cubicBezTo>
                    <a:pt x="4908" y="2196"/>
                    <a:pt x="4889" y="2171"/>
                    <a:pt x="4879" y="2145"/>
                  </a:cubicBezTo>
                  <a:cubicBezTo>
                    <a:pt x="4860" y="2093"/>
                    <a:pt x="4840" y="1990"/>
                    <a:pt x="4840" y="1990"/>
                  </a:cubicBezTo>
                  <a:cubicBezTo>
                    <a:pt x="4879" y="1744"/>
                    <a:pt x="4879" y="1718"/>
                    <a:pt x="5075" y="1680"/>
                  </a:cubicBezTo>
                  <a:cubicBezTo>
                    <a:pt x="5143" y="1654"/>
                    <a:pt x="5280" y="1473"/>
                    <a:pt x="5114" y="1525"/>
                  </a:cubicBezTo>
                  <a:cubicBezTo>
                    <a:pt x="5007" y="1628"/>
                    <a:pt x="4928" y="1770"/>
                    <a:pt x="4820" y="1860"/>
                  </a:cubicBezTo>
                  <a:cubicBezTo>
                    <a:pt x="4771" y="1822"/>
                    <a:pt x="4722" y="1654"/>
                    <a:pt x="4722" y="1654"/>
                  </a:cubicBezTo>
                  <a:cubicBezTo>
                    <a:pt x="4732" y="1537"/>
                    <a:pt x="4781" y="1318"/>
                    <a:pt x="4781" y="1318"/>
                  </a:cubicBezTo>
                  <a:cubicBezTo>
                    <a:pt x="4683" y="1111"/>
                    <a:pt x="4722" y="1227"/>
                    <a:pt x="4663" y="1008"/>
                  </a:cubicBezTo>
                  <a:cubicBezTo>
                    <a:pt x="4653" y="982"/>
                    <a:pt x="4643" y="930"/>
                    <a:pt x="4643" y="930"/>
                  </a:cubicBezTo>
                  <a:cubicBezTo>
                    <a:pt x="4663" y="840"/>
                    <a:pt x="4742" y="698"/>
                    <a:pt x="4742" y="698"/>
                  </a:cubicBezTo>
                  <a:cubicBezTo>
                    <a:pt x="4771" y="491"/>
                    <a:pt x="4761" y="375"/>
                    <a:pt x="4722" y="181"/>
                  </a:cubicBezTo>
                  <a:cubicBezTo>
                    <a:pt x="4703" y="103"/>
                    <a:pt x="4585" y="0"/>
                    <a:pt x="4585" y="0"/>
                  </a:cubicBezTo>
                  <a:cubicBezTo>
                    <a:pt x="4457" y="52"/>
                    <a:pt x="4457" y="233"/>
                    <a:pt x="4330" y="284"/>
                  </a:cubicBezTo>
                  <a:cubicBezTo>
                    <a:pt x="4242" y="401"/>
                    <a:pt x="4232" y="517"/>
                    <a:pt x="4213" y="672"/>
                  </a:cubicBezTo>
                  <a:cubicBezTo>
                    <a:pt x="4232" y="982"/>
                    <a:pt x="4281" y="1253"/>
                    <a:pt x="4330" y="1550"/>
                  </a:cubicBezTo>
                  <a:cubicBezTo>
                    <a:pt x="4310" y="1809"/>
                    <a:pt x="4281" y="1848"/>
                    <a:pt x="4154" y="2016"/>
                  </a:cubicBezTo>
                  <a:cubicBezTo>
                    <a:pt x="4046" y="1990"/>
                    <a:pt x="3977" y="2003"/>
                    <a:pt x="3880" y="2041"/>
                  </a:cubicBezTo>
                  <a:cubicBezTo>
                    <a:pt x="3860" y="2132"/>
                    <a:pt x="3880" y="2300"/>
                    <a:pt x="3801" y="2145"/>
                  </a:cubicBezTo>
                  <a:cubicBezTo>
                    <a:pt x="3782" y="2016"/>
                    <a:pt x="3791" y="1964"/>
                    <a:pt x="3704" y="1886"/>
                  </a:cubicBezTo>
                  <a:cubicBezTo>
                    <a:pt x="3625" y="1731"/>
                    <a:pt x="3586" y="1512"/>
                    <a:pt x="3547" y="1344"/>
                  </a:cubicBezTo>
                  <a:cubicBezTo>
                    <a:pt x="3527" y="969"/>
                    <a:pt x="3557" y="1098"/>
                    <a:pt x="3410" y="904"/>
                  </a:cubicBezTo>
                  <a:cubicBezTo>
                    <a:pt x="3371" y="762"/>
                    <a:pt x="3400" y="853"/>
                    <a:pt x="3311" y="672"/>
                  </a:cubicBezTo>
                  <a:cubicBezTo>
                    <a:pt x="3301" y="646"/>
                    <a:pt x="3272" y="594"/>
                    <a:pt x="3272" y="594"/>
                  </a:cubicBezTo>
                  <a:cubicBezTo>
                    <a:pt x="3027" y="672"/>
                    <a:pt x="3164" y="1150"/>
                    <a:pt x="2998" y="1292"/>
                  </a:cubicBezTo>
                  <a:cubicBezTo>
                    <a:pt x="2714" y="1047"/>
                    <a:pt x="2920" y="904"/>
                    <a:pt x="2527" y="879"/>
                  </a:cubicBezTo>
                  <a:cubicBezTo>
                    <a:pt x="2370" y="866"/>
                    <a:pt x="2215" y="866"/>
                    <a:pt x="2058" y="853"/>
                  </a:cubicBezTo>
                  <a:cubicBezTo>
                    <a:pt x="1998" y="736"/>
                    <a:pt x="1969" y="736"/>
                    <a:pt x="1861" y="775"/>
                  </a:cubicBezTo>
                  <a:cubicBezTo>
                    <a:pt x="1822" y="788"/>
                    <a:pt x="1744" y="827"/>
                    <a:pt x="1744" y="827"/>
                  </a:cubicBezTo>
                  <a:cubicBezTo>
                    <a:pt x="1714" y="943"/>
                    <a:pt x="1695" y="1034"/>
                    <a:pt x="1646" y="1137"/>
                  </a:cubicBezTo>
                  <a:cubicBezTo>
                    <a:pt x="1431" y="1098"/>
                    <a:pt x="1038" y="1305"/>
                    <a:pt x="960" y="1008"/>
                  </a:cubicBezTo>
                  <a:cubicBezTo>
                    <a:pt x="931" y="762"/>
                    <a:pt x="931" y="788"/>
                    <a:pt x="745" y="749"/>
                  </a:cubicBezTo>
                  <a:cubicBezTo>
                    <a:pt x="725" y="659"/>
                    <a:pt x="637" y="646"/>
                    <a:pt x="705" y="594"/>
                  </a:cubicBezTo>
                  <a:close/>
                </a:path>
              </a:pathLst>
            </a:custGeom>
            <a:solidFill>
              <a:srgbClr val="44546A">
                <a:lumMod val="60000"/>
                <a:lumOff val="40000"/>
              </a:srgbClr>
            </a:solidFill>
            <a:ln w="12700">
              <a:solidFill>
                <a:schemeClr val="bg1"/>
              </a:solidFill>
              <a:round/>
              <a:headEnd/>
              <a:tailEnd/>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sym typeface="Arial"/>
              </a:endParaRPr>
            </a:p>
          </p:txBody>
        </p:sp>
        <p:sp>
          <p:nvSpPr>
            <p:cNvPr id="39" name="79 CuadroTexto">
              <a:extLst>
                <a:ext uri="{FF2B5EF4-FFF2-40B4-BE49-F238E27FC236}">
                  <a16:creationId xmlns:a16="http://schemas.microsoft.com/office/drawing/2014/main" id="{033CF248-C371-9746-6646-11022D0BBA4D}"/>
                </a:ext>
              </a:extLst>
            </p:cNvPr>
            <p:cNvSpPr txBox="1"/>
            <p:nvPr/>
          </p:nvSpPr>
          <p:spPr>
            <a:xfrm>
              <a:off x="8215078" y="2430796"/>
              <a:ext cx="473014" cy="358222"/>
            </a:xfrm>
            <a:prstGeom prst="rect">
              <a:avLst/>
            </a:prstGeom>
            <a:noFill/>
            <a:ln>
              <a:noFill/>
            </a:ln>
          </p:spPr>
          <p:txBody>
            <a:bodyPr wrap="none" rtlCol="0">
              <a:spAutoFit/>
            </a:bodyPr>
            <a:lstStyle>
              <a:defPPr>
                <a:defRPr lang="es-PE"/>
              </a:defPPr>
              <a:lvl1pPr>
                <a:defRPr sz="1400">
                  <a:solidFill>
                    <a:srgbClr val="C00000"/>
                  </a:solidFill>
                  <a:latin typeface="Arial Narrow" panose="020B0606020202030204" pitchFamily="34" charset="0"/>
                </a:defRPr>
              </a:lvl1p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Piura:</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kumimoji="0" lang="es-PE" altLang="es-PE" sz="1200" b="1"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rPr>
                <a:t>909</a:t>
              </a:r>
            </a:p>
          </p:txBody>
        </p:sp>
        <p:sp>
          <p:nvSpPr>
            <p:cNvPr id="40" name="80 CuadroTexto">
              <a:extLst>
                <a:ext uri="{FF2B5EF4-FFF2-40B4-BE49-F238E27FC236}">
                  <a16:creationId xmlns:a16="http://schemas.microsoft.com/office/drawing/2014/main" id="{CBA07822-4635-1D8C-2D15-769CEC0C0733}"/>
                </a:ext>
              </a:extLst>
            </p:cNvPr>
            <p:cNvSpPr txBox="1"/>
            <p:nvPr/>
          </p:nvSpPr>
          <p:spPr>
            <a:xfrm>
              <a:off x="8126723" y="3031690"/>
              <a:ext cx="869050" cy="358222"/>
            </a:xfrm>
            <a:prstGeom prst="rect">
              <a:avLst/>
            </a:prstGeom>
            <a:noFill/>
            <a:ln>
              <a:noFill/>
            </a:ln>
          </p:spPr>
          <p:txBody>
            <a:bodyPr wrap="none" rtlCol="0">
              <a:spAutoFit/>
            </a:bodyPr>
            <a:lstStyle>
              <a:defPPr>
                <a:defRPr lang="es-PE"/>
              </a:defPPr>
              <a:lvl1pPr>
                <a:defRPr sz="1400">
                  <a:solidFill>
                    <a:srgbClr val="C00000"/>
                  </a:solidFill>
                  <a:latin typeface="Arial Narrow" panose="020B0606020202030204" pitchFamily="34" charset="0"/>
                </a:defRPr>
              </a:lvl1p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Arial"/>
                  <a:sym typeface="Arial"/>
                </a:rPr>
                <a:t>Lambayeque:</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kumimoji="0" lang="es-PE" altLang="es-PE" sz="1200" b="1"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rPr>
                <a:t>800</a:t>
              </a:r>
            </a:p>
          </p:txBody>
        </p:sp>
        <p:sp>
          <p:nvSpPr>
            <p:cNvPr id="41" name="81 CuadroTexto">
              <a:extLst>
                <a:ext uri="{FF2B5EF4-FFF2-40B4-BE49-F238E27FC236}">
                  <a16:creationId xmlns:a16="http://schemas.microsoft.com/office/drawing/2014/main" id="{7BD630E3-8000-B49F-50DB-BD2AFCEDF638}"/>
                </a:ext>
              </a:extLst>
            </p:cNvPr>
            <p:cNvSpPr txBox="1"/>
            <p:nvPr/>
          </p:nvSpPr>
          <p:spPr>
            <a:xfrm>
              <a:off x="8444003" y="3386580"/>
              <a:ext cx="789564" cy="358222"/>
            </a:xfrm>
            <a:prstGeom prst="rect">
              <a:avLst/>
            </a:prstGeom>
            <a:noFill/>
            <a:ln>
              <a:noFill/>
            </a:ln>
          </p:spPr>
          <p:txBody>
            <a:bodyPr wrap="none" rtlCol="0">
              <a:spAutoFit/>
            </a:bodyPr>
            <a:lstStyle>
              <a:defPPr>
                <a:defRPr lang="es-PE"/>
              </a:defPPr>
              <a:lvl1pPr>
                <a:defRPr sz="1400">
                  <a:solidFill>
                    <a:srgbClr val="C00000"/>
                  </a:solidFill>
                  <a:latin typeface="Arial Narrow" panose="020B0606020202030204" pitchFamily="34" charset="0"/>
                </a:defRPr>
              </a:lvl1p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La Libertad:</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kumimoji="0" lang="es-PE" altLang="es-PE" sz="1200" b="1"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rPr>
                <a:t>791</a:t>
              </a:r>
            </a:p>
          </p:txBody>
        </p:sp>
        <p:sp>
          <p:nvSpPr>
            <p:cNvPr id="42" name="83 CuadroTexto">
              <a:extLst>
                <a:ext uri="{FF2B5EF4-FFF2-40B4-BE49-F238E27FC236}">
                  <a16:creationId xmlns:a16="http://schemas.microsoft.com/office/drawing/2014/main" id="{C232FDF9-5BA1-C0F4-3CFE-8A14CA952EDC}"/>
                </a:ext>
              </a:extLst>
            </p:cNvPr>
            <p:cNvSpPr txBox="1"/>
            <p:nvPr/>
          </p:nvSpPr>
          <p:spPr>
            <a:xfrm>
              <a:off x="8969728" y="4440727"/>
              <a:ext cx="453491" cy="358222"/>
            </a:xfrm>
            <a:prstGeom prst="rect">
              <a:avLst/>
            </a:prstGeom>
            <a:noFill/>
            <a:ln>
              <a:noFill/>
            </a:ln>
          </p:spPr>
          <p:txBody>
            <a:bodyPr wrap="none" rtlCol="0">
              <a:spAutoFit/>
            </a:bodyPr>
            <a:lstStyle>
              <a:defPPr>
                <a:defRPr lang="es-PE"/>
              </a:defPPr>
              <a:lvl1pPr>
                <a:defRPr sz="1400">
                  <a:solidFill>
                    <a:srgbClr val="C00000"/>
                  </a:solidFill>
                  <a:latin typeface="Arial Narrow" panose="020B0606020202030204" pitchFamily="34" charset="0"/>
                </a:defRPr>
              </a:lvl1p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Lima:</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kumimoji="0" lang="es-PE" sz="1200" b="1" i="0" u="none" strike="noStrike" kern="0" cap="none" spc="0" normalizeH="0" baseline="0" noProof="0" dirty="0">
                  <a:ln>
                    <a:noFill/>
                  </a:ln>
                  <a:effectLst/>
                  <a:uLnTx/>
                  <a:uFillTx/>
                  <a:latin typeface="Arial Narrow" panose="020B0606020202030204" pitchFamily="34" charset="0"/>
                  <a:ea typeface="+mn-ea"/>
                  <a:cs typeface="Arial"/>
                  <a:sym typeface="Arial"/>
                </a:rPr>
                <a:t>4,618</a:t>
              </a:r>
            </a:p>
          </p:txBody>
        </p:sp>
        <p:sp>
          <p:nvSpPr>
            <p:cNvPr id="43" name="89 CuadroTexto">
              <a:extLst>
                <a:ext uri="{FF2B5EF4-FFF2-40B4-BE49-F238E27FC236}">
                  <a16:creationId xmlns:a16="http://schemas.microsoft.com/office/drawing/2014/main" id="{331B07FE-C879-875A-3556-775715857473}"/>
                </a:ext>
              </a:extLst>
            </p:cNvPr>
            <p:cNvSpPr txBox="1"/>
            <p:nvPr/>
          </p:nvSpPr>
          <p:spPr>
            <a:xfrm>
              <a:off x="10952896" y="3581322"/>
              <a:ext cx="489748" cy="358222"/>
            </a:xfrm>
            <a:prstGeom prst="rect">
              <a:avLst/>
            </a:prstGeom>
            <a:noFill/>
            <a:ln>
              <a:solidFill>
                <a:schemeClr val="bg1"/>
              </a:solidFill>
            </a:ln>
          </p:spPr>
          <p:txBody>
            <a:bodyPr wrap="none" rtlCol="0">
              <a:spAutoFit/>
            </a:body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Junín:</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kumimoji="0" lang="es-PE" altLang="es-PE" sz="1200" b="1"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rPr>
                <a:t>835</a:t>
              </a:r>
            </a:p>
          </p:txBody>
        </p:sp>
        <p:sp>
          <p:nvSpPr>
            <p:cNvPr id="44" name="92 CuadroTexto">
              <a:extLst>
                <a:ext uri="{FF2B5EF4-FFF2-40B4-BE49-F238E27FC236}">
                  <a16:creationId xmlns:a16="http://schemas.microsoft.com/office/drawing/2014/main" id="{F92E960F-8A5C-2F5B-4A58-3902CA64B62C}"/>
                </a:ext>
              </a:extLst>
            </p:cNvPr>
            <p:cNvSpPr txBox="1"/>
            <p:nvPr/>
          </p:nvSpPr>
          <p:spPr>
            <a:xfrm>
              <a:off x="11403167" y="4355988"/>
              <a:ext cx="532976" cy="358222"/>
            </a:xfrm>
            <a:prstGeom prst="rect">
              <a:avLst/>
            </a:prstGeom>
            <a:noFill/>
            <a:ln>
              <a:noFill/>
            </a:ln>
          </p:spPr>
          <p:txBody>
            <a:bodyPr wrap="none" rtlCol="0">
              <a:spAutoFit/>
            </a:bodyPr>
            <a:lstStyle>
              <a:defPPr>
                <a:defRPr lang="es-PE"/>
              </a:defPPr>
              <a:lvl1pPr>
                <a:defRPr sz="1400">
                  <a:solidFill>
                    <a:srgbClr val="C00000"/>
                  </a:solidFill>
                  <a:latin typeface="Arial Narrow" panose="020B0606020202030204" pitchFamily="34" charset="0"/>
                </a:defRPr>
              </a:lvl1p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Cusco:</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kumimoji="0" lang="es-PE" altLang="es-PE" sz="1200" b="1"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rPr>
                <a:t>808</a:t>
              </a: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endParaRPr>
            </a:p>
          </p:txBody>
        </p:sp>
        <p:sp>
          <p:nvSpPr>
            <p:cNvPr id="45" name="96 CuadroTexto">
              <a:extLst>
                <a:ext uri="{FF2B5EF4-FFF2-40B4-BE49-F238E27FC236}">
                  <a16:creationId xmlns:a16="http://schemas.microsoft.com/office/drawing/2014/main" id="{6911E876-CEB4-2718-B094-B9745E4451BC}"/>
                </a:ext>
              </a:extLst>
            </p:cNvPr>
            <p:cNvSpPr txBox="1"/>
            <p:nvPr/>
          </p:nvSpPr>
          <p:spPr>
            <a:xfrm>
              <a:off x="9286353" y="5088193"/>
              <a:ext cx="535036" cy="358222"/>
            </a:xfrm>
            <a:prstGeom prst="rect">
              <a:avLst/>
            </a:prstGeom>
            <a:noFill/>
            <a:ln>
              <a:noFill/>
            </a:ln>
          </p:spPr>
          <p:txBody>
            <a:bodyPr wrap="square" rtlCol="0">
              <a:spAutoFit/>
            </a:bodyPr>
            <a:lstStyle>
              <a:defPPr>
                <a:defRPr lang="es-PE"/>
              </a:defPPr>
              <a:lvl1pPr>
                <a:defRPr sz="1400">
                  <a:solidFill>
                    <a:srgbClr val="C00000"/>
                  </a:solidFill>
                  <a:latin typeface="Arial Narrow" panose="020B0606020202030204" pitchFamily="34" charset="0"/>
                </a:defRPr>
              </a:lvl1p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Ica:</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lang="es-PE" sz="1200" b="1" kern="0" dirty="0">
                  <a:cs typeface="Arial"/>
                  <a:sym typeface="Arial"/>
                </a:rPr>
                <a:t>617</a:t>
              </a:r>
              <a:r>
                <a:rPr kumimoji="0" lang="es-MX"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 </a:t>
              </a:r>
            </a:p>
          </p:txBody>
        </p:sp>
        <p:sp>
          <p:nvSpPr>
            <p:cNvPr id="46" name="Elipse 10">
              <a:extLst>
                <a:ext uri="{FF2B5EF4-FFF2-40B4-BE49-F238E27FC236}">
                  <a16:creationId xmlns:a16="http://schemas.microsoft.com/office/drawing/2014/main" id="{83840076-7998-DA6D-2D47-67E0D8CDC93C}"/>
                </a:ext>
              </a:extLst>
            </p:cNvPr>
            <p:cNvSpPr/>
            <p:nvPr/>
          </p:nvSpPr>
          <p:spPr>
            <a:xfrm>
              <a:off x="10504644" y="5661306"/>
              <a:ext cx="49090" cy="55967"/>
            </a:xfrm>
            <a:prstGeom prst="ellipse">
              <a:avLst/>
            </a:prstGeom>
            <a:solidFill>
              <a:srgbClr val="C00000"/>
            </a:solidFill>
            <a:ln>
              <a:solidFill>
                <a:schemeClr val="bg1"/>
              </a:solid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sp>
          <p:nvSpPr>
            <p:cNvPr id="47" name="Elipse 10">
              <a:extLst>
                <a:ext uri="{FF2B5EF4-FFF2-40B4-BE49-F238E27FC236}">
                  <a16:creationId xmlns:a16="http://schemas.microsoft.com/office/drawing/2014/main" id="{058A84D9-2DFF-DD04-8F51-BA9E66C8C6FC}"/>
                </a:ext>
              </a:extLst>
            </p:cNvPr>
            <p:cNvSpPr/>
            <p:nvPr/>
          </p:nvSpPr>
          <p:spPr>
            <a:xfrm>
              <a:off x="10560702" y="4864240"/>
              <a:ext cx="49090" cy="55967"/>
            </a:xfrm>
            <a:prstGeom prst="ellipse">
              <a:avLst/>
            </a:prstGeom>
            <a:solidFill>
              <a:srgbClr val="C00000"/>
            </a:solidFill>
            <a:ln>
              <a:solidFill>
                <a:schemeClr val="bg1"/>
              </a:solid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cxnSp>
          <p:nvCxnSpPr>
            <p:cNvPr id="48" name="135 Conector recto">
              <a:extLst>
                <a:ext uri="{FF2B5EF4-FFF2-40B4-BE49-F238E27FC236}">
                  <a16:creationId xmlns:a16="http://schemas.microsoft.com/office/drawing/2014/main" id="{A15FB0DE-B5EB-0FF5-2708-EE7269B74CC7}"/>
                </a:ext>
              </a:extLst>
            </p:cNvPr>
            <p:cNvCxnSpPr>
              <a:cxnSpLocks/>
            </p:cNvCxnSpPr>
            <p:nvPr/>
          </p:nvCxnSpPr>
          <p:spPr>
            <a:xfrm flipH="1">
              <a:off x="10585250" y="4545465"/>
              <a:ext cx="824701" cy="346760"/>
            </a:xfrm>
            <a:prstGeom prst="line">
              <a:avLst/>
            </a:prstGeom>
            <a:noFill/>
            <a:ln w="6350" cap="flat" cmpd="sng" algn="ctr">
              <a:solidFill>
                <a:schemeClr val="tx1"/>
              </a:solidFill>
              <a:prstDash val="solid"/>
              <a:miter lim="800000"/>
            </a:ln>
            <a:effectLst/>
          </p:spPr>
        </p:cxnSp>
        <p:sp>
          <p:nvSpPr>
            <p:cNvPr id="49" name="Elipse 10">
              <a:extLst>
                <a:ext uri="{FF2B5EF4-FFF2-40B4-BE49-F238E27FC236}">
                  <a16:creationId xmlns:a16="http://schemas.microsoft.com/office/drawing/2014/main" id="{8EC63BF2-320F-3A9E-15CC-9501CC295D87}"/>
                </a:ext>
              </a:extLst>
            </p:cNvPr>
            <p:cNvSpPr/>
            <p:nvPr/>
          </p:nvSpPr>
          <p:spPr>
            <a:xfrm>
              <a:off x="10105206" y="4401671"/>
              <a:ext cx="49090" cy="55967"/>
            </a:xfrm>
            <a:prstGeom prst="ellipse">
              <a:avLst/>
            </a:prstGeom>
            <a:solidFill>
              <a:srgbClr val="C00000"/>
            </a:solidFill>
            <a:ln>
              <a:solidFill>
                <a:schemeClr val="bg1"/>
              </a:solid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sp>
          <p:nvSpPr>
            <p:cNvPr id="50" name="Elipse 10">
              <a:extLst>
                <a:ext uri="{FF2B5EF4-FFF2-40B4-BE49-F238E27FC236}">
                  <a16:creationId xmlns:a16="http://schemas.microsoft.com/office/drawing/2014/main" id="{505D2065-95E3-61BB-5770-8934AF04558A}"/>
                </a:ext>
              </a:extLst>
            </p:cNvPr>
            <p:cNvSpPr/>
            <p:nvPr/>
          </p:nvSpPr>
          <p:spPr>
            <a:xfrm>
              <a:off x="8946792" y="2953564"/>
              <a:ext cx="49090" cy="55967"/>
            </a:xfrm>
            <a:prstGeom prst="ellipse">
              <a:avLst/>
            </a:prstGeom>
            <a:solidFill>
              <a:srgbClr val="C00000"/>
            </a:solidFill>
            <a:ln>
              <a:solidFill>
                <a:schemeClr val="bg1"/>
              </a:solid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sp>
          <p:nvSpPr>
            <p:cNvPr id="51" name="Elipse 10">
              <a:extLst>
                <a:ext uri="{FF2B5EF4-FFF2-40B4-BE49-F238E27FC236}">
                  <a16:creationId xmlns:a16="http://schemas.microsoft.com/office/drawing/2014/main" id="{D35C52F4-F39D-656F-10F5-7A12865F5B82}"/>
                </a:ext>
              </a:extLst>
            </p:cNvPr>
            <p:cNvSpPr/>
            <p:nvPr/>
          </p:nvSpPr>
          <p:spPr>
            <a:xfrm>
              <a:off x="8828696" y="2639398"/>
              <a:ext cx="49090" cy="55967"/>
            </a:xfrm>
            <a:prstGeom prst="ellipse">
              <a:avLst/>
            </a:prstGeom>
            <a:solidFill>
              <a:srgbClr val="C00000"/>
            </a:solidFill>
            <a:ln>
              <a:solidFill>
                <a:schemeClr val="bg1"/>
              </a:solid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cxnSp>
          <p:nvCxnSpPr>
            <p:cNvPr id="52" name="395 Conector recto">
              <a:extLst>
                <a:ext uri="{FF2B5EF4-FFF2-40B4-BE49-F238E27FC236}">
                  <a16:creationId xmlns:a16="http://schemas.microsoft.com/office/drawing/2014/main" id="{59170EF2-EBBE-6171-2795-127FB5546455}"/>
                </a:ext>
              </a:extLst>
            </p:cNvPr>
            <p:cNvCxnSpPr>
              <a:cxnSpLocks/>
              <a:stCxn id="43" idx="1"/>
            </p:cNvCxnSpPr>
            <p:nvPr/>
          </p:nvCxnSpPr>
          <p:spPr>
            <a:xfrm flipH="1">
              <a:off x="10147107" y="3760434"/>
              <a:ext cx="805789" cy="649434"/>
            </a:xfrm>
            <a:prstGeom prst="line">
              <a:avLst/>
            </a:prstGeom>
            <a:noFill/>
            <a:ln w="6350" cap="flat" cmpd="sng" algn="ctr">
              <a:solidFill>
                <a:schemeClr val="tx1"/>
              </a:solidFill>
              <a:prstDash val="solid"/>
              <a:miter lim="800000"/>
            </a:ln>
            <a:effectLst/>
          </p:spPr>
        </p:cxnSp>
        <p:sp>
          <p:nvSpPr>
            <p:cNvPr id="53" name="Elipse 10">
              <a:extLst>
                <a:ext uri="{FF2B5EF4-FFF2-40B4-BE49-F238E27FC236}">
                  <a16:creationId xmlns:a16="http://schemas.microsoft.com/office/drawing/2014/main" id="{322B68B4-4E6C-922E-0DB4-4844F4C4BEA3}"/>
                </a:ext>
              </a:extLst>
            </p:cNvPr>
            <p:cNvSpPr/>
            <p:nvPr/>
          </p:nvSpPr>
          <p:spPr>
            <a:xfrm>
              <a:off x="9666069" y="4453614"/>
              <a:ext cx="49090" cy="55967"/>
            </a:xfrm>
            <a:prstGeom prst="ellipse">
              <a:avLst/>
            </a:prstGeom>
            <a:solidFill>
              <a:srgbClr val="C00000"/>
            </a:solidFill>
            <a:ln>
              <a:solidFill>
                <a:schemeClr val="bg1"/>
              </a:solid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sp>
          <p:nvSpPr>
            <p:cNvPr id="54" name="Elipse 10">
              <a:extLst>
                <a:ext uri="{FF2B5EF4-FFF2-40B4-BE49-F238E27FC236}">
                  <a16:creationId xmlns:a16="http://schemas.microsoft.com/office/drawing/2014/main" id="{3FE61758-853B-FED4-B772-B5F066621FD3}"/>
                </a:ext>
              </a:extLst>
            </p:cNvPr>
            <p:cNvSpPr/>
            <p:nvPr/>
          </p:nvSpPr>
          <p:spPr>
            <a:xfrm>
              <a:off x="9257975" y="3462586"/>
              <a:ext cx="49090" cy="55967"/>
            </a:xfrm>
            <a:prstGeom prst="ellipse">
              <a:avLst/>
            </a:prstGeom>
            <a:solidFill>
              <a:srgbClr val="C00000"/>
            </a:solidFill>
            <a:ln>
              <a:solidFill>
                <a:schemeClr val="bg1"/>
              </a:solid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sp>
          <p:nvSpPr>
            <p:cNvPr id="55" name="96 CuadroTexto">
              <a:extLst>
                <a:ext uri="{FF2B5EF4-FFF2-40B4-BE49-F238E27FC236}">
                  <a16:creationId xmlns:a16="http://schemas.microsoft.com/office/drawing/2014/main" id="{869EFB0C-D778-7D9F-A40C-ECDF89345C23}"/>
                </a:ext>
              </a:extLst>
            </p:cNvPr>
            <p:cNvSpPr txBox="1"/>
            <p:nvPr/>
          </p:nvSpPr>
          <p:spPr>
            <a:xfrm>
              <a:off x="9828998" y="5749622"/>
              <a:ext cx="673821" cy="358222"/>
            </a:xfrm>
            <a:prstGeom prst="rect">
              <a:avLst/>
            </a:prstGeom>
            <a:noFill/>
            <a:ln>
              <a:noFill/>
            </a:ln>
          </p:spPr>
          <p:txBody>
            <a:bodyPr wrap="none" rtlCol="0">
              <a:spAutoFit/>
            </a:bodyPr>
            <a:lstStyle>
              <a:defPPr>
                <a:defRPr lang="es-PE"/>
              </a:defPPr>
              <a:lvl1pPr>
                <a:defRPr sz="1400">
                  <a:solidFill>
                    <a:srgbClr val="C00000"/>
                  </a:solidFill>
                  <a:latin typeface="Arial Narrow" panose="020B0606020202030204" pitchFamily="34" charset="0"/>
                </a:defRPr>
              </a:lvl1p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Arequipa:</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rPr>
                <a:t>820</a:t>
              </a:r>
              <a:endParaRPr kumimoji="0" lang="es-MX" sz="1200" b="0"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endParaRPr>
            </a:p>
          </p:txBody>
        </p:sp>
        <p:sp>
          <p:nvSpPr>
            <p:cNvPr id="56" name="Elipse 10">
              <a:extLst>
                <a:ext uri="{FF2B5EF4-FFF2-40B4-BE49-F238E27FC236}">
                  <a16:creationId xmlns:a16="http://schemas.microsoft.com/office/drawing/2014/main" id="{076B085D-0256-FA29-C50B-14EBD3E473A3}"/>
                </a:ext>
              </a:extLst>
            </p:cNvPr>
            <p:cNvSpPr/>
            <p:nvPr/>
          </p:nvSpPr>
          <p:spPr>
            <a:xfrm>
              <a:off x="9877046" y="5161095"/>
              <a:ext cx="49090" cy="55967"/>
            </a:xfrm>
            <a:prstGeom prst="ellipse">
              <a:avLst/>
            </a:prstGeom>
            <a:solidFill>
              <a:srgbClr val="C00000"/>
            </a:solidFill>
            <a:ln>
              <a:solidFill>
                <a:schemeClr val="bg1"/>
              </a:solid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sp>
          <p:nvSpPr>
            <p:cNvPr id="57" name="92 CuadroTexto">
              <a:extLst>
                <a:ext uri="{FF2B5EF4-FFF2-40B4-BE49-F238E27FC236}">
                  <a16:creationId xmlns:a16="http://schemas.microsoft.com/office/drawing/2014/main" id="{AB1BD9E0-FFEC-F558-C47C-6F437DFEE904}"/>
                </a:ext>
              </a:extLst>
            </p:cNvPr>
            <p:cNvSpPr txBox="1"/>
            <p:nvPr/>
          </p:nvSpPr>
          <p:spPr>
            <a:xfrm>
              <a:off x="9249067" y="5412586"/>
              <a:ext cx="722628" cy="358222"/>
            </a:xfrm>
            <a:prstGeom prst="rect">
              <a:avLst/>
            </a:prstGeom>
            <a:noFill/>
            <a:ln>
              <a:solidFill>
                <a:schemeClr val="bg1"/>
              </a:solidFill>
            </a:ln>
          </p:spPr>
          <p:txBody>
            <a:bodyPr wrap="none" rtlCol="0">
              <a:spAutoFit/>
            </a:bodyPr>
            <a:lstStyle>
              <a:defPPr>
                <a:defRPr lang="es-PE"/>
              </a:defPPr>
              <a:lvl1pPr>
                <a:defRPr sz="1400">
                  <a:solidFill>
                    <a:srgbClr val="C00000"/>
                  </a:solidFill>
                  <a:latin typeface="Arial Narrow" panose="020B0606020202030204" pitchFamily="34" charset="0"/>
                </a:defRPr>
              </a:lvl1p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Ayacucho:</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kumimoji="0" lang="es-PE" sz="1200" b="1"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rPr>
                <a:t>479</a:t>
              </a:r>
              <a:endParaRPr kumimoji="0" lang="es-MX"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endParaRPr>
            </a:p>
          </p:txBody>
        </p:sp>
        <p:cxnSp>
          <p:nvCxnSpPr>
            <p:cNvPr id="58" name="135 Conector recto">
              <a:extLst>
                <a:ext uri="{FF2B5EF4-FFF2-40B4-BE49-F238E27FC236}">
                  <a16:creationId xmlns:a16="http://schemas.microsoft.com/office/drawing/2014/main" id="{9A9DF528-9C47-295A-DC9C-96A1B08D68D3}"/>
                </a:ext>
              </a:extLst>
            </p:cNvPr>
            <p:cNvCxnSpPr>
              <a:cxnSpLocks/>
            </p:cNvCxnSpPr>
            <p:nvPr/>
          </p:nvCxnSpPr>
          <p:spPr>
            <a:xfrm flipV="1">
              <a:off x="9880191" y="5289934"/>
              <a:ext cx="358371" cy="224689"/>
            </a:xfrm>
            <a:prstGeom prst="line">
              <a:avLst/>
            </a:prstGeom>
            <a:noFill/>
            <a:ln w="6350" cap="flat" cmpd="sng" algn="ctr">
              <a:solidFill>
                <a:schemeClr val="tx1"/>
              </a:solidFill>
              <a:prstDash val="solid"/>
              <a:miter lim="800000"/>
            </a:ln>
            <a:effectLst/>
          </p:spPr>
        </p:cxnSp>
        <p:sp>
          <p:nvSpPr>
            <p:cNvPr id="59" name="81 CuadroTexto">
              <a:extLst>
                <a:ext uri="{FF2B5EF4-FFF2-40B4-BE49-F238E27FC236}">
                  <a16:creationId xmlns:a16="http://schemas.microsoft.com/office/drawing/2014/main" id="{226FACA3-B0D0-69B8-7630-0B41CCAADE51}"/>
                </a:ext>
              </a:extLst>
            </p:cNvPr>
            <p:cNvSpPr txBox="1"/>
            <p:nvPr/>
          </p:nvSpPr>
          <p:spPr>
            <a:xfrm>
              <a:off x="8624380" y="3784912"/>
              <a:ext cx="792201" cy="358222"/>
            </a:xfrm>
            <a:prstGeom prst="rect">
              <a:avLst/>
            </a:prstGeom>
            <a:noFill/>
          </p:spPr>
          <p:txBody>
            <a:bodyPr wrap="square" rtlCol="0">
              <a:spAutoFit/>
            </a:bodyPr>
            <a:lstStyle>
              <a:defPPr>
                <a:defRPr lang="es-PE"/>
              </a:defPPr>
              <a:lvl1pPr>
                <a:defRPr sz="1400">
                  <a:solidFill>
                    <a:srgbClr val="C00000"/>
                  </a:solidFill>
                  <a:latin typeface="Arial Narrow" panose="020B0606020202030204" pitchFamily="34" charset="0"/>
                </a:defRPr>
              </a:lvl1p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Ancash:</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kumimoji="0" lang="es-PE" altLang="es-PE" sz="1200" b="1"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rPr>
                <a:t>96</a:t>
              </a:r>
            </a:p>
          </p:txBody>
        </p:sp>
        <p:sp>
          <p:nvSpPr>
            <p:cNvPr id="60" name="Elipse 10">
              <a:extLst>
                <a:ext uri="{FF2B5EF4-FFF2-40B4-BE49-F238E27FC236}">
                  <a16:creationId xmlns:a16="http://schemas.microsoft.com/office/drawing/2014/main" id="{06B8A599-AD4D-C117-5ABC-FEA5A531E951}"/>
                </a:ext>
              </a:extLst>
            </p:cNvPr>
            <p:cNvSpPr/>
            <p:nvPr/>
          </p:nvSpPr>
          <p:spPr>
            <a:xfrm>
              <a:off x="9385234" y="3835310"/>
              <a:ext cx="49091" cy="55966"/>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cxnSp>
          <p:nvCxnSpPr>
            <p:cNvPr id="61" name="395 Conector recto">
              <a:extLst>
                <a:ext uri="{FF2B5EF4-FFF2-40B4-BE49-F238E27FC236}">
                  <a16:creationId xmlns:a16="http://schemas.microsoft.com/office/drawing/2014/main" id="{E3272A85-EE3F-5181-7C4C-108F3B91753D}"/>
                </a:ext>
              </a:extLst>
            </p:cNvPr>
            <p:cNvCxnSpPr>
              <a:cxnSpLocks/>
            </p:cNvCxnSpPr>
            <p:nvPr/>
          </p:nvCxnSpPr>
          <p:spPr>
            <a:xfrm>
              <a:off x="8946790" y="1607963"/>
              <a:ext cx="280099" cy="1367437"/>
            </a:xfrm>
            <a:prstGeom prst="line">
              <a:avLst/>
            </a:prstGeom>
            <a:noFill/>
            <a:ln w="6350" cap="flat" cmpd="sng" algn="ctr">
              <a:solidFill>
                <a:schemeClr val="tx1"/>
              </a:solidFill>
              <a:prstDash val="solid"/>
              <a:miter lim="800000"/>
            </a:ln>
            <a:effectLst/>
          </p:spPr>
        </p:cxnSp>
        <p:sp>
          <p:nvSpPr>
            <p:cNvPr id="62" name="Elipse 10">
              <a:extLst>
                <a:ext uri="{FF2B5EF4-FFF2-40B4-BE49-F238E27FC236}">
                  <a16:creationId xmlns:a16="http://schemas.microsoft.com/office/drawing/2014/main" id="{3C5F613A-5C96-35CF-15AB-E6FCB1D0BAD3}"/>
                </a:ext>
              </a:extLst>
            </p:cNvPr>
            <p:cNvSpPr/>
            <p:nvPr/>
          </p:nvSpPr>
          <p:spPr>
            <a:xfrm>
              <a:off x="9227854" y="3023387"/>
              <a:ext cx="49091" cy="55966"/>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sp>
          <p:nvSpPr>
            <p:cNvPr id="63" name="89 CuadroTexto">
              <a:extLst>
                <a:ext uri="{FF2B5EF4-FFF2-40B4-BE49-F238E27FC236}">
                  <a16:creationId xmlns:a16="http://schemas.microsoft.com/office/drawing/2014/main" id="{2AF143DE-1FE4-9BED-2DBC-811F11C957B5}"/>
                </a:ext>
              </a:extLst>
            </p:cNvPr>
            <p:cNvSpPr txBox="1"/>
            <p:nvPr/>
          </p:nvSpPr>
          <p:spPr>
            <a:xfrm>
              <a:off x="8522243" y="1314330"/>
              <a:ext cx="754702" cy="358222"/>
            </a:xfrm>
            <a:prstGeom prst="rect">
              <a:avLst/>
            </a:prstGeom>
            <a:noFill/>
          </p:spPr>
          <p:txBody>
            <a:bodyPr wrap="none" rtlCol="0">
              <a:spAutoFit/>
            </a:body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Cajamarca:</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kumimoji="0" lang="es-PE" altLang="es-PE" sz="1200" b="1"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rPr>
                <a:t>205</a:t>
              </a:r>
            </a:p>
          </p:txBody>
        </p:sp>
        <p:sp>
          <p:nvSpPr>
            <p:cNvPr id="64" name="Elipse 63">
              <a:extLst>
                <a:ext uri="{FF2B5EF4-FFF2-40B4-BE49-F238E27FC236}">
                  <a16:creationId xmlns:a16="http://schemas.microsoft.com/office/drawing/2014/main" id="{DF255676-5961-4A08-156D-4F0F6A2B59FC}"/>
                </a:ext>
              </a:extLst>
            </p:cNvPr>
            <p:cNvSpPr/>
            <p:nvPr/>
          </p:nvSpPr>
          <p:spPr>
            <a:xfrm>
              <a:off x="11012237" y="6174037"/>
              <a:ext cx="49091" cy="55966"/>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sp>
          <p:nvSpPr>
            <p:cNvPr id="65" name="92 CuadroTexto">
              <a:extLst>
                <a:ext uri="{FF2B5EF4-FFF2-40B4-BE49-F238E27FC236}">
                  <a16:creationId xmlns:a16="http://schemas.microsoft.com/office/drawing/2014/main" id="{67C8D50A-A6BF-8F11-D0D1-AAF786D52A42}"/>
                </a:ext>
              </a:extLst>
            </p:cNvPr>
            <p:cNvSpPr txBox="1"/>
            <p:nvPr/>
          </p:nvSpPr>
          <p:spPr>
            <a:xfrm>
              <a:off x="8331900" y="1765547"/>
              <a:ext cx="618041" cy="358222"/>
            </a:xfrm>
            <a:prstGeom prst="rect">
              <a:avLst/>
            </a:prstGeom>
            <a:noFill/>
          </p:spPr>
          <p:txBody>
            <a:bodyPr wrap="none" rtlCol="0">
              <a:spAutoFit/>
            </a:bodyPr>
            <a:lstStyle>
              <a:defPPr>
                <a:defRPr lang="es-PE"/>
              </a:defPPr>
              <a:lvl1pPr>
                <a:defRPr sz="1400">
                  <a:solidFill>
                    <a:srgbClr val="C00000"/>
                  </a:solidFill>
                  <a:latin typeface="Arial Narrow" panose="020B0606020202030204" pitchFamily="34" charset="0"/>
                </a:defRPr>
              </a:lvl1p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Tumbes:</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lang="es-PE" altLang="es-PE" sz="1200" b="1" kern="0" dirty="0">
                  <a:cs typeface="Arial"/>
                  <a:sym typeface="Arial"/>
                </a:rPr>
                <a:t>59</a:t>
              </a: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endParaRPr>
            </a:p>
          </p:txBody>
        </p:sp>
        <p:sp>
          <p:nvSpPr>
            <p:cNvPr id="66" name="Elipse 10">
              <a:extLst>
                <a:ext uri="{FF2B5EF4-FFF2-40B4-BE49-F238E27FC236}">
                  <a16:creationId xmlns:a16="http://schemas.microsoft.com/office/drawing/2014/main" id="{D422BA43-FFA5-8075-DFBD-DDE2188E317C}"/>
                </a:ext>
              </a:extLst>
            </p:cNvPr>
            <p:cNvSpPr/>
            <p:nvPr/>
          </p:nvSpPr>
          <p:spPr>
            <a:xfrm>
              <a:off x="8804149" y="2226584"/>
              <a:ext cx="49091" cy="55966"/>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sp>
          <p:nvSpPr>
            <p:cNvPr id="67" name="Elipse 10">
              <a:extLst>
                <a:ext uri="{FF2B5EF4-FFF2-40B4-BE49-F238E27FC236}">
                  <a16:creationId xmlns:a16="http://schemas.microsoft.com/office/drawing/2014/main" id="{94E49554-99CC-7118-750E-54738ADC718C}"/>
                </a:ext>
              </a:extLst>
            </p:cNvPr>
            <p:cNvSpPr/>
            <p:nvPr/>
          </p:nvSpPr>
          <p:spPr>
            <a:xfrm>
              <a:off x="11069245" y="5494727"/>
              <a:ext cx="49091" cy="55966"/>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sp>
          <p:nvSpPr>
            <p:cNvPr id="68" name="92 CuadroTexto">
              <a:extLst>
                <a:ext uri="{FF2B5EF4-FFF2-40B4-BE49-F238E27FC236}">
                  <a16:creationId xmlns:a16="http://schemas.microsoft.com/office/drawing/2014/main" id="{0F2BC666-13CD-189F-33A9-0537E2C307E5}"/>
                </a:ext>
              </a:extLst>
            </p:cNvPr>
            <p:cNvSpPr txBox="1"/>
            <p:nvPr/>
          </p:nvSpPr>
          <p:spPr>
            <a:xfrm>
              <a:off x="11310403" y="5494941"/>
              <a:ext cx="471619" cy="358222"/>
            </a:xfrm>
            <a:prstGeom prst="rect">
              <a:avLst/>
            </a:prstGeom>
            <a:noFill/>
          </p:spPr>
          <p:txBody>
            <a:bodyPr wrap="none" rtlCol="0">
              <a:spAutoFit/>
            </a:bodyPr>
            <a:lstStyle>
              <a:defPPr>
                <a:defRPr lang="es-PE"/>
              </a:defPPr>
              <a:lvl1pPr>
                <a:defRPr sz="1400">
                  <a:solidFill>
                    <a:srgbClr val="C00000"/>
                  </a:solidFill>
                  <a:latin typeface="Arial Narrow" panose="020B0606020202030204" pitchFamily="34" charset="0"/>
                </a:defRPr>
              </a:lvl1p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Puno:</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kumimoji="0" lang="es-PE" altLang="es-PE" sz="1200" b="1"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rPr>
                <a:t>160</a:t>
              </a: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endParaRPr>
            </a:p>
          </p:txBody>
        </p:sp>
        <p:sp>
          <p:nvSpPr>
            <p:cNvPr id="69" name="Elipse 10">
              <a:extLst>
                <a:ext uri="{FF2B5EF4-FFF2-40B4-BE49-F238E27FC236}">
                  <a16:creationId xmlns:a16="http://schemas.microsoft.com/office/drawing/2014/main" id="{BAFD9F6B-7ADA-CF66-1CC9-09AD821B978F}"/>
                </a:ext>
              </a:extLst>
            </p:cNvPr>
            <p:cNvSpPr/>
            <p:nvPr/>
          </p:nvSpPr>
          <p:spPr>
            <a:xfrm>
              <a:off x="10233887" y="5259573"/>
              <a:ext cx="49091" cy="55966"/>
            </a:xfrm>
            <a:prstGeom prst="ellipse">
              <a:avLst/>
            </a:prstGeom>
            <a:solidFill>
              <a:srgbClr val="C00000"/>
            </a:solidFill>
            <a:ln>
              <a:solidFill>
                <a:schemeClr val="bg1"/>
              </a:solid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sp>
          <p:nvSpPr>
            <p:cNvPr id="70" name="96 CuadroTexto">
              <a:extLst>
                <a:ext uri="{FF2B5EF4-FFF2-40B4-BE49-F238E27FC236}">
                  <a16:creationId xmlns:a16="http://schemas.microsoft.com/office/drawing/2014/main" id="{72066214-3A02-5CD4-0F38-5CF936D38F3D}"/>
                </a:ext>
              </a:extLst>
            </p:cNvPr>
            <p:cNvSpPr txBox="1"/>
            <p:nvPr/>
          </p:nvSpPr>
          <p:spPr>
            <a:xfrm>
              <a:off x="10014505" y="6156633"/>
              <a:ext cx="746335" cy="358222"/>
            </a:xfrm>
            <a:prstGeom prst="rect">
              <a:avLst/>
            </a:prstGeom>
            <a:noFill/>
            <a:ln>
              <a:noFill/>
            </a:ln>
          </p:spPr>
          <p:txBody>
            <a:bodyPr wrap="none" rtlCol="0">
              <a:spAutoFit/>
            </a:bodyPr>
            <a:lstStyle>
              <a:defPPr>
                <a:defRPr lang="es-PE"/>
              </a:defPPr>
              <a:lvl1pPr>
                <a:defRPr sz="1400">
                  <a:solidFill>
                    <a:srgbClr val="C00000"/>
                  </a:solidFill>
                  <a:latin typeface="Arial Narrow" panose="020B0606020202030204" pitchFamily="34" charset="0"/>
                </a:defRPr>
              </a:lvl1p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Moquegua:</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rPr>
                <a:t>68</a:t>
              </a:r>
              <a:endParaRPr kumimoji="0" lang="es-MX" sz="1200" b="0"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endParaRPr>
            </a:p>
          </p:txBody>
        </p:sp>
        <p:sp>
          <p:nvSpPr>
            <p:cNvPr id="71" name="Elipse 70">
              <a:extLst>
                <a:ext uri="{FF2B5EF4-FFF2-40B4-BE49-F238E27FC236}">
                  <a16:creationId xmlns:a16="http://schemas.microsoft.com/office/drawing/2014/main" id="{410BE30D-7012-6E59-4AEE-808118393CA4}"/>
                </a:ext>
              </a:extLst>
            </p:cNvPr>
            <p:cNvSpPr/>
            <p:nvPr/>
          </p:nvSpPr>
          <p:spPr>
            <a:xfrm>
              <a:off x="10863403" y="6003704"/>
              <a:ext cx="49091" cy="55966"/>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sp>
          <p:nvSpPr>
            <p:cNvPr id="72" name="96 CuadroTexto">
              <a:extLst>
                <a:ext uri="{FF2B5EF4-FFF2-40B4-BE49-F238E27FC236}">
                  <a16:creationId xmlns:a16="http://schemas.microsoft.com/office/drawing/2014/main" id="{E2122C37-FE0E-0B57-B276-7B61FE478065}"/>
                </a:ext>
              </a:extLst>
            </p:cNvPr>
            <p:cNvSpPr txBox="1"/>
            <p:nvPr/>
          </p:nvSpPr>
          <p:spPr>
            <a:xfrm>
              <a:off x="11198571" y="6173909"/>
              <a:ext cx="514849" cy="358222"/>
            </a:xfrm>
            <a:prstGeom prst="rect">
              <a:avLst/>
            </a:prstGeom>
            <a:noFill/>
            <a:ln>
              <a:noFill/>
            </a:ln>
          </p:spPr>
          <p:txBody>
            <a:bodyPr wrap="none" rtlCol="0">
              <a:spAutoFit/>
            </a:bodyPr>
            <a:lstStyle>
              <a:defPPr>
                <a:defRPr lang="es-PE"/>
              </a:defPPr>
              <a:lvl1pPr>
                <a:defRPr sz="1400">
                  <a:solidFill>
                    <a:srgbClr val="C00000"/>
                  </a:solidFill>
                  <a:latin typeface="Arial Narrow" panose="020B0606020202030204" pitchFamily="34" charset="0"/>
                </a:defRPr>
              </a:lvl1p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Tacna:</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rPr>
                <a:t>121</a:t>
              </a:r>
              <a:endParaRPr kumimoji="0" lang="es-MX" sz="1200" b="0"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endParaRPr>
            </a:p>
          </p:txBody>
        </p:sp>
        <p:sp>
          <p:nvSpPr>
            <p:cNvPr id="73" name="Elipse 10">
              <a:extLst>
                <a:ext uri="{FF2B5EF4-FFF2-40B4-BE49-F238E27FC236}">
                  <a16:creationId xmlns:a16="http://schemas.microsoft.com/office/drawing/2014/main" id="{50CC9CDC-68F9-637C-2FED-72858FC65068}"/>
                </a:ext>
              </a:extLst>
            </p:cNvPr>
            <p:cNvSpPr/>
            <p:nvPr/>
          </p:nvSpPr>
          <p:spPr>
            <a:xfrm>
              <a:off x="10457854" y="5119999"/>
              <a:ext cx="49091" cy="55966"/>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cxnSp>
          <p:nvCxnSpPr>
            <p:cNvPr id="74" name="135 Conector recto">
              <a:extLst>
                <a:ext uri="{FF2B5EF4-FFF2-40B4-BE49-F238E27FC236}">
                  <a16:creationId xmlns:a16="http://schemas.microsoft.com/office/drawing/2014/main" id="{9EDEE552-8D76-D723-21E9-B41345914BCB}"/>
                </a:ext>
              </a:extLst>
            </p:cNvPr>
            <p:cNvCxnSpPr>
              <a:cxnSpLocks/>
            </p:cNvCxnSpPr>
            <p:nvPr/>
          </p:nvCxnSpPr>
          <p:spPr>
            <a:xfrm flipH="1">
              <a:off x="10545270" y="5053431"/>
              <a:ext cx="821763" cy="153060"/>
            </a:xfrm>
            <a:prstGeom prst="line">
              <a:avLst/>
            </a:prstGeom>
            <a:noFill/>
            <a:ln w="6350" cap="flat" cmpd="sng" algn="ctr">
              <a:solidFill>
                <a:schemeClr val="tx1"/>
              </a:solidFill>
              <a:prstDash val="solid"/>
              <a:miter lim="800000"/>
            </a:ln>
            <a:effectLst/>
          </p:spPr>
        </p:cxnSp>
        <p:sp>
          <p:nvSpPr>
            <p:cNvPr id="75" name="92 CuadroTexto">
              <a:extLst>
                <a:ext uri="{FF2B5EF4-FFF2-40B4-BE49-F238E27FC236}">
                  <a16:creationId xmlns:a16="http://schemas.microsoft.com/office/drawing/2014/main" id="{3FF52705-C0F8-2314-0FB8-B26BD86DBA47}"/>
                </a:ext>
              </a:extLst>
            </p:cNvPr>
            <p:cNvSpPr txBox="1"/>
            <p:nvPr/>
          </p:nvSpPr>
          <p:spPr>
            <a:xfrm>
              <a:off x="11413090" y="4949687"/>
              <a:ext cx="704500" cy="358222"/>
            </a:xfrm>
            <a:prstGeom prst="rect">
              <a:avLst/>
            </a:prstGeom>
            <a:noFill/>
            <a:ln>
              <a:noFill/>
            </a:ln>
          </p:spPr>
          <p:txBody>
            <a:bodyPr wrap="none" rtlCol="0">
              <a:spAutoFit/>
            </a:bodyPr>
            <a:lstStyle>
              <a:defPPr>
                <a:defRPr lang="es-PE"/>
              </a:defPPr>
              <a:lvl1pPr>
                <a:defRPr sz="1400">
                  <a:solidFill>
                    <a:srgbClr val="C00000"/>
                  </a:solidFill>
                  <a:latin typeface="Arial Narrow" panose="020B0606020202030204" pitchFamily="34" charset="0"/>
                </a:defRPr>
              </a:lvl1p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Apurímac:</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kumimoji="0" lang="es-PE" altLang="es-PE" sz="1200" b="1"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rPr>
                <a:t>222</a:t>
              </a: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endParaRPr>
            </a:p>
          </p:txBody>
        </p:sp>
        <p:sp>
          <p:nvSpPr>
            <p:cNvPr id="76" name="Elipse 10">
              <a:extLst>
                <a:ext uri="{FF2B5EF4-FFF2-40B4-BE49-F238E27FC236}">
                  <a16:creationId xmlns:a16="http://schemas.microsoft.com/office/drawing/2014/main" id="{1807B330-0B47-2E93-37DB-9010ACC5C0B5}"/>
                </a:ext>
              </a:extLst>
            </p:cNvPr>
            <p:cNvSpPr/>
            <p:nvPr/>
          </p:nvSpPr>
          <p:spPr>
            <a:xfrm>
              <a:off x="10963458" y="4528330"/>
              <a:ext cx="49091" cy="55966"/>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sp>
          <p:nvSpPr>
            <p:cNvPr id="77" name="92 CuadroTexto">
              <a:extLst>
                <a:ext uri="{FF2B5EF4-FFF2-40B4-BE49-F238E27FC236}">
                  <a16:creationId xmlns:a16="http://schemas.microsoft.com/office/drawing/2014/main" id="{3F0BBF1A-EF7A-F392-25EE-18AA75ADE7CE}"/>
                </a:ext>
              </a:extLst>
            </p:cNvPr>
            <p:cNvSpPr txBox="1"/>
            <p:nvPr/>
          </p:nvSpPr>
          <p:spPr>
            <a:xfrm>
              <a:off x="10851249" y="4056985"/>
              <a:ext cx="1166493" cy="358222"/>
            </a:xfrm>
            <a:prstGeom prst="rect">
              <a:avLst/>
            </a:prstGeom>
            <a:noFill/>
            <a:ln>
              <a:noFill/>
            </a:ln>
          </p:spPr>
          <p:txBody>
            <a:bodyPr wrap="square" rtlCol="0">
              <a:spAutoFit/>
            </a:bodyPr>
            <a:lstStyle>
              <a:defPPr>
                <a:defRPr lang="es-PE"/>
              </a:defPPr>
              <a:lvl1pPr>
                <a:defRPr sz="1400">
                  <a:solidFill>
                    <a:srgbClr val="C00000"/>
                  </a:solidFill>
                  <a:latin typeface="Arial Narrow" panose="020B0606020202030204" pitchFamily="34" charset="0"/>
                </a:defRPr>
              </a:lvl1p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Madre de Dios:</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kumimoji="0" lang="es-PE" altLang="es-PE" sz="1200" b="1"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rPr>
                <a:t>40</a:t>
              </a:r>
              <a:endParaRPr kumimoji="0" lang="es-PE" sz="1200" b="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endParaRPr>
            </a:p>
          </p:txBody>
        </p:sp>
        <p:sp>
          <p:nvSpPr>
            <p:cNvPr id="78" name="Elipse 10">
              <a:extLst>
                <a:ext uri="{FF2B5EF4-FFF2-40B4-BE49-F238E27FC236}">
                  <a16:creationId xmlns:a16="http://schemas.microsoft.com/office/drawing/2014/main" id="{22B52BAA-23F6-2486-2156-3B982CD4445E}"/>
                </a:ext>
              </a:extLst>
            </p:cNvPr>
            <p:cNvSpPr/>
            <p:nvPr/>
          </p:nvSpPr>
          <p:spPr>
            <a:xfrm>
              <a:off x="10319793" y="3744812"/>
              <a:ext cx="49091" cy="55966"/>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sp>
          <p:nvSpPr>
            <p:cNvPr id="79" name="89 CuadroTexto">
              <a:extLst>
                <a:ext uri="{FF2B5EF4-FFF2-40B4-BE49-F238E27FC236}">
                  <a16:creationId xmlns:a16="http://schemas.microsoft.com/office/drawing/2014/main" id="{537987B4-49BC-ABC6-B412-0BE75DF656D4}"/>
                </a:ext>
              </a:extLst>
            </p:cNvPr>
            <p:cNvSpPr txBox="1"/>
            <p:nvPr/>
          </p:nvSpPr>
          <p:spPr>
            <a:xfrm>
              <a:off x="10395887" y="3400750"/>
              <a:ext cx="583178" cy="358222"/>
            </a:xfrm>
            <a:prstGeom prst="rect">
              <a:avLst/>
            </a:prstGeom>
            <a:noFill/>
            <a:ln>
              <a:noFill/>
            </a:ln>
          </p:spPr>
          <p:txBody>
            <a:bodyPr wrap="none" rtlCol="0">
              <a:spAutoFit/>
            </a:body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Ucayali:</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kumimoji="0" lang="es-PE" altLang="es-PE" sz="1200" b="1"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rPr>
                <a:t>62</a:t>
              </a:r>
            </a:p>
          </p:txBody>
        </p:sp>
        <p:sp>
          <p:nvSpPr>
            <p:cNvPr id="80" name="Elipse 10">
              <a:extLst>
                <a:ext uri="{FF2B5EF4-FFF2-40B4-BE49-F238E27FC236}">
                  <a16:creationId xmlns:a16="http://schemas.microsoft.com/office/drawing/2014/main" id="{93D7135F-290C-2383-F528-7CEC01DBF398}"/>
                </a:ext>
              </a:extLst>
            </p:cNvPr>
            <p:cNvSpPr/>
            <p:nvPr/>
          </p:nvSpPr>
          <p:spPr>
            <a:xfrm>
              <a:off x="10330547" y="2077372"/>
              <a:ext cx="49091" cy="55966"/>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sp>
          <p:nvSpPr>
            <p:cNvPr id="81" name="89 CuadroTexto">
              <a:extLst>
                <a:ext uri="{FF2B5EF4-FFF2-40B4-BE49-F238E27FC236}">
                  <a16:creationId xmlns:a16="http://schemas.microsoft.com/office/drawing/2014/main" id="{5C28BE1D-7617-2A59-9B79-2E9FC61FB43B}"/>
                </a:ext>
              </a:extLst>
            </p:cNvPr>
            <p:cNvSpPr txBox="1"/>
            <p:nvPr/>
          </p:nvSpPr>
          <p:spPr>
            <a:xfrm>
              <a:off x="10419379" y="1410933"/>
              <a:ext cx="538555" cy="358222"/>
            </a:xfrm>
            <a:prstGeom prst="rect">
              <a:avLst/>
            </a:prstGeom>
            <a:noFill/>
            <a:ln>
              <a:noFill/>
            </a:ln>
          </p:spPr>
          <p:txBody>
            <a:bodyPr wrap="none" rtlCol="0">
              <a:spAutoFit/>
            </a:body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Loreto:</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kumimoji="0" lang="es-PE" altLang="es-PE" sz="1200" b="1"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rPr>
                <a:t>50</a:t>
              </a:r>
            </a:p>
          </p:txBody>
        </p:sp>
        <p:sp>
          <p:nvSpPr>
            <p:cNvPr id="82" name="89 CuadroTexto">
              <a:extLst>
                <a:ext uri="{FF2B5EF4-FFF2-40B4-BE49-F238E27FC236}">
                  <a16:creationId xmlns:a16="http://schemas.microsoft.com/office/drawing/2014/main" id="{618BF224-D60A-17D4-9BC1-7277DBCB1801}"/>
                </a:ext>
              </a:extLst>
            </p:cNvPr>
            <p:cNvSpPr txBox="1"/>
            <p:nvPr/>
          </p:nvSpPr>
          <p:spPr>
            <a:xfrm>
              <a:off x="9048059" y="1666636"/>
              <a:ext cx="746335" cy="358222"/>
            </a:xfrm>
            <a:prstGeom prst="rect">
              <a:avLst/>
            </a:prstGeom>
            <a:noFill/>
            <a:ln>
              <a:noFill/>
            </a:ln>
          </p:spPr>
          <p:txBody>
            <a:bodyPr wrap="none" rtlCol="0">
              <a:spAutoFit/>
            </a:body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Amazonas:</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kumimoji="0" lang="es-PE" altLang="es-PE" sz="1200" b="1"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rPr>
                <a:t>37</a:t>
              </a:r>
            </a:p>
          </p:txBody>
        </p:sp>
        <p:sp>
          <p:nvSpPr>
            <p:cNvPr id="83" name="Elipse 10">
              <a:extLst>
                <a:ext uri="{FF2B5EF4-FFF2-40B4-BE49-F238E27FC236}">
                  <a16:creationId xmlns:a16="http://schemas.microsoft.com/office/drawing/2014/main" id="{B0DF8D8B-7973-4572-ABEA-71E2B18A16DA}"/>
                </a:ext>
              </a:extLst>
            </p:cNvPr>
            <p:cNvSpPr/>
            <p:nvPr/>
          </p:nvSpPr>
          <p:spPr>
            <a:xfrm>
              <a:off x="9337222" y="2530326"/>
              <a:ext cx="49091" cy="55966"/>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cxnSp>
          <p:nvCxnSpPr>
            <p:cNvPr id="84" name="395 Conector recto">
              <a:extLst>
                <a:ext uri="{FF2B5EF4-FFF2-40B4-BE49-F238E27FC236}">
                  <a16:creationId xmlns:a16="http://schemas.microsoft.com/office/drawing/2014/main" id="{83C050D4-26BB-1779-D47F-0B56C74CD0DC}"/>
                </a:ext>
              </a:extLst>
            </p:cNvPr>
            <p:cNvCxnSpPr>
              <a:cxnSpLocks/>
            </p:cNvCxnSpPr>
            <p:nvPr/>
          </p:nvCxnSpPr>
          <p:spPr>
            <a:xfrm>
              <a:off x="9293651" y="1863500"/>
              <a:ext cx="65195" cy="629881"/>
            </a:xfrm>
            <a:prstGeom prst="line">
              <a:avLst/>
            </a:prstGeom>
            <a:noFill/>
            <a:ln w="6350" cap="flat" cmpd="sng" algn="ctr">
              <a:solidFill>
                <a:schemeClr val="tx1"/>
              </a:solidFill>
              <a:prstDash val="solid"/>
              <a:miter lim="800000"/>
            </a:ln>
            <a:effectLst/>
          </p:spPr>
        </p:cxnSp>
        <p:sp>
          <p:nvSpPr>
            <p:cNvPr id="85" name="89 CuadroTexto">
              <a:extLst>
                <a:ext uri="{FF2B5EF4-FFF2-40B4-BE49-F238E27FC236}">
                  <a16:creationId xmlns:a16="http://schemas.microsoft.com/office/drawing/2014/main" id="{17CF401B-767C-94AA-B471-F1C167CEE92C}"/>
                </a:ext>
              </a:extLst>
            </p:cNvPr>
            <p:cNvSpPr txBox="1"/>
            <p:nvPr/>
          </p:nvSpPr>
          <p:spPr>
            <a:xfrm>
              <a:off x="10478097" y="2626733"/>
              <a:ext cx="760280" cy="358222"/>
            </a:xfrm>
            <a:prstGeom prst="rect">
              <a:avLst/>
            </a:prstGeom>
            <a:noFill/>
            <a:ln>
              <a:noFill/>
            </a:ln>
          </p:spPr>
          <p:txBody>
            <a:bodyPr wrap="none" rtlCol="0">
              <a:spAutoFit/>
            </a:body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San Martín:</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kumimoji="0" lang="es-PE" altLang="es-PE" sz="1200" b="1"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rPr>
                <a:t>46</a:t>
              </a:r>
            </a:p>
          </p:txBody>
        </p:sp>
        <p:sp>
          <p:nvSpPr>
            <p:cNvPr id="86" name="Elipse 10">
              <a:extLst>
                <a:ext uri="{FF2B5EF4-FFF2-40B4-BE49-F238E27FC236}">
                  <a16:creationId xmlns:a16="http://schemas.microsoft.com/office/drawing/2014/main" id="{6748E6B8-0492-F11F-7156-934106724E0C}"/>
                </a:ext>
              </a:extLst>
            </p:cNvPr>
            <p:cNvSpPr/>
            <p:nvPr/>
          </p:nvSpPr>
          <p:spPr>
            <a:xfrm>
              <a:off x="9643849" y="3101144"/>
              <a:ext cx="49091" cy="55966"/>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cxnSp>
          <p:nvCxnSpPr>
            <p:cNvPr id="87" name="395 Conector recto">
              <a:extLst>
                <a:ext uri="{FF2B5EF4-FFF2-40B4-BE49-F238E27FC236}">
                  <a16:creationId xmlns:a16="http://schemas.microsoft.com/office/drawing/2014/main" id="{56B96770-2E7F-F189-F090-34F8E21AD6D1}"/>
                </a:ext>
              </a:extLst>
            </p:cNvPr>
            <p:cNvCxnSpPr>
              <a:cxnSpLocks/>
            </p:cNvCxnSpPr>
            <p:nvPr/>
          </p:nvCxnSpPr>
          <p:spPr>
            <a:xfrm flipH="1">
              <a:off x="9732039" y="2857031"/>
              <a:ext cx="911838" cy="224421"/>
            </a:xfrm>
            <a:prstGeom prst="line">
              <a:avLst/>
            </a:prstGeom>
            <a:noFill/>
            <a:ln w="6350" cap="flat" cmpd="sng" algn="ctr">
              <a:solidFill>
                <a:schemeClr val="tx1"/>
              </a:solidFill>
              <a:prstDash val="solid"/>
              <a:miter lim="800000"/>
            </a:ln>
            <a:effectLst/>
          </p:spPr>
        </p:cxnSp>
        <p:sp>
          <p:nvSpPr>
            <p:cNvPr id="88" name="Elipse 10">
              <a:extLst>
                <a:ext uri="{FF2B5EF4-FFF2-40B4-BE49-F238E27FC236}">
                  <a16:creationId xmlns:a16="http://schemas.microsoft.com/office/drawing/2014/main" id="{088BC284-4448-6C77-96B4-9BA563C46FB6}"/>
                </a:ext>
              </a:extLst>
            </p:cNvPr>
            <p:cNvSpPr/>
            <p:nvPr/>
          </p:nvSpPr>
          <p:spPr>
            <a:xfrm>
              <a:off x="9774306" y="3847858"/>
              <a:ext cx="49091" cy="55966"/>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cxnSp>
          <p:nvCxnSpPr>
            <p:cNvPr id="89" name="395 Conector recto">
              <a:extLst>
                <a:ext uri="{FF2B5EF4-FFF2-40B4-BE49-F238E27FC236}">
                  <a16:creationId xmlns:a16="http://schemas.microsoft.com/office/drawing/2014/main" id="{F34065F9-03AE-E9CB-57EB-97D78F1EC4AE}"/>
                </a:ext>
              </a:extLst>
            </p:cNvPr>
            <p:cNvCxnSpPr>
              <a:cxnSpLocks/>
            </p:cNvCxnSpPr>
            <p:nvPr/>
          </p:nvCxnSpPr>
          <p:spPr>
            <a:xfrm flipH="1">
              <a:off x="9844991" y="3286744"/>
              <a:ext cx="562626" cy="518771"/>
            </a:xfrm>
            <a:prstGeom prst="line">
              <a:avLst/>
            </a:prstGeom>
            <a:noFill/>
            <a:ln w="6350" cap="flat" cmpd="sng" algn="ctr">
              <a:solidFill>
                <a:schemeClr val="tx1"/>
              </a:solidFill>
              <a:prstDash val="solid"/>
              <a:miter lim="800000"/>
            </a:ln>
            <a:effectLst/>
          </p:spPr>
        </p:cxnSp>
        <p:sp>
          <p:nvSpPr>
            <p:cNvPr id="90" name="89 CuadroTexto">
              <a:extLst>
                <a:ext uri="{FF2B5EF4-FFF2-40B4-BE49-F238E27FC236}">
                  <a16:creationId xmlns:a16="http://schemas.microsoft.com/office/drawing/2014/main" id="{DDD1349C-6864-B9F7-0B7A-B5C1176A70D1}"/>
                </a:ext>
              </a:extLst>
            </p:cNvPr>
            <p:cNvSpPr txBox="1"/>
            <p:nvPr/>
          </p:nvSpPr>
          <p:spPr>
            <a:xfrm>
              <a:off x="10372867" y="3061499"/>
              <a:ext cx="666850" cy="358222"/>
            </a:xfrm>
            <a:prstGeom prst="rect">
              <a:avLst/>
            </a:prstGeom>
            <a:noFill/>
            <a:ln>
              <a:noFill/>
            </a:ln>
          </p:spPr>
          <p:txBody>
            <a:bodyPr wrap="none" rtlCol="0">
              <a:spAutoFit/>
            </a:body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Huánuco:</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lang="es-PE" altLang="es-PE" sz="1200" b="1" kern="0" dirty="0">
                  <a:solidFill>
                    <a:srgbClr val="C00000"/>
                  </a:solidFill>
                  <a:latin typeface="Arial Narrow" panose="020B0606020202030204" pitchFamily="34" charset="0"/>
                  <a:cs typeface="Arial"/>
                  <a:sym typeface="Arial"/>
                </a:rPr>
                <a:t>215</a:t>
              </a:r>
              <a:endParaRPr kumimoji="0" lang="es-PE" altLang="es-PE" sz="1200" b="1"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endParaRPr>
            </a:p>
          </p:txBody>
        </p:sp>
        <p:sp>
          <p:nvSpPr>
            <p:cNvPr id="91" name="Elipse 10">
              <a:extLst>
                <a:ext uri="{FF2B5EF4-FFF2-40B4-BE49-F238E27FC236}">
                  <a16:creationId xmlns:a16="http://schemas.microsoft.com/office/drawing/2014/main" id="{7B27DA18-3F1A-23F8-1976-A33017442974}"/>
                </a:ext>
              </a:extLst>
            </p:cNvPr>
            <p:cNvSpPr/>
            <p:nvPr/>
          </p:nvSpPr>
          <p:spPr>
            <a:xfrm>
              <a:off x="9986312" y="4078296"/>
              <a:ext cx="49091" cy="55966"/>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cxnSp>
          <p:nvCxnSpPr>
            <p:cNvPr id="92" name="395 Conector recto">
              <a:extLst>
                <a:ext uri="{FF2B5EF4-FFF2-40B4-BE49-F238E27FC236}">
                  <a16:creationId xmlns:a16="http://schemas.microsoft.com/office/drawing/2014/main" id="{EB241098-0797-A7D3-8B7A-64827187FBB7}"/>
                </a:ext>
              </a:extLst>
            </p:cNvPr>
            <p:cNvCxnSpPr>
              <a:cxnSpLocks/>
            </p:cNvCxnSpPr>
            <p:nvPr/>
          </p:nvCxnSpPr>
          <p:spPr>
            <a:xfrm flipV="1">
              <a:off x="9332464" y="4126022"/>
              <a:ext cx="599690" cy="141996"/>
            </a:xfrm>
            <a:prstGeom prst="line">
              <a:avLst/>
            </a:prstGeom>
            <a:noFill/>
            <a:ln w="6350" cap="flat" cmpd="sng" algn="ctr">
              <a:solidFill>
                <a:schemeClr val="tx1"/>
              </a:solidFill>
              <a:prstDash val="solid"/>
              <a:miter lim="800000"/>
            </a:ln>
            <a:effectLst/>
          </p:spPr>
        </p:cxnSp>
        <p:sp>
          <p:nvSpPr>
            <p:cNvPr id="93" name="83 CuadroTexto">
              <a:extLst>
                <a:ext uri="{FF2B5EF4-FFF2-40B4-BE49-F238E27FC236}">
                  <a16:creationId xmlns:a16="http://schemas.microsoft.com/office/drawing/2014/main" id="{BFEE0C1D-C4C5-B15F-8C92-580704CD3258}"/>
                </a:ext>
              </a:extLst>
            </p:cNvPr>
            <p:cNvSpPr txBox="1"/>
            <p:nvPr/>
          </p:nvSpPr>
          <p:spPr>
            <a:xfrm>
              <a:off x="8891700" y="4091321"/>
              <a:ext cx="521821" cy="358222"/>
            </a:xfrm>
            <a:prstGeom prst="rect">
              <a:avLst/>
            </a:prstGeom>
            <a:noFill/>
            <a:ln>
              <a:noFill/>
            </a:ln>
          </p:spPr>
          <p:txBody>
            <a:bodyPr wrap="none" rtlCol="0">
              <a:spAutoFit/>
            </a:bodyPr>
            <a:lstStyle>
              <a:defPPr>
                <a:defRPr lang="es-PE"/>
              </a:defPPr>
              <a:lvl1pPr>
                <a:defRPr sz="1400">
                  <a:solidFill>
                    <a:srgbClr val="C00000"/>
                  </a:solidFill>
                  <a:latin typeface="Arial Narrow" panose="020B0606020202030204" pitchFamily="34" charset="0"/>
                </a:defRPr>
              </a:lvl1p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Pasco:</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kumimoji="0" lang="es-PE" sz="1200" b="1" i="0" u="none" strike="noStrike" kern="0" cap="none" spc="0" normalizeH="0" baseline="0" noProof="0" dirty="0">
                  <a:ln>
                    <a:noFill/>
                  </a:ln>
                  <a:effectLst/>
                  <a:uLnTx/>
                  <a:uFillTx/>
                  <a:latin typeface="Arial Narrow" panose="020B0606020202030204" pitchFamily="34" charset="0"/>
                  <a:ea typeface="+mn-ea"/>
                  <a:cs typeface="Arial"/>
                  <a:sym typeface="Arial"/>
                </a:rPr>
                <a:t>49</a:t>
              </a:r>
            </a:p>
          </p:txBody>
        </p:sp>
        <p:sp>
          <p:nvSpPr>
            <p:cNvPr id="94" name="Elipse 10">
              <a:extLst>
                <a:ext uri="{FF2B5EF4-FFF2-40B4-BE49-F238E27FC236}">
                  <a16:creationId xmlns:a16="http://schemas.microsoft.com/office/drawing/2014/main" id="{193D0069-2EBF-1B06-6B4F-697183370D8C}"/>
                </a:ext>
              </a:extLst>
            </p:cNvPr>
            <p:cNvSpPr/>
            <p:nvPr/>
          </p:nvSpPr>
          <p:spPr>
            <a:xfrm>
              <a:off x="10031137" y="4779337"/>
              <a:ext cx="49091" cy="55966"/>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prstClr val="white"/>
                </a:solidFill>
                <a:effectLst/>
                <a:uLnTx/>
                <a:uFillTx/>
                <a:latin typeface="Arial Narrow" panose="020B0606020202030204" pitchFamily="34" charset="0"/>
                <a:ea typeface="+mn-ea"/>
                <a:cs typeface="Arial"/>
                <a:sym typeface="Arial"/>
              </a:endParaRPr>
            </a:p>
          </p:txBody>
        </p:sp>
        <p:cxnSp>
          <p:nvCxnSpPr>
            <p:cNvPr id="95" name="395 Conector recto">
              <a:extLst>
                <a:ext uri="{FF2B5EF4-FFF2-40B4-BE49-F238E27FC236}">
                  <a16:creationId xmlns:a16="http://schemas.microsoft.com/office/drawing/2014/main" id="{EF3BCCFB-C5C9-B138-A752-19955C9D096A}"/>
                </a:ext>
              </a:extLst>
            </p:cNvPr>
            <p:cNvCxnSpPr>
              <a:cxnSpLocks/>
            </p:cNvCxnSpPr>
            <p:nvPr/>
          </p:nvCxnSpPr>
          <p:spPr>
            <a:xfrm flipV="1">
              <a:off x="9642901" y="4806568"/>
              <a:ext cx="378056" cy="92952"/>
            </a:xfrm>
            <a:prstGeom prst="line">
              <a:avLst/>
            </a:prstGeom>
            <a:noFill/>
            <a:ln w="6350" cap="flat" cmpd="sng" algn="ctr">
              <a:solidFill>
                <a:schemeClr val="tx1"/>
              </a:solidFill>
              <a:prstDash val="solid"/>
              <a:miter lim="800000"/>
            </a:ln>
            <a:effectLst/>
          </p:spPr>
        </p:cxnSp>
        <p:sp>
          <p:nvSpPr>
            <p:cNvPr id="96" name="83 CuadroTexto">
              <a:extLst>
                <a:ext uri="{FF2B5EF4-FFF2-40B4-BE49-F238E27FC236}">
                  <a16:creationId xmlns:a16="http://schemas.microsoft.com/office/drawing/2014/main" id="{1F02A64D-8695-15BD-EBC6-D62E24E3E4AA}"/>
                </a:ext>
              </a:extLst>
            </p:cNvPr>
            <p:cNvSpPr txBox="1"/>
            <p:nvPr/>
          </p:nvSpPr>
          <p:spPr>
            <a:xfrm>
              <a:off x="8825903" y="4770577"/>
              <a:ext cx="901124" cy="358222"/>
            </a:xfrm>
            <a:prstGeom prst="rect">
              <a:avLst/>
            </a:prstGeom>
            <a:noFill/>
            <a:ln>
              <a:noFill/>
            </a:ln>
          </p:spPr>
          <p:txBody>
            <a:bodyPr wrap="none" rtlCol="0">
              <a:spAutoFit/>
            </a:bodyPr>
            <a:lstStyle>
              <a:defPPr>
                <a:defRPr lang="es-PE"/>
              </a:defPPr>
              <a:lvl1pPr>
                <a:defRPr sz="1400">
                  <a:solidFill>
                    <a:srgbClr val="C00000"/>
                  </a:solidFill>
                  <a:latin typeface="Arial Narrow" panose="020B0606020202030204" pitchFamily="34" charset="0"/>
                </a:defRPr>
              </a:lvl1pPr>
            </a:lstStyle>
            <a:p>
              <a:pPr marL="0" marR="0" lvl="0" indent="0" algn="r" defTabSz="914407" rtl="0" eaLnBrk="1" fontAlgn="auto" latinLnBrk="0" hangingPunct="1">
                <a:lnSpc>
                  <a:spcPts val="1100"/>
                </a:lnSpc>
                <a:spcBef>
                  <a:spcPts val="0"/>
                </a:spcBef>
                <a:spcAft>
                  <a:spcPts val="0"/>
                </a:spcAft>
                <a:buClrTx/>
                <a:buSzTx/>
                <a:buFontTx/>
                <a:buNone/>
                <a:tabLst/>
                <a:defRPr/>
              </a:pPr>
              <a:r>
                <a:rPr kumimoji="0" lang="es-MX" sz="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Arial"/>
                  <a:sym typeface="Arial"/>
                </a:rPr>
                <a:t>Huancavelica:</a:t>
              </a:r>
              <a:endParaRPr kumimoji="0" lang="es-PE" altLang="es-PE" sz="1200" b="1" i="0" u="none" strike="noStrike" kern="0" cap="none" spc="0" normalizeH="0" baseline="0" noProof="0" dirty="0">
                <a:ln>
                  <a:noFill/>
                </a:ln>
                <a:solidFill>
                  <a:srgbClr val="4472C4">
                    <a:lumMod val="50000"/>
                  </a:srgbClr>
                </a:solidFill>
                <a:effectLst/>
                <a:uLnTx/>
                <a:uFillTx/>
                <a:latin typeface="Arial Narrow" panose="020B0606020202030204" pitchFamily="34" charset="0"/>
                <a:ea typeface="+mn-ea"/>
                <a:cs typeface="Arial"/>
                <a:sym typeface="Arial"/>
              </a:endParaRPr>
            </a:p>
            <a:p>
              <a:pPr marL="0" marR="0" lvl="0" indent="0" algn="r" defTabSz="914407" rtl="0" eaLnBrk="1" fontAlgn="auto" latinLnBrk="0" hangingPunct="1">
                <a:lnSpc>
                  <a:spcPts val="1100"/>
                </a:lnSpc>
                <a:spcBef>
                  <a:spcPts val="0"/>
                </a:spcBef>
                <a:spcAft>
                  <a:spcPts val="0"/>
                </a:spcAft>
                <a:buClrTx/>
                <a:buSzTx/>
                <a:buFontTx/>
                <a:buNone/>
                <a:tabLst/>
                <a:defRPr/>
              </a:pPr>
              <a:r>
                <a:rPr kumimoji="0" lang="es-PE" sz="1200" b="1" i="0" u="none" strike="noStrike" kern="0" cap="none" spc="0" normalizeH="0" baseline="0" noProof="0" dirty="0">
                  <a:ln>
                    <a:noFill/>
                  </a:ln>
                  <a:effectLst/>
                  <a:uLnTx/>
                  <a:uFillTx/>
                  <a:latin typeface="Arial Narrow" panose="020B0606020202030204" pitchFamily="34" charset="0"/>
                  <a:ea typeface="+mn-ea"/>
                  <a:cs typeface="Arial"/>
                  <a:sym typeface="Arial"/>
                </a:rPr>
                <a:t>184</a:t>
              </a:r>
            </a:p>
          </p:txBody>
        </p:sp>
      </p:grpSp>
      <p:cxnSp>
        <p:nvCxnSpPr>
          <p:cNvPr id="113" name="395 Conector recto">
            <a:extLst>
              <a:ext uri="{FF2B5EF4-FFF2-40B4-BE49-F238E27FC236}">
                <a16:creationId xmlns:a16="http://schemas.microsoft.com/office/drawing/2014/main" id="{6B5A1C57-2257-8BF7-6239-13A2CAC23966}"/>
              </a:ext>
            </a:extLst>
          </p:cNvPr>
          <p:cNvCxnSpPr>
            <a:cxnSpLocks/>
          </p:cNvCxnSpPr>
          <p:nvPr/>
        </p:nvCxnSpPr>
        <p:spPr>
          <a:xfrm flipV="1">
            <a:off x="9020767" y="4493942"/>
            <a:ext cx="379682" cy="46929"/>
          </a:xfrm>
          <a:prstGeom prst="line">
            <a:avLst/>
          </a:prstGeom>
          <a:noFill/>
          <a:ln w="6350" cap="flat" cmpd="sng" algn="ctr">
            <a:solidFill>
              <a:schemeClr val="tx1"/>
            </a:solidFill>
            <a:prstDash val="solid"/>
            <a:miter lim="800000"/>
          </a:ln>
          <a:effectLst/>
        </p:spPr>
      </p:cxnSp>
      <p:cxnSp>
        <p:nvCxnSpPr>
          <p:cNvPr id="118" name="395 Conector recto">
            <a:extLst>
              <a:ext uri="{FF2B5EF4-FFF2-40B4-BE49-F238E27FC236}">
                <a16:creationId xmlns:a16="http://schemas.microsoft.com/office/drawing/2014/main" id="{1E2F1343-0AC6-146F-9DB3-DA3BA7785AD1}"/>
              </a:ext>
            </a:extLst>
          </p:cNvPr>
          <p:cNvCxnSpPr>
            <a:cxnSpLocks/>
            <a:endCxn id="80" idx="6"/>
          </p:cNvCxnSpPr>
          <p:nvPr/>
        </p:nvCxnSpPr>
        <p:spPr>
          <a:xfrm flipH="1">
            <a:off x="10024416" y="1953251"/>
            <a:ext cx="276898" cy="469373"/>
          </a:xfrm>
          <a:prstGeom prst="line">
            <a:avLst/>
          </a:prstGeom>
          <a:noFill/>
          <a:ln w="6350" cap="flat" cmpd="sng" algn="ctr">
            <a:solidFill>
              <a:schemeClr val="tx1"/>
            </a:solidFill>
            <a:prstDash val="solid"/>
            <a:miter lim="800000"/>
          </a:ln>
          <a:effectLst/>
        </p:spPr>
      </p:cxnSp>
      <p:graphicFrame>
        <p:nvGraphicFramePr>
          <p:cNvPr id="122" name="Tabla 121">
            <a:extLst>
              <a:ext uri="{FF2B5EF4-FFF2-40B4-BE49-F238E27FC236}">
                <a16:creationId xmlns:a16="http://schemas.microsoft.com/office/drawing/2014/main" id="{29CAE5F4-C0B9-EF30-470E-E309C82E8E0F}"/>
              </a:ext>
            </a:extLst>
          </p:cNvPr>
          <p:cNvGraphicFramePr>
            <a:graphicFrameLocks noGrp="1"/>
          </p:cNvGraphicFramePr>
          <p:nvPr>
            <p:extLst>
              <p:ext uri="{D42A27DB-BD31-4B8C-83A1-F6EECF244321}">
                <p14:modId xmlns:p14="http://schemas.microsoft.com/office/powerpoint/2010/main" val="2777499542"/>
              </p:ext>
            </p:extLst>
          </p:nvPr>
        </p:nvGraphicFramePr>
        <p:xfrm>
          <a:off x="300097" y="2410748"/>
          <a:ext cx="7071433" cy="3215311"/>
        </p:xfrm>
        <a:graphic>
          <a:graphicData uri="http://schemas.openxmlformats.org/drawingml/2006/table">
            <a:tbl>
              <a:tblPr firstRow="1" firstCol="1" bandRow="1"/>
              <a:tblGrid>
                <a:gridCol w="3231773">
                  <a:extLst>
                    <a:ext uri="{9D8B030D-6E8A-4147-A177-3AD203B41FA5}">
                      <a16:colId xmlns:a16="http://schemas.microsoft.com/office/drawing/2014/main" val="763277341"/>
                    </a:ext>
                  </a:extLst>
                </a:gridCol>
                <a:gridCol w="1143000">
                  <a:extLst>
                    <a:ext uri="{9D8B030D-6E8A-4147-A177-3AD203B41FA5}">
                      <a16:colId xmlns:a16="http://schemas.microsoft.com/office/drawing/2014/main" val="3553019977"/>
                    </a:ext>
                  </a:extLst>
                </a:gridCol>
                <a:gridCol w="1188720">
                  <a:extLst>
                    <a:ext uri="{9D8B030D-6E8A-4147-A177-3AD203B41FA5}">
                      <a16:colId xmlns:a16="http://schemas.microsoft.com/office/drawing/2014/main" val="1444093350"/>
                    </a:ext>
                  </a:extLst>
                </a:gridCol>
                <a:gridCol w="731520">
                  <a:extLst>
                    <a:ext uri="{9D8B030D-6E8A-4147-A177-3AD203B41FA5}">
                      <a16:colId xmlns:a16="http://schemas.microsoft.com/office/drawing/2014/main" val="2461227770"/>
                    </a:ext>
                  </a:extLst>
                </a:gridCol>
                <a:gridCol w="776420">
                  <a:extLst>
                    <a:ext uri="{9D8B030D-6E8A-4147-A177-3AD203B41FA5}">
                      <a16:colId xmlns:a16="http://schemas.microsoft.com/office/drawing/2014/main" val="998750788"/>
                    </a:ext>
                  </a:extLst>
                </a:gridCol>
              </a:tblGrid>
              <a:tr h="269788">
                <a:tc rowSpan="2">
                  <a:txBody>
                    <a:bodyPr/>
                    <a:lstStyle/>
                    <a:p>
                      <a:pPr algn="ctr" rtl="0" fontAlgn="ctr"/>
                      <a:r>
                        <a:rPr lang="es-PE" sz="1200" b="1" i="0" u="none" strike="noStrike" dirty="0">
                          <a:solidFill>
                            <a:srgbClr val="FFFFFF"/>
                          </a:solidFill>
                          <a:effectLst/>
                          <a:latin typeface="Arial" panose="020B0604020202020204" pitchFamily="34" charset="0"/>
                        </a:rPr>
                        <a:t>SERVICIOS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gridSpan="4">
                  <a:txBody>
                    <a:bodyPr/>
                    <a:lstStyle/>
                    <a:p>
                      <a:pPr algn="ctr" rtl="0" fontAlgn="ctr"/>
                      <a:r>
                        <a:rPr lang="es-PE" sz="1200" b="1" i="0" u="none" strike="noStrike" dirty="0">
                          <a:solidFill>
                            <a:srgbClr val="FFFFFF"/>
                          </a:solidFill>
                          <a:effectLst/>
                          <a:latin typeface="Arial" panose="020B0604020202020204" pitchFamily="34" charset="0"/>
                        </a:rPr>
                        <a:t>METAS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5907754"/>
                  </a:ext>
                </a:extLst>
              </a:tr>
              <a:tr h="539575">
                <a:tc vMerge="1">
                  <a:txBody>
                    <a:bodyPr/>
                    <a:lstStyle/>
                    <a:p>
                      <a:endParaRPr lang="es-PE"/>
                    </a:p>
                  </a:txBody>
                  <a:tcPr/>
                </a:tc>
                <a:tc>
                  <a:txBody>
                    <a:bodyPr/>
                    <a:lstStyle/>
                    <a:p>
                      <a:pPr algn="ctr" rtl="0" fontAlgn="ctr"/>
                      <a:r>
                        <a:rPr lang="es-PE" sz="1200" b="1" i="0" u="none" strike="noStrike" dirty="0">
                          <a:solidFill>
                            <a:srgbClr val="FFFFFF"/>
                          </a:solidFill>
                          <a:effectLst/>
                          <a:latin typeface="Arial" panose="020B0604020202020204" pitchFamily="34" charset="0"/>
                        </a:rPr>
                        <a:t>Ejecución</a:t>
                      </a:r>
                      <a:br>
                        <a:rPr lang="es-PE" sz="1200" b="1" i="0" u="none" strike="noStrike" dirty="0">
                          <a:solidFill>
                            <a:srgbClr val="FFFFFF"/>
                          </a:solidFill>
                          <a:effectLst/>
                          <a:latin typeface="Arial" panose="020B0604020202020204" pitchFamily="34" charset="0"/>
                        </a:rPr>
                      </a:br>
                      <a:r>
                        <a:rPr lang="es-PE" sz="1200" b="1" i="0" u="none" strike="noStrike" dirty="0">
                          <a:solidFill>
                            <a:srgbClr val="FFFFFF"/>
                          </a:solidFill>
                          <a:effectLst/>
                          <a:latin typeface="Arial" panose="020B0604020202020204" pitchFamily="34" charset="0"/>
                        </a:rPr>
                        <a:t>(Ene - Jun)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rtl="0" fontAlgn="ctr"/>
                      <a:r>
                        <a:rPr lang="es-PE" sz="1200" b="1" i="0" u="none" strike="noStrike" dirty="0">
                          <a:solidFill>
                            <a:srgbClr val="FFFFFF"/>
                          </a:solidFill>
                          <a:effectLst/>
                          <a:latin typeface="Arial" panose="020B0604020202020204" pitchFamily="34" charset="0"/>
                        </a:rPr>
                        <a:t>Programación</a:t>
                      </a:r>
                      <a:br>
                        <a:rPr lang="es-PE" sz="1200" b="1" i="0" u="none" strike="noStrike" dirty="0">
                          <a:solidFill>
                            <a:srgbClr val="FFFFFF"/>
                          </a:solidFill>
                          <a:effectLst/>
                          <a:latin typeface="Arial" panose="020B0604020202020204" pitchFamily="34" charset="0"/>
                        </a:rPr>
                      </a:br>
                      <a:r>
                        <a:rPr lang="es-PE" sz="1200" b="1" i="0" u="none" strike="noStrike" dirty="0">
                          <a:solidFill>
                            <a:srgbClr val="FFFFFF"/>
                          </a:solidFill>
                          <a:effectLst/>
                          <a:latin typeface="Arial" panose="020B0604020202020204" pitchFamily="34" charset="0"/>
                        </a:rPr>
                        <a:t>(Jul - Dic)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rtl="0" fontAlgn="ctr"/>
                      <a:r>
                        <a:rPr lang="es-PE" sz="1200" b="1" i="0" u="none" strike="noStrike" dirty="0">
                          <a:solidFill>
                            <a:srgbClr val="FFFFFF"/>
                          </a:solidFill>
                          <a:effectLst/>
                          <a:latin typeface="Arial" panose="020B0604020202020204" pitchFamily="34" charset="0"/>
                        </a:rPr>
                        <a:t>Meta 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rtl="0" fontAlgn="ctr"/>
                      <a:r>
                        <a:rPr lang="es-PE" sz="1200" b="1" i="0" u="none" strike="noStrike" dirty="0">
                          <a:solidFill>
                            <a:srgbClr val="FFFFFF"/>
                          </a:solidFill>
                          <a:effectLst/>
                          <a:latin typeface="Arial" panose="020B0604020202020204" pitchFamily="34" charset="0"/>
                        </a:rPr>
                        <a:t>% Avance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592843798"/>
                  </a:ext>
                </a:extLst>
              </a:tr>
              <a:tr h="362577">
                <a:tc>
                  <a:txBody>
                    <a:bodyPr/>
                    <a:lstStyle/>
                    <a:p>
                      <a:pPr algn="l" rtl="0" fontAlgn="ctr"/>
                      <a:r>
                        <a:rPr lang="es-PE" sz="1200" b="1" i="0" u="none" strike="noStrike" dirty="0">
                          <a:solidFill>
                            <a:srgbClr val="000000"/>
                          </a:solidFill>
                          <a:effectLst/>
                          <a:latin typeface="Arial" panose="020B0604020202020204" pitchFamily="34" charset="0"/>
                        </a:rPr>
                        <a:t> Capacitación Laboral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200" b="0" i="0" u="none" strike="noStrike">
                          <a:solidFill>
                            <a:srgbClr val="000000"/>
                          </a:solidFill>
                          <a:effectLst/>
                          <a:latin typeface="Arial" panose="020B0604020202020204" pitchFamily="34" charset="0"/>
                        </a:rPr>
                        <a:t>1,322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200" b="0" i="0" u="none" strike="noStrike">
                          <a:solidFill>
                            <a:srgbClr val="000000"/>
                          </a:solidFill>
                          <a:effectLst/>
                          <a:latin typeface="Arial" panose="020B0604020202020204" pitchFamily="34" charset="0"/>
                        </a:rPr>
                        <a:t>5,338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200" b="0" i="0" u="none" strike="noStrike">
                          <a:solidFill>
                            <a:srgbClr val="000000"/>
                          </a:solidFill>
                          <a:effectLst/>
                          <a:latin typeface="Arial" panose="020B0604020202020204" pitchFamily="34" charset="0"/>
                        </a:rPr>
                        <a:t>6,660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200" b="0" i="0" u="none" strike="noStrike">
                          <a:solidFill>
                            <a:srgbClr val="000000"/>
                          </a:solidFill>
                          <a:effectLst/>
                          <a:latin typeface="Arial" panose="020B0604020202020204" pitchFamily="34" charset="0"/>
                        </a:rPr>
                        <a:t>19.8%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4232794"/>
                  </a:ext>
                </a:extLst>
              </a:tr>
              <a:tr h="384290">
                <a:tc>
                  <a:txBody>
                    <a:bodyPr/>
                    <a:lstStyle/>
                    <a:p>
                      <a:pPr algn="l" rtl="0" fontAlgn="ctr"/>
                      <a:r>
                        <a:rPr lang="es-PE" sz="1200" b="1" i="0" u="none" strike="noStrike" dirty="0">
                          <a:solidFill>
                            <a:srgbClr val="000000"/>
                          </a:solidFill>
                          <a:effectLst/>
                          <a:latin typeface="Arial" panose="020B0604020202020204" pitchFamily="34" charset="0"/>
                        </a:rPr>
                        <a:t> Certificación de Competencias Laborales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200" b="0" i="0" u="none" strike="noStrike">
                          <a:solidFill>
                            <a:srgbClr val="000000"/>
                          </a:solidFill>
                          <a:effectLst/>
                          <a:latin typeface="Arial" panose="020B0604020202020204" pitchFamily="34" charset="0"/>
                        </a:rPr>
                        <a:t>313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200" b="0" i="0" u="none" strike="noStrike">
                          <a:solidFill>
                            <a:srgbClr val="000000"/>
                          </a:solidFill>
                          <a:effectLst/>
                          <a:latin typeface="Arial" panose="020B0604020202020204" pitchFamily="34" charset="0"/>
                        </a:rPr>
                        <a:t>268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200" b="0" i="0" u="none" strike="noStrike">
                          <a:solidFill>
                            <a:srgbClr val="000000"/>
                          </a:solidFill>
                          <a:effectLst/>
                          <a:latin typeface="Arial" panose="020B0604020202020204" pitchFamily="34" charset="0"/>
                        </a:rPr>
                        <a:t>581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200" b="0" i="0" u="none" strike="noStrike">
                          <a:solidFill>
                            <a:srgbClr val="000000"/>
                          </a:solidFill>
                          <a:effectLst/>
                          <a:latin typeface="Arial" panose="020B0604020202020204" pitchFamily="34" charset="0"/>
                        </a:rPr>
                        <a:t>53.9%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1429043"/>
                  </a:ext>
                </a:extLst>
              </a:tr>
              <a:tr h="363518">
                <a:tc>
                  <a:txBody>
                    <a:bodyPr/>
                    <a:lstStyle/>
                    <a:p>
                      <a:pPr algn="l" rtl="0" fontAlgn="ctr"/>
                      <a:r>
                        <a:rPr lang="es-PE" sz="1200" b="1" i="0" u="none" strike="noStrike" dirty="0">
                          <a:solidFill>
                            <a:srgbClr val="000000"/>
                          </a:solidFill>
                          <a:effectLst/>
                          <a:latin typeface="Arial" panose="020B0604020202020204" pitchFamily="34" charset="0"/>
                        </a:rPr>
                        <a:t> Promoción del Autoempleo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200" b="0" i="0" u="none" strike="noStrike">
                          <a:solidFill>
                            <a:srgbClr val="000000"/>
                          </a:solidFill>
                          <a:effectLst/>
                          <a:latin typeface="Arial" panose="020B0604020202020204" pitchFamily="34" charset="0"/>
                        </a:rPr>
                        <a:t>1,241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200" b="0" i="0" u="none" strike="noStrike">
                          <a:solidFill>
                            <a:srgbClr val="000000"/>
                          </a:solidFill>
                          <a:effectLst/>
                          <a:latin typeface="Arial" panose="020B0604020202020204" pitchFamily="34" charset="0"/>
                        </a:rPr>
                        <a:t>809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200" b="0" i="0" u="none" strike="noStrike">
                          <a:solidFill>
                            <a:srgbClr val="000000"/>
                          </a:solidFill>
                          <a:effectLst/>
                          <a:latin typeface="Arial" panose="020B0604020202020204" pitchFamily="34" charset="0"/>
                        </a:rPr>
                        <a:t>2,050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200" b="0" i="0" u="none" strike="noStrike">
                          <a:solidFill>
                            <a:srgbClr val="000000"/>
                          </a:solidFill>
                          <a:effectLst/>
                          <a:latin typeface="Arial" panose="020B0604020202020204" pitchFamily="34" charset="0"/>
                        </a:rPr>
                        <a:t>60.5%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9197781"/>
                  </a:ext>
                </a:extLst>
              </a:tr>
              <a:tr h="373904">
                <a:tc>
                  <a:txBody>
                    <a:bodyPr/>
                    <a:lstStyle/>
                    <a:p>
                      <a:pPr algn="l" rtl="0" fontAlgn="ctr"/>
                      <a:r>
                        <a:rPr lang="es-PE" sz="1200" b="1" i="0" u="none" strike="noStrike" dirty="0">
                          <a:solidFill>
                            <a:srgbClr val="000000"/>
                          </a:solidFill>
                          <a:effectLst/>
                          <a:latin typeface="Arial" panose="020B0604020202020204" pitchFamily="34" charset="0"/>
                        </a:rPr>
                        <a:t> Acompañamiento Laboral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200" b="0" i="0" u="none" strike="noStrike">
                          <a:solidFill>
                            <a:srgbClr val="000000"/>
                          </a:solidFill>
                          <a:effectLst/>
                          <a:latin typeface="Arial" panose="020B0604020202020204" pitchFamily="34" charset="0"/>
                        </a:rPr>
                        <a:t>638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200" b="0" i="0" u="none" strike="noStrike">
                          <a:solidFill>
                            <a:srgbClr val="000000"/>
                          </a:solidFill>
                          <a:effectLst/>
                          <a:latin typeface="Arial" panose="020B0604020202020204" pitchFamily="34" charset="0"/>
                        </a:rPr>
                        <a:t>6,022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200" b="0" i="0" u="none" strike="noStrike">
                          <a:solidFill>
                            <a:srgbClr val="000000"/>
                          </a:solidFill>
                          <a:effectLst/>
                          <a:latin typeface="Arial" panose="020B0604020202020204" pitchFamily="34" charset="0"/>
                        </a:rPr>
                        <a:t>6,660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200" b="0" i="0" u="none" strike="noStrike">
                          <a:solidFill>
                            <a:srgbClr val="000000"/>
                          </a:solidFill>
                          <a:effectLst/>
                          <a:latin typeface="Arial" panose="020B0604020202020204" pitchFamily="34" charset="0"/>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6990123"/>
                  </a:ext>
                </a:extLst>
              </a:tr>
              <a:tr h="363518">
                <a:tc>
                  <a:txBody>
                    <a:bodyPr/>
                    <a:lstStyle/>
                    <a:p>
                      <a:pPr algn="l" rtl="0" fontAlgn="ctr"/>
                      <a:r>
                        <a:rPr lang="es-PE" sz="1200" b="1" i="0" u="none" strike="noStrike" dirty="0">
                          <a:solidFill>
                            <a:srgbClr val="000000"/>
                          </a:solidFill>
                          <a:effectLst/>
                          <a:latin typeface="Arial" panose="020B0604020202020204" pitchFamily="34" charset="0"/>
                        </a:rPr>
                        <a:t> Beca "Jóvenes Bicentenario"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050" b="0" i="0" u="none" strike="noStrike" dirty="0">
                          <a:solidFill>
                            <a:srgbClr val="000000"/>
                          </a:solidFill>
                          <a:effectLst/>
                          <a:latin typeface="Arial" panose="020B0604020202020204" pitchFamily="34" charset="0"/>
                        </a:rPr>
                        <a:t>No programado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200" b="0" i="0" u="none" strike="noStrike" dirty="0">
                          <a:solidFill>
                            <a:srgbClr val="000000"/>
                          </a:solidFill>
                          <a:effectLst/>
                          <a:latin typeface="Arial" panose="020B0604020202020204" pitchFamily="34" charset="0"/>
                        </a:rPr>
                        <a:t>3,000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200" b="0" i="0" u="none" strike="noStrike" dirty="0">
                          <a:solidFill>
                            <a:srgbClr val="000000"/>
                          </a:solidFill>
                          <a:effectLst/>
                          <a:latin typeface="Arial" panose="020B0604020202020204" pitchFamily="34" charset="0"/>
                        </a:rPr>
                        <a:t>3,000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PE" sz="1200" b="0" i="0" u="none" strike="noStrike" dirty="0">
                          <a:solidFill>
                            <a:srgbClr val="000000"/>
                          </a:solidFill>
                          <a:effectLst/>
                          <a:latin typeface="Arial" panose="020B0604020202020204" pitchFamily="34" charset="0"/>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0240012"/>
                  </a:ext>
                </a:extLst>
              </a:tr>
              <a:tr h="301200">
                <a:tc>
                  <a:txBody>
                    <a:bodyPr/>
                    <a:lstStyle/>
                    <a:p>
                      <a:pPr algn="ctr" rtl="0" fontAlgn="ctr"/>
                      <a:r>
                        <a:rPr lang="es-PE" sz="1200" b="0" i="0" u="none" strike="noStrike" dirty="0">
                          <a:solidFill>
                            <a:srgbClr val="FFFFFF"/>
                          </a:solidFill>
                          <a:effectLst/>
                          <a:latin typeface="Arial" panose="020B0604020202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rtl="0" fontAlgn="ctr"/>
                      <a:r>
                        <a:rPr lang="es-PE" sz="1200" b="1" i="0" u="none" strike="noStrike" dirty="0">
                          <a:solidFill>
                            <a:srgbClr val="FFFFFF"/>
                          </a:solidFill>
                          <a:effectLst/>
                          <a:latin typeface="Arial" panose="020B0604020202020204" pitchFamily="34" charset="0"/>
                        </a:rPr>
                        <a:t>2,876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rtl="0" fontAlgn="ctr"/>
                      <a:r>
                        <a:rPr lang="es-PE" sz="1200" b="1" i="0" u="none" strike="noStrike" dirty="0">
                          <a:solidFill>
                            <a:srgbClr val="FFFFFF"/>
                          </a:solidFill>
                          <a:effectLst/>
                          <a:latin typeface="Arial" panose="020B0604020202020204" pitchFamily="34" charset="0"/>
                        </a:rPr>
                        <a:t>9,415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rtl="0" fontAlgn="ctr"/>
                      <a:r>
                        <a:rPr lang="es-PE" sz="1200" b="1" i="0" u="none" strike="noStrike" dirty="0">
                          <a:solidFill>
                            <a:srgbClr val="FFFFFF"/>
                          </a:solidFill>
                          <a:effectLst/>
                          <a:latin typeface="Arial" panose="020B0604020202020204" pitchFamily="34" charset="0"/>
                        </a:rPr>
                        <a:t>12,291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rtl="0" fontAlgn="ctr"/>
                      <a:r>
                        <a:rPr lang="es-PE" sz="1200" b="1" i="0" u="none" strike="noStrike" dirty="0">
                          <a:solidFill>
                            <a:srgbClr val="FFFFFF"/>
                          </a:solidFill>
                          <a:effectLst/>
                          <a:latin typeface="Arial" panose="020B0604020202020204" pitchFamily="34" charset="0"/>
                        </a:rPr>
                        <a:t>23.4%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246948337"/>
                  </a:ext>
                </a:extLst>
              </a:tr>
              <a:tr h="256941">
                <a:tc gridSpan="5">
                  <a:txBody>
                    <a:bodyPr/>
                    <a:lstStyle/>
                    <a:p>
                      <a:pPr algn="l" rtl="0" fontAlgn="ctr"/>
                      <a:r>
                        <a:rPr lang="es-MX" sz="1100" b="1" i="0" u="none" strike="noStrike" dirty="0">
                          <a:solidFill>
                            <a:srgbClr val="000000"/>
                          </a:solidFill>
                          <a:effectLst/>
                          <a:latin typeface="Arial" panose="020B0604020202020204" pitchFamily="34" charset="0"/>
                        </a:rPr>
                        <a:t>1/</a:t>
                      </a:r>
                      <a:r>
                        <a:rPr lang="es-MX" sz="1100" b="0" i="0" u="none" strike="noStrike" dirty="0">
                          <a:solidFill>
                            <a:srgbClr val="000000"/>
                          </a:solidFill>
                          <a:effectLst/>
                          <a:latin typeface="Arial" panose="020B0604020202020204" pitchFamily="34" charset="0"/>
                        </a:rPr>
                        <a:t> La capacitación inició en el mes de junio y está programado culminar en el mes de setiembre.</a:t>
                      </a:r>
                      <a:endParaRPr lang="es-MX" sz="1100" b="1" i="0" u="none" strike="noStrike" dirty="0">
                        <a:solidFill>
                          <a:srgbClr val="000000"/>
                        </a:solidFill>
                        <a:effectLst/>
                        <a:latin typeface="Arial" panose="020B060402020202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2586138885"/>
                  </a:ext>
                </a:extLst>
              </a:tr>
            </a:tbl>
          </a:graphicData>
        </a:graphic>
      </p:graphicFrame>
      <p:sp>
        <p:nvSpPr>
          <p:cNvPr id="123" name="CuadroTexto 122">
            <a:extLst>
              <a:ext uri="{FF2B5EF4-FFF2-40B4-BE49-F238E27FC236}">
                <a16:creationId xmlns:a16="http://schemas.microsoft.com/office/drawing/2014/main" id="{DF7BA6B0-B9A8-6B7B-4096-88CAE9644BCE}"/>
              </a:ext>
            </a:extLst>
          </p:cNvPr>
          <p:cNvSpPr txBox="1"/>
          <p:nvPr/>
        </p:nvSpPr>
        <p:spPr>
          <a:xfrm>
            <a:off x="8387791" y="1051269"/>
            <a:ext cx="2544530" cy="323165"/>
          </a:xfrm>
          <a:prstGeom prst="rect">
            <a:avLst/>
          </a:prstGeom>
          <a:noFill/>
          <a:ln>
            <a:round/>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PE" sz="1500" b="1" dirty="0">
                <a:solidFill>
                  <a:schemeClr val="tx1"/>
                </a:solidFill>
              </a:rPr>
              <a:t>PROGRAMACIÓN ANUAL</a:t>
            </a:r>
          </a:p>
        </p:txBody>
      </p:sp>
      <p:sp>
        <p:nvSpPr>
          <p:cNvPr id="125" name="Rectángulo 124">
            <a:extLst>
              <a:ext uri="{FF2B5EF4-FFF2-40B4-BE49-F238E27FC236}">
                <a16:creationId xmlns:a16="http://schemas.microsoft.com/office/drawing/2014/main" id="{CF28C071-C9B3-14BF-57E7-8CAFD7A6DE01}"/>
              </a:ext>
            </a:extLst>
          </p:cNvPr>
          <p:cNvSpPr/>
          <p:nvPr/>
        </p:nvSpPr>
        <p:spPr>
          <a:xfrm>
            <a:off x="8705198" y="6240444"/>
            <a:ext cx="421135" cy="264377"/>
          </a:xfrm>
          <a:prstGeom prst="rect">
            <a:avLst/>
          </a:prstGeom>
          <a:solidFill>
            <a:srgbClr val="FF0000"/>
          </a:solidFill>
          <a:ln w="12700">
            <a:solidFill>
              <a:schemeClr val="bg1"/>
            </a:solidFill>
            <a:round/>
            <a:headEnd/>
            <a:tailEnd/>
          </a:ln>
        </p:spPr>
        <p:txBody>
          <a:bodyPr wrap="square" anchor="ctr"/>
          <a:lstStyle/>
          <a:p>
            <a:pPr defTabSz="914407"/>
            <a:endParaRPr lang="es-PE" sz="1200" kern="0">
              <a:solidFill>
                <a:sysClr val="windowText" lastClr="000000"/>
              </a:solidFill>
              <a:latin typeface="Arial Narrow" panose="020B0606020202030204" pitchFamily="34" charset="0"/>
            </a:endParaRPr>
          </a:p>
        </p:txBody>
      </p:sp>
      <p:sp>
        <p:nvSpPr>
          <p:cNvPr id="127" name="CuadroTexto 126">
            <a:extLst>
              <a:ext uri="{FF2B5EF4-FFF2-40B4-BE49-F238E27FC236}">
                <a16:creationId xmlns:a16="http://schemas.microsoft.com/office/drawing/2014/main" id="{49397C25-BB24-7009-1380-2D0720C7438C}"/>
              </a:ext>
            </a:extLst>
          </p:cNvPr>
          <p:cNvSpPr txBox="1"/>
          <p:nvPr/>
        </p:nvSpPr>
        <p:spPr>
          <a:xfrm>
            <a:off x="5244535" y="6097985"/>
            <a:ext cx="3451860" cy="600164"/>
          </a:xfrm>
          <a:prstGeom prst="rect">
            <a:avLst/>
          </a:prstGeom>
          <a:noFill/>
        </p:spPr>
        <p:txBody>
          <a:bodyPr wrap="square" rtlCol="0">
            <a:spAutoFit/>
          </a:bodyPr>
          <a:lstStyle/>
          <a:p>
            <a:r>
              <a:rPr lang="es-PE" sz="1100" dirty="0"/>
              <a:t>Regiones en donde el PNPE cuenta con una Unidad Zonal (total 09 regiones), desde estas se atienden a las demás regiones a través de la estrategia macro regional</a:t>
            </a:r>
          </a:p>
        </p:txBody>
      </p:sp>
      <p:sp>
        <p:nvSpPr>
          <p:cNvPr id="128" name="CuadroTexto 127">
            <a:extLst>
              <a:ext uri="{FF2B5EF4-FFF2-40B4-BE49-F238E27FC236}">
                <a16:creationId xmlns:a16="http://schemas.microsoft.com/office/drawing/2014/main" id="{3F0A5220-EDAF-F2C8-A963-B81047FE328C}"/>
              </a:ext>
            </a:extLst>
          </p:cNvPr>
          <p:cNvSpPr txBox="1"/>
          <p:nvPr/>
        </p:nvSpPr>
        <p:spPr>
          <a:xfrm>
            <a:off x="5267964" y="5837503"/>
            <a:ext cx="984815" cy="292388"/>
          </a:xfrm>
          <a:prstGeom prst="rect">
            <a:avLst/>
          </a:prstGeom>
          <a:noFill/>
          <a:ln>
            <a:noFill/>
            <a:round/>
          </a:ln>
        </p:spPr>
        <p:style>
          <a:lnRef idx="2">
            <a:schemeClr val="dk1"/>
          </a:lnRef>
          <a:fillRef idx="1">
            <a:schemeClr val="lt1"/>
          </a:fillRef>
          <a:effectRef idx="0">
            <a:schemeClr val="dk1"/>
          </a:effectRef>
          <a:fontRef idx="minor">
            <a:schemeClr val="dk1"/>
          </a:fontRef>
        </p:style>
        <p:txBody>
          <a:bodyPr wrap="square" rtlCol="0">
            <a:spAutoFit/>
          </a:bodyPr>
          <a:lstStyle/>
          <a:p>
            <a:r>
              <a:rPr lang="es-PE" sz="1300" b="1" dirty="0">
                <a:solidFill>
                  <a:schemeClr val="tx1"/>
                </a:solidFill>
              </a:rPr>
              <a:t>LEYENDA:</a:t>
            </a:r>
          </a:p>
        </p:txBody>
      </p:sp>
      <p:sp>
        <p:nvSpPr>
          <p:cNvPr id="129" name="CuadroTexto 128">
            <a:extLst>
              <a:ext uri="{FF2B5EF4-FFF2-40B4-BE49-F238E27FC236}">
                <a16:creationId xmlns:a16="http://schemas.microsoft.com/office/drawing/2014/main" id="{F4826851-7F0B-A1F2-4A6A-7915723E6200}"/>
              </a:ext>
            </a:extLst>
          </p:cNvPr>
          <p:cNvSpPr txBox="1"/>
          <p:nvPr/>
        </p:nvSpPr>
        <p:spPr>
          <a:xfrm>
            <a:off x="196624" y="1212851"/>
            <a:ext cx="7143320" cy="1061829"/>
          </a:xfrm>
          <a:prstGeom prst="rect">
            <a:avLst/>
          </a:prstGeom>
          <a:noFill/>
        </p:spPr>
        <p:txBody>
          <a:bodyPr wrap="square" rtlCol="0">
            <a:spAutoFit/>
          </a:bodyPr>
          <a:lstStyle/>
          <a:p>
            <a:pPr algn="just"/>
            <a:r>
              <a:rPr lang="es-PE" sz="1500" b="1" dirty="0"/>
              <a:t>Objeto del PNPE</a:t>
            </a:r>
          </a:p>
          <a:p>
            <a:pPr algn="just"/>
            <a:endParaRPr lang="es-PE" sz="500" b="1" dirty="0"/>
          </a:p>
          <a:p>
            <a:pPr algn="just"/>
            <a:r>
              <a:rPr lang="es-PE" sz="1400" i="1" dirty="0"/>
              <a:t>“Mejorar</a:t>
            </a:r>
            <a:r>
              <a:rPr lang="es-MX" sz="1400" i="1" dirty="0"/>
              <a:t> la empleabilidad de las personas de 15 años a más, en situación de pobreza extrema, pobreza y/o vulnerabilidad sociolaboral a través de la capacitación laboral, promoción del autoempleo y certificación de las competencias laborales.” </a:t>
            </a:r>
            <a:r>
              <a:rPr lang="es-MX" sz="1400" b="1" dirty="0"/>
              <a:t>(Decreto Supremo </a:t>
            </a:r>
            <a:r>
              <a:rPr lang="es-MX" sz="1400" b="1" dirty="0" err="1"/>
              <a:t>N°</a:t>
            </a:r>
            <a:r>
              <a:rPr lang="es-MX" sz="1400" b="1" dirty="0"/>
              <a:t> 019-2020-TR)</a:t>
            </a:r>
            <a:endParaRPr lang="es-PE" sz="1400" b="1" dirty="0"/>
          </a:p>
        </p:txBody>
      </p:sp>
      <p:sp>
        <p:nvSpPr>
          <p:cNvPr id="131" name="CuadroTexto 130">
            <a:extLst>
              <a:ext uri="{FF2B5EF4-FFF2-40B4-BE49-F238E27FC236}">
                <a16:creationId xmlns:a16="http://schemas.microsoft.com/office/drawing/2014/main" id="{33E3F98E-1DFB-E006-8282-1AE4735E3F0A}"/>
              </a:ext>
            </a:extLst>
          </p:cNvPr>
          <p:cNvSpPr txBox="1"/>
          <p:nvPr/>
        </p:nvSpPr>
        <p:spPr>
          <a:xfrm>
            <a:off x="11049922" y="3234203"/>
            <a:ext cx="1053031" cy="461665"/>
          </a:xfrm>
          <a:prstGeom prst="rect">
            <a:avLst/>
          </a:prstGeom>
          <a:noFill/>
          <a:ln>
            <a:round/>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PE" sz="1200" b="1" dirty="0">
                <a:solidFill>
                  <a:schemeClr val="tx1"/>
                </a:solidFill>
              </a:rPr>
              <a:t>META TOTAL = 12,291</a:t>
            </a:r>
          </a:p>
        </p:txBody>
      </p:sp>
      <p:sp>
        <p:nvSpPr>
          <p:cNvPr id="2" name="CuadroTexto 1">
            <a:extLst>
              <a:ext uri="{FF2B5EF4-FFF2-40B4-BE49-F238E27FC236}">
                <a16:creationId xmlns:a16="http://schemas.microsoft.com/office/drawing/2014/main" id="{B4968801-B070-B67C-7894-04D46E8D03A9}"/>
              </a:ext>
            </a:extLst>
          </p:cNvPr>
          <p:cNvSpPr txBox="1"/>
          <p:nvPr/>
        </p:nvSpPr>
        <p:spPr>
          <a:xfrm>
            <a:off x="923828" y="325765"/>
            <a:ext cx="11642103" cy="461665"/>
          </a:xfrm>
          <a:prstGeom prst="rect">
            <a:avLst/>
          </a:prstGeom>
          <a:noFill/>
        </p:spPr>
        <p:txBody>
          <a:bodyPr wrap="square" rtlCol="0">
            <a:spAutoFit/>
          </a:bodyPr>
          <a:lstStyle/>
          <a:p>
            <a:r>
              <a:rPr lang="es-MX" sz="2400" b="1" dirty="0">
                <a:latin typeface="Arial Rounded MT Bold" panose="020F0704030504030204" pitchFamily="34" charset="0"/>
              </a:rPr>
              <a:t>Logros y proyección del Programa Nacional para la Empleabilidad</a:t>
            </a:r>
            <a:endParaRPr lang="es-PE" sz="2400" b="1" dirty="0">
              <a:latin typeface="Arial Rounded MT Bold" panose="020F0704030504030204" pitchFamily="34" charset="0"/>
            </a:endParaRPr>
          </a:p>
        </p:txBody>
      </p:sp>
    </p:spTree>
    <p:extLst>
      <p:ext uri="{BB962C8B-B14F-4D97-AF65-F5344CB8AC3E}">
        <p14:creationId xmlns:p14="http://schemas.microsoft.com/office/powerpoint/2010/main" val="422315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uadroTexto 34">
            <a:extLst>
              <a:ext uri="{FF2B5EF4-FFF2-40B4-BE49-F238E27FC236}">
                <a16:creationId xmlns:a16="http://schemas.microsoft.com/office/drawing/2014/main" id="{93D4FDA6-48FB-3EE9-ACD9-31861ABCB901}"/>
              </a:ext>
            </a:extLst>
          </p:cNvPr>
          <p:cNvSpPr txBox="1"/>
          <p:nvPr/>
        </p:nvSpPr>
        <p:spPr>
          <a:xfrm>
            <a:off x="144974" y="6238041"/>
            <a:ext cx="9416719" cy="626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36000" rIns="72000" bIns="36000" numCol="1" spcCol="38100" rtlCol="0" anchor="t">
            <a:spAutoFit/>
          </a:bodyPr>
          <a:lstStyle/>
          <a:p>
            <a:pPr lvl="0" eaLnBrk="0" hangingPunct="0">
              <a:defRPr/>
            </a:pPr>
            <a:r>
              <a:rPr lang="es-MX" sz="900" b="1" i="1" dirty="0">
                <a:solidFill>
                  <a:srgbClr val="514A4C"/>
                </a:solidFill>
                <a:latin typeface="Calibri"/>
                <a:cs typeface="Calibri"/>
                <a:sym typeface="Calibri"/>
              </a:rPr>
              <a:t>Nota:</a:t>
            </a:r>
            <a:endParaRPr lang="es-MX" sz="900" i="1" dirty="0">
              <a:solidFill>
                <a:srgbClr val="514A4C"/>
              </a:solidFill>
              <a:latin typeface="Calibri"/>
              <a:cs typeface="Calibri"/>
              <a:sym typeface="Calibri"/>
            </a:endParaRPr>
          </a:p>
          <a:p>
            <a:pPr lvl="0" eaLnBrk="0" hangingPunct="0">
              <a:defRPr/>
            </a:pPr>
            <a:r>
              <a:rPr lang="es-MX" sz="900" b="1" i="1" dirty="0">
                <a:solidFill>
                  <a:srgbClr val="514A4C"/>
                </a:solidFill>
                <a:latin typeface="Calibri"/>
                <a:cs typeface="Calibri"/>
                <a:sym typeface="Calibri"/>
              </a:rPr>
              <a:t>1/</a:t>
            </a:r>
            <a:r>
              <a:rPr lang="es-MX" sz="900" i="1" dirty="0">
                <a:solidFill>
                  <a:srgbClr val="514A4C"/>
                </a:solidFill>
                <a:latin typeface="Calibri"/>
                <a:cs typeface="Calibri"/>
                <a:sym typeface="Calibri"/>
              </a:rPr>
              <a:t> L</a:t>
            </a:r>
            <a:r>
              <a:rPr lang="es-ES" sz="900" i="1" dirty="0">
                <a:solidFill>
                  <a:srgbClr val="514A4C"/>
                </a:solidFill>
                <a:cs typeface="Calibri"/>
                <a:sym typeface="Calibri"/>
              </a:rPr>
              <a:t>os empleos temporales corresponden al 31 de mayo de 2023. El Programa generó un total de 30,118 empleos temporales, de los cuales 29,457 corresponde a la ejecución de 2,268 actividades de intervención inmediata financiados con del año 2023, y 661 empleos temporales a través de la ejecución de 15 actividades de intervención inmediata financiados del año 2022. Es preciso indicar que, el reporte de empleos temporales al 30 de junio de 2023, se obtendrá partir del 15 de julio.</a:t>
            </a:r>
          </a:p>
        </p:txBody>
      </p:sp>
      <p:sp>
        <p:nvSpPr>
          <p:cNvPr id="38" name="10 CuadroTexto">
            <a:extLst>
              <a:ext uri="{FF2B5EF4-FFF2-40B4-BE49-F238E27FC236}">
                <a16:creationId xmlns:a16="http://schemas.microsoft.com/office/drawing/2014/main" id="{78C2B8B0-FEDD-8860-C75D-AB1E2FE0A298}"/>
              </a:ext>
            </a:extLst>
          </p:cNvPr>
          <p:cNvSpPr txBox="1"/>
          <p:nvPr/>
        </p:nvSpPr>
        <p:spPr>
          <a:xfrm>
            <a:off x="7966040" y="3293934"/>
            <a:ext cx="3260141" cy="1015663"/>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ü"/>
              <a:defRPr/>
            </a:pPr>
            <a:r>
              <a:rPr lang="es-PE" b="1" dirty="0">
                <a:cs typeface="Calibri" panose="020F0502020204030204" pitchFamily="34" charset="0"/>
                <a:sym typeface="Calibri" panose="020F0502020204030204" pitchFamily="34" charset="0"/>
              </a:rPr>
              <a:t>S/ 148’519,642</a:t>
            </a:r>
            <a:r>
              <a:rPr lang="es-PE" dirty="0">
                <a:cs typeface="Calibri" panose="020F0502020204030204" pitchFamily="34" charset="0"/>
                <a:sym typeface="Calibri" panose="020F0502020204030204" pitchFamily="34" charset="0"/>
              </a:rPr>
              <a:t> </a:t>
            </a:r>
            <a:r>
              <a:rPr lang="es-PE" sz="1200" dirty="0">
                <a:latin typeface="Calibri"/>
                <a:cs typeface="Calibri" panose="020F0502020204030204" pitchFamily="34" charset="0"/>
              </a:rPr>
              <a:t>para el financiamiento de </a:t>
            </a:r>
            <a:r>
              <a:rPr lang="es-PE" sz="1200" dirty="0">
                <a:latin typeface="Calibri"/>
                <a:cs typeface="Calibri" panose="020F0502020204030204" pitchFamily="34" charset="0"/>
                <a:sym typeface="Calibri" panose="020F0502020204030204" pitchFamily="34" charset="0"/>
              </a:rPr>
              <a:t> </a:t>
            </a:r>
            <a:r>
              <a:rPr kumimoji="0" lang="es-PE" sz="1800" b="1" i="0" u="none" strike="noStrike" kern="1200" cap="none" spc="0" normalizeH="0" baseline="0" noProof="0" dirty="0">
                <a:ln>
                  <a:noFill/>
                </a:ln>
                <a:effectLst/>
                <a:uLnTx/>
                <a:uFillTx/>
                <a:latin typeface="Calibri"/>
                <a:ea typeface="+mn-ea"/>
                <a:cs typeface="Calibri" panose="020F0502020204030204" pitchFamily="34" charset="0"/>
                <a:sym typeface="Calibri" panose="020F0502020204030204" pitchFamily="34" charset="0"/>
              </a:rPr>
              <a:t>1230 </a:t>
            </a:r>
            <a:r>
              <a:rPr kumimoji="0" lang="es-PE" sz="1200" i="0" u="none" strike="noStrike" kern="1200" cap="none" spc="0" normalizeH="0" baseline="0" noProof="0" dirty="0">
                <a:ln>
                  <a:noFill/>
                </a:ln>
                <a:effectLst/>
                <a:uLnTx/>
                <a:uFillTx/>
                <a:latin typeface="Calibri"/>
                <a:ea typeface="+mn-ea"/>
                <a:cs typeface="Calibri" panose="020F0502020204030204" pitchFamily="34" charset="0"/>
                <a:sym typeface="Calibri" panose="020F0502020204030204" pitchFamily="34" charset="0"/>
              </a:rPr>
              <a:t>Actividades de Intervención Inmediata</a:t>
            </a:r>
            <a:r>
              <a:rPr lang="es-PE" sz="1200" dirty="0">
                <a:sym typeface="Calibri" panose="020F0502020204030204" pitchFamily="34" charset="0"/>
              </a:rPr>
              <a:t>.</a:t>
            </a:r>
          </a:p>
          <a:p>
            <a:pPr>
              <a:defRPr/>
            </a:pPr>
            <a:endParaRPr lang="es-PE" sz="1200" dirty="0">
              <a:sym typeface="Calibri" panose="020F0502020204030204" pitchFamily="34" charset="0"/>
            </a:endParaRPr>
          </a:p>
        </p:txBody>
      </p:sp>
      <p:sp>
        <p:nvSpPr>
          <p:cNvPr id="39" name="10 CuadroTexto">
            <a:extLst>
              <a:ext uri="{FF2B5EF4-FFF2-40B4-BE49-F238E27FC236}">
                <a16:creationId xmlns:a16="http://schemas.microsoft.com/office/drawing/2014/main" id="{E7626F38-0A37-F942-E855-7F54685FE730}"/>
              </a:ext>
            </a:extLst>
          </p:cNvPr>
          <p:cNvSpPr txBox="1"/>
          <p:nvPr/>
        </p:nvSpPr>
        <p:spPr>
          <a:xfrm>
            <a:off x="665274" y="3429000"/>
            <a:ext cx="3260142" cy="738664"/>
          </a:xfrm>
          <a:prstGeom prst="rect">
            <a:avLst/>
          </a:prstGeom>
          <a:noFill/>
        </p:spPr>
        <p:txBody>
          <a:bodyPr wrap="square" lIns="0" tIns="0" rIns="0" bIns="0" anchor="t">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PE" b="1" dirty="0">
                <a:solidFill>
                  <a:srgbClr val="000000"/>
                </a:solidFill>
                <a:latin typeface="Calibri"/>
                <a:cs typeface="Calibri" panose="020F0502020204030204" pitchFamily="34" charset="0"/>
                <a:sym typeface="Calibri" panose="020F0502020204030204" pitchFamily="34" charset="0"/>
              </a:rPr>
              <a:t>S/ </a:t>
            </a:r>
            <a:r>
              <a:rPr lang="es-PE" sz="1800" b="1" i="0" u="none" strike="noStrike" dirty="0">
                <a:solidFill>
                  <a:srgbClr val="000000"/>
                </a:solidFill>
                <a:effectLst/>
                <a:latin typeface="Calibri" panose="020F0502020204030204" pitchFamily="34" charset="0"/>
              </a:rPr>
              <a:t>461’188,358</a:t>
            </a:r>
            <a:r>
              <a:rPr lang="es-PE" dirty="0"/>
              <a:t> </a:t>
            </a:r>
            <a:r>
              <a:rPr lang="es-PE" sz="1200" dirty="0">
                <a:latin typeface="Calibri"/>
                <a:cs typeface="Calibri" panose="020F0502020204030204" pitchFamily="34" charset="0"/>
              </a:rPr>
              <a:t>para el financiamiento de </a:t>
            </a:r>
            <a:r>
              <a:rPr lang="es-PE" sz="1200" dirty="0">
                <a:latin typeface="Calibri"/>
                <a:cs typeface="Calibri" panose="020F0502020204030204" pitchFamily="34" charset="0"/>
                <a:sym typeface="Calibri" panose="020F0502020204030204" pitchFamily="34" charset="0"/>
              </a:rPr>
              <a:t> </a:t>
            </a:r>
            <a:r>
              <a:rPr kumimoji="0" lang="es-PE" sz="1800" b="1" i="0" u="none" strike="noStrike" kern="1200" cap="none" spc="0" normalizeH="0" baseline="0" noProof="0" dirty="0">
                <a:ln>
                  <a:noFill/>
                </a:ln>
                <a:effectLst/>
                <a:uLnTx/>
                <a:uFillTx/>
                <a:latin typeface="Calibri"/>
                <a:ea typeface="+mn-ea"/>
                <a:cs typeface="Calibri" panose="020F0502020204030204" pitchFamily="34" charset="0"/>
                <a:sym typeface="Calibri" panose="020F0502020204030204" pitchFamily="34" charset="0"/>
              </a:rPr>
              <a:t>3127 </a:t>
            </a:r>
            <a:r>
              <a:rPr kumimoji="0" lang="es-PE" sz="1200" i="0" u="none" strike="noStrike" kern="1200" cap="none" spc="0" normalizeH="0" baseline="0" noProof="0" dirty="0">
                <a:ln>
                  <a:noFill/>
                </a:ln>
                <a:effectLst/>
                <a:uLnTx/>
                <a:uFillTx/>
                <a:latin typeface="Calibri"/>
                <a:ea typeface="+mn-ea"/>
                <a:cs typeface="Calibri" panose="020F0502020204030204" pitchFamily="34" charset="0"/>
                <a:sym typeface="Calibri" panose="020F0502020204030204" pitchFamily="34" charset="0"/>
              </a:rPr>
              <a:t>Actividades de Intervención Inmediata (AII).</a:t>
            </a:r>
            <a:endParaRPr kumimoji="0" lang="es-PE" sz="1200" b="1" i="0" u="none" strike="noStrike" kern="1200" cap="none" spc="0" normalizeH="0" baseline="0" noProof="0" dirty="0">
              <a:ln>
                <a:noFill/>
              </a:ln>
              <a:effectLst/>
              <a:uLnTx/>
              <a:uFillTx/>
              <a:latin typeface="Calibri"/>
              <a:ea typeface="+mn-ea"/>
              <a:cs typeface="Calibri" panose="020F0502020204030204" pitchFamily="34" charset="0"/>
              <a:sym typeface="Calibri" panose="020F0502020204030204" pitchFamily="34" charset="0"/>
            </a:endParaRPr>
          </a:p>
        </p:txBody>
      </p:sp>
      <p:sp>
        <p:nvSpPr>
          <p:cNvPr id="40" name="CuadroTexto 39">
            <a:extLst>
              <a:ext uri="{FF2B5EF4-FFF2-40B4-BE49-F238E27FC236}">
                <a16:creationId xmlns:a16="http://schemas.microsoft.com/office/drawing/2014/main" id="{E881C4D8-7EFA-E448-57DB-3E1530400F73}"/>
              </a:ext>
            </a:extLst>
          </p:cNvPr>
          <p:cNvSpPr txBox="1"/>
          <p:nvPr/>
        </p:nvSpPr>
        <p:spPr>
          <a:xfrm>
            <a:off x="665275" y="3004050"/>
            <a:ext cx="3260141" cy="338554"/>
          </a:xfrm>
          <a:prstGeom prst="rect">
            <a:avLst/>
          </a:prstGeom>
          <a:noFill/>
        </p:spPr>
        <p:txBody>
          <a:bodyPr wrap="square" rtlCol="0">
            <a:spAutoFit/>
          </a:bodyPr>
          <a:lstStyle/>
          <a:p>
            <a:r>
              <a:rPr lang="es-PE" sz="1600" b="1" dirty="0">
                <a:solidFill>
                  <a:schemeClr val="tx1">
                    <a:lumMod val="65000"/>
                    <a:lumOff val="35000"/>
                  </a:schemeClr>
                </a:solidFill>
                <a:cs typeface="Calibri" panose="020F0502020204030204" pitchFamily="34" charset="0"/>
                <a:sym typeface="Calibri" panose="020F0502020204030204" pitchFamily="34" charset="0"/>
              </a:rPr>
              <a:t>Ejecución</a:t>
            </a:r>
            <a:endParaRPr lang="es-PE" dirty="0">
              <a:solidFill>
                <a:schemeClr val="tx1">
                  <a:lumMod val="65000"/>
                  <a:lumOff val="35000"/>
                </a:schemeClr>
              </a:solidFill>
              <a:cs typeface="Calibri" panose="020F0502020204030204" pitchFamily="34" charset="0"/>
              <a:sym typeface="Calibri" panose="020F0502020204030204" pitchFamily="34" charset="0"/>
            </a:endParaRPr>
          </a:p>
        </p:txBody>
      </p:sp>
      <p:sp>
        <p:nvSpPr>
          <p:cNvPr id="45" name="14 CuadroTexto">
            <a:extLst>
              <a:ext uri="{FF2B5EF4-FFF2-40B4-BE49-F238E27FC236}">
                <a16:creationId xmlns:a16="http://schemas.microsoft.com/office/drawing/2014/main" id="{854FABF4-C6A3-5D75-D36E-7A51B99336BB}"/>
              </a:ext>
            </a:extLst>
          </p:cNvPr>
          <p:cNvSpPr txBox="1"/>
          <p:nvPr/>
        </p:nvSpPr>
        <p:spPr>
          <a:xfrm>
            <a:off x="2007910" y="1055888"/>
            <a:ext cx="7286920" cy="954107"/>
          </a:xfrm>
          <a:prstGeom prst="rect">
            <a:avLst/>
          </a:prstGeom>
          <a:noFill/>
        </p:spPr>
        <p:txBody>
          <a:bodyPr wrap="square" lIns="91440" tIns="45720" rIns="91440" bIns="45720" anchor="t">
            <a:spAutoFit/>
          </a:bodyPr>
          <a:lstStyle/>
          <a:p>
            <a:pPr algn="ctr">
              <a:defRPr/>
            </a:pPr>
            <a:r>
              <a:rPr lang="es-PE" dirty="0">
                <a:latin typeface="Calibri"/>
                <a:cs typeface="Calibri"/>
                <a:sym typeface="Calibri" panose="020F0502020204030204" pitchFamily="34" charset="0"/>
              </a:rPr>
              <a:t>Transferencias a Gobiernos Locales </a:t>
            </a:r>
            <a:r>
              <a:rPr lang="es-PE" sz="2800" b="1" dirty="0">
                <a:solidFill>
                  <a:srgbClr val="C00000"/>
                </a:solidFill>
                <a:latin typeface="Calibri"/>
                <a:cs typeface="Calibri"/>
                <a:sym typeface="Calibri" panose="020F0502020204030204" pitchFamily="34" charset="0"/>
              </a:rPr>
              <a:t>S/ 609,708,000 </a:t>
            </a:r>
            <a:r>
              <a:rPr lang="es-PE" dirty="0">
                <a:latin typeface="Calibri"/>
                <a:cs typeface="Calibri"/>
                <a:sym typeface="Calibri" panose="020F0502020204030204" pitchFamily="34" charset="0"/>
              </a:rPr>
              <a:t>para la generación de</a:t>
            </a:r>
            <a:r>
              <a:rPr lang="es-PE" sz="2800" b="1" dirty="0">
                <a:solidFill>
                  <a:srgbClr val="C00000"/>
                </a:solidFill>
                <a:latin typeface="Calibri"/>
                <a:cs typeface="Calibri"/>
                <a:sym typeface="Calibri" panose="020F0502020204030204" pitchFamily="34" charset="0"/>
              </a:rPr>
              <a:t> 204,616 </a:t>
            </a:r>
            <a:r>
              <a:rPr lang="es-PE" dirty="0">
                <a:latin typeface="Calibri"/>
                <a:cs typeface="Calibri"/>
                <a:sym typeface="Calibri" panose="020F0502020204030204" pitchFamily="34" charset="0"/>
              </a:rPr>
              <a:t>empleos temporales</a:t>
            </a:r>
          </a:p>
        </p:txBody>
      </p:sp>
      <p:sp>
        <p:nvSpPr>
          <p:cNvPr id="46" name="CuadroTexto 45">
            <a:extLst>
              <a:ext uri="{FF2B5EF4-FFF2-40B4-BE49-F238E27FC236}">
                <a16:creationId xmlns:a16="http://schemas.microsoft.com/office/drawing/2014/main" id="{0A2DDF30-AA16-6C88-D04D-1DABD9A8D5B7}"/>
              </a:ext>
            </a:extLst>
          </p:cNvPr>
          <p:cNvSpPr txBox="1"/>
          <p:nvPr/>
        </p:nvSpPr>
        <p:spPr>
          <a:xfrm>
            <a:off x="8266584" y="2909410"/>
            <a:ext cx="3260141" cy="369332"/>
          </a:xfrm>
          <a:prstGeom prst="rect">
            <a:avLst/>
          </a:prstGeom>
          <a:noFill/>
        </p:spPr>
        <p:txBody>
          <a:bodyPr wrap="square" rtlCol="0">
            <a:spAutoFit/>
          </a:bodyPr>
          <a:lstStyle/>
          <a:p>
            <a:r>
              <a:rPr lang="es-PE" sz="1600" b="1" dirty="0">
                <a:solidFill>
                  <a:schemeClr val="tx1">
                    <a:lumMod val="65000"/>
                    <a:lumOff val="35000"/>
                  </a:schemeClr>
                </a:solidFill>
                <a:cs typeface="Calibri" panose="020F0502020204030204" pitchFamily="34" charset="0"/>
                <a:sym typeface="Calibri" panose="020F0502020204030204" pitchFamily="34" charset="0"/>
              </a:rPr>
              <a:t>Programación a diciembre</a:t>
            </a:r>
            <a:r>
              <a:rPr lang="es-PE" dirty="0">
                <a:solidFill>
                  <a:schemeClr val="tx1">
                    <a:lumMod val="65000"/>
                    <a:lumOff val="35000"/>
                  </a:schemeClr>
                </a:solidFill>
                <a:cs typeface="Calibri" panose="020F0502020204030204" pitchFamily="34" charset="0"/>
                <a:sym typeface="Calibri" panose="020F0502020204030204" pitchFamily="34" charset="0"/>
              </a:rPr>
              <a:t> </a:t>
            </a:r>
          </a:p>
        </p:txBody>
      </p:sp>
      <p:sp>
        <p:nvSpPr>
          <p:cNvPr id="49" name="CuadroTexto 48">
            <a:extLst>
              <a:ext uri="{FF2B5EF4-FFF2-40B4-BE49-F238E27FC236}">
                <a16:creationId xmlns:a16="http://schemas.microsoft.com/office/drawing/2014/main" id="{FCE0DC17-4B37-FE37-8187-505DC735B5DE}"/>
              </a:ext>
            </a:extLst>
          </p:cNvPr>
          <p:cNvSpPr txBox="1"/>
          <p:nvPr/>
        </p:nvSpPr>
        <p:spPr>
          <a:xfrm>
            <a:off x="8028608" y="4562681"/>
            <a:ext cx="2967086" cy="553998"/>
          </a:xfrm>
          <a:prstGeom prst="rect">
            <a:avLst/>
          </a:prstGeom>
          <a:noFill/>
        </p:spPr>
        <p:txBody>
          <a:bodyPr wrap="square">
            <a:spAutoFit/>
          </a:bodyPr>
          <a:lstStyle/>
          <a:p>
            <a:pPr marL="285750" indent="-285750" algn="just">
              <a:buFont typeface="Wingdings" panose="05000000000000000000" pitchFamily="2" charset="2"/>
              <a:buChar char="ü"/>
              <a:defRPr/>
            </a:pPr>
            <a:r>
              <a:rPr lang="es-PE" sz="1800" b="1" dirty="0">
                <a:cs typeface="Calibri"/>
                <a:sym typeface="Calibri" panose="020F0502020204030204" pitchFamily="34" charset="0"/>
              </a:rPr>
              <a:t>174,498</a:t>
            </a:r>
            <a:r>
              <a:rPr lang="es-PE" sz="1800" dirty="0">
                <a:sym typeface="Calibri" panose="020F0502020204030204" pitchFamily="34" charset="0"/>
              </a:rPr>
              <a:t> </a:t>
            </a:r>
            <a:r>
              <a:rPr lang="es-PE" sz="1200" dirty="0">
                <a:sym typeface="Calibri" panose="020F0502020204030204" pitchFamily="34" charset="0"/>
              </a:rPr>
              <a:t>empleos temporales programados a nivel nacional.</a:t>
            </a:r>
          </a:p>
        </p:txBody>
      </p:sp>
      <p:pic>
        <p:nvPicPr>
          <p:cNvPr id="55" name="Picture 2" descr="G:\Mapa-logros.jpg">
            <a:extLst>
              <a:ext uri="{FF2B5EF4-FFF2-40B4-BE49-F238E27FC236}">
                <a16:creationId xmlns:a16="http://schemas.microsoft.com/office/drawing/2014/main" id="{3EC19089-0D3A-E2FD-4F9A-06AEB21BEE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55" r="18560"/>
          <a:stretch/>
        </p:blipFill>
        <p:spPr bwMode="auto">
          <a:xfrm>
            <a:off x="4495048" y="2069697"/>
            <a:ext cx="2971418" cy="413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4686A796-F518-DDEB-FEE5-C2F9832C6E75}"/>
              </a:ext>
            </a:extLst>
          </p:cNvPr>
          <p:cNvSpPr txBox="1"/>
          <p:nvPr/>
        </p:nvSpPr>
        <p:spPr>
          <a:xfrm>
            <a:off x="967818" y="89291"/>
            <a:ext cx="11117345" cy="954107"/>
          </a:xfrm>
          <a:prstGeom prst="rect">
            <a:avLst/>
          </a:prstGeom>
          <a:noFill/>
        </p:spPr>
        <p:txBody>
          <a:bodyPr wrap="square" rtlCol="0">
            <a:spAutoFit/>
          </a:bodyPr>
          <a:lstStyle/>
          <a:p>
            <a:r>
              <a:rPr lang="es-MX" sz="2800" b="1" dirty="0">
                <a:latin typeface="Arial Rounded MT Bold" panose="020F0704030504030204" pitchFamily="34" charset="0"/>
              </a:rPr>
              <a:t>Logros y proyección del Programa de Empleo Temporal </a:t>
            </a:r>
            <a:r>
              <a:rPr lang="es-MX" sz="2800" b="1" dirty="0" err="1">
                <a:latin typeface="Arial Rounded MT Bold" panose="020F0704030504030204" pitchFamily="34" charset="0"/>
              </a:rPr>
              <a:t>Lurawi</a:t>
            </a:r>
            <a:r>
              <a:rPr lang="es-MX" sz="2800" b="1" dirty="0">
                <a:latin typeface="Arial Rounded MT Bold" panose="020F0704030504030204" pitchFamily="34" charset="0"/>
              </a:rPr>
              <a:t> Perú</a:t>
            </a:r>
            <a:endParaRPr lang="es-PE" sz="2800" b="1" dirty="0">
              <a:latin typeface="Arial Rounded MT Bold" panose="020F0704030504030204" pitchFamily="34" charset="0"/>
            </a:endParaRPr>
          </a:p>
        </p:txBody>
      </p:sp>
      <p:sp>
        <p:nvSpPr>
          <p:cNvPr id="4" name="10 CuadroTexto">
            <a:extLst>
              <a:ext uri="{FF2B5EF4-FFF2-40B4-BE49-F238E27FC236}">
                <a16:creationId xmlns:a16="http://schemas.microsoft.com/office/drawing/2014/main" id="{90F87A7F-855C-404D-4E6A-8F12651B3EF3}"/>
              </a:ext>
            </a:extLst>
          </p:cNvPr>
          <p:cNvSpPr txBox="1"/>
          <p:nvPr/>
        </p:nvSpPr>
        <p:spPr>
          <a:xfrm>
            <a:off x="735332" y="4608847"/>
            <a:ext cx="3260142" cy="461665"/>
          </a:xfrm>
          <a:prstGeom prst="rect">
            <a:avLst/>
          </a:prstGeom>
          <a:noFill/>
        </p:spPr>
        <p:txBody>
          <a:bodyPr wrap="square" lIns="0" tIns="0" rIns="0" bIns="0" anchor="t">
            <a:spAutoFit/>
          </a:bodyPr>
          <a:lstStyle/>
          <a:p>
            <a:pPr marL="285750" indent="-285750" algn="just">
              <a:buFont typeface="Wingdings" panose="05000000000000000000" pitchFamily="2" charset="2"/>
              <a:buChar char="ü"/>
              <a:defRPr/>
            </a:pPr>
            <a:r>
              <a:rPr lang="es-PE" b="1" dirty="0">
                <a:solidFill>
                  <a:srgbClr val="000000"/>
                </a:solidFill>
                <a:latin typeface="Calibri"/>
                <a:cs typeface="Calibri"/>
                <a:sym typeface="Calibri" panose="020F0502020204030204" pitchFamily="34" charset="0"/>
              </a:rPr>
              <a:t>30,118</a:t>
            </a:r>
            <a:r>
              <a:rPr lang="es-PE" baseline="30000" dirty="0">
                <a:solidFill>
                  <a:srgbClr val="000000"/>
                </a:solidFill>
                <a:latin typeface="Calibri"/>
                <a:cs typeface="Calibri"/>
                <a:sym typeface="Calibri" panose="020F0502020204030204" pitchFamily="34" charset="0"/>
              </a:rPr>
              <a:t>1/</a:t>
            </a:r>
            <a:r>
              <a:rPr lang="es-PE" b="1" dirty="0">
                <a:solidFill>
                  <a:srgbClr val="000000"/>
                </a:solidFill>
                <a:latin typeface="Calibri"/>
                <a:cs typeface="Calibri"/>
                <a:sym typeface="Calibri" panose="020F0502020204030204" pitchFamily="34" charset="0"/>
              </a:rPr>
              <a:t> </a:t>
            </a:r>
            <a:r>
              <a:rPr lang="es-PE" sz="1200" dirty="0">
                <a:sym typeface="Calibri" panose="020F0502020204030204" pitchFamily="34" charset="0"/>
              </a:rPr>
              <a:t>empleos temporales generados a nivel nacional hasta mayo.</a:t>
            </a:r>
            <a:endParaRPr kumimoji="0" lang="es-PE" sz="1200" b="1" i="0" u="none" strike="noStrike" kern="1200" cap="none" spc="0" normalizeH="0" baseline="0" noProof="0" dirty="0">
              <a:ln>
                <a:noFill/>
              </a:ln>
              <a:effectLst/>
              <a:uLnTx/>
              <a:uFillTx/>
              <a:latin typeface="Calibri"/>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1140248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ema de Office">
  <a:themeElements>
    <a:clrScheme name="MTPE">
      <a:dk1>
        <a:srgbClr val="514A4C"/>
      </a:dk1>
      <a:lt1>
        <a:srgbClr val="FFFFFF"/>
      </a:lt1>
      <a:dk2>
        <a:srgbClr val="514A4C"/>
      </a:dk2>
      <a:lt2>
        <a:srgbClr val="E7E6E6"/>
      </a:lt2>
      <a:accent1>
        <a:srgbClr val="E21B21"/>
      </a:accent1>
      <a:accent2>
        <a:srgbClr val="F18923"/>
      </a:accent2>
      <a:accent3>
        <a:srgbClr val="E4DFDF"/>
      </a:accent3>
      <a:accent4>
        <a:srgbClr val="F2A83C"/>
      </a:accent4>
      <a:accent5>
        <a:srgbClr val="E74727"/>
      </a:accent5>
      <a:accent6>
        <a:srgbClr val="E95254"/>
      </a:accent6>
      <a:hlink>
        <a:srgbClr val="514A4C"/>
      </a:hlink>
      <a:folHlink>
        <a:srgbClr val="514A4C"/>
      </a:folHlink>
    </a:clrScheme>
    <a:fontScheme name="Ángulo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61132</TotalTime>
  <Words>1718</Words>
  <Application>Microsoft Office PowerPoint</Application>
  <PresentationFormat>Panorámica</PresentationFormat>
  <Paragraphs>435</Paragraphs>
  <Slides>14</Slides>
  <Notes>7</Notes>
  <HiddenSlides>1</HiddenSlides>
  <MMClips>0</MMClips>
  <ScaleCrop>false</ScaleCrop>
  <HeadingPairs>
    <vt:vector size="8" baseType="variant">
      <vt:variant>
        <vt:lpstr>Fuentes usadas</vt:lpstr>
      </vt:variant>
      <vt:variant>
        <vt:i4>10</vt:i4>
      </vt:variant>
      <vt:variant>
        <vt:lpstr>Tema</vt:lpstr>
      </vt:variant>
      <vt:variant>
        <vt:i4>2</vt:i4>
      </vt:variant>
      <vt:variant>
        <vt:lpstr>Servidores OLE incrustados</vt:lpstr>
      </vt:variant>
      <vt:variant>
        <vt:i4>1</vt:i4>
      </vt:variant>
      <vt:variant>
        <vt:lpstr>Títulos de diapositiva</vt:lpstr>
      </vt:variant>
      <vt:variant>
        <vt:i4>14</vt:i4>
      </vt:variant>
    </vt:vector>
  </HeadingPairs>
  <TitlesOfParts>
    <vt:vector size="27" baseType="lpstr">
      <vt:lpstr>Arial</vt:lpstr>
      <vt:lpstr>Arial Narrow</vt:lpstr>
      <vt:lpstr>Calibri Light</vt:lpstr>
      <vt:lpstr>Cambria</vt:lpstr>
      <vt:lpstr>Franklin Gothic Book</vt:lpstr>
      <vt:lpstr>Franklin Gothic Medium</vt:lpstr>
      <vt:lpstr>Calibri</vt:lpstr>
      <vt:lpstr>Arial Rounded MT Bold</vt:lpstr>
      <vt:lpstr>Wingdings</vt:lpstr>
      <vt:lpstr>Franklin Gothic</vt:lpstr>
      <vt:lpstr>1_Tema de Office</vt:lpstr>
      <vt:lpstr>2_Tema de Office</vt:lpstr>
      <vt:lpstr>Worksheet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Janet Julieta Romero Santos</dc:creator>
  <cp:lastModifiedBy>Luis Enrique Pineda Larzo</cp:lastModifiedBy>
  <cp:revision>1645</cp:revision>
  <cp:lastPrinted>2021-05-28T20:10:43Z</cp:lastPrinted>
  <dcterms:created xsi:type="dcterms:W3CDTF">2018-04-17T16:26:27Z</dcterms:created>
  <dcterms:modified xsi:type="dcterms:W3CDTF">2023-07-11T16:00:45Z</dcterms:modified>
</cp:coreProperties>
</file>