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360" r:id="rId3"/>
    <p:sldId id="363" r:id="rId4"/>
    <p:sldId id="358" r:id="rId5"/>
    <p:sldId id="367" r:id="rId6"/>
    <p:sldId id="366" r:id="rId7"/>
    <p:sldId id="368" r:id="rId8"/>
    <p:sldId id="369" r:id="rId9"/>
    <p:sldId id="359" r:id="rId10"/>
    <p:sldId id="365" r:id="rId11"/>
    <p:sldId id="362" r:id="rId12"/>
  </p:sldIdLst>
  <p:sldSz cx="12192000" cy="6858000"/>
  <p:notesSz cx="9940925" cy="6808788"/>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D6582929-0B87-44A7-854E-3D3D59CADA2A}">
          <p14:sldIdLst>
            <p14:sldId id="256"/>
            <p14:sldId id="360"/>
            <p14:sldId id="363"/>
            <p14:sldId id="358"/>
            <p14:sldId id="367"/>
            <p14:sldId id="366"/>
            <p14:sldId id="368"/>
            <p14:sldId id="369"/>
            <p14:sldId id="359"/>
            <p14:sldId id="365"/>
            <p14:sldId id="36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1FA794"/>
    <a:srgbClr val="253E7B"/>
    <a:srgbClr val="ED4343"/>
    <a:srgbClr val="DD9C4D"/>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2164" autoAdjust="0"/>
  </p:normalViewPr>
  <p:slideViewPr>
    <p:cSldViewPr snapToGrid="0">
      <p:cViewPr varScale="1">
        <p:scale>
          <a:sx n="65" d="100"/>
          <a:sy n="65" d="100"/>
        </p:scale>
        <p:origin x="148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minjusnasfile02\OGPP_O$\OPRE\2023\4.%20EVALUACIONES%20PRESUPUESTALES\13.%20PPT%20CONGRESO\Oficio%202770-2023-CPCGR-JLLG-CR\ejecucion%20acumlada%20cert.%20y%20dev..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375527400062616"/>
          <c:y val="0.14102910015249018"/>
          <c:w val="0.82361396809220566"/>
          <c:h val="0.69385854987231999"/>
        </c:manualLayout>
      </c:layout>
      <c:lineChart>
        <c:grouping val="standard"/>
        <c:varyColors val="0"/>
        <c:ser>
          <c:idx val="0"/>
          <c:order val="0"/>
          <c:tx>
            <c:strRef>
              <c:f>Acumulada!$A$4</c:f>
              <c:strCache>
                <c:ptCount val="1"/>
                <c:pt idx="0">
                  <c:v>CERTIFICADO</c:v>
                </c:pt>
              </c:strCache>
            </c:strRef>
          </c:tx>
          <c:spPr>
            <a:ln w="22225" cap="rnd">
              <a:solidFill>
                <a:schemeClr val="accent1"/>
              </a:solidFill>
              <a:round/>
            </a:ln>
            <a:effectLst/>
          </c:spPr>
          <c:marker>
            <c:symbol val="diamond"/>
            <c:size val="6"/>
            <c:spPr>
              <a:solidFill>
                <a:schemeClr val="accent1"/>
              </a:solidFill>
              <a:ln w="9525">
                <a:solidFill>
                  <a:schemeClr val="accent1"/>
                </a:solidFill>
                <a:round/>
              </a:ln>
              <a:effectLst/>
            </c:spPr>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1">
                        <a:lumMod val="50000"/>
                      </a:schemeClr>
                    </a:solidFill>
                    <a:latin typeface="+mn-lt"/>
                    <a:ea typeface="+mn-ea"/>
                    <a:cs typeface="+mn-cs"/>
                  </a:defRPr>
                </a:pPr>
                <a:endParaRPr lang="es-PE"/>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Acumulada!$B$3:$H$3</c:f>
              <c:strCache>
                <c:ptCount val="7"/>
                <c:pt idx="0">
                  <c:v>ENE</c:v>
                </c:pt>
                <c:pt idx="1">
                  <c:v>FEB</c:v>
                </c:pt>
                <c:pt idx="2">
                  <c:v>MAR</c:v>
                </c:pt>
                <c:pt idx="3">
                  <c:v>ABR</c:v>
                </c:pt>
                <c:pt idx="4">
                  <c:v>MAY</c:v>
                </c:pt>
                <c:pt idx="5">
                  <c:v>JUN</c:v>
                </c:pt>
                <c:pt idx="6">
                  <c:v>JUL(*)</c:v>
                </c:pt>
              </c:strCache>
            </c:strRef>
          </c:cat>
          <c:val>
            <c:numRef>
              <c:f>Acumulada!$B$4:$H$4</c:f>
              <c:numCache>
                <c:formatCode>##,##0.0,,</c:formatCode>
                <c:ptCount val="7"/>
                <c:pt idx="0">
                  <c:v>1202444429</c:v>
                </c:pt>
                <c:pt idx="1">
                  <c:v>1392137719</c:v>
                </c:pt>
                <c:pt idx="2">
                  <c:v>1517117954</c:v>
                </c:pt>
                <c:pt idx="3">
                  <c:v>1571974464</c:v>
                </c:pt>
                <c:pt idx="4">
                  <c:v>1636754966</c:v>
                </c:pt>
                <c:pt idx="5">
                  <c:v>1912983540</c:v>
                </c:pt>
                <c:pt idx="6">
                  <c:v>1948754856.9200001</c:v>
                </c:pt>
              </c:numCache>
            </c:numRef>
          </c:val>
          <c:smooth val="0"/>
          <c:extLst>
            <c:ext xmlns:c16="http://schemas.microsoft.com/office/drawing/2014/chart" uri="{C3380CC4-5D6E-409C-BE32-E72D297353CC}">
              <c16:uniqueId val="{00000000-E6BB-4573-81EC-BCFB9A53996C}"/>
            </c:ext>
          </c:extLst>
        </c:ser>
        <c:ser>
          <c:idx val="1"/>
          <c:order val="1"/>
          <c:tx>
            <c:strRef>
              <c:f>Acumulada!$A$5</c:f>
              <c:strCache>
                <c:ptCount val="1"/>
                <c:pt idx="0">
                  <c:v>DEVENGADO</c:v>
                </c:pt>
              </c:strCache>
            </c:strRef>
          </c:tx>
          <c:spPr>
            <a:ln w="22225" cap="rnd">
              <a:solidFill>
                <a:schemeClr val="accent2"/>
              </a:solidFill>
              <a:round/>
            </a:ln>
            <a:effectLst/>
          </c:spPr>
          <c:marker>
            <c:symbol val="square"/>
            <c:size val="6"/>
            <c:spPr>
              <a:solidFill>
                <a:schemeClr val="accent2"/>
              </a:solidFill>
              <a:ln w="9525">
                <a:solidFill>
                  <a:schemeClr val="accent2"/>
                </a:solidFill>
                <a:round/>
              </a:ln>
              <a:effectLst/>
            </c:spPr>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1">
                        <a:lumMod val="50000"/>
                      </a:schemeClr>
                    </a:solidFill>
                    <a:latin typeface="+mn-lt"/>
                    <a:ea typeface="+mn-ea"/>
                    <a:cs typeface="+mn-cs"/>
                  </a:defRPr>
                </a:pPr>
                <a:endParaRPr lang="es-PE"/>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Acumulada!$B$3:$H$3</c:f>
              <c:strCache>
                <c:ptCount val="7"/>
                <c:pt idx="0">
                  <c:v>ENE</c:v>
                </c:pt>
                <c:pt idx="1">
                  <c:v>FEB</c:v>
                </c:pt>
                <c:pt idx="2">
                  <c:v>MAR</c:v>
                </c:pt>
                <c:pt idx="3">
                  <c:v>ABR</c:v>
                </c:pt>
                <c:pt idx="4">
                  <c:v>MAY</c:v>
                </c:pt>
                <c:pt idx="5">
                  <c:v>JUN</c:v>
                </c:pt>
                <c:pt idx="6">
                  <c:v>JUL(*)</c:v>
                </c:pt>
              </c:strCache>
            </c:strRef>
          </c:cat>
          <c:val>
            <c:numRef>
              <c:f>Acumulada!$B$5:$H$5</c:f>
              <c:numCache>
                <c:formatCode>##,##0.0,,</c:formatCode>
                <c:ptCount val="7"/>
                <c:pt idx="0">
                  <c:v>145276605</c:v>
                </c:pt>
                <c:pt idx="1">
                  <c:v>281270494</c:v>
                </c:pt>
                <c:pt idx="2">
                  <c:v>475358475</c:v>
                </c:pt>
                <c:pt idx="3">
                  <c:v>621490471</c:v>
                </c:pt>
                <c:pt idx="4">
                  <c:v>775542921</c:v>
                </c:pt>
                <c:pt idx="5">
                  <c:v>917082269</c:v>
                </c:pt>
                <c:pt idx="6">
                  <c:v>928483602</c:v>
                </c:pt>
              </c:numCache>
            </c:numRef>
          </c:val>
          <c:smooth val="0"/>
          <c:extLst>
            <c:ext xmlns:c16="http://schemas.microsoft.com/office/drawing/2014/chart" uri="{C3380CC4-5D6E-409C-BE32-E72D297353CC}">
              <c16:uniqueId val="{00000001-E6BB-4573-81EC-BCFB9A53996C}"/>
            </c:ext>
          </c:extLst>
        </c:ser>
        <c:dLbls>
          <c:dLblPos val="t"/>
          <c:showLegendKey val="0"/>
          <c:showVal val="1"/>
          <c:showCatName val="0"/>
          <c:showSerName val="0"/>
          <c:showPercent val="0"/>
          <c:showBubbleSize val="0"/>
        </c:dLbls>
        <c:marker val="1"/>
        <c:smooth val="0"/>
        <c:axId val="508548104"/>
        <c:axId val="508548464"/>
        <c:extLst/>
      </c:lineChart>
      <c:catAx>
        <c:axId val="50854810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cap="all" spc="120" normalizeH="0" baseline="0">
                <a:solidFill>
                  <a:schemeClr val="tx1"/>
                </a:solidFill>
                <a:latin typeface="Arial" panose="020B0604020202020204" pitchFamily="34" charset="0"/>
                <a:ea typeface="+mn-ea"/>
                <a:cs typeface="Arial" panose="020B0604020202020204" pitchFamily="34" charset="0"/>
              </a:defRPr>
            </a:pPr>
            <a:endParaRPr lang="es-PE"/>
          </a:p>
        </c:txPr>
        <c:crossAx val="508548464"/>
        <c:crosses val="autoZero"/>
        <c:auto val="1"/>
        <c:lblAlgn val="ctr"/>
        <c:lblOffset val="100"/>
        <c:noMultiLvlLbl val="0"/>
      </c:catAx>
      <c:valAx>
        <c:axId val="508548464"/>
        <c:scaling>
          <c:orientation val="minMax"/>
        </c:scaling>
        <c:delete val="0"/>
        <c:axPos val="l"/>
        <c:numFmt formatCode="##,##0.0,,"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PE"/>
          </a:p>
        </c:txPr>
        <c:crossAx val="508548104"/>
        <c:crosses val="autoZero"/>
        <c:crossBetween val="between"/>
      </c:valAx>
      <c:spPr>
        <a:noFill/>
        <a:ln>
          <a:noFill/>
        </a:ln>
        <a:effectLst/>
      </c:spPr>
    </c:plotArea>
    <c:legend>
      <c:legendPos val="b"/>
      <c:layout>
        <c:manualLayout>
          <c:xMode val="edge"/>
          <c:yMode val="edge"/>
          <c:x val="0.24876348597305772"/>
          <c:y val="0.94291617803093764"/>
          <c:w val="0.47273293009464723"/>
          <c:h val="4.7872675490031838E-2"/>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s-P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tx1">
          <a:lumMod val="50000"/>
          <a:lumOff val="50000"/>
        </a:schemeClr>
      </a:solidFill>
      <a:round/>
    </a:ln>
    <a:effectLst/>
  </c:spPr>
  <c:txPr>
    <a:bodyPr/>
    <a:lstStyle/>
    <a:p>
      <a:pPr>
        <a:defRPr/>
      </a:pPr>
      <a:endParaRPr lang="es-P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3" y="1"/>
            <a:ext cx="4307734" cy="341621"/>
          </a:xfrm>
          <a:prstGeom prst="rect">
            <a:avLst/>
          </a:prstGeom>
        </p:spPr>
        <p:txBody>
          <a:bodyPr vert="horz" lIns="96597" tIns="48299" rIns="96597" bIns="48299" rtlCol="0"/>
          <a:lstStyle>
            <a:lvl1pPr algn="l">
              <a:defRPr sz="1300"/>
            </a:lvl1pPr>
          </a:lstStyle>
          <a:p>
            <a:endParaRPr lang="es-PE"/>
          </a:p>
        </p:txBody>
      </p:sp>
      <p:sp>
        <p:nvSpPr>
          <p:cNvPr id="3" name="Marcador de fecha 2"/>
          <p:cNvSpPr>
            <a:spLocks noGrp="1"/>
          </p:cNvSpPr>
          <p:nvPr>
            <p:ph type="dt" idx="1"/>
          </p:nvPr>
        </p:nvSpPr>
        <p:spPr>
          <a:xfrm>
            <a:off x="5630893" y="1"/>
            <a:ext cx="4307734" cy="341621"/>
          </a:xfrm>
          <a:prstGeom prst="rect">
            <a:avLst/>
          </a:prstGeom>
        </p:spPr>
        <p:txBody>
          <a:bodyPr vert="horz" lIns="96597" tIns="48299" rIns="96597" bIns="48299" rtlCol="0"/>
          <a:lstStyle>
            <a:lvl1pPr algn="r">
              <a:defRPr sz="1300"/>
            </a:lvl1pPr>
          </a:lstStyle>
          <a:p>
            <a:fld id="{16599F33-1891-45F8-8F25-561FFF604FCB}" type="datetimeFigureOut">
              <a:rPr lang="es-PE" smtClean="0"/>
              <a:t>11/07/2023</a:t>
            </a:fld>
            <a:endParaRPr lang="es-PE"/>
          </a:p>
        </p:txBody>
      </p:sp>
      <p:sp>
        <p:nvSpPr>
          <p:cNvPr id="4" name="Marcador de imagen de diapositiva 3"/>
          <p:cNvSpPr>
            <a:spLocks noGrp="1" noRot="1" noChangeAspect="1"/>
          </p:cNvSpPr>
          <p:nvPr>
            <p:ph type="sldImg" idx="2"/>
          </p:nvPr>
        </p:nvSpPr>
        <p:spPr>
          <a:xfrm>
            <a:off x="2927350" y="850900"/>
            <a:ext cx="4086225" cy="2298700"/>
          </a:xfrm>
          <a:prstGeom prst="rect">
            <a:avLst/>
          </a:prstGeom>
          <a:noFill/>
          <a:ln w="12700">
            <a:solidFill>
              <a:prstClr val="black"/>
            </a:solidFill>
          </a:ln>
        </p:spPr>
        <p:txBody>
          <a:bodyPr vert="horz" lIns="96597" tIns="48299" rIns="96597" bIns="48299" rtlCol="0" anchor="ctr"/>
          <a:lstStyle/>
          <a:p>
            <a:endParaRPr lang="es-PE"/>
          </a:p>
        </p:txBody>
      </p:sp>
      <p:sp>
        <p:nvSpPr>
          <p:cNvPr id="5" name="Marcador de notas 4"/>
          <p:cNvSpPr>
            <a:spLocks noGrp="1"/>
          </p:cNvSpPr>
          <p:nvPr>
            <p:ph type="body" sz="quarter" idx="3"/>
          </p:nvPr>
        </p:nvSpPr>
        <p:spPr>
          <a:xfrm>
            <a:off x="994094" y="3276729"/>
            <a:ext cx="7952740" cy="2680961"/>
          </a:xfrm>
          <a:prstGeom prst="rect">
            <a:avLst/>
          </a:prstGeom>
        </p:spPr>
        <p:txBody>
          <a:bodyPr vert="horz" lIns="96597" tIns="48299" rIns="96597" bIns="48299"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6" name="Marcador de pie de página 5"/>
          <p:cNvSpPr>
            <a:spLocks noGrp="1"/>
          </p:cNvSpPr>
          <p:nvPr>
            <p:ph type="ftr" sz="quarter" idx="4"/>
          </p:nvPr>
        </p:nvSpPr>
        <p:spPr>
          <a:xfrm>
            <a:off x="3" y="6467167"/>
            <a:ext cx="4307734" cy="341621"/>
          </a:xfrm>
          <a:prstGeom prst="rect">
            <a:avLst/>
          </a:prstGeom>
        </p:spPr>
        <p:txBody>
          <a:bodyPr vert="horz" lIns="96597" tIns="48299" rIns="96597" bIns="48299" rtlCol="0" anchor="b"/>
          <a:lstStyle>
            <a:lvl1pPr algn="l">
              <a:defRPr sz="1300"/>
            </a:lvl1pPr>
          </a:lstStyle>
          <a:p>
            <a:endParaRPr lang="es-PE"/>
          </a:p>
        </p:txBody>
      </p:sp>
      <p:sp>
        <p:nvSpPr>
          <p:cNvPr id="7" name="Marcador de número de diapositiva 6"/>
          <p:cNvSpPr>
            <a:spLocks noGrp="1"/>
          </p:cNvSpPr>
          <p:nvPr>
            <p:ph type="sldNum" sz="quarter" idx="5"/>
          </p:nvPr>
        </p:nvSpPr>
        <p:spPr>
          <a:xfrm>
            <a:off x="5630893" y="6467167"/>
            <a:ext cx="4307734" cy="341621"/>
          </a:xfrm>
          <a:prstGeom prst="rect">
            <a:avLst/>
          </a:prstGeom>
        </p:spPr>
        <p:txBody>
          <a:bodyPr vert="horz" lIns="96597" tIns="48299" rIns="96597" bIns="48299" rtlCol="0" anchor="b"/>
          <a:lstStyle>
            <a:lvl1pPr algn="r">
              <a:defRPr sz="1300"/>
            </a:lvl1pPr>
          </a:lstStyle>
          <a:p>
            <a:fld id="{5DB8F584-7DA4-497D-9E62-4C878BE7DAED}" type="slidenum">
              <a:rPr lang="es-PE" smtClean="0"/>
              <a:t>‹Nº›</a:t>
            </a:fld>
            <a:endParaRPr lang="es-PE"/>
          </a:p>
        </p:txBody>
      </p:sp>
    </p:spTree>
    <p:extLst>
      <p:ext uri="{BB962C8B-B14F-4D97-AF65-F5344CB8AC3E}">
        <p14:creationId xmlns:p14="http://schemas.microsoft.com/office/powerpoint/2010/main" val="623335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r>
              <a:rPr lang="es-ES" sz="1200" kern="1200" dirty="0">
                <a:solidFill>
                  <a:prstClr val="black"/>
                </a:solidFill>
                <a:latin typeface="Arial" panose="020B0604020202020204" pitchFamily="34" charset="0"/>
                <a:cs typeface="Arial" panose="020B0604020202020204" pitchFamily="34" charset="0"/>
              </a:rPr>
              <a:t>Señor Presidente de la Comisión de Presupuesto y Cuenta General de la República, señores y señoras congresistas miembros de esta comisión.</a:t>
            </a:r>
          </a:p>
          <a:p>
            <a:pPr algn="just"/>
            <a:endParaRPr lang="es-ES" sz="1200" kern="1200" dirty="0">
              <a:solidFill>
                <a:prstClr val="black"/>
              </a:solidFill>
              <a:latin typeface="Arial" panose="020B0604020202020204" pitchFamily="34" charset="0"/>
              <a:cs typeface="Arial" panose="020B0604020202020204" pitchFamily="34" charset="0"/>
            </a:endParaRPr>
          </a:p>
          <a:p>
            <a:pPr algn="l"/>
            <a:r>
              <a:rPr lang="es-ES" sz="1200" kern="1200" dirty="0">
                <a:solidFill>
                  <a:prstClr val="black"/>
                </a:solidFill>
                <a:latin typeface="Arial" panose="020B0604020202020204" pitchFamily="34" charset="0"/>
                <a:cs typeface="Arial" panose="020B0604020202020204" pitchFamily="34" charset="0"/>
              </a:rPr>
              <a:t>En cumplimiento del artículo 66 de la Ley N°31638, Ley de Presupuesto del Sector Público para el año fiscal 2023, presento ante ustedes la información referente a las modificaciones presupuestales aprobadas por decreto supremo, el avance de la ejecución presupuestal del presente año fiscal 2023 y las acciones realizadas </a:t>
            </a:r>
            <a:r>
              <a:rPr lang="es-ES" sz="1200" b="0" i="0" u="none" strike="noStrike" baseline="0" dirty="0">
                <a:solidFill>
                  <a:srgbClr val="000000"/>
                </a:solidFill>
                <a:latin typeface="Arial" panose="020B0604020202020204" pitchFamily="34" charset="0"/>
                <a:cs typeface="Arial" panose="020B0604020202020204" pitchFamily="34" charset="0"/>
              </a:rPr>
              <a:t>para prevenir y enfrentar el Fenómeno “El Niño”, correspondiente </a:t>
            </a:r>
            <a:r>
              <a:rPr lang="es-ES" sz="1200" kern="1200" dirty="0">
                <a:solidFill>
                  <a:prstClr val="black"/>
                </a:solidFill>
                <a:latin typeface="Arial" panose="020B0604020202020204" pitchFamily="34" charset="0"/>
                <a:cs typeface="Arial" panose="020B0604020202020204" pitchFamily="34" charset="0"/>
              </a:rPr>
              <a:t>a los Pliegos del Sector Justicia a mi cargo, estos son:  Ministerio de Justicia y Derechos Humanos (MINJUSDH), Instituto Nacional Penitenciario (INPE), Procuraduría General del Estado (PGE) y Superintendencia Nacional de los Registros Públicos (SUNARP).</a:t>
            </a:r>
            <a:endParaRPr lang="es-PE" sz="1200" dirty="0">
              <a:latin typeface="Arial" panose="020B0604020202020204" pitchFamily="34" charset="0"/>
              <a:cs typeface="Arial" panose="020B0604020202020204" pitchFamily="34" charset="0"/>
            </a:endParaRPr>
          </a:p>
        </p:txBody>
      </p:sp>
      <p:sp>
        <p:nvSpPr>
          <p:cNvPr id="4" name="Marcador de número de diapositiva 3"/>
          <p:cNvSpPr>
            <a:spLocks noGrp="1"/>
          </p:cNvSpPr>
          <p:nvPr>
            <p:ph type="sldNum" sz="quarter" idx="5"/>
          </p:nvPr>
        </p:nvSpPr>
        <p:spPr/>
        <p:txBody>
          <a:bodyPr/>
          <a:lstStyle/>
          <a:p>
            <a:fld id="{5DB8F584-7DA4-497D-9E62-4C878BE7DAED}" type="slidenum">
              <a:rPr lang="es-PE" smtClean="0"/>
              <a:t>1</a:t>
            </a:fld>
            <a:endParaRPr lang="es-PE"/>
          </a:p>
        </p:txBody>
      </p:sp>
    </p:spTree>
    <p:extLst>
      <p:ext uri="{BB962C8B-B14F-4D97-AF65-F5344CB8AC3E}">
        <p14:creationId xmlns:p14="http://schemas.microsoft.com/office/powerpoint/2010/main" val="15575740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defTabSz="901750">
              <a:defRPr/>
            </a:pPr>
            <a:r>
              <a:rPr lang="es-ES" dirty="0"/>
              <a:t>En el marco del Plan Multisectorial ante la Probabilidad de Ocurrencia del Fenómeno “El Niño” 2023-2024, c</a:t>
            </a:r>
            <a:r>
              <a:rPr lang="es-PE" b="0" i="0" dirty="0">
                <a:effectLst/>
                <a:latin typeface="Roboto" panose="02000000000000000000" pitchFamily="2" charset="0"/>
              </a:rPr>
              <a:t>uyo objetivo es articular e integrar las intervenciones y acciones en gestión del riesgo de desastres desde el Gobierno, a través de diferentes sectores, con el fin de reducir los impactos, en este sentido,  </a:t>
            </a:r>
            <a:r>
              <a:rPr lang="es-ES" dirty="0"/>
              <a:t>el Sector Justicia y Derechos Humanos ha identificado su participación en las siguientes intervenciones:</a:t>
            </a:r>
          </a:p>
          <a:p>
            <a:pPr algn="just" defTabSz="901750">
              <a:defRPr/>
            </a:pPr>
            <a:endParaRPr lang="es-ES" dirty="0"/>
          </a:p>
          <a:p>
            <a:pPr marL="228600" indent="-228600" algn="just" defTabSz="901750">
              <a:buAutoNum type="arabicPeriod"/>
              <a:defRPr/>
            </a:pPr>
            <a:r>
              <a:rPr lang="es-ES" dirty="0"/>
              <a:t>Fortalecer las capacidades del Sector para brindar asistencia legal de acceso a la justicia y el derecho de defensa de las personas que pudieran ser afectadas por el FEN, al cargo del MINJUSDH;  y</a:t>
            </a:r>
          </a:p>
          <a:p>
            <a:pPr marL="228600" indent="-228600" algn="just" defTabSz="901750">
              <a:buAutoNum type="arabicPeriod"/>
              <a:defRPr/>
            </a:pPr>
            <a:endParaRPr lang="es-ES" dirty="0"/>
          </a:p>
          <a:p>
            <a:pPr marL="228600" indent="-228600" algn="just" defTabSz="901750">
              <a:buAutoNum type="arabicPeriod"/>
              <a:defRPr/>
            </a:pPr>
            <a:r>
              <a:rPr lang="es-ES" dirty="0"/>
              <a:t>Proteger las instalaciones de los establecimientos penitenciarios y centros juveniles ante las lluvias intensas que causarían el FEN, a cargo del PRONACEJ e INPE.</a:t>
            </a:r>
          </a:p>
          <a:p>
            <a:pPr marL="228600" indent="-228600" algn="just" defTabSz="901750">
              <a:buAutoNum type="arabicPeriod"/>
              <a:defRPr/>
            </a:pPr>
            <a:endParaRPr lang="es-ES" dirty="0"/>
          </a:p>
          <a:p>
            <a:pPr marL="0" indent="0" algn="just" defTabSz="901750">
              <a:buNone/>
              <a:defRPr/>
            </a:pPr>
            <a:r>
              <a:rPr lang="es-ES" dirty="0"/>
              <a:t>Es preciso señalar que dichas Intervenciones no generan gastos adicionales al Tesoro Público en el presupuesto del presente año.</a:t>
            </a:r>
            <a:endParaRPr lang="es-PE" dirty="0"/>
          </a:p>
        </p:txBody>
      </p:sp>
      <p:sp>
        <p:nvSpPr>
          <p:cNvPr id="4" name="Marcador de número de diapositiva 3"/>
          <p:cNvSpPr>
            <a:spLocks noGrp="1"/>
          </p:cNvSpPr>
          <p:nvPr>
            <p:ph type="sldNum" sz="quarter" idx="5"/>
          </p:nvPr>
        </p:nvSpPr>
        <p:spPr/>
        <p:txBody>
          <a:bodyPr/>
          <a:lstStyle/>
          <a:p>
            <a:fld id="{5DB8F584-7DA4-497D-9E62-4C878BE7DAED}" type="slidenum">
              <a:rPr lang="es-PE" smtClean="0"/>
              <a:t>10</a:t>
            </a:fld>
            <a:endParaRPr lang="es-PE" dirty="0"/>
          </a:p>
        </p:txBody>
      </p:sp>
    </p:spTree>
    <p:extLst>
      <p:ext uri="{BB962C8B-B14F-4D97-AF65-F5344CB8AC3E}">
        <p14:creationId xmlns:p14="http://schemas.microsoft.com/office/powerpoint/2010/main" val="39437017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r>
              <a:rPr lang="es-ES" sz="1200" dirty="0">
                <a:latin typeface="Arial" panose="020B0604020202020204" pitchFamily="34" charset="0"/>
                <a:cs typeface="Arial" panose="020B0604020202020204" pitchFamily="34" charset="0"/>
              </a:rPr>
              <a:t>Señores y Señoras congresistas, he dado por culminada mi presentación.</a:t>
            </a:r>
          </a:p>
          <a:p>
            <a:pPr algn="just"/>
            <a:r>
              <a:rPr lang="es-ES" sz="1200" dirty="0">
                <a:latin typeface="Arial" panose="020B0604020202020204" pitchFamily="34" charset="0"/>
                <a:cs typeface="Arial" panose="020B0604020202020204" pitchFamily="34" charset="0"/>
              </a:rPr>
              <a:t>Muchas gracias por su atención.</a:t>
            </a:r>
          </a:p>
          <a:p>
            <a:endParaRPr lang="es-PE" dirty="0"/>
          </a:p>
        </p:txBody>
      </p:sp>
      <p:sp>
        <p:nvSpPr>
          <p:cNvPr id="4" name="Marcador de número de diapositiva 3"/>
          <p:cNvSpPr>
            <a:spLocks noGrp="1"/>
          </p:cNvSpPr>
          <p:nvPr>
            <p:ph type="sldNum" sz="quarter" idx="5"/>
          </p:nvPr>
        </p:nvSpPr>
        <p:spPr/>
        <p:txBody>
          <a:bodyPr/>
          <a:lstStyle/>
          <a:p>
            <a:fld id="{5DB8F584-7DA4-497D-9E62-4C878BE7DAED}" type="slidenum">
              <a:rPr lang="es-PE" smtClean="0"/>
              <a:t>11</a:t>
            </a:fld>
            <a:endParaRPr lang="es-PE"/>
          </a:p>
        </p:txBody>
      </p:sp>
    </p:spTree>
    <p:extLst>
      <p:ext uri="{BB962C8B-B14F-4D97-AF65-F5344CB8AC3E}">
        <p14:creationId xmlns:p14="http://schemas.microsoft.com/office/powerpoint/2010/main" val="638054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dirty="0"/>
          </a:p>
        </p:txBody>
      </p:sp>
      <p:sp>
        <p:nvSpPr>
          <p:cNvPr id="4" name="Marcador de número de diapositiva 3"/>
          <p:cNvSpPr>
            <a:spLocks noGrp="1"/>
          </p:cNvSpPr>
          <p:nvPr>
            <p:ph type="sldNum" sz="quarter" idx="5"/>
          </p:nvPr>
        </p:nvSpPr>
        <p:spPr/>
        <p:txBody>
          <a:bodyPr/>
          <a:lstStyle/>
          <a:p>
            <a:fld id="{5DB8F584-7DA4-497D-9E62-4C878BE7DAED}" type="slidenum">
              <a:rPr lang="es-PE" smtClean="0"/>
              <a:t>2</a:t>
            </a:fld>
            <a:endParaRPr lang="es-PE"/>
          </a:p>
        </p:txBody>
      </p:sp>
    </p:spTree>
    <p:extLst>
      <p:ext uri="{BB962C8B-B14F-4D97-AF65-F5344CB8AC3E}">
        <p14:creationId xmlns:p14="http://schemas.microsoft.com/office/powerpoint/2010/main" val="598504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z="1200" dirty="0">
                <a:latin typeface="Arial" panose="020B0604020202020204" pitchFamily="34" charset="0"/>
                <a:cs typeface="Arial" panose="020B0604020202020204" pitchFamily="34" charset="0"/>
              </a:rPr>
              <a:t>Mediante Decreto Supremo N°007-2023-EF, se autorizó con cargo a la reserva de contingencia, una transferencia de partidas para el reajuste de las pensiones equivalente a S/ 35 soles, percibidas por los beneficiarios del régimen del Decreto Ley N°20530. En el caso del Sector Justicia por la suma de S/ 290,640.00 (Doscientos Noventa Mil Seiscientos Cuarenta Soles), lo cual ha sido destinado al pago de reajuste de los pensionistas del MINJUSDH por la suma de S/ 83,160.00 correspondiente a 224 pensionistas y en el caso del INPE por la suma de S/ 207,480.00 soles, correspondiente a 522 pensionistas. </a:t>
            </a:r>
          </a:p>
          <a:p>
            <a:endParaRPr lang="es-ES" sz="1200" dirty="0">
              <a:latin typeface="Arial" panose="020B0604020202020204" pitchFamily="34" charset="0"/>
              <a:cs typeface="Arial" panose="020B0604020202020204" pitchFamily="34" charset="0"/>
            </a:endParaRPr>
          </a:p>
          <a:p>
            <a:pPr algn="l"/>
            <a:r>
              <a:rPr lang="es-ES" sz="1200" dirty="0">
                <a:latin typeface="Arial" panose="020B0604020202020204" pitchFamily="34" charset="0"/>
                <a:cs typeface="Arial" panose="020B0604020202020204" pitchFamily="34" charset="0"/>
              </a:rPr>
              <a:t>Asimismo, mediante Decreto Supremo N°047-2023-EF, se autorizó una Transferencia de Partidas entre Pliegos por la suma de S/ 963,701.00 (Novecientos sesenta y tres mil setecientos un soles), del Ministerio de Justicia y Derechos Humanos a favor de la Procuraduría General del Estado, en conformidad del </a:t>
            </a:r>
            <a:r>
              <a:rPr lang="pt-BR" sz="1200" b="0" i="0" u="none" strike="noStrike" baseline="0" dirty="0">
                <a:solidFill>
                  <a:srgbClr val="231F20"/>
                </a:solidFill>
                <a:latin typeface="Arial" panose="020B0604020202020204" pitchFamily="34" charset="0"/>
                <a:cs typeface="Arial" panose="020B0604020202020204" pitchFamily="34" charset="0"/>
              </a:rPr>
              <a:t>Decreto Legislativo N° 1326, Decreto </a:t>
            </a:r>
            <a:r>
              <a:rPr lang="es-PE" sz="1200" b="0" i="0" u="none" strike="noStrike" baseline="0" dirty="0">
                <a:solidFill>
                  <a:srgbClr val="231F20"/>
                </a:solidFill>
                <a:latin typeface="Arial" panose="020B0604020202020204" pitchFamily="34" charset="0"/>
                <a:cs typeface="Arial" panose="020B0604020202020204" pitchFamily="34" charset="0"/>
              </a:rPr>
              <a:t>Legislativo que reestructura el Sistema Administrativo </a:t>
            </a:r>
            <a:r>
              <a:rPr lang="es-ES" sz="1200" b="0" i="0" u="none" strike="noStrike" baseline="0" dirty="0">
                <a:solidFill>
                  <a:srgbClr val="231F20"/>
                </a:solidFill>
                <a:latin typeface="Arial" panose="020B0604020202020204" pitchFamily="34" charset="0"/>
                <a:cs typeface="Arial" panose="020B0604020202020204" pitchFamily="34" charset="0"/>
              </a:rPr>
              <a:t>de Defensa Jurídica del Estado y crea la Procuraduría </a:t>
            </a:r>
            <a:r>
              <a:rPr lang="es-PE" sz="1200" b="0" i="0" u="none" strike="noStrike" baseline="0" dirty="0">
                <a:solidFill>
                  <a:srgbClr val="231F20"/>
                </a:solidFill>
                <a:latin typeface="Arial" panose="020B0604020202020204" pitchFamily="34" charset="0"/>
                <a:cs typeface="Arial" panose="020B0604020202020204" pitchFamily="34" charset="0"/>
              </a:rPr>
              <a:t>General del Estado. Cabe señalar que dicho monto corresponde al financiamiento de las Procuraduría Pública Especializada Supranacional y de la Procuraduría Publica Especializada en materia Constitucional.</a:t>
            </a:r>
          </a:p>
          <a:p>
            <a:pPr algn="l"/>
            <a:endParaRPr lang="es-PE" sz="1200" b="0" i="0" u="none" strike="noStrike" baseline="0" dirty="0">
              <a:solidFill>
                <a:srgbClr val="231F20"/>
              </a:solidFill>
              <a:latin typeface="Arial" panose="020B0604020202020204" pitchFamily="34" charset="0"/>
              <a:cs typeface="Arial" panose="020B0604020202020204" pitchFamily="34" charset="0"/>
            </a:endParaRPr>
          </a:p>
          <a:p>
            <a:pPr algn="l"/>
            <a:r>
              <a:rPr lang="es-PE" sz="1200" dirty="0">
                <a:latin typeface="Arial" panose="020B0604020202020204" pitchFamily="34" charset="0"/>
                <a:cs typeface="Arial" panose="020B0604020202020204" pitchFamily="34" charset="0"/>
              </a:rPr>
              <a:t>Mediante Decreto Supremo N°060-2023-EF, se autorizó una Transferencia de Partidas a favor de la Reserva de Contingencia,</a:t>
            </a:r>
            <a:r>
              <a:rPr lang="es-ES" sz="1200" dirty="0">
                <a:latin typeface="Arial" panose="020B0604020202020204" pitchFamily="34" charset="0"/>
                <a:cs typeface="Arial" panose="020B0604020202020204" pitchFamily="34" charset="0"/>
              </a:rPr>
              <a:t> con cargo a los saldos identificados como reorientables en materia de gasto de capital</a:t>
            </a:r>
            <a:r>
              <a:rPr lang="es-PE" sz="1200" dirty="0">
                <a:latin typeface="Arial" panose="020B0604020202020204" pitchFamily="34" charset="0"/>
                <a:cs typeface="Arial" panose="020B0604020202020204" pitchFamily="34" charset="0"/>
              </a:rPr>
              <a:t>, de los cuales se redujo al Sector Justicia la suma de S/ 8,512,656.00 (Ocho Millones Quinientos Doce Mil Seiscientos Cincuenta y Seis Soles), correspondiendo al MINJUSDH la suma de – S/ 2,461,310.00 y al INPE el monto de -S/6,051,346.00. Es preciso señalar que dichos recursos correspondieron a saldos presupuestarios no proyectados a ejecutarse en el presente año fiscal.</a:t>
            </a:r>
          </a:p>
          <a:p>
            <a:pPr algn="l"/>
            <a:endParaRPr lang="es-PE" sz="1200" dirty="0">
              <a:latin typeface="Arial" panose="020B0604020202020204" pitchFamily="34" charset="0"/>
              <a:cs typeface="Arial" panose="020B0604020202020204" pitchFamily="34" charset="0"/>
            </a:endParaRPr>
          </a:p>
          <a:p>
            <a:pPr algn="l"/>
            <a:r>
              <a:rPr lang="es-ES" sz="1200" dirty="0">
                <a:latin typeface="Arial" panose="020B0604020202020204" pitchFamily="34" charset="0"/>
                <a:cs typeface="Arial" panose="020B0604020202020204" pitchFamily="34" charset="0"/>
              </a:rPr>
              <a:t>Además de ello, a través del Decreto Supremo N°113-2023-EF, se autorizó con cargo a la reserva de contingencia, una transferencia de partidas </a:t>
            </a:r>
            <a:r>
              <a:rPr lang="es-PE" dirty="0"/>
              <a:t>para financiar el pago de sentencias judiciales en calidad de cosa juzgada y en ejecución al 31 de diciembre de 2022, en el marco del numeral 3 de la Décima Disposición Complementaria Final de la Ley N°31638, Ley de Presupuesto del Sector Público para el Año Fiscal 2023.</a:t>
            </a:r>
            <a:r>
              <a:rPr lang="es-ES" sz="1200" dirty="0">
                <a:latin typeface="Arial" panose="020B0604020202020204" pitchFamily="34" charset="0"/>
                <a:cs typeface="Arial" panose="020B0604020202020204" pitchFamily="34" charset="0"/>
              </a:rPr>
              <a:t> En el caso del Sector Justicia se incorporó por la suma de S/ 59,488.00 (Cincuenta y Nueve Mil Cuatrocientos Ochenta y Ocho Soles), recursos a favor de la SUNARP para 07 registros de beneficiarios.</a:t>
            </a:r>
            <a:endParaRPr lang="es-PE" sz="1200" dirty="0">
              <a:latin typeface="Arial" panose="020B0604020202020204" pitchFamily="34" charset="0"/>
              <a:cs typeface="Arial" panose="020B0604020202020204" pitchFamily="34" charset="0"/>
            </a:endParaRPr>
          </a:p>
        </p:txBody>
      </p:sp>
      <p:sp>
        <p:nvSpPr>
          <p:cNvPr id="4" name="Marcador de número de diapositiva 3"/>
          <p:cNvSpPr>
            <a:spLocks noGrp="1"/>
          </p:cNvSpPr>
          <p:nvPr>
            <p:ph type="sldNum" sz="quarter" idx="5"/>
          </p:nvPr>
        </p:nvSpPr>
        <p:spPr/>
        <p:txBody>
          <a:bodyPr/>
          <a:lstStyle/>
          <a:p>
            <a:fld id="{5DB8F584-7DA4-497D-9E62-4C878BE7DAED}" type="slidenum">
              <a:rPr lang="es-PE" smtClean="0"/>
              <a:t>3</a:t>
            </a:fld>
            <a:endParaRPr lang="es-PE"/>
          </a:p>
        </p:txBody>
      </p:sp>
    </p:spTree>
    <p:extLst>
      <p:ext uri="{BB962C8B-B14F-4D97-AF65-F5344CB8AC3E}">
        <p14:creationId xmlns:p14="http://schemas.microsoft.com/office/powerpoint/2010/main" val="867708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dirty="0"/>
          </a:p>
        </p:txBody>
      </p:sp>
      <p:sp>
        <p:nvSpPr>
          <p:cNvPr id="4" name="Marcador de número de diapositiva 3"/>
          <p:cNvSpPr>
            <a:spLocks noGrp="1"/>
          </p:cNvSpPr>
          <p:nvPr>
            <p:ph type="sldNum" sz="quarter" idx="5"/>
          </p:nvPr>
        </p:nvSpPr>
        <p:spPr/>
        <p:txBody>
          <a:bodyPr/>
          <a:lstStyle/>
          <a:p>
            <a:fld id="{5DB8F584-7DA4-497D-9E62-4C878BE7DAED}" type="slidenum">
              <a:rPr lang="es-PE" smtClean="0"/>
              <a:t>4</a:t>
            </a:fld>
            <a:endParaRPr lang="es-PE"/>
          </a:p>
        </p:txBody>
      </p:sp>
    </p:spTree>
    <p:extLst>
      <p:ext uri="{BB962C8B-B14F-4D97-AF65-F5344CB8AC3E}">
        <p14:creationId xmlns:p14="http://schemas.microsoft.com/office/powerpoint/2010/main" val="1052420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lang="es-PE" sz="1200" baseline="0" dirty="0">
                <a:latin typeface="Arial" panose="020B0604020202020204" pitchFamily="34" charset="0"/>
                <a:cs typeface="Arial" panose="020B0604020202020204" pitchFamily="34" charset="0"/>
              </a:rPr>
              <a:t>Sobre la ejecución presupuestal del Sector Justicia, se señala lo siguiente:</a:t>
            </a: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endParaRPr lang="es-PE" sz="1200" baseline="0" dirty="0">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lang="es-PE" sz="1200" baseline="0" dirty="0">
                <a:latin typeface="Arial" panose="020B0604020202020204" pitchFamily="34" charset="0"/>
                <a:cs typeface="Arial" panose="020B0604020202020204" pitchFamily="34" charset="0"/>
              </a:rPr>
              <a:t>A la fecha el Sector cuenta con un presupuesto ascendente a S/ 2,134.8 Millones, de los cuales, ya se tiene un nivel de avance a nivel de certificado ascendente al 91%; es decir que dichos recursos ya se encuentran vinculados a un proceso de contratación, para su ejecución en lo que resta del presente semestre del año.</a:t>
            </a: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endParaRPr lang="es-PE" sz="1200" baseline="0" dirty="0">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lang="es-PE" sz="1200" baseline="0" dirty="0">
                <a:latin typeface="Arial" panose="020B0604020202020204" pitchFamily="34" charset="0"/>
                <a:cs typeface="Arial" panose="020B0604020202020204" pitchFamily="34" charset="0"/>
              </a:rPr>
              <a:t>Asimismo, contamos con S/ 929.0 millones ejecutados en el primer semestre del presente año, lo cual representa el </a:t>
            </a:r>
            <a:r>
              <a:rPr lang="es-PE" sz="1200" b="1" baseline="0" dirty="0">
                <a:latin typeface="Arial" panose="020B0604020202020204" pitchFamily="34" charset="0"/>
                <a:cs typeface="Arial" panose="020B0604020202020204" pitchFamily="34" charset="0"/>
              </a:rPr>
              <a:t>44% </a:t>
            </a:r>
            <a:r>
              <a:rPr lang="es-PE" sz="1200" baseline="0" dirty="0">
                <a:latin typeface="Arial" panose="020B0604020202020204" pitchFamily="34" charset="0"/>
                <a:cs typeface="Arial" panose="020B0604020202020204" pitchFamily="34" charset="0"/>
              </a:rPr>
              <a:t>de </a:t>
            </a:r>
            <a:r>
              <a:rPr lang="es-PE" sz="1200" b="1" baseline="0" dirty="0">
                <a:latin typeface="Arial" panose="020B0604020202020204" pitchFamily="34" charset="0"/>
                <a:cs typeface="Arial" panose="020B0604020202020204" pitchFamily="34" charset="0"/>
              </a:rPr>
              <a:t>avance</a:t>
            </a:r>
            <a:r>
              <a:rPr lang="es-PE" sz="1200" baseline="0" dirty="0">
                <a:latin typeface="Arial" panose="020B0604020202020204" pitchFamily="34" charset="0"/>
                <a:cs typeface="Arial" panose="020B0604020202020204" pitchFamily="34" charset="0"/>
              </a:rPr>
              <a:t> del Sector Justicia por toda fuente de financiamiento.</a:t>
            </a: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endParaRPr lang="es-PE" sz="1200" baseline="0" dirty="0">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lang="es-PE" sz="1200" baseline="0" dirty="0">
                <a:latin typeface="Arial" panose="020B0604020202020204" pitchFamily="34" charset="0"/>
                <a:cs typeface="Arial" panose="020B0604020202020204" pitchFamily="34" charset="0"/>
              </a:rPr>
              <a:t>A nivel de Pliegos Presupuestarios, el </a:t>
            </a:r>
            <a:r>
              <a:rPr kumimoji="0" lang="es-PE" sz="1200" b="1" i="0" u="none" strike="noStrike" kern="0" cap="none" spc="0" normalizeH="0" baseline="0" noProof="0" dirty="0">
                <a:ln>
                  <a:noFill/>
                </a:ln>
                <a:solidFill>
                  <a:srgbClr val="F63C2E"/>
                </a:solidFill>
                <a:effectLst/>
                <a:uLnTx/>
                <a:uFillTx/>
                <a:latin typeface="Arial" panose="020B0604020202020204" pitchFamily="34" charset="0"/>
                <a:cs typeface="Arial" panose="020B0604020202020204" pitchFamily="34" charset="0"/>
                <a:sym typeface="Arial"/>
              </a:rPr>
              <a:t>MINJUSDH </a:t>
            </a:r>
            <a:r>
              <a:rPr kumimoji="0" lang="es-PE" sz="1200" b="0" i="0" u="none" strike="noStrike" kern="0" cap="none" spc="0" normalizeH="0" baseline="0" noProof="0" dirty="0">
                <a:ln>
                  <a:noFill/>
                </a:ln>
                <a:solidFill>
                  <a:srgbClr val="F63C2E"/>
                </a:solidFill>
                <a:effectLst/>
                <a:uLnTx/>
                <a:uFillTx/>
                <a:latin typeface="Arial" panose="020B0604020202020204" pitchFamily="34" charset="0"/>
                <a:cs typeface="Arial" panose="020B0604020202020204" pitchFamily="34" charset="0"/>
                <a:sym typeface="Arial"/>
              </a:rPr>
              <a:t>ha ejecutado </a:t>
            </a:r>
            <a:r>
              <a:rPr kumimoji="0" lang="es-PE" sz="12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a:rPr>
              <a:t>la suma de </a:t>
            </a:r>
            <a:r>
              <a:rPr kumimoji="0" lang="es-PE" sz="1200" b="1" i="0" u="none" strike="noStrike" kern="0" cap="none" spc="0" normalizeH="0" baseline="0" noProof="0" dirty="0">
                <a:ln>
                  <a:noFill/>
                </a:ln>
                <a:solidFill>
                  <a:srgbClr val="F63C2E"/>
                </a:solidFill>
                <a:effectLst/>
                <a:uLnTx/>
                <a:uFillTx/>
                <a:latin typeface="Arial" panose="020B0604020202020204" pitchFamily="34" charset="0"/>
                <a:cs typeface="Arial" panose="020B0604020202020204" pitchFamily="34" charset="0"/>
                <a:sym typeface="Arial"/>
              </a:rPr>
              <a:t>S/ 234.1 millones</a:t>
            </a:r>
            <a:r>
              <a:rPr kumimoji="0" lang="es-PE" sz="12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a:rPr>
              <a:t>, con nivel de avance de ejecución de </a:t>
            </a:r>
            <a:r>
              <a:rPr kumimoji="0" lang="es-PE" sz="1200" b="1"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a:rPr>
              <a:t>36%, </a:t>
            </a:r>
            <a:r>
              <a:rPr kumimoji="0" lang="es-PE" sz="12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a:rPr>
              <a:t>el </a:t>
            </a:r>
            <a:r>
              <a:rPr kumimoji="0" lang="es-PE" sz="1200" b="1" i="0" u="none" strike="noStrike" kern="0" cap="none" spc="0" normalizeH="0" baseline="0" noProof="0" dirty="0">
                <a:ln>
                  <a:noFill/>
                </a:ln>
                <a:solidFill>
                  <a:srgbClr val="F63C2E"/>
                </a:solidFill>
                <a:effectLst/>
                <a:uLnTx/>
                <a:uFillTx/>
                <a:latin typeface="Arial" panose="020B0604020202020204" pitchFamily="34" charset="0"/>
                <a:cs typeface="Arial" panose="020B0604020202020204" pitchFamily="34" charset="0"/>
                <a:sym typeface="Arial"/>
              </a:rPr>
              <a:t>Pliego 061. INPE</a:t>
            </a:r>
            <a:r>
              <a:rPr kumimoji="0" lang="es-PE" sz="1200" b="0" i="0" u="none" strike="noStrike" kern="0" cap="none" spc="0" normalizeH="0" baseline="0" noProof="0" dirty="0">
                <a:ln>
                  <a:noFill/>
                </a:ln>
                <a:solidFill>
                  <a:srgbClr val="F63C2E"/>
                </a:solidFill>
                <a:effectLst/>
                <a:uLnTx/>
                <a:uFillTx/>
                <a:latin typeface="Arial" panose="020B0604020202020204" pitchFamily="34" charset="0"/>
                <a:cs typeface="Arial" panose="020B0604020202020204" pitchFamily="34" charset="0"/>
                <a:sym typeface="Arial"/>
              </a:rPr>
              <a:t> ha ejecutado la suma de </a:t>
            </a:r>
            <a:r>
              <a:rPr kumimoji="0" lang="es-PE" sz="1200" b="1" i="0" u="none" strike="noStrike" kern="0" cap="none" spc="0" normalizeH="0" baseline="0" noProof="0" dirty="0">
                <a:ln>
                  <a:noFill/>
                </a:ln>
                <a:solidFill>
                  <a:srgbClr val="F63C2E"/>
                </a:solidFill>
                <a:effectLst/>
                <a:uLnTx/>
                <a:uFillTx/>
                <a:latin typeface="Arial" panose="020B0604020202020204" pitchFamily="34" charset="0"/>
                <a:cs typeface="Arial" panose="020B0604020202020204" pitchFamily="34" charset="0"/>
                <a:sym typeface="Arial"/>
              </a:rPr>
              <a:t>S/ 373.6 millones</a:t>
            </a:r>
            <a:r>
              <a:rPr kumimoji="0" lang="es-PE" sz="12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a:rPr>
              <a:t>, teniendo un avance del </a:t>
            </a:r>
            <a:r>
              <a:rPr kumimoji="0" lang="es-PE" sz="1200" b="1" i="0" u="none" strike="noStrike" kern="0" cap="none" spc="0" normalizeH="0" baseline="0" noProof="0" dirty="0">
                <a:ln>
                  <a:noFill/>
                </a:ln>
                <a:solidFill>
                  <a:srgbClr val="F63C2E"/>
                </a:solidFill>
                <a:effectLst/>
                <a:uLnTx/>
                <a:uFillTx/>
                <a:latin typeface="Arial" panose="020B0604020202020204" pitchFamily="34" charset="0"/>
                <a:cs typeface="Arial" panose="020B0604020202020204" pitchFamily="34" charset="0"/>
                <a:sym typeface="Arial"/>
              </a:rPr>
              <a:t>46%</a:t>
            </a:r>
            <a:r>
              <a:rPr kumimoji="0" lang="es-PE" sz="12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a:rPr>
              <a:t>, la </a:t>
            </a:r>
            <a:r>
              <a:rPr kumimoji="0" lang="es-PE" sz="1200" b="1" i="0" u="none" strike="noStrike" kern="0" cap="none" spc="0" normalizeH="0" baseline="0" noProof="0" dirty="0">
                <a:ln>
                  <a:noFill/>
                </a:ln>
                <a:solidFill>
                  <a:srgbClr val="F63C2E"/>
                </a:solidFill>
                <a:effectLst/>
                <a:uLnTx/>
                <a:uFillTx/>
                <a:latin typeface="Arial" panose="020B0604020202020204" pitchFamily="34" charset="0"/>
                <a:cs typeface="Arial" panose="020B0604020202020204" pitchFamily="34" charset="0"/>
                <a:sym typeface="Arial"/>
              </a:rPr>
              <a:t>SUNARP</a:t>
            </a:r>
            <a:r>
              <a:rPr kumimoji="0" lang="es-PE" sz="1200" b="1" i="0" u="none" strike="noStrike" kern="0" cap="none" spc="0" normalizeH="0" baseline="0" noProof="0" dirty="0">
                <a:ln>
                  <a:noFill/>
                </a:ln>
                <a:solidFill>
                  <a:srgbClr val="F14544"/>
                </a:solidFill>
                <a:effectLst/>
                <a:uLnTx/>
                <a:uFillTx/>
                <a:latin typeface="Arial" panose="020B0604020202020204" pitchFamily="34" charset="0"/>
                <a:cs typeface="Arial" panose="020B0604020202020204" pitchFamily="34" charset="0"/>
                <a:sym typeface="Arial"/>
              </a:rPr>
              <a:t> </a:t>
            </a:r>
            <a:r>
              <a:rPr kumimoji="0" lang="es-PE" sz="12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a:rPr>
              <a:t>ha logrado ejecutar </a:t>
            </a:r>
            <a:r>
              <a:rPr kumimoji="0" lang="es-PE" sz="1200" b="1" i="0" u="none" strike="noStrike" kern="0" cap="none" spc="0" normalizeH="0" baseline="0" noProof="0" dirty="0">
                <a:ln>
                  <a:noFill/>
                </a:ln>
                <a:solidFill>
                  <a:srgbClr val="F63C2E"/>
                </a:solidFill>
                <a:effectLst/>
                <a:uLnTx/>
                <a:uFillTx/>
                <a:latin typeface="Arial" panose="020B0604020202020204" pitchFamily="34" charset="0"/>
                <a:cs typeface="Arial" panose="020B0604020202020204" pitchFamily="34" charset="0"/>
                <a:sym typeface="Arial"/>
              </a:rPr>
              <a:t>S/ 308.1 millones</a:t>
            </a:r>
            <a:r>
              <a:rPr kumimoji="0" lang="es-PE" sz="12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a:rPr>
              <a:t>, con un avance del </a:t>
            </a:r>
            <a:r>
              <a:rPr kumimoji="0" lang="es-PE" sz="1200" b="1" i="0" u="none" strike="noStrike" kern="0" cap="none" spc="0" normalizeH="0" baseline="0" noProof="0" dirty="0">
                <a:ln>
                  <a:noFill/>
                </a:ln>
                <a:solidFill>
                  <a:srgbClr val="F63C2E"/>
                </a:solidFill>
                <a:effectLst/>
                <a:uLnTx/>
                <a:uFillTx/>
                <a:latin typeface="Arial" panose="020B0604020202020204" pitchFamily="34" charset="0"/>
                <a:cs typeface="Arial" panose="020B0604020202020204" pitchFamily="34" charset="0"/>
                <a:sym typeface="Arial"/>
              </a:rPr>
              <a:t>49%</a:t>
            </a:r>
            <a:r>
              <a:rPr kumimoji="0" lang="es-PE" sz="12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a:rPr>
              <a:t>,  y el </a:t>
            </a:r>
            <a:r>
              <a:rPr kumimoji="0" lang="es-PE" sz="1200" b="1" i="0" u="none" strike="noStrike" kern="0" cap="none" spc="0" normalizeH="0" baseline="0" noProof="0" dirty="0">
                <a:ln>
                  <a:noFill/>
                </a:ln>
                <a:solidFill>
                  <a:srgbClr val="F63C2E"/>
                </a:solidFill>
                <a:effectLst/>
                <a:uLnTx/>
                <a:uFillTx/>
                <a:latin typeface="Arial" panose="020B0604020202020204" pitchFamily="34" charset="0"/>
                <a:cs typeface="Arial" panose="020B0604020202020204" pitchFamily="34" charset="0"/>
                <a:sym typeface="Arial"/>
              </a:rPr>
              <a:t>Pliego PGE </a:t>
            </a:r>
            <a:r>
              <a:rPr kumimoji="0" lang="es-PE" sz="12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a:rPr>
              <a:t>ha ejecutado a la fecha </a:t>
            </a:r>
            <a:r>
              <a:rPr kumimoji="0" lang="es-PE" sz="1200" b="1" i="0" u="none" strike="noStrike" kern="0" cap="none" spc="0" normalizeH="0" baseline="0" noProof="0" dirty="0">
                <a:ln>
                  <a:noFill/>
                </a:ln>
                <a:solidFill>
                  <a:srgbClr val="F63C2E"/>
                </a:solidFill>
                <a:effectLst/>
                <a:uLnTx/>
                <a:uFillTx/>
                <a:latin typeface="Arial" panose="020B0604020202020204" pitchFamily="34" charset="0"/>
                <a:cs typeface="Arial" panose="020B0604020202020204" pitchFamily="34" charset="0"/>
                <a:sym typeface="Arial"/>
              </a:rPr>
              <a:t>S/ 13.1 millones</a:t>
            </a:r>
            <a:r>
              <a:rPr kumimoji="0" lang="es-PE" sz="12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a:rPr>
              <a:t>, con un nivel de ejecución del </a:t>
            </a:r>
            <a:r>
              <a:rPr kumimoji="0" lang="es-PE" sz="1200" b="1" i="0" u="none" strike="noStrike" kern="0" cap="none" spc="0" normalizeH="0" baseline="0" noProof="0" dirty="0">
                <a:ln>
                  <a:noFill/>
                </a:ln>
                <a:solidFill>
                  <a:srgbClr val="F63C2E"/>
                </a:solidFill>
                <a:effectLst/>
                <a:uLnTx/>
                <a:uFillTx/>
                <a:latin typeface="Arial" panose="020B0604020202020204" pitchFamily="34" charset="0"/>
                <a:cs typeface="Arial" panose="020B0604020202020204" pitchFamily="34" charset="0"/>
                <a:sym typeface="Arial"/>
              </a:rPr>
              <a:t>34%</a:t>
            </a:r>
            <a:r>
              <a:rPr kumimoji="0" lang="es-PE" sz="12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a:rPr>
              <a:t>.</a:t>
            </a: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endParaRPr kumimoji="0" lang="es-PE" sz="12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a:endParaRP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s-PE" sz="12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a:rPr>
              <a:t>Al cierre del presente año, el Sector Justicia proyecta ejecutar el 100% de los recursos asignados, para lo cual se están realizando las acciones administrativas necesarias para asegurar dicha proyección.</a:t>
            </a:r>
            <a:endParaRPr lang="es-PE" sz="1200" dirty="0">
              <a:latin typeface="Arial" panose="020B0604020202020204" pitchFamily="34" charset="0"/>
              <a:cs typeface="Arial" panose="020B0604020202020204" pitchFamily="34" charset="0"/>
            </a:endParaRPr>
          </a:p>
        </p:txBody>
      </p:sp>
      <p:sp>
        <p:nvSpPr>
          <p:cNvPr id="4" name="Marcador de número de diapositiva 3"/>
          <p:cNvSpPr>
            <a:spLocks noGrp="1"/>
          </p:cNvSpPr>
          <p:nvPr>
            <p:ph type="sldNum" sz="quarter" idx="5"/>
          </p:nvPr>
        </p:nvSpPr>
        <p:spPr/>
        <p:txBody>
          <a:bodyPr/>
          <a:lstStyle/>
          <a:p>
            <a:fld id="{5DB8F584-7DA4-497D-9E62-4C878BE7DAED}" type="slidenum">
              <a:rPr lang="es-PE" smtClean="0"/>
              <a:t>5</a:t>
            </a:fld>
            <a:endParaRPr lang="es-PE"/>
          </a:p>
        </p:txBody>
      </p:sp>
    </p:spTree>
    <p:extLst>
      <p:ext uri="{BB962C8B-B14F-4D97-AF65-F5344CB8AC3E}">
        <p14:creationId xmlns:p14="http://schemas.microsoft.com/office/powerpoint/2010/main" val="6201647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lnSpc>
                <a:spcPct val="107000"/>
              </a:lnSpc>
              <a:spcAft>
                <a:spcPts val="800"/>
              </a:spcAft>
            </a:pPr>
            <a:r>
              <a:rPr lang="es-PE" sz="1800" kern="100" dirty="0">
                <a:effectLst/>
                <a:latin typeface="Calibri" panose="020F0502020204030204" pitchFamily="34" charset="0"/>
                <a:ea typeface="Calibri" panose="020F0502020204030204" pitchFamily="34" charset="0"/>
                <a:cs typeface="Times New Roman" panose="02020603050405020304" pitchFamily="18" charset="0"/>
              </a:rPr>
              <a:t>El avance mensualizado de la Ejecución Presupuestal del Sector Justicia, en las fases de certificado y devengado, se informa lo siguiente:</a:t>
            </a:r>
          </a:p>
          <a:p>
            <a:pPr algn="just">
              <a:lnSpc>
                <a:spcPct val="107000"/>
              </a:lnSpc>
              <a:spcAft>
                <a:spcPts val="800"/>
              </a:spcAft>
            </a:pPr>
            <a:endParaRPr lang="es-PE"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PE" sz="1800" kern="100" dirty="0">
                <a:effectLst/>
                <a:latin typeface="Calibri" panose="020F0502020204030204" pitchFamily="34" charset="0"/>
                <a:ea typeface="Calibri" panose="020F0502020204030204" pitchFamily="34" charset="0"/>
                <a:cs typeface="Times New Roman" panose="02020603050405020304" pitchFamily="18" charset="0"/>
              </a:rPr>
              <a:t>Con respecto a la </a:t>
            </a:r>
            <a:r>
              <a:rPr lang="es-PE" sz="1800" b="1" kern="100" dirty="0">
                <a:effectLst/>
                <a:latin typeface="Calibri" panose="020F0502020204030204" pitchFamily="34" charset="0"/>
                <a:ea typeface="Calibri" panose="020F0502020204030204" pitchFamily="34" charset="0"/>
                <a:cs typeface="Times New Roman" panose="02020603050405020304" pitchFamily="18" charset="0"/>
              </a:rPr>
              <a:t>Certificación Presupuestal</a:t>
            </a:r>
            <a:r>
              <a:rPr lang="es-PE" sz="1800" kern="100" dirty="0">
                <a:effectLst/>
                <a:latin typeface="Calibri" panose="020F0502020204030204" pitchFamily="34" charset="0"/>
                <a:ea typeface="Calibri" panose="020F0502020204030204" pitchFamily="34" charset="0"/>
                <a:cs typeface="Times New Roman" panose="02020603050405020304" pitchFamily="18" charset="0"/>
              </a:rPr>
              <a:t>, se tiene al presente mes, un nivel de avance del 91%, siendo el mes de junio el que cuenta con un mayor nivel de crecimiento con el 13%.</a:t>
            </a:r>
          </a:p>
          <a:p>
            <a:pPr algn="just">
              <a:lnSpc>
                <a:spcPct val="107000"/>
              </a:lnSpc>
              <a:spcAft>
                <a:spcPts val="800"/>
              </a:spcAft>
            </a:pPr>
            <a:endParaRPr lang="es-PE"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PE" sz="1800" kern="100" dirty="0">
                <a:effectLst/>
                <a:latin typeface="Calibri" panose="020F0502020204030204" pitchFamily="34" charset="0"/>
                <a:ea typeface="Calibri" panose="020F0502020204030204" pitchFamily="34" charset="0"/>
                <a:cs typeface="Times New Roman" panose="02020603050405020304" pitchFamily="18" charset="0"/>
              </a:rPr>
              <a:t>Asimismo, con relación a la fase del </a:t>
            </a:r>
            <a:r>
              <a:rPr lang="es-PE" sz="1800" b="1" kern="100" dirty="0">
                <a:effectLst/>
                <a:latin typeface="Calibri" panose="020F0502020204030204" pitchFamily="34" charset="0"/>
                <a:ea typeface="Calibri" panose="020F0502020204030204" pitchFamily="34" charset="0"/>
                <a:cs typeface="Times New Roman" panose="02020603050405020304" pitchFamily="18" charset="0"/>
              </a:rPr>
              <a:t>Devengado</a:t>
            </a:r>
            <a:r>
              <a:rPr lang="es-PE" sz="1800" kern="100" dirty="0">
                <a:effectLst/>
                <a:latin typeface="Calibri" panose="020F0502020204030204" pitchFamily="34" charset="0"/>
                <a:ea typeface="Calibri" panose="020F0502020204030204" pitchFamily="34" charset="0"/>
                <a:cs typeface="Times New Roman" panose="02020603050405020304" pitchFamily="18" charset="0"/>
              </a:rPr>
              <a:t>, se cuenta a la fecha con un nivel de avance del 44%, el mismo que presenta un nivel de crecimiento constante del orden del 7%</a:t>
            </a:r>
          </a:p>
        </p:txBody>
      </p:sp>
      <p:sp>
        <p:nvSpPr>
          <p:cNvPr id="4" name="Marcador de número de diapositiva 3"/>
          <p:cNvSpPr>
            <a:spLocks noGrp="1"/>
          </p:cNvSpPr>
          <p:nvPr>
            <p:ph type="sldNum" sz="quarter" idx="5"/>
          </p:nvPr>
        </p:nvSpPr>
        <p:spPr/>
        <p:txBody>
          <a:bodyPr/>
          <a:lstStyle/>
          <a:p>
            <a:fld id="{5DB8F584-7DA4-497D-9E62-4C878BE7DAED}" type="slidenum">
              <a:rPr lang="es-PE" smtClean="0"/>
              <a:t>6</a:t>
            </a:fld>
            <a:endParaRPr lang="es-PE"/>
          </a:p>
        </p:txBody>
      </p:sp>
    </p:spTree>
    <p:extLst>
      <p:ext uri="{BB962C8B-B14F-4D97-AF65-F5344CB8AC3E}">
        <p14:creationId xmlns:p14="http://schemas.microsoft.com/office/powerpoint/2010/main" val="36586620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Los logros del Sector Justicia que se han alcanzado al primer semestre del año y los proyectados al cierre del presente ejercicio son los siguientes:</a:t>
            </a:r>
          </a:p>
          <a:p>
            <a:endParaRPr lang="es-ES" dirty="0"/>
          </a:p>
          <a:p>
            <a:r>
              <a:rPr lang="es-ES" dirty="0"/>
              <a:t>1. En Servicios de justicia al ciudadano: 580 mil asistencias técnico legales en materia penal y defensa de víctimas y 248 mil asistencias legales gratuitas en materia no penal a población de escasos recursos económicos. </a:t>
            </a:r>
          </a:p>
          <a:p>
            <a:endParaRPr lang="es-ES" dirty="0"/>
          </a:p>
          <a:p>
            <a:r>
              <a:rPr lang="es-ES" dirty="0"/>
              <a:t>En materia de asistencia legal a mujeres y niñas víctimas de violencia, se alcanzará al cierre del año 27 mil patrocinios brindados en el marco del Sistema Nacional Especializado de Justicia para la protección y sanción de la violencia contra las mujeres e integrantes del grupo familiar.</a:t>
            </a:r>
          </a:p>
          <a:p>
            <a:endParaRPr lang="es-ES" dirty="0"/>
          </a:p>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Asimismo, se han atendido 128 Extradiciones y Traslados de Personas Condenadas, estimándose al cierre llegar a 200 extradiciones.</a:t>
            </a:r>
          </a:p>
          <a:p>
            <a:endParaRPr lang="es-ES" dirty="0"/>
          </a:p>
          <a:p>
            <a:r>
              <a:rPr lang="es-ES" dirty="0"/>
              <a:t>2. En Derechos Humanos: En el marco del Plan Integral de Reparaciones, se han atendido 195 Comunidades con Reparaciones Colectivas; así como se reparará a 230 Beneficiarios con Reparaciones Individuales. </a:t>
            </a:r>
            <a:r>
              <a:rPr lang="es-ES" u="none" dirty="0"/>
              <a:t>De otro lado</a:t>
            </a:r>
            <a:r>
              <a:rPr lang="es-ES" dirty="0"/>
              <a:t>, se espera culminar 495 búsquedas de personas desaparecidas. En ese mismo marco, se ha dado inicio a la elaboración de la Política Nacional Multisectorial de Derechos Humanos.</a:t>
            </a:r>
          </a:p>
          <a:p>
            <a:endParaRPr lang="es-ES" dirty="0"/>
          </a:p>
          <a:p>
            <a:r>
              <a:rPr lang="es-ES" dirty="0"/>
              <a:t>3. En Política Criminológica y Reinserción Social: En materia de Reinserción Social tenemos 13,517 internos participantes en talleres productivos y 3,375 en programas de rehabilitación intramuros y extramuros.</a:t>
            </a:r>
          </a:p>
          <a:p>
            <a:endParaRPr lang="es-ES" dirty="0"/>
          </a:p>
          <a:p>
            <a:r>
              <a:rPr lang="es-ES" dirty="0"/>
              <a:t>En cuanto a los adolescentes en conflicto con la ley penal, se brindará atención a 5,023 jóvenes, teniendo 1,770  adolescentes en talleres productivos, </a:t>
            </a:r>
            <a:r>
              <a:rPr lang="es-PE" sz="1200" b="0" dirty="0">
                <a:solidFill>
                  <a:srgbClr val="00B0F0"/>
                </a:solidFill>
              </a:rPr>
              <a:t>2,737</a:t>
            </a:r>
            <a:r>
              <a:rPr lang="es-PE" sz="1200" b="0" dirty="0">
                <a:solidFill>
                  <a:schemeClr val="tx1"/>
                </a:solidFill>
              </a:rPr>
              <a:t> Adolescentes en actividades educativas y </a:t>
            </a:r>
            <a:r>
              <a:rPr lang="es-PE" sz="1200" b="0" dirty="0">
                <a:solidFill>
                  <a:srgbClr val="00B0F0"/>
                </a:solidFill>
              </a:rPr>
              <a:t>295 </a:t>
            </a:r>
            <a:r>
              <a:rPr lang="es-PE" sz="1200" b="0" dirty="0">
                <a:solidFill>
                  <a:schemeClr val="tx1"/>
                </a:solidFill>
              </a:rPr>
              <a:t>Insertados en el mercado laboral.</a:t>
            </a:r>
          </a:p>
          <a:p>
            <a:endParaRPr lang="es-PE" sz="1200" b="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PE" sz="1200" b="0" dirty="0">
                <a:solidFill>
                  <a:schemeClr val="tx1"/>
                </a:solidFill>
              </a:rPr>
              <a:t>Asimismo, </a:t>
            </a:r>
            <a:r>
              <a:rPr lang="es-PE" sz="1200" dirty="0">
                <a:highlight>
                  <a:srgbClr val="FFFF00"/>
                </a:highlight>
                <a:latin typeface="Arial" panose="020B0604020202020204" pitchFamily="34" charset="0"/>
                <a:cs typeface="Arial" panose="020B0604020202020204" pitchFamily="34" charset="0"/>
              </a:rPr>
              <a:t>se</a:t>
            </a:r>
            <a:r>
              <a:rPr lang="es-ES" sz="1200" dirty="0">
                <a:highlight>
                  <a:srgbClr val="FFFF00"/>
                </a:highlight>
                <a:latin typeface="Arial" panose="020B0604020202020204" pitchFamily="34" charset="0"/>
                <a:cs typeface="Arial" panose="020B0604020202020204" pitchFamily="34" charset="0"/>
              </a:rPr>
              <a:t> </a:t>
            </a:r>
            <a:r>
              <a:rPr lang="es-PE" sz="1200" dirty="0">
                <a:highlight>
                  <a:srgbClr val="FFFF00"/>
                </a:highlight>
                <a:latin typeface="Arial" panose="020B0604020202020204" pitchFamily="34" charset="0"/>
                <a:cs typeface="Arial" panose="020B0604020202020204" pitchFamily="34" charset="0"/>
              </a:rPr>
              <a:t>prevé la aprobación  </a:t>
            </a:r>
            <a:r>
              <a:rPr lang="es-ES" sz="1200" dirty="0">
                <a:solidFill>
                  <a:schemeClr val="tx1"/>
                </a:solidFill>
                <a:highlight>
                  <a:srgbClr val="FFFF00"/>
                </a:highlight>
              </a:rPr>
              <a:t>del Plan Estratégico Multisectorial de la Política Nacional Penitenciaria al 2030, así como de la  Política Nacional del  Adolescente en Riesgo y en Conflicto con la Ley Penal al 2030.</a:t>
            </a:r>
          </a:p>
          <a:p>
            <a:endParaRPr lang="es-ES" dirty="0"/>
          </a:p>
          <a:p>
            <a:endParaRPr lang="es-ES" dirty="0"/>
          </a:p>
          <a:p>
            <a:endParaRPr lang="es-ES" dirty="0"/>
          </a:p>
          <a:p>
            <a:endParaRPr lang="es-PE" dirty="0"/>
          </a:p>
        </p:txBody>
      </p:sp>
      <p:sp>
        <p:nvSpPr>
          <p:cNvPr id="4" name="Marcador de número de diapositiva 3"/>
          <p:cNvSpPr>
            <a:spLocks noGrp="1"/>
          </p:cNvSpPr>
          <p:nvPr>
            <p:ph type="sldNum" sz="quarter" idx="5"/>
          </p:nvPr>
        </p:nvSpPr>
        <p:spPr/>
        <p:txBody>
          <a:bodyPr/>
          <a:lstStyle/>
          <a:p>
            <a:fld id="{5DB8F584-7DA4-497D-9E62-4C878BE7DAED}" type="slidenum">
              <a:rPr lang="es-PE" smtClean="0"/>
              <a:t>7</a:t>
            </a:fld>
            <a:endParaRPr lang="es-PE" dirty="0"/>
          </a:p>
        </p:txBody>
      </p:sp>
    </p:spTree>
    <p:extLst>
      <p:ext uri="{BB962C8B-B14F-4D97-AF65-F5344CB8AC3E}">
        <p14:creationId xmlns:p14="http://schemas.microsoft.com/office/powerpoint/2010/main" val="7214173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a:p>
            <a:r>
              <a:rPr lang="es-ES" dirty="0"/>
              <a:t>4. En Asesoría y Defensa de los Intereses del Estado: </a:t>
            </a:r>
          </a:p>
          <a:p>
            <a:r>
              <a:rPr lang="es-ES" dirty="0"/>
              <a:t>- La Procuraduría Ad-Hoc del caso Odebrecht prevé recuperar S/ 218.9 millones de Soles y $ 5.5 millones de dólares por reparaciones civiles acumuladas. Asimismo, 1,429 medidas cautelares interpuestas acumuladas.</a:t>
            </a:r>
          </a:p>
          <a:p>
            <a:endParaRPr lang="es-ES" dirty="0"/>
          </a:p>
          <a:p>
            <a:r>
              <a:rPr lang="es-ES" dirty="0"/>
              <a:t>- La Procuraduría Especializada en Delitos de Corrupción obtendrá un total de S/ 174 millones de soles en reparaciones civiles acumuladas; asimismo, interpondrá 800 medidas cautelares, de las cuales 440 se espera ser concedidas.</a:t>
            </a:r>
          </a:p>
          <a:p>
            <a:endParaRPr lang="es-ES" dirty="0"/>
          </a:p>
          <a:p>
            <a:r>
              <a:rPr lang="es-ES" dirty="0"/>
              <a:t>- En el caso del PRONABI, se logró subastar 21 bienes por un monto total de S/ 4.8 millones de soles, estimándose al cierre del presente año llegar a 50 bienes subastados por un monto total del S/ 10 millones de soles.</a:t>
            </a:r>
          </a:p>
          <a:p>
            <a:endParaRPr lang="es-ES" dirty="0"/>
          </a:p>
          <a:p>
            <a:pPr marL="0" marR="0" lvl="0" indent="0" algn="l" defTabSz="914400" rtl="0" eaLnBrk="1" fontAlgn="auto" latinLnBrk="0" hangingPunct="1">
              <a:lnSpc>
                <a:spcPct val="100000"/>
              </a:lnSpc>
              <a:spcBef>
                <a:spcPts val="0"/>
              </a:spcBef>
              <a:spcAft>
                <a:spcPts val="0"/>
              </a:spcAft>
              <a:buClrTx/>
              <a:buSzTx/>
              <a:buFontTx/>
              <a:buNone/>
              <a:tabLst/>
              <a:defRPr/>
            </a:pPr>
            <a:r>
              <a:rPr lang="es-PE" sz="1200" dirty="0">
                <a:solidFill>
                  <a:prstClr val="black"/>
                </a:solidFill>
                <a:latin typeface="Arial" panose="020B0604020202020204" pitchFamily="34" charset="0"/>
                <a:cs typeface="Arial" panose="020B0604020202020204" pitchFamily="34" charset="0"/>
              </a:rPr>
              <a:t>Asimismo, a través de la Procuraduría General del Estado, </a:t>
            </a:r>
            <a:r>
              <a:rPr lang="es-PE" sz="1200" dirty="0">
                <a:latin typeface="Arial" panose="020B0604020202020204" pitchFamily="34" charset="0"/>
                <a:cs typeface="Arial" panose="020B0604020202020204" pitchFamily="34" charset="0"/>
              </a:rPr>
              <a:t>en el año Fiscal 2023, se viene impulsando el proceso de incorporación de las procuradurías públicas a nivel nacional a la Procuraduría General del Estado, ello a través de la </a:t>
            </a:r>
            <a:r>
              <a:rPr lang="es-PE" sz="1200" b="1" dirty="0">
                <a:latin typeface="Arial" panose="020B0604020202020204" pitchFamily="34" charset="0"/>
                <a:cs typeface="Arial" panose="020B0604020202020204" pitchFamily="34" charset="0"/>
              </a:rPr>
              <a:t>ejecución de las actividades del Plan de Implementación de la PGE, y de las actividades de desarrollo institucional, así como la i</a:t>
            </a:r>
            <a:r>
              <a:rPr lang="es-PE" sz="1200" b="1" dirty="0">
                <a:solidFill>
                  <a:schemeClr val="tx1"/>
                </a:solidFill>
              </a:rPr>
              <a:t>ncorporación de 29 Procuradurías Públicas (Especializadas, ad hoc y sectoriales).</a:t>
            </a:r>
          </a:p>
          <a:p>
            <a:endParaRPr lang="es-ES" dirty="0"/>
          </a:p>
          <a:p>
            <a:endParaRPr lang="es-ES" dirty="0"/>
          </a:p>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5. En Cultura de la Legalidad: En lo que corresponde a la Superintendencia Nacional de los Registros Públicos, se logrará en el presente año, 5.1 millones de solicitudes de inscripción registral atendidas, 17.4 millones de solicitudes de publicidad registral, además de 1.8 millones de consultas a través de la aplicación móvil de Sunarp y 2.5 millones de inscripciones en el  Sistema de Intermediación Digital, así como la apertura de </a:t>
            </a:r>
            <a:r>
              <a:rPr lang="es-ES" sz="1200" b="0" dirty="0">
                <a:solidFill>
                  <a:srgbClr val="00B0F0"/>
                </a:solidFill>
                <a:cs typeface="Calibri" panose="020F0502020204030204" pitchFamily="34" charset="0"/>
              </a:rPr>
              <a:t>3 nuevas </a:t>
            </a:r>
            <a:r>
              <a:rPr lang="es-ES" sz="1200" b="0" dirty="0">
                <a:solidFill>
                  <a:schemeClr val="tx1"/>
                </a:solidFill>
                <a:cs typeface="Calibri" panose="020F0502020204030204" pitchFamily="34" charset="0"/>
              </a:rPr>
              <a:t>Oficinas Receptoras (</a:t>
            </a:r>
            <a:r>
              <a:rPr lang="es-ES" sz="1200" b="0" dirty="0">
                <a:solidFill>
                  <a:schemeClr val="tx1"/>
                </a:solidFill>
              </a:rPr>
              <a:t>Apurímac, La Libertad y Lima</a:t>
            </a:r>
            <a:r>
              <a:rPr lang="es-ES" sz="1200" b="0" dirty="0">
                <a:solidFill>
                  <a:schemeClr val="tx1"/>
                </a:solidFill>
                <a:cs typeface="Calibri" panose="020F050202020403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dirty="0"/>
          </a:p>
          <a:p>
            <a:endParaRPr lang="es-PE" dirty="0"/>
          </a:p>
        </p:txBody>
      </p:sp>
      <p:sp>
        <p:nvSpPr>
          <p:cNvPr id="4" name="Marcador de número de diapositiva 3"/>
          <p:cNvSpPr>
            <a:spLocks noGrp="1"/>
          </p:cNvSpPr>
          <p:nvPr>
            <p:ph type="sldNum" sz="quarter" idx="5"/>
          </p:nvPr>
        </p:nvSpPr>
        <p:spPr/>
        <p:txBody>
          <a:bodyPr/>
          <a:lstStyle/>
          <a:p>
            <a:fld id="{5DB8F584-7DA4-497D-9E62-4C878BE7DAED}" type="slidenum">
              <a:rPr lang="es-PE" smtClean="0"/>
              <a:t>8</a:t>
            </a:fld>
            <a:endParaRPr lang="es-PE" dirty="0"/>
          </a:p>
        </p:txBody>
      </p:sp>
    </p:spTree>
    <p:extLst>
      <p:ext uri="{BB962C8B-B14F-4D97-AF65-F5344CB8AC3E}">
        <p14:creationId xmlns:p14="http://schemas.microsoft.com/office/powerpoint/2010/main" val="24944614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5"/>
          </p:nvPr>
        </p:nvSpPr>
        <p:spPr/>
        <p:txBody>
          <a:bodyPr/>
          <a:lstStyle/>
          <a:p>
            <a:fld id="{5DB8F584-7DA4-497D-9E62-4C878BE7DAED}" type="slidenum">
              <a:rPr lang="es-PE" smtClean="0"/>
              <a:t>9</a:t>
            </a:fld>
            <a:endParaRPr lang="es-PE"/>
          </a:p>
        </p:txBody>
      </p:sp>
    </p:spTree>
    <p:extLst>
      <p:ext uri="{BB962C8B-B14F-4D97-AF65-F5344CB8AC3E}">
        <p14:creationId xmlns:p14="http://schemas.microsoft.com/office/powerpoint/2010/main" val="805249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 Diapositiva de título 1">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FFECB4-E74C-37DC-2D85-4BC9298EC8EA}"/>
              </a:ext>
            </a:extLst>
          </p:cNvPr>
          <p:cNvSpPr>
            <a:spLocks noGrp="1"/>
          </p:cNvSpPr>
          <p:nvPr>
            <p:ph type="ctrTitle"/>
          </p:nvPr>
        </p:nvSpPr>
        <p:spPr>
          <a:xfrm>
            <a:off x="1524000" y="1897165"/>
            <a:ext cx="9144000" cy="2187725"/>
          </a:xfrm>
        </p:spPr>
        <p:txBody>
          <a:bodyPr anchor="ctr">
            <a:normAutofit/>
          </a:bodyPr>
          <a:lstStyle>
            <a:lvl1pPr algn="ctr">
              <a:defRPr sz="4000" b="1">
                <a:solidFill>
                  <a:srgbClr val="253E7B"/>
                </a:solidFill>
                <a:latin typeface="+mj-lt"/>
              </a:defRPr>
            </a:lvl1pPr>
          </a:lstStyle>
          <a:p>
            <a:r>
              <a:rPr lang="es-ES"/>
              <a:t>Haga clic para modificar el estilo de título del patrón</a:t>
            </a:r>
            <a:endParaRPr lang="es-PE" dirty="0"/>
          </a:p>
        </p:txBody>
      </p:sp>
      <p:sp>
        <p:nvSpPr>
          <p:cNvPr id="3" name="Subtítulo 2">
            <a:extLst>
              <a:ext uri="{FF2B5EF4-FFF2-40B4-BE49-F238E27FC236}">
                <a16:creationId xmlns:a16="http://schemas.microsoft.com/office/drawing/2014/main" id="{30316847-5D57-73BC-CF61-310FA466A60D}"/>
              </a:ext>
            </a:extLst>
          </p:cNvPr>
          <p:cNvSpPr>
            <a:spLocks noGrp="1"/>
          </p:cNvSpPr>
          <p:nvPr>
            <p:ph type="subTitle" idx="1"/>
          </p:nvPr>
        </p:nvSpPr>
        <p:spPr>
          <a:xfrm>
            <a:off x="1524000" y="4734370"/>
            <a:ext cx="9144000" cy="523430"/>
          </a:xfrm>
        </p:spPr>
        <p:txBody>
          <a:bodyPr anchor="ctr">
            <a:normAutofit/>
          </a:bodyPr>
          <a:lstStyle>
            <a:lvl1pPr marL="0" indent="0" algn="ctr">
              <a:buNone/>
              <a:defRPr sz="2000" b="1">
                <a:solidFill>
                  <a:srgbClr val="1FA79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dirty="0"/>
              <a:t>Haga clic para modificar el estilo de subtítulo del patrón</a:t>
            </a:r>
            <a:endParaRPr lang="es-PE" dirty="0"/>
          </a:p>
        </p:txBody>
      </p:sp>
      <p:sp>
        <p:nvSpPr>
          <p:cNvPr id="7" name="Rectángulo: esquinas superiores redondeadas 6">
            <a:extLst>
              <a:ext uri="{FF2B5EF4-FFF2-40B4-BE49-F238E27FC236}">
                <a16:creationId xmlns:a16="http://schemas.microsoft.com/office/drawing/2014/main" id="{4390EA4A-6C2E-7529-BD91-9A1FD760723A}"/>
              </a:ext>
            </a:extLst>
          </p:cNvPr>
          <p:cNvSpPr/>
          <p:nvPr userDrawn="1"/>
        </p:nvSpPr>
        <p:spPr>
          <a:xfrm>
            <a:off x="0" y="0"/>
            <a:ext cx="12192000" cy="940037"/>
          </a:xfrm>
          <a:prstGeom prst="round2SameRect">
            <a:avLst>
              <a:gd name="adj1" fmla="val 0"/>
              <a:gd name="adj2" fmla="val 10674"/>
            </a:avLst>
          </a:prstGeom>
          <a:solidFill>
            <a:schemeClr val="bg1"/>
          </a:solidFill>
          <a:ln>
            <a:noFill/>
          </a:ln>
          <a:effectLst>
            <a:outerShdw blurRad="50800" dist="63500" dir="5400000" algn="t" rotWithShape="0">
              <a:schemeClr val="bg2">
                <a:lumMod val="75000"/>
                <a:alpha val="1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pic>
        <p:nvPicPr>
          <p:cNvPr id="8" name="Google Shape;15;p7">
            <a:extLst>
              <a:ext uri="{FF2B5EF4-FFF2-40B4-BE49-F238E27FC236}">
                <a16:creationId xmlns:a16="http://schemas.microsoft.com/office/drawing/2014/main" id="{15D03B78-8221-47BC-04D3-DBD6B073BBAF}"/>
              </a:ext>
            </a:extLst>
          </p:cNvPr>
          <p:cNvPicPr preferRelativeResize="0"/>
          <p:nvPr userDrawn="1"/>
        </p:nvPicPr>
        <p:blipFill rotWithShape="1">
          <a:blip r:embed="rId2">
            <a:alphaModFix/>
          </a:blip>
          <a:srcRect l="3487" t="20270" r="69586" b="13241"/>
          <a:stretch/>
        </p:blipFill>
        <p:spPr>
          <a:xfrm>
            <a:off x="482926" y="180369"/>
            <a:ext cx="2345446" cy="579297"/>
          </a:xfrm>
          <a:prstGeom prst="round2SameRect">
            <a:avLst>
              <a:gd name="adj1" fmla="val 0"/>
              <a:gd name="adj2" fmla="val 0"/>
            </a:avLst>
          </a:prstGeom>
          <a:solidFill>
            <a:srgbClr val="FFFFFF">
              <a:shade val="85000"/>
            </a:srgbClr>
          </a:solidFill>
          <a:ln>
            <a:noFill/>
          </a:ln>
          <a:effectLst/>
        </p:spPr>
      </p:pic>
      <p:pic>
        <p:nvPicPr>
          <p:cNvPr id="9" name="Picture 2" descr="Resolución Ministerial N.° 061-2023-PCM - Normas y documentos legales -  Presidencia del Consejo de Ministros - Plataforma del Estado Peruano">
            <a:extLst>
              <a:ext uri="{FF2B5EF4-FFF2-40B4-BE49-F238E27FC236}">
                <a16:creationId xmlns:a16="http://schemas.microsoft.com/office/drawing/2014/main" id="{A6A9A6DA-F428-4B72-0460-077CA68FB0D4}"/>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486722" y="119232"/>
            <a:ext cx="1218556" cy="734718"/>
          </a:xfrm>
          <a:prstGeom prst="rect">
            <a:avLst/>
          </a:prstGeom>
          <a:noFill/>
          <a:extLst>
            <a:ext uri="{909E8E84-426E-40DD-AFC4-6F175D3DCCD1}">
              <a14:hiddenFill xmlns:a14="http://schemas.microsoft.com/office/drawing/2010/main">
                <a:solidFill>
                  <a:srgbClr val="FFFFFF"/>
                </a:solidFill>
              </a14:hiddenFill>
            </a:ext>
          </a:extLst>
        </p:spPr>
      </p:pic>
      <p:sp>
        <p:nvSpPr>
          <p:cNvPr id="15" name="Rectángulo 14">
            <a:extLst>
              <a:ext uri="{FF2B5EF4-FFF2-40B4-BE49-F238E27FC236}">
                <a16:creationId xmlns:a16="http://schemas.microsoft.com/office/drawing/2014/main" id="{117D5C27-73E1-C730-150C-84422F3C0816}"/>
              </a:ext>
            </a:extLst>
          </p:cNvPr>
          <p:cNvSpPr/>
          <p:nvPr userDrawn="1"/>
        </p:nvSpPr>
        <p:spPr>
          <a:xfrm>
            <a:off x="0" y="1"/>
            <a:ext cx="3043238" cy="67638"/>
          </a:xfrm>
          <a:prstGeom prst="rect">
            <a:avLst/>
          </a:prstGeom>
          <a:solidFill>
            <a:srgbClr val="1FA7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6" name="Rectángulo 15">
            <a:extLst>
              <a:ext uri="{FF2B5EF4-FFF2-40B4-BE49-F238E27FC236}">
                <a16:creationId xmlns:a16="http://schemas.microsoft.com/office/drawing/2014/main" id="{687D844F-D6DA-4199-D5FB-AFF86F3B3785}"/>
              </a:ext>
            </a:extLst>
          </p:cNvPr>
          <p:cNvSpPr/>
          <p:nvPr userDrawn="1"/>
        </p:nvSpPr>
        <p:spPr>
          <a:xfrm>
            <a:off x="3043238" y="-1"/>
            <a:ext cx="3052762" cy="67638"/>
          </a:xfrm>
          <a:prstGeom prst="rect">
            <a:avLst/>
          </a:prstGeom>
          <a:solidFill>
            <a:srgbClr val="253E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7" name="Rectángulo 16">
            <a:extLst>
              <a:ext uri="{FF2B5EF4-FFF2-40B4-BE49-F238E27FC236}">
                <a16:creationId xmlns:a16="http://schemas.microsoft.com/office/drawing/2014/main" id="{FA2CD562-692F-D515-2779-D78176AAF527}"/>
              </a:ext>
            </a:extLst>
          </p:cNvPr>
          <p:cNvSpPr/>
          <p:nvPr userDrawn="1"/>
        </p:nvSpPr>
        <p:spPr>
          <a:xfrm>
            <a:off x="6096000" y="2"/>
            <a:ext cx="3043238" cy="67638"/>
          </a:xfrm>
          <a:prstGeom prst="rect">
            <a:avLst/>
          </a:prstGeom>
          <a:solidFill>
            <a:srgbClr val="ED43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8" name="Rectángulo 17">
            <a:extLst>
              <a:ext uri="{FF2B5EF4-FFF2-40B4-BE49-F238E27FC236}">
                <a16:creationId xmlns:a16="http://schemas.microsoft.com/office/drawing/2014/main" id="{88704BA9-A5E7-3588-F12F-80006751D0A0}"/>
              </a:ext>
            </a:extLst>
          </p:cNvPr>
          <p:cNvSpPr/>
          <p:nvPr userDrawn="1"/>
        </p:nvSpPr>
        <p:spPr>
          <a:xfrm>
            <a:off x="9139238" y="0"/>
            <a:ext cx="3052762" cy="67638"/>
          </a:xfrm>
          <a:prstGeom prst="rect">
            <a:avLst/>
          </a:prstGeom>
          <a:solidFill>
            <a:srgbClr val="DD9C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pic>
        <p:nvPicPr>
          <p:cNvPr id="1026" name="Picture 2" descr="Inicio - Bicentenario del Perú">
            <a:extLst>
              <a:ext uri="{FF2B5EF4-FFF2-40B4-BE49-F238E27FC236}">
                <a16:creationId xmlns:a16="http://schemas.microsoft.com/office/drawing/2014/main" id="{52A39F2A-4344-E53A-68D9-88D482DE9883}"/>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918940" y="215122"/>
            <a:ext cx="1493358" cy="5774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9666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iapositiva de título 2">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FFECB4-E74C-37DC-2D85-4BC9298EC8EA}"/>
              </a:ext>
            </a:extLst>
          </p:cNvPr>
          <p:cNvSpPr>
            <a:spLocks noGrp="1"/>
          </p:cNvSpPr>
          <p:nvPr>
            <p:ph type="ctrTitle"/>
          </p:nvPr>
        </p:nvSpPr>
        <p:spPr>
          <a:xfrm>
            <a:off x="435308" y="1069447"/>
            <a:ext cx="5851192" cy="3015443"/>
          </a:xfrm>
        </p:spPr>
        <p:txBody>
          <a:bodyPr anchor="ctr">
            <a:normAutofit/>
          </a:bodyPr>
          <a:lstStyle>
            <a:lvl1pPr algn="ctr">
              <a:defRPr sz="4000" b="1">
                <a:solidFill>
                  <a:schemeClr val="tx1">
                    <a:lumMod val="65000"/>
                    <a:lumOff val="35000"/>
                  </a:schemeClr>
                </a:solidFill>
                <a:latin typeface="+mj-lt"/>
              </a:defRPr>
            </a:lvl1pPr>
          </a:lstStyle>
          <a:p>
            <a:r>
              <a:rPr lang="es-ES" dirty="0"/>
              <a:t>Haga clic para modificar el estilo de título del patrón</a:t>
            </a:r>
            <a:endParaRPr lang="es-PE" dirty="0"/>
          </a:p>
        </p:txBody>
      </p:sp>
      <p:sp>
        <p:nvSpPr>
          <p:cNvPr id="7" name="Rectángulo 6">
            <a:extLst>
              <a:ext uri="{FF2B5EF4-FFF2-40B4-BE49-F238E27FC236}">
                <a16:creationId xmlns:a16="http://schemas.microsoft.com/office/drawing/2014/main" id="{4390EA4A-6C2E-7529-BD91-9A1FD760723A}"/>
              </a:ext>
            </a:extLst>
          </p:cNvPr>
          <p:cNvSpPr/>
          <p:nvPr userDrawn="1"/>
        </p:nvSpPr>
        <p:spPr>
          <a:xfrm>
            <a:off x="0" y="5833743"/>
            <a:ext cx="12192000" cy="956607"/>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sp>
        <p:nvSpPr>
          <p:cNvPr id="11" name="Rectángulo 10">
            <a:extLst>
              <a:ext uri="{FF2B5EF4-FFF2-40B4-BE49-F238E27FC236}">
                <a16:creationId xmlns:a16="http://schemas.microsoft.com/office/drawing/2014/main" id="{793B22F9-4FE9-301A-28AC-34686F669972}"/>
              </a:ext>
            </a:extLst>
          </p:cNvPr>
          <p:cNvSpPr/>
          <p:nvPr userDrawn="1"/>
        </p:nvSpPr>
        <p:spPr>
          <a:xfrm>
            <a:off x="0" y="6790356"/>
            <a:ext cx="3043238" cy="67638"/>
          </a:xfrm>
          <a:prstGeom prst="rect">
            <a:avLst/>
          </a:prstGeom>
          <a:solidFill>
            <a:srgbClr val="1FA7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2" name="Rectángulo 11">
            <a:extLst>
              <a:ext uri="{FF2B5EF4-FFF2-40B4-BE49-F238E27FC236}">
                <a16:creationId xmlns:a16="http://schemas.microsoft.com/office/drawing/2014/main" id="{5016A15A-0385-29AA-5494-0270E7642328}"/>
              </a:ext>
            </a:extLst>
          </p:cNvPr>
          <p:cNvSpPr/>
          <p:nvPr userDrawn="1"/>
        </p:nvSpPr>
        <p:spPr>
          <a:xfrm>
            <a:off x="3043238" y="6790354"/>
            <a:ext cx="3052762" cy="67638"/>
          </a:xfrm>
          <a:prstGeom prst="rect">
            <a:avLst/>
          </a:prstGeom>
          <a:solidFill>
            <a:srgbClr val="253E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3" name="Rectángulo 12">
            <a:extLst>
              <a:ext uri="{FF2B5EF4-FFF2-40B4-BE49-F238E27FC236}">
                <a16:creationId xmlns:a16="http://schemas.microsoft.com/office/drawing/2014/main" id="{3A00FABE-480A-0853-FA6B-F765F03F1214}"/>
              </a:ext>
            </a:extLst>
          </p:cNvPr>
          <p:cNvSpPr/>
          <p:nvPr userDrawn="1"/>
        </p:nvSpPr>
        <p:spPr>
          <a:xfrm>
            <a:off x="6096000" y="6790357"/>
            <a:ext cx="3043238" cy="67638"/>
          </a:xfrm>
          <a:prstGeom prst="rect">
            <a:avLst/>
          </a:prstGeom>
          <a:solidFill>
            <a:srgbClr val="ED43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4" name="Rectángulo 13">
            <a:extLst>
              <a:ext uri="{FF2B5EF4-FFF2-40B4-BE49-F238E27FC236}">
                <a16:creationId xmlns:a16="http://schemas.microsoft.com/office/drawing/2014/main" id="{52020A35-823A-9A8D-72FC-BC812745CD71}"/>
              </a:ext>
            </a:extLst>
          </p:cNvPr>
          <p:cNvSpPr/>
          <p:nvPr userDrawn="1"/>
        </p:nvSpPr>
        <p:spPr>
          <a:xfrm>
            <a:off x="9139238" y="6790355"/>
            <a:ext cx="3052762" cy="67638"/>
          </a:xfrm>
          <a:prstGeom prst="rect">
            <a:avLst/>
          </a:prstGeom>
          <a:solidFill>
            <a:srgbClr val="DD9C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5" name="Rectángulo 14">
            <a:extLst>
              <a:ext uri="{FF2B5EF4-FFF2-40B4-BE49-F238E27FC236}">
                <a16:creationId xmlns:a16="http://schemas.microsoft.com/office/drawing/2014/main" id="{070A3AB1-6709-40F4-5F48-767AEDFB75FB}"/>
              </a:ext>
            </a:extLst>
          </p:cNvPr>
          <p:cNvSpPr/>
          <p:nvPr userDrawn="1"/>
        </p:nvSpPr>
        <p:spPr>
          <a:xfrm>
            <a:off x="0" y="3160125"/>
            <a:ext cx="125078" cy="1069447"/>
          </a:xfrm>
          <a:prstGeom prst="rect">
            <a:avLst/>
          </a:prstGeom>
          <a:solidFill>
            <a:srgbClr val="1FA7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6" name="Rectángulo 15">
            <a:extLst>
              <a:ext uri="{FF2B5EF4-FFF2-40B4-BE49-F238E27FC236}">
                <a16:creationId xmlns:a16="http://schemas.microsoft.com/office/drawing/2014/main" id="{DED846A6-1FAC-4C8C-738D-87AE4D290D98}"/>
              </a:ext>
            </a:extLst>
          </p:cNvPr>
          <p:cNvSpPr/>
          <p:nvPr userDrawn="1"/>
        </p:nvSpPr>
        <p:spPr>
          <a:xfrm>
            <a:off x="0" y="2138894"/>
            <a:ext cx="125468" cy="1069447"/>
          </a:xfrm>
          <a:prstGeom prst="rect">
            <a:avLst/>
          </a:prstGeom>
          <a:solidFill>
            <a:srgbClr val="253E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7" name="Rectángulo 16">
            <a:extLst>
              <a:ext uri="{FF2B5EF4-FFF2-40B4-BE49-F238E27FC236}">
                <a16:creationId xmlns:a16="http://schemas.microsoft.com/office/drawing/2014/main" id="{FCD92A93-7226-0C79-6432-A197717C94BE}"/>
              </a:ext>
            </a:extLst>
          </p:cNvPr>
          <p:cNvSpPr/>
          <p:nvPr userDrawn="1"/>
        </p:nvSpPr>
        <p:spPr>
          <a:xfrm>
            <a:off x="0" y="1069447"/>
            <a:ext cx="125078" cy="1069447"/>
          </a:xfrm>
          <a:prstGeom prst="rect">
            <a:avLst/>
          </a:prstGeom>
          <a:solidFill>
            <a:srgbClr val="ED43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8" name="Rectángulo 17">
            <a:extLst>
              <a:ext uri="{FF2B5EF4-FFF2-40B4-BE49-F238E27FC236}">
                <a16:creationId xmlns:a16="http://schemas.microsoft.com/office/drawing/2014/main" id="{B4B5BBCC-6432-5D33-2772-81ABA283ADF6}"/>
              </a:ext>
            </a:extLst>
          </p:cNvPr>
          <p:cNvSpPr/>
          <p:nvPr userDrawn="1"/>
        </p:nvSpPr>
        <p:spPr>
          <a:xfrm>
            <a:off x="0" y="0"/>
            <a:ext cx="125468" cy="1069447"/>
          </a:xfrm>
          <a:prstGeom prst="rect">
            <a:avLst/>
          </a:prstGeom>
          <a:solidFill>
            <a:srgbClr val="DD9C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9" name="Rectángulo 18">
            <a:extLst>
              <a:ext uri="{FF2B5EF4-FFF2-40B4-BE49-F238E27FC236}">
                <a16:creationId xmlns:a16="http://schemas.microsoft.com/office/drawing/2014/main" id="{BCDD1701-F2F2-2E0D-E181-DE2E10768330}"/>
              </a:ext>
            </a:extLst>
          </p:cNvPr>
          <p:cNvSpPr/>
          <p:nvPr userDrawn="1"/>
        </p:nvSpPr>
        <p:spPr>
          <a:xfrm>
            <a:off x="0" y="4229570"/>
            <a:ext cx="6638926" cy="1604166"/>
          </a:xfrm>
          <a:prstGeom prst="rect">
            <a:avLst/>
          </a:prstGeom>
          <a:solidFill>
            <a:srgbClr val="1FA7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3" name="Subtítulo 2">
            <a:extLst>
              <a:ext uri="{FF2B5EF4-FFF2-40B4-BE49-F238E27FC236}">
                <a16:creationId xmlns:a16="http://schemas.microsoft.com/office/drawing/2014/main" id="{30316847-5D57-73BC-CF61-310FA466A60D}"/>
              </a:ext>
            </a:extLst>
          </p:cNvPr>
          <p:cNvSpPr>
            <a:spLocks noGrp="1"/>
          </p:cNvSpPr>
          <p:nvPr>
            <p:ph type="subTitle" idx="1"/>
          </p:nvPr>
        </p:nvSpPr>
        <p:spPr>
          <a:xfrm>
            <a:off x="435308" y="4508223"/>
            <a:ext cx="4200525" cy="721002"/>
          </a:xfrm>
        </p:spPr>
        <p:txBody>
          <a:bodyPr anchor="ctr">
            <a:normAutofit/>
          </a:bodyPr>
          <a:lstStyle>
            <a:lvl1pPr marL="0" indent="0" algn="l">
              <a:buNone/>
              <a:defRPr sz="20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dirty="0"/>
              <a:t>Haga clic para modificar el estilo de subtítulo del patrón</a:t>
            </a:r>
            <a:endParaRPr lang="es-PE" dirty="0"/>
          </a:p>
        </p:txBody>
      </p:sp>
      <p:sp>
        <p:nvSpPr>
          <p:cNvPr id="22" name="Marcador de posición de imagen 21">
            <a:extLst>
              <a:ext uri="{FF2B5EF4-FFF2-40B4-BE49-F238E27FC236}">
                <a16:creationId xmlns:a16="http://schemas.microsoft.com/office/drawing/2014/main" id="{370D9B24-5A08-F751-AADB-5F043133F61C}"/>
              </a:ext>
            </a:extLst>
          </p:cNvPr>
          <p:cNvSpPr>
            <a:spLocks noGrp="1"/>
          </p:cNvSpPr>
          <p:nvPr>
            <p:ph type="pic" sz="quarter" idx="10"/>
          </p:nvPr>
        </p:nvSpPr>
        <p:spPr>
          <a:xfrm>
            <a:off x="6638927" y="0"/>
            <a:ext cx="5553074" cy="5833736"/>
          </a:xfrm>
        </p:spPr>
        <p:txBody>
          <a:bodyPr>
            <a:normAutofit/>
          </a:bodyPr>
          <a:lstStyle>
            <a:lvl1pPr>
              <a:defRPr sz="2000"/>
            </a:lvl1pPr>
          </a:lstStyle>
          <a:p>
            <a:endParaRPr lang="es-PE"/>
          </a:p>
        </p:txBody>
      </p:sp>
      <p:pic>
        <p:nvPicPr>
          <p:cNvPr id="24" name="Google Shape;15;p7">
            <a:extLst>
              <a:ext uri="{FF2B5EF4-FFF2-40B4-BE49-F238E27FC236}">
                <a16:creationId xmlns:a16="http://schemas.microsoft.com/office/drawing/2014/main" id="{E0878C9E-71D6-297F-3527-3CA36DBBA28C}"/>
              </a:ext>
            </a:extLst>
          </p:cNvPr>
          <p:cNvPicPr preferRelativeResize="0"/>
          <p:nvPr userDrawn="1"/>
        </p:nvPicPr>
        <p:blipFill rotWithShape="1">
          <a:blip r:embed="rId2">
            <a:alphaModFix/>
          </a:blip>
          <a:srcRect l="3487" t="20270" r="69586" b="13241"/>
          <a:stretch/>
        </p:blipFill>
        <p:spPr>
          <a:xfrm>
            <a:off x="416574" y="6005823"/>
            <a:ext cx="2345446" cy="579297"/>
          </a:xfrm>
          <a:prstGeom prst="round2SameRect">
            <a:avLst>
              <a:gd name="adj1" fmla="val 0"/>
              <a:gd name="adj2" fmla="val 0"/>
            </a:avLst>
          </a:prstGeom>
          <a:solidFill>
            <a:srgbClr val="FFFFFF">
              <a:shade val="85000"/>
            </a:srgbClr>
          </a:solidFill>
          <a:ln>
            <a:noFill/>
          </a:ln>
          <a:effectLst/>
        </p:spPr>
      </p:pic>
      <p:pic>
        <p:nvPicPr>
          <p:cNvPr id="25" name="Picture 2" descr="Resolución Ministerial N.° 061-2023-PCM - Normas y documentos legales -  Presidencia del Consejo de Ministros - Plataforma del Estado Peruano">
            <a:extLst>
              <a:ext uri="{FF2B5EF4-FFF2-40B4-BE49-F238E27FC236}">
                <a16:creationId xmlns:a16="http://schemas.microsoft.com/office/drawing/2014/main" id="{5B1D31E3-8A22-3C19-69F2-30E3D9B8BDE8}"/>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420370" y="5944686"/>
            <a:ext cx="1218556" cy="734718"/>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 descr="Inicio - Bicentenario del Perú">
            <a:extLst>
              <a:ext uri="{FF2B5EF4-FFF2-40B4-BE49-F238E27FC236}">
                <a16:creationId xmlns:a16="http://schemas.microsoft.com/office/drawing/2014/main" id="{9426F724-8300-8353-9887-0EE8158722E7}"/>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852588" y="6040576"/>
            <a:ext cx="1493358" cy="5774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7029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ítulo y od">
    <p:spTree>
      <p:nvGrpSpPr>
        <p:cNvPr id="1" name=""/>
        <p:cNvGrpSpPr/>
        <p:nvPr/>
      </p:nvGrpSpPr>
      <p:grpSpPr>
        <a:xfrm>
          <a:off x="0" y="0"/>
          <a:ext cx="0" cy="0"/>
          <a:chOff x="0" y="0"/>
          <a:chExt cx="0" cy="0"/>
        </a:xfrm>
      </p:grpSpPr>
      <p:sp>
        <p:nvSpPr>
          <p:cNvPr id="24" name="Rectángulo 23">
            <a:extLst>
              <a:ext uri="{FF2B5EF4-FFF2-40B4-BE49-F238E27FC236}">
                <a16:creationId xmlns:a16="http://schemas.microsoft.com/office/drawing/2014/main" id="{C680A9E6-F5B2-23CB-806E-0786C50323DD}"/>
              </a:ext>
            </a:extLst>
          </p:cNvPr>
          <p:cNvSpPr/>
          <p:nvPr userDrawn="1"/>
        </p:nvSpPr>
        <p:spPr>
          <a:xfrm>
            <a:off x="0" y="-2"/>
            <a:ext cx="12192000" cy="6858000"/>
          </a:xfrm>
          <a:prstGeom prst="rect">
            <a:avLst/>
          </a:prstGeom>
          <a:solidFill>
            <a:srgbClr val="1FA7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 name="Título 1">
            <a:extLst>
              <a:ext uri="{FF2B5EF4-FFF2-40B4-BE49-F238E27FC236}">
                <a16:creationId xmlns:a16="http://schemas.microsoft.com/office/drawing/2014/main" id="{ECFE8845-1AB3-14A4-E827-CF8706678FD1}"/>
              </a:ext>
            </a:extLst>
          </p:cNvPr>
          <p:cNvSpPr>
            <a:spLocks noGrp="1"/>
          </p:cNvSpPr>
          <p:nvPr>
            <p:ph type="title"/>
          </p:nvPr>
        </p:nvSpPr>
        <p:spPr>
          <a:xfrm>
            <a:off x="3182847" y="3222643"/>
            <a:ext cx="5826304" cy="1550944"/>
          </a:xfrm>
        </p:spPr>
        <p:txBody>
          <a:bodyPr anchor="t">
            <a:noAutofit/>
          </a:bodyPr>
          <a:lstStyle>
            <a:lvl1pPr>
              <a:defRPr sz="4000" b="1">
                <a:solidFill>
                  <a:schemeClr val="bg1"/>
                </a:solidFill>
              </a:defRPr>
            </a:lvl1pPr>
          </a:lstStyle>
          <a:p>
            <a:r>
              <a:rPr lang="es-ES" dirty="0"/>
              <a:t>Haga clic para modificar el estilo de título del patrón</a:t>
            </a:r>
            <a:endParaRPr lang="es-PE" dirty="0"/>
          </a:p>
        </p:txBody>
      </p:sp>
      <p:sp>
        <p:nvSpPr>
          <p:cNvPr id="7" name="Rectángulo: esquinas superiores redondeadas 6">
            <a:extLst>
              <a:ext uri="{FF2B5EF4-FFF2-40B4-BE49-F238E27FC236}">
                <a16:creationId xmlns:a16="http://schemas.microsoft.com/office/drawing/2014/main" id="{BCDAE5B2-3722-3E02-6937-A458A5B6AA72}"/>
              </a:ext>
            </a:extLst>
          </p:cNvPr>
          <p:cNvSpPr/>
          <p:nvPr userDrawn="1"/>
        </p:nvSpPr>
        <p:spPr>
          <a:xfrm>
            <a:off x="0" y="0"/>
            <a:ext cx="12192000" cy="675118"/>
          </a:xfrm>
          <a:prstGeom prst="round2SameRect">
            <a:avLst>
              <a:gd name="adj1" fmla="val 0"/>
              <a:gd name="adj2" fmla="val 21385"/>
            </a:avLst>
          </a:prstGeom>
          <a:solidFill>
            <a:schemeClr val="bg1"/>
          </a:solidFill>
          <a:ln>
            <a:noFill/>
          </a:ln>
          <a:effectLst>
            <a:outerShdw blurRad="50800" dist="63500" dir="5400000" algn="t" rotWithShape="0">
              <a:schemeClr val="bg2">
                <a:lumMod val="75000"/>
                <a:alpha val="1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sp>
        <p:nvSpPr>
          <p:cNvPr id="11" name="Rectángulo 10">
            <a:extLst>
              <a:ext uri="{FF2B5EF4-FFF2-40B4-BE49-F238E27FC236}">
                <a16:creationId xmlns:a16="http://schemas.microsoft.com/office/drawing/2014/main" id="{1465EC9A-2237-0D90-35F7-1EF0E505D186}"/>
              </a:ext>
            </a:extLst>
          </p:cNvPr>
          <p:cNvSpPr/>
          <p:nvPr userDrawn="1"/>
        </p:nvSpPr>
        <p:spPr>
          <a:xfrm>
            <a:off x="0" y="1"/>
            <a:ext cx="3043238" cy="67638"/>
          </a:xfrm>
          <a:prstGeom prst="rect">
            <a:avLst/>
          </a:prstGeom>
          <a:solidFill>
            <a:srgbClr val="1FA7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5" name="Rectángulo 14">
            <a:extLst>
              <a:ext uri="{FF2B5EF4-FFF2-40B4-BE49-F238E27FC236}">
                <a16:creationId xmlns:a16="http://schemas.microsoft.com/office/drawing/2014/main" id="{0D44D955-C7FC-5550-C3ED-B52D24474E31}"/>
              </a:ext>
            </a:extLst>
          </p:cNvPr>
          <p:cNvSpPr/>
          <p:nvPr userDrawn="1"/>
        </p:nvSpPr>
        <p:spPr>
          <a:xfrm>
            <a:off x="3043238" y="-1"/>
            <a:ext cx="3052762" cy="67638"/>
          </a:xfrm>
          <a:prstGeom prst="rect">
            <a:avLst/>
          </a:prstGeom>
          <a:solidFill>
            <a:srgbClr val="253E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2" name="Rectángulo 21">
            <a:extLst>
              <a:ext uri="{FF2B5EF4-FFF2-40B4-BE49-F238E27FC236}">
                <a16:creationId xmlns:a16="http://schemas.microsoft.com/office/drawing/2014/main" id="{4A9E2074-4599-1167-D5E2-75144A83F9B0}"/>
              </a:ext>
            </a:extLst>
          </p:cNvPr>
          <p:cNvSpPr/>
          <p:nvPr userDrawn="1"/>
        </p:nvSpPr>
        <p:spPr>
          <a:xfrm>
            <a:off x="6096000" y="2"/>
            <a:ext cx="3043238" cy="67638"/>
          </a:xfrm>
          <a:prstGeom prst="rect">
            <a:avLst/>
          </a:prstGeom>
          <a:solidFill>
            <a:srgbClr val="ED43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3" name="Rectángulo 22">
            <a:extLst>
              <a:ext uri="{FF2B5EF4-FFF2-40B4-BE49-F238E27FC236}">
                <a16:creationId xmlns:a16="http://schemas.microsoft.com/office/drawing/2014/main" id="{5D7CE555-1867-E1A8-74C1-450851716E7E}"/>
              </a:ext>
            </a:extLst>
          </p:cNvPr>
          <p:cNvSpPr/>
          <p:nvPr userDrawn="1"/>
        </p:nvSpPr>
        <p:spPr>
          <a:xfrm>
            <a:off x="9139238" y="0"/>
            <a:ext cx="3052762" cy="67638"/>
          </a:xfrm>
          <a:prstGeom prst="rect">
            <a:avLst/>
          </a:prstGeom>
          <a:solidFill>
            <a:srgbClr val="DD9C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pic>
        <p:nvPicPr>
          <p:cNvPr id="29" name="Google Shape;15;p7">
            <a:extLst>
              <a:ext uri="{FF2B5EF4-FFF2-40B4-BE49-F238E27FC236}">
                <a16:creationId xmlns:a16="http://schemas.microsoft.com/office/drawing/2014/main" id="{5B1D5EF7-3CF8-1564-DACE-5D77996ACF49}"/>
              </a:ext>
            </a:extLst>
          </p:cNvPr>
          <p:cNvPicPr preferRelativeResize="0"/>
          <p:nvPr userDrawn="1"/>
        </p:nvPicPr>
        <p:blipFill rotWithShape="1">
          <a:blip r:embed="rId2">
            <a:alphaModFix/>
          </a:blip>
          <a:srcRect l="3487" t="20270" r="69586" b="13241"/>
          <a:stretch/>
        </p:blipFill>
        <p:spPr>
          <a:xfrm>
            <a:off x="412126" y="180482"/>
            <a:ext cx="1700056" cy="419893"/>
          </a:xfrm>
          <a:prstGeom prst="round2SameRect">
            <a:avLst>
              <a:gd name="adj1" fmla="val 0"/>
              <a:gd name="adj2" fmla="val 0"/>
            </a:avLst>
          </a:prstGeom>
          <a:solidFill>
            <a:srgbClr val="FFFFFF">
              <a:shade val="85000"/>
            </a:srgbClr>
          </a:solidFill>
          <a:ln>
            <a:noFill/>
          </a:ln>
          <a:effectLst/>
        </p:spPr>
      </p:pic>
      <p:pic>
        <p:nvPicPr>
          <p:cNvPr id="30" name="Picture 2" descr="Resolución Ministerial N.° 061-2023-PCM - Normas y documentos legales -  Presidencia del Consejo de Ministros - Plataforma del Estado Peruano">
            <a:extLst>
              <a:ext uri="{FF2B5EF4-FFF2-40B4-BE49-F238E27FC236}">
                <a16:creationId xmlns:a16="http://schemas.microsoft.com/office/drawing/2014/main" id="{1332D1E3-6169-6146-78C5-C52F6B5A5DF2}"/>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654375" y="109286"/>
            <a:ext cx="883249" cy="532547"/>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Inicio - Bicentenario del Perú">
            <a:extLst>
              <a:ext uri="{FF2B5EF4-FFF2-40B4-BE49-F238E27FC236}">
                <a16:creationId xmlns:a16="http://schemas.microsoft.com/office/drawing/2014/main" id="{0C6DD65E-2A29-1FD2-94BF-B7080E011103}"/>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0766665" y="166015"/>
            <a:ext cx="1082435" cy="418541"/>
          </a:xfrm>
          <a:prstGeom prst="rect">
            <a:avLst/>
          </a:prstGeom>
          <a:noFill/>
          <a:extLst>
            <a:ext uri="{909E8E84-426E-40DD-AFC4-6F175D3DCCD1}">
              <a14:hiddenFill xmlns:a14="http://schemas.microsoft.com/office/drawing/2010/main">
                <a:solidFill>
                  <a:srgbClr val="FFFFFF"/>
                </a:solidFill>
              </a14:hiddenFill>
            </a:ext>
          </a:extLst>
        </p:spPr>
      </p:pic>
      <p:sp>
        <p:nvSpPr>
          <p:cNvPr id="8" name="Rectángulo 7">
            <a:extLst>
              <a:ext uri="{FF2B5EF4-FFF2-40B4-BE49-F238E27FC236}">
                <a16:creationId xmlns:a16="http://schemas.microsoft.com/office/drawing/2014/main" id="{7FBB556D-0C75-F78C-380C-7C60D21AA7EE}"/>
              </a:ext>
            </a:extLst>
          </p:cNvPr>
          <p:cNvSpPr/>
          <p:nvPr userDrawn="1"/>
        </p:nvSpPr>
        <p:spPr>
          <a:xfrm>
            <a:off x="5748336" y="2943224"/>
            <a:ext cx="695325" cy="461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Tree>
    <p:extLst>
      <p:ext uri="{BB962C8B-B14F-4D97-AF65-F5344CB8AC3E}">
        <p14:creationId xmlns:p14="http://schemas.microsoft.com/office/powerpoint/2010/main" val="2242527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FE8845-1AB3-14A4-E827-CF8706678FD1}"/>
              </a:ext>
            </a:extLst>
          </p:cNvPr>
          <p:cNvSpPr>
            <a:spLocks noGrp="1"/>
          </p:cNvSpPr>
          <p:nvPr>
            <p:ph type="title"/>
          </p:nvPr>
        </p:nvSpPr>
        <p:spPr>
          <a:xfrm>
            <a:off x="412126" y="982766"/>
            <a:ext cx="11436974" cy="414234"/>
          </a:xfrm>
        </p:spPr>
        <p:txBody>
          <a:bodyPr>
            <a:normAutofit/>
          </a:bodyPr>
          <a:lstStyle>
            <a:lvl1pPr>
              <a:defRPr sz="2000" b="1">
                <a:solidFill>
                  <a:srgbClr val="253E7B"/>
                </a:solidFill>
              </a:defRPr>
            </a:lvl1pPr>
          </a:lstStyle>
          <a:p>
            <a:r>
              <a:rPr lang="es-ES" dirty="0"/>
              <a:t>Haga clic para modificar el estilo de título del patrón</a:t>
            </a:r>
            <a:endParaRPr lang="es-PE" dirty="0"/>
          </a:p>
        </p:txBody>
      </p:sp>
      <p:sp>
        <p:nvSpPr>
          <p:cNvPr id="7" name="Rectángulo: esquinas superiores redondeadas 6">
            <a:extLst>
              <a:ext uri="{FF2B5EF4-FFF2-40B4-BE49-F238E27FC236}">
                <a16:creationId xmlns:a16="http://schemas.microsoft.com/office/drawing/2014/main" id="{BCDAE5B2-3722-3E02-6937-A458A5B6AA72}"/>
              </a:ext>
            </a:extLst>
          </p:cNvPr>
          <p:cNvSpPr/>
          <p:nvPr userDrawn="1"/>
        </p:nvSpPr>
        <p:spPr>
          <a:xfrm>
            <a:off x="0" y="0"/>
            <a:ext cx="12192000" cy="675118"/>
          </a:xfrm>
          <a:prstGeom prst="round2SameRect">
            <a:avLst>
              <a:gd name="adj1" fmla="val 0"/>
              <a:gd name="adj2" fmla="val 21385"/>
            </a:avLst>
          </a:prstGeom>
          <a:solidFill>
            <a:schemeClr val="bg1"/>
          </a:solidFill>
          <a:ln>
            <a:noFill/>
          </a:ln>
          <a:effectLst>
            <a:outerShdw blurRad="50800" dist="63500" dir="5400000" algn="t" rotWithShape="0">
              <a:schemeClr val="bg2">
                <a:lumMod val="75000"/>
                <a:alpha val="1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sp>
        <p:nvSpPr>
          <p:cNvPr id="11" name="Rectángulo 10">
            <a:extLst>
              <a:ext uri="{FF2B5EF4-FFF2-40B4-BE49-F238E27FC236}">
                <a16:creationId xmlns:a16="http://schemas.microsoft.com/office/drawing/2014/main" id="{1465EC9A-2237-0D90-35F7-1EF0E505D186}"/>
              </a:ext>
            </a:extLst>
          </p:cNvPr>
          <p:cNvSpPr/>
          <p:nvPr userDrawn="1"/>
        </p:nvSpPr>
        <p:spPr>
          <a:xfrm>
            <a:off x="0" y="1"/>
            <a:ext cx="3043238" cy="67638"/>
          </a:xfrm>
          <a:prstGeom prst="rect">
            <a:avLst/>
          </a:prstGeom>
          <a:solidFill>
            <a:srgbClr val="1FA7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5" name="Rectángulo 14">
            <a:extLst>
              <a:ext uri="{FF2B5EF4-FFF2-40B4-BE49-F238E27FC236}">
                <a16:creationId xmlns:a16="http://schemas.microsoft.com/office/drawing/2014/main" id="{0D44D955-C7FC-5550-C3ED-B52D24474E31}"/>
              </a:ext>
            </a:extLst>
          </p:cNvPr>
          <p:cNvSpPr/>
          <p:nvPr userDrawn="1"/>
        </p:nvSpPr>
        <p:spPr>
          <a:xfrm>
            <a:off x="3043238" y="-1"/>
            <a:ext cx="3052762" cy="67638"/>
          </a:xfrm>
          <a:prstGeom prst="rect">
            <a:avLst/>
          </a:prstGeom>
          <a:solidFill>
            <a:srgbClr val="253E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2" name="Rectángulo 21">
            <a:extLst>
              <a:ext uri="{FF2B5EF4-FFF2-40B4-BE49-F238E27FC236}">
                <a16:creationId xmlns:a16="http://schemas.microsoft.com/office/drawing/2014/main" id="{4A9E2074-4599-1167-D5E2-75144A83F9B0}"/>
              </a:ext>
            </a:extLst>
          </p:cNvPr>
          <p:cNvSpPr/>
          <p:nvPr userDrawn="1"/>
        </p:nvSpPr>
        <p:spPr>
          <a:xfrm>
            <a:off x="6096000" y="2"/>
            <a:ext cx="3043238" cy="67638"/>
          </a:xfrm>
          <a:prstGeom prst="rect">
            <a:avLst/>
          </a:prstGeom>
          <a:solidFill>
            <a:srgbClr val="ED43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3" name="Rectángulo 22">
            <a:extLst>
              <a:ext uri="{FF2B5EF4-FFF2-40B4-BE49-F238E27FC236}">
                <a16:creationId xmlns:a16="http://schemas.microsoft.com/office/drawing/2014/main" id="{5D7CE555-1867-E1A8-74C1-450851716E7E}"/>
              </a:ext>
            </a:extLst>
          </p:cNvPr>
          <p:cNvSpPr/>
          <p:nvPr userDrawn="1"/>
        </p:nvSpPr>
        <p:spPr>
          <a:xfrm>
            <a:off x="9139238" y="0"/>
            <a:ext cx="3052762" cy="67638"/>
          </a:xfrm>
          <a:prstGeom prst="rect">
            <a:avLst/>
          </a:prstGeom>
          <a:solidFill>
            <a:srgbClr val="DD9C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4" name="Rectángulo 23">
            <a:extLst>
              <a:ext uri="{FF2B5EF4-FFF2-40B4-BE49-F238E27FC236}">
                <a16:creationId xmlns:a16="http://schemas.microsoft.com/office/drawing/2014/main" id="{C680A9E6-F5B2-23CB-806E-0786C50323DD}"/>
              </a:ext>
            </a:extLst>
          </p:cNvPr>
          <p:cNvSpPr/>
          <p:nvPr userDrawn="1"/>
        </p:nvSpPr>
        <p:spPr>
          <a:xfrm>
            <a:off x="412126" y="1397000"/>
            <a:ext cx="1569708" cy="47951"/>
          </a:xfrm>
          <a:prstGeom prst="rect">
            <a:avLst/>
          </a:prstGeom>
          <a:solidFill>
            <a:srgbClr val="1FA7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5" name="Rectángulo 24">
            <a:extLst>
              <a:ext uri="{FF2B5EF4-FFF2-40B4-BE49-F238E27FC236}">
                <a16:creationId xmlns:a16="http://schemas.microsoft.com/office/drawing/2014/main" id="{7691170D-4B40-3A9D-0597-6D78B154269B}"/>
              </a:ext>
            </a:extLst>
          </p:cNvPr>
          <p:cNvSpPr/>
          <p:nvPr userDrawn="1"/>
        </p:nvSpPr>
        <p:spPr>
          <a:xfrm>
            <a:off x="1983465" y="1397000"/>
            <a:ext cx="1574621" cy="47951"/>
          </a:xfrm>
          <a:prstGeom prst="rect">
            <a:avLst/>
          </a:prstGeom>
          <a:solidFill>
            <a:srgbClr val="253E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6" name="Rectángulo 25">
            <a:extLst>
              <a:ext uri="{FF2B5EF4-FFF2-40B4-BE49-F238E27FC236}">
                <a16:creationId xmlns:a16="http://schemas.microsoft.com/office/drawing/2014/main" id="{AB086B3D-C0CB-1352-6054-E758E319BF3C}"/>
              </a:ext>
            </a:extLst>
          </p:cNvPr>
          <p:cNvSpPr/>
          <p:nvPr userDrawn="1"/>
        </p:nvSpPr>
        <p:spPr>
          <a:xfrm>
            <a:off x="3558086" y="1397000"/>
            <a:ext cx="1569708" cy="47951"/>
          </a:xfrm>
          <a:prstGeom prst="rect">
            <a:avLst/>
          </a:prstGeom>
          <a:solidFill>
            <a:srgbClr val="ED43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7" name="Rectángulo 26">
            <a:extLst>
              <a:ext uri="{FF2B5EF4-FFF2-40B4-BE49-F238E27FC236}">
                <a16:creationId xmlns:a16="http://schemas.microsoft.com/office/drawing/2014/main" id="{84CBA7B9-9ADF-05DE-F9A3-C8F11BE02F31}"/>
              </a:ext>
            </a:extLst>
          </p:cNvPr>
          <p:cNvSpPr/>
          <p:nvPr userDrawn="1"/>
        </p:nvSpPr>
        <p:spPr>
          <a:xfrm>
            <a:off x="5127794" y="1396999"/>
            <a:ext cx="1574621" cy="47951"/>
          </a:xfrm>
          <a:prstGeom prst="rect">
            <a:avLst/>
          </a:prstGeom>
          <a:solidFill>
            <a:srgbClr val="DD9C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pic>
        <p:nvPicPr>
          <p:cNvPr id="29" name="Google Shape;15;p7">
            <a:extLst>
              <a:ext uri="{FF2B5EF4-FFF2-40B4-BE49-F238E27FC236}">
                <a16:creationId xmlns:a16="http://schemas.microsoft.com/office/drawing/2014/main" id="{5B1D5EF7-3CF8-1564-DACE-5D77996ACF49}"/>
              </a:ext>
            </a:extLst>
          </p:cNvPr>
          <p:cNvPicPr preferRelativeResize="0"/>
          <p:nvPr userDrawn="1"/>
        </p:nvPicPr>
        <p:blipFill rotWithShape="1">
          <a:blip r:embed="rId2">
            <a:alphaModFix/>
          </a:blip>
          <a:srcRect l="3487" t="20270" r="69586" b="13241"/>
          <a:stretch/>
        </p:blipFill>
        <p:spPr>
          <a:xfrm>
            <a:off x="412126" y="180482"/>
            <a:ext cx="1700056" cy="419893"/>
          </a:xfrm>
          <a:prstGeom prst="round2SameRect">
            <a:avLst>
              <a:gd name="adj1" fmla="val 0"/>
              <a:gd name="adj2" fmla="val 0"/>
            </a:avLst>
          </a:prstGeom>
          <a:solidFill>
            <a:srgbClr val="FFFFFF">
              <a:shade val="85000"/>
            </a:srgbClr>
          </a:solidFill>
          <a:ln>
            <a:noFill/>
          </a:ln>
          <a:effectLst/>
        </p:spPr>
      </p:pic>
      <p:pic>
        <p:nvPicPr>
          <p:cNvPr id="30" name="Picture 2" descr="Resolución Ministerial N.° 061-2023-PCM - Normas y documentos legales -  Presidencia del Consejo de Ministros - Plataforma del Estado Peruano">
            <a:extLst>
              <a:ext uri="{FF2B5EF4-FFF2-40B4-BE49-F238E27FC236}">
                <a16:creationId xmlns:a16="http://schemas.microsoft.com/office/drawing/2014/main" id="{1332D1E3-6169-6146-78C5-C52F6B5A5DF2}"/>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654375" y="109286"/>
            <a:ext cx="883249" cy="532547"/>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Inicio - Bicentenario del Perú">
            <a:extLst>
              <a:ext uri="{FF2B5EF4-FFF2-40B4-BE49-F238E27FC236}">
                <a16:creationId xmlns:a16="http://schemas.microsoft.com/office/drawing/2014/main" id="{0C6DD65E-2A29-1FD2-94BF-B7080E011103}"/>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0766665" y="166015"/>
            <a:ext cx="1082435" cy="4185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5294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olo el título">
    <p:spTree>
      <p:nvGrpSpPr>
        <p:cNvPr id="1" name=""/>
        <p:cNvGrpSpPr/>
        <p:nvPr/>
      </p:nvGrpSpPr>
      <p:grpSpPr>
        <a:xfrm>
          <a:off x="0" y="0"/>
          <a:ext cx="0" cy="0"/>
          <a:chOff x="0" y="0"/>
          <a:chExt cx="0" cy="0"/>
        </a:xfrm>
      </p:grpSpPr>
      <p:sp>
        <p:nvSpPr>
          <p:cNvPr id="10" name="Título 1">
            <a:extLst>
              <a:ext uri="{FF2B5EF4-FFF2-40B4-BE49-F238E27FC236}">
                <a16:creationId xmlns:a16="http://schemas.microsoft.com/office/drawing/2014/main" id="{EF695EE2-0F07-11A4-6C08-15B36DFBA8D1}"/>
              </a:ext>
            </a:extLst>
          </p:cNvPr>
          <p:cNvSpPr>
            <a:spLocks noGrp="1"/>
          </p:cNvSpPr>
          <p:nvPr>
            <p:ph type="title"/>
          </p:nvPr>
        </p:nvSpPr>
        <p:spPr>
          <a:xfrm>
            <a:off x="412126" y="982766"/>
            <a:ext cx="11436974" cy="414234"/>
          </a:xfrm>
        </p:spPr>
        <p:txBody>
          <a:bodyPr>
            <a:normAutofit/>
          </a:bodyPr>
          <a:lstStyle>
            <a:lvl1pPr algn="ctr">
              <a:defRPr sz="2000" b="1">
                <a:solidFill>
                  <a:srgbClr val="253E7B"/>
                </a:solidFill>
              </a:defRPr>
            </a:lvl1pPr>
          </a:lstStyle>
          <a:p>
            <a:r>
              <a:rPr lang="es-ES"/>
              <a:t>Haga clic para modificar el estilo de título del patrón</a:t>
            </a:r>
            <a:endParaRPr lang="es-PE"/>
          </a:p>
        </p:txBody>
      </p:sp>
      <p:sp>
        <p:nvSpPr>
          <p:cNvPr id="11" name="Rectángulo: esquinas superiores redondeadas 10">
            <a:extLst>
              <a:ext uri="{FF2B5EF4-FFF2-40B4-BE49-F238E27FC236}">
                <a16:creationId xmlns:a16="http://schemas.microsoft.com/office/drawing/2014/main" id="{AFB94C19-92E4-A378-966E-1A320560A2BA}"/>
              </a:ext>
            </a:extLst>
          </p:cNvPr>
          <p:cNvSpPr/>
          <p:nvPr userDrawn="1"/>
        </p:nvSpPr>
        <p:spPr>
          <a:xfrm>
            <a:off x="0" y="0"/>
            <a:ext cx="12192000" cy="675118"/>
          </a:xfrm>
          <a:prstGeom prst="round2SameRect">
            <a:avLst>
              <a:gd name="adj1" fmla="val 0"/>
              <a:gd name="adj2" fmla="val 21385"/>
            </a:avLst>
          </a:prstGeom>
          <a:solidFill>
            <a:schemeClr val="bg1"/>
          </a:solidFill>
          <a:ln>
            <a:noFill/>
          </a:ln>
          <a:effectLst>
            <a:outerShdw blurRad="50800" dist="63500" dir="5400000" algn="t" rotWithShape="0">
              <a:schemeClr val="bg2">
                <a:lumMod val="75000"/>
                <a:alpha val="1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sp>
        <p:nvSpPr>
          <p:cNvPr id="15" name="Rectángulo 14">
            <a:extLst>
              <a:ext uri="{FF2B5EF4-FFF2-40B4-BE49-F238E27FC236}">
                <a16:creationId xmlns:a16="http://schemas.microsoft.com/office/drawing/2014/main" id="{7A181219-D198-DBF3-DBB2-BE580093BB55}"/>
              </a:ext>
            </a:extLst>
          </p:cNvPr>
          <p:cNvSpPr/>
          <p:nvPr userDrawn="1"/>
        </p:nvSpPr>
        <p:spPr>
          <a:xfrm>
            <a:off x="0" y="1"/>
            <a:ext cx="3043238" cy="67638"/>
          </a:xfrm>
          <a:prstGeom prst="rect">
            <a:avLst/>
          </a:prstGeom>
          <a:solidFill>
            <a:srgbClr val="1FA7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6" name="Rectángulo 15">
            <a:extLst>
              <a:ext uri="{FF2B5EF4-FFF2-40B4-BE49-F238E27FC236}">
                <a16:creationId xmlns:a16="http://schemas.microsoft.com/office/drawing/2014/main" id="{773E5E9B-CACD-6D66-BBC0-FAD5AD97048C}"/>
              </a:ext>
            </a:extLst>
          </p:cNvPr>
          <p:cNvSpPr/>
          <p:nvPr userDrawn="1"/>
        </p:nvSpPr>
        <p:spPr>
          <a:xfrm>
            <a:off x="3043238" y="-1"/>
            <a:ext cx="3052762" cy="67638"/>
          </a:xfrm>
          <a:prstGeom prst="rect">
            <a:avLst/>
          </a:prstGeom>
          <a:solidFill>
            <a:srgbClr val="253E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7" name="Rectángulo 16">
            <a:extLst>
              <a:ext uri="{FF2B5EF4-FFF2-40B4-BE49-F238E27FC236}">
                <a16:creationId xmlns:a16="http://schemas.microsoft.com/office/drawing/2014/main" id="{9538C419-4D88-8B09-62F6-4601844DDEBF}"/>
              </a:ext>
            </a:extLst>
          </p:cNvPr>
          <p:cNvSpPr/>
          <p:nvPr userDrawn="1"/>
        </p:nvSpPr>
        <p:spPr>
          <a:xfrm>
            <a:off x="6096000" y="2"/>
            <a:ext cx="3043238" cy="67638"/>
          </a:xfrm>
          <a:prstGeom prst="rect">
            <a:avLst/>
          </a:prstGeom>
          <a:solidFill>
            <a:srgbClr val="ED43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8" name="Rectángulo 17">
            <a:extLst>
              <a:ext uri="{FF2B5EF4-FFF2-40B4-BE49-F238E27FC236}">
                <a16:creationId xmlns:a16="http://schemas.microsoft.com/office/drawing/2014/main" id="{A655E7E5-2E93-65C1-9B35-915B2C4FD554}"/>
              </a:ext>
            </a:extLst>
          </p:cNvPr>
          <p:cNvSpPr/>
          <p:nvPr userDrawn="1"/>
        </p:nvSpPr>
        <p:spPr>
          <a:xfrm>
            <a:off x="9139238" y="0"/>
            <a:ext cx="3052762" cy="67638"/>
          </a:xfrm>
          <a:prstGeom prst="rect">
            <a:avLst/>
          </a:prstGeom>
          <a:solidFill>
            <a:srgbClr val="DD9C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pic>
        <p:nvPicPr>
          <p:cNvPr id="23" name="Google Shape;15;p7">
            <a:extLst>
              <a:ext uri="{FF2B5EF4-FFF2-40B4-BE49-F238E27FC236}">
                <a16:creationId xmlns:a16="http://schemas.microsoft.com/office/drawing/2014/main" id="{D7B05E28-DD9B-D9E2-D9B2-85FC8E9B6F96}"/>
              </a:ext>
            </a:extLst>
          </p:cNvPr>
          <p:cNvPicPr preferRelativeResize="0"/>
          <p:nvPr userDrawn="1"/>
        </p:nvPicPr>
        <p:blipFill rotWithShape="1">
          <a:blip r:embed="rId2">
            <a:alphaModFix/>
          </a:blip>
          <a:srcRect l="3487" t="20270" r="69586" b="13241"/>
          <a:stretch/>
        </p:blipFill>
        <p:spPr>
          <a:xfrm>
            <a:off x="412126" y="180482"/>
            <a:ext cx="1700056" cy="419893"/>
          </a:xfrm>
          <a:prstGeom prst="round2SameRect">
            <a:avLst>
              <a:gd name="adj1" fmla="val 0"/>
              <a:gd name="adj2" fmla="val 0"/>
            </a:avLst>
          </a:prstGeom>
          <a:solidFill>
            <a:srgbClr val="FFFFFF">
              <a:shade val="85000"/>
            </a:srgbClr>
          </a:solidFill>
          <a:ln>
            <a:noFill/>
          </a:ln>
          <a:effectLst/>
        </p:spPr>
      </p:pic>
      <p:pic>
        <p:nvPicPr>
          <p:cNvPr id="24" name="Picture 2" descr="Resolución Ministerial N.° 061-2023-PCM - Normas y documentos legales -  Presidencia del Consejo de Ministros - Plataforma del Estado Peruano">
            <a:extLst>
              <a:ext uri="{FF2B5EF4-FFF2-40B4-BE49-F238E27FC236}">
                <a16:creationId xmlns:a16="http://schemas.microsoft.com/office/drawing/2014/main" id="{8A9435E1-9E52-DF59-68CC-529A1BA26047}"/>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654375" y="109286"/>
            <a:ext cx="883249" cy="532547"/>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 descr="Inicio - Bicentenario del Perú">
            <a:extLst>
              <a:ext uri="{FF2B5EF4-FFF2-40B4-BE49-F238E27FC236}">
                <a16:creationId xmlns:a16="http://schemas.microsoft.com/office/drawing/2014/main" id="{59DB8C46-43CB-554A-316E-2A7FDDFE7BE4}"/>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0766665" y="166015"/>
            <a:ext cx="1082435" cy="4185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0966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 blanco">
    <p:spTree>
      <p:nvGrpSpPr>
        <p:cNvPr id="1" name=""/>
        <p:cNvGrpSpPr/>
        <p:nvPr/>
      </p:nvGrpSpPr>
      <p:grpSpPr>
        <a:xfrm>
          <a:off x="0" y="0"/>
          <a:ext cx="0" cy="0"/>
          <a:chOff x="0" y="0"/>
          <a:chExt cx="0" cy="0"/>
        </a:xfrm>
      </p:grpSpPr>
      <p:sp>
        <p:nvSpPr>
          <p:cNvPr id="9" name="Título 1">
            <a:extLst>
              <a:ext uri="{FF2B5EF4-FFF2-40B4-BE49-F238E27FC236}">
                <a16:creationId xmlns:a16="http://schemas.microsoft.com/office/drawing/2014/main" id="{83E2D779-EA62-B2FC-41A1-EC88E5482414}"/>
              </a:ext>
            </a:extLst>
          </p:cNvPr>
          <p:cNvSpPr>
            <a:spLocks noGrp="1"/>
          </p:cNvSpPr>
          <p:nvPr>
            <p:ph type="title"/>
          </p:nvPr>
        </p:nvSpPr>
        <p:spPr>
          <a:xfrm>
            <a:off x="1781175" y="1032351"/>
            <a:ext cx="8698876" cy="315064"/>
          </a:xfrm>
          <a:prstGeom prst="roundRect">
            <a:avLst>
              <a:gd name="adj" fmla="val 35062"/>
            </a:avLst>
          </a:prstGeom>
          <a:solidFill>
            <a:srgbClr val="253E7B"/>
          </a:solidFill>
        </p:spPr>
        <p:txBody>
          <a:bodyPr>
            <a:noAutofit/>
          </a:bodyPr>
          <a:lstStyle>
            <a:lvl1pPr algn="ctr">
              <a:defRPr sz="2000" b="1">
                <a:solidFill>
                  <a:schemeClr val="bg1"/>
                </a:solidFill>
              </a:defRPr>
            </a:lvl1pPr>
          </a:lstStyle>
          <a:p>
            <a:r>
              <a:rPr lang="es-ES" dirty="0"/>
              <a:t>Haga clic para modificar el estilo de título del patrón</a:t>
            </a:r>
            <a:endParaRPr lang="es-PE" dirty="0"/>
          </a:p>
        </p:txBody>
      </p:sp>
      <p:sp>
        <p:nvSpPr>
          <p:cNvPr id="10" name="Rectángulo: esquinas superiores redondeadas 9">
            <a:extLst>
              <a:ext uri="{FF2B5EF4-FFF2-40B4-BE49-F238E27FC236}">
                <a16:creationId xmlns:a16="http://schemas.microsoft.com/office/drawing/2014/main" id="{95980C72-ED76-EEDA-1800-C8AEEEA6CF74}"/>
              </a:ext>
            </a:extLst>
          </p:cNvPr>
          <p:cNvSpPr/>
          <p:nvPr userDrawn="1"/>
        </p:nvSpPr>
        <p:spPr>
          <a:xfrm>
            <a:off x="0" y="0"/>
            <a:ext cx="12192000" cy="675118"/>
          </a:xfrm>
          <a:prstGeom prst="round2SameRect">
            <a:avLst>
              <a:gd name="adj1" fmla="val 0"/>
              <a:gd name="adj2" fmla="val 21385"/>
            </a:avLst>
          </a:prstGeom>
          <a:solidFill>
            <a:schemeClr val="bg1"/>
          </a:solidFill>
          <a:ln>
            <a:noFill/>
          </a:ln>
          <a:effectLst>
            <a:outerShdw blurRad="50800" dist="63500" dir="5400000" algn="t" rotWithShape="0">
              <a:schemeClr val="bg2">
                <a:lumMod val="75000"/>
                <a:alpha val="1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sp>
        <p:nvSpPr>
          <p:cNvPr id="14" name="Rectángulo 13">
            <a:extLst>
              <a:ext uri="{FF2B5EF4-FFF2-40B4-BE49-F238E27FC236}">
                <a16:creationId xmlns:a16="http://schemas.microsoft.com/office/drawing/2014/main" id="{E0F588A4-93CF-FFD8-EA46-B405B7EB6D69}"/>
              </a:ext>
            </a:extLst>
          </p:cNvPr>
          <p:cNvSpPr/>
          <p:nvPr userDrawn="1"/>
        </p:nvSpPr>
        <p:spPr>
          <a:xfrm>
            <a:off x="0" y="1"/>
            <a:ext cx="3043238" cy="67638"/>
          </a:xfrm>
          <a:prstGeom prst="rect">
            <a:avLst/>
          </a:prstGeom>
          <a:solidFill>
            <a:srgbClr val="1FA7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5" name="Rectángulo 14">
            <a:extLst>
              <a:ext uri="{FF2B5EF4-FFF2-40B4-BE49-F238E27FC236}">
                <a16:creationId xmlns:a16="http://schemas.microsoft.com/office/drawing/2014/main" id="{B6FB512F-7A39-46A9-D538-BE41C08B6949}"/>
              </a:ext>
            </a:extLst>
          </p:cNvPr>
          <p:cNvSpPr/>
          <p:nvPr userDrawn="1"/>
        </p:nvSpPr>
        <p:spPr>
          <a:xfrm>
            <a:off x="3043238" y="-1"/>
            <a:ext cx="3052762" cy="67638"/>
          </a:xfrm>
          <a:prstGeom prst="rect">
            <a:avLst/>
          </a:prstGeom>
          <a:solidFill>
            <a:srgbClr val="253E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6" name="Rectángulo 15">
            <a:extLst>
              <a:ext uri="{FF2B5EF4-FFF2-40B4-BE49-F238E27FC236}">
                <a16:creationId xmlns:a16="http://schemas.microsoft.com/office/drawing/2014/main" id="{6B2C964C-F2E7-4B35-B4C4-39E859459753}"/>
              </a:ext>
            </a:extLst>
          </p:cNvPr>
          <p:cNvSpPr/>
          <p:nvPr userDrawn="1"/>
        </p:nvSpPr>
        <p:spPr>
          <a:xfrm>
            <a:off x="6096000" y="2"/>
            <a:ext cx="3043238" cy="67638"/>
          </a:xfrm>
          <a:prstGeom prst="rect">
            <a:avLst/>
          </a:prstGeom>
          <a:solidFill>
            <a:srgbClr val="ED43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7" name="Rectángulo 16">
            <a:extLst>
              <a:ext uri="{FF2B5EF4-FFF2-40B4-BE49-F238E27FC236}">
                <a16:creationId xmlns:a16="http://schemas.microsoft.com/office/drawing/2014/main" id="{9BA36DFC-8376-522D-816E-5BD649188EE9}"/>
              </a:ext>
            </a:extLst>
          </p:cNvPr>
          <p:cNvSpPr/>
          <p:nvPr userDrawn="1"/>
        </p:nvSpPr>
        <p:spPr>
          <a:xfrm>
            <a:off x="9139238" y="0"/>
            <a:ext cx="3052762" cy="67638"/>
          </a:xfrm>
          <a:prstGeom prst="rect">
            <a:avLst/>
          </a:prstGeom>
          <a:solidFill>
            <a:srgbClr val="DD9C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pic>
        <p:nvPicPr>
          <p:cNvPr id="22" name="Google Shape;15;p7">
            <a:extLst>
              <a:ext uri="{FF2B5EF4-FFF2-40B4-BE49-F238E27FC236}">
                <a16:creationId xmlns:a16="http://schemas.microsoft.com/office/drawing/2014/main" id="{3F4A8BF2-19BE-66D2-794C-408843FEB3E5}"/>
              </a:ext>
            </a:extLst>
          </p:cNvPr>
          <p:cNvPicPr preferRelativeResize="0"/>
          <p:nvPr userDrawn="1"/>
        </p:nvPicPr>
        <p:blipFill rotWithShape="1">
          <a:blip r:embed="rId2">
            <a:alphaModFix/>
          </a:blip>
          <a:srcRect l="3487" t="20270" r="69586" b="13241"/>
          <a:stretch/>
        </p:blipFill>
        <p:spPr>
          <a:xfrm>
            <a:off x="412126" y="180482"/>
            <a:ext cx="1700056" cy="419893"/>
          </a:xfrm>
          <a:prstGeom prst="round2SameRect">
            <a:avLst>
              <a:gd name="adj1" fmla="val 0"/>
              <a:gd name="adj2" fmla="val 0"/>
            </a:avLst>
          </a:prstGeom>
          <a:solidFill>
            <a:srgbClr val="FFFFFF">
              <a:shade val="85000"/>
            </a:srgbClr>
          </a:solidFill>
          <a:ln>
            <a:noFill/>
          </a:ln>
          <a:effectLst/>
        </p:spPr>
      </p:pic>
      <p:pic>
        <p:nvPicPr>
          <p:cNvPr id="23" name="Picture 2" descr="Resolución Ministerial N.° 061-2023-PCM - Normas y documentos legales -  Presidencia del Consejo de Ministros - Plataforma del Estado Peruano">
            <a:extLst>
              <a:ext uri="{FF2B5EF4-FFF2-40B4-BE49-F238E27FC236}">
                <a16:creationId xmlns:a16="http://schemas.microsoft.com/office/drawing/2014/main" id="{86E2CDBC-0672-E05D-DC99-D0D077DF1D47}"/>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654375" y="109286"/>
            <a:ext cx="883249" cy="532547"/>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Inicio - Bicentenario del Perú">
            <a:extLst>
              <a:ext uri="{FF2B5EF4-FFF2-40B4-BE49-F238E27FC236}">
                <a16:creationId xmlns:a16="http://schemas.microsoft.com/office/drawing/2014/main" id="{1BB6DC9E-95DE-E6F2-A344-C2BB7D72729B}"/>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0766665" y="166015"/>
            <a:ext cx="1082435" cy="4185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5960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En blanco">
    <p:spTree>
      <p:nvGrpSpPr>
        <p:cNvPr id="1" name=""/>
        <p:cNvGrpSpPr/>
        <p:nvPr/>
      </p:nvGrpSpPr>
      <p:grpSpPr>
        <a:xfrm>
          <a:off x="0" y="0"/>
          <a:ext cx="0" cy="0"/>
          <a:chOff x="0" y="0"/>
          <a:chExt cx="0" cy="0"/>
        </a:xfrm>
      </p:grpSpPr>
      <p:sp>
        <p:nvSpPr>
          <p:cNvPr id="10" name="Rectángulo: esquinas superiores redondeadas 9">
            <a:extLst>
              <a:ext uri="{FF2B5EF4-FFF2-40B4-BE49-F238E27FC236}">
                <a16:creationId xmlns:a16="http://schemas.microsoft.com/office/drawing/2014/main" id="{95980C72-ED76-EEDA-1800-C8AEEEA6CF74}"/>
              </a:ext>
            </a:extLst>
          </p:cNvPr>
          <p:cNvSpPr/>
          <p:nvPr userDrawn="1"/>
        </p:nvSpPr>
        <p:spPr>
          <a:xfrm>
            <a:off x="0" y="0"/>
            <a:ext cx="12192000" cy="675118"/>
          </a:xfrm>
          <a:prstGeom prst="round2SameRect">
            <a:avLst>
              <a:gd name="adj1" fmla="val 0"/>
              <a:gd name="adj2" fmla="val 21385"/>
            </a:avLst>
          </a:prstGeom>
          <a:solidFill>
            <a:schemeClr val="bg1"/>
          </a:solidFill>
          <a:ln>
            <a:noFill/>
          </a:ln>
          <a:effectLst>
            <a:outerShdw blurRad="50800" dist="63500" dir="5400000" algn="t" rotWithShape="0">
              <a:schemeClr val="bg2">
                <a:lumMod val="75000"/>
                <a:alpha val="1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sp>
        <p:nvSpPr>
          <p:cNvPr id="14" name="Rectángulo 13">
            <a:extLst>
              <a:ext uri="{FF2B5EF4-FFF2-40B4-BE49-F238E27FC236}">
                <a16:creationId xmlns:a16="http://schemas.microsoft.com/office/drawing/2014/main" id="{E0F588A4-93CF-FFD8-EA46-B405B7EB6D69}"/>
              </a:ext>
            </a:extLst>
          </p:cNvPr>
          <p:cNvSpPr/>
          <p:nvPr userDrawn="1"/>
        </p:nvSpPr>
        <p:spPr>
          <a:xfrm>
            <a:off x="0" y="1"/>
            <a:ext cx="3043238" cy="67638"/>
          </a:xfrm>
          <a:prstGeom prst="rect">
            <a:avLst/>
          </a:prstGeom>
          <a:solidFill>
            <a:srgbClr val="1FA7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5" name="Rectángulo 14">
            <a:extLst>
              <a:ext uri="{FF2B5EF4-FFF2-40B4-BE49-F238E27FC236}">
                <a16:creationId xmlns:a16="http://schemas.microsoft.com/office/drawing/2014/main" id="{B6FB512F-7A39-46A9-D538-BE41C08B6949}"/>
              </a:ext>
            </a:extLst>
          </p:cNvPr>
          <p:cNvSpPr/>
          <p:nvPr userDrawn="1"/>
        </p:nvSpPr>
        <p:spPr>
          <a:xfrm>
            <a:off x="3043238" y="-1"/>
            <a:ext cx="3052762" cy="67638"/>
          </a:xfrm>
          <a:prstGeom prst="rect">
            <a:avLst/>
          </a:prstGeom>
          <a:solidFill>
            <a:srgbClr val="253E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6" name="Rectángulo 15">
            <a:extLst>
              <a:ext uri="{FF2B5EF4-FFF2-40B4-BE49-F238E27FC236}">
                <a16:creationId xmlns:a16="http://schemas.microsoft.com/office/drawing/2014/main" id="{6B2C964C-F2E7-4B35-B4C4-39E859459753}"/>
              </a:ext>
            </a:extLst>
          </p:cNvPr>
          <p:cNvSpPr/>
          <p:nvPr userDrawn="1"/>
        </p:nvSpPr>
        <p:spPr>
          <a:xfrm>
            <a:off x="6096000" y="2"/>
            <a:ext cx="3043238" cy="67638"/>
          </a:xfrm>
          <a:prstGeom prst="rect">
            <a:avLst/>
          </a:prstGeom>
          <a:solidFill>
            <a:srgbClr val="ED43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7" name="Rectángulo 16">
            <a:extLst>
              <a:ext uri="{FF2B5EF4-FFF2-40B4-BE49-F238E27FC236}">
                <a16:creationId xmlns:a16="http://schemas.microsoft.com/office/drawing/2014/main" id="{9BA36DFC-8376-522D-816E-5BD649188EE9}"/>
              </a:ext>
            </a:extLst>
          </p:cNvPr>
          <p:cNvSpPr/>
          <p:nvPr userDrawn="1"/>
        </p:nvSpPr>
        <p:spPr>
          <a:xfrm>
            <a:off x="9139238" y="0"/>
            <a:ext cx="3052762" cy="67638"/>
          </a:xfrm>
          <a:prstGeom prst="rect">
            <a:avLst/>
          </a:prstGeom>
          <a:solidFill>
            <a:srgbClr val="DD9C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pic>
        <p:nvPicPr>
          <p:cNvPr id="22" name="Google Shape;15;p7">
            <a:extLst>
              <a:ext uri="{FF2B5EF4-FFF2-40B4-BE49-F238E27FC236}">
                <a16:creationId xmlns:a16="http://schemas.microsoft.com/office/drawing/2014/main" id="{3F4A8BF2-19BE-66D2-794C-408843FEB3E5}"/>
              </a:ext>
            </a:extLst>
          </p:cNvPr>
          <p:cNvPicPr preferRelativeResize="0"/>
          <p:nvPr userDrawn="1"/>
        </p:nvPicPr>
        <p:blipFill rotWithShape="1">
          <a:blip r:embed="rId2">
            <a:alphaModFix/>
          </a:blip>
          <a:srcRect l="3487" t="20270" r="69586" b="13241"/>
          <a:stretch/>
        </p:blipFill>
        <p:spPr>
          <a:xfrm>
            <a:off x="412126" y="180482"/>
            <a:ext cx="1700056" cy="419893"/>
          </a:xfrm>
          <a:prstGeom prst="round2SameRect">
            <a:avLst>
              <a:gd name="adj1" fmla="val 0"/>
              <a:gd name="adj2" fmla="val 0"/>
            </a:avLst>
          </a:prstGeom>
          <a:solidFill>
            <a:srgbClr val="FFFFFF">
              <a:shade val="85000"/>
            </a:srgbClr>
          </a:solidFill>
          <a:ln>
            <a:noFill/>
          </a:ln>
          <a:effectLst/>
        </p:spPr>
      </p:pic>
      <p:pic>
        <p:nvPicPr>
          <p:cNvPr id="23" name="Picture 2" descr="Resolución Ministerial N.° 061-2023-PCM - Normas y documentos legales -  Presidencia del Consejo de Ministros - Plataforma del Estado Peruano">
            <a:extLst>
              <a:ext uri="{FF2B5EF4-FFF2-40B4-BE49-F238E27FC236}">
                <a16:creationId xmlns:a16="http://schemas.microsoft.com/office/drawing/2014/main" id="{86E2CDBC-0672-E05D-DC99-D0D077DF1D47}"/>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654375" y="109286"/>
            <a:ext cx="883249" cy="532547"/>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Inicio - Bicentenario del Perú">
            <a:extLst>
              <a:ext uri="{FF2B5EF4-FFF2-40B4-BE49-F238E27FC236}">
                <a16:creationId xmlns:a16="http://schemas.microsoft.com/office/drawing/2014/main" id="{1BB6DC9E-95DE-E6F2-A344-C2BB7D72729B}"/>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0766665" y="166015"/>
            <a:ext cx="1082435" cy="4185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6731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F0A07561-21DB-FFF9-BE3C-F903AA6D6711}"/>
              </a:ext>
            </a:extLst>
          </p:cNvPr>
          <p:cNvSpPr/>
          <p:nvPr userDrawn="1"/>
        </p:nvSpPr>
        <p:spPr>
          <a:xfrm>
            <a:off x="0" y="-2"/>
            <a:ext cx="12192000" cy="6858000"/>
          </a:xfrm>
          <a:prstGeom prst="rect">
            <a:avLst/>
          </a:prstGeom>
          <a:solidFill>
            <a:srgbClr val="ED43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0" name="Rectángulo 9">
            <a:extLst>
              <a:ext uri="{FF2B5EF4-FFF2-40B4-BE49-F238E27FC236}">
                <a16:creationId xmlns:a16="http://schemas.microsoft.com/office/drawing/2014/main" id="{835CF0DF-0D43-5369-7AE6-519FE265BBE4}"/>
              </a:ext>
            </a:extLst>
          </p:cNvPr>
          <p:cNvSpPr/>
          <p:nvPr userDrawn="1"/>
        </p:nvSpPr>
        <p:spPr>
          <a:xfrm>
            <a:off x="0" y="1"/>
            <a:ext cx="3043238" cy="67638"/>
          </a:xfrm>
          <a:prstGeom prst="rect">
            <a:avLst/>
          </a:prstGeom>
          <a:solidFill>
            <a:srgbClr val="1FA7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1" name="Rectángulo 10">
            <a:extLst>
              <a:ext uri="{FF2B5EF4-FFF2-40B4-BE49-F238E27FC236}">
                <a16:creationId xmlns:a16="http://schemas.microsoft.com/office/drawing/2014/main" id="{E227CFBA-4FF7-550E-0CEB-E475A532C0F7}"/>
              </a:ext>
            </a:extLst>
          </p:cNvPr>
          <p:cNvSpPr/>
          <p:nvPr userDrawn="1"/>
        </p:nvSpPr>
        <p:spPr>
          <a:xfrm>
            <a:off x="3043238" y="-1"/>
            <a:ext cx="3052762" cy="67638"/>
          </a:xfrm>
          <a:prstGeom prst="rect">
            <a:avLst/>
          </a:prstGeom>
          <a:solidFill>
            <a:srgbClr val="253E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2" name="Rectángulo 11">
            <a:extLst>
              <a:ext uri="{FF2B5EF4-FFF2-40B4-BE49-F238E27FC236}">
                <a16:creationId xmlns:a16="http://schemas.microsoft.com/office/drawing/2014/main" id="{1A308EA9-B5DD-2510-DB3D-10F71E480826}"/>
              </a:ext>
            </a:extLst>
          </p:cNvPr>
          <p:cNvSpPr/>
          <p:nvPr userDrawn="1"/>
        </p:nvSpPr>
        <p:spPr>
          <a:xfrm>
            <a:off x="6096000" y="2"/>
            <a:ext cx="3043238" cy="67638"/>
          </a:xfrm>
          <a:prstGeom prst="rect">
            <a:avLst/>
          </a:prstGeom>
          <a:solidFill>
            <a:srgbClr val="ED43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3" name="Rectángulo 12">
            <a:extLst>
              <a:ext uri="{FF2B5EF4-FFF2-40B4-BE49-F238E27FC236}">
                <a16:creationId xmlns:a16="http://schemas.microsoft.com/office/drawing/2014/main" id="{F4F58760-0CE3-17B8-B02D-DB89150FFA36}"/>
              </a:ext>
            </a:extLst>
          </p:cNvPr>
          <p:cNvSpPr/>
          <p:nvPr userDrawn="1"/>
        </p:nvSpPr>
        <p:spPr>
          <a:xfrm>
            <a:off x="9139238" y="0"/>
            <a:ext cx="3052762" cy="67638"/>
          </a:xfrm>
          <a:prstGeom prst="rect">
            <a:avLst/>
          </a:prstGeom>
          <a:solidFill>
            <a:srgbClr val="DD9C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9" name="Título 1">
            <a:extLst>
              <a:ext uri="{FF2B5EF4-FFF2-40B4-BE49-F238E27FC236}">
                <a16:creationId xmlns:a16="http://schemas.microsoft.com/office/drawing/2014/main" id="{41796337-64B7-5EEE-B827-68036AB9B523}"/>
              </a:ext>
            </a:extLst>
          </p:cNvPr>
          <p:cNvSpPr>
            <a:spLocks noGrp="1"/>
          </p:cNvSpPr>
          <p:nvPr>
            <p:ph type="ctrTitle"/>
          </p:nvPr>
        </p:nvSpPr>
        <p:spPr>
          <a:xfrm>
            <a:off x="1524000" y="1897165"/>
            <a:ext cx="9144000" cy="2187725"/>
          </a:xfrm>
        </p:spPr>
        <p:txBody>
          <a:bodyPr anchor="ctr">
            <a:normAutofit/>
          </a:bodyPr>
          <a:lstStyle>
            <a:lvl1pPr algn="ctr">
              <a:defRPr sz="4000" b="1">
                <a:solidFill>
                  <a:schemeClr val="bg1"/>
                </a:solidFill>
                <a:latin typeface="+mj-lt"/>
              </a:defRPr>
            </a:lvl1pPr>
          </a:lstStyle>
          <a:p>
            <a:r>
              <a:rPr lang="es-ES"/>
              <a:t>Haga clic para modificar el estilo de título del patrón</a:t>
            </a:r>
            <a:endParaRPr lang="es-PE" dirty="0"/>
          </a:p>
        </p:txBody>
      </p:sp>
      <p:sp>
        <p:nvSpPr>
          <p:cNvPr id="20" name="Subtítulo 2">
            <a:extLst>
              <a:ext uri="{FF2B5EF4-FFF2-40B4-BE49-F238E27FC236}">
                <a16:creationId xmlns:a16="http://schemas.microsoft.com/office/drawing/2014/main" id="{89ABFC6F-9024-98A6-8B50-2EB1B6A2558D}"/>
              </a:ext>
            </a:extLst>
          </p:cNvPr>
          <p:cNvSpPr>
            <a:spLocks noGrp="1"/>
          </p:cNvSpPr>
          <p:nvPr>
            <p:ph type="subTitle" idx="1"/>
          </p:nvPr>
        </p:nvSpPr>
        <p:spPr>
          <a:xfrm>
            <a:off x="1524000" y="4734370"/>
            <a:ext cx="9144000" cy="523430"/>
          </a:xfrm>
        </p:spPr>
        <p:txBody>
          <a:bodyPr anchor="ctr">
            <a:normAutofit/>
          </a:bodyPr>
          <a:lstStyle>
            <a:lvl1pPr marL="0" indent="0" algn="ctr">
              <a:buNone/>
              <a:defRPr sz="20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dirty="0"/>
              <a:t>Haga clic para modificar el estilo de subtítulo del patrón</a:t>
            </a:r>
            <a:endParaRPr lang="es-PE" dirty="0"/>
          </a:p>
        </p:txBody>
      </p:sp>
      <p:pic>
        <p:nvPicPr>
          <p:cNvPr id="21" name="Picture 2">
            <a:extLst>
              <a:ext uri="{FF2B5EF4-FFF2-40B4-BE49-F238E27FC236}">
                <a16:creationId xmlns:a16="http://schemas.microsoft.com/office/drawing/2014/main" id="{1FE0D3CC-2B5C-43B9-D561-0E0D12DD6D72}"/>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22861" b="33781"/>
          <a:stretch/>
        </p:blipFill>
        <p:spPr bwMode="auto">
          <a:xfrm>
            <a:off x="5040341" y="5687779"/>
            <a:ext cx="2111318" cy="924411"/>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
            <a:extLst>
              <a:ext uri="{FF2B5EF4-FFF2-40B4-BE49-F238E27FC236}">
                <a16:creationId xmlns:a16="http://schemas.microsoft.com/office/drawing/2014/main" id="{52FEEEAF-0834-D735-E0A8-1FEC60DE96BE}"/>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68490"/>
          <a:stretch/>
        </p:blipFill>
        <p:spPr bwMode="auto">
          <a:xfrm>
            <a:off x="9272587" y="5687779"/>
            <a:ext cx="2576513" cy="819846"/>
          </a:xfrm>
          <a:prstGeom prst="rect">
            <a:avLst/>
          </a:prstGeom>
          <a:noFill/>
          <a:extLst>
            <a:ext uri="{909E8E84-426E-40DD-AFC4-6F175D3DCCD1}">
              <a14:hiddenFill xmlns:a14="http://schemas.microsoft.com/office/drawing/2010/main">
                <a:solidFill>
                  <a:srgbClr val="FFFFFF"/>
                </a:solidFill>
              </a14:hiddenFill>
            </a:ext>
          </a:extLst>
        </p:spPr>
      </p:pic>
      <p:pic>
        <p:nvPicPr>
          <p:cNvPr id="28" name="Imagen 27">
            <a:extLst>
              <a:ext uri="{FF2B5EF4-FFF2-40B4-BE49-F238E27FC236}">
                <a16:creationId xmlns:a16="http://schemas.microsoft.com/office/drawing/2014/main" id="{84D9A954-FF58-FAD5-7466-D9B23103A13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2900" y="5915257"/>
            <a:ext cx="3115041" cy="592368"/>
          </a:xfrm>
          <a:prstGeom prst="rect">
            <a:avLst/>
          </a:prstGeom>
        </p:spPr>
      </p:pic>
    </p:spTree>
    <p:extLst>
      <p:ext uri="{BB962C8B-B14F-4D97-AF65-F5344CB8AC3E}">
        <p14:creationId xmlns:p14="http://schemas.microsoft.com/office/powerpoint/2010/main" val="680286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8A35B6AA-40FD-BA71-3F2D-03D5DDD199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s-PE" dirty="0"/>
          </a:p>
        </p:txBody>
      </p:sp>
      <p:sp>
        <p:nvSpPr>
          <p:cNvPr id="3" name="Marcador de texto 2">
            <a:extLst>
              <a:ext uri="{FF2B5EF4-FFF2-40B4-BE49-F238E27FC236}">
                <a16:creationId xmlns:a16="http://schemas.microsoft.com/office/drawing/2014/main" id="{0EE71C94-4630-3EBF-F812-F588592110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PE" dirty="0"/>
          </a:p>
        </p:txBody>
      </p:sp>
      <p:sp>
        <p:nvSpPr>
          <p:cNvPr id="4" name="Marcador de fecha 3">
            <a:extLst>
              <a:ext uri="{FF2B5EF4-FFF2-40B4-BE49-F238E27FC236}">
                <a16:creationId xmlns:a16="http://schemas.microsoft.com/office/drawing/2014/main" id="{A52DE3C8-E019-5657-D8D9-CB9A4ED1A3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A754A4-5E3E-4AD1-A484-7E55F0DE4A8D}" type="datetimeFigureOut">
              <a:rPr lang="es-PE" smtClean="0"/>
              <a:t>11/07/2023</a:t>
            </a:fld>
            <a:endParaRPr lang="es-PE"/>
          </a:p>
        </p:txBody>
      </p:sp>
      <p:sp>
        <p:nvSpPr>
          <p:cNvPr id="5" name="Marcador de pie de página 4">
            <a:extLst>
              <a:ext uri="{FF2B5EF4-FFF2-40B4-BE49-F238E27FC236}">
                <a16:creationId xmlns:a16="http://schemas.microsoft.com/office/drawing/2014/main" id="{3949271E-BB66-F672-215D-0074BD7C23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a:extLst>
              <a:ext uri="{FF2B5EF4-FFF2-40B4-BE49-F238E27FC236}">
                <a16:creationId xmlns:a16="http://schemas.microsoft.com/office/drawing/2014/main" id="{DCBFF7D1-49BD-7884-A7A2-960FB8BDEF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B958D1-B190-40B0-9F40-44C0D5C474DE}" type="slidenum">
              <a:rPr lang="es-PE" smtClean="0"/>
              <a:t>‹Nº›</a:t>
            </a:fld>
            <a:endParaRPr lang="es-PE"/>
          </a:p>
        </p:txBody>
      </p:sp>
    </p:spTree>
    <p:extLst>
      <p:ext uri="{BB962C8B-B14F-4D97-AF65-F5344CB8AC3E}">
        <p14:creationId xmlns:p14="http://schemas.microsoft.com/office/powerpoint/2010/main" val="3033848403"/>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0" r:id="rId3"/>
    <p:sldLayoutId id="2147483658" r:id="rId4"/>
    <p:sldLayoutId id="2147483654" r:id="rId5"/>
    <p:sldLayoutId id="2147483655" r:id="rId6"/>
    <p:sldLayoutId id="2147483657" r:id="rId7"/>
    <p:sldLayoutId id="2147483659" r:id="rId8"/>
  </p:sldLayoutIdLst>
  <p:txStyles>
    <p:titleStyle>
      <a:lvl1pPr algn="l" defTabSz="914400" rtl="0" eaLnBrk="1" latinLnBrk="0" hangingPunct="1">
        <a:lnSpc>
          <a:spcPct val="90000"/>
        </a:lnSpc>
        <a:spcBef>
          <a:spcPct val="0"/>
        </a:spcBef>
        <a:buNone/>
        <a:defRPr sz="30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5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3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96DBA1-2E90-23AA-261E-FE416B6E4946}"/>
              </a:ext>
            </a:extLst>
          </p:cNvPr>
          <p:cNvSpPr>
            <a:spLocks noGrp="1"/>
          </p:cNvSpPr>
          <p:nvPr>
            <p:ph type="ctrTitle"/>
          </p:nvPr>
        </p:nvSpPr>
        <p:spPr>
          <a:xfrm>
            <a:off x="1245267" y="1636637"/>
            <a:ext cx="9701463" cy="2187725"/>
          </a:xfrm>
        </p:spPr>
        <p:txBody>
          <a:bodyPr>
            <a:noAutofit/>
          </a:bodyPr>
          <a:lstStyle/>
          <a:p>
            <a:r>
              <a:rPr lang="es-ES" sz="3000" dirty="0"/>
              <a:t>Sustentación en cumplimiento del artículo 66 de la Ley de Presupuesto del Sector Público para el Año Fiscal 2023, ejecución presupuestal e intervenciones para enfrentar y prevenir el Fenómeno del Niño.</a:t>
            </a:r>
            <a:endParaRPr lang="es-PE" sz="3000" dirty="0">
              <a:solidFill>
                <a:srgbClr val="FF0000"/>
              </a:solidFill>
            </a:endParaRPr>
          </a:p>
        </p:txBody>
      </p:sp>
      <p:sp>
        <p:nvSpPr>
          <p:cNvPr id="5" name="Subtítulo 4">
            <a:extLst>
              <a:ext uri="{FF2B5EF4-FFF2-40B4-BE49-F238E27FC236}">
                <a16:creationId xmlns:a16="http://schemas.microsoft.com/office/drawing/2014/main" id="{82CC7ADE-387A-DC99-7B4E-0510E92EA9B5}"/>
              </a:ext>
            </a:extLst>
          </p:cNvPr>
          <p:cNvSpPr>
            <a:spLocks noGrp="1"/>
          </p:cNvSpPr>
          <p:nvPr>
            <p:ph type="subTitle" idx="1"/>
          </p:nvPr>
        </p:nvSpPr>
        <p:spPr>
          <a:xfrm>
            <a:off x="1523999" y="5391733"/>
            <a:ext cx="9144000" cy="992662"/>
          </a:xfrm>
        </p:spPr>
        <p:txBody>
          <a:bodyPr>
            <a:normAutofit/>
          </a:bodyPr>
          <a:lstStyle/>
          <a:p>
            <a:r>
              <a:rPr lang="es-PE" dirty="0"/>
              <a:t>Daniel Ysau Maurate Romero</a:t>
            </a:r>
          </a:p>
          <a:p>
            <a:r>
              <a:rPr lang="es-PE" b="0" dirty="0"/>
              <a:t>Ministro de Justicia y Derechos Humanos</a:t>
            </a:r>
          </a:p>
        </p:txBody>
      </p:sp>
      <p:sp>
        <p:nvSpPr>
          <p:cNvPr id="4" name="CuadroTexto 3">
            <a:extLst>
              <a:ext uri="{FF2B5EF4-FFF2-40B4-BE49-F238E27FC236}">
                <a16:creationId xmlns:a16="http://schemas.microsoft.com/office/drawing/2014/main" id="{D43C8E81-E25C-32EF-6415-3B08D5976B5E}"/>
              </a:ext>
            </a:extLst>
          </p:cNvPr>
          <p:cNvSpPr txBox="1"/>
          <p:nvPr/>
        </p:nvSpPr>
        <p:spPr>
          <a:xfrm>
            <a:off x="3022598" y="3824362"/>
            <a:ext cx="6146800" cy="553998"/>
          </a:xfrm>
          <a:prstGeom prst="rect">
            <a:avLst/>
          </a:prstGeom>
          <a:noFill/>
        </p:spPr>
        <p:txBody>
          <a:bodyPr wrap="square" anchor="ctr">
            <a:spAutoFit/>
          </a:bodyPr>
          <a:lstStyle/>
          <a:p>
            <a:pPr algn="ctr"/>
            <a:r>
              <a:rPr lang="es-ES" sz="3000" b="1" dirty="0">
                <a:solidFill>
                  <a:schemeClr val="accent6"/>
                </a:solidFill>
              </a:rPr>
              <a:t>SECTOR 06. JUSTICIA</a:t>
            </a:r>
            <a:endParaRPr lang="es-PE" sz="3000" b="1" dirty="0">
              <a:solidFill>
                <a:schemeClr val="accent6"/>
              </a:solidFill>
            </a:endParaRPr>
          </a:p>
        </p:txBody>
      </p:sp>
    </p:spTree>
    <p:extLst>
      <p:ext uri="{BB962C8B-B14F-4D97-AF65-F5344CB8AC3E}">
        <p14:creationId xmlns:p14="http://schemas.microsoft.com/office/powerpoint/2010/main" val="407446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047B5475-BB50-CC23-5CF8-8DC2AB71C778}"/>
              </a:ext>
            </a:extLst>
          </p:cNvPr>
          <p:cNvSpPr/>
          <p:nvPr/>
        </p:nvSpPr>
        <p:spPr>
          <a:xfrm>
            <a:off x="1148378" y="1697002"/>
            <a:ext cx="9895243" cy="307777"/>
          </a:xfrm>
          <a:prstGeom prst="rect">
            <a:avLst/>
          </a:prstGeom>
        </p:spPr>
        <p:txBody>
          <a:bodyPr wrap="square">
            <a:spAutoFit/>
          </a:bodyPr>
          <a:lstStyle/>
          <a:p>
            <a:pPr algn="ctr"/>
            <a:r>
              <a:rPr lang="es-ES" sz="1400" b="1" dirty="0">
                <a:solidFill>
                  <a:schemeClr val="accent6"/>
                </a:solidFill>
                <a:latin typeface="Arial" panose="020B0604020202020204" pitchFamily="34" charset="0"/>
                <a:cs typeface="Arial" panose="020B0604020202020204" pitchFamily="34" charset="0"/>
              </a:rPr>
              <a:t>INTERVENCIONES VINCULADAS AL SECTOR JUSTICIA Y DERECHOS HUMANOS</a:t>
            </a:r>
            <a:endParaRPr lang="es-PE" b="1" dirty="0">
              <a:solidFill>
                <a:schemeClr val="accent6"/>
              </a:solidFill>
              <a:latin typeface="Arial" panose="020B0604020202020204" pitchFamily="34" charset="0"/>
              <a:cs typeface="Arial" panose="020B0604020202020204" pitchFamily="34" charset="0"/>
            </a:endParaRPr>
          </a:p>
        </p:txBody>
      </p:sp>
      <p:graphicFrame>
        <p:nvGraphicFramePr>
          <p:cNvPr id="3" name="Tabla 3">
            <a:extLst>
              <a:ext uri="{FF2B5EF4-FFF2-40B4-BE49-F238E27FC236}">
                <a16:creationId xmlns:a16="http://schemas.microsoft.com/office/drawing/2014/main" id="{E77EF196-65CA-B2F4-086F-E53A310C098C}"/>
              </a:ext>
            </a:extLst>
          </p:cNvPr>
          <p:cNvGraphicFramePr>
            <a:graphicFrameLocks noGrp="1"/>
          </p:cNvGraphicFramePr>
          <p:nvPr/>
        </p:nvGraphicFramePr>
        <p:xfrm>
          <a:off x="1148379" y="2126046"/>
          <a:ext cx="9895242" cy="3547308"/>
        </p:xfrm>
        <a:graphic>
          <a:graphicData uri="http://schemas.openxmlformats.org/drawingml/2006/table">
            <a:tbl>
              <a:tblPr firstRow="1" bandRow="1">
                <a:tableStyleId>{93296810-A885-4BE3-A3E7-6D5BEEA58F35}</a:tableStyleId>
              </a:tblPr>
              <a:tblGrid>
                <a:gridCol w="520158">
                  <a:extLst>
                    <a:ext uri="{9D8B030D-6E8A-4147-A177-3AD203B41FA5}">
                      <a16:colId xmlns:a16="http://schemas.microsoft.com/office/drawing/2014/main" val="1473645543"/>
                    </a:ext>
                  </a:extLst>
                </a:gridCol>
                <a:gridCol w="3934596">
                  <a:extLst>
                    <a:ext uri="{9D8B030D-6E8A-4147-A177-3AD203B41FA5}">
                      <a16:colId xmlns:a16="http://schemas.microsoft.com/office/drawing/2014/main" val="1308058149"/>
                    </a:ext>
                  </a:extLst>
                </a:gridCol>
                <a:gridCol w="2512641">
                  <a:extLst>
                    <a:ext uri="{9D8B030D-6E8A-4147-A177-3AD203B41FA5}">
                      <a16:colId xmlns:a16="http://schemas.microsoft.com/office/drawing/2014/main" val="2131504138"/>
                    </a:ext>
                  </a:extLst>
                </a:gridCol>
                <a:gridCol w="2927847">
                  <a:extLst>
                    <a:ext uri="{9D8B030D-6E8A-4147-A177-3AD203B41FA5}">
                      <a16:colId xmlns:a16="http://schemas.microsoft.com/office/drawing/2014/main" val="4118907320"/>
                    </a:ext>
                  </a:extLst>
                </a:gridCol>
              </a:tblGrid>
              <a:tr h="637816">
                <a:tc>
                  <a:txBody>
                    <a:bodyPr/>
                    <a:lstStyle/>
                    <a:p>
                      <a:pPr algn="ctr"/>
                      <a:r>
                        <a:rPr lang="es-PE" sz="1200" dirty="0"/>
                        <a:t>N°</a:t>
                      </a:r>
                      <a:endParaRPr lang="es-PE" sz="1200" dirty="0">
                        <a:latin typeface="Arial" panose="020B0604020202020204" pitchFamily="34" charset="0"/>
                        <a:cs typeface="Arial" panose="020B0604020202020204" pitchFamily="34" charset="0"/>
                      </a:endParaRPr>
                    </a:p>
                  </a:txBody>
                  <a:tcPr anchor="ctr"/>
                </a:tc>
                <a:tc>
                  <a:txBody>
                    <a:bodyPr/>
                    <a:lstStyle/>
                    <a:p>
                      <a:pPr algn="ctr"/>
                      <a:r>
                        <a:rPr lang="es-PE" sz="1200" dirty="0"/>
                        <a:t>Intervenciones</a:t>
                      </a:r>
                      <a:endParaRPr lang="es-PE" sz="1200" dirty="0">
                        <a:latin typeface="Arial" panose="020B0604020202020204" pitchFamily="34" charset="0"/>
                        <a:cs typeface="Arial" panose="020B0604020202020204" pitchFamily="34" charset="0"/>
                      </a:endParaRPr>
                    </a:p>
                  </a:txBody>
                  <a:tcPr anchor="ctr"/>
                </a:tc>
                <a:tc>
                  <a:txBody>
                    <a:bodyPr/>
                    <a:lstStyle/>
                    <a:p>
                      <a:pPr algn="ctr"/>
                      <a:r>
                        <a:rPr lang="es-PE" sz="1200" dirty="0"/>
                        <a:t>Responsable</a:t>
                      </a:r>
                      <a:endParaRPr lang="es-PE" sz="1200" dirty="0">
                        <a:latin typeface="Arial" panose="020B0604020202020204" pitchFamily="34" charset="0"/>
                        <a:cs typeface="Arial" panose="020B0604020202020204" pitchFamily="34" charset="0"/>
                      </a:endParaRPr>
                    </a:p>
                  </a:txBody>
                  <a:tcPr anchor="ctr"/>
                </a:tc>
                <a:tc>
                  <a:txBody>
                    <a:bodyPr/>
                    <a:lstStyle/>
                    <a:p>
                      <a:pPr algn="ctr"/>
                      <a:r>
                        <a:rPr lang="es-PE" sz="1200" dirty="0"/>
                        <a:t>Presupuesto adicional S/.</a:t>
                      </a:r>
                      <a:endParaRPr lang="es-PE" sz="12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795866821"/>
                  </a:ext>
                </a:extLst>
              </a:tr>
              <a:tr h="1598910">
                <a:tc>
                  <a:txBody>
                    <a:bodyPr/>
                    <a:lstStyle/>
                    <a:p>
                      <a:pPr algn="ctr"/>
                      <a:r>
                        <a:rPr lang="es-PE" sz="1400" dirty="0"/>
                        <a:t>1</a:t>
                      </a:r>
                      <a:endParaRPr lang="es-PE" sz="1400" dirty="0">
                        <a:latin typeface="Arial" panose="020B0604020202020204" pitchFamily="34" charset="0"/>
                        <a:cs typeface="Arial" panose="020B0604020202020204" pitchFamily="34" charset="0"/>
                      </a:endParaRP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PE" sz="1400" dirty="0"/>
                        <a:t>Fortalecer las capacidades del Sector para brindar asistencia legal de acceso a la justicia y el derecho de defensa de las personas que pudieran ser afectadas por el FEN.</a:t>
                      </a:r>
                    </a:p>
                    <a:p>
                      <a:pPr algn="just"/>
                      <a:endParaRPr lang="es-PE" sz="1400" dirty="0">
                        <a:latin typeface="Arial" panose="020B0604020202020204" pitchFamily="34" charset="0"/>
                        <a:cs typeface="Arial" panose="020B0604020202020204" pitchFamily="34" charset="0"/>
                      </a:endParaRPr>
                    </a:p>
                  </a:txBody>
                  <a:tcPr anchor="ctr"/>
                </a:tc>
                <a:tc>
                  <a:txBody>
                    <a:bodyPr/>
                    <a:lstStyle/>
                    <a:p>
                      <a:pPr algn="ctr"/>
                      <a:r>
                        <a:rPr lang="es-PE" sz="1400" dirty="0"/>
                        <a:t>Ministerio de Justicia y Derechos Humanos</a:t>
                      </a:r>
                      <a:endParaRPr lang="es-PE" sz="1400" dirty="0">
                        <a:latin typeface="Arial" panose="020B0604020202020204" pitchFamily="34" charset="0"/>
                        <a:cs typeface="Arial" panose="020B0604020202020204" pitchFamily="34" charset="0"/>
                      </a:endParaRPr>
                    </a:p>
                  </a:txBody>
                  <a:tcPr anchor="ctr"/>
                </a:tc>
                <a:tc>
                  <a:txBody>
                    <a:bodyPr/>
                    <a:lstStyle/>
                    <a:p>
                      <a:pPr algn="ctr"/>
                      <a:r>
                        <a:rPr lang="es-PE" sz="1400" dirty="0"/>
                        <a:t>No generan gastos adicionales al Tesoro Público</a:t>
                      </a:r>
                      <a:endParaRPr lang="es-PE" sz="14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938140507"/>
                  </a:ext>
                </a:extLst>
              </a:tr>
              <a:tr h="1310582">
                <a:tc>
                  <a:txBody>
                    <a:bodyPr/>
                    <a:lstStyle/>
                    <a:p>
                      <a:pPr algn="ctr"/>
                      <a:r>
                        <a:rPr lang="es-PE" sz="1400" dirty="0"/>
                        <a:t>2</a:t>
                      </a:r>
                      <a:endParaRPr lang="es-PE" sz="1400" dirty="0">
                        <a:latin typeface="Arial" panose="020B0604020202020204" pitchFamily="34" charset="0"/>
                        <a:cs typeface="Arial" panose="020B0604020202020204" pitchFamily="34" charset="0"/>
                      </a:endParaRP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PE" sz="1400" dirty="0"/>
                        <a:t>Proteger las instalaciones de los establecimientos penitenciarios y centros juveniles ante las lluvias intensas que causarían el FEN.</a:t>
                      </a:r>
                    </a:p>
                    <a:p>
                      <a:pPr algn="just"/>
                      <a:endParaRPr lang="es-PE" sz="1400" dirty="0">
                        <a:latin typeface="Arial" panose="020B0604020202020204" pitchFamily="34" charset="0"/>
                        <a:cs typeface="Arial" panose="020B0604020202020204" pitchFamily="34" charset="0"/>
                      </a:endParaRPr>
                    </a:p>
                  </a:txBody>
                  <a:tcPr anchor="ctr"/>
                </a:tc>
                <a:tc>
                  <a:txBody>
                    <a:bodyPr/>
                    <a:lstStyle/>
                    <a:p>
                      <a:pPr algn="ctr"/>
                      <a:r>
                        <a:rPr lang="es-PE" sz="1400" dirty="0"/>
                        <a:t>Programa Nacional de Centros Juveniles</a:t>
                      </a:r>
                    </a:p>
                    <a:p>
                      <a:pPr algn="ctr"/>
                      <a:r>
                        <a:rPr lang="es-PE" sz="1400" dirty="0"/>
                        <a:t>Instituto Nacional Penitenciario.</a:t>
                      </a:r>
                      <a:endParaRPr lang="es-PE" sz="1400" dirty="0">
                        <a:latin typeface="Arial" panose="020B0604020202020204" pitchFamily="34" charset="0"/>
                        <a:cs typeface="Arial" panose="020B0604020202020204" pitchFamily="34" charset="0"/>
                      </a:endParaRPr>
                    </a:p>
                  </a:txBody>
                  <a:tcPr anchor="ctr"/>
                </a:tc>
                <a:tc>
                  <a:txBody>
                    <a:bodyPr/>
                    <a:lstStyle/>
                    <a:p>
                      <a:pPr algn="ctr"/>
                      <a:r>
                        <a:rPr lang="es-PE" sz="1400" dirty="0"/>
                        <a:t>No generan gastos adicionales al Tesoro Público</a:t>
                      </a:r>
                      <a:endParaRPr lang="es-PE" sz="14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737527215"/>
                  </a:ext>
                </a:extLst>
              </a:tr>
            </a:tbl>
          </a:graphicData>
        </a:graphic>
      </p:graphicFrame>
      <p:sp>
        <p:nvSpPr>
          <p:cNvPr id="4" name="Título 3">
            <a:extLst>
              <a:ext uri="{FF2B5EF4-FFF2-40B4-BE49-F238E27FC236}">
                <a16:creationId xmlns:a16="http://schemas.microsoft.com/office/drawing/2014/main" id="{7EF72DA5-695A-8654-5E28-BF8DB548AA81}"/>
              </a:ext>
            </a:extLst>
          </p:cNvPr>
          <p:cNvSpPr>
            <a:spLocks noGrp="1"/>
          </p:cNvSpPr>
          <p:nvPr>
            <p:ph type="title"/>
          </p:nvPr>
        </p:nvSpPr>
        <p:spPr>
          <a:xfrm>
            <a:off x="377512" y="1034567"/>
            <a:ext cx="11436974" cy="414234"/>
          </a:xfrm>
        </p:spPr>
        <p:txBody>
          <a:bodyPr>
            <a:normAutofit/>
          </a:bodyPr>
          <a:lstStyle/>
          <a:p>
            <a:r>
              <a:rPr lang="es-PE" dirty="0"/>
              <a:t>Plan Multisectorial ante la Probabilidad de Ocurrencia del Fenómeno El Niño 2023-2024</a:t>
            </a:r>
          </a:p>
        </p:txBody>
      </p:sp>
    </p:spTree>
    <p:extLst>
      <p:ext uri="{BB962C8B-B14F-4D97-AF65-F5344CB8AC3E}">
        <p14:creationId xmlns:p14="http://schemas.microsoft.com/office/powerpoint/2010/main" val="769837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603BD1D0-E04E-64D8-24B2-D80F7C41C9AC}"/>
              </a:ext>
            </a:extLst>
          </p:cNvPr>
          <p:cNvSpPr>
            <a:spLocks noGrp="1"/>
          </p:cNvSpPr>
          <p:nvPr>
            <p:ph type="ctrTitle"/>
          </p:nvPr>
        </p:nvSpPr>
        <p:spPr/>
        <p:txBody>
          <a:bodyPr/>
          <a:lstStyle/>
          <a:p>
            <a:r>
              <a:rPr lang="es-ES" dirty="0"/>
              <a:t>Gracias</a:t>
            </a:r>
            <a:endParaRPr lang="es-PE" dirty="0"/>
          </a:p>
        </p:txBody>
      </p:sp>
      <p:sp>
        <p:nvSpPr>
          <p:cNvPr id="6" name="Subtítulo 5">
            <a:extLst>
              <a:ext uri="{FF2B5EF4-FFF2-40B4-BE49-F238E27FC236}">
                <a16:creationId xmlns:a16="http://schemas.microsoft.com/office/drawing/2014/main" id="{3481AC9A-1B6A-C3DF-1933-97BEA659AF55}"/>
              </a:ext>
            </a:extLst>
          </p:cNvPr>
          <p:cNvSpPr>
            <a:spLocks noGrp="1"/>
          </p:cNvSpPr>
          <p:nvPr>
            <p:ph type="subTitle" idx="1"/>
          </p:nvPr>
        </p:nvSpPr>
        <p:spPr>
          <a:xfrm>
            <a:off x="1524000" y="4433033"/>
            <a:ext cx="9144000" cy="523430"/>
          </a:xfrm>
        </p:spPr>
        <p:txBody>
          <a:bodyPr>
            <a:noAutofit/>
          </a:bodyPr>
          <a:lstStyle/>
          <a:p>
            <a:r>
              <a:rPr lang="es-ES" sz="1500" dirty="0"/>
              <a:t>Daniel </a:t>
            </a:r>
            <a:r>
              <a:rPr lang="es-ES" sz="1500" dirty="0" err="1"/>
              <a:t>Ysau</a:t>
            </a:r>
            <a:r>
              <a:rPr lang="es-ES" sz="1500" dirty="0"/>
              <a:t> </a:t>
            </a:r>
            <a:r>
              <a:rPr lang="es-ES" sz="1500" dirty="0" err="1"/>
              <a:t>Maurate</a:t>
            </a:r>
            <a:r>
              <a:rPr lang="es-ES" sz="1500" dirty="0"/>
              <a:t> Romero</a:t>
            </a:r>
          </a:p>
          <a:p>
            <a:r>
              <a:rPr lang="es-ES" sz="1500" b="0" dirty="0"/>
              <a:t>Ministro de Justicia y Derechos Humanos</a:t>
            </a:r>
          </a:p>
        </p:txBody>
      </p:sp>
    </p:spTree>
    <p:extLst>
      <p:ext uri="{BB962C8B-B14F-4D97-AF65-F5344CB8AC3E}">
        <p14:creationId xmlns:p14="http://schemas.microsoft.com/office/powerpoint/2010/main" val="1254519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B990CDE0-C1AC-C999-96FC-6D61D2386E0E}"/>
              </a:ext>
            </a:extLst>
          </p:cNvPr>
          <p:cNvSpPr>
            <a:spLocks noGrp="1"/>
          </p:cNvSpPr>
          <p:nvPr>
            <p:ph type="title"/>
          </p:nvPr>
        </p:nvSpPr>
        <p:spPr>
          <a:xfrm>
            <a:off x="1085850" y="3222643"/>
            <a:ext cx="10001249" cy="1792418"/>
          </a:xfrm>
        </p:spPr>
        <p:txBody>
          <a:bodyPr/>
          <a:lstStyle/>
          <a:p>
            <a:pPr algn="ctr"/>
            <a:r>
              <a:rPr lang="es-ES" sz="2500" dirty="0"/>
              <a:t>Sustentar sobre las modificaciones presupuestales aprobadas por Decreto Supremo, en cumplimiento del artículo 66 de la Ley de Presupuesto del Sector Publico para el Año Fiscal 2023.</a:t>
            </a:r>
            <a:endParaRPr lang="es-PE" sz="2500" dirty="0"/>
          </a:p>
        </p:txBody>
      </p:sp>
      <p:sp>
        <p:nvSpPr>
          <p:cNvPr id="2" name="Título 2">
            <a:extLst>
              <a:ext uri="{FF2B5EF4-FFF2-40B4-BE49-F238E27FC236}">
                <a16:creationId xmlns:a16="http://schemas.microsoft.com/office/drawing/2014/main" id="{A9F78F06-C659-19B6-1489-EB368DFAE210}"/>
              </a:ext>
            </a:extLst>
          </p:cNvPr>
          <p:cNvSpPr txBox="1">
            <a:spLocks/>
          </p:cNvSpPr>
          <p:nvPr/>
        </p:nvSpPr>
        <p:spPr>
          <a:xfrm>
            <a:off x="1095375" y="2266950"/>
            <a:ext cx="10001249" cy="61912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b="1" kern="1200">
                <a:solidFill>
                  <a:schemeClr val="bg1"/>
                </a:solidFill>
                <a:latin typeface="+mj-lt"/>
                <a:ea typeface="+mj-ea"/>
                <a:cs typeface="+mj-cs"/>
              </a:defRPr>
            </a:lvl1pPr>
          </a:lstStyle>
          <a:p>
            <a:pPr algn="ctr"/>
            <a:r>
              <a:rPr lang="es-ES" dirty="0"/>
              <a:t>1</a:t>
            </a:r>
            <a:endParaRPr lang="es-PE" dirty="0"/>
          </a:p>
        </p:txBody>
      </p:sp>
    </p:spTree>
    <p:extLst>
      <p:ext uri="{BB962C8B-B14F-4D97-AF65-F5344CB8AC3E}">
        <p14:creationId xmlns:p14="http://schemas.microsoft.com/office/powerpoint/2010/main" val="258282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1">
            <a:extLst>
              <a:ext uri="{FF2B5EF4-FFF2-40B4-BE49-F238E27FC236}">
                <a16:creationId xmlns:a16="http://schemas.microsoft.com/office/drawing/2014/main" id="{76DEEC43-154D-9B51-2967-534D529D2FA8}"/>
              </a:ext>
            </a:extLst>
          </p:cNvPr>
          <p:cNvSpPr txBox="1"/>
          <p:nvPr/>
        </p:nvSpPr>
        <p:spPr>
          <a:xfrm>
            <a:off x="1542426" y="3220699"/>
            <a:ext cx="2059893" cy="1810364"/>
          </a:xfrm>
          <a:prstGeom prst="rect">
            <a:avLst/>
          </a:prstGeom>
          <a:solidFill>
            <a:schemeClr val="accent1">
              <a:lumMod val="20000"/>
              <a:lumOff val="80000"/>
            </a:schemeClr>
          </a:solidFill>
          <a:ln>
            <a:noFill/>
          </a:ln>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200" dirty="0">
                <a:solidFill>
                  <a:srgbClr val="000000"/>
                </a:solidFill>
                <a:cs typeface="Arial" panose="020B0604020202020204" pitchFamily="34" charset="0"/>
              </a:rPr>
              <a:t>Reajuste de pensiones percibidas por los  beneficiarios del régimen del Decreto Ley N° 20530 (Pensionistas)</a:t>
            </a:r>
          </a:p>
        </p:txBody>
      </p:sp>
      <p:sp>
        <p:nvSpPr>
          <p:cNvPr id="5" name="CuadroTexto 1">
            <a:extLst>
              <a:ext uri="{FF2B5EF4-FFF2-40B4-BE49-F238E27FC236}">
                <a16:creationId xmlns:a16="http://schemas.microsoft.com/office/drawing/2014/main" id="{42FAB3A9-FF02-4060-8DE0-B89FFBEB19CC}"/>
              </a:ext>
            </a:extLst>
          </p:cNvPr>
          <p:cNvSpPr txBox="1"/>
          <p:nvPr/>
        </p:nvSpPr>
        <p:spPr>
          <a:xfrm>
            <a:off x="1530452" y="1776581"/>
            <a:ext cx="2068389" cy="955718"/>
          </a:xfrm>
          <a:prstGeom prst="rect">
            <a:avLst/>
          </a:prstGeom>
          <a:solidFill>
            <a:schemeClr val="accent6"/>
          </a:solidFill>
          <a:ln>
            <a:noFill/>
          </a:ln>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500" b="1" dirty="0">
                <a:solidFill>
                  <a:schemeClr val="bg1"/>
                </a:solidFill>
                <a:cs typeface="Arial" panose="020B0604020202020204" pitchFamily="34" charset="0"/>
              </a:rPr>
              <a:t>Transf. Partidas</a:t>
            </a:r>
          </a:p>
          <a:p>
            <a:pPr algn="ctr"/>
            <a:r>
              <a:rPr lang="es-ES" sz="1500" b="1" dirty="0">
                <a:solidFill>
                  <a:schemeClr val="bg1"/>
                </a:solidFill>
                <a:cs typeface="Arial" panose="020B0604020202020204" pitchFamily="34" charset="0"/>
              </a:rPr>
              <a:t>(DS N°007-2023-EF)</a:t>
            </a:r>
          </a:p>
        </p:txBody>
      </p:sp>
      <p:sp>
        <p:nvSpPr>
          <p:cNvPr id="6" name="CuadroTexto 1">
            <a:extLst>
              <a:ext uri="{FF2B5EF4-FFF2-40B4-BE49-F238E27FC236}">
                <a16:creationId xmlns:a16="http://schemas.microsoft.com/office/drawing/2014/main" id="{DF938F96-E779-281C-19D6-1E4FBC23CCB6}"/>
              </a:ext>
            </a:extLst>
          </p:cNvPr>
          <p:cNvSpPr txBox="1"/>
          <p:nvPr/>
        </p:nvSpPr>
        <p:spPr>
          <a:xfrm>
            <a:off x="1524465" y="2726872"/>
            <a:ext cx="2074375" cy="423346"/>
          </a:xfrm>
          <a:prstGeom prst="rect">
            <a:avLst/>
          </a:prstGeom>
          <a:solidFill>
            <a:schemeClr val="accent6">
              <a:lumMod val="75000"/>
            </a:schemeClr>
          </a:solidFill>
          <a:ln>
            <a:noFill/>
          </a:ln>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500" b="1" dirty="0">
                <a:solidFill>
                  <a:schemeClr val="bg1"/>
                </a:solidFill>
                <a:cs typeface="Arial" panose="020B0604020202020204" pitchFamily="34" charset="0"/>
              </a:rPr>
              <a:t>S/ 290,640</a:t>
            </a:r>
          </a:p>
        </p:txBody>
      </p:sp>
      <p:sp>
        <p:nvSpPr>
          <p:cNvPr id="7" name="CuadroTexto 1">
            <a:extLst>
              <a:ext uri="{FF2B5EF4-FFF2-40B4-BE49-F238E27FC236}">
                <a16:creationId xmlns:a16="http://schemas.microsoft.com/office/drawing/2014/main" id="{C255C68C-BBD2-BACE-9BDF-1CF0BD61B17A}"/>
              </a:ext>
            </a:extLst>
          </p:cNvPr>
          <p:cNvSpPr txBox="1"/>
          <p:nvPr/>
        </p:nvSpPr>
        <p:spPr>
          <a:xfrm>
            <a:off x="3911542" y="3211834"/>
            <a:ext cx="2063481" cy="1810362"/>
          </a:xfrm>
          <a:prstGeom prst="rect">
            <a:avLst/>
          </a:prstGeom>
          <a:solidFill>
            <a:schemeClr val="accent1">
              <a:lumMod val="20000"/>
              <a:lumOff val="80000"/>
            </a:schemeClr>
          </a:solidFill>
          <a:ln>
            <a:noFill/>
          </a:ln>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200" dirty="0">
                <a:solidFill>
                  <a:srgbClr val="000000"/>
                </a:solidFill>
                <a:cs typeface="Arial" panose="020B0604020202020204" pitchFamily="34" charset="0"/>
              </a:rPr>
              <a:t>Transferencia de la Procuraduría Pública Especializada Supranacional (PPESN) y la Procuraduría Pública Especializada en Materia Constitucional (PPEMC) a la Procuraduría General del Estado (PGE)  con cargo al Ppto. MINJUSHD</a:t>
            </a:r>
          </a:p>
        </p:txBody>
      </p:sp>
      <p:sp>
        <p:nvSpPr>
          <p:cNvPr id="8" name="CuadroTexto 1">
            <a:extLst>
              <a:ext uri="{FF2B5EF4-FFF2-40B4-BE49-F238E27FC236}">
                <a16:creationId xmlns:a16="http://schemas.microsoft.com/office/drawing/2014/main" id="{55E7A8E6-82CB-2F95-7C46-8773F5965A4D}"/>
              </a:ext>
            </a:extLst>
          </p:cNvPr>
          <p:cNvSpPr txBox="1"/>
          <p:nvPr/>
        </p:nvSpPr>
        <p:spPr>
          <a:xfrm>
            <a:off x="3924999" y="1776508"/>
            <a:ext cx="2050024" cy="955790"/>
          </a:xfrm>
          <a:prstGeom prst="rect">
            <a:avLst/>
          </a:prstGeom>
          <a:solidFill>
            <a:schemeClr val="accent6"/>
          </a:solidFill>
          <a:ln>
            <a:noFill/>
          </a:ln>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500" b="1" dirty="0">
                <a:solidFill>
                  <a:schemeClr val="bg1"/>
                </a:solidFill>
                <a:cs typeface="Arial" panose="020B0604020202020204" pitchFamily="34" charset="0"/>
              </a:rPr>
              <a:t>Transf. Partidas</a:t>
            </a:r>
          </a:p>
          <a:p>
            <a:pPr algn="ctr"/>
            <a:r>
              <a:rPr lang="es-ES" sz="1500" b="1" dirty="0">
                <a:solidFill>
                  <a:schemeClr val="bg1"/>
                </a:solidFill>
                <a:cs typeface="Arial" panose="020B0604020202020204" pitchFamily="34" charset="0"/>
              </a:rPr>
              <a:t>(DS  N°047-2023-EF)</a:t>
            </a:r>
          </a:p>
        </p:txBody>
      </p:sp>
      <p:sp>
        <p:nvSpPr>
          <p:cNvPr id="9" name="CuadroTexto 1">
            <a:extLst>
              <a:ext uri="{FF2B5EF4-FFF2-40B4-BE49-F238E27FC236}">
                <a16:creationId xmlns:a16="http://schemas.microsoft.com/office/drawing/2014/main" id="{8529B2AA-518D-BAF2-21F7-F2C2ECA2F185}"/>
              </a:ext>
            </a:extLst>
          </p:cNvPr>
          <p:cNvSpPr txBox="1"/>
          <p:nvPr/>
        </p:nvSpPr>
        <p:spPr>
          <a:xfrm>
            <a:off x="3926465" y="2733972"/>
            <a:ext cx="2048558" cy="371509"/>
          </a:xfrm>
          <a:prstGeom prst="rect">
            <a:avLst/>
          </a:prstGeom>
          <a:solidFill>
            <a:schemeClr val="accent6">
              <a:lumMod val="75000"/>
            </a:schemeClr>
          </a:solidFill>
          <a:ln>
            <a:noFill/>
          </a:ln>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500" b="1" dirty="0">
                <a:solidFill>
                  <a:schemeClr val="bg1"/>
                </a:solidFill>
                <a:cs typeface="Arial" panose="020B0604020202020204" pitchFamily="34" charset="0"/>
              </a:rPr>
              <a:t>S/ 963,701</a:t>
            </a:r>
          </a:p>
        </p:txBody>
      </p:sp>
      <p:sp>
        <p:nvSpPr>
          <p:cNvPr id="10" name="CuadroTexto 1">
            <a:extLst>
              <a:ext uri="{FF2B5EF4-FFF2-40B4-BE49-F238E27FC236}">
                <a16:creationId xmlns:a16="http://schemas.microsoft.com/office/drawing/2014/main" id="{3F6E50F1-0BC9-F486-C317-23E445C0DC15}"/>
              </a:ext>
            </a:extLst>
          </p:cNvPr>
          <p:cNvSpPr txBox="1"/>
          <p:nvPr/>
        </p:nvSpPr>
        <p:spPr>
          <a:xfrm>
            <a:off x="6282115" y="3213509"/>
            <a:ext cx="2175425" cy="1810359"/>
          </a:xfrm>
          <a:prstGeom prst="rect">
            <a:avLst/>
          </a:prstGeom>
          <a:solidFill>
            <a:schemeClr val="accent1">
              <a:lumMod val="20000"/>
              <a:lumOff val="80000"/>
            </a:schemeClr>
          </a:solidFill>
          <a:ln>
            <a:noFill/>
          </a:ln>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200" dirty="0">
                <a:solidFill>
                  <a:srgbClr val="000000"/>
                </a:solidFill>
                <a:cs typeface="Arial" panose="020B0604020202020204" pitchFamily="34" charset="0"/>
              </a:rPr>
              <a:t>Transferencia a favor de la Reserva de Contingencia con cargo al Presupuesto de Inversiones MINJUSDH e INPE</a:t>
            </a:r>
          </a:p>
        </p:txBody>
      </p:sp>
      <p:sp>
        <p:nvSpPr>
          <p:cNvPr id="11" name="CuadroTexto 1">
            <a:extLst>
              <a:ext uri="{FF2B5EF4-FFF2-40B4-BE49-F238E27FC236}">
                <a16:creationId xmlns:a16="http://schemas.microsoft.com/office/drawing/2014/main" id="{3B87D608-BFBB-ABD0-F050-7AB3D4848EC0}"/>
              </a:ext>
            </a:extLst>
          </p:cNvPr>
          <p:cNvSpPr txBox="1"/>
          <p:nvPr/>
        </p:nvSpPr>
        <p:spPr>
          <a:xfrm>
            <a:off x="6282115" y="1778183"/>
            <a:ext cx="2183543" cy="959088"/>
          </a:xfrm>
          <a:prstGeom prst="rect">
            <a:avLst/>
          </a:prstGeom>
          <a:solidFill>
            <a:schemeClr val="accent6"/>
          </a:solidFill>
          <a:ln>
            <a:noFill/>
          </a:ln>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500" b="1" dirty="0">
                <a:solidFill>
                  <a:schemeClr val="bg1"/>
                </a:solidFill>
                <a:cs typeface="Arial" panose="020B0604020202020204" pitchFamily="34" charset="0"/>
              </a:rPr>
              <a:t>Transf. Partidas</a:t>
            </a:r>
          </a:p>
          <a:p>
            <a:pPr algn="ctr"/>
            <a:r>
              <a:rPr lang="es-ES" sz="1500" b="1" dirty="0">
                <a:solidFill>
                  <a:schemeClr val="bg1"/>
                </a:solidFill>
                <a:cs typeface="Arial" panose="020B0604020202020204" pitchFamily="34" charset="0"/>
              </a:rPr>
              <a:t>(DS N°060-2023-EF)</a:t>
            </a:r>
          </a:p>
        </p:txBody>
      </p:sp>
      <p:sp>
        <p:nvSpPr>
          <p:cNvPr id="12" name="CuadroTexto 1">
            <a:extLst>
              <a:ext uri="{FF2B5EF4-FFF2-40B4-BE49-F238E27FC236}">
                <a16:creationId xmlns:a16="http://schemas.microsoft.com/office/drawing/2014/main" id="{8C882BA9-3090-5D83-80C0-7A8A434DFFF5}"/>
              </a:ext>
            </a:extLst>
          </p:cNvPr>
          <p:cNvSpPr txBox="1"/>
          <p:nvPr/>
        </p:nvSpPr>
        <p:spPr>
          <a:xfrm>
            <a:off x="6282115" y="2733973"/>
            <a:ext cx="2177556" cy="379372"/>
          </a:xfrm>
          <a:prstGeom prst="rect">
            <a:avLst/>
          </a:prstGeom>
          <a:solidFill>
            <a:schemeClr val="accent6">
              <a:lumMod val="75000"/>
            </a:schemeClr>
          </a:solidFill>
          <a:ln>
            <a:noFill/>
          </a:ln>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500" b="1" dirty="0">
                <a:solidFill>
                  <a:schemeClr val="bg1"/>
                </a:solidFill>
                <a:cs typeface="Arial" panose="020B0604020202020204" pitchFamily="34" charset="0"/>
              </a:rPr>
              <a:t>- S/ 8,512,656</a:t>
            </a:r>
          </a:p>
        </p:txBody>
      </p:sp>
      <p:sp>
        <p:nvSpPr>
          <p:cNvPr id="13" name="CuadroTexto 1">
            <a:extLst>
              <a:ext uri="{FF2B5EF4-FFF2-40B4-BE49-F238E27FC236}">
                <a16:creationId xmlns:a16="http://schemas.microsoft.com/office/drawing/2014/main" id="{7902E6BF-D394-E57B-00C2-19493E6FDC00}"/>
              </a:ext>
            </a:extLst>
          </p:cNvPr>
          <p:cNvSpPr txBox="1"/>
          <p:nvPr/>
        </p:nvSpPr>
        <p:spPr>
          <a:xfrm>
            <a:off x="1554599" y="5160259"/>
            <a:ext cx="2044243" cy="379372"/>
          </a:xfrm>
          <a:prstGeom prst="rect">
            <a:avLst/>
          </a:prstGeom>
          <a:solidFill>
            <a:schemeClr val="accent6">
              <a:lumMod val="20000"/>
              <a:lumOff val="80000"/>
            </a:schemeClr>
          </a:solidFill>
          <a:ln>
            <a:noFill/>
          </a:ln>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s-ES" sz="1200" b="1" dirty="0">
                <a:solidFill>
                  <a:schemeClr val="tx1"/>
                </a:solidFill>
                <a:cs typeface="Arial" panose="020B0604020202020204" pitchFamily="34" charset="0"/>
              </a:rPr>
              <a:t>MINJUSDH: S/ 83,160</a:t>
            </a:r>
          </a:p>
        </p:txBody>
      </p:sp>
      <p:sp>
        <p:nvSpPr>
          <p:cNvPr id="14" name="CuadroTexto 1">
            <a:extLst>
              <a:ext uri="{FF2B5EF4-FFF2-40B4-BE49-F238E27FC236}">
                <a16:creationId xmlns:a16="http://schemas.microsoft.com/office/drawing/2014/main" id="{63BEB347-85AD-596C-38E9-900903C4FE9D}"/>
              </a:ext>
            </a:extLst>
          </p:cNvPr>
          <p:cNvSpPr txBox="1"/>
          <p:nvPr/>
        </p:nvSpPr>
        <p:spPr>
          <a:xfrm>
            <a:off x="1554600" y="5610112"/>
            <a:ext cx="2044242" cy="379372"/>
          </a:xfrm>
          <a:prstGeom prst="rect">
            <a:avLst/>
          </a:prstGeom>
          <a:solidFill>
            <a:schemeClr val="accent6">
              <a:lumMod val="20000"/>
              <a:lumOff val="80000"/>
            </a:schemeClr>
          </a:solidFill>
          <a:ln>
            <a:noFill/>
          </a:ln>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s-ES" sz="1200" b="1" dirty="0">
                <a:solidFill>
                  <a:schemeClr val="tx1"/>
                </a:solidFill>
                <a:cs typeface="Arial" panose="020B0604020202020204" pitchFamily="34" charset="0"/>
              </a:rPr>
              <a:t>INPE: S/ 207,480</a:t>
            </a:r>
          </a:p>
        </p:txBody>
      </p:sp>
      <p:sp>
        <p:nvSpPr>
          <p:cNvPr id="15" name="CuadroTexto 1">
            <a:extLst>
              <a:ext uri="{FF2B5EF4-FFF2-40B4-BE49-F238E27FC236}">
                <a16:creationId xmlns:a16="http://schemas.microsoft.com/office/drawing/2014/main" id="{739DE7AB-70DB-14E1-1507-204BAC972D47}"/>
              </a:ext>
            </a:extLst>
          </p:cNvPr>
          <p:cNvSpPr txBox="1"/>
          <p:nvPr/>
        </p:nvSpPr>
        <p:spPr>
          <a:xfrm>
            <a:off x="3925000" y="5157888"/>
            <a:ext cx="2044244" cy="379372"/>
          </a:xfrm>
          <a:prstGeom prst="rect">
            <a:avLst/>
          </a:prstGeom>
          <a:solidFill>
            <a:schemeClr val="accent6">
              <a:lumMod val="20000"/>
              <a:lumOff val="80000"/>
            </a:schemeClr>
          </a:solidFill>
          <a:ln>
            <a:noFill/>
          </a:ln>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s-ES" sz="1200" b="1" dirty="0">
                <a:solidFill>
                  <a:schemeClr val="tx1"/>
                </a:solidFill>
                <a:cs typeface="Arial" panose="020B0604020202020204" pitchFamily="34" charset="0"/>
              </a:rPr>
              <a:t>MINJUSDH: </a:t>
            </a:r>
            <a:r>
              <a:rPr lang="es-ES" sz="1200" b="1" dirty="0">
                <a:solidFill>
                  <a:schemeClr val="accent6"/>
                </a:solidFill>
                <a:cs typeface="Arial" panose="020B0604020202020204" pitchFamily="34" charset="0"/>
              </a:rPr>
              <a:t>- S/ 963,701</a:t>
            </a:r>
          </a:p>
        </p:txBody>
      </p:sp>
      <p:sp>
        <p:nvSpPr>
          <p:cNvPr id="16" name="CuadroTexto 1">
            <a:extLst>
              <a:ext uri="{FF2B5EF4-FFF2-40B4-BE49-F238E27FC236}">
                <a16:creationId xmlns:a16="http://schemas.microsoft.com/office/drawing/2014/main" id="{61641B74-2A98-D405-F5E4-F0E2D27B82C2}"/>
              </a:ext>
            </a:extLst>
          </p:cNvPr>
          <p:cNvSpPr txBox="1"/>
          <p:nvPr/>
        </p:nvSpPr>
        <p:spPr>
          <a:xfrm>
            <a:off x="3925000" y="5607741"/>
            <a:ext cx="2044243" cy="379372"/>
          </a:xfrm>
          <a:prstGeom prst="rect">
            <a:avLst/>
          </a:prstGeom>
          <a:solidFill>
            <a:schemeClr val="accent6">
              <a:lumMod val="20000"/>
              <a:lumOff val="80000"/>
            </a:schemeClr>
          </a:solidFill>
          <a:ln>
            <a:noFill/>
          </a:ln>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s-ES" sz="1200" b="1" dirty="0">
                <a:solidFill>
                  <a:schemeClr val="tx1"/>
                </a:solidFill>
                <a:cs typeface="Arial" panose="020B0604020202020204" pitchFamily="34" charset="0"/>
              </a:rPr>
              <a:t>PGE: S/ 963,701</a:t>
            </a:r>
          </a:p>
        </p:txBody>
      </p:sp>
      <p:cxnSp>
        <p:nvCxnSpPr>
          <p:cNvPr id="18" name="Conector recto 17">
            <a:extLst>
              <a:ext uri="{FF2B5EF4-FFF2-40B4-BE49-F238E27FC236}">
                <a16:creationId xmlns:a16="http://schemas.microsoft.com/office/drawing/2014/main" id="{AEBDA876-46F2-E0B8-D62F-AAE6EAE77E70}"/>
              </a:ext>
            </a:extLst>
          </p:cNvPr>
          <p:cNvCxnSpPr/>
          <p:nvPr/>
        </p:nvCxnSpPr>
        <p:spPr>
          <a:xfrm>
            <a:off x="1209675" y="6219825"/>
            <a:ext cx="9858375"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Elipse 18">
            <a:extLst>
              <a:ext uri="{FF2B5EF4-FFF2-40B4-BE49-F238E27FC236}">
                <a16:creationId xmlns:a16="http://schemas.microsoft.com/office/drawing/2014/main" id="{6DB0E405-5931-5BA4-4A80-74C891B75060}"/>
              </a:ext>
            </a:extLst>
          </p:cNvPr>
          <p:cNvSpPr/>
          <p:nvPr/>
        </p:nvSpPr>
        <p:spPr>
          <a:xfrm>
            <a:off x="2274336" y="6146800"/>
            <a:ext cx="161925" cy="161925"/>
          </a:xfrm>
          <a:prstGeom prst="ellips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0" name="Título 19">
            <a:extLst>
              <a:ext uri="{FF2B5EF4-FFF2-40B4-BE49-F238E27FC236}">
                <a16:creationId xmlns:a16="http://schemas.microsoft.com/office/drawing/2014/main" id="{8BA18CC4-1044-0962-15E0-EBD16EAC8860}"/>
              </a:ext>
            </a:extLst>
          </p:cNvPr>
          <p:cNvSpPr>
            <a:spLocks noGrp="1"/>
          </p:cNvSpPr>
          <p:nvPr>
            <p:ph type="title"/>
          </p:nvPr>
        </p:nvSpPr>
        <p:spPr/>
        <p:txBody>
          <a:bodyPr>
            <a:normAutofit/>
          </a:bodyPr>
          <a:lstStyle/>
          <a:p>
            <a:r>
              <a:rPr lang="es-ES" dirty="0"/>
              <a:t>Modificaciones presupuestales aprobadas por Decreto Supremo, Año Fiscal 2023</a:t>
            </a:r>
            <a:endParaRPr lang="es-PE" dirty="0"/>
          </a:p>
        </p:txBody>
      </p:sp>
      <p:sp>
        <p:nvSpPr>
          <p:cNvPr id="21" name="CuadroTexto 1">
            <a:extLst>
              <a:ext uri="{FF2B5EF4-FFF2-40B4-BE49-F238E27FC236}">
                <a16:creationId xmlns:a16="http://schemas.microsoft.com/office/drawing/2014/main" id="{9D9EC618-BFC3-CC3C-602E-E6A3E3FB6353}"/>
              </a:ext>
            </a:extLst>
          </p:cNvPr>
          <p:cNvSpPr txBox="1"/>
          <p:nvPr/>
        </p:nvSpPr>
        <p:spPr>
          <a:xfrm>
            <a:off x="1727929" y="6375272"/>
            <a:ext cx="1254737" cy="316316"/>
          </a:xfrm>
          <a:prstGeom prst="rect">
            <a:avLst/>
          </a:prstGeom>
          <a:solidFill>
            <a:schemeClr val="bg1">
              <a:lumMod val="95000"/>
            </a:schemeClr>
          </a:solidFill>
          <a:ln>
            <a:noFill/>
          </a:ln>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200" b="1" dirty="0">
                <a:solidFill>
                  <a:schemeClr val="tx1"/>
                </a:solidFill>
                <a:cs typeface="Arial" panose="020B0604020202020204" pitchFamily="34" charset="0"/>
              </a:rPr>
              <a:t>27 ENERO</a:t>
            </a:r>
          </a:p>
        </p:txBody>
      </p:sp>
      <p:sp>
        <p:nvSpPr>
          <p:cNvPr id="22" name="Elipse 21">
            <a:extLst>
              <a:ext uri="{FF2B5EF4-FFF2-40B4-BE49-F238E27FC236}">
                <a16:creationId xmlns:a16="http://schemas.microsoft.com/office/drawing/2014/main" id="{3C57090C-F187-C53D-C714-7AA01F22D548}"/>
              </a:ext>
            </a:extLst>
          </p:cNvPr>
          <p:cNvSpPr/>
          <p:nvPr/>
        </p:nvSpPr>
        <p:spPr>
          <a:xfrm>
            <a:off x="4732694" y="6161370"/>
            <a:ext cx="161925" cy="161925"/>
          </a:xfrm>
          <a:prstGeom prst="ellips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3" name="CuadroTexto 1">
            <a:extLst>
              <a:ext uri="{FF2B5EF4-FFF2-40B4-BE49-F238E27FC236}">
                <a16:creationId xmlns:a16="http://schemas.microsoft.com/office/drawing/2014/main" id="{1DA5B05F-6865-07ED-D98C-F8763E7527DD}"/>
              </a:ext>
            </a:extLst>
          </p:cNvPr>
          <p:cNvSpPr txBox="1"/>
          <p:nvPr/>
        </p:nvSpPr>
        <p:spPr>
          <a:xfrm>
            <a:off x="4186287" y="6389842"/>
            <a:ext cx="1254737" cy="316316"/>
          </a:xfrm>
          <a:prstGeom prst="rect">
            <a:avLst/>
          </a:prstGeom>
          <a:solidFill>
            <a:schemeClr val="bg1">
              <a:lumMod val="95000"/>
            </a:schemeClr>
          </a:solidFill>
          <a:ln>
            <a:noFill/>
          </a:ln>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200" b="1" dirty="0">
                <a:cs typeface="Arial" panose="020B0604020202020204" pitchFamily="34" charset="0"/>
              </a:rPr>
              <a:t>30</a:t>
            </a:r>
            <a:r>
              <a:rPr lang="es-ES" sz="1200" b="1" dirty="0">
                <a:solidFill>
                  <a:schemeClr val="tx1"/>
                </a:solidFill>
                <a:cs typeface="Arial" panose="020B0604020202020204" pitchFamily="34" charset="0"/>
              </a:rPr>
              <a:t> MARZO</a:t>
            </a:r>
          </a:p>
        </p:txBody>
      </p:sp>
      <p:sp>
        <p:nvSpPr>
          <p:cNvPr id="24" name="CuadroTexto 1">
            <a:extLst>
              <a:ext uri="{FF2B5EF4-FFF2-40B4-BE49-F238E27FC236}">
                <a16:creationId xmlns:a16="http://schemas.microsoft.com/office/drawing/2014/main" id="{127842B7-FDCB-838A-17B8-7B497C75C6FF}"/>
              </a:ext>
            </a:extLst>
          </p:cNvPr>
          <p:cNvSpPr txBox="1"/>
          <p:nvPr/>
        </p:nvSpPr>
        <p:spPr>
          <a:xfrm>
            <a:off x="6282115" y="5128513"/>
            <a:ext cx="2175425" cy="379372"/>
          </a:xfrm>
          <a:prstGeom prst="rect">
            <a:avLst/>
          </a:prstGeom>
          <a:solidFill>
            <a:schemeClr val="accent6">
              <a:lumMod val="20000"/>
              <a:lumOff val="80000"/>
            </a:schemeClr>
          </a:solidFill>
          <a:ln>
            <a:noFill/>
          </a:ln>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s-ES" sz="1200" b="1" dirty="0">
                <a:solidFill>
                  <a:schemeClr val="tx1"/>
                </a:solidFill>
                <a:cs typeface="Arial" panose="020B0604020202020204" pitchFamily="34" charset="0"/>
              </a:rPr>
              <a:t>MINJUSDH: </a:t>
            </a:r>
            <a:r>
              <a:rPr lang="es-ES" sz="1200" b="1" dirty="0">
                <a:solidFill>
                  <a:schemeClr val="accent6"/>
                </a:solidFill>
                <a:cs typeface="Arial" panose="020B0604020202020204" pitchFamily="34" charset="0"/>
              </a:rPr>
              <a:t>- S/ 2,461,310</a:t>
            </a:r>
          </a:p>
        </p:txBody>
      </p:sp>
      <p:sp>
        <p:nvSpPr>
          <p:cNvPr id="25" name="CuadroTexto 1">
            <a:extLst>
              <a:ext uri="{FF2B5EF4-FFF2-40B4-BE49-F238E27FC236}">
                <a16:creationId xmlns:a16="http://schemas.microsoft.com/office/drawing/2014/main" id="{E6F6D80C-34CA-FBC9-9CF2-092AA05AB9C2}"/>
              </a:ext>
            </a:extLst>
          </p:cNvPr>
          <p:cNvSpPr txBox="1"/>
          <p:nvPr/>
        </p:nvSpPr>
        <p:spPr>
          <a:xfrm>
            <a:off x="6282115" y="5578366"/>
            <a:ext cx="2175425" cy="379372"/>
          </a:xfrm>
          <a:prstGeom prst="rect">
            <a:avLst/>
          </a:prstGeom>
          <a:solidFill>
            <a:schemeClr val="accent6">
              <a:lumMod val="20000"/>
              <a:lumOff val="80000"/>
            </a:schemeClr>
          </a:solidFill>
          <a:ln>
            <a:noFill/>
          </a:ln>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s-ES" sz="1200" b="1" dirty="0">
                <a:solidFill>
                  <a:schemeClr val="tx1"/>
                </a:solidFill>
                <a:cs typeface="Arial" panose="020B0604020202020204" pitchFamily="34" charset="0"/>
              </a:rPr>
              <a:t>INPE: </a:t>
            </a:r>
            <a:r>
              <a:rPr lang="es-ES" sz="1200" b="1" dirty="0">
                <a:solidFill>
                  <a:schemeClr val="accent6"/>
                </a:solidFill>
                <a:cs typeface="Arial" panose="020B0604020202020204" pitchFamily="34" charset="0"/>
              </a:rPr>
              <a:t>- S/ 6,051,346</a:t>
            </a:r>
          </a:p>
        </p:txBody>
      </p:sp>
      <p:sp>
        <p:nvSpPr>
          <p:cNvPr id="26" name="Elipse 25">
            <a:extLst>
              <a:ext uri="{FF2B5EF4-FFF2-40B4-BE49-F238E27FC236}">
                <a16:creationId xmlns:a16="http://schemas.microsoft.com/office/drawing/2014/main" id="{29086519-341A-B6F6-B859-1B2388302259}"/>
              </a:ext>
            </a:extLst>
          </p:cNvPr>
          <p:cNvSpPr/>
          <p:nvPr/>
        </p:nvSpPr>
        <p:spPr>
          <a:xfrm>
            <a:off x="7326766" y="6161370"/>
            <a:ext cx="161925" cy="161925"/>
          </a:xfrm>
          <a:prstGeom prst="ellips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7" name="CuadroTexto 1">
            <a:extLst>
              <a:ext uri="{FF2B5EF4-FFF2-40B4-BE49-F238E27FC236}">
                <a16:creationId xmlns:a16="http://schemas.microsoft.com/office/drawing/2014/main" id="{8BECB7BB-4F2B-0331-658B-B28765948FC3}"/>
              </a:ext>
            </a:extLst>
          </p:cNvPr>
          <p:cNvSpPr txBox="1"/>
          <p:nvPr/>
        </p:nvSpPr>
        <p:spPr>
          <a:xfrm>
            <a:off x="6780359" y="6389842"/>
            <a:ext cx="1254737" cy="316316"/>
          </a:xfrm>
          <a:prstGeom prst="rect">
            <a:avLst/>
          </a:prstGeom>
          <a:solidFill>
            <a:schemeClr val="bg1">
              <a:lumMod val="95000"/>
            </a:schemeClr>
          </a:solidFill>
          <a:ln>
            <a:noFill/>
          </a:ln>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200" b="1" dirty="0">
                <a:cs typeface="Arial" panose="020B0604020202020204" pitchFamily="34" charset="0"/>
              </a:rPr>
              <a:t>13</a:t>
            </a:r>
            <a:r>
              <a:rPr lang="es-ES" sz="1200" b="1" dirty="0">
                <a:solidFill>
                  <a:schemeClr val="tx1"/>
                </a:solidFill>
                <a:cs typeface="Arial" panose="020B0604020202020204" pitchFamily="34" charset="0"/>
              </a:rPr>
              <a:t> ABRIL</a:t>
            </a:r>
          </a:p>
        </p:txBody>
      </p:sp>
      <p:sp>
        <p:nvSpPr>
          <p:cNvPr id="2" name="CuadroTexto 1">
            <a:extLst>
              <a:ext uri="{FF2B5EF4-FFF2-40B4-BE49-F238E27FC236}">
                <a16:creationId xmlns:a16="http://schemas.microsoft.com/office/drawing/2014/main" id="{29E82292-C0CE-3409-5C4F-2399D69A1F0E}"/>
              </a:ext>
            </a:extLst>
          </p:cNvPr>
          <p:cNvSpPr txBox="1"/>
          <p:nvPr/>
        </p:nvSpPr>
        <p:spPr>
          <a:xfrm>
            <a:off x="8714262" y="3211834"/>
            <a:ext cx="2175425" cy="1810359"/>
          </a:xfrm>
          <a:prstGeom prst="rect">
            <a:avLst/>
          </a:prstGeom>
          <a:solidFill>
            <a:schemeClr val="accent3">
              <a:lumMod val="20000"/>
              <a:lumOff val="80000"/>
            </a:schemeClr>
          </a:solidFill>
          <a:ln>
            <a:noFill/>
          </a:ln>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200" dirty="0">
                <a:solidFill>
                  <a:srgbClr val="000000"/>
                </a:solidFill>
                <a:cs typeface="Arial" panose="020B0604020202020204" pitchFamily="34" charset="0"/>
              </a:rPr>
              <a:t>Transferencia de Partidas, para financiar el pago de sentencias judiciales en calidad de cosa juzgada y en ejecución al 31 de diciembre de 2022.</a:t>
            </a:r>
          </a:p>
        </p:txBody>
      </p:sp>
      <p:sp>
        <p:nvSpPr>
          <p:cNvPr id="3" name="CuadroTexto 1">
            <a:extLst>
              <a:ext uri="{FF2B5EF4-FFF2-40B4-BE49-F238E27FC236}">
                <a16:creationId xmlns:a16="http://schemas.microsoft.com/office/drawing/2014/main" id="{4C72B130-7312-A854-CF85-0E67C11DE092}"/>
              </a:ext>
            </a:extLst>
          </p:cNvPr>
          <p:cNvSpPr txBox="1"/>
          <p:nvPr/>
        </p:nvSpPr>
        <p:spPr>
          <a:xfrm>
            <a:off x="8714262" y="1776508"/>
            <a:ext cx="2183543" cy="959088"/>
          </a:xfrm>
          <a:prstGeom prst="rect">
            <a:avLst/>
          </a:prstGeom>
          <a:solidFill>
            <a:schemeClr val="accent2"/>
          </a:solidFill>
          <a:ln>
            <a:noFill/>
          </a:ln>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500" b="1" dirty="0">
                <a:solidFill>
                  <a:schemeClr val="bg1"/>
                </a:solidFill>
                <a:cs typeface="Arial" panose="020B0604020202020204" pitchFamily="34" charset="0"/>
              </a:rPr>
              <a:t>Transf. Partidas</a:t>
            </a:r>
          </a:p>
          <a:p>
            <a:pPr algn="ctr"/>
            <a:r>
              <a:rPr lang="es-ES" sz="1500" b="1" dirty="0">
                <a:solidFill>
                  <a:schemeClr val="bg1"/>
                </a:solidFill>
                <a:cs typeface="Arial" panose="020B0604020202020204" pitchFamily="34" charset="0"/>
              </a:rPr>
              <a:t>(DS N°113-2023-EF)</a:t>
            </a:r>
          </a:p>
        </p:txBody>
      </p:sp>
      <p:sp>
        <p:nvSpPr>
          <p:cNvPr id="17" name="CuadroTexto 1">
            <a:extLst>
              <a:ext uri="{FF2B5EF4-FFF2-40B4-BE49-F238E27FC236}">
                <a16:creationId xmlns:a16="http://schemas.microsoft.com/office/drawing/2014/main" id="{87BE8730-FA17-DFE8-2888-5511E0942466}"/>
              </a:ext>
            </a:extLst>
          </p:cNvPr>
          <p:cNvSpPr txBox="1"/>
          <p:nvPr/>
        </p:nvSpPr>
        <p:spPr>
          <a:xfrm>
            <a:off x="8714262" y="2732298"/>
            <a:ext cx="2177556" cy="379372"/>
          </a:xfrm>
          <a:prstGeom prst="rect">
            <a:avLst/>
          </a:prstGeom>
          <a:solidFill>
            <a:schemeClr val="accent2">
              <a:lumMod val="75000"/>
            </a:schemeClr>
          </a:solidFill>
          <a:ln>
            <a:noFill/>
          </a:ln>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500" b="1" dirty="0">
                <a:solidFill>
                  <a:schemeClr val="bg1"/>
                </a:solidFill>
                <a:cs typeface="Arial" panose="020B0604020202020204" pitchFamily="34" charset="0"/>
              </a:rPr>
              <a:t>S/ 59,488</a:t>
            </a:r>
          </a:p>
        </p:txBody>
      </p:sp>
      <p:sp>
        <p:nvSpPr>
          <p:cNvPr id="28" name="CuadroTexto 1">
            <a:extLst>
              <a:ext uri="{FF2B5EF4-FFF2-40B4-BE49-F238E27FC236}">
                <a16:creationId xmlns:a16="http://schemas.microsoft.com/office/drawing/2014/main" id="{8B56D3C9-34FE-B3C7-C5E7-C85BAC895C21}"/>
              </a:ext>
            </a:extLst>
          </p:cNvPr>
          <p:cNvSpPr txBox="1"/>
          <p:nvPr/>
        </p:nvSpPr>
        <p:spPr>
          <a:xfrm>
            <a:off x="8714262" y="5126838"/>
            <a:ext cx="2175425" cy="379372"/>
          </a:xfrm>
          <a:prstGeom prst="rect">
            <a:avLst/>
          </a:prstGeom>
          <a:solidFill>
            <a:schemeClr val="accent3">
              <a:lumMod val="40000"/>
              <a:lumOff val="60000"/>
            </a:schemeClr>
          </a:solidFill>
          <a:ln>
            <a:noFill/>
          </a:ln>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s-ES" sz="1200" b="1" dirty="0">
                <a:cs typeface="Arial" panose="020B0604020202020204" pitchFamily="34" charset="0"/>
              </a:rPr>
              <a:t>SUNARP:  S/ 59,488</a:t>
            </a:r>
          </a:p>
        </p:txBody>
      </p:sp>
      <p:sp>
        <p:nvSpPr>
          <p:cNvPr id="30" name="Elipse 29">
            <a:extLst>
              <a:ext uri="{FF2B5EF4-FFF2-40B4-BE49-F238E27FC236}">
                <a16:creationId xmlns:a16="http://schemas.microsoft.com/office/drawing/2014/main" id="{AD746CD2-7CC6-32BF-4C43-55DE99BC2D2E}"/>
              </a:ext>
            </a:extLst>
          </p:cNvPr>
          <p:cNvSpPr/>
          <p:nvPr/>
        </p:nvSpPr>
        <p:spPr>
          <a:xfrm>
            <a:off x="9758913" y="6159695"/>
            <a:ext cx="161925" cy="161925"/>
          </a:xfrm>
          <a:prstGeom prst="ellips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31" name="CuadroTexto 1">
            <a:extLst>
              <a:ext uri="{FF2B5EF4-FFF2-40B4-BE49-F238E27FC236}">
                <a16:creationId xmlns:a16="http://schemas.microsoft.com/office/drawing/2014/main" id="{B3434174-9D0F-673E-9905-529A91DB66F1}"/>
              </a:ext>
            </a:extLst>
          </p:cNvPr>
          <p:cNvSpPr txBox="1"/>
          <p:nvPr/>
        </p:nvSpPr>
        <p:spPr>
          <a:xfrm>
            <a:off x="9212506" y="6388167"/>
            <a:ext cx="1254737" cy="316316"/>
          </a:xfrm>
          <a:prstGeom prst="rect">
            <a:avLst/>
          </a:prstGeom>
          <a:solidFill>
            <a:schemeClr val="bg1">
              <a:lumMod val="95000"/>
            </a:schemeClr>
          </a:solidFill>
          <a:ln>
            <a:noFill/>
          </a:ln>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200" b="1" dirty="0">
                <a:cs typeface="Arial" panose="020B0604020202020204" pitchFamily="34" charset="0"/>
              </a:rPr>
              <a:t>12</a:t>
            </a:r>
            <a:r>
              <a:rPr lang="es-ES" sz="1200" b="1" dirty="0">
                <a:solidFill>
                  <a:schemeClr val="tx1"/>
                </a:solidFill>
                <a:cs typeface="Arial" panose="020B0604020202020204" pitchFamily="34" charset="0"/>
              </a:rPr>
              <a:t> JUNIO</a:t>
            </a:r>
          </a:p>
        </p:txBody>
      </p:sp>
    </p:spTree>
    <p:extLst>
      <p:ext uri="{BB962C8B-B14F-4D97-AF65-F5344CB8AC3E}">
        <p14:creationId xmlns:p14="http://schemas.microsoft.com/office/powerpoint/2010/main" val="1636812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B990CDE0-C1AC-C999-96FC-6D61D2386E0E}"/>
              </a:ext>
            </a:extLst>
          </p:cNvPr>
          <p:cNvSpPr>
            <a:spLocks noGrp="1"/>
          </p:cNvSpPr>
          <p:nvPr>
            <p:ph type="title"/>
          </p:nvPr>
        </p:nvSpPr>
        <p:spPr>
          <a:xfrm>
            <a:off x="1085850" y="3222642"/>
            <a:ext cx="10001249" cy="3140057"/>
          </a:xfrm>
        </p:spPr>
        <p:txBody>
          <a:bodyPr/>
          <a:lstStyle/>
          <a:p>
            <a:pPr algn="ctr"/>
            <a:r>
              <a:rPr lang="es-ES" sz="2500" dirty="0"/>
              <a:t>Sustentar la ejecución presupuestal del año fiscal 2023, a cargo su sector, donde debe especificar los logros alcanzados y proyectados al 30 de junio y 31 de diciembre 2023, respectivamente.</a:t>
            </a:r>
            <a:endParaRPr lang="es-PE" sz="2500" dirty="0"/>
          </a:p>
        </p:txBody>
      </p:sp>
      <p:sp>
        <p:nvSpPr>
          <p:cNvPr id="2" name="Título 2">
            <a:extLst>
              <a:ext uri="{FF2B5EF4-FFF2-40B4-BE49-F238E27FC236}">
                <a16:creationId xmlns:a16="http://schemas.microsoft.com/office/drawing/2014/main" id="{A9F78F06-C659-19B6-1489-EB368DFAE210}"/>
              </a:ext>
            </a:extLst>
          </p:cNvPr>
          <p:cNvSpPr txBox="1">
            <a:spLocks/>
          </p:cNvSpPr>
          <p:nvPr/>
        </p:nvSpPr>
        <p:spPr>
          <a:xfrm>
            <a:off x="1095375" y="2266950"/>
            <a:ext cx="10001249" cy="61912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b="1" kern="1200">
                <a:solidFill>
                  <a:schemeClr val="bg1"/>
                </a:solidFill>
                <a:latin typeface="+mj-lt"/>
                <a:ea typeface="+mj-ea"/>
                <a:cs typeface="+mj-cs"/>
              </a:defRPr>
            </a:lvl1pPr>
          </a:lstStyle>
          <a:p>
            <a:pPr algn="ctr"/>
            <a:r>
              <a:rPr lang="es-ES" dirty="0"/>
              <a:t>2</a:t>
            </a:r>
            <a:endParaRPr lang="es-PE" dirty="0"/>
          </a:p>
        </p:txBody>
      </p:sp>
    </p:spTree>
    <p:extLst>
      <p:ext uri="{BB962C8B-B14F-4D97-AF65-F5344CB8AC3E}">
        <p14:creationId xmlns:p14="http://schemas.microsoft.com/office/powerpoint/2010/main" val="2836778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ángulo 15">
            <a:extLst>
              <a:ext uri="{FF2B5EF4-FFF2-40B4-BE49-F238E27FC236}">
                <a16:creationId xmlns:a16="http://schemas.microsoft.com/office/drawing/2014/main" id="{18F12ADF-4E72-47E4-9E47-648C5E74089F}"/>
              </a:ext>
            </a:extLst>
          </p:cNvPr>
          <p:cNvSpPr/>
          <p:nvPr/>
        </p:nvSpPr>
        <p:spPr>
          <a:xfrm>
            <a:off x="5133782" y="1741910"/>
            <a:ext cx="2072123" cy="323165"/>
          </a:xfrm>
          <a:prstGeom prst="rect">
            <a:avLst/>
          </a:prstGeom>
        </p:spPr>
        <p:txBody>
          <a:bodyPr wrap="square" anchor="ctr">
            <a:spAutoFit/>
          </a:bodyPr>
          <a:lstStyle/>
          <a:p>
            <a:r>
              <a:rPr lang="es-PE" sz="1500" b="1" dirty="0">
                <a:solidFill>
                  <a:schemeClr val="accent6"/>
                </a:solidFill>
              </a:rPr>
              <a:t>(En millones de Soles)</a:t>
            </a:r>
            <a:endParaRPr lang="es-PE" sz="1500" b="1" dirty="0"/>
          </a:p>
        </p:txBody>
      </p:sp>
      <p:sp>
        <p:nvSpPr>
          <p:cNvPr id="7" name="Título 2">
            <a:extLst>
              <a:ext uri="{FF2B5EF4-FFF2-40B4-BE49-F238E27FC236}">
                <a16:creationId xmlns:a16="http://schemas.microsoft.com/office/drawing/2014/main" id="{906011E1-2719-E9FC-00D4-EE0C7D8F335A}"/>
              </a:ext>
            </a:extLst>
          </p:cNvPr>
          <p:cNvSpPr>
            <a:spLocks noGrp="1"/>
          </p:cNvSpPr>
          <p:nvPr>
            <p:ph type="title"/>
          </p:nvPr>
        </p:nvSpPr>
        <p:spPr>
          <a:xfrm>
            <a:off x="412126" y="982766"/>
            <a:ext cx="11436974" cy="414234"/>
          </a:xfrm>
        </p:spPr>
        <p:txBody>
          <a:bodyPr>
            <a:normAutofit/>
          </a:bodyPr>
          <a:lstStyle/>
          <a:p>
            <a:r>
              <a:rPr lang="es-ES" dirty="0"/>
              <a:t>Avance de la Ejecución presupuestal y Proyección al cierre del año fiscal 2023</a:t>
            </a:r>
            <a:endParaRPr lang="es-PE" dirty="0"/>
          </a:p>
        </p:txBody>
      </p:sp>
      <p:sp>
        <p:nvSpPr>
          <p:cNvPr id="8" name="CuadroTexto 7">
            <a:extLst>
              <a:ext uri="{FF2B5EF4-FFF2-40B4-BE49-F238E27FC236}">
                <a16:creationId xmlns:a16="http://schemas.microsoft.com/office/drawing/2014/main" id="{CC5C69DF-1279-C31C-7769-BB28FE62E978}"/>
              </a:ext>
            </a:extLst>
          </p:cNvPr>
          <p:cNvSpPr txBox="1"/>
          <p:nvPr/>
        </p:nvSpPr>
        <p:spPr>
          <a:xfrm>
            <a:off x="412126" y="5078303"/>
            <a:ext cx="3829204" cy="276999"/>
          </a:xfrm>
          <a:prstGeom prst="rect">
            <a:avLst/>
          </a:prstGeom>
          <a:noFill/>
        </p:spPr>
        <p:txBody>
          <a:bodyPr wrap="square" rtlCol="0">
            <a:spAutoFit/>
          </a:bodyPr>
          <a:lstStyle/>
          <a:p>
            <a:r>
              <a:rPr lang="es-ES" sz="1200" dirty="0"/>
              <a:t>(*) Ejecución al 05 de Julio 2023</a:t>
            </a:r>
            <a:endParaRPr lang="es-PE" sz="1200" dirty="0"/>
          </a:p>
        </p:txBody>
      </p:sp>
      <p:graphicFrame>
        <p:nvGraphicFramePr>
          <p:cNvPr id="2" name="Tabla 1">
            <a:extLst>
              <a:ext uri="{FF2B5EF4-FFF2-40B4-BE49-F238E27FC236}">
                <a16:creationId xmlns:a16="http://schemas.microsoft.com/office/drawing/2014/main" id="{D4EB0431-6D62-82F7-DC8B-0DC62B7A1AF9}"/>
              </a:ext>
            </a:extLst>
          </p:cNvPr>
          <p:cNvGraphicFramePr>
            <a:graphicFrameLocks noGrp="1"/>
          </p:cNvGraphicFramePr>
          <p:nvPr/>
        </p:nvGraphicFramePr>
        <p:xfrm>
          <a:off x="288077" y="2065075"/>
          <a:ext cx="11681029" cy="3013227"/>
        </p:xfrm>
        <a:graphic>
          <a:graphicData uri="http://schemas.openxmlformats.org/drawingml/2006/table">
            <a:tbl>
              <a:tblPr/>
              <a:tblGrid>
                <a:gridCol w="3998982">
                  <a:extLst>
                    <a:ext uri="{9D8B030D-6E8A-4147-A177-3AD203B41FA5}">
                      <a16:colId xmlns:a16="http://schemas.microsoft.com/office/drawing/2014/main" val="137546508"/>
                    </a:ext>
                  </a:extLst>
                </a:gridCol>
                <a:gridCol w="254240">
                  <a:extLst>
                    <a:ext uri="{9D8B030D-6E8A-4147-A177-3AD203B41FA5}">
                      <a16:colId xmlns:a16="http://schemas.microsoft.com/office/drawing/2014/main" val="2680618052"/>
                    </a:ext>
                  </a:extLst>
                </a:gridCol>
                <a:gridCol w="943713">
                  <a:extLst>
                    <a:ext uri="{9D8B030D-6E8A-4147-A177-3AD203B41FA5}">
                      <a16:colId xmlns:a16="http://schemas.microsoft.com/office/drawing/2014/main" val="1165230923"/>
                    </a:ext>
                  </a:extLst>
                </a:gridCol>
                <a:gridCol w="1100998">
                  <a:extLst>
                    <a:ext uri="{9D8B030D-6E8A-4147-A177-3AD203B41FA5}">
                      <a16:colId xmlns:a16="http://schemas.microsoft.com/office/drawing/2014/main" val="3168821408"/>
                    </a:ext>
                  </a:extLst>
                </a:gridCol>
                <a:gridCol w="979102">
                  <a:extLst>
                    <a:ext uri="{9D8B030D-6E8A-4147-A177-3AD203B41FA5}">
                      <a16:colId xmlns:a16="http://schemas.microsoft.com/office/drawing/2014/main" val="4048569585"/>
                    </a:ext>
                  </a:extLst>
                </a:gridCol>
                <a:gridCol w="1148184">
                  <a:extLst>
                    <a:ext uri="{9D8B030D-6E8A-4147-A177-3AD203B41FA5}">
                      <a16:colId xmlns:a16="http://schemas.microsoft.com/office/drawing/2014/main" val="3211653639"/>
                    </a:ext>
                  </a:extLst>
                </a:gridCol>
                <a:gridCol w="1148184">
                  <a:extLst>
                    <a:ext uri="{9D8B030D-6E8A-4147-A177-3AD203B41FA5}">
                      <a16:colId xmlns:a16="http://schemas.microsoft.com/office/drawing/2014/main" val="2104052110"/>
                    </a:ext>
                  </a:extLst>
                </a:gridCol>
                <a:gridCol w="1053813">
                  <a:extLst>
                    <a:ext uri="{9D8B030D-6E8A-4147-A177-3AD203B41FA5}">
                      <a16:colId xmlns:a16="http://schemas.microsoft.com/office/drawing/2014/main" val="3828388228"/>
                    </a:ext>
                  </a:extLst>
                </a:gridCol>
                <a:gridCol w="1053813">
                  <a:extLst>
                    <a:ext uri="{9D8B030D-6E8A-4147-A177-3AD203B41FA5}">
                      <a16:colId xmlns:a16="http://schemas.microsoft.com/office/drawing/2014/main" val="3158371367"/>
                    </a:ext>
                  </a:extLst>
                </a:gridCol>
              </a:tblGrid>
              <a:tr h="307861">
                <a:tc rowSpan="3">
                  <a:txBody>
                    <a:bodyPr/>
                    <a:lstStyle/>
                    <a:p>
                      <a:pPr algn="ctr" rtl="0" fontAlgn="ctr"/>
                      <a:r>
                        <a:rPr lang="es-PE" sz="1500" b="1" i="0" u="none" strike="noStrike">
                          <a:solidFill>
                            <a:srgbClr val="FFFFFF"/>
                          </a:solidFill>
                          <a:effectLst/>
                          <a:latin typeface="Calibri" panose="020F0502020204030204" pitchFamily="34" charset="0"/>
                        </a:rPr>
                        <a:t>Pliegos Presupuestarios</a:t>
                      </a:r>
                    </a:p>
                  </a:txBody>
                  <a:tcPr marL="114420" marR="114420" marT="57210" marB="5721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808080"/>
                    </a:solidFill>
                  </a:tcPr>
                </a:tc>
                <a:tc rowSpan="3">
                  <a:txBody>
                    <a:bodyPr/>
                    <a:lstStyle/>
                    <a:p>
                      <a:pPr algn="l" fontAlgn="b"/>
                      <a:endParaRPr lang="es-PE" sz="1500" b="0" i="0" u="none" strike="noStrike">
                        <a:solidFill>
                          <a:srgbClr val="000000"/>
                        </a:solidFill>
                        <a:effectLst/>
                        <a:latin typeface="Calibri" panose="020F0502020204030204" pitchFamily="34" charset="0"/>
                      </a:endParaRPr>
                    </a:p>
                  </a:txBody>
                  <a:tcPr marL="114420" marR="114420" marT="57210" marB="57210" anchor="b">
                    <a:lnL>
                      <a:noFill/>
                    </a:lnL>
                    <a:lnR w="19050" cap="flat" cmpd="sng" algn="ctr">
                      <a:solidFill>
                        <a:srgbClr val="FFFFFF"/>
                      </a:solidFill>
                      <a:prstDash val="solid"/>
                      <a:round/>
                      <a:headEnd type="none" w="med" len="med"/>
                      <a:tailEnd type="none" w="med" len="med"/>
                    </a:lnR>
                    <a:lnT>
                      <a:noFill/>
                    </a:lnT>
                    <a:lnB>
                      <a:noFill/>
                    </a:lnB>
                  </a:tcPr>
                </a:tc>
                <a:tc rowSpan="3">
                  <a:txBody>
                    <a:bodyPr/>
                    <a:lstStyle/>
                    <a:p>
                      <a:pPr algn="ctr" fontAlgn="ctr"/>
                      <a:r>
                        <a:rPr lang="es-PE" sz="1500" b="1" i="0" u="none" strike="noStrike">
                          <a:solidFill>
                            <a:srgbClr val="FFFFFF"/>
                          </a:solidFill>
                          <a:effectLst/>
                          <a:latin typeface="Calibri" panose="020F0502020204030204" pitchFamily="34" charset="0"/>
                        </a:rPr>
                        <a:t>PIM</a:t>
                      </a:r>
                    </a:p>
                  </a:txBody>
                  <a:tcPr marL="114420" marR="114420" marT="57210" marB="5721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808080"/>
                    </a:solidFill>
                  </a:tcPr>
                </a:tc>
                <a:tc rowSpan="3">
                  <a:txBody>
                    <a:bodyPr/>
                    <a:lstStyle/>
                    <a:p>
                      <a:pPr algn="ctr" fontAlgn="ctr"/>
                      <a:r>
                        <a:rPr lang="es-PE" sz="1500" b="1" i="0" u="none" strike="noStrike">
                          <a:solidFill>
                            <a:srgbClr val="FFFFFF"/>
                          </a:solidFill>
                          <a:effectLst/>
                          <a:latin typeface="Calibri" panose="020F0502020204030204" pitchFamily="34" charset="0"/>
                        </a:rPr>
                        <a:t>Certificado</a:t>
                      </a:r>
                    </a:p>
                  </a:txBody>
                  <a:tcPr marL="114420" marR="114420" marT="57210" marB="5721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808080"/>
                    </a:solidFill>
                  </a:tcPr>
                </a:tc>
                <a:tc rowSpan="3">
                  <a:txBody>
                    <a:bodyPr/>
                    <a:lstStyle/>
                    <a:p>
                      <a:pPr algn="ctr" fontAlgn="ctr"/>
                      <a:r>
                        <a:rPr lang="es-PE" sz="1500" b="1" i="0" u="none" strike="noStrike">
                          <a:solidFill>
                            <a:srgbClr val="FFFFFF"/>
                          </a:solidFill>
                          <a:effectLst/>
                          <a:latin typeface="Calibri" panose="020F0502020204030204" pitchFamily="34" charset="0"/>
                        </a:rPr>
                        <a:t>%</a:t>
                      </a:r>
                      <a:br>
                        <a:rPr lang="es-PE" sz="1500" b="1" i="0" u="none" strike="noStrike">
                          <a:solidFill>
                            <a:srgbClr val="FFFFFF"/>
                          </a:solidFill>
                          <a:effectLst/>
                          <a:latin typeface="Calibri" panose="020F0502020204030204" pitchFamily="34" charset="0"/>
                        </a:rPr>
                      </a:br>
                      <a:r>
                        <a:rPr lang="es-PE" sz="1500" b="1" i="0" u="none" strike="noStrike">
                          <a:solidFill>
                            <a:srgbClr val="FFFFFF"/>
                          </a:solidFill>
                          <a:effectLst/>
                          <a:latin typeface="Calibri" panose="020F0502020204030204" pitchFamily="34" charset="0"/>
                        </a:rPr>
                        <a:t>Avance Cert.</a:t>
                      </a:r>
                    </a:p>
                  </a:txBody>
                  <a:tcPr marL="114420" marR="114420" marT="57210" marB="5721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808080"/>
                    </a:solidFill>
                  </a:tcPr>
                </a:tc>
                <a:tc>
                  <a:txBody>
                    <a:bodyPr/>
                    <a:lstStyle/>
                    <a:p>
                      <a:pPr algn="ctr" rtl="0" fontAlgn="ctr"/>
                      <a:r>
                        <a:rPr lang="es-PE" sz="1500" b="1" i="0" u="none" strike="noStrike">
                          <a:solidFill>
                            <a:srgbClr val="FFFFFF"/>
                          </a:solidFill>
                          <a:effectLst/>
                          <a:latin typeface="Calibri" panose="020F0502020204030204" pitchFamily="34" charset="0"/>
                        </a:rPr>
                        <a:t>Ejecución</a:t>
                      </a:r>
                    </a:p>
                  </a:txBody>
                  <a:tcPr marL="11919" marR="11919" marT="11919"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E30202"/>
                    </a:solidFill>
                  </a:tcPr>
                </a:tc>
                <a:tc>
                  <a:txBody>
                    <a:bodyPr/>
                    <a:lstStyle/>
                    <a:p>
                      <a:pPr algn="ctr" rtl="0" fontAlgn="ctr"/>
                      <a:r>
                        <a:rPr lang="es-PE" sz="1500" b="1" i="0" u="none" strike="noStrike">
                          <a:solidFill>
                            <a:srgbClr val="FFFFFF"/>
                          </a:solidFill>
                          <a:effectLst/>
                          <a:latin typeface="Calibri" panose="020F0502020204030204" pitchFamily="34" charset="0"/>
                        </a:rPr>
                        <a:t>%</a:t>
                      </a:r>
                    </a:p>
                  </a:txBody>
                  <a:tcPr marL="11919" marR="11919" marT="11919"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E30202"/>
                    </a:solidFill>
                  </a:tcPr>
                </a:tc>
                <a:tc>
                  <a:txBody>
                    <a:bodyPr/>
                    <a:lstStyle/>
                    <a:p>
                      <a:pPr algn="ctr" rtl="0" fontAlgn="ctr"/>
                      <a:r>
                        <a:rPr lang="es-PE" sz="1500" b="1" i="0" u="none" strike="noStrike">
                          <a:solidFill>
                            <a:srgbClr val="FFFFFF"/>
                          </a:solidFill>
                          <a:effectLst/>
                          <a:latin typeface="Calibri" panose="020F0502020204030204" pitchFamily="34" charset="0"/>
                        </a:rPr>
                        <a:t>Ejec.</a:t>
                      </a:r>
                    </a:p>
                  </a:txBody>
                  <a:tcPr marL="11919" marR="11919" marT="11919"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AD0101"/>
                    </a:solidFill>
                  </a:tcPr>
                </a:tc>
                <a:tc>
                  <a:txBody>
                    <a:bodyPr/>
                    <a:lstStyle/>
                    <a:p>
                      <a:pPr algn="ctr" rtl="0" fontAlgn="ctr"/>
                      <a:r>
                        <a:rPr lang="es-PE" sz="1500" b="1" i="0" u="none" strike="noStrike">
                          <a:solidFill>
                            <a:srgbClr val="FFFFFF"/>
                          </a:solidFill>
                          <a:effectLst/>
                          <a:latin typeface="Calibri" panose="020F0502020204030204" pitchFamily="34" charset="0"/>
                        </a:rPr>
                        <a:t>%</a:t>
                      </a:r>
                    </a:p>
                  </a:txBody>
                  <a:tcPr marL="11919" marR="11919" marT="11919"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AD0101"/>
                    </a:solidFill>
                  </a:tcPr>
                </a:tc>
                <a:extLst>
                  <a:ext uri="{0D108BD9-81ED-4DB2-BD59-A6C34878D82A}">
                    <a16:rowId xmlns:a16="http://schemas.microsoft.com/office/drawing/2014/main" val="585321859"/>
                  </a:ext>
                </a:extLst>
              </a:tr>
              <a:tr h="307861">
                <a:tc vMerge="1">
                  <a:txBody>
                    <a:bodyPr/>
                    <a:lstStyle/>
                    <a:p>
                      <a:endParaRPr lang="es-PE"/>
                    </a:p>
                  </a:txBody>
                  <a:tcPr/>
                </a:tc>
                <a:tc vMerge="1">
                  <a:txBody>
                    <a:bodyPr/>
                    <a:lstStyle/>
                    <a:p>
                      <a:endParaRPr lang="es-PE"/>
                    </a:p>
                  </a:txBody>
                  <a:tcPr/>
                </a:tc>
                <a:tc vMerge="1">
                  <a:txBody>
                    <a:bodyPr/>
                    <a:lstStyle/>
                    <a:p>
                      <a:endParaRPr lang="es-PE"/>
                    </a:p>
                  </a:txBody>
                  <a:tcPr/>
                </a:tc>
                <a:tc vMerge="1">
                  <a:txBody>
                    <a:bodyPr/>
                    <a:lstStyle/>
                    <a:p>
                      <a:endParaRPr lang="es-PE"/>
                    </a:p>
                  </a:txBody>
                  <a:tcPr/>
                </a:tc>
                <a:tc vMerge="1">
                  <a:txBody>
                    <a:bodyPr/>
                    <a:lstStyle/>
                    <a:p>
                      <a:endParaRPr lang="es-PE"/>
                    </a:p>
                  </a:txBody>
                  <a:tcPr/>
                </a:tc>
                <a:tc>
                  <a:txBody>
                    <a:bodyPr/>
                    <a:lstStyle/>
                    <a:p>
                      <a:pPr algn="ctr" rtl="0" fontAlgn="ctr"/>
                      <a:r>
                        <a:rPr lang="es-PE" sz="1500" b="1" i="0" u="none" strike="noStrike">
                          <a:solidFill>
                            <a:srgbClr val="FFFFFF"/>
                          </a:solidFill>
                          <a:effectLst/>
                          <a:latin typeface="Calibri" panose="020F0502020204030204" pitchFamily="34" charset="0"/>
                        </a:rPr>
                        <a:t>A la fecha</a:t>
                      </a:r>
                    </a:p>
                  </a:txBody>
                  <a:tcPr marL="11919" marR="11919" marT="11919"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E30202"/>
                    </a:solidFill>
                  </a:tcPr>
                </a:tc>
                <a:tc>
                  <a:txBody>
                    <a:bodyPr/>
                    <a:lstStyle/>
                    <a:p>
                      <a:pPr algn="ctr" rtl="0" fontAlgn="ctr"/>
                      <a:r>
                        <a:rPr lang="es-PE" sz="1500" b="1" i="0" u="none" strike="noStrike">
                          <a:solidFill>
                            <a:srgbClr val="FFFFFF"/>
                          </a:solidFill>
                          <a:effectLst/>
                          <a:latin typeface="Calibri" panose="020F0502020204030204" pitchFamily="34" charset="0"/>
                        </a:rPr>
                        <a:t>Ejec.</a:t>
                      </a:r>
                    </a:p>
                  </a:txBody>
                  <a:tcPr marL="11919" marR="11919" marT="11919"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E30202"/>
                    </a:solidFill>
                  </a:tcPr>
                </a:tc>
                <a:tc>
                  <a:txBody>
                    <a:bodyPr/>
                    <a:lstStyle/>
                    <a:p>
                      <a:pPr algn="ctr" rtl="0" fontAlgn="ctr"/>
                      <a:r>
                        <a:rPr lang="es-PE" sz="1500" b="1" i="0" u="none" strike="noStrike">
                          <a:solidFill>
                            <a:srgbClr val="FFFFFF"/>
                          </a:solidFill>
                          <a:effectLst/>
                          <a:latin typeface="Calibri" panose="020F0502020204030204" pitchFamily="34" charset="0"/>
                        </a:rPr>
                        <a:t>Proyectada</a:t>
                      </a:r>
                    </a:p>
                  </a:txBody>
                  <a:tcPr marL="11919" marR="11919" marT="11919"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AD0101"/>
                    </a:solidFill>
                  </a:tcPr>
                </a:tc>
                <a:tc>
                  <a:txBody>
                    <a:bodyPr/>
                    <a:lstStyle/>
                    <a:p>
                      <a:pPr algn="ctr" rtl="0" fontAlgn="ctr"/>
                      <a:r>
                        <a:rPr lang="es-PE" sz="1500" b="1" i="0" u="none" strike="noStrike">
                          <a:solidFill>
                            <a:srgbClr val="FFFFFF"/>
                          </a:solidFill>
                          <a:effectLst/>
                          <a:latin typeface="Calibri" panose="020F0502020204030204" pitchFamily="34" charset="0"/>
                        </a:rPr>
                        <a:t>Eje.</a:t>
                      </a:r>
                    </a:p>
                  </a:txBody>
                  <a:tcPr marL="11919" marR="11919" marT="11919"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AD0101"/>
                    </a:solidFill>
                  </a:tcPr>
                </a:tc>
                <a:extLst>
                  <a:ext uri="{0D108BD9-81ED-4DB2-BD59-A6C34878D82A}">
                    <a16:rowId xmlns:a16="http://schemas.microsoft.com/office/drawing/2014/main" val="3592728819"/>
                  </a:ext>
                </a:extLst>
              </a:tr>
              <a:tr h="368548">
                <a:tc vMerge="1">
                  <a:txBody>
                    <a:bodyPr/>
                    <a:lstStyle/>
                    <a:p>
                      <a:endParaRPr lang="es-PE"/>
                    </a:p>
                  </a:txBody>
                  <a:tcPr/>
                </a:tc>
                <a:tc vMerge="1">
                  <a:txBody>
                    <a:bodyPr/>
                    <a:lstStyle/>
                    <a:p>
                      <a:endParaRPr lang="es-PE"/>
                    </a:p>
                  </a:txBody>
                  <a:tcPr/>
                </a:tc>
                <a:tc vMerge="1">
                  <a:txBody>
                    <a:bodyPr/>
                    <a:lstStyle/>
                    <a:p>
                      <a:endParaRPr lang="es-PE"/>
                    </a:p>
                  </a:txBody>
                  <a:tcPr/>
                </a:tc>
                <a:tc vMerge="1">
                  <a:txBody>
                    <a:bodyPr/>
                    <a:lstStyle/>
                    <a:p>
                      <a:endParaRPr lang="es-PE"/>
                    </a:p>
                  </a:txBody>
                  <a:tcPr/>
                </a:tc>
                <a:tc vMerge="1">
                  <a:txBody>
                    <a:bodyPr/>
                    <a:lstStyle/>
                    <a:p>
                      <a:endParaRPr lang="es-PE"/>
                    </a:p>
                  </a:txBody>
                  <a:tcPr/>
                </a:tc>
                <a:tc>
                  <a:txBody>
                    <a:bodyPr/>
                    <a:lstStyle/>
                    <a:p>
                      <a:pPr algn="ctr" rtl="0" fontAlgn="ctr"/>
                      <a:r>
                        <a:rPr lang="es-PE" sz="1500" b="1" i="0" u="none" strike="noStrike">
                          <a:solidFill>
                            <a:srgbClr val="FFFFFF"/>
                          </a:solidFill>
                          <a:effectLst/>
                          <a:latin typeface="Calibri" panose="020F0502020204030204" pitchFamily="34" charset="0"/>
                        </a:rPr>
                        <a:t>(*)</a:t>
                      </a:r>
                    </a:p>
                  </a:txBody>
                  <a:tcPr marL="11919" marR="11919" marT="11919"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E30202"/>
                    </a:solidFill>
                  </a:tcPr>
                </a:tc>
                <a:tc>
                  <a:txBody>
                    <a:bodyPr/>
                    <a:lstStyle/>
                    <a:p>
                      <a:pPr algn="ctr" rtl="0" fontAlgn="ctr"/>
                      <a:r>
                        <a:rPr lang="es-PE" sz="1500" b="1" i="0" u="none" strike="noStrike">
                          <a:solidFill>
                            <a:srgbClr val="FFFFFF"/>
                          </a:solidFill>
                          <a:effectLst/>
                          <a:latin typeface="Calibri" panose="020F0502020204030204" pitchFamily="34" charset="0"/>
                        </a:rPr>
                        <a:t>A la fecha</a:t>
                      </a:r>
                    </a:p>
                  </a:txBody>
                  <a:tcPr marL="11919" marR="11919" marT="11919"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E30202"/>
                    </a:solidFill>
                  </a:tcPr>
                </a:tc>
                <a:tc>
                  <a:txBody>
                    <a:bodyPr/>
                    <a:lstStyle/>
                    <a:p>
                      <a:pPr algn="ctr" fontAlgn="ctr"/>
                      <a:r>
                        <a:rPr lang="es-PE" sz="1500" b="0" i="0" u="none" strike="noStrike">
                          <a:solidFill>
                            <a:srgbClr val="000000"/>
                          </a:solidFill>
                          <a:effectLst/>
                          <a:latin typeface="Calibri" panose="020F0502020204030204" pitchFamily="34" charset="0"/>
                        </a:rPr>
                        <a:t> </a:t>
                      </a:r>
                    </a:p>
                  </a:txBody>
                  <a:tcPr marL="11919" marR="11919" marT="11919"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AD0101"/>
                    </a:solidFill>
                  </a:tcPr>
                </a:tc>
                <a:tc>
                  <a:txBody>
                    <a:bodyPr/>
                    <a:lstStyle/>
                    <a:p>
                      <a:pPr algn="ctr" rtl="0" fontAlgn="ctr"/>
                      <a:r>
                        <a:rPr lang="es-PE" sz="1500" b="1" i="0" u="none" strike="noStrike">
                          <a:solidFill>
                            <a:srgbClr val="FFFFFF"/>
                          </a:solidFill>
                          <a:effectLst/>
                          <a:latin typeface="Calibri" panose="020F0502020204030204" pitchFamily="34" charset="0"/>
                        </a:rPr>
                        <a:t>Proy.</a:t>
                      </a:r>
                    </a:p>
                  </a:txBody>
                  <a:tcPr marL="11919" marR="11919" marT="11919"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AD0101"/>
                    </a:solidFill>
                  </a:tcPr>
                </a:tc>
                <a:extLst>
                  <a:ext uri="{0D108BD9-81ED-4DB2-BD59-A6C34878D82A}">
                    <a16:rowId xmlns:a16="http://schemas.microsoft.com/office/drawing/2014/main" val="4083031537"/>
                  </a:ext>
                </a:extLst>
              </a:tr>
              <a:tr h="337182">
                <a:tc>
                  <a:txBody>
                    <a:bodyPr/>
                    <a:lstStyle/>
                    <a:p>
                      <a:pPr algn="l" rtl="0" fontAlgn="ctr"/>
                      <a:r>
                        <a:rPr lang="es-ES" sz="1500" b="1" i="0" u="none" strike="noStrike">
                          <a:solidFill>
                            <a:srgbClr val="000000"/>
                          </a:solidFill>
                          <a:effectLst/>
                          <a:latin typeface="Calibri" panose="020F0502020204030204" pitchFamily="34" charset="0"/>
                        </a:rPr>
                        <a:t>006. M. de Justicia y Derechos Humanos</a:t>
                      </a:r>
                    </a:p>
                  </a:txBody>
                  <a:tcPr marL="11919" marR="11919" marT="11919"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AEAEA"/>
                    </a:solidFill>
                  </a:tcPr>
                </a:tc>
                <a:tc>
                  <a:txBody>
                    <a:bodyPr/>
                    <a:lstStyle/>
                    <a:p>
                      <a:pPr algn="l" fontAlgn="ctr"/>
                      <a:endParaRPr lang="es-PE" sz="1500" b="0" i="0" u="none" strike="noStrike">
                        <a:solidFill>
                          <a:srgbClr val="000000"/>
                        </a:solidFill>
                        <a:effectLst/>
                        <a:latin typeface="Calibri" panose="020F0502020204030204" pitchFamily="34" charset="0"/>
                      </a:endParaRPr>
                    </a:p>
                  </a:txBody>
                  <a:tcPr marL="11919" marR="11919" marT="11919" marB="0" anchor="ctr">
                    <a:lnL>
                      <a:noFill/>
                    </a:lnL>
                    <a:lnR>
                      <a:noFill/>
                    </a:lnR>
                    <a:lnT>
                      <a:noFill/>
                    </a:lnT>
                    <a:lnB>
                      <a:noFill/>
                    </a:lnB>
                  </a:tcPr>
                </a:tc>
                <a:tc>
                  <a:txBody>
                    <a:bodyPr/>
                    <a:lstStyle/>
                    <a:p>
                      <a:pPr algn="ctr" rtl="0" fontAlgn="ctr"/>
                      <a:r>
                        <a:rPr lang="es-PE" sz="1500" b="0" i="0" u="none" strike="noStrike">
                          <a:solidFill>
                            <a:srgbClr val="000000"/>
                          </a:solidFill>
                          <a:effectLst/>
                          <a:latin typeface="Calibri" panose="020F0502020204030204" pitchFamily="34" charset="0"/>
                        </a:rPr>
                        <a:t>659.4</a:t>
                      </a:r>
                    </a:p>
                  </a:txBody>
                  <a:tcPr marL="11919" marR="11919" marT="11919"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AEAEA"/>
                    </a:solidFill>
                  </a:tcPr>
                </a:tc>
                <a:tc>
                  <a:txBody>
                    <a:bodyPr/>
                    <a:lstStyle/>
                    <a:p>
                      <a:pPr algn="ctr" rtl="0" fontAlgn="ctr"/>
                      <a:r>
                        <a:rPr lang="es-PE" sz="1500" b="0" i="0" u="none" strike="noStrike">
                          <a:solidFill>
                            <a:srgbClr val="000000"/>
                          </a:solidFill>
                          <a:effectLst/>
                          <a:latin typeface="Calibri" panose="020F0502020204030204" pitchFamily="34" charset="0"/>
                        </a:rPr>
                        <a:t>577.6</a:t>
                      </a:r>
                    </a:p>
                  </a:txBody>
                  <a:tcPr marL="11919" marR="11919" marT="11919"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AEAEA"/>
                    </a:solidFill>
                  </a:tcPr>
                </a:tc>
                <a:tc>
                  <a:txBody>
                    <a:bodyPr/>
                    <a:lstStyle/>
                    <a:p>
                      <a:pPr algn="ctr" fontAlgn="ctr"/>
                      <a:r>
                        <a:rPr lang="es-PE" sz="1500" b="1" i="0" u="none" strike="noStrike" dirty="0">
                          <a:solidFill>
                            <a:srgbClr val="000000"/>
                          </a:solidFill>
                          <a:effectLst/>
                          <a:latin typeface="Calibri" panose="020F0502020204030204" pitchFamily="34" charset="0"/>
                        </a:rPr>
                        <a:t>88%</a:t>
                      </a:r>
                    </a:p>
                  </a:txBody>
                  <a:tcPr marL="11919" marR="11919" marT="11919"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AEAEA"/>
                    </a:solidFill>
                  </a:tcPr>
                </a:tc>
                <a:tc>
                  <a:txBody>
                    <a:bodyPr/>
                    <a:lstStyle/>
                    <a:p>
                      <a:pPr algn="ctr" rtl="0" fontAlgn="ctr"/>
                      <a:r>
                        <a:rPr lang="es-PE" sz="1500" b="0" i="0" u="none" strike="noStrike">
                          <a:solidFill>
                            <a:srgbClr val="000000"/>
                          </a:solidFill>
                          <a:effectLst/>
                          <a:latin typeface="Calibri" panose="020F0502020204030204" pitchFamily="34" charset="0"/>
                        </a:rPr>
                        <a:t>234.1</a:t>
                      </a:r>
                    </a:p>
                  </a:txBody>
                  <a:tcPr marL="11919" marR="11919" marT="11919"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AEAEA"/>
                    </a:solidFill>
                  </a:tcPr>
                </a:tc>
                <a:tc>
                  <a:txBody>
                    <a:bodyPr/>
                    <a:lstStyle/>
                    <a:p>
                      <a:pPr algn="ctr" rtl="0" fontAlgn="ctr"/>
                      <a:r>
                        <a:rPr lang="es-PE" sz="1500" b="1" i="0" u="none" strike="noStrike">
                          <a:solidFill>
                            <a:srgbClr val="000000"/>
                          </a:solidFill>
                          <a:effectLst/>
                          <a:latin typeface="Calibri" panose="020F0502020204030204" pitchFamily="34" charset="0"/>
                        </a:rPr>
                        <a:t>36%</a:t>
                      </a:r>
                    </a:p>
                  </a:txBody>
                  <a:tcPr marL="11919" marR="11919" marT="11919"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AEAEA"/>
                    </a:solidFill>
                  </a:tcPr>
                </a:tc>
                <a:tc>
                  <a:txBody>
                    <a:bodyPr/>
                    <a:lstStyle/>
                    <a:p>
                      <a:pPr algn="ctr" rtl="0" fontAlgn="ctr"/>
                      <a:r>
                        <a:rPr lang="es-PE" sz="1500" b="0" i="0" u="none" strike="noStrike">
                          <a:solidFill>
                            <a:srgbClr val="000000"/>
                          </a:solidFill>
                          <a:effectLst/>
                          <a:latin typeface="Calibri" panose="020F0502020204030204" pitchFamily="34" charset="0"/>
                        </a:rPr>
                        <a:t>659.4</a:t>
                      </a:r>
                    </a:p>
                  </a:txBody>
                  <a:tcPr marL="11919" marR="11919" marT="11919"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s-PE" sz="1500" b="1" i="0" u="none" strike="noStrike">
                          <a:solidFill>
                            <a:srgbClr val="000000"/>
                          </a:solidFill>
                          <a:effectLst/>
                          <a:latin typeface="Calibri" panose="020F0502020204030204" pitchFamily="34" charset="0"/>
                        </a:rPr>
                        <a:t>100%</a:t>
                      </a:r>
                    </a:p>
                  </a:txBody>
                  <a:tcPr marL="11919" marR="11919" marT="11919"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BCBCB"/>
                    </a:solidFill>
                  </a:tcPr>
                </a:tc>
                <a:extLst>
                  <a:ext uri="{0D108BD9-81ED-4DB2-BD59-A6C34878D82A}">
                    <a16:rowId xmlns:a16="http://schemas.microsoft.com/office/drawing/2014/main" val="2350413877"/>
                  </a:ext>
                </a:extLst>
              </a:tr>
              <a:tr h="337182">
                <a:tc>
                  <a:txBody>
                    <a:bodyPr/>
                    <a:lstStyle/>
                    <a:p>
                      <a:pPr algn="l" rtl="0" fontAlgn="ctr"/>
                      <a:r>
                        <a:rPr lang="es-PE" sz="1500" b="1" i="0" u="none" strike="noStrike">
                          <a:solidFill>
                            <a:srgbClr val="000000"/>
                          </a:solidFill>
                          <a:effectLst/>
                          <a:latin typeface="Calibri" panose="020F0502020204030204" pitchFamily="34" charset="0"/>
                        </a:rPr>
                        <a:t>061. Instituto Nacional Penitenciario</a:t>
                      </a:r>
                    </a:p>
                  </a:txBody>
                  <a:tcPr marL="11919" marR="11919" marT="11919"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AEAEA"/>
                    </a:solidFill>
                  </a:tcPr>
                </a:tc>
                <a:tc>
                  <a:txBody>
                    <a:bodyPr/>
                    <a:lstStyle/>
                    <a:p>
                      <a:pPr algn="l" fontAlgn="ctr"/>
                      <a:endParaRPr lang="es-PE" sz="1500" b="0" i="0" u="none" strike="noStrike">
                        <a:solidFill>
                          <a:srgbClr val="000000"/>
                        </a:solidFill>
                        <a:effectLst/>
                        <a:latin typeface="Calibri" panose="020F0502020204030204" pitchFamily="34" charset="0"/>
                      </a:endParaRPr>
                    </a:p>
                  </a:txBody>
                  <a:tcPr marL="11919" marR="11919" marT="11919" marB="0" anchor="ctr">
                    <a:lnL>
                      <a:noFill/>
                    </a:lnL>
                    <a:lnR>
                      <a:noFill/>
                    </a:lnR>
                    <a:lnT>
                      <a:noFill/>
                    </a:lnT>
                    <a:lnB>
                      <a:noFill/>
                    </a:lnB>
                  </a:tcPr>
                </a:tc>
                <a:tc>
                  <a:txBody>
                    <a:bodyPr/>
                    <a:lstStyle/>
                    <a:p>
                      <a:pPr algn="ctr" rtl="0" fontAlgn="ctr"/>
                      <a:r>
                        <a:rPr lang="es-PE" sz="1500" b="0" i="0" u="none" strike="noStrike">
                          <a:solidFill>
                            <a:srgbClr val="000000"/>
                          </a:solidFill>
                          <a:effectLst/>
                          <a:latin typeface="Calibri" panose="020F0502020204030204" pitchFamily="34" charset="0"/>
                        </a:rPr>
                        <a:t>804.8</a:t>
                      </a:r>
                    </a:p>
                  </a:txBody>
                  <a:tcPr marL="11919" marR="11919" marT="11919"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AEAEA"/>
                    </a:solidFill>
                  </a:tcPr>
                </a:tc>
                <a:tc>
                  <a:txBody>
                    <a:bodyPr/>
                    <a:lstStyle/>
                    <a:p>
                      <a:pPr algn="ctr" rtl="0" fontAlgn="ctr"/>
                      <a:r>
                        <a:rPr lang="es-PE" sz="1500" b="0" i="0" u="none" strike="noStrike">
                          <a:solidFill>
                            <a:srgbClr val="000000"/>
                          </a:solidFill>
                          <a:effectLst/>
                          <a:latin typeface="Calibri" panose="020F0502020204030204" pitchFamily="34" charset="0"/>
                        </a:rPr>
                        <a:t>767.0</a:t>
                      </a:r>
                    </a:p>
                  </a:txBody>
                  <a:tcPr marL="11919" marR="11919" marT="11919"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AEAEA"/>
                    </a:solidFill>
                  </a:tcPr>
                </a:tc>
                <a:tc>
                  <a:txBody>
                    <a:bodyPr/>
                    <a:lstStyle/>
                    <a:p>
                      <a:pPr algn="ctr" fontAlgn="ctr"/>
                      <a:r>
                        <a:rPr lang="es-PE" sz="1500" b="1" i="0" u="none" strike="noStrike" dirty="0">
                          <a:solidFill>
                            <a:srgbClr val="000000"/>
                          </a:solidFill>
                          <a:effectLst/>
                          <a:latin typeface="Calibri" panose="020F0502020204030204" pitchFamily="34" charset="0"/>
                        </a:rPr>
                        <a:t>95%</a:t>
                      </a:r>
                    </a:p>
                  </a:txBody>
                  <a:tcPr marL="11919" marR="11919" marT="11919"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AEAEA"/>
                    </a:solidFill>
                  </a:tcPr>
                </a:tc>
                <a:tc>
                  <a:txBody>
                    <a:bodyPr/>
                    <a:lstStyle/>
                    <a:p>
                      <a:pPr algn="ctr" rtl="0" fontAlgn="ctr"/>
                      <a:r>
                        <a:rPr lang="es-PE" sz="1500" b="0" i="0" u="none" strike="noStrike">
                          <a:solidFill>
                            <a:srgbClr val="000000"/>
                          </a:solidFill>
                          <a:effectLst/>
                          <a:latin typeface="Calibri" panose="020F0502020204030204" pitchFamily="34" charset="0"/>
                        </a:rPr>
                        <a:t>373.6</a:t>
                      </a:r>
                    </a:p>
                  </a:txBody>
                  <a:tcPr marL="11919" marR="11919" marT="11919"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AEAEA"/>
                    </a:solidFill>
                  </a:tcPr>
                </a:tc>
                <a:tc>
                  <a:txBody>
                    <a:bodyPr/>
                    <a:lstStyle/>
                    <a:p>
                      <a:pPr algn="ctr" rtl="0" fontAlgn="ctr"/>
                      <a:r>
                        <a:rPr lang="es-PE" sz="1500" b="1" i="0" u="none" strike="noStrike">
                          <a:solidFill>
                            <a:srgbClr val="000000"/>
                          </a:solidFill>
                          <a:effectLst/>
                          <a:latin typeface="Calibri" panose="020F0502020204030204" pitchFamily="34" charset="0"/>
                        </a:rPr>
                        <a:t>46%</a:t>
                      </a:r>
                    </a:p>
                  </a:txBody>
                  <a:tcPr marL="11919" marR="11919" marT="11919"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AEAEA"/>
                    </a:solidFill>
                  </a:tcPr>
                </a:tc>
                <a:tc>
                  <a:txBody>
                    <a:bodyPr/>
                    <a:lstStyle/>
                    <a:p>
                      <a:pPr algn="ctr" rtl="0" fontAlgn="ctr"/>
                      <a:r>
                        <a:rPr lang="es-PE" sz="1500" b="0" i="0" u="none" strike="noStrike">
                          <a:solidFill>
                            <a:srgbClr val="000000"/>
                          </a:solidFill>
                          <a:effectLst/>
                          <a:latin typeface="Calibri" panose="020F0502020204030204" pitchFamily="34" charset="0"/>
                        </a:rPr>
                        <a:t>804.8</a:t>
                      </a:r>
                    </a:p>
                  </a:txBody>
                  <a:tcPr marL="11919" marR="11919" marT="11919"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s-PE" sz="1500" b="1" i="0" u="none" strike="noStrike">
                          <a:solidFill>
                            <a:srgbClr val="000000"/>
                          </a:solidFill>
                          <a:effectLst/>
                          <a:latin typeface="Calibri" panose="020F0502020204030204" pitchFamily="34" charset="0"/>
                        </a:rPr>
                        <a:t>100%</a:t>
                      </a:r>
                    </a:p>
                  </a:txBody>
                  <a:tcPr marL="11919" marR="11919" marT="11919"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BCBCB"/>
                    </a:solidFill>
                  </a:tcPr>
                </a:tc>
                <a:extLst>
                  <a:ext uri="{0D108BD9-81ED-4DB2-BD59-A6C34878D82A}">
                    <a16:rowId xmlns:a16="http://schemas.microsoft.com/office/drawing/2014/main" val="1314439836"/>
                  </a:ext>
                </a:extLst>
              </a:tr>
              <a:tr h="577608">
                <a:tc>
                  <a:txBody>
                    <a:bodyPr/>
                    <a:lstStyle/>
                    <a:p>
                      <a:pPr algn="l" rtl="0" fontAlgn="ctr"/>
                      <a:r>
                        <a:rPr lang="es-PE" sz="1500" b="1" i="0" u="none" strike="noStrike">
                          <a:solidFill>
                            <a:srgbClr val="000000"/>
                          </a:solidFill>
                          <a:effectLst/>
                          <a:latin typeface="Calibri" panose="020F0502020204030204" pitchFamily="34" charset="0"/>
                        </a:rPr>
                        <a:t>067. Superintendencia Nacional de los Registros Públicos</a:t>
                      </a:r>
                    </a:p>
                  </a:txBody>
                  <a:tcPr marL="11919" marR="11919" marT="11919"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AEAEA"/>
                    </a:solidFill>
                  </a:tcPr>
                </a:tc>
                <a:tc>
                  <a:txBody>
                    <a:bodyPr/>
                    <a:lstStyle/>
                    <a:p>
                      <a:pPr algn="l" fontAlgn="ctr"/>
                      <a:endParaRPr lang="es-PE" sz="1500" b="0" i="0" u="none" strike="noStrike">
                        <a:solidFill>
                          <a:srgbClr val="000000"/>
                        </a:solidFill>
                        <a:effectLst/>
                        <a:latin typeface="Calibri" panose="020F0502020204030204" pitchFamily="34" charset="0"/>
                      </a:endParaRPr>
                    </a:p>
                  </a:txBody>
                  <a:tcPr marL="11919" marR="11919" marT="11919" marB="0" anchor="ctr">
                    <a:lnL>
                      <a:noFill/>
                    </a:lnL>
                    <a:lnR>
                      <a:noFill/>
                    </a:lnR>
                    <a:lnT>
                      <a:noFill/>
                    </a:lnT>
                    <a:lnB>
                      <a:noFill/>
                    </a:lnB>
                  </a:tcPr>
                </a:tc>
                <a:tc>
                  <a:txBody>
                    <a:bodyPr/>
                    <a:lstStyle/>
                    <a:p>
                      <a:pPr algn="ctr" rtl="0" fontAlgn="ctr"/>
                      <a:r>
                        <a:rPr lang="es-PE" sz="1500" b="0" i="0" u="none" strike="noStrike">
                          <a:solidFill>
                            <a:srgbClr val="000000"/>
                          </a:solidFill>
                          <a:effectLst/>
                          <a:latin typeface="Calibri" panose="020F0502020204030204" pitchFamily="34" charset="0"/>
                        </a:rPr>
                        <a:t>632.5</a:t>
                      </a:r>
                    </a:p>
                  </a:txBody>
                  <a:tcPr marL="11919" marR="11919" marT="11919"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AEAEA"/>
                    </a:solidFill>
                  </a:tcPr>
                </a:tc>
                <a:tc>
                  <a:txBody>
                    <a:bodyPr/>
                    <a:lstStyle/>
                    <a:p>
                      <a:pPr algn="ctr" rtl="0" fontAlgn="ctr"/>
                      <a:r>
                        <a:rPr lang="es-PE" sz="1500" b="0" i="0" u="none" strike="noStrike">
                          <a:solidFill>
                            <a:srgbClr val="000000"/>
                          </a:solidFill>
                          <a:effectLst/>
                          <a:latin typeface="Calibri" panose="020F0502020204030204" pitchFamily="34" charset="0"/>
                        </a:rPr>
                        <a:t>570.7</a:t>
                      </a:r>
                    </a:p>
                  </a:txBody>
                  <a:tcPr marL="11919" marR="11919" marT="11919"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AEAEA"/>
                    </a:solidFill>
                  </a:tcPr>
                </a:tc>
                <a:tc>
                  <a:txBody>
                    <a:bodyPr/>
                    <a:lstStyle/>
                    <a:p>
                      <a:pPr algn="ctr" fontAlgn="ctr"/>
                      <a:r>
                        <a:rPr lang="es-PE" sz="1500" b="1" i="0" u="none" strike="noStrike">
                          <a:solidFill>
                            <a:srgbClr val="000000"/>
                          </a:solidFill>
                          <a:effectLst/>
                          <a:latin typeface="Calibri" panose="020F0502020204030204" pitchFamily="34" charset="0"/>
                        </a:rPr>
                        <a:t>90%</a:t>
                      </a:r>
                    </a:p>
                  </a:txBody>
                  <a:tcPr marL="11919" marR="11919" marT="11919"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AEAEA"/>
                    </a:solidFill>
                  </a:tcPr>
                </a:tc>
                <a:tc>
                  <a:txBody>
                    <a:bodyPr/>
                    <a:lstStyle/>
                    <a:p>
                      <a:pPr algn="ctr" rtl="0" fontAlgn="ctr"/>
                      <a:r>
                        <a:rPr lang="es-PE" sz="1500" b="0" i="0" u="none" strike="noStrike">
                          <a:solidFill>
                            <a:srgbClr val="000000"/>
                          </a:solidFill>
                          <a:effectLst/>
                          <a:latin typeface="Calibri" panose="020F0502020204030204" pitchFamily="34" charset="0"/>
                        </a:rPr>
                        <a:t>308.1</a:t>
                      </a:r>
                    </a:p>
                  </a:txBody>
                  <a:tcPr marL="11919" marR="11919" marT="11919"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AEAEA"/>
                    </a:solidFill>
                  </a:tcPr>
                </a:tc>
                <a:tc>
                  <a:txBody>
                    <a:bodyPr/>
                    <a:lstStyle/>
                    <a:p>
                      <a:pPr algn="ctr" rtl="0" fontAlgn="ctr"/>
                      <a:r>
                        <a:rPr lang="es-PE" sz="1500" b="1" i="0" u="none" strike="noStrike">
                          <a:solidFill>
                            <a:srgbClr val="000000"/>
                          </a:solidFill>
                          <a:effectLst/>
                          <a:latin typeface="Calibri" panose="020F0502020204030204" pitchFamily="34" charset="0"/>
                        </a:rPr>
                        <a:t>49%</a:t>
                      </a:r>
                    </a:p>
                  </a:txBody>
                  <a:tcPr marL="11919" marR="11919" marT="11919"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AEAEA"/>
                    </a:solidFill>
                  </a:tcPr>
                </a:tc>
                <a:tc>
                  <a:txBody>
                    <a:bodyPr/>
                    <a:lstStyle/>
                    <a:p>
                      <a:pPr algn="ctr" rtl="0" fontAlgn="ctr"/>
                      <a:r>
                        <a:rPr lang="es-PE" sz="1500" b="0" i="0" u="none" strike="noStrike">
                          <a:solidFill>
                            <a:srgbClr val="000000"/>
                          </a:solidFill>
                          <a:effectLst/>
                          <a:latin typeface="Calibri" panose="020F0502020204030204" pitchFamily="34" charset="0"/>
                        </a:rPr>
                        <a:t>632.3</a:t>
                      </a:r>
                    </a:p>
                  </a:txBody>
                  <a:tcPr marL="11919" marR="11919" marT="11919"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s-PE" sz="1500" b="1" i="0" u="none" strike="noStrike">
                          <a:solidFill>
                            <a:srgbClr val="000000"/>
                          </a:solidFill>
                          <a:effectLst/>
                          <a:latin typeface="Calibri" panose="020F0502020204030204" pitchFamily="34" charset="0"/>
                        </a:rPr>
                        <a:t>100%</a:t>
                      </a:r>
                    </a:p>
                  </a:txBody>
                  <a:tcPr marL="11919" marR="11919" marT="11919"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BCBCB"/>
                    </a:solidFill>
                  </a:tcPr>
                </a:tc>
                <a:extLst>
                  <a:ext uri="{0D108BD9-81ED-4DB2-BD59-A6C34878D82A}">
                    <a16:rowId xmlns:a16="http://schemas.microsoft.com/office/drawing/2014/main" val="817100413"/>
                  </a:ext>
                </a:extLst>
              </a:tr>
              <a:tr h="337182">
                <a:tc>
                  <a:txBody>
                    <a:bodyPr/>
                    <a:lstStyle/>
                    <a:p>
                      <a:pPr algn="l" rtl="0" fontAlgn="ctr"/>
                      <a:r>
                        <a:rPr lang="es-ES" sz="1500" b="1" i="0" u="none" strike="noStrike">
                          <a:solidFill>
                            <a:srgbClr val="000000"/>
                          </a:solidFill>
                          <a:effectLst/>
                          <a:latin typeface="Calibri" panose="020F0502020204030204" pitchFamily="34" charset="0"/>
                        </a:rPr>
                        <a:t>068. Procuraduría General del Estado</a:t>
                      </a:r>
                    </a:p>
                  </a:txBody>
                  <a:tcPr marL="11919" marR="11919" marT="11919"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AEAEA"/>
                    </a:solidFill>
                  </a:tcPr>
                </a:tc>
                <a:tc>
                  <a:txBody>
                    <a:bodyPr/>
                    <a:lstStyle/>
                    <a:p>
                      <a:pPr algn="l" fontAlgn="ctr"/>
                      <a:endParaRPr lang="es-PE" sz="1500" b="0" i="0" u="none" strike="noStrike">
                        <a:solidFill>
                          <a:srgbClr val="000000"/>
                        </a:solidFill>
                        <a:effectLst/>
                        <a:latin typeface="Calibri" panose="020F0502020204030204" pitchFamily="34" charset="0"/>
                      </a:endParaRPr>
                    </a:p>
                  </a:txBody>
                  <a:tcPr marL="11919" marR="11919" marT="11919" marB="0" anchor="ctr">
                    <a:lnL>
                      <a:noFill/>
                    </a:lnL>
                    <a:lnR>
                      <a:noFill/>
                    </a:lnR>
                    <a:lnT>
                      <a:noFill/>
                    </a:lnT>
                    <a:lnB>
                      <a:noFill/>
                    </a:lnB>
                  </a:tcPr>
                </a:tc>
                <a:tc>
                  <a:txBody>
                    <a:bodyPr/>
                    <a:lstStyle/>
                    <a:p>
                      <a:pPr algn="ctr" rtl="0" fontAlgn="ctr"/>
                      <a:r>
                        <a:rPr lang="es-PE" sz="1500" b="0" i="0" u="none" strike="noStrike">
                          <a:solidFill>
                            <a:srgbClr val="000000"/>
                          </a:solidFill>
                          <a:effectLst/>
                          <a:latin typeface="Calibri" panose="020F0502020204030204" pitchFamily="34" charset="0"/>
                        </a:rPr>
                        <a:t>38.2</a:t>
                      </a:r>
                    </a:p>
                  </a:txBody>
                  <a:tcPr marL="11919" marR="11919" marT="11919"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AEAEA"/>
                    </a:solidFill>
                  </a:tcPr>
                </a:tc>
                <a:tc>
                  <a:txBody>
                    <a:bodyPr/>
                    <a:lstStyle/>
                    <a:p>
                      <a:pPr algn="ctr" rtl="0" fontAlgn="ctr"/>
                      <a:r>
                        <a:rPr lang="es-PE" sz="1500" b="0" i="0" u="none" strike="noStrike">
                          <a:solidFill>
                            <a:srgbClr val="000000"/>
                          </a:solidFill>
                          <a:effectLst/>
                          <a:latin typeface="Calibri" panose="020F0502020204030204" pitchFamily="34" charset="0"/>
                        </a:rPr>
                        <a:t>33.5</a:t>
                      </a:r>
                    </a:p>
                  </a:txBody>
                  <a:tcPr marL="11919" marR="11919" marT="11919"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AEAEA"/>
                    </a:solidFill>
                  </a:tcPr>
                </a:tc>
                <a:tc>
                  <a:txBody>
                    <a:bodyPr/>
                    <a:lstStyle/>
                    <a:p>
                      <a:pPr algn="ctr" fontAlgn="ctr"/>
                      <a:r>
                        <a:rPr lang="es-PE" sz="1500" b="1" i="0" u="none" strike="noStrike" dirty="0">
                          <a:solidFill>
                            <a:srgbClr val="000000"/>
                          </a:solidFill>
                          <a:effectLst/>
                          <a:latin typeface="Calibri" panose="020F0502020204030204" pitchFamily="34" charset="0"/>
                        </a:rPr>
                        <a:t>88%</a:t>
                      </a:r>
                    </a:p>
                  </a:txBody>
                  <a:tcPr marL="11919" marR="11919" marT="11919"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AEAEA"/>
                    </a:solidFill>
                  </a:tcPr>
                </a:tc>
                <a:tc>
                  <a:txBody>
                    <a:bodyPr/>
                    <a:lstStyle/>
                    <a:p>
                      <a:pPr algn="ctr" rtl="0" fontAlgn="ctr"/>
                      <a:r>
                        <a:rPr lang="es-PE" sz="1500" b="0" i="0" u="none" strike="noStrike">
                          <a:solidFill>
                            <a:srgbClr val="000000"/>
                          </a:solidFill>
                          <a:effectLst/>
                          <a:latin typeface="Calibri" panose="020F0502020204030204" pitchFamily="34" charset="0"/>
                        </a:rPr>
                        <a:t>13.1</a:t>
                      </a:r>
                    </a:p>
                  </a:txBody>
                  <a:tcPr marL="11919" marR="11919" marT="11919"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AEAEA"/>
                    </a:solidFill>
                  </a:tcPr>
                </a:tc>
                <a:tc>
                  <a:txBody>
                    <a:bodyPr/>
                    <a:lstStyle/>
                    <a:p>
                      <a:pPr algn="ctr" rtl="0" fontAlgn="ctr"/>
                      <a:r>
                        <a:rPr lang="es-PE" sz="1500" b="1" i="0" u="none" strike="noStrike">
                          <a:solidFill>
                            <a:srgbClr val="000000"/>
                          </a:solidFill>
                          <a:effectLst/>
                          <a:latin typeface="Calibri" panose="020F0502020204030204" pitchFamily="34" charset="0"/>
                        </a:rPr>
                        <a:t>34%</a:t>
                      </a:r>
                    </a:p>
                  </a:txBody>
                  <a:tcPr marL="11919" marR="11919" marT="11919"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AEAEA"/>
                    </a:solidFill>
                  </a:tcPr>
                </a:tc>
                <a:tc>
                  <a:txBody>
                    <a:bodyPr/>
                    <a:lstStyle/>
                    <a:p>
                      <a:pPr algn="ctr" rtl="0" fontAlgn="ctr"/>
                      <a:r>
                        <a:rPr lang="es-PE" sz="1500" b="0" i="0" u="none" strike="noStrike">
                          <a:solidFill>
                            <a:srgbClr val="000000"/>
                          </a:solidFill>
                          <a:effectLst/>
                          <a:latin typeface="Calibri" panose="020F0502020204030204" pitchFamily="34" charset="0"/>
                        </a:rPr>
                        <a:t>38.2</a:t>
                      </a:r>
                    </a:p>
                  </a:txBody>
                  <a:tcPr marL="11919" marR="11919" marT="11919"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BCBCB"/>
                    </a:solidFill>
                  </a:tcPr>
                </a:tc>
                <a:tc>
                  <a:txBody>
                    <a:bodyPr/>
                    <a:lstStyle/>
                    <a:p>
                      <a:pPr algn="ctr" rtl="0" fontAlgn="ctr"/>
                      <a:r>
                        <a:rPr lang="es-PE" sz="1500" b="1" i="0" u="none" strike="noStrike">
                          <a:solidFill>
                            <a:srgbClr val="000000"/>
                          </a:solidFill>
                          <a:effectLst/>
                          <a:latin typeface="Calibri" panose="020F0502020204030204" pitchFamily="34" charset="0"/>
                        </a:rPr>
                        <a:t>100%</a:t>
                      </a:r>
                    </a:p>
                  </a:txBody>
                  <a:tcPr marL="11919" marR="11919" marT="11919"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BCBCB"/>
                    </a:solidFill>
                  </a:tcPr>
                </a:tc>
                <a:extLst>
                  <a:ext uri="{0D108BD9-81ED-4DB2-BD59-A6C34878D82A}">
                    <a16:rowId xmlns:a16="http://schemas.microsoft.com/office/drawing/2014/main" val="26409960"/>
                  </a:ext>
                </a:extLst>
              </a:tr>
              <a:tr h="439803">
                <a:tc>
                  <a:txBody>
                    <a:bodyPr/>
                    <a:lstStyle/>
                    <a:p>
                      <a:pPr algn="ctr" rtl="0" fontAlgn="ctr"/>
                      <a:r>
                        <a:rPr lang="es-PE" sz="1500" b="1" i="0" u="none" strike="noStrike">
                          <a:solidFill>
                            <a:srgbClr val="FFFFFF"/>
                          </a:solidFill>
                          <a:effectLst/>
                          <a:latin typeface="Calibri" panose="020F0502020204030204" pitchFamily="34" charset="0"/>
                        </a:rPr>
                        <a:t>Total :</a:t>
                      </a:r>
                    </a:p>
                  </a:txBody>
                  <a:tcPr marL="11919" marR="11919" marT="11919"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D0101"/>
                    </a:solidFill>
                  </a:tcPr>
                </a:tc>
                <a:tc>
                  <a:txBody>
                    <a:bodyPr/>
                    <a:lstStyle/>
                    <a:p>
                      <a:pPr algn="l" fontAlgn="ctr"/>
                      <a:endParaRPr lang="es-PE" sz="1500" b="0" i="0" u="none" strike="noStrike">
                        <a:solidFill>
                          <a:srgbClr val="000000"/>
                        </a:solidFill>
                        <a:effectLst/>
                        <a:latin typeface="Calibri" panose="020F0502020204030204" pitchFamily="34" charset="0"/>
                      </a:endParaRPr>
                    </a:p>
                  </a:txBody>
                  <a:tcPr marL="11919" marR="11919" marT="11919" marB="0" anchor="ctr">
                    <a:lnL>
                      <a:noFill/>
                    </a:lnL>
                    <a:lnR>
                      <a:noFill/>
                    </a:lnR>
                    <a:lnT>
                      <a:noFill/>
                    </a:lnT>
                    <a:lnB>
                      <a:noFill/>
                    </a:lnB>
                  </a:tcPr>
                </a:tc>
                <a:tc>
                  <a:txBody>
                    <a:bodyPr/>
                    <a:lstStyle/>
                    <a:p>
                      <a:pPr algn="ctr" fontAlgn="ctr"/>
                      <a:r>
                        <a:rPr lang="es-PE" sz="1500" b="1" i="0" u="none" strike="noStrike">
                          <a:solidFill>
                            <a:srgbClr val="FFFFFF"/>
                          </a:solidFill>
                          <a:effectLst/>
                          <a:latin typeface="Calibri" panose="020F0502020204030204" pitchFamily="34" charset="0"/>
                        </a:rPr>
                        <a:t>2,134.8</a:t>
                      </a:r>
                    </a:p>
                  </a:txBody>
                  <a:tcPr marL="11919" marR="11919" marT="11919"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D0101"/>
                    </a:solidFill>
                  </a:tcPr>
                </a:tc>
                <a:tc>
                  <a:txBody>
                    <a:bodyPr/>
                    <a:lstStyle/>
                    <a:p>
                      <a:pPr algn="ctr" fontAlgn="ctr"/>
                      <a:r>
                        <a:rPr lang="es-PE" sz="1500" b="1" i="0" u="none" strike="noStrike">
                          <a:solidFill>
                            <a:srgbClr val="FFFFFF"/>
                          </a:solidFill>
                          <a:effectLst/>
                          <a:latin typeface="Calibri" panose="020F0502020204030204" pitchFamily="34" charset="0"/>
                        </a:rPr>
                        <a:t>1,948.8</a:t>
                      </a:r>
                    </a:p>
                  </a:txBody>
                  <a:tcPr marL="11919" marR="11919" marT="11919"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D0101"/>
                    </a:solidFill>
                  </a:tcPr>
                </a:tc>
                <a:tc>
                  <a:txBody>
                    <a:bodyPr/>
                    <a:lstStyle/>
                    <a:p>
                      <a:pPr algn="ctr" rtl="0" fontAlgn="ctr"/>
                      <a:r>
                        <a:rPr lang="es-PE" sz="1500" b="1" i="0" u="none" strike="noStrike">
                          <a:solidFill>
                            <a:srgbClr val="FFFFFF"/>
                          </a:solidFill>
                          <a:effectLst/>
                          <a:latin typeface="Calibri" panose="020F0502020204030204" pitchFamily="34" charset="0"/>
                        </a:rPr>
                        <a:t>91%</a:t>
                      </a:r>
                    </a:p>
                  </a:txBody>
                  <a:tcPr marL="11919" marR="11919" marT="11919"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D0101"/>
                    </a:solidFill>
                  </a:tcPr>
                </a:tc>
                <a:tc>
                  <a:txBody>
                    <a:bodyPr/>
                    <a:lstStyle/>
                    <a:p>
                      <a:pPr algn="ctr" fontAlgn="ctr"/>
                      <a:r>
                        <a:rPr lang="es-PE" sz="1500" b="1" i="0" u="none" strike="noStrike">
                          <a:solidFill>
                            <a:srgbClr val="FFFFFF"/>
                          </a:solidFill>
                          <a:effectLst/>
                          <a:latin typeface="Calibri" panose="020F0502020204030204" pitchFamily="34" charset="0"/>
                        </a:rPr>
                        <a:t>929.0</a:t>
                      </a:r>
                    </a:p>
                  </a:txBody>
                  <a:tcPr marL="11919" marR="11919" marT="11919"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D0101"/>
                    </a:solidFill>
                  </a:tcPr>
                </a:tc>
                <a:tc>
                  <a:txBody>
                    <a:bodyPr/>
                    <a:lstStyle/>
                    <a:p>
                      <a:pPr algn="ctr" rtl="0" fontAlgn="ctr"/>
                      <a:r>
                        <a:rPr lang="es-PE" sz="1500" b="1" i="0" u="none" strike="noStrike">
                          <a:solidFill>
                            <a:srgbClr val="FFFFFF"/>
                          </a:solidFill>
                          <a:effectLst/>
                          <a:latin typeface="Calibri" panose="020F0502020204030204" pitchFamily="34" charset="0"/>
                        </a:rPr>
                        <a:t>44%</a:t>
                      </a:r>
                    </a:p>
                  </a:txBody>
                  <a:tcPr marL="11919" marR="11919" marT="11919"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D0101"/>
                    </a:solidFill>
                  </a:tcPr>
                </a:tc>
                <a:tc>
                  <a:txBody>
                    <a:bodyPr/>
                    <a:lstStyle/>
                    <a:p>
                      <a:pPr algn="ctr" fontAlgn="ctr"/>
                      <a:r>
                        <a:rPr lang="es-PE" sz="1500" b="1" i="0" u="none" strike="noStrike">
                          <a:solidFill>
                            <a:srgbClr val="FFFFFF"/>
                          </a:solidFill>
                          <a:effectLst/>
                          <a:latin typeface="Calibri" panose="020F0502020204030204" pitchFamily="34" charset="0"/>
                        </a:rPr>
                        <a:t>2,134.6</a:t>
                      </a:r>
                    </a:p>
                  </a:txBody>
                  <a:tcPr marL="11919" marR="11919" marT="11919"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D0101"/>
                    </a:solidFill>
                  </a:tcPr>
                </a:tc>
                <a:tc>
                  <a:txBody>
                    <a:bodyPr/>
                    <a:lstStyle/>
                    <a:p>
                      <a:pPr algn="ctr" rtl="0" fontAlgn="ctr"/>
                      <a:r>
                        <a:rPr lang="es-PE" sz="1500" b="1" i="0" u="none" strike="noStrike" dirty="0">
                          <a:solidFill>
                            <a:srgbClr val="FFFFFF"/>
                          </a:solidFill>
                          <a:effectLst/>
                          <a:latin typeface="Calibri" panose="020F0502020204030204" pitchFamily="34" charset="0"/>
                        </a:rPr>
                        <a:t>100%</a:t>
                      </a:r>
                    </a:p>
                  </a:txBody>
                  <a:tcPr marL="11919" marR="11919" marT="11919"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D0101"/>
                    </a:solidFill>
                  </a:tcPr>
                </a:tc>
                <a:extLst>
                  <a:ext uri="{0D108BD9-81ED-4DB2-BD59-A6C34878D82A}">
                    <a16:rowId xmlns:a16="http://schemas.microsoft.com/office/drawing/2014/main" val="4046406967"/>
                  </a:ext>
                </a:extLst>
              </a:tr>
            </a:tbl>
          </a:graphicData>
        </a:graphic>
      </p:graphicFrame>
    </p:spTree>
    <p:extLst>
      <p:ext uri="{BB962C8B-B14F-4D97-AF65-F5344CB8AC3E}">
        <p14:creationId xmlns:p14="http://schemas.microsoft.com/office/powerpoint/2010/main" val="2767621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 name="Gráfico 31">
            <a:extLst>
              <a:ext uri="{FF2B5EF4-FFF2-40B4-BE49-F238E27FC236}">
                <a16:creationId xmlns:a16="http://schemas.microsoft.com/office/drawing/2014/main" id="{AEE6EA93-D965-4994-BAD7-A84E0C4F3C56}"/>
              </a:ext>
            </a:extLst>
          </p:cNvPr>
          <p:cNvGraphicFramePr>
            <a:graphicFrameLocks/>
          </p:cNvGraphicFramePr>
          <p:nvPr>
            <p:extLst>
              <p:ext uri="{D42A27DB-BD31-4B8C-83A1-F6EECF244321}">
                <p14:modId xmlns:p14="http://schemas.microsoft.com/office/powerpoint/2010/main" val="2106816510"/>
              </p:ext>
            </p:extLst>
          </p:nvPr>
        </p:nvGraphicFramePr>
        <p:xfrm>
          <a:off x="1799589" y="1934228"/>
          <a:ext cx="8233833" cy="4476750"/>
        </p:xfrm>
        <a:graphic>
          <a:graphicData uri="http://schemas.openxmlformats.org/drawingml/2006/chart">
            <c:chart xmlns:c="http://schemas.openxmlformats.org/drawingml/2006/chart" xmlns:r="http://schemas.openxmlformats.org/officeDocument/2006/relationships" r:id="rId3"/>
          </a:graphicData>
        </a:graphic>
      </p:graphicFrame>
      <p:sp>
        <p:nvSpPr>
          <p:cNvPr id="7" name="Título 2">
            <a:extLst>
              <a:ext uri="{FF2B5EF4-FFF2-40B4-BE49-F238E27FC236}">
                <a16:creationId xmlns:a16="http://schemas.microsoft.com/office/drawing/2014/main" id="{906011E1-2719-E9FC-00D4-EE0C7D8F335A}"/>
              </a:ext>
            </a:extLst>
          </p:cNvPr>
          <p:cNvSpPr>
            <a:spLocks noGrp="1"/>
          </p:cNvSpPr>
          <p:nvPr>
            <p:ph type="title"/>
          </p:nvPr>
        </p:nvSpPr>
        <p:spPr>
          <a:xfrm>
            <a:off x="412126" y="982766"/>
            <a:ext cx="11436974" cy="414234"/>
          </a:xfrm>
        </p:spPr>
        <p:txBody>
          <a:bodyPr>
            <a:normAutofit/>
          </a:bodyPr>
          <a:lstStyle/>
          <a:p>
            <a:r>
              <a:rPr lang="es-ES" dirty="0"/>
              <a:t>Avance Mensualizado de la Ejecución Presupuestal Acumulada (Certificación y Devengado)</a:t>
            </a:r>
            <a:endParaRPr lang="es-PE" dirty="0"/>
          </a:p>
        </p:txBody>
      </p:sp>
      <p:sp>
        <p:nvSpPr>
          <p:cNvPr id="9" name="Bocadillo: rectángulo 8">
            <a:extLst>
              <a:ext uri="{FF2B5EF4-FFF2-40B4-BE49-F238E27FC236}">
                <a16:creationId xmlns:a16="http://schemas.microsoft.com/office/drawing/2014/main" id="{92914CF1-D575-A912-90B6-C5A67BD2AAF3}"/>
              </a:ext>
            </a:extLst>
          </p:cNvPr>
          <p:cNvSpPr/>
          <p:nvPr/>
        </p:nvSpPr>
        <p:spPr>
          <a:xfrm>
            <a:off x="7474818" y="3520056"/>
            <a:ext cx="313230" cy="168867"/>
          </a:xfrm>
          <a:prstGeom prst="wedgeRectCallout">
            <a:avLst>
              <a:gd name="adj1" fmla="val 6864"/>
              <a:gd name="adj2" fmla="val -71933"/>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PE" sz="800" b="1" dirty="0">
                <a:solidFill>
                  <a:schemeClr val="tx1"/>
                </a:solidFill>
              </a:rPr>
              <a:t>13%</a:t>
            </a:r>
          </a:p>
        </p:txBody>
      </p:sp>
      <p:sp>
        <p:nvSpPr>
          <p:cNvPr id="10" name="Bocadillo: rectángulo 9">
            <a:extLst>
              <a:ext uri="{FF2B5EF4-FFF2-40B4-BE49-F238E27FC236}">
                <a16:creationId xmlns:a16="http://schemas.microsoft.com/office/drawing/2014/main" id="{B60478E7-5FE8-7F08-C921-9052BE465424}"/>
              </a:ext>
            </a:extLst>
          </p:cNvPr>
          <p:cNvSpPr/>
          <p:nvPr/>
        </p:nvSpPr>
        <p:spPr>
          <a:xfrm>
            <a:off x="6414438" y="3764796"/>
            <a:ext cx="313230" cy="168867"/>
          </a:xfrm>
          <a:prstGeom prst="wedgeRectCallout">
            <a:avLst>
              <a:gd name="adj1" fmla="val 275"/>
              <a:gd name="adj2" fmla="val -78513"/>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PE" sz="800" b="1" dirty="0">
                <a:solidFill>
                  <a:schemeClr val="tx1"/>
                </a:solidFill>
              </a:rPr>
              <a:t>3%</a:t>
            </a:r>
          </a:p>
        </p:txBody>
      </p:sp>
      <p:sp>
        <p:nvSpPr>
          <p:cNvPr id="11" name="Bocadillo: rectángulo 10">
            <a:extLst>
              <a:ext uri="{FF2B5EF4-FFF2-40B4-BE49-F238E27FC236}">
                <a16:creationId xmlns:a16="http://schemas.microsoft.com/office/drawing/2014/main" id="{04052541-21D3-4B38-9CC9-9C749A7377B3}"/>
              </a:ext>
            </a:extLst>
          </p:cNvPr>
          <p:cNvSpPr/>
          <p:nvPr/>
        </p:nvSpPr>
        <p:spPr>
          <a:xfrm>
            <a:off x="5476664" y="3880233"/>
            <a:ext cx="313230" cy="168867"/>
          </a:xfrm>
          <a:prstGeom prst="wedgeRectCallout">
            <a:avLst>
              <a:gd name="adj1" fmla="val -7327"/>
              <a:gd name="adj2" fmla="val -101076"/>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PE" sz="800" b="1" dirty="0">
                <a:solidFill>
                  <a:schemeClr val="tx1"/>
                </a:solidFill>
              </a:rPr>
              <a:t>3%</a:t>
            </a:r>
          </a:p>
        </p:txBody>
      </p:sp>
      <p:sp>
        <p:nvSpPr>
          <p:cNvPr id="12" name="Bocadillo: rectángulo 11">
            <a:extLst>
              <a:ext uri="{FF2B5EF4-FFF2-40B4-BE49-F238E27FC236}">
                <a16:creationId xmlns:a16="http://schemas.microsoft.com/office/drawing/2014/main" id="{623C3ECE-1145-BDB4-C81D-1E57EF0B2F99}"/>
              </a:ext>
            </a:extLst>
          </p:cNvPr>
          <p:cNvSpPr/>
          <p:nvPr/>
        </p:nvSpPr>
        <p:spPr>
          <a:xfrm>
            <a:off x="4523125" y="3989812"/>
            <a:ext cx="313230" cy="168867"/>
          </a:xfrm>
          <a:prstGeom prst="wedgeRectCallout">
            <a:avLst>
              <a:gd name="adj1" fmla="val -15436"/>
              <a:gd name="adj2" fmla="val -81334"/>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PE" sz="800" b="1" dirty="0">
                <a:solidFill>
                  <a:schemeClr val="tx1"/>
                </a:solidFill>
              </a:rPr>
              <a:t>6%</a:t>
            </a:r>
          </a:p>
        </p:txBody>
      </p:sp>
      <p:sp>
        <p:nvSpPr>
          <p:cNvPr id="13" name="Bocadillo: rectángulo 12">
            <a:extLst>
              <a:ext uri="{FF2B5EF4-FFF2-40B4-BE49-F238E27FC236}">
                <a16:creationId xmlns:a16="http://schemas.microsoft.com/office/drawing/2014/main" id="{AAF84619-A0B1-5773-AE22-59757B29CF42}"/>
              </a:ext>
            </a:extLst>
          </p:cNvPr>
          <p:cNvSpPr/>
          <p:nvPr/>
        </p:nvSpPr>
        <p:spPr>
          <a:xfrm>
            <a:off x="3531030" y="4158679"/>
            <a:ext cx="313230" cy="168867"/>
          </a:xfrm>
          <a:prstGeom prst="wedgeRectCallout">
            <a:avLst>
              <a:gd name="adj1" fmla="val -16450"/>
              <a:gd name="adj2" fmla="val -83214"/>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PE" sz="800" b="1" dirty="0">
                <a:solidFill>
                  <a:schemeClr val="tx1"/>
                </a:solidFill>
              </a:rPr>
              <a:t>9%</a:t>
            </a:r>
          </a:p>
        </p:txBody>
      </p:sp>
      <p:sp>
        <p:nvSpPr>
          <p:cNvPr id="14" name="Bocadillo: rectángulo 13">
            <a:extLst>
              <a:ext uri="{FF2B5EF4-FFF2-40B4-BE49-F238E27FC236}">
                <a16:creationId xmlns:a16="http://schemas.microsoft.com/office/drawing/2014/main" id="{5B352EAE-F640-58B0-C475-26701B96E60A}"/>
              </a:ext>
            </a:extLst>
          </p:cNvPr>
          <p:cNvSpPr/>
          <p:nvPr/>
        </p:nvSpPr>
        <p:spPr>
          <a:xfrm>
            <a:off x="7336617" y="4741665"/>
            <a:ext cx="313230" cy="168867"/>
          </a:xfrm>
          <a:prstGeom prst="wedgeRectCallout">
            <a:avLst>
              <a:gd name="adj1" fmla="val -33681"/>
              <a:gd name="adj2" fmla="val -90734"/>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PE" sz="800" b="1" dirty="0">
                <a:solidFill>
                  <a:schemeClr val="tx1"/>
                </a:solidFill>
              </a:rPr>
              <a:t>7%</a:t>
            </a:r>
          </a:p>
        </p:txBody>
      </p:sp>
      <p:sp>
        <p:nvSpPr>
          <p:cNvPr id="15" name="Bocadillo: rectángulo 14">
            <a:extLst>
              <a:ext uri="{FF2B5EF4-FFF2-40B4-BE49-F238E27FC236}">
                <a16:creationId xmlns:a16="http://schemas.microsoft.com/office/drawing/2014/main" id="{02DF361A-238A-3AD9-CED3-1BD246F978D0}"/>
              </a:ext>
            </a:extLst>
          </p:cNvPr>
          <p:cNvSpPr/>
          <p:nvPr/>
        </p:nvSpPr>
        <p:spPr>
          <a:xfrm>
            <a:off x="6349717" y="4932736"/>
            <a:ext cx="313230" cy="168867"/>
          </a:xfrm>
          <a:prstGeom prst="wedgeRectCallout">
            <a:avLst>
              <a:gd name="adj1" fmla="val 4837"/>
              <a:gd name="adj2" fmla="val -102015"/>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PE" sz="800" b="1" dirty="0">
                <a:solidFill>
                  <a:schemeClr val="tx1"/>
                </a:solidFill>
              </a:rPr>
              <a:t>7%</a:t>
            </a:r>
          </a:p>
        </p:txBody>
      </p:sp>
      <p:sp>
        <p:nvSpPr>
          <p:cNvPr id="17" name="Bocadillo: rectángulo 16">
            <a:extLst>
              <a:ext uri="{FF2B5EF4-FFF2-40B4-BE49-F238E27FC236}">
                <a16:creationId xmlns:a16="http://schemas.microsoft.com/office/drawing/2014/main" id="{68E39442-6DF8-9437-E42A-7A99666B88CA}"/>
              </a:ext>
            </a:extLst>
          </p:cNvPr>
          <p:cNvSpPr/>
          <p:nvPr/>
        </p:nvSpPr>
        <p:spPr>
          <a:xfrm>
            <a:off x="5425864" y="5110869"/>
            <a:ext cx="313230" cy="168867"/>
          </a:xfrm>
          <a:prstGeom prst="wedgeRectCallout">
            <a:avLst>
              <a:gd name="adj1" fmla="val -29627"/>
              <a:gd name="adj2" fmla="val -94494"/>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PE" sz="800" b="1" dirty="0">
                <a:solidFill>
                  <a:schemeClr val="tx1"/>
                </a:solidFill>
              </a:rPr>
              <a:t>7%</a:t>
            </a:r>
          </a:p>
        </p:txBody>
      </p:sp>
      <p:sp>
        <p:nvSpPr>
          <p:cNvPr id="18" name="Bocadillo: rectángulo 17">
            <a:extLst>
              <a:ext uri="{FF2B5EF4-FFF2-40B4-BE49-F238E27FC236}">
                <a16:creationId xmlns:a16="http://schemas.microsoft.com/office/drawing/2014/main" id="{81022CB5-C3F8-8B53-1C79-3FBCB91AE84F}"/>
              </a:ext>
            </a:extLst>
          </p:cNvPr>
          <p:cNvSpPr/>
          <p:nvPr/>
        </p:nvSpPr>
        <p:spPr>
          <a:xfrm>
            <a:off x="4453671" y="5376339"/>
            <a:ext cx="313230" cy="168867"/>
          </a:xfrm>
          <a:prstGeom prst="wedgeRectCallout">
            <a:avLst>
              <a:gd name="adj1" fmla="val 7269"/>
              <a:gd name="adj2" fmla="val -143379"/>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PE" sz="800" b="1" dirty="0">
                <a:solidFill>
                  <a:schemeClr val="tx1"/>
                </a:solidFill>
              </a:rPr>
              <a:t>9%</a:t>
            </a:r>
          </a:p>
        </p:txBody>
      </p:sp>
      <p:sp>
        <p:nvSpPr>
          <p:cNvPr id="19" name="Bocadillo: rectángulo 18">
            <a:extLst>
              <a:ext uri="{FF2B5EF4-FFF2-40B4-BE49-F238E27FC236}">
                <a16:creationId xmlns:a16="http://schemas.microsoft.com/office/drawing/2014/main" id="{BCBF17CB-FAAA-79E3-8C63-358AF80E830D}"/>
              </a:ext>
            </a:extLst>
          </p:cNvPr>
          <p:cNvSpPr/>
          <p:nvPr/>
        </p:nvSpPr>
        <p:spPr>
          <a:xfrm>
            <a:off x="3568177" y="5460773"/>
            <a:ext cx="313230" cy="168867"/>
          </a:xfrm>
          <a:prstGeom prst="wedgeRectCallout">
            <a:avLst>
              <a:gd name="adj1" fmla="val 2809"/>
              <a:gd name="adj2" fmla="val -83214"/>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PE" sz="800" b="1" dirty="0">
                <a:solidFill>
                  <a:schemeClr val="tx1"/>
                </a:solidFill>
              </a:rPr>
              <a:t>6%</a:t>
            </a:r>
          </a:p>
        </p:txBody>
      </p:sp>
      <p:sp>
        <p:nvSpPr>
          <p:cNvPr id="22" name="Rectángulo 21">
            <a:extLst>
              <a:ext uri="{FF2B5EF4-FFF2-40B4-BE49-F238E27FC236}">
                <a16:creationId xmlns:a16="http://schemas.microsoft.com/office/drawing/2014/main" id="{DA57B3AE-A530-EA47-2F76-20900A2AA956}"/>
              </a:ext>
            </a:extLst>
          </p:cNvPr>
          <p:cNvSpPr/>
          <p:nvPr/>
        </p:nvSpPr>
        <p:spPr>
          <a:xfrm>
            <a:off x="4974442" y="1614805"/>
            <a:ext cx="2072123" cy="323165"/>
          </a:xfrm>
          <a:prstGeom prst="rect">
            <a:avLst/>
          </a:prstGeom>
        </p:spPr>
        <p:txBody>
          <a:bodyPr wrap="square" anchor="ctr">
            <a:spAutoFit/>
          </a:bodyPr>
          <a:lstStyle/>
          <a:p>
            <a:r>
              <a:rPr lang="es-PE" sz="1500" b="1" dirty="0">
                <a:solidFill>
                  <a:schemeClr val="accent6"/>
                </a:solidFill>
              </a:rPr>
              <a:t>(En millones de Soles)</a:t>
            </a:r>
            <a:endParaRPr lang="es-PE" sz="1500" b="1" dirty="0"/>
          </a:p>
        </p:txBody>
      </p:sp>
      <p:sp>
        <p:nvSpPr>
          <p:cNvPr id="5" name="Rectángulo 4">
            <a:extLst>
              <a:ext uri="{FF2B5EF4-FFF2-40B4-BE49-F238E27FC236}">
                <a16:creationId xmlns:a16="http://schemas.microsoft.com/office/drawing/2014/main" id="{C2C4CF9A-5447-C78B-5B39-EE3D3A689051}"/>
              </a:ext>
            </a:extLst>
          </p:cNvPr>
          <p:cNvSpPr/>
          <p:nvPr/>
        </p:nvSpPr>
        <p:spPr>
          <a:xfrm>
            <a:off x="2912415" y="3649360"/>
            <a:ext cx="460872" cy="230873"/>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PE" sz="900" b="1" dirty="0">
                <a:solidFill>
                  <a:schemeClr val="tx1"/>
                </a:solidFill>
              </a:rPr>
              <a:t>56%</a:t>
            </a:r>
          </a:p>
        </p:txBody>
      </p:sp>
      <p:sp>
        <p:nvSpPr>
          <p:cNvPr id="6" name="Rectángulo 5">
            <a:extLst>
              <a:ext uri="{FF2B5EF4-FFF2-40B4-BE49-F238E27FC236}">
                <a16:creationId xmlns:a16="http://schemas.microsoft.com/office/drawing/2014/main" id="{33358A75-5CF6-92F5-BD2D-6574C76D7975}"/>
              </a:ext>
            </a:extLst>
          </p:cNvPr>
          <p:cNvSpPr/>
          <p:nvPr/>
        </p:nvSpPr>
        <p:spPr>
          <a:xfrm>
            <a:off x="3870412" y="3441558"/>
            <a:ext cx="460873" cy="230873"/>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PE" sz="900" b="1" dirty="0">
                <a:solidFill>
                  <a:schemeClr val="tx1"/>
                </a:solidFill>
              </a:rPr>
              <a:t>65%</a:t>
            </a:r>
          </a:p>
        </p:txBody>
      </p:sp>
      <p:sp>
        <p:nvSpPr>
          <p:cNvPr id="8" name="Rectángulo 7">
            <a:extLst>
              <a:ext uri="{FF2B5EF4-FFF2-40B4-BE49-F238E27FC236}">
                <a16:creationId xmlns:a16="http://schemas.microsoft.com/office/drawing/2014/main" id="{7EC7FC5C-04BC-C9ED-52E3-26B303168A21}"/>
              </a:ext>
            </a:extLst>
          </p:cNvPr>
          <p:cNvSpPr/>
          <p:nvPr/>
        </p:nvSpPr>
        <p:spPr>
          <a:xfrm>
            <a:off x="7775481" y="2776562"/>
            <a:ext cx="460786" cy="230873"/>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PE" sz="900" b="1" dirty="0">
                <a:solidFill>
                  <a:schemeClr val="tx1"/>
                </a:solidFill>
              </a:rPr>
              <a:t>90%</a:t>
            </a:r>
          </a:p>
        </p:txBody>
      </p:sp>
      <p:sp>
        <p:nvSpPr>
          <p:cNvPr id="16" name="Rectángulo 15">
            <a:extLst>
              <a:ext uri="{FF2B5EF4-FFF2-40B4-BE49-F238E27FC236}">
                <a16:creationId xmlns:a16="http://schemas.microsoft.com/office/drawing/2014/main" id="{850914F4-6156-BCD2-DAFE-98F431633076}"/>
              </a:ext>
            </a:extLst>
          </p:cNvPr>
          <p:cNvSpPr/>
          <p:nvPr/>
        </p:nvSpPr>
        <p:spPr>
          <a:xfrm>
            <a:off x="6786077" y="3112293"/>
            <a:ext cx="460872" cy="230873"/>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PE" sz="900" b="1" dirty="0">
                <a:solidFill>
                  <a:schemeClr val="tx1"/>
                </a:solidFill>
              </a:rPr>
              <a:t>77%</a:t>
            </a:r>
          </a:p>
        </p:txBody>
      </p:sp>
      <p:sp>
        <p:nvSpPr>
          <p:cNvPr id="20" name="Rectángulo 19">
            <a:extLst>
              <a:ext uri="{FF2B5EF4-FFF2-40B4-BE49-F238E27FC236}">
                <a16:creationId xmlns:a16="http://schemas.microsoft.com/office/drawing/2014/main" id="{771AE6DB-25C1-94E0-3EDC-982EE4E2DEAF}"/>
              </a:ext>
            </a:extLst>
          </p:cNvPr>
          <p:cNvSpPr/>
          <p:nvPr/>
        </p:nvSpPr>
        <p:spPr>
          <a:xfrm>
            <a:off x="5812601" y="3181180"/>
            <a:ext cx="460786" cy="230873"/>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PE" sz="900" b="1" dirty="0">
                <a:solidFill>
                  <a:schemeClr val="tx1"/>
                </a:solidFill>
              </a:rPr>
              <a:t>74%</a:t>
            </a:r>
          </a:p>
        </p:txBody>
      </p:sp>
      <p:sp>
        <p:nvSpPr>
          <p:cNvPr id="21" name="Rectángulo 20">
            <a:extLst>
              <a:ext uri="{FF2B5EF4-FFF2-40B4-BE49-F238E27FC236}">
                <a16:creationId xmlns:a16="http://schemas.microsoft.com/office/drawing/2014/main" id="{AE5FC4F5-EDA9-9055-EE30-2644B4C8388E}"/>
              </a:ext>
            </a:extLst>
          </p:cNvPr>
          <p:cNvSpPr/>
          <p:nvPr/>
        </p:nvSpPr>
        <p:spPr>
          <a:xfrm>
            <a:off x="4864450" y="3267805"/>
            <a:ext cx="460873" cy="230873"/>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PE" sz="900" b="1" dirty="0">
                <a:solidFill>
                  <a:schemeClr val="tx1"/>
                </a:solidFill>
              </a:rPr>
              <a:t>71%</a:t>
            </a:r>
          </a:p>
        </p:txBody>
      </p:sp>
      <p:sp>
        <p:nvSpPr>
          <p:cNvPr id="23" name="Rectángulo 22">
            <a:extLst>
              <a:ext uri="{FF2B5EF4-FFF2-40B4-BE49-F238E27FC236}">
                <a16:creationId xmlns:a16="http://schemas.microsoft.com/office/drawing/2014/main" id="{A743E2FB-8114-9C64-70E1-0456B6D94883}"/>
              </a:ext>
            </a:extLst>
          </p:cNvPr>
          <p:cNvSpPr/>
          <p:nvPr/>
        </p:nvSpPr>
        <p:spPr>
          <a:xfrm>
            <a:off x="8710608" y="2757862"/>
            <a:ext cx="460786" cy="230873"/>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PE" sz="900" b="1" dirty="0">
                <a:solidFill>
                  <a:schemeClr val="tx1"/>
                </a:solidFill>
              </a:rPr>
              <a:t>91%</a:t>
            </a:r>
          </a:p>
        </p:txBody>
      </p:sp>
      <p:sp>
        <p:nvSpPr>
          <p:cNvPr id="24" name="Rectángulo 23">
            <a:extLst>
              <a:ext uri="{FF2B5EF4-FFF2-40B4-BE49-F238E27FC236}">
                <a16:creationId xmlns:a16="http://schemas.microsoft.com/office/drawing/2014/main" id="{F5E5B5DA-3F0F-D405-7153-5E83F8B6031B}"/>
              </a:ext>
            </a:extLst>
          </p:cNvPr>
          <p:cNvSpPr/>
          <p:nvPr/>
        </p:nvSpPr>
        <p:spPr>
          <a:xfrm>
            <a:off x="7775394" y="4008022"/>
            <a:ext cx="460873" cy="230873"/>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PE" sz="900" b="1" dirty="0">
                <a:solidFill>
                  <a:schemeClr val="tx1"/>
                </a:solidFill>
              </a:rPr>
              <a:t>43%</a:t>
            </a:r>
          </a:p>
        </p:txBody>
      </p:sp>
      <p:sp>
        <p:nvSpPr>
          <p:cNvPr id="25" name="Rectángulo 24">
            <a:extLst>
              <a:ext uri="{FF2B5EF4-FFF2-40B4-BE49-F238E27FC236}">
                <a16:creationId xmlns:a16="http://schemas.microsoft.com/office/drawing/2014/main" id="{D16CCEA2-B95E-838F-DB2E-EDC2F25655AF}"/>
              </a:ext>
            </a:extLst>
          </p:cNvPr>
          <p:cNvSpPr/>
          <p:nvPr/>
        </p:nvSpPr>
        <p:spPr>
          <a:xfrm>
            <a:off x="6759197" y="4196341"/>
            <a:ext cx="460786" cy="230873"/>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PE" sz="900" b="1" dirty="0">
                <a:solidFill>
                  <a:schemeClr val="tx1"/>
                </a:solidFill>
              </a:rPr>
              <a:t>36%</a:t>
            </a:r>
          </a:p>
        </p:txBody>
      </p:sp>
      <p:sp>
        <p:nvSpPr>
          <p:cNvPr id="26" name="Rectángulo 25">
            <a:extLst>
              <a:ext uri="{FF2B5EF4-FFF2-40B4-BE49-F238E27FC236}">
                <a16:creationId xmlns:a16="http://schemas.microsoft.com/office/drawing/2014/main" id="{1501A4A3-8838-D811-AD25-2C0D19B82123}"/>
              </a:ext>
            </a:extLst>
          </p:cNvPr>
          <p:cNvSpPr/>
          <p:nvPr/>
        </p:nvSpPr>
        <p:spPr>
          <a:xfrm>
            <a:off x="5821365" y="4376759"/>
            <a:ext cx="460786" cy="230873"/>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PE" sz="900" b="1" dirty="0">
                <a:solidFill>
                  <a:schemeClr val="tx1"/>
                </a:solidFill>
              </a:rPr>
              <a:t>29%</a:t>
            </a:r>
          </a:p>
        </p:txBody>
      </p:sp>
      <p:sp>
        <p:nvSpPr>
          <p:cNvPr id="27" name="Rectángulo 26">
            <a:extLst>
              <a:ext uri="{FF2B5EF4-FFF2-40B4-BE49-F238E27FC236}">
                <a16:creationId xmlns:a16="http://schemas.microsoft.com/office/drawing/2014/main" id="{FB38DF21-6BD1-A30F-BF24-EAE9D378A35E}"/>
              </a:ext>
            </a:extLst>
          </p:cNvPr>
          <p:cNvSpPr/>
          <p:nvPr/>
        </p:nvSpPr>
        <p:spPr>
          <a:xfrm>
            <a:off x="4836355" y="4584209"/>
            <a:ext cx="480556" cy="24209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PE" sz="900" b="1" dirty="0">
                <a:solidFill>
                  <a:schemeClr val="tx1"/>
                </a:solidFill>
              </a:rPr>
              <a:t>22%</a:t>
            </a:r>
          </a:p>
        </p:txBody>
      </p:sp>
      <p:sp>
        <p:nvSpPr>
          <p:cNvPr id="28" name="Rectángulo 27">
            <a:extLst>
              <a:ext uri="{FF2B5EF4-FFF2-40B4-BE49-F238E27FC236}">
                <a16:creationId xmlns:a16="http://schemas.microsoft.com/office/drawing/2014/main" id="{7E69EBA2-C20B-9F17-A1FA-37710F9486A2}"/>
              </a:ext>
            </a:extLst>
          </p:cNvPr>
          <p:cNvSpPr/>
          <p:nvPr/>
        </p:nvSpPr>
        <p:spPr>
          <a:xfrm>
            <a:off x="3844260" y="4786341"/>
            <a:ext cx="460786" cy="230829"/>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PE" sz="900" b="1" dirty="0">
                <a:solidFill>
                  <a:schemeClr val="tx1"/>
                </a:solidFill>
              </a:rPr>
              <a:t>13%</a:t>
            </a:r>
          </a:p>
        </p:txBody>
      </p:sp>
      <p:sp>
        <p:nvSpPr>
          <p:cNvPr id="29" name="Rectángulo 28">
            <a:extLst>
              <a:ext uri="{FF2B5EF4-FFF2-40B4-BE49-F238E27FC236}">
                <a16:creationId xmlns:a16="http://schemas.microsoft.com/office/drawing/2014/main" id="{5BFB6749-AEFA-A278-5805-9F81745E9A7A}"/>
              </a:ext>
            </a:extLst>
          </p:cNvPr>
          <p:cNvSpPr/>
          <p:nvPr/>
        </p:nvSpPr>
        <p:spPr>
          <a:xfrm>
            <a:off x="2877207" y="4972451"/>
            <a:ext cx="460873" cy="230873"/>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PE" sz="900" b="1" dirty="0">
                <a:solidFill>
                  <a:schemeClr val="tx1"/>
                </a:solidFill>
              </a:rPr>
              <a:t>7%</a:t>
            </a:r>
          </a:p>
        </p:txBody>
      </p:sp>
      <p:sp>
        <p:nvSpPr>
          <p:cNvPr id="30" name="Rectángulo 29">
            <a:extLst>
              <a:ext uri="{FF2B5EF4-FFF2-40B4-BE49-F238E27FC236}">
                <a16:creationId xmlns:a16="http://schemas.microsoft.com/office/drawing/2014/main" id="{3D9A6EDA-4DDF-627A-83D6-CC86422BEEFF}"/>
              </a:ext>
            </a:extLst>
          </p:cNvPr>
          <p:cNvSpPr/>
          <p:nvPr/>
        </p:nvSpPr>
        <p:spPr>
          <a:xfrm>
            <a:off x="8710521" y="4043243"/>
            <a:ext cx="460873" cy="230873"/>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PE" sz="900" b="1" dirty="0">
                <a:solidFill>
                  <a:schemeClr val="tx1"/>
                </a:solidFill>
              </a:rPr>
              <a:t>44%</a:t>
            </a:r>
          </a:p>
        </p:txBody>
      </p:sp>
      <p:sp>
        <p:nvSpPr>
          <p:cNvPr id="33" name="CuadroTexto 32">
            <a:extLst>
              <a:ext uri="{FF2B5EF4-FFF2-40B4-BE49-F238E27FC236}">
                <a16:creationId xmlns:a16="http://schemas.microsoft.com/office/drawing/2014/main" id="{F7E8204E-B7F5-8601-36FB-73A31CC32AE4}"/>
              </a:ext>
            </a:extLst>
          </p:cNvPr>
          <p:cNvSpPr txBox="1"/>
          <p:nvPr/>
        </p:nvSpPr>
        <p:spPr>
          <a:xfrm>
            <a:off x="1653914" y="6451591"/>
            <a:ext cx="3829204" cy="276999"/>
          </a:xfrm>
          <a:prstGeom prst="rect">
            <a:avLst/>
          </a:prstGeom>
          <a:noFill/>
        </p:spPr>
        <p:txBody>
          <a:bodyPr wrap="square" rtlCol="0">
            <a:spAutoFit/>
          </a:bodyPr>
          <a:lstStyle/>
          <a:p>
            <a:r>
              <a:rPr lang="es-ES" sz="1200" dirty="0"/>
              <a:t>(*) Ejecución al 05 de Julio 2023</a:t>
            </a:r>
            <a:endParaRPr lang="es-PE" sz="1200" dirty="0"/>
          </a:p>
        </p:txBody>
      </p:sp>
    </p:spTree>
    <p:extLst>
      <p:ext uri="{BB962C8B-B14F-4D97-AF65-F5344CB8AC3E}">
        <p14:creationId xmlns:p14="http://schemas.microsoft.com/office/powerpoint/2010/main" val="2432053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ángulo redondeado 7">
            <a:extLst>
              <a:ext uri="{FF2B5EF4-FFF2-40B4-BE49-F238E27FC236}">
                <a16:creationId xmlns:a16="http://schemas.microsoft.com/office/drawing/2014/main" id="{773CCCF9-423D-FA80-93B6-CB74966C0EBF}"/>
              </a:ext>
            </a:extLst>
          </p:cNvPr>
          <p:cNvSpPr/>
          <p:nvPr/>
        </p:nvSpPr>
        <p:spPr>
          <a:xfrm>
            <a:off x="2302178" y="3034445"/>
            <a:ext cx="9421396" cy="1002539"/>
          </a:xfrm>
          <a:prstGeom prst="roundRect">
            <a:avLst>
              <a:gd name="adj" fmla="val 8603"/>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PE" sz="1200" dirty="0">
              <a:solidFill>
                <a:schemeClr val="tx1"/>
              </a:solidFill>
            </a:endParaRPr>
          </a:p>
        </p:txBody>
      </p:sp>
      <p:sp>
        <p:nvSpPr>
          <p:cNvPr id="30" name="Rectángulo redondeado 7">
            <a:extLst>
              <a:ext uri="{FF2B5EF4-FFF2-40B4-BE49-F238E27FC236}">
                <a16:creationId xmlns:a16="http://schemas.microsoft.com/office/drawing/2014/main" id="{E2A3C52F-B164-B94A-9FAC-55A6424F3F1B}"/>
              </a:ext>
            </a:extLst>
          </p:cNvPr>
          <p:cNvSpPr/>
          <p:nvPr/>
        </p:nvSpPr>
        <p:spPr>
          <a:xfrm>
            <a:off x="2273588" y="4300297"/>
            <a:ext cx="9449066" cy="2302337"/>
          </a:xfrm>
          <a:prstGeom prst="roundRect">
            <a:avLst>
              <a:gd name="adj" fmla="val 8603"/>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PE" sz="1200" dirty="0">
              <a:solidFill>
                <a:schemeClr val="tx1"/>
              </a:solidFill>
            </a:endParaRPr>
          </a:p>
        </p:txBody>
      </p:sp>
      <p:sp>
        <p:nvSpPr>
          <p:cNvPr id="33" name="Rectángulo redondeado 7">
            <a:extLst>
              <a:ext uri="{FF2B5EF4-FFF2-40B4-BE49-F238E27FC236}">
                <a16:creationId xmlns:a16="http://schemas.microsoft.com/office/drawing/2014/main" id="{C34CD7DB-C232-9411-B7BB-6DB767CFCE56}"/>
              </a:ext>
            </a:extLst>
          </p:cNvPr>
          <p:cNvSpPr/>
          <p:nvPr/>
        </p:nvSpPr>
        <p:spPr>
          <a:xfrm>
            <a:off x="7252376" y="4586550"/>
            <a:ext cx="4470275" cy="2096877"/>
          </a:xfrm>
          <a:prstGeom prst="roundRect">
            <a:avLst>
              <a:gd name="adj" fmla="val 10485"/>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PE" sz="1200" b="1" dirty="0">
                <a:solidFill>
                  <a:srgbClr val="00B0F0"/>
                </a:solidFill>
              </a:rPr>
              <a:t>13,517</a:t>
            </a:r>
            <a:r>
              <a:rPr lang="es-PE" sz="1200" b="1" dirty="0">
                <a:solidFill>
                  <a:schemeClr val="tx1"/>
                </a:solidFill>
              </a:rPr>
              <a:t> Internos </a:t>
            </a:r>
            <a:r>
              <a:rPr lang="es-PE" sz="1200" dirty="0">
                <a:solidFill>
                  <a:schemeClr val="tx1"/>
                </a:solidFill>
              </a:rPr>
              <a:t>en talleres productivos</a:t>
            </a:r>
          </a:p>
          <a:p>
            <a:r>
              <a:rPr lang="es-PE" sz="1200" b="1" dirty="0">
                <a:solidFill>
                  <a:srgbClr val="00B0F0"/>
                </a:solidFill>
              </a:rPr>
              <a:t>3,375</a:t>
            </a:r>
            <a:r>
              <a:rPr lang="es-PE" sz="1200" dirty="0">
                <a:solidFill>
                  <a:schemeClr val="tx1"/>
                </a:solidFill>
              </a:rPr>
              <a:t> Internos </a:t>
            </a:r>
            <a:r>
              <a:rPr lang="es-ES" sz="1200" dirty="0">
                <a:solidFill>
                  <a:schemeClr val="tx1"/>
                </a:solidFill>
              </a:rPr>
              <a:t>en programas de rehabilitación intramuros y extramuros</a:t>
            </a:r>
          </a:p>
          <a:p>
            <a:endParaRPr lang="es-PE" sz="1200" b="1" dirty="0">
              <a:solidFill>
                <a:schemeClr val="accent6"/>
              </a:solidFill>
            </a:endParaRPr>
          </a:p>
          <a:p>
            <a:r>
              <a:rPr lang="es-PE" sz="1200" b="1" dirty="0">
                <a:solidFill>
                  <a:srgbClr val="00B0F0"/>
                </a:solidFill>
              </a:rPr>
              <a:t>5,023</a:t>
            </a:r>
            <a:r>
              <a:rPr lang="es-PE" sz="1200" b="1" dirty="0">
                <a:solidFill>
                  <a:schemeClr val="tx1"/>
                </a:solidFill>
              </a:rPr>
              <a:t> </a:t>
            </a:r>
            <a:r>
              <a:rPr lang="es-PE" sz="1200" dirty="0">
                <a:solidFill>
                  <a:schemeClr val="tx1"/>
                </a:solidFill>
              </a:rPr>
              <a:t>Adolescentes </a:t>
            </a:r>
            <a:r>
              <a:rPr lang="es-PE" sz="1200" b="1" dirty="0">
                <a:solidFill>
                  <a:schemeClr val="tx1"/>
                </a:solidFill>
              </a:rPr>
              <a:t>atendidos</a:t>
            </a:r>
            <a:r>
              <a:rPr lang="es-PE" sz="1200" dirty="0">
                <a:solidFill>
                  <a:schemeClr val="tx1"/>
                </a:solidFill>
              </a:rPr>
              <a:t> en los Centros Juveniles</a:t>
            </a:r>
          </a:p>
          <a:p>
            <a:r>
              <a:rPr lang="es-PE" sz="1200" b="1" dirty="0">
                <a:solidFill>
                  <a:srgbClr val="00B0F0"/>
                </a:solidFill>
              </a:rPr>
              <a:t>1,770</a:t>
            </a:r>
            <a:r>
              <a:rPr lang="es-PE" sz="1200" b="1" dirty="0">
                <a:solidFill>
                  <a:schemeClr val="tx1"/>
                </a:solidFill>
              </a:rPr>
              <a:t> </a:t>
            </a:r>
            <a:r>
              <a:rPr lang="es-PE" sz="1200" dirty="0">
                <a:solidFill>
                  <a:schemeClr val="tx1"/>
                </a:solidFill>
              </a:rPr>
              <a:t>Adolescentes en </a:t>
            </a:r>
            <a:r>
              <a:rPr lang="es-PE" sz="1200" b="1" dirty="0">
                <a:solidFill>
                  <a:schemeClr val="tx1"/>
                </a:solidFill>
              </a:rPr>
              <a:t>talleres productivos</a:t>
            </a:r>
          </a:p>
          <a:p>
            <a:r>
              <a:rPr lang="es-PE" sz="1200" b="1" dirty="0">
                <a:solidFill>
                  <a:srgbClr val="00B0F0"/>
                </a:solidFill>
              </a:rPr>
              <a:t>2,737</a:t>
            </a:r>
            <a:r>
              <a:rPr lang="es-PE" sz="1200" b="1" dirty="0">
                <a:solidFill>
                  <a:schemeClr val="tx1"/>
                </a:solidFill>
              </a:rPr>
              <a:t> </a:t>
            </a:r>
            <a:r>
              <a:rPr lang="es-PE" sz="1200" dirty="0">
                <a:solidFill>
                  <a:schemeClr val="tx1"/>
                </a:solidFill>
              </a:rPr>
              <a:t>Adolescentes en </a:t>
            </a:r>
            <a:r>
              <a:rPr lang="es-PE" sz="1200" b="1" dirty="0">
                <a:solidFill>
                  <a:schemeClr val="tx1"/>
                </a:solidFill>
              </a:rPr>
              <a:t>actividades educativas</a:t>
            </a:r>
          </a:p>
          <a:p>
            <a:r>
              <a:rPr lang="es-PE" sz="1200" b="1" dirty="0">
                <a:solidFill>
                  <a:srgbClr val="00B0F0"/>
                </a:solidFill>
              </a:rPr>
              <a:t>295 </a:t>
            </a:r>
            <a:r>
              <a:rPr lang="es-PE" sz="1200" dirty="0">
                <a:solidFill>
                  <a:schemeClr val="tx1"/>
                </a:solidFill>
              </a:rPr>
              <a:t>Adolescentes insertados en el </a:t>
            </a:r>
            <a:r>
              <a:rPr lang="es-PE" sz="1200" b="1" dirty="0">
                <a:solidFill>
                  <a:schemeClr val="tx1"/>
                </a:solidFill>
              </a:rPr>
              <a:t>mercado laboral</a:t>
            </a:r>
          </a:p>
          <a:p>
            <a:endParaRPr lang="es-PE" sz="1200" b="1" dirty="0">
              <a:solidFill>
                <a:schemeClr val="tx1"/>
              </a:solidFill>
            </a:endParaRPr>
          </a:p>
          <a:p>
            <a:pPr marL="171450" indent="-171450">
              <a:buFontTx/>
              <a:buChar char="-"/>
            </a:pPr>
            <a:r>
              <a:rPr lang="es-ES" sz="1200" b="1" dirty="0">
                <a:solidFill>
                  <a:schemeClr val="tx1"/>
                </a:solidFill>
              </a:rPr>
              <a:t>Aprobación</a:t>
            </a:r>
            <a:r>
              <a:rPr lang="es-ES" sz="1200" dirty="0">
                <a:solidFill>
                  <a:schemeClr val="tx1"/>
                </a:solidFill>
              </a:rPr>
              <a:t> del Plan Estratégico Multisectorial de la Política Nacional Penitenciaria al 2030.</a:t>
            </a:r>
          </a:p>
          <a:p>
            <a:pPr marL="171450" indent="-171450">
              <a:buFontTx/>
              <a:buChar char="-"/>
            </a:pPr>
            <a:r>
              <a:rPr lang="es-ES" sz="1200" b="1" dirty="0">
                <a:solidFill>
                  <a:schemeClr val="tx1"/>
                </a:solidFill>
              </a:rPr>
              <a:t>Aprobación</a:t>
            </a:r>
            <a:r>
              <a:rPr lang="es-ES" sz="1200" dirty="0">
                <a:solidFill>
                  <a:schemeClr val="tx1"/>
                </a:solidFill>
              </a:rPr>
              <a:t> de la  Política Nacional del  Adolescente en Riesgo y en Conflicto con la Ley Penal al 2030.</a:t>
            </a:r>
          </a:p>
          <a:p>
            <a:endParaRPr lang="es-PE" sz="1200" b="1" dirty="0">
              <a:solidFill>
                <a:schemeClr val="tx1"/>
              </a:solidFill>
            </a:endParaRPr>
          </a:p>
          <a:p>
            <a:endParaRPr lang="es-PE" sz="1200" b="1" dirty="0">
              <a:solidFill>
                <a:schemeClr val="tx1"/>
              </a:solidFill>
            </a:endParaRPr>
          </a:p>
        </p:txBody>
      </p:sp>
      <p:sp>
        <p:nvSpPr>
          <p:cNvPr id="34" name="Rectángulo redondeado 13">
            <a:extLst>
              <a:ext uri="{FF2B5EF4-FFF2-40B4-BE49-F238E27FC236}">
                <a16:creationId xmlns:a16="http://schemas.microsoft.com/office/drawing/2014/main" id="{152D5437-E4EB-A8F0-9785-7D2D5A6A8760}"/>
              </a:ext>
            </a:extLst>
          </p:cNvPr>
          <p:cNvSpPr/>
          <p:nvPr/>
        </p:nvSpPr>
        <p:spPr>
          <a:xfrm>
            <a:off x="303057" y="1240536"/>
            <a:ext cx="1853576" cy="379607"/>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1400" b="1" dirty="0">
                <a:solidFill>
                  <a:schemeClr val="bg1"/>
                </a:solidFill>
              </a:rPr>
              <a:t>EJES MISIONALES</a:t>
            </a:r>
          </a:p>
        </p:txBody>
      </p:sp>
      <p:sp>
        <p:nvSpPr>
          <p:cNvPr id="35" name="Rectángulo redondeado 13">
            <a:extLst>
              <a:ext uri="{FF2B5EF4-FFF2-40B4-BE49-F238E27FC236}">
                <a16:creationId xmlns:a16="http://schemas.microsoft.com/office/drawing/2014/main" id="{24A1AB24-88B3-B0AA-7276-82D27C5BCFB9}"/>
              </a:ext>
            </a:extLst>
          </p:cNvPr>
          <p:cNvSpPr/>
          <p:nvPr/>
        </p:nvSpPr>
        <p:spPr>
          <a:xfrm>
            <a:off x="2313902" y="1255430"/>
            <a:ext cx="4649606" cy="379607"/>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1400" b="1" dirty="0">
                <a:solidFill>
                  <a:schemeClr val="bg1"/>
                </a:solidFill>
              </a:rPr>
              <a:t>PRINCIPALES LOGROS AL 30 DE JUNIO</a:t>
            </a:r>
          </a:p>
        </p:txBody>
      </p:sp>
      <p:sp>
        <p:nvSpPr>
          <p:cNvPr id="36" name="Rectángulo: esquinas diagonales redondeadas 13">
            <a:extLst>
              <a:ext uri="{FF2B5EF4-FFF2-40B4-BE49-F238E27FC236}">
                <a16:creationId xmlns:a16="http://schemas.microsoft.com/office/drawing/2014/main" id="{9190C085-09E5-DBAF-760B-CD5AD8B5DD5B}"/>
              </a:ext>
            </a:extLst>
          </p:cNvPr>
          <p:cNvSpPr/>
          <p:nvPr/>
        </p:nvSpPr>
        <p:spPr>
          <a:xfrm>
            <a:off x="291334" y="3068464"/>
            <a:ext cx="1853575" cy="969439"/>
          </a:xfrm>
          <a:prstGeom prst="roundRect">
            <a:avLst>
              <a:gd name="adj" fmla="val 7373"/>
            </a:avLst>
          </a:prstGeom>
          <a:solidFill>
            <a:srgbClr val="C00000"/>
          </a:solidFill>
          <a:ln>
            <a:noFill/>
          </a:ln>
        </p:spPr>
        <p:txBody>
          <a:bodyPr wrap="square" anchor="ctr">
            <a:noAutofit/>
          </a:bodyPr>
          <a:lstStyle/>
          <a:p>
            <a:pPr algn="ctr"/>
            <a:r>
              <a:rPr lang="es-PE" sz="1400" b="1" dirty="0">
                <a:solidFill>
                  <a:schemeClr val="bg1"/>
                </a:solidFill>
                <a:latin typeface="Calibri" panose="020F0502020204030204" pitchFamily="34" charset="0"/>
                <a:cs typeface="Calibri" panose="020F0502020204030204" pitchFamily="34" charset="0"/>
              </a:rPr>
              <a:t>2.</a:t>
            </a:r>
          </a:p>
          <a:p>
            <a:pPr algn="ctr"/>
            <a:r>
              <a:rPr lang="es-PE" sz="1400" b="1" dirty="0">
                <a:solidFill>
                  <a:schemeClr val="bg1"/>
                </a:solidFill>
                <a:latin typeface="Calibri" panose="020F0502020204030204" pitchFamily="34" charset="0"/>
                <a:cs typeface="Calibri" panose="020F0502020204030204" pitchFamily="34" charset="0"/>
              </a:rPr>
              <a:t>Derechos </a:t>
            </a:r>
          </a:p>
          <a:p>
            <a:pPr algn="ctr"/>
            <a:r>
              <a:rPr lang="es-PE" sz="1400" b="1" dirty="0">
                <a:solidFill>
                  <a:schemeClr val="bg1"/>
                </a:solidFill>
                <a:latin typeface="Calibri" panose="020F0502020204030204" pitchFamily="34" charset="0"/>
                <a:cs typeface="Calibri" panose="020F0502020204030204" pitchFamily="34" charset="0"/>
              </a:rPr>
              <a:t>Humanos</a:t>
            </a:r>
          </a:p>
        </p:txBody>
      </p:sp>
      <p:sp>
        <p:nvSpPr>
          <p:cNvPr id="37" name="Rectángulo: esquinas diagonales redondeadas 14">
            <a:extLst>
              <a:ext uri="{FF2B5EF4-FFF2-40B4-BE49-F238E27FC236}">
                <a16:creationId xmlns:a16="http://schemas.microsoft.com/office/drawing/2014/main" id="{953F67C7-4D63-7D60-4F80-5C9551CD4C83}"/>
              </a:ext>
            </a:extLst>
          </p:cNvPr>
          <p:cNvSpPr/>
          <p:nvPr/>
        </p:nvSpPr>
        <p:spPr>
          <a:xfrm>
            <a:off x="291334" y="1799927"/>
            <a:ext cx="1853575" cy="1004368"/>
          </a:xfrm>
          <a:prstGeom prst="roundRect">
            <a:avLst>
              <a:gd name="adj" fmla="val 7343"/>
            </a:avLst>
          </a:prstGeom>
          <a:solidFill>
            <a:srgbClr val="C00000"/>
          </a:solidFill>
          <a:ln>
            <a:noFill/>
          </a:ln>
        </p:spPr>
        <p:txBody>
          <a:bodyPr wrap="square" anchor="ctr">
            <a:noAutofit/>
          </a:bodyPr>
          <a:lstStyle/>
          <a:p>
            <a:pPr algn="ctr"/>
            <a:r>
              <a:rPr lang="es-PE" sz="1400" b="1" dirty="0">
                <a:solidFill>
                  <a:schemeClr val="bg1"/>
                </a:solidFill>
                <a:latin typeface="Calibri" panose="020F0502020204030204" pitchFamily="34" charset="0"/>
                <a:cs typeface="Calibri" panose="020F0502020204030204" pitchFamily="34" charset="0"/>
              </a:rPr>
              <a:t>1.</a:t>
            </a:r>
          </a:p>
          <a:p>
            <a:pPr algn="ctr"/>
            <a:r>
              <a:rPr lang="es-PE" sz="1400" b="1" dirty="0">
                <a:solidFill>
                  <a:schemeClr val="bg1"/>
                </a:solidFill>
                <a:latin typeface="Calibri" panose="020F0502020204030204" pitchFamily="34" charset="0"/>
                <a:cs typeface="Calibri" panose="020F0502020204030204" pitchFamily="34" charset="0"/>
              </a:rPr>
              <a:t>Servicios de </a:t>
            </a:r>
          </a:p>
          <a:p>
            <a:pPr algn="ctr"/>
            <a:r>
              <a:rPr lang="es-PE" sz="1400" b="1" dirty="0">
                <a:solidFill>
                  <a:schemeClr val="bg1"/>
                </a:solidFill>
                <a:latin typeface="Calibri" panose="020F0502020204030204" pitchFamily="34" charset="0"/>
                <a:cs typeface="Calibri" panose="020F0502020204030204" pitchFamily="34" charset="0"/>
              </a:rPr>
              <a:t>justicia al ciudadano</a:t>
            </a:r>
          </a:p>
        </p:txBody>
      </p:sp>
      <p:sp>
        <p:nvSpPr>
          <p:cNvPr id="40" name="Rectángulo: esquinas diagonales redondeadas 17">
            <a:extLst>
              <a:ext uri="{FF2B5EF4-FFF2-40B4-BE49-F238E27FC236}">
                <a16:creationId xmlns:a16="http://schemas.microsoft.com/office/drawing/2014/main" id="{5A16844B-5EAB-B371-DC3C-A4A5A0EED327}"/>
              </a:ext>
            </a:extLst>
          </p:cNvPr>
          <p:cNvSpPr/>
          <p:nvPr/>
        </p:nvSpPr>
        <p:spPr>
          <a:xfrm>
            <a:off x="291332" y="4355872"/>
            <a:ext cx="1853575" cy="2245051"/>
          </a:xfrm>
          <a:prstGeom prst="roundRect">
            <a:avLst>
              <a:gd name="adj" fmla="val 5718"/>
            </a:avLst>
          </a:prstGeom>
          <a:solidFill>
            <a:srgbClr val="C00000"/>
          </a:solidFill>
          <a:ln>
            <a:noFill/>
          </a:ln>
        </p:spPr>
        <p:txBody>
          <a:bodyPr wrap="square" anchor="ctr">
            <a:noAutofit/>
          </a:bodyPr>
          <a:lstStyle/>
          <a:p>
            <a:pPr algn="ctr"/>
            <a:r>
              <a:rPr lang="es-PE" sz="1400" b="1" dirty="0">
                <a:solidFill>
                  <a:schemeClr val="bg1"/>
                </a:solidFill>
                <a:latin typeface="Calibri" panose="020F0502020204030204" pitchFamily="34" charset="0"/>
                <a:cs typeface="Calibri" panose="020F0502020204030204" pitchFamily="34" charset="0"/>
              </a:rPr>
              <a:t>3.</a:t>
            </a:r>
          </a:p>
          <a:p>
            <a:pPr algn="ctr"/>
            <a:r>
              <a:rPr lang="es-PE" sz="1400" b="1" dirty="0">
                <a:solidFill>
                  <a:schemeClr val="bg1"/>
                </a:solidFill>
                <a:latin typeface="Calibri" panose="020F0502020204030204" pitchFamily="34" charset="0"/>
                <a:cs typeface="Calibri" panose="020F0502020204030204" pitchFamily="34" charset="0"/>
              </a:rPr>
              <a:t>Política Criminológica </a:t>
            </a:r>
          </a:p>
          <a:p>
            <a:pPr algn="ctr"/>
            <a:r>
              <a:rPr lang="es-PE" sz="1400" b="1" dirty="0">
                <a:solidFill>
                  <a:schemeClr val="bg1"/>
                </a:solidFill>
                <a:latin typeface="Calibri" panose="020F0502020204030204" pitchFamily="34" charset="0"/>
                <a:cs typeface="Calibri" panose="020F0502020204030204" pitchFamily="34" charset="0"/>
              </a:rPr>
              <a:t>y Reinserción Social</a:t>
            </a:r>
          </a:p>
        </p:txBody>
      </p:sp>
      <p:sp>
        <p:nvSpPr>
          <p:cNvPr id="41" name="Rectángulo: esquinas redondeadas 40">
            <a:extLst>
              <a:ext uri="{FF2B5EF4-FFF2-40B4-BE49-F238E27FC236}">
                <a16:creationId xmlns:a16="http://schemas.microsoft.com/office/drawing/2014/main" id="{52B951E1-063F-354C-F9DF-DFC345577CF1}"/>
              </a:ext>
            </a:extLst>
          </p:cNvPr>
          <p:cNvSpPr/>
          <p:nvPr/>
        </p:nvSpPr>
        <p:spPr>
          <a:xfrm>
            <a:off x="2404683" y="3171249"/>
            <a:ext cx="4083488" cy="663094"/>
          </a:xfrm>
          <a:prstGeom prst="roundRect">
            <a:avLst>
              <a:gd name="adj" fmla="val 10388"/>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PE" sz="1200" b="1" dirty="0">
                <a:solidFill>
                  <a:srgbClr val="00B0F0"/>
                </a:solidFill>
              </a:rPr>
              <a:t>195</a:t>
            </a:r>
            <a:r>
              <a:rPr lang="es-PE" sz="1200" dirty="0">
                <a:solidFill>
                  <a:schemeClr val="tx1"/>
                </a:solidFill>
              </a:rPr>
              <a:t> </a:t>
            </a:r>
            <a:r>
              <a:rPr lang="es-PE" sz="1200" b="1" dirty="0">
                <a:solidFill>
                  <a:schemeClr val="tx1"/>
                </a:solidFill>
              </a:rPr>
              <a:t>Comunidades</a:t>
            </a:r>
            <a:r>
              <a:rPr lang="es-PE" sz="1200" dirty="0">
                <a:solidFill>
                  <a:schemeClr val="tx1"/>
                </a:solidFill>
              </a:rPr>
              <a:t> atendidas con Reparaciones Colectivas</a:t>
            </a:r>
          </a:p>
          <a:p>
            <a:r>
              <a:rPr lang="es-PE" sz="1200" b="1" dirty="0">
                <a:solidFill>
                  <a:srgbClr val="00B0F0"/>
                </a:solidFill>
              </a:rPr>
              <a:t>296</a:t>
            </a:r>
            <a:r>
              <a:rPr lang="es-PE" sz="1200" dirty="0">
                <a:solidFill>
                  <a:srgbClr val="00B0F0"/>
                </a:solidFill>
              </a:rPr>
              <a:t> </a:t>
            </a:r>
            <a:r>
              <a:rPr lang="es-PE" sz="1200" b="1" dirty="0">
                <a:solidFill>
                  <a:schemeClr val="tx1"/>
                </a:solidFill>
              </a:rPr>
              <a:t>Búsquedas</a:t>
            </a:r>
            <a:r>
              <a:rPr lang="es-PE" sz="1200" dirty="0">
                <a:solidFill>
                  <a:schemeClr val="tx1"/>
                </a:solidFill>
              </a:rPr>
              <a:t> realizadas a personas desaparecidas durante el periodo 1980-2000.</a:t>
            </a:r>
          </a:p>
        </p:txBody>
      </p:sp>
      <p:sp>
        <p:nvSpPr>
          <p:cNvPr id="42" name="Rectángulo: esquinas redondeadas 41">
            <a:extLst>
              <a:ext uri="{FF2B5EF4-FFF2-40B4-BE49-F238E27FC236}">
                <a16:creationId xmlns:a16="http://schemas.microsoft.com/office/drawing/2014/main" id="{C3EE132F-41B8-709C-D339-E7A1DF82C808}"/>
              </a:ext>
            </a:extLst>
          </p:cNvPr>
          <p:cNvSpPr/>
          <p:nvPr/>
        </p:nvSpPr>
        <p:spPr>
          <a:xfrm>
            <a:off x="7236070" y="3206350"/>
            <a:ext cx="4486583" cy="602467"/>
          </a:xfrm>
          <a:prstGeom prst="roundRect">
            <a:avLst>
              <a:gd name="adj" fmla="val 10388"/>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PE" sz="1200" b="1" dirty="0">
                <a:solidFill>
                  <a:srgbClr val="00B0F0"/>
                </a:solidFill>
              </a:rPr>
              <a:t>230</a:t>
            </a:r>
            <a:r>
              <a:rPr lang="es-PE" sz="1200" dirty="0">
                <a:solidFill>
                  <a:schemeClr val="tx1"/>
                </a:solidFill>
              </a:rPr>
              <a:t> </a:t>
            </a:r>
            <a:r>
              <a:rPr lang="es-PE" sz="1200" b="1" dirty="0">
                <a:solidFill>
                  <a:schemeClr val="tx1"/>
                </a:solidFill>
              </a:rPr>
              <a:t>Beneficiarios</a:t>
            </a:r>
            <a:r>
              <a:rPr lang="es-PE" sz="1200" dirty="0">
                <a:solidFill>
                  <a:schemeClr val="tx1"/>
                </a:solidFill>
              </a:rPr>
              <a:t> con Reparaciones Económicas</a:t>
            </a:r>
          </a:p>
          <a:p>
            <a:r>
              <a:rPr lang="es-PE" sz="1200" b="1" dirty="0">
                <a:solidFill>
                  <a:srgbClr val="00B0F0"/>
                </a:solidFill>
              </a:rPr>
              <a:t>495</a:t>
            </a:r>
            <a:r>
              <a:rPr lang="es-PE" sz="1200" dirty="0">
                <a:solidFill>
                  <a:srgbClr val="00B0F0"/>
                </a:solidFill>
              </a:rPr>
              <a:t> </a:t>
            </a:r>
            <a:r>
              <a:rPr lang="es-PE" sz="1200" b="1" dirty="0">
                <a:solidFill>
                  <a:schemeClr val="tx1"/>
                </a:solidFill>
              </a:rPr>
              <a:t>Búsquedas</a:t>
            </a:r>
            <a:r>
              <a:rPr lang="es-PE" sz="1200" dirty="0">
                <a:solidFill>
                  <a:schemeClr val="tx1"/>
                </a:solidFill>
              </a:rPr>
              <a:t> de personas desaparecidas durante el periodo 1980-2000.</a:t>
            </a:r>
          </a:p>
        </p:txBody>
      </p:sp>
      <p:sp>
        <p:nvSpPr>
          <p:cNvPr id="44" name="Rectángulo: esquinas redondeadas 43">
            <a:extLst>
              <a:ext uri="{FF2B5EF4-FFF2-40B4-BE49-F238E27FC236}">
                <a16:creationId xmlns:a16="http://schemas.microsoft.com/office/drawing/2014/main" id="{C7BF269D-09D3-CE98-48C0-B6937ECF473D}"/>
              </a:ext>
            </a:extLst>
          </p:cNvPr>
          <p:cNvSpPr/>
          <p:nvPr/>
        </p:nvSpPr>
        <p:spPr>
          <a:xfrm>
            <a:off x="2273588" y="4155751"/>
            <a:ext cx="4902131" cy="2245051"/>
          </a:xfrm>
          <a:prstGeom prst="roundRect">
            <a:avLst>
              <a:gd name="adj" fmla="val 795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PE" sz="1200" b="1" dirty="0">
                <a:solidFill>
                  <a:srgbClr val="00B0F0"/>
                </a:solidFill>
              </a:rPr>
              <a:t>12,324</a:t>
            </a:r>
            <a:r>
              <a:rPr lang="es-PE" sz="1200" b="1" dirty="0">
                <a:solidFill>
                  <a:schemeClr val="tx1"/>
                </a:solidFill>
              </a:rPr>
              <a:t> Internos </a:t>
            </a:r>
            <a:r>
              <a:rPr lang="es-PE" sz="1200" dirty="0">
                <a:solidFill>
                  <a:schemeClr val="tx1"/>
                </a:solidFill>
              </a:rPr>
              <a:t>que participaron en los talleres productivos</a:t>
            </a:r>
          </a:p>
          <a:p>
            <a:r>
              <a:rPr lang="es-PE" sz="1200" b="1" dirty="0">
                <a:solidFill>
                  <a:srgbClr val="00B0F0"/>
                </a:solidFill>
              </a:rPr>
              <a:t>2,830</a:t>
            </a:r>
            <a:r>
              <a:rPr lang="es-PE" sz="1200" dirty="0">
                <a:solidFill>
                  <a:schemeClr val="tx1"/>
                </a:solidFill>
              </a:rPr>
              <a:t>   Internos </a:t>
            </a:r>
            <a:r>
              <a:rPr lang="es-ES" sz="1200" dirty="0">
                <a:solidFill>
                  <a:schemeClr val="tx1"/>
                </a:solidFill>
              </a:rPr>
              <a:t>en programas de rehabilitación intramuros y extramuros</a:t>
            </a:r>
          </a:p>
          <a:p>
            <a:endParaRPr lang="es-PE" sz="1200" b="1" dirty="0">
              <a:solidFill>
                <a:schemeClr val="accent6"/>
              </a:solidFill>
            </a:endParaRPr>
          </a:p>
          <a:p>
            <a:r>
              <a:rPr lang="es-PE" sz="1200" b="1" dirty="0">
                <a:solidFill>
                  <a:srgbClr val="00B0F0"/>
                </a:solidFill>
              </a:rPr>
              <a:t>4,220</a:t>
            </a:r>
            <a:r>
              <a:rPr lang="es-PE" sz="1200" b="1" dirty="0">
                <a:solidFill>
                  <a:schemeClr val="tx1"/>
                </a:solidFill>
              </a:rPr>
              <a:t> </a:t>
            </a:r>
            <a:r>
              <a:rPr lang="es-PE" sz="1200" dirty="0">
                <a:solidFill>
                  <a:schemeClr val="tx1"/>
                </a:solidFill>
              </a:rPr>
              <a:t>Adolescentes </a:t>
            </a:r>
            <a:r>
              <a:rPr lang="es-PE" sz="1200" b="1" dirty="0">
                <a:solidFill>
                  <a:schemeClr val="tx1"/>
                </a:solidFill>
              </a:rPr>
              <a:t>atendidos</a:t>
            </a:r>
            <a:r>
              <a:rPr lang="es-PE" sz="1200" dirty="0">
                <a:solidFill>
                  <a:schemeClr val="tx1"/>
                </a:solidFill>
              </a:rPr>
              <a:t> en los Centros Juveniles</a:t>
            </a:r>
          </a:p>
          <a:p>
            <a:r>
              <a:rPr lang="es-PE" sz="1200" b="1" dirty="0">
                <a:solidFill>
                  <a:srgbClr val="00B0F0"/>
                </a:solidFill>
              </a:rPr>
              <a:t>1,655</a:t>
            </a:r>
            <a:r>
              <a:rPr lang="es-PE" sz="1200" b="1" dirty="0">
                <a:solidFill>
                  <a:schemeClr val="tx1"/>
                </a:solidFill>
              </a:rPr>
              <a:t> </a:t>
            </a:r>
            <a:r>
              <a:rPr lang="es-PE" sz="1200" dirty="0">
                <a:solidFill>
                  <a:schemeClr val="tx1"/>
                </a:solidFill>
              </a:rPr>
              <a:t>Adolescentes que participaron en </a:t>
            </a:r>
            <a:r>
              <a:rPr lang="es-PE" sz="1200" b="1" dirty="0">
                <a:solidFill>
                  <a:schemeClr val="tx1"/>
                </a:solidFill>
              </a:rPr>
              <a:t>talleres productivos</a:t>
            </a:r>
            <a:endParaRPr lang="es-PE" sz="1200" dirty="0">
              <a:solidFill>
                <a:schemeClr val="tx1"/>
              </a:solidFill>
            </a:endParaRPr>
          </a:p>
          <a:p>
            <a:r>
              <a:rPr lang="es-PE" sz="1200" b="1" dirty="0">
                <a:solidFill>
                  <a:srgbClr val="00B0F0"/>
                </a:solidFill>
              </a:rPr>
              <a:t>2,328 </a:t>
            </a:r>
            <a:r>
              <a:rPr lang="es-PE" sz="1200" dirty="0">
                <a:solidFill>
                  <a:schemeClr val="tx1"/>
                </a:solidFill>
              </a:rPr>
              <a:t>Adolescentes en </a:t>
            </a:r>
            <a:r>
              <a:rPr lang="es-PE" sz="1200" b="1" dirty="0">
                <a:solidFill>
                  <a:schemeClr val="tx1"/>
                </a:solidFill>
              </a:rPr>
              <a:t>actividades educativas</a:t>
            </a:r>
            <a:endParaRPr lang="es-PE" sz="1200" dirty="0">
              <a:solidFill>
                <a:schemeClr val="tx1"/>
              </a:solidFill>
            </a:endParaRPr>
          </a:p>
          <a:p>
            <a:r>
              <a:rPr lang="es-PE" sz="1200" b="1" dirty="0">
                <a:solidFill>
                  <a:srgbClr val="00B0F0"/>
                </a:solidFill>
              </a:rPr>
              <a:t>258 </a:t>
            </a:r>
            <a:r>
              <a:rPr lang="es-PE" sz="1200" dirty="0">
                <a:solidFill>
                  <a:schemeClr val="tx1"/>
                </a:solidFill>
              </a:rPr>
              <a:t>Adolescentes</a:t>
            </a:r>
            <a:r>
              <a:rPr lang="es-PE" sz="1200" b="1" dirty="0">
                <a:solidFill>
                  <a:srgbClr val="00B0F0"/>
                </a:solidFill>
              </a:rPr>
              <a:t> </a:t>
            </a:r>
            <a:r>
              <a:rPr lang="es-PE" sz="1200" b="1" dirty="0">
                <a:solidFill>
                  <a:schemeClr val="tx1"/>
                </a:solidFill>
              </a:rPr>
              <a:t>i</a:t>
            </a:r>
            <a:r>
              <a:rPr lang="es-PE" sz="1200" dirty="0">
                <a:solidFill>
                  <a:schemeClr val="tx1"/>
                </a:solidFill>
              </a:rPr>
              <a:t>nsertados en el </a:t>
            </a:r>
            <a:r>
              <a:rPr lang="es-PE" sz="1200" b="1" dirty="0">
                <a:solidFill>
                  <a:schemeClr val="tx1"/>
                </a:solidFill>
              </a:rPr>
              <a:t>mercado laboral</a:t>
            </a:r>
          </a:p>
          <a:p>
            <a:endParaRPr lang="es-PE" sz="1200" b="1" dirty="0">
              <a:solidFill>
                <a:schemeClr val="tx1"/>
              </a:solidFill>
            </a:endParaRPr>
          </a:p>
          <a:p>
            <a:endParaRPr lang="es-PE" sz="1200" b="1" dirty="0">
              <a:solidFill>
                <a:schemeClr val="tx1"/>
              </a:solidFill>
            </a:endParaRPr>
          </a:p>
          <a:p>
            <a:endParaRPr lang="es-PE" sz="1200" dirty="0">
              <a:solidFill>
                <a:schemeClr val="tx1"/>
              </a:solidFill>
            </a:endParaRPr>
          </a:p>
        </p:txBody>
      </p:sp>
      <p:sp>
        <p:nvSpPr>
          <p:cNvPr id="45" name="Rectángulo redondeado 7">
            <a:extLst>
              <a:ext uri="{FF2B5EF4-FFF2-40B4-BE49-F238E27FC236}">
                <a16:creationId xmlns:a16="http://schemas.microsoft.com/office/drawing/2014/main" id="{2EFC0075-2C45-DDA6-95C2-5BF58182342C}"/>
              </a:ext>
            </a:extLst>
          </p:cNvPr>
          <p:cNvSpPr/>
          <p:nvPr/>
        </p:nvSpPr>
        <p:spPr>
          <a:xfrm>
            <a:off x="2302179" y="1807070"/>
            <a:ext cx="9421394" cy="997225"/>
          </a:xfrm>
          <a:prstGeom prst="roundRect">
            <a:avLst>
              <a:gd name="adj" fmla="val 10315"/>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PE" sz="1200" b="1" dirty="0">
                <a:solidFill>
                  <a:srgbClr val="00B0F0"/>
                </a:solidFill>
              </a:rPr>
              <a:t>372</a:t>
            </a:r>
            <a:r>
              <a:rPr lang="es-PE" sz="1200" b="1" dirty="0">
                <a:solidFill>
                  <a:schemeClr val="tx1"/>
                </a:solidFill>
              </a:rPr>
              <a:t> Mil </a:t>
            </a:r>
            <a:r>
              <a:rPr lang="es-PE" sz="1200" dirty="0">
                <a:solidFill>
                  <a:schemeClr val="tx1"/>
                </a:solidFill>
              </a:rPr>
              <a:t>asistencias técnico legales en materia penal y defensa de víctimas.</a:t>
            </a:r>
          </a:p>
          <a:p>
            <a:r>
              <a:rPr lang="es-PE" sz="1200" b="1" dirty="0">
                <a:solidFill>
                  <a:srgbClr val="00B0F0"/>
                </a:solidFill>
              </a:rPr>
              <a:t>182</a:t>
            </a:r>
            <a:r>
              <a:rPr lang="es-PE" sz="1200" b="1" dirty="0">
                <a:solidFill>
                  <a:schemeClr val="tx1"/>
                </a:solidFill>
              </a:rPr>
              <a:t> Mil </a:t>
            </a:r>
            <a:r>
              <a:rPr lang="es-PE" sz="1200" dirty="0">
                <a:solidFill>
                  <a:schemeClr val="tx1"/>
                </a:solidFill>
              </a:rPr>
              <a:t>asistencias legales gratuitas en materia no penal.</a:t>
            </a:r>
          </a:p>
          <a:p>
            <a:r>
              <a:rPr lang="es-PE" sz="1200" b="1" dirty="0">
                <a:solidFill>
                  <a:srgbClr val="00B0F0"/>
                </a:solidFill>
              </a:rPr>
              <a:t>17  </a:t>
            </a:r>
            <a:r>
              <a:rPr lang="es-PE" sz="1200" dirty="0">
                <a:solidFill>
                  <a:schemeClr val="tx1"/>
                </a:solidFill>
              </a:rPr>
              <a:t> </a:t>
            </a:r>
            <a:r>
              <a:rPr lang="es-PE" sz="1200" b="1" dirty="0">
                <a:solidFill>
                  <a:schemeClr val="tx1"/>
                </a:solidFill>
              </a:rPr>
              <a:t>Mil </a:t>
            </a:r>
            <a:r>
              <a:rPr lang="es-PE" sz="1200" dirty="0">
                <a:solidFill>
                  <a:schemeClr val="tx1"/>
                </a:solidFill>
              </a:rPr>
              <a:t>Patrocinios</a:t>
            </a:r>
            <a:r>
              <a:rPr lang="es-PE" sz="1200" b="1" dirty="0">
                <a:solidFill>
                  <a:schemeClr val="tx1"/>
                </a:solidFill>
              </a:rPr>
              <a:t> </a:t>
            </a:r>
            <a:r>
              <a:rPr lang="es-PE" sz="1200" dirty="0">
                <a:solidFill>
                  <a:schemeClr val="tx1"/>
                </a:solidFill>
              </a:rPr>
              <a:t>a </a:t>
            </a:r>
            <a:r>
              <a:rPr lang="es-PE" sz="1200" b="1" dirty="0">
                <a:solidFill>
                  <a:schemeClr val="tx1"/>
                </a:solidFill>
              </a:rPr>
              <a:t>mujeres y niñas víctimas de violencia </a:t>
            </a:r>
            <a:r>
              <a:rPr lang="es-PE" sz="1200" dirty="0">
                <a:solidFill>
                  <a:schemeClr val="tx1"/>
                </a:solidFill>
              </a:rPr>
              <a:t>(SNEJ).</a:t>
            </a:r>
          </a:p>
          <a:p>
            <a:r>
              <a:rPr lang="es-PE" sz="1200" b="1" dirty="0">
                <a:solidFill>
                  <a:srgbClr val="00B0F0"/>
                </a:solidFill>
                <a:cs typeface="Arial" panose="020B0604020202020204" pitchFamily="34" charset="0"/>
              </a:rPr>
              <a:t>128</a:t>
            </a:r>
            <a:r>
              <a:rPr lang="es-PE" sz="1200" b="1" dirty="0">
                <a:solidFill>
                  <a:schemeClr val="accent6">
                    <a:lumMod val="75000"/>
                  </a:schemeClr>
                </a:solidFill>
                <a:cs typeface="Arial" panose="020B0604020202020204" pitchFamily="34" charset="0"/>
              </a:rPr>
              <a:t> </a:t>
            </a:r>
            <a:r>
              <a:rPr lang="es-PE" sz="1200" b="1" dirty="0">
                <a:solidFill>
                  <a:schemeClr val="tx1"/>
                </a:solidFill>
                <a:cs typeface="Arial" panose="020B0604020202020204" pitchFamily="34" charset="0"/>
              </a:rPr>
              <a:t>Extradiciones</a:t>
            </a:r>
            <a:r>
              <a:rPr lang="es-PE" sz="1200" dirty="0">
                <a:solidFill>
                  <a:schemeClr val="tx1"/>
                </a:solidFill>
                <a:cs typeface="Arial" panose="020B0604020202020204" pitchFamily="34" charset="0"/>
              </a:rPr>
              <a:t> y Traslados de Personas Condenadas</a:t>
            </a:r>
            <a:endParaRPr lang="es-PE" sz="1200" dirty="0">
              <a:solidFill>
                <a:schemeClr val="tx1"/>
              </a:solidFill>
            </a:endParaRPr>
          </a:p>
        </p:txBody>
      </p:sp>
      <p:cxnSp>
        <p:nvCxnSpPr>
          <p:cNvPr id="47" name="Conector recto 46">
            <a:extLst>
              <a:ext uri="{FF2B5EF4-FFF2-40B4-BE49-F238E27FC236}">
                <a16:creationId xmlns:a16="http://schemas.microsoft.com/office/drawing/2014/main" id="{A8D97A28-3290-0C84-053B-5FB2F013F20D}"/>
              </a:ext>
            </a:extLst>
          </p:cNvPr>
          <p:cNvCxnSpPr>
            <a:cxnSpLocks/>
          </p:cNvCxnSpPr>
          <p:nvPr/>
        </p:nvCxnSpPr>
        <p:spPr>
          <a:xfrm>
            <a:off x="7047996" y="4300297"/>
            <a:ext cx="0" cy="2302337"/>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48" name="Conector recto 47">
            <a:extLst>
              <a:ext uri="{FF2B5EF4-FFF2-40B4-BE49-F238E27FC236}">
                <a16:creationId xmlns:a16="http://schemas.microsoft.com/office/drawing/2014/main" id="{F86F42DC-71AA-04C4-3B44-EA35BE83002E}"/>
              </a:ext>
            </a:extLst>
          </p:cNvPr>
          <p:cNvCxnSpPr>
            <a:cxnSpLocks/>
          </p:cNvCxnSpPr>
          <p:nvPr/>
        </p:nvCxnSpPr>
        <p:spPr>
          <a:xfrm>
            <a:off x="7050402" y="3081337"/>
            <a:ext cx="0" cy="940216"/>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51" name="Conector recto 50">
            <a:extLst>
              <a:ext uri="{FF2B5EF4-FFF2-40B4-BE49-F238E27FC236}">
                <a16:creationId xmlns:a16="http://schemas.microsoft.com/office/drawing/2014/main" id="{7501538F-11C5-0280-4D5E-D51F34E58473}"/>
              </a:ext>
            </a:extLst>
          </p:cNvPr>
          <p:cNvCxnSpPr>
            <a:cxnSpLocks/>
          </p:cNvCxnSpPr>
          <p:nvPr/>
        </p:nvCxnSpPr>
        <p:spPr>
          <a:xfrm>
            <a:off x="7050402" y="1839906"/>
            <a:ext cx="0" cy="905774"/>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52" name="Rectángulo: esquinas redondeadas 51">
            <a:extLst>
              <a:ext uri="{FF2B5EF4-FFF2-40B4-BE49-F238E27FC236}">
                <a16:creationId xmlns:a16="http://schemas.microsoft.com/office/drawing/2014/main" id="{77FA2F14-9CD5-E757-7318-57DD8F8C5C5A}"/>
              </a:ext>
            </a:extLst>
          </p:cNvPr>
          <p:cNvSpPr/>
          <p:nvPr/>
        </p:nvSpPr>
        <p:spPr>
          <a:xfrm>
            <a:off x="7169421" y="1871011"/>
            <a:ext cx="4553230" cy="851080"/>
          </a:xfrm>
          <a:prstGeom prst="roundRect">
            <a:avLst>
              <a:gd name="adj" fmla="val 10388"/>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PE" sz="1200" b="1" dirty="0">
                <a:solidFill>
                  <a:srgbClr val="00B0F0"/>
                </a:solidFill>
              </a:rPr>
              <a:t>580 </a:t>
            </a:r>
            <a:r>
              <a:rPr lang="es-PE" sz="1200" b="1" dirty="0">
                <a:solidFill>
                  <a:schemeClr val="tx1"/>
                </a:solidFill>
              </a:rPr>
              <a:t>Mil</a:t>
            </a:r>
            <a:r>
              <a:rPr lang="es-PE" sz="1200" dirty="0">
                <a:solidFill>
                  <a:schemeClr val="tx1"/>
                </a:solidFill>
              </a:rPr>
              <a:t> asistencias técnico legales en materia penal y defensa de víctimas.</a:t>
            </a:r>
          </a:p>
          <a:p>
            <a:r>
              <a:rPr lang="es-PE" sz="1200" b="1" dirty="0">
                <a:solidFill>
                  <a:srgbClr val="00B0F0"/>
                </a:solidFill>
              </a:rPr>
              <a:t>248</a:t>
            </a:r>
            <a:r>
              <a:rPr lang="es-PE" sz="1200" b="1" dirty="0">
                <a:solidFill>
                  <a:schemeClr val="tx1"/>
                </a:solidFill>
              </a:rPr>
              <a:t> Mil </a:t>
            </a:r>
            <a:r>
              <a:rPr lang="es-PE" sz="1200" dirty="0">
                <a:solidFill>
                  <a:schemeClr val="tx1"/>
                </a:solidFill>
              </a:rPr>
              <a:t>asistencias legales gratuitas en materia no penal.</a:t>
            </a:r>
          </a:p>
          <a:p>
            <a:r>
              <a:rPr lang="es-PE" sz="1200" b="1" dirty="0">
                <a:solidFill>
                  <a:srgbClr val="00B0F0"/>
                </a:solidFill>
              </a:rPr>
              <a:t>27</a:t>
            </a:r>
            <a:r>
              <a:rPr lang="es-PE" sz="1200" dirty="0">
                <a:solidFill>
                  <a:srgbClr val="00B0F0"/>
                </a:solidFill>
              </a:rPr>
              <a:t>    </a:t>
            </a:r>
            <a:r>
              <a:rPr lang="es-PE" sz="1200" b="1" dirty="0">
                <a:solidFill>
                  <a:schemeClr val="tx1"/>
                </a:solidFill>
              </a:rPr>
              <a:t>Mil</a:t>
            </a:r>
            <a:r>
              <a:rPr lang="es-PE" sz="1200" dirty="0">
                <a:solidFill>
                  <a:schemeClr val="tx1"/>
                </a:solidFill>
              </a:rPr>
              <a:t> patrocinios</a:t>
            </a:r>
            <a:r>
              <a:rPr lang="es-PE" sz="1200" b="1" dirty="0">
                <a:solidFill>
                  <a:schemeClr val="tx1"/>
                </a:solidFill>
              </a:rPr>
              <a:t> </a:t>
            </a:r>
            <a:r>
              <a:rPr lang="es-PE" sz="1200" dirty="0">
                <a:solidFill>
                  <a:schemeClr val="tx1"/>
                </a:solidFill>
              </a:rPr>
              <a:t>a </a:t>
            </a:r>
            <a:r>
              <a:rPr lang="es-PE" sz="1200" b="1" dirty="0">
                <a:solidFill>
                  <a:schemeClr val="tx1"/>
                </a:solidFill>
              </a:rPr>
              <a:t>mujeres y niñas víctimas de violencia </a:t>
            </a:r>
            <a:r>
              <a:rPr lang="es-PE" sz="1200" dirty="0">
                <a:solidFill>
                  <a:schemeClr val="tx1"/>
                </a:solidFill>
              </a:rPr>
              <a:t>(SNEJ).</a:t>
            </a:r>
            <a:r>
              <a:rPr lang="es-PE" sz="1200" b="1" dirty="0">
                <a:solidFill>
                  <a:srgbClr val="00B0F0"/>
                </a:solidFill>
                <a:cs typeface="Arial" panose="020B0604020202020204" pitchFamily="34" charset="0"/>
              </a:rPr>
              <a:t> </a:t>
            </a:r>
          </a:p>
          <a:p>
            <a:r>
              <a:rPr lang="es-PE" sz="1200" b="1" dirty="0">
                <a:solidFill>
                  <a:srgbClr val="00B0F0"/>
                </a:solidFill>
                <a:cs typeface="Arial" panose="020B0604020202020204" pitchFamily="34" charset="0"/>
              </a:rPr>
              <a:t>200</a:t>
            </a:r>
            <a:r>
              <a:rPr lang="es-PE" sz="1200" b="1" dirty="0">
                <a:solidFill>
                  <a:schemeClr val="accent6">
                    <a:lumMod val="75000"/>
                  </a:schemeClr>
                </a:solidFill>
                <a:cs typeface="Arial" panose="020B0604020202020204" pitchFamily="34" charset="0"/>
              </a:rPr>
              <a:t> </a:t>
            </a:r>
            <a:r>
              <a:rPr lang="es-PE" sz="1200" b="1" dirty="0">
                <a:solidFill>
                  <a:schemeClr val="tx1"/>
                </a:solidFill>
                <a:cs typeface="Arial" panose="020B0604020202020204" pitchFamily="34" charset="0"/>
              </a:rPr>
              <a:t>Extradiciones</a:t>
            </a:r>
            <a:r>
              <a:rPr lang="es-PE" sz="1200" dirty="0">
                <a:solidFill>
                  <a:schemeClr val="tx1"/>
                </a:solidFill>
                <a:cs typeface="Arial" panose="020B0604020202020204" pitchFamily="34" charset="0"/>
              </a:rPr>
              <a:t> y Traslados de Personas Condenadas</a:t>
            </a:r>
            <a:endParaRPr lang="es-PE" sz="1200" dirty="0">
              <a:solidFill>
                <a:schemeClr val="tx1"/>
              </a:solidFill>
            </a:endParaRPr>
          </a:p>
        </p:txBody>
      </p:sp>
      <p:sp>
        <p:nvSpPr>
          <p:cNvPr id="2" name="Título 1">
            <a:extLst>
              <a:ext uri="{FF2B5EF4-FFF2-40B4-BE49-F238E27FC236}">
                <a16:creationId xmlns:a16="http://schemas.microsoft.com/office/drawing/2014/main" id="{F567B577-3172-7A90-2965-8C47134274BC}"/>
              </a:ext>
            </a:extLst>
          </p:cNvPr>
          <p:cNvSpPr>
            <a:spLocks noGrp="1"/>
          </p:cNvSpPr>
          <p:nvPr>
            <p:ph type="title"/>
          </p:nvPr>
        </p:nvSpPr>
        <p:spPr>
          <a:xfrm>
            <a:off x="338145" y="752174"/>
            <a:ext cx="11384506" cy="414234"/>
          </a:xfrm>
        </p:spPr>
        <p:txBody>
          <a:bodyPr/>
          <a:lstStyle/>
          <a:p>
            <a:r>
              <a:rPr lang="es-ES" dirty="0"/>
              <a:t>Logros alcanzados y proyectados al cierre del año fiscal 2023 </a:t>
            </a:r>
            <a:endParaRPr lang="es-PE" dirty="0"/>
          </a:p>
        </p:txBody>
      </p:sp>
      <p:sp>
        <p:nvSpPr>
          <p:cNvPr id="53" name="Rectángulo redondeado 13">
            <a:extLst>
              <a:ext uri="{FF2B5EF4-FFF2-40B4-BE49-F238E27FC236}">
                <a16:creationId xmlns:a16="http://schemas.microsoft.com/office/drawing/2014/main" id="{BC81108C-F211-0648-6614-AA51A4F54454}"/>
              </a:ext>
            </a:extLst>
          </p:cNvPr>
          <p:cNvSpPr/>
          <p:nvPr/>
        </p:nvSpPr>
        <p:spPr>
          <a:xfrm>
            <a:off x="7120777" y="1253634"/>
            <a:ext cx="4601874" cy="379607"/>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1400" b="1" dirty="0">
                <a:solidFill>
                  <a:schemeClr val="bg1"/>
                </a:solidFill>
              </a:rPr>
              <a:t>PRINCIPALES LOGROS PROYECTADOS AL 31 DICIEMBRE</a:t>
            </a:r>
          </a:p>
        </p:txBody>
      </p:sp>
    </p:spTree>
    <p:extLst>
      <p:ext uri="{BB962C8B-B14F-4D97-AF65-F5344CB8AC3E}">
        <p14:creationId xmlns:p14="http://schemas.microsoft.com/office/powerpoint/2010/main" val="3421527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ángulo redondeado 7">
            <a:extLst>
              <a:ext uri="{FF2B5EF4-FFF2-40B4-BE49-F238E27FC236}">
                <a16:creationId xmlns:a16="http://schemas.microsoft.com/office/drawing/2014/main" id="{96E02C87-9CFC-F67A-31C0-5FACBB0E03D9}"/>
              </a:ext>
            </a:extLst>
          </p:cNvPr>
          <p:cNvSpPr/>
          <p:nvPr/>
        </p:nvSpPr>
        <p:spPr>
          <a:xfrm>
            <a:off x="2213910" y="5307751"/>
            <a:ext cx="9425616" cy="1391358"/>
          </a:xfrm>
          <a:prstGeom prst="roundRect">
            <a:avLst>
              <a:gd name="adj" fmla="val 7052"/>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PE" sz="1200" b="1" dirty="0">
                <a:solidFill>
                  <a:srgbClr val="00B0F0"/>
                </a:solidFill>
              </a:rPr>
              <a:t>2.1</a:t>
            </a:r>
            <a:r>
              <a:rPr lang="es-PE" sz="1200" b="1" dirty="0">
                <a:solidFill>
                  <a:schemeClr val="tx1"/>
                </a:solidFill>
              </a:rPr>
              <a:t> </a:t>
            </a:r>
            <a:r>
              <a:rPr lang="es-PE" sz="1200" dirty="0">
                <a:solidFill>
                  <a:schemeClr val="tx1"/>
                </a:solidFill>
              </a:rPr>
              <a:t>Millones de solicitudes de </a:t>
            </a:r>
            <a:r>
              <a:rPr lang="es-PE" sz="1200" b="1" dirty="0">
                <a:solidFill>
                  <a:schemeClr val="tx1"/>
                </a:solidFill>
              </a:rPr>
              <a:t>inscripción</a:t>
            </a:r>
            <a:r>
              <a:rPr lang="es-PE" sz="1200" dirty="0">
                <a:solidFill>
                  <a:schemeClr val="tx1"/>
                </a:solidFill>
              </a:rPr>
              <a:t> registral atendidas</a:t>
            </a:r>
          </a:p>
          <a:p>
            <a:r>
              <a:rPr lang="es-PE" sz="1200" b="1" dirty="0">
                <a:solidFill>
                  <a:srgbClr val="00B0F0"/>
                </a:solidFill>
              </a:rPr>
              <a:t>12.8</a:t>
            </a:r>
            <a:r>
              <a:rPr lang="es-PE" sz="1200" dirty="0">
                <a:solidFill>
                  <a:schemeClr val="tx1"/>
                </a:solidFill>
              </a:rPr>
              <a:t> Millones de solicitudes de </a:t>
            </a:r>
            <a:r>
              <a:rPr lang="es-PE" sz="1200" b="1" dirty="0">
                <a:solidFill>
                  <a:schemeClr val="tx1"/>
                </a:solidFill>
              </a:rPr>
              <a:t>Publicidad</a:t>
            </a:r>
            <a:r>
              <a:rPr lang="es-PE" sz="1200" dirty="0">
                <a:solidFill>
                  <a:schemeClr val="tx1"/>
                </a:solidFill>
              </a:rPr>
              <a:t> Registral atendidas</a:t>
            </a:r>
          </a:p>
          <a:p>
            <a:r>
              <a:rPr lang="es-PE" sz="1200" b="1" dirty="0">
                <a:solidFill>
                  <a:srgbClr val="00B0F0"/>
                </a:solidFill>
              </a:rPr>
              <a:t>7.5</a:t>
            </a:r>
            <a:r>
              <a:rPr lang="es-PE" sz="1200" dirty="0">
                <a:solidFill>
                  <a:schemeClr val="tx1"/>
                </a:solidFill>
              </a:rPr>
              <a:t> Millones de </a:t>
            </a:r>
            <a:r>
              <a:rPr lang="es-ES" sz="1200" b="1" dirty="0">
                <a:solidFill>
                  <a:schemeClr val="tx1"/>
                </a:solidFill>
              </a:rPr>
              <a:t>consultas</a:t>
            </a:r>
            <a:r>
              <a:rPr lang="es-ES" sz="1200" dirty="0">
                <a:solidFill>
                  <a:schemeClr val="tx1"/>
                </a:solidFill>
              </a:rPr>
              <a:t> a través de la APP Sunarp</a:t>
            </a:r>
          </a:p>
          <a:p>
            <a:r>
              <a:rPr lang="es-ES" sz="1200" b="1" dirty="0">
                <a:solidFill>
                  <a:srgbClr val="00B0F0"/>
                </a:solidFill>
              </a:rPr>
              <a:t>1.3</a:t>
            </a:r>
            <a:r>
              <a:rPr lang="es-ES" sz="1200" dirty="0">
                <a:solidFill>
                  <a:schemeClr val="tx1"/>
                </a:solidFill>
              </a:rPr>
              <a:t> Millones de </a:t>
            </a:r>
            <a:r>
              <a:rPr lang="es-ES" sz="1200" b="1" dirty="0">
                <a:solidFill>
                  <a:schemeClr val="tx1"/>
                </a:solidFill>
                <a:cs typeface="Calibri" panose="020F0502020204030204" pitchFamily="34" charset="0"/>
              </a:rPr>
              <a:t>inscripciones</a:t>
            </a:r>
            <a:r>
              <a:rPr lang="es-ES" sz="1200" dirty="0">
                <a:solidFill>
                  <a:schemeClr val="tx1"/>
                </a:solidFill>
                <a:cs typeface="Calibri" panose="020F0502020204030204" pitchFamily="34" charset="0"/>
              </a:rPr>
              <a:t> en el  Sistema de Intermediación Digital </a:t>
            </a:r>
          </a:p>
          <a:p>
            <a:r>
              <a:rPr lang="es-ES" sz="1200" b="1" dirty="0">
                <a:solidFill>
                  <a:srgbClr val="00B0F0"/>
                </a:solidFill>
                <a:cs typeface="Calibri" panose="020F0502020204030204" pitchFamily="34" charset="0"/>
              </a:rPr>
              <a:t>02</a:t>
            </a:r>
            <a:r>
              <a:rPr lang="es-ES" sz="1200" b="1" dirty="0">
                <a:solidFill>
                  <a:schemeClr val="accent6"/>
                </a:solidFill>
                <a:cs typeface="Calibri" panose="020F0502020204030204" pitchFamily="34" charset="0"/>
              </a:rPr>
              <a:t> </a:t>
            </a:r>
            <a:r>
              <a:rPr lang="es-ES" sz="1200" b="1" dirty="0">
                <a:solidFill>
                  <a:schemeClr val="tx1"/>
                </a:solidFill>
                <a:cs typeface="Calibri" panose="020F0502020204030204" pitchFamily="34" charset="0"/>
              </a:rPr>
              <a:t>nuevas</a:t>
            </a:r>
            <a:r>
              <a:rPr lang="es-ES" sz="1200" b="1" dirty="0">
                <a:solidFill>
                  <a:schemeClr val="accent6"/>
                </a:solidFill>
                <a:cs typeface="Calibri" panose="020F0502020204030204" pitchFamily="34" charset="0"/>
              </a:rPr>
              <a:t> </a:t>
            </a:r>
            <a:r>
              <a:rPr lang="es-ES" sz="1200" b="1" dirty="0">
                <a:solidFill>
                  <a:schemeClr val="tx1"/>
                </a:solidFill>
                <a:cs typeface="Calibri" panose="020F0502020204030204" pitchFamily="34" charset="0"/>
              </a:rPr>
              <a:t>Oficinas Receptoras </a:t>
            </a:r>
            <a:r>
              <a:rPr lang="es-ES" sz="1200" dirty="0">
                <a:solidFill>
                  <a:schemeClr val="tx1"/>
                </a:solidFill>
                <a:cs typeface="Calibri" panose="020F0502020204030204" pitchFamily="34" charset="0"/>
              </a:rPr>
              <a:t>(</a:t>
            </a:r>
            <a:r>
              <a:rPr lang="es-PE" sz="1200" b="1" dirty="0">
                <a:solidFill>
                  <a:schemeClr val="tx1"/>
                </a:solidFill>
              </a:rPr>
              <a:t>Amazonas e Ica</a:t>
            </a:r>
            <a:r>
              <a:rPr lang="es-ES" sz="1200" dirty="0">
                <a:solidFill>
                  <a:schemeClr val="tx1"/>
                </a:solidFill>
                <a:cs typeface="Calibri" panose="020F0502020204030204" pitchFamily="34" charset="0"/>
              </a:rPr>
              <a:t>)</a:t>
            </a:r>
            <a:endParaRPr lang="es-PE" sz="1200" dirty="0">
              <a:solidFill>
                <a:schemeClr val="tx1"/>
              </a:solidFill>
            </a:endParaRPr>
          </a:p>
        </p:txBody>
      </p:sp>
      <p:sp>
        <p:nvSpPr>
          <p:cNvPr id="31" name="Rectángulo redondeado 7">
            <a:extLst>
              <a:ext uri="{FF2B5EF4-FFF2-40B4-BE49-F238E27FC236}">
                <a16:creationId xmlns:a16="http://schemas.microsoft.com/office/drawing/2014/main" id="{F242470C-D918-2EE4-AC81-CBEFDB6518D2}"/>
              </a:ext>
            </a:extLst>
          </p:cNvPr>
          <p:cNvSpPr/>
          <p:nvPr/>
        </p:nvSpPr>
        <p:spPr>
          <a:xfrm>
            <a:off x="2226609" y="1905578"/>
            <a:ext cx="9876485" cy="3301422"/>
          </a:xfrm>
          <a:prstGeom prst="roundRect">
            <a:avLst>
              <a:gd name="adj" fmla="val 8603"/>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PE" sz="1200" dirty="0">
              <a:solidFill>
                <a:schemeClr val="tx1"/>
              </a:solidFill>
            </a:endParaRPr>
          </a:p>
        </p:txBody>
      </p:sp>
      <p:sp>
        <p:nvSpPr>
          <p:cNvPr id="32" name="Rectángulo redondeado 7">
            <a:extLst>
              <a:ext uri="{FF2B5EF4-FFF2-40B4-BE49-F238E27FC236}">
                <a16:creationId xmlns:a16="http://schemas.microsoft.com/office/drawing/2014/main" id="{E35634C8-74DA-1E2A-9637-D9FF4D5B8055}"/>
              </a:ext>
            </a:extLst>
          </p:cNvPr>
          <p:cNvSpPr/>
          <p:nvPr/>
        </p:nvSpPr>
        <p:spPr>
          <a:xfrm>
            <a:off x="2261632" y="1995911"/>
            <a:ext cx="4743348" cy="1798227"/>
          </a:xfrm>
          <a:prstGeom prst="roundRect">
            <a:avLst>
              <a:gd name="adj" fmla="val 8603"/>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PE" sz="1200" b="1" dirty="0">
                <a:solidFill>
                  <a:schemeClr val="accent6"/>
                </a:solidFill>
              </a:rPr>
              <a:t>Procuraduría Ad-Hoc caso Odebrecht</a:t>
            </a:r>
          </a:p>
          <a:p>
            <a:r>
              <a:rPr lang="es-PE" sz="1200" b="1" dirty="0">
                <a:solidFill>
                  <a:srgbClr val="0070C0"/>
                </a:solidFill>
              </a:rPr>
              <a:t>S/ 185.8 </a:t>
            </a:r>
            <a:r>
              <a:rPr lang="es-PE" sz="1200" b="1" dirty="0">
                <a:solidFill>
                  <a:schemeClr val="tx1"/>
                </a:solidFill>
              </a:rPr>
              <a:t>Millones de Soles </a:t>
            </a:r>
            <a:r>
              <a:rPr lang="es-PE" sz="1200" dirty="0">
                <a:solidFill>
                  <a:schemeClr val="tx1"/>
                </a:solidFill>
              </a:rPr>
              <a:t>y</a:t>
            </a:r>
            <a:r>
              <a:rPr lang="es-PE" sz="1200" b="1" dirty="0">
                <a:solidFill>
                  <a:schemeClr val="accent6"/>
                </a:solidFill>
              </a:rPr>
              <a:t> </a:t>
            </a:r>
            <a:r>
              <a:rPr lang="es-PE" sz="1200" b="1" dirty="0">
                <a:solidFill>
                  <a:srgbClr val="0070C0"/>
                </a:solidFill>
              </a:rPr>
              <a:t>$ 2.3 </a:t>
            </a:r>
            <a:r>
              <a:rPr lang="es-PE" sz="1200" dirty="0">
                <a:solidFill>
                  <a:schemeClr val="tx1"/>
                </a:solidFill>
              </a:rPr>
              <a:t>Millones de dólares por </a:t>
            </a:r>
            <a:r>
              <a:rPr lang="es-PE" sz="1200" b="1" dirty="0">
                <a:solidFill>
                  <a:schemeClr val="tx1"/>
                </a:solidFill>
              </a:rPr>
              <a:t>reparaciones civiles acumuladas</a:t>
            </a:r>
            <a:r>
              <a:rPr lang="es-PE" sz="1200" dirty="0">
                <a:solidFill>
                  <a:schemeClr val="tx1"/>
                </a:solidFill>
              </a:rPr>
              <a:t>.</a:t>
            </a:r>
          </a:p>
          <a:p>
            <a:r>
              <a:rPr lang="es-PE" sz="1200" b="1" dirty="0">
                <a:solidFill>
                  <a:srgbClr val="0070C0"/>
                </a:solidFill>
              </a:rPr>
              <a:t>1052</a:t>
            </a:r>
            <a:r>
              <a:rPr lang="es-PE" sz="1200" dirty="0">
                <a:solidFill>
                  <a:schemeClr val="tx1"/>
                </a:solidFill>
              </a:rPr>
              <a:t> Medidas cautelares interpuestas y </a:t>
            </a:r>
            <a:r>
              <a:rPr lang="es-PE" sz="1200" b="1" dirty="0">
                <a:solidFill>
                  <a:srgbClr val="0070C0"/>
                </a:solidFill>
              </a:rPr>
              <a:t>608</a:t>
            </a:r>
            <a:r>
              <a:rPr lang="es-PE" sz="1200" dirty="0">
                <a:solidFill>
                  <a:schemeClr val="tx1"/>
                </a:solidFill>
              </a:rPr>
              <a:t> medidas cautelares inscritas acumuladas.</a:t>
            </a:r>
          </a:p>
          <a:p>
            <a:r>
              <a:rPr lang="es-PE" sz="1200" b="1" dirty="0">
                <a:solidFill>
                  <a:schemeClr val="accent6"/>
                </a:solidFill>
              </a:rPr>
              <a:t>Procuraduría Especializada en Delitos de Corrupción:</a:t>
            </a:r>
          </a:p>
          <a:p>
            <a:r>
              <a:rPr lang="es-PE" sz="1200" b="1" dirty="0">
                <a:solidFill>
                  <a:srgbClr val="0070C0"/>
                </a:solidFill>
              </a:rPr>
              <a:t>S/ 167</a:t>
            </a:r>
            <a:r>
              <a:rPr lang="es-PE" sz="1200" dirty="0">
                <a:solidFill>
                  <a:srgbClr val="0070C0"/>
                </a:solidFill>
              </a:rPr>
              <a:t> </a:t>
            </a:r>
            <a:r>
              <a:rPr lang="es-PE" sz="1200" dirty="0">
                <a:solidFill>
                  <a:schemeClr val="tx1"/>
                </a:solidFill>
              </a:rPr>
              <a:t>Millones de reparaciones civiles acumuladas</a:t>
            </a:r>
          </a:p>
          <a:p>
            <a:r>
              <a:rPr lang="es-PE" sz="1200" b="1" dirty="0">
                <a:solidFill>
                  <a:srgbClr val="0070C0"/>
                </a:solidFill>
              </a:rPr>
              <a:t>451</a:t>
            </a:r>
            <a:r>
              <a:rPr lang="es-PE" sz="1200" dirty="0">
                <a:solidFill>
                  <a:srgbClr val="0070C0"/>
                </a:solidFill>
              </a:rPr>
              <a:t> </a:t>
            </a:r>
            <a:r>
              <a:rPr lang="es-PE" sz="1200" dirty="0">
                <a:solidFill>
                  <a:schemeClr val="tx1"/>
                </a:solidFill>
              </a:rPr>
              <a:t>Medidas cautelares interpuestas y </a:t>
            </a:r>
            <a:r>
              <a:rPr lang="es-PE" sz="1200" b="1" dirty="0">
                <a:solidFill>
                  <a:srgbClr val="0070C0"/>
                </a:solidFill>
              </a:rPr>
              <a:t>205</a:t>
            </a:r>
            <a:r>
              <a:rPr lang="es-PE" sz="1200" dirty="0">
                <a:solidFill>
                  <a:schemeClr val="tx1"/>
                </a:solidFill>
              </a:rPr>
              <a:t> medidas cautelares concedidas.</a:t>
            </a:r>
          </a:p>
          <a:p>
            <a:r>
              <a:rPr lang="es-PE" sz="1200" b="1" dirty="0">
                <a:solidFill>
                  <a:srgbClr val="0070C0"/>
                </a:solidFill>
              </a:rPr>
              <a:t>21</a:t>
            </a:r>
            <a:r>
              <a:rPr lang="es-PE" sz="1200" b="1" dirty="0">
                <a:solidFill>
                  <a:srgbClr val="00B0F0"/>
                </a:solidFill>
              </a:rPr>
              <a:t> </a:t>
            </a:r>
            <a:r>
              <a:rPr lang="es-PE" sz="1200" dirty="0">
                <a:solidFill>
                  <a:schemeClr val="tx1"/>
                </a:solidFill>
              </a:rPr>
              <a:t>Bienes subastados por un monto de S/ 4.8 Millones a cargo del </a:t>
            </a:r>
            <a:r>
              <a:rPr lang="es-PE" sz="1200" b="1" dirty="0">
                <a:solidFill>
                  <a:schemeClr val="accent6"/>
                </a:solidFill>
              </a:rPr>
              <a:t>PRONABI</a:t>
            </a:r>
            <a:r>
              <a:rPr lang="es-PE" sz="1200" dirty="0">
                <a:solidFill>
                  <a:schemeClr val="tx1"/>
                </a:solidFill>
              </a:rPr>
              <a:t>.</a:t>
            </a:r>
          </a:p>
        </p:txBody>
      </p:sp>
      <p:sp>
        <p:nvSpPr>
          <p:cNvPr id="38" name="Rectángulo: esquinas diagonales redondeadas 15">
            <a:extLst>
              <a:ext uri="{FF2B5EF4-FFF2-40B4-BE49-F238E27FC236}">
                <a16:creationId xmlns:a16="http://schemas.microsoft.com/office/drawing/2014/main" id="{1036B7F8-514C-1BE7-992A-985DFEB23688}"/>
              </a:ext>
            </a:extLst>
          </p:cNvPr>
          <p:cNvSpPr/>
          <p:nvPr/>
        </p:nvSpPr>
        <p:spPr>
          <a:xfrm>
            <a:off x="222297" y="1918694"/>
            <a:ext cx="1853575" cy="3288306"/>
          </a:xfrm>
          <a:prstGeom prst="roundRect">
            <a:avLst>
              <a:gd name="adj" fmla="val 6897"/>
            </a:avLst>
          </a:prstGeom>
          <a:solidFill>
            <a:srgbClr val="C00000"/>
          </a:solidFill>
          <a:ln>
            <a:noFill/>
          </a:ln>
        </p:spPr>
        <p:txBody>
          <a:bodyPr wrap="square" anchor="ctr">
            <a:noAutofit/>
          </a:bodyPr>
          <a:lstStyle/>
          <a:p>
            <a:pPr algn="ctr"/>
            <a:r>
              <a:rPr lang="es-PE" sz="1400" b="1" dirty="0">
                <a:solidFill>
                  <a:schemeClr val="bg1"/>
                </a:solidFill>
                <a:latin typeface="Calibri" panose="020F0502020204030204" pitchFamily="34" charset="0"/>
                <a:cs typeface="Calibri" panose="020F0502020204030204" pitchFamily="34" charset="0"/>
              </a:rPr>
              <a:t>4.</a:t>
            </a:r>
          </a:p>
          <a:p>
            <a:pPr algn="ctr"/>
            <a:r>
              <a:rPr lang="es-PE" sz="1400" b="1" dirty="0">
                <a:solidFill>
                  <a:schemeClr val="bg1"/>
                </a:solidFill>
                <a:latin typeface="Calibri" panose="020F0502020204030204" pitchFamily="34" charset="0"/>
                <a:cs typeface="Calibri" panose="020F0502020204030204" pitchFamily="34" charset="0"/>
              </a:rPr>
              <a:t>Asesoría y defensa </a:t>
            </a:r>
          </a:p>
          <a:p>
            <a:pPr algn="ctr"/>
            <a:r>
              <a:rPr lang="es-PE" sz="1400" b="1" dirty="0">
                <a:solidFill>
                  <a:schemeClr val="bg1"/>
                </a:solidFill>
                <a:latin typeface="Calibri" panose="020F0502020204030204" pitchFamily="34" charset="0"/>
                <a:cs typeface="Calibri" panose="020F0502020204030204" pitchFamily="34" charset="0"/>
              </a:rPr>
              <a:t>de los Intereses del Estado</a:t>
            </a:r>
          </a:p>
        </p:txBody>
      </p:sp>
      <p:sp>
        <p:nvSpPr>
          <p:cNvPr id="39" name="Rectángulo: esquinas diagonales redondeadas 16">
            <a:extLst>
              <a:ext uri="{FF2B5EF4-FFF2-40B4-BE49-F238E27FC236}">
                <a16:creationId xmlns:a16="http://schemas.microsoft.com/office/drawing/2014/main" id="{EC477E06-8F1D-EBCE-ACFF-C2962A4727F7}"/>
              </a:ext>
            </a:extLst>
          </p:cNvPr>
          <p:cNvSpPr/>
          <p:nvPr/>
        </p:nvSpPr>
        <p:spPr>
          <a:xfrm>
            <a:off x="222297" y="5307750"/>
            <a:ext cx="1862931" cy="1391358"/>
          </a:xfrm>
          <a:prstGeom prst="roundRect">
            <a:avLst>
              <a:gd name="adj" fmla="val 9673"/>
            </a:avLst>
          </a:prstGeom>
          <a:solidFill>
            <a:srgbClr val="C00000"/>
          </a:solidFill>
          <a:ln>
            <a:noFill/>
          </a:ln>
        </p:spPr>
        <p:txBody>
          <a:bodyPr wrap="square" anchor="ctr">
            <a:noAutofit/>
          </a:bodyPr>
          <a:lstStyle/>
          <a:p>
            <a:pPr algn="ctr"/>
            <a:r>
              <a:rPr lang="es-PE" sz="1400" b="1" dirty="0">
                <a:solidFill>
                  <a:schemeClr val="bg1"/>
                </a:solidFill>
                <a:latin typeface="Calibri" panose="020F0502020204030204" pitchFamily="34" charset="0"/>
                <a:cs typeface="Calibri" panose="020F0502020204030204" pitchFamily="34" charset="0"/>
              </a:rPr>
              <a:t>5.</a:t>
            </a:r>
          </a:p>
          <a:p>
            <a:pPr algn="ctr"/>
            <a:r>
              <a:rPr lang="es-PE" sz="1400" b="1" dirty="0">
                <a:solidFill>
                  <a:schemeClr val="bg1"/>
                </a:solidFill>
                <a:latin typeface="Calibri" panose="020F0502020204030204" pitchFamily="34" charset="0"/>
                <a:cs typeface="Calibri" panose="020F0502020204030204" pitchFamily="34" charset="0"/>
              </a:rPr>
              <a:t>Cultura de</a:t>
            </a:r>
          </a:p>
          <a:p>
            <a:pPr algn="ctr"/>
            <a:r>
              <a:rPr lang="es-PE" sz="1400" b="1" dirty="0">
                <a:solidFill>
                  <a:schemeClr val="bg1"/>
                </a:solidFill>
                <a:latin typeface="Calibri" panose="020F0502020204030204" pitchFamily="34" charset="0"/>
                <a:cs typeface="Calibri" panose="020F0502020204030204" pitchFamily="34" charset="0"/>
              </a:rPr>
              <a:t> la Legalidad</a:t>
            </a:r>
          </a:p>
        </p:txBody>
      </p:sp>
      <p:sp>
        <p:nvSpPr>
          <p:cNvPr id="43" name="Rectángulo: esquinas redondeadas 42">
            <a:extLst>
              <a:ext uri="{FF2B5EF4-FFF2-40B4-BE49-F238E27FC236}">
                <a16:creationId xmlns:a16="http://schemas.microsoft.com/office/drawing/2014/main" id="{8617BF17-F6BC-FE4B-1AA1-D12C6925EA03}"/>
              </a:ext>
            </a:extLst>
          </p:cNvPr>
          <p:cNvSpPr/>
          <p:nvPr/>
        </p:nvSpPr>
        <p:spPr>
          <a:xfrm>
            <a:off x="7043949" y="1928395"/>
            <a:ext cx="4925754" cy="1789543"/>
          </a:xfrm>
          <a:prstGeom prst="roundRect">
            <a:avLst>
              <a:gd name="adj" fmla="val 7676"/>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PE" sz="1200" b="1" dirty="0">
                <a:solidFill>
                  <a:schemeClr val="accent6"/>
                </a:solidFill>
              </a:rPr>
              <a:t>Procuraduría Ad-Hoc caso Odebrecht</a:t>
            </a:r>
          </a:p>
          <a:p>
            <a:r>
              <a:rPr lang="es-PE" sz="1200" b="1" dirty="0">
                <a:solidFill>
                  <a:schemeClr val="accent6"/>
                </a:solidFill>
              </a:rPr>
              <a:t>S/ </a:t>
            </a:r>
            <a:r>
              <a:rPr lang="es-PE" sz="1200" b="1" dirty="0">
                <a:solidFill>
                  <a:srgbClr val="0070C0"/>
                </a:solidFill>
              </a:rPr>
              <a:t>218.9</a:t>
            </a:r>
            <a:r>
              <a:rPr lang="es-PE" sz="1200" b="1" dirty="0">
                <a:solidFill>
                  <a:schemeClr val="accent6"/>
                </a:solidFill>
              </a:rPr>
              <a:t> </a:t>
            </a:r>
            <a:r>
              <a:rPr lang="es-PE" sz="1200" b="1" dirty="0">
                <a:solidFill>
                  <a:schemeClr val="tx1"/>
                </a:solidFill>
              </a:rPr>
              <a:t>Millones de Soles </a:t>
            </a:r>
            <a:r>
              <a:rPr lang="es-PE" sz="1200" dirty="0">
                <a:solidFill>
                  <a:schemeClr val="tx1"/>
                </a:solidFill>
              </a:rPr>
              <a:t>y</a:t>
            </a:r>
            <a:r>
              <a:rPr lang="es-PE" sz="1200" b="1" dirty="0">
                <a:solidFill>
                  <a:schemeClr val="accent6"/>
                </a:solidFill>
              </a:rPr>
              <a:t> </a:t>
            </a:r>
            <a:r>
              <a:rPr lang="es-PE" sz="1200" b="1" dirty="0">
                <a:solidFill>
                  <a:srgbClr val="0070C0"/>
                </a:solidFill>
              </a:rPr>
              <a:t>$ 5.5 </a:t>
            </a:r>
            <a:r>
              <a:rPr lang="es-PE" sz="1200" dirty="0">
                <a:solidFill>
                  <a:schemeClr val="tx1"/>
                </a:solidFill>
              </a:rPr>
              <a:t>Millones de dólares por </a:t>
            </a:r>
            <a:r>
              <a:rPr lang="es-PE" sz="1200" b="1" dirty="0">
                <a:solidFill>
                  <a:schemeClr val="tx1"/>
                </a:solidFill>
              </a:rPr>
              <a:t>reparaciones civiles acumuladas</a:t>
            </a:r>
            <a:r>
              <a:rPr lang="es-PE" sz="1200" dirty="0">
                <a:solidFill>
                  <a:schemeClr val="tx1"/>
                </a:solidFill>
              </a:rPr>
              <a:t>.</a:t>
            </a:r>
          </a:p>
          <a:p>
            <a:r>
              <a:rPr lang="es-PE" sz="1200" b="1" dirty="0">
                <a:solidFill>
                  <a:srgbClr val="0070C0"/>
                </a:solidFill>
              </a:rPr>
              <a:t>1429</a:t>
            </a:r>
            <a:r>
              <a:rPr lang="es-PE" sz="1200" b="1" dirty="0">
                <a:solidFill>
                  <a:schemeClr val="accent6"/>
                </a:solidFill>
              </a:rPr>
              <a:t> </a:t>
            </a:r>
            <a:r>
              <a:rPr lang="es-PE" sz="1200" dirty="0">
                <a:solidFill>
                  <a:schemeClr val="tx1"/>
                </a:solidFill>
              </a:rPr>
              <a:t> Medidas cautelares interpuestas acumuladas.</a:t>
            </a:r>
          </a:p>
          <a:p>
            <a:r>
              <a:rPr lang="es-PE" sz="1200" b="1" dirty="0">
                <a:solidFill>
                  <a:schemeClr val="accent6"/>
                </a:solidFill>
              </a:rPr>
              <a:t>Procuraduría Especializada en Delitos de Corrupción:</a:t>
            </a:r>
          </a:p>
          <a:p>
            <a:r>
              <a:rPr lang="es-PE" sz="1200" b="1" dirty="0">
                <a:solidFill>
                  <a:srgbClr val="0070C0"/>
                </a:solidFill>
              </a:rPr>
              <a:t>S/ 174</a:t>
            </a:r>
            <a:r>
              <a:rPr lang="es-PE" sz="1200" dirty="0">
                <a:solidFill>
                  <a:schemeClr val="accent6"/>
                </a:solidFill>
              </a:rPr>
              <a:t> </a:t>
            </a:r>
            <a:r>
              <a:rPr lang="es-PE" sz="1200" dirty="0">
                <a:solidFill>
                  <a:schemeClr val="tx1"/>
                </a:solidFill>
              </a:rPr>
              <a:t>Millones de reparaciones civiles acumuladas</a:t>
            </a:r>
          </a:p>
          <a:p>
            <a:r>
              <a:rPr lang="es-PE" sz="1200" b="1" dirty="0">
                <a:solidFill>
                  <a:srgbClr val="0070C0"/>
                </a:solidFill>
              </a:rPr>
              <a:t>800</a:t>
            </a:r>
            <a:r>
              <a:rPr lang="es-PE" sz="1200" dirty="0">
                <a:solidFill>
                  <a:schemeClr val="tx1"/>
                </a:solidFill>
              </a:rPr>
              <a:t> Medidas cautelares interpuestas y </a:t>
            </a:r>
            <a:r>
              <a:rPr lang="es-PE" sz="1200" b="1" dirty="0">
                <a:solidFill>
                  <a:srgbClr val="0070C0"/>
                </a:solidFill>
              </a:rPr>
              <a:t>440</a:t>
            </a:r>
            <a:r>
              <a:rPr lang="es-PE" sz="1200" dirty="0">
                <a:solidFill>
                  <a:schemeClr val="tx1"/>
                </a:solidFill>
              </a:rPr>
              <a:t> medidas cautelares concedidas.</a:t>
            </a:r>
          </a:p>
          <a:p>
            <a:r>
              <a:rPr lang="es-PE" sz="1200" b="1" dirty="0">
                <a:solidFill>
                  <a:srgbClr val="0070C0"/>
                </a:solidFill>
              </a:rPr>
              <a:t>50</a:t>
            </a:r>
            <a:r>
              <a:rPr lang="es-PE" sz="1200" dirty="0">
                <a:solidFill>
                  <a:schemeClr val="tx1"/>
                </a:solidFill>
              </a:rPr>
              <a:t> Bienes subastados por un monto de S/ 10 Millones a cargo del </a:t>
            </a:r>
            <a:r>
              <a:rPr lang="es-PE" sz="1200" b="1" dirty="0">
                <a:solidFill>
                  <a:schemeClr val="accent6"/>
                </a:solidFill>
              </a:rPr>
              <a:t>PRONABI</a:t>
            </a:r>
            <a:r>
              <a:rPr lang="es-PE" sz="1200" dirty="0">
                <a:solidFill>
                  <a:schemeClr val="tx1"/>
                </a:solidFill>
              </a:rPr>
              <a:t>.</a:t>
            </a:r>
          </a:p>
        </p:txBody>
      </p:sp>
      <p:cxnSp>
        <p:nvCxnSpPr>
          <p:cNvPr id="46" name="Conector recto 45">
            <a:extLst>
              <a:ext uri="{FF2B5EF4-FFF2-40B4-BE49-F238E27FC236}">
                <a16:creationId xmlns:a16="http://schemas.microsoft.com/office/drawing/2014/main" id="{986C15A0-683E-DD47-9E70-9E224EE76FC3}"/>
              </a:ext>
            </a:extLst>
          </p:cNvPr>
          <p:cNvCxnSpPr>
            <a:cxnSpLocks/>
          </p:cNvCxnSpPr>
          <p:nvPr/>
        </p:nvCxnSpPr>
        <p:spPr>
          <a:xfrm>
            <a:off x="7043514" y="1905579"/>
            <a:ext cx="0" cy="2977874"/>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49" name="Rectángulo: esquinas redondeadas 48">
            <a:extLst>
              <a:ext uri="{FF2B5EF4-FFF2-40B4-BE49-F238E27FC236}">
                <a16:creationId xmlns:a16="http://schemas.microsoft.com/office/drawing/2014/main" id="{D19213A3-004C-03AB-36C4-087670A312FE}"/>
              </a:ext>
            </a:extLst>
          </p:cNvPr>
          <p:cNvSpPr/>
          <p:nvPr/>
        </p:nvSpPr>
        <p:spPr>
          <a:xfrm>
            <a:off x="7129497" y="5307751"/>
            <a:ext cx="4960900" cy="1391358"/>
          </a:xfrm>
          <a:prstGeom prst="roundRect">
            <a:avLst>
              <a:gd name="adj" fmla="val 7676"/>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PE" sz="1200" b="1" dirty="0">
                <a:solidFill>
                  <a:srgbClr val="00B0F0"/>
                </a:solidFill>
              </a:rPr>
              <a:t>5.1</a:t>
            </a:r>
            <a:r>
              <a:rPr lang="es-PE" sz="1200" b="1" dirty="0">
                <a:solidFill>
                  <a:schemeClr val="tx1"/>
                </a:solidFill>
              </a:rPr>
              <a:t> </a:t>
            </a:r>
            <a:r>
              <a:rPr lang="es-PE" sz="1200" dirty="0">
                <a:solidFill>
                  <a:schemeClr val="tx1"/>
                </a:solidFill>
              </a:rPr>
              <a:t>Millones de solicitudes de </a:t>
            </a:r>
            <a:r>
              <a:rPr lang="es-PE" sz="1200" b="1" dirty="0">
                <a:solidFill>
                  <a:schemeClr val="tx1"/>
                </a:solidFill>
              </a:rPr>
              <a:t>inscripción</a:t>
            </a:r>
            <a:r>
              <a:rPr lang="es-PE" sz="1200" dirty="0">
                <a:solidFill>
                  <a:schemeClr val="tx1"/>
                </a:solidFill>
              </a:rPr>
              <a:t> registral atendidas</a:t>
            </a:r>
            <a:endParaRPr lang="es-PE" sz="1200" b="1" dirty="0">
              <a:solidFill>
                <a:schemeClr val="accent6"/>
              </a:solidFill>
            </a:endParaRPr>
          </a:p>
          <a:p>
            <a:r>
              <a:rPr lang="es-PE" sz="1200" b="1" dirty="0">
                <a:solidFill>
                  <a:srgbClr val="00B0F0"/>
                </a:solidFill>
              </a:rPr>
              <a:t>17.4</a:t>
            </a:r>
            <a:r>
              <a:rPr lang="es-PE" sz="1200" dirty="0">
                <a:solidFill>
                  <a:schemeClr val="tx1"/>
                </a:solidFill>
              </a:rPr>
              <a:t> Millones de solicitudes de </a:t>
            </a:r>
            <a:r>
              <a:rPr lang="es-PE" sz="1200" b="1" dirty="0">
                <a:solidFill>
                  <a:schemeClr val="tx1"/>
                </a:solidFill>
              </a:rPr>
              <a:t>Publicidad</a:t>
            </a:r>
            <a:r>
              <a:rPr lang="es-PE" sz="1200" dirty="0">
                <a:solidFill>
                  <a:schemeClr val="tx1"/>
                </a:solidFill>
              </a:rPr>
              <a:t> Registral atendidas</a:t>
            </a:r>
          </a:p>
          <a:p>
            <a:r>
              <a:rPr lang="es-PE" sz="1200" b="1" dirty="0">
                <a:solidFill>
                  <a:srgbClr val="00B0F0"/>
                </a:solidFill>
              </a:rPr>
              <a:t>18</a:t>
            </a:r>
            <a:r>
              <a:rPr lang="es-PE" sz="1200" dirty="0">
                <a:solidFill>
                  <a:schemeClr val="tx1"/>
                </a:solidFill>
              </a:rPr>
              <a:t> Millones de </a:t>
            </a:r>
            <a:r>
              <a:rPr lang="es-ES" sz="1200" b="1" dirty="0">
                <a:solidFill>
                  <a:schemeClr val="tx1"/>
                </a:solidFill>
              </a:rPr>
              <a:t>consultas</a:t>
            </a:r>
            <a:r>
              <a:rPr lang="es-ES" sz="1200" dirty="0">
                <a:solidFill>
                  <a:schemeClr val="tx1"/>
                </a:solidFill>
              </a:rPr>
              <a:t> a través de la APP Sunarp</a:t>
            </a:r>
          </a:p>
          <a:p>
            <a:r>
              <a:rPr lang="es-ES" sz="1200" b="1" dirty="0">
                <a:solidFill>
                  <a:srgbClr val="00B0F0"/>
                </a:solidFill>
              </a:rPr>
              <a:t>2.5</a:t>
            </a:r>
            <a:r>
              <a:rPr lang="es-ES" sz="1200" dirty="0">
                <a:solidFill>
                  <a:schemeClr val="tx1"/>
                </a:solidFill>
              </a:rPr>
              <a:t> Millones de </a:t>
            </a:r>
            <a:r>
              <a:rPr lang="es-ES" sz="1200" b="1" dirty="0">
                <a:solidFill>
                  <a:schemeClr val="tx1"/>
                </a:solidFill>
                <a:cs typeface="Calibri" panose="020F0502020204030204" pitchFamily="34" charset="0"/>
              </a:rPr>
              <a:t>inscripciones</a:t>
            </a:r>
            <a:r>
              <a:rPr lang="es-ES" sz="1200" dirty="0">
                <a:solidFill>
                  <a:schemeClr val="tx1"/>
                </a:solidFill>
                <a:cs typeface="Calibri" panose="020F0502020204030204" pitchFamily="34" charset="0"/>
              </a:rPr>
              <a:t> en el  Sistema de Intermediación Digital </a:t>
            </a:r>
          </a:p>
          <a:p>
            <a:r>
              <a:rPr lang="es-ES" sz="1200" b="1" dirty="0">
                <a:solidFill>
                  <a:srgbClr val="00B0F0"/>
                </a:solidFill>
                <a:cs typeface="Calibri" panose="020F0502020204030204" pitchFamily="34" charset="0"/>
              </a:rPr>
              <a:t>03 nuevas </a:t>
            </a:r>
            <a:r>
              <a:rPr lang="es-ES" sz="1200" b="1" dirty="0">
                <a:solidFill>
                  <a:schemeClr val="tx1"/>
                </a:solidFill>
                <a:cs typeface="Calibri" panose="020F0502020204030204" pitchFamily="34" charset="0"/>
              </a:rPr>
              <a:t>Oficinas Receptoras </a:t>
            </a:r>
            <a:r>
              <a:rPr lang="es-ES" sz="1200" dirty="0">
                <a:solidFill>
                  <a:schemeClr val="tx1"/>
                </a:solidFill>
                <a:cs typeface="Calibri" panose="020F0502020204030204" pitchFamily="34" charset="0"/>
              </a:rPr>
              <a:t>(</a:t>
            </a:r>
            <a:r>
              <a:rPr lang="es-ES" sz="1200" b="1" dirty="0">
                <a:solidFill>
                  <a:schemeClr val="tx1"/>
                </a:solidFill>
              </a:rPr>
              <a:t>Apurímac, La Libertad y Lima</a:t>
            </a:r>
            <a:r>
              <a:rPr lang="es-ES" sz="1200" dirty="0">
                <a:solidFill>
                  <a:schemeClr val="tx1"/>
                </a:solidFill>
                <a:cs typeface="Calibri" panose="020F0502020204030204" pitchFamily="34" charset="0"/>
              </a:rPr>
              <a:t>)</a:t>
            </a:r>
            <a:endParaRPr lang="es-PE" sz="1200" dirty="0">
              <a:solidFill>
                <a:schemeClr val="tx1"/>
              </a:solidFill>
            </a:endParaRPr>
          </a:p>
        </p:txBody>
      </p:sp>
      <p:cxnSp>
        <p:nvCxnSpPr>
          <p:cNvPr id="50" name="Conector recto 49">
            <a:extLst>
              <a:ext uri="{FF2B5EF4-FFF2-40B4-BE49-F238E27FC236}">
                <a16:creationId xmlns:a16="http://schemas.microsoft.com/office/drawing/2014/main" id="{A2E10DAD-822F-28FA-BDBD-20406760CB92}"/>
              </a:ext>
            </a:extLst>
          </p:cNvPr>
          <p:cNvCxnSpPr>
            <a:cxnSpLocks/>
          </p:cNvCxnSpPr>
          <p:nvPr/>
        </p:nvCxnSpPr>
        <p:spPr>
          <a:xfrm>
            <a:off x="7039064" y="5307751"/>
            <a:ext cx="23418" cy="1381957"/>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9" name="Rectángulo redondeado 13">
            <a:extLst>
              <a:ext uri="{FF2B5EF4-FFF2-40B4-BE49-F238E27FC236}">
                <a16:creationId xmlns:a16="http://schemas.microsoft.com/office/drawing/2014/main" id="{FF700658-BF18-98CE-D1CC-5B96A0C30A1A}"/>
              </a:ext>
            </a:extLst>
          </p:cNvPr>
          <p:cNvSpPr/>
          <p:nvPr/>
        </p:nvSpPr>
        <p:spPr>
          <a:xfrm>
            <a:off x="219932" y="1240536"/>
            <a:ext cx="1853576" cy="379607"/>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1400" b="1" dirty="0">
                <a:solidFill>
                  <a:schemeClr val="bg1"/>
                </a:solidFill>
              </a:rPr>
              <a:t>EJES MISIONALES</a:t>
            </a:r>
          </a:p>
        </p:txBody>
      </p:sp>
      <p:sp>
        <p:nvSpPr>
          <p:cNvPr id="10" name="Rectángulo redondeado 13">
            <a:extLst>
              <a:ext uri="{FF2B5EF4-FFF2-40B4-BE49-F238E27FC236}">
                <a16:creationId xmlns:a16="http://schemas.microsoft.com/office/drawing/2014/main" id="{C580E3DC-F15D-64E6-CEC4-0B5EE263C830}"/>
              </a:ext>
            </a:extLst>
          </p:cNvPr>
          <p:cNvSpPr/>
          <p:nvPr/>
        </p:nvSpPr>
        <p:spPr>
          <a:xfrm>
            <a:off x="2230777" y="1255430"/>
            <a:ext cx="4649606" cy="379607"/>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1400" b="1" dirty="0">
                <a:solidFill>
                  <a:schemeClr val="bg1"/>
                </a:solidFill>
              </a:rPr>
              <a:t>PRINCIPALES LOGROS AL 30 DE JUNIO</a:t>
            </a:r>
          </a:p>
        </p:txBody>
      </p:sp>
      <p:sp>
        <p:nvSpPr>
          <p:cNvPr id="11" name="Título 1">
            <a:extLst>
              <a:ext uri="{FF2B5EF4-FFF2-40B4-BE49-F238E27FC236}">
                <a16:creationId xmlns:a16="http://schemas.microsoft.com/office/drawing/2014/main" id="{1EECCE73-0099-35EF-996E-A41B8149A87B}"/>
              </a:ext>
            </a:extLst>
          </p:cNvPr>
          <p:cNvSpPr>
            <a:spLocks noGrp="1"/>
          </p:cNvSpPr>
          <p:nvPr>
            <p:ph type="title"/>
          </p:nvPr>
        </p:nvSpPr>
        <p:spPr>
          <a:xfrm>
            <a:off x="255019" y="752174"/>
            <a:ext cx="11698683" cy="414234"/>
          </a:xfrm>
        </p:spPr>
        <p:txBody>
          <a:bodyPr/>
          <a:lstStyle/>
          <a:p>
            <a:r>
              <a:rPr lang="es-ES" dirty="0"/>
              <a:t>Logros alcanzados y proyectados al cierre del año fiscal 2023 </a:t>
            </a:r>
            <a:endParaRPr lang="es-PE" dirty="0"/>
          </a:p>
        </p:txBody>
      </p:sp>
      <p:sp>
        <p:nvSpPr>
          <p:cNvPr id="12" name="Rectángulo redondeado 13">
            <a:extLst>
              <a:ext uri="{FF2B5EF4-FFF2-40B4-BE49-F238E27FC236}">
                <a16:creationId xmlns:a16="http://schemas.microsoft.com/office/drawing/2014/main" id="{21ED8DD3-63D4-281C-ACB6-08DCB59B8F98}"/>
              </a:ext>
            </a:extLst>
          </p:cNvPr>
          <p:cNvSpPr/>
          <p:nvPr/>
        </p:nvSpPr>
        <p:spPr>
          <a:xfrm>
            <a:off x="7113948" y="1253634"/>
            <a:ext cx="4979050" cy="423159"/>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1400" b="1" dirty="0">
                <a:solidFill>
                  <a:schemeClr val="bg1"/>
                </a:solidFill>
              </a:rPr>
              <a:t>PRINCIPALES LOGROS PROYECTADOS AL 31 DICIEMBRE</a:t>
            </a:r>
          </a:p>
        </p:txBody>
      </p:sp>
      <p:sp>
        <p:nvSpPr>
          <p:cNvPr id="25" name="Rectángulo: esquinas redondeadas 24">
            <a:extLst>
              <a:ext uri="{FF2B5EF4-FFF2-40B4-BE49-F238E27FC236}">
                <a16:creationId xmlns:a16="http://schemas.microsoft.com/office/drawing/2014/main" id="{3BFE90E0-CC94-FBB0-F139-88EB269DE4CE}"/>
              </a:ext>
            </a:extLst>
          </p:cNvPr>
          <p:cNvSpPr/>
          <p:nvPr/>
        </p:nvSpPr>
        <p:spPr>
          <a:xfrm>
            <a:off x="2260801" y="3895738"/>
            <a:ext cx="4591780" cy="1367912"/>
          </a:xfrm>
          <a:prstGeom prst="roundRect">
            <a:avLst>
              <a:gd name="adj" fmla="val 7676"/>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PE" sz="1200" b="1" dirty="0">
                <a:solidFill>
                  <a:schemeClr val="accent6"/>
                </a:solidFill>
              </a:rPr>
              <a:t>Procuraduría General del Estado:</a:t>
            </a:r>
          </a:p>
          <a:p>
            <a:r>
              <a:rPr lang="es-PE" sz="1200" b="1" dirty="0">
                <a:solidFill>
                  <a:schemeClr val="tx1"/>
                </a:solidFill>
              </a:rPr>
              <a:t>Ejecución progresiva del Plan de Implementación de la PGE.</a:t>
            </a:r>
          </a:p>
          <a:p>
            <a:r>
              <a:rPr lang="es-PE" sz="1200" b="1" dirty="0">
                <a:solidFill>
                  <a:schemeClr val="tx1"/>
                </a:solidFill>
              </a:rPr>
              <a:t>Incorporación de 02 Procuradurías (</a:t>
            </a:r>
            <a:r>
              <a:rPr lang="es-PE" sz="1200" dirty="0">
                <a:solidFill>
                  <a:schemeClr val="tx1"/>
                </a:solidFill>
              </a:rPr>
              <a:t>PPE Supranacional y PPE en Materia Constitucional).</a:t>
            </a:r>
          </a:p>
          <a:p>
            <a:r>
              <a:rPr lang="es-PE" sz="1200" b="1" dirty="0">
                <a:solidFill>
                  <a:schemeClr val="tx1"/>
                </a:solidFill>
              </a:rPr>
              <a:t>En proceso de Incorporación de 03 Procuradurías (</a:t>
            </a:r>
            <a:r>
              <a:rPr lang="es-PE" sz="1200" dirty="0">
                <a:solidFill>
                  <a:schemeClr val="tx1"/>
                </a:solidFill>
              </a:rPr>
              <a:t>PPE en Delitos de Corrupción, PPE en Extinción de Dominio y PP Ad hoc – Caso Odebrecht).</a:t>
            </a:r>
          </a:p>
        </p:txBody>
      </p:sp>
      <p:sp>
        <p:nvSpPr>
          <p:cNvPr id="26" name="Rectángulo: esquinas redondeadas 25">
            <a:extLst>
              <a:ext uri="{FF2B5EF4-FFF2-40B4-BE49-F238E27FC236}">
                <a16:creationId xmlns:a16="http://schemas.microsoft.com/office/drawing/2014/main" id="{E4AA89BC-4863-B12B-9C84-818519D3A441}"/>
              </a:ext>
            </a:extLst>
          </p:cNvPr>
          <p:cNvSpPr/>
          <p:nvPr/>
        </p:nvSpPr>
        <p:spPr>
          <a:xfrm>
            <a:off x="7113948" y="3890487"/>
            <a:ext cx="4653801" cy="764369"/>
          </a:xfrm>
          <a:prstGeom prst="roundRect">
            <a:avLst>
              <a:gd name="adj" fmla="val 7676"/>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PE" sz="1200" b="1" dirty="0">
                <a:solidFill>
                  <a:schemeClr val="accent6"/>
                </a:solidFill>
              </a:rPr>
              <a:t>Procuraduría General del Estado:</a:t>
            </a:r>
          </a:p>
          <a:p>
            <a:r>
              <a:rPr lang="es-PE" sz="1200" b="1" dirty="0">
                <a:solidFill>
                  <a:schemeClr val="tx1"/>
                </a:solidFill>
              </a:rPr>
              <a:t>Incorporación de 29 Procuradurías Públicas (</a:t>
            </a:r>
            <a:r>
              <a:rPr lang="es-PE" sz="1200" dirty="0">
                <a:solidFill>
                  <a:schemeClr val="tx1"/>
                </a:solidFill>
              </a:rPr>
              <a:t>09 PP Especializadas, 01 PP Ad Hoc Caso Odebrecht y 19 PP sectoriales de ministerios</a:t>
            </a:r>
            <a:r>
              <a:rPr lang="es-PE" sz="1200" b="1" dirty="0">
                <a:solidFill>
                  <a:schemeClr val="tx1"/>
                </a:solidFill>
              </a:rPr>
              <a:t>).</a:t>
            </a:r>
          </a:p>
          <a:p>
            <a:endParaRPr lang="es-PE" sz="1200" dirty="0">
              <a:solidFill>
                <a:schemeClr val="tx1"/>
              </a:solidFill>
            </a:endParaRPr>
          </a:p>
        </p:txBody>
      </p:sp>
    </p:spTree>
    <p:extLst>
      <p:ext uri="{BB962C8B-B14F-4D97-AF65-F5344CB8AC3E}">
        <p14:creationId xmlns:p14="http://schemas.microsoft.com/office/powerpoint/2010/main" val="2716666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13A77B19-EDBA-CAE5-A2B4-27A126F48E63}"/>
              </a:ext>
            </a:extLst>
          </p:cNvPr>
          <p:cNvSpPr>
            <a:spLocks noGrp="1"/>
          </p:cNvSpPr>
          <p:nvPr>
            <p:ph type="title"/>
          </p:nvPr>
        </p:nvSpPr>
        <p:spPr>
          <a:xfrm>
            <a:off x="2040080" y="3222643"/>
            <a:ext cx="8111838" cy="2523530"/>
          </a:xfrm>
        </p:spPr>
        <p:txBody>
          <a:bodyPr/>
          <a:lstStyle/>
          <a:p>
            <a:pPr algn="ctr"/>
            <a:r>
              <a:rPr lang="es-ES" sz="2500" dirty="0"/>
              <a:t>Sustentar el Plan de Intervención para prevenir y enfrentar el Fenómeno “El Niño”, a cargo de su sector y detalle el ámbito de intervención, presupuesto proyectado a ejecutar, bienes y servicios a brindar, así como la población beneficiada y logros cualitativos y cuantitativos esperados al concluir la intervención, entre otros de corresponder</a:t>
            </a:r>
            <a:endParaRPr lang="es-PE" sz="2500" dirty="0"/>
          </a:p>
        </p:txBody>
      </p:sp>
      <p:sp>
        <p:nvSpPr>
          <p:cNvPr id="4" name="Título 2">
            <a:extLst>
              <a:ext uri="{FF2B5EF4-FFF2-40B4-BE49-F238E27FC236}">
                <a16:creationId xmlns:a16="http://schemas.microsoft.com/office/drawing/2014/main" id="{43615CC5-032D-C602-C8E0-60F1380FF406}"/>
              </a:ext>
            </a:extLst>
          </p:cNvPr>
          <p:cNvSpPr txBox="1">
            <a:spLocks/>
          </p:cNvSpPr>
          <p:nvPr/>
        </p:nvSpPr>
        <p:spPr>
          <a:xfrm>
            <a:off x="1095375" y="2266950"/>
            <a:ext cx="10001249" cy="61912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b="1" kern="1200">
                <a:solidFill>
                  <a:schemeClr val="bg1"/>
                </a:solidFill>
                <a:latin typeface="+mj-lt"/>
                <a:ea typeface="+mj-ea"/>
                <a:cs typeface="+mj-cs"/>
              </a:defRPr>
            </a:lvl1pPr>
          </a:lstStyle>
          <a:p>
            <a:pPr algn="ctr"/>
            <a:r>
              <a:rPr lang="es-ES" dirty="0"/>
              <a:t>3</a:t>
            </a:r>
            <a:endParaRPr lang="es-PE" dirty="0"/>
          </a:p>
        </p:txBody>
      </p:sp>
    </p:spTree>
    <p:extLst>
      <p:ext uri="{BB962C8B-B14F-4D97-AF65-F5344CB8AC3E}">
        <p14:creationId xmlns:p14="http://schemas.microsoft.com/office/powerpoint/2010/main" val="708876065"/>
      </p:ext>
    </p:extLst>
  </p:cSld>
  <p:clrMapOvr>
    <a:masterClrMapping/>
  </p:clrMapOvr>
</p:sld>
</file>

<file path=ppt/theme/theme1.xml><?xml version="1.0" encoding="utf-8"?>
<a:theme xmlns:a="http://schemas.openxmlformats.org/drawingml/2006/main" name="Tema de Office">
  <a:themeElements>
    <a:clrScheme name="MINJUS 2023">
      <a:dk1>
        <a:sysClr val="windowText" lastClr="000000"/>
      </a:dk1>
      <a:lt1>
        <a:sysClr val="window" lastClr="FFFFFF"/>
      </a:lt1>
      <a:dk2>
        <a:srgbClr val="303030"/>
      </a:dk2>
      <a:lt2>
        <a:srgbClr val="DEDEE0"/>
      </a:lt2>
      <a:accent1>
        <a:srgbClr val="FD3636"/>
      </a:accent1>
      <a:accent2>
        <a:srgbClr val="726056"/>
      </a:accent2>
      <a:accent3>
        <a:srgbClr val="AC956E"/>
      </a:accent3>
      <a:accent4>
        <a:srgbClr val="20407D"/>
      </a:accent4>
      <a:accent5>
        <a:srgbClr val="424E5B"/>
      </a:accent5>
      <a:accent6>
        <a:srgbClr val="AD0101"/>
      </a:accent6>
      <a:hlink>
        <a:srgbClr val="E5BDBD"/>
      </a:hlink>
      <a:folHlink>
        <a:srgbClr val="D89243"/>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 id="{51F871F4-B6EF-4AEC-84F3-59152F806C35}" vid="{C17ACC74-3367-45BA-B15C-E994BC9F4CCE}"/>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MINJUSDH</Template>
  <TotalTime>2497</TotalTime>
  <Words>3024</Words>
  <Application>Microsoft Office PowerPoint</Application>
  <PresentationFormat>Panorámica</PresentationFormat>
  <Paragraphs>298</Paragraphs>
  <Slides>11</Slides>
  <Notes>11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11</vt:i4>
      </vt:variant>
    </vt:vector>
  </HeadingPairs>
  <TitlesOfParts>
    <vt:vector size="15" baseType="lpstr">
      <vt:lpstr>Arial</vt:lpstr>
      <vt:lpstr>Calibri</vt:lpstr>
      <vt:lpstr>Roboto</vt:lpstr>
      <vt:lpstr>Tema de Office</vt:lpstr>
      <vt:lpstr>Sustentación en cumplimiento del artículo 66 de la Ley de Presupuesto del Sector Público para el Año Fiscal 2023, ejecución presupuestal e intervenciones para enfrentar y prevenir el Fenómeno del Niño.</vt:lpstr>
      <vt:lpstr>Sustentar sobre las modificaciones presupuestales aprobadas por Decreto Supremo, en cumplimiento del artículo 66 de la Ley de Presupuesto del Sector Publico para el Año Fiscal 2023.</vt:lpstr>
      <vt:lpstr>Modificaciones presupuestales aprobadas por Decreto Supremo, Año Fiscal 2023</vt:lpstr>
      <vt:lpstr>Sustentar la ejecución presupuestal del año fiscal 2023, a cargo su sector, donde debe especificar los logros alcanzados y proyectados al 30 de junio y 31 de diciembre 2023, respectivamente.</vt:lpstr>
      <vt:lpstr>Avance de la Ejecución presupuestal y Proyección al cierre del año fiscal 2023</vt:lpstr>
      <vt:lpstr>Avance Mensualizado de la Ejecución Presupuestal Acumulada (Certificación y Devengado)</vt:lpstr>
      <vt:lpstr>Logros alcanzados y proyectados al cierre del año fiscal 2023 </vt:lpstr>
      <vt:lpstr>Logros alcanzados y proyectados al cierre del año fiscal 2023 </vt:lpstr>
      <vt:lpstr>Sustentar el Plan de Intervención para prevenir y enfrentar el Fenómeno “El Niño”, a cargo de su sector y detalle el ámbito de intervención, presupuesto proyectado a ejecutar, bienes y servicios a brindar, así como la población beneficiada y logros cualitativos y cuantitativos esperados al concluir la intervención, entre otros de corresponder</vt:lpstr>
      <vt:lpstr>Plan Multisectorial ante la Probabilidad de Ocurrencia del Fenómeno El Niño 2023-2024</vt:lpstr>
      <vt:lpstr>Gracias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pereyra</dc:creator>
  <cp:lastModifiedBy>Luis Enrique Pineda Larzo</cp:lastModifiedBy>
  <cp:revision>186</cp:revision>
  <cp:lastPrinted>2023-07-04T22:55:49Z</cp:lastPrinted>
  <dcterms:created xsi:type="dcterms:W3CDTF">2023-05-19T18:12:09Z</dcterms:created>
  <dcterms:modified xsi:type="dcterms:W3CDTF">2023-07-11T15:32:00Z</dcterms:modified>
</cp:coreProperties>
</file>