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5" r:id="rId2"/>
  </p:sldMasterIdLst>
  <p:notesMasterIdLst>
    <p:notesMasterId r:id="rId20"/>
  </p:notesMasterIdLst>
  <p:sldIdLst>
    <p:sldId id="256" r:id="rId3"/>
    <p:sldId id="262" r:id="rId4"/>
    <p:sldId id="257" r:id="rId5"/>
    <p:sldId id="263" r:id="rId6"/>
    <p:sldId id="261" r:id="rId7"/>
    <p:sldId id="264" r:id="rId8"/>
    <p:sldId id="265" r:id="rId9"/>
    <p:sldId id="259" r:id="rId10"/>
    <p:sldId id="268" r:id="rId11"/>
    <p:sldId id="269" r:id="rId12"/>
    <p:sldId id="271" r:id="rId13"/>
    <p:sldId id="270" r:id="rId14"/>
    <p:sldId id="272" r:id="rId15"/>
    <p:sldId id="276" r:id="rId16"/>
    <p:sldId id="266" r:id="rId17"/>
    <p:sldId id="275" r:id="rId18"/>
    <p:sldId id="260" r:id="rId19"/>
  </p:sldIdLst>
  <p:sldSz cx="12192000" cy="6858000"/>
  <p:notesSz cx="9926638" cy="6797675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RjB389k+eVOEQ9qYbAWBpM43P9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a Ruth Vivar Toledo - O/S" initials="KRVT-O" lastIdx="1" clrIdx="0">
    <p:extLst>
      <p:ext uri="{19B8F6BF-5375-455C-9EA6-DF929625EA0E}">
        <p15:presenceInfo xmlns:p15="http://schemas.microsoft.com/office/powerpoint/2012/main" userId="S-1-5-21-2643366824-3486481793-2924324341-369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EA7027-C0A0-41D5-8B91-05E34AE60121}">
  <a:tblStyle styleId="{4FEA7027-C0A0-41D5-8B91-05E34AE601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5" autoAdjust="0"/>
  </p:normalViewPr>
  <p:slideViewPr>
    <p:cSldViewPr snapToGrid="0">
      <p:cViewPr varScale="1">
        <p:scale>
          <a:sx n="90" d="100"/>
          <a:sy n="90" d="100"/>
        </p:scale>
        <p:origin x="546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01543" cy="34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75" tIns="40125" rIns="80275" bIns="401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510" y="0"/>
            <a:ext cx="4301543" cy="34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75" tIns="40125" rIns="80275" bIns="401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75" tIns="40125" rIns="80275" bIns="401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219"/>
            <a:ext cx="4301543" cy="34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75" tIns="40125" rIns="80275" bIns="401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510" y="6456219"/>
            <a:ext cx="4301543" cy="34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75" tIns="40125" rIns="80275" bIns="40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10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6232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37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50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295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5743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914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432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0547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049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8745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12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80275" tIns="40125" rIns="80275" bIns="40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12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title"/>
          </p:nvPr>
        </p:nvSpPr>
        <p:spPr>
          <a:xfrm>
            <a:off x="4153280" y="666368"/>
            <a:ext cx="760031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1"/>
          </p:nvPr>
        </p:nvSpPr>
        <p:spPr>
          <a:xfrm>
            <a:off x="760437" y="1446022"/>
            <a:ext cx="5687060" cy="428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4153280" y="666368"/>
            <a:ext cx="760031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 txBox="1">
            <a:spLocks noGrp="1"/>
          </p:cNvSpPr>
          <p:nvPr>
            <p:ph type="title"/>
          </p:nvPr>
        </p:nvSpPr>
        <p:spPr>
          <a:xfrm>
            <a:off x="4153280" y="666368"/>
            <a:ext cx="760031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800" b="1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153280" y="666368"/>
            <a:ext cx="760031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760437" y="1446022"/>
            <a:ext cx="5687060" cy="428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0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 txBox="1"/>
          <p:nvPr/>
        </p:nvSpPr>
        <p:spPr>
          <a:xfrm>
            <a:off x="2748621" y="5203082"/>
            <a:ext cx="2286758" cy="25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06 DE JULIO DE 2023</a:t>
            </a:r>
            <a:endParaRPr sz="16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title"/>
          </p:nvPr>
        </p:nvSpPr>
        <p:spPr>
          <a:xfrm>
            <a:off x="893444" y="1648493"/>
            <a:ext cx="5603609" cy="115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rgbClr val="FFFFFF"/>
                </a:solidFill>
              </a:rPr>
              <a:t>SUSTENTACIÓN SECTOR PRODUCCIÓN </a:t>
            </a:r>
            <a:br>
              <a:rPr lang="es-MX" dirty="0">
                <a:solidFill>
                  <a:srgbClr val="FFFFFF"/>
                </a:solidFill>
              </a:rPr>
            </a:br>
            <a:endParaRPr sz="1800" dirty="0">
              <a:sym typeface="Tahoma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8370FF1-E0CF-43EF-855C-D0D42565E8FD}"/>
              </a:ext>
            </a:extLst>
          </p:cNvPr>
          <p:cNvSpPr/>
          <p:nvPr/>
        </p:nvSpPr>
        <p:spPr>
          <a:xfrm>
            <a:off x="969030" y="429323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>
                <a:solidFill>
                  <a:srgbClr val="FFFFFF"/>
                </a:solidFill>
              </a:rPr>
              <a:t>Trigésima Segunda Sesión Extraordinaria de la Comisión de Presupuesto y Cuenta General de la República del Congreso de la República</a:t>
            </a:r>
            <a:endParaRPr lang="es-P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ángulo redondeado 210"/>
          <p:cNvSpPr/>
          <p:nvPr/>
        </p:nvSpPr>
        <p:spPr>
          <a:xfrm>
            <a:off x="2622064" y="2157711"/>
            <a:ext cx="1613139" cy="7594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Google Shape;126;p3"/>
          <p:cNvSpPr txBox="1"/>
          <p:nvPr/>
        </p:nvSpPr>
        <p:spPr>
          <a:xfrm>
            <a:off x="844778" y="1084981"/>
            <a:ext cx="107273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LOGROS ALCANZADOS Y PROYECTADOS AL 30/06 Y 31/12 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object 22"/>
          <p:cNvSpPr txBox="1"/>
          <p:nvPr/>
        </p:nvSpPr>
        <p:spPr>
          <a:xfrm>
            <a:off x="105497" y="1602726"/>
            <a:ext cx="2336746" cy="243015"/>
          </a:xfrm>
          <a:prstGeom prst="rect">
            <a:avLst/>
          </a:prstGeom>
          <a:solidFill>
            <a:schemeClr val="accent3">
              <a:lumMod val="40000"/>
              <a:lumOff val="60000"/>
              <a:alpha val="50195"/>
            </a:schemeClr>
          </a:solidFill>
        </p:spPr>
        <p:txBody>
          <a:bodyPr vert="horz" wrap="square" lIns="0" tIns="27305" rIns="0" bIns="0" rtlCol="0">
            <a:spAutoFit/>
          </a:bodyPr>
          <a:lstStyle/>
          <a:p>
            <a:pPr marL="96838">
              <a:lnSpc>
                <a:spcPct val="100000"/>
              </a:lnSpc>
              <a:spcBef>
                <a:spcPts val="215"/>
              </a:spcBef>
            </a:pPr>
            <a:r>
              <a:rPr lang="es-MX" b="1" spc="-10" dirty="0">
                <a:solidFill>
                  <a:schemeClr val="tx1"/>
                </a:solidFill>
                <a:latin typeface="Calibri"/>
                <a:cs typeface="Calibri"/>
              </a:rPr>
              <a:t>MYPE</a:t>
            </a:r>
            <a:r>
              <a:rPr lang="es-MX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MX" b="1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lang="es-MX" b="1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MX" b="1" spc="-15" dirty="0">
                <a:solidFill>
                  <a:schemeClr val="tx1"/>
                </a:solidFill>
                <a:latin typeface="Calibri"/>
                <a:cs typeface="Calibri"/>
              </a:rPr>
              <a:t>INDUSTRIA AÑO</a:t>
            </a:r>
            <a:r>
              <a:rPr lang="es-MX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MX" b="1" spc="-15" dirty="0">
                <a:solidFill>
                  <a:schemeClr val="tx1"/>
                </a:solidFill>
                <a:latin typeface="Calibri"/>
                <a:cs typeface="Calibri"/>
              </a:rPr>
              <a:t>2023</a:t>
            </a:r>
            <a:endParaRPr lang="es-MX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7" name="object 19"/>
          <p:cNvSpPr txBox="1"/>
          <p:nvPr/>
        </p:nvSpPr>
        <p:spPr>
          <a:xfrm>
            <a:off x="2731968" y="2178399"/>
            <a:ext cx="1353735" cy="676574"/>
          </a:xfrm>
          <a:prstGeom prst="rect">
            <a:avLst/>
          </a:prstGeom>
        </p:spPr>
        <p:txBody>
          <a:bodyPr vert="horz" wrap="square" lIns="0" tIns="12679" rIns="0" bIns="0" rtlCol="0">
            <a:spAutoFit/>
          </a:bodyPr>
          <a:lstStyle/>
          <a:p>
            <a:pPr marL="10950" marR="4611" algn="ctr">
              <a:lnSpc>
                <a:spcPct val="99100"/>
              </a:lnSpc>
              <a:spcBef>
                <a:spcPts val="100"/>
              </a:spcBef>
            </a:pP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Incrementar</a:t>
            </a:r>
            <a:r>
              <a:rPr sz="1089" b="1" spc="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la </a:t>
            </a:r>
            <a:r>
              <a:rPr sz="1089" b="1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competitividad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 de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los </a:t>
            </a:r>
            <a:r>
              <a:rPr sz="1089" b="1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089" b="1" spc="-27" dirty="0">
                <a:solidFill>
                  <a:schemeClr val="tx1"/>
                </a:solidFill>
                <a:latin typeface="Calibri"/>
                <a:cs typeface="Calibri"/>
              </a:rPr>
              <a:t>g</a:t>
            </a: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sz="1089" b="1" spc="-32" dirty="0">
                <a:solidFill>
                  <a:schemeClr val="tx1"/>
                </a:solidFill>
                <a:latin typeface="Calibri"/>
                <a:cs typeface="Calibri"/>
              </a:rPr>
              <a:t>n</a:t>
            </a:r>
            <a:r>
              <a:rPr sz="1089" b="1" spc="-27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sz="1089" b="1" dirty="0">
                <a:solidFill>
                  <a:schemeClr val="tx1"/>
                </a:solidFill>
                <a:latin typeface="Calibri"/>
                <a:cs typeface="Calibri"/>
              </a:rPr>
              <a:t>s</a:t>
            </a:r>
            <a:r>
              <a:rPr sz="1089" b="1" spc="-36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c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n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óm</a:t>
            </a:r>
            <a:r>
              <a:rPr sz="1089" b="1" spc="-18" dirty="0">
                <a:solidFill>
                  <a:schemeClr val="tx1"/>
                </a:solidFill>
                <a:latin typeface="Calibri"/>
                <a:cs typeface="Calibri"/>
              </a:rPr>
              <a:t>i</a:t>
            </a: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c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sz="1089" b="1" dirty="0">
                <a:solidFill>
                  <a:schemeClr val="tx1"/>
                </a:solidFill>
                <a:latin typeface="Calibri"/>
                <a:cs typeface="Calibri"/>
              </a:rPr>
              <a:t>s</a:t>
            </a:r>
            <a:r>
              <a:rPr sz="1089" b="1" spc="-36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del  Sector</a:t>
            </a:r>
            <a:r>
              <a:rPr sz="1089" b="1" spc="-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Producción.</a:t>
            </a:r>
            <a:endParaRPr sz="1089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9" name="object 21"/>
          <p:cNvSpPr txBox="1"/>
          <p:nvPr/>
        </p:nvSpPr>
        <p:spPr>
          <a:xfrm>
            <a:off x="2028284" y="2336534"/>
            <a:ext cx="171738" cy="3403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0748" marR="4611" indent="-9221">
              <a:lnSpc>
                <a:spcPct val="106800"/>
              </a:lnSpc>
              <a:spcBef>
                <a:spcPts val="91"/>
              </a:spcBef>
            </a:pPr>
            <a:r>
              <a:rPr sz="998" b="1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98" b="1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998" b="1" spc="9" dirty="0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998" dirty="0">
              <a:latin typeface="Calibri"/>
              <a:cs typeface="Calibri"/>
            </a:endParaRPr>
          </a:p>
        </p:txBody>
      </p:sp>
      <p:sp>
        <p:nvSpPr>
          <p:cNvPr id="164" name="object 34"/>
          <p:cNvSpPr txBox="1"/>
          <p:nvPr/>
        </p:nvSpPr>
        <p:spPr>
          <a:xfrm>
            <a:off x="5211375" y="2393066"/>
            <a:ext cx="1995159" cy="635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8645" rIns="0" bIns="0" rtlCol="0">
            <a:spAutoFit/>
          </a:bodyPr>
          <a:lstStyle/>
          <a:p>
            <a:pPr marL="11527" marR="4611" algn="ctr">
              <a:lnSpc>
                <a:spcPct val="101899"/>
              </a:lnSpc>
              <a:spcBef>
                <a:spcPts val="68"/>
              </a:spcBef>
            </a:pPr>
            <a:r>
              <a:rPr lang="es-PE" sz="998" b="1" spc="-5" dirty="0">
                <a:latin typeface="+mj-lt"/>
                <a:cs typeface="Calibri"/>
              </a:rPr>
              <a:t>Proyectos </a:t>
            </a:r>
            <a:r>
              <a:rPr lang="es-PE" sz="998" spc="-5" dirty="0">
                <a:latin typeface="+mj-lt"/>
                <a:cs typeface="Calibri"/>
              </a:rPr>
              <a:t>aprobados</a:t>
            </a:r>
            <a:r>
              <a:rPr lang="es-PE" sz="998" b="1" spc="-5" dirty="0">
                <a:latin typeface="+mj-lt"/>
                <a:cs typeface="Calibri"/>
              </a:rPr>
              <a:t> </a:t>
            </a:r>
            <a:r>
              <a:rPr lang="es-MX" sz="998" dirty="0">
                <a:cs typeface="Calibri"/>
              </a:rPr>
              <a:t>en </a:t>
            </a:r>
            <a:r>
              <a:rPr lang="es-MX" sz="998" spc="-14" dirty="0">
                <a:cs typeface="Calibri"/>
              </a:rPr>
              <a:t>Innovación</a:t>
            </a:r>
            <a:r>
              <a:rPr lang="es-MX" sz="998" spc="14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y </a:t>
            </a:r>
            <a:r>
              <a:rPr lang="es-MX" sz="998" spc="5" dirty="0">
                <a:cs typeface="Calibri"/>
              </a:rPr>
              <a:t> </a:t>
            </a:r>
            <a:r>
              <a:rPr lang="es-MX" sz="998" spc="-5" dirty="0">
                <a:cs typeface="Calibri"/>
              </a:rPr>
              <a:t>Emprendimiento, Desarrollo Productivo y Ecosistema. </a:t>
            </a:r>
            <a:r>
              <a:rPr sz="998" b="1" spc="-18" dirty="0">
                <a:latin typeface="+mj-lt"/>
                <a:cs typeface="Calibri"/>
              </a:rPr>
              <a:t>(PROINNOVATE).</a:t>
            </a:r>
            <a:endParaRPr sz="998" dirty="0">
              <a:latin typeface="+mj-lt"/>
              <a:cs typeface="Calibri"/>
            </a:endParaRPr>
          </a:p>
        </p:txBody>
      </p:sp>
      <p:sp>
        <p:nvSpPr>
          <p:cNvPr id="165" name="object 37"/>
          <p:cNvSpPr/>
          <p:nvPr/>
        </p:nvSpPr>
        <p:spPr>
          <a:xfrm>
            <a:off x="4496365" y="1570741"/>
            <a:ext cx="418395" cy="2587104"/>
          </a:xfrm>
          <a:custGeom>
            <a:avLst/>
            <a:gdLst/>
            <a:ahLst/>
            <a:cxnLst/>
            <a:rect l="l" t="t" r="r" b="b"/>
            <a:pathLst>
              <a:path w="461010" h="2425700">
                <a:moveTo>
                  <a:pt x="460883" y="2425700"/>
                </a:moveTo>
                <a:lnTo>
                  <a:pt x="388112" y="2422906"/>
                </a:lnTo>
                <a:lnTo>
                  <a:pt x="324866" y="2415286"/>
                </a:lnTo>
                <a:lnTo>
                  <a:pt x="274955" y="2403602"/>
                </a:lnTo>
                <a:lnTo>
                  <a:pt x="230505" y="2371725"/>
                </a:lnTo>
                <a:lnTo>
                  <a:pt x="230505" y="1266825"/>
                </a:lnTo>
                <a:lnTo>
                  <a:pt x="218694" y="1249680"/>
                </a:lnTo>
                <a:lnTo>
                  <a:pt x="186055" y="1234948"/>
                </a:lnTo>
                <a:lnTo>
                  <a:pt x="136144" y="1223264"/>
                </a:lnTo>
                <a:lnTo>
                  <a:pt x="72898" y="1215644"/>
                </a:lnTo>
                <a:lnTo>
                  <a:pt x="0" y="1212850"/>
                </a:lnTo>
                <a:lnTo>
                  <a:pt x="72898" y="1210056"/>
                </a:lnTo>
                <a:lnTo>
                  <a:pt x="136144" y="1202436"/>
                </a:lnTo>
                <a:lnTo>
                  <a:pt x="186055" y="1190752"/>
                </a:lnTo>
                <a:lnTo>
                  <a:pt x="218694" y="1175893"/>
                </a:lnTo>
                <a:lnTo>
                  <a:pt x="230505" y="1158875"/>
                </a:lnTo>
                <a:lnTo>
                  <a:pt x="230505" y="53975"/>
                </a:lnTo>
                <a:lnTo>
                  <a:pt x="242189" y="36830"/>
                </a:lnTo>
                <a:lnTo>
                  <a:pt x="274955" y="22098"/>
                </a:lnTo>
                <a:lnTo>
                  <a:pt x="324866" y="10414"/>
                </a:lnTo>
                <a:lnTo>
                  <a:pt x="388112" y="2794"/>
                </a:lnTo>
                <a:lnTo>
                  <a:pt x="461010" y="0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71" dirty="0"/>
          </a:p>
        </p:txBody>
      </p:sp>
      <p:sp>
        <p:nvSpPr>
          <p:cNvPr id="166" name="object 44"/>
          <p:cNvSpPr txBox="1"/>
          <p:nvPr/>
        </p:nvSpPr>
        <p:spPr>
          <a:xfrm>
            <a:off x="5040877" y="4708161"/>
            <a:ext cx="2326533" cy="737928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11526" rIns="0" bIns="0" rtlCol="0">
            <a:spAutoFit/>
          </a:bodyPr>
          <a:lstStyle/>
          <a:p>
            <a:pPr marL="125063" marR="117570" algn="ctr">
              <a:spcBef>
                <a:spcPts val="91"/>
              </a:spcBef>
            </a:pPr>
            <a:r>
              <a:rPr lang="es-PE" sz="998" b="1" spc="-5" dirty="0">
                <a:latin typeface="+mj-lt"/>
                <a:cs typeface="Calibri"/>
              </a:rPr>
              <a:t>MIPYMES</a:t>
            </a:r>
            <a:r>
              <a:rPr sz="998" b="1" spc="-5" dirty="0">
                <a:latin typeface="+mj-lt"/>
                <a:cs typeface="Calibri"/>
              </a:rPr>
              <a:t> </a:t>
            </a:r>
            <a:r>
              <a:rPr sz="998" spc="-5" dirty="0">
                <a:latin typeface="+mj-lt"/>
                <a:cs typeface="Calibri"/>
              </a:rPr>
              <a:t>beneficiadas </a:t>
            </a:r>
            <a:r>
              <a:rPr sz="998" dirty="0">
                <a:latin typeface="+mj-lt"/>
                <a:cs typeface="Calibri"/>
              </a:rPr>
              <a:t>en </a:t>
            </a:r>
            <a:r>
              <a:rPr sz="998" b="1" spc="-5" dirty="0">
                <a:latin typeface="+mj-lt"/>
                <a:cs typeface="Calibri"/>
              </a:rPr>
              <a:t>instrumentos </a:t>
            </a:r>
            <a:r>
              <a:rPr sz="998" b="1" spc="-213" dirty="0">
                <a:latin typeface="+mj-lt"/>
                <a:cs typeface="Calibri"/>
              </a:rPr>
              <a:t> </a:t>
            </a:r>
            <a:r>
              <a:rPr sz="998" b="1" spc="-5" dirty="0">
                <a:latin typeface="+mj-lt"/>
                <a:cs typeface="Calibri"/>
              </a:rPr>
              <a:t>financieros.</a:t>
            </a:r>
            <a:endParaRPr sz="998" dirty="0">
              <a:latin typeface="+mj-lt"/>
              <a:cs typeface="Calibri"/>
            </a:endParaRPr>
          </a:p>
          <a:p>
            <a:pPr marL="11527" marR="4611" algn="ctr">
              <a:spcBef>
                <a:spcPts val="9"/>
              </a:spcBef>
            </a:pPr>
            <a:r>
              <a:rPr sz="908" spc="-5" dirty="0">
                <a:latin typeface="+mj-lt"/>
                <a:cs typeface="Calibri"/>
              </a:rPr>
              <a:t>(Factoring, Microseguros, Reinserción Financiera, </a:t>
            </a:r>
            <a:r>
              <a:rPr sz="908" spc="-195" dirty="0">
                <a:latin typeface="+mj-lt"/>
                <a:cs typeface="Calibri"/>
              </a:rPr>
              <a:t> </a:t>
            </a:r>
            <a:r>
              <a:rPr sz="908" dirty="0">
                <a:latin typeface="+mj-lt"/>
                <a:cs typeface="Calibri"/>
              </a:rPr>
              <a:t>Programa</a:t>
            </a:r>
            <a:r>
              <a:rPr sz="908" spc="-18" dirty="0">
                <a:latin typeface="+mj-lt"/>
                <a:cs typeface="Calibri"/>
              </a:rPr>
              <a:t> </a:t>
            </a:r>
            <a:r>
              <a:rPr sz="908" spc="-5" dirty="0">
                <a:latin typeface="+mj-lt"/>
                <a:cs typeface="Calibri"/>
              </a:rPr>
              <a:t>Emergencia Empresarial).</a:t>
            </a:r>
            <a:endParaRPr sz="908" dirty="0">
              <a:latin typeface="+mj-lt"/>
              <a:cs typeface="Calibri"/>
            </a:endParaRPr>
          </a:p>
        </p:txBody>
      </p:sp>
      <p:sp>
        <p:nvSpPr>
          <p:cNvPr id="167" name="object 51"/>
          <p:cNvSpPr txBox="1"/>
          <p:nvPr/>
        </p:nvSpPr>
        <p:spPr>
          <a:xfrm>
            <a:off x="7858269" y="6124294"/>
            <a:ext cx="2403301" cy="346859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 marR="4611" indent="1153" algn="ctr">
              <a:spcBef>
                <a:spcPts val="91"/>
              </a:spcBef>
            </a:pPr>
            <a:r>
              <a:rPr lang="es-PE" sz="1089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Empresas registradas en la plataforma web, Ruta Digital V 3.0</a:t>
            </a:r>
            <a:r>
              <a:rPr sz="726" spc="-5" dirty="0">
                <a:latin typeface="+mj-lt"/>
                <a:cs typeface="Calibri"/>
              </a:rPr>
              <a:t>.</a:t>
            </a:r>
            <a:endParaRPr sz="726" dirty="0">
              <a:latin typeface="+mj-lt"/>
              <a:cs typeface="Calibri"/>
            </a:endParaRPr>
          </a:p>
        </p:txBody>
      </p:sp>
      <p:sp>
        <p:nvSpPr>
          <p:cNvPr id="168" name="object 39">
            <a:extLst>
              <a:ext uri="{FF2B5EF4-FFF2-40B4-BE49-F238E27FC236}">
                <a16:creationId xmlns:a16="http://schemas.microsoft.com/office/drawing/2014/main" id="{85A042FF-86A7-4945-8655-95E67D2385A4}"/>
              </a:ext>
            </a:extLst>
          </p:cNvPr>
          <p:cNvSpPr txBox="1"/>
          <p:nvPr/>
        </p:nvSpPr>
        <p:spPr>
          <a:xfrm>
            <a:off x="8736219" y="5622851"/>
            <a:ext cx="1583675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5,317 </a:t>
            </a:r>
            <a:r>
              <a:rPr lang="es-MX" sz="908" b="1" dirty="0">
                <a:solidFill>
                  <a:srgbClr val="FF0000"/>
                </a:solidFill>
                <a:cs typeface="Calibri"/>
              </a:rPr>
              <a:t>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69" name="object 39">
            <a:extLst>
              <a:ext uri="{FF2B5EF4-FFF2-40B4-BE49-F238E27FC236}">
                <a16:creationId xmlns:a16="http://schemas.microsoft.com/office/drawing/2014/main" id="{3D188727-648A-4353-8F19-F2001C87C356}"/>
              </a:ext>
            </a:extLst>
          </p:cNvPr>
          <p:cNvSpPr txBox="1"/>
          <p:nvPr/>
        </p:nvSpPr>
        <p:spPr>
          <a:xfrm>
            <a:off x="8735087" y="5862361"/>
            <a:ext cx="1583675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20,000 </a:t>
            </a:r>
            <a:r>
              <a:rPr lang="es-MX" sz="908" b="1" dirty="0">
                <a:solidFill>
                  <a:srgbClr val="FF0000"/>
                </a:solidFill>
                <a:cs typeface="Calibri"/>
              </a:rPr>
              <a:t>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70" name="object 39">
            <a:extLst>
              <a:ext uri="{FF2B5EF4-FFF2-40B4-BE49-F238E27FC236}">
                <a16:creationId xmlns:a16="http://schemas.microsoft.com/office/drawing/2014/main" id="{94523889-7EC6-4C1F-BB1D-1C00A5E4508D}"/>
              </a:ext>
            </a:extLst>
          </p:cNvPr>
          <p:cNvSpPr txBox="1"/>
          <p:nvPr/>
        </p:nvSpPr>
        <p:spPr>
          <a:xfrm>
            <a:off x="5017933" y="5558246"/>
            <a:ext cx="1562162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15,600 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71" name="object 39">
            <a:extLst>
              <a:ext uri="{FF2B5EF4-FFF2-40B4-BE49-F238E27FC236}">
                <a16:creationId xmlns:a16="http://schemas.microsoft.com/office/drawing/2014/main" id="{713837C6-0F9E-4365-81CE-129AC424845E}"/>
              </a:ext>
            </a:extLst>
          </p:cNvPr>
          <p:cNvSpPr txBox="1"/>
          <p:nvPr/>
        </p:nvSpPr>
        <p:spPr>
          <a:xfrm>
            <a:off x="5021142" y="5770254"/>
            <a:ext cx="1559382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30,000 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72" name="object 39">
            <a:extLst>
              <a:ext uri="{FF2B5EF4-FFF2-40B4-BE49-F238E27FC236}">
                <a16:creationId xmlns:a16="http://schemas.microsoft.com/office/drawing/2014/main" id="{46D66166-BA1C-4DCC-991A-3466535094C9}"/>
              </a:ext>
            </a:extLst>
          </p:cNvPr>
          <p:cNvSpPr txBox="1"/>
          <p:nvPr/>
        </p:nvSpPr>
        <p:spPr>
          <a:xfrm>
            <a:off x="5368121" y="4329365"/>
            <a:ext cx="180364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1,001 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73" name="object 39">
            <a:extLst>
              <a:ext uri="{FF2B5EF4-FFF2-40B4-BE49-F238E27FC236}">
                <a16:creationId xmlns:a16="http://schemas.microsoft.com/office/drawing/2014/main" id="{F0ED86DB-41CE-46EE-859D-491498AF7DE4}"/>
              </a:ext>
            </a:extLst>
          </p:cNvPr>
          <p:cNvSpPr txBox="1"/>
          <p:nvPr/>
        </p:nvSpPr>
        <p:spPr>
          <a:xfrm>
            <a:off x="5371331" y="4541373"/>
            <a:ext cx="180043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1,999 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74" name="object 39">
            <a:extLst>
              <a:ext uri="{FF2B5EF4-FFF2-40B4-BE49-F238E27FC236}">
                <a16:creationId xmlns:a16="http://schemas.microsoft.com/office/drawing/2014/main" id="{67239A0E-9CD1-41AC-A408-1C907EC449C3}"/>
              </a:ext>
            </a:extLst>
          </p:cNvPr>
          <p:cNvSpPr txBox="1"/>
          <p:nvPr/>
        </p:nvSpPr>
        <p:spPr>
          <a:xfrm>
            <a:off x="4983917" y="1973156"/>
            <a:ext cx="180364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6,135 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75" name="object 39">
            <a:extLst>
              <a:ext uri="{FF2B5EF4-FFF2-40B4-BE49-F238E27FC236}">
                <a16:creationId xmlns:a16="http://schemas.microsoft.com/office/drawing/2014/main" id="{90FBEA43-C911-491D-BB0C-E4A8E6E7349A}"/>
              </a:ext>
            </a:extLst>
          </p:cNvPr>
          <p:cNvSpPr txBox="1"/>
          <p:nvPr/>
        </p:nvSpPr>
        <p:spPr>
          <a:xfrm>
            <a:off x="4987127" y="2185164"/>
            <a:ext cx="180043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6,335 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pic>
        <p:nvPicPr>
          <p:cNvPr id="176" name="Imagen 175">
            <a:extLst>
              <a:ext uri="{FF2B5EF4-FFF2-40B4-BE49-F238E27FC236}">
                <a16:creationId xmlns:a16="http://schemas.microsoft.com/office/drawing/2014/main" id="{EA167A10-C61E-488A-AED1-5BADF78D1C2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22645" r="41330" b="65921"/>
          <a:stretch/>
        </p:blipFill>
        <p:spPr bwMode="auto">
          <a:xfrm>
            <a:off x="6671276" y="5588952"/>
            <a:ext cx="717902" cy="274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5CC90928-7450-42A1-BC40-2301117DD49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8331" r="20846" b="84650"/>
          <a:stretch/>
        </p:blipFill>
        <p:spPr bwMode="auto">
          <a:xfrm>
            <a:off x="6856720" y="1976718"/>
            <a:ext cx="552642" cy="344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2" name="object 34">
            <a:extLst>
              <a:ext uri="{FF2B5EF4-FFF2-40B4-BE49-F238E27FC236}">
                <a16:creationId xmlns:a16="http://schemas.microsoft.com/office/drawing/2014/main" id="{26B950F8-437A-4FDA-A8C6-735090668BBD}"/>
              </a:ext>
            </a:extLst>
          </p:cNvPr>
          <p:cNvSpPr txBox="1"/>
          <p:nvPr/>
        </p:nvSpPr>
        <p:spPr>
          <a:xfrm>
            <a:off x="7881436" y="1990649"/>
            <a:ext cx="2211090" cy="819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8645" rIns="0" bIns="0" rtlCol="0">
            <a:spAutoFit/>
          </a:bodyPr>
          <a:lstStyle/>
          <a:p>
            <a:pPr marL="58784">
              <a:spcBef>
                <a:spcPts val="254"/>
              </a:spcBef>
            </a:pPr>
            <a:r>
              <a:rPr lang="es-MX" sz="998" spc="-5" dirty="0">
                <a:cs typeface="Calibri"/>
              </a:rPr>
              <a:t>Normas</a:t>
            </a:r>
            <a:r>
              <a:rPr lang="es-MX" sz="998" spc="-32" dirty="0">
                <a:cs typeface="Calibri"/>
              </a:rPr>
              <a:t> </a:t>
            </a:r>
            <a:r>
              <a:rPr lang="es-MX" sz="998" spc="-18" dirty="0">
                <a:cs typeface="Calibri"/>
              </a:rPr>
              <a:t>Técnicas</a:t>
            </a:r>
            <a:r>
              <a:rPr lang="es-MX" sz="998" spc="-32" dirty="0">
                <a:cs typeface="Calibri"/>
              </a:rPr>
              <a:t> </a:t>
            </a:r>
            <a:r>
              <a:rPr lang="es-MX" sz="998" spc="-5" dirty="0">
                <a:cs typeface="Calibri"/>
              </a:rPr>
              <a:t>Peruanas</a:t>
            </a:r>
            <a:r>
              <a:rPr lang="es-MX" sz="998" spc="185" dirty="0">
                <a:cs typeface="Calibri"/>
              </a:rPr>
              <a:t> </a:t>
            </a:r>
            <a:r>
              <a:rPr lang="es-MX" sz="998" b="1" spc="-27" dirty="0">
                <a:cs typeface="Calibri"/>
              </a:rPr>
              <a:t>(NTP),</a:t>
            </a:r>
            <a:endParaRPr lang="es-MX" sz="998" dirty="0">
              <a:cs typeface="Calibri"/>
            </a:endParaRPr>
          </a:p>
          <a:p>
            <a:pPr marL="443771" marR="13832" indent="-432245">
              <a:lnSpc>
                <a:spcPts val="1180"/>
              </a:lnSpc>
              <a:spcBef>
                <a:spcPts val="218"/>
              </a:spcBef>
            </a:pPr>
            <a:r>
              <a:rPr lang="es-MX" sz="998" spc="-5" dirty="0">
                <a:cs typeface="Calibri"/>
              </a:rPr>
              <a:t>aprobados, </a:t>
            </a:r>
            <a:r>
              <a:rPr lang="es-MX" sz="998" spc="-9" dirty="0">
                <a:cs typeface="Calibri"/>
              </a:rPr>
              <a:t>para </a:t>
            </a:r>
            <a:r>
              <a:rPr lang="es-MX" sz="998" spc="-5" dirty="0">
                <a:cs typeface="Calibri"/>
              </a:rPr>
              <a:t>que </a:t>
            </a:r>
            <a:r>
              <a:rPr lang="es-MX" sz="998" dirty="0">
                <a:cs typeface="Calibri"/>
              </a:rPr>
              <a:t>las </a:t>
            </a:r>
            <a:r>
              <a:rPr lang="es-MX" sz="998" spc="-5" dirty="0">
                <a:cs typeface="Calibri"/>
              </a:rPr>
              <a:t>empresas </a:t>
            </a:r>
            <a:r>
              <a:rPr lang="es-MX" sz="998" spc="-213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adecuen </a:t>
            </a:r>
            <a:r>
              <a:rPr lang="es-MX" sz="998" spc="-5" dirty="0">
                <a:cs typeface="Calibri"/>
              </a:rPr>
              <a:t>sus </a:t>
            </a:r>
            <a:r>
              <a:rPr lang="es-MX" sz="998" spc="-14" dirty="0">
                <a:cs typeface="Calibri"/>
              </a:rPr>
              <a:t>procesos </a:t>
            </a:r>
            <a:r>
              <a:rPr lang="es-MX" sz="998" dirty="0">
                <a:cs typeface="Calibri"/>
              </a:rPr>
              <a:t>a </a:t>
            </a:r>
            <a:r>
              <a:rPr lang="es-MX" sz="998" spc="5" dirty="0">
                <a:cs typeface="Calibri"/>
              </a:rPr>
              <a:t> </a:t>
            </a:r>
            <a:r>
              <a:rPr lang="es-MX" sz="998" spc="-9" dirty="0">
                <a:cs typeface="Calibri"/>
              </a:rPr>
              <a:t>estándares</a:t>
            </a:r>
            <a:r>
              <a:rPr lang="es-MX" sz="998" spc="-5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de</a:t>
            </a:r>
            <a:r>
              <a:rPr lang="es-MX" sz="998" spc="-18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calidad.</a:t>
            </a:r>
          </a:p>
          <a:p>
            <a:pPr marL="11527" marR="4611" algn="ctr">
              <a:lnSpc>
                <a:spcPct val="101899"/>
              </a:lnSpc>
              <a:spcBef>
                <a:spcPts val="68"/>
              </a:spcBef>
            </a:pPr>
            <a:r>
              <a:rPr sz="998" b="1" spc="-18" dirty="0">
                <a:latin typeface="+mj-lt"/>
                <a:cs typeface="Calibri"/>
              </a:rPr>
              <a:t>(</a:t>
            </a:r>
            <a:r>
              <a:rPr lang="es-MX" sz="998" b="1" spc="-18" dirty="0">
                <a:latin typeface="+mj-lt"/>
                <a:cs typeface="Calibri"/>
              </a:rPr>
              <a:t>INACAL</a:t>
            </a:r>
            <a:r>
              <a:rPr sz="998" b="1" spc="-18" dirty="0">
                <a:latin typeface="+mj-lt"/>
                <a:cs typeface="Calibri"/>
              </a:rPr>
              <a:t>).</a:t>
            </a:r>
            <a:endParaRPr sz="998" dirty="0">
              <a:latin typeface="+mj-lt"/>
              <a:cs typeface="Calibri"/>
            </a:endParaRPr>
          </a:p>
        </p:txBody>
      </p:sp>
      <p:sp>
        <p:nvSpPr>
          <p:cNvPr id="183" name="object 39">
            <a:extLst>
              <a:ext uri="{FF2B5EF4-FFF2-40B4-BE49-F238E27FC236}">
                <a16:creationId xmlns:a16="http://schemas.microsoft.com/office/drawing/2014/main" id="{9B0C8B46-404E-4E0E-BE70-41CB5136747F}"/>
              </a:ext>
            </a:extLst>
          </p:cNvPr>
          <p:cNvSpPr txBox="1"/>
          <p:nvPr/>
        </p:nvSpPr>
        <p:spPr>
          <a:xfrm>
            <a:off x="7869909" y="1570741"/>
            <a:ext cx="180364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173 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84" name="object 39">
            <a:extLst>
              <a:ext uri="{FF2B5EF4-FFF2-40B4-BE49-F238E27FC236}">
                <a16:creationId xmlns:a16="http://schemas.microsoft.com/office/drawing/2014/main" id="{7211596F-C316-4963-BC3D-EC86EB2A280C}"/>
              </a:ext>
            </a:extLst>
          </p:cNvPr>
          <p:cNvSpPr txBox="1"/>
          <p:nvPr/>
        </p:nvSpPr>
        <p:spPr>
          <a:xfrm>
            <a:off x="7873118" y="1782749"/>
            <a:ext cx="180043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550 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89" name="object 34">
            <a:extLst>
              <a:ext uri="{FF2B5EF4-FFF2-40B4-BE49-F238E27FC236}">
                <a16:creationId xmlns:a16="http://schemas.microsoft.com/office/drawing/2014/main" id="{EC51DA2B-DC3D-46E8-840F-30E1ED02222A}"/>
              </a:ext>
            </a:extLst>
          </p:cNvPr>
          <p:cNvSpPr txBox="1"/>
          <p:nvPr/>
        </p:nvSpPr>
        <p:spPr>
          <a:xfrm>
            <a:off x="7849473" y="3353064"/>
            <a:ext cx="2450521" cy="8047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8645" rIns="0" bIns="0" rtlCol="0">
            <a:spAutoFit/>
          </a:bodyPr>
          <a:lstStyle/>
          <a:p>
            <a:pPr marL="11527" marR="4611" algn="ctr">
              <a:lnSpc>
                <a:spcPct val="101899"/>
              </a:lnSpc>
              <a:spcBef>
                <a:spcPts val="68"/>
              </a:spcBef>
            </a:pPr>
            <a:r>
              <a:rPr lang="es-MX" sz="998" b="1" spc="-5" dirty="0">
                <a:cs typeface="Calibri"/>
              </a:rPr>
              <a:t>Servicios </a:t>
            </a:r>
            <a:r>
              <a:rPr lang="es-MX" sz="998" b="1" dirty="0">
                <a:cs typeface="Calibri"/>
              </a:rPr>
              <a:t>de </a:t>
            </a:r>
            <a:r>
              <a:rPr lang="es-MX" sz="998" b="1" spc="-5" dirty="0">
                <a:cs typeface="Calibri"/>
              </a:rPr>
              <a:t>Calibración </a:t>
            </a:r>
            <a:r>
              <a:rPr lang="es-MX" sz="998" spc="-5" dirty="0">
                <a:cs typeface="Calibri"/>
              </a:rPr>
              <a:t>de equipos de </a:t>
            </a:r>
            <a:r>
              <a:rPr lang="es-MX" sz="998" spc="-213" dirty="0">
                <a:cs typeface="Calibri"/>
              </a:rPr>
              <a:t> </a:t>
            </a:r>
            <a:r>
              <a:rPr lang="es-MX" sz="998" spc="-5" dirty="0">
                <a:cs typeface="Calibri"/>
              </a:rPr>
              <a:t>laboratorio que permitirán </a:t>
            </a:r>
            <a:r>
              <a:rPr lang="es-MX" sz="998" dirty="0">
                <a:cs typeface="Calibri"/>
              </a:rPr>
              <a:t>a las</a:t>
            </a:r>
            <a:r>
              <a:rPr lang="es-MX" sz="998" b="1" dirty="0">
                <a:cs typeface="Calibri"/>
              </a:rPr>
              <a:t> </a:t>
            </a:r>
            <a:r>
              <a:rPr lang="es-MX" sz="998" b="1" spc="5" dirty="0">
                <a:cs typeface="Calibri"/>
              </a:rPr>
              <a:t> </a:t>
            </a:r>
            <a:r>
              <a:rPr lang="es-MX" sz="998" b="1" spc="-5" dirty="0">
                <a:cs typeface="Calibri"/>
              </a:rPr>
              <a:t>empresas, mejorar </a:t>
            </a:r>
            <a:r>
              <a:rPr lang="es-MX" sz="998" b="1" dirty="0">
                <a:cs typeface="Calibri"/>
              </a:rPr>
              <a:t>su </a:t>
            </a:r>
            <a:r>
              <a:rPr lang="es-MX" sz="998" b="1" spc="-5" dirty="0">
                <a:cs typeface="Calibri"/>
              </a:rPr>
              <a:t>productividad, </a:t>
            </a:r>
            <a:r>
              <a:rPr lang="es-MX" sz="998" b="1" dirty="0">
                <a:cs typeface="Calibri"/>
              </a:rPr>
              <a:t> </a:t>
            </a:r>
            <a:r>
              <a:rPr lang="es-MX" sz="998" b="1" spc="-5" dirty="0">
                <a:cs typeface="Calibri"/>
              </a:rPr>
              <a:t>calidad </a:t>
            </a:r>
            <a:r>
              <a:rPr lang="es-MX" sz="998" b="1" dirty="0">
                <a:cs typeface="Calibri"/>
              </a:rPr>
              <a:t>y</a:t>
            </a:r>
            <a:r>
              <a:rPr lang="es-MX" sz="998" b="1" spc="9" dirty="0">
                <a:cs typeface="Calibri"/>
              </a:rPr>
              <a:t> </a:t>
            </a:r>
            <a:r>
              <a:rPr lang="es-MX" sz="998" b="1" spc="-5" dirty="0">
                <a:cs typeface="Calibri"/>
              </a:rPr>
              <a:t>competitividad.</a:t>
            </a:r>
            <a:endParaRPr lang="es-MX" sz="998" dirty="0">
              <a:cs typeface="Calibri"/>
            </a:endParaRPr>
          </a:p>
          <a:p>
            <a:pPr marL="11527" marR="4611" algn="ctr">
              <a:lnSpc>
                <a:spcPct val="101899"/>
              </a:lnSpc>
              <a:spcBef>
                <a:spcPts val="68"/>
              </a:spcBef>
            </a:pPr>
            <a:r>
              <a:rPr sz="998" b="1" spc="-18" dirty="0">
                <a:latin typeface="+mj-lt"/>
                <a:cs typeface="Calibri"/>
              </a:rPr>
              <a:t>(</a:t>
            </a:r>
            <a:r>
              <a:rPr lang="es-MX" sz="998" b="1" spc="-18" dirty="0">
                <a:latin typeface="+mj-lt"/>
                <a:cs typeface="Calibri"/>
              </a:rPr>
              <a:t>INACAL</a:t>
            </a:r>
            <a:r>
              <a:rPr sz="998" b="1" spc="-18" dirty="0">
                <a:latin typeface="+mj-lt"/>
                <a:cs typeface="Calibri"/>
              </a:rPr>
              <a:t>).</a:t>
            </a:r>
            <a:endParaRPr sz="998" dirty="0">
              <a:latin typeface="+mj-lt"/>
              <a:cs typeface="Calibri"/>
            </a:endParaRPr>
          </a:p>
        </p:txBody>
      </p:sp>
      <p:sp>
        <p:nvSpPr>
          <p:cNvPr id="190" name="object 39">
            <a:extLst>
              <a:ext uri="{FF2B5EF4-FFF2-40B4-BE49-F238E27FC236}">
                <a16:creationId xmlns:a16="http://schemas.microsoft.com/office/drawing/2014/main" id="{E496C3D5-74EE-4FBB-AE35-5931416B5E1B}"/>
              </a:ext>
            </a:extLst>
          </p:cNvPr>
          <p:cNvSpPr txBox="1"/>
          <p:nvPr/>
        </p:nvSpPr>
        <p:spPr>
          <a:xfrm>
            <a:off x="7869909" y="2933155"/>
            <a:ext cx="180364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2,579 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191" name="object 39">
            <a:extLst>
              <a:ext uri="{FF2B5EF4-FFF2-40B4-BE49-F238E27FC236}">
                <a16:creationId xmlns:a16="http://schemas.microsoft.com/office/drawing/2014/main" id="{78732FA9-40F6-4B43-91B1-78D7E9DFE65E}"/>
              </a:ext>
            </a:extLst>
          </p:cNvPr>
          <p:cNvSpPr txBox="1"/>
          <p:nvPr/>
        </p:nvSpPr>
        <p:spPr>
          <a:xfrm>
            <a:off x="7873118" y="3145162"/>
            <a:ext cx="180043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5,350 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pic>
        <p:nvPicPr>
          <p:cNvPr id="192" name="object 57">
            <a:extLst>
              <a:ext uri="{FF2B5EF4-FFF2-40B4-BE49-F238E27FC236}">
                <a16:creationId xmlns:a16="http://schemas.microsoft.com/office/drawing/2014/main" id="{2391F3B5-CDA9-48C6-8563-30FDAE6FCA6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4622" y="1633944"/>
            <a:ext cx="593592" cy="261640"/>
          </a:xfrm>
          <a:prstGeom prst="rect">
            <a:avLst/>
          </a:prstGeom>
        </p:spPr>
      </p:pic>
      <p:pic>
        <p:nvPicPr>
          <p:cNvPr id="193" name="object 57">
            <a:extLst>
              <a:ext uri="{FF2B5EF4-FFF2-40B4-BE49-F238E27FC236}">
                <a16:creationId xmlns:a16="http://schemas.microsoft.com/office/drawing/2014/main" id="{CF09361E-7292-4ED7-8936-726F445B46C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06403" y="2992171"/>
            <a:ext cx="593592" cy="261640"/>
          </a:xfrm>
          <a:prstGeom prst="rect">
            <a:avLst/>
          </a:prstGeom>
        </p:spPr>
      </p:pic>
      <p:pic>
        <p:nvPicPr>
          <p:cNvPr id="194" name="Imagen 193">
            <a:extLst>
              <a:ext uri="{FF2B5EF4-FFF2-40B4-BE49-F238E27FC236}">
                <a16:creationId xmlns:a16="http://schemas.microsoft.com/office/drawing/2014/main" id="{10360F0E-8A94-4314-84D0-BE36CF8EF84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22645" r="41330" b="65921"/>
          <a:stretch/>
        </p:blipFill>
        <p:spPr bwMode="auto">
          <a:xfrm>
            <a:off x="7942942" y="5630392"/>
            <a:ext cx="717902" cy="274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9" name="object 34">
            <a:extLst>
              <a:ext uri="{FF2B5EF4-FFF2-40B4-BE49-F238E27FC236}">
                <a16:creationId xmlns:a16="http://schemas.microsoft.com/office/drawing/2014/main" id="{1A831BEC-376F-484A-B2C5-539557B11BA9}"/>
              </a:ext>
            </a:extLst>
          </p:cNvPr>
          <p:cNvSpPr txBox="1"/>
          <p:nvPr/>
        </p:nvSpPr>
        <p:spPr>
          <a:xfrm>
            <a:off x="7849473" y="4738454"/>
            <a:ext cx="2461921" cy="789392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8645" rIns="0" bIns="0" rtlCol="0">
            <a:spAutoFit/>
          </a:bodyPr>
          <a:lstStyle/>
          <a:p>
            <a:pPr marL="125063" marR="117570" algn="ctr">
              <a:spcBef>
                <a:spcPts val="91"/>
              </a:spcBef>
            </a:pPr>
            <a:r>
              <a:rPr lang="es-MX" sz="998" b="1" spc="-5" dirty="0">
                <a:latin typeface="+mj-lt"/>
                <a:cs typeface="Calibri"/>
              </a:rPr>
              <a:t>Servicios Tecnológicos brindados</a:t>
            </a:r>
          </a:p>
          <a:p>
            <a:pPr marL="125063" marR="117570" algn="ctr">
              <a:spcBef>
                <a:spcPts val="91"/>
              </a:spcBef>
            </a:pPr>
            <a:r>
              <a:rPr lang="es-MX" sz="998" b="1" spc="-5" dirty="0">
                <a:latin typeface="+mj-lt"/>
                <a:cs typeface="Calibri"/>
              </a:rPr>
              <a:t>en las Cadenas Productivas -CITE  </a:t>
            </a:r>
            <a:r>
              <a:rPr lang="es-MX" sz="998" spc="-5" dirty="0">
                <a:cs typeface="Calibri"/>
              </a:rPr>
              <a:t>(pesquero, acuícola, agroindustrial, </a:t>
            </a:r>
            <a:r>
              <a:rPr lang="es-MX" sz="998" dirty="0">
                <a:cs typeface="Calibri"/>
              </a:rPr>
              <a:t>forestal- </a:t>
            </a:r>
            <a:r>
              <a:rPr lang="es-MX" sz="998" spc="5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maderable,</a:t>
            </a:r>
            <a:r>
              <a:rPr lang="es-MX" sz="998" spc="-23" dirty="0">
                <a:cs typeface="Calibri"/>
              </a:rPr>
              <a:t> </a:t>
            </a:r>
            <a:r>
              <a:rPr lang="es-MX" sz="998" spc="-5" dirty="0">
                <a:cs typeface="Calibri"/>
              </a:rPr>
              <a:t>cuero </a:t>
            </a:r>
            <a:r>
              <a:rPr lang="es-MX" sz="998" dirty="0">
                <a:cs typeface="Calibri"/>
              </a:rPr>
              <a:t>y</a:t>
            </a:r>
            <a:r>
              <a:rPr lang="es-MX" sz="998" spc="5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calzado</a:t>
            </a:r>
            <a:r>
              <a:rPr lang="es-MX" sz="998" spc="-23" dirty="0">
                <a:cs typeface="Calibri"/>
              </a:rPr>
              <a:t> </a:t>
            </a:r>
            <a:r>
              <a:rPr lang="es-MX" sz="998" dirty="0">
                <a:cs typeface="Calibri"/>
              </a:rPr>
              <a:t>y </a:t>
            </a:r>
            <a:r>
              <a:rPr lang="es-MX" sz="998" spc="-5" dirty="0">
                <a:cs typeface="Calibri"/>
              </a:rPr>
              <a:t>textil-camélidos)</a:t>
            </a:r>
            <a:endParaRPr lang="es-MX" sz="998" dirty="0">
              <a:cs typeface="Calibri"/>
            </a:endParaRPr>
          </a:p>
        </p:txBody>
      </p:sp>
      <p:sp>
        <p:nvSpPr>
          <p:cNvPr id="200" name="object 39">
            <a:extLst>
              <a:ext uri="{FF2B5EF4-FFF2-40B4-BE49-F238E27FC236}">
                <a16:creationId xmlns:a16="http://schemas.microsoft.com/office/drawing/2014/main" id="{96AD4360-A254-4A9E-84F6-6C547382A958}"/>
              </a:ext>
            </a:extLst>
          </p:cNvPr>
          <p:cNvSpPr txBox="1"/>
          <p:nvPr/>
        </p:nvSpPr>
        <p:spPr>
          <a:xfrm>
            <a:off x="7912029" y="4318545"/>
            <a:ext cx="180364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24,806 (a jun/23)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201" name="object 39">
            <a:extLst>
              <a:ext uri="{FF2B5EF4-FFF2-40B4-BE49-F238E27FC236}">
                <a16:creationId xmlns:a16="http://schemas.microsoft.com/office/drawing/2014/main" id="{EFCA1846-7C51-4507-9A2A-D6BE9DFA3040}"/>
              </a:ext>
            </a:extLst>
          </p:cNvPr>
          <p:cNvSpPr txBox="1"/>
          <p:nvPr/>
        </p:nvSpPr>
        <p:spPr>
          <a:xfrm>
            <a:off x="7915238" y="4530553"/>
            <a:ext cx="180043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>
              <a:spcBef>
                <a:spcPts val="221"/>
              </a:spcBef>
            </a:pPr>
            <a:r>
              <a:rPr lang="es-MX" sz="908" b="1" dirty="0">
                <a:solidFill>
                  <a:srgbClr val="FF0000"/>
                </a:solidFill>
                <a:latin typeface="+mj-lt"/>
                <a:cs typeface="Calibri"/>
              </a:rPr>
              <a:t>83,000 (a dic/23)</a:t>
            </a:r>
            <a:endParaRPr sz="908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pic>
        <p:nvPicPr>
          <p:cNvPr id="202" name="object 43">
            <a:extLst>
              <a:ext uri="{FF2B5EF4-FFF2-40B4-BE49-F238E27FC236}">
                <a16:creationId xmlns:a16="http://schemas.microsoft.com/office/drawing/2014/main" id="{7F8F565C-2B02-4D79-908B-635173F3A94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87771" y="4349252"/>
            <a:ext cx="523282" cy="342324"/>
          </a:xfrm>
          <a:prstGeom prst="rect">
            <a:avLst/>
          </a:prstGeom>
        </p:spPr>
      </p:pic>
      <p:sp>
        <p:nvSpPr>
          <p:cNvPr id="203" name="Elipse 202"/>
          <p:cNvSpPr/>
          <p:nvPr/>
        </p:nvSpPr>
        <p:spPr>
          <a:xfrm>
            <a:off x="1843355" y="2336534"/>
            <a:ext cx="477151" cy="5184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OE 01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204" name="Elipse 203"/>
          <p:cNvSpPr/>
          <p:nvPr/>
        </p:nvSpPr>
        <p:spPr>
          <a:xfrm>
            <a:off x="1875260" y="5249424"/>
            <a:ext cx="477151" cy="518439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OE 02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206" name="object 37"/>
          <p:cNvSpPr/>
          <p:nvPr/>
        </p:nvSpPr>
        <p:spPr>
          <a:xfrm>
            <a:off x="4537383" y="4541373"/>
            <a:ext cx="418395" cy="1756350"/>
          </a:xfrm>
          <a:custGeom>
            <a:avLst/>
            <a:gdLst/>
            <a:ahLst/>
            <a:cxnLst/>
            <a:rect l="l" t="t" r="r" b="b"/>
            <a:pathLst>
              <a:path w="461010" h="2425700">
                <a:moveTo>
                  <a:pt x="460883" y="2425700"/>
                </a:moveTo>
                <a:lnTo>
                  <a:pt x="388112" y="2422906"/>
                </a:lnTo>
                <a:lnTo>
                  <a:pt x="324866" y="2415286"/>
                </a:lnTo>
                <a:lnTo>
                  <a:pt x="274955" y="2403602"/>
                </a:lnTo>
                <a:lnTo>
                  <a:pt x="230505" y="2371725"/>
                </a:lnTo>
                <a:lnTo>
                  <a:pt x="230505" y="1266825"/>
                </a:lnTo>
                <a:lnTo>
                  <a:pt x="218694" y="1249680"/>
                </a:lnTo>
                <a:lnTo>
                  <a:pt x="186055" y="1234948"/>
                </a:lnTo>
                <a:lnTo>
                  <a:pt x="136144" y="1223264"/>
                </a:lnTo>
                <a:lnTo>
                  <a:pt x="72898" y="1215644"/>
                </a:lnTo>
                <a:lnTo>
                  <a:pt x="0" y="1212850"/>
                </a:lnTo>
                <a:lnTo>
                  <a:pt x="72898" y="1210056"/>
                </a:lnTo>
                <a:lnTo>
                  <a:pt x="136144" y="1202436"/>
                </a:lnTo>
                <a:lnTo>
                  <a:pt x="186055" y="1190752"/>
                </a:lnTo>
                <a:lnTo>
                  <a:pt x="218694" y="1175893"/>
                </a:lnTo>
                <a:lnTo>
                  <a:pt x="230505" y="1158875"/>
                </a:lnTo>
                <a:lnTo>
                  <a:pt x="230505" y="53975"/>
                </a:lnTo>
                <a:lnTo>
                  <a:pt x="242189" y="36830"/>
                </a:lnTo>
                <a:lnTo>
                  <a:pt x="274955" y="22098"/>
                </a:lnTo>
                <a:lnTo>
                  <a:pt x="324866" y="10414"/>
                </a:lnTo>
                <a:lnTo>
                  <a:pt x="388112" y="2794"/>
                </a:lnTo>
                <a:lnTo>
                  <a:pt x="461010" y="0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71" dirty="0"/>
          </a:p>
        </p:txBody>
      </p:sp>
      <p:sp>
        <p:nvSpPr>
          <p:cNvPr id="208" name="Rectángulo redondeado 207"/>
          <p:cNvSpPr/>
          <p:nvPr/>
        </p:nvSpPr>
        <p:spPr>
          <a:xfrm>
            <a:off x="2622064" y="5094931"/>
            <a:ext cx="1613139" cy="75943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9" name="object 15"/>
          <p:cNvSpPr txBox="1"/>
          <p:nvPr/>
        </p:nvSpPr>
        <p:spPr>
          <a:xfrm>
            <a:off x="2795914" y="5215788"/>
            <a:ext cx="1316851" cy="517724"/>
          </a:xfrm>
          <a:prstGeom prst="rect">
            <a:avLst/>
          </a:prstGeom>
        </p:spPr>
        <p:txBody>
          <a:bodyPr vert="horz" wrap="square" lIns="0" tIns="9797" rIns="0" bIns="0" rtlCol="0">
            <a:spAutoFit/>
          </a:bodyPr>
          <a:lstStyle/>
          <a:p>
            <a:pPr marL="10950" marR="4611" algn="ctr">
              <a:lnSpc>
                <a:spcPct val="101099"/>
              </a:lnSpc>
              <a:spcBef>
                <a:spcPts val="77"/>
              </a:spcBef>
            </a:pPr>
            <a:r>
              <a:rPr sz="1089" b="1" spc="-23" dirty="0">
                <a:solidFill>
                  <a:schemeClr val="tx1"/>
                </a:solidFill>
                <a:latin typeface="Calibri"/>
                <a:cs typeface="Calibri"/>
              </a:rPr>
              <a:t>Fortalecer 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el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desarrollo </a:t>
            </a:r>
            <a:r>
              <a:rPr sz="1089" b="1" spc="-236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empresarial </a:t>
            </a:r>
            <a:r>
              <a:rPr sz="1089" b="1" spc="-9" dirty="0">
                <a:solidFill>
                  <a:schemeClr val="tx1"/>
                </a:solidFill>
                <a:latin typeface="Calibri"/>
                <a:cs typeface="Calibri"/>
              </a:rPr>
              <a:t>de la </a:t>
            </a:r>
            <a:r>
              <a:rPr sz="1089" b="1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chemeClr val="tx1"/>
                </a:solidFill>
                <a:latin typeface="Calibri"/>
                <a:cs typeface="Calibri"/>
              </a:rPr>
              <a:t>MIPYMES</a:t>
            </a:r>
            <a:r>
              <a:rPr sz="1089" b="1" spc="-14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1089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59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817976" y="3707803"/>
            <a:ext cx="1613139" cy="75943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Google Shape;126;p3"/>
          <p:cNvSpPr txBox="1"/>
          <p:nvPr/>
        </p:nvSpPr>
        <p:spPr>
          <a:xfrm>
            <a:off x="844778" y="1084981"/>
            <a:ext cx="107273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LOGROS ALCANZADOS Y PROYECTADOS AL 30/06 Y 31/12 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object 36"/>
          <p:cNvSpPr txBox="1"/>
          <p:nvPr/>
        </p:nvSpPr>
        <p:spPr>
          <a:xfrm>
            <a:off x="4530009" y="2435080"/>
            <a:ext cx="2330448" cy="675640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19685" rIns="0" bIns="0" rtlCol="0">
            <a:spAutoFit/>
          </a:bodyPr>
          <a:lstStyle>
            <a:defPPr>
              <a:defRPr lang="es-PE"/>
            </a:defPPr>
            <a:lvl1pPr marL="12700" marR="5080" indent="6350" algn="just">
              <a:lnSpc>
                <a:spcPct val="95800"/>
              </a:lnSpc>
              <a:spcBef>
                <a:spcPts val="155"/>
              </a:spcBef>
              <a:defRPr sz="1100" b="1" spc="-20">
                <a:latin typeface="Calibri"/>
                <a:cs typeface="Calibri"/>
              </a:defRPr>
            </a:lvl1pPr>
          </a:lstStyle>
          <a:p>
            <a:r>
              <a:rPr dirty="0" err="1"/>
              <a:t>Conductores</a:t>
            </a:r>
            <a:r>
              <a:rPr dirty="0"/>
              <a:t> / trabajadores /  productores de  las MIPYMES reciben  servicios de capacitación y/o asistencia  técnica.</a:t>
            </a:r>
          </a:p>
        </p:txBody>
      </p:sp>
      <p:sp>
        <p:nvSpPr>
          <p:cNvPr id="17" name="object 41"/>
          <p:cNvSpPr txBox="1"/>
          <p:nvPr/>
        </p:nvSpPr>
        <p:spPr>
          <a:xfrm>
            <a:off x="4544735" y="3626756"/>
            <a:ext cx="2400552" cy="507318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19685" rIns="0" bIns="0" rtlCol="0">
            <a:spAutoFit/>
          </a:bodyPr>
          <a:lstStyle>
            <a:defPPr>
              <a:defRPr lang="es-PE"/>
            </a:defPPr>
            <a:lvl1pPr marL="12700" marR="5080" indent="6350" algn="just">
              <a:lnSpc>
                <a:spcPct val="95800"/>
              </a:lnSpc>
              <a:spcBef>
                <a:spcPts val="155"/>
              </a:spcBef>
              <a:defRPr sz="1100" b="1" spc="-20">
                <a:latin typeface="Calibri"/>
                <a:cs typeface="Calibri"/>
              </a:defRPr>
            </a:lvl1pPr>
          </a:lstStyle>
          <a:p>
            <a:r>
              <a:rPr dirty="0" err="1"/>
              <a:t>Empresas</a:t>
            </a:r>
            <a:r>
              <a:rPr dirty="0"/>
              <a:t>, reciben servicios de  capacitación en gestión ambiental y  regulación industrial.</a:t>
            </a:r>
          </a:p>
        </p:txBody>
      </p:sp>
      <p:sp>
        <p:nvSpPr>
          <p:cNvPr id="22" name="object 46"/>
          <p:cNvSpPr txBox="1"/>
          <p:nvPr/>
        </p:nvSpPr>
        <p:spPr>
          <a:xfrm>
            <a:off x="4524320" y="4684118"/>
            <a:ext cx="2494279" cy="528320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spc="-20" dirty="0" err="1">
                <a:latin typeface="Calibri"/>
                <a:cs typeface="Calibri"/>
              </a:rPr>
              <a:t>Empresas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20" dirty="0">
                <a:latin typeface="Calibri"/>
                <a:cs typeface="Calibri"/>
              </a:rPr>
              <a:t>c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25" dirty="0">
                <a:latin typeface="Calibri"/>
                <a:cs typeface="Calibri"/>
              </a:rPr>
              <a:t>d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n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s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10" dirty="0">
                <a:latin typeface="Calibri"/>
                <a:cs typeface="Calibri"/>
              </a:rPr>
              <a:t>r</a:t>
            </a:r>
            <a:r>
              <a:rPr sz="1100" b="1" spc="-35" dirty="0">
                <a:latin typeface="Calibri"/>
                <a:cs typeface="Calibri"/>
              </a:rPr>
              <a:t>v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10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e  </a:t>
            </a:r>
            <a:r>
              <a:rPr sz="1100" b="1" spc="-20" dirty="0">
                <a:latin typeface="Calibri"/>
                <a:cs typeface="Calibri"/>
              </a:rPr>
              <a:t>articulación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45" dirty="0">
                <a:latin typeface="Calibri"/>
                <a:cs typeface="Calibri"/>
              </a:rPr>
              <a:t>m</a:t>
            </a:r>
            <a:r>
              <a:rPr sz="1100" b="1" spc="-20" dirty="0">
                <a:latin typeface="Calibri"/>
                <a:cs typeface="Calibri"/>
              </a:rPr>
              <a:t>p</a:t>
            </a:r>
            <a:r>
              <a:rPr sz="1100" b="1" spc="-35" dirty="0">
                <a:latin typeface="Calibri"/>
                <a:cs typeface="Calibri"/>
              </a:rPr>
              <a:t>re</a:t>
            </a:r>
            <a:r>
              <a:rPr sz="1100" b="1" spc="-20" dirty="0">
                <a:latin typeface="Calibri"/>
                <a:cs typeface="Calibri"/>
              </a:rPr>
              <a:t>s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r</a:t>
            </a:r>
            <a:r>
              <a:rPr sz="1100" b="1" spc="-10" dirty="0">
                <a:latin typeface="Calibri"/>
                <a:cs typeface="Calibri"/>
              </a:rPr>
              <a:t>i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dirty="0">
                <a:latin typeface="Calibri"/>
                <a:cs typeface="Calibri"/>
              </a:rPr>
              <a:t>l y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20" dirty="0">
                <a:latin typeface="Calibri"/>
                <a:cs typeface="Calibri"/>
              </a:rPr>
              <a:t>c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20" dirty="0">
                <a:latin typeface="Calibri"/>
                <a:cs typeface="Calibri"/>
              </a:rPr>
              <a:t>s</a:t>
            </a:r>
            <a:r>
              <a:rPr sz="1100" b="1" dirty="0">
                <a:latin typeface="Calibri"/>
                <a:cs typeface="Calibri"/>
              </a:rPr>
              <a:t>o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  </a:t>
            </a:r>
            <a:r>
              <a:rPr sz="1100" b="1" spc="-30" dirty="0">
                <a:latin typeface="Calibri"/>
                <a:cs typeface="Calibri"/>
              </a:rPr>
              <a:t>mercados.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" name="object 51"/>
          <p:cNvSpPr txBox="1"/>
          <p:nvPr/>
        </p:nvSpPr>
        <p:spPr>
          <a:xfrm>
            <a:off x="4494271" y="5784050"/>
            <a:ext cx="2458719" cy="528320"/>
          </a:xfrm>
          <a:prstGeom prst="rect">
            <a:avLst/>
          </a:prstGeom>
          <a:solidFill>
            <a:srgbClr val="FFFF99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7780" algn="just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latin typeface="Calibri"/>
                <a:cs typeface="Calibri"/>
              </a:rPr>
              <a:t>M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30" dirty="0">
                <a:latin typeface="Calibri"/>
                <a:cs typeface="Calibri"/>
              </a:rPr>
              <a:t>P</a:t>
            </a:r>
            <a:r>
              <a:rPr sz="1100" b="1" spc="-35" dirty="0">
                <a:latin typeface="Calibri"/>
                <a:cs typeface="Calibri"/>
              </a:rPr>
              <a:t>Y</a:t>
            </a:r>
            <a:r>
              <a:rPr sz="1100" b="1" spc="-45" dirty="0">
                <a:latin typeface="Calibri"/>
                <a:cs typeface="Calibri"/>
              </a:rPr>
              <a:t>M</a:t>
            </a:r>
            <a:r>
              <a:rPr sz="1100" b="1" spc="-20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, 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re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b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n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s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15" dirty="0">
                <a:latin typeface="Calibri"/>
                <a:cs typeface="Calibri"/>
              </a:rPr>
              <a:t>r</a:t>
            </a:r>
            <a:r>
              <a:rPr sz="1100" b="1" spc="-35" dirty="0">
                <a:latin typeface="Calibri"/>
                <a:cs typeface="Calibri"/>
              </a:rPr>
              <a:t>v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  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n</a:t>
            </a:r>
            <a:r>
              <a:rPr sz="1100" b="1" spc="-30" dirty="0">
                <a:latin typeface="Calibri"/>
                <a:cs typeface="Calibri"/>
              </a:rPr>
              <a:t>s</a:t>
            </a:r>
            <a:r>
              <a:rPr sz="1100" b="1" spc="-25" dirty="0">
                <a:latin typeface="Calibri"/>
                <a:cs typeface="Calibri"/>
              </a:rPr>
              <a:t>tru</a:t>
            </a:r>
            <a:r>
              <a:rPr sz="1100" b="1" spc="-45" dirty="0">
                <a:latin typeface="Calibri"/>
                <a:cs typeface="Calibri"/>
              </a:rPr>
              <a:t>m</a:t>
            </a:r>
            <a:r>
              <a:rPr sz="1100" b="1" spc="-35" dirty="0">
                <a:latin typeface="Calibri"/>
                <a:cs typeface="Calibri"/>
              </a:rPr>
              <a:t>ent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s 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p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r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l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t</a:t>
            </a:r>
            <a:r>
              <a:rPr sz="1100" b="1" spc="-45" dirty="0">
                <a:latin typeface="Calibri"/>
                <a:cs typeface="Calibri"/>
              </a:rPr>
              <a:t>r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n</a:t>
            </a:r>
            <a:r>
              <a:rPr sz="1100" b="1" spc="-30" dirty="0">
                <a:latin typeface="Calibri"/>
                <a:cs typeface="Calibri"/>
              </a:rPr>
              <a:t>s</a:t>
            </a:r>
            <a:r>
              <a:rPr sz="1100" b="1" spc="-40" dirty="0">
                <a:latin typeface="Calibri"/>
                <a:cs typeface="Calibri"/>
              </a:rPr>
              <a:t>f</a:t>
            </a:r>
            <a:r>
              <a:rPr sz="1100" b="1" spc="-35" dirty="0">
                <a:latin typeface="Calibri"/>
                <a:cs typeface="Calibri"/>
              </a:rPr>
              <a:t>ere</a:t>
            </a:r>
            <a:r>
              <a:rPr sz="1100" b="1" spc="-25" dirty="0">
                <a:latin typeface="Calibri"/>
                <a:cs typeface="Calibri"/>
              </a:rPr>
              <a:t>nc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e  </a:t>
            </a:r>
            <a:r>
              <a:rPr sz="1100" b="1" spc="-35" dirty="0">
                <a:latin typeface="Calibri"/>
                <a:cs typeface="Calibri"/>
              </a:rPr>
              <a:t>te</a:t>
            </a:r>
            <a:r>
              <a:rPr sz="1100" b="1" spc="-25" dirty="0">
                <a:latin typeface="Calibri"/>
                <a:cs typeface="Calibri"/>
              </a:rPr>
              <a:t>cno</a:t>
            </a:r>
            <a:r>
              <a:rPr sz="1100" b="1" spc="-15" dirty="0">
                <a:latin typeface="Calibri"/>
                <a:cs typeface="Calibri"/>
              </a:rPr>
              <a:t>l</a:t>
            </a:r>
            <a:r>
              <a:rPr sz="1100" b="1" spc="-25" dirty="0">
                <a:latin typeface="Calibri"/>
                <a:cs typeface="Calibri"/>
              </a:rPr>
              <a:t>og</a:t>
            </a:r>
            <a:r>
              <a:rPr sz="1100" b="1" spc="-15" dirty="0">
                <a:latin typeface="Calibri"/>
                <a:cs typeface="Calibri"/>
              </a:rPr>
              <a:t>í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nn</a:t>
            </a:r>
            <a:r>
              <a:rPr sz="1100" b="1" spc="-35" dirty="0">
                <a:latin typeface="Calibri"/>
                <a:cs typeface="Calibri"/>
              </a:rPr>
              <a:t>o</a:t>
            </a:r>
            <a:r>
              <a:rPr sz="1100" b="1" spc="-45" dirty="0">
                <a:latin typeface="Calibri"/>
                <a:cs typeface="Calibri"/>
              </a:rPr>
              <a:t>v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ón</a:t>
            </a:r>
            <a:r>
              <a:rPr sz="1100" b="1" dirty="0">
                <a:latin typeface="Calibri"/>
                <a:cs typeface="Calibri"/>
              </a:rPr>
              <a:t>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9" name="object 39">
            <a:extLst>
              <a:ext uri="{FF2B5EF4-FFF2-40B4-BE49-F238E27FC236}">
                <a16:creationId xmlns:a16="http://schemas.microsoft.com/office/drawing/2014/main" id="{B19A4D8F-4523-4B1D-B087-9CA1D2B4053E}"/>
              </a:ext>
            </a:extLst>
          </p:cNvPr>
          <p:cNvSpPr txBox="1"/>
          <p:nvPr/>
        </p:nvSpPr>
        <p:spPr>
          <a:xfrm>
            <a:off x="4747526" y="2013114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221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0" name="object 39">
            <a:extLst>
              <a:ext uri="{FF2B5EF4-FFF2-40B4-BE49-F238E27FC236}">
                <a16:creationId xmlns:a16="http://schemas.microsoft.com/office/drawing/2014/main" id="{81F77BD4-7886-45D7-BEB6-961DB212FB52}"/>
              </a:ext>
            </a:extLst>
          </p:cNvPr>
          <p:cNvSpPr txBox="1"/>
          <p:nvPr/>
        </p:nvSpPr>
        <p:spPr>
          <a:xfrm>
            <a:off x="4751063" y="2246715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1065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4729BCDF-0292-4D9B-B9BB-F000E3095D89}"/>
              </a:ext>
            </a:extLst>
          </p:cNvPr>
          <p:cNvSpPr txBox="1"/>
          <p:nvPr/>
        </p:nvSpPr>
        <p:spPr>
          <a:xfrm>
            <a:off x="4743989" y="3207334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337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id="{FA0E624E-F1C5-487E-B297-72B806B54CAD}"/>
              </a:ext>
            </a:extLst>
          </p:cNvPr>
          <p:cNvSpPr txBox="1"/>
          <p:nvPr/>
        </p:nvSpPr>
        <p:spPr>
          <a:xfrm>
            <a:off x="4747526" y="3440935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537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41301921-24BE-477E-BD13-2FFAB7BB238B}"/>
              </a:ext>
            </a:extLst>
          </p:cNvPr>
          <p:cNvSpPr txBox="1"/>
          <p:nvPr/>
        </p:nvSpPr>
        <p:spPr>
          <a:xfrm>
            <a:off x="4730749" y="4305423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189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4" name="object 39">
            <a:extLst>
              <a:ext uri="{FF2B5EF4-FFF2-40B4-BE49-F238E27FC236}">
                <a16:creationId xmlns:a16="http://schemas.microsoft.com/office/drawing/2014/main" id="{52171B47-6541-45FE-90BB-FD303D86FE74}"/>
              </a:ext>
            </a:extLst>
          </p:cNvPr>
          <p:cNvSpPr txBox="1"/>
          <p:nvPr/>
        </p:nvSpPr>
        <p:spPr>
          <a:xfrm>
            <a:off x="4734286" y="4539024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840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82814C9E-AE13-4B81-8D15-A843272C5786}"/>
              </a:ext>
            </a:extLst>
          </p:cNvPr>
          <p:cNvSpPr txBox="1"/>
          <p:nvPr/>
        </p:nvSpPr>
        <p:spPr>
          <a:xfrm>
            <a:off x="4722814" y="5351867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243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ED93CC0-E370-4E76-B590-4AC0B07AEC5B}"/>
              </a:ext>
            </a:extLst>
          </p:cNvPr>
          <p:cNvSpPr txBox="1"/>
          <p:nvPr/>
        </p:nvSpPr>
        <p:spPr>
          <a:xfrm>
            <a:off x="4726351" y="5585468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450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8363851-EDDD-48DE-893D-228A7874286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38502" r="27405" b="20387"/>
          <a:stretch/>
        </p:blipFill>
        <p:spPr bwMode="auto">
          <a:xfrm>
            <a:off x="7632700" y="3919075"/>
            <a:ext cx="2670173" cy="2297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6460E80-D855-41FE-9329-BA807E7A212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4" t="14308" r="28454" b="35735"/>
          <a:stretch/>
        </p:blipFill>
        <p:spPr bwMode="auto">
          <a:xfrm>
            <a:off x="7632700" y="2172581"/>
            <a:ext cx="2667000" cy="1656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object 22"/>
          <p:cNvSpPr txBox="1"/>
          <p:nvPr/>
        </p:nvSpPr>
        <p:spPr>
          <a:xfrm>
            <a:off x="105497" y="1602726"/>
            <a:ext cx="2336746" cy="243015"/>
          </a:xfrm>
          <a:prstGeom prst="rect">
            <a:avLst/>
          </a:prstGeom>
          <a:solidFill>
            <a:schemeClr val="accent3">
              <a:lumMod val="40000"/>
              <a:lumOff val="60000"/>
              <a:alpha val="50195"/>
            </a:schemeClr>
          </a:solidFill>
        </p:spPr>
        <p:txBody>
          <a:bodyPr vert="horz" wrap="square" lIns="0" tIns="27305" rIns="0" bIns="0" rtlCol="0">
            <a:spAutoFit/>
          </a:bodyPr>
          <a:lstStyle/>
          <a:p>
            <a:pPr marL="96838">
              <a:lnSpc>
                <a:spcPct val="100000"/>
              </a:lnSpc>
              <a:spcBef>
                <a:spcPts val="215"/>
              </a:spcBef>
            </a:pPr>
            <a:r>
              <a:rPr lang="es-MX" b="1" spc="-10" dirty="0">
                <a:solidFill>
                  <a:schemeClr val="tx1"/>
                </a:solidFill>
                <a:latin typeface="Calibri"/>
                <a:cs typeface="Calibri"/>
              </a:rPr>
              <a:t>MYPE</a:t>
            </a:r>
            <a:r>
              <a:rPr lang="es-MX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MX" b="1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lang="es-MX" b="1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MX" b="1" spc="-15" dirty="0">
                <a:solidFill>
                  <a:schemeClr val="tx1"/>
                </a:solidFill>
                <a:latin typeface="Calibri"/>
                <a:cs typeface="Calibri"/>
              </a:rPr>
              <a:t>INDUSTRIA AÑO</a:t>
            </a:r>
            <a:r>
              <a:rPr lang="es-MX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MX" b="1" spc="-15" dirty="0">
                <a:solidFill>
                  <a:schemeClr val="tx1"/>
                </a:solidFill>
                <a:latin typeface="Calibri"/>
                <a:cs typeface="Calibri"/>
              </a:rPr>
              <a:t>2023</a:t>
            </a:r>
            <a:endParaRPr lang="es-MX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1062774" y="3779585"/>
            <a:ext cx="477151" cy="518439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rgbClr val="002060"/>
                </a:solidFill>
              </a:rPr>
              <a:t>OE 02</a:t>
            </a:r>
            <a:endParaRPr lang="es-PE" sz="800" b="1" dirty="0">
              <a:solidFill>
                <a:srgbClr val="002060"/>
              </a:solidFill>
            </a:endParaRPr>
          </a:p>
        </p:txBody>
      </p:sp>
      <p:sp>
        <p:nvSpPr>
          <p:cNvPr id="44" name="object 15"/>
          <p:cNvSpPr txBox="1"/>
          <p:nvPr/>
        </p:nvSpPr>
        <p:spPr>
          <a:xfrm>
            <a:off x="1926393" y="3828661"/>
            <a:ext cx="1316851" cy="517724"/>
          </a:xfrm>
          <a:prstGeom prst="rect">
            <a:avLst/>
          </a:prstGeom>
        </p:spPr>
        <p:txBody>
          <a:bodyPr vert="horz" wrap="square" lIns="0" tIns="9797" rIns="0" bIns="0" rtlCol="0">
            <a:spAutoFit/>
          </a:bodyPr>
          <a:lstStyle/>
          <a:p>
            <a:pPr marL="10950" marR="4611" algn="ctr">
              <a:lnSpc>
                <a:spcPct val="101099"/>
              </a:lnSpc>
              <a:spcBef>
                <a:spcPts val="77"/>
              </a:spcBef>
            </a:pPr>
            <a:r>
              <a:rPr sz="1089" b="1" spc="-23" dirty="0">
                <a:solidFill>
                  <a:srgbClr val="002060"/>
                </a:solidFill>
                <a:latin typeface="Calibri"/>
                <a:cs typeface="Calibri"/>
              </a:rPr>
              <a:t>Fortalecer </a:t>
            </a:r>
            <a:r>
              <a:rPr sz="1089" b="1" spc="-9" dirty="0">
                <a:solidFill>
                  <a:srgbClr val="002060"/>
                </a:solidFill>
                <a:latin typeface="Calibri"/>
                <a:cs typeface="Calibri"/>
              </a:rPr>
              <a:t>el </a:t>
            </a:r>
            <a:r>
              <a:rPr sz="1089" b="1" spc="-14" dirty="0">
                <a:solidFill>
                  <a:srgbClr val="002060"/>
                </a:solidFill>
                <a:latin typeface="Calibri"/>
                <a:cs typeface="Calibri"/>
              </a:rPr>
              <a:t>desarrollo </a:t>
            </a:r>
            <a:r>
              <a:rPr sz="1089" b="1" spc="-236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rgbClr val="002060"/>
                </a:solidFill>
                <a:latin typeface="Calibri"/>
                <a:cs typeface="Calibri"/>
              </a:rPr>
              <a:t>empresarial </a:t>
            </a:r>
            <a:r>
              <a:rPr sz="1089" b="1" spc="-9" dirty="0">
                <a:solidFill>
                  <a:srgbClr val="002060"/>
                </a:solidFill>
                <a:latin typeface="Calibri"/>
                <a:cs typeface="Calibri"/>
              </a:rPr>
              <a:t>de la </a:t>
            </a:r>
            <a:r>
              <a:rPr sz="1089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089" b="1" spc="-14" dirty="0">
                <a:solidFill>
                  <a:srgbClr val="002060"/>
                </a:solidFill>
                <a:latin typeface="Calibri"/>
                <a:cs typeface="Calibri"/>
              </a:rPr>
              <a:t>MIPYMES.</a:t>
            </a:r>
            <a:endParaRPr sz="1089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45" name="object 37"/>
          <p:cNvSpPr/>
          <p:nvPr/>
        </p:nvSpPr>
        <p:spPr>
          <a:xfrm>
            <a:off x="3684646" y="2246715"/>
            <a:ext cx="418395" cy="3757270"/>
          </a:xfrm>
          <a:custGeom>
            <a:avLst/>
            <a:gdLst/>
            <a:ahLst/>
            <a:cxnLst/>
            <a:rect l="l" t="t" r="r" b="b"/>
            <a:pathLst>
              <a:path w="461010" h="2425700">
                <a:moveTo>
                  <a:pt x="460883" y="2425700"/>
                </a:moveTo>
                <a:lnTo>
                  <a:pt x="388112" y="2422906"/>
                </a:lnTo>
                <a:lnTo>
                  <a:pt x="324866" y="2415286"/>
                </a:lnTo>
                <a:lnTo>
                  <a:pt x="274955" y="2403602"/>
                </a:lnTo>
                <a:lnTo>
                  <a:pt x="230505" y="2371725"/>
                </a:lnTo>
                <a:lnTo>
                  <a:pt x="230505" y="1266825"/>
                </a:lnTo>
                <a:lnTo>
                  <a:pt x="218694" y="1249680"/>
                </a:lnTo>
                <a:lnTo>
                  <a:pt x="186055" y="1234948"/>
                </a:lnTo>
                <a:lnTo>
                  <a:pt x="136144" y="1223264"/>
                </a:lnTo>
                <a:lnTo>
                  <a:pt x="72898" y="1215644"/>
                </a:lnTo>
                <a:lnTo>
                  <a:pt x="0" y="1212850"/>
                </a:lnTo>
                <a:lnTo>
                  <a:pt x="72898" y="1210056"/>
                </a:lnTo>
                <a:lnTo>
                  <a:pt x="136144" y="1202436"/>
                </a:lnTo>
                <a:lnTo>
                  <a:pt x="186055" y="1190752"/>
                </a:lnTo>
                <a:lnTo>
                  <a:pt x="218694" y="1175893"/>
                </a:lnTo>
                <a:lnTo>
                  <a:pt x="230505" y="1158875"/>
                </a:lnTo>
                <a:lnTo>
                  <a:pt x="230505" y="53975"/>
                </a:lnTo>
                <a:lnTo>
                  <a:pt x="242189" y="36830"/>
                </a:lnTo>
                <a:lnTo>
                  <a:pt x="274955" y="22098"/>
                </a:lnTo>
                <a:lnTo>
                  <a:pt x="324866" y="10414"/>
                </a:lnTo>
                <a:lnTo>
                  <a:pt x="388112" y="2794"/>
                </a:lnTo>
                <a:lnTo>
                  <a:pt x="461010" y="0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71" dirty="0"/>
          </a:p>
        </p:txBody>
      </p:sp>
    </p:spTree>
    <p:extLst>
      <p:ext uri="{BB962C8B-B14F-4D97-AF65-F5344CB8AC3E}">
        <p14:creationId xmlns:p14="http://schemas.microsoft.com/office/powerpoint/2010/main" val="181001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640323" y="3404569"/>
            <a:ext cx="1653122" cy="10131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Google Shape;126;p3"/>
          <p:cNvSpPr txBox="1"/>
          <p:nvPr/>
        </p:nvSpPr>
        <p:spPr>
          <a:xfrm>
            <a:off x="844778" y="1084981"/>
            <a:ext cx="107273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LOGROS ALCANZADOS Y PROYECTADOS AL 30/06 Y 31/12 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177077" y="3369114"/>
            <a:ext cx="2807970" cy="528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93345" marR="90805" indent="252729" algn="ctr">
              <a:lnSpc>
                <a:spcPct val="107900"/>
              </a:lnSpc>
              <a:spcBef>
                <a:spcPts val="100"/>
              </a:spcBef>
            </a:pPr>
            <a:r>
              <a:rPr sz="1050" b="1" dirty="0">
                <a:latin typeface="Calibri"/>
                <a:cs typeface="Calibri"/>
              </a:rPr>
              <a:t>Productores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5" dirty="0">
                <a:latin typeface="Calibri"/>
                <a:cs typeface="Calibri"/>
              </a:rPr>
              <a:t>Acuícolas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spc="5" dirty="0">
                <a:latin typeface="Calibri"/>
                <a:cs typeface="Calibri"/>
              </a:rPr>
              <a:t>de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10" dirty="0">
                <a:latin typeface="Calibri"/>
                <a:cs typeface="Calibri"/>
              </a:rPr>
              <a:t>las 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10" dirty="0">
                <a:latin typeface="Calibri"/>
                <a:cs typeface="Calibri"/>
              </a:rPr>
              <a:t>categorías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15" dirty="0">
                <a:latin typeface="Calibri"/>
                <a:cs typeface="Calibri"/>
              </a:rPr>
              <a:t>AMYPE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y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10" dirty="0">
                <a:latin typeface="Calibri"/>
                <a:cs typeface="Calibri"/>
              </a:rPr>
              <a:t>AREL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15" dirty="0" err="1">
                <a:latin typeface="Calibri"/>
                <a:cs typeface="Calibri"/>
              </a:rPr>
              <a:t>asist</a:t>
            </a:r>
            <a:r>
              <a:rPr lang="es-PE" sz="1050" b="1" spc="15" dirty="0">
                <a:latin typeface="Calibri"/>
                <a:cs typeface="Calibri"/>
              </a:rPr>
              <a:t>i</a:t>
            </a:r>
            <a:r>
              <a:rPr sz="1050" b="1" spc="15" dirty="0">
                <a:latin typeface="Calibri"/>
                <a:cs typeface="Calibri"/>
              </a:rPr>
              <a:t>dos</a:t>
            </a:r>
            <a:r>
              <a:rPr lang="es-PE" sz="1050" b="1" spc="15" dirty="0">
                <a:latin typeface="Calibri"/>
                <a:cs typeface="Calibri"/>
              </a:rPr>
              <a:t> </a:t>
            </a:r>
            <a:r>
              <a:rPr sz="1050" b="1" spc="10" dirty="0">
                <a:latin typeface="Calibri"/>
                <a:cs typeface="Calibri"/>
              </a:rPr>
              <a:t>t</a:t>
            </a:r>
            <a:r>
              <a:rPr lang="es-PE" sz="1050" b="1" spc="10" dirty="0">
                <a:latin typeface="Calibri"/>
                <a:cs typeface="Calibri"/>
              </a:rPr>
              <a:t>é</a:t>
            </a:r>
            <a:r>
              <a:rPr sz="1050" b="1" spc="10" dirty="0" err="1">
                <a:latin typeface="Calibri"/>
                <a:cs typeface="Calibri"/>
              </a:rPr>
              <a:t>cnicamente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 el </a:t>
            </a:r>
            <a:r>
              <a:rPr sz="1050" spc="5" dirty="0">
                <a:latin typeface="Calibri"/>
                <a:cs typeface="Calibri"/>
              </a:rPr>
              <a:t>manejo </a:t>
            </a:r>
            <a:r>
              <a:rPr sz="1050" dirty="0">
                <a:latin typeface="Calibri"/>
                <a:cs typeface="Calibri"/>
              </a:rPr>
              <a:t>productivo </a:t>
            </a:r>
            <a:r>
              <a:rPr sz="1050" spc="-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acuícola </a:t>
            </a:r>
            <a:r>
              <a:rPr sz="1050" b="1" spc="10" dirty="0">
                <a:latin typeface="Calibri"/>
                <a:cs typeface="Calibri"/>
              </a:rPr>
              <a:t>(*)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1" name="object 24"/>
          <p:cNvSpPr txBox="1"/>
          <p:nvPr/>
        </p:nvSpPr>
        <p:spPr>
          <a:xfrm>
            <a:off x="8345986" y="2199947"/>
            <a:ext cx="2390775" cy="544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100"/>
              </a:lnSpc>
              <a:spcBef>
                <a:spcPts val="100"/>
              </a:spcBef>
            </a:pPr>
            <a:r>
              <a:rPr sz="1050" b="1" dirty="0">
                <a:latin typeface="Calibri"/>
                <a:cs typeface="Calibri"/>
              </a:rPr>
              <a:t>Fiscalizaciones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5" dirty="0">
                <a:latin typeface="Calibri"/>
                <a:cs typeface="Calibri"/>
              </a:rPr>
              <a:t>marco </a:t>
            </a:r>
            <a:r>
              <a:rPr sz="1050" dirty="0">
                <a:latin typeface="Calibri"/>
                <a:cs typeface="Calibri"/>
              </a:rPr>
              <a:t>del 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fortalecimiento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la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cobertura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b="1" spc="5" dirty="0">
                <a:latin typeface="Calibri"/>
                <a:cs typeface="Calibri"/>
              </a:rPr>
              <a:t>pesquera</a:t>
            </a:r>
            <a:r>
              <a:rPr sz="1050" b="1" dirty="0">
                <a:latin typeface="Calibri"/>
                <a:cs typeface="Calibri"/>
              </a:rPr>
              <a:t> y </a:t>
            </a:r>
            <a:r>
              <a:rPr sz="1050" b="1" spc="-225" dirty="0">
                <a:latin typeface="Calibri"/>
                <a:cs typeface="Calibri"/>
              </a:rPr>
              <a:t> </a:t>
            </a:r>
            <a:r>
              <a:rPr sz="1050" b="1" spc="5" dirty="0">
                <a:latin typeface="Calibri"/>
                <a:cs typeface="Calibri"/>
              </a:rPr>
              <a:t>acuícola.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2" name="object 25"/>
          <p:cNvSpPr txBox="1"/>
          <p:nvPr/>
        </p:nvSpPr>
        <p:spPr>
          <a:xfrm>
            <a:off x="2835637" y="3486263"/>
            <a:ext cx="1327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M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jo</a:t>
            </a:r>
            <a:r>
              <a:rPr sz="1200" b="1" spc="-40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sz="12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l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200" b="1" spc="-35" dirty="0">
                <a:solidFill>
                  <a:schemeClr val="tx1"/>
                </a:solidFill>
                <a:latin typeface="Calibri"/>
                <a:cs typeface="Calibri"/>
              </a:rPr>
              <a:t> c</a:t>
            </a:r>
            <a:r>
              <a:rPr sz="1200" b="1" spc="-25" dirty="0">
                <a:solidFill>
                  <a:schemeClr val="tx1"/>
                </a:solidFill>
                <a:latin typeface="Calibri"/>
                <a:cs typeface="Calibri"/>
              </a:rPr>
              <a:t>aden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200" b="1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de  valor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de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las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actividades</a:t>
            </a:r>
            <a:r>
              <a:rPr sz="1200" b="1" spc="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2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pesca </a:t>
            </a:r>
            <a:r>
              <a:rPr sz="1200" b="1" spc="-25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 acuicultura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5" name="object 33"/>
          <p:cNvSpPr txBox="1"/>
          <p:nvPr/>
        </p:nvSpPr>
        <p:spPr>
          <a:xfrm>
            <a:off x="5010818" y="3007330"/>
            <a:ext cx="1985159" cy="6899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01600" marR="5080" indent="-88900" algn="ctr">
              <a:lnSpc>
                <a:spcPct val="100000"/>
              </a:lnSpc>
              <a:spcBef>
                <a:spcPts val="100"/>
              </a:spcBef>
            </a:pPr>
            <a:r>
              <a:rPr lang="es-MX" sz="1100" b="1" spc="-5" dirty="0">
                <a:solidFill>
                  <a:srgbClr val="FF0000"/>
                </a:solidFill>
                <a:cs typeface="Calibri"/>
              </a:rPr>
              <a:t>1,908 subproyectos </a:t>
            </a:r>
            <a:r>
              <a:rPr lang="es-MX" sz="1100" b="1" spc="-5" dirty="0">
                <a:cs typeface="Calibri"/>
              </a:rPr>
              <a:t>de Innovación en Pesca o</a:t>
            </a:r>
            <a:r>
              <a:rPr lang="es-MX" sz="1100" b="1" dirty="0">
                <a:cs typeface="Calibri"/>
              </a:rPr>
              <a:t> </a:t>
            </a:r>
            <a:r>
              <a:rPr lang="es-MX" sz="1100" b="1" spc="-235" dirty="0">
                <a:cs typeface="Calibri"/>
              </a:rPr>
              <a:t> </a:t>
            </a:r>
            <a:r>
              <a:rPr lang="es-MX" sz="1100" b="1" spc="-5" dirty="0">
                <a:cs typeface="Calibri"/>
              </a:rPr>
              <a:t>Acuicultura, ejecutados y con resolución de cierre</a:t>
            </a:r>
            <a:endParaRPr lang="es-MX" sz="1100" b="1" dirty="0">
              <a:cs typeface="Calibri"/>
            </a:endParaRPr>
          </a:p>
        </p:txBody>
      </p:sp>
      <p:sp>
        <p:nvSpPr>
          <p:cNvPr id="26" name="object 34"/>
          <p:cNvSpPr txBox="1"/>
          <p:nvPr/>
        </p:nvSpPr>
        <p:spPr>
          <a:xfrm>
            <a:off x="5047778" y="2198515"/>
            <a:ext cx="2603500" cy="360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12395" marR="5080" indent="-10033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alibri"/>
                <a:cs typeface="Calibri"/>
              </a:rPr>
              <a:t>Asesorías técnicas </a:t>
            </a:r>
            <a:r>
              <a:rPr sz="1100" dirty="0">
                <a:latin typeface="Calibri"/>
                <a:cs typeface="Calibri"/>
              </a:rPr>
              <a:t>en temas </a:t>
            </a:r>
            <a:r>
              <a:rPr sz="1100" spc="-5" dirty="0">
                <a:latin typeface="Calibri"/>
                <a:cs typeface="Calibri"/>
              </a:rPr>
              <a:t>de formalización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dirty="0" err="1">
                <a:latin typeface="Calibri"/>
                <a:cs typeface="Calibri"/>
              </a:rPr>
              <a:t>los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lang="es-PE" sz="1100" spc="-5" dirty="0">
                <a:latin typeface="Calibri"/>
                <a:cs typeface="Calibri"/>
              </a:rPr>
              <a:t>pescadores</a:t>
            </a:r>
            <a:r>
              <a:rPr lang="es-PE" sz="1100" spc="-20" dirty="0">
                <a:latin typeface="Calibri"/>
                <a:cs typeface="Calibri"/>
              </a:rPr>
              <a:t> </a:t>
            </a:r>
            <a:r>
              <a:rPr lang="es-PE" sz="1100" dirty="0">
                <a:latin typeface="Calibri"/>
                <a:cs typeface="Calibri"/>
              </a:rPr>
              <a:t>y </a:t>
            </a:r>
            <a:r>
              <a:rPr sz="1100" spc="-5" dirty="0" err="1">
                <a:latin typeface="Calibri"/>
                <a:cs typeface="Calibri"/>
              </a:rPr>
              <a:t>pescadoras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artesanales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" name="object 41"/>
          <p:cNvSpPr txBox="1"/>
          <p:nvPr/>
        </p:nvSpPr>
        <p:spPr>
          <a:xfrm>
            <a:off x="1407284" y="6370798"/>
            <a:ext cx="3070225" cy="360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(*)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AMYPE: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Acuicultura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Micro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Pequeña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Empresa.</a:t>
            </a:r>
            <a:endParaRPr sz="1100" dirty="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AREL: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Acuicultura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Recursos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Limitados.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7A21E2DC-259B-E8A2-0BC1-67ED96563C21}"/>
              </a:ext>
            </a:extLst>
          </p:cNvPr>
          <p:cNvSpPr txBox="1"/>
          <p:nvPr/>
        </p:nvSpPr>
        <p:spPr>
          <a:xfrm>
            <a:off x="5134244" y="6149547"/>
            <a:ext cx="2554169" cy="520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es-PE"/>
            </a:defPPr>
            <a:lvl1pPr marL="101600" marR="5080" indent="-88900" algn="ctr">
              <a:lnSpc>
                <a:spcPct val="100000"/>
              </a:lnSpc>
              <a:spcBef>
                <a:spcPts val="100"/>
              </a:spcBef>
              <a:defRPr sz="1100" b="1" spc="-5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r>
              <a:rPr lang="es-PE" dirty="0">
                <a:solidFill>
                  <a:schemeClr val="tx1"/>
                </a:solidFill>
              </a:rPr>
              <a:t>Familias beneficiadas que se encuentran en situación de vulnerabilidad, a través de los canales comerciales del PNACP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DD0A63CB-C469-F7DF-82BF-207D6D12E89E}"/>
              </a:ext>
            </a:extLst>
          </p:cNvPr>
          <p:cNvSpPr txBox="1"/>
          <p:nvPr/>
        </p:nvSpPr>
        <p:spPr>
          <a:xfrm>
            <a:off x="8345148" y="6222044"/>
            <a:ext cx="2554169" cy="351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es-PE"/>
            </a:defPPr>
            <a:lvl1pPr marL="101600" marR="5080" indent="-88900" algn="ctr">
              <a:lnSpc>
                <a:spcPct val="100000"/>
              </a:lnSpc>
              <a:spcBef>
                <a:spcPts val="100"/>
              </a:spcBef>
              <a:defRPr sz="1100" b="1" spc="-5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r>
              <a:rPr lang="es-PE" dirty="0">
                <a:solidFill>
                  <a:schemeClr val="tx1"/>
                </a:solidFill>
              </a:rPr>
              <a:t>Comercialización de productos hidrobiológicos.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4EF68872-7CDF-4216-83F2-889C1FB1406C}"/>
              </a:ext>
            </a:extLst>
          </p:cNvPr>
          <p:cNvSpPr txBox="1"/>
          <p:nvPr/>
        </p:nvSpPr>
        <p:spPr>
          <a:xfrm>
            <a:off x="5482290" y="1758337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6,349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DD9F7B70-2B68-4BC0-977C-53EB1F72A71C}"/>
              </a:ext>
            </a:extLst>
          </p:cNvPr>
          <p:cNvSpPr txBox="1"/>
          <p:nvPr/>
        </p:nvSpPr>
        <p:spPr>
          <a:xfrm>
            <a:off x="5485827" y="1991938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12,600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id="{C9AE91F4-298C-4BEA-9D47-F00CC8C9D3B1}"/>
              </a:ext>
            </a:extLst>
          </p:cNvPr>
          <p:cNvSpPr txBox="1"/>
          <p:nvPr/>
        </p:nvSpPr>
        <p:spPr>
          <a:xfrm>
            <a:off x="9073848" y="5669081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1,820 TM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9BEF3E06-C77F-442A-962F-95726C316AFC}"/>
              </a:ext>
            </a:extLst>
          </p:cNvPr>
          <p:cNvSpPr txBox="1"/>
          <p:nvPr/>
        </p:nvSpPr>
        <p:spPr>
          <a:xfrm>
            <a:off x="9077385" y="5902682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2,900 TM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407A9759-7639-4F68-97CA-7F0E5403BC0C}"/>
              </a:ext>
            </a:extLst>
          </p:cNvPr>
          <p:cNvSpPr txBox="1"/>
          <p:nvPr/>
        </p:nvSpPr>
        <p:spPr>
          <a:xfrm>
            <a:off x="8596177" y="1740018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 65,769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C4920213-94E3-4868-847C-40107B47BA05}"/>
              </a:ext>
            </a:extLst>
          </p:cNvPr>
          <p:cNvSpPr txBox="1"/>
          <p:nvPr/>
        </p:nvSpPr>
        <p:spPr>
          <a:xfrm>
            <a:off x="8599714" y="1973619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130,000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4" name="object 39">
            <a:extLst>
              <a:ext uri="{FF2B5EF4-FFF2-40B4-BE49-F238E27FC236}">
                <a16:creationId xmlns:a16="http://schemas.microsoft.com/office/drawing/2014/main" id="{A239D90A-180C-4911-947F-06FDB4D9F4BA}"/>
              </a:ext>
            </a:extLst>
          </p:cNvPr>
          <p:cNvSpPr txBox="1"/>
          <p:nvPr/>
        </p:nvSpPr>
        <p:spPr>
          <a:xfrm>
            <a:off x="8613573" y="2935979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630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5" name="object 39">
            <a:extLst>
              <a:ext uri="{FF2B5EF4-FFF2-40B4-BE49-F238E27FC236}">
                <a16:creationId xmlns:a16="http://schemas.microsoft.com/office/drawing/2014/main" id="{663FD0CE-7343-4BFE-B03B-26DBC58DC48E}"/>
              </a:ext>
            </a:extLst>
          </p:cNvPr>
          <p:cNvSpPr txBox="1"/>
          <p:nvPr/>
        </p:nvSpPr>
        <p:spPr>
          <a:xfrm>
            <a:off x="8617110" y="3169580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672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643568F4-716A-4A01-87D5-E9222182F2EE}"/>
              </a:ext>
            </a:extLst>
          </p:cNvPr>
          <p:cNvSpPr txBox="1"/>
          <p:nvPr/>
        </p:nvSpPr>
        <p:spPr>
          <a:xfrm>
            <a:off x="5004852" y="5646366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1,220,390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47" name="object 39">
            <a:extLst>
              <a:ext uri="{FF2B5EF4-FFF2-40B4-BE49-F238E27FC236}">
                <a16:creationId xmlns:a16="http://schemas.microsoft.com/office/drawing/2014/main" id="{48507624-2A20-4CB4-BE8F-72589A507B5D}"/>
              </a:ext>
            </a:extLst>
          </p:cNvPr>
          <p:cNvSpPr txBox="1"/>
          <p:nvPr/>
        </p:nvSpPr>
        <p:spPr>
          <a:xfrm>
            <a:off x="5008389" y="5879967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2,000,000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52" name="object 33">
            <a:extLst>
              <a:ext uri="{FF2B5EF4-FFF2-40B4-BE49-F238E27FC236}">
                <a16:creationId xmlns:a16="http://schemas.microsoft.com/office/drawing/2014/main" id="{3B146980-3A6F-45FB-9456-4EF1E14D0769}"/>
              </a:ext>
            </a:extLst>
          </p:cNvPr>
          <p:cNvSpPr txBox="1"/>
          <p:nvPr/>
        </p:nvSpPr>
        <p:spPr>
          <a:xfrm>
            <a:off x="5134245" y="5051443"/>
            <a:ext cx="2554169" cy="351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defPPr>
              <a:defRPr lang="es-PE"/>
            </a:defPPr>
            <a:lvl1pPr marL="101600" marR="5080" indent="-88900" algn="ctr">
              <a:lnSpc>
                <a:spcPct val="100000"/>
              </a:lnSpc>
              <a:spcBef>
                <a:spcPts val="100"/>
              </a:spcBef>
              <a:defRPr sz="1100" b="1" spc="-5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r>
              <a:rPr lang="es-419" dirty="0">
                <a:solidFill>
                  <a:schemeClr val="tx1"/>
                </a:solidFill>
              </a:rPr>
              <a:t>Créditos para el sector pesquero artesanal y acuícola.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3" name="object 39">
            <a:extLst>
              <a:ext uri="{FF2B5EF4-FFF2-40B4-BE49-F238E27FC236}">
                <a16:creationId xmlns:a16="http://schemas.microsoft.com/office/drawing/2014/main" id="{B7A308B8-71B1-4FF7-939D-09CFAA169993}"/>
              </a:ext>
            </a:extLst>
          </p:cNvPr>
          <p:cNvSpPr txBox="1"/>
          <p:nvPr/>
        </p:nvSpPr>
        <p:spPr>
          <a:xfrm>
            <a:off x="4953737" y="4303650"/>
            <a:ext cx="2860896" cy="339194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393 créditos (187 Acuicultura y 206 Pesca Artesanal por </a:t>
            </a:r>
            <a:r>
              <a:rPr lang="es-419" sz="1000" dirty="0">
                <a:solidFill>
                  <a:srgbClr val="FF0000"/>
                </a:solidFill>
              </a:rPr>
              <a:t>S/ </a:t>
            </a:r>
            <a:r>
              <a:rPr lang="es-419" sz="1000" b="1" dirty="0">
                <a:solidFill>
                  <a:srgbClr val="FF0000"/>
                </a:solidFill>
              </a:rPr>
              <a:t>10,7 Millones</a:t>
            </a: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54" name="object 39">
            <a:extLst>
              <a:ext uri="{FF2B5EF4-FFF2-40B4-BE49-F238E27FC236}">
                <a16:creationId xmlns:a16="http://schemas.microsoft.com/office/drawing/2014/main" id="{3D16AF9C-F74F-4240-8F68-D1E27E581E67}"/>
              </a:ext>
            </a:extLst>
          </p:cNvPr>
          <p:cNvSpPr txBox="1"/>
          <p:nvPr/>
        </p:nvSpPr>
        <p:spPr>
          <a:xfrm>
            <a:off x="4949588" y="4731085"/>
            <a:ext cx="285580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740 Créditos por 12.9 Millones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56" name="object 51">
            <a:extLst>
              <a:ext uri="{FF2B5EF4-FFF2-40B4-BE49-F238E27FC236}">
                <a16:creationId xmlns:a16="http://schemas.microsoft.com/office/drawing/2014/main" id="{7D7A30F7-6355-4B03-B061-E85DA6636F7F}"/>
              </a:ext>
            </a:extLst>
          </p:cNvPr>
          <p:cNvSpPr txBox="1"/>
          <p:nvPr/>
        </p:nvSpPr>
        <p:spPr>
          <a:xfrm>
            <a:off x="5150803" y="3946722"/>
            <a:ext cx="256667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s-ES" sz="1100" b="1" dirty="0">
                <a:solidFill>
                  <a:srgbClr val="FF0000"/>
                </a:solidFill>
                <a:latin typeface="+mj-lt"/>
                <a:cs typeface="Calibri"/>
              </a:rPr>
              <a:t>Se </a:t>
            </a:r>
            <a:r>
              <a:rPr lang="es-ES" sz="1100" b="1" spc="-5" dirty="0">
                <a:solidFill>
                  <a:srgbClr val="FF0000"/>
                </a:solidFill>
                <a:latin typeface="+mj-lt"/>
                <a:cs typeface="Calibri"/>
              </a:rPr>
              <a:t>aprobó la</a:t>
            </a:r>
            <a:r>
              <a:rPr lang="es-ES" sz="1100" b="1" dirty="0">
                <a:solidFill>
                  <a:srgbClr val="FF0000"/>
                </a:solidFill>
                <a:latin typeface="+mj-lt"/>
                <a:cs typeface="Calibri"/>
              </a:rPr>
              <a:t> </a:t>
            </a:r>
            <a:r>
              <a:rPr lang="es-ES" sz="1100" b="1" spc="-5" dirty="0">
                <a:solidFill>
                  <a:srgbClr val="FF0000"/>
                </a:solidFill>
                <a:latin typeface="+mj-lt"/>
                <a:cs typeface="Calibri"/>
              </a:rPr>
              <a:t>Política Nacional </a:t>
            </a:r>
            <a:r>
              <a:rPr lang="es-ES" sz="1100" b="1" spc="-235" dirty="0">
                <a:solidFill>
                  <a:srgbClr val="FF0000"/>
                </a:solidFill>
                <a:latin typeface="+mj-lt"/>
                <a:cs typeface="Calibri"/>
              </a:rPr>
              <a:t> </a:t>
            </a:r>
            <a:r>
              <a:rPr lang="es-ES" sz="1100" b="1" spc="-15" dirty="0">
                <a:solidFill>
                  <a:srgbClr val="FF0000"/>
                </a:solidFill>
                <a:latin typeface="+mj-lt"/>
                <a:cs typeface="Calibri"/>
              </a:rPr>
              <a:t>de Acuicultura</a:t>
            </a:r>
            <a:endParaRPr lang="es-ES" sz="1100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386F40E8-7A50-43C6-98D0-EC8421EBC2A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0" t="6256" r="20553" b="84913"/>
          <a:stretch/>
        </p:blipFill>
        <p:spPr bwMode="auto">
          <a:xfrm>
            <a:off x="7034565" y="5681644"/>
            <a:ext cx="752292" cy="325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Flecha: hacia la izquierda 90">
            <a:extLst>
              <a:ext uri="{FF2B5EF4-FFF2-40B4-BE49-F238E27FC236}">
                <a16:creationId xmlns:a16="http://schemas.microsoft.com/office/drawing/2014/main" id="{27E802FF-F003-43AF-B2EB-697B8593C55C}"/>
              </a:ext>
            </a:extLst>
          </p:cNvPr>
          <p:cNvSpPr/>
          <p:nvPr/>
        </p:nvSpPr>
        <p:spPr>
          <a:xfrm>
            <a:off x="8265343" y="4765190"/>
            <a:ext cx="530226" cy="1396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F8313F98-F78D-47DE-BD5A-D8A7E54A37D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7813" r="66056" b="83350"/>
          <a:stretch/>
        </p:blipFill>
        <p:spPr bwMode="auto">
          <a:xfrm>
            <a:off x="7020015" y="3194163"/>
            <a:ext cx="748665" cy="29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3EDF5F93-F80F-4557-9DE8-9C680182BC3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8377" r="70884" b="65402"/>
          <a:stretch/>
        </p:blipFill>
        <p:spPr bwMode="auto">
          <a:xfrm>
            <a:off x="9100955" y="4466412"/>
            <a:ext cx="1482573" cy="737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9FC41889-17D2-44D7-9AF7-0E620AB9D9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0" t="6256" r="20553" b="84913"/>
          <a:stretch/>
        </p:blipFill>
        <p:spPr bwMode="auto">
          <a:xfrm>
            <a:off x="8238854" y="5720975"/>
            <a:ext cx="752292" cy="325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object 22"/>
          <p:cNvSpPr txBox="1"/>
          <p:nvPr/>
        </p:nvSpPr>
        <p:spPr>
          <a:xfrm>
            <a:off x="105497" y="1602726"/>
            <a:ext cx="1913084" cy="243015"/>
          </a:xfrm>
          <a:prstGeom prst="rect">
            <a:avLst/>
          </a:prstGeom>
          <a:solidFill>
            <a:schemeClr val="bg2">
              <a:lumMod val="20000"/>
              <a:lumOff val="80000"/>
              <a:alpha val="50195"/>
            </a:schemeClr>
          </a:solidFill>
        </p:spPr>
        <p:txBody>
          <a:bodyPr vert="horz" wrap="square" lIns="0" tIns="27305" rIns="0" bIns="0" rtlCol="0">
            <a:spAutoFit/>
          </a:bodyPr>
          <a:lstStyle/>
          <a:p>
            <a:pPr marL="96838">
              <a:lnSpc>
                <a:spcPct val="100000"/>
              </a:lnSpc>
              <a:spcBef>
                <a:spcPts val="215"/>
              </a:spcBef>
            </a:pPr>
            <a:r>
              <a:rPr lang="es-MX" b="1" spc="-10" dirty="0">
                <a:solidFill>
                  <a:schemeClr val="tx1"/>
                </a:solidFill>
                <a:latin typeface="Calibri"/>
                <a:cs typeface="Calibri"/>
              </a:rPr>
              <a:t>PESCA Y ACUICULTURA</a:t>
            </a:r>
            <a:endParaRPr lang="es-MX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915712" y="3625147"/>
            <a:ext cx="477151" cy="5184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OE 03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64" name="object 37"/>
          <p:cNvSpPr/>
          <p:nvPr/>
        </p:nvSpPr>
        <p:spPr>
          <a:xfrm>
            <a:off x="4462400" y="1925325"/>
            <a:ext cx="418395" cy="4458222"/>
          </a:xfrm>
          <a:custGeom>
            <a:avLst/>
            <a:gdLst/>
            <a:ahLst/>
            <a:cxnLst/>
            <a:rect l="l" t="t" r="r" b="b"/>
            <a:pathLst>
              <a:path w="461010" h="2425700">
                <a:moveTo>
                  <a:pt x="460883" y="2425700"/>
                </a:moveTo>
                <a:lnTo>
                  <a:pt x="388112" y="2422906"/>
                </a:lnTo>
                <a:lnTo>
                  <a:pt x="324866" y="2415286"/>
                </a:lnTo>
                <a:lnTo>
                  <a:pt x="274955" y="2403602"/>
                </a:lnTo>
                <a:lnTo>
                  <a:pt x="230505" y="2371725"/>
                </a:lnTo>
                <a:lnTo>
                  <a:pt x="230505" y="1266825"/>
                </a:lnTo>
                <a:lnTo>
                  <a:pt x="218694" y="1249680"/>
                </a:lnTo>
                <a:lnTo>
                  <a:pt x="186055" y="1234948"/>
                </a:lnTo>
                <a:lnTo>
                  <a:pt x="136144" y="1223264"/>
                </a:lnTo>
                <a:lnTo>
                  <a:pt x="72898" y="1215644"/>
                </a:lnTo>
                <a:lnTo>
                  <a:pt x="0" y="1212850"/>
                </a:lnTo>
                <a:lnTo>
                  <a:pt x="72898" y="1210056"/>
                </a:lnTo>
                <a:lnTo>
                  <a:pt x="136144" y="1202436"/>
                </a:lnTo>
                <a:lnTo>
                  <a:pt x="186055" y="1190752"/>
                </a:lnTo>
                <a:lnTo>
                  <a:pt x="218694" y="1175893"/>
                </a:lnTo>
                <a:lnTo>
                  <a:pt x="230505" y="1158875"/>
                </a:lnTo>
                <a:lnTo>
                  <a:pt x="230505" y="53975"/>
                </a:lnTo>
                <a:lnTo>
                  <a:pt x="242189" y="36830"/>
                </a:lnTo>
                <a:lnTo>
                  <a:pt x="274955" y="22098"/>
                </a:lnTo>
                <a:lnTo>
                  <a:pt x="324866" y="10414"/>
                </a:lnTo>
                <a:lnTo>
                  <a:pt x="388112" y="2794"/>
                </a:lnTo>
                <a:lnTo>
                  <a:pt x="461010" y="0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71" dirty="0"/>
          </a:p>
        </p:txBody>
      </p:sp>
    </p:spTree>
    <p:extLst>
      <p:ext uri="{BB962C8B-B14F-4D97-AF65-F5344CB8AC3E}">
        <p14:creationId xmlns:p14="http://schemas.microsoft.com/office/powerpoint/2010/main" val="156717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6;p3"/>
          <p:cNvSpPr txBox="1"/>
          <p:nvPr/>
        </p:nvSpPr>
        <p:spPr>
          <a:xfrm>
            <a:off x="844778" y="1084981"/>
            <a:ext cx="107273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LOGROS ALCANZADOS Y PROYECTADOS AL 30/06 Y 31/12 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object 16"/>
          <p:cNvSpPr txBox="1"/>
          <p:nvPr/>
        </p:nvSpPr>
        <p:spPr>
          <a:xfrm>
            <a:off x="4779890" y="2576527"/>
            <a:ext cx="2857119" cy="507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9685" rIns="0" bIns="0" rtlCol="0">
            <a:spAutoFit/>
          </a:bodyPr>
          <a:lstStyle/>
          <a:p>
            <a:pPr marL="12700" marR="5080" indent="6350" algn="just">
              <a:lnSpc>
                <a:spcPct val="95800"/>
              </a:lnSpc>
              <a:spcBef>
                <a:spcPts val="155"/>
              </a:spcBef>
            </a:pPr>
            <a:r>
              <a:rPr sz="1100" b="1" spc="-30" dirty="0" err="1">
                <a:latin typeface="Calibri"/>
                <a:cs typeface="Calibri"/>
              </a:rPr>
              <a:t>A</a:t>
            </a:r>
            <a:r>
              <a:rPr sz="1100" b="1" spc="-25" dirty="0" err="1">
                <a:latin typeface="Calibri"/>
                <a:cs typeface="Calibri"/>
              </a:rPr>
              <a:t>cu</a:t>
            </a:r>
            <a:r>
              <a:rPr sz="1100" b="1" spc="-15" dirty="0" err="1">
                <a:latin typeface="Calibri"/>
                <a:cs typeface="Calibri"/>
              </a:rPr>
              <a:t>i</a:t>
            </a:r>
            <a:r>
              <a:rPr sz="1100" b="1" spc="-25" dirty="0" err="1">
                <a:latin typeface="Calibri"/>
                <a:cs typeface="Calibri"/>
              </a:rPr>
              <a:t>cu</a:t>
            </a:r>
            <a:r>
              <a:rPr sz="1100" b="1" spc="-15" dirty="0" err="1">
                <a:latin typeface="Calibri"/>
                <a:cs typeface="Calibri"/>
              </a:rPr>
              <a:t>l</a:t>
            </a:r>
            <a:r>
              <a:rPr sz="1100" b="1" spc="-35" dirty="0" err="1">
                <a:latin typeface="Calibri"/>
                <a:cs typeface="Calibri"/>
              </a:rPr>
              <a:t>t</a:t>
            </a:r>
            <a:r>
              <a:rPr sz="1100" b="1" spc="-25" dirty="0" err="1">
                <a:latin typeface="Calibri"/>
                <a:cs typeface="Calibri"/>
              </a:rPr>
              <a:t>o</a:t>
            </a:r>
            <a:r>
              <a:rPr sz="1100" b="1" spc="-35" dirty="0" err="1">
                <a:latin typeface="Calibri"/>
                <a:cs typeface="Calibri"/>
              </a:rPr>
              <a:t>re</a:t>
            </a:r>
            <a:r>
              <a:rPr sz="1100" b="1" dirty="0" err="1">
                <a:latin typeface="Calibri"/>
                <a:cs typeface="Calibri"/>
              </a:rPr>
              <a:t>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cc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20" dirty="0">
                <a:latin typeface="Calibri"/>
                <a:cs typeface="Calibri"/>
              </a:rPr>
              <a:t>d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n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s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15" dirty="0">
                <a:latin typeface="Calibri"/>
                <a:cs typeface="Calibri"/>
              </a:rPr>
              <a:t>r</a:t>
            </a:r>
            <a:r>
              <a:rPr sz="1100" b="1" spc="-35" dirty="0">
                <a:latin typeface="Calibri"/>
                <a:cs typeface="Calibri"/>
              </a:rPr>
              <a:t>v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c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dirty="0">
                <a:latin typeface="Calibri"/>
                <a:cs typeface="Calibri"/>
              </a:rPr>
              <a:t>s  </a:t>
            </a:r>
            <a:r>
              <a:rPr sz="1100" b="1" spc="-25" dirty="0">
                <a:latin typeface="Calibri"/>
                <a:cs typeface="Calibri"/>
              </a:rPr>
              <a:t>p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r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l </a:t>
            </a:r>
            <a:r>
              <a:rPr sz="1100" b="1" spc="10" dirty="0">
                <a:latin typeface="Calibri"/>
                <a:cs typeface="Calibri"/>
              </a:rPr>
              <a:t> </a:t>
            </a:r>
            <a:r>
              <a:rPr sz="1100" b="1" spc="-30" dirty="0">
                <a:latin typeface="Calibri"/>
                <a:cs typeface="Calibri"/>
              </a:rPr>
              <a:t>f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spc="-45" dirty="0">
                <a:latin typeface="Calibri"/>
                <a:cs typeface="Calibri"/>
              </a:rPr>
              <a:t>m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30" dirty="0">
                <a:latin typeface="Calibri"/>
                <a:cs typeface="Calibri"/>
              </a:rPr>
              <a:t>n</a:t>
            </a:r>
            <a:r>
              <a:rPr sz="1100" b="1" spc="-35" dirty="0">
                <a:latin typeface="Calibri"/>
                <a:cs typeface="Calibri"/>
              </a:rPr>
              <a:t>t</a:t>
            </a:r>
            <a:r>
              <a:rPr sz="1100" b="1" dirty="0">
                <a:latin typeface="Calibri"/>
                <a:cs typeface="Calibri"/>
              </a:rPr>
              <a:t>o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l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dirty="0">
                <a:latin typeface="Calibri"/>
                <a:cs typeface="Calibri"/>
              </a:rPr>
              <a:t>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45" dirty="0">
                <a:latin typeface="Calibri"/>
                <a:cs typeface="Calibri"/>
              </a:rPr>
              <a:t>n</a:t>
            </a:r>
            <a:r>
              <a:rPr sz="1100" b="1" spc="-40" dirty="0">
                <a:latin typeface="Calibri"/>
                <a:cs typeface="Calibri"/>
              </a:rPr>
              <a:t>v</a:t>
            </a:r>
            <a:r>
              <a:rPr sz="1100" b="1" spc="-35" dirty="0">
                <a:latin typeface="Calibri"/>
                <a:cs typeface="Calibri"/>
              </a:rPr>
              <a:t>er</a:t>
            </a:r>
            <a:r>
              <a:rPr sz="1100" b="1" spc="-20" dirty="0">
                <a:latin typeface="Calibri"/>
                <a:cs typeface="Calibri"/>
              </a:rPr>
              <a:t>s</a:t>
            </a:r>
            <a:r>
              <a:rPr sz="1100" b="1" spc="-10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on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s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y  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dirty="0">
                <a:latin typeface="Calibri"/>
                <a:cs typeface="Calibri"/>
              </a:rPr>
              <a:t>l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spc="-35" dirty="0">
                <a:latin typeface="Calibri"/>
                <a:cs typeface="Calibri"/>
              </a:rPr>
              <a:t>r</a:t>
            </a:r>
            <a:r>
              <a:rPr sz="1100" b="1" spc="-25" dirty="0">
                <a:latin typeface="Calibri"/>
                <a:cs typeface="Calibri"/>
              </a:rPr>
              <a:t>d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25" dirty="0">
                <a:latin typeface="Calibri"/>
                <a:cs typeface="Calibri"/>
              </a:rPr>
              <a:t>n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50" dirty="0">
                <a:latin typeface="Calibri"/>
                <a:cs typeface="Calibri"/>
              </a:rPr>
              <a:t>m</a:t>
            </a:r>
            <a:r>
              <a:rPr sz="1100" b="1" spc="-10" dirty="0">
                <a:latin typeface="Calibri"/>
                <a:cs typeface="Calibri"/>
              </a:rPr>
              <a:t>i</a:t>
            </a:r>
            <a:r>
              <a:rPr sz="1100" b="1" spc="-35" dirty="0">
                <a:latin typeface="Calibri"/>
                <a:cs typeface="Calibri"/>
              </a:rPr>
              <a:t>ent</a:t>
            </a:r>
            <a:r>
              <a:rPr sz="1100" b="1" dirty="0">
                <a:latin typeface="Calibri"/>
                <a:cs typeface="Calibri"/>
              </a:rPr>
              <a:t>o  </a:t>
            </a:r>
            <a:r>
              <a:rPr sz="1100" b="1" spc="-1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e</a:t>
            </a:r>
            <a:r>
              <a:rPr sz="1100" b="1" spc="-6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l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25" dirty="0" err="1">
                <a:latin typeface="Calibri"/>
                <a:cs typeface="Calibri"/>
              </a:rPr>
              <a:t>acuicultura</a:t>
            </a:r>
            <a:r>
              <a:rPr sz="1100" b="1" dirty="0">
                <a:latin typeface="Calibri"/>
                <a:cs typeface="Calibri"/>
              </a:rPr>
              <a:t>.</a:t>
            </a:r>
            <a:r>
              <a:rPr lang="es-PE" sz="1100" b="1" dirty="0">
                <a:latin typeface="Calibri"/>
                <a:cs typeface="Calibri"/>
              </a:rPr>
              <a:t> 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26"/>
          <p:cNvSpPr txBox="1"/>
          <p:nvPr/>
        </p:nvSpPr>
        <p:spPr>
          <a:xfrm>
            <a:off x="4779890" y="3842768"/>
            <a:ext cx="2857119" cy="503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ct val="95100"/>
              </a:lnSpc>
              <a:spcBef>
                <a:spcPts val="165"/>
              </a:spcBef>
            </a:pPr>
            <a:r>
              <a:rPr lang="es-PE" sz="1100" b="1" spc="-30" dirty="0">
                <a:latin typeface="Calibri"/>
                <a:cs typeface="Calibri"/>
              </a:rPr>
              <a:t>U</a:t>
            </a:r>
            <a:r>
              <a:rPr sz="1100" b="1" spc="-25" dirty="0" err="1">
                <a:latin typeface="Calibri"/>
                <a:cs typeface="Calibri"/>
              </a:rPr>
              <a:t>n</a:t>
            </a:r>
            <a:r>
              <a:rPr sz="1100" b="1" spc="-15" dirty="0" err="1">
                <a:latin typeface="Calibri"/>
                <a:cs typeface="Calibri"/>
              </a:rPr>
              <a:t>i</a:t>
            </a:r>
            <a:r>
              <a:rPr sz="1100" b="1" spc="-25" dirty="0" err="1">
                <a:latin typeface="Calibri"/>
                <a:cs typeface="Calibri"/>
              </a:rPr>
              <a:t>d</a:t>
            </a:r>
            <a:r>
              <a:rPr sz="1100" b="1" spc="-35" dirty="0" err="1">
                <a:latin typeface="Calibri"/>
                <a:cs typeface="Calibri"/>
              </a:rPr>
              <a:t>a</a:t>
            </a:r>
            <a:r>
              <a:rPr sz="1100" b="1" spc="-25" dirty="0" err="1">
                <a:latin typeface="Calibri"/>
                <a:cs typeface="Calibri"/>
              </a:rPr>
              <a:t>d</a:t>
            </a:r>
            <a:r>
              <a:rPr sz="1100" b="1" spc="-35" dirty="0" err="1">
                <a:latin typeface="Calibri"/>
                <a:cs typeface="Calibri"/>
              </a:rPr>
              <a:t>e</a:t>
            </a:r>
            <a:r>
              <a:rPr sz="1100" b="1" dirty="0" err="1">
                <a:latin typeface="Calibri"/>
                <a:cs typeface="Calibri"/>
              </a:rPr>
              <a:t>s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p</a:t>
            </a:r>
            <a:r>
              <a:rPr sz="1100" b="1" spc="-35" dirty="0">
                <a:latin typeface="Calibri"/>
                <a:cs typeface="Calibri"/>
              </a:rPr>
              <a:t>r</a:t>
            </a:r>
            <a:r>
              <a:rPr sz="1100" b="1" spc="-25" dirty="0">
                <a:latin typeface="Calibri"/>
                <a:cs typeface="Calibri"/>
              </a:rPr>
              <a:t>oduc</a:t>
            </a:r>
            <a:r>
              <a:rPr sz="1100" b="1" spc="-20" dirty="0">
                <a:latin typeface="Calibri"/>
                <a:cs typeface="Calibri"/>
              </a:rPr>
              <a:t>c</a:t>
            </a:r>
            <a:r>
              <a:rPr sz="1100" b="1" spc="-15" dirty="0">
                <a:latin typeface="Calibri"/>
                <a:cs typeface="Calibri"/>
              </a:rPr>
              <a:t>i</a:t>
            </a:r>
            <a:r>
              <a:rPr sz="1100" b="1" spc="-25" dirty="0">
                <a:latin typeface="Calibri"/>
                <a:cs typeface="Calibri"/>
              </a:rPr>
              <a:t>ó</a:t>
            </a:r>
            <a:r>
              <a:rPr sz="1100" b="1" dirty="0">
                <a:latin typeface="Calibri"/>
                <a:cs typeface="Calibri"/>
              </a:rPr>
              <a:t>n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cu</a:t>
            </a:r>
            <a:r>
              <a:rPr sz="1100" b="1" spc="-15" dirty="0">
                <a:latin typeface="Calibri"/>
                <a:cs typeface="Calibri"/>
              </a:rPr>
              <a:t>í</a:t>
            </a:r>
            <a:r>
              <a:rPr sz="1100" b="1" spc="-35" dirty="0">
                <a:latin typeface="Calibri"/>
                <a:cs typeface="Calibri"/>
              </a:rPr>
              <a:t>c</a:t>
            </a:r>
            <a:r>
              <a:rPr sz="1100" b="1" spc="-25" dirty="0">
                <a:latin typeface="Calibri"/>
                <a:cs typeface="Calibri"/>
              </a:rPr>
              <a:t>o</a:t>
            </a:r>
            <a:r>
              <a:rPr sz="1100" b="1" spc="-10" dirty="0">
                <a:latin typeface="Calibri"/>
                <a:cs typeface="Calibri"/>
              </a:rPr>
              <a:t>l</a:t>
            </a:r>
            <a:r>
              <a:rPr sz="1100" b="1" dirty="0">
                <a:latin typeface="Calibri"/>
                <a:cs typeface="Calibri"/>
              </a:rPr>
              <a:t>a  </a:t>
            </a:r>
            <a:r>
              <a:rPr sz="1100" b="1" spc="-30" dirty="0">
                <a:latin typeface="Calibri"/>
                <a:cs typeface="Calibri"/>
              </a:rPr>
              <a:t>acceden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servicios </a:t>
            </a:r>
            <a:r>
              <a:rPr sz="1100" b="1" spc="-30" dirty="0">
                <a:latin typeface="Calibri"/>
                <a:cs typeface="Calibri"/>
              </a:rPr>
              <a:t>para innovar </a:t>
            </a:r>
            <a:r>
              <a:rPr sz="1100" b="1" dirty="0">
                <a:latin typeface="Calibri"/>
                <a:cs typeface="Calibri"/>
              </a:rPr>
              <a:t>y 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desarrollar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la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actividad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-25" dirty="0" err="1">
                <a:latin typeface="Calibri"/>
                <a:cs typeface="Calibri"/>
              </a:rPr>
              <a:t>acuícola</a:t>
            </a:r>
            <a:r>
              <a:rPr sz="1100" b="1" spc="-25" dirty="0">
                <a:latin typeface="Calibri"/>
                <a:cs typeface="Calibri"/>
              </a:rPr>
              <a:t>.</a:t>
            </a:r>
            <a:r>
              <a:rPr lang="es-PE" sz="1100" b="1" spc="-25" dirty="0">
                <a:latin typeface="Calibri"/>
                <a:cs typeface="Calibri"/>
              </a:rPr>
              <a:t> 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53"/>
          <p:cNvSpPr txBox="1"/>
          <p:nvPr/>
        </p:nvSpPr>
        <p:spPr>
          <a:xfrm>
            <a:off x="4779889" y="5005860"/>
            <a:ext cx="2857120" cy="5066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9050" rIns="0" bIns="0" rtlCol="0">
            <a:spAutoFit/>
          </a:bodyPr>
          <a:lstStyle/>
          <a:p>
            <a:pPr marL="12700" marR="5080" indent="-635" algn="just">
              <a:lnSpc>
                <a:spcPct val="96000"/>
              </a:lnSpc>
              <a:spcBef>
                <a:spcPts val="150"/>
              </a:spcBef>
            </a:pPr>
            <a:r>
              <a:rPr sz="1100" b="1" spc="-40" dirty="0" err="1">
                <a:latin typeface="Calibri"/>
                <a:cs typeface="Calibri"/>
              </a:rPr>
              <a:t>A</a:t>
            </a:r>
            <a:r>
              <a:rPr sz="1100" b="1" spc="-35" dirty="0" err="1">
                <a:latin typeface="Calibri"/>
                <a:cs typeface="Calibri"/>
              </a:rPr>
              <a:t>ge</a:t>
            </a:r>
            <a:r>
              <a:rPr sz="1100" b="1" spc="-45" dirty="0" err="1">
                <a:latin typeface="Calibri"/>
                <a:cs typeface="Calibri"/>
              </a:rPr>
              <a:t>nt</a:t>
            </a:r>
            <a:r>
              <a:rPr sz="1100" b="1" spc="-35" dirty="0" err="1">
                <a:latin typeface="Calibri"/>
                <a:cs typeface="Calibri"/>
              </a:rPr>
              <a:t>e</a:t>
            </a:r>
            <a:r>
              <a:rPr sz="1100" b="1" dirty="0" err="1">
                <a:latin typeface="Calibri"/>
                <a:cs typeface="Calibri"/>
              </a:rPr>
              <a:t>s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d</a:t>
            </a:r>
            <a:r>
              <a:rPr sz="1100" b="1" dirty="0">
                <a:latin typeface="Calibri"/>
                <a:cs typeface="Calibri"/>
              </a:rPr>
              <a:t>e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l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pe</a:t>
            </a:r>
            <a:r>
              <a:rPr sz="1100" b="1" spc="-30" dirty="0">
                <a:latin typeface="Calibri"/>
                <a:cs typeface="Calibri"/>
              </a:rPr>
              <a:t>s</a:t>
            </a:r>
            <a:r>
              <a:rPr sz="1100" b="1" spc="-35" dirty="0">
                <a:latin typeface="Calibri"/>
                <a:cs typeface="Calibri"/>
              </a:rPr>
              <a:t>c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35" dirty="0">
                <a:latin typeface="Calibri"/>
                <a:cs typeface="Calibri"/>
              </a:rPr>
              <a:t>a</a:t>
            </a:r>
            <a:r>
              <a:rPr sz="1100" b="1" spc="-25" dirty="0">
                <a:latin typeface="Calibri"/>
                <a:cs typeface="Calibri"/>
              </a:rPr>
              <a:t>r</a:t>
            </a:r>
            <a:r>
              <a:rPr sz="1100" b="1" spc="-45" dirty="0">
                <a:latin typeface="Calibri"/>
                <a:cs typeface="Calibri"/>
              </a:rPr>
              <a:t>t</a:t>
            </a:r>
            <a:r>
              <a:rPr sz="1100" b="1" spc="-35" dirty="0">
                <a:latin typeface="Calibri"/>
                <a:cs typeface="Calibri"/>
              </a:rPr>
              <a:t>e</a:t>
            </a:r>
            <a:r>
              <a:rPr sz="1100" b="1" spc="-30" dirty="0">
                <a:latin typeface="Calibri"/>
                <a:cs typeface="Calibri"/>
              </a:rPr>
              <a:t>s</a:t>
            </a:r>
            <a:r>
              <a:rPr sz="1100" b="1" spc="-35" dirty="0">
                <a:latin typeface="Calibri"/>
                <a:cs typeface="Calibri"/>
              </a:rPr>
              <a:t>ana</a:t>
            </a:r>
            <a:r>
              <a:rPr sz="1100" b="1" dirty="0">
                <a:latin typeface="Calibri"/>
                <a:cs typeface="Calibri"/>
              </a:rPr>
              <a:t>l  </a:t>
            </a:r>
            <a:r>
              <a:rPr sz="1100" b="1" spc="-30" dirty="0">
                <a:latin typeface="Calibri"/>
                <a:cs typeface="Calibri"/>
              </a:rPr>
              <a:t>acceden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23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servicios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de 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30" dirty="0">
                <a:latin typeface="Calibri"/>
                <a:cs typeface="Calibri"/>
              </a:rPr>
              <a:t>financiamiento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y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30" dirty="0">
                <a:latin typeface="Calibri"/>
                <a:cs typeface="Calibri"/>
              </a:rPr>
              <a:t>fortalecimiento</a:t>
            </a:r>
            <a:r>
              <a:rPr sz="1100" b="1" spc="4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de </a:t>
            </a:r>
            <a:r>
              <a:rPr sz="1100" b="1" spc="-235" dirty="0">
                <a:latin typeface="Calibri"/>
                <a:cs typeface="Calibri"/>
              </a:rPr>
              <a:t> </a:t>
            </a:r>
            <a:r>
              <a:rPr sz="1100" b="1" spc="-35" dirty="0" err="1">
                <a:latin typeface="Calibri"/>
                <a:cs typeface="Calibri"/>
              </a:rPr>
              <a:t>capacidades</a:t>
            </a:r>
            <a:r>
              <a:rPr sz="1100" b="1" spc="-35" dirty="0">
                <a:latin typeface="Calibri"/>
                <a:cs typeface="Calibri"/>
              </a:rPr>
              <a:t>.</a:t>
            </a:r>
            <a:r>
              <a:rPr lang="es-PE" sz="1100" b="1" spc="-35" dirty="0">
                <a:latin typeface="Calibri"/>
                <a:cs typeface="Calibri"/>
              </a:rPr>
              <a:t> 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" name="object 58"/>
          <p:cNvSpPr txBox="1"/>
          <p:nvPr/>
        </p:nvSpPr>
        <p:spPr>
          <a:xfrm>
            <a:off x="4779889" y="6210349"/>
            <a:ext cx="2857120" cy="3441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9050" rIns="0" bIns="0" rtlCol="0">
            <a:spAutoFit/>
          </a:bodyPr>
          <a:lstStyle>
            <a:defPPr>
              <a:defRPr lang="es-PE"/>
            </a:defPPr>
            <a:lvl1pPr marL="12700" marR="5080" indent="-635" algn="just">
              <a:lnSpc>
                <a:spcPct val="96000"/>
              </a:lnSpc>
              <a:spcBef>
                <a:spcPts val="150"/>
              </a:spcBef>
              <a:defRPr sz="1100" b="1" spc="-30">
                <a:latin typeface="Calibri"/>
                <a:cs typeface="Calibri"/>
              </a:defRPr>
            </a:lvl1pPr>
          </a:lstStyle>
          <a:p>
            <a:r>
              <a:rPr dirty="0" err="1"/>
              <a:t>Agentes</a:t>
            </a:r>
            <a:r>
              <a:rPr dirty="0"/>
              <a:t> de la pesca artesanal  acceden a asistencia técnica en  buenas prácticas  </a:t>
            </a:r>
            <a:r>
              <a:rPr dirty="0" err="1"/>
              <a:t>pesqueras</a:t>
            </a:r>
            <a:r>
              <a:rPr dirty="0"/>
              <a:t>.</a:t>
            </a:r>
            <a:r>
              <a:rPr lang="es-PE" dirty="0"/>
              <a:t>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" name="object 39">
            <a:extLst>
              <a:ext uri="{FF2B5EF4-FFF2-40B4-BE49-F238E27FC236}">
                <a16:creationId xmlns:a16="http://schemas.microsoft.com/office/drawing/2014/main" id="{013EBECF-C05D-4AB5-9A8F-0FF54C784F21}"/>
              </a:ext>
            </a:extLst>
          </p:cNvPr>
          <p:cNvSpPr txBox="1"/>
          <p:nvPr/>
        </p:nvSpPr>
        <p:spPr>
          <a:xfrm>
            <a:off x="4993232" y="1948577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318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29" name="object 39">
            <a:extLst>
              <a:ext uri="{FF2B5EF4-FFF2-40B4-BE49-F238E27FC236}">
                <a16:creationId xmlns:a16="http://schemas.microsoft.com/office/drawing/2014/main" id="{6702ACBC-F30E-4C5E-A08C-7FC10FD465F5}"/>
              </a:ext>
            </a:extLst>
          </p:cNvPr>
          <p:cNvSpPr txBox="1"/>
          <p:nvPr/>
        </p:nvSpPr>
        <p:spPr>
          <a:xfrm>
            <a:off x="4996769" y="2253006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500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0" name="object 39">
            <a:extLst>
              <a:ext uri="{FF2B5EF4-FFF2-40B4-BE49-F238E27FC236}">
                <a16:creationId xmlns:a16="http://schemas.microsoft.com/office/drawing/2014/main" id="{4D0FDFD3-6FE2-44B8-B3C0-DFF1BF07F85D}"/>
              </a:ext>
            </a:extLst>
          </p:cNvPr>
          <p:cNvSpPr txBox="1"/>
          <p:nvPr/>
        </p:nvSpPr>
        <p:spPr>
          <a:xfrm>
            <a:off x="4996769" y="5612315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1,212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CB15058A-3FB9-4E72-9272-83B254BE5197}"/>
              </a:ext>
            </a:extLst>
          </p:cNvPr>
          <p:cNvSpPr txBox="1"/>
          <p:nvPr/>
        </p:nvSpPr>
        <p:spPr>
          <a:xfrm>
            <a:off x="4996769" y="5911332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2,200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id="{36AF42CC-6D24-46B5-A3F8-B20ED2709D22}"/>
              </a:ext>
            </a:extLst>
          </p:cNvPr>
          <p:cNvSpPr txBox="1"/>
          <p:nvPr/>
        </p:nvSpPr>
        <p:spPr>
          <a:xfrm>
            <a:off x="4993232" y="4432415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2,642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3" name="object 39">
            <a:extLst>
              <a:ext uri="{FF2B5EF4-FFF2-40B4-BE49-F238E27FC236}">
                <a16:creationId xmlns:a16="http://schemas.microsoft.com/office/drawing/2014/main" id="{B67B186A-B392-4D58-B27E-73E46D4B44DE}"/>
              </a:ext>
            </a:extLst>
          </p:cNvPr>
          <p:cNvSpPr txBox="1"/>
          <p:nvPr/>
        </p:nvSpPr>
        <p:spPr>
          <a:xfrm>
            <a:off x="4996769" y="4709820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5,284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4" name="object 39">
            <a:extLst>
              <a:ext uri="{FF2B5EF4-FFF2-40B4-BE49-F238E27FC236}">
                <a16:creationId xmlns:a16="http://schemas.microsoft.com/office/drawing/2014/main" id="{FF389AEF-22F1-4016-B72F-4D23547691A9}"/>
              </a:ext>
            </a:extLst>
          </p:cNvPr>
          <p:cNvSpPr txBox="1"/>
          <p:nvPr/>
        </p:nvSpPr>
        <p:spPr>
          <a:xfrm>
            <a:off x="4993232" y="3209121"/>
            <a:ext cx="1987351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630 (a jun/23)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8B28FCAF-9E15-4455-91F3-80EA9C028663}"/>
              </a:ext>
            </a:extLst>
          </p:cNvPr>
          <p:cNvSpPr txBox="1"/>
          <p:nvPr/>
        </p:nvSpPr>
        <p:spPr>
          <a:xfrm>
            <a:off x="4996769" y="3504994"/>
            <a:ext cx="1983814" cy="185306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44"/>
              </a:spcBef>
            </a:pPr>
            <a:r>
              <a:rPr lang="es-MX" sz="1000" b="1" dirty="0">
                <a:solidFill>
                  <a:srgbClr val="FF0000"/>
                </a:solidFill>
                <a:latin typeface="+mj-lt"/>
                <a:cs typeface="Calibri"/>
              </a:rPr>
              <a:t>672 (a dic/23)</a:t>
            </a:r>
            <a:endParaRPr sz="1000" b="1" dirty="0">
              <a:solidFill>
                <a:srgbClr val="FF0000"/>
              </a:solidFill>
              <a:latin typeface="+mj-lt"/>
              <a:cs typeface="Calibri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F0A878A-BF72-49B8-BCFA-E7B3660AE79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0" t="26535" r="27869" b="20388"/>
          <a:stretch/>
        </p:blipFill>
        <p:spPr bwMode="auto">
          <a:xfrm>
            <a:off x="7859942" y="2066883"/>
            <a:ext cx="2674572" cy="1850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5AC57FD-7F93-4F6E-95F9-788185B25F7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8" t="19513" r="2703" b="39113"/>
          <a:stretch/>
        </p:blipFill>
        <p:spPr bwMode="auto">
          <a:xfrm>
            <a:off x="7866157" y="4152935"/>
            <a:ext cx="2668357" cy="2120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bject 22"/>
          <p:cNvSpPr txBox="1"/>
          <p:nvPr/>
        </p:nvSpPr>
        <p:spPr>
          <a:xfrm>
            <a:off x="105497" y="1602726"/>
            <a:ext cx="1913084" cy="243015"/>
          </a:xfrm>
          <a:prstGeom prst="rect">
            <a:avLst/>
          </a:prstGeom>
          <a:solidFill>
            <a:schemeClr val="bg2">
              <a:lumMod val="20000"/>
              <a:lumOff val="80000"/>
              <a:alpha val="50195"/>
            </a:schemeClr>
          </a:solidFill>
        </p:spPr>
        <p:txBody>
          <a:bodyPr vert="horz" wrap="square" lIns="0" tIns="27305" rIns="0" bIns="0" rtlCol="0">
            <a:spAutoFit/>
          </a:bodyPr>
          <a:lstStyle/>
          <a:p>
            <a:pPr marL="96838">
              <a:lnSpc>
                <a:spcPct val="100000"/>
              </a:lnSpc>
              <a:spcBef>
                <a:spcPts val="215"/>
              </a:spcBef>
            </a:pPr>
            <a:r>
              <a:rPr lang="es-MX" b="1" spc="-10" dirty="0">
                <a:solidFill>
                  <a:schemeClr val="tx1"/>
                </a:solidFill>
                <a:latin typeface="Calibri"/>
                <a:cs typeface="Calibri"/>
              </a:rPr>
              <a:t>PESCA Y ACUICULTURA</a:t>
            </a:r>
            <a:endParaRPr lang="es-MX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0" name="Rectángulo redondeado 39"/>
          <p:cNvSpPr/>
          <p:nvPr/>
        </p:nvSpPr>
        <p:spPr>
          <a:xfrm>
            <a:off x="1608376" y="3696683"/>
            <a:ext cx="1653122" cy="10131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Elipse 40"/>
          <p:cNvSpPr/>
          <p:nvPr/>
        </p:nvSpPr>
        <p:spPr>
          <a:xfrm>
            <a:off x="883765" y="3917261"/>
            <a:ext cx="477151" cy="5184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OE 03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42" name="object 37"/>
          <p:cNvSpPr/>
          <p:nvPr/>
        </p:nvSpPr>
        <p:spPr>
          <a:xfrm>
            <a:off x="3684646" y="2246715"/>
            <a:ext cx="418395" cy="3757270"/>
          </a:xfrm>
          <a:custGeom>
            <a:avLst/>
            <a:gdLst/>
            <a:ahLst/>
            <a:cxnLst/>
            <a:rect l="l" t="t" r="r" b="b"/>
            <a:pathLst>
              <a:path w="461010" h="2425700">
                <a:moveTo>
                  <a:pt x="460883" y="2425700"/>
                </a:moveTo>
                <a:lnTo>
                  <a:pt x="388112" y="2422906"/>
                </a:lnTo>
                <a:lnTo>
                  <a:pt x="324866" y="2415286"/>
                </a:lnTo>
                <a:lnTo>
                  <a:pt x="274955" y="2403602"/>
                </a:lnTo>
                <a:lnTo>
                  <a:pt x="230505" y="2371725"/>
                </a:lnTo>
                <a:lnTo>
                  <a:pt x="230505" y="1266825"/>
                </a:lnTo>
                <a:lnTo>
                  <a:pt x="218694" y="1249680"/>
                </a:lnTo>
                <a:lnTo>
                  <a:pt x="186055" y="1234948"/>
                </a:lnTo>
                <a:lnTo>
                  <a:pt x="136144" y="1223264"/>
                </a:lnTo>
                <a:lnTo>
                  <a:pt x="72898" y="1215644"/>
                </a:lnTo>
                <a:lnTo>
                  <a:pt x="0" y="1212850"/>
                </a:lnTo>
                <a:lnTo>
                  <a:pt x="72898" y="1210056"/>
                </a:lnTo>
                <a:lnTo>
                  <a:pt x="136144" y="1202436"/>
                </a:lnTo>
                <a:lnTo>
                  <a:pt x="186055" y="1190752"/>
                </a:lnTo>
                <a:lnTo>
                  <a:pt x="218694" y="1175893"/>
                </a:lnTo>
                <a:lnTo>
                  <a:pt x="230505" y="1158875"/>
                </a:lnTo>
                <a:lnTo>
                  <a:pt x="230505" y="53975"/>
                </a:lnTo>
                <a:lnTo>
                  <a:pt x="242189" y="36830"/>
                </a:lnTo>
                <a:lnTo>
                  <a:pt x="274955" y="22098"/>
                </a:lnTo>
                <a:lnTo>
                  <a:pt x="324866" y="10414"/>
                </a:lnTo>
                <a:lnTo>
                  <a:pt x="388112" y="2794"/>
                </a:lnTo>
                <a:lnTo>
                  <a:pt x="461010" y="0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71" dirty="0"/>
          </a:p>
        </p:txBody>
      </p:sp>
      <p:sp>
        <p:nvSpPr>
          <p:cNvPr id="43" name="object 25"/>
          <p:cNvSpPr txBox="1"/>
          <p:nvPr/>
        </p:nvSpPr>
        <p:spPr>
          <a:xfrm>
            <a:off x="1784064" y="3829865"/>
            <a:ext cx="1327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M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jo</a:t>
            </a:r>
            <a:r>
              <a:rPr sz="1200" b="1" spc="-40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sz="12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l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200" b="1" spc="-35" dirty="0">
                <a:solidFill>
                  <a:schemeClr val="tx1"/>
                </a:solidFill>
                <a:latin typeface="Calibri"/>
                <a:cs typeface="Calibri"/>
              </a:rPr>
              <a:t> c</a:t>
            </a:r>
            <a:r>
              <a:rPr sz="1200" b="1" spc="-25" dirty="0">
                <a:solidFill>
                  <a:schemeClr val="tx1"/>
                </a:solidFill>
                <a:latin typeface="Calibri"/>
                <a:cs typeface="Calibri"/>
              </a:rPr>
              <a:t>aden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200" b="1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de  valor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de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las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actividades</a:t>
            </a:r>
            <a:r>
              <a:rPr sz="1200" b="1" spc="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2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pesca </a:t>
            </a:r>
            <a:r>
              <a:rPr sz="1200" b="1" spc="-25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200" b="1" spc="-15" dirty="0">
                <a:solidFill>
                  <a:schemeClr val="tx1"/>
                </a:solidFill>
                <a:latin typeface="Calibri"/>
                <a:cs typeface="Calibri"/>
              </a:rPr>
              <a:t> acuicultura</a:t>
            </a:r>
            <a:endParaRPr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367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6;p3"/>
          <p:cNvSpPr txBox="1"/>
          <p:nvPr/>
        </p:nvSpPr>
        <p:spPr>
          <a:xfrm>
            <a:off x="793020" y="981744"/>
            <a:ext cx="107273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LOGROS ALCANZADOS Y PROYECTADOS AL 30/06 Y 31/12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" name="object 49">
            <a:extLst>
              <a:ext uri="{FF2B5EF4-FFF2-40B4-BE49-F238E27FC236}">
                <a16:creationId xmlns:a16="http://schemas.microsoft.com/office/drawing/2014/main" id="{E7035DC0-FFDE-4CF4-98A8-F0C988470CA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3842" y="1799114"/>
            <a:ext cx="3536898" cy="3635420"/>
          </a:xfrm>
          <a:prstGeom prst="rect">
            <a:avLst/>
          </a:prstGeom>
        </p:spPr>
      </p:pic>
      <p:sp>
        <p:nvSpPr>
          <p:cNvPr id="40" name="object 39">
            <a:extLst>
              <a:ext uri="{FF2B5EF4-FFF2-40B4-BE49-F238E27FC236}">
                <a16:creationId xmlns:a16="http://schemas.microsoft.com/office/drawing/2014/main" id="{E914A7FB-E18C-43C5-BC0C-87B54B62B425}"/>
              </a:ext>
            </a:extLst>
          </p:cNvPr>
          <p:cNvSpPr txBox="1"/>
          <p:nvPr/>
        </p:nvSpPr>
        <p:spPr>
          <a:xfrm>
            <a:off x="4691081" y="1485656"/>
            <a:ext cx="180364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 marR="0" lvl="0" indent="0" algn="l" defTabSz="914400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90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     (a jun/23)</a:t>
            </a:r>
            <a:endParaRPr kumimoji="0" sz="908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Calibri"/>
              <a:sym typeface="Arial"/>
            </a:endParaRPr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C8872E64-3512-4F80-8A1A-AB86C36D629F}"/>
              </a:ext>
            </a:extLst>
          </p:cNvPr>
          <p:cNvSpPr txBox="1"/>
          <p:nvPr/>
        </p:nvSpPr>
        <p:spPr>
          <a:xfrm>
            <a:off x="7985834" y="1502830"/>
            <a:ext cx="1800436" cy="168232"/>
          </a:xfrm>
          <a:prstGeom prst="rect">
            <a:avLst/>
          </a:prstGeom>
          <a:solidFill>
            <a:srgbClr val="FFC000"/>
          </a:solidFill>
          <a:ln w="10159">
            <a:solidFill>
              <a:srgbClr val="2E528F"/>
            </a:solidFill>
          </a:ln>
        </p:spPr>
        <p:txBody>
          <a:bodyPr vert="horz" wrap="square" lIns="0" tIns="28238" rIns="0" bIns="0" rtlCol="0">
            <a:spAutoFit/>
          </a:bodyPr>
          <a:lstStyle/>
          <a:p>
            <a:pPr marL="518117" marR="0" lvl="0" indent="0" algn="l" defTabSz="914400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90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      (a dic/23)</a:t>
            </a:r>
            <a:endParaRPr kumimoji="0" sz="908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Calibri"/>
              <a:sym typeface="Arial"/>
            </a:endParaRPr>
          </a:p>
        </p:txBody>
      </p:sp>
      <p:graphicFrame>
        <p:nvGraphicFramePr>
          <p:cNvPr id="42" name="Tabla 41">
            <a:extLst>
              <a:ext uri="{FF2B5EF4-FFF2-40B4-BE49-F238E27FC236}">
                <a16:creationId xmlns:a16="http://schemas.microsoft.com/office/drawing/2014/main" id="{A3016925-3187-41E1-BEF5-757AF0A77A4B}"/>
              </a:ext>
            </a:extLst>
          </p:cNvPr>
          <p:cNvGraphicFramePr>
            <a:graphicFrameLocks noGrp="1"/>
          </p:cNvGraphicFramePr>
          <p:nvPr/>
        </p:nvGraphicFramePr>
        <p:xfrm>
          <a:off x="3926977" y="2232576"/>
          <a:ext cx="3349022" cy="247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9022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24736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Inicio de la Obra DPA Chancay, por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S/16 Millones.</a:t>
                      </a:r>
                      <a:endParaRPr lang="es-PE" sz="1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334C8347-E862-4F92-8379-5B9D8AA9CEB1}"/>
              </a:ext>
            </a:extLst>
          </p:cNvPr>
          <p:cNvGraphicFramePr>
            <a:graphicFrameLocks noGrp="1"/>
          </p:cNvGraphicFramePr>
          <p:nvPr/>
        </p:nvGraphicFramePr>
        <p:xfrm>
          <a:off x="3918392" y="2558605"/>
          <a:ext cx="3349023" cy="316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9023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28780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Culminación de la obra IOARR DPA La Punchana, por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</a:t>
                      </a:r>
                      <a:r>
                        <a:rPr lang="es-419" sz="1000" b="1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1.5 Millones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4" name="Tabla 43">
            <a:extLst>
              <a:ext uri="{FF2B5EF4-FFF2-40B4-BE49-F238E27FC236}">
                <a16:creationId xmlns:a16="http://schemas.microsoft.com/office/drawing/2014/main" id="{3CBD91D0-DBAA-47AF-B01B-E5023D205742}"/>
              </a:ext>
            </a:extLst>
          </p:cNvPr>
          <p:cNvGraphicFramePr>
            <a:graphicFrameLocks noGrp="1"/>
          </p:cNvGraphicFramePr>
          <p:nvPr/>
        </p:nvGraphicFramePr>
        <p:xfrm>
          <a:off x="3928508" y="2948144"/>
          <a:ext cx="3347491" cy="316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7491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25767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Culminación de la obra IOARR DPA Callao, por un monto de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 0.9 Millones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5" name="Tabla 44">
            <a:extLst>
              <a:ext uri="{FF2B5EF4-FFF2-40B4-BE49-F238E27FC236}">
                <a16:creationId xmlns:a16="http://schemas.microsoft.com/office/drawing/2014/main" id="{3BCDB1CD-F264-4AC9-A3AF-C9070D7567B9}"/>
              </a:ext>
            </a:extLst>
          </p:cNvPr>
          <p:cNvGraphicFramePr>
            <a:graphicFrameLocks noGrp="1"/>
          </p:cNvGraphicFramePr>
          <p:nvPr/>
        </p:nvGraphicFramePr>
        <p:xfrm>
          <a:off x="3918391" y="3334634"/>
          <a:ext cx="3349024" cy="198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9024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19893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Cierre de Inversión IOARR TPZ PARACHIQUE, por 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 51 Mil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6" name="Tabla 45">
            <a:extLst>
              <a:ext uri="{FF2B5EF4-FFF2-40B4-BE49-F238E27FC236}">
                <a16:creationId xmlns:a16="http://schemas.microsoft.com/office/drawing/2014/main" id="{D08EA5E9-A254-4D07-BC5E-716D34C74E2C}"/>
              </a:ext>
            </a:extLst>
          </p:cNvPr>
          <p:cNvGraphicFramePr>
            <a:graphicFrameLocks noGrp="1"/>
          </p:cNvGraphicFramePr>
          <p:nvPr/>
        </p:nvGraphicFramePr>
        <p:xfrm>
          <a:off x="3935557" y="3615089"/>
          <a:ext cx="3340442" cy="213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0442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21390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Cierre de Inversión - IOARR DPA El </a:t>
                      </a:r>
                      <a:r>
                        <a:rPr lang="es-419" sz="10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Ñuro</a:t>
                      </a: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por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 41 Mil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7" name="Tabla 46">
            <a:extLst>
              <a:ext uri="{FF2B5EF4-FFF2-40B4-BE49-F238E27FC236}">
                <a16:creationId xmlns:a16="http://schemas.microsoft.com/office/drawing/2014/main" id="{7D787843-58C0-4A1C-86DC-970785A5317F}"/>
              </a:ext>
            </a:extLst>
          </p:cNvPr>
          <p:cNvGraphicFramePr>
            <a:graphicFrameLocks noGrp="1"/>
          </p:cNvGraphicFramePr>
          <p:nvPr/>
        </p:nvGraphicFramePr>
        <p:xfrm>
          <a:off x="3926976" y="3884171"/>
          <a:ext cx="3340443" cy="384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0443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38422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Aprobación de Expediente Técnico del IOARR: Centro de Entrenamiento Pesquero Pucusana, por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 0.9 Millones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8" name="Tabla 47">
            <a:extLst>
              <a:ext uri="{FF2B5EF4-FFF2-40B4-BE49-F238E27FC236}">
                <a16:creationId xmlns:a16="http://schemas.microsoft.com/office/drawing/2014/main" id="{0E2A080C-45F0-4BA7-91C7-896B54467FA9}"/>
              </a:ext>
            </a:extLst>
          </p:cNvPr>
          <p:cNvGraphicFramePr>
            <a:graphicFrameLocks noGrp="1"/>
          </p:cNvGraphicFramePr>
          <p:nvPr/>
        </p:nvGraphicFramePr>
        <p:xfrm>
          <a:off x="3929103" y="4328502"/>
          <a:ext cx="3338312" cy="483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8312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48374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Aprobación de Expediente Técnico del IOARR: Desembarcadero Pesquero Artesanal Los Órganos, por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 0.9 Millones.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49" name="Tabla 48">
            <a:extLst>
              <a:ext uri="{FF2B5EF4-FFF2-40B4-BE49-F238E27FC236}">
                <a16:creationId xmlns:a16="http://schemas.microsoft.com/office/drawing/2014/main" id="{F1B2D3D2-025E-44D2-94B9-199299B0BD45}"/>
              </a:ext>
            </a:extLst>
          </p:cNvPr>
          <p:cNvGraphicFramePr>
            <a:graphicFrameLocks noGrp="1"/>
          </p:cNvGraphicFramePr>
          <p:nvPr/>
        </p:nvGraphicFramePr>
        <p:xfrm>
          <a:off x="3926976" y="4873244"/>
          <a:ext cx="3340443" cy="483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0443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48374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419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Aprobación de Expediente Técnico del IOARR: Desembarcadero Pesquero Artesanal Pucusana, por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S/ 0.7 Millones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pic>
        <p:nvPicPr>
          <p:cNvPr id="50" name="object 49">
            <a:extLst>
              <a:ext uri="{FF2B5EF4-FFF2-40B4-BE49-F238E27FC236}">
                <a16:creationId xmlns:a16="http://schemas.microsoft.com/office/drawing/2014/main" id="{F52EBBBC-73FD-4D22-8D85-E4916E50494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5181" y="1838406"/>
            <a:ext cx="3324261" cy="1943291"/>
          </a:xfrm>
          <a:prstGeom prst="rect">
            <a:avLst/>
          </a:prstGeom>
        </p:spPr>
      </p:pic>
      <p:graphicFrame>
        <p:nvGraphicFramePr>
          <p:cNvPr id="51" name="Tabla 50">
            <a:extLst>
              <a:ext uri="{FF2B5EF4-FFF2-40B4-BE49-F238E27FC236}">
                <a16:creationId xmlns:a16="http://schemas.microsoft.com/office/drawing/2014/main" id="{FF4246DB-80C5-4809-8B51-08B4733E62C8}"/>
              </a:ext>
            </a:extLst>
          </p:cNvPr>
          <p:cNvGraphicFramePr>
            <a:graphicFrameLocks noGrp="1"/>
          </p:cNvGraphicFramePr>
          <p:nvPr/>
        </p:nvGraphicFramePr>
        <p:xfrm>
          <a:off x="7541295" y="2095026"/>
          <a:ext cx="3133706" cy="639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3706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54429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419" sz="1000" b="1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Viabilizar los proyectos de inversión: </a:t>
                      </a:r>
                      <a:endParaRPr lang="es-P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IPA El Dorado – Cod. Idea 211583.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IPA Lomas – Cod. Idea 160996.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IPA Malabrigo – Cód. Idea 160990.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52" name="Tabla 51">
            <a:extLst>
              <a:ext uri="{FF2B5EF4-FFF2-40B4-BE49-F238E27FC236}">
                <a16:creationId xmlns:a16="http://schemas.microsoft.com/office/drawing/2014/main" id="{C32FE978-2C69-4BE2-86F4-AD5F73921B6D}"/>
              </a:ext>
            </a:extLst>
          </p:cNvPr>
          <p:cNvGraphicFramePr>
            <a:graphicFrameLocks noGrp="1"/>
          </p:cNvGraphicFramePr>
          <p:nvPr/>
        </p:nvGraphicFramePr>
        <p:xfrm>
          <a:off x="7541295" y="2765465"/>
          <a:ext cx="3133706" cy="962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3706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95957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419" sz="1000" b="1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Culminar la ejecución de obra:</a:t>
                      </a:r>
                      <a:endParaRPr lang="es-PE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DPA San Juan de Marcona, con una inversión de </a:t>
                      </a:r>
                      <a:r>
                        <a:rPr lang="es-PE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S/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29</a:t>
                      </a:r>
                      <a:r>
                        <a:rPr lang="es-MX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Millones.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DPA Puerto Morin, con una inversión </a:t>
                      </a:r>
                      <a:r>
                        <a:rPr lang="es-419" sz="1000" b="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lang="es-419" sz="1000" b="1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S/ 42 Millones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Arial Narrow" panose="020B0606020202030204" pitchFamily="34" charset="0"/>
                        <a:buChar char="-"/>
                      </a:pPr>
                      <a:r>
                        <a:rPr lang="es-419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DPA Huacho, con una inversión de </a:t>
                      </a:r>
                      <a:r>
                        <a:rPr lang="es-419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S/45 Millones</a:t>
                      </a:r>
                      <a:r>
                        <a:rPr lang="es-419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s-P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pic>
        <p:nvPicPr>
          <p:cNvPr id="54" name="object 49">
            <a:extLst>
              <a:ext uri="{FF2B5EF4-FFF2-40B4-BE49-F238E27FC236}">
                <a16:creationId xmlns:a16="http://schemas.microsoft.com/office/drawing/2014/main" id="{1A4355E8-CE6C-4274-B0BE-B6DA2A57210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5182" y="3781697"/>
            <a:ext cx="3324260" cy="1681324"/>
          </a:xfrm>
          <a:prstGeom prst="rect">
            <a:avLst/>
          </a:prstGeom>
        </p:spPr>
      </p:pic>
      <p:graphicFrame>
        <p:nvGraphicFramePr>
          <p:cNvPr id="55" name="Tabla 54">
            <a:extLst>
              <a:ext uri="{FF2B5EF4-FFF2-40B4-BE49-F238E27FC236}">
                <a16:creationId xmlns:a16="http://schemas.microsoft.com/office/drawing/2014/main" id="{4218E739-5F54-442B-B074-0BE19AD1172A}"/>
              </a:ext>
            </a:extLst>
          </p:cNvPr>
          <p:cNvGraphicFramePr>
            <a:graphicFrameLocks noGrp="1"/>
          </p:cNvGraphicFramePr>
          <p:nvPr/>
        </p:nvGraphicFramePr>
        <p:xfrm>
          <a:off x="7541294" y="3843939"/>
          <a:ext cx="2689516" cy="1105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9516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1052794">
                <a:tc>
                  <a:txBody>
                    <a:bodyPr/>
                    <a:lstStyle/>
                    <a:p>
                      <a:pPr lvl="0" algn="just"/>
                      <a:r>
                        <a:rPr lang="es-PE" sz="1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 Cruceros de investigación y monitoreos:</a:t>
                      </a: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PE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i) Monitoreo continuo de los aspectos biológico-pesqueros de la Anchoveta, </a:t>
                      </a:r>
                      <a:r>
                        <a:rPr lang="es-PE" sz="10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ii</a:t>
                      </a:r>
                      <a:r>
                        <a:rPr lang="es-PE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s-PE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Método de producción de huevos – MPH, </a:t>
                      </a:r>
                      <a:r>
                        <a:rPr lang="es-PE" sz="10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r>
                        <a:rPr lang="es-PE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Crucero de evaluación de la Anchoveta y otros pelágicos, </a:t>
                      </a:r>
                      <a:r>
                        <a:rPr lang="es-PE" sz="10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r>
                        <a:rPr lang="es-PE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Crucero del Calamar Gigante – Pota.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56" name="Tabla 55">
            <a:extLst>
              <a:ext uri="{FF2B5EF4-FFF2-40B4-BE49-F238E27FC236}">
                <a16:creationId xmlns:a16="http://schemas.microsoft.com/office/drawing/2014/main" id="{85DF48EC-587F-42D5-B6F4-12DA3A9B374C}"/>
              </a:ext>
            </a:extLst>
          </p:cNvPr>
          <p:cNvGraphicFramePr>
            <a:graphicFrameLocks noGrp="1"/>
          </p:cNvGraphicFramePr>
          <p:nvPr/>
        </p:nvGraphicFramePr>
        <p:xfrm>
          <a:off x="7541294" y="5016368"/>
          <a:ext cx="2699939" cy="477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939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41310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PE" sz="10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Investigaciones de la variabilidad ambiental y de la ocurrencia de El Niño - La Niña e Impacto del cambio climático y Floraciones algales nocivas.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pic>
        <p:nvPicPr>
          <p:cNvPr id="57" name="object 34">
            <a:extLst>
              <a:ext uri="{FF2B5EF4-FFF2-40B4-BE49-F238E27FC236}">
                <a16:creationId xmlns:a16="http://schemas.microsoft.com/office/drawing/2014/main" id="{18473CF6-1313-430C-8B40-2C654547A88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41233" y="4437997"/>
            <a:ext cx="528632" cy="558090"/>
          </a:xfrm>
          <a:prstGeom prst="rect">
            <a:avLst/>
          </a:prstGeom>
        </p:spPr>
      </p:pic>
      <p:pic>
        <p:nvPicPr>
          <p:cNvPr id="60" name="object 49">
            <a:extLst>
              <a:ext uri="{FF2B5EF4-FFF2-40B4-BE49-F238E27FC236}">
                <a16:creationId xmlns:a16="http://schemas.microsoft.com/office/drawing/2014/main" id="{65EBEF73-64DF-4291-9ED9-DE757BE1CAF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09084" y="5517183"/>
            <a:ext cx="3536897" cy="1110575"/>
          </a:xfrm>
          <a:prstGeom prst="rect">
            <a:avLst/>
          </a:prstGeom>
        </p:spPr>
      </p:pic>
      <p:graphicFrame>
        <p:nvGraphicFramePr>
          <p:cNvPr id="61" name="Tabla 60">
            <a:extLst>
              <a:ext uri="{FF2B5EF4-FFF2-40B4-BE49-F238E27FC236}">
                <a16:creationId xmlns:a16="http://schemas.microsoft.com/office/drawing/2014/main" id="{2B531AC0-676F-4787-B5B8-1A286FFC26DD}"/>
              </a:ext>
            </a:extLst>
          </p:cNvPr>
          <p:cNvGraphicFramePr>
            <a:graphicFrameLocks noGrp="1"/>
          </p:cNvGraphicFramePr>
          <p:nvPr/>
        </p:nvGraphicFramePr>
        <p:xfrm>
          <a:off x="3889539" y="6194025"/>
          <a:ext cx="3386460" cy="381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6460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38163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1,512 </a:t>
                      </a: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Habilitaciones sanitarias y registros sanitarios emitidos a favor de los agentes económicos pesqueros y acuícolas. 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62" name="Tabla 61">
            <a:extLst>
              <a:ext uri="{FF2B5EF4-FFF2-40B4-BE49-F238E27FC236}">
                <a16:creationId xmlns:a16="http://schemas.microsoft.com/office/drawing/2014/main" id="{5855630E-3EE2-4FAD-B382-B62CB682AAA3}"/>
              </a:ext>
            </a:extLst>
          </p:cNvPr>
          <p:cNvGraphicFramePr>
            <a:graphicFrameLocks noGrp="1"/>
          </p:cNvGraphicFramePr>
          <p:nvPr/>
        </p:nvGraphicFramePr>
        <p:xfrm>
          <a:off x="3889539" y="5755246"/>
          <a:ext cx="3386460" cy="370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6460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14,959</a:t>
                      </a: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Certificados oficiales sanitarios emitidos, </a:t>
                      </a:r>
                      <a:r>
                        <a:rPr lang="es-MX" sz="1000" b="0" i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para productos pesqueros y acuícolas.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pic>
        <p:nvPicPr>
          <p:cNvPr id="63" name="object 49">
            <a:extLst>
              <a:ext uri="{FF2B5EF4-FFF2-40B4-BE49-F238E27FC236}">
                <a16:creationId xmlns:a16="http://schemas.microsoft.com/office/drawing/2014/main" id="{B3066F91-E053-430A-8FB0-AEFB7A82B5A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1207" y="5525262"/>
            <a:ext cx="3338658" cy="1084928"/>
          </a:xfrm>
          <a:prstGeom prst="rect">
            <a:avLst/>
          </a:prstGeom>
        </p:spPr>
      </p:pic>
      <p:graphicFrame>
        <p:nvGraphicFramePr>
          <p:cNvPr id="64" name="Tabla 63">
            <a:extLst>
              <a:ext uri="{FF2B5EF4-FFF2-40B4-BE49-F238E27FC236}">
                <a16:creationId xmlns:a16="http://schemas.microsoft.com/office/drawing/2014/main" id="{8792816B-B6F8-4E91-8D73-22735F509D3F}"/>
              </a:ext>
            </a:extLst>
          </p:cNvPr>
          <p:cNvGraphicFramePr>
            <a:graphicFrameLocks noGrp="1"/>
          </p:cNvGraphicFramePr>
          <p:nvPr/>
        </p:nvGraphicFramePr>
        <p:xfrm>
          <a:off x="7574278" y="6126096"/>
          <a:ext cx="1979537" cy="32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9537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32249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2,050</a:t>
                      </a: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habilitaciones y registros sanitarios emitidos.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graphicFrame>
        <p:nvGraphicFramePr>
          <p:cNvPr id="65" name="Tabla 64">
            <a:extLst>
              <a:ext uri="{FF2B5EF4-FFF2-40B4-BE49-F238E27FC236}">
                <a16:creationId xmlns:a16="http://schemas.microsoft.com/office/drawing/2014/main" id="{6739F76C-2BB6-4029-A7C0-9F7593C55196}"/>
              </a:ext>
            </a:extLst>
          </p:cNvPr>
          <p:cNvGraphicFramePr>
            <a:graphicFrameLocks noGrp="1"/>
          </p:cNvGraphicFramePr>
          <p:nvPr/>
        </p:nvGraphicFramePr>
        <p:xfrm>
          <a:off x="7574278" y="5654386"/>
          <a:ext cx="1979537" cy="333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9537">
                  <a:extLst>
                    <a:ext uri="{9D8B030D-6E8A-4147-A177-3AD203B41FA5}">
                      <a16:colId xmlns:a16="http://schemas.microsoft.com/office/drawing/2014/main" val="3637017653"/>
                    </a:ext>
                  </a:extLst>
                </a:gridCol>
              </a:tblGrid>
              <a:tr h="33339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20,126</a:t>
                      </a:r>
                      <a:r>
                        <a:rPr lang="es-MX" sz="1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certificados oficiales sanitarios emitidos.</a:t>
                      </a:r>
                      <a:endParaRPr lang="es-PE" sz="1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9" marR="81259" marT="0" marB="0"/>
                </a:tc>
                <a:extLst>
                  <a:ext uri="{0D108BD9-81ED-4DB2-BD59-A6C34878D82A}">
                    <a16:rowId xmlns:a16="http://schemas.microsoft.com/office/drawing/2014/main" val="3289840404"/>
                  </a:ext>
                </a:extLst>
              </a:tr>
            </a:tbl>
          </a:graphicData>
        </a:graphic>
      </p:graphicFrame>
      <p:pic>
        <p:nvPicPr>
          <p:cNvPr id="66" name="Imagen 65">
            <a:extLst>
              <a:ext uri="{FF2B5EF4-FFF2-40B4-BE49-F238E27FC236}">
                <a16:creationId xmlns:a16="http://schemas.microsoft.com/office/drawing/2014/main" id="{C1145945-9128-4B4F-935B-DFDAC5DAB94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3" t="9639" r="23333" b="82312"/>
          <a:stretch/>
        </p:blipFill>
        <p:spPr bwMode="auto">
          <a:xfrm>
            <a:off x="9750350" y="5826093"/>
            <a:ext cx="924651" cy="408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1E7D7FAE-FCC7-409A-82FF-C4D86B7C4C3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3" t="9639" r="23333" b="82312"/>
          <a:stretch/>
        </p:blipFill>
        <p:spPr bwMode="auto">
          <a:xfrm>
            <a:off x="5033403" y="5434534"/>
            <a:ext cx="1461323" cy="297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Rectángulo redondeado 67"/>
          <p:cNvSpPr/>
          <p:nvPr/>
        </p:nvSpPr>
        <p:spPr>
          <a:xfrm>
            <a:off x="1608376" y="3696683"/>
            <a:ext cx="1653122" cy="10131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883765" y="3917261"/>
            <a:ext cx="477151" cy="5184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OE 03</a:t>
            </a:r>
            <a:endParaRPr kumimoji="0" lang="es-PE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object 25"/>
          <p:cNvSpPr txBox="1"/>
          <p:nvPr/>
        </p:nvSpPr>
        <p:spPr>
          <a:xfrm>
            <a:off x="1784064" y="3829865"/>
            <a:ext cx="13277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M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e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jo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r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r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l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</a:t>
            </a:r>
            <a:r>
              <a:rPr kumimoji="0" sz="1200" b="1" i="0" u="none" strike="noStrike" kern="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c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aden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</a:t>
            </a:r>
            <a:r>
              <a:rPr kumimoji="0" sz="1200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de  valor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de 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las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actividades</a:t>
            </a:r>
            <a:r>
              <a:rPr kumimoji="0" sz="1200" b="1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de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pesca </a:t>
            </a:r>
            <a:r>
              <a:rPr kumimoji="0" sz="1200" b="1" i="0" u="none" strike="noStrike" kern="0" cap="none" spc="-25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y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 acuicultura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</p:txBody>
      </p:sp>
      <p:sp>
        <p:nvSpPr>
          <p:cNvPr id="71" name="object 37"/>
          <p:cNvSpPr/>
          <p:nvPr/>
        </p:nvSpPr>
        <p:spPr>
          <a:xfrm>
            <a:off x="3330925" y="2167866"/>
            <a:ext cx="418395" cy="4043153"/>
          </a:xfrm>
          <a:custGeom>
            <a:avLst/>
            <a:gdLst/>
            <a:ahLst/>
            <a:cxnLst/>
            <a:rect l="l" t="t" r="r" b="b"/>
            <a:pathLst>
              <a:path w="461010" h="2425700">
                <a:moveTo>
                  <a:pt x="460883" y="2425700"/>
                </a:moveTo>
                <a:lnTo>
                  <a:pt x="388112" y="2422906"/>
                </a:lnTo>
                <a:lnTo>
                  <a:pt x="324866" y="2415286"/>
                </a:lnTo>
                <a:lnTo>
                  <a:pt x="274955" y="2403602"/>
                </a:lnTo>
                <a:lnTo>
                  <a:pt x="230505" y="2371725"/>
                </a:lnTo>
                <a:lnTo>
                  <a:pt x="230505" y="1266825"/>
                </a:lnTo>
                <a:lnTo>
                  <a:pt x="218694" y="1249680"/>
                </a:lnTo>
                <a:lnTo>
                  <a:pt x="186055" y="1234948"/>
                </a:lnTo>
                <a:lnTo>
                  <a:pt x="136144" y="1223264"/>
                </a:lnTo>
                <a:lnTo>
                  <a:pt x="72898" y="1215644"/>
                </a:lnTo>
                <a:lnTo>
                  <a:pt x="0" y="1212850"/>
                </a:lnTo>
                <a:lnTo>
                  <a:pt x="72898" y="1210056"/>
                </a:lnTo>
                <a:lnTo>
                  <a:pt x="136144" y="1202436"/>
                </a:lnTo>
                <a:lnTo>
                  <a:pt x="186055" y="1190752"/>
                </a:lnTo>
                <a:lnTo>
                  <a:pt x="218694" y="1175893"/>
                </a:lnTo>
                <a:lnTo>
                  <a:pt x="230505" y="1158875"/>
                </a:lnTo>
                <a:lnTo>
                  <a:pt x="230505" y="53975"/>
                </a:lnTo>
                <a:lnTo>
                  <a:pt x="242189" y="36830"/>
                </a:lnTo>
                <a:lnTo>
                  <a:pt x="274955" y="22098"/>
                </a:lnTo>
                <a:lnTo>
                  <a:pt x="324866" y="10414"/>
                </a:lnTo>
                <a:lnTo>
                  <a:pt x="388112" y="2794"/>
                </a:lnTo>
                <a:lnTo>
                  <a:pt x="461010" y="0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2" name="object 22"/>
          <p:cNvSpPr txBox="1"/>
          <p:nvPr/>
        </p:nvSpPr>
        <p:spPr>
          <a:xfrm>
            <a:off x="165798" y="1468956"/>
            <a:ext cx="1913084" cy="243015"/>
          </a:xfrm>
          <a:prstGeom prst="rect">
            <a:avLst/>
          </a:prstGeom>
          <a:solidFill>
            <a:schemeClr val="bg2">
              <a:lumMod val="20000"/>
              <a:lumOff val="80000"/>
              <a:alpha val="50195"/>
            </a:schemeClr>
          </a:solidFill>
        </p:spPr>
        <p:txBody>
          <a:bodyPr vert="horz" wrap="square" lIns="0" tIns="27305" rIns="0" bIns="0" rtlCol="0">
            <a:spAutoFit/>
          </a:bodyPr>
          <a:lstStyle/>
          <a:p>
            <a:pPr marL="96838" marR="0" lvl="0" indent="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PESCA Y ACUICULTURA</a:t>
            </a:r>
            <a:endParaRPr kumimoji="0" lang="es-MX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804" y="1605806"/>
            <a:ext cx="2085013" cy="594431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253" y="1609767"/>
            <a:ext cx="2085013" cy="6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1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/>
        </p:nvSpPr>
        <p:spPr>
          <a:xfrm>
            <a:off x="577516" y="2555237"/>
            <a:ext cx="111125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PLAN DE INTERVENCIÓN PARA PREVENIR Y ENFRENTAR EL FENÓMENO “EL NIÑO”</a:t>
            </a:r>
            <a:endParaRPr lang="es-MX" sz="280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0619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 descr="blob:https://web.whatsapp.com/9874c5a4-b5eb-4314-a9ff-fb0dbe1a55f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904" y="1991142"/>
            <a:ext cx="513039" cy="4821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B88C50-C0C1-4B01-B6F4-99E256F67CD5}"/>
              </a:ext>
            </a:extLst>
          </p:cNvPr>
          <p:cNvSpPr txBox="1"/>
          <p:nvPr/>
        </p:nvSpPr>
        <p:spPr>
          <a:xfrm>
            <a:off x="729638" y="2013219"/>
            <a:ext cx="6551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solidFill>
                  <a:srgbClr val="C00000"/>
                </a:solidFill>
              </a:rPr>
              <a:t>PROGRAMA PRESUPUESTAL 068. REDUCCION DE VULNERABILIDAD Y ATENCION DE EMERGENCIAS POR DESASTRES </a:t>
            </a:r>
            <a:endParaRPr lang="es-PE" sz="1200" b="1" dirty="0">
              <a:solidFill>
                <a:srgbClr val="C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53333" y="797249"/>
            <a:ext cx="704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C00000"/>
                </a:solidFill>
              </a:rPr>
              <a:t>SISTEMA NACIONAL DE GESTIÓN DEL RIESGO DE DESASTRES - SINAGERD</a:t>
            </a:r>
            <a:endParaRPr lang="es-PE" b="1" dirty="0">
              <a:solidFill>
                <a:srgbClr val="C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9637" y="3122535"/>
            <a:ext cx="6551055" cy="26776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002060"/>
                </a:solidFill>
                <a:latin typeface="+mn-lt"/>
              </a:rPr>
              <a:t>PLIEGO A CARGO: </a:t>
            </a:r>
            <a:r>
              <a:rPr lang="es-MX" sz="1200" dirty="0">
                <a:solidFill>
                  <a:srgbClr val="002060"/>
                </a:solidFill>
                <a:latin typeface="+mn-lt"/>
              </a:rPr>
              <a:t>Instituto del Mar del Perú – IMARPE</a:t>
            </a:r>
          </a:p>
          <a:p>
            <a:r>
              <a:rPr lang="es-MX" sz="1200" b="1" dirty="0">
                <a:solidFill>
                  <a:srgbClr val="002060"/>
                </a:solidFill>
                <a:latin typeface="+mn-lt"/>
              </a:rPr>
              <a:t>PRESUPUESTO ASIGNADO: </a:t>
            </a:r>
            <a:r>
              <a:rPr lang="es-MX" sz="1200" dirty="0">
                <a:solidFill>
                  <a:srgbClr val="002060"/>
                </a:solidFill>
                <a:latin typeface="+mn-lt"/>
              </a:rPr>
              <a:t>S/ 1 777 493,00 	</a:t>
            </a:r>
          </a:p>
          <a:p>
            <a:r>
              <a:rPr lang="es-MX" sz="1200" b="1" dirty="0">
                <a:solidFill>
                  <a:srgbClr val="002060"/>
                </a:solidFill>
                <a:latin typeface="+mn-lt"/>
              </a:rPr>
              <a:t>MONTO EJECUTADO: </a:t>
            </a:r>
            <a:r>
              <a:rPr lang="es-MX" sz="1200" dirty="0">
                <a:solidFill>
                  <a:srgbClr val="002060"/>
                </a:solidFill>
                <a:latin typeface="+mn-lt"/>
              </a:rPr>
              <a:t>S/ 866 717,67 (49% Avance)</a:t>
            </a:r>
          </a:p>
          <a:p>
            <a:endParaRPr lang="es-MX" sz="1200" b="1" dirty="0">
              <a:solidFill>
                <a:srgbClr val="002060"/>
              </a:solidFill>
              <a:latin typeface="+mn-lt"/>
            </a:endParaRPr>
          </a:p>
          <a:p>
            <a:r>
              <a:rPr lang="es-MX" sz="1200" b="1" dirty="0">
                <a:solidFill>
                  <a:srgbClr val="002060"/>
                </a:solidFill>
                <a:latin typeface="+mn-lt"/>
              </a:rPr>
              <a:t>BIENES Y SERVICIOS A BRINDAR:</a:t>
            </a:r>
          </a:p>
          <a:p>
            <a:pPr marL="534988" lvl="1" indent="-354013" algn="just">
              <a:buFont typeface="Wingdings" panose="05000000000000000000" pitchFamily="2" charset="2"/>
              <a:buChar char="q"/>
            </a:pPr>
            <a:r>
              <a:rPr lang="es-MX" sz="12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Información del monitoreo </a:t>
            </a:r>
            <a:r>
              <a:rPr lang="es-MX" sz="12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bio</a:t>
            </a:r>
            <a:r>
              <a:rPr lang="es-MX" sz="12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-oceanográficos, y de datos océano-atmosféricos de fuentes satelitales internacionales para el desarrollo y actualización de los índices de anomalías.</a:t>
            </a:r>
          </a:p>
          <a:p>
            <a:pPr marL="534988" lvl="1" indent="-354013" algn="just">
              <a:buFont typeface="Wingdings" panose="05000000000000000000" pitchFamily="2" charset="2"/>
              <a:buChar char="q"/>
            </a:pPr>
            <a:r>
              <a:rPr lang="es-MX" sz="12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Reportes, estudios y pronósticos sobre índices, modelos y pronósticos de las manifestaciones oceanográficas del FEN y su impacto en el ecosistema.</a:t>
            </a:r>
          </a:p>
          <a:p>
            <a:pPr marL="534988" lvl="1" indent="-354013" algn="just">
              <a:buFont typeface="Wingdings" panose="05000000000000000000" pitchFamily="2" charset="2"/>
              <a:buChar char="q"/>
            </a:pPr>
            <a:r>
              <a:rPr lang="es-MX" sz="12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Comunicados Oficiales de la comisión ENFEN a través de lista de correos/usuarios y portales web de la comisión ENFEN (www.enfen.gob.pe) e institucional; y</a:t>
            </a:r>
          </a:p>
          <a:p>
            <a:pPr marL="534988" lvl="1" indent="-354013" algn="just">
              <a:buFont typeface="Wingdings" panose="05000000000000000000" pitchFamily="2" charset="2"/>
              <a:buChar char="q"/>
            </a:pPr>
            <a:r>
              <a:rPr lang="es-MX" sz="12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Difusión de los Informes Técnicos de la comisión ENFEN a través de los portales web de la comisión ENFEN (www.enfen.gob.pe) e institucional, entre otros.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29638" y="2567877"/>
            <a:ext cx="6324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tx1"/>
                </a:solidFill>
              </a:rPr>
              <a:t>PRODUCTO 3000737. ESTUDIOS PARA LA ESTIMACIÓN DEL RIESGO DE DESASTRES</a:t>
            </a:r>
            <a:endParaRPr lang="es-PE" sz="1200" b="1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0375" y="1199090"/>
            <a:ext cx="10758347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rgbClr val="002060"/>
                </a:solidFill>
              </a:rPr>
              <a:t>El Ministerio de la Producción no se encuentra dentro de las Entidades de primera respuesta, las cuales son organizaciones especializadas para intervenir en casos de emergencias o desastres, según lo establecido en el artículo 46 del Reglamento de la Ley Nº 29664, Ley que crea el Sistema Nacional de Gestión del Riesgo de Desastre, aprobado por Decreto Supremo N° 048-2011-PCM.</a:t>
            </a:r>
            <a:endParaRPr lang="es-PE" sz="1200" dirty="0">
              <a:solidFill>
                <a:srgbClr val="00206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031193" y="2497385"/>
            <a:ext cx="3916392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200" dirty="0"/>
              <a:t>El Sector Producción se encuentra gestionando un proyecto de Decreto de Urgencia para la intervención </a:t>
            </a:r>
            <a:r>
              <a:rPr lang="es-PE" sz="1200" dirty="0"/>
              <a:t>inmediata en </a:t>
            </a:r>
            <a:r>
              <a:rPr lang="es-PE" sz="1200" b="1" dirty="0"/>
              <a:t>i) </a:t>
            </a:r>
            <a:r>
              <a:rPr lang="es-PE" sz="1200" dirty="0"/>
              <a:t>Desembarcaderos Pesqueros Artesanales, </a:t>
            </a:r>
            <a:r>
              <a:rPr lang="es-PE" sz="1200" b="1" dirty="0"/>
              <a:t>ii)</a:t>
            </a:r>
            <a:r>
              <a:rPr lang="es-PE" sz="1200" dirty="0"/>
              <a:t> Centros de Entrenamiento Pesquero y </a:t>
            </a:r>
            <a:r>
              <a:rPr lang="es-PE" sz="1200" b="1" dirty="0"/>
              <a:t>iii) </a:t>
            </a:r>
            <a:r>
              <a:rPr lang="es-PE" sz="1200" dirty="0"/>
              <a:t>Centros de Acuicultura </a:t>
            </a:r>
            <a:r>
              <a:rPr lang="es-MX" sz="1200" dirty="0"/>
              <a:t>del Fondo Nacional para el Desarrollo Pesquero – FONDEPES, a través de la </a:t>
            </a:r>
            <a:r>
              <a:rPr lang="es-MX" sz="1200" u="sng" dirty="0"/>
              <a:t>ejecución de 19 inversiones de prevención, mitigación y/o rehabilitación por S/ 7 130 000,00, en la Libertad, Ica, Piura, Tumbes, Tacna, Ancash y Arequipa.</a:t>
            </a:r>
            <a:endParaRPr lang="es-PE" sz="1200" u="sng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137" y="5085129"/>
            <a:ext cx="1398958" cy="74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497" y="4468714"/>
            <a:ext cx="1240954" cy="74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3214" y="4676447"/>
            <a:ext cx="1330923" cy="74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8107" y="1991141"/>
            <a:ext cx="513039" cy="48217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90B88C50-C0C1-4B01-B6F4-99E256F67CD5}"/>
              </a:ext>
            </a:extLst>
          </p:cNvPr>
          <p:cNvSpPr txBox="1"/>
          <p:nvPr/>
        </p:nvSpPr>
        <p:spPr>
          <a:xfrm>
            <a:off x="8321146" y="2043343"/>
            <a:ext cx="336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solidFill>
                  <a:srgbClr val="C00000"/>
                </a:solidFill>
              </a:rPr>
              <a:t>PROYECTO DE DECRETO DE URGENCIA</a:t>
            </a:r>
            <a:endParaRPr lang="es-PE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/>
          </p:nvPr>
        </p:nvSpPr>
        <p:spPr>
          <a:xfrm>
            <a:off x="5257800" y="2743200"/>
            <a:ext cx="2133600" cy="51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SzPts val="4400"/>
              <a:buNone/>
            </a:pPr>
            <a:r>
              <a:rPr lang="es-PE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Gracias</a:t>
            </a:r>
            <a:endParaRPr sz="32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/>
        </p:nvSpPr>
        <p:spPr>
          <a:xfrm>
            <a:off x="593558" y="2426900"/>
            <a:ext cx="111125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MODIFICACIONES PRESUPUESTARIAS APROBADAS POR DECRETO SUPREMO (ART. 66 – LEY N° 31638)</a:t>
            </a:r>
            <a:endParaRPr lang="es-MX" sz="280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677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 descr="blob:https://web.whatsapp.com/9874c5a4-b5eb-4314-a9ff-fb0dbe1a55f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44778" y="1084981"/>
            <a:ext cx="1072734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000" b="1" i="0" u="none" strike="noStrike" cap="none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MODIFICACIONES PRESUPUESTARIAS APROBADAS POR DECRETO SUPREMO (ART. 66 – LEY N° 31638)</a:t>
            </a:r>
            <a:endParaRPr sz="2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237" y="1935212"/>
            <a:ext cx="513039" cy="482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68276" y="1968619"/>
            <a:ext cx="1022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>
                <a:solidFill>
                  <a:schemeClr val="tx1"/>
                </a:solidFill>
              </a:rPr>
              <a:t>TRANSFERENCIAS DE PARTIDAS A FAVOR DE GOBIERNOS LOCALES – ARTÍCULO 14 DE LA LEY N° 31638</a:t>
            </a:r>
            <a:endParaRPr lang="es-PE" b="1" u="sng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8276" y="2443183"/>
            <a:ext cx="4628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>1. DECRETO SUPREMO N° 076-2023-EF (27/04/2023)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137301" y="2904849"/>
            <a:ext cx="22916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PLIEGO HABILITADOR:</a:t>
            </a: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b="1" dirty="0">
                <a:solidFill>
                  <a:srgbClr val="002060"/>
                </a:solidFill>
              </a:rPr>
              <a:t>PLIEGO HABILITADO	:</a:t>
            </a:r>
          </a:p>
          <a:p>
            <a:r>
              <a:rPr lang="es-MX" b="1" dirty="0">
                <a:solidFill>
                  <a:srgbClr val="002060"/>
                </a:solidFill>
              </a:rPr>
              <a:t>	</a:t>
            </a:r>
            <a:endParaRPr lang="es-MX" dirty="0">
              <a:solidFill>
                <a:srgbClr val="002060"/>
              </a:solidFill>
            </a:endParaRPr>
          </a:p>
          <a:p>
            <a:pPr algn="just"/>
            <a:r>
              <a:rPr lang="es-MX" b="1" dirty="0">
                <a:solidFill>
                  <a:srgbClr val="002060"/>
                </a:solidFill>
              </a:rPr>
              <a:t>PROYECTO :</a:t>
            </a:r>
            <a:endParaRPr lang="es-MX" dirty="0">
              <a:solidFill>
                <a:srgbClr val="002060"/>
              </a:solidFill>
            </a:endParaRPr>
          </a:p>
          <a:p>
            <a:endParaRPr lang="es-MX" b="1" dirty="0">
              <a:solidFill>
                <a:srgbClr val="002060"/>
              </a:solidFill>
            </a:endParaRPr>
          </a:p>
          <a:p>
            <a:endParaRPr lang="es-MX" b="1" dirty="0">
              <a:solidFill>
                <a:srgbClr val="002060"/>
              </a:solidFill>
            </a:endParaRP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b="1" dirty="0">
                <a:solidFill>
                  <a:srgbClr val="002060"/>
                </a:solidFill>
              </a:rPr>
              <a:t>MONTO: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7301" y="5196691"/>
            <a:ext cx="100516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/>
              <a:t>El proyecto beneficiará a 48 694 habitantes y 600 comerciantes de la provincia de Chachapoyas, asegurando inocuidad para la salud pública y la seguridad alimentaria e integrando el mercado de cadenas de valor de dicha provincia.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429000" y="2904849"/>
            <a:ext cx="77599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MINISTERIO DE LA PRODUCCIÓN</a:t>
            </a: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MUNICIPALIDAD PROVINCIAL DE CHACHAPOYAS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pPr algn="just"/>
            <a:r>
              <a:rPr lang="es-MX" dirty="0">
                <a:solidFill>
                  <a:srgbClr val="002060"/>
                </a:solidFill>
              </a:rPr>
              <a:t>CUI N° 2501753  MEJORAMIENTO Y AMPLIACIÓN DEL SERVICIO DE COMERCIALIZACIÓN DEL MERCADO MODELO CHACHAPOYAS, DISTRITO DE CHACHAPOYAS,  PROVINCIA CHACHAPOYAS - DEPARTAMENTO AMAZONAS</a:t>
            </a: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S/ 36,0 millones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 descr="blob:https://web.whatsapp.com/9874c5a4-b5eb-4314-a9ff-fb0dbe1a55f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44778" y="1084981"/>
            <a:ext cx="1072734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AVANCE FÍSICO Y FINANCIERO DEL PROYECTO 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CUI N° 2501753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MERCADO MODELO CHACHAPOYAS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69545"/>
              </p:ext>
            </p:extLst>
          </p:nvPr>
        </p:nvGraphicFramePr>
        <p:xfrm>
          <a:off x="1343775" y="2268208"/>
          <a:ext cx="9672986" cy="1644369"/>
        </p:xfrm>
        <a:graphic>
          <a:graphicData uri="http://schemas.openxmlformats.org/drawingml/2006/table">
            <a:tbl>
              <a:tblPr>
                <a:tableStyleId>{4FEA7027-C0A0-41D5-8B91-05E34AE60121}</a:tableStyleId>
              </a:tblPr>
              <a:tblGrid>
                <a:gridCol w="3494300">
                  <a:extLst>
                    <a:ext uri="{9D8B030D-6E8A-4147-A177-3AD203B41FA5}">
                      <a16:colId xmlns:a16="http://schemas.microsoft.com/office/drawing/2014/main" val="3592577643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3217031658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3642441094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193750870"/>
                    </a:ext>
                  </a:extLst>
                </a:gridCol>
                <a:gridCol w="1168941">
                  <a:extLst>
                    <a:ext uri="{9D8B030D-6E8A-4147-A177-3AD203B41FA5}">
                      <a16:colId xmlns:a16="http://schemas.microsoft.com/office/drawing/2014/main" val="4067923740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515389875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2198293969"/>
                    </a:ext>
                  </a:extLst>
                </a:gridCol>
              </a:tblGrid>
              <a:tr h="7308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PROYECTO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COSTO DE INVERSIÓN ACTUALIZADO (S/)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DEVENGADO ACUMULADO AL 31/12/2022 (S/)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PIM 2023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DEVENGADO 2023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PMI 2024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PMI 2025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441647"/>
                  </a:ext>
                </a:extLst>
              </a:tr>
              <a:tr h="91353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</a:rPr>
                        <a:t>2501753: MEJORAMIENTO Y AMPLIACION DEL SERVICIO DE COMERCIALIZACION DEL MERCADO MODELO CHACHAPOYAS, DISTRITO DE CHACHAPOYAS - PROVINCIA DE CHACHAPOYAS - DEPARTAMENTO DE AMAZONAS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>
                          <a:effectLst/>
                        </a:rPr>
                        <a:t>70,313,337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4,043,500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38,424,994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3,029,134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27,520,855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323,988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6" marR="7366" marT="7366" marB="0" anchor="ctr"/>
                </a:tc>
                <a:extLst>
                  <a:ext uri="{0D108BD9-81ED-4DB2-BD59-A6C34878D82A}">
                    <a16:rowId xmlns:a16="http://schemas.microsoft.com/office/drawing/2014/main" val="3223911187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422400" y="4276436"/>
            <a:ext cx="9594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El proyecto presenta un avance financiero de 10.1% y un avance físico de 4%.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Al cierre del AF 2023 la meta física proyectada es de 40% y la meta financiera proyectada es de 60.4%.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5671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 descr="blob:https://web.whatsapp.com/9874c5a4-b5eb-4314-a9ff-fb0dbe1a55f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44778" y="1084981"/>
            <a:ext cx="1072734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000" b="1" i="0" u="none" strike="noStrike" cap="none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SUSTENTACIÓN DE LAS MODIFICACIONES PRESUPUESTARIAS APROBADAS POR DECRETO SUPREMO (ART. 66 – LEY N° 31638)</a:t>
            </a:r>
            <a:endParaRPr sz="2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237" y="1935212"/>
            <a:ext cx="513039" cy="482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68276" y="1993943"/>
            <a:ext cx="1022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>
                <a:solidFill>
                  <a:schemeClr val="tx1"/>
                </a:solidFill>
              </a:rPr>
              <a:t>TRANSFERENCIAS DE PARTIDAS A FAVOR DE GOBIERNOS LOCALES – ARTÍCULO 14 DE LA LEY N° 31638</a:t>
            </a:r>
            <a:endParaRPr lang="es-PE" b="1" u="sng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68276" y="2443183"/>
            <a:ext cx="4628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>2. DECRETO SUPREMO N° 114-2023-EF (14/06/2023)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137301" y="2904849"/>
            <a:ext cx="22916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PLIEGO HABILITADOR:</a:t>
            </a: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b="1" dirty="0">
                <a:solidFill>
                  <a:srgbClr val="002060"/>
                </a:solidFill>
              </a:rPr>
              <a:t>PLIEGO HABILITADO	:</a:t>
            </a:r>
          </a:p>
          <a:p>
            <a:r>
              <a:rPr lang="es-MX" b="1" dirty="0">
                <a:solidFill>
                  <a:srgbClr val="002060"/>
                </a:solidFill>
              </a:rPr>
              <a:t>	</a:t>
            </a:r>
            <a:endParaRPr lang="es-MX" dirty="0">
              <a:solidFill>
                <a:srgbClr val="002060"/>
              </a:solidFill>
            </a:endParaRPr>
          </a:p>
          <a:p>
            <a:pPr algn="just"/>
            <a:r>
              <a:rPr lang="es-MX" b="1" dirty="0">
                <a:solidFill>
                  <a:srgbClr val="002060"/>
                </a:solidFill>
              </a:rPr>
              <a:t>PROYECTO :</a:t>
            </a:r>
            <a:endParaRPr lang="es-MX" dirty="0">
              <a:solidFill>
                <a:srgbClr val="002060"/>
              </a:solidFill>
            </a:endParaRPr>
          </a:p>
          <a:p>
            <a:endParaRPr lang="es-MX" b="1" dirty="0">
              <a:solidFill>
                <a:srgbClr val="002060"/>
              </a:solidFill>
            </a:endParaRPr>
          </a:p>
          <a:p>
            <a:endParaRPr lang="es-MX" b="1" dirty="0">
              <a:solidFill>
                <a:srgbClr val="002060"/>
              </a:solidFill>
            </a:endParaRP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b="1" dirty="0">
                <a:solidFill>
                  <a:srgbClr val="002060"/>
                </a:solidFill>
              </a:rPr>
              <a:t>MONTO: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37301" y="5196691"/>
            <a:ext cx="10051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El proyecto beneficiará a 3 421 habitantes y 94 comerciantes del distrito de Indiana, asegurando inocuidad para la salud pública y la seguridad alimentaria e integrando el mercado de cadenas de valor de dicho distrito.</a:t>
            </a:r>
            <a:endParaRPr lang="es-PE" b="1" dirty="0"/>
          </a:p>
        </p:txBody>
      </p:sp>
      <p:sp>
        <p:nvSpPr>
          <p:cNvPr id="19" name="Rectángulo 18"/>
          <p:cNvSpPr/>
          <p:nvPr/>
        </p:nvSpPr>
        <p:spPr>
          <a:xfrm>
            <a:off x="3429000" y="2904849"/>
            <a:ext cx="77599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MINISTERIO DE LA PRODUCCIÓN</a:t>
            </a:r>
          </a:p>
          <a:p>
            <a:endParaRPr lang="es-MX" b="1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MUNICIPALIDAD DISTRITAL DE INDIANA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pPr algn="just"/>
            <a:r>
              <a:rPr lang="es-MX" dirty="0">
                <a:solidFill>
                  <a:srgbClr val="002060"/>
                </a:solidFill>
              </a:rPr>
              <a:t>CUI N° 2450132  MEJORAMIENTO Y AMPLIACIÓN DEL MERCADO MUNICIPAL DE LA LOCALIDAD DE INDIANA DEL DISTRITO DE INDIANA - PROVINCIA DE MAYNAS - DEPARTAMENTO DE LORETO</a:t>
            </a:r>
          </a:p>
          <a:p>
            <a:pPr algn="just"/>
            <a:endParaRPr lang="es-MX" b="1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S/ 10,0 millones</a:t>
            </a:r>
          </a:p>
        </p:txBody>
      </p:sp>
    </p:spTree>
    <p:extLst>
      <p:ext uri="{BB962C8B-B14F-4D97-AF65-F5344CB8AC3E}">
        <p14:creationId xmlns:p14="http://schemas.microsoft.com/office/powerpoint/2010/main" val="115695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 descr="blob:https://web.whatsapp.com/9874c5a4-b5eb-4314-a9ff-fb0dbe1a55f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844778" y="1084981"/>
            <a:ext cx="1072734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AVANCE FÍSICO Y FINANCIERO DEL PROYECTO 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CUI N° 2450132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MX" sz="20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MERCADO MUNICIPAL DE INDIANA </a:t>
            </a:r>
            <a:endParaRPr sz="20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51221" y="3776245"/>
            <a:ext cx="9594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Al 04/07/2023 el proyecto presenta un avance financiero de 0.2%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El inicio de ejecución de la obra se encuentra prevista para el mes de octubre del presente año, y se proyectada al cierre un avance físico de 20%.</a:t>
            </a:r>
          </a:p>
          <a:p>
            <a:endParaRPr lang="es-MX" dirty="0">
              <a:solidFill>
                <a:srgbClr val="C0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438521"/>
              </p:ext>
            </p:extLst>
          </p:nvPr>
        </p:nvGraphicFramePr>
        <p:xfrm>
          <a:off x="1451221" y="2104903"/>
          <a:ext cx="9594360" cy="1359266"/>
        </p:xfrm>
        <a:graphic>
          <a:graphicData uri="http://schemas.openxmlformats.org/drawingml/2006/table">
            <a:tbl>
              <a:tblPr>
                <a:tableStyleId>{4FEA7027-C0A0-41D5-8B91-05E34AE60121}</a:tableStyleId>
              </a:tblPr>
              <a:tblGrid>
                <a:gridCol w="4244345">
                  <a:extLst>
                    <a:ext uri="{9D8B030D-6E8A-4147-A177-3AD203B41FA5}">
                      <a16:colId xmlns:a16="http://schemas.microsoft.com/office/drawing/2014/main" val="3876367310"/>
                    </a:ext>
                  </a:extLst>
                </a:gridCol>
                <a:gridCol w="1070003">
                  <a:extLst>
                    <a:ext uri="{9D8B030D-6E8A-4147-A177-3AD203B41FA5}">
                      <a16:colId xmlns:a16="http://schemas.microsoft.com/office/drawing/2014/main" val="3987192996"/>
                    </a:ext>
                  </a:extLst>
                </a:gridCol>
                <a:gridCol w="1070003">
                  <a:extLst>
                    <a:ext uri="{9D8B030D-6E8A-4147-A177-3AD203B41FA5}">
                      <a16:colId xmlns:a16="http://schemas.microsoft.com/office/drawing/2014/main" val="3915318015"/>
                    </a:ext>
                  </a:extLst>
                </a:gridCol>
                <a:gridCol w="1070003">
                  <a:extLst>
                    <a:ext uri="{9D8B030D-6E8A-4147-A177-3AD203B41FA5}">
                      <a16:colId xmlns:a16="http://schemas.microsoft.com/office/drawing/2014/main" val="3494775761"/>
                    </a:ext>
                  </a:extLst>
                </a:gridCol>
                <a:gridCol w="1070003">
                  <a:extLst>
                    <a:ext uri="{9D8B030D-6E8A-4147-A177-3AD203B41FA5}">
                      <a16:colId xmlns:a16="http://schemas.microsoft.com/office/drawing/2014/main" val="3371174381"/>
                    </a:ext>
                  </a:extLst>
                </a:gridCol>
                <a:gridCol w="1070003">
                  <a:extLst>
                    <a:ext uri="{9D8B030D-6E8A-4147-A177-3AD203B41FA5}">
                      <a16:colId xmlns:a16="http://schemas.microsoft.com/office/drawing/2014/main" val="1558921043"/>
                    </a:ext>
                  </a:extLst>
                </a:gridCol>
              </a:tblGrid>
              <a:tr h="6796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PROYECTO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COSTO DE INVERSIÓN ACTUALIZADO (S/)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DEVENGADO ACUMULADO AL 31/12/2022 (S/)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PIM 2023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DEVENGADO 2023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PMI 2024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42074"/>
                  </a:ext>
                </a:extLst>
              </a:tr>
              <a:tr h="679633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effectLst/>
                        </a:rPr>
                        <a:t>2450132:  MEJORAMIENTO Y AMPLIACIÓN DEL MERCADO MUNICIPAL DE LA LOCALIDAD DE INDIANA DEL DISTRITO DE INDIANA - PROVINCIA DE MAYNAS - DEPARTAMENTO DE LORETO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>
                          <a:effectLst/>
                        </a:rPr>
                        <a:t>13,918,522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>
                          <a:effectLst/>
                        </a:rPr>
                        <a:t>30,000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10,035,377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u="none" strike="noStrike" dirty="0">
                          <a:effectLst/>
                        </a:rPr>
                        <a:t>3,853,145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27" marR="7927" marT="7927" marB="0" anchor="ctr"/>
                </a:tc>
                <a:extLst>
                  <a:ext uri="{0D108BD9-81ED-4DB2-BD59-A6C34878D82A}">
                    <a16:rowId xmlns:a16="http://schemas.microsoft.com/office/drawing/2014/main" val="3838703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35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/>
        </p:nvSpPr>
        <p:spPr>
          <a:xfrm>
            <a:off x="561473" y="2571279"/>
            <a:ext cx="111125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s-MX" sz="28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EJECUCIÓN PRESUPUESTAL DEL AÑO FISCAL 2023 – LOGROS ALCANZADOS Y PROYECTADOS AL 30/06 Y 31/12 </a:t>
            </a:r>
            <a:endParaRPr lang="es-MX" sz="280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766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F891C3D-1973-43A2-8DE1-AA66958ABBFE}"/>
              </a:ext>
            </a:extLst>
          </p:cNvPr>
          <p:cNvSpPr txBox="1"/>
          <p:nvPr/>
        </p:nvSpPr>
        <p:spPr>
          <a:xfrm>
            <a:off x="2716344" y="700994"/>
            <a:ext cx="953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s-MX" sz="2000" b="1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EJECUCIÓN PRESUPUESTAL </a:t>
            </a:r>
            <a:r>
              <a:rPr lang="es-MX" sz="2000" b="1" u="sng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TOTAL GENERAL </a:t>
            </a:r>
            <a:endParaRPr lang="es-MX" sz="2000" b="1" dirty="0">
              <a:solidFill>
                <a:srgbClr val="3F3F40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 fontAlgn="b"/>
            <a:r>
              <a:rPr lang="es-MX" sz="2000" b="1" dirty="0">
                <a:solidFill>
                  <a:srgbClr val="3F3F40"/>
                </a:solidFill>
                <a:latin typeface="Tahoma" charset="0"/>
                <a:ea typeface="Tahoma" charset="0"/>
                <a:cs typeface="Tahoma" charset="0"/>
              </a:rPr>
              <a:t>Ejecución acumulada al 30 Junio y proyección al 31.12.2023</a:t>
            </a:r>
          </a:p>
          <a:p>
            <a:endParaRPr lang="es-ES_tradnl" dirty="0"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43E2EC17-A8EC-4D72-AD4D-A6D9794232C5}"/>
              </a:ext>
            </a:extLst>
          </p:cNvPr>
          <p:cNvSpPr txBox="1"/>
          <p:nvPr/>
        </p:nvSpPr>
        <p:spPr>
          <a:xfrm>
            <a:off x="4604665" y="1730960"/>
            <a:ext cx="6838652" cy="491965"/>
          </a:xfrm>
          <a:prstGeom prst="rect">
            <a:avLst/>
          </a:prstGeom>
          <a:noFill/>
          <a:ln>
            <a:solidFill>
              <a:srgbClr val="E20000"/>
            </a:solidFill>
          </a:ln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El Sector Producción al 30 de junio ha ejecutado el 45.4% del presupuesto total, ocupando el puesto 7 en el ranking sectorial.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03B4ED5-B29A-45DD-8537-D8220600D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7" y="1730960"/>
            <a:ext cx="3415873" cy="387450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1C3B7A9-B66B-424D-A3A2-57E6BC1DF3E5}"/>
              </a:ext>
            </a:extLst>
          </p:cNvPr>
          <p:cNvSpPr/>
          <p:nvPr/>
        </p:nvSpPr>
        <p:spPr>
          <a:xfrm>
            <a:off x="3968151" y="5910795"/>
            <a:ext cx="77723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>
                <a:solidFill>
                  <a:schemeClr val="tx1"/>
                </a:solidFill>
              </a:rPr>
              <a:t>Es importante resaltar que en la proyección del III trimestre se transferirá: S/ 61.2 millones para los núcleos ejecutores de compras y S/ 49.5 millones para la reactivación económica y financiera de la actividad de la maricultura.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FAF4EE3-83D4-491F-8512-5AE935B1FD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260165"/>
              </p:ext>
            </p:extLst>
          </p:nvPr>
        </p:nvGraphicFramePr>
        <p:xfrm>
          <a:off x="3968150" y="2398645"/>
          <a:ext cx="7772399" cy="3195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2934856" imgH="3410001" progId="Excel.Sheet.12">
                  <p:embed/>
                </p:oleObj>
              </mc:Choice>
              <mc:Fallback>
                <p:oleObj name="Hoja de cálculo" r:id="rId5" imgW="12934856" imgH="3410001" progId="Excel.Sheet.12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8150" y="2398645"/>
                        <a:ext cx="7772399" cy="3195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2"/>
          <p:cNvSpPr txBox="1"/>
          <p:nvPr/>
        </p:nvSpPr>
        <p:spPr>
          <a:xfrm>
            <a:off x="1515087" y="1251207"/>
            <a:ext cx="8732901" cy="117724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80"/>
              </a:spcBef>
            </a:pPr>
            <a:r>
              <a:rPr lang="es-PE" sz="2400" b="1" spc="-15" dirty="0">
                <a:solidFill>
                  <a:srgbClr val="FF0000"/>
                </a:solidFill>
                <a:latin typeface="Calibri"/>
                <a:cs typeface="Calibri"/>
              </a:rPr>
              <a:t>Visión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Sectorial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sz="24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202</a:t>
            </a:r>
            <a:r>
              <a:rPr lang="es-PE" sz="2400" b="1" spc="-15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2400" dirty="0">
              <a:latin typeface="Calibri"/>
              <a:cs typeface="Calibri"/>
            </a:endParaRPr>
          </a:p>
          <a:p>
            <a:pPr marL="12700" marR="5080" indent="-48260" algn="ctr">
              <a:spcBef>
                <a:spcPts val="980"/>
              </a:spcBef>
            </a:pPr>
            <a:r>
              <a:rPr dirty="0"/>
              <a:t>"Empresas produciendo y accediendo a mercados de manera  sostenible, competitiva y con altos niveles de productividad"</a:t>
            </a:r>
          </a:p>
        </p:txBody>
      </p:sp>
      <p:sp>
        <p:nvSpPr>
          <p:cNvPr id="125" name="Rectángulo redondeado 13">
            <a:extLst>
              <a:ext uri="{FF2B5EF4-FFF2-40B4-BE49-F238E27FC236}">
                <a16:creationId xmlns:a16="http://schemas.microsoft.com/office/drawing/2014/main" id="{78A2A1E4-E911-423E-9238-2DBDC6E13A1C}"/>
              </a:ext>
            </a:extLst>
          </p:cNvPr>
          <p:cNvSpPr/>
          <p:nvPr/>
        </p:nvSpPr>
        <p:spPr>
          <a:xfrm>
            <a:off x="3136900" y="2581458"/>
            <a:ext cx="5622229" cy="632870"/>
          </a:xfrm>
          <a:prstGeom prst="roundRect">
            <a:avLst/>
          </a:prstGeom>
          <a:gradFill>
            <a:gsLst>
              <a:gs pos="64000">
                <a:srgbClr val="2D4F8E"/>
              </a:gs>
              <a:gs pos="0">
                <a:srgbClr val="00206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FF00"/>
                </a:solidFill>
              </a:rPr>
              <a:t>OBJETIVOS ESTRATÉGICOS SECTORIALES:</a:t>
            </a:r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EE8DCA80-D67F-4A36-A9FE-3EA7E020C6CE}"/>
              </a:ext>
            </a:extLst>
          </p:cNvPr>
          <p:cNvSpPr/>
          <p:nvPr/>
        </p:nvSpPr>
        <p:spPr>
          <a:xfrm>
            <a:off x="1292353" y="3609702"/>
            <a:ext cx="2582856" cy="670716"/>
          </a:xfrm>
          <a:prstGeom prst="rect">
            <a:avLst/>
          </a:prstGeom>
          <a:solidFill>
            <a:schemeClr val="accent5">
              <a:lumMod val="20000"/>
              <a:lumOff val="80000"/>
              <a:alpha val="83922"/>
            </a:schemeClr>
          </a:solidFill>
        </p:spPr>
        <p:txBody>
          <a:bodyPr rIns="175500" anchor="ctr"/>
          <a:lstStyle/>
          <a:p>
            <a:pPr marL="72231" algn="just">
              <a:defRPr/>
            </a:pPr>
            <a:r>
              <a:rPr lang="es-ES" altLang="es-PE" sz="1200" b="1" dirty="0">
                <a:solidFill>
                  <a:prstClr val="black"/>
                </a:solidFill>
              </a:rPr>
              <a:t>Incrementar la competitividad de los agentes económicos del Sector Producción.</a:t>
            </a:r>
            <a:endParaRPr lang="es-PE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27" name="Rectángulo 9">
            <a:extLst>
              <a:ext uri="{FF2B5EF4-FFF2-40B4-BE49-F238E27FC236}">
                <a16:creationId xmlns:a16="http://schemas.microsoft.com/office/drawing/2014/main" id="{FABB7EB2-178E-4EFC-B0BE-D6126D4C9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356" y="3657952"/>
            <a:ext cx="2538277" cy="670716"/>
          </a:xfrm>
          <a:prstGeom prst="rect">
            <a:avLst/>
          </a:prstGeom>
          <a:solidFill>
            <a:srgbClr val="FFFF99">
              <a:alpha val="83922"/>
            </a:srgbClr>
          </a:solidFill>
        </p:spPr>
        <p:txBody>
          <a:bodyPr rIns="175500" anchor="ctr"/>
          <a:lstStyle/>
          <a:p>
            <a:pPr marL="72231" algn="just"/>
            <a:r>
              <a:rPr lang="es-ES" altLang="es-PE" sz="1200" b="1" dirty="0">
                <a:solidFill>
                  <a:prstClr val="black"/>
                </a:solidFill>
              </a:rPr>
              <a:t>Fortalecer el desarrollo empresarial de las Micro, Pequeña y Medianas Empresas (MIPYME).</a:t>
            </a:r>
            <a:endParaRPr lang="es-PE" altLang="es-PE" sz="1200" b="1" dirty="0">
              <a:solidFill>
                <a:prstClr val="black"/>
              </a:solidFill>
            </a:endParaRP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A42B8721-E137-4504-8B11-80F1E9EB8407}"/>
              </a:ext>
            </a:extLst>
          </p:cNvPr>
          <p:cNvSpPr/>
          <p:nvPr/>
        </p:nvSpPr>
        <p:spPr>
          <a:xfrm>
            <a:off x="7511554" y="3691149"/>
            <a:ext cx="2639564" cy="670716"/>
          </a:xfrm>
          <a:prstGeom prst="rect">
            <a:avLst/>
          </a:prstGeom>
          <a:solidFill>
            <a:schemeClr val="accent1">
              <a:lumMod val="40000"/>
              <a:lumOff val="60000"/>
              <a:alpha val="49804"/>
            </a:schemeClr>
          </a:solidFill>
        </p:spPr>
        <p:txBody>
          <a:bodyPr lIns="175500" rIns="175500" anchor="ctr"/>
          <a:lstStyle/>
          <a:p>
            <a:pPr algn="just">
              <a:defRPr/>
            </a:pPr>
            <a:r>
              <a:rPr lang="es-ES" altLang="es-PE" sz="1200" b="1" dirty="0">
                <a:solidFill>
                  <a:prstClr val="black"/>
                </a:solidFill>
              </a:rPr>
              <a:t>Mejorar la cadena de valor de las actividades de Pesca y Acuicultura.</a:t>
            </a:r>
            <a:endParaRPr lang="es-ES" sz="1200" b="1" dirty="0">
              <a:solidFill>
                <a:prstClr val="black"/>
              </a:solidFill>
            </a:endParaRPr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id="{5545D952-4694-4969-9F32-77B8020A24E3}"/>
              </a:ext>
            </a:extLst>
          </p:cNvPr>
          <p:cNvSpPr/>
          <p:nvPr/>
        </p:nvSpPr>
        <p:spPr>
          <a:xfrm>
            <a:off x="864776" y="3768765"/>
            <a:ext cx="224534" cy="35258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130" name="Elipse 129">
            <a:extLst>
              <a:ext uri="{FF2B5EF4-FFF2-40B4-BE49-F238E27FC236}">
                <a16:creationId xmlns:a16="http://schemas.microsoft.com/office/drawing/2014/main" id="{910FDD5C-3621-4212-A629-876764C350E6}"/>
              </a:ext>
            </a:extLst>
          </p:cNvPr>
          <p:cNvSpPr/>
          <p:nvPr/>
        </p:nvSpPr>
        <p:spPr>
          <a:xfrm>
            <a:off x="3995073" y="3785563"/>
            <a:ext cx="224533" cy="31282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131" name="Elipse 130">
            <a:extLst>
              <a:ext uri="{FF2B5EF4-FFF2-40B4-BE49-F238E27FC236}">
                <a16:creationId xmlns:a16="http://schemas.microsoft.com/office/drawing/2014/main" id="{5988C26B-38E7-4BE0-8CFD-4A3FE6F690FF}"/>
              </a:ext>
            </a:extLst>
          </p:cNvPr>
          <p:cNvSpPr/>
          <p:nvPr/>
        </p:nvSpPr>
        <p:spPr>
          <a:xfrm>
            <a:off x="7100415" y="3856433"/>
            <a:ext cx="223084" cy="3525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sp>
        <p:nvSpPr>
          <p:cNvPr id="132" name="object 17">
            <a:extLst>
              <a:ext uri="{FF2B5EF4-FFF2-40B4-BE49-F238E27FC236}">
                <a16:creationId xmlns:a16="http://schemas.microsoft.com/office/drawing/2014/main" id="{9306EF0D-8AF5-4B2C-9990-B8AD2E6A7593}"/>
              </a:ext>
            </a:extLst>
          </p:cNvPr>
          <p:cNvSpPr txBox="1"/>
          <p:nvPr/>
        </p:nvSpPr>
        <p:spPr>
          <a:xfrm>
            <a:off x="3239651" y="5510709"/>
            <a:ext cx="1716347" cy="2282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MX" b="1" dirty="0">
                <a:solidFill>
                  <a:schemeClr val="tx1"/>
                </a:solidFill>
                <a:latin typeface="Calibri"/>
                <a:cs typeface="Calibri"/>
              </a:rPr>
              <a:t>MYPE E INDUSTRIA</a:t>
            </a:r>
            <a:endParaRPr sz="1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3" name="object 18">
            <a:extLst>
              <a:ext uri="{FF2B5EF4-FFF2-40B4-BE49-F238E27FC236}">
                <a16:creationId xmlns:a16="http://schemas.microsoft.com/office/drawing/2014/main" id="{83748074-1EAF-4C29-86E4-6E13870DCB02}"/>
              </a:ext>
            </a:extLst>
          </p:cNvPr>
          <p:cNvSpPr txBox="1"/>
          <p:nvPr/>
        </p:nvSpPr>
        <p:spPr>
          <a:xfrm>
            <a:off x="8086337" y="5510709"/>
            <a:ext cx="1739149" cy="228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1400" b="1" spc="5" dirty="0">
                <a:solidFill>
                  <a:schemeClr val="tx1"/>
                </a:solidFill>
                <a:latin typeface="Calibri"/>
                <a:cs typeface="Calibri"/>
              </a:rPr>
              <a:t>PESCA Y ACUICULTURA</a:t>
            </a:r>
            <a:endParaRPr sz="1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34" name="object 19">
            <a:extLst>
              <a:ext uri="{FF2B5EF4-FFF2-40B4-BE49-F238E27FC236}">
                <a16:creationId xmlns:a16="http://schemas.microsoft.com/office/drawing/2014/main" id="{318CFE18-09F8-4C49-9968-128850B01CD2}"/>
              </a:ext>
            </a:extLst>
          </p:cNvPr>
          <p:cNvGrpSpPr/>
          <p:nvPr/>
        </p:nvGrpSpPr>
        <p:grpSpPr>
          <a:xfrm>
            <a:off x="3875209" y="4667194"/>
            <a:ext cx="445921" cy="496603"/>
            <a:chOff x="3900170" y="4606290"/>
            <a:chExt cx="412115" cy="519430"/>
          </a:xfrm>
          <a:solidFill>
            <a:schemeClr val="accent3">
              <a:lumMod val="40000"/>
              <a:lumOff val="60000"/>
            </a:schemeClr>
          </a:solidFill>
        </p:grpSpPr>
        <p:pic>
          <p:nvPicPr>
            <p:cNvPr id="135" name="object 20">
              <a:extLst>
                <a:ext uri="{FF2B5EF4-FFF2-40B4-BE49-F238E27FC236}">
                  <a16:creationId xmlns:a16="http://schemas.microsoft.com/office/drawing/2014/main" id="{78633CE3-35A0-4FFE-A930-9FE8BC29E33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2710" y="4608830"/>
              <a:ext cx="406400" cy="514350"/>
            </a:xfrm>
            <a:prstGeom prst="rect">
              <a:avLst/>
            </a:prstGeom>
            <a:grpFill/>
          </p:spPr>
        </p:pic>
        <p:sp>
          <p:nvSpPr>
            <p:cNvPr id="136" name="object 21">
              <a:extLst>
                <a:ext uri="{FF2B5EF4-FFF2-40B4-BE49-F238E27FC236}">
                  <a16:creationId xmlns:a16="http://schemas.microsoft.com/office/drawing/2014/main" id="{75C78385-78F5-465B-B8E7-53AC00FB76F7}"/>
                </a:ext>
              </a:extLst>
            </p:cNvPr>
            <p:cNvSpPr/>
            <p:nvPr/>
          </p:nvSpPr>
          <p:spPr>
            <a:xfrm>
              <a:off x="3902710" y="4608830"/>
              <a:ext cx="407034" cy="514350"/>
            </a:xfrm>
            <a:custGeom>
              <a:avLst/>
              <a:gdLst/>
              <a:ahLst/>
              <a:cxnLst/>
              <a:rect l="l" t="t" r="r" b="b"/>
              <a:pathLst>
                <a:path w="407035" h="514350">
                  <a:moveTo>
                    <a:pt x="305307" y="0"/>
                  </a:moveTo>
                  <a:lnTo>
                    <a:pt x="305307" y="310515"/>
                  </a:lnTo>
                  <a:lnTo>
                    <a:pt x="407035" y="310515"/>
                  </a:lnTo>
                  <a:lnTo>
                    <a:pt x="203580" y="513969"/>
                  </a:lnTo>
                  <a:lnTo>
                    <a:pt x="0" y="310515"/>
                  </a:lnTo>
                  <a:lnTo>
                    <a:pt x="101726" y="310515"/>
                  </a:lnTo>
                  <a:lnTo>
                    <a:pt x="101726" y="0"/>
                  </a:lnTo>
                  <a:lnTo>
                    <a:pt x="305307" y="0"/>
                  </a:lnTo>
                  <a:close/>
                </a:path>
              </a:pathLst>
            </a:custGeom>
            <a:solidFill>
              <a:srgbClr val="00B050"/>
            </a:solidFill>
            <a:ln w="508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7" name="object 22">
            <a:extLst>
              <a:ext uri="{FF2B5EF4-FFF2-40B4-BE49-F238E27FC236}">
                <a16:creationId xmlns:a16="http://schemas.microsoft.com/office/drawing/2014/main" id="{1E95E87A-454B-4676-8EB7-4CCD2B6E8074}"/>
              </a:ext>
            </a:extLst>
          </p:cNvPr>
          <p:cNvGrpSpPr/>
          <p:nvPr/>
        </p:nvGrpSpPr>
        <p:grpSpPr>
          <a:xfrm>
            <a:off x="8609063" y="4714144"/>
            <a:ext cx="444546" cy="496603"/>
            <a:chOff x="7815580" y="4606290"/>
            <a:chExt cx="410845" cy="519430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138" name="object 23">
              <a:extLst>
                <a:ext uri="{FF2B5EF4-FFF2-40B4-BE49-F238E27FC236}">
                  <a16:creationId xmlns:a16="http://schemas.microsoft.com/office/drawing/2014/main" id="{14BC0BB6-E535-4A68-9D05-4A8C29939F0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18120" y="4608830"/>
              <a:ext cx="406400" cy="514350"/>
            </a:xfrm>
            <a:prstGeom prst="rect">
              <a:avLst/>
            </a:prstGeom>
            <a:grpFill/>
          </p:spPr>
        </p:pic>
        <p:sp>
          <p:nvSpPr>
            <p:cNvPr id="139" name="object 24">
              <a:extLst>
                <a:ext uri="{FF2B5EF4-FFF2-40B4-BE49-F238E27FC236}">
                  <a16:creationId xmlns:a16="http://schemas.microsoft.com/office/drawing/2014/main" id="{71B46452-BB4C-4CEF-9AE9-F22EB990E92B}"/>
                </a:ext>
              </a:extLst>
            </p:cNvPr>
            <p:cNvSpPr/>
            <p:nvPr/>
          </p:nvSpPr>
          <p:spPr>
            <a:xfrm>
              <a:off x="7818120" y="4608830"/>
              <a:ext cx="405765" cy="514350"/>
            </a:xfrm>
            <a:custGeom>
              <a:avLst/>
              <a:gdLst/>
              <a:ahLst/>
              <a:cxnLst/>
              <a:rect l="l" t="t" r="r" b="b"/>
              <a:pathLst>
                <a:path w="405765" h="514350">
                  <a:moveTo>
                    <a:pt x="304291" y="0"/>
                  </a:moveTo>
                  <a:lnTo>
                    <a:pt x="304291" y="310515"/>
                  </a:lnTo>
                  <a:lnTo>
                    <a:pt x="405764" y="310515"/>
                  </a:lnTo>
                  <a:lnTo>
                    <a:pt x="202946" y="513969"/>
                  </a:lnTo>
                  <a:lnTo>
                    <a:pt x="0" y="310515"/>
                  </a:lnTo>
                  <a:lnTo>
                    <a:pt x="101473" y="310515"/>
                  </a:lnTo>
                  <a:lnTo>
                    <a:pt x="101473" y="0"/>
                  </a:lnTo>
                  <a:lnTo>
                    <a:pt x="304291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508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8379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2185</Words>
  <Application>Microsoft Office PowerPoint</Application>
  <PresentationFormat>Panorámica</PresentationFormat>
  <Paragraphs>230</Paragraphs>
  <Slides>17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Tahoma</vt:lpstr>
      <vt:lpstr>Arial Narrow</vt:lpstr>
      <vt:lpstr>Arial</vt:lpstr>
      <vt:lpstr>Calibri</vt:lpstr>
      <vt:lpstr>Wingdings</vt:lpstr>
      <vt:lpstr>Office Theme</vt:lpstr>
      <vt:lpstr>Tema de Office</vt:lpstr>
      <vt:lpstr>Hoja de cálculo</vt:lpstr>
      <vt:lpstr>SUSTENTACIÓN SECTOR PRODUCCIÓN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Coordinación y articulación ante  las emergencias generadas  por lluvias intensas  en la región Lambayeque</dc:title>
  <dc:creator>E. Morales Erroch</dc:creator>
  <cp:lastModifiedBy>Luis Enrique Pineda Larzo</cp:lastModifiedBy>
  <cp:revision>66</cp:revision>
  <cp:lastPrinted>2023-07-06T01:44:50Z</cp:lastPrinted>
  <dcterms:created xsi:type="dcterms:W3CDTF">2023-04-14T21:16:26Z</dcterms:created>
  <dcterms:modified xsi:type="dcterms:W3CDTF">2023-07-11T15:40:12Z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2023-04-14T00:00:00Z</vt:filetime>
  </property>
</Properties>
</file>