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550" r:id="rId4"/>
    <p:sldId id="301" r:id="rId5"/>
    <p:sldId id="551" r:id="rId6"/>
    <p:sldId id="297" r:id="rId7"/>
    <p:sldId id="545" r:id="rId8"/>
    <p:sldId id="552" r:id="rId9"/>
    <p:sldId id="539" r:id="rId10"/>
    <p:sldId id="540" r:id="rId11"/>
    <p:sldId id="541" r:id="rId12"/>
    <p:sldId id="542" r:id="rId13"/>
    <p:sldId id="543" r:id="rId14"/>
    <p:sldId id="553" r:id="rId15"/>
    <p:sldId id="547" r:id="rId16"/>
    <p:sldId id="548" r:id="rId17"/>
    <p:sldId id="546" r:id="rId18"/>
  </p:sldIdLst>
  <p:sldSz cx="12192000" cy="6858000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454"/>
    <a:srgbClr val="FEE4E6"/>
    <a:srgbClr val="FF0000"/>
    <a:srgbClr val="E30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48" autoAdjust="0"/>
    <p:restoredTop sz="70340" autoAdjust="0"/>
  </p:normalViewPr>
  <p:slideViewPr>
    <p:cSldViewPr snapToGrid="0">
      <p:cViewPr varScale="1">
        <p:scale>
          <a:sx n="63" d="100"/>
          <a:sy n="63" d="100"/>
        </p:scale>
        <p:origin x="10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Hoja1!$G$3</c:f>
              <c:strCache>
                <c:ptCount val="1"/>
                <c:pt idx="0">
                  <c:v>AV. EJEC 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18-44A3-9433-11BAA3574BC3}"/>
              </c:ext>
            </c:extLst>
          </c:dPt>
          <c:dLbls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C18-44A3-9433-11BAA3574B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Hoja1!$C$4:$C$23</c:f>
              <c:strCache>
                <c:ptCount val="20"/>
                <c:pt idx="1">
                  <c:v>AMBIENTAL</c:v>
                </c:pt>
                <c:pt idx="2">
                  <c:v>COMERCIO EXTERIOR Y TURISMO</c:v>
                </c:pt>
                <c:pt idx="3">
                  <c:v>AGRARIO Y DE RIEGO</c:v>
                </c:pt>
                <c:pt idx="4">
                  <c:v>TRANSPORTES Y COMUNICACIONES</c:v>
                </c:pt>
                <c:pt idx="5">
                  <c:v>CULTURA</c:v>
                </c:pt>
                <c:pt idx="6">
                  <c:v>EDUCACION</c:v>
                </c:pt>
                <c:pt idx="7">
                  <c:v>SALUD</c:v>
                </c:pt>
                <c:pt idx="8">
                  <c:v>JUSTICIA</c:v>
                </c:pt>
                <c:pt idx="9">
                  <c:v>PRODUCCION</c:v>
                </c:pt>
                <c:pt idx="10">
                  <c:v>DEFENSA</c:v>
                </c:pt>
                <c:pt idx="11">
                  <c:v>PRESIDENCIA CONSEJO MINISTROS</c:v>
                </c:pt>
                <c:pt idx="12">
                  <c:v>MUJER Y POBLACIONES VULNERABLES</c:v>
                </c:pt>
                <c:pt idx="13">
                  <c:v>ECONOMIA Y FINANZAS</c:v>
                </c:pt>
                <c:pt idx="14">
                  <c:v>INTERIOR</c:v>
                </c:pt>
                <c:pt idx="15">
                  <c:v>DESARROLLO E INCLUSION SOCIAL</c:v>
                </c:pt>
                <c:pt idx="16">
                  <c:v>RELACIONES EXTERIORES</c:v>
                </c:pt>
                <c:pt idx="17">
                  <c:v>VIVIENDA CONSTRUCCION Y SANEAMIENTO</c:v>
                </c:pt>
                <c:pt idx="18">
                  <c:v>TRABAJO Y PROMOCION DEL EMPLEO</c:v>
                </c:pt>
                <c:pt idx="19">
                  <c:v>ENERGIA Y MINAS</c:v>
                </c:pt>
              </c:strCache>
            </c:strRef>
          </c:cat>
          <c:val>
            <c:numRef>
              <c:f>Hoja1!$G$4:$G$23</c:f>
              <c:numCache>
                <c:formatCode>0.0%</c:formatCode>
                <c:ptCount val="20"/>
                <c:pt idx="1">
                  <c:v>0.28340908731190317</c:v>
                </c:pt>
                <c:pt idx="2">
                  <c:v>0.28913153621305621</c:v>
                </c:pt>
                <c:pt idx="3">
                  <c:v>0.3146622211377158</c:v>
                </c:pt>
                <c:pt idx="4">
                  <c:v>0.36772310709745187</c:v>
                </c:pt>
                <c:pt idx="5">
                  <c:v>0.36785627979879465</c:v>
                </c:pt>
                <c:pt idx="6">
                  <c:v>0.36797101357379225</c:v>
                </c:pt>
                <c:pt idx="7">
                  <c:v>0.4237051453459254</c:v>
                </c:pt>
                <c:pt idx="8">
                  <c:v>0.4349302257924097</c:v>
                </c:pt>
                <c:pt idx="9">
                  <c:v>0.43621167104380382</c:v>
                </c:pt>
                <c:pt idx="10">
                  <c:v>0.43726095466038367</c:v>
                </c:pt>
                <c:pt idx="11">
                  <c:v>0.44341027770662561</c:v>
                </c:pt>
                <c:pt idx="12">
                  <c:v>0.45475950871721249</c:v>
                </c:pt>
                <c:pt idx="13">
                  <c:v>0.46506188120985165</c:v>
                </c:pt>
                <c:pt idx="14">
                  <c:v>0.48460927910571039</c:v>
                </c:pt>
                <c:pt idx="15">
                  <c:v>0.50913916435082429</c:v>
                </c:pt>
                <c:pt idx="16">
                  <c:v>0.52106291817880035</c:v>
                </c:pt>
                <c:pt idx="17">
                  <c:v>0.53113895015369317</c:v>
                </c:pt>
                <c:pt idx="18">
                  <c:v>0.63309459720986838</c:v>
                </c:pt>
                <c:pt idx="19">
                  <c:v>0.78044039987002922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18-44A3-9433-11BAA3574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20884800"/>
        <c:axId val="220891040"/>
      </c:barChart>
      <c:catAx>
        <c:axId val="22088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20891040"/>
        <c:crosses val="autoZero"/>
        <c:auto val="1"/>
        <c:lblAlgn val="ctr"/>
        <c:lblOffset val="100"/>
        <c:noMultiLvlLbl val="0"/>
      </c:catAx>
      <c:valAx>
        <c:axId val="2208910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2088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9A6E4-AF65-4DB5-8DD9-9F10B25F8802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422EF-541D-4F48-8CF7-4215E752FA97}">
      <dgm:prSet phldrT="[Texto]"/>
      <dgm:spPr/>
      <dgm:t>
        <a:bodyPr/>
        <a:lstStyle/>
        <a:p>
          <a:r>
            <a:rPr lang="es-PE" b="1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007-2023-EF</a:t>
          </a:r>
          <a:endParaRPr lang="es-ES" dirty="0"/>
        </a:p>
      </dgm:t>
    </dgm:pt>
    <dgm:pt modelId="{1571C826-AC5E-46BE-8517-81B4B25A0CA4}" type="parTrans" cxnId="{729057F7-C2C3-4B9F-ABC5-18FEE4931696}">
      <dgm:prSet/>
      <dgm:spPr/>
      <dgm:t>
        <a:bodyPr/>
        <a:lstStyle/>
        <a:p>
          <a:endParaRPr lang="es-ES"/>
        </a:p>
      </dgm:t>
    </dgm:pt>
    <dgm:pt modelId="{B073A28E-1A9F-4807-BE2E-AAE98C481D3B}" type="sibTrans" cxnId="{729057F7-C2C3-4B9F-ABC5-18FEE4931696}">
      <dgm:prSet/>
      <dgm:spPr/>
      <dgm:t>
        <a:bodyPr/>
        <a:lstStyle/>
        <a:p>
          <a:endParaRPr lang="es-ES"/>
        </a:p>
      </dgm:t>
    </dgm:pt>
    <dgm:pt modelId="{5DE472D0-2959-4B4E-825C-AF41CFD926A9}">
      <dgm:prSet phldrT="[Texto]" custT="1"/>
      <dgm:spPr>
        <a:solidFill>
          <a:schemeClr val="bg1"/>
        </a:solidFill>
      </dgm:spPr>
      <dgm:t>
        <a:bodyPr/>
        <a:lstStyle/>
        <a:p>
          <a:pPr marL="72000" algn="just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 los gastos del reajuste de pensiones</a:t>
          </a:r>
          <a:r>
            <a:rPr lang="es-E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C7B7D-F35C-4B4F-9B52-08C33482A281}" type="parTrans" cxnId="{00D264A8-552D-4A18-9AD1-392EC9F83523}">
      <dgm:prSet/>
      <dgm:spPr/>
      <dgm:t>
        <a:bodyPr/>
        <a:lstStyle/>
        <a:p>
          <a:endParaRPr lang="es-ES"/>
        </a:p>
      </dgm:t>
    </dgm:pt>
    <dgm:pt modelId="{26B2BFE8-1AA2-408F-8D3C-D8C4099C1961}" type="sibTrans" cxnId="{00D264A8-552D-4A18-9AD1-392EC9F83523}">
      <dgm:prSet/>
      <dgm:spPr/>
      <dgm:t>
        <a:bodyPr/>
        <a:lstStyle/>
        <a:p>
          <a:endParaRPr lang="es-ES"/>
        </a:p>
      </dgm:t>
    </dgm:pt>
    <dgm:pt modelId="{092ACD9F-5348-442E-8C72-48361AD26A70}">
      <dgm:prSet phldrT="[Texto]"/>
      <dgm:spPr/>
      <dgm:t>
        <a:bodyPr/>
        <a:lstStyle/>
        <a:p>
          <a:r>
            <a:rPr lang="es-ES" b="1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064-2023-EF</a:t>
          </a:r>
          <a:endParaRPr lang="es-ES" dirty="0"/>
        </a:p>
      </dgm:t>
    </dgm:pt>
    <dgm:pt modelId="{310C8A51-76AB-4D5C-8455-3A636D26FF6A}" type="parTrans" cxnId="{773C8ABF-50C0-43F1-89D0-434377F73C2C}">
      <dgm:prSet/>
      <dgm:spPr/>
      <dgm:t>
        <a:bodyPr/>
        <a:lstStyle/>
        <a:p>
          <a:endParaRPr lang="es-ES"/>
        </a:p>
      </dgm:t>
    </dgm:pt>
    <dgm:pt modelId="{DE8B4A30-2E44-40DF-8184-30CBDF3FBEAA}" type="sibTrans" cxnId="{773C8ABF-50C0-43F1-89D0-434377F73C2C}">
      <dgm:prSet/>
      <dgm:spPr/>
      <dgm:t>
        <a:bodyPr/>
        <a:lstStyle/>
        <a:p>
          <a:endParaRPr lang="es-ES"/>
        </a:p>
      </dgm:t>
    </dgm:pt>
    <dgm:pt modelId="{8F93A217-E23E-4CA2-8517-3E0A05ADA8F0}">
      <dgm:prSet phldrT="[Texto]" custT="1"/>
      <dgm:spPr>
        <a:solidFill>
          <a:schemeClr val="bg1"/>
        </a:solidFill>
      </dgm:spPr>
      <dgm:t>
        <a:bodyPr/>
        <a:lstStyle/>
        <a:p>
          <a:pPr marL="72000" algn="just" rtl="0">
            <a:buNone/>
          </a:pPr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 la implementación:</a:t>
          </a:r>
        </a:p>
        <a:p>
          <a:pPr marL="72000" algn="just" rtl="0">
            <a:buFont typeface="Arial" panose="020B0604020202020204" pitchFamily="34" charset="0"/>
            <a:buNone/>
          </a:pPr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Estrategia </a:t>
          </a:r>
          <a:r>
            <a:rPr lang="es-ES" sz="1400" b="0" i="0" u="none" strike="noStrike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SonRIE</a:t>
          </a:r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72000" algn="just" rtl="0">
            <a:buFont typeface="Arial" panose="020B0604020202020204" pitchFamily="34" charset="0"/>
            <a:buNone/>
          </a:pPr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Garantizar la continuidad de los servicios de la UPE, CAR y  CEM, en el marco de las declaratorias de Estado de Emergencia a consecuencia de las intensas precipitaciones pluviales.</a:t>
          </a:r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9BF87-5B9D-4EE9-A001-36F9E2C96634}" type="parTrans" cxnId="{7F03C982-E16E-4532-8F70-DEBE8376B2BF}">
      <dgm:prSet/>
      <dgm:spPr/>
      <dgm:t>
        <a:bodyPr/>
        <a:lstStyle/>
        <a:p>
          <a:endParaRPr lang="es-ES"/>
        </a:p>
      </dgm:t>
    </dgm:pt>
    <dgm:pt modelId="{7FB5BD5F-525D-4372-B420-4E1869F3B4F4}" type="sibTrans" cxnId="{7F03C982-E16E-4532-8F70-DEBE8376B2BF}">
      <dgm:prSet/>
      <dgm:spPr/>
      <dgm:t>
        <a:bodyPr/>
        <a:lstStyle/>
        <a:p>
          <a:endParaRPr lang="es-ES"/>
        </a:p>
      </dgm:t>
    </dgm:pt>
    <dgm:pt modelId="{C2F94366-787F-40D6-A1BF-DF37C16D6333}">
      <dgm:prSet phldrT="[Texto]"/>
      <dgm:spPr/>
      <dgm:t>
        <a:bodyPr/>
        <a:lstStyle/>
        <a:p>
          <a:r>
            <a:rPr lang="es-PE" b="1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080-2023-EF</a:t>
          </a:r>
          <a:endParaRPr lang="es-ES" dirty="0"/>
        </a:p>
      </dgm:t>
    </dgm:pt>
    <dgm:pt modelId="{58C6071F-F6B3-4786-8CA4-51EF6C90DE54}" type="parTrans" cxnId="{E751EC68-BFEE-4AE9-B8B1-19936D4A3E2F}">
      <dgm:prSet/>
      <dgm:spPr/>
      <dgm:t>
        <a:bodyPr/>
        <a:lstStyle/>
        <a:p>
          <a:endParaRPr lang="es-ES"/>
        </a:p>
      </dgm:t>
    </dgm:pt>
    <dgm:pt modelId="{2ACCE8FA-F3CA-44BC-926C-DD49382A6EB5}" type="sibTrans" cxnId="{E751EC68-BFEE-4AE9-B8B1-19936D4A3E2F}">
      <dgm:prSet/>
      <dgm:spPr/>
      <dgm:t>
        <a:bodyPr/>
        <a:lstStyle/>
        <a:p>
          <a:endParaRPr lang="es-ES"/>
        </a:p>
      </dgm:t>
    </dgm:pt>
    <dgm:pt modelId="{EE0750D5-CFD5-4D8F-9D98-48EEC6843C83}">
      <dgm:prSet phldrT="[Texto]" custT="1"/>
      <dgm:spPr>
        <a:solidFill>
          <a:schemeClr val="bg1"/>
        </a:solidFill>
      </dgm:spPr>
      <dgm:t>
        <a:bodyPr/>
        <a:lstStyle/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del incremento de metas de atención y prevención de violencia, servicios de protección y prevención de abandono de población vulnerable a través:</a:t>
          </a:r>
        </a:p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CEM</a:t>
          </a:r>
        </a:p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UPE</a:t>
          </a:r>
        </a:p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CAR</a:t>
          </a:r>
        </a:p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Educadores de Calle</a:t>
          </a:r>
        </a:p>
        <a:p>
          <a:pPr marL="72000" algn="l" rtl="0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 generarse una mayor demanda a razón de los conflictos sociales y las intensas precipitaciones pluviales.</a:t>
          </a:r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F2D47D-3695-4C73-9C98-D263607AF0DC}" type="parTrans" cxnId="{C555B63C-83A1-47A2-AD77-24A77E74F816}">
      <dgm:prSet/>
      <dgm:spPr/>
      <dgm:t>
        <a:bodyPr/>
        <a:lstStyle/>
        <a:p>
          <a:endParaRPr lang="es-ES"/>
        </a:p>
      </dgm:t>
    </dgm:pt>
    <dgm:pt modelId="{28810BBB-42C4-4100-960B-D92337FD99E0}" type="sibTrans" cxnId="{C555B63C-83A1-47A2-AD77-24A77E74F816}">
      <dgm:prSet/>
      <dgm:spPr/>
      <dgm:t>
        <a:bodyPr/>
        <a:lstStyle/>
        <a:p>
          <a:endParaRPr lang="es-ES"/>
        </a:p>
      </dgm:t>
    </dgm:pt>
    <dgm:pt modelId="{0574DA6B-CE8B-413F-8D8C-56A9B4F8DBF7}">
      <dgm:prSet phldrT="[Texto]"/>
      <dgm:spPr/>
      <dgm:t>
        <a:bodyPr/>
        <a:lstStyle/>
        <a:p>
          <a:r>
            <a:rPr lang="es-ES" b="1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113-2023-EF</a:t>
          </a:r>
          <a:endParaRPr lang="es-ES" dirty="0"/>
        </a:p>
      </dgm:t>
    </dgm:pt>
    <dgm:pt modelId="{97B40C00-4B59-470F-9AF1-E23BCAE7FA4C}" type="parTrans" cxnId="{F81C7C57-06FC-4284-B57B-393BE872B7C4}">
      <dgm:prSet/>
      <dgm:spPr/>
      <dgm:t>
        <a:bodyPr/>
        <a:lstStyle/>
        <a:p>
          <a:endParaRPr lang="es-ES"/>
        </a:p>
      </dgm:t>
    </dgm:pt>
    <dgm:pt modelId="{E2A5C481-5A8B-4A19-AF61-482C0C2DB219}" type="sibTrans" cxnId="{F81C7C57-06FC-4284-B57B-393BE872B7C4}">
      <dgm:prSet/>
      <dgm:spPr/>
      <dgm:t>
        <a:bodyPr/>
        <a:lstStyle/>
        <a:p>
          <a:endParaRPr lang="es-ES"/>
        </a:p>
      </dgm:t>
    </dgm:pt>
    <dgm:pt modelId="{7013F05C-FCE6-40AA-9E1F-7CB357878A9A}">
      <dgm:prSet custT="1"/>
      <dgm:spPr>
        <a:solidFill>
          <a:schemeClr val="bg1"/>
        </a:solidFill>
      </dgm:spPr>
      <dgm:t>
        <a:bodyPr/>
        <a:lstStyle/>
        <a:p>
          <a:pPr marL="72000" algn="just"/>
          <a:r>
            <a: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del pago de sentencias judiciales en calidad de cosa juzgada y en ejecución al 31 de diciembre de 2022, en marco del numeral 3 de la Décima Disposición Complementaria Final de la Ley N° 31638, Ley de Presupuesto 2023.</a:t>
          </a:r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CA5F28-6FE4-435B-8A69-019073D67F68}" type="parTrans" cxnId="{9B5D8ECF-CFC0-4160-8834-E3FF90A76541}">
      <dgm:prSet/>
      <dgm:spPr/>
      <dgm:t>
        <a:bodyPr/>
        <a:lstStyle/>
        <a:p>
          <a:endParaRPr lang="es-ES"/>
        </a:p>
      </dgm:t>
    </dgm:pt>
    <dgm:pt modelId="{76EC753B-CC74-402F-ACA1-504895BFE5F3}" type="sibTrans" cxnId="{9B5D8ECF-CFC0-4160-8834-E3FF90A76541}">
      <dgm:prSet/>
      <dgm:spPr/>
      <dgm:t>
        <a:bodyPr/>
        <a:lstStyle/>
        <a:p>
          <a:endParaRPr lang="es-ES"/>
        </a:p>
      </dgm:t>
    </dgm:pt>
    <dgm:pt modelId="{4ABB67A2-B41E-464A-9A19-4465CC1067BD}">
      <dgm:prSet phldrT="[Texto]" custT="1"/>
      <dgm:spPr>
        <a:solidFill>
          <a:schemeClr val="bg1"/>
        </a:solidFill>
      </dgm:spPr>
      <dgm:t>
        <a:bodyPr/>
        <a:lstStyle/>
        <a:p>
          <a:pPr marL="0" algn="ctr"/>
          <a:r>
            <a:rPr lang="es-PE" sz="16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225,540</a:t>
          </a:r>
          <a:endParaRPr lang="es-ES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38B86C-F564-40A0-B7B1-C0174D967CBE}" type="parTrans" cxnId="{B6AB7B9F-7770-40EA-AE75-C5344A6246C3}">
      <dgm:prSet/>
      <dgm:spPr/>
      <dgm:t>
        <a:bodyPr/>
        <a:lstStyle/>
        <a:p>
          <a:endParaRPr lang="es-ES"/>
        </a:p>
      </dgm:t>
    </dgm:pt>
    <dgm:pt modelId="{37730B0E-1C85-4DF6-8B0A-ED4547EAB08D}" type="sibTrans" cxnId="{B6AB7B9F-7770-40EA-AE75-C5344A6246C3}">
      <dgm:prSet/>
      <dgm:spPr/>
      <dgm:t>
        <a:bodyPr/>
        <a:lstStyle/>
        <a:p>
          <a:endParaRPr lang="es-ES"/>
        </a:p>
      </dgm:t>
    </dgm:pt>
    <dgm:pt modelId="{DD6AF8A2-ABF4-4963-95C4-E7F755C9A091}">
      <dgm:prSet phldrT="[Texto]" custT="1"/>
      <dgm:spPr>
        <a:solidFill>
          <a:schemeClr val="bg1"/>
        </a:solidFill>
      </dgm:spPr>
      <dgm:t>
        <a:bodyPr/>
        <a:lstStyle/>
        <a:p>
          <a:pPr marL="0" algn="ctr">
            <a:buNone/>
          </a:pPr>
          <a:r>
            <a:rPr lang="es-PE" sz="16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7,239,269</a:t>
          </a:r>
          <a:endParaRPr lang="es-ES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256409-0D3E-4007-B18F-4753B64E697C}" type="parTrans" cxnId="{6D6C9D4A-EDC7-448F-A39E-2FC94D3F656C}">
      <dgm:prSet/>
      <dgm:spPr/>
      <dgm:t>
        <a:bodyPr/>
        <a:lstStyle/>
        <a:p>
          <a:endParaRPr lang="es-ES"/>
        </a:p>
      </dgm:t>
    </dgm:pt>
    <dgm:pt modelId="{9CFA81DE-DD8C-470E-A4C8-F75B7365C635}" type="sibTrans" cxnId="{6D6C9D4A-EDC7-448F-A39E-2FC94D3F656C}">
      <dgm:prSet/>
      <dgm:spPr/>
      <dgm:t>
        <a:bodyPr/>
        <a:lstStyle/>
        <a:p>
          <a:endParaRPr lang="es-ES"/>
        </a:p>
      </dgm:t>
    </dgm:pt>
    <dgm:pt modelId="{6A9A07E4-E6F1-4200-8154-F0B096B2C507}">
      <dgm:prSet phldrT="[Texto]" custT="1"/>
      <dgm:spPr>
        <a:solidFill>
          <a:schemeClr val="bg1"/>
        </a:solidFill>
      </dgm:spPr>
      <dgm:t>
        <a:bodyPr/>
        <a:lstStyle/>
        <a:p>
          <a:pPr marL="0" algn="ctr"/>
          <a:r>
            <a:rPr lang="es-PE" sz="16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35,960,344</a:t>
          </a:r>
          <a:endParaRPr lang="es-ES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2DF2E-CBB6-48E8-BDDB-7F72351870C9}" type="parTrans" cxnId="{CE8411C4-0F98-4E32-9AD1-0B59502E99BD}">
      <dgm:prSet/>
      <dgm:spPr/>
      <dgm:t>
        <a:bodyPr/>
        <a:lstStyle/>
        <a:p>
          <a:endParaRPr lang="es-ES"/>
        </a:p>
      </dgm:t>
    </dgm:pt>
    <dgm:pt modelId="{99E59349-3424-4A31-AF20-AA27246F07B6}" type="sibTrans" cxnId="{CE8411C4-0F98-4E32-9AD1-0B59502E99BD}">
      <dgm:prSet/>
      <dgm:spPr/>
      <dgm:t>
        <a:bodyPr/>
        <a:lstStyle/>
        <a:p>
          <a:endParaRPr lang="es-ES"/>
        </a:p>
      </dgm:t>
    </dgm:pt>
    <dgm:pt modelId="{3E2B6977-BD8A-4927-9283-FEB32914FC17}">
      <dgm:prSet custT="1"/>
      <dgm:spPr>
        <a:solidFill>
          <a:schemeClr val="bg1"/>
        </a:solidFill>
      </dgm:spPr>
      <dgm:t>
        <a:bodyPr/>
        <a:lstStyle/>
        <a:p>
          <a:pPr marL="0" algn="ctr"/>
          <a:r>
            <a:rPr lang="es-PE" sz="16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919,881</a:t>
          </a:r>
          <a:endParaRPr lang="es-ES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FEA138-A05C-4829-BB32-797621AC7C82}" type="parTrans" cxnId="{4E57EBA4-9059-4F54-BECC-B9A55AE5150D}">
      <dgm:prSet/>
      <dgm:spPr/>
      <dgm:t>
        <a:bodyPr/>
        <a:lstStyle/>
        <a:p>
          <a:endParaRPr lang="es-ES"/>
        </a:p>
      </dgm:t>
    </dgm:pt>
    <dgm:pt modelId="{C405FCC9-263B-4EB4-A9FC-1496A7C0AA09}" type="sibTrans" cxnId="{4E57EBA4-9059-4F54-BECC-B9A55AE5150D}">
      <dgm:prSet/>
      <dgm:spPr/>
      <dgm:t>
        <a:bodyPr/>
        <a:lstStyle/>
        <a:p>
          <a:endParaRPr lang="es-ES"/>
        </a:p>
      </dgm:t>
    </dgm:pt>
    <dgm:pt modelId="{48F705A2-17CD-4F82-B7CD-B9F7ECADF66C}" type="pres">
      <dgm:prSet presAssocID="{C6B9A6E4-AF65-4DB5-8DD9-9F10B25F880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595503C-AECA-47A2-ACB2-A71DDF7FB37D}" type="pres">
      <dgm:prSet presAssocID="{643422EF-541D-4F48-8CF7-4215E752FA97}" presName="ParentComposite" presStyleCnt="0"/>
      <dgm:spPr/>
    </dgm:pt>
    <dgm:pt modelId="{6E9C0598-8471-48EC-84E0-76B88BC6EBED}" type="pres">
      <dgm:prSet presAssocID="{643422EF-541D-4F48-8CF7-4215E752FA97}" presName="Chord" presStyleLbl="bgShp" presStyleIdx="0" presStyleCnt="4"/>
      <dgm:spPr/>
    </dgm:pt>
    <dgm:pt modelId="{544D2C32-3B23-4333-B883-04E43A3BEC9B}" type="pres">
      <dgm:prSet presAssocID="{643422EF-541D-4F48-8CF7-4215E752FA97}" presName="Pie" presStyleLbl="alignNode1" presStyleIdx="0" presStyleCnt="4"/>
      <dgm:spPr/>
    </dgm:pt>
    <dgm:pt modelId="{2441D07A-FE5F-492C-BD0C-3F18A5138CA9}" type="pres">
      <dgm:prSet presAssocID="{643422EF-541D-4F48-8CF7-4215E752FA97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8D9209D3-6DA8-4E93-8A3C-EF3F8BF0330A}" type="pres">
      <dgm:prSet presAssocID="{37730B0E-1C85-4DF6-8B0A-ED4547EAB08D}" presName="negSibTrans" presStyleCnt="0"/>
      <dgm:spPr/>
    </dgm:pt>
    <dgm:pt modelId="{3D2D63B9-E898-4629-B8F2-E38F5208B5AC}" type="pres">
      <dgm:prSet presAssocID="{643422EF-541D-4F48-8CF7-4215E752FA97}" presName="composite" presStyleCnt="0"/>
      <dgm:spPr/>
    </dgm:pt>
    <dgm:pt modelId="{D7868D21-EA5E-4C36-A56E-B008DD9E1C1F}" type="pres">
      <dgm:prSet presAssocID="{643422EF-541D-4F48-8CF7-4215E752FA97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7A2685B9-6DBB-4D3A-9468-34FE9672EE1E}" type="pres">
      <dgm:prSet presAssocID="{B073A28E-1A9F-4807-BE2E-AAE98C481D3B}" presName="sibTrans" presStyleCnt="0"/>
      <dgm:spPr/>
    </dgm:pt>
    <dgm:pt modelId="{B1B2200C-D1B4-4BD3-B306-D0AB4FF94BE4}" type="pres">
      <dgm:prSet presAssocID="{092ACD9F-5348-442E-8C72-48361AD26A70}" presName="ParentComposite" presStyleCnt="0"/>
      <dgm:spPr/>
    </dgm:pt>
    <dgm:pt modelId="{1456A2F3-540C-40C3-B594-2AE81D46680C}" type="pres">
      <dgm:prSet presAssocID="{092ACD9F-5348-442E-8C72-48361AD26A70}" presName="Chord" presStyleLbl="bgShp" presStyleIdx="1" presStyleCnt="4" custLinFactNeighborX="-13117"/>
      <dgm:spPr/>
    </dgm:pt>
    <dgm:pt modelId="{6600056C-B569-4A0F-ACCF-BAA8ED2A40E7}" type="pres">
      <dgm:prSet presAssocID="{092ACD9F-5348-442E-8C72-48361AD26A70}" presName="Pie" presStyleLbl="alignNode1" presStyleIdx="1" presStyleCnt="4" custLinFactNeighborX="-19906" custLinFactNeighborY="324"/>
      <dgm:spPr/>
    </dgm:pt>
    <dgm:pt modelId="{5C0AE433-8FA5-4E09-9002-64849B01ECCE}" type="pres">
      <dgm:prSet presAssocID="{092ACD9F-5348-442E-8C72-48361AD26A70}" presName="Parent" presStyleLbl="revTx" presStyleIdx="2" presStyleCnt="8" custLinFactNeighborX="-21858">
        <dgm:presLayoutVars>
          <dgm:chMax val="1"/>
          <dgm:chPref val="1"/>
          <dgm:bulletEnabled val="1"/>
        </dgm:presLayoutVars>
      </dgm:prSet>
      <dgm:spPr/>
    </dgm:pt>
    <dgm:pt modelId="{CB836AA5-BA7F-4F97-9AD3-2833890ACADB}" type="pres">
      <dgm:prSet presAssocID="{9CFA81DE-DD8C-470E-A4C8-F75B7365C635}" presName="negSibTrans" presStyleCnt="0"/>
      <dgm:spPr/>
    </dgm:pt>
    <dgm:pt modelId="{8CC32BD7-DB25-4DEF-A2BA-269E48D9C8E1}" type="pres">
      <dgm:prSet presAssocID="{092ACD9F-5348-442E-8C72-48361AD26A70}" presName="composite" presStyleCnt="0"/>
      <dgm:spPr/>
    </dgm:pt>
    <dgm:pt modelId="{E8B0020E-54D1-465A-98A2-92A5A5C401AD}" type="pres">
      <dgm:prSet presAssocID="{092ACD9F-5348-442E-8C72-48361AD26A70}" presName="Child" presStyleLbl="revTx" presStyleIdx="3" presStyleCnt="8" custScaleX="112785" custLinFactNeighborX="-6088">
        <dgm:presLayoutVars>
          <dgm:chMax val="0"/>
          <dgm:chPref val="0"/>
          <dgm:bulletEnabled val="1"/>
        </dgm:presLayoutVars>
      </dgm:prSet>
      <dgm:spPr/>
    </dgm:pt>
    <dgm:pt modelId="{6C5D16D4-4B9A-4C2C-A6A0-19C832FC7235}" type="pres">
      <dgm:prSet presAssocID="{DE8B4A30-2E44-40DF-8184-30CBDF3FBEAA}" presName="sibTrans" presStyleCnt="0"/>
      <dgm:spPr/>
    </dgm:pt>
    <dgm:pt modelId="{04EB51F5-9DD7-4319-B279-C77A9C2083FC}" type="pres">
      <dgm:prSet presAssocID="{C2F94366-787F-40D6-A1BF-DF37C16D6333}" presName="ParentComposite" presStyleCnt="0"/>
      <dgm:spPr/>
    </dgm:pt>
    <dgm:pt modelId="{38B0BF7F-8353-427E-B0DC-4733722BE9A1}" type="pres">
      <dgm:prSet presAssocID="{C2F94366-787F-40D6-A1BF-DF37C16D6333}" presName="Chord" presStyleLbl="bgShp" presStyleIdx="2" presStyleCnt="4" custLinFactNeighborX="-13419"/>
      <dgm:spPr/>
    </dgm:pt>
    <dgm:pt modelId="{BFE698AD-4D86-4B20-9801-6DBCB0C9D064}" type="pres">
      <dgm:prSet presAssocID="{C2F94366-787F-40D6-A1BF-DF37C16D6333}" presName="Pie" presStyleLbl="alignNode1" presStyleIdx="2" presStyleCnt="4" custLinFactNeighborX="-16124" custLinFactNeighborY="-3729"/>
      <dgm:spPr/>
    </dgm:pt>
    <dgm:pt modelId="{597563CF-BDC3-43ED-97E6-2AA3D3028BE1}" type="pres">
      <dgm:prSet presAssocID="{C2F94366-787F-40D6-A1BF-DF37C16D6333}" presName="Parent" presStyleLbl="revTx" presStyleIdx="4" presStyleCnt="8" custLinFactNeighborX="-32318">
        <dgm:presLayoutVars>
          <dgm:chMax val="1"/>
          <dgm:chPref val="1"/>
          <dgm:bulletEnabled val="1"/>
        </dgm:presLayoutVars>
      </dgm:prSet>
      <dgm:spPr/>
    </dgm:pt>
    <dgm:pt modelId="{A0AA8DAB-CB07-4339-B723-0763195D750B}" type="pres">
      <dgm:prSet presAssocID="{99E59349-3424-4A31-AF20-AA27246F07B6}" presName="negSibTrans" presStyleCnt="0"/>
      <dgm:spPr/>
    </dgm:pt>
    <dgm:pt modelId="{DA8EEED9-29D4-4D64-9E81-A1773AD07376}" type="pres">
      <dgm:prSet presAssocID="{C2F94366-787F-40D6-A1BF-DF37C16D6333}" presName="composite" presStyleCnt="0"/>
      <dgm:spPr/>
    </dgm:pt>
    <dgm:pt modelId="{80DE6001-492C-48C5-9C6B-5808B274F54E}" type="pres">
      <dgm:prSet presAssocID="{C2F94366-787F-40D6-A1BF-DF37C16D6333}" presName="Child" presStyleLbl="revTx" presStyleIdx="5" presStyleCnt="8" custScaleX="110697" custLinFactNeighborX="-9698">
        <dgm:presLayoutVars>
          <dgm:chMax val="0"/>
          <dgm:chPref val="0"/>
          <dgm:bulletEnabled val="1"/>
        </dgm:presLayoutVars>
      </dgm:prSet>
      <dgm:spPr/>
    </dgm:pt>
    <dgm:pt modelId="{6585F486-93E2-4E7B-9700-BE18597D7C24}" type="pres">
      <dgm:prSet presAssocID="{2ACCE8FA-F3CA-44BC-926C-DD49382A6EB5}" presName="sibTrans" presStyleCnt="0"/>
      <dgm:spPr/>
    </dgm:pt>
    <dgm:pt modelId="{0D93167B-D267-414B-A2EF-74F268A1ACD3}" type="pres">
      <dgm:prSet presAssocID="{0574DA6B-CE8B-413F-8D8C-56A9B4F8DBF7}" presName="ParentComposite" presStyleCnt="0"/>
      <dgm:spPr/>
    </dgm:pt>
    <dgm:pt modelId="{2B0F1516-64DB-4D04-AB29-1DCD0E05C7DE}" type="pres">
      <dgm:prSet presAssocID="{0574DA6B-CE8B-413F-8D8C-56A9B4F8DBF7}" presName="Chord" presStyleLbl="bgShp" presStyleIdx="3" presStyleCnt="4" custLinFactNeighborX="-19914" custLinFactNeighborY="-1929"/>
      <dgm:spPr/>
    </dgm:pt>
    <dgm:pt modelId="{B8D90D63-3A61-44A2-BCB3-9A1013F5C1D4}" type="pres">
      <dgm:prSet presAssocID="{0574DA6B-CE8B-413F-8D8C-56A9B4F8DBF7}" presName="Pie" presStyleLbl="alignNode1" presStyleIdx="3" presStyleCnt="4" custLinFactNeighborX="-25072" custLinFactNeighborY="-3204"/>
      <dgm:spPr/>
    </dgm:pt>
    <dgm:pt modelId="{3255CB27-7FE8-4EFE-8AE3-09C336ED8ED6}" type="pres">
      <dgm:prSet presAssocID="{0574DA6B-CE8B-413F-8D8C-56A9B4F8DBF7}" presName="Parent" presStyleLbl="revTx" presStyleIdx="6" presStyleCnt="8" custLinFactNeighborX="-44748">
        <dgm:presLayoutVars>
          <dgm:chMax val="1"/>
          <dgm:chPref val="1"/>
          <dgm:bulletEnabled val="1"/>
        </dgm:presLayoutVars>
      </dgm:prSet>
      <dgm:spPr/>
    </dgm:pt>
    <dgm:pt modelId="{0CF10822-853F-4B31-8AD8-D7BA2EE3AAD4}" type="pres">
      <dgm:prSet presAssocID="{C405FCC9-263B-4EB4-A9FC-1496A7C0AA09}" presName="negSibTrans" presStyleCnt="0"/>
      <dgm:spPr/>
    </dgm:pt>
    <dgm:pt modelId="{E388DB5C-9EA7-439D-A651-B276CD429451}" type="pres">
      <dgm:prSet presAssocID="{0574DA6B-CE8B-413F-8D8C-56A9B4F8DBF7}" presName="composite" presStyleCnt="0"/>
      <dgm:spPr/>
    </dgm:pt>
    <dgm:pt modelId="{44F63637-6556-48F4-A305-2A768ACAD22A}" type="pres">
      <dgm:prSet presAssocID="{0574DA6B-CE8B-413F-8D8C-56A9B4F8DBF7}" presName="Child" presStyleLbl="revTx" presStyleIdx="7" presStyleCnt="8" custLinFactNeighborX="-13428">
        <dgm:presLayoutVars>
          <dgm:chMax val="0"/>
          <dgm:chPref val="0"/>
          <dgm:bulletEnabled val="1"/>
        </dgm:presLayoutVars>
      </dgm:prSet>
      <dgm:spPr/>
    </dgm:pt>
  </dgm:ptLst>
  <dgm:cxnLst>
    <dgm:cxn modelId="{685F9F01-90B9-4B94-BCB0-7385185674C0}" type="presOf" srcId="{5DE472D0-2959-4B4E-825C-AF41CFD926A9}" destId="{D7868D21-EA5E-4C36-A56E-B008DD9E1C1F}" srcOrd="0" destOrd="1" presId="urn:microsoft.com/office/officeart/2009/3/layout/PieProcess"/>
    <dgm:cxn modelId="{0FB52104-C82C-4FBC-ACA6-72E5DB071734}" type="presOf" srcId="{3E2B6977-BD8A-4927-9283-FEB32914FC17}" destId="{44F63637-6556-48F4-A305-2A768ACAD22A}" srcOrd="0" destOrd="0" presId="urn:microsoft.com/office/officeart/2009/3/layout/PieProcess"/>
    <dgm:cxn modelId="{AF74A809-EE96-4BD8-B19E-13D48AF620F2}" type="presOf" srcId="{C2F94366-787F-40D6-A1BF-DF37C16D6333}" destId="{597563CF-BDC3-43ED-97E6-2AA3D3028BE1}" srcOrd="0" destOrd="0" presId="urn:microsoft.com/office/officeart/2009/3/layout/PieProcess"/>
    <dgm:cxn modelId="{7040E816-18E2-405F-9D9B-8AA7C36CF18B}" type="presOf" srcId="{092ACD9F-5348-442E-8C72-48361AD26A70}" destId="{5C0AE433-8FA5-4E09-9002-64849B01ECCE}" srcOrd="0" destOrd="0" presId="urn:microsoft.com/office/officeart/2009/3/layout/PieProcess"/>
    <dgm:cxn modelId="{04393E26-DF62-4F5F-9EBA-3440B1CBA518}" type="presOf" srcId="{4ABB67A2-B41E-464A-9A19-4465CC1067BD}" destId="{D7868D21-EA5E-4C36-A56E-B008DD9E1C1F}" srcOrd="0" destOrd="0" presId="urn:microsoft.com/office/officeart/2009/3/layout/PieProcess"/>
    <dgm:cxn modelId="{F0EE4628-CDA9-47F8-BD68-EB58BCA92272}" type="presOf" srcId="{6A9A07E4-E6F1-4200-8154-F0B096B2C507}" destId="{80DE6001-492C-48C5-9C6B-5808B274F54E}" srcOrd="0" destOrd="0" presId="urn:microsoft.com/office/officeart/2009/3/layout/PieProcess"/>
    <dgm:cxn modelId="{C555B63C-83A1-47A2-AD77-24A77E74F816}" srcId="{C2F94366-787F-40D6-A1BF-DF37C16D6333}" destId="{EE0750D5-CFD5-4D8F-9D98-48EEC6843C83}" srcOrd="1" destOrd="0" parTransId="{5EF2D47D-3695-4C73-9C98-D263607AF0DC}" sibTransId="{28810BBB-42C4-4100-960B-D92337FD99E0}"/>
    <dgm:cxn modelId="{E751EC68-BFEE-4AE9-B8B1-19936D4A3E2F}" srcId="{C6B9A6E4-AF65-4DB5-8DD9-9F10B25F8802}" destId="{C2F94366-787F-40D6-A1BF-DF37C16D6333}" srcOrd="2" destOrd="0" parTransId="{58C6071F-F6B3-4786-8CA4-51EF6C90DE54}" sibTransId="{2ACCE8FA-F3CA-44BC-926C-DD49382A6EB5}"/>
    <dgm:cxn modelId="{6D6C9D4A-EDC7-448F-A39E-2FC94D3F656C}" srcId="{092ACD9F-5348-442E-8C72-48361AD26A70}" destId="{DD6AF8A2-ABF4-4963-95C4-E7F755C9A091}" srcOrd="0" destOrd="0" parTransId="{59256409-0D3E-4007-B18F-4753B64E697C}" sibTransId="{9CFA81DE-DD8C-470E-A4C8-F75B7365C635}"/>
    <dgm:cxn modelId="{B388E34E-F5D9-429B-9154-BC1214B297C0}" type="presOf" srcId="{C6B9A6E4-AF65-4DB5-8DD9-9F10B25F8802}" destId="{48F705A2-17CD-4F82-B7CD-B9F7ECADF66C}" srcOrd="0" destOrd="0" presId="urn:microsoft.com/office/officeart/2009/3/layout/PieProcess"/>
    <dgm:cxn modelId="{61364A57-1631-428F-AAE0-9CB609C47087}" type="presOf" srcId="{8F93A217-E23E-4CA2-8517-3E0A05ADA8F0}" destId="{E8B0020E-54D1-465A-98A2-92A5A5C401AD}" srcOrd="0" destOrd="1" presId="urn:microsoft.com/office/officeart/2009/3/layout/PieProcess"/>
    <dgm:cxn modelId="{F81C7C57-06FC-4284-B57B-393BE872B7C4}" srcId="{C6B9A6E4-AF65-4DB5-8DD9-9F10B25F8802}" destId="{0574DA6B-CE8B-413F-8D8C-56A9B4F8DBF7}" srcOrd="3" destOrd="0" parTransId="{97B40C00-4B59-470F-9AF1-E23BCAE7FA4C}" sibTransId="{E2A5C481-5A8B-4A19-AF61-482C0C2DB219}"/>
    <dgm:cxn modelId="{7F03C982-E16E-4532-8F70-DEBE8376B2BF}" srcId="{092ACD9F-5348-442E-8C72-48361AD26A70}" destId="{8F93A217-E23E-4CA2-8517-3E0A05ADA8F0}" srcOrd="1" destOrd="0" parTransId="{16F9BF87-5B9D-4EE9-A001-36F9E2C96634}" sibTransId="{7FB5BD5F-525D-4372-B420-4E1869F3B4F4}"/>
    <dgm:cxn modelId="{32828A97-A3A4-45D9-8FB9-56385B34B351}" type="presOf" srcId="{DD6AF8A2-ABF4-4963-95C4-E7F755C9A091}" destId="{E8B0020E-54D1-465A-98A2-92A5A5C401AD}" srcOrd="0" destOrd="0" presId="urn:microsoft.com/office/officeart/2009/3/layout/PieProcess"/>
    <dgm:cxn modelId="{B6AB7B9F-7770-40EA-AE75-C5344A6246C3}" srcId="{643422EF-541D-4F48-8CF7-4215E752FA97}" destId="{4ABB67A2-B41E-464A-9A19-4465CC1067BD}" srcOrd="0" destOrd="0" parTransId="{CF38B86C-F564-40A0-B7B1-C0174D967CBE}" sibTransId="{37730B0E-1C85-4DF6-8B0A-ED4547EAB08D}"/>
    <dgm:cxn modelId="{4E57EBA4-9059-4F54-BECC-B9A55AE5150D}" srcId="{0574DA6B-CE8B-413F-8D8C-56A9B4F8DBF7}" destId="{3E2B6977-BD8A-4927-9283-FEB32914FC17}" srcOrd="0" destOrd="0" parTransId="{59FEA138-A05C-4829-BB32-797621AC7C82}" sibTransId="{C405FCC9-263B-4EB4-A9FC-1496A7C0AA09}"/>
    <dgm:cxn modelId="{00D264A8-552D-4A18-9AD1-392EC9F83523}" srcId="{643422EF-541D-4F48-8CF7-4215E752FA97}" destId="{5DE472D0-2959-4B4E-825C-AF41CFD926A9}" srcOrd="1" destOrd="0" parTransId="{82CC7B7D-F35C-4B4F-9B52-08C33482A281}" sibTransId="{26B2BFE8-1AA2-408F-8D3C-D8C4099C1961}"/>
    <dgm:cxn modelId="{8CE8F4B1-58E1-497A-9119-D0A9FFBA427B}" type="presOf" srcId="{7013F05C-FCE6-40AA-9E1F-7CB357878A9A}" destId="{44F63637-6556-48F4-A305-2A768ACAD22A}" srcOrd="0" destOrd="1" presId="urn:microsoft.com/office/officeart/2009/3/layout/PieProcess"/>
    <dgm:cxn modelId="{773C8ABF-50C0-43F1-89D0-434377F73C2C}" srcId="{C6B9A6E4-AF65-4DB5-8DD9-9F10B25F8802}" destId="{092ACD9F-5348-442E-8C72-48361AD26A70}" srcOrd="1" destOrd="0" parTransId="{310C8A51-76AB-4D5C-8455-3A636D26FF6A}" sibTransId="{DE8B4A30-2E44-40DF-8184-30CBDF3FBEAA}"/>
    <dgm:cxn modelId="{CE8411C4-0F98-4E32-9AD1-0B59502E99BD}" srcId="{C2F94366-787F-40D6-A1BF-DF37C16D6333}" destId="{6A9A07E4-E6F1-4200-8154-F0B096B2C507}" srcOrd="0" destOrd="0" parTransId="{D242DF2E-CBB6-48E8-BDDB-7F72351870C9}" sibTransId="{99E59349-3424-4A31-AF20-AA27246F07B6}"/>
    <dgm:cxn modelId="{9B5D8ECF-CFC0-4160-8834-E3FF90A76541}" srcId="{0574DA6B-CE8B-413F-8D8C-56A9B4F8DBF7}" destId="{7013F05C-FCE6-40AA-9E1F-7CB357878A9A}" srcOrd="1" destOrd="0" parTransId="{46CA5F28-6FE4-435B-8A69-019073D67F68}" sibTransId="{76EC753B-CC74-402F-ACA1-504895BFE5F3}"/>
    <dgm:cxn modelId="{DFF01BD1-2689-4C4F-A784-210FE93D1257}" type="presOf" srcId="{0574DA6B-CE8B-413F-8D8C-56A9B4F8DBF7}" destId="{3255CB27-7FE8-4EFE-8AE3-09C336ED8ED6}" srcOrd="0" destOrd="0" presId="urn:microsoft.com/office/officeart/2009/3/layout/PieProcess"/>
    <dgm:cxn modelId="{4EB1D4E5-2436-4B6F-A400-BB4A50574830}" type="presOf" srcId="{EE0750D5-CFD5-4D8F-9D98-48EEC6843C83}" destId="{80DE6001-492C-48C5-9C6B-5808B274F54E}" srcOrd="0" destOrd="1" presId="urn:microsoft.com/office/officeart/2009/3/layout/PieProcess"/>
    <dgm:cxn modelId="{780B8BED-4D08-4389-8F7F-F208F47D0AFC}" type="presOf" srcId="{643422EF-541D-4F48-8CF7-4215E752FA97}" destId="{2441D07A-FE5F-492C-BD0C-3F18A5138CA9}" srcOrd="0" destOrd="0" presId="urn:microsoft.com/office/officeart/2009/3/layout/PieProcess"/>
    <dgm:cxn modelId="{729057F7-C2C3-4B9F-ABC5-18FEE4931696}" srcId="{C6B9A6E4-AF65-4DB5-8DD9-9F10B25F8802}" destId="{643422EF-541D-4F48-8CF7-4215E752FA97}" srcOrd="0" destOrd="0" parTransId="{1571C826-AC5E-46BE-8517-81B4B25A0CA4}" sibTransId="{B073A28E-1A9F-4807-BE2E-AAE98C481D3B}"/>
    <dgm:cxn modelId="{9FEE2240-6B86-403A-ADB4-7663D6F88BE6}" type="presParOf" srcId="{48F705A2-17CD-4F82-B7CD-B9F7ECADF66C}" destId="{1595503C-AECA-47A2-ACB2-A71DDF7FB37D}" srcOrd="0" destOrd="0" presId="urn:microsoft.com/office/officeart/2009/3/layout/PieProcess"/>
    <dgm:cxn modelId="{E49ADB32-B9ED-4371-BC78-CF84BF8E4CC6}" type="presParOf" srcId="{1595503C-AECA-47A2-ACB2-A71DDF7FB37D}" destId="{6E9C0598-8471-48EC-84E0-76B88BC6EBED}" srcOrd="0" destOrd="0" presId="urn:microsoft.com/office/officeart/2009/3/layout/PieProcess"/>
    <dgm:cxn modelId="{D2BA3993-B368-4B38-9027-6D89CCDD8100}" type="presParOf" srcId="{1595503C-AECA-47A2-ACB2-A71DDF7FB37D}" destId="{544D2C32-3B23-4333-B883-04E43A3BEC9B}" srcOrd="1" destOrd="0" presId="urn:microsoft.com/office/officeart/2009/3/layout/PieProcess"/>
    <dgm:cxn modelId="{D4F943EE-CE97-4A6C-80A0-6FE5825CD1DA}" type="presParOf" srcId="{1595503C-AECA-47A2-ACB2-A71DDF7FB37D}" destId="{2441D07A-FE5F-492C-BD0C-3F18A5138CA9}" srcOrd="2" destOrd="0" presId="urn:microsoft.com/office/officeart/2009/3/layout/PieProcess"/>
    <dgm:cxn modelId="{1EA25AAF-DC53-4D64-A127-EE8A5136B651}" type="presParOf" srcId="{48F705A2-17CD-4F82-B7CD-B9F7ECADF66C}" destId="{8D9209D3-6DA8-4E93-8A3C-EF3F8BF0330A}" srcOrd="1" destOrd="0" presId="urn:microsoft.com/office/officeart/2009/3/layout/PieProcess"/>
    <dgm:cxn modelId="{4AFE7BDE-03CE-4F24-8E47-3552966AA8E3}" type="presParOf" srcId="{48F705A2-17CD-4F82-B7CD-B9F7ECADF66C}" destId="{3D2D63B9-E898-4629-B8F2-E38F5208B5AC}" srcOrd="2" destOrd="0" presId="urn:microsoft.com/office/officeart/2009/3/layout/PieProcess"/>
    <dgm:cxn modelId="{5AD2DEE7-2CC7-43B6-A290-02168145E070}" type="presParOf" srcId="{3D2D63B9-E898-4629-B8F2-E38F5208B5AC}" destId="{D7868D21-EA5E-4C36-A56E-B008DD9E1C1F}" srcOrd="0" destOrd="0" presId="urn:microsoft.com/office/officeart/2009/3/layout/PieProcess"/>
    <dgm:cxn modelId="{1EC90EBD-41B8-4941-B181-5B6E1735D249}" type="presParOf" srcId="{48F705A2-17CD-4F82-B7CD-B9F7ECADF66C}" destId="{7A2685B9-6DBB-4D3A-9468-34FE9672EE1E}" srcOrd="3" destOrd="0" presId="urn:microsoft.com/office/officeart/2009/3/layout/PieProcess"/>
    <dgm:cxn modelId="{4CDD7A32-3FCF-4974-B4D0-48B2E95504B6}" type="presParOf" srcId="{48F705A2-17CD-4F82-B7CD-B9F7ECADF66C}" destId="{B1B2200C-D1B4-4BD3-B306-D0AB4FF94BE4}" srcOrd="4" destOrd="0" presId="urn:microsoft.com/office/officeart/2009/3/layout/PieProcess"/>
    <dgm:cxn modelId="{F4F8614D-9B56-4BB7-8981-4B688C3E7B92}" type="presParOf" srcId="{B1B2200C-D1B4-4BD3-B306-D0AB4FF94BE4}" destId="{1456A2F3-540C-40C3-B594-2AE81D46680C}" srcOrd="0" destOrd="0" presId="urn:microsoft.com/office/officeart/2009/3/layout/PieProcess"/>
    <dgm:cxn modelId="{761EA0B5-1E2A-4050-B3A5-33E707873A9B}" type="presParOf" srcId="{B1B2200C-D1B4-4BD3-B306-D0AB4FF94BE4}" destId="{6600056C-B569-4A0F-ACCF-BAA8ED2A40E7}" srcOrd="1" destOrd="0" presId="urn:microsoft.com/office/officeart/2009/3/layout/PieProcess"/>
    <dgm:cxn modelId="{E3D17848-71F3-4546-A729-761179CD4BE1}" type="presParOf" srcId="{B1B2200C-D1B4-4BD3-B306-D0AB4FF94BE4}" destId="{5C0AE433-8FA5-4E09-9002-64849B01ECCE}" srcOrd="2" destOrd="0" presId="urn:microsoft.com/office/officeart/2009/3/layout/PieProcess"/>
    <dgm:cxn modelId="{6BD5E05F-796D-4C99-921B-826972CC8224}" type="presParOf" srcId="{48F705A2-17CD-4F82-B7CD-B9F7ECADF66C}" destId="{CB836AA5-BA7F-4F97-9AD3-2833890ACADB}" srcOrd="5" destOrd="0" presId="urn:microsoft.com/office/officeart/2009/3/layout/PieProcess"/>
    <dgm:cxn modelId="{08BF66D1-5B5A-407D-8FE8-B033569F1B50}" type="presParOf" srcId="{48F705A2-17CD-4F82-B7CD-B9F7ECADF66C}" destId="{8CC32BD7-DB25-4DEF-A2BA-269E48D9C8E1}" srcOrd="6" destOrd="0" presId="urn:microsoft.com/office/officeart/2009/3/layout/PieProcess"/>
    <dgm:cxn modelId="{20483F40-102A-4496-8B1E-C19C1EF8CCFB}" type="presParOf" srcId="{8CC32BD7-DB25-4DEF-A2BA-269E48D9C8E1}" destId="{E8B0020E-54D1-465A-98A2-92A5A5C401AD}" srcOrd="0" destOrd="0" presId="urn:microsoft.com/office/officeart/2009/3/layout/PieProcess"/>
    <dgm:cxn modelId="{3EAE6E1E-0910-4B28-A2F2-D45169326F17}" type="presParOf" srcId="{48F705A2-17CD-4F82-B7CD-B9F7ECADF66C}" destId="{6C5D16D4-4B9A-4C2C-A6A0-19C832FC7235}" srcOrd="7" destOrd="0" presId="urn:microsoft.com/office/officeart/2009/3/layout/PieProcess"/>
    <dgm:cxn modelId="{8AC60C23-A233-4EC6-9834-23CE539A76AF}" type="presParOf" srcId="{48F705A2-17CD-4F82-B7CD-B9F7ECADF66C}" destId="{04EB51F5-9DD7-4319-B279-C77A9C2083FC}" srcOrd="8" destOrd="0" presId="urn:microsoft.com/office/officeart/2009/3/layout/PieProcess"/>
    <dgm:cxn modelId="{593B6F87-046F-40EF-B621-C5FC5E93CEF6}" type="presParOf" srcId="{04EB51F5-9DD7-4319-B279-C77A9C2083FC}" destId="{38B0BF7F-8353-427E-B0DC-4733722BE9A1}" srcOrd="0" destOrd="0" presId="urn:microsoft.com/office/officeart/2009/3/layout/PieProcess"/>
    <dgm:cxn modelId="{AAFC305B-FB3B-4A46-8169-36BCE6D3CD32}" type="presParOf" srcId="{04EB51F5-9DD7-4319-B279-C77A9C2083FC}" destId="{BFE698AD-4D86-4B20-9801-6DBCB0C9D064}" srcOrd="1" destOrd="0" presId="urn:microsoft.com/office/officeart/2009/3/layout/PieProcess"/>
    <dgm:cxn modelId="{01BFB1C3-9991-422D-AFAC-406D351EDCD0}" type="presParOf" srcId="{04EB51F5-9DD7-4319-B279-C77A9C2083FC}" destId="{597563CF-BDC3-43ED-97E6-2AA3D3028BE1}" srcOrd="2" destOrd="0" presId="urn:microsoft.com/office/officeart/2009/3/layout/PieProcess"/>
    <dgm:cxn modelId="{78D2C240-8904-4F53-B953-ADDF1AE10C97}" type="presParOf" srcId="{48F705A2-17CD-4F82-B7CD-B9F7ECADF66C}" destId="{A0AA8DAB-CB07-4339-B723-0763195D750B}" srcOrd="9" destOrd="0" presId="urn:microsoft.com/office/officeart/2009/3/layout/PieProcess"/>
    <dgm:cxn modelId="{4CCB7619-C3A8-496C-A7F3-C46FA1C91CDA}" type="presParOf" srcId="{48F705A2-17CD-4F82-B7CD-B9F7ECADF66C}" destId="{DA8EEED9-29D4-4D64-9E81-A1773AD07376}" srcOrd="10" destOrd="0" presId="urn:microsoft.com/office/officeart/2009/3/layout/PieProcess"/>
    <dgm:cxn modelId="{5C216126-2C50-4A97-BC3D-702ECB48D2FC}" type="presParOf" srcId="{DA8EEED9-29D4-4D64-9E81-A1773AD07376}" destId="{80DE6001-492C-48C5-9C6B-5808B274F54E}" srcOrd="0" destOrd="0" presId="urn:microsoft.com/office/officeart/2009/3/layout/PieProcess"/>
    <dgm:cxn modelId="{8C7B4437-BB80-478F-961B-A813AEC6A754}" type="presParOf" srcId="{48F705A2-17CD-4F82-B7CD-B9F7ECADF66C}" destId="{6585F486-93E2-4E7B-9700-BE18597D7C24}" srcOrd="11" destOrd="0" presId="urn:microsoft.com/office/officeart/2009/3/layout/PieProcess"/>
    <dgm:cxn modelId="{20169A5F-D19E-4A44-BA1F-BF2A92614B45}" type="presParOf" srcId="{48F705A2-17CD-4F82-B7CD-B9F7ECADF66C}" destId="{0D93167B-D267-414B-A2EF-74F268A1ACD3}" srcOrd="12" destOrd="0" presId="urn:microsoft.com/office/officeart/2009/3/layout/PieProcess"/>
    <dgm:cxn modelId="{FA3ED677-2A1A-4F0A-A088-519F36FE23E9}" type="presParOf" srcId="{0D93167B-D267-414B-A2EF-74F268A1ACD3}" destId="{2B0F1516-64DB-4D04-AB29-1DCD0E05C7DE}" srcOrd="0" destOrd="0" presId="urn:microsoft.com/office/officeart/2009/3/layout/PieProcess"/>
    <dgm:cxn modelId="{D5D1F75A-F77E-446A-9F3C-D7BBC66E0840}" type="presParOf" srcId="{0D93167B-D267-414B-A2EF-74F268A1ACD3}" destId="{B8D90D63-3A61-44A2-BCB3-9A1013F5C1D4}" srcOrd="1" destOrd="0" presId="urn:microsoft.com/office/officeart/2009/3/layout/PieProcess"/>
    <dgm:cxn modelId="{F7A5A82E-8E0C-4AC0-BE94-0576354CCA91}" type="presParOf" srcId="{0D93167B-D267-414B-A2EF-74F268A1ACD3}" destId="{3255CB27-7FE8-4EFE-8AE3-09C336ED8ED6}" srcOrd="2" destOrd="0" presId="urn:microsoft.com/office/officeart/2009/3/layout/PieProcess"/>
    <dgm:cxn modelId="{FA1EF4CD-EC8E-45E9-BCC9-31DEA6383660}" type="presParOf" srcId="{48F705A2-17CD-4F82-B7CD-B9F7ECADF66C}" destId="{0CF10822-853F-4B31-8AD8-D7BA2EE3AAD4}" srcOrd="13" destOrd="0" presId="urn:microsoft.com/office/officeart/2009/3/layout/PieProcess"/>
    <dgm:cxn modelId="{C901F45D-3B91-4471-A34B-4CEF4B797A65}" type="presParOf" srcId="{48F705A2-17CD-4F82-B7CD-B9F7ECADF66C}" destId="{E388DB5C-9EA7-439D-A651-B276CD429451}" srcOrd="14" destOrd="0" presId="urn:microsoft.com/office/officeart/2009/3/layout/PieProcess"/>
    <dgm:cxn modelId="{6E5C9A03-768B-4977-A00F-185735E104A4}" type="presParOf" srcId="{E388DB5C-9EA7-439D-A651-B276CD429451}" destId="{44F63637-6556-48F4-A305-2A768ACAD22A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AA9D9A-F1B9-DE48-B798-E30C583BCE7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2E73011-5F47-9E47-BFD8-BA1B179046D2}">
      <dgm:prSet phldrT="[Texto]" custT="1"/>
      <dgm:spPr>
        <a:solidFill>
          <a:srgbClr val="C00000"/>
        </a:solidFill>
      </dgm:spPr>
      <dgm:t>
        <a:bodyPr/>
        <a:lstStyle/>
        <a:p>
          <a:endParaRPr lang="es-ES" sz="1400" dirty="0">
            <a:solidFill>
              <a:schemeClr val="bg1"/>
            </a:solidFill>
            <a:latin typeface="Arial"/>
          </a:endParaRPr>
        </a:p>
        <a:p>
          <a:r>
            <a:rPr lang="es-ES" sz="1400" dirty="0">
              <a:solidFill>
                <a:schemeClr val="bg1"/>
              </a:solidFill>
              <a:latin typeface="Arial"/>
            </a:rPr>
            <a:t>Financiamiento para emprendimientos de personas con discapacidad o a organizaciones de personas con discapacidad.
</a:t>
          </a:r>
          <a:endParaRPr lang="es-MX" sz="1400" dirty="0">
            <a:solidFill>
              <a:schemeClr val="bg1"/>
            </a:solidFill>
          </a:endParaRPr>
        </a:p>
      </dgm:t>
    </dgm:pt>
    <dgm:pt modelId="{1277CCAA-8F46-6545-A63F-BA8F160969B7}" type="parTrans" cxnId="{159120AD-EF30-2943-A273-AAF64718C568}">
      <dgm:prSet/>
      <dgm:spPr/>
      <dgm:t>
        <a:bodyPr/>
        <a:lstStyle/>
        <a:p>
          <a:endParaRPr lang="es-MX"/>
        </a:p>
      </dgm:t>
    </dgm:pt>
    <dgm:pt modelId="{B16B99B8-88EA-8D42-885E-9872AEB9C2F0}" type="sibTrans" cxnId="{159120AD-EF30-2943-A273-AAF64718C568}">
      <dgm:prSet/>
      <dgm:spPr/>
      <dgm:t>
        <a:bodyPr/>
        <a:lstStyle/>
        <a:p>
          <a:endParaRPr lang="es-MX"/>
        </a:p>
      </dgm:t>
    </dgm:pt>
    <dgm:pt modelId="{211C8351-279E-2341-88A9-7413A1EA9DE8}">
      <dgm:prSet phldrT="[Texto]" custT="1"/>
      <dgm:spPr>
        <a:solidFill>
          <a:srgbClr val="C00000"/>
        </a:solidFill>
      </dgm:spPr>
      <dgm:t>
        <a:bodyPr/>
        <a:lstStyle/>
        <a:p>
          <a:endParaRPr lang="es-ES" sz="1400" dirty="0">
            <a:solidFill>
              <a:schemeClr val="bg1"/>
            </a:solidFill>
            <a:latin typeface="Arial"/>
          </a:endParaRPr>
        </a:p>
        <a:p>
          <a:r>
            <a:rPr lang="es-ES" sz="1400" dirty="0">
              <a:solidFill>
                <a:schemeClr val="bg1"/>
              </a:solidFill>
              <a:latin typeface="Arial"/>
            </a:rPr>
            <a:t>Financiamiento para Iniciativas de Voluntariado dirigidas a Poblaciones Vulnerables en Zonas de Crisis Humanitaria.
</a:t>
          </a:r>
          <a:endParaRPr lang="es-MX" sz="1400" dirty="0">
            <a:solidFill>
              <a:schemeClr val="bg1"/>
            </a:solidFill>
          </a:endParaRPr>
        </a:p>
      </dgm:t>
    </dgm:pt>
    <dgm:pt modelId="{D796E868-24DA-3647-948E-CEDDA07CB39F}" type="parTrans" cxnId="{70C4F9A1-859B-2D42-BEF1-778004AB0032}">
      <dgm:prSet/>
      <dgm:spPr/>
      <dgm:t>
        <a:bodyPr/>
        <a:lstStyle/>
        <a:p>
          <a:endParaRPr lang="es-MX"/>
        </a:p>
      </dgm:t>
    </dgm:pt>
    <dgm:pt modelId="{706302DD-2656-A046-89EB-38EFC8D8D610}" type="sibTrans" cxnId="{70C4F9A1-859B-2D42-BEF1-778004AB0032}">
      <dgm:prSet/>
      <dgm:spPr/>
      <dgm:t>
        <a:bodyPr/>
        <a:lstStyle/>
        <a:p>
          <a:endParaRPr lang="es-MX"/>
        </a:p>
      </dgm:t>
    </dgm:pt>
    <dgm:pt modelId="{C0D03692-127E-2747-B923-BC0EAF2F2B5C}">
      <dgm:prSet phldrT="[Texto]" custT="1"/>
      <dgm:spPr>
        <a:solidFill>
          <a:srgbClr val="C00000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/>
            </a:rPr>
            <a:t>Estrategia </a:t>
          </a:r>
          <a:r>
            <a:rPr lang="es-ES" sz="1600" dirty="0">
              <a:solidFill>
                <a:schemeClr val="bg1"/>
              </a:solidFill>
              <a:latin typeface="Arial"/>
            </a:rPr>
            <a:t>“Promoción de Familias Igualitarias y Libres de Violencia”.</a:t>
          </a:r>
          <a:endParaRPr lang="es-MX" sz="1600" dirty="0">
            <a:solidFill>
              <a:schemeClr val="bg1"/>
            </a:solidFill>
          </a:endParaRPr>
        </a:p>
      </dgm:t>
    </dgm:pt>
    <dgm:pt modelId="{51FFC2A6-68F7-1C40-9A6E-8F1B676F993C}" type="parTrans" cxnId="{FD7C39F6-E7F4-1344-8989-86F0D38F74B7}">
      <dgm:prSet/>
      <dgm:spPr/>
      <dgm:t>
        <a:bodyPr/>
        <a:lstStyle/>
        <a:p>
          <a:endParaRPr lang="es-MX"/>
        </a:p>
      </dgm:t>
    </dgm:pt>
    <dgm:pt modelId="{BC27694C-39F6-7944-BCDE-895CE834DB74}" type="sibTrans" cxnId="{FD7C39F6-E7F4-1344-8989-86F0D38F74B7}">
      <dgm:prSet/>
      <dgm:spPr/>
      <dgm:t>
        <a:bodyPr/>
        <a:lstStyle/>
        <a:p>
          <a:endParaRPr lang="es-MX"/>
        </a:p>
      </dgm:t>
    </dgm:pt>
    <dgm:pt modelId="{F4D60F37-25BF-1D40-9DC5-EA4A9255FBE1}">
      <dgm:prSet phldrT="[Texto]" custT="1"/>
      <dgm:spPr>
        <a:solidFill>
          <a:srgbClr val="C00000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/>
            </a:rPr>
            <a:t>Estrategia Rural Multisectorial.</a:t>
          </a:r>
          <a:endParaRPr lang="es-MX" sz="1600" dirty="0">
            <a:solidFill>
              <a:schemeClr val="bg1"/>
            </a:solidFill>
          </a:endParaRPr>
        </a:p>
      </dgm:t>
    </dgm:pt>
    <dgm:pt modelId="{17321C47-082D-3640-8675-FD53C8384C33}" type="parTrans" cxnId="{771920D3-1519-1745-AF26-01B86B591554}">
      <dgm:prSet/>
      <dgm:spPr/>
      <dgm:t>
        <a:bodyPr/>
        <a:lstStyle/>
        <a:p>
          <a:endParaRPr lang="es-MX"/>
        </a:p>
      </dgm:t>
    </dgm:pt>
    <dgm:pt modelId="{5769E5F3-3BE4-494E-8D62-DBD898F9FEBA}" type="sibTrans" cxnId="{771920D3-1519-1745-AF26-01B86B591554}">
      <dgm:prSet/>
      <dgm:spPr/>
      <dgm:t>
        <a:bodyPr/>
        <a:lstStyle/>
        <a:p>
          <a:endParaRPr lang="es-MX"/>
        </a:p>
      </dgm:t>
    </dgm:pt>
    <dgm:pt modelId="{C6DF4D90-7FD4-154B-94E4-C4F19D9F346B}">
      <dgm:prSet phldrT="[Texto]" custT="1"/>
      <dgm:spPr>
        <a:solidFill>
          <a:srgbClr val="C00000"/>
        </a:solidFill>
      </dgm:spPr>
      <dgm:t>
        <a:bodyPr/>
        <a:lstStyle/>
        <a:p>
          <a:endParaRPr lang="es-ES" sz="1600" dirty="0">
            <a:solidFill>
              <a:schemeClr val="bg1"/>
            </a:solidFill>
            <a:latin typeface="Arial"/>
          </a:endParaRPr>
        </a:p>
        <a:p>
          <a:r>
            <a:rPr lang="es-ES" sz="1600" dirty="0">
              <a:solidFill>
                <a:schemeClr val="bg1"/>
              </a:solidFill>
              <a:latin typeface="Arial"/>
            </a:rPr>
            <a:t>Servicio de Atención Rural – SAR.
</a:t>
          </a:r>
          <a:endParaRPr lang="es-MX" sz="1600" dirty="0"/>
        </a:p>
      </dgm:t>
    </dgm:pt>
    <dgm:pt modelId="{F3D91A08-F0A1-A440-AE22-AB84EDD7D0C8}" type="parTrans" cxnId="{ABD1A5AE-587D-FC4F-984A-9650D93C61FD}">
      <dgm:prSet/>
      <dgm:spPr/>
      <dgm:t>
        <a:bodyPr/>
        <a:lstStyle/>
        <a:p>
          <a:endParaRPr lang="es-MX"/>
        </a:p>
      </dgm:t>
    </dgm:pt>
    <dgm:pt modelId="{0AE79747-3EA4-C444-9E46-382C3355E216}" type="sibTrans" cxnId="{ABD1A5AE-587D-FC4F-984A-9650D93C61FD}">
      <dgm:prSet/>
      <dgm:spPr/>
      <dgm:t>
        <a:bodyPr/>
        <a:lstStyle/>
        <a:p>
          <a:endParaRPr lang="es-MX"/>
        </a:p>
      </dgm:t>
    </dgm:pt>
    <dgm:pt modelId="{B9F66DC8-D7F5-9040-984B-AEDEF01F5BA2}" type="pres">
      <dgm:prSet presAssocID="{2EAA9D9A-F1B9-DE48-B798-E30C583BCE70}" presName="Name0" presStyleCnt="0">
        <dgm:presLayoutVars>
          <dgm:chMax val="7"/>
          <dgm:chPref val="7"/>
          <dgm:dir/>
        </dgm:presLayoutVars>
      </dgm:prSet>
      <dgm:spPr/>
    </dgm:pt>
    <dgm:pt modelId="{2E22AA46-92BE-2044-9135-24186B72D6E9}" type="pres">
      <dgm:prSet presAssocID="{2EAA9D9A-F1B9-DE48-B798-E30C583BCE70}" presName="Name1" presStyleCnt="0"/>
      <dgm:spPr/>
    </dgm:pt>
    <dgm:pt modelId="{125634E9-042C-2946-917E-8C953D890E94}" type="pres">
      <dgm:prSet presAssocID="{2EAA9D9A-F1B9-DE48-B798-E30C583BCE70}" presName="cycle" presStyleCnt="0"/>
      <dgm:spPr/>
    </dgm:pt>
    <dgm:pt modelId="{100452FC-9A34-FD40-B21F-54FD7DC39DBF}" type="pres">
      <dgm:prSet presAssocID="{2EAA9D9A-F1B9-DE48-B798-E30C583BCE70}" presName="srcNode" presStyleLbl="node1" presStyleIdx="0" presStyleCnt="5"/>
      <dgm:spPr/>
    </dgm:pt>
    <dgm:pt modelId="{15616AFB-D524-D044-BBFD-CA02E75043FD}" type="pres">
      <dgm:prSet presAssocID="{2EAA9D9A-F1B9-DE48-B798-E30C583BCE70}" presName="conn" presStyleLbl="parChTrans1D2" presStyleIdx="0" presStyleCnt="1"/>
      <dgm:spPr/>
    </dgm:pt>
    <dgm:pt modelId="{B0FCCF96-CA28-BC4F-8648-BE68692A0CA2}" type="pres">
      <dgm:prSet presAssocID="{2EAA9D9A-F1B9-DE48-B798-E30C583BCE70}" presName="extraNode" presStyleLbl="node1" presStyleIdx="0" presStyleCnt="5"/>
      <dgm:spPr/>
    </dgm:pt>
    <dgm:pt modelId="{705CA94A-57EF-A04E-8FCC-308CDD72C7CA}" type="pres">
      <dgm:prSet presAssocID="{2EAA9D9A-F1B9-DE48-B798-E30C583BCE70}" presName="dstNode" presStyleLbl="node1" presStyleIdx="0" presStyleCnt="5"/>
      <dgm:spPr/>
    </dgm:pt>
    <dgm:pt modelId="{DBF7FD82-BEFC-1140-B2CB-256868924209}" type="pres">
      <dgm:prSet presAssocID="{72E73011-5F47-9E47-BFD8-BA1B179046D2}" presName="text_1" presStyleLbl="node1" presStyleIdx="0" presStyleCnt="5">
        <dgm:presLayoutVars>
          <dgm:bulletEnabled val="1"/>
        </dgm:presLayoutVars>
      </dgm:prSet>
      <dgm:spPr/>
    </dgm:pt>
    <dgm:pt modelId="{C527D47E-37CC-5D4C-A20A-950881FB9698}" type="pres">
      <dgm:prSet presAssocID="{72E73011-5F47-9E47-BFD8-BA1B179046D2}" presName="accent_1" presStyleCnt="0"/>
      <dgm:spPr/>
    </dgm:pt>
    <dgm:pt modelId="{2CD87AAE-A4E5-434D-86ED-00CC65D17902}" type="pres">
      <dgm:prSet presAssocID="{72E73011-5F47-9E47-BFD8-BA1B179046D2}" presName="accentRepeatNode" presStyleLbl="solidFgAcc1" presStyleIdx="0" presStyleCnt="5"/>
      <dgm:spPr/>
    </dgm:pt>
    <dgm:pt modelId="{2D6944AC-4FF5-0142-B891-1977A265A35A}" type="pres">
      <dgm:prSet presAssocID="{211C8351-279E-2341-88A9-7413A1EA9DE8}" presName="text_2" presStyleLbl="node1" presStyleIdx="1" presStyleCnt="5">
        <dgm:presLayoutVars>
          <dgm:bulletEnabled val="1"/>
        </dgm:presLayoutVars>
      </dgm:prSet>
      <dgm:spPr/>
    </dgm:pt>
    <dgm:pt modelId="{27166907-4B85-4345-9C72-604F89C1F1B7}" type="pres">
      <dgm:prSet presAssocID="{211C8351-279E-2341-88A9-7413A1EA9DE8}" presName="accent_2" presStyleCnt="0"/>
      <dgm:spPr/>
    </dgm:pt>
    <dgm:pt modelId="{079B7A49-18BF-E147-AAFD-017FB1C27759}" type="pres">
      <dgm:prSet presAssocID="{211C8351-279E-2341-88A9-7413A1EA9DE8}" presName="accentRepeatNode" presStyleLbl="solidFgAcc1" presStyleIdx="1" presStyleCnt="5"/>
      <dgm:spPr/>
    </dgm:pt>
    <dgm:pt modelId="{EA447B71-5FBD-7C40-B8F6-55824BC9CB26}" type="pres">
      <dgm:prSet presAssocID="{C0D03692-127E-2747-B923-BC0EAF2F2B5C}" presName="text_3" presStyleLbl="node1" presStyleIdx="2" presStyleCnt="5">
        <dgm:presLayoutVars>
          <dgm:bulletEnabled val="1"/>
        </dgm:presLayoutVars>
      </dgm:prSet>
      <dgm:spPr/>
    </dgm:pt>
    <dgm:pt modelId="{77306633-50E7-7A43-9730-1DC7EA10892E}" type="pres">
      <dgm:prSet presAssocID="{C0D03692-127E-2747-B923-BC0EAF2F2B5C}" presName="accent_3" presStyleCnt="0"/>
      <dgm:spPr/>
    </dgm:pt>
    <dgm:pt modelId="{DF958476-DBD4-1B47-A215-ED8FEB1E9AFB}" type="pres">
      <dgm:prSet presAssocID="{C0D03692-127E-2747-B923-BC0EAF2F2B5C}" presName="accentRepeatNode" presStyleLbl="solidFgAcc1" presStyleIdx="2" presStyleCnt="5"/>
      <dgm:spPr/>
    </dgm:pt>
    <dgm:pt modelId="{4DC0CCFA-86BA-9747-9119-3476F629FD6E}" type="pres">
      <dgm:prSet presAssocID="{F4D60F37-25BF-1D40-9DC5-EA4A9255FBE1}" presName="text_4" presStyleLbl="node1" presStyleIdx="3" presStyleCnt="5">
        <dgm:presLayoutVars>
          <dgm:bulletEnabled val="1"/>
        </dgm:presLayoutVars>
      </dgm:prSet>
      <dgm:spPr/>
    </dgm:pt>
    <dgm:pt modelId="{A227E03D-3D09-1248-A219-863B6AA869CC}" type="pres">
      <dgm:prSet presAssocID="{F4D60F37-25BF-1D40-9DC5-EA4A9255FBE1}" presName="accent_4" presStyleCnt="0"/>
      <dgm:spPr/>
    </dgm:pt>
    <dgm:pt modelId="{5E389781-5600-DF40-8353-585597FEE8F2}" type="pres">
      <dgm:prSet presAssocID="{F4D60F37-25BF-1D40-9DC5-EA4A9255FBE1}" presName="accentRepeatNode" presStyleLbl="solidFgAcc1" presStyleIdx="3" presStyleCnt="5"/>
      <dgm:spPr/>
    </dgm:pt>
    <dgm:pt modelId="{E9EED35C-BA0B-6B48-A05F-F81027DEF2BD}" type="pres">
      <dgm:prSet presAssocID="{C6DF4D90-7FD4-154B-94E4-C4F19D9F346B}" presName="text_5" presStyleLbl="node1" presStyleIdx="4" presStyleCnt="5">
        <dgm:presLayoutVars>
          <dgm:bulletEnabled val="1"/>
        </dgm:presLayoutVars>
      </dgm:prSet>
      <dgm:spPr/>
    </dgm:pt>
    <dgm:pt modelId="{6888E4D4-9947-C242-8ABC-5C969BB8291C}" type="pres">
      <dgm:prSet presAssocID="{C6DF4D90-7FD4-154B-94E4-C4F19D9F346B}" presName="accent_5" presStyleCnt="0"/>
      <dgm:spPr/>
    </dgm:pt>
    <dgm:pt modelId="{3DB3CA42-EEC9-A947-A853-CC039A795DA8}" type="pres">
      <dgm:prSet presAssocID="{C6DF4D90-7FD4-154B-94E4-C4F19D9F346B}" presName="accentRepeatNode" presStyleLbl="solidFgAcc1" presStyleIdx="4" presStyleCnt="5"/>
      <dgm:spPr/>
    </dgm:pt>
  </dgm:ptLst>
  <dgm:cxnLst>
    <dgm:cxn modelId="{D95E0445-177B-574A-B491-7C5BF9AE3F5E}" type="presOf" srcId="{C0D03692-127E-2747-B923-BC0EAF2F2B5C}" destId="{EA447B71-5FBD-7C40-B8F6-55824BC9CB26}" srcOrd="0" destOrd="0" presId="urn:microsoft.com/office/officeart/2008/layout/VerticalCurvedList"/>
    <dgm:cxn modelId="{1C1B268C-574D-0942-916C-40AD37E62E31}" type="presOf" srcId="{2EAA9D9A-F1B9-DE48-B798-E30C583BCE70}" destId="{B9F66DC8-D7F5-9040-984B-AEDEF01F5BA2}" srcOrd="0" destOrd="0" presId="urn:microsoft.com/office/officeart/2008/layout/VerticalCurvedList"/>
    <dgm:cxn modelId="{0127098D-9704-4D4F-836E-0224B64D7F8B}" type="presOf" srcId="{F4D60F37-25BF-1D40-9DC5-EA4A9255FBE1}" destId="{4DC0CCFA-86BA-9747-9119-3476F629FD6E}" srcOrd="0" destOrd="0" presId="urn:microsoft.com/office/officeart/2008/layout/VerticalCurvedList"/>
    <dgm:cxn modelId="{922B2F94-F108-504B-B9A9-5B7CE95F550C}" type="presOf" srcId="{B16B99B8-88EA-8D42-885E-9872AEB9C2F0}" destId="{15616AFB-D524-D044-BBFD-CA02E75043FD}" srcOrd="0" destOrd="0" presId="urn:microsoft.com/office/officeart/2008/layout/VerticalCurvedList"/>
    <dgm:cxn modelId="{70C4F9A1-859B-2D42-BEF1-778004AB0032}" srcId="{2EAA9D9A-F1B9-DE48-B798-E30C583BCE70}" destId="{211C8351-279E-2341-88A9-7413A1EA9DE8}" srcOrd="1" destOrd="0" parTransId="{D796E868-24DA-3647-948E-CEDDA07CB39F}" sibTransId="{706302DD-2656-A046-89EB-38EFC8D8D610}"/>
    <dgm:cxn modelId="{159120AD-EF30-2943-A273-AAF64718C568}" srcId="{2EAA9D9A-F1B9-DE48-B798-E30C583BCE70}" destId="{72E73011-5F47-9E47-BFD8-BA1B179046D2}" srcOrd="0" destOrd="0" parTransId="{1277CCAA-8F46-6545-A63F-BA8F160969B7}" sibTransId="{B16B99B8-88EA-8D42-885E-9872AEB9C2F0}"/>
    <dgm:cxn modelId="{ABD1A5AE-587D-FC4F-984A-9650D93C61FD}" srcId="{2EAA9D9A-F1B9-DE48-B798-E30C583BCE70}" destId="{C6DF4D90-7FD4-154B-94E4-C4F19D9F346B}" srcOrd="4" destOrd="0" parTransId="{F3D91A08-F0A1-A440-AE22-AB84EDD7D0C8}" sibTransId="{0AE79747-3EA4-C444-9E46-382C3355E216}"/>
    <dgm:cxn modelId="{F3A3FFC4-ACB5-154C-8BF8-C6FCFBD95B07}" type="presOf" srcId="{211C8351-279E-2341-88A9-7413A1EA9DE8}" destId="{2D6944AC-4FF5-0142-B891-1977A265A35A}" srcOrd="0" destOrd="0" presId="urn:microsoft.com/office/officeart/2008/layout/VerticalCurvedList"/>
    <dgm:cxn modelId="{771920D3-1519-1745-AF26-01B86B591554}" srcId="{2EAA9D9A-F1B9-DE48-B798-E30C583BCE70}" destId="{F4D60F37-25BF-1D40-9DC5-EA4A9255FBE1}" srcOrd="3" destOrd="0" parTransId="{17321C47-082D-3640-8675-FD53C8384C33}" sibTransId="{5769E5F3-3BE4-494E-8D62-DBD898F9FEBA}"/>
    <dgm:cxn modelId="{C4B4B8DD-1335-6748-8DCC-BD50436D18B8}" type="presOf" srcId="{C6DF4D90-7FD4-154B-94E4-C4F19D9F346B}" destId="{E9EED35C-BA0B-6B48-A05F-F81027DEF2BD}" srcOrd="0" destOrd="0" presId="urn:microsoft.com/office/officeart/2008/layout/VerticalCurvedList"/>
    <dgm:cxn modelId="{981E8AE7-216E-6348-875A-FAFF77633D07}" type="presOf" srcId="{72E73011-5F47-9E47-BFD8-BA1B179046D2}" destId="{DBF7FD82-BEFC-1140-B2CB-256868924209}" srcOrd="0" destOrd="0" presId="urn:microsoft.com/office/officeart/2008/layout/VerticalCurvedList"/>
    <dgm:cxn modelId="{FD7C39F6-E7F4-1344-8989-86F0D38F74B7}" srcId="{2EAA9D9A-F1B9-DE48-B798-E30C583BCE70}" destId="{C0D03692-127E-2747-B923-BC0EAF2F2B5C}" srcOrd="2" destOrd="0" parTransId="{51FFC2A6-68F7-1C40-9A6E-8F1B676F993C}" sibTransId="{BC27694C-39F6-7944-BCDE-895CE834DB74}"/>
    <dgm:cxn modelId="{3C686870-BE68-BE40-8FC9-D0808E01ACBA}" type="presParOf" srcId="{B9F66DC8-D7F5-9040-984B-AEDEF01F5BA2}" destId="{2E22AA46-92BE-2044-9135-24186B72D6E9}" srcOrd="0" destOrd="0" presId="urn:microsoft.com/office/officeart/2008/layout/VerticalCurvedList"/>
    <dgm:cxn modelId="{684CF558-0CAD-C346-B755-3393B3BE58F9}" type="presParOf" srcId="{2E22AA46-92BE-2044-9135-24186B72D6E9}" destId="{125634E9-042C-2946-917E-8C953D890E94}" srcOrd="0" destOrd="0" presId="urn:microsoft.com/office/officeart/2008/layout/VerticalCurvedList"/>
    <dgm:cxn modelId="{AAA560D0-5B9C-2943-B1EE-71034A2CFD05}" type="presParOf" srcId="{125634E9-042C-2946-917E-8C953D890E94}" destId="{100452FC-9A34-FD40-B21F-54FD7DC39DBF}" srcOrd="0" destOrd="0" presId="urn:microsoft.com/office/officeart/2008/layout/VerticalCurvedList"/>
    <dgm:cxn modelId="{917B2D47-2AB7-A149-AB08-AD84B12BBD72}" type="presParOf" srcId="{125634E9-042C-2946-917E-8C953D890E94}" destId="{15616AFB-D524-D044-BBFD-CA02E75043FD}" srcOrd="1" destOrd="0" presId="urn:microsoft.com/office/officeart/2008/layout/VerticalCurvedList"/>
    <dgm:cxn modelId="{7CA3F984-7EC2-2543-94EF-F596D2F57D0A}" type="presParOf" srcId="{125634E9-042C-2946-917E-8C953D890E94}" destId="{B0FCCF96-CA28-BC4F-8648-BE68692A0CA2}" srcOrd="2" destOrd="0" presId="urn:microsoft.com/office/officeart/2008/layout/VerticalCurvedList"/>
    <dgm:cxn modelId="{356CACEF-5EFF-E245-ACE9-ABC3B1967F07}" type="presParOf" srcId="{125634E9-042C-2946-917E-8C953D890E94}" destId="{705CA94A-57EF-A04E-8FCC-308CDD72C7CA}" srcOrd="3" destOrd="0" presId="urn:microsoft.com/office/officeart/2008/layout/VerticalCurvedList"/>
    <dgm:cxn modelId="{9A63A807-658F-1D4C-AB38-8A61E7E8BD46}" type="presParOf" srcId="{2E22AA46-92BE-2044-9135-24186B72D6E9}" destId="{DBF7FD82-BEFC-1140-B2CB-256868924209}" srcOrd="1" destOrd="0" presId="urn:microsoft.com/office/officeart/2008/layout/VerticalCurvedList"/>
    <dgm:cxn modelId="{45BDD6F3-2302-C04E-9E77-CFCBCBD8B6B6}" type="presParOf" srcId="{2E22AA46-92BE-2044-9135-24186B72D6E9}" destId="{C527D47E-37CC-5D4C-A20A-950881FB9698}" srcOrd="2" destOrd="0" presId="urn:microsoft.com/office/officeart/2008/layout/VerticalCurvedList"/>
    <dgm:cxn modelId="{6E6FFD78-288C-0F42-92B9-E323481FBE78}" type="presParOf" srcId="{C527D47E-37CC-5D4C-A20A-950881FB9698}" destId="{2CD87AAE-A4E5-434D-86ED-00CC65D17902}" srcOrd="0" destOrd="0" presId="urn:microsoft.com/office/officeart/2008/layout/VerticalCurvedList"/>
    <dgm:cxn modelId="{FD6993F2-A5E3-A941-97C2-28ED1B7BEE5C}" type="presParOf" srcId="{2E22AA46-92BE-2044-9135-24186B72D6E9}" destId="{2D6944AC-4FF5-0142-B891-1977A265A35A}" srcOrd="3" destOrd="0" presId="urn:microsoft.com/office/officeart/2008/layout/VerticalCurvedList"/>
    <dgm:cxn modelId="{5C16D86A-D0D4-9A4F-90D0-E260816EE991}" type="presParOf" srcId="{2E22AA46-92BE-2044-9135-24186B72D6E9}" destId="{27166907-4B85-4345-9C72-604F89C1F1B7}" srcOrd="4" destOrd="0" presId="urn:microsoft.com/office/officeart/2008/layout/VerticalCurvedList"/>
    <dgm:cxn modelId="{687E2855-BDC4-F340-B37E-04D62B78C7B3}" type="presParOf" srcId="{27166907-4B85-4345-9C72-604F89C1F1B7}" destId="{079B7A49-18BF-E147-AAFD-017FB1C27759}" srcOrd="0" destOrd="0" presId="urn:microsoft.com/office/officeart/2008/layout/VerticalCurvedList"/>
    <dgm:cxn modelId="{6830D779-89AA-8B47-AF1A-46A755C41E27}" type="presParOf" srcId="{2E22AA46-92BE-2044-9135-24186B72D6E9}" destId="{EA447B71-5FBD-7C40-B8F6-55824BC9CB26}" srcOrd="5" destOrd="0" presId="urn:microsoft.com/office/officeart/2008/layout/VerticalCurvedList"/>
    <dgm:cxn modelId="{A9E75828-251D-294B-BC72-FAE6DF5ADB12}" type="presParOf" srcId="{2E22AA46-92BE-2044-9135-24186B72D6E9}" destId="{77306633-50E7-7A43-9730-1DC7EA10892E}" srcOrd="6" destOrd="0" presId="urn:microsoft.com/office/officeart/2008/layout/VerticalCurvedList"/>
    <dgm:cxn modelId="{4C6606C2-FADD-2144-B8A7-436EAF380859}" type="presParOf" srcId="{77306633-50E7-7A43-9730-1DC7EA10892E}" destId="{DF958476-DBD4-1B47-A215-ED8FEB1E9AFB}" srcOrd="0" destOrd="0" presId="urn:microsoft.com/office/officeart/2008/layout/VerticalCurvedList"/>
    <dgm:cxn modelId="{D7E32B93-A95C-FD46-92AA-8E0830DAEF4A}" type="presParOf" srcId="{2E22AA46-92BE-2044-9135-24186B72D6E9}" destId="{4DC0CCFA-86BA-9747-9119-3476F629FD6E}" srcOrd="7" destOrd="0" presId="urn:microsoft.com/office/officeart/2008/layout/VerticalCurvedList"/>
    <dgm:cxn modelId="{D777F8F1-DFDC-7E48-9FEB-BF7F1CF74900}" type="presParOf" srcId="{2E22AA46-92BE-2044-9135-24186B72D6E9}" destId="{A227E03D-3D09-1248-A219-863B6AA869CC}" srcOrd="8" destOrd="0" presId="urn:microsoft.com/office/officeart/2008/layout/VerticalCurvedList"/>
    <dgm:cxn modelId="{5F498AD0-7DA7-9E4D-926D-C54A6DB1651E}" type="presParOf" srcId="{A227E03D-3D09-1248-A219-863B6AA869CC}" destId="{5E389781-5600-DF40-8353-585597FEE8F2}" srcOrd="0" destOrd="0" presId="urn:microsoft.com/office/officeart/2008/layout/VerticalCurvedList"/>
    <dgm:cxn modelId="{2AD61FB1-5721-F64B-9B2C-7FEE5D59F819}" type="presParOf" srcId="{2E22AA46-92BE-2044-9135-24186B72D6E9}" destId="{E9EED35C-BA0B-6B48-A05F-F81027DEF2BD}" srcOrd="9" destOrd="0" presId="urn:microsoft.com/office/officeart/2008/layout/VerticalCurvedList"/>
    <dgm:cxn modelId="{DCD82D5C-66BF-0143-9DE3-5243E937F5B3}" type="presParOf" srcId="{2E22AA46-92BE-2044-9135-24186B72D6E9}" destId="{6888E4D4-9947-C242-8ABC-5C969BB8291C}" srcOrd="10" destOrd="0" presId="urn:microsoft.com/office/officeart/2008/layout/VerticalCurvedList"/>
    <dgm:cxn modelId="{CE01C2C4-D668-0F4C-A6FF-EF8BD523B07B}" type="presParOf" srcId="{6888E4D4-9947-C242-8ABC-5C969BB8291C}" destId="{3DB3CA42-EEC9-A947-A853-CC039A795D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C0598-8471-48EC-84E0-76B88BC6EBED}">
      <dsp:nvSpPr>
        <dsp:cNvPr id="0" name=""/>
        <dsp:cNvSpPr/>
      </dsp:nvSpPr>
      <dsp:spPr>
        <a:xfrm>
          <a:off x="1509" y="585261"/>
          <a:ext cx="945608" cy="94560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D2C32-3B23-4333-B883-04E43A3BEC9B}">
      <dsp:nvSpPr>
        <dsp:cNvPr id="0" name=""/>
        <dsp:cNvSpPr/>
      </dsp:nvSpPr>
      <dsp:spPr>
        <a:xfrm>
          <a:off x="96070" y="679822"/>
          <a:ext cx="756486" cy="756486"/>
        </a:xfrm>
        <a:prstGeom prst="pie">
          <a:avLst>
            <a:gd name="adj1" fmla="val 135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1D07A-FE5F-492C-BD0C-3F18A5138CA9}">
      <dsp:nvSpPr>
        <dsp:cNvPr id="0" name=""/>
        <dsp:cNvSpPr/>
      </dsp:nvSpPr>
      <dsp:spPr>
        <a:xfrm rot="16200000">
          <a:off x="-1085940" y="2712880"/>
          <a:ext cx="2742264" cy="56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007-2023-EF</a:t>
          </a:r>
          <a:endParaRPr lang="es-ES" sz="2400" kern="1200" dirty="0"/>
        </a:p>
      </dsp:txBody>
      <dsp:txXfrm>
        <a:off x="-1085940" y="2712880"/>
        <a:ext cx="2742264" cy="567365"/>
      </dsp:txXfrm>
    </dsp:sp>
    <dsp:sp modelId="{D7868D21-EA5E-4C36-A56E-B008DD9E1C1F}">
      <dsp:nvSpPr>
        <dsp:cNvPr id="0" name=""/>
        <dsp:cNvSpPr/>
      </dsp:nvSpPr>
      <dsp:spPr>
        <a:xfrm>
          <a:off x="663435" y="585261"/>
          <a:ext cx="1891216" cy="378243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i="0" u="none" strike="noStrike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225,540</a:t>
          </a:r>
          <a:endParaRPr lang="es-ES" sz="16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7200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 los gastos del reajuste de pensiones</a:t>
          </a:r>
          <a:r>
            <a:rPr lang="es-ES" sz="12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435" y="585261"/>
        <a:ext cx="1891216" cy="3782433"/>
      </dsp:txXfrm>
    </dsp:sp>
    <dsp:sp modelId="{1456A2F3-540C-40C3-B594-2AE81D46680C}">
      <dsp:nvSpPr>
        <dsp:cNvPr id="0" name=""/>
        <dsp:cNvSpPr/>
      </dsp:nvSpPr>
      <dsp:spPr>
        <a:xfrm>
          <a:off x="2813908" y="585261"/>
          <a:ext cx="945608" cy="94560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0056C-B569-4A0F-ACCF-BAA8ED2A40E7}">
      <dsp:nvSpPr>
        <dsp:cNvPr id="0" name=""/>
        <dsp:cNvSpPr/>
      </dsp:nvSpPr>
      <dsp:spPr>
        <a:xfrm>
          <a:off x="2881918" y="682273"/>
          <a:ext cx="756486" cy="756486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AE433-8FA5-4E09-9002-64849B01ECCE}">
      <dsp:nvSpPr>
        <dsp:cNvPr id="0" name=""/>
        <dsp:cNvSpPr/>
      </dsp:nvSpPr>
      <dsp:spPr>
        <a:xfrm rot="16200000">
          <a:off x="1726479" y="2712880"/>
          <a:ext cx="2742264" cy="56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064-2023-EF</a:t>
          </a:r>
          <a:endParaRPr lang="es-ES" sz="2400" kern="1200" dirty="0"/>
        </a:p>
      </dsp:txBody>
      <dsp:txXfrm>
        <a:off x="1726479" y="2712880"/>
        <a:ext cx="2742264" cy="567365"/>
      </dsp:txXfrm>
    </dsp:sp>
    <dsp:sp modelId="{E8B0020E-54D1-465A-98A2-92A5A5C401AD}">
      <dsp:nvSpPr>
        <dsp:cNvPr id="0" name=""/>
        <dsp:cNvSpPr/>
      </dsp:nvSpPr>
      <dsp:spPr>
        <a:xfrm>
          <a:off x="3484733" y="585261"/>
          <a:ext cx="2133009" cy="378243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i="0" u="none" strike="noStrike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7,239,269</a:t>
          </a:r>
          <a:endParaRPr lang="es-ES" sz="16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7200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 la implementación:</a:t>
          </a:r>
        </a:p>
        <a:p>
          <a:pPr marL="7200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Estrategia </a:t>
          </a:r>
          <a:r>
            <a:rPr lang="es-ES" sz="1400" b="0" i="0" u="none" strike="noStrike" kern="1200" dirty="0" err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SonRIE</a:t>
          </a: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72000" lvl="0" indent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Garantizar la continuidad de los servicios de la UPE, CAR y  CEM, en el marco de las declaratorias de Estado de Emergencia a consecuencia de las intensas precipitaciones pluviales.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4733" y="585261"/>
        <a:ext cx="2133009" cy="3782433"/>
      </dsp:txXfrm>
    </dsp:sp>
    <dsp:sp modelId="{38B0BF7F-8353-427E-B0DC-4733722BE9A1}">
      <dsp:nvSpPr>
        <dsp:cNvPr id="0" name=""/>
        <dsp:cNvSpPr/>
      </dsp:nvSpPr>
      <dsp:spPr>
        <a:xfrm>
          <a:off x="5989279" y="585261"/>
          <a:ext cx="945608" cy="94560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698AD-4D86-4B20-9801-6DBCB0C9D064}">
      <dsp:nvSpPr>
        <dsp:cNvPr id="0" name=""/>
        <dsp:cNvSpPr/>
      </dsp:nvSpPr>
      <dsp:spPr>
        <a:xfrm>
          <a:off x="6088756" y="651612"/>
          <a:ext cx="756486" cy="756486"/>
        </a:xfrm>
        <a:prstGeom prst="pie">
          <a:avLst>
            <a:gd name="adj1" fmla="val 81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563CF-BDC3-43ED-97E6-2AA3D3028BE1}">
      <dsp:nvSpPr>
        <dsp:cNvPr id="0" name=""/>
        <dsp:cNvSpPr/>
      </dsp:nvSpPr>
      <dsp:spPr>
        <a:xfrm rot="16200000">
          <a:off x="4845360" y="2712880"/>
          <a:ext cx="2742264" cy="56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i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080-2023-EF</a:t>
          </a:r>
          <a:endParaRPr lang="es-ES" sz="2400" kern="1200" dirty="0"/>
        </a:p>
      </dsp:txBody>
      <dsp:txXfrm>
        <a:off x="4845360" y="2712880"/>
        <a:ext cx="2742264" cy="567365"/>
      </dsp:txXfrm>
    </dsp:sp>
    <dsp:sp modelId="{80DE6001-492C-48C5-9C6B-5808B274F54E}">
      <dsp:nvSpPr>
        <dsp:cNvPr id="0" name=""/>
        <dsp:cNvSpPr/>
      </dsp:nvSpPr>
      <dsp:spPr>
        <a:xfrm>
          <a:off x="6594686" y="585261"/>
          <a:ext cx="2093520" cy="378243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i="0" u="none" strike="noStrike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35,960,344</a:t>
          </a:r>
          <a:endParaRPr lang="es-ES" sz="16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del incremento de metas de atención y prevención de violencia, servicios de protección y prevención de abandono de población vulnerable a través:</a:t>
          </a: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CEM</a:t>
          </a: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UPE</a:t>
          </a: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CAR</a:t>
          </a: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- Educadores de Calle</a:t>
          </a:r>
        </a:p>
        <a:p>
          <a:pPr marL="7200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Al generarse una mayor demanda a razón de los conflictos sociales y las intensas precipitaciones pluviales.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94686" y="585261"/>
        <a:ext cx="2093520" cy="3782433"/>
      </dsp:txXfrm>
    </dsp:sp>
    <dsp:sp modelId="{2B0F1516-64DB-4D04-AB29-1DCD0E05C7DE}">
      <dsp:nvSpPr>
        <dsp:cNvPr id="0" name=""/>
        <dsp:cNvSpPr/>
      </dsp:nvSpPr>
      <dsp:spPr>
        <a:xfrm>
          <a:off x="9066600" y="567020"/>
          <a:ext cx="945608" cy="945608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90D63-3A61-44A2-BCB3-9A1013F5C1D4}">
      <dsp:nvSpPr>
        <dsp:cNvPr id="0" name=""/>
        <dsp:cNvSpPr/>
      </dsp:nvSpPr>
      <dsp:spPr>
        <a:xfrm>
          <a:off x="9159803" y="655584"/>
          <a:ext cx="756486" cy="756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5CB27-7FE8-4EFE-8AE3-09C336ED8ED6}">
      <dsp:nvSpPr>
        <dsp:cNvPr id="0" name=""/>
        <dsp:cNvSpPr/>
      </dsp:nvSpPr>
      <dsp:spPr>
        <a:xfrm rot="16200000">
          <a:off x="7913575" y="2712880"/>
          <a:ext cx="2742264" cy="56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rPr>
            <a:t>DS N° 113-2023-EF</a:t>
          </a:r>
          <a:endParaRPr lang="es-ES" sz="2400" kern="1200" dirty="0"/>
        </a:p>
      </dsp:txBody>
      <dsp:txXfrm>
        <a:off x="7913575" y="2712880"/>
        <a:ext cx="2742264" cy="567365"/>
      </dsp:txXfrm>
    </dsp:sp>
    <dsp:sp modelId="{44F63637-6556-48F4-A305-2A768ACAD22A}">
      <dsp:nvSpPr>
        <dsp:cNvPr id="0" name=""/>
        <dsp:cNvSpPr/>
      </dsp:nvSpPr>
      <dsp:spPr>
        <a:xfrm>
          <a:off x="9662882" y="585261"/>
          <a:ext cx="1891216" cy="378243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i="0" u="none" strike="noStrike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S/. 919,881</a:t>
          </a:r>
          <a:endParaRPr lang="es-ES" sz="16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7200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Financiamiento del pago de sentencias judiciales en calidad de cosa juzgada y en ejecución al 31 de diciembre de 2022, en marco del numeral 3 de la Décima Disposición Complementaria Final de la Ley N° 31638, Ley de Presupuesto 2023.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62882" y="585261"/>
        <a:ext cx="1891216" cy="3782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16AFB-D524-D044-BBFD-CA02E75043FD}">
      <dsp:nvSpPr>
        <dsp:cNvPr id="0" name=""/>
        <dsp:cNvSpPr/>
      </dsp:nvSpPr>
      <dsp:spPr>
        <a:xfrm>
          <a:off x="-4522726" y="-693521"/>
          <a:ext cx="5387748" cy="5387748"/>
        </a:xfrm>
        <a:prstGeom prst="blockArc">
          <a:avLst>
            <a:gd name="adj1" fmla="val 18900000"/>
            <a:gd name="adj2" fmla="val 2700000"/>
            <a:gd name="adj3" fmla="val 40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7FD82-BEFC-1140-B2CB-256868924209}">
      <dsp:nvSpPr>
        <dsp:cNvPr id="0" name=""/>
        <dsp:cNvSpPr/>
      </dsp:nvSpPr>
      <dsp:spPr>
        <a:xfrm>
          <a:off x="378689" y="249964"/>
          <a:ext cx="5942623" cy="50024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7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>
            <a:solidFill>
              <a:schemeClr val="bg1"/>
            </a:solidFill>
            <a:latin typeface="Arial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/>
            </a:rPr>
            <a:t>Financiamiento para emprendimientos de personas con discapacidad o a organizaciones de personas con discapacidad.
</a:t>
          </a:r>
          <a:endParaRPr lang="es-MX" sz="1400" kern="1200" dirty="0">
            <a:solidFill>
              <a:schemeClr val="bg1"/>
            </a:solidFill>
          </a:endParaRPr>
        </a:p>
      </dsp:txBody>
      <dsp:txXfrm>
        <a:off x="378689" y="249964"/>
        <a:ext cx="5942623" cy="500248"/>
      </dsp:txXfrm>
    </dsp:sp>
    <dsp:sp modelId="{2CD87AAE-A4E5-434D-86ED-00CC65D17902}">
      <dsp:nvSpPr>
        <dsp:cNvPr id="0" name=""/>
        <dsp:cNvSpPr/>
      </dsp:nvSpPr>
      <dsp:spPr>
        <a:xfrm>
          <a:off x="66034" y="187433"/>
          <a:ext cx="625310" cy="6253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944AC-4FF5-0142-B891-1977A265A35A}">
      <dsp:nvSpPr>
        <dsp:cNvPr id="0" name=""/>
        <dsp:cNvSpPr/>
      </dsp:nvSpPr>
      <dsp:spPr>
        <a:xfrm>
          <a:off x="737152" y="1000096"/>
          <a:ext cx="5584160" cy="50024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7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>
            <a:solidFill>
              <a:schemeClr val="bg1"/>
            </a:solidFill>
            <a:latin typeface="Arial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/>
            </a:rPr>
            <a:t>Financiamiento para Iniciativas de Voluntariado dirigidas a Poblaciones Vulnerables en Zonas de Crisis Humanitaria.
</a:t>
          </a:r>
          <a:endParaRPr lang="es-MX" sz="1400" kern="1200" dirty="0">
            <a:solidFill>
              <a:schemeClr val="bg1"/>
            </a:solidFill>
          </a:endParaRPr>
        </a:p>
      </dsp:txBody>
      <dsp:txXfrm>
        <a:off x="737152" y="1000096"/>
        <a:ext cx="5584160" cy="500248"/>
      </dsp:txXfrm>
    </dsp:sp>
    <dsp:sp modelId="{079B7A49-18BF-E147-AAFD-017FB1C27759}">
      <dsp:nvSpPr>
        <dsp:cNvPr id="0" name=""/>
        <dsp:cNvSpPr/>
      </dsp:nvSpPr>
      <dsp:spPr>
        <a:xfrm>
          <a:off x="424497" y="937565"/>
          <a:ext cx="625310" cy="6253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47B71-5FBD-7C40-B8F6-55824BC9CB26}">
      <dsp:nvSpPr>
        <dsp:cNvPr id="0" name=""/>
        <dsp:cNvSpPr/>
      </dsp:nvSpPr>
      <dsp:spPr>
        <a:xfrm>
          <a:off x="847172" y="1750228"/>
          <a:ext cx="5474140" cy="50024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/>
            </a:rPr>
            <a:t>Estrategia </a:t>
          </a:r>
          <a:r>
            <a:rPr lang="es-ES" sz="1600" kern="1200" dirty="0">
              <a:solidFill>
                <a:schemeClr val="bg1"/>
              </a:solidFill>
              <a:latin typeface="Arial"/>
            </a:rPr>
            <a:t>“Promoción de Familias Igualitarias y Libres de Violencia”.</a:t>
          </a:r>
          <a:endParaRPr lang="es-MX" sz="1600" kern="1200" dirty="0">
            <a:solidFill>
              <a:schemeClr val="bg1"/>
            </a:solidFill>
          </a:endParaRPr>
        </a:p>
      </dsp:txBody>
      <dsp:txXfrm>
        <a:off x="847172" y="1750228"/>
        <a:ext cx="5474140" cy="500248"/>
      </dsp:txXfrm>
    </dsp:sp>
    <dsp:sp modelId="{DF958476-DBD4-1B47-A215-ED8FEB1E9AFB}">
      <dsp:nvSpPr>
        <dsp:cNvPr id="0" name=""/>
        <dsp:cNvSpPr/>
      </dsp:nvSpPr>
      <dsp:spPr>
        <a:xfrm>
          <a:off x="534516" y="1687697"/>
          <a:ext cx="625310" cy="6253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CCFA-86BA-9747-9119-3476F629FD6E}">
      <dsp:nvSpPr>
        <dsp:cNvPr id="0" name=""/>
        <dsp:cNvSpPr/>
      </dsp:nvSpPr>
      <dsp:spPr>
        <a:xfrm>
          <a:off x="737152" y="2500361"/>
          <a:ext cx="5584160" cy="50024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/>
            </a:rPr>
            <a:t>Estrategia Rural Multisectorial.</a:t>
          </a:r>
          <a:endParaRPr lang="es-MX" sz="1600" kern="1200" dirty="0">
            <a:solidFill>
              <a:schemeClr val="bg1"/>
            </a:solidFill>
          </a:endParaRPr>
        </a:p>
      </dsp:txBody>
      <dsp:txXfrm>
        <a:off x="737152" y="2500361"/>
        <a:ext cx="5584160" cy="500248"/>
      </dsp:txXfrm>
    </dsp:sp>
    <dsp:sp modelId="{5E389781-5600-DF40-8353-585597FEE8F2}">
      <dsp:nvSpPr>
        <dsp:cNvPr id="0" name=""/>
        <dsp:cNvSpPr/>
      </dsp:nvSpPr>
      <dsp:spPr>
        <a:xfrm>
          <a:off x="424497" y="2437830"/>
          <a:ext cx="625310" cy="6253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ED35C-BA0B-6B48-A05F-F81027DEF2BD}">
      <dsp:nvSpPr>
        <dsp:cNvPr id="0" name=""/>
        <dsp:cNvSpPr/>
      </dsp:nvSpPr>
      <dsp:spPr>
        <a:xfrm>
          <a:off x="378689" y="3250493"/>
          <a:ext cx="5942623" cy="50024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chemeClr val="bg1"/>
            </a:solidFill>
            <a:latin typeface="Arial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Arial"/>
            </a:rPr>
            <a:t>Servicio de Atención Rural – SAR.
</a:t>
          </a:r>
          <a:endParaRPr lang="es-MX" sz="1600" kern="1200" dirty="0"/>
        </a:p>
      </dsp:txBody>
      <dsp:txXfrm>
        <a:off x="378689" y="3250493"/>
        <a:ext cx="5942623" cy="500248"/>
      </dsp:txXfrm>
    </dsp:sp>
    <dsp:sp modelId="{3DB3CA42-EEC9-A947-A853-CC039A795DA8}">
      <dsp:nvSpPr>
        <dsp:cNvPr id="0" name=""/>
        <dsp:cNvSpPr/>
      </dsp:nvSpPr>
      <dsp:spPr>
        <a:xfrm>
          <a:off x="66034" y="3187962"/>
          <a:ext cx="625310" cy="6253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A3DE3-924D-4EE7-9D80-86A130C67B5C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E9176-08BF-456D-A83D-E74203D0B1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297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P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0498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63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57418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2598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400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004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173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4912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4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dirty="0">
              <a:solidFill>
                <a:srgbClr val="002060"/>
              </a:solidFill>
              <a:latin typeface="Arial"/>
            </a:endParaRPr>
          </a:p>
          <a:p>
            <a:endParaRPr lang="es-ES" sz="12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909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3735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PE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96D87-87ED-4CFC-917C-5FBB0E15F30C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475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704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5298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374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566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12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59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E9176-08BF-456D-A83D-E74203D0B16A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485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BDEAF-98C6-3563-054A-E97D87FA0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126583-2238-CEB4-214B-4FF20F84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1A81A7-AB93-630D-E41C-A63E1202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30D14D-CA16-D736-C788-B5A96409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0A50F5-73E2-49B2-07D3-6974CAD5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308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C127A-2DD3-A5E8-EE71-2BC058A8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F9EF0F-5A58-5492-2C92-166BE2EF2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3249E-766E-C2A1-F1A5-C3648F12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76241-4CEC-04F7-F4D8-61B6D792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6D86B7-0BD2-9DB3-0E26-AC1DB7A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635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72EB24-D2BB-2CB2-4673-12FD5AFEB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67D324-042B-3338-B338-2A2ECCB0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383086-3E40-A324-F743-93398C7E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021378-6CE3-D5E8-7E34-77C8DD86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4B9A96-6F06-84FC-1965-735FDA6A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645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6241B-D595-3AE2-06A1-52307992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F3B2A9-A1B8-D360-919B-F858C620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BB429-F48F-88CE-CD87-D9F74A1C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6048A7-3CA6-CE3C-90F0-DD95427B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679C7F-7BE6-D4A4-3EDC-F99AF33E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304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14AA3-6C0E-CE7C-9DB1-EE812AE2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DF029-9225-2EE1-2634-1A2C0E6E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47B9C4-8A48-BF3E-E290-4E415825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566E16-DCDF-02B8-77F3-A039F47E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71CD94-C277-B38B-14CD-358F0AD0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112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12CFA-AA82-7CAF-0779-67498C28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DF725D-ABB1-91A2-4C46-3C893C97A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18AAAD-01AF-0E6C-974E-589890318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C84959-15F0-C01D-00B1-B808BB73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6D6F13-8B4B-2C9A-E2DE-9A994DE4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0B2572-925E-0339-9947-140F0B60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052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38711-A2F0-3BFD-2837-279ACB5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504580-EE28-80C7-6D36-A99948D52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30A84F-59B6-DCAD-CA04-356E2FE10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FE44E1-9EF2-6A59-9B4E-632A1BC8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146037-F8AE-0DFD-DC63-3686A67E8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DF8BCD-256E-8F25-643B-CBDCB404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E94F84-A3FB-C8EF-9F23-F05B1BAF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E5871E-08D1-338D-5929-9CFC0FB4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594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6D37A-2D94-9038-CF79-B7770837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ED17ABE-61A3-28CF-CA20-2F2EB110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7E5E48-CA19-3599-3851-4964EA5D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D45A88-BE31-C428-8CA2-65803D28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265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77E49D-929A-662A-8BC6-5668E7E4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308DBF-5715-F5EC-28D7-F5C82B3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3E50EF-1468-3BCC-1AED-09B42C7C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261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2061F-C33C-B8A2-CB3A-EE69CDCE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19F2F-7826-B98E-8E49-2568CC08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698682-9356-7305-28A0-605BB5FA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94B566-DB99-CD85-7823-91A4914D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CA054-53D3-787A-502E-2B133A47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7AEEEC-D0D1-0A4E-6AF4-031C94A0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5424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9F527-0268-E551-8301-947F4936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D639AB-6A7B-90D4-76D2-42FD2FAD2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3FEA3E-EFAB-0646-23CD-AD570E1CC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F4B432-D4EC-1643-8A53-75F198BC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A35488-CEF4-2726-1EC6-9B1692C3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228F58-EF68-BB38-0C95-68DA6CD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504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98E7F1-AF40-7376-1CEB-895917B4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1732EC-50A5-4400-8677-01F06C97F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91D64B-2489-2EB0-17B6-2CF188CB2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C475-99D2-6040-86F3-FB2411DAF9A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10561B-C60F-84D4-D2AF-DC91B7AE6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A685BB-E379-7802-8F09-0B95F45B3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8CDA-1222-D547-9BC9-A009548068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336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2.png"/><Relationship Id="rId9" Type="http://schemas.openxmlformats.org/officeDocument/2006/relationships/diagramData" Target="../diagrams/data2.xml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69AD6-AE95-632B-A515-4DDF5D42F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337" y="1951858"/>
            <a:ext cx="6383928" cy="2488268"/>
          </a:xfrm>
        </p:spPr>
        <p:txBody>
          <a:bodyPr anchor="ctr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s-MX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Sector Mujer y Poblaciones Vulnerables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3E9AA65-613B-B9D5-8E56-E3846938D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CE5487-AEAF-FC86-6E2A-9772E69C6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pic>
        <p:nvPicPr>
          <p:cNvPr id="3" name="Google Shape;92;p1">
            <a:extLst>
              <a:ext uri="{FF2B5EF4-FFF2-40B4-BE49-F238E27FC236}">
                <a16:creationId xmlns:a16="http://schemas.microsoft.com/office/drawing/2014/main" id="{670CA1ED-7FD7-9429-6117-C3B00271F091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09073" y="1098799"/>
            <a:ext cx="6185212" cy="575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58;p13">
            <a:extLst>
              <a:ext uri="{FF2B5EF4-FFF2-40B4-BE49-F238E27FC236}">
                <a16:creationId xmlns:a16="http://schemas.microsoft.com/office/drawing/2014/main" id="{3DB149A2-EEA5-DC91-8F2A-FDDDC1FF3B4A}"/>
              </a:ext>
            </a:extLst>
          </p:cNvPr>
          <p:cNvCxnSpPr>
            <a:cxnSpLocks/>
          </p:cNvCxnSpPr>
          <p:nvPr/>
        </p:nvCxnSpPr>
        <p:spPr>
          <a:xfrm>
            <a:off x="491726" y="4176411"/>
            <a:ext cx="610825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Subtítulo 2">
            <a:extLst>
              <a:ext uri="{FF2B5EF4-FFF2-40B4-BE49-F238E27FC236}">
                <a16:creationId xmlns:a16="http://schemas.microsoft.com/office/drawing/2014/main" id="{DCB6B10F-0793-4B27-5E9C-556D485C8BD9}"/>
              </a:ext>
            </a:extLst>
          </p:cNvPr>
          <p:cNvSpPr txBox="1">
            <a:spLocks/>
          </p:cNvSpPr>
          <p:nvPr/>
        </p:nvSpPr>
        <p:spPr>
          <a:xfrm>
            <a:off x="4301977" y="6270910"/>
            <a:ext cx="3588046" cy="58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600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06 de julio de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304C79E-C7FC-31FC-AFD9-31771354E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5EA570C-DFCE-99C6-0EC2-225DB31D33D3}"/>
              </a:ext>
            </a:extLst>
          </p:cNvPr>
          <p:cNvSpPr txBox="1"/>
          <p:nvPr/>
        </p:nvSpPr>
        <p:spPr>
          <a:xfrm>
            <a:off x="841032" y="3495355"/>
            <a:ext cx="6103107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s-ES" sz="2200" dirty="0">
                <a:solidFill>
                  <a:srgbClr val="002060"/>
                </a:solidFill>
                <a:latin typeface="Arial"/>
              </a:rPr>
              <a:t>Otorgamos asistencia económica a </a:t>
            </a:r>
            <a:r>
              <a:rPr lang="es-ES" sz="2200" b="1" dirty="0">
                <a:solidFill>
                  <a:srgbClr val="002060"/>
                </a:solidFill>
                <a:latin typeface="Arial"/>
              </a:rPr>
              <a:t>51,194 beneficiarios, </a:t>
            </a:r>
            <a:r>
              <a:rPr lang="es-ES" sz="2200" dirty="0">
                <a:solidFill>
                  <a:srgbClr val="002060"/>
                </a:solidFill>
                <a:latin typeface="Arial"/>
              </a:rPr>
              <a:t>para contribuir a garantizar su acceso a la salud, continuidad educativa, su proyecto de vida; a fin de contribuir a su adecuado desarrollo integral. Hemos entregado más de </a:t>
            </a:r>
            <a:r>
              <a:rPr lang="es-ES" sz="2200" b="1" dirty="0">
                <a:solidFill>
                  <a:srgbClr val="002060"/>
                </a:solidFill>
                <a:latin typeface="Arial"/>
              </a:rPr>
              <a:t>S/ 38 millones </a:t>
            </a:r>
            <a:r>
              <a:rPr lang="es-ES" sz="2200" dirty="0">
                <a:solidFill>
                  <a:srgbClr val="002060"/>
                </a:solidFill>
                <a:latin typeface="Arial"/>
              </a:rPr>
              <a:t>a nivel nacional.</a:t>
            </a:r>
          </a:p>
          <a:p>
            <a:pPr algn="just">
              <a:lnSpc>
                <a:spcPts val="2376"/>
              </a:lnSpc>
            </a:pPr>
            <a:endParaRPr lang="es-ES" sz="22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200" dirty="0">
                <a:solidFill>
                  <a:srgbClr val="002060"/>
                </a:solidFill>
                <a:latin typeface="Arial"/>
              </a:rPr>
              <a:t>Al 31 de diciembre, </a:t>
            </a:r>
            <a:r>
              <a:rPr lang="es-MX" sz="2200" dirty="0">
                <a:solidFill>
                  <a:srgbClr val="002060"/>
                </a:solidFill>
                <a:latin typeface="Arial"/>
              </a:rPr>
              <a:t>se proyecta otorgar la </a:t>
            </a:r>
            <a:r>
              <a:rPr lang="es-PE" sz="2200" dirty="0">
                <a:solidFill>
                  <a:srgbClr val="002060"/>
                </a:solidFill>
                <a:latin typeface="Arial"/>
              </a:rPr>
              <a:t>asistencia económica a un total </a:t>
            </a:r>
            <a:r>
              <a:rPr lang="es-PE" sz="2200" b="1" dirty="0">
                <a:solidFill>
                  <a:srgbClr val="002060"/>
                </a:solidFill>
                <a:latin typeface="Arial"/>
              </a:rPr>
              <a:t>de 54,398 </a:t>
            </a:r>
            <a:r>
              <a:rPr lang="es-MX" sz="2200" dirty="0">
                <a:solidFill>
                  <a:srgbClr val="002060"/>
                </a:solidFill>
                <a:latin typeface="Arial"/>
              </a:rPr>
              <a:t>NNA que se encuentran en situación de orfandad.</a:t>
            </a:r>
            <a:endParaRPr lang="es-PE" sz="2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85785C0-FF36-5F3E-D5AD-3D00E0B75948}"/>
              </a:ext>
            </a:extLst>
          </p:cNvPr>
          <p:cNvSpPr/>
          <p:nvPr/>
        </p:nvSpPr>
        <p:spPr>
          <a:xfrm>
            <a:off x="0" y="978128"/>
            <a:ext cx="5751576" cy="900312"/>
          </a:xfrm>
          <a:custGeom>
            <a:avLst/>
            <a:gdLst/>
            <a:ahLst/>
            <a:cxnLst/>
            <a:rect l="l" t="t" r="r" b="b"/>
            <a:pathLst>
              <a:path w="8627364" h="1350468">
                <a:moveTo>
                  <a:pt x="0" y="0"/>
                </a:moveTo>
                <a:lnTo>
                  <a:pt x="8627364" y="0"/>
                </a:lnTo>
                <a:lnTo>
                  <a:pt x="8627364" y="1350468"/>
                </a:lnTo>
                <a:lnTo>
                  <a:pt x="0" y="1350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54" t="-408668" r="-94170" b="-742344"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BB945A9-F735-1D72-8199-5F57ED0F88DB}"/>
              </a:ext>
            </a:extLst>
          </p:cNvPr>
          <p:cNvSpPr txBox="1"/>
          <p:nvPr/>
        </p:nvSpPr>
        <p:spPr>
          <a:xfrm>
            <a:off x="1246632" y="2182455"/>
            <a:ext cx="6370030" cy="15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6"/>
              </a:lnSpc>
            </a:pPr>
            <a:r>
              <a:rPr lang="es-ES" sz="2480" dirty="0">
                <a:solidFill>
                  <a:srgbClr val="C00000"/>
                </a:solidFill>
                <a:latin typeface="Poppins Bold"/>
              </a:rPr>
              <a:t>Asistencia Económica por orfandad llega a más de 51 mil niñas, niños y adolescentes
</a:t>
            </a:r>
            <a:endParaRPr lang="en-US" sz="2480" dirty="0">
              <a:solidFill>
                <a:srgbClr val="C00000"/>
              </a:solidFill>
              <a:latin typeface="Poppins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369D513-A23B-B88C-335F-A2D15A935607}"/>
              </a:ext>
            </a:extLst>
          </p:cNvPr>
          <p:cNvSpPr txBox="1"/>
          <p:nvPr/>
        </p:nvSpPr>
        <p:spPr>
          <a:xfrm>
            <a:off x="557352" y="2266590"/>
            <a:ext cx="567361" cy="84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C00000"/>
                </a:solidFill>
                <a:latin typeface="Poppins Bold"/>
              </a:rPr>
              <a:t>2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C691BCAE-B1B1-2E6E-961E-BE7BF5102ACA}"/>
              </a:ext>
            </a:extLst>
          </p:cNvPr>
          <p:cNvGrpSpPr>
            <a:grpSpLocks noChangeAspect="1"/>
          </p:cNvGrpSpPr>
          <p:nvPr/>
        </p:nvGrpSpPr>
        <p:grpSpPr>
          <a:xfrm>
            <a:off x="7616662" y="1792224"/>
            <a:ext cx="4379976" cy="4379976"/>
            <a:chOff x="0" y="0"/>
            <a:chExt cx="3282950" cy="328295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ABDF38-CE77-3AD3-5145-199FB78F4758}"/>
                </a:ext>
              </a:extLst>
            </p:cNvPr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0903" t="-19028" r="-4764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4659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6DDE1D51-8B93-8ABD-EE67-44FDB27506E2}"/>
              </a:ext>
            </a:extLst>
          </p:cNvPr>
          <p:cNvSpPr/>
          <p:nvPr/>
        </p:nvSpPr>
        <p:spPr>
          <a:xfrm>
            <a:off x="284639" y="977774"/>
            <a:ext cx="4590529" cy="743067"/>
          </a:xfrm>
          <a:custGeom>
            <a:avLst/>
            <a:gdLst/>
            <a:ahLst/>
            <a:cxnLst/>
            <a:rect l="l" t="t" r="r" b="b"/>
            <a:pathLst>
              <a:path w="8627364" h="1434164">
                <a:moveTo>
                  <a:pt x="0" y="0"/>
                </a:moveTo>
                <a:lnTo>
                  <a:pt x="8627364" y="0"/>
                </a:lnTo>
                <a:lnTo>
                  <a:pt x="8627364" y="1434164"/>
                </a:lnTo>
                <a:lnTo>
                  <a:pt x="0" y="1434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54" t="-384819" r="-94170" b="-693186"/>
            </a:stretch>
          </a:blipFill>
        </p:spPr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CE2523C-21E6-F1D6-8006-FD11BE00CCE0}"/>
              </a:ext>
            </a:extLst>
          </p:cNvPr>
          <p:cNvSpPr txBox="1"/>
          <p:nvPr/>
        </p:nvSpPr>
        <p:spPr>
          <a:xfrm>
            <a:off x="420434" y="2161803"/>
            <a:ext cx="7194653" cy="4628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2"/>
              </a:lnSpc>
            </a:pPr>
            <a:endParaRPr lang="en-US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ts val="2762"/>
              </a:lnSpc>
            </a:pPr>
            <a:r>
              <a:rPr lang="es-ES" sz="1733" dirty="0">
                <a:solidFill>
                  <a:srgbClr val="002060"/>
                </a:solidFill>
                <a:latin typeface="Arial"/>
              </a:rPr>
              <a:t>A través de nuestros servicios hemos brindado atención a 81,613  casos y 74,808 orientaciones.</a:t>
            </a:r>
          </a:p>
          <a:p>
            <a:pPr algn="just">
              <a:lnSpc>
                <a:spcPts val="2762"/>
              </a:lnSpc>
            </a:pPr>
            <a:r>
              <a:rPr lang="es-ES" sz="1733" b="1" dirty="0">
                <a:solidFill>
                  <a:srgbClr val="002060"/>
                </a:solidFill>
                <a:latin typeface="Arial"/>
              </a:rPr>
              <a:t>Acciones de Prevención: </a:t>
            </a:r>
          </a:p>
          <a:p>
            <a:pPr marL="285750" indent="-285750" algn="just">
              <a:lnSpc>
                <a:spcPts val="2762"/>
              </a:lnSpc>
              <a:buFont typeface="Arial" panose="020B0604020202020204" pitchFamily="34" charset="0"/>
              <a:buChar char="•"/>
            </a:pPr>
            <a:r>
              <a:rPr lang="es-ES" sz="1733" b="1" dirty="0">
                <a:solidFill>
                  <a:srgbClr val="002060"/>
                </a:solidFill>
                <a:latin typeface="Arial"/>
              </a:rPr>
              <a:t>Campaña</a:t>
            </a:r>
            <a:r>
              <a:rPr lang="es-ES" sz="1733" dirty="0">
                <a:solidFill>
                  <a:srgbClr val="002060"/>
                </a:solidFill>
                <a:latin typeface="Arial"/>
              </a:rPr>
              <a:t> </a:t>
            </a:r>
            <a:r>
              <a:rPr lang="es-ES" sz="1733" b="1" dirty="0">
                <a:solidFill>
                  <a:srgbClr val="002060"/>
                </a:solidFill>
                <a:latin typeface="Arial"/>
              </a:rPr>
              <a:t>También es Mi Problema, </a:t>
            </a:r>
            <a:r>
              <a:rPr lang="es-ES" sz="1733" dirty="0">
                <a:solidFill>
                  <a:srgbClr val="002060"/>
                </a:solidFill>
                <a:latin typeface="Arial"/>
              </a:rPr>
              <a:t>articulamos seis acciones inmediatas entre sectores para prevenir y atender la violencia contra las mujeres y las niñas. 
</a:t>
            </a:r>
            <a:r>
              <a:rPr lang="es-ES" sz="1733" b="1" dirty="0">
                <a:solidFill>
                  <a:srgbClr val="002060"/>
                </a:solidFill>
                <a:latin typeface="Arial"/>
              </a:rPr>
              <a:t>Campaña “Encontrarte”, </a:t>
            </a:r>
            <a:r>
              <a:rPr lang="es-ES" sz="1733" dirty="0">
                <a:solidFill>
                  <a:srgbClr val="002060"/>
                </a:solidFill>
                <a:latin typeface="Arial"/>
              </a:rPr>
              <a:t>busca prevenir la desaparición de mujeres, en especial de adolescentes.
</a:t>
            </a:r>
            <a:r>
              <a:rPr lang="es-ES" sz="1733" b="1" dirty="0">
                <a:solidFill>
                  <a:srgbClr val="002060"/>
                </a:solidFill>
                <a:latin typeface="Arial"/>
              </a:rPr>
              <a:t>Observatorio de Acoso Político contra la Mujer y el Sistema de Alerta Temprana,</a:t>
            </a:r>
            <a:r>
              <a:rPr lang="es-ES" sz="1733" dirty="0">
                <a:solidFill>
                  <a:srgbClr val="002060"/>
                </a:solidFill>
                <a:latin typeface="Arial"/>
              </a:rPr>
              <a:t> busca promover la implementación de más y mejores políticas públicas que erradiquen el acoso político contra las mujeres.</a:t>
            </a:r>
            <a:endParaRPr lang="en-US" sz="1733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57693B3-BDD4-8AF2-027C-26ED0F71185A}"/>
              </a:ext>
            </a:extLst>
          </p:cNvPr>
          <p:cNvSpPr txBox="1"/>
          <p:nvPr/>
        </p:nvSpPr>
        <p:spPr>
          <a:xfrm>
            <a:off x="1189275" y="1665722"/>
            <a:ext cx="6227525" cy="1120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8"/>
              </a:lnSpc>
            </a:pPr>
            <a:r>
              <a:rPr lang="es-ES" sz="2720" dirty="0">
                <a:solidFill>
                  <a:srgbClr val="C00000"/>
                </a:solidFill>
                <a:latin typeface="Poppins Bold"/>
              </a:rPr>
              <a:t>Prevención y atención integral de la violencia contra las mujeres
</a:t>
            </a:r>
            <a:endParaRPr lang="en-US" sz="2720" dirty="0">
              <a:solidFill>
                <a:srgbClr val="C00000"/>
              </a:solidFill>
              <a:latin typeface="Poppins Bold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B8B78CA-EA03-9F77-79F2-9655CEBF9B2E}"/>
              </a:ext>
            </a:extLst>
          </p:cNvPr>
          <p:cNvSpPr txBox="1"/>
          <p:nvPr/>
        </p:nvSpPr>
        <p:spPr>
          <a:xfrm>
            <a:off x="420434" y="1722649"/>
            <a:ext cx="593661" cy="879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0"/>
              </a:lnSpc>
            </a:pPr>
            <a:r>
              <a:rPr lang="en-US" sz="6278" dirty="0">
                <a:solidFill>
                  <a:srgbClr val="C00000"/>
                </a:solidFill>
                <a:latin typeface="Poppins Bold"/>
              </a:rPr>
              <a:t>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C5E460-3861-19C4-5ACA-BD514F6BA1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/>
          <a:stretch/>
        </p:blipFill>
        <p:spPr>
          <a:xfrm>
            <a:off x="7922871" y="1798182"/>
            <a:ext cx="3079854" cy="1919134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566A48D-C7AE-AC13-7627-9B3B5DD57940}"/>
              </a:ext>
            </a:extLst>
          </p:cNvPr>
          <p:cNvSpPr/>
          <p:nvPr/>
        </p:nvSpPr>
        <p:spPr>
          <a:xfrm>
            <a:off x="9194800" y="4158306"/>
            <a:ext cx="2775054" cy="2235200"/>
          </a:xfrm>
          <a:custGeom>
            <a:avLst/>
            <a:gdLst/>
            <a:ahLst/>
            <a:cxnLst/>
            <a:rect l="l" t="t" r="r" b="b"/>
            <a:pathLst>
              <a:path w="3282950" h="3282950">
                <a:moveTo>
                  <a:pt x="0" y="0"/>
                </a:moveTo>
                <a:lnTo>
                  <a:pt x="2532380" y="0"/>
                </a:lnTo>
                <a:cubicBezTo>
                  <a:pt x="2946400" y="0"/>
                  <a:pt x="3282950" y="336550"/>
                  <a:pt x="3282950" y="750570"/>
                </a:cubicBezTo>
                <a:lnTo>
                  <a:pt x="3282950" y="750570"/>
                </a:lnTo>
                <a:lnTo>
                  <a:pt x="3282950" y="3282950"/>
                </a:lnTo>
                <a:lnTo>
                  <a:pt x="3282950" y="3282950"/>
                </a:lnTo>
                <a:lnTo>
                  <a:pt x="0" y="3282950"/>
                </a:lnTo>
                <a:lnTo>
                  <a:pt x="0" y="328295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115" t="-14582" r="-25044" b="-21034"/>
            </a:stretch>
          </a:blipFill>
        </p:spPr>
        <p:txBody>
          <a:bodyPr/>
          <a:lstStyle/>
          <a:p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30208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F4658EF8-1D25-5FB5-0E9A-4E9018E18581}"/>
              </a:ext>
            </a:extLst>
          </p:cNvPr>
          <p:cNvSpPr/>
          <p:nvPr/>
        </p:nvSpPr>
        <p:spPr>
          <a:xfrm>
            <a:off x="0" y="983899"/>
            <a:ext cx="5581486" cy="1044526"/>
          </a:xfrm>
          <a:custGeom>
            <a:avLst/>
            <a:gdLst/>
            <a:ahLst/>
            <a:cxnLst/>
            <a:rect l="l" t="t" r="r" b="b"/>
            <a:pathLst>
              <a:path w="8372229" h="1566789">
                <a:moveTo>
                  <a:pt x="0" y="0"/>
                </a:moveTo>
                <a:lnTo>
                  <a:pt x="8372229" y="0"/>
                </a:lnTo>
                <a:lnTo>
                  <a:pt x="8372229" y="1566790"/>
                </a:lnTo>
                <a:lnTo>
                  <a:pt x="0" y="156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6264" r="-100001" b="-622453"/>
            </a:stretch>
          </a:blipFill>
        </p:spPr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A354E2E0-8156-4015-A11A-C876F4CECE07}"/>
              </a:ext>
            </a:extLst>
          </p:cNvPr>
          <p:cNvGrpSpPr>
            <a:grpSpLocks noChangeAspect="1"/>
          </p:cNvGrpSpPr>
          <p:nvPr/>
        </p:nvGrpSpPr>
        <p:grpSpPr>
          <a:xfrm>
            <a:off x="7272584" y="1557204"/>
            <a:ext cx="4614997" cy="4614997"/>
            <a:chOff x="0" y="0"/>
            <a:chExt cx="3282950" cy="3282950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EBEEC61-A713-832A-0AD9-9B686E07C2A1}"/>
                </a:ext>
              </a:extLst>
            </p:cNvPr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5461" t="-11174" r="-51108" b="-13205"/>
              </a:stretch>
            </a:blipFill>
          </p:spPr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7DA8D4BF-0602-529D-D7DA-8AF637F4C111}"/>
              </a:ext>
            </a:extLst>
          </p:cNvPr>
          <p:cNvSpPr txBox="1"/>
          <p:nvPr/>
        </p:nvSpPr>
        <p:spPr>
          <a:xfrm>
            <a:off x="1279962" y="2538134"/>
            <a:ext cx="5403397" cy="88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4"/>
              </a:lnSpc>
            </a:pPr>
            <a:r>
              <a:rPr lang="en-US" sz="2097">
                <a:solidFill>
                  <a:srgbClr val="C00000"/>
                </a:solidFill>
                <a:latin typeface="Poppins Bold"/>
              </a:rPr>
              <a:t>Más de 18 mil personas con discapacidad incorporadas al registro que administra Conadis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C55FC67-303C-7744-4F7E-3D248819971F}"/>
              </a:ext>
            </a:extLst>
          </p:cNvPr>
          <p:cNvSpPr txBox="1"/>
          <p:nvPr/>
        </p:nvSpPr>
        <p:spPr>
          <a:xfrm>
            <a:off x="1360092" y="3582368"/>
            <a:ext cx="5089757" cy="234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4"/>
              </a:lnSpc>
            </a:pPr>
            <a:r>
              <a:rPr lang="es-ES" sz="1887" dirty="0">
                <a:solidFill>
                  <a:srgbClr val="002060"/>
                </a:solidFill>
                <a:latin typeface="Arial"/>
              </a:rPr>
              <a:t>Inscribirse en Registro Nacional de Personas con Discapacidad (RNPCD) permite la obtención del carné </a:t>
            </a:r>
            <a:r>
              <a:rPr lang="es-ES" sz="1887" dirty="0" err="1">
                <a:solidFill>
                  <a:srgbClr val="002060"/>
                </a:solidFill>
                <a:latin typeface="Arial"/>
              </a:rPr>
              <a:t>Conadis</a:t>
            </a:r>
            <a:r>
              <a:rPr lang="es-ES" sz="1887" dirty="0">
                <a:solidFill>
                  <a:srgbClr val="002060"/>
                </a:solidFill>
                <a:latin typeface="Arial"/>
              </a:rPr>
              <a:t>, con el cual se puede acceder programas, servicios y beneficios dispuestos por ley.
En los primeros 180 días de gobierno hemos inscrito a </a:t>
            </a:r>
            <a:r>
              <a:rPr lang="es-ES" sz="1887" b="1" dirty="0">
                <a:solidFill>
                  <a:srgbClr val="002060"/>
                </a:solidFill>
                <a:latin typeface="Arial"/>
              </a:rPr>
              <a:t>18,396 personas.</a:t>
            </a:r>
            <a:r>
              <a:rPr lang="es-ES" sz="1887" dirty="0">
                <a:solidFill>
                  <a:srgbClr val="002060"/>
                </a:solidFill>
                <a:latin typeface="Arial"/>
              </a:rPr>
              <a:t>
</a:t>
            </a:r>
            <a:endParaRPr lang="en-US" sz="1887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253DEFC-9ED9-7F62-30CD-31BDE54C6192}"/>
              </a:ext>
            </a:extLst>
          </p:cNvPr>
          <p:cNvSpPr txBox="1"/>
          <p:nvPr/>
        </p:nvSpPr>
        <p:spPr>
          <a:xfrm>
            <a:off x="557352" y="2544484"/>
            <a:ext cx="594795" cy="8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4"/>
              </a:lnSpc>
            </a:pPr>
            <a:r>
              <a:rPr lang="en-US" sz="6290">
                <a:solidFill>
                  <a:srgbClr val="C00000"/>
                </a:solidFill>
                <a:latin typeface="Poppins Bold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2010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42180C1-1E51-20A9-44C5-F2226E1638DB}"/>
              </a:ext>
            </a:extLst>
          </p:cNvPr>
          <p:cNvSpPr/>
          <p:nvPr/>
        </p:nvSpPr>
        <p:spPr>
          <a:xfrm>
            <a:off x="0" y="988564"/>
            <a:ext cx="6419088" cy="975763"/>
          </a:xfrm>
          <a:custGeom>
            <a:avLst/>
            <a:gdLst/>
            <a:ahLst/>
            <a:cxnLst/>
            <a:rect l="l" t="t" r="r" b="b"/>
            <a:pathLst>
              <a:path w="9628632" h="1463644">
                <a:moveTo>
                  <a:pt x="0" y="0"/>
                </a:moveTo>
                <a:lnTo>
                  <a:pt x="9628632" y="0"/>
                </a:lnTo>
                <a:lnTo>
                  <a:pt x="9628632" y="1463645"/>
                </a:lnTo>
                <a:lnTo>
                  <a:pt x="0" y="1463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6310" r="-93633" b="-747512"/>
            </a:stretch>
          </a:blipFill>
        </p:spPr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987D09-F3F7-E91F-2329-B2E2E1AFC3B1}"/>
              </a:ext>
            </a:extLst>
          </p:cNvPr>
          <p:cNvSpPr txBox="1"/>
          <p:nvPr/>
        </p:nvSpPr>
        <p:spPr>
          <a:xfrm>
            <a:off x="1921566" y="2134676"/>
            <a:ext cx="5442741" cy="72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8"/>
              </a:lnSpc>
            </a:pPr>
            <a:r>
              <a:rPr lang="en-US" sz="2600" dirty="0">
                <a:solidFill>
                  <a:srgbClr val="C00000"/>
                </a:solidFill>
                <a:latin typeface="Poppins Bold"/>
              </a:rPr>
              <a:t>Estrategia de Fortalecimiento Familiar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393CA83-65C9-50EE-C509-3266E6C63E59}"/>
              </a:ext>
            </a:extLst>
          </p:cNvPr>
          <p:cNvSpPr txBox="1"/>
          <p:nvPr/>
        </p:nvSpPr>
        <p:spPr>
          <a:xfrm>
            <a:off x="762000" y="3111570"/>
            <a:ext cx="6249849" cy="2803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s-ES" dirty="0">
                <a:solidFill>
                  <a:srgbClr val="002060"/>
                </a:solidFill>
                <a:latin typeface="Arial"/>
              </a:rPr>
              <a:t>Atendimos a </a:t>
            </a:r>
            <a:r>
              <a:rPr lang="es-ES" b="1" dirty="0">
                <a:solidFill>
                  <a:srgbClr val="002060"/>
                </a:solidFill>
                <a:latin typeface="Arial"/>
              </a:rPr>
              <a:t>5,723 personas </a:t>
            </a:r>
            <a:r>
              <a:rPr lang="es-ES" dirty="0">
                <a:solidFill>
                  <a:srgbClr val="002060"/>
                </a:solidFill>
                <a:latin typeface="Arial"/>
              </a:rPr>
              <a:t>a través de esta iniciativa, que busca fortalecer las competencias parentales de las familias en situación de vulnerabilidad.</a:t>
            </a:r>
          </a:p>
          <a:p>
            <a:pPr algn="just">
              <a:lnSpc>
                <a:spcPts val="2160"/>
              </a:lnSpc>
            </a:pPr>
            <a:r>
              <a:rPr lang="es-ES" dirty="0">
                <a:solidFill>
                  <a:srgbClr val="002060"/>
                </a:solidFill>
                <a:latin typeface="Arial"/>
              </a:rPr>
              <a:t>
</a:t>
            </a:r>
            <a:r>
              <a:rPr lang="es-ES" b="1" dirty="0">
                <a:solidFill>
                  <a:srgbClr val="002060"/>
                </a:solidFill>
                <a:latin typeface="Arial"/>
              </a:rPr>
              <a:t>Familias igualitarias libre de violencia “Punche familia”</a:t>
            </a:r>
            <a:r>
              <a:rPr lang="es-ES" dirty="0">
                <a:solidFill>
                  <a:srgbClr val="002060"/>
                </a:solidFill>
                <a:latin typeface="Arial"/>
              </a:rPr>
              <a:t>
79 coordinadores zonales y especialistas que recibieron inducción para el inicio de la implementación de la estrategia.
En coordinación con las Unidades de Protección Especial, DEMUNA y CEM se han identificado </a:t>
            </a:r>
            <a:r>
              <a:rPr lang="es-ES" b="1" dirty="0">
                <a:solidFill>
                  <a:srgbClr val="002060"/>
                </a:solidFill>
                <a:latin typeface="Arial"/>
              </a:rPr>
              <a:t>2,000 familias beneficiarias</a:t>
            </a:r>
            <a:r>
              <a:rPr lang="es-ES" dirty="0">
                <a:solidFill>
                  <a:srgbClr val="002060"/>
                </a:solidFill>
                <a:latin typeface="Arial"/>
              </a:rPr>
              <a:t> de la estrategia.</a:t>
            </a:r>
            <a:endParaRPr lang="en-US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8137109-724D-77E5-CA6B-A355B335B600}"/>
              </a:ext>
            </a:extLst>
          </p:cNvPr>
          <p:cNvSpPr txBox="1"/>
          <p:nvPr/>
        </p:nvSpPr>
        <p:spPr>
          <a:xfrm>
            <a:off x="969274" y="2140197"/>
            <a:ext cx="567361" cy="84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 dirty="0">
                <a:solidFill>
                  <a:srgbClr val="C00000"/>
                </a:solidFill>
                <a:latin typeface="Poppins Bold"/>
              </a:rPr>
              <a:t>5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481713-4252-E3A2-7635-D11766D1A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750" y="4257033"/>
            <a:ext cx="3885531" cy="258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FF1C8D-5A7C-15EA-422A-8B76A01B7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0" r="1431" b="22927"/>
          <a:stretch/>
        </p:blipFill>
        <p:spPr>
          <a:xfrm>
            <a:off x="7396780" y="2350581"/>
            <a:ext cx="4319220" cy="23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94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-17114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1" y="73562"/>
            <a:ext cx="2606511" cy="6358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D3DCB7-5616-6421-D8FF-D9C81CD9141C}"/>
              </a:ext>
            </a:extLst>
          </p:cNvPr>
          <p:cNvSpPr txBox="1">
            <a:spLocks/>
          </p:cNvSpPr>
          <p:nvPr/>
        </p:nvSpPr>
        <p:spPr>
          <a:xfrm>
            <a:off x="1837071" y="2062644"/>
            <a:ext cx="9280583" cy="215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3200" b="1" dirty="0">
                <a:latin typeface="Poppins" pitchFamily="2" charset="77"/>
                <a:cs typeface="Poppins" pitchFamily="2" charset="77"/>
              </a:rPr>
              <a:t>Plan de Intervención para prevenir y enfrentar el Fenómeno “El Niño” (FEN)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1121C-173C-20C7-78D1-7382DB88D7A1}"/>
              </a:ext>
            </a:extLst>
          </p:cNvPr>
          <p:cNvSpPr txBox="1"/>
          <p:nvPr/>
        </p:nvSpPr>
        <p:spPr>
          <a:xfrm>
            <a:off x="849348" y="1747048"/>
            <a:ext cx="2353228" cy="27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3. </a:t>
            </a:r>
            <a:endParaRPr kumimoji="0" lang="es-PE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823CC5-8FAE-12A7-9305-9E6A6F8D0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59">
            <a:extLst>
              <a:ext uri="{FF2B5EF4-FFF2-40B4-BE49-F238E27FC236}">
                <a16:creationId xmlns:a16="http://schemas.microsoft.com/office/drawing/2014/main" id="{FFAEC5A6-66D4-9816-35F1-F87B6806D7CE}"/>
              </a:ext>
            </a:extLst>
          </p:cNvPr>
          <p:cNvSpPr/>
          <p:nvPr/>
        </p:nvSpPr>
        <p:spPr>
          <a:xfrm>
            <a:off x="5710053" y="957305"/>
            <a:ext cx="6067654" cy="5872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427" y="148927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2F91BF87-8BA3-5068-B704-5203F0BAA40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293" y="4840753"/>
            <a:ext cx="5285078" cy="1054601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A07D25D0-6D68-A175-8770-81DD2818D2B3}"/>
              </a:ext>
            </a:extLst>
          </p:cNvPr>
          <p:cNvSpPr/>
          <p:nvPr/>
        </p:nvSpPr>
        <p:spPr>
          <a:xfrm>
            <a:off x="528258" y="4884756"/>
            <a:ext cx="4994839" cy="882011"/>
          </a:xfrm>
          <a:custGeom>
            <a:avLst/>
            <a:gdLst/>
            <a:ahLst/>
            <a:cxnLst/>
            <a:rect l="l" t="t" r="r" b="b"/>
            <a:pathLst>
              <a:path w="2153920" h="520064">
                <a:moveTo>
                  <a:pt x="2066798" y="0"/>
                </a:moveTo>
                <a:lnTo>
                  <a:pt x="86614" y="0"/>
                </a:lnTo>
                <a:lnTo>
                  <a:pt x="52881" y="6800"/>
                </a:lnTo>
                <a:lnTo>
                  <a:pt x="25352" y="25352"/>
                </a:lnTo>
                <a:lnTo>
                  <a:pt x="6800" y="52881"/>
                </a:lnTo>
                <a:lnTo>
                  <a:pt x="0" y="86613"/>
                </a:lnTo>
                <a:lnTo>
                  <a:pt x="0" y="433070"/>
                </a:lnTo>
                <a:lnTo>
                  <a:pt x="6800" y="466802"/>
                </a:lnTo>
                <a:lnTo>
                  <a:pt x="25352" y="494331"/>
                </a:lnTo>
                <a:lnTo>
                  <a:pt x="52881" y="512883"/>
                </a:lnTo>
                <a:lnTo>
                  <a:pt x="86614" y="519684"/>
                </a:lnTo>
                <a:lnTo>
                  <a:pt x="2066798" y="519684"/>
                </a:lnTo>
                <a:lnTo>
                  <a:pt x="2100530" y="512883"/>
                </a:lnTo>
                <a:lnTo>
                  <a:pt x="2128059" y="494331"/>
                </a:lnTo>
                <a:lnTo>
                  <a:pt x="2146611" y="466802"/>
                </a:lnTo>
                <a:lnTo>
                  <a:pt x="2153412" y="433070"/>
                </a:lnTo>
                <a:lnTo>
                  <a:pt x="2153412" y="86613"/>
                </a:lnTo>
                <a:lnTo>
                  <a:pt x="2146611" y="52881"/>
                </a:lnTo>
                <a:lnTo>
                  <a:pt x="2128059" y="25352"/>
                </a:lnTo>
                <a:lnTo>
                  <a:pt x="2100530" y="6800"/>
                </a:lnTo>
                <a:lnTo>
                  <a:pt x="2066798" y="0"/>
                </a:lnTo>
                <a:close/>
              </a:path>
            </a:pathLst>
          </a:custGeom>
          <a:solidFill>
            <a:srgbClr val="007BC5"/>
          </a:solidFill>
        </p:spPr>
        <p:txBody>
          <a:bodyPr wrap="square" lIns="0" tIns="0" rIns="0" bIns="0" rtlCol="0"/>
          <a:lstStyle/>
          <a:p>
            <a:pPr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EC2FD7AE-C8E3-5209-2A85-49796B722B34}"/>
              </a:ext>
            </a:extLst>
          </p:cNvPr>
          <p:cNvSpPr txBox="1"/>
          <p:nvPr/>
        </p:nvSpPr>
        <p:spPr>
          <a:xfrm>
            <a:off x="1020452" y="5195228"/>
            <a:ext cx="3390345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36357" marR="6764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FFFFFF"/>
                </a:solidFill>
                <a:latin typeface="Arial"/>
                <a:cs typeface="Arial"/>
              </a:rPr>
              <a:t>Estrategia </a:t>
            </a:r>
            <a:r>
              <a:rPr lang="es-MX" sz="1598" b="1" spc="-7" dirty="0" err="1">
                <a:solidFill>
                  <a:srgbClr val="FFFFFF"/>
                </a:solidFill>
                <a:latin typeface="Arial"/>
                <a:cs typeface="Arial"/>
              </a:rPr>
              <a:t>SonRIE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object 14">
            <a:extLst>
              <a:ext uri="{FF2B5EF4-FFF2-40B4-BE49-F238E27FC236}">
                <a16:creationId xmlns:a16="http://schemas.microsoft.com/office/drawing/2014/main" id="{1FEA69BD-CBAC-F10D-785A-89AF8922109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421" y="3855094"/>
            <a:ext cx="5193632" cy="1054601"/>
          </a:xfrm>
          <a:prstGeom prst="rect">
            <a:avLst/>
          </a:prstGeom>
        </p:spPr>
      </p:pic>
      <p:sp>
        <p:nvSpPr>
          <p:cNvPr id="13" name="object 15">
            <a:extLst>
              <a:ext uri="{FF2B5EF4-FFF2-40B4-BE49-F238E27FC236}">
                <a16:creationId xmlns:a16="http://schemas.microsoft.com/office/drawing/2014/main" id="{AD3D8FE4-A29A-D97C-CE78-2A81DBCEC2AF}"/>
              </a:ext>
            </a:extLst>
          </p:cNvPr>
          <p:cNvSpPr/>
          <p:nvPr/>
        </p:nvSpPr>
        <p:spPr>
          <a:xfrm>
            <a:off x="516421" y="3889642"/>
            <a:ext cx="5018968" cy="882011"/>
          </a:xfrm>
          <a:custGeom>
            <a:avLst/>
            <a:gdLst/>
            <a:ahLst/>
            <a:cxnLst/>
            <a:rect l="l" t="t" r="r" b="b"/>
            <a:pathLst>
              <a:path w="1687195" h="520064">
                <a:moveTo>
                  <a:pt x="1600454" y="0"/>
                </a:moveTo>
                <a:lnTo>
                  <a:pt x="86614" y="0"/>
                </a:lnTo>
                <a:lnTo>
                  <a:pt x="52881" y="6800"/>
                </a:lnTo>
                <a:lnTo>
                  <a:pt x="25352" y="25352"/>
                </a:lnTo>
                <a:lnTo>
                  <a:pt x="6800" y="52881"/>
                </a:lnTo>
                <a:lnTo>
                  <a:pt x="0" y="86613"/>
                </a:lnTo>
                <a:lnTo>
                  <a:pt x="0" y="433069"/>
                </a:lnTo>
                <a:lnTo>
                  <a:pt x="6800" y="466802"/>
                </a:lnTo>
                <a:lnTo>
                  <a:pt x="25352" y="494331"/>
                </a:lnTo>
                <a:lnTo>
                  <a:pt x="52881" y="512883"/>
                </a:lnTo>
                <a:lnTo>
                  <a:pt x="86614" y="519683"/>
                </a:lnTo>
                <a:lnTo>
                  <a:pt x="1600454" y="519683"/>
                </a:lnTo>
                <a:lnTo>
                  <a:pt x="1634186" y="512883"/>
                </a:lnTo>
                <a:lnTo>
                  <a:pt x="1661715" y="494331"/>
                </a:lnTo>
                <a:lnTo>
                  <a:pt x="1680267" y="466802"/>
                </a:lnTo>
                <a:lnTo>
                  <a:pt x="1687068" y="433069"/>
                </a:lnTo>
                <a:lnTo>
                  <a:pt x="1687068" y="86613"/>
                </a:lnTo>
                <a:lnTo>
                  <a:pt x="1680267" y="52881"/>
                </a:lnTo>
                <a:lnTo>
                  <a:pt x="1661715" y="25352"/>
                </a:lnTo>
                <a:lnTo>
                  <a:pt x="1634186" y="6800"/>
                </a:lnTo>
                <a:lnTo>
                  <a:pt x="1600454" y="0"/>
                </a:lnTo>
                <a:close/>
              </a:path>
            </a:pathLst>
          </a:custGeom>
          <a:solidFill>
            <a:srgbClr val="007434"/>
          </a:solidFill>
        </p:spPr>
        <p:txBody>
          <a:bodyPr wrap="square" lIns="0" tIns="0" rIns="0" bIns="0" rtlCol="0"/>
          <a:lstStyle/>
          <a:p>
            <a:pPr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670117BC-BEE9-CE62-E3C7-55CC50E3F6D8}"/>
              </a:ext>
            </a:extLst>
          </p:cNvPr>
          <p:cNvSpPr txBox="1"/>
          <p:nvPr/>
        </p:nvSpPr>
        <p:spPr>
          <a:xfrm>
            <a:off x="924945" y="4036216"/>
            <a:ext cx="4486205" cy="5088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R="6764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FFFFFF"/>
                </a:solidFill>
                <a:latin typeface="Arial"/>
                <a:cs typeface="Arial"/>
              </a:rPr>
              <a:t>Garantizar los servicios brindados por las Unidades de Protección Especial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40">
            <a:extLst>
              <a:ext uri="{FF2B5EF4-FFF2-40B4-BE49-F238E27FC236}">
                <a16:creationId xmlns:a16="http://schemas.microsoft.com/office/drawing/2014/main" id="{DD155ED8-E494-F232-955E-68DE4A345548}"/>
              </a:ext>
            </a:extLst>
          </p:cNvPr>
          <p:cNvSpPr txBox="1"/>
          <p:nvPr/>
        </p:nvSpPr>
        <p:spPr>
          <a:xfrm>
            <a:off x="11151381" y="1242200"/>
            <a:ext cx="671803" cy="304802"/>
          </a:xfrm>
          <a:prstGeom prst="rect">
            <a:avLst/>
          </a:prstGeom>
        </p:spPr>
        <p:txBody>
          <a:bodyPr vert="horz" wrap="square" lIns="0" tIns="17755" rIns="0" bIns="0" rtlCol="0">
            <a:spAutoFit/>
          </a:bodyPr>
          <a:lstStyle/>
          <a:p>
            <a:pPr marL="16910" defTabSz="1217524">
              <a:spcBef>
                <a:spcPts val="140"/>
              </a:spcBef>
            </a:pPr>
            <a:r>
              <a:rPr sz="1864" b="1" spc="-152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64" b="1" spc="-1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64" b="1" dirty="0">
                <a:solidFill>
                  <a:srgbClr val="FFFFFF"/>
                </a:solidFill>
                <a:latin typeface="Arial"/>
                <a:cs typeface="Arial"/>
              </a:rPr>
              <a:t>tal</a:t>
            </a:r>
            <a:endParaRPr sz="186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49">
            <a:extLst>
              <a:ext uri="{FF2B5EF4-FFF2-40B4-BE49-F238E27FC236}">
                <a16:creationId xmlns:a16="http://schemas.microsoft.com/office/drawing/2014/main" id="{362B05E0-5903-7444-9937-2E774D31B215}"/>
              </a:ext>
            </a:extLst>
          </p:cNvPr>
          <p:cNvSpPr/>
          <p:nvPr/>
        </p:nvSpPr>
        <p:spPr>
          <a:xfrm>
            <a:off x="5710055" y="1127910"/>
            <a:ext cx="1977057" cy="570707"/>
          </a:xfrm>
          <a:custGeom>
            <a:avLst/>
            <a:gdLst/>
            <a:ahLst/>
            <a:cxnLst/>
            <a:rect l="l" t="t" r="r" b="b"/>
            <a:pathLst>
              <a:path w="1175385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51">
            <a:extLst>
              <a:ext uri="{FF2B5EF4-FFF2-40B4-BE49-F238E27FC236}">
                <a16:creationId xmlns:a16="http://schemas.microsoft.com/office/drawing/2014/main" id="{CEC0EFF8-EF59-B5A8-306F-7ADA954182F6}"/>
              </a:ext>
            </a:extLst>
          </p:cNvPr>
          <p:cNvSpPr txBox="1"/>
          <p:nvPr/>
        </p:nvSpPr>
        <p:spPr>
          <a:xfrm>
            <a:off x="5689132" y="1195362"/>
            <a:ext cx="1874050" cy="5088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algn="ctr" defTabSz="1217524">
              <a:spcBef>
                <a:spcPts val="133"/>
              </a:spcBef>
            </a:pPr>
            <a:r>
              <a:rPr lang="es-MX" sz="1598" b="1" spc="-13" dirty="0">
                <a:solidFill>
                  <a:srgbClr val="004994"/>
                </a:solidFill>
                <a:latin typeface="Arial"/>
                <a:cs typeface="Arial"/>
              </a:rPr>
              <a:t>Presupuesto Asignado</a:t>
            </a:r>
            <a:endParaRPr lang="es-MX"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52">
            <a:extLst>
              <a:ext uri="{FF2B5EF4-FFF2-40B4-BE49-F238E27FC236}">
                <a16:creationId xmlns:a16="http://schemas.microsoft.com/office/drawing/2014/main" id="{97714677-E948-1D2F-5709-6B2F7CB8D6A9}"/>
              </a:ext>
            </a:extLst>
          </p:cNvPr>
          <p:cNvSpPr/>
          <p:nvPr/>
        </p:nvSpPr>
        <p:spPr>
          <a:xfrm>
            <a:off x="7799739" y="1108275"/>
            <a:ext cx="1811489" cy="570707"/>
          </a:xfrm>
          <a:custGeom>
            <a:avLst/>
            <a:gdLst/>
            <a:ahLst/>
            <a:cxnLst/>
            <a:rect l="l" t="t" r="r" b="b"/>
            <a:pathLst>
              <a:path w="1175384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53">
            <a:extLst>
              <a:ext uri="{FF2B5EF4-FFF2-40B4-BE49-F238E27FC236}">
                <a16:creationId xmlns:a16="http://schemas.microsoft.com/office/drawing/2014/main" id="{96C65DB7-30A2-3AF9-7F0C-311165708948}"/>
              </a:ext>
            </a:extLst>
          </p:cNvPr>
          <p:cNvSpPr txBox="1"/>
          <p:nvPr/>
        </p:nvSpPr>
        <p:spPr>
          <a:xfrm>
            <a:off x="7799739" y="1165333"/>
            <a:ext cx="1810057" cy="521700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marR="40584" algn="ctr" defTabSz="1217524">
              <a:spcBef>
                <a:spcPts val="133"/>
              </a:spcBef>
            </a:pPr>
            <a:r>
              <a:rPr lang="es-MX" sz="1598" b="1" dirty="0">
                <a:solidFill>
                  <a:srgbClr val="004994"/>
                </a:solidFill>
                <a:latin typeface="Arial"/>
                <a:cs typeface="Arial"/>
              </a:rPr>
              <a:t>Certificado</a:t>
            </a:r>
          </a:p>
          <a:p>
            <a:pPr marL="50730" marR="40584" algn="ctr" defTabSz="1217524">
              <a:spcBef>
                <a:spcPts val="133"/>
              </a:spcBef>
            </a:pPr>
            <a:r>
              <a:rPr lang="es-MX" sz="2397" b="1" baseline="24305" dirty="0">
                <a:solidFill>
                  <a:srgbClr val="004994"/>
                </a:solidFill>
                <a:latin typeface="Arial"/>
                <a:cs typeface="Arial"/>
              </a:rPr>
              <a:t>(30-jun)</a:t>
            </a:r>
            <a:endParaRPr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54">
            <a:extLst>
              <a:ext uri="{FF2B5EF4-FFF2-40B4-BE49-F238E27FC236}">
                <a16:creationId xmlns:a16="http://schemas.microsoft.com/office/drawing/2014/main" id="{D91C11F8-806B-9519-42F2-5C1FD661924E}"/>
              </a:ext>
            </a:extLst>
          </p:cNvPr>
          <p:cNvSpPr/>
          <p:nvPr/>
        </p:nvSpPr>
        <p:spPr>
          <a:xfrm>
            <a:off x="5936203" y="5060238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55">
            <a:extLst>
              <a:ext uri="{FF2B5EF4-FFF2-40B4-BE49-F238E27FC236}">
                <a16:creationId xmlns:a16="http://schemas.microsoft.com/office/drawing/2014/main" id="{6B49A778-427D-4518-78CF-D99AE38466B8}"/>
              </a:ext>
            </a:extLst>
          </p:cNvPr>
          <p:cNvSpPr txBox="1"/>
          <p:nvPr/>
        </p:nvSpPr>
        <p:spPr>
          <a:xfrm>
            <a:off x="6064549" y="5208031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2,859,638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56">
            <a:extLst>
              <a:ext uri="{FF2B5EF4-FFF2-40B4-BE49-F238E27FC236}">
                <a16:creationId xmlns:a16="http://schemas.microsoft.com/office/drawing/2014/main" id="{7B1A5ABB-092A-01FB-2F7E-38EC2E8E175A}"/>
              </a:ext>
            </a:extLst>
          </p:cNvPr>
          <p:cNvSpPr/>
          <p:nvPr/>
        </p:nvSpPr>
        <p:spPr>
          <a:xfrm>
            <a:off x="7977729" y="5076019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2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2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8" y="383539"/>
                </a:lnTo>
                <a:lnTo>
                  <a:pt x="1260348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57">
            <a:extLst>
              <a:ext uri="{FF2B5EF4-FFF2-40B4-BE49-F238E27FC236}">
                <a16:creationId xmlns:a16="http://schemas.microsoft.com/office/drawing/2014/main" id="{95B3B766-F2D0-DB80-FC39-5461DD430D79}"/>
              </a:ext>
            </a:extLst>
          </p:cNvPr>
          <p:cNvSpPr txBox="1"/>
          <p:nvPr/>
        </p:nvSpPr>
        <p:spPr>
          <a:xfrm>
            <a:off x="8106580" y="5223474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2,394,801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58">
            <a:extLst>
              <a:ext uri="{FF2B5EF4-FFF2-40B4-BE49-F238E27FC236}">
                <a16:creationId xmlns:a16="http://schemas.microsoft.com/office/drawing/2014/main" id="{66F74B64-4495-316D-0B5B-3386EF1FCD5C}"/>
              </a:ext>
            </a:extLst>
          </p:cNvPr>
          <p:cNvSpPr/>
          <p:nvPr/>
        </p:nvSpPr>
        <p:spPr>
          <a:xfrm>
            <a:off x="5936203" y="4027386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1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1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59">
            <a:extLst>
              <a:ext uri="{FF2B5EF4-FFF2-40B4-BE49-F238E27FC236}">
                <a16:creationId xmlns:a16="http://schemas.microsoft.com/office/drawing/2014/main" id="{46A13317-12CF-9ECC-1F00-F3E8611FAE4A}"/>
              </a:ext>
            </a:extLst>
          </p:cNvPr>
          <p:cNvSpPr txBox="1"/>
          <p:nvPr/>
        </p:nvSpPr>
        <p:spPr>
          <a:xfrm>
            <a:off x="6064549" y="4176532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831,300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60">
            <a:extLst>
              <a:ext uri="{FF2B5EF4-FFF2-40B4-BE49-F238E27FC236}">
                <a16:creationId xmlns:a16="http://schemas.microsoft.com/office/drawing/2014/main" id="{CA100FCC-9E6B-2D6A-9286-62F8377A8131}"/>
              </a:ext>
            </a:extLst>
          </p:cNvPr>
          <p:cNvSpPr/>
          <p:nvPr/>
        </p:nvSpPr>
        <p:spPr>
          <a:xfrm>
            <a:off x="7977729" y="4028963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2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1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2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8" y="383539"/>
                </a:lnTo>
                <a:lnTo>
                  <a:pt x="1260348" y="55371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61">
            <a:extLst>
              <a:ext uri="{FF2B5EF4-FFF2-40B4-BE49-F238E27FC236}">
                <a16:creationId xmlns:a16="http://schemas.microsoft.com/office/drawing/2014/main" id="{81989EA9-5D2A-0ECE-B04A-B0F3EBDFEAA8}"/>
              </a:ext>
            </a:extLst>
          </p:cNvPr>
          <p:cNvSpPr txBox="1"/>
          <p:nvPr/>
        </p:nvSpPr>
        <p:spPr>
          <a:xfrm>
            <a:off x="8191808" y="4178108"/>
            <a:ext cx="110077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80,000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62">
            <a:extLst>
              <a:ext uri="{FF2B5EF4-FFF2-40B4-BE49-F238E27FC236}">
                <a16:creationId xmlns:a16="http://schemas.microsoft.com/office/drawing/2014/main" id="{668E79C1-8114-CF40-F30C-AFF28F54DD19}"/>
              </a:ext>
            </a:extLst>
          </p:cNvPr>
          <p:cNvSpPr/>
          <p:nvPr/>
        </p:nvSpPr>
        <p:spPr>
          <a:xfrm>
            <a:off x="5936203" y="3004829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20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1"/>
                </a:lnTo>
                <a:lnTo>
                  <a:pt x="0" y="383527"/>
                </a:lnTo>
                <a:lnTo>
                  <a:pt x="4347" y="405082"/>
                </a:lnTo>
                <a:lnTo>
                  <a:pt x="16208" y="422687"/>
                </a:lnTo>
                <a:lnTo>
                  <a:pt x="33807" y="434558"/>
                </a:lnTo>
                <a:lnTo>
                  <a:pt x="55371" y="438911"/>
                </a:lnTo>
                <a:lnTo>
                  <a:pt x="1204976" y="438911"/>
                </a:lnTo>
                <a:lnTo>
                  <a:pt x="1226540" y="434558"/>
                </a:lnTo>
                <a:lnTo>
                  <a:pt x="1244139" y="422687"/>
                </a:lnTo>
                <a:lnTo>
                  <a:pt x="1256000" y="405082"/>
                </a:lnTo>
                <a:lnTo>
                  <a:pt x="1260347" y="383527"/>
                </a:lnTo>
                <a:lnTo>
                  <a:pt x="1260347" y="55371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63">
            <a:extLst>
              <a:ext uri="{FF2B5EF4-FFF2-40B4-BE49-F238E27FC236}">
                <a16:creationId xmlns:a16="http://schemas.microsoft.com/office/drawing/2014/main" id="{D1A4994A-0086-E8F1-1940-27EF4126EF1F}"/>
              </a:ext>
            </a:extLst>
          </p:cNvPr>
          <p:cNvSpPr txBox="1"/>
          <p:nvPr/>
        </p:nvSpPr>
        <p:spPr>
          <a:xfrm>
            <a:off x="6064549" y="3154651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988,809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64">
            <a:extLst>
              <a:ext uri="{FF2B5EF4-FFF2-40B4-BE49-F238E27FC236}">
                <a16:creationId xmlns:a16="http://schemas.microsoft.com/office/drawing/2014/main" id="{32565E7D-DA52-AE44-4BD9-E44ADEC2AF0A}"/>
              </a:ext>
            </a:extLst>
          </p:cNvPr>
          <p:cNvSpPr/>
          <p:nvPr/>
        </p:nvSpPr>
        <p:spPr>
          <a:xfrm>
            <a:off x="7977729" y="3006405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20">
                <a:moveTo>
                  <a:pt x="1204976" y="0"/>
                </a:moveTo>
                <a:lnTo>
                  <a:pt x="55372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27"/>
                </a:lnTo>
                <a:lnTo>
                  <a:pt x="4347" y="405082"/>
                </a:lnTo>
                <a:lnTo>
                  <a:pt x="16208" y="422687"/>
                </a:lnTo>
                <a:lnTo>
                  <a:pt x="33807" y="434558"/>
                </a:lnTo>
                <a:lnTo>
                  <a:pt x="55372" y="438912"/>
                </a:lnTo>
                <a:lnTo>
                  <a:pt x="1204976" y="438912"/>
                </a:lnTo>
                <a:lnTo>
                  <a:pt x="1226540" y="434558"/>
                </a:lnTo>
                <a:lnTo>
                  <a:pt x="1244139" y="422687"/>
                </a:lnTo>
                <a:lnTo>
                  <a:pt x="1256000" y="405082"/>
                </a:lnTo>
                <a:lnTo>
                  <a:pt x="1260348" y="383527"/>
                </a:lnTo>
                <a:lnTo>
                  <a:pt x="1260348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65">
            <a:extLst>
              <a:ext uri="{FF2B5EF4-FFF2-40B4-BE49-F238E27FC236}">
                <a16:creationId xmlns:a16="http://schemas.microsoft.com/office/drawing/2014/main" id="{11BBD023-FE2E-326E-DD2C-D8FEBA553B9F}"/>
              </a:ext>
            </a:extLst>
          </p:cNvPr>
          <p:cNvSpPr txBox="1"/>
          <p:nvPr/>
        </p:nvSpPr>
        <p:spPr>
          <a:xfrm>
            <a:off x="8191807" y="3155889"/>
            <a:ext cx="1173766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dirty="0">
                <a:solidFill>
                  <a:srgbClr val="001F5F"/>
                </a:solidFill>
                <a:latin typeface="Arial"/>
                <a:cs typeface="Arial"/>
              </a:rPr>
              <a:t>528,436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2" name="object 5">
            <a:extLst>
              <a:ext uri="{FF2B5EF4-FFF2-40B4-BE49-F238E27FC236}">
                <a16:creationId xmlns:a16="http://schemas.microsoft.com/office/drawing/2014/main" id="{29B7BC30-2BE9-2988-3848-743C94E898B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7824" y="2846049"/>
            <a:ext cx="4581306" cy="1054601"/>
          </a:xfrm>
          <a:prstGeom prst="rect">
            <a:avLst/>
          </a:prstGeom>
        </p:spPr>
      </p:pic>
      <p:sp>
        <p:nvSpPr>
          <p:cNvPr id="33" name="object 6">
            <a:extLst>
              <a:ext uri="{FF2B5EF4-FFF2-40B4-BE49-F238E27FC236}">
                <a16:creationId xmlns:a16="http://schemas.microsoft.com/office/drawing/2014/main" id="{AB8F2802-D80A-8622-CF8B-D8EA33CABE26}"/>
              </a:ext>
            </a:extLst>
          </p:cNvPr>
          <p:cNvSpPr/>
          <p:nvPr/>
        </p:nvSpPr>
        <p:spPr>
          <a:xfrm>
            <a:off x="516421" y="2890052"/>
            <a:ext cx="5018968" cy="882011"/>
          </a:xfrm>
          <a:custGeom>
            <a:avLst/>
            <a:gdLst/>
            <a:ahLst/>
            <a:cxnLst/>
            <a:rect l="l" t="t" r="r" b="b"/>
            <a:pathLst>
              <a:path w="2153920" h="520064">
                <a:moveTo>
                  <a:pt x="2066798" y="0"/>
                </a:moveTo>
                <a:lnTo>
                  <a:pt x="86614" y="0"/>
                </a:lnTo>
                <a:lnTo>
                  <a:pt x="52881" y="6800"/>
                </a:lnTo>
                <a:lnTo>
                  <a:pt x="25352" y="25352"/>
                </a:lnTo>
                <a:lnTo>
                  <a:pt x="6800" y="52881"/>
                </a:lnTo>
                <a:lnTo>
                  <a:pt x="0" y="86613"/>
                </a:lnTo>
                <a:lnTo>
                  <a:pt x="0" y="433070"/>
                </a:lnTo>
                <a:lnTo>
                  <a:pt x="6800" y="466802"/>
                </a:lnTo>
                <a:lnTo>
                  <a:pt x="25352" y="494331"/>
                </a:lnTo>
                <a:lnTo>
                  <a:pt x="52881" y="512883"/>
                </a:lnTo>
                <a:lnTo>
                  <a:pt x="86614" y="519684"/>
                </a:lnTo>
                <a:lnTo>
                  <a:pt x="2066798" y="519684"/>
                </a:lnTo>
                <a:lnTo>
                  <a:pt x="2100530" y="512883"/>
                </a:lnTo>
                <a:lnTo>
                  <a:pt x="2128059" y="494331"/>
                </a:lnTo>
                <a:lnTo>
                  <a:pt x="2146611" y="466802"/>
                </a:lnTo>
                <a:lnTo>
                  <a:pt x="2153412" y="433070"/>
                </a:lnTo>
                <a:lnTo>
                  <a:pt x="2153412" y="86613"/>
                </a:lnTo>
                <a:lnTo>
                  <a:pt x="2146611" y="52881"/>
                </a:lnTo>
                <a:lnTo>
                  <a:pt x="2128059" y="25352"/>
                </a:lnTo>
                <a:lnTo>
                  <a:pt x="2100530" y="6800"/>
                </a:lnTo>
                <a:lnTo>
                  <a:pt x="2066798" y="0"/>
                </a:lnTo>
                <a:close/>
              </a:path>
            </a:pathLst>
          </a:custGeom>
          <a:solidFill>
            <a:srgbClr val="007BC5"/>
          </a:solidFill>
        </p:spPr>
        <p:txBody>
          <a:bodyPr wrap="square" lIns="0" tIns="0" rIns="0" bIns="0" rtlCol="0"/>
          <a:lstStyle/>
          <a:p>
            <a:pPr defTabSz="1217524"/>
            <a:endParaRPr sz="23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B78FA9D7-C8AD-F34A-89A8-7D9BE237D671}"/>
              </a:ext>
            </a:extLst>
          </p:cNvPr>
          <p:cNvSpPr txBox="1"/>
          <p:nvPr/>
        </p:nvSpPr>
        <p:spPr>
          <a:xfrm>
            <a:off x="924947" y="2921705"/>
            <a:ext cx="3876604" cy="754778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36357" marR="6764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FFFFFF"/>
                </a:solidFill>
                <a:latin typeface="Arial"/>
                <a:cs typeface="Arial"/>
              </a:rPr>
              <a:t>Garantizar la continuidad de los servicios brindados por los Centro de Acogida Residencial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5" name="object 14">
            <a:extLst>
              <a:ext uri="{FF2B5EF4-FFF2-40B4-BE49-F238E27FC236}">
                <a16:creationId xmlns:a16="http://schemas.microsoft.com/office/drawing/2014/main" id="{B3EF409A-DF57-C20F-A1D7-27ACDA34600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4798" y="1825912"/>
            <a:ext cx="3755399" cy="1054601"/>
          </a:xfrm>
          <a:prstGeom prst="rect">
            <a:avLst/>
          </a:prstGeom>
        </p:spPr>
      </p:pic>
      <p:sp>
        <p:nvSpPr>
          <p:cNvPr id="36" name="object 15">
            <a:extLst>
              <a:ext uri="{FF2B5EF4-FFF2-40B4-BE49-F238E27FC236}">
                <a16:creationId xmlns:a16="http://schemas.microsoft.com/office/drawing/2014/main" id="{7EB00889-19A8-AC77-EB14-13CB1B864550}"/>
              </a:ext>
            </a:extLst>
          </p:cNvPr>
          <p:cNvSpPr/>
          <p:nvPr/>
        </p:nvSpPr>
        <p:spPr>
          <a:xfrm>
            <a:off x="528259" y="1860461"/>
            <a:ext cx="4994835" cy="882011"/>
          </a:xfrm>
          <a:custGeom>
            <a:avLst/>
            <a:gdLst/>
            <a:ahLst/>
            <a:cxnLst/>
            <a:rect l="l" t="t" r="r" b="b"/>
            <a:pathLst>
              <a:path w="1687195" h="520064">
                <a:moveTo>
                  <a:pt x="1600454" y="0"/>
                </a:moveTo>
                <a:lnTo>
                  <a:pt x="86614" y="0"/>
                </a:lnTo>
                <a:lnTo>
                  <a:pt x="52881" y="6800"/>
                </a:lnTo>
                <a:lnTo>
                  <a:pt x="25352" y="25352"/>
                </a:lnTo>
                <a:lnTo>
                  <a:pt x="6800" y="52881"/>
                </a:lnTo>
                <a:lnTo>
                  <a:pt x="0" y="86613"/>
                </a:lnTo>
                <a:lnTo>
                  <a:pt x="0" y="433069"/>
                </a:lnTo>
                <a:lnTo>
                  <a:pt x="6800" y="466802"/>
                </a:lnTo>
                <a:lnTo>
                  <a:pt x="25352" y="494331"/>
                </a:lnTo>
                <a:lnTo>
                  <a:pt x="52881" y="512883"/>
                </a:lnTo>
                <a:lnTo>
                  <a:pt x="86614" y="519683"/>
                </a:lnTo>
                <a:lnTo>
                  <a:pt x="1600454" y="519683"/>
                </a:lnTo>
                <a:lnTo>
                  <a:pt x="1634186" y="512883"/>
                </a:lnTo>
                <a:lnTo>
                  <a:pt x="1661715" y="494331"/>
                </a:lnTo>
                <a:lnTo>
                  <a:pt x="1680267" y="466802"/>
                </a:lnTo>
                <a:lnTo>
                  <a:pt x="1687068" y="433069"/>
                </a:lnTo>
                <a:lnTo>
                  <a:pt x="1687068" y="86613"/>
                </a:lnTo>
                <a:lnTo>
                  <a:pt x="1680267" y="52881"/>
                </a:lnTo>
                <a:lnTo>
                  <a:pt x="1661715" y="25352"/>
                </a:lnTo>
                <a:lnTo>
                  <a:pt x="1634186" y="6800"/>
                </a:lnTo>
                <a:lnTo>
                  <a:pt x="1600454" y="0"/>
                </a:lnTo>
                <a:close/>
              </a:path>
            </a:pathLst>
          </a:custGeom>
          <a:solidFill>
            <a:srgbClr val="007434"/>
          </a:solidFill>
        </p:spPr>
        <p:txBody>
          <a:bodyPr wrap="square" lIns="0" tIns="0" rIns="0" bIns="0" rtlCol="0"/>
          <a:lstStyle/>
          <a:p>
            <a:pPr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B556A48D-1D37-ECCD-BB01-883A3307BEB9}"/>
              </a:ext>
            </a:extLst>
          </p:cNvPr>
          <p:cNvSpPr txBox="1"/>
          <p:nvPr/>
        </p:nvSpPr>
        <p:spPr>
          <a:xfrm>
            <a:off x="924945" y="2007034"/>
            <a:ext cx="4583487" cy="5088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R="6764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FFFFFF"/>
                </a:solidFill>
                <a:latin typeface="Arial"/>
                <a:cs typeface="Arial"/>
              </a:rPr>
              <a:t>Garantizar la continuidad de los servicios brindados por los Centros emergencia Mujer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54">
            <a:extLst>
              <a:ext uri="{FF2B5EF4-FFF2-40B4-BE49-F238E27FC236}">
                <a16:creationId xmlns:a16="http://schemas.microsoft.com/office/drawing/2014/main" id="{33153E50-EDD1-BA8C-404B-19DD70FB3648}"/>
              </a:ext>
            </a:extLst>
          </p:cNvPr>
          <p:cNvSpPr/>
          <p:nvPr/>
        </p:nvSpPr>
        <p:spPr>
          <a:xfrm>
            <a:off x="5919800" y="1938682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55">
            <a:extLst>
              <a:ext uri="{FF2B5EF4-FFF2-40B4-BE49-F238E27FC236}">
                <a16:creationId xmlns:a16="http://schemas.microsoft.com/office/drawing/2014/main" id="{507B1CE4-D83B-F9B9-45A2-08048CC817D3}"/>
              </a:ext>
            </a:extLst>
          </p:cNvPr>
          <p:cNvSpPr txBox="1"/>
          <p:nvPr/>
        </p:nvSpPr>
        <p:spPr>
          <a:xfrm>
            <a:off x="6048146" y="2086475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2,559,522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56">
            <a:extLst>
              <a:ext uri="{FF2B5EF4-FFF2-40B4-BE49-F238E27FC236}">
                <a16:creationId xmlns:a16="http://schemas.microsoft.com/office/drawing/2014/main" id="{FDFC85C3-B848-1AFD-93DD-1213A3FC1CF4}"/>
              </a:ext>
            </a:extLst>
          </p:cNvPr>
          <p:cNvSpPr/>
          <p:nvPr/>
        </p:nvSpPr>
        <p:spPr>
          <a:xfrm>
            <a:off x="7961326" y="1954462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2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2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8" y="383539"/>
                </a:lnTo>
                <a:lnTo>
                  <a:pt x="1260348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57">
            <a:extLst>
              <a:ext uri="{FF2B5EF4-FFF2-40B4-BE49-F238E27FC236}">
                <a16:creationId xmlns:a16="http://schemas.microsoft.com/office/drawing/2014/main" id="{B2333D52-31EE-0FF0-059F-A73315521F93}"/>
              </a:ext>
            </a:extLst>
          </p:cNvPr>
          <p:cNvSpPr txBox="1"/>
          <p:nvPr/>
        </p:nvSpPr>
        <p:spPr>
          <a:xfrm>
            <a:off x="8090178" y="2101917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587,110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52">
            <a:extLst>
              <a:ext uri="{FF2B5EF4-FFF2-40B4-BE49-F238E27FC236}">
                <a16:creationId xmlns:a16="http://schemas.microsoft.com/office/drawing/2014/main" id="{27C3A549-8789-D0B3-8B0A-6770B13C1116}"/>
              </a:ext>
            </a:extLst>
          </p:cNvPr>
          <p:cNvSpPr/>
          <p:nvPr/>
        </p:nvSpPr>
        <p:spPr>
          <a:xfrm>
            <a:off x="9722423" y="1108275"/>
            <a:ext cx="1876367" cy="570707"/>
          </a:xfrm>
          <a:custGeom>
            <a:avLst/>
            <a:gdLst/>
            <a:ahLst/>
            <a:cxnLst/>
            <a:rect l="l" t="t" r="r" b="b"/>
            <a:pathLst>
              <a:path w="1175384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53">
            <a:extLst>
              <a:ext uri="{FF2B5EF4-FFF2-40B4-BE49-F238E27FC236}">
                <a16:creationId xmlns:a16="http://schemas.microsoft.com/office/drawing/2014/main" id="{E2842B28-560F-E3D9-8026-851F302E03E1}"/>
              </a:ext>
            </a:extLst>
          </p:cNvPr>
          <p:cNvSpPr txBox="1"/>
          <p:nvPr/>
        </p:nvSpPr>
        <p:spPr>
          <a:xfrm>
            <a:off x="9833585" y="1165333"/>
            <a:ext cx="1657312" cy="5088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marR="40584" algn="ctr" defTabSz="1217524">
              <a:spcBef>
                <a:spcPts val="133"/>
              </a:spcBef>
            </a:pPr>
            <a:r>
              <a:rPr lang="es-MX" sz="1598" b="1" dirty="0">
                <a:solidFill>
                  <a:srgbClr val="004994"/>
                </a:solidFill>
                <a:latin typeface="Arial"/>
                <a:cs typeface="Arial"/>
              </a:rPr>
              <a:t>Proyección al 31-dic </a:t>
            </a:r>
            <a:endParaRPr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9">
            <a:extLst>
              <a:ext uri="{FF2B5EF4-FFF2-40B4-BE49-F238E27FC236}">
                <a16:creationId xmlns:a16="http://schemas.microsoft.com/office/drawing/2014/main" id="{E94E8A67-FA59-974B-F35E-EF710BCF7D3A}"/>
              </a:ext>
            </a:extLst>
          </p:cNvPr>
          <p:cNvSpPr/>
          <p:nvPr/>
        </p:nvSpPr>
        <p:spPr>
          <a:xfrm>
            <a:off x="5896972" y="5800607"/>
            <a:ext cx="1517997" cy="570707"/>
          </a:xfrm>
          <a:custGeom>
            <a:avLst/>
            <a:gdLst/>
            <a:ahLst/>
            <a:cxnLst/>
            <a:rect l="l" t="t" r="r" b="b"/>
            <a:pathLst>
              <a:path w="1175385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51">
            <a:extLst>
              <a:ext uri="{FF2B5EF4-FFF2-40B4-BE49-F238E27FC236}">
                <a16:creationId xmlns:a16="http://schemas.microsoft.com/office/drawing/2014/main" id="{5D2C7E54-2451-36BE-7BA4-C938B63A3A53}"/>
              </a:ext>
            </a:extLst>
          </p:cNvPr>
          <p:cNvSpPr txBox="1"/>
          <p:nvPr/>
        </p:nvSpPr>
        <p:spPr>
          <a:xfrm>
            <a:off x="5791623" y="5965478"/>
            <a:ext cx="1466149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algn="r" defTabSz="1217524">
              <a:spcBef>
                <a:spcPts val="133"/>
              </a:spcBef>
            </a:pPr>
            <a:r>
              <a:rPr lang="es-MX" sz="1598" b="1" spc="-13" dirty="0">
                <a:solidFill>
                  <a:srgbClr val="004994"/>
                </a:solidFill>
                <a:latin typeface="Arial"/>
                <a:cs typeface="Arial"/>
              </a:rPr>
              <a:t>7,239,269</a:t>
            </a:r>
            <a:endParaRPr lang="es-MX"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52">
            <a:extLst>
              <a:ext uri="{FF2B5EF4-FFF2-40B4-BE49-F238E27FC236}">
                <a16:creationId xmlns:a16="http://schemas.microsoft.com/office/drawing/2014/main" id="{596E1C91-BB2E-F2AF-AE9D-89B09BF5F237}"/>
              </a:ext>
            </a:extLst>
          </p:cNvPr>
          <p:cNvSpPr/>
          <p:nvPr/>
        </p:nvSpPr>
        <p:spPr>
          <a:xfrm>
            <a:off x="7965551" y="5769039"/>
            <a:ext cx="1487561" cy="570707"/>
          </a:xfrm>
          <a:custGeom>
            <a:avLst/>
            <a:gdLst/>
            <a:ahLst/>
            <a:cxnLst/>
            <a:rect l="l" t="t" r="r" b="b"/>
            <a:pathLst>
              <a:path w="1175384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8B11D4AA-DAA9-8D6A-0378-5352A011CAA6}"/>
              </a:ext>
            </a:extLst>
          </p:cNvPr>
          <p:cNvSpPr txBox="1"/>
          <p:nvPr/>
        </p:nvSpPr>
        <p:spPr>
          <a:xfrm>
            <a:off x="7820805" y="5921077"/>
            <a:ext cx="1565006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marR="40584" algn="r" defTabSz="1217524">
              <a:spcBef>
                <a:spcPts val="133"/>
              </a:spcBef>
            </a:pPr>
            <a:r>
              <a:rPr lang="es-MX" sz="1598" b="1" dirty="0">
                <a:solidFill>
                  <a:srgbClr val="004994"/>
                </a:solidFill>
                <a:latin typeface="Arial"/>
                <a:cs typeface="Arial"/>
              </a:rPr>
              <a:t>3,590,347</a:t>
            </a:r>
            <a:endParaRPr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54">
            <a:extLst>
              <a:ext uri="{FF2B5EF4-FFF2-40B4-BE49-F238E27FC236}">
                <a16:creationId xmlns:a16="http://schemas.microsoft.com/office/drawing/2014/main" id="{5A0B9B5F-03D2-C5EE-58AE-41EB718DD5A8}"/>
              </a:ext>
            </a:extLst>
          </p:cNvPr>
          <p:cNvSpPr/>
          <p:nvPr/>
        </p:nvSpPr>
        <p:spPr>
          <a:xfrm>
            <a:off x="9978165" y="5028670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55">
            <a:extLst>
              <a:ext uri="{FF2B5EF4-FFF2-40B4-BE49-F238E27FC236}">
                <a16:creationId xmlns:a16="http://schemas.microsoft.com/office/drawing/2014/main" id="{88584F24-4BFF-3B94-D10E-FC82BA1317B6}"/>
              </a:ext>
            </a:extLst>
          </p:cNvPr>
          <p:cNvSpPr txBox="1"/>
          <p:nvPr/>
        </p:nvSpPr>
        <p:spPr>
          <a:xfrm>
            <a:off x="10106511" y="5176463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2,859,638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8">
            <a:extLst>
              <a:ext uri="{FF2B5EF4-FFF2-40B4-BE49-F238E27FC236}">
                <a16:creationId xmlns:a16="http://schemas.microsoft.com/office/drawing/2014/main" id="{4F58AF00-E05C-8579-2518-F86E099600F4}"/>
              </a:ext>
            </a:extLst>
          </p:cNvPr>
          <p:cNvSpPr/>
          <p:nvPr/>
        </p:nvSpPr>
        <p:spPr>
          <a:xfrm>
            <a:off x="9978165" y="3995818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1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1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9">
            <a:extLst>
              <a:ext uri="{FF2B5EF4-FFF2-40B4-BE49-F238E27FC236}">
                <a16:creationId xmlns:a16="http://schemas.microsoft.com/office/drawing/2014/main" id="{63E68334-3902-6EDD-42C7-9470A28F5FA9}"/>
              </a:ext>
            </a:extLst>
          </p:cNvPr>
          <p:cNvSpPr txBox="1"/>
          <p:nvPr/>
        </p:nvSpPr>
        <p:spPr>
          <a:xfrm>
            <a:off x="10106511" y="4144964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831,300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62">
            <a:extLst>
              <a:ext uri="{FF2B5EF4-FFF2-40B4-BE49-F238E27FC236}">
                <a16:creationId xmlns:a16="http://schemas.microsoft.com/office/drawing/2014/main" id="{942D57A8-08DA-D624-62FC-B435C2F0569D}"/>
              </a:ext>
            </a:extLst>
          </p:cNvPr>
          <p:cNvSpPr/>
          <p:nvPr/>
        </p:nvSpPr>
        <p:spPr>
          <a:xfrm>
            <a:off x="9978165" y="2973261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20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1"/>
                </a:lnTo>
                <a:lnTo>
                  <a:pt x="0" y="383527"/>
                </a:lnTo>
                <a:lnTo>
                  <a:pt x="4347" y="405082"/>
                </a:lnTo>
                <a:lnTo>
                  <a:pt x="16208" y="422687"/>
                </a:lnTo>
                <a:lnTo>
                  <a:pt x="33807" y="434558"/>
                </a:lnTo>
                <a:lnTo>
                  <a:pt x="55371" y="438911"/>
                </a:lnTo>
                <a:lnTo>
                  <a:pt x="1204976" y="438911"/>
                </a:lnTo>
                <a:lnTo>
                  <a:pt x="1226540" y="434558"/>
                </a:lnTo>
                <a:lnTo>
                  <a:pt x="1244139" y="422687"/>
                </a:lnTo>
                <a:lnTo>
                  <a:pt x="1256000" y="405082"/>
                </a:lnTo>
                <a:lnTo>
                  <a:pt x="1260347" y="383527"/>
                </a:lnTo>
                <a:lnTo>
                  <a:pt x="1260347" y="55371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6FC0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63">
            <a:extLst>
              <a:ext uri="{FF2B5EF4-FFF2-40B4-BE49-F238E27FC236}">
                <a16:creationId xmlns:a16="http://schemas.microsoft.com/office/drawing/2014/main" id="{01AA0490-41BE-FB7A-0720-96C2573FEB35}"/>
              </a:ext>
            </a:extLst>
          </p:cNvPr>
          <p:cNvSpPr txBox="1"/>
          <p:nvPr/>
        </p:nvSpPr>
        <p:spPr>
          <a:xfrm>
            <a:off x="10106511" y="3123083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988,809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AAC2800B-1C97-2480-8C55-B59C4E435A9D}"/>
              </a:ext>
            </a:extLst>
          </p:cNvPr>
          <p:cNvSpPr/>
          <p:nvPr/>
        </p:nvSpPr>
        <p:spPr>
          <a:xfrm>
            <a:off x="9961762" y="1907114"/>
            <a:ext cx="1475384" cy="585081"/>
          </a:xfrm>
          <a:custGeom>
            <a:avLst/>
            <a:gdLst/>
            <a:ahLst/>
            <a:cxnLst/>
            <a:rect l="l" t="t" r="r" b="b"/>
            <a:pathLst>
              <a:path w="1260475" h="439419">
                <a:moveTo>
                  <a:pt x="1204976" y="0"/>
                </a:moveTo>
                <a:lnTo>
                  <a:pt x="55371" y="0"/>
                </a:lnTo>
                <a:lnTo>
                  <a:pt x="33807" y="4347"/>
                </a:lnTo>
                <a:lnTo>
                  <a:pt x="16208" y="16208"/>
                </a:lnTo>
                <a:lnTo>
                  <a:pt x="4347" y="33807"/>
                </a:lnTo>
                <a:lnTo>
                  <a:pt x="0" y="55372"/>
                </a:lnTo>
                <a:lnTo>
                  <a:pt x="0" y="383539"/>
                </a:lnTo>
                <a:lnTo>
                  <a:pt x="4347" y="405104"/>
                </a:lnTo>
                <a:lnTo>
                  <a:pt x="16208" y="422703"/>
                </a:lnTo>
                <a:lnTo>
                  <a:pt x="33807" y="434564"/>
                </a:lnTo>
                <a:lnTo>
                  <a:pt x="55371" y="438912"/>
                </a:lnTo>
                <a:lnTo>
                  <a:pt x="1204976" y="438912"/>
                </a:lnTo>
                <a:lnTo>
                  <a:pt x="1226540" y="434564"/>
                </a:lnTo>
                <a:lnTo>
                  <a:pt x="1244139" y="422703"/>
                </a:lnTo>
                <a:lnTo>
                  <a:pt x="1256000" y="405104"/>
                </a:lnTo>
                <a:lnTo>
                  <a:pt x="1260347" y="383539"/>
                </a:lnTo>
                <a:lnTo>
                  <a:pt x="1260347" y="55372"/>
                </a:lnTo>
                <a:lnTo>
                  <a:pt x="1256000" y="33807"/>
                </a:lnTo>
                <a:lnTo>
                  <a:pt x="1244139" y="16208"/>
                </a:lnTo>
                <a:lnTo>
                  <a:pt x="1226540" y="4347"/>
                </a:lnTo>
                <a:lnTo>
                  <a:pt x="1204976" y="0"/>
                </a:lnTo>
                <a:close/>
              </a:path>
            </a:pathLst>
          </a:custGeom>
          <a:solidFill>
            <a:srgbClr val="007434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29C0E039-7F47-6B1F-FB5E-A919C2FA5AF1}"/>
              </a:ext>
            </a:extLst>
          </p:cNvPr>
          <p:cNvSpPr txBox="1"/>
          <p:nvPr/>
        </p:nvSpPr>
        <p:spPr>
          <a:xfrm>
            <a:off x="10090108" y="2054907"/>
            <a:ext cx="1248688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16910" algn="r" defTabSz="1217524">
              <a:spcBef>
                <a:spcPts val="133"/>
              </a:spcBef>
            </a:pPr>
            <a:r>
              <a:rPr lang="es-MX" sz="1598" b="1" spc="-7" dirty="0">
                <a:solidFill>
                  <a:srgbClr val="001F5F"/>
                </a:solidFill>
                <a:latin typeface="Arial"/>
                <a:cs typeface="Arial"/>
              </a:rPr>
              <a:t>2,559,522</a:t>
            </a:r>
            <a:endParaRPr sz="15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49">
            <a:extLst>
              <a:ext uri="{FF2B5EF4-FFF2-40B4-BE49-F238E27FC236}">
                <a16:creationId xmlns:a16="http://schemas.microsoft.com/office/drawing/2014/main" id="{84AF0032-F324-A313-BB8F-CA5D359FD66B}"/>
              </a:ext>
            </a:extLst>
          </p:cNvPr>
          <p:cNvSpPr/>
          <p:nvPr/>
        </p:nvSpPr>
        <p:spPr>
          <a:xfrm>
            <a:off x="9961762" y="5769039"/>
            <a:ext cx="1494933" cy="570707"/>
          </a:xfrm>
          <a:custGeom>
            <a:avLst/>
            <a:gdLst/>
            <a:ahLst/>
            <a:cxnLst/>
            <a:rect l="l" t="t" r="r" b="b"/>
            <a:pathLst>
              <a:path w="1175385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1">
            <a:extLst>
              <a:ext uri="{FF2B5EF4-FFF2-40B4-BE49-F238E27FC236}">
                <a16:creationId xmlns:a16="http://schemas.microsoft.com/office/drawing/2014/main" id="{D796BFCD-897C-5D84-1CEE-912F4C95D54E}"/>
              </a:ext>
            </a:extLst>
          </p:cNvPr>
          <p:cNvSpPr txBox="1"/>
          <p:nvPr/>
        </p:nvSpPr>
        <p:spPr>
          <a:xfrm>
            <a:off x="9833586" y="5933910"/>
            <a:ext cx="1466149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algn="r" defTabSz="1217524">
              <a:spcBef>
                <a:spcPts val="133"/>
              </a:spcBef>
            </a:pPr>
            <a:r>
              <a:rPr lang="es-MX" sz="1598" b="1" spc="-13" dirty="0">
                <a:solidFill>
                  <a:srgbClr val="004994"/>
                </a:solidFill>
                <a:latin typeface="Arial"/>
                <a:cs typeface="Arial"/>
              </a:rPr>
              <a:t>7,239,269</a:t>
            </a:r>
            <a:endParaRPr lang="es-MX" sz="1598" baseline="243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B7B41C4-54CD-B20C-32D5-9A01EA606E8F}"/>
              </a:ext>
            </a:extLst>
          </p:cNvPr>
          <p:cNvSpPr txBox="1"/>
          <p:nvPr/>
        </p:nvSpPr>
        <p:spPr>
          <a:xfrm>
            <a:off x="8429559" y="6371314"/>
            <a:ext cx="720069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7524"/>
            <a:r>
              <a:rPr lang="es-MX" sz="2397" b="1" dirty="0">
                <a:solidFill>
                  <a:srgbClr val="1F497D"/>
                </a:solidFill>
                <a:latin typeface="Calibri"/>
              </a:rPr>
              <a:t>50%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F8DF1BB-A3AF-235E-E7FF-D0CAC61B0AB8}"/>
              </a:ext>
            </a:extLst>
          </p:cNvPr>
          <p:cNvSpPr txBox="1"/>
          <p:nvPr/>
        </p:nvSpPr>
        <p:spPr>
          <a:xfrm>
            <a:off x="10332997" y="6371314"/>
            <a:ext cx="875561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7524"/>
            <a:r>
              <a:rPr lang="es-MX" sz="2397" b="1" dirty="0">
                <a:solidFill>
                  <a:srgbClr val="1F497D"/>
                </a:solidFill>
                <a:latin typeface="Calibri"/>
              </a:rPr>
              <a:t>100%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329DBE31-E819-734F-2EE6-05342CA3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769" y="132371"/>
            <a:ext cx="6655627" cy="767557"/>
          </a:xfrm>
        </p:spPr>
        <p:txBody>
          <a:bodyPr>
            <a:normAutofit fontScale="90000"/>
          </a:bodyPr>
          <a:lstStyle/>
          <a:p>
            <a:r>
              <a:rPr lang="es-ES" sz="25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Presupuesto asignado para la prevención y atención del  FEN</a:t>
            </a:r>
            <a:endParaRPr lang="es-PE" sz="25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62" name="Google Shape;58;p13">
            <a:extLst>
              <a:ext uri="{FF2B5EF4-FFF2-40B4-BE49-F238E27FC236}">
                <a16:creationId xmlns:a16="http://schemas.microsoft.com/office/drawing/2014/main" id="{CF9D8207-B12C-237F-D1E3-4BB830D08B2E}"/>
              </a:ext>
            </a:extLst>
          </p:cNvPr>
          <p:cNvCxnSpPr>
            <a:cxnSpLocks/>
          </p:cNvCxnSpPr>
          <p:nvPr/>
        </p:nvCxnSpPr>
        <p:spPr>
          <a:xfrm flipV="1">
            <a:off x="3333453" y="899928"/>
            <a:ext cx="6338171" cy="19659"/>
          </a:xfrm>
          <a:prstGeom prst="straightConnector1">
            <a:avLst/>
          </a:prstGeom>
          <a:noFill/>
          <a:ln w="19050" cap="flat" cmpd="sng">
            <a:solidFill>
              <a:srgbClr val="E304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object 49">
            <a:extLst>
              <a:ext uri="{FF2B5EF4-FFF2-40B4-BE49-F238E27FC236}">
                <a16:creationId xmlns:a16="http://schemas.microsoft.com/office/drawing/2014/main" id="{8759BFA8-9F0D-EA0E-E142-656DC5087BD3}"/>
              </a:ext>
            </a:extLst>
          </p:cNvPr>
          <p:cNvSpPr/>
          <p:nvPr/>
        </p:nvSpPr>
        <p:spPr>
          <a:xfrm>
            <a:off x="629261" y="1152659"/>
            <a:ext cx="4801142" cy="570707"/>
          </a:xfrm>
          <a:custGeom>
            <a:avLst/>
            <a:gdLst/>
            <a:ahLst/>
            <a:cxnLst/>
            <a:rect l="l" t="t" r="r" b="b"/>
            <a:pathLst>
              <a:path w="1175385" h="428625">
                <a:moveTo>
                  <a:pt x="1120902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0" y="374142"/>
                </a:lnTo>
                <a:lnTo>
                  <a:pt x="4256" y="395186"/>
                </a:lnTo>
                <a:lnTo>
                  <a:pt x="15859" y="412384"/>
                </a:lnTo>
                <a:lnTo>
                  <a:pt x="33057" y="423987"/>
                </a:lnTo>
                <a:lnTo>
                  <a:pt x="54101" y="428244"/>
                </a:lnTo>
                <a:lnTo>
                  <a:pt x="1120902" y="428244"/>
                </a:lnTo>
                <a:lnTo>
                  <a:pt x="1141946" y="423987"/>
                </a:lnTo>
                <a:lnTo>
                  <a:pt x="1159144" y="412384"/>
                </a:lnTo>
                <a:lnTo>
                  <a:pt x="1170747" y="395186"/>
                </a:lnTo>
                <a:lnTo>
                  <a:pt x="1175003" y="374142"/>
                </a:lnTo>
                <a:lnTo>
                  <a:pt x="1175003" y="54102"/>
                </a:lnTo>
                <a:lnTo>
                  <a:pt x="1170747" y="33057"/>
                </a:lnTo>
                <a:lnTo>
                  <a:pt x="1159144" y="15859"/>
                </a:lnTo>
                <a:lnTo>
                  <a:pt x="1141946" y="4256"/>
                </a:lnTo>
                <a:lnTo>
                  <a:pt x="1120902" y="0"/>
                </a:lnTo>
                <a:close/>
              </a:path>
            </a:pathLst>
          </a:custGeom>
          <a:solidFill>
            <a:srgbClr val="2E5496">
              <a:alpha val="30195"/>
            </a:srgbClr>
          </a:solidFill>
        </p:spPr>
        <p:txBody>
          <a:bodyPr wrap="square" lIns="0" tIns="0" rIns="0" bIns="0" rtlCol="0"/>
          <a:lstStyle/>
          <a:p>
            <a:pPr algn="r" defTabSz="1217524"/>
            <a:endParaRPr sz="23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51">
            <a:extLst>
              <a:ext uri="{FF2B5EF4-FFF2-40B4-BE49-F238E27FC236}">
                <a16:creationId xmlns:a16="http://schemas.microsoft.com/office/drawing/2014/main" id="{AAE68C8A-D8B9-F1A7-2833-7A8053216115}"/>
              </a:ext>
            </a:extLst>
          </p:cNvPr>
          <p:cNvSpPr txBox="1"/>
          <p:nvPr/>
        </p:nvSpPr>
        <p:spPr>
          <a:xfrm>
            <a:off x="1326406" y="1262140"/>
            <a:ext cx="3317883" cy="262976"/>
          </a:xfrm>
          <a:prstGeom prst="rect">
            <a:avLst/>
          </a:prstGeom>
        </p:spPr>
        <p:txBody>
          <a:bodyPr vert="horz" wrap="square" lIns="0" tIns="16910" rIns="0" bIns="0" rtlCol="0">
            <a:spAutoFit/>
          </a:bodyPr>
          <a:lstStyle/>
          <a:p>
            <a:pPr marL="50730" algn="ctr" defTabSz="1217524">
              <a:spcBef>
                <a:spcPts val="133"/>
              </a:spcBef>
            </a:pPr>
            <a:r>
              <a:rPr lang="es-MX" sz="1598" b="1" spc="-13" dirty="0">
                <a:solidFill>
                  <a:srgbClr val="004994"/>
                </a:solidFill>
                <a:latin typeface="Arial"/>
                <a:cs typeface="Arial"/>
              </a:rPr>
              <a:t>Intervenciones</a:t>
            </a:r>
          </a:p>
        </p:txBody>
      </p:sp>
    </p:spTree>
    <p:extLst>
      <p:ext uri="{BB962C8B-B14F-4D97-AF65-F5344CB8AC3E}">
        <p14:creationId xmlns:p14="http://schemas.microsoft.com/office/powerpoint/2010/main" val="333424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427" y="148927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sp>
        <p:nvSpPr>
          <p:cNvPr id="15" name="object 40">
            <a:extLst>
              <a:ext uri="{FF2B5EF4-FFF2-40B4-BE49-F238E27FC236}">
                <a16:creationId xmlns:a16="http://schemas.microsoft.com/office/drawing/2014/main" id="{DD155ED8-E494-F232-955E-68DE4A345548}"/>
              </a:ext>
            </a:extLst>
          </p:cNvPr>
          <p:cNvSpPr txBox="1"/>
          <p:nvPr/>
        </p:nvSpPr>
        <p:spPr>
          <a:xfrm>
            <a:off x="11151381" y="1242200"/>
            <a:ext cx="671803" cy="304802"/>
          </a:xfrm>
          <a:prstGeom prst="rect">
            <a:avLst/>
          </a:prstGeom>
        </p:spPr>
        <p:txBody>
          <a:bodyPr vert="horz" wrap="square" lIns="0" tIns="17755" rIns="0" bIns="0" rtlCol="0">
            <a:spAutoFit/>
          </a:bodyPr>
          <a:lstStyle/>
          <a:p>
            <a:pPr marL="16910" defTabSz="1217524">
              <a:spcBef>
                <a:spcPts val="140"/>
              </a:spcBef>
            </a:pPr>
            <a:r>
              <a:rPr sz="1864" b="1" spc="-152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64" b="1" spc="-13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64" b="1" dirty="0">
                <a:solidFill>
                  <a:srgbClr val="FFFFFF"/>
                </a:solidFill>
                <a:latin typeface="Arial"/>
                <a:cs typeface="Arial"/>
              </a:rPr>
              <a:t>tal</a:t>
            </a:r>
            <a:endParaRPr sz="186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329DBE31-E819-734F-2EE6-05342CA3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769" y="132371"/>
            <a:ext cx="6655627" cy="767557"/>
          </a:xfrm>
        </p:spPr>
        <p:txBody>
          <a:bodyPr>
            <a:normAutofit fontScale="90000"/>
          </a:bodyPr>
          <a:lstStyle/>
          <a:p>
            <a:r>
              <a:rPr lang="es-ES" sz="25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Acciones para la prevención y atención de la población vulnerable ante el  FEN</a:t>
            </a:r>
            <a:endParaRPr lang="es-PE" sz="25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62" name="Google Shape;58;p13">
            <a:extLst>
              <a:ext uri="{FF2B5EF4-FFF2-40B4-BE49-F238E27FC236}">
                <a16:creationId xmlns:a16="http://schemas.microsoft.com/office/drawing/2014/main" id="{CF9D8207-B12C-237F-D1E3-4BB830D08B2E}"/>
              </a:ext>
            </a:extLst>
          </p:cNvPr>
          <p:cNvCxnSpPr>
            <a:cxnSpLocks/>
          </p:cNvCxnSpPr>
          <p:nvPr/>
        </p:nvCxnSpPr>
        <p:spPr>
          <a:xfrm flipV="1">
            <a:off x="3333453" y="899928"/>
            <a:ext cx="6338171" cy="19659"/>
          </a:xfrm>
          <a:prstGeom prst="straightConnector1">
            <a:avLst/>
          </a:prstGeom>
          <a:noFill/>
          <a:ln w="19050" cap="flat" cmpd="sng">
            <a:solidFill>
              <a:srgbClr val="E304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7B7E932-6F83-981A-FD56-B2CE23654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53" y="1451468"/>
            <a:ext cx="5972400" cy="503434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2000" dirty="0">
                <a:solidFill>
                  <a:srgbClr val="002060"/>
                </a:solidFill>
                <a:latin typeface="Arial"/>
              </a:rPr>
              <a:t>Garantizar el funcionamiento de nuestros servicios esenciales</a:t>
            </a:r>
            <a:r>
              <a:rPr lang="es-ES" sz="2000" dirty="0">
                <a:solidFill>
                  <a:srgbClr val="002060"/>
                </a:solidFill>
                <a:latin typeface="Arial"/>
              </a:rPr>
              <a:t> en las zonas afectadas,</a:t>
            </a:r>
            <a:r>
              <a:rPr lang="es-PE" sz="2000" dirty="0">
                <a:solidFill>
                  <a:srgbClr val="002060"/>
                </a:solidFill>
                <a:latin typeface="Arial"/>
              </a:rPr>
              <a:t> para atención y protección a mujeres victimas de violencia e integrantes del grupo familiar, así como la atención de poblaciones vulnerables.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ES" sz="2000" dirty="0">
                <a:solidFill>
                  <a:srgbClr val="002060"/>
                </a:solidFill>
                <a:latin typeface="Arial"/>
              </a:rPr>
              <a:t>Identificar a las poblaciones vulnerables de la zona afectada, para proporcionar asistencia y atención de acuerdo a nuestras competencias.</a:t>
            </a:r>
            <a:r>
              <a:rPr lang="es-PE" sz="2000" dirty="0">
                <a:solidFill>
                  <a:srgbClr val="002060"/>
                </a:solidFill>
                <a:latin typeface="Arial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2000" dirty="0">
                <a:solidFill>
                  <a:srgbClr val="002060"/>
                </a:solidFill>
                <a:latin typeface="Arial"/>
              </a:rPr>
              <a:t>Fortalecer y activar la Estrategia “SONRIE” para la recuperación socioemocional de NNA afectados por el FEN.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2000" dirty="0">
                <a:solidFill>
                  <a:srgbClr val="002060"/>
                </a:solidFill>
                <a:latin typeface="Arial"/>
              </a:rPr>
              <a:t>Fortalecer las UPE para asegurar atención inmediata de NNA en desprotección familiar.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  <a:buNone/>
            </a:pPr>
            <a:endParaRPr lang="es-P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2BB853-800C-28B1-C1A2-AC8037368C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2" t="5344" r="29371" b="8892"/>
          <a:stretch/>
        </p:blipFill>
        <p:spPr>
          <a:xfrm>
            <a:off x="7192803" y="1242200"/>
            <a:ext cx="4375975" cy="537755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371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69AD6-AE95-632B-A515-4DDF5D42F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2839"/>
            <a:ext cx="9144000" cy="1132322"/>
          </a:xfrm>
        </p:spPr>
        <p:txBody>
          <a:bodyPr anchor="ctr"/>
          <a:lstStyle/>
          <a:p>
            <a:r>
              <a:rPr lang="es-PE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GRACIAS</a:t>
            </a:r>
          </a:p>
        </p:txBody>
      </p:sp>
      <p:cxnSp>
        <p:nvCxnSpPr>
          <p:cNvPr id="7" name="Google Shape;58;p13">
            <a:extLst>
              <a:ext uri="{FF2B5EF4-FFF2-40B4-BE49-F238E27FC236}">
                <a16:creationId xmlns:a16="http://schemas.microsoft.com/office/drawing/2014/main" id="{1E209F4C-1C48-EB82-A1E8-4A0A040CB6D8}"/>
              </a:ext>
            </a:extLst>
          </p:cNvPr>
          <p:cNvCxnSpPr>
            <a:cxnSpLocks/>
          </p:cNvCxnSpPr>
          <p:nvPr/>
        </p:nvCxnSpPr>
        <p:spPr>
          <a:xfrm>
            <a:off x="3790650" y="4155710"/>
            <a:ext cx="46107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5F771ACA-3DD7-0758-7C7F-941284A85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776374-0718-3D47-50CE-08503CA1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F3149D-DC5E-07BA-0E22-D11F0C571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EEAA3437-2747-6A1F-6E1A-21B38179321B}"/>
              </a:ext>
            </a:extLst>
          </p:cNvPr>
          <p:cNvSpPr/>
          <p:nvPr/>
        </p:nvSpPr>
        <p:spPr>
          <a:xfrm>
            <a:off x="925551" y="809925"/>
            <a:ext cx="10337181" cy="29448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1" name="Rectángulo: esquinas redondeadas 46">
            <a:extLst>
              <a:ext uri="{FF2B5EF4-FFF2-40B4-BE49-F238E27FC236}">
                <a16:creationId xmlns:a16="http://schemas.microsoft.com/office/drawing/2014/main" id="{8A9DDFCE-DDF8-5182-B64A-35EEE6F509F3}"/>
              </a:ext>
            </a:extLst>
          </p:cNvPr>
          <p:cNvSpPr/>
          <p:nvPr/>
        </p:nvSpPr>
        <p:spPr>
          <a:xfrm>
            <a:off x="1855222" y="31134"/>
            <a:ext cx="8551003" cy="562562"/>
          </a:xfrm>
          <a:prstGeom prst="roundRect">
            <a:avLst/>
          </a:prstGeom>
          <a:solidFill>
            <a:srgbClr val="EE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POLITICAS NACIONALES A CARGO DEL MIMP</a:t>
            </a:r>
            <a:endParaRPr lang="es-PE" sz="2800" b="1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4C703CF-AD1F-D39E-4FFA-83BAD8615896}"/>
              </a:ext>
            </a:extLst>
          </p:cNvPr>
          <p:cNvSpPr txBox="1"/>
          <p:nvPr/>
        </p:nvSpPr>
        <p:spPr>
          <a:xfrm>
            <a:off x="1282390" y="809925"/>
            <a:ext cx="9601200" cy="3174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MIMP es un organismo del Poder Ejecutivo, rector en las políticas nacionales y sectoriales </a:t>
            </a:r>
            <a:r>
              <a:rPr lang="es-MX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mujer y promoción y protección de las poblaciones vulnerables (personas que sufren discriminación, violencia o situaciones de desprotección: mujeres niños, niñas, adolescentes, adultos mayores, personas con discapacidad, desplazados y migrantes internos), con el objeto de garantizar sus derechos. Cumpliendo un rol rector de las políticas nacionales de igualdad de género.</a:t>
            </a: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791E222D-896B-31E9-4871-1DFFA41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5217" r="34076" b="9625"/>
          <a:stretch>
            <a:fillRect/>
          </a:stretch>
        </p:blipFill>
        <p:spPr bwMode="auto">
          <a:xfrm>
            <a:off x="6777273" y="4112125"/>
            <a:ext cx="1474645" cy="2166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F1EB340C-1C48-57CF-CD4E-67A45EDA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659" y="4060257"/>
            <a:ext cx="3238835" cy="2166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238B0656-4263-3A59-359B-49C14259E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17" y="4175144"/>
            <a:ext cx="3491085" cy="2040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92;p1">
            <a:extLst>
              <a:ext uri="{FF2B5EF4-FFF2-40B4-BE49-F238E27FC236}">
                <a16:creationId xmlns:a16="http://schemas.microsoft.com/office/drawing/2014/main" id="{B39D85B1-CA17-A766-86C9-50C1E90824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2896" t="7521" r="34598" b="49350"/>
          <a:stretch/>
        </p:blipFill>
        <p:spPr>
          <a:xfrm>
            <a:off x="613321" y="4175144"/>
            <a:ext cx="1271239" cy="193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5F03DD1-D059-62D9-0561-D12C93F53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40007" r="26679" b="24157"/>
          <a:stretch/>
        </p:blipFill>
        <p:spPr bwMode="auto">
          <a:xfrm>
            <a:off x="1967301" y="4290014"/>
            <a:ext cx="1241033" cy="1820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0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-17114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1" y="73562"/>
            <a:ext cx="2606511" cy="6358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D3DCB7-5616-6421-D8FF-D9C81CD9141C}"/>
              </a:ext>
            </a:extLst>
          </p:cNvPr>
          <p:cNvSpPr txBox="1">
            <a:spLocks/>
          </p:cNvSpPr>
          <p:nvPr/>
        </p:nvSpPr>
        <p:spPr>
          <a:xfrm>
            <a:off x="1837071" y="2062644"/>
            <a:ext cx="9280583" cy="215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3200" b="1" dirty="0">
                <a:latin typeface="Poppins" pitchFamily="2" charset="77"/>
                <a:cs typeface="Poppins" pitchFamily="2" charset="77"/>
              </a:rPr>
              <a:t>Modificaciones presupuestales del Sector</a:t>
            </a:r>
            <a:br>
              <a:rPr lang="es-ES" sz="3200" b="1" dirty="0">
                <a:latin typeface="Poppins" pitchFamily="2" charset="77"/>
                <a:cs typeface="Poppins" pitchFamily="2" charset="77"/>
              </a:rPr>
            </a:br>
            <a:r>
              <a:rPr lang="es-ES" sz="3200" b="1" dirty="0">
                <a:latin typeface="Poppins" pitchFamily="2" charset="77"/>
                <a:cs typeface="Poppins" pitchFamily="2" charset="77"/>
              </a:rPr>
              <a:t>(Artículo 66 de la Ley de Presupuesto del Sector Público para el Año Fiscal 2023)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1121C-173C-20C7-78D1-7382DB88D7A1}"/>
              </a:ext>
            </a:extLst>
          </p:cNvPr>
          <p:cNvSpPr txBox="1"/>
          <p:nvPr/>
        </p:nvSpPr>
        <p:spPr>
          <a:xfrm>
            <a:off x="849348" y="1747048"/>
            <a:ext cx="2353228" cy="27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1. </a:t>
            </a:r>
            <a:endParaRPr kumimoji="0" lang="es-PE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823CC5-8FAE-12A7-9305-9E6A6F8D0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5A7CB032-B667-D78B-B92A-CEEB560F7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043" y="1249989"/>
            <a:ext cx="8024388" cy="369332"/>
          </a:xfrm>
          <a:custGeom>
            <a:avLst/>
            <a:gdLst>
              <a:gd name="T0" fmla="*/ 15264 w 15691"/>
              <a:gd name="T1" fmla="*/ 0 h 4036"/>
              <a:gd name="T2" fmla="*/ 427 w 15691"/>
              <a:gd name="T3" fmla="*/ 0 h 4036"/>
              <a:gd name="T4" fmla="*/ 427 w 15691"/>
              <a:gd name="T5" fmla="*/ 0 h 4036"/>
              <a:gd name="T6" fmla="*/ 0 w 15691"/>
              <a:gd name="T7" fmla="*/ 426 h 4036"/>
              <a:gd name="T8" fmla="*/ 0 w 15691"/>
              <a:gd name="T9" fmla="*/ 3609 h 4036"/>
              <a:gd name="T10" fmla="*/ 0 w 15691"/>
              <a:gd name="T11" fmla="*/ 3609 h 4036"/>
              <a:gd name="T12" fmla="*/ 427 w 15691"/>
              <a:gd name="T13" fmla="*/ 4035 h 4036"/>
              <a:gd name="T14" fmla="*/ 15264 w 15691"/>
              <a:gd name="T15" fmla="*/ 4035 h 4036"/>
              <a:gd name="T16" fmla="*/ 15264 w 15691"/>
              <a:gd name="T17" fmla="*/ 4035 h 4036"/>
              <a:gd name="T18" fmla="*/ 15690 w 15691"/>
              <a:gd name="T19" fmla="*/ 3609 h 4036"/>
              <a:gd name="T20" fmla="*/ 15690 w 15691"/>
              <a:gd name="T21" fmla="*/ 426 h 4036"/>
              <a:gd name="T22" fmla="*/ 15690 w 15691"/>
              <a:gd name="T23" fmla="*/ 426 h 4036"/>
              <a:gd name="T24" fmla="*/ 15264 w 15691"/>
              <a:gd name="T25" fmla="*/ 0 h 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91" h="4036">
                <a:moveTo>
                  <a:pt x="15264" y="0"/>
                </a:moveTo>
                <a:lnTo>
                  <a:pt x="427" y="0"/>
                </a:lnTo>
                <a:lnTo>
                  <a:pt x="427" y="0"/>
                </a:lnTo>
                <a:cubicBezTo>
                  <a:pt x="191" y="0"/>
                  <a:pt x="0" y="191"/>
                  <a:pt x="0" y="426"/>
                </a:cubicBezTo>
                <a:lnTo>
                  <a:pt x="0" y="3609"/>
                </a:lnTo>
                <a:lnTo>
                  <a:pt x="0" y="3609"/>
                </a:lnTo>
                <a:cubicBezTo>
                  <a:pt x="0" y="3844"/>
                  <a:pt x="191" y="4035"/>
                  <a:pt x="427" y="4035"/>
                </a:cubicBezTo>
                <a:lnTo>
                  <a:pt x="15264" y="4035"/>
                </a:lnTo>
                <a:lnTo>
                  <a:pt x="15264" y="4035"/>
                </a:lnTo>
                <a:cubicBezTo>
                  <a:pt x="15499" y="4035"/>
                  <a:pt x="15690" y="3844"/>
                  <a:pt x="15690" y="3609"/>
                </a:cubicBezTo>
                <a:lnTo>
                  <a:pt x="15690" y="426"/>
                </a:lnTo>
                <a:lnTo>
                  <a:pt x="15690" y="426"/>
                </a:lnTo>
                <a:cubicBezTo>
                  <a:pt x="15690" y="191"/>
                  <a:pt x="15499" y="0"/>
                  <a:pt x="15264" y="0"/>
                </a:cubicBezTo>
              </a:path>
            </a:pathLst>
          </a:custGeom>
          <a:solidFill>
            <a:srgbClr val="F05454"/>
          </a:solidFill>
          <a:ln w="28575">
            <a:solidFill>
              <a:srgbClr val="F05454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65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-17114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1" y="73562"/>
            <a:ext cx="2606511" cy="635849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62735766-C99A-C429-4865-B98D82099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82197" y="45210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Google Shape;58;p13">
            <a:extLst>
              <a:ext uri="{FF2B5EF4-FFF2-40B4-BE49-F238E27FC236}">
                <a16:creationId xmlns:a16="http://schemas.microsoft.com/office/drawing/2014/main" id="{353B43D0-4868-CB3C-21DE-DD7A4BE74493}"/>
              </a:ext>
            </a:extLst>
          </p:cNvPr>
          <p:cNvCxnSpPr>
            <a:cxnSpLocks/>
          </p:cNvCxnSpPr>
          <p:nvPr/>
        </p:nvCxnSpPr>
        <p:spPr>
          <a:xfrm flipV="1">
            <a:off x="3635262" y="981019"/>
            <a:ext cx="5933350" cy="13774"/>
          </a:xfrm>
          <a:prstGeom prst="straightConnector1">
            <a:avLst/>
          </a:prstGeom>
          <a:noFill/>
          <a:ln w="19050" cap="flat" cmpd="sng">
            <a:solidFill>
              <a:srgbClr val="E304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Título 1">
            <a:extLst>
              <a:ext uri="{FF2B5EF4-FFF2-40B4-BE49-F238E27FC236}">
                <a16:creationId xmlns:a16="http://schemas.microsoft.com/office/drawing/2014/main" id="{620D09CC-B7E1-FBB0-814B-6BB4C2EC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12" y="740681"/>
            <a:ext cx="7399363" cy="4620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+mn-lt"/>
                <a:cs typeface="Poppins" pitchFamily="2" charset="77"/>
              </a:rPr>
              <a:t>Cuatro Modificaciones presupuestales aprobadas </a:t>
            </a:r>
            <a:br>
              <a:rPr lang="es-ES" sz="2800" b="1" dirty="0">
                <a:solidFill>
                  <a:srgbClr val="002060"/>
                </a:solidFill>
                <a:latin typeface="+mn-lt"/>
                <a:cs typeface="Poppins" pitchFamily="2" charset="77"/>
              </a:rPr>
            </a:br>
            <a:r>
              <a:rPr lang="es-ES" sz="2800" b="1" dirty="0">
                <a:solidFill>
                  <a:srgbClr val="002060"/>
                </a:solidFill>
                <a:latin typeface="+mn-lt"/>
                <a:cs typeface="Poppins" pitchFamily="2" charset="77"/>
              </a:rPr>
              <a:t>por Decreto Supremo</a:t>
            </a:r>
            <a:br>
              <a:rPr lang="es-ES" sz="2200" b="1" dirty="0">
                <a:solidFill>
                  <a:srgbClr val="002060"/>
                </a:solidFill>
                <a:latin typeface="+mn-lt"/>
                <a:cs typeface="Poppins" pitchFamily="2" charset="77"/>
              </a:rPr>
            </a:br>
            <a:b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endParaRPr lang="es-PE" sz="28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DEC980-22DF-C822-93C6-BC3E78F26D1E}"/>
              </a:ext>
            </a:extLst>
          </p:cNvPr>
          <p:cNvSpPr txBox="1"/>
          <p:nvPr/>
        </p:nvSpPr>
        <p:spPr>
          <a:xfrm>
            <a:off x="2841440" y="1258401"/>
            <a:ext cx="775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Asignación de recursos adicionales asciende a </a:t>
            </a:r>
            <a:r>
              <a:rPr lang="es-PE" sz="20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44,345,034</a:t>
            </a:r>
            <a:r>
              <a:rPr lang="es-PE" sz="20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34C5350-851D-93F4-C051-7E4B67BE3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00154"/>
              </p:ext>
            </p:extLst>
          </p:nvPr>
        </p:nvGraphicFramePr>
        <p:xfrm>
          <a:off x="382438" y="1595205"/>
          <a:ext cx="11809562" cy="4952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234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-17114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1" y="73562"/>
            <a:ext cx="2606511" cy="6358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D3DCB7-5616-6421-D8FF-D9C81CD9141C}"/>
              </a:ext>
            </a:extLst>
          </p:cNvPr>
          <p:cNvSpPr txBox="1">
            <a:spLocks/>
          </p:cNvSpPr>
          <p:nvPr/>
        </p:nvSpPr>
        <p:spPr>
          <a:xfrm>
            <a:off x="1837071" y="2062644"/>
            <a:ext cx="9280583" cy="215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3200" b="1" dirty="0">
                <a:latin typeface="Poppins" pitchFamily="2" charset="77"/>
                <a:cs typeface="Poppins" pitchFamily="2" charset="77"/>
              </a:rPr>
              <a:t>Ejecución presupuestal del año fiscal 2023, logros alcanzados y proyectados al 30 de junio y 31 de diciembre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1121C-173C-20C7-78D1-7382DB88D7A1}"/>
              </a:ext>
            </a:extLst>
          </p:cNvPr>
          <p:cNvSpPr txBox="1"/>
          <p:nvPr/>
        </p:nvSpPr>
        <p:spPr>
          <a:xfrm>
            <a:off x="849348" y="1747048"/>
            <a:ext cx="2353228" cy="278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. </a:t>
            </a:r>
            <a:endParaRPr kumimoji="0" lang="es-PE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823CC5-8FAE-12A7-9305-9E6A6F8D0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6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cxnSp>
        <p:nvCxnSpPr>
          <p:cNvPr id="2" name="Google Shape;58;p13">
            <a:extLst>
              <a:ext uri="{FF2B5EF4-FFF2-40B4-BE49-F238E27FC236}">
                <a16:creationId xmlns:a16="http://schemas.microsoft.com/office/drawing/2014/main" id="{30D33197-7A2A-47B1-D893-77487348ACB3}"/>
              </a:ext>
            </a:extLst>
          </p:cNvPr>
          <p:cNvCxnSpPr>
            <a:cxnSpLocks/>
          </p:cNvCxnSpPr>
          <p:nvPr/>
        </p:nvCxnSpPr>
        <p:spPr>
          <a:xfrm flipV="1">
            <a:off x="3407579" y="1346388"/>
            <a:ext cx="6261523" cy="4987"/>
          </a:xfrm>
          <a:prstGeom prst="straightConnector1">
            <a:avLst/>
          </a:prstGeom>
          <a:noFill/>
          <a:ln w="19050" cap="flat" cmpd="sng">
            <a:solidFill>
              <a:srgbClr val="E304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AD95C942-9DC4-B48A-461F-4A5898E2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732" y="359128"/>
            <a:ext cx="6792616" cy="6489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Ranking de la Ejecución Presupuestal AF-2023 </a:t>
            </a:r>
            <a:b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(En millones de soles)</a:t>
            </a:r>
          </a:p>
        </p:txBody>
      </p:sp>
      <p:sp>
        <p:nvSpPr>
          <p:cNvPr id="5" name="object 36">
            <a:extLst>
              <a:ext uri="{FF2B5EF4-FFF2-40B4-BE49-F238E27FC236}">
                <a16:creationId xmlns:a16="http://schemas.microsoft.com/office/drawing/2014/main" id="{C0D9BD92-59FD-9D60-BD24-68DC982D5E84}"/>
              </a:ext>
            </a:extLst>
          </p:cNvPr>
          <p:cNvSpPr txBox="1"/>
          <p:nvPr/>
        </p:nvSpPr>
        <p:spPr>
          <a:xfrm>
            <a:off x="739328" y="5891090"/>
            <a:ext cx="5390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: Portal de Transparencia Económica MEF al 05.07.2023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6">
            <a:extLst>
              <a:ext uri="{FF2B5EF4-FFF2-40B4-BE49-F238E27FC236}">
                <a16:creationId xmlns:a16="http://schemas.microsoft.com/office/drawing/2014/main" id="{736A5CEC-D8D7-C7FE-82A1-CD19FEAF1DCD}"/>
              </a:ext>
            </a:extLst>
          </p:cNvPr>
          <p:cNvSpPr/>
          <p:nvPr/>
        </p:nvSpPr>
        <p:spPr>
          <a:xfrm>
            <a:off x="739328" y="3400745"/>
            <a:ext cx="5761010" cy="2357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4">
            <a:extLst>
              <a:ext uri="{FF2B5EF4-FFF2-40B4-BE49-F238E27FC236}">
                <a16:creationId xmlns:a16="http://schemas.microsoft.com/office/drawing/2014/main" id="{46F5E99B-799D-86BB-6C27-E38BD7247E2F}"/>
              </a:ext>
            </a:extLst>
          </p:cNvPr>
          <p:cNvSpPr txBox="1"/>
          <p:nvPr/>
        </p:nvSpPr>
        <p:spPr>
          <a:xfrm>
            <a:off x="358677" y="6292256"/>
            <a:ext cx="11316293" cy="523173"/>
          </a:xfrm>
          <a:prstGeom prst="rect">
            <a:avLst/>
          </a:prstGeom>
          <a:solidFill>
            <a:schemeClr val="bg1"/>
          </a:solidFill>
          <a:ln>
            <a:solidFill>
              <a:srgbClr val="E20000"/>
            </a:solidFill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Sector 39 MUJER Y POBLACIONES VULNERABLES, </a:t>
            </a:r>
            <a:r>
              <a:rPr kumimoji="0" lang="es-PE" sz="14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 ejecutado el 45.5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%, del presupuesto total ocupando el puesto 8° en el ranking de ejecución sectorial del Poder Ejecutivo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41374DC7-5889-50D3-4E64-581057D1D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24525"/>
              </p:ext>
            </p:extLst>
          </p:nvPr>
        </p:nvGraphicFramePr>
        <p:xfrm>
          <a:off x="739328" y="1630962"/>
          <a:ext cx="5761010" cy="4216134"/>
        </p:xfrm>
        <a:graphic>
          <a:graphicData uri="http://schemas.openxmlformats.org/drawingml/2006/table">
            <a:tbl>
              <a:tblPr/>
              <a:tblGrid>
                <a:gridCol w="181718">
                  <a:extLst>
                    <a:ext uri="{9D8B030D-6E8A-4147-A177-3AD203B41FA5}">
                      <a16:colId xmlns:a16="http://schemas.microsoft.com/office/drawing/2014/main" val="2042856333"/>
                    </a:ext>
                  </a:extLst>
                </a:gridCol>
                <a:gridCol w="2248753">
                  <a:extLst>
                    <a:ext uri="{9D8B030D-6E8A-4147-A177-3AD203B41FA5}">
                      <a16:colId xmlns:a16="http://schemas.microsoft.com/office/drawing/2014/main" val="2584783285"/>
                    </a:ext>
                  </a:extLst>
                </a:gridCol>
                <a:gridCol w="942659">
                  <a:extLst>
                    <a:ext uri="{9D8B030D-6E8A-4147-A177-3AD203B41FA5}">
                      <a16:colId xmlns:a16="http://schemas.microsoft.com/office/drawing/2014/main" val="4006101263"/>
                    </a:ext>
                  </a:extLst>
                </a:gridCol>
                <a:gridCol w="942659">
                  <a:extLst>
                    <a:ext uri="{9D8B030D-6E8A-4147-A177-3AD203B41FA5}">
                      <a16:colId xmlns:a16="http://schemas.microsoft.com/office/drawing/2014/main" val="4118182660"/>
                    </a:ext>
                  </a:extLst>
                </a:gridCol>
                <a:gridCol w="877354">
                  <a:extLst>
                    <a:ext uri="{9D8B030D-6E8A-4147-A177-3AD203B41FA5}">
                      <a16:colId xmlns:a16="http://schemas.microsoft.com/office/drawing/2014/main" val="1144754189"/>
                    </a:ext>
                  </a:extLst>
                </a:gridCol>
                <a:gridCol w="567867">
                  <a:extLst>
                    <a:ext uri="{9D8B030D-6E8A-4147-A177-3AD203B41FA5}">
                      <a16:colId xmlns:a16="http://schemas.microsoft.com/office/drawing/2014/main" val="1414696034"/>
                    </a:ext>
                  </a:extLst>
                </a:gridCol>
              </a:tblGrid>
              <a:tr h="269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PIA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AV. EJEC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31746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ENERGIA Y MINAS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1,054.1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3,851.9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3,006.2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78.0%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635500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TRABAJO Y PROMOCION DEL EMPLEO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900.3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1,032.5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166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VIVIENDA CONSTRUCCION Y SANEAMIENTO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4,202.4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4,257.6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2,261.4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64557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RELACIONES EXTERIORES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942.5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1,006.0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285450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DESARROLLO E INCLUSION SOCIAL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5,527.7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6,310.7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3,213.0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292213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INTERIOR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11,103.8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11,652.9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5,647.1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12794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ECONOMIA Y FINANZAS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40,685.2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37,090.9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17,249.6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42500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MUJER Y POBLACIONES VULNERABLES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817.3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871.1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131703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PRESIDENCIA CONSEJO MINISTROS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7,113.4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6,862.2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3,042.8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767606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DEFENSA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7,776.3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10,294.2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4,501.2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53321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PRODUCCION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887.1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1,177.4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513.6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199066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JUSTICIA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1,982.8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2,134.8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928.5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95293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SALUD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12,640.8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12,966.6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5,494.0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05506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CULTURA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262.6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29468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EDUCACION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18,537.0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15,944.3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5,867.0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82127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TRANSPORTES Y COMUNICACIONES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13,319.4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12,944.6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4,760.0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99918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AGRARIO Y DE RIEGO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2,910.2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5,011.7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1,577.0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789842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COMERCIO EXTERIOR Y TURISMO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614.3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177.6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935042"/>
                  </a:ext>
                </a:extLst>
              </a:tr>
              <a:tr h="2025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AMBIENTAL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839.9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282.6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2749"/>
                  </a:ext>
                </a:extLst>
              </a:tr>
            </a:tbl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AFA3B3A-9469-4025-1B75-7FE397340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784536"/>
              </p:ext>
            </p:extLst>
          </p:nvPr>
        </p:nvGraphicFramePr>
        <p:xfrm>
          <a:off x="7058500" y="1591196"/>
          <a:ext cx="4558946" cy="445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9239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cxnSp>
        <p:nvCxnSpPr>
          <p:cNvPr id="2" name="Google Shape;58;p13">
            <a:extLst>
              <a:ext uri="{FF2B5EF4-FFF2-40B4-BE49-F238E27FC236}">
                <a16:creationId xmlns:a16="http://schemas.microsoft.com/office/drawing/2014/main" id="{30D33197-7A2A-47B1-D893-77487348ACB3}"/>
              </a:ext>
            </a:extLst>
          </p:cNvPr>
          <p:cNvCxnSpPr>
            <a:cxnSpLocks/>
          </p:cNvCxnSpPr>
          <p:nvPr/>
        </p:nvCxnSpPr>
        <p:spPr>
          <a:xfrm flipV="1">
            <a:off x="3407579" y="1346388"/>
            <a:ext cx="6261523" cy="4987"/>
          </a:xfrm>
          <a:prstGeom prst="straightConnector1">
            <a:avLst/>
          </a:prstGeom>
          <a:noFill/>
          <a:ln w="19050" cap="flat" cmpd="sng">
            <a:solidFill>
              <a:srgbClr val="E304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AD95C942-9DC4-B48A-461F-4A5898E2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732" y="359128"/>
            <a:ext cx="6792616" cy="6489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MIMP: Ejecución Presupuestal 2023 </a:t>
            </a:r>
            <a:b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s-E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(En millones de soles)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82CC015-6E29-618A-B46C-9528380B0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9837"/>
              </p:ext>
            </p:extLst>
          </p:nvPr>
        </p:nvGraphicFramePr>
        <p:xfrm>
          <a:off x="300810" y="1853301"/>
          <a:ext cx="7193164" cy="3151397"/>
        </p:xfrm>
        <a:graphic>
          <a:graphicData uri="http://schemas.openxmlformats.org/drawingml/2006/table">
            <a:tbl>
              <a:tblPr/>
              <a:tblGrid>
                <a:gridCol w="2693735">
                  <a:extLst>
                    <a:ext uri="{9D8B030D-6E8A-4147-A177-3AD203B41FA5}">
                      <a16:colId xmlns:a16="http://schemas.microsoft.com/office/drawing/2014/main" val="1366562987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1170180482"/>
                    </a:ext>
                  </a:extLst>
                </a:gridCol>
                <a:gridCol w="938827">
                  <a:extLst>
                    <a:ext uri="{9D8B030D-6E8A-4147-A177-3AD203B41FA5}">
                      <a16:colId xmlns:a16="http://schemas.microsoft.com/office/drawing/2014/main" val="3316098817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351704256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52900208"/>
                    </a:ext>
                  </a:extLst>
                </a:gridCol>
                <a:gridCol w="1252831">
                  <a:extLst>
                    <a:ext uri="{9D8B030D-6E8A-4147-A177-3AD203B41FA5}">
                      <a16:colId xmlns:a16="http://schemas.microsoft.com/office/drawing/2014/main" val="1284694808"/>
                    </a:ext>
                  </a:extLst>
                </a:gridCol>
              </a:tblGrid>
              <a:tr h="1707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PLIEGOS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CERTIFICACIÓN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68706"/>
                  </a:ext>
                </a:extLst>
              </a:tr>
              <a:tr h="34141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Monto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Avance %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Monto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Avance %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23916"/>
                  </a:ext>
                </a:extLst>
              </a:tr>
              <a:tr h="361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MINISTERIO DE LA MUJER Y POBLACIONES VULNERABLES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58305"/>
                  </a:ext>
                </a:extLst>
              </a:tr>
              <a:tr h="5422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001. MINISTERIO DE LA MUJER Y POBLACIONES VULNERABLES- ADM. NIVEL CENTRAL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164938"/>
                  </a:ext>
                </a:extLst>
              </a:tr>
              <a:tr h="361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006. PROGRAMA INTEGRAL NACIONAL PARA EL BIENESTAR FAMILIAR- INABIF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476314"/>
                  </a:ext>
                </a:extLst>
              </a:tr>
              <a:tr h="5422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009. PROGRAMA NACIONAL CONTRA LA VIOLENCIA FAMILIAR Y SEXUAL (PNCVFS)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614773"/>
                  </a:ext>
                </a:extLst>
              </a:tr>
              <a:tr h="5422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NACIONAL PARA LA INTEGRACION DE LA PERSONA CON DISCAPACIDAD - CONADIS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662383"/>
                  </a:ext>
                </a:extLst>
              </a:tr>
              <a:tr h="2008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91935"/>
                  </a:ext>
                </a:extLst>
              </a:tr>
            </a:tbl>
          </a:graphicData>
        </a:graphic>
      </p:graphicFrame>
      <p:sp>
        <p:nvSpPr>
          <p:cNvPr id="7" name="object 36">
            <a:extLst>
              <a:ext uri="{FF2B5EF4-FFF2-40B4-BE49-F238E27FC236}">
                <a16:creationId xmlns:a16="http://schemas.microsoft.com/office/drawing/2014/main" id="{CCE55564-1918-4218-7A46-E9D47D51D8F7}"/>
              </a:ext>
            </a:extLst>
          </p:cNvPr>
          <p:cNvSpPr txBox="1"/>
          <p:nvPr/>
        </p:nvSpPr>
        <p:spPr>
          <a:xfrm>
            <a:off x="184695" y="6347549"/>
            <a:ext cx="5390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: Portal de Transparencia Económica MEF al 05.07.2023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B7FF9C-F72B-36F1-7963-BD7A982936CE}"/>
              </a:ext>
            </a:extLst>
          </p:cNvPr>
          <p:cNvSpPr txBox="1"/>
          <p:nvPr/>
        </p:nvSpPr>
        <p:spPr>
          <a:xfrm>
            <a:off x="7970405" y="1914768"/>
            <a:ext cx="3706311" cy="543220"/>
          </a:xfrm>
          <a:prstGeom prst="rect">
            <a:avLst/>
          </a:prstGeom>
          <a:solidFill>
            <a:srgbClr val="C00000"/>
          </a:solidFill>
        </p:spPr>
        <p:txBody>
          <a:bodyPr wrap="square" lIns="45708" tIns="22854" rIns="45708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 panose="020B0306030504020204"/>
                <a:ea typeface="+mn-ea"/>
                <a:cs typeface="Open Sans Light" panose="020B0306030504020204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Poppins" panose="00000500000000000000" pitchFamily="2" charset="0"/>
              </a:rPr>
              <a:t>Sector: Mujer y Poblaciones Vulnerables</a:t>
            </a:r>
          </a:p>
          <a:p>
            <a:pPr marL="0" marR="0" lvl="0" indent="0" algn="ctr" defTabSz="10877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Poppins" panose="00000500000000000000" pitchFamily="2" charset="0"/>
              </a:rPr>
              <a:t> PIM vs Ejecución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250BB2D-46FB-6874-45B2-C5EDAF1C6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406" y="2530071"/>
            <a:ext cx="3706312" cy="24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3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-17114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1" y="73562"/>
            <a:ext cx="2606511" cy="6358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BD3DCB7-5616-6421-D8FF-D9C81CD9141C}"/>
              </a:ext>
            </a:extLst>
          </p:cNvPr>
          <p:cNvSpPr txBox="1">
            <a:spLocks/>
          </p:cNvSpPr>
          <p:nvPr/>
        </p:nvSpPr>
        <p:spPr>
          <a:xfrm>
            <a:off x="1837071" y="2062644"/>
            <a:ext cx="9280583" cy="2154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Poppins" pitchFamily="2" charset="77"/>
                <a:cs typeface="Poppins" pitchFamily="2" charset="77"/>
              </a:rPr>
              <a:t>Logros alcanzados y proyectados al 30 de junio y 31 de diciembre 2023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823CC5-8FAE-12A7-9305-9E6A6F8D0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199" y="79138"/>
            <a:ext cx="2350478" cy="8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089266-61E2-6750-54BA-E7116B83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95DA6D-7E50-9CFF-BDC9-6E4D6DD26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1" y="169814"/>
            <a:ext cx="2606511" cy="635849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1BF57A51-66AA-5A58-5483-80B214245FDB}"/>
              </a:ext>
            </a:extLst>
          </p:cNvPr>
          <p:cNvGrpSpPr/>
          <p:nvPr/>
        </p:nvGrpSpPr>
        <p:grpSpPr>
          <a:xfrm>
            <a:off x="7264400" y="1215424"/>
            <a:ext cx="4583329" cy="5339678"/>
            <a:chOff x="0" y="0"/>
            <a:chExt cx="9166658" cy="1067935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5E894B6-C1E4-9986-8E48-A421A560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3756" r="32457"/>
            <a:stretch>
              <a:fillRect/>
            </a:stretch>
          </p:blipFill>
          <p:spPr>
            <a:xfrm>
              <a:off x="0" y="0"/>
              <a:ext cx="4519829" cy="10679356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9D9A3E0-501A-D2EB-3459-E3338303B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2092" r="29721"/>
            <a:stretch>
              <a:fillRect/>
            </a:stretch>
          </p:blipFill>
          <p:spPr>
            <a:xfrm>
              <a:off x="4646829" y="0"/>
              <a:ext cx="4519829" cy="5276178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659F6B01-EDCA-393B-C40F-8D59F3C9B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5193" r="17691" b="17501"/>
            <a:stretch>
              <a:fillRect/>
            </a:stretch>
          </p:blipFill>
          <p:spPr>
            <a:xfrm>
              <a:off x="4646829" y="5403178"/>
              <a:ext cx="4519829" cy="5276178"/>
            </a:xfrm>
            <a:prstGeom prst="rect">
              <a:avLst/>
            </a:prstGeom>
          </p:spPr>
        </p:pic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E437E2CC-B9CF-A211-6016-ABDD717DE1A8}"/>
              </a:ext>
            </a:extLst>
          </p:cNvPr>
          <p:cNvSpPr txBox="1"/>
          <p:nvPr/>
        </p:nvSpPr>
        <p:spPr>
          <a:xfrm>
            <a:off x="1197437" y="1015556"/>
            <a:ext cx="5652686" cy="10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8"/>
              </a:lnSpc>
            </a:pPr>
            <a:r>
              <a:rPr lang="es-ES" sz="2591" dirty="0">
                <a:solidFill>
                  <a:srgbClr val="C00000"/>
                </a:solidFill>
                <a:latin typeface="Poppins Bold"/>
              </a:rPr>
              <a:t>Cinco nuevas estrategias y servicios implementados
</a:t>
            </a:r>
            <a:endParaRPr lang="en-US" sz="2591" dirty="0">
              <a:solidFill>
                <a:srgbClr val="C00000"/>
              </a:solidFill>
              <a:latin typeface="Poppins Bold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0C9803D2-B807-5B5D-A8A1-B1824DAA0E8B}"/>
              </a:ext>
            </a:extLst>
          </p:cNvPr>
          <p:cNvSpPr txBox="1"/>
          <p:nvPr/>
        </p:nvSpPr>
        <p:spPr>
          <a:xfrm>
            <a:off x="626292" y="1015556"/>
            <a:ext cx="612509" cy="90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6"/>
              </a:lnSpc>
            </a:pPr>
            <a:r>
              <a:rPr lang="en-US" sz="6478" dirty="0">
                <a:solidFill>
                  <a:srgbClr val="C00000"/>
                </a:solidFill>
                <a:latin typeface="Poppins Bold"/>
              </a:rPr>
              <a:t>1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7AA7291-DBDD-3465-87A1-A7FCD62A26DA}"/>
              </a:ext>
            </a:extLst>
          </p:cNvPr>
          <p:cNvSpPr txBox="1"/>
          <p:nvPr/>
        </p:nvSpPr>
        <p:spPr>
          <a:xfrm>
            <a:off x="1197437" y="1936194"/>
            <a:ext cx="5305691" cy="12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5"/>
              </a:lnSpc>
            </a:pPr>
            <a:r>
              <a:rPr lang="es-ES" sz="1727" dirty="0">
                <a:solidFill>
                  <a:srgbClr val="002060"/>
                </a:solidFill>
                <a:latin typeface="Poppins Bold"/>
              </a:rPr>
              <a:t>Orientadas a prevenir situaciones de riesgo y desprotección de personas vulnerables y a la prevención y atención de violencia contra las mujeres y los integrantes del grupo familiar. 
</a:t>
            </a:r>
            <a:endParaRPr lang="en-US" sz="1727" dirty="0">
              <a:solidFill>
                <a:srgbClr val="002060"/>
              </a:solidFill>
              <a:latin typeface="Poppins Bold"/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A9CBD7CC-1C70-7396-F30F-BAE29F3A3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090425"/>
              </p:ext>
            </p:extLst>
          </p:nvPr>
        </p:nvGraphicFramePr>
        <p:xfrm>
          <a:off x="557352" y="2785162"/>
          <a:ext cx="6375500" cy="400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Freeform 7">
            <a:extLst>
              <a:ext uri="{FF2B5EF4-FFF2-40B4-BE49-F238E27FC236}">
                <a16:creationId xmlns:a16="http://schemas.microsoft.com/office/drawing/2014/main" id="{CFD8DBCB-9178-2193-5394-6EB64C13E46B}"/>
              </a:ext>
            </a:extLst>
          </p:cNvPr>
          <p:cNvSpPr/>
          <p:nvPr/>
        </p:nvSpPr>
        <p:spPr>
          <a:xfrm>
            <a:off x="3907663" y="169814"/>
            <a:ext cx="5190929" cy="736692"/>
          </a:xfrm>
          <a:custGeom>
            <a:avLst/>
            <a:gdLst/>
            <a:ahLst/>
            <a:cxnLst/>
            <a:rect l="l" t="t" r="r" b="b"/>
            <a:pathLst>
              <a:path w="8627364" h="1350468">
                <a:moveTo>
                  <a:pt x="0" y="0"/>
                </a:moveTo>
                <a:lnTo>
                  <a:pt x="8627364" y="0"/>
                </a:lnTo>
                <a:lnTo>
                  <a:pt x="8627364" y="1350468"/>
                </a:lnTo>
                <a:lnTo>
                  <a:pt x="0" y="1350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4" t="-408668" r="-94170" b="-742344"/>
            </a:stretch>
          </a:blipFill>
        </p:spPr>
      </p:sp>
    </p:spTree>
    <p:extLst>
      <p:ext uri="{BB962C8B-B14F-4D97-AF65-F5344CB8AC3E}">
        <p14:creationId xmlns:p14="http://schemas.microsoft.com/office/powerpoint/2010/main" val="3727974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1365</Words>
  <Application>Microsoft Office PowerPoint</Application>
  <PresentationFormat>Panorámica</PresentationFormat>
  <Paragraphs>287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Poppins</vt:lpstr>
      <vt:lpstr>Poppins Bold</vt:lpstr>
      <vt:lpstr>Tema de Office 2013 - 2022</vt:lpstr>
      <vt:lpstr>Sector Mujer y Poblaciones Vulnerables</vt:lpstr>
      <vt:lpstr>Presentación de PowerPoint</vt:lpstr>
      <vt:lpstr>Presentación de PowerPoint</vt:lpstr>
      <vt:lpstr>Cuatro Modificaciones presupuestales aprobadas  por Decreto Supremo  </vt:lpstr>
      <vt:lpstr>Presentación de PowerPoint</vt:lpstr>
      <vt:lpstr>Ranking de la Ejecución Presupuestal AF-2023  (En millones de soles)</vt:lpstr>
      <vt:lpstr>MIMP: Ejecución Presupuestal 2023  (En millones de soles)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Presupuesto asignado para la prevención y atención del  FEN</vt:lpstr>
      <vt:lpstr>Acciones para la prevención y atención de la población vulnerable ante el  FEN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PORTADA</dc:title>
  <dc:creator>Roberto Flores Consiglieri</dc:creator>
  <cp:lastModifiedBy>Luis Enrique Pineda Larzo</cp:lastModifiedBy>
  <cp:revision>119</cp:revision>
  <cp:lastPrinted>2023-07-06T06:10:56Z</cp:lastPrinted>
  <dcterms:created xsi:type="dcterms:W3CDTF">2023-03-07T15:24:27Z</dcterms:created>
  <dcterms:modified xsi:type="dcterms:W3CDTF">2023-07-11T15:58:43Z</dcterms:modified>
</cp:coreProperties>
</file>