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media/image11.jpg" ContentType="image/jpg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10" r:id="rId3"/>
    <p:sldMasterId id="2147483734" r:id="rId4"/>
    <p:sldMasterId id="2147483758" r:id="rId5"/>
    <p:sldMasterId id="2147483836" r:id="rId6"/>
    <p:sldMasterId id="2147483848" r:id="rId7"/>
  </p:sldMasterIdLst>
  <p:notesMasterIdLst>
    <p:notesMasterId r:id="rId38"/>
  </p:notesMasterIdLst>
  <p:sldIdLst>
    <p:sldId id="13779" r:id="rId8"/>
    <p:sldId id="13879" r:id="rId9"/>
    <p:sldId id="13960" r:id="rId10"/>
    <p:sldId id="17725" r:id="rId11"/>
    <p:sldId id="17747" r:id="rId12"/>
    <p:sldId id="17722" r:id="rId13"/>
    <p:sldId id="13961" r:id="rId14"/>
    <p:sldId id="17726" r:id="rId15"/>
    <p:sldId id="17727" r:id="rId16"/>
    <p:sldId id="17728" r:id="rId17"/>
    <p:sldId id="17729" r:id="rId18"/>
    <p:sldId id="17730" r:id="rId19"/>
    <p:sldId id="17731" r:id="rId20"/>
    <p:sldId id="17732" r:id="rId21"/>
    <p:sldId id="17733" r:id="rId22"/>
    <p:sldId id="17734" r:id="rId23"/>
    <p:sldId id="17735" r:id="rId24"/>
    <p:sldId id="17736" r:id="rId25"/>
    <p:sldId id="17737" r:id="rId26"/>
    <p:sldId id="17738" r:id="rId27"/>
    <p:sldId id="17739" r:id="rId28"/>
    <p:sldId id="17740" r:id="rId29"/>
    <p:sldId id="17741" r:id="rId30"/>
    <p:sldId id="17742" r:id="rId31"/>
    <p:sldId id="13962" r:id="rId32"/>
    <p:sldId id="17743" r:id="rId33"/>
    <p:sldId id="17745" r:id="rId34"/>
    <p:sldId id="17744" r:id="rId35"/>
    <p:sldId id="17746" r:id="rId36"/>
    <p:sldId id="2060" r:id="rId37"/>
  </p:sldIdLst>
  <p:sldSz cx="12192000" cy="6858000"/>
  <p:notesSz cx="6797675" cy="9926638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A4D9"/>
    <a:srgbClr val="6B82A1"/>
    <a:srgbClr val="006699"/>
    <a:srgbClr val="004D74"/>
    <a:srgbClr val="7BBAC3"/>
    <a:srgbClr val="589DA2"/>
    <a:srgbClr val="C06C88"/>
    <a:srgbClr val="95415D"/>
    <a:srgbClr val="A80038"/>
    <a:srgbClr val="860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91" autoAdjust="0"/>
    <p:restoredTop sz="96247" autoAdjust="0"/>
  </p:normalViewPr>
  <p:slideViewPr>
    <p:cSldViewPr snapToGrid="0">
      <p:cViewPr varScale="1">
        <p:scale>
          <a:sx n="90" d="100"/>
          <a:sy n="90" d="100"/>
        </p:scale>
        <p:origin x="414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058CB-5366-4ED4-8FBF-5038C3F712B0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6E123-8F84-454B-914F-7DE64541B7A8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82196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099F8-6431-4F80-B233-D56FC69C1F68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444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58B7B-0420-B8EB-6EF0-3685D8C50D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43E78C-ACC0-7664-BC4C-57557F50E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498549-ED51-6902-75E1-581E82E98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5ACB6-4D44-427F-B8B9-C082D0A21413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28AF17-4CD2-5054-CC47-7A4957CF4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A43543-86FC-FC08-2A28-7776C624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A769-390B-4B14-B4CA-E49D6436A154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727008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0F30C1-3984-8549-BCBC-852C012E8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587F149-8F9E-5878-55FF-CE844FD3B3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55F2EA-0485-5024-AAF0-E38E5C18B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5ACB6-4D44-427F-B8B9-C082D0A21413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1AA2CD-055B-6F3A-9FF3-7A8080E42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588D22-3FA1-A4F8-5DA0-A1D3AF0A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A769-390B-4B14-B4CA-E49D6436A154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054051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DDB9BB8-534A-4419-C510-ED4CC183F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8EF8BC6-1482-6682-33E2-F6F476DA6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6F343C-310B-5EE4-E45A-8FACA79E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5ACB6-4D44-427F-B8B9-C082D0A21413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F435A2-A063-55BF-4CFA-516E32397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EB2804-4A2A-DE21-F89F-54D978146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A769-390B-4B14-B4CA-E49D6436A154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865590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33DF1-EA1A-4134-B445-01DEF950F7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B9111D4-5E07-4D2F-AA4E-8FE684985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464792-F675-4CA6-97BC-4A4D93D4D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6111-CC10-4739-A135-1509901EBB61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D11000-EAED-4FC5-B4C7-2A97D259C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BF0B73-D6E9-46D0-84C2-0331797B5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F492-55AF-47F1-896C-3940040CAC72}" type="slidenum">
              <a:rPr lang="es-PE" smtClean="0"/>
              <a:t>‹Nº›</a:t>
            </a:fld>
            <a:endParaRPr lang="es-PE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7EE868-998A-4976-953D-D3E790FBA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2 Rectángulo">
            <a:extLst>
              <a:ext uri="{FF2B5EF4-FFF2-40B4-BE49-F238E27FC236}">
                <a16:creationId xmlns:a16="http://schemas.microsoft.com/office/drawing/2014/main" id="{9D9CFA15-960D-49CA-8F73-F562F5EB9A01}"/>
              </a:ext>
            </a:extLst>
          </p:cNvPr>
          <p:cNvSpPr/>
          <p:nvPr/>
        </p:nvSpPr>
        <p:spPr>
          <a:xfrm>
            <a:off x="5100723" y="311228"/>
            <a:ext cx="7198279" cy="105413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+mn-cs"/>
              </a:rPr>
              <a:t>DIRECCIÓN DE INTELIGENCIA DE LA  POLICÍA NACIONAL DEL PERÚ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+mn-cs"/>
            </a:endParaRPr>
          </a:p>
        </p:txBody>
      </p:sp>
      <p:cxnSp>
        <p:nvCxnSpPr>
          <p:cNvPr id="10" name="5 Conector recto">
            <a:extLst>
              <a:ext uri="{FF2B5EF4-FFF2-40B4-BE49-F238E27FC236}">
                <a16:creationId xmlns:a16="http://schemas.microsoft.com/office/drawing/2014/main" id="{D19B301F-AE88-4FF4-A57D-6165E20F3DEF}"/>
              </a:ext>
            </a:extLst>
          </p:cNvPr>
          <p:cNvCxnSpPr/>
          <p:nvPr/>
        </p:nvCxnSpPr>
        <p:spPr>
          <a:xfrm>
            <a:off x="5625738" y="1386675"/>
            <a:ext cx="628758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E4B8F23-CC8B-4568-A987-95BAC1F44565}"/>
              </a:ext>
            </a:extLst>
          </p:cNvPr>
          <p:cNvSpPr/>
          <p:nvPr/>
        </p:nvSpPr>
        <p:spPr>
          <a:xfrm>
            <a:off x="5625740" y="5174799"/>
            <a:ext cx="6470373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11">
              <a:lnSpc>
                <a:spcPct val="120000"/>
              </a:lnSpc>
              <a:defRPr/>
            </a:pPr>
            <a:r>
              <a:rPr lang="es-PE" sz="1801" dirty="0">
                <a:solidFill>
                  <a:srgbClr val="FFFF00"/>
                </a:solidFill>
                <a:latin typeface="Arial Black" panose="020B0A04020102020204" pitchFamily="34" charset="0"/>
              </a:rPr>
              <a:t>Expositor</a:t>
            </a:r>
          </a:p>
        </p:txBody>
      </p:sp>
      <p:cxnSp>
        <p:nvCxnSpPr>
          <p:cNvPr id="12" name="12 Conector recto">
            <a:extLst>
              <a:ext uri="{FF2B5EF4-FFF2-40B4-BE49-F238E27FC236}">
                <a16:creationId xmlns:a16="http://schemas.microsoft.com/office/drawing/2014/main" id="{6C5AD6D3-8F4B-4D21-BF57-3492D2B7F7C5}"/>
              </a:ext>
            </a:extLst>
          </p:cNvPr>
          <p:cNvCxnSpPr/>
          <p:nvPr/>
        </p:nvCxnSpPr>
        <p:spPr>
          <a:xfrm>
            <a:off x="6705507" y="5577217"/>
            <a:ext cx="5320937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830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B5E07D74-3490-4F5F-856B-F4CC8237D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saturation sat="0"/>
                    </a14:imgEffect>
                    <a14:imgEffect>
                      <a14:brightnessContrast bright="-2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29F3DA9F-B491-4B92-87B8-E0D04B28C180}"/>
              </a:ext>
            </a:extLst>
          </p:cNvPr>
          <p:cNvGrpSpPr/>
          <p:nvPr/>
        </p:nvGrpSpPr>
        <p:grpSpPr>
          <a:xfrm>
            <a:off x="0" y="-23852"/>
            <a:ext cx="12238226" cy="6881281"/>
            <a:chOff x="0" y="-20347"/>
            <a:chExt cx="12238226" cy="6881281"/>
          </a:xfrm>
        </p:grpSpPr>
        <p:sp>
          <p:nvSpPr>
            <p:cNvPr id="9" name="2 CuadroTexto">
              <a:extLst>
                <a:ext uri="{FF2B5EF4-FFF2-40B4-BE49-F238E27FC236}">
                  <a16:creationId xmlns:a16="http://schemas.microsoft.com/office/drawing/2014/main" id="{0F002C78-3CAF-493B-978C-9E148768AE0B}"/>
                </a:ext>
              </a:extLst>
            </p:cNvPr>
            <p:cNvSpPr txBox="1"/>
            <p:nvPr/>
          </p:nvSpPr>
          <p:spPr>
            <a:xfrm>
              <a:off x="0" y="145531"/>
              <a:ext cx="12198883" cy="523220"/>
            </a:xfrm>
            <a:prstGeom prst="rect">
              <a:avLst/>
            </a:prstGeom>
            <a:solidFill>
              <a:srgbClr val="00503F"/>
            </a:solidFill>
          </p:spPr>
          <p:txBody>
            <a:bodyPr wrap="square" rtlCol="0">
              <a:spAutoFit/>
            </a:bodyPr>
            <a:lstStyle/>
            <a:p>
              <a:pPr lvl="0" algn="ctr" defTabSz="457200">
                <a:tabLst>
                  <a:tab pos="2511425" algn="l"/>
                </a:tabLst>
                <a:defRPr/>
              </a:pPr>
              <a:endPara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ángulo 6">
              <a:extLst>
                <a:ext uri="{FF2B5EF4-FFF2-40B4-BE49-F238E27FC236}">
                  <a16:creationId xmlns:a16="http://schemas.microsoft.com/office/drawing/2014/main" id="{A50D3A62-FAFF-4167-A53E-3581CE98E32B}"/>
                </a:ext>
              </a:extLst>
            </p:cNvPr>
            <p:cNvSpPr/>
            <p:nvPr/>
          </p:nvSpPr>
          <p:spPr>
            <a:xfrm rot="16200000" flipV="1">
              <a:off x="11485505" y="832443"/>
              <a:ext cx="722839" cy="237768"/>
            </a:xfrm>
            <a:prstGeom prst="rect">
              <a:avLst/>
            </a:prstGeom>
            <a:solidFill>
              <a:srgbClr val="00503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1" name="Rectángulo 4">
              <a:extLst>
                <a:ext uri="{FF2B5EF4-FFF2-40B4-BE49-F238E27FC236}">
                  <a16:creationId xmlns:a16="http://schemas.microsoft.com/office/drawing/2014/main" id="{CA4C33F5-3FA6-4EED-A3C5-3A3DCA1E5B66}"/>
                </a:ext>
              </a:extLst>
            </p:cNvPr>
            <p:cNvSpPr/>
            <p:nvPr/>
          </p:nvSpPr>
          <p:spPr>
            <a:xfrm>
              <a:off x="11570654" y="17155"/>
              <a:ext cx="547255" cy="745468"/>
            </a:xfrm>
            <a:prstGeom prst="rect">
              <a:avLst/>
            </a:prstGeom>
            <a:solidFill>
              <a:srgbClr val="004F3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2" name="Rectángulo 5">
              <a:extLst>
                <a:ext uri="{FF2B5EF4-FFF2-40B4-BE49-F238E27FC236}">
                  <a16:creationId xmlns:a16="http://schemas.microsoft.com/office/drawing/2014/main" id="{77C2349E-6162-4738-97ED-14EF4677BB7B}"/>
                </a:ext>
              </a:extLst>
            </p:cNvPr>
            <p:cNvSpPr/>
            <p:nvPr/>
          </p:nvSpPr>
          <p:spPr>
            <a:xfrm rot="16200000">
              <a:off x="9558416" y="4438306"/>
              <a:ext cx="4608000" cy="237255"/>
            </a:xfrm>
            <a:prstGeom prst="rect">
              <a:avLst/>
            </a:prstGeom>
            <a:solidFill>
              <a:srgbClr val="00503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pSp>
          <p:nvGrpSpPr>
            <p:cNvPr id="13" name="Grupo 7">
              <a:extLst>
                <a:ext uri="{FF2B5EF4-FFF2-40B4-BE49-F238E27FC236}">
                  <a16:creationId xmlns:a16="http://schemas.microsoft.com/office/drawing/2014/main" id="{5768223A-CF3F-48AA-8DB3-5273DEBA2F14}"/>
                </a:ext>
              </a:extLst>
            </p:cNvPr>
            <p:cNvGrpSpPr/>
            <p:nvPr/>
          </p:nvGrpSpPr>
          <p:grpSpPr>
            <a:xfrm>
              <a:off x="11445886" y="1291805"/>
              <a:ext cx="792340" cy="975641"/>
              <a:chOff x="10109804" y="1156205"/>
              <a:chExt cx="1237305" cy="1461335"/>
            </a:xfrm>
          </p:grpSpPr>
          <p:pic>
            <p:nvPicPr>
              <p:cNvPr id="15" name="Imagen 8">
                <a:extLst>
                  <a:ext uri="{FF2B5EF4-FFF2-40B4-BE49-F238E27FC236}">
                    <a16:creationId xmlns:a16="http://schemas.microsoft.com/office/drawing/2014/main" id="{A554FC47-5EF1-42A6-B91A-8379476ACF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9352" t="926" r="10817" b="6675"/>
              <a:stretch/>
            </p:blipFill>
            <p:spPr>
              <a:xfrm>
                <a:off x="10109804" y="1156205"/>
                <a:ext cx="1237305" cy="1461335"/>
              </a:xfrm>
              <a:prstGeom prst="rect">
                <a:avLst/>
              </a:prstGeom>
            </p:spPr>
          </p:pic>
          <p:pic>
            <p:nvPicPr>
              <p:cNvPr id="16" name="Imagen 9">
                <a:extLst>
                  <a:ext uri="{FF2B5EF4-FFF2-40B4-BE49-F238E27FC236}">
                    <a16:creationId xmlns:a16="http://schemas.microsoft.com/office/drawing/2014/main" id="{E00E3691-FF4C-4957-AAB8-1ED5BCC84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71244" y="1960129"/>
                <a:ext cx="1114427" cy="571074"/>
              </a:xfrm>
              <a:prstGeom prst="rect">
                <a:avLst/>
              </a:prstGeom>
            </p:spPr>
          </p:pic>
        </p:grpSp>
        <p:pic>
          <p:nvPicPr>
            <p:cNvPr id="14" name="Picture 4" descr="Resultado de imagen para escudo pnp">
              <a:extLst>
                <a:ext uri="{FF2B5EF4-FFF2-40B4-BE49-F238E27FC236}">
                  <a16:creationId xmlns:a16="http://schemas.microsoft.com/office/drawing/2014/main" id="{99E54FF6-0FBD-4363-9D9A-47BF5E363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438" y="-20347"/>
              <a:ext cx="791308" cy="9700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524F510-A4F6-43D7-9862-CCCA8FD4EE75}"/>
              </a:ext>
            </a:extLst>
          </p:cNvPr>
          <p:cNvSpPr/>
          <p:nvPr/>
        </p:nvSpPr>
        <p:spPr>
          <a:xfrm>
            <a:off x="150438" y="3104216"/>
            <a:ext cx="4916442" cy="1160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457197"/>
            <a:endParaRPr lang="es-PE" sz="1600" dirty="0">
              <a:solidFill>
                <a:schemeClr val="tx1"/>
              </a:solidFill>
              <a:latin typeface="Arial Narrow" panose="020B0606020202030204" pitchFamily="34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704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4751C3BF-E56F-4FBD-87B7-1CF78A9C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694" y="874084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1C47BC8-5553-436F-8A7D-1C809C46EE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8DEFA2F-76D2-4624-AF62-4F665A732DC5}"/>
              </a:ext>
            </a:extLst>
          </p:cNvPr>
          <p:cNvSpPr txBox="1"/>
          <p:nvPr/>
        </p:nvSpPr>
        <p:spPr>
          <a:xfrm>
            <a:off x="4640604" y="3961248"/>
            <a:ext cx="2278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NOTIFICACIÓN</a:t>
            </a:r>
            <a:endParaRPr lang="es-PE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12A16AC-6076-4469-B38E-D46F24154A47}"/>
              </a:ext>
            </a:extLst>
          </p:cNvPr>
          <p:cNvSpPr txBox="1"/>
          <p:nvPr/>
        </p:nvSpPr>
        <p:spPr>
          <a:xfrm>
            <a:off x="2145699" y="4629892"/>
            <a:ext cx="8183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solidFill>
                  <a:schemeClr val="bg1"/>
                </a:solidFill>
                <a:latin typeface="Arial Black" panose="020B0A04020102020204" pitchFamily="34" charset="0"/>
              </a:rPr>
              <a:t>La información mostrada en esta presentación, es considerada SECRETA, por lo cual en cumplimiento a la normatividad vigente, está prohibida su reproducción total o parcial, la difusión de su contenido constituye DELITO de INFIDENCIA.</a:t>
            </a:r>
            <a:endParaRPr lang="es-PE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AA459CC-4AF8-45A5-98C9-5D3363DF9B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53" y="1490161"/>
            <a:ext cx="1737825" cy="213078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B3B0DCC-187E-44A9-AE28-01225D4C06D2}"/>
              </a:ext>
            </a:extLst>
          </p:cNvPr>
          <p:cNvSpPr txBox="1"/>
          <p:nvPr/>
        </p:nvSpPr>
        <p:spPr>
          <a:xfrm>
            <a:off x="3902870" y="706990"/>
            <a:ext cx="3753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¡ IMPORTANTE !</a:t>
            </a:r>
            <a:endParaRPr lang="es-PE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847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9937CBD-76A8-4F6A-9CA9-DAA3808BEB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0" y="197186"/>
            <a:ext cx="996820" cy="7522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1C0899C-6BB4-43FE-915D-413BDD4D7A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55387" y="197185"/>
            <a:ext cx="996820" cy="75228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4A48B05-B49D-4FCE-9CDF-25590DCFC32F}"/>
              </a:ext>
            </a:extLst>
          </p:cNvPr>
          <p:cNvSpPr/>
          <p:nvPr/>
        </p:nvSpPr>
        <p:spPr>
          <a:xfrm>
            <a:off x="4228647" y="6553950"/>
            <a:ext cx="37048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0" cap="none" spc="0" dirty="0">
                <a:ln w="0"/>
                <a:solidFill>
                  <a:srgbClr val="016401"/>
                </a:solidFill>
                <a:effectLst>
                  <a:reflection blurRad="6350" stA="53000" endA="300" endPos="35500" dir="5400000" sy="-90000" algn="bl" rotWithShape="0"/>
                </a:effectLst>
                <a:latin typeface="Lucida Calligraphy" panose="03010101010101010101" pitchFamily="66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“Dirección de Inteligencia PNP”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041D9C3-8D3D-4C92-AF3F-D0AB9CF6C4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" y="6288656"/>
            <a:ext cx="4087523" cy="56934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C441951-3405-46A9-AB1C-692BEC802C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8919" y="6288656"/>
            <a:ext cx="4117370" cy="583632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1299BEC6-F51B-491A-A17E-21A534BC2B19}"/>
              </a:ext>
            </a:extLst>
          </p:cNvPr>
          <p:cNvSpPr/>
          <p:nvPr/>
        </p:nvSpPr>
        <p:spPr>
          <a:xfrm>
            <a:off x="11621193" y="0"/>
            <a:ext cx="576782" cy="556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2E05002-8DCC-4A16-AA70-66892099399B}"/>
              </a:ext>
            </a:extLst>
          </p:cNvPr>
          <p:cNvSpPr/>
          <p:nvPr/>
        </p:nvSpPr>
        <p:spPr>
          <a:xfrm>
            <a:off x="2339" y="0"/>
            <a:ext cx="521363" cy="556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15" name="Grupo 7">
            <a:extLst>
              <a:ext uri="{FF2B5EF4-FFF2-40B4-BE49-F238E27FC236}">
                <a16:creationId xmlns:a16="http://schemas.microsoft.com/office/drawing/2014/main" id="{0B3EAA0A-F384-439E-9F39-4D334E51DD75}"/>
              </a:ext>
            </a:extLst>
          </p:cNvPr>
          <p:cNvGrpSpPr/>
          <p:nvPr/>
        </p:nvGrpSpPr>
        <p:grpSpPr>
          <a:xfrm>
            <a:off x="11605351" y="0"/>
            <a:ext cx="576000" cy="720000"/>
            <a:chOff x="10037619" y="1153392"/>
            <a:chExt cx="1237305" cy="1461335"/>
          </a:xfrm>
        </p:grpSpPr>
        <p:pic>
          <p:nvPicPr>
            <p:cNvPr id="16" name="Imagen 8">
              <a:extLst>
                <a:ext uri="{FF2B5EF4-FFF2-40B4-BE49-F238E27FC236}">
                  <a16:creationId xmlns:a16="http://schemas.microsoft.com/office/drawing/2014/main" id="{3DEFC9E3-381F-4233-B1BE-3172291D5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352" t="926" r="10817" b="6675"/>
            <a:stretch/>
          </p:blipFill>
          <p:spPr>
            <a:xfrm>
              <a:off x="10037619" y="1153392"/>
              <a:ext cx="1237305" cy="1461335"/>
            </a:xfrm>
            <a:prstGeom prst="rect">
              <a:avLst/>
            </a:prstGeom>
          </p:spPr>
        </p:pic>
        <p:pic>
          <p:nvPicPr>
            <p:cNvPr id="17" name="Imagen 9">
              <a:extLst>
                <a:ext uri="{FF2B5EF4-FFF2-40B4-BE49-F238E27FC236}">
                  <a16:creationId xmlns:a16="http://schemas.microsoft.com/office/drawing/2014/main" id="{76FB9292-6704-4B61-9635-AAC9862F9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20261" y="2064874"/>
              <a:ext cx="1114425" cy="466725"/>
            </a:xfrm>
            <a:prstGeom prst="rect">
              <a:avLst/>
            </a:prstGeom>
          </p:spPr>
        </p:pic>
      </p:grpSp>
      <p:pic>
        <p:nvPicPr>
          <p:cNvPr id="18" name="Picture 4" descr="Resultado de imagen para escudo pnp">
            <a:extLst>
              <a:ext uri="{FF2B5EF4-FFF2-40B4-BE49-F238E27FC236}">
                <a16:creationId xmlns:a16="http://schemas.microsoft.com/office/drawing/2014/main" id="{9C8ECE08-94A0-4826-822C-D69806F6F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9" y="14070"/>
            <a:ext cx="505813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343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2 CuadroTexto">
            <a:extLst>
              <a:ext uri="{FF2B5EF4-FFF2-40B4-BE49-F238E27FC236}">
                <a16:creationId xmlns:a16="http://schemas.microsoft.com/office/drawing/2014/main" id="{67AB869E-A72C-4CA2-8336-A604003640CF}"/>
              </a:ext>
            </a:extLst>
          </p:cNvPr>
          <p:cNvSpPr txBox="1"/>
          <p:nvPr/>
        </p:nvSpPr>
        <p:spPr>
          <a:xfrm>
            <a:off x="-6888" y="2568331"/>
            <a:ext cx="12205770" cy="2064053"/>
          </a:xfrm>
          <a:prstGeom prst="rect">
            <a:avLst/>
          </a:prstGeom>
          <a:solidFill>
            <a:srgbClr val="00503F"/>
          </a:solidFill>
        </p:spPr>
        <p:txBody>
          <a:bodyPr wrap="square" rtlCol="0">
            <a:spAutoFit/>
          </a:bodyPr>
          <a:lstStyle/>
          <a:p>
            <a:pPr lvl="0" algn="ctr" defTabSz="457200">
              <a:tabLst>
                <a:tab pos="2511425" algn="l"/>
              </a:tabLst>
              <a:defRPr/>
            </a:pPr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Resultado de imagen para escudo pnp">
            <a:extLst>
              <a:ext uri="{FF2B5EF4-FFF2-40B4-BE49-F238E27FC236}">
                <a16:creationId xmlns:a16="http://schemas.microsoft.com/office/drawing/2014/main" id="{A6EF6AC6-5250-46EA-BBCA-4E9E5A4C5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74" y="3104216"/>
            <a:ext cx="791308" cy="970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7">
            <a:extLst>
              <a:ext uri="{FF2B5EF4-FFF2-40B4-BE49-F238E27FC236}">
                <a16:creationId xmlns:a16="http://schemas.microsoft.com/office/drawing/2014/main" id="{001DB513-9244-40FF-8FA8-F8C5BFD55169}"/>
              </a:ext>
            </a:extLst>
          </p:cNvPr>
          <p:cNvGrpSpPr/>
          <p:nvPr/>
        </p:nvGrpSpPr>
        <p:grpSpPr>
          <a:xfrm>
            <a:off x="11079618" y="2971080"/>
            <a:ext cx="993749" cy="1236282"/>
            <a:chOff x="10109806" y="1133612"/>
            <a:chExt cx="1237305" cy="1461335"/>
          </a:xfrm>
        </p:grpSpPr>
        <p:pic>
          <p:nvPicPr>
            <p:cNvPr id="15" name="Imagen 8">
              <a:extLst>
                <a:ext uri="{FF2B5EF4-FFF2-40B4-BE49-F238E27FC236}">
                  <a16:creationId xmlns:a16="http://schemas.microsoft.com/office/drawing/2014/main" id="{5F76B9EC-9B85-49CB-9255-0A8EEF5F7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352" t="926" r="10817" b="6675"/>
            <a:stretch/>
          </p:blipFill>
          <p:spPr>
            <a:xfrm>
              <a:off x="10109806" y="1133612"/>
              <a:ext cx="1237305" cy="1461335"/>
            </a:xfrm>
            <a:prstGeom prst="rect">
              <a:avLst/>
            </a:prstGeom>
          </p:spPr>
        </p:pic>
        <p:pic>
          <p:nvPicPr>
            <p:cNvPr id="16" name="Imagen 9">
              <a:extLst>
                <a:ext uri="{FF2B5EF4-FFF2-40B4-BE49-F238E27FC236}">
                  <a16:creationId xmlns:a16="http://schemas.microsoft.com/office/drawing/2014/main" id="{D64B3C4B-9B42-46B4-B8ED-A5D307151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71244" y="1960129"/>
              <a:ext cx="1114427" cy="571074"/>
            </a:xfrm>
            <a:prstGeom prst="rect">
              <a:avLst/>
            </a:prstGeom>
          </p:spPr>
        </p:pic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990388F9-BC26-4813-B98E-8C42D750F89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0" y="197186"/>
            <a:ext cx="996820" cy="75229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CA86945-8122-4ADD-9189-1B3045E8AA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8187" y="5755522"/>
            <a:ext cx="1000503" cy="99143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20B1107-C243-4F95-B09B-EC464BA74A9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55387" y="197185"/>
            <a:ext cx="996820" cy="75228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C61F1B81-B5F4-4585-BFD8-676EF13AC5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27385" y="5755522"/>
            <a:ext cx="1024822" cy="99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49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33E05E-3D4F-400B-8091-3FBCDE2AC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D2340E-5067-44E4-8A5C-9A74AEBCE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6111-CC10-4739-A135-1509901EBB61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C525247-C6E9-4E53-B58E-5266B3DAA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9C6F45A-8303-490B-B684-9037EE959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F492-55AF-47F1-896C-3940040CAC72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99239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CDF203F-44BE-4DD2-9E35-A0B675C8B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6111-CC10-4739-A135-1509901EBB61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7AB18C6-F0CE-4DF9-98B6-A713CE51B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06870A4-7F66-48B2-B41A-F8639EEF4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F492-55AF-47F1-896C-3940040CAC72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601674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4A22E2-4D11-4D90-AFCC-9ABDD9D62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CB344A-13FD-4A5D-804C-4B691A6A1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9F0527-ADBD-4532-937A-8E54F1082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E24409-3A4D-4120-80E3-CDD812B8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6111-CC10-4739-A135-1509901EBB61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D6A44B-998B-43DA-8911-582FBED70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4F197F-90F8-453A-984C-9A05EDC23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F492-55AF-47F1-896C-3940040CAC72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38962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E1112F-3079-1A49-1BA2-9D13B62FC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D188DB-276E-8B9C-69CB-0D0998F8D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428350-7F9F-FEEC-DE03-1A125DD1B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5ACB6-4D44-427F-B8B9-C082D0A21413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4DA164-C76E-7621-1950-D5433D37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0418E5-D76C-B438-17F3-327577778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A769-390B-4B14-B4CA-E49D6436A154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502867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DE6330-E12E-4A66-9A8B-E2B489B81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0B7D337-E200-4DA3-9B4B-CD8BCA983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850A55B-495F-452D-B384-0E46923D2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FF6258-D029-46D7-8DBA-C5FC1314E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6111-CC10-4739-A135-1509901EBB61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4314A5-DDFD-4924-BF8C-B825B82E1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9C70D7-81A1-416F-BE43-CFB27D7D9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F492-55AF-47F1-896C-3940040CAC72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991746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960E05-B06F-47C7-BB66-F234EE96B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5CC799A-8761-44F6-A650-0FF9CC07D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0FA319-6F5E-4A51-B2E2-75171F6D8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6111-CC10-4739-A135-1509901EBB61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097C73-F0D2-42DF-8653-FCCC36E77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E2B9AE-CE06-4D6A-A7A8-FD19B8781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F492-55AF-47F1-896C-3940040CAC72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704257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754B13F-0ED8-47F6-9AC8-25843892DE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8799232-ED1A-47E3-A84C-696A3EF8B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47F9B1-7173-4581-9EF9-C61E6B80F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6111-CC10-4739-A135-1509901EBB61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10DC69-4827-483D-9ED6-E0A4DCC73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8DD523-C3E1-43F0-920C-CB285C6A3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F492-55AF-47F1-896C-3940040CAC72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81615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23978" y="1849066"/>
            <a:ext cx="3328036" cy="6088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96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3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B1333-2D6D-425B-BC1D-127E1551F4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bject 3"/>
          <p:cNvSpPr/>
          <p:nvPr userDrawn="1"/>
        </p:nvSpPr>
        <p:spPr>
          <a:xfrm>
            <a:off x="0" y="-76199"/>
            <a:ext cx="12192000" cy="6942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7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object 4"/>
          <p:cNvSpPr/>
          <p:nvPr userDrawn="1"/>
        </p:nvSpPr>
        <p:spPr>
          <a:xfrm>
            <a:off x="0" y="2393782"/>
            <a:ext cx="7620000" cy="2138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7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26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1B4BA3-EAFB-B88B-8331-ABC7E07E3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0D08BF-B161-A18C-994E-26FD2E7EE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7294AC-B21F-8338-65AC-1EB70B3C6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42CF-99F8-4F2C-8374-271F25F9BEC3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BAD6C9-FBD3-1F3B-DE81-D6B451A2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D24B11-BCFA-58DF-F2C1-AEA883C7D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AC465-BD77-461D-9740-3DD11205F476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57007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302C53-C71C-F48D-84E4-C16D12BE3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89E1B9-15AD-8D7C-94F0-BDAE193D5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957FE6-44E3-2061-3BE4-64D7A445C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42CF-99F8-4F2C-8374-271F25F9BEC3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80E2F9-B0A5-8FD0-3A9E-8650CFF78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E56B59-51D6-4376-5F09-1C508E50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AC465-BD77-461D-9740-3DD11205F476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9897391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889E71-B0D2-EE12-53C6-AD8452D8C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8C63E6-84F9-C716-D756-6F88A370E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DEC912-4C1D-623A-7C04-3201C95F8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42CF-99F8-4F2C-8374-271F25F9BEC3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8B8B0A-C8C1-CF98-74E6-3417F5E11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82FC45-0EE5-E89B-B2D1-906C29567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AC465-BD77-461D-9740-3DD11205F476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01058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72BFD2-76B4-21AB-8D98-7A9359368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57B285-AC88-05FF-90CB-BD315AABE2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19AE17-3A6F-FCE8-D6B8-F10520310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AA89FC-8473-B04F-A4B7-5EDA917CD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42CF-99F8-4F2C-8374-271F25F9BEC3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B72EC7-51E2-DA76-1B27-54D81D91B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6136EF-E8DC-1A4D-CD1C-E6EFFCD18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AC465-BD77-461D-9740-3DD11205F476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2986844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6AF984-1325-F3E1-3BEF-442DF4759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288BCA-D7C0-1378-1522-6B0DCE9A8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2F0FCCB-07C9-DC9C-3980-21F57315B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40663B6-3702-BFDA-A975-E67C7B3526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EDAB511-F5F6-6486-B2BF-4078DBC78A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1130990-E4B4-9B13-448A-2364289F0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42CF-99F8-4F2C-8374-271F25F9BEC3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FD74090-8EDB-6587-A365-B635E8A62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49A7044-5968-CC05-7B3D-A72679A24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AC465-BD77-461D-9740-3DD11205F476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681528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86FB31-9D1E-75F5-5D26-1DAB9053A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5551A0-A76B-8AE0-D860-B963E6076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42CF-99F8-4F2C-8374-271F25F9BEC3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D2A4435-47CB-F7A2-5926-49E57567E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0CA738D-EF18-0430-155B-C5B54A6AB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AC465-BD77-461D-9740-3DD11205F476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41899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450A5B-8AFC-FCE7-07CA-FABDA1090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0A6D5D-AD9A-C03B-F76F-F07B2D1C5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31DAFA-63CA-5EE8-82A2-3BC33A0DD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5ACB6-4D44-427F-B8B9-C082D0A21413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F58140-6956-46BB-D931-E955FBA9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DED639-A6FA-1EA7-BACF-A9A5A8169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A769-390B-4B14-B4CA-E49D6436A154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2290524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C166DB3-6A20-9522-B6BC-FC7939204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42CF-99F8-4F2C-8374-271F25F9BEC3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A5D8397-168D-7DD0-F8B1-930DA05C8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9B4E421-B358-7EC9-5D50-A354F3699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AC465-BD77-461D-9740-3DD11205F476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47721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5A631F-D875-23DE-8A26-C5C7F7D74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D51BA1-D21A-4128-715D-BBBFBF55F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CB2E9C-4AA4-89DA-8CCB-E31F712FC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8D1D59-69AB-C523-FBC0-D9073273E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42CF-99F8-4F2C-8374-271F25F9BEC3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A8885C-1C16-F667-CF6F-85DECB0A2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FCF06C-CDEB-0DFB-4B0A-BDCC49A20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AC465-BD77-461D-9740-3DD11205F476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95847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B6140A-A6DF-02C5-FE43-3BF131EFC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6E5FDDB-8C60-3959-1B1B-3C4F728335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7D8C08-81EC-8FDA-93AA-F761792FB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086B3CF-B785-9AE0-2BA9-5EA298D09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42CF-99F8-4F2C-8374-271F25F9BEC3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D01266-04FC-7EFD-8ED7-4DB7D0F95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3CF2AB1-0B06-D725-A837-7693D21C3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AC465-BD77-461D-9740-3DD11205F476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652268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9AB4F1-FE1D-E359-03BA-B5EA092AF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F47B83-2E97-B092-4105-D3C9B0F79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FD1258-5061-BFD5-2B13-004E7D26F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42CF-99F8-4F2C-8374-271F25F9BEC3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76BD0E-B133-940F-212B-C96D7D23F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B5C79F-04C1-E813-CC7A-C6F668EFC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AC465-BD77-461D-9740-3DD11205F476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6125781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369D638-68F7-DBDF-2D07-9B1DC3CA47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87AD645-1A13-F0D2-1560-C82566190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4F386E-9829-33B3-C230-70961476A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42CF-99F8-4F2C-8374-271F25F9BEC3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4E406B-AF69-3A6D-B06B-F209A22D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8CCDF7-67F5-8505-3B55-15CC6F872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AC465-BD77-461D-9740-3DD11205F476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801294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F26A6A-18DA-F40F-6CC6-9AF248F3CD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C9715DB-82A4-1B34-842E-3CF0EB5FB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9C07E9-B764-C31B-0E45-90C4FCA0B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BC00-F70F-4239-A765-45B8AA446A48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54371B-92FB-5AEE-E951-5BE242411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70F184-83E2-3545-E49F-BB74D4E40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6266-E2B4-4444-8A35-60A666FEF207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451511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D78D1E-29A1-F9ED-724F-8E5ABB86C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BC76BA-6B5B-59D0-AA9A-7B21DF92C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6E4E40-A2EA-449D-AD78-3DD7D814E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BC00-F70F-4239-A765-45B8AA446A48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AF376C-EBFE-A67D-9045-58895BC6E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FFEB0E-60EC-9951-0491-3FD00F64D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6266-E2B4-4444-8A35-60A666FEF207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734959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436AE9-066E-C0B4-C465-1189BAC34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30731B-5489-58C6-8D99-70CFF4AAD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3F1F99-E452-F903-EB2C-585259501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BC00-F70F-4239-A765-45B8AA446A48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A238B0-A32E-A3CA-AC08-02054A969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EB9C49-0DEF-7AED-0CA7-334F2FD1C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6266-E2B4-4444-8A35-60A666FEF207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810616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896071-2D36-BD82-BAE4-1F21D1E51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8FA2A6-6819-6C18-0119-86BF788BF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8C8BCD-7822-D35A-69F3-E93317981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C933CE-258B-BA0E-D912-42381EC91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BC00-F70F-4239-A765-45B8AA446A48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C95CC6-96C8-6B25-988E-952A7CE2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8DB122-039E-B0D4-D2F8-2C803E43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6266-E2B4-4444-8A35-60A666FEF207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530677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DF5F23-2013-3616-C50E-D7CF2453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50418C-3E19-6FC8-6DEE-9F9A45988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27F290E-102E-9D3B-9FC4-6060729DA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ECA36F2-91D7-BF13-D56F-5CDF63F24E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D1027CE-6CB8-B828-DEBB-3E2230FEFB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113F3CB-FC44-1FDC-9946-D2A9F591D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BC00-F70F-4239-A765-45B8AA446A48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3C817D1-9F53-FD07-0E74-1956E058D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C8182C1-F6C7-8E29-36E4-81057ACB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6266-E2B4-4444-8A35-60A666FEF207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27547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466A06-5B56-0CC0-5844-1C8E21AA1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49A406-236C-0A3E-38E1-2D6FFC9D9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1196B01-9DE1-A3C8-D07D-A85ACE1F0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46A93A-AA97-0AE9-4B8F-006F0C9A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5ACB6-4D44-427F-B8B9-C082D0A21413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944677-1F7D-7E9E-628C-82BCDFFDD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BDA2D7-9A93-4B7D-D2B0-6861D85CA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A769-390B-4B14-B4CA-E49D6436A154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4145827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60F7C2-538F-D611-3852-E8453AF85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1FA4E06-67C9-7271-FFB9-B8F49AB42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BC00-F70F-4239-A765-45B8AA446A48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CDA57ED-CE03-3FE5-0E7E-3F74CBB9C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459CA6F-C88E-C62A-E328-0ACCE63FE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6266-E2B4-4444-8A35-60A666FEF207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2540290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C1D9249-B80A-578E-F44F-5CF1C9109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BC00-F70F-4239-A765-45B8AA446A48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E4B178B-966C-F397-EF26-8DA7B32C8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0A43DC5-DCD4-41D4-7F7D-C27F51AE7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6266-E2B4-4444-8A35-60A666FEF207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794709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1DE1BA-63C4-7E9F-0DB6-1118487DD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A8D7AB-8704-8854-FB03-59F23033D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AB794E7-6573-4064-7712-08819BCDAF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0734A15-7669-48FE-828F-F4E907786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BC00-F70F-4239-A765-45B8AA446A48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D4DC51-98A7-61A5-93F5-EC3560FBB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90D68E-FBFE-8086-32CA-A9DA32F41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6266-E2B4-4444-8A35-60A666FEF207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3399039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42EB66-98EC-DD7D-7790-51031EB35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C082B10-E384-B182-6D68-1D13497F58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F531E90-0DA7-685A-6302-1D2E3A3C5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1596FD-6CB5-5A8F-304B-4FF0369E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BC00-F70F-4239-A765-45B8AA446A48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3A74728-5F88-1FA9-DC85-B8CC087CB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C1CB3C5-C401-8CE1-D975-753BA482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6266-E2B4-4444-8A35-60A666FEF207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1546485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689904-A357-C305-6710-6BB663BFA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C5E29F-6C3D-89FA-7E4A-36C4C1DA4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DC7AB1-8B4A-B5C5-9D34-5E1D86A0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BC00-F70F-4239-A765-45B8AA446A48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80BD6D-0BA5-D688-3E32-37F82432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91C682-687A-8079-A6A4-B3F3EAA7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6266-E2B4-4444-8A35-60A666FEF207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7459786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8C40F11-96C4-9E42-0C88-CE01F12451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9A0E87F-F1DC-142D-930C-936B9E462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94C09-DDB1-A095-5D4F-4DD568AF7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BC00-F70F-4239-A765-45B8AA446A48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85414F-72E2-C620-57C9-822482CEC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5CC279-A717-D781-0FF0-BD006E8D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6266-E2B4-4444-8A35-60A666FEF207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516799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4198054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711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041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E03E87-8ED6-49DE-807F-88BB35CDC7EE}"/>
              </a:ext>
            </a:extLst>
          </p:cNvPr>
          <p:cNvSpPr/>
          <p:nvPr userDrawn="1"/>
        </p:nvSpPr>
        <p:spPr>
          <a:xfrm>
            <a:off x="1085065" y="1621765"/>
            <a:ext cx="2045865" cy="464101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D79ED9C-AB25-4609-AB99-B83BD4048878}"/>
              </a:ext>
            </a:extLst>
          </p:cNvPr>
          <p:cNvSpPr/>
          <p:nvPr userDrawn="1"/>
        </p:nvSpPr>
        <p:spPr>
          <a:xfrm>
            <a:off x="3743733" y="1621765"/>
            <a:ext cx="2045865" cy="464101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CECE6B-218F-4697-9A8C-6317DB8F0795}"/>
              </a:ext>
            </a:extLst>
          </p:cNvPr>
          <p:cNvSpPr/>
          <p:nvPr userDrawn="1"/>
        </p:nvSpPr>
        <p:spPr>
          <a:xfrm>
            <a:off x="6402401" y="1621765"/>
            <a:ext cx="2045865" cy="464101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EC3E39C-1917-497D-9FA2-280086D87492}"/>
              </a:ext>
            </a:extLst>
          </p:cNvPr>
          <p:cNvSpPr/>
          <p:nvPr userDrawn="1"/>
        </p:nvSpPr>
        <p:spPr>
          <a:xfrm>
            <a:off x="9061069" y="1621765"/>
            <a:ext cx="2045865" cy="464101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3AB435FD-EFCF-4DA5-8AC8-A34BF478B869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137445" y="1690611"/>
            <a:ext cx="1941107" cy="194110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5B6F0778-36CE-40A0-8A98-DC19167BAE7E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3796113" y="4269899"/>
            <a:ext cx="1941107" cy="194110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EFCBE045-9FD4-4549-9344-9AAF948AC24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454781" y="1690611"/>
            <a:ext cx="1941107" cy="194110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DFD4847C-81AD-4D76-91C3-2C9B5B791C25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9113448" y="4269899"/>
            <a:ext cx="1941107" cy="194110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57993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E6D828-F6F2-6D43-23EF-446B666F6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05334D-AD5D-DA98-DFA5-88A51D6B0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2240B29-6051-3753-C1B1-0E77FFF72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AB4859-A4ED-E55A-4448-2F501C52B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3862AFA-57A7-D23F-499A-191B7AB28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A869DD8-45C9-D71A-071F-6EAB2F3E4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5ACB6-4D44-427F-B8B9-C082D0A21413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01A7490-F257-C2FF-3C81-DB5B0FAF1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D20FABA-44D9-B0CB-DED2-CD0350A52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A769-390B-4B14-B4CA-E49D6436A154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8451231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92000" y="0"/>
            <a:ext cx="8100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3960000"/>
            <a:ext cx="4092000" cy="289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200000" y="4050000"/>
            <a:ext cx="7992000" cy="280800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98548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941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198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7">
            <a:extLst>
              <a:ext uri="{FF2B5EF4-FFF2-40B4-BE49-F238E27FC236}">
                <a16:creationId xmlns:a16="http://schemas.microsoft.com/office/drawing/2014/main" id="{189C4A6E-7453-43BD-AE04-56008229C81A}"/>
              </a:ext>
            </a:extLst>
          </p:cNvPr>
          <p:cNvGrpSpPr/>
          <p:nvPr userDrawn="1"/>
        </p:nvGrpSpPr>
        <p:grpSpPr>
          <a:xfrm>
            <a:off x="850796" y="2029744"/>
            <a:ext cx="2126862" cy="3673670"/>
            <a:chOff x="1438761" y="2033015"/>
            <a:chExt cx="1980000" cy="3420000"/>
          </a:xfrm>
        </p:grpSpPr>
        <p:sp>
          <p:nvSpPr>
            <p:cNvPr id="3" name="Rounded Rectangle 58">
              <a:extLst>
                <a:ext uri="{FF2B5EF4-FFF2-40B4-BE49-F238E27FC236}">
                  <a16:creationId xmlns:a16="http://schemas.microsoft.com/office/drawing/2014/main" id="{F62A8943-DBAC-4863-816D-3C4AB9630641}"/>
                </a:ext>
              </a:extLst>
            </p:cNvPr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" name="Rectangle 59">
              <a:extLst>
                <a:ext uri="{FF2B5EF4-FFF2-40B4-BE49-F238E27FC236}">
                  <a16:creationId xmlns:a16="http://schemas.microsoft.com/office/drawing/2014/main" id="{2A0A2EE1-221A-4028-8DB2-BD8C495E1203}"/>
                </a:ext>
              </a:extLst>
            </p:cNvPr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5" name="Group 60">
              <a:extLst>
                <a:ext uri="{FF2B5EF4-FFF2-40B4-BE49-F238E27FC236}">
                  <a16:creationId xmlns:a16="http://schemas.microsoft.com/office/drawing/2014/main" id="{BE51866B-1440-45F1-A4DE-183557B38AA5}"/>
                </a:ext>
              </a:extLst>
            </p:cNvPr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6" name="Oval 61">
                <a:extLst>
                  <a:ext uri="{FF2B5EF4-FFF2-40B4-BE49-F238E27FC236}">
                    <a16:creationId xmlns:a16="http://schemas.microsoft.com/office/drawing/2014/main" id="{8975740B-F53B-423A-85A7-05441B5A85A5}"/>
                  </a:ext>
                </a:extLst>
              </p:cNvPr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" name="Rounded Rectangle 62">
                <a:extLst>
                  <a:ext uri="{FF2B5EF4-FFF2-40B4-BE49-F238E27FC236}">
                    <a16:creationId xmlns:a16="http://schemas.microsoft.com/office/drawing/2014/main" id="{FC39DD53-8C1B-418B-9D4B-DEDDDFD49515}"/>
                  </a:ext>
                </a:extLst>
              </p:cNvPr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grpSp>
        <p:nvGrpSpPr>
          <p:cNvPr id="8" name="Group 51">
            <a:extLst>
              <a:ext uri="{FF2B5EF4-FFF2-40B4-BE49-F238E27FC236}">
                <a16:creationId xmlns:a16="http://schemas.microsoft.com/office/drawing/2014/main" id="{6550D580-9413-499C-A2F6-4FAF820E3DCD}"/>
              </a:ext>
            </a:extLst>
          </p:cNvPr>
          <p:cNvGrpSpPr/>
          <p:nvPr userDrawn="1"/>
        </p:nvGrpSpPr>
        <p:grpSpPr>
          <a:xfrm>
            <a:off x="3428276" y="1995876"/>
            <a:ext cx="2126862" cy="3673670"/>
            <a:chOff x="1438761" y="2033015"/>
            <a:chExt cx="1980000" cy="3420000"/>
          </a:xfrm>
        </p:grpSpPr>
        <p:sp>
          <p:nvSpPr>
            <p:cNvPr id="9" name="Rounded Rectangle 52">
              <a:extLst>
                <a:ext uri="{FF2B5EF4-FFF2-40B4-BE49-F238E27FC236}">
                  <a16:creationId xmlns:a16="http://schemas.microsoft.com/office/drawing/2014/main" id="{A0D25C72-26DC-4970-BB57-CC85C7184E09}"/>
                </a:ext>
              </a:extLst>
            </p:cNvPr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0" name="Rectangle 53">
              <a:extLst>
                <a:ext uri="{FF2B5EF4-FFF2-40B4-BE49-F238E27FC236}">
                  <a16:creationId xmlns:a16="http://schemas.microsoft.com/office/drawing/2014/main" id="{464D1CD6-F085-42B8-A945-E67960BA8456}"/>
                </a:ext>
              </a:extLst>
            </p:cNvPr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1" name="Group 54">
              <a:extLst>
                <a:ext uri="{FF2B5EF4-FFF2-40B4-BE49-F238E27FC236}">
                  <a16:creationId xmlns:a16="http://schemas.microsoft.com/office/drawing/2014/main" id="{1F01F4DA-726E-4F78-9FFF-59B4301DB4DE}"/>
                </a:ext>
              </a:extLst>
            </p:cNvPr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12" name="Oval 55">
                <a:extLst>
                  <a:ext uri="{FF2B5EF4-FFF2-40B4-BE49-F238E27FC236}">
                    <a16:creationId xmlns:a16="http://schemas.microsoft.com/office/drawing/2014/main" id="{882EE2D3-039E-4735-A899-B8E1CEEF04B0}"/>
                  </a:ext>
                </a:extLst>
              </p:cNvPr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" name="Rounded Rectangle 56">
                <a:extLst>
                  <a:ext uri="{FF2B5EF4-FFF2-40B4-BE49-F238E27FC236}">
                    <a16:creationId xmlns:a16="http://schemas.microsoft.com/office/drawing/2014/main" id="{805E3D63-60CC-4F19-A2A6-222F85BEDB9C}"/>
                  </a:ext>
                </a:extLst>
              </p:cNvPr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3C3ED90E-FEB0-4821-8390-7580442214C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56027" y="2279236"/>
            <a:ext cx="1060913" cy="29055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2E4A4063-3947-448A-A554-C5345B8189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02845" y="2328133"/>
            <a:ext cx="1087042" cy="29055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DE836E1E-1E8B-4DD8-A31C-BCA717BFC242}"/>
              </a:ext>
            </a:extLst>
          </p:cNvPr>
          <p:cNvGrpSpPr/>
          <p:nvPr userDrawn="1"/>
        </p:nvGrpSpPr>
        <p:grpSpPr>
          <a:xfrm>
            <a:off x="2077784" y="1858049"/>
            <a:ext cx="2304289" cy="3980137"/>
            <a:chOff x="1438761" y="2033015"/>
            <a:chExt cx="1980000" cy="3420000"/>
          </a:xfrm>
        </p:grpSpPr>
        <p:sp>
          <p:nvSpPr>
            <p:cNvPr id="17" name="Rounded Rectangle 41">
              <a:extLst>
                <a:ext uri="{FF2B5EF4-FFF2-40B4-BE49-F238E27FC236}">
                  <a16:creationId xmlns:a16="http://schemas.microsoft.com/office/drawing/2014/main" id="{1FE8E1EF-98AE-40B9-9B35-B469967CAC6D}"/>
                </a:ext>
              </a:extLst>
            </p:cNvPr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8" name="Rectangle 42">
              <a:extLst>
                <a:ext uri="{FF2B5EF4-FFF2-40B4-BE49-F238E27FC236}">
                  <a16:creationId xmlns:a16="http://schemas.microsoft.com/office/drawing/2014/main" id="{FB357B44-5A23-4AD5-BE11-F07EC85AF062}"/>
                </a:ext>
              </a:extLst>
            </p:cNvPr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F414EAD0-E0C7-47AC-8FE9-E0C54C3D0856}"/>
                </a:ext>
              </a:extLst>
            </p:cNvPr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20" name="Oval 44">
                <a:extLst>
                  <a:ext uri="{FF2B5EF4-FFF2-40B4-BE49-F238E27FC236}">
                    <a16:creationId xmlns:a16="http://schemas.microsoft.com/office/drawing/2014/main" id="{FF28C030-C739-460C-AC4C-35B029130F87}"/>
                  </a:ext>
                </a:extLst>
              </p:cNvPr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1" name="Rounded Rectangle 45">
                <a:extLst>
                  <a:ext uri="{FF2B5EF4-FFF2-40B4-BE49-F238E27FC236}">
                    <a16:creationId xmlns:a16="http://schemas.microsoft.com/office/drawing/2014/main" id="{1D692173-2133-4D86-B48F-B75A851F51DE}"/>
                  </a:ext>
                </a:extLst>
              </p:cNvPr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01371C75-AE82-4AE5-8CF8-7F5AC9365E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17448" y="2189685"/>
            <a:ext cx="2023386" cy="31422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0996A05F-ABEB-4DF4-8C8D-F25EA65CE7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262119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5937095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2B35F45-00CB-4203-B075-872C639D402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22283" y="1354778"/>
            <a:ext cx="6150293" cy="3448050"/>
          </a:xfrm>
          <a:custGeom>
            <a:avLst/>
            <a:gdLst>
              <a:gd name="connsiteX0" fmla="*/ 2106931 w 6150293"/>
              <a:gd name="connsiteY0" fmla="*/ 0 h 3448050"/>
              <a:gd name="connsiteX1" fmla="*/ 6150293 w 6150293"/>
              <a:gd name="connsiteY1" fmla="*/ 0 h 3448050"/>
              <a:gd name="connsiteX2" fmla="*/ 4042410 w 6150293"/>
              <a:gd name="connsiteY2" fmla="*/ 3448050 h 3448050"/>
              <a:gd name="connsiteX3" fmla="*/ 0 w 6150293"/>
              <a:gd name="connsiteY3" fmla="*/ 3448050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50293" h="3448050">
                <a:moveTo>
                  <a:pt x="2106931" y="0"/>
                </a:moveTo>
                <a:lnTo>
                  <a:pt x="6150293" y="0"/>
                </a:lnTo>
                <a:lnTo>
                  <a:pt x="4042410" y="3448050"/>
                </a:lnTo>
                <a:lnTo>
                  <a:pt x="0" y="34480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0AF9A2D-6BC2-414E-9FA2-2BCC6B6CECD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8638" y="1354778"/>
            <a:ext cx="4429125" cy="3448050"/>
          </a:xfrm>
          <a:custGeom>
            <a:avLst/>
            <a:gdLst>
              <a:gd name="connsiteX0" fmla="*/ 0 w 4429125"/>
              <a:gd name="connsiteY0" fmla="*/ 0 h 3448050"/>
              <a:gd name="connsiteX1" fmla="*/ 4429125 w 4429125"/>
              <a:gd name="connsiteY1" fmla="*/ 0 h 3448050"/>
              <a:gd name="connsiteX2" fmla="*/ 2322195 w 4429125"/>
              <a:gd name="connsiteY2" fmla="*/ 3448050 h 3448050"/>
              <a:gd name="connsiteX3" fmla="*/ 0 w 4429125"/>
              <a:gd name="connsiteY3" fmla="*/ 3448050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9125" h="3448050">
                <a:moveTo>
                  <a:pt x="0" y="0"/>
                </a:moveTo>
                <a:lnTo>
                  <a:pt x="4429125" y="0"/>
                </a:lnTo>
                <a:lnTo>
                  <a:pt x="2322195" y="3448050"/>
                </a:lnTo>
                <a:lnTo>
                  <a:pt x="0" y="34480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2A5C04A-4DC0-45FF-8695-531CFED7EA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36142" y="1354778"/>
            <a:ext cx="4426268" cy="3448050"/>
          </a:xfrm>
          <a:custGeom>
            <a:avLst/>
            <a:gdLst>
              <a:gd name="connsiteX0" fmla="*/ 2107883 w 4426268"/>
              <a:gd name="connsiteY0" fmla="*/ 0 h 3448050"/>
              <a:gd name="connsiteX1" fmla="*/ 4426268 w 4426268"/>
              <a:gd name="connsiteY1" fmla="*/ 0 h 3448050"/>
              <a:gd name="connsiteX2" fmla="*/ 4426268 w 4426268"/>
              <a:gd name="connsiteY2" fmla="*/ 3448050 h 3448050"/>
              <a:gd name="connsiteX3" fmla="*/ 0 w 4426268"/>
              <a:gd name="connsiteY3" fmla="*/ 3448050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6268" h="3448050">
                <a:moveTo>
                  <a:pt x="2107883" y="0"/>
                </a:moveTo>
                <a:lnTo>
                  <a:pt x="4426268" y="0"/>
                </a:lnTo>
                <a:lnTo>
                  <a:pt x="4426268" y="3448050"/>
                </a:lnTo>
                <a:lnTo>
                  <a:pt x="0" y="34480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A46197D-1598-4D3F-9547-3133C1271A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7214475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1451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8CB04D-A2B9-4242-996A-6576CCB9ED56}"/>
              </a:ext>
            </a:extLst>
          </p:cNvPr>
          <p:cNvGrpSpPr/>
          <p:nvPr userDrawn="1"/>
        </p:nvGrpSpPr>
        <p:grpSpPr>
          <a:xfrm>
            <a:off x="708173" y="1837593"/>
            <a:ext cx="5265908" cy="2893260"/>
            <a:chOff x="-548507" y="477868"/>
            <a:chExt cx="11570449" cy="635717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5726AFF-C4CD-476E-B4AC-6350B219F43D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1DF8E8A-6EB3-47AB-8E07-A930417030A0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77EDC2F-487F-4278-AD96-D95F3FBD4A50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48E8E8F-79CA-4449-AD0C-81C45CDF5D27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7D73200-85F6-4B0F-B836-526D92B455B0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585C512-B2BC-4599-987C-E85258E36E4A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5896EB93-8E75-48F8-99D6-E34F448538CF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B94D743-41AB-4E45-9C20-CD4F98EBD9B2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A1F0E7E-E342-4B4C-9DD5-E47E1669AB80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01410DF8-5A67-4521-97F3-B28A5F973AEA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32498DA-AB4C-4F3A-BDDA-85C6C82D936A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5127645-8125-47BC-9C59-A13CC4C57189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5" name="그림 개체 틀 2">
            <a:extLst>
              <a:ext uri="{FF2B5EF4-FFF2-40B4-BE49-F238E27FC236}">
                <a16:creationId xmlns:a16="http://schemas.microsoft.com/office/drawing/2014/main" id="{EA8B167C-2E1E-4773-B6B1-F0F73F34CB0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01911" y="1976846"/>
            <a:ext cx="3887856" cy="236749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2F21B487-AC92-42B3-97CB-3888992D58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4918554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3382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" y="1"/>
            <a:ext cx="7665395" cy="6867322"/>
          </a:xfrm>
          <a:custGeom>
            <a:avLst/>
            <a:gdLst>
              <a:gd name="connsiteX0" fmla="*/ 0 w 6353150"/>
              <a:gd name="connsiteY0" fmla="*/ 0 h 6858000"/>
              <a:gd name="connsiteX1" fmla="*/ 6353150 w 6353150"/>
              <a:gd name="connsiteY1" fmla="*/ 0 h 6858000"/>
              <a:gd name="connsiteX2" fmla="*/ 6353150 w 6353150"/>
              <a:gd name="connsiteY2" fmla="*/ 6858000 h 6858000"/>
              <a:gd name="connsiteX3" fmla="*/ 0 w 6353150"/>
              <a:gd name="connsiteY3" fmla="*/ 6858000 h 6858000"/>
              <a:gd name="connsiteX4" fmla="*/ 0 w 6353150"/>
              <a:gd name="connsiteY4" fmla="*/ 0 h 6858000"/>
              <a:gd name="connsiteX0" fmla="*/ 0 w 6353150"/>
              <a:gd name="connsiteY0" fmla="*/ 0 h 6858000"/>
              <a:gd name="connsiteX1" fmla="*/ 6353150 w 6353150"/>
              <a:gd name="connsiteY1" fmla="*/ 0 h 6858000"/>
              <a:gd name="connsiteX2" fmla="*/ 2857475 w 6353150"/>
              <a:gd name="connsiteY2" fmla="*/ 6838950 h 6858000"/>
              <a:gd name="connsiteX3" fmla="*/ 0 w 6353150"/>
              <a:gd name="connsiteY3" fmla="*/ 6858000 h 6858000"/>
              <a:gd name="connsiteX4" fmla="*/ 0 w 6353150"/>
              <a:gd name="connsiteY4" fmla="*/ 0 h 6858000"/>
              <a:gd name="connsiteX0" fmla="*/ 0 w 6353150"/>
              <a:gd name="connsiteY0" fmla="*/ 0 h 6867525"/>
              <a:gd name="connsiteX1" fmla="*/ 6353150 w 6353150"/>
              <a:gd name="connsiteY1" fmla="*/ 0 h 6867525"/>
              <a:gd name="connsiteX2" fmla="*/ 2857475 w 6353150"/>
              <a:gd name="connsiteY2" fmla="*/ 6867525 h 6867525"/>
              <a:gd name="connsiteX3" fmla="*/ 0 w 6353150"/>
              <a:gd name="connsiteY3" fmla="*/ 6858000 h 6867525"/>
              <a:gd name="connsiteX4" fmla="*/ 0 w 6353150"/>
              <a:gd name="connsiteY4" fmla="*/ 0 h 6867525"/>
              <a:gd name="connsiteX0" fmla="*/ 0 w 6353150"/>
              <a:gd name="connsiteY0" fmla="*/ 0 h 6877050"/>
              <a:gd name="connsiteX1" fmla="*/ 6353150 w 6353150"/>
              <a:gd name="connsiteY1" fmla="*/ 0 h 6877050"/>
              <a:gd name="connsiteX2" fmla="*/ 2558262 w 6353150"/>
              <a:gd name="connsiteY2" fmla="*/ 6877050 h 6877050"/>
              <a:gd name="connsiteX3" fmla="*/ 0 w 6353150"/>
              <a:gd name="connsiteY3" fmla="*/ 6858000 h 6877050"/>
              <a:gd name="connsiteX4" fmla="*/ 0 w 6353150"/>
              <a:gd name="connsiteY4" fmla="*/ 0 h 6877050"/>
              <a:gd name="connsiteX0" fmla="*/ 0 w 6353150"/>
              <a:gd name="connsiteY0" fmla="*/ 0 h 6858000"/>
              <a:gd name="connsiteX1" fmla="*/ 6353150 w 6353150"/>
              <a:gd name="connsiteY1" fmla="*/ 0 h 6858000"/>
              <a:gd name="connsiteX2" fmla="*/ 3164544 w 6353150"/>
              <a:gd name="connsiteY2" fmla="*/ 6857595 h 6858000"/>
              <a:gd name="connsiteX3" fmla="*/ 0 w 6353150"/>
              <a:gd name="connsiteY3" fmla="*/ 6858000 h 6858000"/>
              <a:gd name="connsiteX4" fmla="*/ 0 w 6353150"/>
              <a:gd name="connsiteY4" fmla="*/ 0 h 6858000"/>
              <a:gd name="connsiteX0" fmla="*/ 0 w 6353150"/>
              <a:gd name="connsiteY0" fmla="*/ 0 h 6867322"/>
              <a:gd name="connsiteX1" fmla="*/ 6353150 w 6353150"/>
              <a:gd name="connsiteY1" fmla="*/ 0 h 6867322"/>
              <a:gd name="connsiteX2" fmla="*/ 3672474 w 6353150"/>
              <a:gd name="connsiteY2" fmla="*/ 6867322 h 6867322"/>
              <a:gd name="connsiteX3" fmla="*/ 0 w 6353150"/>
              <a:gd name="connsiteY3" fmla="*/ 6858000 h 6867322"/>
              <a:gd name="connsiteX4" fmla="*/ 0 w 6353150"/>
              <a:gd name="connsiteY4" fmla="*/ 0 h 6867322"/>
              <a:gd name="connsiteX0" fmla="*/ 0 w 6353150"/>
              <a:gd name="connsiteY0" fmla="*/ 0 h 6858000"/>
              <a:gd name="connsiteX1" fmla="*/ 6353150 w 6353150"/>
              <a:gd name="connsiteY1" fmla="*/ 0 h 6858000"/>
              <a:gd name="connsiteX2" fmla="*/ 3680537 w 6353150"/>
              <a:gd name="connsiteY2" fmla="*/ 6857594 h 6858000"/>
              <a:gd name="connsiteX3" fmla="*/ 0 w 6353150"/>
              <a:gd name="connsiteY3" fmla="*/ 6858000 h 6858000"/>
              <a:gd name="connsiteX4" fmla="*/ 0 w 6353150"/>
              <a:gd name="connsiteY4" fmla="*/ 0 h 6858000"/>
              <a:gd name="connsiteX0" fmla="*/ 0 w 6353150"/>
              <a:gd name="connsiteY0" fmla="*/ 0 h 6867322"/>
              <a:gd name="connsiteX1" fmla="*/ 6353150 w 6353150"/>
              <a:gd name="connsiteY1" fmla="*/ 0 h 6867322"/>
              <a:gd name="connsiteX2" fmla="*/ 3696661 w 6353150"/>
              <a:gd name="connsiteY2" fmla="*/ 6867322 h 6867322"/>
              <a:gd name="connsiteX3" fmla="*/ 0 w 6353150"/>
              <a:gd name="connsiteY3" fmla="*/ 6858000 h 6867322"/>
              <a:gd name="connsiteX4" fmla="*/ 0 w 6353150"/>
              <a:gd name="connsiteY4" fmla="*/ 0 h 686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3150" h="6867322">
                <a:moveTo>
                  <a:pt x="0" y="0"/>
                </a:moveTo>
                <a:lnTo>
                  <a:pt x="6353150" y="0"/>
                </a:lnTo>
                <a:lnTo>
                  <a:pt x="3696661" y="686732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arallelogram 2"/>
          <p:cNvSpPr/>
          <p:nvPr userDrawn="1"/>
        </p:nvSpPr>
        <p:spPr>
          <a:xfrm>
            <a:off x="4636784" y="5127899"/>
            <a:ext cx="1209539" cy="1739424"/>
          </a:xfrm>
          <a:prstGeom prst="parallelogram">
            <a:avLst>
              <a:gd name="adj" fmla="val 66769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2776514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E11698-F944-BD35-C41A-9263C683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8AF14C5-6177-0ADE-20DD-380637766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5ACB6-4D44-427F-B8B9-C082D0A21413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3C05926-262F-A051-5F22-64B094CAF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532242-9C60-90AA-2074-F5A48798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A769-390B-4B14-B4CA-E49D6436A154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608308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1359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333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0038312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1456137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82D4A9-DB1E-AE84-B07D-3099ED27D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537D789-7166-B231-D069-A7A73AF5F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7C3D68-F3DC-D5AA-4989-8603C059E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FCE8-C70F-477C-AFCC-68F3F99F0CEC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D70485-7B27-F641-C008-684B1BB19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5DFF36-171B-18C7-5345-D27CA9126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F3E9A-56C2-444F-BCC0-73EEB7A4FE4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526045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E8ED1-43CE-BF79-E43F-4ACA55337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6F8410-E651-2824-B7C8-50EC7CC58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054F9E-C86C-A6A6-2FFE-817BB4DEF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FCE8-C70F-477C-AFCC-68F3F99F0CEC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7F3577-7DFF-6C44-110C-5C70CCA45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56C714-D319-8159-8E05-B472A3275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F3E9A-56C2-444F-BCC0-73EEB7A4FE4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893252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1A06C3-2296-E263-2737-7A8D834B3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570B7D-EF3F-9627-1829-56D2AE8F5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1F6CBF-D407-3CF1-8FEB-8D16FC8A2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FCE8-C70F-477C-AFCC-68F3F99F0CEC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11CF27-AFB6-9484-0D8E-7D69F5B46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108855-1861-8336-71D0-B7A1F89CD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F3E9A-56C2-444F-BCC0-73EEB7A4FE4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39114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AA5080-A344-1504-60D9-FA155F28B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28A200-8AB9-A367-DF56-F04164009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FEA52-02A2-0046-090E-6C641CA85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215080-0436-3C65-4092-B9FCD35F6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FCE8-C70F-477C-AFCC-68F3F99F0CEC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D3A132F-6584-F607-C62B-9EE382013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4B72D7-EB87-CCE6-2842-E651AE0F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F3E9A-56C2-444F-BCC0-73EEB7A4FE4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077479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0AFA4E-7325-DD15-EB06-E6F05D169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FD5DC4-6B3F-7D71-687B-45B83764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308E027-CC69-85E0-E28C-E13FDB1CB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A9DB15-7CC7-8D97-9F51-3EA754F91D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55CE210-3826-A889-41FC-0FE53D78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592F47-5B8A-43F6-7A47-5853A5124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FCE8-C70F-477C-AFCC-68F3F99F0CEC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0C6E9E0-DF4A-5BFD-90FD-D68C8E3E7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FAAB156-9EF3-FF7C-11C9-A4A9680E2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F3E9A-56C2-444F-BCC0-73EEB7A4FE4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6711501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CBA757-0F1C-7F31-5614-9BB10E36A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D342004-810D-89F8-23FC-B2B8EEF7D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FCE8-C70F-477C-AFCC-68F3F99F0CEC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B6997BC-59E8-AA2C-98FE-DF45E07B0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433C8AA-6F0F-9645-8253-0DCC74FD3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F3E9A-56C2-444F-BCC0-73EEB7A4FE4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941256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3EB406C-8E03-A5FB-4605-20CA1B90F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5ACB6-4D44-427F-B8B9-C082D0A21413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7899187-3B19-993C-A0F5-7E2C5F1C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9114C-9818-C016-F50F-3D9D91D83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A769-390B-4B14-B4CA-E49D6436A154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272513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CBBD370-4162-FCA5-C9D9-CC2C9963B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FCE8-C70F-477C-AFCC-68F3F99F0CEC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1063E4E-D8EC-F120-892A-80FBBE92C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D40BDC0-A291-DE88-BEA2-FD53D5345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F3E9A-56C2-444F-BCC0-73EEB7A4FE4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7811712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D1077A-8063-390C-0FA4-E3B3EA7A9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0F5856-66EE-92A7-40FA-3BFEBEEC2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D35D31B-CEB5-EF50-6226-4F871A0E8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30BEACE-DA4B-5EDC-93DB-D6CD77105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FCE8-C70F-477C-AFCC-68F3F99F0CEC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782BC8-C2F9-D172-34F8-D0BC35462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45F24E-6825-079F-219C-45602D5B2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F3E9A-56C2-444F-BCC0-73EEB7A4FE4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1673529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36A407-2373-F425-7090-05F892B02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09338AA-FA12-8AB5-E710-D517C2036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34017A-6251-36BD-219A-21ACAA160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895482-0EAD-D3AA-C0AA-16CCC9CEC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FCE8-C70F-477C-AFCC-68F3F99F0CEC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2D1A7-1AA5-2B2E-A4AB-C60B3760F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AC3991D-D60D-D8A8-F12D-E68ACA24C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F3E9A-56C2-444F-BCC0-73EEB7A4FE4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3582383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443437-FB54-EBBC-DF8B-77B363F91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0E93578-E809-3C3C-2640-CA94F3923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A44899-1CA0-C1FC-CE6F-65604C37C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FCE8-C70F-477C-AFCC-68F3F99F0CEC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5DF070-862D-E630-AD4D-7B3CD0DB1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850CBA-FABB-F991-1280-D4D984188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F3E9A-56C2-444F-BCC0-73EEB7A4FE4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534380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BBB024-A9AA-4A15-969B-5D420A7679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37D5A8-FB92-85BA-AE9C-CB83D3510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0E26E7-153E-C409-ED1D-C0F8DC5A4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FCE8-C70F-477C-AFCC-68F3F99F0CEC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A49FA4-F96B-49C9-73DC-902A3899B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E846A3-410D-BF1D-F10A-007BEFCE4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F3E9A-56C2-444F-BCC0-73EEB7A4FE4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3594054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6DBFE5-ED72-4801-8401-624660238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33066F8-58E3-496D-A52D-16D41DEAF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3E7AF0-2E15-4FC9-8331-F7AA38EB9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BE3C0-5E93-4557-90BB-5F3FD1334F5E}" type="datetime1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89809D-C707-45A2-9AD5-A1D03C317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A93743-F7EA-4EC1-BA83-864066B49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B747-F55C-4292-9C1B-F4FA4B516778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405112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92C88E-B02E-46D6-AA2E-A3F019CE9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8D73F7-7382-49F0-BA48-5FE9DC6D4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18F50E-ECD5-47AD-BF86-85F6D4FBA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A851-6919-4205-A6B3-841B032E1B6A}" type="datetime1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0A30B0-68B3-4036-88FF-AC96FE41D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5B7A7F-C2F8-446A-83CB-C8247BB08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B747-F55C-4292-9C1B-F4FA4B516778}" type="slidenum">
              <a:rPr lang="es-PE" smtClean="0"/>
              <a:t>‹Nº›</a:t>
            </a:fld>
            <a:endParaRPr lang="es-PE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270BF2B-026A-47B7-9BA3-6187737B19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99" y="153389"/>
            <a:ext cx="2027025" cy="41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038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4F967E-3D3F-4EC3-8098-34A848EB0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1A2E5A-3000-4D5B-AD6B-552982A70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07231B-54EB-4120-9D96-811EE8E9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A411E-C366-4DE8-9330-5A52E3EC5ABC}" type="datetime1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3DD06C-0892-428B-81E2-0E296574F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B3EB4E-59DC-4B0D-8499-B3781CF04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B747-F55C-4292-9C1B-F4FA4B516778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7607351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8DA2A9-00C3-468B-9C9D-D6563F216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4EA500-DBCB-452D-9322-0DF83B475D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9F636BD-55C2-47AA-AF07-BA515F161B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3136E20-16C1-4CB1-921A-FBFF317F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3746-282E-4259-9188-89E61052F1D7}" type="datetime1">
              <a:rPr lang="es-PE" smtClean="0"/>
              <a:t>11/07/2023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741962-D24D-43BD-9555-BC5BE9FC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17CC6F-D4A1-42ED-9626-F1E791EC6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B747-F55C-4292-9C1B-F4FA4B516778}" type="slidenum">
              <a:rPr lang="es-PE" smtClean="0"/>
              <a:t>‹Nº›</a:t>
            </a:fld>
            <a:endParaRPr lang="es-PE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6481372-D8A2-4B0B-A523-0ED1CD0FB9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99" y="153389"/>
            <a:ext cx="2027025" cy="41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574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5F0023-CC7F-46BE-83ED-DC8750C9E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A0140D-CCB5-44B1-BFBF-80CAEB964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80B84A4-5F99-4555-893A-4274E318F5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A30D890-FB9C-4F77-ADA7-61D706217D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EE460DE-38E1-413C-A133-ABCACDEEC7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9414C3-6ACC-4461-9AFC-D38D5D2CF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76825-D454-4340-A34B-4A5AEC569025}" type="datetime1">
              <a:rPr lang="es-PE" smtClean="0"/>
              <a:t>11/07/2023</a:t>
            </a:fld>
            <a:endParaRPr lang="es-PE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7EF2051-DB88-45F9-ACAC-B86AA557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5290900-DEC7-46B6-81AA-AC0460472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B747-F55C-4292-9C1B-F4FA4B516778}" type="slidenum">
              <a:rPr lang="es-PE" smtClean="0"/>
              <a:t>‹Nº›</a:t>
            </a:fld>
            <a:endParaRPr lang="es-PE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EAE5EE3-A6E1-4FCD-A257-09E9F066A6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99" y="153389"/>
            <a:ext cx="2027025" cy="41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81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E64E12-D6C4-7C02-92E9-6D40FA2E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F22873-FE1C-7871-3834-68ED5D7ED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392F62D-F56E-FD0F-7A92-9DBAA4DCE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04EEFC-C524-F30E-EDD5-EEE1E9425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5ACB6-4D44-427F-B8B9-C082D0A21413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AEF44A-D7BA-9A08-023B-5D4BAC4E6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CACB73-9D93-76BF-8276-5748B469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A769-390B-4B14-B4CA-E49D6436A154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769346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1E5289-5126-409A-9D5D-E4186E87C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DFD9D9B-28AB-4787-94BA-58CD0275A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A8C4-176F-4072-B3BB-461127ADCDDF}" type="datetime1">
              <a:rPr lang="es-PE" smtClean="0"/>
              <a:t>11/07/2023</a:t>
            </a:fld>
            <a:endParaRPr lang="es-PE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3A320D-4661-4696-83BC-B43E0B6E7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57556B-4306-43D2-B587-10DC8C22C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B747-F55C-4292-9C1B-F4FA4B516778}" type="slidenum">
              <a:rPr lang="es-PE" smtClean="0"/>
              <a:t>‹Nº›</a:t>
            </a:fld>
            <a:endParaRPr lang="es-PE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6ED3D89-76CB-4E94-AA8E-E6A9D2193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99" y="153389"/>
            <a:ext cx="2027025" cy="41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822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A427004-AD3E-4495-8B4F-2625C2048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6808-1B86-46D2-A790-CAFF0C7CF0B5}" type="datetime1">
              <a:rPr lang="es-PE" smtClean="0"/>
              <a:t>11/07/2023</a:t>
            </a:fld>
            <a:endParaRPr lang="es-PE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80CD06D-7BD8-4502-B869-95A4305AC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2CBAFB9-FC44-4583-8EE1-55E805621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B747-F55C-4292-9C1B-F4FA4B516778}" type="slidenum">
              <a:rPr lang="es-PE" smtClean="0"/>
              <a:t>‹Nº›</a:t>
            </a:fld>
            <a:endParaRPr lang="es-PE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AA4B50-D943-4C36-A02D-07D401847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99" y="153389"/>
            <a:ext cx="2027025" cy="41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684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2DA94D-4931-4B45-9021-CFA65329F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6A97FD-A76A-4B70-9157-DA9B5DF09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9F0B1D5-8E69-4FAC-854C-D817AD93D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79FB5C-DEA9-436F-A94E-BBEDAC2A6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8196-6DEE-4BC8-8EF2-CEB387514807}" type="datetime1">
              <a:rPr lang="es-PE" smtClean="0"/>
              <a:t>11/07/2023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9D5F3B-C5DD-4ECA-9259-0A9127392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54AF32-05A6-4B80-827C-6188402AA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B747-F55C-4292-9C1B-F4FA4B516778}" type="slidenum">
              <a:rPr lang="es-PE" smtClean="0"/>
              <a:t>‹Nº›</a:t>
            </a:fld>
            <a:endParaRPr lang="es-PE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606FAE5-356C-453C-87E0-5469A878B7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99" y="153389"/>
            <a:ext cx="2027025" cy="41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272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F58C53-1FEE-4B01-9985-0B9FBA2E9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356D094-E466-4D35-A568-5ECD915BF5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1CE945-8CEB-45B4-909C-396D3B304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526BA9-1208-4A12-89B3-A77766D90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28C2B-1A9D-4676-BFC2-4F24A2055EF5}" type="datetime1">
              <a:rPr lang="es-PE" smtClean="0"/>
              <a:t>11/07/2023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30751EE-9898-4A33-AF43-58B330850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45D771-4ADA-487C-889C-FE0F66C24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B747-F55C-4292-9C1B-F4FA4B516778}" type="slidenum">
              <a:rPr lang="es-PE" smtClean="0"/>
              <a:t>‹Nº›</a:t>
            </a:fld>
            <a:endParaRPr lang="es-PE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03B287-79F1-421D-97A5-CB15FA1E27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99" y="153389"/>
            <a:ext cx="2027025" cy="41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365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3F893-8AB3-4355-A2EC-5981480E8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E52DFB6-6756-449E-B74B-6AF9FDA05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D27697-5B38-4E3F-AA76-0666792DA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662D9-0D13-492B-8266-8F4C65F6FEE1}" type="datetime1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653243-78CC-4D3A-90CA-368835460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C59C74-7E6B-424D-8A7B-3C383BDAE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B747-F55C-4292-9C1B-F4FA4B516778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0530367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0F4773-2280-40FA-93CF-5FA1F38FDB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E552696-3D34-4DED-8051-C1F8D30E1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37F13A-9D13-4FC4-B616-2B0A353BD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44A6-A628-419B-9AD3-9D1C987E28F1}" type="datetime1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C7EF55-5A35-40F7-AACA-AB59050F5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EB8DF6-9008-4EC4-BFC8-C3E03FC9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B747-F55C-4292-9C1B-F4FA4B516778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833862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2E8EDE-FB3C-61C4-BB69-AD66EE2C2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6385523-A3B0-9CA2-7D51-2728ABE103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EF966B-1477-6245-9DA2-8CC186619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A812EC-376C-6CFC-C3AE-A8FA50821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5ACB6-4D44-427F-B8B9-C082D0A21413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DEB6342-1E0C-BAA1-B603-D4D4CCEC8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352181-51C1-AD4C-89E3-1226D06A5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A769-390B-4B14-B4CA-E49D6436A154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51714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26.jp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A5E7288-808F-B077-ADF4-77757C79D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144A49-21A0-77F6-A185-BE8B8CE7E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81F918-D65A-D5F4-16A8-09FFBE8BF4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5ACB6-4D44-427F-B8B9-C082D0A21413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28D37F-2EBC-5C65-70F4-F364CBBEC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421246-8DFD-6675-82CA-1114E54955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CA769-390B-4B14-B4CA-E49D6436A154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0646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460A6B9-4A08-4DCF-B1F1-D73A0C9BD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8E7C735-35E1-4C39-BB3A-A2EA10712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80768E-EA4D-43AD-A651-2E200406B6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F6111-CC10-4739-A135-1509901EBB61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17AE91-9279-4AC9-8366-AC2F213E1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93A44A-0ADA-418E-96C6-2EFDAF6527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CF492-55AF-47F1-896C-3940040CAC72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4528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CB43E47-A606-7105-30F3-7748F118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A1C93E-9A42-438D-E7C2-B180BC46A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A5A577-58B6-85D9-9CA1-74A5EC3BC8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F42CF-99F8-4F2C-8374-271F25F9BEC3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C17763-79D2-D347-2E67-9718317E0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8EEFC6-0C4E-FF5B-3B21-99BEEE267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AC465-BD77-461D-9740-3DD11205F476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7255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72EE6B0-08A1-9B0F-294B-E26135BF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05FD75-1A18-4CAB-E47C-54BEB1381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333872-24E5-299B-1D78-24F9577FB7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4BC00-F70F-4239-A765-45B8AA446A48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46387B-B42E-4FD0-BF28-1779AF41C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363EBD-A309-C33E-11A7-EFDE4FDB5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E6266-E2B4-4444-8A35-60A666FEF207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121991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8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919E1F0-EA49-123B-4BB4-A2B8F4DD2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5DEE0C-9096-7344-F6AD-231F2D1B1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7BBC5F-CD5E-8F6A-44F8-B837F29D40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FFCE8-C70F-477C-AFCC-68F3F99F0CEC}" type="datetimeFigureOut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B2CBAB-CC95-BED1-67B8-045F57403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45346C-D51C-EE86-37AD-DEC850564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F3E9A-56C2-444F-BCC0-73EEB7A4FE4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5179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7587299-2E41-4161-B68A-0DD8A348E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13475C-D1BF-4FE3-819F-C1CFF9E34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8B1CAA-96AE-487B-8342-02746D5B76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037FF-9633-4275-B4FB-A302A28DBE22}" type="datetime1">
              <a:rPr lang="es-PE" smtClean="0"/>
              <a:t>11/07/2023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DAA810-A1F6-4802-BCA4-8598FA1BB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1408C7-1CA6-4CA8-9A3F-079A39488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AB747-F55C-4292-9C1B-F4FA4B516778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56460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4.wdp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49967E9-81C8-E3E6-27EF-7BAE638F0480}"/>
              </a:ext>
            </a:extLst>
          </p:cNvPr>
          <p:cNvSpPr/>
          <p:nvPr/>
        </p:nvSpPr>
        <p:spPr>
          <a:xfrm>
            <a:off x="735106" y="1452282"/>
            <a:ext cx="10721788" cy="4930589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644C9E-158B-3B33-A6E9-62A6BEBC2C49}"/>
              </a:ext>
            </a:extLst>
          </p:cNvPr>
          <p:cNvSpPr txBox="1"/>
          <p:nvPr/>
        </p:nvSpPr>
        <p:spPr>
          <a:xfrm>
            <a:off x="878540" y="1631573"/>
            <a:ext cx="10309408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MX" sz="134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MINISTERIO DEL INTERIOR</a:t>
            </a:r>
            <a:endParaRPr lang="es-PE" sz="134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09BE1B6-E4DD-95BA-08B0-5CDD4CAECA3C}"/>
              </a:ext>
            </a:extLst>
          </p:cNvPr>
          <p:cNvSpPr txBox="1"/>
          <p:nvPr/>
        </p:nvSpPr>
        <p:spPr>
          <a:xfrm>
            <a:off x="1030940" y="2148335"/>
            <a:ext cx="10040471" cy="28139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endParaRPr lang="es-MX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</a:pPr>
            <a:r>
              <a:rPr lang="es-MX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INFORME DEL SECTOR INTERIOR </a:t>
            </a:r>
          </a:p>
          <a:p>
            <a:pPr algn="ctr">
              <a:lnSpc>
                <a:spcPct val="114000"/>
              </a:lnSpc>
            </a:pPr>
            <a:r>
              <a:rPr lang="es-MX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 MATERIA DE PRESUPUESTO DEL AÑO FISCAL 2023 E</a:t>
            </a:r>
          </a:p>
          <a:p>
            <a:pPr algn="ctr">
              <a:lnSpc>
                <a:spcPct val="114000"/>
              </a:lnSpc>
            </a:pPr>
            <a:r>
              <a:rPr lang="es-MX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14000"/>
              </a:lnSpc>
            </a:pPr>
            <a:r>
              <a:rPr lang="es-MX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INTERVENCIONES PARA ENFRENTAR Y PREVENIR EL FENÓMENO DE “EL NIÑO”</a:t>
            </a:r>
          </a:p>
          <a:p>
            <a:pPr algn="ctr">
              <a:lnSpc>
                <a:spcPct val="130000"/>
              </a:lnSpc>
            </a:pPr>
            <a:endParaRPr lang="es-PE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875D209-05E1-8299-D627-BFF136F8F45E}"/>
              </a:ext>
            </a:extLst>
          </p:cNvPr>
          <p:cNvSpPr txBox="1"/>
          <p:nvPr/>
        </p:nvSpPr>
        <p:spPr>
          <a:xfrm>
            <a:off x="842680" y="5269661"/>
            <a:ext cx="10452849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VICENTE ROMERO FERNÁNDEZ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MINISTRO DEL INTERIOR</a:t>
            </a:r>
            <a:endParaRPr kumimoji="0" lang="es-P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LIMA, 6 DE JULIO</a:t>
            </a:r>
            <a:r>
              <a:rPr lang="es-ES" sz="1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 2023</a:t>
            </a:r>
            <a:endParaRPr kumimoji="0" lang="es-PE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983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F161BA-29A0-E5D4-6F66-28FF90114639}"/>
              </a:ext>
            </a:extLst>
          </p:cNvPr>
          <p:cNvSpPr txBox="1"/>
          <p:nvPr/>
        </p:nvSpPr>
        <p:spPr>
          <a:xfrm>
            <a:off x="125506" y="230336"/>
            <a:ext cx="119409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PRESUPUESTO 2023 - </a:t>
            </a:r>
            <a:r>
              <a:rPr lang="es-MX" sz="32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INVERSIONES</a:t>
            </a:r>
            <a:endParaRPr kumimoji="0" lang="es-PE" sz="3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700C65B-8215-C74E-FF51-45111C670A49}"/>
              </a:ext>
            </a:extLst>
          </p:cNvPr>
          <p:cNvSpPr txBox="1">
            <a:spLocks/>
          </p:cNvSpPr>
          <p:nvPr/>
        </p:nvSpPr>
        <p:spPr>
          <a:xfrm>
            <a:off x="610529" y="1039458"/>
            <a:ext cx="10515600" cy="2962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En millones de soles</a:t>
            </a:r>
            <a:endParaRPr lang="es-P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D1D723-F085-6E46-C4A7-5C14D7FE7BB1}"/>
              </a:ext>
            </a:extLst>
          </p:cNvPr>
          <p:cNvSpPr txBox="1"/>
          <p:nvPr/>
        </p:nvSpPr>
        <p:spPr>
          <a:xfrm>
            <a:off x="1607555" y="6503419"/>
            <a:ext cx="373599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Nota: </a:t>
            </a:r>
            <a:r>
              <a:rPr kumimoji="0" lang="es-MX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información al 30 de JUNIO 2023 según SIAF WEB.</a:t>
            </a:r>
            <a:endParaRPr kumimoji="0" lang="es-P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07A0D087-D0BE-7DC9-E1C6-668648436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360424"/>
              </p:ext>
            </p:extLst>
          </p:nvPr>
        </p:nvGraphicFramePr>
        <p:xfrm>
          <a:off x="1695097" y="1452282"/>
          <a:ext cx="8560525" cy="4885770"/>
        </p:xfrm>
        <a:graphic>
          <a:graphicData uri="http://schemas.openxmlformats.org/drawingml/2006/table">
            <a:tbl>
              <a:tblPr/>
              <a:tblGrid>
                <a:gridCol w="3988567">
                  <a:extLst>
                    <a:ext uri="{9D8B030D-6E8A-4147-A177-3AD203B41FA5}">
                      <a16:colId xmlns:a16="http://schemas.microsoft.com/office/drawing/2014/main" val="1296593095"/>
                    </a:ext>
                  </a:extLst>
                </a:gridCol>
                <a:gridCol w="976455">
                  <a:extLst>
                    <a:ext uri="{9D8B030D-6E8A-4147-A177-3AD203B41FA5}">
                      <a16:colId xmlns:a16="http://schemas.microsoft.com/office/drawing/2014/main" val="3603692909"/>
                    </a:ext>
                  </a:extLst>
                </a:gridCol>
                <a:gridCol w="1224705">
                  <a:extLst>
                    <a:ext uri="{9D8B030D-6E8A-4147-A177-3AD203B41FA5}">
                      <a16:colId xmlns:a16="http://schemas.microsoft.com/office/drawing/2014/main" val="1186402515"/>
                    </a:ext>
                  </a:extLst>
                </a:gridCol>
                <a:gridCol w="1328143">
                  <a:extLst>
                    <a:ext uri="{9D8B030D-6E8A-4147-A177-3AD203B41FA5}">
                      <a16:colId xmlns:a16="http://schemas.microsoft.com/office/drawing/2014/main" val="2260959344"/>
                    </a:ext>
                  </a:extLst>
                </a:gridCol>
                <a:gridCol w="1042655">
                  <a:extLst>
                    <a:ext uri="{9D8B030D-6E8A-4147-A177-3AD203B41FA5}">
                      <a16:colId xmlns:a16="http://schemas.microsoft.com/office/drawing/2014/main" val="3206097764"/>
                    </a:ext>
                  </a:extLst>
                </a:gridCol>
              </a:tblGrid>
              <a:tr h="19656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22" marR="8522" marT="8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22" marR="8522" marT="8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22" marR="8522" marT="8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22" marR="8522" marT="8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22" marR="8522" marT="8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7716903"/>
                  </a:ext>
                </a:extLst>
              </a:tr>
              <a:tr h="542562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Sector</a:t>
                      </a:r>
                    </a:p>
                  </a:txBody>
                  <a:tcPr marL="8522" marR="8522" marT="852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PIM</a:t>
                      </a:r>
                    </a:p>
                  </a:txBody>
                  <a:tcPr marL="8522" marR="8522" marT="852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Avance Certificación %</a:t>
                      </a:r>
                    </a:p>
                  </a:txBody>
                  <a:tcPr marL="8522" marR="8522" marT="852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Recursos Ejecutados</a:t>
                      </a:r>
                      <a:b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(devengado)</a:t>
                      </a:r>
                    </a:p>
                  </a:txBody>
                  <a:tcPr marL="8522" marR="8522" marT="852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Avance Ejecución % </a:t>
                      </a:r>
                    </a:p>
                  </a:txBody>
                  <a:tcPr marL="8522" marR="8522" marT="852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26323"/>
                  </a:ext>
                </a:extLst>
              </a:tr>
              <a:tr h="217736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DESARROLLO E INCLUSIÓN SOCIAL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03513"/>
                  </a:ext>
                </a:extLst>
              </a:tr>
              <a:tr h="20783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DEFENSA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1,938.8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1,077.9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603487"/>
                  </a:ext>
                </a:extLst>
              </a:tr>
              <a:tr h="20783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PRESIDENCIA CONSEJO MINISTROS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3,892.8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2,061.6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952659"/>
                  </a:ext>
                </a:extLst>
              </a:tr>
              <a:tr h="20783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ENERGÍA Y MINAS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286.5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145.7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383785"/>
                  </a:ext>
                </a:extLst>
              </a:tr>
              <a:tr h="20783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TRANSPORTES Y COMUNICACIONES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8,051.7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2,957.6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726888"/>
                  </a:ext>
                </a:extLst>
              </a:tr>
              <a:tr h="20783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MUJER Y POBLACIONES VULNERABLES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224672"/>
                  </a:ext>
                </a:extLst>
              </a:tr>
              <a:tr h="20783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PRODUCCIÓN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272.2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94.6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993405"/>
                  </a:ext>
                </a:extLst>
              </a:tr>
              <a:tr h="207839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TRABAJO Y PROMOCIÓN DEL EMPLEO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25.8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928722"/>
                  </a:ext>
                </a:extLst>
              </a:tr>
              <a:tr h="20783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EDUCACIÓN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3,448.3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905.7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527149"/>
                  </a:ext>
                </a:extLst>
              </a:tr>
              <a:tr h="20783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COMERCIO EXTERIOR Y TURISMO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115.9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29.7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326262"/>
                  </a:ext>
                </a:extLst>
              </a:tr>
              <a:tr h="20783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AGRARIO Y DE RIEGO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1,967.2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472.4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163296"/>
                  </a:ext>
                </a:extLst>
              </a:tr>
              <a:tr h="20783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CULTURA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152.6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35.5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670705"/>
                  </a:ext>
                </a:extLst>
              </a:tr>
              <a:tr h="20783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VIVIENDA CONSTRUCCIÓN Y SANEAMIENTO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1,634.3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335.1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274759"/>
                  </a:ext>
                </a:extLst>
              </a:tr>
              <a:tr h="20783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ECONOMÍA Y FINANZAS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464.9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94.2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140712"/>
                  </a:ext>
                </a:extLst>
              </a:tr>
              <a:tr h="20783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JUSTICIA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192.5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717306"/>
                  </a:ext>
                </a:extLst>
              </a:tr>
              <a:tr h="20783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SALUD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1,772.3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249.8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26501"/>
                  </a:ext>
                </a:extLst>
              </a:tr>
              <a:tr h="20783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INTERIOR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C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345.5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C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C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C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C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080043"/>
                  </a:ext>
                </a:extLst>
              </a:tr>
              <a:tr h="20783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RELACIONES EXTERIORES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74811"/>
                  </a:ext>
                </a:extLst>
              </a:tr>
              <a:tr h="20783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AMBIENTAL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399.5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3249"/>
                  </a:ext>
                </a:extLst>
              </a:tr>
              <a:tr h="18781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PODER EJECUTIVO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25,004.9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8,590.7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159814"/>
                  </a:ext>
                </a:extLst>
              </a:tr>
            </a:tbl>
          </a:graphicData>
        </a:graphic>
      </p:graphicFrame>
      <p:sp>
        <p:nvSpPr>
          <p:cNvPr id="12" name="Rectángulo 11">
            <a:extLst>
              <a:ext uri="{FF2B5EF4-FFF2-40B4-BE49-F238E27FC236}">
                <a16:creationId xmlns:a16="http://schemas.microsoft.com/office/drawing/2014/main" id="{F5EDC2AA-9293-DE85-E466-0C4CAF120AA9}"/>
              </a:ext>
            </a:extLst>
          </p:cNvPr>
          <p:cNvSpPr/>
          <p:nvPr/>
        </p:nvSpPr>
        <p:spPr>
          <a:xfrm>
            <a:off x="1587518" y="5540343"/>
            <a:ext cx="8828701" cy="21544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60389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F161BA-29A0-E5D4-6F66-28FF90114639}"/>
              </a:ext>
            </a:extLst>
          </p:cNvPr>
          <p:cNvSpPr txBox="1"/>
          <p:nvPr/>
        </p:nvSpPr>
        <p:spPr>
          <a:xfrm>
            <a:off x="125506" y="113792"/>
            <a:ext cx="11940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META Y EJECUCIÓN – PROGRAMACIÓN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MEF: JULIO - DICIEMBRE</a:t>
            </a:r>
            <a:endParaRPr kumimoji="0" lang="es-PE" sz="2400" b="1" i="0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062522A-9611-975F-C43E-C4AA3F19275E}"/>
              </a:ext>
            </a:extLst>
          </p:cNvPr>
          <p:cNvSpPr txBox="1"/>
          <p:nvPr/>
        </p:nvSpPr>
        <p:spPr>
          <a:xfrm>
            <a:off x="627215" y="6335602"/>
            <a:ext cx="1100076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>
                <a:solidFill>
                  <a:prstClr val="black"/>
                </a:solidFill>
                <a:latin typeface="Calibri" panose="020F0502020204030204"/>
              </a:rPr>
              <a:t>S</a:t>
            </a: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prevé ejecutar al </a:t>
            </a: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31.DIC</a:t>
            </a: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el importe de </a:t>
            </a: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S/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345.4 </a:t>
            </a: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millones </a:t>
            </a: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representando un </a:t>
            </a: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100% de los recursos asignados</a:t>
            </a:r>
            <a:endParaRPr kumimoji="0" lang="es-P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954AFBFF-0A9F-9062-65C3-16091187B2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017178"/>
              </p:ext>
            </p:extLst>
          </p:nvPr>
        </p:nvGraphicFramePr>
        <p:xfrm>
          <a:off x="716553" y="1425388"/>
          <a:ext cx="10822092" cy="4598892"/>
        </p:xfrm>
        <a:graphic>
          <a:graphicData uri="http://schemas.openxmlformats.org/drawingml/2006/table">
            <a:tbl>
              <a:tblPr/>
              <a:tblGrid>
                <a:gridCol w="1519682">
                  <a:extLst>
                    <a:ext uri="{9D8B030D-6E8A-4147-A177-3AD203B41FA5}">
                      <a16:colId xmlns:a16="http://schemas.microsoft.com/office/drawing/2014/main" val="696492031"/>
                    </a:ext>
                  </a:extLst>
                </a:gridCol>
                <a:gridCol w="978314">
                  <a:extLst>
                    <a:ext uri="{9D8B030D-6E8A-4147-A177-3AD203B41FA5}">
                      <a16:colId xmlns:a16="http://schemas.microsoft.com/office/drawing/2014/main" val="2788080010"/>
                    </a:ext>
                  </a:extLst>
                </a:gridCol>
                <a:gridCol w="1040512">
                  <a:extLst>
                    <a:ext uri="{9D8B030D-6E8A-4147-A177-3AD203B41FA5}">
                      <a16:colId xmlns:a16="http://schemas.microsoft.com/office/drawing/2014/main" val="3179141390"/>
                    </a:ext>
                  </a:extLst>
                </a:gridCol>
                <a:gridCol w="1040512">
                  <a:extLst>
                    <a:ext uri="{9D8B030D-6E8A-4147-A177-3AD203B41FA5}">
                      <a16:colId xmlns:a16="http://schemas.microsoft.com/office/drawing/2014/main" val="2340515206"/>
                    </a:ext>
                  </a:extLst>
                </a:gridCol>
                <a:gridCol w="1040512">
                  <a:extLst>
                    <a:ext uri="{9D8B030D-6E8A-4147-A177-3AD203B41FA5}">
                      <a16:colId xmlns:a16="http://schemas.microsoft.com/office/drawing/2014/main" val="3020962342"/>
                    </a:ext>
                  </a:extLst>
                </a:gridCol>
                <a:gridCol w="1040512">
                  <a:extLst>
                    <a:ext uri="{9D8B030D-6E8A-4147-A177-3AD203B41FA5}">
                      <a16:colId xmlns:a16="http://schemas.microsoft.com/office/drawing/2014/main" val="3921393248"/>
                    </a:ext>
                  </a:extLst>
                </a:gridCol>
                <a:gridCol w="1040512">
                  <a:extLst>
                    <a:ext uri="{9D8B030D-6E8A-4147-A177-3AD203B41FA5}">
                      <a16:colId xmlns:a16="http://schemas.microsoft.com/office/drawing/2014/main" val="708890197"/>
                    </a:ext>
                  </a:extLst>
                </a:gridCol>
                <a:gridCol w="1040512">
                  <a:extLst>
                    <a:ext uri="{9D8B030D-6E8A-4147-A177-3AD203B41FA5}">
                      <a16:colId xmlns:a16="http://schemas.microsoft.com/office/drawing/2014/main" val="3393924724"/>
                    </a:ext>
                  </a:extLst>
                </a:gridCol>
                <a:gridCol w="1040512">
                  <a:extLst>
                    <a:ext uri="{9D8B030D-6E8A-4147-A177-3AD203B41FA5}">
                      <a16:colId xmlns:a16="http://schemas.microsoft.com/office/drawing/2014/main" val="173812236"/>
                    </a:ext>
                  </a:extLst>
                </a:gridCol>
                <a:gridCol w="1040512">
                  <a:extLst>
                    <a:ext uri="{9D8B030D-6E8A-4147-A177-3AD203B41FA5}">
                      <a16:colId xmlns:a16="http://schemas.microsoft.com/office/drawing/2014/main" val="2429048896"/>
                    </a:ext>
                  </a:extLst>
                </a:gridCol>
              </a:tblGrid>
              <a:tr h="55119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PLIEGO / UEI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PIM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DEVENG. AL 30.JUN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META MEF JULIO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META MEF AGOSTO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META MEF SETIEMBRE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META MEF OCTUBRE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META MEF NOVIEMBRE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META MEF DICIEMBRE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PROYECTADO 2023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599545"/>
                  </a:ext>
                </a:extLst>
              </a:tr>
              <a:tr h="247321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M. DEL INTERIOR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322,663,043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37,099,118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5,024,843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6,591,419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8,824,628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61,956,565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35,265,022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167,901,448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322,663,043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927900"/>
                  </a:ext>
                </a:extLst>
              </a:tr>
              <a:tr h="247321"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OGAF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47,378,496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4,736,908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122,880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550,736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41,967,972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47,378,496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3670363"/>
                  </a:ext>
                </a:extLst>
              </a:tr>
              <a:tr h="247321"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DIRECFIN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32,352,970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2,700,278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2,103,645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675,812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1,334,690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3,920,278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3,617,098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15,487,449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32,352,970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318187"/>
                  </a:ext>
                </a:extLst>
              </a:tr>
              <a:tr h="247321"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VII DIRTEPOL LIMA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6,742,609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50,680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25,340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115,437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6,551,152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6,742,609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4981116"/>
                  </a:ext>
                </a:extLst>
              </a:tr>
              <a:tr h="247321"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DIRAVPOL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25,971,288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8,837,000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335,966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16,797,421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25,971,288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8881673"/>
                  </a:ext>
                </a:extLst>
              </a:tr>
              <a:tr h="247321"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SANIDAD PNP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2,129,997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277,993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195,792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276,052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286,864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1,093,296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2,129,997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763195"/>
                  </a:ext>
                </a:extLst>
              </a:tr>
              <a:tr h="313450"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XI DIRTEPOL AREQUIPA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3881194"/>
                  </a:ext>
                </a:extLst>
              </a:tr>
              <a:tr h="247321"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DIREICAJ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12,379,365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12,379,365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12,379,365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4329677"/>
                  </a:ext>
                </a:extLst>
              </a:tr>
              <a:tr h="247321"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DIRANDRO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2,588,435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2,588,435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2,588,435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118526"/>
                  </a:ext>
                </a:extLst>
              </a:tr>
              <a:tr h="247321"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OGIN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151,175,321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10,639,233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1,816,336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3,112,745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2,980,432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47,949,475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6,732,817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77,944,283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151,175,321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5943079"/>
                  </a:ext>
                </a:extLst>
              </a:tr>
              <a:tr h="271757"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FRENTE POLICIAL PUNO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34,050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34,050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34,050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0680248"/>
                  </a:ext>
                </a:extLst>
              </a:tr>
              <a:tr h="247321">
                <a:tc>
                  <a:txBody>
                    <a:bodyPr/>
                    <a:lstStyle/>
                    <a:p>
                      <a:pPr algn="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PERÚ SEGURO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41,780,512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9,907,706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1,020,132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2,458,850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4,264,069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9,474,794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7,280,086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7,374,875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41,780,512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4535458"/>
                  </a:ext>
                </a:extLst>
              </a:tr>
              <a:tr h="247321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INBP (BOMBEROS)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10,684,483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1,008,000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1,209,595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2,822,388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5,620,500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10,684,483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98557"/>
                  </a:ext>
                </a:extLst>
              </a:tr>
              <a:tr h="247321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SUCAMEC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4,557,858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144,828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183,744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2,551,168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219,737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1,429,381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4,557,858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055174"/>
                  </a:ext>
                </a:extLst>
              </a:tr>
              <a:tr h="247321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MIGRACIONES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7,580,273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2,643,510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564,361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406,055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611,267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566,874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1,000,352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1,787,854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7,580,273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652134"/>
                  </a:ext>
                </a:extLst>
              </a:tr>
              <a:tr h="24732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345,485,657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39,911,456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5,618,204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8,005,474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10,829,234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65,074,607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39,307,499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174,225,463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345,485,657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513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1594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F161BA-29A0-E5D4-6F66-28FF90114639}"/>
              </a:ext>
            </a:extLst>
          </p:cNvPr>
          <p:cNvSpPr txBox="1"/>
          <p:nvPr/>
        </p:nvSpPr>
        <p:spPr>
          <a:xfrm>
            <a:off x="125506" y="194477"/>
            <a:ext cx="119409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CONTRATACIONES CON </a:t>
            </a:r>
            <a:r>
              <a:rPr lang="es-MX" sz="32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MONTO DEVENGADO</a:t>
            </a:r>
            <a:endParaRPr kumimoji="0" lang="es-PE" sz="3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AB57C8E-9BD3-0108-0A0C-2439C9ECB1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21" t="20371" r="23645" b="17593"/>
          <a:stretch/>
        </p:blipFill>
        <p:spPr>
          <a:xfrm>
            <a:off x="302208" y="4846130"/>
            <a:ext cx="2161481" cy="170996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618C1CF-989C-C1D6-0DF7-4A96005C9E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31" t="20000" r="24167" b="14788"/>
          <a:stretch/>
        </p:blipFill>
        <p:spPr>
          <a:xfrm>
            <a:off x="2636708" y="4846130"/>
            <a:ext cx="2114586" cy="170996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62F306-C51C-0B0E-AF43-B8FF33756A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82" t="19503" r="24375" b="18519"/>
          <a:stretch/>
        </p:blipFill>
        <p:spPr>
          <a:xfrm>
            <a:off x="1391268" y="1564076"/>
            <a:ext cx="2651814" cy="1505859"/>
          </a:xfrm>
          <a:prstGeom prst="rect">
            <a:avLst/>
          </a:prstGeom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E8EC8251-ADBD-6092-A34F-B8FC25D171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159107"/>
              </p:ext>
            </p:extLst>
          </p:nvPr>
        </p:nvGraphicFramePr>
        <p:xfrm>
          <a:off x="5226425" y="1416424"/>
          <a:ext cx="6526306" cy="51905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0094">
                  <a:extLst>
                    <a:ext uri="{9D8B030D-6E8A-4147-A177-3AD203B41FA5}">
                      <a16:colId xmlns:a16="http://schemas.microsoft.com/office/drawing/2014/main" val="3964520254"/>
                    </a:ext>
                  </a:extLst>
                </a:gridCol>
                <a:gridCol w="982372">
                  <a:extLst>
                    <a:ext uri="{9D8B030D-6E8A-4147-A177-3AD203B41FA5}">
                      <a16:colId xmlns:a16="http://schemas.microsoft.com/office/drawing/2014/main" val="2287933572"/>
                    </a:ext>
                  </a:extLst>
                </a:gridCol>
                <a:gridCol w="1103113">
                  <a:extLst>
                    <a:ext uri="{9D8B030D-6E8A-4147-A177-3AD203B41FA5}">
                      <a16:colId xmlns:a16="http://schemas.microsoft.com/office/drawing/2014/main" val="2191522079"/>
                    </a:ext>
                  </a:extLst>
                </a:gridCol>
                <a:gridCol w="1610727">
                  <a:extLst>
                    <a:ext uri="{9D8B030D-6E8A-4147-A177-3AD203B41FA5}">
                      <a16:colId xmlns:a16="http://schemas.microsoft.com/office/drawing/2014/main" val="2248208030"/>
                    </a:ext>
                  </a:extLst>
                </a:gridCol>
              </a:tblGrid>
              <a:tr h="3100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BIEN / SERVICIO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CANTIDAD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MONTO DEVENGADO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ESTADO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extLst>
                  <a:ext uri="{0D108BD9-81ED-4DB2-BD59-A6C34878D82A}">
                    <a16:rowId xmlns:a16="http://schemas.microsoft.com/office/drawing/2014/main" val="1844308475"/>
                  </a:ext>
                </a:extLst>
              </a:tr>
              <a:tr h="3838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SERVICIO DE SUPERVISIÓN DE LA ADECUACIÓN DE INFRAESTRUCTURA LIMA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1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S/ 36,000.00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ENTREGADO - DEVENGADO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extLst>
                  <a:ext uri="{0D108BD9-81ED-4DB2-BD59-A6C34878D82A}">
                    <a16:rowId xmlns:a16="http://schemas.microsoft.com/office/drawing/2014/main" val="419240356"/>
                  </a:ext>
                </a:extLst>
              </a:tr>
              <a:tr h="3395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RECUPERADOR HIDRÁULICO DE PROYECTILES DE ACERO INOXIDABLE PARA LA DIRCRI PNP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1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S/ 39,395.00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ENTREGADO - DEVENGADO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extLst>
                  <a:ext uri="{0D108BD9-81ED-4DB2-BD59-A6C34878D82A}">
                    <a16:rowId xmlns:a16="http://schemas.microsoft.com/office/drawing/2014/main" val="2114315279"/>
                  </a:ext>
                </a:extLst>
              </a:tr>
              <a:tr h="3455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RECUPERADOR HIDRÁULICO DE PROYECTILES DE ACERO INOXIDABLE PARA LA DIREJCRI PNP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6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S/ 236,373.00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ENTREGADO - DEVENGADO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extLst>
                  <a:ext uri="{0D108BD9-81ED-4DB2-BD59-A6C34878D82A}">
                    <a16:rowId xmlns:a16="http://schemas.microsoft.com/office/drawing/2014/main" val="3424250881"/>
                  </a:ext>
                </a:extLst>
              </a:tr>
              <a:tr h="2246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CORREAJE TÁCTICO POLICIAL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4 205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S/ 1,951,120.00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ENTREGADO - DEVENGADO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extLst>
                  <a:ext uri="{0D108BD9-81ED-4DB2-BD59-A6C34878D82A}">
                    <a16:rowId xmlns:a16="http://schemas.microsoft.com/office/drawing/2014/main" val="2696444089"/>
                  </a:ext>
                </a:extLst>
              </a:tr>
              <a:tr h="2246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CANILLERA ANTI MOTÍN CONTRA IMPACTO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8 900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S/ 1,780,000.00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ENTREGADO - DEVENGADO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extLst>
                  <a:ext uri="{0D108BD9-81ED-4DB2-BD59-A6C34878D82A}">
                    <a16:rowId xmlns:a16="http://schemas.microsoft.com/office/drawing/2014/main" val="2812778774"/>
                  </a:ext>
                </a:extLst>
              </a:tr>
              <a:tr h="2246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GRILLETES DE SEGURIDAD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3 000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S/ 202,500.00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ENTREGADO - DEVENGADO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extLst>
                  <a:ext uri="{0D108BD9-81ED-4DB2-BD59-A6C34878D82A}">
                    <a16:rowId xmlns:a16="http://schemas.microsoft.com/office/drawing/2014/main" val="2461826244"/>
                  </a:ext>
                </a:extLst>
              </a:tr>
              <a:tr h="2246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MOTO LINEAL (TODO TERRENO)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16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S/ 491,520.00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ENTREGADO - DEVENGADO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extLst>
                  <a:ext uri="{0D108BD9-81ED-4DB2-BD59-A6C34878D82A}">
                    <a16:rowId xmlns:a16="http://schemas.microsoft.com/office/drawing/2014/main" val="2666339985"/>
                  </a:ext>
                </a:extLst>
              </a:tr>
              <a:tr h="379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MINIBUSES</a:t>
                      </a:r>
                      <a:br>
                        <a:rPr lang="es-PE" sz="850" dirty="0">
                          <a:effectLst/>
                        </a:rPr>
                      </a:br>
                      <a:r>
                        <a:rPr lang="es-PE" sz="850" dirty="0">
                          <a:effectLst/>
                        </a:rPr>
                        <a:t>MOTOCICLETAS TODO TERRENO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03</a:t>
                      </a:r>
                      <a:br>
                        <a:rPr lang="es-PE" sz="850" dirty="0">
                          <a:effectLst/>
                        </a:rPr>
                      </a:br>
                      <a:r>
                        <a:rPr lang="es-PE" sz="850" dirty="0">
                          <a:effectLst/>
                        </a:rPr>
                        <a:t>41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S/ 2,567,328.00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ENTREGADO - DEVENGADO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extLst>
                  <a:ext uri="{0D108BD9-81ED-4DB2-BD59-A6C34878D82A}">
                    <a16:rowId xmlns:a16="http://schemas.microsoft.com/office/drawing/2014/main" val="3108951064"/>
                  </a:ext>
                </a:extLst>
              </a:tr>
              <a:tr h="267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ASCENSOR PARA DIVLOG PNP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1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S/ 132,950.00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ENTREGADO - DEVENGADO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extLst>
                  <a:ext uri="{0D108BD9-81ED-4DB2-BD59-A6C34878D82A}">
                    <a16:rowId xmlns:a16="http://schemas.microsoft.com/office/drawing/2014/main" val="2140622990"/>
                  </a:ext>
                </a:extLst>
              </a:tr>
              <a:tr h="2948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MOTOR Y HÉLICES PARA REPARACIÓN AVIÓN AN32B-227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1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S/ 5,677,000.00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ENTREGADO - DEVENGADO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extLst>
                  <a:ext uri="{0D108BD9-81ED-4DB2-BD59-A6C34878D82A}">
                    <a16:rowId xmlns:a16="http://schemas.microsoft.com/office/drawing/2014/main" val="2542843106"/>
                  </a:ext>
                </a:extLst>
              </a:tr>
              <a:tr h="3530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MOTOR PARA REPARACIÓN DE AVIÓN CESSNA CARAVAN 256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1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S/ 3,160,000.00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ENTREGADO - DEVENGADO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extLst>
                  <a:ext uri="{0D108BD9-81ED-4DB2-BD59-A6C34878D82A}">
                    <a16:rowId xmlns:a16="http://schemas.microsoft.com/office/drawing/2014/main" val="2690628578"/>
                  </a:ext>
                </a:extLst>
              </a:tr>
              <a:tr h="537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CONTRATACIÓN DE BIENES Y SERVICIOS EN EL MARCO DEL PROYECTO DE MEJORAMIENTO DE SERVICIOS DE PREVENCIÓN DEL DELITO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1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S/ 9,907,706.00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ENTREGADO - DEVENGADO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extLst>
                  <a:ext uri="{0D108BD9-81ED-4DB2-BD59-A6C34878D82A}">
                    <a16:rowId xmlns:a16="http://schemas.microsoft.com/office/drawing/2014/main" val="748185160"/>
                  </a:ext>
                </a:extLst>
              </a:tr>
              <a:tr h="4138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OFICINA</a:t>
                      </a:r>
                      <a:r>
                        <a:rPr lang="es-PE" sz="850" baseline="0" dirty="0">
                          <a:effectLst/>
                        </a:rPr>
                        <a:t> GENERAL DE INFRAESTRUCTURA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1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S/ 10,639,233.00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ENTREGADO - DEVENGADO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extLst>
                  <a:ext uri="{0D108BD9-81ED-4DB2-BD59-A6C34878D82A}">
                    <a16:rowId xmlns:a16="http://schemas.microsoft.com/office/drawing/2014/main" val="1095417147"/>
                  </a:ext>
                </a:extLst>
              </a:tr>
              <a:tr h="3227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50" dirty="0">
                          <a:effectLst/>
                        </a:rPr>
                        <a:t>ELABORACIÓN DE ESTUDIOS DE PREINVERSIÓN PARA ESTABLECIMIENTOS DE SALUD CUSCO - CAÑETE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1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S/ 277,993.00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ENTREGADO - DEVENGADO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extLst>
                  <a:ext uri="{0D108BD9-81ED-4DB2-BD59-A6C34878D82A}">
                    <a16:rowId xmlns:a16="http://schemas.microsoft.com/office/drawing/2014/main" val="3260339978"/>
                  </a:ext>
                </a:extLst>
              </a:tr>
              <a:tr h="3439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50" dirty="0">
                          <a:effectLst/>
                        </a:rPr>
                        <a:t>MONTO TOTAL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CONTRATOS DEVENGADOS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600" b="1" dirty="0">
                          <a:solidFill>
                            <a:srgbClr val="C00000"/>
                          </a:solidFill>
                          <a:effectLst/>
                        </a:rPr>
                        <a:t>S/ 37,099,118.00</a:t>
                      </a:r>
                      <a:endParaRPr lang="es-PE" sz="16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extLst>
                  <a:ext uri="{0D108BD9-81ED-4DB2-BD59-A6C34878D82A}">
                    <a16:rowId xmlns:a16="http://schemas.microsoft.com/office/drawing/2014/main" val="1899013401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3A34BA72-E4EA-A815-457D-9928C77054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7681"/>
          <a:stretch/>
        </p:blipFill>
        <p:spPr>
          <a:xfrm>
            <a:off x="1381503" y="3187864"/>
            <a:ext cx="2579167" cy="142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71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F161BA-29A0-E5D4-6F66-28FF90114639}"/>
              </a:ext>
            </a:extLst>
          </p:cNvPr>
          <p:cNvSpPr txBox="1"/>
          <p:nvPr/>
        </p:nvSpPr>
        <p:spPr>
          <a:xfrm>
            <a:off x="125506" y="257232"/>
            <a:ext cx="1194098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CONTRATACIONES CON </a:t>
            </a:r>
            <a:r>
              <a:rPr lang="es-MX" sz="29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MONTO DEVENGADO</a:t>
            </a:r>
            <a:r>
              <a:rPr lang="es-MX" sz="2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AL 30/06/2023</a:t>
            </a:r>
            <a:endParaRPr kumimoji="0" lang="es-PE" sz="2900" b="1" i="0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E274D8B-C74F-4639-E8C8-4610ECD590FD}"/>
              </a:ext>
            </a:extLst>
          </p:cNvPr>
          <p:cNvSpPr txBox="1"/>
          <p:nvPr/>
        </p:nvSpPr>
        <p:spPr>
          <a:xfrm>
            <a:off x="3122639" y="1031447"/>
            <a:ext cx="5194425" cy="292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UEI: Oficina General de Infraestructura (OGIN)</a:t>
            </a:r>
            <a:endParaRPr lang="es-PE" sz="1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82A6C319-2BF4-FFAE-AD83-830E98EAD3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746571"/>
              </p:ext>
            </p:extLst>
          </p:nvPr>
        </p:nvGraphicFramePr>
        <p:xfrm>
          <a:off x="4912659" y="1559442"/>
          <a:ext cx="6804210" cy="49837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8618">
                  <a:extLst>
                    <a:ext uri="{9D8B030D-6E8A-4147-A177-3AD203B41FA5}">
                      <a16:colId xmlns:a16="http://schemas.microsoft.com/office/drawing/2014/main" val="3964520254"/>
                    </a:ext>
                  </a:extLst>
                </a:gridCol>
                <a:gridCol w="1034625">
                  <a:extLst>
                    <a:ext uri="{9D8B030D-6E8A-4147-A177-3AD203B41FA5}">
                      <a16:colId xmlns:a16="http://schemas.microsoft.com/office/drawing/2014/main" val="2287933572"/>
                    </a:ext>
                  </a:extLst>
                </a:gridCol>
                <a:gridCol w="1181723">
                  <a:extLst>
                    <a:ext uri="{9D8B030D-6E8A-4147-A177-3AD203B41FA5}">
                      <a16:colId xmlns:a16="http://schemas.microsoft.com/office/drawing/2014/main" val="2191522079"/>
                    </a:ext>
                  </a:extLst>
                </a:gridCol>
                <a:gridCol w="1829244">
                  <a:extLst>
                    <a:ext uri="{9D8B030D-6E8A-4147-A177-3AD203B41FA5}">
                      <a16:colId xmlns:a16="http://schemas.microsoft.com/office/drawing/2014/main" val="2248208030"/>
                    </a:ext>
                  </a:extLst>
                </a:gridCol>
              </a:tblGrid>
              <a:tr h="3326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BIEN / SERVICIO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CANTIDAD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MONTO DEVENGADO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effectLst/>
                        </a:rPr>
                        <a:t>ESTADO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extLst>
                  <a:ext uri="{0D108BD9-81ED-4DB2-BD59-A6C34878D82A}">
                    <a16:rowId xmlns:a16="http://schemas.microsoft.com/office/drawing/2014/main" val="1844308475"/>
                  </a:ext>
                </a:extLst>
              </a:tr>
              <a:tr h="364259">
                <a:tc>
                  <a:txBody>
                    <a:bodyPr/>
                    <a:lstStyle/>
                    <a:p>
                      <a:pPr algn="ctr"/>
                      <a:r>
                        <a:rPr lang="es-ES" sz="85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LIQUIDACIÓN DE CONTRATOS</a:t>
                      </a:r>
                      <a:endParaRPr lang="es-PE" sz="85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P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S/ 174,333</a:t>
                      </a: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solidFill>
                            <a:schemeClr val="tx1"/>
                          </a:solidFill>
                          <a:effectLst/>
                        </a:rPr>
                        <a:t>CONTRATOS LIQUIDADOS - DEVENGADO</a:t>
                      </a:r>
                      <a:endParaRPr lang="es-PE" sz="8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extLst>
                  <a:ext uri="{0D108BD9-81ED-4DB2-BD59-A6C34878D82A}">
                    <a16:rowId xmlns:a16="http://schemas.microsoft.com/office/drawing/2014/main" val="419240356"/>
                  </a:ext>
                </a:extLst>
              </a:tr>
              <a:tr h="3641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OFICINA CRIMINALÍSTICA AREQUIPA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S/ 7,700,950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CONSTRUCCIÓN - DEVENGADO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05581032"/>
                  </a:ext>
                </a:extLst>
              </a:tr>
              <a:tr h="9233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8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EQUIPAMIENTOS ESPECIALIZADOS TIPO 2 *</a:t>
                      </a: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endParaRPr lang="es-ES" sz="5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8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 COMISARÍAS </a:t>
                      </a:r>
                      <a:r>
                        <a:rPr lang="es-E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(7 DE CHOTA , HUACAYBAMBA, LLATA, KITENI, RÍO NEGRO)</a:t>
                      </a: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8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 PUESTOS DE VIGILANCIA DE FRONTERA (</a:t>
                      </a:r>
                      <a:r>
                        <a:rPr lang="es-E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UÑA DE GATO, SURPAMPA, LA TINA)</a:t>
                      </a: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8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 UUEE </a:t>
                      </a:r>
                      <a:r>
                        <a:rPr lang="es-E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(CHOTA)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S/ 1,181,560</a:t>
                      </a:r>
                      <a:endParaRPr lang="es-PE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EJECUCIÓN – </a:t>
                      </a:r>
                    </a:p>
                    <a:p>
                      <a:pPr algn="ctr" rtl="0" fontAlgn="ctr"/>
                      <a:r>
                        <a:rPr lang="es-E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DEVENGADO</a:t>
                      </a:r>
                      <a:endParaRPr lang="es-PE" sz="8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80875434"/>
                  </a:ext>
                </a:extLst>
              </a:tr>
              <a:tr h="7738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8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DE OBRA</a:t>
                      </a:r>
                    </a:p>
                    <a:p>
                      <a:pPr algn="ctr" rtl="0" fontAlgn="ctr"/>
                      <a:endParaRPr lang="es-ES" sz="5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8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 COMISARÍAS </a:t>
                      </a:r>
                      <a:r>
                        <a:rPr lang="es-E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(CHUPAMARCA, HUACHOS, TANTARA, AURAHUA, VILLA DE ARMA, OBRERO, MAYOCC, ANCHALAY, KEPASHIATO)</a:t>
                      </a: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8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 UUEE  </a:t>
                      </a:r>
                      <a:r>
                        <a:rPr lang="es-E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(LAMBAYEQUE)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S/ 959,769</a:t>
                      </a:r>
                      <a:endParaRPr lang="es-PE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EJECUCIÓN – </a:t>
                      </a:r>
                    </a:p>
                    <a:p>
                      <a:pPr algn="ctr" rtl="0" fontAlgn="ctr"/>
                      <a:r>
                        <a:rPr lang="es-E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DEVENGADO</a:t>
                      </a:r>
                      <a:endParaRPr lang="es-PE" sz="8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36213931"/>
                  </a:ext>
                </a:extLst>
              </a:tr>
              <a:tr h="3641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8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SERVICIO DE VIGILANCIA Y PERITAJE PARA </a:t>
                      </a:r>
                    </a:p>
                    <a:p>
                      <a:pPr algn="ctr" rtl="0" fontAlgn="ctr"/>
                      <a:r>
                        <a:rPr lang="es-ES" sz="8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ESCUELA PNP AREQUIPA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S/ 256,897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ENTREGADO - DEVENGADO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14315279"/>
                  </a:ext>
                </a:extLst>
              </a:tr>
              <a:tr h="3706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8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SERVICIO DE VIGILANCIA PARA </a:t>
                      </a:r>
                    </a:p>
                    <a:p>
                      <a:pPr algn="ctr" rtl="0" fontAlgn="ctr"/>
                      <a:r>
                        <a:rPr lang="es-ES" sz="8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ESCUELA PNP IQUITOS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S/ 106,681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ENTREGADO - DEVENGADO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24250881"/>
                  </a:ext>
                </a:extLst>
              </a:tr>
              <a:tr h="3316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MEDIA TENSIÓN COMISARÍA CAMISEA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S/ 9,683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PROCESO DE RECEPCIÓN - DEVENGADO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74437286"/>
                  </a:ext>
                </a:extLst>
              </a:tr>
              <a:tr h="4439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ELABORACIÓN DE EXPEDIENTES TÉCNICOS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solidFill>
                            <a:schemeClr val="tx1"/>
                          </a:solidFill>
                          <a:effectLst/>
                        </a:rPr>
                        <a:t>04</a:t>
                      </a:r>
                      <a:endParaRPr lang="es-P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solidFill>
                            <a:schemeClr val="tx1"/>
                          </a:solidFill>
                          <a:effectLst/>
                        </a:rPr>
                        <a:t>S/ 132,330</a:t>
                      </a:r>
                      <a:endParaRPr lang="es-P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solidFill>
                            <a:schemeClr val="tx1"/>
                          </a:solidFill>
                          <a:effectLst/>
                        </a:rPr>
                        <a:t>EXPEDIENTES EN ELABORACIÓN - DEVENGADO</a:t>
                      </a:r>
                      <a:endParaRPr lang="es-PE" sz="8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extLst>
                  <a:ext uri="{0D108BD9-81ED-4DB2-BD59-A6C34878D82A}">
                    <a16:rowId xmlns:a16="http://schemas.microsoft.com/office/drawing/2014/main" val="1095417147"/>
                  </a:ext>
                </a:extLst>
              </a:tr>
              <a:tr h="3461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solidFill>
                            <a:schemeClr val="bg1"/>
                          </a:solidFill>
                          <a:effectLst/>
                        </a:rPr>
                        <a:t>ELABORACIÓN DE ESTUDIOS DE PREINVERSIÓN</a:t>
                      </a:r>
                      <a:endParaRPr lang="es-PE" sz="8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solidFill>
                            <a:schemeClr val="tx1"/>
                          </a:solidFill>
                          <a:effectLst/>
                        </a:rPr>
                        <a:t>06</a:t>
                      </a:r>
                      <a:endParaRPr lang="es-P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solidFill>
                            <a:schemeClr val="tx1"/>
                          </a:solidFill>
                          <a:effectLst/>
                        </a:rPr>
                        <a:t>S/ 117,030</a:t>
                      </a:r>
                      <a:endParaRPr lang="es-P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850" dirty="0">
                          <a:solidFill>
                            <a:schemeClr val="tx1"/>
                          </a:solidFill>
                          <a:effectLst/>
                        </a:rPr>
                        <a:t>ESTUDIOS EN ELABORACIÓN - DEVENGADO</a:t>
                      </a:r>
                      <a:endParaRPr lang="es-PE" sz="8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extLst>
                  <a:ext uri="{0D108BD9-81ED-4DB2-BD59-A6C34878D82A}">
                    <a16:rowId xmlns:a16="http://schemas.microsoft.com/office/drawing/2014/main" val="3260339978"/>
                  </a:ext>
                </a:extLst>
              </a:tr>
              <a:tr h="368901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>
                          <a:effectLst/>
                        </a:rPr>
                        <a:t>MONTO TOTAL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CONTRATOS DEVENGADOS AL 30/06/2023</a:t>
                      </a:r>
                      <a:endParaRPr lang="es-PE" sz="8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600" b="1" dirty="0">
                          <a:solidFill>
                            <a:srgbClr val="C00000"/>
                          </a:solidFill>
                          <a:effectLst/>
                        </a:rPr>
                        <a:t>S/ 10,639.233.00</a:t>
                      </a:r>
                      <a:endParaRPr lang="es-PE" sz="16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58" marR="25158" marT="0" marB="0" anchor="ctr"/>
                </a:tc>
                <a:extLst>
                  <a:ext uri="{0D108BD9-81ED-4DB2-BD59-A6C34878D82A}">
                    <a16:rowId xmlns:a16="http://schemas.microsoft.com/office/drawing/2014/main" val="1899013401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A3744A22-042B-CA3F-F1A8-9CBE4B311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14" y="4528916"/>
            <a:ext cx="2843725" cy="201423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E92A5B6-33C3-17FC-AE3A-679E49702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14" y="1711082"/>
            <a:ext cx="2593421" cy="184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2ED6E13-A86B-4DC5-2044-10C2D203DE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73" r="6389" b="19133"/>
          <a:stretch/>
        </p:blipFill>
        <p:spPr>
          <a:xfrm>
            <a:off x="1202269" y="3165253"/>
            <a:ext cx="2515380" cy="175152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18295B8-8B3F-6A35-07EA-BE0591DA6E9F}"/>
              </a:ext>
            </a:extLst>
          </p:cNvPr>
          <p:cNvSpPr txBox="1"/>
          <p:nvPr/>
        </p:nvSpPr>
        <p:spPr>
          <a:xfrm>
            <a:off x="5118354" y="6553084"/>
            <a:ext cx="54906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Equipamiento Especializado tipo 2 : Seguridad electrónica y comunicaciones.</a:t>
            </a:r>
            <a:endParaRPr kumimoji="0" lang="es-PE" sz="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34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F161BA-29A0-E5D4-6F66-28FF90114639}"/>
              </a:ext>
            </a:extLst>
          </p:cNvPr>
          <p:cNvSpPr txBox="1"/>
          <p:nvPr/>
        </p:nvSpPr>
        <p:spPr>
          <a:xfrm>
            <a:off x="125506" y="257232"/>
            <a:ext cx="1194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CONTRATOS EN PROCESO PAR</a:t>
            </a:r>
            <a:r>
              <a:rPr lang="es-MX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DEVENGAR AF-2023</a:t>
            </a:r>
            <a:endParaRPr kumimoji="0" lang="es-PE" sz="3200" b="1" i="0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FB96A94-7125-0CFC-74A4-54930577C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82" t="20154" r="24912" b="19846"/>
          <a:stretch/>
        </p:blipFill>
        <p:spPr>
          <a:xfrm>
            <a:off x="9179859" y="4518052"/>
            <a:ext cx="2661800" cy="175787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8DAFCC3-B5F5-0058-6A31-25D785F5E8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87" t="22015" r="25937" b="20371"/>
          <a:stretch/>
        </p:blipFill>
        <p:spPr>
          <a:xfrm>
            <a:off x="6628179" y="4026454"/>
            <a:ext cx="2409152" cy="158127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FC263E5-6060-09F5-7CEF-E1D16049A6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37" t="20638" r="24479" b="17562"/>
          <a:stretch/>
        </p:blipFill>
        <p:spPr>
          <a:xfrm>
            <a:off x="9179859" y="2130196"/>
            <a:ext cx="2661800" cy="1776596"/>
          </a:xfrm>
          <a:prstGeom prst="rect">
            <a:avLst/>
          </a:prstGeom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981B6F55-60D6-CE01-B9CE-2071D11625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90791"/>
              </p:ext>
            </p:extLst>
          </p:nvPr>
        </p:nvGraphicFramePr>
        <p:xfrm>
          <a:off x="436317" y="1101704"/>
          <a:ext cx="5865870" cy="55491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5044">
                  <a:extLst>
                    <a:ext uri="{9D8B030D-6E8A-4147-A177-3AD203B41FA5}">
                      <a16:colId xmlns:a16="http://schemas.microsoft.com/office/drawing/2014/main" val="111995447"/>
                    </a:ext>
                  </a:extLst>
                </a:gridCol>
                <a:gridCol w="1184006">
                  <a:extLst>
                    <a:ext uri="{9D8B030D-6E8A-4147-A177-3AD203B41FA5}">
                      <a16:colId xmlns:a16="http://schemas.microsoft.com/office/drawing/2014/main" val="2324704311"/>
                    </a:ext>
                  </a:extLst>
                </a:gridCol>
                <a:gridCol w="1305927">
                  <a:extLst>
                    <a:ext uri="{9D8B030D-6E8A-4147-A177-3AD203B41FA5}">
                      <a16:colId xmlns:a16="http://schemas.microsoft.com/office/drawing/2014/main" val="476378852"/>
                    </a:ext>
                  </a:extLst>
                </a:gridCol>
                <a:gridCol w="1760893">
                  <a:extLst>
                    <a:ext uri="{9D8B030D-6E8A-4147-A177-3AD203B41FA5}">
                      <a16:colId xmlns:a16="http://schemas.microsoft.com/office/drawing/2014/main" val="4122257734"/>
                    </a:ext>
                  </a:extLst>
                </a:gridCol>
              </a:tblGrid>
              <a:tr h="4346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BIEN / SERVICIO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CANTIDAD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MONTO COMPROMETIDO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FECHA</a:t>
                      </a:r>
                      <a:br>
                        <a:rPr lang="es-PE" sz="1050" dirty="0">
                          <a:effectLst/>
                        </a:rPr>
                      </a:br>
                      <a:r>
                        <a:rPr lang="es-PE" sz="1050" dirty="0">
                          <a:effectLst/>
                        </a:rPr>
                        <a:t>DEVENGADO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extLst>
                  <a:ext uri="{0D108BD9-81ED-4DB2-BD59-A6C34878D82A}">
                    <a16:rowId xmlns:a16="http://schemas.microsoft.com/office/drawing/2014/main" val="1966623153"/>
                  </a:ext>
                </a:extLst>
              </a:tr>
              <a:tr h="3987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DESLIZADORES 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08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1,175,975.49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24/07/2023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extLst>
                  <a:ext uri="{0D108BD9-81ED-4DB2-BD59-A6C34878D82A}">
                    <a16:rowId xmlns:a16="http://schemas.microsoft.com/office/drawing/2014/main" val="2823297380"/>
                  </a:ext>
                </a:extLst>
              </a:tr>
              <a:tr h="3987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CHALECO ANTIMOTÍN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1 131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1,128,738.00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21/08/2023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extLst>
                  <a:ext uri="{0D108BD9-81ED-4DB2-BD59-A6C34878D82A}">
                    <a16:rowId xmlns:a16="http://schemas.microsoft.com/office/drawing/2014/main" val="1192461844"/>
                  </a:ext>
                </a:extLst>
              </a:tr>
              <a:tr h="4121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MOTO LINEAL (TODO TERRENO)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04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122,880.00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28/07/2023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extLst>
                  <a:ext uri="{0D108BD9-81ED-4DB2-BD59-A6C34878D82A}">
                    <a16:rowId xmlns:a16="http://schemas.microsoft.com/office/drawing/2014/main" val="514684379"/>
                  </a:ext>
                </a:extLst>
              </a:tr>
              <a:tr h="2876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CHALECOS ANTIBALAS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200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408,000.00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24/07/2023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extLst>
                  <a:ext uri="{0D108BD9-81ED-4DB2-BD59-A6C34878D82A}">
                    <a16:rowId xmlns:a16="http://schemas.microsoft.com/office/drawing/2014/main" val="1949561056"/>
                  </a:ext>
                </a:extLst>
              </a:tr>
              <a:tr h="3048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CAMIONETAS PICK UP 4X4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12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2,235,196.80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20/11/2023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extLst>
                  <a:ext uri="{0D108BD9-81ED-4DB2-BD59-A6C34878D82A}">
                    <a16:rowId xmlns:a16="http://schemas.microsoft.com/office/drawing/2014/main" val="2544340873"/>
                  </a:ext>
                </a:extLst>
              </a:tr>
              <a:tr h="728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EQUIPOS DE PARACAIDISMO</a:t>
                      </a:r>
                      <a:br>
                        <a:rPr lang="es-PE" sz="1050" dirty="0">
                          <a:effectLst/>
                        </a:rPr>
                      </a:br>
                      <a:r>
                        <a:rPr lang="es-PE" sz="1050" dirty="0">
                          <a:effectLst/>
                        </a:rPr>
                        <a:t>PARA LOS SINCHIS DE MAZAMAR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50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1,330,000.00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16/10/2023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extLst>
                  <a:ext uri="{0D108BD9-81ED-4DB2-BD59-A6C34878D82A}">
                    <a16:rowId xmlns:a16="http://schemas.microsoft.com/office/drawing/2014/main" val="2514578407"/>
                  </a:ext>
                </a:extLst>
              </a:tr>
              <a:tr h="12079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ADQUISICIÓN DE KITS DE CCTV Y LECTORES BIOMETRICOS PARA 70 COMISARIAS A NIVEL NACIONAL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KITS DE CCTV 77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br>
                        <a:rPr lang="es-PE" sz="1050" dirty="0">
                          <a:effectLst/>
                        </a:rPr>
                      </a:br>
                      <a:r>
                        <a:rPr lang="es-PE" sz="1050" dirty="0">
                          <a:effectLst/>
                        </a:rPr>
                        <a:t>LECTORES BIOMETRICOS 308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1,757,096.00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24/07/2023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extLst>
                  <a:ext uri="{0D108BD9-81ED-4DB2-BD59-A6C34878D82A}">
                    <a16:rowId xmlns:a16="http://schemas.microsoft.com/office/drawing/2014/main" val="2474064494"/>
                  </a:ext>
                </a:extLst>
              </a:tr>
              <a:tr h="4346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50" dirty="0">
                          <a:effectLst/>
                        </a:rPr>
                        <a:t>REPARACIÓN DE AVIÓN      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AN32B-233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01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16,797,421.00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22/11/2023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extLst>
                  <a:ext uri="{0D108BD9-81ED-4DB2-BD59-A6C34878D82A}">
                    <a16:rowId xmlns:a16="http://schemas.microsoft.com/office/drawing/2014/main" val="409425631"/>
                  </a:ext>
                </a:extLst>
              </a:tr>
              <a:tr h="514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KIT DE EQUIPO DE BÚSQUEDA Y SALVAMENTO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22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34,050.00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5/07/2023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extLst>
                  <a:ext uri="{0D108BD9-81ED-4DB2-BD59-A6C34878D82A}">
                    <a16:rowId xmlns:a16="http://schemas.microsoft.com/office/drawing/2014/main" val="2660431017"/>
                  </a:ext>
                </a:extLst>
              </a:tr>
              <a:tr h="426232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PE" sz="1050" dirty="0">
                          <a:effectLst/>
                        </a:rPr>
                        <a:t>MONTO TOTAL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CONTRATOS EN PROCESO PARA DEVENGAR AF-2023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1800" b="1" dirty="0">
                          <a:solidFill>
                            <a:srgbClr val="C00000"/>
                          </a:solidFill>
                          <a:effectLst/>
                        </a:rPr>
                        <a:t>S/ 24,989,358.29</a:t>
                      </a:r>
                      <a:endParaRPr lang="es-PE" sz="1800" dirty="0">
                        <a:solidFill>
                          <a:srgbClr val="C00000"/>
                        </a:solidFill>
                      </a:endParaRPr>
                    </a:p>
                  </a:txBody>
                  <a:tcPr marL="27353" marR="27353" marT="0" marB="0" anchor="ctr"/>
                </a:tc>
                <a:extLst>
                  <a:ext uri="{0D108BD9-81ED-4DB2-BD59-A6C34878D82A}">
                    <a16:rowId xmlns:a16="http://schemas.microsoft.com/office/drawing/2014/main" val="1294275732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9D6ED5F6-1073-7D46-1BAD-0DC819C7EC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36" t="20344" r="23875" b="17021"/>
          <a:stretch/>
        </p:blipFill>
        <p:spPr>
          <a:xfrm>
            <a:off x="6650149" y="2295002"/>
            <a:ext cx="2387182" cy="158127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1D2A16-69DE-859C-7BB0-4049C8E64C6C}"/>
              </a:ext>
            </a:extLst>
          </p:cNvPr>
          <p:cNvSpPr txBox="1"/>
          <p:nvPr/>
        </p:nvSpPr>
        <p:spPr>
          <a:xfrm>
            <a:off x="8113059" y="1430583"/>
            <a:ext cx="3056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Equipamiento</a:t>
            </a:r>
            <a:endParaRPr lang="es-P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824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F161BA-29A0-E5D4-6F66-28FF90114639}"/>
              </a:ext>
            </a:extLst>
          </p:cNvPr>
          <p:cNvSpPr txBox="1"/>
          <p:nvPr/>
        </p:nvSpPr>
        <p:spPr>
          <a:xfrm>
            <a:off x="125506" y="257232"/>
            <a:ext cx="1194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CONTRATOS EN PROCESO PAR</a:t>
            </a:r>
            <a:r>
              <a:rPr lang="es-MX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DEVENGAR AF-2023</a:t>
            </a:r>
            <a:endParaRPr kumimoji="0" lang="es-PE" sz="3200" b="1" i="0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99121AF4-0A3B-1281-11A8-09997BF65B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640314"/>
              </p:ext>
            </p:extLst>
          </p:nvPr>
        </p:nvGraphicFramePr>
        <p:xfrm>
          <a:off x="531650" y="1703293"/>
          <a:ext cx="6882162" cy="47781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84826">
                  <a:extLst>
                    <a:ext uri="{9D8B030D-6E8A-4147-A177-3AD203B41FA5}">
                      <a16:colId xmlns:a16="http://schemas.microsoft.com/office/drawing/2014/main" val="111995447"/>
                    </a:ext>
                  </a:extLst>
                </a:gridCol>
                <a:gridCol w="983426">
                  <a:extLst>
                    <a:ext uri="{9D8B030D-6E8A-4147-A177-3AD203B41FA5}">
                      <a16:colId xmlns:a16="http://schemas.microsoft.com/office/drawing/2014/main" val="2324704311"/>
                    </a:ext>
                  </a:extLst>
                </a:gridCol>
                <a:gridCol w="1538898">
                  <a:extLst>
                    <a:ext uri="{9D8B030D-6E8A-4147-A177-3AD203B41FA5}">
                      <a16:colId xmlns:a16="http://schemas.microsoft.com/office/drawing/2014/main" val="476378852"/>
                    </a:ext>
                  </a:extLst>
                </a:gridCol>
                <a:gridCol w="1775012">
                  <a:extLst>
                    <a:ext uri="{9D8B030D-6E8A-4147-A177-3AD203B41FA5}">
                      <a16:colId xmlns:a16="http://schemas.microsoft.com/office/drawing/2014/main" val="4122257734"/>
                    </a:ext>
                  </a:extLst>
                </a:gridCol>
              </a:tblGrid>
              <a:tr h="5680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BIEN / SERVICIO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CANTIDAD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MONTO COMPROMETIDO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FECHA</a:t>
                      </a:r>
                      <a:br>
                        <a:rPr lang="es-PE" sz="1050" dirty="0">
                          <a:effectLst/>
                        </a:rPr>
                      </a:br>
                      <a:r>
                        <a:rPr lang="es-PE" sz="1050" dirty="0">
                          <a:effectLst/>
                        </a:rPr>
                        <a:t>DEVENGADO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53" marR="27353" marT="0" marB="0" anchor="ctr"/>
                </a:tc>
                <a:extLst>
                  <a:ext uri="{0D108BD9-81ED-4DB2-BD59-A6C34878D82A}">
                    <a16:rowId xmlns:a16="http://schemas.microsoft.com/office/drawing/2014/main" val="1966623153"/>
                  </a:ext>
                </a:extLst>
              </a:tr>
              <a:tr h="5210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LIQUIDACIÓN DE CONTRATOS</a:t>
                      </a:r>
                      <a:endParaRPr lang="es-PE" sz="10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08</a:t>
                      </a:r>
                      <a:endParaRPr lang="es-PE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S/ 210,887</a:t>
                      </a:r>
                      <a:endParaRPr lang="es-PE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353" marR="273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30/08/2023</a:t>
                      </a:r>
                      <a:endParaRPr lang="es-PE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353" marR="27353" marT="0" marB="0" anchor="ctr"/>
                </a:tc>
                <a:extLst>
                  <a:ext uri="{0D108BD9-81ED-4DB2-BD59-A6C34878D82A}">
                    <a16:rowId xmlns:a16="http://schemas.microsoft.com/office/drawing/2014/main" val="2823297380"/>
                  </a:ext>
                </a:extLst>
              </a:tr>
              <a:tr h="5210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OFICINA CRIMINALÍSTICA AREQUIPA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S/ 6,584,516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10/12/2023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92461844"/>
                  </a:ext>
                </a:extLst>
              </a:tr>
              <a:tr h="14564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EQUIPAMIENTOS ESPECIALIZADOS TIPO 2 *</a:t>
                      </a: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endParaRPr lang="es-ES" sz="7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 COMISARÍAS </a:t>
                      </a:r>
                      <a:r>
                        <a:rPr lang="es-E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(7 DE CAJAMARCA, HUACAYBAMBA, LLATA, KITENI, RÍO NEGRO)</a:t>
                      </a: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 PUESTOS DE VIGILANCIA DE FRONTERA (</a:t>
                      </a:r>
                      <a:r>
                        <a:rPr lang="es-E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UÑA DE GATO, SURPAMPA, LA TINA)</a:t>
                      </a: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 UUEE </a:t>
                      </a:r>
                      <a:r>
                        <a:rPr lang="es-E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(CAJAMARCA)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S/ 4,186,433</a:t>
                      </a:r>
                      <a:endParaRPr lang="es-PE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20/12/2023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14684379"/>
                  </a:ext>
                </a:extLst>
              </a:tr>
              <a:tr h="11544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DE OBRA</a:t>
                      </a:r>
                    </a:p>
                    <a:p>
                      <a:pPr algn="ctr" rtl="0" fontAlgn="ctr"/>
                      <a:endParaRPr lang="es-ES" sz="7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 COMISARÍAS </a:t>
                      </a:r>
                      <a:r>
                        <a:rPr lang="es-E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(CHUPAMARCA, HUACHOS, TANTARA, AURAHUA, VILLA DE ARMA, OBRERO, MAYOCC, ANCHALAY, KEPASHIATO)</a:t>
                      </a: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 UUEE  </a:t>
                      </a:r>
                      <a:r>
                        <a:rPr lang="es-E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(LAMBAYEQUE)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S/ 263,786</a:t>
                      </a:r>
                      <a:endParaRPr lang="es-PE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15/12/2023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49561056"/>
                  </a:ext>
                </a:extLst>
              </a:tr>
              <a:tr h="55704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s-PE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MONTO TOTAL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CONTRATOS EN PROCESO PARA DEVENGAR AL 2023</a:t>
                      </a:r>
                      <a:endParaRPr lang="es-PE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353" marR="27353" marT="0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S/ 11,245,622.00</a:t>
                      </a:r>
                      <a:endParaRPr lang="es-PE" sz="16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353" marR="27353" marT="0" marB="0" anchor="ctr"/>
                </a:tc>
                <a:extLst>
                  <a:ext uri="{0D108BD9-81ED-4DB2-BD59-A6C34878D82A}">
                    <a16:rowId xmlns:a16="http://schemas.microsoft.com/office/drawing/2014/main" val="1294275732"/>
                  </a:ext>
                </a:extLst>
              </a:tr>
            </a:tbl>
          </a:graphicData>
        </a:graphic>
      </p:graphicFrame>
      <p:pic>
        <p:nvPicPr>
          <p:cNvPr id="10" name="Picture 4" descr="La infraestructura está ubicada en su capital, la localidad de Kepashiato. Foto: Facebook - Olver Torres Rojas">
            <a:extLst>
              <a:ext uri="{FF2B5EF4-FFF2-40B4-BE49-F238E27FC236}">
                <a16:creationId xmlns:a16="http://schemas.microsoft.com/office/drawing/2014/main" id="{E7009B60-2591-AFD1-C6C2-9EFF2B637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94" y="2269164"/>
            <a:ext cx="3006085" cy="193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Tumbes: ministro del Interior inaugura puestos de vigilancia fronteriza  policial | Noticias | Agencia Peruana de Noticias Andina">
            <a:extLst>
              <a:ext uri="{FF2B5EF4-FFF2-40B4-BE49-F238E27FC236}">
                <a16:creationId xmlns:a16="http://schemas.microsoft.com/office/drawing/2014/main" id="{F24CF5D0-2AE6-7BC3-E055-FE205D96C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93" y="4425091"/>
            <a:ext cx="3006085" cy="193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81F1A15-513A-2420-ED01-A92498D100AE}"/>
              </a:ext>
            </a:extLst>
          </p:cNvPr>
          <p:cNvSpPr txBox="1"/>
          <p:nvPr/>
        </p:nvSpPr>
        <p:spPr>
          <a:xfrm>
            <a:off x="3122639" y="1031447"/>
            <a:ext cx="5194425" cy="292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UEI: Oficina General de Infraestructura (OGIN)</a:t>
            </a:r>
            <a:endParaRPr lang="es-PE" sz="1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5117E4-B8BC-4EFE-4E2D-6D72143CB343}"/>
              </a:ext>
            </a:extLst>
          </p:cNvPr>
          <p:cNvSpPr txBox="1"/>
          <p:nvPr/>
        </p:nvSpPr>
        <p:spPr>
          <a:xfrm>
            <a:off x="8113059" y="1708489"/>
            <a:ext cx="3056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Infraestructura</a:t>
            </a:r>
            <a:endParaRPr lang="es-P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949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F161BA-29A0-E5D4-6F66-28FF90114639}"/>
              </a:ext>
            </a:extLst>
          </p:cNvPr>
          <p:cNvSpPr txBox="1"/>
          <p:nvPr/>
        </p:nvSpPr>
        <p:spPr>
          <a:xfrm>
            <a:off x="125506" y="257232"/>
            <a:ext cx="1194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PROCEDIMIENTOS DE SELECCIÓN CONVOCADOS</a:t>
            </a:r>
            <a:endParaRPr kumimoji="0" lang="es-PE" sz="3200" b="1" i="0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59726E7-DEB5-71CF-9045-92449CA504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755665"/>
              </p:ext>
            </p:extLst>
          </p:nvPr>
        </p:nvGraphicFramePr>
        <p:xfrm>
          <a:off x="453245" y="1246094"/>
          <a:ext cx="6888849" cy="52443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9157">
                  <a:extLst>
                    <a:ext uri="{9D8B030D-6E8A-4147-A177-3AD203B41FA5}">
                      <a16:colId xmlns:a16="http://schemas.microsoft.com/office/drawing/2014/main" val="1400104704"/>
                    </a:ext>
                  </a:extLst>
                </a:gridCol>
                <a:gridCol w="956960">
                  <a:extLst>
                    <a:ext uri="{9D8B030D-6E8A-4147-A177-3AD203B41FA5}">
                      <a16:colId xmlns:a16="http://schemas.microsoft.com/office/drawing/2014/main" val="2729451995"/>
                    </a:ext>
                  </a:extLst>
                </a:gridCol>
                <a:gridCol w="1331920">
                  <a:extLst>
                    <a:ext uri="{9D8B030D-6E8A-4147-A177-3AD203B41FA5}">
                      <a16:colId xmlns:a16="http://schemas.microsoft.com/office/drawing/2014/main" val="3670910713"/>
                    </a:ext>
                  </a:extLst>
                </a:gridCol>
                <a:gridCol w="1247502">
                  <a:extLst>
                    <a:ext uri="{9D8B030D-6E8A-4147-A177-3AD203B41FA5}">
                      <a16:colId xmlns:a16="http://schemas.microsoft.com/office/drawing/2014/main" val="1914177982"/>
                    </a:ext>
                  </a:extLst>
                </a:gridCol>
                <a:gridCol w="1613310">
                  <a:extLst>
                    <a:ext uri="{9D8B030D-6E8A-4147-A177-3AD203B41FA5}">
                      <a16:colId xmlns:a16="http://schemas.microsoft.com/office/drawing/2014/main" val="71396500"/>
                    </a:ext>
                  </a:extLst>
                </a:gridCol>
              </a:tblGrid>
              <a:tr h="5315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BIEN / SERVICIO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CANTIDAD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MONTO CERTIFICADO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50" dirty="0">
                          <a:effectLst/>
                        </a:rPr>
                        <a:t>FECHA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 SUSCRIPCIÓN DE CONTRATO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FECHA</a:t>
                      </a:r>
                      <a:br>
                        <a:rPr lang="es-PE" sz="1050" dirty="0">
                          <a:effectLst/>
                        </a:rPr>
                      </a:br>
                      <a:r>
                        <a:rPr lang="es-PE" sz="1050" dirty="0">
                          <a:effectLst/>
                        </a:rPr>
                        <a:t>DEVENGADO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extLst>
                  <a:ext uri="{0D108BD9-81ED-4DB2-BD59-A6C34878D82A}">
                    <a16:rowId xmlns:a16="http://schemas.microsoft.com/office/drawing/2014/main" val="4018273698"/>
                  </a:ext>
                </a:extLst>
              </a:tr>
              <a:tr h="3636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CAMIONETAS PICK UP 4X4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34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6,732,000.00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17/07/2023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9/10/2023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extLst>
                  <a:ext uri="{0D108BD9-81ED-4DB2-BD59-A6C34878D82A}">
                    <a16:rowId xmlns:a16="http://schemas.microsoft.com/office/drawing/2014/main" val="3428108043"/>
                  </a:ext>
                </a:extLst>
              </a:tr>
              <a:tr h="6467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VEHÍCULO DE TRANSPORTE TIPO VAN </a:t>
                      </a:r>
                      <a:br>
                        <a:rPr lang="es-PE" sz="1050" dirty="0">
                          <a:effectLst/>
                        </a:rPr>
                      </a:br>
                      <a:r>
                        <a:rPr lang="es-PE" sz="1050" dirty="0">
                          <a:effectLst/>
                        </a:rPr>
                        <a:t>(CAMIONETA PANEL)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2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523,260.00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31/07/2023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9/10/2023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extLst>
                  <a:ext uri="{0D108BD9-81ED-4DB2-BD59-A6C34878D82A}">
                    <a16:rowId xmlns:a16="http://schemas.microsoft.com/office/drawing/2014/main" val="233571429"/>
                  </a:ext>
                </a:extLst>
              </a:tr>
              <a:tr h="286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CAMIONETA 4X4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58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10,846,000.00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8/08/2023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3/11/2023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extLst>
                  <a:ext uri="{0D108BD9-81ED-4DB2-BD59-A6C34878D82A}">
                    <a16:rowId xmlns:a16="http://schemas.microsoft.com/office/drawing/2014/main" val="3324637846"/>
                  </a:ext>
                </a:extLst>
              </a:tr>
              <a:tr h="286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CAMIONETA PICK UP  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13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2,403,185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15/08/2023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6/12/2023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extLst>
                  <a:ext uri="{0D108BD9-81ED-4DB2-BD59-A6C34878D82A}">
                    <a16:rowId xmlns:a16="http://schemas.microsoft.com/office/drawing/2014/main" val="3557024342"/>
                  </a:ext>
                </a:extLst>
              </a:tr>
              <a:tr h="286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MOTOCICLETA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7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185,250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15/08/2023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6/12/2023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extLst>
                  <a:ext uri="{0D108BD9-81ED-4DB2-BD59-A6C34878D82A}">
                    <a16:rowId xmlns:a16="http://schemas.microsoft.com/office/drawing/2014/main" val="4074557718"/>
                  </a:ext>
                </a:extLst>
              </a:tr>
              <a:tr h="286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MOTOCICLETA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29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826,921.37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08/08/2023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10/12/2023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extLst>
                  <a:ext uri="{0D108BD9-81ED-4DB2-BD59-A6C34878D82A}">
                    <a16:rowId xmlns:a16="http://schemas.microsoft.com/office/drawing/2014/main" val="3953422516"/>
                  </a:ext>
                </a:extLst>
              </a:tr>
              <a:tr h="286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AUTOMÓVILES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42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4,186,402.50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08/08/2023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10/12/2023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extLst>
                  <a:ext uri="{0D108BD9-81ED-4DB2-BD59-A6C34878D82A}">
                    <a16:rowId xmlns:a16="http://schemas.microsoft.com/office/drawing/2014/main" val="78320698"/>
                  </a:ext>
                </a:extLst>
              </a:tr>
              <a:tr h="286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CAMIONETAS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44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7,184,189.34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08/08/2023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10/12/2023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extLst>
                  <a:ext uri="{0D108BD9-81ED-4DB2-BD59-A6C34878D82A}">
                    <a16:rowId xmlns:a16="http://schemas.microsoft.com/office/drawing/2014/main" val="2323125672"/>
                  </a:ext>
                </a:extLst>
              </a:tr>
              <a:tr h="7530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EJECUCIÓN DE OBRA CREACIÓN DE LA COMISARIA PNP NUEVO PROGRESO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1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5,448,430.93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12/07/2023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30/09/2023</a:t>
                      </a:r>
                      <a:br>
                        <a:rPr lang="es-PE" sz="1050" dirty="0">
                          <a:effectLst/>
                        </a:rPr>
                      </a:br>
                      <a:r>
                        <a:rPr lang="es-PE" sz="1050" dirty="0">
                          <a:effectLst/>
                        </a:rPr>
                        <a:t>30/10/2023</a:t>
                      </a:r>
                      <a:br>
                        <a:rPr lang="es-PE" sz="1050" dirty="0">
                          <a:effectLst/>
                        </a:rPr>
                      </a:br>
                      <a:r>
                        <a:rPr lang="es-PE" sz="1050" dirty="0">
                          <a:effectLst/>
                        </a:rPr>
                        <a:t>30/11/2023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extLst>
                  <a:ext uri="{0D108BD9-81ED-4DB2-BD59-A6C34878D82A}">
                    <a16:rowId xmlns:a16="http://schemas.microsoft.com/office/drawing/2014/main" val="1085662161"/>
                  </a:ext>
                </a:extLst>
              </a:tr>
              <a:tr h="8448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SUPERVISIÓN DE OBRA</a:t>
                      </a:r>
                      <a:br>
                        <a:rPr lang="es-PE" sz="1050" dirty="0">
                          <a:effectLst/>
                        </a:rPr>
                      </a:br>
                      <a:r>
                        <a:rPr lang="es-PE" sz="1050" dirty="0">
                          <a:effectLst/>
                        </a:rPr>
                        <a:t>CREACION DE LA COMISARIA PNP NUEVO PROGRESO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1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388,029.06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28/07/2023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30/09/2023</a:t>
                      </a:r>
                      <a:br>
                        <a:rPr lang="es-PE" sz="1050" dirty="0">
                          <a:effectLst/>
                        </a:rPr>
                      </a:br>
                      <a:r>
                        <a:rPr lang="es-PE" sz="1050" dirty="0">
                          <a:effectLst/>
                        </a:rPr>
                        <a:t>30/10/2023</a:t>
                      </a:r>
                      <a:br>
                        <a:rPr lang="es-PE" sz="1050" dirty="0">
                          <a:effectLst/>
                        </a:rPr>
                      </a:br>
                      <a:r>
                        <a:rPr lang="es-PE" sz="1050" dirty="0">
                          <a:effectLst/>
                        </a:rPr>
                        <a:t>30/11/2023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extLst>
                  <a:ext uri="{0D108BD9-81ED-4DB2-BD59-A6C34878D82A}">
                    <a16:rowId xmlns:a16="http://schemas.microsoft.com/office/drawing/2014/main" val="2551470882"/>
                  </a:ext>
                </a:extLst>
              </a:tr>
              <a:tr h="388521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50" dirty="0">
                          <a:effectLst/>
                        </a:rPr>
                        <a:t>MONTO TOTAL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50" dirty="0">
                          <a:effectLst/>
                        </a:rPr>
                        <a:t>PROCEDIMIENTOS EN PROCESO DE FORMALIZAR CONTRATACIÓN</a:t>
                      </a:r>
                    </a:p>
                  </a:txBody>
                  <a:tcPr marL="25437" marR="25437" marT="0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600" b="1" dirty="0">
                          <a:solidFill>
                            <a:srgbClr val="C00000"/>
                          </a:solidFill>
                          <a:effectLst/>
                        </a:rPr>
                        <a:t>S/ 38,723,668.20</a:t>
                      </a:r>
                      <a:endParaRPr lang="es-PE" sz="16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extLst>
                  <a:ext uri="{0D108BD9-81ED-4DB2-BD59-A6C34878D82A}">
                    <a16:rowId xmlns:a16="http://schemas.microsoft.com/office/drawing/2014/main" val="3952738270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5576D03F-67D1-5F45-F502-CC3BEC2E9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799" y="1567578"/>
            <a:ext cx="3724315" cy="206816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41B3791-DAF7-8D3A-52B0-847FF531A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799" y="3860557"/>
            <a:ext cx="3724315" cy="238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14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F161BA-29A0-E5D4-6F66-28FF90114639}"/>
              </a:ext>
            </a:extLst>
          </p:cNvPr>
          <p:cNvSpPr txBox="1"/>
          <p:nvPr/>
        </p:nvSpPr>
        <p:spPr>
          <a:xfrm>
            <a:off x="125506" y="140687"/>
            <a:ext cx="11940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PROCEDIMIENTOS DE SELECCIÓN CONVOCADOS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UEI: OGIN </a:t>
            </a:r>
            <a:endParaRPr kumimoji="0" lang="es-PE" sz="2400" b="1" i="0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0E354BCC-2DBC-6C62-5F67-583C453F62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2712"/>
              </p:ext>
            </p:extLst>
          </p:nvPr>
        </p:nvGraphicFramePr>
        <p:xfrm>
          <a:off x="538287" y="1546189"/>
          <a:ext cx="5996982" cy="11328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0260">
                  <a:extLst>
                    <a:ext uri="{9D8B030D-6E8A-4147-A177-3AD203B41FA5}">
                      <a16:colId xmlns:a16="http://schemas.microsoft.com/office/drawing/2014/main" val="1400104704"/>
                    </a:ext>
                  </a:extLst>
                </a:gridCol>
                <a:gridCol w="916730">
                  <a:extLst>
                    <a:ext uri="{9D8B030D-6E8A-4147-A177-3AD203B41FA5}">
                      <a16:colId xmlns:a16="http://schemas.microsoft.com/office/drawing/2014/main" val="2729451995"/>
                    </a:ext>
                  </a:extLst>
                </a:gridCol>
                <a:gridCol w="1148767">
                  <a:extLst>
                    <a:ext uri="{9D8B030D-6E8A-4147-A177-3AD203B41FA5}">
                      <a16:colId xmlns:a16="http://schemas.microsoft.com/office/drawing/2014/main" val="3670910713"/>
                    </a:ext>
                  </a:extLst>
                </a:gridCol>
                <a:gridCol w="1173662">
                  <a:extLst>
                    <a:ext uri="{9D8B030D-6E8A-4147-A177-3AD203B41FA5}">
                      <a16:colId xmlns:a16="http://schemas.microsoft.com/office/drawing/2014/main" val="1914177982"/>
                    </a:ext>
                  </a:extLst>
                </a:gridCol>
                <a:gridCol w="1297563">
                  <a:extLst>
                    <a:ext uri="{9D8B030D-6E8A-4147-A177-3AD203B41FA5}">
                      <a16:colId xmlns:a16="http://schemas.microsoft.com/office/drawing/2014/main" val="71396500"/>
                    </a:ext>
                  </a:extLst>
                </a:gridCol>
              </a:tblGrid>
              <a:tr h="4284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BIEN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CANTIDAD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MONTO CERTIFICADO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>
                          <a:effectLst/>
                        </a:rPr>
                        <a:t>FECHA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 SUSCRIPCIÓN DE CONTRATO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FECHA</a:t>
                      </a:r>
                      <a:br>
                        <a:rPr lang="es-PE" sz="900" dirty="0">
                          <a:effectLst/>
                        </a:rPr>
                      </a:br>
                      <a:r>
                        <a:rPr lang="es-PE" sz="900" dirty="0">
                          <a:effectLst/>
                        </a:rPr>
                        <a:t>DEVENGADO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extLst>
                  <a:ext uri="{0D108BD9-81ED-4DB2-BD59-A6C34878D82A}">
                    <a16:rowId xmlns:a16="http://schemas.microsoft.com/office/drawing/2014/main" val="4018273698"/>
                  </a:ext>
                </a:extLst>
              </a:tr>
              <a:tr h="3209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CHALECO ANTIBALAS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890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S/ 2,314,000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solidFill>
                            <a:schemeClr val="tx1"/>
                          </a:solidFill>
                          <a:effectLst/>
                        </a:rPr>
                        <a:t>21/08/2023</a:t>
                      </a:r>
                      <a:endParaRPr lang="es-P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15/12/2023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extLst>
                  <a:ext uri="{0D108BD9-81ED-4DB2-BD59-A6C34878D82A}">
                    <a16:rowId xmlns:a16="http://schemas.microsoft.com/office/drawing/2014/main" val="3428108043"/>
                  </a:ext>
                </a:extLst>
              </a:tr>
              <a:tr h="378089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effectLst/>
                        </a:rPr>
                        <a:t>(A) MONTO TOTAL PROCEDIMIENTOS CONVOCADOS CON LCE</a:t>
                      </a:r>
                    </a:p>
                  </a:txBody>
                  <a:tcPr marL="25437" marR="25437" marT="0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600" b="1" dirty="0">
                          <a:solidFill>
                            <a:srgbClr val="C00000"/>
                          </a:solidFill>
                          <a:effectLst/>
                        </a:rPr>
                        <a:t>S/ 2,314,000</a:t>
                      </a:r>
                      <a:endParaRPr lang="es-PE" sz="16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extLst>
                  <a:ext uri="{0D108BD9-81ED-4DB2-BD59-A6C34878D82A}">
                    <a16:rowId xmlns:a16="http://schemas.microsoft.com/office/drawing/2014/main" val="3952738270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BB81C267-DB95-5FF5-53CD-E288CD44FB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298308"/>
              </p:ext>
            </p:extLst>
          </p:nvPr>
        </p:nvGraphicFramePr>
        <p:xfrm>
          <a:off x="538288" y="3360390"/>
          <a:ext cx="5950416" cy="15890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2239">
                  <a:extLst>
                    <a:ext uri="{9D8B030D-6E8A-4147-A177-3AD203B41FA5}">
                      <a16:colId xmlns:a16="http://schemas.microsoft.com/office/drawing/2014/main" val="1400104704"/>
                    </a:ext>
                  </a:extLst>
                </a:gridCol>
                <a:gridCol w="943084">
                  <a:extLst>
                    <a:ext uri="{9D8B030D-6E8A-4147-A177-3AD203B41FA5}">
                      <a16:colId xmlns:a16="http://schemas.microsoft.com/office/drawing/2014/main" val="2729451995"/>
                    </a:ext>
                  </a:extLst>
                </a:gridCol>
                <a:gridCol w="1181791">
                  <a:extLst>
                    <a:ext uri="{9D8B030D-6E8A-4147-A177-3AD203B41FA5}">
                      <a16:colId xmlns:a16="http://schemas.microsoft.com/office/drawing/2014/main" val="3670910713"/>
                    </a:ext>
                  </a:extLst>
                </a:gridCol>
                <a:gridCol w="1207402">
                  <a:extLst>
                    <a:ext uri="{9D8B030D-6E8A-4147-A177-3AD203B41FA5}">
                      <a16:colId xmlns:a16="http://schemas.microsoft.com/office/drawing/2014/main" val="1914177982"/>
                    </a:ext>
                  </a:extLst>
                </a:gridCol>
                <a:gridCol w="1115900">
                  <a:extLst>
                    <a:ext uri="{9D8B030D-6E8A-4147-A177-3AD203B41FA5}">
                      <a16:colId xmlns:a16="http://schemas.microsoft.com/office/drawing/2014/main" val="71396500"/>
                    </a:ext>
                  </a:extLst>
                </a:gridCol>
              </a:tblGrid>
              <a:tr h="3958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BIEN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CANTIDAD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MONTO CERTIFICADO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>
                          <a:effectLst/>
                        </a:rPr>
                        <a:t>FECHA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 ORDEN</a:t>
                      </a:r>
                      <a:r>
                        <a:rPr lang="es-PE" sz="900" baseline="0" dirty="0">
                          <a:effectLst/>
                        </a:rPr>
                        <a:t> DE COMPRA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FECHA</a:t>
                      </a:r>
                      <a:br>
                        <a:rPr lang="es-PE" sz="900" dirty="0">
                          <a:effectLst/>
                        </a:rPr>
                      </a:br>
                      <a:r>
                        <a:rPr lang="es-PE" sz="900" dirty="0">
                          <a:effectLst/>
                        </a:rPr>
                        <a:t>DEVENGADO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extLst>
                  <a:ext uri="{0D108BD9-81ED-4DB2-BD59-A6C34878D82A}">
                    <a16:rowId xmlns:a16="http://schemas.microsoft.com/office/drawing/2014/main" val="4018273698"/>
                  </a:ext>
                </a:extLst>
              </a:tr>
              <a:tr h="368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CAMIONETA PICK UP    4 X 4 - TACNA   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14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S/ 2,506,000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20/06/2023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26/07/2023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extLst>
                  <a:ext uri="{0D108BD9-81ED-4DB2-BD59-A6C34878D82A}">
                    <a16:rowId xmlns:a16="http://schemas.microsoft.com/office/drawing/2014/main" val="3557024342"/>
                  </a:ext>
                </a:extLst>
              </a:tr>
              <a:tr h="2394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CUATRIMOTO - TACNA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7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S/ 359,100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20/06/2023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26/07/2023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extLst>
                  <a:ext uri="{0D108BD9-81ED-4DB2-BD59-A6C34878D82A}">
                    <a16:rowId xmlns:a16="http://schemas.microsoft.com/office/drawing/2014/main" val="4074557718"/>
                  </a:ext>
                </a:extLst>
              </a:tr>
              <a:tr h="2830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MOTOCICLETA - TACNA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7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S/ 160,000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22/06/2023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26/07/2023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extLst>
                  <a:ext uri="{0D108BD9-81ED-4DB2-BD59-A6C34878D82A}">
                    <a16:rowId xmlns:a16="http://schemas.microsoft.com/office/drawing/2014/main" val="3953422516"/>
                  </a:ext>
                </a:extLst>
              </a:tr>
              <a:tr h="302587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effectLst/>
                        </a:rPr>
                        <a:t>(B) MONTO TOTAL</a:t>
                      </a:r>
                    </a:p>
                  </a:txBody>
                  <a:tcPr marL="25437" marR="25437" marT="0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600" b="1" dirty="0">
                          <a:solidFill>
                            <a:srgbClr val="C00000"/>
                          </a:solidFill>
                          <a:effectLst/>
                        </a:rPr>
                        <a:t>S/ 3,025,100</a:t>
                      </a:r>
                      <a:endParaRPr lang="es-PE" sz="16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extLst>
                  <a:ext uri="{0D108BD9-81ED-4DB2-BD59-A6C34878D82A}">
                    <a16:rowId xmlns:a16="http://schemas.microsoft.com/office/drawing/2014/main" val="3952738270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C9A9918-2AD2-E166-3A00-DA498FAFE4B9}"/>
              </a:ext>
            </a:extLst>
          </p:cNvPr>
          <p:cNvSpPr txBox="1"/>
          <p:nvPr/>
        </p:nvSpPr>
        <p:spPr>
          <a:xfrm>
            <a:off x="491724" y="1245319"/>
            <a:ext cx="6043546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EQUIPAMIENTO ESPECIALIZADO TIPO 1 – LEY DE CONTRATACIONES DEL ESTADO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68239A5-52D7-2F4C-19F9-08D40B7C7FC4}"/>
              </a:ext>
            </a:extLst>
          </p:cNvPr>
          <p:cNvSpPr txBox="1"/>
          <p:nvPr/>
        </p:nvSpPr>
        <p:spPr>
          <a:xfrm>
            <a:off x="491723" y="3016527"/>
            <a:ext cx="5996981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s-P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EQUIPAMIENTO ESPECIALIZADO TIPO 1 – DU Nº 055-2023-PCM EMERGENCIA TACNA</a:t>
            </a:r>
          </a:p>
        </p:txBody>
      </p:sp>
      <p:sp>
        <p:nvSpPr>
          <p:cNvPr id="10" name="Rectángulo: esquinas diagonales redondeadas 9">
            <a:extLst>
              <a:ext uri="{FF2B5EF4-FFF2-40B4-BE49-F238E27FC236}">
                <a16:creationId xmlns:a16="http://schemas.microsoft.com/office/drawing/2014/main" id="{1311C660-8DCF-FC0B-054B-09721FCE1943}"/>
              </a:ext>
            </a:extLst>
          </p:cNvPr>
          <p:cNvSpPr/>
          <p:nvPr/>
        </p:nvSpPr>
        <p:spPr>
          <a:xfrm>
            <a:off x="7627525" y="1437455"/>
            <a:ext cx="4026188" cy="1241589"/>
          </a:xfrm>
          <a:prstGeom prst="round2Diag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MONTO TOTAL DE PROCEDIMIENTOS CONVOCADOS (A + B + C)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S/ 50,456,748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DA7B16A-062E-3D79-E121-6B2759AB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702" y="3016527"/>
            <a:ext cx="3206163" cy="171320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922A2BE-852F-06F9-7845-DD6BFD36E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356" y="4949419"/>
            <a:ext cx="2352428" cy="176726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FCCDF46-091D-CDAD-A08C-5E7B67BA2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603" y="4949418"/>
            <a:ext cx="1556233" cy="1804021"/>
          </a:xfrm>
          <a:prstGeom prst="rect">
            <a:avLst/>
          </a:prstGeom>
        </p:spPr>
      </p:pic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256540E1-5164-5139-A2B8-363C9FD31F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415011"/>
              </p:ext>
            </p:extLst>
          </p:nvPr>
        </p:nvGraphicFramePr>
        <p:xfrm>
          <a:off x="538288" y="5551091"/>
          <a:ext cx="5950416" cy="10917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2240">
                  <a:extLst>
                    <a:ext uri="{9D8B030D-6E8A-4147-A177-3AD203B41FA5}">
                      <a16:colId xmlns:a16="http://schemas.microsoft.com/office/drawing/2014/main" val="1400104704"/>
                    </a:ext>
                  </a:extLst>
                </a:gridCol>
                <a:gridCol w="943083">
                  <a:extLst>
                    <a:ext uri="{9D8B030D-6E8A-4147-A177-3AD203B41FA5}">
                      <a16:colId xmlns:a16="http://schemas.microsoft.com/office/drawing/2014/main" val="2729451995"/>
                    </a:ext>
                  </a:extLst>
                </a:gridCol>
                <a:gridCol w="1181791">
                  <a:extLst>
                    <a:ext uri="{9D8B030D-6E8A-4147-A177-3AD203B41FA5}">
                      <a16:colId xmlns:a16="http://schemas.microsoft.com/office/drawing/2014/main" val="3670910713"/>
                    </a:ext>
                  </a:extLst>
                </a:gridCol>
                <a:gridCol w="1207402">
                  <a:extLst>
                    <a:ext uri="{9D8B030D-6E8A-4147-A177-3AD203B41FA5}">
                      <a16:colId xmlns:a16="http://schemas.microsoft.com/office/drawing/2014/main" val="1914177982"/>
                    </a:ext>
                  </a:extLst>
                </a:gridCol>
                <a:gridCol w="1115900">
                  <a:extLst>
                    <a:ext uri="{9D8B030D-6E8A-4147-A177-3AD203B41FA5}">
                      <a16:colId xmlns:a16="http://schemas.microsoft.com/office/drawing/2014/main" val="71396500"/>
                    </a:ext>
                  </a:extLst>
                </a:gridCol>
              </a:tblGrid>
              <a:tr h="4031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BIEN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CANTIDAD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MONTO CERTIFICADO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>
                          <a:effectLst/>
                        </a:rPr>
                        <a:t>FECHA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 BUENA PRO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FECHA</a:t>
                      </a:r>
                      <a:br>
                        <a:rPr lang="es-PE" sz="900" dirty="0">
                          <a:effectLst/>
                        </a:rPr>
                      </a:br>
                      <a:r>
                        <a:rPr lang="es-PE" sz="900" dirty="0">
                          <a:effectLst/>
                        </a:rPr>
                        <a:t>DEVENGADO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extLst>
                  <a:ext uri="{0D108BD9-81ED-4DB2-BD59-A6C34878D82A}">
                    <a16:rowId xmlns:a16="http://schemas.microsoft.com/office/drawing/2014/main" val="4018273698"/>
                  </a:ext>
                </a:extLst>
              </a:tr>
              <a:tr h="332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ESCUELA DE OFICIALES PNP CHORRILLOS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1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S</a:t>
                      </a:r>
                      <a:r>
                        <a:rPr lang="es-PE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45, </a:t>
                      </a:r>
                      <a:r>
                        <a:rPr lang="es-E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117,648</a:t>
                      </a:r>
                      <a:endParaRPr lang="es-PE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solidFill>
                            <a:schemeClr val="tx1"/>
                          </a:solidFill>
                          <a:effectLst/>
                        </a:rPr>
                        <a:t>08/08/2023</a:t>
                      </a:r>
                      <a:endParaRPr lang="es-P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SEPT 2023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37" marR="25437" marT="0" marB="0" anchor="ctr"/>
                </a:tc>
                <a:extLst>
                  <a:ext uri="{0D108BD9-81ED-4DB2-BD59-A6C34878D82A}">
                    <a16:rowId xmlns:a16="http://schemas.microsoft.com/office/drawing/2014/main" val="3428108043"/>
                  </a:ext>
                </a:extLst>
              </a:tr>
              <a:tr h="355717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effectLst/>
                        </a:rPr>
                        <a:t>(C) MONTO TOTAL PROCEDIMIENTOS A</a:t>
                      </a:r>
                      <a:r>
                        <a:rPr lang="es-PE" sz="1000" baseline="0" dirty="0">
                          <a:effectLst/>
                        </a:rPr>
                        <a:t> CARGO DE</a:t>
                      </a:r>
                      <a:r>
                        <a:rPr lang="es-PE" sz="1000" dirty="0">
                          <a:effectLst/>
                        </a:rPr>
                        <a:t> OIM</a:t>
                      </a:r>
                    </a:p>
                  </a:txBody>
                  <a:tcPr marL="25437" marR="25437" marT="0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400" b="1" dirty="0">
                          <a:solidFill>
                            <a:srgbClr val="C00000"/>
                          </a:solidFill>
                          <a:effectLst/>
                        </a:rPr>
                        <a:t>S</a:t>
                      </a:r>
                      <a:r>
                        <a:rPr lang="es-PE" sz="1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45, </a:t>
                      </a:r>
                      <a:r>
                        <a:rPr lang="es-ES" sz="1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117,648</a:t>
                      </a:r>
                      <a:endParaRPr lang="es-PE" sz="1400" b="1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437" marR="25437" marT="0" marB="0" anchor="ctr"/>
                </a:tc>
                <a:extLst>
                  <a:ext uri="{0D108BD9-81ED-4DB2-BD59-A6C34878D82A}">
                    <a16:rowId xmlns:a16="http://schemas.microsoft.com/office/drawing/2014/main" val="3952738270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68671F48-6EDB-D143-5DF6-1ED2B3940FBA}"/>
              </a:ext>
            </a:extLst>
          </p:cNvPr>
          <p:cNvSpPr txBox="1"/>
          <p:nvPr/>
        </p:nvSpPr>
        <p:spPr>
          <a:xfrm>
            <a:off x="448292" y="5186661"/>
            <a:ext cx="5490636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s-P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EXPEDIENTE TÉCNICO, OBRA Y SUPERVISIÓN – CONVENIO CON OIM</a:t>
            </a:r>
          </a:p>
        </p:txBody>
      </p:sp>
    </p:spTree>
    <p:extLst>
      <p:ext uri="{BB962C8B-B14F-4D97-AF65-F5344CB8AC3E}">
        <p14:creationId xmlns:p14="http://schemas.microsoft.com/office/powerpoint/2010/main" val="3039416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F161BA-29A0-E5D4-6F66-28FF90114639}"/>
              </a:ext>
            </a:extLst>
          </p:cNvPr>
          <p:cNvSpPr txBox="1"/>
          <p:nvPr/>
        </p:nvSpPr>
        <p:spPr>
          <a:xfrm>
            <a:off x="125506" y="257232"/>
            <a:ext cx="1194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PROCEDIMIENTOS DE SELECCIÓN POR CONVOCAR</a:t>
            </a:r>
            <a:endParaRPr kumimoji="0" lang="es-P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AF87517-6D08-B5E7-BDAC-D5B60DDE91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517683"/>
              </p:ext>
            </p:extLst>
          </p:nvPr>
        </p:nvGraphicFramePr>
        <p:xfrm>
          <a:off x="4597864" y="1325176"/>
          <a:ext cx="7128511" cy="52100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5974">
                  <a:extLst>
                    <a:ext uri="{9D8B030D-6E8A-4147-A177-3AD203B41FA5}">
                      <a16:colId xmlns:a16="http://schemas.microsoft.com/office/drawing/2014/main" val="307385805"/>
                    </a:ext>
                  </a:extLst>
                </a:gridCol>
                <a:gridCol w="935897">
                  <a:extLst>
                    <a:ext uri="{9D8B030D-6E8A-4147-A177-3AD203B41FA5}">
                      <a16:colId xmlns:a16="http://schemas.microsoft.com/office/drawing/2014/main" val="4042356861"/>
                    </a:ext>
                  </a:extLst>
                </a:gridCol>
                <a:gridCol w="1320757">
                  <a:extLst>
                    <a:ext uri="{9D8B030D-6E8A-4147-A177-3AD203B41FA5}">
                      <a16:colId xmlns:a16="http://schemas.microsoft.com/office/drawing/2014/main" val="2955502228"/>
                    </a:ext>
                  </a:extLst>
                </a:gridCol>
                <a:gridCol w="1430099">
                  <a:extLst>
                    <a:ext uri="{9D8B030D-6E8A-4147-A177-3AD203B41FA5}">
                      <a16:colId xmlns:a16="http://schemas.microsoft.com/office/drawing/2014/main" val="479497282"/>
                    </a:ext>
                  </a:extLst>
                </a:gridCol>
                <a:gridCol w="1705784">
                  <a:extLst>
                    <a:ext uri="{9D8B030D-6E8A-4147-A177-3AD203B41FA5}">
                      <a16:colId xmlns:a16="http://schemas.microsoft.com/office/drawing/2014/main" val="3902457255"/>
                    </a:ext>
                  </a:extLst>
                </a:gridCol>
              </a:tblGrid>
              <a:tr h="4870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BIEN / SERVICIO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CANTIDAD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MONTO CERTIFICADO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FECHA DE CONVOCATORIA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FECHA</a:t>
                      </a:r>
                      <a:br>
                        <a:rPr lang="es-PE" sz="1000" dirty="0">
                          <a:effectLst/>
                        </a:rPr>
                      </a:br>
                      <a:r>
                        <a:rPr lang="es-PE" sz="1000" dirty="0">
                          <a:effectLst/>
                        </a:rPr>
                        <a:t>DEVENGADO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extLst>
                  <a:ext uri="{0D108BD9-81ED-4DB2-BD59-A6C34878D82A}">
                    <a16:rowId xmlns:a16="http://schemas.microsoft.com/office/drawing/2014/main" val="1590119616"/>
                  </a:ext>
                </a:extLst>
              </a:tr>
              <a:tr h="6559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CAMIONETAS SUV 4X2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119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15,470.00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31/07/2023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20/12/2023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extLst>
                  <a:ext uri="{0D108BD9-81ED-4DB2-BD59-A6C34878D82A}">
                    <a16:rowId xmlns:a16="http://schemas.microsoft.com/office/drawing/2014/main" val="1267251315"/>
                  </a:ext>
                </a:extLst>
              </a:tr>
              <a:tr h="6887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VEHÍCULO DE TRANSPORTE TIPO CUSTER (MINIBUS)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1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540,000.00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31/07/2023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20/12/2023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extLst>
                  <a:ext uri="{0D108BD9-81ED-4DB2-BD59-A6C34878D82A}">
                    <a16:rowId xmlns:a16="http://schemas.microsoft.com/office/drawing/2014/main" val="3319552398"/>
                  </a:ext>
                </a:extLst>
              </a:tr>
              <a:tr h="543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EQUIPOS ESPECIALES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1,231,550.00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7/07/2023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15/12/2023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extLst>
                  <a:ext uri="{0D108BD9-81ED-4DB2-BD59-A6C34878D82A}">
                    <a16:rowId xmlns:a16="http://schemas.microsoft.com/office/drawing/2014/main" val="3073423837"/>
                  </a:ext>
                </a:extLst>
              </a:tr>
              <a:tr h="5016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GRÚAS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1,231,550.00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14/07/2023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30/11/2023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extLst>
                  <a:ext uri="{0D108BD9-81ED-4DB2-BD59-A6C34878D82A}">
                    <a16:rowId xmlns:a16="http://schemas.microsoft.com/office/drawing/2014/main" val="2841741943"/>
                  </a:ext>
                </a:extLst>
              </a:tr>
              <a:tr h="5016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MINIBÚS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1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1,419,762.00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14/07/2023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15/12/2023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extLst>
                  <a:ext uri="{0D108BD9-81ED-4DB2-BD59-A6C34878D82A}">
                    <a16:rowId xmlns:a16="http://schemas.microsoft.com/office/drawing/2014/main" val="4039434802"/>
                  </a:ext>
                </a:extLst>
              </a:tr>
              <a:tr h="8173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SISTEMA DE COMUNICACIONES DE TRES CORREDORES TURÍSTICOS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1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4,035,121.00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11/07/2023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15/12/2023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extLst>
                  <a:ext uri="{0D108BD9-81ED-4DB2-BD59-A6C34878D82A}">
                    <a16:rowId xmlns:a16="http://schemas.microsoft.com/office/drawing/2014/main" val="3104578612"/>
                  </a:ext>
                </a:extLst>
              </a:tr>
              <a:tr h="5125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RADIOS PORTÁTILES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50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S/ 129,950.00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31/07/2023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50" dirty="0">
                          <a:effectLst/>
                        </a:rPr>
                        <a:t>13/10/2023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extLst>
                  <a:ext uri="{0D108BD9-81ED-4DB2-BD59-A6C34878D82A}">
                    <a16:rowId xmlns:a16="http://schemas.microsoft.com/office/drawing/2014/main" val="601677739"/>
                  </a:ext>
                </a:extLst>
              </a:tr>
              <a:tr h="501626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MONTO TOTAL  REQUERIMIENTOS EN PROCESO DE CONVOCATORIA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800" b="1" dirty="0">
                          <a:solidFill>
                            <a:srgbClr val="C00000"/>
                          </a:solidFill>
                          <a:effectLst/>
                        </a:rPr>
                        <a:t>S/. 8,603,403.00</a:t>
                      </a:r>
                      <a:endParaRPr lang="es-PE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extLst>
                  <a:ext uri="{0D108BD9-81ED-4DB2-BD59-A6C34878D82A}">
                    <a16:rowId xmlns:a16="http://schemas.microsoft.com/office/drawing/2014/main" val="2545979146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997C5A7C-7B43-D5D6-B90A-BE33E5F42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90" y="4414224"/>
            <a:ext cx="2824422" cy="180275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78431BD-DFC1-B56C-7AAD-E957338AD2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66" r="2734"/>
          <a:stretch/>
        </p:blipFill>
        <p:spPr>
          <a:xfrm>
            <a:off x="473742" y="1542397"/>
            <a:ext cx="2968705" cy="16679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22F9C3F-B403-2558-6690-35163CE62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1576" y="3008520"/>
            <a:ext cx="2521350" cy="160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43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F161BA-29A0-E5D4-6F66-28FF90114639}"/>
              </a:ext>
            </a:extLst>
          </p:cNvPr>
          <p:cNvSpPr txBox="1"/>
          <p:nvPr/>
        </p:nvSpPr>
        <p:spPr>
          <a:xfrm>
            <a:off x="125506" y="140687"/>
            <a:ext cx="11940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PROCEDIMIENTOS DE SELECCIÓN POR CONVOCAR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UEI: OGIN 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D99FD8C-BC19-583A-B0E7-434253521F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158117"/>
              </p:ext>
            </p:extLst>
          </p:nvPr>
        </p:nvGraphicFramePr>
        <p:xfrm>
          <a:off x="4087906" y="1255058"/>
          <a:ext cx="7566212" cy="52264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42286">
                  <a:extLst>
                    <a:ext uri="{9D8B030D-6E8A-4147-A177-3AD203B41FA5}">
                      <a16:colId xmlns:a16="http://schemas.microsoft.com/office/drawing/2014/main" val="307385805"/>
                    </a:ext>
                  </a:extLst>
                </a:gridCol>
                <a:gridCol w="798969">
                  <a:extLst>
                    <a:ext uri="{9D8B030D-6E8A-4147-A177-3AD203B41FA5}">
                      <a16:colId xmlns:a16="http://schemas.microsoft.com/office/drawing/2014/main" val="4042356861"/>
                    </a:ext>
                  </a:extLst>
                </a:gridCol>
                <a:gridCol w="1124476">
                  <a:extLst>
                    <a:ext uri="{9D8B030D-6E8A-4147-A177-3AD203B41FA5}">
                      <a16:colId xmlns:a16="http://schemas.microsoft.com/office/drawing/2014/main" val="2955502228"/>
                    </a:ext>
                  </a:extLst>
                </a:gridCol>
                <a:gridCol w="1272435">
                  <a:extLst>
                    <a:ext uri="{9D8B030D-6E8A-4147-A177-3AD203B41FA5}">
                      <a16:colId xmlns:a16="http://schemas.microsoft.com/office/drawing/2014/main" val="479497282"/>
                    </a:ext>
                  </a:extLst>
                </a:gridCol>
                <a:gridCol w="1228046">
                  <a:extLst>
                    <a:ext uri="{9D8B030D-6E8A-4147-A177-3AD203B41FA5}">
                      <a16:colId xmlns:a16="http://schemas.microsoft.com/office/drawing/2014/main" val="3902457255"/>
                    </a:ext>
                  </a:extLst>
                </a:gridCol>
              </a:tblGrid>
              <a:tr h="3064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BIEN / SERVICIO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CANTIDAD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MONTO CERTIFICADO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FECHA DE CONVOCATORIA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effectLst/>
                        </a:rPr>
                        <a:t>FECHA</a:t>
                      </a:r>
                      <a:br>
                        <a:rPr lang="es-PE" sz="900" dirty="0">
                          <a:effectLst/>
                        </a:rPr>
                      </a:br>
                      <a:r>
                        <a:rPr lang="es-PE" sz="900" dirty="0">
                          <a:effectLst/>
                        </a:rPr>
                        <a:t>DEVENGADO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598" marR="37598" marT="0" marB="0" anchor="ctr"/>
                </a:tc>
                <a:extLst>
                  <a:ext uri="{0D108BD9-81ED-4DB2-BD59-A6C34878D82A}">
                    <a16:rowId xmlns:a16="http://schemas.microsoft.com/office/drawing/2014/main" val="1590119616"/>
                  </a:ext>
                </a:extLst>
              </a:tr>
              <a:tr h="2540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ELABORACIÓN  DE ESTUDIOS DE PREINVERSIÓN</a:t>
                      </a: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</a:t>
                      </a: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S/ 1,340,949</a:t>
                      </a: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12/07/2023</a:t>
                      </a:r>
                    </a:p>
                  </a:txBody>
                  <a:tcPr marL="37598" marR="375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29/12/2023 (*)</a:t>
                      </a:r>
                    </a:p>
                  </a:txBody>
                  <a:tcPr marL="37598" marR="37598" marT="0" marB="0" anchor="ctr"/>
                </a:tc>
                <a:extLst>
                  <a:ext uri="{0D108BD9-81ED-4DB2-BD59-A6C34878D82A}">
                    <a16:rowId xmlns:a16="http://schemas.microsoft.com/office/drawing/2014/main" val="1267251315"/>
                  </a:ext>
                </a:extLst>
              </a:tr>
              <a:tr h="21200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CONSTRUCCIÓN COMISARÍA LA DESPENSA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 9,407,340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20/07/2023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23/12/2023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19552398"/>
                  </a:ext>
                </a:extLst>
              </a:tr>
              <a:tr h="2307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CONSTRUCCIÓN COMISARÍA PURUS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S/2,465,693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2/08/2023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27/12/2023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73423837"/>
                  </a:ext>
                </a:extLst>
              </a:tr>
              <a:tr h="236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ESCUELA IQUITOS (SALDO DE OBRA)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S/212,219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19/09/2023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15/12/2023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41741943"/>
                  </a:ext>
                </a:extLst>
              </a:tr>
              <a:tr h="22447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OFICINA CRIMINALÍSTICA CUSCO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S/18,266,475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11/08/2023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28/12/2023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39434802"/>
                  </a:ext>
                </a:extLst>
              </a:tr>
              <a:tr h="2060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UNIDADES ESPECIALIZADAS LAMBAYEQUE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S/4,644,788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7/08/2023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15/12/2023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04578612"/>
                  </a:ext>
                </a:extLst>
              </a:tr>
              <a:tr h="1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EQUIPAMIENTO DE CAMPAÑA VARIOS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S/767,003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18/09/2023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30/11/2023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01677739"/>
                  </a:ext>
                </a:extLst>
              </a:tr>
              <a:tr h="1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EQUIPOS OPTRÓNICOS VARIOS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S/7,538,374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04/08/2023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28/12/2023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10741047"/>
                  </a:ext>
                </a:extLst>
              </a:tr>
              <a:tr h="1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EQUIPOS DIVERSOS VARIOS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S/97,030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18/09/2023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24/11/2023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78303045"/>
                  </a:ext>
                </a:extLst>
              </a:tr>
              <a:tr h="1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PRENDAS DE VESTIR VARIOS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S/415,203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03/08/2023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17/11/2023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01950160"/>
                  </a:ext>
                </a:extLst>
              </a:tr>
              <a:tr h="1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ARMARIO PARA ARMAS VARIOS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S/17,700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07/08/2023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05/10/2023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66477611"/>
                  </a:ext>
                </a:extLst>
              </a:tr>
              <a:tr h="1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FILMADORAS VARIOS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S/142,120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03/08/2023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15/11/2023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3126074"/>
                  </a:ext>
                </a:extLst>
              </a:tr>
              <a:tr h="1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GPS VARIOS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S/420,200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17/08/2023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18/12/2023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72444625"/>
                  </a:ext>
                </a:extLst>
              </a:tr>
              <a:tr h="1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MALETIN CRIMINALÍSTICO VARIOS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S/278,940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03/08/2023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20/12/2023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34910737"/>
                  </a:ext>
                </a:extLst>
              </a:tr>
              <a:tr h="1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CAMIONETAS PICK UP 4X4 VARIOS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S/5,227,632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04/08/2023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30/11/2023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02830012"/>
                  </a:ext>
                </a:extLst>
              </a:tr>
              <a:tr h="1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VAN PARA DETENIDOS VARIOS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S/160,000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04/08/2023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30/11/2023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41859030"/>
                  </a:ext>
                </a:extLst>
              </a:tr>
              <a:tr h="1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AUTOMOVIL VARIOS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S/60,000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04/08/2023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30/11/2023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78160614"/>
                  </a:ext>
                </a:extLst>
              </a:tr>
              <a:tr h="1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MOTOCICLETAS VARIOS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S/3,263,069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04/09/2023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30/11/2023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94078046"/>
                  </a:ext>
                </a:extLst>
              </a:tr>
              <a:tr h="1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EQUIPOS DE SEGURIDAD Y DEFENSA VARIOS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S/664,445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03/08/2023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05/10/2023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52917474"/>
                  </a:ext>
                </a:extLst>
              </a:tr>
              <a:tr h="1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CAMIONETAS PICK UP 4X4 (DS 055 Y 077) - TUMBES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S/396,300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19/07/2023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5/09/2023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08942933"/>
                  </a:ext>
                </a:extLst>
              </a:tr>
              <a:tr h="1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CUATRIMOTOS (DS 055 Y 077) - TUMBES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S/45,120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15/07/2023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28/08/2023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1225118"/>
                  </a:ext>
                </a:extLst>
              </a:tr>
              <a:tr h="1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MOTOS TODO TERRENO (DS 055 Y 077) - TUMBES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S/121,428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19/07/2023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5/09/2023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78325358"/>
                  </a:ext>
                </a:extLst>
              </a:tr>
              <a:tr h="368059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MONTO TOTAL REQUERIMIENTOS EN PROCESO DE CONVOCATORIA</a:t>
                      </a:r>
                      <a:endParaRPr lang="es-PE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98" marR="37598" marT="0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S/ 55,952,028</a:t>
                      </a:r>
                      <a:endParaRPr lang="es-PE" sz="14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98" marR="37598" marT="0" marB="0" anchor="ctr"/>
                </a:tc>
                <a:extLst>
                  <a:ext uri="{0D108BD9-81ED-4DB2-BD59-A6C34878D82A}">
                    <a16:rowId xmlns:a16="http://schemas.microsoft.com/office/drawing/2014/main" val="2545979146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2C12E231-CF79-1174-E32A-CA8B972B4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29" y="4691476"/>
            <a:ext cx="2642290" cy="162864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8BF6CAB-630E-F1E1-6DDE-A6D06ED585DC}"/>
              </a:ext>
            </a:extLst>
          </p:cNvPr>
          <p:cNvSpPr txBox="1"/>
          <p:nvPr/>
        </p:nvSpPr>
        <p:spPr>
          <a:xfrm>
            <a:off x="4087906" y="6534027"/>
            <a:ext cx="43900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(*) Sujeto a la aprobación del anteproyecto arquitectónico por DIVINFRA PNP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011FD52-4F34-54B3-4BAF-EF12D9173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781" y="3227210"/>
            <a:ext cx="1251126" cy="125408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9F75C36-315A-95B5-DE3C-EFC1D668F1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82" t="20154" r="24912" b="19846"/>
          <a:stretch/>
        </p:blipFill>
        <p:spPr>
          <a:xfrm>
            <a:off x="380629" y="1316016"/>
            <a:ext cx="2642290" cy="17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03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28AA429B-F88D-F390-C2CD-0EEC1E3C5E0D}"/>
              </a:ext>
            </a:extLst>
          </p:cNvPr>
          <p:cNvSpPr/>
          <p:nvPr/>
        </p:nvSpPr>
        <p:spPr>
          <a:xfrm>
            <a:off x="5674659" y="0"/>
            <a:ext cx="6239435" cy="6858000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6B3CFDE-16E9-2743-D350-FF528AFDAF68}"/>
              </a:ext>
            </a:extLst>
          </p:cNvPr>
          <p:cNvSpPr txBox="1"/>
          <p:nvPr/>
        </p:nvSpPr>
        <p:spPr>
          <a:xfrm>
            <a:off x="6033247" y="462145"/>
            <a:ext cx="5567082" cy="6047809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s-MX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500" dirty="0">
                <a:latin typeface="Arial" panose="020B0604020202020204" pitchFamily="34" charset="0"/>
                <a:cs typeface="Arial" panose="020B0604020202020204" pitchFamily="34" charset="0"/>
              </a:rPr>
              <a:t>Asistencia al Congreso de la República en atención al</a:t>
            </a:r>
          </a:p>
          <a:p>
            <a:pPr algn="ctr"/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OFICIO N° </a:t>
            </a:r>
            <a:r>
              <a:rPr lang="es-MX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2768</a:t>
            </a:r>
            <a:r>
              <a:rPr lang="es-MX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s-MX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2022-2023-CPCGR/JLLG-CR</a:t>
            </a:r>
          </a:p>
          <a:p>
            <a:pPr algn="ctr"/>
            <a:endParaRPr lang="es-MX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del 28.jun.2023</a:t>
            </a:r>
          </a:p>
          <a:p>
            <a:endParaRPr lang="es-MX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500" dirty="0">
                <a:latin typeface="Arial" panose="020B0604020202020204" pitchFamily="34" charset="0"/>
                <a:cs typeface="Arial" panose="020B0604020202020204" pitchFamily="34" charset="0"/>
              </a:rPr>
              <a:t>Mediante cual:</a:t>
            </a:r>
          </a:p>
          <a:p>
            <a:endParaRPr lang="es-MX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500" dirty="0">
                <a:latin typeface="Arial" panose="020B0604020202020204" pitchFamily="34" charset="0"/>
                <a:cs typeface="Arial" panose="020B0604020202020204" pitchFamily="34" charset="0"/>
              </a:rPr>
              <a:t>Se cita al </a:t>
            </a:r>
            <a:r>
              <a:rPr lang="es-MX" sz="15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Ministro del Interior </a:t>
            </a:r>
            <a:r>
              <a:rPr lang="es-MX" sz="1500" dirty="0">
                <a:latin typeface="Arial" panose="020B0604020202020204" pitchFamily="34" charset="0"/>
                <a:cs typeface="Arial" panose="020B0604020202020204" pitchFamily="34" charset="0"/>
              </a:rPr>
              <a:t>a la </a:t>
            </a:r>
            <a:r>
              <a:rPr lang="es-MX" sz="1500" b="1" dirty="0">
                <a:latin typeface="Arial" panose="020B0604020202020204" pitchFamily="34" charset="0"/>
                <a:cs typeface="Arial" panose="020B0604020202020204" pitchFamily="34" charset="0"/>
              </a:rPr>
              <a:t>Comisión de Presupuesto y Cuenta General de la República</a:t>
            </a:r>
            <a:r>
              <a:rPr lang="es-MX" sz="1500" dirty="0">
                <a:latin typeface="Arial" panose="020B0604020202020204" pitchFamily="34" charset="0"/>
                <a:cs typeface="Arial" panose="020B0604020202020204" pitchFamily="34" charset="0"/>
              </a:rPr>
              <a:t> del Congreso de la República, para:</a:t>
            </a:r>
          </a:p>
          <a:p>
            <a:endParaRPr lang="es-MX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LcPeriod"/>
            </a:pPr>
            <a:r>
              <a:rPr lang="es-MX" sz="1500" b="1" dirty="0">
                <a:latin typeface="Arial" panose="020B0604020202020204" pitchFamily="34" charset="0"/>
                <a:cs typeface="Arial" panose="020B0604020202020204" pitchFamily="34" charset="0"/>
              </a:rPr>
              <a:t>Sustentar las modificaciones presupuestales aprobadas por Decreto Supremo</a:t>
            </a:r>
            <a:r>
              <a:rPr lang="es-MX" sz="1500" dirty="0">
                <a:latin typeface="Arial" panose="020B0604020202020204" pitchFamily="34" charset="0"/>
                <a:cs typeface="Arial" panose="020B0604020202020204" pitchFamily="34" charset="0"/>
              </a:rPr>
              <a:t>, en cumplimiento del art. 66 de la Ley de Presupuesto del Sector Público para el Año Fiscal 2023.</a:t>
            </a:r>
          </a:p>
          <a:p>
            <a:pPr marL="342900" indent="-342900">
              <a:buFont typeface="+mj-lt"/>
              <a:buAutoNum type="alphaLcPeriod"/>
            </a:pPr>
            <a:endParaRPr lang="es-MX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LcPeriod"/>
            </a:pPr>
            <a:r>
              <a:rPr lang="es-MX" sz="1500" b="1" dirty="0">
                <a:latin typeface="Arial" panose="020B0604020202020204" pitchFamily="34" charset="0"/>
                <a:cs typeface="Arial" panose="020B0604020202020204" pitchFamily="34" charset="0"/>
              </a:rPr>
              <a:t>Sustentar la ejecución presupuestal del Año Fiscal 2023</a:t>
            </a:r>
            <a:r>
              <a:rPr lang="es-MX" sz="1500" dirty="0">
                <a:latin typeface="Arial" panose="020B0604020202020204" pitchFamily="34" charset="0"/>
                <a:cs typeface="Arial" panose="020B0604020202020204" pitchFamily="34" charset="0"/>
              </a:rPr>
              <a:t>, donde se especifique los logros alcanzados y proyectados al 30 de junio y 31 de diciembre de 2023.</a:t>
            </a:r>
          </a:p>
          <a:p>
            <a:pPr marL="342900" indent="-342900">
              <a:buFont typeface="+mj-lt"/>
              <a:buAutoNum type="alphaLcPeriod"/>
            </a:pPr>
            <a:endParaRPr lang="es-MX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LcPeriod"/>
            </a:pPr>
            <a:r>
              <a:rPr lang="es-MX" sz="1500" dirty="0">
                <a:latin typeface="Arial" panose="020B0604020202020204" pitchFamily="34" charset="0"/>
                <a:cs typeface="Arial" panose="020B0604020202020204" pitchFamily="34" charset="0"/>
              </a:rPr>
              <a:t>Sustentar el “</a:t>
            </a:r>
            <a:r>
              <a:rPr lang="es-MX" sz="1500" b="1" dirty="0">
                <a:latin typeface="Arial" panose="020B0604020202020204" pitchFamily="34" charset="0"/>
                <a:cs typeface="Arial" panose="020B0604020202020204" pitchFamily="34" charset="0"/>
              </a:rPr>
              <a:t>Plan de Intervención para prevenir y sustentar el Fenómeno de El Niño</a:t>
            </a:r>
            <a:r>
              <a:rPr lang="es-MX" sz="15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marL="342900" indent="-342900">
              <a:buFont typeface="+mj-lt"/>
              <a:buAutoNum type="alphaLcPeriod"/>
            </a:pPr>
            <a:endParaRPr lang="es-MX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LcPeriod"/>
            </a:pPr>
            <a:endParaRPr lang="es-P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BE8E158-97DD-1E27-CE51-1FC98B276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81" y="757200"/>
            <a:ext cx="4330227" cy="545769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26468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F161BA-29A0-E5D4-6F66-28FF90114639}"/>
              </a:ext>
            </a:extLst>
          </p:cNvPr>
          <p:cNvSpPr txBox="1"/>
          <p:nvPr/>
        </p:nvSpPr>
        <p:spPr>
          <a:xfrm>
            <a:off x="125506" y="140687"/>
            <a:ext cx="11940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ESCUELA DE OFICIALES PNP DE CHORRILLOS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CÓDIGO ÚNICO DE INVERSIÓN 2235055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84323F9-7079-6B04-47B7-FE8A6AFBC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45" y="1439140"/>
            <a:ext cx="7357110" cy="4414384"/>
          </a:xfrm>
          <a:prstGeom prst="rect">
            <a:avLst/>
          </a:prstGeom>
          <a:noFill/>
        </p:spPr>
      </p:pic>
      <p:sp>
        <p:nvSpPr>
          <p:cNvPr id="9" name="Rectángulo: esquinas diagonales redondeadas 8">
            <a:extLst>
              <a:ext uri="{FF2B5EF4-FFF2-40B4-BE49-F238E27FC236}">
                <a16:creationId xmlns:a16="http://schemas.microsoft.com/office/drawing/2014/main" id="{72AB3BC2-5750-7D22-0E65-723A80F2F5B4}"/>
              </a:ext>
            </a:extLst>
          </p:cNvPr>
          <p:cNvSpPr/>
          <p:nvPr/>
        </p:nvSpPr>
        <p:spPr>
          <a:xfrm>
            <a:off x="1416424" y="5991579"/>
            <a:ext cx="5476709" cy="677259"/>
          </a:xfrm>
          <a:prstGeom prst="round2Diag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 iniciar el proyecto, se requiere la aprobación de </a:t>
            </a:r>
            <a:r>
              <a:rPr kumimoji="0" lang="es-PE" sz="1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NORMA CON RANGO DE LEY en el mes de JULIO</a:t>
            </a:r>
            <a:endParaRPr kumimoji="0" lang="es-PE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ángulo: esquinas diagonales redondeadas 9">
            <a:extLst>
              <a:ext uri="{FF2B5EF4-FFF2-40B4-BE49-F238E27FC236}">
                <a16:creationId xmlns:a16="http://schemas.microsoft.com/office/drawing/2014/main" id="{4E7476F2-CE77-88B3-A271-9E4C0A348BD4}"/>
              </a:ext>
            </a:extLst>
          </p:cNvPr>
          <p:cNvSpPr/>
          <p:nvPr/>
        </p:nvSpPr>
        <p:spPr>
          <a:xfrm>
            <a:off x="8621904" y="5217457"/>
            <a:ext cx="3157715" cy="1504277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AUTORICE al MININTER </a:t>
            </a: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 aprobar </a:t>
            </a: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transferencias financieras a favor de la OIM por 45.1 millones </a:t>
            </a: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celebrar adendas para la continuidad de proyectos de inversión prioritarios.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F9E332D-8513-31A8-A6C2-688EA20541A5}"/>
              </a:ext>
            </a:extLst>
          </p:cNvPr>
          <p:cNvSpPr txBox="1"/>
          <p:nvPr/>
        </p:nvSpPr>
        <p:spPr>
          <a:xfrm>
            <a:off x="9724092" y="4560576"/>
            <a:ext cx="10557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</a:t>
            </a: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4890E4FF-B8C4-9A98-B703-352329E0FA73}"/>
              </a:ext>
            </a:extLst>
          </p:cNvPr>
          <p:cNvSpPr/>
          <p:nvPr/>
        </p:nvSpPr>
        <p:spPr>
          <a:xfrm>
            <a:off x="7002316" y="6114929"/>
            <a:ext cx="1315673" cy="43055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74382107-112C-F889-FBEB-CA6884D0410D}"/>
              </a:ext>
            </a:extLst>
          </p:cNvPr>
          <p:cNvCxnSpPr>
            <a:cxnSpLocks/>
          </p:cNvCxnSpPr>
          <p:nvPr/>
        </p:nvCxnSpPr>
        <p:spPr>
          <a:xfrm>
            <a:off x="10196164" y="4407609"/>
            <a:ext cx="0" cy="66922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F39D39F0-BE3E-0043-E4BA-09F35348D1CB}"/>
              </a:ext>
            </a:extLst>
          </p:cNvPr>
          <p:cNvSpPr txBox="1"/>
          <p:nvPr/>
        </p:nvSpPr>
        <p:spPr>
          <a:xfrm>
            <a:off x="8693623" y="1507372"/>
            <a:ext cx="3005080" cy="30008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Disponibilidad Presupuestal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OIM   : S/ 230,212,905.68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Año 2023: S/   45,117,648.00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Año 2024: S/   15,527,641.00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ello, el proyecto está financiado al </a:t>
            </a:r>
            <a:r>
              <a:rPr kumimoji="0" lang="es-PE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100%.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 embargo, el </a:t>
            </a:r>
            <a:r>
              <a:rPr kumimoji="0" lang="es-PE" sz="1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08.AGO.2023</a:t>
            </a: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no se podrá otorgar la Buena Pro, porque </a:t>
            </a:r>
            <a:r>
              <a:rPr kumimoji="0" lang="es-PE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se cuenta con el marco legal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967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F161BA-29A0-E5D4-6F66-28FF90114639}"/>
              </a:ext>
            </a:extLst>
          </p:cNvPr>
          <p:cNvSpPr txBox="1"/>
          <p:nvPr/>
        </p:nvSpPr>
        <p:spPr>
          <a:xfrm>
            <a:off x="125506" y="257232"/>
            <a:ext cx="1194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LOGROS ALCANZADOS AL 30.JUN.2023</a:t>
            </a:r>
            <a:endParaRPr kumimoji="0" lang="es-P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D389D45-3A89-A660-37B2-E043653EAE1D}"/>
              </a:ext>
            </a:extLst>
          </p:cNvPr>
          <p:cNvSpPr/>
          <p:nvPr/>
        </p:nvSpPr>
        <p:spPr>
          <a:xfrm>
            <a:off x="851647" y="1174839"/>
            <a:ext cx="10488706" cy="2724808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074EA83-1B7A-2B8B-D60A-A3CFC293095A}"/>
              </a:ext>
            </a:extLst>
          </p:cNvPr>
          <p:cNvSpPr txBox="1"/>
          <p:nvPr/>
        </p:nvSpPr>
        <p:spPr>
          <a:xfrm>
            <a:off x="1023551" y="1168764"/>
            <a:ext cx="10316802" cy="272480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defTabSz="711200">
              <a:lnSpc>
                <a:spcPct val="1140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s-PE" sz="1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Autorización de recursos presupuestales a favor del Sector,  por</a:t>
            </a:r>
            <a:r>
              <a:rPr lang="es-PE" sz="16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PE" b="1" kern="1200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S/ 517.8 millones </a:t>
            </a:r>
            <a:r>
              <a:rPr lang="es-PE" sz="16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los cuales se ha </a:t>
            </a:r>
            <a:r>
              <a:rPr lang="es-PE" sz="1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ejecutado </a:t>
            </a:r>
            <a:r>
              <a:rPr lang="es-PE" sz="1600" b="1" kern="1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S/ </a:t>
            </a:r>
            <a:r>
              <a:rPr lang="es-PE" b="1" kern="1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267,5 millones </a:t>
            </a:r>
            <a:r>
              <a:rPr lang="es-PE" sz="1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programada su ejecución el año 2023; lo cual </a:t>
            </a:r>
            <a:r>
              <a:rPr lang="es-PE" sz="16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permitirá financiar: </a:t>
            </a:r>
          </a:p>
          <a:p>
            <a:pPr marL="268288" lvl="0" indent="-88900" defTabSz="711200">
              <a:lnSpc>
                <a:spcPct val="1140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s-PE" sz="15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Bonificación por Alto Riesgo a la Vida en Zonas de Emergencia.</a:t>
            </a:r>
            <a:endParaRPr lang="es-PE" sz="15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68288" lvl="0" indent="-88900" defTabSz="711200">
              <a:lnSpc>
                <a:spcPct val="1140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s-PE" sz="15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Atención de conflictos sociales I Semestre 2023 (material antidisturbios y desplazamiento del efectivos policiales) Operaciones Policiales en la zona de emergencia, recuperación de comisarias y vehículos dañados (PUNO)</a:t>
            </a:r>
          </a:p>
          <a:p>
            <a:pPr marL="268288" lvl="0" indent="-88900" defTabSz="711200">
              <a:lnSpc>
                <a:spcPct val="1140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s-PE" sz="15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Operaciones Policiales en zona de frontera de Tacna. </a:t>
            </a:r>
          </a:p>
          <a:p>
            <a:pPr marL="268288" lvl="0" indent="-88900" defTabSz="711200">
              <a:lnSpc>
                <a:spcPct val="1140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s-PE" sz="15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Apoyo a la Reactivación Económica: Dirección de Turismo PNP. </a:t>
            </a:r>
          </a:p>
          <a:p>
            <a:pPr marL="268288" lvl="0" indent="-88900" defTabSz="711200">
              <a:lnSpc>
                <a:spcPct val="1140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s-PE" sz="15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Emisión de pasaportes y reactivación del control migratorio a nivel nacional. </a:t>
            </a:r>
          </a:p>
          <a:p>
            <a:pPr marL="268288" lvl="0" indent="-88900" defTabSz="711200">
              <a:lnSpc>
                <a:spcPct val="1140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s-PE" sz="15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Emisión de autorizaciones y permisos para control de explosivos en SUCAMEC.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7DC7E935-BB81-49E1-D1C8-E5684A0822D6}"/>
              </a:ext>
            </a:extLst>
          </p:cNvPr>
          <p:cNvSpPr/>
          <p:nvPr/>
        </p:nvSpPr>
        <p:spPr>
          <a:xfrm>
            <a:off x="821999" y="4298119"/>
            <a:ext cx="2826636" cy="222330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116428"/>
              <a:satOff val="-2085"/>
              <a:lumOff val="8862"/>
              <a:alphaOff val="0"/>
            </a:schemeClr>
          </a:fillRef>
          <a:effectRef idx="0">
            <a:schemeClr val="accent1">
              <a:shade val="80000"/>
              <a:hueOff val="116428"/>
              <a:satOff val="-2085"/>
              <a:lumOff val="8862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E4257AC-17F7-C8D8-C507-F18B24B7F651}"/>
              </a:ext>
            </a:extLst>
          </p:cNvPr>
          <p:cNvSpPr txBox="1"/>
          <p:nvPr/>
        </p:nvSpPr>
        <p:spPr>
          <a:xfrm>
            <a:off x="884166" y="4298119"/>
            <a:ext cx="2826636" cy="22233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PE" sz="16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Contratación de activos estratégicos para la PNP como </a:t>
            </a:r>
            <a:r>
              <a:rPr lang="es-PE" sz="1600" b="1" kern="1200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 </a:t>
            </a:r>
            <a:r>
              <a:rPr lang="es-PE" sz="16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Tanquetas y </a:t>
            </a:r>
            <a:r>
              <a:rPr lang="es-PE" sz="1600" b="1" kern="1200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43</a:t>
            </a:r>
            <a:r>
              <a:rPr lang="es-PE" sz="1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PE" sz="16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Motobombas para ser distribuidos a nivel nacional a las unidades policiales de servicios especiales (antidisturbios).</a:t>
            </a:r>
            <a:endParaRPr lang="es-PE" sz="16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8B7F95E-4872-C81D-FB3A-A6470B0064E1}"/>
              </a:ext>
            </a:extLst>
          </p:cNvPr>
          <p:cNvSpPr txBox="1"/>
          <p:nvPr/>
        </p:nvSpPr>
        <p:spPr>
          <a:xfrm>
            <a:off x="4020674" y="4298120"/>
            <a:ext cx="3342987" cy="2223300"/>
          </a:xfrm>
          <a:prstGeom prst="rect">
            <a:avLst/>
          </a:prstGeom>
          <a:solidFill>
            <a:srgbClr val="6B82A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1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gestionó la exoneración del Decreto Supremo N° 043-2023-EF de los recursos transferidos por SALUDPOL a SANIDAD POLICIAL, recuperando </a:t>
            </a:r>
            <a:r>
              <a:rPr lang="es-MX" sz="1600" b="1" kern="1200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S/ 40 millones </a:t>
            </a:r>
            <a:r>
              <a:rPr lang="es-MX" sz="1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 destinarlo a la mejora de la prestación de servicios de salud en el Hospital Luis Sáenz y los centros de salud a nivel nacional. </a:t>
            </a:r>
            <a:endParaRPr lang="es-PE" sz="16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ADE6649-BECD-9916-A58D-9E29DA7A1773}"/>
              </a:ext>
            </a:extLst>
          </p:cNvPr>
          <p:cNvSpPr txBox="1"/>
          <p:nvPr/>
        </p:nvSpPr>
        <p:spPr>
          <a:xfrm>
            <a:off x="7964847" y="4298119"/>
            <a:ext cx="3342987" cy="2151530"/>
          </a:xfrm>
          <a:prstGeom prst="rect">
            <a:avLst/>
          </a:prstGeom>
          <a:solidFill>
            <a:srgbClr val="69A4D9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PE" sz="16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dio inicio al proceso de contratación de </a:t>
            </a:r>
            <a:r>
              <a:rPr lang="es-PE" sz="1600" b="1" kern="1200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01 </a:t>
            </a:r>
            <a:r>
              <a:rPr lang="es-PE" sz="16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avión de gran envergadura considerado activo estratégico para la PNP, para hacer frente a los conflictos sociales garantizando la seguridad de la ciudadanía a nivel nacional</a:t>
            </a:r>
          </a:p>
        </p:txBody>
      </p:sp>
    </p:spTree>
    <p:extLst>
      <p:ext uri="{BB962C8B-B14F-4D97-AF65-F5344CB8AC3E}">
        <p14:creationId xmlns:p14="http://schemas.microsoft.com/office/powerpoint/2010/main" val="3521713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F161BA-29A0-E5D4-6F66-28FF90114639}"/>
              </a:ext>
            </a:extLst>
          </p:cNvPr>
          <p:cNvSpPr txBox="1"/>
          <p:nvPr/>
        </p:nvSpPr>
        <p:spPr>
          <a:xfrm>
            <a:off x="125506" y="257232"/>
            <a:ext cx="1194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LOGROS ALCANZADOS AL 30.JUN.2023</a:t>
            </a:r>
            <a:endParaRPr kumimoji="0" lang="es-P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1AFEF885-2B7D-0B57-E386-313DB72CC664}"/>
              </a:ext>
            </a:extLst>
          </p:cNvPr>
          <p:cNvGrpSpPr/>
          <p:nvPr/>
        </p:nvGrpSpPr>
        <p:grpSpPr>
          <a:xfrm>
            <a:off x="676132" y="1425382"/>
            <a:ext cx="10929384" cy="2883506"/>
            <a:chOff x="1070" y="478064"/>
            <a:chExt cx="10929384" cy="2883506"/>
          </a:xfrm>
        </p:grpSpPr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B1AF9462-5EFF-5D7C-3587-832B5153A7CF}"/>
                </a:ext>
              </a:extLst>
            </p:cNvPr>
            <p:cNvSpPr/>
            <p:nvPr/>
          </p:nvSpPr>
          <p:spPr>
            <a:xfrm>
              <a:off x="1070" y="478064"/>
              <a:ext cx="10929384" cy="288350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29BBF340-8FE5-6159-0111-9713F5C131F8}"/>
                </a:ext>
              </a:extLst>
            </p:cNvPr>
            <p:cNvSpPr txBox="1"/>
            <p:nvPr/>
          </p:nvSpPr>
          <p:spPr>
            <a:xfrm>
              <a:off x="1070" y="478064"/>
              <a:ext cx="10929384" cy="28835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 ha logrado adquirir equipamiento y vehículos para las diferentes unidades policiales por un monto devengado de S/. </a:t>
              </a:r>
              <a:r>
                <a:rPr lang="es-PE" b="1" kern="1200" dirty="0">
                  <a:solidFill>
                    <a:srgbClr val="FFC000">
                      <a:lumMod val="20000"/>
                      <a:lumOff val="8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39,911,456.00:</a:t>
              </a:r>
            </a:p>
            <a:p>
              <a:pPr marL="0"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b="1" kern="1200" dirty="0">
                  <a:solidFill>
                    <a:srgbClr val="FFC000">
                      <a:lumMod val="20000"/>
                      <a:lumOff val="8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41 </a:t>
              </a: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Motocicletas y </a:t>
              </a:r>
              <a:r>
                <a:rPr lang="es-PE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03</a:t>
              </a:r>
              <a:r>
                <a:rPr lang="es-PE" b="1" kern="1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minibuses para la Dirección de Turismo Policial. </a:t>
              </a:r>
            </a:p>
            <a:p>
              <a:pPr marL="0"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b="1" kern="1200" dirty="0">
                  <a:solidFill>
                    <a:srgbClr val="FFC000">
                      <a:lumMod val="20000"/>
                      <a:lumOff val="8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02 </a:t>
              </a: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Reparaciones de aeronaves de la Aviación Policial.</a:t>
              </a:r>
            </a:p>
            <a:p>
              <a:pPr marL="0"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16</a:t>
              </a:r>
              <a:r>
                <a:rPr lang="es-PE" b="1" kern="1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Motocicletas </a:t>
              </a:r>
              <a:r>
                <a:rPr lang="es-PE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8 900 </a:t>
              </a: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canilleras antimotín </a:t>
              </a:r>
              <a:r>
                <a:rPr lang="es-PE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4 205 </a:t>
              </a: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correaje táctico.</a:t>
              </a:r>
            </a:p>
            <a:p>
              <a:pPr marL="0"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77</a:t>
              </a:r>
              <a:r>
                <a:rPr lang="es-MX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Kits CCTV y </a:t>
              </a:r>
              <a:r>
                <a:rPr lang="es-MX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308</a:t>
              </a:r>
              <a:r>
                <a:rPr lang="es-MX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lectores biométricos en </a:t>
              </a:r>
              <a:r>
                <a:rPr lang="es-MX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107 </a:t>
              </a: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comisarias.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11</a:t>
              </a:r>
              <a:r>
                <a:rPr lang="es-ES" b="1" i="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Comisarías </a:t>
              </a:r>
              <a:r>
                <a:rPr lang="es-ES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s-ES" b="1" i="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Unidad especializada y </a:t>
              </a:r>
              <a:r>
                <a:rPr lang="es-ES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03</a:t>
              </a:r>
              <a:r>
                <a:rPr lang="es-ES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puestos de vigilancia de frontera con equipamiento entregado. </a:t>
              </a: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98CE570C-D523-19F0-E19B-0D061EC40E62}"/>
              </a:ext>
            </a:extLst>
          </p:cNvPr>
          <p:cNvGrpSpPr/>
          <p:nvPr/>
        </p:nvGrpSpPr>
        <p:grpSpPr>
          <a:xfrm>
            <a:off x="3453461" y="4762673"/>
            <a:ext cx="5512326" cy="1709849"/>
            <a:chOff x="2294305" y="3582272"/>
            <a:chExt cx="5512326" cy="1709849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DE352D3A-91D0-4299-BBDF-4F09A8EBD6EB}"/>
                </a:ext>
              </a:extLst>
            </p:cNvPr>
            <p:cNvSpPr/>
            <p:nvPr/>
          </p:nvSpPr>
          <p:spPr>
            <a:xfrm>
              <a:off x="2294306" y="3582272"/>
              <a:ext cx="5512325" cy="170984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402493"/>
                <a:satOff val="-9802"/>
                <a:lumOff val="42896"/>
                <a:alphaOff val="0"/>
              </a:schemeClr>
            </a:fillRef>
            <a:effectRef idx="0">
              <a:schemeClr val="accent1">
                <a:shade val="50000"/>
                <a:hueOff val="402493"/>
                <a:satOff val="-9802"/>
                <a:lumOff val="4289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66CD8D1F-10D6-16DC-B467-370B6FD03556}"/>
                </a:ext>
              </a:extLst>
            </p:cNvPr>
            <p:cNvSpPr txBox="1"/>
            <p:nvPr/>
          </p:nvSpPr>
          <p:spPr>
            <a:xfrm>
              <a:off x="2294305" y="3582272"/>
              <a:ext cx="5512325" cy="1709849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b="1" kern="1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 efectuó la reparación parcial de </a:t>
              </a:r>
              <a:r>
                <a:rPr lang="es-ES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48</a:t>
              </a:r>
              <a:r>
                <a:rPr lang="es-ES" b="1" kern="1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comisarias de las regiones de Piura, Lambayeque, La Libertad y Tumbes afectados por el fenómeno de YACU</a:t>
              </a:r>
              <a:endParaRPr lang="es-PE" b="1" kern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3375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F161BA-29A0-E5D4-6F66-28FF90114639}"/>
              </a:ext>
            </a:extLst>
          </p:cNvPr>
          <p:cNvSpPr txBox="1"/>
          <p:nvPr/>
        </p:nvSpPr>
        <p:spPr>
          <a:xfrm>
            <a:off x="125506" y="257232"/>
            <a:ext cx="1194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LOGROS </a:t>
            </a:r>
            <a:r>
              <a:rPr lang="es-MX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ESPERADOS 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 31.DIC.2023</a:t>
            </a:r>
            <a:endParaRPr kumimoji="0" lang="es-P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9527D3D4-8BCF-8DB1-BB9E-2FB52265ED25}"/>
              </a:ext>
            </a:extLst>
          </p:cNvPr>
          <p:cNvGrpSpPr/>
          <p:nvPr/>
        </p:nvGrpSpPr>
        <p:grpSpPr>
          <a:xfrm>
            <a:off x="1179270" y="1645800"/>
            <a:ext cx="9833457" cy="4498728"/>
            <a:chOff x="3" y="0"/>
            <a:chExt cx="9833457" cy="4498728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05D19FAD-78EE-6A0F-7285-CBDF70B24EBD}"/>
                </a:ext>
              </a:extLst>
            </p:cNvPr>
            <p:cNvSpPr/>
            <p:nvPr/>
          </p:nvSpPr>
          <p:spPr>
            <a:xfrm>
              <a:off x="3" y="0"/>
              <a:ext cx="9833457" cy="449872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B5360184-AB83-4E7B-93EF-3127A26A9458}"/>
                </a:ext>
              </a:extLst>
            </p:cNvPr>
            <p:cNvSpPr txBox="1"/>
            <p:nvPr/>
          </p:nvSpPr>
          <p:spPr>
            <a:xfrm>
              <a:off x="3" y="0"/>
              <a:ext cx="9833457" cy="44987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kern="1200" dirty="0"/>
                <a:t>Se encuentran en proceso de convocatoria procesos por el monto de </a:t>
              </a:r>
              <a:r>
                <a:rPr lang="es-ES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S/. 305,574,201.00</a:t>
              </a:r>
              <a:r>
                <a:rPr lang="es-ES" kern="1200" dirty="0"/>
                <a:t>; de los cuales, </a:t>
              </a:r>
              <a:r>
                <a:rPr lang="es-ES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S/. 41,619,487.13</a:t>
              </a:r>
              <a:r>
                <a:rPr lang="es-ES" kern="1200" dirty="0"/>
                <a:t> se encuentran con contrato suscrito y en proceso para devengar de: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kern="1200" dirty="0"/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1131</a:t>
              </a: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chalecos antimotín </a:t>
              </a:r>
              <a:r>
                <a:rPr lang="es-PE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200</a:t>
              </a: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chalecos antibalas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119</a:t>
              </a: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camionetas SUV para patrullaje en diecisiete departamentos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08</a:t>
              </a: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deslizadores, </a:t>
              </a:r>
              <a:r>
                <a:rPr lang="es-PE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50</a:t>
              </a:r>
              <a:r>
                <a:rPr lang="es-PE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paracaídas, </a:t>
              </a:r>
              <a:r>
                <a:rPr lang="es-PE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01</a:t>
              </a:r>
              <a:r>
                <a:rPr lang="es-PE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reparación de avión</a:t>
              </a:r>
              <a:endParaRPr lang="es-PE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22</a:t>
              </a: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kit de búsqueda y salvamento </a:t>
              </a:r>
              <a:r>
                <a:rPr lang="es-PE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02</a:t>
              </a:r>
              <a:r>
                <a:rPr lang="es-PE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camionetas panel para SUAT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50</a:t>
              </a: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radios portátiles para servicios especiales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Implementación de la Oficina de Criminalística Arequipa, </a:t>
              </a:r>
              <a:r>
                <a:rPr lang="es-PE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890</a:t>
              </a:r>
              <a:r>
                <a:rPr lang="es-PE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chalecos antibalas a comisarías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58</a:t>
              </a: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camionetas para servicios especiales, </a:t>
              </a:r>
              <a:r>
                <a:rPr lang="es-PE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12</a:t>
              </a: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camionetas para OFICRIS, 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13</a:t>
              </a:r>
              <a:r>
                <a:rPr lang="es-PE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camionetas y </a:t>
              </a:r>
              <a:r>
                <a:rPr lang="es-PE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07</a:t>
              </a:r>
              <a:r>
                <a:rPr lang="es-PE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motocicletas para unidades de TID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29</a:t>
              </a: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motocicletas, </a:t>
              </a:r>
              <a:r>
                <a:rPr lang="es-PE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42</a:t>
              </a: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automóviles y </a:t>
              </a:r>
              <a:r>
                <a:rPr lang="es-PE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44</a:t>
              </a:r>
              <a:r>
                <a:rPr lang="es-PE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camionetas para DIRINCRI.</a:t>
              </a:r>
              <a:endParaRPr lang="es-PE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15012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F161BA-29A0-E5D4-6F66-28FF90114639}"/>
              </a:ext>
            </a:extLst>
          </p:cNvPr>
          <p:cNvSpPr txBox="1"/>
          <p:nvPr/>
        </p:nvSpPr>
        <p:spPr>
          <a:xfrm>
            <a:off x="125506" y="257232"/>
            <a:ext cx="1194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LOGROS </a:t>
            </a:r>
            <a:r>
              <a:rPr lang="es-MX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ESPERADOS 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 31.DIC.2023</a:t>
            </a:r>
            <a:endParaRPr kumimoji="0" lang="es-P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ACD8D4B-85AE-9210-4658-8298D335E3A8}"/>
              </a:ext>
            </a:extLst>
          </p:cNvPr>
          <p:cNvGrpSpPr/>
          <p:nvPr/>
        </p:nvGrpSpPr>
        <p:grpSpPr>
          <a:xfrm>
            <a:off x="3291102" y="1229658"/>
            <a:ext cx="6507322" cy="2284507"/>
            <a:chOff x="2940820" y="2566"/>
            <a:chExt cx="4686530" cy="2126101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24145D3-92C7-0B8D-BE5E-9C81380C64B8}"/>
                </a:ext>
              </a:extLst>
            </p:cNvPr>
            <p:cNvSpPr/>
            <p:nvPr/>
          </p:nvSpPr>
          <p:spPr>
            <a:xfrm>
              <a:off x="2940820" y="2566"/>
              <a:ext cx="4686530" cy="21261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50700C64-73AF-BC86-3466-DDA709D70955}"/>
                </a:ext>
              </a:extLst>
            </p:cNvPr>
            <p:cNvSpPr txBox="1"/>
            <p:nvPr/>
          </p:nvSpPr>
          <p:spPr>
            <a:xfrm>
              <a:off x="2940820" y="2566"/>
              <a:ext cx="4686530" cy="2126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kern="1200" dirty="0"/>
                <a:t>Se tiene programado la atención de demandas adicionales solicitadas al MEF por el monto de </a:t>
              </a:r>
              <a:r>
                <a:rPr lang="es-ES" sz="2000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S/. 454 millones </a:t>
              </a:r>
              <a:r>
                <a:rPr lang="es-ES" kern="1200" dirty="0"/>
                <a:t>para su ejecución en el año 2023 (mantenimiento y restablecimiento del orden interno y seguridad ciudadana, recursos para la operatividad de Migraciones, Inversiones por Reactivación Económica, pagos de bonificaciones de alto riesgo a la vida y para financiar adquisiciones de bienes y servicios).</a:t>
              </a:r>
              <a:endParaRPr lang="es-PE" kern="1200" dirty="0"/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DF80BD19-B174-DE4B-FC2C-1769F262C3D5}"/>
              </a:ext>
            </a:extLst>
          </p:cNvPr>
          <p:cNvGrpSpPr/>
          <p:nvPr/>
        </p:nvGrpSpPr>
        <p:grpSpPr>
          <a:xfrm>
            <a:off x="695679" y="4058053"/>
            <a:ext cx="6000956" cy="2284507"/>
            <a:chOff x="0" y="2454443"/>
            <a:chExt cx="5086556" cy="2126101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DB7AF3EA-19D7-3FD3-5A63-833E7555B595}"/>
                </a:ext>
              </a:extLst>
            </p:cNvPr>
            <p:cNvSpPr/>
            <p:nvPr/>
          </p:nvSpPr>
          <p:spPr>
            <a:xfrm>
              <a:off x="0" y="2454443"/>
              <a:ext cx="5086556" cy="21261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268329"/>
                <a:satOff val="-6535"/>
                <a:lumOff val="28597"/>
                <a:alphaOff val="0"/>
              </a:schemeClr>
            </a:fillRef>
            <a:effectRef idx="0">
              <a:schemeClr val="accent1">
                <a:shade val="50000"/>
                <a:hueOff val="268329"/>
                <a:satOff val="-6535"/>
                <a:lumOff val="2859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795E1BC3-63EC-3439-BF6A-5078554D2824}"/>
                </a:ext>
              </a:extLst>
            </p:cNvPr>
            <p:cNvSpPr txBox="1"/>
            <p:nvPr/>
          </p:nvSpPr>
          <p:spPr>
            <a:xfrm>
              <a:off x="0" y="2454443"/>
              <a:ext cx="5086556" cy="2126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kern="1200" dirty="0">
                  <a:solidFill>
                    <a:schemeClr val="tx1"/>
                  </a:solidFill>
                </a:rPr>
                <a:t>Se tiene programado la suscripción de convenios bajo el mecanismo de </a:t>
              </a:r>
              <a:r>
                <a:rPr lang="es-ES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Obras por Impuesto </a:t>
              </a:r>
              <a:r>
                <a:rPr lang="es-ES" kern="1200" dirty="0">
                  <a:solidFill>
                    <a:schemeClr val="tx1"/>
                  </a:solidFill>
                </a:rPr>
                <a:t>previa opinión favorable de la capacidad presupuestal del MEF por el monto de </a:t>
              </a:r>
              <a:r>
                <a:rPr lang="es-ES" sz="2000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S/. 224.8 millones </a:t>
              </a:r>
              <a:r>
                <a:rPr lang="es-ES" kern="1200" dirty="0">
                  <a:solidFill>
                    <a:schemeClr val="tx1"/>
                  </a:solidFill>
                </a:rPr>
                <a:t>a ejecutarse en los años 2024 y 2025. </a:t>
              </a:r>
            </a:p>
            <a:p>
              <a:pPr marL="0" lvl="0" indent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kern="1200" dirty="0">
                  <a:solidFill>
                    <a:schemeClr val="tx1"/>
                  </a:solidFill>
                </a:rPr>
                <a:t>Proyectos de Inversión:</a:t>
              </a:r>
            </a:p>
            <a:p>
              <a:pPr marL="0" lvl="0" indent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kern="1200" dirty="0">
                  <a:solidFill>
                    <a:schemeClr val="tx1"/>
                  </a:solidFill>
                </a:rPr>
                <a:t>i) Sistema Nacional de Videovigilancia</a:t>
              </a:r>
            </a:p>
            <a:p>
              <a:pPr marL="0" lvl="0" indent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kern="1200" dirty="0">
                  <a:solidFill>
                    <a:schemeClr val="tx1"/>
                  </a:solidFill>
                </a:rPr>
                <a:t>ii) Instalación de Laboratorio Forense Digital </a:t>
              </a:r>
              <a:endParaRPr lang="es-PE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96728F16-32A7-2EE6-D15B-1B6EDA1CB637}"/>
              </a:ext>
            </a:extLst>
          </p:cNvPr>
          <p:cNvGrpSpPr/>
          <p:nvPr/>
        </p:nvGrpSpPr>
        <p:grpSpPr>
          <a:xfrm>
            <a:off x="7563747" y="4119324"/>
            <a:ext cx="4063476" cy="2126102"/>
            <a:chOff x="6563268" y="2454442"/>
            <a:chExt cx="3270192" cy="2126102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F1890900-C198-015B-6271-CE48B893AFD1}"/>
                </a:ext>
              </a:extLst>
            </p:cNvPr>
            <p:cNvSpPr/>
            <p:nvPr/>
          </p:nvSpPr>
          <p:spPr>
            <a:xfrm>
              <a:off x="6563268" y="2454443"/>
              <a:ext cx="3270192" cy="21261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268329"/>
                <a:satOff val="-6535"/>
                <a:lumOff val="28597"/>
                <a:alphaOff val="0"/>
              </a:schemeClr>
            </a:fillRef>
            <a:effectRef idx="0">
              <a:schemeClr val="accent1">
                <a:shade val="50000"/>
                <a:hueOff val="268329"/>
                <a:satOff val="-6535"/>
                <a:lumOff val="2859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E308FF0F-1696-F6E4-D8EC-6B5D60B459C2}"/>
                </a:ext>
              </a:extLst>
            </p:cNvPr>
            <p:cNvSpPr txBox="1"/>
            <p:nvPr/>
          </p:nvSpPr>
          <p:spPr>
            <a:xfrm>
              <a:off x="6563268" y="2454442"/>
              <a:ext cx="3270192" cy="2126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kern="1200" dirty="0"/>
                <a:t>Se ha dotará de equipamiento y unidades vehiculares para los Puestos de Vigilancia de Fronteras a nivel nacional. </a:t>
              </a:r>
              <a:endParaRPr lang="es-PE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05953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D095D1F-2130-85E4-0332-18C94CC57D0A}"/>
              </a:ext>
            </a:extLst>
          </p:cNvPr>
          <p:cNvSpPr txBox="1"/>
          <p:nvPr/>
        </p:nvSpPr>
        <p:spPr>
          <a:xfrm>
            <a:off x="466164" y="1792941"/>
            <a:ext cx="207981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9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s-MX" sz="1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s-PE" sz="19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E73BE48-2C13-2F84-91EF-A9FA7DEA3741}"/>
              </a:ext>
            </a:extLst>
          </p:cNvPr>
          <p:cNvSpPr txBox="1"/>
          <p:nvPr/>
        </p:nvSpPr>
        <p:spPr>
          <a:xfrm>
            <a:off x="3056963" y="1720840"/>
            <a:ext cx="77992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Sustentar el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“Plan de Intervención para prevenir y sustentar el Fenómeno de El Niño”.</a:t>
            </a:r>
          </a:p>
        </p:txBody>
      </p:sp>
    </p:spTree>
    <p:extLst>
      <p:ext uri="{BB962C8B-B14F-4D97-AF65-F5344CB8AC3E}">
        <p14:creationId xmlns:p14="http://schemas.microsoft.com/office/powerpoint/2010/main" val="1157252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F161BA-29A0-E5D4-6F66-28FF90114639}"/>
              </a:ext>
            </a:extLst>
          </p:cNvPr>
          <p:cNvSpPr txBox="1"/>
          <p:nvPr/>
        </p:nvSpPr>
        <p:spPr>
          <a:xfrm>
            <a:off x="125506" y="257232"/>
            <a:ext cx="1194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 DE INTERVENCIÓN</a:t>
            </a:r>
            <a:endParaRPr kumimoji="0" lang="es-P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87E553-7E60-056F-C2D5-9ADE8F57F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250"/>
                    </a14:imgEffect>
                    <a14:imgEffect>
                      <a14:saturation sat="8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2213" y="1325961"/>
            <a:ext cx="7951694" cy="471572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22C7526-9AF9-514C-D78B-B3B6DB07A6C1}"/>
              </a:ext>
            </a:extLst>
          </p:cNvPr>
          <p:cNvSpPr txBox="1"/>
          <p:nvPr/>
        </p:nvSpPr>
        <p:spPr>
          <a:xfrm>
            <a:off x="2514601" y="6041689"/>
            <a:ext cx="7238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FENÓMENO DE “EL NIÑO”</a:t>
            </a:r>
            <a:endParaRPr lang="es-P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07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F161BA-29A0-E5D4-6F66-28FF90114639}"/>
              </a:ext>
            </a:extLst>
          </p:cNvPr>
          <p:cNvSpPr txBox="1"/>
          <p:nvPr/>
        </p:nvSpPr>
        <p:spPr>
          <a:xfrm>
            <a:off x="125506" y="257232"/>
            <a:ext cx="1194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DEPARTAMENTOS A INTERVENIR</a:t>
            </a:r>
            <a:endParaRPr kumimoji="0" lang="es-P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E2FD0B8-76A5-C1AE-B9ED-9E71984D9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36" y="1754056"/>
            <a:ext cx="2286000" cy="182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E4563D3-CD9F-934E-33BE-15B19B1FC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121" y="1570318"/>
            <a:ext cx="2047875" cy="22288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39FF4BF-FBF2-2552-B5A3-4B0872134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11" y="4301976"/>
            <a:ext cx="2257425" cy="2028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B34CC14-6120-8B81-A523-478CA4B6F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159" y="4392778"/>
            <a:ext cx="2486025" cy="18383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Bocadillo: ovalado 8">
            <a:extLst>
              <a:ext uri="{FF2B5EF4-FFF2-40B4-BE49-F238E27FC236}">
                <a16:creationId xmlns:a16="http://schemas.microsoft.com/office/drawing/2014/main" id="{622A4AC9-FF6D-67D7-6814-6BD2F5D994A6}"/>
              </a:ext>
            </a:extLst>
          </p:cNvPr>
          <p:cNvSpPr/>
          <p:nvPr/>
        </p:nvSpPr>
        <p:spPr>
          <a:xfrm>
            <a:off x="2598236" y="1393687"/>
            <a:ext cx="1026630" cy="65893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10" name="Bocadillo: ovalado 9">
            <a:extLst>
              <a:ext uri="{FF2B5EF4-FFF2-40B4-BE49-F238E27FC236}">
                <a16:creationId xmlns:a16="http://schemas.microsoft.com/office/drawing/2014/main" id="{435575CD-0107-FCEF-B4FB-1FC661841A9D}"/>
              </a:ext>
            </a:extLst>
          </p:cNvPr>
          <p:cNvSpPr/>
          <p:nvPr/>
        </p:nvSpPr>
        <p:spPr>
          <a:xfrm>
            <a:off x="2604695" y="4112234"/>
            <a:ext cx="1026630" cy="65893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39</a:t>
            </a:r>
          </a:p>
        </p:txBody>
      </p:sp>
      <p:sp>
        <p:nvSpPr>
          <p:cNvPr id="11" name="Bocadillo: ovalado 10">
            <a:extLst>
              <a:ext uri="{FF2B5EF4-FFF2-40B4-BE49-F238E27FC236}">
                <a16:creationId xmlns:a16="http://schemas.microsoft.com/office/drawing/2014/main" id="{A0D6B5EF-7F1F-4912-428B-4A240299EF72}"/>
              </a:ext>
            </a:extLst>
          </p:cNvPr>
          <p:cNvSpPr/>
          <p:nvPr/>
        </p:nvSpPr>
        <p:spPr>
          <a:xfrm>
            <a:off x="6324486" y="1240852"/>
            <a:ext cx="1026630" cy="65893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</a:p>
        </p:txBody>
      </p:sp>
      <p:sp>
        <p:nvSpPr>
          <p:cNvPr id="12" name="Bocadillo: ovalado 11">
            <a:extLst>
              <a:ext uri="{FF2B5EF4-FFF2-40B4-BE49-F238E27FC236}">
                <a16:creationId xmlns:a16="http://schemas.microsoft.com/office/drawing/2014/main" id="{2412227C-DD6C-D9C3-1C38-D1FED40DFC4B}"/>
              </a:ext>
            </a:extLst>
          </p:cNvPr>
          <p:cNvSpPr/>
          <p:nvPr/>
        </p:nvSpPr>
        <p:spPr>
          <a:xfrm>
            <a:off x="6892721" y="4248598"/>
            <a:ext cx="1026630" cy="65893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46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C4BF991D-D1D9-402F-FAE0-22B148DDDE6E}"/>
              </a:ext>
            </a:extLst>
          </p:cNvPr>
          <p:cNvSpPr/>
          <p:nvPr/>
        </p:nvSpPr>
        <p:spPr>
          <a:xfrm>
            <a:off x="9273411" y="2052619"/>
            <a:ext cx="2631715" cy="184505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137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dirty="0">
                <a:solidFill>
                  <a:prstClr val="white"/>
                </a:solidFill>
                <a:latin typeface="Calibri" panose="020F0502020204030204"/>
              </a:rPr>
              <a:t>Comisarías 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PNP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EE43045-083E-2300-01A6-E8BDA097DDEC}"/>
              </a:ext>
            </a:extLst>
          </p:cNvPr>
          <p:cNvSpPr txBox="1"/>
          <p:nvPr/>
        </p:nvSpPr>
        <p:spPr>
          <a:xfrm>
            <a:off x="1245421" y="3614502"/>
            <a:ext cx="1026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TUMBES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3634826-64A2-DFD3-1D7C-C9BC4B66914C}"/>
              </a:ext>
            </a:extLst>
          </p:cNvPr>
          <p:cNvSpPr txBox="1"/>
          <p:nvPr/>
        </p:nvSpPr>
        <p:spPr>
          <a:xfrm>
            <a:off x="5297856" y="3799168"/>
            <a:ext cx="1026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PIURA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5A8C89D-D463-2F74-6766-6E03D30E289D}"/>
              </a:ext>
            </a:extLst>
          </p:cNvPr>
          <p:cNvSpPr txBox="1"/>
          <p:nvPr/>
        </p:nvSpPr>
        <p:spPr>
          <a:xfrm>
            <a:off x="9399810" y="4230257"/>
            <a:ext cx="2402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7.124 MM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BF92E14-C12C-5F0E-D596-A902ADB99FA2}"/>
              </a:ext>
            </a:extLst>
          </p:cNvPr>
          <p:cNvSpPr txBox="1"/>
          <p:nvPr/>
        </p:nvSpPr>
        <p:spPr>
          <a:xfrm>
            <a:off x="982552" y="6378431"/>
            <a:ext cx="155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LAMBAYEQUE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B7DA15F-538D-52E2-D7F9-80C6D746B230}"/>
              </a:ext>
            </a:extLst>
          </p:cNvPr>
          <p:cNvSpPr txBox="1"/>
          <p:nvPr/>
        </p:nvSpPr>
        <p:spPr>
          <a:xfrm>
            <a:off x="5259954" y="6378431"/>
            <a:ext cx="1632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LIBERTAD</a:t>
            </a:r>
          </a:p>
        </p:txBody>
      </p:sp>
    </p:spTree>
    <p:extLst>
      <p:ext uri="{BB962C8B-B14F-4D97-AF65-F5344CB8AC3E}">
        <p14:creationId xmlns:p14="http://schemas.microsoft.com/office/powerpoint/2010/main" val="1760196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F161BA-29A0-E5D4-6F66-28FF90114639}"/>
              </a:ext>
            </a:extLst>
          </p:cNvPr>
          <p:cNvSpPr txBox="1"/>
          <p:nvPr/>
        </p:nvSpPr>
        <p:spPr>
          <a:xfrm>
            <a:off x="125506" y="257232"/>
            <a:ext cx="1194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EQUIPAMIENTO DE EMERGENCIA</a:t>
            </a:r>
            <a:endParaRPr kumimoji="0" lang="es-P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AC02D22-9417-AA86-8CAE-427C1FD24FA4}"/>
              </a:ext>
            </a:extLst>
          </p:cNvPr>
          <p:cNvSpPr txBox="1"/>
          <p:nvPr/>
        </p:nvSpPr>
        <p:spPr>
          <a:xfrm>
            <a:off x="673869" y="1495728"/>
            <a:ext cx="668615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Instalación de cobertor en techos, con mantas asfálticas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Dotar de equipos de sistema de bombeo en caso de inundaciones (motobombas).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Dotar de elementos que permitan controlar el ingreso de agua a la unidad policial (SACOS ).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Dotar de un sistema de almacenamiento de agua potable para el caso de emergencia evaluando la dimensión del activo (tanque cisterna).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Dotar de herramientas necesarias para que el personal pueda atender las situaciones de emergencia en época de lluvias (Lampas, Picos, carretillas). </a:t>
            </a:r>
            <a:endParaRPr kumimoji="0" lang="es-PE" sz="2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C75039F-B40A-0611-198A-9ACBFE00D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063" y="1346486"/>
            <a:ext cx="2777080" cy="1992837"/>
          </a:xfrm>
          <a:prstGeom prst="rect">
            <a:avLst/>
          </a:prstGeom>
        </p:spPr>
      </p:pic>
      <p:pic>
        <p:nvPicPr>
          <p:cNvPr id="22" name="Picture 4" descr="Herramientas de Construcción | Comercial Mar Azul">
            <a:extLst>
              <a:ext uri="{FF2B5EF4-FFF2-40B4-BE49-F238E27FC236}">
                <a16:creationId xmlns:a16="http://schemas.microsoft.com/office/drawing/2014/main" id="{BC4CA156-E0C8-6ABD-F223-79F281D64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6" b="10937"/>
          <a:stretch/>
        </p:blipFill>
        <p:spPr bwMode="auto">
          <a:xfrm>
            <a:off x="8515145" y="4833896"/>
            <a:ext cx="2495313" cy="190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0112C8F-E1EA-AFA2-2848-3CE366513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2802" y="3153718"/>
            <a:ext cx="2104381" cy="168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73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F161BA-29A0-E5D4-6F66-28FF90114639}"/>
              </a:ext>
            </a:extLst>
          </p:cNvPr>
          <p:cNvSpPr txBox="1"/>
          <p:nvPr/>
        </p:nvSpPr>
        <p:spPr>
          <a:xfrm>
            <a:off x="125506" y="257232"/>
            <a:ext cx="1194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PRESUPUESTO PROYECTADO</a:t>
            </a:r>
            <a:endParaRPr kumimoji="0" lang="es-P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ABBC48C-6845-6466-46F8-E257D649E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85" y="1663288"/>
            <a:ext cx="8605391" cy="467496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89CBD3E-C93E-4BE7-BB6A-32E78F0D3E3D}"/>
              </a:ext>
            </a:extLst>
          </p:cNvPr>
          <p:cNvSpPr txBox="1"/>
          <p:nvPr/>
        </p:nvSpPr>
        <p:spPr>
          <a:xfrm>
            <a:off x="9304638" y="2770093"/>
            <a:ext cx="2545977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C00000"/>
                </a:solidFill>
              </a:rPr>
              <a:t>7.1 </a:t>
            </a:r>
            <a:r>
              <a:rPr lang="es-MX" sz="2800" b="1" dirty="0">
                <a:solidFill>
                  <a:srgbClr val="C00000"/>
                </a:solidFill>
              </a:rPr>
              <a:t>millones de soles </a:t>
            </a:r>
          </a:p>
          <a:p>
            <a:pPr algn="ctr"/>
            <a:r>
              <a:rPr lang="es-MX" sz="2800" b="1" dirty="0"/>
              <a:t>Presupuesto proyectado</a:t>
            </a:r>
            <a:endParaRPr lang="es-PE" sz="2800" b="1" dirty="0"/>
          </a:p>
        </p:txBody>
      </p:sp>
    </p:spTree>
    <p:extLst>
      <p:ext uri="{BB962C8B-B14F-4D97-AF65-F5344CB8AC3E}">
        <p14:creationId xmlns:p14="http://schemas.microsoft.com/office/powerpoint/2010/main" val="1307733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D095D1F-2130-85E4-0332-18C94CC57D0A}"/>
              </a:ext>
            </a:extLst>
          </p:cNvPr>
          <p:cNvSpPr txBox="1"/>
          <p:nvPr/>
        </p:nvSpPr>
        <p:spPr>
          <a:xfrm>
            <a:off x="466164" y="1792941"/>
            <a:ext cx="207981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9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s-MX" sz="1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s-PE" sz="19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E73BE48-2C13-2F84-91EF-A9FA7DEA3741}"/>
              </a:ext>
            </a:extLst>
          </p:cNvPr>
          <p:cNvSpPr txBox="1"/>
          <p:nvPr/>
        </p:nvSpPr>
        <p:spPr>
          <a:xfrm>
            <a:off x="3074893" y="1515029"/>
            <a:ext cx="7718615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800" b="1" dirty="0">
                <a:latin typeface="Arial" panose="020B0604020202020204" pitchFamily="34" charset="0"/>
                <a:cs typeface="Arial" panose="020B0604020202020204" pitchFamily="34" charset="0"/>
              </a:rPr>
              <a:t>Sustentar las modificaciones presupuestales aprobadas por Decreto Supremo, </a:t>
            </a:r>
          </a:p>
          <a:p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3800" b="1" dirty="0">
                <a:latin typeface="Arial" panose="020B0604020202020204" pitchFamily="34" charset="0"/>
                <a:cs typeface="Arial" panose="020B0604020202020204" pitchFamily="34" charset="0"/>
              </a:rPr>
              <a:t>en cumplimiento del Art. 66 de la Ley de Presupuesto del Sector Público para el Año Fiscal 2023.</a:t>
            </a:r>
          </a:p>
        </p:txBody>
      </p:sp>
    </p:spTree>
    <p:extLst>
      <p:ext uri="{BB962C8B-B14F-4D97-AF65-F5344CB8AC3E}">
        <p14:creationId xmlns:p14="http://schemas.microsoft.com/office/powerpoint/2010/main" val="33282914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AE1F3F3-422F-4859-BE8A-9E14BFA73E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3425" y="-384731"/>
            <a:ext cx="13321453" cy="7242732"/>
          </a:xfrm>
          <a:prstGeom prst="rect">
            <a:avLst/>
          </a:prstGeom>
        </p:spPr>
      </p:pic>
      <p:sp>
        <p:nvSpPr>
          <p:cNvPr id="5" name="Freeform: Shape 15">
            <a:extLst>
              <a:ext uri="{FF2B5EF4-FFF2-40B4-BE49-F238E27FC236}">
                <a16:creationId xmlns:a16="http://schemas.microsoft.com/office/drawing/2014/main" id="{416DE715-6354-4D6A-AE5E-D51280A9A06A}"/>
              </a:ext>
            </a:extLst>
          </p:cNvPr>
          <p:cNvSpPr/>
          <p:nvPr/>
        </p:nvSpPr>
        <p:spPr>
          <a:xfrm>
            <a:off x="-740938" y="-273397"/>
            <a:ext cx="12588032" cy="7242731"/>
          </a:xfrm>
          <a:custGeom>
            <a:avLst/>
            <a:gdLst>
              <a:gd name="connsiteX0" fmla="*/ 0 w 11563352"/>
              <a:gd name="connsiteY0" fmla="*/ 0 h 6858000"/>
              <a:gd name="connsiteX1" fmla="*/ 11563352 w 11563352"/>
              <a:gd name="connsiteY1" fmla="*/ 0 h 6858000"/>
              <a:gd name="connsiteX2" fmla="*/ 4705352 w 11563352"/>
              <a:gd name="connsiteY2" fmla="*/ 6858000 h 6858000"/>
              <a:gd name="connsiteX3" fmla="*/ 0 w 11563352"/>
              <a:gd name="connsiteY3" fmla="*/ 6858000 h 6858000"/>
              <a:gd name="connsiteX4" fmla="*/ 0 w 1156335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63352" h="6858000">
                <a:moveTo>
                  <a:pt x="0" y="0"/>
                </a:moveTo>
                <a:lnTo>
                  <a:pt x="11563352" y="0"/>
                </a:lnTo>
                <a:lnTo>
                  <a:pt x="470535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2323"/>
              </a:gs>
              <a:gs pos="30000">
                <a:srgbClr val="923434"/>
              </a:gs>
              <a:gs pos="100000">
                <a:srgbClr val="9A4545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ight Triangle 8">
            <a:extLst>
              <a:ext uri="{FF2B5EF4-FFF2-40B4-BE49-F238E27FC236}">
                <a16:creationId xmlns:a16="http://schemas.microsoft.com/office/drawing/2014/main" id="{09EADD7C-137B-4773-BC2D-3A9A6FB6EFF6}"/>
              </a:ext>
            </a:extLst>
          </p:cNvPr>
          <p:cNvSpPr/>
          <p:nvPr/>
        </p:nvSpPr>
        <p:spPr>
          <a:xfrm rot="16200000" flipH="1">
            <a:off x="7622662" y="5560269"/>
            <a:ext cx="449251" cy="317418"/>
          </a:xfrm>
          <a:prstGeom prst="rtTriangle">
            <a:avLst/>
          </a:prstGeom>
          <a:solidFill>
            <a:srgbClr val="8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977F99B-458D-4D6C-ABA7-B30E8FAB98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7864" y="74541"/>
            <a:ext cx="2857978" cy="578468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3BA61B06-2A32-4E9D-9FE4-5D9E90077215}"/>
              </a:ext>
            </a:extLst>
          </p:cNvPr>
          <p:cNvCxnSpPr>
            <a:cxnSpLocks/>
          </p:cNvCxnSpPr>
          <p:nvPr/>
        </p:nvCxnSpPr>
        <p:spPr>
          <a:xfrm>
            <a:off x="-406375" y="3280438"/>
            <a:ext cx="0" cy="33305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6 CuadroTexto"/>
          <p:cNvSpPr txBox="1">
            <a:spLocks/>
          </p:cNvSpPr>
          <p:nvPr/>
        </p:nvSpPr>
        <p:spPr>
          <a:xfrm>
            <a:off x="-297864" y="2006055"/>
            <a:ext cx="8835196" cy="353943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PE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ation" panose="02000000000000000000" pitchFamily="2" charset="0"/>
                <a:ea typeface="+mn-ea"/>
                <a:cs typeface="+mn-cs"/>
              </a:rPr>
              <a:t>GRACIAS</a:t>
            </a:r>
            <a:endParaRPr kumimoji="0" lang="es-PE" sz="13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nsation" panose="02000000000000000000" pitchFamily="2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PE" sz="4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nsation" panose="02000000000000000000" pitchFamily="2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PE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313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F161BA-29A0-E5D4-6F66-28FF90114639}"/>
              </a:ext>
            </a:extLst>
          </p:cNvPr>
          <p:cNvSpPr txBox="1"/>
          <p:nvPr/>
        </p:nvSpPr>
        <p:spPr>
          <a:xfrm>
            <a:off x="125506" y="239301"/>
            <a:ext cx="1194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MODIFICACIONES PRESUPUESTARIAS</a:t>
            </a:r>
            <a:endParaRPr kumimoji="0" lang="es-P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AA20889-EDF7-232A-4A63-FF06FC6F9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96440"/>
              </p:ext>
            </p:extLst>
          </p:nvPr>
        </p:nvGraphicFramePr>
        <p:xfrm>
          <a:off x="322729" y="1559855"/>
          <a:ext cx="11546540" cy="4984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4072">
                  <a:extLst>
                    <a:ext uri="{9D8B030D-6E8A-4147-A177-3AD203B41FA5}">
                      <a16:colId xmlns:a16="http://schemas.microsoft.com/office/drawing/2014/main" val="2070856033"/>
                    </a:ext>
                  </a:extLst>
                </a:gridCol>
                <a:gridCol w="1764741">
                  <a:extLst>
                    <a:ext uri="{9D8B030D-6E8A-4147-A177-3AD203B41FA5}">
                      <a16:colId xmlns:a16="http://schemas.microsoft.com/office/drawing/2014/main" val="3470916025"/>
                    </a:ext>
                  </a:extLst>
                </a:gridCol>
                <a:gridCol w="5424063">
                  <a:extLst>
                    <a:ext uri="{9D8B030D-6E8A-4147-A177-3AD203B41FA5}">
                      <a16:colId xmlns:a16="http://schemas.microsoft.com/office/drawing/2014/main" val="2732426019"/>
                    </a:ext>
                  </a:extLst>
                </a:gridCol>
                <a:gridCol w="1505676">
                  <a:extLst>
                    <a:ext uri="{9D8B030D-6E8A-4147-A177-3AD203B41FA5}">
                      <a16:colId xmlns:a16="http://schemas.microsoft.com/office/drawing/2014/main" val="1852460171"/>
                    </a:ext>
                  </a:extLst>
                </a:gridCol>
                <a:gridCol w="1287988">
                  <a:extLst>
                    <a:ext uri="{9D8B030D-6E8A-4147-A177-3AD203B41FA5}">
                      <a16:colId xmlns:a16="http://schemas.microsoft.com/office/drawing/2014/main" val="171702404"/>
                    </a:ext>
                  </a:extLst>
                </a:gridCol>
              </a:tblGrid>
              <a:tr h="4407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u="none" strike="noStrike" dirty="0">
                          <a:effectLst/>
                        </a:rPr>
                        <a:t>DECRETO SUPREMO</a:t>
                      </a:r>
                      <a:endParaRPr lang="es-PE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17" marR="8417" marT="8417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u="none" strike="noStrike" dirty="0">
                          <a:effectLst/>
                        </a:rPr>
                        <a:t>RESOLUCIÓN MINISTERIAL </a:t>
                      </a:r>
                      <a:endParaRPr lang="es-PE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17" marR="8417" marT="8417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u="none" strike="noStrike" dirty="0">
                          <a:effectLst/>
                        </a:rPr>
                        <a:t>DESCRIPCIÓN</a:t>
                      </a:r>
                      <a:endParaRPr lang="es-PE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17" marR="8417" marT="8417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u="none" strike="noStrike" dirty="0">
                          <a:effectLst/>
                        </a:rPr>
                        <a:t>IMPORTE APROBADO</a:t>
                      </a:r>
                      <a:endParaRPr lang="es-PE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17" marR="8417" marT="8417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  <a:r>
                        <a:rPr lang="es-PE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STADO</a:t>
                      </a:r>
                    </a:p>
                  </a:txBody>
                  <a:tcPr marL="8417" marR="8417" marT="8417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686032"/>
                  </a:ext>
                </a:extLst>
              </a:tr>
              <a:tr h="176973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500" u="none" strike="noStrike" dirty="0">
                          <a:effectLst/>
                        </a:rPr>
                        <a:t> </a:t>
                      </a:r>
                      <a:r>
                        <a:rPr lang="es-PE" sz="1500" b="1" u="none" strike="noStrike" dirty="0">
                          <a:effectLst/>
                        </a:rPr>
                        <a:t>Dec. Sup.</a:t>
                      </a:r>
                    </a:p>
                    <a:p>
                      <a:pPr algn="ctr" rtl="0" fontAlgn="ctr"/>
                      <a:r>
                        <a:rPr lang="es-PE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N° 113-2023-EF</a:t>
                      </a:r>
                      <a:br>
                        <a:rPr lang="es-PE" sz="1300" u="none" strike="noStrike" dirty="0">
                          <a:effectLst/>
                        </a:rPr>
                      </a:br>
                      <a:endParaRPr lang="es-PE" sz="1300" u="none" strike="noStrike" dirty="0">
                        <a:effectLst/>
                      </a:endParaRPr>
                    </a:p>
                    <a:p>
                      <a:pPr algn="ctr" rtl="0" fontAlgn="ctr"/>
                      <a:r>
                        <a:rPr lang="es-PE" sz="1300" u="none" strike="noStrike" dirty="0">
                          <a:effectLst/>
                        </a:rPr>
                        <a:t>(12.06.2023)</a:t>
                      </a:r>
                      <a:endParaRPr lang="es-P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17" marR="8417" marT="8417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500" b="1" u="none" strike="noStrike" dirty="0">
                          <a:effectLst/>
                        </a:rPr>
                        <a:t>Res. Min.</a:t>
                      </a:r>
                    </a:p>
                    <a:p>
                      <a:pPr algn="ctr" rtl="0" fontAlgn="ctr"/>
                      <a:r>
                        <a:rPr lang="es-PE" sz="1500" b="1" u="none" strike="noStrike" dirty="0">
                          <a:effectLst/>
                        </a:rPr>
                        <a:t> </a:t>
                      </a:r>
                      <a:r>
                        <a:rPr lang="es-PE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N° 0754-2023-IN-DM</a:t>
                      </a:r>
                      <a:br>
                        <a:rPr lang="es-PE" sz="1300" u="none" strike="noStrike" dirty="0">
                          <a:effectLst/>
                        </a:rPr>
                      </a:br>
                      <a:endParaRPr lang="es-PE" sz="1300" u="none" strike="noStrike" dirty="0">
                        <a:effectLst/>
                      </a:endParaRPr>
                    </a:p>
                    <a:p>
                      <a:pPr algn="ctr" rtl="0" fontAlgn="ctr"/>
                      <a:r>
                        <a:rPr lang="es-PE" sz="1300" u="none" strike="noStrike" dirty="0">
                          <a:effectLst/>
                        </a:rPr>
                        <a:t>(15.06.2023)</a:t>
                      </a:r>
                      <a:endParaRPr lang="es-P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17" marR="8417" marT="8417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0" algn="just" rtl="0" fontAlgn="ctr"/>
                      <a:r>
                        <a:rPr lang="es-MX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Autoriza una Transferencia de Partidas</a:t>
                      </a:r>
                      <a:r>
                        <a:rPr lang="es-MX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en el Presupuesto del Sector Público para el año fiscal 2023 a favor del Pliego 007 MININTER y con cargo a la Reserva de Contingencia, </a:t>
                      </a:r>
                    </a:p>
                    <a:p>
                      <a:pPr marL="88900" indent="0" algn="just" rtl="0" fontAlgn="ctr"/>
                      <a:endParaRPr lang="es-MX" sz="6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8900" indent="0" algn="just" rtl="0" fontAlgn="ctr"/>
                      <a:r>
                        <a:rPr lang="es-MX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para </a:t>
                      </a:r>
                      <a:r>
                        <a:rPr lang="es-MX" sz="16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financiar el pago de sentencias judiciales</a:t>
                      </a:r>
                      <a:r>
                        <a:rPr lang="es-MX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en calidad de cosa juzgada y en ejecución al 31 de diciembre de 2022.</a:t>
                      </a:r>
                      <a:endParaRPr lang="es-MX" sz="16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8900" indent="0" algn="just" rtl="0" fontAlgn="ctr"/>
                      <a:endParaRPr lang="es-MX" sz="5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417" marR="8417" marT="8417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600" b="1" u="none" strike="noStrike" dirty="0">
                          <a:effectLst/>
                        </a:rPr>
                        <a:t>1,216,806</a:t>
                      </a:r>
                    </a:p>
                    <a:p>
                      <a:pPr algn="ctr" rtl="0" fontAlgn="ctr"/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 millón 216 mil 806 soles)</a:t>
                      </a:r>
                    </a:p>
                  </a:txBody>
                  <a:tcPr marL="8417" marR="8417" marT="8417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EJECUTADO</a:t>
                      </a:r>
                    </a:p>
                    <a:p>
                      <a:pPr algn="ctr" fontAlgn="ctr"/>
                      <a:r>
                        <a:rPr lang="es-PE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100%</a:t>
                      </a:r>
                      <a:endParaRPr lang="es-PE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17" marR="8417" marT="8417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505620"/>
                  </a:ext>
                </a:extLst>
              </a:tr>
              <a:tr h="277384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500" b="1" u="none" strike="noStrike" dirty="0">
                          <a:effectLst/>
                        </a:rPr>
                        <a:t>Dec. Sup.</a:t>
                      </a:r>
                    </a:p>
                    <a:p>
                      <a:pPr algn="ctr" rtl="0" fontAlgn="ctr"/>
                      <a:r>
                        <a:rPr lang="es-PE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N° 136-2023-EF</a:t>
                      </a:r>
                      <a:br>
                        <a:rPr lang="es-PE" sz="1300" u="none" strike="noStrike" dirty="0">
                          <a:effectLst/>
                        </a:rPr>
                      </a:br>
                      <a:endParaRPr lang="es-PE" sz="1300" u="none" strike="noStrike" dirty="0">
                        <a:effectLst/>
                      </a:endParaRPr>
                    </a:p>
                    <a:p>
                      <a:pPr algn="ctr" rtl="0" fontAlgn="ctr"/>
                      <a:r>
                        <a:rPr lang="es-PE" sz="1300" u="none" strike="noStrike" dirty="0">
                          <a:effectLst/>
                        </a:rPr>
                        <a:t>(29.06.2023)</a:t>
                      </a:r>
                      <a:endParaRPr lang="es-P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17" marR="8417" marT="8417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500" b="1" u="none" strike="noStrike" dirty="0">
                          <a:effectLst/>
                        </a:rPr>
                        <a:t>Res. Min.</a:t>
                      </a:r>
                    </a:p>
                    <a:p>
                      <a:pPr algn="ctr" rtl="0" fontAlgn="ctr"/>
                      <a:r>
                        <a:rPr lang="es-PE" sz="1500" b="1" u="none" strike="noStrike" dirty="0">
                          <a:effectLst/>
                        </a:rPr>
                        <a:t> </a:t>
                      </a:r>
                      <a:r>
                        <a:rPr lang="es-PE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N° 0814-2023-IN-DM</a:t>
                      </a:r>
                      <a:br>
                        <a:rPr lang="es-PE" sz="1300" u="none" strike="noStrike" dirty="0">
                          <a:effectLst/>
                        </a:rPr>
                      </a:br>
                      <a:br>
                        <a:rPr lang="es-PE" sz="1300" u="none" strike="noStrike" dirty="0">
                          <a:effectLst/>
                        </a:rPr>
                      </a:br>
                      <a:r>
                        <a:rPr lang="es-PE" sz="1300" u="none" strike="noStrike" dirty="0">
                          <a:effectLst/>
                        </a:rPr>
                        <a:t>(04.07.2023)</a:t>
                      </a:r>
                      <a:endParaRPr lang="es-P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17" marR="8417" marT="8417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0" algn="just" rtl="0" fontAlgn="ctr"/>
                      <a:endParaRPr lang="es-MX" sz="14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8900" indent="0" algn="just" rtl="0" fontAlgn="ctr"/>
                      <a:r>
                        <a:rPr lang="es-MX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Autoriza </a:t>
                      </a:r>
                      <a:r>
                        <a:rPr lang="es-MX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una Transferencia de Partidas en el Presupuesto del Sector Público para el año fiscal 2023 a favor del Pliego 007 MININTER </a:t>
                      </a:r>
                      <a:r>
                        <a:rPr lang="es-MX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y con cargo a la Reserva de Contingencia, </a:t>
                      </a:r>
                    </a:p>
                    <a:p>
                      <a:pPr marL="88900" indent="0" algn="just" rtl="0" fontAlgn="ctr"/>
                      <a:endParaRPr lang="es-MX" sz="6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8900" indent="0" algn="just" rtl="0" fontAlgn="ctr"/>
                      <a:r>
                        <a:rPr lang="es-MX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para </a:t>
                      </a:r>
                      <a:r>
                        <a:rPr lang="es-MX" sz="16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financiar las obligaciones previsionales comprendidas en el periodo entre junio y diciembre del 2023 </a:t>
                      </a:r>
                      <a:r>
                        <a:rPr lang="es-MX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 cargo de la Caja de Pensiones Militar Policial </a:t>
                      </a:r>
                    </a:p>
                    <a:p>
                      <a:pPr marL="88900" indent="0" algn="just" rtl="0" fontAlgn="ctr"/>
                      <a:endParaRPr lang="es-MX" sz="600" b="1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8900" indent="0" algn="just" rtl="0" fontAlgn="ctr"/>
                      <a:r>
                        <a:rPr lang="es-MX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establecidas en la Ley N° 31505, que brinda a los oficiales y suboficiales mayoritariamente femenino y en situación de retiro de la Sanidad de la PNP, un grado inmediato superior.</a:t>
                      </a:r>
                    </a:p>
                    <a:p>
                      <a:pPr marL="88900" indent="0" algn="just" rtl="0" fontAlgn="ctr"/>
                      <a:endParaRPr lang="es-MX" sz="5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417" marR="8417" marT="8417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600" b="1" u="none" strike="noStrike" dirty="0">
                          <a:effectLst/>
                        </a:rPr>
                        <a:t>7,507,112</a:t>
                      </a:r>
                    </a:p>
                    <a:p>
                      <a:pPr algn="ctr" rtl="0" fontAlgn="ctr"/>
                      <a:endParaRPr lang="es-P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(7 millones 507 mil 112 soles)</a:t>
                      </a:r>
                    </a:p>
                  </a:txBody>
                  <a:tcPr marL="8417" marR="8417" marT="8417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TRANSFERIDO 100%</a:t>
                      </a:r>
                      <a:endParaRPr lang="es-PE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17" marR="8417" marT="8417" marB="0" anchor="ctr">
                    <a:lnL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191902"/>
                  </a:ext>
                </a:extLst>
              </a:tr>
            </a:tbl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8D68B517-B2AE-A071-D197-F0208A05E999}"/>
              </a:ext>
            </a:extLst>
          </p:cNvPr>
          <p:cNvSpPr txBox="1">
            <a:spLocks/>
          </p:cNvSpPr>
          <p:nvPr/>
        </p:nvSpPr>
        <p:spPr>
          <a:xfrm>
            <a:off x="2331944" y="1005209"/>
            <a:ext cx="7643968" cy="379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PE" sz="2200" kern="1200" dirty="0">
                <a:solidFill>
                  <a:schemeClr val="bg1"/>
                </a:solidFill>
                <a:latin typeface="Sansation" panose="02000000000000000000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APROBADAS POR DECRETO SUPREMO  (ART. 66 LEY N° 31638)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34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F161BA-29A0-E5D4-6F66-28FF90114639}"/>
              </a:ext>
            </a:extLst>
          </p:cNvPr>
          <p:cNvSpPr txBox="1"/>
          <p:nvPr/>
        </p:nvSpPr>
        <p:spPr>
          <a:xfrm>
            <a:off x="125506" y="239301"/>
            <a:ext cx="1194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PROGRAMACIÓN VS. EJECUCIÓN PRESUPUESTAL</a:t>
            </a:r>
            <a:endParaRPr kumimoji="0" lang="es-P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64B721A-CDC4-B4BB-51D0-A7BC5C370ECE}"/>
              </a:ext>
            </a:extLst>
          </p:cNvPr>
          <p:cNvSpPr txBox="1">
            <a:spLocks/>
          </p:cNvSpPr>
          <p:nvPr/>
        </p:nvSpPr>
        <p:spPr>
          <a:xfrm>
            <a:off x="610529" y="1039458"/>
            <a:ext cx="10515600" cy="2962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En millones de soles</a:t>
            </a:r>
            <a:endParaRPr lang="es-P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85C612F6-C10D-26D9-C5E5-FE745E440EB8}"/>
              </a:ext>
            </a:extLst>
          </p:cNvPr>
          <p:cNvGrpSpPr/>
          <p:nvPr/>
        </p:nvGrpSpPr>
        <p:grpSpPr>
          <a:xfrm>
            <a:off x="0" y="1613645"/>
            <a:ext cx="11940988" cy="4942299"/>
            <a:chOff x="0" y="1676400"/>
            <a:chExt cx="11940988" cy="4942299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1154FF14-0980-32AE-0536-4C78DC11F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9453" t="11004"/>
            <a:stretch/>
          </p:blipFill>
          <p:spPr>
            <a:xfrm>
              <a:off x="394447" y="1925342"/>
              <a:ext cx="11403106" cy="4421670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12AB4D93-01C6-B073-FD9C-76B9CA0C5BD0}"/>
                </a:ext>
              </a:extLst>
            </p:cNvPr>
            <p:cNvSpPr/>
            <p:nvPr/>
          </p:nvSpPr>
          <p:spPr>
            <a:xfrm>
              <a:off x="0" y="1676400"/>
              <a:ext cx="2214282" cy="1550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05CB9E49-D4EC-EA0A-05DD-CBDDC9A8F117}"/>
                </a:ext>
              </a:extLst>
            </p:cNvPr>
            <p:cNvSpPr/>
            <p:nvPr/>
          </p:nvSpPr>
          <p:spPr>
            <a:xfrm>
              <a:off x="259976" y="1676400"/>
              <a:ext cx="11681012" cy="4942299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C09FAD76-4E12-1EAB-16FA-3F957DAEAC3A}"/>
                </a:ext>
              </a:extLst>
            </p:cNvPr>
            <p:cNvSpPr txBox="1"/>
            <p:nvPr/>
          </p:nvSpPr>
          <p:spPr>
            <a:xfrm>
              <a:off x="489039" y="1925342"/>
              <a:ext cx="3787125" cy="264687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b="1" dirty="0">
                  <a:solidFill>
                    <a:srgbClr val="C00000"/>
                  </a:solidFill>
                </a:rPr>
                <a:t>Tendencia creciente </a:t>
              </a:r>
              <a:r>
                <a:rPr lang="es-MX" sz="2000" dirty="0"/>
                <a:t>en el nivel de </a:t>
              </a:r>
              <a:r>
                <a:rPr lang="es-MX" sz="2000" b="1" dirty="0">
                  <a:solidFill>
                    <a:srgbClr val="C00000"/>
                  </a:solidFill>
                </a:rPr>
                <a:t>ejecución presupuestal</a:t>
              </a:r>
              <a:r>
                <a:rPr lang="es-MX" sz="2000" dirty="0"/>
                <a:t>, según naturaleza de inversiones:</a:t>
              </a:r>
            </a:p>
            <a:p>
              <a:pPr algn="ctr"/>
              <a:endParaRPr lang="es-MX" sz="1400" dirty="0"/>
            </a:p>
            <a:p>
              <a:pPr algn="ctr"/>
              <a:r>
                <a:rPr lang="es-MX" sz="2000" dirty="0"/>
                <a:t>De </a:t>
              </a:r>
              <a:r>
                <a:rPr lang="es-MX" sz="2400" b="1" dirty="0">
                  <a:solidFill>
                    <a:srgbClr val="C00000"/>
                  </a:solidFill>
                </a:rPr>
                <a:t>2.9</a:t>
              </a:r>
              <a:r>
                <a:rPr lang="es-MX" sz="2000" dirty="0"/>
                <a:t> millones (enero)</a:t>
              </a:r>
            </a:p>
            <a:p>
              <a:pPr algn="ctr"/>
              <a:r>
                <a:rPr lang="es-MX" sz="2000" dirty="0"/>
                <a:t>a </a:t>
              </a:r>
              <a:r>
                <a:rPr lang="es-MX" sz="2400" b="1" dirty="0">
                  <a:solidFill>
                    <a:srgbClr val="C00000"/>
                  </a:solidFill>
                </a:rPr>
                <a:t>6.9</a:t>
              </a:r>
              <a:r>
                <a:rPr lang="es-MX" sz="2000" dirty="0"/>
                <a:t> millones (junio)</a:t>
              </a:r>
            </a:p>
            <a:p>
              <a:pPr algn="ctr"/>
              <a:endParaRPr lang="es-MX" sz="2000" dirty="0"/>
            </a:p>
            <a:p>
              <a:pPr algn="ctr"/>
              <a:r>
                <a:rPr lang="es-MX" sz="2000" dirty="0"/>
                <a:t>Devengado total: </a:t>
              </a:r>
              <a:r>
                <a:rPr lang="es-MX" sz="2400" b="1" dirty="0">
                  <a:solidFill>
                    <a:srgbClr val="C00000"/>
                  </a:solidFill>
                </a:rPr>
                <a:t>39.9</a:t>
              </a:r>
              <a:r>
                <a:rPr lang="es-MX" sz="2000" dirty="0"/>
                <a:t> millones</a:t>
              </a:r>
              <a:endParaRPr lang="es-PE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54501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8A3CCE54-B13A-AD47-B829-5AA9A3DACA4B}"/>
              </a:ext>
            </a:extLst>
          </p:cNvPr>
          <p:cNvSpPr txBox="1"/>
          <p:nvPr/>
        </p:nvSpPr>
        <p:spPr>
          <a:xfrm>
            <a:off x="125506" y="233990"/>
            <a:ext cx="119409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HACIA DONDE VAMOS?</a:t>
            </a:r>
            <a:endParaRPr kumimoji="0" lang="es-P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F16E434-347D-9830-BEDB-44AEB5F8D8AD}"/>
              </a:ext>
            </a:extLst>
          </p:cNvPr>
          <p:cNvSpPr txBox="1"/>
          <p:nvPr/>
        </p:nvSpPr>
        <p:spPr>
          <a:xfrm>
            <a:off x="711347" y="1434361"/>
            <a:ext cx="6277985" cy="825162"/>
          </a:xfrm>
          <a:prstGeom prst="rect">
            <a:avLst/>
          </a:prstGeom>
          <a:solidFill>
            <a:srgbClr val="00578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Sector Interior </a:t>
            </a:r>
          </a:p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camina en base a una  POLITICA INTEGRAL</a:t>
            </a:r>
          </a:p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9145AC5-02B8-EA61-D593-2E8CF88CC4B7}"/>
              </a:ext>
            </a:extLst>
          </p:cNvPr>
          <p:cNvSpPr txBox="1"/>
          <p:nvPr/>
        </p:nvSpPr>
        <p:spPr>
          <a:xfrm>
            <a:off x="711347" y="3920468"/>
            <a:ext cx="6277985" cy="1778356"/>
          </a:xfrm>
          <a:prstGeom prst="rect">
            <a:avLst/>
          </a:prstGeom>
          <a:solidFill>
            <a:srgbClr val="005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algn="ctr">
              <a:defRPr sz="21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Hemos puesto orden en la casa. 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P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estamos haciendo más de lo mismo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Estamos sentando las </a:t>
            </a: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bases para un desarrollo 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responsable, transparente y estructurado.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E7EEA7C-AEDC-E1E6-9850-1E335370F91C}"/>
              </a:ext>
            </a:extLst>
          </p:cNvPr>
          <p:cNvSpPr txBox="1"/>
          <p:nvPr/>
        </p:nvSpPr>
        <p:spPr>
          <a:xfrm>
            <a:off x="711347" y="2508151"/>
            <a:ext cx="6277985" cy="11636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algn="ctr">
              <a:defRPr sz="21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una visión sistémica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el diseño de </a:t>
            </a: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políticas públicas 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sectoriales articuladas con el </a:t>
            </a:r>
            <a:r>
              <a:rPr kumimoji="0" lang="es-PE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presupuesto multianual</a:t>
            </a:r>
            <a:endParaRPr kumimoji="0" lang="es-PE" sz="16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9CA4CA-C476-4034-A8FF-538FAE4C3530}"/>
              </a:ext>
            </a:extLst>
          </p:cNvPr>
          <p:cNvSpPr txBox="1"/>
          <p:nvPr/>
        </p:nvSpPr>
        <p:spPr>
          <a:xfrm>
            <a:off x="711347" y="6130249"/>
            <a:ext cx="10769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Con su venia sr. Presidente, cedo el uso de la palabra a la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Secretaria General del Sector Interior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para continuar la exposición.</a:t>
            </a:r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39B32CA-AAC7-E8B4-1D0A-CE58953C8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434" y="1559860"/>
            <a:ext cx="3916676" cy="390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98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D095D1F-2130-85E4-0332-18C94CC57D0A}"/>
              </a:ext>
            </a:extLst>
          </p:cNvPr>
          <p:cNvSpPr txBox="1"/>
          <p:nvPr/>
        </p:nvSpPr>
        <p:spPr>
          <a:xfrm>
            <a:off x="466164" y="1792941"/>
            <a:ext cx="207981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9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s-MX" sz="1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s-PE" sz="19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E73BE48-2C13-2F84-91EF-A9FA7DEA3741}"/>
              </a:ext>
            </a:extLst>
          </p:cNvPr>
          <p:cNvSpPr txBox="1"/>
          <p:nvPr/>
        </p:nvSpPr>
        <p:spPr>
          <a:xfrm>
            <a:off x="3039033" y="1550889"/>
            <a:ext cx="779929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700" b="1" dirty="0">
                <a:latin typeface="Arial" panose="020B0604020202020204" pitchFamily="34" charset="0"/>
                <a:cs typeface="Arial" panose="020B0604020202020204" pitchFamily="34" charset="0"/>
              </a:rPr>
              <a:t>Sustentar la ejecución presupuestal del Año Fiscal 2023, </a:t>
            </a:r>
          </a:p>
          <a:p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3700" b="1" dirty="0">
                <a:latin typeface="Arial" panose="020B0604020202020204" pitchFamily="34" charset="0"/>
                <a:cs typeface="Arial" panose="020B0604020202020204" pitchFamily="34" charset="0"/>
              </a:rPr>
              <a:t>donde se especifique los logros alcanzados y proyectados al </a:t>
            </a:r>
          </a:p>
          <a:p>
            <a:r>
              <a:rPr lang="es-MX" sz="3700" b="1" dirty="0">
                <a:latin typeface="Arial" panose="020B0604020202020204" pitchFamily="34" charset="0"/>
                <a:cs typeface="Arial" panose="020B0604020202020204" pitchFamily="34" charset="0"/>
              </a:rPr>
              <a:t>30 de junio y 31 de diciembre de 2023.</a:t>
            </a:r>
          </a:p>
        </p:txBody>
      </p:sp>
    </p:spTree>
    <p:extLst>
      <p:ext uri="{BB962C8B-B14F-4D97-AF65-F5344CB8AC3E}">
        <p14:creationId xmlns:p14="http://schemas.microsoft.com/office/powerpoint/2010/main" val="3194732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F161BA-29A0-E5D4-6F66-28FF90114639}"/>
              </a:ext>
            </a:extLst>
          </p:cNvPr>
          <p:cNvSpPr txBox="1"/>
          <p:nvPr/>
        </p:nvSpPr>
        <p:spPr>
          <a:xfrm>
            <a:off x="125506" y="239301"/>
            <a:ext cx="119409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PRESUPUESTO 2023 – SECTOR INTERIOR</a:t>
            </a:r>
            <a:endParaRPr kumimoji="0" lang="es-P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B3321BE-E319-39D3-E683-BE3993BD93AC}"/>
              </a:ext>
            </a:extLst>
          </p:cNvPr>
          <p:cNvSpPr txBox="1">
            <a:spLocks/>
          </p:cNvSpPr>
          <p:nvPr/>
        </p:nvSpPr>
        <p:spPr>
          <a:xfrm>
            <a:off x="610529" y="1039458"/>
            <a:ext cx="10515600" cy="2962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En millones de soles</a:t>
            </a:r>
            <a:endParaRPr lang="es-P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6DE66D5-29A1-174C-9442-F660F49CC54F}"/>
              </a:ext>
            </a:extLst>
          </p:cNvPr>
          <p:cNvSpPr txBox="1"/>
          <p:nvPr/>
        </p:nvSpPr>
        <p:spPr>
          <a:xfrm>
            <a:off x="8658797" y="2402222"/>
            <a:ext cx="3156684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Sector Interior ha </a:t>
            </a: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certificado </a:t>
            </a: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 fecha el </a:t>
            </a: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95.5%</a:t>
            </a: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Presupuesto Institucional, asimismo, ha </a:t>
            </a: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ejecutado</a:t>
            </a: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 </a:t>
            </a: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48.4%</a:t>
            </a: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encontrándose en el </a:t>
            </a: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sexto lugar </a:t>
            </a: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el nivel de ejecución del Poder Ejecutivo.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FE9A254-424F-77EC-01EF-DCFD9FD87DF0}"/>
              </a:ext>
            </a:extLst>
          </p:cNvPr>
          <p:cNvSpPr txBox="1"/>
          <p:nvPr/>
        </p:nvSpPr>
        <p:spPr>
          <a:xfrm>
            <a:off x="422270" y="6604084"/>
            <a:ext cx="4452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Nota: </a:t>
            </a:r>
            <a:r>
              <a:rPr kumimoji="0" lang="es-MX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información al 30 JUNIO 2023 según Consulta Amigable MEF.</a:t>
            </a:r>
            <a:endParaRPr kumimoji="0" lang="es-P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659B642-7CB2-00E6-21E4-AF28D01D0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34" y="1667922"/>
            <a:ext cx="7574247" cy="471494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0E94ABBB-07F6-ED1F-0867-18061A3A76EF}"/>
              </a:ext>
            </a:extLst>
          </p:cNvPr>
          <p:cNvSpPr/>
          <p:nvPr/>
        </p:nvSpPr>
        <p:spPr>
          <a:xfrm>
            <a:off x="528918" y="3227293"/>
            <a:ext cx="7709647" cy="21544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682140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F161BA-29A0-E5D4-6F66-28FF90114639}"/>
              </a:ext>
            </a:extLst>
          </p:cNvPr>
          <p:cNvSpPr txBox="1"/>
          <p:nvPr/>
        </p:nvSpPr>
        <p:spPr>
          <a:xfrm>
            <a:off x="125506" y="230336"/>
            <a:ext cx="11940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EJECUCIÓN PRESUPUESTAL 2023 - </a:t>
            </a:r>
            <a:r>
              <a:rPr lang="es-MX" sz="28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 PLIEGO PRESUPUESTAL</a:t>
            </a:r>
            <a:endParaRPr kumimoji="0" lang="es-PE" sz="2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B3321BE-E319-39D3-E683-BE3993BD93AC}"/>
              </a:ext>
            </a:extLst>
          </p:cNvPr>
          <p:cNvSpPr txBox="1">
            <a:spLocks/>
          </p:cNvSpPr>
          <p:nvPr/>
        </p:nvSpPr>
        <p:spPr>
          <a:xfrm>
            <a:off x="610529" y="1039458"/>
            <a:ext cx="10515600" cy="2962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En millones de soles</a:t>
            </a:r>
            <a:endParaRPr lang="es-P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B8F8CB-EB99-EE81-B6A4-F2D58C8AE183}"/>
              </a:ext>
            </a:extLst>
          </p:cNvPr>
          <p:cNvSpPr txBox="1"/>
          <p:nvPr/>
        </p:nvSpPr>
        <p:spPr>
          <a:xfrm>
            <a:off x="2345579" y="4741184"/>
            <a:ext cx="4452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Nota: </a:t>
            </a:r>
            <a:r>
              <a:rPr kumimoji="0" lang="es-MX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información al 30 JUNIO 2023 según Consulta Amigable MEF.</a:t>
            </a:r>
            <a:endParaRPr kumimoji="0" lang="es-P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87CAB98-C646-F28A-C49E-9324711DE481}"/>
              </a:ext>
            </a:extLst>
          </p:cNvPr>
          <p:cNvSpPr txBox="1"/>
          <p:nvPr/>
        </p:nvSpPr>
        <p:spPr>
          <a:xfrm>
            <a:off x="1488141" y="5363058"/>
            <a:ext cx="935915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S/ 7 655.9 millones del presupuesto se concentra en personal activo (65.7%)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S/ 1 443.4 millones del presupuesto se destina al pago de pensiones y otras obligaciones previsionales (12.4%).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S/ 2 079.1 millones del presupuesto se destina al pago de bienes y servicios (17.8%).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S/ 1.0 millones del presupuesto se destina a transferencias al GN por gasto corriente.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S/ 98.2 millones del presupuesto se destina a otros gastos incluyendo los Gastos de inteligencia (0.8%).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S/ 45.8 millones del presupuesto se destina a transferencias por gasto de capital. (0.4%)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S/ 329.4 millones del presupuesto se destina a la adquisición de activos no financieros, tanto inversiones como equipamiento (2.8%).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0964FD2-8AAD-4648-3674-A435438DA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388" y="1751137"/>
            <a:ext cx="7110129" cy="301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97231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1 -- DIVPR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idrio ahumado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 -- DIVPRINT" id="{7C87DEA4-5090-4D62-A563-BA90B67CE483}" vid="{5EE045DE-6335-433A-9B96-355F2B0B872C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ts Slide Master">
  <a:themeElements>
    <a:clrScheme name="ALLPPT-2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C3539"/>
      </a:accent1>
      <a:accent2>
        <a:srgbClr val="F1CF01"/>
      </a:accent2>
      <a:accent3>
        <a:srgbClr val="449074"/>
      </a:accent3>
      <a:accent4>
        <a:srgbClr val="1764B9"/>
      </a:accent4>
      <a:accent5>
        <a:srgbClr val="8B62A8"/>
      </a:accent5>
      <a:accent6>
        <a:srgbClr val="FDB53E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10645</TotalTime>
  <Words>3557</Words>
  <Application>Microsoft Office PowerPoint</Application>
  <PresentationFormat>Panorámica</PresentationFormat>
  <Paragraphs>962</Paragraphs>
  <Slides>30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7</vt:i4>
      </vt:variant>
      <vt:variant>
        <vt:lpstr>Títulos de diapositiva</vt:lpstr>
      </vt:variant>
      <vt:variant>
        <vt:i4>30</vt:i4>
      </vt:variant>
    </vt:vector>
  </HeadingPairs>
  <TitlesOfParts>
    <vt:vector size="50" baseType="lpstr">
      <vt:lpstr>Arial</vt:lpstr>
      <vt:lpstr>Arial Black</vt:lpstr>
      <vt:lpstr>Arial Narrow</vt:lpstr>
      <vt:lpstr>Bahnschrift</vt:lpstr>
      <vt:lpstr>Calibri</vt:lpstr>
      <vt:lpstr>Calibri Light</vt:lpstr>
      <vt:lpstr>Century Gothic</vt:lpstr>
      <vt:lpstr>Impact</vt:lpstr>
      <vt:lpstr>Lucida Calligraphy</vt:lpstr>
      <vt:lpstr>Sansation</vt:lpstr>
      <vt:lpstr>Symbol</vt:lpstr>
      <vt:lpstr>Trebuchet MS</vt:lpstr>
      <vt:lpstr>Wingdings</vt:lpstr>
      <vt:lpstr>2_Tema de Office</vt:lpstr>
      <vt:lpstr>Tema1 -- DIVPRINT</vt:lpstr>
      <vt:lpstr>1_Tema de Office</vt:lpstr>
      <vt:lpstr>3_Tema de Office</vt:lpstr>
      <vt:lpstr>Contents Slide Master</vt:lpstr>
      <vt:lpstr>7_Tema de Office</vt:lpstr>
      <vt:lpstr>4_Tema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Milagritos Fernandez Perez</dc:creator>
  <cp:lastModifiedBy>Luis Enrique Pineda Larzo</cp:lastModifiedBy>
  <cp:revision>1688</cp:revision>
  <cp:lastPrinted>2023-04-24T14:42:17Z</cp:lastPrinted>
  <dcterms:created xsi:type="dcterms:W3CDTF">2023-01-23T15:59:22Z</dcterms:created>
  <dcterms:modified xsi:type="dcterms:W3CDTF">2023-07-11T15:54:42Z</dcterms:modified>
</cp:coreProperties>
</file>