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67" r:id="rId1"/>
    <p:sldMasterId id="2147484479" r:id="rId2"/>
    <p:sldMasterId id="2147484496" r:id="rId3"/>
    <p:sldMasterId id="2147484508" r:id="rId4"/>
    <p:sldMasterId id="2147484524" r:id="rId5"/>
  </p:sldMasterIdLst>
  <p:notesMasterIdLst>
    <p:notesMasterId r:id="rId41"/>
  </p:notesMasterIdLst>
  <p:sldIdLst>
    <p:sldId id="2145709252" r:id="rId6"/>
    <p:sldId id="2145709216" r:id="rId7"/>
    <p:sldId id="2145709641" r:id="rId8"/>
    <p:sldId id="2145709275" r:id="rId9"/>
    <p:sldId id="2145709603" r:id="rId10"/>
    <p:sldId id="2145708806" r:id="rId11"/>
    <p:sldId id="2145708803" r:id="rId12"/>
    <p:sldId id="2145709482" r:id="rId13"/>
    <p:sldId id="2145709575" r:id="rId14"/>
    <p:sldId id="2145709468" r:id="rId15"/>
    <p:sldId id="2145709632" r:id="rId16"/>
    <p:sldId id="2145709598" r:id="rId17"/>
    <p:sldId id="2145709656" r:id="rId18"/>
    <p:sldId id="2145709486" r:id="rId19"/>
    <p:sldId id="2145709485" r:id="rId20"/>
    <p:sldId id="2145709652" r:id="rId21"/>
    <p:sldId id="2145709653" r:id="rId22"/>
    <p:sldId id="2145709658" r:id="rId23"/>
    <p:sldId id="2145709655" r:id="rId24"/>
    <p:sldId id="2145709649" r:id="rId25"/>
    <p:sldId id="2145709660" r:id="rId26"/>
    <p:sldId id="2145709661" r:id="rId27"/>
    <p:sldId id="2145709258" r:id="rId28"/>
    <p:sldId id="2145708788" r:id="rId29"/>
    <p:sldId id="2145708604" r:id="rId30"/>
    <p:sldId id="2145709259" r:id="rId31"/>
    <p:sldId id="2145709260" r:id="rId32"/>
    <p:sldId id="2145709257" r:id="rId33"/>
    <p:sldId id="2145709256" r:id="rId34"/>
    <p:sldId id="2145709236" r:id="rId35"/>
    <p:sldId id="2145709237" r:id="rId36"/>
    <p:sldId id="2145709659" r:id="rId37"/>
    <p:sldId id="2145709254" r:id="rId38"/>
    <p:sldId id="2145709264" r:id="rId39"/>
    <p:sldId id="2145709253" r:id="rId40"/>
  </p:sldIdLst>
  <p:sldSz cx="9151938" cy="5148263"/>
  <p:notesSz cx="6797675" cy="9928225"/>
  <p:defaultTextStyle>
    <a:defPPr lvl="0">
      <a:defRPr lang="es-ES"/>
    </a:defPPr>
    <a:lvl1pPr marL="0" lv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lvl="1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lvl="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lvl="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lvl="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5" lvl="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8" lvl="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1" lvl="7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4" lvl="8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3" userDrawn="1">
          <p15:clr>
            <a:srgbClr val="A4A3A4"/>
          </p15:clr>
        </p15:guide>
        <p15:guide id="2" orient="horz" pos="1644" userDrawn="1">
          <p15:clr>
            <a:srgbClr val="A4A3A4"/>
          </p15:clr>
        </p15:guide>
        <p15:guide id="3" pos="1318" userDrawn="1">
          <p15:clr>
            <a:srgbClr val="A4A3A4"/>
          </p15:clr>
        </p15:guide>
        <p15:guide id="4" orient="horz" pos="3050" userDrawn="1">
          <p15:clr>
            <a:srgbClr val="A4A3A4"/>
          </p15:clr>
        </p15:guide>
        <p15:guide id="5" orient="horz" pos="2619" userDrawn="1">
          <p15:clr>
            <a:srgbClr val="A4A3A4"/>
          </p15:clr>
        </p15:guide>
        <p15:guide id="6" orient="horz" pos="1395" userDrawn="1">
          <p15:clr>
            <a:srgbClr val="A4A3A4"/>
          </p15:clr>
        </p15:guide>
        <p15:guide id="7" orient="horz" pos="2982" userDrawn="1">
          <p15:clr>
            <a:srgbClr val="A4A3A4"/>
          </p15:clr>
        </p15:guide>
        <p15:guide id="8" pos="3858" userDrawn="1">
          <p15:clr>
            <a:srgbClr val="A4A3A4"/>
          </p15:clr>
        </p15:guide>
        <p15:guide id="9" pos="274" userDrawn="1">
          <p15:clr>
            <a:srgbClr val="A4A3A4"/>
          </p15:clr>
        </p15:guide>
        <p15:guide id="10" orient="horz" pos="193" userDrawn="1">
          <p15:clr>
            <a:srgbClr val="A4A3A4"/>
          </p15:clr>
        </p15:guide>
        <p15:guide id="11" orient="horz" pos="57" userDrawn="1">
          <p15:clr>
            <a:srgbClr val="A4A3A4"/>
          </p15:clr>
        </p15:guide>
        <p15:guide id="12" pos="5014" userDrawn="1">
          <p15:clr>
            <a:srgbClr val="A4A3A4"/>
          </p15:clr>
        </p15:guide>
        <p15:guide id="13" pos="1953" userDrawn="1">
          <p15:clr>
            <a:srgbClr val="A4A3A4"/>
          </p15:clr>
        </p15:guide>
        <p15:guide id="14" pos="20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F8011"/>
    <a:srgbClr val="04477E"/>
    <a:srgbClr val="0070C0"/>
    <a:srgbClr val="199A01"/>
    <a:srgbClr val="007434"/>
    <a:srgbClr val="00A792"/>
    <a:srgbClr val="D9D9D9"/>
    <a:srgbClr val="007C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 autoAdjust="0"/>
    <p:restoredTop sz="92991" autoAdjust="0"/>
  </p:normalViewPr>
  <p:slideViewPr>
    <p:cSldViewPr snapToGrid="0">
      <p:cViewPr varScale="1">
        <p:scale>
          <a:sx n="111" d="100"/>
          <a:sy n="111" d="100"/>
        </p:scale>
        <p:origin x="762" y="96"/>
      </p:cViewPr>
      <p:guideLst>
        <p:guide pos="2883"/>
        <p:guide orient="horz" pos="1644"/>
        <p:guide pos="1318"/>
        <p:guide orient="horz" pos="3050"/>
        <p:guide orient="horz" pos="2619"/>
        <p:guide orient="horz" pos="1395"/>
        <p:guide orient="horz" pos="2982"/>
        <p:guide pos="3858"/>
        <p:guide pos="274"/>
        <p:guide orient="horz" pos="193"/>
        <p:guide orient="horz" pos="57"/>
        <p:guide pos="5014"/>
        <p:guide pos="1953"/>
        <p:guide pos="20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amacho\Downloads\PIA%202003-2023%20-%20Valores%20vf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5_MEF\Pedidos\Mapas%20incentiv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A95"/>
            </a:solidFill>
            <a:ln>
              <a:solidFill>
                <a:srgbClr val="004A95"/>
              </a:solidFill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004A95"/>
              </a:solidFill>
              <a:ln>
                <a:solidFill>
                  <a:srgbClr val="004A9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8-4E2E-B1C1-A050000E7CE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792"/>
              </a:solidFill>
              <a:ln>
                <a:solidFill>
                  <a:srgbClr val="00A79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8-4E2E-B1C1-A050000E7C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-18,8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EA0E-4957-A953-E7731EFA02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-19,6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A0E-4957-A953-E7731EFA02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-6,9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0E-4957-A953-E7731EFA02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0E-4957-A953-E7731EFA02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0E-4957-A953-E7731EFA02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A0E-4957-A953-E7731EFA02C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38,1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A0E-4957-A953-E7731EFA02C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22,7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A0E-4957-A953-E7731EFA02C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23,1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A0E-4957-A953-E7731EFA02C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45,2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A0E-4957-A953-E7731EFA02C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65,7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A0E-4957-A953-E7731EFA02C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19,6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A0E-4957-A953-E7731EFA02C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10,9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A0E-4957-A953-E7731EFA02C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33,7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EA0E-4957-A953-E7731EFA02C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9,2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A0E-4957-A953-E7731EFA02C5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EA0E-4957-A953-E7731EFA02C5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10,4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08-4E2E-B1C1-A050000E7CE6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A79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17,3*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A79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08-4E2E-B1C1-A050000E7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'VAR %'!$A$15:$A$32</c:f>
              <c:numCache>
                <c:formatCode>mmm\-yy</c:formatCode>
                <c:ptCount val="18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</c:numCache>
            </c:numRef>
          </c:cat>
          <c:val>
            <c:numRef>
              <c:f>'VAR %'!$F$15:$F$32</c:f>
              <c:numCache>
                <c:formatCode>_-* #,##0.0_-;\-* #,##0.0_-;_-* "-"??_-;_-@_-</c:formatCode>
                <c:ptCount val="18"/>
                <c:pt idx="0">
                  <c:v>-18.784389943324243</c:v>
                </c:pt>
                <c:pt idx="1">
                  <c:v>-19.639593228598795</c:v>
                </c:pt>
                <c:pt idx="2">
                  <c:v>-6.9417230451514271</c:v>
                </c:pt>
                <c:pt idx="3">
                  <c:v>8.1490214049369847</c:v>
                </c:pt>
                <c:pt idx="4">
                  <c:v>1.2824243080123976</c:v>
                </c:pt>
                <c:pt idx="5">
                  <c:v>14.981514823172271</c:v>
                </c:pt>
                <c:pt idx="6">
                  <c:v>38.12475846155521</c:v>
                </c:pt>
                <c:pt idx="7">
                  <c:v>22.715384899403457</c:v>
                </c:pt>
                <c:pt idx="8">
                  <c:v>23.135376127863381</c:v>
                </c:pt>
                <c:pt idx="9">
                  <c:v>45.24623668983385</c:v>
                </c:pt>
                <c:pt idx="10">
                  <c:v>65.690466071498335</c:v>
                </c:pt>
                <c:pt idx="11">
                  <c:v>19.629364471346889</c:v>
                </c:pt>
                <c:pt idx="12">
                  <c:v>10.942327285759411</c:v>
                </c:pt>
                <c:pt idx="13">
                  <c:v>33.686673877275354</c:v>
                </c:pt>
                <c:pt idx="14">
                  <c:v>9.1908811454084471</c:v>
                </c:pt>
                <c:pt idx="15">
                  <c:v>16.187356342425517</c:v>
                </c:pt>
                <c:pt idx="16">
                  <c:v>10.421118150486365</c:v>
                </c:pt>
                <c:pt idx="17" formatCode="#,##0.0&quot;*&quot;">
                  <c:v>17.259142706761942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08-4E2E-B1C1-A050000E7C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27"/>
        <c:axId val="483392719"/>
        <c:axId val="483379759"/>
      </c:barChart>
      <c:dateAx>
        <c:axId val="48339271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483379759"/>
        <c:crosses val="autoZero"/>
        <c:auto val="1"/>
        <c:lblOffset val="100"/>
        <c:baseTimeUnit val="months"/>
      </c:dateAx>
      <c:valAx>
        <c:axId val="483379759"/>
        <c:scaling>
          <c:orientation val="minMax"/>
          <c:max val="80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83392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'Lam 13'!$I$2</c:f>
              <c:strCache>
                <c:ptCount val="1"/>
                <c:pt idx="0">
                  <c:v>Gob. Regionales y Locales</c:v>
                </c:pt>
              </c:strCache>
            </c:strRef>
          </c:tx>
          <c:spPr>
            <a:solidFill>
              <a:srgbClr val="004A95"/>
            </a:solidFill>
            <a:ln>
              <a:solidFill>
                <a:srgbClr val="004A95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5631-414A-B21C-AC50D6946D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5631-414A-B21C-AC50D6946D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5631-414A-B21C-AC50D6946D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5631-414A-B21C-AC50D6946D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5631-414A-B21C-AC50D6946D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5631-414A-B21C-AC50D6946D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5631-414A-B21C-AC50D6946D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5631-414A-B21C-AC50D6946DE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5631-414A-B21C-AC50D6946DE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3-5631-414A-B21C-AC50D6946D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8,7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4-5631-414A-B21C-AC50D6946D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9,5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5631-414A-B21C-AC50D6946D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5631-414A-B21C-AC50D6946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'Lam 13'!$H$3:$H$15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'Lam 13'!$I$3:$I$15</c:f>
              <c:numCache>
                <c:formatCode>#,##0.0,,,</c:formatCode>
                <c:ptCount val="13"/>
                <c:pt idx="0">
                  <c:v>3164962371</c:v>
                </c:pt>
                <c:pt idx="1">
                  <c:v>6014401378</c:v>
                </c:pt>
                <c:pt idx="2">
                  <c:v>7371991697</c:v>
                </c:pt>
                <c:pt idx="3">
                  <c:v>7484730390</c:v>
                </c:pt>
                <c:pt idx="4">
                  <c:v>4848580521</c:v>
                </c:pt>
                <c:pt idx="5">
                  <c:v>6094079279</c:v>
                </c:pt>
                <c:pt idx="6">
                  <c:v>6113235895</c:v>
                </c:pt>
                <c:pt idx="7">
                  <c:v>7555100551</c:v>
                </c:pt>
                <c:pt idx="8">
                  <c:v>6501024804</c:v>
                </c:pt>
                <c:pt idx="9">
                  <c:v>3812032743</c:v>
                </c:pt>
                <c:pt idx="10">
                  <c:v>8670317417</c:v>
                </c:pt>
                <c:pt idx="11">
                  <c:v>9497894879</c:v>
                </c:pt>
                <c:pt idx="12">
                  <c:v>9443194800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7-4C28-87CD-F3A439FB5CF4}"/>
            </c:ext>
          </c:extLst>
        </c:ser>
        <c:ser>
          <c:idx val="1"/>
          <c:order val="1"/>
          <c:tx>
            <c:strRef>
              <c:f>'Lam 13'!$J$2</c:f>
              <c:strCache>
                <c:ptCount val="1"/>
                <c:pt idx="0">
                  <c:v>Gob. Nacional</c:v>
                </c:pt>
              </c:strCache>
            </c:strRef>
          </c:tx>
          <c:spPr>
            <a:solidFill>
              <a:srgbClr val="00A792"/>
            </a:solidFill>
            <a:ln>
              <a:solidFill>
                <a:srgbClr val="00A792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631-414A-B21C-AC50D6946D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631-414A-B21C-AC50D6946D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631-414A-B21C-AC50D6946D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631-414A-B21C-AC50D6946D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631-414A-B21C-AC50D6946D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631-414A-B21C-AC50D6946D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3,6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631-414A-B21C-AC50D6946D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5631-414A-B21C-AC50D6946DE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4,9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5631-414A-B21C-AC50D6946DE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631-414A-B21C-AC50D6946D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7,2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5631-414A-B21C-AC50D6946D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5631-414A-B21C-AC50D6946D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8,7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5631-414A-B21C-AC50D6946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'Lam 13'!$H$3:$H$15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'Lam 13'!$J$3:$J$15</c:f>
              <c:numCache>
                <c:formatCode>#,##0.0,,,</c:formatCode>
                <c:ptCount val="13"/>
                <c:pt idx="0">
                  <c:v>4083222548</c:v>
                </c:pt>
                <c:pt idx="1">
                  <c:v>2586658486</c:v>
                </c:pt>
                <c:pt idx="2">
                  <c:v>3227714350</c:v>
                </c:pt>
                <c:pt idx="3">
                  <c:v>3796530477</c:v>
                </c:pt>
                <c:pt idx="4">
                  <c:v>5232872215</c:v>
                </c:pt>
                <c:pt idx="5">
                  <c:v>4079118766</c:v>
                </c:pt>
                <c:pt idx="6">
                  <c:v>3584921660</c:v>
                </c:pt>
                <c:pt idx="7">
                  <c:v>4042247235</c:v>
                </c:pt>
                <c:pt idx="8">
                  <c:v>4866449729</c:v>
                </c:pt>
                <c:pt idx="9">
                  <c:v>3049776570</c:v>
                </c:pt>
                <c:pt idx="10">
                  <c:v>7184126066</c:v>
                </c:pt>
                <c:pt idx="11">
                  <c:v>6214132467</c:v>
                </c:pt>
                <c:pt idx="12">
                  <c:v>8688636376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7-4C28-87CD-F3A439FB5CF4}"/>
            </c:ext>
          </c:extLst>
        </c:ser>
        <c:ser>
          <c:idx val="2"/>
          <c:order val="2"/>
          <c:tx>
            <c:strRef>
              <c:f>'Lam 13'!$K$2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7,2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31-414A-B21C-AC50D6946D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8,6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31-414A-B21C-AC50D6946D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10,6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31-414A-B21C-AC50D6946D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11,3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631-414A-B21C-AC50D6946D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10,1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631-414A-B21C-AC50D6946D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10,2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631-414A-B21C-AC50D6946DE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9,7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631-414A-B21C-AC50D6946D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11,6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631-414A-B21C-AC50D6946DE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11,4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631-414A-B21C-AC50D6946DE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6,9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631-414A-B21C-AC50D6946D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15,9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631-414A-B21C-AC50D6946DE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15,7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631-414A-B21C-AC50D6946DE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18,1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631-414A-B21C-AC50D6946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'Lam 13'!$H$3:$H$15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'Lam 13'!$K$3:$K$15</c:f>
              <c:numCache>
                <c:formatCode>#,##0.0,,,</c:formatCode>
                <c:ptCount val="13"/>
                <c:pt idx="0">
                  <c:v>7248184921</c:v>
                </c:pt>
                <c:pt idx="1">
                  <c:v>8601059862</c:v>
                </c:pt>
                <c:pt idx="2">
                  <c:v>10599706045</c:v>
                </c:pt>
                <c:pt idx="3">
                  <c:v>11281260867</c:v>
                </c:pt>
                <c:pt idx="4">
                  <c:v>10081452740</c:v>
                </c:pt>
                <c:pt idx="5">
                  <c:v>10173198045</c:v>
                </c:pt>
                <c:pt idx="6">
                  <c:v>9698157555</c:v>
                </c:pt>
                <c:pt idx="7">
                  <c:v>11597347787</c:v>
                </c:pt>
                <c:pt idx="8">
                  <c:v>11367474533</c:v>
                </c:pt>
                <c:pt idx="9">
                  <c:v>6861809314</c:v>
                </c:pt>
                <c:pt idx="10">
                  <c:v>15854443482</c:v>
                </c:pt>
                <c:pt idx="11">
                  <c:v>15712027346</c:v>
                </c:pt>
                <c:pt idx="12">
                  <c:v>18129243667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17-4C28-87CD-F3A439FB5C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100"/>
        <c:axId val="2070774127"/>
        <c:axId val="2070775087"/>
      </c:barChart>
      <c:catAx>
        <c:axId val="20707741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2070775087"/>
        <c:crosses val="autoZero"/>
        <c:auto val="1"/>
        <c:lblAlgn val="ctr"/>
        <c:lblOffset val="100"/>
        <c:noMultiLvlLbl val="0"/>
      </c:catAx>
      <c:valAx>
        <c:axId val="2070775087"/>
        <c:scaling>
          <c:orientation val="minMax"/>
          <c:max val="20000000000"/>
        </c:scaling>
        <c:delete val="0"/>
        <c:axPos val="l"/>
        <c:numFmt formatCode="#,##0.0,,,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077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7487268518518517E-2"/>
          <c:y val="1.6339814814814814E-2"/>
          <c:w val="0.32929036458333327"/>
          <c:h val="0.16141165755919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A95"/>
            </a:solidFill>
            <a:ln>
              <a:solidFill>
                <a:srgbClr val="004A95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A792"/>
              </a:solidFill>
              <a:ln>
                <a:solidFill>
                  <a:srgbClr val="00A79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32-4D35-B452-BD637B3E9F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-12,7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B85-49EE-BBB3-B8B57A76A6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-10,6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B85-49EE-BBB3-B8B57A76A6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-2,0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B85-49EE-BBB3-B8B57A76A63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A79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15,4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A79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932-4D35-B452-BD637B3E9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4A9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'Lam 13'!$U$4:$U$7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2019</c:v>
                </c:pt>
                <c:pt idx="3">
                  <c:v>2023</c:v>
                </c:pt>
              </c:numCache>
            </c:numRef>
          </c:cat>
          <c:val>
            <c:numRef>
              <c:f>'Lam 13'!$V$4:$V$7</c:f>
              <c:numCache>
                <c:formatCode>0.0</c:formatCode>
                <c:ptCount val="4"/>
                <c:pt idx="0">
                  <c:v>-12.696988020476718</c:v>
                </c:pt>
                <c:pt idx="1">
                  <c:v>-10.635408055403495</c:v>
                </c:pt>
                <c:pt idx="2">
                  <c:v>-1.9821191726066445</c:v>
                </c:pt>
                <c:pt idx="3">
                  <c:v>15.384496651957402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32-4D35-B452-BD637B3E9F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8534559"/>
        <c:axId val="1778535519"/>
      </c:barChart>
      <c:catAx>
        <c:axId val="1778534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778535519"/>
        <c:crosses val="autoZero"/>
        <c:auto val="1"/>
        <c:lblAlgn val="ctr"/>
        <c:lblOffset val="100"/>
        <c:noMultiLvlLbl val="0"/>
      </c:catAx>
      <c:valAx>
        <c:axId val="1778535519"/>
        <c:scaling>
          <c:orientation val="minMax"/>
          <c:min val="-20"/>
        </c:scaling>
        <c:delete val="0"/>
        <c:axPos val="l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78534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Hoja2!$L$7</c:f>
              <c:strCache>
                <c:ptCount val="1"/>
                <c:pt idx="0">
                  <c:v>RC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Hoja2!$K$8:$K$28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Hoja2!$L$8:$L$28</c:f>
              <c:numCache>
                <c:formatCode>#,##0</c:formatCode>
                <c:ptCount val="21"/>
                <c:pt idx="0">
                  <c:v>80.712491</c:v>
                </c:pt>
                <c:pt idx="1">
                  <c:v>30</c:v>
                </c:pt>
                <c:pt idx="3">
                  <c:v>28.989653000000001</c:v>
                </c:pt>
                <c:pt idx="4">
                  <c:v>764.17724999999996</c:v>
                </c:pt>
                <c:pt idx="5">
                  <c:v>1116.4427439999999</c:v>
                </c:pt>
                <c:pt idx="6">
                  <c:v>1967.824576</c:v>
                </c:pt>
                <c:pt idx="7">
                  <c:v>4680.3380630000001</c:v>
                </c:pt>
                <c:pt idx="8">
                  <c:v>4034.570678</c:v>
                </c:pt>
                <c:pt idx="9">
                  <c:v>4849.0103200000003</c:v>
                </c:pt>
                <c:pt idx="10">
                  <c:v>5123.9159810000001</c:v>
                </c:pt>
                <c:pt idx="11">
                  <c:v>4090.3980569999999</c:v>
                </c:pt>
                <c:pt idx="12">
                  <c:v>5298.3959349999996</c:v>
                </c:pt>
                <c:pt idx="13">
                  <c:v>7662.7411009999996</c:v>
                </c:pt>
                <c:pt idx="14">
                  <c:v>3909.9537359999999</c:v>
                </c:pt>
                <c:pt idx="15">
                  <c:v>3739.815345</c:v>
                </c:pt>
                <c:pt idx="16">
                  <c:v>4505.081905</c:v>
                </c:pt>
                <c:pt idx="17">
                  <c:v>5842.9958130000005</c:v>
                </c:pt>
                <c:pt idx="18">
                  <c:v>7730.5757210000002</c:v>
                </c:pt>
                <c:pt idx="19">
                  <c:v>6373.3909780000004</c:v>
                </c:pt>
                <c:pt idx="20">
                  <c:v>2411.604472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8-458A-8A28-A2236CE7E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0"/>
        <c:axId val="133900880"/>
        <c:axId val="133908784"/>
      </c:barChart>
      <c:catAx>
        <c:axId val="1339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908784"/>
        <c:crosses val="autoZero"/>
        <c:auto val="1"/>
        <c:lblAlgn val="ctr"/>
        <c:lblOffset val="100"/>
        <c:noMultiLvlLbl val="0"/>
      </c:catAx>
      <c:valAx>
        <c:axId val="133908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90088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Mapas!$D$4:$D$28</cx:f>
        <cx:lvl ptCount="25">
          <cx:pt idx="0">PUNO</cx:pt>
          <cx:pt idx="1">CAJAMARCA</cx:pt>
          <cx:pt idx="2">LIMA REGION</cx:pt>
          <cx:pt idx="3">CUSCO</cx:pt>
          <cx:pt idx="4">AYACUCHO</cx:pt>
          <cx:pt idx="5">HUANUCO</cx:pt>
          <cx:pt idx="6">JUNIN</cx:pt>
          <cx:pt idx="7">LIBERTAD</cx:pt>
          <cx:pt idx="8">HUANCAVELICA</cx:pt>
          <cx:pt idx="9">ANCASH</cx:pt>
          <cx:pt idx="10">AREQUIPA</cx:pt>
          <cx:pt idx="11">PIURA</cx:pt>
          <cx:pt idx="12">APURIMAC</cx:pt>
          <cx:pt idx="13">AMAZONAS</cx:pt>
          <cx:pt idx="14">LORETO</cx:pt>
          <cx:pt idx="15">SAN MARTIN</cx:pt>
          <cx:pt idx="16">ICA</cx:pt>
          <cx:pt idx="17">UCAYALI</cx:pt>
          <cx:pt idx="18">PASCO</cx:pt>
          <cx:pt idx="19">LAMBAYEQUE</cx:pt>
          <cx:pt idx="20">TUMBES</cx:pt>
          <cx:pt idx="21">TACNA</cx:pt>
          <cx:pt idx="22">MADRE DE DIOS REGION</cx:pt>
          <cx:pt idx="23">MOQUEGUA</cx:pt>
          <cx:pt idx="24">CALLAO</cx:pt>
        </cx:lvl>
      </cx:strDim>
      <cx:numDim type="colorVal">
        <cx:f>Mapas!$E$4:$E$28</cx:f>
        <cx:nf>Mapas!$E$3</cx:nf>
        <cx:lvl ptCount="25" formatCode="&quot;S/&quot;#,##0&quot;MM&quot;" name="Montos">
          <cx:pt idx="0">41.558805999999997</cx:pt>
          <cx:pt idx="1">47.940477999999999</cx:pt>
          <cx:pt idx="2">159.92725799999999</cx:pt>
          <cx:pt idx="3">21.604877999999999</cx:pt>
          <cx:pt idx="4">8.8847419999999993</cx:pt>
          <cx:pt idx="5">25.471717000000002</cx:pt>
          <cx:pt idx="6">58.819515000000003</cx:pt>
          <cx:pt idx="7">35.161991</cx:pt>
          <cx:pt idx="8">45.211064999999998</cx:pt>
          <cx:pt idx="9">36.591200000000001</cx:pt>
          <cx:pt idx="10">20.705719999999999</cx:pt>
          <cx:pt idx="11">61.450279999999999</cx:pt>
          <cx:pt idx="12">17.131242</cx:pt>
          <cx:pt idx="13">21.992958999999999</cx:pt>
          <cx:pt idx="14">12.671149</cx:pt>
          <cx:pt idx="15">24.493169999999999</cx:pt>
          <cx:pt idx="16">9.6964310000000005</cx:pt>
          <cx:pt idx="17">9.0794739999999994</cx:pt>
          <cx:pt idx="18">8.1876270000000009</cx:pt>
          <cx:pt idx="19">15.277032</cx:pt>
          <cx:pt idx="20">2.347569</cx:pt>
          <cx:pt idx="21">3.5505819999999999</cx:pt>
          <cx:pt idx="22">4.2941000000000003</cx:pt>
          <cx:pt idx="23">1.671902</cx:pt>
          <cx:pt idx="24">6.2791129999999997</cx:pt>
        </cx:lvl>
      </cx:numDim>
    </cx:data>
  </cx:chartData>
  <cx:chart>
    <cx:plotArea>
      <cx:plotAreaRegion>
        <cx:series layoutId="regionMap" uniqueId="{F730E4AA-A52C-48B6-84C6-61C8A29C74D8}">
          <cx:tx>
            <cx:txData>
              <cx:f>Mapas!$E$3</cx:f>
              <cx:v>Montos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5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s-ES" sz="8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S/41,559MM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S/47,940MM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bg1"/>
                      </a:solidFill>
                    </a:defRPr>
                  </a:pPr>
                  <a:r>
                    <a:rPr lang="es-ES" sz="5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S/159,927MM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S/21,605MM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S/8,885MM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S/25,472MM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S/58,820MM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S/35,162MM</a:t>
                  </a:r>
                </a:p>
              </cx:txP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S/45,211MM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S/36,591MM</a:t>
                  </a:r>
                </a:p>
              </cx:txP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S/20,706MM</a:t>
                  </a:r>
                </a:p>
              </cx:txP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S/61,450MM</a:t>
                  </a:r>
                </a:p>
              </cx:txP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S/17,131MM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S/21,993MM</a:t>
                  </a:r>
                </a:p>
              </cx:txP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S/12,671MM</a:t>
                  </a:r>
                </a:p>
              </cx:txPr>
            </cx:dataLabel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S/24,493MM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S/9,696MM</a:t>
                  </a:r>
                </a:p>
              </cx:txPr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S/9,079MM</a:t>
                  </a:r>
                </a:p>
              </cx:txPr>
            </cx:dataLabel>
            <cx:dataLabel idx="1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es-ES" sz="7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S/8,188MM</a:t>
                  </a:r>
                </a:p>
              </cx:txPr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S/15,277MM</a:t>
                  </a:r>
                </a:p>
              </cx:txPr>
            </cx:dataLabel>
            <cx:dataLabel idx="2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es-ES" sz="6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S/3,551MM</a:t>
                  </a:r>
                </a:p>
              </cx:txPr>
            </cx:dataLabel>
            <cx:dataLabel idx="2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es-ES" sz="8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S/4,294MM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/>
                  </a:pPr>
                  <a:r>
                    <a:rPr lang="es-ES" sz="500" b="1" i="0" u="none" strike="noStrike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/>
                    </a:rPr>
                    <a:t>S/1,672MM</a:t>
                  </a:r>
                </a:p>
              </cx:txPr>
            </cx:dataLabel>
          </cx:dataLabels>
          <cx:dataId val="0"/>
          <cx:layoutPr>
            <cx:geography cultureLanguage="es-ES" cultureRegion="PE" attribution="Con tecnología de Bing">
              <cx:geoCache provider="{E9337A44-BEBE-4D9F-B70C-5C5E7DAFC167}">
                <cx:binary>1Hzbctw6ku2vOPw81CYIgiA7ujtCIOsiqUp3yZZfGGVJJsALAAK8gW/nU84HzA+c1/6xk/Jty7W9
NbM97ohxhcOOIggSyAQy11qJ8t/vp7/d148782pqamn/dj/94zXvOv23336z9/yx2dmDRtwbZdWH
7uBeNb+pDx/E/eNvD2Y3Cln8Fvgo/O2e70z3OL3+59/hacWj2qj7XSeUvOgfjbt8tH3d2Rfavtv0
avfQCJkJ2xlx36F/vD6/OT17/epRdqJz104//uP1N3e8fvXb/nP+8M5XNQyr6x+gr4fI61e1ksWX
79T/8vDTXQM3nPdSfbnyvdd9fNnu4cE8Wgtj/fjvl17fDOzLxXvVy+7JHAVYBi4+mn/9v9evhFXp
p4ZUPY3rfPFxIr99a8h//n3vAkxt78ozW+/b4b9q+oOp1zeHpzfpz7R2crBvbnIQY/iQOPY/fugX
Y38y/7r/1/+V/f0PuOD3nntu+L3hF3LF4d1hepOuf6YvULi38uH7p231yfTZo4btDJtAdurVw+Or
Q7e77+/5D7jiz5+055o/v/EXclV6eHy4PbxMD7+Y83th4y9Gqegg2N848csbJ92Vu2Zn7ncvjeL7
wetZ1z3/PGv5hRyyOdoevrpcrI7OTl8yxl90CQoOAt9Hfkzw3j4CZ8XEJ9SPko8faH++rzai+QGn
fOq1549PF38hV6Q3Vz81n4AT9vfFxyvP7Z329kfyx+duexb/fPUXMvnmiC0urw+zL4vwJ0SjeG/B
x09OeG7y/The715txPtHyCYPX2783jC+H45efNiee1689xdy2vHN6dFPDVboD/tkz2XHvfzXf8q/
7p0v/fYc8eXyL2Tz7dnFzWJ18zPTNoo+JenAj/a2jH+QoCiKQoS+myO2qu0fi/4H8sTvPfc88nvD
L+STJwaSHt4uNkc/FU6h/ZS9txnW/U7e74bHWvwIfvq2954bvm38hVyRHm42hz+VfwQHPmwB+Ozt
DXqACHBBRIJPe2OPEqa7ut79AAv50m/PIV8u/0KueNoTV+uXYvVfxLJ/pOX0gO7tiX/9H9gSlr/0
1u/n768d9wz/9fqvZPnLxcXN0fnPzRF7yx94xZ7pD81j2wv9A9ng9557xv+94Rey/vnRzeXPND2Y
+bn0F/sHT1LUn2pR56I3P+CDz932HPD56i9k/cPzm0tg0ulLEeAvxp0/SFB7VPlQ9+Zf/9ns7l96
5/ejzrOue5Z/1vIrWX97+O7s9PDqJUv8RevvLX8KtO45iTtsdrOSO/vl6n+fsf3ec9/0Xx/5P7P8
t6r4N3L+AfafcIO/L26igzAiCUrC5JPOvB9iv47skwn+nZNNVa2a9wJCyb7q/6SNQPliT9L/w4V/
r+q/ObtcXP9MoLe/zvZMv8/ZN8o8dj+A7/7sOXtr8M9u+5+tyD2X/Xs9tD3MLhevMvhzdHb171A2
v82L1P8DItnuoND1VBTIhPqBALHXfc9De62/kGOuDk9fgfR//VO1G6A/z1EK/awp/FnF7GonX22h
cPNDas43nffc8k3bL+SUnywdhAASA+Cn4T5tJQdhktCAYPyJtu6l06MfkRI+dtrzw8drv5D9b1Io
Xm6OXoIRfxG4JHs7Au/rzzf3O7erxUuv/D5q/Npxz+Zfr/9Cdj8//Mm1Fv+PGvIfEsP57oeKLZ+7
7Vn989VfyOabwy07vAONYPHS2vuLyz36REuxD/XGj589bBvvHVnZ7Jr3OweSweNLg/j+Bnjed88b
z5t+IZdc32zZ4mfSJvxJ0wd3fBuGQD7YQ7bXffP+8Qfg0Zd+ew74cvlXMv5hevozFRtEDz4qxjTZ
2wOAUV/Ubq539/IHtJvP3fYd8elh/4v98P2hPae239zxVw/NAQSFsw1REoffj0iUHPghiUkAlPvj
B7z1XFr4fOjtz8fz/eD0uds3Q/83n6Db43XPjtB9PVWY7brd4uNxxP9268fpwQHJva6fbfRJe/hm
ll/Md/Twj9coBkbw9ZDj0yP+3LZf73/c2Q5OO0bxQURQEhMUxSGcUMHo9avx8WNTjA5wEMM5ziDB
SUgwgvAmlek4dPMPfJwEFFxJcRjTmIA/reo/tqH4ABMfoTjC1I/DJEJfz3+eq9oVSn611Ofvr2Tf
nCshO/uP1/hJddKf7nsabIQjOA/o08CPAUkjFIQA9vT97hIOmcLt6D+6nhQ+cc2wqDwvp/XCx71y
Wx6OOLgKSj9JChZ4Xtmc5JNsxwebNKi6H83EA8lsiOLmOHS2rgzLiZz80z6sIl2kXgfzySo9u7lP
EUdecdSKaAhKRhwtvEVsyBg98NkLxcQGHFozMH8uJswC7oY3Xq6SOS0kH03GHTzlFFWzqrwTKry6
4ykSFheC5WZCOSubUhfLPjBu9NMxsjV9GK0v4tvEKNVuGyTqymYKqZ5cjkaVye0YNhVJWFLItto1
UnP3oSGqid/GLoywZFjrxucsLKLQvrexNLVmutSq9dkw2rK6GLGe6uZ8Knt/wrdxILQ/LRLEPf1W
ldLj91zQJhhZ4vG47Rited7coNGvysuCFyXaTrFWKkrDQhhCt7PltD8Ny2rMr/JAV4Nhauji6qhS
XiwTZktt6ynzR9cVb4nnh+6mqEccvZE8RI3aurGt9Qdlh06e+zCb/qpDUzelA2/D5CYv1WiLs7oI
5ohnfi2ismIz5wE2aRAlkzvzfSONZTpCybiJw2o27yKBcj9hpEqm8q3rqrJfJlpI/4ZENSZ3YuKq
qTKeK0NPypaL5HSudGhXbkZDyHhLQ3nk4tH2HxCtsLoMR6HISeRcQM96E/N6Zp5PitYu6yaYom0Z
l3luWFDNREWsk9NMLishsFhWsvUnyjwPP8oo1rFl3CvG/I2YXJlo1ndmKDZdYjk3DOkYBSsiOl22
S9IrUbWrIp8IOpGmy707yQtnFnOoCd+U1SSCbE5s3G8HkuA6lY2u+prFsg6CrJZlcKG9dgpYVUlP
s7iTol8IHKguFXIq+K3Pczotqx6VYcOa3KhgO4dNrY87Ewt3FHVe02VJTEOXtUkyKuZHQ+GOixlL
kdqE43IDu5aQa68fOFqTsO2TnW0GK97EgZ7Gm7IYdZS1MxfkfCiqjkTHpdZjPzHgzFO/mcNBj1tU
1JNvEOu5KNCxL0ocn8RN7zvYy3QM0iEvO3JSzLMwR1Ok6/pI4drzzsLAoxVndUk8nPp+Fw1pU5KW
LJRDOmd9TKVLUUWmKofVH43F2YjGmS5t6IfhWTe4sNrgqeb8HJZHF5zhUiL6rq2moD6q867qjufR
D8L7WHUcr3BJq/xItmXdsHByXmtZGcV9eBEjXUewILUsyWZsqSE3ZV11aN0qYaYjSmewkDHcL0+b
oNRTaiXlQRa3igapSRITvAuIRvjcapjPRdxUQX6Za+Toe5y0xJ4EnJbedoJBNxs7K69cmqIqdTon
XcePB1hLtWNN4eXDmVNoKI+FC4bxvBdx4bG2nefxbjaTiShrXU/pW2TaZkwDl0u7Mk6GdtHY3FYl
C3U8+7ej36oqHTWd0dIrSY63Ikxcs/WsDsYxlUoPumLRECbmdgKL7ugobHCsxmao4oWMfT0LWNVd
6ZqUhpGDwBJHgV7NQQR7nvkjblkchUXSswoHMsnGSJXVXawMyh+iMZfk0Y04LPm2C8KyyzdRMdWS
Z5ZPflSdh9FkjNcxMRtq+szrla116iFN9RH322hctlViySVNulFktukIL5njfsI/BKaCVMBwNA+4
YFE0GMgBAeV5lJqoEHPD5mGu/KVo4VcKW22p9i9R2cf+xugmqhaRGCF2eojOHWID6lVLIA71CM7q
01xGVcHimEJkYRVNPNUsIW14ck5JG9FmM9ezxU8v8mh8qnXe4BvSTCY+yyfUxKcmjMJIs4jgkF83
nYuSIYXd27fHdS1EHm/jkGpzNZbtYO1WDpAyzKJuk8LatRGQA7ZUyF6dN3PjRrNAeoojxYLOyeZd
HjfcW+feQPlVXAtSKubheJxPkpFQ29WstH2JpwwWY1OjVaEDR+Yskdh1bWrGgfCsC+uK+hcVikUb
sCAMKc7GgFR1mI7TXPAzCN0wPSbMPHt3EAt5vJgS3SaLqSdznuoplGrtBtM0j/WkaycYab3etymt
Q8wLZuFXHdXMZBtpMC6OS28Ga8hhjEjaNxD3MDNjOcmaTVaXdiXCcs3HwkZM1ngqB9Z4SVdEaTnU
o+8Yd76IBBsTK+dV2XdBceP3vqIZ+Kyq4szaoCUnYLeCvqnHxHCPeYXWcQ8j0EUdH4W6sv27WUVh
zFNB+KAhf9ixhvze6eiy4rEL1h4NS3eUOxnjnSm9cU7bDlXjBtdTP16bpucua2oXAvgAQNQW6ZSX
g74VRI6ugEXpIZRngvtV+AjJVwzXEDf8KFPQRxoWTw31u5VQvO1VpiJe2ZXv6BzTFQl6Z9HCKxUd
mlVF+8ikkML7LRqr3NVHritH7GW8KGp+/7RKqM4KQBOGLFxEujBiPQ5c57M6p7J8eDpYQzeo1bOP
GImisugWfjLMpVrAuA0K0mcI8zuoDT2BsmegLY6ThPg4RBjgXxRTH4jwN6CNjwCfVOIveEXPkRou
cVPAag24v0rybk5RScVxiZIlIJSj2NOpziO7RJUtWF7SIQtrE6y1Cmk2omI40ZVbi1qfT4b27OWh
gkq7P1IgJX6ECY3CBM7ffTvSJOpMGHqtvxCFb09QLIuMory+84qawPoiTXHx8gsBnH/zwsQPEKYh
hjNNYUI/EtfnpuE2kIABy2kxTCg5QmbkGpaxJ4s07Jtk1ei5OxW5hr328nv3Jpr4CdRBIwKIN4kC
FJA9lwQ9GXRfWC8jtkaLXjpz3sZoPvenYFp481D/tXn+4X1P43mG2+dJJ15MOi/zOh5cRm52EIqt
LFnCXb3RtkNL3Tt//QOzBKqQxDFGGD2ds3z+1lZ5po14ZBZdbMUS1ZDjuomES3/ijqGikouX37fn
zadZxsB6ExwGAVSayVP7s1k2teUSyFO7KDE3F40QMs68PAnPVMu987YsmpBNiir+X+ywJ28922Cf
3pvAwk1iwAXh0wmh5+/ViIdW1oVdSDU3gKOn8tL1qN3opI1XL0/x6TDkN+9CCIV+EEVJQD6unKf2
Z3MMHLa9rHKzwHNfpaK3R8j3M+rso4uma2z6lMwupbLJvLEa0ogP71VcAWJytP407c+s+vzTDD/x
w3ulnREF//wTwa9f/7n98rvDj3Xx368//cjw929n+lFedebxsdvu9P6dT+/7euvvtdkn7vy1uL7H
xT/9XPFPiPqLjd+w+G+Uo29YPPx0hCYEws8LVP7Zbw8/MvmvfX6n8/CMENAVMPDkE2f/TOcpOoBQ
7seURjEhYRQDz/5C5xE+gPoVEH1YyBTOQ2AI51/pPD0IIHJAKQtD4AjjMPwrdB6Fyd7KxTTAwcdQ
6z9FoiTaW01dgCNBu1AvjCzmIp07p5aiE/LdGGp7OdsIMlQp2hWfijIdxnnc9ONIReqrmgrWihqL
NDCA9tNGhbNZ1+Woz5WMi3e+CrwyjQNqtvMYacW6epwF5Bo7VKzykvpt4MUu82TsRayVXhFkOpdB
vwj6duSp8ZHMfMAINcu7QHEWCzKtKyOGM2V9zFCkrlHlNydF6NWGASmsV3EwYwb0u8kEKCk3GHO1
TLitL+w4uodh8mXG+4mkGvPglBrXrYqO0OU0BPlS2qLnzO95sHDzILMZKaByMAnAlf1ph8n7rhk2
IGeUqUdsx3Dpv6n6pGY1LfHCQ9O7XtQfolqd9EqfYg8mWThFWBV2FzXOEzbmfpElLa2vIh5UaTLr
jmke6tS1YbEog/CO90O7ojzxTlBf47SMq2kZ1vWp6+U97RoOd5ZAOyPeLwZYTGcWKZQmzs9THHdL
p9roBMYLkC2iR/UQjQvnJp/JBg7XVGiF2nZcoN71TLlWMdWEK9vKBUfj2RhGnBV0Xk1es6pLZJkB
/LgQAdZM+A5MrAWjahoyrzACkBSF6fjlmaHzXQu0PJVGDQzgrWZeWJwAuMhThOduw50g73nOi1QZ
W2coJ6d2qi7oGJ/27bztbfXoz4FNXTK4FGDFmwQF07mv5kczdITxerhxIblBDQTvOmlBNAIk29Re
tfC9sL7Iu/h+InmSYq+9NnTozwOT2EXU933aBKIG1lJ5V6BkiLdIhNNyAlR921ei2rRFd0WK3Gaz
4W+lsHdt0L2lHqCeUTYfcp6cTtyAokBbRqwqM9POHis9NdXMuqpaz0E8LuRYSCAxsozWZGwuRZOc
+4hfIRffAY72M86HPo0a3qWkics0mLBNczJNbLRAnl2uh9SSvgVuE3nLLtZXOnHlOsKNS+FFbxOv
J6zIxXsXUbKuBQbBQwBETZO6MTYLOgrhv5j6NESwgLiUMzhTzduin6Z0VKhLp2rsQTeJdYolF5tx
4sNp7gq+GKpGX/kRFeuma90RLlr/KCjdmNV2fkssv1N5lR87Hs1nOlLRukP2DJjQ/axBe5m76Lqi
sEWTVp0X4ZxsVN8vrSUctDVlmB1bx/ocwKwsF94gHj3SoXQa8TsSkZoRHRQMDdUq93qXYqsKBumc
r+pprBdG9yFrK3HhBqHA1LRcAulN0i53NI0qUZx6ob+taJcvoqEpUjguKlJv7E+aclApjxJ9i0pj
0yovgcFILO6SLiBvqslDS1BcsWOeUTrzFSYnKpJxquY4WuWyG65JO9I4qyuuaDrVes6MR6O7oPL6
TTiHoIiMSbgUCbVHQR8XMWu9AWWDFFcO1+fExY+Ix7dA9K68zvls0pqcaBGd13VTZj23ICMM7WNd
JTzD3jQyLdqQya6sMyvHJS4hJDQmyTMsGppJapoMWPNZKWkDIQHnx63I7/3cvhGa8lXb9w+g4n0Y
AksYVmOROayrzNNJue1l2CxQnpenFSmOOy8PmB58nfpStEu/5eUbUKz6Zd/pkQHOQAxeZhddSNSp
N4s3lMc4hShVp7D0JAONaGPQNIAQW9TpUMCaw1PEL4kloADWzvipN2HFEhMXi8bNVaZRMaa2J+Oi
jqtw2fURZrzMQdGQXcKiphg/BNLrjxs8BNnUdPPS791j1FcnXlKdy8rPWc7JI2DjYTH7Fc5MXC8h
kMCiEUOege7UMeXlFSurwLCBkLsWoiErSBexIcEBazQ6z2vjA3cJEJsS4y/HKbkZNQSLerjyZ+et
YCnptdETYdKimmkawBrrojrlQUmYS5KjJOxvlA8Ep/bUSZ6rLutVWaau0gPLsT0ZS3fSh+4kpsFJ
6SuSCVe8q2vtpRVopayStGTIo0OqlN1i+L8clqHhUxZqkGCKST/GMioZ/FL1RLQ9eMj6FQtHpVlI
O2DiTXscBF7OsJsqoOBGMSPKC1WVN6rhW1FPCrh/TBkQJsLquD9KRpmkKkdnddDfzCHQvLi2C5BL
BDOeuAZCsYwRPpPetB1B/4gTD0EYMjFDAIoXTTLsfBcD9eHlsdZ4hC05njSgsqSDmDtWqrJl3HZh
6kx023TejqryAgViAzxOnhDQFGGzFjwlQXmcFPhNFM6XxhUS9uBwGfrST0vT+ZmDZJnmfiVh95CZ
1YneyaY6RRYfQbMGhQqf+XWzC/nwkAgrsrb1RAr667ZqS9BUe9umSg67ISjuYtmt+tl0i26ab6Us
VyZB6xy3MJKo9zOQ2lfIDpcyrh4HoL1ez3cVb0B5nfUyjsuzPuke5pxWqwk5DcKdvhvVbM+Qk/BN
lm9MY8pl2foRczIvNwpDbNa8lVsoZfSLeiRoU4CmvIzDeTiZBuJOMAnIWVINdNHOIlCsmUKSJSDY
g7TjLWznQUYKQcGvWA1ZN5WSo/cIDU1G/freesbcYtmABAZ7EplGZX0vurToHT8LQeBjM6GOia66
COZOL1xtH/QAt3qqcllUx3JBQAZNjWddNk6oOtcElyeQrykb/PoWaDRocdi3KyhqVKcDSKfHFYhA
x8r11TpqEr0O3IAeQX6vs6Tri6zgtbemjUDZRGzOmhHoWjKKa91Oy7jKIVGNywaU7W0BGnI65/aD
ERjWisQ9YIGEM0f5vfHHIRNQ7lp1MklYHORvTUQuSdgtNPLf4UZuOCpvHREX9cATFhTeWxOqS9LO
Ayzs+CiqojPlxD1KBs4Skq/jMTrK8/YNqM4h070+C4fhuAieCk9T9waDTJu2Igbr13XJQBPEDOTu
DYnKuyDIL8RcruYenGOkWPXEnI1TWDNgvqdY5u3SgDzEQKe85wEqUl+jmFmv11lXSr0IgwJCb1G+
beOhZzGOxaLDHj420xyzjhiXuVxRGDXEqtaMd83QuIzLZumH7QWf5Nt+6MOF7PW2suUx2BOMlYeO
uU6+HYdcpEPfvAOlYpVYN7I+NHoNZYV5MepkSSCXymk6tzZHGR3IuSgbCRCRPtS0Py7i8F2Hkztl
5ZB6EjlW1fO2HGzAJMfreIhvC5msCZ/uZj0eY8TvaDhfzwEUKiAdnwa0yIgPUDvIixNPeLdOqnus
AR7WWJ12Ix0YINKRNQB+WBJPMh2xXbSdgUASnhmTrHpp1wUPocEbz0yEStbEbfU0lqPcm5M0t9Md
mfQD72BveiYBBdEmkLlznCkZnkdtvmoDsWwAg20K0n6YOqgLxX1zNk1RD0o6P4+EXLdJ9TiP82UH
paoUAPSbHI9v0Ox2tGqOQjxtUDg92pivZmOO50heCCc3XShJOhY5lHC807joV5ANs7aKeQbFPQgq
LYA8FQQ30sVLLqsTVZod0BvLnIrQMVQrQyAmIWa9JzBz7TizyoXjkY+A08SkLrOhThYW6pwsnocx
a/LuvCyGlarLt5riM1CnTzQlp35AmlRD2oBM3JM3COA9EwTrrG6lXXaUDNnQkg4U/2hiVivY2Xlj
WN+69gO1EFvbSb4ZJiuZksGp9AYoPeniOo/cG1jvgI4CMh1hXm9cWV975ZyfcsPPfOIHS19B3Jsq
NC2qtuGMjFDf0ATk47GWKU0goyVldAxFRwtwNbjjKlFp540hG3WdLEEYqMF+aAdf8jWExhkG1W3K
xIez4t3d1HklswjWPLXoOqzLbjGBxAv7iYysLHST5VN0Am1vLFSPU9FElxhweSq9/MJLzNJLyvIS
tTS1ldsICOZZbIrHCizDPAKSRQR1FwCs7XFTzZkPGTzTFZrPYJ8seefQbYVFeKv9akw9XUxpjIMH
Xug8nTyAtwVNbjqjVqrMr0zVrWGpNqkSGujkNDbZHAwAE1pUrbhCLo2KqGbFgM/6HCrUQwcFnQKF
hHW5uAxNI7MO0NA8T8dQM2vSoOJl2jsI5yCtvBtQ81QihrFSlZxGkj4G3QDQ1iqRml5v6rA799v6
CVEBKhL1fAza871IyGWJa5uZJgAwPIZrEhvQX32o0+HiErDqeSXiC08GeQkJQJ4OBaDejg4XyQws
XFNUv20asoXqWg8IlcYLZ6ld8loVKfwPTesZ1hszczufBiJ2G6yt20yTHc7DAQASmqbhoZKxvkQN
ECVIWvxIyAYtTdB7C09j+KvAsPyruU0BkXcnLgS5GMvQXdOqiMkiwbilTAFxWUJJjK76Vtmzvi8E
mFX2RZhydVl5b4qwzNedXxZnlvjqBgRrYVPhW70oWikRq5se30YAzBYWivtHmOb4CFYUuqJjodZV
UVXX1Vy480mA08YaKg7N1ABgMtpmIZI33qDVdp5CsWmScliFgbvAEvZES1q+afwxvARA+uDn5LYW
lX4X9QYKUrh94Bjt4mgAAoxyCGFxCAp9vTa5f+21BlZ1UN+LDqpfZdfddx5fKTdcen04MOHcdqyS
Oq050NLC9zajLM5LP1oaP8es8MZbvy9P3QRwhHT2Oh7825wOYsHz/LFy+DQXk2UJwreU1yvneVdS
m+NhwP5x0RKZ+t10XyfDewkFXMY7vva84FpU8sw3A6QgVVw6lE+ssHLhuwCOYcxQGpqLMU5t06yB
J1WgmwdyEeT+xJSZhy2QRCDtiQ+gswFZYoDakmOk5haW71BWC14k4wcoJFVLCqWWSgcXddDSE8IN
5MfAL9RJXQIzILjDaxHW7VHUa3E3obk5Nm0fs9DXGCSeUDPjdLHGFMdw4KIAlhx33ftWUw+SpdnY
KsRrqGx2zCDarpQJAeW3Y5c91Uky4c8KsqQMFlHUJiuNKCQt//+zd2ZNkurItv5FbBMIJPQKxJwZ
OU/1guVQxSiBEAjBrz8rdnd1V9c9Z1/bj/fasXquyIgAXO5rfcuD+1nemijtaPyycm42i+jsth8H
b1ePbEgWIxyGwzzO+q6BXhOY8Xpl9bKB8SNiONYz9Kp4zLdmVcHxItGeu26MUcG9aBPNaJCIKj0c
3hCY1qALt3MUzuhnh+rczMsNCIj3vpJ41mVLHseyFTvfr6CckC7c9PU4JCGrD5Esgyt8YxrtujWY
xIc+8fNQbegQfy80Q6/ighoDP/VS4sYR35irjQ8XsKF3ftQF6Yy5rEXR5/1erQsG/LCJE4gLDcz4
qRiTpi/H2yVAnQqHUV35Rb2ZejRzia7VmcNvSlhr1JZUfrs3VDQvA6iPDalh+IGw6DGPVJMIPtY8
7t5aJuVRrJ1LfZ33B79erE2sdv5ZV6V3WCtbm4ti5W2l1weHxXjRPWUBtOXe2e1SYVJr8hylMbdh
uUfzrJ/gwY4qDXN/uSORGp4mqmCMitnbFwydmhmaIqvkKO5qurSnAX3IdTSV3j3RQm1Cjs9alYPd
x3krt6KLzDP6MQVjEPY8QLZ8S+pmTUd7GRUatWauy81mJrh4esGN6DWSQczxwl0uvddqZTfluObb
VfTFBn65PpdRKipYhgKFZDvhxEwb7Zs0mFz5UIAlOuCh0lnZ6WY3TOu8XUboWhc4YWNUHECKWnGd
J4X7zgdIoEOL88bk464squZIhhVzamSLDxGw8KCIodtYetMNVzPNmF5G6IkD6lFrw1QJWqeRoTID
hSVOnOh+u3qxn4aR05u4Y0tae2F5EIa7J9WUfTbYtdoB5oo3VcvsfVXi9Sa/Hba9oVFalL5OWk29
2xYAUhbHcJWENlU6KRkeinmurgZSTm9uxbNaR1O+gZ3nUk/GTaZtEGeFQaemTFXe1lUh8TX1co/5
Y0xbHbksL3CEoPXBGKiCGnzSrlg7v1Ybrc20QC3lqMJT2lhIlQdMnzoLS8P30Ho9vEm1nou5qJ8t
C9xdx2L2OHY+/17lZHphJAh2cxErHD8EeqkvS5yYTdu6HWQjdZ5DyKYOR+1pLM1y8iTupZ4u8l1b
PUqgDSE796rn75RrCEw6Dg2O/5Zet5qXG1eXzZRRs5QS5wsZP6McRFiweP49RlpabOZKVJDbPO0d
86DVt1HsBa+zcZAW2s6Ia9nN0WmcWa6TXi0G2hsv0xyowHf7p5nrcwPPmwwCfTMTEwa2ovPZC4wU
snFE3Nqo6b+IGOYdkZZM0FQXfZx8oe6VWacjYz0/+q32N3ZsArPJe2BICcub6diEDte78MQhh2f5
XeK8PRch9D1AVPHe+Gw658CBNhMo0NewKYO9XCL7RgbtvjmIvh8YfdpDVS3hbraz2HFp80ONUn83
iSn4KPKu3JexZzAnCrpBvZrfWzXV3xi+5i13UCMDpkOScOxlvJ7Hym2pN9KrsL0IJI3vbX0+a5Up
ohqVDWVvoM9JlpRR413r2gTv+O47dJzA7TYSVE2eNHqN0iDs6CvzaXPuhF6/GVy/23CO7FHzuT/G
slPHWHHfpugfcLlAsRxZBQqoytGtJ2CA+M5zCw2yAdV4D+VRowCO4q22q5mSCGPtps9Hc8MWr9/Z
eZnPuceKQ00t38Yc0ExM++l96gJwEAAfmMQ0HbNzPq1AQaCEtTJ1VQikLY+qHwOp8UZobkzqyqi8
zkU55ck82PARkoL6GItF7cIikKcZJfIM8z78gZ6eDNvKxRhvOjqGb2OhcFkipW6ct3p76i/+VY1T
6OiogAIgyx5G82AqCFkNBeyZeNyXU8J8U4FgMe56GbrpfV0invaLoqAmi3rwIP266audwxD2n2uv
qtZiAK1VUbzTWNWP0QrgISFm1fuW0ukAPtF+Fh4EAxrH/Xu1miFIOuIgDhO0Ctc5sNEHqSEGVSZv
mkyUYfHcrZoMaIbxJRMpZQr/aEiZMd71Ktb1hqEx+CKu9p9aqAa4OkNjP2MAQS8i9nmUwHEf7pai
bnc97tdnEUt67Mu2qVM3+uHOw/P/qbqA3yrb1Y+DjcYHXvXdxvQqvFH9HH8yEHSbYFAXAawL7Jem
fTrE4gR35hFP27iteQ49RbIjmXp10HyiuyDmw6Ep0CUmrqSQGJop2JAoh9/RwoXb5qUZMJqjBEbK
R1+vfB9FbmghVQd+VgpbpK1AA2U5VOGeKHHt9Kwfhlnlz21Ap5RGMwRQK002jlqmlbNVhlFVbttu
bK9aB8eLWhyyfl9FDx7r1vPYdC7z/bE+MRr3h5rX9RloEtlamdNUhPAg0E3EAOskZusAE/GmWOJ6
Vys3HaeIopFuYZYvOQ/HtPZdt9NG5duobZbnGHfrmIhmHg0E9xr2sz+Mr0EHPHctMadWDZy3pA4J
RJBRLqVKSsK8F12S9uD3C3ugdIheA1/NJ3StoPdsS7ajacY54RDiVTpBp7+Z1WXq76vcZ6CPouql
Ab4FrX+Usv17VMSfbiRsT5+HcEXRIv6Gf5gZJEHYi2YjJpZnPCzVtejcemcLi6mSNmB5f3Fs/2lg
/wo0/zf2ZxgDTgDRHBAoNr8BA+M4zeU4e/UGculTX0Gk75os9CBQ/vXf+Q33uHww4CyMxxewhbDw
N5u1E2MTN6XfbLrSqPfcn6d0CFDVbcv8F7fo6umv/95vIAT+HkxiDkkBi3+Bt/z+90hY2AmgQLPh
VdBvZ5Gj6JZMVqfZ9wLvpYtyd0X1HP/fcBqQ5v0vIATlEf4cJVgXC9wIH/SCj/8CJ5Rjhb6hL5qN
qTXdhDldzxjvxe2fn+5vcQf/bxIFIW7A/5ko+Pfu239kL/5NFVz+3z+pAh7+AR2ZhjD/Y0YDEMr/
Cglw/ge9PDtAioCI0JD+QhUgB4BbgYJRwD/qxxS36L+oAvLH5Sm4AAAhcKiY8b9DFYSXl/qPuyAC
ZhYgYoK3cEkeMCTgfr0LqrAvc2GqDhMfmb4BwvO6bavH/BXTa/MRO9HJjQpM0aTroBaVBlFnf0yN
aV4lUcEPqLHmTQYTLVPmlupJAmD4RgpJPwbu9JWJ5k4hMiC4S3AAXfzDxs5PZMYEdiGd1znTbKQy
WfoSdCidvW7P1ny9Rcs9XLcrq7ZVE+qHkFjv1s+n8n7OPXeWfjmetCQdJksMAWDSWZH0fYgJA1id
/6FHXz7XA6ZmVyKHkAoboQr26JTgCo1RD58Arde8BdKh1+SClKd9Vay7CMb1NixchZKJxIK4eHP5
2SOUfEykrwI4VLniOHrrvEucLesr2/Emc+Qj1xiJl54ACqCsyRjUqmPhjV46kqXEWUaC01AB2Kzr
PjrSPGL7eZDYFo4cBbCEmtPTatAJBYzCS42oKf1E0Kl/4HkdHtHk0KMccvc41sCeU9PGfDs4Nu/K
vNVoenoa/MjlWm1MYHqZABQcdnFe2fLQ9APIIy+aw0cQuj4qM8MnzXhszbsHlnJONK3IrpPDOKGY
jhDj4Z31zyqeBDRuC7eK85GnYRDmNlkFKPLUW7jfZKBfwZSiicsTbXC6GEfpNTWCrdkaiQWYfdvF
dyJSk59FOCkAThvhLdslLFv1IZ0TJ4r3vXcRx5DmlXUzPS9xrg9dUQTfrRyL81S57luAkQmo3RA/
W1Fgql1NM88g+UlDMjEz5qVRVPXfa+hERULa1ZZpxxk60xUf7EXXBboFTaphSFrbDriOxVRsV+fh
DeEzYbwDp8LTxh/8KvGDQL6z1bQlCIeofBqX0MxZHM1rnoVVJU869uJpD7eMT0821jCuWy7Jn8Tu
8iWloFXSlDqwqYX399RNrdwBmSlOpZyaF79rYp4xIMT7GRfhSAjEevjbQbEH3KrT0EKhSusiXlXC
OtlfmTjAa6/xgokEEHb5TTgGVt1ZKpAysHVxp8twlNkixuoBr4j0QCXs9ObjExwUsg6PxovbfL+U
+QSpGR6dYhH7iL2V7krW5tdqCqJbBjx724Ctl1mgdbQPLRcm4Y1Za9iOyseEivzD3Tx69sPiec74
zOLr0OjiCUaY3jgXDUehZHcY0LZAewfeDk+9WB7nfO2SWnj2diaie1QF0BZV+Ihm1CNN+6AElgKA
87OLW7VbYIXsQajQ3eC8j6HNXZs6RfjBiEJvFtvUGWSUejdNPVzIQDe3ZdWtB88StI0Bn/ctWOCz
y0l9W1lS7OYx6DNlmmhPO1tvdGNbqLtIATyVyskCikkVbmoT6yoJQ5Y1xg+zWU3enrWBuZv8ACJY
pIrvmAa6U19WuOXrsLPxtkOq4IMx485z6wkvY3SqT7YIi7s1J9GMGE4dQ9lxy1vdD8P94NN2TCD6
6iOdhnWXz8V46MKBXcUtAYFNArT2mkfwEHg+XvVuWo9AGviGR51+wVPun1Zc2R9TFeoXVBtY0TbX
9RXkMv7EUXPDpIJYEmZild5nAETbB6nBoEWC7a7mTRPp9g5UPB6XyooqT/ha6SqtSjv424C3gIRm
ZPIgprORbb3On/yEoCWBTMW8NxIXwXXhRtDPI8js69yP6hKgkZoaGB+5fg5FhyfEG+vvQV/PKbBq
ejfPbXsHQzU4tojQQYPwB5UsrnBfxRTSbddSRJK05s5P5AL1ms9t+ebmiO3iBvPPDtJ3OOz4OtVm
z6KVFVkT5u5Bd4WEyl8WHgImEmrKsOgYMkJYu3NcuZ5noi/LrPV6nDOQEaotlNjuJOcSWRhc3+Z5
Gqx/w1tP3uYBNfupWcgnJK0lRwme/C8PzuEriJziuSknsbULQltCaQ/DJ8GkbGU7bry47J6C2JhT
T606T7kQJh3ytRq30nRf/bwQmRiMGcecVd4bgzF7R8u+7bJhcPoeU9UapMFaNFd5Bdwh62nID4zB
NwSPFa2QLioY7zv4/d1nJCZ1Hc9Rc60nXj0EQx1et6Yw+1Yg8bBhivkPI6iRkx0G8hnpbnrVmEIz
r6koOIqq3zkZmhF2ACTLaJDsLh+8/HMqW//cVBikyUCrPnGsGbMqDPhXh/Tdux07/bTWcnrQiELt
lnygx5K69jOHA3zQuix3blTs7Bqc+gn4BWjBCKOdZ9SpDzpONeQRgXNDimjv5zR6QeCueRyHyd1I
5wUG47MqSKaqJn6Zc949letKnsZyjN6WeKJvMBQWyCWj/mjaKLimkGJYQvx13YyhyE95kHvX9SyD
rwmqYw7QbmJ3tmbT/RTJIPPAiLxOpR/co50O78zQyhcZez5q2zQC5J/jLWwttUdqrNrxYR3eehV4
N7am/lkBfDrPIFGKf4wUf6sJ/v8Zvg3R1/7PrfIvu+7/j14Z//Fnr4xFmYg9cN+PQuRi/Qid6k8C
V/yBDHSIXIQPK+IfbfRPAjf8gwUUkQlguGgUEHrFePWzV8YrMhpGgsUBMkIIULO/1Sv/jnPTCHMh
3gNekOEPkT976V8mJtK3MUOGFcgWjLdNbWu5Xec5uIqqwN52EeNpBOHuZOH3P6ncWECX87KDxujO
ghd9No0cWBH2tdZDgnzlRJI5IPxbGzKzs4Z7Bxu37loK4ZJ67cQ+jhZVggip17d4RQIuM1XeEmSM
1uAAnQCsvg1rvFYea71bxryEDjKX38u2tGCv1HIdltMkk77zwiFx7YACCbrlkdu4yojvVJU4b3An
lLjoMI3e8gDNl9yieKEHVUp4WxZrihgSs4/gKcwGFJdXJF1cxzZxlW3hRZuR3rR9DmJpaduTXQb1
ra/4mkF75XfBIMeTI/m8L9HRPlC1rkchbfeUVxO8bRMBKLOVT26A0auDCJrpYTCmfM+HIXhaHQd0
i8DdPa5tPsGN6dW1Ieu6XwUZj64n6FqauDpN3FuOY1BW90sBpCkWdb+FOhE8w8qYP9rFyIcYCiyC
TWw5GIO+dhkM1HWML5uyW8dNRKU58Hwmn3MfBCyhbaMfGr922wXC4HcELuesw/0aXGRh7xkJwyrM
Vg+aYe8PeZmo2XrgXZAyS/ORiHnHRpCfDfEuVuBsIP3MfSaaun1D/nfFCCSq4lkDQ96PhVAPiOZE
X1qqBmasrLa8AgSbGpzDa7JWHXrdgcLGGvoI2AxABnbCYeu/QSPkc6obEwBgjI3dyrlwOPbmsE0j
EfUlpi6nd2YY9BVUY7IHa5Tv3GDLe1JiDML513eZcJ1FlhlYD9RxruwTbfMp4QpJsHSt3XxVNRDy
Rde4vR1yLRKYwzU7zPnil2A//ek7wp/5J0ck8tbOo9vWZel/92ok9xJacbAJ8biaF1P7dLuOq7iJ
bb22aW8phHhZleaMQ5G8+JLXrx4Tw2GNvcbukaUlewKA+2GqEFVNyiJ2OWa5xj90pFzelKoGWEVw
ste67lIZ5/1z1MrqqkF26gp57oWlpqagUSpMY1/jENSbWszmJRDNsqTQXNVzJUIkyUyB+HIa+hK3
eFSIZ7lyQCftFF58o7BrLvhieFMseZUxHwERBe//y7hJPQBwNM0V+hI8ACVRR4nD++y8Lt4X+aR3
PQ/ZVWhwWyYrQQu8wSXxXnhUzd9mL+peehkosL6dKG98XOQdb517ipYIwjJSrrVMpykCkVpM4tSZ
qf8OtBa2rgdyUEN32xVmmX7IOPb3RC36rRZ+vIlqqGJpYaV4QttojjKMdDaEq3dCTxGzTTmyqs3a
PJjOWhH/sZr9/gUc49hmC5mD42SRX94MgY4fVsv6GN8A19d9RDAvsxVpsqQHjgUCucO07ZDm/xGD
jds3+dzDovcBHAHjRK+OmDynsGBWJK5V7vQ3ycI+WzrpvSEn4d9JNtoD8zp2DB3X0LAJkn35oBE5
rafavi/Ib/OEu6i/6oIxvO0GCkZpiNXqkqCufCjNBN1QUAf3dU/oO+6b9kaA+K6TSdYeEgVjGe58
UKlbCtsFtm69lq8DDRVaSH99hx4OqUtP7QM4egQWtWA/JozUD9jJQHbgsss4XTgRN9ALmq0Llxhy
BO3rTduP4YaR0LsCuQYupZjD+mkN9HrihR9HCahGhCuQlI23gG/Nq27aHDXB1c1DtwT91TzQ4k0B
rbmVcpF3oqJiSeBp06+5nkAs4AG8Czxkot1arve439BfgRUt8GVg5MLIt4b+wQDQxUYFjahUwkW7
flqzhDcQxe2d4nnxXJQjv8JwV587iToRthWyErJ3Y52WcV/OKFd99dTm2jzofB3OjBaYZIByvLB1
8B+VmMJ3Adn8HdMaRytO4YH5Ff2hgkhvPS3XpwFoZpdQR7FoAbU3iFLeC/+AFKmsk66IG4Juu1wg
54gA6Y+VBkHaeLY7lMjOJ30eyU9CFu/GxzaEF+Fc6W8MY/5HscbNhzZzdQxWsXwzcGR+gEs3at/5
3vjIa7/edtYTr9Fs7a1VdTdsV9vze+aa8iw8Qfe0kMOLzAv5RYMmQriWR+SwWq+Nwf6H7lp5psxw
NMU3oZiQfm4DRzKAwNW5Xwr2mi+y3NfTEqsE1C0/WxXqkzJO3aM9rc5ucUOZCaRwkLVo5nq9WkZT
0ms4Bi6L2YVjjjn0pgTSCNKCfui/VHHTfqDbF+85eNsRkGPe3WDxgkVyVg/XPgsRLBAhR3x5EQfP
qOVpsfF4aASIxbBcsNyBxM0NYunk9sKCH1vO4//NhuFH6ZaLInupJ4T9ZXf6H7uo/+P//GxMxR+B
TxC98iHjQjX/V1v6V3tewj8Ih7QrYqQMQe/EAvbIz7YUW8jgYXCUaRHAW8Nb/DttKbJmv0m4eFsi
QIG/pNCi4KII/4eEWxSj5h46gw1M5QmxiWgu6CX/UxXzlPmyiLo9mAdSJCWIzaeALoiL4LeYdos/
rPMpHDksKUOxuiIJ1DDf9H1EkRGhY/6I7S/1jSyd7pBpEaFOSeON+zbw42YblHhk6dgHKxrSZXnP
lVJjOq5B/aSRtdrNcVmj6rtuxVOBtP1uGHBCpmNcc4QZ9KAeuqBev/csgmKHc5B9hY2SLuXO9hBs
u/EE5DzexogiXAfYUryZ8MSkWCMQ3zTYXgNlU6l7Wc7htSocNgIMDQHP1JdsSdiSO3j2RB28uq1/
dDyaT5dovEjJMrY/6AB7Kcm9Vm80Wm8EYMB4/yiriuyXy6nGq3H44kKSExY94NQbjcYEqoN2uIYJ
qeO07+PonucAWjbLBJXD/uMM5ZV+6S8Ha68R3qn+PG3zYgnuF4STjp1P82vWaP4O1YJk5nJCl5ez
mv15bDeXE7yRxfCmLqd6oGswYJIGbBNqJa9bJeK3fqDiFAQg5NH2NTJt8x61HTMDOgdL511w6SYa
UiL9USJ3h3YzWJ+wlQCij+2EjBAjlhbQsy841jDp4nGMZX3QcQMcEhoJfynQBHeJ3y2jyCzS5ksq
l5qRBLBPDpKUcZIQuYwammQNuw+y1ZgQhPjvyxC8hbcCze5tXB916NmtR12ZhTruX1jIETKz3ohz
axlcgg09zWcPiAcR2MVH9R9ddXSazU/ChAxx7q5wJ4rRgmbcOEhTfAqMhQRayi+kGLFqgIvAU2C5
WLfxnKuA9eVtd1NYE05QbrHxJoWCPqetyqO72gAlQsgBM0uo+oeujovMRjmaZzHabSQ8YpLLAghI
ml15LCbspfBrUm+6ollSCHzrmfUwRWLdItkIpqm4Hcw0nSgIjCcfCO2WGwEAdtEOeYy18B1AMFoA
B4+ibClXrFghQ1CkulgKk2BRE7pSQmeFLrQ1e2DYPEymCim72KohSKlu1m+2j0AcdT7ciLil5m2I
3gM0ll5BXtYgAlW0Ivrpt9CQV4f9IpyHtw1eORkY1goky9R6D16/+Ftp1bgX3Hj5pp49e5bRMmwp
ALcmQQym2OjFE4jQeNa53STjYgeRFOxQlVsCmKwD7dhNMtOFIOcBowx22oRQKO3s/5i8obqvfE7O
zq3zoyBrtHFDYR+9AJT+iXGsrAB1K6d92S/xDrJQeB59a+85ljY9hLyF7QFlSR0cyFJEJUAfPBgt
ZnQKMsD6pIX3+U0DPucbdR6SaBxrdCxgPM720vr0WwjgCFejHUeUH+EQnCog1Zt0HinEv2WU3hWG
oKpCwkWRDUIv4hGQINIXfAj51ZRHIosnb54/sacC/Ax4aC/C1hUwHbDfCRq3NEaq4YG1a/Fa0Ihc
GYcNDMVc2q1CT2oTz3PsBsQwoi7N1K0QYRuLeoNfSa13flVViIlGtThG2BuBJg6WtbuZFBHtdsRo
KsFp0CC/Qq6AvUlfhahuC9JUKJ+ou0neVKjcaD7JF5ws3IorSrIHrq0Vj7qo7AETJPKFkD5WZDuj
9n4uJ3VTWmHg3mjEOrcrmo2rGCRYv6Wdc9/bVXIHYnaJtPfBuVT2xy+Kzn9jzv+ujYg/o+6YaSL8
6APkmIsi9KuPWEyzaCekuzZuK2gabpADy5p0gtOUFmmfog3+30D7v5sWrNX4S/f554+C/VtPQ6fz
j//0s2uhf1BwGUxAdoq5Ty5dw085jf0RIUEuuC+C3+U0n2CtHcXeZQAQiLoHl97pZ9+CnwjESjn8
L6z8IMi74+eGfqb6/3mH/NV+Ouy9+a1vYQicoP2BiQ0bHB7LbwAClIQaS+aQCqu7qq4TT+9UuPoP
hRzddQFGC+nlPBifRhkPu1yT/Lpu2VRgXQK2KWSYbZcXAr8REU/S7DCLzJ+9NsPrpAt2V3l+i9yF
FI9eH+VnhrjmAWjxmgUuABldwMkZ03Ak9PsUIECK84TyDUDb8Y1G3dQn2Acm93yO6RWMXZZEVd7t
gUXPG/g2OHInsJUIBy3NE1AwuOSiqTJQfu0NJJPu1ulpwL6paPyyIbQvaVznZR3HQh6mYEoU3I47
tnoacV9vegqc7TKK/R63OIP0aQQqvXEFr4tDGOb8I/SL7ptfyu7VxYuG/z6EJazsqqyyflIQ6mYI
4NflSuJXZKe6bMbKvC8kDItPGiM9S5GcToHrjch/1AXQt7lMJ7HWKcmXIbX+yK6w987AE1iqG1jx
OjPDmj/TwupNEKOB0/0UvMIOYcjPRt4m56Q8mdqbDuvY+EiLeYtIo0npzCdVcZsDNL3rvEruDAKq
p8ajcsvKHox4iMwUpK31rsqb/j1CQhdifAdMErX6NlwjL/WsVWnVAa8czVBdx1Z0Vwj0zOdVoTUK
8UdOWBHVPiDs155ZOGDVXh3JL0ha44c0JXZUCQFLoZoYgQTm2vC8UMS7KybMlwa7cyrqgGw6zzgY
H7A7HxzBVjiA/WV5WmTdfoLzreW+95rpVfsUlhUUPKwfEbFlj7YpR6RaeSlPVQzMW2N71wdMdHIT
LlItmeAD3Ua5olfK1wv0gsK+GBwXWCC0FjKB0QrXPTRsBMNZ9e6pjgOPpej5Lt+/svft7Og5aObg
Wltnj1DOvGs40vZ0sZr2Ta1tBn9l+gDYvRxxns93EHaWEN50LL9h1RKoMV/I+SH0Svg6RWH5miKS
BLq/Nq2uDtxbm3XXxWWBMG7M600olffsyTy/h79adOjsY3Co6AenR8YkdggUxs1VEsxUHisLXSiE
KHBFTAWGAdn6Cph6VB6wRAmJIjvO1e0C2eYlJ8h1bxj2M2ybmffgmkEy7+C5t1/t2pl7UcE4WqOW
fWrDpmuJPZBvC5TyM9ZeRWGGWJHvJQQRLrYDaAsvGUn3aleO2txDeWBxMoFSuSFI2t52GNif6nyo
gR7ofLgJPexyyMvJ2zZA9N81hjN8KBaFqaBzhRB3XbbzbsD8MQDPiCxYhUDsjdIr8gP4QXGVFE3P
gXUEC/uhSK1v2mhZoP9gNUjWTgO5B7+/PoexdV/AIBAlQbwMaQ6B8IKK7frZrH6ZukmSnQdS/bob
bRQnRGBLx1XPp3E3dqb+vkRd3W0RX5tU4o8zomoU2ArUYwqMGalpYyXyevCR085C70RHkhcbhLL8
FMZ5jv2VyswWYZqievsv9s5rSW4kzdKv0i8AGhwal4vQKrW+gWUmSWjlEA7g6edDdtUsiz3bPX27
1jdVZlVMIiIy4PjFOd/hMZ5+4qgJ4eQwmEINONPKsefr+cc4+bjV7QYBtWHlihpPqtXQjcZF6G3z
gnYWM0k7lXRvSjbqCU2stp9bOzxT8aAJzTIVnVDP22uMl+I4tyUiYdHMzkNSStTNkeeEmxZd7Rt8
Su1qNArUAm3m1i9DotjuDlCL4o0Boe2Nb5d1H6NH//Ajzg09C8t9ZiTJ9xzUym3iJogE/CxiMBPX
yr1y0LpuXF9Gl8nBE9nqmXjAztytvVwzttKyh60Mw/yUW4m39zXGgME8dsYuY41xnft5JDZRKGJa
AiPqAInaBnIK267rAxXxvEX7Se1ExdvWTBul92KJVKOYUmxecA9UL7GJsCIQehdtstqsd3E+mGcm
5AWSW5oyCr/mUtq7pNe0O0+Li0MyJhSNfmjnpzkGeLrxCaFQgeZoRrJPCi1HwJz0dwxa25PXy9eM
qd8tN28/BBll77YAPHXE7FfdYo2qD1WTF5tWq/Dky5xj1Uztnw3wsj3aTmdnNCr54ab6Wpe4qG0/
3Nb8Z8Q4fYNaF0kSxhE56liRmZmvZTrLnXKd9E6zteLYDD4tWV5qE4KE3E+Ptimt23BsNbUCVgvt
Yk6z8siHml+Prqc9z1OImjqJ7bumH92fSVrq16AK++fGxWWWgLeT6DtaHzFvK66QVA8nbeQUDlLC
TkbW8Zl5NHRM3FMHFqHLY/snD7XqVOp59VqAS91omVBgI2yQLb3M90w5s/1IhfI5YNzHqJwZxxT7
2DnLHPNmKpN8F46qfvXduvmk4apOaV57N6OTIP+Nmul6LEe8mm1kw3tovPnQWRykCeqe26ErjCeB
yvhSFLp98jC3bqvSNB9yDV17wGk2zxhd6WP4BBdWaDQ6w5rJddeDYikZKA8azL80zVmBlfrAKeKK
cY2pod71fjKCuonkKWcStDbrUHAI9os6xXFvKzN2jgh3dR6KofoxNpMN1NcU5z7Gjbg1R5HuUbo1
1zGAoZfK0bKr1G3dV7zrzgfgzeKtqOtm4KQo0KkJ1zs3ppvfufDp7pN0ahiuZtm5GDGkmrNVGnd4
K6drYLH+lWvDBQnQx4N96J2ZrU7diL7YVJ3mYQLt/fbI+SC3ut1P+Li06JMJJw3LGBkDtmytre7L
AWVQkGNzukub1Dvp+ixP/75G9P/P9ThVuYua+Jde6h8o07+GmP8xfvz7j/xZyNvfbB0dPvnobMYN
dJ//t5B3v3noSnXHdQwK/b+ApinkDfbplPn0BabN+vuXQp7ewLBozqFCO3DQHPPfKeRN93dmIQsa
ZtmMIXU6B+Zqy///ZS+emn0vBnDDPAerSa1iyTdpPxo11Kc2g9bLq3zz0riu3/IQVPHGtLi1Apkm
xp1RVe5ej3QhV3GuYw0ZIkfeW74XXtslmNQwLWP2zqU3B8JKMWkplR0SX1+m5qavgtiaMR4NvjOc
3NynZuNGGTZtZTj3rjc7p4TB0SqMRsZaNqY0a011xbxxSprsuRxb47mtXf8e0jJhHA46y6N03OoF
d2t5yNEcHDwGWzxPtOpY+QpTyWz17Q/xdbeUmtwC5+mOSkeZiJ5pubEAS1MFtIZyQLl+3XwtLpFr
bczaa7Nh03xMLdE/YiQTl6zroRt1BopKb07vQUcVd81ye89z06w4V7jnMWAVbzxsm0+nqsrXaBLZ
VbIcE2Vm1dcy6tP98HWKRF0nztPX0eK38/c51ZM90hz7GCmOoCYt5gM8UbEplgOqXo6qQbTzje3L
egIaATY5GFK9gSGUwo5ezrvB19S4GWwjk2u9T0KwUo2ebeXXQdlkYf3iebnc1MsZGnuFfs5zlWxh
XPeXdJ6NJ5uj96qrdfc24ve7R4CXsEbXjFXutX2LA5x6kqVgAT9o4ZLYnfp0Mk17chj07rgb8ses
Dz1kfXl5MnqOOao55rLLE4LfHN4qaFTvjjlo21DIrA7m2RnP0mHqE8zL4wa/jLGx9Wg+ZV9PIzkl
5lF0Tbx35FhCk5G6v8PnWlEq8HRD57A82PxRv24r2AUI8cRD30t1tlXdPCdF08lVloTAyQVKrM2E
igPAl51Qd83erh2Y0zlRZI170KxzvXarxlhDYe5vGHErVAqTeRK2LMuVU9pui53HoXc1qPSDwpkx
m2tQao9ZnNcPVp/3JVqSOGOWGJnNiysqf+u4efka9pn82c34waIcwC+3iz4HiC30q26O28+x98Pb
eZF7ZWNVypU5YCmL4FFtHYFy05va7rXqlf6eAkERgSf0HqlnKq2VbgllA8ooC1yxY+yc/THh4YT/
scdzW6nqjebI+DBmCaS4h0yb8+Zc/sCMWSMwHZqH0tLGTYhV5mRX1XgnxxFZMNpw+NcLXY0NS6bv
ZnBeH5p0sxe6s3Efp5XH4E/E71rVAupOok6/okJxtrjGO+0gEe5+YFGd7ro09L73aQYpuIuVf90D
SAdRV9EqqF5rD9JImlcsSBGubBR+Gxv3ISvI3i8u2Wh2R1xx2Sbh/TyhBtdypmn+5FJeNskuzJXL
dtxVcKjqMj6PqZ7NGDY973udZenGodzIVx2Ml11ne/Pip7HhRHuUGTROxdxV6yw3qNYpwCdWgAkY
lXCe0DyCWL7RYhaDq7mfmLKPg6RnyzXv2h0hrwVdVYfgntqpuDEKu4UvlXnGlVCee5t7TEWwkjkW
S/xJXItiXjs9Xqe5QLsLQ0wkh8yMJndT9EiMdwDW8pvaGnDLIixuDkNKHwlKM99U/ejzfrlZd7Tn
uNiqyh8/MldOF9la8Ucz1+LHQg1mey++Y0NyV0kd+QFYb+fAgr6WA77taeqe5sIzsItB6Xe0TWRb
nVwL9LHYPRNRsAbyqkvahv2mQSF/VjqW/r2BFrwL+kzxLWjqPFlzyHjcoVZlX1E3A1BNoTF7kn11
XvXJHs03qvpU2N7KSvr+ArMp3Gq92V8A4ISnJhmKG9k5BUQrnDpHeucUTlA0oieZoJhsa+HMW9uc
s83IeQfgqVjXyrSv0cT4D31ShIz9ZbZtpyHcxL6lUenLbG+mfnQ2ckPZqxC1gbvC2l1c4XG1Dy5Q
snXdAb3TYe2fQjZtgVFbPaet5c7zZaqFfs7yrnyLEW2uuIvctcXMFSiEX796fW3tsfKzvUAoP3gj
kCdnAc6hm5l+JIktN2hw7XWkh+7SJ/irMfe9ddG7ZbRng8VKWben+mU2yTgIGLF6N/GPittq2mME
h94j9BqAXhPCZ7bnur1vZ6d4oj5V12HkgBGyolnJAwTIPNl6FbX3gBDWYlfTQSjJk3jrh7MTeOze
pmfcjjJEaVSY849fSpr/YTz8jxWCQJ1nuqzbkc1Z3m9mMQvQPI+UZNygXNmb+26vtvFe36e7f34Z
8ZubxfN1Ac9/SUvhahA5fxspGlNmUTTDMwM8sIEp5H4sU2jtAmspKG/L23s90NbpvzCmCUqp+hcn
1W9XBSv71/qna/raFDzzN+Y1372t2HsHua9/4mjeZNtwlTz/83dpLJ/WP7ve8np+qbd490nemVxP
rtHRV1f9jkXb2jtAXAucQKxWILUO1lbu/tXna/y2al7eKT4m2KOOC/DCNX+7ct6FqgUVojbGzjnW
2/JaWw3B6tNf7fyLtc226eXWX9/+/Fef8LLB/u0N/+Wyy6/9lzdsqaLMh5TLJt2ynkGGVvLUZt10
QMbyM0rs4J9/wv/D1+gv1/tto27Gfp/mFdcTKt5oMl01stgLlnw8Wv/FpRZC7D+8N1J2mdAv5bpr
/2Y3tOBcA6vgWniMA3gNR7U6lQekJVdvH+vLuDZW5TraMGR9K931vPK2j1cb2OnraZ+v9qd6968+
6983OcvvGCkBNxD3D/k2/m8vKG1abUThqDbOLfPuTbVzN9lBrSEsrP8X985vSwCuZsDzprMxoeRy
sd96Bz+abcFcf9j0x3mb7BmHrJyH7jhtxUbnHf5x7/xHiY3UBd30csP+EyF2/0uk4N97zT9+5s9e
k+yvRWnNSJOulUbul6WR+e0LmG17jvDQrCx88D812EJ8w6T495/4Esj898aIJE8bwbYv0Oga/Il/
p890v4QsvxwDrJ5Yv7KUWnTgrnDc327LFk9U7fnQbqld/eNU23iAcxU1QVa4+g0mfHfaAkzw3zO3
KW6iRCtO/WL9h6ldfozhYL5W09yw8LamZVXb1uYKu92wYnaX/MRIo86h6vDPJxqpHoHLUOQG4wXs
AQpqOAQtT/13tulwaci62fZRGh/gudSX0WRbhIa5vS4w3mytPrToKQA6vpA54mww1qiTrSCfqlkn
YYJayt2lX6AEd2Em+L1WH4EMdZ/KRgQAl0U1YOem4hgliER0K3VvDEq41wLGx3XS8dvZGu0ERvgL
3ZDZbvXmiqR7bBe8Q+rzmtb23EkIymCV95Jx4VmxdNiamuwuRQuWNXAWcgQVOCyohSYhQl+9W0bK
3jbNuyX8J97Xoda9V1XS3XeAI3dTOoT3VOLY0bt4+sjAt71NqZE/4kHvT70p3RdtAV3w8nqYPZ67
aBvmTbkAMbQFjcECJzzAjEp2JnTOfVGa0D5SDX0Dc2LQGu4C2ZgTD9xo7CG+9Ert3NKqoW9He7wz
wHZ/zHBWp4ykGq0UzrNDO1Wt5y+qh85+LQm60Spm0IOS5WG6MEDyCUIyg3pbIjwk1aYmS+tsTYkG
wkR05ovPpW8cf9aOHfohMEZRUuYbVPLiTjS9RieT9p+AAJICaiC8jzWWmGRDpJAJbCPsKmZv4bhu
FrIJwkz3qodrDcu40vOPqEQ6HRWT3DOzbd49qpbrtrO7Xd6GCCV1NkOfaS5YNmm+sUugZT8nmBjg
jIkWKbuM/U2P0TbaSmdOcsSnZnxgZRrGazqh9N4J4ZeOmeZAXDLzyNvNDmtR06qcQ1wOxqrC9g2d
NC0dOGaMaJhadklz5sgfD/NoD4c0ccRziDBhHUKjLAKtdJuTEq3zqTTHOdIelTc2++N667pN9M4b
BXFnNl2F41Jq8XOv5dG5SWEF8VGG4qQSZ/5h0hO96LnRXSaBQD/Ezb4FnJBxD/bmrW7M2Q29IzjO
SKJijRCkBHboIbSZGBN3WwfP6qqg97/ElTJ+jg0GOk2DBZ4YiyRYD40Vv6cMfYOQCDz8+iqDabEy
cBgfi0Sx3tPz8mdRSlo/cmLMm7Cs/WMJNH1tdU72omdqfJR1svAzANpBpw017Yfu9ES9GJNqYbbV
8MaGAfwIWqU0/eyhirzyW3WeJzam+cYNPf/A3rS9N91GO/RIsPSgICbopOTs3I5hnu+w2wMmHVrN
vKpY1AZ4OdITUUz+uQQNMq0NaVRX1aziQ6H6ebdIRrfgHPjOZrE0H4Ul/S2kOX090CbF68gX9ZmN
ZXw3Q3Z/85G4fbJOnC2EZ4q1DLlI08bTnUWZG9MZTkZ6MnyV/Sw9Ve6XgdaFRaP/vfSNhJCBocei
oCMNi1cuJmTw4m4nn/JGry+NXTSPLRk/l8hyQZvBGTOyoJwUPg3Rh2cc4A3elGZyx43tEvAyZ+TY
VDXLVRRU7g+PBpWeXBj1z4gD7w5tU3Jq46R/iJuOEiaPOSmYMaxKlWVHSFn5qR1TNrc2RrRrV6/V
/eiTDYN3OFHrbO6cm9JPEeS7svxMZVjbwdgI4wPVLZAfrcwYkC06ugTh/DPfBHWVYMR/UqolTiuz
FTp3q8EZ3mvcHk3YnKIYhoc/MgdnU2gvYGe4ZrCM12TMaJu4N/hqTYZ/lVb0EF6c+QcP5mSgRsNa
QdiRq0hGYl/hgyfka4MnZA8uDKjemFB3V4PFICRp1rOl5qOyQ8kGjkkEN4Z5inQ73jpz5QWV0ySb
MZxxYfdpB5+wSF5VGoM4MTVit0jCWLKZwmMKKPfew8a31v05ZAk61+ikEWW1vIYVq1xrV5VVzvR0
Gm67Hl5o0treAf5Rso6VtB4NNl1H7HD6xhOy3aUjwoTAjPT6htyscsetBge074rNZEwxzMt0viDc
b9ZmlzUskPIMWugY7gQytCqolRNfyahI4V8pixMgWajX+LcZ/yFISA0p1m1t9Aeled25nGILB0ak
HuLCd9ad3autRu97rKoBBhkOACzngwc+xZzOk6mRNCcFayzXlPTiEayoCo+SLdhEkuKFTjP2x0su
6vo6iiWwuGZw2JF1+gqckMkjcbK3ztDCMQejbvFcjIqrRDXhS9150ak0lAU8We+Z2hlisNN1jooc
gWzNrm+T205yI5u0+e7iq1+ljlZcWfUcnwwlcsSQaU+flZqgbr/25My3QiAEdviU9KVYR6Je5g8A
EpytHkkDHhvAY7Flztk+lrwTQNtdeY85i61jmY5OusXnFt82X9t73JjqdkxTddWhtL1Lxzw72I07
PIrQjdiJW6zP7KgGiyt0+5bsORDUX8KBrvLUI26N1tz4U8yOG4Os3QSwRGJg40NJYltsfvqtmC51
mmMGldXCt53r5hrPsv1p5KM4sjTIT+pL2BAuGgfxJXfAr8wYvVlUEM6XIALOAmpNk7AArK0IJjjW
xH39JaOIF0XF5CtxaoYexnGbMSWOFfBkwGJRcqFei485ZyCgFsedbmwlQwcTkgY9KwJddrBj1SBb
Ha2NZWm9hHmKjGLwZD5vXE17ZhnwbAw8q+dmIESFqeHGwdZ5BfxyfvVzO99FfqTW2IkAcaYGSDa4
m02/KjM5Hgm4dODP6Wzh85YCohiG+mJ3XeRu476o7zrc6zuXgeNGzcQRdCqLHk3gskdEDubzWBTe
sapl85CGfnWactDoFt6Fd2W4BFKweT1Iu2lPYaqlH9PYdnCHmwIXe+tcygopTNUJk/KzrzZ11dnQ
Tev0wtowGYJyrKorrcvbQ1dPkP8dzSOCxsAJwBRrOLhG7Ryg6PkMGNHhhlkZHfEFlJuBVKyXdtbm
J9VbpANBm2Yr4XsfiyzvjP8QpZJbgNVjpK+OLSvZyxIeRMEkk88UdgPfrSL72Y2tvTcsQxwsTf1M
LBbnwdiPKmMC3TGeGiA7OsAyYnlEZFmChnTa+tmi9NjnMtTOrg+TKR5r50dIuYxTQqbuG7Pp8sZp
FfgoOw3Ps0AMEVgoUiBm53pxZYwjukyJ4GQL8G3ZFYwM+MxCsTXOir1X2PWJ5LuEurfDX6an7j40
SNDTbdejbtXq69ZI9Cs1x9bLyD7mIeXTfjTnxtvmQsMKlXvxPTeV8hYbvbfC/ggFsnJjtWthUBzi
CnQE8WpyRWacfRhCAas/K6q7qNPkM6gycZkqK7I33L7sgRukVNqqjjj7G53yGREAgg0zw7a4yhsG
jZimi/Te5dG2FVFHBmJXVD+VhAjlhRM2w8kw443qsuGH5eNIivCTB07PvnUzE+hF5TNX+ndIt9Yh
Hzs3yFKjhe01Dy3YsHliJjgRrkbxpsWwk0eqb57dCF2UB6NFi+yzmdnzk41i5WiHqX4jkopAj3qR
tA8AmO01fprwHdWnHm/KuuRZCuYVAUg7e5ceqQnmy1kOx9kX0a1eJfNrJObhStRtedBLGOmQvM11
CAgYsbY19+020iaO8Gnqx71MR/eJDwtYYgnXsKia9skcwurOrZaEAUhRaGeZiUKbjTehjJMnoxsA
vPK8mX9oLXmH8N6dbdVLYQVDMc9nDDfVU1V0WNSGsBzWKERCLzAqd77Puhq5N9QT636CkvLdh2I6
rqNuEO9Y4vt1jW3jOdUSEzFFHIcsHN3woM1q2pewAa7HhGKFfq/o7gVRp9fFNKHPkPHwWliJuWNy
zteeOFTiIz2PV093MukrghOjk91pLrlNKfkpDEn6lF1PM3xKmsArX/jlVVSO1rbpB2g07oxWH7Ap
rFvfB0XM4TdXP8l6oKoshWHnmxACi1rTRCvs77QcnGU4kQJS7tSDoWob2H9fdkFRZdYhLRQmuzIP
dw73axFg0hof2kpr6hWLx3SFQlvDBeZad6EyyhP+CAMDVt7PW8X6b98mbXwT2Ya6k7lo7w27JQUn
q/rDqEGnF2jrv/t9i2F3kP6dpNXfczpKb9VT+gs6FzIVuii0P0kg8X5kRMLeYipB4BKOY/8AiSKF
5IP5mDNW6Qen9dQt8RTJXVYk04s72e1PTVdklbW1/COh7D+zG2Y3DlMwhtX/79nN+kf9Lrv3AsVv
9bfvP/72f6b3z/4zrn5Nwvrvv+bPcY7xzbMctANMbR1mbIuY908NsP2N/YOHmX2RFDB2/GWaY3xj
tmIRS+4y1AFO9otwwP6G3EC38S0ZbHPQev87Ax3b+21wbkI9w1mFWcMQFggsl0v9OtfNnUoivKOg
IwqOfClrdkLEeFAewFVA0H+lnkruDPB/tMs5gb0gPS0b8GODDTLXy2vkjIp92KitG5G7t4jrouu6
H8SDnVWk+Lilkd0kU4avQcXQZCabVBDPKavHlG1tts2Ik7TxPaf9U97qHKBUgNSykdFMp5h8lHET
tQsrhVhk/+DgJdmxuS63Vix8JGRN6LwzAjCew5xlKBnB1g3oDnCGxuDpWPupe25V0VQ3LEebi2+g
1jS9OMSR7phvqUynHbcLKSIJwKWICsduqNpCH3hw5U8EHg9FtulGlxmV9EZ/PRWTs5MICYjLsDOK
N8W8A9MGk41WipiAzUxrsPx0xr1jiWHeOaQ9FRvZIGyLCh0KUJgxz1XYKAoHWcTG9CCUrLxhGE7Z
KLprtx6MeI1LMoZ/TB7uXkeafBMONVKjRsfy7+h6/ezxmsm3iPX+tbG99AV9hryRFCWLP8cY7gEN
VmdTL3RYVLED/rKZQapY3ZuWTvNDYRjjQzJhYSA8Sj3V0NE54JpRxYHokxS/luhhpnT6az9WAqO4
28zdqhhkCWRkrrXF8sqUAt8FH5zAPv+BmIvM1qgmlalsWcHiTavf/Ggsv8dtCHKhJs2nbdrmhtxc
OC8jueznwspY3zroNq6bUCRvlldC+YY1eZ4g5njonuzxDruPvYvsvDnBbDQJ5gAZdTNPnrbW6zE+
V6mZfnSUJ+zzRB2dw9lCxxhlyEOBM3uWCsKE+mKDipkEi1bPJW0CFetznITOgTlA/lyH43TP7CZ8
I1oBYmdqeZT6bhGBKOBIzYrAiUf/00T/rKCY194x73TEjBzkyY6pORECIEerVdlKHvCTybaJ901B
oefLcra4a8uaPKkeNg2BGyxHj1qslfE+y3tDX2dV0z/b8N3mYJSU/utY2tp+cFro9Vk0QDCgpjdO
5GhYW4BRw73Ghj4wh0nb8tsoEGIwOY3CKUZbPHifqZnIrTGI/Eh1m/3MlXD3nt8wrMqATzRJNd27
ozff2qNwEHvYCe1IXvdbZrqEIYckjgtljMdqjsgmMqR7FZPnesPBMX9Ettft4UjPN7pZFIAxS+SR
gWOaIXEFk78nvXXYFOg62fLNIj8lTp5v6k7vb2ME8tl66PWQx51jHQZJ0BkgWG0bt3X+iHe5WFNZ
2/nKzPPyql6K6WigrB6XAhuZBaX2UnTnRQNzfKwmELleuHW/cszSySEHnYIdUzy1+7SU8SMA9VWj
WnmKSsO8dMnkgfpYSn8hcxuuwdIOLI2BC9/sZl6aBTsbi928NBDa0koM3WieTBm3x1JU5U2UiuK5
iq1qZcEVP3d82+97KxUnvmjms7W0K3U+Ro/WkPU3hJl0m35payCI1nfOV69TfrU9WCJ3XRLjy/fK
xDvNPROpxZZYrYaJDM7mq4OKl2YqXNqqdGmwsjpKr5Sj2g2cWO04e6URqK/ejAeKsVGNzpKoEb51
r4cj5CIZVguVvanNPSBy1a6RMMVHe2kEk6+esPnqD+GxZz8am6YqGugPVhQj5XNoD4zcxYg4BI6E
GwUFmsoTLZVxrsnYfqgsVED6YgSAW6+uPA08Wr/YBEQKj8WWHVO1KSLBaXT725GKduMsFoOkN6p3
b7Ed0DemAMWtGZDygHCHme5qzkzjkQkvTrIJCWqAtc7cpH0drQvbGD+tfIB0TSZ2erHIvKJTq+GT
cVMO3dLE8FAyRKIM7HLKfLfgoz+R+4ZfzqRYZmfgmc4pr6W6SwrpPaZ9FB9qH4/XXDrdNc3M9Kjl
+QyW3SLEICiGtj5VWT98hwsznvXIlScrk9ar6efWyVS+uGcHYR8s1vPniRyBSySVeE98DZFzmg3d
bWwk2tEmO+lV5wkjAzsG0hySNnQ7Do5erDrgsQBqxZG7Tad/4lZDBz3p6B402jhU8/ULdGMectZY
HbtYK7ZAorSz2bFnXyxs9o/cGxqGdYOlrzyRD0AAPZ1sBK+2WuLrQwYnHhCBNd/P+aeOJuI+ZAwh
A7+HguJnDeoKQcLH957VKpMVx+4IscF9U8TpcF+Rib2GVmnvs9h2/fOQSSbZjEDe0cSFWMkgcRNE
K5Pmu0PWM274ZNoXom/ue1Or91E1A5pHHP+iWU3xwKTB7QNrhmQSSNVWd7rkXys2kf1urJP6mlvB
+RzdgpTZLkRETNoD6vBed7pHN4096uEaKGYR+8D1KaO8O9frhp98XAj/cxsIeBCiiQT2Bv5bhEa7
JZEjIsGvzF3sOcTXvKcdYEW2AQ5jUW0gjoHo5qtQD61NpnfmRZdR91JE+geYsXgfeqo55boxnKu2
hQEyGUa1Qzfs/XAmm64U+952gtbCZoXFSFBkcjjZta6fSPjutwkB3WRj0zAFSpsmL7Bbo3iCF+88
S6EavKTUNZ+Ej5SXHsnqvst9c0t33l1gawHhAz6/A8oUf5IvB2oDfpF1Reh71AW5ZaG/tBLiQSJN
+KfZbMChKGJvoNzFZyTg7Ukidvo5hr3+4rF9o/VuijAo/Uy62HIxXkk60JVfuPGVMYt2VxrTvDOT
zL+x8ee+xbo1vFqDaG4RgNV7HnP039K05xtY/DYfc1dE7xEjvE2hLPQ91ShumdQbn9AVw+sW5oTN
lzGbqoPJ4uDJ7836QA4NCrxOjCSXICbvg97FfD0BVrOxAqjhk5G7/2jqtM8FQud9WVfJ1rZGe1cC
OjuIPtY/mNlbzMGGUrHSMiCb80JxDETjsUulQ+zMEmfPQCze6iM5JWijoW/3xGBjZi2X5BXyWne9
ARMRXijHSRCbdjZdsgTWb2Ab9XzIUivaWcToXOVG0cOklP6T5SrtQ/N7PNZFaNuHsg296zFFlRYo
lgw7AdHp6JJ6MAYIR4GXJk42PWDhyY+esiIiCRmoGpxrWYB0MZbrKPSASqI+dClmKh1zCdk4NoLx
W4vd5L2vJ7kfTAxExwCpWXo7CjWcCgwlW2KKwWoC0aQ8V/b4XsLgZy7lMoj08X2rsQAE388kmBE+
uJ3NfD4kQAT2LqGn133KrCMo54wnTGQa+bFvbCYcNpVqUFt1tO2EjF5b5LsHm08ANaZXNYc8HMLr
ry7pP00jTaPFI4SW6n/fNObvfzsnHz/oI7//tW/842/6s290viECMUzwxKhA6A8RZfzZN/rfHHym
BgZfw0Qjsyi5/pQB8FOowNENMDskoNBfXtufSgDvm+/qiD2gtP3Ri/47nSNbxr+qZhatgY/n2Aeh
bHq287t3FLhECDZlIrWk58RdJZamEcXR9T5DFXACxtqD7Q6ViC9uwnFs96AtC2GplfziB8QybUiN
spxkn4ZOv8Y/mKk9JqolxqXyps+yMdLnrq0zkokTnVzjkrhSGjlz1zgAaoMWHTW+0CnMaTkwFz1Y
I4cxBa7+nrSO/ux2SYsFLHX50ckYUbPW6P+mQmP/Hzex4WyVWePiMWcCjww5W0+Qqxzc/XVPXjEv
4dUHL/wWOhpvEaTZDXQ39OYqzY1dNUTjj6FRWM/jzgRb6wxmerCyZDxSnSVdgCDZ/RyUnq3AYqZH
09VATRBOQkDeHKbXrU9QJDmRWLzY/SX6xWzSfgMlkxu/mMZL5nXNd9oPCFJSpq+Afsud2eYEH2is
4NqgSiDoB7bG+QYcnb0sJrTRXmt0IPMihCXsV1opajgMe+fFyn6GAdCsx4TA1W5axo56IddemkYv
EtU8FlbliKMJc2+jKt17i40IAVTY1+dYzOnWLEbvQMsSPvvGON9TqXmnSsUeUcYAIO/Z8zmnLmLH
TihJV22RajifFq61nWA80GN6S6z3RraNWjuJgLSlhS2esWZqKxpBBLTreWC4rmV4lICLxtXeMibt
lWBYbAJ2oX1Y3Sw+kewaR4Hb5jlvLJmtaPwEJb/e8ojUG33nhFQVi185ZffWh88DesiVZIsMebYr
PJyNYf0dSceEx8piubp88O0hk75a947VdUjQ+/9i70yS48bSbL0ihKFvalYOOLwlnRR7TWAkRaLv
e8xqQW8VtbH3XY9UPpGKDD0Ns6zSYpQyGhzuaO79zznfSR7mMiz35jyaPJzHGUwotRGL0ZWIKmGp
7fIgSnboG8HTwOjghm0nROK8VZ4StPlNolXFbZNFFMwOVov9lBk61vV4R1FMM3gBnni/aXr2+GUx
083MosFwW5uW7FUCcfrApBa2Hu/62Aslo3mIC0ARrlrF2eVAJ+yqhWjiwaJjhG5p8ZreWazwYZLS
7NCxFd/ko1UCIUjkCyokDYvoW6xctIbVXXHlKpdRUrT0XVeS9DjynsRLV6pUo6pMhGvqhALzvY2Z
V0bDnPSrpBmcr2zVg0fHWPSbwIxsXP6tka+iOa08Sc76TTa22V5aWgBPZRcYK0sQCNMzixB0yGk8
AwqLM6wwPoMLRwNioilohlNRTasmUvRjc4YdmnTLXUFSnW9swUIcBRUxTdk9cmuhQ9qCmugsmcU6
KiHdpiGGd6tWEBadorU8qRiCVxMa6kYSJMaCbpdpNVYdhA0V9tyuqbVUIW3VJYlHhqF+qnsKU2m8
Lp2tVWo11vI4Y0Kkyod+Hhy/rHPrK5FznAUtyXhRbyfAkWiCNBBm9XRpl9K86YC5XFkNDhwFePah
MMjPEVzTLhiGNBdSCGtiCaLIZxvQRi724+JQt/ikWCWlJ6lc7EsSRzmCB7ipZhpyMs5GeU0o1j4a
DQEbUN/NBZSWwWVKRSBQmwrIJQJlZS5L9uIA6nhgZ4EncCqpKtMdK2KUkASjNzMPUi+SMyGLGRO0
LGVAsvd6AdEiGFh80eO0ukA0bcWpdI9Ga2XXHQaZmzDMlZtcULlCMF6ohEsSXSqI9Z48puP1MMHg
XAG84UfPKj0AgQPrS+UCf4jIC29j6i7AuDrmlxa+beU3s2Zcj/LkPNJ0Cj0Mr/5tm8tLugWUzYhe
cMYAG8X7SLDHZLVSX5hzAyRTBZtMEZSyMDfl59bWglWb6OUOUJTqLmYkg/4+Q86qM/CsCY2OLqJJ
19V1Y3SmsyrIvpcrQCcLyKW88cMx1t8X8g5f6mTExT/05demKptnS2DXJk0A2JAtL2EJN5dVrLU3
pQC1dYMDs60CU7Kaqcqa3bEec1RBtATiKGM3Pw1jMuF0rixgAGbrtPS/9GWM43zJgigTNJ8eSVwf
q4CUayIZR5jx1hcVoUvCo2LZwTtYcYuiVsh3l7aigzsGamAzvNQ05K54njJE3CSK4XsrVnSj8z5I
UZEIrYCAbNTq1TAi2M3Ea7trc8ht9qc0w3wJa6d6z5POuKZajnLnzuHlzFZ4Lm+o6hlIKERORIEO
hU4835i47PkEhFt6yubIEnQ6IkcWsKbul0t4Q3H9JqWtfjlQq/pURmXn//5C8d+zqMKgs+FfrwH/
s+qb//4/+fPrjys+0SxhgWn5f/Rd9Q/ZUJjty7RLCMIua7fvSz4NFcHS4Lr8Qyz4oalC0f5AXUDv
wrqMvdMxf8CcKTp/hxgOgQRHKQvD3xILVOgiH4zSiAWyijGVnKOhYI6zPzVVmNHIhZI5ILi13NiD
NaBvZ9T1+UtFV8wk4oHMLIM0VKE/iAlyIGbJ1VgnO+c8YHaCluE8Q+2RCuN6oP+MWTSWsuUWImH/
lWTY8tiImTW2CnldiDl2WcTjTX0ebktOGd3ITVbeJ4y2jphkqVcHxlM/mOfheN7K2q0DpelUitl5
fh6jl01TJR4VBOOTbbXjewqayVzPhpK/hNR/ZCuw1imD68i65w/ya9WQCj/tSHq5OXV09UpLJIqW
sXTar/kcdSeeopW6KVjWXka5pr0ExKWIDyVUvJnMDF+AbMeG11lg+RNumYbRTEY9qdxW+6XK5XtV
rY1jI1Tkzp41jAO97Rt2VJurhnOtXezYiM9yjkzJ4qm7mFqWd+OQM3eSNPlbkZpo13U0ij6/YHJW
ld2abgQD9Z0tLpMCR4jfEP6DtS4E8amRtY0kl0woUru/taWgvkK2kN5neY5BeQlRnXCyfKyF0t6c
RXf2FSNlVnDECj+c0eUjodDDKCux3aDa448ydlVO3baTF6MrsyDZD2z9/UkeM/CnNuo/bAzG+IXw
BOTCHdAMk+0D0cjvZuEd0Kw8eyzsKT41lVKdWKrZviTcBqEGXyoTDgRLeBFomqgOqvAnjC1l4vIs
Y81iG39Au559KCUYIiW7yi+Ns9GBH5PdbSD8D/zY2NCgA2wlleF8zSD0SRpVntBw6s23QS6D9TIV
MR2bkbWVhMEiNEu8FgT08h3lk4TuNLkeqGZOmvENoJh+JCZU3Co0/x4jOSo3TFlw+JEd38WtnlK8
VbfythOmD4Ba437QlwSsfanFmz6mUcgR829ACYFfDNROuvPS6XcxJ+NZcdwczbiaF6jDTNLjaZo3
EIIW3xJPXdoRFvZQpZHkt7idoq0mZvJkA5erQszpS/Yonipm9xqNpF4l5vmxmOwPwKoHr7fs5miL
yX/NXXojcW0ikqML4IiwtrPQCiJbHli5gB9LJsN8q4aS8Gmfsu6wJMJ/tKNswpB9hwW+/0YtTM2v
6bY4UNzMDW+xg2WZILSLcNJBuzGXcpYV77XuITkLHWwTQzwxum7tu7MUwjwKWUTSUUh4ckTroVWb
fcrcfZ0LJUWljDJxMTQ8LKWm+n1PLDDFIkmhtBLa+zBsB/AJVM69t3+KNGfBBuMh4g3UAoQcmBPK
E5q5cptIafYQCsUnE9pPc5aB+rMkRGvWCPbWId9cq2r8LkFPmGi8z5GR5ioMj5iwEZdCEGMvzuw0
+14v8btTiH2VnAUpiWbXw2yExiYTetV0lq4coWKNnYNHyijir0VbaPvCwP/odsWscV12gJTTMqqv
ugplrCuMyoN0UHzr6dX4CufZeee3EkqlIH0Ts41Wal/DKvr9l+3/zMT/n29W/W+1/G3/XLw+D29Z
/Pr881tZ/O33QYxOiB/xngIp0kEf8xjGH7aM4A8hyFCFds4L+/sghjwG0j4XviNbAMvPuv/3QQxv
ZUV1AO8i4zO3/71IhqZ+Si/BF2NVwEdjAi4UfPlTJMMaJ6C0vBHXBqBCivBq6wEabnEfBYPhj7jm
eMfVCt1C2eTIh0yMrUP0bQarDPwuZzHWrg2qfXnv2mdRaJOarfVeW2V/IYmZONWQ0Za+iBfmhd1j
FDXyXgWfuyFVb10658F6XivmWyqm7Z0xS8+LyioVPZ2iI7yIenKoAVltJTGtr1SNwf14HuKzmhne
HTHZp4C10VfhEMKiHoQAQH3e4isRlTaeVGcUlcdCLFAIjJxQFGzfWrpucsdBDr6U5MtZ1cYGNJcl
0/Lb8SxBIFYSzUOWwN9f39iQSehGRrQwlKn+NpyVDGwbHbhkOUh9zPAUTAm9w5n6rjmqzH6Ok2w1
6wnkyalXyXCHhbG2jTL3lKazvDYI9TtZaCmVk04MwIXCAuADsSXArnNNVSSLbTZQQbdmDxjd2Lbo
YYporo6Z3DuyO7URijQtqO0z/NSewtx2Nu9iZ8x3PcXwWwy9xiati/pRO8tDlP7KRwlAG4x5Yqm3
Vm5vkxn7hMi09wSZZVbxJFnyvXJWnxTkhCdnaaR9KsQpWoDQqcYgUJ7zSJn2tW6FJ+0saAlpa8kH
/WAIuStNU6pVhASGGcN4C7Vs2lNfgEI2qYVurgat02/BA9mniu4/NuRhDQ7Aih9yIbVB1TEPzIIi
jZ5oi5pEiS6ku0gIdCxS0OpMHRMI0hgS3nhW85hdZaDghMg3liFusLRztBc46wRLZru6jMLIeHPy
bEYxW9SrxChyD48w1DNddgxP7y32LaYTHUaBR0vHkhmJQKbRLVV6VPvV604A1Rhz1d4gIGuY09vX
iAqiQ0/PgoeRn/196BhXqRK0R+y+KIR6UnmBYLjp9lJ+m4NccdsiW76ijMaXCfsjvKhSDbA3w1YK
E07g4dCti6+GQMbRTgU9jguJZh1drw66gMuZvcHLODf48gR6jpoF02fjSZsiCF9PD/TR8lRrGHeT
ANcxd2tOsYDZ5V2bnSwBuEvYFb7MdtfA+JQKgtMmHnkFgXWLg43WBJP3Sy64eXbfzo6PdYJZp7YY
9esyZ8120jHpIvXZOFrsUTwRaswVxKJD+6HOmvZgwGe4CZNBf2pbbmOtB+vHANbZaQL1JwEs6JHy
UWDcPKsDuPQpUZ8whY1qqUt5GwxTcpfWEkMDRSBqUgGrUfW2aLxp0sjJcmhlB8+13Mv4hwk6LcqW
geGy17K+fHTCSiUp4gixaVJteNxt9MgEPnlIFLRd14mwY3sgPXFTV3kfn7Rosm7QWK0Tdmbna6iq
ML4b4Ol4AmQ/UpJoPyeGdHL6MvQpuGcNBcZBY0jQwLfQqPYGk251+bamieKiy9PkoqTUe3IjCqME
m8qsjnUwxhYibZJankJ6C+vJbEau3Cn6F54uXOVOr/S3DpLfvqvj5GqCbnZvlxmVtMOUXwTRPG5S
QANbVRlqDKxty0OykFjfKHM67NpG65+iLA+3xPBs3E05BAo1m59kTFffKnO0Du2Mc9GFiORs0qjV
8Go44bAe2DO8aQZEBapo2a4XthOfij7XjwvOc5eyrIySoqE/DlQ1dG6Lx/iqYAB5PVZDd+plJ7ks
osTc1vIC0wg4sRy6g1YN1xKOp8pL8agfyeppt/XIV7DhtTHfGH1nfyXdbzLgnqMqccdG7w5JDTFO
ygZn2+EkG90gppx1bfJa3FCzEWwTwwYHWVYsec3Uct6qAFhur83JDjtTvJaZjf/v4uY7Tv28uCG/
/3fzhv/+L9Y2bfTTuub8Z9/XNeYfoOPo8jFUQxNy0g/TBhsAKfMGMPaaCHqKf/q+rrH/kJkiyg7/
IJs2pjs+yD/XNfIfFo8OlkRQn2lt/b1pA8iAT9MGnAYyVQ5QAlWbgtvPC5sOoqaSG3G/Vge1l3ZG
i2t6ZXbThMfeXOb7IbTLxxohfBu2Vvo48JJ7YTYM/S/i6YYsixjlOwKGAu5wXjd0VOzsRbBSijC2
/R6FLfO0M00F6ob6IrPh+EpnRqesZs5+VVvASdsgMt1gKCPq6gSTxU5M8CxLSDpphbFzokAE36+y
wqQkE9+MupdGG+qjtajTl8g2QatG2Fl2Dc/wC1Qk+8rWC/uiM/Xigjhc+TpZiGSbJTLHibMa6SCr
RR2ZdG4m00RJWdRm5uJCVlpu9HOLmRVRaMakOniyzTzflyymcDwq2bf23IE2nPvQ6nM1WqgiKjCL
vCPf3q0LqTK/tq3NHnix7eCmdWTH70fRWJFSuwZ4UvlWVwEePcVe5mdRdL+X8rqgK8NUTm0bZ/e5
MdHkRvF9deA5GPs6XRrv+C6A7Zzr3xiSTpc1ePXWBQ5hUEYHKAejmEptXBrUM+zvklhF2HVVsTVA
7GGxxtBZbphE1BtbtNDlZSnhmbTor6nONXVmMlpQTwP5PVpEjV1u0GinCJTQJFruYK1r14HOIIIF
TvIWZBJywRAmkDGndEeVio7ePfbFXRX0xiGSzPm6qAfpXhG9eva5Ya81+suwUnp+Rn54fzqX8Q2G
Q5vPPAzGY0mFG9aotA83Ef7SY1Za+UaVnNzlbUPXsn6W5lh2FigP6HXj0Kb7ZI7kt0KoeVAkh4Mu
FD4mxPJFepb9urMEKDa6p/gsDDZT2Ymt7bgF086kXiiIXLKIiaVdT3tLKIzAFxAbrZ7ZPVPbPHxN
2ynYAgp0cP4JjZJRIEvWesFRKRTMQVYRtpxGMp/atFBviff1+hfMQA1Fj1XH6iDPlzZYsdyd/DGc
2SsMg95cREJA7apMfh7rRj4UST7cZEUYAC2Hl8+tYerSezLaKjzuvr0zOq5EFjRotbJT9PfWMMXf
JjNIiBBMGLS2mqL03qij9XbaWDGyAWGYrRaeT6ML14XWQ9MWRNMZI+c3XlKyQ4OMUJKBvqoKmMN6
UleMLOKr2mrbQ1kVvbcEOkj3XkWVodGP8iQzrOi6rPT5PtH7eD1PpraRG5jsPBhqYE36fF0qCROe
jMzThUPYloV4zZexgt5T+nUletAhQdzDIjM9dh02a+rIfuyQS05IDON7yAx/y7qiwy3TjE8lDSTf
MONK+yDpyFO18hgaJCUs5dVW0GsqrtmTmvWIzIz3r3hAlftYMUvXGa1uu0ikHbiJ2h0h8uVgy1Jw
Qqro910FjifO6hEVeil2VDnGR3XJTcTMliYdK1EekdHmGmSnVHvZmLNuJvR7U05y71eNZSurYogn
F2gdVhCt1b1JcbJX1grVTu2qyZszssJyOchfZnC+122PW3XO7MDlqaZ4CQ/A3Zh15b4gVvqcBamy
zQYoXu4QliUG6SnfZ32LnayZZ68KW+OYLza5RroBWp+tkLnFIto99jy23ysjnFlJUQe7qyYaSlcM
R8KLfEnNY13njrtgqeZvOkTWuNH93hBKRInyo24jLYDf1BWVxCbIUFZGZ4DhVyZA721tYqQzHTJ1
3ow7744vRUKK4WkclDqrHynSkQdrSYqP9FHSrKUMcyu5aJbZIbHUxpuNSum4WDKDAKRTi1RwObvm
mQhFGbcD64kkkhYnvYGpWtCjzDaNrwjvID4ak6F6cwdoin3X9LUSgB9vxMx7yKuSKVl8ZlNVeScT
8hHIKuNMrwLdEq+VCot4p6RKtIHGEUJgzhluOQJ/ZePk2yAAEGS1z3ys2EnT+w4sqmf0draLzCa7
IIRCN2IdDJbjNbINta0NCL0UbD1WqPSG3yvOmNG9IPhcGX3LLleF/Y2kHX5qQfL6YWFx9Sf54cdG
eOUnEA6zD0YPDmIBMw1HZq3wY34AcFUemsDvcVmvgo3A4Njf5tfZy9bxKVj//sFYwxgG3wxN2UTq
Ph4MES9OTGsGV74LNvo62FG44oPw2oRe/+d47HX6j/Ct/KsTE1rGD6QLvCPGh2MJLeQH4E2kwPGy
2p635lHz8zU4bb8/ln74a3bRXxxJFzB3RpIsx9B5Ph6ppUZuUYtUHGnyuHr26s7YqJ68jTa/+P4+
6TfinD4cicXbj+cUmGqq6x0rARykK22VrxZfXbcXkrtc2jfkc8+8F/ny74+qflrHcVSM4A7/4RE6
61Afj8qXGBmkODpYSeoems562Zre1fyUkfN4M1ls+aHbuDHOWO6yO8+4+vvjK+KsPv6SJrM5XQFH
xZpDObOcfvglp1IrGLRaLUQqfTN5sCEvugNR+E2yLW/a7S+O9vN3zNEEm4nVs0FO59OvSSB+aIYW
ooZ9kVwV5BG2hZ9vzNv+Md9Jm/4Ure1f3Baip/6nE7SF3YV6TEslWvLxC6bjkcIJXWnX0Y7JlfuV
IkcfZpDrJ6f0bZdB33IhrGzqJ1cQqdxmczMftuNqzZraO/SrX15mf/WDMxlVdIdLWuHS/vh57H4Y
YTUv7do42dym5cZx4x0KAvii0P/ljfpXP6+tmOSYdEzv8DQ/Ho0emaVVxdHmveLrbn4teGP5UfY1
rqrC7beW94uf+C/P74cjfno0WDp9akkhQ8n3aPncjXfiiKNv+s116P2jZONfP4j+4mjshKDYErV3
2LJ9mu/G+O4Vo23o/twNu3id3qnVijzmpbYGQHfFAPPvz+5cE/LpdjF4TqgE0Cy+UrH7+/EhkcpU
r2ZQCqFhMaPM3XlPxn+3Wrxm531dvHZz6/UX00py15Ibrm+XFZDrdbVa5bdLwWOfwhHZw6AEN9P9
JRjr50clo3S+Alljd8n75tPNlSAsSYqaie+i2bWbfBNzT6m/hNipf3ETG7CjEaQ0MEs/vWjmRmkU
nWbPdX4fbFq3drGU7DQvXts7fbW4PVeztaeM9AJ89i9fCOIL/vQD2EgOtHtwL1uy/ukHr5SIkVlG
2WtRLrk7RFNCNl2pjxUa9J9vhN+y5v67OS54jZCI5Bf7G8NF84Z/q/qg7Pzzz74PQGTUG6ywqqxS
goi+zFPzu93CoDpOYTHD31Ah9zGaSdsxGgz4Y9VhFvNR2LH+UG3wig51KophqLzJf6OdhV3rxwuB
lxa7TQwhwmkL8+uMWvzhxYVcIvda1wzrQm7Y/wAbMK5rs8/vbIfYlItJdAyxWPYzk+BBJvAyw381
VjGgh2OqD8tbPdYh5SySvFGavrlsctW6yLNi2htV3j4vuaazVGZX66GmgCbgLQ1odhhJh80j7QY1
ExLPsNoZ/zyD6AdEzOCKFBVCi0HJ96bKAY8WcoiI25kwMJd44onYmdJG040YwEFWbJIwk3koSlp0
D5gXwSIw9IeAAhXW6+BrMLIl/aUKx8jcJhS1XeWDWe/ABlmPNeHBTZLjwyvHRTR/NF20VUq92yhF
T0FYyv7Sy3QZ9bSYFcVNqKO76g1J2spkXiiG0vTB4xsm+xcCZtgVUHueiSmVW3brySHAprkWFr0v
jYpJZLVIpn6/jPnyOIZlcm+PVn4qknE6WHMdXmIdK6aVUTvBLePv0EdJj/jWAuMeZvTAkwBfrK/J
/XIMrdLAQkn/M2s9EhWVql41uPNugUiEz0lGNSlVEEVG8xTWUvawA4vzceph7bSoI/h7LTdR2uYh
WAblKk7U+BhiEuzxIdqkUpjC4AKOK5xFq2aZYaLRKyBd6sqsHInLS1vFKIpTHxbDU4VO82R1Kbv8
GgkTe68jUTUvmG2K0jrsM8mHcwskSHXZpH1rZSljM7NodOjM4S2jDXmn1JBK5XPkPI+Cnv9TBNHR
FLXrsZzsNy0MVfgTeqZjrQ4jMiqgFfQ95TjdNbo5aJygN59mkXsHbKTtgkEKKG2Nqtua6/K6paz4
ahCZ+aGT2sUPS5L0uDSKQyfS9doYxYdx4NoHeUX4XhI5/G5se3JfAGZ2qcjp98wkd+U5vN8WqnpE
yUOIU4k+Eazpd4pBBnJVaTnp5obAULZOtTl7C+tivHa4I+xVBXDqqnMEO6A4cwSaHqRAokrqBi8A
lG6kqk2nOEyp4yHqYZIMUYoMZcMp6M7MAlXgC/KmR7sCsaptYO3Yz6kcGsh9enpKGosOpbDjY09l
nz5YZjlvVYFJIBMU3KZndkLHZu1hEECFkfIMtDJBWUDRKV+4Odo7O9YHhjNswb5kzFnouK1gxXpV
qdv+4OjWvVFG8dFZijlF5Egl19To/Ak7WA+JoD5o3QAAImILddeEabeZAz0/gDqGly7AESrzRXA6
WuEh4nVoJ89RMzb3iHnTluFXN/rZGUJhMw7wzc5OvjAkAVge5SlkD0GuQIOeH+XZsa4rqe8OSmeq
7x1+9Afa2jUC0/2wH+SRj2BI0yZW6qFaqabanvJahRQU0SZdRjIjIDmRbChcceuswXFhw1pCW99Y
BbDiqAjy+8QwC39sEqxbi3BxtX2Tmmvslo7lKviqHmrgVwf9nKzOmplYGVgZdjjn6DX5HYKR1niB
4xQsM5sGUtqlCGyXTNrucfq0htvT/YcYe053Y9lNrxcleIvNGseoYo+Oh99ec+dGFxCMNoGiTyt3
t5KWvj7VHTkt+oQjDLcD7eybFMHxuZLV+AXsne6pIocONry4Yi0bXSt/xtTpJMdlYjbjDQIZJywZ
xWORRc034xxzh7dY+CQgzE0uUvAhjrbYJdxQhutylPUr+xyZZ8pBfF4RSXrbGlPGFnI9tespldmQ
n2P3qZJRhCJTKk+MNL0yzwF9Sm6xvp5T+yK/L0EGInpplD5s9/w6I2i/k0TiH4gV4f+8TtFu8QLE
X/JQyp8Ti8CbqwUVfOq+t2rFy0V+SDO6eBdVxCxXaRPKu14kjZx4DEEd2hi08irpLkpYKYSNRTxp
OEeVOmkx9+mgFMdkmMYZO7NT7lsRdDLz0bim4DneAcKantNzImoIm+Qb3R/Npk0cKE3AInnkjAtc
91pVUtcQ4SqaPNLrECOBF4noVWKM6sZJVdlxg6WLG89oVOKUsgYjwHI65TIRWS4gZBXL2nPEK6BY
aVdh4GZKd46AqTHBsKAZKGlE4JdeZJEZA0Si+ktU1ZeZSJSZIluWnWNmEO6b1s9CbZBwoscm3F6U
82SlEUFGWp9NKr1lu2KJDbTxfolb0LpDPQqRQi+Xh8UYuSfCIO6/SVIenhKzkr+G+I0dFwXCYlAe
V+0V8IAaT3Ga7VSdTNpOQyMN99oUyvKT2ZYKyTqpzb70pEFyrwdohhQLEvBi7hvN63IMDvSOF0fW
ICnsIac9SIY2ErQO1IPpEFygn5H0W48y/pQAvFQ9dYqM4m7I1PJrmRn5s0pG/SIi77NtAuh6FimM
L4NSk9E3loQrTZq24KPmfjMqcvVO8i80vrZdBT2/q9NwnzaAZ4BpLxdxxi2tz3J9X4U41D2Zr5/+
o76Xt0Y1TNdM903nspUpsfLK0KivotTKX/PU/tpqY7OFH35Xp+lmnBZ6sRUfTOPk8YCLQZoVk2+a
jYF5op3yh4T2pIewbqfrKs6r28bsuRud5rIoQQd64B6MrRLhLmB0vzyZg5x5Iz7VU0kcWnMVJ7bS
B10N2tkFNEXdRUgLfX5oVLkpbkspJSthZrMFbYrANj4LAj4xVWUEHnRaR+2+8/VhgP/QR9pdKeeF
X4TWuJ5UjR1eEfLcbqajHfCyDoLreTp20TomQsin0g9LTGVbojjB5dw6rHog3BzTjmTwqMpgQ6Oi
dnW2i3vQq6FLa4B0AmFZuqSdlSvDAqWBrS9+Myfu0KCO5AORbaadWty9JmaYX3QyvbETO4/2OJVS
k34xAc43XtX01bhOpjBOH9OZYiEwTPWTKDPCtidrWxx6lAAE4a9mGz8Nb8jXWbSTsPNV8Eaz7P64
G42sdK4mCQAcGDpv8XYvy4PjZittX3r7YqP/Ylb1acVtn4+GUII1iyUqeI6PRwuKunKIf42M4gQk
HQyW3+/+CfH+rW3X/0zvHctF2dIYYfzrzZn7nGXPn6E5f/7R962Zxf7LtPjFmSF9lKbZYRmMwLkW
LBMbusKRvkvTWO5s5tBs2Cx2bzRo8m//lKYB6qgcg4kB8GKeY7+1M8NB/2lnhvSNMI7NVuGEVRLx
H68TqujHvpzw3BWsf9yop+YeqkeZ1V8sqThN6BvbiryRMdGznb/MGEFWGTCq1aCw7Wm7K1mPdhgE
V7ZwhSY3rdUeM6d0+3kb6/VmaDrJrRPF7cwW4JRBx6OzGvPJWSfq3WiPx2WS7yLzheHFMYZ3mLXp
JqkAAo4XmOODOPCWKT8xKaFjMs14hDmEO6j2I9y+AppCGHM+sS+5YJF+b/UgIGP9AXLmLh1rWGfF
+FZHBY0xe5lkNlACjWSx6cJ2JrHjQAGyb/KhOihqdxmm47HQo02J/6S05FPaKQd8d1+UMF07+IuW
St5pZQxEaPIas7ioWDPBEH4neMljGipvFH3BAB+y90nei9TxKPS8lDR7yyckliJZfpOjbYdKoQq2
4HOq2Ow1qlO5WCtFL06Ezl4x0Q2uVEKXaex1L4WXamms56h2yyR+jKlVzNP0kGcLjIGIJ5TzFnXp
zkEF64H3pKZ+Ks3CqxMEVyiFTY6qoAZerw3+oL8RettKE+rywFZR11vPNpF3+qXcSart0yUZ06kT
uEldb6e2XLPWeZ2N/pqY1KnJ0r2mV36aO9sgH2HAqMbOCHV/gKAjUdAxAcFUNcjB6SlOrlW7f+rg
pGLRTyt5Pcov83LD9pOEzj4DSzYS8dOyq6T4FusvkvQ6TMizstfZ6Y3S63CFw5U8FfvcrghkRZA1
2Q0fi34oPJLd6TaRy3ljVA20tMdAx7q2qJuJFsPEmNxZpxaU9U4FDZjKotmn7m5eZdHDtOzsORfv
wnQ3xXSu1nllEiJKm9UEQxmQ62aqa7IMY+EHGSkFNYnC4xDSGjTfozTljbUZMvswTtmaik+wfw17
O/OmjjRERjJqSuH1jr02ipeyG/lhn2NRCmO/F4NGQlenjPDdFg2YMuHQghVaI68lroDCTt0kvsbF
v8rygyKZCNxXKhiP0dz1ZDUkBQi4A5socfF2TUp6V0Y9aL7gikJUv0yKrVNMu8g+xbb9XiJ5d01G
XqEFvoeHK7NsuNULjlN9XVXUkF7K9bJLGsNPyC6PFLlP2f2ioV1UmW+01/YU7vL+lW3fBQL0ZWQx
Ek5UV9FzT63ZwaGBR33mSQAvCA3DSLF0+8+A/b8cEf8E8RKPI6w4ZH8gs9sIDx8fR1GrFqPZJtO6
gm05g/xWyQ+A5nbJtF1oDmupwAWg7TLncPvcxE9+x37W0wpa7xb7PmY/6DiS6BTyrGZa82xm9ZQf
Ztu6Ii3wNvTBjtJNiD2DX0qKixAp6mdWWt3Q7qRdkCfZLbOxygY61/Xu2jb7i3ap3KZh37UoV2Wu
7BnRvzhQV6mC3IVy8qXFU1aY9qvG0tDGpU+gm80/ZsT4drbyFUNQ2qQar2wDz6SUSBtK3GuULanh
xmHf2QX0MvLgYEYLlgcfZQU9mk1XZN5pCgAPYMrZuieEMUdI5nLigsjlMkm3TGKmjcnEZgAy3Vev
CzgmEgzBocoqkiVUmVcgBAlz/PCKu/pzevujTvrTQJlGB+bWuBUtCx7i5xeG2lGgMfa8MPo2WfmW
A/rrMa9/pe99ei2xbvl4lE/CBJ1XfUhom9x3yLyauxJdIo5Xxf3sdS79yOu/P6nzp/4wqf50vM+T
6iRkUF1wVvqmvl+8yq83jCXdxaXOs1kJtedXashZffibQ34uq8DGPQxKyTaq89ihSART78L8YfAV
X1q17rTLvGlleta1bBCP6tYsgf9/6mZ+0iE+nrgu/v2HyWyohaRDE5bsIYVzvBMOMb6kQX3NJzqK
0Gnmp7SFz5jb/t9/4+pfHphOMOx5qBK0RHw8cDowZggafuEhcwmUu9jsi52+hofv6rfLXnJXR9Nr
n7BGbeTDL4W9n8R+TpvFjs7/bN1hjfXx6JIJ3wQgmuj2QWpDx6Uz0EQPybbztincvz/Xn60F56PZ
2B5osBDq+MejxXYzVW2Ew1nfEGTAWSBENtAq2/pXmq24Tj9fVGwxoDGaDO3VM+rih5+zKYyxg5ky
reX2BYjMKsWdb+f3xH18Kx/NVUeW2uwTT7HGlQJOXet2cTy7EMo2EgVxoV65NcDE8/n/1ibh302b
+Uf0hl/qX6///zP/v+ydSXLkSLZlt1JSc6QoAEU3qInBehr7zskJhE53Rw8oeij29FdRG6sDZnhl
ZtT/XySmKTXJQUTQk26G5um79577sdTVR/f/2FNJsP4jduMBx7QIYNq82dy/d538Vmf8v60iPgZU
ZNE1eIMg/PsMYJG6wXoKl4R3FKc5LtDfRwDQKD5Hya95nXQtzte/Is5I8ad7YZXaqWjhcc4CmVf2
Vyznn64ZshWO0+ZFtiul0O8JkYq3tpks+FjAlh/Y67q/qEo3243WbpZt/HQk21HoZpfjki7CeHHE
Qze2nXU1ukYH2tFSJWz9CFL0hjScxPbnLumDY0FSCIvMGWGEtObD0DTyl9I2lQ8Oj4Jdgc/TD7Xn
cFQAaTBc0yqeHTqxQr3aaZ6PQZliY+zIGFwXC1zzTM7VfSvz5GKSEUiAz00F6C5QHCbNbk+mzf4q
g0DHVj/37I/Zj/23KRq797R0Fm8nmyB+jC1cXOSHckbo1vMye+ezI7zXOabyWRvOwJw00E/VRR7b
wl6AYPFFu3D6qN3xtVxGFhKmlZXnKIohoCRBz+oSEh5Wntgf7izWnNFGuWnMvi/J7r2kWm409sZ4
l0ZzwzLZy+koL7r43tIlx6jAVt4LPXv5SdP7yxTMKWxL9fp87Q/J0Yo74ygLQx7Bz4iLLjuUBWJ4
N77yzU9u3PxOjEVxNxst8rYbDQ8zGgroR6vM55AK0wpwNMv7extH520bkH4pi1Hez5oW+oVq3m/m
DFl9CZr4BeyKdxLCyPf8pfrbLg6Mu1yl03sfGeU3p7cmhkWy3PtgGorbqTcbDGiWb7+w7aufc7IG
exufbbLx3cb+QbqIlkzllukq0QzOSVhl/66yyaZ81S45E9SBsQTYx2LHoCGdYhU/t/SdV6XOj9K0
qmZDWEY8144M+hAdtPphu6z8IgRWZkQXSDDMmX5vCrL8TpkJHn3jUi+HwvLad9IDxoHkosr39KQb
A0zKuryG+T491IiC7Its+AVOmfefZmyZny7YyxvymzCMl8JqvpsLlZWqK4MLe27vGANYfi2IqJwH
s/K3DDPtU027zFtdN6Pcz/zTnyLrDfNK0zkSb/qSeupr10gaPJdVa/ahkZJt3s790F3wCWJzdGj5
q7BN5xMwK9298IWI73Wi8Qf7Jl5FSR8fBfBK2Qd/dvuz8nR961j9qpEU1pjtRGPmp3JeAWtQl+Wh
mrreDWFPB+Wbr0id792gzve1V8/XScZptsKvuWob0t3mjMrHHrOd/eH0kjPNVPlya5J92JdwRUFv
GZH97Bt5czVWHo2ETWVzJFDg0OFHXEaZDN8Dq2tvWCTk9yYstb3tKGwsRtoITqyF+FH2ds0DxOyX
Y98m/qOWWObDRDTutKe+Pr90Y5Ii0IzGcIehY9yUskSlEogL5ibJm+TOxuq8HYze2JDzyz5NYDPX
iSPQFwQ1SSOAWybEJeMKV3oOwgZO049oSpxda0p1mCO/vo3RqC9Dms7ECrV5aonNQ2CS1Y7DRf6c
NjCsG6sFvdEpG6s9uP+7TNAcAD0l+xCNwbaSQPYHDIvoJm6H+jhAOr8as3b+ZdFz/kMoMRIqC4Ly
MYWlz5XN37XZNMprMXKzUqg3kZoARJr00n/4saOzjVHm5t4avO5VAOc4u/kyvqoyae8Kbbs5EG94
aGHLoHh2wIK88o6xHpJucQ7o6MFnmiLHAv8gZEZkTG4cOp/eB+Fy7mfJe6r8Rv2yzZaPvs4w6IY5
kPeLLMr0MrizeqGTpg6TLtB72PfNTi7L/MZtZJ7i2CfaqwOnxPwiKrbKZSOORk5Q+UhArT3NS599
a+ZGvGI66K+nOaPWAwVRF6FBAudWNIO9F9hoX70gZR/U216tkQOGdfs+9fMe4vdyZ2Ve9Ml6afg5
RppzEsjizIVZ3rlo/9zvgKaoPdLZPF2gHfMFW0WEfAyq/LFT84J/1ROYnjtF7n87+7UbBkSlHpCx
AJTqShx9N+FY38DR6dNMJRhrZRHS8sV7ZPI5AzaLbYpNreOsh8Mi5cdiKveqUQ64r1FFNPFGjUG8
IHb9VyCQzg/up+qxt6viXLSz84i/lwyjn2fFm4gacnbG1L1wzSRHpydPHvSCepxKpOo8ztJ4lXmf
f2oDMdvIaMXbNlIbLxCpXWsjJvYIIimwf3t2nfAQ6ac7du5JHJLtFp8BnPUTXMp+l/JPd3PblWcw
tqzSO1efPMqytks6Gvd2WpWf7eRYL9m83iF1WX3X+SCuMigsVz3W8r0ORH9uxbIcW0dV13hHoyGs
mzp/0DMSFbr98ji7LhUcWvaPtHVXpyE12Yll1bIPCOVR6U7a8NliQXY20UseFyMyaEZBICTx0LN2
IT357z9CrukhNv7/3QT5ZxD7pW5/9n/aKP/xh/yxUXaDFYxnkyYiJsyAv+6Nf4+TNLjTgOvwP6we
/zXtJP4m8AYR4oZzxckdw8Y/5sl1CmWPTEMjzlaHIhPzr8yT8FP+9Qxi85BZDyCI0xBQPVcwuv7z
kbLqSwJPWZfuCPZU8xGoKRb+3NEihj6X8/DodTw5W41b39hJDOTZQdh6BL5uKxu+Q9Fjc1+ZtcMp
aZNShtSWA6JMRthLG25mszzD2HYg8MZm3myVB9zynEaVN1H8haq1Uf0Q33Ve44hLzQNzOfX2EDXA
l4aZKEOcl2OoXK2bl9SKmvLTFxmGgjFCDN+hgDXD3jLaOttGkhwAPQut4s3S0AV336OqqO9Gao3J
gVYigTQ4zs5w7SYy63bjkLj9tZenVXQpdOR2e0fkeXXWi0mZU9J43Eg8QXWzDwzoJdtU+U0JZhuE
xI40S94CVE9r54pfzfJuGzur4aT2XA2/7AGeB8U1GgLDcy/jFnNSVCb3BXAr9xqdmURAZdXdajFo
DSSyeQJ7RseFta36sbyprDkubjoVFM2lAL017uM58YpDnqZ2uqdIzazOnRdHy5aoD6C/BJcxBAz6
5Zv8Gg5Goi95kI/iigvpo4q8eTiOlPYkGwcMP0+kWWeB2hASHmOo0gCAWTkL4wc/kVV7ewamvmEj
aVoHQzrFuBeZ6fOU6Nz4llzxSOQySk1aZ61Ur2cB8sw840dvABgLDR8HRc623aoV697YSP1vUssG
EmiSGd98Z04YFrKWXEOFV3mtru6aDyInefA6VWDTQ7Np8JmiknIcpiaIyiiHvi22zFMcfF1nq5Yw
IM6dy6mR36mLnJZNlcTwIDsgtzD9y8H/WOasfKef3MSgr8kMh+PAIQR8jajqs+559oXErNjvqaXJ
ea2z+ru3IPCBTWHLeZW0sXxCPUE+yWJ7WL8/kzhJ31D5E45dtZAxr2ObqnX6sjS1Hp78LKrMwoKy
Boa4jDA8+X1FhjC1rboP3QRa+saTAhK4BUSRN0jCF7O3l0W5ryV4Zmi3jM1vgTtMhE/iOn4u6RWw
rhdZFurct36qT7SctXdm33dRGHA21NsmCKApi8EcWUPlBTx3iqGqNBRasl10udwFbLxGIHrMythE
ETP2LgbJhQdfUULHp+3Z4xY0YrbwqUaKa0R6KdihLvXwxQf2wN+UVupql1aJr7D9+IwEOWGTie21
106bNpvXDae2CTGpNDZ8PmSPqxIbzxqYwaBAZ7wcnWQb9M30WhuWvG4l59FDktHrvh0xBTnuOfaR
APaM+EOebvy6MzFVk3ubCcSPCowRmToiVZskNYvlKohtYzlE2LG+F+4EvhYC59iEhZss+tJGrJdP
DtHJuzEblbkPAhXc0AmxcIALyCnsbWon0qMhMtxMxgAX7lTzlb513mjNIZ1eyy0c8twPiVX18HoN
1xHbaqami0hLNQ2sl+dqOoosaQDTjMKxQ6xn9PalnZX7B5x1/HIqtoLvcRzP6gDvOK33OCUkAwqw
XRQCZ5k+yYFFjDFAlcH0OGndHKjKBJONwSjuwAJ2TEXCg1+3ccw6tS/NQgMSw9Mi5ZZyoKK9khzF
7F2a163aBd5IVVDmqAXKciT64eL7qYD9T06GnFzmGfaqHy2MmhX2BXQdlXZ8HuZE5BoyW/KA18Ik
TVPI1sLDNWt6ODCeZCH89vYWbKkjL/1U++2JobWlPIItxUj0p+UkdF0YUTTuIytILGSbeuVjUlfR
/pQ2Jit8Rzng4aHwzHFbgiTOt5nTJv2+tONAbgL4TtVu4kth8zAESjLxBdK5kGzvqCDKoduHTT5I
CN7wYPF+tmV88jrxbTGk97OMG1inoouKx5ini72fY1YZoTO47qdBJPDDBdnpbNvU6J/8woQvHRMg
zzGfZQ1xQgPWxdb1kr47M3ZN8x2UIFQA3tnRBydqB/6xaCDpFdRRio3KG8XVrDjCbYDkLtUBgS1h
khZ11YYkLpfqSikC6Rvoiza8eprco2sXimdBpF0NZWgSzfU2PnCAOKTwyPEOuWi6Zr/QplW8e3Cl
aPvwmi7ZceKGT06/q3ypg4VPYgqcadwtVpblm9pcym9pP5XPUZXMLQ6ZukwBqvdRu9MDMtrOapaS
AVzW7IcnbIINapepv2EwzDt4UQMvj8Yrlx/plPfeVRRkRgMHdUhe6qJu3BC/WYIddKR5iseIxKM3
T0CyvIlr/MzbsOJb0k7xRop19CFlmpMZelA0vUfX8hPvtvKFYjZ2GwhMDBMqQO4Dr6nuZWOnEaYu
qr9CNs163mUx8I9dR81etVks8pnUfBtYDhcLYmdc1vEpgwD1zVqEbW00Ox3a7qXVfcwA9F9z26qC
bY0uXW4q7FnprliKnsd9WjZ4zgBfZaHTLtB0G+F99KUTm9dRVsNDqSxm/CuQ4dFwciDF1c7FmUfj
vbdk1kcXN56LKtk2A9lHIt2VGYzq6Ajcg/OwKQOHd/Fm4StJXxsyrcF7vZhmeh4L+AvbhcBp9jxk
svRvm2BJpksszJjSuC4ojSc2R6Z7T/vBIg5tkKbTARjMONBiIWmM3GSUHq724lT3rxD3WfXryOA5
OEjAZxRA8dG85R5VtqGLIn4nTOhqVNtiED6KNpXqwbTHviMlyB1FKndKug0AGfmOvUT+9IbIcA+N
qOIW7ameGejc+WF0618inYcw8bFmr1HUdysxAC9a4mS0lq4exQisP4wUtrznyjT4ULGERzqUBIAo
xkx5C98Lkwj7JldjlvzIIsyxW69ihCPhCM3u4It0mc6BuwzFYzl7iiYNu5/1CwdA5jU2/kLs/cl2
9BYO3WDy1RW1uzMGFZG1JXmY3GSda9c8A+gt2ZZASvKPhPUORFsp7CjM08FIrisPYG646EmVP72F
IPIThLk04zQ/0F8i5zzGF8zdG0o4OLgakqhF1ivJTh0qrKHHyi4ZD7sMxBtatrwxJy9/YHYzGSsy
c7RPxkQ57S5bBEWlmAzMJ4yJfnBmSM2zbymlItVL3pkS+rQFEWDnG2NTc45VbRVc+NSn9pIvk50+
4ofqmlClmfRCPU3glAWaw7gnCm8vIXW2RnVjRFjNfwoDotM+AYtaHxUkFDq4ILXlw98Fnr+09P/3
dAb9IQ1wrPmvpYHHj+p/XNOx9b//o/pP1AF+9LdBiFJzn4SGsBDBuPxtjov/OM55HB8lSqskQPEP
aYAfgVjBUc4K2H8Rq8D79Vsb4CwXuGt8FX4WvSmQJv5KbuPPGiVHOahfklPhV7DE5mT4L0e50cwA
RGVTtsuqvjqpGN+jYWTEqSgoOcGrVE8jY9ndyBhIUXann8aM8MZ61dob2Lb6pNPCOSWM4zuna+Jn
c2zVmWcNSWk7Vh9NGcuHueMBsCW/sEClxRPYkEVWNhkO3vesvll2UCDj3sVuEV3nRb7sltRz2dmn
lNlSBmqcApDCGD+2phEPz3mKbLzhxABFITbnaFsaBo9bWgyyrcvE86qMKL+S83eWetYvD1fGM15E
mDy+Gt0h5C1Tvhf1XLLlNCzeylD5PGtjmok+VUY9bpXpdff2YgxPC47cYuPqJKE4tIwfJKeAk+2P
1rfIreLbxExQNpd+znBRuOZxUnZ0iYMhvdBlnb3XIJmg5Koi3zb94H3I2km3hde2J6Msh2MuJgDQ
1D4QS/flqVRS3kAqXnP+YrJ/2e7sfxi010qaEXG974qvZ8SMcx7uOfc8/oIKgyiUbQ0KojXQ6lus
vCyXYs9+clpF5wMOe/Fgp6a/nhTwSaEpNPcKtvEzSMgSIThYDvnXg0kPzXDw6cHAYZK1xaWQCn9B
XMUmtPxcMtI3usT/qTkGpOlt0LnyxgtK66EAzRBvsSfj5UnjJz0sxWkBP9j5wzZuTfpDmc82pva8
K7dYpl9BtQgQ+8RabhynBFXOIVscCq9XR75cRk05xZ+tGagTpxwJZlWrw5h4UIF8nzeQM66xkXpY
tgnkpmEVdzaN7NoHMy8ZTheLo3M4zmCNNyqYCBihavl4qSc5P1bMR7sRcCVxFdOBj226Z3IQlBeL
rN32iW9tm8qMgX+kPa+xye7ofaxqYCe6tgcIWU6EHSUbumm7RvbHKxOLND4wJu06pKSs/Uhtu4M4
r/N819HewVERL9SFES/zQ8vqsg+j7d07x2IkWLNM3jUYePN+SfK5DeXYtDntPst8ZwAldeipMvgT
mtSWmOmrOsb8DzgU60k3KRIdc/stmxb/oZgMydRmkHXalrkt3w236YqLUUck+Nupg8WQ2IPx0nsO
IOiMyBKNjemQU0TE/XuHPEXxiucZFlwFuNrtpsdKc5wqao100dhQWLUN7H20z21bOE9+7Hk/uB/j
CZiWUfGmtWFycTRN5ie20gGvfE5q6HsW9NMsHTDxeolPgX2PtXfr9nSPd7HPqDa71rJZPBSh0oxh
aWMSC/r0sSwi/0bxNy+w7WDLqxx9at3Evut43R87x4x/atHGZz35y13SkqVKmQ0+IS04q02tviyu
ANog3PyiEcO6jcWqP0yTiWVtT3qq2HW+hpJVpEN/pPxyuEuqnNd93OaoVdKIc4Ahq4bFrILG6a3S
1pJpQDIdm7B9uUpf8TQigkG3g40ZAUbHgjA8DMbgy71ZDNOpW/WzPBbje7tqajPLjHsDAMcL9Ib4
pVWe90w/kv0wraKcpTN5TyhDMuUh2TmreCfGHJXDSUULib2ZR+ANq9THqYrGBBgbd2oVAr1VEmwr
u7/hDpUPZZOasABn/X1Ms6eG6NWNyKNsAY0+gaYfcZY/pq3GgmaYaXI/eXbOtmXEZ5fR4s181TJ+
dUt+79K9d9O7xPHSpXX9Ddzc7r5j2b6B09rAY/0SQsWqiXqUruNkYcf2nEtLky2L1w4L70tMzWut
YeVY7AZLaST3BAiz0yK94WRTp2aHgi3FBpvG8mvSHtfQ1MzxYxrwrNhNVtK9L3Y930VpWSMbSEGG
AR90fBCr8mtUaMBYpopjpXD5h6y/ncvYljziVt2YggF1HX2JybatUL6+JOa6irPDuOrOy5cEXX7J
0a1erJ+QaaaPRBSE0kkgPqhsHK8J/KBm13mdkrpbNW5KH5t043xp351JumrTxbWiHS2f8sfGy/wT
4lAD38SvL+5kW+9ikCYdT4UbfIu/6gzitdnANyc6Dta2A8BWFB/EawcCTI36dqbr92Cka0UCqV4D
FFCu0123dii0POe3w9qrMCQyJ12EqoUuT/ROl26U8nKNo3M6lsa5za2Ba9juHQov1uKGpl1LHIK1
z4EmDiS2eayGU+3PyRFpvbzJyaOjPwXNndX41slA930Va1dEtpTOY7n2R0CGB1G0dkqMtLZBKGGh
EE5Rq0Nt5C4FavRQ0AyevcKChOGTrT0VEGs6ajcZ+jezCUpo066dFqkX+9vmq+iCg4UXxmv7xbz2
YLiwqjG5ikYg6VvLQS5F/KZGWgRD1Rvxa0djLnjP1PqsMhgr4Jq7ggOE658y+v3ui8xUb8VXQQfN
u/3ZXgbcks5XhYf6qvMY1mYP8VXyQZfZWixF84dqaF+vHH/4ia9HXJdrRUg1rW0hnCr9K6BNKCV+
Hb1aa61IT0XLnrWguuACIUw/ZeLdXuoZkHWrrhbVdL+IFJk7Ba6Upr4mw/JQJ9fBUJhPRdTEsJ7K
4SLXohPfH+Z90Kak5VSJruTiV/6hU0LAW5tlFFXHrOueWWpnl9gxXcjOKgqeKZGKrlqKZU6Vk1lX
GJHG10YJfgFlL2eGguEiUupRNkmyriSckRtEtu5lsOuecG27wFylqLuBGdhvqtRuHxKV+B+dxEBK
JY47bT3sxfcjDRZXytK+v41pGbytdOy8eEZRpVfUONFgT9ykZm1hxz8tFt07p7C6e64q4xiAHGep
5XOj1I7Pth1yZbyB79/ydhD4MKe4T3eKBpLD2EPiIoUbH0YNtEjTNr3JrNy5Ag02HSNwUDvaBfRJ
WE1+16Ps3yirUscp8uC2Vxb2BzmUVL6lvhnyiu1OTuHMJ/rpAT5PgfH51+Wpf+vDDkeM//qwc/pP
ycP8yO9DDklzjjEcVNzAon7pnwPq7t+gqay1S3ia/pCzflugTDxQruSUw73l+ivG7x/nHJNDEKci
l70dbA7iLX+pD8Bej1n/7Juz4bnYdBVYFo+EgELiP7kRq0T2bGjp6oB44rwxtpIMt6c0eOf11t+g
3Iwv/WI1IoxV6UHnzQr504pb7vzJLce9stka0/MRi+lQxmmaXqVFZQD6sgMe1yTZwBl/FblF3CAF
VpUx2Jlr05s/j8medy/1b0NGExxOsumcJUJu5hKvsu6gKQVgTomYDon4brmtdei6VJ0yKm735JDr
I4U16mwEBfbRuBaffVsqZ4Ola7iZgLNj8jdpriMSSImdsxjqJOlsecFbg/e//3vhXTwU1xHb4x8m
D8H7am3GSyw68oZYGu9pb0hqmpyK9bAVU9XD7v6qtQZxq9aKPQ6BzT2tReObzVj6zZCV+VDzhwMl
NbsDfvH0Zhz6igE2C071V4+fogwn2gRrvZ9JScO3bq38q6NiuKR8XGfc+BQwsPIO28oIdrqFh0tz
IO6Fcu0PJGIdk6PUE0cM26dvqMZd8dmtrYNLQ/8gU3B/PaydhCNX13FyI+okI9Yfh7XCHIybSYlD
E3nyzlsRnk0xJibkw9m9j1bEp2cB+zS+uJ+OZpimylzD96vzz2kW/qOhHRwETRXh6+iMIf8+mTHu
N6s0i0Od2A32bzu7jgnWqi18QBIUXzjSFHtxEy5ZnxxFotvbGqWQzAcMU7+o6zsohBgQ5tEZLg3F
Rke9ck8716zuGiob2EWxgN92/RLsaXIwr4n56p3ONKURYwtLVUR6nkKsNN6VyGzzB61Z+q2eTGdP
esS9MkUf47qBzupg+tjnncvY3RmdvCqNtdKyae387JdRs3daJ7gJVuIrmefmxWG1eqcssgTRSoaV
X5DYlNvnHlNjBkUNTvcOHYkuo9QqM4/2aTizAUgGtZL+Vu0jGbLrzJz0FQdRjbNjCWgnXZm1uJrA
13ICYQZBQo33aZrHdwU1OGc5q5qzQFnc2NpD7+rn4WxxzN0FTtS8D1Cc7wNHBw+etoLbmZ+4EeAg
Hxle6BvoS2IWNdCGE72Z1T1kQyYKQ/XfeUf0aQjhvr+tpGaxaPCy2/UJO/RllMUTSHt9z/J7HDba
sesyLK3CPtuUSN96iUUESulI4ADqurzmlpY+dr8+66kK8FDFyFOUdtOdBqejeTRlTxxcB7H0Coxt
eARZCczWnixvdFZ1wyuWdzjG3KWN4XhOghBr5g+7bJTyxPFBXYEpGNZhriZczLv8paUGpNtaFBlc
F52r7r2m54PG4nToLd61Xeu0yNts6XMznbfA4Nqzy2DwaKCQv5VIR9dWnOsrXxrpuUm4mjdgyWqq
upf0CnXN4a4ejtz9rFWC8UXmngOzOx3PauH/gsWVcb8ALT2MLJzOU5zpM5GV8jOuFphEySdeEik3
TeG7mwEO5pZJVb8tGiF6TIv5Bq8IiO+aJmAKzp3rNEq8dxdGHprJNLTmfikz/RBHnfkRWItxY3Qz
xJi+pPmStuM4Qb3rtNDHyR6osMiHpbxzZr9rt2aZuAqtMhh3+YzZDsZ3cooDJe7qlgrPvYd159z0
lGxLAPJ6h+TtW9d1YCW/CAZF2Rs90kB+fZ2k770m1eL143Ae09g0d30VNN/H9dNTsfDvsY/Ft3mK
86ClDZNgDob4oyL5fBmQDg91NSApNWl8DlRs3nS9g3tKjZ6Tb6ndZRlDwGM4TuMyrlXzsCfXncVR
LKkYN4kUbchuzApnpNBTmwyzG0p3bZA2AS4PYtQPg6TIo/c5+G1AtJb71mnS7ayYi7kEAg7slfuh
SX4fyyXuD5AZWNHkWRf+/yGn16cf/+t/8iLwCUH+dzPO5aP8/qGB8fz8533u//3B35NOsKYzSRRQ
r/C1s/1jl+uLv+HH519BbfsC8RD+/T3mrBtg4sB0MkhYOzhkcfT8XufiHceWbfHvSEjgzvHlX9nn
Qr3605gjfYKlLr8HHFWITExN/7LPpepuaVRbq13uWwUX38IyKgklTe4XFlUY9BLvu0C62mQyX2ik
BNdbunWyRVzzKA9UAfOR717kUPyyVLxbTHkr7JlyQkhboUiT5YV0PqfgRk6byfNRkevEOdoLe0v2
jr9M2cOxh3G6x+dXHf2OM+OwsD0JkhHztKxezUBjvAnsPrTrrNx2c4/UNSVbY4YV6UUwJwrwNdgR
wAuPwqi3ZZfdMv3fF/04npKk9y7aSY3dHEQzU1ky3aey8sK5cMUur3Lw7QooZWs5HTnT+MfCdBm2
deOENiQTWMKcP7H0fZZiupOjGLcCMvOm6aZ6W1N9EEKXNQ9JIOfQM0S/k2zH9y2uz42L4Ibl3f1g
5ch/USeYPIuIB3nPwlo2mIAr2i2gsojiqMygPpgk3fAQOe4OlE2xtYrkGC/FcnAAAoTKy9fvxhA7
eDoLDTjo8V7rZduBuZQ9t6V3Y1WXRz0nV3qYkttUzWmoY//FUsQeAzN1zgttQKGTTtHVTA3jaRgM
Y1PZLERbQ8AxdvxX1zLf20DeRLDzd5Q+2mEe+cODhwer83O0bE6/myYWCkdiRCdfNhPEobB0N7aT
PrSAEfLA/cwAIaAySZOE7oLDq+EY2RT258JI/YQq2+Bcp07VjucbS3rLTjA2clzt5U7meIQ7mb2M
HeBZ9pTZnoMpEVDDvWEhvVJhcQlNZsYfbz+berz1PCreRTk/RUlKSKoPkgPi4C/wTCM9NxUR2Rj/
9tZSGaktFk5ba6jJ+E7MKktgZaHLb38Ym/598uMU80017HHkfDidWzzmQgV4EEy6khYUA/o3+O+H
xb4jnkGjUFKDuY+aJ15beG8slpV+JQ5p474X7ryTcS5QEo1i38amtaubst2NOnfOuHSMfSMpIeqK
iLiepZ+GRLmnZp17dI74Hxnzib+j2hAhiTbNZPhnDBPRthth0yuh7+Yxn7alHK88jNEICpHelIP+
XlKZFzq9HezmdCQe1xXvi1fS3B2Xt1OQv9tZau4ymjW2lQEHu8C6siJlby0IVKHL0YUqT52FlZ09
CdIffNvI5XWbeLsMiRz8SmqFLR9u5LEITFXMppaERjibHbHQcS2GdMTGttfejyp603n3s43IbOKP
Gbac/5ur0hPtVaHN+y63AQDzY1BtjZ+4WZPzUpXJI4vEad8Z5raccrrW/PQydyla/IQVmd8oOEpn
NBkm2tuyLsAA6SjYJyqiwFOdWSlkT5lU3gU4bb81vKXcNZnuN4in6Q3Brxvs6Yx7urltONPYsvnm
Zuwb+4Vy+mS5lPWEbcp5Z9WYQ7lhn1qO3Z6g6U+qpx8s2f6I8JJ1Y/rLLpM7vpUhdOvF2NpWy2rS
crH6R3sMc+4WcuRESr0bQ29wd3mnczBLgLrbFKhSoYlrQ+ume3MxEs5bznqKiRmWbFSqoh4/xciW
ZcDkroqabVHDrtk2jC184rXsdcZs5HfGpun1uWas32T58trV+meUVS1WoVaf3b7PbrNsXNiyF+4V
pDVEABhpIXvmbOPWPJzoOXixJ2fkMVtmh4JGsE08M5XMqfsWTMoK/bF5mir8cQ3UKs6OTEXJ1LX8
TgxPXS8m/HB9cSNbdUN+6HVu22fqVm8YWJJvDrvDcHL7p2LESi2cugirKc/JB9TGAUO+cUXB1r0S
LIgnmklDprAqHH1ZbmQ3Z6FfjdA04RodOMkUB+EO1rFng4Ubcd6kZt3desv4YaYjL5QVZaIpjHub
LedlcCAQ2KWb7+pleCrqzNrmc/0czEF8RNM2tr5ZXKdaFntCCjG8EqWOVdJYiCE2ZZcsym86SjqS
gvpiBrUPq5+cPeCceBvTvsoB0/6pAxDbHKKxg/WLPpjr1yGSanjscu8OYlkR8qn0tGVm6VFPHU/w
JPo/7J3JctzIlm1/pazmSAPgaKcAomcEG7GTJjBSlNA37ujx9W+FMlWlzNvZfbMyu7M0S1FUkBGO
4/vsvXYW5nHRnCq8CCE+c5YL+OpAsnN8sGO19gXK6mX1oaBpXIa4jToi4jydb1LH6tmNyf5Geb1/
yGg83S9WLHdixm2ocs8+Fbl6dhDBwK7Ni9hVThsfgRtZFEpL2oRSbd23duMeDenoTzrUL+qIVTYO
EQ2XWCC9wf1a+OMUMWtQzomeOxa409RUfiXfoVqe8mz7NqNVAT/p7QpqOSeGrOxbNdCJF8xDZetn
ssEzTTNOyhPVIsIdpkZp3c2mLo9Li/K6rqn7XStlFzkOm8UxL5t3pWCRt30v7iRhFqI5Jh5BTXF2
TP783SrVvS57XQRKuAougsctvijaFb8Y8iU8qazfKR7efUDh9pqHXZ0PYaVoLGnGmZ5B/MRhQghN
eRpNMMv6O0rlP06G//7DyUC4+h+Le09f35a3Mvt16v3fL/s59uq/WShxzKmmZZiGfu3S+OlisPGr
2wBYGYeZPn9ofz8nXxAoDuBFMCfQcFzs5/87+IJA4QrNYcXWxriSK/+tjKOH7+HP+h6cVRuZEDnR
MuAZ+38xMqQt6XweAgnep5VPOCyGTTahBmmrnW4blVvo1TU+HI4pnJn2eiRNLyNOIyOIm7oOOyJF
Lo3LiAjnzlQGmanaOjfWvGzblobPcWCPWOtxshGUaEX2kulbI0/mTYx3KCwgMe3pp0WXMxsgxlx2
I9GjqDWD5u3GzmBz44wNd1HolAGgr/gptTznOcefy4MscV6aQq/Pdhn7rOpKAyca6ZfCD43VyGRQ
YoTLwmrC6BSUuAJ5Wekkjl1jU+TR1emO1iDwP1ygz5WakV0GQ/r3NbPspbT8OqwzLeZ5HgNlNLUJ
F1aNy/IAZWwiVTc0uGXTcta2Dm3ah2xQuGrT7J2iBLXiNPe612XNzU92M/o3UptDY0ycjwXaYpQp
uz+UpDoflFx76zCXU/1NWLEZ5WXhHTN7Tc6kRJcTjk/5Ymr98Mnx5/4Bzcv+zjCdv9Z+qTeBRb7n
e1Ea7bFO7fyrvo5pCcoxEaeuHcoHPLrlKevYU2Fx7cB4NcbJppa45gpeO7jV6A5+aczKY6rTMhBf
41I9uxNOucB3aiIzc15cakKOyGmwcGgV0D0dDo5uwRXRfek8D6nhtYHGHM8PBIghRY5GjLhgznZK
JWs25rupMcomyvw2w6EnytvC6NAlescvnLBDtn3BAcBJD6UTt3PuuO+us3RHvRVDFuRTYt5rzmxD
FzR0fHKkaF6bwf6m2TAre20qXyloje8pVJQ3Bbv0ZjPjMNMxhcrpOFG+Gi28SzhN44VzHtNyTzGn
b942BbRK4RdpNOHWi+xqafe6rVcUZFTNDusmwS9kno2pnG43FaDsZL7Ghx4Pzc6Hx3iH31S7djmD
vc6F2C6OrQWWNOLrFsp+BKpF+Qxb8RvNGRLUW+njf0wgk8R5te3UVNx5yGShnFv9aKPh08cnZViM
FK7PfsGeH8wlkrrwtX2cwXeM6ZtD/1UycuzC36kWsVOYGn0RNdgypA8d1Iqrn+Orp2eoOu++KcXE
E5grzjt7+IHHMCiWLluTZwwE5o46aLcAsNMk4TS4y5OLPPWOsxtufObMX4e29oyIi7kP2wxA4L3X
q+KRksCRtCxmjF0lR3AvC6gGL4SnBr1R9PETa7uOIPKaOdiSufhFMh21E76FEgGTtrUhm4bdgMDK
ucokD5GNhRf+kmarkfnb0MJewhpo5Xoeq5TGNVHot3Fckg5cesM5CLef3K8dqm2nRRimQb3j0T4j
Xmt73CHGOSs0tS3YWNxJN5s+CUJxu6UxqXCrqpE0Iz07L1WRGHSw8MGZiQI8FX4lHvXMFqeBEG9O
zS4ngkf878xw5J0NEir4bdO6vOXa1n4p6PDe14OZf++NmUkGh016TgSPVhtLeodkbNdh1XHVrcvY
QeuTdL15fct/qeJ2qHSqbod0vMARsbvAqk3/ezyY6pVL6XLGMx4Ho6d3IIfokVsg+gVONuoRFF/5
kWdNerASvdsaWtkccEU7IG1VZfMT1ZfNUBZUDxrOeASFk1Vshn1ALVHVMPtLG9OMRc/356TW3f1S
aHQ4yKS+zagG2mqVQqsdViIqg0sjve6VZ70RzvsA93CXaSQBAjxOy4G7tPY0EbC9nwfSxaMLBKlv
7Arngq/qnTvW8UHmV0qSXHOwWOnAppt86WXKx+lxJa/+pfZK66i5lX6cCbS/gYOpdlxgi6eYaNEn
YS4Tdamo2RcCsc6R3IKF/lw6YIAg7Ya6DR+SLo7xpOlZ+USHTHUEdoOQUHNtG0RfEA0WDbNo4VSR
XXp4qHTs0QZjfaweGpa052aWXRvE3lJElVuij3hmcgeCyjqXo16XW6vJDBw2+RXVZJQ5h4Mmlx2z
MWERgw/aEiSDTobEM1hnQey9Ria9zLQiHVvsvWomu0Sf1rLPfAqWtwkuZhs2lZHdD3ZBeNxbhvcK
+MfVs7SQ0OFHLLDKel33rLc8ebiEmcYrtSD2CXN6vkviarjNjN68yKwxHysGh11Z2w19fXN1Jgxn
4kgq0+lpbhfziwRaDPZG7yLyL8WDx6l6dLHi74149a/GiK6mC5pIOghdKaqgdxMacwhxHuiU8Q8e
GY+tV/o1gFCaQ/eoYtZBa4fiOJXFeOfibrm4VAxGjNkDvnTzGmCqcLBTNpdIJ5omiLNKdskjST0G
Y83onTNNKO2dZ1gYr9YuT8551yef2LOnGo8h9GZKsf3sy1KY3ncMY9NrMZWgPXNGn1svXWDISumr
B2pzUBVyf7otO29+8qWIv5WrR0EdsQPxqV6TsoxwL9Nqndprc89cQAlpJfMk3dqTznARC7PCw9yq
oiGZ4SzvonLlpek6RdVgJr5Pg3BetWni7JxZ43Mm7KSC9Ft4xniZ/K7mlipYPlQ+7+FQYUYEBOG2
rgzzVlLnU9UseqOZhMKWq9DwpMypxC4nMIfSHEN0DcOcbmxo/muNo+Onkxbadkqcn7ysYsHPwLXx
knFFIBfdcBrRPq4BsBa/PYWM61M2jNxbk1jMd6Pfm0+MX+OJpjSrjSrOqilwKWu9FzFEZXLplY8a
kmvTs2YKPmKtWsmrre3ZlwbULVYl/cGw1vljLibIFKqX3hent9RmlUJOYd7IggRDsu4LzdBZipQu
iTynSs0VAwuXCUF+4LX1WmQJrbCdJHRVZ927yzXSbHfpaPNgxeXptFOzaeESQwH1COnh5FiLZ3s0
3b1exdlDm7XpHFreYt5h3kWYH6zngVljb2oJ843CGEyfaWpKajwXjjtdNJYI816XoQdUbr/qEzCu
hKfvAQVr2MVpKeKot3VO1MlMTvVQVgx5Vfq0rnnztiYWc4PEW8+swSGUBYOHjStoahqin9Z0zHnB
3WBColm49kaGXWZPpDwq2iBNs3orpEc3l5cjnOrEnrhwxaPgLghvM9nm+dx8sRrXWoPYmMUc1dWk
vwxGE2vc7R23IoNtd4+FpdEZlNamqwF4WEqe3B13blTNCkdsUpXGrfKG9mFotebLVPXJhZpq81uW
1eqQsvpGRBT+VWoayqZjXtSoUeIjccqcpigokQLbevZ0DzLoWiucYsNq4QeUvlzqrdkRC4hovBFn
R7JuJ7bTxwGfKv21aGqf3+WgOGaTogQUN2l+tm58jxuBQ17qJLSeX2ND5GGIWvC8u7hcaoZylXZv
/TCtIy+bnzxtqT1bbGwr1n3nrcyO5L8Xecxt16G6myRjcyxF759SfSFx2IBQCAh5xZeRCX0MC9l4
b8Jv2dHWa6VVjNyO/TIRoGEIJVVVga8w+gtZgOREog/Z02/M9JgNLWMXjlveLrTBHBJGk3td2UAC
LW2d32SfzU/FmsUnYQzLs+gTRe5Axk9e7FfPZufkNTMokvyc19UOqay5radl+fCXNcVqZPAmiVdL
kBMxVp3q8Vz7FnuaNURabtXvZjEYRaRAhHAdB9J7rnMyuj7Lyum6kBebjp4tKqBoUD3XTl6el8aQ
twDDoN3Tr4qEa/agW7r5obXmGDEtU8132CbDTTnF812u9c07HAH/bgHQngSzo5YmJCyU7lzo3UuI
M1bc9qMEgo1qpezQbInoBiJrsjkYJ2vsWSVTy7ftmi7/Nhtzve+NSuU3hGBBIpqCY7nTdbXDdIiA
wIf0K0lQow2vQo8dsDFfn4tB6Q9TVXlBQdxW33YYRi4lHMSEhXHrEs2ShNgCHjQEW7DcXiv58p6d
7+RVptwt5gRykBkbA15FLiiiyT3+bI1durPatb0Q+KQL171ewspeAOdfvOJuBLd/K5sWXh9Y3ex+
0c2k3nly4QEdZ423g5+jQW4RKC2RxEt8SSeGKbdPjZtudp1v8+LZFxz6GJ9FodYHrxPzV8e2+22e
AETcqERr33K8GADsJqT8RNrpoVbEjQPIKPOzxUu70RS34qCwDRy/eAkg/WB1yAE15hYL1lEDxTgA
QK+jZAANvnFFxc+06XmDssuNXwmdVRcyC3AhicpSTgTI/OyRKj7jPGEFy0p8M2kYfAujhXspWNha
ndVuFtLiCPMEALEUOJeyqdfdjN0WKIfmnmoL3UtXbbfN7Ebt62qlQ23skj2F3MNWLCCayXcWT1R9
kv5OeD8rk+7ClAfPpsN7F1Tg8sjJLpwflsoqUlqGBSmo8CJrsNyLDoab32kh1R6v83RS1Sj2ROLW
8+J76UXre3Rl8Ej7mLl052Zae4dlgi2KayhMgrhHthwKxr6N7fKlqZcswpQYH0Ux053YJBSxjU61
y/n97TBNW7u47ioaacmG93PfbsSo0TFHMRo+8TX/pKo+PjInpAx1bXljEXYLro74zyC7+uN/trn/
s82lf4zV5j8Wte7euq9/xSz8/jU/FS2a7cVVm7p6y4DMXPM3PxUt+maFDmKICjADJ6fDvvanouWj
WtlAuxywXWhhbIH/JGlBuMWyBoCBPh4ADf/OLhcZ7C+SFlQQ2yaYA9bBRdOy/sKTJgcSm7T40Qnu
r+WOaAMeIc20B4j+Pa6yYHQWiVOpAy9eKG9r2tmumwz+iCHpcVYl8taVRp3M1AfEY9seCjHjlLUM
76hzKpEkXzDBeXW73nMt+tx0C13qTjY8yIQuA7cnZrynDJJnY02bpLUpS9M6jmNXiZ2fixs3lw8O
NHMU55fG56AHkJR9d5DnDjaum42TuuZH4QEmXaZxxjLFzQgDkfJelcmBGpAOiXFVk9vZoS9Wex4q
eg2qFNw3BtNaNYgH5PU3uV/LW83VzZ1HYCcPWnTtveQ6fZLsj7Z6hrd10nWOrTWBN+yzc8DSn5wh
Gg+bVfTyDreW9EPH1Qkx0Vjg3htzZX50VtnsvUQbDn1cFO8ahv5PJNBBrft2X2+q3AcsNuY1y4kF
URpputUuNKM0X0jkxhv+hdBLbV9zHll2NBV3e90A7W/aESN3cpKEKuJglUt/s+SNth9Brj2vBeN/
kK8W1E5d7+Tr0M/AjUdKs9Np5rdRjUbxyZkXv4yc9iqJlPNCMZgTa/WWXQSrlCw2h3c2HuNns+7Q
r6rEiOvAn5EqPL1IN9VqSdZIMa1AYYKqyY4xq9iucVVrQ7tZxTvXiJF7X2b4Wx1yVcVUd30axznW
fHNAyMQ8pR5bo13uMGgON65H2rO0ZrZWFL/MD/ac0KqlLesTaZ10PyeJTbusbicEncfWJTaso/T8
GBqY0Mw9852G6d6T7k46Nltoq/Ax/ShZYswD0zhKLOOjrocdS5SX2Z8Lmx8m8wp1wcuHY9bzSeJr
20/XuaYzhEgifaqbz9l17pkwQROOQkGFrIM5+jof2ddJyfh9aPK18W4iWX5T1Ky7g/w6X9luPB4T
c2A7gsCVnFhs9ZfFWCBwoHz7VYhoYL8wozG29ZjK1k3dejU/Xtt9m35Md4btxBeQHfyG+wLycoux
8TT9mAnZ+oC4JNX23XNIN2+7XNpdiD1sftTLGoiI0w8Ej11xTH2zearcmSTB7PoEuFZVarvZmcWp
ZDmCi9Q1cVjHtJTaPQhpAlcl482Sbmkxz159SuJD3xrkOdPTLFrGNKcWAbshGWoG/CB29NQEm9zg
Ko3j+BIXMdEK15pKFt0CVD9YMwnDwW2HARMm9MpQmozTIdwJ/+vg+Ng3Absg1WleeWcTaX2XjGMu
UONEvbt0kxzaiksi5RFc/oykPVOznj7Y+qjdYayUn1K4SNtEt6pbrZ/iszVp5FFT3ieUHLmEzC1h
gkSKpQOOIc3ATfVpyWLaHVoXPohvocpLd0YQJbL9Tv8La20h4grDYpa+4ZLqPptQqb+PRVe8xvwg
vgP90Gms5aYCzyJFzQ1nMx3v8fIMz8DPq8+DknGztYdq+JJjlCeI5q4Lqo4wMEUq7dZTqwKNqGeU
OWFfScfW2wo59DdWWiebtlq0p+uRdO/rmbhb1mH5MtSdGU25A4hPDg4meMhUxPq1/ANLiTyPlshu
0tZLNszsE5uvOhdnbr3yXSTxsqFeQXweLEYJhUb9TBNS88TR2bxSpj2uEZo8d/8WPNbtQB3woxkL
+yWVhk0xjD8cxgIb3Qwt6l1avX9d1vp4J3JaT5yiAqsy6HF1MMjjfwVYIo5j1bWbuFjLfWZreHgG
twFQoFMgluMLKf1PukeFNwXeZX1lQPiclYXjHwCkuNBdNAeVkHqh5YDRMT5CwS7uU8V6fBiIakQ6
Bj6xb8vEeME8k+xax/C2MmkUF05FujSL8WOklexJuk2tfFms2X614YfdLrg4jwmrh5lDrNMoWaZV
/B5/bw7+SkP0a6/VDZEf1w7Yxyb+/9j9/R9Fl2Jh/8cD0ONQvX/r/s5Sj6/6YwTCs2aYDu589m9U
yJnXUrefdjbjN51UsGG5nHem8WM6+jkCCQz9LiZ6jGYCuuUPF9xPO5v1G584kssYswUjCyLyvzMC
Xc1qv7BuqbXQ0Y+BWhkm9jjjrwOQOTF5m0uvRWDsbgaz2Fsm+VUj+R099g+Z5H/7bWBpYufzuelR
x/CjQeEXPGrSLobDckmL/M6lgaA/A5Pg9FyDX37+f4erbVyR1n9+OYLXIq7UVwsAzBUG+ys2a51b
sFA2L6fK849cy3ZWNW+WLP4AI1MDgnIfnGVd+FyaTlSrFulsht7HdiQ5CKY3N27eegNPUDss+r/A
CsNe/PM/DjfwD9OgSTKCf5/v/mXY9CrRmTH1XujvXbvrjKoPsG89zUazdXBdCMWqZ3bRi8g6BYPC
xQsIs3WpgxFGHK6DfXYgzrjC+Go62ee2d2o2ZikJyTJ78A3GKaz7QYM/mFu/d3Ha9M6sKJyRun+m
ou1dSIEKqWZr52vqKSmYD2Cgyahn4Qtxydz2rvU9L7tbQhLMR2y+dP8ep6+31T3vpFmeJItG2k56
2Om6wnQCFzRXlFWau5vXPNk21/RuOWTJtsBVg3s9fkRjPhaZtxL5aLDnaEi4jYgt0B3Llqqayzy6
3r5Px+NkkostvLyF2kM0gSfHcNPpBR74ViPJ27gfmVm+YSCzt5TJ3maZmo5D3q2hA4GpaYy9ZXQr
q8P5Lqnms670OOCmL7fKXAV4m3je9Ob0uauAY115hQEjarWNZ5Z8PVuBUAOLz16LGKUnv7gTsJ06
0b6CfWWBYg14eOzzNPU7buugMR0Qu1XOXZhiuthst7mT0t1hGdjvbCKynVXsoL0QWe/g/wIUKQKr
maddb6v3SY2nqWfCznmmYHdfHyeOj4CSIqqucLPPnvaRy/oy2PUSkI8rqNuy441XZCowKB7AMPNg
eDq9Uu6JvOg2XU22A00JyIfMG/J4za/GsyAD0eFRsG4YHRaXoN9IB/vDzmbSClagGRtDW14qjT1t
ZzV3VDP1ga0INZox7VCjq70KpV5Wv0cDLvOgbPMz4I6WMLG1E37lBp1E3zPm4ZSjWYUaXq4YMyyZ
yvJuWCo8pzFVHjllItwBnbOMS7UrC9byEFKuL3v+7JtFHFm11++TgrQbGeQMtaN6l1VXhEtB4UJt
1V9mz6LoR7dw0Q3ZQwVQ5kR0fojyiTkegiifZI+Oxbx8ZUx/kzpBYju9KUS/L3L3Ye2sS+NWRwcG
a36FQq4tpCHByoBuadqul44XNG31pWSy846UUITWzC9jwu43YkWzVxR49zTBLiYHQAxbhMJCgl4Z
kgji+lQdpta5T1/UnO686iVRXzLxuYmfGW+4XqWbNHszeDl9cc9AkxQm4OZ7X2LdIW+7zNQFWkR/
DUnohbcNiwJAXcHSwlljV9xSa2BDJ1PA7W37RhRnLmmRQOluGOA8xEytaRA2wLQYGO/6Mlyoh/Uz
AezgvWuRZmyiB2Z2l2DaFV+mAU+GfQvaLlBk6c3ljQgkt5B6nzktAW8g0QY5W6h+nZVEjYY//hrJ
6tUdJoldKUlm4ksqhP/VrOINcRbuLe3GEsNJFBrmD3PHCz5219ty/xkAwMnrhkvfG4d8NnGp2d9Q
9i9ZReP0qMJmel6SeUubZ2AmX4lcbxN8SFYP7G8kEWqdkzy7bRG6Pb06tnq6X63nqbO3ZAse7YkV
/aACQF5Le7923qbVhk3Zqii77upU/kJe5gajwp7uNQLMLbUAfQRgbgxkjttM9WD6KnW22v425v8k
KUt8rzx4Fvtl+P07vHWsIrMW23J20mEDc9DuWVZtdCM9aY3YpG5+FsrcCKlvXCZ6b7yzrS/zOG0N
qEXksCJgdZER+7uudvgKnL0d+SKN2BVL49UEM6gPETDnaB68p9Z7dFAFPWWRRm5AZAQOS55tXGT2
jaUgTCSecjcLGc8o9414ExtYTKfuTgpsBEsXX/XATyKz7wiL77govWiSg7bhLs6DbCP1FNnRQNk3
6UzJ7EgremiP4lxVcHN12Tw0PYaalk3gAimWdzT1GpiGa266mX0wZy64VhJ2HeWnXehzVOHNZ2tI
6Vk1BSlkh0lmNNoIutXUXhtgQXXl2QQwzLY2EjSDKAekWDcfW+OpZwkx01/nO3hsdKdTG4Tq0K2h
dzAVsPVG84iDbvC3SH8BKCiqWt3WCLo03qzWwPJZpy5JD+Xib+nmAOvXvjD8BygNKNfoyf2bxtNS
OI/ZtVp27XeSOiRAVjvaNm/mBR/okt3VcIR7Z9ktMRQVfY30Gf6ZFJEtIffpbPP4866f3/WV8dj1
3cGxGiwQ+XGa+8+DnC5m/SAz78BCQibxZhjykOdQ6Nuo4Yvqvzv59ZpgfYwUgtOS4hyAYweORULM
xqLDpUn1Ydt5u9m6H9WVEHFn6lu7+JyXPtsi/SS1a1chZBAF6zHocssbaI7oTsnixh4wgTJ+XPUZ
k4SwPsy+tw9jWfFxMFiPo3+OkFxM5R0Gk499vXYxtt7EfiuVdSngKuy6WfE366bxrYSdQkigNFj9
secAt0ZaGAZe3eyX3m833sQblOZFJOxpmt2DLJrkIuIGAw5Qji+mM6rDWhBfpoSrvUO4qfZk8ZaD
n2m8ghnx/giNprNgxUEKocQzORFr5IfV+awFFq4+vg72EIsN/8TceJkmQ+271v5WDQ0YGmWeMj+l
JwrDwVYhO7AngFI8s0iKRtHVG0ZKb3elmaMBNeEsup1cinfLjWXgpSV/lT/LYDG1ktNmJouh1El4
EMboDf6eELAI2INQNDq+z1r84mssBXozTq745PqjtkaQzoV6cuOBkDnYs8Kd603etrT6uj5v/Lbh
e2brnS7G756Zs+5tfA6w+BNBSuqQ8bH17fKR2fNDojUX3YxDUPT5pk2166e/ebNtYOtJ7X7LKb3B
x0zNVPHR9FpxNBN0oszL+mgtCHv2jo5QM+2lQ6Ni4Y3RPx+Y/zIvM5KapGFxFNq6hx3ghz76y1ze
uWzkinG8lnxq3ywobTwBdQ9znWmzT6Z09Z9/u79cA37/duSXGRjJ1SC8/nk87x0oBbnJNaCbofcR
V0n0T55S/+IWcB3yf7kE/P5dYOZy0/CxUnvcuX69BGD9WdxUDlrEr46NValsLNz/so/kb6d5kzYK
HYXbMbjVXIPVv34Xc7BH+nV4LXZXGhub8EaUlgWdBN6ybivDL7ZupT24hCFDdv4FDapgYn/8OP9j
qv3DVHt9f/yT6/fb1/rtb2/f1y/64/YN55m1g+Vc418Wk+b1OvhzAWGwm/Ct/1kjmLxVf96+DZYT
cDLJitBtw1Xb4v/9vH0b3m/C1g2KbwR/BNvtv7WAIG3/5/cqN3thIL3bHj2GJj2Tf7mw9oOd6PZS
4XJsCQC7Ir118q66tbW0uCiezycguvM7kqmwNtNCIItr1WR6e5WV2QvDd7+ENBiwgxt0NwAgnGPc
JxslIivLKaE1pqq2zzXGx5Qt3pC1gZ9N+dOCnehJqfQKgOQooyyCSesuhi/4kYzAM9n24+3bwFrs
unPCVbvcOfDdvQ0VGIa4N0A6Tlv28w0X1nFYn9d6MF79Wq1veDsoN2zRZJPsHaTzodIHLHV6TW0h
LMmIRz84wsr+4knuoFpKNkAnJGSZ7h00k4y0Qn9CkqI9FmxuNgs36DHLB6Y+XsxSu1+mlXBLq3uR
I5vXEsxtQDqO++JYf13ISXFQW+mWLD5BdFVuZZt5gUj7eOewww5w/z3abWptUcmwotoYgAZ/dkF5
VGaIk6nnj8V6uFIOfqWKfiSzOQWlFycB9UdZqNFeTuhopn/Pk15owBzZNVX+Bhl6DkQ8W9v8elvS
3CIPy8RnmsXcFuIHcJDp3OfyatJhZjixjO+PJlUCn1j0HOiH4Zec005XlI+L0XhUOvfgX22rvAXz
pAPS9l7kjFqucuNjzVQa5YAiDmxitedBAuOqyPeGpCs+WJGGLjt06geZTRccbL1MCXuV5MAmTMg8
GTM7XCWpYUECGOxaG4J3vDJ64/t41trLMk6AzATgLwtW9/Wa82g3vsf0yoJ5LhWeJD/D5+mAanYS
Yj+zT/dWi49PCh0vQcJN1LKaN6GVc6ADXd36zpUVmZtVSKPgM9jeIcIm6G7nLtHOltM+Ns3iosBk
N7JUQwRqFdtUlebbbOWeFdfeZ43PIc46FsRGYX02pgJUa6N6IAD1DxpU/Hks9TTs3dUNJ9LYIR6j
KSg0UwZNanL5dO4Zg+2HTMws9xgXkDvHT+VifdQ5JsSMVcigfOreiH5t/ZyZFsTtN21Ur5PqGGCb
+AraxSPTxV9LOy4jL2G01JIq2ROwgitTevkh99yW9/Vib4lt6PDU834Lshn7tCOo67Xje7UCuZMx
uGa8Jsu2aP0TYD+mlVL7ZC3lZ9zFDlHkPtvblo3TwXDP81y6lxL/yjlvnW/EjQACuo2INK96rYr0
KSbqdK4VFoLeZE6mJN7ivwx/P3rrWz2v8A8wQIC0bWt6KSxCjYKUomlyb8YQhoNZ19dtpjq6fxOl
2L+7bPj0+trSM7nDNi860jSNPrN50sWn2Bu/ArNgqYAjJaIsOdm5hvbWOFTpWAv0gUa6UZnLhDtW
1m4RmLYTdgk0qv41ATNwQBIHONOZIyt7Pd6Q7QSghHXoSClCDUYuWR56ogWXkfXk1w6nKgB7WlJx
kJdh1rfXlhb7C+HWT5Nj3SiD5kJvZl3qEQ3eJSxiQsT9hXkU6u+S+PFGLhMNM9yMVeb2G08Uy44K
JkD5TVZte3ITW8dUT4R3SRhobbEz1ukyU+kAGtccwuuReMAu0gUMELR7W7JgqeJDH0WyG4TcwQHl
clhQiE31M44KI3b2wELKbYbSR+9HBTm3ac4ECMYDTSDxDo5c+4VWJhm0KVcZnBtUjJk9sgBb0rqI
6402m2VYVfVwI5z4odUXeGGGB6Aq8Whx9XkDQR/d+SpB2JyGOaIm5ZB2Sb3F57EjMFxEvTW0oG5T
c5cbs7qJ/fiTjeFyVzaAzdQwHxatMjalW8IwyL3V5aQHhVpBn96O3fjGUSIfCmP8zkpiM3koDPDq
ZORLOkwWgBh2QQzVcMBnG94tCmhK/s6/EWixSBHlB3TVE+ddQ2Go7wz3Td2+aED36fvU6jAel0+p
3T0k1Jt7TdmHU44S4zj2BZLiN6NDZyuqLsYxg0KLmn4A8LB1O2tLMM7D93XtKmgrIqpXBH51zpP1
7doiCw+tCOlanQ6qwj3ntQz78fBmpDRngWm4g5+VbLqOajy/K1/1pf9g7ra3qpxooMSxJADGw8gb
jvg84w1qxqPRj99wt87RVLTlCxCVhBdXVyfXX/euwqKcZHoUQ0JziqEPxqZzrh8JFJw42a0l13jZ
agdgBN9KCjYn08Z3PNWYjMATaIM8sPrdNEK/eN3cvJEJzO+lYtOeaPZ7utK0u0jgOAYavDzB98ax
zHeo4i2p5bQJfxmY/o5efp1yfh2Vr51oJISQ/hmaLReF/s9D7JKKGpV3GTcqKi7yYdpAv6M2sNkB
1Ke4Md3nF3yqO7ygkfaf4TX73TvzR7SLUe8fD6/ntw/17b8+vv1XlDXd3w6xFl/8c4j1fnPQ4RkQ
GWXp4vmVbmv+ZhEGYxfEVuWPWryfQywVJ1Bn/x97Z5YbN5al4a0k+p0G5+GhC8iYB0kpa7AtvxBh
WSYv53naTS+gVpEb648RktMKO5XOikZBBXQk8kWSGRwuyXP+8w+4Re2tEkbqzdcSlukSnGpS8cDu
EYcZzt8ZICGwfL6GNIprrGqwfoCyM/ZDR42QEwZeZAWZQ69uiE7MrThGX7A0VM+TgfQh8bUhLtNk
KzE8d+RuESZFPE8UF7gBRdMnrZRk4rQMf2OrDkFkDSpKO6uluQxhbwV3prkNDKi6+PM3a9XEiKk3
RbqtK8zRw64Bahw0aw2w5cPuHZIVKRVALKQ1zkuy0SCyWu6EXSunLeLYlWrbvE1yV1u4MMzXjS6k
yyEIjHlctBClJd3cUHolJgzSIl96velfeFWLmVKuVDNTrpi9Cvc2DeR2QxJCMGsVkKCWtKWV0xWk
t/Xw5agb7Ms0C8Nb0w/Lt0kQFYTudvEs7ke3QpiDK/So9abCo/IMCiOgjVelc7dNtZUQ+NPpNaUp
qmJrZQaefuUO9LPqptcUT7mxHQvuyBYwjdn/FPyJKKlp3VXYT7h4S94XnuvNHFwTZ24aF2fCV52r
RDJhv+d+iIY6KMl1wWVgEeWCwNSG+le2A79gcuMbMwuJ38ywTTQIUATO865rLtXQtK+VEiCzLbFL
gtLQz2Nf9PeiyOP3koeQNBHWcMYCbs+QgBSTposAVxq7n2Ec68xtHSd1pY6dhZKS0ItSOdqFid0v
zIgCu6tHfNpMdg4vlTuYNcNMVbDgHQaCR0qZpTCRMkBNI4q0hWQ4COba2qNuTpVP2eCTc2ZWRKUt
shQuB9WY1VzroUvOSVto+A5hbHDeBGs1a5FJJQnGWGC+XqCc4+mVa7dFBEGWuNQmFGDbqOLSmpZD
N1dVBH8kRXd9aY4qszIqrE8VNI2HRPNHPXRVvC8PyjQNEfBc8nv7khjQ+CLvegIdRocIHy5A6bqb
1sQ1fGG5Rh5MmLj5ZNJ2ISQmEfpo5II8510DB51RgZUZwYXPvOotUzA0Iy6k9HdocNwbRSNUjhOB
DK/q5FEQtFfn6Y4rb6sSyZ7wGgIq+ixiMCSiq1ohorl39UyZFn4e3IddicNZNxLKy0BCNVyVaXuX
OoH4IsK4uiLcvL7O9hpC1++3iPLs84Y09w2YP7WHWRufMbAoaehGLSLJJZSGoz5RNq3ii7nXLZaa
cq2NWkbRq0pMZKr+pWapInfELUxJcolArlEIiYdP8NAAm2yGtNCZDcJXIRIS6vAWak0xw41euUB4
4rxVYw+SL6b59Xk1yi/TovaXxSjJrINc30a43gVMn1LqiIg1hqhML9dhJlvqBPu5wJmyJXSesmlk
O9KBOlQerVJfmbbPMNOneZYnQo/134gV7DCOJjmNWzxrrwNPqc7RguEvkNRauE0R428qW0umFdKu
rZdXzrTslerGshqxTd2wvZIVNfsClcuGg+vbxq5I4FTVJp2CbgX9WuS91c21ws26CT5g7llMK7vQ
dYldl0AJkqk2mPg9wBuZ5VaukK+TZ6NzPmr1tojH1q2iyTGamjC02EFwOHU6un3ah0ScCbthbNcS
hkKQhhpsJYRWc0s2h9sy5WbFUArynKmZMGOp8cE8sY+99cFx30skJKwEZtufTB68zIg9mhdhMjUQ
nnpnNdiegC370VqRXRWafeuvwWbTizgbacM6c9MzYkBCfDuZ/dpQ18+MSMd0w6F6XqSDSqNFTbet
3KxGalkKaV0rVXndVJG77lzmhehY2u5d78b6x97SzbPUynNkszqLvyCQBM6cY5YXZUhPP0nVxvtC
BgTZD2i+sJ5OE82FoG+GH6yOTsxJMmdjOI0G4Vo0XzI9oXWPRCvPYeg4G5TAZAzUQXOReFi6GR2o
nCYZ6tRXeQhKpY15c9vHV1ZkZ591PPLOk7QLIUi5XrnQXTvspwPoDNSfLmLyWBoxJt69cYH9QHzd
8XiiwqfjDXG0WZTYupz1vSs+6lU+PGBLomxzYXHBKrSvTHYkxoaq1ND6DgHny7Ryb2fETcU8K7G8
C99P5bsoqeXLBr/BrcFcejypEVKRLlHfy53RrLnI/ZoUkPzMjHGAmFhBYmKPgxocmMca1OmAIx8r
r6rfwr5gSapZjWhQSXOMw32pmRZ94N5gn+57sxCfH27oVt+74bpi0XnAQ/PMEN5SNaX4sjXV7i3q
gOAd2R79BaZn0swHOkJmWCpkkugRruQ9RrkYoGg2x7Dcl0f/j3U+YZ2UVS+Ui1yTB6/+EdzJv3uq
FKn5HOjMXx1C+dUfcKdOPejYDuClA+bIr54qRWxAHYvIO+oGBpPqvsD8WiuOcXgjRYn/tL236N+p
FeGFHteK0I1U1ZL334aL1ziP+GbeILdM5rrebeawDcQmxAZzgf7MX0ALYp0F/k0SWwXNb6ouDSRo
KB7oael7V2LscotKYpw2dExL6YBVrE4kK+WFMHbHUimCeTp2zIPrXcOarc8GzYRjjYBkTggXggQ6
bfzvuzlOm/KogwEtHDty24ulpUeyyFqmXcfUCb4HOlwoGhm9fM1s3xSSs47S2EGFhw0PIEW+NPTi
Vkdn3upkncYjQmAK3sod2Mw6TKx66sS82rq6v4i9LlzaYdLNiTu67RqbTBWSgRY8ZgL41gWohAeX
u5M6TDHd/n2eB3hvpUBPKYw/9ICAk6WgorZiqb3E1DOY+Eq87Yq4nEDypoUOxSdIXNEMBDV/p7QG
wWxdW/ZX+GWCQfBo3pD5aRC54xVzQw2uAtxBZkjo1HnrcWSe2nwgU0ssfSCbhtJx0QW1N9UpIQPc
RJZ272Ugo9KO6Exv2cW+PeW0jMHUMWm4YkSJLPT7CxjsQEcVj65ZrfbFKi9lAZhp8Z5TFNg2KS4x
/siU13GfX3gjKiVXTT+NR6SKVKMdwLWzqnNDn2QITzFSAtmS9hgXYBc2Jh/0Ef3yRxzMF+2dVvvM
rOp6VYnWujAAzMwROctHDA2CCBpTP73D4P1mGHG2CMBN9r1hUYwYHDR9n2Au920+4nO47ONQNmJ2
Q4+GOvQMgwBO0uLMJAzXSBdz6jMMQMvYrJYU6JQUduIiFxu5DX513qotQKFTfUC6sDXl5pwyk8kn
QrwFVpo5b3Qi8IJBWneZ9TmSu2t3hCH9EZAkUQho0sNKAqySFMEccBX4shmBzKEjLCMJOn2lNbW5
hA3ozRQNcyBopdXKKFJrwl0NOg18uQoofrC4Mu6CPXBqmIQSJmY8yR0IM3Xun2Uj0NrKyY0Sq+55
HuK1X42T30iu3mUjQOubiDMrhXIvwER8CicHvBQZ9bKvQgb+vX4rfFwv9SLuMXxk6B5lHYCw35NY
h6HjUgctxt6B+pw4LOJNgZKdEVQOQZfleKDikjFDk+LRmToxjSslU51tajQGjIDWntt5gybNwBWA
bteopjGA3YTZhoxRt4GlASzWZUwAyBzuAn5THc3XiD1OqobyCB1pTy4CniCDLXQQXE1eCKtoV0pj
3EGlzNY1FPtlaqE/DtNuZqXDcKGqJVJwn8A4xeB6wCGgRolNLrYF5iNphjeN0yo6c9Nh7euENhuk
pU9LJn/TIvPLWTGye2JVq6dyRX4I0lBziYo/v9Y7JE9ebuPRruPnRYosznK9j78a6DzktqSbkYGC
aVdOAdRZkItMEmwnWPy4NBKYRnVuZy50MM23kVOEC9miflNzTC9BbKp55AlYMGTXFGixa22p4MFA
NWBuNMypJp1fsY6H5oZCfUve1K03yorhd2ZbMmWcaSoH3ZrUtmbpNAMygDFlDv4zEbtVscHLjz48
dz9pTp3OYaBfFwB6c/Q4FhN4pZuESnRlAMujp0MFgrb7rA3UGwYfKAzIDJ8kCd6+RtHbaGcJiMeM
Ads2xexWniMQYqUkLVD73WDFBDwnQxjREV6s9VRtcYqri3NElhq3aHueqiDJqWSN2c91iySbwPgY
rcUM1NCHVoKtcdqXt3Sj5vtYqW5Va2xQq3zu+vqHVDbFcuj1bNUV0i2qVbKQZc+ZeBWTJ0O58SSK
RPCRbdmOQmm5zS8AGUGYnfLcEUqyVZShYUpN+kbbibfMA2FZe4J7pBnyOXCeSxQGFa8mYgyaNXgN
PQLtpYjVYoJ7WUv6N7ZXrgfg2GQfaXo7QgoieZpWSTYtiGqfuhV/UAXSPVHj7tYJsuE8MIwPkSt/
DML+twSF7nTMzQ5d0yOOzrgl3bmb1110xwvKRx2JUNPo8o3kwgDVPNWakPbpTCUyNbCqFwiiuRF4
Tsvt1Knzq1S13ttu/AlqPaZ/sQ7mq+qwE8numSS5jbgk07Bgw/OwGNGOvih36DcrNk/EqYpSEkID
dXRq4VaciF5a9/3wjjhkZVmQIokdPP+bbT/pQpIu2jyP3rl+Mmw6mTchchp/JmrPW8RB7szrhKlm
ZGy1ipEliE+9sdKgfqsHmphWcvRlsKEhcN/jN+bE3VbJ8fkCXCd2R6jKxFSid6VfZVvLLPsJDW14
Dty+6xJlWyfVO6sb+rkspyaeCX68MvBEuMxrRjxdH9krIWHsZifJF1+UpBUNgZjhM5OuJAOuEfV8
9dYSuT/TdKKrwySKSY5ogmvS28EYkvADk2GbVqIxcCOEvtdj5jlV0siZCbPiMFtHmye6g0KEilg1
m3WaCDFTYon0oFDbmREmtW44AvhZL89bomtnfaQnpLU22IrjJYxpG+1Xw35soboZqIqCO/ijZNrL
PG2J0WAW5utTtcACW6jJfSHk9+UAP6vR4ocoYo2qUnpnQR0emTvonWJy/jxPOIs8Uq/JL+OVXeIB
GkaQv0JahImQrF3SmPmaQRaYOCF3k6HxiAxu+o2rGtmFoXkNjDeH12aU4j7EbHZhSkrDhKgg+SXB
Dtom/o5BXdzf6La4SiPKpEbWYg4VT7JqqLJlHg5UHzn2fnYg8inJrwTkYEiM+R5oC5o2fRrEglYQ
Qhl3owAB8lLFgRTjxksLQehKzvE9yFoWBhoca0I3uKHOhIqUDP4a7wKEWtjjYG9Wk0Fc4bDoYVmj
QR1canp9a0qlsizVdCOCzHqv68OaDv5mPOMTg14aelhzkxUYyxHeoW7lMe2HyCRCWjvNwDlNuYhj
CevG0auJIIsElQrkTo1/MYPV7656YYQL1UI67wck4LqMTmeBB73Krgfkqczt0BC1F6GwjKmDjelM
LrOPKHKIzFXzS9uLilkZZPoEa0rcFlWNqhPbDoBQrgZTp9tIb2+555hBgbpMNBMKHElXxUSLNXta
QNqZFSK9MIXbX2JQTfBiom49S1wnJrxCWV1HdVww1NY+Z7mTL91sqFZURvaKnDFpLWf+O5oCiHzj
My5QoZ5j1Y00vuhzlMn4jyepWpHjjGH14KXvOF9MfW1ejb4RMky2egzroWsvXBTFazesmytSb7Lf
sP9Jz4rMi7BDatMF9tbOCnMEk4EIMhTcMqxJT2QxSGVgzMoQF9qi86RZ4eQKhnkVNOccq69YRdvW
2XeyE6Gc7uQMg1TzfqjqZJbJ1Q0crxmMtXVLyQNTViZKTJI/Wb770dXLecrNRTxzVE9Um6AUkzLB
D2B2j1aZltGcua5xEdbW2i4RQuq2c8775EPGq6A2hhsv1JAAqWuM9jGG4WXTqH681n2sBkVffGZt
LVpF9THZcI1ZWCXBLETvNMsLuwEVkNGfkU08rYZazNqs+8SwZxlRgk5g8D44Ue7DYkRKV2drM0sQ
8LT1tm+xEZNwlrkuowgHVxfaWhr5156S6fdMQukOdKLka39Dm/7Ry5vfAkRI0DqwPDUzj+5bu4tE
tsyqaBkQ+6ZpJca4Vn9uJLQklgs+khMmFzXhIs4cEoStxF3gZgI1MYHCa2sXahfeaWX10bfMuTrE
ZwZK1IluQSMfCObBu0vWPuSuCLpbM8il96qSP2DFvXHdctsYbjizu27FGY6o8rNbG/h+glJ/mfnh
DfHP+LTQmR4GWP9BqMDjrs521W7O067q39YPRX/1UNZRVT7lBo6/vUxFUt2k/9ofvbyhXx7233zT
Zw///V+7z7FIIDtXJDZUP5gsMQl6hjPs92u/0y9tJtpxbPVnti85b9gEFgLe0w8s4w1zRE0zbJun
Ip/D5OubM/Nnx/7yYR1O4st/89I+H87Koze5A8h76pFjqPjdoe+3+e8/1Pu0TqpxnWHH8Dwd0z6c
/YM06+vC+/4CH23hmwtsvrH38nsbydb+Aynt6HrLOow11TQIyeTD71lS//6T8BdL3UDtf9pSV44v
90EP+OqOVD/s119e86MT9s011w63sCaD2H17rREwHm6bV3TMzLRVxUA9d+LFPV7Wr24ZO6aBKdth
t064tmRAHa/j/U9e4z2rs/5Ou6zmm5Hl8u0atuz/gPeTsvdAOe3Qj46be3d8Lb/u97JFM33qJWeB
w53GCXHkfj+78iwGpA2wZnihjR9+/7pWPQkitnZ6ZcLD8Nlx26/vqX1gRRknv6mU48f2q7umj/yv
019Qx6v51b2J90eqmSe/ob5vKaw3I2Xtdd2rj9eVmeVpj2med89uVu313axjiUV9f+qRjv4Mzw6V
B/VrvawnNwtHb9/R3uF1rV/eNSazpFMv6vFxvtYLengvnFA300g/W7z0xa+7nHp8QJ1eT+kUjqqB
Gu34/iVnDbaxahCjtv+8wjVuytaY/nbaI5qKEkL1+DlaA4TJcV5QBqqHE/Aaoa4fGDf+bZBP2ff9
z5a/8Qqf3fvyWTn5TidAef+RRwnm+DmqMe1XivuM/c6JC916s1/mKKWPVvqrbx4fn3Y/CXf+OfQ1
cuGeLXT5FS70w8GOfLoTr/fjSwwLqu+OGnMuRCTYxew/h6X1U7DfT/zR11HI1BfR5/0QRDyUP5qV
/NkfPM0Bvv/94wxgBPqxUftKUNz/4TgTOXz3HzOSfzxbC3vc+ptfPuHY3/7zxwP8/qt/uFNPP1yJ
h2JX3Pv9/nD7x9282MVMUS5xYX3G5uRJdoCA/tiV72Y5Xy/9i1v+c1veP58S/dSWz9LioTp2/D1U
lKfu9BmRQd/OqjgbB2Do5A3/ReTsqadk98uZ+PRQVLvPR7t/QHVO3f1Nnfz+z2fzHc7MYZR16qZx
Wjm2b35Em0/ecpqU47SwYjS1i365LNJGJPcPv6Rffpnuomh3tIQeC7ZTv/XXfndf3/vHGz9MCk7e
ePGQ445wtEYfe+STN57c70r/2/Wzf9rvcZVTt/2iR+WJi//XeDdwhcvv9px8uKef/XAm/VNPm+ku
2MU8Pp+d88d3Pq/BU0/M9S755XxXVEe31+MX8PI79QtW9e//k9TPb7HHrdMxn7r1lxMFT7ywPyNO
PfErVvWOVY+OWvzwAtNXnnqG1j/cML3xqRv+NauL3/8Z7+6fNrUvPBg/WIgrnn72r6/7S/iPT1v5
Zsv/B3fU+csikhOv6M0LdjwvbvpHxdVXNsH3JdcTK+RH/+x5PTn+xX30sCv+8b8AAAD//w==</cx:binary>
              </cx:geoCache>
            </cx:geography>
          </cx:layoutPr>
          <cx:valueColors>
            <cx:minColor>
              <a:schemeClr val="bg1"/>
            </cx:minColor>
            <cx:midColor>
              <a:srgbClr val="41B7AB"/>
            </cx:midColor>
            <cx:maxColor>
              <a:srgbClr val="004A95"/>
            </cx:maxColor>
          </cx:valueColors>
          <cx:valueColorPositions count="3">
            <cx:midPosition>
              <cx:percent val="30"/>
            </cx:midPosition>
          </cx:valueColorPositions>
        </cx:series>
      </cx:plotAreaRegion>
    </cx:plotArea>
    <cx:legend pos="l" align="ctr" overlay="1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900" b="1"/>
          </a:pPr>
          <a:endParaRPr lang="es-ES" sz="900" b="1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0.41882</cdr:x>
      <cdr:y>0.68622</cdr:y>
    </cdr:from>
    <cdr:to>
      <cdr:x>1</cdr:x>
      <cdr:y>0.68622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47839CF9-94C0-6210-BA56-C7DAA3E8AB69}"/>
            </a:ext>
          </a:extLst>
        </cdr:cNvPr>
        <cdr:cNvCxnSpPr/>
      </cdr:nvCxnSpPr>
      <cdr:spPr>
        <a:xfrm xmlns:a="http://schemas.openxmlformats.org/drawingml/2006/main" flipH="1">
          <a:off x="2904802" y="2602048"/>
          <a:ext cx="401736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0" y="22"/>
            <a:ext cx="2945660" cy="49813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60" y="22"/>
            <a:ext cx="2945660" cy="498135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r">
              <a:defRPr sz="1200"/>
            </a:lvl1pPr>
          </a:lstStyle>
          <a:p>
            <a:fld id="{2BC099A7-9FC9-4A9D-82FF-01BA7789EDA6}" type="datetimeFigureOut">
              <a:rPr lang="es-PE" smtClean="0"/>
              <a:pPr/>
              <a:t>11/07/2023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9" rIns="91395" bIns="45699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86"/>
            <a:ext cx="5438140" cy="3909238"/>
          </a:xfrm>
          <a:prstGeom prst="rect">
            <a:avLst/>
          </a:prstGeom>
        </p:spPr>
        <p:txBody>
          <a:bodyPr vert="horz" lIns="91395" tIns="45699" rIns="91395" bIns="4569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0" y="9430099"/>
            <a:ext cx="2945660" cy="49813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60" y="9430099"/>
            <a:ext cx="2945660" cy="498134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r">
              <a:defRPr sz="1200"/>
            </a:lvl1pPr>
          </a:lstStyle>
          <a:p>
            <a:fld id="{AB4B1C6A-A128-4B59-A276-A739D0E7FE57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349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918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071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Rei pi f. </a:t>
            </a:r>
            <a:r>
              <a:rPr lang="es-ES" dirty="0" err="1"/>
              <a:t>invers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1415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586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29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757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B1C6A-A128-4B59-A276-A739D0E7FE57}" type="slidenum">
              <a:rPr lang="es-PE" smtClean="0"/>
              <a:pPr/>
              <a:t>31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5956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489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39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30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993" y="842552"/>
            <a:ext cx="6863954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993" y="2704031"/>
            <a:ext cx="68639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2" indent="0" algn="ctr">
              <a:buNone/>
              <a:defRPr sz="1501"/>
            </a:lvl2pPr>
            <a:lvl3pPr marL="686445" indent="0" algn="ctr">
              <a:buNone/>
              <a:defRPr sz="1351"/>
            </a:lvl3pPr>
            <a:lvl4pPr marL="1029668" indent="0" algn="ctr">
              <a:buNone/>
              <a:defRPr sz="1201"/>
            </a:lvl4pPr>
            <a:lvl5pPr marL="1372890" indent="0" algn="ctr">
              <a:buNone/>
              <a:defRPr sz="1201"/>
            </a:lvl5pPr>
            <a:lvl6pPr marL="1716113" indent="0" algn="ctr">
              <a:buNone/>
              <a:defRPr sz="1201"/>
            </a:lvl6pPr>
            <a:lvl7pPr marL="2059335" indent="0" algn="ctr">
              <a:buNone/>
              <a:defRPr sz="1201"/>
            </a:lvl7pPr>
            <a:lvl8pPr marL="2402558" indent="0" algn="ctr">
              <a:buNone/>
              <a:defRPr sz="1201"/>
            </a:lvl8pPr>
            <a:lvl9pPr marL="2745781" indent="0" algn="ctr">
              <a:buNone/>
              <a:defRPr sz="12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" y="-1"/>
            <a:ext cx="9151154" cy="5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8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0" y="1283491"/>
            <a:ext cx="7893547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30" y="3445285"/>
            <a:ext cx="7893547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222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9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1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35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5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81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6038086" y="4771681"/>
            <a:ext cx="2059186" cy="274097"/>
          </a:xfrm>
          <a:prstGeom prst="rect">
            <a:avLst/>
          </a:prstGeom>
        </p:spPr>
        <p:txBody>
          <a:bodyPr vert="horz" lIns="68700" tIns="34350" rIns="68700" bIns="3435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7290" y="4825618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9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/>
        </p:nvCxnSpPr>
        <p:spPr>
          <a:xfrm>
            <a:off x="9353" y="710737"/>
            <a:ext cx="9136070" cy="102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9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9C6C454-8813-472E-9044-7988C98673DE}"/>
              </a:ext>
            </a:extLst>
          </p:cNvPr>
          <p:cNvSpPr/>
          <p:nvPr/>
        </p:nvSpPr>
        <p:spPr>
          <a:xfrm>
            <a:off x="8471228" y="4953579"/>
            <a:ext cx="346009" cy="19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1721A6-80F0-49C7-AD78-B4C2BD6BE7B9}"/>
              </a:ext>
            </a:extLst>
          </p:cNvPr>
          <p:cNvSpPr/>
          <p:nvPr/>
        </p:nvSpPr>
        <p:spPr>
          <a:xfrm>
            <a:off x="0" y="4970206"/>
            <a:ext cx="8458200" cy="17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8" name="Conector recto 18"/>
          <p:cNvCxnSpPr/>
          <p:nvPr/>
        </p:nvCxnSpPr>
        <p:spPr>
          <a:xfrm>
            <a:off x="9353" y="710737"/>
            <a:ext cx="9136070" cy="10265"/>
          </a:xfrm>
          <a:prstGeom prst="line">
            <a:avLst/>
          </a:prstGeom>
          <a:ln w="9525">
            <a:solidFill>
              <a:srgbClr val="00A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FFD29F44-5256-497B-9DF7-D216C2BC0C62}"/>
              </a:ext>
            </a:extLst>
          </p:cNvPr>
          <p:cNvSpPr/>
          <p:nvPr/>
        </p:nvSpPr>
        <p:spPr>
          <a:xfrm>
            <a:off x="0" y="5102544"/>
            <a:ext cx="8458200" cy="45719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0" y="4825617"/>
            <a:ext cx="8458200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269AF-17BC-4CEE-B3B8-687D751D6476}"/>
              </a:ext>
            </a:extLst>
          </p:cNvPr>
          <p:cNvSpPr/>
          <p:nvPr/>
        </p:nvSpPr>
        <p:spPr>
          <a:xfrm>
            <a:off x="6515" y="5102544"/>
            <a:ext cx="8794502" cy="47537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72DFFE5-8D0A-412C-9415-FF534D60F13C}"/>
              </a:ext>
            </a:extLst>
          </p:cNvPr>
          <p:cNvSpPr/>
          <p:nvPr/>
        </p:nvSpPr>
        <p:spPr>
          <a:xfrm>
            <a:off x="8853488" y="4825617"/>
            <a:ext cx="298450" cy="3231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59BDE3-297E-4975-9F82-693314A4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22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0"/>
          <a:stretch/>
        </p:blipFill>
        <p:spPr>
          <a:xfrm>
            <a:off x="0" y="4782506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70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7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4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734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2439-50B3-4582-87C7-FD895799C6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00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08" y="162076"/>
            <a:ext cx="8071501" cy="51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633" y="5006448"/>
            <a:ext cx="83606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668" y="1201263"/>
            <a:ext cx="2100398" cy="77825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30065" y="898397"/>
            <a:ext cx="6053923" cy="229713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97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4131" y="4732352"/>
            <a:ext cx="5116188" cy="274097"/>
          </a:xfrm>
        </p:spPr>
        <p:txBody>
          <a:bodyPr/>
          <a:lstStyle>
            <a:lvl1pPr marL="0" indent="0">
              <a:defRPr sz="60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060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7" y="41672"/>
            <a:ext cx="7893547" cy="513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2" b="1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29197" y="580620"/>
            <a:ext cx="7893547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" y="1"/>
            <a:ext cx="395879" cy="5740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" y="574059"/>
            <a:ext cx="395879" cy="1932288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innerShdw blurRad="1143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7" name="9 Marcador de número de diapositiva"/>
          <p:cNvSpPr txBox="1">
            <a:spLocks noGrp="1"/>
          </p:cNvSpPr>
          <p:nvPr/>
        </p:nvSpPr>
        <p:spPr bwMode="auto">
          <a:xfrm>
            <a:off x="6792470" y="4880141"/>
            <a:ext cx="2135452" cy="2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9B1E53-D5FE-45F7-BF89-CCC6C51E7B0E}" type="slidenum">
              <a:rPr lang="es-ES" sz="901">
                <a:solidFill>
                  <a:srgbClr val="C00000"/>
                </a:solidFill>
              </a:rPr>
              <a:pPr algn="r"/>
              <a:t>‹Nº›</a:t>
            </a:fld>
            <a:endParaRPr lang="es-ES" sz="90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" y="1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541575" y="4769556"/>
            <a:ext cx="521308" cy="27409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0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10AC81-0BCF-4A88-91DD-6D952CB3253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/>
        </p:nvCxnSpPr>
        <p:spPr>
          <a:xfrm>
            <a:off x="-6831" y="686460"/>
            <a:ext cx="916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92" y="4841801"/>
            <a:ext cx="8431901" cy="19887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2377463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" y="2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541575" y="4769557"/>
            <a:ext cx="521308" cy="27409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b="0" smtClean="0">
                <a:solidFill>
                  <a:schemeClr val="bg1"/>
                </a:solidFill>
              </a:rPr>
              <a:pPr/>
              <a:t>‹Nº›</a:t>
            </a:fld>
            <a:endParaRPr lang="es-E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80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96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963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01102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652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27226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4382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0168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333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89887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82418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356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0097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95896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993" y="842552"/>
            <a:ext cx="6863954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993" y="2704031"/>
            <a:ext cx="68639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2" indent="0" algn="ctr">
              <a:buNone/>
              <a:defRPr sz="1501"/>
            </a:lvl2pPr>
            <a:lvl3pPr marL="686445" indent="0" algn="ctr">
              <a:buNone/>
              <a:defRPr sz="1351"/>
            </a:lvl3pPr>
            <a:lvl4pPr marL="1029668" indent="0" algn="ctr">
              <a:buNone/>
              <a:defRPr sz="1201"/>
            </a:lvl4pPr>
            <a:lvl5pPr marL="1372890" indent="0" algn="ctr">
              <a:buNone/>
              <a:defRPr sz="1201"/>
            </a:lvl5pPr>
            <a:lvl6pPr marL="1716113" indent="0" algn="ctr">
              <a:buNone/>
              <a:defRPr sz="1201"/>
            </a:lvl6pPr>
            <a:lvl7pPr marL="2059335" indent="0" algn="ctr">
              <a:buNone/>
              <a:defRPr sz="1201"/>
            </a:lvl7pPr>
            <a:lvl8pPr marL="2402558" indent="0" algn="ctr">
              <a:buNone/>
              <a:defRPr sz="1201"/>
            </a:lvl8pPr>
            <a:lvl9pPr marL="2745781" indent="0" algn="ctr">
              <a:buNone/>
              <a:defRPr sz="120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" y="-1"/>
            <a:ext cx="9151154" cy="5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35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0" y="1283491"/>
            <a:ext cx="7893547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30" y="3445285"/>
            <a:ext cx="7893547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222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5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9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1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35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5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81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6038086" y="4771681"/>
            <a:ext cx="2059186" cy="274097"/>
          </a:xfrm>
          <a:prstGeom prst="rect">
            <a:avLst/>
          </a:prstGeom>
        </p:spPr>
        <p:txBody>
          <a:bodyPr vert="horz" lIns="68700" tIns="34350" rIns="68700" bIns="3435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0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1754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7290" y="4825618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92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73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/>
        </p:nvCxnSpPr>
        <p:spPr>
          <a:xfrm>
            <a:off x="9353" y="710737"/>
            <a:ext cx="9136070" cy="1026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40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9C6C454-8813-472E-9044-7988C98673DE}"/>
              </a:ext>
            </a:extLst>
          </p:cNvPr>
          <p:cNvSpPr/>
          <p:nvPr/>
        </p:nvSpPr>
        <p:spPr>
          <a:xfrm>
            <a:off x="8471228" y="4953579"/>
            <a:ext cx="346009" cy="19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31721A6-80F0-49C7-AD78-B4C2BD6BE7B9}"/>
              </a:ext>
            </a:extLst>
          </p:cNvPr>
          <p:cNvSpPr/>
          <p:nvPr/>
        </p:nvSpPr>
        <p:spPr>
          <a:xfrm>
            <a:off x="0" y="4970206"/>
            <a:ext cx="8458200" cy="17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CA4279F4-3077-4423-B1AB-A10A4A7FFA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8" name="Conector recto 18"/>
          <p:cNvCxnSpPr/>
          <p:nvPr/>
        </p:nvCxnSpPr>
        <p:spPr>
          <a:xfrm>
            <a:off x="9353" y="710737"/>
            <a:ext cx="9136070" cy="10265"/>
          </a:xfrm>
          <a:prstGeom prst="line">
            <a:avLst/>
          </a:prstGeom>
          <a:ln w="9525">
            <a:solidFill>
              <a:srgbClr val="00A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FFD29F44-5256-497B-9DF7-D216C2BC0C62}"/>
              </a:ext>
            </a:extLst>
          </p:cNvPr>
          <p:cNvSpPr/>
          <p:nvPr/>
        </p:nvSpPr>
        <p:spPr>
          <a:xfrm>
            <a:off x="0" y="5102544"/>
            <a:ext cx="8458200" cy="45719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0" y="4825617"/>
            <a:ext cx="8458200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269AF-17BC-4CEE-B3B8-687D751D6476}"/>
              </a:ext>
            </a:extLst>
          </p:cNvPr>
          <p:cNvSpPr/>
          <p:nvPr/>
        </p:nvSpPr>
        <p:spPr>
          <a:xfrm>
            <a:off x="6515" y="5102544"/>
            <a:ext cx="8794502" cy="47537"/>
          </a:xfrm>
          <a:prstGeom prst="rect">
            <a:avLst/>
          </a:prstGeom>
          <a:solidFill>
            <a:srgbClr val="00A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72DFFE5-8D0A-412C-9415-FF534D60F13C}"/>
              </a:ext>
            </a:extLst>
          </p:cNvPr>
          <p:cNvSpPr/>
          <p:nvPr/>
        </p:nvSpPr>
        <p:spPr>
          <a:xfrm>
            <a:off x="8853488" y="4825617"/>
            <a:ext cx="298450" cy="3231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59BDE3-297E-4975-9F82-693314A4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72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4782506"/>
            <a:ext cx="9151938" cy="36576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46" y="4874170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2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03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264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2439-50B3-4582-87C7-FD895799C6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32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Encabeza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08" y="162076"/>
            <a:ext cx="8071501" cy="51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10 Conector recto"/>
          <p:cNvCxnSpPr/>
          <p:nvPr/>
        </p:nvCxnSpPr>
        <p:spPr>
          <a:xfrm>
            <a:off x="395633" y="5006448"/>
            <a:ext cx="83606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668" y="1201263"/>
            <a:ext cx="2100398" cy="77825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3 Marcador de contenido"/>
          <p:cNvSpPr>
            <a:spLocks noGrp="1"/>
          </p:cNvSpPr>
          <p:nvPr>
            <p:ph sz="half" idx="2"/>
          </p:nvPr>
        </p:nvSpPr>
        <p:spPr>
          <a:xfrm>
            <a:off x="2630065" y="898397"/>
            <a:ext cx="6053923" cy="229713"/>
          </a:xfrm>
          <a:solidFill>
            <a:srgbClr val="EAEAEA"/>
          </a:solidFill>
        </p:spPr>
        <p:txBody>
          <a:bodyPr rtlCol="0" anchor="ctr">
            <a:normAutofit/>
          </a:bodyPr>
          <a:lstStyle>
            <a:lvl1pPr algn="ctr">
              <a:buNone/>
              <a:defRPr kumimoji="0" lang="es-PE" sz="97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defRPr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24131" y="4732352"/>
            <a:ext cx="5116188" cy="274097"/>
          </a:xfrm>
        </p:spPr>
        <p:txBody>
          <a:bodyPr/>
          <a:lstStyle>
            <a:lvl1pPr marL="0" indent="0">
              <a:defRPr sz="60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345DD-B7C0-439D-AB77-7AA7EE431CA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4941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97" y="41672"/>
            <a:ext cx="7893547" cy="513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2" b="1"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629197" y="580620"/>
            <a:ext cx="7893547" cy="0"/>
          </a:xfrm>
          <a:prstGeom prst="line">
            <a:avLst/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" y="1"/>
            <a:ext cx="395879" cy="57405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" y="574059"/>
            <a:ext cx="395879" cy="1932288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innerShdw blurRad="1143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1" dirty="0">
              <a:solidFill>
                <a:prstClr val="white"/>
              </a:solidFill>
            </a:endParaRPr>
          </a:p>
        </p:txBody>
      </p:sp>
      <p:sp>
        <p:nvSpPr>
          <p:cNvPr id="7" name="9 Marcador de número de diapositiva"/>
          <p:cNvSpPr txBox="1">
            <a:spLocks noGrp="1"/>
          </p:cNvSpPr>
          <p:nvPr/>
        </p:nvSpPr>
        <p:spPr bwMode="auto">
          <a:xfrm>
            <a:off x="6792470" y="4880141"/>
            <a:ext cx="2135452" cy="2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9B1E53-D5FE-45F7-BF89-CCC6C51E7B0E}" type="slidenum">
              <a:rPr lang="es-ES" sz="901">
                <a:solidFill>
                  <a:srgbClr val="C00000"/>
                </a:solidFill>
              </a:rPr>
              <a:pPr algn="r"/>
              <a:t>‹Nº›</a:t>
            </a:fld>
            <a:endParaRPr lang="es-ES" sz="90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89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1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541575" y="4769556"/>
            <a:ext cx="521308" cy="27409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smtClean="0">
                <a:solidFill>
                  <a:prstClr val="white"/>
                </a:solidFill>
              </a:rPr>
              <a:pPr/>
              <a:t>‹Nº›</a:t>
            </a:fld>
            <a:endParaRPr lang="es-E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1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3871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825617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51938" cy="32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51937" cy="514826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  <a:prstGeom prst="rect">
            <a:avLst/>
          </a:prstGeom>
        </p:spPr>
        <p:txBody>
          <a:bodyPr/>
          <a:lstStyle>
            <a:lvl1pPr algn="r">
              <a:defRPr sz="10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10AC81-0BCF-4A88-91DD-6D952CB3253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2"/>
            <a:ext cx="9150202" cy="322645"/>
          </a:xfrm>
          <a:prstGeom prst="rect">
            <a:avLst/>
          </a:prstGeom>
        </p:spPr>
      </p:pic>
      <p:cxnSp>
        <p:nvCxnSpPr>
          <p:cNvPr id="8" name="Conector recto 18"/>
          <p:cNvCxnSpPr/>
          <p:nvPr/>
        </p:nvCxnSpPr>
        <p:spPr>
          <a:xfrm>
            <a:off x="-6831" y="686460"/>
            <a:ext cx="916200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8092" y="4841801"/>
            <a:ext cx="8431901" cy="198873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839118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/>
          <a:stretch/>
        </p:blipFill>
        <p:spPr>
          <a:xfrm>
            <a:off x="1174" y="2"/>
            <a:ext cx="9150764" cy="5148263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541575" y="4769557"/>
            <a:ext cx="521308" cy="27409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defPPr>
              <a:defRPr lang="es-ES"/>
            </a:defPPr>
            <a:lvl1pPr marL="0" algn="r" defTabSz="914306" rtl="0" eaLnBrk="1" latinLnBrk="0" hangingPunct="1">
              <a:defRPr sz="9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10AC81-0BCF-4A88-91DD-6D952CB3253A}" type="slidenum">
              <a:rPr lang="es-ES" sz="1000" b="0" smtClean="0">
                <a:solidFill>
                  <a:schemeClr val="bg1"/>
                </a:solidFill>
              </a:rPr>
              <a:pPr/>
              <a:t>‹Nº›</a:t>
            </a:fld>
            <a:endParaRPr lang="es-E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49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2789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992" y="842967"/>
            <a:ext cx="6863954" cy="1792287"/>
          </a:xfrm>
          <a:prstGeom prst="rect">
            <a:avLst/>
          </a:prstGeom>
        </p:spPr>
        <p:txBody>
          <a:bodyPr anchor="b"/>
          <a:lstStyle>
            <a:lvl1pPr algn="ctr"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992" y="2703513"/>
            <a:ext cx="6863954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2"/>
            </a:lvl1pPr>
            <a:lvl2pPr marL="457611" indent="0" algn="ctr">
              <a:buNone/>
              <a:defRPr sz="2002"/>
            </a:lvl2pPr>
            <a:lvl3pPr marL="915223" indent="0" algn="ctr">
              <a:buNone/>
              <a:defRPr sz="1802"/>
            </a:lvl3pPr>
            <a:lvl4pPr marL="1372834" indent="0" algn="ctr">
              <a:buNone/>
              <a:defRPr sz="1601"/>
            </a:lvl4pPr>
            <a:lvl5pPr marL="1830446" indent="0" algn="ctr">
              <a:buNone/>
              <a:defRPr sz="1601"/>
            </a:lvl5pPr>
            <a:lvl6pPr marL="2288057" indent="0" algn="ctr">
              <a:buNone/>
              <a:defRPr sz="1601"/>
            </a:lvl6pPr>
            <a:lvl7pPr marL="2745669" indent="0" algn="ctr">
              <a:buNone/>
              <a:defRPr sz="1601"/>
            </a:lvl7pPr>
            <a:lvl8pPr marL="3203280" indent="0" algn="ctr">
              <a:buNone/>
              <a:defRPr sz="1601"/>
            </a:lvl8pPr>
            <a:lvl9pPr marL="3660892" indent="0" algn="ctr">
              <a:buNone/>
              <a:defRPr sz="1601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926780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07340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31" y="1282700"/>
            <a:ext cx="7893547" cy="2141538"/>
          </a:xfrm>
          <a:prstGeom prst="rect">
            <a:avLst/>
          </a:prstGeom>
        </p:spPr>
        <p:txBody>
          <a:bodyPr anchor="b"/>
          <a:lstStyle>
            <a:lvl1pPr>
              <a:defRPr sz="600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4431" y="3444878"/>
            <a:ext cx="7893547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1pPr>
            <a:lvl2pPr marL="457611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5223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3pPr>
            <a:lvl4pPr marL="137283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3044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805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566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328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6089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741706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9196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52237" y="1370015"/>
            <a:ext cx="3870507" cy="326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72708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786" y="1262065"/>
            <a:ext cx="3872095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786" y="1881190"/>
            <a:ext cx="3872095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33169" y="1262065"/>
            <a:ext cx="38911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2" b="1"/>
            </a:lvl1pPr>
            <a:lvl2pPr marL="457611" indent="0">
              <a:buNone/>
              <a:defRPr sz="2002" b="1"/>
            </a:lvl2pPr>
            <a:lvl3pPr marL="915223" indent="0">
              <a:buNone/>
              <a:defRPr sz="1802" b="1"/>
            </a:lvl3pPr>
            <a:lvl4pPr marL="1372834" indent="0">
              <a:buNone/>
              <a:defRPr sz="1601" b="1"/>
            </a:lvl4pPr>
            <a:lvl5pPr marL="1830446" indent="0">
              <a:buNone/>
              <a:defRPr sz="1601" b="1"/>
            </a:lvl5pPr>
            <a:lvl6pPr marL="2288057" indent="0">
              <a:buNone/>
              <a:defRPr sz="1601" b="1"/>
            </a:lvl6pPr>
            <a:lvl7pPr marL="2745669" indent="0">
              <a:buNone/>
              <a:defRPr sz="1601" b="1"/>
            </a:lvl7pPr>
            <a:lvl8pPr marL="3203280" indent="0">
              <a:buNone/>
              <a:defRPr sz="1601" b="1"/>
            </a:lvl8pPr>
            <a:lvl9pPr marL="3660892" indent="0">
              <a:buNone/>
              <a:defRPr sz="160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33169" y="1881190"/>
            <a:ext cx="3891163" cy="2765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78977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7674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30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04480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290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9478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198" y="274641"/>
            <a:ext cx="7893547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1370015"/>
            <a:ext cx="7893547" cy="326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03981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9358" y="274640"/>
            <a:ext cx="1973387" cy="43624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9198" y="274640"/>
            <a:ext cx="5767628" cy="4362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1172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4E7D01-7522-4533-7D4E-B0C27367A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119" y="916898"/>
            <a:ext cx="2854185" cy="3836334"/>
          </a:xfrm>
          <a:prstGeom prst="rect">
            <a:avLst/>
          </a:prstGeom>
        </p:spPr>
      </p:pic>
      <p:pic>
        <p:nvPicPr>
          <p:cNvPr id="3" name="Google Shape;12;p2">
            <a:extLst>
              <a:ext uri="{FF2B5EF4-FFF2-40B4-BE49-F238E27FC236}">
                <a16:creationId xmlns:a16="http://schemas.microsoft.com/office/drawing/2014/main" id="{8E723AE6-BAAF-7240-BA47-69EF896A0CA9}"/>
              </a:ext>
            </a:extLst>
          </p:cNvPr>
          <p:cNvPicPr preferRelativeResize="0"/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4987" cy="96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EFC57E63-33C5-2985-0768-023CBEC5FA39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02544"/>
            <a:ext cx="916498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876CA80-B33B-4B0C-9F8E-33CCBB26F328}"/>
              </a:ext>
            </a:extLst>
          </p:cNvPr>
          <p:cNvSpPr/>
          <p:nvPr userDrawn="1"/>
        </p:nvSpPr>
        <p:spPr>
          <a:xfrm>
            <a:off x="3807502" y="224852"/>
            <a:ext cx="2046157" cy="74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93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>
              <a:defRPr sz="3203"/>
            </a:lvl1pPr>
            <a:lvl2pPr>
              <a:defRPr sz="2803"/>
            </a:lvl2pPr>
            <a:lvl3pPr>
              <a:defRPr sz="2402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54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87" y="342902"/>
            <a:ext cx="2952136" cy="1201738"/>
          </a:xfrm>
          <a:prstGeom prst="rect">
            <a:avLst/>
          </a:prstGeom>
        </p:spPr>
        <p:txBody>
          <a:bodyPr anchor="b"/>
          <a:lstStyle>
            <a:lvl1pPr>
              <a:defRPr sz="320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91163" y="741364"/>
            <a:ext cx="4633169" cy="365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3"/>
            </a:lvl1pPr>
            <a:lvl2pPr marL="457611" indent="0">
              <a:buNone/>
              <a:defRPr sz="2803"/>
            </a:lvl2pPr>
            <a:lvl3pPr marL="915223" indent="0">
              <a:buNone/>
              <a:defRPr sz="2402"/>
            </a:lvl3pPr>
            <a:lvl4pPr marL="1372834" indent="0">
              <a:buNone/>
              <a:defRPr sz="2002"/>
            </a:lvl4pPr>
            <a:lvl5pPr marL="1830446" indent="0">
              <a:buNone/>
              <a:defRPr sz="2002"/>
            </a:lvl5pPr>
            <a:lvl6pPr marL="2288057" indent="0">
              <a:buNone/>
              <a:defRPr sz="2002"/>
            </a:lvl6pPr>
            <a:lvl7pPr marL="2745669" indent="0">
              <a:buNone/>
              <a:defRPr sz="2002"/>
            </a:lvl7pPr>
            <a:lvl8pPr marL="3203280" indent="0">
              <a:buNone/>
              <a:defRPr sz="2002"/>
            </a:lvl8pPr>
            <a:lvl9pPr marL="3660892" indent="0">
              <a:buNone/>
              <a:defRPr sz="2002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787" y="1544641"/>
            <a:ext cx="2952136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611" indent="0">
              <a:buNone/>
              <a:defRPr sz="1401"/>
            </a:lvl2pPr>
            <a:lvl3pPr marL="915223" indent="0">
              <a:buNone/>
              <a:defRPr sz="1201"/>
            </a:lvl3pPr>
            <a:lvl4pPr marL="1372834" indent="0">
              <a:buNone/>
              <a:defRPr sz="1001"/>
            </a:lvl4pPr>
            <a:lvl5pPr marL="1830446" indent="0">
              <a:buNone/>
              <a:defRPr sz="1001"/>
            </a:lvl5pPr>
            <a:lvl6pPr marL="2288057" indent="0">
              <a:buNone/>
              <a:defRPr sz="1001"/>
            </a:lvl6pPr>
            <a:lvl7pPr marL="2745669" indent="0">
              <a:buNone/>
              <a:defRPr sz="1001"/>
            </a:lvl7pPr>
            <a:lvl8pPr marL="3203280" indent="0">
              <a:buNone/>
              <a:defRPr sz="1001"/>
            </a:lvl8pPr>
            <a:lvl9pPr marL="3660892" indent="0">
              <a:buNone/>
              <a:defRPr sz="100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9196" y="4772025"/>
            <a:ext cx="2059186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31582" y="4772025"/>
            <a:ext cx="3088779" cy="273050"/>
          </a:xfrm>
          <a:prstGeom prst="rect">
            <a:avLst/>
          </a:prstGeom>
        </p:spPr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957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33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197" y="274099"/>
            <a:ext cx="7893547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97" y="1370486"/>
            <a:ext cx="7893547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196" y="4771679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80" y="4771679"/>
            <a:ext cx="308877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556" y="4771679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175490"/>
            <a:ext cx="9150202" cy="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8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  <p:sldLayoutId id="2147484493" r:id="rId13"/>
    <p:sldLayoutId id="2147484494" r:id="rId14"/>
    <p:sldLayoutId id="2147484495" r:id="rId15"/>
  </p:sldLayoutIdLst>
  <p:hf hdr="0" ftr="0" dt="0"/>
  <p:txStyles>
    <p:titleStyle>
      <a:lvl1pPr algn="l" defTabSz="686445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2" indent="-171612" algn="l" defTabSz="686445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4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6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9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501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24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47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69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92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2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5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8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90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13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35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58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81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65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197" y="274099"/>
            <a:ext cx="7893547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97" y="1370486"/>
            <a:ext cx="7893547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196" y="4771679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80" y="4771679"/>
            <a:ext cx="308877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556" y="4771679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9150202" cy="579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 rot="10800000">
            <a:off x="0" y="4175490"/>
            <a:ext cx="9150202" cy="9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</p:sldLayoutIdLst>
  <p:hf hdr="0" ftr="0" dt="0"/>
  <p:txStyles>
    <p:titleStyle>
      <a:lvl1pPr algn="l" defTabSz="686445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2" indent="-171612" algn="l" defTabSz="686445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4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6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9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501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24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47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69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92" indent="-171612" algn="l" defTabSz="6864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2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5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8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90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13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35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58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81" algn="l" defTabSz="686445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63556" y="4772025"/>
            <a:ext cx="205918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C58-D15D-432C-8390-60963580997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8338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hf hdr="0" ftr="0" dt="0"/>
  <p:txStyles>
    <p:titleStyle>
      <a:lvl1pPr algn="l" defTabSz="915223" rtl="0" eaLnBrk="1" latinLnBrk="0" hangingPunct="1">
        <a:lnSpc>
          <a:spcPct val="90000"/>
        </a:lnSpc>
        <a:spcBef>
          <a:spcPct val="0"/>
        </a:spcBef>
        <a:buNone/>
        <a:defRPr sz="44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806" indent="-228806" algn="l" defTabSz="9152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3" kern="1200">
          <a:solidFill>
            <a:schemeClr val="tx1"/>
          </a:solidFill>
          <a:latin typeface="+mn-lt"/>
          <a:ea typeface="+mn-ea"/>
          <a:cs typeface="+mn-cs"/>
        </a:defRPr>
      </a:lvl1pPr>
      <a:lvl2pPr marL="686417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2pPr>
      <a:lvl3pPr marL="1144029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1640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2059252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516863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974475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432086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889698" indent="-228806" algn="l" defTabSz="9152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11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223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834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446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057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669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280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0892" algn="l" defTabSz="915223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microsoft.com/office/2007/relationships/hdphoto" Target="../media/hdphoto3.wdp"/><Relationship Id="rId4" Type="http://schemas.microsoft.com/office/2014/relationships/chartEx" Target="../charts/chartEx1.xml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E0E491-FB1C-05F1-5F6B-6278015C1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"/>
            <a:ext cx="9151938" cy="51351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8DB151-21FF-42E7-925A-9797D334ACCE}"/>
              </a:ext>
            </a:extLst>
          </p:cNvPr>
          <p:cNvSpPr txBox="1"/>
          <p:nvPr/>
        </p:nvSpPr>
        <p:spPr>
          <a:xfrm>
            <a:off x="215328" y="1900634"/>
            <a:ext cx="4261317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 PRESUPUESTARIAS EN EL MARCO DEL ARTÍCULO 66 DE LA LEY </a:t>
            </a:r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31638: 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ECONOMÍA Y FINANZAS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(Segundo Trimestre 2023)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 Alonso Contreras Miranda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Ministro de Economía y Finanzas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Julio 2023</a:t>
            </a:r>
          </a:p>
        </p:txBody>
      </p:sp>
    </p:spTree>
    <p:extLst>
      <p:ext uri="{BB962C8B-B14F-4D97-AF65-F5344CB8AC3E}">
        <p14:creationId xmlns:p14="http://schemas.microsoft.com/office/powerpoint/2010/main" val="228831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1">
            <a:extLst>
              <a:ext uri="{FF2B5EF4-FFF2-40B4-BE49-F238E27FC236}">
                <a16:creationId xmlns:a16="http://schemas.microsoft.com/office/drawing/2014/main" id="{BB4270BA-B6EF-4F4B-B495-F6FDEF18B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6" y="4824171"/>
            <a:ext cx="86914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64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1/Correlaciones halladas a partir de diciembre de 2007 hasta diciembre de 2019 respectivamente. Para los indicadores de situación actual y finanzas se muestra la correlación contemporánea, y para el resto de las expectativas se presenta la correlación con el PBI adelantado tres periodos. 2/ Los días de inventarios no deseados muestran la diferencia entre los días de inventarios correspondientes a cada mes menos los días de inventarios deseados por las empresas. 3/ Correlación de la inversión privada desde setiembre de 2017 hasta diciembre de 2019, considerando rezago óptimo (t=-3 para inversión a 3 meses y t=-6 para inversión a 12 meses). </a:t>
            </a:r>
            <a:r>
              <a:rPr kumimoji="0" lang="es-ES" altLang="es-E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BCRP.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DAD1DF4-26F4-DF17-3157-994B18B1402C}"/>
              </a:ext>
            </a:extLst>
          </p:cNvPr>
          <p:cNvSpPr txBox="1"/>
          <p:nvPr/>
        </p:nvSpPr>
        <p:spPr>
          <a:xfrm>
            <a:off x="5697707" y="2180932"/>
            <a:ext cx="3140967" cy="1345049"/>
          </a:xfrm>
          <a:prstGeom prst="roundRect">
            <a:avLst>
              <a:gd name="adj" fmla="val 650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Expectativas a 3 meses: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todos los indicadores mejoraron 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 de 6 indicadores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encuentra en el 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tramo optimista).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PE" sz="7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Expectativas a 12 meses: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mayoría mejoraron 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(6 de 6 indicadores 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encuentran en el </a:t>
            </a: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tramo optimista).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ECA2BD8-D834-6753-AAEB-E0502898D21C}"/>
              </a:ext>
            </a:extLst>
          </p:cNvPr>
          <p:cNvSpPr txBox="1"/>
          <p:nvPr/>
        </p:nvSpPr>
        <p:spPr>
          <a:xfrm>
            <a:off x="1440653" y="2154599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Optimista</a:t>
            </a:r>
            <a:endParaRPr kumimoji="0" lang="es-ES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4B7160-8A4C-7160-40E1-26910984BDD9}"/>
              </a:ext>
            </a:extLst>
          </p:cNvPr>
          <p:cNvSpPr txBox="1"/>
          <p:nvPr/>
        </p:nvSpPr>
        <p:spPr>
          <a:xfrm>
            <a:off x="1413394" y="2403208"/>
            <a:ext cx="7232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Pesimista</a:t>
            </a:r>
            <a:endParaRPr kumimoji="0" lang="es-ES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57DF8F-F70E-7E8F-938C-88778FFAA2C4}"/>
              </a:ext>
            </a:extLst>
          </p:cNvPr>
          <p:cNvSpPr txBox="1"/>
          <p:nvPr/>
        </p:nvSpPr>
        <p:spPr>
          <a:xfrm>
            <a:off x="1537685" y="401948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Expectativas de la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economía a 3 meses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0D57FF1-A12E-5F5F-84F6-485A0EB364BB}"/>
              </a:ext>
            </a:extLst>
          </p:cNvPr>
          <p:cNvSpPr txBox="1"/>
          <p:nvPr/>
        </p:nvSpPr>
        <p:spPr>
          <a:xfrm>
            <a:off x="3424604" y="4012893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srgbClr val="00A7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Expectativas de la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srgbClr val="00A7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economía a 12 meses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00A7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4055E8B-1E79-22D7-5A1E-5BBD10C4B9E9}"/>
              </a:ext>
            </a:extLst>
          </p:cNvPr>
          <p:cNvSpPr txBox="1"/>
          <p:nvPr/>
        </p:nvSpPr>
        <p:spPr>
          <a:xfrm>
            <a:off x="241786" y="1096928"/>
            <a:ext cx="5663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BCRP: encuesta de expectativas macroeconómicas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(Puntos)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B97C3E4-CCF2-41E6-CE04-77CC75A5D575}"/>
              </a:ext>
            </a:extLst>
          </p:cNvPr>
          <p:cNvSpPr txBox="1"/>
          <p:nvPr/>
        </p:nvSpPr>
        <p:spPr>
          <a:xfrm>
            <a:off x="5697707" y="1921384"/>
            <a:ext cx="3140966" cy="289441"/>
          </a:xfrm>
          <a:prstGeom prst="roundRect">
            <a:avLst/>
          </a:prstGeom>
          <a:solidFill>
            <a:srgbClr val="2F55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Expectativas, mayo 2023</a:t>
            </a:r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A869E9B5-5C73-70CB-A6B3-97046B378AD8}"/>
              </a:ext>
            </a:extLst>
          </p:cNvPr>
          <p:cNvSpPr txBox="1">
            <a:spLocks/>
          </p:cNvSpPr>
          <p:nvPr/>
        </p:nvSpPr>
        <p:spPr>
          <a:xfrm>
            <a:off x="0" y="170571"/>
            <a:ext cx="9151937" cy="2740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</a:rPr>
              <a:t>Las expectativas de la economía continuaron mejorando en mayo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2636252-98D4-9850-F0AC-1242B4F212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2044" y="1605471"/>
            <a:ext cx="2132013" cy="2486026"/>
            <a:chOff x="589" y="907"/>
            <a:chExt cx="1343" cy="156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5B218674-3FD1-5BD0-8269-2096B3A373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9" y="908"/>
              <a:ext cx="1316" cy="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578D46A-A88D-0132-C48B-1165AF24F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" y="1640"/>
              <a:ext cx="1064" cy="648"/>
            </a:xfrm>
            <a:custGeom>
              <a:avLst/>
              <a:gdLst>
                <a:gd name="T0" fmla="*/ 0 w 1064"/>
                <a:gd name="T1" fmla="*/ 563 h 648"/>
                <a:gd name="T2" fmla="*/ 152 w 1064"/>
                <a:gd name="T3" fmla="*/ 563 h 648"/>
                <a:gd name="T4" fmla="*/ 152 w 1064"/>
                <a:gd name="T5" fmla="*/ 648 h 648"/>
                <a:gd name="T6" fmla="*/ 0 w 1064"/>
                <a:gd name="T7" fmla="*/ 648 h 648"/>
                <a:gd name="T8" fmla="*/ 0 w 1064"/>
                <a:gd name="T9" fmla="*/ 563 h 648"/>
                <a:gd name="T10" fmla="*/ 228 w 1064"/>
                <a:gd name="T11" fmla="*/ 134 h 648"/>
                <a:gd name="T12" fmla="*/ 380 w 1064"/>
                <a:gd name="T13" fmla="*/ 134 h 648"/>
                <a:gd name="T14" fmla="*/ 380 w 1064"/>
                <a:gd name="T15" fmla="*/ 648 h 648"/>
                <a:gd name="T16" fmla="*/ 228 w 1064"/>
                <a:gd name="T17" fmla="*/ 648 h 648"/>
                <a:gd name="T18" fmla="*/ 228 w 1064"/>
                <a:gd name="T19" fmla="*/ 134 h 648"/>
                <a:gd name="T20" fmla="*/ 456 w 1064"/>
                <a:gd name="T21" fmla="*/ 72 h 648"/>
                <a:gd name="T22" fmla="*/ 608 w 1064"/>
                <a:gd name="T23" fmla="*/ 72 h 648"/>
                <a:gd name="T24" fmla="*/ 608 w 1064"/>
                <a:gd name="T25" fmla="*/ 648 h 648"/>
                <a:gd name="T26" fmla="*/ 456 w 1064"/>
                <a:gd name="T27" fmla="*/ 648 h 648"/>
                <a:gd name="T28" fmla="*/ 456 w 1064"/>
                <a:gd name="T29" fmla="*/ 72 h 648"/>
                <a:gd name="T30" fmla="*/ 684 w 1064"/>
                <a:gd name="T31" fmla="*/ 26 h 648"/>
                <a:gd name="T32" fmla="*/ 836 w 1064"/>
                <a:gd name="T33" fmla="*/ 26 h 648"/>
                <a:gd name="T34" fmla="*/ 836 w 1064"/>
                <a:gd name="T35" fmla="*/ 648 h 648"/>
                <a:gd name="T36" fmla="*/ 684 w 1064"/>
                <a:gd name="T37" fmla="*/ 648 h 648"/>
                <a:gd name="T38" fmla="*/ 684 w 1064"/>
                <a:gd name="T39" fmla="*/ 26 h 648"/>
                <a:gd name="T40" fmla="*/ 912 w 1064"/>
                <a:gd name="T41" fmla="*/ 0 h 648"/>
                <a:gd name="T42" fmla="*/ 1064 w 1064"/>
                <a:gd name="T43" fmla="*/ 0 h 648"/>
                <a:gd name="T44" fmla="*/ 1064 w 1064"/>
                <a:gd name="T45" fmla="*/ 648 h 648"/>
                <a:gd name="T46" fmla="*/ 912 w 1064"/>
                <a:gd name="T47" fmla="*/ 648 h 648"/>
                <a:gd name="T48" fmla="*/ 912 w 1064"/>
                <a:gd name="T4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4" h="648">
                  <a:moveTo>
                    <a:pt x="0" y="563"/>
                  </a:moveTo>
                  <a:lnTo>
                    <a:pt x="152" y="563"/>
                  </a:lnTo>
                  <a:lnTo>
                    <a:pt x="152" y="648"/>
                  </a:lnTo>
                  <a:lnTo>
                    <a:pt x="0" y="648"/>
                  </a:lnTo>
                  <a:lnTo>
                    <a:pt x="0" y="563"/>
                  </a:lnTo>
                  <a:close/>
                  <a:moveTo>
                    <a:pt x="228" y="134"/>
                  </a:moveTo>
                  <a:lnTo>
                    <a:pt x="380" y="134"/>
                  </a:lnTo>
                  <a:lnTo>
                    <a:pt x="380" y="648"/>
                  </a:lnTo>
                  <a:lnTo>
                    <a:pt x="228" y="648"/>
                  </a:lnTo>
                  <a:lnTo>
                    <a:pt x="228" y="134"/>
                  </a:lnTo>
                  <a:close/>
                  <a:moveTo>
                    <a:pt x="456" y="72"/>
                  </a:moveTo>
                  <a:lnTo>
                    <a:pt x="608" y="72"/>
                  </a:lnTo>
                  <a:lnTo>
                    <a:pt x="608" y="648"/>
                  </a:lnTo>
                  <a:lnTo>
                    <a:pt x="456" y="648"/>
                  </a:lnTo>
                  <a:lnTo>
                    <a:pt x="456" y="72"/>
                  </a:lnTo>
                  <a:close/>
                  <a:moveTo>
                    <a:pt x="684" y="26"/>
                  </a:moveTo>
                  <a:lnTo>
                    <a:pt x="836" y="26"/>
                  </a:lnTo>
                  <a:lnTo>
                    <a:pt x="836" y="648"/>
                  </a:lnTo>
                  <a:lnTo>
                    <a:pt x="684" y="648"/>
                  </a:lnTo>
                  <a:lnTo>
                    <a:pt x="684" y="26"/>
                  </a:lnTo>
                  <a:close/>
                  <a:moveTo>
                    <a:pt x="912" y="0"/>
                  </a:moveTo>
                  <a:lnTo>
                    <a:pt x="1064" y="0"/>
                  </a:lnTo>
                  <a:lnTo>
                    <a:pt x="1064" y="648"/>
                  </a:lnTo>
                  <a:lnTo>
                    <a:pt x="912" y="648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6EF4A0EA-C526-90F1-FA09-E8D1F3ECA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4" y="949"/>
              <a:ext cx="0" cy="1339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FE220B0-F3E8-6FEB-527A-9FBF478CB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" y="949"/>
              <a:ext cx="22" cy="1339"/>
            </a:xfrm>
            <a:custGeom>
              <a:avLst/>
              <a:gdLst>
                <a:gd name="T0" fmla="*/ 0 w 22"/>
                <a:gd name="T1" fmla="*/ 1339 h 1339"/>
                <a:gd name="T2" fmla="*/ 22 w 22"/>
                <a:gd name="T3" fmla="*/ 1339 h 1339"/>
                <a:gd name="T4" fmla="*/ 0 w 22"/>
                <a:gd name="T5" fmla="*/ 1116 h 1339"/>
                <a:gd name="T6" fmla="*/ 22 w 22"/>
                <a:gd name="T7" fmla="*/ 1116 h 1339"/>
                <a:gd name="T8" fmla="*/ 0 w 22"/>
                <a:gd name="T9" fmla="*/ 892 h 1339"/>
                <a:gd name="T10" fmla="*/ 22 w 22"/>
                <a:gd name="T11" fmla="*/ 892 h 1339"/>
                <a:gd name="T12" fmla="*/ 0 w 22"/>
                <a:gd name="T13" fmla="*/ 670 h 1339"/>
                <a:gd name="T14" fmla="*/ 22 w 22"/>
                <a:gd name="T15" fmla="*/ 670 h 1339"/>
                <a:gd name="T16" fmla="*/ 0 w 22"/>
                <a:gd name="T17" fmla="*/ 446 h 1339"/>
                <a:gd name="T18" fmla="*/ 22 w 22"/>
                <a:gd name="T19" fmla="*/ 446 h 1339"/>
                <a:gd name="T20" fmla="*/ 0 w 22"/>
                <a:gd name="T21" fmla="*/ 224 h 1339"/>
                <a:gd name="T22" fmla="*/ 22 w 22"/>
                <a:gd name="T23" fmla="*/ 224 h 1339"/>
                <a:gd name="T24" fmla="*/ 0 w 22"/>
                <a:gd name="T25" fmla="*/ 0 h 1339"/>
                <a:gd name="T26" fmla="*/ 22 w 22"/>
                <a:gd name="T27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339">
                  <a:moveTo>
                    <a:pt x="0" y="1339"/>
                  </a:moveTo>
                  <a:lnTo>
                    <a:pt x="22" y="1339"/>
                  </a:lnTo>
                  <a:moveTo>
                    <a:pt x="0" y="1116"/>
                  </a:moveTo>
                  <a:lnTo>
                    <a:pt x="22" y="1116"/>
                  </a:lnTo>
                  <a:moveTo>
                    <a:pt x="0" y="892"/>
                  </a:moveTo>
                  <a:lnTo>
                    <a:pt x="22" y="892"/>
                  </a:lnTo>
                  <a:moveTo>
                    <a:pt x="0" y="670"/>
                  </a:moveTo>
                  <a:lnTo>
                    <a:pt x="22" y="670"/>
                  </a:lnTo>
                  <a:moveTo>
                    <a:pt x="0" y="446"/>
                  </a:moveTo>
                  <a:lnTo>
                    <a:pt x="22" y="446"/>
                  </a:lnTo>
                  <a:moveTo>
                    <a:pt x="0" y="224"/>
                  </a:moveTo>
                  <a:lnTo>
                    <a:pt x="22" y="224"/>
                  </a:lnTo>
                  <a:moveTo>
                    <a:pt x="0" y="0"/>
                  </a:moveTo>
                  <a:lnTo>
                    <a:pt x="22" y="0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BBE6CCCA-5491-2FB3-614E-2ECB16119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" y="2288"/>
              <a:ext cx="1140" cy="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0355DAF-6FE2-D6AE-B79C-8CD9FCA3F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" y="2288"/>
              <a:ext cx="1140" cy="19"/>
            </a:xfrm>
            <a:custGeom>
              <a:avLst/>
              <a:gdLst>
                <a:gd name="T0" fmla="*/ 0 w 1140"/>
                <a:gd name="T1" fmla="*/ 0 h 19"/>
                <a:gd name="T2" fmla="*/ 0 w 1140"/>
                <a:gd name="T3" fmla="*/ 19 h 19"/>
                <a:gd name="T4" fmla="*/ 228 w 1140"/>
                <a:gd name="T5" fmla="*/ 0 h 19"/>
                <a:gd name="T6" fmla="*/ 228 w 1140"/>
                <a:gd name="T7" fmla="*/ 19 h 19"/>
                <a:gd name="T8" fmla="*/ 456 w 1140"/>
                <a:gd name="T9" fmla="*/ 0 h 19"/>
                <a:gd name="T10" fmla="*/ 456 w 1140"/>
                <a:gd name="T11" fmla="*/ 19 h 19"/>
                <a:gd name="T12" fmla="*/ 685 w 1140"/>
                <a:gd name="T13" fmla="*/ 0 h 19"/>
                <a:gd name="T14" fmla="*/ 685 w 1140"/>
                <a:gd name="T15" fmla="*/ 19 h 19"/>
                <a:gd name="T16" fmla="*/ 912 w 1140"/>
                <a:gd name="T17" fmla="*/ 0 h 19"/>
                <a:gd name="T18" fmla="*/ 912 w 1140"/>
                <a:gd name="T19" fmla="*/ 19 h 19"/>
                <a:gd name="T20" fmla="*/ 1140 w 1140"/>
                <a:gd name="T21" fmla="*/ 0 h 19"/>
                <a:gd name="T22" fmla="*/ 1140 w 1140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0" h="19">
                  <a:moveTo>
                    <a:pt x="0" y="0"/>
                  </a:moveTo>
                  <a:lnTo>
                    <a:pt x="0" y="19"/>
                  </a:lnTo>
                  <a:moveTo>
                    <a:pt x="228" y="0"/>
                  </a:moveTo>
                  <a:lnTo>
                    <a:pt x="228" y="19"/>
                  </a:lnTo>
                  <a:moveTo>
                    <a:pt x="456" y="0"/>
                  </a:moveTo>
                  <a:lnTo>
                    <a:pt x="456" y="19"/>
                  </a:lnTo>
                  <a:moveTo>
                    <a:pt x="685" y="0"/>
                  </a:moveTo>
                  <a:lnTo>
                    <a:pt x="685" y="19"/>
                  </a:lnTo>
                  <a:moveTo>
                    <a:pt x="912" y="0"/>
                  </a:moveTo>
                  <a:lnTo>
                    <a:pt x="912" y="19"/>
                  </a:lnTo>
                  <a:moveTo>
                    <a:pt x="1140" y="0"/>
                  </a:moveTo>
                  <a:lnTo>
                    <a:pt x="1140" y="19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E3281D12-CD7D-BBEB-A245-FDAC910A7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2088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31,9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5024A71D-EA86-B930-A193-A072A706D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1660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41,5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12">
              <a:extLst>
                <a:ext uri="{FF2B5EF4-FFF2-40B4-BE49-F238E27FC236}">
                  <a16:creationId xmlns:a16="http://schemas.microsoft.com/office/drawing/2014/main" id="{4C6C8C34-A954-8856-8511-816E955CC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1597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CB7F2A2E-30DB-78E7-0C9A-E01334C8F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1551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43,9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C7E4E33A-A649-2317-8908-BA6CA996D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1526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44,5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5B122BDF-7FF8-EAF7-C32A-F0A857CCC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2246"/>
              <a:ext cx="11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1F525FD0-B88C-AEF2-C841-4B2C7EF26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2023"/>
              <a:ext cx="11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3EDDB870-A9CE-5B34-42A8-C81F8B2E5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798"/>
              <a:ext cx="1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7C9233FB-7EC6-6333-4C5E-20E0F18F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575"/>
              <a:ext cx="1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19">
              <a:extLst>
                <a:ext uri="{FF2B5EF4-FFF2-40B4-BE49-F238E27FC236}">
                  <a16:creationId xmlns:a16="http://schemas.microsoft.com/office/drawing/2014/main" id="{E6DC7DE6-C92D-AF33-9807-0CFED89F4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352"/>
              <a:ext cx="1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0">
              <a:extLst>
                <a:ext uri="{FF2B5EF4-FFF2-40B4-BE49-F238E27FC236}">
                  <a16:creationId xmlns:a16="http://schemas.microsoft.com/office/drawing/2014/main" id="{EFACBF40-33E6-5D36-6516-905F3DE7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1130"/>
              <a:ext cx="11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1">
              <a:extLst>
                <a:ext uri="{FF2B5EF4-FFF2-40B4-BE49-F238E27FC236}">
                  <a16:creationId xmlns:a16="http://schemas.microsoft.com/office/drawing/2014/main" id="{04688323-2784-04F7-361E-A9B4B9DB9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907"/>
              <a:ext cx="11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22">
              <a:extLst>
                <a:ext uri="{FF2B5EF4-FFF2-40B4-BE49-F238E27FC236}">
                  <a16:creationId xmlns:a16="http://schemas.microsoft.com/office/drawing/2014/main" id="{CD140D7A-2558-E470-9B8A-C2A8260FE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2326"/>
              <a:ext cx="26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Ene-23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24E09ADC-2233-4098-B71E-B5A63176A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2326"/>
              <a:ext cx="2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Feb-23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9CA600E0-88E8-03F0-25D6-4240DA7B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2326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Mar-23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A6E3B6C8-F2C7-83DF-FDC1-5CDD9FB37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2326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Abr-23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26">
              <a:extLst>
                <a:ext uri="{FF2B5EF4-FFF2-40B4-BE49-F238E27FC236}">
                  <a16:creationId xmlns:a16="http://schemas.microsoft.com/office/drawing/2014/main" id="{D3D10B70-2C3A-A58A-917E-B0E654C36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2326"/>
              <a:ext cx="2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May-23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Group 29">
            <a:extLst>
              <a:ext uri="{FF2B5EF4-FFF2-40B4-BE49-F238E27FC236}">
                <a16:creationId xmlns:a16="http://schemas.microsoft.com/office/drawing/2014/main" id="{651C84E3-F96E-C8B9-7666-BD11ED2EFE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0419" y="1668971"/>
            <a:ext cx="1803400" cy="2482850"/>
            <a:chOff x="1999" y="947"/>
            <a:chExt cx="1136" cy="1564"/>
          </a:xfrm>
        </p:grpSpPr>
        <p:sp>
          <p:nvSpPr>
            <p:cNvPr id="48" name="AutoShape 28">
              <a:extLst>
                <a:ext uri="{FF2B5EF4-FFF2-40B4-BE49-F238E27FC236}">
                  <a16:creationId xmlns:a16="http://schemas.microsoft.com/office/drawing/2014/main" id="{E7D01E87-2484-1692-86B6-5D1805272F2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99" y="947"/>
              <a:ext cx="1136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2AB52995-6147-DE35-24C9-157E3E2CC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6" y="1119"/>
              <a:ext cx="1000" cy="1173"/>
            </a:xfrm>
            <a:custGeom>
              <a:avLst/>
              <a:gdLst>
                <a:gd name="T0" fmla="*/ 0 w 1000"/>
                <a:gd name="T1" fmla="*/ 433 h 1173"/>
                <a:gd name="T2" fmla="*/ 143 w 1000"/>
                <a:gd name="T3" fmla="*/ 433 h 1173"/>
                <a:gd name="T4" fmla="*/ 143 w 1000"/>
                <a:gd name="T5" fmla="*/ 1173 h 1173"/>
                <a:gd name="T6" fmla="*/ 0 w 1000"/>
                <a:gd name="T7" fmla="*/ 1173 h 1173"/>
                <a:gd name="T8" fmla="*/ 0 w 1000"/>
                <a:gd name="T9" fmla="*/ 433 h 1173"/>
                <a:gd name="T10" fmla="*/ 214 w 1000"/>
                <a:gd name="T11" fmla="*/ 197 h 1173"/>
                <a:gd name="T12" fmla="*/ 357 w 1000"/>
                <a:gd name="T13" fmla="*/ 197 h 1173"/>
                <a:gd name="T14" fmla="*/ 357 w 1000"/>
                <a:gd name="T15" fmla="*/ 1173 h 1173"/>
                <a:gd name="T16" fmla="*/ 214 w 1000"/>
                <a:gd name="T17" fmla="*/ 1173 h 1173"/>
                <a:gd name="T18" fmla="*/ 214 w 1000"/>
                <a:gd name="T19" fmla="*/ 197 h 1173"/>
                <a:gd name="T20" fmla="*/ 429 w 1000"/>
                <a:gd name="T21" fmla="*/ 197 h 1173"/>
                <a:gd name="T22" fmla="*/ 571 w 1000"/>
                <a:gd name="T23" fmla="*/ 197 h 1173"/>
                <a:gd name="T24" fmla="*/ 571 w 1000"/>
                <a:gd name="T25" fmla="*/ 1173 h 1173"/>
                <a:gd name="T26" fmla="*/ 429 w 1000"/>
                <a:gd name="T27" fmla="*/ 1173 h 1173"/>
                <a:gd name="T28" fmla="*/ 429 w 1000"/>
                <a:gd name="T29" fmla="*/ 197 h 1173"/>
                <a:gd name="T30" fmla="*/ 642 w 1000"/>
                <a:gd name="T31" fmla="*/ 117 h 1173"/>
                <a:gd name="T32" fmla="*/ 786 w 1000"/>
                <a:gd name="T33" fmla="*/ 117 h 1173"/>
                <a:gd name="T34" fmla="*/ 786 w 1000"/>
                <a:gd name="T35" fmla="*/ 1173 h 1173"/>
                <a:gd name="T36" fmla="*/ 642 w 1000"/>
                <a:gd name="T37" fmla="*/ 1173 h 1173"/>
                <a:gd name="T38" fmla="*/ 642 w 1000"/>
                <a:gd name="T39" fmla="*/ 117 h 1173"/>
                <a:gd name="T40" fmla="*/ 856 w 1000"/>
                <a:gd name="T41" fmla="*/ 0 h 1173"/>
                <a:gd name="T42" fmla="*/ 1000 w 1000"/>
                <a:gd name="T43" fmla="*/ 0 h 1173"/>
                <a:gd name="T44" fmla="*/ 1000 w 1000"/>
                <a:gd name="T45" fmla="*/ 1173 h 1173"/>
                <a:gd name="T46" fmla="*/ 856 w 1000"/>
                <a:gd name="T47" fmla="*/ 1173 h 1173"/>
                <a:gd name="T48" fmla="*/ 856 w 1000"/>
                <a:gd name="T4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0" h="1173">
                  <a:moveTo>
                    <a:pt x="0" y="433"/>
                  </a:moveTo>
                  <a:lnTo>
                    <a:pt x="143" y="433"/>
                  </a:lnTo>
                  <a:lnTo>
                    <a:pt x="143" y="1173"/>
                  </a:lnTo>
                  <a:lnTo>
                    <a:pt x="0" y="1173"/>
                  </a:lnTo>
                  <a:lnTo>
                    <a:pt x="0" y="433"/>
                  </a:lnTo>
                  <a:close/>
                  <a:moveTo>
                    <a:pt x="214" y="197"/>
                  </a:moveTo>
                  <a:lnTo>
                    <a:pt x="357" y="197"/>
                  </a:lnTo>
                  <a:lnTo>
                    <a:pt x="357" y="1173"/>
                  </a:lnTo>
                  <a:lnTo>
                    <a:pt x="214" y="1173"/>
                  </a:lnTo>
                  <a:lnTo>
                    <a:pt x="214" y="197"/>
                  </a:lnTo>
                  <a:close/>
                  <a:moveTo>
                    <a:pt x="429" y="197"/>
                  </a:moveTo>
                  <a:lnTo>
                    <a:pt x="571" y="197"/>
                  </a:lnTo>
                  <a:lnTo>
                    <a:pt x="571" y="1173"/>
                  </a:lnTo>
                  <a:lnTo>
                    <a:pt x="429" y="1173"/>
                  </a:lnTo>
                  <a:lnTo>
                    <a:pt x="429" y="197"/>
                  </a:lnTo>
                  <a:close/>
                  <a:moveTo>
                    <a:pt x="642" y="117"/>
                  </a:moveTo>
                  <a:lnTo>
                    <a:pt x="786" y="117"/>
                  </a:lnTo>
                  <a:lnTo>
                    <a:pt x="786" y="1173"/>
                  </a:lnTo>
                  <a:lnTo>
                    <a:pt x="642" y="1173"/>
                  </a:lnTo>
                  <a:lnTo>
                    <a:pt x="642" y="117"/>
                  </a:lnTo>
                  <a:close/>
                  <a:moveTo>
                    <a:pt x="856" y="0"/>
                  </a:moveTo>
                  <a:lnTo>
                    <a:pt x="1000" y="0"/>
                  </a:lnTo>
                  <a:lnTo>
                    <a:pt x="1000" y="1173"/>
                  </a:lnTo>
                  <a:lnTo>
                    <a:pt x="856" y="1173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41B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Line 31">
              <a:extLst>
                <a:ext uri="{FF2B5EF4-FFF2-40B4-BE49-F238E27FC236}">
                  <a16:creationId xmlns:a16="http://schemas.microsoft.com/office/drawing/2014/main" id="{CD08175E-0A2B-CE5C-BB5D-740A0F0A1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0" y="2292"/>
              <a:ext cx="1071" cy="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731688D1-CBB9-30BB-2EBE-36B0573B7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0" y="2292"/>
              <a:ext cx="1071" cy="19"/>
            </a:xfrm>
            <a:custGeom>
              <a:avLst/>
              <a:gdLst>
                <a:gd name="T0" fmla="*/ 0 w 1071"/>
                <a:gd name="T1" fmla="*/ 0 h 19"/>
                <a:gd name="T2" fmla="*/ 0 w 1071"/>
                <a:gd name="T3" fmla="*/ 19 h 19"/>
                <a:gd name="T4" fmla="*/ 214 w 1071"/>
                <a:gd name="T5" fmla="*/ 0 h 19"/>
                <a:gd name="T6" fmla="*/ 214 w 1071"/>
                <a:gd name="T7" fmla="*/ 19 h 19"/>
                <a:gd name="T8" fmla="*/ 428 w 1071"/>
                <a:gd name="T9" fmla="*/ 0 h 19"/>
                <a:gd name="T10" fmla="*/ 428 w 1071"/>
                <a:gd name="T11" fmla="*/ 19 h 19"/>
                <a:gd name="T12" fmla="*/ 643 w 1071"/>
                <a:gd name="T13" fmla="*/ 0 h 19"/>
                <a:gd name="T14" fmla="*/ 643 w 1071"/>
                <a:gd name="T15" fmla="*/ 19 h 19"/>
                <a:gd name="T16" fmla="*/ 857 w 1071"/>
                <a:gd name="T17" fmla="*/ 0 h 19"/>
                <a:gd name="T18" fmla="*/ 857 w 1071"/>
                <a:gd name="T19" fmla="*/ 19 h 19"/>
                <a:gd name="T20" fmla="*/ 1071 w 1071"/>
                <a:gd name="T21" fmla="*/ 0 h 19"/>
                <a:gd name="T22" fmla="*/ 1071 w 1071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1" h="19">
                  <a:moveTo>
                    <a:pt x="0" y="0"/>
                  </a:moveTo>
                  <a:lnTo>
                    <a:pt x="0" y="19"/>
                  </a:lnTo>
                  <a:moveTo>
                    <a:pt x="214" y="0"/>
                  </a:moveTo>
                  <a:lnTo>
                    <a:pt x="214" y="19"/>
                  </a:lnTo>
                  <a:moveTo>
                    <a:pt x="428" y="0"/>
                  </a:moveTo>
                  <a:lnTo>
                    <a:pt x="428" y="19"/>
                  </a:lnTo>
                  <a:moveTo>
                    <a:pt x="643" y="0"/>
                  </a:moveTo>
                  <a:lnTo>
                    <a:pt x="643" y="19"/>
                  </a:lnTo>
                  <a:moveTo>
                    <a:pt x="857" y="0"/>
                  </a:moveTo>
                  <a:lnTo>
                    <a:pt x="857" y="19"/>
                  </a:lnTo>
                  <a:moveTo>
                    <a:pt x="1071" y="0"/>
                  </a:moveTo>
                  <a:lnTo>
                    <a:pt x="1071" y="19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33">
              <a:extLst>
                <a:ext uri="{FF2B5EF4-FFF2-40B4-BE49-F238E27FC236}">
                  <a16:creationId xmlns:a16="http://schemas.microsoft.com/office/drawing/2014/main" id="{5E8F26D3-4F85-3441-4589-093730F99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1437"/>
              <a:ext cx="17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1B6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46,6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34">
              <a:extLst>
                <a:ext uri="{FF2B5EF4-FFF2-40B4-BE49-F238E27FC236}">
                  <a16:creationId xmlns:a16="http://schemas.microsoft.com/office/drawing/2014/main" id="{F9217303-E832-619E-6550-9F6BAA15F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1201"/>
              <a:ext cx="16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1B6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51,9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35">
              <a:extLst>
                <a:ext uri="{FF2B5EF4-FFF2-40B4-BE49-F238E27FC236}">
                  <a16:creationId xmlns:a16="http://schemas.microsoft.com/office/drawing/2014/main" id="{8353F771-B3D1-1CEA-9550-D1E2D56C8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1201"/>
              <a:ext cx="17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1B6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51,9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556822CA-3B1C-E886-09C6-533B5B284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121"/>
              <a:ext cx="170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1B6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53,7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37">
              <a:extLst>
                <a:ext uri="{FF2B5EF4-FFF2-40B4-BE49-F238E27FC236}">
                  <a16:creationId xmlns:a16="http://schemas.microsoft.com/office/drawing/2014/main" id="{0F4F58BF-71AB-837C-CEEC-50977D69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1005"/>
              <a:ext cx="16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1B6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56,3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38">
              <a:extLst>
                <a:ext uri="{FF2B5EF4-FFF2-40B4-BE49-F238E27FC236}">
                  <a16:creationId xmlns:a16="http://schemas.microsoft.com/office/drawing/2014/main" id="{9A181ED9-96CC-4A10-F3B5-74E3E5D8E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332"/>
              <a:ext cx="2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Ene-23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39">
              <a:extLst>
                <a:ext uri="{FF2B5EF4-FFF2-40B4-BE49-F238E27FC236}">
                  <a16:creationId xmlns:a16="http://schemas.microsoft.com/office/drawing/2014/main" id="{8E32295B-4053-C0FA-816F-7AED441E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2332"/>
              <a:ext cx="2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Feb-23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id="{4C679BB2-DE11-41D6-1628-CAA5511BB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332"/>
              <a:ext cx="2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Mar-23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id="{02AF2205-4F54-57BB-F6CD-CB4EB7FF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332"/>
              <a:ext cx="24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Abr-23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id="{2DB21A35-1A3B-6CCC-BDC6-92AE4CACE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2332"/>
              <a:ext cx="2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May-23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363342A-A50A-15DA-A1DD-8C7B638D4B44}"/>
              </a:ext>
            </a:extLst>
          </p:cNvPr>
          <p:cNvCxnSpPr/>
          <p:nvPr/>
        </p:nvCxnSpPr>
        <p:spPr>
          <a:xfrm>
            <a:off x="1283311" y="2375273"/>
            <a:ext cx="37800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2141159-118C-7DA8-450C-9F19C760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7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05FCA7A3-360C-B0A1-D98D-E4C20906D5F4}"/>
              </a:ext>
            </a:extLst>
          </p:cNvPr>
          <p:cNvSpPr/>
          <p:nvPr/>
        </p:nvSpPr>
        <p:spPr>
          <a:xfrm>
            <a:off x="1259174" y="4111714"/>
            <a:ext cx="3016145" cy="539319"/>
          </a:xfrm>
          <a:prstGeom prst="rect">
            <a:avLst/>
          </a:prstGeom>
          <a:ln>
            <a:solidFill>
              <a:srgbClr val="004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FD84E1-A66D-2A78-AF87-DDE7A9195F59}"/>
              </a:ext>
            </a:extLst>
          </p:cNvPr>
          <p:cNvSpPr/>
          <p:nvPr/>
        </p:nvSpPr>
        <p:spPr>
          <a:xfrm>
            <a:off x="1259174" y="1414285"/>
            <a:ext cx="3016145" cy="539319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0BFAE11-C1F5-CBEF-2E7B-7B2FDD99F970}"/>
              </a:ext>
            </a:extLst>
          </p:cNvPr>
          <p:cNvSpPr/>
          <p:nvPr/>
        </p:nvSpPr>
        <p:spPr>
          <a:xfrm>
            <a:off x="1259174" y="2084981"/>
            <a:ext cx="3016145" cy="539319"/>
          </a:xfrm>
          <a:prstGeom prst="rect">
            <a:avLst/>
          </a:prstGeom>
          <a:solidFill>
            <a:srgbClr val="3F86C6"/>
          </a:solidFill>
          <a:ln>
            <a:solidFill>
              <a:srgbClr val="3F8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58AAEF1-12EC-1364-B6CE-3E40503BC678}"/>
              </a:ext>
            </a:extLst>
          </p:cNvPr>
          <p:cNvSpPr/>
          <p:nvPr/>
        </p:nvSpPr>
        <p:spPr>
          <a:xfrm>
            <a:off x="1259174" y="2759438"/>
            <a:ext cx="3016145" cy="5393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F0B1BC3-D2A0-5D44-AB9E-433363E1D4FA}"/>
              </a:ext>
            </a:extLst>
          </p:cNvPr>
          <p:cNvSpPr/>
          <p:nvPr/>
        </p:nvSpPr>
        <p:spPr>
          <a:xfrm>
            <a:off x="1259174" y="3426589"/>
            <a:ext cx="3016145" cy="539319"/>
          </a:xfrm>
          <a:prstGeom prst="rect">
            <a:avLst/>
          </a:prstGeom>
          <a:solidFill>
            <a:srgbClr val="41B7AB"/>
          </a:solidFill>
          <a:ln>
            <a:solidFill>
              <a:srgbClr val="41B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EC6F466-10F2-F927-12A4-1E05ED09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146">
            <a:extLst>
              <a:ext uri="{FF2B5EF4-FFF2-40B4-BE49-F238E27FC236}">
                <a16:creationId xmlns:a16="http://schemas.microsoft.com/office/drawing/2014/main" id="{17784744-83C0-2D1A-5092-CA93F5EC66AA}"/>
              </a:ext>
            </a:extLst>
          </p:cNvPr>
          <p:cNvSpPr txBox="1">
            <a:spLocks/>
          </p:cNvSpPr>
          <p:nvPr/>
        </p:nvSpPr>
        <p:spPr>
          <a:xfrm>
            <a:off x="4663080" y="1394290"/>
            <a:ext cx="4241030" cy="5793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(US$ 1 473 millones)</a:t>
            </a:r>
          </a:p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aprobó el Estudio de Impacto Ambiental. Se espera que inicie construcción en 2025.</a:t>
            </a:r>
          </a:p>
        </p:txBody>
      </p:sp>
      <p:sp>
        <p:nvSpPr>
          <p:cNvPr id="80" name="TextBox 147">
            <a:extLst>
              <a:ext uri="{FF2B5EF4-FFF2-40B4-BE49-F238E27FC236}">
                <a16:creationId xmlns:a16="http://schemas.microsoft.com/office/drawing/2014/main" id="{900DC231-9F46-6951-B644-1F07B8CCFB5D}"/>
              </a:ext>
            </a:extLst>
          </p:cNvPr>
          <p:cNvSpPr txBox="1">
            <a:spLocks/>
          </p:cNvSpPr>
          <p:nvPr/>
        </p:nvSpPr>
        <p:spPr>
          <a:xfrm>
            <a:off x="4663080" y="2064986"/>
            <a:ext cx="4241030" cy="5793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1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(US$ 587 millones</a:t>
            </a:r>
            <a:r>
              <a:rPr kumimoji="0" lang="es-PE" sz="1201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s-PE" sz="1201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Gobierno peruano concede a American </a:t>
            </a:r>
            <a:r>
              <a:rPr kumimoji="0" lang="es-PE" sz="100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Lithium</a:t>
            </a: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derechos de exploración en la zona próxima a su actual mina de </a:t>
            </a:r>
            <a:r>
              <a:rPr kumimoji="0" lang="es-PE" sz="100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Falchani</a:t>
            </a: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1" name="TextBox 148">
            <a:extLst>
              <a:ext uri="{FF2B5EF4-FFF2-40B4-BE49-F238E27FC236}">
                <a16:creationId xmlns:a16="http://schemas.microsoft.com/office/drawing/2014/main" id="{633E1227-F599-6882-FEC1-FE3027F7DE0A}"/>
              </a:ext>
            </a:extLst>
          </p:cNvPr>
          <p:cNvSpPr txBox="1">
            <a:spLocks/>
          </p:cNvSpPr>
          <p:nvPr/>
        </p:nvSpPr>
        <p:spPr>
          <a:xfrm>
            <a:off x="4663080" y="3406594"/>
            <a:ext cx="4241030" cy="5793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1" b="1" i="0" u="none" strike="noStrike" kern="1200" cap="none" spc="0" normalizeH="0" baseline="0" noProof="0" dirty="0">
                <a:ln>
                  <a:noFill/>
                </a:ln>
                <a:solidFill>
                  <a:srgbClr val="00A7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(US$ 2 000 millones)</a:t>
            </a:r>
          </a:p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Antamina actualizó su monto de inversión a US$2 mil millones (anteriormente era US$1,6 mil millones).</a:t>
            </a:r>
          </a:p>
        </p:txBody>
      </p:sp>
      <p:sp>
        <p:nvSpPr>
          <p:cNvPr id="82" name="TextBox 149">
            <a:extLst>
              <a:ext uri="{FF2B5EF4-FFF2-40B4-BE49-F238E27FC236}">
                <a16:creationId xmlns:a16="http://schemas.microsoft.com/office/drawing/2014/main" id="{47828333-6327-2B3D-F488-97DC6DDCD10F}"/>
              </a:ext>
            </a:extLst>
          </p:cNvPr>
          <p:cNvSpPr txBox="1">
            <a:spLocks/>
          </p:cNvSpPr>
          <p:nvPr/>
        </p:nvSpPr>
        <p:spPr>
          <a:xfrm>
            <a:off x="4663080" y="2739443"/>
            <a:ext cx="4241030" cy="5793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(US$ 5 000 millones</a:t>
            </a:r>
            <a:r>
              <a:rPr kumimoji="0" lang="es-PE" sz="1201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s-PE" sz="120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acuerdo entre Río Tinto y </a:t>
            </a:r>
            <a:r>
              <a:rPr kumimoji="0" lang="es-PE" sz="1001" b="0" i="0" u="none" strike="noStrike" kern="1200" cap="none" spc="0" normalizeH="0" baseline="0" noProof="0" dirty="0" err="1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</a:t>
            </a: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Quantum </a:t>
            </a:r>
            <a:r>
              <a:rPr kumimoji="0" lang="es-PE" sz="1001" b="0" i="0" u="none" strike="noStrike" kern="1200" cap="none" spc="0" normalizeH="0" baseline="0" noProof="0" dirty="0" err="1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Minerals</a:t>
            </a: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permitirá financiar los costos del estudio de viabilidad y desarrollo del proyecto. </a:t>
            </a:r>
          </a:p>
        </p:txBody>
      </p:sp>
      <p:sp>
        <p:nvSpPr>
          <p:cNvPr id="83" name="TextBox 150">
            <a:extLst>
              <a:ext uri="{FF2B5EF4-FFF2-40B4-BE49-F238E27FC236}">
                <a16:creationId xmlns:a16="http://schemas.microsoft.com/office/drawing/2014/main" id="{37683974-BBB9-E2FC-7810-0A2DD975EFED}"/>
              </a:ext>
            </a:extLst>
          </p:cNvPr>
          <p:cNvSpPr txBox="1">
            <a:spLocks/>
          </p:cNvSpPr>
          <p:nvPr/>
        </p:nvSpPr>
        <p:spPr>
          <a:xfrm>
            <a:off x="4663080" y="4091719"/>
            <a:ext cx="4241030" cy="5793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1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(US$ 125 millones)</a:t>
            </a:r>
          </a:p>
          <a:p>
            <a:pPr marL="0" marR="0" lvl="0" indent="0" algn="l" defTabSz="9152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1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PetroTal</a:t>
            </a:r>
            <a:r>
              <a:rPr kumimoji="0" lang="es-PE" sz="10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invertirá en el desarrollo de la inversión social e infraestructura.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87C0C3D3-C8E4-BEF0-B7DA-55624166E790}"/>
              </a:ext>
            </a:extLst>
          </p:cNvPr>
          <p:cNvSpPr txBox="1"/>
          <p:nvPr/>
        </p:nvSpPr>
        <p:spPr>
          <a:xfrm>
            <a:off x="31295" y="4810477"/>
            <a:ext cx="734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Inversión total de acuerdo al portafolio de proyectos de inversión del </a:t>
            </a:r>
            <a:r>
              <a:rPr kumimoji="0" lang="es-P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Minem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publicado en enero de 2023. 2/ Inversión de acuerdo con el portafolio de proyectos de inversión publicado en noviembre de 2021.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P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Minem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medios de comunicación.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B57E0A45-EA2D-F8E3-25DD-0C279D2AD8CF}"/>
              </a:ext>
            </a:extLst>
          </p:cNvPr>
          <p:cNvSpPr txBox="1"/>
          <p:nvPr/>
        </p:nvSpPr>
        <p:spPr>
          <a:xfrm>
            <a:off x="0" y="29440"/>
            <a:ext cx="9151938" cy="5390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40" tIns="34320" rIns="68640" bIns="34320" anchor="t" anchorCtr="1" compatLnSpc="1">
            <a:noAutofit/>
          </a:bodyPr>
          <a:lstStyle>
            <a:defPPr lvl="0">
              <a:defRPr lang="es-ES"/>
            </a:defPPr>
            <a:lvl1pPr algn="ctr" defTabSz="686447">
              <a:defRPr sz="2000" b="1" i="0" u="none" strike="noStrike" kern="0" cap="none" spc="0" baseline="0">
                <a:solidFill>
                  <a:srgbClr val="00206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marL="0" marR="0" lvl="0" indent="0" algn="ctr" defTabSz="686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En los últimos meses, más de US$ 9 mil millones de inversión han sido anunciados</a:t>
            </a:r>
          </a:p>
        </p:txBody>
      </p:sp>
      <p:sp>
        <p:nvSpPr>
          <p:cNvPr id="149" name="TextBox 131">
            <a:extLst>
              <a:ext uri="{FF2B5EF4-FFF2-40B4-BE49-F238E27FC236}">
                <a16:creationId xmlns:a16="http://schemas.microsoft.com/office/drawing/2014/main" id="{27C20932-1FE0-EE06-6B9E-8C23FF2B118E}"/>
              </a:ext>
            </a:extLst>
          </p:cNvPr>
          <p:cNvSpPr txBox="1"/>
          <p:nvPr/>
        </p:nvSpPr>
        <p:spPr>
          <a:xfrm>
            <a:off x="3394950" y="1530056"/>
            <a:ext cx="880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Zafranal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TextBox 132">
            <a:extLst>
              <a:ext uri="{FF2B5EF4-FFF2-40B4-BE49-F238E27FC236}">
                <a16:creationId xmlns:a16="http://schemas.microsoft.com/office/drawing/2014/main" id="{4B1D95B6-E7DE-97B3-C5A3-8A1738A1B8EB}"/>
              </a:ext>
            </a:extLst>
          </p:cNvPr>
          <p:cNvSpPr txBox="1"/>
          <p:nvPr/>
        </p:nvSpPr>
        <p:spPr>
          <a:xfrm>
            <a:off x="3366097" y="2200752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Falchani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TextBox 133">
            <a:extLst>
              <a:ext uri="{FF2B5EF4-FFF2-40B4-BE49-F238E27FC236}">
                <a16:creationId xmlns:a16="http://schemas.microsoft.com/office/drawing/2014/main" id="{EE2950EB-FE0C-AF1B-24ED-3213CE552483}"/>
              </a:ext>
            </a:extLst>
          </p:cNvPr>
          <p:cNvSpPr txBox="1"/>
          <p:nvPr/>
        </p:nvSpPr>
        <p:spPr>
          <a:xfrm>
            <a:off x="3265107" y="2875209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Granja</a:t>
            </a:r>
          </a:p>
        </p:txBody>
      </p:sp>
      <p:sp>
        <p:nvSpPr>
          <p:cNvPr id="152" name="TextBox 134">
            <a:extLst>
              <a:ext uri="{FF2B5EF4-FFF2-40B4-BE49-F238E27FC236}">
                <a16:creationId xmlns:a16="http://schemas.microsoft.com/office/drawing/2014/main" id="{5DCB1699-F9B8-6880-86A5-A44044F2E575}"/>
              </a:ext>
            </a:extLst>
          </p:cNvPr>
          <p:cNvSpPr txBox="1"/>
          <p:nvPr/>
        </p:nvSpPr>
        <p:spPr>
          <a:xfrm>
            <a:off x="2607303" y="3434638"/>
            <a:ext cx="167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Extensión de Antamina</a:t>
            </a:r>
          </a:p>
        </p:txBody>
      </p:sp>
      <p:sp>
        <p:nvSpPr>
          <p:cNvPr id="153" name="TextBox 135">
            <a:extLst>
              <a:ext uri="{FF2B5EF4-FFF2-40B4-BE49-F238E27FC236}">
                <a16:creationId xmlns:a16="http://schemas.microsoft.com/office/drawing/2014/main" id="{D3493BEC-9F01-AFF7-4C91-AE6835D4937F}"/>
              </a:ext>
            </a:extLst>
          </p:cNvPr>
          <p:cNvSpPr txBox="1"/>
          <p:nvPr/>
        </p:nvSpPr>
        <p:spPr>
          <a:xfrm>
            <a:off x="2524559" y="4150541"/>
            <a:ext cx="180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Lote 95: inversiones en sostenimiento</a:t>
            </a:r>
          </a:p>
        </p:txBody>
      </p:sp>
      <p:pic>
        <p:nvPicPr>
          <p:cNvPr id="154" name="Picture 2" descr="https://media.licdn.com/dms/image/C4D0BAQFpCli6gynqKw/company-logo_200_200/0/1628005074548?e=2147483647&amp;v=beta&amp;t=lu4Z6JZmS7YUixiMJwOqIHiB0FkZVmUfNP1EU6LMkU4">
            <a:extLst>
              <a:ext uri="{FF2B5EF4-FFF2-40B4-BE49-F238E27FC236}">
                <a16:creationId xmlns:a16="http://schemas.microsoft.com/office/drawing/2014/main" id="{549417A3-452D-E16F-AE21-D708C704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79" y="1439244"/>
            <a:ext cx="581920" cy="48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PetroTal anuncia que invertirá 120 millones de dólares en Perú- El  Periódico de la Energía">
            <a:extLst>
              <a:ext uri="{FF2B5EF4-FFF2-40B4-BE49-F238E27FC236}">
                <a16:creationId xmlns:a16="http://schemas.microsoft.com/office/drawing/2014/main" id="{B92CD708-6B5E-F9C3-55CB-886482D7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53" y="4149155"/>
            <a:ext cx="581921" cy="4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Imagen 155">
            <a:extLst>
              <a:ext uri="{FF2B5EF4-FFF2-40B4-BE49-F238E27FC236}">
                <a16:creationId xmlns:a16="http://schemas.microsoft.com/office/drawing/2014/main" id="{88655E5D-CED4-734B-71CC-8E1F80D82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54" y="2112472"/>
            <a:ext cx="581921" cy="484336"/>
          </a:xfrm>
          <a:prstGeom prst="rect">
            <a:avLst/>
          </a:prstGeom>
        </p:spPr>
      </p:pic>
      <p:pic>
        <p:nvPicPr>
          <p:cNvPr id="157" name="Imagen 156">
            <a:extLst>
              <a:ext uri="{FF2B5EF4-FFF2-40B4-BE49-F238E27FC236}">
                <a16:creationId xmlns:a16="http://schemas.microsoft.com/office/drawing/2014/main" id="{F7772742-7D5E-1768-6DB9-ECDDDCB20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553" y="3479213"/>
            <a:ext cx="581921" cy="434070"/>
          </a:xfrm>
          <a:prstGeom prst="rect">
            <a:avLst/>
          </a:prstGeom>
        </p:spPr>
      </p:pic>
      <p:grpSp>
        <p:nvGrpSpPr>
          <p:cNvPr id="158" name="Grupo 157">
            <a:extLst>
              <a:ext uri="{FF2B5EF4-FFF2-40B4-BE49-F238E27FC236}">
                <a16:creationId xmlns:a16="http://schemas.microsoft.com/office/drawing/2014/main" id="{62359E80-ED25-A16D-47E8-12E326C2E31F}"/>
              </a:ext>
            </a:extLst>
          </p:cNvPr>
          <p:cNvGrpSpPr/>
          <p:nvPr/>
        </p:nvGrpSpPr>
        <p:grpSpPr>
          <a:xfrm>
            <a:off x="2013553" y="2779809"/>
            <a:ext cx="581921" cy="498576"/>
            <a:chOff x="778915" y="1471636"/>
            <a:chExt cx="968375" cy="783045"/>
          </a:xfrm>
        </p:grpSpPr>
        <p:sp>
          <p:nvSpPr>
            <p:cNvPr id="159" name="Rectángulo 158">
              <a:extLst>
                <a:ext uri="{FF2B5EF4-FFF2-40B4-BE49-F238E27FC236}">
                  <a16:creationId xmlns:a16="http://schemas.microsoft.com/office/drawing/2014/main" id="{AAF31FEC-3ECA-D7E8-D79D-BC3B0AD95CD5}"/>
                </a:ext>
              </a:extLst>
            </p:cNvPr>
            <p:cNvSpPr/>
            <p:nvPr/>
          </p:nvSpPr>
          <p:spPr>
            <a:xfrm>
              <a:off x="778915" y="1471636"/>
              <a:ext cx="968375" cy="783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A548F7EA-4C2D-424D-0D58-17DB658CFEA9}"/>
                </a:ext>
              </a:extLst>
            </p:cNvPr>
            <p:cNvGrpSpPr/>
            <p:nvPr/>
          </p:nvGrpSpPr>
          <p:grpSpPr>
            <a:xfrm>
              <a:off x="778915" y="1471636"/>
              <a:ext cx="968375" cy="750882"/>
              <a:chOff x="101743" y="2596774"/>
              <a:chExt cx="1222214" cy="928748"/>
            </a:xfrm>
          </p:grpSpPr>
          <p:pic>
            <p:nvPicPr>
              <p:cNvPr id="161" name="Imagen 160">
                <a:extLst>
                  <a:ext uri="{FF2B5EF4-FFF2-40B4-BE49-F238E27FC236}">
                    <a16:creationId xmlns:a16="http://schemas.microsoft.com/office/drawing/2014/main" id="{3199D78D-C6EE-FEA6-EEB9-53DDFB919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43" y="2596774"/>
                <a:ext cx="1222214" cy="513268"/>
              </a:xfrm>
              <a:prstGeom prst="rect">
                <a:avLst/>
              </a:prstGeom>
            </p:spPr>
          </p:pic>
          <p:pic>
            <p:nvPicPr>
              <p:cNvPr id="162" name="Picture 6" descr="First Quantum Minerals logo in transparent PNG and vectorized SVG formats">
                <a:extLst>
                  <a:ext uri="{FF2B5EF4-FFF2-40B4-BE49-F238E27FC236}">
                    <a16:creationId xmlns:a16="http://schemas.microsoft.com/office/drawing/2014/main" id="{A1E87B8D-AAA7-DE6B-3178-1E1A3C22AF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772" y="3129771"/>
                <a:ext cx="937242" cy="395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3" name="Rectángulo: esquinas redondeadas 35">
            <a:extLst>
              <a:ext uri="{FF2B5EF4-FFF2-40B4-BE49-F238E27FC236}">
                <a16:creationId xmlns:a16="http://schemas.microsoft.com/office/drawing/2014/main" id="{3C2AF7E7-A33E-3DAA-2E00-501DB365AA32}"/>
              </a:ext>
            </a:extLst>
          </p:cNvPr>
          <p:cNvSpPr/>
          <p:nvPr/>
        </p:nvSpPr>
        <p:spPr>
          <a:xfrm>
            <a:off x="313195" y="817633"/>
            <a:ext cx="8590916" cy="466827"/>
          </a:xfrm>
          <a:prstGeom prst="roundRect">
            <a:avLst/>
          </a:prstGeom>
          <a:solidFill>
            <a:srgbClr val="004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Principales anuncios de inversión del sector privado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27E4F9A6-B1AF-08C1-A64E-F8E1B7501B0A}"/>
              </a:ext>
            </a:extLst>
          </p:cNvPr>
          <p:cNvSpPr txBox="1">
            <a:spLocks/>
          </p:cNvSpPr>
          <p:nvPr/>
        </p:nvSpPr>
        <p:spPr>
          <a:xfrm>
            <a:off x="313194" y="2905987"/>
            <a:ext cx="904486" cy="246221"/>
          </a:xfrm>
          <a:prstGeom prst="rect">
            <a:avLst/>
          </a:prstGeom>
          <a:solidFill>
            <a:srgbClr val="3F86C6"/>
          </a:solidFill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Abril, 2023</a:t>
            </a:r>
            <a:endParaRPr kumimoji="0" lang="es-PE" sz="1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AF569D5E-3261-E6B0-61D9-3130D4068CC4}"/>
              </a:ext>
            </a:extLst>
          </p:cNvPr>
          <p:cNvSpPr txBox="1">
            <a:spLocks/>
          </p:cNvSpPr>
          <p:nvPr/>
        </p:nvSpPr>
        <p:spPr>
          <a:xfrm>
            <a:off x="313194" y="1560834"/>
            <a:ext cx="904486" cy="246221"/>
          </a:xfrm>
          <a:prstGeom prst="rect">
            <a:avLst/>
          </a:prstGeom>
          <a:solidFill>
            <a:srgbClr val="3F86C6"/>
          </a:solidFill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Mayo, 2023</a:t>
            </a:r>
            <a:endParaRPr kumimoji="0" lang="es-PE" sz="1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48D0F4DB-B3F0-CADB-1777-DD338A328494}"/>
              </a:ext>
            </a:extLst>
          </p:cNvPr>
          <p:cNvSpPr txBox="1">
            <a:spLocks/>
          </p:cNvSpPr>
          <p:nvPr/>
        </p:nvSpPr>
        <p:spPr>
          <a:xfrm>
            <a:off x="313194" y="2231530"/>
            <a:ext cx="904486" cy="246221"/>
          </a:xfrm>
          <a:prstGeom prst="rect">
            <a:avLst/>
          </a:prstGeom>
          <a:solidFill>
            <a:srgbClr val="3F86C6"/>
          </a:solidFill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Mayo, 2023</a:t>
            </a:r>
            <a:endParaRPr kumimoji="0" lang="es-PE" sz="1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4E67D447-9726-17FF-2CD9-275423050EBE}"/>
              </a:ext>
            </a:extLst>
          </p:cNvPr>
          <p:cNvSpPr txBox="1">
            <a:spLocks/>
          </p:cNvSpPr>
          <p:nvPr/>
        </p:nvSpPr>
        <p:spPr>
          <a:xfrm>
            <a:off x="313194" y="3573138"/>
            <a:ext cx="904486" cy="246221"/>
          </a:xfrm>
          <a:prstGeom prst="rect">
            <a:avLst/>
          </a:prstGeom>
          <a:solidFill>
            <a:srgbClr val="3F86C6"/>
          </a:solidFill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Abril, 2023</a:t>
            </a:r>
            <a:endParaRPr kumimoji="0" lang="es-PE" sz="1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4238AE3A-8AD0-54AB-C0D3-A7AE9646F991}"/>
              </a:ext>
            </a:extLst>
          </p:cNvPr>
          <p:cNvSpPr txBox="1"/>
          <p:nvPr/>
        </p:nvSpPr>
        <p:spPr>
          <a:xfrm>
            <a:off x="313194" y="4258263"/>
            <a:ext cx="904486" cy="246221"/>
          </a:xfrm>
          <a:prstGeom prst="rect">
            <a:avLst/>
          </a:prstGeom>
          <a:solidFill>
            <a:srgbClr val="3F86C6"/>
          </a:solidFill>
        </p:spPr>
        <p:txBody>
          <a:bodyPr wrap="square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Enero, 2023</a:t>
            </a:r>
            <a:endParaRPr kumimoji="0" lang="es-PE" sz="1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ectángulo 168">
            <a:extLst>
              <a:ext uri="{FF2B5EF4-FFF2-40B4-BE49-F238E27FC236}">
                <a16:creationId xmlns:a16="http://schemas.microsoft.com/office/drawing/2014/main" id="{979D0BB1-6401-2851-BC1D-59FAB676ACD6}"/>
              </a:ext>
            </a:extLst>
          </p:cNvPr>
          <p:cNvSpPr/>
          <p:nvPr/>
        </p:nvSpPr>
        <p:spPr>
          <a:xfrm flipV="1">
            <a:off x="4442477" y="2084984"/>
            <a:ext cx="45719" cy="539313"/>
          </a:xfrm>
          <a:prstGeom prst="rect">
            <a:avLst/>
          </a:prstGeom>
          <a:solidFill>
            <a:srgbClr val="3F86C6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727973F-F59D-FE9D-9CF6-661BC8480124}"/>
              </a:ext>
            </a:extLst>
          </p:cNvPr>
          <p:cNvSpPr/>
          <p:nvPr/>
        </p:nvSpPr>
        <p:spPr>
          <a:xfrm flipV="1">
            <a:off x="4433615" y="1414288"/>
            <a:ext cx="45719" cy="539313"/>
          </a:xfrm>
          <a:prstGeom prst="rect">
            <a:avLst/>
          </a:prstGeom>
          <a:solidFill>
            <a:srgbClr val="7F7F7F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2438233-5506-ACC9-5C93-DF3438B30E71}"/>
              </a:ext>
            </a:extLst>
          </p:cNvPr>
          <p:cNvSpPr/>
          <p:nvPr/>
        </p:nvSpPr>
        <p:spPr>
          <a:xfrm flipV="1">
            <a:off x="4446446" y="2759441"/>
            <a:ext cx="45719" cy="539313"/>
          </a:xfrm>
          <a:prstGeom prst="rect">
            <a:avLst/>
          </a:prstGeom>
          <a:solidFill>
            <a:srgbClr val="C0000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F2CFFFB-B855-0745-E330-144A77A1A6CC}"/>
              </a:ext>
            </a:extLst>
          </p:cNvPr>
          <p:cNvSpPr/>
          <p:nvPr/>
        </p:nvSpPr>
        <p:spPr>
          <a:xfrm flipV="1">
            <a:off x="4440608" y="3426592"/>
            <a:ext cx="45719" cy="539313"/>
          </a:xfrm>
          <a:prstGeom prst="rect">
            <a:avLst/>
          </a:prstGeom>
          <a:solidFill>
            <a:srgbClr val="41B7AB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16DB400-193D-07EC-1174-411C1807CCA6}"/>
              </a:ext>
            </a:extLst>
          </p:cNvPr>
          <p:cNvSpPr/>
          <p:nvPr/>
        </p:nvSpPr>
        <p:spPr>
          <a:xfrm flipV="1">
            <a:off x="4445021" y="4111717"/>
            <a:ext cx="45719" cy="539313"/>
          </a:xfrm>
          <a:prstGeom prst="rect">
            <a:avLst/>
          </a:prstGeom>
          <a:solidFill>
            <a:srgbClr val="004A95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8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5A6881D-A867-4CE9-A3C8-57F4705F404C}"/>
              </a:ext>
            </a:extLst>
          </p:cNvPr>
          <p:cNvSpPr txBox="1"/>
          <p:nvPr/>
        </p:nvSpPr>
        <p:spPr>
          <a:xfrm>
            <a:off x="73572" y="4863830"/>
            <a:ext cx="73628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Fuente:Produce</a:t>
            </a: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69E09D-E984-4BC5-A5B9-0C09D418AC08}"/>
              </a:ext>
            </a:extLst>
          </p:cNvPr>
          <p:cNvSpPr txBox="1"/>
          <p:nvPr/>
        </p:nvSpPr>
        <p:spPr>
          <a:xfrm>
            <a:off x="2537305" y="782398"/>
            <a:ext cx="4077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algn="ctr" defTabSz="686370">
              <a:defRPr sz="1400" b="1">
                <a:solidFill>
                  <a:srgbClr val="2F5597"/>
                </a:solidFill>
                <a:latin typeface="Arial "/>
              </a:defRPr>
            </a:lvl1pPr>
          </a:lstStyle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Producción de maquinaria local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real anual)</a:t>
            </a:r>
          </a:p>
        </p:txBody>
      </p:sp>
      <p:sp>
        <p:nvSpPr>
          <p:cNvPr id="21" name="Título 2">
            <a:extLst>
              <a:ext uri="{FF2B5EF4-FFF2-40B4-BE49-F238E27FC236}">
                <a16:creationId xmlns:a16="http://schemas.microsoft.com/office/drawing/2014/main" id="{F6C722F4-F82A-2507-CB88-EB29A848CA09}"/>
              </a:ext>
            </a:extLst>
          </p:cNvPr>
          <p:cNvSpPr txBox="1">
            <a:spLocks/>
          </p:cNvSpPr>
          <p:nvPr/>
        </p:nvSpPr>
        <p:spPr>
          <a:xfrm>
            <a:off x="0" y="73124"/>
            <a:ext cx="9151937" cy="413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  <a:sym typeface="Arial"/>
              </a:rPr>
              <a:t>La producción de maquinaria local, indicador adelantado de inversión privada, se está recuperando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06EE20-1495-FDFE-5800-98AEE96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29E03A-25C2-3365-B46A-238E0339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81" y="1348639"/>
            <a:ext cx="6481572" cy="33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44D63FD-9A31-45DF-DFC0-1743F057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277738-918F-7EF2-ACD8-6A93425F38B0}"/>
              </a:ext>
            </a:extLst>
          </p:cNvPr>
          <p:cNvSpPr txBox="1"/>
          <p:nvPr/>
        </p:nvSpPr>
        <p:spPr>
          <a:xfrm>
            <a:off x="538352" y="5783"/>
            <a:ext cx="810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junio, se adjudicaron tres grupos de proyectos por más de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US$ 1 000 millones, el monto más alto desde 2018 </a:t>
            </a:r>
          </a:p>
        </p:txBody>
      </p:sp>
      <p:sp>
        <p:nvSpPr>
          <p:cNvPr id="4" name="CuadroTexto 5">
            <a:extLst>
              <a:ext uri="{FF2B5EF4-FFF2-40B4-BE49-F238E27FC236}">
                <a16:creationId xmlns:a16="http://schemas.microsoft.com/office/drawing/2014/main" id="{1D464AFD-296F-1CD2-5E86-1FC6D797DD12}"/>
              </a:ext>
            </a:extLst>
          </p:cNvPr>
          <p:cNvSpPr txBox="1"/>
          <p:nvPr/>
        </p:nvSpPr>
        <p:spPr>
          <a:xfrm>
            <a:off x="2283247" y="687048"/>
            <a:ext cx="4586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marL="0" lvl="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cartera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APPs y PAS 2023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004A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3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93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US$ Millones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3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A7FCCD-2E11-631C-E533-E05741F88124}"/>
              </a:ext>
            </a:extLst>
          </p:cNvPr>
          <p:cNvSpPr txBox="1"/>
          <p:nvPr/>
        </p:nvSpPr>
        <p:spPr>
          <a:xfrm>
            <a:off x="6281" y="4642592"/>
            <a:ext cx="854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Por confirmar cronograma definitivo</a:t>
            </a: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  El monto de adjudicaciones para el 2023 sería de US$ 3,145 millones, si la iniciativa privada del TP Marcona ingresa a la etapa de concurso.</a:t>
            </a: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(*) Monto estimado en base a oferta ganadora y en base a estimado de inversión en localidades respectivamente.</a:t>
            </a:r>
            <a:endParaRPr kumimoji="0" lang="es-P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P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Proinversión</a:t>
            </a:r>
            <a:endParaRPr kumimoji="0" lang="es-PE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545288-1612-1456-F11E-0F818E10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20" y="1188616"/>
            <a:ext cx="6838073" cy="34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3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185454"/>
            <a:ext cx="9151938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30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inversión en exploración minera continúa creciendo a dos dígitos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D97EBD1-26F4-232B-DB5C-6B2BE839F142}"/>
              </a:ext>
            </a:extLst>
          </p:cNvPr>
          <p:cNvSpPr txBox="1"/>
          <p:nvPr/>
        </p:nvSpPr>
        <p:spPr>
          <a:xfrm>
            <a:off x="2688503" y="814237"/>
            <a:ext cx="3774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en exploración minera</a:t>
            </a:r>
            <a:endParaRPr kumimoji="0" lang="es-PE" sz="1400" b="1" i="0" u="none" strike="noStrike" kern="1200" cap="none" spc="0" normalizeH="0" baseline="30000" noProof="0" dirty="0">
              <a:ln>
                <a:noFill/>
              </a:ln>
              <a:solidFill>
                <a:srgbClr val="07569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nominal anual, promedio móvil 12 meses)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2184473-E64D-4F79-6BB8-D9E330012524}"/>
              </a:ext>
            </a:extLst>
          </p:cNvPr>
          <p:cNvSpPr txBox="1"/>
          <p:nvPr/>
        </p:nvSpPr>
        <p:spPr>
          <a:xfrm>
            <a:off x="11551" y="4882359"/>
            <a:ext cx="70815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>
                <a:tab pos="670948" algn="l"/>
              </a:tabLst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Minem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0FD8BF1-5446-B890-C6A3-5112E83D4F26}"/>
              </a:ext>
            </a:extLst>
          </p:cNvPr>
          <p:cNvGrpSpPr/>
          <p:nvPr/>
        </p:nvGrpSpPr>
        <p:grpSpPr>
          <a:xfrm>
            <a:off x="1515775" y="1436465"/>
            <a:ext cx="6118800" cy="3340792"/>
            <a:chOff x="1312014" y="1436465"/>
            <a:chExt cx="5403051" cy="318740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FCB54C1-E908-C6C2-16B0-D71D46BBE2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12014" y="1436465"/>
              <a:ext cx="5403051" cy="318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764A2387-5B59-589B-5025-21F24A30F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7634" y="1620467"/>
              <a:ext cx="0" cy="2655179"/>
            </a:xfrm>
            <a:prstGeom prst="line">
              <a:avLst/>
            </a:pr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27E431D-4AC5-E121-1756-D8FDDC4BC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7509" y="1620467"/>
              <a:ext cx="50125" cy="2655179"/>
            </a:xfrm>
            <a:custGeom>
              <a:avLst/>
              <a:gdLst>
                <a:gd name="T0" fmla="*/ 0 w 24"/>
                <a:gd name="T1" fmla="*/ 1342 h 1342"/>
                <a:gd name="T2" fmla="*/ 24 w 24"/>
                <a:gd name="T3" fmla="*/ 1342 h 1342"/>
                <a:gd name="T4" fmla="*/ 0 w 24"/>
                <a:gd name="T5" fmla="*/ 1118 h 1342"/>
                <a:gd name="T6" fmla="*/ 24 w 24"/>
                <a:gd name="T7" fmla="*/ 1118 h 1342"/>
                <a:gd name="T8" fmla="*/ 0 w 24"/>
                <a:gd name="T9" fmla="*/ 895 h 1342"/>
                <a:gd name="T10" fmla="*/ 24 w 24"/>
                <a:gd name="T11" fmla="*/ 895 h 1342"/>
                <a:gd name="T12" fmla="*/ 0 w 24"/>
                <a:gd name="T13" fmla="*/ 671 h 1342"/>
                <a:gd name="T14" fmla="*/ 24 w 24"/>
                <a:gd name="T15" fmla="*/ 671 h 1342"/>
                <a:gd name="T16" fmla="*/ 0 w 24"/>
                <a:gd name="T17" fmla="*/ 447 h 1342"/>
                <a:gd name="T18" fmla="*/ 24 w 24"/>
                <a:gd name="T19" fmla="*/ 447 h 1342"/>
                <a:gd name="T20" fmla="*/ 0 w 24"/>
                <a:gd name="T21" fmla="*/ 223 h 1342"/>
                <a:gd name="T22" fmla="*/ 24 w 24"/>
                <a:gd name="T23" fmla="*/ 223 h 1342"/>
                <a:gd name="T24" fmla="*/ 0 w 24"/>
                <a:gd name="T25" fmla="*/ 0 h 1342"/>
                <a:gd name="T26" fmla="*/ 24 w 24"/>
                <a:gd name="T27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342">
                  <a:moveTo>
                    <a:pt x="0" y="1342"/>
                  </a:moveTo>
                  <a:lnTo>
                    <a:pt x="24" y="1342"/>
                  </a:lnTo>
                  <a:moveTo>
                    <a:pt x="0" y="1118"/>
                  </a:moveTo>
                  <a:lnTo>
                    <a:pt x="24" y="1118"/>
                  </a:lnTo>
                  <a:moveTo>
                    <a:pt x="0" y="895"/>
                  </a:moveTo>
                  <a:lnTo>
                    <a:pt x="24" y="895"/>
                  </a:lnTo>
                  <a:moveTo>
                    <a:pt x="0" y="671"/>
                  </a:moveTo>
                  <a:lnTo>
                    <a:pt x="24" y="671"/>
                  </a:lnTo>
                  <a:moveTo>
                    <a:pt x="0" y="447"/>
                  </a:moveTo>
                  <a:lnTo>
                    <a:pt x="24" y="447"/>
                  </a:lnTo>
                  <a:moveTo>
                    <a:pt x="0" y="223"/>
                  </a:moveTo>
                  <a:lnTo>
                    <a:pt x="24" y="223"/>
                  </a:lnTo>
                  <a:moveTo>
                    <a:pt x="0" y="0"/>
                  </a:moveTo>
                  <a:lnTo>
                    <a:pt x="24" y="0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3832917A-E97A-19CD-FDA0-EFD0434B6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7634" y="3169652"/>
              <a:ext cx="4601052" cy="0"/>
            </a:xfrm>
            <a:prstGeom prst="line">
              <a:avLst/>
            </a:pr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6653E77-DCC9-A16C-721A-D66B10876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7634" y="3169652"/>
              <a:ext cx="4509157" cy="47485"/>
            </a:xfrm>
            <a:custGeom>
              <a:avLst/>
              <a:gdLst>
                <a:gd name="T0" fmla="*/ 0 w 2159"/>
                <a:gd name="T1" fmla="*/ 0 h 24"/>
                <a:gd name="T2" fmla="*/ 0 w 2159"/>
                <a:gd name="T3" fmla="*/ 24 h 24"/>
                <a:gd name="T4" fmla="*/ 359 w 2159"/>
                <a:gd name="T5" fmla="*/ 0 h 24"/>
                <a:gd name="T6" fmla="*/ 359 w 2159"/>
                <a:gd name="T7" fmla="*/ 24 h 24"/>
                <a:gd name="T8" fmla="*/ 719 w 2159"/>
                <a:gd name="T9" fmla="*/ 0 h 24"/>
                <a:gd name="T10" fmla="*/ 719 w 2159"/>
                <a:gd name="T11" fmla="*/ 24 h 24"/>
                <a:gd name="T12" fmla="*/ 1079 w 2159"/>
                <a:gd name="T13" fmla="*/ 0 h 24"/>
                <a:gd name="T14" fmla="*/ 1079 w 2159"/>
                <a:gd name="T15" fmla="*/ 24 h 24"/>
                <a:gd name="T16" fmla="*/ 1439 w 2159"/>
                <a:gd name="T17" fmla="*/ 0 h 24"/>
                <a:gd name="T18" fmla="*/ 1439 w 2159"/>
                <a:gd name="T19" fmla="*/ 24 h 24"/>
                <a:gd name="T20" fmla="*/ 1799 w 2159"/>
                <a:gd name="T21" fmla="*/ 0 h 24"/>
                <a:gd name="T22" fmla="*/ 1799 w 2159"/>
                <a:gd name="T23" fmla="*/ 24 h 24"/>
                <a:gd name="T24" fmla="*/ 2159 w 2159"/>
                <a:gd name="T25" fmla="*/ 0 h 24"/>
                <a:gd name="T26" fmla="*/ 2159 w 2159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59" h="24">
                  <a:moveTo>
                    <a:pt x="0" y="0"/>
                  </a:moveTo>
                  <a:lnTo>
                    <a:pt x="0" y="24"/>
                  </a:lnTo>
                  <a:moveTo>
                    <a:pt x="359" y="0"/>
                  </a:moveTo>
                  <a:lnTo>
                    <a:pt x="359" y="24"/>
                  </a:lnTo>
                  <a:moveTo>
                    <a:pt x="719" y="0"/>
                  </a:moveTo>
                  <a:lnTo>
                    <a:pt x="719" y="24"/>
                  </a:lnTo>
                  <a:moveTo>
                    <a:pt x="1079" y="0"/>
                  </a:moveTo>
                  <a:lnTo>
                    <a:pt x="1079" y="24"/>
                  </a:lnTo>
                  <a:moveTo>
                    <a:pt x="1439" y="0"/>
                  </a:moveTo>
                  <a:lnTo>
                    <a:pt x="1439" y="24"/>
                  </a:lnTo>
                  <a:moveTo>
                    <a:pt x="1799" y="0"/>
                  </a:moveTo>
                  <a:lnTo>
                    <a:pt x="1799" y="24"/>
                  </a:lnTo>
                  <a:moveTo>
                    <a:pt x="2159" y="0"/>
                  </a:moveTo>
                  <a:lnTo>
                    <a:pt x="2159" y="24"/>
                  </a:lnTo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A71646-133B-3BE0-3E29-70A0ADC4E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670" y="1828213"/>
              <a:ext cx="4507067" cy="2255517"/>
            </a:xfrm>
            <a:custGeom>
              <a:avLst/>
              <a:gdLst>
                <a:gd name="T0" fmla="*/ 0 w 2158"/>
                <a:gd name="T1" fmla="*/ 902 h 1140"/>
                <a:gd name="T2" fmla="*/ 45 w 2158"/>
                <a:gd name="T3" fmla="*/ 884 h 1140"/>
                <a:gd name="T4" fmla="*/ 90 w 2158"/>
                <a:gd name="T5" fmla="*/ 868 h 1140"/>
                <a:gd name="T6" fmla="*/ 134 w 2158"/>
                <a:gd name="T7" fmla="*/ 864 h 1140"/>
                <a:gd name="T8" fmla="*/ 180 w 2158"/>
                <a:gd name="T9" fmla="*/ 893 h 1140"/>
                <a:gd name="T10" fmla="*/ 225 w 2158"/>
                <a:gd name="T11" fmla="*/ 891 h 1140"/>
                <a:gd name="T12" fmla="*/ 269 w 2158"/>
                <a:gd name="T13" fmla="*/ 862 h 1140"/>
                <a:gd name="T14" fmla="*/ 314 w 2158"/>
                <a:gd name="T15" fmla="*/ 871 h 1140"/>
                <a:gd name="T16" fmla="*/ 359 w 2158"/>
                <a:gd name="T17" fmla="*/ 871 h 1140"/>
                <a:gd name="T18" fmla="*/ 404 w 2158"/>
                <a:gd name="T19" fmla="*/ 849 h 1140"/>
                <a:gd name="T20" fmla="*/ 449 w 2158"/>
                <a:gd name="T21" fmla="*/ 823 h 1140"/>
                <a:gd name="T22" fmla="*/ 494 w 2158"/>
                <a:gd name="T23" fmla="*/ 829 h 1140"/>
                <a:gd name="T24" fmla="*/ 539 w 2158"/>
                <a:gd name="T25" fmla="*/ 866 h 1140"/>
                <a:gd name="T26" fmla="*/ 584 w 2158"/>
                <a:gd name="T27" fmla="*/ 919 h 1140"/>
                <a:gd name="T28" fmla="*/ 629 w 2158"/>
                <a:gd name="T29" fmla="*/ 979 h 1140"/>
                <a:gd name="T30" fmla="*/ 674 w 2158"/>
                <a:gd name="T31" fmla="*/ 1022 h 1140"/>
                <a:gd name="T32" fmla="*/ 719 w 2158"/>
                <a:gd name="T33" fmla="*/ 1045 h 1140"/>
                <a:gd name="T34" fmla="*/ 764 w 2158"/>
                <a:gd name="T35" fmla="*/ 1066 h 1140"/>
                <a:gd name="T36" fmla="*/ 809 w 2158"/>
                <a:gd name="T37" fmla="*/ 1098 h 1140"/>
                <a:gd name="T38" fmla="*/ 854 w 2158"/>
                <a:gd name="T39" fmla="*/ 1113 h 1140"/>
                <a:gd name="T40" fmla="*/ 899 w 2158"/>
                <a:gd name="T41" fmla="*/ 1119 h 1140"/>
                <a:gd name="T42" fmla="*/ 944 w 2158"/>
                <a:gd name="T43" fmla="*/ 1128 h 1140"/>
                <a:gd name="T44" fmla="*/ 989 w 2158"/>
                <a:gd name="T45" fmla="*/ 1136 h 1140"/>
                <a:gd name="T46" fmla="*/ 1034 w 2158"/>
                <a:gd name="T47" fmla="*/ 1107 h 1140"/>
                <a:gd name="T48" fmla="*/ 1079 w 2158"/>
                <a:gd name="T49" fmla="*/ 1040 h 1140"/>
                <a:gd name="T50" fmla="*/ 1124 w 2158"/>
                <a:gd name="T51" fmla="*/ 958 h 1140"/>
                <a:gd name="T52" fmla="*/ 1169 w 2158"/>
                <a:gd name="T53" fmla="*/ 850 h 1140"/>
                <a:gd name="T54" fmla="*/ 1214 w 2158"/>
                <a:gd name="T55" fmla="*/ 746 h 1140"/>
                <a:gd name="T56" fmla="*/ 1259 w 2158"/>
                <a:gd name="T57" fmla="*/ 611 h 1140"/>
                <a:gd name="T58" fmla="*/ 1304 w 2158"/>
                <a:gd name="T59" fmla="*/ 501 h 1140"/>
                <a:gd name="T60" fmla="*/ 1349 w 2158"/>
                <a:gd name="T61" fmla="*/ 392 h 1140"/>
                <a:gd name="T62" fmla="*/ 1394 w 2158"/>
                <a:gd name="T63" fmla="*/ 276 h 1140"/>
                <a:gd name="T64" fmla="*/ 1439 w 2158"/>
                <a:gd name="T65" fmla="*/ 102 h 1140"/>
                <a:gd name="T66" fmla="*/ 1484 w 2158"/>
                <a:gd name="T67" fmla="*/ 60 h 1140"/>
                <a:gd name="T68" fmla="*/ 1529 w 2158"/>
                <a:gd name="T69" fmla="*/ 4 h 1140"/>
                <a:gd name="T70" fmla="*/ 1574 w 2158"/>
                <a:gd name="T71" fmla="*/ 32 h 1140"/>
                <a:gd name="T72" fmla="*/ 1619 w 2158"/>
                <a:gd name="T73" fmla="*/ 41 h 1140"/>
                <a:gd name="T74" fmla="*/ 1664 w 2158"/>
                <a:gd name="T75" fmla="*/ 46 h 1140"/>
                <a:gd name="T76" fmla="*/ 1709 w 2158"/>
                <a:gd name="T77" fmla="*/ 72 h 1140"/>
                <a:gd name="T78" fmla="*/ 1754 w 2158"/>
                <a:gd name="T79" fmla="*/ 93 h 1140"/>
                <a:gd name="T80" fmla="*/ 1799 w 2158"/>
                <a:gd name="T81" fmla="*/ 130 h 1140"/>
                <a:gd name="T82" fmla="*/ 1844 w 2158"/>
                <a:gd name="T83" fmla="*/ 178 h 1140"/>
                <a:gd name="T84" fmla="*/ 1888 w 2158"/>
                <a:gd name="T85" fmla="*/ 214 h 1140"/>
                <a:gd name="T86" fmla="*/ 1933 w 2158"/>
                <a:gd name="T87" fmla="*/ 223 h 1140"/>
                <a:gd name="T88" fmla="*/ 1978 w 2158"/>
                <a:gd name="T89" fmla="*/ 328 h 1140"/>
                <a:gd name="T90" fmla="*/ 2023 w 2158"/>
                <a:gd name="T91" fmla="*/ 321 h 1140"/>
                <a:gd name="T92" fmla="*/ 2068 w 2158"/>
                <a:gd name="T93" fmla="*/ 346 h 1140"/>
                <a:gd name="T94" fmla="*/ 2113 w 2158"/>
                <a:gd name="T95" fmla="*/ 346 h 1140"/>
                <a:gd name="T96" fmla="*/ 2158 w 2158"/>
                <a:gd name="T97" fmla="*/ 41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8" h="1140">
                  <a:moveTo>
                    <a:pt x="0" y="902"/>
                  </a:moveTo>
                  <a:cubicBezTo>
                    <a:pt x="15" y="896"/>
                    <a:pt x="30" y="889"/>
                    <a:pt x="45" y="884"/>
                  </a:cubicBezTo>
                  <a:cubicBezTo>
                    <a:pt x="60" y="878"/>
                    <a:pt x="75" y="871"/>
                    <a:pt x="90" y="868"/>
                  </a:cubicBezTo>
                  <a:cubicBezTo>
                    <a:pt x="105" y="864"/>
                    <a:pt x="120" y="859"/>
                    <a:pt x="134" y="864"/>
                  </a:cubicBezTo>
                  <a:cubicBezTo>
                    <a:pt x="150" y="868"/>
                    <a:pt x="165" y="888"/>
                    <a:pt x="180" y="893"/>
                  </a:cubicBezTo>
                  <a:cubicBezTo>
                    <a:pt x="195" y="897"/>
                    <a:pt x="210" y="896"/>
                    <a:pt x="225" y="891"/>
                  </a:cubicBezTo>
                  <a:cubicBezTo>
                    <a:pt x="240" y="885"/>
                    <a:pt x="255" y="866"/>
                    <a:pt x="269" y="862"/>
                  </a:cubicBezTo>
                  <a:cubicBezTo>
                    <a:pt x="284" y="859"/>
                    <a:pt x="299" y="869"/>
                    <a:pt x="314" y="871"/>
                  </a:cubicBezTo>
                  <a:cubicBezTo>
                    <a:pt x="329" y="873"/>
                    <a:pt x="344" y="875"/>
                    <a:pt x="359" y="871"/>
                  </a:cubicBezTo>
                  <a:cubicBezTo>
                    <a:pt x="374" y="868"/>
                    <a:pt x="389" y="857"/>
                    <a:pt x="404" y="849"/>
                  </a:cubicBezTo>
                  <a:cubicBezTo>
                    <a:pt x="419" y="841"/>
                    <a:pt x="434" y="827"/>
                    <a:pt x="449" y="823"/>
                  </a:cubicBezTo>
                  <a:cubicBezTo>
                    <a:pt x="464" y="820"/>
                    <a:pt x="479" y="821"/>
                    <a:pt x="494" y="829"/>
                  </a:cubicBezTo>
                  <a:cubicBezTo>
                    <a:pt x="509" y="836"/>
                    <a:pt x="524" y="851"/>
                    <a:pt x="539" y="866"/>
                  </a:cubicBezTo>
                  <a:cubicBezTo>
                    <a:pt x="554" y="881"/>
                    <a:pt x="569" y="900"/>
                    <a:pt x="584" y="919"/>
                  </a:cubicBezTo>
                  <a:cubicBezTo>
                    <a:pt x="599" y="938"/>
                    <a:pt x="614" y="962"/>
                    <a:pt x="629" y="979"/>
                  </a:cubicBezTo>
                  <a:cubicBezTo>
                    <a:pt x="644" y="996"/>
                    <a:pt x="659" y="1011"/>
                    <a:pt x="674" y="1022"/>
                  </a:cubicBezTo>
                  <a:cubicBezTo>
                    <a:pt x="689" y="1033"/>
                    <a:pt x="704" y="1037"/>
                    <a:pt x="719" y="1045"/>
                  </a:cubicBezTo>
                  <a:cubicBezTo>
                    <a:pt x="734" y="1052"/>
                    <a:pt x="749" y="1057"/>
                    <a:pt x="764" y="1066"/>
                  </a:cubicBezTo>
                  <a:cubicBezTo>
                    <a:pt x="779" y="1075"/>
                    <a:pt x="794" y="1090"/>
                    <a:pt x="809" y="1098"/>
                  </a:cubicBezTo>
                  <a:cubicBezTo>
                    <a:pt x="824" y="1105"/>
                    <a:pt x="839" y="1110"/>
                    <a:pt x="854" y="1113"/>
                  </a:cubicBezTo>
                  <a:cubicBezTo>
                    <a:pt x="869" y="1117"/>
                    <a:pt x="884" y="1117"/>
                    <a:pt x="899" y="1119"/>
                  </a:cubicBezTo>
                  <a:cubicBezTo>
                    <a:pt x="914" y="1122"/>
                    <a:pt x="929" y="1125"/>
                    <a:pt x="944" y="1128"/>
                  </a:cubicBezTo>
                  <a:cubicBezTo>
                    <a:pt x="959" y="1131"/>
                    <a:pt x="974" y="1140"/>
                    <a:pt x="989" y="1136"/>
                  </a:cubicBezTo>
                  <a:cubicBezTo>
                    <a:pt x="1004" y="1133"/>
                    <a:pt x="1019" y="1123"/>
                    <a:pt x="1034" y="1107"/>
                  </a:cubicBezTo>
                  <a:cubicBezTo>
                    <a:pt x="1049" y="1091"/>
                    <a:pt x="1064" y="1065"/>
                    <a:pt x="1079" y="1040"/>
                  </a:cubicBezTo>
                  <a:cubicBezTo>
                    <a:pt x="1094" y="1016"/>
                    <a:pt x="1109" y="990"/>
                    <a:pt x="1124" y="958"/>
                  </a:cubicBezTo>
                  <a:cubicBezTo>
                    <a:pt x="1139" y="927"/>
                    <a:pt x="1154" y="885"/>
                    <a:pt x="1169" y="850"/>
                  </a:cubicBezTo>
                  <a:cubicBezTo>
                    <a:pt x="1184" y="814"/>
                    <a:pt x="1199" y="785"/>
                    <a:pt x="1214" y="746"/>
                  </a:cubicBezTo>
                  <a:cubicBezTo>
                    <a:pt x="1229" y="706"/>
                    <a:pt x="1244" y="652"/>
                    <a:pt x="1259" y="611"/>
                  </a:cubicBezTo>
                  <a:cubicBezTo>
                    <a:pt x="1274" y="571"/>
                    <a:pt x="1289" y="537"/>
                    <a:pt x="1304" y="501"/>
                  </a:cubicBezTo>
                  <a:cubicBezTo>
                    <a:pt x="1319" y="464"/>
                    <a:pt x="1334" y="429"/>
                    <a:pt x="1349" y="392"/>
                  </a:cubicBezTo>
                  <a:cubicBezTo>
                    <a:pt x="1364" y="355"/>
                    <a:pt x="1379" y="325"/>
                    <a:pt x="1394" y="276"/>
                  </a:cubicBezTo>
                  <a:cubicBezTo>
                    <a:pt x="1409" y="228"/>
                    <a:pt x="1424" y="138"/>
                    <a:pt x="1439" y="102"/>
                  </a:cubicBezTo>
                  <a:cubicBezTo>
                    <a:pt x="1451" y="74"/>
                    <a:pt x="1472" y="73"/>
                    <a:pt x="1484" y="60"/>
                  </a:cubicBezTo>
                  <a:cubicBezTo>
                    <a:pt x="1499" y="44"/>
                    <a:pt x="1514" y="9"/>
                    <a:pt x="1529" y="4"/>
                  </a:cubicBezTo>
                  <a:cubicBezTo>
                    <a:pt x="1544" y="0"/>
                    <a:pt x="1559" y="26"/>
                    <a:pt x="1574" y="32"/>
                  </a:cubicBezTo>
                  <a:cubicBezTo>
                    <a:pt x="1589" y="38"/>
                    <a:pt x="1604" y="39"/>
                    <a:pt x="1619" y="41"/>
                  </a:cubicBezTo>
                  <a:cubicBezTo>
                    <a:pt x="1634" y="44"/>
                    <a:pt x="1649" y="41"/>
                    <a:pt x="1664" y="46"/>
                  </a:cubicBezTo>
                  <a:cubicBezTo>
                    <a:pt x="1679" y="51"/>
                    <a:pt x="1694" y="64"/>
                    <a:pt x="1709" y="72"/>
                  </a:cubicBezTo>
                  <a:cubicBezTo>
                    <a:pt x="1724" y="79"/>
                    <a:pt x="1739" y="83"/>
                    <a:pt x="1754" y="93"/>
                  </a:cubicBezTo>
                  <a:cubicBezTo>
                    <a:pt x="1769" y="103"/>
                    <a:pt x="1784" y="116"/>
                    <a:pt x="1799" y="130"/>
                  </a:cubicBezTo>
                  <a:cubicBezTo>
                    <a:pt x="1814" y="144"/>
                    <a:pt x="1829" y="164"/>
                    <a:pt x="1844" y="178"/>
                  </a:cubicBezTo>
                  <a:cubicBezTo>
                    <a:pt x="1859" y="192"/>
                    <a:pt x="1874" y="207"/>
                    <a:pt x="1888" y="214"/>
                  </a:cubicBezTo>
                  <a:cubicBezTo>
                    <a:pt x="1903" y="221"/>
                    <a:pt x="1919" y="205"/>
                    <a:pt x="1933" y="223"/>
                  </a:cubicBezTo>
                  <a:cubicBezTo>
                    <a:pt x="1948" y="242"/>
                    <a:pt x="1963" y="312"/>
                    <a:pt x="1978" y="328"/>
                  </a:cubicBezTo>
                  <a:cubicBezTo>
                    <a:pt x="1993" y="344"/>
                    <a:pt x="2008" y="318"/>
                    <a:pt x="2023" y="321"/>
                  </a:cubicBezTo>
                  <a:cubicBezTo>
                    <a:pt x="2038" y="323"/>
                    <a:pt x="2053" y="341"/>
                    <a:pt x="2068" y="346"/>
                  </a:cubicBezTo>
                  <a:cubicBezTo>
                    <a:pt x="2083" y="350"/>
                    <a:pt x="2098" y="335"/>
                    <a:pt x="2113" y="346"/>
                  </a:cubicBezTo>
                  <a:cubicBezTo>
                    <a:pt x="2128" y="357"/>
                    <a:pt x="2143" y="390"/>
                    <a:pt x="2158" y="412"/>
                  </a:cubicBezTo>
                </a:path>
              </a:pathLst>
            </a:custGeom>
            <a:noFill/>
            <a:ln w="2857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5640CA-CB39-413C-1C42-497BE48FB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216" y="2593901"/>
              <a:ext cx="242049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23,8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D1F4F3-1699-CE1D-E0AC-8A0CA8F7B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343" y="4180677"/>
              <a:ext cx="179768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-50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4E6DA7-52AD-1145-FE1C-B03B2B4AF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343" y="3741444"/>
              <a:ext cx="179768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8010C1-7DF6-EABB-4C59-55F13BAB7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343" y="3298255"/>
              <a:ext cx="179768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DEA7F7-AEC0-07A8-E687-8AB31984F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645" y="2853088"/>
              <a:ext cx="138718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CC701A-FF06-12C7-298B-ADCEE8AA5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645" y="2413856"/>
              <a:ext cx="138718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537A40-B30D-A9BD-8FC7-AB65EE48C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645" y="1970666"/>
              <a:ext cx="138718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B7D4DB-3E2E-C6F0-6BA2-73D1A10FE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645" y="1527477"/>
              <a:ext cx="138718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FB2EFDD6-7E28-21D9-6C9C-BB4A214E3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045" y="4372594"/>
              <a:ext cx="373690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Abr-19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F04DD2D5-EDDD-084D-8A8B-33C5949D1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273" y="4372594"/>
              <a:ext cx="360950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Dic-19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82B3E3F3-BD6B-1B4D-F583-39B919D96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908" y="4372594"/>
              <a:ext cx="402000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Ago-20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08A708CE-3B5F-8E3C-3750-59BB5352D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579" y="4372594"/>
              <a:ext cx="373690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Abr-21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60440926-5FE4-83AF-91EB-F3E6A31CC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808" y="4372594"/>
              <a:ext cx="360950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Dic-21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6AFE1E1-0CE4-CD82-DB69-5B04EE9B2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3530" y="4372594"/>
              <a:ext cx="402000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Ago-22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83DD9AF9-613F-1382-B409-CC8419935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112" y="4372594"/>
              <a:ext cx="373690" cy="16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Abr-23</a:t>
              </a:r>
              <a:endParaRPr kumimoji="0" lang="es-PE" alt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5" name="Marcador de número de diapositiva 1">
            <a:extLst>
              <a:ext uri="{FF2B5EF4-FFF2-40B4-BE49-F238E27FC236}">
                <a16:creationId xmlns:a16="http://schemas.microsoft.com/office/drawing/2014/main" id="{A149DDD5-C6B6-0F43-E86A-0A25DA75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31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0" y="46513"/>
            <a:ext cx="9151938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30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inversión en infraestructura e hidrocarburos registra tasas </a:t>
            </a:r>
          </a:p>
          <a:p>
            <a:pPr marL="0" marR="0" lvl="0" indent="0" algn="ctr" defTabSz="91430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positivas en lo que va de 2023</a:t>
            </a:r>
          </a:p>
        </p:txBody>
      </p:sp>
      <p:sp>
        <p:nvSpPr>
          <p:cNvPr id="4" name="15 CuadroTexto"/>
          <p:cNvSpPr txBox="1"/>
          <p:nvPr/>
        </p:nvSpPr>
        <p:spPr>
          <a:xfrm>
            <a:off x="4881063" y="104113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en hidrocarburos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 enero a marzo</a:t>
            </a:r>
          </a:p>
          <a:p>
            <a:pPr marL="0" marR="0" lvl="0" indent="0" algn="ctr" defTabSz="914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nominal anual)</a:t>
            </a:r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9E5563C3-3CDF-ABA5-E303-2C7AA7F51289}"/>
              </a:ext>
            </a:extLst>
          </p:cNvPr>
          <p:cNvSpPr txBox="1"/>
          <p:nvPr/>
        </p:nvSpPr>
        <p:spPr>
          <a:xfrm>
            <a:off x="204158" y="1038595"/>
            <a:ext cx="420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en infraestructura de transporte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 enero a abril</a:t>
            </a:r>
          </a:p>
          <a:p>
            <a:pPr marL="0" marR="0" lvl="0" indent="0" algn="ctr" defTabSz="914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nominal anual)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184473-E64D-4F79-6BB8-D9E330012524}"/>
              </a:ext>
            </a:extLst>
          </p:cNvPr>
          <p:cNvSpPr txBox="1"/>
          <p:nvPr/>
        </p:nvSpPr>
        <p:spPr>
          <a:xfrm>
            <a:off x="-45902" y="4893671"/>
            <a:ext cx="70815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>
                <a:tab pos="670948" algn="l"/>
              </a:tabLst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</a:t>
            </a:r>
            <a:r>
              <a:rPr kumimoji="0" lang="es-PE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Ositran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Perupetro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938075" y="2273090"/>
            <a:ext cx="394855" cy="2533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97C1679-2541-8AA1-C4ED-65A87ED242AE}"/>
              </a:ext>
            </a:extLst>
          </p:cNvPr>
          <p:cNvGrpSpPr/>
          <p:nvPr/>
        </p:nvGrpSpPr>
        <p:grpSpPr>
          <a:xfrm>
            <a:off x="254665" y="2006843"/>
            <a:ext cx="4102605" cy="2556000"/>
            <a:chOff x="126501" y="1544393"/>
            <a:chExt cx="4102605" cy="2556000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6501" y="1544393"/>
              <a:ext cx="4102605" cy="25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3828134" y="2764337"/>
              <a:ext cx="176489" cy="329757"/>
            </a:xfrm>
            <a:prstGeom prst="rect">
              <a:avLst/>
            </a:prstGeom>
            <a:solidFill>
              <a:srgbClr val="41B7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350983" y="1939172"/>
              <a:ext cx="3302210" cy="1667360"/>
            </a:xfrm>
            <a:custGeom>
              <a:avLst/>
              <a:gdLst>
                <a:gd name="T0" fmla="*/ 0 w 2133"/>
                <a:gd name="T1" fmla="*/ 1072 h 1077"/>
                <a:gd name="T2" fmla="*/ 114 w 2133"/>
                <a:gd name="T3" fmla="*/ 1072 h 1077"/>
                <a:gd name="T4" fmla="*/ 114 w 2133"/>
                <a:gd name="T5" fmla="*/ 746 h 1077"/>
                <a:gd name="T6" fmla="*/ 0 w 2133"/>
                <a:gd name="T7" fmla="*/ 746 h 1077"/>
                <a:gd name="T8" fmla="*/ 0 w 2133"/>
                <a:gd name="T9" fmla="*/ 1072 h 1077"/>
                <a:gd name="T10" fmla="*/ 222 w 2133"/>
                <a:gd name="T11" fmla="*/ 870 h 1077"/>
                <a:gd name="T12" fmla="*/ 335 w 2133"/>
                <a:gd name="T13" fmla="*/ 870 h 1077"/>
                <a:gd name="T14" fmla="*/ 335 w 2133"/>
                <a:gd name="T15" fmla="*/ 746 h 1077"/>
                <a:gd name="T16" fmla="*/ 222 w 2133"/>
                <a:gd name="T17" fmla="*/ 746 h 1077"/>
                <a:gd name="T18" fmla="*/ 222 w 2133"/>
                <a:gd name="T19" fmla="*/ 870 h 1077"/>
                <a:gd name="T20" fmla="*/ 449 w 2133"/>
                <a:gd name="T21" fmla="*/ 430 h 1077"/>
                <a:gd name="T22" fmla="*/ 562 w 2133"/>
                <a:gd name="T23" fmla="*/ 430 h 1077"/>
                <a:gd name="T24" fmla="*/ 562 w 2133"/>
                <a:gd name="T25" fmla="*/ 746 h 1077"/>
                <a:gd name="T26" fmla="*/ 449 w 2133"/>
                <a:gd name="T27" fmla="*/ 746 h 1077"/>
                <a:gd name="T28" fmla="*/ 449 w 2133"/>
                <a:gd name="T29" fmla="*/ 430 h 1077"/>
                <a:gd name="T30" fmla="*/ 675 w 2133"/>
                <a:gd name="T31" fmla="*/ 553 h 1077"/>
                <a:gd name="T32" fmla="*/ 788 w 2133"/>
                <a:gd name="T33" fmla="*/ 553 h 1077"/>
                <a:gd name="T34" fmla="*/ 788 w 2133"/>
                <a:gd name="T35" fmla="*/ 746 h 1077"/>
                <a:gd name="T36" fmla="*/ 675 w 2133"/>
                <a:gd name="T37" fmla="*/ 746 h 1077"/>
                <a:gd name="T38" fmla="*/ 675 w 2133"/>
                <a:gd name="T39" fmla="*/ 553 h 1077"/>
                <a:gd name="T40" fmla="*/ 897 w 2133"/>
                <a:gd name="T41" fmla="*/ 1077 h 1077"/>
                <a:gd name="T42" fmla="*/ 1010 w 2133"/>
                <a:gd name="T43" fmla="*/ 1077 h 1077"/>
                <a:gd name="T44" fmla="*/ 1010 w 2133"/>
                <a:gd name="T45" fmla="*/ 746 h 1077"/>
                <a:gd name="T46" fmla="*/ 897 w 2133"/>
                <a:gd name="T47" fmla="*/ 746 h 1077"/>
                <a:gd name="T48" fmla="*/ 897 w 2133"/>
                <a:gd name="T49" fmla="*/ 1077 h 1077"/>
                <a:gd name="T50" fmla="*/ 1123 w 2133"/>
                <a:gd name="T51" fmla="*/ 29 h 1077"/>
                <a:gd name="T52" fmla="*/ 1237 w 2133"/>
                <a:gd name="T53" fmla="*/ 29 h 1077"/>
                <a:gd name="T54" fmla="*/ 1237 w 2133"/>
                <a:gd name="T55" fmla="*/ 746 h 1077"/>
                <a:gd name="T56" fmla="*/ 1123 w 2133"/>
                <a:gd name="T57" fmla="*/ 746 h 1077"/>
                <a:gd name="T58" fmla="*/ 1123 w 2133"/>
                <a:gd name="T59" fmla="*/ 29 h 1077"/>
                <a:gd name="T60" fmla="*/ 1350 w 2133"/>
                <a:gd name="T61" fmla="*/ 1003 h 1077"/>
                <a:gd name="T62" fmla="*/ 1458 w 2133"/>
                <a:gd name="T63" fmla="*/ 1003 h 1077"/>
                <a:gd name="T64" fmla="*/ 1458 w 2133"/>
                <a:gd name="T65" fmla="*/ 746 h 1077"/>
                <a:gd name="T66" fmla="*/ 1350 w 2133"/>
                <a:gd name="T67" fmla="*/ 746 h 1077"/>
                <a:gd name="T68" fmla="*/ 1350 w 2133"/>
                <a:gd name="T69" fmla="*/ 1003 h 1077"/>
                <a:gd name="T70" fmla="*/ 1572 w 2133"/>
                <a:gd name="T71" fmla="*/ 1038 h 1077"/>
                <a:gd name="T72" fmla="*/ 1685 w 2133"/>
                <a:gd name="T73" fmla="*/ 1038 h 1077"/>
                <a:gd name="T74" fmla="*/ 1685 w 2133"/>
                <a:gd name="T75" fmla="*/ 746 h 1077"/>
                <a:gd name="T76" fmla="*/ 1572 w 2133"/>
                <a:gd name="T77" fmla="*/ 746 h 1077"/>
                <a:gd name="T78" fmla="*/ 1572 w 2133"/>
                <a:gd name="T79" fmla="*/ 1038 h 1077"/>
                <a:gd name="T80" fmla="*/ 1798 w 2133"/>
                <a:gd name="T81" fmla="*/ 0 h 1077"/>
                <a:gd name="T82" fmla="*/ 1912 w 2133"/>
                <a:gd name="T83" fmla="*/ 0 h 1077"/>
                <a:gd name="T84" fmla="*/ 1912 w 2133"/>
                <a:gd name="T85" fmla="*/ 746 h 1077"/>
                <a:gd name="T86" fmla="*/ 1798 w 2133"/>
                <a:gd name="T87" fmla="*/ 746 h 1077"/>
                <a:gd name="T88" fmla="*/ 1798 w 2133"/>
                <a:gd name="T89" fmla="*/ 0 h 1077"/>
                <a:gd name="T90" fmla="*/ 2025 w 2133"/>
                <a:gd name="T91" fmla="*/ 963 h 1077"/>
                <a:gd name="T92" fmla="*/ 2133 w 2133"/>
                <a:gd name="T93" fmla="*/ 963 h 1077"/>
                <a:gd name="T94" fmla="*/ 2133 w 2133"/>
                <a:gd name="T95" fmla="*/ 746 h 1077"/>
                <a:gd name="T96" fmla="*/ 2025 w 2133"/>
                <a:gd name="T97" fmla="*/ 746 h 1077"/>
                <a:gd name="T98" fmla="*/ 2025 w 2133"/>
                <a:gd name="T99" fmla="*/ 963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33" h="1077">
                  <a:moveTo>
                    <a:pt x="0" y="1072"/>
                  </a:moveTo>
                  <a:lnTo>
                    <a:pt x="114" y="1072"/>
                  </a:lnTo>
                  <a:lnTo>
                    <a:pt x="114" y="746"/>
                  </a:lnTo>
                  <a:lnTo>
                    <a:pt x="0" y="746"/>
                  </a:lnTo>
                  <a:lnTo>
                    <a:pt x="0" y="1072"/>
                  </a:lnTo>
                  <a:close/>
                  <a:moveTo>
                    <a:pt x="222" y="870"/>
                  </a:moveTo>
                  <a:lnTo>
                    <a:pt x="335" y="870"/>
                  </a:lnTo>
                  <a:lnTo>
                    <a:pt x="335" y="746"/>
                  </a:lnTo>
                  <a:lnTo>
                    <a:pt x="222" y="746"/>
                  </a:lnTo>
                  <a:lnTo>
                    <a:pt x="222" y="870"/>
                  </a:lnTo>
                  <a:close/>
                  <a:moveTo>
                    <a:pt x="449" y="430"/>
                  </a:moveTo>
                  <a:lnTo>
                    <a:pt x="562" y="430"/>
                  </a:lnTo>
                  <a:lnTo>
                    <a:pt x="562" y="746"/>
                  </a:lnTo>
                  <a:lnTo>
                    <a:pt x="449" y="746"/>
                  </a:lnTo>
                  <a:lnTo>
                    <a:pt x="449" y="430"/>
                  </a:lnTo>
                  <a:close/>
                  <a:moveTo>
                    <a:pt x="675" y="553"/>
                  </a:moveTo>
                  <a:lnTo>
                    <a:pt x="788" y="553"/>
                  </a:lnTo>
                  <a:lnTo>
                    <a:pt x="788" y="746"/>
                  </a:lnTo>
                  <a:lnTo>
                    <a:pt x="675" y="746"/>
                  </a:lnTo>
                  <a:lnTo>
                    <a:pt x="675" y="553"/>
                  </a:lnTo>
                  <a:close/>
                  <a:moveTo>
                    <a:pt x="897" y="1077"/>
                  </a:moveTo>
                  <a:lnTo>
                    <a:pt x="1010" y="1077"/>
                  </a:lnTo>
                  <a:lnTo>
                    <a:pt x="1010" y="746"/>
                  </a:lnTo>
                  <a:lnTo>
                    <a:pt x="897" y="746"/>
                  </a:lnTo>
                  <a:lnTo>
                    <a:pt x="897" y="1077"/>
                  </a:lnTo>
                  <a:close/>
                  <a:moveTo>
                    <a:pt x="1123" y="29"/>
                  </a:moveTo>
                  <a:lnTo>
                    <a:pt x="1237" y="29"/>
                  </a:lnTo>
                  <a:lnTo>
                    <a:pt x="1237" y="746"/>
                  </a:lnTo>
                  <a:lnTo>
                    <a:pt x="1123" y="746"/>
                  </a:lnTo>
                  <a:lnTo>
                    <a:pt x="1123" y="29"/>
                  </a:lnTo>
                  <a:close/>
                  <a:moveTo>
                    <a:pt x="1350" y="1003"/>
                  </a:moveTo>
                  <a:lnTo>
                    <a:pt x="1458" y="1003"/>
                  </a:lnTo>
                  <a:lnTo>
                    <a:pt x="1458" y="746"/>
                  </a:lnTo>
                  <a:lnTo>
                    <a:pt x="1350" y="746"/>
                  </a:lnTo>
                  <a:lnTo>
                    <a:pt x="1350" y="1003"/>
                  </a:lnTo>
                  <a:close/>
                  <a:moveTo>
                    <a:pt x="1572" y="1038"/>
                  </a:moveTo>
                  <a:lnTo>
                    <a:pt x="1685" y="1038"/>
                  </a:lnTo>
                  <a:lnTo>
                    <a:pt x="1685" y="746"/>
                  </a:lnTo>
                  <a:lnTo>
                    <a:pt x="1572" y="746"/>
                  </a:lnTo>
                  <a:lnTo>
                    <a:pt x="1572" y="1038"/>
                  </a:lnTo>
                  <a:close/>
                  <a:moveTo>
                    <a:pt x="1798" y="0"/>
                  </a:moveTo>
                  <a:lnTo>
                    <a:pt x="1912" y="0"/>
                  </a:lnTo>
                  <a:lnTo>
                    <a:pt x="1912" y="746"/>
                  </a:lnTo>
                  <a:lnTo>
                    <a:pt x="1798" y="746"/>
                  </a:lnTo>
                  <a:lnTo>
                    <a:pt x="1798" y="0"/>
                  </a:lnTo>
                  <a:close/>
                  <a:moveTo>
                    <a:pt x="2025" y="963"/>
                  </a:moveTo>
                  <a:lnTo>
                    <a:pt x="2133" y="963"/>
                  </a:lnTo>
                  <a:lnTo>
                    <a:pt x="2133" y="746"/>
                  </a:lnTo>
                  <a:lnTo>
                    <a:pt x="2025" y="746"/>
                  </a:lnTo>
                  <a:lnTo>
                    <a:pt x="2025" y="963"/>
                  </a:lnTo>
                  <a:close/>
                </a:path>
              </a:pathLst>
            </a:custGeom>
            <a:solidFill>
              <a:srgbClr val="0756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264287" y="3097190"/>
              <a:ext cx="3827034" cy="0"/>
            </a:xfrm>
            <a:prstGeom prst="line">
              <a:avLst/>
            </a:prstGeom>
            <a:noFill/>
            <a:ln w="7938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86288" y="3660718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43242" y="3660718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42,7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634622" y="3346443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691577" y="3346443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16,0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1016689" y="2408262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41,4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1363475" y="2597137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25,3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1678077" y="3668458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1735032" y="3668458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43,3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060144" y="178280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94,3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2374746" y="3556991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2431701" y="3556991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33,8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23080" y="3609629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2778487" y="360962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38,3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3103599" y="1739460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98,0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3418201" y="3491969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3475156" y="349196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28,4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3800268" y="2566174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B7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27,9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41B7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299894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2013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648229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2014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996563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1343349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2016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1691684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2017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2040018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2388352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2019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2735139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2020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3083473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2021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3431807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2022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3804912" y="3885200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2023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A1FDA97-E905-6404-6D31-3644D4904F60}"/>
              </a:ext>
            </a:extLst>
          </p:cNvPr>
          <p:cNvGrpSpPr/>
          <p:nvPr/>
        </p:nvGrpSpPr>
        <p:grpSpPr>
          <a:xfrm>
            <a:off x="4773634" y="1997842"/>
            <a:ext cx="4101058" cy="2556000"/>
            <a:chOff x="4763124" y="1535392"/>
            <a:chExt cx="4101058" cy="2556000"/>
          </a:xfrm>
        </p:grpSpPr>
        <p:sp>
          <p:nvSpPr>
            <p:cNvPr id="48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763124" y="1535392"/>
              <a:ext cx="4101058" cy="25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8464758" y="1967327"/>
              <a:ext cx="174941" cy="650224"/>
            </a:xfrm>
            <a:prstGeom prst="rect">
              <a:avLst/>
            </a:prstGeom>
            <a:solidFill>
              <a:srgbClr val="41B7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4987606" y="1930171"/>
              <a:ext cx="3300663" cy="1651879"/>
            </a:xfrm>
            <a:custGeom>
              <a:avLst/>
              <a:gdLst>
                <a:gd name="T0" fmla="*/ 0 w 2132"/>
                <a:gd name="T1" fmla="*/ 1067 h 1067"/>
                <a:gd name="T2" fmla="*/ 114 w 2132"/>
                <a:gd name="T3" fmla="*/ 1067 h 1067"/>
                <a:gd name="T4" fmla="*/ 114 w 2132"/>
                <a:gd name="T5" fmla="*/ 444 h 1067"/>
                <a:gd name="T6" fmla="*/ 0 w 2132"/>
                <a:gd name="T7" fmla="*/ 444 h 1067"/>
                <a:gd name="T8" fmla="*/ 0 w 2132"/>
                <a:gd name="T9" fmla="*/ 1067 h 1067"/>
                <a:gd name="T10" fmla="*/ 222 w 2132"/>
                <a:gd name="T11" fmla="*/ 711 h 1067"/>
                <a:gd name="T12" fmla="*/ 335 w 2132"/>
                <a:gd name="T13" fmla="*/ 711 h 1067"/>
                <a:gd name="T14" fmla="*/ 335 w 2132"/>
                <a:gd name="T15" fmla="*/ 444 h 1067"/>
                <a:gd name="T16" fmla="*/ 222 w 2132"/>
                <a:gd name="T17" fmla="*/ 444 h 1067"/>
                <a:gd name="T18" fmla="*/ 222 w 2132"/>
                <a:gd name="T19" fmla="*/ 711 h 1067"/>
                <a:gd name="T20" fmla="*/ 448 w 2132"/>
                <a:gd name="T21" fmla="*/ 385 h 1067"/>
                <a:gd name="T22" fmla="*/ 562 w 2132"/>
                <a:gd name="T23" fmla="*/ 385 h 1067"/>
                <a:gd name="T24" fmla="*/ 562 w 2132"/>
                <a:gd name="T25" fmla="*/ 444 h 1067"/>
                <a:gd name="T26" fmla="*/ 448 w 2132"/>
                <a:gd name="T27" fmla="*/ 444 h 1067"/>
                <a:gd name="T28" fmla="*/ 448 w 2132"/>
                <a:gd name="T29" fmla="*/ 385 h 1067"/>
                <a:gd name="T30" fmla="*/ 675 w 2132"/>
                <a:gd name="T31" fmla="*/ 1008 h 1067"/>
                <a:gd name="T32" fmla="*/ 783 w 2132"/>
                <a:gd name="T33" fmla="*/ 1008 h 1067"/>
                <a:gd name="T34" fmla="*/ 783 w 2132"/>
                <a:gd name="T35" fmla="*/ 444 h 1067"/>
                <a:gd name="T36" fmla="*/ 675 w 2132"/>
                <a:gd name="T37" fmla="*/ 444 h 1067"/>
                <a:gd name="T38" fmla="*/ 675 w 2132"/>
                <a:gd name="T39" fmla="*/ 1008 h 1067"/>
                <a:gd name="T40" fmla="*/ 896 w 2132"/>
                <a:gd name="T41" fmla="*/ 266 h 1067"/>
                <a:gd name="T42" fmla="*/ 1010 w 2132"/>
                <a:gd name="T43" fmla="*/ 266 h 1067"/>
                <a:gd name="T44" fmla="*/ 1010 w 2132"/>
                <a:gd name="T45" fmla="*/ 444 h 1067"/>
                <a:gd name="T46" fmla="*/ 896 w 2132"/>
                <a:gd name="T47" fmla="*/ 444 h 1067"/>
                <a:gd name="T48" fmla="*/ 896 w 2132"/>
                <a:gd name="T49" fmla="*/ 266 h 1067"/>
                <a:gd name="T50" fmla="*/ 1123 w 2132"/>
                <a:gd name="T51" fmla="*/ 0 h 1067"/>
                <a:gd name="T52" fmla="*/ 1236 w 2132"/>
                <a:gd name="T53" fmla="*/ 0 h 1067"/>
                <a:gd name="T54" fmla="*/ 1236 w 2132"/>
                <a:gd name="T55" fmla="*/ 444 h 1067"/>
                <a:gd name="T56" fmla="*/ 1123 w 2132"/>
                <a:gd name="T57" fmla="*/ 444 h 1067"/>
                <a:gd name="T58" fmla="*/ 1123 w 2132"/>
                <a:gd name="T59" fmla="*/ 0 h 1067"/>
                <a:gd name="T60" fmla="*/ 1349 w 2132"/>
                <a:gd name="T61" fmla="*/ 439 h 1067"/>
                <a:gd name="T62" fmla="*/ 1458 w 2132"/>
                <a:gd name="T63" fmla="*/ 439 h 1067"/>
                <a:gd name="T64" fmla="*/ 1458 w 2132"/>
                <a:gd name="T65" fmla="*/ 444 h 1067"/>
                <a:gd name="T66" fmla="*/ 1349 w 2132"/>
                <a:gd name="T67" fmla="*/ 444 h 1067"/>
                <a:gd name="T68" fmla="*/ 1349 w 2132"/>
                <a:gd name="T69" fmla="*/ 439 h 1067"/>
                <a:gd name="T70" fmla="*/ 1571 w 2132"/>
                <a:gd name="T71" fmla="*/ 197 h 1067"/>
                <a:gd name="T72" fmla="*/ 1684 w 2132"/>
                <a:gd name="T73" fmla="*/ 197 h 1067"/>
                <a:gd name="T74" fmla="*/ 1684 w 2132"/>
                <a:gd name="T75" fmla="*/ 444 h 1067"/>
                <a:gd name="T76" fmla="*/ 1571 w 2132"/>
                <a:gd name="T77" fmla="*/ 444 h 1067"/>
                <a:gd name="T78" fmla="*/ 1571 w 2132"/>
                <a:gd name="T79" fmla="*/ 197 h 1067"/>
                <a:gd name="T80" fmla="*/ 1798 w 2132"/>
                <a:gd name="T81" fmla="*/ 949 h 1067"/>
                <a:gd name="T82" fmla="*/ 1911 w 2132"/>
                <a:gd name="T83" fmla="*/ 949 h 1067"/>
                <a:gd name="T84" fmla="*/ 1911 w 2132"/>
                <a:gd name="T85" fmla="*/ 444 h 1067"/>
                <a:gd name="T86" fmla="*/ 1798 w 2132"/>
                <a:gd name="T87" fmla="*/ 444 h 1067"/>
                <a:gd name="T88" fmla="*/ 1798 w 2132"/>
                <a:gd name="T89" fmla="*/ 949 h 1067"/>
                <a:gd name="T90" fmla="*/ 2019 w 2132"/>
                <a:gd name="T91" fmla="*/ 538 h 1067"/>
                <a:gd name="T92" fmla="*/ 2132 w 2132"/>
                <a:gd name="T93" fmla="*/ 538 h 1067"/>
                <a:gd name="T94" fmla="*/ 2132 w 2132"/>
                <a:gd name="T95" fmla="*/ 444 h 1067"/>
                <a:gd name="T96" fmla="*/ 2019 w 2132"/>
                <a:gd name="T97" fmla="*/ 444 h 1067"/>
                <a:gd name="T98" fmla="*/ 2019 w 2132"/>
                <a:gd name="T99" fmla="*/ 538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32" h="1067">
                  <a:moveTo>
                    <a:pt x="0" y="1067"/>
                  </a:moveTo>
                  <a:lnTo>
                    <a:pt x="114" y="1067"/>
                  </a:lnTo>
                  <a:lnTo>
                    <a:pt x="114" y="444"/>
                  </a:lnTo>
                  <a:lnTo>
                    <a:pt x="0" y="444"/>
                  </a:lnTo>
                  <a:lnTo>
                    <a:pt x="0" y="1067"/>
                  </a:lnTo>
                  <a:close/>
                  <a:moveTo>
                    <a:pt x="222" y="711"/>
                  </a:moveTo>
                  <a:lnTo>
                    <a:pt x="335" y="711"/>
                  </a:lnTo>
                  <a:lnTo>
                    <a:pt x="335" y="444"/>
                  </a:lnTo>
                  <a:lnTo>
                    <a:pt x="222" y="444"/>
                  </a:lnTo>
                  <a:lnTo>
                    <a:pt x="222" y="711"/>
                  </a:lnTo>
                  <a:close/>
                  <a:moveTo>
                    <a:pt x="448" y="385"/>
                  </a:moveTo>
                  <a:lnTo>
                    <a:pt x="562" y="385"/>
                  </a:lnTo>
                  <a:lnTo>
                    <a:pt x="562" y="444"/>
                  </a:lnTo>
                  <a:lnTo>
                    <a:pt x="448" y="444"/>
                  </a:lnTo>
                  <a:lnTo>
                    <a:pt x="448" y="385"/>
                  </a:lnTo>
                  <a:close/>
                  <a:moveTo>
                    <a:pt x="675" y="1008"/>
                  </a:moveTo>
                  <a:lnTo>
                    <a:pt x="783" y="1008"/>
                  </a:lnTo>
                  <a:lnTo>
                    <a:pt x="783" y="444"/>
                  </a:lnTo>
                  <a:lnTo>
                    <a:pt x="675" y="444"/>
                  </a:lnTo>
                  <a:lnTo>
                    <a:pt x="675" y="1008"/>
                  </a:lnTo>
                  <a:close/>
                  <a:moveTo>
                    <a:pt x="896" y="266"/>
                  </a:moveTo>
                  <a:lnTo>
                    <a:pt x="1010" y="266"/>
                  </a:lnTo>
                  <a:lnTo>
                    <a:pt x="1010" y="444"/>
                  </a:lnTo>
                  <a:lnTo>
                    <a:pt x="896" y="444"/>
                  </a:lnTo>
                  <a:lnTo>
                    <a:pt x="896" y="266"/>
                  </a:lnTo>
                  <a:close/>
                  <a:moveTo>
                    <a:pt x="1123" y="0"/>
                  </a:moveTo>
                  <a:lnTo>
                    <a:pt x="1236" y="0"/>
                  </a:lnTo>
                  <a:lnTo>
                    <a:pt x="1236" y="444"/>
                  </a:lnTo>
                  <a:lnTo>
                    <a:pt x="1123" y="444"/>
                  </a:lnTo>
                  <a:lnTo>
                    <a:pt x="1123" y="0"/>
                  </a:lnTo>
                  <a:close/>
                  <a:moveTo>
                    <a:pt x="1349" y="439"/>
                  </a:moveTo>
                  <a:lnTo>
                    <a:pt x="1458" y="439"/>
                  </a:lnTo>
                  <a:lnTo>
                    <a:pt x="1458" y="444"/>
                  </a:lnTo>
                  <a:lnTo>
                    <a:pt x="1349" y="444"/>
                  </a:lnTo>
                  <a:lnTo>
                    <a:pt x="1349" y="439"/>
                  </a:lnTo>
                  <a:close/>
                  <a:moveTo>
                    <a:pt x="1571" y="197"/>
                  </a:moveTo>
                  <a:lnTo>
                    <a:pt x="1684" y="197"/>
                  </a:lnTo>
                  <a:lnTo>
                    <a:pt x="1684" y="444"/>
                  </a:lnTo>
                  <a:lnTo>
                    <a:pt x="1571" y="444"/>
                  </a:lnTo>
                  <a:lnTo>
                    <a:pt x="1571" y="197"/>
                  </a:lnTo>
                  <a:close/>
                  <a:moveTo>
                    <a:pt x="1798" y="949"/>
                  </a:moveTo>
                  <a:lnTo>
                    <a:pt x="1911" y="949"/>
                  </a:lnTo>
                  <a:lnTo>
                    <a:pt x="1911" y="444"/>
                  </a:lnTo>
                  <a:lnTo>
                    <a:pt x="1798" y="444"/>
                  </a:lnTo>
                  <a:lnTo>
                    <a:pt x="1798" y="949"/>
                  </a:lnTo>
                  <a:close/>
                  <a:moveTo>
                    <a:pt x="2019" y="538"/>
                  </a:moveTo>
                  <a:lnTo>
                    <a:pt x="2132" y="538"/>
                  </a:lnTo>
                  <a:lnTo>
                    <a:pt x="2132" y="444"/>
                  </a:lnTo>
                  <a:lnTo>
                    <a:pt x="2019" y="444"/>
                  </a:lnTo>
                  <a:lnTo>
                    <a:pt x="2019" y="538"/>
                  </a:lnTo>
                  <a:close/>
                </a:path>
              </a:pathLst>
            </a:custGeom>
            <a:solidFill>
              <a:srgbClr val="07569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4900910" y="2614454"/>
              <a:ext cx="3825487" cy="0"/>
            </a:xfrm>
            <a:prstGeom prst="line">
              <a:avLst/>
            </a:prstGeom>
            <a:noFill/>
            <a:ln w="7938" cap="flat">
              <a:solidFill>
                <a:srgbClr val="A6A6A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4922911" y="3643976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4978317" y="3643976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81,9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44"/>
            <p:cNvSpPr>
              <a:spLocks noChangeArrowheads="1"/>
            </p:cNvSpPr>
            <p:nvPr/>
          </p:nvSpPr>
          <p:spPr bwMode="auto">
            <a:xfrm>
              <a:off x="5269697" y="3095930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5326652" y="3095930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35,5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5682727" y="2323402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7,9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5966366" y="3555731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48"/>
            <p:cNvSpPr>
              <a:spLocks noChangeArrowheads="1"/>
            </p:cNvSpPr>
            <p:nvPr/>
          </p:nvSpPr>
          <p:spPr bwMode="auto">
            <a:xfrm>
              <a:off x="6021773" y="3555731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74,4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6346885" y="2139172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23,4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6695219" y="1733556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57,9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7072969" y="2411646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0,4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7390340" y="203234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32,5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7704942" y="3461294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7761897" y="3461294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66,5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8053277" y="2823455"/>
              <a:ext cx="432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8108683" y="2823455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12,3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8433795" y="1770711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1B7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54,7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41B7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4934969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2013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5283303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2014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5631638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5978424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2016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6326759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2017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6675093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7021880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2019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7370214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2020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Rectangle 66"/>
            <p:cNvSpPr>
              <a:spLocks noChangeArrowheads="1"/>
            </p:cNvSpPr>
            <p:nvPr/>
          </p:nvSpPr>
          <p:spPr bwMode="auto">
            <a:xfrm>
              <a:off x="7718549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2021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Rectangle 67"/>
            <p:cNvSpPr>
              <a:spLocks noChangeArrowheads="1"/>
            </p:cNvSpPr>
            <p:nvPr/>
          </p:nvSpPr>
          <p:spPr bwMode="auto">
            <a:xfrm>
              <a:off x="8065335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2022</a:t>
              </a:r>
              <a:endParaRPr kumimoji="0" lang="es-PE" altLang="es-P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Rectangle 68"/>
            <p:cNvSpPr>
              <a:spLocks noChangeArrowheads="1"/>
            </p:cNvSpPr>
            <p:nvPr/>
          </p:nvSpPr>
          <p:spPr bwMode="auto">
            <a:xfrm>
              <a:off x="8419862" y="3877747"/>
              <a:ext cx="28212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2023</a:t>
              </a:r>
              <a:endParaRPr kumimoji="0" lang="es-PE" alt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9" name="Marcador de número de diapositiva 1">
            <a:extLst>
              <a:ext uri="{FF2B5EF4-FFF2-40B4-BE49-F238E27FC236}">
                <a16:creationId xmlns:a16="http://schemas.microsoft.com/office/drawing/2014/main" id="{B1DF8251-53A0-509E-8078-AFA79515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6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:a16="http://schemas.microsoft.com/office/drawing/2014/main" id="{C01B7A0C-A195-4C00-8A7D-6D9126F38926}"/>
              </a:ext>
            </a:extLst>
          </p:cNvPr>
          <p:cNvSpPr txBox="1">
            <a:spLocks/>
          </p:cNvSpPr>
          <p:nvPr/>
        </p:nvSpPr>
        <p:spPr>
          <a:xfrm>
            <a:off x="0" y="122824"/>
            <a:ext cx="9143470" cy="51510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5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Instituciones internacionales han resaltado las fortalezas macrofiscales de la economía peruana y hay mayor interés de inversionistas extranjeros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109A730-D7B5-316E-1173-F676A9CA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A97A412-AC77-CAD1-1AD3-10BE89F735A5}"/>
              </a:ext>
            </a:extLst>
          </p:cNvPr>
          <p:cNvGrpSpPr/>
          <p:nvPr/>
        </p:nvGrpSpPr>
        <p:grpSpPr>
          <a:xfrm>
            <a:off x="1348245" y="940090"/>
            <a:ext cx="3003499" cy="1829595"/>
            <a:chOff x="407147" y="1050500"/>
            <a:chExt cx="2339863" cy="175012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03C6829E-458C-BB6F-7192-310A97A49C87}"/>
                </a:ext>
              </a:extLst>
            </p:cNvPr>
            <p:cNvGrpSpPr/>
            <p:nvPr/>
          </p:nvGrpSpPr>
          <p:grpSpPr>
            <a:xfrm>
              <a:off x="407147" y="1050500"/>
              <a:ext cx="2339863" cy="1750126"/>
              <a:chOff x="880943" y="765587"/>
              <a:chExt cx="2339863" cy="1661671"/>
            </a:xfrm>
          </p:grpSpPr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CA681E05-0971-72B7-C5E2-9E0C8C69B6CB}"/>
                  </a:ext>
                </a:extLst>
              </p:cNvPr>
              <p:cNvSpPr/>
              <p:nvPr/>
            </p:nvSpPr>
            <p:spPr>
              <a:xfrm>
                <a:off x="880943" y="765587"/>
                <a:ext cx="2339863" cy="1661671"/>
              </a:xfrm>
              <a:prstGeom prst="roundRect">
                <a:avLst>
                  <a:gd name="adj" fmla="val 678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53EE7631-B82F-0FBE-AA8C-C07C57933AF8}"/>
                  </a:ext>
                </a:extLst>
              </p:cNvPr>
              <p:cNvGrpSpPr/>
              <p:nvPr/>
            </p:nvGrpSpPr>
            <p:grpSpPr>
              <a:xfrm>
                <a:off x="939472" y="852614"/>
                <a:ext cx="1866478" cy="1150057"/>
                <a:chOff x="542194" y="900922"/>
                <a:chExt cx="1727409" cy="1161669"/>
              </a:xfrm>
            </p:grpSpPr>
            <p:pic>
              <p:nvPicPr>
                <p:cNvPr id="6" name="Imagen 5">
                  <a:extLst>
                    <a:ext uri="{FF2B5EF4-FFF2-40B4-BE49-F238E27FC236}">
                      <a16:creationId xmlns:a16="http://schemas.microsoft.com/office/drawing/2014/main" id="{885D9F90-3121-F813-ACCC-8600AFCC0B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2194" y="1177512"/>
                  <a:ext cx="1727409" cy="885079"/>
                </a:xfrm>
                <a:prstGeom prst="roundRect">
                  <a:avLst/>
                </a:prstGeom>
              </p:spPr>
            </p:pic>
            <p:pic>
              <p:nvPicPr>
                <p:cNvPr id="2" name="Picture 2">
                  <a:extLst>
                    <a:ext uri="{FF2B5EF4-FFF2-40B4-BE49-F238E27FC236}">
                      <a16:creationId xmlns:a16="http://schemas.microsoft.com/office/drawing/2014/main" id="{90C40F9A-CC0C-7760-C1A7-2AFA84F2C2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194" y="900922"/>
                  <a:ext cx="1719563" cy="3594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4215384-BA63-AA15-B6C4-AA0F70F52C0C}"/>
                </a:ext>
              </a:extLst>
            </p:cNvPr>
            <p:cNvSpPr/>
            <p:nvPr/>
          </p:nvSpPr>
          <p:spPr>
            <a:xfrm>
              <a:off x="505784" y="2414994"/>
              <a:ext cx="2140246" cy="277228"/>
            </a:xfrm>
            <a:prstGeom prst="roundRect">
              <a:avLst>
                <a:gd name="adj" fmla="val 1180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7313" marR="0" lvl="0" indent="-87313" algn="just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Ratificó la calificación crediticia </a:t>
              </a:r>
              <a:r>
                <a:rPr kumimoji="0" lang="es-E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por su historial de estabilidad macroeconómica y su disciplina fiscal.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A90541B-B383-46DE-16B1-4E47DCC51036}"/>
              </a:ext>
            </a:extLst>
          </p:cNvPr>
          <p:cNvGrpSpPr/>
          <p:nvPr/>
        </p:nvGrpSpPr>
        <p:grpSpPr>
          <a:xfrm>
            <a:off x="1348244" y="2854746"/>
            <a:ext cx="3003500" cy="1829595"/>
            <a:chOff x="407147" y="2968422"/>
            <a:chExt cx="2339863" cy="1598345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ABC2B4B-63C9-DC59-52D9-EF555CFDD5E2}"/>
                </a:ext>
              </a:extLst>
            </p:cNvPr>
            <p:cNvGrpSpPr/>
            <p:nvPr/>
          </p:nvGrpSpPr>
          <p:grpSpPr>
            <a:xfrm>
              <a:off x="407147" y="2968422"/>
              <a:ext cx="2339863" cy="1598345"/>
              <a:chOff x="863482" y="2973592"/>
              <a:chExt cx="2339863" cy="1892035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EF61C77-7A48-F1F4-2D4A-81E9F038AAD3}"/>
                  </a:ext>
                </a:extLst>
              </p:cNvPr>
              <p:cNvSpPr/>
              <p:nvPr/>
            </p:nvSpPr>
            <p:spPr>
              <a:xfrm>
                <a:off x="863482" y="2973592"/>
                <a:ext cx="2339863" cy="1892035"/>
              </a:xfrm>
              <a:prstGeom prst="roundRect">
                <a:avLst>
                  <a:gd name="adj" fmla="val 413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E31FFB78-4CBC-4D73-DD55-580D4344D07A}"/>
                  </a:ext>
                </a:extLst>
              </p:cNvPr>
              <p:cNvGrpSpPr/>
              <p:nvPr/>
            </p:nvGrpSpPr>
            <p:grpSpPr>
              <a:xfrm>
                <a:off x="922011" y="3011665"/>
                <a:ext cx="2206194" cy="857995"/>
                <a:chOff x="111082" y="2838172"/>
                <a:chExt cx="2759888" cy="928076"/>
              </a:xfrm>
            </p:grpSpPr>
            <p:pic>
              <p:nvPicPr>
                <p:cNvPr id="4" name="Imagen 3">
                  <a:extLst>
                    <a:ext uri="{FF2B5EF4-FFF2-40B4-BE49-F238E27FC236}">
                      <a16:creationId xmlns:a16="http://schemas.microsoft.com/office/drawing/2014/main" id="{BEF67DCC-7281-5D4B-221E-8270B5F4B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70869"/>
                <a:stretch/>
              </p:blipFill>
              <p:spPr>
                <a:xfrm>
                  <a:off x="119065" y="3587577"/>
                  <a:ext cx="2751905" cy="178671"/>
                </a:xfrm>
                <a:prstGeom prst="rect">
                  <a:avLst/>
                </a:prstGeom>
              </p:spPr>
            </p:pic>
            <p:pic>
              <p:nvPicPr>
                <p:cNvPr id="5" name="Imagen 4">
                  <a:extLst>
                    <a:ext uri="{FF2B5EF4-FFF2-40B4-BE49-F238E27FC236}">
                      <a16:creationId xmlns:a16="http://schemas.microsoft.com/office/drawing/2014/main" id="{96563459-DCD7-DBE1-1231-0927AAF72F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105" t="4817" r="1936" b="8398"/>
                <a:stretch/>
              </p:blipFill>
              <p:spPr>
                <a:xfrm>
                  <a:off x="111082" y="2838172"/>
                  <a:ext cx="2727561" cy="790232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4358FE49-C176-6BD9-A317-AA6955EE52F9}"/>
                </a:ext>
              </a:extLst>
            </p:cNvPr>
            <p:cNvSpPr/>
            <p:nvPr/>
          </p:nvSpPr>
          <p:spPr>
            <a:xfrm>
              <a:off x="472057" y="3832603"/>
              <a:ext cx="2180353" cy="583868"/>
            </a:xfrm>
            <a:prstGeom prst="roundRect">
              <a:avLst>
                <a:gd name="adj" fmla="val 11803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7313" marR="0" lvl="0" indent="-87313" algn="just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 Perú ha sido ratificado por el FMI para acceder a una Línea de Crédito Flexible (LCF). </a:t>
              </a:r>
            </a:p>
            <a:p>
              <a:pPr marL="87313" marR="0" lvl="0" indent="-87313" algn="just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Reconoció los fundamentos macroeconómicos y los sólidos marcos institucionales de políticas macrofiscales.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B3A11C89-DF36-16E4-B4D6-DF97383B7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326" y="940090"/>
            <a:ext cx="3255158" cy="37643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391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C181FED-52E3-3349-9517-B732AFB06327}"/>
              </a:ext>
            </a:extLst>
          </p:cNvPr>
          <p:cNvSpPr txBox="1">
            <a:spLocks/>
          </p:cNvSpPr>
          <p:nvPr/>
        </p:nvSpPr>
        <p:spPr>
          <a:xfrm>
            <a:off x="2" y="155790"/>
            <a:ext cx="9151936" cy="429902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defPPr>
              <a:defRPr lang="es-ES"/>
            </a:defPPr>
            <a:lvl1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apoyo de organismos internacionales será fundamental en la ruta de la reactivación de la economía y acceso a la OCDE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0B9D5A-01EC-1239-5BFC-F2EE1E779D02}"/>
              </a:ext>
            </a:extLst>
          </p:cNvPr>
          <p:cNvSpPr txBox="1"/>
          <p:nvPr/>
        </p:nvSpPr>
        <p:spPr>
          <a:xfrm>
            <a:off x="543443" y="3289019"/>
            <a:ext cx="3885332" cy="1429727"/>
          </a:xfrm>
          <a:prstGeom prst="roundRect">
            <a:avLst>
              <a:gd name="adj" fmla="val 91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lvl="0">
              <a:defRPr lang="es-ES"/>
            </a:defPPr>
            <a:lvl1pPr marL="179388" marR="0" indent="-179388" algn="just" defTabSz="68644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9388" marR="0" lvl="0" indent="-179388" algn="just" defTabSz="6864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4A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just" defTabSz="6864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4A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Banco Mundial y del Banco Interamericano de Desarrollo expresaron su voluntad de continuar propiciando la prosperidad compartida y la reducción de la pobreza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9388" marR="0" lvl="0" indent="-179388" algn="just" defTabSz="6864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4A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just" defTabSz="6864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4A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9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just" defTabSz="6864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4A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Seguirán contribuyendo con cerrar las brechas económicas y sociales entre zonas urbanas y rurales.</a:t>
            </a:r>
          </a:p>
          <a:p>
            <a:pPr marL="179388" marR="0" lvl="0" indent="-179388" algn="just" defTabSz="6864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4A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9388" marR="0" lvl="0" indent="-179388" algn="just" defTabSz="6864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4A9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reconoce los esfuerzos del Poder Ejecutivo </a:t>
            </a: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mejorar la percepción del país ante los inversionistas internacionales.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D72C58-4AE2-04B5-34E8-66EA13C9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43" y="998618"/>
            <a:ext cx="3885332" cy="20683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6847BF-610B-CB13-683D-C33B1379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Gobierno peruano da un paso crucial hacia su ingreso a la OCDE con la  entrega del memorándum inicial en París - Infobae">
            <a:extLst>
              <a:ext uri="{FF2B5EF4-FFF2-40B4-BE49-F238E27FC236}">
                <a16:creationId xmlns:a16="http://schemas.microsoft.com/office/drawing/2014/main" id="{B371DB32-E22E-DC23-343A-BEC4B1C1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78" y="3010525"/>
            <a:ext cx="3216285" cy="17082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551D20-EBF7-3058-923B-62DFF0468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33" y="998618"/>
            <a:ext cx="3216285" cy="18980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621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E88CBA5-691B-AC42-C90E-C7F808DA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B738C65-11E0-C260-91F3-BEC720450836}"/>
              </a:ext>
            </a:extLst>
          </p:cNvPr>
          <p:cNvSpPr txBox="1">
            <a:spLocks/>
          </p:cNvSpPr>
          <p:nvPr/>
        </p:nvSpPr>
        <p:spPr>
          <a:xfrm>
            <a:off x="-25706" y="23982"/>
            <a:ext cx="9150349" cy="3770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36" tIns="34318" rIns="68636" bIns="34318" anchor="t" anchorCtr="1" compatLnSpc="1">
            <a:noAutofit/>
          </a:bodyPr>
          <a:lstStyle>
            <a:defPPr lvl="0">
              <a:defRPr lang="es-ES"/>
            </a:defPPr>
            <a:lvl1pPr marR="0" indent="0" algn="ctr" defTabSz="68644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cs typeface="Arial" pitchFamily="34"/>
              </a:defRPr>
            </a:lvl1pPr>
          </a:lstStyle>
          <a:p>
            <a:pPr marL="0" marR="0" lvl="0" indent="0" algn="ctr" defTabSz="686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El gobierno implementó un conjunto de medidas para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impulsar la reactivación</a:t>
            </a:r>
          </a:p>
          <a:p>
            <a:pPr marL="0" marR="0" lvl="0" indent="0" algn="ctr" defTabSz="686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económica, la atención de la emergencia y la preparación para El Niño Global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1D901C9-D8B6-F4E2-0B7B-51A44412985D}"/>
              </a:ext>
            </a:extLst>
          </p:cNvPr>
          <p:cNvSpPr/>
          <p:nvPr/>
        </p:nvSpPr>
        <p:spPr>
          <a:xfrm>
            <a:off x="351848" y="2046564"/>
            <a:ext cx="2660072" cy="1314945"/>
          </a:xfrm>
          <a:prstGeom prst="roundRect">
            <a:avLst>
              <a:gd name="adj" fmla="val 11404"/>
            </a:avLst>
          </a:prstGeom>
          <a:solidFill>
            <a:srgbClr val="044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de la economía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38B320E-98D0-BCBF-F1AB-274B800C3290}"/>
              </a:ext>
            </a:extLst>
          </p:cNvPr>
          <p:cNvSpPr/>
          <p:nvPr/>
        </p:nvSpPr>
        <p:spPr>
          <a:xfrm>
            <a:off x="3285713" y="2046564"/>
            <a:ext cx="2660072" cy="1314945"/>
          </a:xfrm>
          <a:prstGeom prst="roundRect">
            <a:avLst>
              <a:gd name="adj" fmla="val 11404"/>
            </a:avLst>
          </a:prstGeom>
          <a:solidFill>
            <a:srgbClr val="044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de la emergencia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F6BBB52-3C59-E7DD-03D4-7DD3C24E7013}"/>
              </a:ext>
            </a:extLst>
          </p:cNvPr>
          <p:cNvSpPr/>
          <p:nvPr/>
        </p:nvSpPr>
        <p:spPr>
          <a:xfrm>
            <a:off x="6219578" y="2045771"/>
            <a:ext cx="2660072" cy="1314945"/>
          </a:xfrm>
          <a:prstGeom prst="roundRect">
            <a:avLst>
              <a:gd name="adj" fmla="val 11404"/>
            </a:avLst>
          </a:prstGeom>
          <a:solidFill>
            <a:srgbClr val="0447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frente a El Niño Global</a:t>
            </a:r>
            <a:endPara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4B3615E-614B-A8B6-271E-A5FD4243C887}"/>
              </a:ext>
            </a:extLst>
          </p:cNvPr>
          <p:cNvSpPr/>
          <p:nvPr/>
        </p:nvSpPr>
        <p:spPr>
          <a:xfrm>
            <a:off x="190006" y="1889063"/>
            <a:ext cx="534389" cy="486888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6C564FB-D496-952A-1520-D77E328A9D01}"/>
              </a:ext>
            </a:extLst>
          </p:cNvPr>
          <p:cNvSpPr/>
          <p:nvPr/>
        </p:nvSpPr>
        <p:spPr>
          <a:xfrm>
            <a:off x="3107583" y="1889063"/>
            <a:ext cx="534389" cy="486888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09E74D1-0CC5-1CFB-9420-B7E3FF6ADB6F}"/>
              </a:ext>
            </a:extLst>
          </p:cNvPr>
          <p:cNvSpPr/>
          <p:nvPr/>
        </p:nvSpPr>
        <p:spPr>
          <a:xfrm>
            <a:off x="6021407" y="1889063"/>
            <a:ext cx="534389" cy="486888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P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3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C9C8461-AC3C-B92F-BA00-A9BE6BE9B9E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45239" y="1643361"/>
            <a:ext cx="4096800" cy="25524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33C9CFE-3450-CFDF-DF9D-9CCBEEC515AE}"/>
              </a:ext>
            </a:extLst>
          </p:cNvPr>
          <p:cNvSpPr txBox="1"/>
          <p:nvPr/>
        </p:nvSpPr>
        <p:spPr>
          <a:xfrm>
            <a:off x="111907" y="873542"/>
            <a:ext cx="3924129" cy="461701"/>
          </a:xfrm>
          <a:prstGeom prst="roundRect">
            <a:avLst>
              <a:gd name="adj" fmla="val 15059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29 de diciembre de 2022, lanzamos el </a:t>
            </a:r>
            <a:r>
              <a:rPr kumimoji="0" lang="es-P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Plan de reactivación rápida “Con Punche Perú”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EAF1820-3664-8D0E-DDB1-854874841064}"/>
              </a:ext>
            </a:extLst>
          </p:cNvPr>
          <p:cNvGrpSpPr/>
          <p:nvPr/>
        </p:nvGrpSpPr>
        <p:grpSpPr>
          <a:xfrm>
            <a:off x="1575430" y="1539591"/>
            <a:ext cx="2460605" cy="529978"/>
            <a:chOff x="1653069" y="1094941"/>
            <a:chExt cx="3629479" cy="922979"/>
          </a:xfrm>
          <a:solidFill>
            <a:srgbClr val="007434"/>
          </a:solidFill>
        </p:grpSpPr>
        <p:sp>
          <p:nvSpPr>
            <p:cNvPr id="19" name="Pentágono 15">
              <a:extLst>
                <a:ext uri="{FF2B5EF4-FFF2-40B4-BE49-F238E27FC236}">
                  <a16:creationId xmlns:a16="http://schemas.microsoft.com/office/drawing/2014/main" id="{AE06F0F1-4DD5-A34C-EF52-BC07FBC296D5}"/>
                </a:ext>
              </a:extLst>
            </p:cNvPr>
            <p:cNvSpPr/>
            <p:nvPr/>
          </p:nvSpPr>
          <p:spPr>
            <a:xfrm>
              <a:off x="2104692" y="1114073"/>
              <a:ext cx="3177856" cy="903847"/>
            </a:xfrm>
            <a:prstGeom prst="roundRect">
              <a:avLst/>
            </a:prstGeom>
            <a:solidFill>
              <a:srgbClr val="007C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BDF6B127-CF4C-BE8C-7BA2-6AB00300195A}"/>
                </a:ext>
              </a:extLst>
            </p:cNvPr>
            <p:cNvSpPr/>
            <p:nvPr/>
          </p:nvSpPr>
          <p:spPr>
            <a:xfrm>
              <a:off x="1653069" y="1094941"/>
              <a:ext cx="640027" cy="903847"/>
            </a:xfrm>
            <a:prstGeom prst="roundRect">
              <a:avLst/>
            </a:prstGeom>
            <a:solidFill>
              <a:srgbClr val="007CC6"/>
            </a:solidFill>
            <a:ln w="19050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7 CuadroTexto">
            <a:extLst>
              <a:ext uri="{FF2B5EF4-FFF2-40B4-BE49-F238E27FC236}">
                <a16:creationId xmlns:a16="http://schemas.microsoft.com/office/drawing/2014/main" id="{C580F998-E64A-C1F1-CB56-8C873CE37F46}"/>
              </a:ext>
            </a:extLst>
          </p:cNvPr>
          <p:cNvSpPr txBox="1"/>
          <p:nvPr/>
        </p:nvSpPr>
        <p:spPr>
          <a:xfrm>
            <a:off x="1950125" y="1572921"/>
            <a:ext cx="2085911" cy="461665"/>
          </a:xfrm>
          <a:prstGeom prst="rect">
            <a:avLst/>
          </a:prstGeom>
          <a:noFill/>
          <a:effectLst/>
        </p:spPr>
        <p:txBody>
          <a:bodyPr wrap="square" lIns="0" rIns="0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844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Reactivación de la </a:t>
            </a:r>
          </a:p>
          <a:p>
            <a:pPr marL="0" marR="0" lvl="0" indent="0" algn="ctr" defTabSz="844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economía familiar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5E3018C-17B9-B3D1-D11D-026DEAC454BD}"/>
              </a:ext>
            </a:extLst>
          </p:cNvPr>
          <p:cNvGrpSpPr/>
          <p:nvPr/>
        </p:nvGrpSpPr>
        <p:grpSpPr>
          <a:xfrm>
            <a:off x="2042315" y="2478384"/>
            <a:ext cx="1993722" cy="529978"/>
            <a:chOff x="1653069" y="1094941"/>
            <a:chExt cx="2940809" cy="922979"/>
          </a:xfrm>
          <a:solidFill>
            <a:srgbClr val="007434"/>
          </a:solidFill>
        </p:grpSpPr>
        <p:sp>
          <p:nvSpPr>
            <p:cNvPr id="24" name="Pentágono 15">
              <a:extLst>
                <a:ext uri="{FF2B5EF4-FFF2-40B4-BE49-F238E27FC236}">
                  <a16:creationId xmlns:a16="http://schemas.microsoft.com/office/drawing/2014/main" id="{98E013E9-766A-6D03-999C-D10910FC1A67}"/>
                </a:ext>
              </a:extLst>
            </p:cNvPr>
            <p:cNvSpPr/>
            <p:nvPr/>
          </p:nvSpPr>
          <p:spPr>
            <a:xfrm>
              <a:off x="2104693" y="1114073"/>
              <a:ext cx="2489185" cy="903847"/>
            </a:xfrm>
            <a:prstGeom prst="roundRect">
              <a:avLst/>
            </a:prstGeom>
            <a:solidFill>
              <a:srgbClr val="0074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35D371A3-0F66-6C8D-1D89-87B52CB0D220}"/>
                </a:ext>
              </a:extLst>
            </p:cNvPr>
            <p:cNvSpPr/>
            <p:nvPr/>
          </p:nvSpPr>
          <p:spPr>
            <a:xfrm>
              <a:off x="1653069" y="1094941"/>
              <a:ext cx="640027" cy="903847"/>
            </a:xfrm>
            <a:prstGeom prst="roundRect">
              <a:avLst/>
            </a:prstGeom>
            <a:solidFill>
              <a:srgbClr val="007434"/>
            </a:solidFill>
            <a:ln w="19050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33E77AB-06C1-AA57-F24A-3E3E24725D60}"/>
              </a:ext>
            </a:extLst>
          </p:cNvPr>
          <p:cNvGrpSpPr/>
          <p:nvPr/>
        </p:nvGrpSpPr>
        <p:grpSpPr>
          <a:xfrm>
            <a:off x="1575430" y="3475250"/>
            <a:ext cx="2460605" cy="529978"/>
            <a:chOff x="1653069" y="1094941"/>
            <a:chExt cx="3629479" cy="922979"/>
          </a:xfrm>
          <a:solidFill>
            <a:srgbClr val="007434"/>
          </a:solidFill>
        </p:grpSpPr>
        <p:sp>
          <p:nvSpPr>
            <p:cNvPr id="29" name="Pentágono 15">
              <a:extLst>
                <a:ext uri="{FF2B5EF4-FFF2-40B4-BE49-F238E27FC236}">
                  <a16:creationId xmlns:a16="http://schemas.microsoft.com/office/drawing/2014/main" id="{E5081E9C-B14F-8C3E-4C7F-31A2CD6A344B}"/>
                </a:ext>
              </a:extLst>
            </p:cNvPr>
            <p:cNvSpPr/>
            <p:nvPr/>
          </p:nvSpPr>
          <p:spPr>
            <a:xfrm>
              <a:off x="2104692" y="1114073"/>
              <a:ext cx="3177856" cy="903847"/>
            </a:xfrm>
            <a:prstGeom prst="roundRect">
              <a:avLst/>
            </a:prstGeom>
            <a:solidFill>
              <a:srgbClr val="0756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915B8BE5-DE77-3D74-84A6-9EEA7062877F}"/>
                </a:ext>
              </a:extLst>
            </p:cNvPr>
            <p:cNvSpPr/>
            <p:nvPr/>
          </p:nvSpPr>
          <p:spPr>
            <a:xfrm>
              <a:off x="1653069" y="1094941"/>
              <a:ext cx="640027" cy="903847"/>
            </a:xfrm>
            <a:prstGeom prst="roundRect">
              <a:avLst/>
            </a:prstGeom>
            <a:solidFill>
              <a:srgbClr val="075698"/>
            </a:solidFill>
            <a:ln w="19050">
              <a:solidFill>
                <a:srgbClr val="FFFF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7 CuadroTexto">
            <a:extLst>
              <a:ext uri="{FF2B5EF4-FFF2-40B4-BE49-F238E27FC236}">
                <a16:creationId xmlns:a16="http://schemas.microsoft.com/office/drawing/2014/main" id="{AB04EECB-5EC5-ACE9-348E-5E72BB379FA7}"/>
              </a:ext>
            </a:extLst>
          </p:cNvPr>
          <p:cNvSpPr txBox="1"/>
          <p:nvPr/>
        </p:nvSpPr>
        <p:spPr>
          <a:xfrm>
            <a:off x="1955309" y="3503086"/>
            <a:ext cx="197563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844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Reactivación </a:t>
            </a:r>
          </a:p>
          <a:p>
            <a:pPr marL="0" marR="0" lvl="0" indent="0" algn="ctr" defTabSz="844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sectorial</a:t>
            </a:r>
          </a:p>
        </p:txBody>
      </p:sp>
      <p:sp>
        <p:nvSpPr>
          <p:cNvPr id="33" name="7 CuadroTexto">
            <a:extLst>
              <a:ext uri="{FF2B5EF4-FFF2-40B4-BE49-F238E27FC236}">
                <a16:creationId xmlns:a16="http://schemas.microsoft.com/office/drawing/2014/main" id="{783055C9-D888-B35C-D4E3-C972782CE250}"/>
              </a:ext>
            </a:extLst>
          </p:cNvPr>
          <p:cNvSpPr txBox="1"/>
          <p:nvPr/>
        </p:nvSpPr>
        <p:spPr>
          <a:xfrm>
            <a:off x="2348493" y="2510436"/>
            <a:ext cx="1687543" cy="461665"/>
          </a:xfrm>
          <a:prstGeom prst="rect">
            <a:avLst/>
          </a:prstGeom>
          <a:noFill/>
          <a:effectLst/>
        </p:spPr>
        <p:txBody>
          <a:bodyPr wrap="square" lIns="0" rIns="0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844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Reactivación</a:t>
            </a:r>
          </a:p>
          <a:p>
            <a:pPr marL="0" marR="0" lvl="0" indent="0" algn="ctr" defTabSz="844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1F33299-FB01-7265-6337-277C183C6426}"/>
              </a:ext>
            </a:extLst>
          </p:cNvPr>
          <p:cNvGrpSpPr/>
          <p:nvPr/>
        </p:nvGrpSpPr>
        <p:grpSpPr>
          <a:xfrm>
            <a:off x="-183699" y="2000174"/>
            <a:ext cx="2226014" cy="1677685"/>
            <a:chOff x="113454" y="1617679"/>
            <a:chExt cx="4118063" cy="2984944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C37BF2C7-6280-7DE0-90E1-0029AD5B2765}"/>
                </a:ext>
              </a:extLst>
            </p:cNvPr>
            <p:cNvSpPr/>
            <p:nvPr/>
          </p:nvSpPr>
          <p:spPr>
            <a:xfrm>
              <a:off x="700314" y="1617679"/>
              <a:ext cx="2880000" cy="277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Imagen 35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0B103999-7117-58E1-0CF2-C2FBEEF7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54" y="1690161"/>
              <a:ext cx="4118063" cy="2912462"/>
            </a:xfrm>
            <a:prstGeom prst="rect">
              <a:avLst/>
            </a:prstGeom>
          </p:spPr>
        </p:pic>
      </p:grpSp>
      <p:sp>
        <p:nvSpPr>
          <p:cNvPr id="78" name="CuadroTexto 77">
            <a:extLst>
              <a:ext uri="{FF2B5EF4-FFF2-40B4-BE49-F238E27FC236}">
                <a16:creationId xmlns:a16="http://schemas.microsoft.com/office/drawing/2014/main" id="{F89022BF-A005-11E7-6496-3969450DC0A5}"/>
              </a:ext>
            </a:extLst>
          </p:cNvPr>
          <p:cNvSpPr txBox="1"/>
          <p:nvPr/>
        </p:nvSpPr>
        <p:spPr>
          <a:xfrm>
            <a:off x="265" y="4796779"/>
            <a:ext cx="801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Aprobado mediante DU 002-2023, DU 003-2023, DU 004-2023, DU 005-2023, DS 024-2023.EF, DS 003-2023-EF, DS 025-2023-EF, DS 030-2023-EF, RM 025-2023-EF y Ley N° 31728 </a:t>
            </a:r>
          </a:p>
          <a:p>
            <a:pPr marL="0" marR="0" lvl="0" indent="0" algn="just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 Autorizados expresamente en la Ley N° 31728</a:t>
            </a:r>
          </a:p>
          <a:p>
            <a:pPr marL="0" marR="0" lvl="0" indent="0" algn="just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7C982EB-E1A1-65F5-26C0-CC76BC49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C29D1CAF-64CD-C355-90F0-B628DAA103BB}"/>
              </a:ext>
            </a:extLst>
          </p:cNvPr>
          <p:cNvSpPr/>
          <p:nvPr/>
        </p:nvSpPr>
        <p:spPr>
          <a:xfrm>
            <a:off x="6819618" y="2337247"/>
            <a:ext cx="1259854" cy="4065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Ejecutado: 34%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4A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35E4E4B-B2BB-14C1-C7D1-FDA32CDF1B23}"/>
              </a:ext>
            </a:extLst>
          </p:cNvPr>
          <p:cNvSpPr txBox="1">
            <a:spLocks/>
          </p:cNvSpPr>
          <p:nvPr/>
        </p:nvSpPr>
        <p:spPr>
          <a:xfrm>
            <a:off x="-25706" y="23982"/>
            <a:ext cx="9150349" cy="3770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36" tIns="34318" rIns="68636" bIns="34318" anchor="t" anchorCtr="1" compatLnSpc="1">
            <a:noAutofit/>
          </a:bodyPr>
          <a:lstStyle>
            <a:defPPr lvl="0">
              <a:defRPr lang="es-ES"/>
            </a:defPPr>
            <a:lvl1pPr marR="0" indent="0" algn="ctr" defTabSz="68644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cs typeface="Arial" pitchFamily="34"/>
              </a:defRPr>
            </a:lvl1pPr>
          </a:lstStyle>
          <a:p>
            <a:pPr marL="0" marR="0" lvl="0" indent="0" algn="ctr" defTabSz="686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El gobierno implementó un conjunto de medidas para impulsar la reactivación económica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58C588D-7EED-A482-1D2C-57D73B5D9FAD}"/>
              </a:ext>
            </a:extLst>
          </p:cNvPr>
          <p:cNvSpPr txBox="1"/>
          <p:nvPr/>
        </p:nvSpPr>
        <p:spPr>
          <a:xfrm>
            <a:off x="4773716" y="1049812"/>
            <a:ext cx="4091803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Plan Con Punche Perú</a:t>
            </a:r>
            <a:endParaRPr kumimoji="0" lang="es-ES" sz="1400" b="1" i="0" u="none" strike="noStrike" kern="1200" cap="none" spc="0" normalizeH="0" baseline="3000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1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 de S/)</a:t>
            </a:r>
          </a:p>
        </p:txBody>
      </p:sp>
    </p:spTree>
    <p:extLst>
      <p:ext uri="{BB962C8B-B14F-4D97-AF65-F5344CB8AC3E}">
        <p14:creationId xmlns:p14="http://schemas.microsoft.com/office/powerpoint/2010/main" val="40328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extLst>
              <a:ext uri="{FF2B5EF4-FFF2-40B4-BE49-F238E27FC236}">
                <a16:creationId xmlns:a16="http://schemas.microsoft.com/office/drawing/2014/main" id="{43CC1279-72ED-FE99-173D-7AF049C41FF1}"/>
              </a:ext>
            </a:extLst>
          </p:cNvPr>
          <p:cNvSpPr txBox="1"/>
          <p:nvPr/>
        </p:nvSpPr>
        <p:spPr>
          <a:xfrm>
            <a:off x="1384321" y="1116450"/>
            <a:ext cx="74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Contexto Macroeconómico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8EA728-543D-D4CF-A347-0ADFF39391B1}"/>
              </a:ext>
            </a:extLst>
          </p:cNvPr>
          <p:cNvCxnSpPr>
            <a:cxnSpLocks/>
          </p:cNvCxnSpPr>
          <p:nvPr/>
        </p:nvCxnSpPr>
        <p:spPr>
          <a:xfrm>
            <a:off x="1350331" y="2095693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7D90DD2-209A-B402-EB8A-A1CF89DF8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05" y="1116450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9BAC-F2ED-9D5A-DA76-FBF591419882}"/>
              </a:ext>
            </a:extLst>
          </p:cNvPr>
          <p:cNvSpPr txBox="1"/>
          <p:nvPr/>
        </p:nvSpPr>
        <p:spPr>
          <a:xfrm>
            <a:off x="624447" y="1285726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BD2EB221-600B-13AD-A6E8-0D5566AEFD13}"/>
              </a:ext>
            </a:extLst>
          </p:cNvPr>
          <p:cNvCxnSpPr>
            <a:cxnSpLocks/>
          </p:cNvCxnSpPr>
          <p:nvPr/>
        </p:nvCxnSpPr>
        <p:spPr>
          <a:xfrm>
            <a:off x="1350331" y="3276187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DA0E772-A662-10BE-85BC-C990F7FCC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12" y="2301303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CAE039D-C789-DF50-7F7C-F8E9AC724083}"/>
              </a:ext>
            </a:extLst>
          </p:cNvPr>
          <p:cNvSpPr txBox="1"/>
          <p:nvPr/>
        </p:nvSpPr>
        <p:spPr>
          <a:xfrm>
            <a:off x="624446" y="2425969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F3568EBA-8B14-1419-118C-42AB57CEF582}"/>
              </a:ext>
            </a:extLst>
          </p:cNvPr>
          <p:cNvSpPr txBox="1"/>
          <p:nvPr/>
        </p:nvSpPr>
        <p:spPr>
          <a:xfrm>
            <a:off x="1414470" y="2338580"/>
            <a:ext cx="74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Modificaciones Presupuestarias 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del Sector Economía y Finanzas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44719F6-3DF6-A5AD-8043-F4CFF3CA4E78}"/>
              </a:ext>
            </a:extLst>
          </p:cNvPr>
          <p:cNvCxnSpPr>
            <a:cxnSpLocks/>
          </p:cNvCxnSpPr>
          <p:nvPr/>
        </p:nvCxnSpPr>
        <p:spPr>
          <a:xfrm>
            <a:off x="1327631" y="4440265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91485A8-865C-8BCA-FEC3-CC08B43F7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12" y="3465381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F75EB6-913A-B0A3-21C8-0856EB1FB741}"/>
              </a:ext>
            </a:extLst>
          </p:cNvPr>
          <p:cNvSpPr txBox="1"/>
          <p:nvPr/>
        </p:nvSpPr>
        <p:spPr>
          <a:xfrm>
            <a:off x="601746" y="3590047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696259D8-DB70-C138-6AFB-F1C4B07B23EA}"/>
              </a:ext>
            </a:extLst>
          </p:cNvPr>
          <p:cNvSpPr txBox="1"/>
          <p:nvPr/>
        </p:nvSpPr>
        <p:spPr>
          <a:xfrm>
            <a:off x="1391770" y="3502658"/>
            <a:ext cx="74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Otros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D7F746-58B3-031F-5B33-1AC6A525AD51}"/>
              </a:ext>
            </a:extLst>
          </p:cNvPr>
          <p:cNvSpPr/>
          <p:nvPr/>
        </p:nvSpPr>
        <p:spPr>
          <a:xfrm>
            <a:off x="75062" y="2239776"/>
            <a:ext cx="8612621" cy="24109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84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80245E5-CB5F-01EF-5470-40CBC1E4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EFE8920B-2121-D4CE-9967-DC640D71EACA}"/>
              </a:ext>
            </a:extLst>
          </p:cNvPr>
          <p:cNvSpPr txBox="1">
            <a:spLocks/>
          </p:cNvSpPr>
          <p:nvPr/>
        </p:nvSpPr>
        <p:spPr>
          <a:xfrm>
            <a:off x="0" y="201330"/>
            <a:ext cx="9151938" cy="35422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j-ea"/>
                <a:cs typeface="Arial" pitchFamily="34"/>
              </a:rPr>
              <a:t>Plan de reactivación “Con Punche Perú ”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834561F-0BAB-6AEE-76FC-8AE37EB4AA69}"/>
              </a:ext>
            </a:extLst>
          </p:cNvPr>
          <p:cNvSpPr/>
          <p:nvPr/>
        </p:nvSpPr>
        <p:spPr>
          <a:xfrm>
            <a:off x="541477" y="1149207"/>
            <a:ext cx="2413479" cy="10080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Reactivación familiar</a:t>
            </a:r>
          </a:p>
        </p:txBody>
      </p:sp>
      <p:sp>
        <p:nvSpPr>
          <p:cNvPr id="7" name="Rectángulo: esquinas redondeadas 7">
            <a:extLst>
              <a:ext uri="{FF2B5EF4-FFF2-40B4-BE49-F238E27FC236}">
                <a16:creationId xmlns:a16="http://schemas.microsoft.com/office/drawing/2014/main" id="{92E4D73C-4D0A-FFA1-0A13-3646906C2D80}"/>
              </a:ext>
            </a:extLst>
          </p:cNvPr>
          <p:cNvSpPr/>
          <p:nvPr/>
        </p:nvSpPr>
        <p:spPr>
          <a:xfrm>
            <a:off x="555005" y="2345412"/>
            <a:ext cx="2413479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Reactivación regional</a:t>
            </a:r>
          </a:p>
        </p:txBody>
      </p:sp>
      <p:sp>
        <p:nvSpPr>
          <p:cNvPr id="8" name="Rectángulo: esquinas redondeadas 9">
            <a:extLst>
              <a:ext uri="{FF2B5EF4-FFF2-40B4-BE49-F238E27FC236}">
                <a16:creationId xmlns:a16="http://schemas.microsoft.com/office/drawing/2014/main" id="{B911C7FF-B03A-AB26-6787-25EC11DD3D39}"/>
              </a:ext>
            </a:extLst>
          </p:cNvPr>
          <p:cNvSpPr/>
          <p:nvPr/>
        </p:nvSpPr>
        <p:spPr>
          <a:xfrm>
            <a:off x="541477" y="3581329"/>
            <a:ext cx="2422406" cy="1008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Reactivación sectorial</a:t>
            </a:r>
          </a:p>
        </p:txBody>
      </p:sp>
      <p:graphicFrame>
        <p:nvGraphicFramePr>
          <p:cNvPr id="9" name="Tabla 34">
            <a:extLst>
              <a:ext uri="{FF2B5EF4-FFF2-40B4-BE49-F238E27FC236}">
                <a16:creationId xmlns:a16="http://schemas.microsoft.com/office/drawing/2014/main" id="{4BC03AF7-9273-8444-4E6D-5696886ABCA4}"/>
              </a:ext>
            </a:extLst>
          </p:cNvPr>
          <p:cNvGraphicFramePr>
            <a:graphicFrameLocks noGrp="1"/>
          </p:cNvGraphicFramePr>
          <p:nvPr/>
        </p:nvGraphicFramePr>
        <p:xfrm>
          <a:off x="3220985" y="968065"/>
          <a:ext cx="5554935" cy="3956128"/>
        </p:xfrm>
        <a:graphic>
          <a:graphicData uri="http://schemas.openxmlformats.org/drawingml/2006/table">
            <a:tbl>
              <a:tblPr/>
              <a:tblGrid>
                <a:gridCol w="4248000">
                  <a:extLst>
                    <a:ext uri="{9D8B030D-6E8A-4147-A177-3AD203B41FA5}">
                      <a16:colId xmlns:a16="http://schemas.microsoft.com/office/drawing/2014/main" val="412627250"/>
                    </a:ext>
                  </a:extLst>
                </a:gridCol>
                <a:gridCol w="1306935">
                  <a:extLst>
                    <a:ext uri="{9D8B030D-6E8A-4147-A177-3AD203B41FA5}">
                      <a16:colId xmlns:a16="http://schemas.microsoft.com/office/drawing/2014/main" val="3635167693"/>
                    </a:ext>
                  </a:extLst>
                </a:gridCol>
              </a:tblGrid>
              <a:tr h="3290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(S/ millones)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93488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MIDIS: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Entrega alimentos, ollas comunes, vaso de leche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40007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MVCS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Bono familiar habitacional (BFMH)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63536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MINEM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Masificación del gas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548479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MTPE: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Ampliación Lurawi Perú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7663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MINEDU: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Sentencias judiciales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78995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MINCUL: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Bono a artistas y artesanos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21632"/>
                  </a:ext>
                </a:extLst>
              </a:tr>
              <a:tr h="17995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MIDIS: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Subvenciones extraordinarias programas sociales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684498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MINAGRI: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IOARR riego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280198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MEF: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incentivos municipales y REI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95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 y GL: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Inversiones ejecutadas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09453"/>
                  </a:ext>
                </a:extLst>
              </a:tr>
              <a:tr h="15291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MINEM: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SITGAS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MEF: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FIDT (Fondo de inversiones)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95466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SERVIR: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Gerentes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44425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SERVIR: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Contratación de servidores públicos de alto rendimiento para los GR y GL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264541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 y ambiente: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políticas sectoriales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45787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inversiones, seguridad, promoción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áreas naturales protegidas, artesanía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relaciones exteriores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86166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Producción: </a:t>
                      </a:r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pescadores, compras Mype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3589"/>
                  </a:ext>
                </a:extLst>
              </a:tr>
              <a:tr h="19343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Industria Naval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13828"/>
                  </a:ext>
                </a:extLst>
              </a:tr>
              <a:tr h="2204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Seguridad y justicia: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INPE, centros juveniles, familias igualitarias e intervenciones culturales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A6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01532"/>
                  </a:ext>
                </a:extLst>
              </a:tr>
              <a:tr h="169057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7 946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067601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A91801A4-A956-0DA2-BA6C-5B5A9E4540E3}"/>
              </a:ext>
            </a:extLst>
          </p:cNvPr>
          <p:cNvSpPr/>
          <p:nvPr/>
        </p:nvSpPr>
        <p:spPr>
          <a:xfrm>
            <a:off x="312878" y="1098933"/>
            <a:ext cx="484253" cy="4680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83E9CCA-8297-30E9-24C3-C66B2B31B397}"/>
              </a:ext>
            </a:extLst>
          </p:cNvPr>
          <p:cNvSpPr/>
          <p:nvPr/>
        </p:nvSpPr>
        <p:spPr>
          <a:xfrm>
            <a:off x="312877" y="2282855"/>
            <a:ext cx="484253" cy="468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5099402-D365-93A0-03C7-9CDA853EFE40}"/>
              </a:ext>
            </a:extLst>
          </p:cNvPr>
          <p:cNvSpPr/>
          <p:nvPr/>
        </p:nvSpPr>
        <p:spPr>
          <a:xfrm>
            <a:off x="299350" y="3531056"/>
            <a:ext cx="484253" cy="468000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78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>
            <a:extLst>
              <a:ext uri="{FF2B5EF4-FFF2-40B4-BE49-F238E27FC236}">
                <a16:creationId xmlns:a16="http://schemas.microsoft.com/office/drawing/2014/main" id="{BC6DAC18-3E81-5FAC-52AB-E37454FC2C21}"/>
              </a:ext>
            </a:extLst>
          </p:cNvPr>
          <p:cNvSpPr txBox="1"/>
          <p:nvPr/>
        </p:nvSpPr>
        <p:spPr>
          <a:xfrm>
            <a:off x="1060" y="9750"/>
            <a:ext cx="9150878" cy="6540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40" tIns="34320" rIns="68640" bIns="34320" anchor="t" anchorCtr="1" compatLnSpc="1">
            <a:spAutoFit/>
          </a:bodyPr>
          <a:lstStyle/>
          <a:p>
            <a:pPr marL="0" marR="0" lvl="0" indent="0" algn="ctr" defTabSz="686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s-MX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En el marco del plan “Con Punche Emergencia” ya se han </a:t>
            </a:r>
          </a:p>
          <a:p>
            <a:pPr marL="0" marR="0" lvl="0" indent="0" algn="ctr" defTabSz="686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s-MX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transferido S/ 3 032 millones para la atención de la emergencia climática (1)</a:t>
            </a:r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F6F76436-4AD7-4F47-9796-A0D74CF9BE1B}"/>
              </a:ext>
            </a:extLst>
          </p:cNvPr>
          <p:cNvGraphicFramePr>
            <a:graphicFrameLocks noGrp="1"/>
          </p:cNvGraphicFramePr>
          <p:nvPr/>
        </p:nvGraphicFramePr>
        <p:xfrm>
          <a:off x="3677286" y="815747"/>
          <a:ext cx="5243925" cy="4031434"/>
        </p:xfrm>
        <a:graphic>
          <a:graphicData uri="http://schemas.openxmlformats.org/drawingml/2006/table">
            <a:tbl>
              <a:tblPr/>
              <a:tblGrid>
                <a:gridCol w="2782129">
                  <a:extLst>
                    <a:ext uri="{9D8B030D-6E8A-4147-A177-3AD203B41FA5}">
                      <a16:colId xmlns:a16="http://schemas.microsoft.com/office/drawing/2014/main" val="412627250"/>
                    </a:ext>
                  </a:extLst>
                </a:gridCol>
                <a:gridCol w="1053638">
                  <a:extLst>
                    <a:ext uri="{9D8B030D-6E8A-4147-A177-3AD203B41FA5}">
                      <a16:colId xmlns:a16="http://schemas.microsoft.com/office/drawing/2014/main" val="3635167693"/>
                    </a:ext>
                  </a:extLst>
                </a:gridCol>
                <a:gridCol w="1408158">
                  <a:extLst>
                    <a:ext uri="{9D8B030D-6E8A-4147-A177-3AD203B41FA5}">
                      <a16:colId xmlns:a16="http://schemas.microsoft.com/office/drawing/2014/main" val="250506043"/>
                    </a:ext>
                  </a:extLst>
                </a:gridCol>
              </a:tblGrid>
              <a:tr h="3584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(S/ millones)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93488"/>
                  </a:ext>
                </a:extLst>
              </a:tr>
              <a:tr h="32722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 y GL: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Inyección de recursos para acciones de emergencia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214,5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360224"/>
                  </a:ext>
                </a:extLst>
              </a:tr>
              <a:tr h="32722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MINSA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Brigadas de emergencia 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2,775 brigadas de fumigación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140007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MINSA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Adquisición de infraestructura móvil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 infraestructura móvil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263536"/>
                  </a:ext>
                </a:extLst>
              </a:tr>
              <a:tr h="48668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MINSA: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Atención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brotes del dengue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Unidades Vigilancia Clínica (UVICLIN) de dengue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MINSA: </a:t>
                      </a:r>
                      <a:r>
                        <a:rPr lang="es-E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Salud mental comunitaria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39,153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beneficiarios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2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MINSA: </a:t>
                      </a:r>
                      <a:r>
                        <a:rPr lang="es-E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Mantenimiento EES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 Establecimientos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salud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INDECI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Continuidad de plazas CAS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personal CAS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548479"/>
                  </a:ext>
                </a:extLst>
              </a:tr>
              <a:tr h="48668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MIMP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Estrategia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SonRIE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recuperación socioemocional de los NNA y fortalecimiento de estrategias de prevención de violencia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3 500 NNA atendidos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07663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MINDEF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Vuelos de apoyo humanitario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3 142 horas de vuelo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778995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INDECI: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Kits de ayuda humanitaria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34 780 kits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421632"/>
                  </a:ext>
                </a:extLst>
              </a:tr>
              <a:tr h="21630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INDECI: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Brigadas para evaluación de daños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personal de brigadas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684498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CENEPRED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Escenarios de riesgo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estudio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280198"/>
                  </a:ext>
                </a:extLst>
              </a:tr>
              <a:tr h="16777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SENAHMI –</a:t>
                      </a:r>
                      <a:r>
                        <a:rPr lang="es-ES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IGP: 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Información para gestión de riesgos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227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MVCS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Adquisición de módulos temporales de vivienda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módulos temporales de vivienda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209453"/>
                  </a:ext>
                </a:extLst>
              </a:tr>
            </a:tbl>
          </a:graphicData>
        </a:graphic>
      </p:graphicFrame>
      <p:sp>
        <p:nvSpPr>
          <p:cNvPr id="37" name="Marcador de número de diapositiva 1">
            <a:extLst>
              <a:ext uri="{FF2B5EF4-FFF2-40B4-BE49-F238E27FC236}">
                <a16:creationId xmlns:a16="http://schemas.microsoft.com/office/drawing/2014/main" id="{71BB3258-891F-0A95-DD70-2E0F86B3E730}"/>
              </a:ext>
            </a:extLst>
          </p:cNvPr>
          <p:cNvSpPr txBox="1">
            <a:spLocks/>
          </p:cNvSpPr>
          <p:nvPr/>
        </p:nvSpPr>
        <p:spPr>
          <a:xfrm>
            <a:off x="1817986" y="4681669"/>
            <a:ext cx="1877401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s-ES"/>
            </a:defPPr>
            <a:lvl1pPr marL="0" lvl="0" algn="r" defTabSz="914306" rtl="0" eaLnBrk="1" latinLnBrk="0" hangingPunct="1">
              <a:defRPr sz="1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1653D3C-CBC6-88B3-1FEF-684BF08844EC}"/>
              </a:ext>
            </a:extLst>
          </p:cNvPr>
          <p:cNvSpPr txBox="1"/>
          <p:nvPr/>
        </p:nvSpPr>
        <p:spPr>
          <a:xfrm>
            <a:off x="83877" y="930491"/>
            <a:ext cx="3412900" cy="521922"/>
          </a:xfrm>
          <a:prstGeom prst="roundRect">
            <a:avLst>
              <a:gd name="adj" fmla="val 15059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para la atención de la emergencia climática</a:t>
            </a:r>
            <a:endParaRPr kumimoji="0" lang="es-PE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39" name="Redondear rectángulo de esquina sencilla 5">
            <a:extLst>
              <a:ext uri="{FF2B5EF4-FFF2-40B4-BE49-F238E27FC236}">
                <a16:creationId xmlns:a16="http://schemas.microsoft.com/office/drawing/2014/main" id="{CABB3F6B-7809-ED9C-0EDB-F2B5F003B43C}"/>
              </a:ext>
            </a:extLst>
          </p:cNvPr>
          <p:cNvSpPr/>
          <p:nvPr/>
        </p:nvSpPr>
        <p:spPr>
          <a:xfrm>
            <a:off x="489073" y="1599979"/>
            <a:ext cx="2965327" cy="702884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Atención inmediata a la emergencia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DD9D535-172F-C5D3-C4A7-35643FBE7079}"/>
              </a:ext>
            </a:extLst>
          </p:cNvPr>
          <p:cNvSpPr/>
          <p:nvPr/>
        </p:nvSpPr>
        <p:spPr>
          <a:xfrm>
            <a:off x="202725" y="1587963"/>
            <a:ext cx="484253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dondear rectángulo de esquina sencilla 5">
            <a:extLst>
              <a:ext uri="{FF2B5EF4-FFF2-40B4-BE49-F238E27FC236}">
                <a16:creationId xmlns:a16="http://schemas.microsoft.com/office/drawing/2014/main" id="{A196C38B-56B1-13F9-DC1B-099E464373D0}"/>
              </a:ext>
            </a:extLst>
          </p:cNvPr>
          <p:cNvSpPr/>
          <p:nvPr/>
        </p:nvSpPr>
        <p:spPr>
          <a:xfrm>
            <a:off x="489073" y="2428877"/>
            <a:ext cx="2965327" cy="702884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Prevención, protección y resiliencia de la infraestructura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1EC6764B-2F87-4D77-533F-BD18560D23FA}"/>
              </a:ext>
            </a:extLst>
          </p:cNvPr>
          <p:cNvSpPr/>
          <p:nvPr/>
        </p:nvSpPr>
        <p:spPr>
          <a:xfrm>
            <a:off x="202725" y="2416861"/>
            <a:ext cx="484253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dondear rectángulo de esquina sencilla 5">
            <a:extLst>
              <a:ext uri="{FF2B5EF4-FFF2-40B4-BE49-F238E27FC236}">
                <a16:creationId xmlns:a16="http://schemas.microsoft.com/office/drawing/2014/main" id="{25DB30B1-6A00-EB7D-CDCB-5D1448C324CB}"/>
              </a:ext>
            </a:extLst>
          </p:cNvPr>
          <p:cNvSpPr/>
          <p:nvPr/>
        </p:nvSpPr>
        <p:spPr>
          <a:xfrm>
            <a:off x="489073" y="3242971"/>
            <a:ext cx="2965327" cy="702884"/>
          </a:xfrm>
          <a:prstGeom prst="round1Rect">
            <a:avLst/>
          </a:prstGeom>
          <a:solidFill>
            <a:srgbClr val="00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marR="0" lvl="0" indent="0" algn="ctr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para la recuperación de la capacidad productiva e impulso a la vivienda social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28736F8-F4E8-E1A7-70BE-5A997A5D17F3}"/>
              </a:ext>
            </a:extLst>
          </p:cNvPr>
          <p:cNvSpPr/>
          <p:nvPr/>
        </p:nvSpPr>
        <p:spPr>
          <a:xfrm>
            <a:off x="202725" y="3230955"/>
            <a:ext cx="484253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82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82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E600DC8-DBE8-68B6-D46B-03E8948E34C8}"/>
              </a:ext>
            </a:extLst>
          </p:cNvPr>
          <p:cNvSpPr/>
          <p:nvPr/>
        </p:nvSpPr>
        <p:spPr>
          <a:xfrm>
            <a:off x="202726" y="4129244"/>
            <a:ext cx="3188212" cy="593900"/>
          </a:xfrm>
          <a:prstGeom prst="roundRect">
            <a:avLst>
              <a:gd name="adj" fmla="val 1261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Costo total aprobado alrededor: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S/ 4 mil millones</a:t>
            </a: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5112E20A-A512-93CB-EFF7-24CF22230124}"/>
              </a:ext>
            </a:extLst>
          </p:cNvPr>
          <p:cNvSpPr txBox="1">
            <a:spLocks/>
          </p:cNvSpPr>
          <p:nvPr/>
        </p:nvSpPr>
        <p:spPr>
          <a:xfrm>
            <a:off x="7159295" y="4847180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s-ES"/>
            </a:defPPr>
            <a:lvl1pPr marL="0" lvl="0" algn="r" defTabSz="914306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3877" y="4781431"/>
            <a:ext cx="417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Actualizado al </a:t>
            </a:r>
            <a:r>
              <a:rPr lang="es-PE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julio 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2023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</a:t>
            </a:r>
          </a:p>
        </p:txBody>
      </p:sp>
    </p:spTree>
    <p:extLst>
      <p:ext uri="{BB962C8B-B14F-4D97-AF65-F5344CB8AC3E}">
        <p14:creationId xmlns:p14="http://schemas.microsoft.com/office/powerpoint/2010/main" val="113573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>
            <a:extLst>
              <a:ext uri="{FF2B5EF4-FFF2-40B4-BE49-F238E27FC236}">
                <a16:creationId xmlns:a16="http://schemas.microsoft.com/office/drawing/2014/main" id="{BC6DAC18-3E81-5FAC-52AB-E37454FC2C21}"/>
              </a:ext>
            </a:extLst>
          </p:cNvPr>
          <p:cNvSpPr txBox="1"/>
          <p:nvPr/>
        </p:nvSpPr>
        <p:spPr>
          <a:xfrm>
            <a:off x="1060" y="9750"/>
            <a:ext cx="9150878" cy="6540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40" tIns="34320" rIns="68640" bIns="34320" anchor="t" anchorCtr="1" compatLnSpc="1">
            <a:spAutoFit/>
          </a:bodyPr>
          <a:lstStyle/>
          <a:p>
            <a:pPr marL="0" marR="0" lvl="0" indent="0" algn="ctr" defTabSz="686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s-MX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En el marco del plan “Con Punche Emergencia” ya se han </a:t>
            </a:r>
          </a:p>
          <a:p>
            <a:pPr marL="0" marR="0" lvl="0" indent="0" algn="ctr" defTabSz="686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s-MX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transferido S/ 3 032 millones para la atención de la emergencia climática (2)</a:t>
            </a:r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id="{F6F76436-4AD7-4F47-9796-A0D74CF9BE1B}"/>
              </a:ext>
            </a:extLst>
          </p:cNvPr>
          <p:cNvGraphicFramePr>
            <a:graphicFrameLocks noGrp="1"/>
          </p:cNvGraphicFramePr>
          <p:nvPr/>
        </p:nvGraphicFramePr>
        <p:xfrm>
          <a:off x="3683960" y="815747"/>
          <a:ext cx="5243925" cy="4140021"/>
        </p:xfrm>
        <a:graphic>
          <a:graphicData uri="http://schemas.openxmlformats.org/drawingml/2006/table">
            <a:tbl>
              <a:tblPr/>
              <a:tblGrid>
                <a:gridCol w="2924212">
                  <a:extLst>
                    <a:ext uri="{9D8B030D-6E8A-4147-A177-3AD203B41FA5}">
                      <a16:colId xmlns:a16="http://schemas.microsoft.com/office/drawing/2014/main" val="412627250"/>
                    </a:ext>
                  </a:extLst>
                </a:gridCol>
                <a:gridCol w="911555">
                  <a:extLst>
                    <a:ext uri="{9D8B030D-6E8A-4147-A177-3AD203B41FA5}">
                      <a16:colId xmlns:a16="http://schemas.microsoft.com/office/drawing/2014/main" val="3635167693"/>
                    </a:ext>
                  </a:extLst>
                </a:gridCol>
                <a:gridCol w="1408158">
                  <a:extLst>
                    <a:ext uri="{9D8B030D-6E8A-4147-A177-3AD203B41FA5}">
                      <a16:colId xmlns:a16="http://schemas.microsoft.com/office/drawing/2014/main" val="250506043"/>
                    </a:ext>
                  </a:extLst>
                </a:gridCol>
              </a:tblGrid>
              <a:tr h="3143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(S/ millones)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Metas</a:t>
                      </a:r>
                    </a:p>
                  </a:txBody>
                  <a:tcPr marL="5721" marR="5721" marT="57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93488"/>
                  </a:ext>
                </a:extLst>
              </a:tr>
              <a:tr h="62388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MINEDU: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Adquisición, transporte e instalación kits de infraestructura (módulos y mobiliario) y kits de pararrayos para garantizar la continuidad del servicio educativo en las regiones de Tumbes, Piura y Lambayeque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 módulos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599042"/>
                  </a:ext>
                </a:extLst>
              </a:tr>
              <a:tr h="161990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MINAM: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residuos sólidos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95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MTC: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Recuperación de transitabilidad y recuperación de vías y compras de puentes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530 000 km recuperados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895466"/>
                  </a:ext>
                </a:extLst>
              </a:tr>
              <a:tr h="623883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ANA: </a:t>
                      </a:r>
                      <a:r>
                        <a:rPr lang="es-MX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Actividades de limpieza y descolmatación en los cauces de ríos y quebradas en Ancash, La Libertad, Lambayeque, Lima, Piura, Tumbes e Ica por peligro inminente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402373"/>
                  </a:ext>
                </a:extLst>
              </a:tr>
              <a:tr h="469919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ARCC:</a:t>
                      </a:r>
                      <a:r>
                        <a:rPr lang="es-MX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Actividades de limpieza, descolmatación y otros en Tumbes, Piura, Lambayeque, La Libertad, Ancash, Lima e Ica, ante el peligro inminente del FEN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718277"/>
                  </a:ext>
                </a:extLst>
              </a:tr>
              <a:tr h="31595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MVCS: </a:t>
                      </a: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Compra</a:t>
                      </a: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de maquinarias, vehículos y seguros para la reducción de riesgo y preparación ante el FEN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48,4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r>
                        <a:rPr lang="es-E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vehículos y maquinarias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5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MINDEF</a:t>
                      </a: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 Compra</a:t>
                      </a: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de maquinarias para la preparación y respuesta ante el FEN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196,5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237 maquinarias 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5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OTASS:</a:t>
                      </a:r>
                      <a:r>
                        <a:rPr lang="es-ES" sz="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Fortalecer la gestión de EPS en zonas afectadas*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955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SENAHMI:  </a:t>
                      </a:r>
                      <a:r>
                        <a:rPr lang="es-E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Recuperación y preparación del sistema observacional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895945"/>
                  </a:ext>
                </a:extLst>
              </a:tr>
              <a:tr h="204231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PRODUCE:</a:t>
                      </a:r>
                      <a:r>
                        <a:rPr lang="es-ES" sz="9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Créditos para </a:t>
                      </a:r>
                      <a:r>
                        <a:rPr lang="es-ES" sz="9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maricultores</a:t>
                      </a:r>
                      <a:r>
                        <a:rPr lang="es-ES" sz="9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en Piura </a:t>
                      </a:r>
                      <a:endParaRPr lang="es-E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49.5 </a:t>
                      </a: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90">
                <a:tc>
                  <a:txBody>
                    <a:bodyPr/>
                    <a:lstStyle/>
                    <a:p>
                      <a:pPr algn="l" fontAlgn="b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s-ES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032</a:t>
                      </a:r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0" marR="7150" marT="71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067601"/>
                  </a:ext>
                </a:extLst>
              </a:tr>
            </a:tbl>
          </a:graphicData>
        </a:graphic>
      </p:graphicFrame>
      <p:sp>
        <p:nvSpPr>
          <p:cNvPr id="37" name="Marcador de número de diapositiva 1">
            <a:extLst>
              <a:ext uri="{FF2B5EF4-FFF2-40B4-BE49-F238E27FC236}">
                <a16:creationId xmlns:a16="http://schemas.microsoft.com/office/drawing/2014/main" id="{71BB3258-891F-0A95-DD70-2E0F86B3E730}"/>
              </a:ext>
            </a:extLst>
          </p:cNvPr>
          <p:cNvSpPr txBox="1">
            <a:spLocks/>
          </p:cNvSpPr>
          <p:nvPr/>
        </p:nvSpPr>
        <p:spPr>
          <a:xfrm>
            <a:off x="1817986" y="4681669"/>
            <a:ext cx="1877401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s-ES"/>
            </a:defPPr>
            <a:lvl1pPr marL="0" lvl="0" algn="r" defTabSz="914306" rtl="0" eaLnBrk="1" latinLnBrk="0" hangingPunct="1">
              <a:defRPr sz="110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1653D3C-CBC6-88B3-1FEF-684BF08844EC}"/>
              </a:ext>
            </a:extLst>
          </p:cNvPr>
          <p:cNvSpPr txBox="1"/>
          <p:nvPr/>
        </p:nvSpPr>
        <p:spPr>
          <a:xfrm>
            <a:off x="83877" y="930491"/>
            <a:ext cx="3412900" cy="521922"/>
          </a:xfrm>
          <a:prstGeom prst="roundRect">
            <a:avLst>
              <a:gd name="adj" fmla="val 15059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para la atención de la emergencia climática</a:t>
            </a:r>
            <a:endParaRPr kumimoji="0" lang="es-PE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39" name="Redondear rectángulo de esquina sencilla 5">
            <a:extLst>
              <a:ext uri="{FF2B5EF4-FFF2-40B4-BE49-F238E27FC236}">
                <a16:creationId xmlns:a16="http://schemas.microsoft.com/office/drawing/2014/main" id="{CABB3F6B-7809-ED9C-0EDB-F2B5F003B43C}"/>
              </a:ext>
            </a:extLst>
          </p:cNvPr>
          <p:cNvSpPr/>
          <p:nvPr/>
        </p:nvSpPr>
        <p:spPr>
          <a:xfrm>
            <a:off x="489073" y="1599979"/>
            <a:ext cx="2965327" cy="702884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Atención inmediata a la emergencia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6DD9D535-172F-C5D3-C4A7-35643FBE7079}"/>
              </a:ext>
            </a:extLst>
          </p:cNvPr>
          <p:cNvSpPr/>
          <p:nvPr/>
        </p:nvSpPr>
        <p:spPr>
          <a:xfrm>
            <a:off x="202725" y="1587963"/>
            <a:ext cx="484253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dondear rectángulo de esquina sencilla 5">
            <a:extLst>
              <a:ext uri="{FF2B5EF4-FFF2-40B4-BE49-F238E27FC236}">
                <a16:creationId xmlns:a16="http://schemas.microsoft.com/office/drawing/2014/main" id="{A196C38B-56B1-13F9-DC1B-099E464373D0}"/>
              </a:ext>
            </a:extLst>
          </p:cNvPr>
          <p:cNvSpPr/>
          <p:nvPr/>
        </p:nvSpPr>
        <p:spPr>
          <a:xfrm>
            <a:off x="489073" y="2428877"/>
            <a:ext cx="2965327" cy="702884"/>
          </a:xfrm>
          <a:prstGeom prst="round1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Prevención, protección y resiliencia de la infraestructura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1EC6764B-2F87-4D77-533F-BD18560D23FA}"/>
              </a:ext>
            </a:extLst>
          </p:cNvPr>
          <p:cNvSpPr/>
          <p:nvPr/>
        </p:nvSpPr>
        <p:spPr>
          <a:xfrm>
            <a:off x="202725" y="2416861"/>
            <a:ext cx="484253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dondear rectángulo de esquina sencilla 5">
            <a:extLst>
              <a:ext uri="{FF2B5EF4-FFF2-40B4-BE49-F238E27FC236}">
                <a16:creationId xmlns:a16="http://schemas.microsoft.com/office/drawing/2014/main" id="{25DB30B1-6A00-EB7D-CDCB-5D1448C324CB}"/>
              </a:ext>
            </a:extLst>
          </p:cNvPr>
          <p:cNvSpPr/>
          <p:nvPr/>
        </p:nvSpPr>
        <p:spPr>
          <a:xfrm>
            <a:off x="489073" y="3242971"/>
            <a:ext cx="2965327" cy="702884"/>
          </a:xfrm>
          <a:prstGeom prst="round1Rect">
            <a:avLst/>
          </a:prstGeom>
          <a:solidFill>
            <a:srgbClr val="008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marR="0" lvl="0" indent="0" algn="ctr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Medidas para la recuperación de la capacidad productiva e impulso a la vivienda social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28736F8-F4E8-E1A7-70BE-5A997A5D17F3}"/>
              </a:ext>
            </a:extLst>
          </p:cNvPr>
          <p:cNvSpPr/>
          <p:nvPr/>
        </p:nvSpPr>
        <p:spPr>
          <a:xfrm>
            <a:off x="202725" y="3230955"/>
            <a:ext cx="484253" cy="46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82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82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DE600DC8-DBE8-68B6-D46B-03E8948E34C8}"/>
              </a:ext>
            </a:extLst>
          </p:cNvPr>
          <p:cNvSpPr/>
          <p:nvPr/>
        </p:nvSpPr>
        <p:spPr>
          <a:xfrm>
            <a:off x="202726" y="4129244"/>
            <a:ext cx="3188212" cy="593900"/>
          </a:xfrm>
          <a:prstGeom prst="roundRect">
            <a:avLst>
              <a:gd name="adj" fmla="val 1261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Costo total aprobado alrededor: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S/ 4 mil millones</a:t>
            </a: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5112E20A-A512-93CB-EFF7-24CF22230124}"/>
              </a:ext>
            </a:extLst>
          </p:cNvPr>
          <p:cNvSpPr txBox="1">
            <a:spLocks/>
          </p:cNvSpPr>
          <p:nvPr/>
        </p:nvSpPr>
        <p:spPr>
          <a:xfrm>
            <a:off x="7159295" y="4847180"/>
            <a:ext cx="205918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s-ES"/>
            </a:defPPr>
            <a:lvl1pPr marL="0" lvl="0" algn="r" defTabSz="914306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E1B13F-98C1-644D-AB8A-2D2DCA2C58D6}"/>
              </a:ext>
            </a:extLst>
          </p:cNvPr>
          <p:cNvSpPr txBox="1"/>
          <p:nvPr/>
        </p:nvSpPr>
        <p:spPr>
          <a:xfrm>
            <a:off x="83877" y="4781431"/>
            <a:ext cx="417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Actualizado al </a:t>
            </a:r>
            <a:r>
              <a:rPr lang="es-PE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de julio </a:t>
            </a: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2023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</a:t>
            </a:r>
          </a:p>
        </p:txBody>
      </p:sp>
    </p:spTree>
    <p:extLst>
      <p:ext uri="{BB962C8B-B14F-4D97-AF65-F5344CB8AC3E}">
        <p14:creationId xmlns:p14="http://schemas.microsoft.com/office/powerpoint/2010/main" val="348025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extLst>
              <a:ext uri="{FF2B5EF4-FFF2-40B4-BE49-F238E27FC236}">
                <a16:creationId xmlns:a16="http://schemas.microsoft.com/office/drawing/2014/main" id="{43CC1279-72ED-FE99-173D-7AF049C41FF1}"/>
              </a:ext>
            </a:extLst>
          </p:cNvPr>
          <p:cNvSpPr txBox="1"/>
          <p:nvPr/>
        </p:nvSpPr>
        <p:spPr>
          <a:xfrm>
            <a:off x="1384321" y="1116450"/>
            <a:ext cx="74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Contexto Macroeconómico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8EA728-543D-D4CF-A347-0ADFF39391B1}"/>
              </a:ext>
            </a:extLst>
          </p:cNvPr>
          <p:cNvCxnSpPr>
            <a:cxnSpLocks/>
          </p:cNvCxnSpPr>
          <p:nvPr/>
        </p:nvCxnSpPr>
        <p:spPr>
          <a:xfrm>
            <a:off x="1350331" y="2095693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7D90DD2-209A-B402-EB8A-A1CF89DF8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05" y="1116450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9BAC-F2ED-9D5A-DA76-FBF591419882}"/>
              </a:ext>
            </a:extLst>
          </p:cNvPr>
          <p:cNvSpPr txBox="1"/>
          <p:nvPr/>
        </p:nvSpPr>
        <p:spPr>
          <a:xfrm>
            <a:off x="624447" y="1285726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BD2EB221-600B-13AD-A6E8-0D5566AEFD13}"/>
              </a:ext>
            </a:extLst>
          </p:cNvPr>
          <p:cNvCxnSpPr>
            <a:cxnSpLocks/>
          </p:cNvCxnSpPr>
          <p:nvPr/>
        </p:nvCxnSpPr>
        <p:spPr>
          <a:xfrm>
            <a:off x="1350331" y="3276187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DA0E772-A662-10BE-85BC-C990F7FCC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12" y="2301303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CAE039D-C789-DF50-7F7C-F8E9AC724083}"/>
              </a:ext>
            </a:extLst>
          </p:cNvPr>
          <p:cNvSpPr txBox="1"/>
          <p:nvPr/>
        </p:nvSpPr>
        <p:spPr>
          <a:xfrm>
            <a:off x="624446" y="2425969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F3568EBA-8B14-1419-118C-42AB57CEF582}"/>
              </a:ext>
            </a:extLst>
          </p:cNvPr>
          <p:cNvSpPr txBox="1"/>
          <p:nvPr/>
        </p:nvSpPr>
        <p:spPr>
          <a:xfrm>
            <a:off x="1414470" y="2338580"/>
            <a:ext cx="74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Modificaciones Presupuestarias 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del Sector Economía y Finanzas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44719F6-3DF6-A5AD-8043-F4CFF3CA4E78}"/>
              </a:ext>
            </a:extLst>
          </p:cNvPr>
          <p:cNvCxnSpPr>
            <a:cxnSpLocks/>
          </p:cNvCxnSpPr>
          <p:nvPr/>
        </p:nvCxnSpPr>
        <p:spPr>
          <a:xfrm>
            <a:off x="1327631" y="4440265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91485A8-865C-8BCA-FEC3-CC08B43F7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12" y="3465381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F75EB6-913A-B0A3-21C8-0856EB1FB741}"/>
              </a:ext>
            </a:extLst>
          </p:cNvPr>
          <p:cNvSpPr txBox="1"/>
          <p:nvPr/>
        </p:nvSpPr>
        <p:spPr>
          <a:xfrm>
            <a:off x="601746" y="3590047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696259D8-DB70-C138-6AFB-F1C4B07B23EA}"/>
              </a:ext>
            </a:extLst>
          </p:cNvPr>
          <p:cNvSpPr txBox="1"/>
          <p:nvPr/>
        </p:nvSpPr>
        <p:spPr>
          <a:xfrm>
            <a:off x="1391770" y="3502658"/>
            <a:ext cx="74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Otros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012189-1B6B-4E6A-BB99-85E32D7561E3}"/>
              </a:ext>
            </a:extLst>
          </p:cNvPr>
          <p:cNvSpPr/>
          <p:nvPr/>
        </p:nvSpPr>
        <p:spPr>
          <a:xfrm>
            <a:off x="243320" y="890480"/>
            <a:ext cx="8612621" cy="107388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	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6CEFB3D-405B-329F-4B43-B21B92480AD0}"/>
              </a:ext>
            </a:extLst>
          </p:cNvPr>
          <p:cNvSpPr/>
          <p:nvPr/>
        </p:nvSpPr>
        <p:spPr>
          <a:xfrm>
            <a:off x="358712" y="3380019"/>
            <a:ext cx="8612621" cy="107388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27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A0F017-4B2B-574E-0B32-F36452B6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>
                <a:solidFill>
                  <a:prstClr val="white"/>
                </a:solidFill>
              </a:rPr>
              <a:pPr/>
              <a:t>24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CD820E8-281B-BE2A-1FE6-A78B41F4A5D1}"/>
              </a:ext>
            </a:extLst>
          </p:cNvPr>
          <p:cNvSpPr txBox="1">
            <a:spLocks/>
          </p:cNvSpPr>
          <p:nvPr/>
        </p:nvSpPr>
        <p:spPr>
          <a:xfrm>
            <a:off x="0" y="79219"/>
            <a:ext cx="9151937" cy="5385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0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AEDD2D-E7A4-C6B2-B612-D22182CDFD01}"/>
              </a:ext>
            </a:extLst>
          </p:cNvPr>
          <p:cNvSpPr txBox="1"/>
          <p:nvPr/>
        </p:nvSpPr>
        <p:spPr>
          <a:xfrm>
            <a:off x="2571897" y="186404"/>
            <a:ext cx="41026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alcances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i="0" u="none" strike="noStrike" kern="1200" cap="none" spc="0" normalizeH="0" baseline="3000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76CBB1-BB04-57AA-8FED-DDB7AE61C3BA}"/>
              </a:ext>
            </a:extLst>
          </p:cNvPr>
          <p:cNvSpPr txBox="1"/>
          <p:nvPr/>
        </p:nvSpPr>
        <p:spPr>
          <a:xfrm>
            <a:off x="354353" y="3380513"/>
            <a:ext cx="832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B5B6D0AF-725A-1539-3ED5-F8121F6A0679}"/>
              </a:ext>
            </a:extLst>
          </p:cNvPr>
          <p:cNvSpPr/>
          <p:nvPr/>
        </p:nvSpPr>
        <p:spPr>
          <a:xfrm>
            <a:off x="137035" y="985725"/>
            <a:ext cx="8754482" cy="90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Los decretos supremos que aprueban modificaciones presupuestarias en el nivel </a:t>
            </a: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institucional en el Sector Economía y Finanzas autorizadas </a:t>
            </a:r>
            <a:r>
              <a:rPr lang="es-PE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durante el segundo trimestre 2023, a que se hace referencia el articulo 66 de la </a:t>
            </a: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Ley Nº 31638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, Ley de Presupuesto del Sector Publico para el Año Fiscal 2023 </a:t>
            </a:r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comprenden: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489D515D-BF5E-4A72-69B0-4A5F24E0F580}"/>
              </a:ext>
            </a:extLst>
          </p:cNvPr>
          <p:cNvSpPr/>
          <p:nvPr/>
        </p:nvSpPr>
        <p:spPr>
          <a:xfrm>
            <a:off x="137034" y="2072685"/>
            <a:ext cx="8822721" cy="169068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Habilitaciones de partidas a favor de la Reserva de Contingencia.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con cargo a los recursos del Fondo de Inversiones.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por el “</a:t>
            </a: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Incentivos a la Mejora de la Gestión Municipal - PI”.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</a:t>
            </a:r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partidas por 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acceso de la población a la identidad a cargo del RENIEC.</a:t>
            </a:r>
            <a:endParaRPr lang="es-P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por el incentivo presupuestario “Reconocimiento a la Ejecución de Inversiones – REI”.</a:t>
            </a:r>
          </a:p>
          <a:p>
            <a:pPr algn="just"/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9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3">
            <a:extLst>
              <a:ext uri="{FF2B5EF4-FFF2-40B4-BE49-F238E27FC236}">
                <a16:creationId xmlns:a16="http://schemas.microsoft.com/office/drawing/2014/main" id="{1D6AE328-FD53-66B1-FCF9-0AF5B22DBD58}"/>
              </a:ext>
            </a:extLst>
          </p:cNvPr>
          <p:cNvSpPr txBox="1"/>
          <p:nvPr/>
        </p:nvSpPr>
        <p:spPr>
          <a:xfrm>
            <a:off x="0" y="78302"/>
            <a:ext cx="9150878" cy="684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40" tIns="34320" rIns="68640" bIns="34320" anchor="t" anchorCtr="1" compatLnSpc="1">
            <a:spAutoFit/>
          </a:bodyPr>
          <a:lstStyle>
            <a:defPPr lvl="0">
              <a:defRPr lang="es-ES"/>
            </a:defPPr>
            <a:lvl1pPr marR="0" indent="0" algn="ctr" defTabSz="68644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/>
                <a:cs typeface="Arial" pitchFamily="34"/>
              </a:defRPr>
            </a:lvl1pPr>
          </a:lstStyle>
          <a:p>
            <a:pPr marL="0" marR="0" lvl="0" indent="0" algn="ctr" defTabSz="6864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La reserva de contingencia para el 2023 empezó como  la más baja en 14 años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045B4A-9E89-FC40-FC70-ACBBB481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3766" y="4850332"/>
            <a:ext cx="2059186" cy="274097"/>
          </a:xfrm>
        </p:spPr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33EF4DB-48E8-57ED-C5C2-F533F2EBB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880105"/>
              </p:ext>
            </p:extLst>
          </p:nvPr>
        </p:nvGraphicFramePr>
        <p:xfrm>
          <a:off x="1061864" y="930485"/>
          <a:ext cx="6912428" cy="379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D45CEBE-A4D3-8C0F-C910-14B39CD1B3DA}"/>
              </a:ext>
            </a:extLst>
          </p:cNvPr>
          <p:cNvSpPr txBox="1"/>
          <p:nvPr/>
        </p:nvSpPr>
        <p:spPr>
          <a:xfrm>
            <a:off x="2045520" y="802495"/>
            <a:ext cx="5276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Reserva de contingencia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(Millones de S/)</a:t>
            </a:r>
          </a:p>
        </p:txBody>
      </p:sp>
    </p:spTree>
    <p:extLst>
      <p:ext uri="{BB962C8B-B14F-4D97-AF65-F5344CB8AC3E}">
        <p14:creationId xmlns:p14="http://schemas.microsoft.com/office/powerpoint/2010/main" val="400415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CDFD4EEE-4890-4405-8E3B-03C318CD85D0}"/>
              </a:ext>
            </a:extLst>
          </p:cNvPr>
          <p:cNvSpPr txBox="1"/>
          <p:nvPr/>
        </p:nvSpPr>
        <p:spPr>
          <a:xfrm>
            <a:off x="0" y="27865"/>
            <a:ext cx="915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Durante el trim-2023 en el Sector Economía y Finanzas se habilitaron recursos por S/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1 157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millones </a:t>
            </a:r>
            <a:r>
              <a:rPr lang="es-ES" sz="1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y se transfirieron recursos a los pliegos por S/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1 234</a:t>
            </a:r>
            <a:r>
              <a:rPr lang="es-ES" sz="1800" b="1" i="0" u="none" strike="noStrik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millones</a:t>
            </a:r>
            <a:endParaRPr lang="es-ES" b="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26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66BFA8-BAD3-BACB-376C-E67D96C0A8A7}"/>
              </a:ext>
            </a:extLst>
          </p:cNvPr>
          <p:cNvSpPr txBox="1"/>
          <p:nvPr/>
        </p:nvSpPr>
        <p:spPr>
          <a:xfrm>
            <a:off x="5700575" y="858903"/>
            <a:ext cx="33084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1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HABILITACIONES:</a:t>
            </a:r>
            <a:endParaRPr lang="es-E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7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Numeral 1 de la Trigésima Primera DCF de la Ley Nº 31638: </a:t>
            </a: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transfirieron recursos a favor de la Reserva de Contingencia (RC) por </a:t>
            </a:r>
            <a:r>
              <a:rPr lang="es-E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1 157 millones</a:t>
            </a:r>
            <a:r>
              <a:rPr lang="es-E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Decretos Supremos).</a:t>
            </a:r>
          </a:p>
          <a:p>
            <a:pPr algn="just"/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100" b="1" i="0" u="sng" strike="noStrike" kern="1200" cap="none" spc="0" normalizeH="0" baseline="0" noProof="0" dirty="0">
                <a:ln>
                  <a:noFill/>
                </a:ln>
                <a:solidFill>
                  <a:srgbClr val="EF80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TRANSFERENCIAS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EF80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1050" dirty="0">
              <a:solidFill>
                <a:srgbClr val="EF8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0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Articulo 21 de la Ley Nº 31638:</a:t>
            </a:r>
            <a:r>
              <a:rPr lang="es-ES" sz="1000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transfirieron recursos con cargo a los recursos del Fondo de Inversiones por </a:t>
            </a:r>
            <a:r>
              <a:rPr lang="es-ES" sz="100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430 millones.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500" dirty="0">
              <a:solidFill>
                <a:srgbClr val="EF8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5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a) del artículo 27 de la Ley </a:t>
            </a:r>
            <a:br>
              <a:rPr lang="es-ES" sz="105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31638:</a:t>
            </a:r>
            <a:r>
              <a:rPr lang="es-ES" sz="1050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transfirieron recursos </a:t>
            </a:r>
            <a:r>
              <a:rPr lang="es-ES" sz="1000" b="0" i="0" dirty="0">
                <a:solidFill>
                  <a:srgbClr val="EF8011"/>
                </a:solidFill>
                <a:effectLst/>
                <a:latin typeface="Arial" panose="020B0604020202020204" pitchFamily="34" charset="0"/>
              </a:rPr>
              <a:t>a favor de diversos GL</a:t>
            </a:r>
            <a:r>
              <a:rPr lang="es-ES" sz="1000" dirty="0">
                <a:solidFill>
                  <a:srgbClr val="EF8011"/>
                </a:solidFill>
                <a:latin typeface="Arial" panose="020B0604020202020204" pitchFamily="34" charset="0"/>
              </a:rPr>
              <a:t> por el cumplimiento de las metas</a:t>
            </a:r>
            <a:r>
              <a:rPr lang="es-ES" sz="1000" b="0" i="0" dirty="0">
                <a:solidFill>
                  <a:srgbClr val="EF8011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s-ES" sz="1000" dirty="0">
                <a:solidFill>
                  <a:srgbClr val="EF8011"/>
                </a:solidFill>
                <a:latin typeface="Arial" panose="020B0604020202020204" pitchFamily="34" charset="0"/>
              </a:rPr>
              <a:t>PI </a:t>
            </a:r>
            <a:r>
              <a:rPr lang="es-ES" sz="1000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sz="100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700 millones.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500" b="1" dirty="0">
              <a:solidFill>
                <a:srgbClr val="EF8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5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c) del artículo 27 la Ley Nº 31638: </a:t>
            </a:r>
            <a:r>
              <a:rPr lang="es-ES" sz="1050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transfirieron recursos a RENIEC por el cumplimiento de indicadores y metas por           </a:t>
            </a:r>
            <a:r>
              <a:rPr lang="es-ES" sz="105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4 millones.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500" b="1" dirty="0">
              <a:solidFill>
                <a:srgbClr val="EF8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05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b) del artículo 27 la Ley Nº 31638: </a:t>
            </a:r>
            <a:r>
              <a:rPr lang="es-ES" sz="1050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transfirieron recursos a favor de GR y GL que cumplieron con los indicadores del REI – Primer Tramo por </a:t>
            </a:r>
            <a:r>
              <a:rPr lang="es-ES" sz="1050" b="1" dirty="0">
                <a:solidFill>
                  <a:srgbClr val="EF8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100 millones.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B3D2A4-1620-72B3-C2D0-D30A7D33C991}"/>
              </a:ext>
            </a:extLst>
          </p:cNvPr>
          <p:cNvSpPr txBox="1"/>
          <p:nvPr/>
        </p:nvSpPr>
        <p:spPr>
          <a:xfrm>
            <a:off x="410831" y="867198"/>
            <a:ext cx="500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Modificaciones Presupuestarias en 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Economía y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Finanzas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(S/ millones)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39C014B-91AE-4702-C12D-D9025A81F1C1}"/>
              </a:ext>
            </a:extLst>
          </p:cNvPr>
          <p:cNvGraphicFramePr>
            <a:graphicFrameLocks noGrp="1"/>
          </p:cNvGraphicFramePr>
          <p:nvPr/>
        </p:nvGraphicFramePr>
        <p:xfrm>
          <a:off x="150928" y="1610807"/>
          <a:ext cx="5518012" cy="2821076"/>
        </p:xfrm>
        <a:graphic>
          <a:graphicData uri="http://schemas.openxmlformats.org/drawingml/2006/table">
            <a:tbl>
              <a:tblPr/>
              <a:tblGrid>
                <a:gridCol w="208671">
                  <a:extLst>
                    <a:ext uri="{9D8B030D-6E8A-4147-A177-3AD203B41FA5}">
                      <a16:colId xmlns:a16="http://schemas.microsoft.com/office/drawing/2014/main" val="4182509708"/>
                    </a:ext>
                  </a:extLst>
                </a:gridCol>
                <a:gridCol w="717744">
                  <a:extLst>
                    <a:ext uri="{9D8B030D-6E8A-4147-A177-3AD203B41FA5}">
                      <a16:colId xmlns:a16="http://schemas.microsoft.com/office/drawing/2014/main" val="3384562108"/>
                    </a:ext>
                  </a:extLst>
                </a:gridCol>
                <a:gridCol w="1119879">
                  <a:extLst>
                    <a:ext uri="{9D8B030D-6E8A-4147-A177-3AD203B41FA5}">
                      <a16:colId xmlns:a16="http://schemas.microsoft.com/office/drawing/2014/main" val="150246778"/>
                    </a:ext>
                  </a:extLst>
                </a:gridCol>
                <a:gridCol w="987718">
                  <a:extLst>
                    <a:ext uri="{9D8B030D-6E8A-4147-A177-3AD203B41FA5}">
                      <a16:colId xmlns:a16="http://schemas.microsoft.com/office/drawing/2014/main" val="10335823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84876851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305469687"/>
                    </a:ext>
                  </a:extLst>
                </a:gridCol>
              </a:tblGrid>
              <a:tr h="340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ARTICULO DE LA LEY Nº 31638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DISPOSITIVO LEGAL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HABILITACIONES 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TRANSFERENCIAS 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31791"/>
                  </a:ext>
                </a:extLst>
              </a:tr>
              <a:tr h="1621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Numeral 1 de la Trigésima Primera DCF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056-2023-EF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4477E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4477E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Reserva de Contingencia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97922"/>
                  </a:ext>
                </a:extLst>
              </a:tr>
              <a:tr h="1621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060-2023-EF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4477E"/>
                          </a:solidFill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04477E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Reserva de Contingencia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020883"/>
                  </a:ext>
                </a:extLst>
              </a:tr>
              <a:tr h="451094">
                <a:tc>
                  <a:txBody>
                    <a:bodyPr/>
                    <a:lstStyle/>
                    <a:p>
                      <a:pPr algn="ctr" rtl="0" fontAlgn="ctr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 Articulo 21 de la Ley Nº 31638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Nº 053-2023-EF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 de Inversiones</a:t>
                      </a:r>
                    </a:p>
                  </a:txBody>
                  <a:tcPr marL="80254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112818"/>
                  </a:ext>
                </a:extLst>
              </a:tr>
              <a:tr h="45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Literal a) del artículo 27 de la Ley Nº 31638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Nº 082-2023-EF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de Incentivos a la Mejora de la Gestión Municipal (PI)</a:t>
                      </a:r>
                    </a:p>
                  </a:txBody>
                  <a:tcPr marL="80254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444731"/>
                  </a:ext>
                </a:extLst>
              </a:tr>
              <a:tr h="45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Literal c) del artículo 27, de la Ley Nº 31638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Nº 094-2023-EF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Acceso de la Población a la Identidad a cargo del RENIEC</a:t>
                      </a:r>
                    </a:p>
                  </a:txBody>
                  <a:tcPr marL="80254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641658"/>
                  </a:ext>
                </a:extLst>
              </a:tr>
              <a:tr h="45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IV.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Literal b) del artículo 27 de la Ley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31638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139-2023-EF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Reconocimiento de Ejecución de Inversiones (REI)</a:t>
                      </a:r>
                    </a:p>
                  </a:txBody>
                  <a:tcPr marL="80254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685441"/>
                  </a:ext>
                </a:extLst>
              </a:tr>
              <a:tr h="1188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1 157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1 234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883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CDFD4EEE-4890-4405-8E3B-03C318CD85D0}"/>
              </a:ext>
            </a:extLst>
          </p:cNvPr>
          <p:cNvSpPr txBox="1"/>
          <p:nvPr/>
        </p:nvSpPr>
        <p:spPr>
          <a:xfrm>
            <a:off x="242804" y="61695"/>
            <a:ext cx="879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Habilitaciones a favor de la Reserva de Contingencia: S/ 1 157 millones para financiar principalmente medidas en atención de la Emergencia ... (1) </a:t>
            </a:r>
          </a:p>
        </p:txBody>
      </p:sp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27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B3D2A4-1620-72B3-C2D0-D30A7D33C991}"/>
              </a:ext>
            </a:extLst>
          </p:cNvPr>
          <p:cNvSpPr txBox="1"/>
          <p:nvPr/>
        </p:nvSpPr>
        <p:spPr>
          <a:xfrm>
            <a:off x="552914" y="824802"/>
            <a:ext cx="54931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Habilitaciones de partidas a favor de la Reserva de Contingencia</a:t>
            </a:r>
            <a:r>
              <a:rPr lang="es-E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por pliegos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(S/ millones)</a:t>
            </a:r>
            <a:endParaRPr kumimoji="0" lang="es-P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58C769-A17B-26B4-8003-6AA56ED45CFD}"/>
              </a:ext>
            </a:extLst>
          </p:cNvPr>
          <p:cNvSpPr txBox="1"/>
          <p:nvPr/>
        </p:nvSpPr>
        <p:spPr>
          <a:xfrm>
            <a:off x="5640701" y="1218135"/>
            <a:ext cx="31884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00" dirty="0">
              <a:solidFill>
                <a:srgbClr val="0447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100" b="1" i="0" u="sng" strike="noStrike" dirty="0">
                <a:solidFill>
                  <a:srgbClr val="04477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D.S. </a:t>
            </a:r>
            <a:r>
              <a:rPr lang="es-ES" sz="1100" b="1" u="sng" dirty="0" err="1">
                <a:solidFill>
                  <a:srgbClr val="044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ES" sz="1100" b="1" u="sng" dirty="0">
                <a:solidFill>
                  <a:srgbClr val="044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056 y 060-2023-EF:</a:t>
            </a:r>
            <a:endParaRPr lang="es-ES" sz="1100" b="1" dirty="0">
              <a:solidFill>
                <a:srgbClr val="0447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050" dirty="0">
                <a:solidFill>
                  <a:srgbClr val="044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050" dirty="0">
                <a:solidFill>
                  <a:srgbClr val="044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realizó un análisis de los recursos asignados y se identificaron saldos disponibles como reorientables en materia de gasto de capital por la suma total de </a:t>
            </a:r>
            <a:r>
              <a:rPr lang="es-ES" sz="1050" b="1" dirty="0">
                <a:solidFill>
                  <a:srgbClr val="044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1 157 millones</a:t>
            </a:r>
            <a:r>
              <a:rPr lang="es-MX" sz="1050" dirty="0">
                <a:solidFill>
                  <a:srgbClr val="044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050" dirty="0">
              <a:solidFill>
                <a:srgbClr val="0447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FE63F5-50AD-88D6-4E05-DD8867CAFFF5}"/>
              </a:ext>
            </a:extLst>
          </p:cNvPr>
          <p:cNvGraphicFramePr>
            <a:graphicFrameLocks noGrp="1"/>
          </p:cNvGraphicFramePr>
          <p:nvPr/>
        </p:nvGraphicFramePr>
        <p:xfrm>
          <a:off x="1380810" y="1225773"/>
          <a:ext cx="3816000" cy="2998041"/>
        </p:xfrm>
        <a:graphic>
          <a:graphicData uri="http://schemas.openxmlformats.org/drawingml/2006/table">
            <a:tbl>
              <a:tblPr/>
              <a:tblGrid>
                <a:gridCol w="3312000">
                  <a:extLst>
                    <a:ext uri="{9D8B030D-6E8A-4147-A177-3AD203B41FA5}">
                      <a16:colId xmlns:a16="http://schemas.microsoft.com/office/drawing/2014/main" val="334587236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326144385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NORMA/PLIEGO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866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Nº 056-2023-EF</a:t>
                      </a:r>
                    </a:p>
                  </a:txBody>
                  <a:tcPr marL="42005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3346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PRESIDENCIA DEL CONSEJO DE MINISTROS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3310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MINISTERIO DE TRANSPORTES Y COMUNICACIONES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9615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MINISTERIO DE DESARROLLO AGRARIO Y RIEGO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01556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 SALUD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62219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 EDUCACION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2258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MINISTERIO DE VIVIENDA, CONSTRUCCION Y SANEAMIENTO</a:t>
                      </a:r>
                    </a:p>
                  </a:txBody>
                  <a:tcPr marL="84011" marR="4667" marT="466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62176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Nº 060-2023-EF</a:t>
                      </a:r>
                    </a:p>
                  </a:txBody>
                  <a:tcPr marL="42005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3310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 EDUCACION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58102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MINISTERIO DE TRANSPORTES Y COMUNICACIONES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28195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MINISTERIO DE VIVIENDA, CONSTRUCCION Y SANEAMIENTO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2316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 SALUD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5255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DEL INTERIOR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47434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MINISTERIO DE DESARROLLO AGRARIO Y RIEGO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99253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NACIONAL DE SANIDAD AGRARIA - SENASA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68101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SUPERINTENDENCIA NACIONAL DE ADUANAS Y DE ADMINISTRACION TRIBUTARIA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8656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 CULTURA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72304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NACIONAL DE CAPACITACION PARA LA INDUSTRIA DE LA CONSTRUCCION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56615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NACIONAL PENITENCIARIO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88899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 DEFENSA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56726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NACIONAL DE INNOVACION AGRARIA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36019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MINISTERIO DE COMERCIO EXTERIOR Y TURISMO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19893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DE JUSTICIA Y DERECHOS HUMANOS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53781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NACIONAL DE SALUD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4036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NACIONAL FORESTAL Y DE FAUNA SILVESTRE - SERFOR</a:t>
                      </a:r>
                    </a:p>
                  </a:txBody>
                  <a:tcPr marL="84011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338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2005" marR="4667" marT="466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1 157</a:t>
                      </a:r>
                    </a:p>
                  </a:txBody>
                  <a:tcPr marL="4667" marR="4667" marT="466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70379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FC7BB09-FFE0-6B2B-1857-487A8776C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1" y="125714"/>
            <a:ext cx="498325" cy="50706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0BA5B4-347A-71B7-6684-B94CFA55B08B}"/>
              </a:ext>
            </a:extLst>
          </p:cNvPr>
          <p:cNvSpPr txBox="1"/>
          <p:nvPr/>
        </p:nvSpPr>
        <p:spPr>
          <a:xfrm>
            <a:off x="177421" y="162401"/>
            <a:ext cx="45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299592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28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DDEED8-0CE3-93F0-F8C8-F588ADED441A}"/>
              </a:ext>
            </a:extLst>
          </p:cNvPr>
          <p:cNvSpPr txBox="1"/>
          <p:nvPr/>
        </p:nvSpPr>
        <p:spPr>
          <a:xfrm>
            <a:off x="4379823" y="1109891"/>
            <a:ext cx="441850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Se transfieren recursos a favor de los Gobiernos Regionales y Gobiernos Locales para financiar 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aquellas inversiones financiadas en el Año Fiscal 2022 con la fuente de financiamiento Recursos Ordinarios y Recursos por Operaciones Oficiales de Crédito, y cuyos créditos presupuestarios fueron comprometidos y no devengados al 31 de diciembre de 2022.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s-P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Para la determinación del monto transferido se toma en cuenta 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 compromiso vinculado a contratos derivados de procedimientos de selección en el ámbito de aplicación de la Ley de Contrataciones del Estado.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100" b="1" u="sng" dirty="0">
              <a:solidFill>
                <a:srgbClr val="0447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100" b="1" dirty="0">
              <a:solidFill>
                <a:srgbClr val="0447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BAF3E-6638-65AA-99A5-71A477D086C2}"/>
              </a:ext>
            </a:extLst>
          </p:cNvPr>
          <p:cNvSpPr txBox="1"/>
          <p:nvPr/>
        </p:nvSpPr>
        <p:spPr>
          <a:xfrm>
            <a:off x="353609" y="974940"/>
            <a:ext cx="3972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por el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Fondo de Inversiones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(En Soles)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A97B08-022E-0D2A-9F3D-30D0848D96FC}"/>
              </a:ext>
            </a:extLst>
          </p:cNvPr>
          <p:cNvSpPr txBox="1"/>
          <p:nvPr/>
        </p:nvSpPr>
        <p:spPr>
          <a:xfrm>
            <a:off x="731340" y="149806"/>
            <a:ext cx="846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por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Fondo de Inversiones: S/ 430 millones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9C7DF4-649F-7ED2-A9D4-75D43A79B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1" y="125714"/>
            <a:ext cx="498325" cy="50706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15CC86A-C700-E5AD-471F-406CCA8BBD4E}"/>
              </a:ext>
            </a:extLst>
          </p:cNvPr>
          <p:cNvSpPr txBox="1"/>
          <p:nvPr/>
        </p:nvSpPr>
        <p:spPr>
          <a:xfrm>
            <a:off x="177421" y="173096"/>
            <a:ext cx="45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327B310-757C-EADA-4F41-0AF4CBE0F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67565"/>
              </p:ext>
            </p:extLst>
          </p:nvPr>
        </p:nvGraphicFramePr>
        <p:xfrm>
          <a:off x="949156" y="1879600"/>
          <a:ext cx="2781300" cy="952500"/>
        </p:xfrm>
        <a:graphic>
          <a:graphicData uri="http://schemas.openxmlformats.org/drawingml/2006/table">
            <a:tbl>
              <a:tblPr/>
              <a:tblGrid>
                <a:gridCol w="1741087">
                  <a:extLst>
                    <a:ext uri="{9D8B030D-6E8A-4147-A177-3AD203B41FA5}">
                      <a16:colId xmlns:a16="http://schemas.microsoft.com/office/drawing/2014/main" val="2360783495"/>
                    </a:ext>
                  </a:extLst>
                </a:gridCol>
                <a:gridCol w="1040213">
                  <a:extLst>
                    <a:ext uri="{9D8B030D-6E8A-4147-A177-3AD203B41FA5}">
                      <a16:colId xmlns:a16="http://schemas.microsoft.com/office/drawing/2014/main" val="14133480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 DE GOBIERNO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699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D.S. Nº 053-2023-EF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76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GOBIERNO REGIONAL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161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GOBIERNO LOCAL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87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4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57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29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C43173-DCF3-9DBD-8ED5-320EC8859588}"/>
              </a:ext>
            </a:extLst>
          </p:cNvPr>
          <p:cNvSpPr txBox="1"/>
          <p:nvPr/>
        </p:nvSpPr>
        <p:spPr>
          <a:xfrm>
            <a:off x="731340" y="54556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por el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Incentivos a la Mejora de la Gestión Municipal (PI): S/ 700 millones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EEEF27-6CF6-6356-3605-B6D14D3F7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1" y="125714"/>
            <a:ext cx="498325" cy="50706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6C999-2D98-99D6-08CA-BC32FAB9CF6C}"/>
              </a:ext>
            </a:extLst>
          </p:cNvPr>
          <p:cNvSpPr txBox="1"/>
          <p:nvPr/>
        </p:nvSpPr>
        <p:spPr>
          <a:xfrm>
            <a:off x="177421" y="173096"/>
            <a:ext cx="45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33" name="CuadroTexto 4">
            <a:extLst>
              <a:ext uri="{FF2B5EF4-FFF2-40B4-BE49-F238E27FC236}">
                <a16:creationId xmlns:a16="http://schemas.microsoft.com/office/drawing/2014/main" id="{7BA7F87C-1963-E7BE-7032-798DEE539B6F}"/>
              </a:ext>
            </a:extLst>
          </p:cNvPr>
          <p:cNvSpPr txBox="1"/>
          <p:nvPr/>
        </p:nvSpPr>
        <p:spPr>
          <a:xfrm>
            <a:off x="0" y="858380"/>
            <a:ext cx="474845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u="sng" dirty="0">
                <a:cs typeface="Calibri"/>
              </a:rPr>
              <a:t>Monto transferido (S/MM) por Departamento</a:t>
            </a:r>
          </a:p>
          <a:p>
            <a:pPr algn="ctr"/>
            <a:endParaRPr lang="es-PE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cx4="http://schemas.microsoft.com/office/drawing/2016/5/10/chartex" xmlns="" Requires="cx4">
          <p:graphicFrame>
            <p:nvGraphicFramePr>
              <p:cNvPr id="34" name="Gráfico 5">
                <a:extLst>
                  <a:ext uri="{FF2B5EF4-FFF2-40B4-BE49-F238E27FC236}">
                    <a16:creationId xmlns:a16="http://schemas.microsoft.com/office/drawing/2014/main" id="{1594FFD1-1D0B-A795-BDE5-CAFB9A603D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13900051"/>
                  </p:ext>
                </p:extLst>
              </p:nvPr>
            </p:nvGraphicFramePr>
            <p:xfrm>
              <a:off x="231088" y="1197735"/>
              <a:ext cx="4134850" cy="37774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4" name="Gráfico 5">
                <a:extLst>
                  <a:ext uri="{FF2B5EF4-FFF2-40B4-BE49-F238E27FC236}">
                    <a16:creationId xmlns:a16="http://schemas.microsoft.com/office/drawing/2014/main" id="{1594FFD1-1D0B-A795-BDE5-CAFB9A603D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088" y="1197735"/>
                <a:ext cx="4134850" cy="3777432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057BC3E7-FA76-78E3-9717-32FD70A76371}"/>
              </a:ext>
            </a:extLst>
          </p:cNvPr>
          <p:cNvSpPr txBox="1">
            <a:spLocks/>
          </p:cNvSpPr>
          <p:nvPr/>
        </p:nvSpPr>
        <p:spPr>
          <a:xfrm>
            <a:off x="5143273" y="1107582"/>
            <a:ext cx="3777577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129 GL vincularon 586 unidades móviles de patrullaje con GPS en 2022</a:t>
            </a: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7" name="Marcador de contenido 2">
            <a:extLst>
              <a:ext uri="{FF2B5EF4-FFF2-40B4-BE49-F238E27FC236}">
                <a16:creationId xmlns:a16="http://schemas.microsoft.com/office/drawing/2014/main" id="{E7A2EF97-6B6A-68FD-F15A-381FDB5B4AFD}"/>
              </a:ext>
            </a:extLst>
          </p:cNvPr>
          <p:cNvSpPr txBox="1">
            <a:spLocks/>
          </p:cNvSpPr>
          <p:nvPr/>
        </p:nvSpPr>
        <p:spPr>
          <a:xfrm>
            <a:off x="5143273" y="1516920"/>
            <a:ext cx="3777577" cy="435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378 GL lograron recaudar en 2022 un 18% adicional al Impuesto predial del año 2021</a:t>
            </a: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. </a:t>
            </a: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Marcador de contenido 2">
            <a:extLst>
              <a:ext uri="{FF2B5EF4-FFF2-40B4-BE49-F238E27FC236}">
                <a16:creationId xmlns:a16="http://schemas.microsoft.com/office/drawing/2014/main" id="{82F4E649-7FEB-54A5-ABFE-30F67675813A}"/>
              </a:ext>
            </a:extLst>
          </p:cNvPr>
          <p:cNvSpPr txBox="1">
            <a:spLocks/>
          </p:cNvSpPr>
          <p:nvPr/>
        </p:nvSpPr>
        <p:spPr>
          <a:xfrm>
            <a:off x="5143273" y="1947331"/>
            <a:ext cx="387193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dirty="0">
                <a:latin typeface="Arial"/>
                <a:cs typeface="Arial"/>
              </a:rPr>
              <a:t>745 municipalidades realizaron la valorización de más de </a:t>
            </a:r>
            <a:r>
              <a:rPr lang="es-PE" sz="1000" b="1" dirty="0">
                <a:latin typeface="Arial"/>
                <a:cs typeface="Arial"/>
              </a:rPr>
              <a:t>69 mil toneladas de residuos orgánicos y más de 78 mil toneladas de residuos sólidos inorgánicos</a:t>
            </a:r>
            <a:r>
              <a:rPr lang="es-PE" sz="1000" dirty="0">
                <a:latin typeface="Arial"/>
                <a:cs typeface="Arial"/>
              </a:rPr>
              <a:t>. Asimismo, se erradicaron 545 puntos críticos priorizados de residuos solidos</a:t>
            </a:r>
            <a:endParaRPr lang="es-ES" sz="1800" dirty="0"/>
          </a:p>
        </p:txBody>
      </p:sp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1BC61652-F24B-9A5A-0F74-EB54D3BC54C8}"/>
              </a:ext>
            </a:extLst>
          </p:cNvPr>
          <p:cNvSpPr txBox="1">
            <a:spLocks/>
          </p:cNvSpPr>
          <p:nvPr/>
        </p:nvSpPr>
        <p:spPr>
          <a:xfrm>
            <a:off x="5108926" y="2640351"/>
            <a:ext cx="4049679" cy="801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dirty="0">
                <a:latin typeface="Arial"/>
                <a:cs typeface="Arial"/>
              </a:rPr>
              <a:t>879 Municipalidades han logrado gestionar e implementar más de </a:t>
            </a:r>
            <a:r>
              <a:rPr lang="es-PE" sz="1000" b="1" dirty="0">
                <a:latin typeface="Arial"/>
                <a:cs typeface="Arial"/>
              </a:rPr>
              <a:t>1,4 millones de visitas domiciliarias oportunas y completas a cerca de 500 mil niñas y niños de 4 a 12 meses de edad</a:t>
            </a:r>
            <a:r>
              <a:rPr lang="es-PE" sz="1000" dirty="0">
                <a:latin typeface="Arial"/>
                <a:cs typeface="Arial"/>
              </a:rPr>
              <a:t> asegurando la adherencia a los suplementos de hierro y promoviendo prácticas adecuadas de alimentación y cuidado de la salud infantil.</a:t>
            </a:r>
            <a:endParaRPr lang="es-ES" sz="1000" dirty="0"/>
          </a:p>
        </p:txBody>
      </p:sp>
      <p:sp>
        <p:nvSpPr>
          <p:cNvPr id="60" name="Marcador de contenido 2">
            <a:extLst>
              <a:ext uri="{FF2B5EF4-FFF2-40B4-BE49-F238E27FC236}">
                <a16:creationId xmlns:a16="http://schemas.microsoft.com/office/drawing/2014/main" id="{E362287D-F15C-AB5C-2C82-56958F65CC26}"/>
              </a:ext>
            </a:extLst>
          </p:cNvPr>
          <p:cNvSpPr txBox="1">
            <a:spLocks/>
          </p:cNvSpPr>
          <p:nvPr/>
        </p:nvSpPr>
        <p:spPr>
          <a:xfrm>
            <a:off x="5096047" y="3500964"/>
            <a:ext cx="4043012" cy="50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dirty="0">
                <a:latin typeface="Arial"/>
                <a:cs typeface="Arial"/>
              </a:rPr>
              <a:t>El </a:t>
            </a:r>
            <a:r>
              <a:rPr lang="es-PE" sz="1000" b="1" dirty="0">
                <a:latin typeface="Arial"/>
                <a:cs typeface="Arial"/>
              </a:rPr>
              <a:t>65% de los sistemas de agua priorizados </a:t>
            </a:r>
            <a:r>
              <a:rPr lang="es-PE" sz="1000" dirty="0">
                <a:latin typeface="Arial"/>
                <a:cs typeface="Arial"/>
              </a:rPr>
              <a:t>brindaron agua segura en 2022, beneficiando aproximadamente a un </a:t>
            </a:r>
            <a:r>
              <a:rPr lang="es-PE" sz="1000" b="1" dirty="0">
                <a:latin typeface="Arial"/>
                <a:cs typeface="Arial"/>
              </a:rPr>
              <a:t>1 millón de habitantes en zonas rurales. 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61" name="Marcador de contenido 2">
            <a:extLst>
              <a:ext uri="{FF2B5EF4-FFF2-40B4-BE49-F238E27FC236}">
                <a16:creationId xmlns:a16="http://schemas.microsoft.com/office/drawing/2014/main" id="{82D2DC7A-FA84-5981-2D5E-88C790DFB6BC}"/>
              </a:ext>
            </a:extLst>
          </p:cNvPr>
          <p:cNvSpPr txBox="1">
            <a:spLocks/>
          </p:cNvSpPr>
          <p:nvPr/>
        </p:nvSpPr>
        <p:spPr>
          <a:xfrm>
            <a:off x="5117515" y="4039671"/>
            <a:ext cx="4021544" cy="30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b="1" dirty="0">
                <a:latin typeface="Arial"/>
                <a:cs typeface="Arial"/>
              </a:rPr>
              <a:t>730 mercados </a:t>
            </a:r>
            <a:r>
              <a:rPr lang="es-PE" sz="1000" dirty="0">
                <a:latin typeface="Arial"/>
                <a:cs typeface="Arial"/>
              </a:rPr>
              <a:t>implementaron adecuadamente todas las medidas para la prevención y contención de la COVID-19.</a:t>
            </a:r>
            <a:endParaRPr lang="es-ES" sz="1000" dirty="0"/>
          </a:p>
        </p:txBody>
      </p:sp>
      <p:sp>
        <p:nvSpPr>
          <p:cNvPr id="62" name="Marcador de contenido 2">
            <a:extLst>
              <a:ext uri="{FF2B5EF4-FFF2-40B4-BE49-F238E27FC236}">
                <a16:creationId xmlns:a16="http://schemas.microsoft.com/office/drawing/2014/main" id="{8A133C33-CA32-22B6-12C3-D2AEACE7E073}"/>
              </a:ext>
            </a:extLst>
          </p:cNvPr>
          <p:cNvSpPr txBox="1">
            <a:spLocks/>
          </p:cNvSpPr>
          <p:nvPr/>
        </p:nvSpPr>
        <p:spPr>
          <a:xfrm>
            <a:off x="5156152" y="4404811"/>
            <a:ext cx="3871938" cy="53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dirty="0">
                <a:latin typeface="Arial"/>
                <a:cs typeface="Arial"/>
              </a:rPr>
              <a:t>Se logró capacitar a más de 44 mil productores agrícolas para la adopción de prácticas mejoradas durante la campaña agrícola de cultivos transitorios.</a:t>
            </a:r>
            <a:endParaRPr lang="es-ES" sz="1000" dirty="0">
              <a:latin typeface="Arial"/>
              <a:cs typeface="Arial"/>
            </a:endParaRPr>
          </a:p>
        </p:txBody>
      </p:sp>
      <p:pic>
        <p:nvPicPr>
          <p:cNvPr id="63" name="Picture 10" descr="Cuánto invierte tu distrito en seguridad? | El Comercio">
            <a:extLst>
              <a:ext uri="{FF2B5EF4-FFF2-40B4-BE49-F238E27FC236}">
                <a16:creationId xmlns:a16="http://schemas.microsoft.com/office/drawing/2014/main" id="{2BA9E2B4-ADD5-5882-3047-DF77C5F8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50" y="941297"/>
            <a:ext cx="364280" cy="3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onación, Iconos De Equipo, La Recaudación De Fondos imagen png - imagen  transparente descarga gratuita">
            <a:extLst>
              <a:ext uri="{FF2B5EF4-FFF2-40B4-BE49-F238E27FC236}">
                <a16:creationId xmlns:a16="http://schemas.microsoft.com/office/drawing/2014/main" id="{085237C6-FC0A-AAAB-259B-18FB2488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3" b="93077" l="10000" r="90000">
                        <a14:foregroundMark x1="31111" y1="93077" x2="35444" y2="93269"/>
                        <a14:foregroundMark x1="35444" y1="93269" x2="40778" y2="91154"/>
                        <a14:foregroundMark x1="61000" y1="9231" x2="65000" y2="4808"/>
                        <a14:foregroundMark x1="65000" y1="4808" x2="69444" y2="8654"/>
                        <a14:foregroundMark x1="69444" y1="8654" x2="70556" y2="11154"/>
                        <a14:foregroundMark x1="66444" y1="1923" x2="67222" y2="3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58" y="1506953"/>
            <a:ext cx="431068" cy="2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Pulsa En, El Agua Del Grifo, Agua imagen png - imagen transparente descarga  gratuita">
            <a:extLst>
              <a:ext uri="{FF2B5EF4-FFF2-40B4-BE49-F238E27FC236}">
                <a16:creationId xmlns:a16="http://schemas.microsoft.com/office/drawing/2014/main" id="{56D292C6-FC0A-463C-07B3-B543F82D3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1486" y1="75439" x2="62162" y2="79532"/>
                        <a14:foregroundMark x1="30743" y1="22807" x2="31757" y2="30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44" r="25842"/>
          <a:stretch/>
        </p:blipFill>
        <p:spPr bwMode="auto">
          <a:xfrm>
            <a:off x="4786002" y="3375406"/>
            <a:ext cx="361755" cy="4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conos de Bebé - Iconos gratuitos de 98,198">
            <a:extLst>
              <a:ext uri="{FF2B5EF4-FFF2-40B4-BE49-F238E27FC236}">
                <a16:creationId xmlns:a16="http://schemas.microsoft.com/office/drawing/2014/main" id="{91097EAF-22B1-9B31-F80C-2BBBFE78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50" y="2652409"/>
            <a:ext cx="400021" cy="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Residuos - Iconos gratis de ecología y medio ambiente">
            <a:extLst>
              <a:ext uri="{FF2B5EF4-FFF2-40B4-BE49-F238E27FC236}">
                <a16:creationId xmlns:a16="http://schemas.microsoft.com/office/drawing/2014/main" id="{E6A51A5C-8455-A339-C5AB-7E85D717E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43" y="1999005"/>
            <a:ext cx="341191" cy="3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uadroTexto 26">
            <a:extLst>
              <a:ext uri="{FF2B5EF4-FFF2-40B4-BE49-F238E27FC236}">
                <a16:creationId xmlns:a16="http://schemas.microsoft.com/office/drawing/2014/main" id="{1D52A28C-71D3-7EFC-3469-A1D47B0A3D74}"/>
              </a:ext>
            </a:extLst>
          </p:cNvPr>
          <p:cNvSpPr txBox="1"/>
          <p:nvPr/>
        </p:nvSpPr>
        <p:spPr>
          <a:xfrm>
            <a:off x="4479137" y="1236040"/>
            <a:ext cx="8817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cs typeface="Calibri"/>
              </a:rPr>
              <a:t>Meta 1</a:t>
            </a:r>
          </a:p>
        </p:txBody>
      </p:sp>
      <p:sp>
        <p:nvSpPr>
          <p:cNvPr id="69" name="CuadroTexto 27">
            <a:extLst>
              <a:ext uri="{FF2B5EF4-FFF2-40B4-BE49-F238E27FC236}">
                <a16:creationId xmlns:a16="http://schemas.microsoft.com/office/drawing/2014/main" id="{C4BF805D-1D78-5C1B-0AC0-8A8E39F69962}"/>
              </a:ext>
            </a:extLst>
          </p:cNvPr>
          <p:cNvSpPr txBox="1"/>
          <p:nvPr/>
        </p:nvSpPr>
        <p:spPr>
          <a:xfrm>
            <a:off x="4459708" y="1719601"/>
            <a:ext cx="8817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cs typeface="Calibri"/>
              </a:rPr>
              <a:t>Meta 2</a:t>
            </a:r>
          </a:p>
        </p:txBody>
      </p:sp>
      <p:sp>
        <p:nvSpPr>
          <p:cNvPr id="70" name="CuadroTexto 28">
            <a:extLst>
              <a:ext uri="{FF2B5EF4-FFF2-40B4-BE49-F238E27FC236}">
                <a16:creationId xmlns:a16="http://schemas.microsoft.com/office/drawing/2014/main" id="{2B6D3AD0-DCAB-30E4-1044-E2AB38FB0BE0}"/>
              </a:ext>
            </a:extLst>
          </p:cNvPr>
          <p:cNvSpPr txBox="1"/>
          <p:nvPr/>
        </p:nvSpPr>
        <p:spPr>
          <a:xfrm>
            <a:off x="4479144" y="2342834"/>
            <a:ext cx="8817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cs typeface="Calibri"/>
              </a:rPr>
              <a:t>Meta 3</a:t>
            </a:r>
          </a:p>
        </p:txBody>
      </p:sp>
      <p:sp>
        <p:nvSpPr>
          <p:cNvPr id="71" name="CuadroTexto 29">
            <a:extLst>
              <a:ext uri="{FF2B5EF4-FFF2-40B4-BE49-F238E27FC236}">
                <a16:creationId xmlns:a16="http://schemas.microsoft.com/office/drawing/2014/main" id="{7FDBDB79-780E-EB06-C11A-BDB698F2BE06}"/>
              </a:ext>
            </a:extLst>
          </p:cNvPr>
          <p:cNvSpPr txBox="1"/>
          <p:nvPr/>
        </p:nvSpPr>
        <p:spPr>
          <a:xfrm>
            <a:off x="4490029" y="3099774"/>
            <a:ext cx="8817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cs typeface="Calibri"/>
              </a:rPr>
              <a:t>Meta 4</a:t>
            </a:r>
          </a:p>
        </p:txBody>
      </p:sp>
      <p:sp>
        <p:nvSpPr>
          <p:cNvPr id="72" name="CuadroTexto 30">
            <a:extLst>
              <a:ext uri="{FF2B5EF4-FFF2-40B4-BE49-F238E27FC236}">
                <a16:creationId xmlns:a16="http://schemas.microsoft.com/office/drawing/2014/main" id="{D9E84C4C-16D0-41E4-38B9-627B71E6203A}"/>
              </a:ext>
            </a:extLst>
          </p:cNvPr>
          <p:cNvSpPr txBox="1"/>
          <p:nvPr/>
        </p:nvSpPr>
        <p:spPr>
          <a:xfrm>
            <a:off x="4479144" y="3693816"/>
            <a:ext cx="8817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cs typeface="Calibri"/>
              </a:rPr>
              <a:t>Meta 5</a:t>
            </a:r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1EC170F2-C62A-C539-428B-6129E2E8C0F4}"/>
              </a:ext>
            </a:extLst>
          </p:cNvPr>
          <p:cNvSpPr txBox="1"/>
          <p:nvPr/>
        </p:nvSpPr>
        <p:spPr>
          <a:xfrm>
            <a:off x="4479144" y="4178459"/>
            <a:ext cx="8817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cs typeface="Calibri"/>
              </a:rPr>
              <a:t>Meta </a:t>
            </a:r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6</a:t>
            </a:r>
            <a:endParaRPr lang="es-ES" sz="1100" b="1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sp>
        <p:nvSpPr>
          <p:cNvPr id="74" name="CuadroTexto 3">
            <a:extLst>
              <a:ext uri="{FF2B5EF4-FFF2-40B4-BE49-F238E27FC236}">
                <a16:creationId xmlns:a16="http://schemas.microsoft.com/office/drawing/2014/main" id="{4447D32F-1EF3-D0EF-5E7F-9C4A0E76CEBC}"/>
              </a:ext>
            </a:extLst>
          </p:cNvPr>
          <p:cNvSpPr txBox="1"/>
          <p:nvPr/>
        </p:nvSpPr>
        <p:spPr>
          <a:xfrm>
            <a:off x="4479144" y="4754864"/>
            <a:ext cx="8817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cs typeface="Calibri"/>
              </a:rPr>
              <a:t>Meta </a:t>
            </a:r>
            <a:r>
              <a:rPr lang="es-ES" sz="1100" b="1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7</a:t>
            </a:r>
            <a:endParaRPr lang="es-ES" sz="1100" b="1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pic>
        <p:nvPicPr>
          <p:cNvPr id="75" name="Imagen 13">
            <a:extLst>
              <a:ext uri="{FF2B5EF4-FFF2-40B4-BE49-F238E27FC236}">
                <a16:creationId xmlns:a16="http://schemas.microsoft.com/office/drawing/2014/main" id="{5EF772DD-14C8-B26C-F837-4B7BB66DAC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8752" y="3868168"/>
            <a:ext cx="405830" cy="380145"/>
          </a:xfrm>
          <a:prstGeom prst="rect">
            <a:avLst/>
          </a:prstGeom>
        </p:spPr>
      </p:pic>
      <p:pic>
        <p:nvPicPr>
          <p:cNvPr id="76" name="Imagen 15" descr="Icono&#10;&#10;Descripción generada automáticamente">
            <a:extLst>
              <a:ext uri="{FF2B5EF4-FFF2-40B4-BE49-F238E27FC236}">
                <a16:creationId xmlns:a16="http://schemas.microsoft.com/office/drawing/2014/main" id="{D0D7991B-8AAC-3C77-7E48-03AA86E710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9176" y="4425739"/>
            <a:ext cx="387016" cy="3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4B66EA-AF96-D511-229A-99D98557D2B2}"/>
              </a:ext>
            </a:extLst>
          </p:cNvPr>
          <p:cNvSpPr txBox="1"/>
          <p:nvPr/>
        </p:nvSpPr>
        <p:spPr>
          <a:xfrm>
            <a:off x="367773" y="1139950"/>
            <a:ext cx="4091803" cy="49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Inflación</a:t>
            </a:r>
            <a:endParaRPr kumimoji="0" lang="es-ES" sz="1400" b="1" i="0" u="none" strike="noStrike" kern="1200" cap="none" spc="0" normalizeH="0" baseline="3000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1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anual del IPC de Lima Metropolitana)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10984E-2146-2046-DB4A-596BFD688067}"/>
              </a:ext>
            </a:extLst>
          </p:cNvPr>
          <p:cNvSpPr txBox="1"/>
          <p:nvPr/>
        </p:nvSpPr>
        <p:spPr>
          <a:xfrm>
            <a:off x="27848" y="4876113"/>
            <a:ext cx="7431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Actualizado con información al 28 de junio de 2023.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INEI, Midagri.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A4F49D5A-ACCA-42BD-A128-2896A8C11D67}"/>
              </a:ext>
            </a:extLst>
          </p:cNvPr>
          <p:cNvGraphicFramePr>
            <a:graphicFrameLocks noGrp="1"/>
          </p:cNvGraphicFramePr>
          <p:nvPr/>
        </p:nvGraphicFramePr>
        <p:xfrm>
          <a:off x="5219699" y="908779"/>
          <a:ext cx="3711705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3711705">
                  <a:extLst>
                    <a:ext uri="{9D8B030D-6E8A-4147-A177-3AD203B41FA5}">
                      <a16:colId xmlns:a16="http://schemas.microsoft.com/office/drawing/2014/main" val="143127924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Precio mayorista de principales productos agrícolas</a:t>
                      </a:r>
                      <a:r>
                        <a:rPr lang="es-PE" sz="1400" b="1" baseline="30000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solidFill>
                          <a:srgbClr val="2F559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542148"/>
                  </a:ext>
                </a:extLst>
              </a:tr>
            </a:tbl>
          </a:graphicData>
        </a:graphic>
      </p:graphicFrame>
      <p:sp>
        <p:nvSpPr>
          <p:cNvPr id="81" name="Título 2">
            <a:extLst>
              <a:ext uri="{FF2B5EF4-FFF2-40B4-BE49-F238E27FC236}">
                <a16:creationId xmlns:a16="http://schemas.microsoft.com/office/drawing/2014/main" id="{7207BD80-78A9-4EDB-8A29-D4D3179CC7BB}"/>
              </a:ext>
            </a:extLst>
          </p:cNvPr>
          <p:cNvSpPr txBox="1">
            <a:spLocks/>
          </p:cNvSpPr>
          <p:nvPr/>
        </p:nvSpPr>
        <p:spPr>
          <a:xfrm>
            <a:off x="0" y="24583"/>
            <a:ext cx="9151937" cy="656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</a:rPr>
              <a:t>La inflación ha empezado a moderarse, y registró una desaceleración más marcada en junio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FD1372-607C-309F-F355-EE987C24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27">
            <a:extLst>
              <a:ext uri="{FF2B5EF4-FFF2-40B4-BE49-F238E27FC236}">
                <a16:creationId xmlns:a16="http://schemas.microsoft.com/office/drawing/2014/main" id="{E01DAD45-0A50-4405-A29A-CE5AC135B6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41963" y="3382963"/>
            <a:ext cx="3122612" cy="1476375"/>
            <a:chOff x="3491" y="2131"/>
            <a:chExt cx="1967" cy="930"/>
          </a:xfrm>
        </p:grpSpPr>
        <p:sp>
          <p:nvSpPr>
            <p:cNvPr id="83" name="AutoShape 26">
              <a:extLst>
                <a:ext uri="{FF2B5EF4-FFF2-40B4-BE49-F238E27FC236}">
                  <a16:creationId xmlns:a16="http://schemas.microsoft.com/office/drawing/2014/main" id="{8A22C86E-97AA-4094-815C-03660DC5D7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91" y="2131"/>
              <a:ext cx="196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5326F63A-4133-4324-94DA-5A6CB03B9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131"/>
              <a:ext cx="1967" cy="9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29">
              <a:extLst>
                <a:ext uri="{FF2B5EF4-FFF2-40B4-BE49-F238E27FC236}">
                  <a16:creationId xmlns:a16="http://schemas.microsoft.com/office/drawing/2014/main" id="{B8C5FA91-A9E8-4568-A3B3-3E59C1836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9" y="2191"/>
              <a:ext cx="0" cy="74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BB4E954A-095B-46E5-9AA6-0ED62E7E3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" y="2191"/>
              <a:ext cx="16" cy="740"/>
            </a:xfrm>
            <a:custGeom>
              <a:avLst/>
              <a:gdLst>
                <a:gd name="T0" fmla="*/ 0 w 16"/>
                <a:gd name="T1" fmla="*/ 740 h 740"/>
                <a:gd name="T2" fmla="*/ 16 w 16"/>
                <a:gd name="T3" fmla="*/ 740 h 740"/>
                <a:gd name="T4" fmla="*/ 0 w 16"/>
                <a:gd name="T5" fmla="*/ 593 h 740"/>
                <a:gd name="T6" fmla="*/ 16 w 16"/>
                <a:gd name="T7" fmla="*/ 593 h 740"/>
                <a:gd name="T8" fmla="*/ 0 w 16"/>
                <a:gd name="T9" fmla="*/ 444 h 740"/>
                <a:gd name="T10" fmla="*/ 16 w 16"/>
                <a:gd name="T11" fmla="*/ 444 h 740"/>
                <a:gd name="T12" fmla="*/ 0 w 16"/>
                <a:gd name="T13" fmla="*/ 297 h 740"/>
                <a:gd name="T14" fmla="*/ 16 w 16"/>
                <a:gd name="T15" fmla="*/ 297 h 740"/>
                <a:gd name="T16" fmla="*/ 0 w 16"/>
                <a:gd name="T17" fmla="*/ 148 h 740"/>
                <a:gd name="T18" fmla="*/ 16 w 16"/>
                <a:gd name="T19" fmla="*/ 148 h 740"/>
                <a:gd name="T20" fmla="*/ 0 w 16"/>
                <a:gd name="T21" fmla="*/ 0 h 740"/>
                <a:gd name="T22" fmla="*/ 16 w 16"/>
                <a:gd name="T2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740">
                  <a:moveTo>
                    <a:pt x="0" y="740"/>
                  </a:moveTo>
                  <a:lnTo>
                    <a:pt x="16" y="740"/>
                  </a:lnTo>
                  <a:moveTo>
                    <a:pt x="0" y="593"/>
                  </a:moveTo>
                  <a:lnTo>
                    <a:pt x="16" y="593"/>
                  </a:lnTo>
                  <a:moveTo>
                    <a:pt x="0" y="444"/>
                  </a:moveTo>
                  <a:lnTo>
                    <a:pt x="16" y="444"/>
                  </a:lnTo>
                  <a:moveTo>
                    <a:pt x="0" y="297"/>
                  </a:moveTo>
                  <a:lnTo>
                    <a:pt x="16" y="297"/>
                  </a:lnTo>
                  <a:moveTo>
                    <a:pt x="0" y="148"/>
                  </a:moveTo>
                  <a:lnTo>
                    <a:pt x="16" y="148"/>
                  </a:lnTo>
                  <a:moveTo>
                    <a:pt x="0" y="0"/>
                  </a:moveTo>
                  <a:lnTo>
                    <a:pt x="16" y="0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31">
              <a:extLst>
                <a:ext uri="{FF2B5EF4-FFF2-40B4-BE49-F238E27FC236}">
                  <a16:creationId xmlns:a16="http://schemas.microsoft.com/office/drawing/2014/main" id="{7E6DEA03-A978-42D4-A913-7782CA809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" y="2931"/>
              <a:ext cx="1749" cy="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1C96B7CE-6F8E-4B3E-8E46-0F3048BE7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9" y="2931"/>
              <a:ext cx="1646" cy="17"/>
            </a:xfrm>
            <a:custGeom>
              <a:avLst/>
              <a:gdLst>
                <a:gd name="T0" fmla="*/ 0 w 1646"/>
                <a:gd name="T1" fmla="*/ 0 h 17"/>
                <a:gd name="T2" fmla="*/ 0 w 1646"/>
                <a:gd name="T3" fmla="*/ 17 h 17"/>
                <a:gd name="T4" fmla="*/ 412 w 1646"/>
                <a:gd name="T5" fmla="*/ 0 h 17"/>
                <a:gd name="T6" fmla="*/ 412 w 1646"/>
                <a:gd name="T7" fmla="*/ 17 h 17"/>
                <a:gd name="T8" fmla="*/ 823 w 1646"/>
                <a:gd name="T9" fmla="*/ 0 h 17"/>
                <a:gd name="T10" fmla="*/ 823 w 1646"/>
                <a:gd name="T11" fmla="*/ 17 h 17"/>
                <a:gd name="T12" fmla="*/ 1235 w 1646"/>
                <a:gd name="T13" fmla="*/ 0 h 17"/>
                <a:gd name="T14" fmla="*/ 1235 w 1646"/>
                <a:gd name="T15" fmla="*/ 17 h 17"/>
                <a:gd name="T16" fmla="*/ 1646 w 1646"/>
                <a:gd name="T17" fmla="*/ 0 h 17"/>
                <a:gd name="T18" fmla="*/ 1646 w 1646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6" h="17">
                  <a:moveTo>
                    <a:pt x="0" y="0"/>
                  </a:moveTo>
                  <a:lnTo>
                    <a:pt x="0" y="17"/>
                  </a:lnTo>
                  <a:moveTo>
                    <a:pt x="412" y="0"/>
                  </a:moveTo>
                  <a:lnTo>
                    <a:pt x="412" y="17"/>
                  </a:lnTo>
                  <a:moveTo>
                    <a:pt x="823" y="0"/>
                  </a:moveTo>
                  <a:lnTo>
                    <a:pt x="823" y="17"/>
                  </a:lnTo>
                  <a:moveTo>
                    <a:pt x="1235" y="0"/>
                  </a:moveTo>
                  <a:lnTo>
                    <a:pt x="1235" y="17"/>
                  </a:lnTo>
                  <a:moveTo>
                    <a:pt x="1646" y="0"/>
                  </a:moveTo>
                  <a:lnTo>
                    <a:pt x="1646" y="17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id="{4CBA4205-67E3-4AC0-BADD-B5FB9EAE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2241"/>
              <a:ext cx="1646" cy="459"/>
            </a:xfrm>
            <a:custGeom>
              <a:avLst/>
              <a:gdLst>
                <a:gd name="T0" fmla="*/ 0 w 1646"/>
                <a:gd name="T1" fmla="*/ 301 h 459"/>
                <a:gd name="T2" fmla="*/ 103 w 1646"/>
                <a:gd name="T3" fmla="*/ 350 h 459"/>
                <a:gd name="T4" fmla="*/ 205 w 1646"/>
                <a:gd name="T5" fmla="*/ 314 h 459"/>
                <a:gd name="T6" fmla="*/ 308 w 1646"/>
                <a:gd name="T7" fmla="*/ 385 h 459"/>
                <a:gd name="T8" fmla="*/ 411 w 1646"/>
                <a:gd name="T9" fmla="*/ 295 h 459"/>
                <a:gd name="T10" fmla="*/ 514 w 1646"/>
                <a:gd name="T11" fmla="*/ 285 h 459"/>
                <a:gd name="T12" fmla="*/ 617 w 1646"/>
                <a:gd name="T13" fmla="*/ 269 h 459"/>
                <a:gd name="T14" fmla="*/ 720 w 1646"/>
                <a:gd name="T15" fmla="*/ 120 h 459"/>
                <a:gd name="T16" fmla="*/ 823 w 1646"/>
                <a:gd name="T17" fmla="*/ 159 h 459"/>
                <a:gd name="T18" fmla="*/ 926 w 1646"/>
                <a:gd name="T19" fmla="*/ 195 h 459"/>
                <a:gd name="T20" fmla="*/ 1029 w 1646"/>
                <a:gd name="T21" fmla="*/ 21 h 459"/>
                <a:gd name="T22" fmla="*/ 1131 w 1646"/>
                <a:gd name="T23" fmla="*/ 71 h 459"/>
                <a:gd name="T24" fmla="*/ 1234 w 1646"/>
                <a:gd name="T25" fmla="*/ 250 h 459"/>
                <a:gd name="T26" fmla="*/ 1337 w 1646"/>
                <a:gd name="T27" fmla="*/ 379 h 459"/>
                <a:gd name="T28" fmla="*/ 1440 w 1646"/>
                <a:gd name="T29" fmla="*/ 427 h 459"/>
                <a:gd name="T30" fmla="*/ 1543 w 1646"/>
                <a:gd name="T31" fmla="*/ 449 h 459"/>
                <a:gd name="T32" fmla="*/ 1646 w 1646"/>
                <a:gd name="T33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6" h="459">
                  <a:moveTo>
                    <a:pt x="0" y="301"/>
                  </a:moveTo>
                  <a:cubicBezTo>
                    <a:pt x="34" y="317"/>
                    <a:pt x="68" y="348"/>
                    <a:pt x="103" y="350"/>
                  </a:cubicBezTo>
                  <a:cubicBezTo>
                    <a:pt x="137" y="352"/>
                    <a:pt x="171" y="308"/>
                    <a:pt x="205" y="314"/>
                  </a:cubicBezTo>
                  <a:cubicBezTo>
                    <a:pt x="240" y="319"/>
                    <a:pt x="274" y="388"/>
                    <a:pt x="308" y="385"/>
                  </a:cubicBezTo>
                  <a:cubicBezTo>
                    <a:pt x="343" y="382"/>
                    <a:pt x="377" y="311"/>
                    <a:pt x="411" y="295"/>
                  </a:cubicBezTo>
                  <a:cubicBezTo>
                    <a:pt x="446" y="278"/>
                    <a:pt x="480" y="289"/>
                    <a:pt x="514" y="285"/>
                  </a:cubicBezTo>
                  <a:cubicBezTo>
                    <a:pt x="548" y="280"/>
                    <a:pt x="583" y="296"/>
                    <a:pt x="617" y="269"/>
                  </a:cubicBezTo>
                  <a:cubicBezTo>
                    <a:pt x="651" y="241"/>
                    <a:pt x="686" y="138"/>
                    <a:pt x="720" y="120"/>
                  </a:cubicBezTo>
                  <a:cubicBezTo>
                    <a:pt x="754" y="102"/>
                    <a:pt x="789" y="147"/>
                    <a:pt x="823" y="159"/>
                  </a:cubicBezTo>
                  <a:cubicBezTo>
                    <a:pt x="857" y="172"/>
                    <a:pt x="891" y="218"/>
                    <a:pt x="926" y="195"/>
                  </a:cubicBezTo>
                  <a:cubicBezTo>
                    <a:pt x="960" y="172"/>
                    <a:pt x="994" y="41"/>
                    <a:pt x="1029" y="21"/>
                  </a:cubicBezTo>
                  <a:cubicBezTo>
                    <a:pt x="1063" y="0"/>
                    <a:pt x="1097" y="33"/>
                    <a:pt x="1131" y="71"/>
                  </a:cubicBezTo>
                  <a:cubicBezTo>
                    <a:pt x="1166" y="110"/>
                    <a:pt x="1200" y="199"/>
                    <a:pt x="1234" y="250"/>
                  </a:cubicBezTo>
                  <a:cubicBezTo>
                    <a:pt x="1269" y="301"/>
                    <a:pt x="1303" y="349"/>
                    <a:pt x="1337" y="379"/>
                  </a:cubicBezTo>
                  <a:cubicBezTo>
                    <a:pt x="1372" y="408"/>
                    <a:pt x="1406" y="416"/>
                    <a:pt x="1440" y="427"/>
                  </a:cubicBezTo>
                  <a:cubicBezTo>
                    <a:pt x="1474" y="439"/>
                    <a:pt x="1509" y="443"/>
                    <a:pt x="1543" y="449"/>
                  </a:cubicBezTo>
                  <a:cubicBezTo>
                    <a:pt x="1577" y="454"/>
                    <a:pt x="1612" y="456"/>
                    <a:pt x="1646" y="459"/>
                  </a:cubicBezTo>
                </a:path>
              </a:pathLst>
            </a:custGeom>
            <a:noFill/>
            <a:ln w="20638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34">
              <a:extLst>
                <a:ext uri="{FF2B5EF4-FFF2-40B4-BE49-F238E27FC236}">
                  <a16:creationId xmlns:a16="http://schemas.microsoft.com/office/drawing/2014/main" id="{9D1FB2EF-AAC9-4E3D-A95B-A1F31AF51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9" y="2612"/>
              <a:ext cx="1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35">
              <a:extLst>
                <a:ext uri="{FF2B5EF4-FFF2-40B4-BE49-F238E27FC236}">
                  <a16:creationId xmlns:a16="http://schemas.microsoft.com/office/drawing/2014/main" id="{41D01378-EFA2-488D-82EC-407BF1BF7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6" y="2636"/>
              <a:ext cx="1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0,78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Rectangle 36">
              <a:extLst>
                <a:ext uri="{FF2B5EF4-FFF2-40B4-BE49-F238E27FC236}">
                  <a16:creationId xmlns:a16="http://schemas.microsoft.com/office/drawing/2014/main" id="{CDDAD9D8-1B26-4ECB-8027-3A26DD536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900"/>
              <a:ext cx="1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00DB6530-CE18-433C-B605-F7938F9E6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752"/>
              <a:ext cx="1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0,5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Rectangle 38">
              <a:extLst>
                <a:ext uri="{FF2B5EF4-FFF2-40B4-BE49-F238E27FC236}">
                  <a16:creationId xmlns:a16="http://schemas.microsoft.com/office/drawing/2014/main" id="{8573970F-D794-49C2-B426-24F1739A3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604"/>
              <a:ext cx="1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Rectangle 39">
              <a:extLst>
                <a:ext uri="{FF2B5EF4-FFF2-40B4-BE49-F238E27FC236}">
                  <a16:creationId xmlns:a16="http://schemas.microsoft.com/office/drawing/2014/main" id="{B2A5A0F2-37FE-446D-BF20-6A2685D9C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456"/>
              <a:ext cx="1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1,5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Rectangle 40">
              <a:extLst>
                <a:ext uri="{FF2B5EF4-FFF2-40B4-BE49-F238E27FC236}">
                  <a16:creationId xmlns:a16="http://schemas.microsoft.com/office/drawing/2014/main" id="{8D1CCAC1-42E7-489D-954D-98D212D2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308"/>
              <a:ext cx="1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Rectangle 41">
              <a:extLst>
                <a:ext uri="{FF2B5EF4-FFF2-40B4-BE49-F238E27FC236}">
                  <a16:creationId xmlns:a16="http://schemas.microsoft.com/office/drawing/2014/main" id="{F6BA699C-0335-4C25-BFBE-BD5A868BA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7" y="2160"/>
              <a:ext cx="1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2,5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Rectangle 42">
              <a:extLst>
                <a:ext uri="{FF2B5EF4-FFF2-40B4-BE49-F238E27FC236}">
                  <a16:creationId xmlns:a16="http://schemas.microsoft.com/office/drawing/2014/main" id="{6D56DFBF-D15B-49A1-93BD-5FA8E0948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2965"/>
              <a:ext cx="20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Feb-22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Rectangle 43">
              <a:extLst>
                <a:ext uri="{FF2B5EF4-FFF2-40B4-BE49-F238E27FC236}">
                  <a16:creationId xmlns:a16="http://schemas.microsoft.com/office/drawing/2014/main" id="{A455F1AD-3341-448C-89BD-48C5A20DF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2965"/>
              <a:ext cx="19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44">
              <a:extLst>
                <a:ext uri="{FF2B5EF4-FFF2-40B4-BE49-F238E27FC236}">
                  <a16:creationId xmlns:a16="http://schemas.microsoft.com/office/drawing/2014/main" id="{C05053AD-A7EB-4272-BF5C-9159A7983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2965"/>
              <a:ext cx="19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Oct-22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Rectangle 45">
              <a:extLst>
                <a:ext uri="{FF2B5EF4-FFF2-40B4-BE49-F238E27FC236}">
                  <a16:creationId xmlns:a16="http://schemas.microsoft.com/office/drawing/2014/main" id="{E44964C6-FEF8-44F6-9B91-1A08EBB6E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2965"/>
              <a:ext cx="20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Feb-23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Rectangle 46">
              <a:extLst>
                <a:ext uri="{FF2B5EF4-FFF2-40B4-BE49-F238E27FC236}">
                  <a16:creationId xmlns:a16="http://schemas.microsoft.com/office/drawing/2014/main" id="{3B8BF281-6AB3-4F44-8505-4AE567111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" y="2965"/>
              <a:ext cx="19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Jun-23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3" name="Group 4">
            <a:extLst>
              <a:ext uri="{FF2B5EF4-FFF2-40B4-BE49-F238E27FC236}">
                <a16:creationId xmlns:a16="http://schemas.microsoft.com/office/drawing/2014/main" id="{5C9B6B95-48F3-470B-9B3A-DBC27930AE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41829" y="1688103"/>
            <a:ext cx="3124200" cy="1476375"/>
            <a:chOff x="3526" y="1081"/>
            <a:chExt cx="1968" cy="930"/>
          </a:xfrm>
        </p:grpSpPr>
        <p:sp>
          <p:nvSpPr>
            <p:cNvPr id="104" name="AutoShape 3">
              <a:extLst>
                <a:ext uri="{FF2B5EF4-FFF2-40B4-BE49-F238E27FC236}">
                  <a16:creationId xmlns:a16="http://schemas.microsoft.com/office/drawing/2014/main" id="{D4514B03-343D-47C8-9052-A94396920F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26" y="1081"/>
              <a:ext cx="1968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5">
              <a:extLst>
                <a:ext uri="{FF2B5EF4-FFF2-40B4-BE49-F238E27FC236}">
                  <a16:creationId xmlns:a16="http://schemas.microsoft.com/office/drawing/2014/main" id="{802FB466-60AE-4276-91E2-DEFA7E17F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1081"/>
              <a:ext cx="1968" cy="9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Line 6">
              <a:extLst>
                <a:ext uri="{FF2B5EF4-FFF2-40B4-BE49-F238E27FC236}">
                  <a16:creationId xmlns:a16="http://schemas.microsoft.com/office/drawing/2014/main" id="{E4C0C3E7-10C0-4005-9148-7DC2404A7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0" y="1141"/>
              <a:ext cx="0" cy="74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37C611E2-C30C-44BC-B9DA-AB4D4F930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3" y="1141"/>
              <a:ext cx="17" cy="740"/>
            </a:xfrm>
            <a:custGeom>
              <a:avLst/>
              <a:gdLst>
                <a:gd name="T0" fmla="*/ 0 w 17"/>
                <a:gd name="T1" fmla="*/ 740 h 740"/>
                <a:gd name="T2" fmla="*/ 17 w 17"/>
                <a:gd name="T3" fmla="*/ 740 h 740"/>
                <a:gd name="T4" fmla="*/ 0 w 17"/>
                <a:gd name="T5" fmla="*/ 617 h 740"/>
                <a:gd name="T6" fmla="*/ 17 w 17"/>
                <a:gd name="T7" fmla="*/ 617 h 740"/>
                <a:gd name="T8" fmla="*/ 0 w 17"/>
                <a:gd name="T9" fmla="*/ 494 h 740"/>
                <a:gd name="T10" fmla="*/ 17 w 17"/>
                <a:gd name="T11" fmla="*/ 494 h 740"/>
                <a:gd name="T12" fmla="*/ 0 w 17"/>
                <a:gd name="T13" fmla="*/ 370 h 740"/>
                <a:gd name="T14" fmla="*/ 17 w 17"/>
                <a:gd name="T15" fmla="*/ 370 h 740"/>
                <a:gd name="T16" fmla="*/ 0 w 17"/>
                <a:gd name="T17" fmla="*/ 247 h 740"/>
                <a:gd name="T18" fmla="*/ 17 w 17"/>
                <a:gd name="T19" fmla="*/ 247 h 740"/>
                <a:gd name="T20" fmla="*/ 0 w 17"/>
                <a:gd name="T21" fmla="*/ 124 h 740"/>
                <a:gd name="T22" fmla="*/ 17 w 17"/>
                <a:gd name="T23" fmla="*/ 124 h 740"/>
                <a:gd name="T24" fmla="*/ 0 w 17"/>
                <a:gd name="T25" fmla="*/ 0 h 740"/>
                <a:gd name="T26" fmla="*/ 17 w 17"/>
                <a:gd name="T27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740">
                  <a:moveTo>
                    <a:pt x="0" y="740"/>
                  </a:moveTo>
                  <a:lnTo>
                    <a:pt x="17" y="740"/>
                  </a:lnTo>
                  <a:moveTo>
                    <a:pt x="0" y="617"/>
                  </a:moveTo>
                  <a:lnTo>
                    <a:pt x="17" y="617"/>
                  </a:lnTo>
                  <a:moveTo>
                    <a:pt x="0" y="494"/>
                  </a:moveTo>
                  <a:lnTo>
                    <a:pt x="17" y="494"/>
                  </a:lnTo>
                  <a:moveTo>
                    <a:pt x="0" y="370"/>
                  </a:moveTo>
                  <a:lnTo>
                    <a:pt x="17" y="370"/>
                  </a:lnTo>
                  <a:moveTo>
                    <a:pt x="0" y="247"/>
                  </a:moveTo>
                  <a:lnTo>
                    <a:pt x="17" y="247"/>
                  </a:lnTo>
                  <a:moveTo>
                    <a:pt x="0" y="124"/>
                  </a:moveTo>
                  <a:lnTo>
                    <a:pt x="17" y="124"/>
                  </a:lnTo>
                  <a:moveTo>
                    <a:pt x="0" y="0"/>
                  </a:moveTo>
                  <a:lnTo>
                    <a:pt x="17" y="0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8">
              <a:extLst>
                <a:ext uri="{FF2B5EF4-FFF2-40B4-BE49-F238E27FC236}">
                  <a16:creationId xmlns:a16="http://schemas.microsoft.com/office/drawing/2014/main" id="{8C218A50-DFC5-4841-9E5E-83F53DC7E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1881"/>
              <a:ext cx="1764" cy="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9C1095C9-9B60-4C0D-9717-CCFEC1083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1881"/>
              <a:ext cx="1660" cy="17"/>
            </a:xfrm>
            <a:custGeom>
              <a:avLst/>
              <a:gdLst>
                <a:gd name="T0" fmla="*/ 0 w 1660"/>
                <a:gd name="T1" fmla="*/ 0 h 17"/>
                <a:gd name="T2" fmla="*/ 0 w 1660"/>
                <a:gd name="T3" fmla="*/ 17 h 17"/>
                <a:gd name="T4" fmla="*/ 415 w 1660"/>
                <a:gd name="T5" fmla="*/ 0 h 17"/>
                <a:gd name="T6" fmla="*/ 415 w 1660"/>
                <a:gd name="T7" fmla="*/ 17 h 17"/>
                <a:gd name="T8" fmla="*/ 830 w 1660"/>
                <a:gd name="T9" fmla="*/ 0 h 17"/>
                <a:gd name="T10" fmla="*/ 830 w 1660"/>
                <a:gd name="T11" fmla="*/ 17 h 17"/>
                <a:gd name="T12" fmla="*/ 1245 w 1660"/>
                <a:gd name="T13" fmla="*/ 0 h 17"/>
                <a:gd name="T14" fmla="*/ 1245 w 1660"/>
                <a:gd name="T15" fmla="*/ 17 h 17"/>
                <a:gd name="T16" fmla="*/ 1660 w 1660"/>
                <a:gd name="T17" fmla="*/ 0 h 17"/>
                <a:gd name="T18" fmla="*/ 1660 w 1660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0" h="17">
                  <a:moveTo>
                    <a:pt x="0" y="0"/>
                  </a:moveTo>
                  <a:lnTo>
                    <a:pt x="0" y="17"/>
                  </a:lnTo>
                  <a:moveTo>
                    <a:pt x="415" y="0"/>
                  </a:moveTo>
                  <a:lnTo>
                    <a:pt x="415" y="17"/>
                  </a:lnTo>
                  <a:moveTo>
                    <a:pt x="830" y="0"/>
                  </a:moveTo>
                  <a:lnTo>
                    <a:pt x="830" y="17"/>
                  </a:lnTo>
                  <a:moveTo>
                    <a:pt x="1245" y="0"/>
                  </a:moveTo>
                  <a:lnTo>
                    <a:pt x="1245" y="17"/>
                  </a:lnTo>
                  <a:moveTo>
                    <a:pt x="1660" y="0"/>
                  </a:moveTo>
                  <a:lnTo>
                    <a:pt x="1660" y="17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1893BFED-5AB9-4D19-B0AE-EA2ABD61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1287"/>
              <a:ext cx="1661" cy="415"/>
            </a:xfrm>
            <a:custGeom>
              <a:avLst/>
              <a:gdLst>
                <a:gd name="T0" fmla="*/ 0 w 1661"/>
                <a:gd name="T1" fmla="*/ 415 h 415"/>
                <a:gd name="T2" fmla="*/ 104 w 1661"/>
                <a:gd name="T3" fmla="*/ 299 h 415"/>
                <a:gd name="T4" fmla="*/ 208 w 1661"/>
                <a:gd name="T5" fmla="*/ 361 h 415"/>
                <a:gd name="T6" fmla="*/ 312 w 1661"/>
                <a:gd name="T7" fmla="*/ 337 h 415"/>
                <a:gd name="T8" fmla="*/ 416 w 1661"/>
                <a:gd name="T9" fmla="*/ 268 h 415"/>
                <a:gd name="T10" fmla="*/ 519 w 1661"/>
                <a:gd name="T11" fmla="*/ 245 h 415"/>
                <a:gd name="T12" fmla="*/ 623 w 1661"/>
                <a:gd name="T13" fmla="*/ 172 h 415"/>
                <a:gd name="T14" fmla="*/ 727 w 1661"/>
                <a:gd name="T15" fmla="*/ 240 h 415"/>
                <a:gd name="T16" fmla="*/ 831 w 1661"/>
                <a:gd name="T17" fmla="*/ 303 h 415"/>
                <a:gd name="T18" fmla="*/ 935 w 1661"/>
                <a:gd name="T19" fmla="*/ 281 h 415"/>
                <a:gd name="T20" fmla="*/ 1038 w 1661"/>
                <a:gd name="T21" fmla="*/ 333 h 415"/>
                <a:gd name="T22" fmla="*/ 1142 w 1661"/>
                <a:gd name="T23" fmla="*/ 367 h 415"/>
                <a:gd name="T24" fmla="*/ 1246 w 1661"/>
                <a:gd name="T25" fmla="*/ 145 h 415"/>
                <a:gd name="T26" fmla="*/ 1350 w 1661"/>
                <a:gd name="T27" fmla="*/ 24 h 415"/>
                <a:gd name="T28" fmla="*/ 1454 w 1661"/>
                <a:gd name="T29" fmla="*/ 16 h 415"/>
                <a:gd name="T30" fmla="*/ 1557 w 1661"/>
                <a:gd name="T31" fmla="*/ 118 h 415"/>
                <a:gd name="T32" fmla="*/ 1661 w 1661"/>
                <a:gd name="T33" fmla="*/ 35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1" h="415">
                  <a:moveTo>
                    <a:pt x="0" y="415"/>
                  </a:moveTo>
                  <a:cubicBezTo>
                    <a:pt x="35" y="377"/>
                    <a:pt x="70" y="308"/>
                    <a:pt x="104" y="299"/>
                  </a:cubicBezTo>
                  <a:cubicBezTo>
                    <a:pt x="139" y="290"/>
                    <a:pt x="173" y="355"/>
                    <a:pt x="208" y="361"/>
                  </a:cubicBezTo>
                  <a:cubicBezTo>
                    <a:pt x="243" y="368"/>
                    <a:pt x="277" y="352"/>
                    <a:pt x="312" y="337"/>
                  </a:cubicBezTo>
                  <a:cubicBezTo>
                    <a:pt x="346" y="321"/>
                    <a:pt x="381" y="283"/>
                    <a:pt x="416" y="268"/>
                  </a:cubicBezTo>
                  <a:cubicBezTo>
                    <a:pt x="450" y="252"/>
                    <a:pt x="485" y="261"/>
                    <a:pt x="519" y="245"/>
                  </a:cubicBezTo>
                  <a:cubicBezTo>
                    <a:pt x="554" y="229"/>
                    <a:pt x="589" y="172"/>
                    <a:pt x="623" y="172"/>
                  </a:cubicBezTo>
                  <a:cubicBezTo>
                    <a:pt x="658" y="171"/>
                    <a:pt x="692" y="218"/>
                    <a:pt x="727" y="240"/>
                  </a:cubicBezTo>
                  <a:cubicBezTo>
                    <a:pt x="762" y="262"/>
                    <a:pt x="796" y="296"/>
                    <a:pt x="831" y="303"/>
                  </a:cubicBezTo>
                  <a:cubicBezTo>
                    <a:pt x="865" y="310"/>
                    <a:pt x="900" y="276"/>
                    <a:pt x="935" y="281"/>
                  </a:cubicBezTo>
                  <a:cubicBezTo>
                    <a:pt x="969" y="286"/>
                    <a:pt x="1004" y="318"/>
                    <a:pt x="1038" y="333"/>
                  </a:cubicBezTo>
                  <a:cubicBezTo>
                    <a:pt x="1073" y="347"/>
                    <a:pt x="1108" y="398"/>
                    <a:pt x="1142" y="367"/>
                  </a:cubicBezTo>
                  <a:cubicBezTo>
                    <a:pt x="1177" y="336"/>
                    <a:pt x="1211" y="202"/>
                    <a:pt x="1246" y="145"/>
                  </a:cubicBezTo>
                  <a:cubicBezTo>
                    <a:pt x="1281" y="88"/>
                    <a:pt x="1315" y="46"/>
                    <a:pt x="1350" y="24"/>
                  </a:cubicBezTo>
                  <a:cubicBezTo>
                    <a:pt x="1384" y="3"/>
                    <a:pt x="1419" y="0"/>
                    <a:pt x="1454" y="16"/>
                  </a:cubicBezTo>
                  <a:cubicBezTo>
                    <a:pt x="1488" y="32"/>
                    <a:pt x="1523" y="60"/>
                    <a:pt x="1557" y="118"/>
                  </a:cubicBezTo>
                  <a:cubicBezTo>
                    <a:pt x="1592" y="175"/>
                    <a:pt x="1627" y="278"/>
                    <a:pt x="1661" y="359"/>
                  </a:cubicBezTo>
                </a:path>
              </a:pathLst>
            </a:custGeom>
            <a:noFill/>
            <a:ln w="20638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">
              <a:extLst>
                <a:ext uri="{FF2B5EF4-FFF2-40B4-BE49-F238E27FC236}">
                  <a16:creationId xmlns:a16="http://schemas.microsoft.com/office/drawing/2014/main" id="{773A5DB7-7DA6-42B0-B05F-2D0E2F86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" y="1375"/>
              <a:ext cx="1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7,87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Rectangle 12">
              <a:extLst>
                <a:ext uri="{FF2B5EF4-FFF2-40B4-BE49-F238E27FC236}">
                  <a16:creationId xmlns:a16="http://schemas.microsoft.com/office/drawing/2014/main" id="{FD500032-A341-46DD-8958-B75CD9C64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" y="1665"/>
              <a:ext cx="1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5,91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Rectangle 13">
              <a:extLst>
                <a:ext uri="{FF2B5EF4-FFF2-40B4-BE49-F238E27FC236}">
                  <a16:creationId xmlns:a16="http://schemas.microsoft.com/office/drawing/2014/main" id="{000D24D8-7BAA-4C12-BC98-0289F43F0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1850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Rectangle 14">
              <a:extLst>
                <a:ext uri="{FF2B5EF4-FFF2-40B4-BE49-F238E27FC236}">
                  <a16:creationId xmlns:a16="http://schemas.microsoft.com/office/drawing/2014/main" id="{86AB9144-F1E6-4E7D-9FA6-63B7863F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1726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Rectangle 15">
              <a:extLst>
                <a:ext uri="{FF2B5EF4-FFF2-40B4-BE49-F238E27FC236}">
                  <a16:creationId xmlns:a16="http://schemas.microsoft.com/office/drawing/2014/main" id="{BF46FAD1-3603-4D0B-9D37-59848F59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1603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Rectangle 16">
              <a:extLst>
                <a:ext uri="{FF2B5EF4-FFF2-40B4-BE49-F238E27FC236}">
                  <a16:creationId xmlns:a16="http://schemas.microsoft.com/office/drawing/2014/main" id="{423565D2-C668-4AC2-B3DF-E160C3F3A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1480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Rectangle 17">
              <a:extLst>
                <a:ext uri="{FF2B5EF4-FFF2-40B4-BE49-F238E27FC236}">
                  <a16:creationId xmlns:a16="http://schemas.microsoft.com/office/drawing/2014/main" id="{D9B427AE-D1C4-4C5A-995F-56461062C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1355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18">
              <a:extLst>
                <a:ext uri="{FF2B5EF4-FFF2-40B4-BE49-F238E27FC236}">
                  <a16:creationId xmlns:a16="http://schemas.microsoft.com/office/drawing/2014/main" id="{D17B8B12-B742-4201-95B8-E59EA7589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1233"/>
              <a:ext cx="5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Rectangle 19">
              <a:extLst>
                <a:ext uri="{FF2B5EF4-FFF2-40B4-BE49-F238E27FC236}">
                  <a16:creationId xmlns:a16="http://schemas.microsoft.com/office/drawing/2014/main" id="{FCBA41DF-5DEC-49EC-A85E-965DC39EC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110"/>
              <a:ext cx="8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Rectangle 20">
              <a:extLst>
                <a:ext uri="{FF2B5EF4-FFF2-40B4-BE49-F238E27FC236}">
                  <a16:creationId xmlns:a16="http://schemas.microsoft.com/office/drawing/2014/main" id="{76D09677-BC89-4679-BC76-BDA27C616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" y="1915"/>
              <a:ext cx="20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Feb-22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Rectangle 21">
              <a:extLst>
                <a:ext uri="{FF2B5EF4-FFF2-40B4-BE49-F238E27FC236}">
                  <a16:creationId xmlns:a16="http://schemas.microsoft.com/office/drawing/2014/main" id="{31EFBC58-263B-4B77-A8BD-A4E07D56C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" y="1915"/>
              <a:ext cx="19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Rectangle 22">
              <a:extLst>
                <a:ext uri="{FF2B5EF4-FFF2-40B4-BE49-F238E27FC236}">
                  <a16:creationId xmlns:a16="http://schemas.microsoft.com/office/drawing/2014/main" id="{31035662-C422-4686-8284-42930947E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1915"/>
              <a:ext cx="19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Oct-22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Rectangle 23">
              <a:extLst>
                <a:ext uri="{FF2B5EF4-FFF2-40B4-BE49-F238E27FC236}">
                  <a16:creationId xmlns:a16="http://schemas.microsoft.com/office/drawing/2014/main" id="{9404F240-B0BF-4844-8102-0CB5026A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" y="1915"/>
              <a:ext cx="20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Feb-23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Rectangle 24">
              <a:extLst>
                <a:ext uri="{FF2B5EF4-FFF2-40B4-BE49-F238E27FC236}">
                  <a16:creationId xmlns:a16="http://schemas.microsoft.com/office/drawing/2014/main" id="{5EE455BA-3F00-4C50-9489-375A07B4F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" y="1915"/>
              <a:ext cx="19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Jun-23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A38ACE93-DF0A-4C5D-87D4-6662D93E429B}"/>
              </a:ext>
            </a:extLst>
          </p:cNvPr>
          <p:cNvSpPr txBox="1"/>
          <p:nvPr/>
        </p:nvSpPr>
        <p:spPr>
          <a:xfrm>
            <a:off x="5781332" y="1421670"/>
            <a:ext cx="264519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Pollo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30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(S/ por Kg)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" name="Flecha: hacia abajo 126">
            <a:extLst>
              <a:ext uri="{FF2B5EF4-FFF2-40B4-BE49-F238E27FC236}">
                <a16:creationId xmlns:a16="http://schemas.microsoft.com/office/drawing/2014/main" id="{A9AA5F60-1C62-4370-A53A-70FC7DE90D6C}"/>
              </a:ext>
            </a:extLst>
          </p:cNvPr>
          <p:cNvSpPr/>
          <p:nvPr/>
        </p:nvSpPr>
        <p:spPr>
          <a:xfrm rot="20444622">
            <a:off x="8656736" y="2154379"/>
            <a:ext cx="144000" cy="500021"/>
          </a:xfrm>
          <a:prstGeom prst="downArrow">
            <a:avLst>
              <a:gd name="adj1" fmla="val 50000"/>
              <a:gd name="adj2" fmla="val 45873"/>
            </a:avLst>
          </a:prstGeom>
          <a:solidFill>
            <a:srgbClr val="41B7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EFDD71D1-9648-4BFC-A1C2-285EDB703706}"/>
              </a:ext>
            </a:extLst>
          </p:cNvPr>
          <p:cNvSpPr txBox="1"/>
          <p:nvPr/>
        </p:nvSpPr>
        <p:spPr>
          <a:xfrm>
            <a:off x="5765766" y="3167234"/>
            <a:ext cx="27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Papa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30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(S/ por Kg)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Flecha: hacia abajo 128">
            <a:extLst>
              <a:ext uri="{FF2B5EF4-FFF2-40B4-BE49-F238E27FC236}">
                <a16:creationId xmlns:a16="http://schemas.microsoft.com/office/drawing/2014/main" id="{9D1E5119-CCC1-490E-BDFF-959C2EE594D2}"/>
              </a:ext>
            </a:extLst>
          </p:cNvPr>
          <p:cNvSpPr/>
          <p:nvPr/>
        </p:nvSpPr>
        <p:spPr>
          <a:xfrm rot="17347465">
            <a:off x="8384369" y="3839318"/>
            <a:ext cx="116935" cy="410013"/>
          </a:xfrm>
          <a:prstGeom prst="downArrow">
            <a:avLst/>
          </a:prstGeom>
          <a:solidFill>
            <a:srgbClr val="41B7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C9F9AF8-12FA-6E59-95B1-F16597CFFD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125" y="1731963"/>
            <a:ext cx="4121151" cy="2579688"/>
            <a:chOff x="230" y="1091"/>
            <a:chExt cx="2596" cy="162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97D50F5-A0B1-209B-60B4-71851CCAD0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" y="1094"/>
              <a:ext cx="2581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Line 5">
              <a:extLst>
                <a:ext uri="{FF2B5EF4-FFF2-40B4-BE49-F238E27FC236}">
                  <a16:creationId xmlns:a16="http://schemas.microsoft.com/office/drawing/2014/main" id="{7ADFFB11-1446-1C0C-4A3E-D7C75A4AD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" y="1139"/>
              <a:ext cx="0" cy="1397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7541649-8A0E-CE86-2644-EAA2A70AD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" y="1139"/>
              <a:ext cx="24" cy="1397"/>
            </a:xfrm>
            <a:custGeom>
              <a:avLst/>
              <a:gdLst>
                <a:gd name="T0" fmla="*/ 0 w 24"/>
                <a:gd name="T1" fmla="*/ 1397 h 1397"/>
                <a:gd name="T2" fmla="*/ 24 w 24"/>
                <a:gd name="T3" fmla="*/ 1397 h 1397"/>
                <a:gd name="T4" fmla="*/ 0 w 24"/>
                <a:gd name="T5" fmla="*/ 1117 h 1397"/>
                <a:gd name="T6" fmla="*/ 24 w 24"/>
                <a:gd name="T7" fmla="*/ 1117 h 1397"/>
                <a:gd name="T8" fmla="*/ 0 w 24"/>
                <a:gd name="T9" fmla="*/ 838 h 1397"/>
                <a:gd name="T10" fmla="*/ 24 w 24"/>
                <a:gd name="T11" fmla="*/ 838 h 1397"/>
                <a:gd name="T12" fmla="*/ 0 w 24"/>
                <a:gd name="T13" fmla="*/ 559 h 1397"/>
                <a:gd name="T14" fmla="*/ 24 w 24"/>
                <a:gd name="T15" fmla="*/ 559 h 1397"/>
                <a:gd name="T16" fmla="*/ 0 w 24"/>
                <a:gd name="T17" fmla="*/ 279 h 1397"/>
                <a:gd name="T18" fmla="*/ 24 w 24"/>
                <a:gd name="T19" fmla="*/ 279 h 1397"/>
                <a:gd name="T20" fmla="*/ 0 w 24"/>
                <a:gd name="T21" fmla="*/ 0 h 1397"/>
                <a:gd name="T22" fmla="*/ 24 w 24"/>
                <a:gd name="T23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397">
                  <a:moveTo>
                    <a:pt x="0" y="1397"/>
                  </a:moveTo>
                  <a:lnTo>
                    <a:pt x="24" y="1397"/>
                  </a:lnTo>
                  <a:moveTo>
                    <a:pt x="0" y="1117"/>
                  </a:moveTo>
                  <a:lnTo>
                    <a:pt x="24" y="1117"/>
                  </a:lnTo>
                  <a:moveTo>
                    <a:pt x="0" y="838"/>
                  </a:moveTo>
                  <a:lnTo>
                    <a:pt x="24" y="838"/>
                  </a:lnTo>
                  <a:moveTo>
                    <a:pt x="0" y="559"/>
                  </a:moveTo>
                  <a:lnTo>
                    <a:pt x="24" y="559"/>
                  </a:lnTo>
                  <a:moveTo>
                    <a:pt x="0" y="279"/>
                  </a:moveTo>
                  <a:lnTo>
                    <a:pt x="24" y="279"/>
                  </a:lnTo>
                  <a:moveTo>
                    <a:pt x="0" y="0"/>
                  </a:moveTo>
                  <a:lnTo>
                    <a:pt x="24" y="0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58CD251A-82B6-56E6-B4E5-7E7382096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" y="2536"/>
              <a:ext cx="2279" cy="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85FEEA1-D68E-1049-1499-42D74B585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" y="2536"/>
              <a:ext cx="2279" cy="24"/>
            </a:xfrm>
            <a:custGeom>
              <a:avLst/>
              <a:gdLst>
                <a:gd name="T0" fmla="*/ 0 w 2279"/>
                <a:gd name="T1" fmla="*/ 0 h 24"/>
                <a:gd name="T2" fmla="*/ 0 w 2279"/>
                <a:gd name="T3" fmla="*/ 24 h 24"/>
                <a:gd name="T4" fmla="*/ 379 w 2279"/>
                <a:gd name="T5" fmla="*/ 0 h 24"/>
                <a:gd name="T6" fmla="*/ 379 w 2279"/>
                <a:gd name="T7" fmla="*/ 24 h 24"/>
                <a:gd name="T8" fmla="*/ 760 w 2279"/>
                <a:gd name="T9" fmla="*/ 0 h 24"/>
                <a:gd name="T10" fmla="*/ 760 w 2279"/>
                <a:gd name="T11" fmla="*/ 24 h 24"/>
                <a:gd name="T12" fmla="*/ 1139 w 2279"/>
                <a:gd name="T13" fmla="*/ 0 h 24"/>
                <a:gd name="T14" fmla="*/ 1139 w 2279"/>
                <a:gd name="T15" fmla="*/ 24 h 24"/>
                <a:gd name="T16" fmla="*/ 1519 w 2279"/>
                <a:gd name="T17" fmla="*/ 0 h 24"/>
                <a:gd name="T18" fmla="*/ 1519 w 2279"/>
                <a:gd name="T19" fmla="*/ 24 h 24"/>
                <a:gd name="T20" fmla="*/ 1898 w 2279"/>
                <a:gd name="T21" fmla="*/ 0 h 24"/>
                <a:gd name="T22" fmla="*/ 1898 w 2279"/>
                <a:gd name="T23" fmla="*/ 24 h 24"/>
                <a:gd name="T24" fmla="*/ 2279 w 2279"/>
                <a:gd name="T25" fmla="*/ 0 h 24"/>
                <a:gd name="T26" fmla="*/ 2279 w 2279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9" h="24">
                  <a:moveTo>
                    <a:pt x="0" y="0"/>
                  </a:moveTo>
                  <a:lnTo>
                    <a:pt x="0" y="24"/>
                  </a:lnTo>
                  <a:moveTo>
                    <a:pt x="379" y="0"/>
                  </a:moveTo>
                  <a:lnTo>
                    <a:pt x="379" y="24"/>
                  </a:lnTo>
                  <a:moveTo>
                    <a:pt x="760" y="0"/>
                  </a:moveTo>
                  <a:lnTo>
                    <a:pt x="760" y="24"/>
                  </a:lnTo>
                  <a:moveTo>
                    <a:pt x="1139" y="0"/>
                  </a:moveTo>
                  <a:lnTo>
                    <a:pt x="1139" y="24"/>
                  </a:lnTo>
                  <a:moveTo>
                    <a:pt x="1519" y="0"/>
                  </a:moveTo>
                  <a:lnTo>
                    <a:pt x="1519" y="24"/>
                  </a:lnTo>
                  <a:moveTo>
                    <a:pt x="1898" y="0"/>
                  </a:moveTo>
                  <a:lnTo>
                    <a:pt x="1898" y="24"/>
                  </a:lnTo>
                  <a:moveTo>
                    <a:pt x="2279" y="0"/>
                  </a:moveTo>
                  <a:lnTo>
                    <a:pt x="2279" y="24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59F4777-87F0-5391-B955-4D44464E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1291"/>
              <a:ext cx="2202" cy="923"/>
            </a:xfrm>
            <a:custGeom>
              <a:avLst/>
              <a:gdLst>
                <a:gd name="T0" fmla="*/ 0 w 2202"/>
                <a:gd name="T1" fmla="*/ 871 h 923"/>
                <a:gd name="T2" fmla="*/ 76 w 2202"/>
                <a:gd name="T3" fmla="*/ 909 h 923"/>
                <a:gd name="T4" fmla="*/ 152 w 2202"/>
                <a:gd name="T5" fmla="*/ 881 h 923"/>
                <a:gd name="T6" fmla="*/ 228 w 2202"/>
                <a:gd name="T7" fmla="*/ 911 h 923"/>
                <a:gd name="T8" fmla="*/ 303 w 2202"/>
                <a:gd name="T9" fmla="*/ 902 h 923"/>
                <a:gd name="T10" fmla="*/ 379 w 2202"/>
                <a:gd name="T11" fmla="*/ 790 h 923"/>
                <a:gd name="T12" fmla="*/ 455 w 2202"/>
                <a:gd name="T13" fmla="*/ 711 h 923"/>
                <a:gd name="T14" fmla="*/ 531 w 2202"/>
                <a:gd name="T15" fmla="*/ 553 h 923"/>
                <a:gd name="T16" fmla="*/ 607 w 2202"/>
                <a:gd name="T17" fmla="*/ 514 h 923"/>
                <a:gd name="T18" fmla="*/ 683 w 2202"/>
                <a:gd name="T19" fmla="*/ 431 h 923"/>
                <a:gd name="T20" fmla="*/ 759 w 2202"/>
                <a:gd name="T21" fmla="*/ 455 h 923"/>
                <a:gd name="T22" fmla="*/ 835 w 2202"/>
                <a:gd name="T23" fmla="*/ 346 h 923"/>
                <a:gd name="T24" fmla="*/ 911 w 2202"/>
                <a:gd name="T25" fmla="*/ 451 h 923"/>
                <a:gd name="T26" fmla="*/ 987 w 2202"/>
                <a:gd name="T27" fmla="*/ 392 h 923"/>
                <a:gd name="T28" fmla="*/ 1063 w 2202"/>
                <a:gd name="T29" fmla="*/ 295 h 923"/>
                <a:gd name="T30" fmla="*/ 1139 w 2202"/>
                <a:gd name="T31" fmla="*/ 133 h 923"/>
                <a:gd name="T32" fmla="*/ 1215 w 2202"/>
                <a:gd name="T33" fmla="*/ 115 h 923"/>
                <a:gd name="T34" fmla="*/ 1291 w 2202"/>
                <a:gd name="T35" fmla="*/ 15 h 923"/>
                <a:gd name="T36" fmla="*/ 1367 w 2202"/>
                <a:gd name="T37" fmla="*/ 24 h 923"/>
                <a:gd name="T38" fmla="*/ 1443 w 2202"/>
                <a:gd name="T39" fmla="*/ 71 h 923"/>
                <a:gd name="T40" fmla="*/ 1519 w 2202"/>
                <a:gd name="T41" fmla="*/ 53 h 923"/>
                <a:gd name="T42" fmla="*/ 1595 w 2202"/>
                <a:gd name="T43" fmla="*/ 88 h 923"/>
                <a:gd name="T44" fmla="*/ 1671 w 2202"/>
                <a:gd name="T45" fmla="*/ 71 h 923"/>
                <a:gd name="T46" fmla="*/ 1747 w 2202"/>
                <a:gd name="T47" fmla="*/ 63 h 923"/>
                <a:gd name="T48" fmla="*/ 1822 w 2202"/>
                <a:gd name="T49" fmla="*/ 34 h 923"/>
                <a:gd name="T50" fmla="*/ 1898 w 2202"/>
                <a:gd name="T51" fmla="*/ 43 h 923"/>
                <a:gd name="T52" fmla="*/ 1974 w 2202"/>
                <a:gd name="T53" fmla="*/ 71 h 923"/>
                <a:gd name="T54" fmla="*/ 2050 w 2202"/>
                <a:gd name="T55" fmla="*/ 131 h 923"/>
                <a:gd name="T56" fmla="*/ 2126 w 2202"/>
                <a:gd name="T57" fmla="*/ 141 h 923"/>
                <a:gd name="T58" fmla="*/ 2202 w 2202"/>
                <a:gd name="T59" fmla="*/ 342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02" h="923">
                  <a:moveTo>
                    <a:pt x="0" y="871"/>
                  </a:moveTo>
                  <a:cubicBezTo>
                    <a:pt x="25" y="883"/>
                    <a:pt x="50" y="907"/>
                    <a:pt x="76" y="909"/>
                  </a:cubicBezTo>
                  <a:cubicBezTo>
                    <a:pt x="101" y="911"/>
                    <a:pt x="126" y="881"/>
                    <a:pt x="152" y="881"/>
                  </a:cubicBezTo>
                  <a:cubicBezTo>
                    <a:pt x="177" y="882"/>
                    <a:pt x="202" y="908"/>
                    <a:pt x="228" y="911"/>
                  </a:cubicBezTo>
                  <a:cubicBezTo>
                    <a:pt x="253" y="915"/>
                    <a:pt x="278" y="923"/>
                    <a:pt x="303" y="902"/>
                  </a:cubicBezTo>
                  <a:cubicBezTo>
                    <a:pt x="329" y="882"/>
                    <a:pt x="354" y="822"/>
                    <a:pt x="379" y="790"/>
                  </a:cubicBezTo>
                  <a:cubicBezTo>
                    <a:pt x="405" y="758"/>
                    <a:pt x="430" y="751"/>
                    <a:pt x="455" y="711"/>
                  </a:cubicBezTo>
                  <a:cubicBezTo>
                    <a:pt x="481" y="672"/>
                    <a:pt x="506" y="585"/>
                    <a:pt x="531" y="553"/>
                  </a:cubicBezTo>
                  <a:cubicBezTo>
                    <a:pt x="557" y="520"/>
                    <a:pt x="582" y="534"/>
                    <a:pt x="607" y="514"/>
                  </a:cubicBezTo>
                  <a:cubicBezTo>
                    <a:pt x="633" y="494"/>
                    <a:pt x="658" y="441"/>
                    <a:pt x="683" y="431"/>
                  </a:cubicBezTo>
                  <a:cubicBezTo>
                    <a:pt x="709" y="421"/>
                    <a:pt x="734" y="469"/>
                    <a:pt x="759" y="455"/>
                  </a:cubicBezTo>
                  <a:cubicBezTo>
                    <a:pt x="785" y="440"/>
                    <a:pt x="810" y="347"/>
                    <a:pt x="835" y="346"/>
                  </a:cubicBezTo>
                  <a:cubicBezTo>
                    <a:pt x="860" y="346"/>
                    <a:pt x="886" y="443"/>
                    <a:pt x="911" y="451"/>
                  </a:cubicBezTo>
                  <a:cubicBezTo>
                    <a:pt x="936" y="459"/>
                    <a:pt x="962" y="418"/>
                    <a:pt x="987" y="392"/>
                  </a:cubicBezTo>
                  <a:cubicBezTo>
                    <a:pt x="1012" y="366"/>
                    <a:pt x="1038" y="338"/>
                    <a:pt x="1063" y="295"/>
                  </a:cubicBezTo>
                  <a:cubicBezTo>
                    <a:pt x="1088" y="251"/>
                    <a:pt x="1114" y="163"/>
                    <a:pt x="1139" y="133"/>
                  </a:cubicBezTo>
                  <a:cubicBezTo>
                    <a:pt x="1164" y="103"/>
                    <a:pt x="1190" y="134"/>
                    <a:pt x="1215" y="115"/>
                  </a:cubicBezTo>
                  <a:cubicBezTo>
                    <a:pt x="1240" y="95"/>
                    <a:pt x="1266" y="30"/>
                    <a:pt x="1291" y="15"/>
                  </a:cubicBezTo>
                  <a:cubicBezTo>
                    <a:pt x="1316" y="0"/>
                    <a:pt x="1341" y="15"/>
                    <a:pt x="1367" y="24"/>
                  </a:cubicBezTo>
                  <a:cubicBezTo>
                    <a:pt x="1392" y="33"/>
                    <a:pt x="1417" y="66"/>
                    <a:pt x="1443" y="71"/>
                  </a:cubicBezTo>
                  <a:cubicBezTo>
                    <a:pt x="1468" y="76"/>
                    <a:pt x="1493" y="50"/>
                    <a:pt x="1519" y="53"/>
                  </a:cubicBezTo>
                  <a:cubicBezTo>
                    <a:pt x="1544" y="56"/>
                    <a:pt x="1569" y="85"/>
                    <a:pt x="1595" y="88"/>
                  </a:cubicBezTo>
                  <a:cubicBezTo>
                    <a:pt x="1620" y="91"/>
                    <a:pt x="1645" y="75"/>
                    <a:pt x="1671" y="71"/>
                  </a:cubicBezTo>
                  <a:cubicBezTo>
                    <a:pt x="1696" y="67"/>
                    <a:pt x="1721" y="69"/>
                    <a:pt x="1747" y="63"/>
                  </a:cubicBezTo>
                  <a:cubicBezTo>
                    <a:pt x="1772" y="57"/>
                    <a:pt x="1797" y="38"/>
                    <a:pt x="1822" y="34"/>
                  </a:cubicBezTo>
                  <a:cubicBezTo>
                    <a:pt x="1848" y="31"/>
                    <a:pt x="1873" y="37"/>
                    <a:pt x="1898" y="43"/>
                  </a:cubicBezTo>
                  <a:cubicBezTo>
                    <a:pt x="1924" y="49"/>
                    <a:pt x="1949" y="57"/>
                    <a:pt x="1974" y="71"/>
                  </a:cubicBezTo>
                  <a:cubicBezTo>
                    <a:pt x="2000" y="86"/>
                    <a:pt x="2025" y="120"/>
                    <a:pt x="2050" y="131"/>
                  </a:cubicBezTo>
                  <a:cubicBezTo>
                    <a:pt x="2073" y="142"/>
                    <a:pt x="2104" y="110"/>
                    <a:pt x="2126" y="141"/>
                  </a:cubicBezTo>
                  <a:cubicBezTo>
                    <a:pt x="2152" y="176"/>
                    <a:pt x="2177" y="275"/>
                    <a:pt x="2202" y="342"/>
                  </a:cubicBezTo>
                </a:path>
              </a:pathLst>
            </a:custGeom>
            <a:noFill/>
            <a:ln w="14288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E3788E9D-2B75-60D0-751C-7F39B425A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411"/>
              <a:ext cx="41" cy="41"/>
            </a:xfrm>
            <a:prstGeom prst="ellipse">
              <a:avLst/>
            </a:prstGeom>
            <a:solidFill>
              <a:srgbClr val="002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9EA44491-3CFC-24F8-B41E-9AFE13E57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411"/>
              <a:ext cx="41" cy="41"/>
            </a:xfrm>
            <a:prstGeom prst="ellipse">
              <a:avLst/>
            </a:prstGeom>
            <a:noFill/>
            <a:ln w="7938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0A990CAC-F05E-12CF-FC1D-5BE4B8896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613"/>
              <a:ext cx="40" cy="40"/>
            </a:xfrm>
            <a:prstGeom prst="ellipse">
              <a:avLst/>
            </a:prstGeom>
            <a:solidFill>
              <a:srgbClr val="00206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E0A21E52-128C-9DA6-81B6-451BF954B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1613"/>
              <a:ext cx="40" cy="40"/>
            </a:xfrm>
            <a:prstGeom prst="ellipse">
              <a:avLst/>
            </a:prstGeom>
            <a:noFill/>
            <a:ln w="7938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E3EFBA84-9392-6E16-FCBF-11231143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301"/>
              <a:ext cx="14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7,9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D6EF2DDC-BB83-C223-2B9A-34A8D0011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1665"/>
              <a:ext cx="1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6,46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F5A31A0D-E391-205B-DAD6-9C885B5B7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489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BD60B3AD-C7AF-F9D3-1D03-9F4660141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210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6A450C6D-A440-E185-14D9-30F706194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30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46841D30-DB68-E42A-48A6-A8085D1E7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651"/>
              <a:ext cx="8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D3293FE1-B58E-CFA3-18E4-B45BDB4EB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372"/>
              <a:ext cx="8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E40B44C5-238A-CFA8-28C2-FA1CCD1EF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1091"/>
              <a:ext cx="12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4B66DFB-AA71-5108-15E6-839B8281E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" y="2584"/>
              <a:ext cx="29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Ene-21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E63A85B-4800-A64E-C0FA-11C8C17A1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2584"/>
              <a:ext cx="2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Jun-21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FE92F1F5-3661-D2ED-CCC9-AFBDF6354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2584"/>
              <a:ext cx="2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Nov-21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6F7FE39-0493-598B-28A5-B2D03E42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" y="2584"/>
              <a:ext cx="27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Abr-22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59B2670B-21A3-D418-9222-23DF3AC86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2584"/>
              <a:ext cx="2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Set-22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2C831044-8E91-7499-C51A-34AF30759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2584"/>
              <a:ext cx="28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Feb-23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8B0B803-902B-3C81-7326-CDF779A4A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2586"/>
              <a:ext cx="1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Jun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E292BE98-D72A-2477-5E86-582FD939F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" y="2586"/>
              <a:ext cx="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2C7BDEAD-0821-C321-F6F2-72EB57254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258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268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30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C43173-DCF3-9DBD-8ED5-320EC8859588}"/>
              </a:ext>
            </a:extLst>
          </p:cNvPr>
          <p:cNvSpPr txBox="1"/>
          <p:nvPr/>
        </p:nvSpPr>
        <p:spPr>
          <a:xfrm>
            <a:off x="731340" y="54556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por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de la población a la identidad a cargo del RENIEC: S/ 4 millones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EEEF27-6CF6-6356-3605-B6D14D3F7B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1" y="125714"/>
            <a:ext cx="498325" cy="50706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6C999-2D98-99D6-08CA-BC32FAB9CF6C}"/>
              </a:ext>
            </a:extLst>
          </p:cNvPr>
          <p:cNvSpPr txBox="1"/>
          <p:nvPr/>
        </p:nvSpPr>
        <p:spPr>
          <a:xfrm>
            <a:off x="177421" y="173096"/>
            <a:ext cx="45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IV.</a:t>
            </a:r>
          </a:p>
        </p:txBody>
      </p:sp>
      <p:sp>
        <p:nvSpPr>
          <p:cNvPr id="5" name="CuadroTexto 10">
            <a:extLst>
              <a:ext uri="{FF2B5EF4-FFF2-40B4-BE49-F238E27FC236}">
                <a16:creationId xmlns:a16="http://schemas.microsoft.com/office/drawing/2014/main" id="{0CBD8A76-C3C0-BFB3-3F10-4F2FA431637E}"/>
              </a:ext>
            </a:extLst>
          </p:cNvPr>
          <p:cNvSpPr txBox="1"/>
          <p:nvPr/>
        </p:nvSpPr>
        <p:spPr>
          <a:xfrm>
            <a:off x="79577" y="2474721"/>
            <a:ext cx="23807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 de DNI para niñas y niños de 0-3 años (DNI emitido por primera vez) tramitados gratuitamente </a:t>
            </a:r>
          </a:p>
        </p:txBody>
      </p:sp>
      <p:sp>
        <p:nvSpPr>
          <p:cNvPr id="6" name="CuadroTexto 48">
            <a:extLst>
              <a:ext uri="{FF2B5EF4-FFF2-40B4-BE49-F238E27FC236}">
                <a16:creationId xmlns:a16="http://schemas.microsoft.com/office/drawing/2014/main" id="{EE796981-9157-6421-B39D-AEB725FC618C}"/>
              </a:ext>
            </a:extLst>
          </p:cNvPr>
          <p:cNvSpPr txBox="1"/>
          <p:nvPr/>
        </p:nvSpPr>
        <p:spPr>
          <a:xfrm>
            <a:off x="96740" y="4010926"/>
            <a:ext cx="219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trámites de DNI realizados en IPRESS con </a:t>
            </a:r>
            <a:r>
              <a:rPr lang="es-P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Oficinas Registrales Auxiliares (</a:t>
            </a:r>
            <a:r>
              <a:rPr lang="es-P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ORA) y CNVe (Certificado de Nacidos Vivos) elaborados dentro de los 5 días de nacido</a:t>
            </a:r>
          </a:p>
        </p:txBody>
      </p:sp>
      <p:sp>
        <p:nvSpPr>
          <p:cNvPr id="7" name="CuadroTexto 51">
            <a:extLst>
              <a:ext uri="{FF2B5EF4-FFF2-40B4-BE49-F238E27FC236}">
                <a16:creationId xmlns:a16="http://schemas.microsoft.com/office/drawing/2014/main" id="{B9928807-AA7D-A588-6C29-A9AB6893F2F3}"/>
              </a:ext>
            </a:extLst>
          </p:cNvPr>
          <p:cNvSpPr txBox="1"/>
          <p:nvPr/>
        </p:nvSpPr>
        <p:spPr>
          <a:xfrm>
            <a:off x="7611526" y="2075412"/>
            <a:ext cx="165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Monto transferido Tramo I*</a:t>
            </a:r>
          </a:p>
        </p:txBody>
      </p:sp>
      <p:sp>
        <p:nvSpPr>
          <p:cNvPr id="11" name="CuadroTexto 54">
            <a:extLst>
              <a:ext uri="{FF2B5EF4-FFF2-40B4-BE49-F238E27FC236}">
                <a16:creationId xmlns:a16="http://schemas.microsoft.com/office/drawing/2014/main" id="{0EFD8A20-1EA9-7F42-AC18-48172EA9D946}"/>
              </a:ext>
            </a:extLst>
          </p:cNvPr>
          <p:cNvSpPr txBox="1"/>
          <p:nvPr/>
        </p:nvSpPr>
        <p:spPr>
          <a:xfrm>
            <a:off x="87436" y="772808"/>
            <a:ext cx="3651481" cy="3190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y Transferencia – Tramo I</a:t>
            </a:r>
          </a:p>
        </p:txBody>
      </p:sp>
      <p:sp>
        <p:nvSpPr>
          <p:cNvPr id="12" name="Rectángulo 56">
            <a:extLst>
              <a:ext uri="{FF2B5EF4-FFF2-40B4-BE49-F238E27FC236}">
                <a16:creationId xmlns:a16="http://schemas.microsoft.com/office/drawing/2014/main" id="{23CEB5AC-40D4-5CC3-A563-F8D2401A3F85}"/>
              </a:ext>
            </a:extLst>
          </p:cNvPr>
          <p:cNvSpPr/>
          <p:nvPr/>
        </p:nvSpPr>
        <p:spPr>
          <a:xfrm>
            <a:off x="3365427" y="2229247"/>
            <a:ext cx="1800000" cy="288000"/>
          </a:xfrm>
          <a:prstGeom prst="rect">
            <a:avLst/>
          </a:prstGeom>
          <a:solidFill>
            <a:srgbClr val="253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68 000</a:t>
            </a:r>
          </a:p>
        </p:txBody>
      </p:sp>
      <p:sp>
        <p:nvSpPr>
          <p:cNvPr id="13" name="CuadroTexto 57">
            <a:extLst>
              <a:ext uri="{FF2B5EF4-FFF2-40B4-BE49-F238E27FC236}">
                <a16:creationId xmlns:a16="http://schemas.microsoft.com/office/drawing/2014/main" id="{1CFF683F-D8AF-CBF1-6FD5-A0BA7D7A6645}"/>
              </a:ext>
            </a:extLst>
          </p:cNvPr>
          <p:cNvSpPr txBox="1"/>
          <p:nvPr/>
        </p:nvSpPr>
        <p:spPr>
          <a:xfrm>
            <a:off x="3600288" y="1294725"/>
            <a:ext cx="129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Tramo I </a:t>
            </a:r>
          </a:p>
          <a:p>
            <a:pPr algn="ct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(02feb-30mar)</a:t>
            </a:r>
          </a:p>
        </p:txBody>
      </p:sp>
      <p:sp>
        <p:nvSpPr>
          <p:cNvPr id="14" name="Rectángulo 65">
            <a:extLst>
              <a:ext uri="{FF2B5EF4-FFF2-40B4-BE49-F238E27FC236}">
                <a16:creationId xmlns:a16="http://schemas.microsoft.com/office/drawing/2014/main" id="{49EBBE22-72EB-620E-1675-46038FC66BFC}"/>
              </a:ext>
            </a:extLst>
          </p:cNvPr>
          <p:cNvSpPr/>
          <p:nvPr/>
        </p:nvSpPr>
        <p:spPr>
          <a:xfrm>
            <a:off x="3343393" y="3884186"/>
            <a:ext cx="1806878" cy="287714"/>
          </a:xfrm>
          <a:prstGeom prst="rect">
            <a:avLst/>
          </a:prstGeom>
          <a:solidFill>
            <a:srgbClr val="253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</p:txBody>
      </p:sp>
      <p:pic>
        <p:nvPicPr>
          <p:cNvPr id="15" name="Imagen 67">
            <a:extLst>
              <a:ext uri="{FF2B5EF4-FFF2-40B4-BE49-F238E27FC236}">
                <a16:creationId xmlns:a16="http://schemas.microsoft.com/office/drawing/2014/main" id="{CD91C04B-4CAF-04A3-45AB-C706FFD9A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65" y="1999754"/>
            <a:ext cx="389887" cy="252000"/>
          </a:xfrm>
          <a:prstGeom prst="rect">
            <a:avLst/>
          </a:prstGeom>
        </p:spPr>
      </p:pic>
      <p:sp>
        <p:nvSpPr>
          <p:cNvPr id="16" name="CuadroTexto 69">
            <a:extLst>
              <a:ext uri="{FF2B5EF4-FFF2-40B4-BE49-F238E27FC236}">
                <a16:creationId xmlns:a16="http://schemas.microsoft.com/office/drawing/2014/main" id="{A4190E03-E5AB-62E8-24C7-8D909EC15E76}"/>
              </a:ext>
            </a:extLst>
          </p:cNvPr>
          <p:cNvSpPr txBox="1"/>
          <p:nvPr/>
        </p:nvSpPr>
        <p:spPr>
          <a:xfrm>
            <a:off x="546354" y="2271598"/>
            <a:ext cx="12504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</a:p>
        </p:txBody>
      </p:sp>
      <p:sp>
        <p:nvSpPr>
          <p:cNvPr id="17" name="Flecha derecha 70">
            <a:extLst>
              <a:ext uri="{FF2B5EF4-FFF2-40B4-BE49-F238E27FC236}">
                <a16:creationId xmlns:a16="http://schemas.microsoft.com/office/drawing/2014/main" id="{C0C40CCE-6349-5C08-EDC7-3900B27060D4}"/>
              </a:ext>
            </a:extLst>
          </p:cNvPr>
          <p:cNvSpPr/>
          <p:nvPr/>
        </p:nvSpPr>
        <p:spPr>
          <a:xfrm>
            <a:off x="2407791" y="2338034"/>
            <a:ext cx="186444" cy="3067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71">
            <a:extLst>
              <a:ext uri="{FF2B5EF4-FFF2-40B4-BE49-F238E27FC236}">
                <a16:creationId xmlns:a16="http://schemas.microsoft.com/office/drawing/2014/main" id="{47491092-95CD-3BF8-D7A4-8EBC7CA94999}"/>
              </a:ext>
            </a:extLst>
          </p:cNvPr>
          <p:cNvSpPr txBox="1"/>
          <p:nvPr/>
        </p:nvSpPr>
        <p:spPr>
          <a:xfrm>
            <a:off x="421436" y="3822675"/>
            <a:ext cx="1460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</a:p>
        </p:txBody>
      </p:sp>
      <p:sp>
        <p:nvSpPr>
          <p:cNvPr id="19" name="Flecha derecha 72">
            <a:extLst>
              <a:ext uri="{FF2B5EF4-FFF2-40B4-BE49-F238E27FC236}">
                <a16:creationId xmlns:a16="http://schemas.microsoft.com/office/drawing/2014/main" id="{C652C6CA-9AC6-FD6B-2CD4-1EB4C73495F1}"/>
              </a:ext>
            </a:extLst>
          </p:cNvPr>
          <p:cNvSpPr/>
          <p:nvPr/>
        </p:nvSpPr>
        <p:spPr>
          <a:xfrm>
            <a:off x="2371013" y="4095101"/>
            <a:ext cx="186444" cy="3067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7804FA31-35A0-A862-628F-5AB95D456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32" b="82590" l="28077" r="75462">
                        <a14:foregroundMark x1="49846" y1="17770" x2="49846" y2="17770"/>
                        <a14:foregroundMark x1="54538" y1="15180" x2="54538" y2="15180"/>
                        <a14:foregroundMark x1="53692" y1="13309" x2="53692" y2="13309"/>
                        <a14:foregroundMark x1="53077" y1="10432" x2="53077" y2="10432"/>
                        <a14:foregroundMark x1="32077" y1="43597" x2="32077" y2="43597"/>
                        <a14:foregroundMark x1="54000" y1="72662" x2="54000" y2="72662"/>
                        <a14:foregroundMark x1="43385" y1="53669" x2="43385" y2="53669"/>
                        <a14:foregroundMark x1="69923" y1="55899" x2="69923" y2="55899"/>
                        <a14:foregroundMark x1="49615" y1="82590" x2="49615" y2="82590"/>
                        <a14:foregroundMark x1="43385" y1="54029" x2="43385" y2="54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8205" r="18560" b="14518"/>
          <a:stretch/>
        </p:blipFill>
        <p:spPr bwMode="auto">
          <a:xfrm rot="20075284">
            <a:off x="976355" y="3393921"/>
            <a:ext cx="30961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echa derecha 75">
            <a:extLst>
              <a:ext uri="{FF2B5EF4-FFF2-40B4-BE49-F238E27FC236}">
                <a16:creationId xmlns:a16="http://schemas.microsoft.com/office/drawing/2014/main" id="{77BEA0B8-31AF-92CC-1134-0255C79D611A}"/>
              </a:ext>
            </a:extLst>
          </p:cNvPr>
          <p:cNvSpPr/>
          <p:nvPr/>
        </p:nvSpPr>
        <p:spPr>
          <a:xfrm>
            <a:off x="5194343" y="2330311"/>
            <a:ext cx="186444" cy="3067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 derecha 76">
            <a:extLst>
              <a:ext uri="{FF2B5EF4-FFF2-40B4-BE49-F238E27FC236}">
                <a16:creationId xmlns:a16="http://schemas.microsoft.com/office/drawing/2014/main" id="{BFD2A43B-56CC-698D-3250-9672C9DE28E2}"/>
              </a:ext>
            </a:extLst>
          </p:cNvPr>
          <p:cNvSpPr/>
          <p:nvPr/>
        </p:nvSpPr>
        <p:spPr>
          <a:xfrm>
            <a:off x="5198067" y="4055384"/>
            <a:ext cx="186444" cy="3067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77">
            <a:extLst>
              <a:ext uri="{FF2B5EF4-FFF2-40B4-BE49-F238E27FC236}">
                <a16:creationId xmlns:a16="http://schemas.microsoft.com/office/drawing/2014/main" id="{C1C18F37-AFE5-4C0E-7501-B3AAFF70AAF1}"/>
              </a:ext>
            </a:extLst>
          </p:cNvPr>
          <p:cNvSpPr txBox="1"/>
          <p:nvPr/>
        </p:nvSpPr>
        <p:spPr>
          <a:xfrm>
            <a:off x="4942572" y="1306800"/>
            <a:ext cx="165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cumplimiento sobre el valor meta</a:t>
            </a:r>
          </a:p>
        </p:txBody>
      </p:sp>
      <p:sp>
        <p:nvSpPr>
          <p:cNvPr id="24" name="CuadroTexto 78">
            <a:extLst>
              <a:ext uri="{FF2B5EF4-FFF2-40B4-BE49-F238E27FC236}">
                <a16:creationId xmlns:a16="http://schemas.microsoft.com/office/drawing/2014/main" id="{29E982AC-919B-B9CD-3FC2-A65727AAF49F}"/>
              </a:ext>
            </a:extLst>
          </p:cNvPr>
          <p:cNvSpPr txBox="1"/>
          <p:nvPr/>
        </p:nvSpPr>
        <p:spPr>
          <a:xfrm>
            <a:off x="5295426" y="2352082"/>
            <a:ext cx="11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102,51%</a:t>
            </a:r>
          </a:p>
        </p:txBody>
      </p:sp>
      <p:sp>
        <p:nvSpPr>
          <p:cNvPr id="25" name="CuadroTexto 79">
            <a:extLst>
              <a:ext uri="{FF2B5EF4-FFF2-40B4-BE49-F238E27FC236}">
                <a16:creationId xmlns:a16="http://schemas.microsoft.com/office/drawing/2014/main" id="{5D421046-7CB2-AB7B-94F2-45A43AA1F3AE}"/>
              </a:ext>
            </a:extLst>
          </p:cNvPr>
          <p:cNvSpPr txBox="1"/>
          <p:nvPr/>
        </p:nvSpPr>
        <p:spPr>
          <a:xfrm>
            <a:off x="5273392" y="4071191"/>
            <a:ext cx="11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95,04%</a:t>
            </a:r>
          </a:p>
        </p:txBody>
      </p:sp>
      <p:sp>
        <p:nvSpPr>
          <p:cNvPr id="26" name="Flecha derecha 80">
            <a:extLst>
              <a:ext uri="{FF2B5EF4-FFF2-40B4-BE49-F238E27FC236}">
                <a16:creationId xmlns:a16="http://schemas.microsoft.com/office/drawing/2014/main" id="{CD91ABF0-5DD0-D6C8-F179-E667514E3584}"/>
              </a:ext>
            </a:extLst>
          </p:cNvPr>
          <p:cNvSpPr/>
          <p:nvPr/>
        </p:nvSpPr>
        <p:spPr>
          <a:xfrm>
            <a:off x="6451863" y="2346296"/>
            <a:ext cx="186444" cy="3067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 derecha 81">
            <a:extLst>
              <a:ext uri="{FF2B5EF4-FFF2-40B4-BE49-F238E27FC236}">
                <a16:creationId xmlns:a16="http://schemas.microsoft.com/office/drawing/2014/main" id="{BD622C0B-2257-B7E3-CD52-B1E5923A8BD3}"/>
              </a:ext>
            </a:extLst>
          </p:cNvPr>
          <p:cNvSpPr/>
          <p:nvPr/>
        </p:nvSpPr>
        <p:spPr>
          <a:xfrm>
            <a:off x="6439989" y="4071369"/>
            <a:ext cx="186444" cy="3067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82">
            <a:extLst>
              <a:ext uri="{FF2B5EF4-FFF2-40B4-BE49-F238E27FC236}">
                <a16:creationId xmlns:a16="http://schemas.microsoft.com/office/drawing/2014/main" id="{EDAF45D0-7404-A995-3250-0A189CAEBC5E}"/>
              </a:ext>
            </a:extLst>
          </p:cNvPr>
          <p:cNvSpPr txBox="1"/>
          <p:nvPr/>
        </p:nvSpPr>
        <p:spPr>
          <a:xfrm>
            <a:off x="6528817" y="1314570"/>
            <a:ext cx="129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Monto asignado</a:t>
            </a:r>
          </a:p>
        </p:txBody>
      </p:sp>
      <p:sp>
        <p:nvSpPr>
          <p:cNvPr id="29" name="CuadroTexto 83">
            <a:extLst>
              <a:ext uri="{FF2B5EF4-FFF2-40B4-BE49-F238E27FC236}">
                <a16:creationId xmlns:a16="http://schemas.microsoft.com/office/drawing/2014/main" id="{27BBCF06-FC95-BC05-F380-7E71ACB076A8}"/>
              </a:ext>
            </a:extLst>
          </p:cNvPr>
          <p:cNvSpPr txBox="1"/>
          <p:nvPr/>
        </p:nvSpPr>
        <p:spPr>
          <a:xfrm>
            <a:off x="6594869" y="2355188"/>
            <a:ext cx="11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1,6 MM </a:t>
            </a:r>
          </a:p>
        </p:txBody>
      </p:sp>
      <p:sp>
        <p:nvSpPr>
          <p:cNvPr id="30" name="CuadroTexto 84">
            <a:extLst>
              <a:ext uri="{FF2B5EF4-FFF2-40B4-BE49-F238E27FC236}">
                <a16:creationId xmlns:a16="http://schemas.microsoft.com/office/drawing/2014/main" id="{379AA0D6-911D-15E7-67FB-6F0C7DEBAF64}"/>
              </a:ext>
            </a:extLst>
          </p:cNvPr>
          <p:cNvSpPr txBox="1"/>
          <p:nvPr/>
        </p:nvSpPr>
        <p:spPr>
          <a:xfrm>
            <a:off x="6572835" y="4061771"/>
            <a:ext cx="11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2,3 MM </a:t>
            </a:r>
          </a:p>
        </p:txBody>
      </p:sp>
      <p:sp>
        <p:nvSpPr>
          <p:cNvPr id="31" name="Rectángulo 85">
            <a:extLst>
              <a:ext uri="{FF2B5EF4-FFF2-40B4-BE49-F238E27FC236}">
                <a16:creationId xmlns:a16="http://schemas.microsoft.com/office/drawing/2014/main" id="{B5C62950-EE83-5A34-1961-B280B12680A8}"/>
              </a:ext>
            </a:extLst>
          </p:cNvPr>
          <p:cNvSpPr/>
          <p:nvPr/>
        </p:nvSpPr>
        <p:spPr>
          <a:xfrm>
            <a:off x="3365426" y="2501090"/>
            <a:ext cx="1800000" cy="288000"/>
          </a:xfrm>
          <a:prstGeom prst="rect">
            <a:avLst/>
          </a:prstGeom>
          <a:solidFill>
            <a:srgbClr val="F24344"/>
          </a:solidFill>
          <a:ln>
            <a:solidFill>
              <a:srgbClr val="F24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69 705</a:t>
            </a:r>
          </a:p>
        </p:txBody>
      </p:sp>
      <p:sp>
        <p:nvSpPr>
          <p:cNvPr id="32" name="CuadroTexto 86">
            <a:extLst>
              <a:ext uri="{FF2B5EF4-FFF2-40B4-BE49-F238E27FC236}">
                <a16:creationId xmlns:a16="http://schemas.microsoft.com/office/drawing/2014/main" id="{1272CC87-FB70-24B7-1BDE-80D9D2B0A81B}"/>
              </a:ext>
            </a:extLst>
          </p:cNvPr>
          <p:cNvSpPr txBox="1"/>
          <p:nvPr/>
        </p:nvSpPr>
        <p:spPr>
          <a:xfrm>
            <a:off x="2259441" y="2511199"/>
            <a:ext cx="105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logrado</a:t>
            </a:r>
          </a:p>
        </p:txBody>
      </p:sp>
      <p:sp>
        <p:nvSpPr>
          <p:cNvPr id="33" name="Rectángulo 89">
            <a:extLst>
              <a:ext uri="{FF2B5EF4-FFF2-40B4-BE49-F238E27FC236}">
                <a16:creationId xmlns:a16="http://schemas.microsoft.com/office/drawing/2014/main" id="{AC9F308B-1450-8429-2BEA-BFFC60D4CFF9}"/>
              </a:ext>
            </a:extLst>
          </p:cNvPr>
          <p:cNvSpPr/>
          <p:nvPr/>
        </p:nvSpPr>
        <p:spPr>
          <a:xfrm>
            <a:off x="3344197" y="4171899"/>
            <a:ext cx="1801765" cy="317528"/>
          </a:xfrm>
          <a:prstGeom prst="rect">
            <a:avLst/>
          </a:prstGeom>
          <a:solidFill>
            <a:srgbClr val="F24344"/>
          </a:solidFill>
          <a:ln>
            <a:solidFill>
              <a:srgbClr val="F24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62,73%</a:t>
            </a:r>
          </a:p>
        </p:txBody>
      </p:sp>
      <p:sp>
        <p:nvSpPr>
          <p:cNvPr id="34" name="CuadroTexto 90">
            <a:extLst>
              <a:ext uri="{FF2B5EF4-FFF2-40B4-BE49-F238E27FC236}">
                <a16:creationId xmlns:a16="http://schemas.microsoft.com/office/drawing/2014/main" id="{84BB1918-AC6D-58AD-9B72-25E8EE27A0D3}"/>
              </a:ext>
            </a:extLst>
          </p:cNvPr>
          <p:cNvSpPr txBox="1"/>
          <p:nvPr/>
        </p:nvSpPr>
        <p:spPr>
          <a:xfrm>
            <a:off x="2633991" y="2222770"/>
            <a:ext cx="814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  <p:cxnSp>
        <p:nvCxnSpPr>
          <p:cNvPr id="35" name="Conector recto 22">
            <a:extLst>
              <a:ext uri="{FF2B5EF4-FFF2-40B4-BE49-F238E27FC236}">
                <a16:creationId xmlns:a16="http://schemas.microsoft.com/office/drawing/2014/main" id="{35F69116-7A12-5652-B49E-30717E6B4723}"/>
              </a:ext>
            </a:extLst>
          </p:cNvPr>
          <p:cNvCxnSpPr>
            <a:cxnSpLocks/>
          </p:cNvCxnSpPr>
          <p:nvPr/>
        </p:nvCxnSpPr>
        <p:spPr>
          <a:xfrm>
            <a:off x="97433" y="1943573"/>
            <a:ext cx="79133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98">
            <a:extLst>
              <a:ext uri="{FF2B5EF4-FFF2-40B4-BE49-F238E27FC236}">
                <a16:creationId xmlns:a16="http://schemas.microsoft.com/office/drawing/2014/main" id="{B2957C99-0538-B84C-1B0A-8D7D8F6D593B}"/>
              </a:ext>
            </a:extLst>
          </p:cNvPr>
          <p:cNvCxnSpPr>
            <a:cxnSpLocks/>
          </p:cNvCxnSpPr>
          <p:nvPr/>
        </p:nvCxnSpPr>
        <p:spPr>
          <a:xfrm>
            <a:off x="64765" y="3233227"/>
            <a:ext cx="7585812" cy="200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100">
            <a:extLst>
              <a:ext uri="{FF2B5EF4-FFF2-40B4-BE49-F238E27FC236}">
                <a16:creationId xmlns:a16="http://schemas.microsoft.com/office/drawing/2014/main" id="{101DA07D-B79D-E783-EDA5-E1D4D6152D31}"/>
              </a:ext>
            </a:extLst>
          </p:cNvPr>
          <p:cNvSpPr txBox="1"/>
          <p:nvPr/>
        </p:nvSpPr>
        <p:spPr>
          <a:xfrm>
            <a:off x="7157860" y="2828947"/>
            <a:ext cx="2010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3,9 MM</a:t>
            </a:r>
          </a:p>
          <a:p>
            <a:pPr algn="ctr"/>
            <a:r>
              <a:rPr lang="es-PE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cumplimiento de las metas de los indicadores </a:t>
            </a:r>
          </a:p>
        </p:txBody>
      </p:sp>
      <p:sp>
        <p:nvSpPr>
          <p:cNvPr id="39" name="Elipse 101">
            <a:extLst>
              <a:ext uri="{FF2B5EF4-FFF2-40B4-BE49-F238E27FC236}">
                <a16:creationId xmlns:a16="http://schemas.microsoft.com/office/drawing/2014/main" id="{BF211C0B-633A-D113-78F6-64E5C3EF3952}"/>
              </a:ext>
            </a:extLst>
          </p:cNvPr>
          <p:cNvSpPr/>
          <p:nvPr/>
        </p:nvSpPr>
        <p:spPr>
          <a:xfrm>
            <a:off x="7257893" y="2647471"/>
            <a:ext cx="1894045" cy="11501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103">
            <a:extLst>
              <a:ext uri="{FF2B5EF4-FFF2-40B4-BE49-F238E27FC236}">
                <a16:creationId xmlns:a16="http://schemas.microsoft.com/office/drawing/2014/main" id="{EEBE6ACF-7979-9D89-7E45-2392F9991456}"/>
              </a:ext>
            </a:extLst>
          </p:cNvPr>
          <p:cNvSpPr txBox="1"/>
          <p:nvPr/>
        </p:nvSpPr>
        <p:spPr>
          <a:xfrm>
            <a:off x="7979810" y="3905662"/>
            <a:ext cx="1807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*DS N° 094-2023-EF</a:t>
            </a:r>
          </a:p>
        </p:txBody>
      </p:sp>
      <p:sp>
        <p:nvSpPr>
          <p:cNvPr id="41" name="CuadroTexto 2">
            <a:extLst>
              <a:ext uri="{FF2B5EF4-FFF2-40B4-BE49-F238E27FC236}">
                <a16:creationId xmlns:a16="http://schemas.microsoft.com/office/drawing/2014/main" id="{B97CCCF8-D192-E7C2-12E0-26B3D6EED956}"/>
              </a:ext>
            </a:extLst>
          </p:cNvPr>
          <p:cNvSpPr txBox="1"/>
          <p:nvPr/>
        </p:nvSpPr>
        <p:spPr>
          <a:xfrm>
            <a:off x="2259441" y="4171008"/>
            <a:ext cx="105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logrado</a:t>
            </a:r>
          </a:p>
        </p:txBody>
      </p:sp>
      <p:sp>
        <p:nvSpPr>
          <p:cNvPr id="42" name="CuadroTexto 3">
            <a:extLst>
              <a:ext uri="{FF2B5EF4-FFF2-40B4-BE49-F238E27FC236}">
                <a16:creationId xmlns:a16="http://schemas.microsoft.com/office/drawing/2014/main" id="{A0122910-FC6C-0C5A-8C7F-4BD976192366}"/>
              </a:ext>
            </a:extLst>
          </p:cNvPr>
          <p:cNvSpPr txBox="1"/>
          <p:nvPr/>
        </p:nvSpPr>
        <p:spPr>
          <a:xfrm>
            <a:off x="2633991" y="3882579"/>
            <a:ext cx="814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</p:spTree>
    <p:extLst>
      <p:ext uri="{BB962C8B-B14F-4D97-AF65-F5344CB8AC3E}">
        <p14:creationId xmlns:p14="http://schemas.microsoft.com/office/powerpoint/2010/main" val="1907896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31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C43173-DCF3-9DBD-8ED5-320EC8859588}"/>
              </a:ext>
            </a:extLst>
          </p:cNvPr>
          <p:cNvSpPr txBox="1"/>
          <p:nvPr/>
        </p:nvSpPr>
        <p:spPr>
          <a:xfrm>
            <a:off x="731340" y="54556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Transferencias de partidas por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a la Ejecución de</a:t>
            </a:r>
          </a:p>
          <a:p>
            <a:pPr marL="0" marR="0" lvl="0" indent="0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 (REI) – Tramo I : S/ 100 millones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EEEF27-6CF6-6356-3605-B6D14D3F7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21" y="125714"/>
            <a:ext cx="498325" cy="50706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B6C999-2D98-99D6-08CA-BC32FAB9CF6C}"/>
              </a:ext>
            </a:extLst>
          </p:cNvPr>
          <p:cNvSpPr txBox="1"/>
          <p:nvPr/>
        </p:nvSpPr>
        <p:spPr>
          <a:xfrm>
            <a:off x="177421" y="173096"/>
            <a:ext cx="45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8E77CD86-EDA6-F7FC-40E9-7D9083412091}"/>
              </a:ext>
            </a:extLst>
          </p:cNvPr>
          <p:cNvSpPr txBox="1"/>
          <p:nvPr/>
        </p:nvSpPr>
        <p:spPr>
          <a:xfrm>
            <a:off x="25691" y="773877"/>
            <a:ext cx="474845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 u="sng" dirty="0">
                <a:cs typeface="Calibri"/>
              </a:rPr>
              <a:t>Monto transferido (S/MM) por Departamento (GL)</a:t>
            </a:r>
          </a:p>
          <a:p>
            <a:pPr algn="ctr"/>
            <a:endParaRPr lang="es-PE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15">
            <a:extLst>
              <a:ext uri="{FF2B5EF4-FFF2-40B4-BE49-F238E27FC236}">
                <a16:creationId xmlns:a16="http://schemas.microsoft.com/office/drawing/2014/main" id="{E3A78F53-224D-2951-7C07-BE0990D24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57" y="1198437"/>
            <a:ext cx="3923568" cy="3795422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1885C37-E861-914E-9883-6E795F88F29F}"/>
              </a:ext>
            </a:extLst>
          </p:cNvPr>
          <p:cNvSpPr txBox="1">
            <a:spLocks/>
          </p:cNvSpPr>
          <p:nvPr/>
        </p:nvSpPr>
        <p:spPr>
          <a:xfrm>
            <a:off x="5220725" y="2017430"/>
            <a:ext cx="3923568" cy="48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374 GL recibieron más de S/ 61 millones</a:t>
            </a: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por el cumplimiento de ejecución de inversiones.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C25C7DD-B6A9-3212-892E-3F4A15D68592}"/>
              </a:ext>
            </a:extLst>
          </p:cNvPr>
          <p:cNvSpPr txBox="1">
            <a:spLocks/>
          </p:cNvSpPr>
          <p:nvPr/>
        </p:nvSpPr>
        <p:spPr>
          <a:xfrm>
            <a:off x="5246483" y="2600787"/>
            <a:ext cx="3872052" cy="65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El 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GR Junín recibió S/ 39 millones </a:t>
            </a: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por el cumplimiento de ejecución de inversiones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7D302F2-3164-0999-9C03-A7E2FE69655B}"/>
              </a:ext>
            </a:extLst>
          </p:cNvPr>
          <p:cNvSpPr txBox="1">
            <a:spLocks/>
          </p:cNvSpPr>
          <p:nvPr/>
        </p:nvSpPr>
        <p:spPr>
          <a:xfrm>
            <a:off x="5169209" y="1145750"/>
            <a:ext cx="3923568" cy="72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El 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Reconocimiento a la Ejecución de Inversiones </a:t>
            </a: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es un </a:t>
            </a:r>
            <a:r>
              <a:rPr lang="es-MX" sz="1000" dirty="0">
                <a:latin typeface="Arial"/>
                <a:cs typeface="Arial"/>
              </a:rPr>
              <a:t>incentivo presupuestario que contribuye a la ejecución de inversiones de los gobiernos regionales y locales, a través del gasto público en inversiones.</a:t>
            </a:r>
            <a:endParaRPr lang="es-MX" sz="1000" kern="0" dirty="0">
              <a:latin typeface="Arial"/>
              <a:cs typeface="Arial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49DAA404-07F7-844B-C5E2-29670FFE1209}"/>
              </a:ext>
            </a:extLst>
          </p:cNvPr>
          <p:cNvSpPr txBox="1">
            <a:spLocks/>
          </p:cNvSpPr>
          <p:nvPr/>
        </p:nvSpPr>
        <p:spPr>
          <a:xfrm>
            <a:off x="5280802" y="3360830"/>
            <a:ext cx="3811975" cy="72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Los GL y GR que han resultado ganadores de este primer 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tramo emplearan los recursos recibidos </a:t>
            </a: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para el 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financiamiento de inversiones </a:t>
            </a:r>
            <a:r>
              <a:rPr lang="es-P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que promuevan el 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cierre de brechas de su territorio.</a:t>
            </a:r>
          </a:p>
        </p:txBody>
      </p:sp>
      <p:pic>
        <p:nvPicPr>
          <p:cNvPr id="14" name="Imagen 24">
            <a:extLst>
              <a:ext uri="{FF2B5EF4-FFF2-40B4-BE49-F238E27FC236}">
                <a16:creationId xmlns:a16="http://schemas.microsoft.com/office/drawing/2014/main" id="{59D9484C-B17D-66D4-ED35-1A67C2E98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90" y="1240263"/>
            <a:ext cx="423727" cy="423727"/>
          </a:xfrm>
          <a:prstGeom prst="rect">
            <a:avLst/>
          </a:prstGeom>
        </p:spPr>
      </p:pic>
      <p:pic>
        <p:nvPicPr>
          <p:cNvPr id="15" name="Imagen 32">
            <a:extLst>
              <a:ext uri="{FF2B5EF4-FFF2-40B4-BE49-F238E27FC236}">
                <a16:creationId xmlns:a16="http://schemas.microsoft.com/office/drawing/2014/main" id="{ECADB7F9-5F63-211E-6F3A-8A5BC2D121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54" y="2026517"/>
            <a:ext cx="482333" cy="482333"/>
          </a:xfrm>
          <a:prstGeom prst="rect">
            <a:avLst/>
          </a:prstGeom>
        </p:spPr>
      </p:pic>
      <p:pic>
        <p:nvPicPr>
          <p:cNvPr id="16" name="Imagen 33">
            <a:extLst>
              <a:ext uri="{FF2B5EF4-FFF2-40B4-BE49-F238E27FC236}">
                <a16:creationId xmlns:a16="http://schemas.microsoft.com/office/drawing/2014/main" id="{DF5C4A96-C61A-5131-451B-DD5101D89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554" y="2643565"/>
            <a:ext cx="577123" cy="595740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C3D325B5-C636-E250-46A2-3BABEF89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38" y="3369334"/>
            <a:ext cx="645464" cy="6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3">
            <a:extLst>
              <a:ext uri="{FF2B5EF4-FFF2-40B4-BE49-F238E27FC236}">
                <a16:creationId xmlns:a16="http://schemas.microsoft.com/office/drawing/2014/main" id="{9D7AD70B-8535-A3A2-F29C-F03E1AE7C6FC}"/>
              </a:ext>
            </a:extLst>
          </p:cNvPr>
          <p:cNvSpPr/>
          <p:nvPr/>
        </p:nvSpPr>
        <p:spPr>
          <a:xfrm>
            <a:off x="4051812" y="5614589"/>
            <a:ext cx="1105786" cy="39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CuadroTexto 5">
            <a:extLst>
              <a:ext uri="{FF2B5EF4-FFF2-40B4-BE49-F238E27FC236}">
                <a16:creationId xmlns:a16="http://schemas.microsoft.com/office/drawing/2014/main" id="{1A00B02D-C3EF-97C4-87E2-5E7F082B0303}"/>
              </a:ext>
            </a:extLst>
          </p:cNvPr>
          <p:cNvSpPr txBox="1"/>
          <p:nvPr/>
        </p:nvSpPr>
        <p:spPr>
          <a:xfrm>
            <a:off x="5107887" y="5702734"/>
            <a:ext cx="1807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*DS </a:t>
            </a:r>
            <a:r>
              <a:rPr lang="es-ES" sz="9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N°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139-2023-EF</a:t>
            </a:r>
          </a:p>
        </p:txBody>
      </p:sp>
    </p:spTree>
    <p:extLst>
      <p:ext uri="{BB962C8B-B14F-4D97-AF65-F5344CB8AC3E}">
        <p14:creationId xmlns:p14="http://schemas.microsoft.com/office/powerpoint/2010/main" val="35262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extLst>
              <a:ext uri="{FF2B5EF4-FFF2-40B4-BE49-F238E27FC236}">
                <a16:creationId xmlns:a16="http://schemas.microsoft.com/office/drawing/2014/main" id="{43CC1279-72ED-FE99-173D-7AF049C41FF1}"/>
              </a:ext>
            </a:extLst>
          </p:cNvPr>
          <p:cNvSpPr txBox="1"/>
          <p:nvPr/>
        </p:nvSpPr>
        <p:spPr>
          <a:xfrm>
            <a:off x="1384321" y="1116450"/>
            <a:ext cx="74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Contexto Macroeconómico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8EA728-543D-D4CF-A347-0ADFF39391B1}"/>
              </a:ext>
            </a:extLst>
          </p:cNvPr>
          <p:cNvCxnSpPr>
            <a:cxnSpLocks/>
          </p:cNvCxnSpPr>
          <p:nvPr/>
        </p:nvCxnSpPr>
        <p:spPr>
          <a:xfrm>
            <a:off x="1350331" y="2095693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A7D90DD2-209A-B402-EB8A-A1CF89DF8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05" y="1116450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9BAC-F2ED-9D5A-DA76-FBF591419882}"/>
              </a:ext>
            </a:extLst>
          </p:cNvPr>
          <p:cNvSpPr txBox="1"/>
          <p:nvPr/>
        </p:nvSpPr>
        <p:spPr>
          <a:xfrm>
            <a:off x="624447" y="1285726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BD2EB221-600B-13AD-A6E8-0D5566AEFD13}"/>
              </a:ext>
            </a:extLst>
          </p:cNvPr>
          <p:cNvCxnSpPr>
            <a:cxnSpLocks/>
          </p:cNvCxnSpPr>
          <p:nvPr/>
        </p:nvCxnSpPr>
        <p:spPr>
          <a:xfrm>
            <a:off x="1350331" y="3276187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0DA0E772-A662-10BE-85BC-C990F7FCC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12" y="2301303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CAE039D-C789-DF50-7F7C-F8E9AC724083}"/>
              </a:ext>
            </a:extLst>
          </p:cNvPr>
          <p:cNvSpPr txBox="1"/>
          <p:nvPr/>
        </p:nvSpPr>
        <p:spPr>
          <a:xfrm>
            <a:off x="624446" y="2425969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F3568EBA-8B14-1419-118C-42AB57CEF582}"/>
              </a:ext>
            </a:extLst>
          </p:cNvPr>
          <p:cNvSpPr txBox="1"/>
          <p:nvPr/>
        </p:nvSpPr>
        <p:spPr>
          <a:xfrm>
            <a:off x="1414470" y="2338580"/>
            <a:ext cx="74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Modificaciones Presupuestarias 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del Sector Economía y Finanzas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44719F6-3DF6-A5AD-8043-F4CFF3CA4E78}"/>
              </a:ext>
            </a:extLst>
          </p:cNvPr>
          <p:cNvCxnSpPr>
            <a:cxnSpLocks/>
          </p:cNvCxnSpPr>
          <p:nvPr/>
        </p:nvCxnSpPr>
        <p:spPr>
          <a:xfrm>
            <a:off x="1327631" y="4440265"/>
            <a:ext cx="64440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91485A8-865C-8BCA-FEC3-CC08B43F7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12" y="3465381"/>
            <a:ext cx="937600" cy="95405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F75EB6-913A-B0A3-21C8-0856EB1FB741}"/>
              </a:ext>
            </a:extLst>
          </p:cNvPr>
          <p:cNvSpPr txBox="1"/>
          <p:nvPr/>
        </p:nvSpPr>
        <p:spPr>
          <a:xfrm>
            <a:off x="601746" y="3590047"/>
            <a:ext cx="451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696259D8-DB70-C138-6AFB-F1C4B07B23EA}"/>
              </a:ext>
            </a:extLst>
          </p:cNvPr>
          <p:cNvSpPr txBox="1"/>
          <p:nvPr/>
        </p:nvSpPr>
        <p:spPr>
          <a:xfrm>
            <a:off x="1391770" y="3502658"/>
            <a:ext cx="74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srgbClr val="002060"/>
                </a:solidFill>
              </a:rPr>
              <a:t>Otros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E012189-1B6B-4E6A-BB99-85E32D7561E3}"/>
              </a:ext>
            </a:extLst>
          </p:cNvPr>
          <p:cNvSpPr/>
          <p:nvPr/>
        </p:nvSpPr>
        <p:spPr>
          <a:xfrm>
            <a:off x="243320" y="890480"/>
            <a:ext cx="8612621" cy="107388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	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6CEFB3D-405B-329F-4B43-B21B92480AD0}"/>
              </a:ext>
            </a:extLst>
          </p:cNvPr>
          <p:cNvSpPr/>
          <p:nvPr/>
        </p:nvSpPr>
        <p:spPr>
          <a:xfrm>
            <a:off x="217948" y="2220360"/>
            <a:ext cx="8612621" cy="107388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128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33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9BC56C-ECEB-C19C-AAC9-F981DA33A96F}"/>
              </a:ext>
            </a:extLst>
          </p:cNvPr>
          <p:cNvSpPr txBox="1"/>
          <p:nvPr/>
        </p:nvSpPr>
        <p:spPr>
          <a:xfrm>
            <a:off x="36894" y="24577"/>
            <a:ext cx="908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30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000" baseline="0" dirty="0">
                <a:solidFill>
                  <a:schemeClr val="accent5">
                    <a:lumMod val="50000"/>
                  </a:schemeClr>
                </a:solidFill>
              </a:rPr>
              <a:t>Modificaciones Presupuestarias de Otros Sectores efectuadas en el marco de la Ley Nº 31638 (1/2)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9FF358D-FFBA-9E3F-3248-491F6A3BF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46963"/>
              </p:ext>
            </p:extLst>
          </p:nvPr>
        </p:nvGraphicFramePr>
        <p:xfrm>
          <a:off x="2235968" y="1033242"/>
          <a:ext cx="4680000" cy="3284481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31184169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86238768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32088595"/>
                    </a:ext>
                  </a:extLst>
                </a:gridCol>
              </a:tblGrid>
              <a:tr h="187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 RESPONSABLE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NORMA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MARCO LEGAL LEY 31638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27667"/>
                  </a:ext>
                </a:extLst>
              </a:tr>
              <a:tr h="129389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 PRESIDENCIA CONSEJO MINISTROS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062-2023-EF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57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73925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079-2023-EF - ART. 1.1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57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11040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079-2023-EF - ART. 1.2 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57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25546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093-2023-EF 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57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201571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105-2023-EF 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57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705340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132-2023-EF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57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847559"/>
                  </a:ext>
                </a:extLst>
              </a:tr>
              <a:tr h="155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04. PODER JUDICIAL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112-2023-EF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DCF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204553"/>
                  </a:ext>
                </a:extLst>
              </a:tr>
              <a:tr h="12938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 AMBIENTAL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084-2023-EF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DCF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304146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120-2023-EF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DCF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065022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127-2023-EF - ART. 1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540831"/>
                  </a:ext>
                </a:extLst>
              </a:tr>
              <a:tr h="2329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06. JUSTICIA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113-2023-EF - ART. 1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Numeral 3 de la Décima DCF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663006"/>
                  </a:ext>
                </a:extLst>
              </a:tr>
              <a:tr h="2329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113-2023-EF - ART. 2</a:t>
                      </a:r>
                    </a:p>
                  </a:txBody>
                  <a:tcPr marL="58225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Numeral 6 de la Décima DCF y Ley Nº 31728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693749"/>
                  </a:ext>
                </a:extLst>
              </a:tr>
              <a:tr h="129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 INTERIOR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136-2023-EF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Numeral 2 de la 3 DCF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83651"/>
                  </a:ext>
                </a:extLst>
              </a:tr>
              <a:tr h="129389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EDUCACION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063-2023-EF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Numeral 41.1 del artículo 41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9478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066-2023-EF - ART.4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12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290836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070-2023-EF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47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280805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085-2023-EF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DCF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799366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098-2023-EF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40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871387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110-2023-EF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DCF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14841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121-2023-EF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53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742109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124-2023-EF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940834"/>
                  </a:ext>
                </a:extLst>
              </a:tr>
              <a:tr h="1293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133-2023-EF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41</a:t>
                      </a:r>
                    </a:p>
                  </a:txBody>
                  <a:tcPr marL="6469" marR="6469" marT="6469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73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80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34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9BC56C-ECEB-C19C-AAC9-F981DA33A96F}"/>
              </a:ext>
            </a:extLst>
          </p:cNvPr>
          <p:cNvSpPr txBox="1"/>
          <p:nvPr/>
        </p:nvSpPr>
        <p:spPr>
          <a:xfrm>
            <a:off x="30070" y="-2719"/>
            <a:ext cx="908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30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PE" sz="2000" baseline="0" dirty="0">
                <a:solidFill>
                  <a:schemeClr val="accent5">
                    <a:lumMod val="50000"/>
                  </a:schemeClr>
                </a:solidFill>
              </a:rPr>
              <a:t>Modificaciones Presupuestarias de Otros Sectores efectuadas en el marco de la Ley Nº 31638 (2/2)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321AE9-976C-66FB-F8FE-CB5C72EA3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65773"/>
              </p:ext>
            </p:extLst>
          </p:nvPr>
        </p:nvGraphicFramePr>
        <p:xfrm>
          <a:off x="2235969" y="956925"/>
          <a:ext cx="4680000" cy="3730570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152645608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542845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20808192"/>
                    </a:ext>
                  </a:extLst>
                </a:gridCol>
              </a:tblGrid>
              <a:tr h="18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 RESPONSABLE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NORMA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MARCO LEGAL LEY 31638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52666"/>
                  </a:ext>
                </a:extLst>
              </a:tr>
              <a:tr h="15266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 SALUD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D.S. Nº 061-2023-EF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Numeral 37.1 del artículo 37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217117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D.S. Nº 099-2023-EF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Numeral 29.1 del artículo 29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23299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D.S. Nº 100-2023-EF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Numeral 37.1 del artículo 37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458043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D.S. Nº 144-2023-EF - ART. 1.1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Numeral 8.1 del artículo 8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303554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D.S. Nº 144-2023-EF - ART. 1.3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Numeral 36.2 del artículo 36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64091"/>
                  </a:ext>
                </a:extLst>
              </a:tr>
              <a:tr h="15266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 AGRARIO Y DE RIEGO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115-2023-EF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18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19199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128-2023-EF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340226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140-2023-EF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8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63650"/>
                  </a:ext>
                </a:extLst>
              </a:tr>
              <a:tr h="152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 DEFENSA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D.S. Nº 073-2023-EF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Artículo 57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792057"/>
                  </a:ext>
                </a:extLst>
              </a:tr>
              <a:tr h="1526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 COMERCIO EXTERIOR Y TURISMO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89-2023-EF 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588107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127-2023-EF - ART. 2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159807"/>
                  </a:ext>
                </a:extLst>
              </a:tr>
              <a:tr h="1526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 TRANSPORTES Y COMUNICACIONES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125-2023-EF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236865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126-2023-EF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387260"/>
                  </a:ext>
                </a:extLst>
              </a:tr>
              <a:tr h="15266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 VIVIENDA CONSTRUCCION Y SANEAMIENTO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087-2023-EF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325595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107-2023-EF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83861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123-2023-EF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390268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129-2023-EF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462695"/>
                  </a:ext>
                </a:extLst>
              </a:tr>
              <a:tr h="15266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 PRODUCCION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076-2023-EF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213967"/>
                  </a:ext>
                </a:extLst>
              </a:tr>
              <a:tr h="1526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114-2023-EF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Artículo 14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54785"/>
                  </a:ext>
                </a:extLst>
              </a:tr>
              <a:tr h="183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 DESARROLLO E INCLUSION SOCIAL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D.S. Nº 135-2023-EF</a:t>
                      </a:r>
                    </a:p>
                  </a:txBody>
                  <a:tcPr marL="68700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Literal b) del numeral 18.1 del artículo 18</a:t>
                      </a:r>
                    </a:p>
                  </a:txBody>
                  <a:tcPr marL="7633" marR="7633" marT="7633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2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14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E0E491-FB1C-05F1-5F6B-6278015C1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"/>
            <a:ext cx="9151938" cy="51351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8DB151-21FF-42E7-925A-9797D334ACCE}"/>
              </a:ext>
            </a:extLst>
          </p:cNvPr>
          <p:cNvSpPr txBox="1"/>
          <p:nvPr/>
        </p:nvSpPr>
        <p:spPr>
          <a:xfrm>
            <a:off x="215328" y="1900634"/>
            <a:ext cx="4261317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 PRESUPUESTARIAS EN EL MARCO DEL ARTÍCULO 66 DE LA LEY </a:t>
            </a:r>
            <a:r>
              <a:rPr lang="es-E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31638: 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ECONOMÍA Y FINANZAS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(Segundo Trimestre 2023)</a:t>
            </a:r>
          </a:p>
          <a:p>
            <a:pPr algn="ctr">
              <a:lnSpc>
                <a:spcPct val="90000"/>
              </a:lnSpc>
              <a:buClr>
                <a:srgbClr val="FF0000"/>
              </a:buClr>
              <a:buSzPts val="3200"/>
            </a:pPr>
            <a:endParaRPr lang="es-E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 Alonso Contreras Miranda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Ministro de Economía y Finanzas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Julio 2023</a:t>
            </a:r>
          </a:p>
        </p:txBody>
      </p:sp>
    </p:spTree>
    <p:extLst>
      <p:ext uri="{BB962C8B-B14F-4D97-AF65-F5344CB8AC3E}">
        <p14:creationId xmlns:p14="http://schemas.microsoft.com/office/powerpoint/2010/main" val="364530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7ED0E8-13D6-D1A2-1C58-3CC015C70325}"/>
              </a:ext>
            </a:extLst>
          </p:cNvPr>
          <p:cNvGraphicFramePr>
            <a:graphicFrameLocks/>
          </p:cNvGraphicFramePr>
          <p:nvPr/>
        </p:nvGraphicFramePr>
        <p:xfrm>
          <a:off x="795969" y="1348346"/>
          <a:ext cx="75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C389CE2-2118-EAE8-413F-F106A5F39BA0}"/>
              </a:ext>
            </a:extLst>
          </p:cNvPr>
          <p:cNvSpPr txBox="1"/>
          <p:nvPr/>
        </p:nvSpPr>
        <p:spPr>
          <a:xfrm>
            <a:off x="139259" y="4659859"/>
            <a:ext cx="401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Corresponde a la ejecución de solo proyectos al 30.06.2023.</a:t>
            </a: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*/ Se ha comparado el monto devengado del 01 al 30 de junio de 2023 con respecto al mismo periodo de 2022</a:t>
            </a: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6CD4C6-98FE-D69F-38FA-56071D21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B7F75ACF-89A7-1066-6E5F-2D70451DB252}"/>
              </a:ext>
            </a:extLst>
          </p:cNvPr>
          <p:cNvSpPr txBox="1"/>
          <p:nvPr/>
        </p:nvSpPr>
        <p:spPr>
          <a:xfrm>
            <a:off x="2442769" y="787766"/>
            <a:ext cx="4451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marL="0" lvl="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total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3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nominal)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CA2F7C-0C9F-8499-4323-D3A4C0CFF562}"/>
              </a:ext>
            </a:extLst>
          </p:cNvPr>
          <p:cNvSpPr txBox="1"/>
          <p:nvPr/>
        </p:nvSpPr>
        <p:spPr>
          <a:xfrm>
            <a:off x="950088" y="29641"/>
            <a:ext cx="743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n-ea"/>
                <a:cs typeface="Arial" panose="020B0604020202020204" pitchFamily="34" charset="0"/>
              </a:rPr>
              <a:t>En junio de 2023 la inversión pública registra un crecimiento de +17,3%</a:t>
            </a:r>
          </a:p>
        </p:txBody>
      </p:sp>
    </p:spTree>
    <p:extLst>
      <p:ext uri="{BB962C8B-B14F-4D97-AF65-F5344CB8AC3E}">
        <p14:creationId xmlns:p14="http://schemas.microsoft.com/office/powerpoint/2010/main" val="80368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">
            <a:extLst>
              <a:ext uri="{FF2B5EF4-FFF2-40B4-BE49-F238E27FC236}">
                <a16:creationId xmlns:a16="http://schemas.microsoft.com/office/drawing/2014/main" id="{EF733451-58E6-A38B-1871-B4AEB1F535D0}"/>
              </a:ext>
            </a:extLst>
          </p:cNvPr>
          <p:cNvSpPr txBox="1">
            <a:spLocks/>
          </p:cNvSpPr>
          <p:nvPr/>
        </p:nvSpPr>
        <p:spPr>
          <a:xfrm>
            <a:off x="0" y="43399"/>
            <a:ext cx="9151937" cy="2740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</a:rPr>
              <a:t>En lo que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</a:rPr>
              <a:t>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</a:rPr>
              <a:t> de 2023, la inversion pública muestra un mejor resultado en comparación con otros inicios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</a:rPr>
              <a:t>gestión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</a:rPr>
              <a:t> de autoridades subnacionales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389CE2-2118-EAE8-413F-F106A5F39BA0}"/>
              </a:ext>
            </a:extLst>
          </p:cNvPr>
          <p:cNvSpPr txBox="1"/>
          <p:nvPr/>
        </p:nvSpPr>
        <p:spPr>
          <a:xfrm>
            <a:off x="96649" y="4697126"/>
            <a:ext cx="28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Nota: Actualizado al 30 de junio de 2023.</a:t>
            </a:r>
          </a:p>
          <a:p>
            <a:pPr marL="0" marR="0" lvl="0" indent="0" algn="just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Corresponde a la ejecución presupuestal de solo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proyectos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MEF.</a:t>
            </a: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B7F75ACF-89A7-1066-6E5F-2D70451DB252}"/>
              </a:ext>
            </a:extLst>
          </p:cNvPr>
          <p:cNvSpPr txBox="1"/>
          <p:nvPr/>
        </p:nvSpPr>
        <p:spPr>
          <a:xfrm>
            <a:off x="918334" y="1054744"/>
            <a:ext cx="29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marL="0" lvl="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acumulada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junio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3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(Miles de millones de S/)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A7134A-38F9-FE9D-8344-D61AA4876644}"/>
              </a:ext>
            </a:extLst>
          </p:cNvPr>
          <p:cNvSpPr txBox="1"/>
          <p:nvPr/>
        </p:nvSpPr>
        <p:spPr>
          <a:xfrm>
            <a:off x="5280756" y="1054744"/>
            <a:ext cx="29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marL="0" lvl="0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lvl="1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6" lvl="2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9" lvl="3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3" lvl="4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65" lvl="5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8" lvl="6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71" lvl="7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24" lvl="8" algn="l" defTabSz="91430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pública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acumulada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junio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4A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1217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3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nominal)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088DF7-9764-EEF6-3EB5-098EE8D7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8320B1-C21A-F3C2-64F2-2A9B3461D1FA}"/>
              </a:ext>
            </a:extLst>
          </p:cNvPr>
          <p:cNvGraphicFramePr>
            <a:graphicFrameLocks/>
          </p:cNvGraphicFramePr>
          <p:nvPr/>
        </p:nvGraphicFramePr>
        <p:xfrm>
          <a:off x="254637" y="2104946"/>
          <a:ext cx="4608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0DE3DF3-6199-B776-872D-5BADF29D2B1A}"/>
              </a:ext>
            </a:extLst>
          </p:cNvPr>
          <p:cNvGraphicFramePr>
            <a:graphicFrameLocks/>
          </p:cNvGraphicFramePr>
          <p:nvPr/>
        </p:nvGraphicFramePr>
        <p:xfrm>
          <a:off x="4862637" y="1917397"/>
          <a:ext cx="378000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72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CDFD4EEE-4890-4405-8E3B-03C318CD85D0}"/>
              </a:ext>
            </a:extLst>
          </p:cNvPr>
          <p:cNvSpPr txBox="1"/>
          <p:nvPr/>
        </p:nvSpPr>
        <p:spPr>
          <a:xfrm>
            <a:off x="1460" y="10186"/>
            <a:ext cx="9150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04 de julio de 2023, el avance de ejecución presupuestal del gasto total asciende a S/ 99 707 millones, que representa el 41,5% del PIM</a:t>
            </a:r>
            <a:endParaRPr lang="es-PE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Marcador de número de diapositiva 4">
            <a:extLst>
              <a:ext uri="{FF2B5EF4-FFF2-40B4-BE49-F238E27FC236}">
                <a16:creationId xmlns:a16="http://schemas.microsoft.com/office/drawing/2014/main" id="{9DD34877-A1E3-CE0A-94BF-221E6DC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3">
              <a:defRPr/>
            </a:pPr>
            <a:fld id="{3A10AC81-0BCF-4A88-91DD-6D952CB3253A}" type="slidenum">
              <a:rPr lang="es-ES" sz="1200">
                <a:solidFill>
                  <a:prstClr val="white"/>
                </a:solidFill>
              </a:rPr>
              <a:pPr defTabSz="914313">
                <a:defRPr/>
              </a:pPr>
              <a:t>6</a:t>
            </a:fld>
            <a:endParaRPr lang="es-ES" sz="1200" dirty="0">
              <a:solidFill>
                <a:prstClr val="white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B3D2A4-1620-72B3-C2D0-D30A7D33C991}"/>
              </a:ext>
            </a:extLst>
          </p:cNvPr>
          <p:cNvSpPr txBox="1"/>
          <p:nvPr/>
        </p:nvSpPr>
        <p:spPr>
          <a:xfrm>
            <a:off x="2417109" y="784907"/>
            <a:ext cx="4317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Ejecución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Total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(S/ Millones)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E4D4A9-4B9F-883F-0FBC-8C0594A981FB}"/>
              </a:ext>
            </a:extLst>
          </p:cNvPr>
          <p:cNvSpPr/>
          <p:nvPr/>
        </p:nvSpPr>
        <p:spPr>
          <a:xfrm>
            <a:off x="0" y="4935103"/>
            <a:ext cx="889730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13">
              <a:defRPr/>
            </a:pPr>
            <a:r>
              <a:rPr lang="es-PE" sz="7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PE" sz="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SIAF- MEF.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4B6AEF-A684-02E0-661C-EBA7DC0FFFC9}"/>
              </a:ext>
            </a:extLst>
          </p:cNvPr>
          <p:cNvGraphicFramePr>
            <a:graphicFrameLocks noGrp="1"/>
          </p:cNvGraphicFramePr>
          <p:nvPr/>
        </p:nvGraphicFramePr>
        <p:xfrm>
          <a:off x="1910168" y="1257731"/>
          <a:ext cx="5331600" cy="3527450"/>
        </p:xfrm>
        <a:graphic>
          <a:graphicData uri="http://schemas.openxmlformats.org/drawingml/2006/table">
            <a:tbl>
              <a:tblPr/>
              <a:tblGrid>
                <a:gridCol w="369008">
                  <a:extLst>
                    <a:ext uri="{9D8B030D-6E8A-4147-A177-3AD203B41FA5}">
                      <a16:colId xmlns:a16="http://schemas.microsoft.com/office/drawing/2014/main" val="2960720724"/>
                    </a:ext>
                  </a:extLst>
                </a:gridCol>
                <a:gridCol w="2239832">
                  <a:extLst>
                    <a:ext uri="{9D8B030D-6E8A-4147-A177-3AD203B41FA5}">
                      <a16:colId xmlns:a16="http://schemas.microsoft.com/office/drawing/2014/main" val="483482842"/>
                    </a:ext>
                  </a:extLst>
                </a:gridCol>
                <a:gridCol w="672146">
                  <a:extLst>
                    <a:ext uri="{9D8B030D-6E8A-4147-A177-3AD203B41FA5}">
                      <a16:colId xmlns:a16="http://schemas.microsoft.com/office/drawing/2014/main" val="2026017972"/>
                    </a:ext>
                  </a:extLst>
                </a:gridCol>
                <a:gridCol w="683538">
                  <a:extLst>
                    <a:ext uri="{9D8B030D-6E8A-4147-A177-3AD203B41FA5}">
                      <a16:colId xmlns:a16="http://schemas.microsoft.com/office/drawing/2014/main" val="1260940720"/>
                    </a:ext>
                  </a:extLst>
                </a:gridCol>
                <a:gridCol w="683538">
                  <a:extLst>
                    <a:ext uri="{9D8B030D-6E8A-4147-A177-3AD203B41FA5}">
                      <a16:colId xmlns:a16="http://schemas.microsoft.com/office/drawing/2014/main" val="1467823781"/>
                    </a:ext>
                  </a:extLst>
                </a:gridCol>
                <a:gridCol w="683538">
                  <a:extLst>
                    <a:ext uri="{9D8B030D-6E8A-4147-A177-3AD203B41FA5}">
                      <a16:colId xmlns:a16="http://schemas.microsoft.com/office/drawing/2014/main" val="3269213299"/>
                    </a:ext>
                  </a:extLst>
                </a:gridCol>
              </a:tblGrid>
              <a:tr h="265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 de Gobierno/Sector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PIM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Ejec. (Eje/PIM)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761816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Gobierno Nacional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141 122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145 377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64 207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0132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 y Finanzas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40 685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37 091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17 250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15869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18537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15944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601240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12 641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12 967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5 494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09216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Transportes y Comunicaciones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13319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12945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743411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Interior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11 104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11 653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5 647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93135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Defensa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10294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4337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Presidencia Consejo Ministros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7 113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6 862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3 043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31460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 Inclusión Social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6311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410767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Agrario y De Riego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2 910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5 012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1 577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47639"/>
                  </a:ext>
                </a:extLst>
              </a:tr>
              <a:tr h="10704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Vivienda, Construcción y Saneamiento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740668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 y Minas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3 852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19429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Justicia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081040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Producción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1 177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94729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Trabajo y Promoción del Empleo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882064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Relaciones Exteriores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07289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Ambiental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601333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Mujer y Poblaciones Vulnerables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23848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621431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Comercio Exterior y Turismo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82449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 Autónomos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8675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9642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056883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Gobiernos Regionales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43 871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52 327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22 004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60706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Gobiernos Locales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29 797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42 303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13 497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14163"/>
                  </a:ext>
                </a:extLst>
              </a:tr>
              <a:tr h="136237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214 790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240 006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99 707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41,5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6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5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4FE095-F240-214D-3DF3-092AA5C8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F75ACF-89A7-1066-6E5F-2D70451DB252}"/>
              </a:ext>
            </a:extLst>
          </p:cNvPr>
          <p:cNvSpPr txBox="1"/>
          <p:nvPr/>
        </p:nvSpPr>
        <p:spPr>
          <a:xfrm>
            <a:off x="1263052" y="805214"/>
            <a:ext cx="6390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1217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</a:t>
            </a:r>
            <a:r>
              <a:rPr lang="es-MX" dirty="0"/>
              <a:t>P</a:t>
            </a:r>
            <a:r>
              <a:rPr kumimoji="0" lang="es-MX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ública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Total</a:t>
            </a:r>
            <a:r>
              <a:rPr kumimoji="0" lang="es-MX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s-MX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7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(S/ Millones)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2B929D-9665-4D34-B184-0A4BF927C15F}"/>
              </a:ext>
            </a:extLst>
          </p:cNvPr>
          <p:cNvSpPr txBox="1"/>
          <p:nvPr/>
        </p:nvSpPr>
        <p:spPr>
          <a:xfrm>
            <a:off x="0" y="4847430"/>
            <a:ext cx="801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Corresponde a la ejecución de solo proyectos.</a:t>
            </a: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MEF.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FD4EEE-4890-4405-8E3B-03C318CD85D0}"/>
              </a:ext>
            </a:extLst>
          </p:cNvPr>
          <p:cNvSpPr txBox="1"/>
          <p:nvPr/>
        </p:nvSpPr>
        <p:spPr>
          <a:xfrm>
            <a:off x="-3307" y="-36725"/>
            <a:ext cx="9150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el avance de la ejecución de la Inversión Pública Total asciende a S/ 18 283 millones, que representa el 28,5% del PIM</a:t>
            </a:r>
            <a:endParaRPr lang="es-PE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D7D264-E647-152F-CC08-A8E0C6955E38}"/>
              </a:ext>
            </a:extLst>
          </p:cNvPr>
          <p:cNvGraphicFramePr>
            <a:graphicFrameLocks noGrp="1"/>
          </p:cNvGraphicFramePr>
          <p:nvPr/>
        </p:nvGraphicFramePr>
        <p:xfrm>
          <a:off x="1906166" y="1320889"/>
          <a:ext cx="5331601" cy="3527992"/>
        </p:xfrm>
        <a:graphic>
          <a:graphicData uri="http://schemas.openxmlformats.org/drawingml/2006/table">
            <a:tbl>
              <a:tblPr/>
              <a:tblGrid>
                <a:gridCol w="368780">
                  <a:extLst>
                    <a:ext uri="{9D8B030D-6E8A-4147-A177-3AD203B41FA5}">
                      <a16:colId xmlns:a16="http://schemas.microsoft.com/office/drawing/2014/main" val="1914484874"/>
                    </a:ext>
                  </a:extLst>
                </a:gridCol>
                <a:gridCol w="2229839">
                  <a:extLst>
                    <a:ext uri="{9D8B030D-6E8A-4147-A177-3AD203B41FA5}">
                      <a16:colId xmlns:a16="http://schemas.microsoft.com/office/drawing/2014/main" val="4017348893"/>
                    </a:ext>
                  </a:extLst>
                </a:gridCol>
                <a:gridCol w="674670">
                  <a:extLst>
                    <a:ext uri="{9D8B030D-6E8A-4147-A177-3AD203B41FA5}">
                      <a16:colId xmlns:a16="http://schemas.microsoft.com/office/drawing/2014/main" val="1680969224"/>
                    </a:ext>
                  </a:extLst>
                </a:gridCol>
                <a:gridCol w="686104">
                  <a:extLst>
                    <a:ext uri="{9D8B030D-6E8A-4147-A177-3AD203B41FA5}">
                      <a16:colId xmlns:a16="http://schemas.microsoft.com/office/drawing/2014/main" val="2486169326"/>
                    </a:ext>
                  </a:extLst>
                </a:gridCol>
                <a:gridCol w="686104">
                  <a:extLst>
                    <a:ext uri="{9D8B030D-6E8A-4147-A177-3AD203B41FA5}">
                      <a16:colId xmlns:a16="http://schemas.microsoft.com/office/drawing/2014/main" val="30328694"/>
                    </a:ext>
                  </a:extLst>
                </a:gridCol>
                <a:gridCol w="686104">
                  <a:extLst>
                    <a:ext uri="{9D8B030D-6E8A-4147-A177-3AD203B41FA5}">
                      <a16:colId xmlns:a16="http://schemas.microsoft.com/office/drawing/2014/main" val="1966172913"/>
                    </a:ext>
                  </a:extLst>
                </a:gridCol>
              </a:tblGrid>
              <a:tr h="265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 de Gobierno/Sector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PIM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Ejec. (Eje/PIM)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69723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Gobierno Nacional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26 454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25 700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8 717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529224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Transportes y Comunicaciones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8 504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8 052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2 958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10341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Presidencia Consejo Ministros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00577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3 448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2766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Agrario y De Riego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699438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Defensa 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73398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812425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Vivienda Construccion y Saneamiento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819642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 y Finanzas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462837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Ambiental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26867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Interior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167637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 y Minas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362981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Producción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556760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Justicia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02626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858042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Comercio Exterior y Turismo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5785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Trabajo y Promoción del Empleo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89387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Mujer y Poblaciones Vulnerables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72037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Relaciones Exteriores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34255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 Inclusión Social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94356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 Autónomos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695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26085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Gobiernos Regionales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12 370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14 760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3 443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7396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Gobiernos Locales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13 749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23 715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6 123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63414"/>
                  </a:ext>
                </a:extLst>
              </a:tr>
              <a:tr h="1359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406" marR="6406" marT="6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52 573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64 175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18 283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4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516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96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311AB1C-935A-05B3-3D55-D798A311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313718-2174-35CA-AB26-B3671E62F461}"/>
              </a:ext>
            </a:extLst>
          </p:cNvPr>
          <p:cNvSpPr txBox="1"/>
          <p:nvPr/>
        </p:nvSpPr>
        <p:spPr>
          <a:xfrm>
            <a:off x="-463" y="158618"/>
            <a:ext cx="9151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inversión privada empieza a recuperarse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97EBD1-26F4-232B-DB5C-6B2BE839F142}"/>
              </a:ext>
            </a:extLst>
          </p:cNvPr>
          <p:cNvSpPr txBox="1"/>
          <p:nvPr/>
        </p:nvSpPr>
        <p:spPr>
          <a:xfrm>
            <a:off x="3189486" y="1000598"/>
            <a:ext cx="2773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Inversión privada</a:t>
            </a:r>
            <a:r>
              <a:rPr kumimoji="0" lang="es-PE" sz="1400" b="1" i="0" u="none" strike="noStrike" kern="1200" cap="none" spc="0" normalizeH="0" baseline="3000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07569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real anual)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4473-E64D-4F79-6BB8-D9E330012524}"/>
              </a:ext>
            </a:extLst>
          </p:cNvPr>
          <p:cNvSpPr txBox="1"/>
          <p:nvPr/>
        </p:nvSpPr>
        <p:spPr>
          <a:xfrm>
            <a:off x="-463" y="4788713"/>
            <a:ext cx="7081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>
                <a:tab pos="670948" algn="l"/>
              </a:tabLst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 Datos del 2T2023 son proyectados. Los resultados del 2T2023 muestran el avance de abril y mayo 2023. .</a:t>
            </a:r>
          </a:p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>
                <a:tab pos="670948" algn="l"/>
              </a:tabLst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BCRP, estimaciones MEF.</a:t>
            </a:r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5A59B2E2-3C07-801B-AED0-D18D418A6675}"/>
              </a:ext>
            </a:extLst>
          </p:cNvPr>
          <p:cNvSpPr/>
          <p:nvPr/>
        </p:nvSpPr>
        <p:spPr>
          <a:xfrm>
            <a:off x="4229249" y="3382918"/>
            <a:ext cx="1173162" cy="392708"/>
          </a:xfrm>
          <a:prstGeom prst="wedgeRoundRectCallout">
            <a:avLst>
              <a:gd name="adj1" fmla="val 58573"/>
              <a:gd name="adj2" fmla="val 24690"/>
              <a:gd name="adj3" fmla="val 16667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mayor caída desde 2009 (sin considerar la pandemia)</a:t>
            </a:r>
            <a:endParaRPr kumimoji="0" lang="es-P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lecha curvada hacia arriba 2"/>
          <p:cNvSpPr/>
          <p:nvPr/>
        </p:nvSpPr>
        <p:spPr>
          <a:xfrm rot="18683148">
            <a:off x="5777362" y="3476298"/>
            <a:ext cx="834398" cy="372571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817EB575-C157-6F9E-759F-B3F2F081F4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71737" y="1528763"/>
            <a:ext cx="4206875" cy="2628900"/>
            <a:chOff x="49" y="959"/>
            <a:chExt cx="2650" cy="1656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7981AF48-B418-D272-6CDD-14E07EC02C4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" y="959"/>
              <a:ext cx="2650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ECFB920-F5EB-9649-7DE0-53B77DADB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1382"/>
              <a:ext cx="226" cy="499"/>
            </a:xfrm>
            <a:prstGeom prst="rect">
              <a:avLst/>
            </a:prstGeom>
            <a:solidFill>
              <a:srgbClr val="41B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F74B2BF-6D57-83A2-F4DA-863FE9C86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" y="1209"/>
              <a:ext cx="1921" cy="1023"/>
            </a:xfrm>
            <a:custGeom>
              <a:avLst/>
              <a:gdLst>
                <a:gd name="T0" fmla="*/ 0 w 1921"/>
                <a:gd name="T1" fmla="*/ 0 h 1023"/>
                <a:gd name="T2" fmla="*/ 226 w 1921"/>
                <a:gd name="T3" fmla="*/ 0 h 1023"/>
                <a:gd name="T4" fmla="*/ 226 w 1921"/>
                <a:gd name="T5" fmla="*/ 173 h 1023"/>
                <a:gd name="T6" fmla="*/ 0 w 1921"/>
                <a:gd name="T7" fmla="*/ 173 h 1023"/>
                <a:gd name="T8" fmla="*/ 0 w 1921"/>
                <a:gd name="T9" fmla="*/ 0 h 1023"/>
                <a:gd name="T10" fmla="*/ 335 w 1921"/>
                <a:gd name="T11" fmla="*/ 59 h 1023"/>
                <a:gd name="T12" fmla="*/ 561 w 1921"/>
                <a:gd name="T13" fmla="*/ 59 h 1023"/>
                <a:gd name="T14" fmla="*/ 561 w 1921"/>
                <a:gd name="T15" fmla="*/ 173 h 1023"/>
                <a:gd name="T16" fmla="*/ 335 w 1921"/>
                <a:gd name="T17" fmla="*/ 173 h 1023"/>
                <a:gd name="T18" fmla="*/ 335 w 1921"/>
                <a:gd name="T19" fmla="*/ 59 h 1023"/>
                <a:gd name="T20" fmla="*/ 674 w 1921"/>
                <a:gd name="T21" fmla="*/ 64 h 1023"/>
                <a:gd name="T22" fmla="*/ 901 w 1921"/>
                <a:gd name="T23" fmla="*/ 64 h 1023"/>
                <a:gd name="T24" fmla="*/ 901 w 1921"/>
                <a:gd name="T25" fmla="*/ 173 h 1023"/>
                <a:gd name="T26" fmla="*/ 674 w 1921"/>
                <a:gd name="T27" fmla="*/ 173 h 1023"/>
                <a:gd name="T28" fmla="*/ 674 w 1921"/>
                <a:gd name="T29" fmla="*/ 64 h 1023"/>
                <a:gd name="T30" fmla="*/ 1014 w 1921"/>
                <a:gd name="T31" fmla="*/ 212 h 1023"/>
                <a:gd name="T32" fmla="*/ 1241 w 1921"/>
                <a:gd name="T33" fmla="*/ 212 h 1023"/>
                <a:gd name="T34" fmla="*/ 1241 w 1921"/>
                <a:gd name="T35" fmla="*/ 173 h 1023"/>
                <a:gd name="T36" fmla="*/ 1014 w 1921"/>
                <a:gd name="T37" fmla="*/ 173 h 1023"/>
                <a:gd name="T38" fmla="*/ 1014 w 1921"/>
                <a:gd name="T39" fmla="*/ 212 h 1023"/>
                <a:gd name="T40" fmla="*/ 1354 w 1921"/>
                <a:gd name="T41" fmla="*/ 464 h 1023"/>
                <a:gd name="T42" fmla="*/ 1581 w 1921"/>
                <a:gd name="T43" fmla="*/ 464 h 1023"/>
                <a:gd name="T44" fmla="*/ 1581 w 1921"/>
                <a:gd name="T45" fmla="*/ 173 h 1023"/>
                <a:gd name="T46" fmla="*/ 1354 w 1921"/>
                <a:gd name="T47" fmla="*/ 173 h 1023"/>
                <a:gd name="T48" fmla="*/ 1354 w 1921"/>
                <a:gd name="T49" fmla="*/ 464 h 1023"/>
                <a:gd name="T50" fmla="*/ 1694 w 1921"/>
                <a:gd name="T51" fmla="*/ 1023 h 1023"/>
                <a:gd name="T52" fmla="*/ 1921 w 1921"/>
                <a:gd name="T53" fmla="*/ 1023 h 1023"/>
                <a:gd name="T54" fmla="*/ 1921 w 1921"/>
                <a:gd name="T55" fmla="*/ 173 h 1023"/>
                <a:gd name="T56" fmla="*/ 1694 w 1921"/>
                <a:gd name="T57" fmla="*/ 173 h 1023"/>
                <a:gd name="T58" fmla="*/ 1694 w 1921"/>
                <a:gd name="T59" fmla="*/ 102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1" h="1023">
                  <a:moveTo>
                    <a:pt x="0" y="0"/>
                  </a:moveTo>
                  <a:lnTo>
                    <a:pt x="226" y="0"/>
                  </a:lnTo>
                  <a:lnTo>
                    <a:pt x="226" y="173"/>
                  </a:lnTo>
                  <a:lnTo>
                    <a:pt x="0" y="173"/>
                  </a:lnTo>
                  <a:lnTo>
                    <a:pt x="0" y="0"/>
                  </a:lnTo>
                  <a:close/>
                  <a:moveTo>
                    <a:pt x="335" y="59"/>
                  </a:moveTo>
                  <a:lnTo>
                    <a:pt x="561" y="59"/>
                  </a:lnTo>
                  <a:lnTo>
                    <a:pt x="561" y="173"/>
                  </a:lnTo>
                  <a:lnTo>
                    <a:pt x="335" y="173"/>
                  </a:lnTo>
                  <a:lnTo>
                    <a:pt x="335" y="59"/>
                  </a:lnTo>
                  <a:close/>
                  <a:moveTo>
                    <a:pt x="674" y="64"/>
                  </a:moveTo>
                  <a:lnTo>
                    <a:pt x="901" y="64"/>
                  </a:lnTo>
                  <a:lnTo>
                    <a:pt x="901" y="173"/>
                  </a:lnTo>
                  <a:lnTo>
                    <a:pt x="674" y="173"/>
                  </a:lnTo>
                  <a:lnTo>
                    <a:pt x="674" y="64"/>
                  </a:lnTo>
                  <a:close/>
                  <a:moveTo>
                    <a:pt x="1014" y="212"/>
                  </a:moveTo>
                  <a:lnTo>
                    <a:pt x="1241" y="212"/>
                  </a:lnTo>
                  <a:lnTo>
                    <a:pt x="1241" y="173"/>
                  </a:lnTo>
                  <a:lnTo>
                    <a:pt x="1014" y="173"/>
                  </a:lnTo>
                  <a:lnTo>
                    <a:pt x="1014" y="212"/>
                  </a:lnTo>
                  <a:close/>
                  <a:moveTo>
                    <a:pt x="1354" y="464"/>
                  </a:moveTo>
                  <a:lnTo>
                    <a:pt x="1581" y="464"/>
                  </a:lnTo>
                  <a:lnTo>
                    <a:pt x="1581" y="173"/>
                  </a:lnTo>
                  <a:lnTo>
                    <a:pt x="1354" y="173"/>
                  </a:lnTo>
                  <a:lnTo>
                    <a:pt x="1354" y="464"/>
                  </a:lnTo>
                  <a:close/>
                  <a:moveTo>
                    <a:pt x="1694" y="1023"/>
                  </a:moveTo>
                  <a:lnTo>
                    <a:pt x="1921" y="1023"/>
                  </a:lnTo>
                  <a:lnTo>
                    <a:pt x="1921" y="173"/>
                  </a:lnTo>
                  <a:lnTo>
                    <a:pt x="1694" y="173"/>
                  </a:lnTo>
                  <a:lnTo>
                    <a:pt x="1694" y="1023"/>
                  </a:lnTo>
                  <a:close/>
                </a:path>
              </a:pathLst>
            </a:custGeom>
            <a:solidFill>
              <a:srgbClr val="075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E032929C-2919-31E6-8094-DDACA31E9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" y="1033"/>
              <a:ext cx="0" cy="1404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537205-7C6E-C24A-1F5C-6EBB281EA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" y="1033"/>
              <a:ext cx="25" cy="1404"/>
            </a:xfrm>
            <a:custGeom>
              <a:avLst/>
              <a:gdLst>
                <a:gd name="T0" fmla="*/ 0 w 25"/>
                <a:gd name="T1" fmla="*/ 1404 h 1404"/>
                <a:gd name="T2" fmla="*/ 25 w 25"/>
                <a:gd name="T3" fmla="*/ 1404 h 1404"/>
                <a:gd name="T4" fmla="*/ 0 w 25"/>
                <a:gd name="T5" fmla="*/ 1053 h 1404"/>
                <a:gd name="T6" fmla="*/ 25 w 25"/>
                <a:gd name="T7" fmla="*/ 1053 h 1404"/>
                <a:gd name="T8" fmla="*/ 0 w 25"/>
                <a:gd name="T9" fmla="*/ 702 h 1404"/>
                <a:gd name="T10" fmla="*/ 25 w 25"/>
                <a:gd name="T11" fmla="*/ 702 h 1404"/>
                <a:gd name="T12" fmla="*/ 0 w 25"/>
                <a:gd name="T13" fmla="*/ 351 h 1404"/>
                <a:gd name="T14" fmla="*/ 25 w 25"/>
                <a:gd name="T15" fmla="*/ 351 h 1404"/>
                <a:gd name="T16" fmla="*/ 0 w 25"/>
                <a:gd name="T17" fmla="*/ 0 h 1404"/>
                <a:gd name="T18" fmla="*/ 25 w 25"/>
                <a:gd name="T19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04">
                  <a:moveTo>
                    <a:pt x="0" y="1404"/>
                  </a:moveTo>
                  <a:lnTo>
                    <a:pt x="25" y="1404"/>
                  </a:lnTo>
                  <a:moveTo>
                    <a:pt x="0" y="1053"/>
                  </a:moveTo>
                  <a:lnTo>
                    <a:pt x="25" y="1053"/>
                  </a:lnTo>
                  <a:moveTo>
                    <a:pt x="0" y="702"/>
                  </a:moveTo>
                  <a:lnTo>
                    <a:pt x="25" y="702"/>
                  </a:lnTo>
                  <a:moveTo>
                    <a:pt x="0" y="351"/>
                  </a:moveTo>
                  <a:lnTo>
                    <a:pt x="25" y="351"/>
                  </a:lnTo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6CF9DC74-6D0D-A056-F783-C9E7C2400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" y="1384"/>
              <a:ext cx="2374" cy="0"/>
            </a:xfrm>
            <a:prstGeom prst="line">
              <a:avLst/>
            </a:pr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59E33AE-09F7-D470-35EE-96623116AA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" y="1384"/>
              <a:ext cx="2374" cy="25"/>
            </a:xfrm>
            <a:custGeom>
              <a:avLst/>
              <a:gdLst>
                <a:gd name="T0" fmla="*/ 0 w 2374"/>
                <a:gd name="T1" fmla="*/ 0 h 25"/>
                <a:gd name="T2" fmla="*/ 0 w 2374"/>
                <a:gd name="T3" fmla="*/ 25 h 25"/>
                <a:gd name="T4" fmla="*/ 340 w 2374"/>
                <a:gd name="T5" fmla="*/ 0 h 25"/>
                <a:gd name="T6" fmla="*/ 340 w 2374"/>
                <a:gd name="T7" fmla="*/ 25 h 25"/>
                <a:gd name="T8" fmla="*/ 675 w 2374"/>
                <a:gd name="T9" fmla="*/ 0 h 25"/>
                <a:gd name="T10" fmla="*/ 675 w 2374"/>
                <a:gd name="T11" fmla="*/ 25 h 25"/>
                <a:gd name="T12" fmla="*/ 1015 w 2374"/>
                <a:gd name="T13" fmla="*/ 0 h 25"/>
                <a:gd name="T14" fmla="*/ 1015 w 2374"/>
                <a:gd name="T15" fmla="*/ 25 h 25"/>
                <a:gd name="T16" fmla="*/ 1354 w 2374"/>
                <a:gd name="T17" fmla="*/ 0 h 25"/>
                <a:gd name="T18" fmla="*/ 1354 w 2374"/>
                <a:gd name="T19" fmla="*/ 25 h 25"/>
                <a:gd name="T20" fmla="*/ 1694 w 2374"/>
                <a:gd name="T21" fmla="*/ 0 h 25"/>
                <a:gd name="T22" fmla="*/ 1694 w 2374"/>
                <a:gd name="T23" fmla="*/ 25 h 25"/>
                <a:gd name="T24" fmla="*/ 2034 w 2374"/>
                <a:gd name="T25" fmla="*/ 0 h 25"/>
                <a:gd name="T26" fmla="*/ 2034 w 2374"/>
                <a:gd name="T27" fmla="*/ 25 h 25"/>
                <a:gd name="T28" fmla="*/ 2374 w 2374"/>
                <a:gd name="T29" fmla="*/ 0 h 25"/>
                <a:gd name="T30" fmla="*/ 2374 w 2374"/>
                <a:gd name="T3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74" h="25">
                  <a:moveTo>
                    <a:pt x="0" y="0"/>
                  </a:moveTo>
                  <a:lnTo>
                    <a:pt x="0" y="25"/>
                  </a:lnTo>
                  <a:moveTo>
                    <a:pt x="340" y="0"/>
                  </a:moveTo>
                  <a:lnTo>
                    <a:pt x="340" y="25"/>
                  </a:lnTo>
                  <a:moveTo>
                    <a:pt x="675" y="0"/>
                  </a:moveTo>
                  <a:lnTo>
                    <a:pt x="675" y="25"/>
                  </a:lnTo>
                  <a:moveTo>
                    <a:pt x="1015" y="0"/>
                  </a:moveTo>
                  <a:lnTo>
                    <a:pt x="1015" y="25"/>
                  </a:lnTo>
                  <a:moveTo>
                    <a:pt x="1354" y="0"/>
                  </a:moveTo>
                  <a:lnTo>
                    <a:pt x="1354" y="25"/>
                  </a:lnTo>
                  <a:moveTo>
                    <a:pt x="1694" y="0"/>
                  </a:moveTo>
                  <a:lnTo>
                    <a:pt x="1694" y="25"/>
                  </a:lnTo>
                  <a:moveTo>
                    <a:pt x="2034" y="0"/>
                  </a:moveTo>
                  <a:lnTo>
                    <a:pt x="2034" y="25"/>
                  </a:lnTo>
                  <a:moveTo>
                    <a:pt x="2374" y="0"/>
                  </a:moveTo>
                  <a:lnTo>
                    <a:pt x="2374" y="25"/>
                  </a:lnTo>
                </a:path>
              </a:pathLst>
            </a:custGeom>
            <a:noFill/>
            <a:ln w="7938" cap="flat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1D0C1895-03D8-EFE3-6413-B5E720F6E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" y="1081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2,5</a:t>
              </a:r>
              <a:endParaRPr kumimoji="0" lang="es-PE" alt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7A3CBD57-E1C6-E8E1-9DC8-ABCAAA37D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144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1,6</a:t>
              </a:r>
              <a:endParaRPr kumimoji="0" lang="es-PE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6CC11B8B-1FF0-17EF-71AA-767201A46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1144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1,6</a:t>
              </a:r>
              <a:endParaRPr kumimoji="0" lang="es-PE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5431FB01-D01D-2E30-1290-CAFD5D93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1461"/>
              <a:ext cx="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s-PE" altLang="es-PE" sz="1400" b="0" i="0" u="none" strike="noStrike" kern="1200" cap="none" spc="0" normalizeH="0" baseline="0" noProof="0" dirty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38DA67B0-B7B5-AE87-2B0E-6FCC35F0F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1461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0,5</a:t>
              </a:r>
              <a:endParaRPr kumimoji="0" lang="es-PE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4975B6A5-8323-87D3-0B72-CF764FE6B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1711"/>
              <a:ext cx="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s-PE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6F20FDA2-23D1-F299-2C1D-C81652D3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711"/>
              <a:ext cx="1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4,1</a:t>
              </a:r>
              <a:endParaRPr kumimoji="0" lang="es-PE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8F462585-3051-76D7-DDC3-04015B181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" y="2269"/>
              <a:ext cx="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s-PE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703C5EBA-CD21-FE78-B094-0B3392587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" y="2269"/>
              <a:ext cx="1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000" b="1" i="0" u="none" strike="noStrike" kern="1200" cap="none" spc="0" normalizeH="0" baseline="0" noProof="0">
                  <a:ln>
                    <a:noFill/>
                  </a:ln>
                  <a:solidFill>
                    <a:srgbClr val="07569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12,0</a:t>
              </a:r>
              <a:endParaRPr kumimoji="0" lang="es-PE" altLang="es-PE" sz="1400" b="0" i="0" u="none" strike="noStrike" kern="1200" cap="none" spc="0" normalizeH="0" baseline="0" noProof="0">
                <a:ln>
                  <a:noFill/>
                </a:ln>
                <a:solidFill>
                  <a:srgbClr val="0756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B0B39237-AFE9-DF90-FBA1-29AFC0ED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1923"/>
              <a:ext cx="2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1B7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1B7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4F51188E-F141-EA56-3CDD-3D1A74FBB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1923"/>
              <a:ext cx="12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1B7A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7,1</a:t>
              </a:r>
              <a:endParaRPr kumimoji="0" lang="es-PE" alt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41B7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7A32EE03-3358-1E7D-9ADF-A1DA64DA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2392"/>
              <a:ext cx="16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-15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9895CA37-F92C-DADA-8B4B-F61BD1D2B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" y="2041"/>
              <a:ext cx="16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-10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84E0224D-2517-1819-673A-0774170DD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689"/>
              <a:ext cx="11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-5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484727C0-6381-FAC4-73F4-BF63D4840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1337"/>
              <a:ext cx="8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5FDDC456-DC43-972A-A2C9-339C48DCC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986"/>
              <a:ext cx="8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72171FCF-9943-CB24-8C59-898014F73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2490"/>
              <a:ext cx="25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IV-21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230DC1E8-9ED6-9240-E421-E997E39E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2490"/>
              <a:ext cx="19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I-22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5172145-0B71-B33D-64C2-52169DC81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2490"/>
              <a:ext cx="21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II-22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98FA9A45-132D-AB99-E6DA-A4FE8FA7F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2490"/>
              <a:ext cx="24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III-22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31A8B2E5-0384-3BF5-AB5F-46E616614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" y="2490"/>
              <a:ext cx="25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IV-22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99C14F5E-9549-8847-0626-06D9F286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2490"/>
              <a:ext cx="19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I-23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BE31819D-823D-E31F-780E-08D8EE61D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" y="2490"/>
              <a:ext cx="21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altLang="es-P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II-23</a:t>
              </a:r>
              <a:endParaRPr kumimoji="0" lang="es-PE" alt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14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5A6881D-A867-4CE9-A3C8-57F4705F404C}"/>
              </a:ext>
            </a:extLst>
          </p:cNvPr>
          <p:cNvSpPr txBox="1"/>
          <p:nvPr/>
        </p:nvSpPr>
        <p:spPr>
          <a:xfrm>
            <a:off x="0" y="4903486"/>
            <a:ext cx="736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 algn="just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1600"/>
            </a:lvl1pPr>
          </a:lstStyle>
          <a:p>
            <a:pPr marL="0" marR="0" lvl="0" indent="0" algn="just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s-PE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Fuente: BCRP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69E09D-E984-4BC5-A5B9-0C09D418AC08}"/>
              </a:ext>
            </a:extLst>
          </p:cNvPr>
          <p:cNvSpPr txBox="1"/>
          <p:nvPr/>
        </p:nvSpPr>
        <p:spPr>
          <a:xfrm>
            <a:off x="2537305" y="782398"/>
            <a:ext cx="4077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algn="ctr" defTabSz="686370">
              <a:defRPr sz="1400" b="1">
                <a:solidFill>
                  <a:srgbClr val="2F5597"/>
                </a:solidFill>
                <a:latin typeface="Arial "/>
              </a:defRPr>
            </a:lvl1pPr>
          </a:lstStyle>
          <a:p>
            <a:pPr marL="0" marR="0" lvl="0" indent="0" algn="ctr" defTabSz="686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Inversión privada</a:t>
            </a:r>
          </a:p>
          <a:p>
            <a:pPr marL="0" marR="0" lvl="0" indent="0" algn="ct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(Var. % real anual)</a:t>
            </a:r>
          </a:p>
        </p:txBody>
      </p:sp>
      <p:sp>
        <p:nvSpPr>
          <p:cNvPr id="21" name="Título 2">
            <a:extLst>
              <a:ext uri="{FF2B5EF4-FFF2-40B4-BE49-F238E27FC236}">
                <a16:creationId xmlns:a16="http://schemas.microsoft.com/office/drawing/2014/main" id="{F6C722F4-F82A-2507-CB88-EB29A848CA09}"/>
              </a:ext>
            </a:extLst>
          </p:cNvPr>
          <p:cNvSpPr txBox="1">
            <a:spLocks/>
          </p:cNvSpPr>
          <p:nvPr/>
        </p:nvSpPr>
        <p:spPr>
          <a:xfrm>
            <a:off x="1" y="155899"/>
            <a:ext cx="9151937" cy="413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"/>
                <a:ea typeface="+mj-ea"/>
                <a:cs typeface="Arial" panose="020B0604020202020204" pitchFamily="34" charset="0"/>
                <a:sym typeface="Arial"/>
              </a:rPr>
              <a:t>Es importante revertir la dinámica del crecimiento de la inversión privada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06EE20-1495-FDFE-5800-98AEE96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AC81-0BCF-4A88-91DD-6D952CB3253A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F4E7013-44BD-2350-C63F-91CC8371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49" y="1298224"/>
            <a:ext cx="6588252" cy="3348228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484D39A-AFE7-AF92-EC4C-351140EF4737}"/>
              </a:ext>
            </a:extLst>
          </p:cNvPr>
          <p:cNvCxnSpPr/>
          <p:nvPr/>
        </p:nvCxnSpPr>
        <p:spPr>
          <a:xfrm>
            <a:off x="1559067" y="3381158"/>
            <a:ext cx="398033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8FA3B2F-3EC0-0FE9-EA17-DCE971287164}"/>
              </a:ext>
            </a:extLst>
          </p:cNvPr>
          <p:cNvSpPr txBox="1"/>
          <p:nvPr/>
        </p:nvSpPr>
        <p:spPr>
          <a:xfrm>
            <a:off x="3413485" y="3381158"/>
            <a:ext cx="3079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Promedio 2014-2019: -0,5%</a:t>
            </a:r>
            <a:endParaRPr kumimoji="0" lang="es-419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59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2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22955</TotalTime>
  <Words>4836</Words>
  <Application>Microsoft Office PowerPoint</Application>
  <PresentationFormat>Personalizado</PresentationFormat>
  <Paragraphs>1213</Paragraphs>
  <Slides>35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Arial </vt:lpstr>
      <vt:lpstr>Book Antiqua</vt:lpstr>
      <vt:lpstr>Calibri</vt:lpstr>
      <vt:lpstr>Calibri Light</vt:lpstr>
      <vt:lpstr>Times New Roman</vt:lpstr>
      <vt:lpstr>Wingdings</vt:lpstr>
      <vt:lpstr>Diseño personalizado</vt:lpstr>
      <vt:lpstr>4_Tema de Office</vt:lpstr>
      <vt:lpstr>1_Diseño personalizado</vt:lpstr>
      <vt:lpstr>5_Tema de Office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PERÚ: PANORAMA ECONÓMICO Y MINERÍA</dc:title>
  <dc:creator>Jurado Ampudia, Sandra</dc:creator>
  <cp:lastModifiedBy>Luis Enrique Pineda Larzo</cp:lastModifiedBy>
  <cp:revision>657</cp:revision>
  <dcterms:modified xsi:type="dcterms:W3CDTF">2023-07-11T15:33:16Z</dcterms:modified>
</cp:coreProperties>
</file>