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74" r:id="rId2"/>
    <p:sldId id="268" r:id="rId3"/>
    <p:sldId id="286" r:id="rId4"/>
    <p:sldId id="313" r:id="rId5"/>
    <p:sldId id="1034" r:id="rId6"/>
    <p:sldId id="1104" r:id="rId7"/>
    <p:sldId id="1105" r:id="rId8"/>
    <p:sldId id="796" r:id="rId9"/>
    <p:sldId id="933" r:id="rId10"/>
    <p:sldId id="934" r:id="rId11"/>
    <p:sldId id="15874" r:id="rId12"/>
    <p:sldId id="15873" r:id="rId13"/>
    <p:sldId id="10733" r:id="rId14"/>
    <p:sldId id="331" r:id="rId15"/>
    <p:sldId id="332" r:id="rId16"/>
    <p:sldId id="15872" r:id="rId17"/>
    <p:sldId id="10689" r:id="rId18"/>
    <p:sldId id="323" r:id="rId19"/>
    <p:sldId id="1948" r:id="rId20"/>
    <p:sldId id="458" r:id="rId21"/>
    <p:sldId id="5112" r:id="rId22"/>
    <p:sldId id="552" r:id="rId23"/>
    <p:sldId id="5117" r:id="rId24"/>
    <p:sldId id="15868" r:id="rId25"/>
    <p:sldId id="322" r:id="rId26"/>
    <p:sldId id="314" r:id="rId27"/>
  </p:sldIdLst>
  <p:sldSz cx="12192000" cy="6858000"/>
  <p:notesSz cx="7010400" cy="92964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29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44" autoAdjust="0"/>
    <p:restoredTop sz="84045" autoAdjust="0"/>
  </p:normalViewPr>
  <p:slideViewPr>
    <p:cSldViewPr snapToGrid="0">
      <p:cViewPr varScale="1">
        <p:scale>
          <a:sx n="90" d="100"/>
          <a:sy n="90" d="100"/>
        </p:scale>
        <p:origin x="41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D:\CUADROS%20PARA%20INFORME%20A%20DICIEMBRE%202022%2025.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riosr\Desktop\Impactos%20Caja%202022\Impactos%20en%20Flujo%20de%20Caj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970013606587765E-2"/>
          <c:y val="0.13570554641254001"/>
          <c:w val="0.80635148731408601"/>
          <c:h val="0.52377861206515053"/>
        </c:manualLayout>
      </c:layout>
      <c:barChart>
        <c:barDir val="col"/>
        <c:grouping val="stacked"/>
        <c:varyColors val="0"/>
        <c:ser>
          <c:idx val="0"/>
          <c:order val="0"/>
          <c:tx>
            <c:strRef>
              <c:f>'ESTADOS FINANCIEROS '!$A$77:$B$77</c:f>
              <c:strCache>
                <c:ptCount val="2"/>
                <c:pt idx="0">
                  <c:v>PATRIMONIO</c:v>
                </c:pt>
              </c:strCache>
            </c:strRef>
          </c:tx>
          <c:spPr>
            <a:solidFill>
              <a:schemeClr val="bg1">
                <a:lumMod val="85000"/>
              </a:schemeClr>
            </a:solidFill>
            <a:ln w="9525" cap="flat" cmpd="sng" algn="ctr">
              <a:solidFill>
                <a:schemeClr val="bg1">
                  <a:lumMod val="75000"/>
                </a:schemeClr>
              </a:solidFill>
              <a:round/>
            </a:ln>
            <a:effectLst/>
          </c:spPr>
          <c:invertIfNegative val="0"/>
          <c:dLbls>
            <c:spPr>
              <a:solidFill>
                <a:schemeClr val="bg1">
                  <a:lumMod val="85000"/>
                </a:schemeClr>
              </a:solid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solidFill>
                    <a:latin typeface="+mn-lt"/>
                    <a:ea typeface="+mn-ea"/>
                    <a:cs typeface="+mn-cs"/>
                  </a:defRPr>
                </a:pPr>
                <a:endParaRPr lang="es-P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'ESTADOS FINANCIEROS '!$C$76:$E$76</c:f>
              <c:strCache>
                <c:ptCount val="3"/>
                <c:pt idx="0">
                  <c:v>A dic.21</c:v>
                </c:pt>
                <c:pt idx="1">
                  <c:v>A dic.22</c:v>
                </c:pt>
                <c:pt idx="2">
                  <c:v>Ppto.a dic.22</c:v>
                </c:pt>
              </c:strCache>
            </c:strRef>
          </c:cat>
          <c:val>
            <c:numRef>
              <c:f>'ESTADOS FINANCIEROS '!$C$77:$E$77</c:f>
              <c:numCache>
                <c:formatCode>_-* #,##0_-;\-* #,##0_-;_-* "-"??_-;_-@_-</c:formatCode>
                <c:ptCount val="3"/>
                <c:pt idx="0">
                  <c:v>1908.9192630200043</c:v>
                </c:pt>
                <c:pt idx="1">
                  <c:v>2645.4766236300011</c:v>
                </c:pt>
                <c:pt idx="2">
                  <c:v>2730.5308977188738</c:v>
                </c:pt>
              </c:numCache>
            </c:numRef>
          </c:val>
          <c:extLst>
            <c:ext xmlns:c16="http://schemas.microsoft.com/office/drawing/2014/chart" uri="{C3380CC4-5D6E-409C-BE32-E72D297353CC}">
              <c16:uniqueId val="{00000000-44C6-4E93-8E12-6CC445F7A991}"/>
            </c:ext>
          </c:extLst>
        </c:ser>
        <c:ser>
          <c:idx val="1"/>
          <c:order val="1"/>
          <c:tx>
            <c:strRef>
              <c:f>'ESTADOS FINANCIEROS '!$A$78:$B$78</c:f>
              <c:strCache>
                <c:ptCount val="2"/>
                <c:pt idx="0">
                  <c:v>PASIVO TOTAL</c:v>
                </c:pt>
              </c:strCache>
            </c:strRef>
          </c:tx>
          <c:spPr>
            <a:solidFill>
              <a:schemeClr val="accent5">
                <a:lumMod val="60000"/>
                <a:lumOff val="40000"/>
              </a:schemeClr>
            </a:solidFill>
            <a:ln w="9525" cap="flat" cmpd="sng" algn="ctr">
              <a:solidFill>
                <a:schemeClr val="accent5">
                  <a:lumMod val="60000"/>
                  <a:lumOff val="40000"/>
                </a:schemeClr>
              </a:solidFill>
              <a:round/>
            </a:ln>
            <a:effectLst/>
          </c:spPr>
          <c:invertIfNegative val="0"/>
          <c:dLbls>
            <c:dLbl>
              <c:idx val="0"/>
              <c:layout>
                <c:manualLayout>
                  <c:x val="5.5187038433209563E-3"/>
                  <c:y val="6.595329779471906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C6-4E93-8E12-6CC445F7A991}"/>
                </c:ext>
              </c:extLst>
            </c:dLbl>
            <c:dLbl>
              <c:idx val="1"/>
              <c:layout>
                <c:manualLayout>
                  <c:x val="0"/>
                  <c:y val="6.595329779471906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4C6-4E93-8E12-6CC445F7A991}"/>
                </c:ext>
              </c:extLst>
            </c:dLbl>
            <c:dLbl>
              <c:idx val="2"/>
              <c:layout>
                <c:manualLayout>
                  <c:x val="0"/>
                  <c:y val="6.595329779471906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4C6-4E93-8E12-6CC445F7A991}"/>
                </c:ext>
              </c:extLst>
            </c:dLbl>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solidFill>
                    <a:latin typeface="+mn-lt"/>
                    <a:ea typeface="+mn-ea"/>
                    <a:cs typeface="+mn-cs"/>
                  </a:defRPr>
                </a:pPr>
                <a:endParaRPr lang="es-P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'ESTADOS FINANCIEROS '!$C$76:$E$76</c:f>
              <c:strCache>
                <c:ptCount val="3"/>
                <c:pt idx="0">
                  <c:v>A dic.21</c:v>
                </c:pt>
                <c:pt idx="1">
                  <c:v>A dic.22</c:v>
                </c:pt>
                <c:pt idx="2">
                  <c:v>Ppto.a dic.22</c:v>
                </c:pt>
              </c:strCache>
            </c:strRef>
          </c:cat>
          <c:val>
            <c:numRef>
              <c:f>'ESTADOS FINANCIEROS '!$C$78:$E$78</c:f>
              <c:numCache>
                <c:formatCode>_-* #,##0_-;\-* #,##0_-;_-* "-"??_-;_-@_-</c:formatCode>
                <c:ptCount val="3"/>
                <c:pt idx="0">
                  <c:v>6776.6160755738756</c:v>
                </c:pt>
                <c:pt idx="1">
                  <c:v>7309.8111934500012</c:v>
                </c:pt>
                <c:pt idx="2">
                  <c:v>7896.2218359883727</c:v>
                </c:pt>
              </c:numCache>
            </c:numRef>
          </c:val>
          <c:extLst>
            <c:ext xmlns:c16="http://schemas.microsoft.com/office/drawing/2014/chart" uri="{C3380CC4-5D6E-409C-BE32-E72D297353CC}">
              <c16:uniqueId val="{00000004-44C6-4E93-8E12-6CC445F7A991}"/>
            </c:ext>
          </c:extLst>
        </c:ser>
        <c:dLbls>
          <c:showLegendKey val="0"/>
          <c:showVal val="0"/>
          <c:showCatName val="0"/>
          <c:showSerName val="0"/>
          <c:showPercent val="0"/>
          <c:showBubbleSize val="0"/>
        </c:dLbls>
        <c:gapWidth val="150"/>
        <c:overlap val="100"/>
        <c:axId val="1706230655"/>
        <c:axId val="1707129535"/>
      </c:barChart>
      <c:lineChart>
        <c:grouping val="standard"/>
        <c:varyColors val="0"/>
        <c:ser>
          <c:idx val="2"/>
          <c:order val="2"/>
          <c:tx>
            <c:strRef>
              <c:f>'ESTADOS FINANCIEROS '!$A$79:$B$79</c:f>
              <c:strCache>
                <c:ptCount val="2"/>
                <c:pt idx="0">
                  <c:v>PASIVO TOTAL/ PATRIMONIO</c:v>
                </c:pt>
              </c:strCache>
            </c:strRef>
          </c:tx>
          <c:spPr>
            <a:ln w="15875" cap="rnd">
              <a:solidFill>
                <a:srgbClr val="C00000"/>
              </a:solidFill>
              <a:prstDash val="dash"/>
              <a:round/>
            </a:ln>
            <a:effectLst/>
          </c:spPr>
          <c:marker>
            <c:symbol val="none"/>
          </c:marker>
          <c:dLbls>
            <c:dLbl>
              <c:idx val="0"/>
              <c:layout>
                <c:manualLayout>
                  <c:x val="-3.6457991582890308E-2"/>
                  <c:y val="-3.0585934587534128E-2"/>
                </c:manualLayout>
              </c:layout>
              <c:dLblPos val="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44C6-4E93-8E12-6CC445F7A991}"/>
                </c:ext>
              </c:extLst>
            </c:dLbl>
            <c:dLbl>
              <c:idx val="1"/>
              <c:layout>
                <c:manualLayout>
                  <c:x val="-4.1976695426211338E-2"/>
                  <c:y val="-4.9429733957453814E-2"/>
                </c:manualLayout>
              </c:layout>
              <c:dLblPos val="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6-44C6-4E93-8E12-6CC445F7A991}"/>
                </c:ext>
              </c:extLst>
            </c:dLbl>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lang="en-US" sz="700" b="0" i="0" u="none" strike="noStrike" kern="1200" baseline="0">
                    <a:solidFill>
                      <a:srgbClr val="002060"/>
                    </a:solidFill>
                    <a:latin typeface="+mn-lt"/>
                    <a:ea typeface="+mn-ea"/>
                    <a:cs typeface="+mn-cs"/>
                  </a:defRPr>
                </a:pPr>
                <a:endParaRPr lang="es-PE"/>
              </a:p>
            </c:txPr>
            <c:dLblPos val="t"/>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oundRect">
                    <a:avLst/>
                  </a:prstGeom>
                  <a:noFill/>
                  <a:ln>
                    <a:noFill/>
                  </a:ln>
                </c15:spPr>
                <c15:showLeaderLines val="1"/>
                <c15:leaderLines>
                  <c:spPr>
                    <a:ln w="9525">
                      <a:solidFill>
                        <a:schemeClr val="tx1">
                          <a:lumMod val="35000"/>
                          <a:lumOff val="65000"/>
                        </a:schemeClr>
                      </a:solidFill>
                    </a:ln>
                    <a:effectLst/>
                  </c:spPr>
                </c15:leaderLines>
              </c:ext>
            </c:extLst>
          </c:dLbls>
          <c:cat>
            <c:strRef>
              <c:f>'ESTADOS FINANCIEROS '!$C$76:$E$76</c:f>
              <c:strCache>
                <c:ptCount val="3"/>
                <c:pt idx="0">
                  <c:v>A dic.21</c:v>
                </c:pt>
                <c:pt idx="1">
                  <c:v>A dic.22</c:v>
                </c:pt>
                <c:pt idx="2">
                  <c:v>Ppto.a dic.22</c:v>
                </c:pt>
              </c:strCache>
            </c:strRef>
          </c:cat>
          <c:val>
            <c:numRef>
              <c:f>'ESTADOS FINANCIEROS '!$C$79:$E$79</c:f>
              <c:numCache>
                <c:formatCode>_-* #,##0.0_-;\-* #,##0.0_-;_-* "-"??_-;_-@_-</c:formatCode>
                <c:ptCount val="3"/>
                <c:pt idx="0">
                  <c:v>3.5499752173137669</c:v>
                </c:pt>
                <c:pt idx="1">
                  <c:v>2.7631358100680607</c:v>
                </c:pt>
                <c:pt idx="2">
                  <c:v>2.8918265830959813</c:v>
                </c:pt>
              </c:numCache>
            </c:numRef>
          </c:val>
          <c:smooth val="0"/>
          <c:extLst>
            <c:ext xmlns:c16="http://schemas.microsoft.com/office/drawing/2014/chart" uri="{C3380CC4-5D6E-409C-BE32-E72D297353CC}">
              <c16:uniqueId val="{00000007-44C6-4E93-8E12-6CC445F7A991}"/>
            </c:ext>
          </c:extLst>
        </c:ser>
        <c:dLbls>
          <c:showLegendKey val="0"/>
          <c:showVal val="0"/>
          <c:showCatName val="0"/>
          <c:showSerName val="0"/>
          <c:showPercent val="0"/>
          <c:showBubbleSize val="0"/>
        </c:dLbls>
        <c:marker val="1"/>
        <c:smooth val="0"/>
        <c:axId val="1706231855"/>
        <c:axId val="1707137439"/>
      </c:lineChart>
      <c:catAx>
        <c:axId val="17062306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tx1">
                    <a:lumMod val="50000"/>
                    <a:lumOff val="50000"/>
                  </a:schemeClr>
                </a:solidFill>
                <a:latin typeface="+mn-lt"/>
                <a:ea typeface="+mn-ea"/>
                <a:cs typeface="+mn-cs"/>
              </a:defRPr>
            </a:pPr>
            <a:endParaRPr lang="es-PE"/>
          </a:p>
        </c:txPr>
        <c:crossAx val="1707129535"/>
        <c:crosses val="autoZero"/>
        <c:auto val="1"/>
        <c:lblAlgn val="ctr"/>
        <c:lblOffset val="100"/>
        <c:noMultiLvlLbl val="0"/>
      </c:catAx>
      <c:valAx>
        <c:axId val="1707129535"/>
        <c:scaling>
          <c:orientation val="minMax"/>
          <c:max val="10000"/>
          <c:min val="0"/>
        </c:scaling>
        <c:delete val="0"/>
        <c:axPos val="r"/>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tx1">
                    <a:lumMod val="50000"/>
                    <a:lumOff val="50000"/>
                  </a:schemeClr>
                </a:solidFill>
                <a:latin typeface="+mn-lt"/>
                <a:ea typeface="+mn-ea"/>
                <a:cs typeface="+mn-cs"/>
              </a:defRPr>
            </a:pPr>
            <a:endParaRPr lang="es-PE"/>
          </a:p>
        </c:txPr>
        <c:crossAx val="1706230655"/>
        <c:crosses val="max"/>
        <c:crossBetween val="between"/>
      </c:valAx>
      <c:catAx>
        <c:axId val="1706231855"/>
        <c:scaling>
          <c:orientation val="minMax"/>
        </c:scaling>
        <c:delete val="1"/>
        <c:axPos val="b"/>
        <c:numFmt formatCode="General" sourceLinked="1"/>
        <c:majorTickMark val="none"/>
        <c:minorTickMark val="none"/>
        <c:tickLblPos val="nextTo"/>
        <c:crossAx val="1707137439"/>
        <c:crosses val="autoZero"/>
        <c:auto val="1"/>
        <c:lblAlgn val="ctr"/>
        <c:lblOffset val="100"/>
        <c:noMultiLvlLbl val="0"/>
      </c:catAx>
      <c:valAx>
        <c:axId val="1707137439"/>
        <c:scaling>
          <c:orientation val="minMax"/>
          <c:max val="5"/>
          <c:min val="-3"/>
        </c:scaling>
        <c:delete val="0"/>
        <c:axPos val="l"/>
        <c:numFmt formatCode="_-* #,##0.0_-;\-* #,##0.0_-;_-* &quot;-&quot;??_-;_-@_-" sourceLinked="1"/>
        <c:majorTickMark val="none"/>
        <c:min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tx1">
                    <a:lumMod val="50000"/>
                    <a:lumOff val="50000"/>
                  </a:schemeClr>
                </a:solidFill>
                <a:latin typeface="+mn-lt"/>
                <a:ea typeface="+mn-ea"/>
                <a:cs typeface="+mn-cs"/>
              </a:defRPr>
            </a:pPr>
            <a:endParaRPr lang="es-PE"/>
          </a:p>
        </c:txPr>
        <c:crossAx val="1706231855"/>
        <c:crosses val="autoZero"/>
        <c:crossBetween val="between"/>
        <c:min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900" b="0" i="0" u="none" strike="noStrike" kern="1200" baseline="0">
              <a:solidFill>
                <a:schemeClr val="tx1">
                  <a:lumMod val="50000"/>
                  <a:lumOff val="50000"/>
                </a:schemeClr>
              </a:solidFill>
              <a:latin typeface="+mn-lt"/>
              <a:ea typeface="+mn-ea"/>
              <a:cs typeface="+mn-cs"/>
            </a:defRPr>
          </a:pPr>
          <a:endParaRPr lang="es-PE"/>
        </a:p>
      </c:txPr>
    </c:legend>
    <c:plotVisOnly val="1"/>
    <c:dispBlanksAs val="gap"/>
    <c:showDLblsOverMax val="0"/>
  </c:chart>
  <c:spPr>
    <a:noFill/>
    <a:ln>
      <a:noFill/>
    </a:ln>
    <a:effectLst/>
  </c:spPr>
  <c:txPr>
    <a:bodyPr/>
    <a:lstStyle/>
    <a:p>
      <a:pPr>
        <a:defRPr lang="en-US"/>
      </a:pPr>
      <a:endParaRPr lang="es-P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PE" sz="1200" b="1" dirty="0">
                <a:solidFill>
                  <a:schemeClr val="tx1"/>
                </a:solidFill>
                <a:latin typeface="Arial" panose="020B0604020202020204" pitchFamily="34" charset="0"/>
                <a:cs typeface="Arial" panose="020B0604020202020204" pitchFamily="34" charset="0"/>
              </a:rPr>
              <a:t>Situación de las líneas de crédito al 31.12.2022</a:t>
            </a:r>
          </a:p>
          <a:p>
            <a:pPr>
              <a:defRPr/>
            </a:pPr>
            <a:r>
              <a:rPr lang="es-PE" sz="1200" b="1" dirty="0">
                <a:solidFill>
                  <a:schemeClr val="tx1"/>
                </a:solidFill>
                <a:latin typeface="Arial" panose="020B0604020202020204" pitchFamily="34" charset="0"/>
                <a:cs typeface="Arial" panose="020B0604020202020204" pitchFamily="34" charset="0"/>
              </a:rPr>
              <a:t>3,097 MMUS$</a:t>
            </a:r>
          </a:p>
        </c:rich>
      </c:tx>
      <c:layout>
        <c:manualLayout>
          <c:xMode val="edge"/>
          <c:yMode val="edge"/>
          <c:x val="0.14699300087489062"/>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PE"/>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3833-4790-9174-9C8B804B48D6}"/>
              </c:ext>
            </c:extLst>
          </c:dPt>
          <c:dPt>
            <c:idx val="1"/>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3-3833-4790-9174-9C8B804B48D6}"/>
              </c:ext>
            </c:extLst>
          </c:dPt>
          <c:dPt>
            <c:idx val="2"/>
            <c:bubble3D val="0"/>
            <c:spPr>
              <a:solidFill>
                <a:schemeClr val="accent1">
                  <a:lumMod val="20000"/>
                  <a:lumOff val="8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3833-4790-9174-9C8B804B48D6}"/>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3833-4790-9174-9C8B804B48D6}"/>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PE"/>
                </a:p>
              </c:txPr>
              <c:showLegendKey val="0"/>
              <c:showVal val="1"/>
              <c:showCatName val="1"/>
              <c:showSerName val="0"/>
              <c:showPercent val="0"/>
              <c:showBubbleSize val="0"/>
              <c:extLst>
                <c:ext xmlns:c16="http://schemas.microsoft.com/office/drawing/2014/chart" uri="{C3380CC4-5D6E-409C-BE32-E72D297353CC}">
                  <c16:uniqueId val="{00000001-3833-4790-9174-9C8B804B48D6}"/>
                </c:ext>
              </c:extLst>
            </c:dLbl>
            <c:dLbl>
              <c:idx val="1"/>
              <c:layout>
                <c:manualLayout>
                  <c:x val="0.22614304461942258"/>
                  <c:y val="-0.22638159813356665"/>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PE"/>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833-4790-9174-9C8B804B48D6}"/>
                </c:ext>
              </c:extLst>
            </c:dLbl>
            <c:dLbl>
              <c:idx val="3"/>
              <c:layout>
                <c:manualLayout>
                  <c:x val="0.15134284776902887"/>
                  <c:y val="-1.7311898512685914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833-4790-9174-9C8B804B48D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E"/>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'Gráfico FC'!$B$85:$B$88</c:f>
              <c:strCache>
                <c:ptCount val="4"/>
                <c:pt idx="0">
                  <c:v>Limitadas</c:v>
                </c:pt>
                <c:pt idx="1">
                  <c:v>Utilizadas</c:v>
                </c:pt>
                <c:pt idx="2">
                  <c:v>Por utilizar</c:v>
                </c:pt>
                <c:pt idx="3">
                  <c:v>Restringidas</c:v>
                </c:pt>
              </c:strCache>
            </c:strRef>
          </c:cat>
          <c:val>
            <c:numRef>
              <c:f>'Gráfico FC'!$C$85:$C$88</c:f>
              <c:numCache>
                <c:formatCode>_-* #,##0.0_-;\-* #,##0.0_-;_-* "-"??_-;_-@_-</c:formatCode>
                <c:ptCount val="4"/>
                <c:pt idx="0">
                  <c:v>1261</c:v>
                </c:pt>
                <c:pt idx="1">
                  <c:v>1481</c:v>
                </c:pt>
                <c:pt idx="2">
                  <c:v>280</c:v>
                </c:pt>
                <c:pt idx="3">
                  <c:v>75</c:v>
                </c:pt>
              </c:numCache>
            </c:numRef>
          </c:val>
          <c:extLst>
            <c:ext xmlns:c16="http://schemas.microsoft.com/office/drawing/2014/chart" uri="{C3380CC4-5D6E-409C-BE32-E72D297353CC}">
              <c16:uniqueId val="{00000008-3833-4790-9174-9C8B804B48D6}"/>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P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075910433070862E-2"/>
          <c:y val="5.665697695402043E-2"/>
          <c:w val="0.91273658956692916"/>
          <c:h val="0.62448376242708226"/>
        </c:manualLayout>
      </c:layout>
      <c:barChart>
        <c:barDir val="col"/>
        <c:grouping val="clustered"/>
        <c:varyColors val="0"/>
        <c:ser>
          <c:idx val="0"/>
          <c:order val="0"/>
          <c:tx>
            <c:strRef>
              <c:f>Hoja1!$B$1</c:f>
              <c:strCache>
                <c:ptCount val="1"/>
                <c:pt idx="0">
                  <c:v>Real a Marzo</c:v>
                </c:pt>
              </c:strCache>
            </c:strRef>
          </c:tx>
          <c:spPr>
            <a:solidFill>
              <a:schemeClr val="accent1"/>
            </a:solidFill>
            <a:ln>
              <a:noFill/>
            </a:ln>
            <a:effectLst/>
          </c:spPr>
          <c:invertIfNegative val="0"/>
          <c:dLbls>
            <c:dLbl>
              <c:idx val="1"/>
              <c:layout>
                <c:manualLayout>
                  <c:x val="-1.4062500000000028E-2"/>
                  <c:y val="-6.5480321358855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5A3-4FF8-BB68-782AE0D586B2}"/>
                </c:ext>
              </c:extLst>
            </c:dLbl>
            <c:dLbl>
              <c:idx val="2"/>
              <c:layout>
                <c:manualLayout>
                  <c:x val="-9.3749999999999997E-3"/>
                  <c:y val="-3.27401606794291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5A3-4FF8-BB68-782AE0D586B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Cadena de Suministro</c:v>
                </c:pt>
                <c:pt idx="1">
                  <c:v>Exploración, Producción y OLE</c:v>
                </c:pt>
                <c:pt idx="2">
                  <c:v>Operaciones</c:v>
                </c:pt>
                <c:pt idx="3">
                  <c:v>Talara</c:v>
                </c:pt>
                <c:pt idx="4">
                  <c:v>Administración</c:v>
                </c:pt>
                <c:pt idx="5">
                  <c:v>Comercial</c:v>
                </c:pt>
                <c:pt idx="6">
                  <c:v>OCI</c:v>
                </c:pt>
              </c:strCache>
            </c:strRef>
          </c:cat>
          <c:val>
            <c:numRef>
              <c:f>Hoja1!$B$2:$B$8</c:f>
              <c:numCache>
                <c:formatCode>#,##0</c:formatCode>
                <c:ptCount val="7"/>
                <c:pt idx="0">
                  <c:v>4516</c:v>
                </c:pt>
                <c:pt idx="1">
                  <c:v>187</c:v>
                </c:pt>
                <c:pt idx="2">
                  <c:v>94</c:v>
                </c:pt>
                <c:pt idx="3">
                  <c:v>22</c:v>
                </c:pt>
                <c:pt idx="4">
                  <c:v>0.2</c:v>
                </c:pt>
                <c:pt idx="5">
                  <c:v>0</c:v>
                </c:pt>
                <c:pt idx="6">
                  <c:v>0</c:v>
                </c:pt>
              </c:numCache>
            </c:numRef>
          </c:val>
          <c:extLst>
            <c:ext xmlns:c16="http://schemas.microsoft.com/office/drawing/2014/chart" uri="{C3380CC4-5D6E-409C-BE32-E72D297353CC}">
              <c16:uniqueId val="{00000000-05BF-448C-AA70-D739ED9B50A5}"/>
            </c:ext>
          </c:extLst>
        </c:ser>
        <c:ser>
          <c:idx val="1"/>
          <c:order val="1"/>
          <c:tx>
            <c:strRef>
              <c:f>Hoja1!$C$1</c:f>
              <c:strCache>
                <c:ptCount val="1"/>
                <c:pt idx="0">
                  <c:v>Plan a Marzo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Cadena de Suministro</c:v>
                </c:pt>
                <c:pt idx="1">
                  <c:v>Exploración, Producción y OLE</c:v>
                </c:pt>
                <c:pt idx="2">
                  <c:v>Operaciones</c:v>
                </c:pt>
                <c:pt idx="3">
                  <c:v>Talara</c:v>
                </c:pt>
                <c:pt idx="4">
                  <c:v>Administración</c:v>
                </c:pt>
                <c:pt idx="5">
                  <c:v>Comercial</c:v>
                </c:pt>
                <c:pt idx="6">
                  <c:v>OCI</c:v>
                </c:pt>
              </c:strCache>
            </c:strRef>
          </c:cat>
          <c:val>
            <c:numRef>
              <c:f>Hoja1!$C$2:$C$8</c:f>
              <c:numCache>
                <c:formatCode>#,##0</c:formatCode>
                <c:ptCount val="7"/>
                <c:pt idx="0">
                  <c:v>3042</c:v>
                </c:pt>
                <c:pt idx="1">
                  <c:v>187</c:v>
                </c:pt>
                <c:pt idx="2">
                  <c:v>94</c:v>
                </c:pt>
                <c:pt idx="3">
                  <c:v>205</c:v>
                </c:pt>
                <c:pt idx="4">
                  <c:v>3</c:v>
                </c:pt>
                <c:pt idx="5">
                  <c:v>0</c:v>
                </c:pt>
                <c:pt idx="6">
                  <c:v>0</c:v>
                </c:pt>
              </c:numCache>
            </c:numRef>
          </c:val>
          <c:extLst>
            <c:ext xmlns:c16="http://schemas.microsoft.com/office/drawing/2014/chart" uri="{C3380CC4-5D6E-409C-BE32-E72D297353CC}">
              <c16:uniqueId val="{00000001-05BF-448C-AA70-D739ED9B50A5}"/>
            </c:ext>
          </c:extLst>
        </c:ser>
        <c:ser>
          <c:idx val="2"/>
          <c:order val="2"/>
          <c:tx>
            <c:strRef>
              <c:f>Hoja1!$D$1</c:f>
              <c:strCache>
                <c:ptCount val="1"/>
                <c:pt idx="0">
                  <c:v>Meta Anual 2023</c:v>
                </c:pt>
              </c:strCache>
            </c:strRef>
          </c:tx>
          <c:spPr>
            <a:solidFill>
              <a:schemeClr val="accent3"/>
            </a:solidFill>
            <a:ln>
              <a:noFill/>
            </a:ln>
            <a:effectLst/>
          </c:spPr>
          <c:invertIfNegative val="0"/>
          <c:dLbls>
            <c:dLbl>
              <c:idx val="0"/>
              <c:layout>
                <c:manualLayout>
                  <c:x val="3.7499999999999999E-2"/>
                  <c:y val="1.96440964076567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A3-4FF8-BB68-782AE0D586B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Cadena de Suministro</c:v>
                </c:pt>
                <c:pt idx="1">
                  <c:v>Exploración, Producción y OLE</c:v>
                </c:pt>
                <c:pt idx="2">
                  <c:v>Operaciones</c:v>
                </c:pt>
                <c:pt idx="3">
                  <c:v>Talara</c:v>
                </c:pt>
                <c:pt idx="4">
                  <c:v>Administración</c:v>
                </c:pt>
                <c:pt idx="5">
                  <c:v>Comercial</c:v>
                </c:pt>
                <c:pt idx="6">
                  <c:v>OCI</c:v>
                </c:pt>
              </c:strCache>
            </c:strRef>
          </c:cat>
          <c:val>
            <c:numRef>
              <c:f>Hoja1!$D$2:$D$8</c:f>
              <c:numCache>
                <c:formatCode>#,##0</c:formatCode>
                <c:ptCount val="7"/>
                <c:pt idx="0">
                  <c:v>3177</c:v>
                </c:pt>
                <c:pt idx="1">
                  <c:v>474</c:v>
                </c:pt>
                <c:pt idx="2">
                  <c:v>239</c:v>
                </c:pt>
                <c:pt idx="3">
                  <c:v>2796</c:v>
                </c:pt>
                <c:pt idx="4">
                  <c:v>223</c:v>
                </c:pt>
                <c:pt idx="5">
                  <c:v>40</c:v>
                </c:pt>
                <c:pt idx="6">
                  <c:v>35</c:v>
                </c:pt>
              </c:numCache>
            </c:numRef>
          </c:val>
          <c:extLst>
            <c:ext xmlns:c16="http://schemas.microsoft.com/office/drawing/2014/chart" uri="{C3380CC4-5D6E-409C-BE32-E72D297353CC}">
              <c16:uniqueId val="{00000002-05BF-448C-AA70-D739ED9B50A5}"/>
            </c:ext>
          </c:extLst>
        </c:ser>
        <c:dLbls>
          <c:showLegendKey val="0"/>
          <c:showVal val="0"/>
          <c:showCatName val="0"/>
          <c:showSerName val="0"/>
          <c:showPercent val="0"/>
          <c:showBubbleSize val="0"/>
        </c:dLbls>
        <c:gapWidth val="219"/>
        <c:overlap val="-27"/>
        <c:axId val="1992006319"/>
        <c:axId val="1992004239"/>
      </c:barChart>
      <c:catAx>
        <c:axId val="19920063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PE"/>
          </a:p>
        </c:txPr>
        <c:crossAx val="1992004239"/>
        <c:crosses val="autoZero"/>
        <c:auto val="1"/>
        <c:lblAlgn val="ctr"/>
        <c:lblOffset val="100"/>
        <c:noMultiLvlLbl val="0"/>
      </c:catAx>
      <c:valAx>
        <c:axId val="1992004239"/>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PE"/>
          </a:p>
        </c:txPr>
        <c:crossAx val="1992006319"/>
        <c:crosses val="autoZero"/>
        <c:crossBetween val="between"/>
      </c:valAx>
      <c:spPr>
        <a:noFill/>
        <a:ln>
          <a:noFill/>
        </a:ln>
        <a:effectLst/>
      </c:spPr>
    </c:plotArea>
    <c:legend>
      <c:legendPos val="t"/>
      <c:layout>
        <c:manualLayout>
          <c:xMode val="edge"/>
          <c:yMode val="edge"/>
          <c:x val="0.3128859498031496"/>
          <c:y val="0.12113859451388335"/>
          <c:w val="0.4995873613190962"/>
          <c:h val="7.093788940824204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P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D34B7E-AC16-4401-959A-8586F017EA40}"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s-PE"/>
        </a:p>
      </dgm:t>
    </dgm:pt>
    <dgm:pt modelId="{95F03AEC-F218-430B-BE69-F99479EA7ADE}">
      <dgm:prSet phldrT="[Texto]" custT="1"/>
      <dgm:spPr>
        <a:solidFill>
          <a:srgbClr val="0070C0"/>
        </a:solidFill>
      </dgm:spPr>
      <dgm:t>
        <a:bodyPr/>
        <a:lstStyle/>
        <a:p>
          <a:pPr marL="182563" lvl="1" indent="-182563" algn="l" defTabSz="533400" rtl="0" eaLnBrk="1" latinLnBrk="0" hangingPunct="1">
            <a:lnSpc>
              <a:spcPct val="90000"/>
            </a:lnSpc>
            <a:spcBef>
              <a:spcPct val="0"/>
            </a:spcBef>
            <a:spcAft>
              <a:spcPct val="15000"/>
            </a:spcAft>
            <a:buFont typeface="+mj-lt"/>
            <a:buChar char="••"/>
          </a:pPr>
          <a:r>
            <a:rPr lang="es-PE" sz="1400" kern="1200" dirty="0">
              <a:solidFill>
                <a:schemeClr val="bg1"/>
              </a:solidFill>
              <a:latin typeface="Calibri" panose="020F0502020204030204" pitchFamily="34" charset="0"/>
              <a:ea typeface="+mn-ea"/>
              <a:cs typeface="Calibri" panose="020F0502020204030204" pitchFamily="34" charset="0"/>
            </a:rPr>
            <a:t>-  </a:t>
          </a:r>
          <a:r>
            <a:rPr lang="es-PE" sz="1200" b="1" kern="1200" dirty="0">
              <a:solidFill>
                <a:schemeClr val="bg1"/>
              </a:solidFill>
              <a:latin typeface="Calibri" panose="020F0502020204030204" pitchFamily="34" charset="0"/>
              <a:ea typeface="+mn-ea"/>
              <a:cs typeface="Calibri" panose="020F0502020204030204" pitchFamily="34" charset="0"/>
            </a:rPr>
            <a:t>Determinación de causas que afectaron la empresa, identificación de fortalezas y debilidades.</a:t>
          </a:r>
        </a:p>
        <a:p>
          <a:pPr marL="182563" lvl="1" indent="-182563" algn="l" defTabSz="533400" rtl="0" eaLnBrk="1" latinLnBrk="0" hangingPunct="1">
            <a:lnSpc>
              <a:spcPct val="90000"/>
            </a:lnSpc>
            <a:spcBef>
              <a:spcPct val="0"/>
            </a:spcBef>
            <a:spcAft>
              <a:spcPct val="15000"/>
            </a:spcAft>
            <a:buFont typeface="+mj-lt"/>
            <a:buNone/>
          </a:pPr>
          <a:r>
            <a:rPr lang="es-PE" sz="1200" b="1" kern="1200" dirty="0">
              <a:solidFill>
                <a:prstClr val="white"/>
              </a:solidFill>
              <a:latin typeface="Calibri" panose="020F0502020204030204" pitchFamily="34" charset="0"/>
              <a:ea typeface="+mn-ea"/>
              <a:cs typeface="Calibri" panose="020F0502020204030204" pitchFamily="34" charset="0"/>
            </a:rPr>
            <a:t>-  Recomendaciones para fortalecer estrategia corporativa.</a:t>
          </a:r>
        </a:p>
        <a:p>
          <a:pPr marL="182563" lvl="1" indent="-182563" algn="l" defTabSz="533400" rtl="0" eaLnBrk="1" latinLnBrk="0" hangingPunct="1">
            <a:lnSpc>
              <a:spcPct val="90000"/>
            </a:lnSpc>
            <a:spcBef>
              <a:spcPct val="0"/>
            </a:spcBef>
            <a:spcAft>
              <a:spcPct val="15000"/>
            </a:spcAft>
            <a:buFont typeface="+mj-lt"/>
            <a:buNone/>
          </a:pPr>
          <a:r>
            <a:rPr lang="es-PE" sz="1200" b="1" kern="1200" dirty="0">
              <a:solidFill>
                <a:prstClr val="white"/>
              </a:solidFill>
              <a:latin typeface="Calibri" panose="020F0502020204030204" pitchFamily="34" charset="0"/>
              <a:ea typeface="+mn-ea"/>
              <a:cs typeface="Calibri" panose="020F0502020204030204" pitchFamily="34" charset="0"/>
            </a:rPr>
            <a:t>-   Identificación de empresa referente líder en la región para adoptar mejores prácticas estratégicas.</a:t>
          </a:r>
          <a:endParaRPr lang="es-PE" sz="1050" b="1" kern="1200" dirty="0">
            <a:solidFill>
              <a:prstClr val="white"/>
            </a:solidFill>
            <a:latin typeface="Arial Narrow" pitchFamily="34" charset="0"/>
            <a:ea typeface="+mn-ea"/>
            <a:cs typeface="Aparajita" pitchFamily="34" charset="0"/>
          </a:endParaRPr>
        </a:p>
      </dgm:t>
    </dgm:pt>
    <dgm:pt modelId="{47FD1A62-1125-4EA5-966A-89D58220A7CB}" type="parTrans" cxnId="{188CF279-7BF5-4581-A47D-E60444F98E55}">
      <dgm:prSet/>
      <dgm:spPr/>
      <dgm:t>
        <a:bodyPr/>
        <a:lstStyle/>
        <a:p>
          <a:endParaRPr lang="es-PE"/>
        </a:p>
      </dgm:t>
    </dgm:pt>
    <dgm:pt modelId="{D45AF0D0-0E1B-4D72-9068-2951E5411B5D}" type="sibTrans" cxnId="{188CF279-7BF5-4581-A47D-E60444F98E55}">
      <dgm:prSet/>
      <dgm:spPr/>
      <dgm:t>
        <a:bodyPr/>
        <a:lstStyle/>
        <a:p>
          <a:endParaRPr lang="es-PE"/>
        </a:p>
      </dgm:t>
    </dgm:pt>
    <dgm:pt modelId="{53596913-06E3-493F-81FF-8A3471E031FA}">
      <dgm:prSet phldrT="[Texto]" custT="1"/>
      <dgm:spPr>
        <a:solidFill>
          <a:srgbClr val="00B050"/>
        </a:solidFill>
      </dgm:spPr>
      <dgm:t>
        <a:bodyPr/>
        <a:lstStyle/>
        <a:p>
          <a:pPr marL="87313" lvl="1" indent="-87313" algn="l" defTabSz="533400" rtl="0" eaLnBrk="1" latinLnBrk="0" hangingPunct="1">
            <a:lnSpc>
              <a:spcPct val="90000"/>
            </a:lnSpc>
            <a:spcBef>
              <a:spcPct val="0"/>
            </a:spcBef>
            <a:spcAft>
              <a:spcPct val="15000"/>
            </a:spcAft>
            <a:buFont typeface="+mj-lt"/>
            <a:buNone/>
            <a:tabLst>
              <a:tab pos="87313" algn="l"/>
              <a:tab pos="1435100" algn="l"/>
            </a:tabLst>
          </a:pPr>
          <a:r>
            <a:rPr lang="es-PE" sz="1400" kern="1200" dirty="0">
              <a:solidFill>
                <a:prstClr val="white"/>
              </a:solidFill>
              <a:latin typeface="Calibri" panose="020F0502020204030204" pitchFamily="34" charset="0"/>
              <a:ea typeface="+mn-ea"/>
              <a:cs typeface="Calibri" panose="020F0502020204030204" pitchFamily="34" charset="0"/>
            </a:rPr>
            <a:t>- </a:t>
          </a:r>
          <a:r>
            <a:rPr lang="es-PE" sz="1200" b="1" kern="1200" dirty="0">
              <a:solidFill>
                <a:prstClr val="white"/>
              </a:solidFill>
              <a:latin typeface="+mn-lt"/>
              <a:ea typeface="+mn-ea"/>
              <a:cs typeface="Calibri" panose="020F0502020204030204" pitchFamily="34" charset="0"/>
            </a:rPr>
            <a:t>Análisis de consecuencias sobre designaciones Directorio últimos dos años.</a:t>
          </a:r>
        </a:p>
        <a:p>
          <a:pPr marL="87313" lvl="1" indent="-87313" algn="l" defTabSz="533400" rtl="0" eaLnBrk="1" latinLnBrk="0" hangingPunct="1">
            <a:lnSpc>
              <a:spcPct val="90000"/>
            </a:lnSpc>
            <a:spcBef>
              <a:spcPct val="0"/>
            </a:spcBef>
            <a:spcAft>
              <a:spcPct val="15000"/>
            </a:spcAft>
            <a:buFont typeface="+mj-lt"/>
            <a:buNone/>
            <a:tabLst>
              <a:tab pos="87313" algn="l"/>
              <a:tab pos="1435100" algn="l"/>
            </a:tabLst>
          </a:pPr>
          <a:r>
            <a:rPr lang="es-PE" sz="1200" b="1" kern="1200" dirty="0">
              <a:solidFill>
                <a:prstClr val="white"/>
              </a:solidFill>
              <a:latin typeface="+mn-lt"/>
              <a:ea typeface="+mn-ea"/>
              <a:cs typeface="Calibri" panose="020F0502020204030204" pitchFamily="34" charset="0"/>
            </a:rPr>
            <a:t>- Revisión y propuesta de modificación de documentos societarios.</a:t>
          </a:r>
        </a:p>
        <a:p>
          <a:pPr marL="87313" lvl="1" indent="-87313" algn="l" defTabSz="533400" rtl="0" eaLnBrk="1" latinLnBrk="0" hangingPunct="1">
            <a:lnSpc>
              <a:spcPct val="90000"/>
            </a:lnSpc>
            <a:spcBef>
              <a:spcPct val="0"/>
            </a:spcBef>
            <a:spcAft>
              <a:spcPct val="15000"/>
            </a:spcAft>
            <a:buFont typeface="+mj-lt"/>
            <a:buNone/>
            <a:tabLst>
              <a:tab pos="87313" algn="l"/>
              <a:tab pos="1435100" algn="l"/>
            </a:tabLst>
          </a:pPr>
          <a:r>
            <a:rPr lang="es-PE" sz="1200" b="1" kern="1200" dirty="0">
              <a:solidFill>
                <a:prstClr val="white"/>
              </a:solidFill>
              <a:latin typeface="+mn-lt"/>
              <a:ea typeface="+mn-ea"/>
              <a:cs typeface="Calibri" panose="020F0502020204030204" pitchFamily="34" charset="0"/>
            </a:rPr>
            <a:t>- Evaluar grado de cumplimiento de pilares de Gobierno Corporativo, hoja de ruta para lograr cumplimiento de principios y prácticas de BCG y criterios ESG.</a:t>
          </a:r>
        </a:p>
      </dgm:t>
    </dgm:pt>
    <dgm:pt modelId="{9B944FBB-B003-4FBF-B117-C84E3D24287C}" type="parTrans" cxnId="{2D6587D6-6663-4DDD-AF90-57D459449F57}">
      <dgm:prSet/>
      <dgm:spPr/>
      <dgm:t>
        <a:bodyPr/>
        <a:lstStyle/>
        <a:p>
          <a:endParaRPr lang="es-PE"/>
        </a:p>
      </dgm:t>
    </dgm:pt>
    <dgm:pt modelId="{A97130B7-609B-46E0-ABAE-6CDDCE7B921B}" type="sibTrans" cxnId="{2D6587D6-6663-4DDD-AF90-57D459449F57}">
      <dgm:prSet/>
      <dgm:spPr/>
      <dgm:t>
        <a:bodyPr/>
        <a:lstStyle/>
        <a:p>
          <a:endParaRPr lang="es-PE"/>
        </a:p>
      </dgm:t>
    </dgm:pt>
    <dgm:pt modelId="{58EE4A2E-6FAB-4C8F-AB09-93DC09DCDDFD}">
      <dgm:prSet phldrT="[Texto]" custT="1"/>
      <dgm:spPr>
        <a:solidFill>
          <a:srgbClr val="FF0000"/>
        </a:solidFill>
      </dgm:spPr>
      <dgm:t>
        <a:bodyPr/>
        <a:lstStyle/>
        <a:p>
          <a:pPr marL="92075" indent="-92075" algn="l">
            <a:tabLst>
              <a:tab pos="92075" algn="l"/>
            </a:tabLst>
          </a:pPr>
          <a:r>
            <a:rPr lang="es-PE" sz="1200" b="1" kern="1200" dirty="0">
              <a:solidFill>
                <a:prstClr val="white"/>
              </a:solidFill>
              <a:latin typeface="Calibri" panose="020F0502020204030204"/>
              <a:ea typeface="+mn-ea"/>
              <a:cs typeface="Calibri" panose="020F0502020204030204" pitchFamily="34" charset="0"/>
            </a:rPr>
            <a:t>- </a:t>
          </a:r>
          <a:r>
            <a:rPr lang="es-PE" sz="1200" b="1" kern="1200" dirty="0">
              <a:solidFill>
                <a:prstClr val="white"/>
              </a:solidFill>
              <a:latin typeface="Calibri" panose="020F0502020204030204" pitchFamily="34" charset="0"/>
              <a:ea typeface="+mn-ea"/>
              <a:cs typeface="Calibri" panose="020F0502020204030204" pitchFamily="34" charset="0"/>
            </a:rPr>
            <a:t>Diagnóstico, gestión de riesgos al desempeño del área financiera y estrategias de mitigación.</a:t>
          </a:r>
        </a:p>
        <a:p>
          <a:pPr marL="92075" indent="-92075" algn="l">
            <a:tabLst>
              <a:tab pos="92075" algn="l"/>
            </a:tabLst>
          </a:pPr>
          <a:r>
            <a:rPr lang="es-PE" sz="1200" b="1" kern="1200" dirty="0">
              <a:solidFill>
                <a:prstClr val="white"/>
              </a:solidFill>
              <a:latin typeface="Calibri" panose="020F0502020204030204" pitchFamily="34" charset="0"/>
              <a:ea typeface="+mn-ea"/>
              <a:cs typeface="Calibri" panose="020F0502020204030204" pitchFamily="34" charset="0"/>
            </a:rPr>
            <a:t> - Elaboración e implementación del “Mapa Estratégico de Finanzas”.</a:t>
          </a:r>
        </a:p>
        <a:p>
          <a:pPr marL="92075" indent="-92075" algn="l">
            <a:tabLst>
              <a:tab pos="92075" algn="l"/>
            </a:tabLst>
          </a:pPr>
          <a:r>
            <a:rPr lang="es-PE" sz="1200" b="1" kern="1200" dirty="0">
              <a:solidFill>
                <a:prstClr val="white"/>
              </a:solidFill>
              <a:latin typeface="Calibri" panose="020F0502020204030204" pitchFamily="34" charset="0"/>
              <a:ea typeface="+mn-ea"/>
              <a:cs typeface="Calibri" panose="020F0502020204030204" pitchFamily="34" charset="0"/>
            </a:rPr>
            <a:t> - Propuestas de automatización en los procesos</a:t>
          </a:r>
        </a:p>
        <a:p>
          <a:pPr marL="92075" indent="-92075" algn="l">
            <a:tabLst>
              <a:tab pos="92075" algn="l"/>
            </a:tabLst>
          </a:pPr>
          <a:r>
            <a:rPr lang="es-PE" sz="1200" b="1" kern="1200" dirty="0">
              <a:solidFill>
                <a:prstClr val="white"/>
              </a:solidFill>
              <a:latin typeface="Calibri" panose="020F0502020204030204" pitchFamily="34" charset="0"/>
              <a:ea typeface="+mn-ea"/>
              <a:cs typeface="Calibri" panose="020F0502020204030204" pitchFamily="34" charset="0"/>
            </a:rPr>
            <a:t>- Valorización y acciones preparatorias para IPO.</a:t>
          </a:r>
        </a:p>
      </dgm:t>
    </dgm:pt>
    <dgm:pt modelId="{8D8D08E4-5FBE-4C85-B2BA-C83E5BC2F3F2}" type="parTrans" cxnId="{0DDE647C-EEE2-408F-9537-D4D0F8C4DD40}">
      <dgm:prSet/>
      <dgm:spPr/>
      <dgm:t>
        <a:bodyPr/>
        <a:lstStyle/>
        <a:p>
          <a:endParaRPr lang="es-PE"/>
        </a:p>
      </dgm:t>
    </dgm:pt>
    <dgm:pt modelId="{09DAE774-1823-44A3-9E60-12CE7A972679}" type="sibTrans" cxnId="{0DDE647C-EEE2-408F-9537-D4D0F8C4DD40}">
      <dgm:prSet/>
      <dgm:spPr/>
      <dgm:t>
        <a:bodyPr/>
        <a:lstStyle/>
        <a:p>
          <a:endParaRPr lang="es-PE"/>
        </a:p>
      </dgm:t>
    </dgm:pt>
    <dgm:pt modelId="{5F7E402B-8034-4580-BA6B-5F9775ABE86C}">
      <dgm:prSet custT="1"/>
      <dgm:spPr/>
      <dgm:t>
        <a:bodyPr/>
        <a:lstStyle/>
        <a:p>
          <a:pPr marL="92075" indent="-92075" algn="l"/>
          <a:r>
            <a:rPr lang="es-PE" sz="1300" b="1" kern="1200" dirty="0">
              <a:solidFill>
                <a:prstClr val="white"/>
              </a:solidFill>
              <a:latin typeface="Calibri" panose="020F0502020204030204" pitchFamily="34" charset="0"/>
              <a:ea typeface="+mn-ea"/>
              <a:cs typeface="Calibri" panose="020F0502020204030204" pitchFamily="34" charset="0"/>
            </a:rPr>
            <a:t>- </a:t>
          </a:r>
          <a:r>
            <a:rPr lang="es-PE" sz="1200" b="1" kern="1200" dirty="0">
              <a:solidFill>
                <a:prstClr val="white"/>
              </a:solidFill>
              <a:latin typeface="Calibri" panose="020F0502020204030204" pitchFamily="34" charset="0"/>
              <a:ea typeface="+mn-ea"/>
              <a:cs typeface="Calibri" panose="020F0502020204030204" pitchFamily="34" charset="0"/>
            </a:rPr>
            <a:t>Análisis de la importancia económica y estratégica de las operaciones de PETROPERÚ</a:t>
          </a:r>
          <a:r>
            <a:rPr lang="es-PE" sz="1200" b="1" kern="1200" dirty="0">
              <a:solidFill>
                <a:prstClr val="white"/>
              </a:solidFill>
              <a:latin typeface="Calibri" panose="020F0502020204030204"/>
              <a:ea typeface="+mn-ea"/>
              <a:cs typeface="Calibri" panose="020F0502020204030204" pitchFamily="34" charset="0"/>
            </a:rPr>
            <a:t>.</a:t>
          </a:r>
        </a:p>
        <a:p>
          <a:pPr marL="92075" indent="-92075" algn="l"/>
          <a:r>
            <a:rPr lang="es-PE" sz="1200" b="1" kern="1200" dirty="0">
              <a:solidFill>
                <a:prstClr val="white"/>
              </a:solidFill>
              <a:latin typeface="Calibri" panose="020F0502020204030204"/>
              <a:ea typeface="+mn-ea"/>
              <a:cs typeface="Calibri" panose="020F0502020204030204" pitchFamily="34" charset="0"/>
            </a:rPr>
            <a:t>- Análisis de conformación y reconfiguración de las unidades de negocio, </a:t>
          </a:r>
          <a:r>
            <a:rPr lang="es-PE" sz="1200" b="1" kern="1200" dirty="0" err="1">
              <a:solidFill>
                <a:prstClr val="white"/>
              </a:solidFill>
              <a:latin typeface="Calibri" panose="020F0502020204030204"/>
              <a:ea typeface="+mn-ea"/>
              <a:cs typeface="Calibri" panose="020F0502020204030204" pitchFamily="34" charset="0"/>
            </a:rPr>
            <a:t>bechmarking</a:t>
          </a:r>
          <a:r>
            <a:rPr lang="es-PE" sz="1200" b="1" kern="1200" dirty="0">
              <a:solidFill>
                <a:prstClr val="white"/>
              </a:solidFill>
              <a:latin typeface="Calibri" panose="020F0502020204030204"/>
              <a:ea typeface="+mn-ea"/>
              <a:cs typeface="Calibri" panose="020F0502020204030204" pitchFamily="34" charset="0"/>
            </a:rPr>
            <a:t> de estructura funcional y productiva.</a:t>
          </a:r>
        </a:p>
        <a:p>
          <a:pPr marL="92075" indent="-92075" algn="l"/>
          <a:r>
            <a:rPr lang="es-PE" sz="1200" b="1" kern="1200" dirty="0">
              <a:solidFill>
                <a:prstClr val="white"/>
              </a:solidFill>
              <a:latin typeface="Calibri" panose="020F0502020204030204"/>
              <a:ea typeface="+mn-ea"/>
              <a:cs typeface="Calibri" panose="020F0502020204030204" pitchFamily="34" charset="0"/>
            </a:rPr>
            <a:t>- Optimización de compras de crudo y productos, diagnóstico de cierre de brechas (D.S. N° 014-2021).</a:t>
          </a:r>
          <a:endParaRPr lang="es-MX" sz="700" kern="1200" dirty="0"/>
        </a:p>
      </dgm:t>
    </dgm:pt>
    <dgm:pt modelId="{AB94A7FA-2F4C-4EA7-A000-4E545939209A}" type="parTrans" cxnId="{7F442232-A2EE-4952-B0AF-DCF2FC6ED88B}">
      <dgm:prSet/>
      <dgm:spPr/>
      <dgm:t>
        <a:bodyPr/>
        <a:lstStyle/>
        <a:p>
          <a:endParaRPr lang="es-PE"/>
        </a:p>
      </dgm:t>
    </dgm:pt>
    <dgm:pt modelId="{AFF7CE6B-EA9B-4931-9F9C-C98C99A8AF73}" type="sibTrans" cxnId="{7F442232-A2EE-4952-B0AF-DCF2FC6ED88B}">
      <dgm:prSet/>
      <dgm:spPr/>
      <dgm:t>
        <a:bodyPr/>
        <a:lstStyle/>
        <a:p>
          <a:endParaRPr lang="es-PE"/>
        </a:p>
      </dgm:t>
    </dgm:pt>
    <dgm:pt modelId="{BDBAE6C2-8A70-476D-BB0A-E4975AED9C41}">
      <dgm:prSet custT="1"/>
      <dgm:spPr>
        <a:solidFill>
          <a:srgbClr val="00B050"/>
        </a:solidFill>
      </dgm:spPr>
      <dgm:t>
        <a:bodyPr/>
        <a:lstStyle/>
        <a:p>
          <a:pPr marL="92075" lvl="0" indent="-92075" algn="l" defTabSz="577850">
            <a:lnSpc>
              <a:spcPct val="90000"/>
            </a:lnSpc>
            <a:spcBef>
              <a:spcPct val="0"/>
            </a:spcBef>
            <a:spcAft>
              <a:spcPct val="35000"/>
            </a:spcAft>
            <a:buNone/>
            <a:tabLst>
              <a:tab pos="92075" algn="l"/>
            </a:tabLst>
          </a:pPr>
          <a:r>
            <a:rPr lang="es-PE" sz="1200" b="1" kern="1200" dirty="0">
              <a:solidFill>
                <a:prstClr val="white"/>
              </a:solidFill>
              <a:latin typeface="Calibri" panose="020F0502020204030204" pitchFamily="34" charset="0"/>
              <a:ea typeface="+mn-ea"/>
              <a:cs typeface="Calibri" panose="020F0502020204030204" pitchFamily="34" charset="0"/>
            </a:rPr>
            <a:t>- Plan estableciendo hitos, fechas de ejecución y responsables. </a:t>
          </a:r>
        </a:p>
        <a:p>
          <a:pPr marL="92075" lvl="0" indent="-92075" algn="l" defTabSz="577850">
            <a:lnSpc>
              <a:spcPct val="90000"/>
            </a:lnSpc>
            <a:spcBef>
              <a:spcPct val="0"/>
            </a:spcBef>
            <a:spcAft>
              <a:spcPct val="35000"/>
            </a:spcAft>
            <a:buNone/>
            <a:tabLst>
              <a:tab pos="92075" algn="l"/>
            </a:tabLst>
          </a:pPr>
          <a:r>
            <a:rPr lang="es-PE" sz="1200" b="1" kern="1200" dirty="0">
              <a:solidFill>
                <a:prstClr val="white"/>
              </a:solidFill>
              <a:latin typeface="Calibri" panose="020F0502020204030204" pitchFamily="34" charset="0"/>
              <a:ea typeface="+mn-ea"/>
              <a:cs typeface="Calibri" panose="020F0502020204030204" pitchFamily="34" charset="0"/>
            </a:rPr>
            <a:t>- Cuadro de mando integral con base a indicadores para monitorear evolución de implementación de estrategias y programas de mejora.</a:t>
          </a:r>
        </a:p>
        <a:p>
          <a:pPr marL="92075" lvl="0" indent="-92075" algn="l" defTabSz="577850">
            <a:lnSpc>
              <a:spcPct val="90000"/>
            </a:lnSpc>
            <a:spcBef>
              <a:spcPct val="0"/>
            </a:spcBef>
            <a:spcAft>
              <a:spcPct val="35000"/>
            </a:spcAft>
            <a:buNone/>
            <a:tabLst>
              <a:tab pos="92075" algn="l"/>
            </a:tabLst>
          </a:pPr>
          <a:endParaRPr lang="es-PE" sz="1300" b="1" kern="1200" dirty="0">
            <a:solidFill>
              <a:prstClr val="white"/>
            </a:solidFill>
            <a:latin typeface="Calibri" panose="020F0502020204030204" pitchFamily="34" charset="0"/>
            <a:ea typeface="+mn-ea"/>
            <a:cs typeface="Calibri" panose="020F0502020204030204" pitchFamily="34" charset="0"/>
          </a:endParaRPr>
        </a:p>
        <a:p>
          <a:pPr marL="92075" lvl="0" indent="-92075" algn="l" defTabSz="577850">
            <a:lnSpc>
              <a:spcPct val="90000"/>
            </a:lnSpc>
            <a:spcBef>
              <a:spcPct val="0"/>
            </a:spcBef>
            <a:spcAft>
              <a:spcPct val="35000"/>
            </a:spcAft>
            <a:buNone/>
            <a:tabLst>
              <a:tab pos="92075" algn="l"/>
            </a:tabLst>
          </a:pPr>
          <a:endParaRPr lang="es-PE" sz="1300" b="1" kern="1200" dirty="0">
            <a:solidFill>
              <a:prstClr val="white"/>
            </a:solidFill>
            <a:latin typeface="Calibri" panose="020F0502020204030204" pitchFamily="34" charset="0"/>
            <a:ea typeface="+mn-ea"/>
            <a:cs typeface="Calibri" panose="020F0502020204030204" pitchFamily="34" charset="0"/>
          </a:endParaRPr>
        </a:p>
        <a:p>
          <a:pPr marL="92075" lvl="0" indent="-92075" algn="l" defTabSz="577850">
            <a:lnSpc>
              <a:spcPct val="90000"/>
            </a:lnSpc>
            <a:spcBef>
              <a:spcPct val="0"/>
            </a:spcBef>
            <a:spcAft>
              <a:spcPct val="35000"/>
            </a:spcAft>
            <a:buNone/>
            <a:tabLst>
              <a:tab pos="92075" algn="l"/>
            </a:tabLst>
          </a:pPr>
          <a:endParaRPr lang="es-PE" sz="1300" b="1" kern="1200" dirty="0">
            <a:solidFill>
              <a:prstClr val="white"/>
            </a:solidFill>
            <a:latin typeface="Calibri" panose="020F0502020204030204" pitchFamily="34" charset="0"/>
            <a:ea typeface="+mn-ea"/>
            <a:cs typeface="Calibri" panose="020F0502020204030204" pitchFamily="34" charset="0"/>
          </a:endParaRPr>
        </a:p>
        <a:p>
          <a:pPr marL="92075" lvl="0" indent="-92075" algn="l" defTabSz="577850">
            <a:lnSpc>
              <a:spcPct val="90000"/>
            </a:lnSpc>
            <a:spcBef>
              <a:spcPct val="0"/>
            </a:spcBef>
            <a:spcAft>
              <a:spcPct val="35000"/>
            </a:spcAft>
            <a:buNone/>
            <a:tabLst>
              <a:tab pos="92075" algn="l"/>
            </a:tabLst>
          </a:pPr>
          <a:endParaRPr lang="es-PE" sz="1300" b="1" kern="1200" dirty="0">
            <a:solidFill>
              <a:prstClr val="white"/>
            </a:solidFill>
            <a:latin typeface="Calibri" panose="020F0502020204030204" pitchFamily="34" charset="0"/>
            <a:ea typeface="+mn-ea"/>
            <a:cs typeface="Calibri" panose="020F0502020204030204" pitchFamily="34" charset="0"/>
          </a:endParaRPr>
        </a:p>
        <a:p>
          <a:pPr marL="92075" lvl="0" indent="-92075" algn="l" defTabSz="577850">
            <a:lnSpc>
              <a:spcPct val="90000"/>
            </a:lnSpc>
            <a:spcBef>
              <a:spcPct val="0"/>
            </a:spcBef>
            <a:spcAft>
              <a:spcPct val="35000"/>
            </a:spcAft>
            <a:buNone/>
            <a:tabLst>
              <a:tab pos="92075" algn="l"/>
            </a:tabLst>
          </a:pPr>
          <a:endParaRPr lang="es-PE" sz="1300" b="1" kern="1200" dirty="0">
            <a:solidFill>
              <a:prstClr val="white"/>
            </a:solidFill>
            <a:latin typeface="Calibri" panose="020F0502020204030204" pitchFamily="34" charset="0"/>
            <a:ea typeface="+mn-ea"/>
            <a:cs typeface="Calibri" panose="020F0502020204030204" pitchFamily="34" charset="0"/>
          </a:endParaRPr>
        </a:p>
        <a:p>
          <a:pPr marL="92075" lvl="0" indent="-92075" algn="l" defTabSz="577850">
            <a:lnSpc>
              <a:spcPct val="90000"/>
            </a:lnSpc>
            <a:spcBef>
              <a:spcPct val="0"/>
            </a:spcBef>
            <a:spcAft>
              <a:spcPct val="35000"/>
            </a:spcAft>
            <a:buNone/>
            <a:tabLst>
              <a:tab pos="92075" algn="l"/>
            </a:tabLst>
          </a:pPr>
          <a:endParaRPr lang="es-PE" sz="1300" b="1" kern="1200" dirty="0">
            <a:solidFill>
              <a:prstClr val="white"/>
            </a:solidFill>
            <a:latin typeface="Calibri" panose="020F0502020204030204" pitchFamily="34" charset="0"/>
            <a:ea typeface="+mn-ea"/>
            <a:cs typeface="Calibri" panose="020F0502020204030204" pitchFamily="34" charset="0"/>
          </a:endParaRPr>
        </a:p>
        <a:p>
          <a:pPr marL="92075" lvl="0" indent="-92075" algn="l" defTabSz="577850">
            <a:lnSpc>
              <a:spcPct val="90000"/>
            </a:lnSpc>
            <a:spcBef>
              <a:spcPct val="0"/>
            </a:spcBef>
            <a:spcAft>
              <a:spcPct val="35000"/>
            </a:spcAft>
            <a:buNone/>
            <a:tabLst>
              <a:tab pos="92075" algn="l"/>
            </a:tabLst>
          </a:pPr>
          <a:endParaRPr lang="es-PE" sz="1300" b="1" kern="1200" dirty="0">
            <a:solidFill>
              <a:prstClr val="white"/>
            </a:solidFill>
            <a:latin typeface="Calibri" panose="020F0502020204030204" pitchFamily="34" charset="0"/>
            <a:ea typeface="+mn-ea"/>
            <a:cs typeface="Calibri" panose="020F0502020204030204" pitchFamily="34" charset="0"/>
          </a:endParaRPr>
        </a:p>
        <a:p>
          <a:pPr marL="92075" lvl="0" indent="-92075" algn="l" defTabSz="577850">
            <a:lnSpc>
              <a:spcPct val="90000"/>
            </a:lnSpc>
            <a:spcBef>
              <a:spcPct val="0"/>
            </a:spcBef>
            <a:spcAft>
              <a:spcPct val="35000"/>
            </a:spcAft>
            <a:buNone/>
            <a:tabLst>
              <a:tab pos="92075" algn="l"/>
            </a:tabLst>
          </a:pPr>
          <a:endParaRPr lang="es-PE" sz="1300" b="1" kern="1200" dirty="0">
            <a:solidFill>
              <a:prstClr val="white"/>
            </a:solidFill>
            <a:latin typeface="Calibri" panose="020F0502020204030204" pitchFamily="34" charset="0"/>
            <a:ea typeface="+mn-ea"/>
            <a:cs typeface="Calibri" panose="020F0502020204030204" pitchFamily="34" charset="0"/>
          </a:endParaRPr>
        </a:p>
        <a:p>
          <a:pPr marL="92075" lvl="0" indent="-92075" algn="l" defTabSz="577850">
            <a:lnSpc>
              <a:spcPct val="90000"/>
            </a:lnSpc>
            <a:spcBef>
              <a:spcPct val="0"/>
            </a:spcBef>
            <a:spcAft>
              <a:spcPct val="35000"/>
            </a:spcAft>
            <a:buNone/>
            <a:tabLst>
              <a:tab pos="92075" algn="l"/>
            </a:tabLst>
          </a:pPr>
          <a:endParaRPr lang="es-PE" sz="1300" b="1" kern="1200" dirty="0">
            <a:solidFill>
              <a:prstClr val="white"/>
            </a:solidFill>
            <a:latin typeface="Calibri" panose="020F0502020204030204" pitchFamily="34" charset="0"/>
            <a:ea typeface="+mn-ea"/>
            <a:cs typeface="Calibri" panose="020F0502020204030204" pitchFamily="34" charset="0"/>
          </a:endParaRPr>
        </a:p>
      </dgm:t>
    </dgm:pt>
    <dgm:pt modelId="{5B784CBD-B1A0-44E0-990B-A61FB1C5AEB0}" type="parTrans" cxnId="{5C98F527-1499-4F92-81F3-705B109F381B}">
      <dgm:prSet/>
      <dgm:spPr/>
      <dgm:t>
        <a:bodyPr/>
        <a:lstStyle/>
        <a:p>
          <a:endParaRPr lang="es-PE"/>
        </a:p>
      </dgm:t>
    </dgm:pt>
    <dgm:pt modelId="{6F12EBFC-7462-42AC-B948-DF944DCF27C1}" type="sibTrans" cxnId="{5C98F527-1499-4F92-81F3-705B109F381B}">
      <dgm:prSet/>
      <dgm:spPr/>
      <dgm:t>
        <a:bodyPr/>
        <a:lstStyle/>
        <a:p>
          <a:endParaRPr lang="es-PE"/>
        </a:p>
      </dgm:t>
    </dgm:pt>
    <dgm:pt modelId="{BAB4524D-941B-49B6-B674-AADEF89A4820}" type="pres">
      <dgm:prSet presAssocID="{D5D34B7E-AC16-4401-959A-8586F017EA40}" presName="Name0" presStyleCnt="0">
        <dgm:presLayoutVars>
          <dgm:dir/>
          <dgm:resizeHandles val="exact"/>
        </dgm:presLayoutVars>
      </dgm:prSet>
      <dgm:spPr/>
    </dgm:pt>
    <dgm:pt modelId="{498A6CD9-ED73-4D8A-8CC9-EE30B11C3466}" type="pres">
      <dgm:prSet presAssocID="{D5D34B7E-AC16-4401-959A-8586F017EA40}" presName="bkgdShp" presStyleLbl="alignAccFollowNode1" presStyleIdx="0" presStyleCnt="1" custLinFactNeighborX="-4519"/>
      <dgm:spPr>
        <a:solidFill>
          <a:schemeClr val="bg1">
            <a:alpha val="90000"/>
          </a:schemeClr>
        </a:solidFill>
        <a:ln>
          <a:noFill/>
        </a:ln>
      </dgm:spPr>
    </dgm:pt>
    <dgm:pt modelId="{8CF2AA5D-1939-4FFE-AE28-971D026D384D}" type="pres">
      <dgm:prSet presAssocID="{D5D34B7E-AC16-4401-959A-8586F017EA40}" presName="linComp" presStyleCnt="0"/>
      <dgm:spPr/>
    </dgm:pt>
    <dgm:pt modelId="{A355AB7D-CB76-49CE-9E84-48F76565154A}" type="pres">
      <dgm:prSet presAssocID="{95F03AEC-F218-430B-BE69-F99479EA7ADE}" presName="compNode" presStyleCnt="0"/>
      <dgm:spPr/>
    </dgm:pt>
    <dgm:pt modelId="{3C62B61C-E17E-499E-9EFA-D5A812CC6B50}" type="pres">
      <dgm:prSet presAssocID="{95F03AEC-F218-430B-BE69-F99479EA7ADE}" presName="node" presStyleLbl="node1" presStyleIdx="0" presStyleCnt="5" custScaleY="152583" custLinFactNeighborX="969" custLinFactNeighborY="-7906">
        <dgm:presLayoutVars>
          <dgm:bulletEnabled val="1"/>
        </dgm:presLayoutVars>
      </dgm:prSet>
      <dgm:spPr/>
    </dgm:pt>
    <dgm:pt modelId="{54AEC28D-0A62-49B1-9507-E924F29F4FC0}" type="pres">
      <dgm:prSet presAssocID="{95F03AEC-F218-430B-BE69-F99479EA7ADE}" presName="invisiNode" presStyleLbl="node1" presStyleIdx="0" presStyleCnt="5"/>
      <dgm:spPr/>
    </dgm:pt>
    <dgm:pt modelId="{F5A440E8-0ABA-4455-851D-0F5C44934458}" type="pres">
      <dgm:prSet presAssocID="{95F03AEC-F218-430B-BE69-F99479EA7ADE}" presName="imagNode" presStyleLbl="fgImgPlace1" presStyleIdx="0" presStyleCnt="5" custScaleX="94767" custScaleY="58220" custLinFactNeighborX="-2111" custLinFactNeighborY="-23514"/>
      <dgm:spPr/>
    </dgm:pt>
    <dgm:pt modelId="{1D09C4E5-4BBA-47EA-9693-9A98C433D9BA}" type="pres">
      <dgm:prSet presAssocID="{D45AF0D0-0E1B-4D72-9068-2951E5411B5D}" presName="sibTrans" presStyleLbl="sibTrans2D1" presStyleIdx="0" presStyleCnt="0"/>
      <dgm:spPr/>
    </dgm:pt>
    <dgm:pt modelId="{8A405967-1F91-4959-8B99-99A8D9B990CC}" type="pres">
      <dgm:prSet presAssocID="{53596913-06E3-493F-81FF-8A3471E031FA}" presName="compNode" presStyleCnt="0"/>
      <dgm:spPr/>
    </dgm:pt>
    <dgm:pt modelId="{B5266CC3-FA0F-4285-BD5B-BBBD8EBCB190}" type="pres">
      <dgm:prSet presAssocID="{53596913-06E3-493F-81FF-8A3471E031FA}" presName="node" presStyleLbl="node1" presStyleIdx="1" presStyleCnt="5" custScaleY="152205" custLinFactNeighborX="1676" custLinFactNeighborY="-6764">
        <dgm:presLayoutVars>
          <dgm:bulletEnabled val="1"/>
        </dgm:presLayoutVars>
      </dgm:prSet>
      <dgm:spPr/>
    </dgm:pt>
    <dgm:pt modelId="{B59AFCAB-0AED-465C-B720-9D6F6C822581}" type="pres">
      <dgm:prSet presAssocID="{53596913-06E3-493F-81FF-8A3471E031FA}" presName="invisiNode" presStyleLbl="node1" presStyleIdx="1" presStyleCnt="5"/>
      <dgm:spPr/>
    </dgm:pt>
    <dgm:pt modelId="{9BEE7120-9ADC-4530-8DDF-0B8790A375DB}" type="pres">
      <dgm:prSet presAssocID="{53596913-06E3-493F-81FF-8A3471E031FA}" presName="imagNode" presStyleLbl="fgImgPlace1" presStyleIdx="1" presStyleCnt="5" custScaleY="57913" custLinFactNeighborX="1690" custLinFactNeighborY="-17473"/>
      <dgm:spPr>
        <a:solidFill>
          <a:srgbClr val="00B050"/>
        </a:solidFill>
      </dgm:spPr>
    </dgm:pt>
    <dgm:pt modelId="{B51C6EBB-4DC2-4753-A028-5CDB52106744}" type="pres">
      <dgm:prSet presAssocID="{A97130B7-609B-46E0-ABAE-6CDDCE7B921B}" presName="sibTrans" presStyleLbl="sibTrans2D1" presStyleIdx="0" presStyleCnt="0"/>
      <dgm:spPr/>
    </dgm:pt>
    <dgm:pt modelId="{4E942764-3E4B-4B63-A869-6B46A214D9EB}" type="pres">
      <dgm:prSet presAssocID="{58EE4A2E-6FAB-4C8F-AB09-93DC09DCDDFD}" presName="compNode" presStyleCnt="0"/>
      <dgm:spPr/>
    </dgm:pt>
    <dgm:pt modelId="{84376A97-B314-4A1B-9BE6-BBE1F7F235DE}" type="pres">
      <dgm:prSet presAssocID="{58EE4A2E-6FAB-4C8F-AB09-93DC09DCDDFD}" presName="node" presStyleLbl="node1" presStyleIdx="2" presStyleCnt="5" custScaleY="153509" custLinFactNeighborX="1222" custLinFactNeighborY="-6772">
        <dgm:presLayoutVars>
          <dgm:bulletEnabled val="1"/>
        </dgm:presLayoutVars>
      </dgm:prSet>
      <dgm:spPr/>
    </dgm:pt>
    <dgm:pt modelId="{BB1FFE40-368C-4358-86BC-4B958C66A790}" type="pres">
      <dgm:prSet presAssocID="{58EE4A2E-6FAB-4C8F-AB09-93DC09DCDDFD}" presName="invisiNode" presStyleLbl="node1" presStyleIdx="2" presStyleCnt="5"/>
      <dgm:spPr/>
    </dgm:pt>
    <dgm:pt modelId="{9BBA398A-ACA5-45C4-8354-0FCB43DFFF6D}" type="pres">
      <dgm:prSet presAssocID="{58EE4A2E-6FAB-4C8F-AB09-93DC09DCDDFD}" presName="imagNode" presStyleLbl="fgImgPlace1" presStyleIdx="2" presStyleCnt="5" custScaleY="57386" custLinFactNeighborX="1984" custLinFactNeighborY="-33132"/>
      <dgm:spPr>
        <a:solidFill>
          <a:srgbClr val="FF0000"/>
        </a:solidFill>
      </dgm:spPr>
    </dgm:pt>
    <dgm:pt modelId="{90A1B63A-F447-47D9-ADBF-5BA830E5004A}" type="pres">
      <dgm:prSet presAssocID="{09DAE774-1823-44A3-9E60-12CE7A972679}" presName="sibTrans" presStyleLbl="sibTrans2D1" presStyleIdx="0" presStyleCnt="0"/>
      <dgm:spPr/>
    </dgm:pt>
    <dgm:pt modelId="{DBB47E91-42FA-42C2-9B47-1F5A36EF9871}" type="pres">
      <dgm:prSet presAssocID="{5F7E402B-8034-4580-BA6B-5F9775ABE86C}" presName="compNode" presStyleCnt="0"/>
      <dgm:spPr/>
    </dgm:pt>
    <dgm:pt modelId="{BFB9E0E6-C65C-4EA9-8663-EB43DCF98E61}" type="pres">
      <dgm:prSet presAssocID="{5F7E402B-8034-4580-BA6B-5F9775ABE86C}" presName="node" presStyleLbl="node1" presStyleIdx="3" presStyleCnt="5" custScaleY="154162" custLinFactNeighborX="5045" custLinFactNeighborY="-6722">
        <dgm:presLayoutVars>
          <dgm:bulletEnabled val="1"/>
        </dgm:presLayoutVars>
      </dgm:prSet>
      <dgm:spPr/>
    </dgm:pt>
    <dgm:pt modelId="{04654F0F-FD97-46A0-8C50-A585934CB416}" type="pres">
      <dgm:prSet presAssocID="{5F7E402B-8034-4580-BA6B-5F9775ABE86C}" presName="invisiNode" presStyleLbl="node1" presStyleIdx="3" presStyleCnt="5"/>
      <dgm:spPr/>
    </dgm:pt>
    <dgm:pt modelId="{209A2BB3-3130-4B3E-8EE9-733A3F69FF1C}" type="pres">
      <dgm:prSet presAssocID="{5F7E402B-8034-4580-BA6B-5F9775ABE86C}" presName="imagNode" presStyleLbl="fgImgPlace1" presStyleIdx="3" presStyleCnt="5"/>
      <dgm:spPr>
        <a:solidFill>
          <a:schemeClr val="bg1"/>
        </a:solidFill>
      </dgm:spPr>
    </dgm:pt>
    <dgm:pt modelId="{A76481C1-C49A-4C52-BF4E-70B761F01E1D}" type="pres">
      <dgm:prSet presAssocID="{AFF7CE6B-EA9B-4931-9F9C-C98C99A8AF73}" presName="sibTrans" presStyleLbl="sibTrans2D1" presStyleIdx="0" presStyleCnt="0"/>
      <dgm:spPr/>
    </dgm:pt>
    <dgm:pt modelId="{DBB9F222-072C-4F4E-A334-17D1AABC039A}" type="pres">
      <dgm:prSet presAssocID="{BDBAE6C2-8A70-476D-BB0A-E4975AED9C41}" presName="compNode" presStyleCnt="0"/>
      <dgm:spPr/>
    </dgm:pt>
    <dgm:pt modelId="{4940CC16-14FB-4F42-B9E7-95C23D142256}" type="pres">
      <dgm:prSet presAssocID="{BDBAE6C2-8A70-476D-BB0A-E4975AED9C41}" presName="node" presStyleLbl="node1" presStyleIdx="4" presStyleCnt="5" custScaleY="153535" custLinFactNeighborX="9163" custLinFactNeighborY="-8588">
        <dgm:presLayoutVars>
          <dgm:bulletEnabled val="1"/>
        </dgm:presLayoutVars>
      </dgm:prSet>
      <dgm:spPr/>
    </dgm:pt>
    <dgm:pt modelId="{FBA1437F-9FFF-4E65-8AF1-AF284283A6CE}" type="pres">
      <dgm:prSet presAssocID="{BDBAE6C2-8A70-476D-BB0A-E4975AED9C41}" presName="invisiNode" presStyleLbl="node1" presStyleIdx="4" presStyleCnt="5"/>
      <dgm:spPr/>
    </dgm:pt>
    <dgm:pt modelId="{A8EC4594-E7E1-4AE7-8D77-2C62A12A4091}" type="pres">
      <dgm:prSet presAssocID="{BDBAE6C2-8A70-476D-BB0A-E4975AED9C41}" presName="imagNode" presStyleLbl="fgImgPlace1" presStyleIdx="4" presStyleCnt="5"/>
      <dgm:spPr>
        <a:solidFill>
          <a:schemeClr val="bg1"/>
        </a:solidFill>
      </dgm:spPr>
    </dgm:pt>
  </dgm:ptLst>
  <dgm:cxnLst>
    <dgm:cxn modelId="{14F5700D-82AD-4386-866A-4CCA5B549209}" type="presOf" srcId="{AFF7CE6B-EA9B-4931-9F9C-C98C99A8AF73}" destId="{A76481C1-C49A-4C52-BF4E-70B761F01E1D}" srcOrd="0" destOrd="0" presId="urn:microsoft.com/office/officeart/2005/8/layout/pList2"/>
    <dgm:cxn modelId="{1C7EE521-B4EE-4C33-918D-CC8AC6C809B4}" type="presOf" srcId="{A97130B7-609B-46E0-ABAE-6CDDCE7B921B}" destId="{B51C6EBB-4DC2-4753-A028-5CDB52106744}" srcOrd="0" destOrd="0" presId="urn:microsoft.com/office/officeart/2005/8/layout/pList2"/>
    <dgm:cxn modelId="{87331622-EDD8-4EA5-89D6-B2AAD7945ABE}" type="presOf" srcId="{BDBAE6C2-8A70-476D-BB0A-E4975AED9C41}" destId="{4940CC16-14FB-4F42-B9E7-95C23D142256}" srcOrd="0" destOrd="0" presId="urn:microsoft.com/office/officeart/2005/8/layout/pList2"/>
    <dgm:cxn modelId="{5C98F527-1499-4F92-81F3-705B109F381B}" srcId="{D5D34B7E-AC16-4401-959A-8586F017EA40}" destId="{BDBAE6C2-8A70-476D-BB0A-E4975AED9C41}" srcOrd="4" destOrd="0" parTransId="{5B784CBD-B1A0-44E0-990B-A61FB1C5AEB0}" sibTransId="{6F12EBFC-7462-42AC-B948-DF944DCF27C1}"/>
    <dgm:cxn modelId="{B729AD2B-A5C5-410C-B205-11F2EFC69EC7}" type="presOf" srcId="{53596913-06E3-493F-81FF-8A3471E031FA}" destId="{B5266CC3-FA0F-4285-BD5B-BBBD8EBCB190}" srcOrd="0" destOrd="0" presId="urn:microsoft.com/office/officeart/2005/8/layout/pList2"/>
    <dgm:cxn modelId="{7F442232-A2EE-4952-B0AF-DCF2FC6ED88B}" srcId="{D5D34B7E-AC16-4401-959A-8586F017EA40}" destId="{5F7E402B-8034-4580-BA6B-5F9775ABE86C}" srcOrd="3" destOrd="0" parTransId="{AB94A7FA-2F4C-4EA7-A000-4E545939209A}" sibTransId="{AFF7CE6B-EA9B-4931-9F9C-C98C99A8AF73}"/>
    <dgm:cxn modelId="{23748D35-CC2A-437E-AFE7-084163087EB3}" type="presOf" srcId="{95F03AEC-F218-430B-BE69-F99479EA7ADE}" destId="{3C62B61C-E17E-499E-9EFA-D5A812CC6B50}" srcOrd="0" destOrd="0" presId="urn:microsoft.com/office/officeart/2005/8/layout/pList2"/>
    <dgm:cxn modelId="{65792046-E6E0-47F8-B583-D12972684DF0}" type="presOf" srcId="{D5D34B7E-AC16-4401-959A-8586F017EA40}" destId="{BAB4524D-941B-49B6-B674-AADEF89A4820}" srcOrd="0" destOrd="0" presId="urn:microsoft.com/office/officeart/2005/8/layout/pList2"/>
    <dgm:cxn modelId="{EF6F7166-E7CB-4AFA-AB27-0480925AD370}" type="presOf" srcId="{09DAE774-1823-44A3-9E60-12CE7A972679}" destId="{90A1B63A-F447-47D9-ADBF-5BA830E5004A}" srcOrd="0" destOrd="0" presId="urn:microsoft.com/office/officeart/2005/8/layout/pList2"/>
    <dgm:cxn modelId="{188CF279-7BF5-4581-A47D-E60444F98E55}" srcId="{D5D34B7E-AC16-4401-959A-8586F017EA40}" destId="{95F03AEC-F218-430B-BE69-F99479EA7ADE}" srcOrd="0" destOrd="0" parTransId="{47FD1A62-1125-4EA5-966A-89D58220A7CB}" sibTransId="{D45AF0D0-0E1B-4D72-9068-2951E5411B5D}"/>
    <dgm:cxn modelId="{0DDE647C-EEE2-408F-9537-D4D0F8C4DD40}" srcId="{D5D34B7E-AC16-4401-959A-8586F017EA40}" destId="{58EE4A2E-6FAB-4C8F-AB09-93DC09DCDDFD}" srcOrd="2" destOrd="0" parTransId="{8D8D08E4-5FBE-4C85-B2BA-C83E5BC2F3F2}" sibTransId="{09DAE774-1823-44A3-9E60-12CE7A972679}"/>
    <dgm:cxn modelId="{1F5AE383-BEC9-453D-A952-172F3638A04A}" type="presOf" srcId="{D45AF0D0-0E1B-4D72-9068-2951E5411B5D}" destId="{1D09C4E5-4BBA-47EA-9693-9A98C433D9BA}" srcOrd="0" destOrd="0" presId="urn:microsoft.com/office/officeart/2005/8/layout/pList2"/>
    <dgm:cxn modelId="{01476DC4-E1D1-4913-9A55-F230F93E2CA2}" type="presOf" srcId="{5F7E402B-8034-4580-BA6B-5F9775ABE86C}" destId="{BFB9E0E6-C65C-4EA9-8663-EB43DCF98E61}" srcOrd="0" destOrd="0" presId="urn:microsoft.com/office/officeart/2005/8/layout/pList2"/>
    <dgm:cxn modelId="{2D6587D6-6663-4DDD-AF90-57D459449F57}" srcId="{D5D34B7E-AC16-4401-959A-8586F017EA40}" destId="{53596913-06E3-493F-81FF-8A3471E031FA}" srcOrd="1" destOrd="0" parTransId="{9B944FBB-B003-4FBF-B117-C84E3D24287C}" sibTransId="{A97130B7-609B-46E0-ABAE-6CDDCE7B921B}"/>
    <dgm:cxn modelId="{2B7335E4-42F5-4D6B-9B60-FDA8002F6D3B}" type="presOf" srcId="{58EE4A2E-6FAB-4C8F-AB09-93DC09DCDDFD}" destId="{84376A97-B314-4A1B-9BE6-BBE1F7F235DE}" srcOrd="0" destOrd="0" presId="urn:microsoft.com/office/officeart/2005/8/layout/pList2"/>
    <dgm:cxn modelId="{2802CD3C-A29D-4D53-8033-6066AD822995}" type="presParOf" srcId="{BAB4524D-941B-49B6-B674-AADEF89A4820}" destId="{498A6CD9-ED73-4D8A-8CC9-EE30B11C3466}" srcOrd="0" destOrd="0" presId="urn:microsoft.com/office/officeart/2005/8/layout/pList2"/>
    <dgm:cxn modelId="{E5527D55-50AF-45B0-9668-C929F908DADC}" type="presParOf" srcId="{BAB4524D-941B-49B6-B674-AADEF89A4820}" destId="{8CF2AA5D-1939-4FFE-AE28-971D026D384D}" srcOrd="1" destOrd="0" presId="urn:microsoft.com/office/officeart/2005/8/layout/pList2"/>
    <dgm:cxn modelId="{E5D19824-9D6E-432F-AD66-1D7BB22CD87A}" type="presParOf" srcId="{8CF2AA5D-1939-4FFE-AE28-971D026D384D}" destId="{A355AB7D-CB76-49CE-9E84-48F76565154A}" srcOrd="0" destOrd="0" presId="urn:microsoft.com/office/officeart/2005/8/layout/pList2"/>
    <dgm:cxn modelId="{5F78A4F0-9045-40A0-9B71-CD07CD82952F}" type="presParOf" srcId="{A355AB7D-CB76-49CE-9E84-48F76565154A}" destId="{3C62B61C-E17E-499E-9EFA-D5A812CC6B50}" srcOrd="0" destOrd="0" presId="urn:microsoft.com/office/officeart/2005/8/layout/pList2"/>
    <dgm:cxn modelId="{96D11053-D5B9-4D75-BE8C-E3F9613F87FE}" type="presParOf" srcId="{A355AB7D-CB76-49CE-9E84-48F76565154A}" destId="{54AEC28D-0A62-49B1-9507-E924F29F4FC0}" srcOrd="1" destOrd="0" presId="urn:microsoft.com/office/officeart/2005/8/layout/pList2"/>
    <dgm:cxn modelId="{DB9F6C40-88AB-4F4B-80A2-706599A8FA2B}" type="presParOf" srcId="{A355AB7D-CB76-49CE-9E84-48F76565154A}" destId="{F5A440E8-0ABA-4455-851D-0F5C44934458}" srcOrd="2" destOrd="0" presId="urn:microsoft.com/office/officeart/2005/8/layout/pList2"/>
    <dgm:cxn modelId="{01795178-CFF0-47B4-B3AD-A1B865C79986}" type="presParOf" srcId="{8CF2AA5D-1939-4FFE-AE28-971D026D384D}" destId="{1D09C4E5-4BBA-47EA-9693-9A98C433D9BA}" srcOrd="1" destOrd="0" presId="urn:microsoft.com/office/officeart/2005/8/layout/pList2"/>
    <dgm:cxn modelId="{FC79388E-E883-4FA5-B60E-B0D7DFBA82D5}" type="presParOf" srcId="{8CF2AA5D-1939-4FFE-AE28-971D026D384D}" destId="{8A405967-1F91-4959-8B99-99A8D9B990CC}" srcOrd="2" destOrd="0" presId="urn:microsoft.com/office/officeart/2005/8/layout/pList2"/>
    <dgm:cxn modelId="{222A69D1-469A-4850-9AE0-7B477CBE047B}" type="presParOf" srcId="{8A405967-1F91-4959-8B99-99A8D9B990CC}" destId="{B5266CC3-FA0F-4285-BD5B-BBBD8EBCB190}" srcOrd="0" destOrd="0" presId="urn:microsoft.com/office/officeart/2005/8/layout/pList2"/>
    <dgm:cxn modelId="{18C34A51-3912-4BD3-A7F5-833FE0241D04}" type="presParOf" srcId="{8A405967-1F91-4959-8B99-99A8D9B990CC}" destId="{B59AFCAB-0AED-465C-B720-9D6F6C822581}" srcOrd="1" destOrd="0" presId="urn:microsoft.com/office/officeart/2005/8/layout/pList2"/>
    <dgm:cxn modelId="{AB432B7E-6A68-478B-9613-F14B0246781D}" type="presParOf" srcId="{8A405967-1F91-4959-8B99-99A8D9B990CC}" destId="{9BEE7120-9ADC-4530-8DDF-0B8790A375DB}" srcOrd="2" destOrd="0" presId="urn:microsoft.com/office/officeart/2005/8/layout/pList2"/>
    <dgm:cxn modelId="{01C19139-2FFD-44D9-8EC6-2D7FBD15BF0C}" type="presParOf" srcId="{8CF2AA5D-1939-4FFE-AE28-971D026D384D}" destId="{B51C6EBB-4DC2-4753-A028-5CDB52106744}" srcOrd="3" destOrd="0" presId="urn:microsoft.com/office/officeart/2005/8/layout/pList2"/>
    <dgm:cxn modelId="{BEC89EB0-9B63-4C8C-89DF-24BABAE3D452}" type="presParOf" srcId="{8CF2AA5D-1939-4FFE-AE28-971D026D384D}" destId="{4E942764-3E4B-4B63-A869-6B46A214D9EB}" srcOrd="4" destOrd="0" presId="urn:microsoft.com/office/officeart/2005/8/layout/pList2"/>
    <dgm:cxn modelId="{CBD16316-073E-48DE-A18A-E2D1475FAA54}" type="presParOf" srcId="{4E942764-3E4B-4B63-A869-6B46A214D9EB}" destId="{84376A97-B314-4A1B-9BE6-BBE1F7F235DE}" srcOrd="0" destOrd="0" presId="urn:microsoft.com/office/officeart/2005/8/layout/pList2"/>
    <dgm:cxn modelId="{6BB1DCE4-4792-49E6-8AD4-BE32AD1D9532}" type="presParOf" srcId="{4E942764-3E4B-4B63-A869-6B46A214D9EB}" destId="{BB1FFE40-368C-4358-86BC-4B958C66A790}" srcOrd="1" destOrd="0" presId="urn:microsoft.com/office/officeart/2005/8/layout/pList2"/>
    <dgm:cxn modelId="{F142A6AE-7224-4DE0-AF79-1F4D13EFD604}" type="presParOf" srcId="{4E942764-3E4B-4B63-A869-6B46A214D9EB}" destId="{9BBA398A-ACA5-45C4-8354-0FCB43DFFF6D}" srcOrd="2" destOrd="0" presId="urn:microsoft.com/office/officeart/2005/8/layout/pList2"/>
    <dgm:cxn modelId="{A549C3AC-A834-474D-BFFB-A0A913BB094D}" type="presParOf" srcId="{8CF2AA5D-1939-4FFE-AE28-971D026D384D}" destId="{90A1B63A-F447-47D9-ADBF-5BA830E5004A}" srcOrd="5" destOrd="0" presId="urn:microsoft.com/office/officeart/2005/8/layout/pList2"/>
    <dgm:cxn modelId="{02D2E2F6-F493-4767-82EA-6CD1E40157EA}" type="presParOf" srcId="{8CF2AA5D-1939-4FFE-AE28-971D026D384D}" destId="{DBB47E91-42FA-42C2-9B47-1F5A36EF9871}" srcOrd="6" destOrd="0" presId="urn:microsoft.com/office/officeart/2005/8/layout/pList2"/>
    <dgm:cxn modelId="{1178B1BE-0607-4348-877B-C382A4F683C6}" type="presParOf" srcId="{DBB47E91-42FA-42C2-9B47-1F5A36EF9871}" destId="{BFB9E0E6-C65C-4EA9-8663-EB43DCF98E61}" srcOrd="0" destOrd="0" presId="urn:microsoft.com/office/officeart/2005/8/layout/pList2"/>
    <dgm:cxn modelId="{AFD867D6-42CF-4E96-BA50-27C8F29C9A69}" type="presParOf" srcId="{DBB47E91-42FA-42C2-9B47-1F5A36EF9871}" destId="{04654F0F-FD97-46A0-8C50-A585934CB416}" srcOrd="1" destOrd="0" presId="urn:microsoft.com/office/officeart/2005/8/layout/pList2"/>
    <dgm:cxn modelId="{7C3ECA14-CBB0-41C5-BD0A-4608819EBED3}" type="presParOf" srcId="{DBB47E91-42FA-42C2-9B47-1F5A36EF9871}" destId="{209A2BB3-3130-4B3E-8EE9-733A3F69FF1C}" srcOrd="2" destOrd="0" presId="urn:microsoft.com/office/officeart/2005/8/layout/pList2"/>
    <dgm:cxn modelId="{B117A9F3-CF16-4488-8DCD-856C989EFF9E}" type="presParOf" srcId="{8CF2AA5D-1939-4FFE-AE28-971D026D384D}" destId="{A76481C1-C49A-4C52-BF4E-70B761F01E1D}" srcOrd="7" destOrd="0" presId="urn:microsoft.com/office/officeart/2005/8/layout/pList2"/>
    <dgm:cxn modelId="{52741588-CF91-4854-A786-A7BFF50D87BF}" type="presParOf" srcId="{8CF2AA5D-1939-4FFE-AE28-971D026D384D}" destId="{DBB9F222-072C-4F4E-A334-17D1AABC039A}" srcOrd="8" destOrd="0" presId="urn:microsoft.com/office/officeart/2005/8/layout/pList2"/>
    <dgm:cxn modelId="{653698B9-9B9F-4170-A8E4-5E14EED73E5E}" type="presParOf" srcId="{DBB9F222-072C-4F4E-A334-17D1AABC039A}" destId="{4940CC16-14FB-4F42-B9E7-95C23D142256}" srcOrd="0" destOrd="0" presId="urn:microsoft.com/office/officeart/2005/8/layout/pList2"/>
    <dgm:cxn modelId="{C6950730-43C2-408E-817B-A5AB46F876AC}" type="presParOf" srcId="{DBB9F222-072C-4F4E-A334-17D1AABC039A}" destId="{FBA1437F-9FFF-4E65-8AF1-AF284283A6CE}" srcOrd="1" destOrd="0" presId="urn:microsoft.com/office/officeart/2005/8/layout/pList2"/>
    <dgm:cxn modelId="{A23A11C6-222D-4DEC-A561-1994A3649773}" type="presParOf" srcId="{DBB9F222-072C-4F4E-A334-17D1AABC039A}" destId="{A8EC4594-E7E1-4AE7-8D77-2C62A12A4091}"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8A6CD9-ED73-4D8A-8CC9-EE30B11C3466}">
      <dsp:nvSpPr>
        <dsp:cNvPr id="0" name=""/>
        <dsp:cNvSpPr/>
      </dsp:nvSpPr>
      <dsp:spPr>
        <a:xfrm>
          <a:off x="0" y="0"/>
          <a:ext cx="9713509" cy="1972191"/>
        </a:xfrm>
        <a:prstGeom prst="roundRect">
          <a:avLst>
            <a:gd name="adj" fmla="val 10000"/>
          </a:avLst>
        </a:prstGeom>
        <a:solidFill>
          <a:schemeClr val="bg1">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5A440E8-0ABA-4455-851D-0F5C44934458}">
      <dsp:nvSpPr>
        <dsp:cNvPr id="0" name=""/>
        <dsp:cNvSpPr/>
      </dsp:nvSpPr>
      <dsp:spPr>
        <a:xfrm>
          <a:off x="307514" y="0"/>
          <a:ext cx="1599727" cy="842020"/>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62B61C-E17E-499E-9EFA-D5A812CC6B50}">
      <dsp:nvSpPr>
        <dsp:cNvPr id="0" name=""/>
        <dsp:cNvSpPr/>
      </dsp:nvSpPr>
      <dsp:spPr>
        <a:xfrm rot="10800000">
          <a:off x="315338" y="831003"/>
          <a:ext cx="1688064" cy="3677946"/>
        </a:xfrm>
        <a:prstGeom prst="round2SameRect">
          <a:avLst>
            <a:gd name="adj1" fmla="val 10500"/>
            <a:gd name="adj2" fmla="val 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182563" lvl="1" indent="-182563" algn="l" defTabSz="533400" rtl="0" eaLnBrk="1" latinLnBrk="0" hangingPunct="1">
            <a:lnSpc>
              <a:spcPct val="90000"/>
            </a:lnSpc>
            <a:spcBef>
              <a:spcPct val="0"/>
            </a:spcBef>
            <a:spcAft>
              <a:spcPct val="15000"/>
            </a:spcAft>
            <a:buFont typeface="+mj-lt"/>
            <a:buNone/>
          </a:pPr>
          <a:r>
            <a:rPr lang="es-PE" sz="1400" kern="1200" dirty="0">
              <a:solidFill>
                <a:schemeClr val="bg1"/>
              </a:solidFill>
              <a:latin typeface="Calibri" panose="020F0502020204030204" pitchFamily="34" charset="0"/>
              <a:ea typeface="+mn-ea"/>
              <a:cs typeface="Calibri" panose="020F0502020204030204" pitchFamily="34" charset="0"/>
            </a:rPr>
            <a:t>-  </a:t>
          </a:r>
          <a:r>
            <a:rPr lang="es-PE" sz="1200" b="1" kern="1200" dirty="0">
              <a:solidFill>
                <a:schemeClr val="bg1"/>
              </a:solidFill>
              <a:latin typeface="Calibri" panose="020F0502020204030204" pitchFamily="34" charset="0"/>
              <a:ea typeface="+mn-ea"/>
              <a:cs typeface="Calibri" panose="020F0502020204030204" pitchFamily="34" charset="0"/>
            </a:rPr>
            <a:t>Determinación de causas que afectaron la empresa, identificación de fortalezas y debilidades.</a:t>
          </a:r>
        </a:p>
        <a:p>
          <a:pPr marL="182563" lvl="1" indent="-182563" algn="l" defTabSz="533400" rtl="0" eaLnBrk="1" latinLnBrk="0" hangingPunct="1">
            <a:lnSpc>
              <a:spcPct val="90000"/>
            </a:lnSpc>
            <a:spcBef>
              <a:spcPct val="0"/>
            </a:spcBef>
            <a:spcAft>
              <a:spcPct val="15000"/>
            </a:spcAft>
            <a:buFont typeface="+mj-lt"/>
            <a:buNone/>
          </a:pPr>
          <a:r>
            <a:rPr lang="es-PE" sz="1200" b="1" kern="1200" dirty="0">
              <a:solidFill>
                <a:prstClr val="white"/>
              </a:solidFill>
              <a:latin typeface="Calibri" panose="020F0502020204030204" pitchFamily="34" charset="0"/>
              <a:ea typeface="+mn-ea"/>
              <a:cs typeface="Calibri" panose="020F0502020204030204" pitchFamily="34" charset="0"/>
            </a:rPr>
            <a:t>-  Recomendaciones para fortalecer estrategia corporativa.</a:t>
          </a:r>
        </a:p>
        <a:p>
          <a:pPr marL="182563" lvl="1" indent="-182563" algn="l" defTabSz="533400" rtl="0" eaLnBrk="1" latinLnBrk="0" hangingPunct="1">
            <a:lnSpc>
              <a:spcPct val="90000"/>
            </a:lnSpc>
            <a:spcBef>
              <a:spcPct val="0"/>
            </a:spcBef>
            <a:spcAft>
              <a:spcPct val="15000"/>
            </a:spcAft>
            <a:buFont typeface="+mj-lt"/>
            <a:buNone/>
          </a:pPr>
          <a:r>
            <a:rPr lang="es-PE" sz="1200" b="1" kern="1200" dirty="0">
              <a:solidFill>
                <a:prstClr val="white"/>
              </a:solidFill>
              <a:latin typeface="Calibri" panose="020F0502020204030204" pitchFamily="34" charset="0"/>
              <a:ea typeface="+mn-ea"/>
              <a:cs typeface="Calibri" panose="020F0502020204030204" pitchFamily="34" charset="0"/>
            </a:rPr>
            <a:t>-   Identificación de empresa referente líder en la región para adoptar mejores prácticas estratégicas.</a:t>
          </a:r>
          <a:endParaRPr lang="es-PE" sz="1050" b="1" kern="1200" dirty="0">
            <a:solidFill>
              <a:prstClr val="white"/>
            </a:solidFill>
            <a:latin typeface="Arial Narrow" pitchFamily="34" charset="0"/>
            <a:ea typeface="+mn-ea"/>
            <a:cs typeface="Aparajita" pitchFamily="34" charset="0"/>
          </a:endParaRPr>
        </a:p>
      </dsp:txBody>
      <dsp:txXfrm rot="10800000">
        <a:off x="367252" y="831003"/>
        <a:ext cx="1584236" cy="3626032"/>
      </dsp:txXfrm>
    </dsp:sp>
    <dsp:sp modelId="{9BEE7120-9ADC-4530-8DDF-0B8790A375DB}">
      <dsp:nvSpPr>
        <dsp:cNvPr id="0" name=""/>
        <dsp:cNvSpPr/>
      </dsp:nvSpPr>
      <dsp:spPr>
        <a:xfrm>
          <a:off x="2184380" y="3"/>
          <a:ext cx="1688064" cy="837580"/>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266CC3-FA0F-4285-BD5B-BBBD8EBCB190}">
      <dsp:nvSpPr>
        <dsp:cNvPr id="0" name=""/>
        <dsp:cNvSpPr/>
      </dsp:nvSpPr>
      <dsp:spPr>
        <a:xfrm rot="10800000">
          <a:off x="2184144" y="865364"/>
          <a:ext cx="1688064" cy="3668835"/>
        </a:xfrm>
        <a:prstGeom prst="round2SameRect">
          <a:avLst>
            <a:gd name="adj1" fmla="val 10500"/>
            <a:gd name="adj2" fmla="val 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87313" lvl="1" indent="-87313" algn="l" defTabSz="533400" rtl="0" eaLnBrk="1" latinLnBrk="0" hangingPunct="1">
            <a:lnSpc>
              <a:spcPct val="90000"/>
            </a:lnSpc>
            <a:spcBef>
              <a:spcPct val="0"/>
            </a:spcBef>
            <a:spcAft>
              <a:spcPct val="15000"/>
            </a:spcAft>
            <a:buFont typeface="+mj-lt"/>
            <a:buNone/>
            <a:tabLst>
              <a:tab pos="87313" algn="l"/>
              <a:tab pos="1435100" algn="l"/>
            </a:tabLst>
          </a:pPr>
          <a:r>
            <a:rPr lang="es-PE" sz="1400" kern="1200" dirty="0">
              <a:solidFill>
                <a:prstClr val="white"/>
              </a:solidFill>
              <a:latin typeface="Calibri" panose="020F0502020204030204" pitchFamily="34" charset="0"/>
              <a:ea typeface="+mn-ea"/>
              <a:cs typeface="Calibri" panose="020F0502020204030204" pitchFamily="34" charset="0"/>
            </a:rPr>
            <a:t>- </a:t>
          </a:r>
          <a:r>
            <a:rPr lang="es-PE" sz="1200" b="1" kern="1200" dirty="0">
              <a:solidFill>
                <a:prstClr val="white"/>
              </a:solidFill>
              <a:latin typeface="+mn-lt"/>
              <a:ea typeface="+mn-ea"/>
              <a:cs typeface="Calibri" panose="020F0502020204030204" pitchFamily="34" charset="0"/>
            </a:rPr>
            <a:t>Análisis de consecuencias sobre designaciones Directorio últimos dos años.</a:t>
          </a:r>
        </a:p>
        <a:p>
          <a:pPr marL="87313" lvl="1" indent="-87313" algn="l" defTabSz="533400" rtl="0" eaLnBrk="1" latinLnBrk="0" hangingPunct="1">
            <a:lnSpc>
              <a:spcPct val="90000"/>
            </a:lnSpc>
            <a:spcBef>
              <a:spcPct val="0"/>
            </a:spcBef>
            <a:spcAft>
              <a:spcPct val="15000"/>
            </a:spcAft>
            <a:buFont typeface="+mj-lt"/>
            <a:buNone/>
            <a:tabLst>
              <a:tab pos="87313" algn="l"/>
              <a:tab pos="1435100" algn="l"/>
            </a:tabLst>
          </a:pPr>
          <a:r>
            <a:rPr lang="es-PE" sz="1200" b="1" kern="1200" dirty="0">
              <a:solidFill>
                <a:prstClr val="white"/>
              </a:solidFill>
              <a:latin typeface="+mn-lt"/>
              <a:ea typeface="+mn-ea"/>
              <a:cs typeface="Calibri" panose="020F0502020204030204" pitchFamily="34" charset="0"/>
            </a:rPr>
            <a:t>- Revisión y propuesta de modificación de documentos societarios.</a:t>
          </a:r>
        </a:p>
        <a:p>
          <a:pPr marL="87313" lvl="1" indent="-87313" algn="l" defTabSz="533400" rtl="0" eaLnBrk="1" latinLnBrk="0" hangingPunct="1">
            <a:lnSpc>
              <a:spcPct val="90000"/>
            </a:lnSpc>
            <a:spcBef>
              <a:spcPct val="0"/>
            </a:spcBef>
            <a:spcAft>
              <a:spcPct val="15000"/>
            </a:spcAft>
            <a:buFont typeface="+mj-lt"/>
            <a:buNone/>
            <a:tabLst>
              <a:tab pos="87313" algn="l"/>
              <a:tab pos="1435100" algn="l"/>
            </a:tabLst>
          </a:pPr>
          <a:r>
            <a:rPr lang="es-PE" sz="1200" b="1" kern="1200" dirty="0">
              <a:solidFill>
                <a:prstClr val="white"/>
              </a:solidFill>
              <a:latin typeface="+mn-lt"/>
              <a:ea typeface="+mn-ea"/>
              <a:cs typeface="Calibri" panose="020F0502020204030204" pitchFamily="34" charset="0"/>
            </a:rPr>
            <a:t>- Evaluar grado de cumplimiento de pilares de Gobierno Corporativo, hoja de ruta para lograr cumplimiento de principios y prácticas de BCG y criterios ESG.</a:t>
          </a:r>
        </a:p>
      </dsp:txBody>
      <dsp:txXfrm rot="10800000">
        <a:off x="2236058" y="865364"/>
        <a:ext cx="1584236" cy="3616921"/>
      </dsp:txXfrm>
    </dsp:sp>
    <dsp:sp modelId="{9BBA398A-ACA5-45C4-8354-0FCB43DFFF6D}">
      <dsp:nvSpPr>
        <dsp:cNvPr id="0" name=""/>
        <dsp:cNvSpPr/>
      </dsp:nvSpPr>
      <dsp:spPr>
        <a:xfrm>
          <a:off x="4046214" y="0"/>
          <a:ext cx="1688064" cy="829958"/>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376A97-B314-4A1B-9BE6-BBE1F7F235DE}">
      <dsp:nvSpPr>
        <dsp:cNvPr id="0" name=""/>
        <dsp:cNvSpPr/>
      </dsp:nvSpPr>
      <dsp:spPr>
        <a:xfrm rot="10800000">
          <a:off x="4033351" y="841597"/>
          <a:ext cx="1688064" cy="3700267"/>
        </a:xfrm>
        <a:prstGeom prst="round2SameRect">
          <a:avLst>
            <a:gd name="adj1" fmla="val 10500"/>
            <a:gd name="adj2" fmla="val 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92075" lvl="0" indent="-92075" algn="l" defTabSz="533400">
            <a:lnSpc>
              <a:spcPct val="90000"/>
            </a:lnSpc>
            <a:spcBef>
              <a:spcPct val="0"/>
            </a:spcBef>
            <a:spcAft>
              <a:spcPct val="35000"/>
            </a:spcAft>
            <a:buNone/>
            <a:tabLst>
              <a:tab pos="92075" algn="l"/>
            </a:tabLst>
          </a:pPr>
          <a:r>
            <a:rPr lang="es-PE" sz="1200" b="1" kern="1200" dirty="0">
              <a:solidFill>
                <a:prstClr val="white"/>
              </a:solidFill>
              <a:latin typeface="Calibri" panose="020F0502020204030204"/>
              <a:ea typeface="+mn-ea"/>
              <a:cs typeface="Calibri" panose="020F0502020204030204" pitchFamily="34" charset="0"/>
            </a:rPr>
            <a:t>- </a:t>
          </a:r>
          <a:r>
            <a:rPr lang="es-PE" sz="1200" b="1" kern="1200" dirty="0">
              <a:solidFill>
                <a:prstClr val="white"/>
              </a:solidFill>
              <a:latin typeface="Calibri" panose="020F0502020204030204" pitchFamily="34" charset="0"/>
              <a:ea typeface="+mn-ea"/>
              <a:cs typeface="Calibri" panose="020F0502020204030204" pitchFamily="34" charset="0"/>
            </a:rPr>
            <a:t>Diagnóstico, gestión de riesgos al desempeño del área financiera y estrategias de mitigación.</a:t>
          </a:r>
        </a:p>
        <a:p>
          <a:pPr marL="92075" lvl="0" indent="-92075" algn="l" defTabSz="533400">
            <a:lnSpc>
              <a:spcPct val="90000"/>
            </a:lnSpc>
            <a:spcBef>
              <a:spcPct val="0"/>
            </a:spcBef>
            <a:spcAft>
              <a:spcPct val="35000"/>
            </a:spcAft>
            <a:buNone/>
            <a:tabLst>
              <a:tab pos="92075" algn="l"/>
            </a:tabLst>
          </a:pPr>
          <a:r>
            <a:rPr lang="es-PE" sz="1200" b="1" kern="1200" dirty="0">
              <a:solidFill>
                <a:prstClr val="white"/>
              </a:solidFill>
              <a:latin typeface="Calibri" panose="020F0502020204030204" pitchFamily="34" charset="0"/>
              <a:ea typeface="+mn-ea"/>
              <a:cs typeface="Calibri" panose="020F0502020204030204" pitchFamily="34" charset="0"/>
            </a:rPr>
            <a:t> - Elaboración e implementación del “Mapa Estratégico de Finanzas”.</a:t>
          </a:r>
        </a:p>
        <a:p>
          <a:pPr marL="92075" lvl="0" indent="-92075" algn="l" defTabSz="533400">
            <a:lnSpc>
              <a:spcPct val="90000"/>
            </a:lnSpc>
            <a:spcBef>
              <a:spcPct val="0"/>
            </a:spcBef>
            <a:spcAft>
              <a:spcPct val="35000"/>
            </a:spcAft>
            <a:buNone/>
            <a:tabLst>
              <a:tab pos="92075" algn="l"/>
            </a:tabLst>
          </a:pPr>
          <a:r>
            <a:rPr lang="es-PE" sz="1200" b="1" kern="1200" dirty="0">
              <a:solidFill>
                <a:prstClr val="white"/>
              </a:solidFill>
              <a:latin typeface="Calibri" panose="020F0502020204030204" pitchFamily="34" charset="0"/>
              <a:ea typeface="+mn-ea"/>
              <a:cs typeface="Calibri" panose="020F0502020204030204" pitchFamily="34" charset="0"/>
            </a:rPr>
            <a:t> - Propuestas de automatización en los procesos</a:t>
          </a:r>
        </a:p>
        <a:p>
          <a:pPr marL="92075" lvl="0" indent="-92075" algn="l" defTabSz="533400">
            <a:lnSpc>
              <a:spcPct val="90000"/>
            </a:lnSpc>
            <a:spcBef>
              <a:spcPct val="0"/>
            </a:spcBef>
            <a:spcAft>
              <a:spcPct val="35000"/>
            </a:spcAft>
            <a:buNone/>
            <a:tabLst>
              <a:tab pos="92075" algn="l"/>
            </a:tabLst>
          </a:pPr>
          <a:r>
            <a:rPr lang="es-PE" sz="1200" b="1" kern="1200" dirty="0">
              <a:solidFill>
                <a:prstClr val="white"/>
              </a:solidFill>
              <a:latin typeface="Calibri" panose="020F0502020204030204" pitchFamily="34" charset="0"/>
              <a:ea typeface="+mn-ea"/>
              <a:cs typeface="Calibri" panose="020F0502020204030204" pitchFamily="34" charset="0"/>
            </a:rPr>
            <a:t>- Valorización y acciones preparatorias para IPO.</a:t>
          </a:r>
        </a:p>
      </dsp:txBody>
      <dsp:txXfrm rot="10800000">
        <a:off x="4085265" y="841597"/>
        <a:ext cx="1584236" cy="3648353"/>
      </dsp:txXfrm>
    </dsp:sp>
    <dsp:sp modelId="{209A2BB3-3130-4B3E-8EE9-733A3F69FF1C}">
      <dsp:nvSpPr>
        <dsp:cNvPr id="0" name=""/>
        <dsp:cNvSpPr/>
      </dsp:nvSpPr>
      <dsp:spPr>
        <a:xfrm>
          <a:off x="5869593" y="-63428"/>
          <a:ext cx="1688064" cy="1446273"/>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B9E0E6-C65C-4EA9-8663-EB43DCF98E61}">
      <dsp:nvSpPr>
        <dsp:cNvPr id="0" name=""/>
        <dsp:cNvSpPr/>
      </dsp:nvSpPr>
      <dsp:spPr>
        <a:xfrm rot="10800000">
          <a:off x="5954756" y="830997"/>
          <a:ext cx="1688064" cy="371600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92075" lvl="0" indent="-92075" algn="l" defTabSz="577850">
            <a:lnSpc>
              <a:spcPct val="90000"/>
            </a:lnSpc>
            <a:spcBef>
              <a:spcPct val="0"/>
            </a:spcBef>
            <a:spcAft>
              <a:spcPct val="35000"/>
            </a:spcAft>
            <a:buNone/>
          </a:pPr>
          <a:r>
            <a:rPr lang="es-PE" sz="1300" b="1" kern="1200" dirty="0">
              <a:solidFill>
                <a:prstClr val="white"/>
              </a:solidFill>
              <a:latin typeface="Calibri" panose="020F0502020204030204" pitchFamily="34" charset="0"/>
              <a:ea typeface="+mn-ea"/>
              <a:cs typeface="Calibri" panose="020F0502020204030204" pitchFamily="34" charset="0"/>
            </a:rPr>
            <a:t>- </a:t>
          </a:r>
          <a:r>
            <a:rPr lang="es-PE" sz="1200" b="1" kern="1200" dirty="0">
              <a:solidFill>
                <a:prstClr val="white"/>
              </a:solidFill>
              <a:latin typeface="Calibri" panose="020F0502020204030204" pitchFamily="34" charset="0"/>
              <a:ea typeface="+mn-ea"/>
              <a:cs typeface="Calibri" panose="020F0502020204030204" pitchFamily="34" charset="0"/>
            </a:rPr>
            <a:t>Análisis de la importancia económica y estratégica de las operaciones de PETROPERÚ</a:t>
          </a:r>
          <a:r>
            <a:rPr lang="es-PE" sz="1200" b="1" kern="1200" dirty="0">
              <a:solidFill>
                <a:prstClr val="white"/>
              </a:solidFill>
              <a:latin typeface="Calibri" panose="020F0502020204030204"/>
              <a:ea typeface="+mn-ea"/>
              <a:cs typeface="Calibri" panose="020F0502020204030204" pitchFamily="34" charset="0"/>
            </a:rPr>
            <a:t>.</a:t>
          </a:r>
        </a:p>
        <a:p>
          <a:pPr marL="92075" lvl="0" indent="-92075" algn="l" defTabSz="577850">
            <a:lnSpc>
              <a:spcPct val="90000"/>
            </a:lnSpc>
            <a:spcBef>
              <a:spcPct val="0"/>
            </a:spcBef>
            <a:spcAft>
              <a:spcPct val="35000"/>
            </a:spcAft>
            <a:buNone/>
          </a:pPr>
          <a:r>
            <a:rPr lang="es-PE" sz="1200" b="1" kern="1200" dirty="0">
              <a:solidFill>
                <a:prstClr val="white"/>
              </a:solidFill>
              <a:latin typeface="Calibri" panose="020F0502020204030204"/>
              <a:ea typeface="+mn-ea"/>
              <a:cs typeface="Calibri" panose="020F0502020204030204" pitchFamily="34" charset="0"/>
            </a:rPr>
            <a:t>- Análisis de conformación y reconfiguración de las unidades de negocio, </a:t>
          </a:r>
          <a:r>
            <a:rPr lang="es-PE" sz="1200" b="1" kern="1200" dirty="0" err="1">
              <a:solidFill>
                <a:prstClr val="white"/>
              </a:solidFill>
              <a:latin typeface="Calibri" panose="020F0502020204030204"/>
              <a:ea typeface="+mn-ea"/>
              <a:cs typeface="Calibri" panose="020F0502020204030204" pitchFamily="34" charset="0"/>
            </a:rPr>
            <a:t>bechmarking</a:t>
          </a:r>
          <a:r>
            <a:rPr lang="es-PE" sz="1200" b="1" kern="1200" dirty="0">
              <a:solidFill>
                <a:prstClr val="white"/>
              </a:solidFill>
              <a:latin typeface="Calibri" panose="020F0502020204030204"/>
              <a:ea typeface="+mn-ea"/>
              <a:cs typeface="Calibri" panose="020F0502020204030204" pitchFamily="34" charset="0"/>
            </a:rPr>
            <a:t> de estructura funcional y productiva.</a:t>
          </a:r>
        </a:p>
        <a:p>
          <a:pPr marL="92075" lvl="0" indent="-92075" algn="l" defTabSz="577850">
            <a:lnSpc>
              <a:spcPct val="90000"/>
            </a:lnSpc>
            <a:spcBef>
              <a:spcPct val="0"/>
            </a:spcBef>
            <a:spcAft>
              <a:spcPct val="35000"/>
            </a:spcAft>
            <a:buNone/>
          </a:pPr>
          <a:r>
            <a:rPr lang="es-PE" sz="1200" b="1" kern="1200" dirty="0">
              <a:solidFill>
                <a:prstClr val="white"/>
              </a:solidFill>
              <a:latin typeface="Calibri" panose="020F0502020204030204"/>
              <a:ea typeface="+mn-ea"/>
              <a:cs typeface="Calibri" panose="020F0502020204030204" pitchFamily="34" charset="0"/>
            </a:rPr>
            <a:t>- Optimización de compras de crudo y productos, diagnóstico de cierre de brechas (D.S. N° 014-2021).</a:t>
          </a:r>
          <a:endParaRPr lang="es-MX" sz="700" kern="1200" dirty="0"/>
        </a:p>
      </dsp:txBody>
      <dsp:txXfrm rot="10800000">
        <a:off x="6006670" y="830997"/>
        <a:ext cx="1584236" cy="3664093"/>
      </dsp:txXfrm>
    </dsp:sp>
    <dsp:sp modelId="{A8EC4594-E7E1-4AE7-8D77-2C62A12A4091}">
      <dsp:nvSpPr>
        <dsp:cNvPr id="0" name=""/>
        <dsp:cNvSpPr/>
      </dsp:nvSpPr>
      <dsp:spPr>
        <a:xfrm>
          <a:off x="7726464" y="-59650"/>
          <a:ext cx="1688064" cy="1446273"/>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40CC16-14FB-4F42-B9E7-95C23D142256}">
      <dsp:nvSpPr>
        <dsp:cNvPr id="0" name=""/>
        <dsp:cNvSpPr/>
      </dsp:nvSpPr>
      <dsp:spPr>
        <a:xfrm rot="10800000">
          <a:off x="7881141" y="797353"/>
          <a:ext cx="1688064" cy="3700894"/>
        </a:xfrm>
        <a:prstGeom prst="round2SameRect">
          <a:avLst>
            <a:gd name="adj1" fmla="val 10500"/>
            <a:gd name="adj2" fmla="val 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92075" lvl="0" indent="-92075" algn="l" defTabSz="577850">
            <a:lnSpc>
              <a:spcPct val="90000"/>
            </a:lnSpc>
            <a:spcBef>
              <a:spcPct val="0"/>
            </a:spcBef>
            <a:spcAft>
              <a:spcPct val="35000"/>
            </a:spcAft>
            <a:buNone/>
            <a:tabLst>
              <a:tab pos="92075" algn="l"/>
            </a:tabLst>
          </a:pPr>
          <a:r>
            <a:rPr lang="es-PE" sz="1200" b="1" kern="1200" dirty="0">
              <a:solidFill>
                <a:prstClr val="white"/>
              </a:solidFill>
              <a:latin typeface="Calibri" panose="020F0502020204030204" pitchFamily="34" charset="0"/>
              <a:ea typeface="+mn-ea"/>
              <a:cs typeface="Calibri" panose="020F0502020204030204" pitchFamily="34" charset="0"/>
            </a:rPr>
            <a:t>- Plan estableciendo hitos, fechas de ejecución y responsables. </a:t>
          </a:r>
        </a:p>
        <a:p>
          <a:pPr marL="92075" lvl="0" indent="-92075" algn="l" defTabSz="577850">
            <a:lnSpc>
              <a:spcPct val="90000"/>
            </a:lnSpc>
            <a:spcBef>
              <a:spcPct val="0"/>
            </a:spcBef>
            <a:spcAft>
              <a:spcPct val="35000"/>
            </a:spcAft>
            <a:buNone/>
            <a:tabLst>
              <a:tab pos="92075" algn="l"/>
            </a:tabLst>
          </a:pPr>
          <a:r>
            <a:rPr lang="es-PE" sz="1200" b="1" kern="1200" dirty="0">
              <a:solidFill>
                <a:prstClr val="white"/>
              </a:solidFill>
              <a:latin typeface="Calibri" panose="020F0502020204030204" pitchFamily="34" charset="0"/>
              <a:ea typeface="+mn-ea"/>
              <a:cs typeface="Calibri" panose="020F0502020204030204" pitchFamily="34" charset="0"/>
            </a:rPr>
            <a:t>- Cuadro de mando integral con base a indicadores para monitorear evolución de implementación de estrategias y programas de mejora.</a:t>
          </a:r>
        </a:p>
        <a:p>
          <a:pPr marL="92075" lvl="0" indent="-92075" algn="l" defTabSz="577850">
            <a:lnSpc>
              <a:spcPct val="90000"/>
            </a:lnSpc>
            <a:spcBef>
              <a:spcPct val="0"/>
            </a:spcBef>
            <a:spcAft>
              <a:spcPct val="35000"/>
            </a:spcAft>
            <a:buNone/>
            <a:tabLst>
              <a:tab pos="92075" algn="l"/>
            </a:tabLst>
          </a:pPr>
          <a:endParaRPr lang="es-PE" sz="1300" b="1" kern="1200" dirty="0">
            <a:solidFill>
              <a:prstClr val="white"/>
            </a:solidFill>
            <a:latin typeface="Calibri" panose="020F0502020204030204" pitchFamily="34" charset="0"/>
            <a:ea typeface="+mn-ea"/>
            <a:cs typeface="Calibri" panose="020F0502020204030204" pitchFamily="34" charset="0"/>
          </a:endParaRPr>
        </a:p>
        <a:p>
          <a:pPr marL="92075" lvl="0" indent="-92075" algn="l" defTabSz="577850">
            <a:lnSpc>
              <a:spcPct val="90000"/>
            </a:lnSpc>
            <a:spcBef>
              <a:spcPct val="0"/>
            </a:spcBef>
            <a:spcAft>
              <a:spcPct val="35000"/>
            </a:spcAft>
            <a:buNone/>
            <a:tabLst>
              <a:tab pos="92075" algn="l"/>
            </a:tabLst>
          </a:pPr>
          <a:endParaRPr lang="es-PE" sz="1300" b="1" kern="1200" dirty="0">
            <a:solidFill>
              <a:prstClr val="white"/>
            </a:solidFill>
            <a:latin typeface="Calibri" panose="020F0502020204030204" pitchFamily="34" charset="0"/>
            <a:ea typeface="+mn-ea"/>
            <a:cs typeface="Calibri" panose="020F0502020204030204" pitchFamily="34" charset="0"/>
          </a:endParaRPr>
        </a:p>
        <a:p>
          <a:pPr marL="92075" lvl="0" indent="-92075" algn="l" defTabSz="577850">
            <a:lnSpc>
              <a:spcPct val="90000"/>
            </a:lnSpc>
            <a:spcBef>
              <a:spcPct val="0"/>
            </a:spcBef>
            <a:spcAft>
              <a:spcPct val="35000"/>
            </a:spcAft>
            <a:buNone/>
            <a:tabLst>
              <a:tab pos="92075" algn="l"/>
            </a:tabLst>
          </a:pPr>
          <a:endParaRPr lang="es-PE" sz="1300" b="1" kern="1200" dirty="0">
            <a:solidFill>
              <a:prstClr val="white"/>
            </a:solidFill>
            <a:latin typeface="Calibri" panose="020F0502020204030204" pitchFamily="34" charset="0"/>
            <a:ea typeface="+mn-ea"/>
            <a:cs typeface="Calibri" panose="020F0502020204030204" pitchFamily="34" charset="0"/>
          </a:endParaRPr>
        </a:p>
        <a:p>
          <a:pPr marL="92075" lvl="0" indent="-92075" algn="l" defTabSz="577850">
            <a:lnSpc>
              <a:spcPct val="90000"/>
            </a:lnSpc>
            <a:spcBef>
              <a:spcPct val="0"/>
            </a:spcBef>
            <a:spcAft>
              <a:spcPct val="35000"/>
            </a:spcAft>
            <a:buNone/>
            <a:tabLst>
              <a:tab pos="92075" algn="l"/>
            </a:tabLst>
          </a:pPr>
          <a:endParaRPr lang="es-PE" sz="1300" b="1" kern="1200" dirty="0">
            <a:solidFill>
              <a:prstClr val="white"/>
            </a:solidFill>
            <a:latin typeface="Calibri" panose="020F0502020204030204" pitchFamily="34" charset="0"/>
            <a:ea typeface="+mn-ea"/>
            <a:cs typeface="Calibri" panose="020F0502020204030204" pitchFamily="34" charset="0"/>
          </a:endParaRPr>
        </a:p>
        <a:p>
          <a:pPr marL="92075" lvl="0" indent="-92075" algn="l" defTabSz="577850">
            <a:lnSpc>
              <a:spcPct val="90000"/>
            </a:lnSpc>
            <a:spcBef>
              <a:spcPct val="0"/>
            </a:spcBef>
            <a:spcAft>
              <a:spcPct val="35000"/>
            </a:spcAft>
            <a:buNone/>
            <a:tabLst>
              <a:tab pos="92075" algn="l"/>
            </a:tabLst>
          </a:pPr>
          <a:endParaRPr lang="es-PE" sz="1300" b="1" kern="1200" dirty="0">
            <a:solidFill>
              <a:prstClr val="white"/>
            </a:solidFill>
            <a:latin typeface="Calibri" panose="020F0502020204030204" pitchFamily="34" charset="0"/>
            <a:ea typeface="+mn-ea"/>
            <a:cs typeface="Calibri" panose="020F0502020204030204" pitchFamily="34" charset="0"/>
          </a:endParaRPr>
        </a:p>
        <a:p>
          <a:pPr marL="92075" lvl="0" indent="-92075" algn="l" defTabSz="577850">
            <a:lnSpc>
              <a:spcPct val="90000"/>
            </a:lnSpc>
            <a:spcBef>
              <a:spcPct val="0"/>
            </a:spcBef>
            <a:spcAft>
              <a:spcPct val="35000"/>
            </a:spcAft>
            <a:buNone/>
            <a:tabLst>
              <a:tab pos="92075" algn="l"/>
            </a:tabLst>
          </a:pPr>
          <a:endParaRPr lang="es-PE" sz="1300" b="1" kern="1200" dirty="0">
            <a:solidFill>
              <a:prstClr val="white"/>
            </a:solidFill>
            <a:latin typeface="Calibri" panose="020F0502020204030204" pitchFamily="34" charset="0"/>
            <a:ea typeface="+mn-ea"/>
            <a:cs typeface="Calibri" panose="020F0502020204030204" pitchFamily="34" charset="0"/>
          </a:endParaRPr>
        </a:p>
        <a:p>
          <a:pPr marL="92075" lvl="0" indent="-92075" algn="l" defTabSz="577850">
            <a:lnSpc>
              <a:spcPct val="90000"/>
            </a:lnSpc>
            <a:spcBef>
              <a:spcPct val="0"/>
            </a:spcBef>
            <a:spcAft>
              <a:spcPct val="35000"/>
            </a:spcAft>
            <a:buNone/>
            <a:tabLst>
              <a:tab pos="92075" algn="l"/>
            </a:tabLst>
          </a:pPr>
          <a:endParaRPr lang="es-PE" sz="1300" b="1" kern="1200" dirty="0">
            <a:solidFill>
              <a:prstClr val="white"/>
            </a:solidFill>
            <a:latin typeface="Calibri" panose="020F0502020204030204" pitchFamily="34" charset="0"/>
            <a:ea typeface="+mn-ea"/>
            <a:cs typeface="Calibri" panose="020F0502020204030204" pitchFamily="34" charset="0"/>
          </a:endParaRPr>
        </a:p>
        <a:p>
          <a:pPr marL="92075" lvl="0" indent="-92075" algn="l" defTabSz="577850">
            <a:lnSpc>
              <a:spcPct val="90000"/>
            </a:lnSpc>
            <a:spcBef>
              <a:spcPct val="0"/>
            </a:spcBef>
            <a:spcAft>
              <a:spcPct val="35000"/>
            </a:spcAft>
            <a:buNone/>
            <a:tabLst>
              <a:tab pos="92075" algn="l"/>
            </a:tabLst>
          </a:pPr>
          <a:endParaRPr lang="es-PE" sz="1300" b="1" kern="1200" dirty="0">
            <a:solidFill>
              <a:prstClr val="white"/>
            </a:solidFill>
            <a:latin typeface="Calibri" panose="020F0502020204030204" pitchFamily="34" charset="0"/>
            <a:ea typeface="+mn-ea"/>
            <a:cs typeface="Calibri" panose="020F0502020204030204" pitchFamily="34" charset="0"/>
          </a:endParaRPr>
        </a:p>
        <a:p>
          <a:pPr marL="92075" lvl="0" indent="-92075" algn="l" defTabSz="577850">
            <a:lnSpc>
              <a:spcPct val="90000"/>
            </a:lnSpc>
            <a:spcBef>
              <a:spcPct val="0"/>
            </a:spcBef>
            <a:spcAft>
              <a:spcPct val="35000"/>
            </a:spcAft>
            <a:buNone/>
            <a:tabLst>
              <a:tab pos="92075" algn="l"/>
            </a:tabLst>
          </a:pPr>
          <a:endParaRPr lang="es-PE" sz="1300" b="1" kern="1200" dirty="0">
            <a:solidFill>
              <a:prstClr val="white"/>
            </a:solidFill>
            <a:latin typeface="Calibri" panose="020F0502020204030204" pitchFamily="34" charset="0"/>
            <a:ea typeface="+mn-ea"/>
            <a:cs typeface="Calibri" panose="020F0502020204030204" pitchFamily="34" charset="0"/>
          </a:endParaRPr>
        </a:p>
      </dsp:txBody>
      <dsp:txXfrm rot="10800000">
        <a:off x="7933055" y="797353"/>
        <a:ext cx="1584236" cy="3648980"/>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5"/>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970938" y="0"/>
            <a:ext cx="3037840" cy="466435"/>
          </a:xfrm>
          <a:prstGeom prst="rect">
            <a:avLst/>
          </a:prstGeom>
        </p:spPr>
        <p:txBody>
          <a:bodyPr vert="horz" lIns="91440" tIns="45720" rIns="91440" bIns="45720" rtlCol="0"/>
          <a:lstStyle>
            <a:lvl1pPr algn="r">
              <a:defRPr sz="1200"/>
            </a:lvl1pPr>
          </a:lstStyle>
          <a:p>
            <a:fld id="{576D4565-38E9-4802-98BE-1A3506448F27}" type="datetimeFigureOut">
              <a:rPr lang="es-PE" smtClean="0"/>
              <a:t>9/05/2023</a:t>
            </a:fld>
            <a:endParaRPr lang="es-PE"/>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701041" y="4473893"/>
            <a:ext cx="5608320" cy="3660457"/>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829968"/>
            <a:ext cx="3037840" cy="466434"/>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970938" y="8829968"/>
            <a:ext cx="3037840" cy="466434"/>
          </a:xfrm>
          <a:prstGeom prst="rect">
            <a:avLst/>
          </a:prstGeom>
        </p:spPr>
        <p:txBody>
          <a:bodyPr vert="horz" lIns="91440" tIns="45720" rIns="91440" bIns="45720" rtlCol="0" anchor="b"/>
          <a:lstStyle>
            <a:lvl1pPr algn="r">
              <a:defRPr sz="1200"/>
            </a:lvl1pPr>
          </a:lstStyle>
          <a:p>
            <a:fld id="{E464CC14-6C1B-4B7F-B1D4-DB0A2B3B1499}" type="slidenum">
              <a:rPr lang="es-PE" smtClean="0"/>
              <a:t>‹Nº›</a:t>
            </a:fld>
            <a:endParaRPr lang="es-PE"/>
          </a:p>
        </p:txBody>
      </p:sp>
    </p:spTree>
    <p:extLst>
      <p:ext uri="{BB962C8B-B14F-4D97-AF65-F5344CB8AC3E}">
        <p14:creationId xmlns:p14="http://schemas.microsoft.com/office/powerpoint/2010/main" val="3707624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dirty="0"/>
          </a:p>
        </p:txBody>
      </p:sp>
      <p:sp>
        <p:nvSpPr>
          <p:cNvPr id="4" name="Marcador de número de diapositiva 3"/>
          <p:cNvSpPr>
            <a:spLocks noGrp="1"/>
          </p:cNvSpPr>
          <p:nvPr>
            <p:ph type="sldNum" sz="quarter" idx="10"/>
          </p:nvPr>
        </p:nvSpPr>
        <p:spPr/>
        <p:txBody>
          <a:bodyPr/>
          <a:lstStyle/>
          <a:p>
            <a:fld id="{C3B3812C-84FE-3048-9615-D5A7947DECD4}" type="slidenum">
              <a:rPr lang="es-ES_tradnl" smtClean="0"/>
              <a:t>2</a:t>
            </a:fld>
            <a:endParaRPr lang="es-ES_tradnl" dirty="0"/>
          </a:p>
        </p:txBody>
      </p:sp>
    </p:spTree>
    <p:extLst>
      <p:ext uri="{BB962C8B-B14F-4D97-AF65-F5344CB8AC3E}">
        <p14:creationId xmlns:p14="http://schemas.microsoft.com/office/powerpoint/2010/main" val="2808841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dirty="0"/>
          </a:p>
        </p:txBody>
      </p:sp>
      <p:sp>
        <p:nvSpPr>
          <p:cNvPr id="4" name="Marcador de número de diapositiva 3"/>
          <p:cNvSpPr>
            <a:spLocks noGrp="1"/>
          </p:cNvSpPr>
          <p:nvPr>
            <p:ph type="sldNum" sz="quarter" idx="10"/>
          </p:nvPr>
        </p:nvSpPr>
        <p:spPr/>
        <p:txBody>
          <a:bodyPr/>
          <a:lstStyle/>
          <a:p>
            <a:fld id="{C3B3812C-84FE-3048-9615-D5A7947DECD4}" type="slidenum">
              <a:rPr lang="es-ES_tradnl" smtClean="0"/>
              <a:t>12</a:t>
            </a:fld>
            <a:endParaRPr lang="es-ES_tradnl"/>
          </a:p>
        </p:txBody>
      </p:sp>
    </p:spTree>
    <p:extLst>
      <p:ext uri="{BB962C8B-B14F-4D97-AF65-F5344CB8AC3E}">
        <p14:creationId xmlns:p14="http://schemas.microsoft.com/office/powerpoint/2010/main" val="2714617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51AC386A-21FE-42D9-A103-25AA49D8246C}" type="slidenum">
              <a:rPr lang="es-PE" smtClean="0"/>
              <a:t>13</a:t>
            </a:fld>
            <a:endParaRPr lang="es-PE"/>
          </a:p>
        </p:txBody>
      </p:sp>
    </p:spTree>
    <p:extLst>
      <p:ext uri="{BB962C8B-B14F-4D97-AF65-F5344CB8AC3E}">
        <p14:creationId xmlns:p14="http://schemas.microsoft.com/office/powerpoint/2010/main" val="2287458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dirty="0"/>
          </a:p>
        </p:txBody>
      </p:sp>
      <p:sp>
        <p:nvSpPr>
          <p:cNvPr id="4" name="Marcador de número de diapositiva 3"/>
          <p:cNvSpPr>
            <a:spLocks noGrp="1"/>
          </p:cNvSpPr>
          <p:nvPr>
            <p:ph type="sldNum" sz="quarter" idx="10"/>
          </p:nvPr>
        </p:nvSpPr>
        <p:spPr/>
        <p:txBody>
          <a:bodyPr/>
          <a:lstStyle/>
          <a:p>
            <a:fld id="{C3B3812C-84FE-3048-9615-D5A7947DECD4}" type="slidenum">
              <a:rPr lang="es-ES_tradnl" smtClean="0"/>
              <a:t>14</a:t>
            </a:fld>
            <a:endParaRPr lang="es-ES_tradnl"/>
          </a:p>
        </p:txBody>
      </p:sp>
    </p:spTree>
    <p:extLst>
      <p:ext uri="{BB962C8B-B14F-4D97-AF65-F5344CB8AC3E}">
        <p14:creationId xmlns:p14="http://schemas.microsoft.com/office/powerpoint/2010/main" val="4008545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dirty="0"/>
          </a:p>
        </p:txBody>
      </p:sp>
      <p:sp>
        <p:nvSpPr>
          <p:cNvPr id="4" name="Marcador de número de diapositiva 3"/>
          <p:cNvSpPr>
            <a:spLocks noGrp="1"/>
          </p:cNvSpPr>
          <p:nvPr>
            <p:ph type="sldNum" sz="quarter" idx="10"/>
          </p:nvPr>
        </p:nvSpPr>
        <p:spPr/>
        <p:txBody>
          <a:bodyPr/>
          <a:lstStyle/>
          <a:p>
            <a:fld id="{C3B3812C-84FE-3048-9615-D5A7947DECD4}" type="slidenum">
              <a:rPr lang="es-ES_tradnl" smtClean="0"/>
              <a:t>15</a:t>
            </a:fld>
            <a:endParaRPr lang="es-ES_tradnl"/>
          </a:p>
        </p:txBody>
      </p:sp>
    </p:spTree>
    <p:extLst>
      <p:ext uri="{BB962C8B-B14F-4D97-AF65-F5344CB8AC3E}">
        <p14:creationId xmlns:p14="http://schemas.microsoft.com/office/powerpoint/2010/main" val="3495745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pPr>
              <a:defRPr/>
            </a:pPr>
            <a:fld id="{D8DB6B99-CB67-42C5-A614-090423851698}" type="slidenum">
              <a:rPr lang="es-PE" smtClean="0"/>
              <a:t>16</a:t>
            </a:fld>
            <a:endParaRPr lang="es-PE"/>
          </a:p>
        </p:txBody>
      </p:sp>
    </p:spTree>
    <p:extLst>
      <p:ext uri="{BB962C8B-B14F-4D97-AF65-F5344CB8AC3E}">
        <p14:creationId xmlns:p14="http://schemas.microsoft.com/office/powerpoint/2010/main" val="613339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dirty="0"/>
          </a:p>
        </p:txBody>
      </p:sp>
      <p:sp>
        <p:nvSpPr>
          <p:cNvPr id="4" name="Marcador de número de diapositiva 3"/>
          <p:cNvSpPr>
            <a:spLocks noGrp="1"/>
          </p:cNvSpPr>
          <p:nvPr>
            <p:ph type="sldNum" sz="quarter" idx="10"/>
          </p:nvPr>
        </p:nvSpPr>
        <p:spPr/>
        <p:txBody>
          <a:bodyPr/>
          <a:lstStyle/>
          <a:p>
            <a:fld id="{C3B3812C-84FE-3048-9615-D5A7947DECD4}" type="slidenum">
              <a:rPr lang="es-ES_tradnl" smtClean="0"/>
              <a:t>18</a:t>
            </a:fld>
            <a:endParaRPr lang="es-ES_tradnl"/>
          </a:p>
        </p:txBody>
      </p:sp>
    </p:spTree>
    <p:extLst>
      <p:ext uri="{BB962C8B-B14F-4D97-AF65-F5344CB8AC3E}">
        <p14:creationId xmlns:p14="http://schemas.microsoft.com/office/powerpoint/2010/main" val="2555713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pPr marL="0" marR="0" lvl="0" indent="0" algn="r" defTabSz="1063447" rtl="0" eaLnBrk="1" fontAlgn="auto" latinLnBrk="0" hangingPunct="1">
              <a:lnSpc>
                <a:spcPct val="100000"/>
              </a:lnSpc>
              <a:spcBef>
                <a:spcPts val="0"/>
              </a:spcBef>
              <a:spcAft>
                <a:spcPts val="0"/>
              </a:spcAft>
              <a:buClrTx/>
              <a:buSzTx/>
              <a:buFontTx/>
              <a:buNone/>
              <a:tabLst/>
              <a:defRPr/>
            </a:pPr>
            <a:fld id="{A3428361-C22C-40A8-8241-7DAABE774621}"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63447" rtl="0" eaLnBrk="1" fontAlgn="auto" latinLnBrk="0" hangingPunct="1">
                <a:lnSpc>
                  <a:spcPct val="100000"/>
                </a:lnSpc>
                <a:spcBef>
                  <a:spcPts val="0"/>
                </a:spcBef>
                <a:spcAft>
                  <a:spcPts val="0"/>
                </a:spcAft>
                <a:buClrTx/>
                <a:buSzTx/>
                <a:buFontTx/>
                <a:buNone/>
                <a:tabLst/>
                <a:defRPr/>
              </a:pPr>
              <a:t>20</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792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defTabSz="966281"/>
            <a:endParaRPr lang="es-PE" sz="1300" dirty="0"/>
          </a:p>
        </p:txBody>
      </p:sp>
      <p:sp>
        <p:nvSpPr>
          <p:cNvPr id="4" name="Marcador de número de diapositiva 3"/>
          <p:cNvSpPr>
            <a:spLocks noGrp="1"/>
          </p:cNvSpPr>
          <p:nvPr>
            <p:ph type="sldNum" sz="quarter" idx="10"/>
          </p:nvPr>
        </p:nvSpPr>
        <p:spPr/>
        <p:txBody>
          <a:bodyPr/>
          <a:lstStyle/>
          <a:p>
            <a:fld id="{C3B3812C-84FE-3048-9615-D5A7947DECD4}" type="slidenum">
              <a:rPr lang="es-ES_tradnl" smtClean="0"/>
              <a:t>21</a:t>
            </a:fld>
            <a:endParaRPr lang="es-ES_tradnl" dirty="0"/>
          </a:p>
        </p:txBody>
      </p:sp>
    </p:spTree>
    <p:extLst>
      <p:ext uri="{BB962C8B-B14F-4D97-AF65-F5344CB8AC3E}">
        <p14:creationId xmlns:p14="http://schemas.microsoft.com/office/powerpoint/2010/main" val="4147632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3B3812C-84FE-3048-9615-D5A7947DECD4}" type="slidenum">
              <a:rPr lang="es-ES_tradnl" smtClean="0"/>
              <a:t>23</a:t>
            </a:fld>
            <a:endParaRPr lang="es-ES_tradnl"/>
          </a:p>
        </p:txBody>
      </p:sp>
    </p:spTree>
    <p:extLst>
      <p:ext uri="{BB962C8B-B14F-4D97-AF65-F5344CB8AC3E}">
        <p14:creationId xmlns:p14="http://schemas.microsoft.com/office/powerpoint/2010/main" val="559512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dirty="0"/>
          </a:p>
        </p:txBody>
      </p:sp>
      <p:sp>
        <p:nvSpPr>
          <p:cNvPr id="4" name="Marcador de número de diapositiva 3"/>
          <p:cNvSpPr>
            <a:spLocks noGrp="1"/>
          </p:cNvSpPr>
          <p:nvPr>
            <p:ph type="sldNum" sz="quarter" idx="10"/>
          </p:nvPr>
        </p:nvSpPr>
        <p:spPr/>
        <p:txBody>
          <a:bodyPr/>
          <a:lstStyle/>
          <a:p>
            <a:fld id="{C3B3812C-84FE-3048-9615-D5A7947DECD4}" type="slidenum">
              <a:rPr lang="es-ES_tradnl" smtClean="0"/>
              <a:t>25</a:t>
            </a:fld>
            <a:endParaRPr lang="es-ES_tradnl" dirty="0"/>
          </a:p>
        </p:txBody>
      </p:sp>
    </p:spTree>
    <p:extLst>
      <p:ext uri="{BB962C8B-B14F-4D97-AF65-F5344CB8AC3E}">
        <p14:creationId xmlns:p14="http://schemas.microsoft.com/office/powerpoint/2010/main" val="2267598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dirty="0"/>
          </a:p>
        </p:txBody>
      </p:sp>
      <p:sp>
        <p:nvSpPr>
          <p:cNvPr id="4" name="Marcador de número de diapositiva 3"/>
          <p:cNvSpPr>
            <a:spLocks noGrp="1"/>
          </p:cNvSpPr>
          <p:nvPr>
            <p:ph type="sldNum" sz="quarter" idx="10"/>
          </p:nvPr>
        </p:nvSpPr>
        <p:spPr/>
        <p:txBody>
          <a:bodyPr/>
          <a:lstStyle/>
          <a:p>
            <a:fld id="{C3B3812C-84FE-3048-9615-D5A7947DECD4}" type="slidenum">
              <a:rPr lang="es-ES_tradnl" smtClean="0"/>
              <a:t>3</a:t>
            </a:fld>
            <a:endParaRPr lang="es-ES_tradnl" dirty="0"/>
          </a:p>
        </p:txBody>
      </p:sp>
    </p:spTree>
    <p:extLst>
      <p:ext uri="{BB962C8B-B14F-4D97-AF65-F5344CB8AC3E}">
        <p14:creationId xmlns:p14="http://schemas.microsoft.com/office/powerpoint/2010/main" val="4001267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dirty="0"/>
          </a:p>
        </p:txBody>
      </p:sp>
      <p:sp>
        <p:nvSpPr>
          <p:cNvPr id="4" name="Marcador de número de diapositiva 3"/>
          <p:cNvSpPr>
            <a:spLocks noGrp="1"/>
          </p:cNvSpPr>
          <p:nvPr>
            <p:ph type="sldNum" sz="quarter" idx="10"/>
          </p:nvPr>
        </p:nvSpPr>
        <p:spPr/>
        <p:txBody>
          <a:bodyPr/>
          <a:lstStyle/>
          <a:p>
            <a:fld id="{C3B3812C-84FE-3048-9615-D5A7947DECD4}" type="slidenum">
              <a:rPr lang="es-ES_tradnl" smtClean="0"/>
              <a:t>4</a:t>
            </a:fld>
            <a:endParaRPr lang="es-ES_tradnl" dirty="0"/>
          </a:p>
        </p:txBody>
      </p:sp>
    </p:spTree>
    <p:extLst>
      <p:ext uri="{BB962C8B-B14F-4D97-AF65-F5344CB8AC3E}">
        <p14:creationId xmlns:p14="http://schemas.microsoft.com/office/powerpoint/2010/main" val="3803171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defTabSz="966281"/>
            <a:endParaRPr lang="es-PE" sz="1300" dirty="0"/>
          </a:p>
        </p:txBody>
      </p:sp>
      <p:sp>
        <p:nvSpPr>
          <p:cNvPr id="4" name="Marcador de número de diapositiva 3"/>
          <p:cNvSpPr>
            <a:spLocks noGrp="1"/>
          </p:cNvSpPr>
          <p:nvPr>
            <p:ph type="sldNum" sz="quarter" idx="10"/>
          </p:nvPr>
        </p:nvSpPr>
        <p:spPr/>
        <p:txBody>
          <a:bodyPr/>
          <a:lstStyle/>
          <a:p>
            <a:fld id="{C3B3812C-84FE-3048-9615-D5A7947DECD4}" type="slidenum">
              <a:rPr lang="es-ES_tradnl" smtClean="0"/>
              <a:t>5</a:t>
            </a:fld>
            <a:endParaRPr lang="es-ES_tradnl" dirty="0"/>
          </a:p>
        </p:txBody>
      </p:sp>
    </p:spTree>
    <p:extLst>
      <p:ext uri="{BB962C8B-B14F-4D97-AF65-F5344CB8AC3E}">
        <p14:creationId xmlns:p14="http://schemas.microsoft.com/office/powerpoint/2010/main" val="3825769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defTabSz="954617"/>
            <a:r>
              <a:rPr lang="es-PE" sz="1300" dirty="0"/>
              <a:t>Los nuevos Objetivos Estratégicos aprobados por el MEM fueron elaborados durante el 2018 en conjunto con las Gerencias de la Empresa, ello también en concordancia con los lineamientos definidos por la actual Administración de PETROPERÚ, bajo los pilares de Eficiencia, Rentabilidad, Crecimiento, Sostenibilidad y Seguridad.</a:t>
            </a:r>
          </a:p>
        </p:txBody>
      </p:sp>
      <p:sp>
        <p:nvSpPr>
          <p:cNvPr id="4" name="Marcador de número de diapositiva 3"/>
          <p:cNvSpPr>
            <a:spLocks noGrp="1"/>
          </p:cNvSpPr>
          <p:nvPr>
            <p:ph type="sldNum" sz="quarter" idx="10"/>
          </p:nvPr>
        </p:nvSpPr>
        <p:spPr/>
        <p:txBody>
          <a:bodyPr/>
          <a:lstStyle/>
          <a:p>
            <a:fld id="{C3B3812C-84FE-3048-9615-D5A7947DECD4}" type="slidenum">
              <a:rPr lang="es-ES_tradnl" smtClean="0"/>
              <a:t>7</a:t>
            </a:fld>
            <a:endParaRPr lang="es-ES_tradnl" dirty="0"/>
          </a:p>
        </p:txBody>
      </p:sp>
    </p:spTree>
    <p:extLst>
      <p:ext uri="{BB962C8B-B14F-4D97-AF65-F5344CB8AC3E}">
        <p14:creationId xmlns:p14="http://schemas.microsoft.com/office/powerpoint/2010/main" val="75363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3B3812C-84FE-3048-9615-D5A7947DECD4}" type="slidenum">
              <a:rPr lang="es-ES_tradnl" smtClean="0"/>
              <a:t>8</a:t>
            </a:fld>
            <a:endParaRPr lang="es-ES_tradnl" dirty="0"/>
          </a:p>
        </p:txBody>
      </p:sp>
    </p:spTree>
    <p:extLst>
      <p:ext uri="{BB962C8B-B14F-4D97-AF65-F5344CB8AC3E}">
        <p14:creationId xmlns:p14="http://schemas.microsoft.com/office/powerpoint/2010/main" val="129679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3B3812C-84FE-3048-9615-D5A7947DECD4}" type="slidenum">
              <a:rPr lang="es-ES_tradnl" smtClean="0"/>
              <a:t>9</a:t>
            </a:fld>
            <a:endParaRPr lang="es-ES_tradnl" dirty="0"/>
          </a:p>
        </p:txBody>
      </p:sp>
    </p:spTree>
    <p:extLst>
      <p:ext uri="{BB962C8B-B14F-4D97-AF65-F5344CB8AC3E}">
        <p14:creationId xmlns:p14="http://schemas.microsoft.com/office/powerpoint/2010/main" val="1616968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3B3812C-84FE-3048-9615-D5A7947DECD4}" type="slidenum">
              <a:rPr lang="es-ES_tradnl" smtClean="0"/>
              <a:t>10</a:t>
            </a:fld>
            <a:endParaRPr lang="es-ES_tradnl" dirty="0"/>
          </a:p>
        </p:txBody>
      </p:sp>
    </p:spTree>
    <p:extLst>
      <p:ext uri="{BB962C8B-B14F-4D97-AF65-F5344CB8AC3E}">
        <p14:creationId xmlns:p14="http://schemas.microsoft.com/office/powerpoint/2010/main" val="3218254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dirty="0"/>
          </a:p>
        </p:txBody>
      </p:sp>
      <p:sp>
        <p:nvSpPr>
          <p:cNvPr id="4" name="Marcador de número de diapositiva 3"/>
          <p:cNvSpPr>
            <a:spLocks noGrp="1"/>
          </p:cNvSpPr>
          <p:nvPr>
            <p:ph type="sldNum" sz="quarter" idx="10"/>
          </p:nvPr>
        </p:nvSpPr>
        <p:spPr/>
        <p:txBody>
          <a:bodyPr/>
          <a:lstStyle/>
          <a:p>
            <a:fld id="{C3B3812C-84FE-3048-9615-D5A7947DECD4}" type="slidenum">
              <a:rPr lang="es-ES_tradnl" smtClean="0"/>
              <a:t>11</a:t>
            </a:fld>
            <a:endParaRPr lang="es-ES_tradnl"/>
          </a:p>
        </p:txBody>
      </p:sp>
    </p:spTree>
    <p:extLst>
      <p:ext uri="{BB962C8B-B14F-4D97-AF65-F5344CB8AC3E}">
        <p14:creationId xmlns:p14="http://schemas.microsoft.com/office/powerpoint/2010/main" val="2433542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08C3B7-CAA0-442F-A469-3314882B3A6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4D8F1825-C24C-472B-8A1C-DA4DD5D14A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973D84D6-22FB-4D54-9580-368CAEEE040B}"/>
              </a:ext>
            </a:extLst>
          </p:cNvPr>
          <p:cNvSpPr>
            <a:spLocks noGrp="1"/>
          </p:cNvSpPr>
          <p:nvPr>
            <p:ph type="dt" sz="half" idx="10"/>
          </p:nvPr>
        </p:nvSpPr>
        <p:spPr/>
        <p:txBody>
          <a:bodyPr/>
          <a:lstStyle/>
          <a:p>
            <a:fld id="{31615D96-8828-491D-B0BE-B9F4C787884B}" type="datetimeFigureOut">
              <a:rPr lang="es-PE" smtClean="0"/>
              <a:t>9/05/2023</a:t>
            </a:fld>
            <a:endParaRPr lang="es-PE"/>
          </a:p>
        </p:txBody>
      </p:sp>
      <p:sp>
        <p:nvSpPr>
          <p:cNvPr id="5" name="Marcador de pie de página 4">
            <a:extLst>
              <a:ext uri="{FF2B5EF4-FFF2-40B4-BE49-F238E27FC236}">
                <a16:creationId xmlns:a16="http://schemas.microsoft.com/office/drawing/2014/main" id="{0D2F74A1-3938-4789-AFA5-397A5938B62B}"/>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F5767C1C-3750-4E21-9A86-03A6F213F4C0}"/>
              </a:ext>
            </a:extLst>
          </p:cNvPr>
          <p:cNvSpPr>
            <a:spLocks noGrp="1"/>
          </p:cNvSpPr>
          <p:nvPr>
            <p:ph type="sldNum" sz="quarter" idx="12"/>
          </p:nvPr>
        </p:nvSpPr>
        <p:spPr/>
        <p:txBody>
          <a:bodyPr/>
          <a:lstStyle/>
          <a:p>
            <a:fld id="{F147CA05-D2EE-4F9A-909D-485F0776C73A}" type="slidenum">
              <a:rPr lang="es-PE" smtClean="0"/>
              <a:t>‹Nº›</a:t>
            </a:fld>
            <a:endParaRPr lang="es-PE"/>
          </a:p>
        </p:txBody>
      </p:sp>
    </p:spTree>
    <p:extLst>
      <p:ext uri="{BB962C8B-B14F-4D97-AF65-F5344CB8AC3E}">
        <p14:creationId xmlns:p14="http://schemas.microsoft.com/office/powerpoint/2010/main" val="390556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E07D10-79B2-4A49-9E4E-4586095EDB16}"/>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5FACD289-E356-47A6-903F-61AA3D31AAA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0C3996AE-EFA2-4DC4-99CB-E1E5F12A6A04}"/>
              </a:ext>
            </a:extLst>
          </p:cNvPr>
          <p:cNvSpPr>
            <a:spLocks noGrp="1"/>
          </p:cNvSpPr>
          <p:nvPr>
            <p:ph type="dt" sz="half" idx="10"/>
          </p:nvPr>
        </p:nvSpPr>
        <p:spPr/>
        <p:txBody>
          <a:bodyPr/>
          <a:lstStyle/>
          <a:p>
            <a:fld id="{31615D96-8828-491D-B0BE-B9F4C787884B}" type="datetimeFigureOut">
              <a:rPr lang="es-PE" smtClean="0"/>
              <a:t>9/05/2023</a:t>
            </a:fld>
            <a:endParaRPr lang="es-PE"/>
          </a:p>
        </p:txBody>
      </p:sp>
      <p:sp>
        <p:nvSpPr>
          <p:cNvPr id="5" name="Marcador de pie de página 4">
            <a:extLst>
              <a:ext uri="{FF2B5EF4-FFF2-40B4-BE49-F238E27FC236}">
                <a16:creationId xmlns:a16="http://schemas.microsoft.com/office/drawing/2014/main" id="{0EE85334-5817-4DE2-A572-DF9E46F06BFE}"/>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4D6C9851-8D1D-4B83-874A-02F9E3AF441F}"/>
              </a:ext>
            </a:extLst>
          </p:cNvPr>
          <p:cNvSpPr>
            <a:spLocks noGrp="1"/>
          </p:cNvSpPr>
          <p:nvPr>
            <p:ph type="sldNum" sz="quarter" idx="12"/>
          </p:nvPr>
        </p:nvSpPr>
        <p:spPr/>
        <p:txBody>
          <a:bodyPr/>
          <a:lstStyle/>
          <a:p>
            <a:fld id="{F147CA05-D2EE-4F9A-909D-485F0776C73A}" type="slidenum">
              <a:rPr lang="es-PE" smtClean="0"/>
              <a:t>‹Nº›</a:t>
            </a:fld>
            <a:endParaRPr lang="es-PE"/>
          </a:p>
        </p:txBody>
      </p:sp>
    </p:spTree>
    <p:extLst>
      <p:ext uri="{BB962C8B-B14F-4D97-AF65-F5344CB8AC3E}">
        <p14:creationId xmlns:p14="http://schemas.microsoft.com/office/powerpoint/2010/main" val="1402028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6632910-B8E6-4339-B928-600306D0636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03D6170D-F9C2-4DDE-A39A-5E0D97587DB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CBED32C7-DEDB-48C1-92D4-664DAC9537E4}"/>
              </a:ext>
            </a:extLst>
          </p:cNvPr>
          <p:cNvSpPr>
            <a:spLocks noGrp="1"/>
          </p:cNvSpPr>
          <p:nvPr>
            <p:ph type="dt" sz="half" idx="10"/>
          </p:nvPr>
        </p:nvSpPr>
        <p:spPr/>
        <p:txBody>
          <a:bodyPr/>
          <a:lstStyle/>
          <a:p>
            <a:fld id="{31615D96-8828-491D-B0BE-B9F4C787884B}" type="datetimeFigureOut">
              <a:rPr lang="es-PE" smtClean="0"/>
              <a:t>9/05/2023</a:t>
            </a:fld>
            <a:endParaRPr lang="es-PE"/>
          </a:p>
        </p:txBody>
      </p:sp>
      <p:sp>
        <p:nvSpPr>
          <p:cNvPr id="5" name="Marcador de pie de página 4">
            <a:extLst>
              <a:ext uri="{FF2B5EF4-FFF2-40B4-BE49-F238E27FC236}">
                <a16:creationId xmlns:a16="http://schemas.microsoft.com/office/drawing/2014/main" id="{A0609BC4-EF9B-4CA2-B8B9-520FE355E401}"/>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2B84A663-8AD7-474B-B033-882FFA0B4BDC}"/>
              </a:ext>
            </a:extLst>
          </p:cNvPr>
          <p:cNvSpPr>
            <a:spLocks noGrp="1"/>
          </p:cNvSpPr>
          <p:nvPr>
            <p:ph type="sldNum" sz="quarter" idx="12"/>
          </p:nvPr>
        </p:nvSpPr>
        <p:spPr/>
        <p:txBody>
          <a:bodyPr/>
          <a:lstStyle/>
          <a:p>
            <a:fld id="{F147CA05-D2EE-4F9A-909D-485F0776C73A}" type="slidenum">
              <a:rPr lang="es-PE" smtClean="0"/>
              <a:t>‹Nº›</a:t>
            </a:fld>
            <a:endParaRPr lang="es-PE"/>
          </a:p>
        </p:txBody>
      </p:sp>
    </p:spTree>
    <p:extLst>
      <p:ext uri="{BB962C8B-B14F-4D97-AF65-F5344CB8AC3E}">
        <p14:creationId xmlns:p14="http://schemas.microsoft.com/office/powerpoint/2010/main" val="1408827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9" name="1 Título">
            <a:extLst>
              <a:ext uri="{FF2B5EF4-FFF2-40B4-BE49-F238E27FC236}">
                <a16:creationId xmlns:a16="http://schemas.microsoft.com/office/drawing/2014/main" id="{698061D1-100F-40F7-B7EF-3E51A0D11A1C}"/>
              </a:ext>
            </a:extLst>
          </p:cNvPr>
          <p:cNvSpPr>
            <a:spLocks noGrp="1"/>
          </p:cNvSpPr>
          <p:nvPr>
            <p:ph type="title"/>
          </p:nvPr>
        </p:nvSpPr>
        <p:spPr>
          <a:xfrm>
            <a:off x="426001" y="185186"/>
            <a:ext cx="10346825" cy="362188"/>
          </a:xfrm>
          <a:prstGeom prst="rect">
            <a:avLst/>
          </a:prstGeom>
        </p:spPr>
        <p:txBody>
          <a:bodyPr lIns="39600" rIns="39600">
            <a:normAutofit/>
          </a:bodyPr>
          <a:lstStyle>
            <a:lvl1pPr>
              <a:defRPr sz="2406" b="1">
                <a:solidFill>
                  <a:srgbClr val="404040"/>
                </a:solidFill>
              </a:defRPr>
            </a:lvl1pPr>
          </a:lstStyle>
          <a:p>
            <a:endParaRPr lang="en-US" noProof="0" dirty="0"/>
          </a:p>
        </p:txBody>
      </p:sp>
      <p:sp>
        <p:nvSpPr>
          <p:cNvPr id="10" name="6 Marcador de texto">
            <a:extLst>
              <a:ext uri="{FF2B5EF4-FFF2-40B4-BE49-F238E27FC236}">
                <a16:creationId xmlns:a16="http://schemas.microsoft.com/office/drawing/2014/main" id="{6E68FE3D-CD5A-4C84-91DA-5845CAC0B983}"/>
              </a:ext>
            </a:extLst>
          </p:cNvPr>
          <p:cNvSpPr>
            <a:spLocks noGrp="1"/>
          </p:cNvSpPr>
          <p:nvPr>
            <p:ph type="body" sz="quarter" idx="14"/>
          </p:nvPr>
        </p:nvSpPr>
        <p:spPr>
          <a:xfrm>
            <a:off x="1490381" y="6340742"/>
            <a:ext cx="10287694" cy="483190"/>
          </a:xfrm>
          <a:prstGeom prst="rect">
            <a:avLst/>
          </a:prstGeom>
        </p:spPr>
        <p:txBody>
          <a:bodyPr>
            <a:noAutofit/>
          </a:bodyPr>
          <a:lstStyle>
            <a:lvl1pPr marL="0" indent="0">
              <a:spcBef>
                <a:spcPts val="0"/>
              </a:spcBef>
              <a:buNone/>
              <a:defRPr sz="802">
                <a:solidFill>
                  <a:srgbClr val="7F7F7F"/>
                </a:solidFill>
              </a:defRPr>
            </a:lvl1pPr>
            <a:lvl2pPr>
              <a:defRPr sz="902">
                <a:solidFill>
                  <a:srgbClr val="898989"/>
                </a:solidFill>
              </a:defRPr>
            </a:lvl2pPr>
            <a:lvl3pPr>
              <a:defRPr sz="902">
                <a:solidFill>
                  <a:srgbClr val="898989"/>
                </a:solidFill>
              </a:defRPr>
            </a:lvl3pPr>
            <a:lvl4pPr>
              <a:defRPr sz="902">
                <a:solidFill>
                  <a:srgbClr val="898989"/>
                </a:solidFill>
              </a:defRPr>
            </a:lvl4pPr>
            <a:lvl5pPr>
              <a:defRPr sz="902">
                <a:solidFill>
                  <a:srgbClr val="898989"/>
                </a:solidFill>
              </a:defRPr>
            </a:lvl5pPr>
          </a:lstStyle>
          <a:p>
            <a:pPr lvl="0"/>
            <a:r>
              <a:rPr lang="en-US" noProof="0" dirty="0" err="1"/>
              <a:t>Haga</a:t>
            </a:r>
            <a:r>
              <a:rPr lang="en-US" noProof="0" dirty="0"/>
              <a:t> </a:t>
            </a:r>
            <a:r>
              <a:rPr lang="en-US" noProof="0" dirty="0" err="1"/>
              <a:t>clic</a:t>
            </a:r>
            <a:r>
              <a:rPr lang="en-US" noProof="0" dirty="0"/>
              <a:t> para </a:t>
            </a:r>
            <a:r>
              <a:rPr lang="en-US" noProof="0" dirty="0" err="1"/>
              <a:t>modificar</a:t>
            </a:r>
            <a:r>
              <a:rPr lang="en-US" noProof="0" dirty="0"/>
              <a:t> el </a:t>
            </a:r>
            <a:r>
              <a:rPr lang="en-US" noProof="0" dirty="0" err="1"/>
              <a:t>estilo</a:t>
            </a:r>
            <a:r>
              <a:rPr lang="en-US" noProof="0" dirty="0"/>
              <a:t> de </a:t>
            </a:r>
            <a:r>
              <a:rPr lang="en-US" noProof="0" dirty="0" err="1"/>
              <a:t>texto</a:t>
            </a:r>
            <a:r>
              <a:rPr lang="en-US" noProof="0" dirty="0"/>
              <a:t> del </a:t>
            </a:r>
            <a:r>
              <a:rPr lang="en-US" noProof="0" dirty="0" err="1"/>
              <a:t>patrón</a:t>
            </a:r>
            <a:endParaRPr lang="en-US" noProof="0" dirty="0"/>
          </a:p>
        </p:txBody>
      </p:sp>
      <p:sp>
        <p:nvSpPr>
          <p:cNvPr id="12" name="11 Marcador de texto">
            <a:extLst>
              <a:ext uri="{FF2B5EF4-FFF2-40B4-BE49-F238E27FC236}">
                <a16:creationId xmlns:a16="http://schemas.microsoft.com/office/drawing/2014/main" id="{4C17DC87-96F5-427B-B502-2DE2B8A3A4E8}"/>
              </a:ext>
            </a:extLst>
          </p:cNvPr>
          <p:cNvSpPr>
            <a:spLocks noGrp="1"/>
          </p:cNvSpPr>
          <p:nvPr>
            <p:ph type="body" sz="quarter" idx="13"/>
          </p:nvPr>
        </p:nvSpPr>
        <p:spPr>
          <a:xfrm>
            <a:off x="426002" y="575856"/>
            <a:ext cx="11353397" cy="482989"/>
          </a:xfrm>
          <a:prstGeom prst="rect">
            <a:avLst/>
          </a:prstGeom>
        </p:spPr>
        <p:txBody>
          <a:bodyPr lIns="39600" rIns="39600">
            <a:noAutofit/>
          </a:bodyPr>
          <a:lstStyle>
            <a:lvl1pPr marL="0" indent="0">
              <a:lnSpc>
                <a:spcPct val="100000"/>
              </a:lnSpc>
              <a:spcBef>
                <a:spcPts val="0"/>
              </a:spcBef>
              <a:spcAft>
                <a:spcPts val="301"/>
              </a:spcAft>
              <a:buNone/>
              <a:defRPr sz="1203" b="1">
                <a:solidFill>
                  <a:srgbClr val="4F81BD"/>
                </a:solidFill>
              </a:defRPr>
            </a:lvl1pPr>
            <a:lvl2pPr>
              <a:defRPr sz="1303"/>
            </a:lvl2pPr>
            <a:lvl3pPr>
              <a:defRPr sz="1303"/>
            </a:lvl3pPr>
            <a:lvl4pPr>
              <a:defRPr sz="1303"/>
            </a:lvl4pPr>
            <a:lvl5pPr>
              <a:defRPr sz="1303"/>
            </a:lvl5pPr>
          </a:lstStyle>
          <a:p>
            <a:pPr lvl="0"/>
            <a:r>
              <a:rPr lang="en-US" noProof="0" dirty="0" err="1"/>
              <a:t>Haga</a:t>
            </a:r>
            <a:r>
              <a:rPr lang="en-US" noProof="0" dirty="0"/>
              <a:t> </a:t>
            </a:r>
            <a:r>
              <a:rPr lang="en-US" noProof="0" dirty="0" err="1"/>
              <a:t>clic</a:t>
            </a:r>
            <a:r>
              <a:rPr lang="en-US" noProof="0" dirty="0"/>
              <a:t> para </a:t>
            </a:r>
            <a:r>
              <a:rPr lang="en-US" noProof="0" dirty="0" err="1"/>
              <a:t>modificar</a:t>
            </a:r>
            <a:r>
              <a:rPr lang="en-US" noProof="0" dirty="0"/>
              <a:t> el </a:t>
            </a:r>
            <a:r>
              <a:rPr lang="en-US" noProof="0" dirty="0" err="1"/>
              <a:t>estilo</a:t>
            </a:r>
            <a:r>
              <a:rPr lang="en-US" noProof="0" dirty="0"/>
              <a:t> de </a:t>
            </a:r>
            <a:r>
              <a:rPr lang="en-US" noProof="0" dirty="0" err="1"/>
              <a:t>texto</a:t>
            </a:r>
            <a:r>
              <a:rPr lang="en-US" noProof="0" dirty="0"/>
              <a:t> del </a:t>
            </a:r>
            <a:r>
              <a:rPr lang="en-US" noProof="0" dirty="0" err="1"/>
              <a:t>patrón</a:t>
            </a:r>
            <a:endParaRPr lang="en-US" noProof="0" dirty="0"/>
          </a:p>
        </p:txBody>
      </p:sp>
    </p:spTree>
    <p:extLst>
      <p:ext uri="{BB962C8B-B14F-4D97-AF65-F5344CB8AC3E}">
        <p14:creationId xmlns:p14="http://schemas.microsoft.com/office/powerpoint/2010/main" val="1637505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210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894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EA5260-4A97-4373-9F90-C28DE68150D2}"/>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F4A9CA3E-7116-4EFC-9E4B-DD7FE84D4B2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257803A0-45C1-4FD7-A903-CE8164BEC7B3}"/>
              </a:ext>
            </a:extLst>
          </p:cNvPr>
          <p:cNvSpPr>
            <a:spLocks noGrp="1"/>
          </p:cNvSpPr>
          <p:nvPr>
            <p:ph type="dt" sz="half" idx="10"/>
          </p:nvPr>
        </p:nvSpPr>
        <p:spPr/>
        <p:txBody>
          <a:bodyPr/>
          <a:lstStyle/>
          <a:p>
            <a:fld id="{31615D96-8828-491D-B0BE-B9F4C787884B}" type="datetimeFigureOut">
              <a:rPr lang="es-PE" smtClean="0"/>
              <a:t>9/05/2023</a:t>
            </a:fld>
            <a:endParaRPr lang="es-PE"/>
          </a:p>
        </p:txBody>
      </p:sp>
      <p:sp>
        <p:nvSpPr>
          <p:cNvPr id="5" name="Marcador de pie de página 4">
            <a:extLst>
              <a:ext uri="{FF2B5EF4-FFF2-40B4-BE49-F238E27FC236}">
                <a16:creationId xmlns:a16="http://schemas.microsoft.com/office/drawing/2014/main" id="{B86882B5-0748-4F0E-AAE5-B003EFEA6F29}"/>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1AF7461F-0A96-48AE-9CD5-AC747EB98DE0}"/>
              </a:ext>
            </a:extLst>
          </p:cNvPr>
          <p:cNvSpPr>
            <a:spLocks noGrp="1"/>
          </p:cNvSpPr>
          <p:nvPr>
            <p:ph type="sldNum" sz="quarter" idx="12"/>
          </p:nvPr>
        </p:nvSpPr>
        <p:spPr/>
        <p:txBody>
          <a:bodyPr/>
          <a:lstStyle/>
          <a:p>
            <a:fld id="{F147CA05-D2EE-4F9A-909D-485F0776C73A}" type="slidenum">
              <a:rPr lang="es-PE" smtClean="0"/>
              <a:t>‹Nº›</a:t>
            </a:fld>
            <a:endParaRPr lang="es-PE"/>
          </a:p>
        </p:txBody>
      </p:sp>
    </p:spTree>
    <p:extLst>
      <p:ext uri="{BB962C8B-B14F-4D97-AF65-F5344CB8AC3E}">
        <p14:creationId xmlns:p14="http://schemas.microsoft.com/office/powerpoint/2010/main" val="873256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35FE30-A078-4B83-86D6-F4618051A55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175DB2CD-DF90-436D-B188-B797A58548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95AEF95-EB3C-44EA-83AF-D8A8540A03B0}"/>
              </a:ext>
            </a:extLst>
          </p:cNvPr>
          <p:cNvSpPr>
            <a:spLocks noGrp="1"/>
          </p:cNvSpPr>
          <p:nvPr>
            <p:ph type="dt" sz="half" idx="10"/>
          </p:nvPr>
        </p:nvSpPr>
        <p:spPr/>
        <p:txBody>
          <a:bodyPr/>
          <a:lstStyle/>
          <a:p>
            <a:fld id="{31615D96-8828-491D-B0BE-B9F4C787884B}" type="datetimeFigureOut">
              <a:rPr lang="es-PE" smtClean="0"/>
              <a:t>9/05/2023</a:t>
            </a:fld>
            <a:endParaRPr lang="es-PE"/>
          </a:p>
        </p:txBody>
      </p:sp>
      <p:sp>
        <p:nvSpPr>
          <p:cNvPr id="5" name="Marcador de pie de página 4">
            <a:extLst>
              <a:ext uri="{FF2B5EF4-FFF2-40B4-BE49-F238E27FC236}">
                <a16:creationId xmlns:a16="http://schemas.microsoft.com/office/drawing/2014/main" id="{27A99AED-7B8D-4612-A666-B7E8805B2AF7}"/>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284E12A2-E23B-4077-BB6C-E50EBCBEC0F3}"/>
              </a:ext>
            </a:extLst>
          </p:cNvPr>
          <p:cNvSpPr>
            <a:spLocks noGrp="1"/>
          </p:cNvSpPr>
          <p:nvPr>
            <p:ph type="sldNum" sz="quarter" idx="12"/>
          </p:nvPr>
        </p:nvSpPr>
        <p:spPr/>
        <p:txBody>
          <a:bodyPr/>
          <a:lstStyle/>
          <a:p>
            <a:fld id="{F147CA05-D2EE-4F9A-909D-485F0776C73A}" type="slidenum">
              <a:rPr lang="es-PE" smtClean="0"/>
              <a:t>‹Nº›</a:t>
            </a:fld>
            <a:endParaRPr lang="es-PE"/>
          </a:p>
        </p:txBody>
      </p:sp>
    </p:spTree>
    <p:extLst>
      <p:ext uri="{BB962C8B-B14F-4D97-AF65-F5344CB8AC3E}">
        <p14:creationId xmlns:p14="http://schemas.microsoft.com/office/powerpoint/2010/main" val="1615333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9DE1F5-6EAE-4479-A465-5C0BEE60D725}"/>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7D91F43E-5DAA-48F0-BF20-4C0D20B3862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C3B212E6-3772-446E-AC67-1759AD89001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2DA7E3AE-38EB-4829-A2AE-1FD24C10ED23}"/>
              </a:ext>
            </a:extLst>
          </p:cNvPr>
          <p:cNvSpPr>
            <a:spLocks noGrp="1"/>
          </p:cNvSpPr>
          <p:nvPr>
            <p:ph type="dt" sz="half" idx="10"/>
          </p:nvPr>
        </p:nvSpPr>
        <p:spPr/>
        <p:txBody>
          <a:bodyPr/>
          <a:lstStyle/>
          <a:p>
            <a:fld id="{31615D96-8828-491D-B0BE-B9F4C787884B}" type="datetimeFigureOut">
              <a:rPr lang="es-PE" smtClean="0"/>
              <a:t>9/05/2023</a:t>
            </a:fld>
            <a:endParaRPr lang="es-PE"/>
          </a:p>
        </p:txBody>
      </p:sp>
      <p:sp>
        <p:nvSpPr>
          <p:cNvPr id="6" name="Marcador de pie de página 5">
            <a:extLst>
              <a:ext uri="{FF2B5EF4-FFF2-40B4-BE49-F238E27FC236}">
                <a16:creationId xmlns:a16="http://schemas.microsoft.com/office/drawing/2014/main" id="{8CCE450B-BE59-4FFC-B940-C21778F09DA8}"/>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D5230D62-90E2-44EB-9535-D304EF9DACEC}"/>
              </a:ext>
            </a:extLst>
          </p:cNvPr>
          <p:cNvSpPr>
            <a:spLocks noGrp="1"/>
          </p:cNvSpPr>
          <p:nvPr>
            <p:ph type="sldNum" sz="quarter" idx="12"/>
          </p:nvPr>
        </p:nvSpPr>
        <p:spPr/>
        <p:txBody>
          <a:bodyPr/>
          <a:lstStyle/>
          <a:p>
            <a:fld id="{F147CA05-D2EE-4F9A-909D-485F0776C73A}" type="slidenum">
              <a:rPr lang="es-PE" smtClean="0"/>
              <a:t>‹Nº›</a:t>
            </a:fld>
            <a:endParaRPr lang="es-PE"/>
          </a:p>
        </p:txBody>
      </p:sp>
    </p:spTree>
    <p:extLst>
      <p:ext uri="{BB962C8B-B14F-4D97-AF65-F5344CB8AC3E}">
        <p14:creationId xmlns:p14="http://schemas.microsoft.com/office/powerpoint/2010/main" val="1099605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A95A58-08CE-4511-BFCF-4A119A69843E}"/>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857CF93D-37D2-40DA-9E61-9ADE6DFA9B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4BFCB63-1B27-4050-AD0D-A3118A76323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30079E1C-AF0C-4AF3-A0AE-636BA31DC8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F8B87ED-2DBE-458D-A8FD-B4DC4E2B431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456D1728-24F3-4ECE-A291-410A0C74320B}"/>
              </a:ext>
            </a:extLst>
          </p:cNvPr>
          <p:cNvSpPr>
            <a:spLocks noGrp="1"/>
          </p:cNvSpPr>
          <p:nvPr>
            <p:ph type="dt" sz="half" idx="10"/>
          </p:nvPr>
        </p:nvSpPr>
        <p:spPr/>
        <p:txBody>
          <a:bodyPr/>
          <a:lstStyle/>
          <a:p>
            <a:fld id="{31615D96-8828-491D-B0BE-B9F4C787884B}" type="datetimeFigureOut">
              <a:rPr lang="es-PE" smtClean="0"/>
              <a:t>9/05/2023</a:t>
            </a:fld>
            <a:endParaRPr lang="es-PE"/>
          </a:p>
        </p:txBody>
      </p:sp>
      <p:sp>
        <p:nvSpPr>
          <p:cNvPr id="8" name="Marcador de pie de página 7">
            <a:extLst>
              <a:ext uri="{FF2B5EF4-FFF2-40B4-BE49-F238E27FC236}">
                <a16:creationId xmlns:a16="http://schemas.microsoft.com/office/drawing/2014/main" id="{4241F671-2A5E-44B2-999D-97E995AE1188}"/>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3C03B8D4-CD2B-4B88-818D-B0803EA6C057}"/>
              </a:ext>
            </a:extLst>
          </p:cNvPr>
          <p:cNvSpPr>
            <a:spLocks noGrp="1"/>
          </p:cNvSpPr>
          <p:nvPr>
            <p:ph type="sldNum" sz="quarter" idx="12"/>
          </p:nvPr>
        </p:nvSpPr>
        <p:spPr/>
        <p:txBody>
          <a:bodyPr/>
          <a:lstStyle/>
          <a:p>
            <a:fld id="{F147CA05-D2EE-4F9A-909D-485F0776C73A}" type="slidenum">
              <a:rPr lang="es-PE" smtClean="0"/>
              <a:t>‹Nº›</a:t>
            </a:fld>
            <a:endParaRPr lang="es-PE"/>
          </a:p>
        </p:txBody>
      </p:sp>
    </p:spTree>
    <p:extLst>
      <p:ext uri="{BB962C8B-B14F-4D97-AF65-F5344CB8AC3E}">
        <p14:creationId xmlns:p14="http://schemas.microsoft.com/office/powerpoint/2010/main" val="3004504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05D592-9198-4309-B5B5-798E70739EE1}"/>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0457AC40-9917-443B-8F0B-7990C6DD29A2}"/>
              </a:ext>
            </a:extLst>
          </p:cNvPr>
          <p:cNvSpPr>
            <a:spLocks noGrp="1"/>
          </p:cNvSpPr>
          <p:nvPr>
            <p:ph type="dt" sz="half" idx="10"/>
          </p:nvPr>
        </p:nvSpPr>
        <p:spPr/>
        <p:txBody>
          <a:bodyPr/>
          <a:lstStyle/>
          <a:p>
            <a:fld id="{31615D96-8828-491D-B0BE-B9F4C787884B}" type="datetimeFigureOut">
              <a:rPr lang="es-PE" smtClean="0"/>
              <a:t>9/05/2023</a:t>
            </a:fld>
            <a:endParaRPr lang="es-PE"/>
          </a:p>
        </p:txBody>
      </p:sp>
      <p:sp>
        <p:nvSpPr>
          <p:cNvPr id="4" name="Marcador de pie de página 3">
            <a:extLst>
              <a:ext uri="{FF2B5EF4-FFF2-40B4-BE49-F238E27FC236}">
                <a16:creationId xmlns:a16="http://schemas.microsoft.com/office/drawing/2014/main" id="{287AA1C6-0097-4B40-9967-BC7D3851B3D0}"/>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9C436624-52CA-482F-91FE-9AFDB5CA49CE}"/>
              </a:ext>
            </a:extLst>
          </p:cNvPr>
          <p:cNvSpPr>
            <a:spLocks noGrp="1"/>
          </p:cNvSpPr>
          <p:nvPr>
            <p:ph type="sldNum" sz="quarter" idx="12"/>
          </p:nvPr>
        </p:nvSpPr>
        <p:spPr/>
        <p:txBody>
          <a:bodyPr/>
          <a:lstStyle/>
          <a:p>
            <a:fld id="{F147CA05-D2EE-4F9A-909D-485F0776C73A}" type="slidenum">
              <a:rPr lang="es-PE" smtClean="0"/>
              <a:t>‹Nº›</a:t>
            </a:fld>
            <a:endParaRPr lang="es-PE"/>
          </a:p>
        </p:txBody>
      </p:sp>
    </p:spTree>
    <p:extLst>
      <p:ext uri="{BB962C8B-B14F-4D97-AF65-F5344CB8AC3E}">
        <p14:creationId xmlns:p14="http://schemas.microsoft.com/office/powerpoint/2010/main" val="2363779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B5F2259-0BCD-4311-A25F-ECE56F96F88A}"/>
              </a:ext>
            </a:extLst>
          </p:cNvPr>
          <p:cNvSpPr>
            <a:spLocks noGrp="1"/>
          </p:cNvSpPr>
          <p:nvPr>
            <p:ph type="dt" sz="half" idx="10"/>
          </p:nvPr>
        </p:nvSpPr>
        <p:spPr/>
        <p:txBody>
          <a:bodyPr/>
          <a:lstStyle/>
          <a:p>
            <a:fld id="{31615D96-8828-491D-B0BE-B9F4C787884B}" type="datetimeFigureOut">
              <a:rPr lang="es-PE" smtClean="0"/>
              <a:t>9/05/2023</a:t>
            </a:fld>
            <a:endParaRPr lang="es-PE"/>
          </a:p>
        </p:txBody>
      </p:sp>
      <p:sp>
        <p:nvSpPr>
          <p:cNvPr id="3" name="Marcador de pie de página 2">
            <a:extLst>
              <a:ext uri="{FF2B5EF4-FFF2-40B4-BE49-F238E27FC236}">
                <a16:creationId xmlns:a16="http://schemas.microsoft.com/office/drawing/2014/main" id="{00AE6369-43FF-4195-BD87-FD1304E4C67F}"/>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3287F19C-DD7A-42B1-B1C0-5C70045785B4}"/>
              </a:ext>
            </a:extLst>
          </p:cNvPr>
          <p:cNvSpPr>
            <a:spLocks noGrp="1"/>
          </p:cNvSpPr>
          <p:nvPr>
            <p:ph type="sldNum" sz="quarter" idx="12"/>
          </p:nvPr>
        </p:nvSpPr>
        <p:spPr/>
        <p:txBody>
          <a:bodyPr/>
          <a:lstStyle/>
          <a:p>
            <a:fld id="{F147CA05-D2EE-4F9A-909D-485F0776C73A}" type="slidenum">
              <a:rPr lang="es-PE" smtClean="0"/>
              <a:t>‹Nº›</a:t>
            </a:fld>
            <a:endParaRPr lang="es-PE"/>
          </a:p>
        </p:txBody>
      </p:sp>
    </p:spTree>
    <p:extLst>
      <p:ext uri="{BB962C8B-B14F-4D97-AF65-F5344CB8AC3E}">
        <p14:creationId xmlns:p14="http://schemas.microsoft.com/office/powerpoint/2010/main" val="407934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788224-B011-47A2-9907-EAE67E04F3B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1219789B-D5D9-4E84-ADCB-5808FDD2EE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3629E86A-3102-4493-A2E4-2E215469B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BEAD3A4-F8EF-43E8-8BF7-F661D121AB2B}"/>
              </a:ext>
            </a:extLst>
          </p:cNvPr>
          <p:cNvSpPr>
            <a:spLocks noGrp="1"/>
          </p:cNvSpPr>
          <p:nvPr>
            <p:ph type="dt" sz="half" idx="10"/>
          </p:nvPr>
        </p:nvSpPr>
        <p:spPr/>
        <p:txBody>
          <a:bodyPr/>
          <a:lstStyle/>
          <a:p>
            <a:fld id="{31615D96-8828-491D-B0BE-B9F4C787884B}" type="datetimeFigureOut">
              <a:rPr lang="es-PE" smtClean="0"/>
              <a:t>9/05/2023</a:t>
            </a:fld>
            <a:endParaRPr lang="es-PE"/>
          </a:p>
        </p:txBody>
      </p:sp>
      <p:sp>
        <p:nvSpPr>
          <p:cNvPr id="6" name="Marcador de pie de página 5">
            <a:extLst>
              <a:ext uri="{FF2B5EF4-FFF2-40B4-BE49-F238E27FC236}">
                <a16:creationId xmlns:a16="http://schemas.microsoft.com/office/drawing/2014/main" id="{522A5B00-8669-4E5A-B31C-49C8D4A0596D}"/>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43C2BFAC-DF6E-42F8-9DFA-1CFE77B19966}"/>
              </a:ext>
            </a:extLst>
          </p:cNvPr>
          <p:cNvSpPr>
            <a:spLocks noGrp="1"/>
          </p:cNvSpPr>
          <p:nvPr>
            <p:ph type="sldNum" sz="quarter" idx="12"/>
          </p:nvPr>
        </p:nvSpPr>
        <p:spPr/>
        <p:txBody>
          <a:bodyPr/>
          <a:lstStyle/>
          <a:p>
            <a:fld id="{F147CA05-D2EE-4F9A-909D-485F0776C73A}" type="slidenum">
              <a:rPr lang="es-PE" smtClean="0"/>
              <a:t>‹Nº›</a:t>
            </a:fld>
            <a:endParaRPr lang="es-PE"/>
          </a:p>
        </p:txBody>
      </p:sp>
    </p:spTree>
    <p:extLst>
      <p:ext uri="{BB962C8B-B14F-4D97-AF65-F5344CB8AC3E}">
        <p14:creationId xmlns:p14="http://schemas.microsoft.com/office/powerpoint/2010/main" val="3416880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3A17D-1D32-44FA-95B7-6817BC99F6E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C9A64E1B-F32D-452D-8F1B-B06FEF75EE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FF68816F-53E6-4E25-9458-E6A93D06D2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0DE1A5-A026-4A13-9A1D-AA7677798960}"/>
              </a:ext>
            </a:extLst>
          </p:cNvPr>
          <p:cNvSpPr>
            <a:spLocks noGrp="1"/>
          </p:cNvSpPr>
          <p:nvPr>
            <p:ph type="dt" sz="half" idx="10"/>
          </p:nvPr>
        </p:nvSpPr>
        <p:spPr/>
        <p:txBody>
          <a:bodyPr/>
          <a:lstStyle/>
          <a:p>
            <a:fld id="{31615D96-8828-491D-B0BE-B9F4C787884B}" type="datetimeFigureOut">
              <a:rPr lang="es-PE" smtClean="0"/>
              <a:t>9/05/2023</a:t>
            </a:fld>
            <a:endParaRPr lang="es-PE"/>
          </a:p>
        </p:txBody>
      </p:sp>
      <p:sp>
        <p:nvSpPr>
          <p:cNvPr id="6" name="Marcador de pie de página 5">
            <a:extLst>
              <a:ext uri="{FF2B5EF4-FFF2-40B4-BE49-F238E27FC236}">
                <a16:creationId xmlns:a16="http://schemas.microsoft.com/office/drawing/2014/main" id="{11CF9B02-7B92-43C8-B7DF-908E5FA5D253}"/>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514F649E-EA0A-431C-8DFB-0FBD63E892D4}"/>
              </a:ext>
            </a:extLst>
          </p:cNvPr>
          <p:cNvSpPr>
            <a:spLocks noGrp="1"/>
          </p:cNvSpPr>
          <p:nvPr>
            <p:ph type="sldNum" sz="quarter" idx="12"/>
          </p:nvPr>
        </p:nvSpPr>
        <p:spPr/>
        <p:txBody>
          <a:bodyPr/>
          <a:lstStyle/>
          <a:p>
            <a:fld id="{F147CA05-D2EE-4F9A-909D-485F0776C73A}" type="slidenum">
              <a:rPr lang="es-PE" smtClean="0"/>
              <a:t>‹Nº›</a:t>
            </a:fld>
            <a:endParaRPr lang="es-PE"/>
          </a:p>
        </p:txBody>
      </p:sp>
    </p:spTree>
    <p:extLst>
      <p:ext uri="{BB962C8B-B14F-4D97-AF65-F5344CB8AC3E}">
        <p14:creationId xmlns:p14="http://schemas.microsoft.com/office/powerpoint/2010/main" val="3195034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E4A0AE1-4453-48D7-8F7A-5729418C6A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ACC7FE60-66F9-4EB9-B09A-DBD02DD5E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EF087195-A45A-4E1B-903E-6971919F92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15D96-8828-491D-B0BE-B9F4C787884B}" type="datetimeFigureOut">
              <a:rPr lang="es-PE" smtClean="0"/>
              <a:t>9/05/2023</a:t>
            </a:fld>
            <a:endParaRPr lang="es-PE"/>
          </a:p>
        </p:txBody>
      </p:sp>
      <p:sp>
        <p:nvSpPr>
          <p:cNvPr id="5" name="Marcador de pie de página 4">
            <a:extLst>
              <a:ext uri="{FF2B5EF4-FFF2-40B4-BE49-F238E27FC236}">
                <a16:creationId xmlns:a16="http://schemas.microsoft.com/office/drawing/2014/main" id="{DC43E4D1-7C1E-4BCD-BD2A-D53221593B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B39BA7B3-32B3-49ED-9BC1-C68A2CF327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47CA05-D2EE-4F9A-909D-485F0776C73A}" type="slidenum">
              <a:rPr lang="es-PE" smtClean="0"/>
              <a:t>‹Nº›</a:t>
            </a:fld>
            <a:endParaRPr lang="es-PE"/>
          </a:p>
        </p:txBody>
      </p:sp>
    </p:spTree>
    <p:extLst>
      <p:ext uri="{BB962C8B-B14F-4D97-AF65-F5344CB8AC3E}">
        <p14:creationId xmlns:p14="http://schemas.microsoft.com/office/powerpoint/2010/main" val="602614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8.emf"/><Relationship Id="rId7" Type="http://schemas.openxmlformats.org/officeDocument/2006/relationships/image" Target="../media/image52.emf"/><Relationship Id="rId12"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1.emf"/><Relationship Id="rId11" Type="http://schemas.openxmlformats.org/officeDocument/2006/relationships/image" Target="../media/image56.emf"/><Relationship Id="rId5" Type="http://schemas.openxmlformats.org/officeDocument/2006/relationships/image" Target="../media/image50.emf"/><Relationship Id="rId10" Type="http://schemas.openxmlformats.org/officeDocument/2006/relationships/image" Target="../media/image55.emf"/><Relationship Id="rId4" Type="http://schemas.openxmlformats.org/officeDocument/2006/relationships/image" Target="../media/image49.emf"/><Relationship Id="rId9" Type="http://schemas.openxmlformats.org/officeDocument/2006/relationships/image" Target="../media/image54.emf"/></Relationships>
</file>

<file path=ppt/slides/_rels/slide11.xml.rels><?xml version="1.0" encoding="UTF-8" standalone="yes"?>
<Relationships xmlns="http://schemas.openxmlformats.org/package/2006/relationships"><Relationship Id="rId8" Type="http://schemas.openxmlformats.org/officeDocument/2006/relationships/package" Target="../embeddings/Microsoft_Excel_Worksheet.xlsx"/><Relationship Id="rId3" Type="http://schemas.openxmlformats.org/officeDocument/2006/relationships/image" Target="../media/image57.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1.emf"/></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4.emf"/><Relationship Id="rId5" Type="http://schemas.openxmlformats.org/officeDocument/2006/relationships/package" Target="../embeddings/Microsoft_Excel_Worksheet1.xlsx"/><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6.emf"/><Relationship Id="rId5" Type="http://schemas.openxmlformats.org/officeDocument/2006/relationships/package" Target="../embeddings/Microsoft_Excel_Worksheet2.xlsx"/><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0.emf"/><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69.emf"/><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3.png"/><Relationship Id="rId7"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3.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svg"/><Relationship Id="rId2" Type="http://schemas.openxmlformats.org/officeDocument/2006/relationships/notesSlide" Target="../notesSlides/notesSlide5.xml"/><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3.png"/><Relationship Id="rId3" Type="http://schemas.openxmlformats.org/officeDocument/2006/relationships/image" Target="../media/image25.png"/><Relationship Id="rId7" Type="http://schemas.openxmlformats.org/officeDocument/2006/relationships/image" Target="../media/image29.emf"/><Relationship Id="rId12"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emf"/><Relationship Id="rId11" Type="http://schemas.openxmlformats.org/officeDocument/2006/relationships/image" Target="../media/image33.emf"/><Relationship Id="rId5" Type="http://schemas.openxmlformats.org/officeDocument/2006/relationships/image" Target="../media/image27.emf"/><Relationship Id="rId10" Type="http://schemas.openxmlformats.org/officeDocument/2006/relationships/image" Target="../media/image32.emf"/><Relationship Id="rId4" Type="http://schemas.openxmlformats.org/officeDocument/2006/relationships/image" Target="../media/image26.emf"/><Relationship Id="rId9" Type="http://schemas.openxmlformats.org/officeDocument/2006/relationships/image" Target="../media/image31.emf"/></Relationships>
</file>

<file path=ppt/slides/_rels/slide9.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notesSlide" Target="../notesSlides/notesSlide7.xml"/><Relationship Id="rId16"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png"/><Relationship Id="rId15" Type="http://schemas.openxmlformats.org/officeDocument/2006/relationships/image" Target="../media/image47.emf"/><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rotWithShape="1">
          <a:blip r:embed="rId2">
            <a:extLst>
              <a:ext uri="{28A0092B-C50C-407E-A947-70E740481C1C}">
                <a14:useLocalDpi xmlns:a14="http://schemas.microsoft.com/office/drawing/2010/main" val="0"/>
              </a:ext>
            </a:extLst>
          </a:blip>
          <a:srcRect l="14817"/>
          <a:stretch/>
        </p:blipFill>
        <p:spPr>
          <a:xfrm>
            <a:off x="0" y="0"/>
            <a:ext cx="7757160" cy="5540346"/>
          </a:xfrm>
          <a:prstGeom prst="rect">
            <a:avLst/>
          </a:prstGeom>
        </p:spPr>
      </p:pic>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99"/>
            <a:ext cx="12192000" cy="6860399"/>
          </a:xfrm>
          <a:prstGeom prst="rect">
            <a:avLst/>
          </a:prstGeom>
        </p:spPr>
      </p:pic>
      <p:sp>
        <p:nvSpPr>
          <p:cNvPr id="2" name="1 Título"/>
          <p:cNvSpPr>
            <a:spLocks noGrp="1"/>
          </p:cNvSpPr>
          <p:nvPr>
            <p:ph type="ctrTitle"/>
          </p:nvPr>
        </p:nvSpPr>
        <p:spPr>
          <a:xfrm>
            <a:off x="5251269" y="3427800"/>
            <a:ext cx="6178985" cy="1318917"/>
          </a:xfrm>
        </p:spPr>
        <p:txBody>
          <a:bodyPr>
            <a:normAutofit/>
          </a:bodyPr>
          <a:lstStyle/>
          <a:p>
            <a:pPr algn="r">
              <a:lnSpc>
                <a:spcPct val="100000"/>
              </a:lnSpc>
            </a:pPr>
            <a:br>
              <a:rPr lang="es-ES_tradnl" sz="3200" b="1" kern="1600" spc="-20" dirty="0">
                <a:solidFill>
                  <a:schemeClr val="tx1">
                    <a:lumMod val="65000"/>
                    <a:lumOff val="35000"/>
                  </a:schemeClr>
                </a:solidFill>
                <a:latin typeface="Arial" charset="0"/>
                <a:ea typeface="Arial" charset="0"/>
                <a:cs typeface="Arial" charset="0"/>
              </a:rPr>
            </a:br>
            <a:endParaRPr lang="es-ES_tradnl" sz="3200" b="1" kern="1600" spc="-20" dirty="0">
              <a:solidFill>
                <a:schemeClr val="tx1">
                  <a:lumMod val="65000"/>
                  <a:lumOff val="35000"/>
                </a:schemeClr>
              </a:solidFill>
              <a:latin typeface="Arial" charset="0"/>
              <a:ea typeface="Arial" charset="0"/>
              <a:cs typeface="Arial" charset="0"/>
            </a:endParaRPr>
          </a:p>
        </p:txBody>
      </p:sp>
      <p:sp>
        <p:nvSpPr>
          <p:cNvPr id="12" name="CuadroTexto 11">
            <a:extLst>
              <a:ext uri="{FF2B5EF4-FFF2-40B4-BE49-F238E27FC236}">
                <a16:creationId xmlns:a16="http://schemas.microsoft.com/office/drawing/2014/main" id="{F31DEC84-B5B8-405C-A5EF-A7040A9E16F4}"/>
              </a:ext>
            </a:extLst>
          </p:cNvPr>
          <p:cNvSpPr txBox="1"/>
          <p:nvPr/>
        </p:nvSpPr>
        <p:spPr>
          <a:xfrm>
            <a:off x="876410" y="6077204"/>
            <a:ext cx="1693733" cy="616194"/>
          </a:xfrm>
          <a:prstGeom prst="rect">
            <a:avLst/>
          </a:prstGeom>
          <a:noFill/>
        </p:spPr>
        <p:txBody>
          <a:bodyPr wrap="square" rtlCol="0">
            <a:spAutoFit/>
          </a:bodyPr>
          <a:lstStyle/>
          <a:p>
            <a:pPr>
              <a:lnSpc>
                <a:spcPts val="4900"/>
              </a:lnSpc>
            </a:pPr>
            <a:r>
              <a:rPr lang="es-ES" kern="1600" spc="-50" dirty="0">
                <a:solidFill>
                  <a:schemeClr val="tx1">
                    <a:lumMod val="65000"/>
                    <a:lumOff val="35000"/>
                  </a:schemeClr>
                </a:solidFill>
                <a:latin typeface="Arial" charset="0"/>
                <a:ea typeface="Arial" charset="0"/>
                <a:cs typeface="Arial" charset="0"/>
              </a:rPr>
              <a:t>Mayo 2023</a:t>
            </a:r>
            <a:endParaRPr lang="es-ES_tradnl" kern="1600" spc="-50" dirty="0">
              <a:solidFill>
                <a:schemeClr val="tx1">
                  <a:lumMod val="65000"/>
                  <a:lumOff val="35000"/>
                </a:schemeClr>
              </a:solidFill>
              <a:latin typeface="Arial" charset="0"/>
              <a:ea typeface="Arial" charset="0"/>
              <a:cs typeface="Arial" charset="0"/>
            </a:endParaRPr>
          </a:p>
        </p:txBody>
      </p:sp>
      <p:sp>
        <p:nvSpPr>
          <p:cNvPr id="5" name="CuadroTexto 4">
            <a:extLst>
              <a:ext uri="{FF2B5EF4-FFF2-40B4-BE49-F238E27FC236}">
                <a16:creationId xmlns:a16="http://schemas.microsoft.com/office/drawing/2014/main" id="{E6DE9712-52AE-0F47-A188-7A802D526971}"/>
              </a:ext>
            </a:extLst>
          </p:cNvPr>
          <p:cNvSpPr txBox="1"/>
          <p:nvPr/>
        </p:nvSpPr>
        <p:spPr>
          <a:xfrm>
            <a:off x="6394142" y="3243134"/>
            <a:ext cx="6094520" cy="1200329"/>
          </a:xfrm>
          <a:prstGeom prst="rect">
            <a:avLst/>
          </a:prstGeom>
          <a:noFill/>
        </p:spPr>
        <p:txBody>
          <a:bodyPr wrap="square">
            <a:spAutoFit/>
          </a:bodyPr>
          <a:lstStyle/>
          <a:p>
            <a:r>
              <a:rPr lang="es-MX" sz="3600" b="1" kern="1600" spc="-10" dirty="0">
                <a:latin typeface="Arial" charset="0"/>
                <a:cs typeface="Arial" charset="0"/>
              </a:rPr>
              <a:t>Rendición de cuentas presupuestarias </a:t>
            </a:r>
            <a:endParaRPr lang="es-PE" sz="3600" b="1" dirty="0"/>
          </a:p>
        </p:txBody>
      </p:sp>
    </p:spTree>
    <p:extLst>
      <p:ext uri="{BB962C8B-B14F-4D97-AF65-F5344CB8AC3E}">
        <p14:creationId xmlns:p14="http://schemas.microsoft.com/office/powerpoint/2010/main" val="1623725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uadroTexto 47">
            <a:extLst>
              <a:ext uri="{FF2B5EF4-FFF2-40B4-BE49-F238E27FC236}">
                <a16:creationId xmlns:a16="http://schemas.microsoft.com/office/drawing/2014/main" id="{6E991A80-193C-4405-B603-6211F8A4F80C}"/>
              </a:ext>
            </a:extLst>
          </p:cNvPr>
          <p:cNvSpPr txBox="1"/>
          <p:nvPr/>
        </p:nvSpPr>
        <p:spPr>
          <a:xfrm>
            <a:off x="1096400" y="364526"/>
            <a:ext cx="4762790" cy="461665"/>
          </a:xfrm>
          <a:prstGeom prst="rect">
            <a:avLst/>
          </a:prstGeom>
          <a:noFill/>
        </p:spPr>
        <p:txBody>
          <a:bodyPr wrap="square" rtlCol="0">
            <a:spAutoFit/>
          </a:bodyPr>
          <a:lstStyle/>
          <a:p>
            <a:r>
              <a:rPr lang="es-MX" sz="2400" b="1" kern="1600" spc="-20" dirty="0">
                <a:solidFill>
                  <a:schemeClr val="tx1">
                    <a:lumMod val="65000"/>
                    <a:lumOff val="35000"/>
                  </a:schemeClr>
                </a:solidFill>
                <a:ea typeface="Arial" charset="0"/>
                <a:cs typeface="Arial" charset="0"/>
              </a:rPr>
              <a:t>Integración Vertical de PETROPERÚ</a:t>
            </a:r>
            <a:endParaRPr lang="es-PE" sz="2400" kern="1600" spc="-20" dirty="0">
              <a:solidFill>
                <a:schemeClr val="tx1">
                  <a:lumMod val="65000"/>
                  <a:lumOff val="35000"/>
                </a:schemeClr>
              </a:solidFill>
              <a:ea typeface="Arial" charset="0"/>
              <a:cs typeface="Arial" charset="0"/>
            </a:endParaRPr>
          </a:p>
        </p:txBody>
      </p:sp>
      <p:sp>
        <p:nvSpPr>
          <p:cNvPr id="49" name="Paralelogramo 48">
            <a:extLst>
              <a:ext uri="{FF2B5EF4-FFF2-40B4-BE49-F238E27FC236}">
                <a16:creationId xmlns:a16="http://schemas.microsoft.com/office/drawing/2014/main" id="{D49AEE75-CD19-4B90-95B8-89280451349C}"/>
              </a:ext>
            </a:extLst>
          </p:cNvPr>
          <p:cNvSpPr/>
          <p:nvPr/>
        </p:nvSpPr>
        <p:spPr>
          <a:xfrm>
            <a:off x="0" y="-25039"/>
            <a:ext cx="1262743" cy="1163772"/>
          </a:xfrm>
          <a:prstGeom prst="parallelogram">
            <a:avLst>
              <a:gd name="adj" fmla="val 4309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800" b="1" dirty="0">
                <a:cs typeface="72 Black" panose="020B0A04030603020204" pitchFamily="34" charset="0"/>
              </a:rPr>
              <a:t>5</a:t>
            </a:r>
            <a:endParaRPr lang="es-PE" sz="4800" b="1" dirty="0">
              <a:cs typeface="72 Black" panose="020B0A04030603020204" pitchFamily="34" charset="0"/>
            </a:endParaRPr>
          </a:p>
        </p:txBody>
      </p:sp>
      <p:sp>
        <p:nvSpPr>
          <p:cNvPr id="85" name="CuadroTexto 84">
            <a:extLst>
              <a:ext uri="{FF2B5EF4-FFF2-40B4-BE49-F238E27FC236}">
                <a16:creationId xmlns:a16="http://schemas.microsoft.com/office/drawing/2014/main" id="{FFC1C3CA-EB4E-4C9F-9F6E-7F8E845E69C6}"/>
              </a:ext>
            </a:extLst>
          </p:cNvPr>
          <p:cNvSpPr txBox="1"/>
          <p:nvPr/>
        </p:nvSpPr>
        <p:spPr>
          <a:xfrm>
            <a:off x="4947714" y="1189549"/>
            <a:ext cx="734863" cy="29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s-ES_tradnl"/>
            </a:defPPr>
            <a:lvl1pPr algn="ctr">
              <a:defRPr sz="1300">
                <a:solidFill>
                  <a:srgbClr val="C00000"/>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PE" sz="1200" dirty="0">
                <a:solidFill>
                  <a:schemeClr val="tx1"/>
                </a:solidFill>
              </a:rPr>
              <a:t>Marzo 2023</a:t>
            </a:r>
          </a:p>
          <a:p>
            <a:r>
              <a:rPr lang="es-PE" sz="1200" dirty="0">
                <a:solidFill>
                  <a:schemeClr val="tx1"/>
                </a:solidFill>
              </a:rPr>
              <a:t>Real</a:t>
            </a:r>
          </a:p>
        </p:txBody>
      </p:sp>
      <p:sp>
        <p:nvSpPr>
          <p:cNvPr id="92" name="Rectángulo 91">
            <a:extLst>
              <a:ext uri="{FF2B5EF4-FFF2-40B4-BE49-F238E27FC236}">
                <a16:creationId xmlns:a16="http://schemas.microsoft.com/office/drawing/2014/main" id="{E63FC33A-A0D1-44A6-93B3-AD3C564BD9C7}"/>
              </a:ext>
            </a:extLst>
          </p:cNvPr>
          <p:cNvSpPr/>
          <p:nvPr/>
        </p:nvSpPr>
        <p:spPr>
          <a:xfrm>
            <a:off x="3747013" y="1895847"/>
            <a:ext cx="690099"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MBDC</a:t>
            </a:r>
          </a:p>
        </p:txBody>
      </p:sp>
      <p:sp>
        <p:nvSpPr>
          <p:cNvPr id="94" name="CuadroTexto 93">
            <a:extLst>
              <a:ext uri="{FF2B5EF4-FFF2-40B4-BE49-F238E27FC236}">
                <a16:creationId xmlns:a16="http://schemas.microsoft.com/office/drawing/2014/main" id="{D0B61460-58F7-41E1-B117-B31B3928DF9B}"/>
              </a:ext>
            </a:extLst>
          </p:cNvPr>
          <p:cNvSpPr txBox="1"/>
          <p:nvPr/>
        </p:nvSpPr>
        <p:spPr>
          <a:xfrm>
            <a:off x="4301160" y="1354304"/>
            <a:ext cx="874144"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s-ES_tradnl"/>
            </a:defPPr>
            <a:lvl1pPr algn="just">
              <a:defRPr sz="1300">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s-PE" sz="1200" dirty="0">
                <a:solidFill>
                  <a:schemeClr val="tx1"/>
                </a:solidFill>
              </a:rPr>
              <a:t>Meta </a:t>
            </a:r>
          </a:p>
          <a:p>
            <a:pPr algn="ctr"/>
            <a:r>
              <a:rPr lang="es-PE" sz="1200" dirty="0">
                <a:solidFill>
                  <a:schemeClr val="tx1"/>
                </a:solidFill>
              </a:rPr>
              <a:t>Anual</a:t>
            </a:r>
          </a:p>
        </p:txBody>
      </p:sp>
      <p:sp>
        <p:nvSpPr>
          <p:cNvPr id="95" name="CuadroTexto 94">
            <a:extLst>
              <a:ext uri="{FF2B5EF4-FFF2-40B4-BE49-F238E27FC236}">
                <a16:creationId xmlns:a16="http://schemas.microsoft.com/office/drawing/2014/main" id="{B0456C93-93D4-46E2-AB5C-4B3C07E35A0F}"/>
              </a:ext>
            </a:extLst>
          </p:cNvPr>
          <p:cNvSpPr txBox="1"/>
          <p:nvPr/>
        </p:nvSpPr>
        <p:spPr>
          <a:xfrm>
            <a:off x="3649228" y="1575478"/>
            <a:ext cx="915919" cy="29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s-ES_tradnl"/>
            </a:defPPr>
            <a:lvl1pPr algn="just">
              <a:defRPr sz="1300">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s-PE" sz="1200" dirty="0">
                <a:solidFill>
                  <a:schemeClr val="tx1"/>
                </a:solidFill>
              </a:rPr>
              <a:t>Unidad</a:t>
            </a:r>
          </a:p>
        </p:txBody>
      </p:sp>
      <p:sp>
        <p:nvSpPr>
          <p:cNvPr id="37" name="Rectángulo 36">
            <a:extLst>
              <a:ext uri="{FF2B5EF4-FFF2-40B4-BE49-F238E27FC236}">
                <a16:creationId xmlns:a16="http://schemas.microsoft.com/office/drawing/2014/main" id="{D713BB52-F030-C159-7798-A72CFEAB5B1E}"/>
              </a:ext>
            </a:extLst>
          </p:cNvPr>
          <p:cNvSpPr/>
          <p:nvPr/>
        </p:nvSpPr>
        <p:spPr>
          <a:xfrm>
            <a:off x="7626987" y="6664519"/>
            <a:ext cx="612000"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solidFill>
                <a:schemeClr val="tx1"/>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1613B146-EF3E-9C28-17AF-0FFA3605DED7}"/>
              </a:ext>
            </a:extLst>
          </p:cNvPr>
          <p:cNvSpPr txBox="1"/>
          <p:nvPr/>
        </p:nvSpPr>
        <p:spPr>
          <a:xfrm>
            <a:off x="7019939" y="203724"/>
            <a:ext cx="4619611" cy="830997"/>
          </a:xfrm>
          <a:prstGeom prst="rect">
            <a:avLst/>
          </a:prstGeom>
          <a:noFill/>
        </p:spPr>
        <p:txBody>
          <a:bodyPr wrap="square" rtlCol="0">
            <a:spAutoFit/>
          </a:bodyPr>
          <a:lstStyle/>
          <a:p>
            <a:r>
              <a:rPr lang="es-MX" sz="2400" b="1" kern="1600" spc="-20" dirty="0">
                <a:solidFill>
                  <a:schemeClr val="tx1">
                    <a:lumMod val="65000"/>
                    <a:lumOff val="35000"/>
                  </a:schemeClr>
                </a:solidFill>
                <a:ea typeface="Arial" charset="0"/>
                <a:cs typeface="Arial" charset="0"/>
              </a:rPr>
              <a:t>Fortalecer el Gobierno Corporativo y la Gestión del talento humano</a:t>
            </a:r>
            <a:endParaRPr lang="es-PE" sz="2400" kern="1600" spc="-20" dirty="0">
              <a:solidFill>
                <a:schemeClr val="tx1">
                  <a:lumMod val="65000"/>
                  <a:lumOff val="35000"/>
                </a:schemeClr>
              </a:solidFill>
              <a:ea typeface="Arial" charset="0"/>
              <a:cs typeface="Arial" charset="0"/>
            </a:endParaRPr>
          </a:p>
        </p:txBody>
      </p:sp>
      <p:sp>
        <p:nvSpPr>
          <p:cNvPr id="8" name="Paralelogramo 7">
            <a:extLst>
              <a:ext uri="{FF2B5EF4-FFF2-40B4-BE49-F238E27FC236}">
                <a16:creationId xmlns:a16="http://schemas.microsoft.com/office/drawing/2014/main" id="{7FB4556B-B714-9F17-A270-98F127584D5B}"/>
              </a:ext>
            </a:extLst>
          </p:cNvPr>
          <p:cNvSpPr/>
          <p:nvPr/>
        </p:nvSpPr>
        <p:spPr>
          <a:xfrm>
            <a:off x="5891365" y="5438"/>
            <a:ext cx="1262743" cy="1163772"/>
          </a:xfrm>
          <a:prstGeom prst="parallelogram">
            <a:avLst>
              <a:gd name="adj" fmla="val 4309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800" b="1" dirty="0">
                <a:cs typeface="72 Black" panose="020B0A04030603020204" pitchFamily="34" charset="0"/>
              </a:rPr>
              <a:t>6</a:t>
            </a:r>
            <a:endParaRPr lang="es-PE" sz="4800" b="1" dirty="0">
              <a:cs typeface="72 Black" panose="020B0A04030603020204" pitchFamily="34" charset="0"/>
            </a:endParaRPr>
          </a:p>
        </p:txBody>
      </p:sp>
      <p:sp>
        <p:nvSpPr>
          <p:cNvPr id="19" name="Rectángulo 18">
            <a:extLst>
              <a:ext uri="{FF2B5EF4-FFF2-40B4-BE49-F238E27FC236}">
                <a16:creationId xmlns:a16="http://schemas.microsoft.com/office/drawing/2014/main" id="{D530133E-0878-F368-8E5C-7F77043A6640}"/>
              </a:ext>
            </a:extLst>
          </p:cNvPr>
          <p:cNvSpPr/>
          <p:nvPr/>
        </p:nvSpPr>
        <p:spPr>
          <a:xfrm>
            <a:off x="3754397" y="2813569"/>
            <a:ext cx="658790"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N° Partic.</a:t>
            </a:r>
          </a:p>
        </p:txBody>
      </p:sp>
      <p:sp>
        <p:nvSpPr>
          <p:cNvPr id="29" name="Rectángulo 28">
            <a:extLst>
              <a:ext uri="{FF2B5EF4-FFF2-40B4-BE49-F238E27FC236}">
                <a16:creationId xmlns:a16="http://schemas.microsoft.com/office/drawing/2014/main" id="{8FC36396-ED1A-2313-AC96-C6D514ED89ED}"/>
              </a:ext>
            </a:extLst>
          </p:cNvPr>
          <p:cNvSpPr/>
          <p:nvPr/>
        </p:nvSpPr>
        <p:spPr>
          <a:xfrm>
            <a:off x="3881636" y="3804974"/>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sp>
        <p:nvSpPr>
          <p:cNvPr id="40" name="Rectángulo 39">
            <a:extLst>
              <a:ext uri="{FF2B5EF4-FFF2-40B4-BE49-F238E27FC236}">
                <a16:creationId xmlns:a16="http://schemas.microsoft.com/office/drawing/2014/main" id="{F7C8D854-50F5-4EAB-5869-ACAC51980807}"/>
              </a:ext>
            </a:extLst>
          </p:cNvPr>
          <p:cNvSpPr/>
          <p:nvPr/>
        </p:nvSpPr>
        <p:spPr>
          <a:xfrm>
            <a:off x="3881636" y="4801947"/>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sp>
        <p:nvSpPr>
          <p:cNvPr id="3" name="Rectángulo: esquinas redondeadas 2">
            <a:extLst>
              <a:ext uri="{FF2B5EF4-FFF2-40B4-BE49-F238E27FC236}">
                <a16:creationId xmlns:a16="http://schemas.microsoft.com/office/drawing/2014/main" id="{E2E6A275-2304-0ED1-4EFE-82EA36A37248}"/>
              </a:ext>
            </a:extLst>
          </p:cNvPr>
          <p:cNvSpPr/>
          <p:nvPr/>
        </p:nvSpPr>
        <p:spPr>
          <a:xfrm>
            <a:off x="135787" y="1565280"/>
            <a:ext cx="6899500" cy="299503"/>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300" b="1" dirty="0">
                <a:solidFill>
                  <a:schemeClr val="tx1"/>
                </a:solidFill>
                <a:latin typeface="Arial" panose="020B0604020202020204" pitchFamily="34" charset="0"/>
                <a:cs typeface="Arial" panose="020B0604020202020204" pitchFamily="34" charset="0"/>
              </a:rPr>
              <a:t>5.1 </a:t>
            </a:r>
            <a:r>
              <a:rPr lang="es-MX" sz="1300" b="1" dirty="0">
                <a:solidFill>
                  <a:schemeClr val="tx1"/>
                </a:solidFill>
                <a:latin typeface="Arial" panose="020B0604020202020204" pitchFamily="34" charset="0"/>
                <a:cs typeface="Arial" panose="020B0604020202020204" pitchFamily="34" charset="0"/>
              </a:rPr>
              <a:t>Programa producción Lotes I, 64 y 192</a:t>
            </a:r>
            <a:endParaRPr lang="es-PE" sz="1300" b="1" dirty="0">
              <a:solidFill>
                <a:schemeClr val="tx1"/>
              </a:solidFill>
              <a:latin typeface="Arial" panose="020B0604020202020204" pitchFamily="34" charset="0"/>
              <a:cs typeface="Arial" panose="020B0604020202020204" pitchFamily="34" charset="0"/>
            </a:endParaRPr>
          </a:p>
        </p:txBody>
      </p:sp>
      <p:sp>
        <p:nvSpPr>
          <p:cNvPr id="4" name="Rectángulo: esquinas redondeadas 3">
            <a:extLst>
              <a:ext uri="{FF2B5EF4-FFF2-40B4-BE49-F238E27FC236}">
                <a16:creationId xmlns:a16="http://schemas.microsoft.com/office/drawing/2014/main" id="{484BAD0A-C607-DD58-E0F9-1DB93D2F9B86}"/>
              </a:ext>
            </a:extLst>
          </p:cNvPr>
          <p:cNvSpPr/>
          <p:nvPr/>
        </p:nvSpPr>
        <p:spPr>
          <a:xfrm>
            <a:off x="106835" y="2494505"/>
            <a:ext cx="5665315" cy="2880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300" b="1" dirty="0">
                <a:solidFill>
                  <a:schemeClr val="tx1"/>
                </a:solidFill>
                <a:latin typeface="Arial" panose="020B0604020202020204" pitchFamily="34" charset="0"/>
                <a:cs typeface="Arial" panose="020B0604020202020204" pitchFamily="34" charset="0"/>
              </a:rPr>
              <a:t>5.2 </a:t>
            </a:r>
            <a:r>
              <a:rPr lang="es-MX" sz="1300" b="1" dirty="0">
                <a:solidFill>
                  <a:schemeClr val="tx1"/>
                </a:solidFill>
                <a:latin typeface="Arial" panose="020B0604020202020204" pitchFamily="34" charset="0"/>
                <a:cs typeface="Arial" panose="020B0604020202020204" pitchFamily="34" charset="0"/>
              </a:rPr>
              <a:t>Participar Contratos de licencia de explotación en Lotes a expirar</a:t>
            </a:r>
            <a:endParaRPr lang="es-PE" sz="1300" b="1" dirty="0">
              <a:solidFill>
                <a:schemeClr val="tx1"/>
              </a:solidFill>
              <a:latin typeface="Arial" panose="020B0604020202020204" pitchFamily="34" charset="0"/>
              <a:cs typeface="Arial" panose="020B0604020202020204" pitchFamily="34" charset="0"/>
            </a:endParaRPr>
          </a:p>
        </p:txBody>
      </p:sp>
      <p:sp>
        <p:nvSpPr>
          <p:cNvPr id="5" name="Rectángulo: esquinas redondeadas 4">
            <a:extLst>
              <a:ext uri="{FF2B5EF4-FFF2-40B4-BE49-F238E27FC236}">
                <a16:creationId xmlns:a16="http://schemas.microsoft.com/office/drawing/2014/main" id="{AF8236F6-0142-5577-6034-2C536562F290}"/>
              </a:ext>
            </a:extLst>
          </p:cNvPr>
          <p:cNvSpPr/>
          <p:nvPr/>
        </p:nvSpPr>
        <p:spPr>
          <a:xfrm>
            <a:off x="126118" y="3447833"/>
            <a:ext cx="5556459" cy="2880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300" b="1" dirty="0">
                <a:solidFill>
                  <a:schemeClr val="tx1"/>
                </a:solidFill>
                <a:latin typeface="Arial" panose="020B0604020202020204" pitchFamily="34" charset="0"/>
                <a:cs typeface="Arial" panose="020B0604020202020204" pitchFamily="34" charset="0"/>
              </a:rPr>
              <a:t>5.3 </a:t>
            </a:r>
            <a:r>
              <a:rPr lang="es-MX" sz="1300" b="1" dirty="0">
                <a:solidFill>
                  <a:schemeClr val="tx1"/>
                </a:solidFill>
                <a:latin typeface="Arial" panose="020B0604020202020204" pitchFamily="34" charset="0"/>
                <a:cs typeface="Arial" panose="020B0604020202020204" pitchFamily="34" charset="0"/>
              </a:rPr>
              <a:t>Implementar Programa participación en el mercado de EE.SS.</a:t>
            </a:r>
            <a:endParaRPr lang="es-PE" sz="1300" b="1" dirty="0">
              <a:solidFill>
                <a:schemeClr val="tx1"/>
              </a:solidFill>
              <a:latin typeface="Arial" panose="020B0604020202020204" pitchFamily="34" charset="0"/>
              <a:cs typeface="Arial" panose="020B0604020202020204" pitchFamily="34" charset="0"/>
            </a:endParaRPr>
          </a:p>
        </p:txBody>
      </p:sp>
      <p:sp>
        <p:nvSpPr>
          <p:cNvPr id="6" name="Rectángulo: esquinas redondeadas 5">
            <a:extLst>
              <a:ext uri="{FF2B5EF4-FFF2-40B4-BE49-F238E27FC236}">
                <a16:creationId xmlns:a16="http://schemas.microsoft.com/office/drawing/2014/main" id="{5EF968EE-CB7D-B2E6-662E-0F38DFA3FCC0}"/>
              </a:ext>
            </a:extLst>
          </p:cNvPr>
          <p:cNvSpPr/>
          <p:nvPr/>
        </p:nvSpPr>
        <p:spPr>
          <a:xfrm>
            <a:off x="94622" y="4418706"/>
            <a:ext cx="5556460" cy="2880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300" b="1" dirty="0">
                <a:solidFill>
                  <a:schemeClr val="tx1"/>
                </a:solidFill>
                <a:latin typeface="Arial" panose="020B0604020202020204" pitchFamily="34" charset="0"/>
                <a:cs typeface="Arial" panose="020B0604020202020204" pitchFamily="34" charset="0"/>
              </a:rPr>
              <a:t>5.4 </a:t>
            </a:r>
            <a:r>
              <a:rPr lang="es-MX" sz="1300" b="1" dirty="0">
                <a:solidFill>
                  <a:schemeClr val="tx1"/>
                </a:solidFill>
                <a:latin typeface="Arial" panose="020B0604020202020204" pitchFamily="34" charset="0"/>
                <a:cs typeface="Arial" panose="020B0604020202020204" pitchFamily="34" charset="0"/>
              </a:rPr>
              <a:t>Estudio de perfil para desarrollo de la Industria Petroquímica</a:t>
            </a:r>
            <a:endParaRPr lang="es-PE" sz="1300" b="1" dirty="0">
              <a:solidFill>
                <a:schemeClr val="tx1"/>
              </a:solidFill>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5109954B-78A8-413F-ACF2-DC98B0EADE81}"/>
              </a:ext>
            </a:extLst>
          </p:cNvPr>
          <p:cNvSpPr txBox="1"/>
          <p:nvPr/>
        </p:nvSpPr>
        <p:spPr>
          <a:xfrm>
            <a:off x="10747643" y="909781"/>
            <a:ext cx="734863" cy="29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s-ES_tradnl"/>
            </a:defPPr>
            <a:lvl1pPr algn="ctr">
              <a:defRPr sz="1300">
                <a:solidFill>
                  <a:srgbClr val="C00000"/>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PE" sz="1200" dirty="0">
                <a:solidFill>
                  <a:schemeClr val="tx1"/>
                </a:solidFill>
              </a:rPr>
              <a:t>Marzo 2023</a:t>
            </a:r>
          </a:p>
          <a:p>
            <a:r>
              <a:rPr lang="es-PE" sz="1200" dirty="0">
                <a:solidFill>
                  <a:schemeClr val="tx1"/>
                </a:solidFill>
              </a:rPr>
              <a:t>Real</a:t>
            </a:r>
          </a:p>
        </p:txBody>
      </p:sp>
      <p:sp>
        <p:nvSpPr>
          <p:cNvPr id="13" name="Rectángulo 12">
            <a:extLst>
              <a:ext uri="{FF2B5EF4-FFF2-40B4-BE49-F238E27FC236}">
                <a16:creationId xmlns:a16="http://schemas.microsoft.com/office/drawing/2014/main" id="{0D023482-8B97-2D7F-AB7D-E384426536B0}"/>
              </a:ext>
            </a:extLst>
          </p:cNvPr>
          <p:cNvSpPr/>
          <p:nvPr/>
        </p:nvSpPr>
        <p:spPr>
          <a:xfrm>
            <a:off x="9654689" y="1600026"/>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sp>
        <p:nvSpPr>
          <p:cNvPr id="14" name="CuadroTexto 13">
            <a:extLst>
              <a:ext uri="{FF2B5EF4-FFF2-40B4-BE49-F238E27FC236}">
                <a16:creationId xmlns:a16="http://schemas.microsoft.com/office/drawing/2014/main" id="{E9E2999B-375A-3171-353D-606E15DE7CC0}"/>
              </a:ext>
            </a:extLst>
          </p:cNvPr>
          <p:cNvSpPr txBox="1"/>
          <p:nvPr/>
        </p:nvSpPr>
        <p:spPr>
          <a:xfrm>
            <a:off x="10101089" y="1074536"/>
            <a:ext cx="874144"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s-ES_tradnl"/>
            </a:defPPr>
            <a:lvl1pPr algn="just">
              <a:defRPr sz="1300">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s-PE" sz="1200" dirty="0">
                <a:solidFill>
                  <a:schemeClr val="tx1"/>
                </a:solidFill>
              </a:rPr>
              <a:t>Meta </a:t>
            </a:r>
          </a:p>
          <a:p>
            <a:pPr algn="ctr"/>
            <a:r>
              <a:rPr lang="es-PE" sz="1200" dirty="0">
                <a:solidFill>
                  <a:schemeClr val="tx1"/>
                </a:solidFill>
              </a:rPr>
              <a:t>Anual</a:t>
            </a:r>
          </a:p>
        </p:txBody>
      </p:sp>
      <p:sp>
        <p:nvSpPr>
          <p:cNvPr id="15" name="CuadroTexto 14">
            <a:extLst>
              <a:ext uri="{FF2B5EF4-FFF2-40B4-BE49-F238E27FC236}">
                <a16:creationId xmlns:a16="http://schemas.microsoft.com/office/drawing/2014/main" id="{10941057-1468-A07F-DEE3-4B7FD56D68AE}"/>
              </a:ext>
            </a:extLst>
          </p:cNvPr>
          <p:cNvSpPr txBox="1"/>
          <p:nvPr/>
        </p:nvSpPr>
        <p:spPr>
          <a:xfrm>
            <a:off x="9449157" y="1295710"/>
            <a:ext cx="915919" cy="29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s-ES_tradnl"/>
            </a:defPPr>
            <a:lvl1pPr algn="just">
              <a:defRPr sz="1300">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s-PE" sz="1200" dirty="0">
                <a:solidFill>
                  <a:schemeClr val="tx1"/>
                </a:solidFill>
              </a:rPr>
              <a:t>Unidad</a:t>
            </a:r>
          </a:p>
        </p:txBody>
      </p:sp>
      <p:sp>
        <p:nvSpPr>
          <p:cNvPr id="25" name="Rectángulo 24">
            <a:extLst>
              <a:ext uri="{FF2B5EF4-FFF2-40B4-BE49-F238E27FC236}">
                <a16:creationId xmlns:a16="http://schemas.microsoft.com/office/drawing/2014/main" id="{B71C5767-6459-958F-A7B6-A04A50DC5303}"/>
              </a:ext>
            </a:extLst>
          </p:cNvPr>
          <p:cNvSpPr/>
          <p:nvPr/>
        </p:nvSpPr>
        <p:spPr>
          <a:xfrm>
            <a:off x="9638702" y="2452165"/>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sp>
        <p:nvSpPr>
          <p:cNvPr id="28" name="Rectángulo 27">
            <a:extLst>
              <a:ext uri="{FF2B5EF4-FFF2-40B4-BE49-F238E27FC236}">
                <a16:creationId xmlns:a16="http://schemas.microsoft.com/office/drawing/2014/main" id="{495D042C-FCD5-CCB5-7BC7-729619C2044B}"/>
              </a:ext>
            </a:extLst>
          </p:cNvPr>
          <p:cNvSpPr/>
          <p:nvPr/>
        </p:nvSpPr>
        <p:spPr>
          <a:xfrm>
            <a:off x="9698549" y="3495241"/>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sp>
        <p:nvSpPr>
          <p:cNvPr id="34" name="Rectángulo: esquinas redondeadas 33">
            <a:extLst>
              <a:ext uri="{FF2B5EF4-FFF2-40B4-BE49-F238E27FC236}">
                <a16:creationId xmlns:a16="http://schemas.microsoft.com/office/drawing/2014/main" id="{0ADDB66B-3679-0B27-D474-8E3F8D0D7038}"/>
              </a:ext>
            </a:extLst>
          </p:cNvPr>
          <p:cNvSpPr/>
          <p:nvPr/>
        </p:nvSpPr>
        <p:spPr>
          <a:xfrm>
            <a:off x="5900578" y="4717700"/>
            <a:ext cx="5473452" cy="288000"/>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sz="1300" b="1" dirty="0">
              <a:solidFill>
                <a:schemeClr val="tx1"/>
              </a:solidFill>
              <a:latin typeface="Arial" panose="020B0604020202020204" pitchFamily="34" charset="0"/>
              <a:cs typeface="Arial" panose="020B0604020202020204" pitchFamily="34" charset="0"/>
            </a:endParaRPr>
          </a:p>
        </p:txBody>
      </p:sp>
      <p:sp>
        <p:nvSpPr>
          <p:cNvPr id="35" name="Rectángulo: esquinas redondeadas 34">
            <a:extLst>
              <a:ext uri="{FF2B5EF4-FFF2-40B4-BE49-F238E27FC236}">
                <a16:creationId xmlns:a16="http://schemas.microsoft.com/office/drawing/2014/main" id="{42620360-AD36-F320-7609-9C8CD579BEF2}"/>
              </a:ext>
            </a:extLst>
          </p:cNvPr>
          <p:cNvSpPr/>
          <p:nvPr/>
        </p:nvSpPr>
        <p:spPr>
          <a:xfrm>
            <a:off x="5841217" y="5007625"/>
            <a:ext cx="6290744" cy="288000"/>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300" b="1" dirty="0">
                <a:solidFill>
                  <a:schemeClr val="tx1"/>
                </a:solidFill>
                <a:latin typeface="Arial" panose="020B0604020202020204" pitchFamily="34" charset="0"/>
                <a:cs typeface="Arial" panose="020B0604020202020204" pitchFamily="34" charset="0"/>
              </a:rPr>
              <a:t>6.6 Implementar Plan de Capacitación para fortalecer competencias técnicas </a:t>
            </a:r>
            <a:endParaRPr lang="es-PE" sz="1300" b="1" dirty="0">
              <a:solidFill>
                <a:schemeClr val="tx1"/>
              </a:solidFill>
              <a:latin typeface="Arial" panose="020B0604020202020204" pitchFamily="34" charset="0"/>
              <a:cs typeface="Arial" panose="020B0604020202020204" pitchFamily="34" charset="0"/>
            </a:endParaRPr>
          </a:p>
        </p:txBody>
      </p:sp>
      <p:sp>
        <p:nvSpPr>
          <p:cNvPr id="36" name="Rectángulo: esquinas redondeadas 35">
            <a:extLst>
              <a:ext uri="{FF2B5EF4-FFF2-40B4-BE49-F238E27FC236}">
                <a16:creationId xmlns:a16="http://schemas.microsoft.com/office/drawing/2014/main" id="{C69E1C73-BCB7-E2BC-AD26-CBC3398A0454}"/>
              </a:ext>
            </a:extLst>
          </p:cNvPr>
          <p:cNvSpPr/>
          <p:nvPr/>
        </p:nvSpPr>
        <p:spPr>
          <a:xfrm>
            <a:off x="5876314" y="1256863"/>
            <a:ext cx="3557175" cy="299503"/>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300" b="1" dirty="0">
                <a:solidFill>
                  <a:schemeClr val="tx1"/>
                </a:solidFill>
                <a:latin typeface="Arial" panose="020B0604020202020204" pitchFamily="34" charset="0"/>
                <a:cs typeface="Arial" panose="020B0604020202020204" pitchFamily="34" charset="0"/>
              </a:rPr>
              <a:t>6.1 </a:t>
            </a:r>
            <a:r>
              <a:rPr lang="es-MX" sz="1300" b="1" dirty="0">
                <a:solidFill>
                  <a:schemeClr val="tx1"/>
                </a:solidFill>
                <a:latin typeface="Arial" panose="020B0604020202020204" pitchFamily="34" charset="0"/>
                <a:cs typeface="Arial" panose="020B0604020202020204" pitchFamily="34" charset="0"/>
              </a:rPr>
              <a:t>Implem. Plan de fortalecimiento BGC</a:t>
            </a:r>
            <a:endParaRPr lang="es-PE" sz="1300" b="1" dirty="0">
              <a:solidFill>
                <a:schemeClr val="tx1"/>
              </a:solidFill>
              <a:latin typeface="Arial" panose="020B0604020202020204" pitchFamily="34" charset="0"/>
              <a:cs typeface="Arial" panose="020B0604020202020204" pitchFamily="34" charset="0"/>
            </a:endParaRPr>
          </a:p>
        </p:txBody>
      </p:sp>
      <p:sp>
        <p:nvSpPr>
          <p:cNvPr id="39" name="Rectángulo: esquinas redondeadas 38">
            <a:extLst>
              <a:ext uri="{FF2B5EF4-FFF2-40B4-BE49-F238E27FC236}">
                <a16:creationId xmlns:a16="http://schemas.microsoft.com/office/drawing/2014/main" id="{66F21AA7-1BCF-9CCA-66A4-D69605AC9278}"/>
              </a:ext>
            </a:extLst>
          </p:cNvPr>
          <p:cNvSpPr/>
          <p:nvPr/>
        </p:nvSpPr>
        <p:spPr>
          <a:xfrm>
            <a:off x="5860716" y="2140287"/>
            <a:ext cx="5011198" cy="288000"/>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300" b="1" dirty="0">
                <a:solidFill>
                  <a:schemeClr val="tx1"/>
                </a:solidFill>
                <a:latin typeface="Arial" panose="020B0604020202020204" pitchFamily="34" charset="0"/>
                <a:cs typeface="Arial" panose="020B0604020202020204" pitchFamily="34" charset="0"/>
              </a:rPr>
              <a:t>6.2 Implementar, mantener y evaluar la Gestión de Riesgos </a:t>
            </a:r>
            <a:endParaRPr lang="es-PE" sz="1300" b="1" dirty="0">
              <a:solidFill>
                <a:schemeClr val="tx1"/>
              </a:solidFill>
              <a:latin typeface="Arial" panose="020B0604020202020204" pitchFamily="34" charset="0"/>
              <a:cs typeface="Arial" panose="020B0604020202020204" pitchFamily="34" charset="0"/>
            </a:endParaRPr>
          </a:p>
        </p:txBody>
      </p:sp>
      <p:sp>
        <p:nvSpPr>
          <p:cNvPr id="54" name="Rectángulo: esquinas redondeadas 53">
            <a:extLst>
              <a:ext uri="{FF2B5EF4-FFF2-40B4-BE49-F238E27FC236}">
                <a16:creationId xmlns:a16="http://schemas.microsoft.com/office/drawing/2014/main" id="{F396AC63-44A3-34A5-CC64-085C09E1730C}"/>
              </a:ext>
            </a:extLst>
          </p:cNvPr>
          <p:cNvSpPr/>
          <p:nvPr/>
        </p:nvSpPr>
        <p:spPr>
          <a:xfrm>
            <a:off x="5851645" y="3131754"/>
            <a:ext cx="5899680" cy="288000"/>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300" b="1" dirty="0">
                <a:solidFill>
                  <a:schemeClr val="tx1"/>
                </a:solidFill>
                <a:latin typeface="Arial" panose="020B0604020202020204" pitchFamily="34" charset="0"/>
                <a:cs typeface="Arial" panose="020B0604020202020204" pitchFamily="34" charset="0"/>
              </a:rPr>
              <a:t>6.3 </a:t>
            </a:r>
            <a:r>
              <a:rPr lang="es-MX" sz="1300" b="1" dirty="0">
                <a:solidFill>
                  <a:schemeClr val="tx1"/>
                </a:solidFill>
                <a:latin typeface="Arial" panose="020B0604020202020204" pitchFamily="34" charset="0"/>
                <a:cs typeface="Arial" panose="020B0604020202020204" pitchFamily="34" charset="0"/>
              </a:rPr>
              <a:t>Implem. Sist. Prevención de LAFT  6.4 Modelo Prevención de Delitos</a:t>
            </a:r>
          </a:p>
          <a:p>
            <a:r>
              <a:rPr lang="es-ES" sz="1300" b="1" dirty="0">
                <a:solidFill>
                  <a:schemeClr val="tx1"/>
                </a:solidFill>
                <a:latin typeface="Arial" panose="020B0604020202020204" pitchFamily="34" charset="0"/>
                <a:cs typeface="Arial" panose="020B0604020202020204" pitchFamily="34" charset="0"/>
              </a:rPr>
              <a:t>6.5 </a:t>
            </a:r>
            <a:r>
              <a:rPr lang="es-MX" sz="1300" b="1" dirty="0">
                <a:solidFill>
                  <a:schemeClr val="tx1"/>
                </a:solidFill>
                <a:latin typeface="Arial" panose="020B0604020202020204" pitchFamily="34" charset="0"/>
                <a:cs typeface="Arial" panose="020B0604020202020204" pitchFamily="34" charset="0"/>
              </a:rPr>
              <a:t>Implementar fortalecimiento del Sistema de Integridad</a:t>
            </a:r>
            <a:endParaRPr lang="es-PE" sz="1300" b="1" dirty="0">
              <a:solidFill>
                <a:schemeClr val="tx1"/>
              </a:solidFill>
              <a:latin typeface="Arial" panose="020B0604020202020204" pitchFamily="34" charset="0"/>
              <a:cs typeface="Arial" panose="020B0604020202020204" pitchFamily="34" charset="0"/>
            </a:endParaRPr>
          </a:p>
          <a:p>
            <a:endParaRPr lang="es-PE" sz="1300" b="1" dirty="0">
              <a:solidFill>
                <a:schemeClr val="tx1"/>
              </a:solidFill>
              <a:latin typeface="Arial" panose="020B0604020202020204" pitchFamily="34" charset="0"/>
              <a:cs typeface="Arial" panose="020B0604020202020204" pitchFamily="34" charset="0"/>
            </a:endParaRPr>
          </a:p>
        </p:txBody>
      </p:sp>
      <p:sp>
        <p:nvSpPr>
          <p:cNvPr id="73" name="Rectángulo 72">
            <a:extLst>
              <a:ext uri="{FF2B5EF4-FFF2-40B4-BE49-F238E27FC236}">
                <a16:creationId xmlns:a16="http://schemas.microsoft.com/office/drawing/2014/main" id="{3A7D48F6-FBC8-AD60-AE3B-CAACCF3F6D1B}"/>
              </a:ext>
            </a:extLst>
          </p:cNvPr>
          <p:cNvSpPr/>
          <p:nvPr/>
        </p:nvSpPr>
        <p:spPr>
          <a:xfrm>
            <a:off x="9687576" y="3974323"/>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sp>
        <p:nvSpPr>
          <p:cNvPr id="77" name="Rectángulo 76">
            <a:extLst>
              <a:ext uri="{FF2B5EF4-FFF2-40B4-BE49-F238E27FC236}">
                <a16:creationId xmlns:a16="http://schemas.microsoft.com/office/drawing/2014/main" id="{A08DA98A-6A2F-B507-FAB0-5DA4FD80CB99}"/>
              </a:ext>
            </a:extLst>
          </p:cNvPr>
          <p:cNvSpPr/>
          <p:nvPr/>
        </p:nvSpPr>
        <p:spPr>
          <a:xfrm>
            <a:off x="9690907" y="4501989"/>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sp>
        <p:nvSpPr>
          <p:cNvPr id="81" name="Rectángulo 80">
            <a:extLst>
              <a:ext uri="{FF2B5EF4-FFF2-40B4-BE49-F238E27FC236}">
                <a16:creationId xmlns:a16="http://schemas.microsoft.com/office/drawing/2014/main" id="{643143A4-7897-FFDC-6DEE-CE73A928B952}"/>
              </a:ext>
            </a:extLst>
          </p:cNvPr>
          <p:cNvSpPr/>
          <p:nvPr/>
        </p:nvSpPr>
        <p:spPr>
          <a:xfrm>
            <a:off x="9728622" y="5369209"/>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sp>
        <p:nvSpPr>
          <p:cNvPr id="87" name="Rectángulo 86">
            <a:extLst>
              <a:ext uri="{FF2B5EF4-FFF2-40B4-BE49-F238E27FC236}">
                <a16:creationId xmlns:a16="http://schemas.microsoft.com/office/drawing/2014/main" id="{D81A9912-9441-8689-E8B8-1882994D6150}"/>
              </a:ext>
            </a:extLst>
          </p:cNvPr>
          <p:cNvSpPr/>
          <p:nvPr/>
        </p:nvSpPr>
        <p:spPr>
          <a:xfrm>
            <a:off x="9687576" y="6226951"/>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sp>
        <p:nvSpPr>
          <p:cNvPr id="91" name="CuadroTexto 90">
            <a:extLst>
              <a:ext uri="{FF2B5EF4-FFF2-40B4-BE49-F238E27FC236}">
                <a16:creationId xmlns:a16="http://schemas.microsoft.com/office/drawing/2014/main" id="{405C1121-B81B-8109-810E-330E0C10A586}"/>
              </a:ext>
            </a:extLst>
          </p:cNvPr>
          <p:cNvSpPr txBox="1"/>
          <p:nvPr/>
        </p:nvSpPr>
        <p:spPr>
          <a:xfrm>
            <a:off x="5859190" y="5884252"/>
            <a:ext cx="6096000" cy="28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PE"/>
            </a:defPPr>
            <a:lvl1pPr>
              <a:defRPr sz="1300" b="1">
                <a:solidFill>
                  <a:schemeClr val="tx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PE" dirty="0"/>
              <a:t>6.7 Implem. P</a:t>
            </a:r>
            <a:r>
              <a:rPr lang="es-MX" dirty="0"/>
              <a:t>lan de Reputación Corporativo con los principios ESG</a:t>
            </a:r>
            <a:endParaRPr lang="es-PE" dirty="0"/>
          </a:p>
        </p:txBody>
      </p:sp>
      <p:pic>
        <p:nvPicPr>
          <p:cNvPr id="18" name="Imagen 17">
            <a:extLst>
              <a:ext uri="{FF2B5EF4-FFF2-40B4-BE49-F238E27FC236}">
                <a16:creationId xmlns:a16="http://schemas.microsoft.com/office/drawing/2014/main" id="{FD9BD7B4-1AAE-2F78-21E7-D367DA70F1FB}"/>
              </a:ext>
            </a:extLst>
          </p:cNvPr>
          <p:cNvPicPr>
            <a:picLocks noChangeAspect="1"/>
          </p:cNvPicPr>
          <p:nvPr/>
        </p:nvPicPr>
        <p:blipFill>
          <a:blip r:embed="rId3"/>
          <a:stretch>
            <a:fillRect/>
          </a:stretch>
        </p:blipFill>
        <p:spPr>
          <a:xfrm>
            <a:off x="522802" y="1868734"/>
            <a:ext cx="2848459" cy="611817"/>
          </a:xfrm>
          <a:prstGeom prst="rect">
            <a:avLst/>
          </a:prstGeom>
        </p:spPr>
      </p:pic>
      <p:pic>
        <p:nvPicPr>
          <p:cNvPr id="23" name="Imagen 22">
            <a:extLst>
              <a:ext uri="{FF2B5EF4-FFF2-40B4-BE49-F238E27FC236}">
                <a16:creationId xmlns:a16="http://schemas.microsoft.com/office/drawing/2014/main" id="{34E65683-2BCF-9C33-1F7D-E66E3CEE0D67}"/>
              </a:ext>
            </a:extLst>
          </p:cNvPr>
          <p:cNvPicPr>
            <a:picLocks noChangeAspect="1"/>
          </p:cNvPicPr>
          <p:nvPr/>
        </p:nvPicPr>
        <p:blipFill>
          <a:blip r:embed="rId4"/>
          <a:stretch>
            <a:fillRect/>
          </a:stretch>
        </p:blipFill>
        <p:spPr>
          <a:xfrm>
            <a:off x="522802" y="2816833"/>
            <a:ext cx="2867715" cy="594963"/>
          </a:xfrm>
          <a:prstGeom prst="rect">
            <a:avLst/>
          </a:prstGeom>
        </p:spPr>
      </p:pic>
      <p:pic>
        <p:nvPicPr>
          <p:cNvPr id="44" name="Imagen 43">
            <a:extLst>
              <a:ext uri="{FF2B5EF4-FFF2-40B4-BE49-F238E27FC236}">
                <a16:creationId xmlns:a16="http://schemas.microsoft.com/office/drawing/2014/main" id="{8EE3BA7E-24D8-B574-5417-44660D677E4D}"/>
              </a:ext>
            </a:extLst>
          </p:cNvPr>
          <p:cNvPicPr>
            <a:picLocks noChangeAspect="1"/>
          </p:cNvPicPr>
          <p:nvPr/>
        </p:nvPicPr>
        <p:blipFill>
          <a:blip r:embed="rId5"/>
          <a:stretch>
            <a:fillRect/>
          </a:stretch>
        </p:blipFill>
        <p:spPr>
          <a:xfrm>
            <a:off x="6231715" y="6182827"/>
            <a:ext cx="2961286" cy="569176"/>
          </a:xfrm>
          <a:prstGeom prst="rect">
            <a:avLst/>
          </a:prstGeom>
        </p:spPr>
      </p:pic>
      <p:pic>
        <p:nvPicPr>
          <p:cNvPr id="50" name="Imagen 49">
            <a:extLst>
              <a:ext uri="{FF2B5EF4-FFF2-40B4-BE49-F238E27FC236}">
                <a16:creationId xmlns:a16="http://schemas.microsoft.com/office/drawing/2014/main" id="{04E99780-DD52-2A3B-68A5-ADCA3C34174F}"/>
              </a:ext>
            </a:extLst>
          </p:cNvPr>
          <p:cNvPicPr>
            <a:picLocks noChangeAspect="1"/>
          </p:cNvPicPr>
          <p:nvPr/>
        </p:nvPicPr>
        <p:blipFill>
          <a:blip r:embed="rId6"/>
          <a:stretch>
            <a:fillRect/>
          </a:stretch>
        </p:blipFill>
        <p:spPr>
          <a:xfrm>
            <a:off x="6236392" y="5304911"/>
            <a:ext cx="2922020" cy="529335"/>
          </a:xfrm>
          <a:prstGeom prst="rect">
            <a:avLst/>
          </a:prstGeom>
        </p:spPr>
      </p:pic>
      <p:pic>
        <p:nvPicPr>
          <p:cNvPr id="53" name="Imagen 52">
            <a:extLst>
              <a:ext uri="{FF2B5EF4-FFF2-40B4-BE49-F238E27FC236}">
                <a16:creationId xmlns:a16="http://schemas.microsoft.com/office/drawing/2014/main" id="{6936ABBF-3D90-209A-2000-0E6CDE7062A0}"/>
              </a:ext>
            </a:extLst>
          </p:cNvPr>
          <p:cNvPicPr>
            <a:picLocks noChangeAspect="1"/>
          </p:cNvPicPr>
          <p:nvPr/>
        </p:nvPicPr>
        <p:blipFill>
          <a:blip r:embed="rId7"/>
          <a:stretch>
            <a:fillRect/>
          </a:stretch>
        </p:blipFill>
        <p:spPr>
          <a:xfrm>
            <a:off x="522033" y="3755130"/>
            <a:ext cx="2849228" cy="597010"/>
          </a:xfrm>
          <a:prstGeom prst="rect">
            <a:avLst/>
          </a:prstGeom>
        </p:spPr>
      </p:pic>
      <p:pic>
        <p:nvPicPr>
          <p:cNvPr id="56" name="Imagen 55">
            <a:extLst>
              <a:ext uri="{FF2B5EF4-FFF2-40B4-BE49-F238E27FC236}">
                <a16:creationId xmlns:a16="http://schemas.microsoft.com/office/drawing/2014/main" id="{02AE761E-1E18-2CEB-BD5A-E2E75FDFF064}"/>
              </a:ext>
            </a:extLst>
          </p:cNvPr>
          <p:cNvPicPr>
            <a:picLocks noChangeAspect="1"/>
          </p:cNvPicPr>
          <p:nvPr/>
        </p:nvPicPr>
        <p:blipFill>
          <a:blip r:embed="rId8"/>
          <a:stretch>
            <a:fillRect/>
          </a:stretch>
        </p:blipFill>
        <p:spPr>
          <a:xfrm>
            <a:off x="501515" y="4765065"/>
            <a:ext cx="2869207" cy="624514"/>
          </a:xfrm>
          <a:prstGeom prst="rect">
            <a:avLst/>
          </a:prstGeom>
        </p:spPr>
      </p:pic>
      <p:pic>
        <p:nvPicPr>
          <p:cNvPr id="59" name="Imagen 58">
            <a:extLst>
              <a:ext uri="{FF2B5EF4-FFF2-40B4-BE49-F238E27FC236}">
                <a16:creationId xmlns:a16="http://schemas.microsoft.com/office/drawing/2014/main" id="{B0C863F4-D590-2D09-29C9-A82D7623B909}"/>
              </a:ext>
            </a:extLst>
          </p:cNvPr>
          <p:cNvPicPr>
            <a:picLocks noChangeAspect="1"/>
          </p:cNvPicPr>
          <p:nvPr/>
        </p:nvPicPr>
        <p:blipFill>
          <a:blip r:embed="rId9">
            <a:duotone>
              <a:schemeClr val="accent5">
                <a:shade val="45000"/>
                <a:satMod val="135000"/>
              </a:schemeClr>
              <a:prstClr val="white"/>
            </a:duotone>
          </a:blip>
          <a:stretch>
            <a:fillRect/>
          </a:stretch>
        </p:blipFill>
        <p:spPr>
          <a:xfrm>
            <a:off x="6203209" y="1571825"/>
            <a:ext cx="2922020" cy="585915"/>
          </a:xfrm>
          <a:prstGeom prst="rect">
            <a:avLst/>
          </a:prstGeom>
        </p:spPr>
      </p:pic>
      <p:pic>
        <p:nvPicPr>
          <p:cNvPr id="64" name="Imagen 63">
            <a:extLst>
              <a:ext uri="{FF2B5EF4-FFF2-40B4-BE49-F238E27FC236}">
                <a16:creationId xmlns:a16="http://schemas.microsoft.com/office/drawing/2014/main" id="{C8F013F5-BA80-7C9E-470E-AD6B3BE52AD1}"/>
              </a:ext>
            </a:extLst>
          </p:cNvPr>
          <p:cNvPicPr>
            <a:picLocks noChangeAspect="1"/>
          </p:cNvPicPr>
          <p:nvPr/>
        </p:nvPicPr>
        <p:blipFill>
          <a:blip r:embed="rId10"/>
          <a:stretch>
            <a:fillRect/>
          </a:stretch>
        </p:blipFill>
        <p:spPr>
          <a:xfrm>
            <a:off x="6236392" y="2400136"/>
            <a:ext cx="2922020" cy="564190"/>
          </a:xfrm>
          <a:prstGeom prst="rect">
            <a:avLst/>
          </a:prstGeom>
        </p:spPr>
      </p:pic>
      <p:pic>
        <p:nvPicPr>
          <p:cNvPr id="66" name="Imagen 65">
            <a:extLst>
              <a:ext uri="{FF2B5EF4-FFF2-40B4-BE49-F238E27FC236}">
                <a16:creationId xmlns:a16="http://schemas.microsoft.com/office/drawing/2014/main" id="{FA38F165-F390-6E2B-DC14-F1121842DF5B}"/>
              </a:ext>
            </a:extLst>
          </p:cNvPr>
          <p:cNvPicPr>
            <a:picLocks noChangeAspect="1"/>
          </p:cNvPicPr>
          <p:nvPr/>
        </p:nvPicPr>
        <p:blipFill>
          <a:blip r:embed="rId11"/>
          <a:stretch>
            <a:fillRect/>
          </a:stretch>
        </p:blipFill>
        <p:spPr>
          <a:xfrm>
            <a:off x="6264117" y="3653219"/>
            <a:ext cx="2874150" cy="1193843"/>
          </a:xfrm>
          <a:prstGeom prst="rect">
            <a:avLst/>
          </a:prstGeom>
        </p:spPr>
      </p:pic>
      <p:cxnSp>
        <p:nvCxnSpPr>
          <p:cNvPr id="2" name="Conector recto 1">
            <a:extLst>
              <a:ext uri="{FF2B5EF4-FFF2-40B4-BE49-F238E27FC236}">
                <a16:creationId xmlns:a16="http://schemas.microsoft.com/office/drawing/2014/main" id="{7F173115-CCFD-91BA-2EA5-493A0ED5E266}"/>
              </a:ext>
            </a:extLst>
          </p:cNvPr>
          <p:cNvCxnSpPr>
            <a:cxnSpLocks/>
          </p:cNvCxnSpPr>
          <p:nvPr/>
        </p:nvCxnSpPr>
        <p:spPr>
          <a:xfrm>
            <a:off x="5805888" y="1240004"/>
            <a:ext cx="0" cy="5329265"/>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AB755BCA-296B-B7E5-70DE-F379C9B96B83}"/>
              </a:ext>
            </a:extLst>
          </p:cNvPr>
          <p:cNvSpPr/>
          <p:nvPr/>
        </p:nvSpPr>
        <p:spPr>
          <a:xfrm>
            <a:off x="4500929" y="1869956"/>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dirty="0">
                <a:latin typeface="Arial" panose="020B0604020202020204" pitchFamily="34" charset="0"/>
                <a:cs typeface="Arial" panose="020B0604020202020204" pitchFamily="34" charset="0"/>
              </a:rPr>
              <a:t>1.13</a:t>
            </a:r>
            <a:endParaRPr lang="es-PE" sz="1100" dirty="0">
              <a:latin typeface="Arial" panose="020B0604020202020204" pitchFamily="34" charset="0"/>
              <a:cs typeface="Arial" panose="020B0604020202020204" pitchFamily="34" charset="0"/>
            </a:endParaRPr>
          </a:p>
        </p:txBody>
      </p:sp>
      <p:sp>
        <p:nvSpPr>
          <p:cNvPr id="20" name="Rectángulo 19">
            <a:extLst>
              <a:ext uri="{FF2B5EF4-FFF2-40B4-BE49-F238E27FC236}">
                <a16:creationId xmlns:a16="http://schemas.microsoft.com/office/drawing/2014/main" id="{322B02C4-9A4D-8833-F003-720B30B71F77}"/>
              </a:ext>
            </a:extLst>
          </p:cNvPr>
          <p:cNvSpPr/>
          <p:nvPr/>
        </p:nvSpPr>
        <p:spPr>
          <a:xfrm>
            <a:off x="5063276" y="1873437"/>
            <a:ext cx="501482"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a:solidFill>
                  <a:schemeClr val="tx1"/>
                </a:solidFill>
                <a:latin typeface="Arial" panose="020B0604020202020204" pitchFamily="34" charset="0"/>
                <a:cs typeface="Arial" panose="020B0604020202020204" pitchFamily="34" charset="0"/>
              </a:rPr>
              <a:t>0.41</a:t>
            </a:r>
            <a:endParaRPr lang="es-PE" sz="1000" dirty="0">
              <a:solidFill>
                <a:schemeClr val="tx1"/>
              </a:solidFill>
              <a:latin typeface="Arial" panose="020B0604020202020204" pitchFamily="34" charset="0"/>
              <a:cs typeface="Arial" panose="020B0604020202020204" pitchFamily="34" charset="0"/>
            </a:endParaRPr>
          </a:p>
        </p:txBody>
      </p:sp>
      <p:sp>
        <p:nvSpPr>
          <p:cNvPr id="24" name="Rectángulo 23">
            <a:extLst>
              <a:ext uri="{FF2B5EF4-FFF2-40B4-BE49-F238E27FC236}">
                <a16:creationId xmlns:a16="http://schemas.microsoft.com/office/drawing/2014/main" id="{3EC2B3A5-9E28-6AFF-5CD5-C75C852FF08C}"/>
              </a:ext>
            </a:extLst>
          </p:cNvPr>
          <p:cNvSpPr/>
          <p:nvPr/>
        </p:nvSpPr>
        <p:spPr>
          <a:xfrm>
            <a:off x="4500929" y="2803731"/>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3</a:t>
            </a:r>
            <a:endParaRPr lang="es-PE" sz="1200" dirty="0">
              <a:latin typeface="Arial" panose="020B0604020202020204" pitchFamily="34" charset="0"/>
              <a:cs typeface="Arial" panose="020B0604020202020204" pitchFamily="34" charset="0"/>
            </a:endParaRPr>
          </a:p>
        </p:txBody>
      </p:sp>
      <p:sp>
        <p:nvSpPr>
          <p:cNvPr id="32" name="Rectángulo 31">
            <a:extLst>
              <a:ext uri="{FF2B5EF4-FFF2-40B4-BE49-F238E27FC236}">
                <a16:creationId xmlns:a16="http://schemas.microsoft.com/office/drawing/2014/main" id="{FAD7D8F3-056C-7ED6-3F08-4F570B625442}"/>
              </a:ext>
            </a:extLst>
          </p:cNvPr>
          <p:cNvSpPr/>
          <p:nvPr/>
        </p:nvSpPr>
        <p:spPr>
          <a:xfrm>
            <a:off x="5063276" y="2807212"/>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d</a:t>
            </a:r>
            <a:endParaRPr lang="es-PE" sz="1200" dirty="0">
              <a:solidFill>
                <a:schemeClr val="tx1"/>
              </a:solidFill>
              <a:latin typeface="Arial" panose="020B0604020202020204" pitchFamily="34" charset="0"/>
              <a:cs typeface="Arial" panose="020B0604020202020204" pitchFamily="34" charset="0"/>
            </a:endParaRPr>
          </a:p>
        </p:txBody>
      </p:sp>
      <p:sp>
        <p:nvSpPr>
          <p:cNvPr id="43" name="Rectángulo 42">
            <a:extLst>
              <a:ext uri="{FF2B5EF4-FFF2-40B4-BE49-F238E27FC236}">
                <a16:creationId xmlns:a16="http://schemas.microsoft.com/office/drawing/2014/main" id="{C3BF75BE-1A18-604B-8CC7-C85A87217E98}"/>
              </a:ext>
            </a:extLst>
          </p:cNvPr>
          <p:cNvSpPr/>
          <p:nvPr/>
        </p:nvSpPr>
        <p:spPr>
          <a:xfrm>
            <a:off x="4527805" y="3795136"/>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10</a:t>
            </a:r>
            <a:endParaRPr lang="es-PE" sz="1200" dirty="0">
              <a:latin typeface="Arial" panose="020B0604020202020204" pitchFamily="34" charset="0"/>
              <a:cs typeface="Arial" panose="020B0604020202020204" pitchFamily="34" charset="0"/>
            </a:endParaRPr>
          </a:p>
        </p:txBody>
      </p:sp>
      <p:sp>
        <p:nvSpPr>
          <p:cNvPr id="45" name="Rectángulo 44">
            <a:extLst>
              <a:ext uri="{FF2B5EF4-FFF2-40B4-BE49-F238E27FC236}">
                <a16:creationId xmlns:a16="http://schemas.microsoft.com/office/drawing/2014/main" id="{9ACF7403-F957-AD52-5683-4B1F96FDE294}"/>
              </a:ext>
            </a:extLst>
          </p:cNvPr>
          <p:cNvSpPr/>
          <p:nvPr/>
        </p:nvSpPr>
        <p:spPr>
          <a:xfrm>
            <a:off x="5090152" y="3798617"/>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e</a:t>
            </a:r>
            <a:endParaRPr lang="es-PE" sz="1200" dirty="0">
              <a:solidFill>
                <a:schemeClr val="tx1"/>
              </a:solidFill>
              <a:latin typeface="Arial" panose="020B0604020202020204" pitchFamily="34" charset="0"/>
              <a:cs typeface="Arial" panose="020B0604020202020204" pitchFamily="34" charset="0"/>
            </a:endParaRPr>
          </a:p>
        </p:txBody>
      </p:sp>
      <p:sp>
        <p:nvSpPr>
          <p:cNvPr id="46" name="Rectángulo 45">
            <a:extLst>
              <a:ext uri="{FF2B5EF4-FFF2-40B4-BE49-F238E27FC236}">
                <a16:creationId xmlns:a16="http://schemas.microsoft.com/office/drawing/2014/main" id="{8AF37E24-2B61-E191-74AF-8FDEF7CBDBEC}"/>
              </a:ext>
            </a:extLst>
          </p:cNvPr>
          <p:cNvSpPr/>
          <p:nvPr/>
        </p:nvSpPr>
        <p:spPr>
          <a:xfrm>
            <a:off x="4527805" y="4792109"/>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a:t>
            </a:r>
            <a:endParaRPr lang="es-PE" sz="1200" dirty="0">
              <a:latin typeface="Arial" panose="020B0604020202020204" pitchFamily="34" charset="0"/>
              <a:cs typeface="Arial" panose="020B0604020202020204" pitchFamily="34" charset="0"/>
            </a:endParaRPr>
          </a:p>
        </p:txBody>
      </p:sp>
      <p:sp>
        <p:nvSpPr>
          <p:cNvPr id="47" name="Rectángulo 46">
            <a:extLst>
              <a:ext uri="{FF2B5EF4-FFF2-40B4-BE49-F238E27FC236}">
                <a16:creationId xmlns:a16="http://schemas.microsoft.com/office/drawing/2014/main" id="{54A9B002-D30B-71C8-A0AA-C5433223CBF3}"/>
              </a:ext>
            </a:extLst>
          </p:cNvPr>
          <p:cNvSpPr/>
          <p:nvPr/>
        </p:nvSpPr>
        <p:spPr>
          <a:xfrm>
            <a:off x="5090152" y="4795590"/>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f</a:t>
            </a:r>
            <a:endParaRPr lang="es-PE" sz="1200" dirty="0">
              <a:solidFill>
                <a:schemeClr val="tx1"/>
              </a:solidFill>
              <a:latin typeface="Arial" panose="020B0604020202020204" pitchFamily="34" charset="0"/>
              <a:cs typeface="Arial" panose="020B0604020202020204" pitchFamily="34" charset="0"/>
            </a:endParaRPr>
          </a:p>
        </p:txBody>
      </p:sp>
      <p:sp>
        <p:nvSpPr>
          <p:cNvPr id="51" name="CuadroTexto 50">
            <a:extLst>
              <a:ext uri="{FF2B5EF4-FFF2-40B4-BE49-F238E27FC236}">
                <a16:creationId xmlns:a16="http://schemas.microsoft.com/office/drawing/2014/main" id="{3EC6E7E8-D031-04ED-B8A4-AB4421CBB5B8}"/>
              </a:ext>
            </a:extLst>
          </p:cNvPr>
          <p:cNvSpPr txBox="1"/>
          <p:nvPr/>
        </p:nvSpPr>
        <p:spPr>
          <a:xfrm>
            <a:off x="180995" y="5958186"/>
            <a:ext cx="5383763" cy="769441"/>
          </a:xfrm>
          <a:prstGeom prst="rect">
            <a:avLst/>
          </a:prstGeom>
          <a:noFill/>
        </p:spPr>
        <p:txBody>
          <a:bodyPr wrap="square" rtlCol="0">
            <a:spAutoFit/>
          </a:bodyPr>
          <a:lstStyle/>
          <a:p>
            <a:r>
              <a:rPr lang="es-MX" sz="1100" dirty="0">
                <a:latin typeface="Arial" panose="020B0604020202020204" pitchFamily="34" charset="0"/>
                <a:cs typeface="Arial" panose="020B0604020202020204" pitchFamily="34" charset="0"/>
              </a:rPr>
              <a:t>d: Las actividades para la participación en Lotes a expirar inician en mayo 2023.</a:t>
            </a:r>
          </a:p>
          <a:p>
            <a:pPr marL="177800" indent="-177800"/>
            <a:r>
              <a:rPr lang="es-MX" sz="1100" dirty="0">
                <a:latin typeface="Arial" panose="020B0604020202020204" pitchFamily="34" charset="0"/>
                <a:cs typeface="Arial" panose="020B0604020202020204" pitchFamily="34" charset="0"/>
              </a:rPr>
              <a:t>e: Según programa las actividades inician en el mes de abril 2023. </a:t>
            </a:r>
          </a:p>
          <a:p>
            <a:pPr marL="177800" indent="-177800"/>
            <a:r>
              <a:rPr lang="es-MX" sz="1100" dirty="0">
                <a:latin typeface="Arial" panose="020B0604020202020204" pitchFamily="34" charset="0"/>
                <a:cs typeface="Arial" panose="020B0604020202020204" pitchFamily="34" charset="0"/>
              </a:rPr>
              <a:t>f: El Estudio de Perfil inicia el 2027. </a:t>
            </a:r>
            <a:endParaRPr lang="es-PE" sz="1100" dirty="0">
              <a:latin typeface="Arial" panose="020B0604020202020204" pitchFamily="34" charset="0"/>
              <a:cs typeface="Arial" panose="020B0604020202020204" pitchFamily="34" charset="0"/>
            </a:endParaRPr>
          </a:p>
          <a:p>
            <a:pPr marL="177800" indent="-177800"/>
            <a:endParaRPr lang="es-PE" sz="1100" dirty="0">
              <a:latin typeface="Arial" panose="020B0604020202020204" pitchFamily="34" charset="0"/>
              <a:cs typeface="Arial" panose="020B0604020202020204" pitchFamily="34" charset="0"/>
            </a:endParaRPr>
          </a:p>
        </p:txBody>
      </p:sp>
      <p:sp>
        <p:nvSpPr>
          <p:cNvPr id="52" name="Rectángulo 51">
            <a:extLst>
              <a:ext uri="{FF2B5EF4-FFF2-40B4-BE49-F238E27FC236}">
                <a16:creationId xmlns:a16="http://schemas.microsoft.com/office/drawing/2014/main" id="{FBB16922-40FE-16D7-E42B-19D21506B678}"/>
              </a:ext>
            </a:extLst>
          </p:cNvPr>
          <p:cNvSpPr/>
          <p:nvPr/>
        </p:nvSpPr>
        <p:spPr>
          <a:xfrm>
            <a:off x="10300858" y="1590188"/>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100</a:t>
            </a:r>
            <a:endParaRPr lang="es-PE" sz="1200" dirty="0">
              <a:latin typeface="Arial" panose="020B0604020202020204" pitchFamily="34" charset="0"/>
              <a:cs typeface="Arial" panose="020B0604020202020204" pitchFamily="34" charset="0"/>
            </a:endParaRPr>
          </a:p>
        </p:txBody>
      </p:sp>
      <p:sp>
        <p:nvSpPr>
          <p:cNvPr id="55" name="Rectángulo 54">
            <a:extLst>
              <a:ext uri="{FF2B5EF4-FFF2-40B4-BE49-F238E27FC236}">
                <a16:creationId xmlns:a16="http://schemas.microsoft.com/office/drawing/2014/main" id="{E5A98B4F-6B7A-9095-73A5-0CD85C4F90BE}"/>
              </a:ext>
            </a:extLst>
          </p:cNvPr>
          <p:cNvSpPr/>
          <p:nvPr/>
        </p:nvSpPr>
        <p:spPr>
          <a:xfrm>
            <a:off x="10863205" y="1593669"/>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16</a:t>
            </a:r>
            <a:endParaRPr lang="es-PE" sz="1200" dirty="0">
              <a:solidFill>
                <a:schemeClr val="tx1"/>
              </a:solidFill>
              <a:latin typeface="Arial" panose="020B0604020202020204" pitchFamily="34" charset="0"/>
              <a:cs typeface="Arial" panose="020B0604020202020204" pitchFamily="34" charset="0"/>
            </a:endParaRPr>
          </a:p>
        </p:txBody>
      </p:sp>
      <p:sp>
        <p:nvSpPr>
          <p:cNvPr id="57" name="Rectángulo 56">
            <a:extLst>
              <a:ext uri="{FF2B5EF4-FFF2-40B4-BE49-F238E27FC236}">
                <a16:creationId xmlns:a16="http://schemas.microsoft.com/office/drawing/2014/main" id="{79FA94F5-1342-1C3B-E897-C06F57909660}"/>
              </a:ext>
            </a:extLst>
          </p:cNvPr>
          <p:cNvSpPr/>
          <p:nvPr/>
        </p:nvSpPr>
        <p:spPr>
          <a:xfrm>
            <a:off x="10309567" y="2442327"/>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10</a:t>
            </a:r>
            <a:endParaRPr lang="es-PE" sz="1200" dirty="0">
              <a:latin typeface="Arial" panose="020B0604020202020204" pitchFamily="34" charset="0"/>
              <a:cs typeface="Arial" panose="020B0604020202020204" pitchFamily="34" charset="0"/>
            </a:endParaRPr>
          </a:p>
        </p:txBody>
      </p:sp>
      <p:sp>
        <p:nvSpPr>
          <p:cNvPr id="58" name="Rectángulo 57">
            <a:extLst>
              <a:ext uri="{FF2B5EF4-FFF2-40B4-BE49-F238E27FC236}">
                <a16:creationId xmlns:a16="http://schemas.microsoft.com/office/drawing/2014/main" id="{BF935011-6B6F-E9E9-B02A-CCB98F5191B1}"/>
              </a:ext>
            </a:extLst>
          </p:cNvPr>
          <p:cNvSpPr/>
          <p:nvPr/>
        </p:nvSpPr>
        <p:spPr>
          <a:xfrm>
            <a:off x="10871914" y="2445808"/>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dirty="0">
                <a:solidFill>
                  <a:schemeClr val="tx1"/>
                </a:solidFill>
                <a:latin typeface="Arial" panose="020B0604020202020204" pitchFamily="34" charset="0"/>
                <a:cs typeface="Arial" panose="020B0604020202020204" pitchFamily="34" charset="0"/>
              </a:rPr>
              <a:t>4.6</a:t>
            </a:r>
            <a:endParaRPr lang="es-PE" sz="1100" dirty="0">
              <a:solidFill>
                <a:schemeClr val="tx1"/>
              </a:solidFill>
              <a:latin typeface="Arial" panose="020B0604020202020204" pitchFamily="34" charset="0"/>
              <a:cs typeface="Arial" panose="020B0604020202020204" pitchFamily="34" charset="0"/>
            </a:endParaRPr>
          </a:p>
        </p:txBody>
      </p:sp>
      <p:sp>
        <p:nvSpPr>
          <p:cNvPr id="60" name="Rectángulo 59">
            <a:extLst>
              <a:ext uri="{FF2B5EF4-FFF2-40B4-BE49-F238E27FC236}">
                <a16:creationId xmlns:a16="http://schemas.microsoft.com/office/drawing/2014/main" id="{6FBA2112-C9EC-622A-E731-8D293F91EAA7}"/>
              </a:ext>
            </a:extLst>
          </p:cNvPr>
          <p:cNvSpPr/>
          <p:nvPr/>
        </p:nvSpPr>
        <p:spPr>
          <a:xfrm>
            <a:off x="10341437" y="3450218"/>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100</a:t>
            </a:r>
            <a:endParaRPr lang="es-PE" sz="1200" dirty="0">
              <a:latin typeface="Arial" panose="020B0604020202020204" pitchFamily="34" charset="0"/>
              <a:cs typeface="Arial" panose="020B0604020202020204" pitchFamily="34" charset="0"/>
            </a:endParaRPr>
          </a:p>
        </p:txBody>
      </p:sp>
      <p:sp>
        <p:nvSpPr>
          <p:cNvPr id="61" name="Rectángulo 60">
            <a:extLst>
              <a:ext uri="{FF2B5EF4-FFF2-40B4-BE49-F238E27FC236}">
                <a16:creationId xmlns:a16="http://schemas.microsoft.com/office/drawing/2014/main" id="{4A1F167B-88D5-BAEC-2DB9-6BD801D90863}"/>
              </a:ext>
            </a:extLst>
          </p:cNvPr>
          <p:cNvSpPr/>
          <p:nvPr/>
        </p:nvSpPr>
        <p:spPr>
          <a:xfrm>
            <a:off x="10903784" y="3453699"/>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24</a:t>
            </a:r>
            <a:endParaRPr lang="es-PE" sz="1200" dirty="0">
              <a:solidFill>
                <a:schemeClr val="tx1"/>
              </a:solidFill>
              <a:latin typeface="Arial" panose="020B0604020202020204" pitchFamily="34" charset="0"/>
              <a:cs typeface="Arial" panose="020B0604020202020204" pitchFamily="34" charset="0"/>
            </a:endParaRPr>
          </a:p>
        </p:txBody>
      </p:sp>
      <p:sp>
        <p:nvSpPr>
          <p:cNvPr id="62" name="Rectángulo 61">
            <a:extLst>
              <a:ext uri="{FF2B5EF4-FFF2-40B4-BE49-F238E27FC236}">
                <a16:creationId xmlns:a16="http://schemas.microsoft.com/office/drawing/2014/main" id="{14518859-16E1-4DFF-A318-B6B5ED5F527A}"/>
              </a:ext>
            </a:extLst>
          </p:cNvPr>
          <p:cNvSpPr/>
          <p:nvPr/>
        </p:nvSpPr>
        <p:spPr>
          <a:xfrm>
            <a:off x="10333745" y="3964485"/>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36</a:t>
            </a:r>
            <a:endParaRPr lang="es-PE" sz="1200" dirty="0">
              <a:latin typeface="Arial" panose="020B0604020202020204" pitchFamily="34" charset="0"/>
              <a:cs typeface="Arial" panose="020B0604020202020204" pitchFamily="34" charset="0"/>
            </a:endParaRPr>
          </a:p>
        </p:txBody>
      </p:sp>
      <p:sp>
        <p:nvSpPr>
          <p:cNvPr id="63" name="Rectángulo 62">
            <a:extLst>
              <a:ext uri="{FF2B5EF4-FFF2-40B4-BE49-F238E27FC236}">
                <a16:creationId xmlns:a16="http://schemas.microsoft.com/office/drawing/2014/main" id="{A5C4AD3B-F4FA-A7D0-937B-0C2B87C3AE36}"/>
              </a:ext>
            </a:extLst>
          </p:cNvPr>
          <p:cNvSpPr/>
          <p:nvPr/>
        </p:nvSpPr>
        <p:spPr>
          <a:xfrm>
            <a:off x="10896092" y="3967966"/>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6.3</a:t>
            </a:r>
            <a:endParaRPr lang="es-PE" sz="1200" dirty="0">
              <a:solidFill>
                <a:schemeClr val="tx1"/>
              </a:solidFill>
              <a:latin typeface="Arial" panose="020B0604020202020204" pitchFamily="34" charset="0"/>
              <a:cs typeface="Arial" panose="020B0604020202020204" pitchFamily="34" charset="0"/>
            </a:endParaRPr>
          </a:p>
        </p:txBody>
      </p:sp>
      <p:sp>
        <p:nvSpPr>
          <p:cNvPr id="65" name="Rectángulo 64">
            <a:extLst>
              <a:ext uri="{FF2B5EF4-FFF2-40B4-BE49-F238E27FC236}">
                <a16:creationId xmlns:a16="http://schemas.microsoft.com/office/drawing/2014/main" id="{54457C45-1C34-944C-09DC-AEB291DC0672}"/>
              </a:ext>
            </a:extLst>
          </p:cNvPr>
          <p:cNvSpPr/>
          <p:nvPr/>
        </p:nvSpPr>
        <p:spPr>
          <a:xfrm>
            <a:off x="10337076" y="4492151"/>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88</a:t>
            </a:r>
            <a:endParaRPr lang="es-PE" sz="1200" dirty="0">
              <a:latin typeface="Arial" panose="020B0604020202020204" pitchFamily="34" charset="0"/>
              <a:cs typeface="Arial" panose="020B0604020202020204" pitchFamily="34" charset="0"/>
            </a:endParaRPr>
          </a:p>
        </p:txBody>
      </p:sp>
      <p:sp>
        <p:nvSpPr>
          <p:cNvPr id="67" name="Rectángulo 66">
            <a:extLst>
              <a:ext uri="{FF2B5EF4-FFF2-40B4-BE49-F238E27FC236}">
                <a16:creationId xmlns:a16="http://schemas.microsoft.com/office/drawing/2014/main" id="{662F333D-7FCD-D109-B686-71A6DE01549C}"/>
              </a:ext>
            </a:extLst>
          </p:cNvPr>
          <p:cNvSpPr/>
          <p:nvPr/>
        </p:nvSpPr>
        <p:spPr>
          <a:xfrm>
            <a:off x="10899423" y="4495632"/>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dirty="0">
                <a:solidFill>
                  <a:schemeClr val="tx1"/>
                </a:solidFill>
                <a:latin typeface="Arial" panose="020B0604020202020204" pitchFamily="34" charset="0"/>
                <a:cs typeface="Arial" panose="020B0604020202020204" pitchFamily="34" charset="0"/>
              </a:rPr>
              <a:t>10.6</a:t>
            </a:r>
            <a:endParaRPr lang="es-PE" sz="1100" dirty="0">
              <a:solidFill>
                <a:schemeClr val="tx1"/>
              </a:solidFill>
              <a:latin typeface="Arial" panose="020B0604020202020204" pitchFamily="34" charset="0"/>
              <a:cs typeface="Arial" panose="020B0604020202020204" pitchFamily="34" charset="0"/>
            </a:endParaRPr>
          </a:p>
        </p:txBody>
      </p:sp>
      <p:sp>
        <p:nvSpPr>
          <p:cNvPr id="68" name="Rectángulo 67">
            <a:extLst>
              <a:ext uri="{FF2B5EF4-FFF2-40B4-BE49-F238E27FC236}">
                <a16:creationId xmlns:a16="http://schemas.microsoft.com/office/drawing/2014/main" id="{15E375E4-48C6-6A2E-4518-23FDD0FB336E}"/>
              </a:ext>
            </a:extLst>
          </p:cNvPr>
          <p:cNvSpPr/>
          <p:nvPr/>
        </p:nvSpPr>
        <p:spPr>
          <a:xfrm>
            <a:off x="10315424" y="5408547"/>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100</a:t>
            </a:r>
            <a:endParaRPr lang="es-PE" sz="1200" dirty="0">
              <a:latin typeface="Arial" panose="020B0604020202020204" pitchFamily="34" charset="0"/>
              <a:cs typeface="Arial" panose="020B0604020202020204" pitchFamily="34" charset="0"/>
            </a:endParaRPr>
          </a:p>
        </p:txBody>
      </p:sp>
      <p:sp>
        <p:nvSpPr>
          <p:cNvPr id="69" name="Rectángulo 68">
            <a:extLst>
              <a:ext uri="{FF2B5EF4-FFF2-40B4-BE49-F238E27FC236}">
                <a16:creationId xmlns:a16="http://schemas.microsoft.com/office/drawing/2014/main" id="{9D02C08D-A838-36EE-F445-9ED3F984381D}"/>
              </a:ext>
            </a:extLst>
          </p:cNvPr>
          <p:cNvSpPr/>
          <p:nvPr/>
        </p:nvSpPr>
        <p:spPr>
          <a:xfrm>
            <a:off x="10877771" y="5412028"/>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dirty="0">
                <a:solidFill>
                  <a:schemeClr val="tx1"/>
                </a:solidFill>
                <a:latin typeface="Arial" panose="020B0604020202020204" pitchFamily="34" charset="0"/>
                <a:cs typeface="Arial" panose="020B0604020202020204" pitchFamily="34" charset="0"/>
              </a:rPr>
              <a:t>14.9</a:t>
            </a:r>
            <a:endParaRPr lang="es-PE" sz="1100" dirty="0">
              <a:solidFill>
                <a:schemeClr val="tx1"/>
              </a:solidFill>
              <a:latin typeface="Arial" panose="020B0604020202020204" pitchFamily="34" charset="0"/>
              <a:cs typeface="Arial" panose="020B0604020202020204" pitchFamily="34" charset="0"/>
            </a:endParaRPr>
          </a:p>
        </p:txBody>
      </p:sp>
      <p:sp>
        <p:nvSpPr>
          <p:cNvPr id="70" name="Rectángulo 69">
            <a:extLst>
              <a:ext uri="{FF2B5EF4-FFF2-40B4-BE49-F238E27FC236}">
                <a16:creationId xmlns:a16="http://schemas.microsoft.com/office/drawing/2014/main" id="{6D354D60-D4AB-4DC8-B924-4369BFA67EE1}"/>
              </a:ext>
            </a:extLst>
          </p:cNvPr>
          <p:cNvSpPr/>
          <p:nvPr/>
        </p:nvSpPr>
        <p:spPr>
          <a:xfrm>
            <a:off x="10333745" y="6217113"/>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66</a:t>
            </a:r>
            <a:endParaRPr lang="es-PE" sz="1200" dirty="0">
              <a:latin typeface="Arial" panose="020B0604020202020204" pitchFamily="34" charset="0"/>
              <a:cs typeface="Arial" panose="020B0604020202020204" pitchFamily="34" charset="0"/>
            </a:endParaRPr>
          </a:p>
        </p:txBody>
      </p:sp>
      <p:sp>
        <p:nvSpPr>
          <p:cNvPr id="71" name="Rectángulo 70">
            <a:extLst>
              <a:ext uri="{FF2B5EF4-FFF2-40B4-BE49-F238E27FC236}">
                <a16:creationId xmlns:a16="http://schemas.microsoft.com/office/drawing/2014/main" id="{6DE47C96-585A-C09A-CA62-AE92E45ACC23}"/>
              </a:ext>
            </a:extLst>
          </p:cNvPr>
          <p:cNvSpPr/>
          <p:nvPr/>
        </p:nvSpPr>
        <p:spPr>
          <a:xfrm>
            <a:off x="10896092" y="6220594"/>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52</a:t>
            </a:r>
            <a:endParaRPr lang="es-PE" sz="1200" dirty="0">
              <a:solidFill>
                <a:schemeClr val="tx1"/>
              </a:solidFill>
              <a:latin typeface="Arial" panose="020B0604020202020204" pitchFamily="34" charset="0"/>
              <a:cs typeface="Arial" panose="020B0604020202020204" pitchFamily="34" charset="0"/>
            </a:endParaRPr>
          </a:p>
        </p:txBody>
      </p:sp>
      <p:pic>
        <p:nvPicPr>
          <p:cNvPr id="9" name="8 Imagen">
            <a:extLst>
              <a:ext uri="{FF2B5EF4-FFF2-40B4-BE49-F238E27FC236}">
                <a16:creationId xmlns:a16="http://schemas.microsoft.com/office/drawing/2014/main" id="{3494F1D5-9E01-4982-6B86-D0B631D10DB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62243" y="-9906"/>
            <a:ext cx="1429757" cy="175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2879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367ADDD-1049-C782-D5CE-F290DE260A22}"/>
              </a:ext>
            </a:extLst>
          </p:cNvPr>
          <p:cNvPicPr>
            <a:picLocks noChangeAspect="1"/>
          </p:cNvPicPr>
          <p:nvPr/>
        </p:nvPicPr>
        <p:blipFill>
          <a:blip r:embed="rId3"/>
          <a:stretch>
            <a:fillRect/>
          </a:stretch>
        </p:blipFill>
        <p:spPr>
          <a:xfrm>
            <a:off x="6243026" y="1216840"/>
            <a:ext cx="4354142" cy="2728526"/>
          </a:xfrm>
          <a:prstGeom prst="rect">
            <a:avLst/>
          </a:prstGeom>
        </p:spPr>
      </p:pic>
      <p:pic>
        <p:nvPicPr>
          <p:cNvPr id="40" name="Imagen 39">
            <a:extLst>
              <a:ext uri="{FF2B5EF4-FFF2-40B4-BE49-F238E27FC236}">
                <a16:creationId xmlns:a16="http://schemas.microsoft.com/office/drawing/2014/main" id="{156CBB70-8EF4-3FDE-D893-A19D767B9BF2}"/>
              </a:ext>
            </a:extLst>
          </p:cNvPr>
          <p:cNvPicPr>
            <a:picLocks noChangeAspect="1"/>
          </p:cNvPicPr>
          <p:nvPr/>
        </p:nvPicPr>
        <p:blipFill rotWithShape="1">
          <a:blip r:embed="rId4"/>
          <a:srcRect l="9721" r="8060" b="13633"/>
          <a:stretch/>
        </p:blipFill>
        <p:spPr>
          <a:xfrm>
            <a:off x="6457812" y="4457425"/>
            <a:ext cx="4139356" cy="1997132"/>
          </a:xfrm>
          <a:prstGeom prst="rect">
            <a:avLst/>
          </a:prstGeom>
        </p:spPr>
      </p:pic>
      <p:pic>
        <p:nvPicPr>
          <p:cNvPr id="39" name="Imagen 38">
            <a:extLst>
              <a:ext uri="{FF2B5EF4-FFF2-40B4-BE49-F238E27FC236}">
                <a16:creationId xmlns:a16="http://schemas.microsoft.com/office/drawing/2014/main" id="{9B9F9520-3BA1-308E-E519-300D10831066}"/>
              </a:ext>
            </a:extLst>
          </p:cNvPr>
          <p:cNvPicPr>
            <a:picLocks noChangeAspect="1"/>
          </p:cNvPicPr>
          <p:nvPr/>
        </p:nvPicPr>
        <p:blipFill>
          <a:blip r:embed="rId5"/>
          <a:stretch>
            <a:fillRect/>
          </a:stretch>
        </p:blipFill>
        <p:spPr>
          <a:xfrm>
            <a:off x="691527" y="4297863"/>
            <a:ext cx="5263058" cy="2417334"/>
          </a:xfrm>
          <a:prstGeom prst="rect">
            <a:avLst/>
          </a:prstGeom>
        </p:spPr>
      </p:pic>
      <p:pic>
        <p:nvPicPr>
          <p:cNvPr id="33" name="Imagen 32">
            <a:extLst>
              <a:ext uri="{FF2B5EF4-FFF2-40B4-BE49-F238E27FC236}">
                <a16:creationId xmlns:a16="http://schemas.microsoft.com/office/drawing/2014/main" id="{6C908510-435E-99F5-4C3B-02D5E173FE08}"/>
              </a:ext>
            </a:extLst>
          </p:cNvPr>
          <p:cNvPicPr>
            <a:picLocks noChangeAspect="1"/>
          </p:cNvPicPr>
          <p:nvPr/>
        </p:nvPicPr>
        <p:blipFill>
          <a:blip r:embed="rId6"/>
          <a:stretch>
            <a:fillRect/>
          </a:stretch>
        </p:blipFill>
        <p:spPr>
          <a:xfrm>
            <a:off x="783644" y="1164212"/>
            <a:ext cx="4941121" cy="2815013"/>
          </a:xfrm>
          <a:prstGeom prst="rect">
            <a:avLst/>
          </a:prstGeom>
        </p:spPr>
      </p:pic>
      <p:sp>
        <p:nvSpPr>
          <p:cNvPr id="48" name="CuadroTexto 47"/>
          <p:cNvSpPr txBox="1"/>
          <p:nvPr/>
        </p:nvSpPr>
        <p:spPr>
          <a:xfrm>
            <a:off x="4827783" y="999621"/>
            <a:ext cx="1482160" cy="584775"/>
          </a:xfrm>
          <a:prstGeom prst="rect">
            <a:avLst/>
          </a:prstGeom>
          <a:noFill/>
        </p:spPr>
        <p:txBody>
          <a:bodyPr wrap="square" rtlCol="0">
            <a:spAutoFit/>
          </a:bodyPr>
          <a:lstStyle/>
          <a:p>
            <a:pPr algn="ctr"/>
            <a:r>
              <a:rPr lang="es-PE" sz="1200" b="1" dirty="0">
                <a:solidFill>
                  <a:schemeClr val="bg1"/>
                </a:solidFill>
                <a:latin typeface="Arial" panose="020B0604020202020204" pitchFamily="34" charset="0"/>
                <a:cs typeface="Arial" panose="020B0604020202020204" pitchFamily="34" charset="0"/>
              </a:rPr>
              <a:t>Variación</a:t>
            </a:r>
          </a:p>
          <a:p>
            <a:pPr algn="ctr"/>
            <a:endParaRPr lang="es-PE" sz="800" b="1" dirty="0">
              <a:solidFill>
                <a:schemeClr val="bg1"/>
              </a:solidFill>
              <a:latin typeface="Arial" panose="020B0604020202020204" pitchFamily="34" charset="0"/>
              <a:cs typeface="Arial" panose="020B0604020202020204" pitchFamily="34" charset="0"/>
            </a:endParaRPr>
          </a:p>
          <a:p>
            <a:r>
              <a:rPr lang="es-PE" sz="1200" b="1" dirty="0">
                <a:solidFill>
                  <a:schemeClr val="bg1"/>
                </a:solidFill>
                <a:latin typeface="Arial" panose="020B0604020202020204" pitchFamily="34" charset="0"/>
                <a:cs typeface="Arial" panose="020B0604020202020204" pitchFamily="34" charset="0"/>
              </a:rPr>
              <a:t> (B-A)          (B-C)</a:t>
            </a:r>
            <a:endParaRPr lang="en-US" sz="1200" b="1" dirty="0">
              <a:solidFill>
                <a:schemeClr val="bg1"/>
              </a:solidFill>
              <a:latin typeface="Arial" panose="020B0604020202020204" pitchFamily="34" charset="0"/>
              <a:cs typeface="Arial" panose="020B0604020202020204" pitchFamily="34" charset="0"/>
            </a:endParaRPr>
          </a:p>
        </p:txBody>
      </p:sp>
      <p:sp>
        <p:nvSpPr>
          <p:cNvPr id="7" name="Marcador de número de diapositiva 6"/>
          <p:cNvSpPr>
            <a:spLocks noGrp="1"/>
          </p:cNvSpPr>
          <p:nvPr>
            <p:ph type="sldNum" sz="quarter" idx="12"/>
          </p:nvPr>
        </p:nvSpPr>
        <p:spPr>
          <a:xfrm>
            <a:off x="9302187" y="6395803"/>
            <a:ext cx="2743200" cy="365125"/>
          </a:xfrm>
        </p:spPr>
        <p:txBody>
          <a:bodyPr/>
          <a:lstStyle/>
          <a:p>
            <a:fld id="{57FDEC66-7564-45B1-8108-EF43DC47BFEC}" type="slidenum">
              <a:rPr lang="es-PE" smtClean="0">
                <a:latin typeface="Arial" panose="020B0604020202020204" pitchFamily="34" charset="0"/>
                <a:cs typeface="Arial" panose="020B0604020202020204" pitchFamily="34" charset="0"/>
              </a:rPr>
              <a:t>11</a:t>
            </a:fld>
            <a:endParaRPr lang="es-PE" dirty="0">
              <a:latin typeface="Arial" panose="020B0604020202020204" pitchFamily="34" charset="0"/>
              <a:cs typeface="Arial" panose="020B0604020202020204" pitchFamily="34" charset="0"/>
            </a:endParaRPr>
          </a:p>
        </p:txBody>
      </p:sp>
      <p:pic>
        <p:nvPicPr>
          <p:cNvPr id="35" name="8 Imagen">
            <a:extLst>
              <a:ext uri="{FF2B5EF4-FFF2-40B4-BE49-F238E27FC236}">
                <a16:creationId xmlns:a16="http://schemas.microsoft.com/office/drawing/2014/main" id="{EA50D662-2B39-4664-BB56-49615EA598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2517" y="0"/>
            <a:ext cx="1609483" cy="1972523"/>
          </a:xfrm>
          <a:prstGeom prst="rect">
            <a:avLst/>
          </a:prstGeom>
        </p:spPr>
      </p:pic>
      <p:sp>
        <p:nvSpPr>
          <p:cNvPr id="11" name="CuadroTexto 10">
            <a:extLst>
              <a:ext uri="{FF2B5EF4-FFF2-40B4-BE49-F238E27FC236}">
                <a16:creationId xmlns:a16="http://schemas.microsoft.com/office/drawing/2014/main" id="{BF5FACB5-2AE3-4685-893C-0CCA448F06AC}"/>
              </a:ext>
            </a:extLst>
          </p:cNvPr>
          <p:cNvSpPr txBox="1"/>
          <p:nvPr/>
        </p:nvSpPr>
        <p:spPr>
          <a:xfrm rot="16200000">
            <a:off x="-4455504" y="514312"/>
            <a:ext cx="9930991" cy="400110"/>
          </a:xfrm>
          <a:prstGeom prst="rect">
            <a:avLst/>
          </a:prstGeom>
          <a:noFill/>
        </p:spPr>
        <p:txBody>
          <a:bodyPr wrap="square" rtlCol="0">
            <a:spAutoFit/>
          </a:bodyPr>
          <a:lstStyle/>
          <a:p>
            <a:pPr algn="just">
              <a:spcBef>
                <a:spcPts val="300"/>
              </a:spcBef>
              <a:spcAft>
                <a:spcPts val="300"/>
              </a:spcAft>
            </a:pPr>
            <a:r>
              <a:rPr lang="es-ES_tradnl" sz="2000" kern="1600" spc="-10" dirty="0">
                <a:latin typeface="Arial" charset="0"/>
                <a:cs typeface="Arial" charset="0"/>
              </a:rPr>
              <a:t>Resumen Principales Resultados</a:t>
            </a:r>
          </a:p>
        </p:txBody>
      </p:sp>
      <p:sp>
        <p:nvSpPr>
          <p:cNvPr id="2" name="Title 5">
            <a:extLst>
              <a:ext uri="{FF2B5EF4-FFF2-40B4-BE49-F238E27FC236}">
                <a16:creationId xmlns:a16="http://schemas.microsoft.com/office/drawing/2014/main" id="{C6EE6957-1140-40AA-E605-8C205C605520}"/>
              </a:ext>
            </a:extLst>
          </p:cNvPr>
          <p:cNvSpPr txBox="1">
            <a:spLocks/>
          </p:cNvSpPr>
          <p:nvPr/>
        </p:nvSpPr>
        <p:spPr>
          <a:xfrm>
            <a:off x="358947" y="297291"/>
            <a:ext cx="9797831" cy="4791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200" b="1" kern="1600" spc="-20" dirty="0">
                <a:solidFill>
                  <a:srgbClr val="0070C0"/>
                </a:solidFill>
                <a:latin typeface="Arial" charset="0"/>
                <a:ea typeface="+mn-ea"/>
                <a:cs typeface="Arial" charset="0"/>
              </a:rPr>
              <a:t>3. Ejecución Presupuestal 2022 y Presupuesto 2023</a:t>
            </a:r>
            <a:endParaRPr lang="en-US" sz="2200" b="1" kern="1600" spc="-20" dirty="0">
              <a:solidFill>
                <a:srgbClr val="0070C0"/>
              </a:solidFill>
              <a:latin typeface="Arial" charset="0"/>
              <a:ea typeface="+mn-ea"/>
              <a:cs typeface="Arial" charset="0"/>
            </a:endParaRPr>
          </a:p>
        </p:txBody>
      </p:sp>
      <p:grpSp>
        <p:nvGrpSpPr>
          <p:cNvPr id="5" name="Grupo 35">
            <a:extLst>
              <a:ext uri="{FF2B5EF4-FFF2-40B4-BE49-F238E27FC236}">
                <a16:creationId xmlns:a16="http://schemas.microsoft.com/office/drawing/2014/main" id="{CADBFDB9-A4FD-4DCE-36F7-73D2B538456A}"/>
              </a:ext>
            </a:extLst>
          </p:cNvPr>
          <p:cNvGrpSpPr/>
          <p:nvPr/>
        </p:nvGrpSpPr>
        <p:grpSpPr bwMode="auto">
          <a:xfrm>
            <a:off x="441919" y="786274"/>
            <a:ext cx="8983213" cy="67680"/>
            <a:chOff x="0" y="0"/>
            <a:chExt cx="9976844" cy="604157"/>
          </a:xfrm>
        </p:grpSpPr>
        <p:sp>
          <p:nvSpPr>
            <p:cNvPr id="8" name="Forma libre: forma 7">
              <a:extLst>
                <a:ext uri="{FF2B5EF4-FFF2-40B4-BE49-F238E27FC236}">
                  <a16:creationId xmlns:a16="http://schemas.microsoft.com/office/drawing/2014/main" id="{B55DA843-AB20-CA13-4C40-2C9D2040E332}"/>
                </a:ext>
              </a:extLst>
            </p:cNvPr>
            <p:cNvSpPr/>
            <p:nvPr/>
          </p:nvSpPr>
          <p:spPr>
            <a:xfrm>
              <a:off x="4676009"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a:p>
          </p:txBody>
        </p:sp>
        <p:sp>
          <p:nvSpPr>
            <p:cNvPr id="9" name="Forma libre: forma 8">
              <a:extLst>
                <a:ext uri="{FF2B5EF4-FFF2-40B4-BE49-F238E27FC236}">
                  <a16:creationId xmlns:a16="http://schemas.microsoft.com/office/drawing/2014/main" id="{FF4A62C5-2A29-113B-F50B-0333AB93D0BA}"/>
                </a:ext>
              </a:extLst>
            </p:cNvPr>
            <p:cNvSpPr/>
            <p:nvPr/>
          </p:nvSpPr>
          <p:spPr>
            <a:xfrm rot="10800000">
              <a:off x="0"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46BFE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dirty="0"/>
            </a:p>
          </p:txBody>
        </p:sp>
      </p:grpSp>
      <p:sp>
        <p:nvSpPr>
          <p:cNvPr id="6" name="CuadroTexto 5">
            <a:extLst>
              <a:ext uri="{FF2B5EF4-FFF2-40B4-BE49-F238E27FC236}">
                <a16:creationId xmlns:a16="http://schemas.microsoft.com/office/drawing/2014/main" id="{FCAE70F7-7688-4E2C-413F-BAADB22D13D8}"/>
              </a:ext>
            </a:extLst>
          </p:cNvPr>
          <p:cNvSpPr txBox="1"/>
          <p:nvPr/>
        </p:nvSpPr>
        <p:spPr>
          <a:xfrm>
            <a:off x="764133" y="1026445"/>
            <a:ext cx="4910472" cy="276999"/>
          </a:xfrm>
          <a:prstGeom prst="rect">
            <a:avLst/>
          </a:prstGeom>
          <a:noFill/>
        </p:spPr>
        <p:txBody>
          <a:bodyPr wrap="square" rtlCol="0">
            <a:spAutoFit/>
          </a:bodyPr>
          <a:lstStyle/>
          <a:p>
            <a:pPr algn="ctr">
              <a:spcBef>
                <a:spcPts val="300"/>
              </a:spcBef>
              <a:spcAft>
                <a:spcPts val="300"/>
              </a:spcAft>
            </a:pPr>
            <a:r>
              <a:rPr lang="es-MX" sz="1200" b="1" i="1" dirty="0">
                <a:latin typeface="Arial" panose="020B0604020202020204" pitchFamily="34" charset="0"/>
                <a:cs typeface="Arial" panose="020B0604020202020204" pitchFamily="34" charset="0"/>
              </a:rPr>
              <a:t>Ingresos por la comercialización de productos (MMUSD)</a:t>
            </a:r>
          </a:p>
        </p:txBody>
      </p:sp>
      <p:sp>
        <p:nvSpPr>
          <p:cNvPr id="28" name="CuadroTexto 27">
            <a:extLst>
              <a:ext uri="{FF2B5EF4-FFF2-40B4-BE49-F238E27FC236}">
                <a16:creationId xmlns:a16="http://schemas.microsoft.com/office/drawing/2014/main" id="{7757E23F-22E1-4C9C-2CE1-9E46A10EE798}"/>
              </a:ext>
            </a:extLst>
          </p:cNvPr>
          <p:cNvSpPr txBox="1"/>
          <p:nvPr/>
        </p:nvSpPr>
        <p:spPr>
          <a:xfrm>
            <a:off x="5817324" y="1026559"/>
            <a:ext cx="4910472" cy="276999"/>
          </a:xfrm>
          <a:prstGeom prst="rect">
            <a:avLst/>
          </a:prstGeom>
          <a:noFill/>
        </p:spPr>
        <p:txBody>
          <a:bodyPr wrap="square" rtlCol="0">
            <a:spAutoFit/>
          </a:bodyPr>
          <a:lstStyle/>
          <a:p>
            <a:pPr algn="ctr">
              <a:spcBef>
                <a:spcPts val="300"/>
              </a:spcBef>
              <a:spcAft>
                <a:spcPts val="300"/>
              </a:spcAft>
            </a:pPr>
            <a:r>
              <a:rPr lang="es-MX" sz="1200" b="1" i="1" dirty="0">
                <a:latin typeface="Arial" panose="020B0604020202020204" pitchFamily="34" charset="0"/>
                <a:cs typeface="Arial" panose="020B0604020202020204" pitchFamily="34" charset="0"/>
              </a:rPr>
              <a:t>Egresos por la adquisición de crudo y productos (MMUSD)</a:t>
            </a:r>
          </a:p>
        </p:txBody>
      </p:sp>
      <p:sp>
        <p:nvSpPr>
          <p:cNvPr id="29" name="CuadroTexto 28">
            <a:extLst>
              <a:ext uri="{FF2B5EF4-FFF2-40B4-BE49-F238E27FC236}">
                <a16:creationId xmlns:a16="http://schemas.microsoft.com/office/drawing/2014/main" id="{700424D9-EBE8-7F31-20B9-01799C4657F6}"/>
              </a:ext>
            </a:extLst>
          </p:cNvPr>
          <p:cNvSpPr txBox="1"/>
          <p:nvPr/>
        </p:nvSpPr>
        <p:spPr>
          <a:xfrm>
            <a:off x="901914" y="4159364"/>
            <a:ext cx="4910472" cy="276999"/>
          </a:xfrm>
          <a:prstGeom prst="rect">
            <a:avLst/>
          </a:prstGeom>
          <a:noFill/>
        </p:spPr>
        <p:txBody>
          <a:bodyPr wrap="square" rtlCol="0">
            <a:spAutoFit/>
          </a:bodyPr>
          <a:lstStyle/>
          <a:p>
            <a:pPr algn="ctr">
              <a:spcBef>
                <a:spcPts val="300"/>
              </a:spcBef>
              <a:spcAft>
                <a:spcPts val="300"/>
              </a:spcAft>
            </a:pPr>
            <a:r>
              <a:rPr lang="es-MX" sz="1200" b="1" i="1" dirty="0">
                <a:latin typeface="Arial" panose="020B0604020202020204" pitchFamily="34" charset="0"/>
                <a:cs typeface="Arial" panose="020B0604020202020204" pitchFamily="34" charset="0"/>
              </a:rPr>
              <a:t>EBITDA (MMUSD)</a:t>
            </a:r>
          </a:p>
        </p:txBody>
      </p:sp>
      <p:sp>
        <p:nvSpPr>
          <p:cNvPr id="31" name="CuadroTexto 30">
            <a:extLst>
              <a:ext uri="{FF2B5EF4-FFF2-40B4-BE49-F238E27FC236}">
                <a16:creationId xmlns:a16="http://schemas.microsoft.com/office/drawing/2014/main" id="{8B2DC62D-0668-A1B3-721A-7B703231A1CD}"/>
              </a:ext>
            </a:extLst>
          </p:cNvPr>
          <p:cNvSpPr txBox="1"/>
          <p:nvPr/>
        </p:nvSpPr>
        <p:spPr>
          <a:xfrm>
            <a:off x="5907309" y="2476746"/>
            <a:ext cx="996863" cy="246221"/>
          </a:xfrm>
          <a:prstGeom prst="rect">
            <a:avLst/>
          </a:prstGeom>
          <a:noFill/>
        </p:spPr>
        <p:txBody>
          <a:bodyPr wrap="square" rtlCol="0">
            <a:spAutoFit/>
          </a:bodyPr>
          <a:lstStyle/>
          <a:p>
            <a:r>
              <a:rPr lang="es-MX" sz="1000" b="1" i="1" dirty="0">
                <a:latin typeface="Arial" panose="020B0604020202020204" pitchFamily="34" charset="0"/>
                <a:cs typeface="Arial" panose="020B0604020202020204" pitchFamily="34" charset="0"/>
              </a:rPr>
              <a:t>Productos</a:t>
            </a:r>
            <a:endParaRPr lang="es-PE" sz="1000" b="1" i="1" dirty="0">
              <a:latin typeface="Arial" panose="020B0604020202020204" pitchFamily="34" charset="0"/>
              <a:cs typeface="Arial" panose="020B0604020202020204" pitchFamily="34" charset="0"/>
            </a:endParaRPr>
          </a:p>
        </p:txBody>
      </p:sp>
      <p:sp>
        <p:nvSpPr>
          <p:cNvPr id="32" name="CuadroTexto 31">
            <a:extLst>
              <a:ext uri="{FF2B5EF4-FFF2-40B4-BE49-F238E27FC236}">
                <a16:creationId xmlns:a16="http://schemas.microsoft.com/office/drawing/2014/main" id="{000EFCDF-BEAF-072A-A082-C1EDF5087626}"/>
              </a:ext>
            </a:extLst>
          </p:cNvPr>
          <p:cNvSpPr txBox="1"/>
          <p:nvPr/>
        </p:nvSpPr>
        <p:spPr>
          <a:xfrm>
            <a:off x="6058839" y="3194944"/>
            <a:ext cx="996863" cy="246221"/>
          </a:xfrm>
          <a:prstGeom prst="rect">
            <a:avLst/>
          </a:prstGeom>
          <a:noFill/>
        </p:spPr>
        <p:txBody>
          <a:bodyPr wrap="square" rtlCol="0">
            <a:spAutoFit/>
          </a:bodyPr>
          <a:lstStyle/>
          <a:p>
            <a:r>
              <a:rPr lang="es-MX" sz="1000" b="1" i="1" dirty="0">
                <a:latin typeface="Arial" panose="020B0604020202020204" pitchFamily="34" charset="0"/>
                <a:cs typeface="Arial" panose="020B0604020202020204" pitchFamily="34" charset="0"/>
              </a:rPr>
              <a:t>Crudo</a:t>
            </a:r>
            <a:endParaRPr lang="es-PE" sz="1000" b="1" i="1" dirty="0">
              <a:latin typeface="Arial" panose="020B0604020202020204" pitchFamily="34" charset="0"/>
              <a:cs typeface="Arial" panose="020B0604020202020204" pitchFamily="34" charset="0"/>
            </a:endParaRPr>
          </a:p>
        </p:txBody>
      </p:sp>
      <p:sp>
        <p:nvSpPr>
          <p:cNvPr id="34" name="CuadroTexto 33">
            <a:extLst>
              <a:ext uri="{FF2B5EF4-FFF2-40B4-BE49-F238E27FC236}">
                <a16:creationId xmlns:a16="http://schemas.microsoft.com/office/drawing/2014/main" id="{2409DC83-35B0-2278-39DC-DD65395CD5C9}"/>
              </a:ext>
            </a:extLst>
          </p:cNvPr>
          <p:cNvSpPr txBox="1"/>
          <p:nvPr/>
        </p:nvSpPr>
        <p:spPr>
          <a:xfrm>
            <a:off x="6240276" y="4165805"/>
            <a:ext cx="4910472" cy="276999"/>
          </a:xfrm>
          <a:prstGeom prst="rect">
            <a:avLst/>
          </a:prstGeom>
          <a:noFill/>
        </p:spPr>
        <p:txBody>
          <a:bodyPr wrap="square" rtlCol="0">
            <a:spAutoFit/>
          </a:bodyPr>
          <a:lstStyle/>
          <a:p>
            <a:pPr algn="ctr">
              <a:spcBef>
                <a:spcPts val="300"/>
              </a:spcBef>
              <a:spcAft>
                <a:spcPts val="300"/>
              </a:spcAft>
            </a:pPr>
            <a:r>
              <a:rPr lang="es-MX" sz="1200" b="1" i="1" dirty="0">
                <a:latin typeface="Arial" panose="020B0604020202020204" pitchFamily="34" charset="0"/>
                <a:cs typeface="Arial" panose="020B0604020202020204" pitchFamily="34" charset="0"/>
              </a:rPr>
              <a:t>Utilidad Neta (MMUSD)</a:t>
            </a:r>
          </a:p>
        </p:txBody>
      </p:sp>
      <p:graphicFrame>
        <p:nvGraphicFramePr>
          <p:cNvPr id="37" name="Objeto 36">
            <a:extLst>
              <a:ext uri="{FF2B5EF4-FFF2-40B4-BE49-F238E27FC236}">
                <a16:creationId xmlns:a16="http://schemas.microsoft.com/office/drawing/2014/main" id="{5C91D38F-1978-3C89-ECA9-FC50FBE45B0F}"/>
              </a:ext>
            </a:extLst>
          </p:cNvPr>
          <p:cNvGraphicFramePr>
            <a:graphicFrameLocks noChangeAspect="1"/>
          </p:cNvGraphicFramePr>
          <p:nvPr/>
        </p:nvGraphicFramePr>
        <p:xfrm>
          <a:off x="7480630" y="6019193"/>
          <a:ext cx="3939106" cy="603152"/>
        </p:xfrm>
        <a:graphic>
          <a:graphicData uri="http://schemas.openxmlformats.org/presentationml/2006/ole">
            <mc:AlternateContent xmlns:mc="http://schemas.openxmlformats.org/markup-compatibility/2006">
              <mc:Choice xmlns:v="urn:schemas-microsoft-com:vml" Requires="v">
                <p:oleObj name="Worksheet" r:id="rId8" imgW="5038862" imgH="771525" progId="Excel.Sheet.12">
                  <p:embed/>
                </p:oleObj>
              </mc:Choice>
              <mc:Fallback>
                <p:oleObj name="Worksheet" r:id="rId8" imgW="5038862" imgH="771525" progId="Excel.Sheet.12">
                  <p:embed/>
                  <p:pic>
                    <p:nvPicPr>
                      <p:cNvPr id="37" name="Objeto 36">
                        <a:extLst>
                          <a:ext uri="{FF2B5EF4-FFF2-40B4-BE49-F238E27FC236}">
                            <a16:creationId xmlns:a16="http://schemas.microsoft.com/office/drawing/2014/main" id="{5C91D38F-1978-3C89-ECA9-FC50FBE45B0F}"/>
                          </a:ext>
                        </a:extLst>
                      </p:cNvPr>
                      <p:cNvPicPr/>
                      <p:nvPr/>
                    </p:nvPicPr>
                    <p:blipFill>
                      <a:blip r:embed="rId9"/>
                      <a:stretch>
                        <a:fillRect/>
                      </a:stretch>
                    </p:blipFill>
                    <p:spPr>
                      <a:xfrm>
                        <a:off x="7480630" y="6019193"/>
                        <a:ext cx="3939106" cy="603152"/>
                      </a:xfrm>
                      <a:prstGeom prst="rect">
                        <a:avLst/>
                      </a:prstGeom>
                    </p:spPr>
                  </p:pic>
                </p:oleObj>
              </mc:Fallback>
            </mc:AlternateContent>
          </a:graphicData>
        </a:graphic>
      </p:graphicFrame>
    </p:spTree>
    <p:extLst>
      <p:ext uri="{BB962C8B-B14F-4D97-AF65-F5344CB8AC3E}">
        <p14:creationId xmlns:p14="http://schemas.microsoft.com/office/powerpoint/2010/main" val="1801613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uadroTexto 47"/>
          <p:cNvSpPr txBox="1"/>
          <p:nvPr/>
        </p:nvSpPr>
        <p:spPr>
          <a:xfrm>
            <a:off x="4827783" y="999621"/>
            <a:ext cx="1482160" cy="584775"/>
          </a:xfrm>
          <a:prstGeom prst="rect">
            <a:avLst/>
          </a:prstGeom>
          <a:noFill/>
        </p:spPr>
        <p:txBody>
          <a:bodyPr wrap="square" rtlCol="0">
            <a:spAutoFit/>
          </a:bodyPr>
          <a:lstStyle/>
          <a:p>
            <a:pPr algn="ctr"/>
            <a:r>
              <a:rPr lang="es-PE" sz="1200" b="1" dirty="0">
                <a:solidFill>
                  <a:schemeClr val="bg1"/>
                </a:solidFill>
                <a:latin typeface="Arial" panose="020B0604020202020204" pitchFamily="34" charset="0"/>
                <a:cs typeface="Arial" panose="020B0604020202020204" pitchFamily="34" charset="0"/>
              </a:rPr>
              <a:t>Variación</a:t>
            </a:r>
          </a:p>
          <a:p>
            <a:pPr algn="ctr"/>
            <a:endParaRPr lang="es-PE" sz="800" b="1" dirty="0">
              <a:solidFill>
                <a:schemeClr val="bg1"/>
              </a:solidFill>
              <a:latin typeface="Arial" panose="020B0604020202020204" pitchFamily="34" charset="0"/>
              <a:cs typeface="Arial" panose="020B0604020202020204" pitchFamily="34" charset="0"/>
            </a:endParaRPr>
          </a:p>
          <a:p>
            <a:r>
              <a:rPr lang="es-PE" sz="1200" b="1" dirty="0">
                <a:solidFill>
                  <a:schemeClr val="bg1"/>
                </a:solidFill>
                <a:latin typeface="Arial" panose="020B0604020202020204" pitchFamily="34" charset="0"/>
                <a:cs typeface="Arial" panose="020B0604020202020204" pitchFamily="34" charset="0"/>
              </a:rPr>
              <a:t> (B-A)          (B-C)</a:t>
            </a:r>
            <a:endParaRPr lang="en-US" sz="1200" b="1" dirty="0">
              <a:solidFill>
                <a:schemeClr val="bg1"/>
              </a:solidFill>
              <a:latin typeface="Arial" panose="020B0604020202020204" pitchFamily="34" charset="0"/>
              <a:cs typeface="Arial" panose="020B0604020202020204" pitchFamily="34" charset="0"/>
            </a:endParaRPr>
          </a:p>
        </p:txBody>
      </p:sp>
      <p:sp>
        <p:nvSpPr>
          <p:cNvPr id="7" name="Marcador de número de diapositiva 6"/>
          <p:cNvSpPr>
            <a:spLocks noGrp="1"/>
          </p:cNvSpPr>
          <p:nvPr>
            <p:ph type="sldNum" sz="quarter" idx="12"/>
          </p:nvPr>
        </p:nvSpPr>
        <p:spPr>
          <a:xfrm>
            <a:off x="9302187" y="6395803"/>
            <a:ext cx="2743200" cy="365125"/>
          </a:xfrm>
        </p:spPr>
        <p:txBody>
          <a:bodyPr/>
          <a:lstStyle/>
          <a:p>
            <a:fld id="{57FDEC66-7564-45B1-8108-EF43DC47BFEC}" type="slidenum">
              <a:rPr lang="es-PE" smtClean="0">
                <a:latin typeface="Arial" panose="020B0604020202020204" pitchFamily="34" charset="0"/>
                <a:cs typeface="Arial" panose="020B0604020202020204" pitchFamily="34" charset="0"/>
              </a:rPr>
              <a:t>12</a:t>
            </a:fld>
            <a:endParaRPr lang="es-PE" dirty="0">
              <a:latin typeface="Arial" panose="020B0604020202020204" pitchFamily="34" charset="0"/>
              <a:cs typeface="Arial" panose="020B0604020202020204" pitchFamily="34" charset="0"/>
            </a:endParaRPr>
          </a:p>
        </p:txBody>
      </p:sp>
      <p:pic>
        <p:nvPicPr>
          <p:cNvPr id="35" name="8 Imagen">
            <a:extLst>
              <a:ext uri="{FF2B5EF4-FFF2-40B4-BE49-F238E27FC236}">
                <a16:creationId xmlns:a16="http://schemas.microsoft.com/office/drawing/2014/main" id="{EA50D662-2B39-4664-BB56-49615EA59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517" y="0"/>
            <a:ext cx="1609483" cy="1972523"/>
          </a:xfrm>
          <a:prstGeom prst="rect">
            <a:avLst/>
          </a:prstGeom>
        </p:spPr>
      </p:pic>
      <p:sp>
        <p:nvSpPr>
          <p:cNvPr id="2" name="Title 5">
            <a:extLst>
              <a:ext uri="{FF2B5EF4-FFF2-40B4-BE49-F238E27FC236}">
                <a16:creationId xmlns:a16="http://schemas.microsoft.com/office/drawing/2014/main" id="{C6EE6957-1140-40AA-E605-8C205C605520}"/>
              </a:ext>
            </a:extLst>
          </p:cNvPr>
          <p:cNvSpPr txBox="1">
            <a:spLocks/>
          </p:cNvSpPr>
          <p:nvPr/>
        </p:nvSpPr>
        <p:spPr>
          <a:xfrm>
            <a:off x="358947" y="297291"/>
            <a:ext cx="9797831" cy="4791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200" b="1" kern="1600" spc="-20" dirty="0">
                <a:solidFill>
                  <a:srgbClr val="0070C0"/>
                </a:solidFill>
                <a:latin typeface="Arial" charset="0"/>
                <a:ea typeface="+mn-ea"/>
                <a:cs typeface="Arial" charset="0"/>
              </a:rPr>
              <a:t>3. Ejecución Presupuestal 2022 y Presupuesto 2023</a:t>
            </a:r>
            <a:endParaRPr lang="en-US" sz="2200" b="1" kern="1600" spc="-20" dirty="0">
              <a:solidFill>
                <a:srgbClr val="0070C0"/>
              </a:solidFill>
              <a:latin typeface="Arial" charset="0"/>
              <a:ea typeface="+mn-ea"/>
              <a:cs typeface="Arial" charset="0"/>
            </a:endParaRPr>
          </a:p>
        </p:txBody>
      </p:sp>
      <p:sp>
        <p:nvSpPr>
          <p:cNvPr id="4" name="CuadroTexto 3">
            <a:extLst>
              <a:ext uri="{FF2B5EF4-FFF2-40B4-BE49-F238E27FC236}">
                <a16:creationId xmlns:a16="http://schemas.microsoft.com/office/drawing/2014/main" id="{7F9089A2-9403-9ED4-5F49-AF5E21ADB264}"/>
              </a:ext>
            </a:extLst>
          </p:cNvPr>
          <p:cNvSpPr txBox="1"/>
          <p:nvPr/>
        </p:nvSpPr>
        <p:spPr>
          <a:xfrm>
            <a:off x="6412374" y="1546795"/>
            <a:ext cx="5056006" cy="4001095"/>
          </a:xfrm>
          <a:prstGeom prst="rect">
            <a:avLst/>
          </a:prstGeom>
          <a:noFill/>
        </p:spPr>
        <p:txBody>
          <a:bodyPr wrap="square" rtlCol="0">
            <a:spAutoFit/>
          </a:bodyPr>
          <a:lstStyle/>
          <a:p>
            <a:pPr algn="just">
              <a:spcBef>
                <a:spcPts val="300"/>
              </a:spcBef>
              <a:spcAft>
                <a:spcPts val="300"/>
              </a:spcAft>
            </a:pPr>
            <a:r>
              <a:rPr lang="es-MX" sz="1400" b="1" dirty="0">
                <a:latin typeface="Arial" panose="020B0604020202020204" pitchFamily="34" charset="0"/>
                <a:cs typeface="Arial" panose="020B0604020202020204" pitchFamily="34" charset="0"/>
              </a:rPr>
              <a:t>Presupuesto 2023</a:t>
            </a:r>
          </a:p>
          <a:p>
            <a:pPr marL="285750" indent="-285750" algn="just">
              <a:spcBef>
                <a:spcPts val="300"/>
              </a:spcBef>
              <a:spcAft>
                <a:spcPts val="300"/>
              </a:spcAft>
              <a:buFont typeface="Arial" panose="020B0604020202020204" pitchFamily="34" charset="0"/>
              <a:buChar char="•"/>
            </a:pPr>
            <a:r>
              <a:rPr lang="es-MX" sz="1400" dirty="0">
                <a:latin typeface="Arial" panose="020B0604020202020204" pitchFamily="34" charset="0"/>
                <a:cs typeface="Arial" panose="020B0604020202020204" pitchFamily="34" charset="0"/>
              </a:rPr>
              <a:t>Incremento de ventas en el mercado interno (104.4 vs. 84.3 MBDC). No se consideran exportaciones de crudo ONO (711 MMUSD en el 2022).</a:t>
            </a:r>
          </a:p>
          <a:p>
            <a:pPr marL="285750" indent="-285750" algn="just">
              <a:spcBef>
                <a:spcPts val="300"/>
              </a:spcBef>
              <a:spcAft>
                <a:spcPts val="300"/>
              </a:spcAft>
              <a:buFont typeface="Arial" panose="020B0604020202020204" pitchFamily="34" charset="0"/>
              <a:buChar char="•"/>
            </a:pPr>
            <a:r>
              <a:rPr lang="es-MX" sz="1400" dirty="0">
                <a:latin typeface="Arial" panose="020B0604020202020204" pitchFamily="34" charset="0"/>
                <a:cs typeface="Arial" panose="020B0604020202020204" pitchFamily="34" charset="0"/>
              </a:rPr>
              <a:t>Arrendamiento de Terminales Norte y Centro, operación Terminales Sur, principalmente.</a:t>
            </a:r>
          </a:p>
          <a:p>
            <a:pPr marL="285750" indent="-285750" algn="just">
              <a:spcBef>
                <a:spcPts val="300"/>
              </a:spcBef>
              <a:spcAft>
                <a:spcPts val="300"/>
              </a:spcAft>
              <a:buFont typeface="Arial" panose="020B0604020202020204" pitchFamily="34" charset="0"/>
              <a:buChar char="•"/>
            </a:pPr>
            <a:r>
              <a:rPr lang="es-MX" sz="1400" dirty="0">
                <a:latin typeface="Arial" panose="020B0604020202020204" pitchFamily="34" charset="0"/>
                <a:cs typeface="Arial" panose="020B0604020202020204" pitchFamily="34" charset="0"/>
              </a:rPr>
              <a:t>Modificación de estructura de compras, de acuerdo a las necesidades de petróleo crudo de la NRTL.</a:t>
            </a:r>
          </a:p>
          <a:p>
            <a:pPr marL="285750" indent="-285750" algn="just">
              <a:spcBef>
                <a:spcPts val="300"/>
              </a:spcBef>
              <a:spcAft>
                <a:spcPts val="300"/>
              </a:spcAft>
              <a:buFont typeface="Arial" panose="020B0604020202020204" pitchFamily="34" charset="0"/>
              <a:buChar char="•"/>
            </a:pPr>
            <a:r>
              <a:rPr lang="es-MX" sz="1400" dirty="0">
                <a:latin typeface="Arial" panose="020B0604020202020204" pitchFamily="34" charset="0"/>
                <a:cs typeface="Arial" panose="020B0604020202020204" pitchFamily="34" charset="0"/>
              </a:rPr>
              <a:t>Cambio en la estructura de gastos de operación derivado del inicio de operación de la NRTL.</a:t>
            </a:r>
          </a:p>
          <a:p>
            <a:pPr marL="285750" indent="-285750" algn="just">
              <a:spcBef>
                <a:spcPts val="300"/>
              </a:spcBef>
              <a:spcAft>
                <a:spcPts val="300"/>
              </a:spcAft>
              <a:buFont typeface="Arial" panose="020B0604020202020204" pitchFamily="34" charset="0"/>
              <a:buChar char="•"/>
            </a:pPr>
            <a:r>
              <a:rPr lang="es-MX" sz="1400" dirty="0">
                <a:latin typeface="Arial" panose="020B0604020202020204" pitchFamily="34" charset="0"/>
                <a:cs typeface="Arial" panose="020B0604020202020204" pitchFamily="34" charset="0"/>
              </a:rPr>
              <a:t>Finalización del Proyecto Modernización de Refinería Talara</a:t>
            </a:r>
          </a:p>
          <a:p>
            <a:pPr marL="285750" indent="-285750" algn="just">
              <a:spcBef>
                <a:spcPts val="300"/>
              </a:spcBef>
              <a:spcAft>
                <a:spcPts val="300"/>
              </a:spcAft>
              <a:buFont typeface="Arial" panose="020B0604020202020204" pitchFamily="34" charset="0"/>
              <a:buChar char="•"/>
            </a:pPr>
            <a:r>
              <a:rPr lang="es-MX" sz="1400" dirty="0">
                <a:latin typeface="Arial" panose="020B0604020202020204" pitchFamily="34" charset="0"/>
                <a:cs typeface="Arial" panose="020B0604020202020204" pitchFamily="34" charset="0"/>
              </a:rPr>
              <a:t>Impacto en la Utilidad Neta por el registro de gastos financieros por financiamientos de largo plazo (243.4 MMUSD) e inicio de depreciación de los activos de la NRTL (312.9 MMUSD).</a:t>
            </a:r>
          </a:p>
        </p:txBody>
      </p:sp>
      <p:sp>
        <p:nvSpPr>
          <p:cNvPr id="6" name="CuadroTexto 5">
            <a:extLst>
              <a:ext uri="{FF2B5EF4-FFF2-40B4-BE49-F238E27FC236}">
                <a16:creationId xmlns:a16="http://schemas.microsoft.com/office/drawing/2014/main" id="{6F0A94DF-D545-B9E7-2A06-3EF6269E5077}"/>
              </a:ext>
            </a:extLst>
          </p:cNvPr>
          <p:cNvSpPr txBox="1"/>
          <p:nvPr/>
        </p:nvSpPr>
        <p:spPr>
          <a:xfrm>
            <a:off x="577139" y="1454278"/>
            <a:ext cx="5111615" cy="4139595"/>
          </a:xfrm>
          <a:prstGeom prst="rect">
            <a:avLst/>
          </a:prstGeom>
          <a:noFill/>
        </p:spPr>
        <p:txBody>
          <a:bodyPr wrap="square">
            <a:spAutoFit/>
          </a:bodyPr>
          <a:lstStyle/>
          <a:p>
            <a:pPr>
              <a:spcBef>
                <a:spcPts val="300"/>
              </a:spcBef>
              <a:spcAft>
                <a:spcPts val="300"/>
              </a:spcAft>
            </a:pPr>
            <a:r>
              <a:rPr lang="es-MX" sz="1400" b="1" dirty="0">
                <a:latin typeface="Arial" panose="020B0604020202020204" pitchFamily="34" charset="0"/>
                <a:cs typeface="Arial" panose="020B0604020202020204" pitchFamily="34" charset="0"/>
              </a:rPr>
              <a:t>Ejecución presupuestal 2022:</a:t>
            </a:r>
          </a:p>
          <a:p>
            <a:pPr marL="285750" indent="-285750">
              <a:spcBef>
                <a:spcPts val="300"/>
              </a:spcBef>
              <a:spcAft>
                <a:spcPts val="300"/>
              </a:spcAft>
              <a:buFont typeface="Arial" panose="020B0604020202020204" pitchFamily="34" charset="0"/>
              <a:buChar char="•"/>
            </a:pPr>
            <a:r>
              <a:rPr lang="es-MX" sz="1400" dirty="0">
                <a:latin typeface="Arial" panose="020B0604020202020204" pitchFamily="34" charset="0"/>
                <a:cs typeface="Arial" panose="020B0604020202020204" pitchFamily="34" charset="0"/>
              </a:rPr>
              <a:t>Menores ventas por: i) falta de disponibilidad de inventarios por problemas de liquidez, </a:t>
            </a:r>
            <a:r>
              <a:rPr lang="es-MX" sz="1400" dirty="0" err="1">
                <a:latin typeface="Arial" panose="020B0604020202020204" pitchFamily="34" charset="0"/>
                <a:cs typeface="Arial" panose="020B0604020202020204" pitchFamily="34" charset="0"/>
              </a:rPr>
              <a:t>ii</a:t>
            </a:r>
            <a:r>
              <a:rPr lang="es-MX" sz="1400" dirty="0">
                <a:latin typeface="Arial" panose="020B0604020202020204" pitchFamily="34" charset="0"/>
                <a:cs typeface="Arial" panose="020B0604020202020204" pitchFamily="34" charset="0"/>
              </a:rPr>
              <a:t>) continuos cierres de puerto y </a:t>
            </a:r>
            <a:r>
              <a:rPr lang="es-MX" sz="1400" dirty="0" err="1">
                <a:latin typeface="Arial" panose="020B0604020202020204" pitchFamily="34" charset="0"/>
                <a:cs typeface="Arial" panose="020B0604020202020204" pitchFamily="34" charset="0"/>
              </a:rPr>
              <a:t>iii</a:t>
            </a:r>
            <a:r>
              <a:rPr lang="es-MX" sz="1400" dirty="0">
                <a:latin typeface="Arial" panose="020B0604020202020204" pitchFamily="34" charset="0"/>
                <a:cs typeface="Arial" panose="020B0604020202020204" pitchFamily="34" charset="0"/>
              </a:rPr>
              <a:t>) estrategias comerciales agresivas de la competencia.</a:t>
            </a:r>
          </a:p>
          <a:p>
            <a:pPr marL="285750" indent="-285750">
              <a:spcBef>
                <a:spcPts val="300"/>
              </a:spcBef>
              <a:spcAft>
                <a:spcPts val="300"/>
              </a:spcAft>
              <a:buFont typeface="Arial" panose="020B0604020202020204" pitchFamily="34" charset="0"/>
              <a:buChar char="•"/>
            </a:pPr>
            <a:r>
              <a:rPr lang="es-MX" sz="1400" dirty="0">
                <a:latin typeface="Arial" panose="020B0604020202020204" pitchFamily="34" charset="0"/>
                <a:cs typeface="Arial" panose="020B0604020202020204" pitchFamily="34" charset="0"/>
              </a:rPr>
              <a:t>15 siniestros ocasionados por terceros en el ONP, que no permitieron la prestación del servicio de transporte de crudo a clientes externos. Se provisionaron gastos para la atención de estos eventos medioambientales por 39.6 MMUSD.</a:t>
            </a:r>
          </a:p>
          <a:p>
            <a:pPr marL="285750" indent="-285750">
              <a:spcBef>
                <a:spcPts val="300"/>
              </a:spcBef>
              <a:spcAft>
                <a:spcPts val="300"/>
              </a:spcAft>
              <a:buFont typeface="Arial" panose="020B0604020202020204" pitchFamily="34" charset="0"/>
              <a:buChar char="•"/>
            </a:pPr>
            <a:r>
              <a:rPr lang="es-MX" sz="1400" dirty="0">
                <a:latin typeface="Arial" panose="020B0604020202020204" pitchFamily="34" charset="0"/>
                <a:cs typeface="Arial" panose="020B0604020202020204" pitchFamily="34" charset="0"/>
              </a:rPr>
              <a:t>Consumo de crudo para el inicio de la operación de la NRTL (9.3 MBDC), de acuerdo a su secuencia de arranque progresivo.</a:t>
            </a:r>
          </a:p>
          <a:p>
            <a:pPr marL="285750" indent="-285750">
              <a:spcBef>
                <a:spcPts val="300"/>
              </a:spcBef>
              <a:spcAft>
                <a:spcPts val="300"/>
              </a:spcAft>
              <a:buFont typeface="Arial" panose="020B0604020202020204" pitchFamily="34" charset="0"/>
              <a:buChar char="•"/>
            </a:pPr>
            <a:r>
              <a:rPr lang="es-MX" sz="1400" dirty="0">
                <a:latin typeface="Arial" panose="020B0604020202020204" pitchFamily="34" charset="0"/>
                <a:cs typeface="Arial" panose="020B0604020202020204" pitchFamily="34" charset="0"/>
              </a:rPr>
              <a:t>Intereses del financiamiento de largo plazo para PMRT (28.8 MMUSD).</a:t>
            </a:r>
          </a:p>
          <a:p>
            <a:pPr marL="285750" indent="-285750">
              <a:spcBef>
                <a:spcPts val="300"/>
              </a:spcBef>
              <a:spcAft>
                <a:spcPts val="300"/>
              </a:spcAft>
              <a:buFont typeface="Arial" panose="020B0604020202020204" pitchFamily="34" charset="0"/>
              <a:buChar char="•"/>
            </a:pPr>
            <a:r>
              <a:rPr lang="es-MX" sz="1400" dirty="0">
                <a:latin typeface="Arial" panose="020B0604020202020204" pitchFamily="34" charset="0"/>
                <a:cs typeface="Arial" panose="020B0604020202020204" pitchFamily="34" charset="0"/>
              </a:rPr>
              <a:t>Depreciación de activos de la NRTL que entraron en operación (45.8 MMUSD).</a:t>
            </a:r>
            <a:endParaRPr lang="es-PE" sz="1400" dirty="0">
              <a:highlight>
                <a:srgbClr val="FFFF00"/>
              </a:highlight>
            </a:endParaRPr>
          </a:p>
        </p:txBody>
      </p:sp>
      <p:grpSp>
        <p:nvGrpSpPr>
          <p:cNvPr id="5" name="Grupo 35">
            <a:extLst>
              <a:ext uri="{FF2B5EF4-FFF2-40B4-BE49-F238E27FC236}">
                <a16:creationId xmlns:a16="http://schemas.microsoft.com/office/drawing/2014/main" id="{CADBFDB9-A4FD-4DCE-36F7-73D2B538456A}"/>
              </a:ext>
            </a:extLst>
          </p:cNvPr>
          <p:cNvGrpSpPr/>
          <p:nvPr/>
        </p:nvGrpSpPr>
        <p:grpSpPr bwMode="auto">
          <a:xfrm>
            <a:off x="441919" y="786274"/>
            <a:ext cx="8983213" cy="67680"/>
            <a:chOff x="0" y="0"/>
            <a:chExt cx="9976844" cy="604157"/>
          </a:xfrm>
        </p:grpSpPr>
        <p:sp>
          <p:nvSpPr>
            <p:cNvPr id="8" name="Forma libre: forma 7">
              <a:extLst>
                <a:ext uri="{FF2B5EF4-FFF2-40B4-BE49-F238E27FC236}">
                  <a16:creationId xmlns:a16="http://schemas.microsoft.com/office/drawing/2014/main" id="{B55DA843-AB20-CA13-4C40-2C9D2040E332}"/>
                </a:ext>
              </a:extLst>
            </p:cNvPr>
            <p:cNvSpPr/>
            <p:nvPr/>
          </p:nvSpPr>
          <p:spPr>
            <a:xfrm>
              <a:off x="4676009"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a:p>
          </p:txBody>
        </p:sp>
        <p:sp>
          <p:nvSpPr>
            <p:cNvPr id="9" name="Forma libre: forma 8">
              <a:extLst>
                <a:ext uri="{FF2B5EF4-FFF2-40B4-BE49-F238E27FC236}">
                  <a16:creationId xmlns:a16="http://schemas.microsoft.com/office/drawing/2014/main" id="{FF4A62C5-2A29-113B-F50B-0333AB93D0BA}"/>
                </a:ext>
              </a:extLst>
            </p:cNvPr>
            <p:cNvSpPr/>
            <p:nvPr/>
          </p:nvSpPr>
          <p:spPr>
            <a:xfrm rot="10800000">
              <a:off x="0"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46BFE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dirty="0"/>
            </a:p>
          </p:txBody>
        </p:sp>
      </p:grpSp>
      <p:grpSp>
        <p:nvGrpSpPr>
          <p:cNvPr id="3" name="Grupo 19">
            <a:extLst>
              <a:ext uri="{FF2B5EF4-FFF2-40B4-BE49-F238E27FC236}">
                <a16:creationId xmlns:a16="http://schemas.microsoft.com/office/drawing/2014/main" id="{896D27C5-45FC-159C-62BD-8482287A49E3}"/>
              </a:ext>
            </a:extLst>
          </p:cNvPr>
          <p:cNvGrpSpPr/>
          <p:nvPr/>
        </p:nvGrpSpPr>
        <p:grpSpPr bwMode="auto">
          <a:xfrm flipH="1">
            <a:off x="0" y="6514374"/>
            <a:ext cx="12192000" cy="352504"/>
            <a:chOff x="-2" y="6466186"/>
            <a:chExt cx="12192001" cy="397066"/>
          </a:xfrm>
        </p:grpSpPr>
        <p:sp>
          <p:nvSpPr>
            <p:cNvPr id="10" name="Triángulo isósceles 9">
              <a:extLst>
                <a:ext uri="{FF2B5EF4-FFF2-40B4-BE49-F238E27FC236}">
                  <a16:creationId xmlns:a16="http://schemas.microsoft.com/office/drawing/2014/main" id="{051210C7-683A-CB26-462F-F3E750CFAC73}"/>
                </a:ext>
              </a:extLst>
            </p:cNvPr>
            <p:cNvSpPr/>
            <p:nvPr/>
          </p:nvSpPr>
          <p:spPr>
            <a:xfrm flipH="1">
              <a:off x="-2" y="6466186"/>
              <a:ext cx="12192001" cy="397066"/>
            </a:xfrm>
            <a:prstGeom prst="triangle">
              <a:avLst>
                <a:gd name="adj" fmla="val 100000"/>
              </a:avLst>
            </a:prstGeom>
            <a:solidFill>
              <a:srgbClr val="00B0F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sp>
          <p:nvSpPr>
            <p:cNvPr id="11" name="Triángulo isósceles 10">
              <a:extLst>
                <a:ext uri="{FF2B5EF4-FFF2-40B4-BE49-F238E27FC236}">
                  <a16:creationId xmlns:a16="http://schemas.microsoft.com/office/drawing/2014/main" id="{7754C359-FB27-4801-CD3F-56422C848237}"/>
                </a:ext>
              </a:extLst>
            </p:cNvPr>
            <p:cNvSpPr/>
            <p:nvPr/>
          </p:nvSpPr>
          <p:spPr>
            <a:xfrm>
              <a:off x="73023" y="6539246"/>
              <a:ext cx="12118976" cy="319242"/>
            </a:xfrm>
            <a:prstGeom prst="triangle">
              <a:avLst>
                <a:gd name="adj" fmla="val 100000"/>
              </a:avLst>
            </a:prstGeom>
            <a:gradFill>
              <a:gsLst>
                <a:gs pos="0">
                  <a:schemeClr val="bg1">
                    <a:lumMod val="85000"/>
                  </a:schemeClr>
                </a:gs>
                <a:gs pos="100000">
                  <a:schemeClr val="tx1">
                    <a:lumMod val="50000"/>
                    <a:lumOff val="50000"/>
                  </a:schemeClr>
                </a:gs>
              </a:gsLst>
              <a:lin ang="54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grpSp>
    </p:spTree>
    <p:extLst>
      <p:ext uri="{BB962C8B-B14F-4D97-AF65-F5344CB8AC3E}">
        <p14:creationId xmlns:p14="http://schemas.microsoft.com/office/powerpoint/2010/main" val="3156619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14"/>
          <p:cNvGrpSpPr/>
          <p:nvPr/>
        </p:nvGrpSpPr>
        <p:grpSpPr bwMode="auto">
          <a:xfrm>
            <a:off x="380043" y="750097"/>
            <a:ext cx="10133737" cy="72196"/>
            <a:chOff x="0" y="0"/>
            <a:chExt cx="9976844" cy="604157"/>
          </a:xfrm>
        </p:grpSpPr>
        <p:sp>
          <p:nvSpPr>
            <p:cNvPr id="10" name="Forma libre: forma 9"/>
            <p:cNvSpPr/>
            <p:nvPr/>
          </p:nvSpPr>
          <p:spPr>
            <a:xfrm>
              <a:off x="4675047" y="0"/>
              <a:ext cx="5301797"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eaLnBrk="1" fontAlgn="auto" hangingPunct="1">
                <a:spcBef>
                  <a:spcPts val="0"/>
                </a:spcBef>
                <a:spcAft>
                  <a:spcPts val="0"/>
                </a:spcAft>
                <a:defRPr/>
              </a:pPr>
              <a:endParaRPr lang="es-PE" dirty="0"/>
            </a:p>
          </p:txBody>
        </p:sp>
        <p:sp>
          <p:nvSpPr>
            <p:cNvPr id="13" name="Forma libre: forma 12"/>
            <p:cNvSpPr/>
            <p:nvPr/>
          </p:nvSpPr>
          <p:spPr>
            <a:xfrm rot="10800000">
              <a:off x="0" y="0"/>
              <a:ext cx="5301797"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46BFE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eaLnBrk="1" fontAlgn="auto" hangingPunct="1">
                <a:spcBef>
                  <a:spcPts val="0"/>
                </a:spcBef>
                <a:spcAft>
                  <a:spcPts val="0"/>
                </a:spcAft>
                <a:defRPr/>
              </a:pPr>
              <a:endParaRPr lang="es-PE" dirty="0"/>
            </a:p>
          </p:txBody>
        </p:sp>
      </p:grpSp>
      <p:sp>
        <p:nvSpPr>
          <p:cNvPr id="14" name="Title 5">
            <a:extLst>
              <a:ext uri="{FF2B5EF4-FFF2-40B4-BE49-F238E27FC236}">
                <a16:creationId xmlns:a16="http://schemas.microsoft.com/office/drawing/2014/main" id="{9343B3CF-371A-4FFB-9EF1-9304B670FA38}"/>
              </a:ext>
            </a:extLst>
          </p:cNvPr>
          <p:cNvSpPr txBox="1"/>
          <p:nvPr/>
        </p:nvSpPr>
        <p:spPr>
          <a:xfrm>
            <a:off x="358947" y="244797"/>
            <a:ext cx="10125522"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es-PE"/>
            </a:defPPr>
            <a:lvl1pPr>
              <a:lnSpc>
                <a:spcPct val="90000"/>
              </a:lnSpc>
              <a:spcBef>
                <a:spcPct val="0"/>
              </a:spcBef>
              <a:defRPr sz="2800" b="1">
                <a:solidFill>
                  <a:srgbClr val="404040"/>
                </a:solidFill>
                <a:latin typeface="Calibri" panose="020F0502020204030204" pitchFamily="34" charset="0"/>
              </a:defRPr>
            </a:lvl1pPr>
          </a:lstStyle>
          <a:p>
            <a:r>
              <a:rPr lang="es-ES" sz="2200" kern="1600" spc="-20" dirty="0">
                <a:solidFill>
                  <a:srgbClr val="0070C0"/>
                </a:solidFill>
                <a:latin typeface="Arial" charset="0"/>
                <a:cs typeface="Arial" charset="0"/>
              </a:rPr>
              <a:t>Factores que impactan en el EBITDA 2022 (MMUS$) </a:t>
            </a:r>
          </a:p>
        </p:txBody>
      </p:sp>
      <p:pic>
        <p:nvPicPr>
          <p:cNvPr id="3" name="Imagen 2">
            <a:extLst>
              <a:ext uri="{FF2B5EF4-FFF2-40B4-BE49-F238E27FC236}">
                <a16:creationId xmlns:a16="http://schemas.microsoft.com/office/drawing/2014/main" id="{DCDD1C0F-1ADF-4886-81BD-60F2D9B76249}"/>
              </a:ext>
            </a:extLst>
          </p:cNvPr>
          <p:cNvPicPr>
            <a:picLocks noChangeAspect="1"/>
          </p:cNvPicPr>
          <p:nvPr/>
        </p:nvPicPr>
        <p:blipFill>
          <a:blip r:embed="rId3"/>
          <a:stretch>
            <a:fillRect/>
          </a:stretch>
        </p:blipFill>
        <p:spPr>
          <a:xfrm>
            <a:off x="460547" y="1302703"/>
            <a:ext cx="11107875" cy="5096698"/>
          </a:xfrm>
          <a:prstGeom prst="rect">
            <a:avLst/>
          </a:prstGeom>
        </p:spPr>
      </p:pic>
      <p:pic>
        <p:nvPicPr>
          <p:cNvPr id="2" name="8 Imagen">
            <a:extLst>
              <a:ext uri="{FF2B5EF4-FFF2-40B4-BE49-F238E27FC236}">
                <a16:creationId xmlns:a16="http://schemas.microsoft.com/office/drawing/2014/main" id="{3F747B40-F756-3F32-D934-C0EC08594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2517" y="0"/>
            <a:ext cx="1609483" cy="1972523"/>
          </a:xfrm>
          <a:prstGeom prst="rect">
            <a:avLst/>
          </a:prstGeom>
        </p:spPr>
      </p:pic>
      <p:sp>
        <p:nvSpPr>
          <p:cNvPr id="4" name="CuadroTexto 3">
            <a:extLst>
              <a:ext uri="{FF2B5EF4-FFF2-40B4-BE49-F238E27FC236}">
                <a16:creationId xmlns:a16="http://schemas.microsoft.com/office/drawing/2014/main" id="{22F9B1F6-7A1B-F2D3-6FE3-57BE5C27BFA8}"/>
              </a:ext>
            </a:extLst>
          </p:cNvPr>
          <p:cNvSpPr txBox="1"/>
          <p:nvPr/>
        </p:nvSpPr>
        <p:spPr>
          <a:xfrm>
            <a:off x="5471886" y="986631"/>
            <a:ext cx="6008914" cy="2616101"/>
          </a:xfrm>
          <a:prstGeom prst="rect">
            <a:avLst/>
          </a:prstGeom>
          <a:solidFill>
            <a:schemeClr val="accent5">
              <a:lumMod val="20000"/>
              <a:lumOff val="80000"/>
            </a:schemeClr>
          </a:solidFill>
        </p:spPr>
        <p:txBody>
          <a:bodyPr wrap="square" rtlCol="0">
            <a:spAutoFit/>
          </a:bodyPr>
          <a:lstStyle/>
          <a:p>
            <a:pPr algn="just"/>
            <a:r>
              <a:rPr lang="es-MX" sz="1200" b="1" dirty="0">
                <a:latin typeface="Arial" panose="020B0604020202020204" pitchFamily="34" charset="0"/>
                <a:cs typeface="Arial" panose="020B0604020202020204" pitchFamily="34" charset="0"/>
              </a:rPr>
              <a:t>EBITDA (-106 vs 281 MMUS$ a dic.21)  Margen EBITDA (-1.9 vs 6.7 % a dic.21) </a:t>
            </a:r>
          </a:p>
          <a:p>
            <a:pPr algn="just"/>
            <a:endParaRPr lang="es-MX" sz="12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s-MX" sz="1400" dirty="0">
                <a:latin typeface="Arial" panose="020B0604020202020204" pitchFamily="34" charset="0"/>
                <a:cs typeface="Arial" panose="020B0604020202020204" pitchFamily="34" charset="0"/>
              </a:rPr>
              <a:t>El Precio de Paridad de OSINERGMIN no reconoce todos los costos de importación (Premio FOB aprox. 5.6 $/Bl y mayor flete internacional 2.0 $/Bl, entre otros).</a:t>
            </a:r>
            <a:endParaRPr lang="es-PE" sz="14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s-PE" sz="1400" dirty="0">
                <a:latin typeface="Arial" panose="020B0604020202020204" pitchFamily="34" charset="0"/>
                <a:cs typeface="Arial" panose="020B0604020202020204" pitchFamily="34" charset="0"/>
              </a:rPr>
              <a:t>Necesidad de financiamiento con proveedores ha generado mayores costos en importaciones.</a:t>
            </a:r>
          </a:p>
          <a:p>
            <a:pPr marL="285750" indent="-285750" algn="just">
              <a:buFont typeface="Wingdings" panose="05000000000000000000" pitchFamily="2" charset="2"/>
              <a:buChar char="§"/>
            </a:pPr>
            <a:r>
              <a:rPr lang="es-PE" sz="1400" dirty="0">
                <a:latin typeface="Arial" panose="020B0604020202020204" pitchFamily="34" charset="0"/>
                <a:cs typeface="Arial" panose="020B0604020202020204" pitchFamily="34" charset="0"/>
              </a:rPr>
              <a:t>Descuentos comerciales en Diesel UV se han reducido de 0.66 a 0.12 soles/galón desde junio a diciembre, ocasionado que no se pueda incrementar la venta a pesar de contar con inventarios.</a:t>
            </a:r>
          </a:p>
          <a:p>
            <a:pPr marL="285750" indent="-285750" algn="just">
              <a:buFont typeface="Wingdings" panose="05000000000000000000" pitchFamily="2" charset="2"/>
              <a:buChar char="§"/>
            </a:pPr>
            <a:r>
              <a:rPr lang="es-PE" sz="1400" dirty="0">
                <a:latin typeface="Arial" panose="020B0604020202020204" pitchFamily="34" charset="0"/>
                <a:cs typeface="Arial" panose="020B0604020202020204" pitchFamily="34" charset="0"/>
              </a:rPr>
              <a:t>Caída sostenida de precios desde fines de octubre 2022.</a:t>
            </a:r>
          </a:p>
          <a:p>
            <a:pPr marL="285750" indent="-285750" algn="just">
              <a:buFont typeface="Wingdings" panose="05000000000000000000" pitchFamily="2" charset="2"/>
              <a:buChar char="§"/>
            </a:pPr>
            <a:r>
              <a:rPr lang="es-PE" sz="1400" dirty="0">
                <a:latin typeface="Arial" panose="020B0604020202020204" pitchFamily="34" charset="0"/>
                <a:cs typeface="Arial" panose="020B0604020202020204" pitchFamily="34" charset="0"/>
              </a:rPr>
              <a:t>Continuos cierres de puertos y costos por sobreestadías </a:t>
            </a:r>
            <a:endParaRPr lang="es-MX" sz="1400" dirty="0">
              <a:latin typeface="Arial" panose="020B0604020202020204" pitchFamily="34" charset="0"/>
              <a:cs typeface="Arial" panose="020B0604020202020204" pitchFamily="34" charset="0"/>
            </a:endParaRPr>
          </a:p>
        </p:txBody>
      </p:sp>
      <p:grpSp>
        <p:nvGrpSpPr>
          <p:cNvPr id="5" name="Grupo 19">
            <a:extLst>
              <a:ext uri="{FF2B5EF4-FFF2-40B4-BE49-F238E27FC236}">
                <a16:creationId xmlns:a16="http://schemas.microsoft.com/office/drawing/2014/main" id="{3A9ACE51-BB21-37C9-FB95-5043C8C95E62}"/>
              </a:ext>
            </a:extLst>
          </p:cNvPr>
          <p:cNvGrpSpPr/>
          <p:nvPr/>
        </p:nvGrpSpPr>
        <p:grpSpPr bwMode="auto">
          <a:xfrm flipH="1">
            <a:off x="0" y="6514374"/>
            <a:ext cx="12192000" cy="352504"/>
            <a:chOff x="-2" y="6466186"/>
            <a:chExt cx="12192001" cy="397066"/>
          </a:xfrm>
        </p:grpSpPr>
        <p:sp>
          <p:nvSpPr>
            <p:cNvPr id="6" name="Triángulo isósceles 5">
              <a:extLst>
                <a:ext uri="{FF2B5EF4-FFF2-40B4-BE49-F238E27FC236}">
                  <a16:creationId xmlns:a16="http://schemas.microsoft.com/office/drawing/2014/main" id="{88CF5E6A-A6CF-235C-44DD-3FEE59177A05}"/>
                </a:ext>
              </a:extLst>
            </p:cNvPr>
            <p:cNvSpPr/>
            <p:nvPr/>
          </p:nvSpPr>
          <p:spPr>
            <a:xfrm flipH="1">
              <a:off x="-2" y="6466186"/>
              <a:ext cx="12192001" cy="397066"/>
            </a:xfrm>
            <a:prstGeom prst="triangle">
              <a:avLst>
                <a:gd name="adj" fmla="val 100000"/>
              </a:avLst>
            </a:prstGeom>
            <a:solidFill>
              <a:srgbClr val="00B0F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sp>
          <p:nvSpPr>
            <p:cNvPr id="7" name="Triángulo isósceles 6">
              <a:extLst>
                <a:ext uri="{FF2B5EF4-FFF2-40B4-BE49-F238E27FC236}">
                  <a16:creationId xmlns:a16="http://schemas.microsoft.com/office/drawing/2014/main" id="{B83F338B-78C0-1A1A-D531-D873EE8C2D32}"/>
                </a:ext>
              </a:extLst>
            </p:cNvPr>
            <p:cNvSpPr/>
            <p:nvPr/>
          </p:nvSpPr>
          <p:spPr>
            <a:xfrm>
              <a:off x="73023" y="6539246"/>
              <a:ext cx="12118976" cy="319242"/>
            </a:xfrm>
            <a:prstGeom prst="triangle">
              <a:avLst>
                <a:gd name="adj" fmla="val 100000"/>
              </a:avLst>
            </a:prstGeom>
            <a:gradFill>
              <a:gsLst>
                <a:gs pos="0">
                  <a:schemeClr val="bg1">
                    <a:lumMod val="85000"/>
                  </a:schemeClr>
                </a:gs>
                <a:gs pos="100000">
                  <a:schemeClr val="tx1">
                    <a:lumMod val="50000"/>
                    <a:lumOff val="50000"/>
                  </a:schemeClr>
                </a:gs>
              </a:gsLst>
              <a:lin ang="54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grpSp>
    </p:spTree>
    <p:extLst>
      <p:ext uri="{BB962C8B-B14F-4D97-AF65-F5344CB8AC3E}">
        <p14:creationId xmlns:p14="http://schemas.microsoft.com/office/powerpoint/2010/main" val="168617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uadroTexto 47"/>
          <p:cNvSpPr txBox="1"/>
          <p:nvPr/>
        </p:nvSpPr>
        <p:spPr>
          <a:xfrm>
            <a:off x="4827783" y="999621"/>
            <a:ext cx="1482160" cy="584775"/>
          </a:xfrm>
          <a:prstGeom prst="rect">
            <a:avLst/>
          </a:prstGeom>
          <a:noFill/>
        </p:spPr>
        <p:txBody>
          <a:bodyPr wrap="square" rtlCol="0">
            <a:spAutoFit/>
          </a:bodyPr>
          <a:lstStyle/>
          <a:p>
            <a:pPr algn="ctr"/>
            <a:r>
              <a:rPr lang="es-PE" sz="1200" b="1" dirty="0">
                <a:solidFill>
                  <a:schemeClr val="bg1"/>
                </a:solidFill>
                <a:latin typeface="Arial" panose="020B0604020202020204" pitchFamily="34" charset="0"/>
                <a:cs typeface="Arial" panose="020B0604020202020204" pitchFamily="34" charset="0"/>
              </a:rPr>
              <a:t>Variación</a:t>
            </a:r>
          </a:p>
          <a:p>
            <a:pPr algn="ctr"/>
            <a:endParaRPr lang="es-PE" sz="800" b="1" dirty="0">
              <a:solidFill>
                <a:schemeClr val="bg1"/>
              </a:solidFill>
              <a:latin typeface="Arial" panose="020B0604020202020204" pitchFamily="34" charset="0"/>
              <a:cs typeface="Arial" panose="020B0604020202020204" pitchFamily="34" charset="0"/>
            </a:endParaRPr>
          </a:p>
          <a:p>
            <a:r>
              <a:rPr lang="es-PE" sz="1200" b="1" dirty="0">
                <a:solidFill>
                  <a:schemeClr val="bg1"/>
                </a:solidFill>
                <a:latin typeface="Arial" panose="020B0604020202020204" pitchFamily="34" charset="0"/>
                <a:cs typeface="Arial" panose="020B0604020202020204" pitchFamily="34" charset="0"/>
              </a:rPr>
              <a:t> (B-A)          (B-C)</a:t>
            </a:r>
            <a:endParaRPr lang="en-US" sz="1200" b="1" dirty="0">
              <a:solidFill>
                <a:schemeClr val="bg1"/>
              </a:solidFill>
              <a:latin typeface="Arial" panose="020B0604020202020204" pitchFamily="34" charset="0"/>
              <a:cs typeface="Arial" panose="020B0604020202020204" pitchFamily="34" charset="0"/>
            </a:endParaRPr>
          </a:p>
        </p:txBody>
      </p:sp>
      <p:sp>
        <p:nvSpPr>
          <p:cNvPr id="7" name="Marcador de número de diapositiva 6"/>
          <p:cNvSpPr>
            <a:spLocks noGrp="1"/>
          </p:cNvSpPr>
          <p:nvPr>
            <p:ph type="sldNum" sz="quarter" idx="12"/>
          </p:nvPr>
        </p:nvSpPr>
        <p:spPr>
          <a:xfrm>
            <a:off x="9302187" y="6395803"/>
            <a:ext cx="2743200" cy="365125"/>
          </a:xfrm>
        </p:spPr>
        <p:txBody>
          <a:bodyPr/>
          <a:lstStyle/>
          <a:p>
            <a:fld id="{57FDEC66-7564-45B1-8108-EF43DC47BFEC}" type="slidenum">
              <a:rPr lang="es-PE" smtClean="0">
                <a:latin typeface="Arial" panose="020B0604020202020204" pitchFamily="34" charset="0"/>
                <a:cs typeface="Arial" panose="020B0604020202020204" pitchFamily="34" charset="0"/>
              </a:rPr>
              <a:t>14</a:t>
            </a:fld>
            <a:endParaRPr lang="es-PE" dirty="0">
              <a:latin typeface="Arial" panose="020B0604020202020204" pitchFamily="34" charset="0"/>
              <a:cs typeface="Arial" panose="020B0604020202020204" pitchFamily="34" charset="0"/>
            </a:endParaRPr>
          </a:p>
        </p:txBody>
      </p:sp>
      <p:pic>
        <p:nvPicPr>
          <p:cNvPr id="35" name="8 Imagen">
            <a:extLst>
              <a:ext uri="{FF2B5EF4-FFF2-40B4-BE49-F238E27FC236}">
                <a16:creationId xmlns:a16="http://schemas.microsoft.com/office/drawing/2014/main" id="{EA50D662-2B39-4664-BB56-49615EA59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517" y="0"/>
            <a:ext cx="1609483" cy="1972523"/>
          </a:xfrm>
          <a:prstGeom prst="rect">
            <a:avLst/>
          </a:prstGeom>
        </p:spPr>
      </p:pic>
      <p:sp>
        <p:nvSpPr>
          <p:cNvPr id="13" name="CuadroTexto 12">
            <a:extLst>
              <a:ext uri="{FF2B5EF4-FFF2-40B4-BE49-F238E27FC236}">
                <a16:creationId xmlns:a16="http://schemas.microsoft.com/office/drawing/2014/main" id="{531DDA96-8005-439C-A55F-E2F0ABE41A90}"/>
              </a:ext>
            </a:extLst>
          </p:cNvPr>
          <p:cNvSpPr txBox="1"/>
          <p:nvPr/>
        </p:nvSpPr>
        <p:spPr>
          <a:xfrm>
            <a:off x="559244" y="1184286"/>
            <a:ext cx="9930991" cy="400110"/>
          </a:xfrm>
          <a:prstGeom prst="rect">
            <a:avLst/>
          </a:prstGeom>
          <a:noFill/>
        </p:spPr>
        <p:txBody>
          <a:bodyPr wrap="square" rtlCol="0">
            <a:spAutoFit/>
          </a:bodyPr>
          <a:lstStyle/>
          <a:p>
            <a:pPr algn="just">
              <a:spcBef>
                <a:spcPts val="300"/>
              </a:spcBef>
              <a:spcAft>
                <a:spcPts val="300"/>
              </a:spcAft>
            </a:pPr>
            <a:r>
              <a:rPr lang="es-MX" sz="2000" kern="1600" spc="-10" dirty="0">
                <a:latin typeface="Arial" charset="0"/>
                <a:cs typeface="Arial" charset="0"/>
              </a:rPr>
              <a:t>Presupuesto de Gastos de Operación (MMUSD)</a:t>
            </a:r>
            <a:endParaRPr lang="es-MX" sz="2000" dirty="0">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0A712862-BC24-4B8B-98BF-04A0B03A59D4}"/>
              </a:ext>
            </a:extLst>
          </p:cNvPr>
          <p:cNvSpPr txBox="1"/>
          <p:nvPr/>
        </p:nvSpPr>
        <p:spPr>
          <a:xfrm>
            <a:off x="714629" y="5691772"/>
            <a:ext cx="5640024" cy="482183"/>
          </a:xfrm>
          <a:prstGeom prst="rect">
            <a:avLst/>
          </a:prstGeom>
          <a:noFill/>
        </p:spPr>
        <p:txBody>
          <a:bodyPr wrap="square">
            <a:spAutoFit/>
          </a:bodyPr>
          <a:lstStyle/>
          <a:p>
            <a:pPr algn="just">
              <a:spcBef>
                <a:spcPts val="200"/>
              </a:spcBef>
              <a:spcAft>
                <a:spcPts val="200"/>
              </a:spcAft>
            </a:pPr>
            <a:r>
              <a:rPr lang="es-PE" sz="1050" dirty="0">
                <a:latin typeface="Arial" panose="020B0604020202020204" pitchFamily="34" charset="0"/>
                <a:cs typeface="Arial" panose="020B0604020202020204" pitchFamily="34" charset="0"/>
              </a:rPr>
              <a:t>(*) Refinería Talara, Iquitos y Conchán.</a:t>
            </a:r>
          </a:p>
          <a:p>
            <a:pPr algn="just">
              <a:spcBef>
                <a:spcPts val="200"/>
              </a:spcBef>
              <a:spcAft>
                <a:spcPts val="200"/>
              </a:spcAft>
            </a:pPr>
            <a:r>
              <a:rPr lang="es-MX" sz="1050" dirty="0">
                <a:latin typeface="Arial" panose="020B0604020202020204" pitchFamily="34" charset="0"/>
                <a:cs typeface="Arial" panose="020B0604020202020204" pitchFamily="34" charset="0"/>
              </a:rPr>
              <a:t>(**) Exploración y Producción, así como alquiler de Terminales Centro y Norte.</a:t>
            </a:r>
            <a:endParaRPr lang="es-PE" sz="1050" dirty="0">
              <a:latin typeface="Arial" panose="020B060402020202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54D87873-0235-4B1A-8FA1-4EF2211C49EE}"/>
              </a:ext>
            </a:extLst>
          </p:cNvPr>
          <p:cNvSpPr txBox="1"/>
          <p:nvPr/>
        </p:nvSpPr>
        <p:spPr>
          <a:xfrm>
            <a:off x="6620349" y="1231162"/>
            <a:ext cx="4707382" cy="5447645"/>
          </a:xfrm>
          <a:prstGeom prst="rect">
            <a:avLst/>
          </a:prstGeom>
          <a:noFill/>
        </p:spPr>
        <p:txBody>
          <a:bodyPr wrap="square" rtlCol="0">
            <a:spAutoFit/>
          </a:bodyPr>
          <a:lstStyle/>
          <a:p>
            <a:pPr algn="just">
              <a:spcBef>
                <a:spcPts val="300"/>
              </a:spcBef>
              <a:spcAft>
                <a:spcPts val="300"/>
              </a:spcAft>
            </a:pPr>
            <a:r>
              <a:rPr lang="es-MX" sz="1400" b="1" dirty="0">
                <a:latin typeface="Arial" panose="020B0604020202020204" pitchFamily="34" charset="0"/>
                <a:cs typeface="Arial" panose="020B0604020202020204" pitchFamily="34" charset="0"/>
              </a:rPr>
              <a:t>Ejecución presupuestal 2022</a:t>
            </a:r>
          </a:p>
          <a:p>
            <a:pPr marL="285750" indent="-285750" algn="just">
              <a:spcBef>
                <a:spcPts val="300"/>
              </a:spcBef>
              <a:spcAft>
                <a:spcPts val="300"/>
              </a:spcAft>
              <a:buFontTx/>
              <a:buChar char="-"/>
            </a:pPr>
            <a:r>
              <a:rPr lang="es-MX" sz="1400" dirty="0">
                <a:latin typeface="Arial" panose="020B0604020202020204" pitchFamily="34" charset="0"/>
                <a:cs typeface="Arial" panose="020B0604020202020204" pitchFamily="34" charset="0"/>
              </a:rPr>
              <a:t>Actualización de la secuencia de arranque de la NRTL, originando menores registros en consumibles, operación de unidades, depreciación de equipos.</a:t>
            </a:r>
          </a:p>
          <a:p>
            <a:pPr marL="285750" indent="-285750" algn="just">
              <a:spcBef>
                <a:spcPts val="300"/>
              </a:spcBef>
              <a:spcAft>
                <a:spcPts val="300"/>
              </a:spcAft>
              <a:buFontTx/>
              <a:buChar char="-"/>
            </a:pPr>
            <a:r>
              <a:rPr lang="es-MX" sz="1400" dirty="0">
                <a:latin typeface="Arial" panose="020B0604020202020204" pitchFamily="34" charset="0"/>
                <a:cs typeface="Arial" panose="020B0604020202020204" pitchFamily="34" charset="0"/>
              </a:rPr>
              <a:t>Menores requerimientos de transporte de combustibles asociados a la menor demanda nacional.</a:t>
            </a:r>
          </a:p>
          <a:p>
            <a:pPr algn="just">
              <a:spcBef>
                <a:spcPts val="300"/>
              </a:spcBef>
              <a:spcAft>
                <a:spcPts val="300"/>
              </a:spcAft>
            </a:pPr>
            <a:r>
              <a:rPr lang="es-MX" sz="1400" b="1" dirty="0">
                <a:latin typeface="Arial" panose="020B0604020202020204" pitchFamily="34" charset="0"/>
                <a:cs typeface="Arial" panose="020B0604020202020204" pitchFamily="34" charset="0"/>
              </a:rPr>
              <a:t>Presupuesto 2023</a:t>
            </a:r>
          </a:p>
          <a:p>
            <a:pPr marL="285750" indent="-285750" algn="just">
              <a:spcBef>
                <a:spcPts val="300"/>
              </a:spcBef>
              <a:spcAft>
                <a:spcPts val="300"/>
              </a:spcAft>
              <a:buFontTx/>
              <a:buChar char="-"/>
            </a:pPr>
            <a:r>
              <a:rPr lang="es-MX" sz="1400" b="1" dirty="0">
                <a:latin typeface="Arial" panose="020B0604020202020204" pitchFamily="34" charset="0"/>
                <a:cs typeface="Arial" panose="020B0604020202020204" pitchFamily="34" charset="0"/>
              </a:rPr>
              <a:t>Refinación:</a:t>
            </a:r>
            <a:r>
              <a:rPr lang="es-MX" sz="1400" dirty="0">
                <a:latin typeface="Arial" panose="020B0604020202020204" pitchFamily="34" charset="0"/>
                <a:cs typeface="Arial" panose="020B0604020202020204" pitchFamily="34" charset="0"/>
              </a:rPr>
              <a:t> Operación de la Nueva Refinería Talara a partir de enero 2023. Depreciación 313 MMUSD. Gastos NRT 226 MMUSD (Mantenimiento mecánico, eléctrico, seguridad de procesos, operación de unidades auxiliares, suministros, gas natural)</a:t>
            </a:r>
          </a:p>
          <a:p>
            <a:pPr marL="285750" indent="-285750" algn="just">
              <a:spcBef>
                <a:spcPts val="300"/>
              </a:spcBef>
              <a:spcAft>
                <a:spcPts val="300"/>
              </a:spcAft>
              <a:buFontTx/>
              <a:buChar char="-"/>
            </a:pPr>
            <a:r>
              <a:rPr lang="es-MX" sz="1400" b="1" dirty="0">
                <a:latin typeface="Arial" panose="020B0604020202020204" pitchFamily="34" charset="0"/>
                <a:cs typeface="Arial" panose="020B0604020202020204" pitchFamily="34" charset="0"/>
              </a:rPr>
              <a:t>Comercialización y Cadena: </a:t>
            </a:r>
            <a:r>
              <a:rPr lang="es-MX" sz="1400" dirty="0">
                <a:latin typeface="Arial" panose="020B0604020202020204" pitchFamily="34" charset="0"/>
                <a:cs typeface="Arial" panose="020B0604020202020204" pitchFamily="34" charset="0"/>
              </a:rPr>
              <a:t>Atención de la mayor demanda de combustibles en el mercado interno (104.4 vs 84.3 MBDC real 2022).</a:t>
            </a:r>
            <a:endParaRPr lang="es-MX" sz="1400" b="1" dirty="0">
              <a:latin typeface="Arial" panose="020B0604020202020204" pitchFamily="34" charset="0"/>
              <a:cs typeface="Arial" panose="020B0604020202020204" pitchFamily="34" charset="0"/>
            </a:endParaRPr>
          </a:p>
          <a:p>
            <a:pPr marL="285750" indent="-285750" algn="just">
              <a:spcBef>
                <a:spcPts val="300"/>
              </a:spcBef>
              <a:spcAft>
                <a:spcPts val="300"/>
              </a:spcAft>
              <a:buFontTx/>
              <a:buChar char="-"/>
            </a:pPr>
            <a:r>
              <a:rPr lang="es-MX" sz="1400" b="1" dirty="0">
                <a:latin typeface="Arial" panose="020B0604020202020204" pitchFamily="34" charset="0"/>
                <a:cs typeface="Arial" panose="020B0604020202020204" pitchFamily="34" charset="0"/>
              </a:rPr>
              <a:t>Oleoducto Norperuano: </a:t>
            </a:r>
            <a:r>
              <a:rPr lang="es-MX" sz="1400" dirty="0">
                <a:latin typeface="Arial" panose="020B0604020202020204" pitchFamily="34" charset="0"/>
                <a:cs typeface="Arial" panose="020B0604020202020204" pitchFamily="34" charset="0"/>
              </a:rPr>
              <a:t>Operación segura y confiable del ONP al 100%. </a:t>
            </a:r>
          </a:p>
          <a:p>
            <a:pPr marL="285750" indent="-285750" algn="just">
              <a:spcBef>
                <a:spcPts val="300"/>
              </a:spcBef>
              <a:spcAft>
                <a:spcPts val="300"/>
              </a:spcAft>
              <a:buFontTx/>
              <a:buChar char="-"/>
            </a:pPr>
            <a:r>
              <a:rPr lang="es-MX" sz="1400" b="1" dirty="0">
                <a:latin typeface="Arial" panose="020B0604020202020204" pitchFamily="34" charset="0"/>
                <a:cs typeface="Arial" panose="020B0604020202020204" pitchFamily="34" charset="0"/>
              </a:rPr>
              <a:t>Exploración y Producción:</a:t>
            </a:r>
            <a:r>
              <a:rPr lang="es-MX" sz="1400" dirty="0">
                <a:latin typeface="Arial" panose="020B0604020202020204" pitchFamily="34" charset="0"/>
                <a:cs typeface="Arial" panose="020B0604020202020204" pitchFamily="34" charset="0"/>
              </a:rPr>
              <a:t> Operación de lote 192 y Lote I (hasta octubre 2023).</a:t>
            </a:r>
          </a:p>
          <a:p>
            <a:pPr marL="285750" indent="-285750" algn="just">
              <a:spcBef>
                <a:spcPts val="300"/>
              </a:spcBef>
              <a:spcAft>
                <a:spcPts val="300"/>
              </a:spcAft>
              <a:buFontTx/>
              <a:buChar char="-"/>
            </a:pPr>
            <a:r>
              <a:rPr lang="es-MX" sz="1400" b="1" dirty="0">
                <a:latin typeface="Arial" panose="020B0604020202020204" pitchFamily="34" charset="0"/>
                <a:cs typeface="Arial" panose="020B0604020202020204" pitchFamily="34" charset="0"/>
              </a:rPr>
              <a:t>Unidades Alquiladas: </a:t>
            </a:r>
            <a:r>
              <a:rPr lang="es-MX" sz="1400" dirty="0">
                <a:latin typeface="Arial" panose="020B0604020202020204" pitchFamily="34" charset="0"/>
                <a:cs typeface="Arial" panose="020B0604020202020204" pitchFamily="34" charset="0"/>
              </a:rPr>
              <a:t>Continuación del alquiler de los terminales norte y centro.</a:t>
            </a:r>
          </a:p>
        </p:txBody>
      </p:sp>
      <p:sp>
        <p:nvSpPr>
          <p:cNvPr id="2" name="Title 5">
            <a:extLst>
              <a:ext uri="{FF2B5EF4-FFF2-40B4-BE49-F238E27FC236}">
                <a16:creationId xmlns:a16="http://schemas.microsoft.com/office/drawing/2014/main" id="{AEB1970C-C1D0-F663-20BC-ECF3D6DE0E5D}"/>
              </a:ext>
            </a:extLst>
          </p:cNvPr>
          <p:cNvSpPr txBox="1">
            <a:spLocks/>
          </p:cNvSpPr>
          <p:nvPr/>
        </p:nvSpPr>
        <p:spPr>
          <a:xfrm>
            <a:off x="358947" y="297291"/>
            <a:ext cx="9797831" cy="4791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200" b="1" kern="1600" spc="-20" dirty="0">
                <a:solidFill>
                  <a:srgbClr val="0070C0"/>
                </a:solidFill>
                <a:latin typeface="Arial" charset="0"/>
                <a:ea typeface="+mn-ea"/>
                <a:cs typeface="Arial" charset="0"/>
              </a:rPr>
              <a:t>3. Ejecución Presupuestal 2022 y Presupuesto 2023</a:t>
            </a:r>
            <a:endParaRPr lang="en-US" sz="2200" b="1" kern="1600" spc="-20" dirty="0">
              <a:solidFill>
                <a:srgbClr val="0070C0"/>
              </a:solidFill>
              <a:latin typeface="Arial" charset="0"/>
              <a:ea typeface="+mn-ea"/>
              <a:cs typeface="Arial" charset="0"/>
            </a:endParaRPr>
          </a:p>
        </p:txBody>
      </p:sp>
      <p:grpSp>
        <p:nvGrpSpPr>
          <p:cNvPr id="3" name="Grupo 35">
            <a:extLst>
              <a:ext uri="{FF2B5EF4-FFF2-40B4-BE49-F238E27FC236}">
                <a16:creationId xmlns:a16="http://schemas.microsoft.com/office/drawing/2014/main" id="{DD005FEA-2585-B4F9-4A64-4A9637A7717E}"/>
              </a:ext>
            </a:extLst>
          </p:cNvPr>
          <p:cNvGrpSpPr/>
          <p:nvPr/>
        </p:nvGrpSpPr>
        <p:grpSpPr bwMode="auto">
          <a:xfrm>
            <a:off x="441919" y="786274"/>
            <a:ext cx="8983213" cy="67680"/>
            <a:chOff x="0" y="0"/>
            <a:chExt cx="9976844" cy="604157"/>
          </a:xfrm>
        </p:grpSpPr>
        <p:sp>
          <p:nvSpPr>
            <p:cNvPr id="4" name="Forma libre: forma 3">
              <a:extLst>
                <a:ext uri="{FF2B5EF4-FFF2-40B4-BE49-F238E27FC236}">
                  <a16:creationId xmlns:a16="http://schemas.microsoft.com/office/drawing/2014/main" id="{9475D652-2728-B84C-EBFC-4A187BFF7039}"/>
                </a:ext>
              </a:extLst>
            </p:cNvPr>
            <p:cNvSpPr/>
            <p:nvPr/>
          </p:nvSpPr>
          <p:spPr>
            <a:xfrm>
              <a:off x="4676009"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a:p>
          </p:txBody>
        </p:sp>
        <p:sp>
          <p:nvSpPr>
            <p:cNvPr id="5" name="Forma libre: forma 4">
              <a:extLst>
                <a:ext uri="{FF2B5EF4-FFF2-40B4-BE49-F238E27FC236}">
                  <a16:creationId xmlns:a16="http://schemas.microsoft.com/office/drawing/2014/main" id="{7C84CE76-00D4-5278-5A36-D01C813066BD}"/>
                </a:ext>
              </a:extLst>
            </p:cNvPr>
            <p:cNvSpPr/>
            <p:nvPr/>
          </p:nvSpPr>
          <p:spPr>
            <a:xfrm rot="10800000">
              <a:off x="0"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46BFE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dirty="0"/>
            </a:p>
          </p:txBody>
        </p:sp>
      </p:grpSp>
      <p:pic>
        <p:nvPicPr>
          <p:cNvPr id="8" name="Imagen 7">
            <a:extLst>
              <a:ext uri="{FF2B5EF4-FFF2-40B4-BE49-F238E27FC236}">
                <a16:creationId xmlns:a16="http://schemas.microsoft.com/office/drawing/2014/main" id="{E4E6BEFF-4DC7-F9B2-C739-3D0E6C82FF9F}"/>
              </a:ext>
            </a:extLst>
          </p:cNvPr>
          <p:cNvPicPr>
            <a:picLocks noChangeAspect="1"/>
          </p:cNvPicPr>
          <p:nvPr/>
        </p:nvPicPr>
        <p:blipFill>
          <a:blip r:embed="rId4"/>
          <a:stretch>
            <a:fillRect/>
          </a:stretch>
        </p:blipFill>
        <p:spPr>
          <a:xfrm>
            <a:off x="671084" y="2865980"/>
            <a:ext cx="5915670" cy="2795591"/>
          </a:xfrm>
          <a:prstGeom prst="rect">
            <a:avLst/>
          </a:prstGeom>
        </p:spPr>
      </p:pic>
      <p:graphicFrame>
        <p:nvGraphicFramePr>
          <p:cNvPr id="11" name="Objeto 10">
            <a:extLst>
              <a:ext uri="{FF2B5EF4-FFF2-40B4-BE49-F238E27FC236}">
                <a16:creationId xmlns:a16="http://schemas.microsoft.com/office/drawing/2014/main" id="{4F1C78C6-0D49-0AED-6975-A95E88CA7F99}"/>
              </a:ext>
            </a:extLst>
          </p:cNvPr>
          <p:cNvGraphicFramePr>
            <a:graphicFrameLocks noChangeAspect="1"/>
          </p:cNvGraphicFramePr>
          <p:nvPr>
            <p:extLst>
              <p:ext uri="{D42A27DB-BD31-4B8C-83A1-F6EECF244321}">
                <p14:modId xmlns:p14="http://schemas.microsoft.com/office/powerpoint/2010/main" val="1358558895"/>
              </p:ext>
            </p:extLst>
          </p:nvPr>
        </p:nvGraphicFramePr>
        <p:xfrm>
          <a:off x="671084" y="1658066"/>
          <a:ext cx="5638859" cy="879455"/>
        </p:xfrm>
        <a:graphic>
          <a:graphicData uri="http://schemas.openxmlformats.org/presentationml/2006/ole">
            <mc:AlternateContent xmlns:mc="http://schemas.openxmlformats.org/markup-compatibility/2006">
              <mc:Choice xmlns:v="urn:schemas-microsoft-com:vml" Requires="v">
                <p:oleObj name="Worksheet" r:id="rId5" imgW="5191032" imgH="809480" progId="Excel.Sheet.12">
                  <p:embed/>
                </p:oleObj>
              </mc:Choice>
              <mc:Fallback>
                <p:oleObj name="Worksheet" r:id="rId5" imgW="5191032" imgH="809480" progId="Excel.Sheet.12">
                  <p:embed/>
                  <p:pic>
                    <p:nvPicPr>
                      <p:cNvPr id="11" name="Objeto 10">
                        <a:extLst>
                          <a:ext uri="{FF2B5EF4-FFF2-40B4-BE49-F238E27FC236}">
                            <a16:creationId xmlns:a16="http://schemas.microsoft.com/office/drawing/2014/main" id="{4F1C78C6-0D49-0AED-6975-A95E88CA7F99}"/>
                          </a:ext>
                        </a:extLst>
                      </p:cNvPr>
                      <p:cNvPicPr/>
                      <p:nvPr/>
                    </p:nvPicPr>
                    <p:blipFill>
                      <a:blip r:embed="rId6"/>
                      <a:stretch>
                        <a:fillRect/>
                      </a:stretch>
                    </p:blipFill>
                    <p:spPr>
                      <a:xfrm>
                        <a:off x="671084" y="1658066"/>
                        <a:ext cx="5638859" cy="879455"/>
                      </a:xfrm>
                      <a:prstGeom prst="rect">
                        <a:avLst/>
                      </a:prstGeom>
                    </p:spPr>
                  </p:pic>
                </p:oleObj>
              </mc:Fallback>
            </mc:AlternateContent>
          </a:graphicData>
        </a:graphic>
      </p:graphicFrame>
      <p:grpSp>
        <p:nvGrpSpPr>
          <p:cNvPr id="6" name="Grupo 19">
            <a:extLst>
              <a:ext uri="{FF2B5EF4-FFF2-40B4-BE49-F238E27FC236}">
                <a16:creationId xmlns:a16="http://schemas.microsoft.com/office/drawing/2014/main" id="{7DBFBA3C-B980-BBB5-5A8F-0C00A437CE04}"/>
              </a:ext>
            </a:extLst>
          </p:cNvPr>
          <p:cNvGrpSpPr/>
          <p:nvPr/>
        </p:nvGrpSpPr>
        <p:grpSpPr bwMode="auto">
          <a:xfrm flipH="1">
            <a:off x="0" y="6514374"/>
            <a:ext cx="12192000" cy="352504"/>
            <a:chOff x="-2" y="6466186"/>
            <a:chExt cx="12192001" cy="397066"/>
          </a:xfrm>
        </p:grpSpPr>
        <p:sp>
          <p:nvSpPr>
            <p:cNvPr id="9" name="Triángulo isósceles 8">
              <a:extLst>
                <a:ext uri="{FF2B5EF4-FFF2-40B4-BE49-F238E27FC236}">
                  <a16:creationId xmlns:a16="http://schemas.microsoft.com/office/drawing/2014/main" id="{C530E331-503E-2AC8-D742-F46FD64C6E4E}"/>
                </a:ext>
              </a:extLst>
            </p:cNvPr>
            <p:cNvSpPr/>
            <p:nvPr/>
          </p:nvSpPr>
          <p:spPr>
            <a:xfrm flipH="1">
              <a:off x="-2" y="6466186"/>
              <a:ext cx="12192001" cy="397066"/>
            </a:xfrm>
            <a:prstGeom prst="triangle">
              <a:avLst>
                <a:gd name="adj" fmla="val 100000"/>
              </a:avLst>
            </a:prstGeom>
            <a:solidFill>
              <a:srgbClr val="00B0F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sp>
          <p:nvSpPr>
            <p:cNvPr id="10" name="Triángulo isósceles 9">
              <a:extLst>
                <a:ext uri="{FF2B5EF4-FFF2-40B4-BE49-F238E27FC236}">
                  <a16:creationId xmlns:a16="http://schemas.microsoft.com/office/drawing/2014/main" id="{042F4570-C8A9-EA9A-287A-98D99D817AE4}"/>
                </a:ext>
              </a:extLst>
            </p:cNvPr>
            <p:cNvSpPr/>
            <p:nvPr/>
          </p:nvSpPr>
          <p:spPr>
            <a:xfrm>
              <a:off x="73023" y="6539246"/>
              <a:ext cx="12118976" cy="319242"/>
            </a:xfrm>
            <a:prstGeom prst="triangle">
              <a:avLst>
                <a:gd name="adj" fmla="val 100000"/>
              </a:avLst>
            </a:prstGeom>
            <a:gradFill>
              <a:gsLst>
                <a:gs pos="0">
                  <a:schemeClr val="bg1">
                    <a:lumMod val="85000"/>
                  </a:schemeClr>
                </a:gs>
                <a:gs pos="100000">
                  <a:schemeClr val="tx1">
                    <a:lumMod val="50000"/>
                    <a:lumOff val="50000"/>
                  </a:schemeClr>
                </a:gs>
              </a:gsLst>
              <a:lin ang="54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grpSp>
    </p:spTree>
    <p:extLst>
      <p:ext uri="{BB962C8B-B14F-4D97-AF65-F5344CB8AC3E}">
        <p14:creationId xmlns:p14="http://schemas.microsoft.com/office/powerpoint/2010/main" val="2545228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CA7813FF-72C9-2FB0-B513-8EE2F6DB479B}"/>
              </a:ext>
            </a:extLst>
          </p:cNvPr>
          <p:cNvPicPr>
            <a:picLocks noChangeAspect="1"/>
          </p:cNvPicPr>
          <p:nvPr/>
        </p:nvPicPr>
        <p:blipFill>
          <a:blip r:embed="rId3"/>
          <a:stretch>
            <a:fillRect/>
          </a:stretch>
        </p:blipFill>
        <p:spPr>
          <a:xfrm>
            <a:off x="987622" y="4149987"/>
            <a:ext cx="5561226" cy="2633956"/>
          </a:xfrm>
          <a:prstGeom prst="rect">
            <a:avLst/>
          </a:prstGeom>
        </p:spPr>
      </p:pic>
      <p:sp>
        <p:nvSpPr>
          <p:cNvPr id="48" name="CuadroTexto 47"/>
          <p:cNvSpPr txBox="1"/>
          <p:nvPr/>
        </p:nvSpPr>
        <p:spPr>
          <a:xfrm>
            <a:off x="4827783" y="999621"/>
            <a:ext cx="1482160" cy="584775"/>
          </a:xfrm>
          <a:prstGeom prst="rect">
            <a:avLst/>
          </a:prstGeom>
          <a:noFill/>
        </p:spPr>
        <p:txBody>
          <a:bodyPr wrap="square" rtlCol="0">
            <a:spAutoFit/>
          </a:bodyPr>
          <a:lstStyle/>
          <a:p>
            <a:pPr algn="ctr"/>
            <a:r>
              <a:rPr lang="es-PE" sz="1200" b="1" dirty="0">
                <a:solidFill>
                  <a:schemeClr val="bg1"/>
                </a:solidFill>
                <a:latin typeface="Arial" panose="020B0604020202020204" pitchFamily="34" charset="0"/>
                <a:cs typeface="Arial" panose="020B0604020202020204" pitchFamily="34" charset="0"/>
              </a:rPr>
              <a:t>Variación</a:t>
            </a:r>
          </a:p>
          <a:p>
            <a:pPr algn="ctr"/>
            <a:endParaRPr lang="es-PE" sz="800" b="1" dirty="0">
              <a:solidFill>
                <a:schemeClr val="bg1"/>
              </a:solidFill>
              <a:latin typeface="Arial" panose="020B0604020202020204" pitchFamily="34" charset="0"/>
              <a:cs typeface="Arial" panose="020B0604020202020204" pitchFamily="34" charset="0"/>
            </a:endParaRPr>
          </a:p>
          <a:p>
            <a:r>
              <a:rPr lang="es-PE" sz="1200" b="1" dirty="0">
                <a:solidFill>
                  <a:schemeClr val="bg1"/>
                </a:solidFill>
                <a:latin typeface="Arial" panose="020B0604020202020204" pitchFamily="34" charset="0"/>
                <a:cs typeface="Arial" panose="020B0604020202020204" pitchFamily="34" charset="0"/>
              </a:rPr>
              <a:t> (B-A)          (B-C)</a:t>
            </a:r>
            <a:endParaRPr lang="en-US" sz="1200" b="1" dirty="0">
              <a:solidFill>
                <a:schemeClr val="bg1"/>
              </a:solidFill>
              <a:latin typeface="Arial" panose="020B0604020202020204" pitchFamily="34" charset="0"/>
              <a:cs typeface="Arial" panose="020B0604020202020204" pitchFamily="34" charset="0"/>
            </a:endParaRPr>
          </a:p>
        </p:txBody>
      </p:sp>
      <p:sp>
        <p:nvSpPr>
          <p:cNvPr id="7" name="Marcador de número de diapositiva 6"/>
          <p:cNvSpPr>
            <a:spLocks noGrp="1"/>
          </p:cNvSpPr>
          <p:nvPr>
            <p:ph type="sldNum" sz="quarter" idx="12"/>
          </p:nvPr>
        </p:nvSpPr>
        <p:spPr>
          <a:xfrm>
            <a:off x="9302187" y="6395803"/>
            <a:ext cx="2743200" cy="365125"/>
          </a:xfrm>
        </p:spPr>
        <p:txBody>
          <a:bodyPr/>
          <a:lstStyle/>
          <a:p>
            <a:fld id="{57FDEC66-7564-45B1-8108-EF43DC47BFEC}" type="slidenum">
              <a:rPr lang="es-PE" smtClean="0">
                <a:latin typeface="Arial" panose="020B0604020202020204" pitchFamily="34" charset="0"/>
                <a:cs typeface="Arial" panose="020B0604020202020204" pitchFamily="34" charset="0"/>
              </a:rPr>
              <a:t>15</a:t>
            </a:fld>
            <a:endParaRPr lang="es-PE" dirty="0">
              <a:latin typeface="Arial" panose="020B0604020202020204" pitchFamily="34" charset="0"/>
              <a:cs typeface="Arial" panose="020B0604020202020204" pitchFamily="34" charset="0"/>
            </a:endParaRPr>
          </a:p>
        </p:txBody>
      </p:sp>
      <p:pic>
        <p:nvPicPr>
          <p:cNvPr id="35" name="8 Imagen">
            <a:extLst>
              <a:ext uri="{FF2B5EF4-FFF2-40B4-BE49-F238E27FC236}">
                <a16:creationId xmlns:a16="http://schemas.microsoft.com/office/drawing/2014/main" id="{EA50D662-2B39-4664-BB56-49615EA598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2517" y="0"/>
            <a:ext cx="1609483" cy="1972523"/>
          </a:xfrm>
          <a:prstGeom prst="rect">
            <a:avLst/>
          </a:prstGeom>
        </p:spPr>
      </p:pic>
      <p:sp>
        <p:nvSpPr>
          <p:cNvPr id="13" name="CuadroTexto 12">
            <a:extLst>
              <a:ext uri="{FF2B5EF4-FFF2-40B4-BE49-F238E27FC236}">
                <a16:creationId xmlns:a16="http://schemas.microsoft.com/office/drawing/2014/main" id="{20596DCA-1AF2-457A-9060-9FF677B6C4FA}"/>
              </a:ext>
            </a:extLst>
          </p:cNvPr>
          <p:cNvSpPr txBox="1"/>
          <p:nvPr/>
        </p:nvSpPr>
        <p:spPr>
          <a:xfrm>
            <a:off x="1277368" y="3994536"/>
            <a:ext cx="4910472" cy="276999"/>
          </a:xfrm>
          <a:prstGeom prst="rect">
            <a:avLst/>
          </a:prstGeom>
          <a:noFill/>
        </p:spPr>
        <p:txBody>
          <a:bodyPr wrap="square" rtlCol="0">
            <a:spAutoFit/>
          </a:bodyPr>
          <a:lstStyle/>
          <a:p>
            <a:pPr algn="ctr">
              <a:spcBef>
                <a:spcPts val="300"/>
              </a:spcBef>
              <a:spcAft>
                <a:spcPts val="300"/>
              </a:spcAft>
            </a:pPr>
            <a:r>
              <a:rPr lang="es-MX" sz="1200" b="1" i="1" kern="1600" spc="-10" dirty="0">
                <a:latin typeface="Arial" charset="0"/>
                <a:cs typeface="Arial" charset="0"/>
              </a:rPr>
              <a:t>Inversiones corrientes por Unidad de Negocio (MMUSD)</a:t>
            </a:r>
            <a:endParaRPr lang="es-MX" sz="1200" b="1" i="1" dirty="0">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0228BDEA-2D54-4AF5-98A6-E80D55B53766}"/>
              </a:ext>
            </a:extLst>
          </p:cNvPr>
          <p:cNvSpPr txBox="1"/>
          <p:nvPr/>
        </p:nvSpPr>
        <p:spPr>
          <a:xfrm>
            <a:off x="429778" y="3542436"/>
            <a:ext cx="6329713" cy="400110"/>
          </a:xfrm>
          <a:prstGeom prst="rect">
            <a:avLst/>
          </a:prstGeom>
          <a:noFill/>
        </p:spPr>
        <p:txBody>
          <a:bodyPr wrap="square">
            <a:spAutoFit/>
          </a:bodyPr>
          <a:lstStyle/>
          <a:p>
            <a:r>
              <a:rPr lang="es-MX" sz="1000" dirty="0">
                <a:latin typeface="Arial" panose="020B0604020202020204" pitchFamily="34" charset="0"/>
                <a:cs typeface="Arial" panose="020B0604020202020204" pitchFamily="34" charset="0"/>
              </a:rPr>
              <a:t>1/ Nuevo Terminal Ilo, Planta de Abastecimiento Ninacaca y Planta de Ventas Puerto Maldonado.</a:t>
            </a:r>
          </a:p>
          <a:p>
            <a:r>
              <a:rPr lang="es-MX" sz="1000" dirty="0">
                <a:latin typeface="Arial" panose="020B0604020202020204" pitchFamily="34" charset="0"/>
                <a:cs typeface="Arial" panose="020B0604020202020204" pitchFamily="34" charset="0"/>
              </a:rPr>
              <a:t>2/ Explotación de Hidrocarburos en Lote 192 y Lote 64.</a:t>
            </a:r>
          </a:p>
        </p:txBody>
      </p:sp>
      <p:sp>
        <p:nvSpPr>
          <p:cNvPr id="5" name="CuadroTexto 4">
            <a:extLst>
              <a:ext uri="{FF2B5EF4-FFF2-40B4-BE49-F238E27FC236}">
                <a16:creationId xmlns:a16="http://schemas.microsoft.com/office/drawing/2014/main" id="{3A1D3D2F-566A-76A0-4263-833638AA486F}"/>
              </a:ext>
            </a:extLst>
          </p:cNvPr>
          <p:cNvSpPr txBox="1"/>
          <p:nvPr/>
        </p:nvSpPr>
        <p:spPr>
          <a:xfrm>
            <a:off x="7284575" y="1351673"/>
            <a:ext cx="4236865" cy="5370701"/>
          </a:xfrm>
          <a:prstGeom prst="rect">
            <a:avLst/>
          </a:prstGeom>
          <a:noFill/>
        </p:spPr>
        <p:txBody>
          <a:bodyPr wrap="square" rtlCol="0">
            <a:spAutoFit/>
          </a:bodyPr>
          <a:lstStyle/>
          <a:p>
            <a:pPr algn="just">
              <a:spcBef>
                <a:spcPts val="300"/>
              </a:spcBef>
              <a:spcAft>
                <a:spcPts val="300"/>
              </a:spcAft>
            </a:pPr>
            <a:r>
              <a:rPr lang="es-MX" sz="1400" b="1" dirty="0">
                <a:latin typeface="Arial" panose="020B0604020202020204" pitchFamily="34" charset="0"/>
                <a:cs typeface="Arial" panose="020B0604020202020204" pitchFamily="34" charset="0"/>
              </a:rPr>
              <a:t>Ejecución Presupuestal 2022</a:t>
            </a:r>
          </a:p>
          <a:p>
            <a:pPr algn="just">
              <a:spcBef>
                <a:spcPts val="300"/>
              </a:spcBef>
              <a:spcAft>
                <a:spcPts val="300"/>
              </a:spcAft>
            </a:pPr>
            <a:r>
              <a:rPr lang="es-MX" sz="1400" dirty="0">
                <a:latin typeface="Arial" panose="020B0604020202020204" pitchFamily="34" charset="0"/>
                <a:cs typeface="Arial" panose="020B0604020202020204" pitchFamily="34" charset="0"/>
              </a:rPr>
              <a:t>Menor ejecución del PMRT debido a la actualización del cronograma de entrega de unidades de la NRTL (plantas de hidrógeno e hidrotratadoras, así como las Unidades de Craqueo Catalítico y Flexicoking).</a:t>
            </a:r>
          </a:p>
          <a:p>
            <a:pPr algn="just">
              <a:spcBef>
                <a:spcPts val="300"/>
              </a:spcBef>
              <a:spcAft>
                <a:spcPts val="300"/>
              </a:spcAft>
            </a:pPr>
            <a:r>
              <a:rPr lang="es-MX" sz="1400" b="1" dirty="0">
                <a:latin typeface="Arial" panose="020B0604020202020204" pitchFamily="34" charset="0"/>
                <a:cs typeface="Arial" panose="020B0604020202020204" pitchFamily="34" charset="0"/>
              </a:rPr>
              <a:t>Presupuesto 2023</a:t>
            </a:r>
          </a:p>
          <a:p>
            <a:pPr marL="285750" indent="-285750" algn="just">
              <a:spcBef>
                <a:spcPts val="300"/>
              </a:spcBef>
              <a:spcAft>
                <a:spcPts val="300"/>
              </a:spcAft>
              <a:buFontTx/>
              <a:buChar char="-"/>
            </a:pPr>
            <a:r>
              <a:rPr lang="es-MX" sz="1400" b="1" dirty="0">
                <a:latin typeface="Arial" panose="020B0604020202020204" pitchFamily="34" charset="0"/>
                <a:cs typeface="Arial" panose="020B0604020202020204" pitchFamily="34" charset="0"/>
              </a:rPr>
              <a:t>PMRT: </a:t>
            </a:r>
            <a:r>
              <a:rPr lang="es-MX" sz="1400" dirty="0">
                <a:latin typeface="Arial" panose="020B0604020202020204" pitchFamily="34" charset="0"/>
                <a:cs typeface="Arial" panose="020B0604020202020204" pitchFamily="34" charset="0"/>
              </a:rPr>
              <a:t>Finalización del proceso de arranque progresivo y entrada en operación de la NRTL.</a:t>
            </a:r>
          </a:p>
          <a:p>
            <a:pPr marL="285750" indent="-285750" algn="just">
              <a:spcBef>
                <a:spcPts val="300"/>
              </a:spcBef>
              <a:spcAft>
                <a:spcPts val="300"/>
              </a:spcAft>
              <a:buFontTx/>
              <a:buChar char="-"/>
            </a:pPr>
            <a:r>
              <a:rPr lang="es-MX" sz="1400" b="1" dirty="0">
                <a:latin typeface="Arial" panose="020B0604020202020204" pitchFamily="34" charset="0"/>
                <a:cs typeface="Arial" panose="020B0604020202020204" pitchFamily="34" charset="0"/>
              </a:rPr>
              <a:t>Plantas de venta: </a:t>
            </a:r>
            <a:r>
              <a:rPr lang="es-MX" sz="1400" dirty="0">
                <a:latin typeface="Arial" panose="020B0604020202020204" pitchFamily="34" charset="0"/>
                <a:cs typeface="Arial" panose="020B0604020202020204" pitchFamily="34" charset="0"/>
              </a:rPr>
              <a:t>Continuación de la etapa constructiva de nuevas plantas de venta (Ninacaca, Puerto Maldonado y Terminal Ilo).</a:t>
            </a:r>
          </a:p>
          <a:p>
            <a:pPr marL="285750" indent="-285750" algn="just">
              <a:spcBef>
                <a:spcPts val="300"/>
              </a:spcBef>
              <a:spcAft>
                <a:spcPts val="300"/>
              </a:spcAft>
              <a:buFontTx/>
              <a:buChar char="-"/>
            </a:pPr>
            <a:r>
              <a:rPr lang="es-MX" sz="1400" dirty="0">
                <a:latin typeface="Arial" panose="020B0604020202020204" pitchFamily="34" charset="0"/>
                <a:cs typeface="Arial" panose="020B0604020202020204" pitchFamily="34" charset="0"/>
              </a:rPr>
              <a:t>Actividades de rehabilitación del </a:t>
            </a:r>
            <a:r>
              <a:rPr lang="es-MX" sz="1400" b="1" dirty="0">
                <a:latin typeface="Arial" panose="020B0604020202020204" pitchFamily="34" charset="0"/>
                <a:cs typeface="Arial" panose="020B0604020202020204" pitchFamily="34" charset="0"/>
              </a:rPr>
              <a:t>Lote 192</a:t>
            </a:r>
            <a:r>
              <a:rPr lang="es-MX" sz="1400" dirty="0">
                <a:latin typeface="Arial" panose="020B0604020202020204" pitchFamily="34" charset="0"/>
                <a:cs typeface="Arial" panose="020B0604020202020204" pitchFamily="34" charset="0"/>
              </a:rPr>
              <a:t>.</a:t>
            </a:r>
          </a:p>
          <a:p>
            <a:pPr marL="285750" indent="-285750" algn="just">
              <a:spcBef>
                <a:spcPts val="300"/>
              </a:spcBef>
              <a:spcAft>
                <a:spcPts val="300"/>
              </a:spcAft>
              <a:buFontTx/>
              <a:buChar char="-"/>
            </a:pPr>
            <a:r>
              <a:rPr lang="es-MX" sz="1400" b="1" dirty="0">
                <a:latin typeface="Arial" panose="020B0604020202020204" pitchFamily="34" charset="0"/>
                <a:cs typeface="Arial" panose="020B0604020202020204" pitchFamily="34" charset="0"/>
              </a:rPr>
              <a:t>Inversiones corrientes</a:t>
            </a:r>
            <a:r>
              <a:rPr lang="es-MX" sz="1400" dirty="0">
                <a:latin typeface="Arial" panose="020B0604020202020204" pitchFamily="34" charset="0"/>
                <a:cs typeface="Arial" panose="020B0604020202020204" pitchFamily="34" charset="0"/>
              </a:rPr>
              <a:t>: destinadas a la operación segura del ONP, construcción y mantenimiento de tanques, mejoras en plantas de ventas, cumplimiento de normativas, entre otros.</a:t>
            </a:r>
          </a:p>
          <a:p>
            <a:pPr marL="269875" indent="-269875" algn="just">
              <a:spcBef>
                <a:spcPts val="300"/>
              </a:spcBef>
              <a:spcAft>
                <a:spcPts val="300"/>
              </a:spcAft>
            </a:pPr>
            <a:r>
              <a:rPr lang="es-MX" sz="1400" dirty="0">
                <a:latin typeface="Arial" panose="020B0604020202020204" pitchFamily="34" charset="0"/>
                <a:cs typeface="Arial" panose="020B0604020202020204" pitchFamily="34" charset="0"/>
              </a:rPr>
              <a:t>	Se planifica la intensificación de inversiones en el ONP relacionadas a trabajos de inspección y mantenimiento preventivo del ducto (41 MMUSD).</a:t>
            </a:r>
          </a:p>
        </p:txBody>
      </p:sp>
      <p:sp>
        <p:nvSpPr>
          <p:cNvPr id="2" name="Title 5">
            <a:extLst>
              <a:ext uri="{FF2B5EF4-FFF2-40B4-BE49-F238E27FC236}">
                <a16:creationId xmlns:a16="http://schemas.microsoft.com/office/drawing/2014/main" id="{5EAAE626-940A-CD2C-2951-23BD8D3590A0}"/>
              </a:ext>
            </a:extLst>
          </p:cNvPr>
          <p:cNvSpPr txBox="1">
            <a:spLocks/>
          </p:cNvSpPr>
          <p:nvPr/>
        </p:nvSpPr>
        <p:spPr>
          <a:xfrm>
            <a:off x="358947" y="297291"/>
            <a:ext cx="9797831" cy="4791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200" b="1" kern="1600" spc="-20" dirty="0">
                <a:solidFill>
                  <a:srgbClr val="0070C0"/>
                </a:solidFill>
                <a:latin typeface="Arial" charset="0"/>
                <a:ea typeface="+mn-ea"/>
                <a:cs typeface="Arial" charset="0"/>
              </a:rPr>
              <a:t>3. Ejecución Presupuestal 2022 y Presupuesto 2023</a:t>
            </a:r>
            <a:endParaRPr lang="en-US" sz="2200" b="1" kern="1600" spc="-20" dirty="0">
              <a:solidFill>
                <a:srgbClr val="0070C0"/>
              </a:solidFill>
              <a:latin typeface="Arial" charset="0"/>
              <a:ea typeface="+mn-ea"/>
              <a:cs typeface="Arial" charset="0"/>
            </a:endParaRPr>
          </a:p>
        </p:txBody>
      </p:sp>
      <p:grpSp>
        <p:nvGrpSpPr>
          <p:cNvPr id="3" name="Grupo 35">
            <a:extLst>
              <a:ext uri="{FF2B5EF4-FFF2-40B4-BE49-F238E27FC236}">
                <a16:creationId xmlns:a16="http://schemas.microsoft.com/office/drawing/2014/main" id="{12A23A32-5BE4-43E2-D2DB-B702D21F6904}"/>
              </a:ext>
            </a:extLst>
          </p:cNvPr>
          <p:cNvGrpSpPr/>
          <p:nvPr/>
        </p:nvGrpSpPr>
        <p:grpSpPr bwMode="auto">
          <a:xfrm>
            <a:off x="441919" y="786274"/>
            <a:ext cx="8983213" cy="67680"/>
            <a:chOff x="0" y="0"/>
            <a:chExt cx="9976844" cy="604157"/>
          </a:xfrm>
        </p:grpSpPr>
        <p:sp>
          <p:nvSpPr>
            <p:cNvPr id="4" name="Forma libre: forma 3">
              <a:extLst>
                <a:ext uri="{FF2B5EF4-FFF2-40B4-BE49-F238E27FC236}">
                  <a16:creationId xmlns:a16="http://schemas.microsoft.com/office/drawing/2014/main" id="{8CEE97A8-BAF7-D39F-E370-1AD37904F5F2}"/>
                </a:ext>
              </a:extLst>
            </p:cNvPr>
            <p:cNvSpPr/>
            <p:nvPr/>
          </p:nvSpPr>
          <p:spPr>
            <a:xfrm>
              <a:off x="4676009"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a:p>
          </p:txBody>
        </p:sp>
        <p:sp>
          <p:nvSpPr>
            <p:cNvPr id="8" name="Forma libre: forma 7">
              <a:extLst>
                <a:ext uri="{FF2B5EF4-FFF2-40B4-BE49-F238E27FC236}">
                  <a16:creationId xmlns:a16="http://schemas.microsoft.com/office/drawing/2014/main" id="{008F7A27-E541-5A74-B840-5BC88C4DA23A}"/>
                </a:ext>
              </a:extLst>
            </p:cNvPr>
            <p:cNvSpPr/>
            <p:nvPr/>
          </p:nvSpPr>
          <p:spPr>
            <a:xfrm rot="10800000">
              <a:off x="0"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46BFE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dirty="0"/>
            </a:p>
          </p:txBody>
        </p:sp>
      </p:grpSp>
      <p:graphicFrame>
        <p:nvGraphicFramePr>
          <p:cNvPr id="9" name="Objeto 8">
            <a:extLst>
              <a:ext uri="{FF2B5EF4-FFF2-40B4-BE49-F238E27FC236}">
                <a16:creationId xmlns:a16="http://schemas.microsoft.com/office/drawing/2014/main" id="{C223C4C2-4FE5-7D88-073A-A0BED72A5AF9}"/>
              </a:ext>
            </a:extLst>
          </p:cNvPr>
          <p:cNvGraphicFramePr>
            <a:graphicFrameLocks noChangeAspect="1"/>
          </p:cNvGraphicFramePr>
          <p:nvPr>
            <p:extLst>
              <p:ext uri="{D42A27DB-BD31-4B8C-83A1-F6EECF244321}">
                <p14:modId xmlns:p14="http://schemas.microsoft.com/office/powerpoint/2010/main" val="2491283962"/>
              </p:ext>
            </p:extLst>
          </p:nvPr>
        </p:nvGraphicFramePr>
        <p:xfrm>
          <a:off x="517037" y="1361473"/>
          <a:ext cx="6096427" cy="2126192"/>
        </p:xfrm>
        <a:graphic>
          <a:graphicData uri="http://schemas.openxmlformats.org/presentationml/2006/ole">
            <mc:AlternateContent xmlns:mc="http://schemas.openxmlformats.org/markup-compatibility/2006">
              <mc:Choice xmlns:v="urn:schemas-microsoft-com:vml" Requires="v">
                <p:oleObj name="Worksheet" r:id="rId5" imgW="5762790" imgH="2009867" progId="Excel.Sheet.12">
                  <p:embed/>
                </p:oleObj>
              </mc:Choice>
              <mc:Fallback>
                <p:oleObj name="Worksheet" r:id="rId5" imgW="5762790" imgH="2009867" progId="Excel.Sheet.12">
                  <p:embed/>
                  <p:pic>
                    <p:nvPicPr>
                      <p:cNvPr id="9" name="Objeto 8">
                        <a:extLst>
                          <a:ext uri="{FF2B5EF4-FFF2-40B4-BE49-F238E27FC236}">
                            <a16:creationId xmlns:a16="http://schemas.microsoft.com/office/drawing/2014/main" id="{C223C4C2-4FE5-7D88-073A-A0BED72A5AF9}"/>
                          </a:ext>
                        </a:extLst>
                      </p:cNvPr>
                      <p:cNvPicPr/>
                      <p:nvPr/>
                    </p:nvPicPr>
                    <p:blipFill>
                      <a:blip r:embed="rId6"/>
                      <a:stretch>
                        <a:fillRect/>
                      </a:stretch>
                    </p:blipFill>
                    <p:spPr>
                      <a:xfrm>
                        <a:off x="517037" y="1361473"/>
                        <a:ext cx="6096427" cy="2126192"/>
                      </a:xfrm>
                      <a:prstGeom prst="rect">
                        <a:avLst/>
                      </a:prstGeom>
                    </p:spPr>
                  </p:pic>
                </p:oleObj>
              </mc:Fallback>
            </mc:AlternateContent>
          </a:graphicData>
        </a:graphic>
      </p:graphicFrame>
      <p:sp>
        <p:nvSpPr>
          <p:cNvPr id="12" name="CuadroTexto 11">
            <a:extLst>
              <a:ext uri="{FF2B5EF4-FFF2-40B4-BE49-F238E27FC236}">
                <a16:creationId xmlns:a16="http://schemas.microsoft.com/office/drawing/2014/main" id="{ACC1BCB0-401E-1E0F-1BAD-6D6D01D06480}"/>
              </a:ext>
            </a:extLst>
          </p:cNvPr>
          <p:cNvSpPr txBox="1"/>
          <p:nvPr/>
        </p:nvSpPr>
        <p:spPr>
          <a:xfrm>
            <a:off x="394956" y="956250"/>
            <a:ext cx="9930991" cy="400110"/>
          </a:xfrm>
          <a:prstGeom prst="rect">
            <a:avLst/>
          </a:prstGeom>
          <a:noFill/>
        </p:spPr>
        <p:txBody>
          <a:bodyPr wrap="square" rtlCol="0">
            <a:spAutoFit/>
          </a:bodyPr>
          <a:lstStyle/>
          <a:p>
            <a:pPr algn="just">
              <a:spcBef>
                <a:spcPts val="300"/>
              </a:spcBef>
              <a:spcAft>
                <a:spcPts val="300"/>
              </a:spcAft>
            </a:pPr>
            <a:r>
              <a:rPr lang="es-MX" sz="2000" kern="1600" spc="-10" dirty="0">
                <a:latin typeface="Arial" charset="0"/>
                <a:cs typeface="Arial" charset="0"/>
              </a:rPr>
              <a:t>Presupuesto de Inversiones (MMUSD)</a:t>
            </a:r>
            <a:endParaRPr lang="es-MX"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473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uadroTexto 53">
            <a:extLst>
              <a:ext uri="{FF2B5EF4-FFF2-40B4-BE49-F238E27FC236}">
                <a16:creationId xmlns:a16="http://schemas.microsoft.com/office/drawing/2014/main" id="{95D69D66-F698-406F-A7DB-C8A06B94FE89}"/>
              </a:ext>
            </a:extLst>
          </p:cNvPr>
          <p:cNvSpPr txBox="1"/>
          <p:nvPr/>
        </p:nvSpPr>
        <p:spPr>
          <a:xfrm>
            <a:off x="256330" y="198963"/>
            <a:ext cx="10081988" cy="477759"/>
          </a:xfrm>
          <a:prstGeom prst="rect">
            <a:avLst/>
          </a:prstGeom>
          <a:noFill/>
        </p:spPr>
        <p:txBody>
          <a:bodyPr wrap="square" rtlCol="0">
            <a:spAutoFit/>
          </a:bodyPr>
          <a:lstStyle/>
          <a:p>
            <a:pPr defTabSz="1066212">
              <a:lnSpc>
                <a:spcPts val="3433"/>
              </a:lnSpc>
              <a:spcBef>
                <a:spcPct val="0"/>
              </a:spcBef>
              <a:defRPr/>
            </a:pPr>
            <a:r>
              <a:rPr lang="es-PE" sz="2000" b="1" kern="1600" spc="-20" dirty="0">
                <a:solidFill>
                  <a:srgbClr val="0070C0"/>
                </a:solidFill>
                <a:latin typeface="Arial" charset="0"/>
                <a:cs typeface="Arial" charset="0"/>
              </a:rPr>
              <a:t>4. Proyecciones 2023-2024</a:t>
            </a:r>
          </a:p>
        </p:txBody>
      </p:sp>
      <p:pic>
        <p:nvPicPr>
          <p:cNvPr id="141" name="8 Imagen">
            <a:extLst>
              <a:ext uri="{FF2B5EF4-FFF2-40B4-BE49-F238E27FC236}">
                <a16:creationId xmlns:a16="http://schemas.microsoft.com/office/drawing/2014/main" id="{81809568-894B-0918-C013-7108A8A4C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2275" y="-87086"/>
            <a:ext cx="1609725"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2" name="Grupo 14">
            <a:extLst>
              <a:ext uri="{FF2B5EF4-FFF2-40B4-BE49-F238E27FC236}">
                <a16:creationId xmlns:a16="http://schemas.microsoft.com/office/drawing/2014/main" id="{08B9F1EF-59CF-60F6-BD8B-8BF81D26273C}"/>
              </a:ext>
            </a:extLst>
          </p:cNvPr>
          <p:cNvGrpSpPr/>
          <p:nvPr/>
        </p:nvGrpSpPr>
        <p:grpSpPr bwMode="auto">
          <a:xfrm>
            <a:off x="358775" y="729851"/>
            <a:ext cx="10133737" cy="72196"/>
            <a:chOff x="0" y="0"/>
            <a:chExt cx="9976844" cy="604157"/>
          </a:xfrm>
        </p:grpSpPr>
        <p:sp>
          <p:nvSpPr>
            <p:cNvPr id="147" name="Forma libre: forma 146">
              <a:extLst>
                <a:ext uri="{FF2B5EF4-FFF2-40B4-BE49-F238E27FC236}">
                  <a16:creationId xmlns:a16="http://schemas.microsoft.com/office/drawing/2014/main" id="{17FFD14C-F871-0703-058F-44EF58543589}"/>
                </a:ext>
              </a:extLst>
            </p:cNvPr>
            <p:cNvSpPr/>
            <p:nvPr/>
          </p:nvSpPr>
          <p:spPr>
            <a:xfrm>
              <a:off x="4675047" y="0"/>
              <a:ext cx="5301797"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eaLnBrk="1" fontAlgn="auto" hangingPunct="1">
                <a:spcBef>
                  <a:spcPts val="0"/>
                </a:spcBef>
                <a:spcAft>
                  <a:spcPts val="0"/>
                </a:spcAft>
                <a:defRPr/>
              </a:pPr>
              <a:endParaRPr lang="es-PE" dirty="0"/>
            </a:p>
          </p:txBody>
        </p:sp>
        <p:sp>
          <p:nvSpPr>
            <p:cNvPr id="149" name="Forma libre: forma 148">
              <a:extLst>
                <a:ext uri="{FF2B5EF4-FFF2-40B4-BE49-F238E27FC236}">
                  <a16:creationId xmlns:a16="http://schemas.microsoft.com/office/drawing/2014/main" id="{9F6578DE-0C20-F0D3-49E9-CFB5141BC564}"/>
                </a:ext>
              </a:extLst>
            </p:cNvPr>
            <p:cNvSpPr/>
            <p:nvPr/>
          </p:nvSpPr>
          <p:spPr>
            <a:xfrm rot="10800000">
              <a:off x="0" y="0"/>
              <a:ext cx="5301797"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46BFE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eaLnBrk="1" fontAlgn="auto" hangingPunct="1">
                <a:spcBef>
                  <a:spcPts val="0"/>
                </a:spcBef>
                <a:spcAft>
                  <a:spcPts val="0"/>
                </a:spcAft>
                <a:defRPr/>
              </a:pPr>
              <a:endParaRPr lang="es-PE" dirty="0"/>
            </a:p>
          </p:txBody>
        </p:sp>
      </p:grpSp>
      <p:grpSp>
        <p:nvGrpSpPr>
          <p:cNvPr id="55" name="Grupo 19">
            <a:extLst>
              <a:ext uri="{FF2B5EF4-FFF2-40B4-BE49-F238E27FC236}">
                <a16:creationId xmlns:a16="http://schemas.microsoft.com/office/drawing/2014/main" id="{E0E095C3-EDD3-8999-A8D0-093B10ED6717}"/>
              </a:ext>
            </a:extLst>
          </p:cNvPr>
          <p:cNvGrpSpPr/>
          <p:nvPr/>
        </p:nvGrpSpPr>
        <p:grpSpPr bwMode="auto">
          <a:xfrm flipH="1">
            <a:off x="0" y="6552864"/>
            <a:ext cx="12192000" cy="396875"/>
            <a:chOff x="-2" y="6466186"/>
            <a:chExt cx="12192001" cy="397066"/>
          </a:xfrm>
        </p:grpSpPr>
        <p:sp>
          <p:nvSpPr>
            <p:cNvPr id="150" name="Triángulo isósceles 149">
              <a:extLst>
                <a:ext uri="{FF2B5EF4-FFF2-40B4-BE49-F238E27FC236}">
                  <a16:creationId xmlns:a16="http://schemas.microsoft.com/office/drawing/2014/main" id="{FD6415C2-FC6F-BCFA-CCFA-4F7F6605691B}"/>
                </a:ext>
              </a:extLst>
            </p:cNvPr>
            <p:cNvSpPr/>
            <p:nvPr/>
          </p:nvSpPr>
          <p:spPr>
            <a:xfrm flipH="1">
              <a:off x="-2" y="6466186"/>
              <a:ext cx="12192001" cy="397066"/>
            </a:xfrm>
            <a:prstGeom prst="triangle">
              <a:avLst>
                <a:gd name="adj" fmla="val 100000"/>
              </a:avLst>
            </a:prstGeom>
            <a:solidFill>
              <a:srgbClr val="00B0F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s-PE" dirty="0"/>
            </a:p>
          </p:txBody>
        </p:sp>
        <p:sp>
          <p:nvSpPr>
            <p:cNvPr id="151" name="Triángulo isósceles 150">
              <a:extLst>
                <a:ext uri="{FF2B5EF4-FFF2-40B4-BE49-F238E27FC236}">
                  <a16:creationId xmlns:a16="http://schemas.microsoft.com/office/drawing/2014/main" id="{12DBFC97-FD2B-38A0-815B-60C72CC040D8}"/>
                </a:ext>
              </a:extLst>
            </p:cNvPr>
            <p:cNvSpPr/>
            <p:nvPr/>
          </p:nvSpPr>
          <p:spPr>
            <a:xfrm>
              <a:off x="73023" y="6539246"/>
              <a:ext cx="12118976" cy="319242"/>
            </a:xfrm>
            <a:prstGeom prst="triangle">
              <a:avLst>
                <a:gd name="adj" fmla="val 100000"/>
              </a:avLst>
            </a:prstGeom>
            <a:gradFill>
              <a:gsLst>
                <a:gs pos="0">
                  <a:schemeClr val="bg1">
                    <a:lumMod val="85000"/>
                  </a:schemeClr>
                </a:gs>
                <a:gs pos="100000">
                  <a:schemeClr val="tx1">
                    <a:lumMod val="50000"/>
                    <a:lumOff val="50000"/>
                  </a:schemeClr>
                </a:gs>
              </a:gsLst>
              <a:lin ang="54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s-PE" dirty="0"/>
            </a:p>
          </p:txBody>
        </p:sp>
      </p:grpSp>
      <p:pic>
        <p:nvPicPr>
          <p:cNvPr id="9" name="Imagen 8">
            <a:extLst>
              <a:ext uri="{FF2B5EF4-FFF2-40B4-BE49-F238E27FC236}">
                <a16:creationId xmlns:a16="http://schemas.microsoft.com/office/drawing/2014/main" id="{3B9B3F1A-0B87-D90D-4226-F1835FC3556E}"/>
              </a:ext>
            </a:extLst>
          </p:cNvPr>
          <p:cNvPicPr>
            <a:picLocks noChangeAspect="1"/>
          </p:cNvPicPr>
          <p:nvPr/>
        </p:nvPicPr>
        <p:blipFill>
          <a:blip r:embed="rId4"/>
          <a:stretch>
            <a:fillRect/>
          </a:stretch>
        </p:blipFill>
        <p:spPr>
          <a:xfrm>
            <a:off x="676426" y="1608969"/>
            <a:ext cx="4905637" cy="449622"/>
          </a:xfrm>
          <a:prstGeom prst="rect">
            <a:avLst/>
          </a:prstGeom>
        </p:spPr>
      </p:pic>
      <p:pic>
        <p:nvPicPr>
          <p:cNvPr id="13" name="Imagen 12">
            <a:extLst>
              <a:ext uri="{FF2B5EF4-FFF2-40B4-BE49-F238E27FC236}">
                <a16:creationId xmlns:a16="http://schemas.microsoft.com/office/drawing/2014/main" id="{F23925EE-AC3A-A80C-5E7D-5862D28BB3FD}"/>
              </a:ext>
            </a:extLst>
          </p:cNvPr>
          <p:cNvPicPr>
            <a:picLocks noChangeAspect="1"/>
          </p:cNvPicPr>
          <p:nvPr/>
        </p:nvPicPr>
        <p:blipFill>
          <a:blip r:embed="rId5"/>
          <a:stretch>
            <a:fillRect/>
          </a:stretch>
        </p:blipFill>
        <p:spPr>
          <a:xfrm>
            <a:off x="6059487" y="1531940"/>
            <a:ext cx="4905637" cy="618165"/>
          </a:xfrm>
          <a:prstGeom prst="rect">
            <a:avLst/>
          </a:prstGeom>
        </p:spPr>
      </p:pic>
      <p:pic>
        <p:nvPicPr>
          <p:cNvPr id="15" name="Imagen 14">
            <a:extLst>
              <a:ext uri="{FF2B5EF4-FFF2-40B4-BE49-F238E27FC236}">
                <a16:creationId xmlns:a16="http://schemas.microsoft.com/office/drawing/2014/main" id="{0756BB1B-6D6D-DFF7-3B9C-E3CCFE16B540}"/>
              </a:ext>
            </a:extLst>
          </p:cNvPr>
          <p:cNvPicPr>
            <a:picLocks noChangeAspect="1"/>
          </p:cNvPicPr>
          <p:nvPr/>
        </p:nvPicPr>
        <p:blipFill>
          <a:blip r:embed="rId6"/>
          <a:stretch>
            <a:fillRect/>
          </a:stretch>
        </p:blipFill>
        <p:spPr>
          <a:xfrm>
            <a:off x="133540" y="2495700"/>
            <a:ext cx="6382460" cy="3170433"/>
          </a:xfrm>
          <a:prstGeom prst="rect">
            <a:avLst/>
          </a:prstGeom>
        </p:spPr>
      </p:pic>
      <p:pic>
        <p:nvPicPr>
          <p:cNvPr id="16" name="Imagen 15">
            <a:extLst>
              <a:ext uri="{FF2B5EF4-FFF2-40B4-BE49-F238E27FC236}">
                <a16:creationId xmlns:a16="http://schemas.microsoft.com/office/drawing/2014/main" id="{A6E06433-71CB-C13D-00F4-AD5E16911807}"/>
              </a:ext>
            </a:extLst>
          </p:cNvPr>
          <p:cNvPicPr>
            <a:picLocks noChangeAspect="1"/>
          </p:cNvPicPr>
          <p:nvPr/>
        </p:nvPicPr>
        <p:blipFill>
          <a:blip r:embed="rId7"/>
          <a:stretch>
            <a:fillRect/>
          </a:stretch>
        </p:blipFill>
        <p:spPr>
          <a:xfrm>
            <a:off x="6157677" y="2616070"/>
            <a:ext cx="5622991" cy="2863812"/>
          </a:xfrm>
          <a:prstGeom prst="rect">
            <a:avLst/>
          </a:prstGeom>
        </p:spPr>
      </p:pic>
    </p:spTree>
    <p:extLst>
      <p:ext uri="{BB962C8B-B14F-4D97-AF65-F5344CB8AC3E}">
        <p14:creationId xmlns:p14="http://schemas.microsoft.com/office/powerpoint/2010/main" val="3991592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8 Imagen">
            <a:extLst>
              <a:ext uri="{FF2B5EF4-FFF2-40B4-BE49-F238E27FC236}">
                <a16:creationId xmlns:a16="http://schemas.microsoft.com/office/drawing/2014/main" id="{00A7173E-057F-429C-AF19-33CB2C652C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2275" y="9191"/>
            <a:ext cx="1609725"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a 1">
            <a:extLst>
              <a:ext uri="{FF2B5EF4-FFF2-40B4-BE49-F238E27FC236}">
                <a16:creationId xmlns:a16="http://schemas.microsoft.com/office/drawing/2014/main" id="{BAFE3524-38B0-4254-949B-8AD4335529B9}"/>
              </a:ext>
            </a:extLst>
          </p:cNvPr>
          <p:cNvGraphicFramePr>
            <a:graphicFrameLocks noGrp="1"/>
          </p:cNvGraphicFramePr>
          <p:nvPr>
            <p:extLst>
              <p:ext uri="{D42A27DB-BD31-4B8C-83A1-F6EECF244321}">
                <p14:modId xmlns:p14="http://schemas.microsoft.com/office/powerpoint/2010/main" val="1939779215"/>
              </p:ext>
            </p:extLst>
          </p:nvPr>
        </p:nvGraphicFramePr>
        <p:xfrm>
          <a:off x="2013812" y="1510670"/>
          <a:ext cx="8164377" cy="1184339"/>
        </p:xfrm>
        <a:graphic>
          <a:graphicData uri="http://schemas.openxmlformats.org/drawingml/2006/table">
            <a:tbl>
              <a:tblPr firstRow="1" firstCol="1" bandRow="1">
                <a:tableStyleId>{2D5ABB26-0587-4C30-8999-92F81FD0307C}</a:tableStyleId>
              </a:tblPr>
              <a:tblGrid>
                <a:gridCol w="3786668">
                  <a:extLst>
                    <a:ext uri="{9D8B030D-6E8A-4147-A177-3AD203B41FA5}">
                      <a16:colId xmlns:a16="http://schemas.microsoft.com/office/drawing/2014/main" val="177235608"/>
                    </a:ext>
                  </a:extLst>
                </a:gridCol>
                <a:gridCol w="1412487">
                  <a:extLst>
                    <a:ext uri="{9D8B030D-6E8A-4147-A177-3AD203B41FA5}">
                      <a16:colId xmlns:a16="http://schemas.microsoft.com/office/drawing/2014/main" val="1749643510"/>
                    </a:ext>
                  </a:extLst>
                </a:gridCol>
                <a:gridCol w="1575926">
                  <a:extLst>
                    <a:ext uri="{9D8B030D-6E8A-4147-A177-3AD203B41FA5}">
                      <a16:colId xmlns:a16="http://schemas.microsoft.com/office/drawing/2014/main" val="1876305890"/>
                    </a:ext>
                  </a:extLst>
                </a:gridCol>
                <a:gridCol w="1389296">
                  <a:extLst>
                    <a:ext uri="{9D8B030D-6E8A-4147-A177-3AD203B41FA5}">
                      <a16:colId xmlns:a16="http://schemas.microsoft.com/office/drawing/2014/main" val="121348219"/>
                    </a:ext>
                  </a:extLst>
                </a:gridCol>
              </a:tblGrid>
              <a:tr h="437423">
                <a:tc>
                  <a:txBody>
                    <a:bodyPr/>
                    <a:lstStyle/>
                    <a:p>
                      <a:pPr>
                        <a:lnSpc>
                          <a:spcPct val="107000"/>
                        </a:lnSpc>
                        <a:spcAft>
                          <a:spcPts val="800"/>
                        </a:spcAft>
                      </a:pPr>
                      <a:endParaRPr lang="es-PE"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0913" marR="60913" marT="0" marB="0">
                    <a:solidFill>
                      <a:schemeClr val="accent6">
                        <a:lumMod val="20000"/>
                        <a:lumOff val="80000"/>
                      </a:schemeClr>
                    </a:solidFill>
                  </a:tcPr>
                </a:tc>
                <a:tc>
                  <a:txBody>
                    <a:bodyPr/>
                    <a:lstStyle/>
                    <a:p>
                      <a:pPr algn="ctr">
                        <a:lnSpc>
                          <a:spcPct val="107000"/>
                        </a:lnSpc>
                        <a:spcAft>
                          <a:spcPts val="800"/>
                        </a:spcAft>
                      </a:pPr>
                      <a:r>
                        <a:rPr lang="es-ES" sz="2000" b="1" dirty="0">
                          <a:effectLst/>
                        </a:rPr>
                        <a:t>27.04.22</a:t>
                      </a:r>
                      <a:endParaRPr lang="es-PE" sz="3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0913" marR="60913" marT="0" marB="0">
                    <a:solidFill>
                      <a:schemeClr val="accent5">
                        <a:lumMod val="20000"/>
                        <a:lumOff val="80000"/>
                      </a:schemeClr>
                    </a:solidFill>
                  </a:tcPr>
                </a:tc>
                <a:tc>
                  <a:txBody>
                    <a:bodyPr/>
                    <a:lstStyle/>
                    <a:p>
                      <a:pPr algn="ctr">
                        <a:lnSpc>
                          <a:spcPct val="107000"/>
                        </a:lnSpc>
                        <a:spcAft>
                          <a:spcPts val="800"/>
                        </a:spcAft>
                      </a:pPr>
                      <a:r>
                        <a:rPr lang="es-ES" sz="2000" b="1" dirty="0">
                          <a:effectLst/>
                        </a:rPr>
                        <a:t>06.07.22</a:t>
                      </a:r>
                      <a:endParaRPr lang="es-PE" sz="3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0913" marR="60913" marT="0" marB="0">
                    <a:solidFill>
                      <a:schemeClr val="accent4">
                        <a:lumMod val="20000"/>
                        <a:lumOff val="80000"/>
                      </a:schemeClr>
                    </a:solidFill>
                  </a:tcPr>
                </a:tc>
                <a:tc>
                  <a:txBody>
                    <a:bodyPr/>
                    <a:lstStyle/>
                    <a:p>
                      <a:pPr marL="0" algn="ctr" defTabSz="914400" rtl="0" eaLnBrk="1" latinLnBrk="0" hangingPunct="1">
                        <a:lnSpc>
                          <a:spcPct val="107000"/>
                        </a:lnSpc>
                        <a:spcAft>
                          <a:spcPts val="800"/>
                        </a:spcAft>
                      </a:pPr>
                      <a:r>
                        <a:rPr lang="es-MX" sz="2000" b="1" kern="1200" dirty="0">
                          <a:solidFill>
                            <a:schemeClr val="tx1"/>
                          </a:solidFill>
                          <a:effectLst/>
                          <a:latin typeface="+mn-lt"/>
                          <a:ea typeface="+mn-ea"/>
                          <a:cs typeface="+mn-cs"/>
                        </a:rPr>
                        <a:t>06.12.22</a:t>
                      </a:r>
                      <a:endParaRPr lang="es-PE" sz="2000" b="1" kern="1200" dirty="0">
                        <a:solidFill>
                          <a:schemeClr val="tx1"/>
                        </a:solidFill>
                        <a:effectLst/>
                        <a:latin typeface="+mn-lt"/>
                        <a:ea typeface="+mn-ea"/>
                        <a:cs typeface="+mn-cs"/>
                      </a:endParaRPr>
                    </a:p>
                  </a:txBody>
                  <a:tcPr marL="60913" marR="60913" marT="0" marB="0">
                    <a:solidFill>
                      <a:schemeClr val="accent6">
                        <a:lumMod val="40000"/>
                        <a:lumOff val="60000"/>
                      </a:schemeClr>
                    </a:solidFill>
                  </a:tcPr>
                </a:tc>
                <a:extLst>
                  <a:ext uri="{0D108BD9-81ED-4DB2-BD59-A6C34878D82A}">
                    <a16:rowId xmlns:a16="http://schemas.microsoft.com/office/drawing/2014/main" val="2455972287"/>
                  </a:ext>
                </a:extLst>
              </a:tr>
              <a:tr h="249937">
                <a:tc>
                  <a:txBody>
                    <a:bodyPr/>
                    <a:lstStyle/>
                    <a:p>
                      <a:pPr>
                        <a:lnSpc>
                          <a:spcPct val="107000"/>
                        </a:lnSpc>
                        <a:spcAft>
                          <a:spcPts val="800"/>
                        </a:spcAft>
                      </a:pPr>
                      <a:r>
                        <a:rPr lang="es-ES" sz="2000" dirty="0">
                          <a:effectLst/>
                        </a:rPr>
                        <a:t>Largo plazo en moneda extranjera</a:t>
                      </a:r>
                      <a:endParaRPr lang="es-PE"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0913" marR="60913" marT="0" marB="0">
                    <a:solidFill>
                      <a:schemeClr val="accent6">
                        <a:lumMod val="20000"/>
                        <a:lumOff val="80000"/>
                      </a:schemeClr>
                    </a:solidFill>
                  </a:tcPr>
                </a:tc>
                <a:tc>
                  <a:txBody>
                    <a:bodyPr/>
                    <a:lstStyle/>
                    <a:p>
                      <a:pPr algn="ctr">
                        <a:lnSpc>
                          <a:spcPct val="107000"/>
                        </a:lnSpc>
                        <a:spcAft>
                          <a:spcPts val="800"/>
                        </a:spcAft>
                      </a:pPr>
                      <a:r>
                        <a:rPr lang="es-ES" sz="2000" dirty="0">
                          <a:effectLst/>
                        </a:rPr>
                        <a:t>BB</a:t>
                      </a:r>
                      <a:endParaRPr lang="es-PE"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0913" marR="60913" marT="0" marB="0" anchor="ctr">
                    <a:solidFill>
                      <a:schemeClr val="accent5">
                        <a:lumMod val="20000"/>
                        <a:lumOff val="80000"/>
                      </a:schemeClr>
                    </a:solidFill>
                  </a:tcPr>
                </a:tc>
                <a:tc>
                  <a:txBody>
                    <a:bodyPr/>
                    <a:lstStyle/>
                    <a:p>
                      <a:pPr algn="ctr">
                        <a:lnSpc>
                          <a:spcPct val="107000"/>
                        </a:lnSpc>
                        <a:spcAft>
                          <a:spcPts val="800"/>
                        </a:spcAft>
                      </a:pPr>
                      <a:r>
                        <a:rPr lang="es-ES" sz="2000" dirty="0">
                          <a:effectLst/>
                        </a:rPr>
                        <a:t>BB</a:t>
                      </a:r>
                      <a:endParaRPr lang="es-PE"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0913" marR="60913" marT="0" marB="0" anchor="ctr">
                    <a:solidFill>
                      <a:schemeClr val="accent4">
                        <a:lumMod val="20000"/>
                        <a:lumOff val="80000"/>
                      </a:schemeClr>
                    </a:solidFill>
                  </a:tcPr>
                </a:tc>
                <a:tc>
                  <a:txBody>
                    <a:bodyPr/>
                    <a:lstStyle/>
                    <a:p>
                      <a:pPr marL="0" algn="ctr" defTabSz="914400" rtl="0" eaLnBrk="1" latinLnBrk="0" hangingPunct="1">
                        <a:lnSpc>
                          <a:spcPct val="107000"/>
                        </a:lnSpc>
                        <a:spcAft>
                          <a:spcPts val="800"/>
                        </a:spcAft>
                      </a:pPr>
                      <a:r>
                        <a:rPr lang="es-MX" sz="2000" kern="1200" dirty="0">
                          <a:solidFill>
                            <a:schemeClr val="tx1"/>
                          </a:solidFill>
                          <a:effectLst/>
                          <a:latin typeface="+mn-lt"/>
                          <a:ea typeface="+mn-ea"/>
                          <a:cs typeface="+mn-cs"/>
                        </a:rPr>
                        <a:t>BB</a:t>
                      </a:r>
                      <a:endParaRPr lang="es-PE" sz="2000" kern="1200" dirty="0">
                        <a:solidFill>
                          <a:schemeClr val="tx1"/>
                        </a:solidFill>
                        <a:effectLst/>
                        <a:latin typeface="+mn-lt"/>
                        <a:ea typeface="+mn-ea"/>
                        <a:cs typeface="+mn-cs"/>
                      </a:endParaRPr>
                    </a:p>
                  </a:txBody>
                  <a:tcPr marL="60913" marR="60913" marT="0" marB="0" anchor="ctr">
                    <a:solidFill>
                      <a:schemeClr val="accent6">
                        <a:lumMod val="40000"/>
                        <a:lumOff val="60000"/>
                      </a:schemeClr>
                    </a:solidFill>
                  </a:tcPr>
                </a:tc>
                <a:extLst>
                  <a:ext uri="{0D108BD9-81ED-4DB2-BD59-A6C34878D82A}">
                    <a16:rowId xmlns:a16="http://schemas.microsoft.com/office/drawing/2014/main" val="32514305"/>
                  </a:ext>
                </a:extLst>
              </a:tr>
              <a:tr h="249937">
                <a:tc>
                  <a:txBody>
                    <a:bodyPr/>
                    <a:lstStyle/>
                    <a:p>
                      <a:pPr>
                        <a:lnSpc>
                          <a:spcPct val="107000"/>
                        </a:lnSpc>
                        <a:spcAft>
                          <a:spcPts val="800"/>
                        </a:spcAft>
                      </a:pPr>
                      <a:r>
                        <a:rPr lang="es-MX" sz="2000" dirty="0">
                          <a:effectLst/>
                        </a:rPr>
                        <a:t>Perspectiva</a:t>
                      </a:r>
                      <a:endParaRPr lang="es-PE"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0913" marR="60913" marT="0" marB="0">
                    <a:solidFill>
                      <a:schemeClr val="accent6">
                        <a:lumMod val="20000"/>
                        <a:lumOff val="80000"/>
                      </a:schemeClr>
                    </a:solidFill>
                  </a:tcPr>
                </a:tc>
                <a:tc>
                  <a:txBody>
                    <a:bodyPr/>
                    <a:lstStyle/>
                    <a:p>
                      <a:pPr algn="ctr">
                        <a:lnSpc>
                          <a:spcPct val="107000"/>
                        </a:lnSpc>
                        <a:spcAft>
                          <a:spcPts val="800"/>
                        </a:spcAft>
                      </a:pPr>
                      <a:r>
                        <a:rPr lang="es-ES" sz="2000" dirty="0">
                          <a:effectLst/>
                        </a:rPr>
                        <a:t>Negativo</a:t>
                      </a:r>
                      <a:endParaRPr lang="es-PE"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0913" marR="60913" marT="0" marB="0">
                    <a:solidFill>
                      <a:schemeClr val="accent5">
                        <a:lumMod val="20000"/>
                        <a:lumOff val="80000"/>
                      </a:schemeClr>
                    </a:solidFill>
                  </a:tcPr>
                </a:tc>
                <a:tc>
                  <a:txBody>
                    <a:bodyPr/>
                    <a:lstStyle/>
                    <a:p>
                      <a:pPr algn="ctr">
                        <a:lnSpc>
                          <a:spcPct val="107000"/>
                        </a:lnSpc>
                        <a:spcAft>
                          <a:spcPts val="800"/>
                        </a:spcAft>
                      </a:pPr>
                      <a:r>
                        <a:rPr lang="es-ES" sz="2000" dirty="0">
                          <a:effectLst/>
                        </a:rPr>
                        <a:t>Estable</a:t>
                      </a:r>
                      <a:endParaRPr lang="es-PE"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0913" marR="60913" marT="0" marB="0">
                    <a:solidFill>
                      <a:schemeClr val="accent4">
                        <a:lumMod val="20000"/>
                        <a:lumOff val="80000"/>
                      </a:schemeClr>
                    </a:solidFill>
                  </a:tcPr>
                </a:tc>
                <a:tc>
                  <a:txBody>
                    <a:bodyPr/>
                    <a:lstStyle/>
                    <a:p>
                      <a:pPr marL="0" algn="ctr" defTabSz="914400" rtl="0" eaLnBrk="1" latinLnBrk="0" hangingPunct="1">
                        <a:lnSpc>
                          <a:spcPct val="107000"/>
                        </a:lnSpc>
                        <a:spcAft>
                          <a:spcPts val="800"/>
                        </a:spcAft>
                      </a:pPr>
                      <a:r>
                        <a:rPr lang="es-MX" sz="2000" kern="1200" dirty="0">
                          <a:solidFill>
                            <a:schemeClr val="tx1"/>
                          </a:solidFill>
                          <a:effectLst/>
                          <a:latin typeface="+mn-lt"/>
                          <a:ea typeface="+mn-ea"/>
                          <a:cs typeface="+mn-cs"/>
                        </a:rPr>
                        <a:t>Estable</a:t>
                      </a:r>
                      <a:endParaRPr lang="es-PE" sz="2000" kern="1200" dirty="0">
                        <a:solidFill>
                          <a:schemeClr val="tx1"/>
                        </a:solidFill>
                        <a:effectLst/>
                        <a:latin typeface="+mn-lt"/>
                        <a:ea typeface="+mn-ea"/>
                        <a:cs typeface="+mn-cs"/>
                      </a:endParaRPr>
                    </a:p>
                  </a:txBody>
                  <a:tcPr marL="60913" marR="60913" marT="0" marB="0">
                    <a:solidFill>
                      <a:schemeClr val="accent6">
                        <a:lumMod val="40000"/>
                        <a:lumOff val="60000"/>
                      </a:schemeClr>
                    </a:solidFill>
                  </a:tcPr>
                </a:tc>
                <a:extLst>
                  <a:ext uri="{0D108BD9-81ED-4DB2-BD59-A6C34878D82A}">
                    <a16:rowId xmlns:a16="http://schemas.microsoft.com/office/drawing/2014/main" val="870164330"/>
                  </a:ext>
                </a:extLst>
              </a:tr>
            </a:tbl>
          </a:graphicData>
        </a:graphic>
      </p:graphicFrame>
      <p:graphicFrame>
        <p:nvGraphicFramePr>
          <p:cNvPr id="3" name="Tabla 2">
            <a:extLst>
              <a:ext uri="{FF2B5EF4-FFF2-40B4-BE49-F238E27FC236}">
                <a16:creationId xmlns:a16="http://schemas.microsoft.com/office/drawing/2014/main" id="{7EBB7EF0-73D1-422B-B497-D7A67C87ECE6}"/>
              </a:ext>
            </a:extLst>
          </p:cNvPr>
          <p:cNvGraphicFramePr>
            <a:graphicFrameLocks noGrp="1"/>
          </p:cNvGraphicFramePr>
          <p:nvPr>
            <p:extLst>
              <p:ext uri="{D42A27DB-BD31-4B8C-83A1-F6EECF244321}">
                <p14:modId xmlns:p14="http://schemas.microsoft.com/office/powerpoint/2010/main" val="1290389033"/>
              </p:ext>
            </p:extLst>
          </p:nvPr>
        </p:nvGraphicFramePr>
        <p:xfrm>
          <a:off x="2013812" y="4527217"/>
          <a:ext cx="8164377" cy="1138945"/>
        </p:xfrm>
        <a:graphic>
          <a:graphicData uri="http://schemas.openxmlformats.org/drawingml/2006/table">
            <a:tbl>
              <a:tblPr firstRow="1" firstCol="1" bandRow="1">
                <a:tableStyleId>{2D5ABB26-0587-4C30-8999-92F81FD0307C}</a:tableStyleId>
              </a:tblPr>
              <a:tblGrid>
                <a:gridCol w="3786668">
                  <a:extLst>
                    <a:ext uri="{9D8B030D-6E8A-4147-A177-3AD203B41FA5}">
                      <a16:colId xmlns:a16="http://schemas.microsoft.com/office/drawing/2014/main" val="73486772"/>
                    </a:ext>
                  </a:extLst>
                </a:gridCol>
                <a:gridCol w="1412487">
                  <a:extLst>
                    <a:ext uri="{9D8B030D-6E8A-4147-A177-3AD203B41FA5}">
                      <a16:colId xmlns:a16="http://schemas.microsoft.com/office/drawing/2014/main" val="1717958957"/>
                    </a:ext>
                  </a:extLst>
                </a:gridCol>
                <a:gridCol w="1482611">
                  <a:extLst>
                    <a:ext uri="{9D8B030D-6E8A-4147-A177-3AD203B41FA5}">
                      <a16:colId xmlns:a16="http://schemas.microsoft.com/office/drawing/2014/main" val="195039522"/>
                    </a:ext>
                  </a:extLst>
                </a:gridCol>
                <a:gridCol w="1482611">
                  <a:extLst>
                    <a:ext uri="{9D8B030D-6E8A-4147-A177-3AD203B41FA5}">
                      <a16:colId xmlns:a16="http://schemas.microsoft.com/office/drawing/2014/main" val="3103497437"/>
                    </a:ext>
                  </a:extLst>
                </a:gridCol>
              </a:tblGrid>
              <a:tr h="515629">
                <a:tc>
                  <a:txBody>
                    <a:bodyPr/>
                    <a:lstStyle/>
                    <a:p>
                      <a:pPr>
                        <a:lnSpc>
                          <a:spcPct val="107000"/>
                        </a:lnSpc>
                        <a:spcAft>
                          <a:spcPts val="800"/>
                        </a:spcAft>
                      </a:pPr>
                      <a:endParaRPr lang="es-P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0913" marR="60913" marT="0" marB="0">
                    <a:solidFill>
                      <a:schemeClr val="accent6">
                        <a:lumMod val="20000"/>
                        <a:lumOff val="80000"/>
                      </a:schemeClr>
                    </a:solidFill>
                  </a:tcPr>
                </a:tc>
                <a:tc>
                  <a:txBody>
                    <a:bodyPr/>
                    <a:lstStyle/>
                    <a:p>
                      <a:pPr marL="0" algn="ctr" defTabSz="914400" rtl="0" eaLnBrk="1" latinLnBrk="0" hangingPunct="1">
                        <a:lnSpc>
                          <a:spcPct val="107000"/>
                        </a:lnSpc>
                        <a:spcAft>
                          <a:spcPts val="800"/>
                        </a:spcAft>
                      </a:pPr>
                      <a:r>
                        <a:rPr lang="es-PE" sz="2000" b="1" kern="1200" dirty="0">
                          <a:solidFill>
                            <a:schemeClr val="tx1"/>
                          </a:solidFill>
                          <a:effectLst/>
                          <a:latin typeface="+mn-lt"/>
                          <a:ea typeface="+mn-ea"/>
                          <a:cs typeface="+mn-cs"/>
                        </a:rPr>
                        <a:t>08.03.22</a:t>
                      </a:r>
                    </a:p>
                  </a:txBody>
                  <a:tcPr marL="60913" marR="60913" marT="0" marB="0" anchor="ctr">
                    <a:solidFill>
                      <a:schemeClr val="accent5">
                        <a:lumMod val="20000"/>
                        <a:lumOff val="80000"/>
                      </a:schemeClr>
                    </a:solidFill>
                  </a:tcPr>
                </a:tc>
                <a:tc>
                  <a:txBody>
                    <a:bodyPr/>
                    <a:lstStyle/>
                    <a:p>
                      <a:pPr marL="0" algn="ctr" defTabSz="914400" rtl="0" eaLnBrk="1" latinLnBrk="0" hangingPunct="1">
                        <a:lnSpc>
                          <a:spcPct val="107000"/>
                        </a:lnSpc>
                        <a:spcAft>
                          <a:spcPts val="800"/>
                        </a:spcAft>
                      </a:pPr>
                      <a:r>
                        <a:rPr lang="es-PE" sz="2000" b="1" kern="1200" dirty="0">
                          <a:solidFill>
                            <a:schemeClr val="tx1"/>
                          </a:solidFill>
                          <a:effectLst/>
                          <a:latin typeface="+mn-lt"/>
                          <a:ea typeface="+mn-ea"/>
                          <a:cs typeface="+mn-cs"/>
                        </a:rPr>
                        <a:t>06.09.22</a:t>
                      </a:r>
                    </a:p>
                  </a:txBody>
                  <a:tcPr marL="60913" marR="60913" marT="0" marB="0" anchor="ctr">
                    <a:solidFill>
                      <a:schemeClr val="accent4">
                        <a:lumMod val="20000"/>
                        <a:lumOff val="80000"/>
                      </a:schemeClr>
                    </a:solidFill>
                  </a:tcPr>
                </a:tc>
                <a:tc>
                  <a:txBody>
                    <a:bodyPr/>
                    <a:lstStyle/>
                    <a:p>
                      <a:pPr marL="0" algn="ctr" defTabSz="914400" rtl="0" eaLnBrk="1" latinLnBrk="0" hangingPunct="1">
                        <a:lnSpc>
                          <a:spcPct val="107000"/>
                        </a:lnSpc>
                        <a:spcAft>
                          <a:spcPts val="800"/>
                        </a:spcAft>
                      </a:pPr>
                      <a:r>
                        <a:rPr lang="es-MX" sz="2000" b="1" kern="1200" dirty="0">
                          <a:solidFill>
                            <a:schemeClr val="tx1"/>
                          </a:solidFill>
                          <a:effectLst/>
                          <a:latin typeface="+mn-lt"/>
                          <a:ea typeface="+mn-ea"/>
                          <a:cs typeface="+mn-cs"/>
                        </a:rPr>
                        <a:t>02.03.23</a:t>
                      </a:r>
                      <a:endParaRPr lang="es-PE" sz="2000" b="1" kern="1200" dirty="0">
                        <a:solidFill>
                          <a:schemeClr val="tx1"/>
                        </a:solidFill>
                        <a:effectLst/>
                        <a:latin typeface="+mn-lt"/>
                        <a:ea typeface="+mn-ea"/>
                        <a:cs typeface="+mn-cs"/>
                      </a:endParaRPr>
                    </a:p>
                  </a:txBody>
                  <a:tcPr marL="60913" marR="60913" marT="0" marB="0" anchor="ctr">
                    <a:solidFill>
                      <a:schemeClr val="accent4">
                        <a:lumMod val="20000"/>
                        <a:lumOff val="80000"/>
                      </a:schemeClr>
                    </a:solidFill>
                  </a:tcPr>
                </a:tc>
                <a:extLst>
                  <a:ext uri="{0D108BD9-81ED-4DB2-BD59-A6C34878D82A}">
                    <a16:rowId xmlns:a16="http://schemas.microsoft.com/office/drawing/2014/main" val="3485924753"/>
                  </a:ext>
                </a:extLst>
              </a:tr>
              <a:tr h="249937">
                <a:tc>
                  <a:txBody>
                    <a:bodyPr/>
                    <a:lstStyle/>
                    <a:p>
                      <a:pPr>
                        <a:lnSpc>
                          <a:spcPct val="107000"/>
                        </a:lnSpc>
                        <a:spcAft>
                          <a:spcPts val="800"/>
                        </a:spcAft>
                      </a:pPr>
                      <a:r>
                        <a:rPr lang="es-ES" sz="2000" dirty="0">
                          <a:effectLst/>
                        </a:rPr>
                        <a:t>Largo plazo en moneda extranjera</a:t>
                      </a:r>
                      <a:endParaRPr lang="es-PE"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0913" marR="60913" marT="0" marB="0">
                    <a:solidFill>
                      <a:schemeClr val="accent6">
                        <a:lumMod val="20000"/>
                        <a:lumOff val="80000"/>
                      </a:schemeClr>
                    </a:solidFill>
                  </a:tcPr>
                </a:tc>
                <a:tc>
                  <a:txBody>
                    <a:bodyPr/>
                    <a:lstStyle/>
                    <a:p>
                      <a:pPr algn="ctr">
                        <a:lnSpc>
                          <a:spcPct val="107000"/>
                        </a:lnSpc>
                        <a:spcAft>
                          <a:spcPts val="800"/>
                        </a:spcAft>
                      </a:pPr>
                      <a:r>
                        <a:rPr lang="es-ES" sz="2000" dirty="0">
                          <a:effectLst/>
                        </a:rPr>
                        <a:t>BBB-</a:t>
                      </a:r>
                      <a:endParaRPr lang="es-PE"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0913" marR="60913" marT="0" marB="0" anchor="ctr">
                    <a:solidFill>
                      <a:schemeClr val="accent5">
                        <a:lumMod val="20000"/>
                        <a:lumOff val="80000"/>
                      </a:schemeClr>
                    </a:solidFill>
                  </a:tcPr>
                </a:tc>
                <a:tc>
                  <a:txBody>
                    <a:bodyPr/>
                    <a:lstStyle/>
                    <a:p>
                      <a:pPr algn="ctr">
                        <a:lnSpc>
                          <a:spcPct val="107000"/>
                        </a:lnSpc>
                        <a:spcAft>
                          <a:spcPts val="800"/>
                        </a:spcAft>
                      </a:pPr>
                      <a:r>
                        <a:rPr lang="es-PE" sz="2000" dirty="0">
                          <a:effectLst/>
                        </a:rPr>
                        <a:t>BB+</a:t>
                      </a:r>
                      <a:endParaRPr lang="es-PE"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0913" marR="60913" marT="0" marB="0" anchor="ctr">
                    <a:solidFill>
                      <a:schemeClr val="accent4">
                        <a:lumMod val="20000"/>
                        <a:lumOff val="80000"/>
                      </a:schemeClr>
                    </a:solidFill>
                  </a:tcPr>
                </a:tc>
                <a:tc>
                  <a:txBody>
                    <a:bodyPr/>
                    <a:lstStyle/>
                    <a:p>
                      <a:pPr marL="0" algn="ctr" defTabSz="914400" rtl="0" eaLnBrk="1" latinLnBrk="0" hangingPunct="1">
                        <a:lnSpc>
                          <a:spcPct val="107000"/>
                        </a:lnSpc>
                        <a:spcAft>
                          <a:spcPts val="800"/>
                        </a:spcAft>
                      </a:pPr>
                      <a:r>
                        <a:rPr lang="es-MX" sz="2000" kern="1200" dirty="0">
                          <a:solidFill>
                            <a:schemeClr val="tx1"/>
                          </a:solidFill>
                          <a:effectLst/>
                          <a:latin typeface="+mn-lt"/>
                          <a:ea typeface="+mn-ea"/>
                          <a:cs typeface="+mn-cs"/>
                        </a:rPr>
                        <a:t>BB+</a:t>
                      </a:r>
                      <a:endParaRPr lang="es-PE" sz="2000" kern="1200" dirty="0">
                        <a:solidFill>
                          <a:schemeClr val="tx1"/>
                        </a:solidFill>
                        <a:effectLst/>
                        <a:latin typeface="+mn-lt"/>
                        <a:ea typeface="+mn-ea"/>
                        <a:cs typeface="+mn-cs"/>
                      </a:endParaRPr>
                    </a:p>
                  </a:txBody>
                  <a:tcPr marL="60913" marR="60913" marT="0" marB="0" anchor="ctr">
                    <a:solidFill>
                      <a:schemeClr val="accent4">
                        <a:lumMod val="20000"/>
                        <a:lumOff val="80000"/>
                      </a:schemeClr>
                    </a:solidFill>
                  </a:tcPr>
                </a:tc>
                <a:extLst>
                  <a:ext uri="{0D108BD9-81ED-4DB2-BD59-A6C34878D82A}">
                    <a16:rowId xmlns:a16="http://schemas.microsoft.com/office/drawing/2014/main" val="3896955365"/>
                  </a:ext>
                </a:extLst>
              </a:tr>
              <a:tr h="249937">
                <a:tc>
                  <a:txBody>
                    <a:bodyPr/>
                    <a:lstStyle/>
                    <a:p>
                      <a:pPr>
                        <a:lnSpc>
                          <a:spcPct val="107000"/>
                        </a:lnSpc>
                        <a:spcAft>
                          <a:spcPts val="800"/>
                        </a:spcAft>
                      </a:pPr>
                      <a:r>
                        <a:rPr lang="es-MX" sz="2000" dirty="0">
                          <a:effectLst/>
                        </a:rPr>
                        <a:t>Perspectiva</a:t>
                      </a:r>
                      <a:endParaRPr lang="es-PE"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0913" marR="60913" marT="0" marB="0">
                    <a:solidFill>
                      <a:schemeClr val="accent6">
                        <a:lumMod val="20000"/>
                        <a:lumOff val="80000"/>
                      </a:schemeClr>
                    </a:solidFill>
                  </a:tcPr>
                </a:tc>
                <a:tc>
                  <a:txBody>
                    <a:bodyPr/>
                    <a:lstStyle/>
                    <a:p>
                      <a:pPr algn="ctr">
                        <a:lnSpc>
                          <a:spcPct val="107000"/>
                        </a:lnSpc>
                        <a:spcAft>
                          <a:spcPts val="800"/>
                        </a:spcAft>
                      </a:pPr>
                      <a:r>
                        <a:rPr lang="es-MX" sz="2000" dirty="0">
                          <a:effectLst/>
                        </a:rPr>
                        <a:t>Negativa</a:t>
                      </a:r>
                      <a:endParaRPr lang="es-PE"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0913" marR="60913" marT="0" marB="0">
                    <a:solidFill>
                      <a:schemeClr val="accent5">
                        <a:lumMod val="20000"/>
                        <a:lumOff val="80000"/>
                      </a:schemeClr>
                    </a:solidFill>
                  </a:tcPr>
                </a:tc>
                <a:tc>
                  <a:txBody>
                    <a:bodyPr/>
                    <a:lstStyle/>
                    <a:p>
                      <a:pPr algn="ctr">
                        <a:lnSpc>
                          <a:spcPct val="107000"/>
                        </a:lnSpc>
                        <a:spcAft>
                          <a:spcPts val="800"/>
                        </a:spcAft>
                      </a:pPr>
                      <a:r>
                        <a:rPr lang="es-MX" sz="2000" dirty="0">
                          <a:effectLst/>
                        </a:rPr>
                        <a:t>Negativa</a:t>
                      </a:r>
                      <a:endParaRPr lang="es-PE"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0913" marR="60913" marT="0" marB="0">
                    <a:solidFill>
                      <a:schemeClr val="accent4">
                        <a:lumMod val="20000"/>
                        <a:lumOff val="80000"/>
                      </a:schemeClr>
                    </a:solidFill>
                  </a:tcPr>
                </a:tc>
                <a:tc>
                  <a:txBody>
                    <a:bodyPr/>
                    <a:lstStyle/>
                    <a:p>
                      <a:pPr marL="0" algn="ctr" defTabSz="914400" rtl="0" eaLnBrk="1" latinLnBrk="0" hangingPunct="1">
                        <a:lnSpc>
                          <a:spcPct val="107000"/>
                        </a:lnSpc>
                        <a:spcAft>
                          <a:spcPts val="800"/>
                        </a:spcAft>
                      </a:pPr>
                      <a:r>
                        <a:rPr lang="es-MX" sz="2000" kern="1200" dirty="0">
                          <a:solidFill>
                            <a:schemeClr val="tx1"/>
                          </a:solidFill>
                          <a:effectLst/>
                          <a:latin typeface="+mn-lt"/>
                          <a:ea typeface="+mn-ea"/>
                          <a:cs typeface="+mn-cs"/>
                        </a:rPr>
                        <a:t>Negativa</a:t>
                      </a:r>
                      <a:endParaRPr lang="es-PE" sz="2000" kern="1200" dirty="0">
                        <a:solidFill>
                          <a:schemeClr val="tx1"/>
                        </a:solidFill>
                        <a:effectLst/>
                        <a:latin typeface="+mn-lt"/>
                        <a:ea typeface="+mn-ea"/>
                        <a:cs typeface="+mn-cs"/>
                      </a:endParaRPr>
                    </a:p>
                  </a:txBody>
                  <a:tcPr marL="60913" marR="60913" marT="0" marB="0">
                    <a:solidFill>
                      <a:schemeClr val="accent4">
                        <a:lumMod val="20000"/>
                        <a:lumOff val="80000"/>
                      </a:schemeClr>
                    </a:solidFill>
                  </a:tcPr>
                </a:tc>
                <a:extLst>
                  <a:ext uri="{0D108BD9-81ED-4DB2-BD59-A6C34878D82A}">
                    <a16:rowId xmlns:a16="http://schemas.microsoft.com/office/drawing/2014/main" val="3532456368"/>
                  </a:ext>
                </a:extLst>
              </a:tr>
            </a:tbl>
          </a:graphicData>
        </a:graphic>
      </p:graphicFrame>
      <p:pic>
        <p:nvPicPr>
          <p:cNvPr id="6" name="Imagen 5">
            <a:extLst>
              <a:ext uri="{FF2B5EF4-FFF2-40B4-BE49-F238E27FC236}">
                <a16:creationId xmlns:a16="http://schemas.microsoft.com/office/drawing/2014/main" id="{D652B260-DBA6-460C-B9CC-773CDCE1532C}"/>
              </a:ext>
            </a:extLst>
          </p:cNvPr>
          <p:cNvPicPr>
            <a:picLocks noChangeAspect="1"/>
          </p:cNvPicPr>
          <p:nvPr/>
        </p:nvPicPr>
        <p:blipFill>
          <a:blip r:embed="rId3"/>
          <a:stretch>
            <a:fillRect/>
          </a:stretch>
        </p:blipFill>
        <p:spPr>
          <a:xfrm>
            <a:off x="1979256" y="4527217"/>
            <a:ext cx="1394259" cy="409399"/>
          </a:xfrm>
          <a:prstGeom prst="rect">
            <a:avLst/>
          </a:prstGeom>
        </p:spPr>
      </p:pic>
      <p:pic>
        <p:nvPicPr>
          <p:cNvPr id="8" name="Imagen 7">
            <a:extLst>
              <a:ext uri="{FF2B5EF4-FFF2-40B4-BE49-F238E27FC236}">
                <a16:creationId xmlns:a16="http://schemas.microsoft.com/office/drawing/2014/main" id="{69939777-2C6A-4D5C-91AB-A1ABA186C49B}"/>
              </a:ext>
            </a:extLst>
          </p:cNvPr>
          <p:cNvPicPr>
            <a:picLocks noChangeAspect="1"/>
          </p:cNvPicPr>
          <p:nvPr/>
        </p:nvPicPr>
        <p:blipFill>
          <a:blip r:embed="rId4"/>
          <a:stretch>
            <a:fillRect/>
          </a:stretch>
        </p:blipFill>
        <p:spPr>
          <a:xfrm>
            <a:off x="2013812" y="1510670"/>
            <a:ext cx="1244294" cy="484421"/>
          </a:xfrm>
          <a:prstGeom prst="rect">
            <a:avLst/>
          </a:prstGeom>
        </p:spPr>
      </p:pic>
      <p:sp>
        <p:nvSpPr>
          <p:cNvPr id="5" name="CuadroTexto 4">
            <a:extLst>
              <a:ext uri="{FF2B5EF4-FFF2-40B4-BE49-F238E27FC236}">
                <a16:creationId xmlns:a16="http://schemas.microsoft.com/office/drawing/2014/main" id="{11E03862-77CB-1C4E-3530-C4D123494986}"/>
              </a:ext>
            </a:extLst>
          </p:cNvPr>
          <p:cNvSpPr txBox="1"/>
          <p:nvPr/>
        </p:nvSpPr>
        <p:spPr>
          <a:xfrm>
            <a:off x="380043" y="242377"/>
            <a:ext cx="6094520" cy="369332"/>
          </a:xfrm>
          <a:prstGeom prst="rect">
            <a:avLst/>
          </a:prstGeom>
          <a:noFill/>
        </p:spPr>
        <p:txBody>
          <a:bodyPr wrap="square">
            <a:spAutoFit/>
          </a:bodyPr>
          <a:lstStyle/>
          <a:p>
            <a:r>
              <a:rPr lang="es-ES" sz="1800" b="1" dirty="0">
                <a:solidFill>
                  <a:schemeClr val="accent1"/>
                </a:solidFill>
                <a:latin typeface="Arial" panose="020B0604020202020204" pitchFamily="34" charset="0"/>
                <a:cs typeface="Arial" panose="020B0604020202020204" pitchFamily="34" charset="0"/>
              </a:rPr>
              <a:t>5. Calificaciones de la deuda PETROPERÚ S.A.</a:t>
            </a:r>
          </a:p>
        </p:txBody>
      </p:sp>
      <p:grpSp>
        <p:nvGrpSpPr>
          <p:cNvPr id="13" name="Grupo 14">
            <a:extLst>
              <a:ext uri="{FF2B5EF4-FFF2-40B4-BE49-F238E27FC236}">
                <a16:creationId xmlns:a16="http://schemas.microsoft.com/office/drawing/2014/main" id="{E9BBD947-2D8F-552E-251F-1FF5669FD9ED}"/>
              </a:ext>
            </a:extLst>
          </p:cNvPr>
          <p:cNvGrpSpPr/>
          <p:nvPr/>
        </p:nvGrpSpPr>
        <p:grpSpPr bwMode="auto">
          <a:xfrm>
            <a:off x="380043" y="750039"/>
            <a:ext cx="10133737" cy="72196"/>
            <a:chOff x="0" y="0"/>
            <a:chExt cx="9976844" cy="604157"/>
          </a:xfrm>
        </p:grpSpPr>
        <p:sp>
          <p:nvSpPr>
            <p:cNvPr id="14" name="Forma libre: forma 13">
              <a:extLst>
                <a:ext uri="{FF2B5EF4-FFF2-40B4-BE49-F238E27FC236}">
                  <a16:creationId xmlns:a16="http://schemas.microsoft.com/office/drawing/2014/main" id="{6BB19C87-7A02-344C-5D4B-72DA74C3742E}"/>
                </a:ext>
              </a:extLst>
            </p:cNvPr>
            <p:cNvSpPr/>
            <p:nvPr/>
          </p:nvSpPr>
          <p:spPr>
            <a:xfrm>
              <a:off x="4675047" y="0"/>
              <a:ext cx="5301797"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eaLnBrk="1" fontAlgn="auto" hangingPunct="1">
                <a:spcBef>
                  <a:spcPts val="0"/>
                </a:spcBef>
                <a:spcAft>
                  <a:spcPts val="0"/>
                </a:spcAft>
                <a:defRPr/>
              </a:pPr>
              <a:endParaRPr lang="es-PE" dirty="0"/>
            </a:p>
          </p:txBody>
        </p:sp>
        <p:sp>
          <p:nvSpPr>
            <p:cNvPr id="15" name="Forma libre: forma 14">
              <a:extLst>
                <a:ext uri="{FF2B5EF4-FFF2-40B4-BE49-F238E27FC236}">
                  <a16:creationId xmlns:a16="http://schemas.microsoft.com/office/drawing/2014/main" id="{999F60D2-3016-4477-D542-CF3803223AAC}"/>
                </a:ext>
              </a:extLst>
            </p:cNvPr>
            <p:cNvSpPr/>
            <p:nvPr/>
          </p:nvSpPr>
          <p:spPr>
            <a:xfrm rot="10800000">
              <a:off x="0" y="0"/>
              <a:ext cx="5301797"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46BFE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eaLnBrk="1" fontAlgn="auto" hangingPunct="1">
                <a:spcBef>
                  <a:spcPts val="0"/>
                </a:spcBef>
                <a:spcAft>
                  <a:spcPts val="0"/>
                </a:spcAft>
                <a:defRPr/>
              </a:pPr>
              <a:endParaRPr lang="es-PE" dirty="0"/>
            </a:p>
          </p:txBody>
        </p:sp>
      </p:grpSp>
      <p:grpSp>
        <p:nvGrpSpPr>
          <p:cNvPr id="4" name="Grupo 19">
            <a:extLst>
              <a:ext uri="{FF2B5EF4-FFF2-40B4-BE49-F238E27FC236}">
                <a16:creationId xmlns:a16="http://schemas.microsoft.com/office/drawing/2014/main" id="{AC44F67E-DF1F-4DA7-DFCA-272276203FD4}"/>
              </a:ext>
            </a:extLst>
          </p:cNvPr>
          <p:cNvGrpSpPr/>
          <p:nvPr/>
        </p:nvGrpSpPr>
        <p:grpSpPr bwMode="auto">
          <a:xfrm flipH="1">
            <a:off x="0" y="6514374"/>
            <a:ext cx="12192000" cy="352504"/>
            <a:chOff x="-2" y="6466186"/>
            <a:chExt cx="12192001" cy="397066"/>
          </a:xfrm>
        </p:grpSpPr>
        <p:sp>
          <p:nvSpPr>
            <p:cNvPr id="7" name="Triángulo isósceles 6">
              <a:extLst>
                <a:ext uri="{FF2B5EF4-FFF2-40B4-BE49-F238E27FC236}">
                  <a16:creationId xmlns:a16="http://schemas.microsoft.com/office/drawing/2014/main" id="{450AD2EA-D2EF-BEA6-011F-F764C481A64B}"/>
                </a:ext>
              </a:extLst>
            </p:cNvPr>
            <p:cNvSpPr/>
            <p:nvPr/>
          </p:nvSpPr>
          <p:spPr>
            <a:xfrm flipH="1">
              <a:off x="-2" y="6466186"/>
              <a:ext cx="12192001" cy="397066"/>
            </a:xfrm>
            <a:prstGeom prst="triangle">
              <a:avLst>
                <a:gd name="adj" fmla="val 100000"/>
              </a:avLst>
            </a:prstGeom>
            <a:solidFill>
              <a:srgbClr val="00B0F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sp>
          <p:nvSpPr>
            <p:cNvPr id="9" name="Triángulo isósceles 8">
              <a:extLst>
                <a:ext uri="{FF2B5EF4-FFF2-40B4-BE49-F238E27FC236}">
                  <a16:creationId xmlns:a16="http://schemas.microsoft.com/office/drawing/2014/main" id="{A551D074-2187-CDBB-1679-D7E7CC4E4AEB}"/>
                </a:ext>
              </a:extLst>
            </p:cNvPr>
            <p:cNvSpPr/>
            <p:nvPr/>
          </p:nvSpPr>
          <p:spPr>
            <a:xfrm>
              <a:off x="73023" y="6539246"/>
              <a:ext cx="12118976" cy="319242"/>
            </a:xfrm>
            <a:prstGeom prst="triangle">
              <a:avLst>
                <a:gd name="adj" fmla="val 100000"/>
              </a:avLst>
            </a:prstGeom>
            <a:gradFill>
              <a:gsLst>
                <a:gs pos="0">
                  <a:schemeClr val="bg1">
                    <a:lumMod val="85000"/>
                  </a:schemeClr>
                </a:gs>
                <a:gs pos="100000">
                  <a:schemeClr val="tx1">
                    <a:lumMod val="50000"/>
                    <a:lumOff val="50000"/>
                  </a:schemeClr>
                </a:gs>
              </a:gsLst>
              <a:lin ang="54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grpSp>
    </p:spTree>
    <p:extLst>
      <p:ext uri="{BB962C8B-B14F-4D97-AF65-F5344CB8AC3E}">
        <p14:creationId xmlns:p14="http://schemas.microsoft.com/office/powerpoint/2010/main" val="663272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uadroTexto 47"/>
          <p:cNvSpPr txBox="1"/>
          <p:nvPr/>
        </p:nvSpPr>
        <p:spPr>
          <a:xfrm>
            <a:off x="4827783" y="999621"/>
            <a:ext cx="1482160" cy="584775"/>
          </a:xfrm>
          <a:prstGeom prst="rect">
            <a:avLst/>
          </a:prstGeom>
          <a:noFill/>
        </p:spPr>
        <p:txBody>
          <a:bodyPr wrap="square" rtlCol="0">
            <a:spAutoFit/>
          </a:bodyPr>
          <a:lstStyle/>
          <a:p>
            <a:pPr algn="ctr"/>
            <a:r>
              <a:rPr lang="es-PE" sz="1200" b="1" dirty="0">
                <a:solidFill>
                  <a:schemeClr val="bg1"/>
                </a:solidFill>
                <a:latin typeface="Arial" panose="020B0604020202020204" pitchFamily="34" charset="0"/>
                <a:cs typeface="Arial" panose="020B0604020202020204" pitchFamily="34" charset="0"/>
              </a:rPr>
              <a:t>Variación</a:t>
            </a:r>
          </a:p>
          <a:p>
            <a:pPr algn="ctr"/>
            <a:endParaRPr lang="es-PE" sz="800" b="1" dirty="0">
              <a:solidFill>
                <a:schemeClr val="bg1"/>
              </a:solidFill>
              <a:latin typeface="Arial" panose="020B0604020202020204" pitchFamily="34" charset="0"/>
              <a:cs typeface="Arial" panose="020B0604020202020204" pitchFamily="34" charset="0"/>
            </a:endParaRPr>
          </a:p>
          <a:p>
            <a:r>
              <a:rPr lang="es-PE" sz="1200" b="1" dirty="0">
                <a:solidFill>
                  <a:schemeClr val="bg1"/>
                </a:solidFill>
                <a:latin typeface="Arial" panose="020B0604020202020204" pitchFamily="34" charset="0"/>
                <a:cs typeface="Arial" panose="020B0604020202020204" pitchFamily="34" charset="0"/>
              </a:rPr>
              <a:t> (B-A)          (B-C)</a:t>
            </a:r>
            <a:endParaRPr lang="en-US" sz="1200" b="1" dirty="0">
              <a:solidFill>
                <a:schemeClr val="bg1"/>
              </a:solidFill>
              <a:latin typeface="Arial" panose="020B0604020202020204" pitchFamily="34" charset="0"/>
              <a:cs typeface="Arial" panose="020B0604020202020204" pitchFamily="34" charset="0"/>
            </a:endParaRPr>
          </a:p>
        </p:txBody>
      </p:sp>
      <p:sp>
        <p:nvSpPr>
          <p:cNvPr id="7" name="Marcador de número de diapositiva 6"/>
          <p:cNvSpPr>
            <a:spLocks noGrp="1"/>
          </p:cNvSpPr>
          <p:nvPr>
            <p:ph type="sldNum" sz="quarter" idx="12"/>
          </p:nvPr>
        </p:nvSpPr>
        <p:spPr>
          <a:xfrm>
            <a:off x="9302187" y="6395803"/>
            <a:ext cx="2743200" cy="365125"/>
          </a:xfrm>
        </p:spPr>
        <p:txBody>
          <a:bodyPr/>
          <a:lstStyle/>
          <a:p>
            <a:fld id="{57FDEC66-7564-45B1-8108-EF43DC47BFEC}" type="slidenum">
              <a:rPr lang="es-PE" smtClean="0">
                <a:latin typeface="Arial" panose="020B0604020202020204" pitchFamily="34" charset="0"/>
                <a:cs typeface="Arial" panose="020B0604020202020204" pitchFamily="34" charset="0"/>
              </a:rPr>
              <a:t>18</a:t>
            </a:fld>
            <a:endParaRPr lang="es-PE" dirty="0">
              <a:latin typeface="Arial" panose="020B0604020202020204" pitchFamily="34" charset="0"/>
              <a:cs typeface="Arial" panose="020B0604020202020204" pitchFamily="34" charset="0"/>
            </a:endParaRPr>
          </a:p>
        </p:txBody>
      </p:sp>
      <p:sp>
        <p:nvSpPr>
          <p:cNvPr id="34" name="Title 5">
            <a:extLst>
              <a:ext uri="{FF2B5EF4-FFF2-40B4-BE49-F238E27FC236}">
                <a16:creationId xmlns:a16="http://schemas.microsoft.com/office/drawing/2014/main" id="{4D1EFC66-9492-4BC6-AB40-08E0D88BEDA4}"/>
              </a:ext>
            </a:extLst>
          </p:cNvPr>
          <p:cNvSpPr txBox="1">
            <a:spLocks/>
          </p:cNvSpPr>
          <p:nvPr/>
        </p:nvSpPr>
        <p:spPr>
          <a:xfrm>
            <a:off x="421806" y="415583"/>
            <a:ext cx="9797831" cy="4791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000" b="1" kern="1600" spc="-20" dirty="0">
                <a:solidFill>
                  <a:srgbClr val="0070C0"/>
                </a:solidFill>
                <a:latin typeface="Arial" charset="0"/>
                <a:ea typeface="+mn-ea"/>
                <a:cs typeface="Arial" charset="0"/>
              </a:rPr>
              <a:t>6. Estado de Endeudamiento</a:t>
            </a:r>
            <a:endParaRPr lang="en-US" sz="2000" b="1" kern="1600" spc="-20" dirty="0">
              <a:solidFill>
                <a:srgbClr val="0070C0"/>
              </a:solidFill>
              <a:latin typeface="Arial" charset="0"/>
              <a:ea typeface="+mn-ea"/>
              <a:cs typeface="Arial" charset="0"/>
            </a:endParaRPr>
          </a:p>
        </p:txBody>
      </p:sp>
      <p:pic>
        <p:nvPicPr>
          <p:cNvPr id="35" name="8 Imagen">
            <a:extLst>
              <a:ext uri="{FF2B5EF4-FFF2-40B4-BE49-F238E27FC236}">
                <a16:creationId xmlns:a16="http://schemas.microsoft.com/office/drawing/2014/main" id="{EA50D662-2B39-4664-BB56-49615EA59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517" y="0"/>
            <a:ext cx="1609483" cy="1972523"/>
          </a:xfrm>
          <a:prstGeom prst="rect">
            <a:avLst/>
          </a:prstGeom>
        </p:spPr>
      </p:pic>
      <p:grpSp>
        <p:nvGrpSpPr>
          <p:cNvPr id="14" name="Grupo 13">
            <a:extLst>
              <a:ext uri="{FF2B5EF4-FFF2-40B4-BE49-F238E27FC236}">
                <a16:creationId xmlns:a16="http://schemas.microsoft.com/office/drawing/2014/main" id="{6DEAF05D-9886-61A2-3267-9EB853E5B57F}"/>
              </a:ext>
            </a:extLst>
          </p:cNvPr>
          <p:cNvGrpSpPr/>
          <p:nvPr/>
        </p:nvGrpSpPr>
        <p:grpSpPr>
          <a:xfrm>
            <a:off x="421807" y="1093106"/>
            <a:ext cx="4551652" cy="4731582"/>
            <a:chOff x="421807" y="1093106"/>
            <a:chExt cx="5514619" cy="5006183"/>
          </a:xfrm>
        </p:grpSpPr>
        <p:graphicFrame>
          <p:nvGraphicFramePr>
            <p:cNvPr id="3" name="Gráfico 2">
              <a:extLst>
                <a:ext uri="{FF2B5EF4-FFF2-40B4-BE49-F238E27FC236}">
                  <a16:creationId xmlns:a16="http://schemas.microsoft.com/office/drawing/2014/main" id="{0FE49648-DD7D-C3D2-561F-B6BF95DC57E4}"/>
                </a:ext>
              </a:extLst>
            </p:cNvPr>
            <p:cNvGraphicFramePr>
              <a:graphicFrameLocks/>
            </p:cNvGraphicFramePr>
            <p:nvPr>
              <p:extLst>
                <p:ext uri="{D42A27DB-BD31-4B8C-83A1-F6EECF244321}">
                  <p14:modId xmlns:p14="http://schemas.microsoft.com/office/powerpoint/2010/main" val="257423540"/>
                </p:ext>
              </p:extLst>
            </p:nvPr>
          </p:nvGraphicFramePr>
          <p:xfrm>
            <a:off x="425860" y="2281560"/>
            <a:ext cx="5510566" cy="3817729"/>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ángulo: esquinas redondeadas 4">
              <a:extLst>
                <a:ext uri="{FF2B5EF4-FFF2-40B4-BE49-F238E27FC236}">
                  <a16:creationId xmlns:a16="http://schemas.microsoft.com/office/drawing/2014/main" id="{120B837C-7A9A-4B6E-29EC-ABA7069B193A}"/>
                </a:ext>
              </a:extLst>
            </p:cNvPr>
            <p:cNvSpPr/>
            <p:nvPr/>
          </p:nvSpPr>
          <p:spPr>
            <a:xfrm>
              <a:off x="421807" y="1093106"/>
              <a:ext cx="5276376" cy="93045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just"/>
              <a:r>
                <a:rPr lang="es-ES" sz="1000" b="1" dirty="0">
                  <a:solidFill>
                    <a:schemeClr val="tx1"/>
                  </a:solidFill>
                  <a:latin typeface="Arial" panose="020B0604020202020204" pitchFamily="34" charset="0"/>
                  <a:cs typeface="Arial" panose="020B0604020202020204" pitchFamily="34" charset="0"/>
                </a:rPr>
                <a:t>Endeudamiento: 5,584 MMU$</a:t>
              </a:r>
            </a:p>
            <a:p>
              <a:pPr algn="just"/>
              <a:r>
                <a:rPr lang="es-ES" sz="1000" dirty="0">
                  <a:solidFill>
                    <a:schemeClr val="tx1"/>
                  </a:solidFill>
                  <a:latin typeface="Arial" panose="020B0604020202020204" pitchFamily="34" charset="0"/>
                  <a:cs typeface="Arial" panose="020B0604020202020204" pitchFamily="34" charset="0"/>
                </a:rPr>
                <a:t>- Deuda corto plazo: 868 MMUS$ a dic.22 vs 825 MMUS$ a dic.21 .</a:t>
              </a:r>
            </a:p>
            <a:p>
              <a:pPr algn="just"/>
              <a:r>
                <a:rPr lang="es-ES" sz="1000" dirty="0">
                  <a:solidFill>
                    <a:schemeClr val="tx1"/>
                  </a:solidFill>
                  <a:latin typeface="Arial" panose="020B0604020202020204" pitchFamily="34" charset="0"/>
                  <a:cs typeface="Arial" panose="020B0604020202020204" pitchFamily="34" charset="0"/>
                </a:rPr>
                <a:t>- Deuda al tesoro público por 886 MMUS$ (C.P: 135 MMUS$ y LP: 751 MMUS$).</a:t>
              </a:r>
            </a:p>
            <a:p>
              <a:pPr algn="just"/>
              <a:r>
                <a:rPr lang="es-ES" sz="1000" dirty="0">
                  <a:solidFill>
                    <a:schemeClr val="tx1"/>
                  </a:solidFill>
                  <a:latin typeface="Arial" panose="020B0604020202020204" pitchFamily="34" charset="0"/>
                  <a:cs typeface="Arial" panose="020B0604020202020204" pitchFamily="34" charset="0"/>
                </a:rPr>
                <a:t>- Deuda Largo Plazo: 4,100 MMUS$ (Bonos y CESCE)</a:t>
              </a:r>
            </a:p>
          </p:txBody>
        </p:sp>
      </p:grpSp>
      <p:graphicFrame>
        <p:nvGraphicFramePr>
          <p:cNvPr id="6" name="Gráfico 5">
            <a:extLst>
              <a:ext uri="{FF2B5EF4-FFF2-40B4-BE49-F238E27FC236}">
                <a16:creationId xmlns:a16="http://schemas.microsoft.com/office/drawing/2014/main" id="{4F8A7606-037D-1A80-8003-6B612317EF0A}"/>
              </a:ext>
            </a:extLst>
          </p:cNvPr>
          <p:cNvGraphicFramePr>
            <a:graphicFrameLocks/>
          </p:cNvGraphicFramePr>
          <p:nvPr>
            <p:extLst>
              <p:ext uri="{D42A27DB-BD31-4B8C-83A1-F6EECF244321}">
                <p14:modId xmlns:p14="http://schemas.microsoft.com/office/powerpoint/2010/main" val="3378988250"/>
              </p:ext>
            </p:extLst>
          </p:nvPr>
        </p:nvGraphicFramePr>
        <p:xfrm>
          <a:off x="6897055" y="1015897"/>
          <a:ext cx="4304674" cy="2809850"/>
        </p:xfrm>
        <a:graphic>
          <a:graphicData uri="http://schemas.openxmlformats.org/drawingml/2006/chart">
            <c:chart xmlns:c="http://schemas.openxmlformats.org/drawingml/2006/chart" xmlns:r="http://schemas.openxmlformats.org/officeDocument/2006/relationships" r:id="rId5"/>
          </a:graphicData>
        </a:graphic>
      </p:graphicFrame>
      <p:grpSp>
        <p:nvGrpSpPr>
          <p:cNvPr id="8" name="Grupo 14">
            <a:extLst>
              <a:ext uri="{FF2B5EF4-FFF2-40B4-BE49-F238E27FC236}">
                <a16:creationId xmlns:a16="http://schemas.microsoft.com/office/drawing/2014/main" id="{9CE84C2F-2E14-A975-A137-B35873A6391D}"/>
              </a:ext>
            </a:extLst>
          </p:cNvPr>
          <p:cNvGrpSpPr/>
          <p:nvPr/>
        </p:nvGrpSpPr>
        <p:grpSpPr bwMode="auto">
          <a:xfrm>
            <a:off x="380043" y="776845"/>
            <a:ext cx="10133737" cy="72196"/>
            <a:chOff x="0" y="0"/>
            <a:chExt cx="9976844" cy="604157"/>
          </a:xfrm>
        </p:grpSpPr>
        <p:sp>
          <p:nvSpPr>
            <p:cNvPr id="9" name="Forma libre: forma 8">
              <a:extLst>
                <a:ext uri="{FF2B5EF4-FFF2-40B4-BE49-F238E27FC236}">
                  <a16:creationId xmlns:a16="http://schemas.microsoft.com/office/drawing/2014/main" id="{3F98C1FB-A2F5-89EA-6B7C-6F2F8706C113}"/>
                </a:ext>
              </a:extLst>
            </p:cNvPr>
            <p:cNvSpPr/>
            <p:nvPr/>
          </p:nvSpPr>
          <p:spPr>
            <a:xfrm>
              <a:off x="4675047" y="0"/>
              <a:ext cx="5301797"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eaLnBrk="1" fontAlgn="auto" hangingPunct="1">
                <a:spcBef>
                  <a:spcPts val="0"/>
                </a:spcBef>
                <a:spcAft>
                  <a:spcPts val="0"/>
                </a:spcAft>
                <a:defRPr/>
              </a:pPr>
              <a:endParaRPr lang="es-PE" dirty="0"/>
            </a:p>
          </p:txBody>
        </p:sp>
        <p:sp>
          <p:nvSpPr>
            <p:cNvPr id="10" name="Forma libre: forma 9">
              <a:extLst>
                <a:ext uri="{FF2B5EF4-FFF2-40B4-BE49-F238E27FC236}">
                  <a16:creationId xmlns:a16="http://schemas.microsoft.com/office/drawing/2014/main" id="{3CB85119-1200-8C1D-DDCF-D81BA930C06E}"/>
                </a:ext>
              </a:extLst>
            </p:cNvPr>
            <p:cNvSpPr/>
            <p:nvPr/>
          </p:nvSpPr>
          <p:spPr>
            <a:xfrm rot="10800000">
              <a:off x="0" y="0"/>
              <a:ext cx="5301797"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46BFE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eaLnBrk="1" fontAlgn="auto" hangingPunct="1">
                <a:spcBef>
                  <a:spcPts val="0"/>
                </a:spcBef>
                <a:spcAft>
                  <a:spcPts val="0"/>
                </a:spcAft>
                <a:defRPr/>
              </a:pPr>
              <a:endParaRPr lang="es-PE" dirty="0"/>
            </a:p>
          </p:txBody>
        </p:sp>
      </p:grpSp>
      <p:grpSp>
        <p:nvGrpSpPr>
          <p:cNvPr id="2" name="Grupo 19">
            <a:extLst>
              <a:ext uri="{FF2B5EF4-FFF2-40B4-BE49-F238E27FC236}">
                <a16:creationId xmlns:a16="http://schemas.microsoft.com/office/drawing/2014/main" id="{6E27E7A0-D2BA-CD94-0A30-DD1F4B551C08}"/>
              </a:ext>
            </a:extLst>
          </p:cNvPr>
          <p:cNvGrpSpPr/>
          <p:nvPr/>
        </p:nvGrpSpPr>
        <p:grpSpPr bwMode="auto">
          <a:xfrm flipH="1">
            <a:off x="0" y="6514374"/>
            <a:ext cx="12192000" cy="352504"/>
            <a:chOff x="-2" y="6466186"/>
            <a:chExt cx="12192001" cy="397066"/>
          </a:xfrm>
        </p:grpSpPr>
        <p:sp>
          <p:nvSpPr>
            <p:cNvPr id="4" name="Triángulo isósceles 3">
              <a:extLst>
                <a:ext uri="{FF2B5EF4-FFF2-40B4-BE49-F238E27FC236}">
                  <a16:creationId xmlns:a16="http://schemas.microsoft.com/office/drawing/2014/main" id="{805D53C9-1AFA-652B-6E3C-AB0F5B828C53}"/>
                </a:ext>
              </a:extLst>
            </p:cNvPr>
            <p:cNvSpPr/>
            <p:nvPr/>
          </p:nvSpPr>
          <p:spPr>
            <a:xfrm flipH="1">
              <a:off x="-2" y="6466186"/>
              <a:ext cx="12192001" cy="397066"/>
            </a:xfrm>
            <a:prstGeom prst="triangle">
              <a:avLst>
                <a:gd name="adj" fmla="val 100000"/>
              </a:avLst>
            </a:prstGeom>
            <a:solidFill>
              <a:srgbClr val="00B0F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sp>
          <p:nvSpPr>
            <p:cNvPr id="11" name="Triángulo isósceles 10">
              <a:extLst>
                <a:ext uri="{FF2B5EF4-FFF2-40B4-BE49-F238E27FC236}">
                  <a16:creationId xmlns:a16="http://schemas.microsoft.com/office/drawing/2014/main" id="{D561B039-47CE-1CB0-1EC4-7E5A95C811B9}"/>
                </a:ext>
              </a:extLst>
            </p:cNvPr>
            <p:cNvSpPr/>
            <p:nvPr/>
          </p:nvSpPr>
          <p:spPr>
            <a:xfrm>
              <a:off x="73023" y="6539246"/>
              <a:ext cx="12118976" cy="319242"/>
            </a:xfrm>
            <a:prstGeom prst="triangle">
              <a:avLst>
                <a:gd name="adj" fmla="val 100000"/>
              </a:avLst>
            </a:prstGeom>
            <a:gradFill>
              <a:gsLst>
                <a:gs pos="0">
                  <a:schemeClr val="bg1">
                    <a:lumMod val="85000"/>
                  </a:schemeClr>
                </a:gs>
                <a:gs pos="100000">
                  <a:schemeClr val="tx1">
                    <a:lumMod val="50000"/>
                    <a:lumOff val="50000"/>
                  </a:schemeClr>
                </a:gs>
              </a:gsLst>
              <a:lin ang="54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grpSp>
      <p:sp>
        <p:nvSpPr>
          <p:cNvPr id="13" name="CuadroTexto 12">
            <a:extLst>
              <a:ext uri="{FF2B5EF4-FFF2-40B4-BE49-F238E27FC236}">
                <a16:creationId xmlns:a16="http://schemas.microsoft.com/office/drawing/2014/main" id="{D6ED981E-2F36-550B-3C6F-6944ED0055AE}"/>
              </a:ext>
            </a:extLst>
          </p:cNvPr>
          <p:cNvSpPr txBox="1"/>
          <p:nvPr/>
        </p:nvSpPr>
        <p:spPr>
          <a:xfrm>
            <a:off x="5249683" y="4037083"/>
            <a:ext cx="6517165" cy="2354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500"/>
              </a:spcBef>
              <a:spcAft>
                <a:spcPts val="0"/>
              </a:spcAft>
              <a:buClrTx/>
              <a:buSzTx/>
              <a:buFontTx/>
              <a:buNone/>
              <a:tabLst/>
              <a:defRPr/>
            </a:pPr>
            <a:r>
              <a:rPr kumimoji="0" lang="es-MX"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ACCIONES EN CURSO:</a:t>
            </a:r>
          </a:p>
          <a:p>
            <a:pPr marL="285750" marR="0" lvl="0" indent="-285750" algn="just" defTabSz="914400" rtl="0" eaLnBrk="1" fontAlgn="auto" latinLnBrk="0" hangingPunct="1">
              <a:lnSpc>
                <a:spcPct val="100000"/>
              </a:lnSpc>
              <a:spcBef>
                <a:spcPts val="500"/>
              </a:spcBef>
              <a:spcAft>
                <a:spcPts val="0"/>
              </a:spcAft>
              <a:buClrTx/>
              <a:buSzTx/>
              <a:buFont typeface="Wingdings" panose="05000000000000000000" pitchFamily="2" charset="2"/>
              <a:buChar char="v"/>
              <a:tabLst/>
              <a:defRPr/>
            </a:pPr>
            <a:r>
              <a:rPr lang="es-MX" sz="1100" dirty="0">
                <a:solidFill>
                  <a:prstClr val="black"/>
                </a:solidFill>
                <a:latin typeface="Arial" panose="020B0604020202020204" pitchFamily="34" charset="0"/>
                <a:cs typeface="Arial" panose="020B0604020202020204" pitchFamily="34" charset="0"/>
              </a:rPr>
              <a:t>Se gestiona la r</a:t>
            </a:r>
            <a:r>
              <a:rPr kumimoji="0" lang="es-MX"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enovación</a:t>
            </a:r>
            <a:r>
              <a:rPr kumimoji="0" lang="es-MX"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del programa de emisión de papeles comerciales por USD400MM.  </a:t>
            </a:r>
          </a:p>
          <a:p>
            <a:pPr marL="285750" marR="0" lvl="0" indent="-285750" algn="just" defTabSz="914400" rtl="0" eaLnBrk="1" fontAlgn="auto" latinLnBrk="0" hangingPunct="1">
              <a:lnSpc>
                <a:spcPct val="100000"/>
              </a:lnSpc>
              <a:spcBef>
                <a:spcPts val="500"/>
              </a:spcBef>
              <a:spcAft>
                <a:spcPts val="0"/>
              </a:spcAft>
              <a:buClrTx/>
              <a:buSzTx/>
              <a:buFont typeface="Wingdings" panose="05000000000000000000" pitchFamily="2" charset="2"/>
              <a:buChar char="v"/>
              <a:tabLst/>
              <a:defRPr/>
            </a:pPr>
            <a:r>
              <a:rPr kumimoji="0" lang="es-MX"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evalúa una nueva línea de crédito comprometida con </a:t>
            </a:r>
            <a:r>
              <a:rPr kumimoji="0" lang="es-MX"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na</a:t>
            </a:r>
            <a:r>
              <a:rPr kumimoji="0" lang="es-MX"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estructura renovable anualmente por un monto entre USD300MM – USD500MM </a:t>
            </a:r>
          </a:p>
          <a:p>
            <a:pPr marL="285750" marR="0" lvl="0" indent="-285750" algn="just" defTabSz="914400" rtl="0" eaLnBrk="1" fontAlgn="auto" latinLnBrk="0" hangingPunct="1">
              <a:lnSpc>
                <a:spcPct val="100000"/>
              </a:lnSpc>
              <a:spcBef>
                <a:spcPts val="500"/>
              </a:spcBef>
              <a:spcAft>
                <a:spcPts val="0"/>
              </a:spcAft>
              <a:buClrTx/>
              <a:buSzTx/>
              <a:buFont typeface="Wingdings" panose="05000000000000000000" pitchFamily="2" charset="2"/>
              <a:buChar char="v"/>
              <a:tabLst/>
              <a:defRPr/>
            </a:pPr>
            <a:r>
              <a:rPr kumimoji="0" lang="es-MX"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evalúa facilidad de comercio internacional de </a:t>
            </a:r>
            <a:r>
              <a:rPr kumimoji="0" lang="es-MX"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LC´s</a:t>
            </a:r>
            <a:r>
              <a:rPr kumimoji="0" lang="es-MX"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soportada por una ECA para las operaciones de comercio internacional hasta por USD 300MM. </a:t>
            </a:r>
          </a:p>
          <a:p>
            <a:pPr marL="285750" marR="0" lvl="0" indent="-285750" algn="just" defTabSz="914400" rtl="0" eaLnBrk="1" fontAlgn="auto" latinLnBrk="0" hangingPunct="1">
              <a:lnSpc>
                <a:spcPct val="100000"/>
              </a:lnSpc>
              <a:spcBef>
                <a:spcPts val="500"/>
              </a:spcBef>
              <a:spcAft>
                <a:spcPts val="0"/>
              </a:spcAft>
              <a:buClrTx/>
              <a:buSzTx/>
              <a:buFont typeface="Wingdings" panose="05000000000000000000" pitchFamily="2" charset="2"/>
              <a:buChar char="v"/>
              <a:tabLst/>
              <a:defRPr/>
            </a:pPr>
            <a:r>
              <a:rPr kumimoji="0" lang="es-MX"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Línea de descuento de facturas por USD50MM.  </a:t>
            </a:r>
          </a:p>
          <a:p>
            <a:pPr marL="285750" marR="0" lvl="0" indent="-285750" algn="just" defTabSz="914400" rtl="0" eaLnBrk="1" fontAlgn="auto" latinLnBrk="0" hangingPunct="1">
              <a:lnSpc>
                <a:spcPct val="100000"/>
              </a:lnSpc>
              <a:spcBef>
                <a:spcPts val="500"/>
              </a:spcBef>
              <a:spcAft>
                <a:spcPts val="0"/>
              </a:spcAft>
              <a:buClrTx/>
              <a:buSzTx/>
              <a:buFont typeface="Wingdings" panose="05000000000000000000" pitchFamily="2" charset="2"/>
              <a:buChar char="v"/>
              <a:tabLst/>
              <a:defRPr/>
            </a:pPr>
            <a:r>
              <a:rPr kumimoji="0" lang="es-MX"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Acciones para el recupero de costos no reconocidos por el Precio de Paridad OSINERGMIN durante el año 2022.</a:t>
            </a:r>
          </a:p>
          <a:p>
            <a:pPr marL="285750" marR="0" lvl="0" indent="-285750" algn="just" defTabSz="914400" rtl="0" eaLnBrk="1" fontAlgn="auto" latinLnBrk="0" hangingPunct="1">
              <a:lnSpc>
                <a:spcPct val="100000"/>
              </a:lnSpc>
              <a:spcBef>
                <a:spcPts val="500"/>
              </a:spcBef>
              <a:spcAft>
                <a:spcPts val="0"/>
              </a:spcAft>
              <a:buClrTx/>
              <a:buSzTx/>
              <a:buFont typeface="Wingdings" panose="05000000000000000000" pitchFamily="2" charset="2"/>
              <a:buChar char="v"/>
              <a:tabLst/>
              <a:defRPr/>
            </a:pPr>
            <a:r>
              <a:rPr kumimoji="0" lang="es-MX"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 05.04.23 se gestionó Reclamo a SUNAT por crédito a favor de renta a favor de PETROPERÚ por 237 MMS/.</a:t>
            </a:r>
          </a:p>
        </p:txBody>
      </p:sp>
    </p:spTree>
    <p:extLst>
      <p:ext uri="{BB962C8B-B14F-4D97-AF65-F5344CB8AC3E}">
        <p14:creationId xmlns:p14="http://schemas.microsoft.com/office/powerpoint/2010/main" val="279498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36C21EC-C1B3-A0E5-5144-E16185B4C429}"/>
              </a:ext>
            </a:extLst>
          </p:cNvPr>
          <p:cNvSpPr/>
          <p:nvPr/>
        </p:nvSpPr>
        <p:spPr>
          <a:xfrm>
            <a:off x="1331340" y="6316673"/>
            <a:ext cx="360959" cy="360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805"/>
          </a:p>
        </p:txBody>
      </p:sp>
      <p:sp>
        <p:nvSpPr>
          <p:cNvPr id="5" name="CuadroTexto 4">
            <a:extLst>
              <a:ext uri="{FF2B5EF4-FFF2-40B4-BE49-F238E27FC236}">
                <a16:creationId xmlns:a16="http://schemas.microsoft.com/office/drawing/2014/main" id="{7FA16877-636C-DDF4-4880-06E88AE98140}"/>
              </a:ext>
            </a:extLst>
          </p:cNvPr>
          <p:cNvSpPr txBox="1"/>
          <p:nvPr/>
        </p:nvSpPr>
        <p:spPr>
          <a:xfrm>
            <a:off x="506027" y="0"/>
            <a:ext cx="9783193" cy="954749"/>
          </a:xfrm>
          <a:prstGeom prst="rect">
            <a:avLst/>
          </a:prstGeom>
          <a:noFill/>
        </p:spPr>
        <p:txBody>
          <a:bodyPr wrap="square">
            <a:spAutoFit/>
          </a:bodyPr>
          <a:lstStyle/>
          <a:p>
            <a:endParaRPr lang="es-MX" sz="1604" b="1" dirty="0">
              <a:cs typeface="Arial" panose="020B0604020202020204" pitchFamily="34" charset="0"/>
            </a:endParaRPr>
          </a:p>
          <a:p>
            <a:r>
              <a:rPr lang="es-MX" sz="2000" b="1" kern="1600" spc="-20" dirty="0">
                <a:solidFill>
                  <a:srgbClr val="0070C0"/>
                </a:solidFill>
                <a:latin typeface="Arial" charset="0"/>
                <a:cs typeface="Arial" charset="0"/>
              </a:rPr>
              <a:t>7. Información de Número de Trabajadores por categoría ocupacional, régimen laboral y remuneración</a:t>
            </a:r>
            <a:endParaRPr lang="es-MX" sz="2000" b="1" kern="1600" spc="-20" dirty="0">
              <a:solidFill>
                <a:srgbClr val="0070C0"/>
              </a:solidFill>
              <a:highlight>
                <a:srgbClr val="FFFF00"/>
              </a:highlight>
              <a:latin typeface="Arial" charset="0"/>
              <a:cs typeface="Arial" charset="0"/>
            </a:endParaRPr>
          </a:p>
        </p:txBody>
      </p:sp>
      <p:pic>
        <p:nvPicPr>
          <p:cNvPr id="2" name="8 Imagen">
            <a:extLst>
              <a:ext uri="{FF2B5EF4-FFF2-40B4-BE49-F238E27FC236}">
                <a16:creationId xmlns:a16="http://schemas.microsoft.com/office/drawing/2014/main" id="{B7D6A143-3862-4C6A-7414-5F24AC7BB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2517" y="0"/>
            <a:ext cx="1609483" cy="1972523"/>
          </a:xfrm>
          <a:prstGeom prst="rect">
            <a:avLst/>
          </a:prstGeom>
        </p:spPr>
      </p:pic>
      <p:sp>
        <p:nvSpPr>
          <p:cNvPr id="9" name="CuadroTexto 8">
            <a:extLst>
              <a:ext uri="{FF2B5EF4-FFF2-40B4-BE49-F238E27FC236}">
                <a16:creationId xmlns:a16="http://schemas.microsoft.com/office/drawing/2014/main" id="{84847B6E-BF6C-CF5C-C470-9D8DC4F718E0}"/>
              </a:ext>
            </a:extLst>
          </p:cNvPr>
          <p:cNvSpPr txBox="1"/>
          <p:nvPr/>
        </p:nvSpPr>
        <p:spPr>
          <a:xfrm>
            <a:off x="0" y="5994647"/>
            <a:ext cx="8602462" cy="646331"/>
          </a:xfrm>
          <a:prstGeom prst="rect">
            <a:avLst/>
          </a:prstGeom>
          <a:noFill/>
        </p:spPr>
        <p:txBody>
          <a:bodyPr wrap="square" rtlCol="0">
            <a:spAutoFit/>
          </a:bodyPr>
          <a:lstStyle/>
          <a:p>
            <a:r>
              <a:rPr lang="es-MX" sz="1200" dirty="0"/>
              <a:t>Información al 31.03.2023.</a:t>
            </a:r>
          </a:p>
          <a:p>
            <a:r>
              <a:rPr lang="es-MX" sz="1200" dirty="0"/>
              <a:t>Cuadro de Asignación de personal: 2,631 vacantes.</a:t>
            </a:r>
          </a:p>
          <a:p>
            <a:r>
              <a:rPr lang="es-MX" sz="1200" dirty="0"/>
              <a:t>Cálculos efectuados sobre remuneración básica.</a:t>
            </a:r>
            <a:endParaRPr lang="es-PE" sz="1200" dirty="0"/>
          </a:p>
        </p:txBody>
      </p:sp>
      <p:grpSp>
        <p:nvGrpSpPr>
          <p:cNvPr id="10" name="Grupo 14">
            <a:extLst>
              <a:ext uri="{FF2B5EF4-FFF2-40B4-BE49-F238E27FC236}">
                <a16:creationId xmlns:a16="http://schemas.microsoft.com/office/drawing/2014/main" id="{C8DA42BC-EDD3-CA3F-06CC-DB4E5AA7A426}"/>
              </a:ext>
            </a:extLst>
          </p:cNvPr>
          <p:cNvGrpSpPr/>
          <p:nvPr/>
        </p:nvGrpSpPr>
        <p:grpSpPr bwMode="auto">
          <a:xfrm>
            <a:off x="421807" y="1022165"/>
            <a:ext cx="10133737" cy="72196"/>
            <a:chOff x="0" y="0"/>
            <a:chExt cx="9976844" cy="604157"/>
          </a:xfrm>
        </p:grpSpPr>
        <p:sp>
          <p:nvSpPr>
            <p:cNvPr id="11" name="Forma libre: forma 10">
              <a:extLst>
                <a:ext uri="{FF2B5EF4-FFF2-40B4-BE49-F238E27FC236}">
                  <a16:creationId xmlns:a16="http://schemas.microsoft.com/office/drawing/2014/main" id="{B3087A76-332F-815D-24C4-5B3203512047}"/>
                </a:ext>
              </a:extLst>
            </p:cNvPr>
            <p:cNvSpPr/>
            <p:nvPr/>
          </p:nvSpPr>
          <p:spPr>
            <a:xfrm>
              <a:off x="4675047" y="0"/>
              <a:ext cx="5301797"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eaLnBrk="1" fontAlgn="auto" hangingPunct="1">
                <a:spcBef>
                  <a:spcPts val="0"/>
                </a:spcBef>
                <a:spcAft>
                  <a:spcPts val="0"/>
                </a:spcAft>
                <a:defRPr/>
              </a:pPr>
              <a:endParaRPr lang="es-PE" dirty="0"/>
            </a:p>
          </p:txBody>
        </p:sp>
        <p:sp>
          <p:nvSpPr>
            <p:cNvPr id="12" name="Forma libre: forma 11">
              <a:extLst>
                <a:ext uri="{FF2B5EF4-FFF2-40B4-BE49-F238E27FC236}">
                  <a16:creationId xmlns:a16="http://schemas.microsoft.com/office/drawing/2014/main" id="{0FEBB0D7-CC22-0E17-AFEE-FC47310D3888}"/>
                </a:ext>
              </a:extLst>
            </p:cNvPr>
            <p:cNvSpPr/>
            <p:nvPr/>
          </p:nvSpPr>
          <p:spPr>
            <a:xfrm rot="10800000">
              <a:off x="0" y="0"/>
              <a:ext cx="5301797"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46BFE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eaLnBrk="1" fontAlgn="auto" hangingPunct="1">
                <a:spcBef>
                  <a:spcPts val="0"/>
                </a:spcBef>
                <a:spcAft>
                  <a:spcPts val="0"/>
                </a:spcAft>
                <a:defRPr/>
              </a:pPr>
              <a:endParaRPr lang="es-PE" dirty="0"/>
            </a:p>
          </p:txBody>
        </p:sp>
      </p:grpSp>
      <p:graphicFrame>
        <p:nvGraphicFramePr>
          <p:cNvPr id="15" name="Tabla 14">
            <a:extLst>
              <a:ext uri="{FF2B5EF4-FFF2-40B4-BE49-F238E27FC236}">
                <a16:creationId xmlns:a16="http://schemas.microsoft.com/office/drawing/2014/main" id="{F24C1984-141B-2A4A-924C-3E6392FE545C}"/>
              </a:ext>
            </a:extLst>
          </p:cNvPr>
          <p:cNvGraphicFramePr>
            <a:graphicFrameLocks noGrp="1"/>
          </p:cNvGraphicFramePr>
          <p:nvPr>
            <p:extLst>
              <p:ext uri="{D42A27DB-BD31-4B8C-83A1-F6EECF244321}">
                <p14:modId xmlns:p14="http://schemas.microsoft.com/office/powerpoint/2010/main" val="1662722175"/>
              </p:ext>
            </p:extLst>
          </p:nvPr>
        </p:nvGraphicFramePr>
        <p:xfrm>
          <a:off x="2858992" y="1349193"/>
          <a:ext cx="5895973" cy="4630430"/>
        </p:xfrm>
        <a:graphic>
          <a:graphicData uri="http://schemas.openxmlformats.org/drawingml/2006/table">
            <a:tbl>
              <a:tblPr firstRow="1" firstCol="1" bandRow="1"/>
              <a:tblGrid>
                <a:gridCol w="2044731">
                  <a:extLst>
                    <a:ext uri="{9D8B030D-6E8A-4147-A177-3AD203B41FA5}">
                      <a16:colId xmlns:a16="http://schemas.microsoft.com/office/drawing/2014/main" val="933960969"/>
                    </a:ext>
                  </a:extLst>
                </a:gridCol>
                <a:gridCol w="1607993">
                  <a:extLst>
                    <a:ext uri="{9D8B030D-6E8A-4147-A177-3AD203B41FA5}">
                      <a16:colId xmlns:a16="http://schemas.microsoft.com/office/drawing/2014/main" val="3869360885"/>
                    </a:ext>
                  </a:extLst>
                </a:gridCol>
                <a:gridCol w="2243249">
                  <a:extLst>
                    <a:ext uri="{9D8B030D-6E8A-4147-A177-3AD203B41FA5}">
                      <a16:colId xmlns:a16="http://schemas.microsoft.com/office/drawing/2014/main" val="1760908256"/>
                    </a:ext>
                  </a:extLst>
                </a:gridCol>
              </a:tblGrid>
              <a:tr h="759330">
                <a:tc>
                  <a:txBody>
                    <a:bodyPr/>
                    <a:lstStyle/>
                    <a:p>
                      <a:pPr algn="ctr">
                        <a:lnSpc>
                          <a:spcPct val="107000"/>
                        </a:lnSpc>
                        <a:spcAft>
                          <a:spcPts val="800"/>
                        </a:spcAft>
                      </a:pPr>
                      <a:r>
                        <a:rPr lang="es-PE" sz="17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Categoría</a:t>
                      </a:r>
                      <a:endParaRPr lang="es-PE" sz="170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ctr">
                    <a:lnL>
                      <a:noFill/>
                    </a:lnL>
                    <a:lnR>
                      <a:noFill/>
                    </a:lnR>
                    <a:lnT>
                      <a:noFill/>
                    </a:lnT>
                    <a:lnB>
                      <a:noFill/>
                    </a:lnB>
                    <a:solidFill>
                      <a:srgbClr val="DA291C"/>
                    </a:solidFill>
                  </a:tcPr>
                </a:tc>
                <a:tc>
                  <a:txBody>
                    <a:bodyPr/>
                    <a:lstStyle/>
                    <a:p>
                      <a:pPr algn="ctr">
                        <a:lnSpc>
                          <a:spcPct val="107000"/>
                        </a:lnSpc>
                        <a:spcAft>
                          <a:spcPts val="800"/>
                        </a:spcAft>
                      </a:pPr>
                      <a:r>
                        <a:rPr lang="es-PE" sz="17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 personas</a:t>
                      </a:r>
                      <a:endParaRPr lang="es-PE" sz="170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ctr">
                    <a:lnL>
                      <a:noFill/>
                    </a:lnL>
                    <a:lnR>
                      <a:noFill/>
                    </a:lnR>
                    <a:lnT>
                      <a:noFill/>
                    </a:lnT>
                    <a:lnB>
                      <a:noFill/>
                    </a:lnB>
                    <a:solidFill>
                      <a:srgbClr val="DA291C"/>
                    </a:solidFill>
                  </a:tcPr>
                </a:tc>
                <a:tc>
                  <a:txBody>
                    <a:bodyPr/>
                    <a:lstStyle/>
                    <a:p>
                      <a:pPr algn="ctr">
                        <a:lnSpc>
                          <a:spcPct val="107000"/>
                        </a:lnSpc>
                        <a:spcAft>
                          <a:spcPts val="800"/>
                        </a:spcAft>
                      </a:pPr>
                      <a:r>
                        <a:rPr lang="es-PE" sz="17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Promedio remuneraciones</a:t>
                      </a:r>
                      <a:endParaRPr lang="es-PE"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ctr">
                    <a:lnL>
                      <a:noFill/>
                    </a:lnL>
                    <a:lnR>
                      <a:noFill/>
                    </a:lnR>
                    <a:lnT>
                      <a:noFill/>
                    </a:lnT>
                    <a:lnB>
                      <a:noFill/>
                    </a:lnB>
                    <a:solidFill>
                      <a:srgbClr val="DA291C"/>
                    </a:solidFill>
                  </a:tcPr>
                </a:tc>
                <a:extLst>
                  <a:ext uri="{0D108BD9-81ED-4DB2-BD59-A6C34878D82A}">
                    <a16:rowId xmlns:a16="http://schemas.microsoft.com/office/drawing/2014/main" val="2495329481"/>
                  </a:ext>
                </a:extLst>
              </a:tr>
              <a:tr h="297777">
                <a:tc>
                  <a:txBody>
                    <a:bodyPr/>
                    <a:lstStyle/>
                    <a:p>
                      <a:pPr>
                        <a:lnSpc>
                          <a:spcPct val="107000"/>
                        </a:lnSpc>
                        <a:spcAft>
                          <a:spcPts val="800"/>
                        </a:spcAft>
                      </a:pPr>
                      <a:r>
                        <a:rPr lang="es-PE" sz="1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Gerente General</a:t>
                      </a:r>
                      <a:endParaRPr lang="es-PE" sz="170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b">
                    <a:lnL>
                      <a:noFill/>
                    </a:lnL>
                    <a:lnR>
                      <a:noFill/>
                    </a:lnR>
                    <a:lnT>
                      <a:noFill/>
                    </a:lnT>
                    <a:lnB w="12700" cap="flat" cmpd="sng" algn="ctr">
                      <a:solidFill>
                        <a:srgbClr val="DA291C"/>
                      </a:solidFill>
                      <a:prstDash val="solid"/>
                      <a:round/>
                      <a:headEnd type="none" w="med" len="med"/>
                      <a:tailEnd type="none" w="med" len="med"/>
                    </a:lnB>
                  </a:tcPr>
                </a:tc>
                <a:tc>
                  <a:txBody>
                    <a:bodyPr/>
                    <a:lstStyle/>
                    <a:p>
                      <a:pPr algn="ctr">
                        <a:lnSpc>
                          <a:spcPct val="107000"/>
                        </a:lnSpc>
                        <a:spcAft>
                          <a:spcPts val="800"/>
                        </a:spcAft>
                      </a:pPr>
                      <a:r>
                        <a:rPr lang="es-PE" sz="1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s-PE" sz="170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ctr">
                    <a:lnL>
                      <a:noFill/>
                    </a:lnL>
                    <a:lnR>
                      <a:noFill/>
                    </a:lnR>
                    <a:lnT>
                      <a:noFill/>
                    </a:lnT>
                    <a:lnB w="12700" cap="flat" cmpd="sng" algn="ctr">
                      <a:solidFill>
                        <a:srgbClr val="DA291C"/>
                      </a:solidFill>
                      <a:prstDash val="solid"/>
                      <a:round/>
                      <a:headEnd type="none" w="med" len="med"/>
                      <a:tailEnd type="none" w="med" len="med"/>
                    </a:lnB>
                  </a:tcPr>
                </a:tc>
                <a:tc>
                  <a:txBody>
                    <a:bodyPr/>
                    <a:lstStyle/>
                    <a:p>
                      <a:pPr algn="ctr">
                        <a:lnSpc>
                          <a:spcPct val="107000"/>
                        </a:lnSpc>
                        <a:spcAft>
                          <a:spcPts val="800"/>
                        </a:spcAft>
                      </a:pPr>
                      <a:r>
                        <a:rPr lang="es-PE" sz="17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28,304.54</a:t>
                      </a:r>
                      <a:endParaRPr lang="es-PE"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ctr">
                    <a:lnL>
                      <a:noFill/>
                    </a:lnL>
                    <a:lnR>
                      <a:noFill/>
                    </a:lnR>
                    <a:lnT>
                      <a:noFill/>
                    </a:lnT>
                    <a:lnB w="12700" cap="flat" cmpd="sng" algn="ctr">
                      <a:solidFill>
                        <a:srgbClr val="DA291C"/>
                      </a:solidFill>
                      <a:prstDash val="solid"/>
                      <a:round/>
                      <a:headEnd type="none" w="med" len="med"/>
                      <a:tailEnd type="none" w="med" len="med"/>
                    </a:lnB>
                  </a:tcPr>
                </a:tc>
                <a:extLst>
                  <a:ext uri="{0D108BD9-81ED-4DB2-BD59-A6C34878D82A}">
                    <a16:rowId xmlns:a16="http://schemas.microsoft.com/office/drawing/2014/main" val="1573771254"/>
                  </a:ext>
                </a:extLst>
              </a:tr>
              <a:tr h="297777">
                <a:tc>
                  <a:txBody>
                    <a:bodyPr/>
                    <a:lstStyle/>
                    <a:p>
                      <a:pPr>
                        <a:lnSpc>
                          <a:spcPct val="107000"/>
                        </a:lnSpc>
                        <a:spcAft>
                          <a:spcPts val="800"/>
                        </a:spcAft>
                      </a:pPr>
                      <a:r>
                        <a:rPr lang="es-PE" sz="1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Gerentes</a:t>
                      </a:r>
                      <a:endParaRPr lang="es-PE" sz="170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b">
                    <a:lnL>
                      <a:noFill/>
                    </a:lnL>
                    <a:lnR>
                      <a:noFill/>
                    </a:lnR>
                    <a:lnT w="12700" cap="flat" cmpd="sng" algn="ctr">
                      <a:solidFill>
                        <a:srgbClr val="DA291C"/>
                      </a:solidFill>
                      <a:prstDash val="solid"/>
                      <a:round/>
                      <a:headEnd type="none" w="med" len="med"/>
                      <a:tailEnd type="none" w="med" len="med"/>
                    </a:lnT>
                    <a:lnB w="12700" cap="flat" cmpd="sng" algn="ctr">
                      <a:solidFill>
                        <a:srgbClr val="DA291C"/>
                      </a:solidFill>
                      <a:prstDash val="solid"/>
                      <a:round/>
                      <a:headEnd type="none" w="med" len="med"/>
                      <a:tailEnd type="none" w="med" len="med"/>
                    </a:lnB>
                  </a:tcPr>
                </a:tc>
                <a:tc>
                  <a:txBody>
                    <a:bodyPr/>
                    <a:lstStyle/>
                    <a:p>
                      <a:pPr algn="ctr">
                        <a:lnSpc>
                          <a:spcPct val="107000"/>
                        </a:lnSpc>
                        <a:spcAft>
                          <a:spcPts val="800"/>
                        </a:spcAft>
                      </a:pPr>
                      <a:r>
                        <a:rPr lang="es-PE" sz="1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s-PE" sz="170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ctr">
                    <a:lnL>
                      <a:noFill/>
                    </a:lnL>
                    <a:lnR>
                      <a:noFill/>
                    </a:lnR>
                    <a:lnT w="12700" cap="flat" cmpd="sng" algn="ctr">
                      <a:solidFill>
                        <a:srgbClr val="DA291C"/>
                      </a:solidFill>
                      <a:prstDash val="solid"/>
                      <a:round/>
                      <a:headEnd type="none" w="med" len="med"/>
                      <a:tailEnd type="none" w="med" len="med"/>
                    </a:lnT>
                    <a:lnB w="12700" cap="flat" cmpd="sng" algn="ctr">
                      <a:solidFill>
                        <a:srgbClr val="DA291C"/>
                      </a:solidFill>
                      <a:prstDash val="solid"/>
                      <a:round/>
                      <a:headEnd type="none" w="med" len="med"/>
                      <a:tailEnd type="none" w="med" len="med"/>
                    </a:lnB>
                  </a:tcPr>
                </a:tc>
                <a:tc>
                  <a:txBody>
                    <a:bodyPr/>
                    <a:lstStyle/>
                    <a:p>
                      <a:pPr algn="ctr">
                        <a:lnSpc>
                          <a:spcPct val="107000"/>
                        </a:lnSpc>
                        <a:spcAft>
                          <a:spcPts val="800"/>
                        </a:spcAft>
                      </a:pPr>
                      <a:r>
                        <a:rPr lang="es-PE" sz="17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17,467.82</a:t>
                      </a:r>
                      <a:endParaRPr lang="es-PE"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ctr">
                    <a:lnL>
                      <a:noFill/>
                    </a:lnL>
                    <a:lnR>
                      <a:noFill/>
                    </a:lnR>
                    <a:lnT w="12700" cap="flat" cmpd="sng" algn="ctr">
                      <a:solidFill>
                        <a:srgbClr val="DA291C"/>
                      </a:solidFill>
                      <a:prstDash val="solid"/>
                      <a:round/>
                      <a:headEnd type="none" w="med" len="med"/>
                      <a:tailEnd type="none" w="med" len="med"/>
                    </a:lnT>
                    <a:lnB w="12700" cap="flat" cmpd="sng" algn="ctr">
                      <a:solidFill>
                        <a:srgbClr val="DA291C"/>
                      </a:solidFill>
                      <a:prstDash val="solid"/>
                      <a:round/>
                      <a:headEnd type="none" w="med" len="med"/>
                      <a:tailEnd type="none" w="med" len="med"/>
                    </a:lnB>
                  </a:tcPr>
                </a:tc>
                <a:extLst>
                  <a:ext uri="{0D108BD9-81ED-4DB2-BD59-A6C34878D82A}">
                    <a16:rowId xmlns:a16="http://schemas.microsoft.com/office/drawing/2014/main" val="3264425251"/>
                  </a:ext>
                </a:extLst>
              </a:tr>
              <a:tr h="297777">
                <a:tc>
                  <a:txBody>
                    <a:bodyPr/>
                    <a:lstStyle/>
                    <a:p>
                      <a:pPr>
                        <a:lnSpc>
                          <a:spcPct val="107000"/>
                        </a:lnSpc>
                        <a:spcAft>
                          <a:spcPts val="800"/>
                        </a:spcAft>
                      </a:pPr>
                      <a:r>
                        <a:rPr lang="es-PE" sz="17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Ejecutivos</a:t>
                      </a:r>
                      <a:endParaRPr lang="es-PE"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b">
                    <a:lnL>
                      <a:noFill/>
                    </a:lnL>
                    <a:lnR>
                      <a:noFill/>
                    </a:lnR>
                    <a:lnT w="12700" cap="flat" cmpd="sng" algn="ctr">
                      <a:solidFill>
                        <a:srgbClr val="DA291C"/>
                      </a:solidFill>
                      <a:prstDash val="solid"/>
                      <a:round/>
                      <a:headEnd type="none" w="med" len="med"/>
                      <a:tailEnd type="none" w="med" len="med"/>
                    </a:lnT>
                    <a:lnB w="12700" cap="flat" cmpd="sng" algn="ctr">
                      <a:solidFill>
                        <a:srgbClr val="DA291C"/>
                      </a:solidFill>
                      <a:prstDash val="solid"/>
                      <a:round/>
                      <a:headEnd type="none" w="med" len="med"/>
                      <a:tailEnd type="none" w="med" len="med"/>
                    </a:lnB>
                  </a:tcPr>
                </a:tc>
                <a:tc>
                  <a:txBody>
                    <a:bodyPr/>
                    <a:lstStyle/>
                    <a:p>
                      <a:pPr algn="ctr">
                        <a:lnSpc>
                          <a:spcPct val="107000"/>
                        </a:lnSpc>
                        <a:spcAft>
                          <a:spcPts val="800"/>
                        </a:spcAft>
                      </a:pPr>
                      <a:r>
                        <a:rPr lang="es-PE" sz="1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a:t>
                      </a:r>
                      <a:endParaRPr lang="es-PE" sz="170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ctr">
                    <a:lnL>
                      <a:noFill/>
                    </a:lnL>
                    <a:lnR>
                      <a:noFill/>
                    </a:lnR>
                    <a:lnT w="12700" cap="flat" cmpd="sng" algn="ctr">
                      <a:solidFill>
                        <a:srgbClr val="DA291C"/>
                      </a:solidFill>
                      <a:prstDash val="solid"/>
                      <a:round/>
                      <a:headEnd type="none" w="med" len="med"/>
                      <a:tailEnd type="none" w="med" len="med"/>
                    </a:lnT>
                    <a:lnB w="12700" cap="flat" cmpd="sng" algn="ctr">
                      <a:solidFill>
                        <a:srgbClr val="DA291C"/>
                      </a:solidFill>
                      <a:prstDash val="solid"/>
                      <a:round/>
                      <a:headEnd type="none" w="med" len="med"/>
                      <a:tailEnd type="none" w="med" len="med"/>
                    </a:lnB>
                  </a:tcPr>
                </a:tc>
                <a:tc>
                  <a:txBody>
                    <a:bodyPr/>
                    <a:lstStyle/>
                    <a:p>
                      <a:pPr algn="ctr">
                        <a:lnSpc>
                          <a:spcPct val="107000"/>
                        </a:lnSpc>
                        <a:spcAft>
                          <a:spcPts val="800"/>
                        </a:spcAft>
                      </a:pPr>
                      <a:r>
                        <a:rPr lang="es-PE" sz="17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15,249.82</a:t>
                      </a:r>
                      <a:endParaRPr lang="es-PE"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ctr">
                    <a:lnL>
                      <a:noFill/>
                    </a:lnL>
                    <a:lnR>
                      <a:noFill/>
                    </a:lnR>
                    <a:lnT w="12700" cap="flat" cmpd="sng" algn="ctr">
                      <a:solidFill>
                        <a:srgbClr val="DA291C"/>
                      </a:solidFill>
                      <a:prstDash val="solid"/>
                      <a:round/>
                      <a:headEnd type="none" w="med" len="med"/>
                      <a:tailEnd type="none" w="med" len="med"/>
                    </a:lnT>
                    <a:lnB w="12700" cap="flat" cmpd="sng" algn="ctr">
                      <a:solidFill>
                        <a:srgbClr val="DA291C"/>
                      </a:solidFill>
                      <a:prstDash val="solid"/>
                      <a:round/>
                      <a:headEnd type="none" w="med" len="med"/>
                      <a:tailEnd type="none" w="med" len="med"/>
                    </a:lnB>
                  </a:tcPr>
                </a:tc>
                <a:extLst>
                  <a:ext uri="{0D108BD9-81ED-4DB2-BD59-A6C34878D82A}">
                    <a16:rowId xmlns:a16="http://schemas.microsoft.com/office/drawing/2014/main" val="3225309372"/>
                  </a:ext>
                </a:extLst>
              </a:tr>
              <a:tr h="297777">
                <a:tc>
                  <a:txBody>
                    <a:bodyPr/>
                    <a:lstStyle/>
                    <a:p>
                      <a:pPr>
                        <a:lnSpc>
                          <a:spcPct val="107000"/>
                        </a:lnSpc>
                        <a:spcAft>
                          <a:spcPts val="800"/>
                        </a:spcAft>
                      </a:pPr>
                      <a:r>
                        <a:rPr lang="es-PE" sz="1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Profesionales</a:t>
                      </a:r>
                      <a:endParaRPr lang="es-PE" sz="170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b">
                    <a:lnL>
                      <a:noFill/>
                    </a:lnL>
                    <a:lnR>
                      <a:noFill/>
                    </a:lnR>
                    <a:lnT w="12700" cap="flat" cmpd="sng" algn="ctr">
                      <a:solidFill>
                        <a:srgbClr val="DA291C"/>
                      </a:solidFill>
                      <a:prstDash val="solid"/>
                      <a:round/>
                      <a:headEnd type="none" w="med" len="med"/>
                      <a:tailEnd type="none" w="med" len="med"/>
                    </a:lnT>
                    <a:lnB w="12700" cap="flat" cmpd="sng" algn="ctr">
                      <a:solidFill>
                        <a:srgbClr val="DA291C"/>
                      </a:solidFill>
                      <a:prstDash val="solid"/>
                      <a:round/>
                      <a:headEnd type="none" w="med" len="med"/>
                      <a:tailEnd type="none" w="med" len="med"/>
                    </a:lnB>
                  </a:tcPr>
                </a:tc>
                <a:tc>
                  <a:txBody>
                    <a:bodyPr/>
                    <a:lstStyle/>
                    <a:p>
                      <a:pPr algn="ctr">
                        <a:lnSpc>
                          <a:spcPct val="107000"/>
                        </a:lnSpc>
                        <a:spcAft>
                          <a:spcPts val="800"/>
                        </a:spcAft>
                      </a:pPr>
                      <a:r>
                        <a:rPr lang="es-PE" sz="1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1301</a:t>
                      </a:r>
                      <a:endParaRPr lang="es-PE" sz="170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ctr">
                    <a:lnL>
                      <a:noFill/>
                    </a:lnL>
                    <a:lnR>
                      <a:noFill/>
                    </a:lnR>
                    <a:lnT w="12700" cap="flat" cmpd="sng" algn="ctr">
                      <a:solidFill>
                        <a:srgbClr val="DA291C"/>
                      </a:solidFill>
                      <a:prstDash val="solid"/>
                      <a:round/>
                      <a:headEnd type="none" w="med" len="med"/>
                      <a:tailEnd type="none" w="med" len="med"/>
                    </a:lnT>
                    <a:lnB w="12700" cap="flat" cmpd="sng" algn="ctr">
                      <a:solidFill>
                        <a:srgbClr val="DA291C"/>
                      </a:solidFill>
                      <a:prstDash val="solid"/>
                      <a:round/>
                      <a:headEnd type="none" w="med" len="med"/>
                      <a:tailEnd type="none" w="med" len="med"/>
                    </a:lnB>
                  </a:tcPr>
                </a:tc>
                <a:tc>
                  <a:txBody>
                    <a:bodyPr/>
                    <a:lstStyle/>
                    <a:p>
                      <a:pPr algn="ctr">
                        <a:lnSpc>
                          <a:spcPct val="107000"/>
                        </a:lnSpc>
                        <a:spcAft>
                          <a:spcPts val="800"/>
                        </a:spcAft>
                      </a:pPr>
                      <a:r>
                        <a:rPr lang="es-PE" sz="17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9,009.64</a:t>
                      </a:r>
                      <a:endParaRPr lang="es-PE"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ctr">
                    <a:lnL>
                      <a:noFill/>
                    </a:lnL>
                    <a:lnR>
                      <a:noFill/>
                    </a:lnR>
                    <a:lnT w="12700" cap="flat" cmpd="sng" algn="ctr">
                      <a:solidFill>
                        <a:srgbClr val="DA291C"/>
                      </a:solidFill>
                      <a:prstDash val="solid"/>
                      <a:round/>
                      <a:headEnd type="none" w="med" len="med"/>
                      <a:tailEnd type="none" w="med" len="med"/>
                    </a:lnT>
                    <a:lnB w="12700" cap="flat" cmpd="sng" algn="ctr">
                      <a:solidFill>
                        <a:srgbClr val="DA291C"/>
                      </a:solidFill>
                      <a:prstDash val="solid"/>
                      <a:round/>
                      <a:headEnd type="none" w="med" len="med"/>
                      <a:tailEnd type="none" w="med" len="med"/>
                    </a:lnB>
                  </a:tcPr>
                </a:tc>
                <a:extLst>
                  <a:ext uri="{0D108BD9-81ED-4DB2-BD59-A6C34878D82A}">
                    <a16:rowId xmlns:a16="http://schemas.microsoft.com/office/drawing/2014/main" val="908661380"/>
                  </a:ext>
                </a:extLst>
              </a:tr>
              <a:tr h="297777">
                <a:tc>
                  <a:txBody>
                    <a:bodyPr/>
                    <a:lstStyle/>
                    <a:p>
                      <a:pPr>
                        <a:lnSpc>
                          <a:spcPct val="107000"/>
                        </a:lnSpc>
                        <a:spcAft>
                          <a:spcPts val="800"/>
                        </a:spcAft>
                      </a:pPr>
                      <a:r>
                        <a:rPr lang="es-PE" sz="1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Técnico</a:t>
                      </a:r>
                      <a:endParaRPr lang="es-PE" sz="170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b">
                    <a:lnL>
                      <a:noFill/>
                    </a:lnL>
                    <a:lnR>
                      <a:noFill/>
                    </a:lnR>
                    <a:lnT w="12700" cap="flat" cmpd="sng" algn="ctr">
                      <a:solidFill>
                        <a:srgbClr val="DA291C"/>
                      </a:solidFill>
                      <a:prstDash val="solid"/>
                      <a:round/>
                      <a:headEnd type="none" w="med" len="med"/>
                      <a:tailEnd type="none" w="med" len="med"/>
                    </a:lnT>
                    <a:lnB w="12700" cap="flat" cmpd="sng" algn="ctr">
                      <a:solidFill>
                        <a:srgbClr val="DA291C"/>
                      </a:solidFill>
                      <a:prstDash val="solid"/>
                      <a:round/>
                      <a:headEnd type="none" w="med" len="med"/>
                      <a:tailEnd type="none" w="med" len="med"/>
                    </a:lnB>
                  </a:tcPr>
                </a:tc>
                <a:tc>
                  <a:txBody>
                    <a:bodyPr/>
                    <a:lstStyle/>
                    <a:p>
                      <a:pPr algn="ctr">
                        <a:lnSpc>
                          <a:spcPct val="107000"/>
                        </a:lnSpc>
                        <a:spcAft>
                          <a:spcPts val="800"/>
                        </a:spcAft>
                      </a:pPr>
                      <a:r>
                        <a:rPr lang="es-PE" sz="1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1280</a:t>
                      </a:r>
                      <a:endParaRPr lang="es-PE" sz="170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ctr">
                    <a:lnL>
                      <a:noFill/>
                    </a:lnL>
                    <a:lnR>
                      <a:noFill/>
                    </a:lnR>
                    <a:lnT w="12700" cap="flat" cmpd="sng" algn="ctr">
                      <a:solidFill>
                        <a:srgbClr val="DA291C"/>
                      </a:solidFill>
                      <a:prstDash val="solid"/>
                      <a:round/>
                      <a:headEnd type="none" w="med" len="med"/>
                      <a:tailEnd type="none" w="med" len="med"/>
                    </a:lnT>
                    <a:lnB w="12700" cap="flat" cmpd="sng" algn="ctr">
                      <a:solidFill>
                        <a:srgbClr val="DA291C"/>
                      </a:solidFill>
                      <a:prstDash val="solid"/>
                      <a:round/>
                      <a:headEnd type="none" w="med" len="med"/>
                      <a:tailEnd type="none" w="med" len="med"/>
                    </a:lnB>
                  </a:tcPr>
                </a:tc>
                <a:tc>
                  <a:txBody>
                    <a:bodyPr/>
                    <a:lstStyle/>
                    <a:p>
                      <a:pPr algn="ctr">
                        <a:lnSpc>
                          <a:spcPct val="107000"/>
                        </a:lnSpc>
                        <a:spcAft>
                          <a:spcPts val="800"/>
                        </a:spcAft>
                      </a:pPr>
                      <a:r>
                        <a:rPr lang="es-PE" sz="17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4,818.13</a:t>
                      </a:r>
                      <a:endParaRPr lang="es-PE"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ctr">
                    <a:lnL>
                      <a:noFill/>
                    </a:lnL>
                    <a:lnR>
                      <a:noFill/>
                    </a:lnR>
                    <a:lnT w="12700" cap="flat" cmpd="sng" algn="ctr">
                      <a:solidFill>
                        <a:srgbClr val="DA291C"/>
                      </a:solidFill>
                      <a:prstDash val="solid"/>
                      <a:round/>
                      <a:headEnd type="none" w="med" len="med"/>
                      <a:tailEnd type="none" w="med" len="med"/>
                    </a:lnT>
                    <a:lnB w="12700" cap="flat" cmpd="sng" algn="ctr">
                      <a:solidFill>
                        <a:srgbClr val="DA291C"/>
                      </a:solidFill>
                      <a:prstDash val="solid"/>
                      <a:round/>
                      <a:headEnd type="none" w="med" len="med"/>
                      <a:tailEnd type="none" w="med" len="med"/>
                    </a:lnB>
                  </a:tcPr>
                </a:tc>
                <a:extLst>
                  <a:ext uri="{0D108BD9-81ED-4DB2-BD59-A6C34878D82A}">
                    <a16:rowId xmlns:a16="http://schemas.microsoft.com/office/drawing/2014/main" val="2365449111"/>
                  </a:ext>
                </a:extLst>
              </a:tr>
              <a:tr h="297777">
                <a:tc>
                  <a:txBody>
                    <a:bodyPr/>
                    <a:lstStyle/>
                    <a:p>
                      <a:pPr>
                        <a:lnSpc>
                          <a:spcPct val="107000"/>
                        </a:lnSpc>
                        <a:spcAft>
                          <a:spcPts val="800"/>
                        </a:spcAft>
                      </a:pPr>
                      <a:r>
                        <a:rPr lang="es-PE" sz="17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a:t>
                      </a:r>
                      <a:endParaRPr lang="es-PE" sz="170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b">
                    <a:lnL>
                      <a:noFill/>
                    </a:lnL>
                    <a:lnR>
                      <a:noFill/>
                    </a:lnR>
                    <a:lnT w="12700" cap="flat" cmpd="sng" algn="ctr">
                      <a:solidFill>
                        <a:srgbClr val="DA291C"/>
                      </a:solidFill>
                      <a:prstDash val="solid"/>
                      <a:round/>
                      <a:headEnd type="none" w="med" len="med"/>
                      <a:tailEnd type="none" w="med" len="med"/>
                    </a:lnT>
                    <a:lnB>
                      <a:noFill/>
                    </a:lnB>
                  </a:tcPr>
                </a:tc>
                <a:tc>
                  <a:txBody>
                    <a:bodyPr/>
                    <a:lstStyle/>
                    <a:p>
                      <a:pPr algn="ctr">
                        <a:lnSpc>
                          <a:spcPct val="107000"/>
                        </a:lnSpc>
                        <a:spcAft>
                          <a:spcPts val="800"/>
                        </a:spcAft>
                      </a:pPr>
                      <a:r>
                        <a:rPr lang="es-PE" sz="17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2624</a:t>
                      </a:r>
                      <a:endParaRPr lang="es-PE" sz="170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ctr">
                    <a:lnL>
                      <a:noFill/>
                    </a:lnL>
                    <a:lnR>
                      <a:noFill/>
                    </a:lnR>
                    <a:lnT w="12700" cap="flat" cmpd="sng" algn="ctr">
                      <a:solidFill>
                        <a:srgbClr val="DA291C"/>
                      </a:solidFill>
                      <a:prstDash val="solid"/>
                      <a:round/>
                      <a:headEnd type="none" w="med" len="med"/>
                      <a:tailEnd type="none" w="med" len="med"/>
                    </a:lnT>
                    <a:lnB>
                      <a:noFill/>
                    </a:lnB>
                  </a:tcPr>
                </a:tc>
                <a:tc>
                  <a:txBody>
                    <a:bodyPr/>
                    <a:lstStyle/>
                    <a:p>
                      <a:pPr>
                        <a:lnSpc>
                          <a:spcPct val="107000"/>
                        </a:lnSpc>
                      </a:pPr>
                      <a:endParaRPr lang="es-PE" sz="1700">
                        <a:effectLst/>
                        <a:latin typeface="Calibri" panose="020F0502020204030204" pitchFamily="34" charset="0"/>
                        <a:cs typeface="Times New Roman" panose="02020603050405020304" pitchFamily="18" charset="0"/>
                      </a:endParaRPr>
                    </a:p>
                  </a:txBody>
                  <a:tcPr marL="69481" marR="69481" marT="0" marB="0" anchor="ctr">
                    <a:lnL>
                      <a:noFill/>
                    </a:lnL>
                    <a:lnR>
                      <a:noFill/>
                    </a:lnR>
                    <a:lnT w="12700" cap="flat" cmpd="sng" algn="ctr">
                      <a:solidFill>
                        <a:srgbClr val="DA291C"/>
                      </a:solidFill>
                      <a:prstDash val="solid"/>
                      <a:round/>
                      <a:headEnd type="none" w="med" len="med"/>
                      <a:tailEnd type="none" w="med" len="med"/>
                    </a:lnT>
                    <a:lnB>
                      <a:noFill/>
                    </a:lnB>
                  </a:tcPr>
                </a:tc>
                <a:extLst>
                  <a:ext uri="{0D108BD9-81ED-4DB2-BD59-A6C34878D82A}">
                    <a16:rowId xmlns:a16="http://schemas.microsoft.com/office/drawing/2014/main" val="2131318910"/>
                  </a:ext>
                </a:extLst>
              </a:tr>
              <a:tr h="297777">
                <a:tc>
                  <a:txBody>
                    <a:bodyPr/>
                    <a:lstStyle/>
                    <a:p>
                      <a:pPr>
                        <a:lnSpc>
                          <a:spcPct val="107000"/>
                        </a:lnSpc>
                      </a:pPr>
                      <a:endParaRPr lang="es-PE" sz="1700">
                        <a:effectLst/>
                        <a:latin typeface="Calibri" panose="020F0502020204030204" pitchFamily="34" charset="0"/>
                        <a:cs typeface="Times New Roman" panose="02020603050405020304" pitchFamily="18" charset="0"/>
                      </a:endParaRPr>
                    </a:p>
                  </a:txBody>
                  <a:tcPr marL="69481" marR="69481" marT="0" marB="0" anchor="b">
                    <a:lnL>
                      <a:noFill/>
                    </a:lnL>
                    <a:lnR>
                      <a:noFill/>
                    </a:lnR>
                    <a:lnT>
                      <a:noFill/>
                    </a:lnT>
                    <a:lnB>
                      <a:noFill/>
                    </a:lnB>
                  </a:tcPr>
                </a:tc>
                <a:tc>
                  <a:txBody>
                    <a:bodyPr/>
                    <a:lstStyle/>
                    <a:p>
                      <a:pPr>
                        <a:lnSpc>
                          <a:spcPct val="107000"/>
                        </a:lnSpc>
                      </a:pPr>
                      <a:endParaRPr lang="es-PE" sz="1700">
                        <a:effectLst/>
                        <a:latin typeface="Calibri" panose="020F0502020204030204" pitchFamily="34" charset="0"/>
                        <a:cs typeface="Times New Roman" panose="02020603050405020304" pitchFamily="18" charset="0"/>
                      </a:endParaRPr>
                    </a:p>
                  </a:txBody>
                  <a:tcPr marL="69481" marR="69481" marT="0" marB="0" anchor="ctr">
                    <a:lnL>
                      <a:noFill/>
                    </a:lnL>
                    <a:lnR>
                      <a:noFill/>
                    </a:lnR>
                    <a:lnT>
                      <a:noFill/>
                    </a:lnT>
                    <a:lnB>
                      <a:noFill/>
                    </a:lnB>
                  </a:tcPr>
                </a:tc>
                <a:tc>
                  <a:txBody>
                    <a:bodyPr/>
                    <a:lstStyle/>
                    <a:p>
                      <a:pPr>
                        <a:lnSpc>
                          <a:spcPct val="107000"/>
                        </a:lnSpc>
                      </a:pPr>
                      <a:endParaRPr lang="es-PE" sz="1700">
                        <a:effectLst/>
                        <a:latin typeface="Calibri" panose="020F0502020204030204" pitchFamily="34" charset="0"/>
                        <a:cs typeface="Times New Roman" panose="02020603050405020304" pitchFamily="18" charset="0"/>
                      </a:endParaRPr>
                    </a:p>
                  </a:txBody>
                  <a:tcPr marL="69481" marR="69481" marT="0" marB="0" anchor="ctr">
                    <a:lnL>
                      <a:noFill/>
                    </a:lnL>
                    <a:lnR>
                      <a:noFill/>
                    </a:lnR>
                    <a:lnT>
                      <a:noFill/>
                    </a:lnT>
                    <a:lnB>
                      <a:noFill/>
                    </a:lnB>
                  </a:tcPr>
                </a:tc>
                <a:extLst>
                  <a:ext uri="{0D108BD9-81ED-4DB2-BD59-A6C34878D82A}">
                    <a16:rowId xmlns:a16="http://schemas.microsoft.com/office/drawing/2014/main" val="1277912349"/>
                  </a:ext>
                </a:extLst>
              </a:tr>
              <a:tr h="595553">
                <a:tc>
                  <a:txBody>
                    <a:bodyPr/>
                    <a:lstStyle/>
                    <a:p>
                      <a:pPr algn="ctr">
                        <a:lnSpc>
                          <a:spcPct val="107000"/>
                        </a:lnSpc>
                        <a:spcAft>
                          <a:spcPts val="800"/>
                        </a:spcAft>
                      </a:pPr>
                      <a:r>
                        <a:rPr lang="es-PE" sz="17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Régimen laboral</a:t>
                      </a:r>
                      <a:endParaRPr lang="es-PE" sz="170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ctr">
                    <a:lnL>
                      <a:noFill/>
                    </a:lnL>
                    <a:lnR>
                      <a:noFill/>
                    </a:lnR>
                    <a:lnT>
                      <a:noFill/>
                    </a:lnT>
                    <a:lnB w="12700" cap="flat" cmpd="sng" algn="ctr">
                      <a:solidFill>
                        <a:srgbClr val="DA291C"/>
                      </a:solidFill>
                      <a:prstDash val="solid"/>
                      <a:round/>
                      <a:headEnd type="none" w="med" len="med"/>
                      <a:tailEnd type="none" w="med" len="med"/>
                    </a:lnB>
                    <a:solidFill>
                      <a:srgbClr val="DA291C"/>
                    </a:solidFill>
                  </a:tcPr>
                </a:tc>
                <a:tc>
                  <a:txBody>
                    <a:bodyPr/>
                    <a:lstStyle/>
                    <a:p>
                      <a:pPr algn="ctr">
                        <a:lnSpc>
                          <a:spcPct val="107000"/>
                        </a:lnSpc>
                        <a:spcAft>
                          <a:spcPts val="800"/>
                        </a:spcAft>
                      </a:pPr>
                      <a:r>
                        <a:rPr lang="es-PE" sz="17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 personas</a:t>
                      </a:r>
                      <a:endParaRPr lang="es-PE" sz="170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ctr">
                    <a:lnL>
                      <a:noFill/>
                    </a:lnL>
                    <a:lnR>
                      <a:noFill/>
                    </a:lnR>
                    <a:lnT>
                      <a:noFill/>
                    </a:lnT>
                    <a:lnB w="12700" cap="flat" cmpd="sng" algn="ctr">
                      <a:solidFill>
                        <a:srgbClr val="DA291C"/>
                      </a:solidFill>
                      <a:prstDash val="solid"/>
                      <a:round/>
                      <a:headEnd type="none" w="med" len="med"/>
                      <a:tailEnd type="none" w="med" len="med"/>
                    </a:lnB>
                    <a:solidFill>
                      <a:srgbClr val="DA291C"/>
                    </a:solidFill>
                  </a:tcPr>
                </a:tc>
                <a:tc>
                  <a:txBody>
                    <a:bodyPr/>
                    <a:lstStyle/>
                    <a:p>
                      <a:pPr algn="ctr">
                        <a:lnSpc>
                          <a:spcPct val="107000"/>
                        </a:lnSpc>
                        <a:spcAft>
                          <a:spcPts val="800"/>
                        </a:spcAft>
                      </a:pPr>
                      <a:r>
                        <a:rPr lang="es-PE" sz="17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Promedio remuneraciones</a:t>
                      </a:r>
                      <a:endParaRPr lang="es-PE" sz="170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ctr">
                    <a:lnL>
                      <a:noFill/>
                    </a:lnL>
                    <a:lnR>
                      <a:noFill/>
                    </a:lnR>
                    <a:lnT>
                      <a:noFill/>
                    </a:lnT>
                    <a:lnB w="12700" cap="flat" cmpd="sng" algn="ctr">
                      <a:solidFill>
                        <a:srgbClr val="DA291C"/>
                      </a:solidFill>
                      <a:prstDash val="solid"/>
                      <a:round/>
                      <a:headEnd type="none" w="med" len="med"/>
                      <a:tailEnd type="none" w="med" len="med"/>
                    </a:lnB>
                    <a:solidFill>
                      <a:srgbClr val="DA291C"/>
                    </a:solidFill>
                  </a:tcPr>
                </a:tc>
                <a:extLst>
                  <a:ext uri="{0D108BD9-81ED-4DB2-BD59-A6C34878D82A}">
                    <a16:rowId xmlns:a16="http://schemas.microsoft.com/office/drawing/2014/main" val="3658806133"/>
                  </a:ext>
                </a:extLst>
              </a:tr>
              <a:tr h="297777">
                <a:tc>
                  <a:txBody>
                    <a:bodyPr/>
                    <a:lstStyle/>
                    <a:p>
                      <a:pPr>
                        <a:lnSpc>
                          <a:spcPct val="107000"/>
                        </a:lnSpc>
                        <a:spcAft>
                          <a:spcPts val="800"/>
                        </a:spcAft>
                      </a:pPr>
                      <a:r>
                        <a:rPr lang="es-PE" sz="1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Plazo indeterminado</a:t>
                      </a:r>
                      <a:endParaRPr lang="es-PE" sz="170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b">
                    <a:lnL>
                      <a:noFill/>
                    </a:lnL>
                    <a:lnR>
                      <a:noFill/>
                    </a:lnR>
                    <a:lnT w="12700" cap="flat" cmpd="sng" algn="ctr">
                      <a:solidFill>
                        <a:srgbClr val="DA291C"/>
                      </a:solidFill>
                      <a:prstDash val="solid"/>
                      <a:round/>
                      <a:headEnd type="none" w="med" len="med"/>
                      <a:tailEnd type="none" w="med" len="med"/>
                    </a:lnT>
                    <a:lnB w="12700" cap="flat" cmpd="sng" algn="ctr">
                      <a:solidFill>
                        <a:srgbClr val="DA291C"/>
                      </a:solidFill>
                      <a:prstDash val="solid"/>
                      <a:round/>
                      <a:headEnd type="none" w="med" len="med"/>
                      <a:tailEnd type="none" w="med" len="med"/>
                    </a:lnB>
                  </a:tcPr>
                </a:tc>
                <a:tc>
                  <a:txBody>
                    <a:bodyPr/>
                    <a:lstStyle/>
                    <a:p>
                      <a:pPr algn="ctr">
                        <a:lnSpc>
                          <a:spcPct val="107000"/>
                        </a:lnSpc>
                        <a:spcAft>
                          <a:spcPts val="800"/>
                        </a:spcAft>
                      </a:pPr>
                      <a:r>
                        <a:rPr lang="es-PE" sz="1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2400</a:t>
                      </a:r>
                      <a:endParaRPr lang="es-PE" sz="170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ctr">
                    <a:lnL>
                      <a:noFill/>
                    </a:lnL>
                    <a:lnR>
                      <a:noFill/>
                    </a:lnR>
                    <a:lnT w="12700" cap="flat" cmpd="sng" algn="ctr">
                      <a:solidFill>
                        <a:srgbClr val="DA291C"/>
                      </a:solidFill>
                      <a:prstDash val="solid"/>
                      <a:round/>
                      <a:headEnd type="none" w="med" len="med"/>
                      <a:tailEnd type="none" w="med" len="med"/>
                    </a:lnT>
                    <a:lnB w="12700" cap="flat" cmpd="sng" algn="ctr">
                      <a:solidFill>
                        <a:srgbClr val="DA291C"/>
                      </a:solidFill>
                      <a:prstDash val="solid"/>
                      <a:round/>
                      <a:headEnd type="none" w="med" len="med"/>
                      <a:tailEnd type="none" w="med" len="med"/>
                    </a:lnB>
                  </a:tcPr>
                </a:tc>
                <a:tc>
                  <a:txBody>
                    <a:bodyPr/>
                    <a:lstStyle/>
                    <a:p>
                      <a:pPr algn="ctr">
                        <a:lnSpc>
                          <a:spcPct val="107000"/>
                        </a:lnSpc>
                        <a:spcAft>
                          <a:spcPts val="800"/>
                        </a:spcAft>
                      </a:pPr>
                      <a:r>
                        <a:rPr lang="es-PE" sz="17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7,205.68</a:t>
                      </a:r>
                      <a:endParaRPr lang="es-PE"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ctr">
                    <a:lnL>
                      <a:noFill/>
                    </a:lnL>
                    <a:lnR>
                      <a:noFill/>
                    </a:lnR>
                    <a:lnT w="12700" cap="flat" cmpd="sng" algn="ctr">
                      <a:solidFill>
                        <a:srgbClr val="DA291C"/>
                      </a:solidFill>
                      <a:prstDash val="solid"/>
                      <a:round/>
                      <a:headEnd type="none" w="med" len="med"/>
                      <a:tailEnd type="none" w="med" len="med"/>
                    </a:lnT>
                    <a:lnB w="12700" cap="flat" cmpd="sng" algn="ctr">
                      <a:solidFill>
                        <a:srgbClr val="DA291C"/>
                      </a:solidFill>
                      <a:prstDash val="solid"/>
                      <a:round/>
                      <a:headEnd type="none" w="med" len="med"/>
                      <a:tailEnd type="none" w="med" len="med"/>
                    </a:lnB>
                  </a:tcPr>
                </a:tc>
                <a:extLst>
                  <a:ext uri="{0D108BD9-81ED-4DB2-BD59-A6C34878D82A}">
                    <a16:rowId xmlns:a16="http://schemas.microsoft.com/office/drawing/2014/main" val="705955096"/>
                  </a:ext>
                </a:extLst>
              </a:tr>
              <a:tr h="297777">
                <a:tc>
                  <a:txBody>
                    <a:bodyPr/>
                    <a:lstStyle/>
                    <a:p>
                      <a:pPr>
                        <a:lnSpc>
                          <a:spcPct val="107000"/>
                        </a:lnSpc>
                        <a:spcAft>
                          <a:spcPts val="800"/>
                        </a:spcAft>
                      </a:pPr>
                      <a:r>
                        <a:rPr lang="es-PE" sz="1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Medida cautelar</a:t>
                      </a:r>
                      <a:endParaRPr lang="es-PE" sz="170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b">
                    <a:lnL>
                      <a:noFill/>
                    </a:lnL>
                    <a:lnR>
                      <a:noFill/>
                    </a:lnR>
                    <a:lnT w="12700" cap="flat" cmpd="sng" algn="ctr">
                      <a:solidFill>
                        <a:srgbClr val="DA291C"/>
                      </a:solidFill>
                      <a:prstDash val="solid"/>
                      <a:round/>
                      <a:headEnd type="none" w="med" len="med"/>
                      <a:tailEnd type="none" w="med" len="med"/>
                    </a:lnT>
                    <a:lnB w="12700" cap="flat" cmpd="sng" algn="ctr">
                      <a:solidFill>
                        <a:srgbClr val="DA291C"/>
                      </a:solidFill>
                      <a:prstDash val="solid"/>
                      <a:round/>
                      <a:headEnd type="none" w="med" len="med"/>
                      <a:tailEnd type="none" w="med" len="med"/>
                    </a:lnB>
                  </a:tcPr>
                </a:tc>
                <a:tc>
                  <a:txBody>
                    <a:bodyPr/>
                    <a:lstStyle/>
                    <a:p>
                      <a:pPr algn="ctr">
                        <a:lnSpc>
                          <a:spcPct val="107000"/>
                        </a:lnSpc>
                        <a:spcAft>
                          <a:spcPts val="800"/>
                        </a:spcAft>
                      </a:pPr>
                      <a:r>
                        <a:rPr lang="es-PE" sz="1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a:t>
                      </a:r>
                      <a:endParaRPr lang="es-PE" sz="170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ctr">
                    <a:lnL>
                      <a:noFill/>
                    </a:lnL>
                    <a:lnR>
                      <a:noFill/>
                    </a:lnR>
                    <a:lnT w="12700" cap="flat" cmpd="sng" algn="ctr">
                      <a:solidFill>
                        <a:srgbClr val="DA291C"/>
                      </a:solidFill>
                      <a:prstDash val="solid"/>
                      <a:round/>
                      <a:headEnd type="none" w="med" len="med"/>
                      <a:tailEnd type="none" w="med" len="med"/>
                    </a:lnT>
                    <a:lnB w="12700" cap="flat" cmpd="sng" algn="ctr">
                      <a:solidFill>
                        <a:srgbClr val="DA291C"/>
                      </a:solidFill>
                      <a:prstDash val="solid"/>
                      <a:round/>
                      <a:headEnd type="none" w="med" len="med"/>
                      <a:tailEnd type="none" w="med" len="med"/>
                    </a:lnB>
                  </a:tcPr>
                </a:tc>
                <a:tc>
                  <a:txBody>
                    <a:bodyPr/>
                    <a:lstStyle/>
                    <a:p>
                      <a:pPr algn="ctr">
                        <a:lnSpc>
                          <a:spcPct val="107000"/>
                        </a:lnSpc>
                        <a:spcAft>
                          <a:spcPts val="800"/>
                        </a:spcAft>
                      </a:pPr>
                      <a:r>
                        <a:rPr lang="es-PE" sz="17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5,062.26</a:t>
                      </a:r>
                      <a:endParaRPr lang="es-PE"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ctr">
                    <a:lnL>
                      <a:noFill/>
                    </a:lnL>
                    <a:lnR>
                      <a:noFill/>
                    </a:lnR>
                    <a:lnT w="12700" cap="flat" cmpd="sng" algn="ctr">
                      <a:solidFill>
                        <a:srgbClr val="DA291C"/>
                      </a:solidFill>
                      <a:prstDash val="solid"/>
                      <a:round/>
                      <a:headEnd type="none" w="med" len="med"/>
                      <a:tailEnd type="none" w="med" len="med"/>
                    </a:lnT>
                    <a:lnB w="12700" cap="flat" cmpd="sng" algn="ctr">
                      <a:solidFill>
                        <a:srgbClr val="DA291C"/>
                      </a:solidFill>
                      <a:prstDash val="solid"/>
                      <a:round/>
                      <a:headEnd type="none" w="med" len="med"/>
                      <a:tailEnd type="none" w="med" len="med"/>
                    </a:lnB>
                  </a:tcPr>
                </a:tc>
                <a:extLst>
                  <a:ext uri="{0D108BD9-81ED-4DB2-BD59-A6C34878D82A}">
                    <a16:rowId xmlns:a16="http://schemas.microsoft.com/office/drawing/2014/main" val="2358751057"/>
                  </a:ext>
                </a:extLst>
              </a:tr>
              <a:tr h="297777">
                <a:tc>
                  <a:txBody>
                    <a:bodyPr/>
                    <a:lstStyle/>
                    <a:p>
                      <a:pPr>
                        <a:lnSpc>
                          <a:spcPct val="107000"/>
                        </a:lnSpc>
                        <a:spcAft>
                          <a:spcPts val="800"/>
                        </a:spcAft>
                      </a:pPr>
                      <a:r>
                        <a:rPr lang="es-PE" sz="1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Plazo fijo</a:t>
                      </a:r>
                      <a:endParaRPr lang="es-PE" sz="170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b">
                    <a:lnL>
                      <a:noFill/>
                    </a:lnL>
                    <a:lnR>
                      <a:noFill/>
                    </a:lnR>
                    <a:lnT w="12700" cap="flat" cmpd="sng" algn="ctr">
                      <a:solidFill>
                        <a:srgbClr val="DA291C"/>
                      </a:solidFill>
                      <a:prstDash val="solid"/>
                      <a:round/>
                      <a:headEnd type="none" w="med" len="med"/>
                      <a:tailEnd type="none" w="med" len="med"/>
                    </a:lnT>
                    <a:lnB w="12700" cap="flat" cmpd="sng" algn="ctr">
                      <a:solidFill>
                        <a:srgbClr val="DA291C"/>
                      </a:solidFill>
                      <a:prstDash val="solid"/>
                      <a:round/>
                      <a:headEnd type="none" w="med" len="med"/>
                      <a:tailEnd type="none" w="med" len="med"/>
                    </a:lnB>
                  </a:tcPr>
                </a:tc>
                <a:tc>
                  <a:txBody>
                    <a:bodyPr/>
                    <a:lstStyle/>
                    <a:p>
                      <a:pPr algn="ctr">
                        <a:lnSpc>
                          <a:spcPct val="107000"/>
                        </a:lnSpc>
                        <a:spcAft>
                          <a:spcPts val="800"/>
                        </a:spcAft>
                      </a:pPr>
                      <a:r>
                        <a:rPr lang="es-PE" sz="17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176</a:t>
                      </a:r>
                      <a:endParaRPr lang="es-PE" sz="170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ctr">
                    <a:lnL>
                      <a:noFill/>
                    </a:lnL>
                    <a:lnR>
                      <a:noFill/>
                    </a:lnR>
                    <a:lnT w="12700" cap="flat" cmpd="sng" algn="ctr">
                      <a:solidFill>
                        <a:srgbClr val="DA291C"/>
                      </a:solidFill>
                      <a:prstDash val="solid"/>
                      <a:round/>
                      <a:headEnd type="none" w="med" len="med"/>
                      <a:tailEnd type="none" w="med" len="med"/>
                    </a:lnT>
                    <a:lnB w="12700" cap="flat" cmpd="sng" algn="ctr">
                      <a:solidFill>
                        <a:srgbClr val="DA291C"/>
                      </a:solidFill>
                      <a:prstDash val="solid"/>
                      <a:round/>
                      <a:headEnd type="none" w="med" len="med"/>
                      <a:tailEnd type="none" w="med" len="med"/>
                    </a:lnB>
                  </a:tcPr>
                </a:tc>
                <a:tc>
                  <a:txBody>
                    <a:bodyPr/>
                    <a:lstStyle/>
                    <a:p>
                      <a:pPr algn="ctr">
                        <a:lnSpc>
                          <a:spcPct val="107000"/>
                        </a:lnSpc>
                        <a:spcAft>
                          <a:spcPts val="800"/>
                        </a:spcAft>
                      </a:pPr>
                      <a:r>
                        <a:rPr lang="es-PE" sz="17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5,964.43</a:t>
                      </a:r>
                      <a:endParaRPr lang="es-PE"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ctr">
                    <a:lnL>
                      <a:noFill/>
                    </a:lnL>
                    <a:lnR>
                      <a:noFill/>
                    </a:lnR>
                    <a:lnT w="12700" cap="flat" cmpd="sng" algn="ctr">
                      <a:solidFill>
                        <a:srgbClr val="DA291C"/>
                      </a:solidFill>
                      <a:prstDash val="solid"/>
                      <a:round/>
                      <a:headEnd type="none" w="med" len="med"/>
                      <a:tailEnd type="none" w="med" len="med"/>
                    </a:lnT>
                    <a:lnB w="12700" cap="flat" cmpd="sng" algn="ctr">
                      <a:solidFill>
                        <a:srgbClr val="DA291C"/>
                      </a:solidFill>
                      <a:prstDash val="solid"/>
                      <a:round/>
                      <a:headEnd type="none" w="med" len="med"/>
                      <a:tailEnd type="none" w="med" len="med"/>
                    </a:lnB>
                  </a:tcPr>
                </a:tc>
                <a:extLst>
                  <a:ext uri="{0D108BD9-81ED-4DB2-BD59-A6C34878D82A}">
                    <a16:rowId xmlns:a16="http://schemas.microsoft.com/office/drawing/2014/main" val="3302745012"/>
                  </a:ext>
                </a:extLst>
              </a:tr>
              <a:tr h="297777">
                <a:tc>
                  <a:txBody>
                    <a:bodyPr/>
                    <a:lstStyle/>
                    <a:p>
                      <a:pPr>
                        <a:lnSpc>
                          <a:spcPct val="107000"/>
                        </a:lnSpc>
                        <a:spcAft>
                          <a:spcPts val="800"/>
                        </a:spcAft>
                      </a:pPr>
                      <a:r>
                        <a:rPr lang="es-PE" sz="17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a:t>
                      </a:r>
                      <a:endParaRPr lang="es-PE" sz="170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b">
                    <a:lnL>
                      <a:noFill/>
                    </a:lnL>
                    <a:lnR>
                      <a:noFill/>
                    </a:lnR>
                    <a:lnT w="12700" cap="flat" cmpd="sng" algn="ctr">
                      <a:solidFill>
                        <a:srgbClr val="DA291C"/>
                      </a:solidFill>
                      <a:prstDash val="solid"/>
                      <a:round/>
                      <a:headEnd type="none" w="med" len="med"/>
                      <a:tailEnd type="none" w="med" len="med"/>
                    </a:lnT>
                    <a:lnB>
                      <a:noFill/>
                    </a:lnB>
                  </a:tcPr>
                </a:tc>
                <a:tc>
                  <a:txBody>
                    <a:bodyPr/>
                    <a:lstStyle/>
                    <a:p>
                      <a:pPr algn="ctr">
                        <a:lnSpc>
                          <a:spcPct val="107000"/>
                        </a:lnSpc>
                        <a:spcAft>
                          <a:spcPts val="800"/>
                        </a:spcAft>
                      </a:pPr>
                      <a:r>
                        <a:rPr lang="es-PE" sz="17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2624</a:t>
                      </a:r>
                      <a:endParaRPr lang="es-PE" sz="1700">
                        <a:effectLst/>
                        <a:latin typeface="Calibri" panose="020F0502020204030204" pitchFamily="34" charset="0"/>
                        <a:ea typeface="Calibri" panose="020F0502020204030204" pitchFamily="34" charset="0"/>
                        <a:cs typeface="Times New Roman" panose="02020603050405020304" pitchFamily="18" charset="0"/>
                      </a:endParaRPr>
                    </a:p>
                  </a:txBody>
                  <a:tcPr marL="69481" marR="69481" marT="0" marB="0" anchor="ctr">
                    <a:lnL>
                      <a:noFill/>
                    </a:lnL>
                    <a:lnR>
                      <a:noFill/>
                    </a:lnR>
                    <a:lnT w="12700" cap="flat" cmpd="sng" algn="ctr">
                      <a:solidFill>
                        <a:srgbClr val="DA291C"/>
                      </a:solidFill>
                      <a:prstDash val="solid"/>
                      <a:round/>
                      <a:headEnd type="none" w="med" len="med"/>
                      <a:tailEnd type="none" w="med" len="med"/>
                    </a:lnT>
                    <a:lnB>
                      <a:noFill/>
                    </a:lnB>
                  </a:tcPr>
                </a:tc>
                <a:tc>
                  <a:txBody>
                    <a:bodyPr/>
                    <a:lstStyle/>
                    <a:p>
                      <a:pPr>
                        <a:lnSpc>
                          <a:spcPct val="107000"/>
                        </a:lnSpc>
                      </a:pPr>
                      <a:endParaRPr lang="es-PE" sz="1700" dirty="0">
                        <a:effectLst/>
                        <a:latin typeface="Calibri" panose="020F0502020204030204" pitchFamily="34" charset="0"/>
                        <a:cs typeface="Times New Roman" panose="02020603050405020304" pitchFamily="18" charset="0"/>
                      </a:endParaRPr>
                    </a:p>
                  </a:txBody>
                  <a:tcPr marL="69481" marR="69481" marT="0" marB="0" anchor="ctr">
                    <a:lnL>
                      <a:noFill/>
                    </a:lnL>
                    <a:lnR>
                      <a:noFill/>
                    </a:lnR>
                    <a:lnT w="12700" cap="flat" cmpd="sng" algn="ctr">
                      <a:solidFill>
                        <a:srgbClr val="DA291C"/>
                      </a:solidFill>
                      <a:prstDash val="solid"/>
                      <a:round/>
                      <a:headEnd type="none" w="med" len="med"/>
                      <a:tailEnd type="none" w="med" len="med"/>
                    </a:lnT>
                    <a:lnB>
                      <a:noFill/>
                    </a:lnB>
                  </a:tcPr>
                </a:tc>
                <a:extLst>
                  <a:ext uri="{0D108BD9-81ED-4DB2-BD59-A6C34878D82A}">
                    <a16:rowId xmlns:a16="http://schemas.microsoft.com/office/drawing/2014/main" val="3617908544"/>
                  </a:ext>
                </a:extLst>
              </a:tr>
            </a:tbl>
          </a:graphicData>
        </a:graphic>
      </p:graphicFrame>
      <p:grpSp>
        <p:nvGrpSpPr>
          <p:cNvPr id="3" name="Grupo 19">
            <a:extLst>
              <a:ext uri="{FF2B5EF4-FFF2-40B4-BE49-F238E27FC236}">
                <a16:creationId xmlns:a16="http://schemas.microsoft.com/office/drawing/2014/main" id="{5272B12A-EB52-B7F8-8C35-5E2D2A2A399D}"/>
              </a:ext>
            </a:extLst>
          </p:cNvPr>
          <p:cNvGrpSpPr/>
          <p:nvPr/>
        </p:nvGrpSpPr>
        <p:grpSpPr bwMode="auto">
          <a:xfrm flipH="1">
            <a:off x="0" y="6509952"/>
            <a:ext cx="12192000" cy="396875"/>
            <a:chOff x="-2" y="6466186"/>
            <a:chExt cx="12192001" cy="397066"/>
          </a:xfrm>
        </p:grpSpPr>
        <p:sp>
          <p:nvSpPr>
            <p:cNvPr id="6" name="Triángulo isósceles 5">
              <a:extLst>
                <a:ext uri="{FF2B5EF4-FFF2-40B4-BE49-F238E27FC236}">
                  <a16:creationId xmlns:a16="http://schemas.microsoft.com/office/drawing/2014/main" id="{D0411E58-D386-C809-0710-844B1AD34C19}"/>
                </a:ext>
              </a:extLst>
            </p:cNvPr>
            <p:cNvSpPr/>
            <p:nvPr/>
          </p:nvSpPr>
          <p:spPr>
            <a:xfrm flipH="1">
              <a:off x="-2" y="6466186"/>
              <a:ext cx="12192001" cy="397066"/>
            </a:xfrm>
            <a:prstGeom prst="triangle">
              <a:avLst>
                <a:gd name="adj" fmla="val 100000"/>
              </a:avLst>
            </a:prstGeom>
            <a:solidFill>
              <a:srgbClr val="00B0F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s-PE" dirty="0"/>
            </a:p>
          </p:txBody>
        </p:sp>
        <p:sp>
          <p:nvSpPr>
            <p:cNvPr id="7" name="Triángulo isósceles 6">
              <a:extLst>
                <a:ext uri="{FF2B5EF4-FFF2-40B4-BE49-F238E27FC236}">
                  <a16:creationId xmlns:a16="http://schemas.microsoft.com/office/drawing/2014/main" id="{0E9B2118-3A40-FC9B-6E27-96DA16020E24}"/>
                </a:ext>
              </a:extLst>
            </p:cNvPr>
            <p:cNvSpPr/>
            <p:nvPr/>
          </p:nvSpPr>
          <p:spPr>
            <a:xfrm>
              <a:off x="73023" y="6539246"/>
              <a:ext cx="12118976" cy="319242"/>
            </a:xfrm>
            <a:prstGeom prst="triangle">
              <a:avLst>
                <a:gd name="adj" fmla="val 100000"/>
              </a:avLst>
            </a:prstGeom>
            <a:gradFill>
              <a:gsLst>
                <a:gs pos="0">
                  <a:schemeClr val="bg1">
                    <a:lumMod val="85000"/>
                  </a:schemeClr>
                </a:gs>
                <a:gs pos="100000">
                  <a:schemeClr val="tx1">
                    <a:lumMod val="50000"/>
                    <a:lumOff val="50000"/>
                  </a:schemeClr>
                </a:gs>
              </a:gsLst>
              <a:lin ang="54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s-PE" dirty="0"/>
            </a:p>
          </p:txBody>
        </p:sp>
      </p:grpSp>
    </p:spTree>
    <p:extLst>
      <p:ext uri="{BB962C8B-B14F-4D97-AF65-F5344CB8AC3E}">
        <p14:creationId xmlns:p14="http://schemas.microsoft.com/office/powerpoint/2010/main" val="1004428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6"/>
          <p:cNvSpPr>
            <a:spLocks noGrp="1"/>
          </p:cNvSpPr>
          <p:nvPr>
            <p:ph type="sldNum" sz="quarter" idx="12"/>
          </p:nvPr>
        </p:nvSpPr>
        <p:spPr>
          <a:xfrm>
            <a:off x="9302187" y="6395803"/>
            <a:ext cx="2743200" cy="365125"/>
          </a:xfrm>
        </p:spPr>
        <p:txBody>
          <a:bodyPr/>
          <a:lstStyle/>
          <a:p>
            <a:fld id="{57FDEC66-7564-45B1-8108-EF43DC47BFEC}" type="slidenum">
              <a:rPr lang="es-PE" smtClean="0">
                <a:latin typeface="Arial" panose="020B0604020202020204" pitchFamily="34" charset="0"/>
                <a:cs typeface="Arial" panose="020B0604020202020204" pitchFamily="34" charset="0"/>
              </a:rPr>
              <a:t>2</a:t>
            </a:fld>
            <a:endParaRPr lang="es-PE" dirty="0">
              <a:latin typeface="Arial" panose="020B0604020202020204" pitchFamily="34" charset="0"/>
              <a:cs typeface="Arial" panose="020B0604020202020204" pitchFamily="34" charset="0"/>
            </a:endParaRPr>
          </a:p>
        </p:txBody>
      </p:sp>
      <p:sp>
        <p:nvSpPr>
          <p:cNvPr id="34" name="Title 5">
            <a:extLst>
              <a:ext uri="{FF2B5EF4-FFF2-40B4-BE49-F238E27FC236}">
                <a16:creationId xmlns:a16="http://schemas.microsoft.com/office/drawing/2014/main" id="{4D1EFC66-9492-4BC6-AB40-08E0D88BEDA4}"/>
              </a:ext>
            </a:extLst>
          </p:cNvPr>
          <p:cNvSpPr txBox="1">
            <a:spLocks/>
          </p:cNvSpPr>
          <p:nvPr/>
        </p:nvSpPr>
        <p:spPr>
          <a:xfrm>
            <a:off x="358947" y="297291"/>
            <a:ext cx="9797831" cy="4791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kern="1600" spc="-20" dirty="0">
                <a:solidFill>
                  <a:srgbClr val="0070C0"/>
                </a:solidFill>
                <a:latin typeface="Arial" charset="0"/>
                <a:ea typeface="+mn-ea"/>
                <a:cs typeface="Arial" charset="0"/>
              </a:rPr>
              <a:t>Agenda</a:t>
            </a:r>
            <a:endParaRPr lang="en-US" sz="2400" b="1" kern="1600" spc="-20" dirty="0">
              <a:solidFill>
                <a:srgbClr val="0070C0"/>
              </a:solidFill>
              <a:latin typeface="Arial" charset="0"/>
              <a:ea typeface="+mn-ea"/>
              <a:cs typeface="Arial" charset="0"/>
            </a:endParaRPr>
          </a:p>
        </p:txBody>
      </p:sp>
      <p:pic>
        <p:nvPicPr>
          <p:cNvPr id="35" name="8 Imagen">
            <a:extLst>
              <a:ext uri="{FF2B5EF4-FFF2-40B4-BE49-F238E27FC236}">
                <a16:creationId xmlns:a16="http://schemas.microsoft.com/office/drawing/2014/main" id="{EA50D662-2B39-4664-BB56-49615EA59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517" y="0"/>
            <a:ext cx="1609483" cy="1972523"/>
          </a:xfrm>
          <a:prstGeom prst="rect">
            <a:avLst/>
          </a:prstGeom>
        </p:spPr>
      </p:pic>
      <p:sp>
        <p:nvSpPr>
          <p:cNvPr id="20" name="998 CuadroTexto">
            <a:extLst>
              <a:ext uri="{FF2B5EF4-FFF2-40B4-BE49-F238E27FC236}">
                <a16:creationId xmlns:a16="http://schemas.microsoft.com/office/drawing/2014/main" id="{30D94007-037E-48D7-AF23-A56ADE7AA932}"/>
              </a:ext>
            </a:extLst>
          </p:cNvPr>
          <p:cNvSpPr txBox="1"/>
          <p:nvPr/>
        </p:nvSpPr>
        <p:spPr>
          <a:xfrm>
            <a:off x="784685" y="1227017"/>
            <a:ext cx="10489956" cy="5239896"/>
          </a:xfrm>
          <a:prstGeom prst="rect">
            <a:avLst/>
          </a:prstGeom>
          <a:noFill/>
        </p:spPr>
        <p:txBody>
          <a:bodyPr wrap="square" rtlCol="0">
            <a:spAutoFit/>
          </a:bodyPr>
          <a:lstStyle/>
          <a:p>
            <a:pPr marL="615950" indent="-342900">
              <a:spcBef>
                <a:spcPts val="300"/>
              </a:spcBef>
              <a:spcAft>
                <a:spcPts val="600"/>
              </a:spcAft>
              <a:buAutoNum type="arabicPeriod"/>
            </a:pPr>
            <a:r>
              <a:rPr lang="es-PE" dirty="0">
                <a:latin typeface="Arial" panose="020B0604020202020204" pitchFamily="34" charset="0"/>
                <a:cs typeface="Arial" panose="020B0604020202020204" pitchFamily="34" charset="0"/>
              </a:rPr>
              <a:t>Objetivo</a:t>
            </a:r>
          </a:p>
          <a:p>
            <a:pPr marL="615950" indent="-342900">
              <a:spcBef>
                <a:spcPts val="300"/>
              </a:spcBef>
              <a:spcAft>
                <a:spcPts val="600"/>
              </a:spcAft>
              <a:buAutoNum type="arabicPeriod"/>
            </a:pPr>
            <a:r>
              <a:rPr lang="es-PE" dirty="0">
                <a:latin typeface="Arial" panose="020B0604020202020204" pitchFamily="34" charset="0"/>
                <a:cs typeface="Arial" panose="020B0604020202020204" pitchFamily="34" charset="0"/>
              </a:rPr>
              <a:t>Plan Estratégico Corporativo</a:t>
            </a:r>
          </a:p>
          <a:p>
            <a:pPr marL="615950" indent="-342900">
              <a:spcBef>
                <a:spcPts val="300"/>
              </a:spcBef>
              <a:spcAft>
                <a:spcPts val="600"/>
              </a:spcAft>
              <a:buAutoNum type="arabicPeriod"/>
            </a:pPr>
            <a:r>
              <a:rPr lang="es-PE" dirty="0">
                <a:latin typeface="Arial" panose="020B0604020202020204" pitchFamily="34" charset="0"/>
                <a:cs typeface="Arial" panose="020B0604020202020204" pitchFamily="34" charset="0"/>
              </a:rPr>
              <a:t>Ejecución Presupuestal 2022 y Presupuesto 2023</a:t>
            </a:r>
          </a:p>
          <a:p>
            <a:pPr marL="615950" indent="-342900">
              <a:spcBef>
                <a:spcPts val="300"/>
              </a:spcBef>
              <a:spcAft>
                <a:spcPts val="600"/>
              </a:spcAft>
              <a:buAutoNum type="arabicPeriod"/>
            </a:pPr>
            <a:r>
              <a:rPr lang="es-PE" dirty="0">
                <a:latin typeface="Arial" panose="020B0604020202020204" pitchFamily="34" charset="0"/>
                <a:cs typeface="Arial" panose="020B0604020202020204" pitchFamily="34" charset="0"/>
              </a:rPr>
              <a:t>Proyecciones 2023-2024</a:t>
            </a:r>
          </a:p>
          <a:p>
            <a:pPr marL="615950" indent="-342900">
              <a:spcBef>
                <a:spcPts val="300"/>
              </a:spcBef>
              <a:spcAft>
                <a:spcPts val="600"/>
              </a:spcAft>
              <a:buAutoNum type="arabicPeriod"/>
            </a:pPr>
            <a:r>
              <a:rPr lang="es-PE" dirty="0">
                <a:latin typeface="Arial" panose="020B0604020202020204" pitchFamily="34" charset="0"/>
                <a:cs typeface="Arial" panose="020B0604020202020204" pitchFamily="34" charset="0"/>
              </a:rPr>
              <a:t>Calificaciones financieras</a:t>
            </a:r>
          </a:p>
          <a:p>
            <a:pPr marL="615950" indent="-342900">
              <a:spcBef>
                <a:spcPts val="300"/>
              </a:spcBef>
              <a:spcAft>
                <a:spcPts val="600"/>
              </a:spcAft>
              <a:buAutoNum type="arabicPeriod"/>
            </a:pPr>
            <a:r>
              <a:rPr lang="es-PE" dirty="0">
                <a:latin typeface="Arial" panose="020B0604020202020204" pitchFamily="34" charset="0"/>
                <a:cs typeface="Arial" panose="020B0604020202020204" pitchFamily="34" charset="0"/>
              </a:rPr>
              <a:t>Estado de Endeudamiento</a:t>
            </a:r>
          </a:p>
          <a:p>
            <a:pPr marL="615950" indent="-342900">
              <a:spcBef>
                <a:spcPts val="300"/>
              </a:spcBef>
              <a:spcAft>
                <a:spcPts val="600"/>
              </a:spcAft>
              <a:buAutoNum type="arabicPeriod"/>
            </a:pPr>
            <a:r>
              <a:rPr lang="es-PE" dirty="0">
                <a:latin typeface="Arial" panose="020B0604020202020204" pitchFamily="34" charset="0"/>
                <a:cs typeface="Arial" panose="020B0604020202020204" pitchFamily="34" charset="0"/>
              </a:rPr>
              <a:t> </a:t>
            </a:r>
            <a:r>
              <a:rPr lang="es-MX" dirty="0">
                <a:latin typeface="Arial" panose="020B0604020202020204" pitchFamily="34" charset="0"/>
                <a:cs typeface="Arial" panose="020B0604020202020204" pitchFamily="34" charset="0"/>
              </a:rPr>
              <a:t>Información de Número de Trabajadores por categoría ocupacional, régimen laboral y remuneración</a:t>
            </a:r>
          </a:p>
          <a:p>
            <a:pPr marL="615950" indent="-342900">
              <a:spcBef>
                <a:spcPts val="300"/>
              </a:spcBef>
              <a:spcAft>
                <a:spcPts val="600"/>
              </a:spcAft>
              <a:buAutoNum type="arabicPeriod"/>
            </a:pPr>
            <a:r>
              <a:rPr lang="es-MX" dirty="0">
                <a:latin typeface="Arial" panose="020B0604020202020204" pitchFamily="34" charset="0"/>
                <a:cs typeface="Arial" panose="020B0604020202020204" pitchFamily="34" charset="0"/>
              </a:rPr>
              <a:t>Contrataciones año fiscal 2022 y 2023</a:t>
            </a:r>
            <a:endParaRPr lang="es-PE" dirty="0">
              <a:latin typeface="Arial" panose="020B0604020202020204" pitchFamily="34" charset="0"/>
              <a:cs typeface="Arial" panose="020B0604020202020204" pitchFamily="34" charset="0"/>
            </a:endParaRPr>
          </a:p>
          <a:p>
            <a:pPr marL="615950" indent="-342900">
              <a:spcBef>
                <a:spcPts val="300"/>
              </a:spcBef>
              <a:spcAft>
                <a:spcPts val="600"/>
              </a:spcAft>
              <a:buFontTx/>
              <a:buAutoNum type="arabicPeriod"/>
            </a:pPr>
            <a:r>
              <a:rPr lang="es-ES" dirty="0">
                <a:latin typeface="Arial" panose="020B0604020202020204" pitchFamily="34" charset="0"/>
                <a:cs typeface="Arial" panose="020B0604020202020204" pitchFamily="34" charset="0"/>
              </a:rPr>
              <a:t>Medidas de austeridad, disciplina y calidad del gasto de personal, de bienes y servicios, establecidas para el año fiscal en curso</a:t>
            </a:r>
            <a:endParaRPr lang="es-PE" dirty="0">
              <a:latin typeface="Arial" panose="020B0604020202020204" pitchFamily="34" charset="0"/>
              <a:cs typeface="Arial" panose="020B0604020202020204" pitchFamily="34" charset="0"/>
            </a:endParaRPr>
          </a:p>
          <a:p>
            <a:pPr marL="615950" indent="-342900">
              <a:spcBef>
                <a:spcPts val="300"/>
              </a:spcBef>
              <a:spcAft>
                <a:spcPts val="600"/>
              </a:spcAft>
              <a:buFontTx/>
              <a:buAutoNum type="arabicPeriod"/>
            </a:pPr>
            <a:r>
              <a:rPr lang="es-PE" dirty="0">
                <a:latin typeface="Arial" panose="020B0604020202020204" pitchFamily="34" charset="0"/>
                <a:cs typeface="Arial" panose="020B0604020202020204" pitchFamily="34" charset="0"/>
              </a:rPr>
              <a:t>Plan de Reestructuración (DU-023-2022) </a:t>
            </a:r>
          </a:p>
          <a:p>
            <a:pPr marL="615950" indent="-342900">
              <a:spcBef>
                <a:spcPts val="300"/>
              </a:spcBef>
              <a:spcAft>
                <a:spcPts val="600"/>
              </a:spcAft>
              <a:buFontTx/>
              <a:buAutoNum type="arabicPeriod"/>
            </a:pPr>
            <a:r>
              <a:rPr lang="es-PE" dirty="0">
                <a:latin typeface="Arial" panose="020B0604020202020204" pitchFamily="34" charset="0"/>
                <a:cs typeface="Arial" panose="020B0604020202020204" pitchFamily="34" charset="0"/>
              </a:rPr>
              <a:t>Sostenibilidad con criterios ESG</a:t>
            </a:r>
          </a:p>
          <a:p>
            <a:pPr marL="615950" indent="-342900">
              <a:spcBef>
                <a:spcPts val="300"/>
              </a:spcBef>
              <a:spcAft>
                <a:spcPts val="600"/>
              </a:spcAft>
              <a:buAutoNum type="arabicPeriod"/>
            </a:pPr>
            <a:endParaRPr lang="es-PE" dirty="0">
              <a:latin typeface="Arial" panose="020B0604020202020204" pitchFamily="34" charset="0"/>
              <a:cs typeface="Arial" panose="020B0604020202020204" pitchFamily="34" charset="0"/>
            </a:endParaRPr>
          </a:p>
        </p:txBody>
      </p:sp>
      <p:grpSp>
        <p:nvGrpSpPr>
          <p:cNvPr id="2" name="Grupo 35">
            <a:extLst>
              <a:ext uri="{FF2B5EF4-FFF2-40B4-BE49-F238E27FC236}">
                <a16:creationId xmlns:a16="http://schemas.microsoft.com/office/drawing/2014/main" id="{5BA6AA9D-8039-C66E-6F65-DB65C0BBACEB}"/>
              </a:ext>
            </a:extLst>
          </p:cNvPr>
          <p:cNvGrpSpPr/>
          <p:nvPr/>
        </p:nvGrpSpPr>
        <p:grpSpPr bwMode="auto">
          <a:xfrm>
            <a:off x="441919" y="786274"/>
            <a:ext cx="8983213" cy="67680"/>
            <a:chOff x="0" y="0"/>
            <a:chExt cx="9976844" cy="604157"/>
          </a:xfrm>
        </p:grpSpPr>
        <p:sp>
          <p:nvSpPr>
            <p:cNvPr id="3" name="Forma libre: forma 2">
              <a:extLst>
                <a:ext uri="{FF2B5EF4-FFF2-40B4-BE49-F238E27FC236}">
                  <a16:creationId xmlns:a16="http://schemas.microsoft.com/office/drawing/2014/main" id="{B96EB4A5-BF97-548F-0ECA-83F53F41DF24}"/>
                </a:ext>
              </a:extLst>
            </p:cNvPr>
            <p:cNvSpPr/>
            <p:nvPr/>
          </p:nvSpPr>
          <p:spPr>
            <a:xfrm>
              <a:off x="4676009"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a:p>
          </p:txBody>
        </p:sp>
        <p:sp>
          <p:nvSpPr>
            <p:cNvPr id="4" name="Forma libre: forma 3">
              <a:extLst>
                <a:ext uri="{FF2B5EF4-FFF2-40B4-BE49-F238E27FC236}">
                  <a16:creationId xmlns:a16="http://schemas.microsoft.com/office/drawing/2014/main" id="{969258FE-265A-3649-478E-C6C268462D75}"/>
                </a:ext>
              </a:extLst>
            </p:cNvPr>
            <p:cNvSpPr/>
            <p:nvPr/>
          </p:nvSpPr>
          <p:spPr>
            <a:xfrm rot="10800000">
              <a:off x="0"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46BFE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dirty="0"/>
            </a:p>
          </p:txBody>
        </p:sp>
      </p:grpSp>
      <p:grpSp>
        <p:nvGrpSpPr>
          <p:cNvPr id="5" name="Grupo 19">
            <a:extLst>
              <a:ext uri="{FF2B5EF4-FFF2-40B4-BE49-F238E27FC236}">
                <a16:creationId xmlns:a16="http://schemas.microsoft.com/office/drawing/2014/main" id="{29F34B61-A39F-0CB5-635D-2C82D4DFFB83}"/>
              </a:ext>
            </a:extLst>
          </p:cNvPr>
          <p:cNvGrpSpPr/>
          <p:nvPr/>
        </p:nvGrpSpPr>
        <p:grpSpPr bwMode="auto">
          <a:xfrm flipH="1">
            <a:off x="0" y="6514374"/>
            <a:ext cx="12192000" cy="352504"/>
            <a:chOff x="-2" y="6466186"/>
            <a:chExt cx="12192001" cy="397066"/>
          </a:xfrm>
        </p:grpSpPr>
        <p:sp>
          <p:nvSpPr>
            <p:cNvPr id="6" name="Triángulo isósceles 5">
              <a:extLst>
                <a:ext uri="{FF2B5EF4-FFF2-40B4-BE49-F238E27FC236}">
                  <a16:creationId xmlns:a16="http://schemas.microsoft.com/office/drawing/2014/main" id="{F8ED38B3-7B17-E9BD-E368-4AD4CE464CF4}"/>
                </a:ext>
              </a:extLst>
            </p:cNvPr>
            <p:cNvSpPr/>
            <p:nvPr/>
          </p:nvSpPr>
          <p:spPr>
            <a:xfrm flipH="1">
              <a:off x="-2" y="6466186"/>
              <a:ext cx="12192001" cy="397066"/>
            </a:xfrm>
            <a:prstGeom prst="triangle">
              <a:avLst>
                <a:gd name="adj" fmla="val 100000"/>
              </a:avLst>
            </a:prstGeom>
            <a:solidFill>
              <a:srgbClr val="00B0F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sp>
          <p:nvSpPr>
            <p:cNvPr id="8" name="Triángulo isósceles 7">
              <a:extLst>
                <a:ext uri="{FF2B5EF4-FFF2-40B4-BE49-F238E27FC236}">
                  <a16:creationId xmlns:a16="http://schemas.microsoft.com/office/drawing/2014/main" id="{F449E2C4-2EE8-1F96-0F52-724BC15BEACA}"/>
                </a:ext>
              </a:extLst>
            </p:cNvPr>
            <p:cNvSpPr/>
            <p:nvPr/>
          </p:nvSpPr>
          <p:spPr>
            <a:xfrm>
              <a:off x="73023" y="6539246"/>
              <a:ext cx="12118976" cy="319242"/>
            </a:xfrm>
            <a:prstGeom prst="triangle">
              <a:avLst>
                <a:gd name="adj" fmla="val 100000"/>
              </a:avLst>
            </a:prstGeom>
            <a:gradFill>
              <a:gsLst>
                <a:gs pos="0">
                  <a:schemeClr val="bg1">
                    <a:lumMod val="85000"/>
                  </a:schemeClr>
                </a:gs>
                <a:gs pos="100000">
                  <a:schemeClr val="tx1">
                    <a:lumMod val="50000"/>
                    <a:lumOff val="50000"/>
                  </a:schemeClr>
                </a:gs>
              </a:gsLst>
              <a:lin ang="54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grpSp>
    </p:spTree>
    <p:extLst>
      <p:ext uri="{BB962C8B-B14F-4D97-AF65-F5344CB8AC3E}">
        <p14:creationId xmlns:p14="http://schemas.microsoft.com/office/powerpoint/2010/main" val="260789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a:off x="970381" y="6184021"/>
            <a:ext cx="721918" cy="493612"/>
          </a:xfrm>
          <a:prstGeom prst="rect">
            <a:avLst/>
          </a:prstGeom>
        </p:spPr>
        <p:txBody>
          <a:bodyPr vert="horz" lIns="106616" tIns="53308" rIns="106616" bIns="53308" rtlCol="0" anchor="ctr">
            <a:normAutofit/>
          </a:bodyPr>
          <a:lstStyle>
            <a:lvl1pPr algn="ctr" defTabSz="1063447" rtl="0" eaLnBrk="1" latinLnBrk="0" hangingPunct="1">
              <a:spcBef>
                <a:spcPct val="0"/>
              </a:spcBef>
              <a:buNone/>
              <a:defRPr sz="5100" kern="1200">
                <a:solidFill>
                  <a:schemeClr val="tx1"/>
                </a:solidFill>
                <a:latin typeface="+mj-lt"/>
                <a:ea typeface="+mj-ea"/>
                <a:cs typeface="+mj-cs"/>
              </a:defRPr>
            </a:lvl1pPr>
          </a:lstStyle>
          <a:p>
            <a:pPr algn="r" defTabSz="1066212">
              <a:defRPr/>
            </a:pPr>
            <a:endParaRPr lang="es-ES" sz="2005" dirty="0">
              <a:solidFill>
                <a:prstClr val="black">
                  <a:lumMod val="50000"/>
                  <a:lumOff val="50000"/>
                </a:prstClr>
              </a:solidFill>
              <a:latin typeface="Gotham" pitchFamily="2" charset="0"/>
            </a:endParaRPr>
          </a:p>
        </p:txBody>
      </p:sp>
      <p:pic>
        <p:nvPicPr>
          <p:cNvPr id="12" name="1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2388" y="0"/>
            <a:ext cx="1613592" cy="1977558"/>
          </a:xfrm>
          <a:prstGeom prst="rect">
            <a:avLst/>
          </a:prstGeom>
        </p:spPr>
      </p:pic>
      <p:sp>
        <p:nvSpPr>
          <p:cNvPr id="17" name="Text Placeholder 2">
            <a:extLst>
              <a:ext uri="{FF2B5EF4-FFF2-40B4-BE49-F238E27FC236}">
                <a16:creationId xmlns:a16="http://schemas.microsoft.com/office/drawing/2014/main" id="{80F3E487-17DB-46D4-9556-FB6E7FA5F9B5}"/>
              </a:ext>
            </a:extLst>
          </p:cNvPr>
          <p:cNvSpPr txBox="1">
            <a:spLocks/>
          </p:cNvSpPr>
          <p:nvPr/>
        </p:nvSpPr>
        <p:spPr>
          <a:xfrm>
            <a:off x="1372917" y="1353039"/>
            <a:ext cx="5552751" cy="3051083"/>
          </a:xfrm>
          <a:prstGeom prst="rect">
            <a:avLst/>
          </a:prstGeom>
        </p:spPr>
        <p:txBody>
          <a:bodyPr rtlCol="0">
            <a:normAutofit/>
          </a:bodyPr>
          <a:lstStyle>
            <a:lvl1pPr marL="398793" indent="-398793" algn="l" defTabSz="1063447" rtl="0" eaLnBrk="1" latinLnBrk="0" hangingPunct="1">
              <a:spcBef>
                <a:spcPct val="20000"/>
              </a:spcBef>
              <a:buFont typeface="Arial" pitchFamily="34" charset="0"/>
              <a:buChar char="•"/>
              <a:defRPr sz="3700" kern="1200">
                <a:solidFill>
                  <a:schemeClr val="tx1"/>
                </a:solidFill>
                <a:latin typeface="+mn-lt"/>
                <a:ea typeface="+mn-ea"/>
                <a:cs typeface="+mn-cs"/>
              </a:defRPr>
            </a:lvl1pPr>
            <a:lvl2pPr marL="864051" indent="-332327" algn="l" defTabSz="1063447"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29309" indent="-265862" algn="l" defTabSz="1063447"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61033" indent="-265862" algn="l" defTabSz="1063447"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392756" indent="-265862" algn="l" defTabSz="1063447"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24480" indent="-265862" algn="l" defTabSz="1063447"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56203" indent="-265862" algn="l" defTabSz="1063447"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87927" indent="-265862" algn="l" defTabSz="1063447"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19651" indent="-265862" algn="l" defTabSz="1063447"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0" indent="0" defTabSz="1066212">
              <a:buNone/>
              <a:defRPr/>
            </a:pPr>
            <a:endParaRPr lang="en-GB" sz="702" dirty="0">
              <a:solidFill>
                <a:prstClr val="black">
                  <a:lumMod val="75000"/>
                  <a:lumOff val="25000"/>
                </a:prstClr>
              </a:solidFill>
              <a:latin typeface="Calibri"/>
            </a:endParaRPr>
          </a:p>
        </p:txBody>
      </p:sp>
      <p:sp>
        <p:nvSpPr>
          <p:cNvPr id="3" name="CuadroTexto 2">
            <a:extLst>
              <a:ext uri="{FF2B5EF4-FFF2-40B4-BE49-F238E27FC236}">
                <a16:creationId xmlns:a16="http://schemas.microsoft.com/office/drawing/2014/main" id="{76DAA442-6A60-F7BB-59A1-627E83FE15A2}"/>
              </a:ext>
            </a:extLst>
          </p:cNvPr>
          <p:cNvSpPr txBox="1"/>
          <p:nvPr/>
        </p:nvSpPr>
        <p:spPr>
          <a:xfrm>
            <a:off x="66020" y="478265"/>
            <a:ext cx="10019013" cy="1015663"/>
          </a:xfrm>
          <a:prstGeom prst="rect">
            <a:avLst/>
          </a:prstGeom>
          <a:noFill/>
        </p:spPr>
        <p:txBody>
          <a:bodyPr wrap="square">
            <a:spAutoFit/>
          </a:bodyPr>
          <a:lstStyle/>
          <a:p>
            <a:pPr algn="ctr"/>
            <a:r>
              <a:rPr lang="es-MX" sz="2000" b="1" kern="1600" spc="-20" dirty="0">
                <a:solidFill>
                  <a:srgbClr val="0070C0"/>
                </a:solidFill>
                <a:latin typeface="Arial" charset="0"/>
                <a:cs typeface="Arial" charset="0"/>
              </a:rPr>
              <a:t>8. Procesos de selección con contratos emitidos en el año fiscal 2022  y 2023  </a:t>
            </a:r>
          </a:p>
          <a:p>
            <a:pPr algn="ctr"/>
            <a:endParaRPr lang="es-MX" sz="2000" b="1" kern="1600" spc="-20" dirty="0">
              <a:solidFill>
                <a:srgbClr val="0070C0"/>
              </a:solidFill>
              <a:highlight>
                <a:srgbClr val="FFFF00"/>
              </a:highlight>
              <a:latin typeface="Arial" charset="0"/>
              <a:cs typeface="Arial" charset="0"/>
            </a:endParaRPr>
          </a:p>
          <a:p>
            <a:pPr algn="ctr"/>
            <a:r>
              <a:rPr lang="es-MX" sz="2000" b="1" kern="1600" spc="-20" dirty="0">
                <a:solidFill>
                  <a:srgbClr val="0070C0"/>
                </a:solidFill>
                <a:highlight>
                  <a:srgbClr val="FFFF00"/>
                </a:highlight>
                <a:latin typeface="Arial" charset="0"/>
                <a:cs typeface="Arial" charset="0"/>
              </a:rPr>
              <a:t>(</a:t>
            </a:r>
          </a:p>
        </p:txBody>
      </p:sp>
      <p:grpSp>
        <p:nvGrpSpPr>
          <p:cNvPr id="13" name="Grupo 14">
            <a:extLst>
              <a:ext uri="{FF2B5EF4-FFF2-40B4-BE49-F238E27FC236}">
                <a16:creationId xmlns:a16="http://schemas.microsoft.com/office/drawing/2014/main" id="{69BFA200-8769-B257-AA47-D67B6A2A7116}"/>
              </a:ext>
            </a:extLst>
          </p:cNvPr>
          <p:cNvGrpSpPr/>
          <p:nvPr/>
        </p:nvGrpSpPr>
        <p:grpSpPr bwMode="auto">
          <a:xfrm>
            <a:off x="378651" y="894600"/>
            <a:ext cx="10133737" cy="72196"/>
            <a:chOff x="0" y="0"/>
            <a:chExt cx="9976844" cy="604157"/>
          </a:xfrm>
        </p:grpSpPr>
        <p:sp>
          <p:nvSpPr>
            <p:cNvPr id="14" name="Forma libre: forma 13">
              <a:extLst>
                <a:ext uri="{FF2B5EF4-FFF2-40B4-BE49-F238E27FC236}">
                  <a16:creationId xmlns:a16="http://schemas.microsoft.com/office/drawing/2014/main" id="{F57BF8DC-A0E0-6525-B36A-C99A751A8F37}"/>
                </a:ext>
              </a:extLst>
            </p:cNvPr>
            <p:cNvSpPr/>
            <p:nvPr/>
          </p:nvSpPr>
          <p:spPr>
            <a:xfrm>
              <a:off x="4675047" y="0"/>
              <a:ext cx="5301797"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eaLnBrk="1" fontAlgn="auto" hangingPunct="1">
                <a:spcBef>
                  <a:spcPts val="0"/>
                </a:spcBef>
                <a:spcAft>
                  <a:spcPts val="0"/>
                </a:spcAft>
                <a:defRPr/>
              </a:pPr>
              <a:endParaRPr lang="es-PE" dirty="0"/>
            </a:p>
          </p:txBody>
        </p:sp>
        <p:sp>
          <p:nvSpPr>
            <p:cNvPr id="15" name="Forma libre: forma 14">
              <a:extLst>
                <a:ext uri="{FF2B5EF4-FFF2-40B4-BE49-F238E27FC236}">
                  <a16:creationId xmlns:a16="http://schemas.microsoft.com/office/drawing/2014/main" id="{1FF0E05C-0218-BE73-A5F4-41FFC7E8502B}"/>
                </a:ext>
              </a:extLst>
            </p:cNvPr>
            <p:cNvSpPr/>
            <p:nvPr/>
          </p:nvSpPr>
          <p:spPr>
            <a:xfrm rot="10800000">
              <a:off x="0" y="0"/>
              <a:ext cx="5301797"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46BFE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eaLnBrk="1" fontAlgn="auto" hangingPunct="1">
                <a:spcBef>
                  <a:spcPts val="0"/>
                </a:spcBef>
                <a:spcAft>
                  <a:spcPts val="0"/>
                </a:spcAft>
                <a:defRPr/>
              </a:pPr>
              <a:endParaRPr lang="es-PE" dirty="0"/>
            </a:p>
          </p:txBody>
        </p:sp>
      </p:grpSp>
      <p:sp>
        <p:nvSpPr>
          <p:cNvPr id="16" name="Marcador de pie de página 1">
            <a:extLst>
              <a:ext uri="{FF2B5EF4-FFF2-40B4-BE49-F238E27FC236}">
                <a16:creationId xmlns:a16="http://schemas.microsoft.com/office/drawing/2014/main" id="{7AF82C5C-DFED-5A16-A1BF-AD05F53601A5}"/>
              </a:ext>
            </a:extLst>
          </p:cNvPr>
          <p:cNvSpPr>
            <a:spLocks noGrp="1"/>
          </p:cNvSpPr>
          <p:nvPr>
            <p:ph type="ftr" sz="quarter" idx="11"/>
          </p:nvPr>
        </p:nvSpPr>
        <p:spPr>
          <a:xfrm>
            <a:off x="188455" y="6312508"/>
            <a:ext cx="4114800" cy="365125"/>
          </a:xfrm>
        </p:spPr>
        <p:txBody>
          <a:bodyPr/>
          <a:lstStyle/>
          <a:p>
            <a:r>
              <a:rPr lang="es-ES" sz="1400" dirty="0"/>
              <a:t>(*)Procesos al 31.03.2023</a:t>
            </a:r>
          </a:p>
        </p:txBody>
      </p:sp>
      <p:graphicFrame>
        <p:nvGraphicFramePr>
          <p:cNvPr id="2" name="Tabla 1">
            <a:extLst>
              <a:ext uri="{FF2B5EF4-FFF2-40B4-BE49-F238E27FC236}">
                <a16:creationId xmlns:a16="http://schemas.microsoft.com/office/drawing/2014/main" id="{9A81C6FA-6504-3706-C6DC-97C6141F9571}"/>
              </a:ext>
            </a:extLst>
          </p:cNvPr>
          <p:cNvGraphicFramePr>
            <a:graphicFrameLocks noGrp="1"/>
          </p:cNvGraphicFramePr>
          <p:nvPr>
            <p:extLst>
              <p:ext uri="{D42A27DB-BD31-4B8C-83A1-F6EECF244321}">
                <p14:modId xmlns:p14="http://schemas.microsoft.com/office/powerpoint/2010/main" val="3269803883"/>
              </p:ext>
            </p:extLst>
          </p:nvPr>
        </p:nvGraphicFramePr>
        <p:xfrm>
          <a:off x="2106967" y="1122085"/>
          <a:ext cx="7478989" cy="2840752"/>
        </p:xfrm>
        <a:graphic>
          <a:graphicData uri="http://schemas.openxmlformats.org/drawingml/2006/table">
            <a:tbl>
              <a:tblPr/>
              <a:tblGrid>
                <a:gridCol w="2591542">
                  <a:extLst>
                    <a:ext uri="{9D8B030D-6E8A-4147-A177-3AD203B41FA5}">
                      <a16:colId xmlns:a16="http://schemas.microsoft.com/office/drawing/2014/main" val="2836624685"/>
                    </a:ext>
                  </a:extLst>
                </a:gridCol>
                <a:gridCol w="2038009">
                  <a:extLst>
                    <a:ext uri="{9D8B030D-6E8A-4147-A177-3AD203B41FA5}">
                      <a16:colId xmlns:a16="http://schemas.microsoft.com/office/drawing/2014/main" val="151987772"/>
                    </a:ext>
                  </a:extLst>
                </a:gridCol>
                <a:gridCol w="2849438">
                  <a:extLst>
                    <a:ext uri="{9D8B030D-6E8A-4147-A177-3AD203B41FA5}">
                      <a16:colId xmlns:a16="http://schemas.microsoft.com/office/drawing/2014/main" val="572770362"/>
                    </a:ext>
                  </a:extLst>
                </a:gridCol>
              </a:tblGrid>
              <a:tr h="484548">
                <a:tc>
                  <a:txBody>
                    <a:bodyPr/>
                    <a:lstStyle/>
                    <a:p>
                      <a:pPr algn="ctr" fontAlgn="ctr"/>
                      <a:r>
                        <a:rPr lang="es-PE" sz="1800" b="1" i="0" u="none" strike="noStrike" dirty="0">
                          <a:solidFill>
                            <a:srgbClr val="FFFFFF"/>
                          </a:solidFill>
                          <a:effectLst/>
                          <a:latin typeface="Calibri" panose="020F0502020204030204" pitchFamily="34" charset="0"/>
                        </a:rPr>
                        <a:t>Modalidad</a:t>
                      </a:r>
                    </a:p>
                  </a:txBody>
                  <a:tcPr marL="18886" marR="18886" marT="18886" marB="0" anchor="ctr">
                    <a:lnL>
                      <a:noFill/>
                    </a:lnL>
                    <a:lnR>
                      <a:noFill/>
                    </a:lnR>
                    <a:lnT>
                      <a:noFill/>
                    </a:lnT>
                    <a:lnB w="6350" cap="flat" cmpd="sng" algn="ctr">
                      <a:solidFill>
                        <a:srgbClr val="DA291C"/>
                      </a:solidFill>
                      <a:prstDash val="solid"/>
                      <a:round/>
                      <a:headEnd type="none" w="med" len="med"/>
                      <a:tailEnd type="none" w="med" len="med"/>
                    </a:lnB>
                    <a:solidFill>
                      <a:srgbClr val="DA291C"/>
                    </a:solidFill>
                  </a:tcPr>
                </a:tc>
                <a:tc>
                  <a:txBody>
                    <a:bodyPr/>
                    <a:lstStyle/>
                    <a:p>
                      <a:pPr algn="ctr" fontAlgn="ctr"/>
                      <a:r>
                        <a:rPr lang="es-PE" sz="1800" b="1" i="0" u="none" strike="noStrike" dirty="0">
                          <a:solidFill>
                            <a:srgbClr val="FFFFFF"/>
                          </a:solidFill>
                          <a:effectLst/>
                          <a:latin typeface="Calibri" panose="020F0502020204030204" pitchFamily="34" charset="0"/>
                        </a:rPr>
                        <a:t>2022</a:t>
                      </a:r>
                    </a:p>
                  </a:txBody>
                  <a:tcPr marL="18886" marR="18886" marT="18886" marB="0" anchor="ctr">
                    <a:lnL>
                      <a:noFill/>
                    </a:lnL>
                    <a:lnR>
                      <a:noFill/>
                    </a:lnR>
                    <a:lnT>
                      <a:noFill/>
                    </a:lnT>
                    <a:lnB w="6350" cap="flat" cmpd="sng" algn="ctr">
                      <a:solidFill>
                        <a:srgbClr val="DA291C"/>
                      </a:solidFill>
                      <a:prstDash val="solid"/>
                      <a:round/>
                      <a:headEnd type="none" w="med" len="med"/>
                      <a:tailEnd type="none" w="med" len="med"/>
                    </a:lnB>
                    <a:solidFill>
                      <a:srgbClr val="DA291C"/>
                    </a:solidFill>
                  </a:tcPr>
                </a:tc>
                <a:tc>
                  <a:txBody>
                    <a:bodyPr/>
                    <a:lstStyle/>
                    <a:p>
                      <a:pPr algn="ctr" fontAlgn="ctr"/>
                      <a:r>
                        <a:rPr lang="es-PE" sz="1800" b="1" i="0" u="none" strike="noStrike" dirty="0">
                          <a:solidFill>
                            <a:srgbClr val="FFFFFF"/>
                          </a:solidFill>
                          <a:effectLst/>
                          <a:latin typeface="Calibri" panose="020F0502020204030204" pitchFamily="34" charset="0"/>
                        </a:rPr>
                        <a:t>2023</a:t>
                      </a:r>
                    </a:p>
                  </a:txBody>
                  <a:tcPr marL="18886" marR="18886" marT="18886" marB="0" anchor="ctr">
                    <a:lnL>
                      <a:noFill/>
                    </a:lnL>
                    <a:lnR>
                      <a:noFill/>
                    </a:lnR>
                    <a:lnT>
                      <a:noFill/>
                    </a:lnT>
                    <a:lnB w="6350" cap="flat" cmpd="sng" algn="ctr">
                      <a:solidFill>
                        <a:srgbClr val="DA291C"/>
                      </a:solidFill>
                      <a:prstDash val="solid"/>
                      <a:round/>
                      <a:headEnd type="none" w="med" len="med"/>
                      <a:tailEnd type="none" w="med" len="med"/>
                    </a:lnB>
                    <a:solidFill>
                      <a:srgbClr val="DA291C"/>
                    </a:solidFill>
                  </a:tcPr>
                </a:tc>
                <a:extLst>
                  <a:ext uri="{0D108BD9-81ED-4DB2-BD59-A6C34878D82A}">
                    <a16:rowId xmlns:a16="http://schemas.microsoft.com/office/drawing/2014/main" val="3647130609"/>
                  </a:ext>
                </a:extLst>
              </a:tr>
              <a:tr h="697502">
                <a:tc>
                  <a:txBody>
                    <a:bodyPr/>
                    <a:lstStyle/>
                    <a:p>
                      <a:pPr algn="l" fontAlgn="b"/>
                      <a:r>
                        <a:rPr lang="es-PE" sz="1800" b="0" i="0" u="none" strike="noStrike" dirty="0">
                          <a:solidFill>
                            <a:srgbClr val="000000"/>
                          </a:solidFill>
                          <a:effectLst/>
                          <a:latin typeface="Calibri" panose="020F0502020204030204" pitchFamily="34" charset="0"/>
                        </a:rPr>
                        <a:t>Adjudicación selectiva</a:t>
                      </a:r>
                    </a:p>
                  </a:txBody>
                  <a:tcPr marL="18886" marR="18886" marT="18886" marB="0" anchor="b">
                    <a:lnL>
                      <a:noFill/>
                    </a:lnL>
                    <a:lnR>
                      <a:noFill/>
                    </a:lnR>
                    <a:lnT w="6350" cap="flat" cmpd="sng" algn="ctr">
                      <a:solidFill>
                        <a:srgbClr val="DA291C"/>
                      </a:solidFill>
                      <a:prstDash val="solid"/>
                      <a:round/>
                      <a:headEnd type="none" w="med" len="med"/>
                      <a:tailEnd type="none" w="med" len="med"/>
                    </a:lnT>
                    <a:lnB w="6350" cap="flat" cmpd="sng" algn="ctr">
                      <a:solidFill>
                        <a:srgbClr val="DA291C"/>
                      </a:solidFill>
                      <a:prstDash val="solid"/>
                      <a:round/>
                      <a:headEnd type="none" w="med" len="med"/>
                      <a:tailEnd type="none" w="med" len="med"/>
                    </a:lnB>
                  </a:tcPr>
                </a:tc>
                <a:tc>
                  <a:txBody>
                    <a:bodyPr/>
                    <a:lstStyle/>
                    <a:p>
                      <a:pPr algn="ctr" fontAlgn="ctr"/>
                      <a:r>
                        <a:rPr lang="es-PE" sz="1800" b="0" i="0" u="none" strike="noStrike" dirty="0">
                          <a:solidFill>
                            <a:srgbClr val="000000"/>
                          </a:solidFill>
                          <a:effectLst/>
                          <a:latin typeface="Calibri" panose="020F0502020204030204" pitchFamily="34" charset="0"/>
                        </a:rPr>
                        <a:t>328</a:t>
                      </a:r>
                    </a:p>
                  </a:txBody>
                  <a:tcPr marL="18886" marR="18886" marT="18886" marB="0" anchor="ctr">
                    <a:lnL>
                      <a:noFill/>
                    </a:lnL>
                    <a:lnR>
                      <a:noFill/>
                    </a:lnR>
                    <a:lnT w="6350" cap="flat" cmpd="sng" algn="ctr">
                      <a:solidFill>
                        <a:srgbClr val="DA291C"/>
                      </a:solidFill>
                      <a:prstDash val="solid"/>
                      <a:round/>
                      <a:headEnd type="none" w="med" len="med"/>
                      <a:tailEnd type="none" w="med" len="med"/>
                    </a:lnT>
                    <a:lnB w="6350" cap="flat" cmpd="sng" algn="ctr">
                      <a:solidFill>
                        <a:srgbClr val="DA291C"/>
                      </a:solidFill>
                      <a:prstDash val="solid"/>
                      <a:round/>
                      <a:headEnd type="none" w="med" len="med"/>
                      <a:tailEnd type="none" w="med" len="med"/>
                    </a:lnB>
                  </a:tcPr>
                </a:tc>
                <a:tc>
                  <a:txBody>
                    <a:bodyPr/>
                    <a:lstStyle/>
                    <a:p>
                      <a:pPr algn="ctr" fontAlgn="ctr"/>
                      <a:r>
                        <a:rPr lang="es-PE" sz="1800" b="0" i="0" u="none" strike="noStrike" dirty="0">
                          <a:solidFill>
                            <a:srgbClr val="000000"/>
                          </a:solidFill>
                          <a:effectLst/>
                          <a:latin typeface="Calibri" panose="020F0502020204030204" pitchFamily="34" charset="0"/>
                        </a:rPr>
                        <a:t>113</a:t>
                      </a:r>
                    </a:p>
                  </a:txBody>
                  <a:tcPr marL="18886" marR="18886" marT="18886" marB="0" anchor="ctr">
                    <a:lnL>
                      <a:noFill/>
                    </a:lnL>
                    <a:lnR>
                      <a:noFill/>
                    </a:lnR>
                    <a:lnT w="6350" cap="flat" cmpd="sng" algn="ctr">
                      <a:solidFill>
                        <a:srgbClr val="DA291C"/>
                      </a:solidFill>
                      <a:prstDash val="solid"/>
                      <a:round/>
                      <a:headEnd type="none" w="med" len="med"/>
                      <a:tailEnd type="none" w="med" len="med"/>
                    </a:lnT>
                    <a:lnB w="6350" cap="flat" cmpd="sng" algn="ctr">
                      <a:solidFill>
                        <a:srgbClr val="DA291C"/>
                      </a:solidFill>
                      <a:prstDash val="solid"/>
                      <a:round/>
                      <a:headEnd type="none" w="med" len="med"/>
                      <a:tailEnd type="none" w="med" len="med"/>
                    </a:lnB>
                  </a:tcPr>
                </a:tc>
                <a:extLst>
                  <a:ext uri="{0D108BD9-81ED-4DB2-BD59-A6C34878D82A}">
                    <a16:rowId xmlns:a16="http://schemas.microsoft.com/office/drawing/2014/main" val="3068571965"/>
                  </a:ext>
                </a:extLst>
              </a:tr>
              <a:tr h="428719">
                <a:tc>
                  <a:txBody>
                    <a:bodyPr/>
                    <a:lstStyle/>
                    <a:p>
                      <a:pPr algn="l" fontAlgn="b"/>
                      <a:r>
                        <a:rPr lang="es-PE" sz="1800" b="0" i="0" u="none" strike="noStrike" dirty="0">
                          <a:solidFill>
                            <a:srgbClr val="000000"/>
                          </a:solidFill>
                          <a:effectLst/>
                          <a:latin typeface="Calibri" panose="020F0502020204030204" pitchFamily="34" charset="0"/>
                        </a:rPr>
                        <a:t>Procesos por competencia</a:t>
                      </a:r>
                    </a:p>
                  </a:txBody>
                  <a:tcPr marL="18886" marR="18886" marT="18886" marB="0" anchor="b">
                    <a:lnL>
                      <a:noFill/>
                    </a:lnL>
                    <a:lnR>
                      <a:noFill/>
                    </a:lnR>
                    <a:lnT w="6350" cap="flat" cmpd="sng" algn="ctr">
                      <a:solidFill>
                        <a:srgbClr val="DA291C"/>
                      </a:solidFill>
                      <a:prstDash val="solid"/>
                      <a:round/>
                      <a:headEnd type="none" w="med" len="med"/>
                      <a:tailEnd type="none" w="med" len="med"/>
                    </a:lnT>
                    <a:lnB w="6350" cap="flat" cmpd="sng" algn="ctr">
                      <a:solidFill>
                        <a:srgbClr val="DA291C"/>
                      </a:solidFill>
                      <a:prstDash val="solid"/>
                      <a:round/>
                      <a:headEnd type="none" w="med" len="med"/>
                      <a:tailEnd type="none" w="med" len="med"/>
                    </a:lnB>
                  </a:tcPr>
                </a:tc>
                <a:tc>
                  <a:txBody>
                    <a:bodyPr/>
                    <a:lstStyle/>
                    <a:p>
                      <a:pPr algn="ctr" fontAlgn="ctr"/>
                      <a:r>
                        <a:rPr lang="es-PE" sz="1800" b="0" i="0" u="none" strike="noStrike" dirty="0">
                          <a:solidFill>
                            <a:srgbClr val="000000"/>
                          </a:solidFill>
                          <a:effectLst/>
                          <a:latin typeface="Calibri" panose="020F0502020204030204" pitchFamily="34" charset="0"/>
                        </a:rPr>
                        <a:t>3</a:t>
                      </a:r>
                    </a:p>
                  </a:txBody>
                  <a:tcPr marL="18886" marR="18886" marT="18886" marB="0" anchor="ctr">
                    <a:lnL>
                      <a:noFill/>
                    </a:lnL>
                    <a:lnR>
                      <a:noFill/>
                    </a:lnR>
                    <a:lnT w="6350" cap="flat" cmpd="sng" algn="ctr">
                      <a:solidFill>
                        <a:srgbClr val="DA291C"/>
                      </a:solidFill>
                      <a:prstDash val="solid"/>
                      <a:round/>
                      <a:headEnd type="none" w="med" len="med"/>
                      <a:tailEnd type="none" w="med" len="med"/>
                    </a:lnT>
                    <a:lnB w="6350" cap="flat" cmpd="sng" algn="ctr">
                      <a:solidFill>
                        <a:srgbClr val="DA291C"/>
                      </a:solidFill>
                      <a:prstDash val="solid"/>
                      <a:round/>
                      <a:headEnd type="none" w="med" len="med"/>
                      <a:tailEnd type="none" w="med" len="med"/>
                    </a:lnB>
                  </a:tcPr>
                </a:tc>
                <a:tc>
                  <a:txBody>
                    <a:bodyPr/>
                    <a:lstStyle/>
                    <a:p>
                      <a:pPr algn="ctr" fontAlgn="ctr"/>
                      <a:r>
                        <a:rPr lang="es-PE" sz="1800" b="0" i="0" u="none" strike="noStrike" dirty="0">
                          <a:solidFill>
                            <a:srgbClr val="000000"/>
                          </a:solidFill>
                          <a:effectLst/>
                          <a:latin typeface="Calibri" panose="020F0502020204030204" pitchFamily="34" charset="0"/>
                        </a:rPr>
                        <a:t>0</a:t>
                      </a:r>
                    </a:p>
                  </a:txBody>
                  <a:tcPr marL="18886" marR="18886" marT="18886" marB="0" anchor="ctr">
                    <a:lnL>
                      <a:noFill/>
                    </a:lnL>
                    <a:lnR>
                      <a:noFill/>
                    </a:lnR>
                    <a:lnT w="6350" cap="flat" cmpd="sng" algn="ctr">
                      <a:solidFill>
                        <a:srgbClr val="DA291C"/>
                      </a:solidFill>
                      <a:prstDash val="solid"/>
                      <a:round/>
                      <a:headEnd type="none" w="med" len="med"/>
                      <a:tailEnd type="none" w="med" len="med"/>
                    </a:lnT>
                    <a:lnB w="6350" cap="flat" cmpd="sng" algn="ctr">
                      <a:solidFill>
                        <a:srgbClr val="DA291C"/>
                      </a:solidFill>
                      <a:prstDash val="solid"/>
                      <a:round/>
                      <a:headEnd type="none" w="med" len="med"/>
                      <a:tailEnd type="none" w="med" len="med"/>
                    </a:lnB>
                  </a:tcPr>
                </a:tc>
                <a:extLst>
                  <a:ext uri="{0D108BD9-81ED-4DB2-BD59-A6C34878D82A}">
                    <a16:rowId xmlns:a16="http://schemas.microsoft.com/office/drawing/2014/main" val="353693936"/>
                  </a:ext>
                </a:extLst>
              </a:tr>
              <a:tr h="377727">
                <a:tc>
                  <a:txBody>
                    <a:bodyPr/>
                    <a:lstStyle/>
                    <a:p>
                      <a:pPr algn="l" fontAlgn="b"/>
                      <a:r>
                        <a:rPr lang="es-PE" sz="1800" b="0" i="0" u="none" strike="noStrike">
                          <a:solidFill>
                            <a:srgbClr val="000000"/>
                          </a:solidFill>
                          <a:effectLst/>
                          <a:latin typeface="Calibri" panose="020F0502020204030204" pitchFamily="34" charset="0"/>
                        </a:rPr>
                        <a:t>Acuerdo marco</a:t>
                      </a:r>
                    </a:p>
                  </a:txBody>
                  <a:tcPr marL="18886" marR="18886" marT="18886" marB="0" anchor="b">
                    <a:lnL>
                      <a:noFill/>
                    </a:lnL>
                    <a:lnR>
                      <a:noFill/>
                    </a:lnR>
                    <a:lnT w="6350" cap="flat" cmpd="sng" algn="ctr">
                      <a:solidFill>
                        <a:srgbClr val="DA291C"/>
                      </a:solidFill>
                      <a:prstDash val="solid"/>
                      <a:round/>
                      <a:headEnd type="none" w="med" len="med"/>
                      <a:tailEnd type="none" w="med" len="med"/>
                    </a:lnT>
                    <a:lnB w="6350" cap="flat" cmpd="sng" algn="ctr">
                      <a:solidFill>
                        <a:srgbClr val="DA291C"/>
                      </a:solidFill>
                      <a:prstDash val="solid"/>
                      <a:round/>
                      <a:headEnd type="none" w="med" len="med"/>
                      <a:tailEnd type="none" w="med" len="med"/>
                    </a:lnB>
                  </a:tcPr>
                </a:tc>
                <a:tc>
                  <a:txBody>
                    <a:bodyPr/>
                    <a:lstStyle/>
                    <a:p>
                      <a:pPr algn="ctr" fontAlgn="ctr"/>
                      <a:r>
                        <a:rPr lang="es-PE" sz="1800" b="0" i="0" u="none" strike="noStrike">
                          <a:solidFill>
                            <a:srgbClr val="000000"/>
                          </a:solidFill>
                          <a:effectLst/>
                          <a:latin typeface="Calibri" panose="020F0502020204030204" pitchFamily="34" charset="0"/>
                        </a:rPr>
                        <a:t>4</a:t>
                      </a:r>
                    </a:p>
                  </a:txBody>
                  <a:tcPr marL="18886" marR="18886" marT="18886" marB="0" anchor="ctr">
                    <a:lnL>
                      <a:noFill/>
                    </a:lnL>
                    <a:lnR>
                      <a:noFill/>
                    </a:lnR>
                    <a:lnT w="6350" cap="flat" cmpd="sng" algn="ctr">
                      <a:solidFill>
                        <a:srgbClr val="DA291C"/>
                      </a:solidFill>
                      <a:prstDash val="solid"/>
                      <a:round/>
                      <a:headEnd type="none" w="med" len="med"/>
                      <a:tailEnd type="none" w="med" len="med"/>
                    </a:lnT>
                    <a:lnB w="6350" cap="flat" cmpd="sng" algn="ctr">
                      <a:solidFill>
                        <a:srgbClr val="DA291C"/>
                      </a:solidFill>
                      <a:prstDash val="solid"/>
                      <a:round/>
                      <a:headEnd type="none" w="med" len="med"/>
                      <a:tailEnd type="none" w="med" len="med"/>
                    </a:lnB>
                  </a:tcPr>
                </a:tc>
                <a:tc>
                  <a:txBody>
                    <a:bodyPr/>
                    <a:lstStyle/>
                    <a:p>
                      <a:pPr algn="ctr" fontAlgn="ctr"/>
                      <a:r>
                        <a:rPr lang="es-PE" sz="1800" b="0" i="0" u="none" strike="noStrike" dirty="0">
                          <a:solidFill>
                            <a:srgbClr val="000000"/>
                          </a:solidFill>
                          <a:effectLst/>
                          <a:latin typeface="Calibri" panose="020F0502020204030204" pitchFamily="34" charset="0"/>
                        </a:rPr>
                        <a:t>0</a:t>
                      </a:r>
                    </a:p>
                  </a:txBody>
                  <a:tcPr marL="18886" marR="18886" marT="18886" marB="0" anchor="ctr">
                    <a:lnL>
                      <a:noFill/>
                    </a:lnL>
                    <a:lnR>
                      <a:noFill/>
                    </a:lnR>
                    <a:lnT w="6350" cap="flat" cmpd="sng" algn="ctr">
                      <a:solidFill>
                        <a:srgbClr val="DA291C"/>
                      </a:solidFill>
                      <a:prstDash val="solid"/>
                      <a:round/>
                      <a:headEnd type="none" w="med" len="med"/>
                      <a:tailEnd type="none" w="med" len="med"/>
                    </a:lnT>
                    <a:lnB w="6350" cap="flat" cmpd="sng" algn="ctr">
                      <a:solidFill>
                        <a:srgbClr val="DA291C"/>
                      </a:solidFill>
                      <a:prstDash val="solid"/>
                      <a:round/>
                      <a:headEnd type="none" w="med" len="med"/>
                      <a:tailEnd type="none" w="med" len="med"/>
                    </a:lnB>
                  </a:tcPr>
                </a:tc>
                <a:extLst>
                  <a:ext uri="{0D108BD9-81ED-4DB2-BD59-A6C34878D82A}">
                    <a16:rowId xmlns:a16="http://schemas.microsoft.com/office/drawing/2014/main" val="155200768"/>
                  </a:ext>
                </a:extLst>
              </a:tr>
              <a:tr h="474529">
                <a:tc>
                  <a:txBody>
                    <a:bodyPr/>
                    <a:lstStyle/>
                    <a:p>
                      <a:pPr algn="l" fontAlgn="b"/>
                      <a:r>
                        <a:rPr lang="es-PE" sz="1800" b="0" i="0" u="none" strike="noStrike">
                          <a:solidFill>
                            <a:srgbClr val="000000"/>
                          </a:solidFill>
                          <a:effectLst/>
                          <a:latin typeface="Calibri" panose="020F0502020204030204" pitchFamily="34" charset="0"/>
                        </a:rPr>
                        <a:t>Adjudicaciones abreviadas</a:t>
                      </a:r>
                    </a:p>
                  </a:txBody>
                  <a:tcPr marL="18886" marR="18886" marT="18886" marB="0" anchor="b">
                    <a:lnL>
                      <a:noFill/>
                    </a:lnL>
                    <a:lnR>
                      <a:noFill/>
                    </a:lnR>
                    <a:lnT w="6350" cap="flat" cmpd="sng" algn="ctr">
                      <a:solidFill>
                        <a:srgbClr val="DA291C"/>
                      </a:solidFill>
                      <a:prstDash val="solid"/>
                      <a:round/>
                      <a:headEnd type="none" w="med" len="med"/>
                      <a:tailEnd type="none" w="med" len="med"/>
                    </a:lnT>
                    <a:lnB w="6350" cap="flat" cmpd="sng" algn="ctr">
                      <a:solidFill>
                        <a:srgbClr val="DA291C"/>
                      </a:solidFill>
                      <a:prstDash val="solid"/>
                      <a:round/>
                      <a:headEnd type="none" w="med" len="med"/>
                      <a:tailEnd type="none" w="med" len="med"/>
                    </a:lnB>
                  </a:tcPr>
                </a:tc>
                <a:tc>
                  <a:txBody>
                    <a:bodyPr/>
                    <a:lstStyle/>
                    <a:p>
                      <a:pPr algn="ctr" fontAlgn="ctr"/>
                      <a:r>
                        <a:rPr lang="es-PE" sz="1800" b="0" i="0" u="none" strike="noStrike">
                          <a:solidFill>
                            <a:srgbClr val="000000"/>
                          </a:solidFill>
                          <a:effectLst/>
                          <a:latin typeface="Calibri" panose="020F0502020204030204" pitchFamily="34" charset="0"/>
                        </a:rPr>
                        <a:t>354</a:t>
                      </a:r>
                    </a:p>
                  </a:txBody>
                  <a:tcPr marL="18886" marR="18886" marT="18886" marB="0" anchor="ctr">
                    <a:lnL>
                      <a:noFill/>
                    </a:lnL>
                    <a:lnR>
                      <a:noFill/>
                    </a:lnR>
                    <a:lnT w="6350" cap="flat" cmpd="sng" algn="ctr">
                      <a:solidFill>
                        <a:srgbClr val="DA291C"/>
                      </a:solidFill>
                      <a:prstDash val="solid"/>
                      <a:round/>
                      <a:headEnd type="none" w="med" len="med"/>
                      <a:tailEnd type="none" w="med" len="med"/>
                    </a:lnT>
                    <a:lnB w="6350" cap="flat" cmpd="sng" algn="ctr">
                      <a:solidFill>
                        <a:srgbClr val="DA291C"/>
                      </a:solidFill>
                      <a:prstDash val="solid"/>
                      <a:round/>
                      <a:headEnd type="none" w="med" len="med"/>
                      <a:tailEnd type="none" w="med" len="med"/>
                    </a:lnB>
                  </a:tcPr>
                </a:tc>
                <a:tc>
                  <a:txBody>
                    <a:bodyPr/>
                    <a:lstStyle/>
                    <a:p>
                      <a:pPr algn="ctr" fontAlgn="ctr"/>
                      <a:r>
                        <a:rPr lang="es-PE" sz="1800" b="0" i="0" u="none" strike="noStrike" dirty="0">
                          <a:solidFill>
                            <a:srgbClr val="000000"/>
                          </a:solidFill>
                          <a:effectLst/>
                          <a:latin typeface="Calibri" panose="020F0502020204030204" pitchFamily="34" charset="0"/>
                        </a:rPr>
                        <a:t>77</a:t>
                      </a:r>
                    </a:p>
                  </a:txBody>
                  <a:tcPr marL="18886" marR="18886" marT="18886" marB="0" anchor="ctr">
                    <a:lnL>
                      <a:noFill/>
                    </a:lnL>
                    <a:lnR>
                      <a:noFill/>
                    </a:lnR>
                    <a:lnT w="6350" cap="flat" cmpd="sng" algn="ctr">
                      <a:solidFill>
                        <a:srgbClr val="DA291C"/>
                      </a:solidFill>
                      <a:prstDash val="solid"/>
                      <a:round/>
                      <a:headEnd type="none" w="med" len="med"/>
                      <a:tailEnd type="none" w="med" len="med"/>
                    </a:lnT>
                    <a:lnB w="6350" cap="flat" cmpd="sng" algn="ctr">
                      <a:solidFill>
                        <a:srgbClr val="DA291C"/>
                      </a:solidFill>
                      <a:prstDash val="solid"/>
                      <a:round/>
                      <a:headEnd type="none" w="med" len="med"/>
                      <a:tailEnd type="none" w="med" len="med"/>
                    </a:lnB>
                  </a:tcPr>
                </a:tc>
                <a:extLst>
                  <a:ext uri="{0D108BD9-81ED-4DB2-BD59-A6C34878D82A}">
                    <a16:rowId xmlns:a16="http://schemas.microsoft.com/office/drawing/2014/main" val="400127637"/>
                  </a:ext>
                </a:extLst>
              </a:tr>
              <a:tr h="377727">
                <a:tc>
                  <a:txBody>
                    <a:bodyPr/>
                    <a:lstStyle/>
                    <a:p>
                      <a:pPr algn="l" fontAlgn="ctr"/>
                      <a:r>
                        <a:rPr lang="es-PE" sz="1800" b="1" i="0" u="none" strike="noStrike" dirty="0">
                          <a:solidFill>
                            <a:srgbClr val="000000"/>
                          </a:solidFill>
                          <a:effectLst/>
                          <a:latin typeface="Calibri" panose="020F0502020204030204" pitchFamily="34" charset="0"/>
                        </a:rPr>
                        <a:t>Total</a:t>
                      </a:r>
                    </a:p>
                  </a:txBody>
                  <a:tcPr marL="18886" marR="18886" marT="18886" marB="0" anchor="ctr">
                    <a:lnL>
                      <a:noFill/>
                    </a:lnL>
                    <a:lnR>
                      <a:noFill/>
                    </a:lnR>
                    <a:lnT w="6350" cap="flat" cmpd="sng" algn="ctr">
                      <a:solidFill>
                        <a:srgbClr val="DA291C"/>
                      </a:solidFill>
                      <a:prstDash val="solid"/>
                      <a:round/>
                      <a:headEnd type="none" w="med" len="med"/>
                      <a:tailEnd type="none" w="med" len="med"/>
                    </a:lnT>
                    <a:lnB>
                      <a:noFill/>
                    </a:lnB>
                  </a:tcPr>
                </a:tc>
                <a:tc>
                  <a:txBody>
                    <a:bodyPr/>
                    <a:lstStyle/>
                    <a:p>
                      <a:pPr algn="ctr" fontAlgn="ctr"/>
                      <a:r>
                        <a:rPr lang="es-PE" sz="1800" b="1" i="0" u="none" strike="noStrike" dirty="0">
                          <a:solidFill>
                            <a:srgbClr val="000000"/>
                          </a:solidFill>
                          <a:effectLst/>
                          <a:latin typeface="Calibri" panose="020F0502020204030204" pitchFamily="34" charset="0"/>
                        </a:rPr>
                        <a:t>689</a:t>
                      </a:r>
                    </a:p>
                  </a:txBody>
                  <a:tcPr marL="18886" marR="18886" marT="18886" marB="0" anchor="ctr">
                    <a:lnL>
                      <a:noFill/>
                    </a:lnL>
                    <a:lnR>
                      <a:noFill/>
                    </a:lnR>
                    <a:lnT w="6350" cap="flat" cmpd="sng" algn="ctr">
                      <a:solidFill>
                        <a:srgbClr val="DA291C"/>
                      </a:solidFill>
                      <a:prstDash val="solid"/>
                      <a:round/>
                      <a:headEnd type="none" w="med" len="med"/>
                      <a:tailEnd type="none" w="med" len="med"/>
                    </a:lnT>
                    <a:lnB>
                      <a:noFill/>
                    </a:lnB>
                  </a:tcPr>
                </a:tc>
                <a:tc>
                  <a:txBody>
                    <a:bodyPr/>
                    <a:lstStyle/>
                    <a:p>
                      <a:pPr algn="ctr" fontAlgn="ctr"/>
                      <a:r>
                        <a:rPr lang="es-PE" sz="1800" b="1" i="0" u="none" strike="noStrike" dirty="0">
                          <a:solidFill>
                            <a:srgbClr val="000000"/>
                          </a:solidFill>
                          <a:effectLst/>
                          <a:latin typeface="Calibri" panose="020F0502020204030204" pitchFamily="34" charset="0"/>
                        </a:rPr>
                        <a:t>190 (*)</a:t>
                      </a:r>
                    </a:p>
                  </a:txBody>
                  <a:tcPr marL="18886" marR="18886" marT="18886" marB="0" anchor="ctr">
                    <a:lnL>
                      <a:noFill/>
                    </a:lnL>
                    <a:lnR>
                      <a:noFill/>
                    </a:lnR>
                    <a:lnT w="6350" cap="flat" cmpd="sng" algn="ctr">
                      <a:solidFill>
                        <a:srgbClr val="DA291C"/>
                      </a:solidFill>
                      <a:prstDash val="solid"/>
                      <a:round/>
                      <a:headEnd type="none" w="med" len="med"/>
                      <a:tailEnd type="none" w="med" len="med"/>
                    </a:lnT>
                    <a:lnB>
                      <a:noFill/>
                    </a:lnB>
                  </a:tcPr>
                </a:tc>
                <a:extLst>
                  <a:ext uri="{0D108BD9-81ED-4DB2-BD59-A6C34878D82A}">
                    <a16:rowId xmlns:a16="http://schemas.microsoft.com/office/drawing/2014/main" val="528924204"/>
                  </a:ext>
                </a:extLst>
              </a:tr>
            </a:tbl>
          </a:graphicData>
        </a:graphic>
      </p:graphicFrame>
      <p:grpSp>
        <p:nvGrpSpPr>
          <p:cNvPr id="4" name="Grupo 19">
            <a:extLst>
              <a:ext uri="{FF2B5EF4-FFF2-40B4-BE49-F238E27FC236}">
                <a16:creationId xmlns:a16="http://schemas.microsoft.com/office/drawing/2014/main" id="{50EC7D3B-41AA-57B3-DA10-68F94EEDFC45}"/>
              </a:ext>
            </a:extLst>
          </p:cNvPr>
          <p:cNvGrpSpPr/>
          <p:nvPr/>
        </p:nvGrpSpPr>
        <p:grpSpPr bwMode="auto">
          <a:xfrm flipH="1">
            <a:off x="0" y="6509952"/>
            <a:ext cx="12192000" cy="396875"/>
            <a:chOff x="-2" y="6466186"/>
            <a:chExt cx="12192001" cy="397066"/>
          </a:xfrm>
        </p:grpSpPr>
        <p:sp>
          <p:nvSpPr>
            <p:cNvPr id="5" name="Triángulo isósceles 4">
              <a:extLst>
                <a:ext uri="{FF2B5EF4-FFF2-40B4-BE49-F238E27FC236}">
                  <a16:creationId xmlns:a16="http://schemas.microsoft.com/office/drawing/2014/main" id="{F09C4029-4E51-6995-8A44-EC13883896A2}"/>
                </a:ext>
              </a:extLst>
            </p:cNvPr>
            <p:cNvSpPr/>
            <p:nvPr/>
          </p:nvSpPr>
          <p:spPr>
            <a:xfrm flipH="1">
              <a:off x="-2" y="6466186"/>
              <a:ext cx="12192001" cy="397066"/>
            </a:xfrm>
            <a:prstGeom prst="triangle">
              <a:avLst>
                <a:gd name="adj" fmla="val 100000"/>
              </a:avLst>
            </a:prstGeom>
            <a:solidFill>
              <a:srgbClr val="00B0F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s-PE" dirty="0"/>
            </a:p>
          </p:txBody>
        </p:sp>
        <p:sp>
          <p:nvSpPr>
            <p:cNvPr id="6" name="Triángulo isósceles 5">
              <a:extLst>
                <a:ext uri="{FF2B5EF4-FFF2-40B4-BE49-F238E27FC236}">
                  <a16:creationId xmlns:a16="http://schemas.microsoft.com/office/drawing/2014/main" id="{74C5DEC8-D8C1-B1DF-AD43-967CA41BD7ED}"/>
                </a:ext>
              </a:extLst>
            </p:cNvPr>
            <p:cNvSpPr/>
            <p:nvPr/>
          </p:nvSpPr>
          <p:spPr>
            <a:xfrm>
              <a:off x="73023" y="6539246"/>
              <a:ext cx="12118976" cy="319242"/>
            </a:xfrm>
            <a:prstGeom prst="triangle">
              <a:avLst>
                <a:gd name="adj" fmla="val 100000"/>
              </a:avLst>
            </a:prstGeom>
            <a:gradFill>
              <a:gsLst>
                <a:gs pos="0">
                  <a:schemeClr val="bg1">
                    <a:lumMod val="85000"/>
                  </a:schemeClr>
                </a:gs>
                <a:gs pos="100000">
                  <a:schemeClr val="tx1">
                    <a:lumMod val="50000"/>
                    <a:lumOff val="50000"/>
                  </a:schemeClr>
                </a:gs>
              </a:gsLst>
              <a:lin ang="54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s-PE" dirty="0"/>
            </a:p>
          </p:txBody>
        </p:sp>
      </p:grpSp>
      <p:graphicFrame>
        <p:nvGraphicFramePr>
          <p:cNvPr id="9" name="Tabla 9">
            <a:extLst>
              <a:ext uri="{FF2B5EF4-FFF2-40B4-BE49-F238E27FC236}">
                <a16:creationId xmlns:a16="http://schemas.microsoft.com/office/drawing/2014/main" id="{4C0376FC-7859-A59A-C8B8-06EEF9D0060B}"/>
              </a:ext>
            </a:extLst>
          </p:cNvPr>
          <p:cNvGraphicFramePr>
            <a:graphicFrameLocks noGrp="1"/>
          </p:cNvGraphicFramePr>
          <p:nvPr>
            <p:extLst>
              <p:ext uri="{D42A27DB-BD31-4B8C-83A1-F6EECF244321}">
                <p14:modId xmlns:p14="http://schemas.microsoft.com/office/powerpoint/2010/main" val="752249299"/>
              </p:ext>
            </p:extLst>
          </p:nvPr>
        </p:nvGraphicFramePr>
        <p:xfrm>
          <a:off x="470516" y="4118125"/>
          <a:ext cx="11496965" cy="2103120"/>
        </p:xfrm>
        <a:graphic>
          <a:graphicData uri="http://schemas.openxmlformats.org/drawingml/2006/table">
            <a:tbl>
              <a:tblPr firstRow="1" bandRow="1">
                <a:tableStyleId>{74C1A8A3-306A-4EB7-A6B1-4F7E0EB9C5D6}</a:tableStyleId>
              </a:tblPr>
              <a:tblGrid>
                <a:gridCol w="2707159">
                  <a:extLst>
                    <a:ext uri="{9D8B030D-6E8A-4147-A177-3AD203B41FA5}">
                      <a16:colId xmlns:a16="http://schemas.microsoft.com/office/drawing/2014/main" val="3567806864"/>
                    </a:ext>
                  </a:extLst>
                </a:gridCol>
                <a:gridCol w="8789806">
                  <a:extLst>
                    <a:ext uri="{9D8B030D-6E8A-4147-A177-3AD203B41FA5}">
                      <a16:colId xmlns:a16="http://schemas.microsoft.com/office/drawing/2014/main" val="924048679"/>
                    </a:ext>
                  </a:extLst>
                </a:gridCol>
              </a:tblGrid>
              <a:tr h="189432">
                <a:tc>
                  <a:txBody>
                    <a:bodyPr/>
                    <a:lstStyle/>
                    <a:p>
                      <a:r>
                        <a:rPr lang="es-MX" sz="1200" dirty="0"/>
                        <a:t>Tipo</a:t>
                      </a:r>
                      <a:endParaRPr lang="es-PE" sz="1200" dirty="0"/>
                    </a:p>
                  </a:txBody>
                  <a:tcPr>
                    <a:solidFill>
                      <a:srgbClr val="DA291C"/>
                    </a:solidFill>
                  </a:tcPr>
                </a:tc>
                <a:tc>
                  <a:txBody>
                    <a:bodyPr/>
                    <a:lstStyle/>
                    <a:p>
                      <a:r>
                        <a:rPr lang="es-MX" sz="1200" dirty="0"/>
                        <a:t>Definición</a:t>
                      </a:r>
                      <a:endParaRPr lang="es-PE" sz="1200" dirty="0"/>
                    </a:p>
                  </a:txBody>
                  <a:tcPr>
                    <a:solidFill>
                      <a:srgbClr val="DA291C"/>
                    </a:solidFill>
                  </a:tcPr>
                </a:tc>
                <a:extLst>
                  <a:ext uri="{0D108BD9-81ED-4DB2-BD59-A6C34878D82A}">
                    <a16:rowId xmlns:a16="http://schemas.microsoft.com/office/drawing/2014/main" val="455978975"/>
                  </a:ext>
                </a:extLst>
              </a:tr>
              <a:tr h="315720">
                <a:tc>
                  <a:txBody>
                    <a:bodyPr/>
                    <a:lstStyle/>
                    <a:p>
                      <a:r>
                        <a:rPr lang="es-MX" sz="1200" dirty="0"/>
                        <a:t>Adjudicación selectiva</a:t>
                      </a:r>
                      <a:endParaRPr lang="es-PE" sz="1200" dirty="0"/>
                    </a:p>
                  </a:txBody>
                  <a:tcPr/>
                </a:tc>
                <a:tc>
                  <a:txBody>
                    <a:bodyPr/>
                    <a:lstStyle/>
                    <a:p>
                      <a:r>
                        <a:rPr lang="es-MX" sz="1200" dirty="0"/>
                        <a:t>Se aplicará esta modalidad cuando se trate de contrataciones de menor complejidad, tales como: procesos recurrentes, rutinarios o cuando se cuente con información suficiente de proveedores en el mercado.</a:t>
                      </a:r>
                      <a:endParaRPr lang="es-PE" sz="1200" dirty="0"/>
                    </a:p>
                  </a:txBody>
                  <a:tcPr/>
                </a:tc>
                <a:extLst>
                  <a:ext uri="{0D108BD9-81ED-4DB2-BD59-A6C34878D82A}">
                    <a16:rowId xmlns:a16="http://schemas.microsoft.com/office/drawing/2014/main" val="3054364855"/>
                  </a:ext>
                </a:extLst>
              </a:tr>
              <a:tr h="315720">
                <a:tc>
                  <a:txBody>
                    <a:bodyPr/>
                    <a:lstStyle/>
                    <a:p>
                      <a:r>
                        <a:rPr lang="es-MX" sz="1200" dirty="0"/>
                        <a:t>Proceso por competencia</a:t>
                      </a:r>
                      <a:endParaRPr lang="es-PE" sz="1200" dirty="0"/>
                    </a:p>
                  </a:txBody>
                  <a:tcPr/>
                </a:tc>
                <a:tc>
                  <a:txBody>
                    <a:bodyPr/>
                    <a:lstStyle/>
                    <a:p>
                      <a:r>
                        <a:rPr lang="es-MX" sz="1200" dirty="0"/>
                        <a:t>Se empleará esta modalidad cuando la contratación revista mayor complejidad o cuando se trate de innovaciones tecnológicas o no se cuente con información suficiente de proveedores en el mercado.</a:t>
                      </a:r>
                      <a:endParaRPr lang="es-PE" sz="1200" dirty="0"/>
                    </a:p>
                  </a:txBody>
                  <a:tcPr/>
                </a:tc>
                <a:extLst>
                  <a:ext uri="{0D108BD9-81ED-4DB2-BD59-A6C34878D82A}">
                    <a16:rowId xmlns:a16="http://schemas.microsoft.com/office/drawing/2014/main" val="772227637"/>
                  </a:ext>
                </a:extLst>
              </a:tr>
              <a:tr h="315720">
                <a:tc>
                  <a:txBody>
                    <a:bodyPr/>
                    <a:lstStyle/>
                    <a:p>
                      <a:r>
                        <a:rPr lang="es-MX" sz="1200" dirty="0"/>
                        <a:t>Acuerdo marco</a:t>
                      </a:r>
                      <a:endParaRPr lang="es-PE" sz="1200" dirty="0"/>
                    </a:p>
                  </a:txBody>
                  <a:tcPr/>
                </a:tc>
                <a:tc>
                  <a:txBody>
                    <a:bodyPr/>
                    <a:lstStyle/>
                    <a:p>
                      <a:r>
                        <a:rPr lang="es-MX" sz="1200" dirty="0"/>
                        <a:t>Esta modalidad puede ser empleada para seleccionar a uno o más proveedores, a través de una lista de precios, que originen un Contrato Marco.</a:t>
                      </a:r>
                      <a:endParaRPr lang="es-PE" sz="1200" dirty="0"/>
                    </a:p>
                  </a:txBody>
                  <a:tcPr/>
                </a:tc>
                <a:extLst>
                  <a:ext uri="{0D108BD9-81ED-4DB2-BD59-A6C34878D82A}">
                    <a16:rowId xmlns:a16="http://schemas.microsoft.com/office/drawing/2014/main" val="3136111698"/>
                  </a:ext>
                </a:extLst>
              </a:tr>
              <a:tr h="315720">
                <a:tc>
                  <a:txBody>
                    <a:bodyPr/>
                    <a:lstStyle/>
                    <a:p>
                      <a:r>
                        <a:rPr lang="es-MX" sz="1200" dirty="0"/>
                        <a:t>Adjudicaciones abreviadas</a:t>
                      </a:r>
                      <a:endParaRPr lang="es-PE" sz="1200" dirty="0"/>
                    </a:p>
                  </a:txBody>
                  <a:tcPr/>
                </a:tc>
                <a:tc>
                  <a:txBody>
                    <a:bodyPr/>
                    <a:lstStyle/>
                    <a:p>
                      <a:r>
                        <a:rPr lang="es-MX" sz="1200" dirty="0"/>
                        <a:t>Se aplicará esta modalidad para situaciones excepcionales en las que no resulte posible realizar Procesos por Competencia, Adjudicaciones Selectivas, Adjudicaciones para Acuerdo Marco o Subasta Inversa Electrónica.</a:t>
                      </a:r>
                      <a:endParaRPr lang="es-PE" sz="1200" dirty="0"/>
                    </a:p>
                  </a:txBody>
                  <a:tcPr/>
                </a:tc>
                <a:extLst>
                  <a:ext uri="{0D108BD9-81ED-4DB2-BD59-A6C34878D82A}">
                    <a16:rowId xmlns:a16="http://schemas.microsoft.com/office/drawing/2014/main" val="2520149121"/>
                  </a:ext>
                </a:extLst>
              </a:tr>
            </a:tbl>
          </a:graphicData>
        </a:graphic>
      </p:graphicFrame>
    </p:spTree>
    <p:extLst>
      <p:ext uri="{BB962C8B-B14F-4D97-AF65-F5344CB8AC3E}">
        <p14:creationId xmlns:p14="http://schemas.microsoft.com/office/powerpoint/2010/main" val="3339845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Conector recto 44">
            <a:extLst>
              <a:ext uri="{FF2B5EF4-FFF2-40B4-BE49-F238E27FC236}">
                <a16:creationId xmlns:a16="http://schemas.microsoft.com/office/drawing/2014/main" id="{4294F2CA-5E55-0F8F-AF62-2188A9C0BEBC}"/>
              </a:ext>
            </a:extLst>
          </p:cNvPr>
          <p:cNvCxnSpPr>
            <a:cxnSpLocks/>
          </p:cNvCxnSpPr>
          <p:nvPr/>
        </p:nvCxnSpPr>
        <p:spPr>
          <a:xfrm>
            <a:off x="1136930" y="3581926"/>
            <a:ext cx="992350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7" name="Grupo 76">
            <a:extLst>
              <a:ext uri="{FF2B5EF4-FFF2-40B4-BE49-F238E27FC236}">
                <a16:creationId xmlns:a16="http://schemas.microsoft.com/office/drawing/2014/main" id="{840D981A-864B-5C12-1929-095CE09A969C}"/>
              </a:ext>
            </a:extLst>
          </p:cNvPr>
          <p:cNvGrpSpPr/>
          <p:nvPr/>
        </p:nvGrpSpPr>
        <p:grpSpPr>
          <a:xfrm>
            <a:off x="717125" y="3290208"/>
            <a:ext cx="1480517" cy="1764420"/>
            <a:chOff x="1962986" y="3491259"/>
            <a:chExt cx="1476747" cy="1759927"/>
          </a:xfrm>
        </p:grpSpPr>
        <p:sp>
          <p:nvSpPr>
            <p:cNvPr id="69" name="Oval 28">
              <a:extLst>
                <a:ext uri="{FF2B5EF4-FFF2-40B4-BE49-F238E27FC236}">
                  <a16:creationId xmlns:a16="http://schemas.microsoft.com/office/drawing/2014/main" id="{2A37CC74-97B4-476B-B610-E7BF837AFFB3}"/>
                </a:ext>
              </a:extLst>
            </p:cNvPr>
            <p:cNvSpPr/>
            <p:nvPr/>
          </p:nvSpPr>
          <p:spPr>
            <a:xfrm>
              <a:off x="2616563" y="3714457"/>
              <a:ext cx="168771" cy="16877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70" name="Circle: Hollow 29">
              <a:extLst>
                <a:ext uri="{FF2B5EF4-FFF2-40B4-BE49-F238E27FC236}">
                  <a16:creationId xmlns:a16="http://schemas.microsoft.com/office/drawing/2014/main" id="{9E1A2E5B-4DAF-4275-9A99-F9B96E614A59}"/>
                </a:ext>
              </a:extLst>
            </p:cNvPr>
            <p:cNvSpPr/>
            <p:nvPr/>
          </p:nvSpPr>
          <p:spPr>
            <a:xfrm>
              <a:off x="2511080" y="3608975"/>
              <a:ext cx="379736" cy="379736"/>
            </a:xfrm>
            <a:prstGeom prst="donut">
              <a:avLst>
                <a:gd name="adj" fmla="val 528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sp>
          <p:nvSpPr>
            <p:cNvPr id="71" name="Circle: Hollow 30">
              <a:extLst>
                <a:ext uri="{FF2B5EF4-FFF2-40B4-BE49-F238E27FC236}">
                  <a16:creationId xmlns:a16="http://schemas.microsoft.com/office/drawing/2014/main" id="{5A1F9CBA-15BB-4AFC-8453-40CEEE525180}"/>
                </a:ext>
              </a:extLst>
            </p:cNvPr>
            <p:cNvSpPr/>
            <p:nvPr/>
          </p:nvSpPr>
          <p:spPr>
            <a:xfrm>
              <a:off x="2393364" y="3491259"/>
              <a:ext cx="615168" cy="615168"/>
            </a:xfrm>
            <a:prstGeom prst="donut">
              <a:avLst>
                <a:gd name="adj" fmla="val 287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cxnSp>
          <p:nvCxnSpPr>
            <p:cNvPr id="72" name="Straight Connector 31">
              <a:extLst>
                <a:ext uri="{FF2B5EF4-FFF2-40B4-BE49-F238E27FC236}">
                  <a16:creationId xmlns:a16="http://schemas.microsoft.com/office/drawing/2014/main" id="{4ED23A1F-17FE-42AE-AA25-097EAD2459C3}"/>
                </a:ext>
              </a:extLst>
            </p:cNvPr>
            <p:cNvCxnSpPr>
              <a:cxnSpLocks/>
            </p:cNvCxnSpPr>
            <p:nvPr/>
          </p:nvCxnSpPr>
          <p:spPr>
            <a:xfrm flipV="1">
              <a:off x="2700949" y="4106429"/>
              <a:ext cx="0" cy="915516"/>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73" name="Oval 32">
              <a:extLst>
                <a:ext uri="{FF2B5EF4-FFF2-40B4-BE49-F238E27FC236}">
                  <a16:creationId xmlns:a16="http://schemas.microsoft.com/office/drawing/2014/main" id="{AEAAEC8E-C6D0-4E0B-B806-01D2289DA009}"/>
                </a:ext>
              </a:extLst>
            </p:cNvPr>
            <p:cNvSpPr/>
            <p:nvPr/>
          </p:nvSpPr>
          <p:spPr>
            <a:xfrm>
              <a:off x="2645914" y="4999678"/>
              <a:ext cx="110069" cy="11006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cxnSp>
          <p:nvCxnSpPr>
            <p:cNvPr id="74" name="Straight Connector 67">
              <a:extLst>
                <a:ext uri="{FF2B5EF4-FFF2-40B4-BE49-F238E27FC236}">
                  <a16:creationId xmlns:a16="http://schemas.microsoft.com/office/drawing/2014/main" id="{1B30236B-6C4F-474C-9959-26C15DA93190}"/>
                </a:ext>
              </a:extLst>
            </p:cNvPr>
            <p:cNvCxnSpPr>
              <a:cxnSpLocks/>
            </p:cNvCxnSpPr>
            <p:nvPr/>
          </p:nvCxnSpPr>
          <p:spPr>
            <a:xfrm>
              <a:off x="1962986" y="5251186"/>
              <a:ext cx="147674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75" name="TextBox 25">
            <a:extLst>
              <a:ext uri="{FF2B5EF4-FFF2-40B4-BE49-F238E27FC236}">
                <a16:creationId xmlns:a16="http://schemas.microsoft.com/office/drawing/2014/main" id="{D4E0F734-8473-41D5-BA9D-EC85703D8704}"/>
              </a:ext>
            </a:extLst>
          </p:cNvPr>
          <p:cNvSpPr txBox="1"/>
          <p:nvPr/>
        </p:nvSpPr>
        <p:spPr>
          <a:xfrm>
            <a:off x="684415" y="5167090"/>
            <a:ext cx="1465938" cy="990485"/>
          </a:xfrm>
          <a:prstGeom prst="rect">
            <a:avLst/>
          </a:prstGeom>
          <a:noFill/>
        </p:spPr>
        <p:txBody>
          <a:bodyPr wrap="square" rtlCol="0">
            <a:spAutoFit/>
          </a:bodyPr>
          <a:lstStyle/>
          <a:p>
            <a:pPr algn="ctr"/>
            <a:r>
              <a:rPr lang="es-PE" sz="1053" b="1" dirty="0">
                <a:solidFill>
                  <a:schemeClr val="tx1">
                    <a:lumMod val="95000"/>
                    <a:lumOff val="5000"/>
                  </a:schemeClr>
                </a:solidFill>
                <a:latin typeface="Arial" panose="020B0604020202020204" pitchFamily="34" charset="0"/>
                <a:cs typeface="Arial" panose="020B0604020202020204" pitchFamily="34" charset="0"/>
              </a:rPr>
              <a:t>Formulación del Presupuesto</a:t>
            </a:r>
          </a:p>
          <a:p>
            <a:pPr algn="ctr"/>
            <a:r>
              <a:rPr lang="es-MX" sz="932" dirty="0">
                <a:solidFill>
                  <a:schemeClr val="tx1">
                    <a:lumMod val="95000"/>
                    <a:lumOff val="5000"/>
                  </a:schemeClr>
                </a:solidFill>
                <a:latin typeface="Arial" panose="020B0604020202020204" pitchFamily="34" charset="0"/>
                <a:cs typeface="Arial" panose="020B0604020202020204" pitchFamily="34" charset="0"/>
              </a:rPr>
              <a:t>Se dio inicio al proceso de Formulación del Presupuesto para el año 2023</a:t>
            </a:r>
          </a:p>
        </p:txBody>
      </p:sp>
      <p:sp>
        <p:nvSpPr>
          <p:cNvPr id="76" name="TextBox 24">
            <a:extLst>
              <a:ext uri="{FF2B5EF4-FFF2-40B4-BE49-F238E27FC236}">
                <a16:creationId xmlns:a16="http://schemas.microsoft.com/office/drawing/2014/main" id="{355B9A4D-B12E-46B3-A6F0-081405313FD0}"/>
              </a:ext>
            </a:extLst>
          </p:cNvPr>
          <p:cNvSpPr txBox="1"/>
          <p:nvPr/>
        </p:nvSpPr>
        <p:spPr>
          <a:xfrm>
            <a:off x="906971" y="2973342"/>
            <a:ext cx="1097749" cy="308563"/>
          </a:xfrm>
          <a:prstGeom prst="rect">
            <a:avLst/>
          </a:prstGeom>
          <a:noFill/>
        </p:spPr>
        <p:txBody>
          <a:bodyPr wrap="square" rtlCol="0">
            <a:spAutoFit/>
          </a:bodyPr>
          <a:lstStyle>
            <a:defPPr>
              <a:defRPr lang="es-ES"/>
            </a:defPPr>
            <a:lvl1pPr algn="ctr">
              <a:defRPr sz="1400" b="1">
                <a:latin typeface="Arial" panose="020B0604020202020204" pitchFamily="34" charset="0"/>
                <a:cs typeface="Arial" panose="020B0604020202020204" pitchFamily="34" charset="0"/>
              </a:defRPr>
            </a:lvl1pPr>
          </a:lstStyle>
          <a:p>
            <a:r>
              <a:rPr lang="en-US" sz="1404" dirty="0"/>
              <a:t>01/09/2022</a:t>
            </a:r>
          </a:p>
        </p:txBody>
      </p:sp>
      <p:sp>
        <p:nvSpPr>
          <p:cNvPr id="13" name="TextBox 24">
            <a:extLst>
              <a:ext uri="{FF2B5EF4-FFF2-40B4-BE49-F238E27FC236}">
                <a16:creationId xmlns:a16="http://schemas.microsoft.com/office/drawing/2014/main" id="{710ADF48-A197-43A0-AF39-2699D77D487C}"/>
              </a:ext>
            </a:extLst>
          </p:cNvPr>
          <p:cNvSpPr txBox="1"/>
          <p:nvPr/>
        </p:nvSpPr>
        <p:spPr>
          <a:xfrm>
            <a:off x="8946712" y="2991609"/>
            <a:ext cx="1093885" cy="308563"/>
          </a:xfrm>
          <a:prstGeom prst="rect">
            <a:avLst/>
          </a:prstGeom>
          <a:noFill/>
        </p:spPr>
        <p:txBody>
          <a:bodyPr wrap="square" rtlCol="0">
            <a:spAutoFit/>
          </a:bodyPr>
          <a:lstStyle>
            <a:defPPr>
              <a:defRPr lang="es-ES"/>
            </a:defPPr>
            <a:lvl1pPr algn="ctr">
              <a:defRPr sz="1400" b="1">
                <a:latin typeface="Arial" panose="020B0604020202020204" pitchFamily="34" charset="0"/>
                <a:cs typeface="Arial" panose="020B0604020202020204" pitchFamily="34" charset="0"/>
              </a:defRPr>
            </a:lvl1pPr>
          </a:lstStyle>
          <a:p>
            <a:r>
              <a:rPr lang="en-US" sz="1404" dirty="0"/>
              <a:t>27/01/2023</a:t>
            </a:r>
          </a:p>
        </p:txBody>
      </p:sp>
      <p:sp>
        <p:nvSpPr>
          <p:cNvPr id="14" name="TextBox 25">
            <a:extLst>
              <a:ext uri="{FF2B5EF4-FFF2-40B4-BE49-F238E27FC236}">
                <a16:creationId xmlns:a16="http://schemas.microsoft.com/office/drawing/2014/main" id="{7B8B6DB0-826E-47E1-B085-BCDD0FC93F53}"/>
              </a:ext>
            </a:extLst>
          </p:cNvPr>
          <p:cNvSpPr txBox="1"/>
          <p:nvPr/>
        </p:nvSpPr>
        <p:spPr>
          <a:xfrm>
            <a:off x="8532904" y="5152315"/>
            <a:ext cx="1876807" cy="1420929"/>
          </a:xfrm>
          <a:prstGeom prst="rect">
            <a:avLst/>
          </a:prstGeom>
          <a:noFill/>
        </p:spPr>
        <p:txBody>
          <a:bodyPr wrap="square" rtlCol="0">
            <a:spAutoFit/>
          </a:bodyPr>
          <a:lstStyle/>
          <a:p>
            <a:pPr algn="ctr"/>
            <a:r>
              <a:rPr lang="es-PE" sz="1053" b="1"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Convenio </a:t>
            </a:r>
          </a:p>
          <a:p>
            <a:pPr algn="ctr"/>
            <a:r>
              <a:rPr lang="es-PE" sz="1053" b="1"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FONAFE - PETROPERU</a:t>
            </a:r>
          </a:p>
          <a:p>
            <a:pPr algn="ctr"/>
            <a:r>
              <a:rPr lang="es-MX" sz="932"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Implementar la 2da Disposición Final de los Lineamientos Técnicos en materia de Ingresos de Personal y Arbitraje Laboral para PETROPERÚ para el año 2023. Se informará a FONAFE trimestralmente.</a:t>
            </a:r>
          </a:p>
        </p:txBody>
      </p:sp>
      <p:sp>
        <p:nvSpPr>
          <p:cNvPr id="21" name="TextBox 33">
            <a:extLst>
              <a:ext uri="{FF2B5EF4-FFF2-40B4-BE49-F238E27FC236}">
                <a16:creationId xmlns:a16="http://schemas.microsoft.com/office/drawing/2014/main" id="{6EF4EBA4-93F2-4F30-8588-0BA8D020FE23}"/>
              </a:ext>
            </a:extLst>
          </p:cNvPr>
          <p:cNvSpPr txBox="1"/>
          <p:nvPr/>
        </p:nvSpPr>
        <p:spPr>
          <a:xfrm>
            <a:off x="2878830" y="2969346"/>
            <a:ext cx="1128824" cy="308563"/>
          </a:xfrm>
          <a:prstGeom prst="rect">
            <a:avLst/>
          </a:prstGeom>
          <a:noFill/>
        </p:spPr>
        <p:txBody>
          <a:bodyPr wrap="square" rtlCol="0">
            <a:spAutoFit/>
          </a:bodyPr>
          <a:lstStyle>
            <a:defPPr>
              <a:defRPr lang="es-ES"/>
            </a:defPPr>
            <a:lvl1pPr algn="ctr">
              <a:defRPr sz="1400" b="1">
                <a:latin typeface="Arial" panose="020B0604020202020204" pitchFamily="34" charset="0"/>
                <a:cs typeface="Arial" panose="020B0604020202020204" pitchFamily="34" charset="0"/>
              </a:defRPr>
            </a:lvl1pPr>
          </a:lstStyle>
          <a:p>
            <a:r>
              <a:rPr lang="en-US" sz="1404" dirty="0"/>
              <a:t>06/12/2022</a:t>
            </a:r>
          </a:p>
        </p:txBody>
      </p:sp>
      <p:sp>
        <p:nvSpPr>
          <p:cNvPr id="28" name="TextBox 50">
            <a:extLst>
              <a:ext uri="{FF2B5EF4-FFF2-40B4-BE49-F238E27FC236}">
                <a16:creationId xmlns:a16="http://schemas.microsoft.com/office/drawing/2014/main" id="{51A9348F-FE2F-4CAF-B8E4-BE2CFFC483B1}"/>
              </a:ext>
            </a:extLst>
          </p:cNvPr>
          <p:cNvSpPr txBox="1"/>
          <p:nvPr/>
        </p:nvSpPr>
        <p:spPr>
          <a:xfrm>
            <a:off x="3957338" y="3927702"/>
            <a:ext cx="1101288" cy="308563"/>
          </a:xfrm>
          <a:prstGeom prst="rect">
            <a:avLst/>
          </a:prstGeom>
          <a:noFill/>
        </p:spPr>
        <p:txBody>
          <a:bodyPr wrap="square" rtlCol="0">
            <a:spAutoFit/>
          </a:bodyPr>
          <a:lstStyle>
            <a:defPPr>
              <a:defRPr lang="es-ES"/>
            </a:defPPr>
            <a:lvl1pPr algn="ctr">
              <a:defRPr sz="1400" b="1">
                <a:latin typeface="Arial" panose="020B0604020202020204" pitchFamily="34" charset="0"/>
                <a:cs typeface="Arial" panose="020B0604020202020204" pitchFamily="34" charset="0"/>
              </a:defRPr>
            </a:lvl1pPr>
          </a:lstStyle>
          <a:p>
            <a:r>
              <a:rPr lang="en-US" sz="1404" dirty="0"/>
              <a:t>07/12/2022</a:t>
            </a:r>
          </a:p>
        </p:txBody>
      </p:sp>
      <p:sp>
        <p:nvSpPr>
          <p:cNvPr id="36" name="TextBox 59">
            <a:extLst>
              <a:ext uri="{FF2B5EF4-FFF2-40B4-BE49-F238E27FC236}">
                <a16:creationId xmlns:a16="http://schemas.microsoft.com/office/drawing/2014/main" id="{52ABB0E0-8A92-4DAA-BBAE-90EEBE8B5987}"/>
              </a:ext>
            </a:extLst>
          </p:cNvPr>
          <p:cNvSpPr txBox="1"/>
          <p:nvPr/>
        </p:nvSpPr>
        <p:spPr>
          <a:xfrm>
            <a:off x="6032418" y="3926704"/>
            <a:ext cx="1152390" cy="308563"/>
          </a:xfrm>
          <a:prstGeom prst="rect">
            <a:avLst/>
          </a:prstGeom>
          <a:noFill/>
        </p:spPr>
        <p:txBody>
          <a:bodyPr wrap="square" rtlCol="0">
            <a:spAutoFit/>
          </a:bodyPr>
          <a:lstStyle>
            <a:defPPr>
              <a:defRPr lang="es-ES"/>
            </a:defPPr>
            <a:lvl1pPr algn="ctr">
              <a:defRPr sz="1400" b="1">
                <a:latin typeface="Arial" panose="020B0604020202020204" pitchFamily="34" charset="0"/>
                <a:cs typeface="Arial" panose="020B0604020202020204" pitchFamily="34" charset="0"/>
              </a:defRPr>
            </a:lvl1pPr>
          </a:lstStyle>
          <a:p>
            <a:r>
              <a:rPr lang="en-US" sz="1404" dirty="0"/>
              <a:t>27/12/2022</a:t>
            </a:r>
          </a:p>
        </p:txBody>
      </p:sp>
      <p:grpSp>
        <p:nvGrpSpPr>
          <p:cNvPr id="17" name="Grupo 16">
            <a:extLst>
              <a:ext uri="{FF2B5EF4-FFF2-40B4-BE49-F238E27FC236}">
                <a16:creationId xmlns:a16="http://schemas.microsoft.com/office/drawing/2014/main" id="{A65337D0-4FD3-558C-8BC3-E400EF27BC91}"/>
              </a:ext>
            </a:extLst>
          </p:cNvPr>
          <p:cNvGrpSpPr/>
          <p:nvPr/>
        </p:nvGrpSpPr>
        <p:grpSpPr>
          <a:xfrm>
            <a:off x="3912805" y="2169712"/>
            <a:ext cx="1190355" cy="1725058"/>
            <a:chOff x="5363358" y="2383165"/>
            <a:chExt cx="1187324" cy="1720665"/>
          </a:xfrm>
        </p:grpSpPr>
        <p:grpSp>
          <p:nvGrpSpPr>
            <p:cNvPr id="5" name="Grupo 4">
              <a:extLst>
                <a:ext uri="{FF2B5EF4-FFF2-40B4-BE49-F238E27FC236}">
                  <a16:creationId xmlns:a16="http://schemas.microsoft.com/office/drawing/2014/main" id="{B8478B18-F5B3-9822-0A0D-511963E4DC25}"/>
                </a:ext>
              </a:extLst>
            </p:cNvPr>
            <p:cNvGrpSpPr/>
            <p:nvPr/>
          </p:nvGrpSpPr>
          <p:grpSpPr>
            <a:xfrm>
              <a:off x="5649436" y="2532078"/>
              <a:ext cx="615168" cy="1571752"/>
              <a:chOff x="5596646" y="2522178"/>
              <a:chExt cx="615168" cy="1571752"/>
            </a:xfrm>
          </p:grpSpPr>
          <p:sp>
            <p:nvSpPr>
              <p:cNvPr id="8" name="Oval 19">
                <a:extLst>
                  <a:ext uri="{FF2B5EF4-FFF2-40B4-BE49-F238E27FC236}">
                    <a16:creationId xmlns:a16="http://schemas.microsoft.com/office/drawing/2014/main" id="{4EAAB267-7354-484D-919C-7F7EC8FCA653}"/>
                  </a:ext>
                </a:extLst>
              </p:cNvPr>
              <p:cNvSpPr/>
              <p:nvPr/>
            </p:nvSpPr>
            <p:spPr>
              <a:xfrm>
                <a:off x="5819845" y="3701961"/>
                <a:ext cx="168771" cy="16877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9" name="Circle: Hollow 20">
                <a:extLst>
                  <a:ext uri="{FF2B5EF4-FFF2-40B4-BE49-F238E27FC236}">
                    <a16:creationId xmlns:a16="http://schemas.microsoft.com/office/drawing/2014/main" id="{E0927D33-5F80-4B75-95E3-75442E3E963E}"/>
                  </a:ext>
                </a:extLst>
              </p:cNvPr>
              <p:cNvSpPr/>
              <p:nvPr/>
            </p:nvSpPr>
            <p:spPr>
              <a:xfrm>
                <a:off x="5714363" y="3596479"/>
                <a:ext cx="379736" cy="379736"/>
              </a:xfrm>
              <a:prstGeom prst="donut">
                <a:avLst>
                  <a:gd name="adj" fmla="val 528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sp>
            <p:nvSpPr>
              <p:cNvPr id="10" name="Circle: Hollow 21">
                <a:extLst>
                  <a:ext uri="{FF2B5EF4-FFF2-40B4-BE49-F238E27FC236}">
                    <a16:creationId xmlns:a16="http://schemas.microsoft.com/office/drawing/2014/main" id="{5A69E1AD-1215-4F02-9FAB-453B0F3E39B5}"/>
                  </a:ext>
                </a:extLst>
              </p:cNvPr>
              <p:cNvSpPr/>
              <p:nvPr/>
            </p:nvSpPr>
            <p:spPr>
              <a:xfrm>
                <a:off x="5596646" y="3478762"/>
                <a:ext cx="615168" cy="615168"/>
              </a:xfrm>
              <a:prstGeom prst="donut">
                <a:avLst>
                  <a:gd name="adj" fmla="val 287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cxnSp>
            <p:nvCxnSpPr>
              <p:cNvPr id="11" name="Straight Connector 22">
                <a:extLst>
                  <a:ext uri="{FF2B5EF4-FFF2-40B4-BE49-F238E27FC236}">
                    <a16:creationId xmlns:a16="http://schemas.microsoft.com/office/drawing/2014/main" id="{38295041-C508-46E8-A969-AA80D64D2750}"/>
                  </a:ext>
                </a:extLst>
              </p:cNvPr>
              <p:cNvCxnSpPr>
                <a:cxnSpLocks/>
              </p:cNvCxnSpPr>
              <p:nvPr/>
            </p:nvCxnSpPr>
            <p:spPr>
              <a:xfrm flipV="1">
                <a:off x="5904231" y="2563246"/>
                <a:ext cx="0" cy="915516"/>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sp>
            <p:nvSpPr>
              <p:cNvPr id="12" name="Oval 23">
                <a:extLst>
                  <a:ext uri="{FF2B5EF4-FFF2-40B4-BE49-F238E27FC236}">
                    <a16:creationId xmlns:a16="http://schemas.microsoft.com/office/drawing/2014/main" id="{8E26C4AC-3BDD-4EE3-A08A-A3D8DE610531}"/>
                  </a:ext>
                </a:extLst>
              </p:cNvPr>
              <p:cNvSpPr/>
              <p:nvPr/>
            </p:nvSpPr>
            <p:spPr>
              <a:xfrm>
                <a:off x="5849201" y="2522178"/>
                <a:ext cx="110069" cy="110069"/>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grpSp>
        <p:cxnSp>
          <p:nvCxnSpPr>
            <p:cNvPr id="37" name="Straight Connector 67">
              <a:extLst>
                <a:ext uri="{FF2B5EF4-FFF2-40B4-BE49-F238E27FC236}">
                  <a16:creationId xmlns:a16="http://schemas.microsoft.com/office/drawing/2014/main" id="{F844F4F3-9B69-4B53-883E-E52F738EFA98}"/>
                </a:ext>
              </a:extLst>
            </p:cNvPr>
            <p:cNvCxnSpPr>
              <a:cxnSpLocks/>
            </p:cNvCxnSpPr>
            <p:nvPr/>
          </p:nvCxnSpPr>
          <p:spPr>
            <a:xfrm flipV="1">
              <a:off x="5363358" y="2383165"/>
              <a:ext cx="1187324" cy="17473"/>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grpSp>
      <p:sp>
        <p:nvSpPr>
          <p:cNvPr id="43" name="TextBox 24">
            <a:extLst>
              <a:ext uri="{FF2B5EF4-FFF2-40B4-BE49-F238E27FC236}">
                <a16:creationId xmlns:a16="http://schemas.microsoft.com/office/drawing/2014/main" id="{E1FFD3DB-6B25-4315-8ED9-7690A4A1DAAF}"/>
              </a:ext>
            </a:extLst>
          </p:cNvPr>
          <p:cNvSpPr txBox="1"/>
          <p:nvPr/>
        </p:nvSpPr>
        <p:spPr>
          <a:xfrm>
            <a:off x="6970584" y="2985914"/>
            <a:ext cx="1127118" cy="308563"/>
          </a:xfrm>
          <a:prstGeom prst="rect">
            <a:avLst/>
          </a:prstGeom>
          <a:noFill/>
        </p:spPr>
        <p:txBody>
          <a:bodyPr wrap="square" rtlCol="0">
            <a:spAutoFit/>
          </a:bodyPr>
          <a:lstStyle>
            <a:defPPr>
              <a:defRPr lang="es-ES"/>
            </a:defPPr>
            <a:lvl1pPr algn="ctr">
              <a:defRPr sz="1400" b="1">
                <a:latin typeface="Arial" panose="020B0604020202020204" pitchFamily="34" charset="0"/>
                <a:cs typeface="Arial" panose="020B0604020202020204" pitchFamily="34" charset="0"/>
              </a:defRPr>
            </a:lvl1pPr>
          </a:lstStyle>
          <a:p>
            <a:r>
              <a:rPr lang="en-US" sz="1404" dirty="0"/>
              <a:t>29/12/2022</a:t>
            </a:r>
          </a:p>
        </p:txBody>
      </p:sp>
      <p:grpSp>
        <p:nvGrpSpPr>
          <p:cNvPr id="26" name="Grupo 25">
            <a:extLst>
              <a:ext uri="{FF2B5EF4-FFF2-40B4-BE49-F238E27FC236}">
                <a16:creationId xmlns:a16="http://schemas.microsoft.com/office/drawing/2014/main" id="{63098F7D-1CDA-F030-91E2-396DE830DC07}"/>
              </a:ext>
            </a:extLst>
          </p:cNvPr>
          <p:cNvGrpSpPr/>
          <p:nvPr/>
        </p:nvGrpSpPr>
        <p:grpSpPr>
          <a:xfrm>
            <a:off x="7745435" y="2194022"/>
            <a:ext cx="1480517" cy="1697615"/>
            <a:chOff x="7255955" y="2400638"/>
            <a:chExt cx="1476747" cy="1693292"/>
          </a:xfrm>
        </p:grpSpPr>
        <p:sp>
          <p:nvSpPr>
            <p:cNvPr id="22" name="Oval 45">
              <a:extLst>
                <a:ext uri="{FF2B5EF4-FFF2-40B4-BE49-F238E27FC236}">
                  <a16:creationId xmlns:a16="http://schemas.microsoft.com/office/drawing/2014/main" id="{0F1690E4-B3CC-4003-8549-F8A345FC5ACB}"/>
                </a:ext>
              </a:extLst>
            </p:cNvPr>
            <p:cNvSpPr/>
            <p:nvPr/>
          </p:nvSpPr>
          <p:spPr>
            <a:xfrm>
              <a:off x="7927684" y="3701961"/>
              <a:ext cx="168771" cy="168771"/>
            </a:xfrm>
            <a:prstGeom prst="ellipse">
              <a:avLst/>
            </a:prstGeom>
            <a:solidFill>
              <a:srgbClr val="9EB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23" name="Circle: Hollow 46">
              <a:extLst>
                <a:ext uri="{FF2B5EF4-FFF2-40B4-BE49-F238E27FC236}">
                  <a16:creationId xmlns:a16="http://schemas.microsoft.com/office/drawing/2014/main" id="{64C6DC7D-9535-47E0-A6EC-011E33DEC9BA}"/>
                </a:ext>
              </a:extLst>
            </p:cNvPr>
            <p:cNvSpPr/>
            <p:nvPr/>
          </p:nvSpPr>
          <p:spPr>
            <a:xfrm>
              <a:off x="7822202" y="3596479"/>
              <a:ext cx="379736" cy="379736"/>
            </a:xfrm>
            <a:prstGeom prst="donut">
              <a:avLst>
                <a:gd name="adj" fmla="val 5281"/>
              </a:avLst>
            </a:prstGeom>
            <a:solidFill>
              <a:srgbClr val="9EB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sp>
          <p:nvSpPr>
            <p:cNvPr id="24" name="Circle: Hollow 47">
              <a:extLst>
                <a:ext uri="{FF2B5EF4-FFF2-40B4-BE49-F238E27FC236}">
                  <a16:creationId xmlns:a16="http://schemas.microsoft.com/office/drawing/2014/main" id="{3ADF05FF-21BE-4976-A227-0A2334C739A6}"/>
                </a:ext>
              </a:extLst>
            </p:cNvPr>
            <p:cNvSpPr/>
            <p:nvPr/>
          </p:nvSpPr>
          <p:spPr>
            <a:xfrm>
              <a:off x="7704486" y="3478762"/>
              <a:ext cx="615168" cy="615168"/>
            </a:xfrm>
            <a:prstGeom prst="donut">
              <a:avLst>
                <a:gd name="adj" fmla="val 2879"/>
              </a:avLst>
            </a:prstGeom>
            <a:solidFill>
              <a:srgbClr val="9EB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cxnSp>
          <p:nvCxnSpPr>
            <p:cNvPr id="25" name="Straight Connector 48">
              <a:extLst>
                <a:ext uri="{FF2B5EF4-FFF2-40B4-BE49-F238E27FC236}">
                  <a16:creationId xmlns:a16="http://schemas.microsoft.com/office/drawing/2014/main" id="{7F8FF30B-156E-41A9-92D0-737975DF96C1}"/>
                </a:ext>
              </a:extLst>
            </p:cNvPr>
            <p:cNvCxnSpPr>
              <a:cxnSpLocks/>
            </p:cNvCxnSpPr>
            <p:nvPr/>
          </p:nvCxnSpPr>
          <p:spPr>
            <a:xfrm flipV="1">
              <a:off x="8012071" y="2563246"/>
              <a:ext cx="0" cy="915516"/>
            </a:xfrm>
            <a:prstGeom prst="line">
              <a:avLst/>
            </a:prstGeom>
            <a:ln w="19050">
              <a:solidFill>
                <a:srgbClr val="9EDAE6"/>
              </a:solidFill>
            </a:ln>
          </p:spPr>
          <p:style>
            <a:lnRef idx="1">
              <a:schemeClr val="accent1"/>
            </a:lnRef>
            <a:fillRef idx="0">
              <a:schemeClr val="accent1"/>
            </a:fillRef>
            <a:effectRef idx="0">
              <a:schemeClr val="accent1"/>
            </a:effectRef>
            <a:fontRef idx="minor">
              <a:schemeClr val="tx1"/>
            </a:fontRef>
          </p:style>
        </p:cxnSp>
        <p:sp>
          <p:nvSpPr>
            <p:cNvPr id="27" name="Oval 49">
              <a:extLst>
                <a:ext uri="{FF2B5EF4-FFF2-40B4-BE49-F238E27FC236}">
                  <a16:creationId xmlns:a16="http://schemas.microsoft.com/office/drawing/2014/main" id="{B6BA091F-5D6A-42AE-B539-C1B06DCB150E}"/>
                </a:ext>
              </a:extLst>
            </p:cNvPr>
            <p:cNvSpPr/>
            <p:nvPr/>
          </p:nvSpPr>
          <p:spPr>
            <a:xfrm>
              <a:off x="7957034" y="2522178"/>
              <a:ext cx="110069" cy="110069"/>
            </a:xfrm>
            <a:prstGeom prst="ellipse">
              <a:avLst/>
            </a:prstGeom>
            <a:solidFill>
              <a:srgbClr val="9EB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cxnSp>
          <p:nvCxnSpPr>
            <p:cNvPr id="58" name="Straight Connector 67">
              <a:extLst>
                <a:ext uri="{FF2B5EF4-FFF2-40B4-BE49-F238E27FC236}">
                  <a16:creationId xmlns:a16="http://schemas.microsoft.com/office/drawing/2014/main" id="{C2457417-1195-4710-B47B-040CF58978F6}"/>
                </a:ext>
              </a:extLst>
            </p:cNvPr>
            <p:cNvCxnSpPr>
              <a:cxnSpLocks/>
            </p:cNvCxnSpPr>
            <p:nvPr/>
          </p:nvCxnSpPr>
          <p:spPr>
            <a:xfrm>
              <a:off x="7255955" y="2400638"/>
              <a:ext cx="1476747" cy="0"/>
            </a:xfrm>
            <a:prstGeom prst="line">
              <a:avLst/>
            </a:prstGeom>
            <a:ln w="19050">
              <a:solidFill>
                <a:srgbClr val="9EB4E6"/>
              </a:solidFill>
            </a:ln>
          </p:spPr>
          <p:style>
            <a:lnRef idx="1">
              <a:schemeClr val="accent1"/>
            </a:lnRef>
            <a:fillRef idx="0">
              <a:schemeClr val="accent1"/>
            </a:fillRef>
            <a:effectRef idx="0">
              <a:schemeClr val="accent1"/>
            </a:effectRef>
            <a:fontRef idx="minor">
              <a:schemeClr val="tx1"/>
            </a:fontRef>
          </p:style>
        </p:cxnSp>
      </p:grpSp>
      <p:grpSp>
        <p:nvGrpSpPr>
          <p:cNvPr id="7" name="Grupo 6">
            <a:extLst>
              <a:ext uri="{FF2B5EF4-FFF2-40B4-BE49-F238E27FC236}">
                <a16:creationId xmlns:a16="http://schemas.microsoft.com/office/drawing/2014/main" id="{3192CF51-7362-5B30-F7EF-A38D926323DC}"/>
              </a:ext>
            </a:extLst>
          </p:cNvPr>
          <p:cNvGrpSpPr/>
          <p:nvPr/>
        </p:nvGrpSpPr>
        <p:grpSpPr>
          <a:xfrm>
            <a:off x="2702985" y="3283930"/>
            <a:ext cx="1480517" cy="1766000"/>
            <a:chOff x="6160309" y="3476577"/>
            <a:chExt cx="1476747" cy="1761503"/>
          </a:xfrm>
        </p:grpSpPr>
        <p:sp>
          <p:nvSpPr>
            <p:cNvPr id="15" name="Oval 28">
              <a:extLst>
                <a:ext uri="{FF2B5EF4-FFF2-40B4-BE49-F238E27FC236}">
                  <a16:creationId xmlns:a16="http://schemas.microsoft.com/office/drawing/2014/main" id="{F8C06F1E-0F5D-4872-812B-396DB43B80B7}"/>
                </a:ext>
              </a:extLst>
            </p:cNvPr>
            <p:cNvSpPr/>
            <p:nvPr/>
          </p:nvSpPr>
          <p:spPr>
            <a:xfrm>
              <a:off x="6814297" y="3699775"/>
              <a:ext cx="168771" cy="1687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16" name="Circle: Hollow 29">
              <a:extLst>
                <a:ext uri="{FF2B5EF4-FFF2-40B4-BE49-F238E27FC236}">
                  <a16:creationId xmlns:a16="http://schemas.microsoft.com/office/drawing/2014/main" id="{F228CECF-B30B-48E4-A8FD-E885D3BC5AEF}"/>
                </a:ext>
              </a:extLst>
            </p:cNvPr>
            <p:cNvSpPr/>
            <p:nvPr/>
          </p:nvSpPr>
          <p:spPr>
            <a:xfrm>
              <a:off x="6708814" y="3594293"/>
              <a:ext cx="379736" cy="379736"/>
            </a:xfrm>
            <a:prstGeom prst="donut">
              <a:avLst>
                <a:gd name="adj" fmla="val 528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sp>
          <p:nvSpPr>
            <p:cNvPr id="18" name="Circle: Hollow 30">
              <a:extLst>
                <a:ext uri="{FF2B5EF4-FFF2-40B4-BE49-F238E27FC236}">
                  <a16:creationId xmlns:a16="http://schemas.microsoft.com/office/drawing/2014/main" id="{C7485C54-C16A-49E9-9C57-6EAF25BFAD9A}"/>
                </a:ext>
              </a:extLst>
            </p:cNvPr>
            <p:cNvSpPr/>
            <p:nvPr/>
          </p:nvSpPr>
          <p:spPr>
            <a:xfrm>
              <a:off x="6591098" y="3476577"/>
              <a:ext cx="615168" cy="615168"/>
            </a:xfrm>
            <a:prstGeom prst="donut">
              <a:avLst>
                <a:gd name="adj" fmla="val 287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cxnSp>
          <p:nvCxnSpPr>
            <p:cNvPr id="19" name="Straight Connector 31">
              <a:extLst>
                <a:ext uri="{FF2B5EF4-FFF2-40B4-BE49-F238E27FC236}">
                  <a16:creationId xmlns:a16="http://schemas.microsoft.com/office/drawing/2014/main" id="{EB9E15DD-4377-4C6E-B9F9-16A0B57EF55D}"/>
                </a:ext>
              </a:extLst>
            </p:cNvPr>
            <p:cNvCxnSpPr>
              <a:cxnSpLocks/>
            </p:cNvCxnSpPr>
            <p:nvPr/>
          </p:nvCxnSpPr>
          <p:spPr>
            <a:xfrm flipV="1">
              <a:off x="6891193" y="4091746"/>
              <a:ext cx="0" cy="9155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32">
              <a:extLst>
                <a:ext uri="{FF2B5EF4-FFF2-40B4-BE49-F238E27FC236}">
                  <a16:creationId xmlns:a16="http://schemas.microsoft.com/office/drawing/2014/main" id="{79AD1E67-B433-4BBA-AF9D-818611E31F5C}"/>
                </a:ext>
              </a:extLst>
            </p:cNvPr>
            <p:cNvSpPr/>
            <p:nvPr/>
          </p:nvSpPr>
          <p:spPr>
            <a:xfrm>
              <a:off x="6836158" y="4984996"/>
              <a:ext cx="110069" cy="11006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cxnSp>
          <p:nvCxnSpPr>
            <p:cNvPr id="59" name="Straight Connector 67">
              <a:extLst>
                <a:ext uri="{FF2B5EF4-FFF2-40B4-BE49-F238E27FC236}">
                  <a16:creationId xmlns:a16="http://schemas.microsoft.com/office/drawing/2014/main" id="{16D5E4D8-AB9C-4036-ADF3-A5DEEFDD6971}"/>
                </a:ext>
              </a:extLst>
            </p:cNvPr>
            <p:cNvCxnSpPr>
              <a:cxnSpLocks/>
            </p:cNvCxnSpPr>
            <p:nvPr/>
          </p:nvCxnSpPr>
          <p:spPr>
            <a:xfrm>
              <a:off x="6160309" y="5238080"/>
              <a:ext cx="147674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0" name="TextBox 25">
            <a:extLst>
              <a:ext uri="{FF2B5EF4-FFF2-40B4-BE49-F238E27FC236}">
                <a16:creationId xmlns:a16="http://schemas.microsoft.com/office/drawing/2014/main" id="{B25C955D-8260-463A-9E73-B939E53D2D76}"/>
              </a:ext>
            </a:extLst>
          </p:cNvPr>
          <p:cNvSpPr txBox="1"/>
          <p:nvPr/>
        </p:nvSpPr>
        <p:spPr>
          <a:xfrm>
            <a:off x="2116883" y="5170483"/>
            <a:ext cx="2598906" cy="1527383"/>
          </a:xfrm>
          <a:prstGeom prst="rect">
            <a:avLst/>
          </a:prstGeom>
          <a:noFill/>
        </p:spPr>
        <p:txBody>
          <a:bodyPr wrap="square" rtlCol="0">
            <a:spAutoFit/>
          </a:bodyPr>
          <a:lstStyle/>
          <a:p>
            <a:pPr algn="ctr"/>
            <a:r>
              <a:rPr lang="en-US" sz="932" b="1" dirty="0">
                <a:latin typeface="Arial" panose="020B0604020202020204" pitchFamily="34" charset="0"/>
                <a:cs typeface="Arial" panose="020B0604020202020204" pitchFamily="34" charset="0"/>
              </a:rPr>
              <a:t>Ley N° 31638 </a:t>
            </a:r>
          </a:p>
          <a:p>
            <a:pPr algn="ctr"/>
            <a:r>
              <a:rPr lang="es-MX" sz="932" b="1" dirty="0">
                <a:latin typeface="Arial" panose="020B0604020202020204" pitchFamily="34" charset="0"/>
                <a:cs typeface="Arial" panose="020B0604020202020204" pitchFamily="34" charset="0"/>
              </a:rPr>
              <a:t>Aprueba Presupuesto del </a:t>
            </a:r>
          </a:p>
          <a:p>
            <a:pPr algn="ctr"/>
            <a:r>
              <a:rPr lang="es-MX" sz="932" b="1" dirty="0">
                <a:latin typeface="Arial" panose="020B0604020202020204" pitchFamily="34" charset="0"/>
                <a:cs typeface="Arial" panose="020B0604020202020204" pitchFamily="34" charset="0"/>
              </a:rPr>
              <a:t>Sector Público para el año 2023.</a:t>
            </a:r>
          </a:p>
          <a:p>
            <a:pPr algn="ctr"/>
            <a:r>
              <a:rPr lang="es-MX" sz="932" dirty="0">
                <a:latin typeface="Arial" panose="020B0604020202020204" pitchFamily="34" charset="0"/>
                <a:cs typeface="Arial" panose="020B0604020202020204" pitchFamily="34" charset="0"/>
              </a:rPr>
              <a:t>PETROPERÚ S.A. debe aprobar con A/D las medidas de austeridad, disciplina y calidad en el gasto y de ingresos de personal para el año 2023 y en materia de ingresos del personal y arbitraje laboral, se sujeta a los lineamientos técnicos financieros y limitaciones que establezca FONAFE.</a:t>
            </a:r>
          </a:p>
        </p:txBody>
      </p:sp>
      <p:grpSp>
        <p:nvGrpSpPr>
          <p:cNvPr id="34" name="Grupo 33">
            <a:extLst>
              <a:ext uri="{FF2B5EF4-FFF2-40B4-BE49-F238E27FC236}">
                <a16:creationId xmlns:a16="http://schemas.microsoft.com/office/drawing/2014/main" id="{4006C3FE-191B-4465-F711-6495115DFBB7}"/>
              </a:ext>
            </a:extLst>
          </p:cNvPr>
          <p:cNvGrpSpPr/>
          <p:nvPr/>
        </p:nvGrpSpPr>
        <p:grpSpPr>
          <a:xfrm>
            <a:off x="4796548" y="3286722"/>
            <a:ext cx="1480517" cy="1763809"/>
            <a:chOff x="8175355" y="3478762"/>
            <a:chExt cx="1476747" cy="1759318"/>
          </a:xfrm>
        </p:grpSpPr>
        <p:sp>
          <p:nvSpPr>
            <p:cNvPr id="29" name="Oval 54">
              <a:extLst>
                <a:ext uri="{FF2B5EF4-FFF2-40B4-BE49-F238E27FC236}">
                  <a16:creationId xmlns:a16="http://schemas.microsoft.com/office/drawing/2014/main" id="{C36FDB10-0D74-45D7-8E0D-8607EC9E6E44}"/>
                </a:ext>
              </a:extLst>
            </p:cNvPr>
            <p:cNvSpPr/>
            <p:nvPr/>
          </p:nvSpPr>
          <p:spPr>
            <a:xfrm>
              <a:off x="8828933" y="3701961"/>
              <a:ext cx="168771" cy="168771"/>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30" name="Circle: Hollow 55">
              <a:extLst>
                <a:ext uri="{FF2B5EF4-FFF2-40B4-BE49-F238E27FC236}">
                  <a16:creationId xmlns:a16="http://schemas.microsoft.com/office/drawing/2014/main" id="{18F03FDD-2A5D-4D5E-9C2F-0A6FF4440689}"/>
                </a:ext>
              </a:extLst>
            </p:cNvPr>
            <p:cNvSpPr/>
            <p:nvPr/>
          </p:nvSpPr>
          <p:spPr>
            <a:xfrm>
              <a:off x="8723451" y="3596479"/>
              <a:ext cx="379736" cy="379736"/>
            </a:xfrm>
            <a:prstGeom prst="donut">
              <a:avLst>
                <a:gd name="adj" fmla="val 5281"/>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sp>
          <p:nvSpPr>
            <p:cNvPr id="31" name="Circle: Hollow 56">
              <a:extLst>
                <a:ext uri="{FF2B5EF4-FFF2-40B4-BE49-F238E27FC236}">
                  <a16:creationId xmlns:a16="http://schemas.microsoft.com/office/drawing/2014/main" id="{7B527536-94A4-4E7C-B699-5783851AF007}"/>
                </a:ext>
              </a:extLst>
            </p:cNvPr>
            <p:cNvSpPr/>
            <p:nvPr/>
          </p:nvSpPr>
          <p:spPr>
            <a:xfrm>
              <a:off x="8605735" y="3478762"/>
              <a:ext cx="615168" cy="615168"/>
            </a:xfrm>
            <a:prstGeom prst="donut">
              <a:avLst>
                <a:gd name="adj" fmla="val 2879"/>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cxnSp>
          <p:nvCxnSpPr>
            <p:cNvPr id="33" name="Straight Connector 57">
              <a:extLst>
                <a:ext uri="{FF2B5EF4-FFF2-40B4-BE49-F238E27FC236}">
                  <a16:creationId xmlns:a16="http://schemas.microsoft.com/office/drawing/2014/main" id="{D585930B-C4AD-43FA-A72D-E0E812E6634C}"/>
                </a:ext>
              </a:extLst>
            </p:cNvPr>
            <p:cNvCxnSpPr>
              <a:cxnSpLocks/>
            </p:cNvCxnSpPr>
            <p:nvPr/>
          </p:nvCxnSpPr>
          <p:spPr>
            <a:xfrm flipV="1">
              <a:off x="8920821" y="4093932"/>
              <a:ext cx="0" cy="915516"/>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5" name="Oval 58">
              <a:extLst>
                <a:ext uri="{FF2B5EF4-FFF2-40B4-BE49-F238E27FC236}">
                  <a16:creationId xmlns:a16="http://schemas.microsoft.com/office/drawing/2014/main" id="{BE895152-8F82-41F8-9E9E-B6FEE51EFD5E}"/>
                </a:ext>
              </a:extLst>
            </p:cNvPr>
            <p:cNvSpPr/>
            <p:nvPr/>
          </p:nvSpPr>
          <p:spPr>
            <a:xfrm>
              <a:off x="8865778" y="4987182"/>
              <a:ext cx="110069" cy="11006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cxnSp>
          <p:nvCxnSpPr>
            <p:cNvPr id="61" name="Straight Connector 67">
              <a:extLst>
                <a:ext uri="{FF2B5EF4-FFF2-40B4-BE49-F238E27FC236}">
                  <a16:creationId xmlns:a16="http://schemas.microsoft.com/office/drawing/2014/main" id="{B9A512C7-745D-4D68-8D47-B57A34F68966}"/>
                </a:ext>
              </a:extLst>
            </p:cNvPr>
            <p:cNvCxnSpPr>
              <a:cxnSpLocks/>
            </p:cNvCxnSpPr>
            <p:nvPr/>
          </p:nvCxnSpPr>
          <p:spPr>
            <a:xfrm>
              <a:off x="8175355" y="5238080"/>
              <a:ext cx="1476747"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2" name="Grupo 51">
            <a:extLst>
              <a:ext uri="{FF2B5EF4-FFF2-40B4-BE49-F238E27FC236}">
                <a16:creationId xmlns:a16="http://schemas.microsoft.com/office/drawing/2014/main" id="{6B1F67D4-4198-C6ED-6DA5-2A5C94772475}"/>
              </a:ext>
            </a:extLst>
          </p:cNvPr>
          <p:cNvGrpSpPr/>
          <p:nvPr/>
        </p:nvGrpSpPr>
        <p:grpSpPr>
          <a:xfrm>
            <a:off x="5793644" y="2199133"/>
            <a:ext cx="1480517" cy="1704735"/>
            <a:chOff x="9163944" y="2400638"/>
            <a:chExt cx="1476747" cy="1700394"/>
          </a:xfrm>
        </p:grpSpPr>
        <p:grpSp>
          <p:nvGrpSpPr>
            <p:cNvPr id="44" name="Grupo 43">
              <a:extLst>
                <a:ext uri="{FF2B5EF4-FFF2-40B4-BE49-F238E27FC236}">
                  <a16:creationId xmlns:a16="http://schemas.microsoft.com/office/drawing/2014/main" id="{6EFE96A7-20A6-9BDE-4E34-D6D90EA26ED3}"/>
                </a:ext>
              </a:extLst>
            </p:cNvPr>
            <p:cNvGrpSpPr/>
            <p:nvPr/>
          </p:nvGrpSpPr>
          <p:grpSpPr>
            <a:xfrm>
              <a:off x="9649108" y="2529279"/>
              <a:ext cx="615168" cy="1571753"/>
              <a:chOff x="9649108" y="2529279"/>
              <a:chExt cx="615168" cy="1571753"/>
            </a:xfrm>
          </p:grpSpPr>
          <p:sp>
            <p:nvSpPr>
              <p:cNvPr id="38" name="Oval 19">
                <a:extLst>
                  <a:ext uri="{FF2B5EF4-FFF2-40B4-BE49-F238E27FC236}">
                    <a16:creationId xmlns:a16="http://schemas.microsoft.com/office/drawing/2014/main" id="{04A08AB1-AD82-418D-9BA3-63DD14693575}"/>
                  </a:ext>
                </a:extLst>
              </p:cNvPr>
              <p:cNvSpPr/>
              <p:nvPr/>
            </p:nvSpPr>
            <p:spPr>
              <a:xfrm>
                <a:off x="9872306" y="3709063"/>
                <a:ext cx="168771" cy="1687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39" name="Circle: Hollow 20">
                <a:extLst>
                  <a:ext uri="{FF2B5EF4-FFF2-40B4-BE49-F238E27FC236}">
                    <a16:creationId xmlns:a16="http://schemas.microsoft.com/office/drawing/2014/main" id="{87C157E3-AD10-4914-BD4F-7FA1F18A8817}"/>
                  </a:ext>
                </a:extLst>
              </p:cNvPr>
              <p:cNvSpPr/>
              <p:nvPr/>
            </p:nvSpPr>
            <p:spPr>
              <a:xfrm>
                <a:off x="9766824" y="3603580"/>
                <a:ext cx="379736" cy="379736"/>
              </a:xfrm>
              <a:prstGeom prst="donut">
                <a:avLst>
                  <a:gd name="adj" fmla="val 528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sp>
            <p:nvSpPr>
              <p:cNvPr id="40" name="Circle: Hollow 21">
                <a:extLst>
                  <a:ext uri="{FF2B5EF4-FFF2-40B4-BE49-F238E27FC236}">
                    <a16:creationId xmlns:a16="http://schemas.microsoft.com/office/drawing/2014/main" id="{85B95027-6C38-4EAB-B667-9314354BFA8A}"/>
                  </a:ext>
                </a:extLst>
              </p:cNvPr>
              <p:cNvSpPr/>
              <p:nvPr/>
            </p:nvSpPr>
            <p:spPr>
              <a:xfrm>
                <a:off x="9649108" y="3485864"/>
                <a:ext cx="615168" cy="615168"/>
              </a:xfrm>
              <a:prstGeom prst="donut">
                <a:avLst>
                  <a:gd name="adj" fmla="val 287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cxnSp>
            <p:nvCxnSpPr>
              <p:cNvPr id="41" name="Straight Connector 22">
                <a:extLst>
                  <a:ext uri="{FF2B5EF4-FFF2-40B4-BE49-F238E27FC236}">
                    <a16:creationId xmlns:a16="http://schemas.microsoft.com/office/drawing/2014/main" id="{08FB73FB-C3B4-4157-B2EC-00FDB84DD071}"/>
                  </a:ext>
                </a:extLst>
              </p:cNvPr>
              <p:cNvCxnSpPr>
                <a:cxnSpLocks/>
              </p:cNvCxnSpPr>
              <p:nvPr/>
            </p:nvCxnSpPr>
            <p:spPr>
              <a:xfrm flipV="1">
                <a:off x="9964192" y="2570348"/>
                <a:ext cx="0" cy="915516"/>
              </a:xfrm>
              <a:prstGeom prst="line">
                <a:avLst/>
              </a:prstGeom>
              <a:ln w="19050">
                <a:solidFill>
                  <a:srgbClr val="00CC00"/>
                </a:solidFill>
              </a:ln>
            </p:spPr>
            <p:style>
              <a:lnRef idx="1">
                <a:schemeClr val="accent1"/>
              </a:lnRef>
              <a:fillRef idx="0">
                <a:schemeClr val="accent1"/>
              </a:fillRef>
              <a:effectRef idx="0">
                <a:schemeClr val="accent1"/>
              </a:effectRef>
              <a:fontRef idx="minor">
                <a:schemeClr val="tx1"/>
              </a:fontRef>
            </p:style>
          </p:cxnSp>
          <p:sp>
            <p:nvSpPr>
              <p:cNvPr id="42" name="Oval 23">
                <a:extLst>
                  <a:ext uri="{FF2B5EF4-FFF2-40B4-BE49-F238E27FC236}">
                    <a16:creationId xmlns:a16="http://schemas.microsoft.com/office/drawing/2014/main" id="{FC5A7A24-C230-4140-B76A-3D7EDE1ED077}"/>
                  </a:ext>
                </a:extLst>
              </p:cNvPr>
              <p:cNvSpPr/>
              <p:nvPr/>
            </p:nvSpPr>
            <p:spPr>
              <a:xfrm>
                <a:off x="9911072" y="2529279"/>
                <a:ext cx="110069" cy="110069"/>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grpSp>
        <p:cxnSp>
          <p:nvCxnSpPr>
            <p:cNvPr id="64" name="Straight Connector 67">
              <a:extLst>
                <a:ext uri="{FF2B5EF4-FFF2-40B4-BE49-F238E27FC236}">
                  <a16:creationId xmlns:a16="http://schemas.microsoft.com/office/drawing/2014/main" id="{C295D8D2-73A2-4675-BDC9-6402E920C4B4}"/>
                </a:ext>
              </a:extLst>
            </p:cNvPr>
            <p:cNvCxnSpPr>
              <a:cxnSpLocks/>
            </p:cNvCxnSpPr>
            <p:nvPr/>
          </p:nvCxnSpPr>
          <p:spPr>
            <a:xfrm>
              <a:off x="9163944" y="2400638"/>
              <a:ext cx="1476747"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 name="TextBox 25">
            <a:extLst>
              <a:ext uri="{FF2B5EF4-FFF2-40B4-BE49-F238E27FC236}">
                <a16:creationId xmlns:a16="http://schemas.microsoft.com/office/drawing/2014/main" id="{49225B38-6E45-4927-8C16-C790153C96A2}"/>
              </a:ext>
            </a:extLst>
          </p:cNvPr>
          <p:cNvSpPr txBox="1"/>
          <p:nvPr/>
        </p:nvSpPr>
        <p:spPr>
          <a:xfrm>
            <a:off x="3785862" y="1292720"/>
            <a:ext cx="1538395" cy="828490"/>
          </a:xfrm>
          <a:prstGeom prst="rect">
            <a:avLst/>
          </a:prstGeom>
          <a:noFill/>
        </p:spPr>
        <p:txBody>
          <a:bodyPr wrap="square" rtlCol="0">
            <a:spAutoFit/>
          </a:bodyPr>
          <a:lstStyle/>
          <a:p>
            <a:pPr algn="ctr"/>
            <a:r>
              <a:rPr lang="es-PE" sz="1053" b="1" dirty="0">
                <a:solidFill>
                  <a:schemeClr val="tx1">
                    <a:lumMod val="95000"/>
                    <a:lumOff val="5000"/>
                  </a:schemeClr>
                </a:solidFill>
                <a:latin typeface="Arial" panose="020B0604020202020204" pitchFamily="34" charset="0"/>
                <a:cs typeface="Arial" panose="020B0604020202020204" pitchFamily="34" charset="0"/>
              </a:rPr>
              <a:t>A.D. N°119-2022-PP</a:t>
            </a:r>
            <a:endParaRPr lang="es-ES" sz="1053" b="1" dirty="0">
              <a:solidFill>
                <a:schemeClr val="tx1">
                  <a:lumMod val="95000"/>
                  <a:lumOff val="5000"/>
                </a:schemeClr>
              </a:solidFill>
              <a:latin typeface="Arial" panose="020B0604020202020204" pitchFamily="34" charset="0"/>
              <a:cs typeface="Arial" panose="020B0604020202020204" pitchFamily="34" charset="0"/>
            </a:endParaRPr>
          </a:p>
          <a:p>
            <a:pPr algn="ctr"/>
            <a:r>
              <a:rPr lang="es-MX" sz="932"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Directorio aprueba Plan Operativo y Presupuesto de PETROPERÚ S.A. para el año 2023</a:t>
            </a:r>
          </a:p>
        </p:txBody>
      </p:sp>
      <p:sp>
        <p:nvSpPr>
          <p:cNvPr id="3" name="TextBox 25">
            <a:extLst>
              <a:ext uri="{FF2B5EF4-FFF2-40B4-BE49-F238E27FC236}">
                <a16:creationId xmlns:a16="http://schemas.microsoft.com/office/drawing/2014/main" id="{9F648AA5-DCC1-4657-A7AE-385251A02418}"/>
              </a:ext>
            </a:extLst>
          </p:cNvPr>
          <p:cNvSpPr txBox="1"/>
          <p:nvPr/>
        </p:nvSpPr>
        <p:spPr>
          <a:xfrm>
            <a:off x="5713526" y="1154857"/>
            <a:ext cx="1826311" cy="971971"/>
          </a:xfrm>
          <a:prstGeom prst="rect">
            <a:avLst/>
          </a:prstGeom>
          <a:noFill/>
        </p:spPr>
        <p:txBody>
          <a:bodyPr wrap="square" rtlCol="0">
            <a:spAutoFit/>
          </a:bodyPr>
          <a:lstStyle/>
          <a:p>
            <a:pPr algn="ctr"/>
            <a:r>
              <a:rPr lang="en-US" sz="1053" b="1" dirty="0">
                <a:solidFill>
                  <a:schemeClr val="tx1">
                    <a:lumMod val="95000"/>
                    <a:lumOff val="5000"/>
                  </a:schemeClr>
                </a:solidFill>
                <a:latin typeface="Arial" panose="020B0604020202020204" pitchFamily="34" charset="0"/>
                <a:cs typeface="Arial" panose="020B0604020202020204" pitchFamily="34" charset="0"/>
              </a:rPr>
              <a:t>A.D. N° 127-2022-PP</a:t>
            </a:r>
          </a:p>
          <a:p>
            <a:pPr algn="ctr"/>
            <a:r>
              <a:rPr lang="es-MX" sz="932" dirty="0">
                <a:solidFill>
                  <a:schemeClr val="tx1">
                    <a:lumMod val="95000"/>
                    <a:lumOff val="5000"/>
                  </a:schemeClr>
                </a:solidFill>
                <a:latin typeface="Arial" panose="020B0604020202020204" pitchFamily="34" charset="0"/>
                <a:cs typeface="Arial" panose="020B0604020202020204" pitchFamily="34" charset="0"/>
              </a:rPr>
              <a:t>Directorio aprueba</a:t>
            </a:r>
          </a:p>
          <a:p>
            <a:pPr algn="ctr"/>
            <a:r>
              <a:rPr lang="es-MX" sz="932" dirty="0">
                <a:solidFill>
                  <a:schemeClr val="tx1">
                    <a:lumMod val="95000"/>
                    <a:lumOff val="5000"/>
                  </a:schemeClr>
                </a:solidFill>
                <a:latin typeface="Arial" panose="020B0604020202020204" pitchFamily="34" charset="0"/>
                <a:cs typeface="Arial" panose="020B0604020202020204" pitchFamily="34" charset="0"/>
              </a:rPr>
              <a:t>Directiva de Austeridad, Disciplina y Calidad en el Gasto y de Ingresos de Personal para el año 2023</a:t>
            </a:r>
          </a:p>
        </p:txBody>
      </p:sp>
      <p:sp>
        <p:nvSpPr>
          <p:cNvPr id="4" name="TextBox 25">
            <a:extLst>
              <a:ext uri="{FF2B5EF4-FFF2-40B4-BE49-F238E27FC236}">
                <a16:creationId xmlns:a16="http://schemas.microsoft.com/office/drawing/2014/main" id="{7D0AE2FD-CA24-4FCD-9580-9BE110172821}"/>
              </a:ext>
            </a:extLst>
          </p:cNvPr>
          <p:cNvSpPr txBox="1"/>
          <p:nvPr/>
        </p:nvSpPr>
        <p:spPr>
          <a:xfrm>
            <a:off x="6693370" y="5160147"/>
            <a:ext cx="1770162" cy="678837"/>
          </a:xfrm>
          <a:prstGeom prst="rect">
            <a:avLst/>
          </a:prstGeom>
          <a:noFill/>
        </p:spPr>
        <p:txBody>
          <a:bodyPr wrap="square" rtlCol="0">
            <a:spAutoFit/>
          </a:bodyPr>
          <a:lstStyle/>
          <a:p>
            <a:pPr algn="ctr"/>
            <a:r>
              <a:rPr lang="es-MX" sz="1053" b="1" dirty="0">
                <a:solidFill>
                  <a:schemeClr val="tx1">
                    <a:lumMod val="95000"/>
                    <a:lumOff val="5000"/>
                  </a:schemeClr>
                </a:solidFill>
                <a:latin typeface="Arial" panose="020B0604020202020204" pitchFamily="34" charset="0"/>
                <a:cs typeface="Arial" panose="020B0604020202020204" pitchFamily="34" charset="0"/>
              </a:rPr>
              <a:t>Publicación de Directiva</a:t>
            </a:r>
          </a:p>
          <a:p>
            <a:pPr algn="ctr"/>
            <a:r>
              <a:rPr lang="es-MX" sz="932" dirty="0">
                <a:solidFill>
                  <a:schemeClr val="tx1">
                    <a:lumMod val="95000"/>
                    <a:lumOff val="5000"/>
                  </a:schemeClr>
                </a:solidFill>
                <a:latin typeface="Arial" panose="020B0604020202020204" pitchFamily="34" charset="0"/>
                <a:cs typeface="Arial" panose="020B0604020202020204" pitchFamily="34" charset="0"/>
              </a:rPr>
              <a:t>Publicación de la Directiva  en el Diario Oficial El Peruano</a:t>
            </a:r>
          </a:p>
          <a:p>
            <a:pPr algn="ctr"/>
            <a:endParaRPr lang="es-MX" sz="892"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13" name="TextBox 24">
            <a:extLst>
              <a:ext uri="{FF2B5EF4-FFF2-40B4-BE49-F238E27FC236}">
                <a16:creationId xmlns:a16="http://schemas.microsoft.com/office/drawing/2014/main" id="{90BF63DF-6F38-4F1C-9ABC-B3A24DAF86D4}"/>
              </a:ext>
            </a:extLst>
          </p:cNvPr>
          <p:cNvSpPr txBox="1"/>
          <p:nvPr/>
        </p:nvSpPr>
        <p:spPr>
          <a:xfrm>
            <a:off x="1853693" y="3938881"/>
            <a:ext cx="1097777" cy="308563"/>
          </a:xfrm>
          <a:prstGeom prst="rect">
            <a:avLst/>
          </a:prstGeom>
          <a:noFill/>
        </p:spPr>
        <p:txBody>
          <a:bodyPr wrap="square" rtlCol="0">
            <a:spAutoFit/>
          </a:bodyPr>
          <a:lstStyle>
            <a:defPPr>
              <a:defRPr lang="es-ES"/>
            </a:defPPr>
            <a:lvl1pPr algn="ctr">
              <a:defRPr sz="1400" b="1">
                <a:latin typeface="Arial" panose="020B0604020202020204" pitchFamily="34" charset="0"/>
                <a:cs typeface="Arial" panose="020B0604020202020204" pitchFamily="34" charset="0"/>
              </a:defRPr>
            </a:lvl1pPr>
          </a:lstStyle>
          <a:p>
            <a:r>
              <a:rPr lang="en-US" sz="1404" dirty="0"/>
              <a:t>25/10/2022</a:t>
            </a:r>
          </a:p>
        </p:txBody>
      </p:sp>
      <p:grpSp>
        <p:nvGrpSpPr>
          <p:cNvPr id="79" name="Grupo 78">
            <a:extLst>
              <a:ext uri="{FF2B5EF4-FFF2-40B4-BE49-F238E27FC236}">
                <a16:creationId xmlns:a16="http://schemas.microsoft.com/office/drawing/2014/main" id="{40307226-C564-FED2-788E-5F9EA17FCCFE}"/>
              </a:ext>
            </a:extLst>
          </p:cNvPr>
          <p:cNvGrpSpPr/>
          <p:nvPr/>
        </p:nvGrpSpPr>
        <p:grpSpPr>
          <a:xfrm>
            <a:off x="1651009" y="2194023"/>
            <a:ext cx="1480517" cy="1713261"/>
            <a:chOff x="3360398" y="2400887"/>
            <a:chExt cx="1476747" cy="1708899"/>
          </a:xfrm>
        </p:grpSpPr>
        <p:cxnSp>
          <p:nvCxnSpPr>
            <p:cNvPr id="111" name="Straight Connector 22">
              <a:extLst>
                <a:ext uri="{FF2B5EF4-FFF2-40B4-BE49-F238E27FC236}">
                  <a16:creationId xmlns:a16="http://schemas.microsoft.com/office/drawing/2014/main" id="{4DF4FEF8-FBB9-464A-B3C3-280C3869ABC3}"/>
                </a:ext>
              </a:extLst>
            </p:cNvPr>
            <p:cNvCxnSpPr>
              <a:cxnSpLocks/>
            </p:cNvCxnSpPr>
            <p:nvPr/>
          </p:nvCxnSpPr>
          <p:spPr>
            <a:xfrm flipV="1">
              <a:off x="4140184" y="2579102"/>
              <a:ext cx="0" cy="91551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78" name="Grupo 77">
              <a:extLst>
                <a:ext uri="{FF2B5EF4-FFF2-40B4-BE49-F238E27FC236}">
                  <a16:creationId xmlns:a16="http://schemas.microsoft.com/office/drawing/2014/main" id="{3E0C2932-923E-64D6-AF93-28002B72C713}"/>
                </a:ext>
              </a:extLst>
            </p:cNvPr>
            <p:cNvGrpSpPr/>
            <p:nvPr/>
          </p:nvGrpSpPr>
          <p:grpSpPr>
            <a:xfrm>
              <a:off x="3825086" y="2478963"/>
              <a:ext cx="615168" cy="1630823"/>
              <a:chOff x="3825086" y="2478963"/>
              <a:chExt cx="615168" cy="1630823"/>
            </a:xfrm>
          </p:grpSpPr>
          <p:sp>
            <p:nvSpPr>
              <p:cNvPr id="108" name="Oval 19">
                <a:extLst>
                  <a:ext uri="{FF2B5EF4-FFF2-40B4-BE49-F238E27FC236}">
                    <a16:creationId xmlns:a16="http://schemas.microsoft.com/office/drawing/2014/main" id="{0B54B2EF-49A7-4810-A62A-BA832DF583C7}"/>
                  </a:ext>
                </a:extLst>
              </p:cNvPr>
              <p:cNvSpPr/>
              <p:nvPr/>
            </p:nvSpPr>
            <p:spPr>
              <a:xfrm>
                <a:off x="4048284" y="3717817"/>
                <a:ext cx="168771" cy="16877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109" name="Circle: Hollow 20">
                <a:extLst>
                  <a:ext uri="{FF2B5EF4-FFF2-40B4-BE49-F238E27FC236}">
                    <a16:creationId xmlns:a16="http://schemas.microsoft.com/office/drawing/2014/main" id="{38447F1F-DB92-4F2E-8FDE-1027BE6364F1}"/>
                  </a:ext>
                </a:extLst>
              </p:cNvPr>
              <p:cNvSpPr/>
              <p:nvPr/>
            </p:nvSpPr>
            <p:spPr>
              <a:xfrm>
                <a:off x="3942802" y="3612334"/>
                <a:ext cx="379736" cy="379736"/>
              </a:xfrm>
              <a:prstGeom prst="donut">
                <a:avLst>
                  <a:gd name="adj" fmla="val 5281"/>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sp>
            <p:nvSpPr>
              <p:cNvPr id="110" name="Circle: Hollow 21">
                <a:extLst>
                  <a:ext uri="{FF2B5EF4-FFF2-40B4-BE49-F238E27FC236}">
                    <a16:creationId xmlns:a16="http://schemas.microsoft.com/office/drawing/2014/main" id="{583A7C21-5EFA-446F-B257-BBD79E138FA4}"/>
                  </a:ext>
                </a:extLst>
              </p:cNvPr>
              <p:cNvSpPr/>
              <p:nvPr/>
            </p:nvSpPr>
            <p:spPr>
              <a:xfrm>
                <a:off x="3825086" y="3494618"/>
                <a:ext cx="615168" cy="615168"/>
              </a:xfrm>
              <a:prstGeom prst="donut">
                <a:avLst>
                  <a:gd name="adj" fmla="val 287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sp>
            <p:nvSpPr>
              <p:cNvPr id="112" name="Oval 23">
                <a:extLst>
                  <a:ext uri="{FF2B5EF4-FFF2-40B4-BE49-F238E27FC236}">
                    <a16:creationId xmlns:a16="http://schemas.microsoft.com/office/drawing/2014/main" id="{66F6E1E2-A732-4C06-8F78-ABD5D62D8466}"/>
                  </a:ext>
                </a:extLst>
              </p:cNvPr>
              <p:cNvSpPr/>
              <p:nvPr/>
            </p:nvSpPr>
            <p:spPr>
              <a:xfrm>
                <a:off x="4079057" y="2478963"/>
                <a:ext cx="110069" cy="110069"/>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b="1"/>
              </a:p>
            </p:txBody>
          </p:sp>
        </p:grpSp>
        <p:cxnSp>
          <p:nvCxnSpPr>
            <p:cNvPr id="115" name="Straight Connector 67">
              <a:extLst>
                <a:ext uri="{FF2B5EF4-FFF2-40B4-BE49-F238E27FC236}">
                  <a16:creationId xmlns:a16="http://schemas.microsoft.com/office/drawing/2014/main" id="{0FCF967A-3639-41F8-B7B3-EE61F7055893}"/>
                </a:ext>
              </a:extLst>
            </p:cNvPr>
            <p:cNvCxnSpPr>
              <a:cxnSpLocks/>
            </p:cNvCxnSpPr>
            <p:nvPr/>
          </p:nvCxnSpPr>
          <p:spPr>
            <a:xfrm>
              <a:off x="3360398" y="2400887"/>
              <a:ext cx="1476747"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23" name="TextBox 25">
            <a:extLst>
              <a:ext uri="{FF2B5EF4-FFF2-40B4-BE49-F238E27FC236}">
                <a16:creationId xmlns:a16="http://schemas.microsoft.com/office/drawing/2014/main" id="{C645DEE9-428F-35D7-4C4D-8D602F6A1E3A}"/>
              </a:ext>
            </a:extLst>
          </p:cNvPr>
          <p:cNvSpPr txBox="1"/>
          <p:nvPr/>
        </p:nvSpPr>
        <p:spPr>
          <a:xfrm>
            <a:off x="1475724" y="1324592"/>
            <a:ext cx="1907889" cy="828490"/>
          </a:xfrm>
          <a:prstGeom prst="rect">
            <a:avLst/>
          </a:prstGeom>
          <a:noFill/>
        </p:spPr>
        <p:txBody>
          <a:bodyPr wrap="square" rtlCol="0">
            <a:spAutoFit/>
          </a:bodyPr>
          <a:lstStyle/>
          <a:p>
            <a:pPr algn="ctr"/>
            <a:r>
              <a:rPr lang="en-US" sz="1053" b="1" dirty="0">
                <a:solidFill>
                  <a:schemeClr val="tx1">
                    <a:lumMod val="95000"/>
                    <a:lumOff val="5000"/>
                  </a:schemeClr>
                </a:solidFill>
                <a:latin typeface="Arial" panose="020B0604020202020204" pitchFamily="34" charset="0"/>
                <a:cs typeface="Arial" panose="020B0604020202020204" pitchFamily="34" charset="0"/>
              </a:rPr>
              <a:t>D.U. N° 023-2022</a:t>
            </a:r>
          </a:p>
          <a:p>
            <a:pPr lvl="0" algn="ctr"/>
            <a:r>
              <a:rPr lang="es-MX" sz="932" dirty="0">
                <a:solidFill>
                  <a:schemeClr val="tx1">
                    <a:lumMod val="95000"/>
                    <a:lumOff val="5000"/>
                  </a:schemeClr>
                </a:solidFill>
                <a:latin typeface="Arial" panose="020B0604020202020204" pitchFamily="34" charset="0"/>
                <a:cs typeface="Arial" panose="020B0604020202020204" pitchFamily="34" charset="0"/>
              </a:rPr>
              <a:t>Medidas en materia económica y financiera destinadas a evitar el desabastecimiento de combustible a nivel nacional</a:t>
            </a:r>
            <a:endParaRPr lang="es-ES" sz="932"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6" name="8 Imagen">
            <a:extLst>
              <a:ext uri="{FF2B5EF4-FFF2-40B4-BE49-F238E27FC236}">
                <a16:creationId xmlns:a16="http://schemas.microsoft.com/office/drawing/2014/main" id="{12179251-FAEC-0B94-1E3F-BE82CED06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6018" y="-21655"/>
            <a:ext cx="1429757" cy="175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Grupo 19">
            <a:extLst>
              <a:ext uri="{FF2B5EF4-FFF2-40B4-BE49-F238E27FC236}">
                <a16:creationId xmlns:a16="http://schemas.microsoft.com/office/drawing/2014/main" id="{88E024EA-B8A3-C97A-297D-46283405E6CD}"/>
              </a:ext>
            </a:extLst>
          </p:cNvPr>
          <p:cNvGrpSpPr/>
          <p:nvPr/>
        </p:nvGrpSpPr>
        <p:grpSpPr bwMode="auto">
          <a:xfrm flipH="1">
            <a:off x="0" y="6505496"/>
            <a:ext cx="12192000" cy="352504"/>
            <a:chOff x="-2" y="6466186"/>
            <a:chExt cx="12192001" cy="397066"/>
          </a:xfrm>
        </p:grpSpPr>
        <p:sp>
          <p:nvSpPr>
            <p:cNvPr id="47" name="Triángulo isósceles 46">
              <a:extLst>
                <a:ext uri="{FF2B5EF4-FFF2-40B4-BE49-F238E27FC236}">
                  <a16:creationId xmlns:a16="http://schemas.microsoft.com/office/drawing/2014/main" id="{DB8FD47C-8C00-5803-EFEB-B0A0E66C0664}"/>
                </a:ext>
              </a:extLst>
            </p:cNvPr>
            <p:cNvSpPr/>
            <p:nvPr/>
          </p:nvSpPr>
          <p:spPr>
            <a:xfrm flipH="1">
              <a:off x="-2" y="6466186"/>
              <a:ext cx="12192001" cy="397066"/>
            </a:xfrm>
            <a:prstGeom prst="triangle">
              <a:avLst>
                <a:gd name="adj" fmla="val 100000"/>
              </a:avLst>
            </a:prstGeom>
            <a:solidFill>
              <a:srgbClr val="00B0F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sp>
          <p:nvSpPr>
            <p:cNvPr id="49" name="Triángulo isósceles 48">
              <a:extLst>
                <a:ext uri="{FF2B5EF4-FFF2-40B4-BE49-F238E27FC236}">
                  <a16:creationId xmlns:a16="http://schemas.microsoft.com/office/drawing/2014/main" id="{6A6F18C1-3D85-60E5-A412-84A05E3952EE}"/>
                </a:ext>
              </a:extLst>
            </p:cNvPr>
            <p:cNvSpPr/>
            <p:nvPr/>
          </p:nvSpPr>
          <p:spPr>
            <a:xfrm>
              <a:off x="73023" y="6539246"/>
              <a:ext cx="12118976" cy="319242"/>
            </a:xfrm>
            <a:prstGeom prst="triangle">
              <a:avLst>
                <a:gd name="adj" fmla="val 100000"/>
              </a:avLst>
            </a:prstGeom>
            <a:gradFill>
              <a:gsLst>
                <a:gs pos="0">
                  <a:schemeClr val="bg1">
                    <a:lumMod val="85000"/>
                  </a:schemeClr>
                </a:gs>
                <a:gs pos="100000">
                  <a:schemeClr val="tx1">
                    <a:lumMod val="50000"/>
                    <a:lumOff val="50000"/>
                  </a:schemeClr>
                </a:gs>
              </a:gsLst>
              <a:lin ang="54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grpSp>
      <p:grpSp>
        <p:nvGrpSpPr>
          <p:cNvPr id="57" name="Grupo 35">
            <a:extLst>
              <a:ext uri="{FF2B5EF4-FFF2-40B4-BE49-F238E27FC236}">
                <a16:creationId xmlns:a16="http://schemas.microsoft.com/office/drawing/2014/main" id="{A459BB6D-B042-B26B-A14C-29AB35AB3434}"/>
              </a:ext>
            </a:extLst>
          </p:cNvPr>
          <p:cNvGrpSpPr/>
          <p:nvPr/>
        </p:nvGrpSpPr>
        <p:grpSpPr bwMode="auto">
          <a:xfrm>
            <a:off x="653330" y="843388"/>
            <a:ext cx="8983213" cy="67680"/>
            <a:chOff x="0" y="0"/>
            <a:chExt cx="9976844" cy="604157"/>
          </a:xfrm>
        </p:grpSpPr>
        <p:sp>
          <p:nvSpPr>
            <p:cNvPr id="62" name="Forma libre: forma 61">
              <a:extLst>
                <a:ext uri="{FF2B5EF4-FFF2-40B4-BE49-F238E27FC236}">
                  <a16:creationId xmlns:a16="http://schemas.microsoft.com/office/drawing/2014/main" id="{43D775E4-22E1-FD11-CDBD-8CB45FCBED80}"/>
                </a:ext>
              </a:extLst>
            </p:cNvPr>
            <p:cNvSpPr/>
            <p:nvPr/>
          </p:nvSpPr>
          <p:spPr>
            <a:xfrm>
              <a:off x="4676009"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a:p>
          </p:txBody>
        </p:sp>
        <p:sp>
          <p:nvSpPr>
            <p:cNvPr id="63" name="Forma libre: forma 62">
              <a:extLst>
                <a:ext uri="{FF2B5EF4-FFF2-40B4-BE49-F238E27FC236}">
                  <a16:creationId xmlns:a16="http://schemas.microsoft.com/office/drawing/2014/main" id="{5C1220DC-5A0B-DD64-E222-1362ABEBE8D5}"/>
                </a:ext>
              </a:extLst>
            </p:cNvPr>
            <p:cNvSpPr/>
            <p:nvPr/>
          </p:nvSpPr>
          <p:spPr>
            <a:xfrm rot="10800000">
              <a:off x="0"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46BFE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dirty="0"/>
            </a:p>
          </p:txBody>
        </p:sp>
      </p:grpSp>
      <p:sp>
        <p:nvSpPr>
          <p:cNvPr id="83" name="TextBox 25">
            <a:extLst>
              <a:ext uri="{FF2B5EF4-FFF2-40B4-BE49-F238E27FC236}">
                <a16:creationId xmlns:a16="http://schemas.microsoft.com/office/drawing/2014/main" id="{A145E810-0D1D-03AC-930F-2A532A05D4E5}"/>
              </a:ext>
            </a:extLst>
          </p:cNvPr>
          <p:cNvSpPr txBox="1"/>
          <p:nvPr/>
        </p:nvSpPr>
        <p:spPr>
          <a:xfrm>
            <a:off x="9544030" y="1173412"/>
            <a:ext cx="1821973" cy="956479"/>
          </a:xfrm>
          <a:prstGeom prst="rect">
            <a:avLst/>
          </a:prstGeom>
          <a:noFill/>
        </p:spPr>
        <p:txBody>
          <a:bodyPr wrap="square" rtlCol="0">
            <a:spAutoFit/>
          </a:bodyPr>
          <a:lstStyle/>
          <a:p>
            <a:pPr algn="ctr" defTabSz="534787">
              <a:lnSpc>
                <a:spcPct val="90000"/>
              </a:lnSpc>
              <a:spcBef>
                <a:spcPct val="0"/>
              </a:spcBef>
              <a:spcAft>
                <a:spcPct val="35000"/>
              </a:spcAft>
              <a:defRPr b="1"/>
            </a:pPr>
            <a:r>
              <a:rPr lang="es-ES" sz="932" dirty="0">
                <a:solidFill>
                  <a:schemeClr val="tx1">
                    <a:lumMod val="95000"/>
                    <a:lumOff val="5000"/>
                  </a:schemeClr>
                </a:solidFill>
                <a:latin typeface="Arial" panose="020B0604020202020204" pitchFamily="34" charset="0"/>
                <a:cs typeface="Arial" panose="020B0604020202020204" pitchFamily="34" charset="0"/>
              </a:rPr>
              <a:t>Ejecución de Directiva y Lineamientos de Austeridad</a:t>
            </a:r>
          </a:p>
          <a:p>
            <a:pPr lvl="0" algn="ctr"/>
            <a:r>
              <a:rPr lang="es-MX" sz="902" dirty="0">
                <a:solidFill>
                  <a:schemeClr val="tx1">
                    <a:lumMod val="95000"/>
                    <a:lumOff val="5000"/>
                  </a:schemeClr>
                </a:solidFill>
                <a:latin typeface="Arial" panose="020B0604020202020204" pitchFamily="34" charset="0"/>
                <a:cs typeface="Arial" panose="020B0604020202020204" pitchFamily="34" charset="0"/>
              </a:rPr>
              <a:t>Se reportará trimestralmente al Directorio los resultados de la aplicación de los lineamientos establecidos </a:t>
            </a:r>
          </a:p>
        </p:txBody>
      </p:sp>
      <p:grpSp>
        <p:nvGrpSpPr>
          <p:cNvPr id="135" name="Grupo 134">
            <a:extLst>
              <a:ext uri="{FF2B5EF4-FFF2-40B4-BE49-F238E27FC236}">
                <a16:creationId xmlns:a16="http://schemas.microsoft.com/office/drawing/2014/main" id="{0671D2B5-4983-E169-4480-F42F068A193F}"/>
              </a:ext>
            </a:extLst>
          </p:cNvPr>
          <p:cNvGrpSpPr/>
          <p:nvPr/>
        </p:nvGrpSpPr>
        <p:grpSpPr>
          <a:xfrm>
            <a:off x="8805611" y="3285834"/>
            <a:ext cx="1480517" cy="1738567"/>
            <a:chOff x="8142269" y="3277468"/>
            <a:chExt cx="1476747" cy="1734140"/>
          </a:xfrm>
        </p:grpSpPr>
        <p:cxnSp>
          <p:nvCxnSpPr>
            <p:cNvPr id="87" name="Straight Connector 22">
              <a:extLst>
                <a:ext uri="{FF2B5EF4-FFF2-40B4-BE49-F238E27FC236}">
                  <a16:creationId xmlns:a16="http://schemas.microsoft.com/office/drawing/2014/main" id="{0CD12539-C74B-259C-1D1F-BB0B2FE45420}"/>
                </a:ext>
              </a:extLst>
            </p:cNvPr>
            <p:cNvCxnSpPr>
              <a:cxnSpLocks/>
            </p:cNvCxnSpPr>
            <p:nvPr/>
          </p:nvCxnSpPr>
          <p:spPr>
            <a:xfrm rot="10800000" flipV="1">
              <a:off x="8801719" y="3892636"/>
              <a:ext cx="0" cy="915516"/>
            </a:xfrm>
            <a:prstGeom prst="line">
              <a:avLst/>
            </a:prstGeom>
            <a:ln w="19050">
              <a:solidFill>
                <a:srgbClr val="E86483"/>
              </a:solidFill>
            </a:ln>
          </p:spPr>
          <p:style>
            <a:lnRef idx="1">
              <a:schemeClr val="accent1"/>
            </a:lnRef>
            <a:fillRef idx="0">
              <a:schemeClr val="accent1"/>
            </a:fillRef>
            <a:effectRef idx="0">
              <a:schemeClr val="accent1"/>
            </a:effectRef>
            <a:fontRef idx="minor">
              <a:schemeClr val="tx1"/>
            </a:fontRef>
          </p:style>
        </p:cxnSp>
        <p:grpSp>
          <p:nvGrpSpPr>
            <p:cNvPr id="134" name="Grupo 133">
              <a:extLst>
                <a:ext uri="{FF2B5EF4-FFF2-40B4-BE49-F238E27FC236}">
                  <a16:creationId xmlns:a16="http://schemas.microsoft.com/office/drawing/2014/main" id="{C222725B-4F10-D1E0-56D4-433781D96E4F}"/>
                </a:ext>
              </a:extLst>
            </p:cNvPr>
            <p:cNvGrpSpPr/>
            <p:nvPr/>
          </p:nvGrpSpPr>
          <p:grpSpPr>
            <a:xfrm>
              <a:off x="8142269" y="3277468"/>
              <a:ext cx="1476747" cy="1734140"/>
              <a:chOff x="8142269" y="3277468"/>
              <a:chExt cx="1476747" cy="1734140"/>
            </a:xfrm>
          </p:grpSpPr>
          <p:sp>
            <p:nvSpPr>
              <p:cNvPr id="85" name="Circle: Hollow 20">
                <a:extLst>
                  <a:ext uri="{FF2B5EF4-FFF2-40B4-BE49-F238E27FC236}">
                    <a16:creationId xmlns:a16="http://schemas.microsoft.com/office/drawing/2014/main" id="{2AF23354-5566-8843-9195-BFA4728AB778}"/>
                  </a:ext>
                </a:extLst>
              </p:cNvPr>
              <p:cNvSpPr/>
              <p:nvPr/>
            </p:nvSpPr>
            <p:spPr>
              <a:xfrm rot="10800000">
                <a:off x="8611852" y="3395184"/>
                <a:ext cx="379736" cy="379736"/>
              </a:xfrm>
              <a:prstGeom prst="donut">
                <a:avLst>
                  <a:gd name="adj" fmla="val 5281"/>
                </a:avLst>
              </a:prstGeom>
              <a:solidFill>
                <a:srgbClr val="E86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sp>
            <p:nvSpPr>
              <p:cNvPr id="86" name="Circle: Hollow 21">
                <a:extLst>
                  <a:ext uri="{FF2B5EF4-FFF2-40B4-BE49-F238E27FC236}">
                    <a16:creationId xmlns:a16="http://schemas.microsoft.com/office/drawing/2014/main" id="{F3927A03-4C8C-8B4F-D2B8-1D22D8A0B531}"/>
                  </a:ext>
                </a:extLst>
              </p:cNvPr>
              <p:cNvSpPr/>
              <p:nvPr/>
            </p:nvSpPr>
            <p:spPr>
              <a:xfrm rot="10800000">
                <a:off x="8494136" y="3277468"/>
                <a:ext cx="615168" cy="615168"/>
              </a:xfrm>
              <a:prstGeom prst="donut">
                <a:avLst>
                  <a:gd name="adj" fmla="val 2879"/>
                </a:avLst>
              </a:prstGeom>
              <a:solidFill>
                <a:srgbClr val="E86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sp>
            <p:nvSpPr>
              <p:cNvPr id="88" name="Oval 23">
                <a:extLst>
                  <a:ext uri="{FF2B5EF4-FFF2-40B4-BE49-F238E27FC236}">
                    <a16:creationId xmlns:a16="http://schemas.microsoft.com/office/drawing/2014/main" id="{87A5C47C-7699-DB1F-1F7F-7BE05FFCD1E7}"/>
                  </a:ext>
                </a:extLst>
              </p:cNvPr>
              <p:cNvSpPr/>
              <p:nvPr/>
            </p:nvSpPr>
            <p:spPr>
              <a:xfrm rot="10800000">
                <a:off x="8756502" y="4799811"/>
                <a:ext cx="110069" cy="110069"/>
              </a:xfrm>
              <a:prstGeom prst="ellipse">
                <a:avLst/>
              </a:prstGeom>
              <a:solidFill>
                <a:srgbClr val="E86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cxnSp>
            <p:nvCxnSpPr>
              <p:cNvPr id="90" name="Straight Connector 67">
                <a:extLst>
                  <a:ext uri="{FF2B5EF4-FFF2-40B4-BE49-F238E27FC236}">
                    <a16:creationId xmlns:a16="http://schemas.microsoft.com/office/drawing/2014/main" id="{C2248233-B7A3-DEB1-82AB-AAFA6A3FAF31}"/>
                  </a:ext>
                </a:extLst>
              </p:cNvPr>
              <p:cNvCxnSpPr>
                <a:cxnSpLocks/>
              </p:cNvCxnSpPr>
              <p:nvPr/>
            </p:nvCxnSpPr>
            <p:spPr>
              <a:xfrm rot="10800000">
                <a:off x="8142269" y="5011608"/>
                <a:ext cx="1476747" cy="0"/>
              </a:xfrm>
              <a:prstGeom prst="line">
                <a:avLst/>
              </a:prstGeom>
              <a:ln w="19050">
                <a:solidFill>
                  <a:srgbClr val="E86483"/>
                </a:solidFill>
              </a:ln>
            </p:spPr>
            <p:style>
              <a:lnRef idx="1">
                <a:schemeClr val="accent1"/>
              </a:lnRef>
              <a:fillRef idx="0">
                <a:schemeClr val="accent1"/>
              </a:fillRef>
              <a:effectRef idx="0">
                <a:schemeClr val="accent1"/>
              </a:effectRef>
              <a:fontRef idx="minor">
                <a:schemeClr val="tx1"/>
              </a:fontRef>
            </p:style>
          </p:cxnSp>
          <p:sp>
            <p:nvSpPr>
              <p:cNvPr id="91" name="Oval 19">
                <a:extLst>
                  <a:ext uri="{FF2B5EF4-FFF2-40B4-BE49-F238E27FC236}">
                    <a16:creationId xmlns:a16="http://schemas.microsoft.com/office/drawing/2014/main" id="{BBF9767F-256E-E836-F819-FB0567804B94}"/>
                  </a:ext>
                </a:extLst>
              </p:cNvPr>
              <p:cNvSpPr/>
              <p:nvPr/>
            </p:nvSpPr>
            <p:spPr>
              <a:xfrm rot="10800000">
                <a:off x="8709832" y="3500666"/>
                <a:ext cx="168771" cy="168771"/>
              </a:xfrm>
              <a:prstGeom prst="ellipse">
                <a:avLst/>
              </a:prstGeom>
              <a:solidFill>
                <a:srgbClr val="E86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grpSp>
      </p:grpSp>
      <p:sp>
        <p:nvSpPr>
          <p:cNvPr id="92" name="TextBox 24">
            <a:extLst>
              <a:ext uri="{FF2B5EF4-FFF2-40B4-BE49-F238E27FC236}">
                <a16:creationId xmlns:a16="http://schemas.microsoft.com/office/drawing/2014/main" id="{0AE117A6-D99E-5B00-128A-8790ECD9A286}"/>
              </a:ext>
            </a:extLst>
          </p:cNvPr>
          <p:cNvSpPr txBox="1"/>
          <p:nvPr/>
        </p:nvSpPr>
        <p:spPr>
          <a:xfrm>
            <a:off x="7925789" y="3927703"/>
            <a:ext cx="1147172" cy="308563"/>
          </a:xfrm>
          <a:prstGeom prst="rect">
            <a:avLst/>
          </a:prstGeom>
          <a:noFill/>
        </p:spPr>
        <p:txBody>
          <a:bodyPr wrap="square" rtlCol="0">
            <a:spAutoFit/>
          </a:bodyPr>
          <a:lstStyle>
            <a:defPPr>
              <a:defRPr lang="es-ES"/>
            </a:defPPr>
            <a:lvl1pPr algn="ctr">
              <a:defRPr sz="1400" b="1">
                <a:latin typeface="Arial" panose="020B0604020202020204" pitchFamily="34" charset="0"/>
                <a:cs typeface="Arial" panose="020B0604020202020204" pitchFamily="34" charset="0"/>
              </a:defRPr>
            </a:lvl1pPr>
          </a:lstStyle>
          <a:p>
            <a:r>
              <a:rPr lang="en-US" sz="1404" dirty="0"/>
              <a:t>06/01/2023</a:t>
            </a:r>
          </a:p>
        </p:txBody>
      </p:sp>
      <p:grpSp>
        <p:nvGrpSpPr>
          <p:cNvPr id="130" name="Grupo 129">
            <a:extLst>
              <a:ext uri="{FF2B5EF4-FFF2-40B4-BE49-F238E27FC236}">
                <a16:creationId xmlns:a16="http://schemas.microsoft.com/office/drawing/2014/main" id="{3C0410A5-67AD-3B2C-F35E-C757BC89A2B4}"/>
              </a:ext>
            </a:extLst>
          </p:cNvPr>
          <p:cNvGrpSpPr/>
          <p:nvPr/>
        </p:nvGrpSpPr>
        <p:grpSpPr>
          <a:xfrm>
            <a:off x="6823021" y="3281905"/>
            <a:ext cx="1480517" cy="1748411"/>
            <a:chOff x="6818802" y="3273548"/>
            <a:chExt cx="1476747" cy="1743959"/>
          </a:xfrm>
        </p:grpSpPr>
        <p:cxnSp>
          <p:nvCxnSpPr>
            <p:cNvPr id="94" name="Straight Connector 22">
              <a:extLst>
                <a:ext uri="{FF2B5EF4-FFF2-40B4-BE49-F238E27FC236}">
                  <a16:creationId xmlns:a16="http://schemas.microsoft.com/office/drawing/2014/main" id="{C54E0E24-A895-DEAF-0693-200648EC22C2}"/>
                </a:ext>
              </a:extLst>
            </p:cNvPr>
            <p:cNvCxnSpPr>
              <a:cxnSpLocks/>
            </p:cNvCxnSpPr>
            <p:nvPr/>
          </p:nvCxnSpPr>
          <p:spPr>
            <a:xfrm rot="10800000" flipV="1">
              <a:off x="7515763" y="3888716"/>
              <a:ext cx="0" cy="91551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29" name="Grupo 128">
              <a:extLst>
                <a:ext uri="{FF2B5EF4-FFF2-40B4-BE49-F238E27FC236}">
                  <a16:creationId xmlns:a16="http://schemas.microsoft.com/office/drawing/2014/main" id="{CBA78D8F-AB37-99B3-6B35-017546947AA7}"/>
                </a:ext>
              </a:extLst>
            </p:cNvPr>
            <p:cNvGrpSpPr/>
            <p:nvPr/>
          </p:nvGrpSpPr>
          <p:grpSpPr>
            <a:xfrm>
              <a:off x="6818802" y="3273548"/>
              <a:ext cx="1476747" cy="1743959"/>
              <a:chOff x="6868259" y="3356373"/>
              <a:chExt cx="1476747" cy="1743959"/>
            </a:xfrm>
          </p:grpSpPr>
          <p:grpSp>
            <p:nvGrpSpPr>
              <p:cNvPr id="95" name="Grupo 94">
                <a:extLst>
                  <a:ext uri="{FF2B5EF4-FFF2-40B4-BE49-F238E27FC236}">
                    <a16:creationId xmlns:a16="http://schemas.microsoft.com/office/drawing/2014/main" id="{548CD0A9-0317-7441-87F7-AF6BC72B0D59}"/>
                  </a:ext>
                </a:extLst>
              </p:cNvPr>
              <p:cNvGrpSpPr/>
              <p:nvPr/>
            </p:nvGrpSpPr>
            <p:grpSpPr>
              <a:xfrm rot="10800000">
                <a:off x="7265150" y="3356373"/>
                <a:ext cx="615168" cy="1630823"/>
                <a:chOff x="3825086" y="2478963"/>
                <a:chExt cx="615168" cy="1630823"/>
              </a:xfrm>
            </p:grpSpPr>
            <p:sp>
              <p:nvSpPr>
                <p:cNvPr id="97" name="Oval 19">
                  <a:extLst>
                    <a:ext uri="{FF2B5EF4-FFF2-40B4-BE49-F238E27FC236}">
                      <a16:creationId xmlns:a16="http://schemas.microsoft.com/office/drawing/2014/main" id="{3F0BD65E-1A49-D724-8244-B0C6B41CCB74}"/>
                    </a:ext>
                  </a:extLst>
                </p:cNvPr>
                <p:cNvSpPr/>
                <p:nvPr/>
              </p:nvSpPr>
              <p:spPr>
                <a:xfrm>
                  <a:off x="4048284" y="3717817"/>
                  <a:ext cx="168771" cy="16877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98" name="Circle: Hollow 20">
                  <a:extLst>
                    <a:ext uri="{FF2B5EF4-FFF2-40B4-BE49-F238E27FC236}">
                      <a16:creationId xmlns:a16="http://schemas.microsoft.com/office/drawing/2014/main" id="{6AB710E9-2204-201D-783E-14EA563B9BAF}"/>
                    </a:ext>
                  </a:extLst>
                </p:cNvPr>
                <p:cNvSpPr/>
                <p:nvPr/>
              </p:nvSpPr>
              <p:spPr>
                <a:xfrm>
                  <a:off x="3942802" y="3612334"/>
                  <a:ext cx="379736" cy="379736"/>
                </a:xfrm>
                <a:prstGeom prst="donut">
                  <a:avLst>
                    <a:gd name="adj" fmla="val 5281"/>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sp>
              <p:nvSpPr>
                <p:cNvPr id="99" name="Circle: Hollow 21">
                  <a:extLst>
                    <a:ext uri="{FF2B5EF4-FFF2-40B4-BE49-F238E27FC236}">
                      <a16:creationId xmlns:a16="http://schemas.microsoft.com/office/drawing/2014/main" id="{E608B141-8B79-440A-9B44-75BA11A8C096}"/>
                    </a:ext>
                  </a:extLst>
                </p:cNvPr>
                <p:cNvSpPr/>
                <p:nvPr/>
              </p:nvSpPr>
              <p:spPr>
                <a:xfrm>
                  <a:off x="3825086" y="3494618"/>
                  <a:ext cx="615168" cy="615168"/>
                </a:xfrm>
                <a:prstGeom prst="donut">
                  <a:avLst>
                    <a:gd name="adj" fmla="val 287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sp>
              <p:nvSpPr>
                <p:cNvPr id="100" name="Oval 23">
                  <a:extLst>
                    <a:ext uri="{FF2B5EF4-FFF2-40B4-BE49-F238E27FC236}">
                      <a16:creationId xmlns:a16="http://schemas.microsoft.com/office/drawing/2014/main" id="{5D15D8CC-1D0E-6E4E-131E-77203C674231}"/>
                    </a:ext>
                  </a:extLst>
                </p:cNvPr>
                <p:cNvSpPr/>
                <p:nvPr/>
              </p:nvSpPr>
              <p:spPr>
                <a:xfrm>
                  <a:off x="4079057" y="2478963"/>
                  <a:ext cx="110069" cy="110069"/>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b="1"/>
                </a:p>
              </p:txBody>
            </p:sp>
          </p:grpSp>
          <p:cxnSp>
            <p:nvCxnSpPr>
              <p:cNvPr id="96" name="Straight Connector 67">
                <a:extLst>
                  <a:ext uri="{FF2B5EF4-FFF2-40B4-BE49-F238E27FC236}">
                    <a16:creationId xmlns:a16="http://schemas.microsoft.com/office/drawing/2014/main" id="{6A4EA599-9EA9-F90A-A839-F02C6E471516}"/>
                  </a:ext>
                </a:extLst>
              </p:cNvPr>
              <p:cNvCxnSpPr>
                <a:cxnSpLocks/>
              </p:cNvCxnSpPr>
              <p:nvPr/>
            </p:nvCxnSpPr>
            <p:spPr>
              <a:xfrm rot="10800000">
                <a:off x="6868259" y="5100332"/>
                <a:ext cx="1476747"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sp>
        <p:nvSpPr>
          <p:cNvPr id="101" name="TextBox 25">
            <a:extLst>
              <a:ext uri="{FF2B5EF4-FFF2-40B4-BE49-F238E27FC236}">
                <a16:creationId xmlns:a16="http://schemas.microsoft.com/office/drawing/2014/main" id="{DFAC73A3-DD83-8B97-A012-4AC82D934693}"/>
              </a:ext>
            </a:extLst>
          </p:cNvPr>
          <p:cNvSpPr txBox="1"/>
          <p:nvPr/>
        </p:nvSpPr>
        <p:spPr>
          <a:xfrm>
            <a:off x="7684220" y="1154858"/>
            <a:ext cx="1602946" cy="990485"/>
          </a:xfrm>
          <a:prstGeom prst="rect">
            <a:avLst/>
          </a:prstGeom>
          <a:noFill/>
        </p:spPr>
        <p:txBody>
          <a:bodyPr wrap="square" rtlCol="0">
            <a:spAutoFit/>
          </a:bodyPr>
          <a:lstStyle/>
          <a:p>
            <a:pPr algn="ctr"/>
            <a:r>
              <a:rPr lang="en-US" sz="1053" b="1" dirty="0" err="1">
                <a:solidFill>
                  <a:schemeClr val="tx1">
                    <a:lumMod val="95000"/>
                    <a:lumOff val="5000"/>
                  </a:schemeClr>
                </a:solidFill>
                <a:latin typeface="Arial" panose="020B0604020202020204" pitchFamily="34" charset="0"/>
                <a:cs typeface="Arial" panose="020B0604020202020204" pitchFamily="34" charset="0"/>
              </a:rPr>
              <a:t>Lineamientos</a:t>
            </a:r>
            <a:r>
              <a:rPr lang="en-US" sz="1053" b="1" dirty="0">
                <a:solidFill>
                  <a:schemeClr val="tx1">
                    <a:lumMod val="95000"/>
                    <a:lumOff val="5000"/>
                  </a:schemeClr>
                </a:solidFill>
                <a:latin typeface="Arial" panose="020B0604020202020204" pitchFamily="34" charset="0"/>
                <a:cs typeface="Arial" panose="020B0604020202020204" pitchFamily="34" charset="0"/>
              </a:rPr>
              <a:t> de </a:t>
            </a:r>
            <a:r>
              <a:rPr lang="en-US" sz="1053" b="1" dirty="0" err="1">
                <a:solidFill>
                  <a:schemeClr val="tx1">
                    <a:lumMod val="95000"/>
                    <a:lumOff val="5000"/>
                  </a:schemeClr>
                </a:solidFill>
                <a:latin typeface="Arial" panose="020B0604020202020204" pitchFamily="34" charset="0"/>
                <a:cs typeface="Arial" panose="020B0604020202020204" pitchFamily="34" charset="0"/>
              </a:rPr>
              <a:t>Austeridad</a:t>
            </a:r>
            <a:endParaRPr lang="en-US" sz="1053" b="1" dirty="0">
              <a:solidFill>
                <a:schemeClr val="tx1">
                  <a:lumMod val="95000"/>
                  <a:lumOff val="5000"/>
                </a:schemeClr>
              </a:solidFill>
              <a:latin typeface="Arial" panose="020B0604020202020204" pitchFamily="34" charset="0"/>
              <a:cs typeface="Arial" panose="020B0604020202020204" pitchFamily="34" charset="0"/>
            </a:endParaRPr>
          </a:p>
          <a:p>
            <a:pPr lvl="0" algn="ctr"/>
            <a:r>
              <a:rPr lang="es-MX" sz="932" dirty="0">
                <a:solidFill>
                  <a:schemeClr val="tx1">
                    <a:lumMod val="95000"/>
                    <a:lumOff val="5000"/>
                  </a:schemeClr>
                </a:solidFill>
                <a:latin typeface="Arial" panose="020B0604020202020204" pitchFamily="34" charset="0"/>
                <a:cs typeface="Arial" panose="020B0604020202020204" pitchFamily="34" charset="0"/>
              </a:rPr>
              <a:t>Se desarrollaron y difundieron dentro de la Organización los Lineamientos</a:t>
            </a:r>
          </a:p>
        </p:txBody>
      </p:sp>
      <p:sp>
        <p:nvSpPr>
          <p:cNvPr id="102" name="TextBox 24">
            <a:extLst>
              <a:ext uri="{FF2B5EF4-FFF2-40B4-BE49-F238E27FC236}">
                <a16:creationId xmlns:a16="http://schemas.microsoft.com/office/drawing/2014/main" id="{493D1327-6097-0E05-E93D-36F69CB04751}"/>
              </a:ext>
            </a:extLst>
          </p:cNvPr>
          <p:cNvSpPr txBox="1"/>
          <p:nvPr/>
        </p:nvSpPr>
        <p:spPr>
          <a:xfrm>
            <a:off x="9859264" y="3906861"/>
            <a:ext cx="1015863" cy="308563"/>
          </a:xfrm>
          <a:prstGeom prst="rect">
            <a:avLst/>
          </a:prstGeom>
          <a:noFill/>
        </p:spPr>
        <p:txBody>
          <a:bodyPr wrap="square" rtlCol="0">
            <a:spAutoFit/>
          </a:bodyPr>
          <a:lstStyle>
            <a:defPPr>
              <a:defRPr lang="es-ES"/>
            </a:defPPr>
            <a:lvl1pPr algn="ctr">
              <a:defRPr sz="1400" b="1">
                <a:latin typeface="Arial" panose="020B0604020202020204" pitchFamily="34" charset="0"/>
                <a:cs typeface="Arial" panose="020B0604020202020204" pitchFamily="34" charset="0"/>
              </a:defRPr>
            </a:lvl1pPr>
          </a:lstStyle>
          <a:p>
            <a:r>
              <a:rPr lang="en-US" sz="1404" dirty="0"/>
              <a:t>2023</a:t>
            </a:r>
          </a:p>
        </p:txBody>
      </p:sp>
      <p:sp>
        <p:nvSpPr>
          <p:cNvPr id="103" name="CuadroTexto 102">
            <a:extLst>
              <a:ext uri="{FF2B5EF4-FFF2-40B4-BE49-F238E27FC236}">
                <a16:creationId xmlns:a16="http://schemas.microsoft.com/office/drawing/2014/main" id="{3742E26F-4048-9E41-883B-10CBF5A19BE1}"/>
              </a:ext>
            </a:extLst>
          </p:cNvPr>
          <p:cNvSpPr txBox="1"/>
          <p:nvPr/>
        </p:nvSpPr>
        <p:spPr>
          <a:xfrm>
            <a:off x="570681" y="160134"/>
            <a:ext cx="9159251" cy="647981"/>
          </a:xfrm>
          <a:prstGeom prst="rect">
            <a:avLst/>
          </a:prstGeom>
          <a:noFill/>
        </p:spPr>
        <p:txBody>
          <a:bodyPr wrap="square">
            <a:spAutoFit/>
          </a:bodyPr>
          <a:lstStyle/>
          <a:p>
            <a:pPr algn="l"/>
            <a:r>
              <a:rPr lang="es-MX" sz="1805" b="1" kern="1600" spc="-20" dirty="0">
                <a:solidFill>
                  <a:srgbClr val="0070C0"/>
                </a:solidFill>
                <a:latin typeface="Arial" charset="0"/>
                <a:cs typeface="Arial" charset="0"/>
              </a:rPr>
              <a:t>9. </a:t>
            </a:r>
            <a:r>
              <a:rPr lang="es-ES" sz="1805" b="1" kern="1600" spc="-20" dirty="0">
                <a:solidFill>
                  <a:srgbClr val="0070C0"/>
                </a:solidFill>
                <a:latin typeface="Arial" charset="0"/>
                <a:cs typeface="Arial" charset="0"/>
              </a:rPr>
              <a:t>Medidas de austeridad, disciplina y calidad del gasto de personal, de bienes y servicios, establecidas para el año fiscal 2023 </a:t>
            </a:r>
            <a:endParaRPr lang="es-ES" sz="1805" b="1" kern="1600" spc="-20" dirty="0">
              <a:solidFill>
                <a:srgbClr val="0070C0"/>
              </a:solidFill>
              <a:highlight>
                <a:srgbClr val="FFFF00"/>
              </a:highlight>
              <a:latin typeface="Arial" charset="0"/>
              <a:cs typeface="Arial" charset="0"/>
            </a:endParaRPr>
          </a:p>
        </p:txBody>
      </p:sp>
      <p:grpSp>
        <p:nvGrpSpPr>
          <p:cNvPr id="104" name="Grupo 103">
            <a:extLst>
              <a:ext uri="{FF2B5EF4-FFF2-40B4-BE49-F238E27FC236}">
                <a16:creationId xmlns:a16="http://schemas.microsoft.com/office/drawing/2014/main" id="{12355912-C0BE-5760-AFD3-B3C58FFDF834}"/>
              </a:ext>
            </a:extLst>
          </p:cNvPr>
          <p:cNvGrpSpPr/>
          <p:nvPr/>
        </p:nvGrpSpPr>
        <p:grpSpPr>
          <a:xfrm>
            <a:off x="9729932" y="2164647"/>
            <a:ext cx="1190355" cy="1725058"/>
            <a:chOff x="5363358" y="2383165"/>
            <a:chExt cx="1187324" cy="1720665"/>
          </a:xfrm>
        </p:grpSpPr>
        <p:grpSp>
          <p:nvGrpSpPr>
            <p:cNvPr id="105" name="Grupo 104">
              <a:extLst>
                <a:ext uri="{FF2B5EF4-FFF2-40B4-BE49-F238E27FC236}">
                  <a16:creationId xmlns:a16="http://schemas.microsoft.com/office/drawing/2014/main" id="{B085AA3B-C02B-5672-08DF-62BB18BB7141}"/>
                </a:ext>
              </a:extLst>
            </p:cNvPr>
            <p:cNvGrpSpPr/>
            <p:nvPr/>
          </p:nvGrpSpPr>
          <p:grpSpPr>
            <a:xfrm>
              <a:off x="5649436" y="2532078"/>
              <a:ext cx="615168" cy="1571752"/>
              <a:chOff x="5596646" y="2522178"/>
              <a:chExt cx="615168" cy="1571752"/>
            </a:xfrm>
          </p:grpSpPr>
          <p:sp>
            <p:nvSpPr>
              <p:cNvPr id="107" name="Oval 19">
                <a:extLst>
                  <a:ext uri="{FF2B5EF4-FFF2-40B4-BE49-F238E27FC236}">
                    <a16:creationId xmlns:a16="http://schemas.microsoft.com/office/drawing/2014/main" id="{1CA54DD2-9A27-E872-E316-32EA56669482}"/>
                  </a:ext>
                </a:extLst>
              </p:cNvPr>
              <p:cNvSpPr/>
              <p:nvPr/>
            </p:nvSpPr>
            <p:spPr>
              <a:xfrm>
                <a:off x="5819845" y="3701961"/>
                <a:ext cx="168771" cy="16877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114" name="Circle: Hollow 20">
                <a:extLst>
                  <a:ext uri="{FF2B5EF4-FFF2-40B4-BE49-F238E27FC236}">
                    <a16:creationId xmlns:a16="http://schemas.microsoft.com/office/drawing/2014/main" id="{F0C6F49F-C7C1-E823-A0E3-CDE972F6B8EC}"/>
                  </a:ext>
                </a:extLst>
              </p:cNvPr>
              <p:cNvSpPr/>
              <p:nvPr/>
            </p:nvSpPr>
            <p:spPr>
              <a:xfrm>
                <a:off x="5714363" y="3596479"/>
                <a:ext cx="379736" cy="379736"/>
              </a:xfrm>
              <a:prstGeom prst="donut">
                <a:avLst>
                  <a:gd name="adj" fmla="val 528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sp>
            <p:nvSpPr>
              <p:cNvPr id="116" name="Circle: Hollow 21">
                <a:extLst>
                  <a:ext uri="{FF2B5EF4-FFF2-40B4-BE49-F238E27FC236}">
                    <a16:creationId xmlns:a16="http://schemas.microsoft.com/office/drawing/2014/main" id="{9725ED05-5D66-89B9-46B0-BBC285D508E9}"/>
                  </a:ext>
                </a:extLst>
              </p:cNvPr>
              <p:cNvSpPr/>
              <p:nvPr/>
            </p:nvSpPr>
            <p:spPr>
              <a:xfrm>
                <a:off x="5596646" y="3478762"/>
                <a:ext cx="615168" cy="615168"/>
              </a:xfrm>
              <a:prstGeom prst="donut">
                <a:avLst>
                  <a:gd name="adj" fmla="val 287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cxnSp>
            <p:nvCxnSpPr>
              <p:cNvPr id="117" name="Straight Connector 22">
                <a:extLst>
                  <a:ext uri="{FF2B5EF4-FFF2-40B4-BE49-F238E27FC236}">
                    <a16:creationId xmlns:a16="http://schemas.microsoft.com/office/drawing/2014/main" id="{2D1807C0-2E30-7A63-7466-1E413B622E10}"/>
                  </a:ext>
                </a:extLst>
              </p:cNvPr>
              <p:cNvCxnSpPr>
                <a:cxnSpLocks/>
              </p:cNvCxnSpPr>
              <p:nvPr/>
            </p:nvCxnSpPr>
            <p:spPr>
              <a:xfrm flipV="1">
                <a:off x="5904231" y="2563246"/>
                <a:ext cx="0" cy="915516"/>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sp>
            <p:nvSpPr>
              <p:cNvPr id="119" name="Oval 23">
                <a:extLst>
                  <a:ext uri="{FF2B5EF4-FFF2-40B4-BE49-F238E27FC236}">
                    <a16:creationId xmlns:a16="http://schemas.microsoft.com/office/drawing/2014/main" id="{E80D50F6-5533-B3CA-AECE-39E7966E0E07}"/>
                  </a:ext>
                </a:extLst>
              </p:cNvPr>
              <p:cNvSpPr/>
              <p:nvPr/>
            </p:nvSpPr>
            <p:spPr>
              <a:xfrm>
                <a:off x="5849201" y="2522178"/>
                <a:ext cx="110069" cy="110069"/>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grpSp>
        <p:cxnSp>
          <p:nvCxnSpPr>
            <p:cNvPr id="106" name="Straight Connector 67">
              <a:extLst>
                <a:ext uri="{FF2B5EF4-FFF2-40B4-BE49-F238E27FC236}">
                  <a16:creationId xmlns:a16="http://schemas.microsoft.com/office/drawing/2014/main" id="{8B05DCAF-B5C0-E31A-C019-DCBFCFEA9E08}"/>
                </a:ext>
              </a:extLst>
            </p:cNvPr>
            <p:cNvCxnSpPr>
              <a:cxnSpLocks/>
            </p:cNvCxnSpPr>
            <p:nvPr/>
          </p:nvCxnSpPr>
          <p:spPr>
            <a:xfrm flipV="1">
              <a:off x="5363358" y="2383165"/>
              <a:ext cx="1187324" cy="17473"/>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grpSp>
      <p:sp>
        <p:nvSpPr>
          <p:cNvPr id="121" name="TextBox 33">
            <a:extLst>
              <a:ext uri="{FF2B5EF4-FFF2-40B4-BE49-F238E27FC236}">
                <a16:creationId xmlns:a16="http://schemas.microsoft.com/office/drawing/2014/main" id="{F5489830-6916-8FE5-EE46-74A7F93CF89D}"/>
              </a:ext>
            </a:extLst>
          </p:cNvPr>
          <p:cNvSpPr txBox="1"/>
          <p:nvPr/>
        </p:nvSpPr>
        <p:spPr>
          <a:xfrm>
            <a:off x="5060957" y="2966242"/>
            <a:ext cx="1120034" cy="308563"/>
          </a:xfrm>
          <a:prstGeom prst="rect">
            <a:avLst/>
          </a:prstGeom>
          <a:noFill/>
        </p:spPr>
        <p:txBody>
          <a:bodyPr wrap="square" rtlCol="0">
            <a:spAutoFit/>
          </a:bodyPr>
          <a:lstStyle>
            <a:defPPr>
              <a:defRPr lang="es-ES"/>
            </a:defPPr>
            <a:lvl1pPr algn="ctr">
              <a:defRPr sz="1400" b="1">
                <a:latin typeface="Arial" panose="020B0604020202020204" pitchFamily="34" charset="0"/>
                <a:cs typeface="Arial" panose="020B0604020202020204" pitchFamily="34" charset="0"/>
              </a:defRPr>
            </a:lvl1pPr>
          </a:lstStyle>
          <a:p>
            <a:r>
              <a:rPr lang="en-US" sz="1404" dirty="0"/>
              <a:t>16/12/2022</a:t>
            </a:r>
          </a:p>
        </p:txBody>
      </p:sp>
      <p:sp>
        <p:nvSpPr>
          <p:cNvPr id="122" name="TextBox 25">
            <a:extLst>
              <a:ext uri="{FF2B5EF4-FFF2-40B4-BE49-F238E27FC236}">
                <a16:creationId xmlns:a16="http://schemas.microsoft.com/office/drawing/2014/main" id="{20DB7721-0D3F-8351-D8EE-E8FDE1A2D67C}"/>
              </a:ext>
            </a:extLst>
          </p:cNvPr>
          <p:cNvSpPr txBox="1"/>
          <p:nvPr/>
        </p:nvSpPr>
        <p:spPr>
          <a:xfrm>
            <a:off x="4826244" y="5167090"/>
            <a:ext cx="1623201" cy="1420929"/>
          </a:xfrm>
          <a:prstGeom prst="rect">
            <a:avLst/>
          </a:prstGeom>
          <a:noFill/>
        </p:spPr>
        <p:txBody>
          <a:bodyPr wrap="square" rtlCol="0">
            <a:spAutoFit/>
          </a:bodyPr>
          <a:lstStyle/>
          <a:p>
            <a:pPr algn="ctr"/>
            <a:r>
              <a:rPr lang="en-US" sz="1053" b="1" dirty="0" err="1">
                <a:solidFill>
                  <a:schemeClr val="tx1">
                    <a:lumMod val="95000"/>
                    <a:lumOff val="5000"/>
                  </a:schemeClr>
                </a:solidFill>
                <a:latin typeface="Arial" panose="020B0604020202020204" pitchFamily="34" charset="0"/>
                <a:cs typeface="Arial" panose="020B0604020202020204" pitchFamily="34" charset="0"/>
              </a:rPr>
              <a:t>Oficio</a:t>
            </a:r>
            <a:r>
              <a:rPr lang="en-US" sz="1053" b="1" dirty="0">
                <a:solidFill>
                  <a:schemeClr val="tx1">
                    <a:lumMod val="95000"/>
                    <a:lumOff val="5000"/>
                  </a:schemeClr>
                </a:solidFill>
                <a:latin typeface="Arial" panose="020B0604020202020204" pitchFamily="34" charset="0"/>
                <a:cs typeface="Arial" panose="020B0604020202020204" pitchFamily="34" charset="0"/>
              </a:rPr>
              <a:t> N°0862-2022-DE-FONAFE </a:t>
            </a:r>
          </a:p>
          <a:p>
            <a:pPr algn="ctr"/>
            <a:r>
              <a:rPr lang="es-MX" sz="932" dirty="0">
                <a:solidFill>
                  <a:schemeClr val="tx1">
                    <a:lumMod val="95000"/>
                    <a:lumOff val="5000"/>
                  </a:schemeClr>
                </a:solidFill>
                <a:latin typeface="Arial" panose="020B0604020202020204" pitchFamily="34" charset="0"/>
                <a:cs typeface="Arial" panose="020B0604020202020204" pitchFamily="34" charset="0"/>
              </a:rPr>
              <a:t>Lineamientos técnicos en materia de ingresos de personal y arbitraje laboral para la empresa Petróleos del Perú – PETROPERÚ S.A. correspondientes al ejercicio 2023</a:t>
            </a:r>
          </a:p>
        </p:txBody>
      </p:sp>
      <p:sp>
        <p:nvSpPr>
          <p:cNvPr id="131" name="Rectángulo 130">
            <a:extLst>
              <a:ext uri="{FF2B5EF4-FFF2-40B4-BE49-F238E27FC236}">
                <a16:creationId xmlns:a16="http://schemas.microsoft.com/office/drawing/2014/main" id="{CB6F8FAC-E808-B3D8-A890-B0DD4349C3D0}"/>
              </a:ext>
            </a:extLst>
          </p:cNvPr>
          <p:cNvSpPr/>
          <p:nvPr/>
        </p:nvSpPr>
        <p:spPr>
          <a:xfrm>
            <a:off x="11060434" y="2274809"/>
            <a:ext cx="434975" cy="2877506"/>
          </a:xfrm>
          <a:prstGeom prst="rect">
            <a:avLst/>
          </a:prstGeom>
          <a:solidFill>
            <a:srgbClr val="2096D4"/>
          </a:solidFill>
          <a:ln w="12700" cap="flat" cmpd="sng" algn="ctr">
            <a:noFill/>
            <a:prstDash val="solid"/>
            <a:miter lim="800000"/>
          </a:ln>
          <a:effectLst/>
        </p:spPr>
        <p:txBody>
          <a:bodyPr spcFirstLastPara="0" vert="vert270" wrap="square" lIns="81217" tIns="81217" rIns="81217" bIns="81217" numCol="1" spcCol="1270" rtlCol="0" anchor="ctr" anchorCtr="0">
            <a:noAutofit/>
          </a:bodyPr>
          <a:lstStyle/>
          <a:p>
            <a:pPr algn="ctr"/>
            <a:r>
              <a:rPr lang="es-MX" sz="1604" b="1" dirty="0">
                <a:solidFill>
                  <a:prstClr val="white"/>
                </a:solidFill>
                <a:latin typeface="Arial" panose="020B0604020202020204" pitchFamily="34" charset="0"/>
                <a:cs typeface="Arial" panose="020B0604020202020204" pitchFamily="34" charset="0"/>
              </a:rPr>
              <a:t>Plan de Austeridad 2023 </a:t>
            </a:r>
            <a:endParaRPr lang="es-PE" sz="1604" b="1" dirty="0">
              <a:solidFill>
                <a:prstClr val="white"/>
              </a:solidFill>
              <a:latin typeface="Arial" panose="020B0604020202020204" pitchFamily="34" charset="0"/>
              <a:cs typeface="Arial" panose="020B0604020202020204" pitchFamily="34" charset="0"/>
            </a:endParaRPr>
          </a:p>
        </p:txBody>
      </p:sp>
      <p:sp>
        <p:nvSpPr>
          <p:cNvPr id="133" name="Triángulo isósceles 132">
            <a:extLst>
              <a:ext uri="{FF2B5EF4-FFF2-40B4-BE49-F238E27FC236}">
                <a16:creationId xmlns:a16="http://schemas.microsoft.com/office/drawing/2014/main" id="{21B32539-006B-1E84-AAA8-98024DE0767A}"/>
              </a:ext>
            </a:extLst>
          </p:cNvPr>
          <p:cNvSpPr/>
          <p:nvPr/>
        </p:nvSpPr>
        <p:spPr>
          <a:xfrm rot="5400000">
            <a:off x="10801734" y="3470483"/>
            <a:ext cx="272373" cy="210774"/>
          </a:xfrm>
          <a:prstGeom prst="triangle">
            <a:avLst/>
          </a:prstGeom>
          <a:solidFill>
            <a:schemeClr val="accent1"/>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PE" sz="1865"/>
          </a:p>
        </p:txBody>
      </p:sp>
    </p:spTree>
    <p:extLst>
      <p:ext uri="{BB962C8B-B14F-4D97-AF65-F5344CB8AC3E}">
        <p14:creationId xmlns:p14="http://schemas.microsoft.com/office/powerpoint/2010/main" val="1533319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 Imagen">
            <a:extLst>
              <a:ext uri="{FF2B5EF4-FFF2-40B4-BE49-F238E27FC236}">
                <a16:creationId xmlns:a16="http://schemas.microsoft.com/office/drawing/2014/main" id="{22AB474E-1ABE-B496-3103-17B86A6CEA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6018" y="-7880"/>
            <a:ext cx="1429757" cy="175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o 19">
            <a:extLst>
              <a:ext uri="{FF2B5EF4-FFF2-40B4-BE49-F238E27FC236}">
                <a16:creationId xmlns:a16="http://schemas.microsoft.com/office/drawing/2014/main" id="{6E6C0D42-5315-C303-5E10-FC4FC63646F8}"/>
              </a:ext>
            </a:extLst>
          </p:cNvPr>
          <p:cNvGrpSpPr/>
          <p:nvPr/>
        </p:nvGrpSpPr>
        <p:grpSpPr bwMode="auto">
          <a:xfrm flipH="1">
            <a:off x="0" y="6514374"/>
            <a:ext cx="12192000" cy="352504"/>
            <a:chOff x="-2" y="6466186"/>
            <a:chExt cx="12192001" cy="397066"/>
          </a:xfrm>
        </p:grpSpPr>
        <p:sp>
          <p:nvSpPr>
            <p:cNvPr id="4" name="Triángulo isósceles 3">
              <a:extLst>
                <a:ext uri="{FF2B5EF4-FFF2-40B4-BE49-F238E27FC236}">
                  <a16:creationId xmlns:a16="http://schemas.microsoft.com/office/drawing/2014/main" id="{C4E4B144-1943-EAC5-E097-7E919C36C312}"/>
                </a:ext>
              </a:extLst>
            </p:cNvPr>
            <p:cNvSpPr/>
            <p:nvPr/>
          </p:nvSpPr>
          <p:spPr>
            <a:xfrm flipH="1">
              <a:off x="-2" y="6466186"/>
              <a:ext cx="12192001" cy="397066"/>
            </a:xfrm>
            <a:prstGeom prst="triangle">
              <a:avLst>
                <a:gd name="adj" fmla="val 100000"/>
              </a:avLst>
            </a:prstGeom>
            <a:solidFill>
              <a:srgbClr val="00B0F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sp>
          <p:nvSpPr>
            <p:cNvPr id="5" name="Triángulo isósceles 4">
              <a:extLst>
                <a:ext uri="{FF2B5EF4-FFF2-40B4-BE49-F238E27FC236}">
                  <a16:creationId xmlns:a16="http://schemas.microsoft.com/office/drawing/2014/main" id="{1128B38D-39EE-49A8-55B7-884B9F387045}"/>
                </a:ext>
              </a:extLst>
            </p:cNvPr>
            <p:cNvSpPr/>
            <p:nvPr/>
          </p:nvSpPr>
          <p:spPr>
            <a:xfrm>
              <a:off x="73023" y="6539246"/>
              <a:ext cx="12118976" cy="319242"/>
            </a:xfrm>
            <a:prstGeom prst="triangle">
              <a:avLst>
                <a:gd name="adj" fmla="val 100000"/>
              </a:avLst>
            </a:prstGeom>
            <a:gradFill>
              <a:gsLst>
                <a:gs pos="0">
                  <a:schemeClr val="bg1">
                    <a:lumMod val="85000"/>
                  </a:schemeClr>
                </a:gs>
                <a:gs pos="100000">
                  <a:schemeClr val="tx1">
                    <a:lumMod val="50000"/>
                    <a:lumOff val="50000"/>
                  </a:schemeClr>
                </a:gs>
              </a:gsLst>
              <a:lin ang="54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grpSp>
      <p:grpSp>
        <p:nvGrpSpPr>
          <p:cNvPr id="6" name="Grupo 35">
            <a:extLst>
              <a:ext uri="{FF2B5EF4-FFF2-40B4-BE49-F238E27FC236}">
                <a16:creationId xmlns:a16="http://schemas.microsoft.com/office/drawing/2014/main" id="{145D61E4-A424-C2AC-BE97-94D94C6F3A92}"/>
              </a:ext>
            </a:extLst>
          </p:cNvPr>
          <p:cNvGrpSpPr/>
          <p:nvPr/>
        </p:nvGrpSpPr>
        <p:grpSpPr bwMode="auto">
          <a:xfrm>
            <a:off x="607517" y="817433"/>
            <a:ext cx="8983213" cy="67680"/>
            <a:chOff x="0" y="0"/>
            <a:chExt cx="9976844" cy="604157"/>
          </a:xfrm>
        </p:grpSpPr>
        <p:sp>
          <p:nvSpPr>
            <p:cNvPr id="7" name="Forma libre: forma 6">
              <a:extLst>
                <a:ext uri="{FF2B5EF4-FFF2-40B4-BE49-F238E27FC236}">
                  <a16:creationId xmlns:a16="http://schemas.microsoft.com/office/drawing/2014/main" id="{E94AAA04-3899-769D-AD29-002287485CB3}"/>
                </a:ext>
              </a:extLst>
            </p:cNvPr>
            <p:cNvSpPr/>
            <p:nvPr/>
          </p:nvSpPr>
          <p:spPr>
            <a:xfrm>
              <a:off x="4676009"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a:p>
          </p:txBody>
        </p:sp>
        <p:sp>
          <p:nvSpPr>
            <p:cNvPr id="8" name="Forma libre: forma 7">
              <a:extLst>
                <a:ext uri="{FF2B5EF4-FFF2-40B4-BE49-F238E27FC236}">
                  <a16:creationId xmlns:a16="http://schemas.microsoft.com/office/drawing/2014/main" id="{C04BBB8F-91B8-4B7A-5105-A1CD8EBD3DCA}"/>
                </a:ext>
              </a:extLst>
            </p:cNvPr>
            <p:cNvSpPr/>
            <p:nvPr/>
          </p:nvSpPr>
          <p:spPr>
            <a:xfrm rot="10800000">
              <a:off x="0"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46BFE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dirty="0"/>
            </a:p>
          </p:txBody>
        </p:sp>
      </p:grpSp>
      <p:sp>
        <p:nvSpPr>
          <p:cNvPr id="11" name="CuadroTexto 10">
            <a:extLst>
              <a:ext uri="{FF2B5EF4-FFF2-40B4-BE49-F238E27FC236}">
                <a16:creationId xmlns:a16="http://schemas.microsoft.com/office/drawing/2014/main" id="{BF6C3D5B-59BF-10B8-1EFA-C9414124C0E0}"/>
              </a:ext>
            </a:extLst>
          </p:cNvPr>
          <p:cNvSpPr txBox="1"/>
          <p:nvPr/>
        </p:nvSpPr>
        <p:spPr>
          <a:xfrm>
            <a:off x="519499" y="117243"/>
            <a:ext cx="9159251" cy="647981"/>
          </a:xfrm>
          <a:prstGeom prst="rect">
            <a:avLst/>
          </a:prstGeom>
          <a:noFill/>
        </p:spPr>
        <p:txBody>
          <a:bodyPr wrap="square">
            <a:spAutoFit/>
          </a:bodyPr>
          <a:lstStyle/>
          <a:p>
            <a:pPr algn="l"/>
            <a:r>
              <a:rPr lang="es-MX" sz="1805" b="1" kern="1600" spc="-20" dirty="0">
                <a:solidFill>
                  <a:srgbClr val="0070C0"/>
                </a:solidFill>
                <a:latin typeface="Arial" charset="0"/>
                <a:cs typeface="Arial" charset="0"/>
              </a:rPr>
              <a:t>9. </a:t>
            </a:r>
            <a:r>
              <a:rPr lang="es-ES" sz="1805" b="1" kern="1600" spc="-20" dirty="0">
                <a:solidFill>
                  <a:srgbClr val="0070C0"/>
                </a:solidFill>
                <a:latin typeface="Arial" charset="0"/>
                <a:cs typeface="Arial" charset="0"/>
              </a:rPr>
              <a:t>Medidas de austeridad, disciplina y calidad del gasto de personal, de bienes y servicios, establecidas para el año fiscal 2023</a:t>
            </a:r>
          </a:p>
        </p:txBody>
      </p:sp>
      <p:sp>
        <p:nvSpPr>
          <p:cNvPr id="17" name="Rectángulo 16">
            <a:extLst>
              <a:ext uri="{FF2B5EF4-FFF2-40B4-BE49-F238E27FC236}">
                <a16:creationId xmlns:a16="http://schemas.microsoft.com/office/drawing/2014/main" id="{F8F16D8D-FD7D-46DF-6E45-9BAF56567656}"/>
              </a:ext>
            </a:extLst>
          </p:cNvPr>
          <p:cNvSpPr/>
          <p:nvPr/>
        </p:nvSpPr>
        <p:spPr>
          <a:xfrm>
            <a:off x="1038531" y="5486738"/>
            <a:ext cx="10144913" cy="879996"/>
          </a:xfrm>
          <a:prstGeom prst="rect">
            <a:avLst/>
          </a:prstGeom>
        </p:spPr>
        <p:txBody>
          <a:bodyPr/>
          <a:lstStyle/>
          <a:p>
            <a:pPr lvl="0" algn="ctr"/>
            <a:r>
              <a:rPr lang="es-PE" sz="1805" b="1" i="1" dirty="0">
                <a:solidFill>
                  <a:schemeClr val="tx1">
                    <a:lumMod val="65000"/>
                    <a:lumOff val="35000"/>
                  </a:schemeClr>
                </a:solidFill>
              </a:rPr>
              <a:t>La aplicación y cumplimiento obligatorio coadyuva el logro de los Objetivos Estratégicos de PETROPERÚ y promueve la competitividad, productividad y eficiencia en la ejecución del gasto</a:t>
            </a:r>
          </a:p>
        </p:txBody>
      </p:sp>
      <p:sp>
        <p:nvSpPr>
          <p:cNvPr id="9" name="Rectángulo 8">
            <a:extLst>
              <a:ext uri="{FF2B5EF4-FFF2-40B4-BE49-F238E27FC236}">
                <a16:creationId xmlns:a16="http://schemas.microsoft.com/office/drawing/2014/main" id="{236B6445-442A-0359-B423-2F4F1F2D062E}"/>
              </a:ext>
            </a:extLst>
          </p:cNvPr>
          <p:cNvSpPr/>
          <p:nvPr/>
        </p:nvSpPr>
        <p:spPr>
          <a:xfrm>
            <a:off x="1000357" y="1013412"/>
            <a:ext cx="10221263" cy="4106021"/>
          </a:xfrm>
          <a:prstGeom prst="rect">
            <a:avLst/>
          </a:prstGeom>
        </p:spPr>
        <p:txBody>
          <a:bodyPr/>
          <a:lstStyle/>
          <a:p>
            <a:pPr marL="361300" algn="just">
              <a:spcBef>
                <a:spcPts val="602"/>
              </a:spcBef>
              <a:spcAft>
                <a:spcPts val="602"/>
              </a:spcAft>
              <a:buClr>
                <a:srgbClr val="0070C0"/>
              </a:buClr>
            </a:pPr>
            <a:r>
              <a:rPr lang="es-PE" sz="1805" b="1" dirty="0"/>
              <a:t>Bienes y Servicios: </a:t>
            </a:r>
            <a:r>
              <a:rPr lang="es-MX" sz="1805" dirty="0"/>
              <a:t>Eficiencia en gastos de viajes, asesorías, consultorías, honorarios profesionales, publicidad, suscripciones, vehículos y consumo de combustible, materiales y suministros, compras y adquisiciones, servicios básicos y otros.</a:t>
            </a:r>
          </a:p>
          <a:p>
            <a:pPr marL="361300" algn="just">
              <a:spcBef>
                <a:spcPts val="602"/>
              </a:spcBef>
              <a:buClr>
                <a:srgbClr val="0070C0"/>
              </a:buClr>
            </a:pPr>
            <a:r>
              <a:rPr lang="es-PE" sz="1805" b="1" dirty="0">
                <a:cs typeface="Arial" panose="020B0604020202020204" pitchFamily="34" charset="0"/>
              </a:rPr>
              <a:t>Personal:</a:t>
            </a:r>
            <a:r>
              <a:rPr lang="es-MX" sz="1805" dirty="0">
                <a:cs typeface="Arial" panose="020B0604020202020204" pitchFamily="34" charset="0"/>
              </a:rPr>
              <a:t> Se fijan directivas en relación a remuneraciones y horas extras.</a:t>
            </a:r>
          </a:p>
          <a:p>
            <a:pPr marL="445656" indent="97090" algn="just">
              <a:spcBef>
                <a:spcPts val="602"/>
              </a:spcBef>
              <a:spcAft>
                <a:spcPts val="602"/>
              </a:spcAft>
              <a:tabLst>
                <a:tab pos="904044" algn="l"/>
              </a:tabLst>
            </a:pPr>
            <a:r>
              <a:rPr lang="es-MX" sz="1805" dirty="0">
                <a:solidFill>
                  <a:srgbClr val="C00000"/>
                </a:solidFill>
                <a:cs typeface="Arial" panose="020B0604020202020204" pitchFamily="34" charset="0"/>
              </a:rPr>
              <a:t>Acorde a Lineamientos FONAFE</a:t>
            </a:r>
            <a:endParaRPr lang="es-PE" sz="1805" dirty="0">
              <a:solidFill>
                <a:srgbClr val="C00000"/>
              </a:solidFill>
              <a:cs typeface="Arial" panose="020B0604020202020204" pitchFamily="34" charset="0"/>
            </a:endParaRPr>
          </a:p>
          <a:p>
            <a:pPr marL="361300" algn="just">
              <a:spcBef>
                <a:spcPts val="602"/>
              </a:spcBef>
              <a:buClr>
                <a:srgbClr val="0070C0"/>
              </a:buClr>
            </a:pPr>
            <a:r>
              <a:rPr lang="es-MX" sz="1805" b="1" dirty="0">
                <a:cs typeface="Arial" panose="020B0604020202020204" pitchFamily="34" charset="0"/>
              </a:rPr>
              <a:t>Ingresos de Personal y Arbitraje Laboral: </a:t>
            </a:r>
            <a:r>
              <a:rPr lang="es-MX" sz="1805" dirty="0">
                <a:cs typeface="Arial" panose="020B0604020202020204" pitchFamily="34" charset="0"/>
              </a:rPr>
              <a:t>Contratación de personal, cuadro de asignación de personal, Perfiles de Puestos CAP, Arbitraje Laboral y compensación de horas.</a:t>
            </a:r>
          </a:p>
          <a:p>
            <a:pPr marL="445656" indent="97090" algn="just">
              <a:spcAft>
                <a:spcPts val="602"/>
              </a:spcAft>
              <a:tabLst>
                <a:tab pos="904044" algn="l"/>
              </a:tabLst>
            </a:pPr>
            <a:r>
              <a:rPr lang="es-MX" sz="1805" dirty="0">
                <a:solidFill>
                  <a:srgbClr val="C00000"/>
                </a:solidFill>
                <a:cs typeface="Arial" panose="020B0604020202020204" pitchFamily="34" charset="0"/>
              </a:rPr>
              <a:t>Acorde a Lineamientos FONAFE</a:t>
            </a:r>
            <a:endParaRPr lang="es-PE" sz="1805" dirty="0">
              <a:solidFill>
                <a:srgbClr val="C00000"/>
              </a:solidFill>
            </a:endParaRPr>
          </a:p>
          <a:p>
            <a:pPr marL="361300" algn="just">
              <a:spcBef>
                <a:spcPts val="602"/>
              </a:spcBef>
              <a:spcAft>
                <a:spcPts val="602"/>
              </a:spcAft>
              <a:buClr>
                <a:srgbClr val="0070C0"/>
              </a:buClr>
            </a:pPr>
            <a:r>
              <a:rPr lang="es-MX" sz="1805" b="1" dirty="0">
                <a:cs typeface="Arial" panose="020B0604020202020204" pitchFamily="34" charset="0"/>
              </a:rPr>
              <a:t>Medidas de Eficiencia Operativa: </a:t>
            </a:r>
            <a:r>
              <a:rPr lang="es-MX" sz="1805" dirty="0">
                <a:cs typeface="Arial" panose="020B0604020202020204" pitchFamily="34" charset="0"/>
              </a:rPr>
              <a:t>Acciones y/o actividades que permitan lograr eficiencias en el gasto de operación y costos asociados que administran. </a:t>
            </a:r>
          </a:p>
          <a:p>
            <a:pPr marL="361300" algn="just">
              <a:spcBef>
                <a:spcPts val="602"/>
              </a:spcBef>
              <a:spcAft>
                <a:spcPts val="602"/>
              </a:spcAft>
              <a:buClr>
                <a:srgbClr val="0070C0"/>
              </a:buClr>
            </a:pPr>
            <a:r>
              <a:rPr lang="es-MX" sz="1805" b="1" dirty="0">
                <a:cs typeface="Arial" panose="020B0604020202020204" pitchFamily="34" charset="0"/>
              </a:rPr>
              <a:t>Modificaciones Presupuestales: </a:t>
            </a:r>
            <a:r>
              <a:rPr lang="es-MX" sz="1805" dirty="0">
                <a:cs typeface="Arial" panose="020B0604020202020204" pitchFamily="34" charset="0"/>
              </a:rPr>
              <a:t>De acuerdo a lo establecido en la Directiva de Gestión y Proceso Presupuestario en caso de urgencia.</a:t>
            </a:r>
          </a:p>
        </p:txBody>
      </p:sp>
      <p:pic>
        <p:nvPicPr>
          <p:cNvPr id="93" name="Imagen 92" descr="Icono&#10;&#10;Descripción generada automáticamente">
            <a:extLst>
              <a:ext uri="{FF2B5EF4-FFF2-40B4-BE49-F238E27FC236}">
                <a16:creationId xmlns:a16="http://schemas.microsoft.com/office/drawing/2014/main" id="{B4775551-F446-2D87-69A3-65D19DADE7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223" y="2048146"/>
            <a:ext cx="332532" cy="332532"/>
          </a:xfrm>
          <a:prstGeom prst="rect">
            <a:avLst/>
          </a:prstGeom>
        </p:spPr>
      </p:pic>
      <p:pic>
        <p:nvPicPr>
          <p:cNvPr id="96" name="Imagen 95" descr="Icono&#10;&#10;Descripción generada automáticamente">
            <a:extLst>
              <a:ext uri="{FF2B5EF4-FFF2-40B4-BE49-F238E27FC236}">
                <a16:creationId xmlns:a16="http://schemas.microsoft.com/office/drawing/2014/main" id="{4C8A1316-5630-D03F-FC3E-AB3BD0505F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175" y="2815117"/>
            <a:ext cx="403610" cy="403610"/>
          </a:xfrm>
          <a:prstGeom prst="rect">
            <a:avLst/>
          </a:prstGeom>
        </p:spPr>
      </p:pic>
      <p:pic>
        <p:nvPicPr>
          <p:cNvPr id="98" name="Imagen 97" descr="Icono&#10;&#10;Descripción generada automáticamente">
            <a:extLst>
              <a:ext uri="{FF2B5EF4-FFF2-40B4-BE49-F238E27FC236}">
                <a16:creationId xmlns:a16="http://schemas.microsoft.com/office/drawing/2014/main" id="{5CD8C657-888B-03D5-D0AB-43E5C409B0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894" y="1227930"/>
            <a:ext cx="332531" cy="332531"/>
          </a:xfrm>
          <a:prstGeom prst="rect">
            <a:avLst/>
          </a:prstGeom>
        </p:spPr>
      </p:pic>
      <p:pic>
        <p:nvPicPr>
          <p:cNvPr id="102" name="Imagen 101" descr="Icono&#10;&#10;Descripción generada automáticamente">
            <a:extLst>
              <a:ext uri="{FF2B5EF4-FFF2-40B4-BE49-F238E27FC236}">
                <a16:creationId xmlns:a16="http://schemas.microsoft.com/office/drawing/2014/main" id="{448FAA93-16AA-84E6-B931-BB9D88CABA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815" y="3688579"/>
            <a:ext cx="421610" cy="421610"/>
          </a:xfrm>
          <a:prstGeom prst="rect">
            <a:avLst/>
          </a:prstGeom>
        </p:spPr>
      </p:pic>
      <p:pic>
        <p:nvPicPr>
          <p:cNvPr id="104" name="Imagen 103" descr="Icono&#10;&#10;Descripción generada automáticamente">
            <a:extLst>
              <a:ext uri="{FF2B5EF4-FFF2-40B4-BE49-F238E27FC236}">
                <a16:creationId xmlns:a16="http://schemas.microsoft.com/office/drawing/2014/main" id="{E4E88D51-C7FE-82E9-9B17-AC01817D3B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680" y="4604790"/>
            <a:ext cx="352504" cy="352504"/>
          </a:xfrm>
          <a:prstGeom prst="rect">
            <a:avLst/>
          </a:prstGeom>
        </p:spPr>
      </p:pic>
    </p:spTree>
    <p:extLst>
      <p:ext uri="{BB962C8B-B14F-4D97-AF65-F5344CB8AC3E}">
        <p14:creationId xmlns:p14="http://schemas.microsoft.com/office/powerpoint/2010/main" val="1410225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4248281" y="1038384"/>
            <a:ext cx="7546555" cy="503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142" tIns="36071" rIns="72142" bIns="36071">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a:r>
              <a:rPr lang="es-ES" sz="2800" b="1" dirty="0">
                <a:latin typeface="+mn-lt"/>
              </a:rPr>
              <a:t>Plan de Reducción de Gastos (Ahorros generados)</a:t>
            </a:r>
          </a:p>
        </p:txBody>
      </p:sp>
      <p:grpSp>
        <p:nvGrpSpPr>
          <p:cNvPr id="3" name="Grupo 35"/>
          <p:cNvGrpSpPr/>
          <p:nvPr/>
        </p:nvGrpSpPr>
        <p:grpSpPr bwMode="auto">
          <a:xfrm>
            <a:off x="430883" y="908757"/>
            <a:ext cx="10113963" cy="76200"/>
            <a:chOff x="0" y="0"/>
            <a:chExt cx="9976844" cy="604157"/>
          </a:xfrm>
        </p:grpSpPr>
        <p:sp>
          <p:nvSpPr>
            <p:cNvPr id="4" name="Forma libre: forma 3"/>
            <p:cNvSpPr/>
            <p:nvPr/>
          </p:nvSpPr>
          <p:spPr>
            <a:xfrm>
              <a:off x="4676009"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eaLnBrk="1" fontAlgn="auto" hangingPunct="1">
                <a:spcBef>
                  <a:spcPts val="0"/>
                </a:spcBef>
                <a:spcAft>
                  <a:spcPts val="0"/>
                </a:spcAft>
                <a:defRPr/>
              </a:pPr>
              <a:endParaRPr lang="es-PE"/>
            </a:p>
          </p:txBody>
        </p:sp>
        <p:sp>
          <p:nvSpPr>
            <p:cNvPr id="5" name="Forma libre: forma 4"/>
            <p:cNvSpPr/>
            <p:nvPr/>
          </p:nvSpPr>
          <p:spPr>
            <a:xfrm rot="10800000">
              <a:off x="0"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46BFE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eaLnBrk="1" fontAlgn="auto" hangingPunct="1">
                <a:spcBef>
                  <a:spcPts val="0"/>
                </a:spcBef>
                <a:spcAft>
                  <a:spcPts val="0"/>
                </a:spcAft>
                <a:defRPr/>
              </a:pPr>
              <a:endParaRPr lang="es-PE" dirty="0"/>
            </a:p>
          </p:txBody>
        </p:sp>
      </p:grpSp>
      <p:grpSp>
        <p:nvGrpSpPr>
          <p:cNvPr id="6" name="Grupo 19"/>
          <p:cNvGrpSpPr/>
          <p:nvPr/>
        </p:nvGrpSpPr>
        <p:grpSpPr bwMode="auto">
          <a:xfrm flipH="1">
            <a:off x="0" y="6552864"/>
            <a:ext cx="12192000" cy="396875"/>
            <a:chOff x="-2" y="6466186"/>
            <a:chExt cx="12192001" cy="397066"/>
          </a:xfrm>
        </p:grpSpPr>
        <p:sp>
          <p:nvSpPr>
            <p:cNvPr id="7" name="Triángulo isósceles 6"/>
            <p:cNvSpPr/>
            <p:nvPr/>
          </p:nvSpPr>
          <p:spPr>
            <a:xfrm flipH="1">
              <a:off x="-2" y="6466186"/>
              <a:ext cx="12192001" cy="397066"/>
            </a:xfrm>
            <a:prstGeom prst="triangle">
              <a:avLst>
                <a:gd name="adj" fmla="val 100000"/>
              </a:avLst>
            </a:prstGeom>
            <a:solidFill>
              <a:srgbClr val="00B0F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s-PE" dirty="0"/>
            </a:p>
          </p:txBody>
        </p:sp>
        <p:sp>
          <p:nvSpPr>
            <p:cNvPr id="8" name="Triángulo isósceles 7"/>
            <p:cNvSpPr/>
            <p:nvPr/>
          </p:nvSpPr>
          <p:spPr>
            <a:xfrm>
              <a:off x="73023" y="6539246"/>
              <a:ext cx="12118976" cy="319242"/>
            </a:xfrm>
            <a:prstGeom prst="triangle">
              <a:avLst>
                <a:gd name="adj" fmla="val 100000"/>
              </a:avLst>
            </a:prstGeom>
            <a:gradFill>
              <a:gsLst>
                <a:gs pos="0">
                  <a:schemeClr val="bg1">
                    <a:lumMod val="85000"/>
                  </a:schemeClr>
                </a:gs>
                <a:gs pos="100000">
                  <a:schemeClr val="tx1">
                    <a:lumMod val="50000"/>
                    <a:lumOff val="50000"/>
                  </a:schemeClr>
                </a:gs>
              </a:gsLst>
              <a:lin ang="54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s-PE" dirty="0"/>
            </a:p>
          </p:txBody>
        </p:sp>
      </p:grpSp>
      <p:sp>
        <p:nvSpPr>
          <p:cNvPr id="19" name="CuadroTexto 18"/>
          <p:cNvSpPr txBox="1"/>
          <p:nvPr/>
        </p:nvSpPr>
        <p:spPr>
          <a:xfrm>
            <a:off x="1181100" y="5746688"/>
            <a:ext cx="9829800" cy="584775"/>
          </a:xfrm>
          <a:prstGeom prst="rect">
            <a:avLst/>
          </a:prstGeom>
          <a:noFill/>
        </p:spPr>
        <p:txBody>
          <a:bodyPr wrap="square">
            <a:spAutoFit/>
          </a:bodyPr>
          <a:lstStyle>
            <a:defPPr>
              <a:defRPr lang="es-ES_tradnl"/>
            </a:defPPr>
            <a:lvl1pPr algn="just">
              <a:defRPr sz="2500">
                <a:solidFill>
                  <a:schemeClr val="tx1">
                    <a:lumMod val="50000"/>
                    <a:lumOff val="50000"/>
                  </a:schemeClr>
                </a:solidFill>
                <a:latin typeface="Arial Nova Cond Light" panose="020B0306020202020204" pitchFamily="34" charset="0"/>
              </a:defRPr>
            </a:lvl1pPr>
          </a:lstStyle>
          <a:p>
            <a:r>
              <a:rPr lang="es-MX" sz="1600" dirty="0"/>
              <a:t>Mayor avance en el Departamento Distribución (Gerencia Cadena de Suministro) por reducción del Costo de Transporte Marítimo y menor consumo de bunker en embarcaciones fluviales.</a:t>
            </a:r>
            <a:endParaRPr lang="es-PE" sz="1600" dirty="0"/>
          </a:p>
        </p:txBody>
      </p:sp>
      <p:graphicFrame>
        <p:nvGraphicFramePr>
          <p:cNvPr id="14" name="Gráfico 13">
            <a:extLst>
              <a:ext uri="{FF2B5EF4-FFF2-40B4-BE49-F238E27FC236}">
                <a16:creationId xmlns:a16="http://schemas.microsoft.com/office/drawing/2014/main" id="{C111B2A9-E1F0-D431-68DB-CE1817C436D7}"/>
              </a:ext>
            </a:extLst>
          </p:cNvPr>
          <p:cNvGraphicFramePr/>
          <p:nvPr>
            <p:extLst>
              <p:ext uri="{D42A27DB-BD31-4B8C-83A1-F6EECF244321}">
                <p14:modId xmlns:p14="http://schemas.microsoft.com/office/powerpoint/2010/main" val="2504256357"/>
              </p:ext>
            </p:extLst>
          </p:nvPr>
        </p:nvGraphicFramePr>
        <p:xfrm>
          <a:off x="1264148" y="1464568"/>
          <a:ext cx="8904885" cy="4103181"/>
        </p:xfrm>
        <a:graphic>
          <a:graphicData uri="http://schemas.openxmlformats.org/drawingml/2006/chart">
            <c:chart xmlns:c="http://schemas.openxmlformats.org/drawingml/2006/chart" xmlns:r="http://schemas.openxmlformats.org/officeDocument/2006/relationships" r:id="rId3"/>
          </a:graphicData>
        </a:graphic>
      </p:graphicFrame>
      <p:sp>
        <p:nvSpPr>
          <p:cNvPr id="9" name="CuadroTexto 8">
            <a:extLst>
              <a:ext uri="{FF2B5EF4-FFF2-40B4-BE49-F238E27FC236}">
                <a16:creationId xmlns:a16="http://schemas.microsoft.com/office/drawing/2014/main" id="{6D87FE2C-6F57-AA5F-CAA9-D754682ADC01}"/>
              </a:ext>
            </a:extLst>
          </p:cNvPr>
          <p:cNvSpPr txBox="1"/>
          <p:nvPr/>
        </p:nvSpPr>
        <p:spPr>
          <a:xfrm>
            <a:off x="1632342" y="1163034"/>
            <a:ext cx="4427145" cy="338554"/>
          </a:xfrm>
          <a:prstGeom prst="rect">
            <a:avLst/>
          </a:prstGeom>
          <a:noFill/>
        </p:spPr>
        <p:txBody>
          <a:bodyPr wrap="square" rtlCol="0">
            <a:spAutoFit/>
          </a:bodyPr>
          <a:lstStyle/>
          <a:p>
            <a:r>
              <a:rPr lang="es-MX" sz="1600" dirty="0"/>
              <a:t>Expresado en Miles de Soles</a:t>
            </a:r>
            <a:endParaRPr lang="es-PE" sz="1600" dirty="0"/>
          </a:p>
        </p:txBody>
      </p:sp>
      <p:graphicFrame>
        <p:nvGraphicFramePr>
          <p:cNvPr id="11" name="Tabla 11">
            <a:extLst>
              <a:ext uri="{FF2B5EF4-FFF2-40B4-BE49-F238E27FC236}">
                <a16:creationId xmlns:a16="http://schemas.microsoft.com/office/drawing/2014/main" id="{98A5FECC-5EDA-11C4-AEA5-73DA9F40E940}"/>
              </a:ext>
            </a:extLst>
          </p:cNvPr>
          <p:cNvGraphicFramePr>
            <a:graphicFrameLocks noGrp="1"/>
          </p:cNvGraphicFramePr>
          <p:nvPr/>
        </p:nvGraphicFramePr>
        <p:xfrm>
          <a:off x="688063" y="5110549"/>
          <a:ext cx="10286325" cy="457200"/>
        </p:xfrm>
        <a:graphic>
          <a:graphicData uri="http://schemas.openxmlformats.org/drawingml/2006/table">
            <a:tbl>
              <a:tblPr firstRow="1" bandRow="1">
                <a:tableStyleId>{BC89EF96-8CEA-46FF-86C4-4CE0E7609802}</a:tableStyleId>
              </a:tblPr>
              <a:tblGrid>
                <a:gridCol w="1142925">
                  <a:extLst>
                    <a:ext uri="{9D8B030D-6E8A-4147-A177-3AD203B41FA5}">
                      <a16:colId xmlns:a16="http://schemas.microsoft.com/office/drawing/2014/main" val="3696198293"/>
                    </a:ext>
                  </a:extLst>
                </a:gridCol>
                <a:gridCol w="1142925">
                  <a:extLst>
                    <a:ext uri="{9D8B030D-6E8A-4147-A177-3AD203B41FA5}">
                      <a16:colId xmlns:a16="http://schemas.microsoft.com/office/drawing/2014/main" val="1915773761"/>
                    </a:ext>
                  </a:extLst>
                </a:gridCol>
                <a:gridCol w="1142925">
                  <a:extLst>
                    <a:ext uri="{9D8B030D-6E8A-4147-A177-3AD203B41FA5}">
                      <a16:colId xmlns:a16="http://schemas.microsoft.com/office/drawing/2014/main" val="3627214730"/>
                    </a:ext>
                  </a:extLst>
                </a:gridCol>
                <a:gridCol w="1142925">
                  <a:extLst>
                    <a:ext uri="{9D8B030D-6E8A-4147-A177-3AD203B41FA5}">
                      <a16:colId xmlns:a16="http://schemas.microsoft.com/office/drawing/2014/main" val="949019902"/>
                    </a:ext>
                  </a:extLst>
                </a:gridCol>
                <a:gridCol w="1142925">
                  <a:extLst>
                    <a:ext uri="{9D8B030D-6E8A-4147-A177-3AD203B41FA5}">
                      <a16:colId xmlns:a16="http://schemas.microsoft.com/office/drawing/2014/main" val="1323037045"/>
                    </a:ext>
                  </a:extLst>
                </a:gridCol>
                <a:gridCol w="1142925">
                  <a:extLst>
                    <a:ext uri="{9D8B030D-6E8A-4147-A177-3AD203B41FA5}">
                      <a16:colId xmlns:a16="http://schemas.microsoft.com/office/drawing/2014/main" val="2287741820"/>
                    </a:ext>
                  </a:extLst>
                </a:gridCol>
                <a:gridCol w="1142925">
                  <a:extLst>
                    <a:ext uri="{9D8B030D-6E8A-4147-A177-3AD203B41FA5}">
                      <a16:colId xmlns:a16="http://schemas.microsoft.com/office/drawing/2014/main" val="960450093"/>
                    </a:ext>
                  </a:extLst>
                </a:gridCol>
                <a:gridCol w="1142925">
                  <a:extLst>
                    <a:ext uri="{9D8B030D-6E8A-4147-A177-3AD203B41FA5}">
                      <a16:colId xmlns:a16="http://schemas.microsoft.com/office/drawing/2014/main" val="3761615934"/>
                    </a:ext>
                  </a:extLst>
                </a:gridCol>
                <a:gridCol w="1142925">
                  <a:extLst>
                    <a:ext uri="{9D8B030D-6E8A-4147-A177-3AD203B41FA5}">
                      <a16:colId xmlns:a16="http://schemas.microsoft.com/office/drawing/2014/main" val="1221326379"/>
                    </a:ext>
                  </a:extLst>
                </a:gridCol>
              </a:tblGrid>
              <a:tr h="370840">
                <a:tc>
                  <a:txBody>
                    <a:bodyPr/>
                    <a:lstStyle/>
                    <a:p>
                      <a:pPr algn="ctr"/>
                      <a:r>
                        <a:rPr lang="es-MX" sz="1200" dirty="0"/>
                        <a:t>Avance a Marzo 23</a:t>
                      </a:r>
                      <a:endParaRPr lang="es-PE" sz="1200" dirty="0"/>
                    </a:p>
                  </a:txBody>
                  <a:tcPr anchor="ctr"/>
                </a:tc>
                <a:tc>
                  <a:txBody>
                    <a:bodyPr/>
                    <a:lstStyle/>
                    <a:p>
                      <a:pPr algn="ctr"/>
                      <a:r>
                        <a:rPr lang="es-MX" sz="1200" dirty="0"/>
                        <a:t>148.5%</a:t>
                      </a:r>
                      <a:endParaRPr lang="es-PE" sz="1200" dirty="0"/>
                    </a:p>
                  </a:txBody>
                  <a:tcPr anchor="ctr"/>
                </a:tc>
                <a:tc>
                  <a:txBody>
                    <a:bodyPr/>
                    <a:lstStyle/>
                    <a:p>
                      <a:pPr algn="ctr"/>
                      <a:r>
                        <a:rPr lang="es-MX" sz="1200" dirty="0"/>
                        <a:t>100%</a:t>
                      </a:r>
                      <a:endParaRPr lang="es-PE" sz="1200" dirty="0"/>
                    </a:p>
                  </a:txBody>
                  <a:tcPr anchor="ctr"/>
                </a:tc>
                <a:tc>
                  <a:txBody>
                    <a:bodyPr/>
                    <a:lstStyle/>
                    <a:p>
                      <a:pPr algn="ctr"/>
                      <a:r>
                        <a:rPr lang="es-MX" sz="1200" dirty="0"/>
                        <a:t>100%</a:t>
                      </a:r>
                      <a:endParaRPr lang="es-PE" sz="1200" dirty="0"/>
                    </a:p>
                  </a:txBody>
                  <a:tcPr anchor="ctr"/>
                </a:tc>
                <a:tc>
                  <a:txBody>
                    <a:bodyPr/>
                    <a:lstStyle/>
                    <a:p>
                      <a:pPr algn="ctr"/>
                      <a:r>
                        <a:rPr lang="es-MX" sz="1200" dirty="0"/>
                        <a:t>11%</a:t>
                      </a:r>
                      <a:endParaRPr lang="es-PE" sz="1200" dirty="0"/>
                    </a:p>
                  </a:txBody>
                  <a:tcPr anchor="ctr"/>
                </a:tc>
                <a:tc>
                  <a:txBody>
                    <a:bodyPr/>
                    <a:lstStyle/>
                    <a:p>
                      <a:pPr algn="ctr"/>
                      <a:r>
                        <a:rPr lang="es-MX" sz="1200" dirty="0"/>
                        <a:t>5%</a:t>
                      </a:r>
                      <a:endParaRPr lang="es-PE" sz="1200" dirty="0"/>
                    </a:p>
                  </a:txBody>
                  <a:tcPr anchor="ctr"/>
                </a:tc>
                <a:tc>
                  <a:txBody>
                    <a:bodyPr/>
                    <a:lstStyle/>
                    <a:p>
                      <a:pPr algn="ctr"/>
                      <a:r>
                        <a:rPr lang="es-MX" sz="1200" dirty="0"/>
                        <a:t>0%</a:t>
                      </a:r>
                      <a:endParaRPr lang="es-PE" sz="1200" dirty="0"/>
                    </a:p>
                  </a:txBody>
                  <a:tcPr anchor="ctr"/>
                </a:tc>
                <a:tc>
                  <a:txBody>
                    <a:bodyPr/>
                    <a:lstStyle/>
                    <a:p>
                      <a:pPr algn="ctr"/>
                      <a:r>
                        <a:rPr lang="es-MX" sz="1200" dirty="0"/>
                        <a:t>0%</a:t>
                      </a:r>
                      <a:endParaRPr lang="es-PE" sz="1200" dirty="0"/>
                    </a:p>
                  </a:txBody>
                  <a:tcPr anchor="ctr"/>
                </a:tc>
                <a:tc>
                  <a:txBody>
                    <a:bodyPr/>
                    <a:lstStyle/>
                    <a:p>
                      <a:pPr algn="ctr"/>
                      <a:r>
                        <a:rPr lang="es-MX" sz="1200" dirty="0"/>
                        <a:t>136.5%</a:t>
                      </a:r>
                      <a:endParaRPr lang="es-PE" sz="1200" dirty="0"/>
                    </a:p>
                  </a:txBody>
                  <a:tcPr anchor="ctr">
                    <a:solidFill>
                      <a:schemeClr val="accent6">
                        <a:lumMod val="40000"/>
                        <a:lumOff val="60000"/>
                      </a:schemeClr>
                    </a:solidFill>
                  </a:tcPr>
                </a:tc>
                <a:extLst>
                  <a:ext uri="{0D108BD9-81ED-4DB2-BD59-A6C34878D82A}">
                    <a16:rowId xmlns:a16="http://schemas.microsoft.com/office/drawing/2014/main" val="643288394"/>
                  </a:ext>
                </a:extLst>
              </a:tr>
            </a:tbl>
          </a:graphicData>
        </a:graphic>
      </p:graphicFrame>
      <p:sp>
        <p:nvSpPr>
          <p:cNvPr id="13" name="CuadroTexto 12">
            <a:extLst>
              <a:ext uri="{FF2B5EF4-FFF2-40B4-BE49-F238E27FC236}">
                <a16:creationId xmlns:a16="http://schemas.microsoft.com/office/drawing/2014/main" id="{F4C25E8D-17B2-FDB7-6E83-4DB6D51004F7}"/>
              </a:ext>
            </a:extLst>
          </p:cNvPr>
          <p:cNvSpPr txBox="1"/>
          <p:nvPr/>
        </p:nvSpPr>
        <p:spPr>
          <a:xfrm>
            <a:off x="9843293" y="4589684"/>
            <a:ext cx="1189290" cy="307777"/>
          </a:xfrm>
          <a:prstGeom prst="rect">
            <a:avLst/>
          </a:prstGeom>
          <a:noFill/>
        </p:spPr>
        <p:txBody>
          <a:bodyPr wrap="square" rtlCol="0">
            <a:spAutoFit/>
          </a:bodyPr>
          <a:lstStyle/>
          <a:p>
            <a:pPr algn="ctr"/>
            <a:r>
              <a:rPr lang="es-MX" sz="1400" dirty="0">
                <a:highlight>
                  <a:srgbClr val="00FF00"/>
                </a:highlight>
              </a:rPr>
              <a:t>Global</a:t>
            </a:r>
            <a:endParaRPr lang="es-PE" sz="1400" dirty="0">
              <a:highlight>
                <a:srgbClr val="00FF00"/>
              </a:highlight>
            </a:endParaRPr>
          </a:p>
        </p:txBody>
      </p:sp>
      <p:sp>
        <p:nvSpPr>
          <p:cNvPr id="10" name="CuadroTexto 9">
            <a:extLst>
              <a:ext uri="{FF2B5EF4-FFF2-40B4-BE49-F238E27FC236}">
                <a16:creationId xmlns:a16="http://schemas.microsoft.com/office/drawing/2014/main" id="{19CE96C3-20ED-18B5-3ACF-E2870F107B56}"/>
              </a:ext>
            </a:extLst>
          </p:cNvPr>
          <p:cNvSpPr txBox="1"/>
          <p:nvPr/>
        </p:nvSpPr>
        <p:spPr>
          <a:xfrm>
            <a:off x="570681" y="160134"/>
            <a:ext cx="9159251" cy="647981"/>
          </a:xfrm>
          <a:prstGeom prst="rect">
            <a:avLst/>
          </a:prstGeom>
          <a:noFill/>
        </p:spPr>
        <p:txBody>
          <a:bodyPr wrap="square">
            <a:spAutoFit/>
          </a:bodyPr>
          <a:lstStyle/>
          <a:p>
            <a:pPr algn="l"/>
            <a:r>
              <a:rPr lang="es-MX" sz="1805" b="1" kern="1600" spc="-20" dirty="0">
                <a:solidFill>
                  <a:srgbClr val="0070C0"/>
                </a:solidFill>
                <a:latin typeface="Arial" charset="0"/>
                <a:cs typeface="Arial" charset="0"/>
              </a:rPr>
              <a:t>9. </a:t>
            </a:r>
            <a:r>
              <a:rPr lang="es-ES" sz="1805" b="1" kern="1600" spc="-20" dirty="0">
                <a:solidFill>
                  <a:srgbClr val="0070C0"/>
                </a:solidFill>
                <a:latin typeface="Arial" charset="0"/>
                <a:cs typeface="Arial" charset="0"/>
              </a:rPr>
              <a:t>Medidas de austeridad, disciplina y calidad del gasto de personal, de bienes y servicios, establecidas para el año fiscal 2023 </a:t>
            </a:r>
            <a:endParaRPr lang="es-ES" sz="1805" b="1" kern="1600" spc="-20" dirty="0">
              <a:solidFill>
                <a:srgbClr val="0070C0"/>
              </a:solidFill>
              <a:highlight>
                <a:srgbClr val="FFFF00"/>
              </a:highlight>
              <a:latin typeface="Arial" charset="0"/>
              <a:cs typeface="Arial" charset="0"/>
            </a:endParaRPr>
          </a:p>
        </p:txBody>
      </p:sp>
      <p:pic>
        <p:nvPicPr>
          <p:cNvPr id="12" name="8 Imagen">
            <a:extLst>
              <a:ext uri="{FF2B5EF4-FFF2-40B4-BE49-F238E27FC236}">
                <a16:creationId xmlns:a16="http://schemas.microsoft.com/office/drawing/2014/main" id="{9838EF9F-09C2-4F19-1CFA-B56641907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6018" y="-21655"/>
            <a:ext cx="1429757" cy="175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956762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
            <a:extLst>
              <a:ext uri="{FF2B5EF4-FFF2-40B4-BE49-F238E27FC236}">
                <a16:creationId xmlns:a16="http://schemas.microsoft.com/office/drawing/2014/main" id="{E5ACF76E-000E-3242-FADD-1A1ABC4D7C7D}"/>
              </a:ext>
            </a:extLst>
          </p:cNvPr>
          <p:cNvSpPr txBox="1"/>
          <p:nvPr/>
        </p:nvSpPr>
        <p:spPr>
          <a:xfrm>
            <a:off x="354822" y="383623"/>
            <a:ext cx="10046478" cy="400110"/>
          </a:xfrm>
          <a:prstGeom prst="rect">
            <a:avLst/>
          </a:prstGeom>
          <a:noFill/>
        </p:spPr>
        <p:txBody>
          <a:bodyPr wrap="square" anchor="ctr">
            <a:spAutoFit/>
          </a:bodyPr>
          <a:lstStyle/>
          <a:p>
            <a:pPr defTabSz="1828389">
              <a:defRPr/>
            </a:pPr>
            <a:r>
              <a:rPr lang="es-MX" sz="2000" b="1" kern="1600" spc="-20" dirty="0">
                <a:solidFill>
                  <a:srgbClr val="0070C0"/>
                </a:solidFill>
                <a:latin typeface="Arial" charset="0"/>
                <a:cs typeface="Arial" charset="0"/>
              </a:rPr>
              <a:t>10. Alcance del Plan de Restructuración (DS-023-2022)</a:t>
            </a:r>
          </a:p>
        </p:txBody>
      </p:sp>
      <p:graphicFrame>
        <p:nvGraphicFramePr>
          <p:cNvPr id="11" name="Diagrama 10">
            <a:extLst>
              <a:ext uri="{FF2B5EF4-FFF2-40B4-BE49-F238E27FC236}">
                <a16:creationId xmlns:a16="http://schemas.microsoft.com/office/drawing/2014/main" id="{87F160C8-8F81-9C27-EC2D-1AC4DD65F7FA}"/>
              </a:ext>
            </a:extLst>
          </p:cNvPr>
          <p:cNvGraphicFramePr/>
          <p:nvPr/>
        </p:nvGraphicFramePr>
        <p:xfrm>
          <a:off x="687790" y="1660841"/>
          <a:ext cx="9713510" cy="438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ectángulo: esquinas redondeadas 11">
            <a:extLst>
              <a:ext uri="{FF2B5EF4-FFF2-40B4-BE49-F238E27FC236}">
                <a16:creationId xmlns:a16="http://schemas.microsoft.com/office/drawing/2014/main" id="{F3B56FF0-CBD0-9DA5-56F6-92F76A95597F}"/>
              </a:ext>
            </a:extLst>
          </p:cNvPr>
          <p:cNvSpPr/>
          <p:nvPr/>
        </p:nvSpPr>
        <p:spPr>
          <a:xfrm>
            <a:off x="1004379" y="1646507"/>
            <a:ext cx="1686817" cy="830997"/>
          </a:xfrm>
          <a:prstGeom prst="roundRect">
            <a:avLst>
              <a:gd name="adj" fmla="val 10000"/>
            </a:avLst>
          </a:prstGeom>
          <a:solidFill>
            <a:srgbClr val="0070C0"/>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es-MX" sz="1600" b="1" dirty="0"/>
              <a:t>1</a:t>
            </a:r>
          </a:p>
          <a:p>
            <a:pPr algn="ctr"/>
            <a:r>
              <a:rPr lang="es-MX" sz="1600" b="1" dirty="0"/>
              <a:t>DIAGNÓSTICO</a:t>
            </a:r>
          </a:p>
          <a:p>
            <a:pPr algn="ctr"/>
            <a:r>
              <a:rPr lang="es-MX" sz="1600" b="1" dirty="0"/>
              <a:t>INTEGRAL</a:t>
            </a:r>
            <a:endParaRPr lang="es-PE" sz="1600" b="1" dirty="0"/>
          </a:p>
        </p:txBody>
      </p:sp>
      <p:sp>
        <p:nvSpPr>
          <p:cNvPr id="13" name="Rectángulo: esquinas redondeadas 12">
            <a:extLst>
              <a:ext uri="{FF2B5EF4-FFF2-40B4-BE49-F238E27FC236}">
                <a16:creationId xmlns:a16="http://schemas.microsoft.com/office/drawing/2014/main" id="{38E1DF11-63D5-0613-F759-94BDC11E8EF6}"/>
              </a:ext>
            </a:extLst>
          </p:cNvPr>
          <p:cNvSpPr/>
          <p:nvPr/>
        </p:nvSpPr>
        <p:spPr>
          <a:xfrm>
            <a:off x="6634891" y="1627200"/>
            <a:ext cx="1703372" cy="830997"/>
          </a:xfrm>
          <a:prstGeom prst="roundRect">
            <a:avLst>
              <a:gd name="adj" fmla="val 10000"/>
            </a:avLst>
          </a:prstGeom>
          <a:solidFill>
            <a:srgbClr val="0070C0"/>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PE" dirty="0"/>
          </a:p>
        </p:txBody>
      </p:sp>
      <p:sp>
        <p:nvSpPr>
          <p:cNvPr id="15" name="Rectángulo: esquinas redondeadas 14">
            <a:extLst>
              <a:ext uri="{FF2B5EF4-FFF2-40B4-BE49-F238E27FC236}">
                <a16:creationId xmlns:a16="http://schemas.microsoft.com/office/drawing/2014/main" id="{782D1112-3085-2A8D-C0A2-4992784389E4}"/>
              </a:ext>
            </a:extLst>
          </p:cNvPr>
          <p:cNvSpPr/>
          <p:nvPr/>
        </p:nvSpPr>
        <p:spPr>
          <a:xfrm>
            <a:off x="8568939" y="1646507"/>
            <a:ext cx="1703372" cy="776072"/>
          </a:xfrm>
          <a:prstGeom prst="roundRect">
            <a:avLst>
              <a:gd name="adj" fmla="val 10000"/>
            </a:avLst>
          </a:prstGeom>
          <a:solidFill>
            <a:srgbClr val="00B050"/>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CuadroTexto 15">
            <a:extLst>
              <a:ext uri="{FF2B5EF4-FFF2-40B4-BE49-F238E27FC236}">
                <a16:creationId xmlns:a16="http://schemas.microsoft.com/office/drawing/2014/main" id="{D728FC54-536D-E4C0-695A-720060D294E4}"/>
              </a:ext>
            </a:extLst>
          </p:cNvPr>
          <p:cNvSpPr txBox="1"/>
          <p:nvPr/>
        </p:nvSpPr>
        <p:spPr>
          <a:xfrm>
            <a:off x="4741574" y="1660840"/>
            <a:ext cx="1605942" cy="830997"/>
          </a:xfrm>
          <a:prstGeom prst="rect">
            <a:avLst/>
          </a:prstGeom>
          <a:noFill/>
        </p:spPr>
        <p:txBody>
          <a:bodyPr wrap="square" rtlCol="0">
            <a:spAutoFit/>
          </a:bodyPr>
          <a:lstStyle/>
          <a:p>
            <a:pPr algn="ctr"/>
            <a:r>
              <a:rPr lang="es-MX" sz="1600" b="1" dirty="0">
                <a:solidFill>
                  <a:schemeClr val="lt1">
                    <a:hueOff val="0"/>
                    <a:satOff val="0"/>
                    <a:lumOff val="0"/>
                    <a:alphaOff val="0"/>
                  </a:schemeClr>
                </a:solidFill>
              </a:rPr>
              <a:t>3</a:t>
            </a:r>
          </a:p>
          <a:p>
            <a:pPr algn="ctr"/>
            <a:r>
              <a:rPr lang="es-MX" sz="1600" b="1" dirty="0">
                <a:solidFill>
                  <a:schemeClr val="lt1">
                    <a:hueOff val="0"/>
                    <a:satOff val="0"/>
                    <a:lumOff val="0"/>
                    <a:alphaOff val="0"/>
                  </a:schemeClr>
                </a:solidFill>
              </a:rPr>
              <a:t>SOSTENIBILIDAD FINANCIERA</a:t>
            </a:r>
            <a:endParaRPr lang="es-PE" sz="1600" b="1" dirty="0">
              <a:solidFill>
                <a:schemeClr val="lt1">
                  <a:hueOff val="0"/>
                  <a:satOff val="0"/>
                  <a:lumOff val="0"/>
                  <a:alphaOff val="0"/>
                </a:schemeClr>
              </a:solidFill>
            </a:endParaRPr>
          </a:p>
        </p:txBody>
      </p:sp>
      <p:sp>
        <p:nvSpPr>
          <p:cNvPr id="34" name="CuadroTexto 33">
            <a:extLst>
              <a:ext uri="{FF2B5EF4-FFF2-40B4-BE49-F238E27FC236}">
                <a16:creationId xmlns:a16="http://schemas.microsoft.com/office/drawing/2014/main" id="{2DA8E7DC-2493-29C5-AE6A-8403F5BDC8A1}"/>
              </a:ext>
            </a:extLst>
          </p:cNvPr>
          <p:cNvSpPr txBox="1"/>
          <p:nvPr/>
        </p:nvSpPr>
        <p:spPr>
          <a:xfrm>
            <a:off x="6675622" y="1609353"/>
            <a:ext cx="1605942" cy="830997"/>
          </a:xfrm>
          <a:prstGeom prst="rect">
            <a:avLst/>
          </a:prstGeom>
          <a:noFill/>
        </p:spPr>
        <p:txBody>
          <a:bodyPr wrap="square" rtlCol="0">
            <a:spAutoFit/>
          </a:bodyPr>
          <a:lstStyle/>
          <a:p>
            <a:pPr algn="ctr"/>
            <a:r>
              <a:rPr lang="es-MX" sz="1600" b="1" dirty="0">
                <a:solidFill>
                  <a:schemeClr val="lt1">
                    <a:hueOff val="0"/>
                    <a:satOff val="0"/>
                    <a:lumOff val="0"/>
                    <a:alphaOff val="0"/>
                  </a:schemeClr>
                </a:solidFill>
              </a:rPr>
              <a:t>4</a:t>
            </a:r>
          </a:p>
          <a:p>
            <a:pPr algn="ctr"/>
            <a:r>
              <a:rPr lang="es-MX" sz="1600" b="1" dirty="0">
                <a:solidFill>
                  <a:schemeClr val="lt1">
                    <a:hueOff val="0"/>
                    <a:satOff val="0"/>
                    <a:lumOff val="0"/>
                    <a:alphaOff val="0"/>
                  </a:schemeClr>
                </a:solidFill>
              </a:rPr>
              <a:t>SOSTENIBILIDAD OPERATIVA</a:t>
            </a:r>
            <a:endParaRPr lang="es-PE" sz="1600" b="1" dirty="0">
              <a:solidFill>
                <a:schemeClr val="lt1">
                  <a:hueOff val="0"/>
                  <a:satOff val="0"/>
                  <a:lumOff val="0"/>
                  <a:alphaOff val="0"/>
                </a:schemeClr>
              </a:solidFill>
            </a:endParaRPr>
          </a:p>
        </p:txBody>
      </p:sp>
      <p:sp>
        <p:nvSpPr>
          <p:cNvPr id="35" name="CuadroTexto 34">
            <a:extLst>
              <a:ext uri="{FF2B5EF4-FFF2-40B4-BE49-F238E27FC236}">
                <a16:creationId xmlns:a16="http://schemas.microsoft.com/office/drawing/2014/main" id="{447043CA-CDF8-749E-C7DC-3B9C0D0C01DD}"/>
              </a:ext>
            </a:extLst>
          </p:cNvPr>
          <p:cNvSpPr txBox="1"/>
          <p:nvPr/>
        </p:nvSpPr>
        <p:spPr>
          <a:xfrm>
            <a:off x="2921872" y="1733461"/>
            <a:ext cx="1605942" cy="584775"/>
          </a:xfrm>
          <a:prstGeom prst="rect">
            <a:avLst/>
          </a:prstGeom>
          <a:noFill/>
        </p:spPr>
        <p:txBody>
          <a:bodyPr wrap="square" rtlCol="0">
            <a:spAutoFit/>
          </a:bodyPr>
          <a:lstStyle/>
          <a:p>
            <a:pPr algn="ctr"/>
            <a:r>
              <a:rPr lang="es-MX" sz="1600" b="1" dirty="0">
                <a:solidFill>
                  <a:schemeClr val="lt1">
                    <a:hueOff val="0"/>
                    <a:satOff val="0"/>
                    <a:lumOff val="0"/>
                    <a:alphaOff val="0"/>
                  </a:schemeClr>
                </a:solidFill>
              </a:rPr>
              <a:t>2</a:t>
            </a:r>
          </a:p>
          <a:p>
            <a:pPr algn="ctr"/>
            <a:r>
              <a:rPr lang="es-MX" sz="1600" b="1" dirty="0">
                <a:solidFill>
                  <a:schemeClr val="lt1">
                    <a:hueOff val="0"/>
                    <a:satOff val="0"/>
                    <a:lumOff val="0"/>
                    <a:alphaOff val="0"/>
                  </a:schemeClr>
                </a:solidFill>
              </a:rPr>
              <a:t>GOBERNANZA</a:t>
            </a:r>
            <a:endParaRPr lang="es-PE" sz="1600" b="1" dirty="0">
              <a:solidFill>
                <a:schemeClr val="lt1">
                  <a:hueOff val="0"/>
                  <a:satOff val="0"/>
                  <a:lumOff val="0"/>
                  <a:alphaOff val="0"/>
                </a:schemeClr>
              </a:solidFill>
            </a:endParaRPr>
          </a:p>
        </p:txBody>
      </p:sp>
      <p:sp>
        <p:nvSpPr>
          <p:cNvPr id="36" name="CuadroTexto 35">
            <a:extLst>
              <a:ext uri="{FF2B5EF4-FFF2-40B4-BE49-F238E27FC236}">
                <a16:creationId xmlns:a16="http://schemas.microsoft.com/office/drawing/2014/main" id="{B38D8C70-A277-6B28-9CCF-8D41BD6FE6E8}"/>
              </a:ext>
            </a:extLst>
          </p:cNvPr>
          <p:cNvSpPr txBox="1"/>
          <p:nvPr/>
        </p:nvSpPr>
        <p:spPr>
          <a:xfrm>
            <a:off x="8547857" y="1769617"/>
            <a:ext cx="1786972" cy="584775"/>
          </a:xfrm>
          <a:prstGeom prst="rect">
            <a:avLst/>
          </a:prstGeom>
          <a:noFill/>
        </p:spPr>
        <p:txBody>
          <a:bodyPr wrap="square" rtlCol="0">
            <a:spAutoFit/>
          </a:bodyPr>
          <a:lstStyle/>
          <a:p>
            <a:pPr algn="ctr"/>
            <a:r>
              <a:rPr lang="es-MX" sz="1600" b="1" dirty="0">
                <a:solidFill>
                  <a:schemeClr val="lt1">
                    <a:hueOff val="0"/>
                    <a:satOff val="0"/>
                    <a:lumOff val="0"/>
                    <a:alphaOff val="0"/>
                  </a:schemeClr>
                </a:solidFill>
              </a:rPr>
              <a:t>5</a:t>
            </a:r>
          </a:p>
          <a:p>
            <a:pPr algn="ctr"/>
            <a:r>
              <a:rPr lang="es-MX" sz="1600" b="1" dirty="0">
                <a:solidFill>
                  <a:schemeClr val="lt1">
                    <a:hueOff val="0"/>
                    <a:satOff val="0"/>
                    <a:lumOff val="0"/>
                    <a:alphaOff val="0"/>
                  </a:schemeClr>
                </a:solidFill>
              </a:rPr>
              <a:t>IMPLEMENTACIÓN</a:t>
            </a:r>
            <a:endParaRPr lang="es-PE" sz="1600" b="1" dirty="0">
              <a:solidFill>
                <a:schemeClr val="lt1">
                  <a:hueOff val="0"/>
                  <a:satOff val="0"/>
                  <a:lumOff val="0"/>
                  <a:alphaOff val="0"/>
                </a:schemeClr>
              </a:solidFill>
            </a:endParaRPr>
          </a:p>
        </p:txBody>
      </p:sp>
      <p:sp>
        <p:nvSpPr>
          <p:cNvPr id="37" name="CuadroTexto 36">
            <a:extLst>
              <a:ext uri="{FF2B5EF4-FFF2-40B4-BE49-F238E27FC236}">
                <a16:creationId xmlns:a16="http://schemas.microsoft.com/office/drawing/2014/main" id="{98FCB844-EAB3-9C4F-4D12-9F349ED2424A}"/>
              </a:ext>
            </a:extLst>
          </p:cNvPr>
          <p:cNvSpPr txBox="1"/>
          <p:nvPr/>
        </p:nvSpPr>
        <p:spPr>
          <a:xfrm>
            <a:off x="1004379" y="6238192"/>
            <a:ext cx="10142479" cy="322845"/>
          </a:xfrm>
          <a:prstGeom prst="rect">
            <a:avLst/>
          </a:prstGeom>
          <a:noFill/>
        </p:spPr>
        <p:txBody>
          <a:bodyPr wrap="square">
            <a:spAutoFit/>
          </a:bodyPr>
          <a:lstStyle/>
          <a:p>
            <a:pPr fontAlgn="ctr">
              <a:lnSpc>
                <a:spcPct val="107000"/>
              </a:lnSpc>
              <a:spcBef>
                <a:spcPts val="0"/>
              </a:spcBef>
              <a:spcAft>
                <a:spcPts val="800"/>
              </a:spcAft>
            </a:pPr>
            <a:r>
              <a:rPr lang="es-PE" sz="1400" b="1" i="0" u="none" strike="noStrike" baseline="30000" dirty="0">
                <a:effectLst/>
                <a:latin typeface="Arial" panose="020B0604020202020204" pitchFamily="34" charset="0"/>
                <a:ea typeface="Times New Roman" panose="02020603050405020304" pitchFamily="18" charset="0"/>
                <a:cs typeface="Times New Roman" panose="02020603050405020304" pitchFamily="18" charset="0"/>
              </a:rPr>
              <a:t>(*)</a:t>
            </a:r>
            <a:r>
              <a:rPr lang="es-PE" sz="1400" b="1" i="0" u="none" strike="noStrike" dirty="0">
                <a:effectLst/>
                <a:latin typeface="Arial" panose="020B0604020202020204" pitchFamily="34" charset="0"/>
                <a:ea typeface="Times New Roman" panose="02020603050405020304" pitchFamily="18" charset="0"/>
                <a:cs typeface="Times New Roman" panose="02020603050405020304" pitchFamily="18" charset="0"/>
              </a:rPr>
              <a:t> A cargo del Consorcio ADL- </a:t>
            </a:r>
            <a:r>
              <a:rPr lang="es-PE" sz="1400" b="1" dirty="0">
                <a:latin typeface="Arial" panose="020B0604020202020204" pitchFamily="34" charset="0"/>
                <a:cs typeface="Times New Roman" panose="02020603050405020304" pitchFamily="18" charset="0"/>
              </a:rPr>
              <a:t>Columbus HB </a:t>
            </a:r>
            <a:r>
              <a:rPr lang="es-PE" sz="1400" b="1" dirty="0" err="1">
                <a:latin typeface="Arial" panose="020B0604020202020204" pitchFamily="34" charset="0"/>
                <a:cs typeface="Times New Roman" panose="02020603050405020304" pitchFamily="18" charset="0"/>
              </a:rPr>
              <a:t>Latam</a:t>
            </a:r>
            <a:r>
              <a:rPr lang="es-PE" sz="1400" b="1" dirty="0">
                <a:latin typeface="Arial" panose="020B0604020202020204" pitchFamily="34" charset="0"/>
                <a:cs typeface="Times New Roman" panose="02020603050405020304" pitchFamily="18" charset="0"/>
              </a:rPr>
              <a:t> Inc. Presentar </a:t>
            </a:r>
            <a:r>
              <a:rPr lang="es-PE" sz="1400" b="1" i="0" u="none" strike="noStrike" dirty="0">
                <a:effectLst/>
                <a:latin typeface="Arial" panose="020B0604020202020204" pitchFamily="34" charset="0"/>
                <a:ea typeface="Times New Roman" panose="02020603050405020304" pitchFamily="18" charset="0"/>
                <a:cs typeface="Times New Roman" panose="02020603050405020304" pitchFamily="18" charset="0"/>
              </a:rPr>
              <a:t>a la JGA como plazo máximo el 31/07/2023.</a:t>
            </a:r>
            <a:endParaRPr lang="es-PE" sz="2800" b="1" i="0" u="none" strike="noStrike" dirty="0">
              <a:effectLst/>
              <a:latin typeface="Arial" panose="020B0604020202020204" pitchFamily="34" charset="0"/>
            </a:endParaRPr>
          </a:p>
        </p:txBody>
      </p:sp>
      <p:grpSp>
        <p:nvGrpSpPr>
          <p:cNvPr id="2" name="Grupo 35">
            <a:extLst>
              <a:ext uri="{FF2B5EF4-FFF2-40B4-BE49-F238E27FC236}">
                <a16:creationId xmlns:a16="http://schemas.microsoft.com/office/drawing/2014/main" id="{1D2E9AE9-4D36-54AD-0EE1-67827FE8C513}"/>
              </a:ext>
            </a:extLst>
          </p:cNvPr>
          <p:cNvGrpSpPr/>
          <p:nvPr/>
        </p:nvGrpSpPr>
        <p:grpSpPr bwMode="auto">
          <a:xfrm>
            <a:off x="441919" y="786274"/>
            <a:ext cx="8983213" cy="67680"/>
            <a:chOff x="0" y="0"/>
            <a:chExt cx="9976844" cy="604157"/>
          </a:xfrm>
        </p:grpSpPr>
        <p:sp>
          <p:nvSpPr>
            <p:cNvPr id="3" name="Forma libre: forma 2">
              <a:extLst>
                <a:ext uri="{FF2B5EF4-FFF2-40B4-BE49-F238E27FC236}">
                  <a16:creationId xmlns:a16="http://schemas.microsoft.com/office/drawing/2014/main" id="{07D80093-AA85-07C9-4DC3-4299E9EDB013}"/>
                </a:ext>
              </a:extLst>
            </p:cNvPr>
            <p:cNvSpPr/>
            <p:nvPr/>
          </p:nvSpPr>
          <p:spPr>
            <a:xfrm>
              <a:off x="4676009"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a:p>
          </p:txBody>
        </p:sp>
        <p:sp>
          <p:nvSpPr>
            <p:cNvPr id="4" name="Forma libre: forma 3">
              <a:extLst>
                <a:ext uri="{FF2B5EF4-FFF2-40B4-BE49-F238E27FC236}">
                  <a16:creationId xmlns:a16="http://schemas.microsoft.com/office/drawing/2014/main" id="{B2EA4ADA-F1BB-354A-F604-C71138C59746}"/>
                </a:ext>
              </a:extLst>
            </p:cNvPr>
            <p:cNvSpPr/>
            <p:nvPr/>
          </p:nvSpPr>
          <p:spPr>
            <a:xfrm rot="10800000">
              <a:off x="0"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46BFE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dirty="0"/>
            </a:p>
          </p:txBody>
        </p:sp>
      </p:grpSp>
      <p:pic>
        <p:nvPicPr>
          <p:cNvPr id="5" name="8 Imagen">
            <a:extLst>
              <a:ext uri="{FF2B5EF4-FFF2-40B4-BE49-F238E27FC236}">
                <a16:creationId xmlns:a16="http://schemas.microsoft.com/office/drawing/2014/main" id="{648FDBAC-8300-EF4C-D8B8-5C441B703B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2517" y="0"/>
            <a:ext cx="1609483" cy="1972523"/>
          </a:xfrm>
          <a:prstGeom prst="rect">
            <a:avLst/>
          </a:prstGeom>
        </p:spPr>
      </p:pic>
      <p:grpSp>
        <p:nvGrpSpPr>
          <p:cNvPr id="7" name="Grupo 19">
            <a:extLst>
              <a:ext uri="{FF2B5EF4-FFF2-40B4-BE49-F238E27FC236}">
                <a16:creationId xmlns:a16="http://schemas.microsoft.com/office/drawing/2014/main" id="{B62AFFB8-3912-B7B7-34FD-330A68DBC4DA}"/>
              </a:ext>
            </a:extLst>
          </p:cNvPr>
          <p:cNvGrpSpPr/>
          <p:nvPr/>
        </p:nvGrpSpPr>
        <p:grpSpPr bwMode="auto">
          <a:xfrm flipH="1">
            <a:off x="0" y="6514374"/>
            <a:ext cx="12192000" cy="352504"/>
            <a:chOff x="-2" y="6466186"/>
            <a:chExt cx="12192001" cy="397066"/>
          </a:xfrm>
        </p:grpSpPr>
        <p:sp>
          <p:nvSpPr>
            <p:cNvPr id="9" name="Triángulo isósceles 8">
              <a:extLst>
                <a:ext uri="{FF2B5EF4-FFF2-40B4-BE49-F238E27FC236}">
                  <a16:creationId xmlns:a16="http://schemas.microsoft.com/office/drawing/2014/main" id="{2963780D-CBDF-490B-8E8C-CEF05C53668A}"/>
                </a:ext>
              </a:extLst>
            </p:cNvPr>
            <p:cNvSpPr/>
            <p:nvPr/>
          </p:nvSpPr>
          <p:spPr>
            <a:xfrm flipH="1">
              <a:off x="-2" y="6466186"/>
              <a:ext cx="12192001" cy="397066"/>
            </a:xfrm>
            <a:prstGeom prst="triangle">
              <a:avLst>
                <a:gd name="adj" fmla="val 100000"/>
              </a:avLst>
            </a:prstGeom>
            <a:solidFill>
              <a:srgbClr val="00B0F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sp>
          <p:nvSpPr>
            <p:cNvPr id="14" name="Triángulo isósceles 13">
              <a:extLst>
                <a:ext uri="{FF2B5EF4-FFF2-40B4-BE49-F238E27FC236}">
                  <a16:creationId xmlns:a16="http://schemas.microsoft.com/office/drawing/2014/main" id="{9FE4AC33-92C3-0B2F-5405-6F918B2A8401}"/>
                </a:ext>
              </a:extLst>
            </p:cNvPr>
            <p:cNvSpPr/>
            <p:nvPr/>
          </p:nvSpPr>
          <p:spPr>
            <a:xfrm>
              <a:off x="73023" y="6539246"/>
              <a:ext cx="12118976" cy="319242"/>
            </a:xfrm>
            <a:prstGeom prst="triangle">
              <a:avLst>
                <a:gd name="adj" fmla="val 100000"/>
              </a:avLst>
            </a:prstGeom>
            <a:gradFill>
              <a:gsLst>
                <a:gs pos="0">
                  <a:schemeClr val="bg1">
                    <a:lumMod val="85000"/>
                  </a:schemeClr>
                </a:gs>
                <a:gs pos="100000">
                  <a:schemeClr val="tx1">
                    <a:lumMod val="50000"/>
                    <a:lumOff val="50000"/>
                  </a:schemeClr>
                </a:gs>
              </a:gsLst>
              <a:lin ang="54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grpSp>
    </p:spTree>
    <p:extLst>
      <p:ext uri="{BB962C8B-B14F-4D97-AF65-F5344CB8AC3E}">
        <p14:creationId xmlns:p14="http://schemas.microsoft.com/office/powerpoint/2010/main" val="257491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6"/>
          <p:cNvSpPr>
            <a:spLocks noGrp="1"/>
          </p:cNvSpPr>
          <p:nvPr>
            <p:ph type="sldNum" sz="quarter" idx="12"/>
          </p:nvPr>
        </p:nvSpPr>
        <p:spPr>
          <a:xfrm>
            <a:off x="9302187" y="6395803"/>
            <a:ext cx="2743200" cy="365125"/>
          </a:xfrm>
        </p:spPr>
        <p:txBody>
          <a:bodyPr/>
          <a:lstStyle/>
          <a:p>
            <a:fld id="{57FDEC66-7564-45B1-8108-EF43DC47BFEC}" type="slidenum">
              <a:rPr lang="es-PE" smtClean="0">
                <a:latin typeface="Arial" panose="020B0604020202020204" pitchFamily="34" charset="0"/>
                <a:cs typeface="Arial" panose="020B0604020202020204" pitchFamily="34" charset="0"/>
              </a:rPr>
              <a:t>25</a:t>
            </a:fld>
            <a:endParaRPr lang="es-PE" dirty="0">
              <a:latin typeface="Arial" panose="020B0604020202020204" pitchFamily="34" charset="0"/>
              <a:cs typeface="Arial" panose="020B0604020202020204" pitchFamily="34" charset="0"/>
            </a:endParaRPr>
          </a:p>
        </p:txBody>
      </p:sp>
      <p:pic>
        <p:nvPicPr>
          <p:cNvPr id="35" name="8 Imagen">
            <a:extLst>
              <a:ext uri="{FF2B5EF4-FFF2-40B4-BE49-F238E27FC236}">
                <a16:creationId xmlns:a16="http://schemas.microsoft.com/office/drawing/2014/main" id="{EA50D662-2B39-4664-BB56-49615EA59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517" y="0"/>
            <a:ext cx="1609483" cy="1972523"/>
          </a:xfrm>
          <a:prstGeom prst="rect">
            <a:avLst/>
          </a:prstGeom>
        </p:spPr>
      </p:pic>
      <p:sp>
        <p:nvSpPr>
          <p:cNvPr id="2" name="Cuadro de texto 1">
            <a:extLst>
              <a:ext uri="{FF2B5EF4-FFF2-40B4-BE49-F238E27FC236}">
                <a16:creationId xmlns:a16="http://schemas.microsoft.com/office/drawing/2014/main" id="{FAC98F8A-F445-ABD6-1E79-4E24ABD96B0F}"/>
              </a:ext>
            </a:extLst>
          </p:cNvPr>
          <p:cNvSpPr txBox="1"/>
          <p:nvPr/>
        </p:nvSpPr>
        <p:spPr>
          <a:xfrm>
            <a:off x="401786" y="3977371"/>
            <a:ext cx="11376559" cy="255204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ESG SCORE, los principales avances son:</a:t>
            </a:r>
            <a:endParaRPr kumimoji="0" lang="es-PE"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0"/>
              </a:spcAft>
              <a:buClrTx/>
              <a:buSzPts val="1200"/>
              <a:buFont typeface="Arial" panose="020B0604020202020204" pitchFamily="34" charset="0"/>
              <a:buChar char="•"/>
              <a:tabLst/>
              <a:defRPr/>
            </a:pPr>
            <a:r>
              <a:rPr kumimoji="0" lang="es-MX"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En diciembre 2022 se inició la Evaluación </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de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Sostenibilidad</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Corporativa</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(CSA </a:t>
            </a:r>
            <a:r>
              <a:rPr kumimoji="0" lang="es-MX"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por sus siglas en inglés, </a:t>
            </a:r>
            <a:r>
              <a:rPr kumimoji="0" lang="es-MX"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Corporate</a:t>
            </a:r>
            <a:r>
              <a:rPr kumimoji="0" lang="es-MX"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MX"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Sustainability</a:t>
            </a:r>
            <a:r>
              <a:rPr kumimoji="0" lang="es-MX"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MX"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Assessment</a:t>
            </a:r>
            <a:r>
              <a:rPr kumimoji="0" lang="es-MX"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s-PE"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0"/>
              </a:spcAft>
              <a:buClrTx/>
              <a:buSzPts val="1200"/>
              <a:buFont typeface="Arial" panose="020B0604020202020204" pitchFamily="34" charset="0"/>
              <a:buChar char="•"/>
              <a:tabLst/>
              <a:defRPr/>
            </a:pPr>
            <a:r>
              <a:rPr kumimoji="0" lang="es-MX"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En enero 2023 se remitió el cuestionario CSA y se recibió conformidad de </a:t>
            </a:r>
            <a:r>
              <a:rPr kumimoji="0" lang="es-MX" sz="1100" b="1"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S&amp;P Global </a:t>
            </a:r>
            <a:r>
              <a:rPr kumimoji="0" lang="es-MX" sz="1100" b="1"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Research</a:t>
            </a:r>
            <a:r>
              <a:rPr kumimoji="0" lang="es-MX"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800100" marR="0" lvl="1" indent="-342900" algn="just" defTabSz="914400" rtl="0" eaLnBrk="1" fontAlgn="auto" latinLnBrk="0" hangingPunct="1">
              <a:lnSpc>
                <a:spcPct val="100000"/>
              </a:lnSpc>
              <a:spcBef>
                <a:spcPts val="0"/>
              </a:spcBef>
              <a:spcAft>
                <a:spcPts val="0"/>
              </a:spcAft>
              <a:buClrTx/>
              <a:buSzPts val="1200"/>
              <a:buFont typeface="Arial" panose="020B0604020202020204" pitchFamily="34" charset="0"/>
              <a:buChar char="•"/>
              <a:tabLst/>
              <a:defRPr/>
            </a:pPr>
            <a:r>
              <a:rPr lang="es-MX" sz="1100" dirty="0">
                <a:solidFill>
                  <a:srgbClr val="242424"/>
                </a:solidFill>
                <a:latin typeface="Arial" panose="020B0604020202020204" pitchFamily="34" charset="0"/>
                <a:ea typeface="Times New Roman" panose="02020603050405020304" pitchFamily="18" charset="0"/>
                <a:cs typeface="Arial" panose="020B0604020202020204" pitchFamily="34" charset="0"/>
              </a:rPr>
              <a:t>En marzo 2023 obtuvimos un ESG Score de 28 puntos en el CSA de S&amp;P Global 2022; el puntaje promedio entre todas las empresas analizadas en el sector de refinación y comercialización de petróleo y gas fue de 30 puntos, reflejando un desempeño en el percentil 59 de las empresas evaluadas por S&amp;P Global.</a:t>
            </a:r>
            <a:endParaRPr kumimoji="0" lang="es-PE"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180340" marR="0" lvl="0" indent="0" algn="l" defTabSz="914400"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s-PE"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En cuanto al reporte TCFD, los principales avances son:</a:t>
            </a:r>
            <a:endParaRPr kumimoji="0" lang="es-PE"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0"/>
              </a:spcAft>
              <a:buClrTx/>
              <a:buSzPts val="1200"/>
              <a:buFont typeface="Arial" panose="020B0604020202020204" pitchFamily="34" charset="0"/>
              <a:buChar char="•"/>
              <a:tabLst/>
              <a:defRPr/>
            </a:pPr>
            <a:r>
              <a:rPr kumimoji="0" lang="es-MX"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En enero 2023 se inició el servicio para la elaboración del Reporte </a:t>
            </a:r>
            <a:r>
              <a:rPr kumimoji="0" lang="es-MX"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Task</a:t>
            </a:r>
            <a:r>
              <a:rPr kumimoji="0" lang="es-MX"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MX"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Force</a:t>
            </a:r>
            <a:r>
              <a:rPr kumimoji="0" lang="es-MX"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MX"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on</a:t>
            </a:r>
            <a:r>
              <a:rPr kumimoji="0" lang="es-MX"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MX"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Climate-Related</a:t>
            </a:r>
            <a:r>
              <a:rPr kumimoji="0" lang="es-MX"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MX"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Financial</a:t>
            </a:r>
            <a:r>
              <a:rPr kumimoji="0" lang="es-MX"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MX"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Disclosures</a:t>
            </a:r>
            <a:r>
              <a:rPr kumimoji="0" lang="es-MX"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(TCFD, por sus siglas en inglés), a cargo de </a:t>
            </a:r>
            <a:r>
              <a:rPr kumimoji="0" lang="es-PE"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S&amp;P Global </a:t>
            </a:r>
            <a:r>
              <a:rPr kumimoji="0" lang="es-PE" sz="11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Market</a:t>
            </a:r>
            <a:r>
              <a:rPr kumimoji="0" lang="es-PE"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PE" sz="11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Intelligence</a:t>
            </a:r>
            <a:r>
              <a:rPr kumimoji="0" lang="es-PE"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s-PE" sz="1100" b="1"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MX" sz="1100" b="1"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s-PE"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0"/>
              </a:spcAft>
              <a:buClrTx/>
              <a:buSzPts val="1200"/>
              <a:buFont typeface="Arial" panose="020B0604020202020204" pitchFamily="34" charset="0"/>
              <a:buChar char="•"/>
              <a:tabLst/>
              <a:defRPr/>
            </a:pP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En</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febrero</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2023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el</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equipo</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PE"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S&amp;P Global </a:t>
            </a:r>
            <a:r>
              <a:rPr kumimoji="0" lang="es-PE" sz="1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Market</a:t>
            </a:r>
            <a:r>
              <a:rPr kumimoji="0" lang="es-PE"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s-PE" sz="1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Intelligence</a:t>
            </a:r>
            <a:r>
              <a:rPr kumimoji="0" lang="es-PE"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presentó</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el</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GAP Analysis, que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incluyó</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una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evaluación</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preliminar</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sobre</a:t>
            </a:r>
            <a:r>
              <a:rPr kumimoji="0" lang="es-PE"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la divulgación de información de PETROPERÚ en los estándares internacionales del TCFD.</a:t>
            </a:r>
          </a:p>
          <a:p>
            <a:pPr marL="800100" marR="0" lvl="1" indent="-342900" algn="just" defTabSz="914400" rtl="0" eaLnBrk="1" fontAlgn="auto" latinLnBrk="0" hangingPunct="1">
              <a:lnSpc>
                <a:spcPct val="100000"/>
              </a:lnSpc>
              <a:spcBef>
                <a:spcPts val="0"/>
              </a:spcBef>
              <a:spcAft>
                <a:spcPts val="0"/>
              </a:spcAft>
              <a:buClrTx/>
              <a:buSzPts val="1200"/>
              <a:buFont typeface="Arial" panose="020B0604020202020204" pitchFamily="34" charset="0"/>
              <a:buChar char="•"/>
              <a:tabLst/>
              <a:defRPr/>
            </a:pP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Se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coordina</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presentación</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del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análisis</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de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riesgos</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de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transición</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y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riesgos</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de mercado. Se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estima</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concluir</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en</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la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segunda</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mitad</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de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abril</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o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primera</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mitad</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de mayo2023</a:t>
            </a:r>
            <a:r>
              <a:rPr kumimoji="0" lang="es-PE"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457200" marR="0" lvl="1" indent="0" algn="just" defTabSz="914400" rtl="0" eaLnBrk="1" fontAlgn="auto" latinLnBrk="0" hangingPunct="1">
              <a:lnSpc>
                <a:spcPct val="100000"/>
              </a:lnSpc>
              <a:spcBef>
                <a:spcPts val="0"/>
              </a:spcBef>
              <a:spcAft>
                <a:spcPts val="0"/>
              </a:spcAft>
              <a:buClrTx/>
              <a:buSzPts val="1200"/>
              <a:buFontTx/>
              <a:buNone/>
              <a:tabLst/>
              <a:defRPr/>
            </a:pPr>
            <a:r>
              <a:rPr kumimoji="0" lang="es-MX"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s-PE"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En relación al acompañamiento para la elaboración de la estrategia y Plan de Sostenibilidad ESG, los principales avances son:</a:t>
            </a:r>
            <a:endParaRPr kumimoji="0" lang="es-PE"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800100" marR="0" lvl="1" indent="-342900" algn="just" defTabSz="914400" rtl="0" eaLnBrk="1" fontAlgn="auto" latinLnBrk="0" hangingPunct="1">
              <a:lnSpc>
                <a:spcPct val="100000"/>
              </a:lnSpc>
              <a:spcBef>
                <a:spcPts val="0"/>
              </a:spcBef>
              <a:spcAft>
                <a:spcPts val="0"/>
              </a:spcAft>
              <a:buClrTx/>
              <a:buSzPts val="1200"/>
              <a:buFont typeface="Arial" panose="020B0604020202020204" pitchFamily="34" charset="0"/>
              <a:buChar char="•"/>
              <a:tabLst/>
              <a:defRPr/>
            </a:pP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El Kick off del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servicio</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con </a:t>
            </a:r>
            <a:r>
              <a:rPr kumimoji="0" lang="en-US" sz="1100" b="1"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IHS Markit</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se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realizó</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el</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02 de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marzo</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de 2023. </a:t>
            </a:r>
          </a:p>
          <a:p>
            <a:pPr marL="800100" marR="0" lvl="1" indent="-342900" algn="just" defTabSz="914400" rtl="0" eaLnBrk="1" fontAlgn="auto" latinLnBrk="0" hangingPunct="1">
              <a:lnSpc>
                <a:spcPct val="100000"/>
              </a:lnSpc>
              <a:spcBef>
                <a:spcPts val="0"/>
              </a:spcBef>
              <a:spcAft>
                <a:spcPts val="0"/>
              </a:spcAft>
              <a:buClrTx/>
              <a:buSzPts val="1200"/>
              <a:buFont typeface="Arial" panose="020B0604020202020204" pitchFamily="34" charset="0"/>
              <a:buChar char="•"/>
              <a:tabLst/>
              <a:defRPr/>
            </a:pP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mn-ea"/>
                <a:cs typeface="Arial" panose="020B0604020202020204" pitchFamily="34" charset="0"/>
              </a:rPr>
              <a:t>IHS Markit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mn-ea"/>
                <a:cs typeface="Arial" panose="020B0604020202020204" pitchFamily="34" charset="0"/>
              </a:rPr>
              <a:t>realiza</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mn-ea"/>
                <a:cs typeface="Arial" panose="020B0604020202020204" pitchFamily="34" charset="0"/>
              </a:rPr>
              <a:t>levantamiento</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mn-ea"/>
                <a:cs typeface="Arial" panose="020B0604020202020204" pitchFamily="34" charset="0"/>
              </a:rPr>
              <a:t> de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mn-ea"/>
                <a:cs typeface="Arial" panose="020B0604020202020204" pitchFamily="34" charset="0"/>
              </a:rPr>
              <a:t>información</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mn-ea"/>
                <a:cs typeface="Arial" panose="020B0604020202020204" pitchFamily="34" charset="0"/>
              </a:rPr>
              <a:t>entrevistas</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mn-ea"/>
                <a:cs typeface="Arial" panose="020B0604020202020204" pitchFamily="34" charset="0"/>
              </a:rPr>
              <a:t>revisión</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mn-ea"/>
                <a:cs typeface="Arial" panose="020B0604020202020204" pitchFamily="34" charset="0"/>
              </a:rPr>
              <a:t> de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mn-ea"/>
                <a:cs typeface="Arial" panose="020B0604020202020204" pitchFamily="34" charset="0"/>
              </a:rPr>
              <a:t>politicas</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mn-ea"/>
                <a:cs typeface="Arial" panose="020B0604020202020204" pitchFamily="34" charset="0"/>
              </a:rPr>
              <a:t> y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mn-ea"/>
                <a:cs typeface="Arial" panose="020B0604020202020204" pitchFamily="34" charset="0"/>
              </a:rPr>
              <a:t>métricas</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Se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estima</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concluir</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a </a:t>
            </a:r>
            <a:r>
              <a:rPr kumimoji="0" lang="en-US" sz="1100" b="0" i="0" u="none" strike="noStrike" kern="1200" cap="none" spc="0" normalizeH="0" baseline="0" noProof="0" dirty="0" err="1">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mediados</a:t>
            </a:r>
            <a:r>
              <a:rPr kumimoji="0" lang="en-US" sz="1100" b="0" i="0" u="none" strike="noStrike" kern="1200" cap="none" spc="0" normalizeH="0" baseline="0" noProof="0" dirty="0">
                <a:ln>
                  <a:noFill/>
                </a:ln>
                <a:solidFill>
                  <a:srgbClr val="242424"/>
                </a:solidFill>
                <a:effectLst/>
                <a:uLnTx/>
                <a:uFillTx/>
                <a:latin typeface="Arial" panose="020B0604020202020204" pitchFamily="34" charset="0"/>
                <a:ea typeface="Times New Roman" panose="02020603050405020304" pitchFamily="18" charset="0"/>
                <a:cs typeface="Arial" panose="020B0604020202020204" pitchFamily="34" charset="0"/>
              </a:rPr>
              <a:t> de Agosto 2023.</a:t>
            </a:r>
          </a:p>
          <a:p>
            <a:pPr marL="800100" marR="0" lvl="1" indent="-342900" algn="just" defTabSz="914400" rtl="0" eaLnBrk="1" fontAlgn="auto" latinLnBrk="0" hangingPunct="1">
              <a:lnSpc>
                <a:spcPct val="100000"/>
              </a:lnSpc>
              <a:spcBef>
                <a:spcPts val="0"/>
              </a:spcBef>
              <a:spcAft>
                <a:spcPts val="0"/>
              </a:spcAft>
              <a:buClrTx/>
              <a:buSzPts val="1200"/>
              <a:buFont typeface="Arial" panose="020B0604020202020204" pitchFamily="34" charset="0"/>
              <a:buChar char="•"/>
              <a:tabLst/>
              <a:defRPr/>
            </a:pPr>
            <a:endParaRPr kumimoji="0" lang="es-PE" sz="1100" b="0" i="0" u="none" strike="noStrike" kern="1200" cap="none" spc="0" normalizeH="0" baseline="0" noProof="0" dirty="0">
              <a:ln>
                <a:noFill/>
              </a:ln>
              <a:solidFill>
                <a:srgbClr val="242424"/>
              </a:solidFill>
              <a:effectLst/>
              <a:uLnTx/>
              <a:uFillTx/>
              <a:latin typeface="Arial" panose="020B0604020202020204" pitchFamily="34" charset="0"/>
              <a:ea typeface="+mn-ea"/>
              <a:cs typeface="Arial" panose="020B0604020202020204" pitchFamily="34" charset="0"/>
            </a:endParaRPr>
          </a:p>
        </p:txBody>
      </p:sp>
      <p:cxnSp>
        <p:nvCxnSpPr>
          <p:cNvPr id="3" name="Conector recto 2">
            <a:extLst>
              <a:ext uri="{FF2B5EF4-FFF2-40B4-BE49-F238E27FC236}">
                <a16:creationId xmlns:a16="http://schemas.microsoft.com/office/drawing/2014/main" id="{E3E24E31-7846-A3B6-F51E-DBD75A42F0BC}"/>
              </a:ext>
            </a:extLst>
          </p:cNvPr>
          <p:cNvCxnSpPr/>
          <p:nvPr/>
        </p:nvCxnSpPr>
        <p:spPr>
          <a:xfrm flipH="1">
            <a:off x="4764009" y="3093957"/>
            <a:ext cx="2391486" cy="0"/>
          </a:xfrm>
          <a:prstGeom prst="line">
            <a:avLst/>
          </a:prstGeom>
          <a:ln w="9525">
            <a:solidFill>
              <a:schemeClr val="tx1">
                <a:alpha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 name="Cuadro de texto 7">
            <a:extLst>
              <a:ext uri="{FF2B5EF4-FFF2-40B4-BE49-F238E27FC236}">
                <a16:creationId xmlns:a16="http://schemas.microsoft.com/office/drawing/2014/main" id="{D127C14A-E15D-C3D8-DA5D-E5EEF759CA91}"/>
              </a:ext>
            </a:extLst>
          </p:cNvPr>
          <p:cNvSpPr txBox="1"/>
          <p:nvPr/>
        </p:nvSpPr>
        <p:spPr>
          <a:xfrm>
            <a:off x="1529537" y="2370772"/>
            <a:ext cx="3836165" cy="354419"/>
          </a:xfrm>
          <a:prstGeom prst="rect">
            <a:avLst/>
          </a:prstGeom>
          <a:solidFill>
            <a:schemeClr val="tx1"/>
          </a:solidFill>
          <a:ln w="6350">
            <a:solidFill>
              <a:schemeClr val="bg1"/>
            </a:solidFill>
          </a:ln>
        </p:spPr>
        <p:txBody>
          <a:bodyPr rot="0" spcFirstLastPara="0" vert="horz" wrap="square" lIns="81010" tIns="40505" rIns="81010" bIns="40505" numCol="1" spcCol="0" rtlCol="0" fromWordArt="0" anchor="t" anchorCtr="0" forceAA="0" compatLnSpc="1">
            <a:prstTxWarp prst="textNoShape">
              <a:avLst/>
            </a:prstTxWarp>
            <a:noAutofit/>
          </a:bodyPr>
          <a:lstStyle/>
          <a:p>
            <a:pPr marL="79882" algn="ctr"/>
            <a:r>
              <a:rPr lang="en-US" sz="974" b="1" dirty="0">
                <a:solidFill>
                  <a:srgbClr val="FFFFFF"/>
                </a:solidFill>
                <a:latin typeface="Arial" panose="020B0604020202020204" pitchFamily="34" charset="0"/>
                <a:ea typeface="Times New Roman" panose="02020603050405020304" pitchFamily="18" charset="0"/>
              </a:rPr>
              <a:t>ESG </a:t>
            </a:r>
            <a:endParaRPr lang="es-PE" sz="1063" dirty="0">
              <a:latin typeface="Times New Roman" panose="02020603050405020304" pitchFamily="18" charset="0"/>
              <a:ea typeface="Times New Roman" panose="02020603050405020304" pitchFamily="18" charset="0"/>
            </a:endParaRPr>
          </a:p>
          <a:p>
            <a:pPr marL="79882" algn="ctr"/>
            <a:r>
              <a:rPr lang="en-US" sz="974" b="1" dirty="0">
                <a:solidFill>
                  <a:srgbClr val="FFFFFF"/>
                </a:solidFill>
                <a:latin typeface="Arial" panose="020B0604020202020204" pitchFamily="34" charset="0"/>
                <a:ea typeface="Times New Roman" panose="02020603050405020304" pitchFamily="18" charset="0"/>
              </a:rPr>
              <a:t>SCORE</a:t>
            </a:r>
            <a:endParaRPr lang="es-PE" sz="1063" dirty="0">
              <a:latin typeface="Times New Roman" panose="02020603050405020304" pitchFamily="18" charset="0"/>
              <a:ea typeface="Times New Roman" panose="02020603050405020304" pitchFamily="18" charset="0"/>
            </a:endParaRPr>
          </a:p>
        </p:txBody>
      </p:sp>
      <p:sp>
        <p:nvSpPr>
          <p:cNvPr id="5" name="Cuadro de texto 19">
            <a:extLst>
              <a:ext uri="{FF2B5EF4-FFF2-40B4-BE49-F238E27FC236}">
                <a16:creationId xmlns:a16="http://schemas.microsoft.com/office/drawing/2014/main" id="{B8C6A95A-8937-AA69-E642-3B16C63ACBB5}"/>
              </a:ext>
            </a:extLst>
          </p:cNvPr>
          <p:cNvSpPr txBox="1"/>
          <p:nvPr/>
        </p:nvSpPr>
        <p:spPr>
          <a:xfrm>
            <a:off x="2052728" y="2892275"/>
            <a:ext cx="3775409" cy="371296"/>
          </a:xfrm>
          <a:prstGeom prst="rect">
            <a:avLst/>
          </a:prstGeom>
          <a:solidFill>
            <a:schemeClr val="tx1"/>
          </a:solidFill>
          <a:ln w="6350">
            <a:solidFill>
              <a:schemeClr val="bg1"/>
            </a:solidFill>
          </a:ln>
        </p:spPr>
        <p:txBody>
          <a:bodyPr rot="0" spcFirstLastPara="0" vert="horz" wrap="square" lIns="81010" tIns="40505" rIns="81010" bIns="40505" numCol="1" spcCol="0" rtlCol="0" fromWordArt="0" anchor="t" anchorCtr="0" forceAA="0" compatLnSpc="1">
            <a:prstTxWarp prst="textNoShape">
              <a:avLst/>
            </a:prstTxWarp>
            <a:noAutofit/>
          </a:bodyPr>
          <a:lstStyle/>
          <a:p>
            <a:pPr marL="79882" algn="ctr"/>
            <a:r>
              <a:rPr lang="en-US" sz="974" b="1" dirty="0">
                <a:solidFill>
                  <a:srgbClr val="FFFFFF"/>
                </a:solidFill>
                <a:latin typeface="Arial" panose="020B0604020202020204" pitchFamily="34" charset="0"/>
                <a:ea typeface="Times New Roman" panose="02020603050405020304" pitchFamily="18" charset="0"/>
              </a:rPr>
              <a:t>REPORTE</a:t>
            </a:r>
          </a:p>
          <a:p>
            <a:pPr marL="79882" algn="ctr"/>
            <a:r>
              <a:rPr lang="en-US" sz="974" b="1" dirty="0">
                <a:solidFill>
                  <a:srgbClr val="FFFFFF"/>
                </a:solidFill>
                <a:latin typeface="Arial" panose="020B0604020202020204" pitchFamily="34" charset="0"/>
                <a:ea typeface="Times New Roman" panose="02020603050405020304" pitchFamily="18" charset="0"/>
              </a:rPr>
              <a:t>TCFD</a:t>
            </a:r>
            <a:endParaRPr lang="es-PE" sz="1063" dirty="0">
              <a:latin typeface="Times New Roman" panose="02020603050405020304" pitchFamily="18" charset="0"/>
              <a:ea typeface="Times New Roman" panose="02020603050405020304" pitchFamily="18" charset="0"/>
            </a:endParaRPr>
          </a:p>
          <a:p>
            <a:pPr marL="79882" algn="ctr"/>
            <a:r>
              <a:rPr lang="en-US" sz="974" b="1" dirty="0">
                <a:solidFill>
                  <a:srgbClr val="FFFFFF"/>
                </a:solidFill>
                <a:latin typeface="Arial" panose="020B0604020202020204" pitchFamily="34" charset="0"/>
                <a:ea typeface="Times New Roman" panose="02020603050405020304" pitchFamily="18" charset="0"/>
              </a:rPr>
              <a:t> </a:t>
            </a:r>
            <a:endParaRPr lang="es-PE" sz="1063" dirty="0">
              <a:latin typeface="Times New Roman" panose="02020603050405020304" pitchFamily="18" charset="0"/>
              <a:ea typeface="Times New Roman" panose="02020603050405020304" pitchFamily="18" charset="0"/>
            </a:endParaRPr>
          </a:p>
          <a:p>
            <a:pPr marL="79882" algn="ctr"/>
            <a:r>
              <a:rPr lang="en-US" sz="974" b="1" dirty="0">
                <a:solidFill>
                  <a:srgbClr val="FFFFFF"/>
                </a:solidFill>
                <a:latin typeface="Arial" panose="020B0604020202020204" pitchFamily="34" charset="0"/>
                <a:ea typeface="Times New Roman" panose="02020603050405020304" pitchFamily="18" charset="0"/>
              </a:rPr>
              <a:t> </a:t>
            </a:r>
            <a:endParaRPr lang="es-PE" sz="1063" dirty="0">
              <a:latin typeface="Times New Roman" panose="02020603050405020304" pitchFamily="18" charset="0"/>
              <a:ea typeface="Times New Roman" panose="02020603050405020304" pitchFamily="18" charset="0"/>
            </a:endParaRPr>
          </a:p>
        </p:txBody>
      </p:sp>
      <p:sp>
        <p:nvSpPr>
          <p:cNvPr id="6" name="Cuadro de texto 20">
            <a:extLst>
              <a:ext uri="{FF2B5EF4-FFF2-40B4-BE49-F238E27FC236}">
                <a16:creationId xmlns:a16="http://schemas.microsoft.com/office/drawing/2014/main" id="{9CF4C28B-EA5A-F2CB-31EE-0975D7F27992}"/>
              </a:ext>
            </a:extLst>
          </p:cNvPr>
          <p:cNvSpPr txBox="1"/>
          <p:nvPr/>
        </p:nvSpPr>
        <p:spPr>
          <a:xfrm>
            <a:off x="3056916" y="3434029"/>
            <a:ext cx="2771221" cy="405051"/>
          </a:xfrm>
          <a:prstGeom prst="rect">
            <a:avLst/>
          </a:prstGeom>
          <a:solidFill>
            <a:schemeClr val="tx1"/>
          </a:solidFill>
          <a:ln w="6350">
            <a:noFill/>
            <a:prstDash val="dash"/>
          </a:ln>
        </p:spPr>
        <p:txBody>
          <a:bodyPr rot="0" spcFirstLastPara="0" vert="horz" wrap="square" lIns="81010" tIns="40505" rIns="81010" bIns="40505" numCol="1" spcCol="0" rtlCol="0" fromWordArt="0" anchor="t" anchorCtr="0" forceAA="0" compatLnSpc="1">
            <a:prstTxWarp prst="textNoShape">
              <a:avLst/>
            </a:prstTxWarp>
            <a:noAutofit/>
          </a:bodyPr>
          <a:lstStyle/>
          <a:p>
            <a:pPr algn="ctr">
              <a:lnSpc>
                <a:spcPct val="107000"/>
              </a:lnSpc>
              <a:spcAft>
                <a:spcPts val="709"/>
              </a:spcAft>
            </a:pPr>
            <a:r>
              <a:rPr lang="es-MX" sz="974" b="1"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ESTRATEGIA Y PLAN DE SOSTENIBILIDAD CON FOCO EN ESG</a:t>
            </a:r>
            <a:endParaRPr lang="es-PE" sz="974"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upo 7">
            <a:extLst>
              <a:ext uri="{FF2B5EF4-FFF2-40B4-BE49-F238E27FC236}">
                <a16:creationId xmlns:a16="http://schemas.microsoft.com/office/drawing/2014/main" id="{C2E162B3-D3F7-3707-6A64-223F23BF0061}"/>
              </a:ext>
            </a:extLst>
          </p:cNvPr>
          <p:cNvGrpSpPr/>
          <p:nvPr/>
        </p:nvGrpSpPr>
        <p:grpSpPr>
          <a:xfrm>
            <a:off x="6910521" y="2900713"/>
            <a:ext cx="879212" cy="473122"/>
            <a:chOff x="6256430" y="2812212"/>
            <a:chExt cx="879212" cy="473122"/>
          </a:xfrm>
        </p:grpSpPr>
        <p:sp>
          <p:nvSpPr>
            <p:cNvPr id="9" name="Elipse 8">
              <a:extLst>
                <a:ext uri="{FF2B5EF4-FFF2-40B4-BE49-F238E27FC236}">
                  <a16:creationId xmlns:a16="http://schemas.microsoft.com/office/drawing/2014/main" id="{2AB1E207-9149-64DF-2EBA-B0A228C55CDD}"/>
                </a:ext>
              </a:extLst>
            </p:cNvPr>
            <p:cNvSpPr/>
            <p:nvPr/>
          </p:nvSpPr>
          <p:spPr>
            <a:xfrm>
              <a:off x="6300788" y="2831762"/>
              <a:ext cx="834854" cy="342605"/>
            </a:xfrm>
            <a:prstGeom prst="ellipse">
              <a:avLst/>
            </a:prstGeom>
            <a:solidFill>
              <a:schemeClr val="bg1"/>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1010" tIns="40505" rIns="81010" bIns="40505" numCol="1" spcCol="0" rtlCol="0" fromWordArt="0" anchor="ctr" anchorCtr="0" forceAA="0" compatLnSpc="1">
              <a:prstTxWarp prst="textNoShape">
                <a:avLst/>
              </a:prstTxWarp>
              <a:noAutofit/>
            </a:bodyPr>
            <a:lstStyle/>
            <a:p>
              <a:endParaRPr lang="es-PE" sz="1506"/>
            </a:p>
          </p:txBody>
        </p:sp>
        <p:sp>
          <p:nvSpPr>
            <p:cNvPr id="10" name="Cuadro de texto 105">
              <a:extLst>
                <a:ext uri="{FF2B5EF4-FFF2-40B4-BE49-F238E27FC236}">
                  <a16:creationId xmlns:a16="http://schemas.microsoft.com/office/drawing/2014/main" id="{11A40498-D299-CE60-1F3B-6708922A5122}"/>
                </a:ext>
              </a:extLst>
            </p:cNvPr>
            <p:cNvSpPr txBox="1"/>
            <p:nvPr/>
          </p:nvSpPr>
          <p:spPr>
            <a:xfrm>
              <a:off x="6256430" y="2812212"/>
              <a:ext cx="852294" cy="473122"/>
            </a:xfrm>
            <a:prstGeom prst="rect">
              <a:avLst/>
            </a:prstGeom>
            <a:noFill/>
            <a:ln w="6350">
              <a:solidFill>
                <a:schemeClr val="bg1"/>
              </a:solidFill>
              <a:prstDash val="dash"/>
            </a:ln>
          </p:spPr>
          <p:txBody>
            <a:bodyPr rot="0" spcFirstLastPara="0" vert="horz" wrap="square" lIns="81010" tIns="40505" rIns="81010" bIns="40505" numCol="1" spcCol="0" rtlCol="0" fromWordArt="0" anchor="t" anchorCtr="0" forceAA="0" compatLnSpc="1">
              <a:prstTxWarp prst="textNoShape">
                <a:avLst/>
              </a:prstTxWarp>
              <a:noAutofit/>
            </a:bodyPr>
            <a:lstStyle/>
            <a:p>
              <a:pPr marL="79882" algn="ctr"/>
              <a:r>
                <a:rPr lang="en-US" sz="974" b="1" dirty="0">
                  <a:solidFill>
                    <a:srgbClr val="000000"/>
                  </a:solidFill>
                  <a:latin typeface="Arial" panose="020B0604020202020204" pitchFamily="34" charset="0"/>
                  <a:ea typeface="Times New Roman" panose="02020603050405020304" pitchFamily="18" charset="0"/>
                </a:rPr>
                <a:t>TCFD</a:t>
              </a:r>
              <a:endParaRPr lang="en-US" sz="1063" dirty="0">
                <a:latin typeface="Times New Roman" panose="02020603050405020304" pitchFamily="18" charset="0"/>
                <a:ea typeface="Times New Roman" panose="02020603050405020304" pitchFamily="18" charset="0"/>
              </a:endParaRPr>
            </a:p>
            <a:p>
              <a:pPr marL="79882" algn="ctr"/>
              <a:r>
                <a:rPr lang="en-US" sz="974" b="1" dirty="0">
                  <a:solidFill>
                    <a:srgbClr val="000000"/>
                  </a:solidFill>
                  <a:latin typeface="Arial" panose="020B0604020202020204" pitchFamily="34" charset="0"/>
                  <a:ea typeface="Times New Roman" panose="02020603050405020304" pitchFamily="18" charset="0"/>
                </a:rPr>
                <a:t>REPORT</a:t>
              </a:r>
              <a:endParaRPr lang="en-US" sz="1063" dirty="0">
                <a:latin typeface="Times New Roman" panose="02020603050405020304" pitchFamily="18" charset="0"/>
                <a:ea typeface="Times New Roman" panose="02020603050405020304" pitchFamily="18" charset="0"/>
              </a:endParaRPr>
            </a:p>
            <a:p>
              <a:pPr marL="79882" algn="ctr"/>
              <a:r>
                <a:rPr lang="en-US" sz="974" b="1" dirty="0">
                  <a:solidFill>
                    <a:srgbClr val="000000"/>
                  </a:solidFill>
                  <a:latin typeface="Arial" panose="020B0604020202020204" pitchFamily="34" charset="0"/>
                  <a:ea typeface="Times New Roman" panose="02020603050405020304" pitchFamily="18" charset="0"/>
                </a:rPr>
                <a:t> </a:t>
              </a:r>
              <a:endParaRPr lang="en-US" sz="1063" dirty="0">
                <a:latin typeface="Times New Roman" panose="02020603050405020304" pitchFamily="18" charset="0"/>
                <a:ea typeface="Times New Roman" panose="02020603050405020304" pitchFamily="18" charset="0"/>
              </a:endParaRPr>
            </a:p>
          </p:txBody>
        </p:sp>
      </p:grpSp>
      <p:sp>
        <p:nvSpPr>
          <p:cNvPr id="11" name="Cuadro de texto 12">
            <a:extLst>
              <a:ext uri="{FF2B5EF4-FFF2-40B4-BE49-F238E27FC236}">
                <a16:creationId xmlns:a16="http://schemas.microsoft.com/office/drawing/2014/main" id="{60B28E76-A0F6-38F4-94DB-FE3D9908D490}"/>
              </a:ext>
            </a:extLst>
          </p:cNvPr>
          <p:cNvSpPr txBox="1"/>
          <p:nvPr/>
        </p:nvSpPr>
        <p:spPr>
          <a:xfrm>
            <a:off x="6770607" y="3479598"/>
            <a:ext cx="1364233" cy="204688"/>
          </a:xfrm>
          <a:prstGeom prst="rect">
            <a:avLst/>
          </a:prstGeom>
          <a:noFill/>
          <a:ln w="6350">
            <a:noFill/>
          </a:ln>
        </p:spPr>
        <p:txBody>
          <a:bodyPr rot="0" spcFirstLastPara="0" vert="horz" wrap="square" lIns="81010" tIns="40505" rIns="81010" bIns="40505" numCol="1" spcCol="0" rtlCol="0" fromWordArt="0" anchor="t" anchorCtr="0" forceAA="0" compatLnSpc="1">
            <a:prstTxWarp prst="textNoShape">
              <a:avLst/>
            </a:prstTxWarp>
            <a:noAutofit/>
          </a:bodyPr>
          <a:lstStyle/>
          <a:p>
            <a:pPr algn="ctr">
              <a:lnSpc>
                <a:spcPct val="107000"/>
              </a:lnSpc>
              <a:spcAft>
                <a:spcPts val="709"/>
              </a:spcAft>
            </a:pPr>
            <a:r>
              <a:rPr lang="en-US" sz="709"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Actualmente</a:t>
            </a:r>
            <a:r>
              <a:rPr lang="en-US" sz="709"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709"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en</a:t>
            </a:r>
            <a:r>
              <a:rPr lang="en-US" sz="709"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709"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servicio</a:t>
            </a:r>
            <a:endParaRPr lang="en-US" sz="974" dirty="0">
              <a:latin typeface="Calibri" panose="020F0502020204030204" pitchFamily="34" charset="0"/>
              <a:ea typeface="Calibri" panose="020F0502020204030204" pitchFamily="34" charset="0"/>
              <a:cs typeface="Times New Roman" panose="02020603050405020304" pitchFamily="18" charset="0"/>
            </a:endParaRPr>
          </a:p>
        </p:txBody>
      </p:sp>
      <p:sp>
        <p:nvSpPr>
          <p:cNvPr id="65" name="Cuadro de texto 13">
            <a:extLst>
              <a:ext uri="{FF2B5EF4-FFF2-40B4-BE49-F238E27FC236}">
                <a16:creationId xmlns:a16="http://schemas.microsoft.com/office/drawing/2014/main" id="{4AACFAD9-3770-A505-A90C-9A824D94A2EF}"/>
              </a:ext>
            </a:extLst>
          </p:cNvPr>
          <p:cNvSpPr txBox="1"/>
          <p:nvPr/>
        </p:nvSpPr>
        <p:spPr>
          <a:xfrm>
            <a:off x="9634233" y="3437028"/>
            <a:ext cx="743155" cy="473122"/>
          </a:xfrm>
          <a:prstGeom prst="rect">
            <a:avLst/>
          </a:prstGeom>
          <a:noFill/>
          <a:ln w="6350">
            <a:solidFill>
              <a:schemeClr val="bg1"/>
            </a:solidFill>
            <a:prstDash val="dash"/>
          </a:ln>
        </p:spPr>
        <p:txBody>
          <a:bodyPr rot="0" spcFirstLastPara="0" vert="horz" wrap="square" lIns="81010" tIns="40505" rIns="81010" bIns="40505" numCol="1" spcCol="0" rtlCol="0" fromWordArt="0" anchor="t" anchorCtr="0" forceAA="0" compatLnSpc="1">
            <a:prstTxWarp prst="textNoShape">
              <a:avLst/>
            </a:prstTxWarp>
            <a:noAutofit/>
          </a:bodyPr>
          <a:lstStyle/>
          <a:p>
            <a:pPr marL="79882" algn="ctr"/>
            <a:r>
              <a:rPr lang="en-US" sz="974" b="1" dirty="0">
                <a:solidFill>
                  <a:srgbClr val="000000"/>
                </a:solidFill>
                <a:latin typeface="Arial" panose="020B0604020202020204" pitchFamily="34" charset="0"/>
                <a:ea typeface="Times New Roman" panose="02020603050405020304" pitchFamily="18" charset="0"/>
              </a:rPr>
              <a:t>PLAN</a:t>
            </a:r>
          </a:p>
          <a:p>
            <a:pPr marL="79882" algn="ctr"/>
            <a:r>
              <a:rPr lang="en-US" sz="974" b="1" dirty="0">
                <a:solidFill>
                  <a:srgbClr val="000000"/>
                </a:solidFill>
                <a:latin typeface="Arial" panose="020B0604020202020204" pitchFamily="34" charset="0"/>
                <a:ea typeface="Times New Roman" panose="02020603050405020304" pitchFamily="18" charset="0"/>
              </a:rPr>
              <a:t>ESG</a:t>
            </a:r>
            <a:endParaRPr lang="en-US" sz="1063" dirty="0">
              <a:latin typeface="Times New Roman" panose="02020603050405020304" pitchFamily="18" charset="0"/>
              <a:ea typeface="Times New Roman" panose="02020603050405020304" pitchFamily="18" charset="0"/>
            </a:endParaRPr>
          </a:p>
        </p:txBody>
      </p:sp>
      <p:cxnSp>
        <p:nvCxnSpPr>
          <p:cNvPr id="66" name="Conector recto de flecha 65">
            <a:extLst>
              <a:ext uri="{FF2B5EF4-FFF2-40B4-BE49-F238E27FC236}">
                <a16:creationId xmlns:a16="http://schemas.microsoft.com/office/drawing/2014/main" id="{46F14640-2B6F-17EF-91E5-39D83E5DB39A}"/>
              </a:ext>
            </a:extLst>
          </p:cNvPr>
          <p:cNvCxnSpPr>
            <a:cxnSpLocks/>
          </p:cNvCxnSpPr>
          <p:nvPr/>
        </p:nvCxnSpPr>
        <p:spPr>
          <a:xfrm>
            <a:off x="1197058" y="2143017"/>
            <a:ext cx="5172412" cy="0"/>
          </a:xfrm>
          <a:prstGeom prst="straightConnector1">
            <a:avLst/>
          </a:prstGeom>
          <a:ln w="85725">
            <a:solidFill>
              <a:srgbClr val="18A975">
                <a:alpha val="62000"/>
              </a:srgbClr>
            </a:solidFill>
            <a:tailEnd type="none"/>
          </a:ln>
        </p:spPr>
        <p:style>
          <a:lnRef idx="1">
            <a:schemeClr val="accent1"/>
          </a:lnRef>
          <a:fillRef idx="0">
            <a:schemeClr val="accent1"/>
          </a:fillRef>
          <a:effectRef idx="0">
            <a:schemeClr val="accent1"/>
          </a:effectRef>
          <a:fontRef idx="minor">
            <a:schemeClr val="tx1"/>
          </a:fontRef>
        </p:style>
      </p:cxnSp>
      <p:cxnSp>
        <p:nvCxnSpPr>
          <p:cNvPr id="67" name="Conector recto de flecha 66">
            <a:extLst>
              <a:ext uri="{FF2B5EF4-FFF2-40B4-BE49-F238E27FC236}">
                <a16:creationId xmlns:a16="http://schemas.microsoft.com/office/drawing/2014/main" id="{0494A219-FF61-A288-E4B7-6583B17A1DD2}"/>
              </a:ext>
            </a:extLst>
          </p:cNvPr>
          <p:cNvCxnSpPr>
            <a:cxnSpLocks/>
          </p:cNvCxnSpPr>
          <p:nvPr/>
        </p:nvCxnSpPr>
        <p:spPr>
          <a:xfrm>
            <a:off x="6450456" y="2143017"/>
            <a:ext cx="4135392" cy="0"/>
          </a:xfrm>
          <a:prstGeom prst="straightConnector1">
            <a:avLst/>
          </a:prstGeom>
          <a:ln w="85725">
            <a:solidFill>
              <a:srgbClr val="18A975">
                <a:alpha val="62000"/>
              </a:srgb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8" name="CuadroTexto 32">
            <a:extLst>
              <a:ext uri="{FF2B5EF4-FFF2-40B4-BE49-F238E27FC236}">
                <a16:creationId xmlns:a16="http://schemas.microsoft.com/office/drawing/2014/main" id="{8FC73516-B0A1-7659-3CCD-90DB70FB4D10}"/>
              </a:ext>
            </a:extLst>
          </p:cNvPr>
          <p:cNvSpPr txBox="1"/>
          <p:nvPr/>
        </p:nvSpPr>
        <p:spPr>
          <a:xfrm>
            <a:off x="1361306" y="1632961"/>
            <a:ext cx="706611" cy="241905"/>
          </a:xfrm>
          <a:prstGeom prst="rect">
            <a:avLst/>
          </a:prstGeom>
          <a:noFill/>
        </p:spPr>
        <p:txBody>
          <a:bodyPr wrap="square" rtlCol="0">
            <a:noAutofit/>
          </a:bodyPr>
          <a:lstStyle/>
          <a:p>
            <a:pPr algn="ctr">
              <a:lnSpc>
                <a:spcPct val="107000"/>
              </a:lnSpc>
              <a:spcAft>
                <a:spcPts val="709"/>
              </a:spcAft>
            </a:pPr>
            <a:r>
              <a:rPr lang="en-US" sz="974" dirty="0">
                <a:solidFill>
                  <a:srgbClr val="000000"/>
                </a:solidFill>
                <a:latin typeface="Arial" panose="020B0604020202020204" pitchFamily="34" charset="0"/>
                <a:ea typeface="Calibri" panose="020F0502020204030204" pitchFamily="34" charset="0"/>
                <a:cs typeface="Times New Roman" panose="02020603050405020304" pitchFamily="18" charset="0"/>
              </a:rPr>
              <a:t>Nov -</a:t>
            </a:r>
            <a:r>
              <a:rPr lang="en-US" sz="974"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DIc</a:t>
            </a:r>
            <a:endParaRPr lang="es-PE" sz="974" dirty="0">
              <a:latin typeface="Calibri" panose="020F0502020204030204" pitchFamily="34" charset="0"/>
              <a:ea typeface="Calibri" panose="020F0502020204030204" pitchFamily="34" charset="0"/>
              <a:cs typeface="Times New Roman" panose="02020603050405020304" pitchFamily="18" charset="0"/>
            </a:endParaRPr>
          </a:p>
        </p:txBody>
      </p:sp>
      <p:sp>
        <p:nvSpPr>
          <p:cNvPr id="69" name="CuadroTexto 32">
            <a:extLst>
              <a:ext uri="{FF2B5EF4-FFF2-40B4-BE49-F238E27FC236}">
                <a16:creationId xmlns:a16="http://schemas.microsoft.com/office/drawing/2014/main" id="{F06ECE38-F01C-5904-BF60-1ECF5252C167}"/>
              </a:ext>
            </a:extLst>
          </p:cNvPr>
          <p:cNvSpPr txBox="1"/>
          <p:nvPr/>
        </p:nvSpPr>
        <p:spPr>
          <a:xfrm>
            <a:off x="2465654" y="1625648"/>
            <a:ext cx="640205" cy="241905"/>
          </a:xfrm>
          <a:prstGeom prst="rect">
            <a:avLst/>
          </a:prstGeom>
          <a:noFill/>
        </p:spPr>
        <p:txBody>
          <a:bodyPr wrap="square" rtlCol="0">
            <a:noAutofit/>
          </a:bodyPr>
          <a:lstStyle/>
          <a:p>
            <a:pPr algn="ctr">
              <a:lnSpc>
                <a:spcPct val="107000"/>
              </a:lnSpc>
              <a:spcAft>
                <a:spcPts val="709"/>
              </a:spcAft>
            </a:pPr>
            <a:r>
              <a:rPr lang="en-US" sz="974"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Ene</a:t>
            </a:r>
            <a:endParaRPr lang="es-PE" sz="974" dirty="0">
              <a:latin typeface="Calibri" panose="020F0502020204030204" pitchFamily="34" charset="0"/>
              <a:ea typeface="Calibri" panose="020F0502020204030204" pitchFamily="34" charset="0"/>
              <a:cs typeface="Times New Roman" panose="02020603050405020304" pitchFamily="18" charset="0"/>
            </a:endParaRPr>
          </a:p>
        </p:txBody>
      </p:sp>
      <p:sp>
        <p:nvSpPr>
          <p:cNvPr id="70" name="CuadroTexto 32">
            <a:extLst>
              <a:ext uri="{FF2B5EF4-FFF2-40B4-BE49-F238E27FC236}">
                <a16:creationId xmlns:a16="http://schemas.microsoft.com/office/drawing/2014/main" id="{8FFEA508-BB23-541D-B22F-B6A8D0D150EF}"/>
              </a:ext>
            </a:extLst>
          </p:cNvPr>
          <p:cNvSpPr txBox="1"/>
          <p:nvPr/>
        </p:nvSpPr>
        <p:spPr>
          <a:xfrm>
            <a:off x="3868142" y="1612146"/>
            <a:ext cx="640205" cy="241905"/>
          </a:xfrm>
          <a:prstGeom prst="rect">
            <a:avLst/>
          </a:prstGeom>
          <a:noFill/>
        </p:spPr>
        <p:txBody>
          <a:bodyPr wrap="square" rtlCol="0">
            <a:noAutofit/>
          </a:bodyPr>
          <a:lstStyle/>
          <a:p>
            <a:pPr algn="ctr">
              <a:lnSpc>
                <a:spcPct val="107000"/>
              </a:lnSpc>
              <a:spcAft>
                <a:spcPts val="709"/>
              </a:spcAft>
            </a:pPr>
            <a:r>
              <a:rPr lang="en-US" sz="974">
                <a:solidFill>
                  <a:srgbClr val="000000"/>
                </a:solidFill>
                <a:latin typeface="Arial" panose="020B0604020202020204" pitchFamily="34" charset="0"/>
                <a:ea typeface="Calibri" panose="020F0502020204030204" pitchFamily="34" charset="0"/>
                <a:cs typeface="Times New Roman" panose="02020603050405020304" pitchFamily="18" charset="0"/>
              </a:rPr>
              <a:t>Feb</a:t>
            </a:r>
            <a:endParaRPr lang="es-PE" sz="974">
              <a:latin typeface="Calibri" panose="020F0502020204030204" pitchFamily="34" charset="0"/>
              <a:ea typeface="Calibri" panose="020F0502020204030204" pitchFamily="34" charset="0"/>
              <a:cs typeface="Times New Roman" panose="02020603050405020304" pitchFamily="18" charset="0"/>
            </a:endParaRPr>
          </a:p>
        </p:txBody>
      </p:sp>
      <p:sp>
        <p:nvSpPr>
          <p:cNvPr id="71" name="CuadroTexto 32">
            <a:extLst>
              <a:ext uri="{FF2B5EF4-FFF2-40B4-BE49-F238E27FC236}">
                <a16:creationId xmlns:a16="http://schemas.microsoft.com/office/drawing/2014/main" id="{96964A66-01B7-FF2C-05F0-AF4E65E230D1}"/>
              </a:ext>
            </a:extLst>
          </p:cNvPr>
          <p:cNvSpPr txBox="1"/>
          <p:nvPr/>
        </p:nvSpPr>
        <p:spPr>
          <a:xfrm>
            <a:off x="5187932" y="1624523"/>
            <a:ext cx="640205" cy="241905"/>
          </a:xfrm>
          <a:prstGeom prst="rect">
            <a:avLst/>
          </a:prstGeom>
          <a:noFill/>
        </p:spPr>
        <p:txBody>
          <a:bodyPr wrap="square" rtlCol="0">
            <a:noAutofit/>
          </a:bodyPr>
          <a:lstStyle/>
          <a:p>
            <a:pPr algn="ctr">
              <a:lnSpc>
                <a:spcPct val="107000"/>
              </a:lnSpc>
              <a:spcAft>
                <a:spcPts val="709"/>
              </a:spcAft>
            </a:pPr>
            <a:r>
              <a:rPr lang="en-US" sz="974">
                <a:solidFill>
                  <a:srgbClr val="000000"/>
                </a:solidFill>
                <a:latin typeface="Arial" panose="020B0604020202020204" pitchFamily="34" charset="0"/>
                <a:ea typeface="Calibri" panose="020F0502020204030204" pitchFamily="34" charset="0"/>
                <a:cs typeface="Times New Roman" panose="02020603050405020304" pitchFamily="18" charset="0"/>
              </a:rPr>
              <a:t>Mar</a:t>
            </a:r>
            <a:endParaRPr lang="es-PE" sz="974">
              <a:latin typeface="Calibri" panose="020F0502020204030204" pitchFamily="34" charset="0"/>
              <a:ea typeface="Calibri" panose="020F0502020204030204" pitchFamily="34" charset="0"/>
              <a:cs typeface="Times New Roman" panose="02020603050405020304" pitchFamily="18" charset="0"/>
            </a:endParaRPr>
          </a:p>
        </p:txBody>
      </p:sp>
      <p:sp>
        <p:nvSpPr>
          <p:cNvPr id="72" name="CuadroTexto 32">
            <a:extLst>
              <a:ext uri="{FF2B5EF4-FFF2-40B4-BE49-F238E27FC236}">
                <a16:creationId xmlns:a16="http://schemas.microsoft.com/office/drawing/2014/main" id="{0D87422E-9F9A-D3D1-F3E9-5CEFD9016137}"/>
              </a:ext>
            </a:extLst>
          </p:cNvPr>
          <p:cNvSpPr txBox="1"/>
          <p:nvPr/>
        </p:nvSpPr>
        <p:spPr>
          <a:xfrm>
            <a:off x="7694183" y="1623960"/>
            <a:ext cx="640205" cy="241905"/>
          </a:xfrm>
          <a:prstGeom prst="rect">
            <a:avLst/>
          </a:prstGeom>
          <a:noFill/>
        </p:spPr>
        <p:txBody>
          <a:bodyPr wrap="square" rtlCol="0">
            <a:noAutofit/>
          </a:bodyPr>
          <a:lstStyle/>
          <a:p>
            <a:pPr algn="ctr">
              <a:lnSpc>
                <a:spcPct val="107000"/>
              </a:lnSpc>
              <a:spcAft>
                <a:spcPts val="709"/>
              </a:spcAft>
            </a:pPr>
            <a:r>
              <a:rPr lang="en-US" sz="974" dirty="0">
                <a:solidFill>
                  <a:srgbClr val="000000"/>
                </a:solidFill>
                <a:latin typeface="Arial" panose="020B0604020202020204" pitchFamily="34" charset="0"/>
                <a:ea typeface="Calibri" panose="020F0502020204030204" pitchFamily="34" charset="0"/>
                <a:cs typeface="Times New Roman" panose="02020603050405020304" pitchFamily="18" charset="0"/>
              </a:rPr>
              <a:t>May</a:t>
            </a:r>
            <a:endParaRPr lang="es-PE" sz="974" dirty="0">
              <a:latin typeface="Calibri" panose="020F0502020204030204" pitchFamily="34" charset="0"/>
              <a:ea typeface="Calibri" panose="020F0502020204030204" pitchFamily="34" charset="0"/>
              <a:cs typeface="Times New Roman" panose="02020603050405020304" pitchFamily="18" charset="0"/>
            </a:endParaRPr>
          </a:p>
        </p:txBody>
      </p:sp>
      <p:sp>
        <p:nvSpPr>
          <p:cNvPr id="73" name="CuadroTexto 32">
            <a:extLst>
              <a:ext uri="{FF2B5EF4-FFF2-40B4-BE49-F238E27FC236}">
                <a16:creationId xmlns:a16="http://schemas.microsoft.com/office/drawing/2014/main" id="{B1BC21BA-2446-257D-9DB7-2C045CEBF03A}"/>
              </a:ext>
            </a:extLst>
          </p:cNvPr>
          <p:cNvSpPr txBox="1"/>
          <p:nvPr/>
        </p:nvSpPr>
        <p:spPr>
          <a:xfrm>
            <a:off x="6549915" y="1623397"/>
            <a:ext cx="640205" cy="335292"/>
          </a:xfrm>
          <a:prstGeom prst="rect">
            <a:avLst/>
          </a:prstGeom>
          <a:noFill/>
        </p:spPr>
        <p:txBody>
          <a:bodyPr wrap="square" rtlCol="0">
            <a:noAutofit/>
          </a:bodyPr>
          <a:lstStyle/>
          <a:p>
            <a:pPr algn="ctr">
              <a:lnSpc>
                <a:spcPct val="107000"/>
              </a:lnSpc>
              <a:spcAft>
                <a:spcPts val="709"/>
              </a:spcAft>
            </a:pPr>
            <a:r>
              <a:rPr lang="en-US" sz="974"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Abr</a:t>
            </a:r>
            <a:endParaRPr lang="es-PE" sz="974" dirty="0">
              <a:latin typeface="Calibri" panose="020F0502020204030204" pitchFamily="34" charset="0"/>
              <a:ea typeface="Calibri" panose="020F0502020204030204" pitchFamily="34" charset="0"/>
              <a:cs typeface="Times New Roman" panose="02020603050405020304" pitchFamily="18" charset="0"/>
            </a:endParaRPr>
          </a:p>
        </p:txBody>
      </p:sp>
      <p:sp>
        <p:nvSpPr>
          <p:cNvPr id="74" name="CuadroTexto 32">
            <a:extLst>
              <a:ext uri="{FF2B5EF4-FFF2-40B4-BE49-F238E27FC236}">
                <a16:creationId xmlns:a16="http://schemas.microsoft.com/office/drawing/2014/main" id="{3E73227F-149F-37B4-5656-D9C0E0F54CA6}"/>
              </a:ext>
            </a:extLst>
          </p:cNvPr>
          <p:cNvSpPr txBox="1"/>
          <p:nvPr/>
        </p:nvSpPr>
        <p:spPr>
          <a:xfrm>
            <a:off x="9595108" y="1630711"/>
            <a:ext cx="640205" cy="241905"/>
          </a:xfrm>
          <a:prstGeom prst="rect">
            <a:avLst/>
          </a:prstGeom>
          <a:noFill/>
        </p:spPr>
        <p:txBody>
          <a:bodyPr wrap="square" rtlCol="0">
            <a:noAutofit/>
          </a:bodyPr>
          <a:lstStyle/>
          <a:p>
            <a:pPr algn="ctr">
              <a:lnSpc>
                <a:spcPct val="107000"/>
              </a:lnSpc>
              <a:spcAft>
                <a:spcPts val="709"/>
              </a:spcAft>
            </a:pPr>
            <a:r>
              <a:rPr lang="en-US" sz="974" dirty="0">
                <a:solidFill>
                  <a:srgbClr val="000000"/>
                </a:solidFill>
                <a:latin typeface="Arial" panose="020B0604020202020204" pitchFamily="34" charset="0"/>
                <a:ea typeface="Calibri" panose="020F0502020204030204" pitchFamily="34" charset="0"/>
                <a:cs typeface="Times New Roman" panose="02020603050405020304" pitchFamily="18" charset="0"/>
              </a:rPr>
              <a:t>Jul-Ago</a:t>
            </a:r>
            <a:endParaRPr lang="es-PE" sz="974"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75" name="Conector recto 74">
            <a:extLst>
              <a:ext uri="{FF2B5EF4-FFF2-40B4-BE49-F238E27FC236}">
                <a16:creationId xmlns:a16="http://schemas.microsoft.com/office/drawing/2014/main" id="{0EEE4FB7-0B70-1482-80E8-74D0060F8502}"/>
              </a:ext>
            </a:extLst>
          </p:cNvPr>
          <p:cNvCxnSpPr/>
          <p:nvPr/>
        </p:nvCxnSpPr>
        <p:spPr>
          <a:xfrm flipV="1">
            <a:off x="1184399" y="1911433"/>
            <a:ext cx="9121613"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80B30651-458D-9EAC-F5AC-79BB9A147C68}"/>
              </a:ext>
            </a:extLst>
          </p:cNvPr>
          <p:cNvCxnSpPr/>
          <p:nvPr/>
        </p:nvCxnSpPr>
        <p:spPr>
          <a:xfrm flipH="1">
            <a:off x="4730281" y="3644150"/>
            <a:ext cx="4911239" cy="0"/>
          </a:xfrm>
          <a:prstGeom prst="line">
            <a:avLst/>
          </a:prstGeom>
          <a:ln w="9525">
            <a:solidFill>
              <a:schemeClr val="tx1">
                <a:alpha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7" name="Elipse 76">
            <a:extLst>
              <a:ext uri="{FF2B5EF4-FFF2-40B4-BE49-F238E27FC236}">
                <a16:creationId xmlns:a16="http://schemas.microsoft.com/office/drawing/2014/main" id="{81D83738-AA98-AC63-9738-0E5C3012884C}"/>
              </a:ext>
            </a:extLst>
          </p:cNvPr>
          <p:cNvSpPr/>
          <p:nvPr/>
        </p:nvSpPr>
        <p:spPr>
          <a:xfrm>
            <a:off x="9626612" y="3446468"/>
            <a:ext cx="801663" cy="371296"/>
          </a:xfrm>
          <a:prstGeom prst="ellipse">
            <a:avLst/>
          </a:prstGeom>
          <a:no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1010" tIns="40505" rIns="81010" bIns="40505" numCol="1" spcCol="0" rtlCol="0" fromWordArt="0" anchor="ctr" anchorCtr="0" forceAA="0" compatLnSpc="1">
            <a:prstTxWarp prst="textNoShape">
              <a:avLst/>
            </a:prstTxWarp>
            <a:noAutofit/>
          </a:bodyPr>
          <a:lstStyle/>
          <a:p>
            <a:endParaRPr lang="es-PE" sz="1506"/>
          </a:p>
        </p:txBody>
      </p:sp>
      <p:sp>
        <p:nvSpPr>
          <p:cNvPr id="78" name="Cuadro de texto 104">
            <a:extLst>
              <a:ext uri="{FF2B5EF4-FFF2-40B4-BE49-F238E27FC236}">
                <a16:creationId xmlns:a16="http://schemas.microsoft.com/office/drawing/2014/main" id="{5636DA8F-A9D2-F51B-5D50-351ABC038508}"/>
              </a:ext>
            </a:extLst>
          </p:cNvPr>
          <p:cNvSpPr txBox="1"/>
          <p:nvPr/>
        </p:nvSpPr>
        <p:spPr>
          <a:xfrm>
            <a:off x="5716484" y="2947688"/>
            <a:ext cx="1364233" cy="213777"/>
          </a:xfrm>
          <a:prstGeom prst="rect">
            <a:avLst/>
          </a:prstGeom>
          <a:noFill/>
          <a:ln w="6350">
            <a:noFill/>
          </a:ln>
        </p:spPr>
        <p:txBody>
          <a:bodyPr rot="0" spcFirstLastPara="0" vert="horz" wrap="square" lIns="81010" tIns="40505" rIns="81010" bIns="40505" numCol="1" spcCol="0" rtlCol="0" fromWordArt="0" anchor="t" anchorCtr="0" forceAA="0" compatLnSpc="1">
            <a:prstTxWarp prst="textNoShape">
              <a:avLst/>
            </a:prstTxWarp>
            <a:noAutofit/>
          </a:bodyPr>
          <a:lstStyle/>
          <a:p>
            <a:pPr algn="ctr">
              <a:lnSpc>
                <a:spcPct val="107000"/>
              </a:lnSpc>
              <a:spcAft>
                <a:spcPts val="709"/>
              </a:spcAft>
            </a:pPr>
            <a:r>
              <a:rPr lang="en-US" sz="709"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Actualmente</a:t>
            </a:r>
            <a:r>
              <a:rPr lang="en-US" sz="709"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709"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en</a:t>
            </a:r>
            <a:r>
              <a:rPr lang="en-US" sz="709"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709"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servicio</a:t>
            </a:r>
            <a:endParaRPr lang="en-US" sz="974"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79" name="Conector recto 78">
            <a:extLst>
              <a:ext uri="{FF2B5EF4-FFF2-40B4-BE49-F238E27FC236}">
                <a16:creationId xmlns:a16="http://schemas.microsoft.com/office/drawing/2014/main" id="{5B18B8DC-7670-BD25-10CC-9B03899FF5A0}"/>
              </a:ext>
            </a:extLst>
          </p:cNvPr>
          <p:cNvCxnSpPr/>
          <p:nvPr/>
        </p:nvCxnSpPr>
        <p:spPr>
          <a:xfrm flipH="1" flipV="1">
            <a:off x="2247377" y="1823673"/>
            <a:ext cx="0" cy="15920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E8949ED6-1E7F-40F4-38FF-6B35587557C1}"/>
              </a:ext>
            </a:extLst>
          </p:cNvPr>
          <p:cNvCxnSpPr/>
          <p:nvPr/>
        </p:nvCxnSpPr>
        <p:spPr>
          <a:xfrm flipH="1" flipV="1">
            <a:off x="3381519" y="1810171"/>
            <a:ext cx="0" cy="15920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1" name="Conector recto 80">
            <a:extLst>
              <a:ext uri="{FF2B5EF4-FFF2-40B4-BE49-F238E27FC236}">
                <a16:creationId xmlns:a16="http://schemas.microsoft.com/office/drawing/2014/main" id="{0B002392-8322-B9BB-FD3A-037D6DC42F2F}"/>
              </a:ext>
            </a:extLst>
          </p:cNvPr>
          <p:cNvCxnSpPr/>
          <p:nvPr/>
        </p:nvCxnSpPr>
        <p:spPr>
          <a:xfrm flipH="1" flipV="1">
            <a:off x="4711435" y="1823673"/>
            <a:ext cx="0" cy="15920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2" name="Conector recto 81">
            <a:extLst>
              <a:ext uri="{FF2B5EF4-FFF2-40B4-BE49-F238E27FC236}">
                <a16:creationId xmlns:a16="http://schemas.microsoft.com/office/drawing/2014/main" id="{AF495BB9-76D5-BE30-1BB8-E25FA6F66812}"/>
              </a:ext>
            </a:extLst>
          </p:cNvPr>
          <p:cNvCxnSpPr/>
          <p:nvPr/>
        </p:nvCxnSpPr>
        <p:spPr>
          <a:xfrm flipH="1" flipV="1">
            <a:off x="6054853" y="1810171"/>
            <a:ext cx="0" cy="15920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3" name="Conector recto 82">
            <a:extLst>
              <a:ext uri="{FF2B5EF4-FFF2-40B4-BE49-F238E27FC236}">
                <a16:creationId xmlns:a16="http://schemas.microsoft.com/office/drawing/2014/main" id="{70E83B1B-91DC-9CCD-A73E-DC7A8FC3C542}"/>
              </a:ext>
            </a:extLst>
          </p:cNvPr>
          <p:cNvCxnSpPr/>
          <p:nvPr/>
        </p:nvCxnSpPr>
        <p:spPr>
          <a:xfrm flipH="1" flipV="1">
            <a:off x="7303759" y="1823673"/>
            <a:ext cx="0" cy="15920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4" name="Conector recto 83">
            <a:extLst>
              <a:ext uri="{FF2B5EF4-FFF2-40B4-BE49-F238E27FC236}">
                <a16:creationId xmlns:a16="http://schemas.microsoft.com/office/drawing/2014/main" id="{D9AAA654-C696-17E7-4B4E-A567F5BD24B6}"/>
              </a:ext>
            </a:extLst>
          </p:cNvPr>
          <p:cNvCxnSpPr/>
          <p:nvPr/>
        </p:nvCxnSpPr>
        <p:spPr>
          <a:xfrm flipH="1" flipV="1">
            <a:off x="8444652" y="1823673"/>
            <a:ext cx="0" cy="15920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5" name="Conector recto 84">
            <a:extLst>
              <a:ext uri="{FF2B5EF4-FFF2-40B4-BE49-F238E27FC236}">
                <a16:creationId xmlns:a16="http://schemas.microsoft.com/office/drawing/2014/main" id="{3C36688E-1DF3-9E39-0690-EC6BF52534D6}"/>
              </a:ext>
            </a:extLst>
          </p:cNvPr>
          <p:cNvCxnSpPr/>
          <p:nvPr/>
        </p:nvCxnSpPr>
        <p:spPr>
          <a:xfrm flipH="1" flipV="1">
            <a:off x="9504534" y="1823673"/>
            <a:ext cx="0" cy="15920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6" name="CuadroTexto 32">
            <a:extLst>
              <a:ext uri="{FF2B5EF4-FFF2-40B4-BE49-F238E27FC236}">
                <a16:creationId xmlns:a16="http://schemas.microsoft.com/office/drawing/2014/main" id="{4F8E98A6-D593-06ED-54FC-A0886E312488}"/>
              </a:ext>
            </a:extLst>
          </p:cNvPr>
          <p:cNvSpPr txBox="1"/>
          <p:nvPr/>
        </p:nvSpPr>
        <p:spPr>
          <a:xfrm>
            <a:off x="8619049" y="1630711"/>
            <a:ext cx="640205" cy="241905"/>
          </a:xfrm>
          <a:prstGeom prst="rect">
            <a:avLst/>
          </a:prstGeom>
          <a:noFill/>
        </p:spPr>
        <p:txBody>
          <a:bodyPr wrap="square" rtlCol="0">
            <a:noAutofit/>
          </a:bodyPr>
          <a:lstStyle/>
          <a:p>
            <a:pPr algn="ctr">
              <a:lnSpc>
                <a:spcPct val="107000"/>
              </a:lnSpc>
              <a:spcAft>
                <a:spcPts val="709"/>
              </a:spcAft>
            </a:pPr>
            <a:r>
              <a:rPr lang="en-US" sz="974" dirty="0">
                <a:solidFill>
                  <a:srgbClr val="000000"/>
                </a:solidFill>
                <a:latin typeface="Arial" panose="020B0604020202020204" pitchFamily="34" charset="0"/>
                <a:ea typeface="Calibri" panose="020F0502020204030204" pitchFamily="34" charset="0"/>
                <a:cs typeface="Times New Roman" panose="02020603050405020304" pitchFamily="18" charset="0"/>
              </a:rPr>
              <a:t>Jun</a:t>
            </a:r>
            <a:endParaRPr lang="es-PE" sz="974"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87" name="Grupo 86">
            <a:extLst>
              <a:ext uri="{FF2B5EF4-FFF2-40B4-BE49-F238E27FC236}">
                <a16:creationId xmlns:a16="http://schemas.microsoft.com/office/drawing/2014/main" id="{33329E98-2331-EE8E-8739-0A2703E55245}"/>
              </a:ext>
            </a:extLst>
          </p:cNvPr>
          <p:cNvGrpSpPr/>
          <p:nvPr/>
        </p:nvGrpSpPr>
        <p:grpSpPr>
          <a:xfrm>
            <a:off x="6091607" y="1004270"/>
            <a:ext cx="576000" cy="504000"/>
            <a:chOff x="4808974" y="915769"/>
            <a:chExt cx="576000" cy="504000"/>
          </a:xfrm>
        </p:grpSpPr>
        <p:sp>
          <p:nvSpPr>
            <p:cNvPr id="88" name="Lágrima 87">
              <a:extLst>
                <a:ext uri="{FF2B5EF4-FFF2-40B4-BE49-F238E27FC236}">
                  <a16:creationId xmlns:a16="http://schemas.microsoft.com/office/drawing/2014/main" id="{10FD4FBA-A1CB-D43A-D305-D4552330B7DB}"/>
                </a:ext>
              </a:extLst>
            </p:cNvPr>
            <p:cNvSpPr/>
            <p:nvPr/>
          </p:nvSpPr>
          <p:spPr>
            <a:xfrm rot="7995795">
              <a:off x="4830230" y="928038"/>
              <a:ext cx="504000" cy="479462"/>
            </a:xfrm>
            <a:prstGeom prst="teardrop">
              <a:avLst>
                <a:gd name="adj" fmla="val 200000"/>
              </a:avLst>
            </a:prstGeom>
            <a:solidFill>
              <a:srgbClr val="D40D1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1010" tIns="40505" rIns="81010" bIns="40505" numCol="1" spcCol="0" rtlCol="0" fromWordArt="0" anchor="ctr" anchorCtr="0" forceAA="0" compatLnSpc="1">
              <a:prstTxWarp prst="textNoShape">
                <a:avLst/>
              </a:prstTxWarp>
              <a:noAutofit/>
            </a:bodyPr>
            <a:lstStyle/>
            <a:p>
              <a:endParaRPr lang="es-PE" sz="1506"/>
            </a:p>
          </p:txBody>
        </p:sp>
        <p:sp>
          <p:nvSpPr>
            <p:cNvPr id="89" name="Cuadro de texto 18">
              <a:extLst>
                <a:ext uri="{FF2B5EF4-FFF2-40B4-BE49-F238E27FC236}">
                  <a16:creationId xmlns:a16="http://schemas.microsoft.com/office/drawing/2014/main" id="{83B93056-DC0D-59E2-E6B5-D5BE8F8BE417}"/>
                </a:ext>
              </a:extLst>
            </p:cNvPr>
            <p:cNvSpPr txBox="1"/>
            <p:nvPr/>
          </p:nvSpPr>
          <p:spPr>
            <a:xfrm>
              <a:off x="4808974" y="1078124"/>
              <a:ext cx="576000" cy="194087"/>
            </a:xfrm>
            <a:prstGeom prst="rect">
              <a:avLst/>
            </a:prstGeom>
            <a:noFill/>
            <a:ln w="6350">
              <a:noFill/>
            </a:ln>
          </p:spPr>
          <p:txBody>
            <a:bodyPr rot="0" spcFirstLastPara="0" vert="horz" wrap="square" lIns="81010" tIns="40505" rIns="81010" bIns="40505" numCol="1" spcCol="0" rtlCol="0" fromWordArt="0" anchor="t" anchorCtr="0" forceAA="0" compatLnSpc="1">
              <a:prstTxWarp prst="textNoShape">
                <a:avLst/>
              </a:prstTxWarp>
              <a:noAutofit/>
            </a:bodyPr>
            <a:lstStyle/>
            <a:p>
              <a:pPr>
                <a:lnSpc>
                  <a:spcPct val="107000"/>
                </a:lnSpc>
                <a:spcAft>
                  <a:spcPts val="709"/>
                </a:spcAft>
              </a:pPr>
              <a:r>
                <a:rPr lang="es-MX" sz="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Actualidad</a:t>
              </a:r>
              <a:endParaRPr lang="es-PE" sz="9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0" name="Imagen 89">
            <a:extLst>
              <a:ext uri="{FF2B5EF4-FFF2-40B4-BE49-F238E27FC236}">
                <a16:creationId xmlns:a16="http://schemas.microsoft.com/office/drawing/2014/main" id="{28E4F9FE-5520-EE2A-1B75-0DFA7F6AFAA2}"/>
              </a:ext>
            </a:extLst>
          </p:cNvPr>
          <p:cNvPicPr>
            <a:picLocks noChangeAspect="1"/>
          </p:cNvPicPr>
          <p:nvPr/>
        </p:nvPicPr>
        <p:blipFill>
          <a:blip r:embed="rId4"/>
          <a:stretch>
            <a:fillRect/>
          </a:stretch>
        </p:blipFill>
        <p:spPr>
          <a:xfrm>
            <a:off x="7102509" y="2482903"/>
            <a:ext cx="352479" cy="426811"/>
          </a:xfrm>
          <a:prstGeom prst="rect">
            <a:avLst/>
          </a:prstGeom>
        </p:spPr>
      </p:pic>
      <p:pic>
        <p:nvPicPr>
          <p:cNvPr id="91" name="Imagen 90">
            <a:extLst>
              <a:ext uri="{FF2B5EF4-FFF2-40B4-BE49-F238E27FC236}">
                <a16:creationId xmlns:a16="http://schemas.microsoft.com/office/drawing/2014/main" id="{4920EF51-FB65-365A-BE5D-7191644B318A}"/>
              </a:ext>
            </a:extLst>
          </p:cNvPr>
          <p:cNvPicPr>
            <a:picLocks noChangeAspect="1"/>
          </p:cNvPicPr>
          <p:nvPr/>
        </p:nvPicPr>
        <p:blipFill>
          <a:blip r:embed="rId5"/>
          <a:stretch>
            <a:fillRect/>
          </a:stretch>
        </p:blipFill>
        <p:spPr>
          <a:xfrm>
            <a:off x="7383979" y="2501498"/>
            <a:ext cx="353975" cy="403616"/>
          </a:xfrm>
          <a:prstGeom prst="rect">
            <a:avLst/>
          </a:prstGeom>
        </p:spPr>
      </p:pic>
      <p:pic>
        <p:nvPicPr>
          <p:cNvPr id="92" name="Imagen 91">
            <a:extLst>
              <a:ext uri="{FF2B5EF4-FFF2-40B4-BE49-F238E27FC236}">
                <a16:creationId xmlns:a16="http://schemas.microsoft.com/office/drawing/2014/main" id="{4A71ADD8-501C-A04B-3D36-668CBE30A4FA}"/>
              </a:ext>
            </a:extLst>
          </p:cNvPr>
          <p:cNvPicPr>
            <a:picLocks noChangeAspect="1"/>
          </p:cNvPicPr>
          <p:nvPr/>
        </p:nvPicPr>
        <p:blipFill>
          <a:blip r:embed="rId6"/>
          <a:stretch>
            <a:fillRect/>
          </a:stretch>
        </p:blipFill>
        <p:spPr>
          <a:xfrm>
            <a:off x="9848749" y="2950170"/>
            <a:ext cx="532909" cy="438866"/>
          </a:xfrm>
          <a:prstGeom prst="rect">
            <a:avLst/>
          </a:prstGeom>
        </p:spPr>
      </p:pic>
      <p:pic>
        <p:nvPicPr>
          <p:cNvPr id="93" name="Imagen 92">
            <a:extLst>
              <a:ext uri="{FF2B5EF4-FFF2-40B4-BE49-F238E27FC236}">
                <a16:creationId xmlns:a16="http://schemas.microsoft.com/office/drawing/2014/main" id="{0060D676-120E-65B0-2299-817DBD864152}"/>
              </a:ext>
            </a:extLst>
          </p:cNvPr>
          <p:cNvPicPr>
            <a:picLocks noChangeAspect="1"/>
          </p:cNvPicPr>
          <p:nvPr/>
        </p:nvPicPr>
        <p:blipFill>
          <a:blip r:embed="rId7"/>
          <a:stretch>
            <a:fillRect/>
          </a:stretch>
        </p:blipFill>
        <p:spPr>
          <a:xfrm>
            <a:off x="9747895" y="3035277"/>
            <a:ext cx="163370" cy="347163"/>
          </a:xfrm>
          <a:prstGeom prst="rect">
            <a:avLst/>
          </a:prstGeom>
        </p:spPr>
      </p:pic>
      <p:cxnSp>
        <p:nvCxnSpPr>
          <p:cNvPr id="94" name="Conector recto 93">
            <a:extLst>
              <a:ext uri="{FF2B5EF4-FFF2-40B4-BE49-F238E27FC236}">
                <a16:creationId xmlns:a16="http://schemas.microsoft.com/office/drawing/2014/main" id="{C1439F28-32AD-8799-BA23-D72011998BC2}"/>
              </a:ext>
            </a:extLst>
          </p:cNvPr>
          <p:cNvCxnSpPr/>
          <p:nvPr/>
        </p:nvCxnSpPr>
        <p:spPr>
          <a:xfrm flipH="1" flipV="1">
            <a:off x="5365704" y="2170778"/>
            <a:ext cx="0" cy="16584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5" name="CuadroTexto 32">
            <a:extLst>
              <a:ext uri="{FF2B5EF4-FFF2-40B4-BE49-F238E27FC236}">
                <a16:creationId xmlns:a16="http://schemas.microsoft.com/office/drawing/2014/main" id="{73D66740-8B09-5C4F-EEC9-4D6C9F9231DD}"/>
              </a:ext>
            </a:extLst>
          </p:cNvPr>
          <p:cNvSpPr txBox="1"/>
          <p:nvPr/>
        </p:nvSpPr>
        <p:spPr>
          <a:xfrm>
            <a:off x="5531176" y="1336629"/>
            <a:ext cx="640205" cy="464121"/>
          </a:xfrm>
          <a:prstGeom prst="rect">
            <a:avLst/>
          </a:prstGeom>
          <a:noFill/>
        </p:spPr>
        <p:txBody>
          <a:bodyPr wrap="square" rtlCol="0">
            <a:noAutofit/>
          </a:bodyPr>
          <a:lstStyle/>
          <a:p>
            <a:pPr algn="ctr">
              <a:lnSpc>
                <a:spcPct val="107000"/>
              </a:lnSpc>
              <a:spcAft>
                <a:spcPts val="709"/>
              </a:spcAft>
            </a:pPr>
            <a:r>
              <a:rPr lang="en-US" sz="974" b="1" u="sng" dirty="0">
                <a:solidFill>
                  <a:srgbClr val="000000"/>
                </a:solidFill>
                <a:latin typeface="Arial" panose="020B0604020202020204" pitchFamily="34" charset="0"/>
                <a:ea typeface="Calibri" panose="020F0502020204030204" pitchFamily="34" charset="0"/>
                <a:cs typeface="Times New Roman" panose="02020603050405020304" pitchFamily="18" charset="0"/>
              </a:rPr>
              <a:t>2023</a:t>
            </a:r>
            <a:endParaRPr lang="es-PE" sz="974"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96" name="Conector recto 95">
            <a:extLst>
              <a:ext uri="{FF2B5EF4-FFF2-40B4-BE49-F238E27FC236}">
                <a16:creationId xmlns:a16="http://schemas.microsoft.com/office/drawing/2014/main" id="{4784E747-BFDE-2E1C-3E70-92C2F8D60ED5}"/>
              </a:ext>
            </a:extLst>
          </p:cNvPr>
          <p:cNvCxnSpPr/>
          <p:nvPr/>
        </p:nvCxnSpPr>
        <p:spPr>
          <a:xfrm flipV="1">
            <a:off x="1197901" y="1568688"/>
            <a:ext cx="9121613"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7" name="Conector recto 96">
            <a:extLst>
              <a:ext uri="{FF2B5EF4-FFF2-40B4-BE49-F238E27FC236}">
                <a16:creationId xmlns:a16="http://schemas.microsoft.com/office/drawing/2014/main" id="{F85D5A59-3FC4-8578-8AA8-370E9784F970}"/>
              </a:ext>
            </a:extLst>
          </p:cNvPr>
          <p:cNvCxnSpPr/>
          <p:nvPr/>
        </p:nvCxnSpPr>
        <p:spPr>
          <a:xfrm flipH="1" flipV="1">
            <a:off x="2247377" y="1479380"/>
            <a:ext cx="0" cy="15920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8" name="CuadroTexto 32">
            <a:extLst>
              <a:ext uri="{FF2B5EF4-FFF2-40B4-BE49-F238E27FC236}">
                <a16:creationId xmlns:a16="http://schemas.microsoft.com/office/drawing/2014/main" id="{EC5ED7C2-86CE-F737-E2B6-3445DE8FF6C1}"/>
              </a:ext>
            </a:extLst>
          </p:cNvPr>
          <p:cNvSpPr txBox="1"/>
          <p:nvPr/>
        </p:nvSpPr>
        <p:spPr>
          <a:xfrm>
            <a:off x="1337139" y="1355339"/>
            <a:ext cx="819664" cy="297337"/>
          </a:xfrm>
          <a:prstGeom prst="rect">
            <a:avLst/>
          </a:prstGeom>
          <a:noFill/>
        </p:spPr>
        <p:txBody>
          <a:bodyPr wrap="square" rtlCol="0">
            <a:noAutofit/>
          </a:bodyPr>
          <a:lstStyle/>
          <a:p>
            <a:pPr algn="ctr">
              <a:lnSpc>
                <a:spcPct val="107000"/>
              </a:lnSpc>
              <a:spcAft>
                <a:spcPts val="709"/>
              </a:spcAft>
            </a:pPr>
            <a:r>
              <a:rPr lang="en-US" sz="974" b="1" u="sng" dirty="0">
                <a:solidFill>
                  <a:srgbClr val="000000"/>
                </a:solidFill>
                <a:latin typeface="Arial" panose="020B0604020202020204" pitchFamily="34" charset="0"/>
                <a:ea typeface="Calibri" panose="020F0502020204030204" pitchFamily="34" charset="0"/>
                <a:cs typeface="Times New Roman" panose="02020603050405020304" pitchFamily="18" charset="0"/>
              </a:rPr>
              <a:t>2022</a:t>
            </a:r>
            <a:endParaRPr lang="es-PE" sz="974"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9" name="Imagen 98">
            <a:extLst>
              <a:ext uri="{FF2B5EF4-FFF2-40B4-BE49-F238E27FC236}">
                <a16:creationId xmlns:a16="http://schemas.microsoft.com/office/drawing/2014/main" id="{58C21B61-5DD5-54E2-3DC5-6C276C959751}"/>
              </a:ext>
            </a:extLst>
          </p:cNvPr>
          <p:cNvPicPr>
            <a:picLocks noChangeAspect="1"/>
          </p:cNvPicPr>
          <p:nvPr/>
        </p:nvPicPr>
        <p:blipFill>
          <a:blip r:embed="rId8"/>
          <a:stretch>
            <a:fillRect/>
          </a:stretch>
        </p:blipFill>
        <p:spPr>
          <a:xfrm>
            <a:off x="4966000" y="2412098"/>
            <a:ext cx="266469" cy="283273"/>
          </a:xfrm>
          <a:prstGeom prst="rect">
            <a:avLst/>
          </a:prstGeom>
        </p:spPr>
      </p:pic>
      <p:sp>
        <p:nvSpPr>
          <p:cNvPr id="14" name="Title 5">
            <a:extLst>
              <a:ext uri="{FF2B5EF4-FFF2-40B4-BE49-F238E27FC236}">
                <a16:creationId xmlns:a16="http://schemas.microsoft.com/office/drawing/2014/main" id="{792D4CC9-B19F-3C24-9F60-03271D8DAE47}"/>
              </a:ext>
            </a:extLst>
          </p:cNvPr>
          <p:cNvSpPr txBox="1">
            <a:spLocks/>
          </p:cNvSpPr>
          <p:nvPr/>
        </p:nvSpPr>
        <p:spPr>
          <a:xfrm>
            <a:off x="358947" y="314482"/>
            <a:ext cx="9797831" cy="4791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1800" b="1" kern="1600" spc="-20">
                <a:solidFill>
                  <a:srgbClr val="0070C0"/>
                </a:solidFill>
                <a:latin typeface="Arial" charset="0"/>
                <a:ea typeface="+mn-ea"/>
                <a:cs typeface="Arial" charset="0"/>
              </a:rPr>
              <a:t>11. </a:t>
            </a:r>
            <a:r>
              <a:rPr lang="es-MX" sz="1800" b="1" kern="1600" spc="-20" dirty="0">
                <a:solidFill>
                  <a:srgbClr val="0070C0"/>
                </a:solidFill>
                <a:latin typeface="Arial" charset="0"/>
                <a:ea typeface="+mn-ea"/>
                <a:cs typeface="Arial" charset="0"/>
              </a:rPr>
              <a:t>Sostenibilidad con criterios ESG</a:t>
            </a:r>
            <a:endParaRPr lang="en-US" sz="1800" b="1" kern="1600" spc="-20" dirty="0">
              <a:solidFill>
                <a:srgbClr val="0070C0"/>
              </a:solidFill>
              <a:latin typeface="Arial" charset="0"/>
              <a:ea typeface="+mn-ea"/>
              <a:cs typeface="Arial" charset="0"/>
            </a:endParaRPr>
          </a:p>
        </p:txBody>
      </p:sp>
      <p:grpSp>
        <p:nvGrpSpPr>
          <p:cNvPr id="12" name="Grupo 35">
            <a:extLst>
              <a:ext uri="{FF2B5EF4-FFF2-40B4-BE49-F238E27FC236}">
                <a16:creationId xmlns:a16="http://schemas.microsoft.com/office/drawing/2014/main" id="{4A131C9A-A0CB-D259-B182-99F590189A6F}"/>
              </a:ext>
            </a:extLst>
          </p:cNvPr>
          <p:cNvGrpSpPr/>
          <p:nvPr/>
        </p:nvGrpSpPr>
        <p:grpSpPr bwMode="auto">
          <a:xfrm>
            <a:off x="441919" y="786274"/>
            <a:ext cx="8983213" cy="67680"/>
            <a:chOff x="0" y="0"/>
            <a:chExt cx="9976844" cy="604157"/>
          </a:xfrm>
        </p:grpSpPr>
        <p:sp>
          <p:nvSpPr>
            <p:cNvPr id="13" name="Forma libre: forma 12">
              <a:extLst>
                <a:ext uri="{FF2B5EF4-FFF2-40B4-BE49-F238E27FC236}">
                  <a16:creationId xmlns:a16="http://schemas.microsoft.com/office/drawing/2014/main" id="{5DC8B5D4-0D90-52F3-DB8F-F14EC92AF7BB}"/>
                </a:ext>
              </a:extLst>
            </p:cNvPr>
            <p:cNvSpPr/>
            <p:nvPr/>
          </p:nvSpPr>
          <p:spPr>
            <a:xfrm>
              <a:off x="4676009"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a:p>
          </p:txBody>
        </p:sp>
        <p:sp>
          <p:nvSpPr>
            <p:cNvPr id="15" name="Forma libre: forma 14">
              <a:extLst>
                <a:ext uri="{FF2B5EF4-FFF2-40B4-BE49-F238E27FC236}">
                  <a16:creationId xmlns:a16="http://schemas.microsoft.com/office/drawing/2014/main" id="{477C948B-7C16-E3AA-895F-C5A29BB9C6F4}"/>
                </a:ext>
              </a:extLst>
            </p:cNvPr>
            <p:cNvSpPr/>
            <p:nvPr/>
          </p:nvSpPr>
          <p:spPr>
            <a:xfrm rot="10800000">
              <a:off x="0"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46BFE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dirty="0"/>
            </a:p>
          </p:txBody>
        </p:sp>
      </p:grpSp>
    </p:spTree>
    <p:extLst>
      <p:ext uri="{BB962C8B-B14F-4D97-AF65-F5344CB8AC3E}">
        <p14:creationId xmlns:p14="http://schemas.microsoft.com/office/powerpoint/2010/main" val="3891011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651"/>
            <a:ext cx="12192000" cy="6860400"/>
          </a:xfrm>
          <a:prstGeom prst="rect">
            <a:avLst/>
          </a:prstGeom>
        </p:spPr>
      </p:pic>
    </p:spTree>
    <p:extLst>
      <p:ext uri="{BB962C8B-B14F-4D97-AF65-F5344CB8AC3E}">
        <p14:creationId xmlns:p14="http://schemas.microsoft.com/office/powerpoint/2010/main" val="1634647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uadroTexto 47"/>
          <p:cNvSpPr txBox="1"/>
          <p:nvPr/>
        </p:nvSpPr>
        <p:spPr>
          <a:xfrm>
            <a:off x="4827783" y="999621"/>
            <a:ext cx="1482160" cy="584775"/>
          </a:xfrm>
          <a:prstGeom prst="rect">
            <a:avLst/>
          </a:prstGeom>
          <a:noFill/>
        </p:spPr>
        <p:txBody>
          <a:bodyPr wrap="square" rtlCol="0">
            <a:spAutoFit/>
          </a:bodyPr>
          <a:lstStyle/>
          <a:p>
            <a:pPr algn="ctr"/>
            <a:r>
              <a:rPr lang="es-PE" sz="1200" b="1" dirty="0">
                <a:solidFill>
                  <a:schemeClr val="bg1"/>
                </a:solidFill>
                <a:latin typeface="Arial" panose="020B0604020202020204" pitchFamily="34" charset="0"/>
                <a:cs typeface="Arial" panose="020B0604020202020204" pitchFamily="34" charset="0"/>
              </a:rPr>
              <a:t>Variación</a:t>
            </a:r>
          </a:p>
          <a:p>
            <a:pPr algn="ctr"/>
            <a:endParaRPr lang="es-PE" sz="800" b="1" dirty="0">
              <a:solidFill>
                <a:schemeClr val="bg1"/>
              </a:solidFill>
              <a:latin typeface="Arial" panose="020B0604020202020204" pitchFamily="34" charset="0"/>
              <a:cs typeface="Arial" panose="020B0604020202020204" pitchFamily="34" charset="0"/>
            </a:endParaRPr>
          </a:p>
          <a:p>
            <a:r>
              <a:rPr lang="es-PE" sz="1200" b="1" dirty="0">
                <a:solidFill>
                  <a:schemeClr val="bg1"/>
                </a:solidFill>
                <a:latin typeface="Arial" panose="020B0604020202020204" pitchFamily="34" charset="0"/>
                <a:cs typeface="Arial" panose="020B0604020202020204" pitchFamily="34" charset="0"/>
              </a:rPr>
              <a:t> (B-A)          (B-C)</a:t>
            </a:r>
            <a:endParaRPr lang="en-US" sz="1200" b="1" dirty="0">
              <a:solidFill>
                <a:schemeClr val="bg1"/>
              </a:solidFill>
              <a:latin typeface="Arial" panose="020B0604020202020204" pitchFamily="34" charset="0"/>
              <a:cs typeface="Arial" panose="020B0604020202020204" pitchFamily="34" charset="0"/>
            </a:endParaRPr>
          </a:p>
        </p:txBody>
      </p:sp>
      <p:sp>
        <p:nvSpPr>
          <p:cNvPr id="7" name="Marcador de número de diapositiva 6"/>
          <p:cNvSpPr>
            <a:spLocks noGrp="1"/>
          </p:cNvSpPr>
          <p:nvPr>
            <p:ph type="sldNum" sz="quarter" idx="12"/>
          </p:nvPr>
        </p:nvSpPr>
        <p:spPr>
          <a:xfrm>
            <a:off x="9302187" y="6395803"/>
            <a:ext cx="2743200" cy="365125"/>
          </a:xfrm>
        </p:spPr>
        <p:txBody>
          <a:bodyPr/>
          <a:lstStyle/>
          <a:p>
            <a:fld id="{57FDEC66-7564-45B1-8108-EF43DC47BFEC}" type="slidenum">
              <a:rPr lang="es-PE" smtClean="0">
                <a:latin typeface="Arial" panose="020B0604020202020204" pitchFamily="34" charset="0"/>
                <a:cs typeface="Arial" panose="020B0604020202020204" pitchFamily="34" charset="0"/>
              </a:rPr>
              <a:t>3</a:t>
            </a:fld>
            <a:endParaRPr lang="es-PE" dirty="0">
              <a:latin typeface="Arial" panose="020B0604020202020204" pitchFamily="34" charset="0"/>
              <a:cs typeface="Arial" panose="020B0604020202020204" pitchFamily="34" charset="0"/>
            </a:endParaRPr>
          </a:p>
        </p:txBody>
      </p:sp>
      <p:sp>
        <p:nvSpPr>
          <p:cNvPr id="34" name="Title 5">
            <a:extLst>
              <a:ext uri="{FF2B5EF4-FFF2-40B4-BE49-F238E27FC236}">
                <a16:creationId xmlns:a16="http://schemas.microsoft.com/office/drawing/2014/main" id="{4D1EFC66-9492-4BC6-AB40-08E0D88BEDA4}"/>
              </a:ext>
            </a:extLst>
          </p:cNvPr>
          <p:cNvSpPr txBox="1">
            <a:spLocks/>
          </p:cNvSpPr>
          <p:nvPr/>
        </p:nvSpPr>
        <p:spPr>
          <a:xfrm>
            <a:off x="358947" y="297291"/>
            <a:ext cx="9797831" cy="4791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5" b="1" kern="1600" spc="-20" dirty="0">
                <a:solidFill>
                  <a:srgbClr val="0070C0"/>
                </a:solidFill>
                <a:latin typeface="Arial" charset="0"/>
                <a:ea typeface="+mn-ea"/>
                <a:cs typeface="Arial" charset="0"/>
              </a:rPr>
              <a:t>1. </a:t>
            </a:r>
            <a:r>
              <a:rPr lang="es-PE" sz="2005" b="1" kern="1600" spc="-20" dirty="0">
                <a:solidFill>
                  <a:srgbClr val="0070C0"/>
                </a:solidFill>
                <a:latin typeface="Arial" charset="0"/>
                <a:ea typeface="+mn-ea"/>
                <a:cs typeface="Arial" charset="0"/>
              </a:rPr>
              <a:t>Objetivo</a:t>
            </a:r>
          </a:p>
        </p:txBody>
      </p:sp>
      <p:pic>
        <p:nvPicPr>
          <p:cNvPr id="35" name="8 Imagen">
            <a:extLst>
              <a:ext uri="{FF2B5EF4-FFF2-40B4-BE49-F238E27FC236}">
                <a16:creationId xmlns:a16="http://schemas.microsoft.com/office/drawing/2014/main" id="{EA50D662-2B39-4664-BB56-49615EA59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517" y="0"/>
            <a:ext cx="1609483" cy="1972523"/>
          </a:xfrm>
          <a:prstGeom prst="rect">
            <a:avLst/>
          </a:prstGeom>
        </p:spPr>
      </p:pic>
      <p:sp>
        <p:nvSpPr>
          <p:cNvPr id="13" name="CuadroTexto 12">
            <a:extLst>
              <a:ext uri="{FF2B5EF4-FFF2-40B4-BE49-F238E27FC236}">
                <a16:creationId xmlns:a16="http://schemas.microsoft.com/office/drawing/2014/main" id="{F3C7B04A-1CAB-4093-81DD-7A7E12BE7BB5}"/>
              </a:ext>
            </a:extLst>
          </p:cNvPr>
          <p:cNvSpPr txBox="1"/>
          <p:nvPr/>
        </p:nvSpPr>
        <p:spPr>
          <a:xfrm>
            <a:off x="909377" y="1376287"/>
            <a:ext cx="9949123" cy="2946961"/>
          </a:xfrm>
          <a:prstGeom prst="rect">
            <a:avLst/>
          </a:prstGeom>
          <a:noFill/>
        </p:spPr>
        <p:txBody>
          <a:bodyPr wrap="square" rtlCol="0">
            <a:spAutoFit/>
          </a:bodyPr>
          <a:lstStyle/>
          <a:p>
            <a:pPr algn="just">
              <a:spcBef>
                <a:spcPts val="300"/>
              </a:spcBef>
              <a:spcAft>
                <a:spcPts val="300"/>
              </a:spcAft>
            </a:pPr>
            <a:r>
              <a:rPr lang="es-MX" sz="2000" b="1" kern="1600" spc="-10" dirty="0">
                <a:latin typeface="Arial" charset="0"/>
                <a:cs typeface="Arial" charset="0"/>
              </a:rPr>
              <a:t>Decreto Legislativo 1440, Decreto Legislativo del Sistema Nacional del Presupuesto Público ( Modificado por Ley N 31704 del 10.03.23)</a:t>
            </a:r>
          </a:p>
          <a:p>
            <a:pPr algn="just">
              <a:spcBef>
                <a:spcPts val="300"/>
              </a:spcBef>
              <a:spcAft>
                <a:spcPts val="300"/>
              </a:spcAft>
            </a:pPr>
            <a:endParaRPr lang="es-MX" sz="1000" b="1" kern="1600" spc="-10" dirty="0">
              <a:latin typeface="Arial" charset="0"/>
              <a:cs typeface="Arial" charset="0"/>
            </a:endParaRPr>
          </a:p>
          <a:p>
            <a:pPr algn="just">
              <a:spcBef>
                <a:spcPts val="300"/>
              </a:spcBef>
              <a:spcAft>
                <a:spcPts val="300"/>
              </a:spcAft>
            </a:pPr>
            <a:r>
              <a:rPr lang="es-MX" sz="2000" kern="1600" spc="-10" dirty="0">
                <a:latin typeface="Arial" charset="0"/>
                <a:cs typeface="Arial" charset="0"/>
              </a:rPr>
              <a:t>Artículo 84. Rendición de cuentas presupuestarias de FONAFE, ESSALUD y PETROPERÚ S.A.</a:t>
            </a:r>
          </a:p>
          <a:p>
            <a:pPr algn="just">
              <a:spcBef>
                <a:spcPts val="300"/>
              </a:spcBef>
              <a:spcAft>
                <a:spcPts val="300"/>
              </a:spcAft>
            </a:pPr>
            <a:endParaRPr lang="es-MX" sz="600" kern="1600" spc="-10" dirty="0">
              <a:latin typeface="Arial" charset="0"/>
              <a:cs typeface="Arial" charset="0"/>
            </a:endParaRPr>
          </a:p>
          <a:p>
            <a:pPr algn="l"/>
            <a:r>
              <a:rPr lang="es-MX" i="1" dirty="0">
                <a:solidFill>
                  <a:srgbClr val="231F20"/>
                </a:solidFill>
                <a:latin typeface="ArialMT"/>
              </a:rPr>
              <a:t>“</a:t>
            </a:r>
            <a:r>
              <a:rPr lang="es-MX" sz="1800" b="0" i="1" u="none" strike="noStrike" baseline="0" dirty="0">
                <a:solidFill>
                  <a:srgbClr val="231F20"/>
                </a:solidFill>
                <a:latin typeface="ArialMT"/>
              </a:rPr>
              <a:t>84.1. Los titulares del Fondo Nacional de Financiamiento de la Actividad Empresarial del Estado (FONAFE), el Seguro Social de Salud (ESSALUD) y Petróleos del Perú (PETROPERÚ S.A.) antes del 30 de abril de cada año fiscal, exponen ante la Comisión de Presupuesto y Cuenta General de la República del Congreso de la República, sobre los siguientes aspectos:..”</a:t>
            </a:r>
            <a:endParaRPr lang="es-MX" sz="2000" i="1" kern="1600" spc="-10" dirty="0">
              <a:latin typeface="Arial" charset="0"/>
              <a:cs typeface="Arial" charset="0"/>
            </a:endParaRPr>
          </a:p>
        </p:txBody>
      </p:sp>
      <p:grpSp>
        <p:nvGrpSpPr>
          <p:cNvPr id="2" name="Grupo 35">
            <a:extLst>
              <a:ext uri="{FF2B5EF4-FFF2-40B4-BE49-F238E27FC236}">
                <a16:creationId xmlns:a16="http://schemas.microsoft.com/office/drawing/2014/main" id="{986750C2-F059-2DE0-80BD-43A678D1E837}"/>
              </a:ext>
            </a:extLst>
          </p:cNvPr>
          <p:cNvGrpSpPr/>
          <p:nvPr/>
        </p:nvGrpSpPr>
        <p:grpSpPr bwMode="auto">
          <a:xfrm>
            <a:off x="441919" y="786274"/>
            <a:ext cx="8983213" cy="67680"/>
            <a:chOff x="0" y="0"/>
            <a:chExt cx="9976844" cy="604157"/>
          </a:xfrm>
        </p:grpSpPr>
        <p:sp>
          <p:nvSpPr>
            <p:cNvPr id="3" name="Forma libre: forma 2">
              <a:extLst>
                <a:ext uri="{FF2B5EF4-FFF2-40B4-BE49-F238E27FC236}">
                  <a16:creationId xmlns:a16="http://schemas.microsoft.com/office/drawing/2014/main" id="{76400BCD-EB5B-AC10-723B-B09D409AD5DE}"/>
                </a:ext>
              </a:extLst>
            </p:cNvPr>
            <p:cNvSpPr/>
            <p:nvPr/>
          </p:nvSpPr>
          <p:spPr>
            <a:xfrm>
              <a:off x="4676009"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a:p>
          </p:txBody>
        </p:sp>
        <p:sp>
          <p:nvSpPr>
            <p:cNvPr id="4" name="Forma libre: forma 3">
              <a:extLst>
                <a:ext uri="{FF2B5EF4-FFF2-40B4-BE49-F238E27FC236}">
                  <a16:creationId xmlns:a16="http://schemas.microsoft.com/office/drawing/2014/main" id="{0C1D2849-513E-7BF4-F98E-53584DF160CE}"/>
                </a:ext>
              </a:extLst>
            </p:cNvPr>
            <p:cNvSpPr/>
            <p:nvPr/>
          </p:nvSpPr>
          <p:spPr>
            <a:xfrm rot="10800000">
              <a:off x="0"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46BFE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dirty="0"/>
            </a:p>
          </p:txBody>
        </p:sp>
      </p:grpSp>
      <p:grpSp>
        <p:nvGrpSpPr>
          <p:cNvPr id="5" name="Grupo 19">
            <a:extLst>
              <a:ext uri="{FF2B5EF4-FFF2-40B4-BE49-F238E27FC236}">
                <a16:creationId xmlns:a16="http://schemas.microsoft.com/office/drawing/2014/main" id="{14816E15-9FF1-8E15-D331-34E8EB88A6D4}"/>
              </a:ext>
            </a:extLst>
          </p:cNvPr>
          <p:cNvGrpSpPr/>
          <p:nvPr/>
        </p:nvGrpSpPr>
        <p:grpSpPr bwMode="auto">
          <a:xfrm flipH="1">
            <a:off x="0" y="6514374"/>
            <a:ext cx="12192000" cy="352504"/>
            <a:chOff x="-2" y="6466186"/>
            <a:chExt cx="12192001" cy="397066"/>
          </a:xfrm>
        </p:grpSpPr>
        <p:sp>
          <p:nvSpPr>
            <p:cNvPr id="6" name="Triángulo isósceles 5">
              <a:extLst>
                <a:ext uri="{FF2B5EF4-FFF2-40B4-BE49-F238E27FC236}">
                  <a16:creationId xmlns:a16="http://schemas.microsoft.com/office/drawing/2014/main" id="{F77EEB29-6B3A-3B6F-18A9-A601D80552F4}"/>
                </a:ext>
              </a:extLst>
            </p:cNvPr>
            <p:cNvSpPr/>
            <p:nvPr/>
          </p:nvSpPr>
          <p:spPr>
            <a:xfrm flipH="1">
              <a:off x="-2" y="6466186"/>
              <a:ext cx="12192001" cy="397066"/>
            </a:xfrm>
            <a:prstGeom prst="triangle">
              <a:avLst>
                <a:gd name="adj" fmla="val 100000"/>
              </a:avLst>
            </a:prstGeom>
            <a:solidFill>
              <a:srgbClr val="00B0F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sp>
          <p:nvSpPr>
            <p:cNvPr id="8" name="Triángulo isósceles 7">
              <a:extLst>
                <a:ext uri="{FF2B5EF4-FFF2-40B4-BE49-F238E27FC236}">
                  <a16:creationId xmlns:a16="http://schemas.microsoft.com/office/drawing/2014/main" id="{D789E0EF-4F78-9EDB-DF70-0E7E8405E3D7}"/>
                </a:ext>
              </a:extLst>
            </p:cNvPr>
            <p:cNvSpPr/>
            <p:nvPr/>
          </p:nvSpPr>
          <p:spPr>
            <a:xfrm>
              <a:off x="73023" y="6539246"/>
              <a:ext cx="12118976" cy="319242"/>
            </a:xfrm>
            <a:prstGeom prst="triangle">
              <a:avLst>
                <a:gd name="adj" fmla="val 100000"/>
              </a:avLst>
            </a:prstGeom>
            <a:gradFill>
              <a:gsLst>
                <a:gs pos="0">
                  <a:schemeClr val="bg1">
                    <a:lumMod val="85000"/>
                  </a:schemeClr>
                </a:gs>
                <a:gs pos="100000">
                  <a:schemeClr val="tx1">
                    <a:lumMod val="50000"/>
                    <a:lumOff val="50000"/>
                  </a:schemeClr>
                </a:gs>
              </a:gsLst>
              <a:lin ang="54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grpSp>
    </p:spTree>
    <p:extLst>
      <p:ext uri="{BB962C8B-B14F-4D97-AF65-F5344CB8AC3E}">
        <p14:creationId xmlns:p14="http://schemas.microsoft.com/office/powerpoint/2010/main" val="1782313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uadroTexto 47"/>
          <p:cNvSpPr txBox="1"/>
          <p:nvPr/>
        </p:nvSpPr>
        <p:spPr>
          <a:xfrm>
            <a:off x="5762965" y="999621"/>
            <a:ext cx="1482160" cy="584775"/>
          </a:xfrm>
          <a:prstGeom prst="rect">
            <a:avLst/>
          </a:prstGeom>
          <a:noFill/>
        </p:spPr>
        <p:txBody>
          <a:bodyPr wrap="square" rtlCol="0">
            <a:spAutoFit/>
          </a:bodyPr>
          <a:lstStyle/>
          <a:p>
            <a:pPr algn="ctr"/>
            <a:r>
              <a:rPr lang="es-PE" sz="1200" b="1" dirty="0">
                <a:solidFill>
                  <a:schemeClr val="bg1"/>
                </a:solidFill>
                <a:latin typeface="Arial" panose="020B0604020202020204" pitchFamily="34" charset="0"/>
                <a:cs typeface="Arial" panose="020B0604020202020204" pitchFamily="34" charset="0"/>
              </a:rPr>
              <a:t>Variación</a:t>
            </a:r>
          </a:p>
          <a:p>
            <a:pPr algn="ctr"/>
            <a:endParaRPr lang="es-PE" sz="800" b="1" dirty="0">
              <a:solidFill>
                <a:schemeClr val="bg1"/>
              </a:solidFill>
              <a:latin typeface="Arial" panose="020B0604020202020204" pitchFamily="34" charset="0"/>
              <a:cs typeface="Arial" panose="020B0604020202020204" pitchFamily="34" charset="0"/>
            </a:endParaRPr>
          </a:p>
          <a:p>
            <a:r>
              <a:rPr lang="es-PE" sz="1200" b="1" dirty="0">
                <a:solidFill>
                  <a:schemeClr val="bg1"/>
                </a:solidFill>
                <a:latin typeface="Arial" panose="020B0604020202020204" pitchFamily="34" charset="0"/>
                <a:cs typeface="Arial" panose="020B0604020202020204" pitchFamily="34" charset="0"/>
              </a:rPr>
              <a:t> (B-A)          (B-C)</a:t>
            </a:r>
            <a:endParaRPr lang="en-US" sz="1200" b="1" dirty="0">
              <a:solidFill>
                <a:schemeClr val="bg1"/>
              </a:solidFill>
              <a:latin typeface="Arial" panose="020B0604020202020204" pitchFamily="34" charset="0"/>
              <a:cs typeface="Arial" panose="020B0604020202020204" pitchFamily="34" charset="0"/>
            </a:endParaRPr>
          </a:p>
        </p:txBody>
      </p:sp>
      <p:sp>
        <p:nvSpPr>
          <p:cNvPr id="7" name="Marcador de número de diapositiva 6"/>
          <p:cNvSpPr>
            <a:spLocks noGrp="1"/>
          </p:cNvSpPr>
          <p:nvPr>
            <p:ph type="sldNum" sz="quarter" idx="12"/>
          </p:nvPr>
        </p:nvSpPr>
        <p:spPr>
          <a:xfrm>
            <a:off x="9302187" y="6395803"/>
            <a:ext cx="2743200" cy="365125"/>
          </a:xfrm>
        </p:spPr>
        <p:txBody>
          <a:bodyPr/>
          <a:lstStyle/>
          <a:p>
            <a:fld id="{57FDEC66-7564-45B1-8108-EF43DC47BFEC}" type="slidenum">
              <a:rPr lang="es-PE" smtClean="0">
                <a:latin typeface="Arial" panose="020B0604020202020204" pitchFamily="34" charset="0"/>
                <a:cs typeface="Arial" panose="020B0604020202020204" pitchFamily="34" charset="0"/>
              </a:rPr>
              <a:t>4</a:t>
            </a:fld>
            <a:endParaRPr lang="es-PE" dirty="0">
              <a:latin typeface="Arial" panose="020B0604020202020204" pitchFamily="34" charset="0"/>
              <a:cs typeface="Arial" panose="020B0604020202020204" pitchFamily="34" charset="0"/>
            </a:endParaRPr>
          </a:p>
        </p:txBody>
      </p:sp>
      <p:sp>
        <p:nvSpPr>
          <p:cNvPr id="34" name="Title 5">
            <a:extLst>
              <a:ext uri="{FF2B5EF4-FFF2-40B4-BE49-F238E27FC236}">
                <a16:creationId xmlns:a16="http://schemas.microsoft.com/office/drawing/2014/main" id="{4D1EFC66-9492-4BC6-AB40-08E0D88BEDA4}"/>
              </a:ext>
            </a:extLst>
          </p:cNvPr>
          <p:cNvSpPr txBox="1">
            <a:spLocks/>
          </p:cNvSpPr>
          <p:nvPr/>
        </p:nvSpPr>
        <p:spPr>
          <a:xfrm>
            <a:off x="358947" y="307147"/>
            <a:ext cx="9797831" cy="4791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E" sz="2005" b="1" kern="1600" spc="-20" dirty="0">
                <a:solidFill>
                  <a:srgbClr val="0070C0"/>
                </a:solidFill>
                <a:latin typeface="Arial" charset="0"/>
                <a:ea typeface="+mn-ea"/>
                <a:cs typeface="Arial" charset="0"/>
              </a:rPr>
              <a:t>Presencia de PETROPERÚ S.A.</a:t>
            </a:r>
          </a:p>
        </p:txBody>
      </p:sp>
      <p:pic>
        <p:nvPicPr>
          <p:cNvPr id="35" name="8 Imagen">
            <a:extLst>
              <a:ext uri="{FF2B5EF4-FFF2-40B4-BE49-F238E27FC236}">
                <a16:creationId xmlns:a16="http://schemas.microsoft.com/office/drawing/2014/main" id="{EA50D662-2B39-4664-BB56-49615EA59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517" y="0"/>
            <a:ext cx="1609483" cy="1972523"/>
          </a:xfrm>
          <a:prstGeom prst="rect">
            <a:avLst/>
          </a:prstGeom>
        </p:spPr>
      </p:pic>
      <p:pic>
        <p:nvPicPr>
          <p:cNvPr id="20" name="Imagen 11">
            <a:extLst>
              <a:ext uri="{FF2B5EF4-FFF2-40B4-BE49-F238E27FC236}">
                <a16:creationId xmlns:a16="http://schemas.microsoft.com/office/drawing/2014/main" id="{D079B2F2-B2FB-4F43-B226-2607A4CD4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75" t="6676" r="1175" b="4478"/>
          <a:stretch>
            <a:fillRect/>
          </a:stretch>
        </p:blipFill>
        <p:spPr bwMode="auto">
          <a:xfrm>
            <a:off x="1570182" y="915988"/>
            <a:ext cx="506095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1 Título">
            <a:extLst>
              <a:ext uri="{FF2B5EF4-FFF2-40B4-BE49-F238E27FC236}">
                <a16:creationId xmlns:a16="http://schemas.microsoft.com/office/drawing/2014/main" id="{4AA509FC-9FF8-465E-8DD4-4AB6C07B51C5}"/>
              </a:ext>
            </a:extLst>
          </p:cNvPr>
          <p:cNvSpPr txBox="1">
            <a:spLocks/>
          </p:cNvSpPr>
          <p:nvPr/>
        </p:nvSpPr>
        <p:spPr>
          <a:xfrm>
            <a:off x="5796107" y="3159125"/>
            <a:ext cx="3906838" cy="1924050"/>
          </a:xfrm>
          <a:prstGeom prst="rect">
            <a:avLst/>
          </a:prstGeom>
        </p:spPr>
        <p:txBody>
          <a:bodyPr lIns="94455" tIns="47228" rIns="94455" bIns="47228" anchor="ctr">
            <a:normAutofit/>
          </a:bodyPr>
          <a:lstStyle>
            <a:lvl1pPr algn="ctr" defTabSz="1063447" rtl="0" eaLnBrk="1" latinLnBrk="0" hangingPunct="1">
              <a:spcBef>
                <a:spcPct val="0"/>
              </a:spcBef>
              <a:buNone/>
              <a:defRPr sz="5100" kern="1200">
                <a:solidFill>
                  <a:schemeClr val="tx1"/>
                </a:solidFill>
                <a:latin typeface="+mj-lt"/>
                <a:ea typeface="+mj-ea"/>
                <a:cs typeface="+mj-cs"/>
              </a:defRPr>
            </a:lvl1pPr>
          </a:lstStyle>
          <a:p>
            <a:pPr fontAlgn="auto">
              <a:spcAft>
                <a:spcPts val="0"/>
              </a:spcAft>
              <a:defRPr/>
            </a:pPr>
            <a:endParaRPr lang="es-PE" sz="1240" b="1" kern="1600" spc="-18" dirty="0">
              <a:latin typeface="Arial" panose="020B0604020202020204" pitchFamily="34" charset="0"/>
              <a:ea typeface="Arial" charset="0"/>
              <a:cs typeface="Arial" panose="020B0604020202020204" pitchFamily="34" charset="0"/>
            </a:endParaRPr>
          </a:p>
        </p:txBody>
      </p:sp>
      <p:sp>
        <p:nvSpPr>
          <p:cNvPr id="33" name="CuadroTexto 32">
            <a:extLst>
              <a:ext uri="{FF2B5EF4-FFF2-40B4-BE49-F238E27FC236}">
                <a16:creationId xmlns:a16="http://schemas.microsoft.com/office/drawing/2014/main" id="{FBCBD6DD-255F-4B4A-888A-BFCAAD0ED374}"/>
              </a:ext>
            </a:extLst>
          </p:cNvPr>
          <p:cNvSpPr txBox="1"/>
          <p:nvPr/>
        </p:nvSpPr>
        <p:spPr>
          <a:xfrm>
            <a:off x="6821632" y="1466850"/>
            <a:ext cx="3962400" cy="746125"/>
          </a:xfrm>
          <a:prstGeom prst="rect">
            <a:avLst/>
          </a:prstGeom>
          <a:noFill/>
        </p:spPr>
        <p:txBody>
          <a:bodyPr>
            <a:spAutoFit/>
          </a:bodyPr>
          <a:lstStyle/>
          <a:p>
            <a:pPr algn="just" defTabSz="1063447" eaLnBrk="1" fontAlgn="auto" hangingPunct="1">
              <a:spcBef>
                <a:spcPts val="0"/>
              </a:spcBef>
              <a:spcAft>
                <a:spcPts val="0"/>
              </a:spcAft>
              <a:defRPr/>
            </a:pPr>
            <a:r>
              <a:rPr lang="es-MX" sz="1417" dirty="0">
                <a:solidFill>
                  <a:schemeClr val="tx1">
                    <a:lumMod val="75000"/>
                    <a:lumOff val="25000"/>
                  </a:schemeClr>
                </a:solidFill>
                <a:latin typeface="Arial" panose="020B0604020202020204" pitchFamily="34" charset="0"/>
                <a:cs typeface="Arial" panose="020B0604020202020204" pitchFamily="34" charset="0"/>
              </a:rPr>
              <a:t>Contamos con una red de refinerías y plantas de abastecimiento en todo el Perú, para asegurar el abastecimiento a nivel nacional. </a:t>
            </a:r>
          </a:p>
        </p:txBody>
      </p:sp>
      <p:sp>
        <p:nvSpPr>
          <p:cNvPr id="39" name="Shape 123">
            <a:extLst>
              <a:ext uri="{FF2B5EF4-FFF2-40B4-BE49-F238E27FC236}">
                <a16:creationId xmlns:a16="http://schemas.microsoft.com/office/drawing/2014/main" id="{1D47BAFB-BC0D-472C-99A8-C16E3780FD25}"/>
              </a:ext>
            </a:extLst>
          </p:cNvPr>
          <p:cNvSpPr/>
          <p:nvPr/>
        </p:nvSpPr>
        <p:spPr>
          <a:xfrm>
            <a:off x="6785120" y="3221038"/>
            <a:ext cx="696912" cy="481012"/>
          </a:xfrm>
          <a:prstGeom prst="rect">
            <a:avLst/>
          </a:prstGeom>
          <a:ln w="12700">
            <a:miter lim="400000"/>
          </a:ln>
        </p:spPr>
        <p:txBody>
          <a:bodyPr lIns="22560" tIns="22560" rIns="22560" bIns="22560">
            <a:spAutoFit/>
          </a:bodyPr>
          <a:lstStyle>
            <a:lvl1pPr algn="l">
              <a:defRPr sz="12000">
                <a:solidFill>
                  <a:srgbClr val="FB9897"/>
                </a:solidFill>
                <a:latin typeface="bromello"/>
                <a:ea typeface="bromello"/>
                <a:cs typeface="bromello"/>
                <a:sym typeface="bromello"/>
              </a:defRPr>
            </a:lvl1pPr>
          </a:lstStyle>
          <a:p>
            <a:pPr algn="r" defTabSz="1063447" eaLnBrk="1" fontAlgn="auto" hangingPunct="1">
              <a:spcBef>
                <a:spcPts val="0"/>
              </a:spcBef>
              <a:spcAft>
                <a:spcPts val="0"/>
              </a:spcAft>
              <a:defRPr/>
            </a:pPr>
            <a:r>
              <a:rPr lang="es-PE" sz="2835" dirty="0">
                <a:solidFill>
                  <a:srgbClr val="00B0F0"/>
                </a:solidFill>
                <a:latin typeface="Arial" panose="020B0604020202020204" pitchFamily="34" charset="0"/>
                <a:cs typeface="Arial" panose="020B0604020202020204" pitchFamily="34" charset="0"/>
              </a:rPr>
              <a:t>3</a:t>
            </a:r>
            <a:endParaRPr sz="2835" dirty="0">
              <a:solidFill>
                <a:srgbClr val="00B0F0"/>
              </a:solidFill>
              <a:latin typeface="Arial" panose="020B0604020202020204" pitchFamily="34" charset="0"/>
              <a:cs typeface="Arial" panose="020B0604020202020204" pitchFamily="34" charset="0"/>
            </a:endParaRPr>
          </a:p>
        </p:txBody>
      </p:sp>
      <p:sp>
        <p:nvSpPr>
          <p:cNvPr id="40" name="Shape 123">
            <a:extLst>
              <a:ext uri="{FF2B5EF4-FFF2-40B4-BE49-F238E27FC236}">
                <a16:creationId xmlns:a16="http://schemas.microsoft.com/office/drawing/2014/main" id="{5A01C8E6-0D61-43E5-8A6F-41BD38D96594}"/>
              </a:ext>
            </a:extLst>
          </p:cNvPr>
          <p:cNvSpPr/>
          <p:nvPr/>
        </p:nvSpPr>
        <p:spPr>
          <a:xfrm>
            <a:off x="6805757" y="3757613"/>
            <a:ext cx="696913" cy="481012"/>
          </a:xfrm>
          <a:prstGeom prst="rect">
            <a:avLst/>
          </a:prstGeom>
          <a:ln w="12700">
            <a:miter lim="400000"/>
          </a:ln>
        </p:spPr>
        <p:txBody>
          <a:bodyPr lIns="22560" tIns="22560" rIns="22560" bIns="22560">
            <a:spAutoFit/>
          </a:bodyPr>
          <a:lstStyle>
            <a:lvl1pPr algn="l">
              <a:defRPr sz="12000">
                <a:solidFill>
                  <a:srgbClr val="FB9897"/>
                </a:solidFill>
                <a:latin typeface="bromello"/>
                <a:ea typeface="bromello"/>
                <a:cs typeface="bromello"/>
                <a:sym typeface="bromello"/>
              </a:defRPr>
            </a:lvl1pPr>
          </a:lstStyle>
          <a:p>
            <a:pPr algn="r" defTabSz="1063447" eaLnBrk="1" fontAlgn="auto" hangingPunct="1">
              <a:spcBef>
                <a:spcPts val="0"/>
              </a:spcBef>
              <a:spcAft>
                <a:spcPts val="0"/>
              </a:spcAft>
              <a:defRPr/>
            </a:pPr>
            <a:r>
              <a:rPr lang="en-US" sz="2835" dirty="0">
                <a:solidFill>
                  <a:srgbClr val="00B0F0"/>
                </a:solidFill>
                <a:latin typeface="Arial" panose="020B0604020202020204" pitchFamily="34" charset="0"/>
                <a:cs typeface="Arial" panose="020B0604020202020204" pitchFamily="34" charset="0"/>
              </a:rPr>
              <a:t>1</a:t>
            </a:r>
            <a:endParaRPr sz="2835" dirty="0">
              <a:solidFill>
                <a:srgbClr val="00B0F0"/>
              </a:solidFill>
              <a:latin typeface="Arial" panose="020B0604020202020204" pitchFamily="34" charset="0"/>
              <a:cs typeface="Arial" panose="020B0604020202020204" pitchFamily="34" charset="0"/>
            </a:endParaRPr>
          </a:p>
        </p:txBody>
      </p:sp>
      <p:sp>
        <p:nvSpPr>
          <p:cNvPr id="41" name="Shape 123">
            <a:extLst>
              <a:ext uri="{FF2B5EF4-FFF2-40B4-BE49-F238E27FC236}">
                <a16:creationId xmlns:a16="http://schemas.microsoft.com/office/drawing/2014/main" id="{43C9D1D9-B9D5-4E13-913E-D4FB286C95DA}"/>
              </a:ext>
            </a:extLst>
          </p:cNvPr>
          <p:cNvSpPr/>
          <p:nvPr/>
        </p:nvSpPr>
        <p:spPr>
          <a:xfrm>
            <a:off x="6805757" y="4287838"/>
            <a:ext cx="695325" cy="481012"/>
          </a:xfrm>
          <a:prstGeom prst="rect">
            <a:avLst/>
          </a:prstGeom>
          <a:ln w="12700">
            <a:miter lim="400000"/>
          </a:ln>
        </p:spPr>
        <p:txBody>
          <a:bodyPr lIns="22560" tIns="22560" rIns="22560" bIns="22560">
            <a:spAutoFit/>
          </a:bodyPr>
          <a:lstStyle>
            <a:lvl1pPr algn="l">
              <a:defRPr sz="12000">
                <a:solidFill>
                  <a:srgbClr val="FB9897"/>
                </a:solidFill>
                <a:latin typeface="bromello"/>
                <a:ea typeface="bromello"/>
                <a:cs typeface="bromello"/>
                <a:sym typeface="bromello"/>
              </a:defRPr>
            </a:lvl1pPr>
          </a:lstStyle>
          <a:p>
            <a:pPr algn="r" defTabSz="1063447" eaLnBrk="1" fontAlgn="auto" hangingPunct="1">
              <a:spcBef>
                <a:spcPts val="0"/>
              </a:spcBef>
              <a:spcAft>
                <a:spcPts val="0"/>
              </a:spcAft>
              <a:defRPr/>
            </a:pPr>
            <a:r>
              <a:rPr lang="en-US" sz="2835" dirty="0">
                <a:solidFill>
                  <a:srgbClr val="00B0F0"/>
                </a:solidFill>
                <a:latin typeface="Arial" panose="020B0604020202020204" pitchFamily="34" charset="0"/>
                <a:cs typeface="Arial" panose="020B0604020202020204" pitchFamily="34" charset="0"/>
              </a:rPr>
              <a:t>19</a:t>
            </a:r>
            <a:endParaRPr sz="2835" dirty="0">
              <a:solidFill>
                <a:srgbClr val="00B0F0"/>
              </a:solidFill>
              <a:latin typeface="Arial" panose="020B0604020202020204" pitchFamily="34" charset="0"/>
              <a:cs typeface="Arial" panose="020B0604020202020204" pitchFamily="34" charset="0"/>
            </a:endParaRPr>
          </a:p>
        </p:txBody>
      </p:sp>
      <p:sp>
        <p:nvSpPr>
          <p:cNvPr id="42" name="Shape 123">
            <a:extLst>
              <a:ext uri="{FF2B5EF4-FFF2-40B4-BE49-F238E27FC236}">
                <a16:creationId xmlns:a16="http://schemas.microsoft.com/office/drawing/2014/main" id="{0076E05A-FBA9-4FD5-B715-A3F79D78F7EF}"/>
              </a:ext>
            </a:extLst>
          </p:cNvPr>
          <p:cNvSpPr/>
          <p:nvPr/>
        </p:nvSpPr>
        <p:spPr>
          <a:xfrm>
            <a:off x="6785120" y="4911725"/>
            <a:ext cx="696912" cy="482600"/>
          </a:xfrm>
          <a:prstGeom prst="rect">
            <a:avLst/>
          </a:prstGeom>
          <a:ln w="12700">
            <a:miter lim="400000"/>
          </a:ln>
        </p:spPr>
        <p:txBody>
          <a:bodyPr lIns="22560" tIns="22560" rIns="22560" bIns="22560">
            <a:spAutoFit/>
          </a:bodyPr>
          <a:lstStyle>
            <a:lvl1pPr algn="l">
              <a:defRPr sz="12000">
                <a:solidFill>
                  <a:srgbClr val="FB9897"/>
                </a:solidFill>
                <a:latin typeface="bromello"/>
                <a:ea typeface="bromello"/>
                <a:cs typeface="bromello"/>
                <a:sym typeface="bromello"/>
              </a:defRPr>
            </a:lvl1pPr>
          </a:lstStyle>
          <a:p>
            <a:pPr algn="r" defTabSz="1063447" eaLnBrk="1" fontAlgn="auto" hangingPunct="1">
              <a:spcBef>
                <a:spcPts val="0"/>
              </a:spcBef>
              <a:spcAft>
                <a:spcPts val="0"/>
              </a:spcAft>
              <a:defRPr/>
            </a:pPr>
            <a:r>
              <a:rPr lang="en-US" sz="2835" dirty="0">
                <a:solidFill>
                  <a:srgbClr val="00B0F0"/>
                </a:solidFill>
                <a:latin typeface="Arial" panose="020B0604020202020204" pitchFamily="34" charset="0"/>
                <a:cs typeface="Arial" panose="020B0604020202020204" pitchFamily="34" charset="0"/>
              </a:rPr>
              <a:t>10</a:t>
            </a:r>
            <a:endParaRPr sz="2835" dirty="0">
              <a:solidFill>
                <a:srgbClr val="00B0F0"/>
              </a:solidFill>
              <a:latin typeface="Arial" panose="020B0604020202020204" pitchFamily="34" charset="0"/>
              <a:cs typeface="Arial" panose="020B0604020202020204" pitchFamily="34" charset="0"/>
            </a:endParaRPr>
          </a:p>
        </p:txBody>
      </p:sp>
      <p:sp>
        <p:nvSpPr>
          <p:cNvPr id="43" name="Rectángulo 42">
            <a:extLst>
              <a:ext uri="{FF2B5EF4-FFF2-40B4-BE49-F238E27FC236}">
                <a16:creationId xmlns:a16="http://schemas.microsoft.com/office/drawing/2014/main" id="{5B4BADA0-F0B9-42BE-9941-F9640B7D03CA}"/>
              </a:ext>
            </a:extLst>
          </p:cNvPr>
          <p:cNvSpPr/>
          <p:nvPr/>
        </p:nvSpPr>
        <p:spPr>
          <a:xfrm>
            <a:off x="7720157" y="3324225"/>
            <a:ext cx="1011238" cy="311150"/>
          </a:xfrm>
          <a:prstGeom prst="rect">
            <a:avLst/>
          </a:prstGeom>
        </p:spPr>
        <p:txBody>
          <a:bodyPr wrap="none">
            <a:spAutoFit/>
          </a:bodyPr>
          <a:lstStyle/>
          <a:p>
            <a:pPr defTabSz="1063447" eaLnBrk="1" fontAlgn="auto" hangingPunct="1">
              <a:spcBef>
                <a:spcPts val="0"/>
              </a:spcBef>
              <a:spcAft>
                <a:spcPts val="0"/>
              </a:spcAft>
              <a:defRPr/>
            </a:pPr>
            <a:r>
              <a:rPr lang="es-PE" sz="1417" dirty="0">
                <a:solidFill>
                  <a:schemeClr val="tx1">
                    <a:lumMod val="75000"/>
                    <a:lumOff val="25000"/>
                  </a:schemeClr>
                </a:solidFill>
                <a:latin typeface="Arial" panose="020B0604020202020204" pitchFamily="34" charset="0"/>
                <a:cs typeface="Arial" panose="020B0604020202020204" pitchFamily="34" charset="0"/>
              </a:rPr>
              <a:t>Refinerías</a:t>
            </a:r>
          </a:p>
        </p:txBody>
      </p:sp>
      <p:sp>
        <p:nvSpPr>
          <p:cNvPr id="44" name="Rectángulo 43">
            <a:extLst>
              <a:ext uri="{FF2B5EF4-FFF2-40B4-BE49-F238E27FC236}">
                <a16:creationId xmlns:a16="http://schemas.microsoft.com/office/drawing/2014/main" id="{44D2F62D-DD76-4312-9701-D99CFAB3F6DE}"/>
              </a:ext>
            </a:extLst>
          </p:cNvPr>
          <p:cNvSpPr/>
          <p:nvPr/>
        </p:nvSpPr>
        <p:spPr>
          <a:xfrm>
            <a:off x="7720157" y="3878263"/>
            <a:ext cx="1011238" cy="311150"/>
          </a:xfrm>
          <a:prstGeom prst="rect">
            <a:avLst/>
          </a:prstGeom>
        </p:spPr>
        <p:txBody>
          <a:bodyPr wrap="none">
            <a:spAutoFit/>
          </a:bodyPr>
          <a:lstStyle/>
          <a:p>
            <a:pPr defTabSz="1063447" eaLnBrk="1" fontAlgn="auto" hangingPunct="1">
              <a:spcBef>
                <a:spcPts val="0"/>
              </a:spcBef>
              <a:spcAft>
                <a:spcPts val="0"/>
              </a:spcAft>
              <a:defRPr/>
            </a:pPr>
            <a:r>
              <a:rPr lang="es-PE" sz="1417" dirty="0">
                <a:solidFill>
                  <a:schemeClr val="tx1">
                    <a:lumMod val="75000"/>
                    <a:lumOff val="25000"/>
                  </a:schemeClr>
                </a:solidFill>
                <a:latin typeface="Arial" panose="020B0604020202020204" pitchFamily="34" charset="0"/>
                <a:cs typeface="Arial" panose="020B0604020202020204" pitchFamily="34" charset="0"/>
              </a:rPr>
              <a:t>Oleoducto</a:t>
            </a:r>
          </a:p>
        </p:txBody>
      </p:sp>
      <p:sp>
        <p:nvSpPr>
          <p:cNvPr id="45" name="Rectángulo 44">
            <a:extLst>
              <a:ext uri="{FF2B5EF4-FFF2-40B4-BE49-F238E27FC236}">
                <a16:creationId xmlns:a16="http://schemas.microsoft.com/office/drawing/2014/main" id="{8C48683E-82C3-4D86-80ED-6E0E6622D3DF}"/>
              </a:ext>
            </a:extLst>
          </p:cNvPr>
          <p:cNvSpPr/>
          <p:nvPr/>
        </p:nvSpPr>
        <p:spPr>
          <a:xfrm>
            <a:off x="7699520" y="4432300"/>
            <a:ext cx="1817687" cy="309563"/>
          </a:xfrm>
          <a:prstGeom prst="rect">
            <a:avLst/>
          </a:prstGeom>
        </p:spPr>
        <p:txBody>
          <a:bodyPr wrap="none">
            <a:spAutoFit/>
          </a:bodyPr>
          <a:lstStyle/>
          <a:p>
            <a:pPr defTabSz="1063447" eaLnBrk="1" fontAlgn="auto" hangingPunct="1">
              <a:spcBef>
                <a:spcPts val="0"/>
              </a:spcBef>
              <a:spcAft>
                <a:spcPts val="0"/>
              </a:spcAft>
              <a:defRPr/>
            </a:pPr>
            <a:r>
              <a:rPr lang="es-PE" sz="1417" dirty="0">
                <a:solidFill>
                  <a:schemeClr val="tx1">
                    <a:lumMod val="75000"/>
                    <a:lumOff val="25000"/>
                  </a:schemeClr>
                </a:solidFill>
                <a:latin typeface="Arial" panose="020B0604020202020204" pitchFamily="34" charset="0"/>
                <a:cs typeface="Arial" panose="020B0604020202020204" pitchFamily="34" charset="0"/>
              </a:rPr>
              <a:t>Plantas y terminales</a:t>
            </a:r>
          </a:p>
        </p:txBody>
      </p:sp>
      <p:sp>
        <p:nvSpPr>
          <p:cNvPr id="46" name="Rectángulo 45">
            <a:extLst>
              <a:ext uri="{FF2B5EF4-FFF2-40B4-BE49-F238E27FC236}">
                <a16:creationId xmlns:a16="http://schemas.microsoft.com/office/drawing/2014/main" id="{9D7BF9F0-C34F-40FE-AEDB-3DAEB2C59439}"/>
              </a:ext>
            </a:extLst>
          </p:cNvPr>
          <p:cNvSpPr/>
          <p:nvPr/>
        </p:nvSpPr>
        <p:spPr>
          <a:xfrm>
            <a:off x="7705870" y="5014913"/>
            <a:ext cx="1719262" cy="311150"/>
          </a:xfrm>
          <a:prstGeom prst="rect">
            <a:avLst/>
          </a:prstGeom>
        </p:spPr>
        <p:txBody>
          <a:bodyPr wrap="none">
            <a:spAutoFit/>
          </a:bodyPr>
          <a:lstStyle/>
          <a:p>
            <a:pPr defTabSz="1063447" eaLnBrk="1" fontAlgn="auto" hangingPunct="1">
              <a:spcBef>
                <a:spcPts val="0"/>
              </a:spcBef>
              <a:spcAft>
                <a:spcPts val="0"/>
              </a:spcAft>
              <a:defRPr/>
            </a:pPr>
            <a:r>
              <a:rPr lang="es-PE" sz="1417" dirty="0">
                <a:solidFill>
                  <a:schemeClr val="tx1">
                    <a:lumMod val="75000"/>
                    <a:lumOff val="25000"/>
                  </a:schemeClr>
                </a:solidFill>
                <a:latin typeface="Arial" panose="020B0604020202020204" pitchFamily="34" charset="0"/>
                <a:cs typeface="Arial" panose="020B0604020202020204" pitchFamily="34" charset="0"/>
              </a:rPr>
              <a:t>Plantas aeropuerto</a:t>
            </a:r>
          </a:p>
        </p:txBody>
      </p:sp>
      <p:sp>
        <p:nvSpPr>
          <p:cNvPr id="47" name="Shape 123">
            <a:extLst>
              <a:ext uri="{FF2B5EF4-FFF2-40B4-BE49-F238E27FC236}">
                <a16:creationId xmlns:a16="http://schemas.microsoft.com/office/drawing/2014/main" id="{0E9B847F-5A83-428D-A150-07DB0CAC23F2}"/>
              </a:ext>
            </a:extLst>
          </p:cNvPr>
          <p:cNvSpPr/>
          <p:nvPr/>
        </p:nvSpPr>
        <p:spPr>
          <a:xfrm>
            <a:off x="6805757" y="5562600"/>
            <a:ext cx="695325" cy="482600"/>
          </a:xfrm>
          <a:prstGeom prst="rect">
            <a:avLst/>
          </a:prstGeom>
          <a:ln w="12700">
            <a:miter lim="400000"/>
          </a:ln>
        </p:spPr>
        <p:txBody>
          <a:bodyPr lIns="22560" tIns="22560" rIns="22560" bIns="22560">
            <a:spAutoFit/>
          </a:bodyPr>
          <a:lstStyle>
            <a:lvl1pPr algn="l">
              <a:defRPr sz="12000">
                <a:solidFill>
                  <a:srgbClr val="FB9897"/>
                </a:solidFill>
                <a:latin typeface="bromello"/>
                <a:ea typeface="bromello"/>
                <a:cs typeface="bromello"/>
                <a:sym typeface="bromello"/>
              </a:defRPr>
            </a:lvl1pPr>
          </a:lstStyle>
          <a:p>
            <a:pPr algn="r" defTabSz="1063447" eaLnBrk="1" fontAlgn="auto" hangingPunct="1">
              <a:spcBef>
                <a:spcPts val="0"/>
              </a:spcBef>
              <a:spcAft>
                <a:spcPts val="0"/>
              </a:spcAft>
              <a:defRPr/>
            </a:pPr>
            <a:r>
              <a:rPr lang="en-US" sz="2835" dirty="0">
                <a:solidFill>
                  <a:srgbClr val="00B0F0"/>
                </a:solidFill>
                <a:latin typeface="Arial" panose="020B0604020202020204" pitchFamily="34" charset="0"/>
                <a:cs typeface="Arial" panose="020B0604020202020204" pitchFamily="34" charset="0"/>
              </a:rPr>
              <a:t>731</a:t>
            </a:r>
            <a:endParaRPr sz="2835" dirty="0">
              <a:solidFill>
                <a:srgbClr val="00B0F0"/>
              </a:solidFill>
              <a:latin typeface="Arial" panose="020B0604020202020204" pitchFamily="34" charset="0"/>
              <a:cs typeface="Arial" panose="020B0604020202020204" pitchFamily="34" charset="0"/>
            </a:endParaRPr>
          </a:p>
        </p:txBody>
      </p:sp>
      <p:sp>
        <p:nvSpPr>
          <p:cNvPr id="49" name="Rectángulo 48">
            <a:extLst>
              <a:ext uri="{FF2B5EF4-FFF2-40B4-BE49-F238E27FC236}">
                <a16:creationId xmlns:a16="http://schemas.microsoft.com/office/drawing/2014/main" id="{8270F48B-FBCF-44F4-9DB1-99789163AD08}"/>
              </a:ext>
            </a:extLst>
          </p:cNvPr>
          <p:cNvSpPr/>
          <p:nvPr/>
        </p:nvSpPr>
        <p:spPr>
          <a:xfrm>
            <a:off x="7710632" y="5654675"/>
            <a:ext cx="2738438" cy="311150"/>
          </a:xfrm>
          <a:prstGeom prst="rect">
            <a:avLst/>
          </a:prstGeom>
        </p:spPr>
        <p:txBody>
          <a:bodyPr wrap="none">
            <a:spAutoFit/>
          </a:bodyPr>
          <a:lstStyle/>
          <a:p>
            <a:pPr defTabSz="1063447" eaLnBrk="1" fontAlgn="auto" hangingPunct="1">
              <a:spcBef>
                <a:spcPts val="0"/>
              </a:spcBef>
              <a:spcAft>
                <a:spcPts val="0"/>
              </a:spcAft>
              <a:defRPr/>
            </a:pPr>
            <a:r>
              <a:rPr lang="es-PE" sz="1417" dirty="0">
                <a:solidFill>
                  <a:schemeClr val="tx1">
                    <a:lumMod val="75000"/>
                    <a:lumOff val="25000"/>
                  </a:schemeClr>
                </a:solidFill>
                <a:latin typeface="Arial" panose="020B0604020202020204" pitchFamily="34" charset="0"/>
                <a:cs typeface="Arial" panose="020B0604020202020204" pitchFamily="34" charset="0"/>
              </a:rPr>
              <a:t>Estaciones de Servicio afiliadas</a:t>
            </a:r>
          </a:p>
        </p:txBody>
      </p:sp>
      <p:sp>
        <p:nvSpPr>
          <p:cNvPr id="50" name="Rectángulo: esquinas redondeadas 49">
            <a:extLst>
              <a:ext uri="{FF2B5EF4-FFF2-40B4-BE49-F238E27FC236}">
                <a16:creationId xmlns:a16="http://schemas.microsoft.com/office/drawing/2014/main" id="{868D9317-AA15-458F-A7E6-0BD04921FC1B}"/>
              </a:ext>
            </a:extLst>
          </p:cNvPr>
          <p:cNvSpPr/>
          <p:nvPr/>
        </p:nvSpPr>
        <p:spPr>
          <a:xfrm>
            <a:off x="5767532" y="2627313"/>
            <a:ext cx="5365750" cy="388937"/>
          </a:xfrm>
          <a:prstGeom prst="roundRect">
            <a:avLst/>
          </a:prstGeom>
          <a:solidFill>
            <a:srgbClr val="00B0F0"/>
          </a:solid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1063447" eaLnBrk="1" fontAlgn="auto" hangingPunct="1">
              <a:spcBef>
                <a:spcPts val="0"/>
              </a:spcBef>
              <a:spcAft>
                <a:spcPts val="0"/>
              </a:spcAft>
              <a:defRPr/>
            </a:pPr>
            <a:r>
              <a:rPr lang="es-MX" sz="1600" b="1" dirty="0">
                <a:solidFill>
                  <a:schemeClr val="bg1"/>
                </a:solidFill>
                <a:latin typeface="Arial" panose="020B0604020202020204" pitchFamily="34" charset="0"/>
                <a:cs typeface="Arial" panose="020B0604020202020204" pitchFamily="34" charset="0"/>
              </a:rPr>
              <a:t>Tenemos la red de distribución más grande del país</a:t>
            </a:r>
          </a:p>
        </p:txBody>
      </p:sp>
      <p:grpSp>
        <p:nvGrpSpPr>
          <p:cNvPr id="2" name="Grupo 35">
            <a:extLst>
              <a:ext uri="{FF2B5EF4-FFF2-40B4-BE49-F238E27FC236}">
                <a16:creationId xmlns:a16="http://schemas.microsoft.com/office/drawing/2014/main" id="{4108D4AE-DB61-D77F-C6EB-865E1CB8CB4B}"/>
              </a:ext>
            </a:extLst>
          </p:cNvPr>
          <p:cNvGrpSpPr/>
          <p:nvPr/>
        </p:nvGrpSpPr>
        <p:grpSpPr bwMode="auto">
          <a:xfrm>
            <a:off x="441919" y="786274"/>
            <a:ext cx="8983213" cy="67680"/>
            <a:chOff x="0" y="0"/>
            <a:chExt cx="9976844" cy="604157"/>
          </a:xfrm>
        </p:grpSpPr>
        <p:sp>
          <p:nvSpPr>
            <p:cNvPr id="3" name="Forma libre: forma 2">
              <a:extLst>
                <a:ext uri="{FF2B5EF4-FFF2-40B4-BE49-F238E27FC236}">
                  <a16:creationId xmlns:a16="http://schemas.microsoft.com/office/drawing/2014/main" id="{F38CA278-8C9A-4417-0C50-78CC9CDA0BA9}"/>
                </a:ext>
              </a:extLst>
            </p:cNvPr>
            <p:cNvSpPr/>
            <p:nvPr/>
          </p:nvSpPr>
          <p:spPr>
            <a:xfrm>
              <a:off x="4676009"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a:p>
          </p:txBody>
        </p:sp>
        <p:sp>
          <p:nvSpPr>
            <p:cNvPr id="4" name="Forma libre: forma 3">
              <a:extLst>
                <a:ext uri="{FF2B5EF4-FFF2-40B4-BE49-F238E27FC236}">
                  <a16:creationId xmlns:a16="http://schemas.microsoft.com/office/drawing/2014/main" id="{BAF7E653-69A0-E0E9-FE22-440A6833AECF}"/>
                </a:ext>
              </a:extLst>
            </p:cNvPr>
            <p:cNvSpPr/>
            <p:nvPr/>
          </p:nvSpPr>
          <p:spPr>
            <a:xfrm rot="10800000">
              <a:off x="0"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46BFE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dirty="0"/>
            </a:p>
          </p:txBody>
        </p:sp>
      </p:grpSp>
      <p:grpSp>
        <p:nvGrpSpPr>
          <p:cNvPr id="5" name="Grupo 19">
            <a:extLst>
              <a:ext uri="{FF2B5EF4-FFF2-40B4-BE49-F238E27FC236}">
                <a16:creationId xmlns:a16="http://schemas.microsoft.com/office/drawing/2014/main" id="{79BA6D27-FB50-FF57-2872-E265C8BA3405}"/>
              </a:ext>
            </a:extLst>
          </p:cNvPr>
          <p:cNvGrpSpPr/>
          <p:nvPr/>
        </p:nvGrpSpPr>
        <p:grpSpPr bwMode="auto">
          <a:xfrm flipH="1">
            <a:off x="0" y="6514374"/>
            <a:ext cx="12192000" cy="352504"/>
            <a:chOff x="-2" y="6466186"/>
            <a:chExt cx="12192001" cy="397066"/>
          </a:xfrm>
        </p:grpSpPr>
        <p:sp>
          <p:nvSpPr>
            <p:cNvPr id="6" name="Triángulo isósceles 5">
              <a:extLst>
                <a:ext uri="{FF2B5EF4-FFF2-40B4-BE49-F238E27FC236}">
                  <a16:creationId xmlns:a16="http://schemas.microsoft.com/office/drawing/2014/main" id="{F94EE65C-D4D3-17F8-2031-46383D01F6E5}"/>
                </a:ext>
              </a:extLst>
            </p:cNvPr>
            <p:cNvSpPr/>
            <p:nvPr/>
          </p:nvSpPr>
          <p:spPr>
            <a:xfrm flipH="1">
              <a:off x="-2" y="6466186"/>
              <a:ext cx="12192001" cy="397066"/>
            </a:xfrm>
            <a:prstGeom prst="triangle">
              <a:avLst>
                <a:gd name="adj" fmla="val 100000"/>
              </a:avLst>
            </a:prstGeom>
            <a:solidFill>
              <a:srgbClr val="00B0F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sp>
          <p:nvSpPr>
            <p:cNvPr id="8" name="Triángulo isósceles 7">
              <a:extLst>
                <a:ext uri="{FF2B5EF4-FFF2-40B4-BE49-F238E27FC236}">
                  <a16:creationId xmlns:a16="http://schemas.microsoft.com/office/drawing/2014/main" id="{58DC020A-A0BF-B011-0D39-1B3E41AF098A}"/>
                </a:ext>
              </a:extLst>
            </p:cNvPr>
            <p:cNvSpPr/>
            <p:nvPr/>
          </p:nvSpPr>
          <p:spPr>
            <a:xfrm>
              <a:off x="73023" y="6539246"/>
              <a:ext cx="12118976" cy="319242"/>
            </a:xfrm>
            <a:prstGeom prst="triangle">
              <a:avLst>
                <a:gd name="adj" fmla="val 100000"/>
              </a:avLst>
            </a:prstGeom>
            <a:gradFill>
              <a:gsLst>
                <a:gs pos="0">
                  <a:schemeClr val="bg1">
                    <a:lumMod val="85000"/>
                  </a:schemeClr>
                </a:gs>
                <a:gs pos="100000">
                  <a:schemeClr val="tx1">
                    <a:lumMod val="50000"/>
                    <a:lumOff val="50000"/>
                  </a:schemeClr>
                </a:gs>
              </a:gsLst>
              <a:lin ang="54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grpSp>
    </p:spTree>
    <p:extLst>
      <p:ext uri="{BB962C8B-B14F-4D97-AF65-F5344CB8AC3E}">
        <p14:creationId xmlns:p14="http://schemas.microsoft.com/office/powerpoint/2010/main" val="3082814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ángulo 80">
            <a:extLst>
              <a:ext uri="{FF2B5EF4-FFF2-40B4-BE49-F238E27FC236}">
                <a16:creationId xmlns:a16="http://schemas.microsoft.com/office/drawing/2014/main" id="{9A0A265B-C62D-4EA0-B4DC-CAF079151A5C}"/>
              </a:ext>
            </a:extLst>
          </p:cNvPr>
          <p:cNvSpPr/>
          <p:nvPr/>
        </p:nvSpPr>
        <p:spPr>
          <a:xfrm>
            <a:off x="107285" y="1581029"/>
            <a:ext cx="6800056" cy="4400380"/>
          </a:xfrm>
          <a:prstGeom prst="rect">
            <a:avLst/>
          </a:prstGeom>
          <a:solidFill>
            <a:schemeClr val="accent4">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865"/>
          </a:p>
        </p:txBody>
      </p:sp>
      <p:sp>
        <p:nvSpPr>
          <p:cNvPr id="8" name="Oval 19">
            <a:extLst>
              <a:ext uri="{FF2B5EF4-FFF2-40B4-BE49-F238E27FC236}">
                <a16:creationId xmlns:a16="http://schemas.microsoft.com/office/drawing/2014/main" id="{4EAAB267-7354-484D-919C-7F7EC8FCA653}"/>
              </a:ext>
            </a:extLst>
          </p:cNvPr>
          <p:cNvSpPr/>
          <p:nvPr/>
        </p:nvSpPr>
        <p:spPr>
          <a:xfrm>
            <a:off x="682507" y="3736930"/>
            <a:ext cx="182924" cy="16920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9" name="Circle: Hollow 20">
            <a:extLst>
              <a:ext uri="{FF2B5EF4-FFF2-40B4-BE49-F238E27FC236}">
                <a16:creationId xmlns:a16="http://schemas.microsoft.com/office/drawing/2014/main" id="{E0927D33-5F80-4B75-95E3-75442E3E963E}"/>
              </a:ext>
            </a:extLst>
          </p:cNvPr>
          <p:cNvSpPr/>
          <p:nvPr/>
        </p:nvSpPr>
        <p:spPr>
          <a:xfrm>
            <a:off x="568179" y="3631178"/>
            <a:ext cx="411581" cy="380705"/>
          </a:xfrm>
          <a:prstGeom prst="donut">
            <a:avLst>
              <a:gd name="adj" fmla="val 528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sp>
        <p:nvSpPr>
          <p:cNvPr id="10" name="Circle: Hollow 21">
            <a:extLst>
              <a:ext uri="{FF2B5EF4-FFF2-40B4-BE49-F238E27FC236}">
                <a16:creationId xmlns:a16="http://schemas.microsoft.com/office/drawing/2014/main" id="{5A69E1AD-1215-4F02-9FAB-453B0F3E39B5}"/>
              </a:ext>
            </a:extLst>
          </p:cNvPr>
          <p:cNvSpPr/>
          <p:nvPr/>
        </p:nvSpPr>
        <p:spPr>
          <a:xfrm>
            <a:off x="440591" y="3513162"/>
            <a:ext cx="666757" cy="616739"/>
          </a:xfrm>
          <a:prstGeom prst="donut">
            <a:avLst>
              <a:gd name="adj" fmla="val 287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cxnSp>
        <p:nvCxnSpPr>
          <p:cNvPr id="11" name="Straight Connector 22">
            <a:extLst>
              <a:ext uri="{FF2B5EF4-FFF2-40B4-BE49-F238E27FC236}">
                <a16:creationId xmlns:a16="http://schemas.microsoft.com/office/drawing/2014/main" id="{38295041-C508-46E8-A969-AA80D64D2750}"/>
              </a:ext>
            </a:extLst>
          </p:cNvPr>
          <p:cNvCxnSpPr>
            <a:cxnSpLocks/>
          </p:cNvCxnSpPr>
          <p:nvPr/>
        </p:nvCxnSpPr>
        <p:spPr>
          <a:xfrm flipV="1">
            <a:off x="773971" y="2595308"/>
            <a:ext cx="0" cy="917853"/>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sp>
        <p:nvSpPr>
          <p:cNvPr id="12" name="Oval 23">
            <a:extLst>
              <a:ext uri="{FF2B5EF4-FFF2-40B4-BE49-F238E27FC236}">
                <a16:creationId xmlns:a16="http://schemas.microsoft.com/office/drawing/2014/main" id="{8E26C4AC-3BDD-4EE3-A08A-A3D8DE610531}"/>
              </a:ext>
            </a:extLst>
          </p:cNvPr>
          <p:cNvSpPr/>
          <p:nvPr/>
        </p:nvSpPr>
        <p:spPr>
          <a:xfrm>
            <a:off x="714325" y="2554135"/>
            <a:ext cx="119299" cy="11035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13" name="TextBox 24">
            <a:extLst>
              <a:ext uri="{FF2B5EF4-FFF2-40B4-BE49-F238E27FC236}">
                <a16:creationId xmlns:a16="http://schemas.microsoft.com/office/drawing/2014/main" id="{710ADF48-A197-43A0-AF39-2699D77D487C}"/>
              </a:ext>
            </a:extLst>
          </p:cNvPr>
          <p:cNvSpPr txBox="1"/>
          <p:nvPr/>
        </p:nvSpPr>
        <p:spPr>
          <a:xfrm>
            <a:off x="206206" y="4165621"/>
            <a:ext cx="1098251" cy="283876"/>
          </a:xfrm>
          <a:prstGeom prst="rect">
            <a:avLst/>
          </a:prstGeom>
          <a:noFill/>
        </p:spPr>
        <p:txBody>
          <a:bodyPr wrap="square" rtlCol="0">
            <a:spAutoFit/>
          </a:bodyPr>
          <a:lstStyle/>
          <a:p>
            <a:pPr algn="ctr"/>
            <a:r>
              <a:rPr lang="en-US" sz="1243" dirty="0">
                <a:latin typeface="Arial" panose="020B0604020202020204" pitchFamily="34" charset="0"/>
                <a:cs typeface="Arial" panose="020B0604020202020204" pitchFamily="34" charset="0"/>
              </a:rPr>
              <a:t>19/07/2006</a:t>
            </a:r>
          </a:p>
        </p:txBody>
      </p:sp>
      <p:sp>
        <p:nvSpPr>
          <p:cNvPr id="14" name="TextBox 25">
            <a:extLst>
              <a:ext uri="{FF2B5EF4-FFF2-40B4-BE49-F238E27FC236}">
                <a16:creationId xmlns:a16="http://schemas.microsoft.com/office/drawing/2014/main" id="{7B8B6DB0-826E-47E1-B085-BCDD0FC93F53}"/>
              </a:ext>
            </a:extLst>
          </p:cNvPr>
          <p:cNvSpPr txBox="1"/>
          <p:nvPr/>
        </p:nvSpPr>
        <p:spPr>
          <a:xfrm>
            <a:off x="71022" y="1758686"/>
            <a:ext cx="1326310" cy="685008"/>
          </a:xfrm>
          <a:prstGeom prst="rect">
            <a:avLst/>
          </a:prstGeom>
          <a:noFill/>
        </p:spPr>
        <p:txBody>
          <a:bodyPr wrap="square" rtlCol="0">
            <a:spAutoFit/>
          </a:bodyPr>
          <a:lstStyle/>
          <a:p>
            <a:pPr algn="ctr"/>
            <a:r>
              <a:rPr lang="es-PE" sz="1053" b="1" dirty="0">
                <a:solidFill>
                  <a:srgbClr val="000000"/>
                </a:solidFill>
                <a:latin typeface="Arial" panose="020B0604020202020204" pitchFamily="34" charset="0"/>
                <a:ea typeface="Times New Roman" panose="02020603050405020304" pitchFamily="18" charset="0"/>
                <a:cs typeface="Arial" panose="020B0604020202020204" pitchFamily="34" charset="0"/>
              </a:rPr>
              <a:t>LEY N° </a:t>
            </a:r>
            <a:r>
              <a:rPr lang="es-ES_tradnl" sz="1053" b="1" dirty="0">
                <a:solidFill>
                  <a:srgbClr val="000000"/>
                </a:solidFill>
                <a:latin typeface="Arial" panose="020B0604020202020204" pitchFamily="34" charset="0"/>
                <a:ea typeface="Times New Roman" panose="02020603050405020304" pitchFamily="18" charset="0"/>
                <a:cs typeface="Arial" panose="020B0604020202020204" pitchFamily="34" charset="0"/>
              </a:rPr>
              <a:t>28840</a:t>
            </a:r>
          </a:p>
          <a:p>
            <a:pPr algn="ctr"/>
            <a:r>
              <a:rPr lang="es-ES_tradnl" sz="932" dirty="0">
                <a:solidFill>
                  <a:srgbClr val="000000"/>
                </a:solidFill>
                <a:latin typeface="Arial" panose="020B0604020202020204" pitchFamily="34" charset="0"/>
                <a:ea typeface="Times New Roman" panose="02020603050405020304" pitchFamily="18" charset="0"/>
                <a:cs typeface="Arial" panose="020B0604020202020204" pitchFamily="34" charset="0"/>
              </a:rPr>
              <a:t>Fortalecimiento y Modernización de PETROPERÚ</a:t>
            </a:r>
            <a:endParaRPr lang="en-US" sz="932" dirty="0">
              <a:solidFill>
                <a:schemeClr val="bg2">
                  <a:lumMod val="25000"/>
                </a:schemeClr>
              </a:solidFill>
              <a:latin typeface="Arial" panose="020B0604020202020204" pitchFamily="34" charset="0"/>
              <a:cs typeface="Arial" panose="020B0604020202020204" pitchFamily="34" charset="0"/>
            </a:endParaRPr>
          </a:p>
        </p:txBody>
      </p:sp>
      <p:sp>
        <p:nvSpPr>
          <p:cNvPr id="15" name="Oval 28">
            <a:extLst>
              <a:ext uri="{FF2B5EF4-FFF2-40B4-BE49-F238E27FC236}">
                <a16:creationId xmlns:a16="http://schemas.microsoft.com/office/drawing/2014/main" id="{F8C06F1E-0F5D-4872-812B-396DB43B80B7}"/>
              </a:ext>
            </a:extLst>
          </p:cNvPr>
          <p:cNvSpPr/>
          <p:nvPr/>
        </p:nvSpPr>
        <p:spPr>
          <a:xfrm>
            <a:off x="1760355" y="3734739"/>
            <a:ext cx="182924" cy="1692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16" name="Circle: Hollow 29">
            <a:extLst>
              <a:ext uri="{FF2B5EF4-FFF2-40B4-BE49-F238E27FC236}">
                <a16:creationId xmlns:a16="http://schemas.microsoft.com/office/drawing/2014/main" id="{F228CECF-B30B-48E4-A8FD-E885D3BC5AEF}"/>
              </a:ext>
            </a:extLst>
          </p:cNvPr>
          <p:cNvSpPr/>
          <p:nvPr/>
        </p:nvSpPr>
        <p:spPr>
          <a:xfrm>
            <a:off x="1646027" y="3628987"/>
            <a:ext cx="411581" cy="380705"/>
          </a:xfrm>
          <a:prstGeom prst="donut">
            <a:avLst>
              <a:gd name="adj" fmla="val 528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sp>
        <p:nvSpPr>
          <p:cNvPr id="18" name="Circle: Hollow 30">
            <a:extLst>
              <a:ext uri="{FF2B5EF4-FFF2-40B4-BE49-F238E27FC236}">
                <a16:creationId xmlns:a16="http://schemas.microsoft.com/office/drawing/2014/main" id="{C7485C54-C16A-49E9-9C57-6EAF25BFAD9A}"/>
              </a:ext>
            </a:extLst>
          </p:cNvPr>
          <p:cNvSpPr/>
          <p:nvPr/>
        </p:nvSpPr>
        <p:spPr>
          <a:xfrm>
            <a:off x="1518439" y="3513161"/>
            <a:ext cx="666757" cy="616739"/>
          </a:xfrm>
          <a:prstGeom prst="donut">
            <a:avLst>
              <a:gd name="adj" fmla="val 287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cxnSp>
        <p:nvCxnSpPr>
          <p:cNvPr id="19" name="Straight Connector 31">
            <a:extLst>
              <a:ext uri="{FF2B5EF4-FFF2-40B4-BE49-F238E27FC236}">
                <a16:creationId xmlns:a16="http://schemas.microsoft.com/office/drawing/2014/main" id="{EB9E15DD-4377-4C6E-B9F9-16A0B57EF55D}"/>
              </a:ext>
            </a:extLst>
          </p:cNvPr>
          <p:cNvCxnSpPr>
            <a:cxnSpLocks/>
          </p:cNvCxnSpPr>
          <p:nvPr/>
        </p:nvCxnSpPr>
        <p:spPr>
          <a:xfrm flipV="1">
            <a:off x="1843700" y="4129901"/>
            <a:ext cx="0" cy="9178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32">
            <a:extLst>
              <a:ext uri="{FF2B5EF4-FFF2-40B4-BE49-F238E27FC236}">
                <a16:creationId xmlns:a16="http://schemas.microsoft.com/office/drawing/2014/main" id="{79AD1E67-B433-4BBA-AF9D-818611E31F5C}"/>
              </a:ext>
            </a:extLst>
          </p:cNvPr>
          <p:cNvSpPr/>
          <p:nvPr/>
        </p:nvSpPr>
        <p:spPr>
          <a:xfrm>
            <a:off x="1784050" y="5023240"/>
            <a:ext cx="119299" cy="1103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21" name="TextBox 33">
            <a:extLst>
              <a:ext uri="{FF2B5EF4-FFF2-40B4-BE49-F238E27FC236}">
                <a16:creationId xmlns:a16="http://schemas.microsoft.com/office/drawing/2014/main" id="{6EF4EBA4-93F2-4F30-8588-0BA8D020FE23}"/>
              </a:ext>
            </a:extLst>
          </p:cNvPr>
          <p:cNvSpPr txBox="1"/>
          <p:nvPr/>
        </p:nvSpPr>
        <p:spPr>
          <a:xfrm>
            <a:off x="1289141" y="3206267"/>
            <a:ext cx="1098251" cy="283876"/>
          </a:xfrm>
          <a:prstGeom prst="rect">
            <a:avLst/>
          </a:prstGeom>
          <a:noFill/>
        </p:spPr>
        <p:txBody>
          <a:bodyPr wrap="square" rtlCol="0">
            <a:spAutoFit/>
          </a:bodyPr>
          <a:lstStyle/>
          <a:p>
            <a:pPr algn="ctr"/>
            <a:r>
              <a:rPr lang="en-US" sz="1243" dirty="0">
                <a:latin typeface="Arial" panose="020B0604020202020204" pitchFamily="34" charset="0"/>
                <a:cs typeface="Arial" panose="020B0604020202020204" pitchFamily="34" charset="0"/>
              </a:rPr>
              <a:t>26/04/2013</a:t>
            </a:r>
          </a:p>
        </p:txBody>
      </p:sp>
      <p:sp>
        <p:nvSpPr>
          <p:cNvPr id="22" name="Oval 45">
            <a:extLst>
              <a:ext uri="{FF2B5EF4-FFF2-40B4-BE49-F238E27FC236}">
                <a16:creationId xmlns:a16="http://schemas.microsoft.com/office/drawing/2014/main" id="{0F1690E4-B3CC-4003-8549-F8A345FC5ACB}"/>
              </a:ext>
            </a:extLst>
          </p:cNvPr>
          <p:cNvSpPr/>
          <p:nvPr/>
        </p:nvSpPr>
        <p:spPr>
          <a:xfrm>
            <a:off x="2967113" y="3736930"/>
            <a:ext cx="182924" cy="169202"/>
          </a:xfrm>
          <a:prstGeom prst="ellipse">
            <a:avLst/>
          </a:prstGeom>
          <a:solidFill>
            <a:srgbClr val="9EB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23" name="Circle: Hollow 46">
            <a:extLst>
              <a:ext uri="{FF2B5EF4-FFF2-40B4-BE49-F238E27FC236}">
                <a16:creationId xmlns:a16="http://schemas.microsoft.com/office/drawing/2014/main" id="{64C6DC7D-9535-47E0-A6EC-011E33DEC9BA}"/>
              </a:ext>
            </a:extLst>
          </p:cNvPr>
          <p:cNvSpPr/>
          <p:nvPr/>
        </p:nvSpPr>
        <p:spPr>
          <a:xfrm>
            <a:off x="2852785" y="3631178"/>
            <a:ext cx="411581" cy="380705"/>
          </a:xfrm>
          <a:prstGeom prst="donut">
            <a:avLst>
              <a:gd name="adj" fmla="val 5281"/>
            </a:avLst>
          </a:prstGeom>
          <a:solidFill>
            <a:srgbClr val="9EB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sp>
        <p:nvSpPr>
          <p:cNvPr id="24" name="Circle: Hollow 47">
            <a:extLst>
              <a:ext uri="{FF2B5EF4-FFF2-40B4-BE49-F238E27FC236}">
                <a16:creationId xmlns:a16="http://schemas.microsoft.com/office/drawing/2014/main" id="{3ADF05FF-21BE-4976-A227-0A2334C739A6}"/>
              </a:ext>
            </a:extLst>
          </p:cNvPr>
          <p:cNvSpPr/>
          <p:nvPr/>
        </p:nvSpPr>
        <p:spPr>
          <a:xfrm>
            <a:off x="2725197" y="3513162"/>
            <a:ext cx="666757" cy="616739"/>
          </a:xfrm>
          <a:prstGeom prst="donut">
            <a:avLst>
              <a:gd name="adj" fmla="val 2879"/>
            </a:avLst>
          </a:prstGeom>
          <a:solidFill>
            <a:srgbClr val="9EB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cxnSp>
        <p:nvCxnSpPr>
          <p:cNvPr id="25" name="Straight Connector 48">
            <a:extLst>
              <a:ext uri="{FF2B5EF4-FFF2-40B4-BE49-F238E27FC236}">
                <a16:creationId xmlns:a16="http://schemas.microsoft.com/office/drawing/2014/main" id="{7F8FF30B-156E-41A9-92D0-737975DF96C1}"/>
              </a:ext>
            </a:extLst>
          </p:cNvPr>
          <p:cNvCxnSpPr>
            <a:cxnSpLocks/>
          </p:cNvCxnSpPr>
          <p:nvPr/>
        </p:nvCxnSpPr>
        <p:spPr>
          <a:xfrm flipV="1">
            <a:off x="3058576" y="2595308"/>
            <a:ext cx="0" cy="917853"/>
          </a:xfrm>
          <a:prstGeom prst="line">
            <a:avLst/>
          </a:prstGeom>
          <a:ln w="19050">
            <a:solidFill>
              <a:srgbClr val="9EDAE6"/>
            </a:solidFill>
          </a:ln>
        </p:spPr>
        <p:style>
          <a:lnRef idx="1">
            <a:schemeClr val="accent1"/>
          </a:lnRef>
          <a:fillRef idx="0">
            <a:schemeClr val="accent1"/>
          </a:fillRef>
          <a:effectRef idx="0">
            <a:schemeClr val="accent1"/>
          </a:effectRef>
          <a:fontRef idx="minor">
            <a:schemeClr val="tx1"/>
          </a:fontRef>
        </p:style>
      </p:cxnSp>
      <p:sp>
        <p:nvSpPr>
          <p:cNvPr id="27" name="Oval 49">
            <a:extLst>
              <a:ext uri="{FF2B5EF4-FFF2-40B4-BE49-F238E27FC236}">
                <a16:creationId xmlns:a16="http://schemas.microsoft.com/office/drawing/2014/main" id="{B6BA091F-5D6A-42AE-B539-C1B06DCB150E}"/>
              </a:ext>
            </a:extLst>
          </p:cNvPr>
          <p:cNvSpPr/>
          <p:nvPr/>
        </p:nvSpPr>
        <p:spPr>
          <a:xfrm>
            <a:off x="2998925" y="2554135"/>
            <a:ext cx="119299" cy="110350"/>
          </a:xfrm>
          <a:prstGeom prst="ellipse">
            <a:avLst/>
          </a:prstGeom>
          <a:solidFill>
            <a:srgbClr val="9EB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28" name="TextBox 50">
            <a:extLst>
              <a:ext uri="{FF2B5EF4-FFF2-40B4-BE49-F238E27FC236}">
                <a16:creationId xmlns:a16="http://schemas.microsoft.com/office/drawing/2014/main" id="{51A9348F-FE2F-4CAF-B8E4-BE2CFFC483B1}"/>
              </a:ext>
            </a:extLst>
          </p:cNvPr>
          <p:cNvSpPr txBox="1"/>
          <p:nvPr/>
        </p:nvSpPr>
        <p:spPr>
          <a:xfrm>
            <a:off x="2513700" y="4165621"/>
            <a:ext cx="1098251" cy="283876"/>
          </a:xfrm>
          <a:prstGeom prst="rect">
            <a:avLst/>
          </a:prstGeom>
          <a:noFill/>
        </p:spPr>
        <p:txBody>
          <a:bodyPr wrap="square" rtlCol="0">
            <a:spAutoFit/>
          </a:bodyPr>
          <a:lstStyle/>
          <a:p>
            <a:pPr algn="ctr"/>
            <a:r>
              <a:rPr lang="en-US" sz="1243" dirty="0">
                <a:latin typeface="Arial" panose="020B0604020202020204" pitchFamily="34" charset="0"/>
                <a:cs typeface="Arial" panose="020B0604020202020204" pitchFamily="34" charset="0"/>
              </a:rPr>
              <a:t>17/12/2013</a:t>
            </a:r>
          </a:p>
        </p:txBody>
      </p:sp>
      <p:sp>
        <p:nvSpPr>
          <p:cNvPr id="29" name="Oval 54">
            <a:extLst>
              <a:ext uri="{FF2B5EF4-FFF2-40B4-BE49-F238E27FC236}">
                <a16:creationId xmlns:a16="http://schemas.microsoft.com/office/drawing/2014/main" id="{C36FDB10-0D74-45D7-8E0D-8607EC9E6E44}"/>
              </a:ext>
            </a:extLst>
          </p:cNvPr>
          <p:cNvSpPr/>
          <p:nvPr/>
        </p:nvSpPr>
        <p:spPr>
          <a:xfrm>
            <a:off x="3943942" y="3736930"/>
            <a:ext cx="182924" cy="169202"/>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30" name="Circle: Hollow 55">
            <a:extLst>
              <a:ext uri="{FF2B5EF4-FFF2-40B4-BE49-F238E27FC236}">
                <a16:creationId xmlns:a16="http://schemas.microsoft.com/office/drawing/2014/main" id="{18F03FDD-2A5D-4D5E-9C2F-0A6FF4440689}"/>
              </a:ext>
            </a:extLst>
          </p:cNvPr>
          <p:cNvSpPr/>
          <p:nvPr/>
        </p:nvSpPr>
        <p:spPr>
          <a:xfrm>
            <a:off x="3829614" y="3631178"/>
            <a:ext cx="411581" cy="380705"/>
          </a:xfrm>
          <a:prstGeom prst="donut">
            <a:avLst>
              <a:gd name="adj" fmla="val 5281"/>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sp>
        <p:nvSpPr>
          <p:cNvPr id="31" name="Circle: Hollow 56">
            <a:extLst>
              <a:ext uri="{FF2B5EF4-FFF2-40B4-BE49-F238E27FC236}">
                <a16:creationId xmlns:a16="http://schemas.microsoft.com/office/drawing/2014/main" id="{7B527536-94A4-4E7C-B699-5783851AF007}"/>
              </a:ext>
            </a:extLst>
          </p:cNvPr>
          <p:cNvSpPr/>
          <p:nvPr/>
        </p:nvSpPr>
        <p:spPr>
          <a:xfrm>
            <a:off x="3702026" y="3513162"/>
            <a:ext cx="666757" cy="616739"/>
          </a:xfrm>
          <a:prstGeom prst="donut">
            <a:avLst>
              <a:gd name="adj" fmla="val 2879"/>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cxnSp>
        <p:nvCxnSpPr>
          <p:cNvPr id="33" name="Straight Connector 57">
            <a:extLst>
              <a:ext uri="{FF2B5EF4-FFF2-40B4-BE49-F238E27FC236}">
                <a16:creationId xmlns:a16="http://schemas.microsoft.com/office/drawing/2014/main" id="{D585930B-C4AD-43FA-A72D-E0E812E6634C}"/>
              </a:ext>
            </a:extLst>
          </p:cNvPr>
          <p:cNvCxnSpPr>
            <a:cxnSpLocks/>
          </p:cNvCxnSpPr>
          <p:nvPr/>
        </p:nvCxnSpPr>
        <p:spPr>
          <a:xfrm flipV="1">
            <a:off x="4043536" y="4129901"/>
            <a:ext cx="0" cy="91785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5" name="Oval 58">
            <a:extLst>
              <a:ext uri="{FF2B5EF4-FFF2-40B4-BE49-F238E27FC236}">
                <a16:creationId xmlns:a16="http://schemas.microsoft.com/office/drawing/2014/main" id="{BE895152-8F82-41F8-9E9E-B6FEE51EFD5E}"/>
              </a:ext>
            </a:extLst>
          </p:cNvPr>
          <p:cNvSpPr/>
          <p:nvPr/>
        </p:nvSpPr>
        <p:spPr>
          <a:xfrm>
            <a:off x="3983876" y="5025432"/>
            <a:ext cx="119299" cy="11035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36" name="TextBox 59">
            <a:extLst>
              <a:ext uri="{FF2B5EF4-FFF2-40B4-BE49-F238E27FC236}">
                <a16:creationId xmlns:a16="http://schemas.microsoft.com/office/drawing/2014/main" id="{52ABB0E0-8A92-4DAA-BBAE-90EEBE8B5987}"/>
              </a:ext>
            </a:extLst>
          </p:cNvPr>
          <p:cNvSpPr txBox="1"/>
          <p:nvPr/>
        </p:nvSpPr>
        <p:spPr>
          <a:xfrm>
            <a:off x="3461853" y="3204076"/>
            <a:ext cx="1098251" cy="283876"/>
          </a:xfrm>
          <a:prstGeom prst="rect">
            <a:avLst/>
          </a:prstGeom>
          <a:noFill/>
        </p:spPr>
        <p:txBody>
          <a:bodyPr wrap="square" rtlCol="0">
            <a:spAutoFit/>
          </a:bodyPr>
          <a:lstStyle/>
          <a:p>
            <a:pPr algn="ctr"/>
            <a:r>
              <a:rPr lang="en-US" sz="1243" dirty="0">
                <a:latin typeface="Arial" panose="020B0604020202020204" pitchFamily="34" charset="0"/>
                <a:cs typeface="Arial" panose="020B0604020202020204" pitchFamily="34" charset="0"/>
              </a:rPr>
              <a:t>23/03/2014</a:t>
            </a:r>
          </a:p>
        </p:txBody>
      </p:sp>
      <p:cxnSp>
        <p:nvCxnSpPr>
          <p:cNvPr id="37" name="Straight Connector 67">
            <a:extLst>
              <a:ext uri="{FF2B5EF4-FFF2-40B4-BE49-F238E27FC236}">
                <a16:creationId xmlns:a16="http://schemas.microsoft.com/office/drawing/2014/main" id="{F844F4F3-9B69-4B53-883E-E52F738EFA98}"/>
              </a:ext>
            </a:extLst>
          </p:cNvPr>
          <p:cNvCxnSpPr>
            <a:cxnSpLocks/>
          </p:cNvCxnSpPr>
          <p:nvPr/>
        </p:nvCxnSpPr>
        <p:spPr>
          <a:xfrm flipV="1">
            <a:off x="110439" y="2414767"/>
            <a:ext cx="1286894" cy="17518"/>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sp>
        <p:nvSpPr>
          <p:cNvPr id="38" name="Oval 19">
            <a:extLst>
              <a:ext uri="{FF2B5EF4-FFF2-40B4-BE49-F238E27FC236}">
                <a16:creationId xmlns:a16="http://schemas.microsoft.com/office/drawing/2014/main" id="{04A08AB1-AD82-418D-9BA3-63DD14693575}"/>
              </a:ext>
            </a:extLst>
          </p:cNvPr>
          <p:cNvSpPr/>
          <p:nvPr/>
        </p:nvSpPr>
        <p:spPr>
          <a:xfrm>
            <a:off x="4879855" y="3734739"/>
            <a:ext cx="182924" cy="16920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39" name="Circle: Hollow 20">
            <a:extLst>
              <a:ext uri="{FF2B5EF4-FFF2-40B4-BE49-F238E27FC236}">
                <a16:creationId xmlns:a16="http://schemas.microsoft.com/office/drawing/2014/main" id="{87C157E3-AD10-4914-BD4F-7FA1F18A8817}"/>
              </a:ext>
            </a:extLst>
          </p:cNvPr>
          <p:cNvSpPr/>
          <p:nvPr/>
        </p:nvSpPr>
        <p:spPr>
          <a:xfrm>
            <a:off x="4769203" y="3645323"/>
            <a:ext cx="411581" cy="380705"/>
          </a:xfrm>
          <a:prstGeom prst="donut">
            <a:avLst>
              <a:gd name="adj" fmla="val 528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sp>
        <p:nvSpPr>
          <p:cNvPr id="40" name="Circle: Hollow 21">
            <a:extLst>
              <a:ext uri="{FF2B5EF4-FFF2-40B4-BE49-F238E27FC236}">
                <a16:creationId xmlns:a16="http://schemas.microsoft.com/office/drawing/2014/main" id="{85B95027-6C38-4EAB-B667-9314354BFA8A}"/>
              </a:ext>
            </a:extLst>
          </p:cNvPr>
          <p:cNvSpPr/>
          <p:nvPr/>
        </p:nvSpPr>
        <p:spPr>
          <a:xfrm>
            <a:off x="4637939" y="3520281"/>
            <a:ext cx="666757" cy="616739"/>
          </a:xfrm>
          <a:prstGeom prst="donut">
            <a:avLst>
              <a:gd name="adj" fmla="val 287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cxnSp>
        <p:nvCxnSpPr>
          <p:cNvPr id="41" name="Straight Connector 22">
            <a:extLst>
              <a:ext uri="{FF2B5EF4-FFF2-40B4-BE49-F238E27FC236}">
                <a16:creationId xmlns:a16="http://schemas.microsoft.com/office/drawing/2014/main" id="{08FB73FB-C3B4-4157-B2EC-00FDB84DD071}"/>
              </a:ext>
            </a:extLst>
          </p:cNvPr>
          <p:cNvCxnSpPr>
            <a:cxnSpLocks/>
          </p:cNvCxnSpPr>
          <p:nvPr/>
        </p:nvCxnSpPr>
        <p:spPr>
          <a:xfrm flipV="1">
            <a:off x="4971317" y="2595307"/>
            <a:ext cx="0" cy="917853"/>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sp>
        <p:nvSpPr>
          <p:cNvPr id="42" name="Oval 23">
            <a:extLst>
              <a:ext uri="{FF2B5EF4-FFF2-40B4-BE49-F238E27FC236}">
                <a16:creationId xmlns:a16="http://schemas.microsoft.com/office/drawing/2014/main" id="{FC5A7A24-C230-4140-B76A-3D7EDE1ED077}"/>
              </a:ext>
            </a:extLst>
          </p:cNvPr>
          <p:cNvSpPr/>
          <p:nvPr/>
        </p:nvSpPr>
        <p:spPr>
          <a:xfrm>
            <a:off x="4905796" y="2543908"/>
            <a:ext cx="119299" cy="11035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43" name="TextBox 24">
            <a:extLst>
              <a:ext uri="{FF2B5EF4-FFF2-40B4-BE49-F238E27FC236}">
                <a16:creationId xmlns:a16="http://schemas.microsoft.com/office/drawing/2014/main" id="{E1FFD3DB-6B25-4315-8ED9-7690A4A1DAAF}"/>
              </a:ext>
            </a:extLst>
          </p:cNvPr>
          <p:cNvSpPr txBox="1"/>
          <p:nvPr/>
        </p:nvSpPr>
        <p:spPr>
          <a:xfrm>
            <a:off x="4486274" y="4210773"/>
            <a:ext cx="1098251" cy="283876"/>
          </a:xfrm>
          <a:prstGeom prst="rect">
            <a:avLst/>
          </a:prstGeom>
          <a:noFill/>
        </p:spPr>
        <p:txBody>
          <a:bodyPr wrap="square" rtlCol="0">
            <a:spAutoFit/>
          </a:bodyPr>
          <a:lstStyle/>
          <a:p>
            <a:pPr algn="ctr"/>
            <a:r>
              <a:rPr lang="en-US" sz="1243" dirty="0">
                <a:latin typeface="Arial" panose="020B0604020202020204" pitchFamily="34" charset="0"/>
                <a:cs typeface="Arial" panose="020B0604020202020204" pitchFamily="34" charset="0"/>
              </a:rPr>
              <a:t>29/12/2016</a:t>
            </a:r>
          </a:p>
        </p:txBody>
      </p:sp>
      <p:cxnSp>
        <p:nvCxnSpPr>
          <p:cNvPr id="58" name="Straight Connector 67">
            <a:extLst>
              <a:ext uri="{FF2B5EF4-FFF2-40B4-BE49-F238E27FC236}">
                <a16:creationId xmlns:a16="http://schemas.microsoft.com/office/drawing/2014/main" id="{C2457417-1195-4710-B47B-040CF58978F6}"/>
              </a:ext>
            </a:extLst>
          </p:cNvPr>
          <p:cNvCxnSpPr>
            <a:cxnSpLocks/>
          </p:cNvCxnSpPr>
          <p:nvPr/>
        </p:nvCxnSpPr>
        <p:spPr>
          <a:xfrm>
            <a:off x="2239052" y="2432285"/>
            <a:ext cx="1600589" cy="0"/>
          </a:xfrm>
          <a:prstGeom prst="line">
            <a:avLst/>
          </a:prstGeom>
          <a:ln w="19050">
            <a:solidFill>
              <a:srgbClr val="9EB4E6"/>
            </a:solidFill>
          </a:ln>
        </p:spPr>
        <p:style>
          <a:lnRef idx="1">
            <a:schemeClr val="accent1"/>
          </a:lnRef>
          <a:fillRef idx="0">
            <a:schemeClr val="accent1"/>
          </a:fillRef>
          <a:effectRef idx="0">
            <a:schemeClr val="accent1"/>
          </a:effectRef>
          <a:fontRef idx="minor">
            <a:schemeClr val="tx1"/>
          </a:fontRef>
        </p:style>
      </p:cxnSp>
      <p:cxnSp>
        <p:nvCxnSpPr>
          <p:cNvPr id="59" name="Straight Connector 67">
            <a:extLst>
              <a:ext uri="{FF2B5EF4-FFF2-40B4-BE49-F238E27FC236}">
                <a16:creationId xmlns:a16="http://schemas.microsoft.com/office/drawing/2014/main" id="{16D5E4D8-AB9C-4036-ADF3-A5DEEFDD6971}"/>
              </a:ext>
            </a:extLst>
          </p:cNvPr>
          <p:cNvCxnSpPr>
            <a:cxnSpLocks/>
          </p:cNvCxnSpPr>
          <p:nvPr/>
        </p:nvCxnSpPr>
        <p:spPr>
          <a:xfrm>
            <a:off x="1051523" y="5276970"/>
            <a:ext cx="160058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TextBox 25">
            <a:extLst>
              <a:ext uri="{FF2B5EF4-FFF2-40B4-BE49-F238E27FC236}">
                <a16:creationId xmlns:a16="http://schemas.microsoft.com/office/drawing/2014/main" id="{B25C955D-8260-463A-9E73-B939E53D2D76}"/>
              </a:ext>
            </a:extLst>
          </p:cNvPr>
          <p:cNvSpPr txBox="1"/>
          <p:nvPr/>
        </p:nvSpPr>
        <p:spPr>
          <a:xfrm>
            <a:off x="769531" y="5322885"/>
            <a:ext cx="2237293" cy="393224"/>
          </a:xfrm>
          <a:prstGeom prst="rect">
            <a:avLst/>
          </a:prstGeom>
          <a:noFill/>
        </p:spPr>
        <p:txBody>
          <a:bodyPr wrap="square" rtlCol="0">
            <a:spAutoFit/>
          </a:bodyPr>
          <a:lstStyle/>
          <a:p>
            <a:pPr algn="ctr"/>
            <a:r>
              <a:rPr lang="en-US" sz="1053" b="1" dirty="0">
                <a:solidFill>
                  <a:schemeClr val="bg2">
                    <a:lumMod val="25000"/>
                  </a:schemeClr>
                </a:solidFill>
                <a:latin typeface="Arial" panose="020B0604020202020204" pitchFamily="34" charset="0"/>
                <a:cs typeface="Arial" panose="020B0604020202020204" pitchFamily="34" charset="0"/>
              </a:rPr>
              <a:t>REG. LEY N° 28840</a:t>
            </a:r>
          </a:p>
          <a:p>
            <a:pPr algn="ctr"/>
            <a:r>
              <a:rPr lang="es-ES" sz="888" dirty="0">
                <a:solidFill>
                  <a:schemeClr val="bg2">
                    <a:lumMod val="25000"/>
                  </a:schemeClr>
                </a:solidFill>
                <a:latin typeface="Arial" panose="020B0604020202020204" pitchFamily="34" charset="0"/>
                <a:cs typeface="Arial" panose="020B0604020202020204" pitchFamily="34" charset="0"/>
              </a:rPr>
              <a:t>(</a:t>
            </a:r>
            <a:r>
              <a:rPr lang="es-PE" sz="888"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D.S. </a:t>
            </a:r>
            <a:r>
              <a:rPr lang="es-PE" sz="888"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N°</a:t>
            </a:r>
            <a:r>
              <a:rPr lang="es-PE" sz="888"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012-2013-EM)</a:t>
            </a:r>
            <a:endParaRPr lang="en-US" sz="888" dirty="0">
              <a:solidFill>
                <a:schemeClr val="bg2">
                  <a:lumMod val="25000"/>
                </a:schemeClr>
              </a:solidFill>
              <a:latin typeface="Century Gothic" panose="020B0502020202020204" pitchFamily="34" charset="0"/>
            </a:endParaRPr>
          </a:p>
        </p:txBody>
      </p:sp>
      <p:cxnSp>
        <p:nvCxnSpPr>
          <p:cNvPr id="61" name="Straight Connector 67">
            <a:extLst>
              <a:ext uri="{FF2B5EF4-FFF2-40B4-BE49-F238E27FC236}">
                <a16:creationId xmlns:a16="http://schemas.microsoft.com/office/drawing/2014/main" id="{B9A512C7-745D-4D68-8D47-B57A34F68966}"/>
              </a:ext>
            </a:extLst>
          </p:cNvPr>
          <p:cNvCxnSpPr>
            <a:cxnSpLocks/>
          </p:cNvCxnSpPr>
          <p:nvPr/>
        </p:nvCxnSpPr>
        <p:spPr>
          <a:xfrm>
            <a:off x="3235554" y="5276970"/>
            <a:ext cx="160058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7">
            <a:extLst>
              <a:ext uri="{FF2B5EF4-FFF2-40B4-BE49-F238E27FC236}">
                <a16:creationId xmlns:a16="http://schemas.microsoft.com/office/drawing/2014/main" id="{C295D8D2-73A2-4675-BDC9-6402E920C4B4}"/>
              </a:ext>
            </a:extLst>
          </p:cNvPr>
          <p:cNvCxnSpPr>
            <a:cxnSpLocks/>
          </p:cNvCxnSpPr>
          <p:nvPr/>
        </p:nvCxnSpPr>
        <p:spPr>
          <a:xfrm>
            <a:off x="4043525" y="2513407"/>
            <a:ext cx="1600589"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2" name="TextBox 25">
            <a:extLst>
              <a:ext uri="{FF2B5EF4-FFF2-40B4-BE49-F238E27FC236}">
                <a16:creationId xmlns:a16="http://schemas.microsoft.com/office/drawing/2014/main" id="{49225B38-6E45-4927-8C16-C790153C96A2}"/>
              </a:ext>
            </a:extLst>
          </p:cNvPr>
          <p:cNvSpPr txBox="1"/>
          <p:nvPr/>
        </p:nvSpPr>
        <p:spPr>
          <a:xfrm>
            <a:off x="2226995" y="1758686"/>
            <a:ext cx="1663162" cy="685008"/>
          </a:xfrm>
          <a:prstGeom prst="rect">
            <a:avLst/>
          </a:prstGeom>
          <a:noFill/>
        </p:spPr>
        <p:txBody>
          <a:bodyPr wrap="square" rtlCol="0">
            <a:spAutoFit/>
          </a:bodyPr>
          <a:lstStyle/>
          <a:p>
            <a:pPr algn="ctr"/>
            <a:r>
              <a:rPr lang="es-PE" sz="1053" b="1" dirty="0">
                <a:solidFill>
                  <a:srgbClr val="000000"/>
                </a:solidFill>
                <a:latin typeface="Arial" panose="020B0604020202020204" pitchFamily="34" charset="0"/>
                <a:ea typeface="Times New Roman" panose="02020603050405020304" pitchFamily="18" charset="0"/>
                <a:cs typeface="Arial" panose="020B0604020202020204" pitchFamily="34" charset="0"/>
              </a:rPr>
              <a:t>LEY N° </a:t>
            </a:r>
            <a:r>
              <a:rPr lang="es-ES_tradnl" sz="1053" b="1" dirty="0">
                <a:solidFill>
                  <a:srgbClr val="000000"/>
                </a:solidFill>
                <a:latin typeface="Arial" panose="020B0604020202020204" pitchFamily="34" charset="0"/>
                <a:ea typeface="Times New Roman" panose="02020603050405020304" pitchFamily="18" charset="0"/>
                <a:cs typeface="Arial" panose="020B0604020202020204" pitchFamily="34" charset="0"/>
              </a:rPr>
              <a:t>30130</a:t>
            </a:r>
          </a:p>
          <a:p>
            <a:pPr algn="ctr"/>
            <a:r>
              <a:rPr lang="es-ES_tradnl" sz="932" dirty="0">
                <a:solidFill>
                  <a:srgbClr val="000000"/>
                </a:solidFill>
                <a:latin typeface="Arial" panose="020B0604020202020204" pitchFamily="34" charset="0"/>
                <a:ea typeface="Times New Roman" panose="02020603050405020304" pitchFamily="18" charset="0"/>
                <a:cs typeface="Arial" panose="020B0604020202020204" pitchFamily="34" charset="0"/>
              </a:rPr>
              <a:t>Fortalecimiento y Modernización de PETROPERÚ</a:t>
            </a:r>
            <a:endParaRPr lang="en-US" sz="932" dirty="0">
              <a:solidFill>
                <a:schemeClr val="bg2">
                  <a:lumMod val="25000"/>
                </a:schemeClr>
              </a:solidFill>
              <a:latin typeface="Arial" panose="020B0604020202020204" pitchFamily="34" charset="0"/>
              <a:cs typeface="Arial" panose="020B0604020202020204" pitchFamily="34" charset="0"/>
            </a:endParaRPr>
          </a:p>
        </p:txBody>
      </p:sp>
      <p:sp>
        <p:nvSpPr>
          <p:cNvPr id="3" name="TextBox 25">
            <a:extLst>
              <a:ext uri="{FF2B5EF4-FFF2-40B4-BE49-F238E27FC236}">
                <a16:creationId xmlns:a16="http://schemas.microsoft.com/office/drawing/2014/main" id="{9F648AA5-DCC1-4657-A7AE-385251A02418}"/>
              </a:ext>
            </a:extLst>
          </p:cNvPr>
          <p:cNvSpPr txBox="1"/>
          <p:nvPr/>
        </p:nvSpPr>
        <p:spPr>
          <a:xfrm>
            <a:off x="2922475" y="5314256"/>
            <a:ext cx="2237293" cy="398046"/>
          </a:xfrm>
          <a:prstGeom prst="rect">
            <a:avLst/>
          </a:prstGeom>
          <a:noFill/>
        </p:spPr>
        <p:txBody>
          <a:bodyPr wrap="square" rtlCol="0">
            <a:spAutoFit/>
          </a:bodyPr>
          <a:lstStyle/>
          <a:p>
            <a:pPr algn="ctr"/>
            <a:r>
              <a:rPr lang="en-US" sz="1053" b="1" dirty="0">
                <a:solidFill>
                  <a:schemeClr val="bg2">
                    <a:lumMod val="25000"/>
                  </a:schemeClr>
                </a:solidFill>
                <a:latin typeface="Arial" panose="020B0604020202020204" pitchFamily="34" charset="0"/>
                <a:cs typeface="Arial" panose="020B0604020202020204" pitchFamily="34" charset="0"/>
              </a:rPr>
              <a:t>REG. LEY N° 30130</a:t>
            </a:r>
          </a:p>
          <a:p>
            <a:pPr algn="ctr"/>
            <a:r>
              <a:rPr lang="es-ES" sz="932" dirty="0">
                <a:solidFill>
                  <a:schemeClr val="bg2">
                    <a:lumMod val="25000"/>
                  </a:schemeClr>
                </a:solidFill>
                <a:latin typeface="Arial" panose="020B0604020202020204" pitchFamily="34" charset="0"/>
                <a:cs typeface="Arial" panose="020B0604020202020204" pitchFamily="34" charset="0"/>
              </a:rPr>
              <a:t>(</a:t>
            </a:r>
            <a:r>
              <a:rPr lang="es-PE" sz="932"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D.S. </a:t>
            </a:r>
            <a:r>
              <a:rPr lang="es-PE" sz="932"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N°</a:t>
            </a:r>
            <a:r>
              <a:rPr lang="es-PE" sz="932"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008-2014-EM)</a:t>
            </a:r>
            <a:endParaRPr lang="en-US" sz="932" dirty="0">
              <a:solidFill>
                <a:schemeClr val="bg2">
                  <a:lumMod val="25000"/>
                </a:schemeClr>
              </a:solidFill>
              <a:latin typeface="Century Gothic" panose="020B0502020202020204" pitchFamily="34" charset="0"/>
            </a:endParaRPr>
          </a:p>
        </p:txBody>
      </p:sp>
      <p:sp>
        <p:nvSpPr>
          <p:cNvPr id="4" name="TextBox 25">
            <a:extLst>
              <a:ext uri="{FF2B5EF4-FFF2-40B4-BE49-F238E27FC236}">
                <a16:creationId xmlns:a16="http://schemas.microsoft.com/office/drawing/2014/main" id="{7D0AE2FD-CA24-4FCD-9580-9BE110172821}"/>
              </a:ext>
            </a:extLst>
          </p:cNvPr>
          <p:cNvSpPr txBox="1"/>
          <p:nvPr/>
        </p:nvSpPr>
        <p:spPr>
          <a:xfrm>
            <a:off x="4122673" y="1700582"/>
            <a:ext cx="1663162" cy="939957"/>
          </a:xfrm>
          <a:prstGeom prst="rect">
            <a:avLst/>
          </a:prstGeom>
          <a:noFill/>
        </p:spPr>
        <p:txBody>
          <a:bodyPr wrap="square" rtlCol="0">
            <a:spAutoFit/>
          </a:bodyPr>
          <a:lstStyle/>
          <a:p>
            <a:pPr algn="ctr"/>
            <a:r>
              <a:rPr lang="es-PE" sz="1053" b="1" dirty="0">
                <a:latin typeface="Arial" panose="020B0604020202020204" pitchFamily="34" charset="0"/>
                <a:ea typeface="Times New Roman" panose="02020603050405020304" pitchFamily="18" charset="0"/>
              </a:rPr>
              <a:t>D. L. </a:t>
            </a:r>
            <a:r>
              <a:rPr lang="es-PE" sz="1053" b="1" dirty="0" err="1">
                <a:latin typeface="Arial" panose="020B0604020202020204" pitchFamily="34" charset="0"/>
                <a:ea typeface="Times New Roman" panose="02020603050405020304" pitchFamily="18" charset="0"/>
              </a:rPr>
              <a:t>N°</a:t>
            </a:r>
            <a:r>
              <a:rPr lang="es-PE" sz="1053" b="1" dirty="0">
                <a:latin typeface="Arial" panose="020B0604020202020204" pitchFamily="34" charset="0"/>
                <a:ea typeface="Times New Roman" panose="02020603050405020304" pitchFamily="18" charset="0"/>
              </a:rPr>
              <a:t> 1292 </a:t>
            </a:r>
          </a:p>
          <a:p>
            <a:pPr algn="ctr"/>
            <a:r>
              <a:rPr lang="es-PE" sz="888" dirty="0">
                <a:latin typeface="Arial" panose="020B0604020202020204" pitchFamily="34" charset="0"/>
                <a:ea typeface="Times New Roman" panose="02020603050405020304" pitchFamily="18" charset="0"/>
              </a:rPr>
              <a:t>Operación segura del ONP Reorganización y mejora del Gobierno Corporativo de PETROPERÚ</a:t>
            </a:r>
            <a:endParaRPr lang="en-US" sz="888" dirty="0">
              <a:solidFill>
                <a:schemeClr val="bg2">
                  <a:lumMod val="25000"/>
                </a:schemeClr>
              </a:solidFill>
              <a:latin typeface="Arial" panose="020B0604020202020204" pitchFamily="34" charset="0"/>
              <a:cs typeface="Arial" panose="020B0604020202020204" pitchFamily="34" charset="0"/>
            </a:endParaRPr>
          </a:p>
        </p:txBody>
      </p:sp>
      <p:sp>
        <p:nvSpPr>
          <p:cNvPr id="118" name="CuadroTexto 117">
            <a:extLst>
              <a:ext uri="{FF2B5EF4-FFF2-40B4-BE49-F238E27FC236}">
                <a16:creationId xmlns:a16="http://schemas.microsoft.com/office/drawing/2014/main" id="{C3107992-F286-4798-9403-6BB0D0890468}"/>
              </a:ext>
            </a:extLst>
          </p:cNvPr>
          <p:cNvSpPr txBox="1"/>
          <p:nvPr/>
        </p:nvSpPr>
        <p:spPr>
          <a:xfrm>
            <a:off x="336538" y="997104"/>
            <a:ext cx="5436921" cy="326808"/>
          </a:xfrm>
          <a:prstGeom prst="rect">
            <a:avLst/>
          </a:prstGeom>
          <a:noFill/>
        </p:spPr>
        <p:txBody>
          <a:bodyPr wrap="square" rtlCol="0">
            <a:spAutoFit/>
          </a:bodyPr>
          <a:lstStyle>
            <a:defPPr>
              <a:defRPr lang="es-ES"/>
            </a:defPPr>
            <a:lvl1pPr>
              <a:defRPr sz="1500" b="1">
                <a:solidFill>
                  <a:srgbClr val="0070C0"/>
                </a:solidFill>
                <a:latin typeface="Arial" panose="020B0604020202020204" pitchFamily="34" charset="0"/>
                <a:cs typeface="Arial" panose="020B0604020202020204" pitchFamily="34" charset="0"/>
              </a:defRPr>
            </a:lvl1pPr>
          </a:lstStyle>
          <a:p>
            <a:pPr algn="ctr"/>
            <a:r>
              <a:rPr lang="es-ES" sz="1504" dirty="0"/>
              <a:t>Normativos</a:t>
            </a:r>
            <a:endParaRPr lang="es-PE" sz="1504" dirty="0"/>
          </a:p>
        </p:txBody>
      </p:sp>
      <p:sp>
        <p:nvSpPr>
          <p:cNvPr id="120" name="CuadroTexto 119">
            <a:extLst>
              <a:ext uri="{FF2B5EF4-FFF2-40B4-BE49-F238E27FC236}">
                <a16:creationId xmlns:a16="http://schemas.microsoft.com/office/drawing/2014/main" id="{C8E4DCED-0BF6-4A3A-9BDE-428F29FABBFC}"/>
              </a:ext>
            </a:extLst>
          </p:cNvPr>
          <p:cNvSpPr txBox="1"/>
          <p:nvPr/>
        </p:nvSpPr>
        <p:spPr>
          <a:xfrm>
            <a:off x="6866367" y="893361"/>
            <a:ext cx="4856810" cy="555412"/>
          </a:xfrm>
          <a:prstGeom prst="rect">
            <a:avLst/>
          </a:prstGeom>
          <a:noFill/>
        </p:spPr>
        <p:txBody>
          <a:bodyPr wrap="square" rtlCol="0">
            <a:spAutoFit/>
          </a:bodyPr>
          <a:lstStyle/>
          <a:p>
            <a:pPr algn="ctr"/>
            <a:r>
              <a:rPr lang="es-ES" sz="1504" b="1" dirty="0">
                <a:solidFill>
                  <a:srgbClr val="0070C0"/>
                </a:solidFill>
                <a:latin typeface="Arial" panose="020B0604020202020204" pitchFamily="34" charset="0"/>
                <a:cs typeface="Arial" panose="020B0604020202020204" pitchFamily="34" charset="0"/>
              </a:rPr>
              <a:t>Plan Estratégico y Objetivos Anuales y Quinquenales</a:t>
            </a:r>
            <a:endParaRPr lang="es-PE" sz="1504" b="1" dirty="0">
              <a:solidFill>
                <a:srgbClr val="0070C0"/>
              </a:solidFill>
              <a:latin typeface="Arial" panose="020B0604020202020204" pitchFamily="34" charset="0"/>
              <a:cs typeface="Arial" panose="020B0604020202020204" pitchFamily="34" charset="0"/>
            </a:endParaRPr>
          </a:p>
        </p:txBody>
      </p:sp>
      <p:sp>
        <p:nvSpPr>
          <p:cNvPr id="89" name="Rectángulo 88">
            <a:extLst>
              <a:ext uri="{FF2B5EF4-FFF2-40B4-BE49-F238E27FC236}">
                <a16:creationId xmlns:a16="http://schemas.microsoft.com/office/drawing/2014/main" id="{2C1C499B-C6F7-4500-B63E-DEF29E7542D9}"/>
              </a:ext>
            </a:extLst>
          </p:cNvPr>
          <p:cNvSpPr/>
          <p:nvPr/>
        </p:nvSpPr>
        <p:spPr>
          <a:xfrm>
            <a:off x="6866367" y="1543825"/>
            <a:ext cx="4997461" cy="4407779"/>
          </a:xfrm>
          <a:prstGeom prst="rect">
            <a:avLst/>
          </a:prstGeom>
          <a:solidFill>
            <a:schemeClr val="accent6">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865" dirty="0"/>
          </a:p>
        </p:txBody>
      </p:sp>
      <p:sp>
        <p:nvSpPr>
          <p:cNvPr id="51" name="Circle: Hollow 20">
            <a:extLst>
              <a:ext uri="{FF2B5EF4-FFF2-40B4-BE49-F238E27FC236}">
                <a16:creationId xmlns:a16="http://schemas.microsoft.com/office/drawing/2014/main" id="{ACD2F544-8EE2-4BE3-9CC0-52199B43787D}"/>
              </a:ext>
            </a:extLst>
          </p:cNvPr>
          <p:cNvSpPr/>
          <p:nvPr/>
        </p:nvSpPr>
        <p:spPr>
          <a:xfrm>
            <a:off x="7590104" y="3995657"/>
            <a:ext cx="442055" cy="380705"/>
          </a:xfrm>
          <a:prstGeom prst="donut">
            <a:avLst>
              <a:gd name="adj" fmla="val 5281"/>
            </a:avLst>
          </a:prstGeom>
          <a:solidFill>
            <a:srgbClr val="E86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sp>
        <p:nvSpPr>
          <p:cNvPr id="53" name="Circle: Hollow 21">
            <a:extLst>
              <a:ext uri="{FF2B5EF4-FFF2-40B4-BE49-F238E27FC236}">
                <a16:creationId xmlns:a16="http://schemas.microsoft.com/office/drawing/2014/main" id="{6A0E47CF-E48C-41DB-9C57-A2878FD70E8B}"/>
              </a:ext>
            </a:extLst>
          </p:cNvPr>
          <p:cNvSpPr/>
          <p:nvPr/>
        </p:nvSpPr>
        <p:spPr>
          <a:xfrm>
            <a:off x="7453068" y="3879187"/>
            <a:ext cx="716124" cy="616738"/>
          </a:xfrm>
          <a:prstGeom prst="donut">
            <a:avLst>
              <a:gd name="adj" fmla="val 2879"/>
            </a:avLst>
          </a:prstGeom>
          <a:solidFill>
            <a:srgbClr val="E86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cxnSp>
        <p:nvCxnSpPr>
          <p:cNvPr id="54" name="Straight Connector 22">
            <a:extLst>
              <a:ext uri="{FF2B5EF4-FFF2-40B4-BE49-F238E27FC236}">
                <a16:creationId xmlns:a16="http://schemas.microsoft.com/office/drawing/2014/main" id="{27574D1C-FAFB-4523-BA5C-FFE3A04D042F}"/>
              </a:ext>
            </a:extLst>
          </p:cNvPr>
          <p:cNvCxnSpPr>
            <a:cxnSpLocks/>
          </p:cNvCxnSpPr>
          <p:nvPr/>
        </p:nvCxnSpPr>
        <p:spPr>
          <a:xfrm flipV="1">
            <a:off x="7794148" y="2954881"/>
            <a:ext cx="0" cy="917853"/>
          </a:xfrm>
          <a:prstGeom prst="line">
            <a:avLst/>
          </a:prstGeom>
          <a:ln w="19050">
            <a:solidFill>
              <a:srgbClr val="E86483"/>
            </a:solidFill>
          </a:ln>
        </p:spPr>
        <p:style>
          <a:lnRef idx="1">
            <a:schemeClr val="accent1"/>
          </a:lnRef>
          <a:fillRef idx="0">
            <a:schemeClr val="accent1"/>
          </a:fillRef>
          <a:effectRef idx="0">
            <a:schemeClr val="accent1"/>
          </a:effectRef>
          <a:fontRef idx="minor">
            <a:schemeClr val="tx1"/>
          </a:fontRef>
        </p:style>
      </p:cxnSp>
      <p:sp>
        <p:nvSpPr>
          <p:cNvPr id="55" name="Oval 23">
            <a:extLst>
              <a:ext uri="{FF2B5EF4-FFF2-40B4-BE49-F238E27FC236}">
                <a16:creationId xmlns:a16="http://schemas.microsoft.com/office/drawing/2014/main" id="{EC9AC533-C90F-4F82-A8CE-8575839AE24E}"/>
              </a:ext>
            </a:extLst>
          </p:cNvPr>
          <p:cNvSpPr/>
          <p:nvPr/>
        </p:nvSpPr>
        <p:spPr>
          <a:xfrm>
            <a:off x="7707240" y="2865089"/>
            <a:ext cx="128133" cy="110350"/>
          </a:xfrm>
          <a:prstGeom prst="ellipse">
            <a:avLst/>
          </a:prstGeom>
          <a:solidFill>
            <a:srgbClr val="E86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56" name="TextBox 24">
            <a:extLst>
              <a:ext uri="{FF2B5EF4-FFF2-40B4-BE49-F238E27FC236}">
                <a16:creationId xmlns:a16="http://schemas.microsoft.com/office/drawing/2014/main" id="{0F8F9882-5521-4D91-A0D8-B639EDABB3CD}"/>
              </a:ext>
            </a:extLst>
          </p:cNvPr>
          <p:cNvSpPr txBox="1"/>
          <p:nvPr/>
        </p:nvSpPr>
        <p:spPr>
          <a:xfrm>
            <a:off x="7236929" y="4583766"/>
            <a:ext cx="1179568" cy="283877"/>
          </a:xfrm>
          <a:prstGeom prst="rect">
            <a:avLst/>
          </a:prstGeom>
          <a:noFill/>
        </p:spPr>
        <p:txBody>
          <a:bodyPr wrap="square" rtlCol="0">
            <a:spAutoFit/>
          </a:bodyPr>
          <a:lstStyle/>
          <a:p>
            <a:pPr algn="ctr"/>
            <a:r>
              <a:rPr lang="en-US" sz="1243" dirty="0">
                <a:latin typeface="Arial" panose="020B0604020202020204" pitchFamily="34" charset="0"/>
                <a:cs typeface="Arial" panose="020B0604020202020204" pitchFamily="34" charset="0"/>
              </a:rPr>
              <a:t>27/03/2015</a:t>
            </a:r>
          </a:p>
        </p:txBody>
      </p:sp>
      <p:sp>
        <p:nvSpPr>
          <p:cNvPr id="67" name="TextBox 25">
            <a:extLst>
              <a:ext uri="{FF2B5EF4-FFF2-40B4-BE49-F238E27FC236}">
                <a16:creationId xmlns:a16="http://schemas.microsoft.com/office/drawing/2014/main" id="{9A88C781-FC8F-450B-91A0-A2644CA1594A}"/>
              </a:ext>
            </a:extLst>
          </p:cNvPr>
          <p:cNvSpPr txBox="1"/>
          <p:nvPr/>
        </p:nvSpPr>
        <p:spPr>
          <a:xfrm>
            <a:off x="6907341" y="1886945"/>
            <a:ext cx="1937276" cy="846707"/>
          </a:xfrm>
          <a:prstGeom prst="rect">
            <a:avLst/>
          </a:prstGeom>
          <a:noFill/>
        </p:spPr>
        <p:txBody>
          <a:bodyPr wrap="square" rtlCol="0">
            <a:spAutoFit/>
          </a:bodyPr>
          <a:lstStyle/>
          <a:p>
            <a:pPr algn="ctr"/>
            <a:r>
              <a:rPr lang="en-US" sz="1053" b="1" dirty="0">
                <a:solidFill>
                  <a:schemeClr val="bg2">
                    <a:lumMod val="25000"/>
                  </a:schemeClr>
                </a:solidFill>
                <a:latin typeface="Arial" panose="020B0604020202020204" pitchFamily="34" charset="0"/>
                <a:cs typeface="Arial" panose="020B0604020202020204" pitchFamily="34" charset="0"/>
              </a:rPr>
              <a:t>PLAN ESTRATÉG. CORP.</a:t>
            </a:r>
          </a:p>
          <a:p>
            <a:pPr algn="ctr"/>
            <a:r>
              <a:rPr lang="en-US" sz="1053" b="1" dirty="0">
                <a:solidFill>
                  <a:schemeClr val="bg2">
                    <a:lumMod val="25000"/>
                  </a:schemeClr>
                </a:solidFill>
                <a:latin typeface="Arial" panose="020B0604020202020204" pitchFamily="34" charset="0"/>
                <a:cs typeface="Arial" panose="020B0604020202020204" pitchFamily="34" charset="0"/>
              </a:rPr>
              <a:t>2015-2030</a:t>
            </a:r>
          </a:p>
          <a:p>
            <a:pPr algn="ctr"/>
            <a:r>
              <a:rPr lang="en-US" sz="932" dirty="0">
                <a:solidFill>
                  <a:schemeClr val="bg2">
                    <a:lumMod val="25000"/>
                  </a:schemeClr>
                </a:solidFill>
                <a:latin typeface="Arial" panose="020B0604020202020204" pitchFamily="34" charset="0"/>
                <a:cs typeface="Arial" panose="020B0604020202020204" pitchFamily="34" charset="0"/>
              </a:rPr>
              <a:t>(</a:t>
            </a:r>
            <a:r>
              <a:rPr lang="en-US" sz="932" dirty="0" err="1">
                <a:solidFill>
                  <a:schemeClr val="bg2">
                    <a:lumMod val="25000"/>
                  </a:schemeClr>
                </a:solidFill>
                <a:latin typeface="Arial" panose="020B0604020202020204" pitchFamily="34" charset="0"/>
                <a:cs typeface="Arial" panose="020B0604020202020204" pitchFamily="34" charset="0"/>
              </a:rPr>
              <a:t>Elab</a:t>
            </a:r>
            <a:r>
              <a:rPr lang="en-US" sz="932" dirty="0">
                <a:solidFill>
                  <a:schemeClr val="bg2">
                    <a:lumMod val="25000"/>
                  </a:schemeClr>
                </a:solidFill>
                <a:latin typeface="Arial" panose="020B0604020202020204" pitchFamily="34" charset="0"/>
                <a:cs typeface="Arial" panose="020B0604020202020204" pitchFamily="34" charset="0"/>
              </a:rPr>
              <a:t>. Wood Mackenzie)</a:t>
            </a:r>
          </a:p>
          <a:p>
            <a:pPr algn="ctr"/>
            <a:r>
              <a:rPr lang="en-US" sz="932" dirty="0">
                <a:solidFill>
                  <a:schemeClr val="bg2">
                    <a:lumMod val="25000"/>
                  </a:schemeClr>
                </a:solidFill>
                <a:latin typeface="Arial" panose="020B0604020202020204" pitchFamily="34" charset="0"/>
                <a:cs typeface="Arial" panose="020B0604020202020204" pitchFamily="34" charset="0"/>
              </a:rPr>
              <a:t>Aprobación Directorio</a:t>
            </a:r>
          </a:p>
          <a:p>
            <a:pPr algn="ctr"/>
            <a:r>
              <a:rPr lang="es-PE" sz="932"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(A.D. </a:t>
            </a:r>
            <a:r>
              <a:rPr lang="es-PE" sz="932" dirty="0" err="1">
                <a:solidFill>
                  <a:srgbClr val="222222"/>
                </a:solidFill>
                <a:latin typeface="Arial" panose="020B0604020202020204" pitchFamily="34" charset="0"/>
                <a:ea typeface="Times New Roman" panose="02020603050405020304" pitchFamily="18" charset="0"/>
                <a:cs typeface="Times New Roman" panose="02020603050405020304" pitchFamily="18" charset="0"/>
              </a:rPr>
              <a:t>N°</a:t>
            </a:r>
            <a:r>
              <a:rPr lang="es-PE" sz="932"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018-2015-PP)</a:t>
            </a:r>
            <a:endParaRPr lang="en-US" sz="932" dirty="0">
              <a:solidFill>
                <a:schemeClr val="bg2">
                  <a:lumMod val="25000"/>
                </a:schemeClr>
              </a:solidFill>
              <a:latin typeface="Century Gothic" panose="020B0502020202020204" pitchFamily="34" charset="0"/>
            </a:endParaRPr>
          </a:p>
        </p:txBody>
      </p:sp>
      <p:cxnSp>
        <p:nvCxnSpPr>
          <p:cNvPr id="68" name="Straight Connector 67">
            <a:extLst>
              <a:ext uri="{FF2B5EF4-FFF2-40B4-BE49-F238E27FC236}">
                <a16:creationId xmlns:a16="http://schemas.microsoft.com/office/drawing/2014/main" id="{535D05D0-A59D-42C9-887B-0DE8DE3DA73B}"/>
              </a:ext>
            </a:extLst>
          </p:cNvPr>
          <p:cNvCxnSpPr>
            <a:cxnSpLocks/>
          </p:cNvCxnSpPr>
          <p:nvPr/>
        </p:nvCxnSpPr>
        <p:spPr>
          <a:xfrm>
            <a:off x="7011688" y="2749480"/>
            <a:ext cx="1719100" cy="0"/>
          </a:xfrm>
          <a:prstGeom prst="line">
            <a:avLst/>
          </a:prstGeom>
          <a:ln w="19050">
            <a:solidFill>
              <a:srgbClr val="E86483"/>
            </a:solidFill>
          </a:ln>
        </p:spPr>
        <p:style>
          <a:lnRef idx="1">
            <a:schemeClr val="accent1"/>
          </a:lnRef>
          <a:fillRef idx="0">
            <a:schemeClr val="accent1"/>
          </a:fillRef>
          <a:effectRef idx="0">
            <a:schemeClr val="accent1"/>
          </a:effectRef>
          <a:fontRef idx="minor">
            <a:schemeClr val="tx1"/>
          </a:fontRef>
        </p:style>
      </p:cxnSp>
      <p:sp>
        <p:nvSpPr>
          <p:cNvPr id="69" name="Oval 28">
            <a:extLst>
              <a:ext uri="{FF2B5EF4-FFF2-40B4-BE49-F238E27FC236}">
                <a16:creationId xmlns:a16="http://schemas.microsoft.com/office/drawing/2014/main" id="{2A37CC74-97B4-476B-B610-E7BF837AFFB3}"/>
              </a:ext>
            </a:extLst>
          </p:cNvPr>
          <p:cNvSpPr/>
          <p:nvPr/>
        </p:nvSpPr>
        <p:spPr>
          <a:xfrm>
            <a:off x="9275127" y="3721666"/>
            <a:ext cx="196469" cy="16920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70" name="Circle: Hollow 29">
            <a:extLst>
              <a:ext uri="{FF2B5EF4-FFF2-40B4-BE49-F238E27FC236}">
                <a16:creationId xmlns:a16="http://schemas.microsoft.com/office/drawing/2014/main" id="{9E1A2E5B-4DAF-4275-9A99-F9B96E614A59}"/>
              </a:ext>
            </a:extLst>
          </p:cNvPr>
          <p:cNvSpPr/>
          <p:nvPr/>
        </p:nvSpPr>
        <p:spPr>
          <a:xfrm>
            <a:off x="9152335" y="3607327"/>
            <a:ext cx="442055" cy="380705"/>
          </a:xfrm>
          <a:prstGeom prst="donut">
            <a:avLst>
              <a:gd name="adj" fmla="val 528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sp>
        <p:nvSpPr>
          <p:cNvPr id="71" name="Circle: Hollow 30">
            <a:extLst>
              <a:ext uri="{FF2B5EF4-FFF2-40B4-BE49-F238E27FC236}">
                <a16:creationId xmlns:a16="http://schemas.microsoft.com/office/drawing/2014/main" id="{5A1F9CBA-15BB-4AFC-8453-40CEEE525180}"/>
              </a:ext>
            </a:extLst>
          </p:cNvPr>
          <p:cNvSpPr/>
          <p:nvPr/>
        </p:nvSpPr>
        <p:spPr>
          <a:xfrm>
            <a:off x="9015301" y="3490984"/>
            <a:ext cx="716124" cy="616738"/>
          </a:xfrm>
          <a:prstGeom prst="donut">
            <a:avLst>
              <a:gd name="adj" fmla="val 287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cxnSp>
        <p:nvCxnSpPr>
          <p:cNvPr id="72" name="Straight Connector 31">
            <a:extLst>
              <a:ext uri="{FF2B5EF4-FFF2-40B4-BE49-F238E27FC236}">
                <a16:creationId xmlns:a16="http://schemas.microsoft.com/office/drawing/2014/main" id="{4ED23A1F-17FE-42AE-AA25-097EAD2459C3}"/>
              </a:ext>
            </a:extLst>
          </p:cNvPr>
          <p:cNvCxnSpPr>
            <a:cxnSpLocks/>
          </p:cNvCxnSpPr>
          <p:nvPr/>
        </p:nvCxnSpPr>
        <p:spPr>
          <a:xfrm flipV="1">
            <a:off x="9363450" y="4085398"/>
            <a:ext cx="0" cy="91785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73" name="Oval 32">
            <a:extLst>
              <a:ext uri="{FF2B5EF4-FFF2-40B4-BE49-F238E27FC236}">
                <a16:creationId xmlns:a16="http://schemas.microsoft.com/office/drawing/2014/main" id="{AEAAEC8E-C6D0-4E0B-B806-01D2289DA009}"/>
              </a:ext>
            </a:extLst>
          </p:cNvPr>
          <p:cNvSpPr/>
          <p:nvPr/>
        </p:nvSpPr>
        <p:spPr>
          <a:xfrm>
            <a:off x="9323086" y="4976496"/>
            <a:ext cx="128133" cy="11035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cxnSp>
        <p:nvCxnSpPr>
          <p:cNvPr id="74" name="Straight Connector 67">
            <a:extLst>
              <a:ext uri="{FF2B5EF4-FFF2-40B4-BE49-F238E27FC236}">
                <a16:creationId xmlns:a16="http://schemas.microsoft.com/office/drawing/2014/main" id="{1B30236B-6C4F-474C-9959-26C15DA93190}"/>
              </a:ext>
            </a:extLst>
          </p:cNvPr>
          <p:cNvCxnSpPr>
            <a:cxnSpLocks/>
          </p:cNvCxnSpPr>
          <p:nvPr/>
        </p:nvCxnSpPr>
        <p:spPr>
          <a:xfrm>
            <a:off x="8527602" y="5206285"/>
            <a:ext cx="171910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75" name="TextBox 25">
            <a:extLst>
              <a:ext uri="{FF2B5EF4-FFF2-40B4-BE49-F238E27FC236}">
                <a16:creationId xmlns:a16="http://schemas.microsoft.com/office/drawing/2014/main" id="{D4E0F734-8473-41D5-BA9D-EC85703D8704}"/>
              </a:ext>
            </a:extLst>
          </p:cNvPr>
          <p:cNvSpPr txBox="1"/>
          <p:nvPr/>
        </p:nvSpPr>
        <p:spPr>
          <a:xfrm>
            <a:off x="8209649" y="5268489"/>
            <a:ext cx="2282724" cy="541527"/>
          </a:xfrm>
          <a:prstGeom prst="rect">
            <a:avLst/>
          </a:prstGeom>
          <a:noFill/>
        </p:spPr>
        <p:txBody>
          <a:bodyPr wrap="square" rtlCol="0">
            <a:spAutoFit/>
          </a:bodyPr>
          <a:lstStyle/>
          <a:p>
            <a:pPr algn="ctr"/>
            <a:r>
              <a:rPr lang="en-US" sz="1053" b="1" dirty="0">
                <a:solidFill>
                  <a:schemeClr val="bg2">
                    <a:lumMod val="25000"/>
                  </a:schemeClr>
                </a:solidFill>
                <a:latin typeface="Arial" panose="020B0604020202020204" pitchFamily="34" charset="0"/>
                <a:cs typeface="Arial" panose="020B0604020202020204" pitchFamily="34" charset="0"/>
              </a:rPr>
              <a:t>OAYQ 2019-2023</a:t>
            </a:r>
          </a:p>
          <a:p>
            <a:pPr algn="ctr"/>
            <a:r>
              <a:rPr lang="en-US" sz="932" dirty="0">
                <a:solidFill>
                  <a:schemeClr val="bg2">
                    <a:lumMod val="25000"/>
                  </a:schemeClr>
                </a:solidFill>
                <a:latin typeface="Arial" panose="020B0604020202020204" pitchFamily="34" charset="0"/>
                <a:cs typeface="Arial" panose="020B0604020202020204" pitchFamily="34" charset="0"/>
              </a:rPr>
              <a:t>Aprobación MINEM</a:t>
            </a:r>
          </a:p>
          <a:p>
            <a:pPr algn="ctr"/>
            <a:r>
              <a:rPr lang="es-ES" sz="932" dirty="0">
                <a:solidFill>
                  <a:schemeClr val="bg2">
                    <a:lumMod val="25000"/>
                  </a:schemeClr>
                </a:solidFill>
                <a:latin typeface="Arial" panose="020B0604020202020204" pitchFamily="34" charset="0"/>
                <a:cs typeface="Arial" panose="020B0604020202020204" pitchFamily="34" charset="0"/>
              </a:rPr>
              <a:t>(R.M. </a:t>
            </a:r>
            <a:r>
              <a:rPr lang="es-ES" sz="932" dirty="0" err="1">
                <a:solidFill>
                  <a:schemeClr val="bg2">
                    <a:lumMod val="25000"/>
                  </a:schemeClr>
                </a:solidFill>
                <a:latin typeface="Arial" panose="020B0604020202020204" pitchFamily="34" charset="0"/>
                <a:cs typeface="Arial" panose="020B0604020202020204" pitchFamily="34" charset="0"/>
              </a:rPr>
              <a:t>N°</a:t>
            </a:r>
            <a:r>
              <a:rPr lang="es-ES" sz="932" dirty="0">
                <a:solidFill>
                  <a:schemeClr val="bg2">
                    <a:lumMod val="25000"/>
                  </a:schemeClr>
                </a:solidFill>
                <a:latin typeface="Arial" panose="020B0604020202020204" pitchFamily="34" charset="0"/>
                <a:cs typeface="Arial" panose="020B0604020202020204" pitchFamily="34" charset="0"/>
              </a:rPr>
              <a:t> 048-2019-MEM/DM)</a:t>
            </a:r>
            <a:endParaRPr lang="en-US" sz="932" dirty="0">
              <a:solidFill>
                <a:schemeClr val="bg2">
                  <a:lumMod val="25000"/>
                </a:schemeClr>
              </a:solidFill>
              <a:latin typeface="Arial" panose="020B0604020202020204" pitchFamily="34" charset="0"/>
              <a:cs typeface="Arial" panose="020B0604020202020204" pitchFamily="34" charset="0"/>
            </a:endParaRPr>
          </a:p>
        </p:txBody>
      </p:sp>
      <p:sp>
        <p:nvSpPr>
          <p:cNvPr id="76" name="TextBox 24">
            <a:extLst>
              <a:ext uri="{FF2B5EF4-FFF2-40B4-BE49-F238E27FC236}">
                <a16:creationId xmlns:a16="http://schemas.microsoft.com/office/drawing/2014/main" id="{355B9A4D-B12E-46B3-A6F0-081405313FD0}"/>
              </a:ext>
            </a:extLst>
          </p:cNvPr>
          <p:cNvSpPr txBox="1"/>
          <p:nvPr/>
        </p:nvSpPr>
        <p:spPr>
          <a:xfrm>
            <a:off x="8802631" y="3132372"/>
            <a:ext cx="1179568" cy="283877"/>
          </a:xfrm>
          <a:prstGeom prst="rect">
            <a:avLst/>
          </a:prstGeom>
          <a:noFill/>
        </p:spPr>
        <p:txBody>
          <a:bodyPr wrap="square" rtlCol="0">
            <a:spAutoFit/>
          </a:bodyPr>
          <a:lstStyle/>
          <a:p>
            <a:pPr algn="ctr"/>
            <a:r>
              <a:rPr lang="en-US" sz="1243" dirty="0">
                <a:latin typeface="Arial" panose="020B0604020202020204" pitchFamily="34" charset="0"/>
                <a:cs typeface="Arial" panose="020B0604020202020204" pitchFamily="34" charset="0"/>
              </a:rPr>
              <a:t>18/02/2019</a:t>
            </a:r>
          </a:p>
        </p:txBody>
      </p:sp>
      <p:sp>
        <p:nvSpPr>
          <p:cNvPr id="108" name="Oval 19">
            <a:extLst>
              <a:ext uri="{FF2B5EF4-FFF2-40B4-BE49-F238E27FC236}">
                <a16:creationId xmlns:a16="http://schemas.microsoft.com/office/drawing/2014/main" id="{0B54B2EF-49A7-4810-A62A-BA832DF583C7}"/>
              </a:ext>
            </a:extLst>
          </p:cNvPr>
          <p:cNvSpPr/>
          <p:nvPr/>
        </p:nvSpPr>
        <p:spPr>
          <a:xfrm>
            <a:off x="10899411" y="3761591"/>
            <a:ext cx="196469" cy="16920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109" name="Circle: Hollow 20">
            <a:extLst>
              <a:ext uri="{FF2B5EF4-FFF2-40B4-BE49-F238E27FC236}">
                <a16:creationId xmlns:a16="http://schemas.microsoft.com/office/drawing/2014/main" id="{38447F1F-DB92-4F2E-8FDE-1027BE6364F1}"/>
              </a:ext>
            </a:extLst>
          </p:cNvPr>
          <p:cNvSpPr/>
          <p:nvPr/>
        </p:nvSpPr>
        <p:spPr>
          <a:xfrm>
            <a:off x="10811460" y="3658996"/>
            <a:ext cx="442055" cy="380705"/>
          </a:xfrm>
          <a:prstGeom prst="donut">
            <a:avLst>
              <a:gd name="adj" fmla="val 5281"/>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sp>
        <p:nvSpPr>
          <p:cNvPr id="110" name="Circle: Hollow 21">
            <a:extLst>
              <a:ext uri="{FF2B5EF4-FFF2-40B4-BE49-F238E27FC236}">
                <a16:creationId xmlns:a16="http://schemas.microsoft.com/office/drawing/2014/main" id="{583A7C21-5EFA-446F-B257-BBD79E138FA4}"/>
              </a:ext>
            </a:extLst>
          </p:cNvPr>
          <p:cNvSpPr/>
          <p:nvPr/>
        </p:nvSpPr>
        <p:spPr>
          <a:xfrm>
            <a:off x="10663401" y="3540980"/>
            <a:ext cx="716124" cy="616738"/>
          </a:xfrm>
          <a:prstGeom prst="donut">
            <a:avLst>
              <a:gd name="adj" fmla="val 287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cxnSp>
        <p:nvCxnSpPr>
          <p:cNvPr id="111" name="Straight Connector 22">
            <a:extLst>
              <a:ext uri="{FF2B5EF4-FFF2-40B4-BE49-F238E27FC236}">
                <a16:creationId xmlns:a16="http://schemas.microsoft.com/office/drawing/2014/main" id="{4DF4FEF8-FBB9-464A-B3C3-280C3869ABC3}"/>
              </a:ext>
            </a:extLst>
          </p:cNvPr>
          <p:cNvCxnSpPr>
            <a:cxnSpLocks/>
          </p:cNvCxnSpPr>
          <p:nvPr/>
        </p:nvCxnSpPr>
        <p:spPr>
          <a:xfrm flipV="1">
            <a:off x="11033279" y="2613816"/>
            <a:ext cx="0" cy="917853"/>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112" name="Oval 23">
            <a:extLst>
              <a:ext uri="{FF2B5EF4-FFF2-40B4-BE49-F238E27FC236}">
                <a16:creationId xmlns:a16="http://schemas.microsoft.com/office/drawing/2014/main" id="{66F6E1E2-A732-4C06-8F78-ABD5D62D8466}"/>
              </a:ext>
            </a:extLst>
          </p:cNvPr>
          <p:cNvSpPr/>
          <p:nvPr/>
        </p:nvSpPr>
        <p:spPr>
          <a:xfrm>
            <a:off x="10972812" y="2458232"/>
            <a:ext cx="128133" cy="11035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b="1"/>
          </a:p>
        </p:txBody>
      </p:sp>
      <p:sp>
        <p:nvSpPr>
          <p:cNvPr id="113" name="TextBox 24">
            <a:extLst>
              <a:ext uri="{FF2B5EF4-FFF2-40B4-BE49-F238E27FC236}">
                <a16:creationId xmlns:a16="http://schemas.microsoft.com/office/drawing/2014/main" id="{90BF63DF-6F38-4F1C-9ABC-B3A24DAF86D4}"/>
              </a:ext>
            </a:extLst>
          </p:cNvPr>
          <p:cNvSpPr txBox="1"/>
          <p:nvPr/>
        </p:nvSpPr>
        <p:spPr>
          <a:xfrm>
            <a:off x="10466889" y="4166349"/>
            <a:ext cx="1179568" cy="283877"/>
          </a:xfrm>
          <a:prstGeom prst="rect">
            <a:avLst/>
          </a:prstGeom>
          <a:noFill/>
        </p:spPr>
        <p:txBody>
          <a:bodyPr wrap="square" rtlCol="0">
            <a:spAutoFit/>
          </a:bodyPr>
          <a:lstStyle/>
          <a:p>
            <a:pPr algn="ctr"/>
            <a:r>
              <a:rPr lang="en-US" sz="1243" dirty="0">
                <a:latin typeface="Arial" panose="020B0604020202020204" pitchFamily="34" charset="0"/>
                <a:cs typeface="Arial" panose="020B0604020202020204" pitchFamily="34" charset="0"/>
              </a:rPr>
              <a:t>25/03/2023</a:t>
            </a:r>
          </a:p>
        </p:txBody>
      </p:sp>
      <p:cxnSp>
        <p:nvCxnSpPr>
          <p:cNvPr id="115" name="Straight Connector 67">
            <a:extLst>
              <a:ext uri="{FF2B5EF4-FFF2-40B4-BE49-F238E27FC236}">
                <a16:creationId xmlns:a16="http://schemas.microsoft.com/office/drawing/2014/main" id="{0FCF967A-3639-41F8-B7B3-EE61F7055893}"/>
              </a:ext>
            </a:extLst>
          </p:cNvPr>
          <p:cNvCxnSpPr>
            <a:cxnSpLocks/>
          </p:cNvCxnSpPr>
          <p:nvPr/>
        </p:nvCxnSpPr>
        <p:spPr>
          <a:xfrm>
            <a:off x="10085715" y="2412998"/>
            <a:ext cx="17191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50" name="Oval 19">
            <a:extLst>
              <a:ext uri="{FF2B5EF4-FFF2-40B4-BE49-F238E27FC236}">
                <a16:creationId xmlns:a16="http://schemas.microsoft.com/office/drawing/2014/main" id="{2E942777-1791-4305-8DA3-F4CD436732EF}"/>
              </a:ext>
            </a:extLst>
          </p:cNvPr>
          <p:cNvSpPr/>
          <p:nvPr/>
        </p:nvSpPr>
        <p:spPr>
          <a:xfrm>
            <a:off x="7707240" y="4079800"/>
            <a:ext cx="196469" cy="169202"/>
          </a:xfrm>
          <a:prstGeom prst="ellipse">
            <a:avLst/>
          </a:prstGeom>
          <a:solidFill>
            <a:srgbClr val="E86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123" name="TextBox 25">
            <a:extLst>
              <a:ext uri="{FF2B5EF4-FFF2-40B4-BE49-F238E27FC236}">
                <a16:creationId xmlns:a16="http://schemas.microsoft.com/office/drawing/2014/main" id="{C645DEE9-428F-35D7-4C4D-8D602F6A1E3A}"/>
              </a:ext>
            </a:extLst>
          </p:cNvPr>
          <p:cNvSpPr txBox="1"/>
          <p:nvPr/>
        </p:nvSpPr>
        <p:spPr>
          <a:xfrm>
            <a:off x="9746437" y="1871471"/>
            <a:ext cx="2282724" cy="541527"/>
          </a:xfrm>
          <a:prstGeom prst="rect">
            <a:avLst/>
          </a:prstGeom>
          <a:noFill/>
        </p:spPr>
        <p:txBody>
          <a:bodyPr wrap="square" rtlCol="0">
            <a:spAutoFit/>
          </a:bodyPr>
          <a:lstStyle/>
          <a:p>
            <a:pPr algn="ctr"/>
            <a:r>
              <a:rPr lang="en-US" sz="1053" b="1" dirty="0">
                <a:solidFill>
                  <a:schemeClr val="bg2">
                    <a:lumMod val="25000"/>
                  </a:schemeClr>
                </a:solidFill>
                <a:latin typeface="Arial" panose="020B0604020202020204" pitchFamily="34" charset="0"/>
                <a:cs typeface="Arial" panose="020B0604020202020204" pitchFamily="34" charset="0"/>
              </a:rPr>
              <a:t>OAYQ 2023-2027</a:t>
            </a:r>
          </a:p>
          <a:p>
            <a:pPr algn="ctr"/>
            <a:r>
              <a:rPr lang="en-US" sz="932" dirty="0" err="1">
                <a:solidFill>
                  <a:schemeClr val="bg2">
                    <a:lumMod val="25000"/>
                  </a:schemeClr>
                </a:solidFill>
                <a:latin typeface="Arial" panose="020B0604020202020204" pitchFamily="34" charset="0"/>
                <a:cs typeface="Arial" panose="020B0604020202020204" pitchFamily="34" charset="0"/>
              </a:rPr>
              <a:t>Aprobación</a:t>
            </a:r>
            <a:r>
              <a:rPr lang="en-US" sz="932" dirty="0">
                <a:solidFill>
                  <a:schemeClr val="bg2">
                    <a:lumMod val="25000"/>
                  </a:schemeClr>
                </a:solidFill>
                <a:latin typeface="Arial" panose="020B0604020202020204" pitchFamily="34" charset="0"/>
                <a:cs typeface="Arial" panose="020B0604020202020204" pitchFamily="34" charset="0"/>
              </a:rPr>
              <a:t> MINEM</a:t>
            </a:r>
          </a:p>
          <a:p>
            <a:pPr algn="ctr"/>
            <a:r>
              <a:rPr lang="es-ES" sz="932" dirty="0">
                <a:solidFill>
                  <a:schemeClr val="bg2">
                    <a:lumMod val="25000"/>
                  </a:schemeClr>
                </a:solidFill>
                <a:latin typeface="Arial" panose="020B0604020202020204" pitchFamily="34" charset="0"/>
                <a:cs typeface="Arial" panose="020B0604020202020204" pitchFamily="34" charset="0"/>
              </a:rPr>
              <a:t>(R.M. </a:t>
            </a:r>
            <a:r>
              <a:rPr lang="es-ES" sz="932" dirty="0" err="1">
                <a:solidFill>
                  <a:schemeClr val="bg2">
                    <a:lumMod val="25000"/>
                  </a:schemeClr>
                </a:solidFill>
                <a:latin typeface="Arial" panose="020B0604020202020204" pitchFamily="34" charset="0"/>
                <a:cs typeface="Arial" panose="020B0604020202020204" pitchFamily="34" charset="0"/>
              </a:rPr>
              <a:t>N°</a:t>
            </a:r>
            <a:r>
              <a:rPr lang="es-ES" sz="932" dirty="0">
                <a:solidFill>
                  <a:schemeClr val="bg2">
                    <a:lumMod val="25000"/>
                  </a:schemeClr>
                </a:solidFill>
                <a:latin typeface="Arial" panose="020B0604020202020204" pitchFamily="34" charset="0"/>
                <a:cs typeface="Arial" panose="020B0604020202020204" pitchFamily="34" charset="0"/>
              </a:rPr>
              <a:t> 125-2023-MINEM/DM)</a:t>
            </a:r>
            <a:endParaRPr lang="en-US" sz="932" dirty="0">
              <a:solidFill>
                <a:schemeClr val="bg2">
                  <a:lumMod val="25000"/>
                </a:schemeClr>
              </a:solidFill>
              <a:latin typeface="Arial" panose="020B0604020202020204" pitchFamily="34" charset="0"/>
              <a:cs typeface="Arial" panose="020B0604020202020204" pitchFamily="34" charset="0"/>
            </a:endParaRPr>
          </a:p>
        </p:txBody>
      </p:sp>
      <p:sp>
        <p:nvSpPr>
          <p:cNvPr id="128" name="CuadroTexto 127">
            <a:extLst>
              <a:ext uri="{FF2B5EF4-FFF2-40B4-BE49-F238E27FC236}">
                <a16:creationId xmlns:a16="http://schemas.microsoft.com/office/drawing/2014/main" id="{3ABE82D9-1EF5-9263-D455-9E447687B093}"/>
              </a:ext>
            </a:extLst>
          </p:cNvPr>
          <p:cNvSpPr txBox="1"/>
          <p:nvPr/>
        </p:nvSpPr>
        <p:spPr>
          <a:xfrm>
            <a:off x="10691183" y="4471197"/>
            <a:ext cx="1113632" cy="311198"/>
          </a:xfrm>
          <a:prstGeom prst="rect">
            <a:avLst/>
          </a:prstGeom>
          <a:noFill/>
        </p:spPr>
        <p:txBody>
          <a:bodyPr wrap="square" rtlCol="0">
            <a:spAutoFit/>
          </a:bodyPr>
          <a:lstStyle/>
          <a:p>
            <a:r>
              <a:rPr lang="es-MX" sz="1421" dirty="0">
                <a:solidFill>
                  <a:schemeClr val="accent5">
                    <a:lumMod val="75000"/>
                  </a:schemeClr>
                </a:solidFill>
              </a:rPr>
              <a:t>Vigentes</a:t>
            </a:r>
            <a:endParaRPr lang="es-PE" sz="1421" dirty="0">
              <a:solidFill>
                <a:schemeClr val="accent5">
                  <a:lumMod val="75000"/>
                </a:schemeClr>
              </a:solidFill>
            </a:endParaRPr>
          </a:p>
        </p:txBody>
      </p:sp>
      <p:pic>
        <p:nvPicPr>
          <p:cNvPr id="6" name="8 Imagen">
            <a:extLst>
              <a:ext uri="{FF2B5EF4-FFF2-40B4-BE49-F238E27FC236}">
                <a16:creationId xmlns:a16="http://schemas.microsoft.com/office/drawing/2014/main" id="{12179251-FAEC-0B94-1E3F-BE82CED06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2979" y="2483"/>
            <a:ext cx="1429757" cy="175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Grupo 19">
            <a:extLst>
              <a:ext uri="{FF2B5EF4-FFF2-40B4-BE49-F238E27FC236}">
                <a16:creationId xmlns:a16="http://schemas.microsoft.com/office/drawing/2014/main" id="{88E024EA-B8A3-C97A-297D-46283405E6CD}"/>
              </a:ext>
            </a:extLst>
          </p:cNvPr>
          <p:cNvGrpSpPr/>
          <p:nvPr/>
        </p:nvGrpSpPr>
        <p:grpSpPr bwMode="auto">
          <a:xfrm flipH="1">
            <a:off x="0" y="6505496"/>
            <a:ext cx="12192000" cy="352504"/>
            <a:chOff x="-2" y="6466186"/>
            <a:chExt cx="12192001" cy="397066"/>
          </a:xfrm>
        </p:grpSpPr>
        <p:sp>
          <p:nvSpPr>
            <p:cNvPr id="47" name="Triángulo isósceles 46">
              <a:extLst>
                <a:ext uri="{FF2B5EF4-FFF2-40B4-BE49-F238E27FC236}">
                  <a16:creationId xmlns:a16="http://schemas.microsoft.com/office/drawing/2014/main" id="{DB8FD47C-8C00-5803-EFEB-B0A0E66C0664}"/>
                </a:ext>
              </a:extLst>
            </p:cNvPr>
            <p:cNvSpPr/>
            <p:nvPr/>
          </p:nvSpPr>
          <p:spPr>
            <a:xfrm flipH="1">
              <a:off x="-2" y="6466186"/>
              <a:ext cx="12192001" cy="397066"/>
            </a:xfrm>
            <a:prstGeom prst="triangle">
              <a:avLst>
                <a:gd name="adj" fmla="val 100000"/>
              </a:avLst>
            </a:prstGeom>
            <a:solidFill>
              <a:srgbClr val="00B0F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sp>
          <p:nvSpPr>
            <p:cNvPr id="49" name="Triángulo isósceles 48">
              <a:extLst>
                <a:ext uri="{FF2B5EF4-FFF2-40B4-BE49-F238E27FC236}">
                  <a16:creationId xmlns:a16="http://schemas.microsoft.com/office/drawing/2014/main" id="{6A6F18C1-3D85-60E5-A412-84A05E3952EE}"/>
                </a:ext>
              </a:extLst>
            </p:cNvPr>
            <p:cNvSpPr/>
            <p:nvPr/>
          </p:nvSpPr>
          <p:spPr>
            <a:xfrm>
              <a:off x="73023" y="6539246"/>
              <a:ext cx="12118976" cy="319242"/>
            </a:xfrm>
            <a:prstGeom prst="triangle">
              <a:avLst>
                <a:gd name="adj" fmla="val 100000"/>
              </a:avLst>
            </a:prstGeom>
            <a:gradFill>
              <a:gsLst>
                <a:gs pos="0">
                  <a:schemeClr val="bg1">
                    <a:lumMod val="85000"/>
                  </a:schemeClr>
                </a:gs>
                <a:gs pos="100000">
                  <a:schemeClr val="tx1">
                    <a:lumMod val="50000"/>
                    <a:lumOff val="50000"/>
                  </a:schemeClr>
                </a:gs>
              </a:gsLst>
              <a:lin ang="54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grpSp>
      <p:grpSp>
        <p:nvGrpSpPr>
          <p:cNvPr id="57" name="Grupo 35">
            <a:extLst>
              <a:ext uri="{FF2B5EF4-FFF2-40B4-BE49-F238E27FC236}">
                <a16:creationId xmlns:a16="http://schemas.microsoft.com/office/drawing/2014/main" id="{A459BB6D-B042-B26B-A14C-29AB35AB3434}"/>
              </a:ext>
            </a:extLst>
          </p:cNvPr>
          <p:cNvGrpSpPr/>
          <p:nvPr/>
        </p:nvGrpSpPr>
        <p:grpSpPr bwMode="auto">
          <a:xfrm>
            <a:off x="780029" y="841822"/>
            <a:ext cx="8983213" cy="67680"/>
            <a:chOff x="0" y="0"/>
            <a:chExt cx="9976844" cy="604157"/>
          </a:xfrm>
        </p:grpSpPr>
        <p:sp>
          <p:nvSpPr>
            <p:cNvPr id="62" name="Forma libre: forma 61">
              <a:extLst>
                <a:ext uri="{FF2B5EF4-FFF2-40B4-BE49-F238E27FC236}">
                  <a16:creationId xmlns:a16="http://schemas.microsoft.com/office/drawing/2014/main" id="{43D775E4-22E1-FD11-CDBD-8CB45FCBED80}"/>
                </a:ext>
              </a:extLst>
            </p:cNvPr>
            <p:cNvSpPr/>
            <p:nvPr/>
          </p:nvSpPr>
          <p:spPr>
            <a:xfrm>
              <a:off x="4676009"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a:p>
          </p:txBody>
        </p:sp>
        <p:sp>
          <p:nvSpPr>
            <p:cNvPr id="63" name="Forma libre: forma 62">
              <a:extLst>
                <a:ext uri="{FF2B5EF4-FFF2-40B4-BE49-F238E27FC236}">
                  <a16:creationId xmlns:a16="http://schemas.microsoft.com/office/drawing/2014/main" id="{5C1220DC-5A0B-DD64-E222-1362ABEBE8D5}"/>
                </a:ext>
              </a:extLst>
            </p:cNvPr>
            <p:cNvSpPr/>
            <p:nvPr/>
          </p:nvSpPr>
          <p:spPr>
            <a:xfrm rot="10800000">
              <a:off x="0"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46BFE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dirty="0"/>
            </a:p>
          </p:txBody>
        </p:sp>
      </p:grpSp>
      <p:sp>
        <p:nvSpPr>
          <p:cNvPr id="65" name="CuadroTexto 64">
            <a:extLst>
              <a:ext uri="{FF2B5EF4-FFF2-40B4-BE49-F238E27FC236}">
                <a16:creationId xmlns:a16="http://schemas.microsoft.com/office/drawing/2014/main" id="{E51413EF-637C-528D-70EE-F4DC9479A145}"/>
              </a:ext>
            </a:extLst>
          </p:cNvPr>
          <p:cNvSpPr txBox="1"/>
          <p:nvPr/>
        </p:nvSpPr>
        <p:spPr>
          <a:xfrm>
            <a:off x="653479" y="235675"/>
            <a:ext cx="8959295" cy="401131"/>
          </a:xfrm>
          <a:prstGeom prst="rect">
            <a:avLst/>
          </a:prstGeom>
          <a:noFill/>
        </p:spPr>
        <p:txBody>
          <a:bodyPr wrap="square">
            <a:spAutoFit/>
          </a:bodyPr>
          <a:lstStyle/>
          <a:p>
            <a:pPr algn="l"/>
            <a:r>
              <a:rPr lang="es-MX" sz="2005" b="1" kern="1600" spc="-20" dirty="0">
                <a:solidFill>
                  <a:srgbClr val="0070C0"/>
                </a:solidFill>
                <a:latin typeface="Arial" charset="0"/>
                <a:cs typeface="Arial" charset="0"/>
              </a:rPr>
              <a:t>2. Plan Estratégico Corporativo 2015-2030 – Antecedentes</a:t>
            </a:r>
            <a:endParaRPr lang="es-PE" sz="2005" b="1" kern="1600" spc="-20" dirty="0">
              <a:solidFill>
                <a:srgbClr val="0070C0"/>
              </a:solidFill>
              <a:latin typeface="Arial" charset="0"/>
              <a:cs typeface="Arial" charset="0"/>
            </a:endParaRPr>
          </a:p>
        </p:txBody>
      </p:sp>
      <p:sp>
        <p:nvSpPr>
          <p:cNvPr id="7" name="TextBox 24">
            <a:extLst>
              <a:ext uri="{FF2B5EF4-FFF2-40B4-BE49-F238E27FC236}">
                <a16:creationId xmlns:a16="http://schemas.microsoft.com/office/drawing/2014/main" id="{21356FC3-C973-A489-4310-2D1FCCA2F821}"/>
              </a:ext>
            </a:extLst>
          </p:cNvPr>
          <p:cNvSpPr txBox="1"/>
          <p:nvPr/>
        </p:nvSpPr>
        <p:spPr>
          <a:xfrm>
            <a:off x="5538635" y="4908633"/>
            <a:ext cx="1097777" cy="283604"/>
          </a:xfrm>
          <a:prstGeom prst="rect">
            <a:avLst/>
          </a:prstGeom>
          <a:noFill/>
        </p:spPr>
        <p:txBody>
          <a:bodyPr wrap="square" rtlCol="0">
            <a:spAutoFit/>
          </a:bodyPr>
          <a:lstStyle>
            <a:defPPr>
              <a:defRPr lang="es-ES"/>
            </a:defPPr>
            <a:lvl1pPr algn="ctr">
              <a:defRPr sz="1400" b="1">
                <a:latin typeface="Arial" panose="020B0604020202020204" pitchFamily="34" charset="0"/>
                <a:cs typeface="Arial" panose="020B0604020202020204" pitchFamily="34" charset="0"/>
              </a:defRPr>
            </a:lvl1pPr>
          </a:lstStyle>
          <a:p>
            <a:r>
              <a:rPr lang="en-US" sz="1243" b="0" dirty="0"/>
              <a:t>25/10/2022</a:t>
            </a:r>
          </a:p>
        </p:txBody>
      </p:sp>
      <p:grpSp>
        <p:nvGrpSpPr>
          <p:cNvPr id="17" name="Grupo 16">
            <a:extLst>
              <a:ext uri="{FF2B5EF4-FFF2-40B4-BE49-F238E27FC236}">
                <a16:creationId xmlns:a16="http://schemas.microsoft.com/office/drawing/2014/main" id="{AD886934-91CD-88DB-59E6-3E0644AAA5F8}"/>
              </a:ext>
            </a:extLst>
          </p:cNvPr>
          <p:cNvGrpSpPr/>
          <p:nvPr/>
        </p:nvGrpSpPr>
        <p:grpSpPr>
          <a:xfrm>
            <a:off x="5300811" y="3206373"/>
            <a:ext cx="1480517" cy="1713261"/>
            <a:chOff x="3360398" y="2400887"/>
            <a:chExt cx="1476747" cy="1708899"/>
          </a:xfrm>
        </p:grpSpPr>
        <p:cxnSp>
          <p:nvCxnSpPr>
            <p:cNvPr id="26" name="Straight Connector 22">
              <a:extLst>
                <a:ext uri="{FF2B5EF4-FFF2-40B4-BE49-F238E27FC236}">
                  <a16:creationId xmlns:a16="http://schemas.microsoft.com/office/drawing/2014/main" id="{C73455B4-DD04-D54F-F354-4B1DBB96D229}"/>
                </a:ext>
              </a:extLst>
            </p:cNvPr>
            <p:cNvCxnSpPr/>
            <p:nvPr/>
          </p:nvCxnSpPr>
          <p:spPr>
            <a:xfrm flipV="1">
              <a:off x="4140184" y="2579102"/>
              <a:ext cx="0" cy="91551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32" name="Grupo 31">
              <a:extLst>
                <a:ext uri="{FF2B5EF4-FFF2-40B4-BE49-F238E27FC236}">
                  <a16:creationId xmlns:a16="http://schemas.microsoft.com/office/drawing/2014/main" id="{6729AD4A-8B6C-BDDF-AAA7-FB9455FE82A1}"/>
                </a:ext>
              </a:extLst>
            </p:cNvPr>
            <p:cNvGrpSpPr/>
            <p:nvPr/>
          </p:nvGrpSpPr>
          <p:grpSpPr>
            <a:xfrm>
              <a:off x="3825086" y="2478963"/>
              <a:ext cx="615168" cy="1630823"/>
              <a:chOff x="3825086" y="2478963"/>
              <a:chExt cx="615168" cy="1630823"/>
            </a:xfrm>
          </p:grpSpPr>
          <p:sp>
            <p:nvSpPr>
              <p:cNvPr id="44" name="Oval 19">
                <a:extLst>
                  <a:ext uri="{FF2B5EF4-FFF2-40B4-BE49-F238E27FC236}">
                    <a16:creationId xmlns:a16="http://schemas.microsoft.com/office/drawing/2014/main" id="{2A4A1CD2-DC29-FFD1-C4DE-33F6CED89234}"/>
                  </a:ext>
                </a:extLst>
              </p:cNvPr>
              <p:cNvSpPr/>
              <p:nvPr/>
            </p:nvSpPr>
            <p:spPr>
              <a:xfrm>
                <a:off x="4048284" y="3717817"/>
                <a:ext cx="168771" cy="16877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52" name="Circle: Hollow 20">
                <a:extLst>
                  <a:ext uri="{FF2B5EF4-FFF2-40B4-BE49-F238E27FC236}">
                    <a16:creationId xmlns:a16="http://schemas.microsoft.com/office/drawing/2014/main" id="{116EBB41-B280-BC38-36FB-D0DA9870F60A}"/>
                  </a:ext>
                </a:extLst>
              </p:cNvPr>
              <p:cNvSpPr/>
              <p:nvPr/>
            </p:nvSpPr>
            <p:spPr>
              <a:xfrm>
                <a:off x="3942802" y="3612334"/>
                <a:ext cx="379736" cy="379736"/>
              </a:xfrm>
              <a:prstGeom prst="donut">
                <a:avLst>
                  <a:gd name="adj" fmla="val 5281"/>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sp>
            <p:nvSpPr>
              <p:cNvPr id="66" name="Circle: Hollow 21">
                <a:extLst>
                  <a:ext uri="{FF2B5EF4-FFF2-40B4-BE49-F238E27FC236}">
                    <a16:creationId xmlns:a16="http://schemas.microsoft.com/office/drawing/2014/main" id="{2D642702-4FC5-5C2B-969A-4BDEF440377D}"/>
                  </a:ext>
                </a:extLst>
              </p:cNvPr>
              <p:cNvSpPr/>
              <p:nvPr/>
            </p:nvSpPr>
            <p:spPr>
              <a:xfrm>
                <a:off x="3825086" y="3494618"/>
                <a:ext cx="615168" cy="615168"/>
              </a:xfrm>
              <a:prstGeom prst="donut">
                <a:avLst>
                  <a:gd name="adj" fmla="val 287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solidFill>
                    <a:schemeClr val="tx1"/>
                  </a:solidFill>
                </a:endParaRPr>
              </a:p>
            </p:txBody>
          </p:sp>
          <p:sp>
            <p:nvSpPr>
              <p:cNvPr id="77" name="Oval 23">
                <a:extLst>
                  <a:ext uri="{FF2B5EF4-FFF2-40B4-BE49-F238E27FC236}">
                    <a16:creationId xmlns:a16="http://schemas.microsoft.com/office/drawing/2014/main" id="{03265845-B4B6-B237-C7B4-B49B0B7BBB79}"/>
                  </a:ext>
                </a:extLst>
              </p:cNvPr>
              <p:cNvSpPr/>
              <p:nvPr/>
            </p:nvSpPr>
            <p:spPr>
              <a:xfrm>
                <a:off x="4079057" y="2478963"/>
                <a:ext cx="110069" cy="110069"/>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b="1"/>
              </a:p>
            </p:txBody>
          </p:sp>
        </p:grpSp>
        <p:cxnSp>
          <p:nvCxnSpPr>
            <p:cNvPr id="34" name="Straight Connector 67">
              <a:extLst>
                <a:ext uri="{FF2B5EF4-FFF2-40B4-BE49-F238E27FC236}">
                  <a16:creationId xmlns:a16="http://schemas.microsoft.com/office/drawing/2014/main" id="{20181EEE-1B6C-7A20-22DF-4D08AAF9DEF8}"/>
                </a:ext>
              </a:extLst>
            </p:cNvPr>
            <p:cNvCxnSpPr/>
            <p:nvPr/>
          </p:nvCxnSpPr>
          <p:spPr>
            <a:xfrm>
              <a:off x="3360398" y="2400887"/>
              <a:ext cx="1476747"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8" name="TextBox 25">
            <a:extLst>
              <a:ext uri="{FF2B5EF4-FFF2-40B4-BE49-F238E27FC236}">
                <a16:creationId xmlns:a16="http://schemas.microsoft.com/office/drawing/2014/main" id="{79D891A3-E830-E1AB-654E-A9963F463EC4}"/>
              </a:ext>
            </a:extLst>
          </p:cNvPr>
          <p:cNvSpPr txBox="1"/>
          <p:nvPr/>
        </p:nvSpPr>
        <p:spPr>
          <a:xfrm>
            <a:off x="5221398" y="2375794"/>
            <a:ext cx="1907889" cy="254685"/>
          </a:xfrm>
          <a:prstGeom prst="rect">
            <a:avLst/>
          </a:prstGeom>
          <a:noFill/>
        </p:spPr>
        <p:txBody>
          <a:bodyPr wrap="square" rtlCol="0">
            <a:spAutoFit/>
          </a:bodyPr>
          <a:lstStyle/>
          <a:p>
            <a:pPr algn="ctr"/>
            <a:r>
              <a:rPr lang="en-US" sz="1055" b="1" dirty="0">
                <a:solidFill>
                  <a:schemeClr val="tx1">
                    <a:lumMod val="95000"/>
                    <a:lumOff val="5000"/>
                  </a:schemeClr>
                </a:solidFill>
                <a:latin typeface="Arial" panose="020B0604020202020204" pitchFamily="34" charset="0"/>
                <a:cs typeface="Arial" panose="020B0604020202020204" pitchFamily="34" charset="0"/>
              </a:rPr>
              <a:t>D.U. N° 023-2022</a:t>
            </a:r>
          </a:p>
        </p:txBody>
      </p:sp>
      <p:sp>
        <p:nvSpPr>
          <p:cNvPr id="79" name="CuadroTexto 78">
            <a:extLst>
              <a:ext uri="{FF2B5EF4-FFF2-40B4-BE49-F238E27FC236}">
                <a16:creationId xmlns:a16="http://schemas.microsoft.com/office/drawing/2014/main" id="{D7B7A735-A86A-077A-7BFE-9E4684F8510F}"/>
              </a:ext>
            </a:extLst>
          </p:cNvPr>
          <p:cNvSpPr txBox="1"/>
          <p:nvPr/>
        </p:nvSpPr>
        <p:spPr>
          <a:xfrm>
            <a:off x="5153425" y="2573076"/>
            <a:ext cx="1850314" cy="638893"/>
          </a:xfrm>
          <a:prstGeom prst="rect">
            <a:avLst/>
          </a:prstGeom>
          <a:noFill/>
        </p:spPr>
        <p:txBody>
          <a:bodyPr wrap="square" rtlCol="0">
            <a:spAutoFit/>
          </a:bodyPr>
          <a:lstStyle/>
          <a:p>
            <a:pPr algn="ctr"/>
            <a:r>
              <a:rPr lang="es-MX" sz="888" dirty="0">
                <a:latin typeface="Arial" panose="020B0604020202020204" pitchFamily="34" charset="0"/>
              </a:rPr>
              <a:t>La presentación de los nuevos objetivos anuales y quinquenales, alineados a la política energética nacional.</a:t>
            </a:r>
            <a:endParaRPr lang="es-PE" sz="888" dirty="0">
              <a:latin typeface="Arial" panose="020B0604020202020204" pitchFamily="34" charset="0"/>
            </a:endParaRPr>
          </a:p>
        </p:txBody>
      </p:sp>
    </p:spTree>
    <p:extLst>
      <p:ext uri="{BB962C8B-B14F-4D97-AF65-F5344CB8AC3E}">
        <p14:creationId xmlns:p14="http://schemas.microsoft.com/office/powerpoint/2010/main" val="484946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n 44" descr="Icono&#10;&#10;Descripción generada automáticamente">
            <a:extLst>
              <a:ext uri="{FF2B5EF4-FFF2-40B4-BE49-F238E27FC236}">
                <a16:creationId xmlns:a16="http://schemas.microsoft.com/office/drawing/2014/main" id="{FE99A7F3-050C-C302-720A-871C6605F3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443" y="5289775"/>
            <a:ext cx="1300109" cy="1300109"/>
          </a:xfrm>
          <a:prstGeom prst="rect">
            <a:avLst/>
          </a:prstGeom>
        </p:spPr>
      </p:pic>
      <p:pic>
        <p:nvPicPr>
          <p:cNvPr id="30" name="Imagen 29" descr="Icono&#10;&#10;Descripción generada automáticamente">
            <a:extLst>
              <a:ext uri="{FF2B5EF4-FFF2-40B4-BE49-F238E27FC236}">
                <a16:creationId xmlns:a16="http://schemas.microsoft.com/office/drawing/2014/main" id="{88EA7ABA-F69A-9765-1359-9206AAD34436}"/>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77388" y="4294322"/>
            <a:ext cx="1110834" cy="1110834"/>
          </a:xfrm>
          <a:prstGeom prst="rect">
            <a:avLst/>
          </a:prstGeom>
        </p:spPr>
      </p:pic>
      <p:pic>
        <p:nvPicPr>
          <p:cNvPr id="6" name="Imagen 5" descr="Icono&#10;&#10;Descripción generada automáticamente">
            <a:extLst>
              <a:ext uri="{FF2B5EF4-FFF2-40B4-BE49-F238E27FC236}">
                <a16:creationId xmlns:a16="http://schemas.microsoft.com/office/drawing/2014/main" id="{8194BD96-66DD-741F-38DB-EDA0D3B66D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416" y="1119082"/>
            <a:ext cx="974481" cy="974481"/>
          </a:xfrm>
          <a:prstGeom prst="rect">
            <a:avLst/>
          </a:prstGeom>
        </p:spPr>
      </p:pic>
      <p:sp>
        <p:nvSpPr>
          <p:cNvPr id="12" name="CuadroTexto 11">
            <a:extLst>
              <a:ext uri="{FF2B5EF4-FFF2-40B4-BE49-F238E27FC236}">
                <a16:creationId xmlns:a16="http://schemas.microsoft.com/office/drawing/2014/main" id="{1D83B149-BAAE-DFB0-BED3-F65B5CF43670}"/>
              </a:ext>
            </a:extLst>
          </p:cNvPr>
          <p:cNvSpPr txBox="1"/>
          <p:nvPr/>
        </p:nvSpPr>
        <p:spPr>
          <a:xfrm>
            <a:off x="2430804" y="1111557"/>
            <a:ext cx="8808529" cy="1475956"/>
          </a:xfrm>
          <a:prstGeom prst="rect">
            <a:avLst/>
          </a:prstGeom>
          <a:noFill/>
        </p:spPr>
        <p:txBody>
          <a:bodyPr wrap="square">
            <a:spAutoFit/>
          </a:bodyPr>
          <a:lstStyle/>
          <a:p>
            <a:pPr marL="178262" indent="-178262"/>
            <a:r>
              <a:rPr lang="es-PE" sz="1404" b="1" dirty="0">
                <a:solidFill>
                  <a:srgbClr val="0070C0"/>
                </a:solidFill>
                <a:latin typeface="Arial" panose="020B0604020202020204" pitchFamily="34" charset="0"/>
                <a:ea typeface="Calibri" panose="020F0502020204030204" pitchFamily="34" charset="0"/>
                <a:cs typeface="Arial" panose="020B0604020202020204" pitchFamily="34" charset="0"/>
              </a:rPr>
              <a:t>1. </a:t>
            </a:r>
            <a:r>
              <a:rPr lang="es-PE" sz="1303" b="1" dirty="0">
                <a:solidFill>
                  <a:srgbClr val="0070C0"/>
                </a:solidFill>
                <a:latin typeface="Arial" panose="020B0604020202020204" pitchFamily="34" charset="0"/>
                <a:ea typeface="Calibri" panose="020F0502020204030204" pitchFamily="34" charset="0"/>
                <a:cs typeface="Arial" panose="020B0604020202020204" pitchFamily="34" charset="0"/>
              </a:rPr>
              <a:t>MODERNIZAR PETROPERÚ EN TODAS LAS DIMENSIONES Y                                                                           PREPARARSE PARA UNA OFERTA PÚBLICA DE ACCIONES</a:t>
            </a:r>
          </a:p>
          <a:p>
            <a:pPr marL="267393" indent="-267393">
              <a:buFont typeface="Wingdings" panose="05000000000000000000" pitchFamily="2" charset="2"/>
              <a:buChar char=""/>
            </a:pPr>
            <a:r>
              <a:rPr lang="es-PE" sz="1404" dirty="0">
                <a:latin typeface="Arial" panose="020B0604020202020204" pitchFamily="34" charset="0"/>
                <a:cs typeface="Arial" panose="020B0604020202020204" pitchFamily="34" charset="0"/>
              </a:rPr>
              <a:t>Implementar sistemas tecnológicos estandarizados e integrados a la gestión de PETROPERÚ. </a:t>
            </a:r>
          </a:p>
          <a:p>
            <a:pPr marL="267393" indent="-267393">
              <a:buFont typeface="Wingdings" panose="05000000000000000000" pitchFamily="2" charset="2"/>
              <a:buChar char=""/>
            </a:pPr>
            <a:r>
              <a:rPr lang="es-PE" sz="1404" dirty="0">
                <a:latin typeface="Arial" panose="020B0604020202020204" pitchFamily="34" charset="0"/>
                <a:cs typeface="Arial" panose="020B0604020202020204" pitchFamily="34" charset="0"/>
              </a:rPr>
              <a:t>Ejecutar programas de reducción de costos.</a:t>
            </a:r>
          </a:p>
          <a:p>
            <a:pPr marL="267393" indent="-267393">
              <a:spcAft>
                <a:spcPts val="802"/>
              </a:spcAft>
              <a:buFont typeface="Wingdings" panose="05000000000000000000" pitchFamily="2" charset="2"/>
              <a:buChar char=""/>
            </a:pPr>
            <a:endParaRPr lang="es-PE" sz="1404" dirty="0">
              <a:latin typeface="Arial" panose="020B0604020202020204" pitchFamily="34" charset="0"/>
              <a:cs typeface="Arial" panose="020B0604020202020204" pitchFamily="34" charset="0"/>
            </a:endParaRPr>
          </a:p>
          <a:p>
            <a:pPr marL="267393" indent="-267393">
              <a:spcAft>
                <a:spcPts val="802"/>
              </a:spcAft>
              <a:buFont typeface="Wingdings" panose="05000000000000000000" pitchFamily="2" charset="2"/>
              <a:buChar char=""/>
            </a:pPr>
            <a:endParaRPr lang="es-PE" sz="1404" dirty="0">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B8D0489D-D448-0305-B682-5CABE5AAE71F}"/>
              </a:ext>
            </a:extLst>
          </p:cNvPr>
          <p:cNvSpPr txBox="1"/>
          <p:nvPr/>
        </p:nvSpPr>
        <p:spPr>
          <a:xfrm>
            <a:off x="2426423" y="2230572"/>
            <a:ext cx="8808529" cy="941115"/>
          </a:xfrm>
          <a:prstGeom prst="rect">
            <a:avLst/>
          </a:prstGeom>
          <a:noFill/>
        </p:spPr>
        <p:txBody>
          <a:bodyPr wrap="square">
            <a:spAutoFit/>
          </a:bodyPr>
          <a:lstStyle>
            <a:defPPr>
              <a:defRPr lang="es-ES"/>
            </a:defPPr>
            <a:lvl1pPr>
              <a:defRPr sz="1800" b="1">
                <a:effectLst/>
                <a:latin typeface="Calibri" panose="020F0502020204030204" pitchFamily="34" charset="0"/>
                <a:ea typeface="Calibri" panose="020F0502020204030204" pitchFamily="34" charset="0"/>
                <a:cs typeface="Times New Roman" panose="02020603050405020304" pitchFamily="18" charset="0"/>
              </a:defRPr>
            </a:lvl1pPr>
          </a:lstStyle>
          <a:p>
            <a:pPr marL="178262" indent="-178262"/>
            <a:r>
              <a:rPr lang="es-PE" sz="1303" dirty="0">
                <a:solidFill>
                  <a:srgbClr val="0070C0"/>
                </a:solidFill>
                <a:latin typeface="Arial" panose="020B0604020202020204" pitchFamily="34" charset="0"/>
                <a:cs typeface="Arial" panose="020B0604020202020204" pitchFamily="34" charset="0"/>
              </a:rPr>
              <a:t>2. ASEGURAR IMPLEMENTACIÓN DEL PMRT E INTEGRARLO AL PARQUE DE REFINO DE PETROPERÚ</a:t>
            </a:r>
          </a:p>
          <a:p>
            <a:pPr marL="286493" indent="-286493">
              <a:buFont typeface="Wingdings" panose="05000000000000000000" pitchFamily="2" charset="2"/>
              <a:buChar char="ü"/>
            </a:pPr>
            <a:r>
              <a:rPr lang="es-PE" sz="1404" b="0" dirty="0">
                <a:latin typeface="Arial" panose="020B0604020202020204" pitchFamily="34" charset="0"/>
                <a:cs typeface="Arial" panose="020B0604020202020204" pitchFamily="34" charset="0"/>
              </a:rPr>
              <a:t>Asegurar la ejecución del PMRT en tiempo y costo.</a:t>
            </a:r>
          </a:p>
          <a:p>
            <a:pPr marL="286493" indent="-286493">
              <a:buFont typeface="Wingdings" panose="05000000000000000000" pitchFamily="2" charset="2"/>
              <a:buChar char="ü"/>
            </a:pPr>
            <a:r>
              <a:rPr lang="es-PE" sz="1404" b="0" dirty="0">
                <a:latin typeface="Arial" panose="020B0604020202020204" pitchFamily="34" charset="0"/>
                <a:cs typeface="Arial" panose="020B0604020202020204" pitchFamily="34" charset="0"/>
              </a:rPr>
              <a:t>Completar y revisar la estrategia integral para adquisición de crudo. </a:t>
            </a:r>
          </a:p>
          <a:p>
            <a:pPr marL="286493" indent="-286493">
              <a:buFont typeface="Wingdings" panose="05000000000000000000" pitchFamily="2" charset="2"/>
              <a:buChar char="ü"/>
            </a:pPr>
            <a:r>
              <a:rPr lang="es-PE" sz="1404" b="0" dirty="0">
                <a:latin typeface="Arial" panose="020B0604020202020204" pitchFamily="34" charset="0"/>
                <a:cs typeface="Arial" panose="020B0604020202020204" pitchFamily="34" charset="0"/>
              </a:rPr>
              <a:t>Gestionar y difundir el impacto de la mejora de la calidad de productos de Refinería Talara.</a:t>
            </a:r>
          </a:p>
        </p:txBody>
      </p:sp>
      <p:pic>
        <p:nvPicPr>
          <p:cNvPr id="20" name="Imagen 19" descr="Icono&#10;&#10;Descripción generada automáticamente">
            <a:extLst>
              <a:ext uri="{FF2B5EF4-FFF2-40B4-BE49-F238E27FC236}">
                <a16:creationId xmlns:a16="http://schemas.microsoft.com/office/drawing/2014/main" id="{99B73821-8EDA-EA0B-E323-81DC35892A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8455" y="2199396"/>
            <a:ext cx="974481" cy="974481"/>
          </a:xfrm>
          <a:prstGeom prst="rect">
            <a:avLst/>
          </a:prstGeom>
        </p:spPr>
      </p:pic>
      <p:sp>
        <p:nvSpPr>
          <p:cNvPr id="22" name="CuadroTexto 21">
            <a:extLst>
              <a:ext uri="{FF2B5EF4-FFF2-40B4-BE49-F238E27FC236}">
                <a16:creationId xmlns:a16="http://schemas.microsoft.com/office/drawing/2014/main" id="{1607EC78-02D6-47E7-BE9B-111DD41D5261}"/>
              </a:ext>
            </a:extLst>
          </p:cNvPr>
          <p:cNvSpPr txBox="1"/>
          <p:nvPr/>
        </p:nvSpPr>
        <p:spPr>
          <a:xfrm>
            <a:off x="2414217" y="3313077"/>
            <a:ext cx="8859065" cy="941115"/>
          </a:xfrm>
          <a:prstGeom prst="rect">
            <a:avLst/>
          </a:prstGeom>
          <a:noFill/>
        </p:spPr>
        <p:txBody>
          <a:bodyPr wrap="square">
            <a:spAutoFit/>
          </a:bodyPr>
          <a:lstStyle/>
          <a:p>
            <a:pPr marL="178262" indent="-178262"/>
            <a:r>
              <a:rPr lang="es-PE" sz="1303" b="1" dirty="0">
                <a:solidFill>
                  <a:srgbClr val="0070C0"/>
                </a:solidFill>
                <a:latin typeface="Arial" panose="020B0604020202020204" pitchFamily="34" charset="0"/>
                <a:cs typeface="Arial" panose="020B0604020202020204" pitchFamily="34" charset="0"/>
              </a:rPr>
              <a:t>3. OPTIMIZAR OPERACIONES COMERCIALES Y LOGÍSTICA EN LA CADENA DE VALOR DE COMBUSTIBLES</a:t>
            </a:r>
          </a:p>
          <a:p>
            <a:pPr marL="286493" indent="-286493">
              <a:buFont typeface="Wingdings" panose="05000000000000000000" pitchFamily="2" charset="2"/>
              <a:buChar char="ü"/>
            </a:pPr>
            <a:r>
              <a:rPr lang="es-PE" sz="1404" dirty="0">
                <a:latin typeface="Arial" panose="020B0604020202020204" pitchFamily="34" charset="0"/>
                <a:cs typeface="Arial" panose="020B0604020202020204" pitchFamily="34" charset="0"/>
              </a:rPr>
              <a:t>Asegurar mercado de gasolinas con crecimiento de la </a:t>
            </a:r>
            <a:r>
              <a:rPr lang="es-PE" sz="1404" dirty="0" err="1">
                <a:latin typeface="Arial" panose="020B0604020202020204" pitchFamily="34" charset="0"/>
                <a:cs typeface="Arial" panose="020B0604020202020204" pitchFamily="34" charset="0"/>
              </a:rPr>
              <a:t>Petrored</a:t>
            </a:r>
            <a:r>
              <a:rPr lang="es-PE" sz="1404" dirty="0">
                <a:latin typeface="Arial" panose="020B0604020202020204" pitchFamily="34" charset="0"/>
                <a:cs typeface="Arial" panose="020B0604020202020204" pitchFamily="34" charset="0"/>
              </a:rPr>
              <a:t> y contratos mayoristas. </a:t>
            </a:r>
          </a:p>
          <a:p>
            <a:pPr marL="286493" indent="-286493">
              <a:buFont typeface="Wingdings" panose="05000000000000000000" pitchFamily="2" charset="2"/>
              <a:buChar char="ü"/>
            </a:pPr>
            <a:r>
              <a:rPr lang="es-PE" sz="1404" dirty="0">
                <a:latin typeface="Arial" panose="020B0604020202020204" pitchFamily="34" charset="0"/>
                <a:cs typeface="Arial" panose="020B0604020202020204" pitchFamily="34" charset="0"/>
              </a:rPr>
              <a:t>Revisar detalladamente las capacidades (plantas de abastecimiento, </a:t>
            </a:r>
            <a:r>
              <a:rPr lang="es-PE" sz="1404" dirty="0" err="1">
                <a:latin typeface="Arial" panose="020B0604020202020204" pitchFamily="34" charset="0"/>
                <a:cs typeface="Arial" panose="020B0604020202020204" pitchFamily="34" charset="0"/>
              </a:rPr>
              <a:t>tancaje</a:t>
            </a:r>
            <a:r>
              <a:rPr lang="es-PE" sz="1404" dirty="0">
                <a:latin typeface="Arial" panose="020B0604020202020204" pitchFamily="34" charset="0"/>
                <a:cs typeface="Arial" panose="020B0604020202020204" pitchFamily="34" charset="0"/>
              </a:rPr>
              <a:t> y transporte marítimo) para optimizar el costo total del suministro.</a:t>
            </a:r>
          </a:p>
        </p:txBody>
      </p:sp>
      <p:pic>
        <p:nvPicPr>
          <p:cNvPr id="24" name="Imagen 23" descr="Icono&#10;&#10;Descripción generada automáticamente con confianza media">
            <a:extLst>
              <a:ext uri="{FF2B5EF4-FFF2-40B4-BE49-F238E27FC236}">
                <a16:creationId xmlns:a16="http://schemas.microsoft.com/office/drawing/2014/main" id="{0458B7CE-F460-D605-956E-88A4B30124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56100" y="3279710"/>
            <a:ext cx="953413" cy="974481"/>
          </a:xfrm>
          <a:prstGeom prst="rect">
            <a:avLst/>
          </a:prstGeom>
        </p:spPr>
      </p:pic>
      <p:sp>
        <p:nvSpPr>
          <p:cNvPr id="26" name="CuadroTexto 25">
            <a:extLst>
              <a:ext uri="{FF2B5EF4-FFF2-40B4-BE49-F238E27FC236}">
                <a16:creationId xmlns:a16="http://schemas.microsoft.com/office/drawing/2014/main" id="{62B150AE-1AF5-FF13-FC0E-6AA672777679}"/>
              </a:ext>
            </a:extLst>
          </p:cNvPr>
          <p:cNvSpPr txBox="1"/>
          <p:nvPr/>
        </p:nvSpPr>
        <p:spPr>
          <a:xfrm>
            <a:off x="2426423" y="4413244"/>
            <a:ext cx="8537750" cy="925687"/>
          </a:xfrm>
          <a:prstGeom prst="rect">
            <a:avLst/>
          </a:prstGeom>
          <a:noFill/>
        </p:spPr>
        <p:txBody>
          <a:bodyPr wrap="square">
            <a:spAutoFit/>
          </a:bodyPr>
          <a:lstStyle/>
          <a:p>
            <a:pPr marL="178262" indent="-178262"/>
            <a:r>
              <a:rPr lang="es-PE" sz="1303" b="1" dirty="0">
                <a:solidFill>
                  <a:srgbClr val="0070C0"/>
                </a:solidFill>
                <a:latin typeface="Arial" panose="020B0604020202020204" pitchFamily="34" charset="0"/>
                <a:cs typeface="Arial" panose="020B0604020202020204" pitchFamily="34" charset="0"/>
              </a:rPr>
              <a:t>4. MAXIMIZAR VALOR DE LA COMPAÑÍA INTEGRADO AL UPSTREAM Y ESTABLECER UNA RENTABILIDAD SOSTENIBLE Y CREACIÓN DE VALOR EN EL SECTOR</a:t>
            </a:r>
          </a:p>
          <a:p>
            <a:pPr marL="286493" indent="-286493">
              <a:buFont typeface="Wingdings" panose="05000000000000000000" pitchFamily="2" charset="2"/>
              <a:buChar char="ü"/>
            </a:pPr>
            <a:r>
              <a:rPr lang="es-PE" sz="1404" dirty="0">
                <a:latin typeface="Arial" panose="020B0604020202020204" pitchFamily="34" charset="0"/>
                <a:cs typeface="Arial" panose="020B0604020202020204" pitchFamily="34" charset="0"/>
              </a:rPr>
              <a:t>Participar en la explotación de lotes petroleros.</a:t>
            </a:r>
          </a:p>
          <a:p>
            <a:pPr marL="286493" indent="-286493">
              <a:buFont typeface="Wingdings" panose="05000000000000000000" pitchFamily="2" charset="2"/>
              <a:buChar char="ü"/>
            </a:pPr>
            <a:r>
              <a:rPr lang="es-PE" sz="1404" dirty="0">
                <a:latin typeface="Arial" panose="020B0604020202020204" pitchFamily="34" charset="0"/>
                <a:cs typeface="Arial" panose="020B0604020202020204" pitchFamily="34" charset="0"/>
              </a:rPr>
              <a:t>Evaluar la participación minoritaria en lotes exploratorios.</a:t>
            </a:r>
          </a:p>
        </p:txBody>
      </p:sp>
      <p:sp>
        <p:nvSpPr>
          <p:cNvPr id="28" name="CuadroTexto 27">
            <a:extLst>
              <a:ext uri="{FF2B5EF4-FFF2-40B4-BE49-F238E27FC236}">
                <a16:creationId xmlns:a16="http://schemas.microsoft.com/office/drawing/2014/main" id="{1589D9D7-3421-0614-8772-5B52F2ECEBEC}"/>
              </a:ext>
            </a:extLst>
          </p:cNvPr>
          <p:cNvSpPr txBox="1"/>
          <p:nvPr/>
        </p:nvSpPr>
        <p:spPr>
          <a:xfrm>
            <a:off x="2426422" y="5542326"/>
            <a:ext cx="8537749" cy="1141680"/>
          </a:xfrm>
          <a:prstGeom prst="rect">
            <a:avLst/>
          </a:prstGeom>
          <a:noFill/>
        </p:spPr>
        <p:txBody>
          <a:bodyPr wrap="square">
            <a:spAutoFit/>
          </a:bodyPr>
          <a:lstStyle/>
          <a:p>
            <a:pPr marL="178262" indent="-178262"/>
            <a:r>
              <a:rPr lang="es-PE" sz="1303" b="1" dirty="0">
                <a:solidFill>
                  <a:srgbClr val="0070C0"/>
                </a:solidFill>
                <a:latin typeface="Arial" panose="020B0604020202020204" pitchFamily="34" charset="0"/>
                <a:cs typeface="Arial" panose="020B0604020202020204" pitchFamily="34" charset="0"/>
              </a:rPr>
              <a:t>5. MANTENER LOS ESTÁNDARES DE LA BUENA PRÁCTICA INTERNACIONAL Y EXCELENCIA PARA REDUCIR EL IMPACTO SOCIAL Y AMBIENTAL DE LAS OPERACIONES DE PETROPERÚ</a:t>
            </a:r>
          </a:p>
          <a:p>
            <a:pPr marL="286493" indent="-286493">
              <a:buFont typeface="Wingdings" panose="05000000000000000000" pitchFamily="2" charset="2"/>
              <a:buChar char="ü"/>
            </a:pPr>
            <a:r>
              <a:rPr lang="es-PE" sz="1404" dirty="0">
                <a:latin typeface="Arial" panose="020B0604020202020204" pitchFamily="34" charset="0"/>
                <a:cs typeface="Arial" panose="020B0604020202020204" pitchFamily="34" charset="0"/>
              </a:rPr>
              <a:t>Realinear la gestión social y ambiental con estándares internacionales.</a:t>
            </a:r>
          </a:p>
          <a:p>
            <a:pPr marL="286493" indent="-286493">
              <a:buFont typeface="Wingdings" panose="05000000000000000000" pitchFamily="2" charset="2"/>
              <a:buChar char="ü"/>
            </a:pPr>
            <a:r>
              <a:rPr lang="es-PE" sz="1404" dirty="0">
                <a:latin typeface="Arial" panose="020B0604020202020204" pitchFamily="34" charset="0"/>
                <a:cs typeface="Arial" panose="020B0604020202020204" pitchFamily="34" charset="0"/>
              </a:rPr>
              <a:t>Realinear la seguridad y la confiabilidad de nuestras Operaciones con estándares internacionales.</a:t>
            </a:r>
          </a:p>
          <a:p>
            <a:endParaRPr lang="es-PE" sz="1404" dirty="0">
              <a:latin typeface="Arial" panose="020B0604020202020204" pitchFamily="34" charset="0"/>
              <a:cs typeface="Arial" panose="020B0604020202020204" pitchFamily="34" charset="0"/>
            </a:endParaRPr>
          </a:p>
        </p:txBody>
      </p:sp>
      <p:pic>
        <p:nvPicPr>
          <p:cNvPr id="3" name="8 Imagen">
            <a:extLst>
              <a:ext uri="{FF2B5EF4-FFF2-40B4-BE49-F238E27FC236}">
                <a16:creationId xmlns:a16="http://schemas.microsoft.com/office/drawing/2014/main" id="{2C3E4B62-7870-AF42-9CDB-A2093F2E70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62243" y="-7880"/>
            <a:ext cx="1429757" cy="175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o 19">
            <a:extLst>
              <a:ext uri="{FF2B5EF4-FFF2-40B4-BE49-F238E27FC236}">
                <a16:creationId xmlns:a16="http://schemas.microsoft.com/office/drawing/2014/main" id="{5773FE18-78BE-D21A-89E4-4EA8A5F4F8DA}"/>
              </a:ext>
            </a:extLst>
          </p:cNvPr>
          <p:cNvGrpSpPr/>
          <p:nvPr/>
        </p:nvGrpSpPr>
        <p:grpSpPr bwMode="auto">
          <a:xfrm flipH="1">
            <a:off x="0" y="6514374"/>
            <a:ext cx="12192000" cy="352504"/>
            <a:chOff x="-2" y="6466186"/>
            <a:chExt cx="12192001" cy="397066"/>
          </a:xfrm>
        </p:grpSpPr>
        <p:sp>
          <p:nvSpPr>
            <p:cNvPr id="7" name="Triángulo isósceles 6">
              <a:extLst>
                <a:ext uri="{FF2B5EF4-FFF2-40B4-BE49-F238E27FC236}">
                  <a16:creationId xmlns:a16="http://schemas.microsoft.com/office/drawing/2014/main" id="{866FB2F7-4EB0-B508-85D9-D1D459729AC4}"/>
                </a:ext>
              </a:extLst>
            </p:cNvPr>
            <p:cNvSpPr/>
            <p:nvPr/>
          </p:nvSpPr>
          <p:spPr>
            <a:xfrm flipH="1">
              <a:off x="-2" y="6466186"/>
              <a:ext cx="12192001" cy="397066"/>
            </a:xfrm>
            <a:prstGeom prst="triangle">
              <a:avLst>
                <a:gd name="adj" fmla="val 100000"/>
              </a:avLst>
            </a:prstGeom>
            <a:solidFill>
              <a:srgbClr val="00B0F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sp>
          <p:nvSpPr>
            <p:cNvPr id="8" name="Triángulo isósceles 7">
              <a:extLst>
                <a:ext uri="{FF2B5EF4-FFF2-40B4-BE49-F238E27FC236}">
                  <a16:creationId xmlns:a16="http://schemas.microsoft.com/office/drawing/2014/main" id="{FD751573-5C55-9C7F-D45C-D53D247F5946}"/>
                </a:ext>
              </a:extLst>
            </p:cNvPr>
            <p:cNvSpPr/>
            <p:nvPr/>
          </p:nvSpPr>
          <p:spPr>
            <a:xfrm>
              <a:off x="73023" y="6539246"/>
              <a:ext cx="12118976" cy="319242"/>
            </a:xfrm>
            <a:prstGeom prst="triangle">
              <a:avLst>
                <a:gd name="adj" fmla="val 100000"/>
              </a:avLst>
            </a:prstGeom>
            <a:gradFill>
              <a:gsLst>
                <a:gs pos="0">
                  <a:schemeClr val="bg1">
                    <a:lumMod val="85000"/>
                  </a:schemeClr>
                </a:gs>
                <a:gs pos="100000">
                  <a:schemeClr val="tx1">
                    <a:lumMod val="50000"/>
                    <a:lumOff val="50000"/>
                  </a:schemeClr>
                </a:gs>
              </a:gsLst>
              <a:lin ang="54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grpSp>
      <p:grpSp>
        <p:nvGrpSpPr>
          <p:cNvPr id="9" name="Grupo 35">
            <a:extLst>
              <a:ext uri="{FF2B5EF4-FFF2-40B4-BE49-F238E27FC236}">
                <a16:creationId xmlns:a16="http://schemas.microsoft.com/office/drawing/2014/main" id="{1A2668CA-D31B-382E-9AC6-661D3DD25DD6}"/>
              </a:ext>
            </a:extLst>
          </p:cNvPr>
          <p:cNvGrpSpPr/>
          <p:nvPr/>
        </p:nvGrpSpPr>
        <p:grpSpPr bwMode="auto">
          <a:xfrm>
            <a:off x="792827" y="790454"/>
            <a:ext cx="8983213" cy="67680"/>
            <a:chOff x="0" y="0"/>
            <a:chExt cx="9976844" cy="604157"/>
          </a:xfrm>
        </p:grpSpPr>
        <p:sp>
          <p:nvSpPr>
            <p:cNvPr id="10" name="Forma libre: forma 9">
              <a:extLst>
                <a:ext uri="{FF2B5EF4-FFF2-40B4-BE49-F238E27FC236}">
                  <a16:creationId xmlns:a16="http://schemas.microsoft.com/office/drawing/2014/main" id="{1A7C4826-2D3F-84FE-D3E1-E2B18F1F0945}"/>
                </a:ext>
              </a:extLst>
            </p:cNvPr>
            <p:cNvSpPr/>
            <p:nvPr/>
          </p:nvSpPr>
          <p:spPr>
            <a:xfrm>
              <a:off x="4676009"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a:p>
          </p:txBody>
        </p:sp>
        <p:sp>
          <p:nvSpPr>
            <p:cNvPr id="11" name="Forma libre: forma 10">
              <a:extLst>
                <a:ext uri="{FF2B5EF4-FFF2-40B4-BE49-F238E27FC236}">
                  <a16:creationId xmlns:a16="http://schemas.microsoft.com/office/drawing/2014/main" id="{E3BCF653-7919-256A-F907-C59143433866}"/>
                </a:ext>
              </a:extLst>
            </p:cNvPr>
            <p:cNvSpPr/>
            <p:nvPr/>
          </p:nvSpPr>
          <p:spPr>
            <a:xfrm rot="10800000">
              <a:off x="0"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46BFE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dirty="0"/>
            </a:p>
          </p:txBody>
        </p:sp>
      </p:grpSp>
      <p:sp>
        <p:nvSpPr>
          <p:cNvPr id="2" name="CuadroTexto 1">
            <a:extLst>
              <a:ext uri="{FF2B5EF4-FFF2-40B4-BE49-F238E27FC236}">
                <a16:creationId xmlns:a16="http://schemas.microsoft.com/office/drawing/2014/main" id="{4FA6D891-33C7-FF58-9673-FB9068BF3884}"/>
              </a:ext>
            </a:extLst>
          </p:cNvPr>
          <p:cNvSpPr txBox="1"/>
          <p:nvPr/>
        </p:nvSpPr>
        <p:spPr>
          <a:xfrm>
            <a:off x="696834" y="236366"/>
            <a:ext cx="8959295" cy="401131"/>
          </a:xfrm>
          <a:prstGeom prst="rect">
            <a:avLst/>
          </a:prstGeom>
          <a:noFill/>
        </p:spPr>
        <p:txBody>
          <a:bodyPr wrap="square">
            <a:spAutoFit/>
          </a:bodyPr>
          <a:lstStyle/>
          <a:p>
            <a:pPr algn="l"/>
            <a:r>
              <a:rPr lang="es-MX" sz="2005" b="1" kern="1600" spc="-20" dirty="0">
                <a:solidFill>
                  <a:srgbClr val="0070C0"/>
                </a:solidFill>
                <a:latin typeface="Arial" charset="0"/>
                <a:cs typeface="Arial" charset="0"/>
              </a:rPr>
              <a:t>2. Plan Estratégico Corporativo 2015-2030 – Líneas Estratégicas</a:t>
            </a:r>
            <a:endParaRPr lang="es-PE" sz="2005" b="1" kern="1600" spc="-20" dirty="0">
              <a:solidFill>
                <a:srgbClr val="0070C0"/>
              </a:solidFill>
              <a:latin typeface="Arial" charset="0"/>
              <a:cs typeface="Arial" charset="0"/>
            </a:endParaRPr>
          </a:p>
        </p:txBody>
      </p:sp>
    </p:spTree>
    <p:extLst>
      <p:ext uri="{BB962C8B-B14F-4D97-AF65-F5344CB8AC3E}">
        <p14:creationId xmlns:p14="http://schemas.microsoft.com/office/powerpoint/2010/main" val="3822457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uadroTexto 53">
            <a:extLst>
              <a:ext uri="{FF2B5EF4-FFF2-40B4-BE49-F238E27FC236}">
                <a16:creationId xmlns:a16="http://schemas.microsoft.com/office/drawing/2014/main" id="{5809EB26-CF1B-4BB4-8BD3-B2E22CE909AF}"/>
              </a:ext>
            </a:extLst>
          </p:cNvPr>
          <p:cNvSpPr txBox="1"/>
          <p:nvPr/>
        </p:nvSpPr>
        <p:spPr>
          <a:xfrm>
            <a:off x="4561534" y="6273005"/>
            <a:ext cx="6508318" cy="293134"/>
          </a:xfrm>
          <a:prstGeom prst="rect">
            <a:avLst/>
          </a:prstGeom>
          <a:noFill/>
        </p:spPr>
        <p:txBody>
          <a:bodyPr wrap="square" rtlCol="0">
            <a:spAutoFit/>
          </a:bodyPr>
          <a:lstStyle/>
          <a:p>
            <a:r>
              <a:rPr lang="es-MX" sz="1303" dirty="0">
                <a:latin typeface="Arial" panose="020B0604020202020204" pitchFamily="34" charset="0"/>
                <a:cs typeface="Arial" panose="020B0604020202020204" pitchFamily="34" charset="0"/>
              </a:rPr>
              <a:t>[1]: Aprobados por el MINEM con R. M. N° 125-2023-MINEM/DM (25.03.2023)</a:t>
            </a:r>
            <a:endParaRPr lang="es-PE" sz="1303" dirty="0">
              <a:latin typeface="Arial" panose="020B0604020202020204" pitchFamily="34" charset="0"/>
              <a:cs typeface="Arial" panose="020B0604020202020204" pitchFamily="34" charset="0"/>
            </a:endParaRPr>
          </a:p>
        </p:txBody>
      </p:sp>
      <p:grpSp>
        <p:nvGrpSpPr>
          <p:cNvPr id="27" name="Grupo 26">
            <a:extLst>
              <a:ext uri="{FF2B5EF4-FFF2-40B4-BE49-F238E27FC236}">
                <a16:creationId xmlns:a16="http://schemas.microsoft.com/office/drawing/2014/main" id="{24CFAF73-2516-BB8F-949E-C8808BB1C70C}"/>
              </a:ext>
            </a:extLst>
          </p:cNvPr>
          <p:cNvGrpSpPr/>
          <p:nvPr/>
        </p:nvGrpSpPr>
        <p:grpSpPr>
          <a:xfrm>
            <a:off x="4724356" y="1624601"/>
            <a:ext cx="6594318" cy="4547688"/>
            <a:chOff x="4169236" y="1674944"/>
            <a:chExt cx="6577527" cy="4536108"/>
          </a:xfrm>
        </p:grpSpPr>
        <p:sp>
          <p:nvSpPr>
            <p:cNvPr id="35" name="Freeform 29">
              <a:extLst>
                <a:ext uri="{FF2B5EF4-FFF2-40B4-BE49-F238E27FC236}">
                  <a16:creationId xmlns:a16="http://schemas.microsoft.com/office/drawing/2014/main" id="{18F1DFDE-82D4-4261-9B26-4C826E4CE0AE}"/>
                </a:ext>
              </a:extLst>
            </p:cNvPr>
            <p:cNvSpPr>
              <a:spLocks/>
            </p:cNvSpPr>
            <p:nvPr/>
          </p:nvSpPr>
          <p:spPr bwMode="auto">
            <a:xfrm>
              <a:off x="4206110" y="1912666"/>
              <a:ext cx="1087037" cy="3882891"/>
            </a:xfrm>
            <a:custGeom>
              <a:avLst/>
              <a:gdLst>
                <a:gd name="T0" fmla="*/ 25 w 2045"/>
                <a:gd name="T1" fmla="*/ 0 h 7291"/>
                <a:gd name="T2" fmla="*/ 31 w 2045"/>
                <a:gd name="T3" fmla="*/ 7286 h 7291"/>
                <a:gd name="T4" fmla="*/ 25 w 2045"/>
                <a:gd name="T5" fmla="*/ 7291 h 7291"/>
                <a:gd name="T6" fmla="*/ 0 w 2045"/>
                <a:gd name="T7" fmla="*/ 7266 h 7291"/>
                <a:gd name="T8" fmla="*/ 5 w 2045"/>
                <a:gd name="T9" fmla="*/ 31 h 7291"/>
                <a:gd name="T10" fmla="*/ 0 w 2045"/>
                <a:gd name="T11" fmla="*/ 25 h 7291"/>
                <a:gd name="T12" fmla="*/ 25 w 2045"/>
                <a:gd name="T13" fmla="*/ 0 h 7291"/>
              </a:gdLst>
              <a:ahLst/>
              <a:cxnLst>
                <a:cxn ang="0">
                  <a:pos x="T0" y="T1"/>
                </a:cxn>
                <a:cxn ang="0">
                  <a:pos x="T2" y="T3"/>
                </a:cxn>
                <a:cxn ang="0">
                  <a:pos x="T4" y="T5"/>
                </a:cxn>
                <a:cxn ang="0">
                  <a:pos x="T6" y="T7"/>
                </a:cxn>
                <a:cxn ang="0">
                  <a:pos x="T8" y="T9"/>
                </a:cxn>
                <a:cxn ang="0">
                  <a:pos x="T10" y="T11"/>
                </a:cxn>
                <a:cxn ang="0">
                  <a:pos x="T12" y="T13"/>
                </a:cxn>
              </a:cxnLst>
              <a:rect l="0" t="0" r="r" b="b"/>
              <a:pathLst>
                <a:path w="2045" h="7291">
                  <a:moveTo>
                    <a:pt x="25" y="0"/>
                  </a:moveTo>
                  <a:cubicBezTo>
                    <a:pt x="2042" y="2010"/>
                    <a:pt x="2045" y="5272"/>
                    <a:pt x="31" y="7286"/>
                  </a:cubicBezTo>
                  <a:cubicBezTo>
                    <a:pt x="29" y="7288"/>
                    <a:pt x="27" y="7289"/>
                    <a:pt x="25" y="7291"/>
                  </a:cubicBezTo>
                  <a:lnTo>
                    <a:pt x="0" y="7266"/>
                  </a:lnTo>
                  <a:cubicBezTo>
                    <a:pt x="2002" y="5269"/>
                    <a:pt x="2005" y="2030"/>
                    <a:pt x="5" y="31"/>
                  </a:cubicBezTo>
                  <a:cubicBezTo>
                    <a:pt x="3" y="29"/>
                    <a:pt x="2" y="27"/>
                    <a:pt x="0" y="25"/>
                  </a:cubicBezTo>
                  <a:lnTo>
                    <a:pt x="25" y="0"/>
                  </a:lnTo>
                  <a:close/>
                </a:path>
              </a:pathLst>
            </a:custGeom>
            <a:solidFill>
              <a:schemeClr val="bg1"/>
            </a:solidFill>
            <a:ln w="9525" cap="flat">
              <a:solidFill>
                <a:srgbClr val="477BA9"/>
              </a:solidFill>
              <a:prstDash val="solid"/>
              <a:miter lim="800000"/>
              <a:headEnd/>
              <a:tailEnd/>
            </a:ln>
          </p:spPr>
          <p:txBody>
            <a:bodyPr vert="horz" wrap="square" lIns="81217" tIns="40608" rIns="81217" bIns="40608" numCol="1" anchor="t" anchorCtr="0" compatLnSpc="1">
              <a:prstTxWarp prst="textNoShape">
                <a:avLst/>
              </a:prstTxWarp>
            </a:bodyPr>
            <a:lstStyle/>
            <a:p>
              <a:endParaRPr lang="es-PE" sz="1865" dirty="0"/>
            </a:p>
          </p:txBody>
        </p:sp>
        <p:sp>
          <p:nvSpPr>
            <p:cNvPr id="36" name="Rectangle 30">
              <a:extLst>
                <a:ext uri="{FF2B5EF4-FFF2-40B4-BE49-F238E27FC236}">
                  <a16:creationId xmlns:a16="http://schemas.microsoft.com/office/drawing/2014/main" id="{EEF083AE-46DF-40B7-8B8A-6BF5AB35938F}"/>
                </a:ext>
              </a:extLst>
            </p:cNvPr>
            <p:cNvSpPr>
              <a:spLocks noChangeArrowheads="1"/>
            </p:cNvSpPr>
            <p:nvPr/>
          </p:nvSpPr>
          <p:spPr bwMode="auto">
            <a:xfrm>
              <a:off x="4567978" y="1724553"/>
              <a:ext cx="6026238" cy="616036"/>
            </a:xfrm>
            <a:prstGeom prst="rect">
              <a:avLst/>
            </a:prstGeom>
            <a:solidFill>
              <a:schemeClr val="bg1"/>
            </a:solidFill>
            <a:ln w="9525">
              <a:noFill/>
              <a:miter lim="800000"/>
              <a:headEnd/>
              <a:tailEnd/>
            </a:ln>
          </p:spPr>
          <p:txBody>
            <a:bodyPr vert="horz" wrap="square" lIns="81217" tIns="40608" rIns="81217" bIns="40608" numCol="1" anchor="t" anchorCtr="0" compatLnSpc="1">
              <a:prstTxWarp prst="textNoShape">
                <a:avLst/>
              </a:prstTxWarp>
            </a:bodyPr>
            <a:lstStyle/>
            <a:p>
              <a:endParaRPr lang="es-PE" sz="1504" dirty="0"/>
            </a:p>
          </p:txBody>
        </p:sp>
        <p:sp>
          <p:nvSpPr>
            <p:cNvPr id="37" name="Rectangle 31">
              <a:extLst>
                <a:ext uri="{FF2B5EF4-FFF2-40B4-BE49-F238E27FC236}">
                  <a16:creationId xmlns:a16="http://schemas.microsoft.com/office/drawing/2014/main" id="{984F082E-3F5A-4711-8C6D-29C5A870DD4F}"/>
                </a:ext>
              </a:extLst>
            </p:cNvPr>
            <p:cNvSpPr>
              <a:spLocks noChangeArrowheads="1"/>
            </p:cNvSpPr>
            <p:nvPr/>
          </p:nvSpPr>
          <p:spPr bwMode="auto">
            <a:xfrm>
              <a:off x="5040415" y="1939950"/>
              <a:ext cx="5224187"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MX" sz="1504" dirty="0"/>
                <a:t>Abastecer el mercado en forma eficiente, oportuna y rentable</a:t>
              </a:r>
              <a:endParaRPr lang="es-PE" sz="1504" dirty="0"/>
            </a:p>
          </p:txBody>
        </p:sp>
        <p:sp>
          <p:nvSpPr>
            <p:cNvPr id="38" name="Rectangle 34">
              <a:extLst>
                <a:ext uri="{FF2B5EF4-FFF2-40B4-BE49-F238E27FC236}">
                  <a16:creationId xmlns:a16="http://schemas.microsoft.com/office/drawing/2014/main" id="{F1CA3898-93FA-4445-95FA-9990226A5934}"/>
                </a:ext>
              </a:extLst>
            </p:cNvPr>
            <p:cNvSpPr>
              <a:spLocks noChangeArrowheads="1"/>
            </p:cNvSpPr>
            <p:nvPr/>
          </p:nvSpPr>
          <p:spPr bwMode="auto">
            <a:xfrm>
              <a:off x="4906868" y="2431055"/>
              <a:ext cx="5680559" cy="663423"/>
            </a:xfrm>
            <a:prstGeom prst="rect">
              <a:avLst/>
            </a:prstGeom>
            <a:solidFill>
              <a:schemeClr val="bg1"/>
            </a:solidFill>
            <a:ln w="9525">
              <a:noFill/>
              <a:miter lim="800000"/>
              <a:headEnd/>
              <a:tailEnd/>
            </a:ln>
          </p:spPr>
          <p:txBody>
            <a:bodyPr vert="horz" wrap="square" lIns="81217" tIns="40608" rIns="81217" bIns="40608" numCol="1" anchor="t" anchorCtr="0" compatLnSpc="1">
              <a:prstTxWarp prst="textNoShape">
                <a:avLst/>
              </a:prstTxWarp>
            </a:bodyPr>
            <a:lstStyle/>
            <a:p>
              <a:endParaRPr lang="es-PE" sz="1865" dirty="0"/>
            </a:p>
          </p:txBody>
        </p:sp>
        <p:sp>
          <p:nvSpPr>
            <p:cNvPr id="39" name="Rectangle 35">
              <a:extLst>
                <a:ext uri="{FF2B5EF4-FFF2-40B4-BE49-F238E27FC236}">
                  <a16:creationId xmlns:a16="http://schemas.microsoft.com/office/drawing/2014/main" id="{C2945E97-1371-4893-91F8-5C602C9B3EB9}"/>
                </a:ext>
              </a:extLst>
            </p:cNvPr>
            <p:cNvSpPr>
              <a:spLocks noChangeArrowheads="1"/>
            </p:cNvSpPr>
            <p:nvPr/>
          </p:nvSpPr>
          <p:spPr bwMode="auto">
            <a:xfrm>
              <a:off x="5402817" y="2635527"/>
              <a:ext cx="5343946"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MX" sz="1504" dirty="0"/>
                <a:t>Operar en forma segura, eficiente y protegiendo el ambiente</a:t>
              </a:r>
              <a:endParaRPr lang="es-PE" altLang="es-PE" sz="1504" dirty="0"/>
            </a:p>
          </p:txBody>
        </p:sp>
        <p:sp>
          <p:nvSpPr>
            <p:cNvPr id="40" name="Rectangle 36">
              <a:extLst>
                <a:ext uri="{FF2B5EF4-FFF2-40B4-BE49-F238E27FC236}">
                  <a16:creationId xmlns:a16="http://schemas.microsoft.com/office/drawing/2014/main" id="{FF5F50F8-47E5-4A48-9B51-81A853C3DD08}"/>
                </a:ext>
              </a:extLst>
            </p:cNvPr>
            <p:cNvSpPr>
              <a:spLocks noChangeArrowheads="1"/>
            </p:cNvSpPr>
            <p:nvPr/>
          </p:nvSpPr>
          <p:spPr bwMode="auto">
            <a:xfrm>
              <a:off x="5376434" y="3015499"/>
              <a:ext cx="65" cy="2454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12173"/>
              <a:endParaRPr lang="es-PE" altLang="es-PE" sz="1599" dirty="0"/>
            </a:p>
          </p:txBody>
        </p:sp>
        <p:sp>
          <p:nvSpPr>
            <p:cNvPr id="41" name="Rectangle 39">
              <a:extLst>
                <a:ext uri="{FF2B5EF4-FFF2-40B4-BE49-F238E27FC236}">
                  <a16:creationId xmlns:a16="http://schemas.microsoft.com/office/drawing/2014/main" id="{C25B9F1E-6E38-4123-8B39-B60FF4B5AEB4}"/>
                </a:ext>
              </a:extLst>
            </p:cNvPr>
            <p:cNvSpPr>
              <a:spLocks noChangeArrowheads="1"/>
            </p:cNvSpPr>
            <p:nvPr/>
          </p:nvSpPr>
          <p:spPr bwMode="auto">
            <a:xfrm>
              <a:off x="5017440" y="3197869"/>
              <a:ext cx="5575766" cy="663423"/>
            </a:xfrm>
            <a:prstGeom prst="rect">
              <a:avLst/>
            </a:prstGeom>
            <a:solidFill>
              <a:schemeClr val="bg1"/>
            </a:solidFill>
            <a:ln w="9525">
              <a:noFill/>
              <a:miter lim="800000"/>
              <a:headEnd/>
              <a:tailEnd/>
            </a:ln>
          </p:spPr>
          <p:txBody>
            <a:bodyPr vert="horz" wrap="square" lIns="81217" tIns="40608" rIns="81217" bIns="40608" numCol="1" anchor="t" anchorCtr="0" compatLnSpc="1">
              <a:prstTxWarp prst="textNoShape">
                <a:avLst/>
              </a:prstTxWarp>
            </a:bodyPr>
            <a:lstStyle/>
            <a:p>
              <a:endParaRPr lang="es-PE" sz="1865" dirty="0"/>
            </a:p>
          </p:txBody>
        </p:sp>
        <p:sp>
          <p:nvSpPr>
            <p:cNvPr id="42" name="Rectangle 40">
              <a:extLst>
                <a:ext uri="{FF2B5EF4-FFF2-40B4-BE49-F238E27FC236}">
                  <a16:creationId xmlns:a16="http://schemas.microsoft.com/office/drawing/2014/main" id="{0CB77060-58E9-4B6B-A360-F412880F6A88}"/>
                </a:ext>
              </a:extLst>
            </p:cNvPr>
            <p:cNvSpPr>
              <a:spLocks noChangeArrowheads="1"/>
            </p:cNvSpPr>
            <p:nvPr/>
          </p:nvSpPr>
          <p:spPr bwMode="auto">
            <a:xfrm>
              <a:off x="5549786" y="3433118"/>
              <a:ext cx="3674083"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PE" sz="1504" dirty="0"/>
                <a:t>Sostenibilidad Financiera de PETROPERÚ</a:t>
              </a:r>
            </a:p>
          </p:txBody>
        </p:sp>
        <p:sp>
          <p:nvSpPr>
            <p:cNvPr id="43" name="Rectangle 43">
              <a:extLst>
                <a:ext uri="{FF2B5EF4-FFF2-40B4-BE49-F238E27FC236}">
                  <a16:creationId xmlns:a16="http://schemas.microsoft.com/office/drawing/2014/main" id="{1235CAC1-DAC5-449E-B52D-D94D27AA3A02}"/>
                </a:ext>
              </a:extLst>
            </p:cNvPr>
            <p:cNvSpPr>
              <a:spLocks noChangeArrowheads="1"/>
            </p:cNvSpPr>
            <p:nvPr/>
          </p:nvSpPr>
          <p:spPr bwMode="auto">
            <a:xfrm>
              <a:off x="5024620" y="3990530"/>
              <a:ext cx="5568962" cy="663423"/>
            </a:xfrm>
            <a:prstGeom prst="rect">
              <a:avLst/>
            </a:prstGeom>
            <a:solidFill>
              <a:schemeClr val="bg1"/>
            </a:solidFill>
            <a:ln w="9525">
              <a:noFill/>
              <a:miter lim="800000"/>
              <a:headEnd/>
              <a:tailEnd/>
            </a:ln>
          </p:spPr>
          <p:txBody>
            <a:bodyPr vert="horz" wrap="square" lIns="81217" tIns="40608" rIns="81217" bIns="40608" numCol="1" anchor="t" anchorCtr="0" compatLnSpc="1">
              <a:prstTxWarp prst="textNoShape">
                <a:avLst/>
              </a:prstTxWarp>
            </a:bodyPr>
            <a:lstStyle/>
            <a:p>
              <a:endParaRPr lang="es-PE" sz="1865" dirty="0"/>
            </a:p>
          </p:txBody>
        </p:sp>
        <p:sp>
          <p:nvSpPr>
            <p:cNvPr id="44" name="Rectangle 44">
              <a:extLst>
                <a:ext uri="{FF2B5EF4-FFF2-40B4-BE49-F238E27FC236}">
                  <a16:creationId xmlns:a16="http://schemas.microsoft.com/office/drawing/2014/main" id="{1A41129F-76D2-4BB3-9C0C-5AE2E02A1A67}"/>
                </a:ext>
              </a:extLst>
            </p:cNvPr>
            <p:cNvSpPr>
              <a:spLocks noChangeArrowheads="1"/>
            </p:cNvSpPr>
            <p:nvPr/>
          </p:nvSpPr>
          <p:spPr bwMode="auto">
            <a:xfrm>
              <a:off x="5659322" y="4110503"/>
              <a:ext cx="4839253"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eaLnBrk="0" fontAlgn="base" hangingPunct="0">
                <a:spcBef>
                  <a:spcPct val="0"/>
                </a:spcBef>
                <a:spcAft>
                  <a:spcPct val="0"/>
                </a:spcAft>
              </a:pPr>
              <a:r>
                <a:rPr lang="es-MX" sz="1504" dirty="0">
                  <a:latin typeface="Arial" panose="020B0604020202020204" pitchFamily="34" charset="0"/>
                </a:rPr>
                <a:t>Asegurar la Sostenibilidad de las Operaciones, promoviendo la Transición Energética</a:t>
              </a:r>
              <a:endParaRPr lang="es-PE" sz="1504" dirty="0">
                <a:latin typeface="Arial" panose="020B0604020202020204" pitchFamily="34" charset="0"/>
              </a:endParaRPr>
            </a:p>
          </p:txBody>
        </p:sp>
        <p:sp>
          <p:nvSpPr>
            <p:cNvPr id="45" name="Rectangle 47">
              <a:extLst>
                <a:ext uri="{FF2B5EF4-FFF2-40B4-BE49-F238E27FC236}">
                  <a16:creationId xmlns:a16="http://schemas.microsoft.com/office/drawing/2014/main" id="{D4976E0E-77CD-4366-B8F4-A01E67CD4631}"/>
                </a:ext>
              </a:extLst>
            </p:cNvPr>
            <p:cNvSpPr>
              <a:spLocks noChangeArrowheads="1"/>
            </p:cNvSpPr>
            <p:nvPr/>
          </p:nvSpPr>
          <p:spPr bwMode="auto">
            <a:xfrm>
              <a:off x="4865226" y="4740112"/>
              <a:ext cx="5720026" cy="654807"/>
            </a:xfrm>
            <a:prstGeom prst="rect">
              <a:avLst/>
            </a:prstGeom>
            <a:solidFill>
              <a:schemeClr val="bg1"/>
            </a:solidFill>
            <a:ln w="9525">
              <a:noFill/>
              <a:miter lim="800000"/>
              <a:headEnd/>
              <a:tailEnd/>
            </a:ln>
          </p:spPr>
          <p:txBody>
            <a:bodyPr vert="horz" wrap="square" lIns="81217" tIns="40608" rIns="81217" bIns="40608" numCol="1" anchor="t" anchorCtr="0" compatLnSpc="1">
              <a:prstTxWarp prst="textNoShape">
                <a:avLst/>
              </a:prstTxWarp>
            </a:bodyPr>
            <a:lstStyle/>
            <a:p>
              <a:endParaRPr lang="es-PE" sz="1865" dirty="0"/>
            </a:p>
          </p:txBody>
        </p:sp>
        <p:sp>
          <p:nvSpPr>
            <p:cNvPr id="46" name="Rectangle 48">
              <a:extLst>
                <a:ext uri="{FF2B5EF4-FFF2-40B4-BE49-F238E27FC236}">
                  <a16:creationId xmlns:a16="http://schemas.microsoft.com/office/drawing/2014/main" id="{4FAF520D-5CAE-44AD-9037-B0C7B902ADA3}"/>
                </a:ext>
              </a:extLst>
            </p:cNvPr>
            <p:cNvSpPr>
              <a:spLocks noChangeArrowheads="1"/>
            </p:cNvSpPr>
            <p:nvPr/>
          </p:nvSpPr>
          <p:spPr bwMode="auto">
            <a:xfrm>
              <a:off x="5464808" y="4973495"/>
              <a:ext cx="3262688"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s-PE" sz="1504" dirty="0">
                  <a:latin typeface="Arial" panose="020B0604020202020204" pitchFamily="34" charset="0"/>
                </a:rPr>
                <a:t>Integración Vertical de PETROPERÚ.</a:t>
              </a:r>
              <a:r>
                <a:rPr lang="es-PE" altLang="es-PE" sz="1504" dirty="0">
                  <a:latin typeface="Arial" panose="020B0604020202020204" pitchFamily="34" charset="0"/>
                </a:rPr>
                <a:t>.</a:t>
              </a:r>
            </a:p>
          </p:txBody>
        </p:sp>
        <p:sp>
          <p:nvSpPr>
            <p:cNvPr id="47" name="Rectangle 49">
              <a:extLst>
                <a:ext uri="{FF2B5EF4-FFF2-40B4-BE49-F238E27FC236}">
                  <a16:creationId xmlns:a16="http://schemas.microsoft.com/office/drawing/2014/main" id="{AF78A816-05C1-426C-A74B-751ADB91F430}"/>
                </a:ext>
              </a:extLst>
            </p:cNvPr>
            <p:cNvSpPr>
              <a:spLocks noChangeArrowheads="1"/>
            </p:cNvSpPr>
            <p:nvPr/>
          </p:nvSpPr>
          <p:spPr bwMode="auto">
            <a:xfrm>
              <a:off x="5011695" y="5310196"/>
              <a:ext cx="65" cy="2454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12173"/>
              <a:endParaRPr lang="es-PE" altLang="es-PE" sz="1599" dirty="0"/>
            </a:p>
          </p:txBody>
        </p:sp>
        <p:sp>
          <p:nvSpPr>
            <p:cNvPr id="50" name="Rectangle 54">
              <a:extLst>
                <a:ext uri="{FF2B5EF4-FFF2-40B4-BE49-F238E27FC236}">
                  <a16:creationId xmlns:a16="http://schemas.microsoft.com/office/drawing/2014/main" id="{09CAEBE0-6554-4E16-B1DD-863DB3E2AB9E}"/>
                </a:ext>
              </a:extLst>
            </p:cNvPr>
            <p:cNvSpPr>
              <a:spLocks noChangeArrowheads="1"/>
            </p:cNvSpPr>
            <p:nvPr/>
          </p:nvSpPr>
          <p:spPr bwMode="auto">
            <a:xfrm>
              <a:off x="5024619" y="3674614"/>
              <a:ext cx="65" cy="2454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12173"/>
              <a:endParaRPr lang="es-PE" altLang="es-PE" sz="1599" dirty="0"/>
            </a:p>
          </p:txBody>
        </p:sp>
        <p:pic>
          <p:nvPicPr>
            <p:cNvPr id="4" name="Gráfico 3" descr="Insignia 1 con relleno sólido">
              <a:extLst>
                <a:ext uri="{FF2B5EF4-FFF2-40B4-BE49-F238E27FC236}">
                  <a16:creationId xmlns:a16="http://schemas.microsoft.com/office/drawing/2014/main" id="{469D1D0E-71EF-E384-ACE2-3B1FD689C4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29055" y="1674944"/>
              <a:ext cx="739947" cy="739947"/>
            </a:xfrm>
            <a:prstGeom prst="rect">
              <a:avLst/>
            </a:prstGeom>
          </p:spPr>
        </p:pic>
        <p:pic>
          <p:nvPicPr>
            <p:cNvPr id="7" name="Gráfico 6" descr="Insignia con relleno sólido">
              <a:extLst>
                <a:ext uri="{FF2B5EF4-FFF2-40B4-BE49-F238E27FC236}">
                  <a16:creationId xmlns:a16="http://schemas.microsoft.com/office/drawing/2014/main" id="{6C2449D4-5F0A-86CF-78A6-8BF0007A90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30079" y="2361106"/>
              <a:ext cx="763232" cy="763232"/>
            </a:xfrm>
            <a:prstGeom prst="rect">
              <a:avLst/>
            </a:prstGeom>
          </p:spPr>
        </p:pic>
        <p:pic>
          <p:nvPicPr>
            <p:cNvPr id="12" name="Gráfico 11" descr="Insignia 3 con relleno sólido">
              <a:extLst>
                <a:ext uri="{FF2B5EF4-FFF2-40B4-BE49-F238E27FC236}">
                  <a16:creationId xmlns:a16="http://schemas.microsoft.com/office/drawing/2014/main" id="{F303E40A-AAF6-86E3-C49D-9D2A26100E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66195" y="3126204"/>
              <a:ext cx="824583" cy="824583"/>
            </a:xfrm>
            <a:prstGeom prst="rect">
              <a:avLst/>
            </a:prstGeom>
          </p:spPr>
        </p:pic>
        <p:pic>
          <p:nvPicPr>
            <p:cNvPr id="14" name="Gráfico 13" descr="Insignia 4 con relleno sólido">
              <a:extLst>
                <a:ext uri="{FF2B5EF4-FFF2-40B4-BE49-F238E27FC236}">
                  <a16:creationId xmlns:a16="http://schemas.microsoft.com/office/drawing/2014/main" id="{B9507C3C-70E8-3ACB-21C5-5F164142099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57299" y="3908004"/>
              <a:ext cx="809918" cy="809918"/>
            </a:xfrm>
            <a:prstGeom prst="rect">
              <a:avLst/>
            </a:prstGeom>
          </p:spPr>
        </p:pic>
        <p:pic>
          <p:nvPicPr>
            <p:cNvPr id="16" name="Gráfico 15" descr="Insignia 5 con relleno sólido">
              <a:extLst>
                <a:ext uri="{FF2B5EF4-FFF2-40B4-BE49-F238E27FC236}">
                  <a16:creationId xmlns:a16="http://schemas.microsoft.com/office/drawing/2014/main" id="{A0EA91DB-33B3-BE8A-55D0-2C4CEF6AB83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75175" y="4699046"/>
              <a:ext cx="809918" cy="809918"/>
            </a:xfrm>
            <a:prstGeom prst="rect">
              <a:avLst/>
            </a:prstGeom>
          </p:spPr>
        </p:pic>
        <p:sp>
          <p:nvSpPr>
            <p:cNvPr id="20" name="Rectangle 43">
              <a:extLst>
                <a:ext uri="{FF2B5EF4-FFF2-40B4-BE49-F238E27FC236}">
                  <a16:creationId xmlns:a16="http://schemas.microsoft.com/office/drawing/2014/main" id="{D04572D3-F943-E092-5AD4-99FF91272133}"/>
                </a:ext>
              </a:extLst>
            </p:cNvPr>
            <p:cNvSpPr>
              <a:spLocks noChangeArrowheads="1"/>
            </p:cNvSpPr>
            <p:nvPr/>
          </p:nvSpPr>
          <p:spPr bwMode="auto">
            <a:xfrm>
              <a:off x="4638221" y="5484736"/>
              <a:ext cx="5942254" cy="649769"/>
            </a:xfrm>
            <a:prstGeom prst="rect">
              <a:avLst/>
            </a:prstGeom>
            <a:solidFill>
              <a:schemeClr val="bg1"/>
            </a:solidFill>
            <a:ln>
              <a:noFill/>
            </a:ln>
          </p:spPr>
          <p:txBody>
            <a:bodyPr vert="horz" wrap="square" lIns="81217" tIns="40608" rIns="81217" bIns="40608" numCol="1" anchor="t" anchorCtr="0" compatLnSpc="1">
              <a:prstTxWarp prst="textNoShape">
                <a:avLst/>
              </a:prstTxWarp>
            </a:bodyPr>
            <a:lstStyle/>
            <a:p>
              <a:endParaRPr lang="es-PE" sz="1865" dirty="0"/>
            </a:p>
          </p:txBody>
        </p:sp>
        <p:pic>
          <p:nvPicPr>
            <p:cNvPr id="19" name="Gráfico 18" descr="Insignia 6 con relleno sólido">
              <a:extLst>
                <a:ext uri="{FF2B5EF4-FFF2-40B4-BE49-F238E27FC236}">
                  <a16:creationId xmlns:a16="http://schemas.microsoft.com/office/drawing/2014/main" id="{C7A2353A-4A99-6D74-B39B-1FD56081D27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169236" y="5412784"/>
              <a:ext cx="798268" cy="798268"/>
            </a:xfrm>
            <a:prstGeom prst="rect">
              <a:avLst/>
            </a:prstGeom>
          </p:spPr>
        </p:pic>
        <p:sp>
          <p:nvSpPr>
            <p:cNvPr id="22" name="Rectangle 35">
              <a:extLst>
                <a:ext uri="{FF2B5EF4-FFF2-40B4-BE49-F238E27FC236}">
                  <a16:creationId xmlns:a16="http://schemas.microsoft.com/office/drawing/2014/main" id="{A7F33A65-6147-6DA4-4C32-E3F5338722E2}"/>
                </a:ext>
              </a:extLst>
            </p:cNvPr>
            <p:cNvSpPr>
              <a:spLocks noChangeArrowheads="1"/>
            </p:cNvSpPr>
            <p:nvPr/>
          </p:nvSpPr>
          <p:spPr bwMode="auto">
            <a:xfrm>
              <a:off x="5040415" y="5609423"/>
              <a:ext cx="40296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MX" sz="1504" dirty="0"/>
                <a:t>Fortalecer el Gobierno Corporativo y                                                                 la Gestión del Talento Humano</a:t>
              </a:r>
              <a:endParaRPr lang="es-PE" altLang="es-PE" sz="1504" dirty="0"/>
            </a:p>
          </p:txBody>
        </p:sp>
      </p:grpSp>
      <p:grpSp>
        <p:nvGrpSpPr>
          <p:cNvPr id="13" name="Grupo 12">
            <a:extLst>
              <a:ext uri="{FF2B5EF4-FFF2-40B4-BE49-F238E27FC236}">
                <a16:creationId xmlns:a16="http://schemas.microsoft.com/office/drawing/2014/main" id="{060538C0-7CE5-CB20-1E9A-7B3D501049F5}"/>
              </a:ext>
            </a:extLst>
          </p:cNvPr>
          <p:cNvGrpSpPr/>
          <p:nvPr/>
        </p:nvGrpSpPr>
        <p:grpSpPr>
          <a:xfrm>
            <a:off x="987050" y="1263246"/>
            <a:ext cx="3654064" cy="2042807"/>
            <a:chOff x="321923" y="1583894"/>
            <a:chExt cx="3644760" cy="2037605"/>
          </a:xfrm>
        </p:grpSpPr>
        <p:sp>
          <p:nvSpPr>
            <p:cNvPr id="6" name="CuadroTexto 5">
              <a:extLst>
                <a:ext uri="{FF2B5EF4-FFF2-40B4-BE49-F238E27FC236}">
                  <a16:creationId xmlns:a16="http://schemas.microsoft.com/office/drawing/2014/main" id="{FFF6B6FD-8243-4B58-AB92-5806487BC47A}"/>
                </a:ext>
              </a:extLst>
            </p:cNvPr>
            <p:cNvSpPr txBox="1"/>
            <p:nvPr/>
          </p:nvSpPr>
          <p:spPr>
            <a:xfrm>
              <a:off x="321923" y="2544281"/>
              <a:ext cx="3644760" cy="1077218"/>
            </a:xfrm>
            <a:prstGeom prst="rect">
              <a:avLst/>
            </a:prstGeom>
            <a:noFill/>
          </p:spPr>
          <p:txBody>
            <a:bodyPr wrap="square">
              <a:spAutoFit/>
            </a:bodyPr>
            <a:lstStyle/>
            <a:p>
              <a:pPr algn="just"/>
              <a:r>
                <a:rPr lang="es-ES" sz="1604" dirty="0">
                  <a:latin typeface="Arial" panose="020B0604020202020204" pitchFamily="34" charset="0"/>
                  <a:cs typeface="Arial" panose="020B0604020202020204" pitchFamily="34" charset="0"/>
                </a:rPr>
                <a:t>Proveer </a:t>
              </a:r>
              <a:r>
                <a:rPr lang="es-ES" sz="1604" b="1" dirty="0">
                  <a:latin typeface="Arial" panose="020B0604020202020204" pitchFamily="34" charset="0"/>
                  <a:cs typeface="Arial" panose="020B0604020202020204" pitchFamily="34" charset="0"/>
                </a:rPr>
                <a:t>energía</a:t>
              </a:r>
              <a:r>
                <a:rPr lang="es-ES" sz="1604" dirty="0">
                  <a:latin typeface="Arial" panose="020B0604020202020204" pitchFamily="34" charset="0"/>
                  <a:cs typeface="Arial" panose="020B0604020202020204" pitchFamily="34" charset="0"/>
                </a:rPr>
                <a:t> de calidad de forma competitiva, confiable y sostenible, contribuyendo al</a:t>
              </a:r>
              <a:r>
                <a:rPr lang="es-ES" sz="1604" b="1" dirty="0">
                  <a:latin typeface="Arial" panose="020B0604020202020204" pitchFamily="34" charset="0"/>
                  <a:cs typeface="Arial" panose="020B0604020202020204" pitchFamily="34" charset="0"/>
                </a:rPr>
                <a:t> desarrollo y la seguridad energética del país</a:t>
              </a:r>
              <a:endParaRPr lang="es-PE" sz="1604" dirty="0"/>
            </a:p>
          </p:txBody>
        </p:sp>
        <p:pic>
          <p:nvPicPr>
            <p:cNvPr id="8" name="Imagen 7" descr="Icono&#10;&#10;Descripción generada automáticamente">
              <a:extLst>
                <a:ext uri="{FF2B5EF4-FFF2-40B4-BE49-F238E27FC236}">
                  <a16:creationId xmlns:a16="http://schemas.microsoft.com/office/drawing/2014/main" id="{E31A16A0-C4D2-A231-EC55-0F8FC2174FB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1043" y="1583894"/>
              <a:ext cx="951521" cy="951521"/>
            </a:xfrm>
            <a:prstGeom prst="rect">
              <a:avLst/>
            </a:prstGeom>
          </p:spPr>
        </p:pic>
        <p:sp>
          <p:nvSpPr>
            <p:cNvPr id="9" name="CuadroTexto 8">
              <a:extLst>
                <a:ext uri="{FF2B5EF4-FFF2-40B4-BE49-F238E27FC236}">
                  <a16:creationId xmlns:a16="http://schemas.microsoft.com/office/drawing/2014/main" id="{29353BA5-346D-1B97-0457-F4568F0C6AB1}"/>
                </a:ext>
              </a:extLst>
            </p:cNvPr>
            <p:cNvSpPr txBox="1"/>
            <p:nvPr/>
          </p:nvSpPr>
          <p:spPr>
            <a:xfrm>
              <a:off x="1324088" y="1847351"/>
              <a:ext cx="1910960" cy="430887"/>
            </a:xfrm>
            <a:prstGeom prst="rect">
              <a:avLst/>
            </a:prstGeom>
            <a:noFill/>
          </p:spPr>
          <p:txBody>
            <a:bodyPr wrap="square" rtlCol="0">
              <a:spAutoFit/>
            </a:bodyPr>
            <a:lstStyle/>
            <a:p>
              <a:r>
                <a:rPr lang="es-MX" sz="2206" b="1" dirty="0">
                  <a:solidFill>
                    <a:srgbClr val="0070C0"/>
                  </a:solidFill>
                  <a:latin typeface="Arial" panose="020B0604020202020204" pitchFamily="34" charset="0"/>
                  <a:cs typeface="Arial" panose="020B0604020202020204" pitchFamily="34" charset="0"/>
                </a:rPr>
                <a:t>Misión</a:t>
              </a:r>
              <a:endParaRPr lang="es-PE" sz="2206" b="1" dirty="0">
                <a:solidFill>
                  <a:srgbClr val="0070C0"/>
                </a:solidFill>
                <a:latin typeface="Arial" panose="020B0604020202020204" pitchFamily="34" charset="0"/>
                <a:cs typeface="Arial" panose="020B0604020202020204" pitchFamily="34" charset="0"/>
              </a:endParaRPr>
            </a:p>
          </p:txBody>
        </p:sp>
      </p:grpSp>
      <p:grpSp>
        <p:nvGrpSpPr>
          <p:cNvPr id="24" name="Grupo 23">
            <a:extLst>
              <a:ext uri="{FF2B5EF4-FFF2-40B4-BE49-F238E27FC236}">
                <a16:creationId xmlns:a16="http://schemas.microsoft.com/office/drawing/2014/main" id="{8D6EB6FE-7862-1749-FFC6-C14C74983381}"/>
              </a:ext>
            </a:extLst>
          </p:cNvPr>
          <p:cNvGrpSpPr/>
          <p:nvPr/>
        </p:nvGrpSpPr>
        <p:grpSpPr>
          <a:xfrm>
            <a:off x="980971" y="3356808"/>
            <a:ext cx="3668370" cy="2626069"/>
            <a:chOff x="315254" y="3229629"/>
            <a:chExt cx="3659029" cy="2619382"/>
          </a:xfrm>
        </p:grpSpPr>
        <p:pic>
          <p:nvPicPr>
            <p:cNvPr id="10" name="Gráfico 9" descr="Ojo con relleno sólido">
              <a:extLst>
                <a:ext uri="{FF2B5EF4-FFF2-40B4-BE49-F238E27FC236}">
                  <a16:creationId xmlns:a16="http://schemas.microsoft.com/office/drawing/2014/main" id="{E4AEF472-6EC7-F7B9-017A-A4DDBB1EDB8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72567" y="3229629"/>
              <a:ext cx="914400" cy="1015663"/>
            </a:xfrm>
            <a:prstGeom prst="rect">
              <a:avLst/>
            </a:prstGeom>
          </p:spPr>
        </p:pic>
        <p:sp>
          <p:nvSpPr>
            <p:cNvPr id="11" name="CuadroTexto 10">
              <a:extLst>
                <a:ext uri="{FF2B5EF4-FFF2-40B4-BE49-F238E27FC236}">
                  <a16:creationId xmlns:a16="http://schemas.microsoft.com/office/drawing/2014/main" id="{E4F1AD08-A9A1-2A05-724E-939C6B59B590}"/>
                </a:ext>
              </a:extLst>
            </p:cNvPr>
            <p:cNvSpPr txBox="1"/>
            <p:nvPr/>
          </p:nvSpPr>
          <p:spPr>
            <a:xfrm>
              <a:off x="1324088" y="3487030"/>
              <a:ext cx="1910960" cy="430887"/>
            </a:xfrm>
            <a:prstGeom prst="rect">
              <a:avLst/>
            </a:prstGeom>
            <a:noFill/>
          </p:spPr>
          <p:txBody>
            <a:bodyPr wrap="square" rtlCol="0">
              <a:spAutoFit/>
            </a:bodyPr>
            <a:lstStyle>
              <a:defPPr>
                <a:defRPr lang="es-ES"/>
              </a:defPPr>
              <a:lvl1pPr>
                <a:defRPr sz="2400" b="1">
                  <a:solidFill>
                    <a:srgbClr val="0070C0"/>
                  </a:solidFill>
                  <a:latin typeface="Arial" panose="020B0604020202020204" pitchFamily="34" charset="0"/>
                  <a:cs typeface="Arial" panose="020B0604020202020204" pitchFamily="34" charset="0"/>
                </a:defRPr>
              </a:lvl1pPr>
            </a:lstStyle>
            <a:p>
              <a:r>
                <a:rPr lang="es-MX" sz="2206" dirty="0"/>
                <a:t>Visión</a:t>
              </a:r>
              <a:endParaRPr lang="es-PE" sz="2206" dirty="0"/>
            </a:p>
          </p:txBody>
        </p:sp>
        <p:sp>
          <p:nvSpPr>
            <p:cNvPr id="18" name="CuadroTexto 17">
              <a:extLst>
                <a:ext uri="{FF2B5EF4-FFF2-40B4-BE49-F238E27FC236}">
                  <a16:creationId xmlns:a16="http://schemas.microsoft.com/office/drawing/2014/main" id="{B859E6FE-7E6A-B8FF-D9E7-EDBE68BB6188}"/>
                </a:ext>
              </a:extLst>
            </p:cNvPr>
            <p:cNvSpPr txBox="1"/>
            <p:nvPr/>
          </p:nvSpPr>
          <p:spPr>
            <a:xfrm>
              <a:off x="315254" y="4033129"/>
              <a:ext cx="3659029" cy="1815882"/>
            </a:xfrm>
            <a:prstGeom prst="rect">
              <a:avLst/>
            </a:prstGeom>
            <a:noFill/>
          </p:spPr>
          <p:txBody>
            <a:bodyPr wrap="square">
              <a:spAutoFit/>
            </a:bodyPr>
            <a:lstStyle/>
            <a:p>
              <a:pPr algn="just"/>
              <a:r>
                <a:rPr lang="es-MX" sz="1604" dirty="0">
                  <a:latin typeface="Arial" panose="020B0604020202020204" pitchFamily="34" charset="0"/>
                  <a:cs typeface="Arial" panose="020B0604020202020204" pitchFamily="34" charset="0"/>
                </a:rPr>
                <a:t>Ser la empresa </a:t>
              </a:r>
              <a:r>
                <a:rPr lang="es-MX" sz="1604" b="1" dirty="0">
                  <a:latin typeface="Arial" panose="020B0604020202020204" pitchFamily="34" charset="0"/>
                  <a:cs typeface="Arial" panose="020B0604020202020204" pitchFamily="34" charset="0"/>
                </a:rPr>
                <a:t>líder de energía creando valor para el país</a:t>
              </a:r>
              <a:r>
                <a:rPr lang="es-MX" sz="1604" dirty="0">
                  <a:latin typeface="Arial" panose="020B0604020202020204" pitchFamily="34" charset="0"/>
                  <a:cs typeface="Arial" panose="020B0604020202020204" pitchFamily="34" charset="0"/>
                </a:rPr>
                <a:t>, reconocida por su buen gobierno corporativo, calidad,  eficiencia y responsabilidad socio-ambiental </a:t>
              </a:r>
              <a:r>
                <a:rPr lang="es-MX" sz="1604" b="1" dirty="0">
                  <a:latin typeface="Arial" panose="020B0604020202020204" pitchFamily="34" charset="0"/>
                  <a:cs typeface="Arial" panose="020B0604020202020204" pitchFamily="34" charset="0"/>
                </a:rPr>
                <a:t>comprometida con la transición energética global</a:t>
              </a:r>
            </a:p>
          </p:txBody>
        </p:sp>
      </p:grpSp>
      <p:sp>
        <p:nvSpPr>
          <p:cNvPr id="21" name="CuadroTexto 20">
            <a:extLst>
              <a:ext uri="{FF2B5EF4-FFF2-40B4-BE49-F238E27FC236}">
                <a16:creationId xmlns:a16="http://schemas.microsoft.com/office/drawing/2014/main" id="{C0D27EB2-0344-8B0D-B6FB-4945CB7A945C}"/>
              </a:ext>
            </a:extLst>
          </p:cNvPr>
          <p:cNvSpPr txBox="1"/>
          <p:nvPr/>
        </p:nvSpPr>
        <p:spPr>
          <a:xfrm>
            <a:off x="4301295" y="1046670"/>
            <a:ext cx="7001504" cy="431987"/>
          </a:xfrm>
          <a:prstGeom prst="rect">
            <a:avLst/>
          </a:prstGeom>
          <a:noFill/>
        </p:spPr>
        <p:txBody>
          <a:bodyPr wrap="square" rtlCol="0">
            <a:spAutoFit/>
          </a:bodyPr>
          <a:lstStyle/>
          <a:p>
            <a:pPr algn="ctr"/>
            <a:r>
              <a:rPr lang="es-MX" sz="2206" b="1" dirty="0">
                <a:solidFill>
                  <a:srgbClr val="0070C0"/>
                </a:solidFill>
                <a:latin typeface="Arial" panose="020B0604020202020204" pitchFamily="34" charset="0"/>
                <a:cs typeface="Arial" panose="020B0604020202020204" pitchFamily="34" charset="0"/>
              </a:rPr>
              <a:t>Objetivos Anuales y Quinquenales 2023-2027</a:t>
            </a:r>
            <a:r>
              <a:rPr lang="es-MX" sz="2206" b="1" baseline="30000" dirty="0">
                <a:solidFill>
                  <a:srgbClr val="0070C0"/>
                </a:solidFill>
                <a:latin typeface="Arial" panose="020B0604020202020204" pitchFamily="34" charset="0"/>
                <a:cs typeface="Arial" panose="020B0604020202020204" pitchFamily="34" charset="0"/>
              </a:rPr>
              <a:t>[1]</a:t>
            </a:r>
            <a:r>
              <a:rPr lang="es-MX" sz="2206" b="1" dirty="0">
                <a:solidFill>
                  <a:srgbClr val="0070C0"/>
                </a:solidFill>
                <a:latin typeface="Arial" panose="020B0604020202020204" pitchFamily="34" charset="0"/>
                <a:cs typeface="Arial" panose="020B0604020202020204" pitchFamily="34" charset="0"/>
              </a:rPr>
              <a:t> </a:t>
            </a:r>
            <a:endParaRPr lang="es-PE" sz="2206" b="1" dirty="0">
              <a:solidFill>
                <a:srgbClr val="0070C0"/>
              </a:solidFill>
              <a:latin typeface="Arial" panose="020B0604020202020204" pitchFamily="34" charset="0"/>
              <a:cs typeface="Arial" panose="020B0604020202020204" pitchFamily="34" charset="0"/>
            </a:endParaRPr>
          </a:p>
        </p:txBody>
      </p:sp>
      <p:pic>
        <p:nvPicPr>
          <p:cNvPr id="23" name="8 Imagen">
            <a:extLst>
              <a:ext uri="{FF2B5EF4-FFF2-40B4-BE49-F238E27FC236}">
                <a16:creationId xmlns:a16="http://schemas.microsoft.com/office/drawing/2014/main" id="{94A6A0AF-4235-4C9A-E191-99D5C83FB11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762243" y="-9906"/>
            <a:ext cx="1429757" cy="175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o 19">
            <a:extLst>
              <a:ext uri="{FF2B5EF4-FFF2-40B4-BE49-F238E27FC236}">
                <a16:creationId xmlns:a16="http://schemas.microsoft.com/office/drawing/2014/main" id="{A2364CF7-1A82-DD9F-1ADF-2ED4ED78837B}"/>
              </a:ext>
            </a:extLst>
          </p:cNvPr>
          <p:cNvGrpSpPr/>
          <p:nvPr/>
        </p:nvGrpSpPr>
        <p:grpSpPr bwMode="auto">
          <a:xfrm flipH="1">
            <a:off x="0" y="6505496"/>
            <a:ext cx="12192000" cy="352504"/>
            <a:chOff x="-2" y="6466186"/>
            <a:chExt cx="12192001" cy="397066"/>
          </a:xfrm>
        </p:grpSpPr>
        <p:sp>
          <p:nvSpPr>
            <p:cNvPr id="26" name="Triángulo isósceles 25">
              <a:extLst>
                <a:ext uri="{FF2B5EF4-FFF2-40B4-BE49-F238E27FC236}">
                  <a16:creationId xmlns:a16="http://schemas.microsoft.com/office/drawing/2014/main" id="{95C00CCB-4691-1DF1-7C14-E56881DB1232}"/>
                </a:ext>
              </a:extLst>
            </p:cNvPr>
            <p:cNvSpPr/>
            <p:nvPr/>
          </p:nvSpPr>
          <p:spPr>
            <a:xfrm flipH="1">
              <a:off x="-2" y="6466186"/>
              <a:ext cx="12192001" cy="397066"/>
            </a:xfrm>
            <a:prstGeom prst="triangle">
              <a:avLst>
                <a:gd name="adj" fmla="val 100000"/>
              </a:avLst>
            </a:prstGeom>
            <a:solidFill>
              <a:srgbClr val="00B0F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sp>
          <p:nvSpPr>
            <p:cNvPr id="29" name="Triángulo isósceles 28">
              <a:extLst>
                <a:ext uri="{FF2B5EF4-FFF2-40B4-BE49-F238E27FC236}">
                  <a16:creationId xmlns:a16="http://schemas.microsoft.com/office/drawing/2014/main" id="{6C653CF5-5522-7676-7C15-90352BA04F40}"/>
                </a:ext>
              </a:extLst>
            </p:cNvPr>
            <p:cNvSpPr/>
            <p:nvPr/>
          </p:nvSpPr>
          <p:spPr>
            <a:xfrm>
              <a:off x="73023" y="6539246"/>
              <a:ext cx="12118976" cy="319242"/>
            </a:xfrm>
            <a:prstGeom prst="triangle">
              <a:avLst>
                <a:gd name="adj" fmla="val 100000"/>
              </a:avLst>
            </a:prstGeom>
            <a:gradFill>
              <a:gsLst>
                <a:gs pos="0">
                  <a:schemeClr val="bg1">
                    <a:lumMod val="85000"/>
                  </a:schemeClr>
                </a:gs>
                <a:gs pos="100000">
                  <a:schemeClr val="tx1">
                    <a:lumMod val="50000"/>
                    <a:lumOff val="50000"/>
                  </a:schemeClr>
                </a:gs>
              </a:gsLst>
              <a:lin ang="54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PE" sz="1865" dirty="0"/>
            </a:p>
          </p:txBody>
        </p:sp>
      </p:grpSp>
      <p:grpSp>
        <p:nvGrpSpPr>
          <p:cNvPr id="30" name="Grupo 35">
            <a:extLst>
              <a:ext uri="{FF2B5EF4-FFF2-40B4-BE49-F238E27FC236}">
                <a16:creationId xmlns:a16="http://schemas.microsoft.com/office/drawing/2014/main" id="{05B0B71A-899C-4113-4237-D543D694581D}"/>
              </a:ext>
            </a:extLst>
          </p:cNvPr>
          <p:cNvGrpSpPr/>
          <p:nvPr/>
        </p:nvGrpSpPr>
        <p:grpSpPr bwMode="auto">
          <a:xfrm>
            <a:off x="666242" y="798740"/>
            <a:ext cx="8983213" cy="67680"/>
            <a:chOff x="0" y="0"/>
            <a:chExt cx="9976844" cy="604157"/>
          </a:xfrm>
        </p:grpSpPr>
        <p:sp>
          <p:nvSpPr>
            <p:cNvPr id="31" name="Forma libre: forma 30">
              <a:extLst>
                <a:ext uri="{FF2B5EF4-FFF2-40B4-BE49-F238E27FC236}">
                  <a16:creationId xmlns:a16="http://schemas.microsoft.com/office/drawing/2014/main" id="{37AE2ACE-5276-C81F-6577-6ACDCE8DB5FD}"/>
                </a:ext>
              </a:extLst>
            </p:cNvPr>
            <p:cNvSpPr/>
            <p:nvPr/>
          </p:nvSpPr>
          <p:spPr>
            <a:xfrm>
              <a:off x="4676009"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a:p>
          </p:txBody>
        </p:sp>
        <p:sp>
          <p:nvSpPr>
            <p:cNvPr id="32" name="Forma libre: forma 31">
              <a:extLst>
                <a:ext uri="{FF2B5EF4-FFF2-40B4-BE49-F238E27FC236}">
                  <a16:creationId xmlns:a16="http://schemas.microsoft.com/office/drawing/2014/main" id="{BF736CBA-27BC-20C2-8736-8BD919C89B85}"/>
                </a:ext>
              </a:extLst>
            </p:cNvPr>
            <p:cNvSpPr/>
            <p:nvPr/>
          </p:nvSpPr>
          <p:spPr>
            <a:xfrm rot="10800000">
              <a:off x="0" y="0"/>
              <a:ext cx="5300835" cy="604157"/>
            </a:xfrm>
            <a:custGeom>
              <a:avLst/>
              <a:gdLst>
                <a:gd name="connsiteX0" fmla="*/ 4838612 w 10140043"/>
                <a:gd name="connsiteY0" fmla="*/ 0 h 604157"/>
                <a:gd name="connsiteX1" fmla="*/ 10140043 w 10140043"/>
                <a:gd name="connsiteY1" fmla="*/ 0 h 604157"/>
                <a:gd name="connsiteX2" fmla="*/ 10140043 w 10140043"/>
                <a:gd name="connsiteY2" fmla="*/ 604157 h 604157"/>
                <a:gd name="connsiteX3" fmla="*/ 5456930 w 10140043"/>
                <a:gd name="connsiteY3" fmla="*/ 604157 h 604157"/>
                <a:gd name="connsiteX4" fmla="*/ 0 w 10140043"/>
                <a:gd name="connsiteY4" fmla="*/ 0 h 604157"/>
                <a:gd name="connsiteX5" fmla="*/ 4604657 w 10140043"/>
                <a:gd name="connsiteY5" fmla="*/ 0 h 604157"/>
                <a:gd name="connsiteX6" fmla="*/ 4604657 w 10140043"/>
                <a:gd name="connsiteY6" fmla="*/ 604157 h 604157"/>
                <a:gd name="connsiteX7" fmla="*/ 0 w 10140043"/>
                <a:gd name="connsiteY7" fmla="*/ 604157 h 604157"/>
                <a:gd name="connsiteX0-1" fmla="*/ 4838612 w 10140043"/>
                <a:gd name="connsiteY0-2" fmla="*/ 0 h 604157"/>
                <a:gd name="connsiteX1-3" fmla="*/ 10140043 w 10140043"/>
                <a:gd name="connsiteY1-4" fmla="*/ 0 h 604157"/>
                <a:gd name="connsiteX2-5" fmla="*/ 10140043 w 10140043"/>
                <a:gd name="connsiteY2-6" fmla="*/ 604157 h 604157"/>
                <a:gd name="connsiteX3-7" fmla="*/ 5456930 w 10140043"/>
                <a:gd name="connsiteY3-8" fmla="*/ 604157 h 604157"/>
                <a:gd name="connsiteX4-9" fmla="*/ 4838612 w 10140043"/>
                <a:gd name="connsiteY4-10" fmla="*/ 0 h 604157"/>
                <a:gd name="connsiteX5-11" fmla="*/ 0 w 10140043"/>
                <a:gd name="connsiteY5-12" fmla="*/ 0 h 604157"/>
                <a:gd name="connsiteX6-13" fmla="*/ 4604657 w 10140043"/>
                <a:gd name="connsiteY6-14" fmla="*/ 0 h 604157"/>
                <a:gd name="connsiteX7-15" fmla="*/ 0 w 10140043"/>
                <a:gd name="connsiteY7-16" fmla="*/ 604157 h 604157"/>
                <a:gd name="connsiteX8" fmla="*/ 0 w 10140043"/>
                <a:gd name="connsiteY8" fmla="*/ 0 h 604157"/>
                <a:gd name="connsiteX0-17" fmla="*/ 4838612 w 10140043"/>
                <a:gd name="connsiteY0-18" fmla="*/ 0 h 604157"/>
                <a:gd name="connsiteX1-19" fmla="*/ 10140043 w 10140043"/>
                <a:gd name="connsiteY1-20" fmla="*/ 0 h 604157"/>
                <a:gd name="connsiteX2-21" fmla="*/ 10140043 w 10140043"/>
                <a:gd name="connsiteY2-22" fmla="*/ 604157 h 604157"/>
                <a:gd name="connsiteX3-23" fmla="*/ 5456930 w 10140043"/>
                <a:gd name="connsiteY3-24" fmla="*/ 604157 h 604157"/>
                <a:gd name="connsiteX4-25" fmla="*/ 4838612 w 10140043"/>
                <a:gd name="connsiteY4-26" fmla="*/ 0 h 604157"/>
                <a:gd name="connsiteX5-27" fmla="*/ 0 w 10140043"/>
                <a:gd name="connsiteY5-28" fmla="*/ 0 h 604157"/>
                <a:gd name="connsiteX6-29" fmla="*/ 0 w 10140043"/>
                <a:gd name="connsiteY6-30" fmla="*/ 604157 h 604157"/>
                <a:gd name="connsiteX7-31" fmla="*/ 0 w 10140043"/>
                <a:gd name="connsiteY7-32" fmla="*/ 0 h 604157"/>
                <a:gd name="connsiteX0-33" fmla="*/ 0 w 5301431"/>
                <a:gd name="connsiteY0-34" fmla="*/ 0 h 604157"/>
                <a:gd name="connsiteX1-35" fmla="*/ 5301431 w 5301431"/>
                <a:gd name="connsiteY1-36" fmla="*/ 0 h 604157"/>
                <a:gd name="connsiteX2-37" fmla="*/ 5301431 w 5301431"/>
                <a:gd name="connsiteY2-38" fmla="*/ 604157 h 604157"/>
                <a:gd name="connsiteX3-39" fmla="*/ 618318 w 5301431"/>
                <a:gd name="connsiteY3-40" fmla="*/ 604157 h 604157"/>
                <a:gd name="connsiteX4-41" fmla="*/ 0 w 5301431"/>
                <a:gd name="connsiteY4-42" fmla="*/ 0 h 604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01431" h="604157">
                  <a:moveTo>
                    <a:pt x="0" y="0"/>
                  </a:moveTo>
                  <a:lnTo>
                    <a:pt x="5301431" y="0"/>
                  </a:lnTo>
                  <a:lnTo>
                    <a:pt x="5301431" y="604157"/>
                  </a:lnTo>
                  <a:lnTo>
                    <a:pt x="618318" y="604157"/>
                  </a:lnTo>
                  <a:lnTo>
                    <a:pt x="0" y="0"/>
                  </a:lnTo>
                  <a:close/>
                </a:path>
              </a:pathLst>
            </a:custGeom>
            <a:solidFill>
              <a:srgbClr val="46BFE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s-PE" sz="1865" dirty="0"/>
            </a:p>
          </p:txBody>
        </p:sp>
      </p:grpSp>
      <p:sp>
        <p:nvSpPr>
          <p:cNvPr id="33" name="CuadroTexto 32">
            <a:extLst>
              <a:ext uri="{FF2B5EF4-FFF2-40B4-BE49-F238E27FC236}">
                <a16:creationId xmlns:a16="http://schemas.microsoft.com/office/drawing/2014/main" id="{B108A643-0EE0-ACEF-20AA-587507CA965B}"/>
              </a:ext>
            </a:extLst>
          </p:cNvPr>
          <p:cNvSpPr txBox="1"/>
          <p:nvPr/>
        </p:nvSpPr>
        <p:spPr>
          <a:xfrm>
            <a:off x="601063" y="226475"/>
            <a:ext cx="9159251" cy="401131"/>
          </a:xfrm>
          <a:prstGeom prst="rect">
            <a:avLst/>
          </a:prstGeom>
          <a:noFill/>
        </p:spPr>
        <p:txBody>
          <a:bodyPr wrap="square">
            <a:spAutoFit/>
          </a:bodyPr>
          <a:lstStyle/>
          <a:p>
            <a:pPr algn="l"/>
            <a:r>
              <a:rPr lang="es-MX" sz="2005" b="1" kern="1600" spc="-20" dirty="0">
                <a:solidFill>
                  <a:srgbClr val="0070C0"/>
                </a:solidFill>
                <a:latin typeface="Arial" charset="0"/>
                <a:cs typeface="Arial" charset="0"/>
              </a:rPr>
              <a:t>2.1. Nueva Estrategia Corporativa 2023 - 2027</a:t>
            </a:r>
            <a:endParaRPr lang="es-PE" sz="2005" b="1" kern="1600" spc="-20" dirty="0">
              <a:solidFill>
                <a:srgbClr val="0070C0"/>
              </a:solidFill>
              <a:latin typeface="Arial" charset="0"/>
              <a:cs typeface="Arial" charset="0"/>
            </a:endParaRPr>
          </a:p>
        </p:txBody>
      </p:sp>
    </p:spTree>
    <p:extLst>
      <p:ext uri="{BB962C8B-B14F-4D97-AF65-F5344CB8AC3E}">
        <p14:creationId xmlns:p14="http://schemas.microsoft.com/office/powerpoint/2010/main" val="2932108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uadroTexto 47">
            <a:extLst>
              <a:ext uri="{FF2B5EF4-FFF2-40B4-BE49-F238E27FC236}">
                <a16:creationId xmlns:a16="http://schemas.microsoft.com/office/drawing/2014/main" id="{6E991A80-193C-4405-B603-6211F8A4F80C}"/>
              </a:ext>
            </a:extLst>
          </p:cNvPr>
          <p:cNvSpPr txBox="1"/>
          <p:nvPr/>
        </p:nvSpPr>
        <p:spPr>
          <a:xfrm>
            <a:off x="1128574" y="164538"/>
            <a:ext cx="4404807" cy="830997"/>
          </a:xfrm>
          <a:prstGeom prst="rect">
            <a:avLst/>
          </a:prstGeom>
          <a:noFill/>
        </p:spPr>
        <p:txBody>
          <a:bodyPr wrap="square" rtlCol="0">
            <a:spAutoFit/>
          </a:bodyPr>
          <a:lstStyle/>
          <a:p>
            <a:r>
              <a:rPr lang="es-MX" sz="2400" b="1" kern="1600" spc="-20" dirty="0">
                <a:solidFill>
                  <a:schemeClr val="tx1">
                    <a:lumMod val="65000"/>
                    <a:lumOff val="35000"/>
                  </a:schemeClr>
                </a:solidFill>
                <a:ea typeface="Arial" charset="0"/>
                <a:cs typeface="Arial" charset="0"/>
              </a:rPr>
              <a:t>Abastecer el mercado en forma eficiente, oportuna y rentable</a:t>
            </a:r>
            <a:endParaRPr lang="es-PE" sz="2400" kern="1600" spc="-20" dirty="0">
              <a:solidFill>
                <a:schemeClr val="tx1">
                  <a:lumMod val="65000"/>
                  <a:lumOff val="35000"/>
                </a:schemeClr>
              </a:solidFill>
              <a:ea typeface="Arial" charset="0"/>
              <a:cs typeface="Arial" charset="0"/>
            </a:endParaRPr>
          </a:p>
        </p:txBody>
      </p:sp>
      <p:sp>
        <p:nvSpPr>
          <p:cNvPr id="49" name="Paralelogramo 48">
            <a:extLst>
              <a:ext uri="{FF2B5EF4-FFF2-40B4-BE49-F238E27FC236}">
                <a16:creationId xmlns:a16="http://schemas.microsoft.com/office/drawing/2014/main" id="{D49AEE75-CD19-4B90-95B8-89280451349C}"/>
              </a:ext>
            </a:extLst>
          </p:cNvPr>
          <p:cNvSpPr/>
          <p:nvPr/>
        </p:nvSpPr>
        <p:spPr>
          <a:xfrm>
            <a:off x="0" y="-25039"/>
            <a:ext cx="1262743" cy="1163772"/>
          </a:xfrm>
          <a:prstGeom prst="parallelogram">
            <a:avLst>
              <a:gd name="adj" fmla="val 43090"/>
            </a:avLst>
          </a:prstGeom>
          <a:solidFill>
            <a:srgbClr val="FF4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800" b="1" dirty="0">
                <a:cs typeface="72 Black" panose="020B0A04030603020204" pitchFamily="34" charset="0"/>
              </a:rPr>
              <a:t>1</a:t>
            </a:r>
            <a:endParaRPr lang="es-PE" sz="4800" b="1" dirty="0">
              <a:cs typeface="72 Black" panose="020B0A04030603020204" pitchFamily="34" charset="0"/>
            </a:endParaRPr>
          </a:p>
        </p:txBody>
      </p:sp>
      <p:sp>
        <p:nvSpPr>
          <p:cNvPr id="52" name="Rectángulo: esquinas redondeadas 51">
            <a:extLst>
              <a:ext uri="{FF2B5EF4-FFF2-40B4-BE49-F238E27FC236}">
                <a16:creationId xmlns:a16="http://schemas.microsoft.com/office/drawing/2014/main" id="{C7492B67-7268-47C3-B630-A5AFF1D7BC37}"/>
              </a:ext>
            </a:extLst>
          </p:cNvPr>
          <p:cNvSpPr/>
          <p:nvPr/>
        </p:nvSpPr>
        <p:spPr>
          <a:xfrm>
            <a:off x="166103" y="1573934"/>
            <a:ext cx="2733851" cy="299503"/>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300" b="1" dirty="0">
                <a:solidFill>
                  <a:schemeClr val="tx1"/>
                </a:solidFill>
                <a:latin typeface="Arial" panose="020B0604020202020204" pitchFamily="34" charset="0"/>
                <a:cs typeface="Arial" panose="020B0604020202020204" pitchFamily="34" charset="0"/>
              </a:rPr>
              <a:t>1.1 Participación de </a:t>
            </a:r>
            <a:r>
              <a:rPr lang="es-ES" sz="1200" b="1" dirty="0">
                <a:solidFill>
                  <a:schemeClr val="tx1"/>
                </a:solidFill>
                <a:latin typeface="Arial" panose="020B0604020202020204" pitchFamily="34" charset="0"/>
                <a:cs typeface="Arial" panose="020B0604020202020204" pitchFamily="34" charset="0"/>
              </a:rPr>
              <a:t>mercado</a:t>
            </a:r>
            <a:endParaRPr lang="es-PE" sz="1300" b="1" baseline="30000" dirty="0">
              <a:solidFill>
                <a:schemeClr val="tx1"/>
              </a:solidFill>
            </a:endParaRPr>
          </a:p>
        </p:txBody>
      </p:sp>
      <p:sp>
        <p:nvSpPr>
          <p:cNvPr id="55" name="Rectángulo: esquinas redondeadas 54">
            <a:extLst>
              <a:ext uri="{FF2B5EF4-FFF2-40B4-BE49-F238E27FC236}">
                <a16:creationId xmlns:a16="http://schemas.microsoft.com/office/drawing/2014/main" id="{DECE158D-AA06-4BA9-AA1B-D125A4B574EC}"/>
              </a:ext>
            </a:extLst>
          </p:cNvPr>
          <p:cNvSpPr/>
          <p:nvPr/>
        </p:nvSpPr>
        <p:spPr>
          <a:xfrm>
            <a:off x="166103" y="2518314"/>
            <a:ext cx="3387509" cy="2880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300" b="1" dirty="0">
                <a:solidFill>
                  <a:schemeClr val="tx1"/>
                </a:solidFill>
                <a:latin typeface="Arial" panose="020B0604020202020204" pitchFamily="34" charset="0"/>
                <a:cs typeface="Arial" panose="020B0604020202020204" pitchFamily="34" charset="0"/>
              </a:rPr>
              <a:t>1.2.1 Amarradero 2 - Refinería Conchán</a:t>
            </a:r>
            <a:endParaRPr lang="es-PE" sz="1300" b="1" dirty="0">
              <a:solidFill>
                <a:schemeClr val="tx1"/>
              </a:solidFill>
              <a:latin typeface="Arial" panose="020B0604020202020204" pitchFamily="34" charset="0"/>
              <a:cs typeface="Arial" panose="020B0604020202020204" pitchFamily="34" charset="0"/>
            </a:endParaRPr>
          </a:p>
        </p:txBody>
      </p:sp>
      <p:sp>
        <p:nvSpPr>
          <p:cNvPr id="85" name="CuadroTexto 84">
            <a:extLst>
              <a:ext uri="{FF2B5EF4-FFF2-40B4-BE49-F238E27FC236}">
                <a16:creationId xmlns:a16="http://schemas.microsoft.com/office/drawing/2014/main" id="{FFC1C3CA-EB4E-4C9F-9F6E-7F8E845E69C6}"/>
              </a:ext>
            </a:extLst>
          </p:cNvPr>
          <p:cNvSpPr txBox="1"/>
          <p:nvPr/>
        </p:nvSpPr>
        <p:spPr>
          <a:xfrm>
            <a:off x="4947714" y="1189549"/>
            <a:ext cx="734863" cy="29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s-ES_tradnl"/>
            </a:defPPr>
            <a:lvl1pPr algn="ctr">
              <a:defRPr sz="1300">
                <a:solidFill>
                  <a:srgbClr val="C00000"/>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PE" sz="1200" dirty="0">
                <a:solidFill>
                  <a:schemeClr val="tx1"/>
                </a:solidFill>
              </a:rPr>
              <a:t>Marzo 2023</a:t>
            </a:r>
          </a:p>
          <a:p>
            <a:r>
              <a:rPr lang="es-PE" sz="1200" dirty="0">
                <a:solidFill>
                  <a:schemeClr val="tx1"/>
                </a:solidFill>
              </a:rPr>
              <a:t>Real</a:t>
            </a:r>
          </a:p>
        </p:txBody>
      </p:sp>
      <p:sp>
        <p:nvSpPr>
          <p:cNvPr id="92" name="Rectángulo 91">
            <a:extLst>
              <a:ext uri="{FF2B5EF4-FFF2-40B4-BE49-F238E27FC236}">
                <a16:creationId xmlns:a16="http://schemas.microsoft.com/office/drawing/2014/main" id="{E63FC33A-A0D1-44A6-93B3-AD3C564BD9C7}"/>
              </a:ext>
            </a:extLst>
          </p:cNvPr>
          <p:cNvSpPr/>
          <p:nvPr/>
        </p:nvSpPr>
        <p:spPr>
          <a:xfrm>
            <a:off x="3854760" y="1879794"/>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sp>
        <p:nvSpPr>
          <p:cNvPr id="94" name="CuadroTexto 93">
            <a:extLst>
              <a:ext uri="{FF2B5EF4-FFF2-40B4-BE49-F238E27FC236}">
                <a16:creationId xmlns:a16="http://schemas.microsoft.com/office/drawing/2014/main" id="{D0B61460-58F7-41E1-B117-B31B3928DF9B}"/>
              </a:ext>
            </a:extLst>
          </p:cNvPr>
          <p:cNvSpPr txBox="1"/>
          <p:nvPr/>
        </p:nvSpPr>
        <p:spPr>
          <a:xfrm>
            <a:off x="4301160" y="1354304"/>
            <a:ext cx="874144"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s-ES_tradnl"/>
            </a:defPPr>
            <a:lvl1pPr algn="just">
              <a:defRPr sz="1300">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s-PE" sz="1200" dirty="0">
                <a:solidFill>
                  <a:schemeClr val="tx1"/>
                </a:solidFill>
              </a:rPr>
              <a:t>Meta </a:t>
            </a:r>
          </a:p>
          <a:p>
            <a:pPr algn="ctr"/>
            <a:r>
              <a:rPr lang="es-PE" sz="1200" dirty="0">
                <a:solidFill>
                  <a:schemeClr val="tx1"/>
                </a:solidFill>
              </a:rPr>
              <a:t>Anual</a:t>
            </a:r>
          </a:p>
        </p:txBody>
      </p:sp>
      <p:sp>
        <p:nvSpPr>
          <p:cNvPr id="95" name="CuadroTexto 94">
            <a:extLst>
              <a:ext uri="{FF2B5EF4-FFF2-40B4-BE49-F238E27FC236}">
                <a16:creationId xmlns:a16="http://schemas.microsoft.com/office/drawing/2014/main" id="{B0456C93-93D4-46E2-AB5C-4B3C07E35A0F}"/>
              </a:ext>
            </a:extLst>
          </p:cNvPr>
          <p:cNvSpPr txBox="1"/>
          <p:nvPr/>
        </p:nvSpPr>
        <p:spPr>
          <a:xfrm>
            <a:off x="3649228" y="1575478"/>
            <a:ext cx="915919" cy="29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s-ES_tradnl"/>
            </a:defPPr>
            <a:lvl1pPr algn="just">
              <a:defRPr sz="1300">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s-PE" sz="1200" dirty="0">
                <a:solidFill>
                  <a:schemeClr val="tx1"/>
                </a:solidFill>
              </a:rPr>
              <a:t>Unidad</a:t>
            </a:r>
          </a:p>
        </p:txBody>
      </p:sp>
      <p:sp>
        <p:nvSpPr>
          <p:cNvPr id="12" name="Rectángulo: esquinas redondeadas 11">
            <a:extLst>
              <a:ext uri="{FF2B5EF4-FFF2-40B4-BE49-F238E27FC236}">
                <a16:creationId xmlns:a16="http://schemas.microsoft.com/office/drawing/2014/main" id="{26A6EBFD-0D08-A688-6E37-2B3E5DBAADAB}"/>
              </a:ext>
            </a:extLst>
          </p:cNvPr>
          <p:cNvSpPr/>
          <p:nvPr/>
        </p:nvSpPr>
        <p:spPr>
          <a:xfrm>
            <a:off x="166103" y="3457459"/>
            <a:ext cx="4163263" cy="2880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300" b="1" dirty="0">
                <a:solidFill>
                  <a:schemeClr val="tx1"/>
                </a:solidFill>
                <a:latin typeface="Arial" panose="020B0604020202020204" pitchFamily="34" charset="0"/>
                <a:cs typeface="Arial" panose="020B0604020202020204" pitchFamily="34" charset="0"/>
              </a:rPr>
              <a:t>1.2.2 </a:t>
            </a:r>
            <a:r>
              <a:rPr lang="es-MX" sz="1300" b="1" dirty="0">
                <a:solidFill>
                  <a:schemeClr val="tx1"/>
                </a:solidFill>
                <a:latin typeface="Arial" panose="020B0604020202020204" pitchFamily="34" charset="0"/>
                <a:cs typeface="Arial" panose="020B0604020202020204" pitchFamily="34" charset="0"/>
              </a:rPr>
              <a:t>Infraestructura Logística en Terminales Sur</a:t>
            </a:r>
            <a:endParaRPr lang="es-PE" sz="1300" b="1" dirty="0">
              <a:solidFill>
                <a:schemeClr val="tx1"/>
              </a:solidFill>
              <a:latin typeface="Arial" panose="020B0604020202020204" pitchFamily="34" charset="0"/>
              <a:cs typeface="Arial" panose="020B0604020202020204" pitchFamily="34" charset="0"/>
            </a:endParaRPr>
          </a:p>
        </p:txBody>
      </p:sp>
      <p:sp>
        <p:nvSpPr>
          <p:cNvPr id="23" name="Rectángulo: esquinas redondeadas 22">
            <a:extLst>
              <a:ext uri="{FF2B5EF4-FFF2-40B4-BE49-F238E27FC236}">
                <a16:creationId xmlns:a16="http://schemas.microsoft.com/office/drawing/2014/main" id="{122B034E-0735-2077-75AE-93F048D0FA51}"/>
              </a:ext>
            </a:extLst>
          </p:cNvPr>
          <p:cNvSpPr/>
          <p:nvPr/>
        </p:nvSpPr>
        <p:spPr>
          <a:xfrm>
            <a:off x="164864" y="4405029"/>
            <a:ext cx="5681305" cy="2880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300" b="1" dirty="0">
                <a:solidFill>
                  <a:schemeClr val="tx1"/>
                </a:solidFill>
                <a:latin typeface="Arial" panose="020B0604020202020204" pitchFamily="34" charset="0"/>
                <a:cs typeface="Arial" panose="020B0604020202020204" pitchFamily="34" charset="0"/>
              </a:rPr>
              <a:t>1.3 </a:t>
            </a:r>
            <a:r>
              <a:rPr lang="es-MX" sz="1300" b="1" dirty="0">
                <a:solidFill>
                  <a:schemeClr val="tx1"/>
                </a:solidFill>
                <a:latin typeface="Arial" panose="020B0604020202020204" pitchFamily="34" charset="0"/>
                <a:cs typeface="Arial" panose="020B0604020202020204" pitchFamily="34" charset="0"/>
              </a:rPr>
              <a:t>Optimizar utilización de Terminales Norte y Centro </a:t>
            </a:r>
            <a:endParaRPr lang="es-PE" sz="1300" b="1" dirty="0">
              <a:solidFill>
                <a:schemeClr val="tx1"/>
              </a:solidFill>
              <a:latin typeface="Arial" panose="020B0604020202020204" pitchFamily="34" charset="0"/>
              <a:cs typeface="Arial" panose="020B0604020202020204" pitchFamily="34" charset="0"/>
            </a:endParaRPr>
          </a:p>
        </p:txBody>
      </p:sp>
      <p:sp>
        <p:nvSpPr>
          <p:cNvPr id="32" name="Rectángulo: esquinas redondeadas 31">
            <a:extLst>
              <a:ext uri="{FF2B5EF4-FFF2-40B4-BE49-F238E27FC236}">
                <a16:creationId xmlns:a16="http://schemas.microsoft.com/office/drawing/2014/main" id="{3274E1B1-7544-C1BE-E70C-888C6458D981}"/>
              </a:ext>
            </a:extLst>
          </p:cNvPr>
          <p:cNvSpPr/>
          <p:nvPr/>
        </p:nvSpPr>
        <p:spPr>
          <a:xfrm>
            <a:off x="243245" y="5289704"/>
            <a:ext cx="6918839" cy="2880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300" b="1" dirty="0">
                <a:solidFill>
                  <a:schemeClr val="tx1"/>
                </a:solidFill>
                <a:latin typeface="Arial" panose="020B0604020202020204" pitchFamily="34" charset="0"/>
                <a:cs typeface="Arial" panose="020B0604020202020204" pitchFamily="34" charset="0"/>
              </a:rPr>
              <a:t>1.4 </a:t>
            </a:r>
            <a:r>
              <a:rPr lang="es-MX" sz="1300" b="1" dirty="0">
                <a:solidFill>
                  <a:schemeClr val="tx1"/>
                </a:solidFill>
                <a:latin typeface="Arial" panose="020B0604020202020204" pitchFamily="34" charset="0"/>
                <a:cs typeface="Arial" panose="020B0604020202020204" pitchFamily="34" charset="0"/>
              </a:rPr>
              <a:t>Cumplir el Inventario Promedio Posible (IPP) Gasolinas y Diesel </a:t>
            </a:r>
            <a:endParaRPr lang="es-PE" sz="1300" b="1" dirty="0">
              <a:solidFill>
                <a:schemeClr val="tx1"/>
              </a:solidFill>
              <a:latin typeface="Arial" panose="020B0604020202020204" pitchFamily="34" charset="0"/>
              <a:cs typeface="Arial" panose="020B0604020202020204" pitchFamily="34" charset="0"/>
            </a:endParaRPr>
          </a:p>
        </p:txBody>
      </p:sp>
      <p:sp>
        <p:nvSpPr>
          <p:cNvPr id="37" name="Rectángulo 36">
            <a:extLst>
              <a:ext uri="{FF2B5EF4-FFF2-40B4-BE49-F238E27FC236}">
                <a16:creationId xmlns:a16="http://schemas.microsoft.com/office/drawing/2014/main" id="{D713BB52-F030-C159-7798-A72CFEAB5B1E}"/>
              </a:ext>
            </a:extLst>
          </p:cNvPr>
          <p:cNvSpPr/>
          <p:nvPr/>
        </p:nvSpPr>
        <p:spPr>
          <a:xfrm>
            <a:off x="7626987" y="6664519"/>
            <a:ext cx="612000"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solidFill>
                <a:schemeClr val="tx1"/>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1613B146-EF3E-9C28-17AF-0FFA3605DED7}"/>
              </a:ext>
            </a:extLst>
          </p:cNvPr>
          <p:cNvSpPr txBox="1"/>
          <p:nvPr/>
        </p:nvSpPr>
        <p:spPr>
          <a:xfrm>
            <a:off x="7019939" y="203724"/>
            <a:ext cx="4404807" cy="830997"/>
          </a:xfrm>
          <a:prstGeom prst="rect">
            <a:avLst/>
          </a:prstGeom>
          <a:noFill/>
        </p:spPr>
        <p:txBody>
          <a:bodyPr wrap="square" rtlCol="0">
            <a:spAutoFit/>
          </a:bodyPr>
          <a:lstStyle/>
          <a:p>
            <a:r>
              <a:rPr lang="es-MX" sz="2400" b="1" kern="1600" spc="-20" dirty="0">
                <a:solidFill>
                  <a:schemeClr val="tx1">
                    <a:lumMod val="65000"/>
                    <a:lumOff val="35000"/>
                  </a:schemeClr>
                </a:solidFill>
                <a:ea typeface="Arial" charset="0"/>
                <a:cs typeface="Arial" charset="0"/>
              </a:rPr>
              <a:t>Operar en forma segura, eficiente y protegiendo el ambiente</a:t>
            </a:r>
            <a:endParaRPr lang="es-PE" sz="2400" kern="1600" spc="-20" dirty="0">
              <a:solidFill>
                <a:schemeClr val="tx1">
                  <a:lumMod val="65000"/>
                  <a:lumOff val="35000"/>
                </a:schemeClr>
              </a:solidFill>
              <a:ea typeface="Arial" charset="0"/>
              <a:cs typeface="Arial" charset="0"/>
            </a:endParaRPr>
          </a:p>
        </p:txBody>
      </p:sp>
      <p:sp>
        <p:nvSpPr>
          <p:cNvPr id="8" name="Paralelogramo 7">
            <a:extLst>
              <a:ext uri="{FF2B5EF4-FFF2-40B4-BE49-F238E27FC236}">
                <a16:creationId xmlns:a16="http://schemas.microsoft.com/office/drawing/2014/main" id="{7FB4556B-B714-9F17-A270-98F127584D5B}"/>
              </a:ext>
            </a:extLst>
          </p:cNvPr>
          <p:cNvSpPr/>
          <p:nvPr/>
        </p:nvSpPr>
        <p:spPr>
          <a:xfrm>
            <a:off x="5891365" y="5438"/>
            <a:ext cx="1262743" cy="1163772"/>
          </a:xfrm>
          <a:prstGeom prst="parallelogram">
            <a:avLst>
              <a:gd name="adj" fmla="val 4309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800" b="1" dirty="0">
                <a:cs typeface="72 Black" panose="020B0A04030603020204" pitchFamily="34" charset="0"/>
              </a:rPr>
              <a:t>2</a:t>
            </a:r>
            <a:endParaRPr lang="es-PE" sz="4800" b="1" dirty="0">
              <a:cs typeface="72 Black" panose="020B0A04030603020204" pitchFamily="34" charset="0"/>
            </a:endParaRPr>
          </a:p>
        </p:txBody>
      </p:sp>
      <p:sp>
        <p:nvSpPr>
          <p:cNvPr id="19" name="Rectángulo 18">
            <a:extLst>
              <a:ext uri="{FF2B5EF4-FFF2-40B4-BE49-F238E27FC236}">
                <a16:creationId xmlns:a16="http://schemas.microsoft.com/office/drawing/2014/main" id="{D530133E-0878-F368-8E5C-7F77043A6640}"/>
              </a:ext>
            </a:extLst>
          </p:cNvPr>
          <p:cNvSpPr/>
          <p:nvPr/>
        </p:nvSpPr>
        <p:spPr>
          <a:xfrm>
            <a:off x="3854760" y="2813569"/>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sp>
        <p:nvSpPr>
          <p:cNvPr id="29" name="Rectángulo 28">
            <a:extLst>
              <a:ext uri="{FF2B5EF4-FFF2-40B4-BE49-F238E27FC236}">
                <a16:creationId xmlns:a16="http://schemas.microsoft.com/office/drawing/2014/main" id="{8FC36396-ED1A-2313-AC96-C6D514ED89ED}"/>
              </a:ext>
            </a:extLst>
          </p:cNvPr>
          <p:cNvSpPr/>
          <p:nvPr/>
        </p:nvSpPr>
        <p:spPr>
          <a:xfrm>
            <a:off x="3881636" y="3759254"/>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sp>
        <p:nvSpPr>
          <p:cNvPr id="40" name="Rectángulo 39">
            <a:extLst>
              <a:ext uri="{FF2B5EF4-FFF2-40B4-BE49-F238E27FC236}">
                <a16:creationId xmlns:a16="http://schemas.microsoft.com/office/drawing/2014/main" id="{F7C8D854-50F5-4EAB-5869-ACAC51980807}"/>
              </a:ext>
            </a:extLst>
          </p:cNvPr>
          <p:cNvSpPr/>
          <p:nvPr/>
        </p:nvSpPr>
        <p:spPr>
          <a:xfrm>
            <a:off x="3881636" y="4763847"/>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sp>
        <p:nvSpPr>
          <p:cNvPr id="43" name="Rectángulo 42">
            <a:extLst>
              <a:ext uri="{FF2B5EF4-FFF2-40B4-BE49-F238E27FC236}">
                <a16:creationId xmlns:a16="http://schemas.microsoft.com/office/drawing/2014/main" id="{D8510E60-933F-19C9-EF10-1052E6241487}"/>
              </a:ext>
            </a:extLst>
          </p:cNvPr>
          <p:cNvSpPr/>
          <p:nvPr/>
        </p:nvSpPr>
        <p:spPr>
          <a:xfrm>
            <a:off x="3881636" y="5822036"/>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sp>
        <p:nvSpPr>
          <p:cNvPr id="46" name="Rectángulo: esquinas redondeadas 45">
            <a:extLst>
              <a:ext uri="{FF2B5EF4-FFF2-40B4-BE49-F238E27FC236}">
                <a16:creationId xmlns:a16="http://schemas.microsoft.com/office/drawing/2014/main" id="{4EAF4EEE-D5D0-CE05-0315-D6CB1CB87DFA}"/>
              </a:ext>
            </a:extLst>
          </p:cNvPr>
          <p:cNvSpPr/>
          <p:nvPr/>
        </p:nvSpPr>
        <p:spPr>
          <a:xfrm>
            <a:off x="6043765" y="1583809"/>
            <a:ext cx="3836697" cy="299503"/>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300" b="1" dirty="0">
                <a:solidFill>
                  <a:schemeClr val="tx1"/>
                </a:solidFill>
                <a:latin typeface="Arial" panose="020B0604020202020204" pitchFamily="34" charset="0"/>
                <a:cs typeface="Arial" panose="020B0604020202020204" pitchFamily="34" charset="0"/>
              </a:rPr>
              <a:t>2.1 Implementar S.G. Seguridad de Procesos</a:t>
            </a:r>
            <a:endParaRPr lang="es-PE" sz="1300" b="1" baseline="30000" dirty="0">
              <a:solidFill>
                <a:schemeClr val="tx1"/>
              </a:solidFill>
            </a:endParaRPr>
          </a:p>
        </p:txBody>
      </p:sp>
      <p:sp>
        <p:nvSpPr>
          <p:cNvPr id="47" name="Rectángulo: esquinas redondeadas 46">
            <a:extLst>
              <a:ext uri="{FF2B5EF4-FFF2-40B4-BE49-F238E27FC236}">
                <a16:creationId xmlns:a16="http://schemas.microsoft.com/office/drawing/2014/main" id="{566C8FF2-ACBC-03B6-22C4-CEF9866AFFE3}"/>
              </a:ext>
            </a:extLst>
          </p:cNvPr>
          <p:cNvSpPr/>
          <p:nvPr/>
        </p:nvSpPr>
        <p:spPr>
          <a:xfrm>
            <a:off x="6045973" y="2513111"/>
            <a:ext cx="5516474" cy="2880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300" b="1" dirty="0">
                <a:solidFill>
                  <a:schemeClr val="tx1"/>
                </a:solidFill>
                <a:latin typeface="Arial" panose="020B0604020202020204" pitchFamily="34" charset="0"/>
                <a:cs typeface="Arial" panose="020B0604020202020204" pitchFamily="34" charset="0"/>
              </a:rPr>
              <a:t>2.2 Propuesta de nuevo Modelo de Gestión y Operación del ONP</a:t>
            </a:r>
          </a:p>
        </p:txBody>
      </p:sp>
      <p:sp>
        <p:nvSpPr>
          <p:cNvPr id="50" name="CuadroTexto 49">
            <a:extLst>
              <a:ext uri="{FF2B5EF4-FFF2-40B4-BE49-F238E27FC236}">
                <a16:creationId xmlns:a16="http://schemas.microsoft.com/office/drawing/2014/main" id="{9B40A1AB-9740-B4D0-B53C-34B0EE748CEB}"/>
              </a:ext>
            </a:extLst>
          </p:cNvPr>
          <p:cNvSpPr txBox="1"/>
          <p:nvPr/>
        </p:nvSpPr>
        <p:spPr>
          <a:xfrm>
            <a:off x="10818059" y="1192802"/>
            <a:ext cx="734863" cy="29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s-ES_tradnl"/>
            </a:defPPr>
            <a:lvl1pPr algn="ctr">
              <a:defRPr sz="1300">
                <a:solidFill>
                  <a:srgbClr val="C00000"/>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PE" sz="1200" dirty="0">
                <a:solidFill>
                  <a:schemeClr val="tx1"/>
                </a:solidFill>
              </a:rPr>
              <a:t>Marzo 2023</a:t>
            </a:r>
          </a:p>
          <a:p>
            <a:r>
              <a:rPr lang="es-PE" sz="1200" dirty="0">
                <a:solidFill>
                  <a:schemeClr val="tx1"/>
                </a:solidFill>
              </a:rPr>
              <a:t>Real</a:t>
            </a:r>
          </a:p>
        </p:txBody>
      </p:sp>
      <p:sp>
        <p:nvSpPr>
          <p:cNvPr id="51" name="Rectángulo 50">
            <a:extLst>
              <a:ext uri="{FF2B5EF4-FFF2-40B4-BE49-F238E27FC236}">
                <a16:creationId xmlns:a16="http://schemas.microsoft.com/office/drawing/2014/main" id="{CF119868-4C11-E1BB-8C74-34D08A397A8E}"/>
              </a:ext>
            </a:extLst>
          </p:cNvPr>
          <p:cNvSpPr/>
          <p:nvPr/>
        </p:nvSpPr>
        <p:spPr>
          <a:xfrm>
            <a:off x="9725105" y="1883047"/>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sp>
        <p:nvSpPr>
          <p:cNvPr id="53" name="CuadroTexto 52">
            <a:extLst>
              <a:ext uri="{FF2B5EF4-FFF2-40B4-BE49-F238E27FC236}">
                <a16:creationId xmlns:a16="http://schemas.microsoft.com/office/drawing/2014/main" id="{3A7C7DDE-C8F3-1C52-D0D5-06E3D5E129D1}"/>
              </a:ext>
            </a:extLst>
          </p:cNvPr>
          <p:cNvSpPr txBox="1"/>
          <p:nvPr/>
        </p:nvSpPr>
        <p:spPr>
          <a:xfrm>
            <a:off x="10171505" y="1357557"/>
            <a:ext cx="874144"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s-ES_tradnl"/>
            </a:defPPr>
            <a:lvl1pPr algn="just">
              <a:defRPr sz="1300">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s-PE" sz="1200" dirty="0">
                <a:solidFill>
                  <a:schemeClr val="tx1"/>
                </a:solidFill>
              </a:rPr>
              <a:t>Meta </a:t>
            </a:r>
          </a:p>
          <a:p>
            <a:pPr algn="ctr"/>
            <a:r>
              <a:rPr lang="es-PE" sz="1200" dirty="0">
                <a:solidFill>
                  <a:schemeClr val="tx1"/>
                </a:solidFill>
              </a:rPr>
              <a:t>Anual</a:t>
            </a:r>
          </a:p>
        </p:txBody>
      </p:sp>
      <p:sp>
        <p:nvSpPr>
          <p:cNvPr id="56" name="CuadroTexto 55">
            <a:extLst>
              <a:ext uri="{FF2B5EF4-FFF2-40B4-BE49-F238E27FC236}">
                <a16:creationId xmlns:a16="http://schemas.microsoft.com/office/drawing/2014/main" id="{9DD2623D-65C7-A7E6-6FB9-6303B7DE6448}"/>
              </a:ext>
            </a:extLst>
          </p:cNvPr>
          <p:cNvSpPr txBox="1"/>
          <p:nvPr/>
        </p:nvSpPr>
        <p:spPr>
          <a:xfrm>
            <a:off x="9519573" y="1578731"/>
            <a:ext cx="915919" cy="29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s-ES_tradnl"/>
            </a:defPPr>
            <a:lvl1pPr algn="just">
              <a:defRPr sz="1300">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s-PE" sz="1200" dirty="0">
                <a:solidFill>
                  <a:schemeClr val="tx1"/>
                </a:solidFill>
              </a:rPr>
              <a:t>Unidad</a:t>
            </a:r>
          </a:p>
        </p:txBody>
      </p:sp>
      <p:sp>
        <p:nvSpPr>
          <p:cNvPr id="57" name="Rectángulo: esquinas redondeadas 56">
            <a:extLst>
              <a:ext uri="{FF2B5EF4-FFF2-40B4-BE49-F238E27FC236}">
                <a16:creationId xmlns:a16="http://schemas.microsoft.com/office/drawing/2014/main" id="{7244FF1C-C25D-2B08-FFB4-93981A0EB3F8}"/>
              </a:ext>
            </a:extLst>
          </p:cNvPr>
          <p:cNvSpPr/>
          <p:nvPr/>
        </p:nvSpPr>
        <p:spPr>
          <a:xfrm>
            <a:off x="6010910" y="3441610"/>
            <a:ext cx="5362254" cy="2880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300" b="1" dirty="0">
                <a:solidFill>
                  <a:schemeClr val="tx1"/>
                </a:solidFill>
                <a:latin typeface="Arial" panose="020B0604020202020204" pitchFamily="34" charset="0"/>
                <a:cs typeface="Arial" panose="020B0604020202020204" pitchFamily="34" charset="0"/>
              </a:rPr>
              <a:t>2.3 Ejecutar inversiones priorizadas para optimizar el ONP</a:t>
            </a:r>
          </a:p>
        </p:txBody>
      </p:sp>
      <p:sp>
        <p:nvSpPr>
          <p:cNvPr id="58" name="Rectángulo: esquinas redondeadas 57">
            <a:extLst>
              <a:ext uri="{FF2B5EF4-FFF2-40B4-BE49-F238E27FC236}">
                <a16:creationId xmlns:a16="http://schemas.microsoft.com/office/drawing/2014/main" id="{6238F81B-D5A0-4C41-E503-625A8388A0D1}"/>
              </a:ext>
            </a:extLst>
          </p:cNvPr>
          <p:cNvSpPr/>
          <p:nvPr/>
        </p:nvSpPr>
        <p:spPr>
          <a:xfrm>
            <a:off x="6044734" y="4396649"/>
            <a:ext cx="5681305" cy="2880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300" b="1" dirty="0">
                <a:solidFill>
                  <a:schemeClr val="tx1"/>
                </a:solidFill>
                <a:latin typeface="Arial" panose="020B0604020202020204" pitchFamily="34" charset="0"/>
                <a:cs typeface="Arial" panose="020B0604020202020204" pitchFamily="34" charset="0"/>
              </a:rPr>
              <a:t>2.4 Cero Roturas en Ductos y Líneas Submarinas </a:t>
            </a:r>
          </a:p>
        </p:txBody>
      </p:sp>
      <p:sp>
        <p:nvSpPr>
          <p:cNvPr id="61" name="Rectángulo 60">
            <a:extLst>
              <a:ext uri="{FF2B5EF4-FFF2-40B4-BE49-F238E27FC236}">
                <a16:creationId xmlns:a16="http://schemas.microsoft.com/office/drawing/2014/main" id="{4F333966-B982-9145-D639-27BC4D181210}"/>
              </a:ext>
            </a:extLst>
          </p:cNvPr>
          <p:cNvSpPr/>
          <p:nvPr/>
        </p:nvSpPr>
        <p:spPr>
          <a:xfrm>
            <a:off x="9725105" y="2816822"/>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sp>
        <p:nvSpPr>
          <p:cNvPr id="64" name="Rectángulo 63">
            <a:extLst>
              <a:ext uri="{FF2B5EF4-FFF2-40B4-BE49-F238E27FC236}">
                <a16:creationId xmlns:a16="http://schemas.microsoft.com/office/drawing/2014/main" id="{55070014-89A3-D578-2B3F-90E91394EFB8}"/>
              </a:ext>
            </a:extLst>
          </p:cNvPr>
          <p:cNvSpPr/>
          <p:nvPr/>
        </p:nvSpPr>
        <p:spPr>
          <a:xfrm>
            <a:off x="9751981" y="3762507"/>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sp>
        <p:nvSpPr>
          <p:cNvPr id="67" name="Rectángulo 66">
            <a:extLst>
              <a:ext uri="{FF2B5EF4-FFF2-40B4-BE49-F238E27FC236}">
                <a16:creationId xmlns:a16="http://schemas.microsoft.com/office/drawing/2014/main" id="{A580F763-0886-4792-69DB-3B1D3F17C971}"/>
              </a:ext>
            </a:extLst>
          </p:cNvPr>
          <p:cNvSpPr/>
          <p:nvPr/>
        </p:nvSpPr>
        <p:spPr>
          <a:xfrm>
            <a:off x="9519573" y="4719064"/>
            <a:ext cx="838011"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Eventos</a:t>
            </a:r>
          </a:p>
        </p:txBody>
      </p:sp>
      <p:sp>
        <p:nvSpPr>
          <p:cNvPr id="70" name="Rectángulo 69">
            <a:extLst>
              <a:ext uri="{FF2B5EF4-FFF2-40B4-BE49-F238E27FC236}">
                <a16:creationId xmlns:a16="http://schemas.microsoft.com/office/drawing/2014/main" id="{723F36E4-AA52-F9C8-809B-2E3DB006EBBA}"/>
              </a:ext>
            </a:extLst>
          </p:cNvPr>
          <p:cNvSpPr/>
          <p:nvPr/>
        </p:nvSpPr>
        <p:spPr>
          <a:xfrm>
            <a:off x="9751981" y="5825289"/>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pic>
        <p:nvPicPr>
          <p:cNvPr id="76" name="Imagen 75">
            <a:extLst>
              <a:ext uri="{FF2B5EF4-FFF2-40B4-BE49-F238E27FC236}">
                <a16:creationId xmlns:a16="http://schemas.microsoft.com/office/drawing/2014/main" id="{B9FB40D0-0DC3-C813-7FC8-FD74B93BABCA}"/>
              </a:ext>
            </a:extLst>
          </p:cNvPr>
          <p:cNvPicPr>
            <a:picLocks noChangeAspect="1"/>
          </p:cNvPicPr>
          <p:nvPr/>
        </p:nvPicPr>
        <p:blipFill>
          <a:blip r:embed="rId3"/>
          <a:stretch>
            <a:fillRect/>
          </a:stretch>
        </p:blipFill>
        <p:spPr>
          <a:xfrm>
            <a:off x="551183" y="1861008"/>
            <a:ext cx="2848459" cy="609104"/>
          </a:xfrm>
          <a:prstGeom prst="rect">
            <a:avLst/>
          </a:prstGeom>
        </p:spPr>
      </p:pic>
      <p:pic>
        <p:nvPicPr>
          <p:cNvPr id="80" name="Imagen 79">
            <a:extLst>
              <a:ext uri="{FF2B5EF4-FFF2-40B4-BE49-F238E27FC236}">
                <a16:creationId xmlns:a16="http://schemas.microsoft.com/office/drawing/2014/main" id="{4B1AFB82-BA53-120D-A0AA-150354D6904F}"/>
              </a:ext>
            </a:extLst>
          </p:cNvPr>
          <p:cNvPicPr>
            <a:picLocks noChangeAspect="1"/>
          </p:cNvPicPr>
          <p:nvPr/>
        </p:nvPicPr>
        <p:blipFill>
          <a:blip r:embed="rId4"/>
          <a:stretch>
            <a:fillRect/>
          </a:stretch>
        </p:blipFill>
        <p:spPr>
          <a:xfrm>
            <a:off x="551183" y="2808587"/>
            <a:ext cx="2880000" cy="638140"/>
          </a:xfrm>
          <a:prstGeom prst="rect">
            <a:avLst/>
          </a:prstGeom>
        </p:spPr>
      </p:pic>
      <p:pic>
        <p:nvPicPr>
          <p:cNvPr id="83" name="Imagen 82">
            <a:extLst>
              <a:ext uri="{FF2B5EF4-FFF2-40B4-BE49-F238E27FC236}">
                <a16:creationId xmlns:a16="http://schemas.microsoft.com/office/drawing/2014/main" id="{58F94843-07F4-5329-AECD-73AD97A94043}"/>
              </a:ext>
            </a:extLst>
          </p:cNvPr>
          <p:cNvPicPr>
            <a:picLocks noChangeAspect="1"/>
          </p:cNvPicPr>
          <p:nvPr/>
        </p:nvPicPr>
        <p:blipFill>
          <a:blip r:embed="rId5"/>
          <a:stretch>
            <a:fillRect/>
          </a:stretch>
        </p:blipFill>
        <p:spPr>
          <a:xfrm>
            <a:off x="569749" y="3756191"/>
            <a:ext cx="2878301" cy="666082"/>
          </a:xfrm>
          <a:prstGeom prst="rect">
            <a:avLst/>
          </a:prstGeom>
        </p:spPr>
      </p:pic>
      <p:sp>
        <p:nvSpPr>
          <p:cNvPr id="84" name="Rectángulo: esquinas redondeadas 83">
            <a:extLst>
              <a:ext uri="{FF2B5EF4-FFF2-40B4-BE49-F238E27FC236}">
                <a16:creationId xmlns:a16="http://schemas.microsoft.com/office/drawing/2014/main" id="{24AA97DD-BF5D-6080-CFB9-1DCF4F6A8D9F}"/>
              </a:ext>
            </a:extLst>
          </p:cNvPr>
          <p:cNvSpPr/>
          <p:nvPr/>
        </p:nvSpPr>
        <p:spPr>
          <a:xfrm>
            <a:off x="6044734" y="5263128"/>
            <a:ext cx="5681305" cy="2880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300" b="1" dirty="0">
                <a:solidFill>
                  <a:schemeClr val="tx1"/>
                </a:solidFill>
                <a:latin typeface="Arial" panose="020B0604020202020204" pitchFamily="34" charset="0"/>
                <a:cs typeface="Arial" panose="020B0604020202020204" pitchFamily="34" charset="0"/>
              </a:rPr>
              <a:t>2.5 Factor de Servicio Refinería Talara </a:t>
            </a:r>
          </a:p>
        </p:txBody>
      </p:sp>
      <p:pic>
        <p:nvPicPr>
          <p:cNvPr id="3" name="Imagen 2">
            <a:extLst>
              <a:ext uri="{FF2B5EF4-FFF2-40B4-BE49-F238E27FC236}">
                <a16:creationId xmlns:a16="http://schemas.microsoft.com/office/drawing/2014/main" id="{F1A10CD1-1B95-1962-8734-EDB0E31B4FDD}"/>
              </a:ext>
            </a:extLst>
          </p:cNvPr>
          <p:cNvPicPr>
            <a:picLocks noChangeAspect="1"/>
          </p:cNvPicPr>
          <p:nvPr/>
        </p:nvPicPr>
        <p:blipFill>
          <a:blip r:embed="rId6"/>
          <a:stretch>
            <a:fillRect/>
          </a:stretch>
        </p:blipFill>
        <p:spPr>
          <a:xfrm>
            <a:off x="552882" y="5621537"/>
            <a:ext cx="2878301" cy="828004"/>
          </a:xfrm>
          <a:prstGeom prst="rect">
            <a:avLst/>
          </a:prstGeom>
        </p:spPr>
      </p:pic>
      <p:pic>
        <p:nvPicPr>
          <p:cNvPr id="11" name="Imagen 10">
            <a:extLst>
              <a:ext uri="{FF2B5EF4-FFF2-40B4-BE49-F238E27FC236}">
                <a16:creationId xmlns:a16="http://schemas.microsoft.com/office/drawing/2014/main" id="{5D5AC02B-4229-113B-01F3-E76B2FDFDE60}"/>
              </a:ext>
            </a:extLst>
          </p:cNvPr>
          <p:cNvPicPr>
            <a:picLocks noChangeAspect="1"/>
          </p:cNvPicPr>
          <p:nvPr/>
        </p:nvPicPr>
        <p:blipFill>
          <a:blip r:embed="rId7"/>
          <a:stretch>
            <a:fillRect/>
          </a:stretch>
        </p:blipFill>
        <p:spPr>
          <a:xfrm>
            <a:off x="551183" y="4687823"/>
            <a:ext cx="2848459" cy="592006"/>
          </a:xfrm>
          <a:prstGeom prst="rect">
            <a:avLst/>
          </a:prstGeom>
        </p:spPr>
      </p:pic>
      <p:pic>
        <p:nvPicPr>
          <p:cNvPr id="17" name="Imagen 16">
            <a:extLst>
              <a:ext uri="{FF2B5EF4-FFF2-40B4-BE49-F238E27FC236}">
                <a16:creationId xmlns:a16="http://schemas.microsoft.com/office/drawing/2014/main" id="{433A222C-303A-47E4-EBF1-B395D13C6E93}"/>
              </a:ext>
            </a:extLst>
          </p:cNvPr>
          <p:cNvPicPr>
            <a:picLocks noChangeAspect="1"/>
          </p:cNvPicPr>
          <p:nvPr/>
        </p:nvPicPr>
        <p:blipFill>
          <a:blip r:embed="rId8"/>
          <a:stretch>
            <a:fillRect/>
          </a:stretch>
        </p:blipFill>
        <p:spPr>
          <a:xfrm>
            <a:off x="6420273" y="1870874"/>
            <a:ext cx="2853894" cy="574059"/>
          </a:xfrm>
          <a:prstGeom prst="rect">
            <a:avLst/>
          </a:prstGeom>
        </p:spPr>
      </p:pic>
      <p:pic>
        <p:nvPicPr>
          <p:cNvPr id="25" name="Imagen 24">
            <a:extLst>
              <a:ext uri="{FF2B5EF4-FFF2-40B4-BE49-F238E27FC236}">
                <a16:creationId xmlns:a16="http://schemas.microsoft.com/office/drawing/2014/main" id="{FAE07A5C-64B5-EF13-36FD-A0A449FD495F}"/>
              </a:ext>
            </a:extLst>
          </p:cNvPr>
          <p:cNvPicPr>
            <a:picLocks noChangeAspect="1"/>
          </p:cNvPicPr>
          <p:nvPr/>
        </p:nvPicPr>
        <p:blipFill>
          <a:blip r:embed="rId9"/>
          <a:stretch>
            <a:fillRect/>
          </a:stretch>
        </p:blipFill>
        <p:spPr>
          <a:xfrm>
            <a:off x="6405033" y="2822973"/>
            <a:ext cx="2895803" cy="619651"/>
          </a:xfrm>
          <a:prstGeom prst="rect">
            <a:avLst/>
          </a:prstGeom>
        </p:spPr>
      </p:pic>
      <p:pic>
        <p:nvPicPr>
          <p:cNvPr id="27" name="Imagen 26">
            <a:extLst>
              <a:ext uri="{FF2B5EF4-FFF2-40B4-BE49-F238E27FC236}">
                <a16:creationId xmlns:a16="http://schemas.microsoft.com/office/drawing/2014/main" id="{F78CBB3E-B5D2-717D-D00D-5744FA633CDA}"/>
              </a:ext>
            </a:extLst>
          </p:cNvPr>
          <p:cNvPicPr>
            <a:picLocks noChangeAspect="1"/>
          </p:cNvPicPr>
          <p:nvPr/>
        </p:nvPicPr>
        <p:blipFill>
          <a:blip r:embed="rId10"/>
          <a:stretch>
            <a:fillRect/>
          </a:stretch>
        </p:blipFill>
        <p:spPr>
          <a:xfrm>
            <a:off x="6421269" y="3757815"/>
            <a:ext cx="2879567" cy="581642"/>
          </a:xfrm>
          <a:prstGeom prst="rect">
            <a:avLst/>
          </a:prstGeom>
        </p:spPr>
      </p:pic>
      <p:pic>
        <p:nvPicPr>
          <p:cNvPr id="30" name="Imagen 29">
            <a:extLst>
              <a:ext uri="{FF2B5EF4-FFF2-40B4-BE49-F238E27FC236}">
                <a16:creationId xmlns:a16="http://schemas.microsoft.com/office/drawing/2014/main" id="{1BA5621F-9C3B-4B0A-4F52-1F40EFE4FD33}"/>
              </a:ext>
            </a:extLst>
          </p:cNvPr>
          <p:cNvPicPr>
            <a:picLocks noChangeAspect="1"/>
          </p:cNvPicPr>
          <p:nvPr/>
        </p:nvPicPr>
        <p:blipFill>
          <a:blip r:embed="rId11"/>
          <a:stretch>
            <a:fillRect/>
          </a:stretch>
        </p:blipFill>
        <p:spPr>
          <a:xfrm>
            <a:off x="6420272" y="4644686"/>
            <a:ext cx="2880563" cy="610380"/>
          </a:xfrm>
          <a:prstGeom prst="rect">
            <a:avLst/>
          </a:prstGeom>
        </p:spPr>
      </p:pic>
      <p:pic>
        <p:nvPicPr>
          <p:cNvPr id="34" name="Imagen 33">
            <a:extLst>
              <a:ext uri="{FF2B5EF4-FFF2-40B4-BE49-F238E27FC236}">
                <a16:creationId xmlns:a16="http://schemas.microsoft.com/office/drawing/2014/main" id="{B2F0AD7A-8DD4-8B13-00C8-D8302FB5ADF3}"/>
              </a:ext>
            </a:extLst>
          </p:cNvPr>
          <p:cNvPicPr>
            <a:picLocks noChangeAspect="1"/>
          </p:cNvPicPr>
          <p:nvPr/>
        </p:nvPicPr>
        <p:blipFill>
          <a:blip r:embed="rId12"/>
          <a:stretch>
            <a:fillRect/>
          </a:stretch>
        </p:blipFill>
        <p:spPr>
          <a:xfrm>
            <a:off x="6451355" y="5555557"/>
            <a:ext cx="2822812" cy="736151"/>
          </a:xfrm>
          <a:prstGeom prst="rect">
            <a:avLst/>
          </a:prstGeom>
        </p:spPr>
      </p:pic>
      <p:sp>
        <p:nvSpPr>
          <p:cNvPr id="2" name="Rectángulo 1">
            <a:extLst>
              <a:ext uri="{FF2B5EF4-FFF2-40B4-BE49-F238E27FC236}">
                <a16:creationId xmlns:a16="http://schemas.microsoft.com/office/drawing/2014/main" id="{0EC7EF1C-40FA-13DD-F83C-656C1773F17A}"/>
              </a:ext>
            </a:extLst>
          </p:cNvPr>
          <p:cNvSpPr/>
          <p:nvPr/>
        </p:nvSpPr>
        <p:spPr>
          <a:xfrm>
            <a:off x="4514367" y="1869956"/>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34</a:t>
            </a:r>
            <a:endParaRPr lang="es-PE" sz="1200" dirty="0">
              <a:latin typeface="Arial" panose="020B0604020202020204" pitchFamily="34" charset="0"/>
              <a:cs typeface="Arial" panose="020B0604020202020204" pitchFamily="34" charset="0"/>
            </a:endParaRPr>
          </a:p>
        </p:txBody>
      </p:sp>
      <p:sp>
        <p:nvSpPr>
          <p:cNvPr id="4" name="Rectángulo 3">
            <a:extLst>
              <a:ext uri="{FF2B5EF4-FFF2-40B4-BE49-F238E27FC236}">
                <a16:creationId xmlns:a16="http://schemas.microsoft.com/office/drawing/2014/main" id="{039199AD-F3A2-3FC8-4E29-AC548A0DFCD6}"/>
              </a:ext>
            </a:extLst>
          </p:cNvPr>
          <p:cNvSpPr/>
          <p:nvPr/>
        </p:nvSpPr>
        <p:spPr>
          <a:xfrm>
            <a:off x="5076714" y="1869956"/>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27</a:t>
            </a:r>
            <a:endParaRPr lang="es-PE" sz="1200" dirty="0">
              <a:solidFill>
                <a:schemeClr val="tx1"/>
              </a:solidFill>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3245231C-9589-F6D0-8D14-CC94A2FA387D}"/>
              </a:ext>
            </a:extLst>
          </p:cNvPr>
          <p:cNvSpPr/>
          <p:nvPr/>
        </p:nvSpPr>
        <p:spPr>
          <a:xfrm>
            <a:off x="4514367" y="2803731"/>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16</a:t>
            </a:r>
            <a:endParaRPr lang="es-PE" sz="1200"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BF1F9749-9DC7-462F-B5B8-43779686EFB8}"/>
              </a:ext>
            </a:extLst>
          </p:cNvPr>
          <p:cNvSpPr/>
          <p:nvPr/>
        </p:nvSpPr>
        <p:spPr>
          <a:xfrm>
            <a:off x="5076714" y="2803731"/>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0.1</a:t>
            </a:r>
            <a:endParaRPr lang="es-PE" sz="1200" dirty="0">
              <a:solidFill>
                <a:schemeClr val="tx1"/>
              </a:solidFill>
              <a:latin typeface="Arial" panose="020B0604020202020204" pitchFamily="34" charset="0"/>
              <a:cs typeface="Arial" panose="020B0604020202020204" pitchFamily="34" charset="0"/>
            </a:endParaRPr>
          </a:p>
        </p:txBody>
      </p:sp>
      <p:sp>
        <p:nvSpPr>
          <p:cNvPr id="13" name="Rectángulo 12">
            <a:extLst>
              <a:ext uri="{FF2B5EF4-FFF2-40B4-BE49-F238E27FC236}">
                <a16:creationId xmlns:a16="http://schemas.microsoft.com/office/drawing/2014/main" id="{1F9CCD17-BA8D-58D8-62DA-C1F630E826E1}"/>
              </a:ext>
            </a:extLst>
          </p:cNvPr>
          <p:cNvSpPr/>
          <p:nvPr/>
        </p:nvSpPr>
        <p:spPr>
          <a:xfrm>
            <a:off x="4514367" y="3749416"/>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4</a:t>
            </a:r>
            <a:endParaRPr lang="es-PE" sz="1200" dirty="0">
              <a:latin typeface="Arial" panose="020B0604020202020204" pitchFamily="34" charset="0"/>
              <a:cs typeface="Arial" panose="020B0604020202020204" pitchFamily="34" charset="0"/>
            </a:endParaRPr>
          </a:p>
        </p:txBody>
      </p:sp>
      <p:sp>
        <p:nvSpPr>
          <p:cNvPr id="14" name="Rectángulo 13">
            <a:extLst>
              <a:ext uri="{FF2B5EF4-FFF2-40B4-BE49-F238E27FC236}">
                <a16:creationId xmlns:a16="http://schemas.microsoft.com/office/drawing/2014/main" id="{FE8A59AD-C091-34FB-926A-358D04E00F68}"/>
              </a:ext>
            </a:extLst>
          </p:cNvPr>
          <p:cNvSpPr/>
          <p:nvPr/>
        </p:nvSpPr>
        <p:spPr>
          <a:xfrm>
            <a:off x="5076714" y="3749416"/>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1.2</a:t>
            </a:r>
            <a:endParaRPr lang="es-PE" sz="1200" dirty="0">
              <a:solidFill>
                <a:schemeClr val="tx1"/>
              </a:solidFill>
              <a:latin typeface="Arial" panose="020B0604020202020204" pitchFamily="34" charset="0"/>
              <a:cs typeface="Arial" panose="020B0604020202020204" pitchFamily="34" charset="0"/>
            </a:endParaRPr>
          </a:p>
        </p:txBody>
      </p:sp>
      <p:sp>
        <p:nvSpPr>
          <p:cNvPr id="15" name="Rectángulo 14">
            <a:extLst>
              <a:ext uri="{FF2B5EF4-FFF2-40B4-BE49-F238E27FC236}">
                <a16:creationId xmlns:a16="http://schemas.microsoft.com/office/drawing/2014/main" id="{DE7AD7EE-31AB-CC2E-D776-842B883FB527}"/>
              </a:ext>
            </a:extLst>
          </p:cNvPr>
          <p:cNvSpPr/>
          <p:nvPr/>
        </p:nvSpPr>
        <p:spPr>
          <a:xfrm>
            <a:off x="4514367" y="4754009"/>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35</a:t>
            </a:r>
            <a:endParaRPr lang="es-PE" sz="1200" dirty="0">
              <a:latin typeface="Arial" panose="020B0604020202020204" pitchFamily="34" charset="0"/>
              <a:cs typeface="Arial" panose="020B0604020202020204" pitchFamily="34" charset="0"/>
            </a:endParaRPr>
          </a:p>
        </p:txBody>
      </p:sp>
      <p:sp>
        <p:nvSpPr>
          <p:cNvPr id="16" name="Rectángulo 15">
            <a:extLst>
              <a:ext uri="{FF2B5EF4-FFF2-40B4-BE49-F238E27FC236}">
                <a16:creationId xmlns:a16="http://schemas.microsoft.com/office/drawing/2014/main" id="{F1BB857B-9E73-DBF1-AF3E-8C7F29344E81}"/>
              </a:ext>
            </a:extLst>
          </p:cNvPr>
          <p:cNvSpPr/>
          <p:nvPr/>
        </p:nvSpPr>
        <p:spPr>
          <a:xfrm>
            <a:off x="5076714" y="4754009"/>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2</a:t>
            </a:r>
            <a:endParaRPr lang="es-PE" sz="1200" dirty="0">
              <a:solidFill>
                <a:schemeClr val="tx1"/>
              </a:solidFill>
              <a:latin typeface="Arial" panose="020B0604020202020204" pitchFamily="34" charset="0"/>
              <a:cs typeface="Arial" panose="020B0604020202020204" pitchFamily="34" charset="0"/>
            </a:endParaRPr>
          </a:p>
        </p:txBody>
      </p:sp>
      <p:sp>
        <p:nvSpPr>
          <p:cNvPr id="18" name="Rectángulo 17">
            <a:extLst>
              <a:ext uri="{FF2B5EF4-FFF2-40B4-BE49-F238E27FC236}">
                <a16:creationId xmlns:a16="http://schemas.microsoft.com/office/drawing/2014/main" id="{7134ED40-357C-750E-D1BD-5BF1C3D03136}"/>
              </a:ext>
            </a:extLst>
          </p:cNvPr>
          <p:cNvSpPr/>
          <p:nvPr/>
        </p:nvSpPr>
        <p:spPr>
          <a:xfrm>
            <a:off x="4514367" y="5812198"/>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100</a:t>
            </a:r>
            <a:endParaRPr lang="es-PE" sz="1200" dirty="0">
              <a:latin typeface="Arial" panose="020B0604020202020204" pitchFamily="34" charset="0"/>
              <a:cs typeface="Arial" panose="020B0604020202020204" pitchFamily="34" charset="0"/>
            </a:endParaRPr>
          </a:p>
        </p:txBody>
      </p:sp>
      <p:sp>
        <p:nvSpPr>
          <p:cNvPr id="20" name="Rectángulo 19">
            <a:extLst>
              <a:ext uri="{FF2B5EF4-FFF2-40B4-BE49-F238E27FC236}">
                <a16:creationId xmlns:a16="http://schemas.microsoft.com/office/drawing/2014/main" id="{8E114BE4-72E0-0EF7-F34B-36F6ECB91717}"/>
              </a:ext>
            </a:extLst>
          </p:cNvPr>
          <p:cNvSpPr/>
          <p:nvPr/>
        </p:nvSpPr>
        <p:spPr>
          <a:xfrm>
            <a:off x="5076714" y="5812198"/>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100</a:t>
            </a:r>
            <a:endParaRPr lang="es-PE" sz="1200" dirty="0">
              <a:solidFill>
                <a:schemeClr val="tx1"/>
              </a:solidFill>
              <a:latin typeface="Arial" panose="020B0604020202020204" pitchFamily="34" charset="0"/>
              <a:cs typeface="Arial" panose="020B0604020202020204" pitchFamily="34" charset="0"/>
            </a:endParaRPr>
          </a:p>
        </p:txBody>
      </p:sp>
      <p:sp>
        <p:nvSpPr>
          <p:cNvPr id="24" name="Rectángulo 23">
            <a:extLst>
              <a:ext uri="{FF2B5EF4-FFF2-40B4-BE49-F238E27FC236}">
                <a16:creationId xmlns:a16="http://schemas.microsoft.com/office/drawing/2014/main" id="{6FE79695-171F-EBEE-2AED-17354FFF5EF0}"/>
              </a:ext>
            </a:extLst>
          </p:cNvPr>
          <p:cNvSpPr/>
          <p:nvPr/>
        </p:nvSpPr>
        <p:spPr>
          <a:xfrm>
            <a:off x="10371274" y="1869956"/>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48</a:t>
            </a:r>
            <a:endParaRPr lang="es-PE" sz="1200" dirty="0">
              <a:latin typeface="Arial" panose="020B0604020202020204" pitchFamily="34" charset="0"/>
              <a:cs typeface="Arial" panose="020B0604020202020204" pitchFamily="34" charset="0"/>
            </a:endParaRPr>
          </a:p>
        </p:txBody>
      </p:sp>
      <p:sp>
        <p:nvSpPr>
          <p:cNvPr id="26" name="Rectángulo 25">
            <a:extLst>
              <a:ext uri="{FF2B5EF4-FFF2-40B4-BE49-F238E27FC236}">
                <a16:creationId xmlns:a16="http://schemas.microsoft.com/office/drawing/2014/main" id="{A50545D9-6090-1853-2C9D-68423F3FA041}"/>
              </a:ext>
            </a:extLst>
          </p:cNvPr>
          <p:cNvSpPr/>
          <p:nvPr/>
        </p:nvSpPr>
        <p:spPr>
          <a:xfrm>
            <a:off x="10947059" y="1869956"/>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11.4</a:t>
            </a:r>
            <a:endParaRPr lang="es-PE" sz="1200" dirty="0">
              <a:solidFill>
                <a:schemeClr val="tx1"/>
              </a:solidFill>
              <a:latin typeface="Arial" panose="020B0604020202020204" pitchFamily="34" charset="0"/>
              <a:cs typeface="Arial" panose="020B0604020202020204" pitchFamily="34" charset="0"/>
            </a:endParaRPr>
          </a:p>
        </p:txBody>
      </p:sp>
      <p:sp>
        <p:nvSpPr>
          <p:cNvPr id="28" name="Rectángulo 27">
            <a:extLst>
              <a:ext uri="{FF2B5EF4-FFF2-40B4-BE49-F238E27FC236}">
                <a16:creationId xmlns:a16="http://schemas.microsoft.com/office/drawing/2014/main" id="{992F42A6-2BB3-D3A4-07F2-B732D7070F79}"/>
              </a:ext>
            </a:extLst>
          </p:cNvPr>
          <p:cNvSpPr/>
          <p:nvPr/>
        </p:nvSpPr>
        <p:spPr>
          <a:xfrm>
            <a:off x="10384712" y="2803731"/>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95</a:t>
            </a:r>
            <a:endParaRPr lang="es-PE" sz="1200" dirty="0">
              <a:latin typeface="Arial" panose="020B0604020202020204" pitchFamily="34" charset="0"/>
              <a:cs typeface="Arial" panose="020B0604020202020204" pitchFamily="34" charset="0"/>
            </a:endParaRPr>
          </a:p>
        </p:txBody>
      </p:sp>
      <p:sp>
        <p:nvSpPr>
          <p:cNvPr id="33" name="Rectángulo 32">
            <a:extLst>
              <a:ext uri="{FF2B5EF4-FFF2-40B4-BE49-F238E27FC236}">
                <a16:creationId xmlns:a16="http://schemas.microsoft.com/office/drawing/2014/main" id="{676F837B-AB83-7AC0-C2F2-4BB11E6FFAF2}"/>
              </a:ext>
            </a:extLst>
          </p:cNvPr>
          <p:cNvSpPr/>
          <p:nvPr/>
        </p:nvSpPr>
        <p:spPr>
          <a:xfrm>
            <a:off x="10947059" y="2803731"/>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65</a:t>
            </a:r>
            <a:endParaRPr lang="es-PE" sz="1200" dirty="0">
              <a:solidFill>
                <a:schemeClr val="tx1"/>
              </a:solidFill>
              <a:latin typeface="Arial" panose="020B0604020202020204" pitchFamily="34" charset="0"/>
              <a:cs typeface="Arial" panose="020B0604020202020204" pitchFamily="34" charset="0"/>
            </a:endParaRPr>
          </a:p>
        </p:txBody>
      </p:sp>
      <p:sp>
        <p:nvSpPr>
          <p:cNvPr id="35" name="Rectángulo 34">
            <a:extLst>
              <a:ext uri="{FF2B5EF4-FFF2-40B4-BE49-F238E27FC236}">
                <a16:creationId xmlns:a16="http://schemas.microsoft.com/office/drawing/2014/main" id="{BCF78F71-F95D-FED9-E4B3-875FC2089AEE}"/>
              </a:ext>
            </a:extLst>
          </p:cNvPr>
          <p:cNvSpPr/>
          <p:nvPr/>
        </p:nvSpPr>
        <p:spPr>
          <a:xfrm>
            <a:off x="10384712" y="3749416"/>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50" dirty="0">
                <a:latin typeface="Arial" panose="020B0604020202020204" pitchFamily="34" charset="0"/>
                <a:cs typeface="Arial" panose="020B0604020202020204" pitchFamily="34" charset="0"/>
              </a:rPr>
              <a:t>20</a:t>
            </a:r>
            <a:endParaRPr lang="es-PE" sz="1150" dirty="0">
              <a:latin typeface="Arial" panose="020B0604020202020204" pitchFamily="34" charset="0"/>
              <a:cs typeface="Arial" panose="020B0604020202020204" pitchFamily="34" charset="0"/>
            </a:endParaRPr>
          </a:p>
        </p:txBody>
      </p:sp>
      <p:sp>
        <p:nvSpPr>
          <p:cNvPr id="36" name="Rectángulo 35">
            <a:extLst>
              <a:ext uri="{FF2B5EF4-FFF2-40B4-BE49-F238E27FC236}">
                <a16:creationId xmlns:a16="http://schemas.microsoft.com/office/drawing/2014/main" id="{25D10EA4-C90C-7FEC-F376-D360C0467557}"/>
              </a:ext>
            </a:extLst>
          </p:cNvPr>
          <p:cNvSpPr/>
          <p:nvPr/>
        </p:nvSpPr>
        <p:spPr>
          <a:xfrm>
            <a:off x="10947059" y="3749416"/>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50" dirty="0">
                <a:solidFill>
                  <a:schemeClr val="tx1"/>
                </a:solidFill>
                <a:latin typeface="Arial" panose="020B0604020202020204" pitchFamily="34" charset="0"/>
                <a:cs typeface="Arial" panose="020B0604020202020204" pitchFamily="34" charset="0"/>
              </a:rPr>
              <a:t>7.6</a:t>
            </a:r>
            <a:endParaRPr lang="es-PE" sz="1150" dirty="0">
              <a:solidFill>
                <a:schemeClr val="tx1"/>
              </a:solidFill>
              <a:latin typeface="Arial" panose="020B0604020202020204" pitchFamily="34" charset="0"/>
              <a:cs typeface="Arial" panose="020B0604020202020204" pitchFamily="34" charset="0"/>
            </a:endParaRPr>
          </a:p>
        </p:txBody>
      </p:sp>
      <p:sp>
        <p:nvSpPr>
          <p:cNvPr id="39" name="Rectángulo 38">
            <a:extLst>
              <a:ext uri="{FF2B5EF4-FFF2-40B4-BE49-F238E27FC236}">
                <a16:creationId xmlns:a16="http://schemas.microsoft.com/office/drawing/2014/main" id="{45EE9A24-118B-D9CA-BDA7-6ACD7F58A8AB}"/>
              </a:ext>
            </a:extLst>
          </p:cNvPr>
          <p:cNvSpPr/>
          <p:nvPr/>
        </p:nvSpPr>
        <p:spPr>
          <a:xfrm>
            <a:off x="10384712" y="4754009"/>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0</a:t>
            </a:r>
            <a:endParaRPr lang="es-PE" sz="1200" dirty="0">
              <a:latin typeface="Arial" panose="020B0604020202020204" pitchFamily="34" charset="0"/>
              <a:cs typeface="Arial" panose="020B0604020202020204" pitchFamily="34" charset="0"/>
            </a:endParaRPr>
          </a:p>
        </p:txBody>
      </p:sp>
      <p:sp>
        <p:nvSpPr>
          <p:cNvPr id="54" name="Rectángulo 53">
            <a:extLst>
              <a:ext uri="{FF2B5EF4-FFF2-40B4-BE49-F238E27FC236}">
                <a16:creationId xmlns:a16="http://schemas.microsoft.com/office/drawing/2014/main" id="{FD41289B-76CA-DF4F-55E7-E93355FC7D69}"/>
              </a:ext>
            </a:extLst>
          </p:cNvPr>
          <p:cNvSpPr/>
          <p:nvPr/>
        </p:nvSpPr>
        <p:spPr>
          <a:xfrm>
            <a:off x="10947059" y="4754009"/>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0</a:t>
            </a:r>
            <a:endParaRPr lang="es-PE" sz="1200" dirty="0">
              <a:solidFill>
                <a:schemeClr val="tx1"/>
              </a:solidFill>
              <a:latin typeface="Arial" panose="020B0604020202020204" pitchFamily="34" charset="0"/>
              <a:cs typeface="Arial" panose="020B0604020202020204" pitchFamily="34" charset="0"/>
            </a:endParaRPr>
          </a:p>
        </p:txBody>
      </p:sp>
      <p:sp>
        <p:nvSpPr>
          <p:cNvPr id="73" name="Rectángulo 72">
            <a:extLst>
              <a:ext uri="{FF2B5EF4-FFF2-40B4-BE49-F238E27FC236}">
                <a16:creationId xmlns:a16="http://schemas.microsoft.com/office/drawing/2014/main" id="{D5B32F80-1144-5F87-29C2-DC0E30BB0250}"/>
              </a:ext>
            </a:extLst>
          </p:cNvPr>
          <p:cNvSpPr/>
          <p:nvPr/>
        </p:nvSpPr>
        <p:spPr>
          <a:xfrm>
            <a:off x="10384712" y="5812198"/>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100</a:t>
            </a:r>
            <a:endParaRPr lang="es-PE" sz="1200" dirty="0">
              <a:latin typeface="Arial" panose="020B0604020202020204" pitchFamily="34" charset="0"/>
              <a:cs typeface="Arial" panose="020B0604020202020204" pitchFamily="34" charset="0"/>
            </a:endParaRPr>
          </a:p>
        </p:txBody>
      </p:sp>
      <p:sp>
        <p:nvSpPr>
          <p:cNvPr id="74" name="Rectángulo 73">
            <a:extLst>
              <a:ext uri="{FF2B5EF4-FFF2-40B4-BE49-F238E27FC236}">
                <a16:creationId xmlns:a16="http://schemas.microsoft.com/office/drawing/2014/main" id="{067A0CB1-909D-5F44-1C93-BF9D2D8D3CA3}"/>
              </a:ext>
            </a:extLst>
          </p:cNvPr>
          <p:cNvSpPr/>
          <p:nvPr/>
        </p:nvSpPr>
        <p:spPr>
          <a:xfrm>
            <a:off x="10947059" y="5812198"/>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a</a:t>
            </a:r>
            <a:endParaRPr lang="es-PE" sz="1200" dirty="0">
              <a:solidFill>
                <a:schemeClr val="tx1"/>
              </a:solidFill>
              <a:latin typeface="Arial" panose="020B0604020202020204" pitchFamily="34" charset="0"/>
              <a:cs typeface="Arial" panose="020B0604020202020204" pitchFamily="34" charset="0"/>
            </a:endParaRPr>
          </a:p>
        </p:txBody>
      </p:sp>
      <p:sp>
        <p:nvSpPr>
          <p:cNvPr id="75" name="CuadroTexto 74">
            <a:extLst>
              <a:ext uri="{FF2B5EF4-FFF2-40B4-BE49-F238E27FC236}">
                <a16:creationId xmlns:a16="http://schemas.microsoft.com/office/drawing/2014/main" id="{DD748D1D-3652-1A8A-5482-22990DB197E3}"/>
              </a:ext>
            </a:extLst>
          </p:cNvPr>
          <p:cNvSpPr txBox="1"/>
          <p:nvPr/>
        </p:nvSpPr>
        <p:spPr>
          <a:xfrm>
            <a:off x="6233003" y="6390897"/>
            <a:ext cx="5681304" cy="430887"/>
          </a:xfrm>
          <a:prstGeom prst="rect">
            <a:avLst/>
          </a:prstGeom>
          <a:noFill/>
        </p:spPr>
        <p:txBody>
          <a:bodyPr wrap="square" rtlCol="0">
            <a:spAutoFit/>
          </a:bodyPr>
          <a:lstStyle/>
          <a:p>
            <a:r>
              <a:rPr lang="es-MX" sz="1100" dirty="0">
                <a:latin typeface="Arial" panose="020B0604020202020204" pitchFamily="34" charset="0"/>
                <a:cs typeface="Arial" panose="020B0604020202020204" pitchFamily="34" charset="0"/>
              </a:rPr>
              <a:t>a: El factor de Servicio, se medirá cuando la Nueva Refinería Talara culmine el proceso de pruebas al 100% </a:t>
            </a:r>
            <a:endParaRPr lang="es-PE" sz="1100" dirty="0">
              <a:latin typeface="Arial" panose="020B0604020202020204" pitchFamily="34" charset="0"/>
              <a:cs typeface="Arial" panose="020B0604020202020204" pitchFamily="34" charset="0"/>
            </a:endParaRPr>
          </a:p>
        </p:txBody>
      </p:sp>
      <p:pic>
        <p:nvPicPr>
          <p:cNvPr id="9" name="8 Imagen">
            <a:extLst>
              <a:ext uri="{FF2B5EF4-FFF2-40B4-BE49-F238E27FC236}">
                <a16:creationId xmlns:a16="http://schemas.microsoft.com/office/drawing/2014/main" id="{B4580D61-EE11-644F-77CF-89BA988009B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62243" y="-9906"/>
            <a:ext cx="1429757" cy="175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264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uadroTexto 47">
            <a:extLst>
              <a:ext uri="{FF2B5EF4-FFF2-40B4-BE49-F238E27FC236}">
                <a16:creationId xmlns:a16="http://schemas.microsoft.com/office/drawing/2014/main" id="{6E991A80-193C-4405-B603-6211F8A4F80C}"/>
              </a:ext>
            </a:extLst>
          </p:cNvPr>
          <p:cNvSpPr txBox="1"/>
          <p:nvPr/>
        </p:nvSpPr>
        <p:spPr>
          <a:xfrm>
            <a:off x="1128574" y="164538"/>
            <a:ext cx="4404807" cy="830997"/>
          </a:xfrm>
          <a:prstGeom prst="rect">
            <a:avLst/>
          </a:prstGeom>
          <a:noFill/>
        </p:spPr>
        <p:txBody>
          <a:bodyPr wrap="square" rtlCol="0">
            <a:spAutoFit/>
          </a:bodyPr>
          <a:lstStyle/>
          <a:p>
            <a:r>
              <a:rPr lang="es-MX" sz="2400" b="1" kern="1600" spc="-20" dirty="0">
                <a:solidFill>
                  <a:schemeClr val="tx1">
                    <a:lumMod val="65000"/>
                    <a:lumOff val="35000"/>
                  </a:schemeClr>
                </a:solidFill>
                <a:ea typeface="Arial" charset="0"/>
                <a:cs typeface="Arial" charset="0"/>
              </a:rPr>
              <a:t>Sostenibilidad Financiera de PETROPERÚ</a:t>
            </a:r>
            <a:endParaRPr lang="es-PE" sz="2400" kern="1600" spc="-20" dirty="0">
              <a:solidFill>
                <a:schemeClr val="tx1">
                  <a:lumMod val="65000"/>
                  <a:lumOff val="35000"/>
                </a:schemeClr>
              </a:solidFill>
              <a:ea typeface="Arial" charset="0"/>
              <a:cs typeface="Arial" charset="0"/>
            </a:endParaRPr>
          </a:p>
        </p:txBody>
      </p:sp>
      <p:sp>
        <p:nvSpPr>
          <p:cNvPr id="49" name="Paralelogramo 48">
            <a:extLst>
              <a:ext uri="{FF2B5EF4-FFF2-40B4-BE49-F238E27FC236}">
                <a16:creationId xmlns:a16="http://schemas.microsoft.com/office/drawing/2014/main" id="{D49AEE75-CD19-4B90-95B8-89280451349C}"/>
              </a:ext>
            </a:extLst>
          </p:cNvPr>
          <p:cNvSpPr/>
          <p:nvPr/>
        </p:nvSpPr>
        <p:spPr>
          <a:xfrm>
            <a:off x="0" y="-25039"/>
            <a:ext cx="1262743" cy="1163772"/>
          </a:xfrm>
          <a:prstGeom prst="parallelogram">
            <a:avLst>
              <a:gd name="adj" fmla="val 4309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800" b="1" dirty="0">
                <a:cs typeface="72 Black" panose="020B0A04030603020204" pitchFamily="34" charset="0"/>
              </a:rPr>
              <a:t>3</a:t>
            </a:r>
            <a:endParaRPr lang="es-PE" sz="4800" b="1" dirty="0">
              <a:cs typeface="72 Black" panose="020B0A04030603020204" pitchFamily="34" charset="0"/>
            </a:endParaRPr>
          </a:p>
        </p:txBody>
      </p:sp>
      <p:sp>
        <p:nvSpPr>
          <p:cNvPr id="85" name="CuadroTexto 84">
            <a:extLst>
              <a:ext uri="{FF2B5EF4-FFF2-40B4-BE49-F238E27FC236}">
                <a16:creationId xmlns:a16="http://schemas.microsoft.com/office/drawing/2014/main" id="{FFC1C3CA-EB4E-4C9F-9F6E-7F8E845E69C6}"/>
              </a:ext>
            </a:extLst>
          </p:cNvPr>
          <p:cNvSpPr txBox="1"/>
          <p:nvPr/>
        </p:nvSpPr>
        <p:spPr>
          <a:xfrm>
            <a:off x="4947714" y="840110"/>
            <a:ext cx="734863" cy="29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s-ES_tradnl"/>
            </a:defPPr>
            <a:lvl1pPr algn="ctr">
              <a:defRPr sz="1300">
                <a:solidFill>
                  <a:srgbClr val="C00000"/>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PE" sz="1200" dirty="0">
                <a:solidFill>
                  <a:schemeClr val="tx1"/>
                </a:solidFill>
              </a:rPr>
              <a:t>Marzo 2023</a:t>
            </a:r>
          </a:p>
          <a:p>
            <a:r>
              <a:rPr lang="es-PE" sz="1200" dirty="0">
                <a:solidFill>
                  <a:schemeClr val="tx1"/>
                </a:solidFill>
              </a:rPr>
              <a:t>Real</a:t>
            </a:r>
          </a:p>
        </p:txBody>
      </p:sp>
      <p:sp>
        <p:nvSpPr>
          <p:cNvPr id="92" name="Rectángulo 91">
            <a:extLst>
              <a:ext uri="{FF2B5EF4-FFF2-40B4-BE49-F238E27FC236}">
                <a16:creationId xmlns:a16="http://schemas.microsoft.com/office/drawing/2014/main" id="{E63FC33A-A0D1-44A6-93B3-AD3C564BD9C7}"/>
              </a:ext>
            </a:extLst>
          </p:cNvPr>
          <p:cNvSpPr/>
          <p:nvPr/>
        </p:nvSpPr>
        <p:spPr>
          <a:xfrm>
            <a:off x="3722612" y="1521914"/>
            <a:ext cx="761905"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MMUS$</a:t>
            </a:r>
          </a:p>
        </p:txBody>
      </p:sp>
      <p:sp>
        <p:nvSpPr>
          <p:cNvPr id="94" name="CuadroTexto 93">
            <a:extLst>
              <a:ext uri="{FF2B5EF4-FFF2-40B4-BE49-F238E27FC236}">
                <a16:creationId xmlns:a16="http://schemas.microsoft.com/office/drawing/2014/main" id="{D0B61460-58F7-41E1-B117-B31B3928DF9B}"/>
              </a:ext>
            </a:extLst>
          </p:cNvPr>
          <p:cNvSpPr txBox="1"/>
          <p:nvPr/>
        </p:nvSpPr>
        <p:spPr>
          <a:xfrm>
            <a:off x="4301160" y="1004865"/>
            <a:ext cx="874144"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s-ES_tradnl"/>
            </a:defPPr>
            <a:lvl1pPr algn="just">
              <a:defRPr sz="1300">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s-PE" sz="1200" dirty="0">
                <a:solidFill>
                  <a:schemeClr val="tx1"/>
                </a:solidFill>
              </a:rPr>
              <a:t>Meta </a:t>
            </a:r>
          </a:p>
          <a:p>
            <a:pPr algn="ctr"/>
            <a:r>
              <a:rPr lang="es-PE" sz="1200" dirty="0">
                <a:solidFill>
                  <a:schemeClr val="tx1"/>
                </a:solidFill>
              </a:rPr>
              <a:t>Anual</a:t>
            </a:r>
          </a:p>
        </p:txBody>
      </p:sp>
      <p:sp>
        <p:nvSpPr>
          <p:cNvPr id="95" name="CuadroTexto 94">
            <a:extLst>
              <a:ext uri="{FF2B5EF4-FFF2-40B4-BE49-F238E27FC236}">
                <a16:creationId xmlns:a16="http://schemas.microsoft.com/office/drawing/2014/main" id="{B0456C93-93D4-46E2-AB5C-4B3C07E35A0F}"/>
              </a:ext>
            </a:extLst>
          </p:cNvPr>
          <p:cNvSpPr txBox="1"/>
          <p:nvPr/>
        </p:nvSpPr>
        <p:spPr>
          <a:xfrm>
            <a:off x="3649228" y="1226039"/>
            <a:ext cx="915919" cy="29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s-ES_tradnl"/>
            </a:defPPr>
            <a:lvl1pPr algn="just">
              <a:defRPr sz="1300">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s-PE" sz="1200" dirty="0">
                <a:solidFill>
                  <a:schemeClr val="tx1"/>
                </a:solidFill>
              </a:rPr>
              <a:t>Unidad</a:t>
            </a:r>
          </a:p>
        </p:txBody>
      </p:sp>
      <p:sp>
        <p:nvSpPr>
          <p:cNvPr id="37" name="Rectángulo 36">
            <a:extLst>
              <a:ext uri="{FF2B5EF4-FFF2-40B4-BE49-F238E27FC236}">
                <a16:creationId xmlns:a16="http://schemas.microsoft.com/office/drawing/2014/main" id="{D713BB52-F030-C159-7798-A72CFEAB5B1E}"/>
              </a:ext>
            </a:extLst>
          </p:cNvPr>
          <p:cNvSpPr/>
          <p:nvPr/>
        </p:nvSpPr>
        <p:spPr>
          <a:xfrm>
            <a:off x="7626987" y="6664519"/>
            <a:ext cx="612000"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solidFill>
                <a:schemeClr val="tx1"/>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1613B146-EF3E-9C28-17AF-0FFA3605DED7}"/>
              </a:ext>
            </a:extLst>
          </p:cNvPr>
          <p:cNvSpPr txBox="1"/>
          <p:nvPr/>
        </p:nvSpPr>
        <p:spPr>
          <a:xfrm>
            <a:off x="7019939" y="203724"/>
            <a:ext cx="4902093" cy="830997"/>
          </a:xfrm>
          <a:prstGeom prst="rect">
            <a:avLst/>
          </a:prstGeom>
          <a:noFill/>
        </p:spPr>
        <p:txBody>
          <a:bodyPr wrap="square" rtlCol="0">
            <a:spAutoFit/>
          </a:bodyPr>
          <a:lstStyle/>
          <a:p>
            <a:r>
              <a:rPr lang="es-MX" sz="2400" b="1" kern="1600" spc="-20" dirty="0">
                <a:solidFill>
                  <a:schemeClr val="tx1">
                    <a:lumMod val="65000"/>
                    <a:lumOff val="35000"/>
                  </a:schemeClr>
                </a:solidFill>
                <a:ea typeface="Arial" charset="0"/>
                <a:cs typeface="Arial" charset="0"/>
              </a:rPr>
              <a:t>Sostenibilidad de las Operaciones, promoviendo la Transición Energética</a:t>
            </a:r>
            <a:endParaRPr lang="es-PE" sz="2400" kern="1600" spc="-20" dirty="0">
              <a:solidFill>
                <a:schemeClr val="tx1">
                  <a:lumMod val="65000"/>
                  <a:lumOff val="35000"/>
                </a:schemeClr>
              </a:solidFill>
              <a:ea typeface="Arial" charset="0"/>
              <a:cs typeface="Arial" charset="0"/>
            </a:endParaRPr>
          </a:p>
        </p:txBody>
      </p:sp>
      <p:sp>
        <p:nvSpPr>
          <p:cNvPr id="8" name="Paralelogramo 7">
            <a:extLst>
              <a:ext uri="{FF2B5EF4-FFF2-40B4-BE49-F238E27FC236}">
                <a16:creationId xmlns:a16="http://schemas.microsoft.com/office/drawing/2014/main" id="{7FB4556B-B714-9F17-A270-98F127584D5B}"/>
              </a:ext>
            </a:extLst>
          </p:cNvPr>
          <p:cNvSpPr/>
          <p:nvPr/>
        </p:nvSpPr>
        <p:spPr>
          <a:xfrm>
            <a:off x="5891365" y="5438"/>
            <a:ext cx="1262743" cy="1163772"/>
          </a:xfrm>
          <a:prstGeom prst="parallelogram">
            <a:avLst>
              <a:gd name="adj" fmla="val 4309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800" b="1" dirty="0">
                <a:cs typeface="72 Black" panose="020B0A04030603020204" pitchFamily="34" charset="0"/>
              </a:rPr>
              <a:t>4</a:t>
            </a:r>
            <a:endParaRPr lang="es-PE" sz="4800" b="1" dirty="0">
              <a:cs typeface="72 Black" panose="020B0A04030603020204" pitchFamily="34" charset="0"/>
            </a:endParaRPr>
          </a:p>
        </p:txBody>
      </p:sp>
      <p:sp>
        <p:nvSpPr>
          <p:cNvPr id="19" name="Rectángulo 18">
            <a:extLst>
              <a:ext uri="{FF2B5EF4-FFF2-40B4-BE49-F238E27FC236}">
                <a16:creationId xmlns:a16="http://schemas.microsoft.com/office/drawing/2014/main" id="{D530133E-0878-F368-8E5C-7F77043A6640}"/>
              </a:ext>
            </a:extLst>
          </p:cNvPr>
          <p:cNvSpPr/>
          <p:nvPr/>
        </p:nvSpPr>
        <p:spPr>
          <a:xfrm>
            <a:off x="3866261" y="2021226"/>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sp>
        <p:nvSpPr>
          <p:cNvPr id="29" name="Rectángulo 28">
            <a:extLst>
              <a:ext uri="{FF2B5EF4-FFF2-40B4-BE49-F238E27FC236}">
                <a16:creationId xmlns:a16="http://schemas.microsoft.com/office/drawing/2014/main" id="{8FC36396-ED1A-2313-AC96-C6D514ED89ED}"/>
              </a:ext>
            </a:extLst>
          </p:cNvPr>
          <p:cNvSpPr/>
          <p:nvPr/>
        </p:nvSpPr>
        <p:spPr>
          <a:xfrm>
            <a:off x="3773870" y="2873953"/>
            <a:ext cx="635270"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Fecha</a:t>
            </a:r>
          </a:p>
          <a:p>
            <a:pPr algn="ctr"/>
            <a:r>
              <a:rPr lang="es-PE" sz="1200" dirty="0">
                <a:solidFill>
                  <a:schemeClr val="tx1"/>
                </a:solidFill>
                <a:latin typeface="Arial" panose="020B0604020202020204" pitchFamily="34" charset="0"/>
                <a:cs typeface="Arial" panose="020B0604020202020204" pitchFamily="34" charset="0"/>
              </a:rPr>
              <a:t>%</a:t>
            </a:r>
          </a:p>
        </p:txBody>
      </p:sp>
      <p:sp>
        <p:nvSpPr>
          <p:cNvPr id="40" name="Rectángulo 39">
            <a:extLst>
              <a:ext uri="{FF2B5EF4-FFF2-40B4-BE49-F238E27FC236}">
                <a16:creationId xmlns:a16="http://schemas.microsoft.com/office/drawing/2014/main" id="{F7C8D854-50F5-4EAB-5869-ACAC51980807}"/>
              </a:ext>
            </a:extLst>
          </p:cNvPr>
          <p:cNvSpPr/>
          <p:nvPr/>
        </p:nvSpPr>
        <p:spPr>
          <a:xfrm>
            <a:off x="3771683" y="3630156"/>
            <a:ext cx="625863"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Rating</a:t>
            </a:r>
          </a:p>
          <a:p>
            <a:pPr algn="ctr"/>
            <a:r>
              <a:rPr lang="es-PE" sz="1200" dirty="0">
                <a:solidFill>
                  <a:schemeClr val="tx1"/>
                </a:solidFill>
                <a:latin typeface="Arial" panose="020B0604020202020204" pitchFamily="34" charset="0"/>
                <a:cs typeface="Arial" panose="020B0604020202020204" pitchFamily="34" charset="0"/>
              </a:rPr>
              <a:t>%</a:t>
            </a:r>
          </a:p>
        </p:txBody>
      </p:sp>
      <p:sp>
        <p:nvSpPr>
          <p:cNvPr id="50" name="CuadroTexto 49">
            <a:extLst>
              <a:ext uri="{FF2B5EF4-FFF2-40B4-BE49-F238E27FC236}">
                <a16:creationId xmlns:a16="http://schemas.microsoft.com/office/drawing/2014/main" id="{9B40A1AB-9740-B4D0-B53C-34B0EE748CEB}"/>
              </a:ext>
            </a:extLst>
          </p:cNvPr>
          <p:cNvSpPr txBox="1"/>
          <p:nvPr/>
        </p:nvSpPr>
        <p:spPr>
          <a:xfrm>
            <a:off x="10818059" y="1192802"/>
            <a:ext cx="734863" cy="29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s-ES_tradnl"/>
            </a:defPPr>
            <a:lvl1pPr algn="ctr">
              <a:defRPr sz="1300">
                <a:solidFill>
                  <a:srgbClr val="C00000"/>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PE" sz="1200" dirty="0">
                <a:solidFill>
                  <a:schemeClr val="tx1"/>
                </a:solidFill>
              </a:rPr>
              <a:t>Marzo 2023</a:t>
            </a:r>
          </a:p>
          <a:p>
            <a:r>
              <a:rPr lang="es-PE" sz="1200" dirty="0">
                <a:solidFill>
                  <a:schemeClr val="tx1"/>
                </a:solidFill>
              </a:rPr>
              <a:t>Real</a:t>
            </a:r>
          </a:p>
        </p:txBody>
      </p:sp>
      <p:sp>
        <p:nvSpPr>
          <p:cNvPr id="51" name="Rectángulo 50">
            <a:extLst>
              <a:ext uri="{FF2B5EF4-FFF2-40B4-BE49-F238E27FC236}">
                <a16:creationId xmlns:a16="http://schemas.microsoft.com/office/drawing/2014/main" id="{CF119868-4C11-E1BB-8C74-34D08A397A8E}"/>
              </a:ext>
            </a:extLst>
          </p:cNvPr>
          <p:cNvSpPr/>
          <p:nvPr/>
        </p:nvSpPr>
        <p:spPr>
          <a:xfrm>
            <a:off x="9725105" y="1883047"/>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sp>
        <p:nvSpPr>
          <p:cNvPr id="53" name="CuadroTexto 52">
            <a:extLst>
              <a:ext uri="{FF2B5EF4-FFF2-40B4-BE49-F238E27FC236}">
                <a16:creationId xmlns:a16="http://schemas.microsoft.com/office/drawing/2014/main" id="{3A7C7DDE-C8F3-1C52-D0D5-06E3D5E129D1}"/>
              </a:ext>
            </a:extLst>
          </p:cNvPr>
          <p:cNvSpPr txBox="1"/>
          <p:nvPr/>
        </p:nvSpPr>
        <p:spPr>
          <a:xfrm>
            <a:off x="10171505" y="1357557"/>
            <a:ext cx="874144"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s-ES_tradnl"/>
            </a:defPPr>
            <a:lvl1pPr algn="just">
              <a:defRPr sz="1300">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s-PE" sz="1200" dirty="0">
                <a:solidFill>
                  <a:schemeClr val="tx1"/>
                </a:solidFill>
              </a:rPr>
              <a:t>Meta </a:t>
            </a:r>
          </a:p>
          <a:p>
            <a:pPr algn="ctr"/>
            <a:r>
              <a:rPr lang="es-PE" sz="1200" dirty="0">
                <a:solidFill>
                  <a:schemeClr val="tx1"/>
                </a:solidFill>
              </a:rPr>
              <a:t>Anual</a:t>
            </a:r>
          </a:p>
        </p:txBody>
      </p:sp>
      <p:sp>
        <p:nvSpPr>
          <p:cNvPr id="56" name="CuadroTexto 55">
            <a:extLst>
              <a:ext uri="{FF2B5EF4-FFF2-40B4-BE49-F238E27FC236}">
                <a16:creationId xmlns:a16="http://schemas.microsoft.com/office/drawing/2014/main" id="{9DD2623D-65C7-A7E6-6FB9-6303B7DE6448}"/>
              </a:ext>
            </a:extLst>
          </p:cNvPr>
          <p:cNvSpPr txBox="1"/>
          <p:nvPr/>
        </p:nvSpPr>
        <p:spPr>
          <a:xfrm>
            <a:off x="9519573" y="1578731"/>
            <a:ext cx="915919" cy="292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s-ES_tradnl"/>
            </a:defPPr>
            <a:lvl1pPr algn="just">
              <a:defRPr sz="1300">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s-PE" sz="1200" dirty="0">
                <a:solidFill>
                  <a:schemeClr val="tx1"/>
                </a:solidFill>
              </a:rPr>
              <a:t>Unidad</a:t>
            </a:r>
          </a:p>
        </p:txBody>
      </p:sp>
      <p:sp>
        <p:nvSpPr>
          <p:cNvPr id="61" name="Rectángulo 60">
            <a:extLst>
              <a:ext uri="{FF2B5EF4-FFF2-40B4-BE49-F238E27FC236}">
                <a16:creationId xmlns:a16="http://schemas.microsoft.com/office/drawing/2014/main" id="{4F333966-B982-9145-D639-27BC4D181210}"/>
              </a:ext>
            </a:extLst>
          </p:cNvPr>
          <p:cNvSpPr/>
          <p:nvPr/>
        </p:nvSpPr>
        <p:spPr>
          <a:xfrm>
            <a:off x="9725105" y="2816822"/>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sp>
        <p:nvSpPr>
          <p:cNvPr id="64" name="Rectángulo 63">
            <a:extLst>
              <a:ext uri="{FF2B5EF4-FFF2-40B4-BE49-F238E27FC236}">
                <a16:creationId xmlns:a16="http://schemas.microsoft.com/office/drawing/2014/main" id="{55070014-89A3-D578-2B3F-90E91394EFB8}"/>
              </a:ext>
            </a:extLst>
          </p:cNvPr>
          <p:cNvSpPr/>
          <p:nvPr/>
        </p:nvSpPr>
        <p:spPr>
          <a:xfrm>
            <a:off x="9751981" y="3801698"/>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sp>
        <p:nvSpPr>
          <p:cNvPr id="67" name="Rectángulo 66">
            <a:extLst>
              <a:ext uri="{FF2B5EF4-FFF2-40B4-BE49-F238E27FC236}">
                <a16:creationId xmlns:a16="http://schemas.microsoft.com/office/drawing/2014/main" id="{A580F763-0886-4792-69DB-3B1D3F17C971}"/>
              </a:ext>
            </a:extLst>
          </p:cNvPr>
          <p:cNvSpPr/>
          <p:nvPr/>
        </p:nvSpPr>
        <p:spPr>
          <a:xfrm>
            <a:off x="9751981" y="5030235"/>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cxnSp>
        <p:nvCxnSpPr>
          <p:cNvPr id="2" name="Conector recto 1">
            <a:extLst>
              <a:ext uri="{FF2B5EF4-FFF2-40B4-BE49-F238E27FC236}">
                <a16:creationId xmlns:a16="http://schemas.microsoft.com/office/drawing/2014/main" id="{89C83819-E20E-07A4-587F-C27E5FBF4CC6}"/>
              </a:ext>
            </a:extLst>
          </p:cNvPr>
          <p:cNvCxnSpPr>
            <a:cxnSpLocks/>
          </p:cNvCxnSpPr>
          <p:nvPr/>
        </p:nvCxnSpPr>
        <p:spPr>
          <a:xfrm>
            <a:off x="5805888" y="1240004"/>
            <a:ext cx="0" cy="5329265"/>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ángulo: esquinas redondeadas 3">
            <a:extLst>
              <a:ext uri="{FF2B5EF4-FFF2-40B4-BE49-F238E27FC236}">
                <a16:creationId xmlns:a16="http://schemas.microsoft.com/office/drawing/2014/main" id="{EC85915F-955E-17C6-C076-2DDA8DA2AAAF}"/>
              </a:ext>
            </a:extLst>
          </p:cNvPr>
          <p:cNvSpPr/>
          <p:nvPr/>
        </p:nvSpPr>
        <p:spPr>
          <a:xfrm>
            <a:off x="100649" y="4661714"/>
            <a:ext cx="5473452" cy="288000"/>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300" b="1" dirty="0">
                <a:solidFill>
                  <a:schemeClr val="tx1"/>
                </a:solidFill>
                <a:latin typeface="Arial" panose="020B0604020202020204" pitchFamily="34" charset="0"/>
                <a:cs typeface="Arial" panose="020B0604020202020204" pitchFamily="34" charset="0"/>
              </a:rPr>
              <a:t>3.6 </a:t>
            </a:r>
            <a:r>
              <a:rPr lang="es-MX" sz="1300" b="1" dirty="0">
                <a:solidFill>
                  <a:schemeClr val="tx1"/>
                </a:solidFill>
                <a:latin typeface="Arial" panose="020B0604020202020204" pitchFamily="34" charset="0"/>
                <a:cs typeface="Arial" panose="020B0604020202020204" pitchFamily="34" charset="0"/>
              </a:rPr>
              <a:t>Optimizar puesta en marcha de NRTL y margen de refinación</a:t>
            </a:r>
            <a:endParaRPr lang="es-PE" sz="1300" b="1" dirty="0">
              <a:solidFill>
                <a:schemeClr val="tx1"/>
              </a:solidFill>
              <a:latin typeface="Arial" panose="020B0604020202020204" pitchFamily="34" charset="0"/>
              <a:cs typeface="Arial" panose="020B0604020202020204" pitchFamily="34" charset="0"/>
            </a:endParaRPr>
          </a:p>
        </p:txBody>
      </p:sp>
      <p:sp>
        <p:nvSpPr>
          <p:cNvPr id="5" name="Rectángulo: esquinas redondeadas 4">
            <a:extLst>
              <a:ext uri="{FF2B5EF4-FFF2-40B4-BE49-F238E27FC236}">
                <a16:creationId xmlns:a16="http://schemas.microsoft.com/office/drawing/2014/main" id="{98564334-E679-ECBC-ADCE-517DEF40801A}"/>
              </a:ext>
            </a:extLst>
          </p:cNvPr>
          <p:cNvSpPr/>
          <p:nvPr/>
        </p:nvSpPr>
        <p:spPr>
          <a:xfrm>
            <a:off x="100649" y="5517490"/>
            <a:ext cx="5362253" cy="288000"/>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300" b="1" dirty="0">
                <a:solidFill>
                  <a:schemeClr val="tx1"/>
                </a:solidFill>
                <a:latin typeface="Arial" panose="020B0604020202020204" pitchFamily="34" charset="0"/>
                <a:cs typeface="Arial" panose="020B0604020202020204" pitchFamily="34" charset="0"/>
              </a:rPr>
              <a:t>3.7 Gasto a nivel corporativo y 3.8 Costo financiero corto plazo</a:t>
            </a:r>
            <a:endParaRPr lang="es-PE" sz="1300" b="1" dirty="0">
              <a:solidFill>
                <a:schemeClr val="tx1"/>
              </a:solidFill>
              <a:latin typeface="Arial" panose="020B0604020202020204" pitchFamily="34" charset="0"/>
              <a:cs typeface="Arial" panose="020B0604020202020204" pitchFamily="34" charset="0"/>
            </a:endParaRPr>
          </a:p>
        </p:txBody>
      </p:sp>
      <p:sp>
        <p:nvSpPr>
          <p:cNvPr id="6" name="Rectángulo: esquinas redondeadas 5">
            <a:extLst>
              <a:ext uri="{FF2B5EF4-FFF2-40B4-BE49-F238E27FC236}">
                <a16:creationId xmlns:a16="http://schemas.microsoft.com/office/drawing/2014/main" id="{E895088D-016E-6210-2F53-9C4EF1CC3ADF}"/>
              </a:ext>
            </a:extLst>
          </p:cNvPr>
          <p:cNvSpPr/>
          <p:nvPr/>
        </p:nvSpPr>
        <p:spPr>
          <a:xfrm>
            <a:off x="5903093" y="7323727"/>
            <a:ext cx="6918839" cy="288000"/>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300" b="1" dirty="0">
                <a:solidFill>
                  <a:schemeClr val="tx1"/>
                </a:solidFill>
                <a:latin typeface="Arial" panose="020B0604020202020204" pitchFamily="34" charset="0"/>
                <a:cs typeface="Arial" panose="020B0604020202020204" pitchFamily="34" charset="0"/>
              </a:rPr>
              <a:t>3.8 Cumplimiento del Costo financiero de Corto Plazo</a:t>
            </a:r>
            <a:endParaRPr lang="es-PE" sz="1300" b="1" dirty="0">
              <a:solidFill>
                <a:schemeClr val="tx1"/>
              </a:solidFill>
              <a:latin typeface="Arial" panose="020B0604020202020204" pitchFamily="34" charset="0"/>
              <a:cs typeface="Arial" panose="020B0604020202020204" pitchFamily="34" charset="0"/>
            </a:endParaRPr>
          </a:p>
        </p:txBody>
      </p:sp>
      <p:sp>
        <p:nvSpPr>
          <p:cNvPr id="11" name="Rectángulo: esquinas redondeadas 10">
            <a:extLst>
              <a:ext uri="{FF2B5EF4-FFF2-40B4-BE49-F238E27FC236}">
                <a16:creationId xmlns:a16="http://schemas.microsoft.com/office/drawing/2014/main" id="{AB994BDB-9F4E-3A3C-C57E-337771059756}"/>
              </a:ext>
            </a:extLst>
          </p:cNvPr>
          <p:cNvSpPr/>
          <p:nvPr/>
        </p:nvSpPr>
        <p:spPr>
          <a:xfrm>
            <a:off x="236712" y="1264753"/>
            <a:ext cx="2537248" cy="299503"/>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300" b="1" dirty="0">
                <a:solidFill>
                  <a:schemeClr val="tx1"/>
                </a:solidFill>
                <a:latin typeface="Arial" panose="020B0604020202020204" pitchFamily="34" charset="0"/>
                <a:cs typeface="Arial" panose="020B0604020202020204" pitchFamily="34" charset="0"/>
              </a:rPr>
              <a:t>3.1 EBITDA y 3.2 ROE  </a:t>
            </a:r>
            <a:endParaRPr lang="es-PE" sz="1300" b="1" dirty="0">
              <a:solidFill>
                <a:schemeClr val="tx1"/>
              </a:solidFill>
              <a:latin typeface="Arial" panose="020B0604020202020204" pitchFamily="34" charset="0"/>
              <a:cs typeface="Arial" panose="020B0604020202020204" pitchFamily="34" charset="0"/>
            </a:endParaRPr>
          </a:p>
        </p:txBody>
      </p:sp>
      <p:sp>
        <p:nvSpPr>
          <p:cNvPr id="14" name="Rectángulo: esquinas redondeadas 13">
            <a:extLst>
              <a:ext uri="{FF2B5EF4-FFF2-40B4-BE49-F238E27FC236}">
                <a16:creationId xmlns:a16="http://schemas.microsoft.com/office/drawing/2014/main" id="{2090F60C-6B19-7F13-DDD7-E42D04DF1C7F}"/>
              </a:ext>
            </a:extLst>
          </p:cNvPr>
          <p:cNvSpPr/>
          <p:nvPr/>
        </p:nvSpPr>
        <p:spPr>
          <a:xfrm>
            <a:off x="171940" y="2542478"/>
            <a:ext cx="5011198" cy="288000"/>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300" b="1" dirty="0">
                <a:solidFill>
                  <a:schemeClr val="tx1"/>
                </a:solidFill>
                <a:latin typeface="Arial" panose="020B0604020202020204" pitchFamily="34" charset="0"/>
                <a:cs typeface="Arial" panose="020B0604020202020204" pitchFamily="34" charset="0"/>
              </a:rPr>
              <a:t>3.3 Plan Reestructuración PETROPERÚ (D.U. N° 023-2022)</a:t>
            </a:r>
            <a:endParaRPr lang="es-PE" sz="1300" b="1" dirty="0">
              <a:solidFill>
                <a:schemeClr val="tx1"/>
              </a:solidFill>
              <a:latin typeface="Arial" panose="020B0604020202020204" pitchFamily="34" charset="0"/>
              <a:cs typeface="Arial" panose="020B0604020202020204" pitchFamily="34" charset="0"/>
            </a:endParaRPr>
          </a:p>
        </p:txBody>
      </p:sp>
      <p:sp>
        <p:nvSpPr>
          <p:cNvPr id="16" name="Rectángulo: esquinas redondeadas 15">
            <a:extLst>
              <a:ext uri="{FF2B5EF4-FFF2-40B4-BE49-F238E27FC236}">
                <a16:creationId xmlns:a16="http://schemas.microsoft.com/office/drawing/2014/main" id="{76CA4C46-F694-6D24-2CC1-4B9DC9C82F69}"/>
              </a:ext>
            </a:extLst>
          </p:cNvPr>
          <p:cNvSpPr/>
          <p:nvPr/>
        </p:nvSpPr>
        <p:spPr>
          <a:xfrm>
            <a:off x="171941" y="3346109"/>
            <a:ext cx="5459232" cy="288000"/>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300" b="1" dirty="0">
                <a:solidFill>
                  <a:schemeClr val="tx1"/>
                </a:solidFill>
                <a:latin typeface="Arial" panose="020B0604020202020204" pitchFamily="34" charset="0"/>
                <a:cs typeface="Arial" panose="020B0604020202020204" pitchFamily="34" charset="0"/>
              </a:rPr>
              <a:t>3.4 </a:t>
            </a:r>
            <a:r>
              <a:rPr lang="es-MX" sz="1300" b="1" dirty="0">
                <a:solidFill>
                  <a:schemeClr val="tx1"/>
                </a:solidFill>
                <a:latin typeface="Arial" panose="020B0604020202020204" pitchFamily="34" charset="0"/>
                <a:cs typeface="Arial" panose="020B0604020202020204" pitchFamily="34" charset="0"/>
              </a:rPr>
              <a:t>Rec. Grado de Inversión  y </a:t>
            </a:r>
            <a:r>
              <a:rPr lang="es-ES" sz="1300" b="1" dirty="0">
                <a:solidFill>
                  <a:schemeClr val="tx1"/>
                </a:solidFill>
                <a:latin typeface="Arial" panose="020B0604020202020204" pitchFamily="34" charset="0"/>
                <a:cs typeface="Arial" panose="020B0604020202020204" pitchFamily="34" charset="0"/>
              </a:rPr>
              <a:t>3.5 </a:t>
            </a:r>
            <a:r>
              <a:rPr lang="es-MX" sz="1300" b="1" dirty="0">
                <a:solidFill>
                  <a:schemeClr val="tx1"/>
                </a:solidFill>
                <a:latin typeface="Arial" panose="020B0604020202020204" pitchFamily="34" charset="0"/>
                <a:cs typeface="Arial" panose="020B0604020202020204" pitchFamily="34" charset="0"/>
              </a:rPr>
              <a:t>Incorporar Capital Privado</a:t>
            </a:r>
            <a:endParaRPr lang="es-PE" sz="1300" b="1" dirty="0">
              <a:solidFill>
                <a:schemeClr val="tx1"/>
              </a:solidFill>
              <a:latin typeface="Arial" panose="020B0604020202020204" pitchFamily="34" charset="0"/>
              <a:cs typeface="Arial" panose="020B0604020202020204" pitchFamily="34" charset="0"/>
            </a:endParaRPr>
          </a:p>
        </p:txBody>
      </p:sp>
      <p:sp>
        <p:nvSpPr>
          <p:cNvPr id="17" name="Rectángulo 16">
            <a:extLst>
              <a:ext uri="{FF2B5EF4-FFF2-40B4-BE49-F238E27FC236}">
                <a16:creationId xmlns:a16="http://schemas.microsoft.com/office/drawing/2014/main" id="{C7954E63-CE44-B447-02F4-0F8193691610}"/>
              </a:ext>
            </a:extLst>
          </p:cNvPr>
          <p:cNvSpPr/>
          <p:nvPr/>
        </p:nvSpPr>
        <p:spPr>
          <a:xfrm>
            <a:off x="3887647" y="4189558"/>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sp>
        <p:nvSpPr>
          <p:cNvPr id="24" name="Rectángulo 23">
            <a:extLst>
              <a:ext uri="{FF2B5EF4-FFF2-40B4-BE49-F238E27FC236}">
                <a16:creationId xmlns:a16="http://schemas.microsoft.com/office/drawing/2014/main" id="{D8210FC0-A794-D6DA-B695-59DBCF6187E6}"/>
              </a:ext>
            </a:extLst>
          </p:cNvPr>
          <p:cNvSpPr/>
          <p:nvPr/>
        </p:nvSpPr>
        <p:spPr>
          <a:xfrm>
            <a:off x="3873943" y="4951244"/>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sp>
        <p:nvSpPr>
          <p:cNvPr id="36" name="Rectángulo 35">
            <a:extLst>
              <a:ext uri="{FF2B5EF4-FFF2-40B4-BE49-F238E27FC236}">
                <a16:creationId xmlns:a16="http://schemas.microsoft.com/office/drawing/2014/main" id="{AD5BED09-F076-B819-399F-977B7F4A61DC}"/>
              </a:ext>
            </a:extLst>
          </p:cNvPr>
          <p:cNvSpPr/>
          <p:nvPr/>
        </p:nvSpPr>
        <p:spPr>
          <a:xfrm>
            <a:off x="3699677" y="5812830"/>
            <a:ext cx="784840"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Max. US$/Bbl</a:t>
            </a:r>
            <a:endParaRPr lang="es-PE" sz="1200" dirty="0">
              <a:solidFill>
                <a:schemeClr val="tx1"/>
              </a:solidFill>
              <a:latin typeface="Arial" panose="020B0604020202020204" pitchFamily="34" charset="0"/>
              <a:cs typeface="Arial" panose="020B0604020202020204" pitchFamily="34" charset="0"/>
            </a:endParaRPr>
          </a:p>
        </p:txBody>
      </p:sp>
      <p:sp>
        <p:nvSpPr>
          <p:cNvPr id="73" name="Rectángulo 72">
            <a:extLst>
              <a:ext uri="{FF2B5EF4-FFF2-40B4-BE49-F238E27FC236}">
                <a16:creationId xmlns:a16="http://schemas.microsoft.com/office/drawing/2014/main" id="{0CA5A5F0-4C0F-2F84-88D8-52464CCB23CD}"/>
              </a:ext>
            </a:extLst>
          </p:cNvPr>
          <p:cNvSpPr/>
          <p:nvPr/>
        </p:nvSpPr>
        <p:spPr>
          <a:xfrm>
            <a:off x="3883286" y="6356754"/>
            <a:ext cx="474606" cy="46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Arial" panose="020B0604020202020204" pitchFamily="34" charset="0"/>
                <a:cs typeface="Arial" panose="020B0604020202020204" pitchFamily="34" charset="0"/>
              </a:rPr>
              <a:t>%</a:t>
            </a:r>
          </a:p>
        </p:txBody>
      </p:sp>
      <p:sp>
        <p:nvSpPr>
          <p:cNvPr id="77" name="Rectángulo: esquinas redondeadas 76">
            <a:extLst>
              <a:ext uri="{FF2B5EF4-FFF2-40B4-BE49-F238E27FC236}">
                <a16:creationId xmlns:a16="http://schemas.microsoft.com/office/drawing/2014/main" id="{99810F6F-104E-00C3-88F0-1253029F71F4}"/>
              </a:ext>
            </a:extLst>
          </p:cNvPr>
          <p:cNvSpPr/>
          <p:nvPr/>
        </p:nvSpPr>
        <p:spPr>
          <a:xfrm>
            <a:off x="5980604" y="1533293"/>
            <a:ext cx="6899500" cy="299503"/>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300" b="1" dirty="0">
                <a:solidFill>
                  <a:schemeClr val="tx1"/>
                </a:solidFill>
                <a:latin typeface="Arial" panose="020B0604020202020204" pitchFamily="34" charset="0"/>
                <a:cs typeface="Arial" panose="020B0604020202020204" pitchFamily="34" charset="0"/>
              </a:rPr>
              <a:t>4.1 </a:t>
            </a:r>
            <a:r>
              <a:rPr lang="es-MX" sz="1300" b="1" dirty="0">
                <a:solidFill>
                  <a:schemeClr val="tx1"/>
                </a:solidFill>
                <a:latin typeface="Arial" panose="020B0604020202020204" pitchFamily="34" charset="0"/>
                <a:cs typeface="Arial" panose="020B0604020202020204" pitchFamily="34" charset="0"/>
              </a:rPr>
              <a:t>Ejecutar Proyectos de Desarrollo local</a:t>
            </a:r>
            <a:endParaRPr lang="es-PE" sz="1300" b="1" dirty="0">
              <a:solidFill>
                <a:schemeClr val="tx1"/>
              </a:solidFill>
              <a:latin typeface="Arial" panose="020B0604020202020204" pitchFamily="34" charset="0"/>
              <a:cs typeface="Arial" panose="020B0604020202020204" pitchFamily="34" charset="0"/>
            </a:endParaRPr>
          </a:p>
        </p:txBody>
      </p:sp>
      <p:sp>
        <p:nvSpPr>
          <p:cNvPr id="78" name="Rectángulo: esquinas redondeadas 77">
            <a:extLst>
              <a:ext uri="{FF2B5EF4-FFF2-40B4-BE49-F238E27FC236}">
                <a16:creationId xmlns:a16="http://schemas.microsoft.com/office/drawing/2014/main" id="{CECEA685-2F00-3585-FC5C-4A6833A8FE2B}"/>
              </a:ext>
            </a:extLst>
          </p:cNvPr>
          <p:cNvSpPr/>
          <p:nvPr/>
        </p:nvSpPr>
        <p:spPr>
          <a:xfrm>
            <a:off x="5980604" y="2519668"/>
            <a:ext cx="6918839" cy="2880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300" b="1" dirty="0">
                <a:solidFill>
                  <a:schemeClr val="tx1"/>
                </a:solidFill>
                <a:latin typeface="Arial" panose="020B0604020202020204" pitchFamily="34" charset="0"/>
                <a:cs typeface="Arial" panose="020B0604020202020204" pitchFamily="34" charset="0"/>
              </a:rPr>
              <a:t>4.2 </a:t>
            </a:r>
            <a:r>
              <a:rPr lang="es-MX" sz="1300" b="1" dirty="0">
                <a:solidFill>
                  <a:schemeClr val="tx1"/>
                </a:solidFill>
                <a:latin typeface="Arial" panose="020B0604020202020204" pitchFamily="34" charset="0"/>
                <a:cs typeface="Arial" panose="020B0604020202020204" pitchFamily="34" charset="0"/>
              </a:rPr>
              <a:t>Implementar Plan de Gestión de la Energía </a:t>
            </a:r>
            <a:endParaRPr lang="es-PE" sz="1300" b="1" dirty="0">
              <a:solidFill>
                <a:schemeClr val="tx1"/>
              </a:solidFill>
              <a:latin typeface="Arial" panose="020B0604020202020204" pitchFamily="34" charset="0"/>
              <a:cs typeface="Arial" panose="020B0604020202020204" pitchFamily="34" charset="0"/>
            </a:endParaRPr>
          </a:p>
        </p:txBody>
      </p:sp>
      <p:sp>
        <p:nvSpPr>
          <p:cNvPr id="79" name="Rectángulo: esquinas redondeadas 78">
            <a:extLst>
              <a:ext uri="{FF2B5EF4-FFF2-40B4-BE49-F238E27FC236}">
                <a16:creationId xmlns:a16="http://schemas.microsoft.com/office/drawing/2014/main" id="{864F2266-5B35-2FF0-4824-85E6E868F997}"/>
              </a:ext>
            </a:extLst>
          </p:cNvPr>
          <p:cNvSpPr/>
          <p:nvPr/>
        </p:nvSpPr>
        <p:spPr>
          <a:xfrm>
            <a:off x="5972911" y="3418542"/>
            <a:ext cx="6918839" cy="2880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300" b="1" dirty="0">
                <a:solidFill>
                  <a:schemeClr val="tx1"/>
                </a:solidFill>
                <a:latin typeface="Arial" panose="020B0604020202020204" pitchFamily="34" charset="0"/>
                <a:cs typeface="Arial" panose="020B0604020202020204" pitchFamily="34" charset="0"/>
              </a:rPr>
              <a:t>4.3 </a:t>
            </a:r>
            <a:r>
              <a:rPr lang="es-MX" sz="1300" b="1" dirty="0">
                <a:solidFill>
                  <a:schemeClr val="tx1"/>
                </a:solidFill>
                <a:latin typeface="Arial" panose="020B0604020202020204" pitchFamily="34" charset="0"/>
                <a:cs typeface="Arial" panose="020B0604020202020204" pitchFamily="34" charset="0"/>
              </a:rPr>
              <a:t>Gestionar la Huella de Carbono</a:t>
            </a:r>
            <a:endParaRPr lang="es-PE" sz="1300" b="1" dirty="0">
              <a:solidFill>
                <a:schemeClr val="tx1"/>
              </a:solidFill>
              <a:latin typeface="Arial" panose="020B0604020202020204" pitchFamily="34" charset="0"/>
              <a:cs typeface="Arial" panose="020B0604020202020204" pitchFamily="34" charset="0"/>
            </a:endParaRPr>
          </a:p>
        </p:txBody>
      </p:sp>
      <p:sp>
        <p:nvSpPr>
          <p:cNvPr id="81" name="Rectángulo: esquinas redondeadas 80">
            <a:extLst>
              <a:ext uri="{FF2B5EF4-FFF2-40B4-BE49-F238E27FC236}">
                <a16:creationId xmlns:a16="http://schemas.microsoft.com/office/drawing/2014/main" id="{AABCD64A-6BF2-1BD6-15E8-5E3DE7F054A1}"/>
              </a:ext>
            </a:extLst>
          </p:cNvPr>
          <p:cNvSpPr/>
          <p:nvPr/>
        </p:nvSpPr>
        <p:spPr>
          <a:xfrm>
            <a:off x="5961265" y="4502476"/>
            <a:ext cx="6918839" cy="2880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300" b="1" dirty="0">
                <a:solidFill>
                  <a:schemeClr val="tx1"/>
                </a:solidFill>
                <a:latin typeface="Arial" panose="020B0604020202020204" pitchFamily="34" charset="0"/>
                <a:cs typeface="Arial" panose="020B0604020202020204" pitchFamily="34" charset="0"/>
              </a:rPr>
              <a:t>4.4 </a:t>
            </a:r>
            <a:r>
              <a:rPr lang="es-MX" sz="1300" b="1" dirty="0">
                <a:solidFill>
                  <a:schemeClr val="tx1"/>
                </a:solidFill>
                <a:latin typeface="Arial" panose="020B0604020202020204" pitchFamily="34" charset="0"/>
                <a:cs typeface="Arial" panose="020B0604020202020204" pitchFamily="34" charset="0"/>
              </a:rPr>
              <a:t>Implementar Plan de Negocios de Bajas Emisiones</a:t>
            </a:r>
            <a:endParaRPr lang="es-PE" sz="1300" b="1" dirty="0">
              <a:solidFill>
                <a:schemeClr val="tx1"/>
              </a:solidFill>
              <a:latin typeface="Arial" panose="020B0604020202020204" pitchFamily="34" charset="0"/>
              <a:cs typeface="Arial" panose="020B0604020202020204" pitchFamily="34" charset="0"/>
            </a:endParaRPr>
          </a:p>
        </p:txBody>
      </p:sp>
      <p:pic>
        <p:nvPicPr>
          <p:cNvPr id="1026" name="Picture 2" descr="952 imágenes de Ebitda - Imágenes, fotos y vectores de stock ...">
            <a:extLst>
              <a:ext uri="{FF2B5EF4-FFF2-40B4-BE49-F238E27FC236}">
                <a16:creationId xmlns:a16="http://schemas.microsoft.com/office/drawing/2014/main" id="{4FE7C2C5-1434-9556-ED52-F4B62BE2C7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847" b="8429"/>
          <a:stretch/>
        </p:blipFill>
        <p:spPr bwMode="auto">
          <a:xfrm>
            <a:off x="481143" y="1624889"/>
            <a:ext cx="2075014" cy="7553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turn on Equity (ROE): Definition and How to Calculate It">
            <a:extLst>
              <a:ext uri="{FF2B5EF4-FFF2-40B4-BE49-F238E27FC236}">
                <a16:creationId xmlns:a16="http://schemas.microsoft.com/office/drawing/2014/main" id="{2B38EBDA-84FE-1E9C-AA37-882B287228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6157" y="1610271"/>
            <a:ext cx="1002789" cy="7754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thur D. Little - Wikidata">
            <a:extLst>
              <a:ext uri="{FF2B5EF4-FFF2-40B4-BE49-F238E27FC236}">
                <a16:creationId xmlns:a16="http://schemas.microsoft.com/office/drawing/2014/main" id="{0DF7AB40-5D9A-1058-FE9A-A8C5BEAB3E4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79" t="21700" r="6460"/>
          <a:stretch/>
        </p:blipFill>
        <p:spPr bwMode="auto">
          <a:xfrm>
            <a:off x="464114" y="2907057"/>
            <a:ext cx="1424408" cy="35961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3" name="Imagen 12" descr="Dibujo en blanco y negro&#10;&#10;Descripción generada automáticamente con confianza media">
            <a:extLst>
              <a:ext uri="{FF2B5EF4-FFF2-40B4-BE49-F238E27FC236}">
                <a16:creationId xmlns:a16="http://schemas.microsoft.com/office/drawing/2014/main" id="{11D80C24-F12F-4A28-FDEF-044B7FFF09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0274" y="2905825"/>
            <a:ext cx="1677188" cy="362901"/>
          </a:xfrm>
          <a:prstGeom prst="rect">
            <a:avLst/>
          </a:prstGeom>
          <a:ln w="3175">
            <a:solidFill>
              <a:schemeClr val="tx1"/>
            </a:solidFill>
          </a:ln>
        </p:spPr>
      </p:pic>
      <p:pic>
        <p:nvPicPr>
          <p:cNvPr id="1046" name="Picture 22" descr="Los proyectos con enfoque de Desarrollo Económico Territorial ejecutados en  Perú : ConectaDEL">
            <a:extLst>
              <a:ext uri="{FF2B5EF4-FFF2-40B4-BE49-F238E27FC236}">
                <a16:creationId xmlns:a16="http://schemas.microsoft.com/office/drawing/2014/main" id="{F9516538-9DC4-7834-80E3-80B8CEDA1CE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529" t="29435"/>
          <a:stretch/>
        </p:blipFill>
        <p:spPr bwMode="auto">
          <a:xfrm>
            <a:off x="6180942" y="1787622"/>
            <a:ext cx="1862108" cy="71552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ortalecimiento de la vinculación para el desarrollo local de la  Universidad Politécnica Salesiana – Project Management">
            <a:extLst>
              <a:ext uri="{FF2B5EF4-FFF2-40B4-BE49-F238E27FC236}">
                <a16:creationId xmlns:a16="http://schemas.microsoft.com/office/drawing/2014/main" id="{CEAF8D4A-CAAD-F457-F928-D1B363EC41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4321" y="1789269"/>
            <a:ext cx="2205503" cy="72124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Curso Auditor Líder ISO 50001: Gestión de la Energía">
            <a:extLst>
              <a:ext uri="{FF2B5EF4-FFF2-40B4-BE49-F238E27FC236}">
                <a16:creationId xmlns:a16="http://schemas.microsoft.com/office/drawing/2014/main" id="{5D404CD1-F3F2-5728-111F-503C9A31B4F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801"/>
          <a:stretch/>
        </p:blipFill>
        <p:spPr bwMode="auto">
          <a:xfrm>
            <a:off x="6170817" y="3676228"/>
            <a:ext cx="1943954" cy="745585"/>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La importancia de medir la huella de carbono dentro de las empresas">
            <a:extLst>
              <a:ext uri="{FF2B5EF4-FFF2-40B4-BE49-F238E27FC236}">
                <a16:creationId xmlns:a16="http://schemas.microsoft.com/office/drawing/2014/main" id="{A432C2A1-F88C-3E9E-A5DF-1DEE19A659E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27752" y="3676228"/>
            <a:ext cx="1588229" cy="7506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MINEM: Nueva Refinería de Talara procesará gasolina y diesel de alta  calidad para peruanos - Noticias - Ministerio de Energía y Minas -  Plataforma del Estado Peruano">
            <a:extLst>
              <a:ext uri="{FF2B5EF4-FFF2-40B4-BE49-F238E27FC236}">
                <a16:creationId xmlns:a16="http://schemas.microsoft.com/office/drawing/2014/main" id="{9C91AB65-D616-3164-6F87-93A839A0883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7050" b="14731"/>
          <a:stretch/>
        </p:blipFill>
        <p:spPr bwMode="auto">
          <a:xfrm>
            <a:off x="481144" y="4916612"/>
            <a:ext cx="3077802" cy="6329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urso Superior en Dirección Financiera y Gestión de Empresas Pentalearning  | TopFormacion.es">
            <a:extLst>
              <a:ext uri="{FF2B5EF4-FFF2-40B4-BE49-F238E27FC236}">
                <a16:creationId xmlns:a16="http://schemas.microsoft.com/office/drawing/2014/main" id="{8F33AEC2-566D-C318-BB83-657F847D901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7686"/>
          <a:stretch/>
        </p:blipFill>
        <p:spPr bwMode="auto">
          <a:xfrm>
            <a:off x="491021" y="3726837"/>
            <a:ext cx="3081627" cy="8760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strategia corporativa | Blog Becas Santander">
            <a:extLst>
              <a:ext uri="{FF2B5EF4-FFF2-40B4-BE49-F238E27FC236}">
                <a16:creationId xmlns:a16="http://schemas.microsoft.com/office/drawing/2014/main" id="{177DB4D3-AE69-7D4C-5DCC-CD81E0ECD86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1166" b="26586"/>
          <a:stretch/>
        </p:blipFill>
        <p:spPr bwMode="auto">
          <a:xfrm>
            <a:off x="472629" y="5890871"/>
            <a:ext cx="3094832" cy="7932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ál es el mejor plan de energía para su negocio? | SmartEnergy">
            <a:extLst>
              <a:ext uri="{FF2B5EF4-FFF2-40B4-BE49-F238E27FC236}">
                <a16:creationId xmlns:a16="http://schemas.microsoft.com/office/drawing/2014/main" id="{51D913BC-05F4-EE18-6E11-035E98D87D5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489" b="10607"/>
          <a:stretch/>
        </p:blipFill>
        <p:spPr bwMode="auto">
          <a:xfrm>
            <a:off x="6179815" y="2767911"/>
            <a:ext cx="3430009" cy="66751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556A9EF2-608C-3022-58C5-EF5E31DE0CF5}"/>
              </a:ext>
            </a:extLst>
          </p:cNvPr>
          <p:cNvPicPr>
            <a:picLocks noChangeAspect="1"/>
          </p:cNvPicPr>
          <p:nvPr/>
        </p:nvPicPr>
        <p:blipFill>
          <a:blip r:embed="rId15"/>
          <a:stretch>
            <a:fillRect/>
          </a:stretch>
        </p:blipFill>
        <p:spPr>
          <a:xfrm>
            <a:off x="6177091" y="4843631"/>
            <a:ext cx="3432733" cy="784968"/>
          </a:xfrm>
          <a:prstGeom prst="rect">
            <a:avLst/>
          </a:prstGeom>
        </p:spPr>
      </p:pic>
      <p:sp>
        <p:nvSpPr>
          <p:cNvPr id="3" name="Rectángulo 2">
            <a:extLst>
              <a:ext uri="{FF2B5EF4-FFF2-40B4-BE49-F238E27FC236}">
                <a16:creationId xmlns:a16="http://schemas.microsoft.com/office/drawing/2014/main" id="{CE7FDFF6-F5AD-0719-68DD-1A9E8C093791}"/>
              </a:ext>
            </a:extLst>
          </p:cNvPr>
          <p:cNvSpPr/>
          <p:nvPr/>
        </p:nvSpPr>
        <p:spPr>
          <a:xfrm>
            <a:off x="4521218" y="1520517"/>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latin typeface="Arial" panose="020B0604020202020204" pitchFamily="34" charset="0"/>
                <a:cs typeface="Arial" panose="020B0604020202020204" pitchFamily="34" charset="0"/>
              </a:rPr>
              <a:t>542</a:t>
            </a:r>
            <a:endParaRPr lang="es-PE" sz="1050" dirty="0">
              <a:latin typeface="Arial" panose="020B0604020202020204" pitchFamily="34" charset="0"/>
              <a:cs typeface="Arial" panose="020B0604020202020204" pitchFamily="34" charset="0"/>
            </a:endParaRPr>
          </a:p>
        </p:txBody>
      </p:sp>
      <p:sp>
        <p:nvSpPr>
          <p:cNvPr id="27" name="Rectángulo 26">
            <a:extLst>
              <a:ext uri="{FF2B5EF4-FFF2-40B4-BE49-F238E27FC236}">
                <a16:creationId xmlns:a16="http://schemas.microsoft.com/office/drawing/2014/main" id="{78E79A2A-49FD-44BD-B17C-8200CB2EF234}"/>
              </a:ext>
            </a:extLst>
          </p:cNvPr>
          <p:cNvSpPr/>
          <p:nvPr/>
        </p:nvSpPr>
        <p:spPr>
          <a:xfrm>
            <a:off x="5063275" y="1523998"/>
            <a:ext cx="535009"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a:solidFill>
                  <a:schemeClr val="tx1"/>
                </a:solidFill>
                <a:latin typeface="Arial" panose="020B0604020202020204" pitchFamily="34" charset="0"/>
                <a:cs typeface="Arial" panose="020B0604020202020204" pitchFamily="34" charset="0"/>
              </a:rPr>
              <a:t>-</a:t>
            </a:r>
            <a:r>
              <a:rPr lang="es-MX" sz="950" dirty="0">
                <a:solidFill>
                  <a:schemeClr val="tx1"/>
                </a:solidFill>
                <a:latin typeface="Arial" panose="020B0604020202020204" pitchFamily="34" charset="0"/>
                <a:cs typeface="Arial" panose="020B0604020202020204" pitchFamily="34" charset="0"/>
              </a:rPr>
              <a:t>103.6</a:t>
            </a:r>
            <a:endParaRPr lang="es-PE" sz="950" dirty="0">
              <a:solidFill>
                <a:schemeClr val="tx1"/>
              </a:solidFill>
              <a:latin typeface="Arial" panose="020B0604020202020204" pitchFamily="34" charset="0"/>
              <a:cs typeface="Arial" panose="020B0604020202020204" pitchFamily="34" charset="0"/>
            </a:endParaRPr>
          </a:p>
        </p:txBody>
      </p:sp>
      <p:sp>
        <p:nvSpPr>
          <p:cNvPr id="28" name="Rectángulo 27">
            <a:extLst>
              <a:ext uri="{FF2B5EF4-FFF2-40B4-BE49-F238E27FC236}">
                <a16:creationId xmlns:a16="http://schemas.microsoft.com/office/drawing/2014/main" id="{AB39D95B-3C3E-5B9B-78C1-CD4F2E647F97}"/>
              </a:ext>
            </a:extLst>
          </p:cNvPr>
          <p:cNvSpPr/>
          <p:nvPr/>
        </p:nvSpPr>
        <p:spPr>
          <a:xfrm>
            <a:off x="4521218" y="2058868"/>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latin typeface="Arial" panose="020B0604020202020204" pitchFamily="34" charset="0"/>
                <a:cs typeface="Arial" panose="020B0604020202020204" pitchFamily="34" charset="0"/>
              </a:rPr>
              <a:t>-7</a:t>
            </a:r>
            <a:endParaRPr lang="es-PE" sz="1050" dirty="0">
              <a:latin typeface="Arial" panose="020B0604020202020204" pitchFamily="34" charset="0"/>
              <a:cs typeface="Arial" panose="020B0604020202020204" pitchFamily="34" charset="0"/>
            </a:endParaRPr>
          </a:p>
        </p:txBody>
      </p:sp>
      <p:sp>
        <p:nvSpPr>
          <p:cNvPr id="30" name="Rectángulo 29">
            <a:extLst>
              <a:ext uri="{FF2B5EF4-FFF2-40B4-BE49-F238E27FC236}">
                <a16:creationId xmlns:a16="http://schemas.microsoft.com/office/drawing/2014/main" id="{477CC6E2-FD18-A963-9E5E-10790983F4ED}"/>
              </a:ext>
            </a:extLst>
          </p:cNvPr>
          <p:cNvSpPr/>
          <p:nvPr/>
        </p:nvSpPr>
        <p:spPr>
          <a:xfrm>
            <a:off x="5093476" y="2062349"/>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a:solidFill>
                  <a:schemeClr val="tx1"/>
                </a:solidFill>
                <a:latin typeface="Arial" panose="020B0604020202020204" pitchFamily="34" charset="0"/>
                <a:cs typeface="Arial" panose="020B0604020202020204" pitchFamily="34" charset="0"/>
              </a:rPr>
              <a:t>-6.36</a:t>
            </a:r>
            <a:endParaRPr lang="es-PE" sz="1000" dirty="0">
              <a:solidFill>
                <a:schemeClr val="tx1"/>
              </a:solidFill>
              <a:latin typeface="Arial" panose="020B0604020202020204" pitchFamily="34" charset="0"/>
              <a:cs typeface="Arial" panose="020B0604020202020204" pitchFamily="34" charset="0"/>
            </a:endParaRPr>
          </a:p>
        </p:txBody>
      </p:sp>
      <p:sp>
        <p:nvSpPr>
          <p:cNvPr id="32" name="Rectángulo 31">
            <a:extLst>
              <a:ext uri="{FF2B5EF4-FFF2-40B4-BE49-F238E27FC236}">
                <a16:creationId xmlns:a16="http://schemas.microsoft.com/office/drawing/2014/main" id="{1F195660-C20B-A474-E60B-6A3F192E828D}"/>
              </a:ext>
            </a:extLst>
          </p:cNvPr>
          <p:cNvSpPr/>
          <p:nvPr/>
        </p:nvSpPr>
        <p:spPr>
          <a:xfrm>
            <a:off x="4521218" y="2863904"/>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dirty="0">
                <a:latin typeface="Arial" panose="020B0604020202020204" pitchFamily="34" charset="0"/>
                <a:cs typeface="Arial" panose="020B0604020202020204" pitchFamily="34" charset="0"/>
              </a:rPr>
              <a:t>Julio</a:t>
            </a:r>
          </a:p>
          <a:p>
            <a:pPr algn="ctr"/>
            <a:r>
              <a:rPr lang="es-MX" sz="1100" dirty="0">
                <a:latin typeface="Arial" panose="020B0604020202020204" pitchFamily="34" charset="0"/>
                <a:cs typeface="Arial" panose="020B0604020202020204" pitchFamily="34" charset="0"/>
              </a:rPr>
              <a:t>100</a:t>
            </a:r>
            <a:endParaRPr lang="es-PE" sz="1100" dirty="0">
              <a:latin typeface="Arial" panose="020B0604020202020204" pitchFamily="34" charset="0"/>
              <a:cs typeface="Arial" panose="020B0604020202020204" pitchFamily="34" charset="0"/>
            </a:endParaRPr>
          </a:p>
        </p:txBody>
      </p:sp>
      <p:sp>
        <p:nvSpPr>
          <p:cNvPr id="33" name="Rectángulo 32">
            <a:extLst>
              <a:ext uri="{FF2B5EF4-FFF2-40B4-BE49-F238E27FC236}">
                <a16:creationId xmlns:a16="http://schemas.microsoft.com/office/drawing/2014/main" id="{D4BF25B4-DDBF-E4DE-B55E-6A205691366D}"/>
              </a:ext>
            </a:extLst>
          </p:cNvPr>
          <p:cNvSpPr/>
          <p:nvPr/>
        </p:nvSpPr>
        <p:spPr>
          <a:xfrm>
            <a:off x="5093476" y="2867385"/>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100" dirty="0">
              <a:solidFill>
                <a:schemeClr val="tx1"/>
              </a:solidFill>
              <a:latin typeface="Arial" panose="020B0604020202020204" pitchFamily="34" charset="0"/>
              <a:cs typeface="Arial" panose="020B0604020202020204" pitchFamily="34" charset="0"/>
            </a:endParaRPr>
          </a:p>
          <a:p>
            <a:pPr algn="ctr"/>
            <a:r>
              <a:rPr lang="es-MX" sz="1100" dirty="0">
                <a:solidFill>
                  <a:schemeClr val="tx1"/>
                </a:solidFill>
                <a:latin typeface="Arial" panose="020B0604020202020204" pitchFamily="34" charset="0"/>
                <a:cs typeface="Arial" panose="020B0604020202020204" pitchFamily="34" charset="0"/>
              </a:rPr>
              <a:t>32</a:t>
            </a:r>
            <a:endParaRPr lang="es-PE" sz="1100" dirty="0">
              <a:solidFill>
                <a:schemeClr val="tx1"/>
              </a:solidFill>
              <a:latin typeface="Arial" panose="020B0604020202020204" pitchFamily="34" charset="0"/>
              <a:cs typeface="Arial" panose="020B0604020202020204" pitchFamily="34" charset="0"/>
            </a:endParaRPr>
          </a:p>
        </p:txBody>
      </p:sp>
      <p:sp>
        <p:nvSpPr>
          <p:cNvPr id="34" name="Rectángulo 33">
            <a:extLst>
              <a:ext uri="{FF2B5EF4-FFF2-40B4-BE49-F238E27FC236}">
                <a16:creationId xmlns:a16="http://schemas.microsoft.com/office/drawing/2014/main" id="{DB774C86-F157-F390-4FAC-4DE6A8E898A0}"/>
              </a:ext>
            </a:extLst>
          </p:cNvPr>
          <p:cNvSpPr/>
          <p:nvPr/>
        </p:nvSpPr>
        <p:spPr>
          <a:xfrm>
            <a:off x="4521218" y="3608846"/>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dirty="0">
                <a:latin typeface="Arial" panose="020B0604020202020204" pitchFamily="34" charset="0"/>
                <a:cs typeface="Arial" panose="020B0604020202020204" pitchFamily="34" charset="0"/>
              </a:rPr>
              <a:t>BB+</a:t>
            </a:r>
          </a:p>
          <a:p>
            <a:pPr algn="ctr"/>
            <a:r>
              <a:rPr lang="es-MX" sz="1100" dirty="0">
                <a:latin typeface="Arial" panose="020B0604020202020204" pitchFamily="34" charset="0"/>
                <a:cs typeface="Arial" panose="020B0604020202020204" pitchFamily="34" charset="0"/>
              </a:rPr>
              <a:t>100</a:t>
            </a:r>
            <a:endParaRPr lang="es-PE" sz="1100" dirty="0">
              <a:latin typeface="Arial" panose="020B0604020202020204" pitchFamily="34" charset="0"/>
              <a:cs typeface="Arial" panose="020B0604020202020204" pitchFamily="34" charset="0"/>
            </a:endParaRPr>
          </a:p>
        </p:txBody>
      </p:sp>
      <p:sp>
        <p:nvSpPr>
          <p:cNvPr id="35" name="Rectángulo 34">
            <a:extLst>
              <a:ext uri="{FF2B5EF4-FFF2-40B4-BE49-F238E27FC236}">
                <a16:creationId xmlns:a16="http://schemas.microsoft.com/office/drawing/2014/main" id="{317DA90D-9F4A-EE05-BFD7-828644C3ACB2}"/>
              </a:ext>
            </a:extLst>
          </p:cNvPr>
          <p:cNvSpPr/>
          <p:nvPr/>
        </p:nvSpPr>
        <p:spPr>
          <a:xfrm>
            <a:off x="5093476" y="3612327"/>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50" dirty="0">
              <a:solidFill>
                <a:schemeClr val="tx1"/>
              </a:solidFill>
              <a:latin typeface="Arial" panose="020B0604020202020204" pitchFamily="34" charset="0"/>
              <a:cs typeface="Arial" panose="020B0604020202020204" pitchFamily="34" charset="0"/>
            </a:endParaRPr>
          </a:p>
          <a:p>
            <a:pPr algn="ctr"/>
            <a:r>
              <a:rPr lang="es-MX" sz="1050" dirty="0">
                <a:solidFill>
                  <a:schemeClr val="tx1"/>
                </a:solidFill>
                <a:latin typeface="Arial" panose="020B0604020202020204" pitchFamily="34" charset="0"/>
                <a:cs typeface="Arial" panose="020B0604020202020204" pitchFamily="34" charset="0"/>
              </a:rPr>
              <a:t>13.5</a:t>
            </a:r>
            <a:endParaRPr lang="es-PE" sz="1050" dirty="0">
              <a:solidFill>
                <a:schemeClr val="tx1"/>
              </a:solidFill>
              <a:latin typeface="Arial" panose="020B0604020202020204" pitchFamily="34" charset="0"/>
              <a:cs typeface="Arial" panose="020B0604020202020204" pitchFamily="34" charset="0"/>
            </a:endParaRPr>
          </a:p>
        </p:txBody>
      </p:sp>
      <p:sp>
        <p:nvSpPr>
          <p:cNvPr id="43" name="Rectángulo 42">
            <a:extLst>
              <a:ext uri="{FF2B5EF4-FFF2-40B4-BE49-F238E27FC236}">
                <a16:creationId xmlns:a16="http://schemas.microsoft.com/office/drawing/2014/main" id="{1B7696D8-2DA7-DB7D-5EE2-F396B808615C}"/>
              </a:ext>
            </a:extLst>
          </p:cNvPr>
          <p:cNvSpPr/>
          <p:nvPr/>
        </p:nvSpPr>
        <p:spPr>
          <a:xfrm>
            <a:off x="4521218" y="4179720"/>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8</a:t>
            </a:r>
            <a:endParaRPr lang="es-PE" sz="1200" dirty="0">
              <a:latin typeface="Arial" panose="020B0604020202020204" pitchFamily="34" charset="0"/>
              <a:cs typeface="Arial" panose="020B0604020202020204" pitchFamily="34" charset="0"/>
            </a:endParaRPr>
          </a:p>
        </p:txBody>
      </p:sp>
      <p:sp>
        <p:nvSpPr>
          <p:cNvPr id="44" name="Rectángulo 43">
            <a:extLst>
              <a:ext uri="{FF2B5EF4-FFF2-40B4-BE49-F238E27FC236}">
                <a16:creationId xmlns:a16="http://schemas.microsoft.com/office/drawing/2014/main" id="{B42FC681-E0D1-7E9E-508A-09AF86149080}"/>
              </a:ext>
            </a:extLst>
          </p:cNvPr>
          <p:cNvSpPr/>
          <p:nvPr/>
        </p:nvSpPr>
        <p:spPr>
          <a:xfrm>
            <a:off x="5093476" y="4183201"/>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2.2</a:t>
            </a:r>
            <a:endParaRPr lang="es-PE" sz="1200" dirty="0">
              <a:solidFill>
                <a:schemeClr val="tx1"/>
              </a:solidFill>
              <a:latin typeface="Arial" panose="020B0604020202020204" pitchFamily="34" charset="0"/>
              <a:cs typeface="Arial" panose="020B0604020202020204" pitchFamily="34" charset="0"/>
            </a:endParaRPr>
          </a:p>
        </p:txBody>
      </p:sp>
      <p:sp>
        <p:nvSpPr>
          <p:cNvPr id="45" name="Rectángulo 44">
            <a:extLst>
              <a:ext uri="{FF2B5EF4-FFF2-40B4-BE49-F238E27FC236}">
                <a16:creationId xmlns:a16="http://schemas.microsoft.com/office/drawing/2014/main" id="{8416E4EB-4D2D-AE81-C799-8BE31918621A}"/>
              </a:ext>
            </a:extLst>
          </p:cNvPr>
          <p:cNvSpPr/>
          <p:nvPr/>
        </p:nvSpPr>
        <p:spPr>
          <a:xfrm>
            <a:off x="4521218" y="4941406"/>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20</a:t>
            </a:r>
            <a:endParaRPr lang="es-PE" sz="1200" dirty="0">
              <a:latin typeface="Arial" panose="020B0604020202020204" pitchFamily="34" charset="0"/>
              <a:cs typeface="Arial" panose="020B0604020202020204" pitchFamily="34" charset="0"/>
            </a:endParaRPr>
          </a:p>
        </p:txBody>
      </p:sp>
      <p:sp>
        <p:nvSpPr>
          <p:cNvPr id="46" name="Rectángulo 45">
            <a:extLst>
              <a:ext uri="{FF2B5EF4-FFF2-40B4-BE49-F238E27FC236}">
                <a16:creationId xmlns:a16="http://schemas.microsoft.com/office/drawing/2014/main" id="{25B25D28-7E0C-88A1-7717-62CE187C9E3F}"/>
              </a:ext>
            </a:extLst>
          </p:cNvPr>
          <p:cNvSpPr/>
          <p:nvPr/>
        </p:nvSpPr>
        <p:spPr>
          <a:xfrm>
            <a:off x="5093476" y="4944887"/>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b</a:t>
            </a:r>
            <a:endParaRPr lang="es-PE" sz="1200" dirty="0">
              <a:solidFill>
                <a:schemeClr val="tx1"/>
              </a:solidFill>
              <a:latin typeface="Arial" panose="020B0604020202020204" pitchFamily="34" charset="0"/>
              <a:cs typeface="Arial" panose="020B0604020202020204" pitchFamily="34" charset="0"/>
            </a:endParaRPr>
          </a:p>
        </p:txBody>
      </p:sp>
      <p:sp>
        <p:nvSpPr>
          <p:cNvPr id="47" name="Rectángulo 46">
            <a:extLst>
              <a:ext uri="{FF2B5EF4-FFF2-40B4-BE49-F238E27FC236}">
                <a16:creationId xmlns:a16="http://schemas.microsoft.com/office/drawing/2014/main" id="{6370830D-FC99-7750-AB1D-C87E72743892}"/>
              </a:ext>
            </a:extLst>
          </p:cNvPr>
          <p:cNvSpPr/>
          <p:nvPr/>
        </p:nvSpPr>
        <p:spPr>
          <a:xfrm>
            <a:off x="4521218" y="5766711"/>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19</a:t>
            </a:r>
            <a:endParaRPr lang="es-PE" sz="1200" dirty="0">
              <a:latin typeface="Arial" panose="020B0604020202020204" pitchFamily="34" charset="0"/>
              <a:cs typeface="Arial" panose="020B0604020202020204" pitchFamily="34" charset="0"/>
            </a:endParaRPr>
          </a:p>
        </p:txBody>
      </p:sp>
      <p:sp>
        <p:nvSpPr>
          <p:cNvPr id="52" name="Rectángulo 51">
            <a:extLst>
              <a:ext uri="{FF2B5EF4-FFF2-40B4-BE49-F238E27FC236}">
                <a16:creationId xmlns:a16="http://schemas.microsoft.com/office/drawing/2014/main" id="{172158B4-9ABB-4802-7EB4-908E9CD262A7}"/>
              </a:ext>
            </a:extLst>
          </p:cNvPr>
          <p:cNvSpPr/>
          <p:nvPr/>
        </p:nvSpPr>
        <p:spPr>
          <a:xfrm>
            <a:off x="5093476" y="5770192"/>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19</a:t>
            </a:r>
            <a:endParaRPr lang="es-PE" sz="1200" dirty="0">
              <a:solidFill>
                <a:schemeClr val="tx1"/>
              </a:solidFill>
              <a:latin typeface="Arial" panose="020B0604020202020204" pitchFamily="34" charset="0"/>
              <a:cs typeface="Arial" panose="020B0604020202020204" pitchFamily="34" charset="0"/>
            </a:endParaRPr>
          </a:p>
        </p:txBody>
      </p:sp>
      <p:sp>
        <p:nvSpPr>
          <p:cNvPr id="55" name="Rectángulo 54">
            <a:extLst>
              <a:ext uri="{FF2B5EF4-FFF2-40B4-BE49-F238E27FC236}">
                <a16:creationId xmlns:a16="http://schemas.microsoft.com/office/drawing/2014/main" id="{8EF6CCC3-CDA9-3E09-F65E-2E05DCBE37A4}"/>
              </a:ext>
            </a:extLst>
          </p:cNvPr>
          <p:cNvSpPr/>
          <p:nvPr/>
        </p:nvSpPr>
        <p:spPr>
          <a:xfrm>
            <a:off x="4521218" y="6337585"/>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100</a:t>
            </a:r>
            <a:endParaRPr lang="es-PE" sz="1200" dirty="0">
              <a:latin typeface="Arial" panose="020B0604020202020204" pitchFamily="34" charset="0"/>
              <a:cs typeface="Arial" panose="020B0604020202020204" pitchFamily="34" charset="0"/>
            </a:endParaRPr>
          </a:p>
        </p:txBody>
      </p:sp>
      <p:sp>
        <p:nvSpPr>
          <p:cNvPr id="57" name="Rectángulo 56">
            <a:extLst>
              <a:ext uri="{FF2B5EF4-FFF2-40B4-BE49-F238E27FC236}">
                <a16:creationId xmlns:a16="http://schemas.microsoft.com/office/drawing/2014/main" id="{F3C6C07D-497D-FDC5-EE7B-F7A1830B693F}"/>
              </a:ext>
            </a:extLst>
          </p:cNvPr>
          <p:cNvSpPr/>
          <p:nvPr/>
        </p:nvSpPr>
        <p:spPr>
          <a:xfrm>
            <a:off x="5093476" y="6341066"/>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100</a:t>
            </a:r>
            <a:endParaRPr lang="es-PE" sz="1200" dirty="0">
              <a:solidFill>
                <a:schemeClr val="tx1"/>
              </a:solidFill>
              <a:latin typeface="Arial" panose="020B0604020202020204" pitchFamily="34" charset="0"/>
              <a:cs typeface="Arial" panose="020B0604020202020204" pitchFamily="34" charset="0"/>
            </a:endParaRPr>
          </a:p>
        </p:txBody>
      </p:sp>
      <p:sp>
        <p:nvSpPr>
          <p:cNvPr id="58" name="Rectángulo 57">
            <a:extLst>
              <a:ext uri="{FF2B5EF4-FFF2-40B4-BE49-F238E27FC236}">
                <a16:creationId xmlns:a16="http://schemas.microsoft.com/office/drawing/2014/main" id="{FC0B2574-75F9-25F3-CFDB-02963DDD63F9}"/>
              </a:ext>
            </a:extLst>
          </p:cNvPr>
          <p:cNvSpPr/>
          <p:nvPr/>
        </p:nvSpPr>
        <p:spPr>
          <a:xfrm>
            <a:off x="10384712" y="1873209"/>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100</a:t>
            </a:r>
            <a:endParaRPr lang="es-PE" sz="1200" dirty="0">
              <a:latin typeface="Arial" panose="020B0604020202020204" pitchFamily="34" charset="0"/>
              <a:cs typeface="Arial" panose="020B0604020202020204" pitchFamily="34" charset="0"/>
            </a:endParaRPr>
          </a:p>
        </p:txBody>
      </p:sp>
      <p:sp>
        <p:nvSpPr>
          <p:cNvPr id="70" name="Rectángulo 69">
            <a:extLst>
              <a:ext uri="{FF2B5EF4-FFF2-40B4-BE49-F238E27FC236}">
                <a16:creationId xmlns:a16="http://schemas.microsoft.com/office/drawing/2014/main" id="{1249C5A9-1FFA-6E4A-73CF-FF7F10A88057}"/>
              </a:ext>
            </a:extLst>
          </p:cNvPr>
          <p:cNvSpPr/>
          <p:nvPr/>
        </p:nvSpPr>
        <p:spPr>
          <a:xfrm>
            <a:off x="10947059" y="1876690"/>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26</a:t>
            </a:r>
            <a:endParaRPr lang="es-PE" sz="1200" dirty="0">
              <a:solidFill>
                <a:schemeClr val="tx1"/>
              </a:solidFill>
              <a:latin typeface="Arial" panose="020B0604020202020204" pitchFamily="34" charset="0"/>
              <a:cs typeface="Arial" panose="020B0604020202020204" pitchFamily="34" charset="0"/>
            </a:endParaRPr>
          </a:p>
        </p:txBody>
      </p:sp>
      <p:sp>
        <p:nvSpPr>
          <p:cNvPr id="71" name="Rectángulo 70">
            <a:extLst>
              <a:ext uri="{FF2B5EF4-FFF2-40B4-BE49-F238E27FC236}">
                <a16:creationId xmlns:a16="http://schemas.microsoft.com/office/drawing/2014/main" id="{B4A31394-0F51-CA76-71C9-8D8EBE3FB380}"/>
              </a:ext>
            </a:extLst>
          </p:cNvPr>
          <p:cNvSpPr/>
          <p:nvPr/>
        </p:nvSpPr>
        <p:spPr>
          <a:xfrm>
            <a:off x="10384712" y="2806984"/>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10</a:t>
            </a:r>
            <a:endParaRPr lang="es-PE" sz="1200" dirty="0">
              <a:latin typeface="Arial" panose="020B0604020202020204" pitchFamily="34" charset="0"/>
              <a:cs typeface="Arial" panose="020B0604020202020204" pitchFamily="34" charset="0"/>
            </a:endParaRPr>
          </a:p>
        </p:txBody>
      </p:sp>
      <p:sp>
        <p:nvSpPr>
          <p:cNvPr id="72" name="Rectángulo 71">
            <a:extLst>
              <a:ext uri="{FF2B5EF4-FFF2-40B4-BE49-F238E27FC236}">
                <a16:creationId xmlns:a16="http://schemas.microsoft.com/office/drawing/2014/main" id="{CBD30456-C9AB-B342-2032-1A9D4244E971}"/>
              </a:ext>
            </a:extLst>
          </p:cNvPr>
          <p:cNvSpPr/>
          <p:nvPr/>
        </p:nvSpPr>
        <p:spPr>
          <a:xfrm>
            <a:off x="10947059" y="2810465"/>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0.5</a:t>
            </a:r>
            <a:endParaRPr lang="es-PE" sz="1200" dirty="0">
              <a:solidFill>
                <a:schemeClr val="tx1"/>
              </a:solidFill>
              <a:latin typeface="Arial" panose="020B0604020202020204" pitchFamily="34" charset="0"/>
              <a:cs typeface="Arial" panose="020B0604020202020204" pitchFamily="34" charset="0"/>
            </a:endParaRPr>
          </a:p>
        </p:txBody>
      </p:sp>
      <p:sp>
        <p:nvSpPr>
          <p:cNvPr id="76" name="Rectángulo 75">
            <a:extLst>
              <a:ext uri="{FF2B5EF4-FFF2-40B4-BE49-F238E27FC236}">
                <a16:creationId xmlns:a16="http://schemas.microsoft.com/office/drawing/2014/main" id="{871E86CB-70C2-2A92-0587-DA7C7DBD8A05}"/>
              </a:ext>
            </a:extLst>
          </p:cNvPr>
          <p:cNvSpPr/>
          <p:nvPr/>
        </p:nvSpPr>
        <p:spPr>
          <a:xfrm>
            <a:off x="10384712" y="3752669"/>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29</a:t>
            </a:r>
            <a:endParaRPr lang="es-PE" sz="1200" dirty="0">
              <a:latin typeface="Arial" panose="020B0604020202020204" pitchFamily="34" charset="0"/>
              <a:cs typeface="Arial" panose="020B0604020202020204" pitchFamily="34" charset="0"/>
            </a:endParaRPr>
          </a:p>
        </p:txBody>
      </p:sp>
      <p:sp>
        <p:nvSpPr>
          <p:cNvPr id="80" name="Rectángulo 79">
            <a:extLst>
              <a:ext uri="{FF2B5EF4-FFF2-40B4-BE49-F238E27FC236}">
                <a16:creationId xmlns:a16="http://schemas.microsoft.com/office/drawing/2014/main" id="{9B313BAA-2B9D-71FE-CC61-55843A6A2662}"/>
              </a:ext>
            </a:extLst>
          </p:cNvPr>
          <p:cNvSpPr/>
          <p:nvPr/>
        </p:nvSpPr>
        <p:spPr>
          <a:xfrm>
            <a:off x="10947059" y="3756150"/>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c</a:t>
            </a:r>
            <a:endParaRPr lang="es-PE" sz="1200" dirty="0">
              <a:solidFill>
                <a:schemeClr val="tx1"/>
              </a:solidFill>
              <a:latin typeface="Arial" panose="020B0604020202020204" pitchFamily="34" charset="0"/>
              <a:cs typeface="Arial" panose="020B0604020202020204" pitchFamily="34" charset="0"/>
            </a:endParaRPr>
          </a:p>
        </p:txBody>
      </p:sp>
      <p:sp>
        <p:nvSpPr>
          <p:cNvPr id="82" name="Rectángulo 81">
            <a:extLst>
              <a:ext uri="{FF2B5EF4-FFF2-40B4-BE49-F238E27FC236}">
                <a16:creationId xmlns:a16="http://schemas.microsoft.com/office/drawing/2014/main" id="{0F641AA4-10E1-5AB3-DC8C-959FCC91F9D4}"/>
              </a:ext>
            </a:extLst>
          </p:cNvPr>
          <p:cNvSpPr/>
          <p:nvPr/>
        </p:nvSpPr>
        <p:spPr>
          <a:xfrm>
            <a:off x="10384712" y="5009199"/>
            <a:ext cx="474606" cy="46641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latin typeface="Arial" panose="020B0604020202020204" pitchFamily="34" charset="0"/>
                <a:cs typeface="Arial" panose="020B0604020202020204" pitchFamily="34" charset="0"/>
              </a:rPr>
              <a:t>12</a:t>
            </a:r>
            <a:endParaRPr lang="es-PE" sz="1200" dirty="0">
              <a:latin typeface="Arial" panose="020B0604020202020204" pitchFamily="34" charset="0"/>
              <a:cs typeface="Arial" panose="020B0604020202020204" pitchFamily="34" charset="0"/>
            </a:endParaRPr>
          </a:p>
        </p:txBody>
      </p:sp>
      <p:sp>
        <p:nvSpPr>
          <p:cNvPr id="83" name="Rectángulo 82">
            <a:extLst>
              <a:ext uri="{FF2B5EF4-FFF2-40B4-BE49-F238E27FC236}">
                <a16:creationId xmlns:a16="http://schemas.microsoft.com/office/drawing/2014/main" id="{E880114A-ABE6-C459-985E-485C2F334282}"/>
              </a:ext>
            </a:extLst>
          </p:cNvPr>
          <p:cNvSpPr/>
          <p:nvPr/>
        </p:nvSpPr>
        <p:spPr>
          <a:xfrm>
            <a:off x="10947059" y="5012680"/>
            <a:ext cx="474606" cy="466419"/>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chemeClr val="tx1"/>
                </a:solidFill>
                <a:latin typeface="Arial" panose="020B0604020202020204" pitchFamily="34" charset="0"/>
                <a:cs typeface="Arial" panose="020B0604020202020204" pitchFamily="34" charset="0"/>
              </a:rPr>
              <a:t>c</a:t>
            </a:r>
            <a:endParaRPr lang="es-PE" sz="1200" dirty="0">
              <a:solidFill>
                <a:schemeClr val="tx1"/>
              </a:solidFill>
              <a:latin typeface="Arial" panose="020B0604020202020204" pitchFamily="34" charset="0"/>
              <a:cs typeface="Arial" panose="020B0604020202020204" pitchFamily="34" charset="0"/>
            </a:endParaRPr>
          </a:p>
        </p:txBody>
      </p:sp>
      <p:sp>
        <p:nvSpPr>
          <p:cNvPr id="84" name="CuadroTexto 83">
            <a:extLst>
              <a:ext uri="{FF2B5EF4-FFF2-40B4-BE49-F238E27FC236}">
                <a16:creationId xmlns:a16="http://schemas.microsoft.com/office/drawing/2014/main" id="{DF367CD6-EB25-A1E8-A713-A488F52B6128}"/>
              </a:ext>
            </a:extLst>
          </p:cNvPr>
          <p:cNvSpPr txBox="1"/>
          <p:nvPr/>
        </p:nvSpPr>
        <p:spPr>
          <a:xfrm>
            <a:off x="6082763" y="5911374"/>
            <a:ext cx="5839269" cy="600164"/>
          </a:xfrm>
          <a:prstGeom prst="rect">
            <a:avLst/>
          </a:prstGeom>
          <a:noFill/>
        </p:spPr>
        <p:txBody>
          <a:bodyPr wrap="square" rtlCol="0">
            <a:spAutoFit/>
          </a:bodyPr>
          <a:lstStyle/>
          <a:p>
            <a:r>
              <a:rPr lang="es-MX" sz="1100" dirty="0">
                <a:latin typeface="Arial" panose="020B0604020202020204" pitchFamily="34" charset="0"/>
                <a:cs typeface="Arial" panose="020B0604020202020204" pitchFamily="34" charset="0"/>
              </a:rPr>
              <a:t>b: El proceso de mejora continua iniciará cuando culmine la etapa de pruebas de la NRT.</a:t>
            </a:r>
          </a:p>
          <a:p>
            <a:pPr marL="177800" indent="-177800"/>
            <a:r>
              <a:rPr lang="es-MX" sz="1100" dirty="0">
                <a:latin typeface="Arial" panose="020B0604020202020204" pitchFamily="34" charset="0"/>
                <a:cs typeface="Arial" panose="020B0604020202020204" pitchFamily="34" charset="0"/>
              </a:rPr>
              <a:t>c: La Gestión de la Huella de Carbono y el Plan de Negocios de Bajas Emisiones inician en junio 2023 según programa. </a:t>
            </a:r>
            <a:endParaRPr lang="es-PE" sz="1100" dirty="0">
              <a:latin typeface="Arial" panose="020B0604020202020204" pitchFamily="34" charset="0"/>
              <a:cs typeface="Arial" panose="020B0604020202020204" pitchFamily="34" charset="0"/>
            </a:endParaRPr>
          </a:p>
        </p:txBody>
      </p:sp>
      <p:pic>
        <p:nvPicPr>
          <p:cNvPr id="9" name="8 Imagen">
            <a:extLst>
              <a:ext uri="{FF2B5EF4-FFF2-40B4-BE49-F238E27FC236}">
                <a16:creationId xmlns:a16="http://schemas.microsoft.com/office/drawing/2014/main" id="{D0625122-5F55-971B-9551-6B87D946218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762243" y="-9906"/>
            <a:ext cx="1429757" cy="175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090873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3928</TotalTime>
  <Words>3964</Words>
  <Application>Microsoft Office PowerPoint</Application>
  <PresentationFormat>Panorámica</PresentationFormat>
  <Paragraphs>631</Paragraphs>
  <Slides>26</Slides>
  <Notes>19</Notes>
  <HiddenSlides>0</HiddenSlides>
  <MMClips>0</MMClips>
  <ScaleCrop>false</ScaleCrop>
  <HeadingPairs>
    <vt:vector size="8" baseType="variant">
      <vt:variant>
        <vt:lpstr>Fuentes usadas</vt:lpstr>
      </vt:variant>
      <vt:variant>
        <vt:i4>10</vt:i4>
      </vt:variant>
      <vt:variant>
        <vt:lpstr>Tema</vt:lpstr>
      </vt:variant>
      <vt:variant>
        <vt:i4>1</vt:i4>
      </vt:variant>
      <vt:variant>
        <vt:lpstr>Servidores OLE incrustados</vt:lpstr>
      </vt:variant>
      <vt:variant>
        <vt:i4>1</vt:i4>
      </vt:variant>
      <vt:variant>
        <vt:lpstr>Títulos de diapositiva</vt:lpstr>
      </vt:variant>
      <vt:variant>
        <vt:i4>26</vt:i4>
      </vt:variant>
    </vt:vector>
  </HeadingPairs>
  <TitlesOfParts>
    <vt:vector size="38" baseType="lpstr">
      <vt:lpstr>Arial</vt:lpstr>
      <vt:lpstr>Arial Narrow</vt:lpstr>
      <vt:lpstr>Arial Nova Cond Light</vt:lpstr>
      <vt:lpstr>ArialMT</vt:lpstr>
      <vt:lpstr>Calibri</vt:lpstr>
      <vt:lpstr>Calibri Light</vt:lpstr>
      <vt:lpstr>Century Gothic</vt:lpstr>
      <vt:lpstr>Gotham</vt:lpstr>
      <vt:lpstr>Times New Roman</vt:lpstr>
      <vt:lpstr>Wingdings</vt:lpstr>
      <vt:lpstr>Tema de Office</vt:lpstr>
      <vt:lpstr>Worksheet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Christian Vargas Salas</dc:creator>
  <cp:lastModifiedBy>Luis Enrique  Pineda Larzo</cp:lastModifiedBy>
  <cp:revision>211</cp:revision>
  <cp:lastPrinted>2023-05-05T18:53:34Z</cp:lastPrinted>
  <dcterms:created xsi:type="dcterms:W3CDTF">2022-04-20T19:46:31Z</dcterms:created>
  <dcterms:modified xsi:type="dcterms:W3CDTF">2023-05-09T13:26:14Z</dcterms:modified>
</cp:coreProperties>
</file>