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9" r:id="rId4"/>
    <p:sldId id="1569" r:id="rId5"/>
    <p:sldId id="1572" r:id="rId6"/>
    <p:sldId id="2720" r:id="rId7"/>
    <p:sldId id="258" r:id="rId8"/>
    <p:sldId id="2721" r:id="rId9"/>
    <p:sldId id="265" r:id="rId10"/>
    <p:sldId id="266" r:id="rId11"/>
    <p:sldId id="267" r:id="rId12"/>
    <p:sldId id="268" r:id="rId13"/>
    <p:sldId id="307" r:id="rId14"/>
    <p:sldId id="2722" r:id="rId15"/>
    <p:sldId id="311" r:id="rId16"/>
    <p:sldId id="310" r:id="rId17"/>
    <p:sldId id="260" r:id="rId18"/>
    <p:sldId id="262" r:id="rId19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0077C8"/>
    <a:srgbClr val="FF0000"/>
    <a:srgbClr val="C80043"/>
    <a:srgbClr val="FF4B4B"/>
    <a:srgbClr val="990000"/>
    <a:srgbClr val="219AD8"/>
    <a:srgbClr val="077FBD"/>
    <a:srgbClr val="008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cl.oedyc03\AppData\Local\Microsoft\Windows\INetCache\Content.Outlook\0PIPXZ7X\RESUMEN%20INF03%20MODIFICADO%2011.04.23%20L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Total</a:t>
            </a:r>
            <a:r>
              <a:rPr lang="es-PE" baseline="0"/>
              <a:t> Plan Anual de Contrataciones - ESSALUD 2023</a:t>
            </a:r>
            <a:endParaRPr lang="es-P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68798837315319"/>
          <c:y val="0.31761980528755346"/>
          <c:w val="0.70915707221363677"/>
          <c:h val="0.64579914971146279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6B9-476E-9CE0-66B83193DE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6B9-476E-9CE0-66B83193DE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6B9-476E-9CE0-66B83193DE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6B9-476E-9CE0-66B83193DE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6B9-476E-9CE0-66B83193DE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6B9-476E-9CE0-66B83193DE81}"/>
              </c:ext>
            </c:extLst>
          </c:dPt>
          <c:dLbls>
            <c:dLbl>
              <c:idx val="0"/>
              <c:layout>
                <c:manualLayout>
                  <c:x val="1.2160869918067314E-2"/>
                  <c:y val="9.92319814260177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9-476E-9CE0-66B83193DE81}"/>
                </c:ext>
              </c:extLst>
            </c:dLbl>
            <c:dLbl>
              <c:idx val="1"/>
              <c:layout>
                <c:manualLayout>
                  <c:x val="-4.703668700133929E-2"/>
                  <c:y val="-6.03791984238404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9-476E-9CE0-66B83193DE81}"/>
                </c:ext>
              </c:extLst>
            </c:dLbl>
            <c:dLbl>
              <c:idx val="2"/>
              <c:layout>
                <c:manualLayout>
                  <c:x val="-2.3135180844329042E-2"/>
                  <c:y val="-0.102887320337761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B9-476E-9CE0-66B83193DE81}"/>
                </c:ext>
              </c:extLst>
            </c:dLbl>
            <c:dLbl>
              <c:idx val="3"/>
              <c:layout>
                <c:manualLayout>
                  <c:x val="-2.5484825284555875E-2"/>
                  <c:y val="-2.12018063472824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B9-476E-9CE0-66B83193DE81}"/>
                </c:ext>
              </c:extLst>
            </c:dLbl>
            <c:dLbl>
              <c:idx val="4"/>
              <c:layout>
                <c:manualLayout>
                  <c:x val="-1.9379270771473747E-2"/>
                  <c:y val="1.7130914323838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B9-476E-9CE0-66B83193DE81}"/>
                </c:ext>
              </c:extLst>
            </c:dLbl>
            <c:dLbl>
              <c:idx val="5"/>
              <c:layout>
                <c:manualLayout>
                  <c:x val="-1.5114385574992317E-2"/>
                  <c:y val="-1.78191084885941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B9-476E-9CE0-66B83193DE8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Hoja6!$A$3:$A$8</c:f>
              <c:strCache>
                <c:ptCount val="6"/>
                <c:pt idx="0">
                  <c:v>Adjudicación Simplificada</c:v>
                </c:pt>
                <c:pt idx="1">
                  <c:v>Compras por catálogo (Convenio Marco)</c:v>
                </c:pt>
                <c:pt idx="2">
                  <c:v>Concurso Público</c:v>
                </c:pt>
                <c:pt idx="3">
                  <c:v>Contratación Directa</c:v>
                </c:pt>
                <c:pt idx="4">
                  <c:v>Licitación Pública</c:v>
                </c:pt>
                <c:pt idx="5">
                  <c:v>Subasta Inversa Electrónica</c:v>
                </c:pt>
              </c:strCache>
            </c:strRef>
          </c:cat>
          <c:val>
            <c:numRef>
              <c:f>Hoja6!$B$3:$B$8</c:f>
              <c:numCache>
                <c:formatCode>General</c:formatCode>
                <c:ptCount val="6"/>
                <c:pt idx="0">
                  <c:v>1042</c:v>
                </c:pt>
                <c:pt idx="1">
                  <c:v>99</c:v>
                </c:pt>
                <c:pt idx="2">
                  <c:v>198</c:v>
                </c:pt>
                <c:pt idx="3">
                  <c:v>102</c:v>
                </c:pt>
                <c:pt idx="4">
                  <c:v>177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B9-476E-9CE0-66B83193DE8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E6B9-476E-9CE0-66B83193DE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E6B9-476E-9CE0-66B83193DE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E6B9-476E-9CE0-66B83193DE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E6B9-476E-9CE0-66B83193DE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E6B9-476E-9CE0-66B83193DE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E6B9-476E-9CE0-66B83193DE8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Hoja6!$A$3:$A$8</c:f>
              <c:strCache>
                <c:ptCount val="6"/>
                <c:pt idx="0">
                  <c:v>Adjudicación Simplificada</c:v>
                </c:pt>
                <c:pt idx="1">
                  <c:v>Compras por catálogo (Convenio Marco)</c:v>
                </c:pt>
                <c:pt idx="2">
                  <c:v>Concurso Público</c:v>
                </c:pt>
                <c:pt idx="3">
                  <c:v>Contratación Directa</c:v>
                </c:pt>
                <c:pt idx="4">
                  <c:v>Licitación Pública</c:v>
                </c:pt>
                <c:pt idx="5">
                  <c:v>Subasta Inversa Electrónica</c:v>
                </c:pt>
              </c:strCache>
            </c:strRef>
          </c:cat>
          <c:val>
            <c:numRef>
              <c:f>Hoja6!$C$3:$C$8</c:f>
              <c:numCache>
                <c:formatCode>_(* #,##0.00_);_(* \(#,##0.00\);_(* "-"??_);_(@_)</c:formatCode>
                <c:ptCount val="6"/>
                <c:pt idx="0">
                  <c:v>436162193.66999996</c:v>
                </c:pt>
                <c:pt idx="1">
                  <c:v>28281025.030000001</c:v>
                </c:pt>
                <c:pt idx="2">
                  <c:v>494387607.03000009</c:v>
                </c:pt>
                <c:pt idx="3">
                  <c:v>97002693.749999985</c:v>
                </c:pt>
                <c:pt idx="4">
                  <c:v>373237190.9600001</c:v>
                </c:pt>
                <c:pt idx="5">
                  <c:v>277709043.77999991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6B9-476E-9CE0-66B83193DE8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8BAAF-3E9A-43E1-A73C-44174C8ACC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76CE7435-5488-482D-A80F-D4B91959C007}">
      <dgm:prSet phldrT="[Texto]" custT="1"/>
      <dgm:spPr>
        <a:solidFill>
          <a:srgbClr val="FFFF0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Solidaridad:</a:t>
          </a:r>
          <a:r>
            <a: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Se debe aportar al sistema según su capacidad y recibir según su necesidad.</a:t>
          </a:r>
          <a:endParaRPr lang="es-PE" sz="1200" dirty="0">
            <a:solidFill>
              <a:srgbClr val="002060"/>
            </a:solidFill>
          </a:endParaRPr>
        </a:p>
      </dgm:t>
    </dgm:pt>
    <dgm:pt modelId="{98250350-71B2-4719-B9BB-46AAA5F616AB}" type="parTrans" cxnId="{2B65EA73-A330-4B2B-A79F-6A07EFD55D56}">
      <dgm:prSet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0EA6F2B2-AD02-4BDB-B6CF-6EDB57861394}" type="sibTrans" cxnId="{2B65EA73-A330-4B2B-A79F-6A07EFD55D56}">
      <dgm:prSet custT="1"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EA5E0B15-2BA7-4611-9E6D-194228A61D3E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Universalidad:</a:t>
          </a:r>
          <a:r>
            <a: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Todas las personas deben participar de los beneficios de la seguridad social, sin distinción ni limitación alguna.</a:t>
          </a:r>
          <a:endParaRPr lang="es-PE" sz="1200" dirty="0">
            <a:solidFill>
              <a:srgbClr val="002060"/>
            </a:solidFill>
          </a:endParaRPr>
        </a:p>
      </dgm:t>
    </dgm:pt>
    <dgm:pt modelId="{C2FC584A-F63F-476C-9147-979BDE339A62}" type="parTrans" cxnId="{28B662E5-7E24-4F2F-BACA-3CE2245E8BAE}">
      <dgm:prSet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C0886BC1-8D8D-410B-9768-E1AD5E44DF88}" type="sibTrans" cxnId="{28B662E5-7E24-4F2F-BACA-3CE2245E8BAE}">
      <dgm:prSet custT="1"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A9834A4C-D423-45CF-BBAC-A9C2387B73B9}">
      <dgm:prSet phldrT="[Texto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Igualdad:</a:t>
          </a:r>
          <a:r>
            <a: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La seguridad social ampara igualitariamente a todas las personas. Se prohíbe toda forma de discriminación.</a:t>
          </a:r>
          <a:endParaRPr lang="es-PE" sz="1200" dirty="0">
            <a:solidFill>
              <a:srgbClr val="002060"/>
            </a:solidFill>
          </a:endParaRPr>
        </a:p>
      </dgm:t>
    </dgm:pt>
    <dgm:pt modelId="{34BADBFE-544F-4CE1-8CC6-6DB0CB875169}" type="parTrans" cxnId="{5427C9E8-4214-431B-8AC4-B0B2C311A730}">
      <dgm:prSet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5FE9819D-CA29-4306-9BE6-9D945F65B2B5}" type="sibTrans" cxnId="{5427C9E8-4214-431B-8AC4-B0B2C311A730}">
      <dgm:prSet custT="1"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322F28CD-A83C-4A77-B32B-1A9E9599071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Unidad:</a:t>
          </a:r>
          <a:r>
            <a: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Todas las prestaciones deben ser suministradas por una sola entidad o por un sistema de entidades entrelazadas orgánicamente y vinculadas a un sistema único de financiamiento.</a:t>
          </a:r>
          <a:endParaRPr lang="es-PE" sz="1200" dirty="0">
            <a:solidFill>
              <a:srgbClr val="002060"/>
            </a:solidFill>
          </a:endParaRPr>
        </a:p>
      </dgm:t>
    </dgm:pt>
    <dgm:pt modelId="{C0427671-3B6D-47AE-96DD-E4E6D8D6CEE4}" type="parTrans" cxnId="{4A9E060F-1F05-408C-B358-39F51BBEB0D8}">
      <dgm:prSet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20F4C61A-C0E2-438C-9773-64B258175F4B}" type="sibTrans" cxnId="{4A9E060F-1F05-408C-B358-39F51BBEB0D8}">
      <dgm:prSet custT="1"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AC5C5333-A268-40CE-8F25-DE1C2AE9434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Integralidad:</a:t>
          </a:r>
          <a:r>
            <a: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El sistema cubre en forma plena y oportuna las contingencias a las que están expuestas las personas.</a:t>
          </a:r>
          <a:endParaRPr lang="es-PE" sz="1200" dirty="0">
            <a:solidFill>
              <a:srgbClr val="002060"/>
            </a:solidFill>
          </a:endParaRPr>
        </a:p>
      </dgm:t>
    </dgm:pt>
    <dgm:pt modelId="{24DC5BF5-9AE9-46D7-B0E5-6666ED00D475}" type="parTrans" cxnId="{DBC8BC75-FE1B-48D2-96D5-4E45574D5272}">
      <dgm:prSet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C748F8EA-7EDD-47B9-9C22-34CBFAFC0366}" type="sibTrans" cxnId="{DBC8BC75-FE1B-48D2-96D5-4E45574D5272}">
      <dgm:prSet custT="1"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3B755E8D-2B78-41A4-A419-8E9197BF9BF1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Autonomía:</a:t>
          </a:r>
          <a:r>
            <a: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La seguridad social tiene autonomía administrativa, técnica y financiera, ya que sus </a:t>
          </a:r>
          <a:r>
            <a:rPr lang="es-PE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fondos no provienen del presupuesto público, sino de las contribuciones de sus aportantes.</a:t>
          </a:r>
          <a:endParaRPr lang="es-PE" sz="1200" dirty="0">
            <a:solidFill>
              <a:srgbClr val="002060"/>
            </a:solidFill>
          </a:endParaRPr>
        </a:p>
      </dgm:t>
    </dgm:pt>
    <dgm:pt modelId="{1162BE54-B79D-493E-B140-2DCA046C0F54}" type="parTrans" cxnId="{49877432-AE83-4029-8D47-7F281AF537EF}">
      <dgm:prSet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2F7C601D-A9F2-4449-B2B9-5DBDFA85F0E7}" type="sibTrans" cxnId="{49877432-AE83-4029-8D47-7F281AF537EF}">
      <dgm:prSet custT="1"/>
      <dgm:spPr/>
      <dgm:t>
        <a:bodyPr/>
        <a:lstStyle/>
        <a:p>
          <a:endParaRPr lang="es-PE" sz="1200">
            <a:solidFill>
              <a:srgbClr val="002060"/>
            </a:solidFill>
          </a:endParaRPr>
        </a:p>
      </dgm:t>
    </dgm:pt>
    <dgm:pt modelId="{81ADBC8E-4925-4BD3-9E09-75BE877352F2}" type="pres">
      <dgm:prSet presAssocID="{3898BAAF-3E9A-43E1-A73C-44174C8ACCFF}" presName="Name0" presStyleCnt="0">
        <dgm:presLayoutVars>
          <dgm:chMax val="7"/>
          <dgm:chPref val="7"/>
          <dgm:dir/>
        </dgm:presLayoutVars>
      </dgm:prSet>
      <dgm:spPr/>
    </dgm:pt>
    <dgm:pt modelId="{D25B8507-E89A-4560-97E2-1C9CE4455E98}" type="pres">
      <dgm:prSet presAssocID="{3898BAAF-3E9A-43E1-A73C-44174C8ACCFF}" presName="Name1" presStyleCnt="0"/>
      <dgm:spPr/>
    </dgm:pt>
    <dgm:pt modelId="{61B69EF0-D701-46B7-B35C-C7299349DDCA}" type="pres">
      <dgm:prSet presAssocID="{3898BAAF-3E9A-43E1-A73C-44174C8ACCFF}" presName="cycle" presStyleCnt="0"/>
      <dgm:spPr/>
    </dgm:pt>
    <dgm:pt modelId="{E3EB9413-AABA-4598-9994-923F615FED38}" type="pres">
      <dgm:prSet presAssocID="{3898BAAF-3E9A-43E1-A73C-44174C8ACCFF}" presName="srcNode" presStyleLbl="node1" presStyleIdx="0" presStyleCnt="6"/>
      <dgm:spPr/>
    </dgm:pt>
    <dgm:pt modelId="{4E7DB029-D658-4963-8D39-46A738414BAF}" type="pres">
      <dgm:prSet presAssocID="{3898BAAF-3E9A-43E1-A73C-44174C8ACCFF}" presName="conn" presStyleLbl="parChTrans1D2" presStyleIdx="0" presStyleCnt="1"/>
      <dgm:spPr/>
    </dgm:pt>
    <dgm:pt modelId="{75ABCAD8-2C51-40D2-A4BE-D41BFB5CB6B3}" type="pres">
      <dgm:prSet presAssocID="{3898BAAF-3E9A-43E1-A73C-44174C8ACCFF}" presName="extraNode" presStyleLbl="node1" presStyleIdx="0" presStyleCnt="6"/>
      <dgm:spPr/>
    </dgm:pt>
    <dgm:pt modelId="{816F9E15-7425-4753-A0D6-E13EB356CF00}" type="pres">
      <dgm:prSet presAssocID="{3898BAAF-3E9A-43E1-A73C-44174C8ACCFF}" presName="dstNode" presStyleLbl="node1" presStyleIdx="0" presStyleCnt="6"/>
      <dgm:spPr/>
    </dgm:pt>
    <dgm:pt modelId="{B1F4EA9F-653B-4D0E-97D7-21505F49A853}" type="pres">
      <dgm:prSet presAssocID="{76CE7435-5488-482D-A80F-D4B91959C007}" presName="text_1" presStyleLbl="node1" presStyleIdx="0" presStyleCnt="6">
        <dgm:presLayoutVars>
          <dgm:bulletEnabled val="1"/>
        </dgm:presLayoutVars>
      </dgm:prSet>
      <dgm:spPr/>
    </dgm:pt>
    <dgm:pt modelId="{1C1B3827-F34D-4E17-9C9E-37EFC7E549E5}" type="pres">
      <dgm:prSet presAssocID="{76CE7435-5488-482D-A80F-D4B91959C007}" presName="accent_1" presStyleCnt="0"/>
      <dgm:spPr/>
    </dgm:pt>
    <dgm:pt modelId="{9D7EE5ED-7C97-4F2B-9175-8A383F0141DA}" type="pres">
      <dgm:prSet presAssocID="{76CE7435-5488-482D-A80F-D4B91959C007}" presName="accentRepeatNode" presStyleLbl="solidFgAcc1" presStyleIdx="0" presStyleCnt="6"/>
      <dgm:spPr/>
    </dgm:pt>
    <dgm:pt modelId="{E4909A5A-A68D-4D56-808B-B9A12E844376}" type="pres">
      <dgm:prSet presAssocID="{EA5E0B15-2BA7-4611-9E6D-194228A61D3E}" presName="text_2" presStyleLbl="node1" presStyleIdx="1" presStyleCnt="6" custLinFactNeighborX="-1098">
        <dgm:presLayoutVars>
          <dgm:bulletEnabled val="1"/>
        </dgm:presLayoutVars>
      </dgm:prSet>
      <dgm:spPr/>
    </dgm:pt>
    <dgm:pt modelId="{F1F38F3C-05D5-4549-A170-3773579B0D83}" type="pres">
      <dgm:prSet presAssocID="{EA5E0B15-2BA7-4611-9E6D-194228A61D3E}" presName="accent_2" presStyleCnt="0"/>
      <dgm:spPr/>
    </dgm:pt>
    <dgm:pt modelId="{5804A56F-5491-4EB2-A2B9-153D2476275C}" type="pres">
      <dgm:prSet presAssocID="{EA5E0B15-2BA7-4611-9E6D-194228A61D3E}" presName="accentRepeatNode" presStyleLbl="solidFgAcc1" presStyleIdx="1" presStyleCnt="6"/>
      <dgm:spPr/>
    </dgm:pt>
    <dgm:pt modelId="{60A5C184-7DB0-4200-8BA6-FED9E9E63306}" type="pres">
      <dgm:prSet presAssocID="{A9834A4C-D423-45CF-BBAC-A9C2387B73B9}" presName="text_3" presStyleLbl="node1" presStyleIdx="2" presStyleCnt="6">
        <dgm:presLayoutVars>
          <dgm:bulletEnabled val="1"/>
        </dgm:presLayoutVars>
      </dgm:prSet>
      <dgm:spPr/>
    </dgm:pt>
    <dgm:pt modelId="{57256C44-9A4A-44E0-A903-432AE1A16D9E}" type="pres">
      <dgm:prSet presAssocID="{A9834A4C-D423-45CF-BBAC-A9C2387B73B9}" presName="accent_3" presStyleCnt="0"/>
      <dgm:spPr/>
    </dgm:pt>
    <dgm:pt modelId="{C2A68849-359A-4FBA-AA6F-EAA15236978A}" type="pres">
      <dgm:prSet presAssocID="{A9834A4C-D423-45CF-BBAC-A9C2387B73B9}" presName="accentRepeatNode" presStyleLbl="solidFgAcc1" presStyleIdx="2" presStyleCnt="6"/>
      <dgm:spPr/>
    </dgm:pt>
    <dgm:pt modelId="{EF23AB0D-26DE-4B00-AE04-552DA33D54F1}" type="pres">
      <dgm:prSet presAssocID="{322F28CD-A83C-4A77-B32B-1A9E9599071D}" presName="text_4" presStyleLbl="node1" presStyleIdx="3" presStyleCnt="6">
        <dgm:presLayoutVars>
          <dgm:bulletEnabled val="1"/>
        </dgm:presLayoutVars>
      </dgm:prSet>
      <dgm:spPr/>
    </dgm:pt>
    <dgm:pt modelId="{BBBA3BAB-319D-4A41-97AA-78DF98A957CC}" type="pres">
      <dgm:prSet presAssocID="{322F28CD-A83C-4A77-B32B-1A9E9599071D}" presName="accent_4" presStyleCnt="0"/>
      <dgm:spPr/>
    </dgm:pt>
    <dgm:pt modelId="{E7E91558-49BC-4840-BD5A-5CE246284616}" type="pres">
      <dgm:prSet presAssocID="{322F28CD-A83C-4A77-B32B-1A9E9599071D}" presName="accentRepeatNode" presStyleLbl="solidFgAcc1" presStyleIdx="3" presStyleCnt="6"/>
      <dgm:spPr/>
    </dgm:pt>
    <dgm:pt modelId="{BFDDC948-DFC7-4504-B7D4-DDAA45435EEC}" type="pres">
      <dgm:prSet presAssocID="{AC5C5333-A268-40CE-8F25-DE1C2AE9434D}" presName="text_5" presStyleLbl="node1" presStyleIdx="4" presStyleCnt="6">
        <dgm:presLayoutVars>
          <dgm:bulletEnabled val="1"/>
        </dgm:presLayoutVars>
      </dgm:prSet>
      <dgm:spPr/>
    </dgm:pt>
    <dgm:pt modelId="{7666069B-40AF-4703-91F0-9BE7D79A3F83}" type="pres">
      <dgm:prSet presAssocID="{AC5C5333-A268-40CE-8F25-DE1C2AE9434D}" presName="accent_5" presStyleCnt="0"/>
      <dgm:spPr/>
    </dgm:pt>
    <dgm:pt modelId="{2716B41F-43FF-4353-9719-F3E06CDEAC6E}" type="pres">
      <dgm:prSet presAssocID="{AC5C5333-A268-40CE-8F25-DE1C2AE9434D}" presName="accentRepeatNode" presStyleLbl="solidFgAcc1" presStyleIdx="4" presStyleCnt="6"/>
      <dgm:spPr/>
    </dgm:pt>
    <dgm:pt modelId="{7F6AFF20-B7D3-4958-B18F-947B2AA6552B}" type="pres">
      <dgm:prSet presAssocID="{3B755E8D-2B78-41A4-A419-8E9197BF9BF1}" presName="text_6" presStyleLbl="node1" presStyleIdx="5" presStyleCnt="6">
        <dgm:presLayoutVars>
          <dgm:bulletEnabled val="1"/>
        </dgm:presLayoutVars>
      </dgm:prSet>
      <dgm:spPr/>
    </dgm:pt>
    <dgm:pt modelId="{59EE3509-D769-43E2-B611-CEB2D080EF49}" type="pres">
      <dgm:prSet presAssocID="{3B755E8D-2B78-41A4-A419-8E9197BF9BF1}" presName="accent_6" presStyleCnt="0"/>
      <dgm:spPr/>
    </dgm:pt>
    <dgm:pt modelId="{70E62672-797E-426E-AC9D-6BFDCB427656}" type="pres">
      <dgm:prSet presAssocID="{3B755E8D-2B78-41A4-A419-8E9197BF9BF1}" presName="accentRepeatNode" presStyleLbl="solidFgAcc1" presStyleIdx="5" presStyleCnt="6"/>
      <dgm:spPr/>
    </dgm:pt>
  </dgm:ptLst>
  <dgm:cxnLst>
    <dgm:cxn modelId="{4A9E060F-1F05-408C-B358-39F51BBEB0D8}" srcId="{3898BAAF-3E9A-43E1-A73C-44174C8ACCFF}" destId="{322F28CD-A83C-4A77-B32B-1A9E9599071D}" srcOrd="3" destOrd="0" parTransId="{C0427671-3B6D-47AE-96DD-E4E6D8D6CEE4}" sibTransId="{20F4C61A-C0E2-438C-9773-64B258175F4B}"/>
    <dgm:cxn modelId="{DEE73B23-C928-40C8-8848-6781EF9780BD}" type="presOf" srcId="{AC5C5333-A268-40CE-8F25-DE1C2AE9434D}" destId="{BFDDC948-DFC7-4504-B7D4-DDAA45435EEC}" srcOrd="0" destOrd="0" presId="urn:microsoft.com/office/officeart/2008/layout/VerticalCurvedList"/>
    <dgm:cxn modelId="{49877432-AE83-4029-8D47-7F281AF537EF}" srcId="{3898BAAF-3E9A-43E1-A73C-44174C8ACCFF}" destId="{3B755E8D-2B78-41A4-A419-8E9197BF9BF1}" srcOrd="5" destOrd="0" parTransId="{1162BE54-B79D-493E-B140-2DCA046C0F54}" sibTransId="{2F7C601D-A9F2-4449-B2B9-5DBDFA85F0E7}"/>
    <dgm:cxn modelId="{6320E24B-E783-4BAD-9CEF-0F8C57FD73EE}" type="presOf" srcId="{3898BAAF-3E9A-43E1-A73C-44174C8ACCFF}" destId="{81ADBC8E-4925-4BD3-9E09-75BE877352F2}" srcOrd="0" destOrd="0" presId="urn:microsoft.com/office/officeart/2008/layout/VerticalCurvedList"/>
    <dgm:cxn modelId="{2B65EA73-A330-4B2B-A79F-6A07EFD55D56}" srcId="{3898BAAF-3E9A-43E1-A73C-44174C8ACCFF}" destId="{76CE7435-5488-482D-A80F-D4B91959C007}" srcOrd="0" destOrd="0" parTransId="{98250350-71B2-4719-B9BB-46AAA5F616AB}" sibTransId="{0EA6F2B2-AD02-4BDB-B6CF-6EDB57861394}"/>
    <dgm:cxn modelId="{DBC8BC75-FE1B-48D2-96D5-4E45574D5272}" srcId="{3898BAAF-3E9A-43E1-A73C-44174C8ACCFF}" destId="{AC5C5333-A268-40CE-8F25-DE1C2AE9434D}" srcOrd="4" destOrd="0" parTransId="{24DC5BF5-9AE9-46D7-B0E5-6666ED00D475}" sibTransId="{C748F8EA-7EDD-47B9-9C22-34CBFAFC0366}"/>
    <dgm:cxn modelId="{E4FC5356-7A10-41A6-9B7E-33797C82324D}" type="presOf" srcId="{322F28CD-A83C-4A77-B32B-1A9E9599071D}" destId="{EF23AB0D-26DE-4B00-AE04-552DA33D54F1}" srcOrd="0" destOrd="0" presId="urn:microsoft.com/office/officeart/2008/layout/VerticalCurvedList"/>
    <dgm:cxn modelId="{C955CBA7-EE44-4E0F-9682-CC8A214CECEB}" type="presOf" srcId="{76CE7435-5488-482D-A80F-D4B91959C007}" destId="{B1F4EA9F-653B-4D0E-97D7-21505F49A853}" srcOrd="0" destOrd="0" presId="urn:microsoft.com/office/officeart/2008/layout/VerticalCurvedList"/>
    <dgm:cxn modelId="{C46C37C4-D406-4486-8C79-EECE62DA9F17}" type="presOf" srcId="{3B755E8D-2B78-41A4-A419-8E9197BF9BF1}" destId="{7F6AFF20-B7D3-4958-B18F-947B2AA6552B}" srcOrd="0" destOrd="0" presId="urn:microsoft.com/office/officeart/2008/layout/VerticalCurvedList"/>
    <dgm:cxn modelId="{7DB7A5DC-21C5-4319-BE5D-BABB33356889}" type="presOf" srcId="{0EA6F2B2-AD02-4BDB-B6CF-6EDB57861394}" destId="{4E7DB029-D658-4963-8D39-46A738414BAF}" srcOrd="0" destOrd="0" presId="urn:microsoft.com/office/officeart/2008/layout/VerticalCurvedList"/>
    <dgm:cxn modelId="{28B662E5-7E24-4F2F-BACA-3CE2245E8BAE}" srcId="{3898BAAF-3E9A-43E1-A73C-44174C8ACCFF}" destId="{EA5E0B15-2BA7-4611-9E6D-194228A61D3E}" srcOrd="1" destOrd="0" parTransId="{C2FC584A-F63F-476C-9147-979BDE339A62}" sibTransId="{C0886BC1-8D8D-410B-9768-E1AD5E44DF88}"/>
    <dgm:cxn modelId="{5427C9E8-4214-431B-8AC4-B0B2C311A730}" srcId="{3898BAAF-3E9A-43E1-A73C-44174C8ACCFF}" destId="{A9834A4C-D423-45CF-BBAC-A9C2387B73B9}" srcOrd="2" destOrd="0" parTransId="{34BADBFE-544F-4CE1-8CC6-6DB0CB875169}" sibTransId="{5FE9819D-CA29-4306-9BE6-9D945F65B2B5}"/>
    <dgm:cxn modelId="{4D9C8CED-6B0A-4FB2-B7C4-B2B643495517}" type="presOf" srcId="{A9834A4C-D423-45CF-BBAC-A9C2387B73B9}" destId="{60A5C184-7DB0-4200-8BA6-FED9E9E63306}" srcOrd="0" destOrd="0" presId="urn:microsoft.com/office/officeart/2008/layout/VerticalCurvedList"/>
    <dgm:cxn modelId="{09D0DDFD-C6D7-49C5-A4E7-FA68521E1C8E}" type="presOf" srcId="{EA5E0B15-2BA7-4611-9E6D-194228A61D3E}" destId="{E4909A5A-A68D-4D56-808B-B9A12E844376}" srcOrd="0" destOrd="0" presId="urn:microsoft.com/office/officeart/2008/layout/VerticalCurvedList"/>
    <dgm:cxn modelId="{78D4E283-F2C2-4C4D-BE9B-FE213227842F}" type="presParOf" srcId="{81ADBC8E-4925-4BD3-9E09-75BE877352F2}" destId="{D25B8507-E89A-4560-97E2-1C9CE4455E98}" srcOrd="0" destOrd="0" presId="urn:microsoft.com/office/officeart/2008/layout/VerticalCurvedList"/>
    <dgm:cxn modelId="{2C62647A-4E07-4387-B13A-5C560AC36599}" type="presParOf" srcId="{D25B8507-E89A-4560-97E2-1C9CE4455E98}" destId="{61B69EF0-D701-46B7-B35C-C7299349DDCA}" srcOrd="0" destOrd="0" presId="urn:microsoft.com/office/officeart/2008/layout/VerticalCurvedList"/>
    <dgm:cxn modelId="{6FC73FE3-FCC3-439B-8A0B-18787EC8A741}" type="presParOf" srcId="{61B69EF0-D701-46B7-B35C-C7299349DDCA}" destId="{E3EB9413-AABA-4598-9994-923F615FED38}" srcOrd="0" destOrd="0" presId="urn:microsoft.com/office/officeart/2008/layout/VerticalCurvedList"/>
    <dgm:cxn modelId="{2655EAAC-2631-4F9D-AF7E-0AE4B3555BC5}" type="presParOf" srcId="{61B69EF0-D701-46B7-B35C-C7299349DDCA}" destId="{4E7DB029-D658-4963-8D39-46A738414BAF}" srcOrd="1" destOrd="0" presId="urn:microsoft.com/office/officeart/2008/layout/VerticalCurvedList"/>
    <dgm:cxn modelId="{6E8290A8-8A6B-4F17-98C4-AADF0214C345}" type="presParOf" srcId="{61B69EF0-D701-46B7-B35C-C7299349DDCA}" destId="{75ABCAD8-2C51-40D2-A4BE-D41BFB5CB6B3}" srcOrd="2" destOrd="0" presId="urn:microsoft.com/office/officeart/2008/layout/VerticalCurvedList"/>
    <dgm:cxn modelId="{4098C893-891D-4F1D-A99F-55EE27352988}" type="presParOf" srcId="{61B69EF0-D701-46B7-B35C-C7299349DDCA}" destId="{816F9E15-7425-4753-A0D6-E13EB356CF00}" srcOrd="3" destOrd="0" presId="urn:microsoft.com/office/officeart/2008/layout/VerticalCurvedList"/>
    <dgm:cxn modelId="{EFDA3921-3146-46D2-9575-ECC547BBD461}" type="presParOf" srcId="{D25B8507-E89A-4560-97E2-1C9CE4455E98}" destId="{B1F4EA9F-653B-4D0E-97D7-21505F49A853}" srcOrd="1" destOrd="0" presId="urn:microsoft.com/office/officeart/2008/layout/VerticalCurvedList"/>
    <dgm:cxn modelId="{F4B3A9E6-949D-44FB-9073-6321CE9FF81B}" type="presParOf" srcId="{D25B8507-E89A-4560-97E2-1C9CE4455E98}" destId="{1C1B3827-F34D-4E17-9C9E-37EFC7E549E5}" srcOrd="2" destOrd="0" presId="urn:microsoft.com/office/officeart/2008/layout/VerticalCurvedList"/>
    <dgm:cxn modelId="{7D165C40-10EE-4252-963D-EB0D90DDB712}" type="presParOf" srcId="{1C1B3827-F34D-4E17-9C9E-37EFC7E549E5}" destId="{9D7EE5ED-7C97-4F2B-9175-8A383F0141DA}" srcOrd="0" destOrd="0" presId="urn:microsoft.com/office/officeart/2008/layout/VerticalCurvedList"/>
    <dgm:cxn modelId="{CBA2140F-D294-4524-BEE7-1ED6BE99BCE9}" type="presParOf" srcId="{D25B8507-E89A-4560-97E2-1C9CE4455E98}" destId="{E4909A5A-A68D-4D56-808B-B9A12E844376}" srcOrd="3" destOrd="0" presId="urn:microsoft.com/office/officeart/2008/layout/VerticalCurvedList"/>
    <dgm:cxn modelId="{9E22466B-D54D-4029-8E14-D73A9FA8AEEB}" type="presParOf" srcId="{D25B8507-E89A-4560-97E2-1C9CE4455E98}" destId="{F1F38F3C-05D5-4549-A170-3773579B0D83}" srcOrd="4" destOrd="0" presId="urn:microsoft.com/office/officeart/2008/layout/VerticalCurvedList"/>
    <dgm:cxn modelId="{7DFF3976-56AA-4D6B-932F-47EF839D4F4E}" type="presParOf" srcId="{F1F38F3C-05D5-4549-A170-3773579B0D83}" destId="{5804A56F-5491-4EB2-A2B9-153D2476275C}" srcOrd="0" destOrd="0" presId="urn:microsoft.com/office/officeart/2008/layout/VerticalCurvedList"/>
    <dgm:cxn modelId="{BC3B2C09-6B05-4702-9044-41A6C265290C}" type="presParOf" srcId="{D25B8507-E89A-4560-97E2-1C9CE4455E98}" destId="{60A5C184-7DB0-4200-8BA6-FED9E9E63306}" srcOrd="5" destOrd="0" presId="urn:microsoft.com/office/officeart/2008/layout/VerticalCurvedList"/>
    <dgm:cxn modelId="{759C1B65-2032-4016-B8C0-DBD9CAC33AC4}" type="presParOf" srcId="{D25B8507-E89A-4560-97E2-1C9CE4455E98}" destId="{57256C44-9A4A-44E0-A903-432AE1A16D9E}" srcOrd="6" destOrd="0" presId="urn:microsoft.com/office/officeart/2008/layout/VerticalCurvedList"/>
    <dgm:cxn modelId="{4CE93F65-CED8-4513-A919-B281A10E5B53}" type="presParOf" srcId="{57256C44-9A4A-44E0-A903-432AE1A16D9E}" destId="{C2A68849-359A-4FBA-AA6F-EAA15236978A}" srcOrd="0" destOrd="0" presId="urn:microsoft.com/office/officeart/2008/layout/VerticalCurvedList"/>
    <dgm:cxn modelId="{845A56AA-6701-4500-B2C1-ECC3B4682A18}" type="presParOf" srcId="{D25B8507-E89A-4560-97E2-1C9CE4455E98}" destId="{EF23AB0D-26DE-4B00-AE04-552DA33D54F1}" srcOrd="7" destOrd="0" presId="urn:microsoft.com/office/officeart/2008/layout/VerticalCurvedList"/>
    <dgm:cxn modelId="{6434DA5D-BDA9-419C-AC2A-C1D8BB6083D9}" type="presParOf" srcId="{D25B8507-E89A-4560-97E2-1C9CE4455E98}" destId="{BBBA3BAB-319D-4A41-97AA-78DF98A957CC}" srcOrd="8" destOrd="0" presId="urn:microsoft.com/office/officeart/2008/layout/VerticalCurvedList"/>
    <dgm:cxn modelId="{C3BA06C9-CFA3-4D91-B09F-7F95C92E839C}" type="presParOf" srcId="{BBBA3BAB-319D-4A41-97AA-78DF98A957CC}" destId="{E7E91558-49BC-4840-BD5A-5CE246284616}" srcOrd="0" destOrd="0" presId="urn:microsoft.com/office/officeart/2008/layout/VerticalCurvedList"/>
    <dgm:cxn modelId="{EA51D178-43EF-4FB6-B797-83E5FCC08071}" type="presParOf" srcId="{D25B8507-E89A-4560-97E2-1C9CE4455E98}" destId="{BFDDC948-DFC7-4504-B7D4-DDAA45435EEC}" srcOrd="9" destOrd="0" presId="urn:microsoft.com/office/officeart/2008/layout/VerticalCurvedList"/>
    <dgm:cxn modelId="{09CBA6CC-8135-4FC2-8266-6D2FC34F0195}" type="presParOf" srcId="{D25B8507-E89A-4560-97E2-1C9CE4455E98}" destId="{7666069B-40AF-4703-91F0-9BE7D79A3F83}" srcOrd="10" destOrd="0" presId="urn:microsoft.com/office/officeart/2008/layout/VerticalCurvedList"/>
    <dgm:cxn modelId="{49FBC8D6-1C9D-41DA-A8BD-28AE09787C45}" type="presParOf" srcId="{7666069B-40AF-4703-91F0-9BE7D79A3F83}" destId="{2716B41F-43FF-4353-9719-F3E06CDEAC6E}" srcOrd="0" destOrd="0" presId="urn:microsoft.com/office/officeart/2008/layout/VerticalCurvedList"/>
    <dgm:cxn modelId="{6BD71110-80C8-4A41-8DB4-0F94CA8AB2D4}" type="presParOf" srcId="{D25B8507-E89A-4560-97E2-1C9CE4455E98}" destId="{7F6AFF20-B7D3-4958-B18F-947B2AA6552B}" srcOrd="11" destOrd="0" presId="urn:microsoft.com/office/officeart/2008/layout/VerticalCurvedList"/>
    <dgm:cxn modelId="{775FBAE3-B4A9-4EEA-89A9-BB022D2C6354}" type="presParOf" srcId="{D25B8507-E89A-4560-97E2-1C9CE4455E98}" destId="{59EE3509-D769-43E2-B611-CEB2D080EF49}" srcOrd="12" destOrd="0" presId="urn:microsoft.com/office/officeart/2008/layout/VerticalCurvedList"/>
    <dgm:cxn modelId="{4D31470B-64D8-48E1-B0AE-3FCE44EE90DA}" type="presParOf" srcId="{59EE3509-D769-43E2-B611-CEB2D080EF49}" destId="{70E62672-797E-426E-AC9D-6BFDCB427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B029-D658-4963-8D39-46A738414BAF}">
      <dsp:nvSpPr>
        <dsp:cNvPr id="0" name=""/>
        <dsp:cNvSpPr/>
      </dsp:nvSpPr>
      <dsp:spPr>
        <a:xfrm>
          <a:off x="-6113530" y="-935365"/>
          <a:ext cx="7277509" cy="7277509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EA9F-653B-4D0E-97D7-21505F49A853}">
      <dsp:nvSpPr>
        <dsp:cNvPr id="0" name=""/>
        <dsp:cNvSpPr/>
      </dsp:nvSpPr>
      <dsp:spPr>
        <a:xfrm>
          <a:off x="433464" y="284720"/>
          <a:ext cx="8644844" cy="56922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Solidaridad:</a:t>
          </a:r>
          <a:r>
            <a:rPr lang="es-ES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Se debe aportar al sistema según su capacidad y recibir según su necesidad.</a:t>
          </a:r>
          <a:endParaRPr lang="es-PE" sz="1200" kern="1200" dirty="0">
            <a:solidFill>
              <a:srgbClr val="002060"/>
            </a:solidFill>
          </a:endParaRPr>
        </a:p>
      </dsp:txBody>
      <dsp:txXfrm>
        <a:off x="433464" y="284720"/>
        <a:ext cx="8644844" cy="569225"/>
      </dsp:txXfrm>
    </dsp:sp>
    <dsp:sp modelId="{9D7EE5ED-7C97-4F2B-9175-8A383F0141DA}">
      <dsp:nvSpPr>
        <dsp:cNvPr id="0" name=""/>
        <dsp:cNvSpPr/>
      </dsp:nvSpPr>
      <dsp:spPr>
        <a:xfrm>
          <a:off x="77698" y="213567"/>
          <a:ext cx="711531" cy="711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09A5A-A68D-4D56-808B-B9A12E844376}">
      <dsp:nvSpPr>
        <dsp:cNvPr id="0" name=""/>
        <dsp:cNvSpPr/>
      </dsp:nvSpPr>
      <dsp:spPr>
        <a:xfrm>
          <a:off x="811912" y="1138451"/>
          <a:ext cx="8176617" cy="569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Universalidad:</a:t>
          </a:r>
          <a:r>
            <a:rPr lang="es-ES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Todas las personas deben participar de los beneficios de la seguridad social, sin distinción ni limitación alguna.</a:t>
          </a:r>
          <a:endParaRPr lang="es-PE" sz="1200" kern="1200" dirty="0">
            <a:solidFill>
              <a:srgbClr val="002060"/>
            </a:solidFill>
          </a:endParaRPr>
        </a:p>
      </dsp:txBody>
      <dsp:txXfrm>
        <a:off x="811912" y="1138451"/>
        <a:ext cx="8176617" cy="569225"/>
      </dsp:txXfrm>
    </dsp:sp>
    <dsp:sp modelId="{5804A56F-5491-4EB2-A2B9-153D2476275C}">
      <dsp:nvSpPr>
        <dsp:cNvPr id="0" name=""/>
        <dsp:cNvSpPr/>
      </dsp:nvSpPr>
      <dsp:spPr>
        <a:xfrm>
          <a:off x="545925" y="1067297"/>
          <a:ext cx="711531" cy="711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5C184-7DB0-4200-8BA6-FED9E9E63306}">
      <dsp:nvSpPr>
        <dsp:cNvPr id="0" name=""/>
        <dsp:cNvSpPr/>
      </dsp:nvSpPr>
      <dsp:spPr>
        <a:xfrm>
          <a:off x="1115800" y="1992181"/>
          <a:ext cx="7962509" cy="56922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Igualdad:</a:t>
          </a:r>
          <a:r>
            <a:rPr lang="es-ES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La seguridad social ampara igualitariamente a todas las personas. Se prohíbe toda forma de discriminación.</a:t>
          </a:r>
          <a:endParaRPr lang="es-PE" sz="1200" kern="1200" dirty="0">
            <a:solidFill>
              <a:srgbClr val="002060"/>
            </a:solidFill>
          </a:endParaRPr>
        </a:p>
      </dsp:txBody>
      <dsp:txXfrm>
        <a:off x="1115800" y="1992181"/>
        <a:ext cx="7962509" cy="569225"/>
      </dsp:txXfrm>
    </dsp:sp>
    <dsp:sp modelId="{C2A68849-359A-4FBA-AA6F-EAA15236978A}">
      <dsp:nvSpPr>
        <dsp:cNvPr id="0" name=""/>
        <dsp:cNvSpPr/>
      </dsp:nvSpPr>
      <dsp:spPr>
        <a:xfrm>
          <a:off x="760034" y="1921028"/>
          <a:ext cx="711531" cy="711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3AB0D-26DE-4B00-AE04-552DA33D54F1}">
      <dsp:nvSpPr>
        <dsp:cNvPr id="0" name=""/>
        <dsp:cNvSpPr/>
      </dsp:nvSpPr>
      <dsp:spPr>
        <a:xfrm>
          <a:off x="1115800" y="2845370"/>
          <a:ext cx="7962509" cy="56922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Unidad:</a:t>
          </a:r>
          <a:r>
            <a:rPr lang="es-ES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Todas las prestaciones deben ser suministradas por una sola entidad o por un sistema de entidades entrelazadas orgánicamente y vinculadas a un sistema único de financiamiento.</a:t>
          </a:r>
          <a:endParaRPr lang="es-PE" sz="1200" kern="1200" dirty="0">
            <a:solidFill>
              <a:srgbClr val="002060"/>
            </a:solidFill>
          </a:endParaRPr>
        </a:p>
      </dsp:txBody>
      <dsp:txXfrm>
        <a:off x="1115800" y="2845370"/>
        <a:ext cx="7962509" cy="569225"/>
      </dsp:txXfrm>
    </dsp:sp>
    <dsp:sp modelId="{E7E91558-49BC-4840-BD5A-5CE246284616}">
      <dsp:nvSpPr>
        <dsp:cNvPr id="0" name=""/>
        <dsp:cNvSpPr/>
      </dsp:nvSpPr>
      <dsp:spPr>
        <a:xfrm>
          <a:off x="760034" y="2774217"/>
          <a:ext cx="711531" cy="711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DC948-DFC7-4504-B7D4-DDAA45435EEC}">
      <dsp:nvSpPr>
        <dsp:cNvPr id="0" name=""/>
        <dsp:cNvSpPr/>
      </dsp:nvSpPr>
      <dsp:spPr>
        <a:xfrm>
          <a:off x="901691" y="3699101"/>
          <a:ext cx="8176617" cy="5692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Integralidad:</a:t>
          </a:r>
          <a:r>
            <a:rPr lang="es-ES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El sistema cubre en forma plena y oportuna las contingencias a las que están expuestas las personas.</a:t>
          </a:r>
          <a:endParaRPr lang="es-PE" sz="1200" kern="1200" dirty="0">
            <a:solidFill>
              <a:srgbClr val="002060"/>
            </a:solidFill>
          </a:endParaRPr>
        </a:p>
      </dsp:txBody>
      <dsp:txXfrm>
        <a:off x="901691" y="3699101"/>
        <a:ext cx="8176617" cy="569225"/>
      </dsp:txXfrm>
    </dsp:sp>
    <dsp:sp modelId="{2716B41F-43FF-4353-9719-F3E06CDEAC6E}">
      <dsp:nvSpPr>
        <dsp:cNvPr id="0" name=""/>
        <dsp:cNvSpPr/>
      </dsp:nvSpPr>
      <dsp:spPr>
        <a:xfrm>
          <a:off x="545925" y="3627948"/>
          <a:ext cx="711531" cy="711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AFF20-B7D3-4958-B18F-947B2AA6552B}">
      <dsp:nvSpPr>
        <dsp:cNvPr id="0" name=""/>
        <dsp:cNvSpPr/>
      </dsp:nvSpPr>
      <dsp:spPr>
        <a:xfrm>
          <a:off x="433464" y="4552831"/>
          <a:ext cx="8644844" cy="5692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2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2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Autonomía:</a:t>
          </a:r>
          <a:r>
            <a:rPr lang="es-ES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La seguridad social tiene autonomía administrativa, técnica y financiera, ya que sus </a:t>
          </a:r>
          <a:r>
            <a:rPr lang="es-PE" sz="1200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fondos no provienen del presupuesto público, sino de las contribuciones de sus aportantes.</a:t>
          </a:r>
          <a:endParaRPr lang="es-PE" sz="1200" kern="1200" dirty="0">
            <a:solidFill>
              <a:srgbClr val="002060"/>
            </a:solidFill>
          </a:endParaRPr>
        </a:p>
      </dsp:txBody>
      <dsp:txXfrm>
        <a:off x="433464" y="4552831"/>
        <a:ext cx="8644844" cy="569225"/>
      </dsp:txXfrm>
    </dsp:sp>
    <dsp:sp modelId="{70E62672-797E-426E-AC9D-6BFDCB427656}">
      <dsp:nvSpPr>
        <dsp:cNvPr id="0" name=""/>
        <dsp:cNvSpPr/>
      </dsp:nvSpPr>
      <dsp:spPr>
        <a:xfrm>
          <a:off x="77698" y="4481678"/>
          <a:ext cx="711531" cy="711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69114A-E823-4237-B480-6C1798DC46C5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7E457A-E1F0-4C8E-A1F1-24D813D4D4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00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4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6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1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79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4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57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3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3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9426-AB6A-4CEF-A506-E1AF5097148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13E2-7557-45CD-9DF8-10A3C7536B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DA6A785A-A2F4-4969-B046-22653D263440}"/>
              </a:ext>
            </a:extLst>
          </p:cNvPr>
          <p:cNvSpPr txBox="1">
            <a:spLocks/>
          </p:cNvSpPr>
          <p:nvPr/>
        </p:nvSpPr>
        <p:spPr>
          <a:xfrm>
            <a:off x="611984" y="3372589"/>
            <a:ext cx="487441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C8989F68-84A9-4435-8EE0-E3A8CEEC762A}"/>
              </a:ext>
            </a:extLst>
          </p:cNvPr>
          <p:cNvSpPr txBox="1">
            <a:spLocks/>
          </p:cNvSpPr>
          <p:nvPr/>
        </p:nvSpPr>
        <p:spPr>
          <a:xfrm>
            <a:off x="745779" y="4805413"/>
            <a:ext cx="4521822" cy="917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Abril - 2023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DA6A785A-A2F4-4969-B046-22653D263440}"/>
              </a:ext>
            </a:extLst>
          </p:cNvPr>
          <p:cNvSpPr txBox="1">
            <a:spLocks/>
          </p:cNvSpPr>
          <p:nvPr/>
        </p:nvSpPr>
        <p:spPr>
          <a:xfrm>
            <a:off x="611984" y="2441864"/>
            <a:ext cx="477912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RENDICION DE CUENTAS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SEGURO SOCIAL DE SALUD - ESSALUD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3282"/>
          <a:stretch/>
        </p:blipFill>
        <p:spPr>
          <a:xfrm>
            <a:off x="5596096" y="1357575"/>
            <a:ext cx="6167046" cy="456209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grpSp>
        <p:nvGrpSpPr>
          <p:cNvPr id="3" name="Grupo 2"/>
          <p:cNvGrpSpPr/>
          <p:nvPr/>
        </p:nvGrpSpPr>
        <p:grpSpPr>
          <a:xfrm>
            <a:off x="561807" y="759699"/>
            <a:ext cx="4705794" cy="597876"/>
            <a:chOff x="561807" y="759699"/>
            <a:chExt cx="4705794" cy="59787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72" y="825670"/>
              <a:ext cx="1225529" cy="47421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4" t="26221" r="9506" b="25189"/>
            <a:stretch/>
          </p:blipFill>
          <p:spPr>
            <a:xfrm>
              <a:off x="561807" y="780970"/>
              <a:ext cx="1951868" cy="509948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128" y="759699"/>
              <a:ext cx="990865" cy="59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5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A6A785A-A2F4-4969-B046-22653D263440}"/>
              </a:ext>
            </a:extLst>
          </p:cNvPr>
          <p:cNvSpPr txBox="1">
            <a:spLocks/>
          </p:cNvSpPr>
          <p:nvPr/>
        </p:nvSpPr>
        <p:spPr>
          <a:xfrm>
            <a:off x="1722475" y="144492"/>
            <a:ext cx="8506046" cy="585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GESTIÓN FINANCIEROS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167314" y="6042593"/>
            <a:ext cx="3737813" cy="585851"/>
            <a:chOff x="8167314" y="6042593"/>
            <a:chExt cx="3737813" cy="58585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823" y="6094239"/>
              <a:ext cx="1192304" cy="46135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7" t="26748" r="9801" b="26748"/>
            <a:stretch/>
          </p:blipFill>
          <p:spPr>
            <a:xfrm>
              <a:off x="8167314" y="6162675"/>
              <a:ext cx="1304186" cy="326047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693" y="6042593"/>
              <a:ext cx="970937" cy="585851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FBA799-34EF-4108-85A1-D184D82E1A8F}"/>
              </a:ext>
            </a:extLst>
          </p:cNvPr>
          <p:cNvSpPr txBox="1"/>
          <p:nvPr/>
        </p:nvSpPr>
        <p:spPr>
          <a:xfrm>
            <a:off x="993600" y="2418219"/>
            <a:ext cx="9807750" cy="35394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ratio de liquidez (prueba acida), al primer trimestre 2023 alcanzó la cifra de 2.04, superior a la meta anual 2023, prevista explicado principalmente por la disminución de  los  pasivos corrientes.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Evolución del Componente 1 (Activo Corriente) Este componente está conformado por efectivo y equivalente de efectivo, Cuentas por cobrar comerciales, Otras cuentas por cobrar; Cuentas por Cobrar a entidades relacionadas, y Gastos pagados por anticipado. El monto de lo ejecutado fue mayor a la meta anual 2023 prevista por S/. 797.08 millones de soles.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Evolución del Componente 2 (Inventario). Este componente está conformado por el costo de los medicamentos, materiales médicos y suministros diversos El monto de lo ejecutado en inventario fue mayor a la meta prevista en S/.209.42 millones de soles  por su operatividad realizada.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Evolución del Componente 3 (Pasivo corriente) Este componente está conformado por Cuentas por pagar comerciales, Otras cuentas por pagar, Cuentas por pagar a entidades relacionadas, Otras cuentas por pagar judiciales y Beneficios a los empleados. El monto del pasivo corriente fue menor a la meta prevista anual 2023 por S/.457.55 millones  de soles.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CFB7334F-0FFB-4491-AE9E-EBAA65445A9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5679" y="955837"/>
              <a:ext cx="9674830" cy="8699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59147">
                      <a:extLst>
                        <a:ext uri="{9D8B030D-6E8A-4147-A177-3AD203B41FA5}">
                          <a16:colId xmlns:a16="http://schemas.microsoft.com/office/drawing/2014/main" val="2326658369"/>
                        </a:ext>
                      </a:extLst>
                    </a:gridCol>
                    <a:gridCol w="4177317">
                      <a:extLst>
                        <a:ext uri="{9D8B030D-6E8A-4147-A177-3AD203B41FA5}">
                          <a16:colId xmlns:a16="http://schemas.microsoft.com/office/drawing/2014/main" val="1669693200"/>
                        </a:ext>
                      </a:extLst>
                    </a:gridCol>
                    <a:gridCol w="1404066">
                      <a:extLst>
                        <a:ext uri="{9D8B030D-6E8A-4147-A177-3AD203B41FA5}">
                          <a16:colId xmlns:a16="http://schemas.microsoft.com/office/drawing/2014/main" val="2584862356"/>
                        </a:ext>
                      </a:extLst>
                    </a:gridCol>
                    <a:gridCol w="1334300">
                      <a:extLst>
                        <a:ext uri="{9D8B030D-6E8A-4147-A177-3AD203B41FA5}">
                          <a16:colId xmlns:a16="http://schemas.microsoft.com/office/drawing/2014/main" val="411517743"/>
                        </a:ext>
                      </a:extLst>
                    </a:gridCol>
                  </a:tblGrid>
                  <a:tr h="4216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Indicador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Fórmula</a:t>
                          </a:r>
                          <a:endParaRPr lang="es-PE" sz="12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PE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Meta 2023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Ejecución 2023 – I TRIM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128122"/>
                      </a:ext>
                    </a:extLst>
                  </a:tr>
                  <a:tr h="4482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Ratio de liquidez (prueba ácida</a:t>
                          </a:r>
                          <a:r>
                            <a:rPr lang="es-PE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PE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𝐴𝑐𝑡𝑖𝑣𝑜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𝑐𝑜𝑟𝑟𝑖𝑒𝑛𝑡𝑒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𝑑𝑒𝑙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ñ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𝐼𝑛𝑣𝑒𝑛𝑡𝑎𝑟𝑖𝑜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𝑑𝑒𝑙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ñ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𝑃𝑎𝑠𝑖𝑣𝑜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𝑐𝑜𝑟𝑟𝑖𝑒𝑛𝑡𝑒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𝑑𝑒𝑙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ñ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MX" sz="1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s-PE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2.04</a:t>
                          </a:r>
                          <a:endParaRPr lang="es-PE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0518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>
                <a:extLst>
                  <a:ext uri="{FF2B5EF4-FFF2-40B4-BE49-F238E27FC236}">
                    <a16:creationId xmlns:a16="http://schemas.microsoft.com/office/drawing/2014/main" id="{CFB7334F-0FFB-4491-AE9E-EBAA65445A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298869"/>
                  </p:ext>
                </p:extLst>
              </p:nvPr>
            </p:nvGraphicFramePr>
            <p:xfrm>
              <a:off x="1085679" y="955837"/>
              <a:ext cx="9674830" cy="8699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59147">
                      <a:extLst>
                        <a:ext uri="{9D8B030D-6E8A-4147-A177-3AD203B41FA5}">
                          <a16:colId xmlns:a16="http://schemas.microsoft.com/office/drawing/2014/main" val="2326658369"/>
                        </a:ext>
                      </a:extLst>
                    </a:gridCol>
                    <a:gridCol w="4177317">
                      <a:extLst>
                        <a:ext uri="{9D8B030D-6E8A-4147-A177-3AD203B41FA5}">
                          <a16:colId xmlns:a16="http://schemas.microsoft.com/office/drawing/2014/main" val="1669693200"/>
                        </a:ext>
                      </a:extLst>
                    </a:gridCol>
                    <a:gridCol w="1404066">
                      <a:extLst>
                        <a:ext uri="{9D8B030D-6E8A-4147-A177-3AD203B41FA5}">
                          <a16:colId xmlns:a16="http://schemas.microsoft.com/office/drawing/2014/main" val="2584862356"/>
                        </a:ext>
                      </a:extLst>
                    </a:gridCol>
                    <a:gridCol w="1334300">
                      <a:extLst>
                        <a:ext uri="{9D8B030D-6E8A-4147-A177-3AD203B41FA5}">
                          <a16:colId xmlns:a16="http://schemas.microsoft.com/office/drawing/2014/main" val="411517743"/>
                        </a:ext>
                      </a:extLst>
                    </a:gridCol>
                  </a:tblGrid>
                  <a:tr h="4216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Indicador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Fórmula</a:t>
                          </a:r>
                          <a:endParaRPr lang="es-PE" sz="12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PE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Meta 2023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Ejecución 2023 – I TRIM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128122"/>
                      </a:ext>
                    </a:extLst>
                  </a:tr>
                  <a:tr h="4482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Ratio de liquidez (prueba ácida</a:t>
                          </a:r>
                          <a:r>
                            <a:rPr lang="es-PE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PE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6181" t="-101351" r="-65743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1.51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2.04</a:t>
                          </a:r>
                          <a:endParaRPr lang="es-PE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0518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14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D5CC9AA-F125-4A95-A072-0B23A44F4BA8}"/>
              </a:ext>
            </a:extLst>
          </p:cNvPr>
          <p:cNvGrpSpPr/>
          <p:nvPr/>
        </p:nvGrpSpPr>
        <p:grpSpPr>
          <a:xfrm>
            <a:off x="1105786" y="144492"/>
            <a:ext cx="10799341" cy="6483952"/>
            <a:chOff x="1105786" y="144492"/>
            <a:chExt cx="10799341" cy="6483952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DA6A785A-A2F4-4969-B046-22653D263440}"/>
                </a:ext>
              </a:extLst>
            </p:cNvPr>
            <p:cNvSpPr txBox="1">
              <a:spLocks/>
            </p:cNvSpPr>
            <p:nvPr/>
          </p:nvSpPr>
          <p:spPr>
            <a:xfrm>
              <a:off x="1722475" y="144492"/>
              <a:ext cx="8506046" cy="585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CALIFICACIONES FINANCIERAS</a:t>
              </a: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8167314" y="6042593"/>
              <a:ext cx="3737813" cy="585851"/>
              <a:chOff x="8167314" y="6042593"/>
              <a:chExt cx="3737813" cy="585851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2823" y="6094239"/>
                <a:ext cx="1192304" cy="461357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97" t="26748" r="9801" b="26748"/>
              <a:stretch/>
            </p:blipFill>
            <p:spPr>
              <a:xfrm>
                <a:off x="8167314" y="6162675"/>
                <a:ext cx="1304186" cy="326047"/>
              </a:xfrm>
              <a:prstGeom prst="rect">
                <a:avLst/>
              </a:prstGeom>
            </p:spPr>
          </p:pic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6693" y="6042593"/>
                <a:ext cx="970937" cy="585851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DDC76EB-8B3B-4174-9857-4293BF9CE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54" r="33296" b="10069"/>
            <a:stretch/>
          </p:blipFill>
          <p:spPr>
            <a:xfrm>
              <a:off x="1105786" y="730342"/>
              <a:ext cx="9363739" cy="5312251"/>
            </a:xfrm>
            <a:prstGeom prst="rect">
              <a:avLst/>
            </a:prstGeom>
          </p:spPr>
        </p:pic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EE635953-0BD1-47BE-9CDB-27C470CBBCB0}"/>
                </a:ext>
              </a:extLst>
            </p:cNvPr>
            <p:cNvSpPr/>
            <p:nvPr/>
          </p:nvSpPr>
          <p:spPr>
            <a:xfrm>
              <a:off x="9406393" y="3689405"/>
              <a:ext cx="747423" cy="19878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B11846B4-D0C8-4D0F-8649-319D3B96BDD8}"/>
                </a:ext>
              </a:extLst>
            </p:cNvPr>
            <p:cNvSpPr/>
            <p:nvPr/>
          </p:nvSpPr>
          <p:spPr>
            <a:xfrm>
              <a:off x="3921319" y="3824578"/>
              <a:ext cx="3179196" cy="26239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35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24EA4-5FCB-F654-F257-D325DFD0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Plan Anual de Contrataciones- CEABE 2023</a:t>
            </a:r>
            <a:endParaRPr lang="es-PE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E72FA08-D3C2-40F8-B323-FB18AAFD402F}"/>
              </a:ext>
            </a:extLst>
          </p:cNvPr>
          <p:cNvGraphicFramePr>
            <a:graphicFrameLocks noGrp="1"/>
          </p:cNvGraphicFramePr>
          <p:nvPr/>
        </p:nvGraphicFramePr>
        <p:xfrm>
          <a:off x="488888" y="1825026"/>
          <a:ext cx="11525065" cy="4411687"/>
        </p:xfrm>
        <a:graphic>
          <a:graphicData uri="http://schemas.openxmlformats.org/drawingml/2006/table">
            <a:tbl>
              <a:tblPr/>
              <a:tblGrid>
                <a:gridCol w="45266">
                  <a:extLst>
                    <a:ext uri="{9D8B030D-6E8A-4147-A177-3AD203B41FA5}">
                      <a16:colId xmlns:a16="http://schemas.microsoft.com/office/drawing/2014/main" val="3862004336"/>
                    </a:ext>
                  </a:extLst>
                </a:gridCol>
                <a:gridCol w="697900">
                  <a:extLst>
                    <a:ext uri="{9D8B030D-6E8A-4147-A177-3AD203B41FA5}">
                      <a16:colId xmlns:a16="http://schemas.microsoft.com/office/drawing/2014/main" val="3920980659"/>
                    </a:ext>
                  </a:extLst>
                </a:gridCol>
                <a:gridCol w="746164">
                  <a:extLst>
                    <a:ext uri="{9D8B030D-6E8A-4147-A177-3AD203B41FA5}">
                      <a16:colId xmlns:a16="http://schemas.microsoft.com/office/drawing/2014/main" val="3738599376"/>
                    </a:ext>
                  </a:extLst>
                </a:gridCol>
                <a:gridCol w="312309">
                  <a:extLst>
                    <a:ext uri="{9D8B030D-6E8A-4147-A177-3AD203B41FA5}">
                      <a16:colId xmlns:a16="http://schemas.microsoft.com/office/drawing/2014/main" val="3772379748"/>
                    </a:ext>
                  </a:extLst>
                </a:gridCol>
                <a:gridCol w="501768">
                  <a:extLst>
                    <a:ext uri="{9D8B030D-6E8A-4147-A177-3AD203B41FA5}">
                      <a16:colId xmlns:a16="http://schemas.microsoft.com/office/drawing/2014/main" val="1298259357"/>
                    </a:ext>
                  </a:extLst>
                </a:gridCol>
                <a:gridCol w="287678">
                  <a:extLst>
                    <a:ext uri="{9D8B030D-6E8A-4147-A177-3AD203B41FA5}">
                      <a16:colId xmlns:a16="http://schemas.microsoft.com/office/drawing/2014/main" val="4168690784"/>
                    </a:ext>
                  </a:extLst>
                </a:gridCol>
                <a:gridCol w="287678">
                  <a:extLst>
                    <a:ext uri="{9D8B030D-6E8A-4147-A177-3AD203B41FA5}">
                      <a16:colId xmlns:a16="http://schemas.microsoft.com/office/drawing/2014/main" val="1113669723"/>
                    </a:ext>
                  </a:extLst>
                </a:gridCol>
                <a:gridCol w="67913">
                  <a:extLst>
                    <a:ext uri="{9D8B030D-6E8A-4147-A177-3AD203B41FA5}">
                      <a16:colId xmlns:a16="http://schemas.microsoft.com/office/drawing/2014/main" val="3564588615"/>
                    </a:ext>
                  </a:extLst>
                </a:gridCol>
                <a:gridCol w="982900">
                  <a:extLst>
                    <a:ext uri="{9D8B030D-6E8A-4147-A177-3AD203B41FA5}">
                      <a16:colId xmlns:a16="http://schemas.microsoft.com/office/drawing/2014/main" val="2114504201"/>
                    </a:ext>
                  </a:extLst>
                </a:gridCol>
                <a:gridCol w="388926">
                  <a:extLst>
                    <a:ext uri="{9D8B030D-6E8A-4147-A177-3AD203B41FA5}">
                      <a16:colId xmlns:a16="http://schemas.microsoft.com/office/drawing/2014/main" val="1829715671"/>
                    </a:ext>
                  </a:extLst>
                </a:gridCol>
                <a:gridCol w="688063">
                  <a:extLst>
                    <a:ext uri="{9D8B030D-6E8A-4147-A177-3AD203B41FA5}">
                      <a16:colId xmlns:a16="http://schemas.microsoft.com/office/drawing/2014/main" val="800838374"/>
                    </a:ext>
                  </a:extLst>
                </a:gridCol>
                <a:gridCol w="193589">
                  <a:extLst>
                    <a:ext uri="{9D8B030D-6E8A-4147-A177-3AD203B41FA5}">
                      <a16:colId xmlns:a16="http://schemas.microsoft.com/office/drawing/2014/main" val="4054476713"/>
                    </a:ext>
                  </a:extLst>
                </a:gridCol>
                <a:gridCol w="287678">
                  <a:extLst>
                    <a:ext uri="{9D8B030D-6E8A-4147-A177-3AD203B41FA5}">
                      <a16:colId xmlns:a16="http://schemas.microsoft.com/office/drawing/2014/main" val="3810410133"/>
                    </a:ext>
                  </a:extLst>
                </a:gridCol>
                <a:gridCol w="67913">
                  <a:extLst>
                    <a:ext uri="{9D8B030D-6E8A-4147-A177-3AD203B41FA5}">
                      <a16:colId xmlns:a16="http://schemas.microsoft.com/office/drawing/2014/main" val="3122297227"/>
                    </a:ext>
                  </a:extLst>
                </a:gridCol>
                <a:gridCol w="994887">
                  <a:extLst>
                    <a:ext uri="{9D8B030D-6E8A-4147-A177-3AD203B41FA5}">
                      <a16:colId xmlns:a16="http://schemas.microsoft.com/office/drawing/2014/main" val="2355547918"/>
                    </a:ext>
                  </a:extLst>
                </a:gridCol>
                <a:gridCol w="130825">
                  <a:extLst>
                    <a:ext uri="{9D8B030D-6E8A-4147-A177-3AD203B41FA5}">
                      <a16:colId xmlns:a16="http://schemas.microsoft.com/office/drawing/2014/main" val="603163659"/>
                    </a:ext>
                  </a:extLst>
                </a:gridCol>
                <a:gridCol w="1163725">
                  <a:extLst>
                    <a:ext uri="{9D8B030D-6E8A-4147-A177-3AD203B41FA5}">
                      <a16:colId xmlns:a16="http://schemas.microsoft.com/office/drawing/2014/main" val="4112139915"/>
                    </a:ext>
                  </a:extLst>
                </a:gridCol>
                <a:gridCol w="982900">
                  <a:extLst>
                    <a:ext uri="{9D8B030D-6E8A-4147-A177-3AD203B41FA5}">
                      <a16:colId xmlns:a16="http://schemas.microsoft.com/office/drawing/2014/main" val="2907317678"/>
                    </a:ext>
                  </a:extLst>
                </a:gridCol>
                <a:gridCol w="352131">
                  <a:extLst>
                    <a:ext uri="{9D8B030D-6E8A-4147-A177-3AD203B41FA5}">
                      <a16:colId xmlns:a16="http://schemas.microsoft.com/office/drawing/2014/main" val="1378001697"/>
                    </a:ext>
                  </a:extLst>
                </a:gridCol>
                <a:gridCol w="778598">
                  <a:extLst>
                    <a:ext uri="{9D8B030D-6E8A-4147-A177-3AD203B41FA5}">
                      <a16:colId xmlns:a16="http://schemas.microsoft.com/office/drawing/2014/main" val="1792343513"/>
                    </a:ext>
                  </a:extLst>
                </a:gridCol>
                <a:gridCol w="331634">
                  <a:extLst>
                    <a:ext uri="{9D8B030D-6E8A-4147-A177-3AD203B41FA5}">
                      <a16:colId xmlns:a16="http://schemas.microsoft.com/office/drawing/2014/main" val="782322089"/>
                    </a:ext>
                  </a:extLst>
                </a:gridCol>
                <a:gridCol w="515424">
                  <a:extLst>
                    <a:ext uri="{9D8B030D-6E8A-4147-A177-3AD203B41FA5}">
                      <a16:colId xmlns:a16="http://schemas.microsoft.com/office/drawing/2014/main" val="3474366731"/>
                    </a:ext>
                  </a:extLst>
                </a:gridCol>
                <a:gridCol w="515424">
                  <a:extLst>
                    <a:ext uri="{9D8B030D-6E8A-4147-A177-3AD203B41FA5}">
                      <a16:colId xmlns:a16="http://schemas.microsoft.com/office/drawing/2014/main" val="1125873234"/>
                    </a:ext>
                  </a:extLst>
                </a:gridCol>
                <a:gridCol w="203772">
                  <a:extLst>
                    <a:ext uri="{9D8B030D-6E8A-4147-A177-3AD203B41FA5}">
                      <a16:colId xmlns:a16="http://schemas.microsoft.com/office/drawing/2014/main" val="1814783510"/>
                    </a:ext>
                  </a:extLst>
                </a:gridCol>
              </a:tblGrid>
              <a:tr h="152256">
                <a:tc gridSpan="2"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1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 RESUMEN DE EJECUCION DEL PAC CEABE AL 26/04/2023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09338"/>
                  </a:ext>
                </a:extLst>
              </a:tr>
              <a:tr h="149904">
                <a:tc gridSpan="2"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4770"/>
                  </a:ext>
                </a:extLst>
              </a:tr>
              <a:tr h="149904">
                <a:tc rowSpan="2" gridSpan="3">
                  <a:txBody>
                    <a:bodyPr/>
                    <a:lstStyle/>
                    <a:p>
                      <a:pPr algn="ctr" fontAlgn="t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DE ABASTECIMIENTO DE BIENES ESTRTATÉGICOS</a:t>
                      </a:r>
                      <a:b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168119"/>
                  </a:ext>
                </a:extLst>
              </a:tr>
              <a:tr h="687796"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52412"/>
                  </a:ext>
                </a:extLst>
              </a:tr>
              <a:tr h="178121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 APROBADOS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CONVOCADOS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CONVOCADOS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ADJUDICADOS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14871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S/.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3283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LICITACION PUBLICA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LICITACION PUBLICA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112,844,335.92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112,844,335.92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4,245,610.40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4,245,610.40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4,245,610.40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108,598,725.52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108,598,725.52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383,599.25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383,599.25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58728"/>
                  </a:ext>
                </a:extLst>
              </a:tr>
              <a:tr h="352716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ADJUDICACION SIMPLIFICADA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ADJUDICACION SIMPLIFICADA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86,287,226.18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86,287,226.18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12,188,441.04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12,188,441.04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12,188,441.04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74,098,784.14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74,098,784.14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1,989,445.54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1,989,445.54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40715"/>
                  </a:ext>
                </a:extLst>
              </a:tr>
              <a:tr h="516729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 INVERSA ELECTRONICA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 INVERSA ELECTRONICA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367,369,112.34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367,369,112.34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202,455,252.68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202,455,252.68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202,455,252.68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164,913,859.66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164,913,859.66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4,737,716.02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4,737,716.02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39914"/>
                  </a:ext>
                </a:extLst>
              </a:tr>
              <a:tr h="379170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DIRECTA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23,533,288.58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23,533,288.58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11,473,193.91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11,473,193.91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11,473,193.91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12,060,094.67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12,060,094.67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7,617,382.50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7,617,382.50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60260"/>
                  </a:ext>
                </a:extLst>
              </a:tr>
              <a:tr h="508684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INTERNACIONAL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INTERNACIONAL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2,131,798.80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2,131,798.80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dirty="0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2,131,798.80</a:t>
                      </a:r>
                      <a:endParaRPr lang="es-PE"/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2,131,798.80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818" marR="8818" marT="881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9201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6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 14,728,143.31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14,728,143.31</a:t>
                      </a:r>
                    </a:p>
                  </a:txBody>
                  <a:tcPr marL="8818" marR="8818" marT="881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74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3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24EA4-5FCB-F654-F257-D325DFD0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Plan Anual de Contrataciones- GCL 2023</a:t>
            </a:r>
            <a:endParaRPr lang="es-PE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Desagregado por tipo de procedimiento de selección: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8C33C2D-CF29-44CB-98DC-3B478E46C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351088"/>
          <a:ext cx="9906000" cy="265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905872" imgH="2152593" progId="Excel.Sheet.12">
                  <p:embed/>
                </p:oleObj>
              </mc:Choice>
              <mc:Fallback>
                <p:oleObj name="Worksheet" r:id="rId4" imgW="9905872" imgH="2152593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8C33C2D-CF29-44CB-98DC-3B478E46C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351088"/>
                        <a:ext cx="9906000" cy="265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D6763C5-BEC2-46A4-9645-F87C6AE99210}"/>
              </a:ext>
            </a:extLst>
          </p:cNvPr>
          <p:cNvSpPr txBox="1"/>
          <p:nvPr/>
        </p:nvSpPr>
        <p:spPr>
          <a:xfrm>
            <a:off x="8799969" y="5899964"/>
            <a:ext cx="267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Gerencia Central de Logística</a:t>
            </a:r>
          </a:p>
        </p:txBody>
      </p:sp>
    </p:spTree>
    <p:extLst>
      <p:ext uri="{BB962C8B-B14F-4D97-AF65-F5344CB8AC3E}">
        <p14:creationId xmlns:p14="http://schemas.microsoft.com/office/powerpoint/2010/main" val="89035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24EA4-5FCB-F654-F257-D325DFD0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Plan Anual de Contrataciones- EsSalud 2023</a:t>
            </a:r>
            <a:endParaRPr lang="es-PE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0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6763C5-BEC2-46A4-9645-F87C6AE99210}"/>
              </a:ext>
            </a:extLst>
          </p:cNvPr>
          <p:cNvSpPr txBox="1"/>
          <p:nvPr/>
        </p:nvSpPr>
        <p:spPr>
          <a:xfrm>
            <a:off x="8799969" y="5899964"/>
            <a:ext cx="267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Gerencia Central de Logística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038C220-617F-4172-8498-C214A0762E1C}"/>
              </a:ext>
            </a:extLst>
          </p:cNvPr>
          <p:cNvGraphicFramePr>
            <a:graphicFrameLocks/>
          </p:cNvGraphicFramePr>
          <p:nvPr/>
        </p:nvGraphicFramePr>
        <p:xfrm>
          <a:off x="2503117" y="1513701"/>
          <a:ext cx="6986589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799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24EA4-5FCB-F654-F257-D325DFD0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Plan Anual de Contrataciones- EsSalud 2023</a:t>
            </a:r>
            <a:endParaRPr lang="es-PE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Desagregado por Objeto de Contratación: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6763C5-BEC2-46A4-9645-F87C6AE99210}"/>
              </a:ext>
            </a:extLst>
          </p:cNvPr>
          <p:cNvSpPr txBox="1"/>
          <p:nvPr/>
        </p:nvSpPr>
        <p:spPr>
          <a:xfrm>
            <a:off x="8799969" y="5899964"/>
            <a:ext cx="267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Gerencia Central de Logística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34EF362-713D-4799-998C-0F6F1D6EB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0288" y="2589212"/>
          <a:ext cx="7591425" cy="178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91441" imgH="1676244" progId="Excel.Sheet.12">
                  <p:embed/>
                </p:oleObj>
              </mc:Choice>
              <mc:Fallback>
                <p:oleObj name="Worksheet" r:id="rId4" imgW="7591441" imgH="1676244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34EF362-713D-4799-998C-0F6F1D6EB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0288" y="2589212"/>
                        <a:ext cx="7591425" cy="1783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68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B4072F9-C532-DA7A-C9B9-90BE2088604B}"/>
              </a:ext>
            </a:extLst>
          </p:cNvPr>
          <p:cNvSpPr txBox="1"/>
          <p:nvPr/>
        </p:nvSpPr>
        <p:spPr>
          <a:xfrm>
            <a:off x="2358887" y="574766"/>
            <a:ext cx="765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CUADRO DE TRABAJADORES POR GRUPO OCUPACIONAL Y REGIMEN LABORAL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97026F-33B6-58A4-34AF-B2C2DE53D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4521" y="1187131"/>
          <a:ext cx="8422957" cy="533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458173" imgH="4724374" progId="Excel.Sheet.12">
                  <p:embed/>
                </p:oleObj>
              </mc:Choice>
              <mc:Fallback>
                <p:oleObj name="Worksheet" r:id="rId4" imgW="7458173" imgH="4724374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397026F-33B6-58A4-34AF-B2C2DE53D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4521" y="1187131"/>
                        <a:ext cx="8422957" cy="533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064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" y="1763"/>
            <a:ext cx="12180110" cy="68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3E0053-3DAE-4306-9DB8-E9D60D6A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702" y="1244360"/>
            <a:ext cx="6533675" cy="523109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881C5A5-CDBB-4B18-8E9B-C6E6D1FF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543"/>
            <a:ext cx="10515600" cy="871492"/>
          </a:xfrm>
        </p:spPr>
        <p:txBody>
          <a:bodyPr>
            <a:normAutofit/>
          </a:bodyPr>
          <a:lstStyle/>
          <a:p>
            <a:pPr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PRESUPUESTARIA DE ESSALUD – ANUAL 2022</a:t>
            </a:r>
            <a:b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Expresado en soles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88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22" y="6372156"/>
            <a:ext cx="1040752" cy="3784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35" y="6320572"/>
            <a:ext cx="1192304" cy="46135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00A03DF-C4AF-48CF-8D24-4378BA842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807" y="6346626"/>
            <a:ext cx="1240954" cy="409250"/>
          </a:xfrm>
          <a:prstGeom prst="rect">
            <a:avLst/>
          </a:prstGeom>
        </p:spPr>
      </p:pic>
      <p:sp>
        <p:nvSpPr>
          <p:cNvPr id="10" name="Flecha a la derecha con bandas 1">
            <a:extLst>
              <a:ext uri="{FF2B5EF4-FFF2-40B4-BE49-F238E27FC236}">
                <a16:creationId xmlns:a16="http://schemas.microsoft.com/office/drawing/2014/main" id="{2600720D-2520-4552-8259-EADFE6CC2F87}"/>
              </a:ext>
            </a:extLst>
          </p:cNvPr>
          <p:cNvSpPr/>
          <p:nvPr/>
        </p:nvSpPr>
        <p:spPr>
          <a:xfrm rot="20345526">
            <a:off x="1074741" y="3206373"/>
            <a:ext cx="10273786" cy="1721218"/>
          </a:xfrm>
          <a:prstGeom prst="stripedRightArrow">
            <a:avLst/>
          </a:prstGeom>
          <a:solidFill>
            <a:schemeClr val="accent2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5 Título">
            <a:extLst>
              <a:ext uri="{FF2B5EF4-FFF2-40B4-BE49-F238E27FC236}">
                <a16:creationId xmlns:a16="http://schemas.microsoft.com/office/drawing/2014/main" id="{18F2FB97-F676-4C7F-9FC8-BCC1F1A5760C}"/>
              </a:ext>
            </a:extLst>
          </p:cNvPr>
          <p:cNvSpPr txBox="1">
            <a:spLocks/>
          </p:cNvSpPr>
          <p:nvPr/>
        </p:nvSpPr>
        <p:spPr>
          <a:xfrm>
            <a:off x="5087888" y="764704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PE">
                <a:solidFill>
                  <a:srgbClr val="1D6BC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>
                <a:solidFill>
                  <a:srgbClr val="265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PE">
                <a:solidFill>
                  <a:srgbClr val="2653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DC5D56-AECD-4383-8BF5-7819BF60F2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3" b="76190" l="9890" r="89973"/>
                    </a14:imgEffect>
                  </a14:imgLayer>
                </a14:imgProps>
              </a:ext>
            </a:extLst>
          </a:blip>
          <a:stretch/>
        </p:blipFill>
        <p:spPr>
          <a:xfrm rot="20990507" flipH="1">
            <a:off x="10073949" y="2575118"/>
            <a:ext cx="2268810" cy="1114617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F673458-4D97-4D90-84DB-6A16CB7AA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05756"/>
              </p:ext>
            </p:extLst>
          </p:nvPr>
        </p:nvGraphicFramePr>
        <p:xfrm>
          <a:off x="7321734" y="1221245"/>
          <a:ext cx="3387834" cy="92202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3387834">
                  <a:extLst>
                    <a:ext uri="{9D8B030D-6E8A-4147-A177-3AD203B41FA5}">
                      <a16:colId xmlns:a16="http://schemas.microsoft.com/office/drawing/2014/main" val="3203619846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“Ser una institución moderna y en mejora continua, centrada en los asegurados, que garantiza el acceso a la seguridad social en salud con ética, oportunidad y calidad”.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934405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8A3EB76-2862-4344-8872-876B9F1CE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73238"/>
              </p:ext>
            </p:extLst>
          </p:nvPr>
        </p:nvGraphicFramePr>
        <p:xfrm>
          <a:off x="1564342" y="5894024"/>
          <a:ext cx="5013385" cy="7543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13385">
                  <a:extLst>
                    <a:ext uri="{9D8B030D-6E8A-4147-A177-3AD203B41FA5}">
                      <a16:colId xmlns:a16="http://schemas.microsoft.com/office/drawing/2014/main" val="258520659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“Brindar prestaciones de salud, económicas y sociales a nuestros asegurados con una gestión eficiente e innovadora que garantiza la protección financiera de las prestaciones integrales”.</a:t>
                      </a:r>
                      <a:endParaRPr lang="es-ES" sz="1400" b="1" i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7980215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8D99A377-F50C-485A-99A6-FE279E08D354}"/>
              </a:ext>
            </a:extLst>
          </p:cNvPr>
          <p:cNvSpPr/>
          <p:nvPr/>
        </p:nvSpPr>
        <p:spPr>
          <a:xfrm>
            <a:off x="0" y="6114"/>
            <a:ext cx="12192000" cy="850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 ESTRATÉGICO INSTITUCIONAL 2020-2024 </a:t>
            </a:r>
            <a:endParaRPr kumimoji="0" lang="es-PE" sz="1800" b="1" i="0" u="none" strike="noStrike" kern="1200" cap="all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5 Título">
            <a:extLst>
              <a:ext uri="{FF2B5EF4-FFF2-40B4-BE49-F238E27FC236}">
                <a16:creationId xmlns:a16="http://schemas.microsoft.com/office/drawing/2014/main" id="{1E1E6E14-502F-45D3-82B4-1AC32BD554DD}"/>
              </a:ext>
            </a:extLst>
          </p:cNvPr>
          <p:cNvSpPr txBox="1">
            <a:spLocks/>
          </p:cNvSpPr>
          <p:nvPr/>
        </p:nvSpPr>
        <p:spPr>
          <a:xfrm>
            <a:off x="5121351" y="930506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1D6BC6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2653BD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b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2653BD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F54C0907-70C5-4C9E-889C-C7EDE1BC54E5}"/>
              </a:ext>
            </a:extLst>
          </p:cNvPr>
          <p:cNvSpPr txBox="1">
            <a:spLocks/>
          </p:cNvSpPr>
          <p:nvPr/>
        </p:nvSpPr>
        <p:spPr>
          <a:xfrm>
            <a:off x="697082" y="1526078"/>
            <a:ext cx="2346659" cy="100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Proteger financieramente las prestaciones que se brindan a los asegurados, garantizando una gestión eficiente de los recursos.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Marcador de contenido 6">
            <a:extLst>
              <a:ext uri="{FF2B5EF4-FFF2-40B4-BE49-F238E27FC236}">
                <a16:creationId xmlns:a16="http://schemas.microsoft.com/office/drawing/2014/main" id="{1A0D31A1-E79A-41A9-AE2E-81DD3D1431A8}"/>
              </a:ext>
            </a:extLst>
          </p:cNvPr>
          <p:cNvSpPr txBox="1">
            <a:spLocks/>
          </p:cNvSpPr>
          <p:nvPr/>
        </p:nvSpPr>
        <p:spPr>
          <a:xfrm>
            <a:off x="697082" y="2714822"/>
            <a:ext cx="2346659" cy="10080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Brindar a los asegurados acceso oportuno a prestaciones integrales y de calidad, acorde a sus necesidades.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Marcador de contenido 6">
            <a:extLst>
              <a:ext uri="{FF2B5EF4-FFF2-40B4-BE49-F238E27FC236}">
                <a16:creationId xmlns:a16="http://schemas.microsoft.com/office/drawing/2014/main" id="{2B1635C6-BFF3-461B-BC8F-F85CB1643699}"/>
              </a:ext>
            </a:extLst>
          </p:cNvPr>
          <p:cNvSpPr txBox="1">
            <a:spLocks/>
          </p:cNvSpPr>
          <p:nvPr/>
        </p:nvSpPr>
        <p:spPr>
          <a:xfrm>
            <a:off x="697082" y="4171946"/>
            <a:ext cx="2346659" cy="10080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FF7979"/>
              </a:buClr>
              <a:buFont typeface="Arial" pitchFamily="34" charset="0"/>
              <a:buChar char="•"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Impulsar la transformación digital y la gestión para resultados centrada en los asegurados, logrando modernizar la institución.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Marcador de contenido 5">
            <a:extLst>
              <a:ext uri="{FF2B5EF4-FFF2-40B4-BE49-F238E27FC236}">
                <a16:creationId xmlns:a16="http://schemas.microsoft.com/office/drawing/2014/main" id="{8A2F0C6D-E679-47FD-8904-4A7BBE8D28B7}"/>
              </a:ext>
            </a:extLst>
          </p:cNvPr>
          <p:cNvSpPr txBox="1">
            <a:spLocks/>
          </p:cNvSpPr>
          <p:nvPr/>
        </p:nvSpPr>
        <p:spPr>
          <a:xfrm>
            <a:off x="3593510" y="1634460"/>
            <a:ext cx="3292559" cy="798993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Gestión oportuna y eficiente de los ingresos para financiar los servicios institucionales.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Manejo eficiente de los gastos institucionales.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Marcador de contenido 6">
            <a:extLst>
              <a:ext uri="{FF2B5EF4-FFF2-40B4-BE49-F238E27FC236}">
                <a16:creationId xmlns:a16="http://schemas.microsoft.com/office/drawing/2014/main" id="{1DDD594F-C304-4E8E-BF0C-0F75D546AF5B}"/>
              </a:ext>
            </a:extLst>
          </p:cNvPr>
          <p:cNvSpPr txBox="1">
            <a:spLocks/>
          </p:cNvSpPr>
          <p:nvPr/>
        </p:nvSpPr>
        <p:spPr>
          <a:xfrm>
            <a:off x="3593510" y="2638061"/>
            <a:ext cx="6174898" cy="1681611"/>
          </a:xfrm>
          <a:prstGeom prst="flowChartAlternateProcess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Brindar a los asegurados acceso oportuno a prestaciones integrales y de calidad, acorde a sus necesidades.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Estándares de calidad definidos y alineados a las necesidades de los asegurados.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Articulación efectiva de la red inter e intrainstitucional al servicio del asegurado.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Servicios disponibles para brindar atenciones con oportunidad y calidad a los asegurados.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 humano disponible, competente y eficientemente distribuido.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Prevención de la vulnerabilidad y gestión de desastres.</a:t>
            </a:r>
          </a:p>
        </p:txBody>
      </p:sp>
      <p:sp>
        <p:nvSpPr>
          <p:cNvPr id="23" name="Flecha derecha 21">
            <a:extLst>
              <a:ext uri="{FF2B5EF4-FFF2-40B4-BE49-F238E27FC236}">
                <a16:creationId xmlns:a16="http://schemas.microsoft.com/office/drawing/2014/main" id="{F54E9254-6D97-4CF0-8676-C560E0D6501C}"/>
              </a:ext>
            </a:extLst>
          </p:cNvPr>
          <p:cNvSpPr/>
          <p:nvPr/>
        </p:nvSpPr>
        <p:spPr>
          <a:xfrm>
            <a:off x="3178153" y="1836306"/>
            <a:ext cx="288032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Flecha derecha 22">
            <a:extLst>
              <a:ext uri="{FF2B5EF4-FFF2-40B4-BE49-F238E27FC236}">
                <a16:creationId xmlns:a16="http://schemas.microsoft.com/office/drawing/2014/main" id="{B91561C5-06A6-48D5-B01D-FBE141FF1038}"/>
              </a:ext>
            </a:extLst>
          </p:cNvPr>
          <p:cNvSpPr/>
          <p:nvPr/>
        </p:nvSpPr>
        <p:spPr>
          <a:xfrm>
            <a:off x="3178153" y="3074806"/>
            <a:ext cx="288032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Flecha derecha 23">
            <a:extLst>
              <a:ext uri="{FF2B5EF4-FFF2-40B4-BE49-F238E27FC236}">
                <a16:creationId xmlns:a16="http://schemas.microsoft.com/office/drawing/2014/main" id="{25BFE2E8-6C09-4DA0-B37D-AAABF83454B6}"/>
              </a:ext>
            </a:extLst>
          </p:cNvPr>
          <p:cNvSpPr/>
          <p:nvPr/>
        </p:nvSpPr>
        <p:spPr>
          <a:xfrm>
            <a:off x="3178153" y="4649158"/>
            <a:ext cx="288032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Marcador de contenido 6">
            <a:extLst>
              <a:ext uri="{FF2B5EF4-FFF2-40B4-BE49-F238E27FC236}">
                <a16:creationId xmlns:a16="http://schemas.microsoft.com/office/drawing/2014/main" id="{3CBDB225-3D0B-41EA-B903-5A46F3A4DE98}"/>
              </a:ext>
            </a:extLst>
          </p:cNvPr>
          <p:cNvSpPr txBox="1">
            <a:spLocks/>
          </p:cNvSpPr>
          <p:nvPr/>
        </p:nvSpPr>
        <p:spPr>
          <a:xfrm>
            <a:off x="3593510" y="4507001"/>
            <a:ext cx="8561704" cy="1152514"/>
          </a:xfrm>
          <a:prstGeom prst="flowChartAlternateProcess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es-ES"/>
            </a:defPPr>
            <a:lvl1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FF7979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Implementación de procesos para la separación de funciones según la Ley </a:t>
            </a:r>
            <a:r>
              <a:rPr lang="es-PE" dirty="0">
                <a:solidFill>
                  <a:prstClr val="black"/>
                </a:solidFill>
              </a:rPr>
              <a:t>N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 29344 Ley </a:t>
            </a:r>
            <a:r>
              <a:rPr lang="es-PE" dirty="0">
                <a:solidFill>
                  <a:prstClr val="black"/>
                </a:solidFill>
              </a:rPr>
              <a:t>Marco de Aseguramiento Universal en Salud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Implementación de Sistemas interoperables, que brinden información confiable y oportuna para tomar decisiones en la institución.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institucional articulada con enfoque de resultados y centrada en el asegurado.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97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Desempeño ético y empático de los colaboradores en la institución.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9F39C78-882E-4D20-9A93-4964C3E6BFD4}"/>
              </a:ext>
            </a:extLst>
          </p:cNvPr>
          <p:cNvSpPr/>
          <p:nvPr/>
        </p:nvSpPr>
        <p:spPr>
          <a:xfrm>
            <a:off x="697083" y="1173759"/>
            <a:ext cx="212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Estratégicos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A257590-9BE7-4753-9DB9-98E6FA738262}"/>
              </a:ext>
            </a:extLst>
          </p:cNvPr>
          <p:cNvSpPr/>
          <p:nvPr/>
        </p:nvSpPr>
        <p:spPr>
          <a:xfrm>
            <a:off x="3893640" y="1173558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Acciones Estratégicas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0444940-5EF0-42A5-A86C-E03B9A0ABBD7}"/>
              </a:ext>
            </a:extLst>
          </p:cNvPr>
          <p:cNvSpPr txBox="1"/>
          <p:nvPr/>
        </p:nvSpPr>
        <p:spPr>
          <a:xfrm>
            <a:off x="7703321" y="6078168"/>
            <a:ext cx="4130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Estratégico Institucional (PEI) 2020-2024</a:t>
            </a:r>
          </a:p>
        </p:txBody>
      </p:sp>
      <p:pic>
        <p:nvPicPr>
          <p:cNvPr id="33" name="Picture 2" descr="Misión y Visión - Municipalidad Distrital de Carmen Alto">
            <a:extLst>
              <a:ext uri="{FF2B5EF4-FFF2-40B4-BE49-F238E27FC236}">
                <a16:creationId xmlns:a16="http://schemas.microsoft.com/office/drawing/2014/main" id="{172092E3-87BE-4010-B167-FEB15F14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336"/>
            <a:ext cx="1586671" cy="15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Misión y Visión - Alpha Logistics">
            <a:extLst>
              <a:ext uri="{FF2B5EF4-FFF2-40B4-BE49-F238E27FC236}">
                <a16:creationId xmlns:a16="http://schemas.microsoft.com/office/drawing/2014/main" id="{A1A4BC38-F2B4-423D-8ED3-0A46BABF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95" y="930506"/>
            <a:ext cx="1606927" cy="15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id="{B4316282-FD7A-46D3-8955-51A2827D0C69}"/>
              </a:ext>
            </a:extLst>
          </p:cNvPr>
          <p:cNvSpPr/>
          <p:nvPr/>
        </p:nvSpPr>
        <p:spPr>
          <a:xfrm>
            <a:off x="115564" y="1747123"/>
            <a:ext cx="664895" cy="59714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2D50BC1-5CA1-448F-87A6-D27B2681E895}"/>
              </a:ext>
            </a:extLst>
          </p:cNvPr>
          <p:cNvSpPr/>
          <p:nvPr/>
        </p:nvSpPr>
        <p:spPr>
          <a:xfrm>
            <a:off x="115564" y="2822922"/>
            <a:ext cx="664895" cy="59714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19C0A0FB-CA3D-4ACA-B49D-3049CDD4D00F}"/>
              </a:ext>
            </a:extLst>
          </p:cNvPr>
          <p:cNvSpPr/>
          <p:nvPr/>
        </p:nvSpPr>
        <p:spPr>
          <a:xfrm>
            <a:off x="115564" y="4377372"/>
            <a:ext cx="664895" cy="59714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3386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/>
      <p:bldP spid="31" grpId="0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22" y="6372156"/>
            <a:ext cx="1040752" cy="3784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35" y="6320572"/>
            <a:ext cx="1192304" cy="46135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00A03DF-C4AF-48CF-8D24-4378BA842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807" y="6346626"/>
            <a:ext cx="1240954" cy="409250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BA6296B9-969C-4C86-B7F3-CB6B05A29CBB}"/>
              </a:ext>
            </a:extLst>
          </p:cNvPr>
          <p:cNvGrpSpPr/>
          <p:nvPr/>
        </p:nvGrpSpPr>
        <p:grpSpPr>
          <a:xfrm>
            <a:off x="2260011" y="275953"/>
            <a:ext cx="4868757" cy="558659"/>
            <a:chOff x="676974" y="608904"/>
            <a:chExt cx="4255066" cy="448541"/>
          </a:xfrm>
          <a:solidFill>
            <a:schemeClr val="accent1">
              <a:lumMod val="75000"/>
            </a:schemeClr>
          </a:solidFill>
        </p:grpSpPr>
        <p:sp>
          <p:nvSpPr>
            <p:cNvPr id="46" name="Rectángulo redondeado 8">
              <a:extLst>
                <a:ext uri="{FF2B5EF4-FFF2-40B4-BE49-F238E27FC236}">
                  <a16:creationId xmlns:a16="http://schemas.microsoft.com/office/drawing/2014/main" id="{C5ACD3DB-55B1-40D2-9BAE-F413F03F377B}"/>
                </a:ext>
              </a:extLst>
            </p:cNvPr>
            <p:cNvSpPr/>
            <p:nvPr/>
          </p:nvSpPr>
          <p:spPr>
            <a:xfrm>
              <a:off x="750899" y="645806"/>
              <a:ext cx="4101073" cy="372257"/>
            </a:xfrm>
            <a:prstGeom prst="roundRect">
              <a:avLst/>
            </a:prstGeom>
            <a:grpFill/>
            <a:ln w="25400" cap="flat" cmpd="sng" algn="ctr">
              <a:solidFill>
                <a:srgbClr val="77933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ángulo redondeado 9">
              <a:extLst>
                <a:ext uri="{FF2B5EF4-FFF2-40B4-BE49-F238E27FC236}">
                  <a16:creationId xmlns:a16="http://schemas.microsoft.com/office/drawing/2014/main" id="{D1651750-7404-4C4D-AFC2-91AC4586ADCE}"/>
                </a:ext>
              </a:extLst>
            </p:cNvPr>
            <p:cNvSpPr/>
            <p:nvPr/>
          </p:nvSpPr>
          <p:spPr>
            <a:xfrm>
              <a:off x="676974" y="608904"/>
              <a:ext cx="4255066" cy="448541"/>
            </a:xfrm>
            <a:prstGeom prst="roundRect">
              <a:avLst/>
            </a:prstGeom>
            <a:grpFill/>
            <a:ln w="25400" cap="flat" cmpd="sng" algn="ctr">
              <a:solidFill>
                <a:srgbClr val="637052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387743F5-9114-47B4-BB3E-EC143D7CA232}"/>
                </a:ext>
              </a:extLst>
            </p:cNvPr>
            <p:cNvSpPr txBox="1"/>
            <p:nvPr/>
          </p:nvSpPr>
          <p:spPr>
            <a:xfrm>
              <a:off x="834933" y="649346"/>
              <a:ext cx="3899954" cy="2965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600">
                  <a:solidFill>
                    <a:srgbClr val="002060"/>
                  </a:solidFill>
                </a:defRPr>
              </a:lvl1pPr>
            </a:lstStyle>
            <a:p>
              <a:pPr lvl="0" algn="ctr">
                <a:defRPr/>
              </a:pPr>
              <a:r>
                <a:rPr lang="es-MX" sz="1800" b="1" kern="0" dirty="0">
                  <a:solidFill>
                    <a:prstClr val="white"/>
                  </a:solidFill>
                </a:rPr>
                <a:t>Principios</a:t>
              </a:r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5509C2-4BEF-4291-AD41-582E775FB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947180"/>
              </p:ext>
            </p:extLst>
          </p:nvPr>
        </p:nvGraphicFramePr>
        <p:xfrm>
          <a:off x="1471867" y="1050278"/>
          <a:ext cx="9154704" cy="540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954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22" y="6372156"/>
            <a:ext cx="1040752" cy="3784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035" y="6320572"/>
            <a:ext cx="1192304" cy="46135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00A03DF-C4AF-48CF-8D24-4378BA842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807" y="6346626"/>
            <a:ext cx="1240954" cy="409250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BA6296B9-969C-4C86-B7F3-CB6B05A29CBB}"/>
              </a:ext>
            </a:extLst>
          </p:cNvPr>
          <p:cNvGrpSpPr/>
          <p:nvPr/>
        </p:nvGrpSpPr>
        <p:grpSpPr>
          <a:xfrm>
            <a:off x="857339" y="132099"/>
            <a:ext cx="8268906" cy="398371"/>
            <a:chOff x="676974" y="608904"/>
            <a:chExt cx="4255066" cy="448541"/>
          </a:xfrm>
          <a:solidFill>
            <a:schemeClr val="accent1">
              <a:lumMod val="75000"/>
            </a:schemeClr>
          </a:solidFill>
        </p:grpSpPr>
        <p:sp>
          <p:nvSpPr>
            <p:cNvPr id="46" name="Rectángulo redondeado 8">
              <a:extLst>
                <a:ext uri="{FF2B5EF4-FFF2-40B4-BE49-F238E27FC236}">
                  <a16:creationId xmlns:a16="http://schemas.microsoft.com/office/drawing/2014/main" id="{C5ACD3DB-55B1-40D2-9BAE-F413F03F377B}"/>
                </a:ext>
              </a:extLst>
            </p:cNvPr>
            <p:cNvSpPr/>
            <p:nvPr/>
          </p:nvSpPr>
          <p:spPr>
            <a:xfrm>
              <a:off x="750899" y="645806"/>
              <a:ext cx="4101073" cy="372257"/>
            </a:xfrm>
            <a:prstGeom prst="roundRect">
              <a:avLst/>
            </a:prstGeom>
            <a:grpFill/>
            <a:ln w="25400" cap="flat" cmpd="sng" algn="ctr">
              <a:solidFill>
                <a:srgbClr val="77933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ángulo redondeado 9">
              <a:extLst>
                <a:ext uri="{FF2B5EF4-FFF2-40B4-BE49-F238E27FC236}">
                  <a16:creationId xmlns:a16="http://schemas.microsoft.com/office/drawing/2014/main" id="{D1651750-7404-4C4D-AFC2-91AC4586ADCE}"/>
                </a:ext>
              </a:extLst>
            </p:cNvPr>
            <p:cNvSpPr/>
            <p:nvPr/>
          </p:nvSpPr>
          <p:spPr>
            <a:xfrm>
              <a:off x="676974" y="608904"/>
              <a:ext cx="4255066" cy="448541"/>
            </a:xfrm>
            <a:prstGeom prst="roundRect">
              <a:avLst/>
            </a:prstGeom>
            <a:grpFill/>
            <a:ln w="25400" cap="flat" cmpd="sng" algn="ctr">
              <a:solidFill>
                <a:srgbClr val="637052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387743F5-9114-47B4-BB3E-EC143D7CA232}"/>
                </a:ext>
              </a:extLst>
            </p:cNvPr>
            <p:cNvSpPr txBox="1"/>
            <p:nvPr/>
          </p:nvSpPr>
          <p:spPr>
            <a:xfrm>
              <a:off x="834933" y="649346"/>
              <a:ext cx="3899954" cy="2965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600">
                  <a:solidFill>
                    <a:srgbClr val="002060"/>
                  </a:solidFill>
                </a:defRPr>
              </a:lvl1pPr>
            </a:lstStyle>
            <a:p>
              <a:pPr lvl="0" algn="ctr">
                <a:defRPr/>
              </a:pPr>
              <a:r>
                <a:rPr lang="es-MX" sz="1800" b="1" kern="0" dirty="0">
                  <a:solidFill>
                    <a:prstClr val="white"/>
                  </a:solidFill>
                </a:rPr>
                <a:t>Matriz de Objetivos del Plan Estratégico Institucional – 2020-2024</a:t>
              </a:r>
            </a:p>
          </p:txBody>
        </p:sp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398288-77E0-8DC6-B16E-EA775E512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02183"/>
              </p:ext>
            </p:extLst>
          </p:nvPr>
        </p:nvGraphicFramePr>
        <p:xfrm>
          <a:off x="456997" y="692458"/>
          <a:ext cx="11172752" cy="5634543"/>
        </p:xfrm>
        <a:graphic>
          <a:graphicData uri="http://schemas.openxmlformats.org/drawingml/2006/table">
            <a:tbl>
              <a:tblPr/>
              <a:tblGrid>
                <a:gridCol w="1441071">
                  <a:extLst>
                    <a:ext uri="{9D8B030D-6E8A-4147-A177-3AD203B41FA5}">
                      <a16:colId xmlns:a16="http://schemas.microsoft.com/office/drawing/2014/main" val="2291301298"/>
                    </a:ext>
                  </a:extLst>
                </a:gridCol>
                <a:gridCol w="1750654">
                  <a:extLst>
                    <a:ext uri="{9D8B030D-6E8A-4147-A177-3AD203B41FA5}">
                      <a16:colId xmlns:a16="http://schemas.microsoft.com/office/drawing/2014/main" val="1691089775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833728416"/>
                    </a:ext>
                  </a:extLst>
                </a:gridCol>
                <a:gridCol w="2281561">
                  <a:extLst>
                    <a:ext uri="{9D8B030D-6E8A-4147-A177-3AD203B41FA5}">
                      <a16:colId xmlns:a16="http://schemas.microsoft.com/office/drawing/2014/main" val="1429140764"/>
                    </a:ext>
                  </a:extLst>
                </a:gridCol>
                <a:gridCol w="3781737">
                  <a:extLst>
                    <a:ext uri="{9D8B030D-6E8A-4147-A177-3AD203B41FA5}">
                      <a16:colId xmlns:a16="http://schemas.microsoft.com/office/drawing/2014/main" val="2566305135"/>
                    </a:ext>
                  </a:extLst>
                </a:gridCol>
                <a:gridCol w="958940">
                  <a:extLst>
                    <a:ext uri="{9D8B030D-6E8A-4147-A177-3AD203B41FA5}">
                      <a16:colId xmlns:a16="http://schemas.microsoft.com/office/drawing/2014/main" val="2309484834"/>
                    </a:ext>
                  </a:extLst>
                </a:gridCol>
              </a:tblGrid>
              <a:tr h="2764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Objetivo Estratégico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Programada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Acciones Estratégicas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Indicadores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Programada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75001"/>
                  </a:ext>
                </a:extLst>
              </a:tr>
              <a:tr h="14000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 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 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96330"/>
                  </a:ext>
                </a:extLst>
              </a:tr>
              <a:tr h="14000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96068"/>
                  </a:ext>
                </a:extLst>
              </a:tr>
              <a:tr h="5492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Proteger financieramente las prestaciones que se brindan a los asegurados garantizando una gestión eficiente de los recursos.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Índice de siniestralidad por tipo de Seguro Regular, Agrario y Pensionistas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oportuna y eficiente de los ingresos para financiar los servicios institucionales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de deuda  respecto al Presupuesto 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47654"/>
                  </a:ext>
                </a:extLst>
              </a:tr>
              <a:tr h="2923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dispensación de medicamentos respecto al total prescrito</a:t>
                      </a:r>
                    </a:p>
                  </a:txBody>
                  <a:tcPr marL="3627" marR="3627" marT="3627" marB="0" anchor="ctr"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eficiente de los gastos institucionales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Variación del gasto asistencial de las personas atendidas en situación de afiliación indebida o por fuera de su cobertura de salud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957521"/>
                  </a:ext>
                </a:extLst>
              </a:tr>
              <a:tr h="1952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Gasto administrativo respecto al Presupuesto total.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29930"/>
                  </a:ext>
                </a:extLst>
              </a:tr>
              <a:tr h="54921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Brindar a los asegurados acceso oportuno a prestaciones integrales y de calidad acorde a sus necesidades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Satisfacción del usuario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 del modelo de atención integral diferenciado por ciclo de vida, con asegurados empoderados en sus derechos y deberes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cumplimiento de la cartera de servicios preventivos según norma técnica o protocolo nacional establecido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222410"/>
                  </a:ext>
                </a:extLst>
              </a:tr>
              <a:tr h="16517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complicaciones en enfermedades trazadoras: DM (Pie Diabético y coma), HTA (ACV), SIDA (Neumonía), TBC (Fracaso terapéutico)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Articulación efectiva de la red inter e intrainstitucional al servicio del asegurado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referencia no pertinentes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I: 2% 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93080"/>
                  </a:ext>
                </a:extLst>
              </a:tr>
              <a:tr h="16517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II: 2.3% 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88847"/>
                  </a:ext>
                </a:extLst>
              </a:tr>
              <a:tr h="1952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Contrarreferencias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58156"/>
                  </a:ext>
                </a:extLst>
              </a:tr>
              <a:tr h="2764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disponibles para brindar atenciones con oportunidad y calidad a los asegurados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Diferimiento de citas en procedimientos de apoyo al  diagnóstico en, Radiología y Ecografía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días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194713"/>
                  </a:ext>
                </a:extLst>
              </a:tr>
              <a:tr h="2764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equipamiento operativo, de Resonador, Tomógrafo, Equipo de rayos X, Ecógrafo, Endoscopio.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667889"/>
                  </a:ext>
                </a:extLst>
              </a:tr>
              <a:tr h="1952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atenciones de emergencia de prioridad IV y V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humano disponible, competente y eficientemente distribuido.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personal evaluado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206039"/>
                  </a:ext>
                </a:extLst>
              </a:tr>
              <a:tr h="20021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de médicos x 10000 asegurados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13.5 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556712"/>
                  </a:ext>
                </a:extLst>
              </a:tr>
              <a:tr h="2252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ausentismo laboral (en horas)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53497"/>
                  </a:ext>
                </a:extLst>
              </a:tr>
              <a:tr h="2764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vulnerabilidad y gestión de desastres.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riesgos en EESS de mayor vulnerabilidad corregidos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831838"/>
                  </a:ext>
                </a:extLst>
              </a:tr>
              <a:tr h="27641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Impulsar la transformación digital y la gestión para resultados, centrada en los asegurados logrando modernizar la institución.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sistemas clave interoperables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procesos para la  separación de funciones según la Ley AUS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procesos implementados en el marco de la separación de funciones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15549"/>
                  </a:ext>
                </a:extLst>
              </a:tr>
              <a:tr h="5492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Sistemas interoperables, que brinden información confiable y oportuna para tomar decisiones en la institución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procesos que son soportados por sistemas clave interoperables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27.78%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343831"/>
                  </a:ext>
                </a:extLst>
              </a:tr>
              <a:tr h="2953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institucional articulada con enfoque de resultados y centrada en el asegurado 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de indicadores clave de gestión obtenidos por sistemas automatizados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798195"/>
                  </a:ext>
                </a:extLst>
              </a:tr>
              <a:tr h="19020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aplicativos implementados en nube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Desempeño ético y empático de los colaboradores en la institución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Índice de percepción de buen trato en los servicios.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897171"/>
                  </a:ext>
                </a:extLst>
              </a:tr>
              <a:tr h="19020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Índice de clima laboral.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27" marR="3627" marT="362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27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9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D4DE5-6AB4-4816-92D4-1EA68A0B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543"/>
            <a:ext cx="10515600" cy="871492"/>
          </a:xfrm>
        </p:spPr>
        <p:txBody>
          <a:bodyPr>
            <a:normAutofit/>
          </a:bodyPr>
          <a:lstStyle/>
          <a:p>
            <a:pPr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PRESUPUESTARIA DE ESSALUD - I TRIMESTRE 2023</a:t>
            </a:r>
            <a:b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Expresado en soles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B2056B-9ED4-471A-9244-E7F0E962A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472" y="1328782"/>
            <a:ext cx="8441055" cy="50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7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A6A785A-A2F4-4969-B046-22653D263440}"/>
              </a:ext>
            </a:extLst>
          </p:cNvPr>
          <p:cNvSpPr txBox="1">
            <a:spLocks/>
          </p:cNvSpPr>
          <p:nvPr/>
        </p:nvSpPr>
        <p:spPr>
          <a:xfrm>
            <a:off x="1722475" y="144492"/>
            <a:ext cx="8506046" cy="585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FLUJO DE CAJA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167314" y="6042593"/>
            <a:ext cx="3737813" cy="585851"/>
            <a:chOff x="8167314" y="6042593"/>
            <a:chExt cx="3737813" cy="58585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823" y="6094239"/>
              <a:ext cx="1192304" cy="46135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7" t="26748" r="9801" b="26748"/>
            <a:stretch/>
          </p:blipFill>
          <p:spPr>
            <a:xfrm>
              <a:off x="8167314" y="6162675"/>
              <a:ext cx="1304186" cy="326047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693" y="6042593"/>
              <a:ext cx="970937" cy="585851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B8953BAE-961D-4B6C-8A21-69D3E87CD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79" y="854242"/>
            <a:ext cx="10659979" cy="51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7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A6A785A-A2F4-4969-B046-22653D263440}"/>
              </a:ext>
            </a:extLst>
          </p:cNvPr>
          <p:cNvSpPr txBox="1">
            <a:spLocks/>
          </p:cNvSpPr>
          <p:nvPr/>
        </p:nvSpPr>
        <p:spPr>
          <a:xfrm>
            <a:off x="1722475" y="144492"/>
            <a:ext cx="8506046" cy="585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 DE SITUACIÓN FINANCIERA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167314" y="6042593"/>
            <a:ext cx="3737813" cy="585851"/>
            <a:chOff x="8167314" y="6042593"/>
            <a:chExt cx="3737813" cy="58585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823" y="6094239"/>
              <a:ext cx="1192304" cy="46135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7" t="26748" r="9801" b="26748"/>
            <a:stretch/>
          </p:blipFill>
          <p:spPr>
            <a:xfrm>
              <a:off x="8167314" y="6162675"/>
              <a:ext cx="1304186" cy="326047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693" y="6042593"/>
              <a:ext cx="970937" cy="585851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DC302E0F-2565-4919-8D67-9128463EC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820" y="730344"/>
            <a:ext cx="9685421" cy="53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A6A785A-A2F4-4969-B046-22653D263440}"/>
              </a:ext>
            </a:extLst>
          </p:cNvPr>
          <p:cNvSpPr txBox="1">
            <a:spLocks/>
          </p:cNvSpPr>
          <p:nvPr/>
        </p:nvSpPr>
        <p:spPr>
          <a:xfrm>
            <a:off x="1722475" y="144492"/>
            <a:ext cx="8506046" cy="585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GESTIÓN FINANCIEROS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167314" y="6042593"/>
            <a:ext cx="3737813" cy="585851"/>
            <a:chOff x="8167314" y="6042593"/>
            <a:chExt cx="3737813" cy="58585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823" y="6094239"/>
              <a:ext cx="1192304" cy="46135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7" t="26748" r="9801" b="26748"/>
            <a:stretch/>
          </p:blipFill>
          <p:spPr>
            <a:xfrm>
              <a:off x="8167314" y="6162675"/>
              <a:ext cx="1304186" cy="326047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693" y="6042593"/>
              <a:ext cx="970937" cy="5858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>
                <a:extLst>
                  <a:ext uri="{FF2B5EF4-FFF2-40B4-BE49-F238E27FC236}">
                    <a16:creationId xmlns:a16="http://schemas.microsoft.com/office/drawing/2014/main" id="{AA369CF9-301D-4501-8140-157C2155BA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3600" y="879270"/>
              <a:ext cx="9807750" cy="14570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41545">
                      <a:extLst>
                        <a:ext uri="{9D8B030D-6E8A-4147-A177-3AD203B41FA5}">
                          <a16:colId xmlns:a16="http://schemas.microsoft.com/office/drawing/2014/main" val="925281729"/>
                        </a:ext>
                      </a:extLst>
                    </a:gridCol>
                    <a:gridCol w="4583859">
                      <a:extLst>
                        <a:ext uri="{9D8B030D-6E8A-4147-A177-3AD203B41FA5}">
                          <a16:colId xmlns:a16="http://schemas.microsoft.com/office/drawing/2014/main" val="2497190118"/>
                        </a:ext>
                      </a:extLst>
                    </a:gridCol>
                    <a:gridCol w="1053646">
                      <a:extLst>
                        <a:ext uri="{9D8B030D-6E8A-4147-A177-3AD203B41FA5}">
                          <a16:colId xmlns:a16="http://schemas.microsoft.com/office/drawing/2014/main" val="4265904689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4215792043"/>
                        </a:ext>
                      </a:extLst>
                    </a:gridCol>
                  </a:tblGrid>
                  <a:tr h="5855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Indicador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Fórmula</a:t>
                          </a:r>
                          <a:endParaRPr lang="es-PE" sz="12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PE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Meta 2023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Ejecución 2023 – I TRIM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034951"/>
                      </a:ext>
                    </a:extLst>
                  </a:tr>
                  <a:tr h="4203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Rendimiento de la Reserva Técnica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60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[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PE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𝑉𝑎𝑙𝑜𝑟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𝑐𝑢𝑜𝑡𝑎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𝑑𝑒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𝑙𝑎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𝑅𝑒𝑠𝑒𝑟𝑣𝑎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é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𝑐𝑛𝑖𝑐𝑎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𝑒𝑛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ñ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𝑉𝑎𝑙𝑜𝑟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𝑐𝑢𝑜𝑡𝑎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𝑑𝑒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𝑙𝑎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𝑟𝑒𝑠𝑒𝑟𝑣𝑎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é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𝑐𝑛𝑖𝑐𝑎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𝑒𝑛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𝐴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ñ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𝑜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𝑋</m:t>
                                  </m:r>
                                  <m:r>
                                    <a:rPr lang="es-MX" sz="1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s-MX" sz="1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−1 ] </m:t>
                              </m:r>
                              <m:r>
                                <a:rPr lang="es-MX" sz="1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lang="es-MX" sz="1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100</m:t>
                              </m:r>
                            </m:oMath>
                          </a14:m>
                          <a:endParaRPr lang="es-PE" sz="1600" dirty="0">
                            <a:effectLst/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4.0%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MX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3.71%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s-PE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53818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>
                <a:extLst>
                  <a:ext uri="{FF2B5EF4-FFF2-40B4-BE49-F238E27FC236}">
                    <a16:creationId xmlns:a16="http://schemas.microsoft.com/office/drawing/2014/main" id="{AA369CF9-301D-4501-8140-157C2155B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020346"/>
                  </p:ext>
                </p:extLst>
              </p:nvPr>
            </p:nvGraphicFramePr>
            <p:xfrm>
              <a:off x="993600" y="879270"/>
              <a:ext cx="9807750" cy="14570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141545">
                      <a:extLst>
                        <a:ext uri="{9D8B030D-6E8A-4147-A177-3AD203B41FA5}">
                          <a16:colId xmlns:a16="http://schemas.microsoft.com/office/drawing/2014/main" val="925281729"/>
                        </a:ext>
                      </a:extLst>
                    </a:gridCol>
                    <a:gridCol w="4583859">
                      <a:extLst>
                        <a:ext uri="{9D8B030D-6E8A-4147-A177-3AD203B41FA5}">
                          <a16:colId xmlns:a16="http://schemas.microsoft.com/office/drawing/2014/main" val="2497190118"/>
                        </a:ext>
                      </a:extLst>
                    </a:gridCol>
                    <a:gridCol w="1053646">
                      <a:extLst>
                        <a:ext uri="{9D8B030D-6E8A-4147-A177-3AD203B41FA5}">
                          <a16:colId xmlns:a16="http://schemas.microsoft.com/office/drawing/2014/main" val="4265904689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4215792043"/>
                        </a:ext>
                      </a:extLst>
                    </a:gridCol>
                  </a:tblGrid>
                  <a:tr h="5855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Indicador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Fórmula</a:t>
                          </a:r>
                          <a:endParaRPr lang="es-PE" sz="12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PE" sz="12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Meta 2023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2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Ejecución 2023 – I TRIM</a:t>
                          </a:r>
                          <a:endParaRPr lang="es-PE" sz="1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D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034951"/>
                      </a:ext>
                    </a:extLst>
                  </a:tr>
                  <a:tr h="8714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Rendimiento de la Reserva Técnica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PE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8750" t="-72222" r="-4574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PE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4.0%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MX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PE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3.71%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s-PE" sz="14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53818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15FBA799-34EF-4108-85A1-D184D82E1A8F}"/>
              </a:ext>
            </a:extLst>
          </p:cNvPr>
          <p:cNvSpPr txBox="1"/>
          <p:nvPr/>
        </p:nvSpPr>
        <p:spPr>
          <a:xfrm>
            <a:off x="993600" y="2555379"/>
            <a:ext cx="9807750" cy="332398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cierre de marzo del 2023, 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Portafolio de EsSalud Ley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N°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26790 - Reserva Técnica registró un rendimiento nominal anual de 3.71%, resultado mayor al registrado en el mes anterior para similar horizonte temporal (3.06%).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activa en el Mercado de Capitales Primario y Secundario con enfoque en inversiones de mediano plazo, en instrumentos de Renta Fija en cuanto estas ofrezcan rendimientos superiores a la tasa de inflación esperada en el mediano plazo: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Colocaciones en Depósitos Overnight,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Overweek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Cuentas remuneradas, en función a la disponibilidad y límites permitidos.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Colocación de Certificados de Depósitos y Papeles Comerciales.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Monitoreo, mercado de Bonos Soberanos y Bonos Públicos evaluando posibilidad de inversiones, tanto en el mercado primario y secundario, con un sesgo de preferencia para instrumentos con plazos de maduración de mediano plazo.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 en Fondos de Inversión que desarrollen estructuras de inversión en deuda privada los cuales proponen una adecuada diversificación, nivel de riesgo.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Mantenimiento de posición relativa en activos de mercado de Renta Variable local.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8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5708</TotalTime>
  <Words>1597</Words>
  <Application>Microsoft Office PowerPoint</Application>
  <PresentationFormat>Panorámica</PresentationFormat>
  <Paragraphs>244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SansSerif</vt:lpstr>
      <vt:lpstr>Tahoma</vt:lpstr>
      <vt:lpstr>Wingdings</vt:lpstr>
      <vt:lpstr>Tema de Office</vt:lpstr>
      <vt:lpstr>1_Tema de Office</vt:lpstr>
      <vt:lpstr>Worksheet</vt:lpstr>
      <vt:lpstr>Presentación de PowerPoint</vt:lpstr>
      <vt:lpstr>EVALUACIÓN PRESUPUESTARIA DE ESSALUD – ANUAL 2022 Expresado en soles</vt:lpstr>
      <vt:lpstr>Presentación de PowerPoint</vt:lpstr>
      <vt:lpstr>Presentación de PowerPoint</vt:lpstr>
      <vt:lpstr>Presentación de PowerPoint</vt:lpstr>
      <vt:lpstr>EVALUACIÓN PRESUPUESTARIA DE ESSALUD - I TRIMESTRE 2023 Expresado en soles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Anual de Contrataciones- CEABE 2023</vt:lpstr>
      <vt:lpstr>Plan Anual de Contrataciones- GCL 2023</vt:lpstr>
      <vt:lpstr>Plan Anual de Contrataciones- EsSalud 2023</vt:lpstr>
      <vt:lpstr>Plan Anual de Contrataciones- EsSalud 2023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Luis Enrique  Pineda Larzo</cp:lastModifiedBy>
  <cp:revision>415</cp:revision>
  <cp:lastPrinted>2023-04-26T19:53:33Z</cp:lastPrinted>
  <dcterms:created xsi:type="dcterms:W3CDTF">2021-11-08T16:04:05Z</dcterms:created>
  <dcterms:modified xsi:type="dcterms:W3CDTF">2023-05-04T21:15:13Z</dcterms:modified>
</cp:coreProperties>
</file>