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97" r:id="rId5"/>
    <p:sldMasterId id="2147483808" r:id="rId6"/>
    <p:sldMasterId id="2147483821" r:id="rId7"/>
    <p:sldMasterId id="2147483832" r:id="rId8"/>
  </p:sldMasterIdLst>
  <p:notesMasterIdLst>
    <p:notesMasterId r:id="rId37"/>
  </p:notesMasterIdLst>
  <p:sldIdLst>
    <p:sldId id="724" r:id="rId9"/>
    <p:sldId id="769" r:id="rId10"/>
    <p:sldId id="797" r:id="rId11"/>
    <p:sldId id="798" r:id="rId12"/>
    <p:sldId id="799" r:id="rId13"/>
    <p:sldId id="978" r:id="rId14"/>
    <p:sldId id="979" r:id="rId15"/>
    <p:sldId id="828" r:id="rId16"/>
    <p:sldId id="829" r:id="rId17"/>
    <p:sldId id="824" r:id="rId18"/>
    <p:sldId id="825" r:id="rId19"/>
    <p:sldId id="936" r:id="rId20"/>
    <p:sldId id="952" r:id="rId21"/>
    <p:sldId id="831" r:id="rId22"/>
    <p:sldId id="830" r:id="rId23"/>
    <p:sldId id="904" r:id="rId24"/>
    <p:sldId id="905" r:id="rId25"/>
    <p:sldId id="906" r:id="rId26"/>
    <p:sldId id="869" r:id="rId27"/>
    <p:sldId id="909" r:id="rId28"/>
    <p:sldId id="910" r:id="rId29"/>
    <p:sldId id="953" r:id="rId30"/>
    <p:sldId id="954" r:id="rId31"/>
    <p:sldId id="955" r:id="rId32"/>
    <p:sldId id="926" r:id="rId33"/>
    <p:sldId id="927" r:id="rId34"/>
    <p:sldId id="977" r:id="rId35"/>
    <p:sldId id="956" r:id="rId36"/>
  </p:sldIdLst>
  <p:sldSz cx="9144000" cy="5143500" type="screen16x9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3288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orient="horz" pos="30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Beleni Carrion Velasquez" initials="MBCV" lastIdx="1" clrIdx="0">
    <p:extLst>
      <p:ext uri="{19B8F6BF-5375-455C-9EA6-DF929625EA0E}">
        <p15:presenceInfo xmlns:p15="http://schemas.microsoft.com/office/powerpoint/2012/main" userId="160dc3889f1ad2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D"/>
    <a:srgbClr val="828687"/>
    <a:srgbClr val="ABAEAF"/>
    <a:srgbClr val="CCFFFF"/>
    <a:srgbClr val="167AFF"/>
    <a:srgbClr val="660066"/>
    <a:srgbClr val="1927E3"/>
    <a:srgbClr val="00B050"/>
    <a:srgbClr val="02947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3979" autoAdjust="0"/>
  </p:normalViewPr>
  <p:slideViewPr>
    <p:cSldViewPr showGuides="1">
      <p:cViewPr varScale="1">
        <p:scale>
          <a:sx n="119" d="100"/>
          <a:sy n="119" d="100"/>
        </p:scale>
        <p:origin x="1032" y="102"/>
      </p:cViewPr>
      <p:guideLst>
        <p:guide orient="horz" pos="350"/>
        <p:guide pos="3288"/>
        <p:guide pos="68"/>
        <p:guide orient="horz" pos="30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pinoza\OneDrive%20-%20Fonafe%20(1)\6.%20LOGISTICA%20CORPORATIVA%202023\EXPO%20CONGRESO\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pinoza\OneDrive%20-%20Fonafe%20(1)\6.%20LOGISTICA%20CORPORATIVA%202023\EXPO%20CONGRESO\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PE" b="1"/>
              <a:t>Cantidad de Procedimientos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'D1 (2)'!$F$18</c:f>
              <c:strCache>
                <c:ptCount val="1"/>
                <c:pt idx="0">
                  <c:v>Cantidad de Procedimientos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CC-4007-898E-BF34E9C8A8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CC-4007-898E-BF34E9C8A8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CC-4007-898E-BF34E9C8A8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CC-4007-898E-BF34E9C8A88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'D1 (2)'!$E$19:$E$21</c:f>
              <c:strCache>
                <c:ptCount val="3"/>
                <c:pt idx="0">
                  <c:v>Bienes</c:v>
                </c:pt>
                <c:pt idx="1">
                  <c:v>Obras</c:v>
                </c:pt>
                <c:pt idx="2">
                  <c:v>Servicios</c:v>
                </c:pt>
              </c:strCache>
            </c:strRef>
          </c:cat>
          <c:val>
            <c:numRef>
              <c:f>'D1 (2)'!$F$19:$F$21</c:f>
              <c:numCache>
                <c:formatCode>#,##0</c:formatCode>
                <c:ptCount val="3"/>
                <c:pt idx="0">
                  <c:v>465</c:v>
                </c:pt>
                <c:pt idx="1">
                  <c:v>234</c:v>
                </c:pt>
                <c:pt idx="2">
                  <c:v>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CC-4007-898E-BF34E9C8A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7.6999781826330937E-2"/>
          <c:y val="0.38333681408477782"/>
          <c:w val="0.19296487291030973"/>
          <c:h val="0.3768156538784963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PE" b="1" dirty="0"/>
              <a:t>Monto Acumulado (S/ MM)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5E-4B1E-9017-260D3B0F91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5E-4B1E-9017-260D3B0F91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75E-4B1E-9017-260D3B0F911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'D1 (2)'!$I$44:$I$46</c:f>
              <c:strCache>
                <c:ptCount val="3"/>
                <c:pt idx="0">
                  <c:v>Bienes</c:v>
                </c:pt>
                <c:pt idx="1">
                  <c:v>Obras</c:v>
                </c:pt>
                <c:pt idx="2">
                  <c:v>Servicios</c:v>
                </c:pt>
              </c:strCache>
            </c:strRef>
          </c:cat>
          <c:val>
            <c:numRef>
              <c:f>'D1 (2)'!$J$44:$J$46</c:f>
              <c:numCache>
                <c:formatCode>#,##0</c:formatCode>
                <c:ptCount val="3"/>
                <c:pt idx="0">
                  <c:v>659.15896550499997</c:v>
                </c:pt>
                <c:pt idx="1">
                  <c:v>1359.2211049100006</c:v>
                </c:pt>
                <c:pt idx="2">
                  <c:v>1759.7973214600001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5E-4B1E-9017-260D3B0F9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1219991905261746"/>
          <c:y val="0.42345385573335015"/>
          <c:w val="0.15572404562428599"/>
          <c:h val="0.3361593720061393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5A164-58EF-4164-9AD5-FD3D3635E01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405824-6B9E-40E1-8749-19C28FF330C2}">
      <dgm:prSet phldrT="[Texto]" custT="1"/>
      <dgm:spPr>
        <a:solidFill>
          <a:srgbClr val="C00000"/>
        </a:solidFill>
      </dgm:spPr>
      <dgm:t>
        <a:bodyPr/>
        <a:lstStyle/>
        <a:p>
          <a:endParaRPr lang="es-ES" sz="1600" b="1" dirty="0"/>
        </a:p>
        <a:p>
          <a:r>
            <a:rPr lang="es-ES" sz="1600" b="1" dirty="0"/>
            <a:t>Celebración de nuevos contratos de trabajo.</a:t>
          </a:r>
        </a:p>
        <a:p>
          <a:endParaRPr lang="es-ES" sz="1400" b="1" dirty="0"/>
        </a:p>
      </dgm:t>
    </dgm:pt>
    <dgm:pt modelId="{81EC99BB-2B70-4E65-A79F-AB8D6FC8FED8}" type="parTrans" cxnId="{AA7AE634-B628-49CA-88BD-3BFD541D8EEA}">
      <dgm:prSet/>
      <dgm:spPr/>
      <dgm:t>
        <a:bodyPr/>
        <a:lstStyle/>
        <a:p>
          <a:endParaRPr lang="es-ES" sz="1400"/>
        </a:p>
      </dgm:t>
    </dgm:pt>
    <dgm:pt modelId="{B35295EC-23E9-48CE-A2FF-6A911C5C022A}" type="sibTrans" cxnId="{AA7AE634-B628-49CA-88BD-3BFD541D8EEA}">
      <dgm:prSet/>
      <dgm:spPr/>
      <dgm:t>
        <a:bodyPr/>
        <a:lstStyle/>
        <a:p>
          <a:endParaRPr lang="es-ES" sz="1400"/>
        </a:p>
      </dgm:t>
    </dgm:pt>
    <dgm:pt modelId="{B7CFFAD5-1280-4F61-9217-9381E989D8B9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400" dirty="0" err="1"/>
            <a:t>EsSalud</a:t>
          </a:r>
          <a:endParaRPr lang="es-ES" sz="1400" dirty="0"/>
        </a:p>
      </dgm:t>
    </dgm:pt>
    <dgm:pt modelId="{7A79C99D-5269-4823-B193-B69856A75A35}" type="parTrans" cxnId="{3AB0A2D4-21FE-4CDC-AFD6-84AC648E0EC7}">
      <dgm:prSet/>
      <dgm:spPr/>
      <dgm:t>
        <a:bodyPr/>
        <a:lstStyle/>
        <a:p>
          <a:endParaRPr lang="es-ES" sz="1400"/>
        </a:p>
      </dgm:t>
    </dgm:pt>
    <dgm:pt modelId="{22DB9A96-028B-48EA-BE20-64EB08A30523}" type="sibTrans" cxnId="{3AB0A2D4-21FE-4CDC-AFD6-84AC648E0EC7}">
      <dgm:prSet/>
      <dgm:spPr/>
      <dgm:t>
        <a:bodyPr/>
        <a:lstStyle/>
        <a:p>
          <a:endParaRPr lang="es-ES" sz="1400"/>
        </a:p>
      </dgm:t>
    </dgm:pt>
    <dgm:pt modelId="{7627C524-FAA8-4F46-A9BF-2ABEA665AFAF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just"/>
          <a:endParaRPr lang="es-ES" sz="1600" b="1" dirty="0"/>
        </a:p>
        <a:p>
          <a:pPr algn="l"/>
          <a:r>
            <a:rPr lang="es-ES" sz="1600" b="1" dirty="0"/>
            <a:t>Contratación de personal de acuerdo a medidas establecidas por ley.</a:t>
          </a:r>
        </a:p>
      </dgm:t>
    </dgm:pt>
    <dgm:pt modelId="{01016C4B-A924-4D9E-B39E-B155469F5A86}" type="parTrans" cxnId="{0F4F39A9-16C5-43D6-A315-88C7E7D6D011}">
      <dgm:prSet/>
      <dgm:spPr/>
      <dgm:t>
        <a:bodyPr/>
        <a:lstStyle/>
        <a:p>
          <a:endParaRPr lang="es-ES" sz="1400"/>
        </a:p>
      </dgm:t>
    </dgm:pt>
    <dgm:pt modelId="{98986CA0-F786-477F-868A-3607224ED122}" type="sibTrans" cxnId="{0F4F39A9-16C5-43D6-A315-88C7E7D6D011}">
      <dgm:prSet/>
      <dgm:spPr/>
      <dgm:t>
        <a:bodyPr/>
        <a:lstStyle/>
        <a:p>
          <a:endParaRPr lang="es-ES" sz="1400"/>
        </a:p>
      </dgm:t>
    </dgm:pt>
    <dgm:pt modelId="{E36DBF8F-B9A8-412B-8F12-1AF05897C2DF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ES" sz="1400" dirty="0" err="1"/>
            <a:t>EsSalud</a:t>
          </a:r>
          <a:endParaRPr lang="es-ES" sz="1400" dirty="0"/>
        </a:p>
      </dgm:t>
    </dgm:pt>
    <dgm:pt modelId="{2326DFFF-F5F7-4629-A720-D1D8F2959183}" type="parTrans" cxnId="{3B8B2BEE-BAB6-46D0-9047-69D2B98E564B}">
      <dgm:prSet/>
      <dgm:spPr/>
      <dgm:t>
        <a:bodyPr/>
        <a:lstStyle/>
        <a:p>
          <a:endParaRPr lang="es-ES" sz="1400"/>
        </a:p>
      </dgm:t>
    </dgm:pt>
    <dgm:pt modelId="{CFE48172-F90E-474E-9A21-692EA2E9894C}" type="sibTrans" cxnId="{3B8B2BEE-BAB6-46D0-9047-69D2B98E564B}">
      <dgm:prSet/>
      <dgm:spPr/>
      <dgm:t>
        <a:bodyPr/>
        <a:lstStyle/>
        <a:p>
          <a:endParaRPr lang="es-ES" sz="1400"/>
        </a:p>
      </dgm:t>
    </dgm:pt>
    <dgm:pt modelId="{79895E7E-2A13-49F2-A465-7381570F48DF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s-ES" sz="1600" b="1" dirty="0"/>
        </a:p>
        <a:p>
          <a:r>
            <a:rPr lang="es-ES" sz="1600" b="1" dirty="0"/>
            <a:t>Disposiciones sobre negociación colectiva</a:t>
          </a:r>
          <a:r>
            <a:rPr lang="es-ES" sz="1400" b="1" dirty="0"/>
            <a:t>.</a:t>
          </a:r>
        </a:p>
        <a:p>
          <a:r>
            <a:rPr lang="es-ES" sz="1400" b="1" dirty="0"/>
            <a:t> </a:t>
          </a:r>
        </a:p>
      </dgm:t>
    </dgm:pt>
    <dgm:pt modelId="{87E0DCB0-BF4F-4488-943F-C7BE4B676766}" type="parTrans" cxnId="{38A651C3-163B-4C3D-A275-2090AC3FA9B7}">
      <dgm:prSet/>
      <dgm:spPr/>
      <dgm:t>
        <a:bodyPr/>
        <a:lstStyle/>
        <a:p>
          <a:endParaRPr lang="es-ES" sz="1400"/>
        </a:p>
      </dgm:t>
    </dgm:pt>
    <dgm:pt modelId="{7B401C28-7DBC-4726-80D2-7E08BE404372}" type="sibTrans" cxnId="{38A651C3-163B-4C3D-A275-2090AC3FA9B7}">
      <dgm:prSet/>
      <dgm:spPr/>
      <dgm:t>
        <a:bodyPr/>
        <a:lstStyle/>
        <a:p>
          <a:endParaRPr lang="es-ES" sz="1400"/>
        </a:p>
      </dgm:t>
    </dgm:pt>
    <dgm:pt modelId="{E0828A9D-47E5-4D28-883E-CF7F7D388D7F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400" dirty="0"/>
            <a:t>FONAFE y Empresas</a:t>
          </a:r>
        </a:p>
      </dgm:t>
    </dgm:pt>
    <dgm:pt modelId="{7A57E27B-4332-4660-A4F1-C52E5497E99F}" type="sibTrans" cxnId="{8477FADF-5819-4C45-9B8C-16313A5FAB49}">
      <dgm:prSet/>
      <dgm:spPr/>
      <dgm:t>
        <a:bodyPr/>
        <a:lstStyle/>
        <a:p>
          <a:endParaRPr lang="es-ES" sz="1400"/>
        </a:p>
      </dgm:t>
    </dgm:pt>
    <dgm:pt modelId="{2B7F56A1-600B-41D2-B52F-DD289C8FE7C8}" type="parTrans" cxnId="{8477FADF-5819-4C45-9B8C-16313A5FAB49}">
      <dgm:prSet/>
      <dgm:spPr/>
      <dgm:t>
        <a:bodyPr/>
        <a:lstStyle/>
        <a:p>
          <a:endParaRPr lang="es-ES" sz="1400"/>
        </a:p>
      </dgm:t>
    </dgm:pt>
    <dgm:pt modelId="{5EF6516A-AC03-4AEA-8BC5-8F623C57DBA3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sz="1400" dirty="0"/>
            <a:t>Empresas</a:t>
          </a:r>
        </a:p>
      </dgm:t>
    </dgm:pt>
    <dgm:pt modelId="{F56E500C-1BEA-4442-BC9A-F5DF7213D5D5}" type="sibTrans" cxnId="{251ACACC-EA5C-4F82-B2CC-3237D93483CB}">
      <dgm:prSet/>
      <dgm:spPr/>
      <dgm:t>
        <a:bodyPr/>
        <a:lstStyle/>
        <a:p>
          <a:endParaRPr lang="es-ES" sz="1400"/>
        </a:p>
      </dgm:t>
    </dgm:pt>
    <dgm:pt modelId="{7F6D843D-DD21-47CD-8F1D-14FBCD5E5BDD}" type="parTrans" cxnId="{251ACACC-EA5C-4F82-B2CC-3237D93483CB}">
      <dgm:prSet/>
      <dgm:spPr/>
      <dgm:t>
        <a:bodyPr/>
        <a:lstStyle/>
        <a:p>
          <a:endParaRPr lang="es-ES" sz="1400"/>
        </a:p>
      </dgm:t>
    </dgm:pt>
    <dgm:pt modelId="{D90E5B65-CD91-43C5-A31F-76A99A493F78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sz="1400" dirty="0" err="1"/>
            <a:t>EsSalud</a:t>
          </a:r>
          <a:endParaRPr lang="es-ES" sz="1400" dirty="0"/>
        </a:p>
      </dgm:t>
    </dgm:pt>
    <dgm:pt modelId="{65A0372D-00F3-4F39-877F-E28E8DD6A347}" type="parTrans" cxnId="{9AE2F47F-83B1-40A3-86A1-631F73E77E4B}">
      <dgm:prSet/>
      <dgm:spPr/>
      <dgm:t>
        <a:bodyPr/>
        <a:lstStyle/>
        <a:p>
          <a:endParaRPr lang="es-ES" sz="1400"/>
        </a:p>
      </dgm:t>
    </dgm:pt>
    <dgm:pt modelId="{5929F632-8F53-4510-8D05-92449C2B6220}" type="sibTrans" cxnId="{9AE2F47F-83B1-40A3-86A1-631F73E77E4B}">
      <dgm:prSet/>
      <dgm:spPr/>
      <dgm:t>
        <a:bodyPr/>
        <a:lstStyle/>
        <a:p>
          <a:endParaRPr lang="es-ES" sz="1400"/>
        </a:p>
      </dgm:t>
    </dgm:pt>
    <dgm:pt modelId="{47CC9DE8-5A4E-4601-AFB3-8D1CE5E55CE6}" type="pres">
      <dgm:prSet presAssocID="{3C75A164-58EF-4164-9AD5-FD3D3635E01C}" presName="Name0" presStyleCnt="0">
        <dgm:presLayoutVars>
          <dgm:dir/>
          <dgm:resizeHandles val="exact"/>
        </dgm:presLayoutVars>
      </dgm:prSet>
      <dgm:spPr/>
    </dgm:pt>
    <dgm:pt modelId="{B23295FC-8F20-4306-AA46-98F5484075D2}" type="pres">
      <dgm:prSet presAssocID="{B1405824-6B9E-40E1-8749-19C28FF330C2}" presName="node" presStyleLbl="node1" presStyleIdx="0" presStyleCnt="3" custLinFactNeighborX="-10110" custLinFactNeighborY="6721">
        <dgm:presLayoutVars>
          <dgm:bulletEnabled val="1"/>
        </dgm:presLayoutVars>
      </dgm:prSet>
      <dgm:spPr/>
    </dgm:pt>
    <dgm:pt modelId="{2410915D-D247-493B-82BF-D7DE8EEE4605}" type="pres">
      <dgm:prSet presAssocID="{B35295EC-23E9-48CE-A2FF-6A911C5C022A}" presName="sibTrans" presStyleCnt="0"/>
      <dgm:spPr/>
    </dgm:pt>
    <dgm:pt modelId="{5B093685-20C9-4F53-B743-53DC25E8BF0E}" type="pres">
      <dgm:prSet presAssocID="{7627C524-FAA8-4F46-A9BF-2ABEA665AFAF}" presName="node" presStyleLbl="node1" presStyleIdx="1" presStyleCnt="3">
        <dgm:presLayoutVars>
          <dgm:bulletEnabled val="1"/>
        </dgm:presLayoutVars>
      </dgm:prSet>
      <dgm:spPr/>
    </dgm:pt>
    <dgm:pt modelId="{2A943F84-A261-430C-8952-5D38C875E2F1}" type="pres">
      <dgm:prSet presAssocID="{98986CA0-F786-477F-868A-3607224ED122}" presName="sibTrans" presStyleCnt="0"/>
      <dgm:spPr/>
    </dgm:pt>
    <dgm:pt modelId="{ED2D2734-C5E8-48A2-8F08-C26FDC2EBE9F}" type="pres">
      <dgm:prSet presAssocID="{79895E7E-2A13-49F2-A465-7381570F48DF}" presName="node" presStyleLbl="node1" presStyleIdx="2" presStyleCnt="3">
        <dgm:presLayoutVars>
          <dgm:bulletEnabled val="1"/>
        </dgm:presLayoutVars>
      </dgm:prSet>
      <dgm:spPr/>
    </dgm:pt>
  </dgm:ptLst>
  <dgm:cxnLst>
    <dgm:cxn modelId="{8014221C-9CBC-437E-920C-6AA49947B4AC}" type="presOf" srcId="{B7CFFAD5-1280-4F61-9217-9381E989D8B9}" destId="{B23295FC-8F20-4306-AA46-98F5484075D2}" srcOrd="0" destOrd="2" presId="urn:microsoft.com/office/officeart/2005/8/layout/hList6"/>
    <dgm:cxn modelId="{D12DBC2C-0165-4440-98AD-6012C5399A1D}" type="presOf" srcId="{7627C524-FAA8-4F46-A9BF-2ABEA665AFAF}" destId="{5B093685-20C9-4F53-B743-53DC25E8BF0E}" srcOrd="0" destOrd="0" presId="urn:microsoft.com/office/officeart/2005/8/layout/hList6"/>
    <dgm:cxn modelId="{AA7AE634-B628-49CA-88BD-3BFD541D8EEA}" srcId="{3C75A164-58EF-4164-9AD5-FD3D3635E01C}" destId="{B1405824-6B9E-40E1-8749-19C28FF330C2}" srcOrd="0" destOrd="0" parTransId="{81EC99BB-2B70-4E65-A79F-AB8D6FC8FED8}" sibTransId="{B35295EC-23E9-48CE-A2FF-6A911C5C022A}"/>
    <dgm:cxn modelId="{CC43D65D-84B3-439E-9D6B-BBC8E4BC03B3}" type="presOf" srcId="{B1405824-6B9E-40E1-8749-19C28FF330C2}" destId="{B23295FC-8F20-4306-AA46-98F5484075D2}" srcOrd="0" destOrd="0" presId="urn:microsoft.com/office/officeart/2005/8/layout/hList6"/>
    <dgm:cxn modelId="{4FF3916C-A3DF-4036-9356-15100E69DE27}" type="presOf" srcId="{D90E5B65-CD91-43C5-A31F-76A99A493F78}" destId="{ED2D2734-C5E8-48A2-8F08-C26FDC2EBE9F}" srcOrd="0" destOrd="2" presId="urn:microsoft.com/office/officeart/2005/8/layout/hList6"/>
    <dgm:cxn modelId="{025B4F73-6B37-4A44-B74E-874519307B16}" type="presOf" srcId="{5EF6516A-AC03-4AEA-8BC5-8F623C57DBA3}" destId="{ED2D2734-C5E8-48A2-8F08-C26FDC2EBE9F}" srcOrd="0" destOrd="1" presId="urn:microsoft.com/office/officeart/2005/8/layout/hList6"/>
    <dgm:cxn modelId="{5DD97777-806E-433E-80FA-7FC324E700AB}" type="presOf" srcId="{3C75A164-58EF-4164-9AD5-FD3D3635E01C}" destId="{47CC9DE8-5A4E-4601-AFB3-8D1CE5E55CE6}" srcOrd="0" destOrd="0" presId="urn:microsoft.com/office/officeart/2005/8/layout/hList6"/>
    <dgm:cxn modelId="{EF6EF85A-641A-4130-821B-B5438CC51122}" type="presOf" srcId="{79895E7E-2A13-49F2-A465-7381570F48DF}" destId="{ED2D2734-C5E8-48A2-8F08-C26FDC2EBE9F}" srcOrd="0" destOrd="0" presId="urn:microsoft.com/office/officeart/2005/8/layout/hList6"/>
    <dgm:cxn modelId="{9AE2F47F-83B1-40A3-86A1-631F73E77E4B}" srcId="{79895E7E-2A13-49F2-A465-7381570F48DF}" destId="{D90E5B65-CD91-43C5-A31F-76A99A493F78}" srcOrd="1" destOrd="0" parTransId="{65A0372D-00F3-4F39-877F-E28E8DD6A347}" sibTransId="{5929F632-8F53-4510-8D05-92449C2B6220}"/>
    <dgm:cxn modelId="{0F4F39A9-16C5-43D6-A315-88C7E7D6D011}" srcId="{3C75A164-58EF-4164-9AD5-FD3D3635E01C}" destId="{7627C524-FAA8-4F46-A9BF-2ABEA665AFAF}" srcOrd="1" destOrd="0" parTransId="{01016C4B-A924-4D9E-B39E-B155469F5A86}" sibTransId="{98986CA0-F786-477F-868A-3607224ED122}"/>
    <dgm:cxn modelId="{38A651C3-163B-4C3D-A275-2090AC3FA9B7}" srcId="{3C75A164-58EF-4164-9AD5-FD3D3635E01C}" destId="{79895E7E-2A13-49F2-A465-7381570F48DF}" srcOrd="2" destOrd="0" parTransId="{87E0DCB0-BF4F-4488-943F-C7BE4B676766}" sibTransId="{7B401C28-7DBC-4726-80D2-7E08BE404372}"/>
    <dgm:cxn modelId="{251ACACC-EA5C-4F82-B2CC-3237D93483CB}" srcId="{79895E7E-2A13-49F2-A465-7381570F48DF}" destId="{5EF6516A-AC03-4AEA-8BC5-8F623C57DBA3}" srcOrd="0" destOrd="0" parTransId="{7F6D843D-DD21-47CD-8F1D-14FBCD5E5BDD}" sibTransId="{F56E500C-1BEA-4442-BC9A-F5DF7213D5D5}"/>
    <dgm:cxn modelId="{3AB0A2D4-21FE-4CDC-AFD6-84AC648E0EC7}" srcId="{B1405824-6B9E-40E1-8749-19C28FF330C2}" destId="{B7CFFAD5-1280-4F61-9217-9381E989D8B9}" srcOrd="1" destOrd="0" parTransId="{7A79C99D-5269-4823-B193-B69856A75A35}" sibTransId="{22DB9A96-028B-48EA-BE20-64EB08A30523}"/>
    <dgm:cxn modelId="{B8516FDD-63EF-47EB-839A-84015014E8E3}" type="presOf" srcId="{E0828A9D-47E5-4D28-883E-CF7F7D388D7F}" destId="{B23295FC-8F20-4306-AA46-98F5484075D2}" srcOrd="0" destOrd="1" presId="urn:microsoft.com/office/officeart/2005/8/layout/hList6"/>
    <dgm:cxn modelId="{8477FADF-5819-4C45-9B8C-16313A5FAB49}" srcId="{B1405824-6B9E-40E1-8749-19C28FF330C2}" destId="{E0828A9D-47E5-4D28-883E-CF7F7D388D7F}" srcOrd="0" destOrd="0" parTransId="{2B7F56A1-600B-41D2-B52F-DD289C8FE7C8}" sibTransId="{7A57E27B-4332-4660-A4F1-C52E5497E99F}"/>
    <dgm:cxn modelId="{B1974DE8-FB6F-4726-AF42-D50AD443F325}" type="presOf" srcId="{E36DBF8F-B9A8-412B-8F12-1AF05897C2DF}" destId="{5B093685-20C9-4F53-B743-53DC25E8BF0E}" srcOrd="0" destOrd="1" presId="urn:microsoft.com/office/officeart/2005/8/layout/hList6"/>
    <dgm:cxn modelId="{3B8B2BEE-BAB6-46D0-9047-69D2B98E564B}" srcId="{7627C524-FAA8-4F46-A9BF-2ABEA665AFAF}" destId="{E36DBF8F-B9A8-412B-8F12-1AF05897C2DF}" srcOrd="0" destOrd="0" parTransId="{2326DFFF-F5F7-4629-A720-D1D8F2959183}" sibTransId="{CFE48172-F90E-474E-9A21-692EA2E9894C}"/>
    <dgm:cxn modelId="{36266466-838F-4C5B-950C-8E3B9D8A4740}" type="presParOf" srcId="{47CC9DE8-5A4E-4601-AFB3-8D1CE5E55CE6}" destId="{B23295FC-8F20-4306-AA46-98F5484075D2}" srcOrd="0" destOrd="0" presId="urn:microsoft.com/office/officeart/2005/8/layout/hList6"/>
    <dgm:cxn modelId="{24C0F060-7E83-4D5E-ADCC-1175C298D7F7}" type="presParOf" srcId="{47CC9DE8-5A4E-4601-AFB3-8D1CE5E55CE6}" destId="{2410915D-D247-493B-82BF-D7DE8EEE4605}" srcOrd="1" destOrd="0" presId="urn:microsoft.com/office/officeart/2005/8/layout/hList6"/>
    <dgm:cxn modelId="{0CBCF4ED-96A6-4AE1-9F6A-BCC5296B69AC}" type="presParOf" srcId="{47CC9DE8-5A4E-4601-AFB3-8D1CE5E55CE6}" destId="{5B093685-20C9-4F53-B743-53DC25E8BF0E}" srcOrd="2" destOrd="0" presId="urn:microsoft.com/office/officeart/2005/8/layout/hList6"/>
    <dgm:cxn modelId="{9270912F-785D-49A6-BD6B-93A721200F43}" type="presParOf" srcId="{47CC9DE8-5A4E-4601-AFB3-8D1CE5E55CE6}" destId="{2A943F84-A261-430C-8952-5D38C875E2F1}" srcOrd="3" destOrd="0" presId="urn:microsoft.com/office/officeart/2005/8/layout/hList6"/>
    <dgm:cxn modelId="{8A39779C-924C-48BB-81BF-15A5E73DD183}" type="presParOf" srcId="{47CC9DE8-5A4E-4601-AFB3-8D1CE5E55CE6}" destId="{ED2D2734-C5E8-48A2-8F08-C26FDC2EBE9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295FC-8F20-4306-AA46-98F5484075D2}">
      <dsp:nvSpPr>
        <dsp:cNvPr id="0" name=""/>
        <dsp:cNvSpPr/>
      </dsp:nvSpPr>
      <dsp:spPr>
        <a:xfrm rot="16200000">
          <a:off x="-338016" y="338016"/>
          <a:ext cx="2661758" cy="1985725"/>
        </a:xfrm>
        <a:prstGeom prst="flowChartManualOperati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Celebración de nuevos contratos de trabajo.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FONAFE y Empresas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EsSalud</a:t>
          </a:r>
          <a:endParaRPr lang="es-ES" sz="1400" kern="1200" dirty="0"/>
        </a:p>
      </dsp:txBody>
      <dsp:txXfrm rot="5400000">
        <a:off x="1" y="532351"/>
        <a:ext cx="1985725" cy="1597054"/>
      </dsp:txXfrm>
    </dsp:sp>
    <dsp:sp modelId="{5B093685-20C9-4F53-B743-53DC25E8BF0E}">
      <dsp:nvSpPr>
        <dsp:cNvPr id="0" name=""/>
        <dsp:cNvSpPr/>
      </dsp:nvSpPr>
      <dsp:spPr>
        <a:xfrm rot="16200000">
          <a:off x="1797402" y="338016"/>
          <a:ext cx="2661758" cy="1985725"/>
        </a:xfrm>
        <a:prstGeom prst="flowChartManualOperati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Contratación de personal de acuerdo a medidas establecidas por ley.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EsSalud</a:t>
          </a:r>
          <a:endParaRPr lang="es-ES" sz="1400" kern="1200" dirty="0"/>
        </a:p>
      </dsp:txBody>
      <dsp:txXfrm rot="5400000">
        <a:off x="2135419" y="532351"/>
        <a:ext cx="1985725" cy="1597054"/>
      </dsp:txXfrm>
    </dsp:sp>
    <dsp:sp modelId="{ED2D2734-C5E8-48A2-8F08-C26FDC2EBE9F}">
      <dsp:nvSpPr>
        <dsp:cNvPr id="0" name=""/>
        <dsp:cNvSpPr/>
      </dsp:nvSpPr>
      <dsp:spPr>
        <a:xfrm rot="16200000">
          <a:off x="3932057" y="338016"/>
          <a:ext cx="2661758" cy="1985725"/>
        </a:xfrm>
        <a:prstGeom prst="flowChartManualOperation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Disposiciones sobre negociación colectiva</a:t>
          </a:r>
          <a:r>
            <a:rPr lang="es-ES" sz="1400" b="1" kern="1200" dirty="0"/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Empresas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EsSalud</a:t>
          </a:r>
          <a:endParaRPr lang="es-ES" sz="1400" kern="1200" dirty="0"/>
        </a:p>
      </dsp:txBody>
      <dsp:txXfrm rot="5400000">
        <a:off x="4270074" y="532351"/>
        <a:ext cx="1985725" cy="159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AD8848-A7E3-4C91-A9E7-C42DB0E44577}" type="datetimeFigureOut">
              <a:rPr lang="es-MX" smtClean="0"/>
              <a:t>09/05/2023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706F24-F7F8-4003-BE60-2CE6BC7E5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6F24-F7F8-4003-BE60-2CE6BC7E537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73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6F24-F7F8-4003-BE60-2CE6BC7E537D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90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6F24-F7F8-4003-BE60-2CE6BC7E537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284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Agregar </a:t>
            </a:r>
            <a:r>
              <a:rPr lang="es-MX" dirty="0" err="1"/>
              <a:t>agrobanco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6F24-F7F8-4003-BE60-2CE6BC7E537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42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704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468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996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1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5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2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2EDE-0D98-4E11-BF56-1DD813F5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A084C-3DA3-4892-84BD-A73948C6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0C786-0276-4146-8E1C-DFCEFE68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732B8A-DB0A-4B17-814B-C33B12776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89D93-3BEE-4D9E-B594-51AB98E5E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C5517F-CBCA-4384-BB25-E4361C09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9/5/2023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F94121-CEEF-4773-98F1-44F7CA1E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5E9D5-7A17-4D92-B390-F2DB8D18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7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B261-6902-4761-866C-471B2F8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AE92D7-596A-4198-929A-CD88C45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9/5/2023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2F2C63-91F7-48A8-A173-036F5662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19ECF-B6FD-4803-AC6F-24645AF1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2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3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E013F-2BA6-4605-AEE5-76CACD85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4DED6-DB98-4B07-8ED0-C330E9A1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03E07-CC96-4865-9046-5E30A4B95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5BD3C-7317-4C3A-A163-72F1E6CF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9/5/2023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490C0-E5E9-441C-B2DA-A1A6F50F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47DE1-7A73-4B88-9B7C-17E59DF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830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D123-1413-49DC-A07B-CE0AA4E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BD0D7E-7385-4A2A-BFA6-5DE85DEA1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D6866-5931-46A2-8069-CEF4961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9/5/2023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45D61-54CC-4093-89CB-083A981E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55DB3-97E0-4DA7-859A-F113FF76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4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E57B9-5BDE-4B2D-A0E5-3C12A683C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61C9D-E090-4893-88AA-1F7B4D82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9C38F-BBBE-4AD3-B335-F01169A1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9/5/2023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6D8CC9-03A1-4381-AA44-9A52A18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81DD4-B944-4E4C-A649-9E8372B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3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6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8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2EDE-0D98-4E11-BF56-1DD813F5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A084C-3DA3-4892-84BD-A73948C6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0C786-0276-4146-8E1C-DFCEFE68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732B8A-DB0A-4B17-814B-C33B12776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89D93-3BEE-4D9E-B594-51AB98E5E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C5517F-CBCA-4384-BB25-E4361C09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F94121-CEEF-4773-98F1-44F7CA1E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5E9D5-7A17-4D92-B390-F2DB8D18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75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B261-6902-4761-866C-471B2F8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AE92D7-596A-4198-929A-CD88C45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2F2C63-91F7-48A8-A173-036F5662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19ECF-B6FD-4803-AC6F-24645AF1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7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01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7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E013F-2BA6-4605-AEE5-76CACD85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4DED6-DB98-4B07-8ED0-C330E9A1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03E07-CC96-4865-9046-5E30A4B95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5BD3C-7317-4C3A-A163-72F1E6CF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490C0-E5E9-441C-B2DA-A1A6F50F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47DE1-7A73-4B88-9B7C-17E59DF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5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4061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D123-1413-49DC-A07B-CE0AA4E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BD0D7E-7385-4A2A-BFA6-5DE85DEA1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D6866-5931-46A2-8069-CEF4961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45D61-54CC-4093-89CB-083A981E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55DB3-97E0-4DA7-859A-F113FF76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0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E57B9-5BDE-4B2D-A0E5-3C12A683C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61C9D-E090-4893-88AA-1F7B4D82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9C38F-BBBE-4AD3-B335-F01169A1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6D8CC9-03A1-4381-AA44-9A52A18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81DD4-B944-4E4C-A649-9E8372B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37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084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5" y="2060974"/>
            <a:ext cx="6065321" cy="1021556"/>
          </a:xfrm>
        </p:spPr>
        <p:txBody>
          <a:bodyPr anchor="ctr">
            <a:normAutofit/>
          </a:bodyPr>
          <a:lstStyle>
            <a:lvl1pPr algn="l">
              <a:defRPr sz="2077" b="1" cap="all" baseline="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4784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20000"/>
            <a:ext cx="7200800" cy="7716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192" y="1563640"/>
            <a:ext cx="2592288" cy="2880320"/>
          </a:xfrm>
        </p:spPr>
        <p:txBody>
          <a:bodyPr>
            <a:normAutofit/>
          </a:bodyPr>
          <a:lstStyle>
            <a:lvl1pPr>
              <a:defRPr sz="969"/>
            </a:lvl1pPr>
            <a:lvl2pPr>
              <a:defRPr sz="969"/>
            </a:lvl2pPr>
            <a:lvl3pPr>
              <a:defRPr sz="969"/>
            </a:lvl3pPr>
            <a:lvl4pPr>
              <a:defRPr sz="969"/>
            </a:lvl4pPr>
            <a:lvl5pPr>
              <a:defRPr sz="969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1802976" y="1563640"/>
            <a:ext cx="4247455" cy="288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661">
                <a:solidFill>
                  <a:srgbClr val="E2231A"/>
                </a:solidFill>
              </a:defRPr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s-ES" dirty="0"/>
              <a:t>gráfico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2066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17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7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7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2EDE-0D98-4E11-BF56-1DD813F5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A084C-3DA3-4892-84BD-A73948C6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0C786-0276-4146-8E1C-DFCEFE68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732B8A-DB0A-4B17-814B-C33B12776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89D93-3BEE-4D9E-B594-51AB98E5E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C5517F-CBCA-4384-BB25-E4361C09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9/5/2023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F94121-CEEF-4773-98F1-44F7CA1E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5E9D5-7A17-4D92-B390-F2DB8D18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78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B261-6902-4761-866C-471B2F8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AE92D7-596A-4198-929A-CD88C45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9/5/2023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2F2C63-91F7-48A8-A173-036F5662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19ECF-B6FD-4803-AC6F-24645AF1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937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4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E013F-2BA6-4605-AEE5-76CACD85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4DED6-DB98-4B07-8ED0-C330E9A1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03E07-CC96-4865-9046-5E30A4B95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5BD3C-7317-4C3A-A163-72F1E6CF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9/5/2023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490C0-E5E9-441C-B2DA-A1A6F50F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47DE1-7A73-4B88-9B7C-17E59DF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8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D123-1413-49DC-A07B-CE0AA4E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BD0D7E-7385-4A2A-BFA6-5DE85DEA1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D6866-5931-46A2-8069-CEF4961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45D61-54CC-4093-89CB-083A981E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55DB3-97E0-4DA7-859A-F113FF76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4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E57B9-5BDE-4B2D-A0E5-3C12A683C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61C9D-E090-4893-88AA-1F7B4D82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9C38F-BBBE-4AD3-B335-F01169A1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6D8CC9-03A1-4381-AA44-9A52A18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81DD4-B944-4E4C-A649-9E8372B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0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96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9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94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2EDE-0D98-4E11-BF56-1DD813F5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A084C-3DA3-4892-84BD-A73948C6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0C786-0276-4146-8E1C-DFCEFE68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732B8A-DB0A-4B17-814B-C33B12776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89D93-3BEE-4D9E-B594-51AB98E5E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C5517F-CBCA-4384-BB25-E4361C09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F94121-CEEF-4773-98F1-44F7CA1E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5E9D5-7A17-4D92-B390-F2DB8D18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1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92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B261-6902-4761-866C-471B2F8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AE92D7-596A-4198-929A-CD88C45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2F2C63-91F7-48A8-A173-036F5662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19ECF-B6FD-4803-AC6F-24645AF1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1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87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2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E013F-2BA6-4605-AEE5-76CACD85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4DED6-DB98-4B07-8ED0-C330E9A1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03E07-CC96-4865-9046-5E30A4B95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5BD3C-7317-4C3A-A163-72F1E6CF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490C0-E5E9-441C-B2DA-A1A6F50F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47DE1-7A73-4B88-9B7C-17E59DF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03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D123-1413-49DC-A07B-CE0AA4E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BD0D7E-7385-4A2A-BFA6-5DE85DEA1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D6866-5931-46A2-8069-CEF4961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45D61-54CC-4093-89CB-083A981E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55DB3-97E0-4DA7-859A-F113FF76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9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E57B9-5BDE-4B2D-A0E5-3C12A683C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61C9D-E090-4893-88AA-1F7B4D82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9C38F-BBBE-4AD3-B335-F01169A1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6D8CC9-03A1-4381-AA44-9A52A18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81DD4-B944-4E4C-A649-9E8372B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5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488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082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047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68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43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377CB-E5CC-4D38-B581-15B9AA9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773B2-F3DE-4E1C-B77D-8EDAD657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D53C7-82B2-4AD0-9C3D-BFF67EF9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9/5/2023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6C7C-9572-4DD6-AFA7-AEE22FCC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0BE2F-7373-4644-A878-4B30A36D9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9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377CB-E5CC-4D38-B581-15B9AA9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773B2-F3DE-4E1C-B77D-8EDAD657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D53C7-82B2-4AD0-9C3D-BFF67EF9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0145-C020-4D13-BEA1-EB0DCCA7A8DE}" type="datetimeFigureOut">
              <a:rPr lang="x-none" smtClean="0"/>
              <a:t>9/05/2023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6C7C-9572-4DD6-AFA7-AEE22FCC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0BE2F-7373-4644-A878-4B30A36D9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31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711" r:id="rId12"/>
    <p:sldLayoutId id="214748371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377CB-E5CC-4D38-B581-15B9AA9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773B2-F3DE-4E1C-B77D-8EDAD657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D53C7-82B2-4AD0-9C3D-BFF67EF9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6C7C-9572-4DD6-AFA7-AEE22FCC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0BE2F-7373-4644-A878-4B30A36D9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91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377CB-E5CC-4D38-B581-15B9AA9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773B2-F3DE-4E1C-B77D-8EDAD657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D53C7-82B2-4AD0-9C3D-BFF67EF9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FE39-9824-4F54-AC4F-18DC166E36C2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6C7C-9572-4DD6-AFA7-AEE22FCC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0BE2F-7373-4644-A878-4B30A36D9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376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6.png"/><Relationship Id="rId7" Type="http://schemas.openxmlformats.org/officeDocument/2006/relationships/image" Target="../media/image2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17.png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271576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lang="es-ES" sz="2000" b="1" dirty="0">
                <a:solidFill>
                  <a:prstClr val="white"/>
                </a:solidFill>
              </a:rPr>
              <a:t>PRESENTACIÓN A LA COMISIÓN DE PRESUPUESTO DEL CONGRESO DE LA REPÚBLICA</a:t>
            </a:r>
          </a:p>
        </p:txBody>
      </p:sp>
    </p:spTree>
    <p:extLst>
      <p:ext uri="{BB962C8B-B14F-4D97-AF65-F5344CB8AC3E}">
        <p14:creationId xmlns:p14="http://schemas.microsoft.com/office/powerpoint/2010/main" val="25831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96963" y="-8499"/>
            <a:ext cx="6341862" cy="461665"/>
            <a:chOff x="225853" y="27384"/>
            <a:chExt cx="5693262" cy="461665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3" y="122386"/>
              <a:ext cx="5300182" cy="32400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kern="0" dirty="0"/>
                <a:t>Estado de situación financiera y sus proyecciones </a:t>
              </a:r>
              <a:r>
                <a:rPr lang="es-PE" kern="0" dirty="0"/>
                <a:t> - EMPRESAS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36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2"/>
          <a:srcRect l="31432" t="9075" r="31327" b="44501"/>
          <a:stretch/>
        </p:blipFill>
        <p:spPr>
          <a:xfrm>
            <a:off x="1151940" y="664677"/>
            <a:ext cx="319941" cy="328110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1276730" y="621264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24,747 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123720" y="947693"/>
            <a:ext cx="23310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INGRESOS POR ACTIVIDADES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124455" y="594105"/>
            <a:ext cx="2258135" cy="603428"/>
            <a:chOff x="3978894" y="453166"/>
            <a:chExt cx="2258135" cy="60342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/>
            <a:srcRect l="15738" r="24244" b="40646"/>
            <a:stretch/>
          </p:blipFill>
          <p:spPr>
            <a:xfrm>
              <a:off x="3978894" y="501825"/>
              <a:ext cx="366421" cy="308875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4211960" y="453166"/>
              <a:ext cx="2025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S/ 3,960 MM</a:t>
              </a:r>
              <a:endPara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329063" y="779595"/>
              <a:ext cx="17908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UTILIDAD OPERATIVA</a:t>
              </a:r>
              <a:endParaRPr lang="es-PE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5512"/>
          <a:stretch/>
        </p:blipFill>
        <p:spPr>
          <a:xfrm>
            <a:off x="632587" y="1203598"/>
            <a:ext cx="3540511" cy="15417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t="21108"/>
          <a:stretch/>
        </p:blipFill>
        <p:spPr>
          <a:xfrm>
            <a:off x="5004048" y="1203598"/>
            <a:ext cx="3538421" cy="15606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63845" y="4371950"/>
            <a:ext cx="2085827" cy="240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*Proyección en base a real a marzo 2023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59" y="2759583"/>
            <a:ext cx="3773910" cy="16123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021" y="2759583"/>
            <a:ext cx="4072473" cy="16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8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38" r="24244" b="40646"/>
          <a:stretch/>
        </p:blipFill>
        <p:spPr>
          <a:xfrm>
            <a:off x="1418015" y="819697"/>
            <a:ext cx="366421" cy="308875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96963" y="-8499"/>
            <a:ext cx="6341862" cy="461665"/>
            <a:chOff x="225853" y="27384"/>
            <a:chExt cx="5693262" cy="461665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3" y="122386"/>
              <a:ext cx="5300182" cy="32400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kern="0" dirty="0"/>
                <a:t>Estado de situación financiera y sus proyecciones </a:t>
              </a:r>
              <a:r>
                <a:rPr lang="es-PE" kern="0" dirty="0"/>
                <a:t> - EMPRESAS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36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s-PE" b="1" kern="0" dirty="0">
                    <a:solidFill>
                      <a:schemeClr val="bg1"/>
                    </a:solidFill>
                  </a:rPr>
                  <a:t>4</a:t>
                </a: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1418015" y="685879"/>
            <a:ext cx="2025069" cy="603428"/>
            <a:chOff x="517399" y="528353"/>
            <a:chExt cx="2025069" cy="603428"/>
          </a:xfrm>
        </p:grpSpPr>
        <p:sp>
          <p:nvSpPr>
            <p:cNvPr id="27" name="CuadroTexto 26"/>
            <p:cNvSpPr txBox="1"/>
            <p:nvPr/>
          </p:nvSpPr>
          <p:spPr>
            <a:xfrm>
              <a:off x="517399" y="528353"/>
              <a:ext cx="2025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S/ 2,854 MM</a:t>
              </a:r>
              <a:endPara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859718" y="854782"/>
              <a:ext cx="13404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UTILIDAD NETA</a:t>
              </a:r>
              <a:endParaRPr lang="es-PE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31432" t="9075" r="31327" b="44501"/>
          <a:stretch/>
        </p:blipFill>
        <p:spPr>
          <a:xfrm>
            <a:off x="6196556" y="778871"/>
            <a:ext cx="319941" cy="328110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6437546" y="723519"/>
            <a:ext cx="965642" cy="578461"/>
            <a:chOff x="4166041" y="538021"/>
            <a:chExt cx="965642" cy="578461"/>
          </a:xfrm>
        </p:grpSpPr>
        <p:sp>
          <p:nvSpPr>
            <p:cNvPr id="24" name="CuadroTexto 23"/>
            <p:cNvSpPr txBox="1"/>
            <p:nvPr/>
          </p:nvSpPr>
          <p:spPr>
            <a:xfrm>
              <a:off x="4166041" y="538021"/>
              <a:ext cx="965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10.67</a:t>
              </a:r>
              <a:endPara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4365727" y="839483"/>
              <a:ext cx="6591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ROE %</a:t>
              </a:r>
              <a:endParaRPr lang="es-PE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3544"/>
          <a:stretch/>
        </p:blipFill>
        <p:spPr>
          <a:xfrm>
            <a:off x="898994" y="1223949"/>
            <a:ext cx="3467451" cy="15590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10859"/>
          <a:stretch/>
        </p:blipFill>
        <p:spPr>
          <a:xfrm>
            <a:off x="5227785" y="1203598"/>
            <a:ext cx="3567294" cy="1570206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63845" y="4371950"/>
            <a:ext cx="2085827" cy="240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*Proyección en base a real a marzo 2023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68" y="2782958"/>
            <a:ext cx="4022767" cy="1585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181" y="2798481"/>
            <a:ext cx="4085255" cy="15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96962" y="-8499"/>
            <a:ext cx="6691092" cy="461665"/>
            <a:chOff x="225853" y="27384"/>
            <a:chExt cx="5679516" cy="461665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3" y="122386"/>
              <a:ext cx="5286436" cy="36000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kern="0" dirty="0"/>
                <a:t>Estado de situación financiera y sus proyecciones </a:t>
              </a:r>
              <a:r>
                <a:rPr lang="es-PE" kern="0" dirty="0"/>
                <a:t> - Calificaciones financieras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5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s-PE" b="1" kern="0" dirty="0">
                    <a:solidFill>
                      <a:schemeClr val="bg1"/>
                    </a:solidFill>
                  </a:rPr>
                  <a:t>4</a:t>
                </a: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8" name="CuadroTexto 7"/>
          <p:cNvSpPr txBox="1"/>
          <p:nvPr/>
        </p:nvSpPr>
        <p:spPr>
          <a:xfrm>
            <a:off x="971600" y="73147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/>
              <a:t>EMPRESAS AUDITADAS SIN OBSERVACIONES</a:t>
            </a:r>
            <a:endParaRPr lang="es-PE" sz="1200" dirty="0"/>
          </a:p>
        </p:txBody>
      </p:sp>
      <p:sp>
        <p:nvSpPr>
          <p:cNvPr id="9" name="Elipse 8"/>
          <p:cNvSpPr/>
          <p:nvPr/>
        </p:nvSpPr>
        <p:spPr>
          <a:xfrm>
            <a:off x="236017" y="692058"/>
            <a:ext cx="648072" cy="504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25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7047" y="1306417"/>
            <a:ext cx="3033471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ADINELSA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ACTIVOS MINEROS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EDITORA PERU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EGASA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EGEMSA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EGESUR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EGE SAN GABAN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ELECTROPERU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ELECTRO PUNO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ELECTRO SUR ESTE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ELECTROSUR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ELECTRONOROESTE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ELECTRO NORTE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ELECTRO CENTRO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ELECTRO ORIENTE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ELECTRO UCAYALI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ENACO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HIDRANDINA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FAME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FONDO MIVIVIENDA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SEAL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SERPOST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SIMA PERU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SIMA IQUITOS </a:t>
            </a:r>
            <a:endParaRPr lang="es-PE" sz="105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50" dirty="0"/>
              <a:t>PERUPETRO</a:t>
            </a:r>
            <a:endParaRPr lang="es-PE" sz="105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55976" y="69954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/>
              <a:t>EMPRESAS AUDITADAS CON CALIFICACION</a:t>
            </a:r>
            <a:endParaRPr lang="es-PE" sz="1200" dirty="0"/>
          </a:p>
        </p:txBody>
      </p:sp>
      <p:sp>
        <p:nvSpPr>
          <p:cNvPr id="12" name="Elipse 11"/>
          <p:cNvSpPr/>
          <p:nvPr/>
        </p:nvSpPr>
        <p:spPr>
          <a:xfrm>
            <a:off x="3620393" y="699542"/>
            <a:ext cx="648072" cy="504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3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059832" y="2499742"/>
            <a:ext cx="2016223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es-ES_tradnl" sz="1050" b="1" dirty="0"/>
              <a:t>2. ENAPU</a:t>
            </a:r>
            <a:endParaRPr lang="es-PE" sz="1050" b="1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3131840" y="883636"/>
            <a:ext cx="0" cy="40320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444208" y="865148"/>
            <a:ext cx="0" cy="40320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149145" y="67512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/>
              <a:t>EMPRESAS PENDIENTES DE INFORME DE AUDITORIA</a:t>
            </a:r>
            <a:endParaRPr lang="es-PE" sz="1200" dirty="0"/>
          </a:p>
        </p:txBody>
      </p:sp>
      <p:sp>
        <p:nvSpPr>
          <p:cNvPr id="20" name="Elipse 19"/>
          <p:cNvSpPr/>
          <p:nvPr/>
        </p:nvSpPr>
        <p:spPr>
          <a:xfrm>
            <a:off x="6522427" y="675126"/>
            <a:ext cx="619352" cy="4887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5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636900" y="1306417"/>
            <a:ext cx="2338866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s-ES_tradnl" sz="1000" dirty="0"/>
              <a:t>BANCO AGROPECUARIO</a:t>
            </a:r>
            <a:endParaRPr lang="es-PE" sz="100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00" dirty="0"/>
              <a:t>BANCO DE LA NACION</a:t>
            </a:r>
            <a:endParaRPr lang="es-PE" sz="100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00" dirty="0"/>
              <a:t>COFIDE </a:t>
            </a:r>
            <a:endParaRPr lang="es-PE" sz="100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00" dirty="0"/>
              <a:t>FONAFE</a:t>
            </a:r>
            <a:endParaRPr lang="es-PE" sz="1000" dirty="0"/>
          </a:p>
          <a:p>
            <a:pPr marL="228600" lvl="0" indent="-228600">
              <a:buFont typeface="+mj-lt"/>
              <a:buAutoNum type="arabicPeriod"/>
            </a:pPr>
            <a:r>
              <a:rPr lang="es-ES_tradnl" sz="1000" dirty="0"/>
              <a:t>SEDAPAL</a:t>
            </a:r>
            <a:endParaRPr lang="es-PE" sz="1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098451" y="1509137"/>
            <a:ext cx="338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800" dirty="0"/>
              <a:t>No se incorporó en registros contables del año 2022, acciones realizadas en fecha 29 de abril del 2022, respecto a toma de inventario físico en rubro Propiedades, planta y equipo, que determinó: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800" dirty="0"/>
              <a:t>Bienes no conciliados faltantes de inventarios por S/86,391,705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800" dirty="0"/>
              <a:t>Bienes sobrantes con S/6,318,962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800" dirty="0"/>
              <a:t>Bienes en estado de chatarra, inservible y malo por S/38,534,793.</a:t>
            </a:r>
            <a:endParaRPr lang="es-PE" sz="8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059832" y="1275606"/>
            <a:ext cx="2016223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es-PE" sz="1050" b="1" dirty="0"/>
              <a:t>1. CORPAC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059833" y="3579862"/>
            <a:ext cx="2016223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es-ES_tradnl" sz="1050" b="1" dirty="0"/>
              <a:t>3. SEMAN PERU</a:t>
            </a:r>
            <a:endParaRPr lang="es-PE" sz="105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116977" y="2761291"/>
            <a:ext cx="33044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900" dirty="0"/>
              <a:t>Se determinó sobrestimación en Pasivo por Impuesto a las Ganancias diferido por S/ 3´344,008.</a:t>
            </a:r>
          </a:p>
          <a:p>
            <a:pPr algn="just"/>
            <a:r>
              <a:rPr lang="es-ES_tradnl" sz="900" dirty="0"/>
              <a:t>Debido a no considerar diferencias temporarias deducibles en su determinación. (Diferencias entre resultados contables y resultados tributarios a nivel del cuentas de activos y pasivos). </a:t>
            </a:r>
            <a:endParaRPr lang="es-PE" sz="9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173162" y="3817805"/>
            <a:ext cx="314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900" dirty="0"/>
              <a:t>Se presentó exceso en provisión en: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900" dirty="0"/>
              <a:t>Vacaciones por Pagar de S/ 24,522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900" dirty="0"/>
              <a:t>Compensación por Tiempo de Servicios por S/ 23,320</a:t>
            </a:r>
          </a:p>
          <a:p>
            <a:pPr algn="just"/>
            <a:r>
              <a:rPr lang="es-ES_tradnl" sz="900" dirty="0"/>
              <a:t>Se determinó diferencias en registros contables en la determinación de: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900" dirty="0"/>
              <a:t>Impuesto a la Renta Corriente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900" dirty="0"/>
              <a:t>Participación de Trabajadores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900" dirty="0"/>
              <a:t>Impuesto a la Renta Diferido.</a:t>
            </a:r>
            <a:endParaRPr lang="es-PE" sz="900" dirty="0"/>
          </a:p>
        </p:txBody>
      </p:sp>
      <p:sp>
        <p:nvSpPr>
          <p:cNvPr id="24" name="Rectángulo 23"/>
          <p:cNvSpPr/>
          <p:nvPr/>
        </p:nvSpPr>
        <p:spPr>
          <a:xfrm>
            <a:off x="6534742" y="2276604"/>
            <a:ext cx="2509644" cy="954107"/>
          </a:xfrm>
          <a:prstGeom prst="rect">
            <a:avLst/>
          </a:prstGeom>
          <a:solidFill>
            <a:srgbClr val="FFF6DD"/>
          </a:solidFill>
        </p:spPr>
        <p:txBody>
          <a:bodyPr wrap="square">
            <a:spAutoFit/>
          </a:bodyPr>
          <a:lstStyle/>
          <a:p>
            <a:pPr marL="11113" indent="-11113" algn="just">
              <a:spcAft>
                <a:spcPts val="0"/>
              </a:spcAft>
              <a:tabLst>
                <a:tab pos="-457200" algn="l"/>
                <a:tab pos="-457200" algn="l"/>
              </a:tabLst>
            </a:pPr>
            <a:r>
              <a:rPr lang="es-ES_tradnl" sz="800" b="1" dirty="0">
                <a:ea typeface="Times New Roman" panose="02020603050405020304" pitchFamily="18" charset="0"/>
                <a:cs typeface="Tahoma" panose="020B0604030504040204" pitchFamily="34" charset="0"/>
              </a:rPr>
              <a:t>ACCIONES PREVISTAS</a:t>
            </a:r>
          </a:p>
          <a:p>
            <a:pPr marL="11113" indent="-11113" algn="just">
              <a:spcAft>
                <a:spcPts val="0"/>
              </a:spcAft>
              <a:tabLst>
                <a:tab pos="-457200" algn="l"/>
                <a:tab pos="-457200" algn="l"/>
              </a:tabLst>
            </a:pPr>
            <a:r>
              <a:rPr lang="es-ES_tradnl" sz="800" dirty="0">
                <a:ea typeface="Times New Roman" panose="02020603050405020304" pitchFamily="18" charset="0"/>
                <a:cs typeface="Tahoma" panose="020B0604030504040204" pitchFamily="34" charset="0"/>
              </a:rPr>
              <a:t>Juntas Obligatoria Anual de Accionistas de EPE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-457200" algn="l"/>
                <a:tab pos="-457200" algn="l"/>
              </a:tabLst>
            </a:pPr>
            <a:r>
              <a:rPr lang="es-ES_tradnl" sz="800" dirty="0">
                <a:ea typeface="Times New Roman" panose="02020603050405020304" pitchFamily="18" charset="0"/>
                <a:cs typeface="Tahoma" panose="020B0604030504040204" pitchFamily="34" charset="0"/>
              </a:rPr>
              <a:t>Instruyen a Directorios a desarrollar acciones para subsanar calificaciones contenidas en el Dictamen de los Auditores externos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-457200" algn="l"/>
                <a:tab pos="-457200" algn="l"/>
              </a:tabLst>
            </a:pPr>
            <a:r>
              <a:rPr lang="es-ES_tradnl" sz="800" dirty="0">
                <a:ea typeface="Times New Roman" panose="02020603050405020304" pitchFamily="18" charset="0"/>
                <a:cs typeface="Tahoma" panose="020B0604030504040204" pitchFamily="34" charset="0"/>
              </a:rPr>
              <a:t>Informar a FONAFE sobre proceso de             </a:t>
            </a:r>
          </a:p>
          <a:p>
            <a:pPr algn="just">
              <a:spcAft>
                <a:spcPts val="0"/>
              </a:spcAft>
              <a:tabLst>
                <a:tab pos="-457200" algn="l"/>
                <a:tab pos="-457200" algn="l"/>
              </a:tabLst>
            </a:pPr>
            <a:r>
              <a:rPr lang="es-ES_tradnl" sz="800" dirty="0">
                <a:ea typeface="Times New Roman" panose="02020603050405020304" pitchFamily="18" charset="0"/>
                <a:cs typeface="Tahoma" panose="020B0604030504040204" pitchFamily="34" charset="0"/>
              </a:rPr>
              <a:t>        implementación.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516216" y="3376032"/>
            <a:ext cx="2509644" cy="707886"/>
          </a:xfrm>
          <a:prstGeom prst="rect">
            <a:avLst/>
          </a:prstGeom>
          <a:solidFill>
            <a:srgbClr val="FFF6DD"/>
          </a:solidFill>
        </p:spPr>
        <p:txBody>
          <a:bodyPr wrap="square">
            <a:spAutoFit/>
          </a:bodyPr>
          <a:lstStyle/>
          <a:p>
            <a:pPr marL="11113" indent="-11113" algn="just">
              <a:spcAft>
                <a:spcPts val="0"/>
              </a:spcAft>
              <a:tabLst>
                <a:tab pos="-457200" algn="l"/>
                <a:tab pos="-457200" algn="l"/>
              </a:tabLst>
            </a:pPr>
            <a:r>
              <a:rPr lang="es-ES_tradnl" sz="800" b="1" dirty="0">
                <a:ea typeface="Times New Roman" panose="02020603050405020304" pitchFamily="18" charset="0"/>
                <a:cs typeface="Tahoma" panose="020B0604030504040204" pitchFamily="34" charset="0"/>
              </a:rPr>
              <a:t>SITUACION ACTUAL</a:t>
            </a:r>
          </a:p>
          <a:p>
            <a:pPr marL="11113" indent="-11113" algn="just">
              <a:spcAft>
                <a:spcPts val="0"/>
              </a:spcAft>
              <a:tabLst>
                <a:tab pos="-457200" algn="l"/>
                <a:tab pos="-457200" algn="l"/>
              </a:tabLst>
            </a:pPr>
            <a:r>
              <a:rPr lang="es-ES_tradnl" sz="800" dirty="0">
                <a:ea typeface="Times New Roman" panose="02020603050405020304" pitchFamily="18" charset="0"/>
                <a:cs typeface="Tahoma" panose="020B0604030504040204" pitchFamily="34" charset="0"/>
              </a:rPr>
              <a:t>5 de abril del 2023 se realizó la JOAA de la empresa CORPAC S.A., dándose las instrucciones señaladas. </a:t>
            </a:r>
          </a:p>
          <a:p>
            <a:pPr marL="11113" indent="-11113" algn="just">
              <a:spcAft>
                <a:spcPts val="0"/>
              </a:spcAft>
              <a:tabLst>
                <a:tab pos="-457200" algn="l"/>
                <a:tab pos="-457200" algn="l"/>
              </a:tabLst>
            </a:pPr>
            <a:endParaRPr lang="es-ES_tradnl" sz="8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11113" indent="-11113" algn="just">
              <a:spcAft>
                <a:spcPts val="0"/>
              </a:spcAft>
              <a:tabLst>
                <a:tab pos="-457200" algn="l"/>
                <a:tab pos="-457200" algn="l"/>
              </a:tabLst>
            </a:pPr>
            <a:r>
              <a:rPr lang="es-ES_tradnl" sz="800" spc="-15" dirty="0">
                <a:ea typeface="Times New Roman" panose="02020603050405020304" pitchFamily="18" charset="0"/>
                <a:cs typeface="Tahoma" panose="020B0604030504040204" pitchFamily="34" charset="0"/>
              </a:rPr>
              <a:t>ENAPU y SEMAN se prevén en el mes de mayo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516216" y="4229239"/>
            <a:ext cx="2509644" cy="461665"/>
          </a:xfrm>
          <a:prstGeom prst="rect">
            <a:avLst/>
          </a:prstGeom>
          <a:solidFill>
            <a:srgbClr val="FFF6DD"/>
          </a:solidFill>
        </p:spPr>
        <p:txBody>
          <a:bodyPr wrap="square">
            <a:spAutoFit/>
          </a:bodyPr>
          <a:lstStyle/>
          <a:p>
            <a:pPr algn="just"/>
            <a:r>
              <a:rPr lang="es-ES_tradnl" sz="800" dirty="0">
                <a:ea typeface="Times New Roman" panose="02020603050405020304" pitchFamily="18" charset="0"/>
                <a:cs typeface="Tahoma" panose="020B0604030504040204" pitchFamily="34" charset="0"/>
              </a:rPr>
              <a:t>Durante el año 2023, efectos del levantamiento de las calificaciones de Dictámenes, serán incorporados en los EEFF de cada una de las empresas citadas.</a:t>
            </a:r>
            <a:endParaRPr lang="es-PE" sz="800" dirty="0"/>
          </a:p>
        </p:txBody>
      </p:sp>
    </p:spTree>
    <p:extLst>
      <p:ext uri="{BB962C8B-B14F-4D97-AF65-F5344CB8AC3E}">
        <p14:creationId xmlns:p14="http://schemas.microsoft.com/office/powerpoint/2010/main" val="351451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0441" y="499165"/>
            <a:ext cx="545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C00000"/>
                </a:solidFill>
              </a:rPr>
              <a:t>Situación actual de los servicios brindados</a:t>
            </a:r>
            <a:endParaRPr lang="es-PE" sz="160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5660" y="880630"/>
            <a:ext cx="860477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es-PE" sz="1300" dirty="0"/>
              <a:t>La Corporación FONAFE busca brindar bienes y servicios que contribuyan al cierre de brechas de calidad y cobertura para el desarrollo económico, social y ambiental del país.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endParaRPr lang="es-ES" sz="500" dirty="0"/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es-ES" sz="1300" dirty="0"/>
              <a:t>A continuación, se muestran algunos de los principales resultados alcanzados por las empresas de la corporación </a:t>
            </a:r>
            <a:r>
              <a:rPr lang="es-ES" sz="1300" b="1" u="sng" dirty="0"/>
              <a:t>en los últimos 6 años</a:t>
            </a:r>
            <a:r>
              <a:rPr lang="es-ES" sz="1300" b="1" dirty="0"/>
              <a:t>:</a:t>
            </a:r>
            <a:endParaRPr lang="es-PE" sz="1300" b="1" dirty="0"/>
          </a:p>
        </p:txBody>
      </p:sp>
      <p:sp>
        <p:nvSpPr>
          <p:cNvPr id="5" name="Pentágono 4"/>
          <p:cNvSpPr/>
          <p:nvPr/>
        </p:nvSpPr>
        <p:spPr>
          <a:xfrm>
            <a:off x="712808" y="2061044"/>
            <a:ext cx="2064619" cy="48903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10" name="Rectángulo 9"/>
          <p:cNvSpPr/>
          <p:nvPr/>
        </p:nvSpPr>
        <p:spPr>
          <a:xfrm>
            <a:off x="2879779" y="3825417"/>
            <a:ext cx="5934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MX" sz="1200" dirty="0">
                <a:ln w="0"/>
              </a:rPr>
              <a:t>Más de 63 mil nuevos créditos colocados, entre los años 2017 y 2022.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731267" y="2879470"/>
            <a:ext cx="2064619" cy="553383"/>
            <a:chOff x="1596187" y="4013690"/>
            <a:chExt cx="2752825" cy="914400"/>
          </a:xfrm>
        </p:grpSpPr>
        <p:sp>
          <p:nvSpPr>
            <p:cNvPr id="11" name="Pentágono 10"/>
            <p:cNvSpPr/>
            <p:nvPr/>
          </p:nvSpPr>
          <p:spPr>
            <a:xfrm>
              <a:off x="1596187" y="4013690"/>
              <a:ext cx="2752825" cy="9144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971" y="4115103"/>
              <a:ext cx="2123772" cy="711573"/>
            </a:xfrm>
            <a:prstGeom prst="rect">
              <a:avLst/>
            </a:prstGeom>
          </p:spPr>
        </p:pic>
      </p:grpSp>
      <p:sp>
        <p:nvSpPr>
          <p:cNvPr id="14" name="Rectángulo 13"/>
          <p:cNvSpPr/>
          <p:nvPr/>
        </p:nvSpPr>
        <p:spPr>
          <a:xfrm>
            <a:off x="2893600" y="2653762"/>
            <a:ext cx="5934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MX" sz="1200" dirty="0">
                <a:ln w="0"/>
              </a:rPr>
              <a:t>Mayor cobertura de distritos atendidos (de </a:t>
            </a:r>
            <a:r>
              <a:rPr lang="es-ES" sz="1200" dirty="0">
                <a:ln w="0"/>
              </a:rPr>
              <a:t>67% en el 2016 a 90% en el 2022). </a:t>
            </a:r>
          </a:p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ES" sz="1200" dirty="0">
                <a:ln w="0"/>
              </a:rPr>
              <a:t>Mayores Préstamos Multired (de S/ 3,379 millones en el 2016 a S/ 6,171 millones en el 2022). </a:t>
            </a:r>
          </a:p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ES" sz="1200" dirty="0">
                <a:ln w="0"/>
              </a:rPr>
              <a:t>Mayor volumen de operaciones multicanal (de 459 millones de operaciones en el 2016 a 681 millones en el 2022).</a:t>
            </a:r>
            <a:endParaRPr lang="es-MX" sz="1200" dirty="0">
              <a:ln w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872515" y="1995686"/>
            <a:ext cx="5977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lvl="2" indent="-257175" algn="just">
              <a:buFont typeface="Wingdings" panose="05000000000000000000" pitchFamily="2" charset="2"/>
              <a:buChar char="Ø"/>
            </a:pPr>
            <a:r>
              <a:rPr lang="es-MX" sz="1200" dirty="0">
                <a:ln w="0"/>
              </a:rPr>
              <a:t>Mayor coeficiente de electrificación promedio (de 92% en el 2016 a 97% en el 2022).</a:t>
            </a:r>
          </a:p>
          <a:p>
            <a:pPr marL="404813" lvl="2" indent="-257175" algn="just">
              <a:buFont typeface="Wingdings" panose="05000000000000000000" pitchFamily="2" charset="2"/>
              <a:buChar char="Ø"/>
            </a:pPr>
            <a:r>
              <a:rPr lang="es-MX" sz="1200" dirty="0">
                <a:ln w="0"/>
              </a:rPr>
              <a:t>Reducción del SAIFI promedio (de 11.4 en el 2016 hasta 5.4 en el 2022).</a:t>
            </a:r>
          </a:p>
          <a:p>
            <a:pPr marL="404813" lvl="2" indent="-257175" algn="just">
              <a:buFont typeface="Wingdings" panose="05000000000000000000" pitchFamily="2" charset="2"/>
              <a:buChar char="Ø"/>
            </a:pPr>
            <a:r>
              <a:rPr lang="es-MX" sz="1200" dirty="0">
                <a:ln w="0"/>
              </a:rPr>
              <a:t>Reducción del SAIDI promedio (de 21.3 en el 2016 hasta 10.5 en el 2022).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45031" y="2086767"/>
            <a:ext cx="1689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Empresas de Distribución Eléctrica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31267" y="4419529"/>
            <a:ext cx="2064619" cy="430887"/>
            <a:chOff x="712807" y="4532725"/>
            <a:chExt cx="2064619" cy="430887"/>
          </a:xfrm>
        </p:grpSpPr>
        <p:sp>
          <p:nvSpPr>
            <p:cNvPr id="15" name="Pentágono 14"/>
            <p:cNvSpPr/>
            <p:nvPr/>
          </p:nvSpPr>
          <p:spPr>
            <a:xfrm>
              <a:off x="712807" y="4532725"/>
              <a:ext cx="2064619" cy="430887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 dirty="0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t="35965" b="38435"/>
            <a:stretch/>
          </p:blipFill>
          <p:spPr>
            <a:xfrm>
              <a:off x="793379" y="4580754"/>
              <a:ext cx="1607344" cy="334827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/>
          <a:srcRect l="28021" r="38815"/>
          <a:stretch/>
        </p:blipFill>
        <p:spPr>
          <a:xfrm>
            <a:off x="783831" y="2103955"/>
            <a:ext cx="332222" cy="41410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24304" y="2643758"/>
            <a:ext cx="8382886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482246" y="4294607"/>
            <a:ext cx="8310878" cy="2533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96963" y="-8499"/>
            <a:ext cx="2637302" cy="461665"/>
            <a:chOff x="225853" y="27384"/>
            <a:chExt cx="2367578" cy="461665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1974497" cy="32400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dirty="0"/>
                <a:t>Indicadores de gestión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25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cxnSp>
        <p:nvCxnSpPr>
          <p:cNvPr id="27" name="Conector recto 26"/>
          <p:cNvCxnSpPr/>
          <p:nvPr/>
        </p:nvCxnSpPr>
        <p:spPr>
          <a:xfrm>
            <a:off x="467544" y="3651870"/>
            <a:ext cx="8382886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2893600" y="4427321"/>
            <a:ext cx="5934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MX" sz="1200" dirty="0">
                <a:ln w="0"/>
              </a:rPr>
              <a:t>Más de 171 mil nuevas conexiones de agua potable, entre los años 2017 y 2022.</a:t>
            </a:r>
          </a:p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MX" sz="1200" dirty="0">
                <a:ln w="0"/>
              </a:rPr>
              <a:t>Más de 154 mil nuevas  conexiones de alcantarillado, entre los años 2017 y 2022.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731267" y="3764128"/>
            <a:ext cx="2064619" cy="430887"/>
            <a:chOff x="731267" y="3764128"/>
            <a:chExt cx="2064619" cy="430887"/>
          </a:xfrm>
        </p:grpSpPr>
        <p:sp>
          <p:nvSpPr>
            <p:cNvPr id="30" name="Pentágono 29"/>
            <p:cNvSpPr/>
            <p:nvPr/>
          </p:nvSpPr>
          <p:spPr>
            <a:xfrm>
              <a:off x="731267" y="3764128"/>
              <a:ext cx="2064619" cy="430887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 dirty="0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6"/>
            <a:srcRect t="14837"/>
            <a:stretch/>
          </p:blipFill>
          <p:spPr>
            <a:xfrm>
              <a:off x="1130916" y="3777370"/>
              <a:ext cx="1108836" cy="397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79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5537359" cy="461665"/>
            <a:chOff x="225853" y="27384"/>
            <a:chExt cx="2918987" cy="46166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567480" y="122386"/>
              <a:ext cx="2577360" cy="338554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Estado de endeudamiento </a:t>
              </a:r>
              <a:r>
                <a:rPr lang="es-PE" kern="0" dirty="0"/>
                <a:t>– EMPRESAS NO FINANCIERAS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6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473339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l="31432" t="9075" r="31327" b="44501"/>
          <a:stretch/>
        </p:blipFill>
        <p:spPr>
          <a:xfrm>
            <a:off x="6591543" y="806467"/>
            <a:ext cx="319941" cy="32811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734571" y="765245"/>
            <a:ext cx="11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0.53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751514" y="1125208"/>
            <a:ext cx="1220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RATIO DEUDA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985209"/>
            <a:ext cx="3525910" cy="14841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t="20840"/>
          <a:stretch/>
        </p:blipFill>
        <p:spPr>
          <a:xfrm>
            <a:off x="6108529" y="1348022"/>
            <a:ext cx="2506175" cy="16024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175" y="806467"/>
            <a:ext cx="2893908" cy="20943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7" y="2989815"/>
            <a:ext cx="4503713" cy="1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0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5165591" cy="461665"/>
            <a:chOff x="225853" y="27384"/>
            <a:chExt cx="2723011" cy="46166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529522" y="122386"/>
              <a:ext cx="2419342" cy="338554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Estado de endeudamiento </a:t>
              </a:r>
              <a:r>
                <a:rPr lang="es-PE" kern="0" dirty="0"/>
                <a:t>– EMPRESAS FINANCIERAS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6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416474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l="31432" t="9075" r="31327" b="44501"/>
          <a:stretch/>
        </p:blipFill>
        <p:spPr>
          <a:xfrm>
            <a:off x="6404231" y="830672"/>
            <a:ext cx="319941" cy="32811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688750" y="789450"/>
            <a:ext cx="78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0.88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564202" y="1116390"/>
            <a:ext cx="1220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RATIO DEUDA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169577"/>
            <a:ext cx="3140900" cy="6983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386" y="1158782"/>
            <a:ext cx="2591837" cy="18930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484" y="957244"/>
            <a:ext cx="3027551" cy="22123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3177732"/>
            <a:ext cx="4437563" cy="6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7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689845" y="2713129"/>
          <a:ext cx="3668221" cy="19468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1997">
                  <a:extLst>
                    <a:ext uri="{9D8B030D-6E8A-4147-A177-3AD203B41FA5}">
                      <a16:colId xmlns:a16="http://schemas.microsoft.com/office/drawing/2014/main" val="382548582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8027115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7068805"/>
                    </a:ext>
                  </a:extLst>
                </a:gridCol>
              </a:tblGrid>
              <a:tr h="345823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Rubro de Negocio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Cantidad de Procedimientos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Porcentaje del total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73584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Distribución Eléctrica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1,033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55.78%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626790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Saneamiento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10.64%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1064634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Generación Eléctrica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9.40%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10653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Finanzas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9.77%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7332501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Transportes y Comunicaciones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5.83%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08037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Hidrocarburos y Remediación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3.78%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9255035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Defensa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2.38%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44208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Centro Corporativo FONAFE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1.51%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1064958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Servicios y Producción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0.92%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91215"/>
                  </a:ext>
                </a:extLst>
              </a:tr>
              <a:tr h="160103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general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1,852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6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37398"/>
              </p:ext>
            </p:extLst>
          </p:nvPr>
        </p:nvGraphicFramePr>
        <p:xfrm>
          <a:off x="4736746" y="2713128"/>
          <a:ext cx="3846972" cy="1946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8741">
                  <a:extLst>
                    <a:ext uri="{9D8B030D-6E8A-4147-A177-3AD203B41FA5}">
                      <a16:colId xmlns:a16="http://schemas.microsoft.com/office/drawing/2014/main" val="151268143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47899497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795262721"/>
                    </a:ext>
                  </a:extLst>
                </a:gridCol>
              </a:tblGrid>
              <a:tr h="343423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Rubro de Negocio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E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Acumulado (S/ MM)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E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del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16026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Distribución Eléctrica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1,617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42.79%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8114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Saneamiento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1,187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31.41%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64209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Centro Corporativo FONAFE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8.26%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00633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Finanzas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7.98%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48379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Hidrocarburos y Remediación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3.66%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653637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Transportes y Comunicaciones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2.70%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1672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Generación Eléctrica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2.68%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084642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Defensa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0.38%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78580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Servicios y Producción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0.14%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28444"/>
                  </a:ext>
                </a:extLst>
              </a:tr>
              <a:tr h="160343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3114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752432" y="801292"/>
          <a:ext cx="3543049" cy="180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403924"/>
              </p:ext>
            </p:extLst>
          </p:nvPr>
        </p:nvGraphicFramePr>
        <p:xfrm>
          <a:off x="4957191" y="798658"/>
          <a:ext cx="3406082" cy="181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-4836"/>
            <a:ext cx="5517480" cy="477802"/>
            <a:chOff x="225853" y="27384"/>
            <a:chExt cx="2908507" cy="461665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491563" y="113745"/>
              <a:ext cx="2642797" cy="32712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defTabSz="685800"/>
              <a:r>
                <a:rPr lang="es-ES" sz="1600" dirty="0"/>
                <a:t>Procedimientos de selección de Bienes, Servicios y Obras</a:t>
              </a: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17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359608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5" name="CuadroTexto 4"/>
          <p:cNvSpPr txBox="1"/>
          <p:nvPr/>
        </p:nvSpPr>
        <p:spPr>
          <a:xfrm>
            <a:off x="311869" y="6293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AÑO 2022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27584" y="4790535"/>
            <a:ext cx="6809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/>
              <a:t>Nota. </a:t>
            </a:r>
            <a:r>
              <a:rPr lang="es-PE" sz="1100" dirty="0"/>
              <a:t>Información recopilada de la plataforma CONOSCE y reporte individual de AGROBANCO a diciembre del 2022.</a:t>
            </a:r>
          </a:p>
        </p:txBody>
      </p:sp>
    </p:spTree>
    <p:extLst>
      <p:ext uri="{BB962C8B-B14F-4D97-AF65-F5344CB8AC3E}">
        <p14:creationId xmlns:p14="http://schemas.microsoft.com/office/powerpoint/2010/main" val="344814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634315"/>
              </p:ext>
            </p:extLst>
          </p:nvPr>
        </p:nvGraphicFramePr>
        <p:xfrm>
          <a:off x="4755917" y="1056109"/>
          <a:ext cx="4176898" cy="32387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9527">
                  <a:extLst>
                    <a:ext uri="{9D8B030D-6E8A-4147-A177-3AD203B41FA5}">
                      <a16:colId xmlns:a16="http://schemas.microsoft.com/office/drawing/2014/main" val="4222553048"/>
                    </a:ext>
                  </a:extLst>
                </a:gridCol>
                <a:gridCol w="686892">
                  <a:extLst>
                    <a:ext uri="{9D8B030D-6E8A-4147-A177-3AD203B41FA5}">
                      <a16:colId xmlns:a16="http://schemas.microsoft.com/office/drawing/2014/main" val="2771561663"/>
                    </a:ext>
                  </a:extLst>
                </a:gridCol>
                <a:gridCol w="603493">
                  <a:extLst>
                    <a:ext uri="{9D8B030D-6E8A-4147-A177-3AD203B41FA5}">
                      <a16:colId xmlns:a16="http://schemas.microsoft.com/office/drawing/2014/main" val="888922654"/>
                    </a:ext>
                  </a:extLst>
                </a:gridCol>
                <a:gridCol w="603493">
                  <a:extLst>
                    <a:ext uri="{9D8B030D-6E8A-4147-A177-3AD203B41FA5}">
                      <a16:colId xmlns:a16="http://schemas.microsoft.com/office/drawing/2014/main" val="3334618177"/>
                    </a:ext>
                  </a:extLst>
                </a:gridCol>
                <a:gridCol w="603493">
                  <a:extLst>
                    <a:ext uri="{9D8B030D-6E8A-4147-A177-3AD203B41FA5}">
                      <a16:colId xmlns:a16="http://schemas.microsoft.com/office/drawing/2014/main" val="191126783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 de Procesos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Monto </a:t>
                      </a:r>
                      <a:b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(S/ MM)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9468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Adjudicación Simplificada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1,212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65.44%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1,080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28.58%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9407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Concurso Público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16.90%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825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21.83%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432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Licitación Pública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7.18%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723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19.14%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2927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Contratación Directa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5.13%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658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17.40%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8573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Convenio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0.32%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294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7.78%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5038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Subasta Inversa Electrónica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1.62%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3.57%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8861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Adjudicación Simplificada-Homologación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0.05%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0.70%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1214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+mn-lt"/>
                        </a:rPr>
                        <a:t>Procedimiento de Contratación para Proceso Abierto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0.16%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0.64%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72516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Contratación Internacional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0.59%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0.05%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0807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+mn-lt"/>
                        </a:rPr>
                        <a:t>Adjudicación Simplificada - Séptima Disposición Complementaria Final Reg. Ley 30225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0.16%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0.03%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138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Comparación de Precios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0.32%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0.01%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6282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39.00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6773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general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1,852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3,778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06598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827584" y="4790535"/>
            <a:ext cx="6809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/>
              <a:t>Nota. </a:t>
            </a:r>
            <a:r>
              <a:rPr lang="es-PE" sz="1100" dirty="0"/>
              <a:t>Información recopilada de la plataforma CONOSCE y reporte individual de AGROBANCO a diciembre del 2022.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-5584" y="-20538"/>
            <a:ext cx="5563966" cy="477802"/>
            <a:chOff x="225853" y="27384"/>
            <a:chExt cx="2933012" cy="461665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491563" y="113745"/>
              <a:ext cx="2667302" cy="32712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defTabSz="685800"/>
              <a:r>
                <a:rPr lang="es-ES" sz="1600" dirty="0"/>
                <a:t>Procedimientos de selección de Bienes, Servicios y Obras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15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359608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17" name="CuadroTexto 16"/>
          <p:cNvSpPr txBox="1"/>
          <p:nvPr/>
        </p:nvSpPr>
        <p:spPr>
          <a:xfrm>
            <a:off x="311869" y="6293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AÑO 2022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16928"/>
            <a:ext cx="4570727" cy="29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9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39848"/>
              </p:ext>
            </p:extLst>
          </p:nvPr>
        </p:nvGraphicFramePr>
        <p:xfrm>
          <a:off x="539856" y="3208768"/>
          <a:ext cx="6507913" cy="1595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935">
                  <a:extLst>
                    <a:ext uri="{9D8B030D-6E8A-4147-A177-3AD203B41FA5}">
                      <a16:colId xmlns:a16="http://schemas.microsoft.com/office/drawing/2014/main" val="151268143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478994973"/>
                    </a:ext>
                  </a:extLst>
                </a:gridCol>
                <a:gridCol w="1827698">
                  <a:extLst>
                    <a:ext uri="{9D8B030D-6E8A-4147-A177-3AD203B41FA5}">
                      <a16:colId xmlns:a16="http://schemas.microsoft.com/office/drawing/2014/main" val="795262721"/>
                    </a:ext>
                  </a:extLst>
                </a:gridCol>
              </a:tblGrid>
              <a:tr h="2503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Rubro de Negocio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E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Procesos</a:t>
                      </a:r>
                      <a:r>
                        <a:rPr lang="es-PE" sz="10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Adjudicados</a:t>
                      </a:r>
                      <a:endParaRPr lang="es-PE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E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Adjudicado</a:t>
                      </a:r>
                      <a:r>
                        <a:rPr lang="es-PE" sz="10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(S/ MM)</a:t>
                      </a:r>
                      <a:endParaRPr lang="es-PE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16026"/>
                  </a:ext>
                </a:extLst>
              </a:tr>
              <a:tr h="16811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Distribución Eléctrica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E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8114"/>
                  </a:ext>
                </a:extLst>
              </a:tr>
              <a:tr h="16811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Generación Eléctrica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MX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17.34</a:t>
                      </a:r>
                      <a:endParaRPr lang="es-PE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64209"/>
                  </a:ext>
                </a:extLst>
              </a:tr>
              <a:tr h="16811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Finanzas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MX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00633"/>
                  </a:ext>
                </a:extLst>
              </a:tr>
              <a:tr h="16811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Hidrocarburos y Remediación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E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48379"/>
                  </a:ext>
                </a:extLst>
              </a:tr>
              <a:tr h="16811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Saneamiento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MX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4.59</a:t>
                      </a:r>
                      <a:endParaRPr lang="es-PE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653637"/>
                  </a:ext>
                </a:extLst>
              </a:tr>
              <a:tr h="16811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Transportes y Comunicaciones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MX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  <a:endParaRPr lang="es-PE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1672"/>
                  </a:ext>
                </a:extLst>
              </a:tr>
              <a:tr h="16811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Defensa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MX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1.41</a:t>
                      </a:r>
                      <a:endParaRPr lang="es-PE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084642"/>
                  </a:ext>
                </a:extLst>
              </a:tr>
              <a:tr h="168116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E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111.54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7858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51170"/>
              </p:ext>
            </p:extLst>
          </p:nvPr>
        </p:nvGraphicFramePr>
        <p:xfrm>
          <a:off x="539857" y="793429"/>
          <a:ext cx="6507913" cy="1778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934">
                  <a:extLst>
                    <a:ext uri="{9D8B030D-6E8A-4147-A177-3AD203B41FA5}">
                      <a16:colId xmlns:a16="http://schemas.microsoft.com/office/drawing/2014/main" val="357898584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750870631"/>
                    </a:ext>
                  </a:extLst>
                </a:gridCol>
                <a:gridCol w="1827699">
                  <a:extLst>
                    <a:ext uri="{9D8B030D-6E8A-4147-A177-3AD203B41FA5}">
                      <a16:colId xmlns:a16="http://schemas.microsoft.com/office/drawing/2014/main" val="1467113871"/>
                    </a:ext>
                  </a:extLst>
                </a:gridCol>
              </a:tblGrid>
              <a:tr h="190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Rubro de Negocio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de Procedimientos Programados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del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798860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Distribución Eléctrica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2117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57.48%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23764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Saneamiento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385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10.45%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34436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Finanzas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328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8.91%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26569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Generación Eléctrica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327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8.88%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836112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Hidrocarburos y Remediación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5.16%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422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Transportes y Comunicaciones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4.83%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695072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Defensa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1.87%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18901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Servicios y Producción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1.22%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52816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Centro Corporativo FONAFE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+mn-lt"/>
                        </a:rPr>
                        <a:t>1.19%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89484"/>
                  </a:ext>
                </a:extLst>
              </a:tr>
              <a:tr h="152853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general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3,683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071819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28599EAD-DB38-4DB2-9D5E-F0AD793AC212}"/>
              </a:ext>
            </a:extLst>
          </p:cNvPr>
          <p:cNvSpPr txBox="1"/>
          <p:nvPr/>
        </p:nvSpPr>
        <p:spPr>
          <a:xfrm>
            <a:off x="375240" y="2859782"/>
            <a:ext cx="6886208" cy="338554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</a:ln>
          <a:effectLst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500" b="1">
                <a:solidFill>
                  <a:srgbClr val="C00000"/>
                </a:solidFill>
              </a:defRPr>
            </a:lvl1pPr>
          </a:lstStyle>
          <a:p>
            <a:pPr defTabSz="685800"/>
            <a:r>
              <a:rPr lang="es-ES" sz="1600" dirty="0"/>
              <a:t>Procesos de selección de Bienes, Servicios y Obras adjudicados a marzo 2023</a:t>
            </a:r>
            <a:endParaRPr lang="es-ES" sz="18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-4836"/>
            <a:ext cx="5563966" cy="477802"/>
            <a:chOff x="225853" y="27384"/>
            <a:chExt cx="2933012" cy="461665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491563" y="113745"/>
              <a:ext cx="2667302" cy="32712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defTabSz="685800"/>
              <a:r>
                <a:rPr lang="es-ES" sz="1600" dirty="0"/>
                <a:t>Procedimientos de selección de Bienes, Servicios y Obras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2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359608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23" name="CuadroTexto 22"/>
          <p:cNvSpPr txBox="1"/>
          <p:nvPr/>
        </p:nvSpPr>
        <p:spPr>
          <a:xfrm>
            <a:off x="539552" y="48679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AÑO 2023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67544" y="2571750"/>
            <a:ext cx="669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Nota. </a:t>
            </a:r>
            <a:r>
              <a:rPr lang="es-PE" sz="1100" dirty="0"/>
              <a:t>Información recopilada de la plataforma SEACE y reporte individual de AGROBANCO periodo del 2023.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99592" y="4876006"/>
            <a:ext cx="72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Nota. </a:t>
            </a:r>
            <a:r>
              <a:rPr lang="es-PE" sz="1100" dirty="0"/>
              <a:t>Información recopilada de la plataforma CONOSCE y reporte individual de AGROBANCO acumulado a marzo del 2023.</a:t>
            </a:r>
          </a:p>
        </p:txBody>
      </p:sp>
    </p:spTree>
    <p:extLst>
      <p:ext uri="{BB962C8B-B14F-4D97-AF65-F5344CB8AC3E}">
        <p14:creationId xmlns:p14="http://schemas.microsoft.com/office/powerpoint/2010/main" val="351427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278876" y="814915"/>
            <a:ext cx="3789068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51"/>
              </a:lnSpc>
            </a:pPr>
            <a:r>
              <a:rPr lang="en-US" sz="1400" b="1" dirty="0">
                <a:solidFill>
                  <a:srgbClr val="D9232E"/>
                </a:solidFill>
              </a:rPr>
              <a:t>Gastos de personal </a:t>
            </a:r>
            <a:r>
              <a:rPr lang="en-US" sz="1400" b="1" dirty="0" err="1">
                <a:solidFill>
                  <a:srgbClr val="D9232E"/>
                </a:solidFill>
              </a:rPr>
              <a:t>Año</a:t>
            </a:r>
            <a:r>
              <a:rPr lang="en-US" sz="1400" b="1" dirty="0">
                <a:solidFill>
                  <a:srgbClr val="D9232E"/>
                </a:solidFill>
              </a:rPr>
              <a:t> 2022 (</a:t>
            </a:r>
            <a:r>
              <a:rPr lang="en-US" sz="1400" b="1" dirty="0" err="1">
                <a:solidFill>
                  <a:srgbClr val="D9232E"/>
                </a:solidFill>
              </a:rPr>
              <a:t>En</a:t>
            </a:r>
            <a:r>
              <a:rPr lang="en-US" sz="1400" b="1" dirty="0">
                <a:solidFill>
                  <a:srgbClr val="D9232E"/>
                </a:solidFill>
              </a:rPr>
              <a:t> S/ miles)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7" y="34578"/>
            <a:ext cx="6696744" cy="757495"/>
            <a:chOff x="225853" y="27384"/>
            <a:chExt cx="4456081" cy="757495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2" y="113744"/>
              <a:ext cx="4062612" cy="58477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Número de trabajadores por categoría ocupacional, régimen laboral y remuneración promedio, por todo concepto</a:t>
              </a: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757495"/>
              <a:chOff x="89219" y="518139"/>
              <a:chExt cx="627902" cy="1725714"/>
            </a:xfrm>
          </p:grpSpPr>
          <p:sp>
            <p:nvSpPr>
              <p:cNvPr id="1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551002" cy="1528968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15" name="TextBox 5"/>
          <p:cNvSpPr txBox="1"/>
          <p:nvPr/>
        </p:nvSpPr>
        <p:spPr>
          <a:xfrm>
            <a:off x="261464" y="2571750"/>
            <a:ext cx="35904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51"/>
              </a:lnSpc>
            </a:pPr>
            <a:r>
              <a:rPr lang="en-US" sz="1400" b="1" dirty="0">
                <a:solidFill>
                  <a:srgbClr val="D9232E"/>
                </a:solidFill>
              </a:rPr>
              <a:t>Gastos de personal </a:t>
            </a:r>
            <a:r>
              <a:rPr lang="en-US" sz="1400" b="1" dirty="0" err="1">
                <a:solidFill>
                  <a:srgbClr val="D9232E"/>
                </a:solidFill>
              </a:rPr>
              <a:t>Año</a:t>
            </a:r>
            <a:r>
              <a:rPr lang="en-US" sz="1400" b="1" dirty="0">
                <a:solidFill>
                  <a:srgbClr val="D9232E"/>
                </a:solidFill>
              </a:rPr>
              <a:t> 2023 (</a:t>
            </a:r>
            <a:r>
              <a:rPr lang="en-US" sz="1400" b="1" dirty="0" err="1">
                <a:solidFill>
                  <a:srgbClr val="D9232E"/>
                </a:solidFill>
              </a:rPr>
              <a:t>En</a:t>
            </a:r>
            <a:r>
              <a:rPr lang="en-US" sz="1400" b="1" dirty="0">
                <a:solidFill>
                  <a:srgbClr val="D9232E"/>
                </a:solidFill>
              </a:rPr>
              <a:t> S/ miles)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7" y="1238791"/>
            <a:ext cx="8712485" cy="13478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7" y="3033386"/>
            <a:ext cx="8712485" cy="15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6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hlinkClick r:id="" action="ppaction://noaction"/>
            <a:extLst>
              <a:ext uri="{FF2B5EF4-FFF2-40B4-BE49-F238E27FC236}">
                <a16:creationId xmlns:a16="http://schemas.microsoft.com/office/drawing/2014/main" id="{AFA7F808-3F79-4349-9B70-F30B30B8C52C}"/>
              </a:ext>
            </a:extLst>
          </p:cNvPr>
          <p:cNvSpPr txBox="1"/>
          <p:nvPr/>
        </p:nvSpPr>
        <p:spPr>
          <a:xfrm>
            <a:off x="323528" y="1131590"/>
            <a:ext cx="50813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1500" b="1" dirty="0">
                <a:solidFill>
                  <a:srgbClr val="C00000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CONTENIDO</a:t>
            </a:r>
          </a:p>
        </p:txBody>
      </p:sp>
      <p:sp>
        <p:nvSpPr>
          <p:cNvPr id="24" name="CuadroTexto 23">
            <a:hlinkClick r:id="" action="ppaction://noaction"/>
            <a:extLst>
              <a:ext uri="{FF2B5EF4-FFF2-40B4-BE49-F238E27FC236}">
                <a16:creationId xmlns:a16="http://schemas.microsoft.com/office/drawing/2014/main" id="{DC56C49E-117A-49B2-AFA3-011EDB3AA19C}"/>
              </a:ext>
            </a:extLst>
          </p:cNvPr>
          <p:cNvSpPr txBox="1"/>
          <p:nvPr/>
        </p:nvSpPr>
        <p:spPr>
          <a:xfrm>
            <a:off x="251520" y="1491630"/>
            <a:ext cx="7861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400">
                <a:solidFill>
                  <a:srgbClr val="CCDDEA">
                    <a:lumMod val="50000"/>
                  </a:srgbClr>
                </a:solidFill>
                <a:latin typeface="Century" panose="02040604050505020304" pitchFamily="18" charset="0"/>
                <a:ea typeface="Microsoft Himalaya" panose="01010100010101010101" pitchFamily="2" charset="0"/>
                <a:cs typeface="Microsoft Himalaya" panose="01010100010101010101" pitchFamily="2" charset="0"/>
              </a:defRPr>
            </a:lvl1pPr>
          </a:lstStyle>
          <a:p>
            <a:pPr marL="342900" indent="-342900" defTabSz="685800">
              <a:buFont typeface="+mj-lt"/>
              <a:buAutoNum type="arabicPeriod"/>
            </a:pPr>
            <a:r>
              <a:rPr lang="es-ES" sz="1500" dirty="0">
                <a:latin typeface="+mn-lt"/>
              </a:rPr>
              <a:t>Plan estratégico corporativo.</a:t>
            </a:r>
          </a:p>
          <a:p>
            <a:pPr marL="342900" indent="-342900" defTabSz="685800">
              <a:buFont typeface="+mj-lt"/>
              <a:buAutoNum type="arabicPeriod"/>
            </a:pPr>
            <a:r>
              <a:rPr lang="es-ES" sz="1500" dirty="0">
                <a:latin typeface="+mn-lt"/>
              </a:rPr>
              <a:t>Ejecución presupuestal del año 2022.</a:t>
            </a:r>
          </a:p>
          <a:p>
            <a:pPr marL="342900" indent="-342900" defTabSz="685800">
              <a:buFont typeface="+mj-lt"/>
              <a:buAutoNum type="arabicPeriod"/>
            </a:pPr>
            <a:r>
              <a:rPr lang="es-ES" sz="1500" dirty="0">
                <a:latin typeface="+mn-lt"/>
              </a:rPr>
              <a:t>Presupuesto del año 2023 y sus avances de ejecución.  </a:t>
            </a:r>
          </a:p>
          <a:p>
            <a:pPr marL="342900" indent="-342900" defTabSz="685800">
              <a:buFont typeface="+mj-lt"/>
              <a:buAutoNum type="arabicPeriod"/>
            </a:pPr>
            <a:r>
              <a:rPr lang="es-ES" sz="1500" dirty="0">
                <a:latin typeface="+mn-lt"/>
              </a:rPr>
              <a:t>Estado de la situación financiera y sus proyecciones (calificaciones financieras). </a:t>
            </a:r>
          </a:p>
          <a:p>
            <a:pPr marL="342900" indent="-342900" defTabSz="685800">
              <a:buFont typeface="+mj-lt"/>
              <a:buAutoNum type="arabicPeriod"/>
            </a:pPr>
            <a:r>
              <a:rPr lang="es-ES" sz="1500" dirty="0">
                <a:latin typeface="+mn-lt"/>
              </a:rPr>
              <a:t>Indicadores de gestión. </a:t>
            </a:r>
          </a:p>
          <a:p>
            <a:pPr marL="342900" indent="-342900" defTabSz="685800">
              <a:buFont typeface="+mj-lt"/>
              <a:buAutoNum type="arabicPeriod"/>
            </a:pPr>
            <a:r>
              <a:rPr lang="es-ES" sz="1500" dirty="0">
                <a:latin typeface="+mn-lt"/>
              </a:rPr>
              <a:t>Estado de endeudamiento.</a:t>
            </a:r>
          </a:p>
          <a:p>
            <a:pPr marL="342900" indent="-342900" defTabSz="685800">
              <a:buFont typeface="+mj-lt"/>
              <a:buAutoNum type="arabicPeriod"/>
            </a:pPr>
            <a:r>
              <a:rPr lang="es-ES" sz="1500" dirty="0">
                <a:latin typeface="+mn-lt"/>
              </a:rPr>
              <a:t>Procesos de selección para la contratación de bienes y servicios, según tipos, modalidades y proveedores. </a:t>
            </a:r>
          </a:p>
          <a:p>
            <a:pPr marL="342900" indent="-342900" defTabSz="685800">
              <a:buFont typeface="+mj-lt"/>
              <a:buAutoNum type="arabicPeriod"/>
            </a:pPr>
            <a:r>
              <a:rPr lang="es-ES" sz="1500" dirty="0">
                <a:latin typeface="+mn-lt"/>
              </a:rPr>
              <a:t>Número de trabajadores por categoría ocupacional, régimen laboral y remuneración promedio, por todo concepto.</a:t>
            </a:r>
          </a:p>
          <a:p>
            <a:pPr marL="342900" indent="-342900" defTabSz="685800">
              <a:buFont typeface="+mj-lt"/>
              <a:buAutoNum type="arabicPeriod"/>
            </a:pPr>
            <a:r>
              <a:rPr lang="es-ES" sz="1500" dirty="0">
                <a:latin typeface="+mn-lt"/>
              </a:rPr>
              <a:t>Medidas de austeridad, disciplina y calidad del gasto de personal, de bienes y servicios, establecidas para el año 2023. </a:t>
            </a:r>
          </a:p>
        </p:txBody>
      </p:sp>
      <p:sp>
        <p:nvSpPr>
          <p:cNvPr id="17" name="CuadroTexto 16">
            <a:hlinkClick r:id="" action="ppaction://noaction"/>
            <a:extLst>
              <a:ext uri="{FF2B5EF4-FFF2-40B4-BE49-F238E27FC236}">
                <a16:creationId xmlns:a16="http://schemas.microsoft.com/office/drawing/2014/main" id="{AFA7F808-3F79-4349-9B70-F30B30B8C52C}"/>
              </a:ext>
            </a:extLst>
          </p:cNvPr>
          <p:cNvSpPr txBox="1"/>
          <p:nvPr/>
        </p:nvSpPr>
        <p:spPr>
          <a:xfrm>
            <a:off x="107504" y="195486"/>
            <a:ext cx="673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b="1" dirty="0">
                <a:solidFill>
                  <a:srgbClr val="C00000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RENDICION DE CUENTAS</a:t>
            </a:r>
          </a:p>
          <a:p>
            <a:pPr defTabSz="685800"/>
            <a:r>
              <a:rPr lang="es-MX" b="1" dirty="0">
                <a:solidFill>
                  <a:srgbClr val="C00000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LEY 31704</a:t>
            </a:r>
          </a:p>
          <a:p>
            <a:pPr defTabSz="685800"/>
            <a:r>
              <a:rPr lang="es-MX" b="1" dirty="0">
                <a:solidFill>
                  <a:srgbClr val="C00000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GESTION EMPRESARIAL AÑO 2022 y 2023</a:t>
            </a:r>
          </a:p>
        </p:txBody>
      </p:sp>
    </p:spTree>
    <p:extLst>
      <p:ext uri="{BB962C8B-B14F-4D97-AF65-F5344CB8AC3E}">
        <p14:creationId xmlns:p14="http://schemas.microsoft.com/office/powerpoint/2010/main" val="122874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48151" y="843559"/>
            <a:ext cx="7380233" cy="3424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>
                <a:solidFill>
                  <a:srgbClr val="D9332B"/>
                </a:solidFill>
                <a:latin typeface="+mn-lt"/>
              </a:rPr>
              <a:t>Antecedente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8650" y="4002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200" dirty="0"/>
              <a:t>*La Ley N° 31638 fue publicada el 6 de diciembre de 2022 en el Diario Oficial El Peruano</a:t>
            </a:r>
            <a:r>
              <a:rPr lang="es-PE" sz="1200" b="1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15" t="41217" r="52083" b="54233"/>
          <a:stretch/>
        </p:blipFill>
        <p:spPr>
          <a:xfrm>
            <a:off x="1506311" y="1541841"/>
            <a:ext cx="6131379" cy="3510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155" t="60793" r="51964" b="31905"/>
          <a:stretch/>
        </p:blipFill>
        <p:spPr>
          <a:xfrm>
            <a:off x="1481818" y="1932734"/>
            <a:ext cx="6155872" cy="5633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6488" t="32222" r="28333" b="52222"/>
          <a:stretch/>
        </p:blipFill>
        <p:spPr>
          <a:xfrm>
            <a:off x="948058" y="2582636"/>
            <a:ext cx="7379720" cy="1429274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7" y="34578"/>
            <a:ext cx="6696744" cy="757495"/>
            <a:chOff x="225853" y="27384"/>
            <a:chExt cx="4456081" cy="757495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2" y="113744"/>
              <a:ext cx="4062612" cy="58477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Medidas de austeridad, disciplina y calidad del gasto de personal, de bienes y servicios, establecidas para el año 2023</a:t>
              </a: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757495"/>
              <a:chOff x="89219" y="518139"/>
              <a:chExt cx="627902" cy="1725714"/>
            </a:xfrm>
          </p:grpSpPr>
          <p:sp>
            <p:nvSpPr>
              <p:cNvPr id="13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551002" cy="1528968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888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5614" y="771550"/>
            <a:ext cx="7886700" cy="309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>
                <a:solidFill>
                  <a:srgbClr val="C00000"/>
                </a:solidFill>
                <a:latin typeface="+mn-lt"/>
              </a:rPr>
              <a:t>Decreto Supremo N° 331-2022-EF (D.S)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42252" y="2311309"/>
            <a:ext cx="2122445" cy="13370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700" b="1" dirty="0">
                <a:solidFill>
                  <a:srgbClr val="D9332B"/>
                </a:solidFill>
              </a:rPr>
              <a:t>Medidas de austeridad aplicables</a:t>
            </a:r>
          </a:p>
        </p:txBody>
      </p:sp>
      <p:sp>
        <p:nvSpPr>
          <p:cNvPr id="6" name="Flecha derecha 5"/>
          <p:cNvSpPr/>
          <p:nvPr/>
        </p:nvSpPr>
        <p:spPr>
          <a:xfrm rot="20741903">
            <a:off x="2982324" y="1917568"/>
            <a:ext cx="993439" cy="505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7" name="Flecha derecha 6"/>
          <p:cNvSpPr/>
          <p:nvPr/>
        </p:nvSpPr>
        <p:spPr>
          <a:xfrm rot="960284">
            <a:off x="3125898" y="3793612"/>
            <a:ext cx="993439" cy="505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Rectángulo redondeado 7"/>
          <p:cNvSpPr/>
          <p:nvPr/>
        </p:nvSpPr>
        <p:spPr>
          <a:xfrm>
            <a:off x="4646134" y="1614433"/>
            <a:ext cx="3941795" cy="104272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500" b="1" dirty="0">
                <a:solidFill>
                  <a:schemeClr val="tx1"/>
                </a:solidFill>
              </a:rPr>
              <a:t>Directiva Corporativa de Gestión Empresarial</a:t>
            </a:r>
          </a:p>
          <a:p>
            <a:pPr algn="ctr"/>
            <a:r>
              <a:rPr lang="es-PE" sz="1500" b="1" dirty="0">
                <a:solidFill>
                  <a:schemeClr val="tx1"/>
                </a:solidFill>
              </a:rPr>
              <a:t>de FONAFE, </a:t>
            </a:r>
            <a:r>
              <a:rPr lang="es-PE" sz="1500" dirty="0">
                <a:solidFill>
                  <a:schemeClr val="tx1"/>
                </a:solidFill>
              </a:rPr>
              <a:t>aprobada por A.D. N° 003-2018/006-FONAFE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646134" y="4001839"/>
            <a:ext cx="3941795" cy="80215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Medidas adicionales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646134" y="2824356"/>
            <a:ext cx="3941795" cy="99837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chemeClr val="tx1"/>
                </a:solidFill>
              </a:rPr>
              <a:t>Libro Blanco: Lineamiento para la Gestión de Directorios y Directores de las empresas bajo el ámbito de FONAFE</a:t>
            </a:r>
            <a:r>
              <a:rPr lang="es-MX" sz="1500" dirty="0">
                <a:solidFill>
                  <a:schemeClr val="tx1"/>
                </a:solidFill>
              </a:rPr>
              <a:t>, aprobado A.D. N° 004-2018/006-FONAFE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3096624" y="2865919"/>
            <a:ext cx="993439" cy="505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7" y="34578"/>
            <a:ext cx="6696744" cy="757495"/>
            <a:chOff x="225853" y="27384"/>
            <a:chExt cx="4456081" cy="757495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2" y="113744"/>
              <a:ext cx="4062612" cy="58477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Medidas de austeridad, disciplina y calidad del gasto de personal, de bienes y servicios, establecidas para el año 2023</a:t>
              </a: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757495"/>
              <a:chOff x="89219" y="518139"/>
              <a:chExt cx="627902" cy="1725714"/>
            </a:xfrm>
          </p:grpSpPr>
          <p:sp>
            <p:nvSpPr>
              <p:cNvPr id="20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551002" cy="1528968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981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80528" y="650597"/>
            <a:ext cx="7886700" cy="551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PE" sz="1000" dirty="0">
                <a:solidFill>
                  <a:srgbClr val="C00000"/>
                </a:solidFill>
              </a:rPr>
            </a:br>
            <a:r>
              <a:rPr lang="es-PE" sz="1800" b="1" dirty="0">
                <a:solidFill>
                  <a:srgbClr val="C00000"/>
                </a:solidFill>
                <a:latin typeface="+mn-lt"/>
              </a:rPr>
              <a:t>Directiva Corporativa de Gestión Empresarial de FONAFE (DCGE)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7" y="-20538"/>
            <a:ext cx="6696744" cy="757495"/>
            <a:chOff x="225853" y="27384"/>
            <a:chExt cx="4456081" cy="75749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2" y="113744"/>
              <a:ext cx="4062612" cy="58477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Medidas de austeridad, disciplina y calidad del gasto de personal, de bienes y servicios, establecidas para el año 2023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757495"/>
              <a:chOff x="89219" y="518139"/>
              <a:chExt cx="627902" cy="1725714"/>
            </a:xfrm>
          </p:grpSpPr>
          <p:sp>
            <p:nvSpPr>
              <p:cNvPr id="15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551002" cy="1528968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3" name="Grupo 2"/>
          <p:cNvGrpSpPr/>
          <p:nvPr/>
        </p:nvGrpSpPr>
        <p:grpSpPr>
          <a:xfrm>
            <a:off x="594598" y="1275606"/>
            <a:ext cx="2537242" cy="3491086"/>
            <a:chOff x="3978974" y="1851670"/>
            <a:chExt cx="2537242" cy="3491086"/>
          </a:xfrm>
        </p:grpSpPr>
        <p:sp>
          <p:nvSpPr>
            <p:cNvPr id="2" name="Rectángulo redondeado 1"/>
            <p:cNvSpPr/>
            <p:nvPr/>
          </p:nvSpPr>
          <p:spPr>
            <a:xfrm>
              <a:off x="3978974" y="1851670"/>
              <a:ext cx="2537242" cy="3291830"/>
            </a:xfrm>
            <a:prstGeom prst="roundRect">
              <a:avLst/>
            </a:prstGeom>
            <a:solidFill>
              <a:srgbClr val="FFEBE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978974" y="1995686"/>
              <a:ext cx="2526685" cy="3347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PE" sz="1600" dirty="0">
                  <a:solidFill>
                    <a:srgbClr val="C00000"/>
                  </a:solidFill>
                  <a:latin typeface="+mn-lt"/>
                </a:rPr>
                <a:t>“</a:t>
              </a:r>
              <a:r>
                <a:rPr lang="es-PE" sz="1600" i="1" dirty="0">
                  <a:solidFill>
                    <a:srgbClr val="C00000"/>
                  </a:solidFill>
                  <a:latin typeface="+mn-lt"/>
                </a:rPr>
                <a:t>6.2.1 Proceso presupuestal</a:t>
              </a:r>
            </a:p>
            <a:p>
              <a:r>
                <a:rPr lang="es-PE" sz="1600" b="1" i="1" dirty="0">
                  <a:latin typeface="+mn-lt"/>
                </a:rPr>
                <a:t>d. Ejecución presupuestal:</a:t>
              </a:r>
            </a:p>
            <a:p>
              <a:r>
                <a:rPr lang="es-PE" sz="1600" i="1" dirty="0">
                  <a:latin typeface="+mn-lt"/>
                </a:rPr>
                <a:t>(…)</a:t>
              </a:r>
              <a:endParaRPr lang="es-PE" sz="1600" b="1" i="1" dirty="0">
                <a:latin typeface="+mn-lt"/>
              </a:endParaRPr>
            </a:p>
            <a:p>
              <a:pPr algn="just"/>
              <a:r>
                <a:rPr lang="es-PE" sz="1600" i="1" dirty="0">
                  <a:latin typeface="+mn-lt"/>
                </a:rPr>
                <a:t>La Empresa deberá adoptar las acciones necesarias que permitan ejecutar su presupuesto en un marco de austeridad y racionalidad, teniendo en consideración las siguientes restricciones y prohibiciones en la ejecución presupuestal</a:t>
              </a:r>
              <a:r>
                <a:rPr lang="es-PE" sz="1600" dirty="0">
                  <a:latin typeface="+mn-lt"/>
                </a:rPr>
                <a:t>”:</a:t>
              </a:r>
              <a:endParaRPr lang="es-PE" sz="1600" b="1" dirty="0">
                <a:latin typeface="+mn-lt"/>
              </a:endParaRPr>
            </a:p>
            <a:p>
              <a:pPr algn="just" defTabSz="685800"/>
              <a:endParaRPr lang="es-ES_tradnl" altLang="es-PE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algn="just"/>
              <a:endParaRPr lang="es-ES" altLang="es-PE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633809" y="1445911"/>
            <a:ext cx="5258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Restricción 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/>
              <a:t>Gastos en servicios finales de telecomunicaciones público móviles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/>
              <a:t>Gastos en eventos, celebraciones y de representación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/>
              <a:t>Gastos en publicidad y publicaciones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/>
              <a:t>Gastos en programas de capacitación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/>
              <a:t>Gastos de viaje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/>
              <a:t>Gastos en asesorías, consultorías y auditorías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/>
              <a:t>Uso de vehículos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/>
              <a:t>Gestión de inmuebles para uso de la empresa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/>
              <a:t>Gestión de venta de bienes muebles e inmuebles</a:t>
            </a:r>
          </a:p>
        </p:txBody>
      </p:sp>
    </p:spTree>
    <p:extLst>
      <p:ext uri="{BB962C8B-B14F-4D97-AF65-F5344CB8AC3E}">
        <p14:creationId xmlns:p14="http://schemas.microsoft.com/office/powerpoint/2010/main" val="2513635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65384" y="699542"/>
            <a:ext cx="1530352" cy="329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>
                <a:solidFill>
                  <a:srgbClr val="C00000"/>
                </a:solidFill>
                <a:latin typeface="+mn-lt"/>
              </a:rPr>
              <a:t>Libro Blanco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7" y="-20538"/>
            <a:ext cx="6696744" cy="757495"/>
            <a:chOff x="225853" y="27384"/>
            <a:chExt cx="4456081" cy="75749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2" y="113744"/>
              <a:ext cx="4062612" cy="58477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Medidas de austeridad, disciplina y calidad del gasto de personal, de bienes y servicios, establecidas para el año 2023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757495"/>
              <a:chOff x="89219" y="518139"/>
              <a:chExt cx="627902" cy="1725714"/>
            </a:xfrm>
          </p:grpSpPr>
          <p:sp>
            <p:nvSpPr>
              <p:cNvPr id="15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551002" cy="1528968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6" name="Grupo 5"/>
          <p:cNvGrpSpPr/>
          <p:nvPr/>
        </p:nvGrpSpPr>
        <p:grpSpPr>
          <a:xfrm>
            <a:off x="700387" y="1077666"/>
            <a:ext cx="4159645" cy="3942356"/>
            <a:chOff x="594598" y="1422641"/>
            <a:chExt cx="8369890" cy="2331594"/>
          </a:xfrm>
        </p:grpSpPr>
        <p:sp>
          <p:nvSpPr>
            <p:cNvPr id="2" name="Rectángulo redondeado 1"/>
            <p:cNvSpPr/>
            <p:nvPr/>
          </p:nvSpPr>
          <p:spPr>
            <a:xfrm>
              <a:off x="594598" y="1422641"/>
              <a:ext cx="8369890" cy="2308325"/>
            </a:xfrm>
            <a:prstGeom prst="roundRect">
              <a:avLst/>
            </a:prstGeom>
            <a:solidFill>
              <a:srgbClr val="FFEBE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899593" y="1445911"/>
              <a:ext cx="79928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sz="1600" dirty="0"/>
                <a:t>Máximo dos dietas al mes por empresa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sz="1600" dirty="0"/>
                <a:t>Se aplican incompatibilidades si además es servidor o funcionario público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sz="1600" dirty="0"/>
                <a:t>Directores que sean Ministros no pueden percibir dietas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sz="1600" dirty="0"/>
                <a:t>La JOA, salvo en BN, fija el monto máximo de dietas, en el marco de lo establecido por FONAFE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sz="1600" dirty="0"/>
                <a:t>El Presidente de Directorio (PD) percibe dietas o retribución mensual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sz="1600" dirty="0"/>
                <a:t>El Directorio de FONAFE dispone si el PD percibe dietas o retribución mensual, así como el monto de esta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sz="1600" dirty="0"/>
                <a:t>El PD interino no percibe la dieta o retribución mensual del PD </a:t>
              </a:r>
            </a:p>
          </p:txBody>
        </p:sp>
      </p:grpSp>
      <p:sp>
        <p:nvSpPr>
          <p:cNvPr id="17" name="Título 1"/>
          <p:cNvSpPr txBox="1">
            <a:spLocks/>
          </p:cNvSpPr>
          <p:nvPr/>
        </p:nvSpPr>
        <p:spPr>
          <a:xfrm>
            <a:off x="4773889" y="1038323"/>
            <a:ext cx="4392488" cy="3092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b="1" dirty="0">
                <a:solidFill>
                  <a:srgbClr val="C00000"/>
                </a:solidFill>
                <a:latin typeface="+mn-lt"/>
              </a:rPr>
              <a:t>Acuerdo de Directorio N° 001-2015/009-FONAFE</a:t>
            </a:r>
            <a:br>
              <a:rPr lang="es-PE" sz="1600" b="1" dirty="0">
                <a:solidFill>
                  <a:srgbClr val="C00000"/>
                </a:solidFill>
                <a:latin typeface="+mn-lt"/>
              </a:rPr>
            </a:br>
            <a:br>
              <a:rPr lang="es-PE" sz="1600" b="1" dirty="0">
                <a:solidFill>
                  <a:srgbClr val="C00000"/>
                </a:solidFill>
              </a:rPr>
            </a:br>
            <a:endParaRPr lang="es-PE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/>
        </p:nvGraphicFramePr>
        <p:xfrm>
          <a:off x="5490924" y="1435114"/>
          <a:ext cx="2958417" cy="158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552">
                  <a:extLst>
                    <a:ext uri="{9D8B030D-6E8A-4147-A177-3AD203B41FA5}">
                      <a16:colId xmlns:a16="http://schemas.microsoft.com/office/drawing/2014/main" val="1501823788"/>
                    </a:ext>
                  </a:extLst>
                </a:gridCol>
                <a:gridCol w="1012289">
                  <a:extLst>
                    <a:ext uri="{9D8B030D-6E8A-4147-A177-3AD203B41FA5}">
                      <a16:colId xmlns:a16="http://schemas.microsoft.com/office/drawing/2014/main" val="3212959529"/>
                    </a:ext>
                  </a:extLst>
                </a:gridCol>
                <a:gridCol w="1222576">
                  <a:extLst>
                    <a:ext uri="{9D8B030D-6E8A-4147-A177-3AD203B41FA5}">
                      <a16:colId xmlns:a16="http://schemas.microsoft.com/office/drawing/2014/main" val="3667959159"/>
                    </a:ext>
                  </a:extLst>
                </a:gridCol>
              </a:tblGrid>
              <a:tr h="399289">
                <a:tc rowSpan="2">
                  <a:txBody>
                    <a:bodyPr/>
                    <a:lstStyle/>
                    <a:p>
                      <a:pPr algn="ctr"/>
                      <a:endParaRPr lang="es-MX" sz="1000" dirty="0"/>
                    </a:p>
                    <a:p>
                      <a:pPr algn="ctr"/>
                      <a:r>
                        <a:rPr lang="es-MX" sz="1000" dirty="0"/>
                        <a:t>Categoría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Dietas propuestas</a:t>
                      </a:r>
                      <a:r>
                        <a:rPr lang="es-MX" sz="1000" baseline="0" dirty="0"/>
                        <a:t> por sesión (S/)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829679"/>
                  </a:ext>
                </a:extLst>
              </a:tr>
              <a:tr h="236977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Director 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Presidente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78171"/>
                  </a:ext>
                </a:extLst>
              </a:tr>
              <a:tr h="23697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I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3,000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4,500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77808"/>
                  </a:ext>
                </a:extLst>
              </a:tr>
              <a:tr h="23697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II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2,500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3,750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00707"/>
                  </a:ext>
                </a:extLst>
              </a:tr>
              <a:tr h="23697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III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2,000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3,000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11616"/>
                  </a:ext>
                </a:extLst>
              </a:tr>
              <a:tr h="23697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IV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1,500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2,250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19823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/>
        </p:nvGraphicFramePr>
        <p:xfrm>
          <a:off x="5115140" y="3197598"/>
          <a:ext cx="3709983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86">
                  <a:extLst>
                    <a:ext uri="{9D8B030D-6E8A-4147-A177-3AD203B41FA5}">
                      <a16:colId xmlns:a16="http://schemas.microsoft.com/office/drawing/2014/main" val="3413076350"/>
                    </a:ext>
                  </a:extLst>
                </a:gridCol>
                <a:gridCol w="3185797">
                  <a:extLst>
                    <a:ext uri="{9D8B030D-6E8A-4147-A177-3AD203B41FA5}">
                      <a16:colId xmlns:a16="http://schemas.microsoft.com/office/drawing/2014/main" val="282995856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Categoría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Empresas/Entidades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6354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I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err="1"/>
                        <a:t>Perupetro</a:t>
                      </a:r>
                      <a:r>
                        <a:rPr lang="es-MX" sz="1000" dirty="0"/>
                        <a:t>, </a:t>
                      </a:r>
                      <a:r>
                        <a:rPr lang="es-MX" sz="1000" dirty="0" err="1"/>
                        <a:t>Distriluz</a:t>
                      </a:r>
                      <a:r>
                        <a:rPr lang="es-MX" sz="1000" dirty="0"/>
                        <a:t>, </a:t>
                      </a:r>
                      <a:r>
                        <a:rPr lang="es-MX" sz="1000" dirty="0" err="1"/>
                        <a:t>Sedapal</a:t>
                      </a:r>
                      <a:r>
                        <a:rPr lang="es-MX" sz="1000" dirty="0"/>
                        <a:t>,</a:t>
                      </a:r>
                      <a:r>
                        <a:rPr lang="es-MX" sz="1000" baseline="0" dirty="0"/>
                        <a:t> </a:t>
                      </a:r>
                      <a:r>
                        <a:rPr lang="es-MX" sz="1000" baseline="0" dirty="0" err="1"/>
                        <a:t>Electroperú</a:t>
                      </a:r>
                      <a:r>
                        <a:rPr lang="es-MX" sz="1000" baseline="0" dirty="0"/>
                        <a:t>, COFIDE, Fondo </a:t>
                      </a:r>
                      <a:r>
                        <a:rPr lang="es-MX" sz="1000" baseline="0" dirty="0" err="1"/>
                        <a:t>MiVivienda</a:t>
                      </a:r>
                      <a:r>
                        <a:rPr lang="es-MX" sz="1000" baseline="0" dirty="0"/>
                        <a:t> y </a:t>
                      </a:r>
                      <a:r>
                        <a:rPr lang="es-MX" sz="1000" baseline="0" dirty="0" err="1"/>
                        <a:t>EsSalud</a:t>
                      </a:r>
                      <a:r>
                        <a:rPr lang="es-MX" sz="1000" baseline="0" dirty="0"/>
                        <a:t>.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6295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II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err="1"/>
                        <a:t>Agrobanco</a:t>
                      </a:r>
                      <a:r>
                        <a:rPr lang="es-MX" sz="1000" dirty="0"/>
                        <a:t>,</a:t>
                      </a:r>
                      <a:r>
                        <a:rPr lang="es-MX" sz="1000" baseline="0" dirty="0"/>
                        <a:t> </a:t>
                      </a:r>
                      <a:r>
                        <a:rPr lang="es-MX" sz="1000" baseline="0" dirty="0" err="1"/>
                        <a:t>Corpac</a:t>
                      </a:r>
                      <a:r>
                        <a:rPr lang="es-MX" sz="1000" baseline="0" dirty="0"/>
                        <a:t>, </a:t>
                      </a:r>
                      <a:r>
                        <a:rPr lang="es-MX" sz="1000" baseline="0" dirty="0" err="1"/>
                        <a:t>Seal</a:t>
                      </a:r>
                      <a:r>
                        <a:rPr lang="es-MX" sz="1000" baseline="0" dirty="0"/>
                        <a:t>, San Gabán, Electro Sur Este, </a:t>
                      </a:r>
                      <a:r>
                        <a:rPr lang="es-MX" sz="1000" baseline="0" dirty="0" err="1"/>
                        <a:t>Egasa</a:t>
                      </a:r>
                      <a:r>
                        <a:rPr lang="es-MX" sz="1000" baseline="0" dirty="0"/>
                        <a:t>, </a:t>
                      </a:r>
                      <a:r>
                        <a:rPr lang="es-MX" sz="1000" baseline="0" dirty="0" err="1"/>
                        <a:t>Egemsa</a:t>
                      </a:r>
                      <a:r>
                        <a:rPr lang="es-MX" sz="1000" baseline="0" dirty="0"/>
                        <a:t> y Electro Oriente.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93407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III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E9D0D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/>
                        <a:t>Electro Puno, Activos Mineros, Electro Ucayali,</a:t>
                      </a:r>
                      <a:r>
                        <a:rPr lang="es-MX" sz="1000" baseline="0" dirty="0"/>
                        <a:t> </a:t>
                      </a:r>
                      <a:r>
                        <a:rPr lang="es-MX" sz="1000" baseline="0" dirty="0" err="1"/>
                        <a:t>Electrosur</a:t>
                      </a:r>
                      <a:r>
                        <a:rPr lang="es-MX" sz="1000" baseline="0" dirty="0"/>
                        <a:t>, </a:t>
                      </a:r>
                      <a:r>
                        <a:rPr lang="es-MX" sz="1000" baseline="0" dirty="0" err="1"/>
                        <a:t>Egesur</a:t>
                      </a:r>
                      <a:r>
                        <a:rPr lang="es-MX" sz="1000" baseline="0" dirty="0"/>
                        <a:t>, </a:t>
                      </a:r>
                      <a:r>
                        <a:rPr lang="es-MX" sz="1000" baseline="0" dirty="0" err="1"/>
                        <a:t>Serpost</a:t>
                      </a:r>
                      <a:r>
                        <a:rPr lang="es-MX" sz="1000" baseline="0" dirty="0"/>
                        <a:t>, </a:t>
                      </a:r>
                      <a:r>
                        <a:rPr lang="es-MX" sz="1000" baseline="0" dirty="0" err="1"/>
                        <a:t>Adinelsa</a:t>
                      </a:r>
                      <a:r>
                        <a:rPr lang="es-MX" sz="1000" baseline="0" dirty="0"/>
                        <a:t>, </a:t>
                      </a:r>
                      <a:r>
                        <a:rPr lang="es-MX" sz="1000" baseline="0" dirty="0" err="1"/>
                        <a:t>Enapu</a:t>
                      </a:r>
                      <a:r>
                        <a:rPr lang="es-MX" sz="1000" baseline="0" dirty="0"/>
                        <a:t> y Sima Perú.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E9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1599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IV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/>
                        <a:t>Editora</a:t>
                      </a:r>
                      <a:r>
                        <a:rPr lang="es-MX" sz="1000" baseline="0" dirty="0"/>
                        <a:t> Perú, </a:t>
                      </a:r>
                      <a:r>
                        <a:rPr lang="es-MX" sz="1000" baseline="0" dirty="0" err="1"/>
                        <a:t>Enaco</a:t>
                      </a:r>
                      <a:r>
                        <a:rPr lang="es-MX" sz="1000" baseline="0" dirty="0"/>
                        <a:t>, Sima Iquitos, </a:t>
                      </a:r>
                      <a:r>
                        <a:rPr lang="es-MX" sz="1000" baseline="0" dirty="0" err="1"/>
                        <a:t>Fame</a:t>
                      </a:r>
                      <a:r>
                        <a:rPr lang="es-MX" sz="1000" baseline="0" dirty="0"/>
                        <a:t>, </a:t>
                      </a:r>
                      <a:r>
                        <a:rPr lang="es-MX" sz="1000" baseline="0" dirty="0" err="1"/>
                        <a:t>Silsa</a:t>
                      </a:r>
                      <a:r>
                        <a:rPr lang="es-MX" sz="1000" baseline="0" dirty="0"/>
                        <a:t> y </a:t>
                      </a:r>
                      <a:r>
                        <a:rPr lang="es-MX" sz="1000" baseline="0" dirty="0" err="1"/>
                        <a:t>Esvicsac</a:t>
                      </a:r>
                      <a:r>
                        <a:rPr lang="es-MX" sz="1000" baseline="0" dirty="0"/>
                        <a:t>.</a:t>
                      </a:r>
                      <a:endParaRPr lang="es-PE" sz="1000" dirty="0"/>
                    </a:p>
                  </a:txBody>
                  <a:tcPr marL="68580" marR="68580" marT="34290" marB="34290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4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70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553065" y="1888217"/>
            <a:ext cx="7765025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E" sz="375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7" y="-20538"/>
            <a:ext cx="6696744" cy="757495"/>
            <a:chOff x="225853" y="27384"/>
            <a:chExt cx="4456081" cy="757495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2" y="113744"/>
              <a:ext cx="4062612" cy="58477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Medidas de austeridad, disciplina y calidad del gasto de personal, de bienes y servicios, establecidas para el año 2023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757495"/>
              <a:chOff x="89219" y="518139"/>
              <a:chExt cx="627902" cy="1725714"/>
            </a:xfrm>
          </p:grpSpPr>
          <p:sp>
            <p:nvSpPr>
              <p:cNvPr id="2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551002" cy="1528968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11" name="Título 1"/>
          <p:cNvSpPr txBox="1">
            <a:spLocks/>
          </p:cNvSpPr>
          <p:nvPr/>
        </p:nvSpPr>
        <p:spPr>
          <a:xfrm>
            <a:off x="665384" y="699542"/>
            <a:ext cx="1530352" cy="329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>
                <a:solidFill>
                  <a:srgbClr val="C00000"/>
                </a:solidFill>
                <a:latin typeface="+mn-lt"/>
              </a:rPr>
              <a:t>Libro Blanco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96125" y="1904056"/>
            <a:ext cx="7765025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E" sz="3750" dirty="0"/>
          </a:p>
        </p:txBody>
      </p:sp>
      <p:grpSp>
        <p:nvGrpSpPr>
          <p:cNvPr id="13" name="Grupo 12"/>
          <p:cNvGrpSpPr/>
          <p:nvPr/>
        </p:nvGrpSpPr>
        <p:grpSpPr>
          <a:xfrm>
            <a:off x="665384" y="1077666"/>
            <a:ext cx="7867056" cy="3569590"/>
            <a:chOff x="594598" y="1422641"/>
            <a:chExt cx="8369890" cy="2308325"/>
          </a:xfrm>
        </p:grpSpPr>
        <p:sp>
          <p:nvSpPr>
            <p:cNvPr id="14" name="Rectángulo redondeado 13"/>
            <p:cNvSpPr/>
            <p:nvPr/>
          </p:nvSpPr>
          <p:spPr>
            <a:xfrm>
              <a:off x="594598" y="1422641"/>
              <a:ext cx="8369890" cy="2308325"/>
            </a:xfrm>
            <a:prstGeom prst="roundRect">
              <a:avLst/>
            </a:prstGeom>
            <a:solidFill>
              <a:srgbClr val="FFEBE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99594" y="1445911"/>
              <a:ext cx="7992889" cy="204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</a:rPr>
                <a:t>Otras disposiciones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PE" sz="1600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600" dirty="0"/>
                <a:t>El Directorio y/o los Comités, como órganos colegiados, pueden solicitar el apoyo o asesoramiento de profesionales externos en caso de requerirlo.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s-MX" sz="600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600" dirty="0"/>
                <a:t>Los Directores que participen en Comités Especiales perciben una (01) retribución al mes por participan en uno (01) o más Comités Especiales. El monto de la retribución es del 50% de la dieta que le corresponda por su participación en el Directorio de la Empresa.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s-MX" sz="600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600" dirty="0"/>
                <a:t>En caso el Presidente de Directorio perciba retribución y no dieta, no percibe un pago por participar en Comités Especiales.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s-MX" sz="600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600" dirty="0"/>
                <a:t>Si el Director desempeña un cargo de servidor o funcionario público, no corresponde la retribución económica por su participación en algún Comité Especial.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99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2370" y="771550"/>
            <a:ext cx="8002078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b="1" dirty="0">
                <a:solidFill>
                  <a:srgbClr val="C00000"/>
                </a:solidFill>
                <a:latin typeface="+mn-lt"/>
              </a:rPr>
              <a:t>Medidas Adicionales</a:t>
            </a:r>
          </a:p>
          <a:p>
            <a:r>
              <a:rPr lang="es-PE" sz="1600" b="1" dirty="0">
                <a:solidFill>
                  <a:srgbClr val="C00000"/>
                </a:solidFill>
                <a:latin typeface="+mn-lt"/>
              </a:rPr>
              <a:t>Artículos 2, 3 y 4 del Decreto Supremo N° 331-2022-EF</a:t>
            </a:r>
          </a:p>
        </p:txBody>
      </p:sp>
      <p:graphicFrame>
        <p:nvGraphicFramePr>
          <p:cNvPr id="5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956171"/>
              </p:ext>
            </p:extLst>
          </p:nvPr>
        </p:nvGraphicFramePr>
        <p:xfrm>
          <a:off x="1475656" y="2067694"/>
          <a:ext cx="6256564" cy="266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upo 15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7" y="-20538"/>
            <a:ext cx="6696744" cy="757495"/>
            <a:chOff x="225853" y="27384"/>
            <a:chExt cx="4456081" cy="75749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2" y="113744"/>
              <a:ext cx="4062612" cy="58477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Medidas de austeridad, disciplina y calidad del gasto de personal, de bienes y servicios, establecidas para el año 2023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757495"/>
              <a:chOff x="89219" y="518139"/>
              <a:chExt cx="627902" cy="1725714"/>
            </a:xfrm>
          </p:grpSpPr>
          <p:sp>
            <p:nvSpPr>
              <p:cNvPr id="19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551002" cy="1528968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34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085202"/>
            <a:ext cx="6912768" cy="556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b="1" dirty="0">
                <a:solidFill>
                  <a:srgbClr val="C00000"/>
                </a:solidFill>
                <a:latin typeface="+mn-lt"/>
              </a:rPr>
              <a:t>Celebración de nuevos contratos de trabajo con personas naturales:</a:t>
            </a:r>
            <a:br>
              <a:rPr lang="es-PE" sz="1600" b="1" dirty="0">
                <a:solidFill>
                  <a:srgbClr val="C00000"/>
                </a:solidFill>
                <a:latin typeface="+mn-lt"/>
              </a:rPr>
            </a:br>
            <a:r>
              <a:rPr lang="es-PE" sz="1600" b="1" dirty="0">
                <a:solidFill>
                  <a:srgbClr val="C00000"/>
                </a:solidFill>
                <a:latin typeface="+mn-lt"/>
              </a:rPr>
              <a:t>(FONAFE, Empresas y </a:t>
            </a:r>
            <a:r>
              <a:rPr lang="es-PE" sz="1600" b="1" dirty="0" err="1">
                <a:solidFill>
                  <a:srgbClr val="C00000"/>
                </a:solidFill>
                <a:latin typeface="+mn-lt"/>
              </a:rPr>
              <a:t>EsSalud</a:t>
            </a:r>
            <a:r>
              <a:rPr lang="es-PE" sz="1600" b="1" dirty="0">
                <a:solidFill>
                  <a:srgbClr val="C00000"/>
                </a:solidFill>
                <a:latin typeface="+mn-lt"/>
              </a:rPr>
              <a:t>) </a:t>
            </a:r>
            <a:br>
              <a:rPr lang="es-PE" sz="1600" b="1" dirty="0">
                <a:solidFill>
                  <a:srgbClr val="C00000"/>
                </a:solidFill>
                <a:latin typeface="+mn-lt"/>
              </a:rPr>
            </a:br>
            <a:br>
              <a:rPr lang="es-PE" sz="1600" b="1" dirty="0">
                <a:solidFill>
                  <a:srgbClr val="C00000"/>
                </a:solidFill>
              </a:rPr>
            </a:br>
            <a:endParaRPr lang="es-PE" sz="1600" b="1" dirty="0">
              <a:solidFill>
                <a:srgbClr val="C00000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51520" y="1851670"/>
            <a:ext cx="7765025" cy="2743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/>
              <a:t>Siempre que cuenten con presupuesto para ello y sólo en los siguientes casos:</a:t>
            </a:r>
          </a:p>
          <a:p>
            <a:pPr marL="128588" indent="-128588" algn="just"/>
            <a:endParaRPr lang="es-ES" sz="1600" dirty="0"/>
          </a:p>
          <a:p>
            <a:pPr marL="540544" indent="-2143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/>
              <a:t>Cubrir plazas del CAP presupuestadas y vacantes, así como por contratos de suplencia (</a:t>
            </a:r>
            <a:r>
              <a:rPr lang="es-MX" sz="1600" dirty="0"/>
              <a:t>numeral 1 del párrafo 2.1. del artículo 2 del D.S.).</a:t>
            </a:r>
            <a:endParaRPr lang="es-ES" sz="1600" dirty="0"/>
          </a:p>
          <a:p>
            <a:pPr marL="540544" indent="-2143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600" dirty="0"/>
              <a:t>Contratos de trabajo sujetos a modalidad (contratos a plazos fijo) comprendidos en el Título II del Texto Único Ordenado del </a:t>
            </a:r>
            <a:r>
              <a:rPr lang="es-PE" sz="1600" dirty="0" err="1"/>
              <a:t>D.Leg</a:t>
            </a:r>
            <a:r>
              <a:rPr lang="es-PE" sz="1600" dirty="0"/>
              <a:t>. N° 728 </a:t>
            </a:r>
            <a:r>
              <a:rPr lang="es-MX" sz="1600" dirty="0"/>
              <a:t>(numeral 2 del párrafo 2.1. del artículo 2 del D.S.</a:t>
            </a:r>
            <a:r>
              <a:rPr lang="es-PE" sz="1600" dirty="0"/>
              <a:t>).</a:t>
            </a:r>
            <a:endParaRPr lang="es-ES" sz="1600" dirty="0"/>
          </a:p>
          <a:p>
            <a:pPr marL="540544" indent="-2143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600" dirty="0" err="1"/>
              <a:t>EsSalud</a:t>
            </a:r>
            <a:r>
              <a:rPr lang="es-MX" sz="1600" dirty="0"/>
              <a:t> se encuentra autorizado a contratar personal en las modalidades establecidas por ley (párrafo 2.2. del artículo 2 del D.S).</a:t>
            </a:r>
            <a:endParaRPr lang="es-PE" sz="160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7" y="-20538"/>
            <a:ext cx="6696744" cy="757495"/>
            <a:chOff x="225853" y="27384"/>
            <a:chExt cx="4456081" cy="75749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2" y="113744"/>
              <a:ext cx="4062612" cy="58477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Medidas de austeridad, disciplina y calidad del gasto de personal, de bienes y servicios, establecidas para el año 2023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757495"/>
              <a:chOff x="89219" y="518139"/>
              <a:chExt cx="627902" cy="1725714"/>
            </a:xfrm>
          </p:grpSpPr>
          <p:sp>
            <p:nvSpPr>
              <p:cNvPr id="19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551002" cy="1528968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9" name="Título 1"/>
          <p:cNvSpPr txBox="1">
            <a:spLocks/>
          </p:cNvSpPr>
          <p:nvPr/>
        </p:nvSpPr>
        <p:spPr>
          <a:xfrm>
            <a:off x="467544" y="802411"/>
            <a:ext cx="2610472" cy="329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>
                <a:solidFill>
                  <a:srgbClr val="C00000"/>
                </a:solidFill>
                <a:latin typeface="+mn-lt"/>
              </a:rPr>
              <a:t>Medidas Adicionales</a:t>
            </a:r>
          </a:p>
        </p:txBody>
      </p:sp>
    </p:spTree>
    <p:extLst>
      <p:ext uri="{BB962C8B-B14F-4D97-AF65-F5344CB8AC3E}">
        <p14:creationId xmlns:p14="http://schemas.microsoft.com/office/powerpoint/2010/main" val="4074537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3568" y="1003607"/>
            <a:ext cx="7344816" cy="27199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>
                <a:solidFill>
                  <a:srgbClr val="E2231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dirty="0">
                <a:solidFill>
                  <a:srgbClr val="C00000"/>
                </a:solidFill>
                <a:latin typeface="+mn-lt"/>
              </a:rPr>
              <a:t>Disposiciones sobre </a:t>
            </a:r>
            <a:r>
              <a:rPr lang="es-ES" sz="1800" dirty="0">
                <a:solidFill>
                  <a:srgbClr val="C00000"/>
                </a:solidFill>
                <a:latin typeface="+mn-lt"/>
              </a:rPr>
              <a:t>Negociación Colectiva</a:t>
            </a:r>
            <a:r>
              <a:rPr lang="es-PE" sz="1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 Arbitrajes Laborales </a:t>
            </a:r>
            <a:r>
              <a:rPr lang="es-ES_tradnl" sz="1800" dirty="0">
                <a:solidFill>
                  <a:srgbClr val="C00000"/>
                </a:solidFill>
                <a:latin typeface="+mn-lt"/>
              </a:rPr>
              <a:t>………………………………………………………………………….</a:t>
            </a:r>
            <a:br>
              <a:rPr lang="es-ES_tradnl" sz="1800" dirty="0">
                <a:solidFill>
                  <a:srgbClr val="C00000"/>
                </a:solidFill>
                <a:latin typeface="+mn-lt"/>
              </a:rPr>
            </a:br>
            <a:br>
              <a:rPr lang="es-ES_tradnl" sz="1800" dirty="0">
                <a:solidFill>
                  <a:srgbClr val="C00000"/>
                </a:solidFill>
                <a:latin typeface="+mn-lt"/>
              </a:rPr>
            </a:br>
            <a:endParaRPr lang="es-ES_tradnl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2834" y="1744083"/>
            <a:ext cx="8673739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1240" algn="just" defTabSz="672704">
              <a:spcAft>
                <a:spcPts val="0"/>
              </a:spcAft>
              <a:buClr>
                <a:srgbClr val="C00000"/>
              </a:buClr>
            </a:pPr>
            <a:r>
              <a:rPr lang="es-PE" sz="135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DISPOSICIONES GENERALES</a:t>
            </a:r>
            <a:r>
              <a:rPr lang="es-PE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350" b="1" dirty="0"/>
          </a:p>
          <a:p>
            <a:pPr marL="673894" indent="-272654" algn="just" defTabSz="672704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E" sz="135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894" indent="-272654" algn="just" defTabSz="672704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 realizan sobre la base del presupuesto aprobado, debiéndose respetar los principios de programación y equilibrio presupuestal.</a:t>
            </a:r>
          </a:p>
          <a:p>
            <a:pPr marL="401240" algn="just" defTabSz="672704">
              <a:spcAft>
                <a:spcPts val="0"/>
              </a:spcAft>
              <a:buClr>
                <a:srgbClr val="C00000"/>
              </a:buClr>
            </a:pPr>
            <a:endParaRPr lang="es-PE" sz="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894" indent="-272654" algn="just" defTabSz="672704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350" dirty="0">
                <a:latin typeface="+mn-lt"/>
              </a:rPr>
              <a:t>La posición de las Empresas debe establecerse en concordancia con el cumplimiento de indicadores que signifiquen mejoras en el desempeño.</a:t>
            </a:r>
          </a:p>
          <a:p>
            <a:pPr marL="401240" algn="just" defTabSz="672704">
              <a:spcAft>
                <a:spcPts val="0"/>
              </a:spcAft>
              <a:buClr>
                <a:srgbClr val="C00000"/>
              </a:buClr>
            </a:pPr>
            <a:endParaRPr lang="es-MX" sz="800" dirty="0">
              <a:latin typeface="+mn-lt"/>
            </a:endParaRPr>
          </a:p>
          <a:p>
            <a:pPr marL="401240" algn="just" defTabSz="672704">
              <a:spcAft>
                <a:spcPts val="0"/>
              </a:spcAft>
              <a:buClr>
                <a:srgbClr val="C00000"/>
              </a:buClr>
            </a:pPr>
            <a:endParaRPr lang="es-PE" sz="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894" indent="-272654" algn="just" defTabSz="672704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3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Las Empresas y </a:t>
            </a:r>
            <a:r>
              <a:rPr lang="es-MX" sz="135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EsSalud</a:t>
            </a:r>
            <a:r>
              <a:rPr lang="es-MX" sz="13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350" dirty="0">
                <a:latin typeface="+mn-lt"/>
              </a:rPr>
              <a:t> deben agotar las acciones legales correspondientes en caso obtengan laudos arbitrales contrarios a sus intereses, salvo que mediante informes técnico, legal y financiero justifiquen la conveniencia de no tener que agotar dichas acciones, debiendo contar con la debida disponibilidad presupuestal para su implementación.</a:t>
            </a:r>
          </a:p>
          <a:p>
            <a:pPr marL="401240" algn="just" defTabSz="672704">
              <a:spcAft>
                <a:spcPts val="0"/>
              </a:spcAft>
              <a:buClr>
                <a:srgbClr val="C00000"/>
              </a:buClr>
            </a:pPr>
            <a:endParaRPr lang="es-PE" sz="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894" indent="-272654" algn="just" defTabSz="672704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FONAFE no participa ni interviene en negociaciones colectivas o arbitrajes laborales.</a:t>
            </a:r>
            <a:endParaRPr lang="es-PE" sz="15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140" lvl="1" algn="just" defTabSz="672704">
              <a:spcAft>
                <a:spcPts val="0"/>
              </a:spcAft>
              <a:buClr>
                <a:srgbClr val="C00000"/>
              </a:buClr>
            </a:pPr>
            <a:endParaRPr lang="es-PE" sz="900" dirty="0">
              <a:latin typeface="+mn-lt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7" y="-20538"/>
            <a:ext cx="6696744" cy="757495"/>
            <a:chOff x="225853" y="27384"/>
            <a:chExt cx="4456081" cy="75749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2" y="113744"/>
              <a:ext cx="4062612" cy="58477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Medidas de austeridad, disciplina y calidad del gasto de personal, de bienes y servicios, establecidas para el año 2023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757495"/>
              <a:chOff x="89219" y="518139"/>
              <a:chExt cx="627902" cy="1725714"/>
            </a:xfrm>
          </p:grpSpPr>
          <p:sp>
            <p:nvSpPr>
              <p:cNvPr id="19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5"/>
                <a:ext cx="551002" cy="1528968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9" name="Título 1"/>
          <p:cNvSpPr txBox="1">
            <a:spLocks/>
          </p:cNvSpPr>
          <p:nvPr/>
        </p:nvSpPr>
        <p:spPr>
          <a:xfrm>
            <a:off x="665384" y="699542"/>
            <a:ext cx="2610472" cy="329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>
                <a:solidFill>
                  <a:srgbClr val="C00000"/>
                </a:solidFill>
                <a:latin typeface="+mn-lt"/>
              </a:rPr>
              <a:t>Medidas Adicionales</a:t>
            </a:r>
          </a:p>
        </p:txBody>
      </p:sp>
    </p:spTree>
    <p:extLst>
      <p:ext uri="{BB962C8B-B14F-4D97-AF65-F5344CB8AC3E}">
        <p14:creationId xmlns:p14="http://schemas.microsoft.com/office/powerpoint/2010/main" val="1011046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06459" y="2919902"/>
            <a:ext cx="3272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0910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C70EDB-80BA-1247-9D28-7B83CF569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06" b="6666"/>
          <a:stretch/>
        </p:blipFill>
        <p:spPr>
          <a:xfrm>
            <a:off x="0" y="0"/>
            <a:ext cx="9153626" cy="48006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023" y="-49467"/>
            <a:ext cx="3473273" cy="525103"/>
            <a:chOff x="225853" y="27384"/>
            <a:chExt cx="3337089" cy="461665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2944008" cy="28412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PE" kern="0" dirty="0"/>
                <a:t>PLAN ESTRATEGICO CORPORATIVO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7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33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0" y="915566"/>
            <a:ext cx="8148472" cy="3600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649268" y="4829476"/>
            <a:ext cx="4249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sz="1350" dirty="0"/>
          </a:p>
        </p:txBody>
      </p:sp>
      <p:sp>
        <p:nvSpPr>
          <p:cNvPr id="13" name="Rectángulo 12"/>
          <p:cNvSpPr/>
          <p:nvPr/>
        </p:nvSpPr>
        <p:spPr>
          <a:xfrm>
            <a:off x="7308304" y="2801612"/>
            <a:ext cx="266301" cy="31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35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s-PE" sz="13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9841" y="4615609"/>
            <a:ext cx="81097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E" sz="1000" dirty="0">
                <a:solidFill>
                  <a:srgbClr val="C00000"/>
                </a:solidFill>
                <a:ea typeface="Verdana" panose="020B0604030504040204" pitchFamily="34" charset="0"/>
              </a:rPr>
              <a:t>* </a:t>
            </a:r>
            <a:r>
              <a:rPr lang="es-PE" sz="1000" dirty="0">
                <a:solidFill>
                  <a:srgbClr val="C00000"/>
                </a:solidFill>
                <a:ea typeface="Verdana" panose="020B0604030504040204" pitchFamily="34" charset="0"/>
              </a:rPr>
              <a:t>Incorporada al ámbito del FONAFE por disposición señalada en la</a:t>
            </a:r>
            <a:r>
              <a:rPr lang="en-AE" sz="1000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s-PE" sz="1000" dirty="0">
                <a:solidFill>
                  <a:srgbClr val="C00000"/>
                </a:solidFill>
              </a:rPr>
              <a:t>Ley de Presupuesto del Sector Público para el año fiscal 2011, Ley N° 29626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023" y="-49467"/>
            <a:ext cx="3473273" cy="525103"/>
            <a:chOff x="225853" y="27384"/>
            <a:chExt cx="3337089" cy="461665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2944008" cy="28412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PE" kern="0" dirty="0"/>
                <a:t>PLAN ESTRATEGICO CORPORATIVO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25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52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538"/>
            <a:ext cx="9143999" cy="518109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475045" y="4829476"/>
            <a:ext cx="59917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sz="1350" dirty="0"/>
          </a:p>
        </p:txBody>
      </p:sp>
      <p:sp>
        <p:nvSpPr>
          <p:cNvPr id="10" name="Rectángulo 9"/>
          <p:cNvSpPr/>
          <p:nvPr/>
        </p:nvSpPr>
        <p:spPr>
          <a:xfrm>
            <a:off x="35496" y="1707654"/>
            <a:ext cx="295232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3005"/>
            <a:ext cx="2722612" cy="1380753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179512" y="2952446"/>
            <a:ext cx="2722612" cy="1563520"/>
            <a:chOff x="179512" y="2952446"/>
            <a:chExt cx="2722612" cy="156352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3135213"/>
              <a:ext cx="2722612" cy="1380753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428693" y="4188857"/>
              <a:ext cx="762949" cy="216000"/>
            </a:xfrm>
            <a:prstGeom prst="rect">
              <a:avLst/>
            </a:prstGeom>
            <a:solidFill>
              <a:srgbClr val="828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MISIÓN</a:t>
              </a:r>
              <a:endParaRPr lang="es-PE" sz="1200" b="1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22093" y="2952446"/>
              <a:ext cx="2621715" cy="1061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900" b="1" dirty="0">
                  <a:solidFill>
                    <a:srgbClr val="8286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Ejercer la rectoría y la gestión de la actividad empresarial del Estado de manera íntegra e innovadora, brindando bienes y servicios que contribuyan al cierre de brechas de calidad y cobertura para el desarrollo económico, social y ambiental del país</a:t>
              </a:r>
              <a:endParaRPr lang="es-PE" sz="900" b="1" dirty="0">
                <a:solidFill>
                  <a:srgbClr val="82868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226843" y="1335927"/>
            <a:ext cx="26279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>
                <a:solidFill>
                  <a:srgbClr val="828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del Estado que gozan del reconocimiento de la sociedad por su buen desempeño y que son referentes a nivel internacional</a:t>
            </a:r>
            <a:endParaRPr lang="es-PE" sz="900" b="1" dirty="0">
              <a:solidFill>
                <a:srgbClr val="8286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023" y="-49467"/>
            <a:ext cx="3473273" cy="525103"/>
            <a:chOff x="225853" y="27384"/>
            <a:chExt cx="3337089" cy="461665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2944008" cy="28412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PE" kern="0" dirty="0"/>
                <a:t>PLAN ESTRATEGICO CORPORATIVO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24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245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487"/>
            <a:ext cx="9144000" cy="43090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44617" y="1891550"/>
            <a:ext cx="29164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NIVEL DE CUMPLIMIENTO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110.0%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2267" y="-37100"/>
            <a:ext cx="2599457" cy="356129"/>
            <a:chOff x="225853" y="27384"/>
            <a:chExt cx="3330045" cy="41747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2936964" cy="31118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25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 ESTRATEGICO CORPORATIVO</a:t>
              </a: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17473"/>
              <a:chOff x="89219" y="518139"/>
              <a:chExt cx="627902" cy="951082"/>
            </a:xfrm>
          </p:grpSpPr>
          <p:sp>
            <p:nvSpPr>
              <p:cNvPr id="8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3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92469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CuadroTexto 9"/>
          <p:cNvSpPr txBox="1"/>
          <p:nvPr/>
        </p:nvSpPr>
        <p:spPr>
          <a:xfrm>
            <a:off x="0" y="437486"/>
            <a:ext cx="186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 2022</a:t>
            </a:r>
          </a:p>
        </p:txBody>
      </p:sp>
    </p:spTree>
    <p:extLst>
      <p:ext uri="{BB962C8B-B14F-4D97-AF65-F5344CB8AC3E}">
        <p14:creationId xmlns:p14="http://schemas.microsoft.com/office/powerpoint/2010/main" val="174826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2267" y="-37100"/>
            <a:ext cx="2599457" cy="356129"/>
            <a:chOff x="225853" y="27384"/>
            <a:chExt cx="3330045" cy="41747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2936964" cy="31118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25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 ESTRATEGICO CORPORATIVO</a:t>
              </a: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17473"/>
              <a:chOff x="89219" y="518139"/>
              <a:chExt cx="627902" cy="951082"/>
            </a:xfrm>
          </p:grpSpPr>
          <p:sp>
            <p:nvSpPr>
              <p:cNvPr id="8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3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92469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CuadroTexto 9"/>
          <p:cNvSpPr txBox="1"/>
          <p:nvPr/>
        </p:nvSpPr>
        <p:spPr>
          <a:xfrm>
            <a:off x="0" y="350721"/>
            <a:ext cx="186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 2022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/>
        </p:nvGraphicFramePr>
        <p:xfrm>
          <a:off x="1043608" y="720053"/>
          <a:ext cx="7596841" cy="4213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110">
                  <a:extLst>
                    <a:ext uri="{9D8B030D-6E8A-4147-A177-3AD203B41FA5}">
                      <a16:colId xmlns:a16="http://schemas.microsoft.com/office/drawing/2014/main" val="820600054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166220869"/>
                    </a:ext>
                  </a:extLst>
                </a:gridCol>
                <a:gridCol w="864131">
                  <a:extLst>
                    <a:ext uri="{9D8B030D-6E8A-4147-A177-3AD203B41FA5}">
                      <a16:colId xmlns:a16="http://schemas.microsoft.com/office/drawing/2014/main" val="147290195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479332178"/>
                    </a:ext>
                  </a:extLst>
                </a:gridCol>
              </a:tblGrid>
              <a:tr h="1472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Eje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 2022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NE% 2022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88320"/>
                  </a:ext>
                </a:extLst>
              </a:tr>
              <a:tr h="161509">
                <a:tc rowSpan="3">
                  <a:txBody>
                    <a:bodyPr/>
                    <a:lstStyle/>
                    <a:p>
                      <a:pPr algn="ctr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effectLst/>
                        </a:rPr>
                        <a:t>ROE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11.7%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120.0%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301738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effectLst/>
                        </a:rPr>
                        <a:t>Grado</a:t>
                      </a:r>
                      <a:r>
                        <a:rPr lang="es-PE" sz="1000" u="none" strike="noStrike" baseline="0" dirty="0">
                          <a:effectLst/>
                        </a:rPr>
                        <a:t> de </a:t>
                      </a:r>
                      <a:r>
                        <a:rPr lang="es-PE" sz="1000" u="none" strike="noStrike" dirty="0">
                          <a:effectLst/>
                        </a:rPr>
                        <a:t>Madurez en valor Ambiental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7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100.0%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766247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Grado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Madurez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en valor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Social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 desarrollo durante el 2023</a:t>
                      </a:r>
                      <a:endParaRPr lang="es-MX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692"/>
                  </a:ext>
                </a:extLst>
              </a:tr>
              <a:tr h="161509">
                <a:tc rowSpan="3">
                  <a:txBody>
                    <a:bodyPr/>
                    <a:lstStyle/>
                    <a:p>
                      <a:pPr algn="ctr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N.C. Calidad B&amp;S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110.2%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110.2%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736892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N.C. Cobertura B&amp;S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98.3%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98.3%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447237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Grado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Madurez en RSC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62.5%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372076"/>
                  </a:ext>
                </a:extLst>
              </a:tr>
              <a:tr h="161509">
                <a:tc rowSpan="10">
                  <a:txBody>
                    <a:bodyPr/>
                    <a:lstStyle/>
                    <a:p>
                      <a:pPr algn="ctr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Grado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Madurez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en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BGC en EPE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76.8%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105.9%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776478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Grado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Madurez SCI en EPE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76.1%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66046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Índice satisfacción (Servicio Corporativo)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7.5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119.0%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580072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Ratio Eficiencia Administrativa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8.8%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167117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Ratio Eficiencia Operativa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67.2%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319487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Índice satisfacción (Políticas &amp; Lineamientos Gobernanza BGC,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SCI y GIR)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7.8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113.0%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120358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Compras Corporativas ejecutadas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038908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Nivel ahorro anual en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Compras Corporativas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23.4%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752302"/>
                  </a:ext>
                </a:extLst>
              </a:tr>
              <a:tr h="1807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Grado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Madurez SIG 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 EPE y CCF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73.2%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107.6%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753139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MX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Accountabililty para Directores</a:t>
                      </a:r>
                      <a:endParaRPr lang="es-MX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desarrollo durante el 2023</a:t>
                      </a:r>
                      <a:endParaRPr lang="es-PE" sz="100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13097"/>
                  </a:ext>
                </a:extLst>
              </a:tr>
              <a:tr h="161509">
                <a:tc rowSpan="5">
                  <a:txBody>
                    <a:bodyPr/>
                    <a:lstStyle/>
                    <a:p>
                      <a:pPr algn="ctr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Índice satisfacción (Políticas &amp; Lineamientos</a:t>
                      </a:r>
                      <a:r>
                        <a:rPr lang="es-PE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116.9%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265801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pPr algn="ctr" fontAlgn="t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MX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Implementación</a:t>
                      </a:r>
                      <a:r>
                        <a:rPr lang="es-MX" sz="10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del </a:t>
                      </a:r>
                      <a:r>
                        <a:rPr lang="es-MX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Plan de Desarrollo de LP (EPE)</a:t>
                      </a:r>
                      <a:endParaRPr lang="es-MX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772070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Avance Plan de Optimización Normativa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898938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MX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Cumplimiento Plan Comunicación e Imagen</a:t>
                      </a:r>
                      <a:endParaRPr lang="es-MX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120.0</a:t>
                      </a:r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365304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MX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Grado de Madurez de Innovación</a:t>
                      </a:r>
                      <a:endParaRPr lang="es-MX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desarrollo durante el 2023</a:t>
                      </a:r>
                      <a:endParaRPr lang="es-PE" sz="1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05318"/>
                  </a:ext>
                </a:extLst>
              </a:tr>
              <a:tr h="161509">
                <a:tc rowSpan="4">
                  <a:txBody>
                    <a:bodyPr/>
                    <a:lstStyle/>
                    <a:p>
                      <a:pPr algn="ctr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Índice clima Laboral (EPE)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76.9%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98.6%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124882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Avance Cultura Meta (EPE)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82.4%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109.9%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615031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MX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Nivel implementación Plan Gestión Conocimiento</a:t>
                      </a:r>
                      <a:endParaRPr lang="es-MX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s-PE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284315"/>
                  </a:ext>
                </a:extLst>
              </a:tr>
              <a:tr h="1615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algn="l" fontAlgn="b"/>
                      <a:r>
                        <a:rPr lang="es-MX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Plan de Gobierno Digital de FONAFE</a:t>
                      </a:r>
                      <a:endParaRPr lang="es-MX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Aprobado en el I </a:t>
                      </a:r>
                      <a:r>
                        <a:rPr lang="es-MX" sz="1000" u="none" strike="noStrike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</a:t>
                      </a:r>
                      <a:r>
                        <a:rPr lang="es-MX" sz="10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2023</a:t>
                      </a:r>
                      <a:endParaRPr lang="es-PE" sz="100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63" marR="4463" marT="446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1810"/>
                  </a:ext>
                </a:extLst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b="7198"/>
          <a:stretch/>
        </p:blipFill>
        <p:spPr>
          <a:xfrm>
            <a:off x="1043608" y="861522"/>
            <a:ext cx="1339299" cy="518358"/>
          </a:xfrm>
          <a:prstGeom prst="rect">
            <a:avLst/>
          </a:prstGeom>
          <a:ln>
            <a:noFill/>
          </a:ln>
        </p:spPr>
      </p:pic>
      <p:sp>
        <p:nvSpPr>
          <p:cNvPr id="18" name="CuadroTexto 17">
            <a:hlinkClick r:id="" action="ppaction://noaction"/>
          </p:cNvPr>
          <p:cNvSpPr txBox="1"/>
          <p:nvPr/>
        </p:nvSpPr>
        <p:spPr>
          <a:xfrm>
            <a:off x="1188249" y="875390"/>
            <a:ext cx="1068515" cy="507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 1 Creación de Valor Económico, Social y Ambiental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/>
          <a:stretch/>
        </p:blipFill>
        <p:spPr>
          <a:xfrm>
            <a:off x="1033339" y="1354089"/>
            <a:ext cx="1349568" cy="501013"/>
          </a:xfrm>
          <a:prstGeom prst="rect">
            <a:avLst/>
          </a:prstGeom>
          <a:ln>
            <a:noFill/>
          </a:ln>
        </p:spPr>
      </p:pic>
      <p:sp>
        <p:nvSpPr>
          <p:cNvPr id="21" name="CuadroTexto 20">
            <a:hlinkClick r:id="" action="ppaction://noaction"/>
          </p:cNvPr>
          <p:cNvSpPr txBox="1"/>
          <p:nvPr/>
        </p:nvSpPr>
        <p:spPr>
          <a:xfrm>
            <a:off x="1101834" y="1442477"/>
            <a:ext cx="12413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 2 Calidad de bienes y servicios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0112"/>
          <a:stretch/>
        </p:blipFill>
        <p:spPr>
          <a:xfrm>
            <a:off x="1043608" y="1858445"/>
            <a:ext cx="1339299" cy="1606348"/>
          </a:xfrm>
          <a:prstGeom prst="rect">
            <a:avLst/>
          </a:prstGeom>
          <a:ln>
            <a:noFill/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6690"/>
          <a:stretch/>
        </p:blipFill>
        <p:spPr>
          <a:xfrm>
            <a:off x="1050907" y="4255233"/>
            <a:ext cx="1332000" cy="678607"/>
          </a:xfrm>
          <a:prstGeom prst="rect">
            <a:avLst/>
          </a:prstGeom>
          <a:ln>
            <a:noFill/>
          </a:ln>
        </p:spPr>
      </p:pic>
      <p:sp>
        <p:nvSpPr>
          <p:cNvPr id="26" name="CuadroTexto 25">
            <a:hlinkClick r:id="" action="ppaction://noaction"/>
          </p:cNvPr>
          <p:cNvSpPr txBox="1"/>
          <p:nvPr/>
        </p:nvSpPr>
        <p:spPr>
          <a:xfrm>
            <a:off x="1011275" y="2407703"/>
            <a:ext cx="14224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 3 Optimizar Gestión Administrativa y de Control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uadroTexto 27">
            <a:hlinkClick r:id="" action="ppaction://noaction"/>
          </p:cNvPr>
          <p:cNvSpPr txBox="1"/>
          <p:nvPr/>
        </p:nvSpPr>
        <p:spPr>
          <a:xfrm>
            <a:off x="901711" y="4433603"/>
            <a:ext cx="16523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 5 Desarrollo de las Capacidades Internas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5462"/>
          <a:stretch/>
        </p:blipFill>
        <p:spPr>
          <a:xfrm>
            <a:off x="1050907" y="3464792"/>
            <a:ext cx="1332000" cy="811181"/>
          </a:xfrm>
          <a:prstGeom prst="rect">
            <a:avLst/>
          </a:prstGeom>
          <a:ln>
            <a:noFill/>
          </a:ln>
        </p:spPr>
      </p:pic>
      <p:sp>
        <p:nvSpPr>
          <p:cNvPr id="30" name="CuadroTexto 29">
            <a:hlinkClick r:id="" action="ppaction://noaction"/>
          </p:cNvPr>
          <p:cNvSpPr txBox="1"/>
          <p:nvPr/>
        </p:nvSpPr>
        <p:spPr>
          <a:xfrm>
            <a:off x="1063781" y="3665683"/>
            <a:ext cx="125825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 4 Impulso al Desarrollo Empresarial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37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38" r="24244" b="40646"/>
          <a:stretch/>
        </p:blipFill>
        <p:spPr>
          <a:xfrm>
            <a:off x="383958" y="563939"/>
            <a:ext cx="366421" cy="308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432" t="9075" r="31327" b="44501"/>
          <a:stretch/>
        </p:blipFill>
        <p:spPr>
          <a:xfrm>
            <a:off x="3367090" y="573069"/>
            <a:ext cx="319941" cy="3281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9115" t="5037" r="15954" b="39303"/>
          <a:stretch/>
        </p:blipFill>
        <p:spPr>
          <a:xfrm>
            <a:off x="6432274" y="791980"/>
            <a:ext cx="432047" cy="370349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107504" y="8258"/>
            <a:ext cx="3860697" cy="461665"/>
            <a:chOff x="225853" y="27384"/>
            <a:chExt cx="3860697" cy="46166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3467616" cy="32316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PE" kern="0" dirty="0"/>
                <a:t>Ejecución presupuestal 2022 - EMPRESAS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15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27" name="CuadroTexto 26"/>
          <p:cNvSpPr txBox="1"/>
          <p:nvPr/>
        </p:nvSpPr>
        <p:spPr>
          <a:xfrm>
            <a:off x="517399" y="528353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28,436 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67169" y="854782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INGRESOS OPERATIVOS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491880" y="529656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15,865 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585733" y="856085"/>
            <a:ext cx="1837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EGRESOS OPERATIVOS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551919" y="645541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2,088 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813288" y="971970"/>
            <a:ext cx="1502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INVERSIONES FBK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39" y="1169293"/>
            <a:ext cx="2131829" cy="149307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/>
          <a:srcRect t="9923"/>
          <a:stretch/>
        </p:blipFill>
        <p:spPr>
          <a:xfrm>
            <a:off x="3416284" y="1203598"/>
            <a:ext cx="2229693" cy="143406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3560" y="1133084"/>
            <a:ext cx="1943382" cy="149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71" y="2731440"/>
            <a:ext cx="2846993" cy="16343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9377" y="2731439"/>
            <a:ext cx="2830775" cy="16343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9365" y="2731439"/>
            <a:ext cx="2967131" cy="1634367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979712" y="1304321"/>
            <a:ext cx="77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NE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128635" y="1472489"/>
            <a:ext cx="62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126%</a:t>
            </a:r>
            <a:endParaRPr lang="es-PE" sz="12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034958" y="1318600"/>
            <a:ext cx="77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NE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183881" y="1486768"/>
            <a:ext cx="62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111%</a:t>
            </a:r>
            <a:endParaRPr lang="es-PE" sz="12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028384" y="1313419"/>
            <a:ext cx="77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NE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177307" y="1481587"/>
            <a:ext cx="62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134%</a:t>
            </a:r>
            <a:endParaRPr lang="es-PE" sz="1200" b="1" dirty="0"/>
          </a:p>
        </p:txBody>
      </p:sp>
    </p:spTree>
    <p:extLst>
      <p:ext uri="{BB962C8B-B14F-4D97-AF65-F5344CB8AC3E}">
        <p14:creationId xmlns:p14="http://schemas.microsoft.com/office/powerpoint/2010/main" val="20725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38" r="24244" b="40646"/>
          <a:stretch/>
        </p:blipFill>
        <p:spPr>
          <a:xfrm>
            <a:off x="314730" y="718595"/>
            <a:ext cx="366421" cy="308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432" t="9075" r="31327" b="44501"/>
          <a:stretch/>
        </p:blipFill>
        <p:spPr>
          <a:xfrm>
            <a:off x="3216488" y="733224"/>
            <a:ext cx="321010" cy="337841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448171" y="683009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7,773 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97941" y="1009438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INGRESOS OPERATIVOS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313786" y="724204"/>
            <a:ext cx="203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4,648 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440288" y="1025971"/>
            <a:ext cx="1837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EGRESOS OPERATIVOS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556164" y="678435"/>
            <a:ext cx="2118323" cy="595523"/>
            <a:chOff x="6627052" y="638231"/>
            <a:chExt cx="2118323" cy="595523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4"/>
            <a:srcRect l="19115" t="5037" r="15954" b="39303"/>
            <a:stretch/>
          </p:blipFill>
          <p:spPr>
            <a:xfrm>
              <a:off x="6627052" y="678036"/>
              <a:ext cx="432047" cy="370349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6720306" y="638231"/>
              <a:ext cx="2025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S/ 435 MM</a:t>
              </a:r>
              <a:endPara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6981672" y="956755"/>
              <a:ext cx="15023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INVERSIONES FBK</a:t>
              </a:r>
              <a:endParaRPr lang="es-PE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5780581" cy="461665"/>
            <a:chOff x="225853" y="27384"/>
            <a:chExt cx="5780581" cy="461665"/>
          </a:xfrm>
        </p:grpSpPr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5387500" cy="338554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Presupuesto 2023 y su ejecución al mes de marzo </a:t>
              </a:r>
              <a:r>
                <a:rPr lang="es-PE" kern="0" dirty="0"/>
                <a:t>– EMPRESAS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43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s-PE" b="1" kern="0" noProof="0" dirty="0">
                    <a:solidFill>
                      <a:schemeClr val="bg1"/>
                    </a:solidFill>
                  </a:rPr>
                  <a:t>3</a:t>
                </a: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4" name="CuadroTexto 3"/>
          <p:cNvSpPr txBox="1"/>
          <p:nvPr/>
        </p:nvSpPr>
        <p:spPr>
          <a:xfrm>
            <a:off x="1904464" y="1622527"/>
            <a:ext cx="77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Avance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55371" y="1790695"/>
            <a:ext cx="505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28%</a:t>
            </a:r>
            <a:endParaRPr lang="es-PE" sz="12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081392" y="1692479"/>
            <a:ext cx="77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Avance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227951" y="1862703"/>
            <a:ext cx="504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29%</a:t>
            </a:r>
            <a:endParaRPr lang="es-PE" sz="1200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023871" y="1740877"/>
            <a:ext cx="77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Avance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8170430" y="1911101"/>
            <a:ext cx="504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22%</a:t>
            </a:r>
            <a:endParaRPr lang="es-PE" sz="12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3" y="2840500"/>
            <a:ext cx="2998669" cy="14355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523" y="2833174"/>
            <a:ext cx="3058973" cy="14429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547" y="2843954"/>
            <a:ext cx="2916000" cy="14555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35" y="1335667"/>
            <a:ext cx="2760148" cy="15336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6661" y="1266507"/>
            <a:ext cx="2802015" cy="15954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0871" y="1305752"/>
            <a:ext cx="2720745" cy="1563594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904464" y="1220349"/>
            <a:ext cx="77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NE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053387" y="1388517"/>
            <a:ext cx="62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113%</a:t>
            </a:r>
            <a:endParaRPr lang="es-PE" sz="1200" b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5042395" y="1271693"/>
            <a:ext cx="77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NE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188954" y="1441917"/>
            <a:ext cx="62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114%</a:t>
            </a:r>
            <a:endParaRPr lang="es-PE" sz="1200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7989660" y="1335667"/>
            <a:ext cx="77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NE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8136219" y="1505891"/>
            <a:ext cx="62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111%</a:t>
            </a:r>
            <a:endParaRPr lang="es-PE" sz="1200" b="1" dirty="0"/>
          </a:p>
        </p:txBody>
      </p:sp>
    </p:spTree>
    <p:extLst>
      <p:ext uri="{BB962C8B-B14F-4D97-AF65-F5344CB8AC3E}">
        <p14:creationId xmlns:p14="http://schemas.microsoft.com/office/powerpoint/2010/main" val="234530534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7090351230304582476BE78406F726" ma:contentTypeVersion="7" ma:contentTypeDescription="Crear nuevo documento." ma:contentTypeScope="" ma:versionID="c539b7cc188bc4e199e77792ce31aa9d">
  <xsd:schema xmlns:xsd="http://www.w3.org/2001/XMLSchema" xmlns:xs="http://www.w3.org/2001/XMLSchema" xmlns:p="http://schemas.microsoft.com/office/2006/metadata/properties" xmlns:ns3="db01a711-db21-49a8-bbd3-6c44862009cd" xmlns:ns4="f003bc5e-b628-4866-84bc-49eeb2d75716" targetNamespace="http://schemas.microsoft.com/office/2006/metadata/properties" ma:root="true" ma:fieldsID="2a07d35a4cef666e2965959302c3a064" ns3:_="" ns4:_="">
    <xsd:import namespace="db01a711-db21-49a8-bbd3-6c44862009cd"/>
    <xsd:import namespace="f003bc5e-b628-4866-84bc-49eeb2d757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1a711-db21-49a8-bbd3-6c44862009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3bc5e-b628-4866-84bc-49eeb2d75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C4CB53-E32F-44A1-B070-888E80FDA1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78B2C6-0672-4F6B-935A-1031B75B5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01a711-db21-49a8-bbd3-6c44862009cd"/>
    <ds:schemaRef ds:uri="f003bc5e-b628-4866-84bc-49eeb2d75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AD705D-6977-4D02-91B2-1D4CD4F4FE67}">
  <ds:schemaRefs>
    <ds:schemaRef ds:uri="http://schemas.microsoft.com/office/2006/documentManagement/types"/>
    <ds:schemaRef ds:uri="http://purl.org/dc/dcmitype/"/>
    <ds:schemaRef ds:uri="f003bc5e-b628-4866-84bc-49eeb2d75716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b01a711-db21-49a8-bbd3-6c44862009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28831</TotalTime>
  <Words>2815</Words>
  <Application>Microsoft Office PowerPoint</Application>
  <PresentationFormat>Presentación en pantalla (16:9)</PresentationFormat>
  <Paragraphs>590</Paragraphs>
  <Slides>28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Nirmala UI</vt:lpstr>
      <vt:lpstr>Wingdings</vt:lpstr>
      <vt:lpstr>Diseño personalizado</vt:lpstr>
      <vt:lpstr>2_Tema de Office</vt:lpstr>
      <vt:lpstr>Tema de Office</vt:lpstr>
      <vt:lpstr>7_Tema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NComunicaciones</dc:creator>
  <cp:lastModifiedBy>Luis Enrique  Pineda Larzo</cp:lastModifiedBy>
  <cp:revision>3580</cp:revision>
  <cp:lastPrinted>2023-04-14T13:49:09Z</cp:lastPrinted>
  <dcterms:created xsi:type="dcterms:W3CDTF">2018-07-03T17:50:51Z</dcterms:created>
  <dcterms:modified xsi:type="dcterms:W3CDTF">2023-05-09T13:40:52Z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0x010100007090351230304582476BE78406F726</vt:lpwstr>
  </property>
</Properties>
</file>