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30"/>
  </p:notesMasterIdLst>
  <p:sldIdLst>
    <p:sldId id="292" r:id="rId2"/>
    <p:sldId id="256" r:id="rId3"/>
    <p:sldId id="300" r:id="rId4"/>
    <p:sldId id="301" r:id="rId5"/>
    <p:sldId id="299" r:id="rId6"/>
    <p:sldId id="276" r:id="rId7"/>
    <p:sldId id="277" r:id="rId8"/>
    <p:sldId id="278" r:id="rId9"/>
    <p:sldId id="275" r:id="rId10"/>
    <p:sldId id="257" r:id="rId11"/>
    <p:sldId id="258" r:id="rId12"/>
    <p:sldId id="296" r:id="rId13"/>
    <p:sldId id="297" r:id="rId14"/>
    <p:sldId id="298" r:id="rId15"/>
    <p:sldId id="293"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Lst>
  <p:sldSz cx="12192000" cy="6858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Downloads\SGSO%202023%20FINA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[SGSO 2023 FINAL.xlsx]Hoja3!TablaDinámica5</c:name>
    <c:fmtId val="-1"/>
  </c:pivotSource>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s-PE" sz="1800" b="1" i="0" baseline="0" dirty="0">
                <a:effectLst/>
              </a:rPr>
              <a:t>TOTAL DE INVERSIONES</a:t>
            </a:r>
            <a:endParaRPr lang="es-PE" dirty="0">
              <a:effectLst/>
            </a:endParaRP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s-PE"/>
        </a:p>
      </c:txPr>
    </c:title>
    <c:autoTitleDeleted val="0"/>
    <c:pivotFmts>
      <c:pivotFmt>
        <c:idx val="0"/>
      </c:pivotFmt>
      <c:pivotFmt>
        <c:idx val="1"/>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lumMod val="85000"/>
                    </a:schemeClr>
                  </a:solidFill>
                  <a:latin typeface="+mn-lt"/>
                  <a:ea typeface="+mn-ea"/>
                  <a:cs typeface="+mn-cs"/>
                </a:defRPr>
              </a:pPr>
              <a:endParaRPr lang="es-PE"/>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FF0000"/>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dLbl>
          <c:idx val="0"/>
          <c:layout>
            <c:manualLayout>
              <c:x val="0"/>
              <c:y val="-1.1854031974966922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lumMod val="85000"/>
                    </a:schemeClr>
                  </a:solidFill>
                  <a:latin typeface="+mn-lt"/>
                  <a:ea typeface="+mn-ea"/>
                  <a:cs typeface="+mn-cs"/>
                </a:defRPr>
              </a:pPr>
              <a:endParaRPr lang="es-P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bg1"/>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dLbl>
          <c:idx val="0"/>
          <c:layout>
            <c:manualLayout>
              <c:x val="-3.6813497083431306E-17"/>
              <c:y val="-5.9491013579016727E-3"/>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lumMod val="85000"/>
                    </a:schemeClr>
                  </a:solidFill>
                  <a:latin typeface="+mn-lt"/>
                  <a:ea typeface="+mn-ea"/>
                  <a:cs typeface="+mn-cs"/>
                </a:defRPr>
              </a:pPr>
              <a:endParaRPr lang="es-P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00FF99"/>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dLbl>
          <c:idx val="0"/>
          <c:layout>
            <c:manualLayout>
              <c:x val="-6.024096385542169E-3"/>
              <c:y val="-2.9966360493690479E-3"/>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lumMod val="85000"/>
                    </a:schemeClr>
                  </a:solidFill>
                  <a:latin typeface="+mn-lt"/>
                  <a:ea typeface="+mn-ea"/>
                  <a:cs typeface="+mn-cs"/>
                </a:defRPr>
              </a:pPr>
              <a:endParaRPr lang="es-P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FFFF00"/>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dLbl>
          <c:idx val="0"/>
          <c:layout>
            <c:manualLayout>
              <c:x val="-8.0321285140562242E-3"/>
              <c:y val="-1.4806497283499439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lumMod val="85000"/>
                    </a:schemeClr>
                  </a:solidFill>
                  <a:latin typeface="+mn-lt"/>
                  <a:ea typeface="+mn-ea"/>
                  <a:cs typeface="+mn-cs"/>
                </a:defRPr>
              </a:pPr>
              <a:endParaRPr lang="es-P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6"/>
        <c:spPr>
          <a:solidFill>
            <a:srgbClr val="FFC000"/>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dLbl>
          <c:idx val="0"/>
          <c:layout>
            <c:manualLayout>
              <c:x val="0"/>
              <c:y val="-4.417074083631486E-5"/>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lumMod val="85000"/>
                    </a:schemeClr>
                  </a:solidFill>
                  <a:latin typeface="+mn-lt"/>
                  <a:ea typeface="+mn-ea"/>
                  <a:cs typeface="+mn-cs"/>
                </a:defRPr>
              </a:pPr>
              <a:endParaRPr lang="es-P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7"/>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lumMod val="85000"/>
                    </a:schemeClr>
                  </a:solidFill>
                  <a:latin typeface="+mn-lt"/>
                  <a:ea typeface="+mn-ea"/>
                  <a:cs typeface="+mn-cs"/>
                </a:defRPr>
              </a:pPr>
              <a:endParaRPr lang="es-PE"/>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8"/>
        <c:spPr>
          <a:solidFill>
            <a:srgbClr val="FF0000"/>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dLbl>
          <c:idx val="0"/>
          <c:layout>
            <c:manualLayout>
              <c:x val="0"/>
              <c:y val="-1.1854031974966922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lumMod val="85000"/>
                    </a:schemeClr>
                  </a:solidFill>
                  <a:latin typeface="+mn-lt"/>
                  <a:ea typeface="+mn-ea"/>
                  <a:cs typeface="+mn-cs"/>
                </a:defRPr>
              </a:pPr>
              <a:endParaRPr lang="es-P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bg1"/>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dLbl>
          <c:idx val="0"/>
          <c:layout>
            <c:manualLayout>
              <c:x val="-3.6813497083431306E-17"/>
              <c:y val="-5.9491013579016727E-3"/>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lumMod val="85000"/>
                    </a:schemeClr>
                  </a:solidFill>
                  <a:latin typeface="+mn-lt"/>
                  <a:ea typeface="+mn-ea"/>
                  <a:cs typeface="+mn-cs"/>
                </a:defRPr>
              </a:pPr>
              <a:endParaRPr lang="es-P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0"/>
        <c:spPr>
          <a:solidFill>
            <a:srgbClr val="00FF99"/>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dLbl>
          <c:idx val="0"/>
          <c:layout>
            <c:manualLayout>
              <c:x val="-6.024096385542169E-3"/>
              <c:y val="-2.9966360493690479E-3"/>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lumMod val="85000"/>
                    </a:schemeClr>
                  </a:solidFill>
                  <a:latin typeface="+mn-lt"/>
                  <a:ea typeface="+mn-ea"/>
                  <a:cs typeface="+mn-cs"/>
                </a:defRPr>
              </a:pPr>
              <a:endParaRPr lang="es-P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1"/>
        <c:spPr>
          <a:solidFill>
            <a:srgbClr val="FFFF00"/>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dLbl>
          <c:idx val="0"/>
          <c:layout>
            <c:manualLayout>
              <c:x val="-8.0321285140562242E-3"/>
              <c:y val="-1.4806497283499439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lumMod val="85000"/>
                    </a:schemeClr>
                  </a:solidFill>
                  <a:latin typeface="+mn-lt"/>
                  <a:ea typeface="+mn-ea"/>
                  <a:cs typeface="+mn-cs"/>
                </a:defRPr>
              </a:pPr>
              <a:endParaRPr lang="es-P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2"/>
        <c:spPr>
          <a:solidFill>
            <a:srgbClr val="FFC000"/>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dLbl>
          <c:idx val="0"/>
          <c:layout>
            <c:manualLayout>
              <c:x val="0"/>
              <c:y val="-4.417074083631486E-5"/>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lumMod val="85000"/>
                    </a:schemeClr>
                  </a:solidFill>
                  <a:latin typeface="+mn-lt"/>
                  <a:ea typeface="+mn-ea"/>
                  <a:cs typeface="+mn-cs"/>
                </a:defRPr>
              </a:pPr>
              <a:endParaRPr lang="es-P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3"/>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lumMod val="85000"/>
                    </a:schemeClr>
                  </a:solidFill>
                  <a:latin typeface="+mn-lt"/>
                  <a:ea typeface="+mn-ea"/>
                  <a:cs typeface="+mn-cs"/>
                </a:defRPr>
              </a:pPr>
              <a:endParaRPr lang="es-PE"/>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14"/>
        <c:spPr>
          <a:solidFill>
            <a:srgbClr val="FF0000"/>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dLbl>
          <c:idx val="0"/>
          <c:layout>
            <c:manualLayout>
              <c:x val="0"/>
              <c:y val="-1.1854031974966922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lumMod val="85000"/>
                    </a:schemeClr>
                  </a:solidFill>
                  <a:latin typeface="+mn-lt"/>
                  <a:ea typeface="+mn-ea"/>
                  <a:cs typeface="+mn-cs"/>
                </a:defRPr>
              </a:pPr>
              <a:endParaRPr lang="es-P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5"/>
        <c:spPr>
          <a:solidFill>
            <a:schemeClr val="bg1"/>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dLbl>
          <c:idx val="0"/>
          <c:layout>
            <c:manualLayout>
              <c:x val="-3.6813497083431306E-17"/>
              <c:y val="-5.9491013579016727E-3"/>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lumMod val="85000"/>
                    </a:schemeClr>
                  </a:solidFill>
                  <a:latin typeface="+mn-lt"/>
                  <a:ea typeface="+mn-ea"/>
                  <a:cs typeface="+mn-cs"/>
                </a:defRPr>
              </a:pPr>
              <a:endParaRPr lang="es-P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6"/>
        <c:spPr>
          <a:solidFill>
            <a:srgbClr val="00FF99"/>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dLbl>
          <c:idx val="0"/>
          <c:layout>
            <c:manualLayout>
              <c:x val="-6.024096385542169E-3"/>
              <c:y val="-2.9966360493690479E-3"/>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lumMod val="85000"/>
                    </a:schemeClr>
                  </a:solidFill>
                  <a:latin typeface="+mn-lt"/>
                  <a:ea typeface="+mn-ea"/>
                  <a:cs typeface="+mn-cs"/>
                </a:defRPr>
              </a:pPr>
              <a:endParaRPr lang="es-P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7"/>
        <c:spPr>
          <a:solidFill>
            <a:srgbClr val="FFFF00"/>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dLbl>
          <c:idx val="0"/>
          <c:layout>
            <c:manualLayout>
              <c:x val="-8.0321285140562242E-3"/>
              <c:y val="-1.4806497283499439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lumMod val="85000"/>
                    </a:schemeClr>
                  </a:solidFill>
                  <a:latin typeface="+mn-lt"/>
                  <a:ea typeface="+mn-ea"/>
                  <a:cs typeface="+mn-cs"/>
                </a:defRPr>
              </a:pPr>
              <a:endParaRPr lang="es-P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FFC000"/>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dLbl>
          <c:idx val="0"/>
          <c:layout>
            <c:manualLayout>
              <c:x val="0"/>
              <c:y val="-4.417074083631486E-5"/>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lumMod val="85000"/>
                    </a:schemeClr>
                  </a:solidFill>
                  <a:latin typeface="+mn-lt"/>
                  <a:ea typeface="+mn-ea"/>
                  <a:cs typeface="+mn-cs"/>
                </a:defRPr>
              </a:pPr>
              <a:endParaRPr lang="es-PE"/>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Hoja3!$B$3</c:f>
              <c:strCache>
                <c:ptCount val="1"/>
                <c:pt idx="0">
                  <c:v>Total</c:v>
                </c:pt>
              </c:strCache>
            </c:strRef>
          </c:tx>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invertIfNegative val="0"/>
          <c:dPt>
            <c:idx val="0"/>
            <c:invertIfNegative val="0"/>
            <c:bubble3D val="0"/>
            <c:spPr>
              <a:solidFill>
                <a:srgbClr val="FF0000"/>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1-5ED7-4480-B020-44CBBAA5AFDC}"/>
              </c:ext>
            </c:extLst>
          </c:dPt>
          <c:dPt>
            <c:idx val="1"/>
            <c:invertIfNegative val="0"/>
            <c:bubble3D val="0"/>
            <c:spPr>
              <a:solidFill>
                <a:schemeClr val="bg1"/>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3-5ED7-4480-B020-44CBBAA5AFDC}"/>
              </c:ext>
            </c:extLst>
          </c:dPt>
          <c:dPt>
            <c:idx val="2"/>
            <c:invertIfNegative val="0"/>
            <c:bubble3D val="0"/>
            <c:spPr>
              <a:solidFill>
                <a:srgbClr val="00FF99"/>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5-5ED7-4480-B020-44CBBAA5AFDC}"/>
              </c:ext>
            </c:extLst>
          </c:dPt>
          <c:dPt>
            <c:idx val="3"/>
            <c:invertIfNegative val="0"/>
            <c:bubble3D val="0"/>
            <c:spPr>
              <a:solidFill>
                <a:srgbClr val="FFFF00"/>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7-5ED7-4480-B020-44CBBAA5AFDC}"/>
              </c:ext>
            </c:extLst>
          </c:dPt>
          <c:dPt>
            <c:idx val="4"/>
            <c:invertIfNegative val="0"/>
            <c:bubble3D val="0"/>
            <c:spPr>
              <a:solidFill>
                <a:srgbClr val="FFC000"/>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9-5ED7-4480-B020-44CBBAA5AFDC}"/>
              </c:ext>
            </c:extLst>
          </c:dPt>
          <c:dLbls>
            <c:dLbl>
              <c:idx val="0"/>
              <c:layout>
                <c:manualLayout>
                  <c:x val="0"/>
                  <c:y val="-1.185403197496692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ED7-4480-B020-44CBBAA5AFDC}"/>
                </c:ext>
              </c:extLst>
            </c:dLbl>
            <c:dLbl>
              <c:idx val="1"/>
              <c:layout>
                <c:manualLayout>
                  <c:x val="-3.6813497083431306E-17"/>
                  <c:y val="-5.949101357901672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ED7-4480-B020-44CBBAA5AFDC}"/>
                </c:ext>
              </c:extLst>
            </c:dLbl>
            <c:dLbl>
              <c:idx val="2"/>
              <c:layout>
                <c:manualLayout>
                  <c:x val="-6.024096385542169E-3"/>
                  <c:y val="-2.996636049369047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ED7-4480-B020-44CBBAA5AFDC}"/>
                </c:ext>
              </c:extLst>
            </c:dLbl>
            <c:dLbl>
              <c:idx val="3"/>
              <c:layout>
                <c:manualLayout>
                  <c:x val="-8.0321285140562242E-3"/>
                  <c:y val="-1.480649728349943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ED7-4480-B020-44CBBAA5AFDC}"/>
                </c:ext>
              </c:extLst>
            </c:dLbl>
            <c:dLbl>
              <c:idx val="4"/>
              <c:layout>
                <c:manualLayout>
                  <c:x val="0"/>
                  <c:y val="-4.417074083631486E-5"/>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ED7-4480-B020-44CBBAA5AFDC}"/>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lumMod val="85000"/>
                      </a:schemeClr>
                    </a:solidFill>
                    <a:latin typeface="+mn-lt"/>
                    <a:ea typeface="+mn-ea"/>
                    <a:cs typeface="+mn-cs"/>
                  </a:defRPr>
                </a:pPr>
                <a:endParaRPr lang="es-P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Hoja3!$A$4:$A$9</c:f>
              <c:strCache>
                <c:ptCount val="5"/>
                <c:pt idx="0">
                  <c:v>OBRA EN PROBLEMAS</c:v>
                </c:pt>
                <c:pt idx="1">
                  <c:v>OBRAS CULMINADAS</c:v>
                </c:pt>
                <c:pt idx="2">
                  <c:v>OBRAS EN EJECUCION</c:v>
                </c:pt>
                <c:pt idx="3">
                  <c:v>OBRAS EN PROBLEMAS DE INICIO</c:v>
                </c:pt>
                <c:pt idx="4">
                  <c:v>OBRAS PARALIZADAS</c:v>
                </c:pt>
              </c:strCache>
            </c:strRef>
          </c:cat>
          <c:val>
            <c:numRef>
              <c:f>Hoja3!$B$4:$B$9</c:f>
              <c:numCache>
                <c:formatCode>General</c:formatCode>
                <c:ptCount val="5"/>
                <c:pt idx="0">
                  <c:v>6</c:v>
                </c:pt>
                <c:pt idx="1">
                  <c:v>2</c:v>
                </c:pt>
                <c:pt idx="2">
                  <c:v>5</c:v>
                </c:pt>
                <c:pt idx="3">
                  <c:v>19</c:v>
                </c:pt>
                <c:pt idx="4">
                  <c:v>16</c:v>
                </c:pt>
              </c:numCache>
            </c:numRef>
          </c:val>
          <c:extLst>
            <c:ext xmlns:c16="http://schemas.microsoft.com/office/drawing/2014/chart" uri="{C3380CC4-5D6E-409C-BE32-E72D297353CC}">
              <c16:uniqueId val="{0000000A-5ED7-4480-B020-44CBBAA5AFDC}"/>
            </c:ext>
          </c:extLst>
        </c:ser>
        <c:dLbls>
          <c:dLblPos val="inEnd"/>
          <c:showLegendKey val="0"/>
          <c:showVal val="1"/>
          <c:showCatName val="0"/>
          <c:showSerName val="0"/>
          <c:showPercent val="0"/>
          <c:showBubbleSize val="0"/>
        </c:dLbls>
        <c:gapWidth val="100"/>
        <c:overlap val="-24"/>
        <c:axId val="142641952"/>
        <c:axId val="142643072"/>
      </c:barChart>
      <c:catAx>
        <c:axId val="142641952"/>
        <c:scaling>
          <c:orientation val="minMax"/>
        </c:scaling>
        <c:delete val="1"/>
        <c:axPos val="b"/>
        <c:numFmt formatCode="General" sourceLinked="1"/>
        <c:majorTickMark val="none"/>
        <c:minorTickMark val="none"/>
        <c:tickLblPos val="nextTo"/>
        <c:crossAx val="142643072"/>
        <c:crosses val="autoZero"/>
        <c:auto val="1"/>
        <c:lblAlgn val="ctr"/>
        <c:lblOffset val="100"/>
        <c:noMultiLvlLbl val="0"/>
      </c:catAx>
      <c:valAx>
        <c:axId val="142643072"/>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s-PE"/>
          </a:p>
        </c:txPr>
        <c:crossAx val="14264195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s-PE"/>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P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6C96-4063-A21C-5A563F38159D}"/>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6C96-4063-A21C-5A563F38159D}"/>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6C96-4063-A21C-5A563F38159D}"/>
              </c:ext>
            </c:extLst>
          </c:dPt>
          <c:dLbls>
            <c:dLbl>
              <c:idx val="0"/>
              <c:layout>
                <c:manualLayout>
                  <c:x val="8.3078701174322536E-4"/>
                  <c:y val="0.21110527159127199"/>
                </c:manualLayout>
              </c:layout>
              <c:tx>
                <c:rich>
                  <a:bodyPr/>
                  <a:lstStyle/>
                  <a:p>
                    <a:r>
                      <a:rPr lang="en-US" sz="1600" dirty="0"/>
                      <a:t>OBRAS POR INICIAR</a:t>
                    </a:r>
                    <a:r>
                      <a:rPr lang="en-US" sz="1400" baseline="0" dirty="0"/>
                      <a:t>
</a:t>
                    </a:r>
                    <a:r>
                      <a:rPr lang="en-US" sz="1800" baseline="0" dirty="0">
                        <a:solidFill>
                          <a:srgbClr val="FFFF00"/>
                        </a:solidFill>
                      </a:rPr>
                      <a:t>9</a:t>
                    </a:r>
                  </a:p>
                </c:rich>
              </c:tx>
              <c:dLblPos val="bestFit"/>
              <c:showLegendKey val="0"/>
              <c:showVal val="0"/>
              <c:showCatName val="1"/>
              <c:showSerName val="0"/>
              <c:showPercent val="1"/>
              <c:showBubbleSize val="0"/>
              <c:extLst>
                <c:ext xmlns:c15="http://schemas.microsoft.com/office/drawing/2012/chart" uri="{CE6537A1-D6FC-4f65-9D91-7224C49458BB}">
                  <c15:layout>
                    <c:manualLayout>
                      <c:w val="0.29816794207850039"/>
                      <c:h val="0.25566151321988301"/>
                    </c:manualLayout>
                  </c15:layout>
                  <c15:showDataLabelsRange val="0"/>
                </c:ext>
                <c:ext xmlns:c16="http://schemas.microsoft.com/office/drawing/2014/chart" uri="{C3380CC4-5D6E-409C-BE32-E72D297353CC}">
                  <c16:uniqueId val="{00000001-6C96-4063-A21C-5A563F38159D}"/>
                </c:ext>
              </c:extLst>
            </c:dLbl>
            <c:dLbl>
              <c:idx val="1"/>
              <c:layout>
                <c:manualLayout>
                  <c:x val="-6.4672508288411978E-2"/>
                  <c:y val="3.383000283230804E-2"/>
                </c:manualLayout>
              </c:layout>
              <c:tx>
                <c:rich>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r>
                      <a:rPr lang="en-US" sz="1600" b="1" i="0" u="none" strike="noStrike" kern="1200" baseline="0" dirty="0">
                        <a:solidFill>
                          <a:prstClr val="white"/>
                        </a:solidFill>
                        <a:latin typeface="+mn-lt"/>
                        <a:ea typeface="+mn-ea"/>
                        <a:cs typeface="+mn-cs"/>
                      </a:rPr>
                      <a:t>OBRAS  INICIADAS
</a:t>
                    </a:r>
                    <a:r>
                      <a:rPr lang="en-US" sz="1800" baseline="0" dirty="0">
                        <a:solidFill>
                          <a:srgbClr val="FFFF00"/>
                        </a:solidFill>
                      </a:rPr>
                      <a:t>10</a:t>
                    </a:r>
                  </a:p>
                </c:rich>
              </c:tx>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endParaRPr lang="es-PE"/>
                </a:p>
              </c:txPr>
              <c:dLblPos val="bestFit"/>
              <c:showLegendKey val="0"/>
              <c:showVal val="0"/>
              <c:showCatName val="1"/>
              <c:showSerName val="0"/>
              <c:showPercent val="1"/>
              <c:showBubbleSize val="0"/>
              <c:extLst>
                <c:ext xmlns:c15="http://schemas.microsoft.com/office/drawing/2012/chart" uri="{CE6537A1-D6FC-4f65-9D91-7224C49458BB}">
                  <c15:layout>
                    <c:manualLayout>
                      <c:w val="0.22329571661015044"/>
                      <c:h val="0.19799808847408551"/>
                    </c:manualLayout>
                  </c15:layout>
                  <c15:showDataLabelsRange val="0"/>
                </c:ext>
                <c:ext xmlns:c16="http://schemas.microsoft.com/office/drawing/2014/chart" uri="{C3380CC4-5D6E-409C-BE32-E72D297353CC}">
                  <c16:uniqueId val="{00000003-6C96-4063-A21C-5A563F38159D}"/>
                </c:ext>
              </c:extLst>
            </c:dLbl>
            <c:dLbl>
              <c:idx val="2"/>
              <c:layout>
                <c:manualLayout>
                  <c:x val="-9.7361889872151386E-2"/>
                  <c:y val="0.12920177431130339"/>
                </c:manualLayout>
              </c:layout>
              <c:tx>
                <c:rich>
                  <a:bodyPr/>
                  <a:lstStyle/>
                  <a:p>
                    <a:r>
                      <a:rPr lang="en-US" sz="1600" dirty="0"/>
                      <a:t>OBRAS REACTIVADAS</a:t>
                    </a:r>
                    <a:r>
                      <a:rPr lang="en-US" sz="1400" baseline="0" dirty="0"/>
                      <a:t>
</a:t>
                    </a:r>
                    <a:r>
                      <a:rPr lang="en-US" sz="1800" baseline="0" dirty="0">
                        <a:solidFill>
                          <a:srgbClr val="FFFF00"/>
                        </a:solidFill>
                      </a:rPr>
                      <a:t>5</a:t>
                    </a:r>
                  </a:p>
                </c:rich>
              </c:tx>
              <c:dLblPos val="bestFit"/>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5-6C96-4063-A21C-5A563F38159D}"/>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s-PE"/>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'[OBRAS ING. GEOVANNI AYALA.xlsx]CONSOLIDADO COORDINADORES'!$C$78:$C$80</c:f>
              <c:strCache>
                <c:ptCount val="3"/>
                <c:pt idx="0">
                  <c:v>OBRAS CON PROBLEMAS PARA INICIO</c:v>
                </c:pt>
                <c:pt idx="1">
                  <c:v>OBRAS POR INICADAS</c:v>
                </c:pt>
                <c:pt idx="2">
                  <c:v>OBRAS POR REACTIVADAS</c:v>
                </c:pt>
              </c:strCache>
            </c:strRef>
          </c:cat>
          <c:val>
            <c:numRef>
              <c:f>'[OBRAS ING. GEOVANNI AYALA.xlsx]CONSOLIDADO COORDINADORES'!$D$78:$D$80</c:f>
              <c:numCache>
                <c:formatCode>General</c:formatCode>
                <c:ptCount val="3"/>
                <c:pt idx="0">
                  <c:v>12</c:v>
                </c:pt>
                <c:pt idx="1">
                  <c:v>5</c:v>
                </c:pt>
                <c:pt idx="2">
                  <c:v>5</c:v>
                </c:pt>
              </c:numCache>
            </c:numRef>
          </c:val>
          <c:extLst>
            <c:ext xmlns:c16="http://schemas.microsoft.com/office/drawing/2014/chart" uri="{C3380CC4-5D6E-409C-BE32-E72D297353CC}">
              <c16:uniqueId val="{00000006-6C96-4063-A21C-5A563F38159D}"/>
            </c:ext>
          </c:extLst>
        </c:ser>
        <c:ser>
          <c:idx val="1"/>
          <c:order val="1"/>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8-6C96-4063-A21C-5A563F38159D}"/>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A-6C96-4063-A21C-5A563F38159D}"/>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C-6C96-4063-A21C-5A563F38159D}"/>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s-PE"/>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'[OBRAS ING. GEOVANNI AYALA.xlsx]CONSOLIDADO COORDINADORES'!$C$78:$C$80</c:f>
              <c:strCache>
                <c:ptCount val="3"/>
                <c:pt idx="0">
                  <c:v>OBRAS CON PROBLEMAS PARA INICIO</c:v>
                </c:pt>
                <c:pt idx="1">
                  <c:v>OBRAS POR INICADAS</c:v>
                </c:pt>
                <c:pt idx="2">
                  <c:v>OBRAS POR REACTIVADAS</c:v>
                </c:pt>
              </c:strCache>
            </c:strRef>
          </c:cat>
          <c:val>
            <c:numRef>
              <c:f>'[OBRAS ING. GEOVANNI AYALA.xlsx]CONSOLIDADO COORDINADORES'!$E$78:$E$80</c:f>
              <c:numCache>
                <c:formatCode>_-[$S/-280A]\ * #,##0.00_-;\-[$S/-280A]\ * #,##0.00_-;_-[$S/-280A]\ * "-"??_-;_-@_-</c:formatCode>
                <c:ptCount val="3"/>
                <c:pt idx="0">
                  <c:v>63198454.670000002</c:v>
                </c:pt>
                <c:pt idx="1">
                  <c:v>12390880.41</c:v>
                </c:pt>
                <c:pt idx="2">
                  <c:v>97826500.330000013</c:v>
                </c:pt>
              </c:numCache>
            </c:numRef>
          </c:val>
          <c:extLst>
            <c:ext xmlns:c16="http://schemas.microsoft.com/office/drawing/2014/chart" uri="{C3380CC4-5D6E-409C-BE32-E72D297353CC}">
              <c16:uniqueId val="{0000000D-6C96-4063-A21C-5A563F38159D}"/>
            </c:ext>
          </c:extLst>
        </c:ser>
        <c:dLbls>
          <c:dLblPos val="ctr"/>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PE"/>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s-PE"/>
          </a:p>
        </p:txBody>
      </p:sp>
      <p:sp>
        <p:nvSpPr>
          <p:cNvPr id="3" name="Marcador de fecha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B074161E-EE83-4243-B1DC-EF9BB60DF851}" type="datetimeFigureOut">
              <a:rPr lang="es-PE" smtClean="0"/>
              <a:t>21/06/2023</a:t>
            </a:fld>
            <a:endParaRPr lang="es-PE"/>
          </a:p>
        </p:txBody>
      </p:sp>
      <p:sp>
        <p:nvSpPr>
          <p:cNvPr id="4" name="Marcador de imagen de diapositiva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es-PE"/>
          </a:p>
        </p:txBody>
      </p:sp>
      <p:sp>
        <p:nvSpPr>
          <p:cNvPr id="5" name="Marcador de notas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s-PE"/>
          </a:p>
        </p:txBody>
      </p:sp>
      <p:sp>
        <p:nvSpPr>
          <p:cNvPr id="7" name="Marcador de número de diapositiva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FAEDAE31-4B04-487B-8631-EA0AE6916495}" type="slidenum">
              <a:rPr lang="es-PE" smtClean="0"/>
              <a:t>‹Nº›</a:t>
            </a:fld>
            <a:endParaRPr lang="es-PE"/>
          </a:p>
        </p:txBody>
      </p:sp>
    </p:spTree>
    <p:extLst>
      <p:ext uri="{BB962C8B-B14F-4D97-AF65-F5344CB8AC3E}">
        <p14:creationId xmlns:p14="http://schemas.microsoft.com/office/powerpoint/2010/main" val="2098379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bac2ee7a48_5_37:notes"/>
          <p:cNvSpPr txBox="1">
            <a:spLocks noGrp="1"/>
          </p:cNvSpPr>
          <p:nvPr>
            <p:ph type="body" idx="1"/>
          </p:nvPr>
        </p:nvSpPr>
        <p:spPr>
          <a:xfrm>
            <a:off x="682758" y="5235017"/>
            <a:ext cx="5462058" cy="4283196"/>
          </a:xfrm>
          <a:prstGeom prst="rect">
            <a:avLst/>
          </a:prstGeom>
        </p:spPr>
        <p:txBody>
          <a:bodyPr spcFirstLastPara="1" wrap="square" lIns="96591" tIns="96591" rIns="96591" bIns="96591" anchor="t" anchorCtr="0">
            <a:noAutofit/>
          </a:bodyPr>
          <a:lstStyle/>
          <a:p>
            <a:endParaRPr/>
          </a:p>
        </p:txBody>
      </p:sp>
      <p:sp>
        <p:nvSpPr>
          <p:cNvPr id="121" name="Google Shape;121;gbac2ee7a48_5_37:notes"/>
          <p:cNvSpPr>
            <a:spLocks noGrp="1" noRot="1" noChangeAspect="1"/>
          </p:cNvSpPr>
          <p:nvPr>
            <p:ph type="sldImg" idx="2"/>
          </p:nvPr>
        </p:nvSpPr>
        <p:spPr>
          <a:xfrm>
            <a:off x="152400" y="1360488"/>
            <a:ext cx="6523038" cy="36703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4185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BC2083-1932-42A4-BF11-22B3C0F135B7}" type="slidenum">
              <a:rPr kumimoji="0" lang="es-P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s-P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5908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8D99254-5CBC-4031-85AE-30C3E78AA51C}" type="datetimeFigureOut">
              <a:rPr lang="es-PE" smtClean="0"/>
              <a:t>21/06/2023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108A3ADA-3BBE-4FB9-A15E-BC522217D2E8}" type="slidenum">
              <a:rPr lang="es-PE" smtClean="0"/>
              <a:t>‹Nº›</a:t>
            </a:fld>
            <a:endParaRPr lang="es-PE"/>
          </a:p>
        </p:txBody>
      </p:sp>
    </p:spTree>
    <p:extLst>
      <p:ext uri="{BB962C8B-B14F-4D97-AF65-F5344CB8AC3E}">
        <p14:creationId xmlns:p14="http://schemas.microsoft.com/office/powerpoint/2010/main" val="634643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8D99254-5CBC-4031-85AE-30C3E78AA51C}" type="datetimeFigureOut">
              <a:rPr lang="es-PE" smtClean="0"/>
              <a:t>21/06/2023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108A3ADA-3BBE-4FB9-A15E-BC522217D2E8}" type="slidenum">
              <a:rPr lang="es-PE" smtClean="0"/>
              <a:t>‹Nº›</a:t>
            </a:fld>
            <a:endParaRPr lang="es-PE"/>
          </a:p>
        </p:txBody>
      </p:sp>
    </p:spTree>
    <p:extLst>
      <p:ext uri="{BB962C8B-B14F-4D97-AF65-F5344CB8AC3E}">
        <p14:creationId xmlns:p14="http://schemas.microsoft.com/office/powerpoint/2010/main" val="4111254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8D99254-5CBC-4031-85AE-30C3E78AA51C}" type="datetimeFigureOut">
              <a:rPr lang="es-PE" smtClean="0"/>
              <a:t>21/06/2023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108A3ADA-3BBE-4FB9-A15E-BC522217D2E8}" type="slidenum">
              <a:rPr lang="es-PE" smtClean="0"/>
              <a:t>‹Nº›</a:t>
            </a:fld>
            <a:endParaRPr lang="es-P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06004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8D99254-5CBC-4031-85AE-30C3E78AA51C}" type="datetimeFigureOut">
              <a:rPr lang="es-PE" smtClean="0"/>
              <a:t>21/06/2023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108A3ADA-3BBE-4FB9-A15E-BC522217D2E8}" type="slidenum">
              <a:rPr lang="es-PE" smtClean="0"/>
              <a:t>‹Nº›</a:t>
            </a:fld>
            <a:endParaRPr lang="es-PE"/>
          </a:p>
        </p:txBody>
      </p:sp>
    </p:spTree>
    <p:extLst>
      <p:ext uri="{BB962C8B-B14F-4D97-AF65-F5344CB8AC3E}">
        <p14:creationId xmlns:p14="http://schemas.microsoft.com/office/powerpoint/2010/main" val="1999190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8D99254-5CBC-4031-85AE-30C3E78AA51C}" type="datetimeFigureOut">
              <a:rPr lang="es-PE" smtClean="0"/>
              <a:t>21/06/2023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108A3ADA-3BBE-4FB9-A15E-BC522217D2E8}" type="slidenum">
              <a:rPr lang="es-PE" smtClean="0"/>
              <a:t>‹Nº›</a:t>
            </a:fld>
            <a:endParaRPr lang="es-P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5588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8D99254-5CBC-4031-85AE-30C3E78AA51C}" type="datetimeFigureOut">
              <a:rPr lang="es-PE" smtClean="0"/>
              <a:t>21/06/2023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108A3ADA-3BBE-4FB9-A15E-BC522217D2E8}" type="slidenum">
              <a:rPr lang="es-PE" smtClean="0"/>
              <a:t>‹Nº›</a:t>
            </a:fld>
            <a:endParaRPr lang="es-PE"/>
          </a:p>
        </p:txBody>
      </p:sp>
    </p:spTree>
    <p:extLst>
      <p:ext uri="{BB962C8B-B14F-4D97-AF65-F5344CB8AC3E}">
        <p14:creationId xmlns:p14="http://schemas.microsoft.com/office/powerpoint/2010/main" val="3376405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8D99254-5CBC-4031-85AE-30C3E78AA51C}" type="datetimeFigureOut">
              <a:rPr lang="es-PE" smtClean="0"/>
              <a:t>21/06/2023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108A3ADA-3BBE-4FB9-A15E-BC522217D2E8}" type="slidenum">
              <a:rPr lang="es-PE" smtClean="0"/>
              <a:t>‹Nº›</a:t>
            </a:fld>
            <a:endParaRPr lang="es-PE"/>
          </a:p>
        </p:txBody>
      </p:sp>
    </p:spTree>
    <p:extLst>
      <p:ext uri="{BB962C8B-B14F-4D97-AF65-F5344CB8AC3E}">
        <p14:creationId xmlns:p14="http://schemas.microsoft.com/office/powerpoint/2010/main" val="4096560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8D99254-5CBC-4031-85AE-30C3E78AA51C}" type="datetimeFigureOut">
              <a:rPr lang="es-PE" smtClean="0"/>
              <a:t>21/06/2023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108A3ADA-3BBE-4FB9-A15E-BC522217D2E8}" type="slidenum">
              <a:rPr lang="es-PE" smtClean="0"/>
              <a:t>‹Nº›</a:t>
            </a:fld>
            <a:endParaRPr lang="es-PE"/>
          </a:p>
        </p:txBody>
      </p:sp>
    </p:spTree>
    <p:extLst>
      <p:ext uri="{BB962C8B-B14F-4D97-AF65-F5344CB8AC3E}">
        <p14:creationId xmlns:p14="http://schemas.microsoft.com/office/powerpoint/2010/main" val="39656033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8302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8D99254-5CBC-4031-85AE-30C3E78AA51C}" type="datetimeFigureOut">
              <a:rPr lang="es-PE" smtClean="0"/>
              <a:t>21/06/2023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108A3ADA-3BBE-4FB9-A15E-BC522217D2E8}" type="slidenum">
              <a:rPr lang="es-PE" smtClean="0"/>
              <a:t>‹Nº›</a:t>
            </a:fld>
            <a:endParaRPr lang="es-PE"/>
          </a:p>
        </p:txBody>
      </p:sp>
    </p:spTree>
    <p:extLst>
      <p:ext uri="{BB962C8B-B14F-4D97-AF65-F5344CB8AC3E}">
        <p14:creationId xmlns:p14="http://schemas.microsoft.com/office/powerpoint/2010/main" val="3957742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8D99254-5CBC-4031-85AE-30C3E78AA51C}" type="datetimeFigureOut">
              <a:rPr lang="es-PE" smtClean="0"/>
              <a:t>21/06/2023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108A3ADA-3BBE-4FB9-A15E-BC522217D2E8}" type="slidenum">
              <a:rPr lang="es-PE" smtClean="0"/>
              <a:t>‹Nº›</a:t>
            </a:fld>
            <a:endParaRPr lang="es-PE"/>
          </a:p>
        </p:txBody>
      </p:sp>
    </p:spTree>
    <p:extLst>
      <p:ext uri="{BB962C8B-B14F-4D97-AF65-F5344CB8AC3E}">
        <p14:creationId xmlns:p14="http://schemas.microsoft.com/office/powerpoint/2010/main" val="148609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8D99254-5CBC-4031-85AE-30C3E78AA51C}" type="datetimeFigureOut">
              <a:rPr lang="es-PE" smtClean="0"/>
              <a:t>21/06/2023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108A3ADA-3BBE-4FB9-A15E-BC522217D2E8}" type="slidenum">
              <a:rPr lang="es-PE" smtClean="0"/>
              <a:t>‹Nº›</a:t>
            </a:fld>
            <a:endParaRPr lang="es-PE"/>
          </a:p>
        </p:txBody>
      </p:sp>
    </p:spTree>
    <p:extLst>
      <p:ext uri="{BB962C8B-B14F-4D97-AF65-F5344CB8AC3E}">
        <p14:creationId xmlns:p14="http://schemas.microsoft.com/office/powerpoint/2010/main" val="4016346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8D99254-5CBC-4031-85AE-30C3E78AA51C}" type="datetimeFigureOut">
              <a:rPr lang="es-PE" smtClean="0"/>
              <a:t>21/06/2023</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108A3ADA-3BBE-4FB9-A15E-BC522217D2E8}" type="slidenum">
              <a:rPr lang="es-PE" smtClean="0"/>
              <a:t>‹Nº›</a:t>
            </a:fld>
            <a:endParaRPr lang="es-PE"/>
          </a:p>
        </p:txBody>
      </p:sp>
    </p:spTree>
    <p:extLst>
      <p:ext uri="{BB962C8B-B14F-4D97-AF65-F5344CB8AC3E}">
        <p14:creationId xmlns:p14="http://schemas.microsoft.com/office/powerpoint/2010/main" val="2416133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8D99254-5CBC-4031-85AE-30C3E78AA51C}" type="datetimeFigureOut">
              <a:rPr lang="es-PE" smtClean="0"/>
              <a:t>21/06/2023</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108A3ADA-3BBE-4FB9-A15E-BC522217D2E8}" type="slidenum">
              <a:rPr lang="es-PE" smtClean="0"/>
              <a:t>‹Nº›</a:t>
            </a:fld>
            <a:endParaRPr lang="es-PE"/>
          </a:p>
        </p:txBody>
      </p:sp>
    </p:spTree>
    <p:extLst>
      <p:ext uri="{BB962C8B-B14F-4D97-AF65-F5344CB8AC3E}">
        <p14:creationId xmlns:p14="http://schemas.microsoft.com/office/powerpoint/2010/main" val="2572110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D99254-5CBC-4031-85AE-30C3E78AA51C}" type="datetimeFigureOut">
              <a:rPr lang="es-PE" smtClean="0"/>
              <a:t>21/06/2023</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108A3ADA-3BBE-4FB9-A15E-BC522217D2E8}" type="slidenum">
              <a:rPr lang="es-PE" smtClean="0"/>
              <a:t>‹Nº›</a:t>
            </a:fld>
            <a:endParaRPr lang="es-PE"/>
          </a:p>
        </p:txBody>
      </p:sp>
    </p:spTree>
    <p:extLst>
      <p:ext uri="{BB962C8B-B14F-4D97-AF65-F5344CB8AC3E}">
        <p14:creationId xmlns:p14="http://schemas.microsoft.com/office/powerpoint/2010/main" val="3606553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8D99254-5CBC-4031-85AE-30C3E78AA51C}" type="datetimeFigureOut">
              <a:rPr lang="es-PE" smtClean="0"/>
              <a:t>21/06/2023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108A3ADA-3BBE-4FB9-A15E-BC522217D2E8}" type="slidenum">
              <a:rPr lang="es-PE" smtClean="0"/>
              <a:t>‹Nº›</a:t>
            </a:fld>
            <a:endParaRPr lang="es-PE"/>
          </a:p>
        </p:txBody>
      </p:sp>
    </p:spTree>
    <p:extLst>
      <p:ext uri="{BB962C8B-B14F-4D97-AF65-F5344CB8AC3E}">
        <p14:creationId xmlns:p14="http://schemas.microsoft.com/office/powerpoint/2010/main" val="413512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108A3ADA-3BBE-4FB9-A15E-BC522217D2E8}" type="slidenum">
              <a:rPr lang="es-PE" smtClean="0"/>
              <a:t>‹Nº›</a:t>
            </a:fld>
            <a:endParaRPr lang="es-PE"/>
          </a:p>
        </p:txBody>
      </p:sp>
      <p:sp>
        <p:nvSpPr>
          <p:cNvPr id="5" name="Date Placeholder 4"/>
          <p:cNvSpPr>
            <a:spLocks noGrp="1"/>
          </p:cNvSpPr>
          <p:nvPr>
            <p:ph type="dt" sz="half" idx="10"/>
          </p:nvPr>
        </p:nvSpPr>
        <p:spPr/>
        <p:txBody>
          <a:bodyPr/>
          <a:lstStyle/>
          <a:p>
            <a:fld id="{78D99254-5CBC-4031-85AE-30C3E78AA51C}" type="datetimeFigureOut">
              <a:rPr lang="es-PE" smtClean="0"/>
              <a:t>21/06/2023</a:t>
            </a:fld>
            <a:endParaRPr lang="es-PE"/>
          </a:p>
        </p:txBody>
      </p:sp>
    </p:spTree>
    <p:extLst>
      <p:ext uri="{BB962C8B-B14F-4D97-AF65-F5344CB8AC3E}">
        <p14:creationId xmlns:p14="http://schemas.microsoft.com/office/powerpoint/2010/main" val="1125375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8D99254-5CBC-4031-85AE-30C3E78AA51C}" type="datetimeFigureOut">
              <a:rPr lang="es-PE" smtClean="0"/>
              <a:t>21/06/2023</a:t>
            </a:fld>
            <a:endParaRPr lang="es-P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P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08A3ADA-3BBE-4FB9-A15E-BC522217D2E8}" type="slidenum">
              <a:rPr lang="es-PE" smtClean="0"/>
              <a:t>‹Nº›</a:t>
            </a:fld>
            <a:endParaRPr lang="es-PE"/>
          </a:p>
        </p:txBody>
      </p:sp>
    </p:spTree>
    <p:extLst>
      <p:ext uri="{BB962C8B-B14F-4D97-AF65-F5344CB8AC3E}">
        <p14:creationId xmlns:p14="http://schemas.microsoft.com/office/powerpoint/2010/main" val="884071684"/>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1"/>
          <p:cNvSpPr txBox="1">
            <a:spLocks noGrp="1"/>
          </p:cNvSpPr>
          <p:nvPr>
            <p:ph type="ctrTitle"/>
          </p:nvPr>
        </p:nvSpPr>
        <p:spPr>
          <a:xfrm>
            <a:off x="4736664" y="2284625"/>
            <a:ext cx="7455336" cy="3481175"/>
          </a:xfrm>
          <a:prstGeom prst="rect">
            <a:avLst/>
          </a:prstGeom>
          <a:solidFill>
            <a:schemeClr val="accent1">
              <a:lumMod val="20000"/>
              <a:lumOff val="80000"/>
            </a:schemeClr>
          </a:solidFill>
          <a:ln>
            <a:noFill/>
          </a:ln>
        </p:spPr>
        <p:txBody>
          <a:bodyPr spcFirstLastPara="1" vert="horz" wrap="square" lIns="91433" tIns="45700" rIns="91433" bIns="45700" rtlCol="0" anchor="b" anchorCtr="0">
            <a:noAutofit/>
          </a:bodyPr>
          <a:lstStyle/>
          <a:p>
            <a:pPr lvl="0">
              <a:lnSpc>
                <a:spcPct val="100000"/>
              </a:lnSpc>
              <a:buSzPts val="2400"/>
            </a:pPr>
            <a:r>
              <a:rPr lang="es-PE" sz="3200" b="1" dirty="0">
                <a:ln w="9525">
                  <a:solidFill>
                    <a:srgbClr val="002060"/>
                  </a:solidFill>
                  <a:prstDash val="solid"/>
                </a:ln>
                <a:solidFill>
                  <a:srgbClr val="002060"/>
                </a:solidFill>
                <a:effectLst>
                  <a:glow rad="228600">
                    <a:schemeClr val="accent3">
                      <a:satMod val="175000"/>
                      <a:alpha val="40000"/>
                    </a:schemeClr>
                  </a:glow>
                  <a:outerShdw blurRad="12700" dist="38100" dir="2700000" algn="tl" rotWithShape="0">
                    <a:schemeClr val="accent5">
                      <a:lumMod val="60000"/>
                      <a:lumOff val="40000"/>
                    </a:schemeClr>
                  </a:outerShdw>
                  <a:reflection blurRad="6350" stA="55000" endA="300" endPos="45500" dir="5400000" sy="-100000" algn="bl" rotWithShape="0"/>
                </a:effectLst>
                <a:latin typeface="Calibri"/>
                <a:ea typeface="Calibri"/>
                <a:cs typeface="Calibri"/>
                <a:sym typeface="Calibri"/>
              </a:rPr>
              <a:t>EJECUCION PRESUPUESTAL 2023</a:t>
            </a:r>
            <a:br>
              <a:rPr lang="x-none" sz="3200" b="1" dirty="0">
                <a:latin typeface="Calibri"/>
                <a:ea typeface="Calibri"/>
                <a:cs typeface="Calibri"/>
                <a:sym typeface="Calibri"/>
              </a:rPr>
            </a:br>
            <a:br>
              <a:rPr lang="es-PE" sz="3200" b="1" dirty="0">
                <a:latin typeface="Calibri"/>
                <a:ea typeface="Calibri"/>
                <a:cs typeface="Calibri"/>
                <a:sym typeface="Calibri"/>
              </a:rPr>
            </a:br>
            <a:br>
              <a:rPr lang="es-PE" sz="3200" b="1" dirty="0">
                <a:latin typeface="Calibri"/>
                <a:ea typeface="Calibri"/>
                <a:cs typeface="Calibri"/>
                <a:sym typeface="Calibri"/>
              </a:rPr>
            </a:br>
            <a:r>
              <a:rPr lang="es-ES" sz="3200" b="1" dirty="0">
                <a:ln w="9525">
                  <a:solidFill>
                    <a:srgbClr val="002060"/>
                  </a:solidFill>
                  <a:prstDash val="solid"/>
                </a:ln>
                <a:solidFill>
                  <a:srgbClr val="002060"/>
                </a:solidFill>
                <a:effectLst>
                  <a:glow rad="228600">
                    <a:schemeClr val="accent3">
                      <a:satMod val="175000"/>
                      <a:alpha val="40000"/>
                    </a:schemeClr>
                  </a:glow>
                  <a:outerShdw blurRad="12700" dist="38100" dir="2700000" algn="tl" rotWithShape="0">
                    <a:schemeClr val="accent5">
                      <a:lumMod val="60000"/>
                      <a:lumOff val="40000"/>
                    </a:schemeClr>
                  </a:outerShdw>
                  <a:reflection blurRad="6350" stA="55000" endA="300" endPos="45500" dir="5400000" sy="-100000" algn="bl" rotWithShape="0"/>
                </a:effectLst>
              </a:rPr>
              <a:t>Pliego 456. GOBIERNO REGIONAL DE PASCO</a:t>
            </a:r>
          </a:p>
        </p:txBody>
      </p:sp>
      <p:sp>
        <p:nvSpPr>
          <p:cNvPr id="124" name="Google Shape;124;p21"/>
          <p:cNvSpPr txBox="1">
            <a:spLocks noGrp="1"/>
          </p:cNvSpPr>
          <p:nvPr>
            <p:ph type="sldNum" sz="quarter" idx="12"/>
          </p:nvPr>
        </p:nvSpPr>
        <p:spPr>
          <a:prstGeom prst="rect">
            <a:avLst/>
          </a:prstGeom>
          <a:noFill/>
          <a:ln>
            <a:noFill/>
          </a:ln>
        </p:spPr>
        <p:txBody>
          <a:bodyPr spcFirstLastPara="1" vert="horz" wrap="square" lIns="91433" tIns="45700" rIns="91433" bIns="45700" rtlCol="0" anchor="ctr" anchorCtr="0">
            <a:noAutofit/>
          </a:bodyPr>
          <a:lstStyle/>
          <a:p>
            <a:fld id="{00000000-1234-1234-1234-123412341234}" type="slidenum">
              <a:rPr lang="x-none" sz="1467">
                <a:solidFill>
                  <a:srgbClr val="888888"/>
                </a:solidFill>
              </a:rPr>
              <a:pPr/>
              <a:t>1</a:t>
            </a:fld>
            <a:endParaRPr sz="1467">
              <a:solidFill>
                <a:srgbClr val="888888"/>
              </a:solidFill>
            </a:endParaRPr>
          </a:p>
        </p:txBody>
      </p:sp>
      <p:pic>
        <p:nvPicPr>
          <p:cNvPr id="1026" name="Picture 2" descr="Resultado de imagen para gobierno regional pasco"/>
          <p:cNvPicPr>
            <a:picLocks noChangeAspect="1" noChangeArrowheads="1"/>
          </p:cNvPicPr>
          <p:nvPr/>
        </p:nvPicPr>
        <p:blipFill rotWithShape="1">
          <a:blip r:embed="rId3">
            <a:extLst>
              <a:ext uri="{28A0092B-C50C-407E-A947-70E740481C1C}">
                <a14:useLocalDpi xmlns:a14="http://schemas.microsoft.com/office/drawing/2010/main" val="0"/>
              </a:ext>
            </a:extLst>
          </a:blip>
          <a:srcRect l="6723" b="9819"/>
          <a:stretch/>
        </p:blipFill>
        <p:spPr bwMode="auto">
          <a:xfrm>
            <a:off x="1" y="2284624"/>
            <a:ext cx="4736663" cy="3481176"/>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a:extLst>
              <a:ext uri="{FF2B5EF4-FFF2-40B4-BE49-F238E27FC236}">
                <a16:creationId xmlns:a16="http://schemas.microsoft.com/office/drawing/2014/main" id="{3E44D1F8-9F39-B90E-8945-A27F6680394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7669" y="511341"/>
            <a:ext cx="4736663" cy="1773284"/>
          </a:xfrm>
          <a:prstGeom prst="rect">
            <a:avLst/>
          </a:prstGeom>
          <a:noFill/>
        </p:spPr>
      </p:pic>
    </p:spTree>
    <p:extLst>
      <p:ext uri="{BB962C8B-B14F-4D97-AF65-F5344CB8AC3E}">
        <p14:creationId xmlns:p14="http://schemas.microsoft.com/office/powerpoint/2010/main" val="1571771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a:spLocks noGrp="1"/>
          </p:cNvSpPr>
          <p:nvPr>
            <p:ph type="title"/>
          </p:nvPr>
        </p:nvSpPr>
        <p:spPr/>
        <p:txBody>
          <a:bodyPr/>
          <a:lstStyle/>
          <a:p>
            <a:pPr algn="ctr"/>
            <a:r>
              <a:rPr lang="es-PE" dirty="0">
                <a:solidFill>
                  <a:schemeClr val="tx1"/>
                </a:solidFill>
                <a:latin typeface="+mn-lt"/>
              </a:rPr>
              <a:t>EJECUCION PRESUPUESTAL 2023</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151818309"/>
              </p:ext>
            </p:extLst>
          </p:nvPr>
        </p:nvGraphicFramePr>
        <p:xfrm>
          <a:off x="84669" y="1953842"/>
          <a:ext cx="11904131" cy="2694358"/>
        </p:xfrm>
        <a:graphic>
          <a:graphicData uri="http://schemas.openxmlformats.org/drawingml/2006/table">
            <a:tbl>
              <a:tblPr/>
              <a:tblGrid>
                <a:gridCol w="4424301">
                  <a:extLst>
                    <a:ext uri="{9D8B030D-6E8A-4147-A177-3AD203B41FA5}">
                      <a16:colId xmlns:a16="http://schemas.microsoft.com/office/drawing/2014/main" val="20000"/>
                    </a:ext>
                  </a:extLst>
                </a:gridCol>
                <a:gridCol w="1479375">
                  <a:extLst>
                    <a:ext uri="{9D8B030D-6E8A-4147-A177-3AD203B41FA5}">
                      <a16:colId xmlns:a16="http://schemas.microsoft.com/office/drawing/2014/main" val="20001"/>
                    </a:ext>
                  </a:extLst>
                </a:gridCol>
                <a:gridCol w="1479375">
                  <a:extLst>
                    <a:ext uri="{9D8B030D-6E8A-4147-A177-3AD203B41FA5}">
                      <a16:colId xmlns:a16="http://schemas.microsoft.com/office/drawing/2014/main" val="20002"/>
                    </a:ext>
                  </a:extLst>
                </a:gridCol>
                <a:gridCol w="1935631">
                  <a:extLst>
                    <a:ext uri="{9D8B030D-6E8A-4147-A177-3AD203B41FA5}">
                      <a16:colId xmlns:a16="http://schemas.microsoft.com/office/drawing/2014/main" val="20003"/>
                    </a:ext>
                  </a:extLst>
                </a:gridCol>
                <a:gridCol w="1479375">
                  <a:extLst>
                    <a:ext uri="{9D8B030D-6E8A-4147-A177-3AD203B41FA5}">
                      <a16:colId xmlns:a16="http://schemas.microsoft.com/office/drawing/2014/main" val="20004"/>
                    </a:ext>
                  </a:extLst>
                </a:gridCol>
                <a:gridCol w="1106074">
                  <a:extLst>
                    <a:ext uri="{9D8B030D-6E8A-4147-A177-3AD203B41FA5}">
                      <a16:colId xmlns:a16="http://schemas.microsoft.com/office/drawing/2014/main" val="20005"/>
                    </a:ext>
                  </a:extLst>
                </a:gridCol>
              </a:tblGrid>
              <a:tr h="414860">
                <a:tc>
                  <a:txBody>
                    <a:bodyPr/>
                    <a:lstStyle/>
                    <a:p>
                      <a:pPr algn="ctr" fontAlgn="ctr"/>
                      <a:r>
                        <a:rPr lang="es-PE" sz="1400" b="1" i="0" u="none" strike="noStrike" dirty="0">
                          <a:solidFill>
                            <a:srgbClr val="FFFFFF"/>
                          </a:solidFill>
                          <a:effectLst/>
                          <a:latin typeface="+mn-lt"/>
                        </a:rPr>
                        <a:t>Fuente de Financiamiento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400" b="1" i="0" u="none" strike="noStrike">
                          <a:solidFill>
                            <a:srgbClr val="FFFFFF"/>
                          </a:solidFill>
                          <a:effectLst/>
                          <a:latin typeface="+mn-lt"/>
                        </a:rPr>
                        <a:t>PIM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400" b="1" i="0" u="none" strike="noStrike">
                          <a:solidFill>
                            <a:srgbClr val="FFFFFF"/>
                          </a:solidFill>
                          <a:effectLst/>
                          <a:latin typeface="+mn-lt"/>
                        </a:rPr>
                        <a:t>Certificación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400" b="1" i="0" u="none" strike="noStrike">
                          <a:solidFill>
                            <a:srgbClr val="FFFFFF"/>
                          </a:solidFill>
                          <a:effectLst/>
                          <a:latin typeface="+mn-lt"/>
                        </a:rPr>
                        <a:t>Compromiso Anual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400" b="1" i="0" u="none" strike="noStrike">
                          <a:solidFill>
                            <a:srgbClr val="FFFFFF"/>
                          </a:solidFill>
                          <a:effectLst/>
                          <a:latin typeface="+mn-lt"/>
                        </a:rPr>
                        <a:t>Devengado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400" b="1" i="0" u="none" strike="noStrike" dirty="0">
                          <a:solidFill>
                            <a:srgbClr val="FFFFFF"/>
                          </a:solidFill>
                          <a:effectLst/>
                          <a:latin typeface="+mn-lt"/>
                        </a:rPr>
                        <a:t>Avance %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extLst>
                  <a:ext uri="{0D108BD9-81ED-4DB2-BD59-A6C34878D82A}">
                    <a16:rowId xmlns:a16="http://schemas.microsoft.com/office/drawing/2014/main" val="10000"/>
                  </a:ext>
                </a:extLst>
              </a:tr>
              <a:tr h="490694">
                <a:tc>
                  <a:txBody>
                    <a:bodyPr/>
                    <a:lstStyle/>
                    <a:p>
                      <a:pPr algn="l" fontAlgn="b"/>
                      <a:r>
                        <a:rPr lang="es-PE" sz="1400" b="1" i="0" u="none" strike="noStrike" dirty="0">
                          <a:solidFill>
                            <a:srgbClr val="000000"/>
                          </a:solidFill>
                          <a:effectLst/>
                          <a:latin typeface="+mn-lt"/>
                        </a:rPr>
                        <a:t>1: RECURSOS ORDINARIOS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189,232,397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182,328,041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27,838,154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26,119,615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1" i="0" u="none" strike="noStrike" dirty="0">
                          <a:solidFill>
                            <a:srgbClr val="000000"/>
                          </a:solidFill>
                          <a:effectLst/>
                          <a:latin typeface="+mn-lt"/>
                        </a:rPr>
                        <a:t>  13.8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807416">
                <a:tc>
                  <a:txBody>
                    <a:bodyPr/>
                    <a:lstStyle/>
                    <a:p>
                      <a:pPr algn="l" fontAlgn="b"/>
                      <a:r>
                        <a:rPr lang="es-PE" sz="1400" b="1" i="0" u="none" strike="noStrike" dirty="0">
                          <a:solidFill>
                            <a:srgbClr val="000000"/>
                          </a:solidFill>
                          <a:effectLst/>
                          <a:latin typeface="+mn-lt"/>
                        </a:rPr>
                        <a:t>3: RECURSOS POR OPERACIONES OFICIALES DE CREDITO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27,181,945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a:solidFill>
                            <a:srgbClr val="000000"/>
                          </a:solidFill>
                          <a:effectLst/>
                          <a:latin typeface="+mn-lt"/>
                        </a:rPr>
                        <a:t>23,688,501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389,600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a:solidFill>
                            <a:srgbClr val="000000"/>
                          </a:solidFill>
                          <a:effectLst/>
                          <a:latin typeface="+mn-lt"/>
                        </a:rPr>
                        <a:t>387,138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1" i="0" u="none" strike="noStrike" dirty="0">
                          <a:solidFill>
                            <a:srgbClr val="000000"/>
                          </a:solidFill>
                          <a:effectLst/>
                          <a:latin typeface="+mn-lt"/>
                        </a:rPr>
                        <a:t>  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490694">
                <a:tc>
                  <a:txBody>
                    <a:bodyPr/>
                    <a:lstStyle/>
                    <a:p>
                      <a:pPr algn="l" fontAlgn="b"/>
                      <a:r>
                        <a:rPr lang="es-PE" sz="1400" b="1" i="0" u="none" strike="noStrike" dirty="0">
                          <a:solidFill>
                            <a:srgbClr val="000000"/>
                          </a:solidFill>
                          <a:effectLst/>
                          <a:latin typeface="+mn-lt"/>
                        </a:rPr>
                        <a:t>5: RECURSOS DETERMINADOS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145,949,320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123,888,667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14,672,490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12,450,275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1" i="0" u="none" strike="noStrike" dirty="0">
                          <a:solidFill>
                            <a:srgbClr val="000000"/>
                          </a:solidFill>
                          <a:effectLst/>
                          <a:latin typeface="+mn-lt"/>
                        </a:rPr>
                        <a:t>  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490694">
                <a:tc>
                  <a:txBody>
                    <a:bodyPr/>
                    <a:lstStyle/>
                    <a:p>
                      <a:pPr algn="l" fontAlgn="b"/>
                      <a:r>
                        <a:rPr lang="es-PE" sz="1400" b="1" i="0" u="none" strike="noStrike" dirty="0">
                          <a:solidFill>
                            <a:srgbClr val="000000"/>
                          </a:solidFill>
                          <a:effectLst/>
                          <a:latin typeface="+mn-lt"/>
                        </a:rPr>
                        <a:t>Pliego 456: GOBIERNO REGIONAL DEL DEPARTAMENTO DE PASCO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PE" sz="1400" b="1" i="0" u="none" strike="noStrike" dirty="0">
                          <a:solidFill>
                            <a:srgbClr val="000000"/>
                          </a:solidFill>
                          <a:effectLst/>
                          <a:latin typeface="+mn-lt"/>
                        </a:rPr>
                        <a:t>362,363,662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PE" sz="1400" b="1" i="0" u="none" strike="noStrike" dirty="0">
                          <a:solidFill>
                            <a:srgbClr val="000000"/>
                          </a:solidFill>
                          <a:effectLst/>
                          <a:latin typeface="+mn-lt"/>
                        </a:rPr>
                        <a:t>329,905,209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PE" sz="1400" b="1" i="0" u="none" strike="noStrike" dirty="0">
                          <a:solidFill>
                            <a:srgbClr val="000000"/>
                          </a:solidFill>
                          <a:effectLst/>
                          <a:latin typeface="+mn-lt"/>
                        </a:rPr>
                        <a:t>42,900,244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PE" sz="1400" b="1" i="0" u="none" strike="noStrike" dirty="0">
                          <a:solidFill>
                            <a:srgbClr val="000000"/>
                          </a:solidFill>
                          <a:effectLst/>
                          <a:latin typeface="+mn-lt"/>
                        </a:rPr>
                        <a:t>38,957,027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PE" sz="1400" b="1" i="0" u="none" strike="noStrike" dirty="0">
                          <a:solidFill>
                            <a:srgbClr val="000000"/>
                          </a:solidFill>
                          <a:effectLst/>
                          <a:latin typeface="+mn-lt"/>
                        </a:rPr>
                        <a:t> 10.8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4"/>
                  </a:ext>
                </a:extLst>
              </a:tr>
            </a:tbl>
          </a:graphicData>
        </a:graphic>
      </p:graphicFrame>
      <p:sp>
        <p:nvSpPr>
          <p:cNvPr id="5" name="CuadroTexto 4"/>
          <p:cNvSpPr txBox="1"/>
          <p:nvPr/>
        </p:nvSpPr>
        <p:spPr>
          <a:xfrm>
            <a:off x="-2447" y="5054600"/>
            <a:ext cx="12396855" cy="1477328"/>
          </a:xfrm>
          <a:prstGeom prst="rect">
            <a:avLst/>
          </a:prstGeom>
          <a:noFill/>
        </p:spPr>
        <p:txBody>
          <a:bodyPr wrap="none" rtlCol="0">
            <a:spAutoFit/>
          </a:bodyPr>
          <a:lstStyle/>
          <a:p>
            <a:r>
              <a:rPr lang="es-PE" b="1" dirty="0"/>
              <a:t>GORE PASCO A LA FECHA CUENTA CON UN PIM DE S/. 362,363,662 EN LAS DIVERSAS FUENTES DE FINANCIAMIENTO</a:t>
            </a:r>
          </a:p>
          <a:p>
            <a:endParaRPr lang="es-PE" b="1" dirty="0"/>
          </a:p>
          <a:p>
            <a:r>
              <a:rPr lang="es-PE" b="1" dirty="0"/>
              <a:t>A LA FECHA SE TIENE CERTIFICADO LA SUMA DE S/. 329,905,209 QUE REPRESENTA EL 91% DEL PIM.</a:t>
            </a:r>
          </a:p>
          <a:p>
            <a:endParaRPr lang="es-PE" b="1" dirty="0"/>
          </a:p>
          <a:p>
            <a:r>
              <a:rPr lang="es-PE" b="1" dirty="0"/>
              <a:t>SE CUENTA CON UNA EJECUCION DE S/. 38,957,027 QUE REPRESENTA EL 10.8% DEL PIM</a:t>
            </a:r>
          </a:p>
        </p:txBody>
      </p:sp>
      <p:sp>
        <p:nvSpPr>
          <p:cNvPr id="8" name="CuadroTexto 7"/>
          <p:cNvSpPr txBox="1"/>
          <p:nvPr/>
        </p:nvSpPr>
        <p:spPr>
          <a:xfrm>
            <a:off x="3344334" y="1436688"/>
            <a:ext cx="5029454" cy="369332"/>
          </a:xfrm>
          <a:prstGeom prst="rect">
            <a:avLst/>
          </a:prstGeom>
          <a:noFill/>
        </p:spPr>
        <p:txBody>
          <a:bodyPr wrap="none" rtlCol="0">
            <a:spAutoFit/>
          </a:bodyPr>
          <a:lstStyle/>
          <a:p>
            <a:r>
              <a:rPr lang="es-PE" b="1" dirty="0"/>
              <a:t>DISTRIBUCION POR FUENTES DE FINANCIAMIENTO</a:t>
            </a:r>
          </a:p>
        </p:txBody>
      </p:sp>
    </p:spTree>
    <p:extLst>
      <p:ext uri="{BB962C8B-B14F-4D97-AF65-F5344CB8AC3E}">
        <p14:creationId xmlns:p14="http://schemas.microsoft.com/office/powerpoint/2010/main" val="1786111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a:spLocks noGrp="1"/>
          </p:cNvSpPr>
          <p:nvPr>
            <p:ph type="title"/>
          </p:nvPr>
        </p:nvSpPr>
        <p:spPr/>
        <p:txBody>
          <a:bodyPr/>
          <a:lstStyle/>
          <a:p>
            <a:pPr algn="ctr"/>
            <a:r>
              <a:rPr lang="es-PE" dirty="0">
                <a:solidFill>
                  <a:schemeClr val="tx1"/>
                </a:solidFill>
                <a:latin typeface="+mn-lt"/>
              </a:rPr>
              <a:t>EJECUCION PRESUPUESTAL 2023</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600285899"/>
              </p:ext>
            </p:extLst>
          </p:nvPr>
        </p:nvGraphicFramePr>
        <p:xfrm>
          <a:off x="169335" y="1795303"/>
          <a:ext cx="11819465" cy="3631831"/>
        </p:xfrm>
        <a:graphic>
          <a:graphicData uri="http://schemas.openxmlformats.org/drawingml/2006/table">
            <a:tbl>
              <a:tblPr/>
              <a:tblGrid>
                <a:gridCol w="4392834">
                  <a:extLst>
                    <a:ext uri="{9D8B030D-6E8A-4147-A177-3AD203B41FA5}">
                      <a16:colId xmlns:a16="http://schemas.microsoft.com/office/drawing/2014/main" val="20000"/>
                    </a:ext>
                  </a:extLst>
                </a:gridCol>
                <a:gridCol w="1468853">
                  <a:extLst>
                    <a:ext uri="{9D8B030D-6E8A-4147-A177-3AD203B41FA5}">
                      <a16:colId xmlns:a16="http://schemas.microsoft.com/office/drawing/2014/main" val="20001"/>
                    </a:ext>
                  </a:extLst>
                </a:gridCol>
                <a:gridCol w="1468853">
                  <a:extLst>
                    <a:ext uri="{9D8B030D-6E8A-4147-A177-3AD203B41FA5}">
                      <a16:colId xmlns:a16="http://schemas.microsoft.com/office/drawing/2014/main" val="20002"/>
                    </a:ext>
                  </a:extLst>
                </a:gridCol>
                <a:gridCol w="1921864">
                  <a:extLst>
                    <a:ext uri="{9D8B030D-6E8A-4147-A177-3AD203B41FA5}">
                      <a16:colId xmlns:a16="http://schemas.microsoft.com/office/drawing/2014/main" val="20003"/>
                    </a:ext>
                  </a:extLst>
                </a:gridCol>
                <a:gridCol w="1468853">
                  <a:extLst>
                    <a:ext uri="{9D8B030D-6E8A-4147-A177-3AD203B41FA5}">
                      <a16:colId xmlns:a16="http://schemas.microsoft.com/office/drawing/2014/main" val="20004"/>
                    </a:ext>
                  </a:extLst>
                </a:gridCol>
                <a:gridCol w="1098208">
                  <a:extLst>
                    <a:ext uri="{9D8B030D-6E8A-4147-A177-3AD203B41FA5}">
                      <a16:colId xmlns:a16="http://schemas.microsoft.com/office/drawing/2014/main" val="20005"/>
                    </a:ext>
                  </a:extLst>
                </a:gridCol>
              </a:tblGrid>
              <a:tr h="518833">
                <a:tc>
                  <a:txBody>
                    <a:bodyPr/>
                    <a:lstStyle/>
                    <a:p>
                      <a:pPr algn="ctr" fontAlgn="ctr"/>
                      <a:r>
                        <a:rPr lang="es-PE" sz="1400" b="1" i="0" u="none" strike="noStrike" dirty="0">
                          <a:solidFill>
                            <a:srgbClr val="FFFFFF"/>
                          </a:solidFill>
                          <a:effectLst/>
                          <a:latin typeface="+mn-lt"/>
                        </a:rPr>
                        <a:t>Unidad Ejecutora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400" b="1" i="0" u="none" strike="noStrike">
                          <a:solidFill>
                            <a:srgbClr val="FFFFFF"/>
                          </a:solidFill>
                          <a:effectLst/>
                          <a:latin typeface="+mn-lt"/>
                        </a:rPr>
                        <a:t>PIM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400" b="1" i="0" u="none" strike="noStrike">
                          <a:solidFill>
                            <a:srgbClr val="FFFFFF"/>
                          </a:solidFill>
                          <a:effectLst/>
                          <a:latin typeface="+mn-lt"/>
                        </a:rPr>
                        <a:t>Certificación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400" b="1" i="0" u="none" strike="noStrike">
                          <a:solidFill>
                            <a:srgbClr val="FFFFFF"/>
                          </a:solidFill>
                          <a:effectLst/>
                          <a:latin typeface="+mn-lt"/>
                        </a:rPr>
                        <a:t>Compromiso Anual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400" b="1" i="0" u="none" strike="noStrike">
                          <a:solidFill>
                            <a:srgbClr val="FFFFFF"/>
                          </a:solidFill>
                          <a:effectLst/>
                          <a:latin typeface="+mn-lt"/>
                        </a:rPr>
                        <a:t>Devengado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400" b="1" i="0" u="none" strike="noStrike">
                          <a:solidFill>
                            <a:srgbClr val="FFFFFF"/>
                          </a:solidFill>
                          <a:effectLst/>
                          <a:latin typeface="+mn-lt"/>
                        </a:rPr>
                        <a:t>Avance %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extLst>
                  <a:ext uri="{0D108BD9-81ED-4DB2-BD59-A6C34878D82A}">
                    <a16:rowId xmlns:a16="http://schemas.microsoft.com/office/drawing/2014/main" val="10000"/>
                  </a:ext>
                </a:extLst>
              </a:tr>
              <a:tr h="518833">
                <a:tc>
                  <a:txBody>
                    <a:bodyPr/>
                    <a:lstStyle/>
                    <a:p>
                      <a:pPr algn="l" fontAlgn="b"/>
                      <a:r>
                        <a:rPr lang="es-PE" sz="1400" b="1" i="0" u="none" strike="noStrike" dirty="0">
                          <a:solidFill>
                            <a:srgbClr val="000000"/>
                          </a:solidFill>
                          <a:effectLst/>
                          <a:latin typeface="+mn-lt"/>
                        </a:rPr>
                        <a:t>001-885: REGION PASCO-SEDE CENTRAL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a:solidFill>
                            <a:srgbClr val="000000"/>
                          </a:solidFill>
                          <a:effectLst/>
                          <a:latin typeface="+mn-lt"/>
                        </a:rPr>
                        <a:t>335,828,661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306,894,515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39,509,180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37,682,379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1" i="0" u="none" strike="noStrike" dirty="0">
                          <a:solidFill>
                            <a:srgbClr val="000000"/>
                          </a:solidFill>
                          <a:effectLst/>
                          <a:latin typeface="+mn-lt"/>
                        </a:rPr>
                        <a:t>  11.2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518833">
                <a:tc>
                  <a:txBody>
                    <a:bodyPr/>
                    <a:lstStyle/>
                    <a:p>
                      <a:pPr algn="l" fontAlgn="b"/>
                      <a:r>
                        <a:rPr lang="pt-BR" sz="1400" b="1" i="0" u="none" strike="noStrike" dirty="0">
                          <a:solidFill>
                            <a:srgbClr val="000000"/>
                          </a:solidFill>
                          <a:effectLst/>
                          <a:latin typeface="+mn-lt"/>
                        </a:rPr>
                        <a:t>002-1460: GOB. REG. DE PASCO - PASCO SELVA CENTRAL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14,876,132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13,943,893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1,824,735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451,613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1" i="0" u="none" strike="noStrike" dirty="0">
                          <a:solidFill>
                            <a:srgbClr val="000000"/>
                          </a:solidFill>
                          <a:effectLst/>
                          <a:latin typeface="+mn-lt"/>
                        </a:rPr>
                        <a:t>  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518833">
                <a:tc>
                  <a:txBody>
                    <a:bodyPr/>
                    <a:lstStyle/>
                    <a:p>
                      <a:pPr algn="l" fontAlgn="b"/>
                      <a:r>
                        <a:rPr lang="es-PE" sz="1400" b="1" i="0" u="none" strike="noStrike" dirty="0">
                          <a:solidFill>
                            <a:srgbClr val="000000"/>
                          </a:solidFill>
                          <a:effectLst/>
                          <a:latin typeface="+mn-lt"/>
                        </a:rPr>
                        <a:t>003-1620: GOB. REG. DE PASCO - SUB REGION DANIEL ALCIDES CARRION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5,075,073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2,721,792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238,264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a:solidFill>
                            <a:srgbClr val="000000"/>
                          </a:solidFill>
                          <a:effectLst/>
                          <a:latin typeface="+mn-lt"/>
                        </a:rPr>
                        <a:t>238,264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1" i="0" u="none" strike="noStrike" dirty="0">
                          <a:solidFill>
                            <a:srgbClr val="000000"/>
                          </a:solidFill>
                          <a:effectLst/>
                          <a:latin typeface="+mn-lt"/>
                        </a:rPr>
                        <a:t>  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518833">
                <a:tc>
                  <a:txBody>
                    <a:bodyPr/>
                    <a:lstStyle/>
                    <a:p>
                      <a:pPr algn="l" fontAlgn="b"/>
                      <a:r>
                        <a:rPr lang="es-PE" sz="1400" b="1" i="0" u="none" strike="noStrike" dirty="0">
                          <a:solidFill>
                            <a:srgbClr val="000000"/>
                          </a:solidFill>
                          <a:effectLst/>
                          <a:latin typeface="+mn-lt"/>
                        </a:rPr>
                        <a:t>100-886: REGION PASCO-AGRICULTURA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6,582,423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6,345,009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1,328,065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584,771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1" i="0" u="none" strike="noStrike" dirty="0">
                          <a:solidFill>
                            <a:srgbClr val="000000"/>
                          </a:solidFill>
                          <a:effectLst/>
                          <a:latin typeface="+mn-lt"/>
                        </a:rPr>
                        <a:t>  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518833">
                <a:tc>
                  <a:txBody>
                    <a:bodyPr/>
                    <a:lstStyle/>
                    <a:p>
                      <a:pPr algn="l" fontAlgn="b"/>
                      <a:r>
                        <a:rPr lang="es-PE" sz="1400" b="1" i="0" u="none" strike="noStrike" dirty="0">
                          <a:solidFill>
                            <a:srgbClr val="000000"/>
                          </a:solidFill>
                          <a:effectLst/>
                          <a:latin typeface="+mn-lt"/>
                        </a:rPr>
                        <a:t>402-891: REGION PASCO-SALUD UTES OXAPAMPA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1,373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a:solidFill>
                            <a:srgbClr val="000000"/>
                          </a:solidFill>
                          <a:effectLst/>
                          <a:latin typeface="+mn-lt"/>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a:solidFill>
                            <a:srgbClr val="000000"/>
                          </a:solidFill>
                          <a:effectLst/>
                          <a:latin typeface="+mn-lt"/>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1" i="0" u="none" strike="noStrike" dirty="0">
                          <a:solidFill>
                            <a:srgbClr val="000000"/>
                          </a:solidFill>
                          <a:effectLst/>
                          <a:latin typeface="+mn-lt"/>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518833">
                <a:tc>
                  <a:txBody>
                    <a:bodyPr/>
                    <a:lstStyle/>
                    <a:p>
                      <a:pPr algn="l" fontAlgn="b"/>
                      <a:r>
                        <a:rPr lang="es-PE" sz="1400" b="1" i="0" u="none" strike="noStrike" dirty="0">
                          <a:solidFill>
                            <a:srgbClr val="000000"/>
                          </a:solidFill>
                          <a:effectLst/>
                          <a:latin typeface="+mn-lt"/>
                        </a:rPr>
                        <a:t>Pliego 456: GOBIERNO REGIONAL DEL DEPARTAMENTO DE PASCO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PE" sz="1400" b="1" i="0" u="none" strike="noStrike" dirty="0">
                          <a:solidFill>
                            <a:srgbClr val="000000"/>
                          </a:solidFill>
                          <a:effectLst/>
                          <a:latin typeface="+mn-lt"/>
                        </a:rPr>
                        <a:t>362,363,662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PE" sz="1400" b="1" i="0" u="none" strike="noStrike" dirty="0">
                          <a:solidFill>
                            <a:srgbClr val="000000"/>
                          </a:solidFill>
                          <a:effectLst/>
                          <a:latin typeface="+mn-lt"/>
                        </a:rPr>
                        <a:t>329,905,209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PE" sz="1400" b="1" i="0" u="none" strike="noStrike" dirty="0">
                          <a:solidFill>
                            <a:srgbClr val="000000"/>
                          </a:solidFill>
                          <a:effectLst/>
                          <a:latin typeface="+mn-lt"/>
                        </a:rPr>
                        <a:t>42,900,244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PE" sz="1400" b="1" i="0" u="none" strike="noStrike" dirty="0">
                          <a:solidFill>
                            <a:srgbClr val="000000"/>
                          </a:solidFill>
                          <a:effectLst/>
                          <a:latin typeface="+mn-lt"/>
                        </a:rPr>
                        <a:t>38,957,027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PE" sz="1400" b="1" i="0" u="none" strike="noStrike" dirty="0">
                          <a:solidFill>
                            <a:srgbClr val="000000"/>
                          </a:solidFill>
                          <a:effectLst/>
                          <a:latin typeface="+mn-lt"/>
                        </a:rPr>
                        <a:t> 10.8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6"/>
                  </a:ext>
                </a:extLst>
              </a:tr>
            </a:tbl>
          </a:graphicData>
        </a:graphic>
      </p:graphicFrame>
      <p:sp>
        <p:nvSpPr>
          <p:cNvPr id="5" name="CuadroTexto 4"/>
          <p:cNvSpPr txBox="1"/>
          <p:nvPr/>
        </p:nvSpPr>
        <p:spPr>
          <a:xfrm>
            <a:off x="599640" y="5879068"/>
            <a:ext cx="8267200" cy="369332"/>
          </a:xfrm>
          <a:prstGeom prst="rect">
            <a:avLst/>
          </a:prstGeom>
          <a:noFill/>
        </p:spPr>
        <p:txBody>
          <a:bodyPr wrap="none" rtlCol="0">
            <a:spAutoFit/>
          </a:bodyPr>
          <a:lstStyle/>
          <a:p>
            <a:r>
              <a:rPr lang="es-PE" dirty="0"/>
              <a:t>EL GORE PASCO CUENTA CON 5 UNIDADES EJECUTORAS QUE EJECUTAN INVERSIONES.</a:t>
            </a:r>
          </a:p>
        </p:txBody>
      </p:sp>
      <p:sp>
        <p:nvSpPr>
          <p:cNvPr id="8" name="CuadroTexto 7"/>
          <p:cNvSpPr txBox="1"/>
          <p:nvPr/>
        </p:nvSpPr>
        <p:spPr>
          <a:xfrm>
            <a:off x="3344334" y="1436688"/>
            <a:ext cx="4361835" cy="369332"/>
          </a:xfrm>
          <a:prstGeom prst="rect">
            <a:avLst/>
          </a:prstGeom>
          <a:noFill/>
        </p:spPr>
        <p:txBody>
          <a:bodyPr wrap="none" rtlCol="0">
            <a:spAutoFit/>
          </a:bodyPr>
          <a:lstStyle/>
          <a:p>
            <a:r>
              <a:rPr lang="es-PE" b="1" dirty="0"/>
              <a:t>DISTRIBUCION POR UNIDADES EJECUTORAS</a:t>
            </a:r>
          </a:p>
        </p:txBody>
      </p:sp>
    </p:spTree>
    <p:extLst>
      <p:ext uri="{BB962C8B-B14F-4D97-AF65-F5344CB8AC3E}">
        <p14:creationId xmlns:p14="http://schemas.microsoft.com/office/powerpoint/2010/main" val="3672000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81;p28"/>
          <p:cNvSpPr txBox="1">
            <a:spLocks/>
          </p:cNvSpPr>
          <p:nvPr/>
        </p:nvSpPr>
        <p:spPr>
          <a:xfrm>
            <a:off x="2013532" y="2112911"/>
            <a:ext cx="6803720" cy="1974717"/>
          </a:xfrm>
          <a:prstGeom prst="rect">
            <a:avLst/>
          </a:prstGeom>
        </p:spPr>
        <p:txBody>
          <a:bodyPr spcFirstLastPara="1" vert="horz" wrap="square" lIns="121900" tIns="121900" rIns="121900" bIns="1219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PE" sz="6600" b="1" dirty="0">
                <a:latin typeface="Montserrat"/>
                <a:sym typeface="Montserrat"/>
              </a:rPr>
              <a:t>ESTADO SITUACIONAL DE LAS OBRAS</a:t>
            </a:r>
          </a:p>
        </p:txBody>
      </p:sp>
    </p:spTree>
    <p:extLst>
      <p:ext uri="{BB962C8B-B14F-4D97-AF65-F5344CB8AC3E}">
        <p14:creationId xmlns:p14="http://schemas.microsoft.com/office/powerpoint/2010/main" val="3448277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uadroTexto 17">
            <a:extLst>
              <a:ext uri="{FF2B5EF4-FFF2-40B4-BE49-F238E27FC236}">
                <a16:creationId xmlns:a16="http://schemas.microsoft.com/office/drawing/2014/main" id="{2F5C15E4-2291-48B6-BD22-DEC15BC660E6}"/>
              </a:ext>
            </a:extLst>
          </p:cNvPr>
          <p:cNvSpPr txBox="1"/>
          <p:nvPr/>
        </p:nvSpPr>
        <p:spPr>
          <a:xfrm>
            <a:off x="1458603" y="353318"/>
            <a:ext cx="9862720" cy="600164"/>
          </a:xfrm>
          <a:prstGeom prst="rect">
            <a:avLst/>
          </a:prstGeom>
          <a:noFill/>
        </p:spPr>
        <p:txBody>
          <a:bodyPr wrap="square" lIns="91440" tIns="45720" rIns="91440" bIns="45720" anchor="t">
            <a:spAutoFit/>
          </a:bodyPr>
          <a:lstStyle/>
          <a:p>
            <a:pPr lvl="0" algn="ctr">
              <a:defRPr/>
            </a:pPr>
            <a:r>
              <a:rPr kumimoji="0" lang="es-PE" sz="3300" b="0" i="0" u="sng" strike="noStrike" kern="1200" cap="none" spc="0" normalizeH="0" baseline="0" noProof="0" dirty="0">
                <a:ln>
                  <a:solidFill>
                    <a:prstClr val="black"/>
                  </a:solidFill>
                </a:ln>
                <a:solidFill>
                  <a:srgbClr val="FFFF00"/>
                </a:solidFill>
                <a:effectLst>
                  <a:outerShdw blurRad="50800" dist="38100" algn="l" rotWithShape="0">
                    <a:prstClr val="black">
                      <a:alpha val="40000"/>
                    </a:prstClr>
                  </a:outerShdw>
                </a:effectLst>
                <a:uLnTx/>
                <a:uFillTx/>
                <a:latin typeface="Impact"/>
              </a:rPr>
              <a:t>PROYECTOS</a:t>
            </a:r>
            <a:r>
              <a:rPr kumimoji="0" lang="es-PE" sz="3300" b="0" i="0" u="sng" strike="noStrike" kern="1200" cap="none" spc="0" normalizeH="0" noProof="0" dirty="0">
                <a:ln>
                  <a:solidFill>
                    <a:prstClr val="black"/>
                  </a:solidFill>
                </a:ln>
                <a:solidFill>
                  <a:srgbClr val="FFFF00"/>
                </a:solidFill>
                <a:effectLst>
                  <a:outerShdw blurRad="50800" dist="38100" algn="l" rotWithShape="0">
                    <a:prstClr val="black">
                      <a:alpha val="40000"/>
                    </a:prstClr>
                  </a:outerShdw>
                </a:effectLst>
                <a:uLnTx/>
                <a:uFillTx/>
                <a:latin typeface="Impact"/>
              </a:rPr>
              <a:t> DE INVERSIÓN</a:t>
            </a:r>
            <a:endParaRPr kumimoji="0" lang="es-MX" sz="3300" b="0" i="0" u="sng" strike="noStrike" kern="1200" cap="none" spc="0" normalizeH="0" baseline="0" noProof="0" dirty="0">
              <a:ln>
                <a:solidFill>
                  <a:prstClr val="black"/>
                </a:solidFill>
              </a:ln>
              <a:solidFill>
                <a:srgbClr val="FFFF00"/>
              </a:solidFill>
              <a:effectLst>
                <a:outerShdw blurRad="50800" dist="38100" algn="l" rotWithShape="0">
                  <a:prstClr val="black">
                    <a:alpha val="40000"/>
                  </a:prstClr>
                </a:outerShdw>
              </a:effectLst>
              <a:uLnTx/>
              <a:uFillTx/>
              <a:latin typeface="Impact" panose="020B0806030902050204" pitchFamily="34" charset="0"/>
            </a:endParaRPr>
          </a:p>
        </p:txBody>
      </p:sp>
      <p:grpSp>
        <p:nvGrpSpPr>
          <p:cNvPr id="32" name="Grupo 31">
            <a:extLst>
              <a:ext uri="{FF2B5EF4-FFF2-40B4-BE49-F238E27FC236}">
                <a16:creationId xmlns:a16="http://schemas.microsoft.com/office/drawing/2014/main" id="{81A0F0B7-F6BA-43C3-8870-F7B7E4031873}"/>
              </a:ext>
            </a:extLst>
          </p:cNvPr>
          <p:cNvGrpSpPr/>
          <p:nvPr/>
        </p:nvGrpSpPr>
        <p:grpSpPr>
          <a:xfrm>
            <a:off x="14565" y="5038645"/>
            <a:ext cx="5454541" cy="1111264"/>
            <a:chOff x="4705306" y="6472546"/>
            <a:chExt cx="4883216" cy="947368"/>
          </a:xfrm>
        </p:grpSpPr>
        <p:sp>
          <p:nvSpPr>
            <p:cNvPr id="33" name="Rectángulo: esquinas diagonales cortadas 32">
              <a:extLst>
                <a:ext uri="{FF2B5EF4-FFF2-40B4-BE49-F238E27FC236}">
                  <a16:creationId xmlns:a16="http://schemas.microsoft.com/office/drawing/2014/main" id="{42D775CE-C85E-4D0D-8FDA-0DE98D706E78}"/>
                </a:ext>
              </a:extLst>
            </p:cNvPr>
            <p:cNvSpPr/>
            <p:nvPr/>
          </p:nvSpPr>
          <p:spPr>
            <a:xfrm>
              <a:off x="4705306" y="6472546"/>
              <a:ext cx="4883216" cy="947368"/>
            </a:xfrm>
            <a:prstGeom prst="snip2DiagRect">
              <a:avLst/>
            </a:prstGeom>
            <a:solidFill>
              <a:srgbClr val="002060">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PE" sz="14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CuadroTexto 33">
              <a:extLst>
                <a:ext uri="{FF2B5EF4-FFF2-40B4-BE49-F238E27FC236}">
                  <a16:creationId xmlns:a16="http://schemas.microsoft.com/office/drawing/2014/main" id="{243F63F6-4E0F-4875-A343-1C0416A4BD13}"/>
                </a:ext>
              </a:extLst>
            </p:cNvPr>
            <p:cNvSpPr txBox="1"/>
            <p:nvPr/>
          </p:nvSpPr>
          <p:spPr>
            <a:xfrm>
              <a:off x="5844002" y="6551407"/>
              <a:ext cx="3638867" cy="41938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Black" panose="020B0A04020102020204" pitchFamily="34" charset="0"/>
                  <a:ea typeface="+mn-ea"/>
                  <a:cs typeface="+mn-cs"/>
                </a:rPr>
                <a:t>MONTO DE INVERSION</a:t>
              </a:r>
              <a:endParaRPr kumimoji="0" lang="es-PE" sz="1600" b="0"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endParaRPr>
            </a:p>
          </p:txBody>
        </p:sp>
        <p:sp>
          <p:nvSpPr>
            <p:cNvPr id="36" name="CuadroTexto 35">
              <a:extLst>
                <a:ext uri="{FF2B5EF4-FFF2-40B4-BE49-F238E27FC236}">
                  <a16:creationId xmlns:a16="http://schemas.microsoft.com/office/drawing/2014/main" id="{CA3BD6CF-1A04-43DC-BE70-89EE08E4D08C}"/>
                </a:ext>
              </a:extLst>
            </p:cNvPr>
            <p:cNvSpPr txBox="1"/>
            <p:nvPr/>
          </p:nvSpPr>
          <p:spPr>
            <a:xfrm>
              <a:off x="5805906" y="6850929"/>
              <a:ext cx="3676964" cy="498529"/>
            </a:xfrm>
            <a:prstGeom prst="rect">
              <a:avLst/>
            </a:prstGeom>
            <a:noFill/>
          </p:spPr>
          <p:txBody>
            <a:bodyPr wrap="square">
              <a:spAutoFit/>
            </a:bodyPr>
            <a:lstStyle/>
            <a:p>
              <a:pPr lvl="0" algn="ctr">
                <a:defRPr/>
              </a:pPr>
              <a:r>
                <a:rPr kumimoji="0" lang="es-MX" sz="3200" b="0"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Impact" panose="020B0806030902050204" pitchFamily="34" charset="0"/>
                  <a:ea typeface="+mn-ea"/>
                  <a:cs typeface="+mn-cs"/>
                </a:rPr>
                <a:t>S/  </a:t>
              </a:r>
              <a:r>
                <a:rPr lang="es-PE" sz="3200" dirty="0">
                  <a:solidFill>
                    <a:srgbClr val="FFFF00"/>
                  </a:solidFill>
                  <a:effectLst>
                    <a:outerShdw blurRad="38100" dist="38100" dir="2700000" algn="tl">
                      <a:srgbClr val="000000">
                        <a:alpha val="43137"/>
                      </a:srgbClr>
                    </a:outerShdw>
                  </a:effectLst>
                  <a:latin typeface="Impact" panose="020B0806030902050204" pitchFamily="34" charset="0"/>
                </a:rPr>
                <a:t>843,676,001.63</a:t>
              </a:r>
            </a:p>
          </p:txBody>
        </p:sp>
      </p:grpSp>
      <p:grpSp>
        <p:nvGrpSpPr>
          <p:cNvPr id="38" name="Grupo 37"/>
          <p:cNvGrpSpPr/>
          <p:nvPr/>
        </p:nvGrpSpPr>
        <p:grpSpPr>
          <a:xfrm>
            <a:off x="400230" y="5465491"/>
            <a:ext cx="779947" cy="507169"/>
            <a:chOff x="5926835" y="2456686"/>
            <a:chExt cx="633981" cy="387941"/>
          </a:xfrm>
          <a:solidFill>
            <a:schemeClr val="bg1"/>
          </a:solidFill>
        </p:grpSpPr>
        <p:sp>
          <p:nvSpPr>
            <p:cNvPr id="39" name="object 55"/>
            <p:cNvSpPr/>
            <p:nvPr/>
          </p:nvSpPr>
          <p:spPr>
            <a:xfrm>
              <a:off x="5926835" y="2650235"/>
              <a:ext cx="196595" cy="80772"/>
            </a:xfrm>
            <a:custGeom>
              <a:avLst/>
              <a:gdLst/>
              <a:ahLst/>
              <a:cxnLst/>
              <a:rect l="l" t="t" r="r" b="b"/>
              <a:pathLst>
                <a:path w="196595" h="80772">
                  <a:moveTo>
                    <a:pt x="18288" y="19812"/>
                  </a:moveTo>
                  <a:lnTo>
                    <a:pt x="15240" y="18288"/>
                  </a:lnTo>
                  <a:lnTo>
                    <a:pt x="10668" y="15240"/>
                  </a:lnTo>
                  <a:lnTo>
                    <a:pt x="1524" y="10668"/>
                  </a:lnTo>
                  <a:lnTo>
                    <a:pt x="0" y="10668"/>
                  </a:lnTo>
                  <a:lnTo>
                    <a:pt x="0" y="1524"/>
                  </a:lnTo>
                  <a:lnTo>
                    <a:pt x="3048" y="0"/>
                  </a:lnTo>
                  <a:lnTo>
                    <a:pt x="9144" y="0"/>
                  </a:lnTo>
                  <a:lnTo>
                    <a:pt x="10668" y="1524"/>
                  </a:lnTo>
                  <a:lnTo>
                    <a:pt x="15240" y="3048"/>
                  </a:lnTo>
                  <a:lnTo>
                    <a:pt x="96012" y="48768"/>
                  </a:lnTo>
                  <a:lnTo>
                    <a:pt x="102108" y="51816"/>
                  </a:lnTo>
                  <a:lnTo>
                    <a:pt x="106679" y="54864"/>
                  </a:lnTo>
                  <a:lnTo>
                    <a:pt x="111252" y="57912"/>
                  </a:lnTo>
                  <a:lnTo>
                    <a:pt x="116072" y="60897"/>
                  </a:lnTo>
                  <a:lnTo>
                    <a:pt x="123669" y="65125"/>
                  </a:lnTo>
                  <a:lnTo>
                    <a:pt x="128349" y="65244"/>
                  </a:lnTo>
                  <a:lnTo>
                    <a:pt x="134067" y="61681"/>
                  </a:lnTo>
                  <a:lnTo>
                    <a:pt x="144779" y="54864"/>
                  </a:lnTo>
                  <a:lnTo>
                    <a:pt x="153587" y="49907"/>
                  </a:lnTo>
                  <a:lnTo>
                    <a:pt x="167830" y="41638"/>
                  </a:lnTo>
                  <a:lnTo>
                    <a:pt x="181568" y="33900"/>
                  </a:lnTo>
                  <a:lnTo>
                    <a:pt x="188976" y="30480"/>
                  </a:lnTo>
                  <a:lnTo>
                    <a:pt x="193548" y="28956"/>
                  </a:lnTo>
                  <a:lnTo>
                    <a:pt x="196595" y="32004"/>
                  </a:lnTo>
                  <a:lnTo>
                    <a:pt x="196595" y="41148"/>
                  </a:lnTo>
                  <a:lnTo>
                    <a:pt x="192024" y="42672"/>
                  </a:lnTo>
                  <a:lnTo>
                    <a:pt x="185928" y="45720"/>
                  </a:lnTo>
                  <a:lnTo>
                    <a:pt x="149352" y="68580"/>
                  </a:lnTo>
                  <a:lnTo>
                    <a:pt x="144779" y="70104"/>
                  </a:lnTo>
                  <a:lnTo>
                    <a:pt x="141732" y="73152"/>
                  </a:lnTo>
                  <a:lnTo>
                    <a:pt x="137160" y="74676"/>
                  </a:lnTo>
                  <a:lnTo>
                    <a:pt x="134112" y="76200"/>
                  </a:lnTo>
                  <a:lnTo>
                    <a:pt x="131064" y="79248"/>
                  </a:lnTo>
                  <a:lnTo>
                    <a:pt x="128016" y="80772"/>
                  </a:lnTo>
                  <a:lnTo>
                    <a:pt x="126491" y="80772"/>
                  </a:lnTo>
                  <a:lnTo>
                    <a:pt x="123444" y="79248"/>
                  </a:lnTo>
                  <a:lnTo>
                    <a:pt x="118798" y="77011"/>
                  </a:lnTo>
                  <a:lnTo>
                    <a:pt x="108169" y="71086"/>
                  </a:lnTo>
                  <a:lnTo>
                    <a:pt x="95868" y="63763"/>
                  </a:lnTo>
                  <a:lnTo>
                    <a:pt x="83621" y="56384"/>
                  </a:lnTo>
                  <a:lnTo>
                    <a:pt x="73152" y="50292"/>
                  </a:lnTo>
                  <a:lnTo>
                    <a:pt x="60960" y="44196"/>
                  </a:lnTo>
                  <a:lnTo>
                    <a:pt x="56387" y="41148"/>
                  </a:lnTo>
                  <a:lnTo>
                    <a:pt x="53339" y="39624"/>
                  </a:lnTo>
                  <a:lnTo>
                    <a:pt x="48768" y="36576"/>
                  </a:lnTo>
                  <a:lnTo>
                    <a:pt x="44195" y="33528"/>
                  </a:lnTo>
                  <a:lnTo>
                    <a:pt x="39624" y="32004"/>
                  </a:lnTo>
                  <a:lnTo>
                    <a:pt x="36576" y="28956"/>
                  </a:lnTo>
                  <a:lnTo>
                    <a:pt x="32004" y="27432"/>
                  </a:lnTo>
                  <a:lnTo>
                    <a:pt x="27432" y="24384"/>
                  </a:lnTo>
                  <a:lnTo>
                    <a:pt x="22859" y="22860"/>
                  </a:lnTo>
                  <a:lnTo>
                    <a:pt x="18288" y="19812"/>
                  </a:lnTo>
                  <a:close/>
                </a:path>
              </a:pathLst>
            </a:custGeom>
            <a:grpFill/>
            <a:ln>
              <a:solidFill>
                <a:schemeClr val="bg1"/>
              </a:solidFill>
            </a:ln>
          </p:spPr>
          <p:txBody>
            <a:bodyPr wrap="square" lIns="0" tIns="0" rIns="0" bIns="0" rtlCol="0">
              <a:noAutofit/>
            </a:bodyPr>
            <a:lstStyle/>
            <a:p>
              <a:pPr>
                <a:buClrTx/>
                <a:buFontTx/>
                <a:buNone/>
              </a:pPr>
              <a:endParaRPr sz="1350" kern="1200">
                <a:ln w="0"/>
                <a:solidFill>
                  <a:srgbClr val="4472C4"/>
                </a:solidFill>
                <a:effectLst>
                  <a:outerShdw blurRad="38100" dist="25400" dir="5400000" algn="ctr" rotWithShape="0">
                    <a:srgbClr val="6E747A">
                      <a:alpha val="43000"/>
                    </a:srgbClr>
                  </a:outerShdw>
                </a:effectLst>
                <a:latin typeface="Calibri" panose="020F0502020204030204"/>
                <a:ea typeface="+mn-ea"/>
                <a:cs typeface="+mn-cs"/>
              </a:endParaRPr>
            </a:p>
          </p:txBody>
        </p:sp>
        <p:sp>
          <p:nvSpPr>
            <p:cNvPr id="40" name="object 70"/>
            <p:cNvSpPr/>
            <p:nvPr/>
          </p:nvSpPr>
          <p:spPr>
            <a:xfrm>
              <a:off x="6271260" y="2522219"/>
              <a:ext cx="233172" cy="53339"/>
            </a:xfrm>
            <a:custGeom>
              <a:avLst/>
              <a:gdLst/>
              <a:ahLst/>
              <a:cxnLst/>
              <a:rect l="l" t="t" r="r" b="b"/>
              <a:pathLst>
                <a:path w="233171" h="53339">
                  <a:moveTo>
                    <a:pt x="21336" y="0"/>
                  </a:moveTo>
                  <a:lnTo>
                    <a:pt x="211836" y="0"/>
                  </a:lnTo>
                  <a:lnTo>
                    <a:pt x="225156" y="4405"/>
                  </a:lnTo>
                  <a:lnTo>
                    <a:pt x="232509" y="15802"/>
                  </a:lnTo>
                  <a:lnTo>
                    <a:pt x="233172" y="21336"/>
                  </a:lnTo>
                  <a:lnTo>
                    <a:pt x="233172" y="30480"/>
                  </a:lnTo>
                  <a:lnTo>
                    <a:pt x="229055" y="43968"/>
                  </a:lnTo>
                  <a:lnTo>
                    <a:pt x="218339" y="52272"/>
                  </a:lnTo>
                  <a:lnTo>
                    <a:pt x="211836" y="53339"/>
                  </a:lnTo>
                  <a:lnTo>
                    <a:pt x="21336" y="53339"/>
                  </a:lnTo>
                  <a:lnTo>
                    <a:pt x="9052" y="48673"/>
                  </a:lnTo>
                  <a:lnTo>
                    <a:pt x="1057" y="37124"/>
                  </a:lnTo>
                  <a:lnTo>
                    <a:pt x="0" y="30480"/>
                  </a:lnTo>
                  <a:lnTo>
                    <a:pt x="0" y="21336"/>
                  </a:lnTo>
                  <a:lnTo>
                    <a:pt x="4874" y="8015"/>
                  </a:lnTo>
                  <a:lnTo>
                    <a:pt x="16315" y="662"/>
                  </a:lnTo>
                  <a:lnTo>
                    <a:pt x="21336" y="0"/>
                  </a:lnTo>
                  <a:close/>
                </a:path>
              </a:pathLst>
            </a:custGeom>
            <a:grpFill/>
            <a:ln>
              <a:solidFill>
                <a:schemeClr val="bg1"/>
              </a:solidFill>
            </a:ln>
          </p:spPr>
          <p:txBody>
            <a:bodyPr wrap="square" lIns="0" tIns="0" rIns="0" bIns="0" rtlCol="0">
              <a:noAutofit/>
            </a:bodyPr>
            <a:lstStyle/>
            <a:p>
              <a:pPr>
                <a:buClrTx/>
                <a:buFontTx/>
                <a:buNone/>
              </a:pPr>
              <a:endParaRPr sz="1350" kern="1200">
                <a:ln w="0"/>
                <a:solidFill>
                  <a:srgbClr val="4472C4"/>
                </a:solidFill>
                <a:effectLst>
                  <a:outerShdw blurRad="38100" dist="25400" dir="5400000" algn="ctr" rotWithShape="0">
                    <a:srgbClr val="6E747A">
                      <a:alpha val="43000"/>
                    </a:srgbClr>
                  </a:outerShdw>
                </a:effectLst>
                <a:latin typeface="Calibri" panose="020F0502020204030204"/>
                <a:ea typeface="+mn-ea"/>
                <a:cs typeface="+mn-cs"/>
              </a:endParaRPr>
            </a:p>
          </p:txBody>
        </p:sp>
        <p:grpSp>
          <p:nvGrpSpPr>
            <p:cNvPr id="41" name="Grupo 40"/>
            <p:cNvGrpSpPr/>
            <p:nvPr/>
          </p:nvGrpSpPr>
          <p:grpSpPr>
            <a:xfrm>
              <a:off x="5926835" y="2456686"/>
              <a:ext cx="633981" cy="387941"/>
              <a:chOff x="5926835" y="2456686"/>
              <a:chExt cx="633981" cy="387941"/>
            </a:xfrm>
            <a:grpFill/>
          </p:grpSpPr>
          <p:sp>
            <p:nvSpPr>
              <p:cNvPr id="42" name="object 54"/>
              <p:cNvSpPr/>
              <p:nvPr/>
            </p:nvSpPr>
            <p:spPr>
              <a:xfrm>
                <a:off x="5926835" y="2671571"/>
                <a:ext cx="196595" cy="79039"/>
              </a:xfrm>
              <a:custGeom>
                <a:avLst/>
                <a:gdLst/>
                <a:ahLst/>
                <a:cxnLst/>
                <a:rect l="l" t="t" r="r" b="b"/>
                <a:pathLst>
                  <a:path w="196595" h="79039">
                    <a:moveTo>
                      <a:pt x="6096" y="0"/>
                    </a:moveTo>
                    <a:lnTo>
                      <a:pt x="6904" y="123"/>
                    </a:lnTo>
                    <a:lnTo>
                      <a:pt x="18772" y="5504"/>
                    </a:lnTo>
                    <a:lnTo>
                      <a:pt x="30480" y="12192"/>
                    </a:lnTo>
                    <a:lnTo>
                      <a:pt x="31969" y="13029"/>
                    </a:lnTo>
                    <a:lnTo>
                      <a:pt x="42620" y="18994"/>
                    </a:lnTo>
                    <a:lnTo>
                      <a:pt x="53757" y="25203"/>
                    </a:lnTo>
                    <a:lnTo>
                      <a:pt x="65181" y="31555"/>
                    </a:lnTo>
                    <a:lnTo>
                      <a:pt x="76690" y="37949"/>
                    </a:lnTo>
                    <a:lnTo>
                      <a:pt x="88085" y="44286"/>
                    </a:lnTo>
                    <a:lnTo>
                      <a:pt x="99164" y="50466"/>
                    </a:lnTo>
                    <a:lnTo>
                      <a:pt x="109728" y="56388"/>
                    </a:lnTo>
                    <a:lnTo>
                      <a:pt x="116904" y="60601"/>
                    </a:lnTo>
                    <a:lnTo>
                      <a:pt x="126872" y="65370"/>
                    </a:lnTo>
                    <a:lnTo>
                      <a:pt x="132588" y="62484"/>
                    </a:lnTo>
                    <a:lnTo>
                      <a:pt x="137160" y="60960"/>
                    </a:lnTo>
                    <a:lnTo>
                      <a:pt x="140208" y="57912"/>
                    </a:lnTo>
                    <a:lnTo>
                      <a:pt x="144779" y="56388"/>
                    </a:lnTo>
                    <a:lnTo>
                      <a:pt x="152850" y="50858"/>
                    </a:lnTo>
                    <a:lnTo>
                      <a:pt x="167137" y="42137"/>
                    </a:lnTo>
                    <a:lnTo>
                      <a:pt x="181314" y="34044"/>
                    </a:lnTo>
                    <a:lnTo>
                      <a:pt x="188976" y="30480"/>
                    </a:lnTo>
                    <a:lnTo>
                      <a:pt x="193548" y="30480"/>
                    </a:lnTo>
                    <a:lnTo>
                      <a:pt x="196595" y="32004"/>
                    </a:lnTo>
                    <a:lnTo>
                      <a:pt x="196595" y="41148"/>
                    </a:lnTo>
                    <a:lnTo>
                      <a:pt x="192024" y="42672"/>
                    </a:lnTo>
                    <a:lnTo>
                      <a:pt x="188976" y="44196"/>
                    </a:lnTo>
                    <a:lnTo>
                      <a:pt x="163068" y="59436"/>
                    </a:lnTo>
                    <a:lnTo>
                      <a:pt x="160019" y="60960"/>
                    </a:lnTo>
                    <a:lnTo>
                      <a:pt x="158495" y="62484"/>
                    </a:lnTo>
                    <a:lnTo>
                      <a:pt x="155448" y="64008"/>
                    </a:lnTo>
                    <a:lnTo>
                      <a:pt x="152400" y="65532"/>
                    </a:lnTo>
                    <a:lnTo>
                      <a:pt x="149352" y="67056"/>
                    </a:lnTo>
                    <a:lnTo>
                      <a:pt x="146304" y="70104"/>
                    </a:lnTo>
                    <a:lnTo>
                      <a:pt x="140598" y="73140"/>
                    </a:lnTo>
                    <a:lnTo>
                      <a:pt x="129928" y="79039"/>
                    </a:lnTo>
                    <a:lnTo>
                      <a:pt x="121920" y="77724"/>
                    </a:lnTo>
                    <a:lnTo>
                      <a:pt x="109728" y="70104"/>
                    </a:lnTo>
                    <a:lnTo>
                      <a:pt x="108236" y="69266"/>
                    </a:lnTo>
                    <a:lnTo>
                      <a:pt x="97489" y="63301"/>
                    </a:lnTo>
                    <a:lnTo>
                      <a:pt x="86162" y="57092"/>
                    </a:lnTo>
                    <a:lnTo>
                      <a:pt x="74530" y="50740"/>
                    </a:lnTo>
                    <a:lnTo>
                      <a:pt x="62871" y="44346"/>
                    </a:lnTo>
                    <a:lnTo>
                      <a:pt x="51459" y="38009"/>
                    </a:lnTo>
                    <a:lnTo>
                      <a:pt x="40570" y="31829"/>
                    </a:lnTo>
                    <a:lnTo>
                      <a:pt x="30480" y="25908"/>
                    </a:lnTo>
                    <a:lnTo>
                      <a:pt x="13716" y="16764"/>
                    </a:lnTo>
                    <a:lnTo>
                      <a:pt x="7620" y="13716"/>
                    </a:lnTo>
                    <a:lnTo>
                      <a:pt x="0" y="10668"/>
                    </a:lnTo>
                    <a:lnTo>
                      <a:pt x="0" y="3048"/>
                    </a:lnTo>
                    <a:lnTo>
                      <a:pt x="3048" y="0"/>
                    </a:lnTo>
                    <a:lnTo>
                      <a:pt x="6096" y="0"/>
                    </a:lnTo>
                    <a:close/>
                  </a:path>
                </a:pathLst>
              </a:custGeom>
              <a:grpFill/>
              <a:ln>
                <a:solidFill>
                  <a:schemeClr val="bg1"/>
                </a:solidFill>
              </a:ln>
            </p:spPr>
            <p:txBody>
              <a:bodyPr wrap="square" lIns="0" tIns="0" rIns="0" bIns="0" rtlCol="0">
                <a:noAutofit/>
              </a:bodyPr>
              <a:lstStyle/>
              <a:p>
                <a:pPr>
                  <a:buClrTx/>
                  <a:buFontTx/>
                  <a:buNone/>
                </a:pPr>
                <a:endParaRPr sz="1350" kern="1200">
                  <a:ln w="0"/>
                  <a:solidFill>
                    <a:srgbClr val="4472C4"/>
                  </a:solidFill>
                  <a:effectLst>
                    <a:outerShdw blurRad="38100" dist="25400" dir="5400000" algn="ctr" rotWithShape="0">
                      <a:srgbClr val="6E747A">
                        <a:alpha val="43000"/>
                      </a:srgbClr>
                    </a:outerShdw>
                  </a:effectLst>
                  <a:latin typeface="Calibri" panose="020F0502020204030204"/>
                  <a:ea typeface="+mn-ea"/>
                  <a:cs typeface="+mn-cs"/>
                </a:endParaRPr>
              </a:p>
            </p:txBody>
          </p:sp>
          <p:grpSp>
            <p:nvGrpSpPr>
              <p:cNvPr id="43" name="Grupo 42"/>
              <p:cNvGrpSpPr/>
              <p:nvPr/>
            </p:nvGrpSpPr>
            <p:grpSpPr>
              <a:xfrm>
                <a:off x="5926836" y="2456686"/>
                <a:ext cx="633980" cy="387941"/>
                <a:chOff x="5926836" y="2456686"/>
                <a:chExt cx="633980" cy="387941"/>
              </a:xfrm>
              <a:grpFill/>
            </p:grpSpPr>
            <p:sp>
              <p:nvSpPr>
                <p:cNvPr id="44" name="object 63"/>
                <p:cNvSpPr/>
                <p:nvPr/>
              </p:nvSpPr>
              <p:spPr>
                <a:xfrm>
                  <a:off x="6222492" y="2685288"/>
                  <a:ext cx="233172" cy="53339"/>
                </a:xfrm>
                <a:custGeom>
                  <a:avLst/>
                  <a:gdLst/>
                  <a:ahLst/>
                  <a:cxnLst/>
                  <a:rect l="l" t="t" r="r" b="b"/>
                  <a:pathLst>
                    <a:path w="233172" h="53339">
                      <a:moveTo>
                        <a:pt x="21336" y="0"/>
                      </a:moveTo>
                      <a:lnTo>
                        <a:pt x="210312" y="0"/>
                      </a:lnTo>
                      <a:lnTo>
                        <a:pt x="223800" y="4116"/>
                      </a:lnTo>
                      <a:lnTo>
                        <a:pt x="232104" y="14832"/>
                      </a:lnTo>
                      <a:lnTo>
                        <a:pt x="233172" y="21336"/>
                      </a:lnTo>
                      <a:lnTo>
                        <a:pt x="233172" y="30480"/>
                      </a:lnTo>
                      <a:lnTo>
                        <a:pt x="228787" y="43588"/>
                      </a:lnTo>
                      <a:lnTo>
                        <a:pt x="217851" y="51959"/>
                      </a:lnTo>
                      <a:lnTo>
                        <a:pt x="210312" y="53339"/>
                      </a:lnTo>
                      <a:lnTo>
                        <a:pt x="21336" y="53339"/>
                      </a:lnTo>
                      <a:lnTo>
                        <a:pt x="8397" y="48673"/>
                      </a:lnTo>
                      <a:lnTo>
                        <a:pt x="926" y="37124"/>
                      </a:lnTo>
                      <a:lnTo>
                        <a:pt x="0" y="30480"/>
                      </a:lnTo>
                      <a:lnTo>
                        <a:pt x="0" y="21336"/>
                      </a:lnTo>
                      <a:lnTo>
                        <a:pt x="4405" y="8015"/>
                      </a:lnTo>
                      <a:lnTo>
                        <a:pt x="15802" y="662"/>
                      </a:lnTo>
                      <a:lnTo>
                        <a:pt x="21336" y="0"/>
                      </a:lnTo>
                      <a:close/>
                    </a:path>
                  </a:pathLst>
                </a:custGeom>
                <a:grpFill/>
                <a:ln w="4572">
                  <a:solidFill>
                    <a:schemeClr val="bg1"/>
                  </a:solidFill>
                </a:ln>
              </p:spPr>
              <p:txBody>
                <a:bodyPr wrap="square" lIns="0" tIns="0" rIns="0" bIns="0" rtlCol="0">
                  <a:noAutofit/>
                </a:bodyPr>
                <a:lstStyle/>
                <a:p>
                  <a:pPr>
                    <a:buClrTx/>
                    <a:buFontTx/>
                    <a:buNone/>
                  </a:pPr>
                  <a:endParaRPr sz="1350" kern="1200">
                    <a:ln w="0"/>
                    <a:solidFill>
                      <a:srgbClr val="4472C4"/>
                    </a:solidFill>
                    <a:effectLst>
                      <a:outerShdw blurRad="38100" dist="25400" dir="5400000" algn="ctr" rotWithShape="0">
                        <a:srgbClr val="6E747A">
                          <a:alpha val="43000"/>
                        </a:srgbClr>
                      </a:outerShdw>
                    </a:effectLst>
                    <a:latin typeface="Calibri" panose="020F0502020204030204"/>
                    <a:ea typeface="+mn-ea"/>
                    <a:cs typeface="+mn-cs"/>
                  </a:endParaRPr>
                </a:p>
              </p:txBody>
            </p:sp>
            <p:grpSp>
              <p:nvGrpSpPr>
                <p:cNvPr id="45" name="Grupo 44"/>
                <p:cNvGrpSpPr/>
                <p:nvPr/>
              </p:nvGrpSpPr>
              <p:grpSpPr>
                <a:xfrm>
                  <a:off x="5926836" y="2456686"/>
                  <a:ext cx="633980" cy="387941"/>
                  <a:chOff x="5926836" y="2456686"/>
                  <a:chExt cx="633980" cy="387941"/>
                </a:xfrm>
                <a:grpFill/>
              </p:grpSpPr>
              <p:sp>
                <p:nvSpPr>
                  <p:cNvPr id="46" name="object 53"/>
                  <p:cNvSpPr/>
                  <p:nvPr/>
                </p:nvSpPr>
                <p:spPr>
                  <a:xfrm>
                    <a:off x="5926836" y="2535935"/>
                    <a:ext cx="170688" cy="151253"/>
                  </a:xfrm>
                  <a:custGeom>
                    <a:avLst/>
                    <a:gdLst/>
                    <a:ahLst/>
                    <a:cxnLst/>
                    <a:rect l="l" t="t" r="r" b="b"/>
                    <a:pathLst>
                      <a:path w="170687" h="151253">
                        <a:moveTo>
                          <a:pt x="170687" y="18288"/>
                        </a:moveTo>
                        <a:lnTo>
                          <a:pt x="163067" y="15240"/>
                        </a:lnTo>
                        <a:lnTo>
                          <a:pt x="164591" y="0"/>
                        </a:lnTo>
                        <a:lnTo>
                          <a:pt x="169992" y="4019"/>
                        </a:lnTo>
                        <a:lnTo>
                          <a:pt x="170687" y="18288"/>
                        </a:lnTo>
                        <a:close/>
                      </a:path>
                      <a:path w="170687" h="151253">
                        <a:moveTo>
                          <a:pt x="89915" y="30480"/>
                        </a:moveTo>
                        <a:lnTo>
                          <a:pt x="103631" y="36576"/>
                        </a:lnTo>
                        <a:lnTo>
                          <a:pt x="102107" y="39624"/>
                        </a:lnTo>
                        <a:lnTo>
                          <a:pt x="210311" y="97536"/>
                        </a:lnTo>
                        <a:lnTo>
                          <a:pt x="169163" y="89916"/>
                        </a:lnTo>
                        <a:lnTo>
                          <a:pt x="166115" y="86868"/>
                        </a:lnTo>
                        <a:lnTo>
                          <a:pt x="106679" y="54864"/>
                        </a:lnTo>
                        <a:lnTo>
                          <a:pt x="94523" y="48346"/>
                        </a:lnTo>
                        <a:lnTo>
                          <a:pt x="88924" y="46997"/>
                        </a:lnTo>
                        <a:lnTo>
                          <a:pt x="83819" y="50292"/>
                        </a:lnTo>
                        <a:lnTo>
                          <a:pt x="83371" y="50473"/>
                        </a:lnTo>
                        <a:lnTo>
                          <a:pt x="82426" y="34075"/>
                        </a:lnTo>
                        <a:lnTo>
                          <a:pt x="89915" y="30480"/>
                        </a:lnTo>
                        <a:close/>
                      </a:path>
                      <a:path w="170687" h="151253">
                        <a:moveTo>
                          <a:pt x="207263" y="199644"/>
                        </a:moveTo>
                        <a:lnTo>
                          <a:pt x="207263" y="118872"/>
                        </a:lnTo>
                        <a:lnTo>
                          <a:pt x="205739" y="118872"/>
                        </a:lnTo>
                        <a:lnTo>
                          <a:pt x="202691" y="121920"/>
                        </a:lnTo>
                        <a:lnTo>
                          <a:pt x="169163" y="141732"/>
                        </a:lnTo>
                        <a:lnTo>
                          <a:pt x="166885" y="143107"/>
                        </a:lnTo>
                        <a:lnTo>
                          <a:pt x="151777" y="152601"/>
                        </a:lnTo>
                        <a:lnTo>
                          <a:pt x="141082" y="159279"/>
                        </a:lnTo>
                        <a:lnTo>
                          <a:pt x="133088" y="163022"/>
                        </a:lnTo>
                        <a:lnTo>
                          <a:pt x="126085" y="163711"/>
                        </a:lnTo>
                        <a:lnTo>
                          <a:pt x="118361" y="161226"/>
                        </a:lnTo>
                        <a:lnTo>
                          <a:pt x="108203" y="155448"/>
                        </a:lnTo>
                        <a:lnTo>
                          <a:pt x="76199" y="138684"/>
                        </a:lnTo>
                        <a:lnTo>
                          <a:pt x="72792" y="136797"/>
                        </a:lnTo>
                        <a:lnTo>
                          <a:pt x="62001" y="130898"/>
                        </a:lnTo>
                        <a:lnTo>
                          <a:pt x="50324" y="124631"/>
                        </a:lnTo>
                        <a:lnTo>
                          <a:pt x="38542" y="118442"/>
                        </a:lnTo>
                        <a:lnTo>
                          <a:pt x="27431" y="112776"/>
                        </a:lnTo>
                        <a:lnTo>
                          <a:pt x="12191" y="103632"/>
                        </a:lnTo>
                        <a:lnTo>
                          <a:pt x="6095" y="100584"/>
                        </a:lnTo>
                        <a:lnTo>
                          <a:pt x="0" y="99060"/>
                        </a:lnTo>
                        <a:lnTo>
                          <a:pt x="0" y="83820"/>
                        </a:lnTo>
                        <a:lnTo>
                          <a:pt x="4571" y="82296"/>
                        </a:lnTo>
                        <a:lnTo>
                          <a:pt x="12191" y="79248"/>
                        </a:lnTo>
                        <a:lnTo>
                          <a:pt x="16763" y="74676"/>
                        </a:lnTo>
                        <a:lnTo>
                          <a:pt x="21335" y="73152"/>
                        </a:lnTo>
                        <a:lnTo>
                          <a:pt x="25907" y="70104"/>
                        </a:lnTo>
                        <a:lnTo>
                          <a:pt x="79247" y="38100"/>
                        </a:lnTo>
                        <a:lnTo>
                          <a:pt x="80625" y="36967"/>
                        </a:lnTo>
                        <a:lnTo>
                          <a:pt x="82426" y="34075"/>
                        </a:lnTo>
                        <a:lnTo>
                          <a:pt x="83371" y="50473"/>
                        </a:lnTo>
                        <a:lnTo>
                          <a:pt x="72165" y="55939"/>
                        </a:lnTo>
                        <a:lnTo>
                          <a:pt x="60959" y="62484"/>
                        </a:lnTo>
                        <a:lnTo>
                          <a:pt x="27431" y="83820"/>
                        </a:lnTo>
                        <a:lnTo>
                          <a:pt x="24383" y="85344"/>
                        </a:lnTo>
                        <a:lnTo>
                          <a:pt x="18287" y="89916"/>
                        </a:lnTo>
                        <a:lnTo>
                          <a:pt x="15239" y="89916"/>
                        </a:lnTo>
                        <a:lnTo>
                          <a:pt x="20640" y="93935"/>
                        </a:lnTo>
                        <a:lnTo>
                          <a:pt x="33883" y="101570"/>
                        </a:lnTo>
                        <a:lnTo>
                          <a:pt x="48463" y="109410"/>
                        </a:lnTo>
                        <a:lnTo>
                          <a:pt x="57911" y="114300"/>
                        </a:lnTo>
                        <a:lnTo>
                          <a:pt x="99059" y="137160"/>
                        </a:lnTo>
                        <a:lnTo>
                          <a:pt x="103631" y="140208"/>
                        </a:lnTo>
                        <a:lnTo>
                          <a:pt x="108203" y="141732"/>
                        </a:lnTo>
                        <a:lnTo>
                          <a:pt x="112775" y="144780"/>
                        </a:lnTo>
                        <a:lnTo>
                          <a:pt x="118403" y="148040"/>
                        </a:lnTo>
                        <a:lnTo>
                          <a:pt x="128511" y="151144"/>
                        </a:lnTo>
                        <a:lnTo>
                          <a:pt x="137159" y="146304"/>
                        </a:lnTo>
                        <a:lnTo>
                          <a:pt x="143822" y="142358"/>
                        </a:lnTo>
                        <a:lnTo>
                          <a:pt x="156122" y="135080"/>
                        </a:lnTo>
                        <a:lnTo>
                          <a:pt x="170904" y="126248"/>
                        </a:lnTo>
                        <a:lnTo>
                          <a:pt x="185271" y="117488"/>
                        </a:lnTo>
                        <a:lnTo>
                          <a:pt x="196325" y="110424"/>
                        </a:lnTo>
                        <a:lnTo>
                          <a:pt x="201167" y="106680"/>
                        </a:lnTo>
                        <a:lnTo>
                          <a:pt x="198120" y="105156"/>
                        </a:lnTo>
                        <a:lnTo>
                          <a:pt x="195071" y="103632"/>
                        </a:lnTo>
                        <a:lnTo>
                          <a:pt x="172211" y="91440"/>
                        </a:lnTo>
                        <a:lnTo>
                          <a:pt x="169163" y="89916"/>
                        </a:lnTo>
                        <a:lnTo>
                          <a:pt x="210311" y="97536"/>
                        </a:lnTo>
                        <a:lnTo>
                          <a:pt x="213359" y="99060"/>
                        </a:lnTo>
                        <a:lnTo>
                          <a:pt x="217932" y="100584"/>
                        </a:lnTo>
                        <a:lnTo>
                          <a:pt x="219456" y="105156"/>
                        </a:lnTo>
                        <a:lnTo>
                          <a:pt x="220280" y="116407"/>
                        </a:lnTo>
                        <a:lnTo>
                          <a:pt x="220621" y="131369"/>
                        </a:lnTo>
                        <a:lnTo>
                          <a:pt x="220828" y="148876"/>
                        </a:lnTo>
                        <a:lnTo>
                          <a:pt x="220935" y="166007"/>
                        </a:lnTo>
                        <a:lnTo>
                          <a:pt x="220979" y="187452"/>
                        </a:lnTo>
                        <a:lnTo>
                          <a:pt x="222204" y="186516"/>
                        </a:lnTo>
                        <a:lnTo>
                          <a:pt x="234534" y="178636"/>
                        </a:lnTo>
                        <a:lnTo>
                          <a:pt x="245363" y="172212"/>
                        </a:lnTo>
                        <a:lnTo>
                          <a:pt x="249935" y="169164"/>
                        </a:lnTo>
                        <a:lnTo>
                          <a:pt x="252983" y="167640"/>
                        </a:lnTo>
                        <a:lnTo>
                          <a:pt x="257556" y="164592"/>
                        </a:lnTo>
                        <a:lnTo>
                          <a:pt x="260603" y="163068"/>
                        </a:lnTo>
                        <a:lnTo>
                          <a:pt x="266699" y="158496"/>
                        </a:lnTo>
                        <a:lnTo>
                          <a:pt x="269747" y="158496"/>
                        </a:lnTo>
                        <a:lnTo>
                          <a:pt x="269747" y="73152"/>
                        </a:lnTo>
                        <a:lnTo>
                          <a:pt x="242315" y="57912"/>
                        </a:lnTo>
                        <a:lnTo>
                          <a:pt x="240791" y="56388"/>
                        </a:lnTo>
                        <a:lnTo>
                          <a:pt x="237744" y="54864"/>
                        </a:lnTo>
                        <a:lnTo>
                          <a:pt x="233171" y="53340"/>
                        </a:lnTo>
                        <a:lnTo>
                          <a:pt x="231647" y="51816"/>
                        </a:lnTo>
                        <a:lnTo>
                          <a:pt x="227075" y="50292"/>
                        </a:lnTo>
                        <a:lnTo>
                          <a:pt x="184403" y="27432"/>
                        </a:lnTo>
                        <a:lnTo>
                          <a:pt x="178308" y="22860"/>
                        </a:lnTo>
                        <a:lnTo>
                          <a:pt x="170687" y="18288"/>
                        </a:lnTo>
                        <a:lnTo>
                          <a:pt x="169992" y="4019"/>
                        </a:lnTo>
                        <a:lnTo>
                          <a:pt x="183235" y="11654"/>
                        </a:lnTo>
                        <a:lnTo>
                          <a:pt x="197815" y="19494"/>
                        </a:lnTo>
                        <a:lnTo>
                          <a:pt x="207263" y="24384"/>
                        </a:lnTo>
                        <a:lnTo>
                          <a:pt x="211835" y="27432"/>
                        </a:lnTo>
                        <a:lnTo>
                          <a:pt x="214883" y="28956"/>
                        </a:lnTo>
                        <a:lnTo>
                          <a:pt x="220979" y="32004"/>
                        </a:lnTo>
                        <a:lnTo>
                          <a:pt x="263651" y="54864"/>
                        </a:lnTo>
                        <a:lnTo>
                          <a:pt x="266699" y="57912"/>
                        </a:lnTo>
                        <a:lnTo>
                          <a:pt x="272796" y="59436"/>
                        </a:lnTo>
                        <a:lnTo>
                          <a:pt x="277367" y="62484"/>
                        </a:lnTo>
                        <a:lnTo>
                          <a:pt x="294132" y="51816"/>
                        </a:lnTo>
                        <a:lnTo>
                          <a:pt x="300227" y="47244"/>
                        </a:lnTo>
                        <a:lnTo>
                          <a:pt x="306323" y="44196"/>
                        </a:lnTo>
                        <a:lnTo>
                          <a:pt x="312420" y="41148"/>
                        </a:lnTo>
                        <a:lnTo>
                          <a:pt x="339852" y="24384"/>
                        </a:lnTo>
                        <a:lnTo>
                          <a:pt x="341376" y="22860"/>
                        </a:lnTo>
                        <a:lnTo>
                          <a:pt x="345948" y="19812"/>
                        </a:lnTo>
                        <a:lnTo>
                          <a:pt x="348996" y="19812"/>
                        </a:lnTo>
                        <a:lnTo>
                          <a:pt x="347277" y="18532"/>
                        </a:lnTo>
                        <a:lnTo>
                          <a:pt x="337184" y="12496"/>
                        </a:lnTo>
                        <a:lnTo>
                          <a:pt x="322699" y="4415"/>
                        </a:lnTo>
                        <a:lnTo>
                          <a:pt x="308740" y="-3145"/>
                        </a:lnTo>
                        <a:lnTo>
                          <a:pt x="300227" y="-7619"/>
                        </a:lnTo>
                        <a:lnTo>
                          <a:pt x="295156" y="-10588"/>
                        </a:lnTo>
                        <a:lnTo>
                          <a:pt x="283308" y="-17383"/>
                        </a:lnTo>
                        <a:lnTo>
                          <a:pt x="268455" y="-25772"/>
                        </a:lnTo>
                        <a:lnTo>
                          <a:pt x="253631" y="-33972"/>
                        </a:lnTo>
                        <a:lnTo>
                          <a:pt x="241874" y="-40199"/>
                        </a:lnTo>
                        <a:lnTo>
                          <a:pt x="236220" y="-42671"/>
                        </a:lnTo>
                        <a:lnTo>
                          <a:pt x="232380" y="-41084"/>
                        </a:lnTo>
                        <a:lnTo>
                          <a:pt x="219368" y="-33011"/>
                        </a:lnTo>
                        <a:lnTo>
                          <a:pt x="208787" y="-25907"/>
                        </a:lnTo>
                        <a:lnTo>
                          <a:pt x="208479" y="-25715"/>
                        </a:lnTo>
                        <a:lnTo>
                          <a:pt x="198168" y="-19327"/>
                        </a:lnTo>
                        <a:lnTo>
                          <a:pt x="186488" y="-12262"/>
                        </a:lnTo>
                        <a:lnTo>
                          <a:pt x="174831" y="-5494"/>
                        </a:lnTo>
                        <a:lnTo>
                          <a:pt x="164591" y="0"/>
                        </a:lnTo>
                        <a:lnTo>
                          <a:pt x="163067" y="15240"/>
                        </a:lnTo>
                        <a:lnTo>
                          <a:pt x="159347" y="13199"/>
                        </a:lnTo>
                        <a:lnTo>
                          <a:pt x="154824" y="10387"/>
                        </a:lnTo>
                        <a:lnTo>
                          <a:pt x="151418" y="9549"/>
                        </a:lnTo>
                        <a:lnTo>
                          <a:pt x="146531" y="11387"/>
                        </a:lnTo>
                        <a:lnTo>
                          <a:pt x="137564" y="16605"/>
                        </a:lnTo>
                        <a:lnTo>
                          <a:pt x="121919" y="25908"/>
                        </a:lnTo>
                        <a:lnTo>
                          <a:pt x="118871" y="27432"/>
                        </a:lnTo>
                        <a:lnTo>
                          <a:pt x="103631" y="36576"/>
                        </a:lnTo>
                        <a:lnTo>
                          <a:pt x="89915" y="30480"/>
                        </a:lnTo>
                        <a:lnTo>
                          <a:pt x="143255" y="-1523"/>
                        </a:lnTo>
                        <a:lnTo>
                          <a:pt x="144779" y="-3047"/>
                        </a:lnTo>
                        <a:lnTo>
                          <a:pt x="146303" y="-4571"/>
                        </a:lnTo>
                        <a:lnTo>
                          <a:pt x="152399" y="-6095"/>
                        </a:lnTo>
                        <a:lnTo>
                          <a:pt x="153923" y="-7619"/>
                        </a:lnTo>
                        <a:lnTo>
                          <a:pt x="156971" y="-9143"/>
                        </a:lnTo>
                        <a:lnTo>
                          <a:pt x="160019" y="-10667"/>
                        </a:lnTo>
                        <a:lnTo>
                          <a:pt x="164591" y="-13715"/>
                        </a:lnTo>
                        <a:lnTo>
                          <a:pt x="169163" y="-16763"/>
                        </a:lnTo>
                        <a:lnTo>
                          <a:pt x="173735" y="-19811"/>
                        </a:lnTo>
                        <a:lnTo>
                          <a:pt x="182569" y="-25031"/>
                        </a:lnTo>
                        <a:lnTo>
                          <a:pt x="193225" y="-31565"/>
                        </a:lnTo>
                        <a:lnTo>
                          <a:pt x="204215" y="-38099"/>
                        </a:lnTo>
                        <a:lnTo>
                          <a:pt x="206882" y="-39818"/>
                        </a:lnTo>
                        <a:lnTo>
                          <a:pt x="217847" y="-46906"/>
                        </a:lnTo>
                        <a:lnTo>
                          <a:pt x="228021" y="-52064"/>
                        </a:lnTo>
                        <a:lnTo>
                          <a:pt x="238007" y="-53717"/>
                        </a:lnTo>
                        <a:lnTo>
                          <a:pt x="248411" y="-50291"/>
                        </a:lnTo>
                        <a:lnTo>
                          <a:pt x="251459" y="-48767"/>
                        </a:lnTo>
                        <a:lnTo>
                          <a:pt x="252983" y="-47243"/>
                        </a:lnTo>
                        <a:lnTo>
                          <a:pt x="256032" y="-45719"/>
                        </a:lnTo>
                        <a:lnTo>
                          <a:pt x="258210" y="-44616"/>
                        </a:lnTo>
                        <a:lnTo>
                          <a:pt x="268676" y="-39062"/>
                        </a:lnTo>
                        <a:lnTo>
                          <a:pt x="280554" y="-32518"/>
                        </a:lnTo>
                        <a:lnTo>
                          <a:pt x="292526" y="-25822"/>
                        </a:lnTo>
                        <a:lnTo>
                          <a:pt x="303275" y="-19811"/>
                        </a:lnTo>
                        <a:lnTo>
                          <a:pt x="335279" y="-3047"/>
                        </a:lnTo>
                        <a:lnTo>
                          <a:pt x="336803" y="-1523"/>
                        </a:lnTo>
                        <a:lnTo>
                          <a:pt x="339852" y="0"/>
                        </a:lnTo>
                        <a:lnTo>
                          <a:pt x="345891" y="2836"/>
                        </a:lnTo>
                        <a:lnTo>
                          <a:pt x="358767" y="9371"/>
                        </a:lnTo>
                        <a:lnTo>
                          <a:pt x="364235" y="18288"/>
                        </a:lnTo>
                        <a:lnTo>
                          <a:pt x="364235" y="24384"/>
                        </a:lnTo>
                        <a:lnTo>
                          <a:pt x="361187" y="25908"/>
                        </a:lnTo>
                        <a:lnTo>
                          <a:pt x="356615" y="28956"/>
                        </a:lnTo>
                        <a:lnTo>
                          <a:pt x="352044" y="30480"/>
                        </a:lnTo>
                        <a:lnTo>
                          <a:pt x="348996" y="33528"/>
                        </a:lnTo>
                        <a:lnTo>
                          <a:pt x="345948" y="35052"/>
                        </a:lnTo>
                        <a:lnTo>
                          <a:pt x="338327" y="39624"/>
                        </a:lnTo>
                        <a:lnTo>
                          <a:pt x="332231" y="44196"/>
                        </a:lnTo>
                        <a:lnTo>
                          <a:pt x="324611" y="48768"/>
                        </a:lnTo>
                        <a:lnTo>
                          <a:pt x="281939" y="73152"/>
                        </a:lnTo>
                        <a:lnTo>
                          <a:pt x="281939" y="161544"/>
                        </a:lnTo>
                        <a:lnTo>
                          <a:pt x="283463" y="164592"/>
                        </a:lnTo>
                        <a:lnTo>
                          <a:pt x="277367" y="167640"/>
                        </a:lnTo>
                        <a:lnTo>
                          <a:pt x="266960" y="174642"/>
                        </a:lnTo>
                        <a:lnTo>
                          <a:pt x="256162" y="181222"/>
                        </a:lnTo>
                        <a:lnTo>
                          <a:pt x="245363" y="187452"/>
                        </a:lnTo>
                        <a:lnTo>
                          <a:pt x="214883" y="205740"/>
                        </a:lnTo>
                        <a:lnTo>
                          <a:pt x="205739" y="205740"/>
                        </a:lnTo>
                        <a:lnTo>
                          <a:pt x="207263" y="199644"/>
                        </a:lnTo>
                        <a:close/>
                      </a:path>
                    </a:pathLst>
                  </a:custGeom>
                  <a:grpFill/>
                  <a:ln>
                    <a:solidFill>
                      <a:schemeClr val="bg1"/>
                    </a:solidFill>
                  </a:ln>
                </p:spPr>
                <p:txBody>
                  <a:bodyPr wrap="square" lIns="0" tIns="0" rIns="0" bIns="0" rtlCol="0">
                    <a:noAutofit/>
                  </a:bodyPr>
                  <a:lstStyle/>
                  <a:p>
                    <a:pPr>
                      <a:buClrTx/>
                      <a:buFontTx/>
                      <a:buNone/>
                    </a:pPr>
                    <a:endParaRPr sz="1350" kern="1200">
                      <a:ln w="0"/>
                      <a:solidFill>
                        <a:srgbClr val="4472C4"/>
                      </a:solidFill>
                      <a:effectLst>
                        <a:outerShdw blurRad="38100" dist="25400" dir="5400000" algn="ctr" rotWithShape="0">
                          <a:srgbClr val="6E747A">
                            <a:alpha val="43000"/>
                          </a:srgbClr>
                        </a:outerShdw>
                      </a:effectLst>
                      <a:latin typeface="Calibri" panose="020F0502020204030204"/>
                      <a:ea typeface="+mn-ea"/>
                      <a:cs typeface="+mn-cs"/>
                    </a:endParaRPr>
                  </a:p>
                </p:txBody>
              </p:sp>
              <p:sp>
                <p:nvSpPr>
                  <p:cNvPr id="47" name="object 66"/>
                  <p:cNvSpPr/>
                  <p:nvPr/>
                </p:nvSpPr>
                <p:spPr>
                  <a:xfrm>
                    <a:off x="6217919" y="2574035"/>
                    <a:ext cx="233172" cy="54864"/>
                  </a:xfrm>
                  <a:custGeom>
                    <a:avLst/>
                    <a:gdLst/>
                    <a:ahLst/>
                    <a:cxnLst/>
                    <a:rect l="l" t="t" r="r" b="b"/>
                    <a:pathLst>
                      <a:path w="233172" h="54863">
                        <a:moveTo>
                          <a:pt x="21336" y="0"/>
                        </a:moveTo>
                        <a:lnTo>
                          <a:pt x="210312" y="0"/>
                        </a:lnTo>
                        <a:lnTo>
                          <a:pt x="223420" y="4384"/>
                        </a:lnTo>
                        <a:lnTo>
                          <a:pt x="231791" y="15320"/>
                        </a:lnTo>
                        <a:lnTo>
                          <a:pt x="233172" y="22859"/>
                        </a:lnTo>
                        <a:lnTo>
                          <a:pt x="233172" y="32004"/>
                        </a:lnTo>
                        <a:lnTo>
                          <a:pt x="228787" y="45112"/>
                        </a:lnTo>
                        <a:lnTo>
                          <a:pt x="217851" y="53483"/>
                        </a:lnTo>
                        <a:lnTo>
                          <a:pt x="210312" y="54864"/>
                        </a:lnTo>
                        <a:lnTo>
                          <a:pt x="21336" y="54864"/>
                        </a:lnTo>
                        <a:lnTo>
                          <a:pt x="8397" y="50197"/>
                        </a:lnTo>
                        <a:lnTo>
                          <a:pt x="926" y="38648"/>
                        </a:lnTo>
                        <a:lnTo>
                          <a:pt x="0" y="32004"/>
                        </a:lnTo>
                        <a:lnTo>
                          <a:pt x="0" y="22859"/>
                        </a:lnTo>
                        <a:lnTo>
                          <a:pt x="4116" y="9371"/>
                        </a:lnTo>
                        <a:lnTo>
                          <a:pt x="14832" y="1067"/>
                        </a:lnTo>
                        <a:lnTo>
                          <a:pt x="21336" y="0"/>
                        </a:lnTo>
                        <a:close/>
                      </a:path>
                    </a:pathLst>
                  </a:custGeom>
                  <a:grpFill/>
                  <a:ln>
                    <a:solidFill>
                      <a:schemeClr val="bg1"/>
                    </a:solidFill>
                  </a:ln>
                </p:spPr>
                <p:txBody>
                  <a:bodyPr wrap="square" lIns="0" tIns="0" rIns="0" bIns="0" rtlCol="0">
                    <a:noAutofit/>
                  </a:bodyPr>
                  <a:lstStyle/>
                  <a:p>
                    <a:pPr>
                      <a:buClrTx/>
                      <a:buFontTx/>
                      <a:buNone/>
                    </a:pPr>
                    <a:endParaRPr sz="1350" kern="1200">
                      <a:ln w="0"/>
                      <a:solidFill>
                        <a:srgbClr val="4472C4"/>
                      </a:solidFill>
                      <a:effectLst>
                        <a:outerShdw blurRad="38100" dist="25400" dir="5400000" algn="ctr" rotWithShape="0">
                          <a:srgbClr val="6E747A">
                            <a:alpha val="43000"/>
                          </a:srgbClr>
                        </a:outerShdw>
                      </a:effectLst>
                      <a:latin typeface="Calibri" panose="020F0502020204030204"/>
                      <a:ea typeface="+mn-ea"/>
                      <a:cs typeface="+mn-cs"/>
                    </a:endParaRPr>
                  </a:p>
                </p:txBody>
              </p:sp>
              <p:sp>
                <p:nvSpPr>
                  <p:cNvPr id="48" name="object 56"/>
                  <p:cNvSpPr/>
                  <p:nvPr/>
                </p:nvSpPr>
                <p:spPr>
                  <a:xfrm>
                    <a:off x="5926836" y="2691384"/>
                    <a:ext cx="196595" cy="80722"/>
                  </a:xfrm>
                  <a:custGeom>
                    <a:avLst/>
                    <a:gdLst/>
                    <a:ahLst/>
                    <a:cxnLst/>
                    <a:rect l="l" t="t" r="r" b="b"/>
                    <a:pathLst>
                      <a:path w="196596" h="80722">
                        <a:moveTo>
                          <a:pt x="6096" y="0"/>
                        </a:moveTo>
                        <a:lnTo>
                          <a:pt x="7620" y="0"/>
                        </a:lnTo>
                        <a:lnTo>
                          <a:pt x="112776" y="59436"/>
                        </a:lnTo>
                        <a:lnTo>
                          <a:pt x="117348" y="60960"/>
                        </a:lnTo>
                        <a:lnTo>
                          <a:pt x="123444" y="65532"/>
                        </a:lnTo>
                        <a:lnTo>
                          <a:pt x="128016" y="67056"/>
                        </a:lnTo>
                        <a:lnTo>
                          <a:pt x="132588" y="64008"/>
                        </a:lnTo>
                        <a:lnTo>
                          <a:pt x="138684" y="60960"/>
                        </a:lnTo>
                        <a:lnTo>
                          <a:pt x="143256" y="57912"/>
                        </a:lnTo>
                        <a:lnTo>
                          <a:pt x="173736" y="39624"/>
                        </a:lnTo>
                        <a:lnTo>
                          <a:pt x="175260" y="39624"/>
                        </a:lnTo>
                        <a:lnTo>
                          <a:pt x="187452" y="32004"/>
                        </a:lnTo>
                        <a:lnTo>
                          <a:pt x="196596" y="32004"/>
                        </a:lnTo>
                        <a:lnTo>
                          <a:pt x="196596" y="42672"/>
                        </a:lnTo>
                        <a:lnTo>
                          <a:pt x="192024" y="44196"/>
                        </a:lnTo>
                        <a:lnTo>
                          <a:pt x="188976" y="45720"/>
                        </a:lnTo>
                        <a:lnTo>
                          <a:pt x="163067" y="60960"/>
                        </a:lnTo>
                        <a:lnTo>
                          <a:pt x="149914" y="69075"/>
                        </a:lnTo>
                        <a:lnTo>
                          <a:pt x="138953" y="75887"/>
                        </a:lnTo>
                        <a:lnTo>
                          <a:pt x="132030" y="79645"/>
                        </a:lnTo>
                        <a:lnTo>
                          <a:pt x="127470" y="80722"/>
                        </a:lnTo>
                        <a:lnTo>
                          <a:pt x="123603" y="79496"/>
                        </a:lnTo>
                        <a:lnTo>
                          <a:pt x="118754" y="76339"/>
                        </a:lnTo>
                        <a:lnTo>
                          <a:pt x="111252" y="71628"/>
                        </a:lnTo>
                        <a:lnTo>
                          <a:pt x="105156" y="70104"/>
                        </a:lnTo>
                        <a:lnTo>
                          <a:pt x="100584" y="65532"/>
                        </a:lnTo>
                        <a:lnTo>
                          <a:pt x="94488" y="64008"/>
                        </a:lnTo>
                        <a:lnTo>
                          <a:pt x="86478" y="59331"/>
                        </a:lnTo>
                        <a:lnTo>
                          <a:pt x="75632" y="53006"/>
                        </a:lnTo>
                        <a:lnTo>
                          <a:pt x="64188" y="46373"/>
                        </a:lnTo>
                        <a:lnTo>
                          <a:pt x="52568" y="39712"/>
                        </a:lnTo>
                        <a:lnTo>
                          <a:pt x="41191" y="33305"/>
                        </a:lnTo>
                        <a:lnTo>
                          <a:pt x="30480" y="27432"/>
                        </a:lnTo>
                        <a:lnTo>
                          <a:pt x="27432" y="25908"/>
                        </a:lnTo>
                        <a:lnTo>
                          <a:pt x="25908" y="24384"/>
                        </a:lnTo>
                        <a:lnTo>
                          <a:pt x="22860" y="22860"/>
                        </a:lnTo>
                        <a:lnTo>
                          <a:pt x="19812" y="21336"/>
                        </a:lnTo>
                        <a:lnTo>
                          <a:pt x="18288" y="19812"/>
                        </a:lnTo>
                        <a:lnTo>
                          <a:pt x="15240" y="18288"/>
                        </a:lnTo>
                        <a:lnTo>
                          <a:pt x="12192" y="16764"/>
                        </a:lnTo>
                        <a:lnTo>
                          <a:pt x="9144" y="15240"/>
                        </a:lnTo>
                        <a:lnTo>
                          <a:pt x="7620" y="13716"/>
                        </a:lnTo>
                        <a:lnTo>
                          <a:pt x="0" y="10668"/>
                        </a:lnTo>
                        <a:lnTo>
                          <a:pt x="1524" y="9144"/>
                        </a:lnTo>
                        <a:lnTo>
                          <a:pt x="1524" y="1524"/>
                        </a:lnTo>
                        <a:lnTo>
                          <a:pt x="6096" y="0"/>
                        </a:lnTo>
                        <a:close/>
                      </a:path>
                    </a:pathLst>
                  </a:custGeom>
                  <a:grpFill/>
                  <a:ln>
                    <a:solidFill>
                      <a:schemeClr val="bg1"/>
                    </a:solidFill>
                  </a:ln>
                </p:spPr>
                <p:txBody>
                  <a:bodyPr wrap="square" lIns="0" tIns="0" rIns="0" bIns="0" rtlCol="0">
                    <a:noAutofit/>
                  </a:bodyPr>
                  <a:lstStyle/>
                  <a:p>
                    <a:pPr>
                      <a:buClrTx/>
                      <a:buFontTx/>
                      <a:buNone/>
                    </a:pPr>
                    <a:endParaRPr sz="1350" kern="1200">
                      <a:ln w="0"/>
                      <a:solidFill>
                        <a:srgbClr val="4472C4"/>
                      </a:solidFill>
                      <a:effectLst>
                        <a:outerShdw blurRad="38100" dist="25400" dir="5400000" algn="ctr" rotWithShape="0">
                          <a:srgbClr val="6E747A">
                            <a:alpha val="43000"/>
                          </a:srgbClr>
                        </a:outerShdw>
                      </a:effectLst>
                      <a:latin typeface="Calibri" panose="020F0502020204030204"/>
                      <a:ea typeface="+mn-ea"/>
                      <a:cs typeface="+mn-cs"/>
                    </a:endParaRPr>
                  </a:p>
                </p:txBody>
              </p:sp>
              <p:sp>
                <p:nvSpPr>
                  <p:cNvPr id="49" name="object 58"/>
                  <p:cNvSpPr/>
                  <p:nvPr/>
                </p:nvSpPr>
                <p:spPr>
                  <a:xfrm>
                    <a:off x="5984748" y="2594198"/>
                    <a:ext cx="117390" cy="72801"/>
                  </a:xfrm>
                  <a:custGeom>
                    <a:avLst/>
                    <a:gdLst/>
                    <a:ahLst/>
                    <a:cxnLst/>
                    <a:rect l="l" t="t" r="r" b="b"/>
                    <a:pathLst>
                      <a:path w="117390" h="72801">
                        <a:moveTo>
                          <a:pt x="67056" y="56037"/>
                        </a:moveTo>
                        <a:lnTo>
                          <a:pt x="70104" y="56037"/>
                        </a:lnTo>
                        <a:lnTo>
                          <a:pt x="77238" y="56381"/>
                        </a:lnTo>
                        <a:lnTo>
                          <a:pt x="83763" y="57858"/>
                        </a:lnTo>
                        <a:lnTo>
                          <a:pt x="87156" y="58137"/>
                        </a:lnTo>
                        <a:lnTo>
                          <a:pt x="94488" y="54513"/>
                        </a:lnTo>
                        <a:lnTo>
                          <a:pt x="96012" y="52989"/>
                        </a:lnTo>
                        <a:lnTo>
                          <a:pt x="108204" y="45369"/>
                        </a:lnTo>
                        <a:lnTo>
                          <a:pt x="110172" y="45377"/>
                        </a:lnTo>
                        <a:lnTo>
                          <a:pt x="117390" y="49896"/>
                        </a:lnTo>
                        <a:lnTo>
                          <a:pt x="111252" y="57561"/>
                        </a:lnTo>
                        <a:lnTo>
                          <a:pt x="109195" y="58967"/>
                        </a:lnTo>
                        <a:lnTo>
                          <a:pt x="96701" y="67504"/>
                        </a:lnTo>
                        <a:lnTo>
                          <a:pt x="86868" y="72801"/>
                        </a:lnTo>
                        <a:lnTo>
                          <a:pt x="85344" y="72801"/>
                        </a:lnTo>
                        <a:lnTo>
                          <a:pt x="77724" y="68229"/>
                        </a:lnTo>
                        <a:lnTo>
                          <a:pt x="65532" y="68229"/>
                        </a:lnTo>
                        <a:lnTo>
                          <a:pt x="59436" y="72801"/>
                        </a:lnTo>
                        <a:lnTo>
                          <a:pt x="57912" y="72801"/>
                        </a:lnTo>
                        <a:lnTo>
                          <a:pt x="51208" y="70284"/>
                        </a:lnTo>
                        <a:lnTo>
                          <a:pt x="37511" y="62454"/>
                        </a:lnTo>
                        <a:lnTo>
                          <a:pt x="27432" y="56037"/>
                        </a:lnTo>
                        <a:lnTo>
                          <a:pt x="6096" y="45369"/>
                        </a:lnTo>
                        <a:lnTo>
                          <a:pt x="2711" y="42824"/>
                        </a:lnTo>
                        <a:lnTo>
                          <a:pt x="1482" y="35190"/>
                        </a:lnTo>
                        <a:lnTo>
                          <a:pt x="6096" y="30129"/>
                        </a:lnTo>
                        <a:lnTo>
                          <a:pt x="4572" y="24033"/>
                        </a:lnTo>
                        <a:lnTo>
                          <a:pt x="0" y="28605"/>
                        </a:lnTo>
                        <a:lnTo>
                          <a:pt x="52" y="19157"/>
                        </a:lnTo>
                        <a:lnTo>
                          <a:pt x="9990" y="11555"/>
                        </a:lnTo>
                        <a:lnTo>
                          <a:pt x="21336" y="4221"/>
                        </a:lnTo>
                        <a:lnTo>
                          <a:pt x="21782" y="3926"/>
                        </a:lnTo>
                        <a:lnTo>
                          <a:pt x="30972" y="0"/>
                        </a:lnTo>
                        <a:lnTo>
                          <a:pt x="36576" y="7269"/>
                        </a:lnTo>
                        <a:lnTo>
                          <a:pt x="36576" y="11841"/>
                        </a:lnTo>
                        <a:lnTo>
                          <a:pt x="21336" y="19461"/>
                        </a:lnTo>
                        <a:lnTo>
                          <a:pt x="16764" y="22509"/>
                        </a:lnTo>
                        <a:lnTo>
                          <a:pt x="21336" y="30129"/>
                        </a:lnTo>
                        <a:lnTo>
                          <a:pt x="18288" y="33177"/>
                        </a:lnTo>
                        <a:lnTo>
                          <a:pt x="16764" y="37749"/>
                        </a:lnTo>
                        <a:lnTo>
                          <a:pt x="36576" y="48417"/>
                        </a:lnTo>
                        <a:lnTo>
                          <a:pt x="50487" y="56214"/>
                        </a:lnTo>
                        <a:lnTo>
                          <a:pt x="57397" y="58575"/>
                        </a:lnTo>
                        <a:lnTo>
                          <a:pt x="64008" y="57561"/>
                        </a:lnTo>
                        <a:lnTo>
                          <a:pt x="67056" y="56037"/>
                        </a:lnTo>
                        <a:close/>
                      </a:path>
                    </a:pathLst>
                  </a:custGeom>
                  <a:grpFill/>
                  <a:ln>
                    <a:solidFill>
                      <a:schemeClr val="bg1"/>
                    </a:solidFill>
                  </a:ln>
                </p:spPr>
                <p:txBody>
                  <a:bodyPr wrap="square" lIns="0" tIns="0" rIns="0" bIns="0" rtlCol="0">
                    <a:noAutofit/>
                  </a:bodyPr>
                  <a:lstStyle/>
                  <a:p>
                    <a:pPr>
                      <a:buClrTx/>
                      <a:buFontTx/>
                      <a:buNone/>
                    </a:pPr>
                    <a:endParaRPr sz="1350" kern="1200">
                      <a:ln w="0"/>
                      <a:solidFill>
                        <a:srgbClr val="4472C4"/>
                      </a:solidFill>
                      <a:effectLst>
                        <a:outerShdw blurRad="38100" dist="25400" dir="5400000" algn="ctr" rotWithShape="0">
                          <a:srgbClr val="6E747A">
                            <a:alpha val="43000"/>
                          </a:srgbClr>
                        </a:outerShdw>
                      </a:effectLst>
                      <a:latin typeface="Calibri" panose="020F0502020204030204"/>
                      <a:ea typeface="+mn-ea"/>
                      <a:cs typeface="+mn-cs"/>
                    </a:endParaRPr>
                  </a:p>
                </p:txBody>
              </p:sp>
              <p:sp>
                <p:nvSpPr>
                  <p:cNvPr id="50" name="object 72"/>
                  <p:cNvSpPr/>
                  <p:nvPr/>
                </p:nvSpPr>
                <p:spPr>
                  <a:xfrm>
                    <a:off x="6167624" y="2456686"/>
                    <a:ext cx="393192" cy="387941"/>
                  </a:xfrm>
                  <a:custGeom>
                    <a:avLst/>
                    <a:gdLst/>
                    <a:ahLst/>
                    <a:cxnLst/>
                    <a:rect l="l" t="t" r="r" b="b"/>
                    <a:pathLst>
                      <a:path w="393192" h="387941">
                        <a:moveTo>
                          <a:pt x="174023" y="185117"/>
                        </a:moveTo>
                        <a:lnTo>
                          <a:pt x="166482" y="195436"/>
                        </a:lnTo>
                        <a:lnTo>
                          <a:pt x="169164" y="166115"/>
                        </a:lnTo>
                        <a:lnTo>
                          <a:pt x="172212" y="166115"/>
                        </a:lnTo>
                        <a:lnTo>
                          <a:pt x="173736" y="163067"/>
                        </a:lnTo>
                        <a:lnTo>
                          <a:pt x="175260" y="161543"/>
                        </a:lnTo>
                        <a:lnTo>
                          <a:pt x="182555" y="175776"/>
                        </a:lnTo>
                        <a:lnTo>
                          <a:pt x="174023" y="185117"/>
                        </a:lnTo>
                        <a:close/>
                      </a:path>
                      <a:path w="393192" h="387941">
                        <a:moveTo>
                          <a:pt x="257407" y="23774"/>
                        </a:moveTo>
                        <a:lnTo>
                          <a:pt x="259080" y="33527"/>
                        </a:lnTo>
                        <a:lnTo>
                          <a:pt x="257608" y="47002"/>
                        </a:lnTo>
                        <a:lnTo>
                          <a:pt x="254935" y="53103"/>
                        </a:lnTo>
                        <a:lnTo>
                          <a:pt x="254507" y="54863"/>
                        </a:lnTo>
                        <a:lnTo>
                          <a:pt x="318516" y="54863"/>
                        </a:lnTo>
                        <a:lnTo>
                          <a:pt x="330518" y="58605"/>
                        </a:lnTo>
                        <a:lnTo>
                          <a:pt x="339788" y="65578"/>
                        </a:lnTo>
                        <a:lnTo>
                          <a:pt x="346156" y="74850"/>
                        </a:lnTo>
                        <a:lnTo>
                          <a:pt x="349453" y="85488"/>
                        </a:lnTo>
                        <a:lnTo>
                          <a:pt x="349510" y="96560"/>
                        </a:lnTo>
                        <a:lnTo>
                          <a:pt x="346157" y="107133"/>
                        </a:lnTo>
                        <a:lnTo>
                          <a:pt x="339223" y="116275"/>
                        </a:lnTo>
                        <a:lnTo>
                          <a:pt x="333755" y="120395"/>
                        </a:lnTo>
                        <a:lnTo>
                          <a:pt x="322822" y="125286"/>
                        </a:lnTo>
                        <a:lnTo>
                          <a:pt x="311657" y="126593"/>
                        </a:lnTo>
                        <a:lnTo>
                          <a:pt x="312419" y="111251"/>
                        </a:lnTo>
                        <a:lnTo>
                          <a:pt x="315059" y="111131"/>
                        </a:lnTo>
                        <a:lnTo>
                          <a:pt x="327347" y="106101"/>
                        </a:lnTo>
                        <a:lnTo>
                          <a:pt x="333459" y="96241"/>
                        </a:lnTo>
                        <a:lnTo>
                          <a:pt x="333521" y="85093"/>
                        </a:lnTo>
                        <a:lnTo>
                          <a:pt x="327660" y="76199"/>
                        </a:lnTo>
                        <a:lnTo>
                          <a:pt x="324612" y="73151"/>
                        </a:lnTo>
                        <a:lnTo>
                          <a:pt x="318516" y="70103"/>
                        </a:lnTo>
                        <a:lnTo>
                          <a:pt x="129540" y="70103"/>
                        </a:lnTo>
                        <a:lnTo>
                          <a:pt x="123313" y="70777"/>
                        </a:lnTo>
                        <a:lnTo>
                          <a:pt x="96012" y="70103"/>
                        </a:lnTo>
                        <a:lnTo>
                          <a:pt x="32004" y="70103"/>
                        </a:lnTo>
                        <a:lnTo>
                          <a:pt x="18767" y="66493"/>
                        </a:lnTo>
                        <a:lnTo>
                          <a:pt x="8382" y="58377"/>
                        </a:lnTo>
                        <a:lnTo>
                          <a:pt x="1828" y="46244"/>
                        </a:lnTo>
                        <a:lnTo>
                          <a:pt x="0" y="33527"/>
                        </a:lnTo>
                        <a:lnTo>
                          <a:pt x="3174" y="20661"/>
                        </a:lnTo>
                        <a:lnTo>
                          <a:pt x="11602" y="9599"/>
                        </a:lnTo>
                        <a:lnTo>
                          <a:pt x="23643" y="2148"/>
                        </a:lnTo>
                        <a:lnTo>
                          <a:pt x="31873" y="15913"/>
                        </a:lnTo>
                        <a:lnTo>
                          <a:pt x="19736" y="22985"/>
                        </a:lnTo>
                        <a:lnTo>
                          <a:pt x="15240" y="35051"/>
                        </a:lnTo>
                        <a:lnTo>
                          <a:pt x="15926" y="40034"/>
                        </a:lnTo>
                        <a:lnTo>
                          <a:pt x="23580" y="50592"/>
                        </a:lnTo>
                        <a:lnTo>
                          <a:pt x="38100" y="54863"/>
                        </a:lnTo>
                        <a:lnTo>
                          <a:pt x="220980" y="54863"/>
                        </a:lnTo>
                        <a:lnTo>
                          <a:pt x="231092" y="53119"/>
                        </a:lnTo>
                        <a:lnTo>
                          <a:pt x="240229" y="46240"/>
                        </a:lnTo>
                        <a:lnTo>
                          <a:pt x="243787" y="36478"/>
                        </a:lnTo>
                        <a:lnTo>
                          <a:pt x="241764" y="26368"/>
                        </a:lnTo>
                        <a:lnTo>
                          <a:pt x="234162" y="18444"/>
                        </a:lnTo>
                        <a:lnTo>
                          <a:pt x="220980" y="15239"/>
                        </a:lnTo>
                        <a:lnTo>
                          <a:pt x="38100" y="15239"/>
                        </a:lnTo>
                        <a:lnTo>
                          <a:pt x="225552" y="0"/>
                        </a:lnTo>
                        <a:lnTo>
                          <a:pt x="239356" y="3285"/>
                        </a:lnTo>
                        <a:lnTo>
                          <a:pt x="250443" y="11854"/>
                        </a:lnTo>
                        <a:lnTo>
                          <a:pt x="257407" y="23774"/>
                        </a:lnTo>
                        <a:close/>
                      </a:path>
                      <a:path w="393192" h="387941">
                        <a:moveTo>
                          <a:pt x="35052" y="0"/>
                        </a:moveTo>
                        <a:lnTo>
                          <a:pt x="225552" y="0"/>
                        </a:lnTo>
                        <a:lnTo>
                          <a:pt x="38100" y="15239"/>
                        </a:lnTo>
                        <a:lnTo>
                          <a:pt x="31873" y="15913"/>
                        </a:lnTo>
                        <a:lnTo>
                          <a:pt x="23643" y="2148"/>
                        </a:lnTo>
                        <a:lnTo>
                          <a:pt x="35052" y="0"/>
                        </a:lnTo>
                        <a:close/>
                      </a:path>
                      <a:path w="393192" h="387941">
                        <a:moveTo>
                          <a:pt x="152868" y="326749"/>
                        </a:moveTo>
                        <a:lnTo>
                          <a:pt x="145944" y="315097"/>
                        </a:lnTo>
                        <a:lnTo>
                          <a:pt x="148275" y="262844"/>
                        </a:lnTo>
                        <a:lnTo>
                          <a:pt x="149713" y="275544"/>
                        </a:lnTo>
                        <a:lnTo>
                          <a:pt x="152523" y="287939"/>
                        </a:lnTo>
                        <a:lnTo>
                          <a:pt x="156640" y="299904"/>
                        </a:lnTo>
                        <a:lnTo>
                          <a:pt x="155448" y="330707"/>
                        </a:lnTo>
                        <a:lnTo>
                          <a:pt x="152868" y="326749"/>
                        </a:lnTo>
                        <a:close/>
                      </a:path>
                      <a:path w="393192" h="387941">
                        <a:moveTo>
                          <a:pt x="144780" y="204215"/>
                        </a:moveTo>
                        <a:lnTo>
                          <a:pt x="146304" y="199643"/>
                        </a:lnTo>
                        <a:lnTo>
                          <a:pt x="148278" y="249962"/>
                        </a:lnTo>
                        <a:lnTo>
                          <a:pt x="148275" y="262844"/>
                        </a:lnTo>
                        <a:lnTo>
                          <a:pt x="145944" y="315097"/>
                        </a:lnTo>
                        <a:lnTo>
                          <a:pt x="139806" y="302232"/>
                        </a:lnTo>
                        <a:lnTo>
                          <a:pt x="137160" y="291083"/>
                        </a:lnTo>
                        <a:lnTo>
                          <a:pt x="79248" y="291083"/>
                        </a:lnTo>
                        <a:lnTo>
                          <a:pt x="74741" y="291514"/>
                        </a:lnTo>
                        <a:lnTo>
                          <a:pt x="62625" y="298438"/>
                        </a:lnTo>
                        <a:lnTo>
                          <a:pt x="57912" y="310895"/>
                        </a:lnTo>
                        <a:lnTo>
                          <a:pt x="57912" y="315467"/>
                        </a:lnTo>
                        <a:lnTo>
                          <a:pt x="59436" y="320039"/>
                        </a:lnTo>
                        <a:lnTo>
                          <a:pt x="60960" y="323087"/>
                        </a:lnTo>
                        <a:lnTo>
                          <a:pt x="70444" y="329720"/>
                        </a:lnTo>
                        <a:lnTo>
                          <a:pt x="83039" y="331105"/>
                        </a:lnTo>
                        <a:lnTo>
                          <a:pt x="96012" y="330707"/>
                        </a:lnTo>
                        <a:lnTo>
                          <a:pt x="155448" y="330707"/>
                        </a:lnTo>
                        <a:lnTo>
                          <a:pt x="156640" y="299904"/>
                        </a:lnTo>
                        <a:lnTo>
                          <a:pt x="161995" y="311314"/>
                        </a:lnTo>
                        <a:lnTo>
                          <a:pt x="168523" y="322047"/>
                        </a:lnTo>
                        <a:lnTo>
                          <a:pt x="176157" y="331977"/>
                        </a:lnTo>
                        <a:lnTo>
                          <a:pt x="184829" y="340980"/>
                        </a:lnTo>
                        <a:lnTo>
                          <a:pt x="194472" y="348932"/>
                        </a:lnTo>
                        <a:lnTo>
                          <a:pt x="205021" y="355710"/>
                        </a:lnTo>
                        <a:lnTo>
                          <a:pt x="216407" y="361187"/>
                        </a:lnTo>
                        <a:lnTo>
                          <a:pt x="225410" y="365455"/>
                        </a:lnTo>
                        <a:lnTo>
                          <a:pt x="237174" y="369121"/>
                        </a:lnTo>
                        <a:lnTo>
                          <a:pt x="249867" y="371199"/>
                        </a:lnTo>
                        <a:lnTo>
                          <a:pt x="263652" y="371855"/>
                        </a:lnTo>
                        <a:lnTo>
                          <a:pt x="264259" y="371852"/>
                        </a:lnTo>
                        <a:lnTo>
                          <a:pt x="276967" y="370857"/>
                        </a:lnTo>
                        <a:lnTo>
                          <a:pt x="289560" y="368807"/>
                        </a:lnTo>
                        <a:lnTo>
                          <a:pt x="304442" y="364246"/>
                        </a:lnTo>
                        <a:lnTo>
                          <a:pt x="316608" y="358839"/>
                        </a:lnTo>
                        <a:lnTo>
                          <a:pt x="327839" y="352241"/>
                        </a:lnTo>
                        <a:lnTo>
                          <a:pt x="338084" y="344559"/>
                        </a:lnTo>
                        <a:lnTo>
                          <a:pt x="347292" y="335901"/>
                        </a:lnTo>
                        <a:lnTo>
                          <a:pt x="355409" y="326373"/>
                        </a:lnTo>
                        <a:lnTo>
                          <a:pt x="362385" y="316081"/>
                        </a:lnTo>
                        <a:lnTo>
                          <a:pt x="368168" y="305134"/>
                        </a:lnTo>
                        <a:lnTo>
                          <a:pt x="372706" y="293637"/>
                        </a:lnTo>
                        <a:lnTo>
                          <a:pt x="375946" y="281697"/>
                        </a:lnTo>
                        <a:lnTo>
                          <a:pt x="377838" y="269421"/>
                        </a:lnTo>
                        <a:lnTo>
                          <a:pt x="378330" y="256916"/>
                        </a:lnTo>
                        <a:lnTo>
                          <a:pt x="377369" y="244290"/>
                        </a:lnTo>
                        <a:lnTo>
                          <a:pt x="374903" y="231647"/>
                        </a:lnTo>
                        <a:lnTo>
                          <a:pt x="372699" y="223663"/>
                        </a:lnTo>
                        <a:lnTo>
                          <a:pt x="367885" y="210837"/>
                        </a:lnTo>
                        <a:lnTo>
                          <a:pt x="361778" y="198971"/>
                        </a:lnTo>
                        <a:lnTo>
                          <a:pt x="354439" y="188108"/>
                        </a:lnTo>
                        <a:lnTo>
                          <a:pt x="345931" y="178288"/>
                        </a:lnTo>
                        <a:lnTo>
                          <a:pt x="336317" y="169555"/>
                        </a:lnTo>
                        <a:lnTo>
                          <a:pt x="325658" y="161948"/>
                        </a:lnTo>
                        <a:lnTo>
                          <a:pt x="314016" y="155509"/>
                        </a:lnTo>
                        <a:lnTo>
                          <a:pt x="301455" y="150281"/>
                        </a:lnTo>
                        <a:lnTo>
                          <a:pt x="288036" y="146303"/>
                        </a:lnTo>
                        <a:lnTo>
                          <a:pt x="273678" y="143648"/>
                        </a:lnTo>
                        <a:lnTo>
                          <a:pt x="261062" y="142949"/>
                        </a:lnTo>
                        <a:lnTo>
                          <a:pt x="248582" y="143720"/>
                        </a:lnTo>
                        <a:lnTo>
                          <a:pt x="236346" y="145899"/>
                        </a:lnTo>
                        <a:lnTo>
                          <a:pt x="224459" y="149426"/>
                        </a:lnTo>
                        <a:lnTo>
                          <a:pt x="213031" y="154239"/>
                        </a:lnTo>
                        <a:lnTo>
                          <a:pt x="202166" y="160276"/>
                        </a:lnTo>
                        <a:lnTo>
                          <a:pt x="191971" y="167475"/>
                        </a:lnTo>
                        <a:lnTo>
                          <a:pt x="182555" y="175776"/>
                        </a:lnTo>
                        <a:lnTo>
                          <a:pt x="175260" y="161543"/>
                        </a:lnTo>
                        <a:lnTo>
                          <a:pt x="178653" y="158390"/>
                        </a:lnTo>
                        <a:lnTo>
                          <a:pt x="189082" y="150227"/>
                        </a:lnTo>
                        <a:lnTo>
                          <a:pt x="199644" y="143255"/>
                        </a:lnTo>
                        <a:lnTo>
                          <a:pt x="209151" y="138408"/>
                        </a:lnTo>
                        <a:lnTo>
                          <a:pt x="221114" y="133777"/>
                        </a:lnTo>
                        <a:lnTo>
                          <a:pt x="232926" y="130755"/>
                        </a:lnTo>
                        <a:lnTo>
                          <a:pt x="244969" y="129011"/>
                        </a:lnTo>
                        <a:lnTo>
                          <a:pt x="257623" y="128209"/>
                        </a:lnTo>
                        <a:lnTo>
                          <a:pt x="271272" y="128015"/>
                        </a:lnTo>
                        <a:lnTo>
                          <a:pt x="271272" y="126491"/>
                        </a:lnTo>
                        <a:lnTo>
                          <a:pt x="79248" y="126491"/>
                        </a:lnTo>
                        <a:lnTo>
                          <a:pt x="71775" y="127498"/>
                        </a:lnTo>
                        <a:lnTo>
                          <a:pt x="69063" y="111330"/>
                        </a:lnTo>
                        <a:lnTo>
                          <a:pt x="80446" y="110709"/>
                        </a:lnTo>
                        <a:lnTo>
                          <a:pt x="94180" y="111240"/>
                        </a:lnTo>
                        <a:lnTo>
                          <a:pt x="96012" y="111251"/>
                        </a:lnTo>
                        <a:lnTo>
                          <a:pt x="94488" y="103631"/>
                        </a:lnTo>
                        <a:lnTo>
                          <a:pt x="91440" y="102107"/>
                        </a:lnTo>
                        <a:lnTo>
                          <a:pt x="91440" y="91439"/>
                        </a:lnTo>
                        <a:lnTo>
                          <a:pt x="92911" y="79100"/>
                        </a:lnTo>
                        <a:lnTo>
                          <a:pt x="95584" y="72226"/>
                        </a:lnTo>
                        <a:lnTo>
                          <a:pt x="96012" y="70103"/>
                        </a:lnTo>
                        <a:lnTo>
                          <a:pt x="123313" y="70777"/>
                        </a:lnTo>
                        <a:lnTo>
                          <a:pt x="111176" y="77849"/>
                        </a:lnTo>
                        <a:lnTo>
                          <a:pt x="106680" y="89915"/>
                        </a:lnTo>
                        <a:lnTo>
                          <a:pt x="107616" y="96419"/>
                        </a:lnTo>
                        <a:lnTo>
                          <a:pt x="115396" y="107135"/>
                        </a:lnTo>
                        <a:lnTo>
                          <a:pt x="129540" y="111251"/>
                        </a:lnTo>
                        <a:lnTo>
                          <a:pt x="312419" y="111251"/>
                        </a:lnTo>
                        <a:lnTo>
                          <a:pt x="311657" y="126593"/>
                        </a:lnTo>
                        <a:lnTo>
                          <a:pt x="297146" y="126495"/>
                        </a:lnTo>
                        <a:lnTo>
                          <a:pt x="295655" y="126491"/>
                        </a:lnTo>
                        <a:lnTo>
                          <a:pt x="295655" y="129539"/>
                        </a:lnTo>
                        <a:lnTo>
                          <a:pt x="297180" y="131063"/>
                        </a:lnTo>
                        <a:lnTo>
                          <a:pt x="300228" y="132587"/>
                        </a:lnTo>
                        <a:lnTo>
                          <a:pt x="312501" y="136389"/>
                        </a:lnTo>
                        <a:lnTo>
                          <a:pt x="322759" y="140670"/>
                        </a:lnTo>
                        <a:lnTo>
                          <a:pt x="334452" y="147729"/>
                        </a:lnTo>
                        <a:lnTo>
                          <a:pt x="336804" y="149351"/>
                        </a:lnTo>
                        <a:lnTo>
                          <a:pt x="339852" y="152399"/>
                        </a:lnTo>
                        <a:lnTo>
                          <a:pt x="342900" y="153923"/>
                        </a:lnTo>
                        <a:lnTo>
                          <a:pt x="344424" y="155447"/>
                        </a:lnTo>
                        <a:lnTo>
                          <a:pt x="347472" y="158495"/>
                        </a:lnTo>
                        <a:lnTo>
                          <a:pt x="357449" y="166713"/>
                        </a:lnTo>
                        <a:lnTo>
                          <a:pt x="366318" y="176637"/>
                        </a:lnTo>
                        <a:lnTo>
                          <a:pt x="375969" y="191036"/>
                        </a:lnTo>
                        <a:lnTo>
                          <a:pt x="381837" y="202684"/>
                        </a:lnTo>
                        <a:lnTo>
                          <a:pt x="386459" y="214685"/>
                        </a:lnTo>
                        <a:lnTo>
                          <a:pt x="389879" y="226946"/>
                        </a:lnTo>
                        <a:lnTo>
                          <a:pt x="392145" y="239376"/>
                        </a:lnTo>
                        <a:lnTo>
                          <a:pt x="393192" y="249935"/>
                        </a:lnTo>
                        <a:lnTo>
                          <a:pt x="393192" y="266699"/>
                        </a:lnTo>
                        <a:lnTo>
                          <a:pt x="392113" y="278536"/>
                        </a:lnTo>
                        <a:lnTo>
                          <a:pt x="389148" y="291113"/>
                        </a:lnTo>
                        <a:lnTo>
                          <a:pt x="385572" y="301751"/>
                        </a:lnTo>
                        <a:lnTo>
                          <a:pt x="381057" y="313465"/>
                        </a:lnTo>
                        <a:lnTo>
                          <a:pt x="375054" y="324783"/>
                        </a:lnTo>
                        <a:lnTo>
                          <a:pt x="367759" y="335548"/>
                        </a:lnTo>
                        <a:lnTo>
                          <a:pt x="359365" y="345605"/>
                        </a:lnTo>
                        <a:lnTo>
                          <a:pt x="350069" y="354799"/>
                        </a:lnTo>
                        <a:lnTo>
                          <a:pt x="340064" y="362973"/>
                        </a:lnTo>
                        <a:lnTo>
                          <a:pt x="327777" y="370838"/>
                        </a:lnTo>
                        <a:lnTo>
                          <a:pt x="316453" y="376996"/>
                        </a:lnTo>
                        <a:lnTo>
                          <a:pt x="307848" y="380999"/>
                        </a:lnTo>
                        <a:lnTo>
                          <a:pt x="295403" y="384526"/>
                        </a:lnTo>
                        <a:lnTo>
                          <a:pt x="282959" y="386829"/>
                        </a:lnTo>
                        <a:lnTo>
                          <a:pt x="270514" y="387941"/>
                        </a:lnTo>
                        <a:lnTo>
                          <a:pt x="258070" y="387893"/>
                        </a:lnTo>
                        <a:lnTo>
                          <a:pt x="245625" y="386717"/>
                        </a:lnTo>
                        <a:lnTo>
                          <a:pt x="233181" y="384445"/>
                        </a:lnTo>
                        <a:lnTo>
                          <a:pt x="225552" y="382523"/>
                        </a:lnTo>
                        <a:lnTo>
                          <a:pt x="213285" y="377995"/>
                        </a:lnTo>
                        <a:lnTo>
                          <a:pt x="202393" y="372473"/>
                        </a:lnTo>
                        <a:lnTo>
                          <a:pt x="201168" y="371855"/>
                        </a:lnTo>
                        <a:lnTo>
                          <a:pt x="188976" y="364235"/>
                        </a:lnTo>
                        <a:lnTo>
                          <a:pt x="178657" y="356559"/>
                        </a:lnTo>
                        <a:lnTo>
                          <a:pt x="169736" y="348043"/>
                        </a:lnTo>
                        <a:lnTo>
                          <a:pt x="169164" y="347471"/>
                        </a:lnTo>
                        <a:lnTo>
                          <a:pt x="166116" y="345947"/>
                        </a:lnTo>
                        <a:lnTo>
                          <a:pt x="80772" y="345947"/>
                        </a:lnTo>
                        <a:lnTo>
                          <a:pt x="66334" y="344184"/>
                        </a:lnTo>
                        <a:lnTo>
                          <a:pt x="56068" y="338892"/>
                        </a:lnTo>
                        <a:lnTo>
                          <a:pt x="45985" y="327467"/>
                        </a:lnTo>
                        <a:lnTo>
                          <a:pt x="42700" y="313871"/>
                        </a:lnTo>
                        <a:lnTo>
                          <a:pt x="42672" y="301751"/>
                        </a:lnTo>
                        <a:lnTo>
                          <a:pt x="45720" y="294131"/>
                        </a:lnTo>
                        <a:lnTo>
                          <a:pt x="48768" y="289559"/>
                        </a:lnTo>
                        <a:lnTo>
                          <a:pt x="51816" y="288035"/>
                        </a:lnTo>
                        <a:lnTo>
                          <a:pt x="54864" y="283463"/>
                        </a:lnTo>
                        <a:lnTo>
                          <a:pt x="48176" y="274935"/>
                        </a:lnTo>
                        <a:lnTo>
                          <a:pt x="42795" y="261514"/>
                        </a:lnTo>
                        <a:lnTo>
                          <a:pt x="42672" y="259079"/>
                        </a:lnTo>
                        <a:lnTo>
                          <a:pt x="44636" y="243216"/>
                        </a:lnTo>
                        <a:lnTo>
                          <a:pt x="50177" y="234556"/>
                        </a:lnTo>
                        <a:lnTo>
                          <a:pt x="54864" y="228599"/>
                        </a:lnTo>
                        <a:lnTo>
                          <a:pt x="48176" y="220071"/>
                        </a:lnTo>
                        <a:lnTo>
                          <a:pt x="42795" y="206650"/>
                        </a:lnTo>
                        <a:lnTo>
                          <a:pt x="42672" y="204215"/>
                        </a:lnTo>
                        <a:lnTo>
                          <a:pt x="44341" y="188539"/>
                        </a:lnTo>
                        <a:lnTo>
                          <a:pt x="49074" y="180757"/>
                        </a:lnTo>
                        <a:lnTo>
                          <a:pt x="54864" y="173735"/>
                        </a:lnTo>
                        <a:lnTo>
                          <a:pt x="48176" y="165207"/>
                        </a:lnTo>
                        <a:lnTo>
                          <a:pt x="42795" y="151786"/>
                        </a:lnTo>
                        <a:lnTo>
                          <a:pt x="42672" y="149351"/>
                        </a:lnTo>
                        <a:lnTo>
                          <a:pt x="44365" y="135154"/>
                        </a:lnTo>
                        <a:lnTo>
                          <a:pt x="49695" y="123844"/>
                        </a:lnTo>
                        <a:lnTo>
                          <a:pt x="57912" y="115823"/>
                        </a:lnTo>
                        <a:lnTo>
                          <a:pt x="57691" y="143756"/>
                        </a:lnTo>
                        <a:lnTo>
                          <a:pt x="59185" y="154299"/>
                        </a:lnTo>
                        <a:lnTo>
                          <a:pt x="66371" y="162691"/>
                        </a:lnTo>
                        <a:lnTo>
                          <a:pt x="79248" y="166115"/>
                        </a:lnTo>
                        <a:lnTo>
                          <a:pt x="169164" y="166115"/>
                        </a:lnTo>
                        <a:lnTo>
                          <a:pt x="166482" y="195436"/>
                        </a:lnTo>
                        <a:lnTo>
                          <a:pt x="160039" y="206672"/>
                        </a:lnTo>
                        <a:lnTo>
                          <a:pt x="154801" y="218763"/>
                        </a:lnTo>
                        <a:lnTo>
                          <a:pt x="150876" y="231647"/>
                        </a:lnTo>
                        <a:lnTo>
                          <a:pt x="149787" y="237022"/>
                        </a:lnTo>
                        <a:lnTo>
                          <a:pt x="149352" y="193547"/>
                        </a:lnTo>
                        <a:lnTo>
                          <a:pt x="155448" y="184403"/>
                        </a:lnTo>
                        <a:lnTo>
                          <a:pt x="156972" y="181355"/>
                        </a:lnTo>
                        <a:lnTo>
                          <a:pt x="93727" y="181288"/>
                        </a:lnTo>
                        <a:lnTo>
                          <a:pt x="80438" y="180997"/>
                        </a:lnTo>
                        <a:lnTo>
                          <a:pt x="68580" y="182879"/>
                        </a:lnTo>
                        <a:lnTo>
                          <a:pt x="62044" y="187580"/>
                        </a:lnTo>
                        <a:lnTo>
                          <a:pt x="57879" y="198139"/>
                        </a:lnTo>
                        <a:lnTo>
                          <a:pt x="60960" y="210311"/>
                        </a:lnTo>
                        <a:lnTo>
                          <a:pt x="62484" y="213359"/>
                        </a:lnTo>
                        <a:lnTo>
                          <a:pt x="61887" y="243611"/>
                        </a:lnTo>
                        <a:lnTo>
                          <a:pt x="57691" y="253484"/>
                        </a:lnTo>
                        <a:lnTo>
                          <a:pt x="59185" y="264027"/>
                        </a:lnTo>
                        <a:lnTo>
                          <a:pt x="66371" y="272419"/>
                        </a:lnTo>
                        <a:lnTo>
                          <a:pt x="79248" y="275843"/>
                        </a:lnTo>
                        <a:lnTo>
                          <a:pt x="134112" y="275843"/>
                        </a:lnTo>
                        <a:lnTo>
                          <a:pt x="132588" y="251459"/>
                        </a:lnTo>
                        <a:lnTo>
                          <a:pt x="132588" y="245363"/>
                        </a:lnTo>
                        <a:lnTo>
                          <a:pt x="134112" y="240791"/>
                        </a:lnTo>
                        <a:lnTo>
                          <a:pt x="134112" y="236219"/>
                        </a:lnTo>
                        <a:lnTo>
                          <a:pt x="79248" y="236219"/>
                        </a:lnTo>
                        <a:lnTo>
                          <a:pt x="73152" y="220979"/>
                        </a:lnTo>
                        <a:lnTo>
                          <a:pt x="138684" y="220979"/>
                        </a:lnTo>
                        <a:lnTo>
                          <a:pt x="138684" y="216407"/>
                        </a:lnTo>
                        <a:lnTo>
                          <a:pt x="144780" y="204215"/>
                        </a:lnTo>
                        <a:close/>
                      </a:path>
                      <a:path w="393192" h="387941">
                        <a:moveTo>
                          <a:pt x="61887" y="133883"/>
                        </a:moveTo>
                        <a:lnTo>
                          <a:pt x="57691" y="143756"/>
                        </a:lnTo>
                        <a:lnTo>
                          <a:pt x="57912" y="115823"/>
                        </a:lnTo>
                        <a:lnTo>
                          <a:pt x="69063" y="111330"/>
                        </a:lnTo>
                        <a:lnTo>
                          <a:pt x="71775" y="127498"/>
                        </a:lnTo>
                        <a:lnTo>
                          <a:pt x="61887" y="133883"/>
                        </a:lnTo>
                        <a:close/>
                      </a:path>
                      <a:path w="393192" h="387941">
                        <a:moveTo>
                          <a:pt x="71775" y="237226"/>
                        </a:moveTo>
                        <a:lnTo>
                          <a:pt x="61887" y="243611"/>
                        </a:lnTo>
                        <a:lnTo>
                          <a:pt x="62484" y="213359"/>
                        </a:lnTo>
                        <a:lnTo>
                          <a:pt x="64008" y="214883"/>
                        </a:lnTo>
                        <a:lnTo>
                          <a:pt x="67056" y="216407"/>
                        </a:lnTo>
                        <a:lnTo>
                          <a:pt x="73152" y="220979"/>
                        </a:lnTo>
                        <a:lnTo>
                          <a:pt x="79248" y="236219"/>
                        </a:lnTo>
                        <a:lnTo>
                          <a:pt x="71775" y="237226"/>
                        </a:lnTo>
                        <a:close/>
                      </a:path>
                      <a:path w="393192" h="387941">
                        <a:moveTo>
                          <a:pt x="148278" y="249962"/>
                        </a:moveTo>
                        <a:lnTo>
                          <a:pt x="146304" y="199643"/>
                        </a:lnTo>
                        <a:lnTo>
                          <a:pt x="149352" y="193547"/>
                        </a:lnTo>
                        <a:lnTo>
                          <a:pt x="149787" y="237022"/>
                        </a:lnTo>
                        <a:lnTo>
                          <a:pt x="148278" y="249962"/>
                        </a:lnTo>
                        <a:close/>
                      </a:path>
                    </a:pathLst>
                  </a:custGeom>
                  <a:grpFill/>
                  <a:ln>
                    <a:solidFill>
                      <a:schemeClr val="bg1"/>
                    </a:solidFill>
                  </a:ln>
                </p:spPr>
                <p:txBody>
                  <a:bodyPr wrap="square" lIns="0" tIns="0" rIns="0" bIns="0" rtlCol="0">
                    <a:noAutofit/>
                  </a:bodyPr>
                  <a:lstStyle/>
                  <a:p>
                    <a:pPr>
                      <a:buClrTx/>
                      <a:buFontTx/>
                      <a:buNone/>
                    </a:pPr>
                    <a:endParaRPr sz="1350" kern="1200">
                      <a:ln w="0"/>
                      <a:solidFill>
                        <a:srgbClr val="4472C4"/>
                      </a:solidFill>
                      <a:effectLst>
                        <a:outerShdw blurRad="38100" dist="25400" dir="5400000" algn="ctr" rotWithShape="0">
                          <a:srgbClr val="6E747A">
                            <a:alpha val="43000"/>
                          </a:srgbClr>
                        </a:outerShdw>
                      </a:effectLst>
                      <a:latin typeface="Calibri" panose="020F0502020204030204"/>
                      <a:ea typeface="+mn-ea"/>
                      <a:cs typeface="+mn-cs"/>
                    </a:endParaRPr>
                  </a:p>
                </p:txBody>
              </p:sp>
              <p:sp>
                <p:nvSpPr>
                  <p:cNvPr id="51" name="object 77"/>
                  <p:cNvSpPr/>
                  <p:nvPr/>
                </p:nvSpPr>
                <p:spPr>
                  <a:xfrm>
                    <a:off x="6377939" y="2682240"/>
                    <a:ext cx="108204" cy="83820"/>
                  </a:xfrm>
                  <a:custGeom>
                    <a:avLst/>
                    <a:gdLst/>
                    <a:ahLst/>
                    <a:cxnLst/>
                    <a:rect l="l" t="t" r="r" b="b"/>
                    <a:pathLst>
                      <a:path w="108203" h="83819">
                        <a:moveTo>
                          <a:pt x="48768" y="33528"/>
                        </a:moveTo>
                        <a:lnTo>
                          <a:pt x="51816" y="36576"/>
                        </a:lnTo>
                        <a:lnTo>
                          <a:pt x="56388" y="39624"/>
                        </a:lnTo>
                        <a:lnTo>
                          <a:pt x="57912" y="45720"/>
                        </a:lnTo>
                        <a:lnTo>
                          <a:pt x="57912" y="53340"/>
                        </a:lnTo>
                        <a:lnTo>
                          <a:pt x="54287" y="65363"/>
                        </a:lnTo>
                        <a:lnTo>
                          <a:pt x="43655" y="73490"/>
                        </a:lnTo>
                        <a:lnTo>
                          <a:pt x="28956" y="76200"/>
                        </a:lnTo>
                        <a:lnTo>
                          <a:pt x="23212" y="76057"/>
                        </a:lnTo>
                        <a:lnTo>
                          <a:pt x="10472" y="73752"/>
                        </a:lnTo>
                        <a:lnTo>
                          <a:pt x="0" y="67056"/>
                        </a:lnTo>
                        <a:lnTo>
                          <a:pt x="12192" y="54864"/>
                        </a:lnTo>
                        <a:lnTo>
                          <a:pt x="15240" y="57912"/>
                        </a:lnTo>
                        <a:lnTo>
                          <a:pt x="22860" y="59436"/>
                        </a:lnTo>
                        <a:lnTo>
                          <a:pt x="36576" y="59436"/>
                        </a:lnTo>
                        <a:lnTo>
                          <a:pt x="39624" y="57912"/>
                        </a:lnTo>
                        <a:lnTo>
                          <a:pt x="39624" y="50292"/>
                        </a:lnTo>
                        <a:lnTo>
                          <a:pt x="36576" y="47244"/>
                        </a:lnTo>
                        <a:lnTo>
                          <a:pt x="33528" y="47244"/>
                        </a:lnTo>
                        <a:lnTo>
                          <a:pt x="24384" y="45720"/>
                        </a:lnTo>
                        <a:lnTo>
                          <a:pt x="16764" y="44196"/>
                        </a:lnTo>
                        <a:lnTo>
                          <a:pt x="12192" y="42672"/>
                        </a:lnTo>
                        <a:lnTo>
                          <a:pt x="9144" y="39624"/>
                        </a:lnTo>
                        <a:lnTo>
                          <a:pt x="4572" y="35052"/>
                        </a:lnTo>
                        <a:lnTo>
                          <a:pt x="3048" y="30480"/>
                        </a:lnTo>
                        <a:lnTo>
                          <a:pt x="3048" y="24384"/>
                        </a:lnTo>
                        <a:lnTo>
                          <a:pt x="5949" y="12802"/>
                        </a:lnTo>
                        <a:lnTo>
                          <a:pt x="15456" y="3516"/>
                        </a:lnTo>
                        <a:lnTo>
                          <a:pt x="30480" y="0"/>
                        </a:lnTo>
                        <a:lnTo>
                          <a:pt x="32869" y="52"/>
                        </a:lnTo>
                        <a:lnTo>
                          <a:pt x="46131" y="2644"/>
                        </a:lnTo>
                        <a:lnTo>
                          <a:pt x="56388" y="9144"/>
                        </a:lnTo>
                        <a:lnTo>
                          <a:pt x="44196" y="19812"/>
                        </a:lnTo>
                        <a:lnTo>
                          <a:pt x="39624" y="15240"/>
                        </a:lnTo>
                        <a:lnTo>
                          <a:pt x="33528" y="16764"/>
                        </a:lnTo>
                        <a:lnTo>
                          <a:pt x="24384" y="16764"/>
                        </a:lnTo>
                        <a:lnTo>
                          <a:pt x="21336" y="19812"/>
                        </a:lnTo>
                        <a:lnTo>
                          <a:pt x="21336" y="25908"/>
                        </a:lnTo>
                        <a:lnTo>
                          <a:pt x="24384" y="27432"/>
                        </a:lnTo>
                        <a:lnTo>
                          <a:pt x="27432" y="28956"/>
                        </a:lnTo>
                        <a:lnTo>
                          <a:pt x="36576" y="30480"/>
                        </a:lnTo>
                        <a:lnTo>
                          <a:pt x="44196" y="30480"/>
                        </a:lnTo>
                        <a:lnTo>
                          <a:pt x="48768" y="33528"/>
                        </a:lnTo>
                        <a:close/>
                      </a:path>
                      <a:path w="108203" h="83819">
                        <a:moveTo>
                          <a:pt x="77724" y="83820"/>
                        </a:moveTo>
                        <a:lnTo>
                          <a:pt x="62484" y="83820"/>
                        </a:lnTo>
                        <a:lnTo>
                          <a:pt x="92964" y="-7619"/>
                        </a:lnTo>
                        <a:lnTo>
                          <a:pt x="108204" y="-7619"/>
                        </a:lnTo>
                        <a:lnTo>
                          <a:pt x="77724" y="83820"/>
                        </a:lnTo>
                        <a:close/>
                      </a:path>
                    </a:pathLst>
                  </a:custGeom>
                  <a:grpFill/>
                  <a:ln>
                    <a:solidFill>
                      <a:schemeClr val="bg1"/>
                    </a:solidFill>
                  </a:ln>
                </p:spPr>
                <p:txBody>
                  <a:bodyPr wrap="square" lIns="0" tIns="0" rIns="0" bIns="0" rtlCol="0">
                    <a:noAutofit/>
                  </a:bodyPr>
                  <a:lstStyle/>
                  <a:p>
                    <a:pPr>
                      <a:buClrTx/>
                      <a:buFontTx/>
                      <a:buNone/>
                    </a:pPr>
                    <a:endParaRPr sz="1350" kern="1200">
                      <a:ln w="0"/>
                      <a:solidFill>
                        <a:srgbClr val="4472C4"/>
                      </a:solidFill>
                      <a:effectLst>
                        <a:outerShdw blurRad="38100" dist="25400" dir="5400000" algn="ctr" rotWithShape="0">
                          <a:srgbClr val="6E747A">
                            <a:alpha val="43000"/>
                          </a:srgbClr>
                        </a:outerShdw>
                      </a:effectLst>
                      <a:latin typeface="Calibri" panose="020F0502020204030204"/>
                      <a:ea typeface="+mn-ea"/>
                      <a:cs typeface="+mn-cs"/>
                    </a:endParaRPr>
                  </a:p>
                </p:txBody>
              </p:sp>
            </p:grpSp>
          </p:grpSp>
        </p:grpSp>
      </p:grpSp>
      <p:sp>
        <p:nvSpPr>
          <p:cNvPr id="4" name="AutoShape 2">
            <a:extLst>
              <a:ext uri="{FF2B5EF4-FFF2-40B4-BE49-F238E27FC236}">
                <a16:creationId xmlns:a16="http://schemas.microsoft.com/office/drawing/2014/main" id="{3ABFAFBA-974A-4CB4-90EC-BA64952C2B07}"/>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57" name="Rectángulo 56">
            <a:extLst>
              <a:ext uri="{FF2B5EF4-FFF2-40B4-BE49-F238E27FC236}">
                <a16:creationId xmlns:a16="http://schemas.microsoft.com/office/drawing/2014/main" id="{927A8C8F-003B-8BD9-6686-8FEAEC0179DF}"/>
              </a:ext>
            </a:extLst>
          </p:cNvPr>
          <p:cNvSpPr/>
          <p:nvPr/>
        </p:nvSpPr>
        <p:spPr>
          <a:xfrm>
            <a:off x="6625458" y="5309117"/>
            <a:ext cx="5248739" cy="758147"/>
          </a:xfrm>
          <a:prstGeom prst="rect">
            <a:avLst/>
          </a:prstGeom>
          <a:solidFill>
            <a:srgbClr val="16407B">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PE" sz="1632"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Rectángulo 57">
            <a:extLst>
              <a:ext uri="{FF2B5EF4-FFF2-40B4-BE49-F238E27FC236}">
                <a16:creationId xmlns:a16="http://schemas.microsoft.com/office/drawing/2014/main" id="{D4263861-3874-5870-411A-3CFF878570CA}"/>
              </a:ext>
            </a:extLst>
          </p:cNvPr>
          <p:cNvSpPr/>
          <p:nvPr/>
        </p:nvSpPr>
        <p:spPr>
          <a:xfrm>
            <a:off x="6761747" y="5491994"/>
            <a:ext cx="4976163" cy="514615"/>
          </a:xfrm>
          <a:prstGeom prst="rect">
            <a:avLst/>
          </a:prstGeom>
          <a:noFill/>
        </p:spPr>
        <p:txBody>
          <a:bodyPr wrap="square" lIns="82918" tIns="41459" rIns="82918" bIns="41459">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800" b="0"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mn-ea"/>
                <a:cs typeface="+mn-cs"/>
              </a:rPr>
              <a:t>48 PROYECTOS DE INVERSIÓN</a:t>
            </a:r>
            <a:r>
              <a:rPr kumimoji="0" lang="es-ES" sz="2800" b="0" i="0" u="none" strike="noStrike" kern="1200" cap="none" spc="0" normalizeH="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mn-ea"/>
                <a:cs typeface="+mn-cs"/>
              </a:rPr>
              <a:t> </a:t>
            </a:r>
            <a:endParaRPr kumimoji="0" lang="es-ES" sz="2800" b="0"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mn-ea"/>
              <a:cs typeface="+mn-cs"/>
            </a:endParaRPr>
          </a:p>
        </p:txBody>
      </p:sp>
      <p:graphicFrame>
        <p:nvGraphicFramePr>
          <p:cNvPr id="3" name="Tabla 2"/>
          <p:cNvGraphicFramePr>
            <a:graphicFrameLocks noGrp="1"/>
          </p:cNvGraphicFramePr>
          <p:nvPr/>
        </p:nvGraphicFramePr>
        <p:xfrm>
          <a:off x="195596" y="1298046"/>
          <a:ext cx="6819900" cy="2476500"/>
        </p:xfrm>
        <a:graphic>
          <a:graphicData uri="http://schemas.openxmlformats.org/drawingml/2006/table">
            <a:tbl>
              <a:tblPr/>
              <a:tblGrid>
                <a:gridCol w="3401044">
                  <a:extLst>
                    <a:ext uri="{9D8B030D-6E8A-4147-A177-3AD203B41FA5}">
                      <a16:colId xmlns:a16="http://schemas.microsoft.com/office/drawing/2014/main" val="101099641"/>
                    </a:ext>
                  </a:extLst>
                </a:gridCol>
                <a:gridCol w="1422400">
                  <a:extLst>
                    <a:ext uri="{9D8B030D-6E8A-4147-A177-3AD203B41FA5}">
                      <a16:colId xmlns:a16="http://schemas.microsoft.com/office/drawing/2014/main" val="657457858"/>
                    </a:ext>
                  </a:extLst>
                </a:gridCol>
                <a:gridCol w="1996456">
                  <a:extLst>
                    <a:ext uri="{9D8B030D-6E8A-4147-A177-3AD203B41FA5}">
                      <a16:colId xmlns:a16="http://schemas.microsoft.com/office/drawing/2014/main" val="3092568330"/>
                    </a:ext>
                  </a:extLst>
                </a:gridCol>
              </a:tblGrid>
              <a:tr h="533400">
                <a:tc>
                  <a:txBody>
                    <a:bodyPr/>
                    <a:lstStyle/>
                    <a:p>
                      <a:pPr algn="ctr" fontAlgn="ctr"/>
                      <a:r>
                        <a:rPr lang="es-PE" sz="1600" b="1" i="0" u="none" strike="noStrike" dirty="0">
                          <a:solidFill>
                            <a:srgbClr val="FFFFFF"/>
                          </a:solidFill>
                          <a:effectLst/>
                          <a:latin typeface="Calibri" panose="020F0502020204030204" pitchFamily="34" charset="0"/>
                        </a:rPr>
                        <a:t>DESCRIPCION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l="50000" t="50000" r="50000" b="50000"/>
                      </a:path>
                      <a:tileRect/>
                    </a:gradFill>
                  </a:tcPr>
                </a:tc>
                <a:tc>
                  <a:txBody>
                    <a:bodyPr/>
                    <a:lstStyle/>
                    <a:p>
                      <a:pPr algn="ctr" fontAlgn="ctr"/>
                      <a:r>
                        <a:rPr lang="es-PE" sz="1600" b="1" i="0" u="none" strike="noStrike" dirty="0">
                          <a:solidFill>
                            <a:srgbClr val="FFFFFF"/>
                          </a:solidFill>
                          <a:effectLst/>
                          <a:latin typeface="Calibri" panose="020F0502020204030204" pitchFamily="34" charset="0"/>
                        </a:rPr>
                        <a:t>CANTIDAD DE OBRAS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l="50000" t="50000" r="50000" b="50000"/>
                      </a:path>
                      <a:tileRect/>
                    </a:gradFill>
                  </a:tcPr>
                </a:tc>
                <a:tc>
                  <a:txBody>
                    <a:bodyPr/>
                    <a:lstStyle/>
                    <a:p>
                      <a:pPr algn="ctr" fontAlgn="ctr"/>
                      <a:r>
                        <a:rPr lang="es-PE" sz="1600" b="1" i="0" u="none" strike="noStrike" dirty="0">
                          <a:solidFill>
                            <a:srgbClr val="FFFFFF"/>
                          </a:solidFill>
                          <a:effectLst/>
                          <a:latin typeface="Calibri" panose="020F0502020204030204" pitchFamily="34" charset="0"/>
                        </a:rPr>
                        <a:t>MONTO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l="50000" t="50000" r="50000" b="50000"/>
                      </a:path>
                      <a:tileRect/>
                    </a:gradFill>
                  </a:tcPr>
                </a:tc>
                <a:extLst>
                  <a:ext uri="{0D108BD9-81ED-4DB2-BD59-A6C34878D82A}">
                    <a16:rowId xmlns:a16="http://schemas.microsoft.com/office/drawing/2014/main" val="4029840699"/>
                  </a:ext>
                </a:extLst>
              </a:tr>
              <a:tr h="525780">
                <a:tc>
                  <a:txBody>
                    <a:bodyPr/>
                    <a:lstStyle/>
                    <a:p>
                      <a:pPr algn="ctr" fontAlgn="ctr"/>
                      <a:r>
                        <a:rPr lang="es-PE" sz="1600" b="0" i="0" u="none" strike="noStrike" dirty="0">
                          <a:solidFill>
                            <a:srgbClr val="000000"/>
                          </a:solidFill>
                          <a:effectLst/>
                          <a:latin typeface="Calibri" panose="020F0502020204030204" pitchFamily="34" charset="0"/>
                        </a:rPr>
                        <a:t>OBRAS EN EJECUCION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6200000" scaled="1"/>
                      <a:tileRect/>
                    </a:gradFill>
                  </a:tcPr>
                </a:tc>
                <a:tc>
                  <a:txBody>
                    <a:bodyPr/>
                    <a:lstStyle/>
                    <a:p>
                      <a:pPr algn="ctr" fontAlgn="ctr"/>
                      <a:r>
                        <a:rPr lang="es-PE" sz="16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6200000" scaled="1"/>
                      <a:tileRect/>
                    </a:gradFill>
                  </a:tcPr>
                </a:tc>
                <a:tc>
                  <a:txBody>
                    <a:bodyPr/>
                    <a:lstStyle/>
                    <a:p>
                      <a:pPr algn="ctr" fontAlgn="ctr"/>
                      <a:r>
                        <a:rPr lang="es-PE" sz="1600" b="0" i="0" u="none" strike="noStrike">
                          <a:solidFill>
                            <a:srgbClr val="000000"/>
                          </a:solidFill>
                          <a:effectLst/>
                          <a:latin typeface="Calibri" panose="020F0502020204030204" pitchFamily="34" charset="0"/>
                        </a:rPr>
                        <a:t> S/   125,365,566.51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6200000" scaled="1"/>
                      <a:tileRect/>
                    </a:gradFill>
                  </a:tcPr>
                </a:tc>
                <a:extLst>
                  <a:ext uri="{0D108BD9-81ED-4DB2-BD59-A6C34878D82A}">
                    <a16:rowId xmlns:a16="http://schemas.microsoft.com/office/drawing/2014/main" val="1261080727"/>
                  </a:ext>
                </a:extLst>
              </a:tr>
              <a:tr h="335280">
                <a:tc>
                  <a:txBody>
                    <a:bodyPr/>
                    <a:lstStyle/>
                    <a:p>
                      <a:pPr algn="ctr" fontAlgn="ctr"/>
                      <a:r>
                        <a:rPr lang="es-PE" sz="1600" b="0" i="0" u="none" strike="noStrike" dirty="0">
                          <a:solidFill>
                            <a:srgbClr val="000000"/>
                          </a:solidFill>
                          <a:effectLst/>
                          <a:latin typeface="Calibri" panose="020F0502020204030204" pitchFamily="34" charset="0"/>
                        </a:rPr>
                        <a:t>OBRAS PARALIZADAS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6200000" scaled="1"/>
                      <a:tileRect/>
                    </a:gradFill>
                  </a:tcPr>
                </a:tc>
                <a:tc>
                  <a:txBody>
                    <a:bodyPr/>
                    <a:lstStyle/>
                    <a:p>
                      <a:pPr algn="ctr" fontAlgn="ctr"/>
                      <a:r>
                        <a:rPr lang="es-PE" sz="1600" b="0" i="0" u="none" strike="noStrike" dirty="0">
                          <a:solidFill>
                            <a:srgbClr val="000000"/>
                          </a:solidFill>
                          <a:effectLst/>
                          <a:latin typeface="Calibri" panose="020F0502020204030204" pitchFamily="34" charset="0"/>
                        </a:rPr>
                        <a:t>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6200000" scaled="1"/>
                      <a:tileRect/>
                    </a:gradFill>
                  </a:tcPr>
                </a:tc>
                <a:tc>
                  <a:txBody>
                    <a:bodyPr/>
                    <a:lstStyle/>
                    <a:p>
                      <a:pPr algn="ctr" fontAlgn="ctr"/>
                      <a:r>
                        <a:rPr lang="es-PE" sz="1600" b="0" i="0" u="none" strike="noStrike">
                          <a:solidFill>
                            <a:srgbClr val="000000"/>
                          </a:solidFill>
                          <a:effectLst/>
                          <a:latin typeface="Calibri" panose="020F0502020204030204" pitchFamily="34" charset="0"/>
                        </a:rPr>
                        <a:t> S/   535,902,322.73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6200000" scaled="1"/>
                      <a:tileRect/>
                    </a:gradFill>
                  </a:tcPr>
                </a:tc>
                <a:extLst>
                  <a:ext uri="{0D108BD9-81ED-4DB2-BD59-A6C34878D82A}">
                    <a16:rowId xmlns:a16="http://schemas.microsoft.com/office/drawing/2014/main" val="1179714043"/>
                  </a:ext>
                </a:extLst>
              </a:tr>
              <a:tr h="266700">
                <a:tc>
                  <a:txBody>
                    <a:bodyPr/>
                    <a:lstStyle/>
                    <a:p>
                      <a:pPr algn="ctr" fontAlgn="ctr"/>
                      <a:r>
                        <a:rPr lang="es-PE" sz="1600" b="0" i="0" u="none" strike="noStrike" dirty="0">
                          <a:solidFill>
                            <a:srgbClr val="000000"/>
                          </a:solidFill>
                          <a:effectLst/>
                          <a:latin typeface="Calibri" panose="020F0502020204030204" pitchFamily="34" charset="0"/>
                        </a:rPr>
                        <a:t>OBRAS CULMINADAS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6200000" scaled="1"/>
                      <a:tileRect/>
                    </a:gradFill>
                  </a:tcPr>
                </a:tc>
                <a:tc>
                  <a:txBody>
                    <a:bodyPr/>
                    <a:lstStyle/>
                    <a:p>
                      <a:pPr algn="ctr" fontAlgn="ctr"/>
                      <a:r>
                        <a:rPr lang="es-PE" sz="16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6200000" scaled="1"/>
                      <a:tileRect/>
                    </a:gradFill>
                  </a:tcPr>
                </a:tc>
                <a:tc>
                  <a:txBody>
                    <a:bodyPr/>
                    <a:lstStyle/>
                    <a:p>
                      <a:pPr algn="ctr" fontAlgn="ctr"/>
                      <a:r>
                        <a:rPr lang="es-PE" sz="1600" b="0" i="0" u="none" strike="noStrike" dirty="0">
                          <a:solidFill>
                            <a:srgbClr val="000000"/>
                          </a:solidFill>
                          <a:effectLst/>
                          <a:latin typeface="Calibri" panose="020F0502020204030204" pitchFamily="34" charset="0"/>
                        </a:rPr>
                        <a:t> S/       9,945,834.60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6200000" scaled="1"/>
                      <a:tileRect/>
                    </a:gradFill>
                  </a:tcPr>
                </a:tc>
                <a:extLst>
                  <a:ext uri="{0D108BD9-81ED-4DB2-BD59-A6C34878D82A}">
                    <a16:rowId xmlns:a16="http://schemas.microsoft.com/office/drawing/2014/main" val="59457362"/>
                  </a:ext>
                </a:extLst>
              </a:tr>
              <a:tr h="266700">
                <a:tc>
                  <a:txBody>
                    <a:bodyPr/>
                    <a:lstStyle/>
                    <a:p>
                      <a:pPr algn="ctr" fontAlgn="ctr"/>
                      <a:r>
                        <a:rPr lang="es-PE" sz="1600" b="0" i="0" u="none" strike="noStrike">
                          <a:solidFill>
                            <a:srgbClr val="000000"/>
                          </a:solidFill>
                          <a:effectLst/>
                          <a:latin typeface="Calibri" panose="020F0502020204030204" pitchFamily="34" charset="0"/>
                        </a:rPr>
                        <a:t>OBRA EN PROBLEMAS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6200000" scaled="1"/>
                      <a:tileRect/>
                    </a:gradFill>
                  </a:tcPr>
                </a:tc>
                <a:tc>
                  <a:txBody>
                    <a:bodyPr/>
                    <a:lstStyle/>
                    <a:p>
                      <a:pPr algn="ctr" fontAlgn="ctr"/>
                      <a:r>
                        <a:rPr lang="es-PE" sz="1600" b="0" i="0" u="none" strike="noStrike" dirty="0">
                          <a:solidFill>
                            <a:srgbClr val="000000"/>
                          </a:solidFill>
                          <a:effectLst/>
                          <a:latin typeface="Calibri" panose="020F0502020204030204" pitchFamily="34" charset="0"/>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6200000" scaled="1"/>
                      <a:tileRect/>
                    </a:gradFill>
                  </a:tcPr>
                </a:tc>
                <a:tc>
                  <a:txBody>
                    <a:bodyPr/>
                    <a:lstStyle/>
                    <a:p>
                      <a:pPr algn="ctr" fontAlgn="ctr"/>
                      <a:r>
                        <a:rPr lang="es-PE" sz="1600" b="0" i="0" u="none" strike="noStrike" dirty="0">
                          <a:solidFill>
                            <a:srgbClr val="000000"/>
                          </a:solidFill>
                          <a:effectLst/>
                          <a:latin typeface="Calibri" panose="020F0502020204030204" pitchFamily="34" charset="0"/>
                        </a:rPr>
                        <a:t> S/     66,444,847.99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6200000" scaled="1"/>
                      <a:tileRect/>
                    </a:gradFill>
                  </a:tcPr>
                </a:tc>
                <a:extLst>
                  <a:ext uri="{0D108BD9-81ED-4DB2-BD59-A6C34878D82A}">
                    <a16:rowId xmlns:a16="http://schemas.microsoft.com/office/drawing/2014/main" val="3464439514"/>
                  </a:ext>
                </a:extLst>
              </a:tr>
              <a:tr h="266700">
                <a:tc>
                  <a:txBody>
                    <a:bodyPr/>
                    <a:lstStyle/>
                    <a:p>
                      <a:pPr algn="ctr" fontAlgn="ctr"/>
                      <a:r>
                        <a:rPr lang="es-PE" sz="1600" b="0" i="0" u="none" strike="noStrike" dirty="0">
                          <a:solidFill>
                            <a:srgbClr val="000000"/>
                          </a:solidFill>
                          <a:effectLst/>
                          <a:latin typeface="Calibri" panose="020F0502020204030204" pitchFamily="34" charset="0"/>
                        </a:rPr>
                        <a:t>OBRAS EN PROBLEMAS DE INICIO</a:t>
                      </a:r>
                      <a:r>
                        <a:rPr lang="es-PE" sz="1600" b="0" i="0" u="none" strike="noStrike" baseline="0" dirty="0">
                          <a:solidFill>
                            <a:srgbClr val="000000"/>
                          </a:solidFill>
                          <a:effectLst/>
                          <a:latin typeface="Calibri" panose="020F0502020204030204" pitchFamily="34" charset="0"/>
                        </a:rPr>
                        <a:t> </a:t>
                      </a:r>
                      <a:endParaRPr lang="es-PE"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6200000" scaled="1"/>
                      <a:tileRect/>
                    </a:gradFill>
                  </a:tcPr>
                </a:tc>
                <a:tc>
                  <a:txBody>
                    <a:bodyPr/>
                    <a:lstStyle/>
                    <a:p>
                      <a:pPr algn="ctr" fontAlgn="ctr"/>
                      <a:r>
                        <a:rPr lang="es-PE" sz="1600" b="0" i="0" u="none" strike="noStrike" dirty="0">
                          <a:solidFill>
                            <a:srgbClr val="000000"/>
                          </a:solidFill>
                          <a:effectLst/>
                          <a:latin typeface="Calibri" panose="020F0502020204030204" pitchFamily="34" charset="0"/>
                        </a:rPr>
                        <a:t>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6200000" scaled="1"/>
                      <a:tileRect/>
                    </a:gradFill>
                  </a:tcPr>
                </a:tc>
                <a:tc>
                  <a:txBody>
                    <a:bodyPr/>
                    <a:lstStyle/>
                    <a:p>
                      <a:pPr algn="ctr" fontAlgn="ctr"/>
                      <a:r>
                        <a:rPr lang="es-PE" sz="1600" b="0" i="0" u="none" strike="noStrike" dirty="0">
                          <a:solidFill>
                            <a:srgbClr val="000000"/>
                          </a:solidFill>
                          <a:effectLst/>
                          <a:latin typeface="Calibri" panose="020F0502020204030204" pitchFamily="34" charset="0"/>
                        </a:rPr>
                        <a:t> S/   106,017,429.80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6200000" scaled="1"/>
                      <a:tileRect/>
                    </a:gradFill>
                  </a:tcPr>
                </a:tc>
                <a:extLst>
                  <a:ext uri="{0D108BD9-81ED-4DB2-BD59-A6C34878D82A}">
                    <a16:rowId xmlns:a16="http://schemas.microsoft.com/office/drawing/2014/main" val="1216846740"/>
                  </a:ext>
                </a:extLst>
              </a:tr>
              <a:tr h="266700">
                <a:tc>
                  <a:txBody>
                    <a:bodyPr/>
                    <a:lstStyle/>
                    <a:p>
                      <a:pPr algn="ctr" fontAlgn="ctr"/>
                      <a:r>
                        <a:rPr lang="es-PE" sz="1800" b="1" i="0" u="none" strike="noStrike" dirty="0">
                          <a:solidFill>
                            <a:srgbClr val="FFFFFF"/>
                          </a:solidFill>
                          <a:effectLst/>
                          <a:latin typeface="Calibri" panose="020F0502020204030204" pitchFamily="34" charset="0"/>
                        </a:rPr>
                        <a:t>TOTAL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AEAAAA">
                            <a:shade val="30000"/>
                            <a:satMod val="115000"/>
                          </a:srgbClr>
                        </a:gs>
                        <a:gs pos="50000">
                          <a:srgbClr val="AEAAAA">
                            <a:shade val="67500"/>
                            <a:satMod val="115000"/>
                          </a:srgbClr>
                        </a:gs>
                        <a:gs pos="100000">
                          <a:srgbClr val="AEAAAA">
                            <a:shade val="100000"/>
                            <a:satMod val="115000"/>
                          </a:srgbClr>
                        </a:gs>
                      </a:gsLst>
                      <a:lin ang="2700000" scaled="1"/>
                      <a:tileRect/>
                    </a:gradFill>
                  </a:tcPr>
                </a:tc>
                <a:tc>
                  <a:txBody>
                    <a:bodyPr/>
                    <a:lstStyle/>
                    <a:p>
                      <a:pPr algn="ctr" fontAlgn="ctr"/>
                      <a:r>
                        <a:rPr lang="es-PE" sz="1800" b="1" i="0" u="none" strike="noStrike" dirty="0">
                          <a:solidFill>
                            <a:srgbClr val="000000"/>
                          </a:solidFill>
                          <a:effectLst/>
                          <a:latin typeface="Calibri" panose="020F0502020204030204" pitchFamily="34" charset="0"/>
                        </a:rPr>
                        <a:t>48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8CBAD">
                            <a:shade val="30000"/>
                            <a:satMod val="115000"/>
                          </a:srgbClr>
                        </a:gs>
                        <a:gs pos="50000">
                          <a:srgbClr val="F8CBAD">
                            <a:shade val="67500"/>
                            <a:satMod val="115000"/>
                          </a:srgbClr>
                        </a:gs>
                        <a:gs pos="100000">
                          <a:srgbClr val="F8CBAD">
                            <a:shade val="100000"/>
                            <a:satMod val="115000"/>
                          </a:srgbClr>
                        </a:gs>
                      </a:gsLst>
                      <a:lin ang="0" scaled="1"/>
                      <a:tileRect/>
                    </a:gradFill>
                  </a:tcPr>
                </a:tc>
                <a:tc>
                  <a:txBody>
                    <a:bodyPr/>
                    <a:lstStyle/>
                    <a:p>
                      <a:pPr algn="l" fontAlgn="b"/>
                      <a:r>
                        <a:rPr lang="es-PE" sz="1800" b="1" i="0" u="none" strike="noStrike" dirty="0">
                          <a:solidFill>
                            <a:srgbClr val="000000"/>
                          </a:solidFill>
                          <a:effectLst/>
                          <a:latin typeface="Calibri" panose="020F0502020204030204" pitchFamily="34" charset="0"/>
                        </a:rPr>
                        <a:t> S/   843,676,001.63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70F30D">
                            <a:shade val="30000"/>
                            <a:satMod val="115000"/>
                          </a:srgbClr>
                        </a:gs>
                        <a:gs pos="50000">
                          <a:srgbClr val="70F30D">
                            <a:shade val="67500"/>
                            <a:satMod val="115000"/>
                          </a:srgbClr>
                        </a:gs>
                        <a:gs pos="100000">
                          <a:srgbClr val="70F30D">
                            <a:shade val="100000"/>
                            <a:satMod val="115000"/>
                          </a:srgbClr>
                        </a:gs>
                      </a:gsLst>
                      <a:lin ang="2700000" scaled="1"/>
                      <a:tileRect/>
                    </a:gradFill>
                  </a:tcPr>
                </a:tc>
                <a:extLst>
                  <a:ext uri="{0D108BD9-81ED-4DB2-BD59-A6C34878D82A}">
                    <a16:rowId xmlns:a16="http://schemas.microsoft.com/office/drawing/2014/main" val="4154290882"/>
                  </a:ext>
                </a:extLst>
              </a:tr>
            </a:tbl>
          </a:graphicData>
        </a:graphic>
      </p:graphicFrame>
      <p:graphicFrame>
        <p:nvGraphicFramePr>
          <p:cNvPr id="27" name="Gráfico 26"/>
          <p:cNvGraphicFramePr>
            <a:graphicFrameLocks/>
          </p:cNvGraphicFramePr>
          <p:nvPr/>
        </p:nvGraphicFramePr>
        <p:xfrm>
          <a:off x="7058049" y="916189"/>
          <a:ext cx="5023326" cy="43014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2812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a:extLst>
              <a:ext uri="{FF2B5EF4-FFF2-40B4-BE49-F238E27FC236}">
                <a16:creationId xmlns:a16="http://schemas.microsoft.com/office/drawing/2014/main" id="{3ABFAFBA-974A-4CB4-90EC-BA64952C2B07}"/>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graphicFrame>
        <p:nvGraphicFramePr>
          <p:cNvPr id="3" name="Tabla 2"/>
          <p:cNvGraphicFramePr>
            <a:graphicFrameLocks noGrp="1"/>
          </p:cNvGraphicFramePr>
          <p:nvPr/>
        </p:nvGraphicFramePr>
        <p:xfrm>
          <a:off x="1398070" y="3864849"/>
          <a:ext cx="9402846" cy="2214680"/>
        </p:xfrm>
        <a:graphic>
          <a:graphicData uri="http://schemas.openxmlformats.org/drawingml/2006/table">
            <a:tbl>
              <a:tblPr/>
              <a:tblGrid>
                <a:gridCol w="3590537">
                  <a:extLst>
                    <a:ext uri="{9D8B030D-6E8A-4147-A177-3AD203B41FA5}">
                      <a16:colId xmlns:a16="http://schemas.microsoft.com/office/drawing/2014/main" val="1484820614"/>
                    </a:ext>
                  </a:extLst>
                </a:gridCol>
                <a:gridCol w="1864245">
                  <a:extLst>
                    <a:ext uri="{9D8B030D-6E8A-4147-A177-3AD203B41FA5}">
                      <a16:colId xmlns:a16="http://schemas.microsoft.com/office/drawing/2014/main" val="597946857"/>
                    </a:ext>
                  </a:extLst>
                </a:gridCol>
                <a:gridCol w="3948064">
                  <a:extLst>
                    <a:ext uri="{9D8B030D-6E8A-4147-A177-3AD203B41FA5}">
                      <a16:colId xmlns:a16="http://schemas.microsoft.com/office/drawing/2014/main" val="153459244"/>
                    </a:ext>
                  </a:extLst>
                </a:gridCol>
              </a:tblGrid>
              <a:tr h="442936">
                <a:tc>
                  <a:txBody>
                    <a:bodyPr/>
                    <a:lstStyle/>
                    <a:p>
                      <a:pPr algn="ctr" fontAlgn="ctr"/>
                      <a:r>
                        <a:rPr lang="es-PE" sz="1600" b="1" i="0" u="none" strike="noStrike" dirty="0">
                          <a:solidFill>
                            <a:srgbClr val="000000"/>
                          </a:solidFill>
                          <a:effectLst/>
                          <a:latin typeface="Calibri" panose="020F0502020204030204" pitchFamily="34" charset="0"/>
                        </a:rPr>
                        <a:t>DESCRIPCION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F2CC">
                            <a:shade val="30000"/>
                            <a:satMod val="115000"/>
                          </a:srgbClr>
                        </a:gs>
                        <a:gs pos="50000">
                          <a:srgbClr val="FFF2CC">
                            <a:shade val="67500"/>
                            <a:satMod val="115000"/>
                          </a:srgbClr>
                        </a:gs>
                        <a:gs pos="100000">
                          <a:srgbClr val="FFF2CC">
                            <a:shade val="100000"/>
                            <a:satMod val="115000"/>
                          </a:srgbClr>
                        </a:gs>
                      </a:gsLst>
                      <a:lin ang="18900000" scaled="1"/>
                      <a:tileRect/>
                    </a:gradFill>
                  </a:tcPr>
                </a:tc>
                <a:tc>
                  <a:txBody>
                    <a:bodyPr/>
                    <a:lstStyle/>
                    <a:p>
                      <a:pPr algn="ctr" fontAlgn="ctr"/>
                      <a:r>
                        <a:rPr lang="es-PE" sz="1600" b="1" i="0" u="none" strike="noStrike" dirty="0">
                          <a:solidFill>
                            <a:srgbClr val="000000"/>
                          </a:solidFill>
                          <a:effectLst/>
                          <a:latin typeface="Calibri" panose="020F0502020204030204" pitchFamily="34" charset="0"/>
                        </a:rPr>
                        <a:t>CANTIDAD DE OBRAS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F2CC">
                            <a:shade val="30000"/>
                            <a:satMod val="115000"/>
                          </a:srgbClr>
                        </a:gs>
                        <a:gs pos="50000">
                          <a:srgbClr val="FFF2CC">
                            <a:shade val="67500"/>
                            <a:satMod val="115000"/>
                          </a:srgbClr>
                        </a:gs>
                        <a:gs pos="100000">
                          <a:srgbClr val="FFF2CC">
                            <a:shade val="100000"/>
                            <a:satMod val="115000"/>
                          </a:srgbClr>
                        </a:gs>
                      </a:gsLst>
                      <a:lin ang="18900000" scaled="1"/>
                      <a:tileRect/>
                    </a:gradFill>
                  </a:tcPr>
                </a:tc>
                <a:tc>
                  <a:txBody>
                    <a:bodyPr/>
                    <a:lstStyle/>
                    <a:p>
                      <a:pPr algn="ctr" fontAlgn="ctr"/>
                      <a:r>
                        <a:rPr lang="es-PE" sz="1600" b="1" i="0" u="none" strike="noStrike" dirty="0">
                          <a:solidFill>
                            <a:srgbClr val="000000"/>
                          </a:solidFill>
                          <a:effectLst/>
                          <a:latin typeface="Calibri" panose="020F0502020204030204" pitchFamily="34" charset="0"/>
                        </a:rPr>
                        <a:t>MONTO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F2CC">
                            <a:shade val="30000"/>
                            <a:satMod val="115000"/>
                          </a:srgbClr>
                        </a:gs>
                        <a:gs pos="50000">
                          <a:srgbClr val="FFF2CC">
                            <a:shade val="67500"/>
                            <a:satMod val="115000"/>
                          </a:srgbClr>
                        </a:gs>
                        <a:gs pos="100000">
                          <a:srgbClr val="FFF2CC">
                            <a:shade val="100000"/>
                            <a:satMod val="115000"/>
                          </a:srgbClr>
                        </a:gs>
                      </a:gsLst>
                      <a:lin ang="18900000" scaled="1"/>
                      <a:tileRect/>
                    </a:gradFill>
                  </a:tcPr>
                </a:tc>
                <a:extLst>
                  <a:ext uri="{0D108BD9-81ED-4DB2-BD59-A6C34878D82A}">
                    <a16:rowId xmlns:a16="http://schemas.microsoft.com/office/drawing/2014/main" val="570706970"/>
                  </a:ext>
                </a:extLst>
              </a:tr>
              <a:tr h="442936">
                <a:tc>
                  <a:txBody>
                    <a:bodyPr/>
                    <a:lstStyle/>
                    <a:p>
                      <a:pPr algn="ctr" fontAlgn="ctr"/>
                      <a:r>
                        <a:rPr lang="es-PE" sz="2000" b="0" i="0" u="none" strike="noStrike" dirty="0">
                          <a:solidFill>
                            <a:srgbClr val="000000"/>
                          </a:solidFill>
                          <a:effectLst/>
                          <a:latin typeface="Calibri" panose="020F0502020204030204" pitchFamily="34" charset="0"/>
                        </a:rPr>
                        <a:t>OBRAS REACTIVADAS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D0DCF2">
                            <a:shade val="30000"/>
                            <a:satMod val="115000"/>
                          </a:srgbClr>
                        </a:gs>
                        <a:gs pos="50000">
                          <a:srgbClr val="D0DCF2">
                            <a:shade val="67500"/>
                            <a:satMod val="115000"/>
                          </a:srgbClr>
                        </a:gs>
                        <a:gs pos="100000">
                          <a:srgbClr val="D0DCF2">
                            <a:shade val="100000"/>
                            <a:satMod val="115000"/>
                          </a:srgbClr>
                        </a:gs>
                      </a:gsLst>
                      <a:lin ang="18900000" scaled="1"/>
                      <a:tileRect/>
                    </a:gradFill>
                  </a:tcPr>
                </a:tc>
                <a:tc>
                  <a:txBody>
                    <a:bodyPr/>
                    <a:lstStyle/>
                    <a:p>
                      <a:pPr algn="ctr" fontAlgn="ctr"/>
                      <a:r>
                        <a:rPr lang="es-PE" sz="20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D0DCF2">
                            <a:shade val="30000"/>
                            <a:satMod val="115000"/>
                          </a:srgbClr>
                        </a:gs>
                        <a:gs pos="50000">
                          <a:srgbClr val="D0DCF2">
                            <a:shade val="67500"/>
                            <a:satMod val="115000"/>
                          </a:srgbClr>
                        </a:gs>
                        <a:gs pos="100000">
                          <a:srgbClr val="D0DCF2">
                            <a:shade val="100000"/>
                            <a:satMod val="115000"/>
                          </a:srgbClr>
                        </a:gs>
                      </a:gsLst>
                      <a:lin ang="18900000" scaled="1"/>
                      <a:tileRect/>
                    </a:gradFill>
                  </a:tcPr>
                </a:tc>
                <a:tc>
                  <a:txBody>
                    <a:bodyPr/>
                    <a:lstStyle/>
                    <a:p>
                      <a:pPr algn="ctr" fontAlgn="ctr"/>
                      <a:r>
                        <a:rPr lang="es-PE" sz="2000" b="0" i="0" u="none" strike="noStrike" dirty="0">
                          <a:solidFill>
                            <a:srgbClr val="000000"/>
                          </a:solidFill>
                          <a:effectLst/>
                          <a:latin typeface="Calibri" panose="020F0502020204030204" pitchFamily="34" charset="0"/>
                        </a:rPr>
                        <a:t> S/   115,189,830.58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D0DCF2">
                            <a:shade val="30000"/>
                            <a:satMod val="115000"/>
                          </a:srgbClr>
                        </a:gs>
                        <a:gs pos="50000">
                          <a:srgbClr val="D0DCF2">
                            <a:shade val="67500"/>
                            <a:satMod val="115000"/>
                          </a:srgbClr>
                        </a:gs>
                        <a:gs pos="100000">
                          <a:srgbClr val="D0DCF2">
                            <a:shade val="100000"/>
                            <a:satMod val="115000"/>
                          </a:srgbClr>
                        </a:gs>
                      </a:gsLst>
                      <a:lin ang="18900000" scaled="1"/>
                      <a:tileRect/>
                    </a:gradFill>
                  </a:tcPr>
                </a:tc>
                <a:extLst>
                  <a:ext uri="{0D108BD9-81ED-4DB2-BD59-A6C34878D82A}">
                    <a16:rowId xmlns:a16="http://schemas.microsoft.com/office/drawing/2014/main" val="876041681"/>
                  </a:ext>
                </a:extLst>
              </a:tr>
              <a:tr h="442936">
                <a:tc>
                  <a:txBody>
                    <a:bodyPr/>
                    <a:lstStyle/>
                    <a:p>
                      <a:pPr algn="ctr" fontAlgn="ctr"/>
                      <a:r>
                        <a:rPr lang="es-PE" sz="2000" b="0" i="0" u="none" strike="noStrike" dirty="0">
                          <a:solidFill>
                            <a:srgbClr val="000000"/>
                          </a:solidFill>
                          <a:effectLst/>
                          <a:latin typeface="Calibri" panose="020F0502020204030204" pitchFamily="34" charset="0"/>
                        </a:rPr>
                        <a:t>OBRAS INICIADAS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D0DCF2">
                            <a:shade val="30000"/>
                            <a:satMod val="115000"/>
                          </a:srgbClr>
                        </a:gs>
                        <a:gs pos="50000">
                          <a:srgbClr val="D0DCF2">
                            <a:shade val="67500"/>
                            <a:satMod val="115000"/>
                          </a:srgbClr>
                        </a:gs>
                        <a:gs pos="100000">
                          <a:srgbClr val="D0DCF2">
                            <a:shade val="100000"/>
                            <a:satMod val="115000"/>
                          </a:srgbClr>
                        </a:gs>
                      </a:gsLst>
                      <a:lin ang="18900000" scaled="1"/>
                      <a:tileRect/>
                    </a:gradFill>
                  </a:tcPr>
                </a:tc>
                <a:tc>
                  <a:txBody>
                    <a:bodyPr/>
                    <a:lstStyle/>
                    <a:p>
                      <a:pPr algn="ctr" fontAlgn="ctr"/>
                      <a:r>
                        <a:rPr lang="es-PE" sz="2000" b="0" i="0" u="none" strike="noStrike" dirty="0">
                          <a:solidFill>
                            <a:srgbClr val="000000"/>
                          </a:solidFill>
                          <a:effectLst/>
                          <a:latin typeface="Calibri" panose="020F0502020204030204" pitchFamily="34" charset="0"/>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D0DCF2">
                            <a:shade val="30000"/>
                            <a:satMod val="115000"/>
                          </a:srgbClr>
                        </a:gs>
                        <a:gs pos="50000">
                          <a:srgbClr val="D0DCF2">
                            <a:shade val="67500"/>
                            <a:satMod val="115000"/>
                          </a:srgbClr>
                        </a:gs>
                        <a:gs pos="100000">
                          <a:srgbClr val="D0DCF2">
                            <a:shade val="100000"/>
                            <a:satMod val="115000"/>
                          </a:srgbClr>
                        </a:gs>
                      </a:gsLst>
                      <a:lin ang="18900000" scaled="1"/>
                      <a:tileRect/>
                    </a:gradFill>
                  </a:tcPr>
                </a:tc>
                <a:tc>
                  <a:txBody>
                    <a:bodyPr/>
                    <a:lstStyle/>
                    <a:p>
                      <a:pPr algn="ctr" fontAlgn="ctr"/>
                      <a:r>
                        <a:rPr lang="es-PE" sz="2000" b="0" i="0" u="none" strike="noStrike" dirty="0">
                          <a:solidFill>
                            <a:srgbClr val="000000"/>
                          </a:solidFill>
                          <a:effectLst/>
                          <a:latin typeface="Calibri" panose="020F0502020204030204" pitchFamily="34" charset="0"/>
                        </a:rPr>
                        <a:t> S/     49,393,039.07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D0DCF2">
                            <a:shade val="30000"/>
                            <a:satMod val="115000"/>
                          </a:srgbClr>
                        </a:gs>
                        <a:gs pos="50000">
                          <a:srgbClr val="D0DCF2">
                            <a:shade val="67500"/>
                            <a:satMod val="115000"/>
                          </a:srgbClr>
                        </a:gs>
                        <a:gs pos="100000">
                          <a:srgbClr val="D0DCF2">
                            <a:shade val="100000"/>
                            <a:satMod val="115000"/>
                          </a:srgbClr>
                        </a:gs>
                      </a:gsLst>
                      <a:lin ang="18900000" scaled="1"/>
                      <a:tileRect/>
                    </a:gradFill>
                  </a:tcPr>
                </a:tc>
                <a:extLst>
                  <a:ext uri="{0D108BD9-81ED-4DB2-BD59-A6C34878D82A}">
                    <a16:rowId xmlns:a16="http://schemas.microsoft.com/office/drawing/2014/main" val="471803146"/>
                  </a:ext>
                </a:extLst>
              </a:tr>
              <a:tr h="442936">
                <a:tc>
                  <a:txBody>
                    <a:bodyPr/>
                    <a:lstStyle/>
                    <a:p>
                      <a:pPr algn="ctr" fontAlgn="ctr"/>
                      <a:r>
                        <a:rPr lang="es-PE" sz="2000" b="0" i="0" u="none" strike="noStrike" dirty="0">
                          <a:solidFill>
                            <a:srgbClr val="000000"/>
                          </a:solidFill>
                          <a:effectLst/>
                          <a:latin typeface="Calibri" panose="020F0502020204030204" pitchFamily="34" charset="0"/>
                        </a:rPr>
                        <a:t>OBRAS POR</a:t>
                      </a:r>
                      <a:r>
                        <a:rPr lang="es-PE" sz="2000" b="0" i="0" u="none" strike="noStrike" baseline="0" dirty="0">
                          <a:solidFill>
                            <a:srgbClr val="000000"/>
                          </a:solidFill>
                          <a:effectLst/>
                          <a:latin typeface="Calibri" panose="020F0502020204030204" pitchFamily="34" charset="0"/>
                        </a:rPr>
                        <a:t> INICIAR</a:t>
                      </a:r>
                      <a:endParaRPr lang="es-PE" sz="2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D0DCF2">
                            <a:shade val="30000"/>
                            <a:satMod val="115000"/>
                          </a:srgbClr>
                        </a:gs>
                        <a:gs pos="50000">
                          <a:srgbClr val="D0DCF2">
                            <a:shade val="67500"/>
                            <a:satMod val="115000"/>
                          </a:srgbClr>
                        </a:gs>
                        <a:gs pos="100000">
                          <a:srgbClr val="D0DCF2">
                            <a:shade val="100000"/>
                            <a:satMod val="115000"/>
                          </a:srgbClr>
                        </a:gs>
                      </a:gsLst>
                      <a:lin ang="18900000" scaled="1"/>
                      <a:tileRect/>
                    </a:gradFill>
                  </a:tcPr>
                </a:tc>
                <a:tc>
                  <a:txBody>
                    <a:bodyPr/>
                    <a:lstStyle/>
                    <a:p>
                      <a:pPr algn="ctr" fontAlgn="ctr"/>
                      <a:r>
                        <a:rPr lang="es-ES" sz="2000" b="0" i="0" u="none" strike="noStrike" dirty="0">
                          <a:solidFill>
                            <a:srgbClr val="000000"/>
                          </a:solidFill>
                          <a:effectLst/>
                          <a:latin typeface="Calibri" panose="020F0502020204030204" pitchFamily="34" charset="0"/>
                        </a:rPr>
                        <a:t>9</a:t>
                      </a:r>
                      <a:endParaRPr lang="es-PE" sz="2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D0DCF2">
                            <a:shade val="30000"/>
                            <a:satMod val="115000"/>
                          </a:srgbClr>
                        </a:gs>
                        <a:gs pos="50000">
                          <a:srgbClr val="D0DCF2">
                            <a:shade val="67500"/>
                            <a:satMod val="115000"/>
                          </a:srgbClr>
                        </a:gs>
                        <a:gs pos="100000">
                          <a:srgbClr val="D0DCF2">
                            <a:shade val="100000"/>
                            <a:satMod val="115000"/>
                          </a:srgbClr>
                        </a:gs>
                      </a:gsLst>
                      <a:lin ang="18900000" scaled="1"/>
                      <a:tileRect/>
                    </a:gradFill>
                  </a:tcPr>
                </a:tc>
                <a:tc>
                  <a:txBody>
                    <a:bodyPr/>
                    <a:lstStyle/>
                    <a:p>
                      <a:pPr algn="ctr" fontAlgn="ctr"/>
                      <a:r>
                        <a:rPr lang="es-PE" sz="2000" b="0" i="0" u="none" strike="noStrike" dirty="0">
                          <a:solidFill>
                            <a:srgbClr val="000000"/>
                          </a:solidFill>
                          <a:effectLst/>
                          <a:latin typeface="Calibri" panose="020F0502020204030204" pitchFamily="34" charset="0"/>
                        </a:rPr>
                        <a:t> S/       56,624,390.73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D0DCF2">
                            <a:shade val="30000"/>
                            <a:satMod val="115000"/>
                          </a:srgbClr>
                        </a:gs>
                        <a:gs pos="50000">
                          <a:srgbClr val="D0DCF2">
                            <a:shade val="67500"/>
                            <a:satMod val="115000"/>
                          </a:srgbClr>
                        </a:gs>
                        <a:gs pos="100000">
                          <a:srgbClr val="D0DCF2">
                            <a:shade val="100000"/>
                            <a:satMod val="115000"/>
                          </a:srgbClr>
                        </a:gs>
                      </a:gsLst>
                      <a:lin ang="18900000" scaled="1"/>
                      <a:tileRect/>
                    </a:gradFill>
                  </a:tcPr>
                </a:tc>
                <a:extLst>
                  <a:ext uri="{0D108BD9-81ED-4DB2-BD59-A6C34878D82A}">
                    <a16:rowId xmlns:a16="http://schemas.microsoft.com/office/drawing/2014/main" val="3376120657"/>
                  </a:ext>
                </a:extLst>
              </a:tr>
              <a:tr h="442936">
                <a:tc>
                  <a:txBody>
                    <a:bodyPr/>
                    <a:lstStyle/>
                    <a:p>
                      <a:pPr algn="ctr" fontAlgn="ctr"/>
                      <a:r>
                        <a:rPr lang="es-PE" sz="2400" b="0" i="0" u="none" strike="noStrike" dirty="0">
                          <a:solidFill>
                            <a:schemeClr val="bg1"/>
                          </a:solidFill>
                          <a:effectLst/>
                          <a:latin typeface="Calibri" panose="020F0502020204030204" pitchFamily="34" charset="0"/>
                        </a:rPr>
                        <a:t>TOTAL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69000">
                          <a:schemeClr val="accent1">
                            <a:shade val="100000"/>
                            <a:satMod val="115000"/>
                          </a:schemeClr>
                        </a:gs>
                      </a:gsLst>
                      <a:path path="circle">
                        <a:fillToRect r="100000" b="100000"/>
                      </a:path>
                      <a:tileRect l="-100000" t="-100000"/>
                    </a:gradFill>
                  </a:tcPr>
                </a:tc>
                <a:tc>
                  <a:txBody>
                    <a:bodyPr/>
                    <a:lstStyle/>
                    <a:p>
                      <a:pPr algn="ctr" fontAlgn="ctr"/>
                      <a:r>
                        <a:rPr lang="es-PE" sz="2400" b="0" i="0" u="none" strike="noStrike" dirty="0">
                          <a:solidFill>
                            <a:schemeClr val="bg1"/>
                          </a:solidFill>
                          <a:effectLst/>
                          <a:latin typeface="Calibri" panose="020F0502020204030204" pitchFamily="34" charset="0"/>
                        </a:rPr>
                        <a:t>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69000">
                          <a:schemeClr val="accent1">
                            <a:shade val="100000"/>
                            <a:satMod val="115000"/>
                          </a:schemeClr>
                        </a:gs>
                      </a:gsLst>
                      <a:path path="circle">
                        <a:fillToRect r="100000" b="100000"/>
                      </a:path>
                      <a:tileRect l="-100000" t="-100000"/>
                    </a:gradFill>
                  </a:tcPr>
                </a:tc>
                <a:tc>
                  <a:txBody>
                    <a:bodyPr/>
                    <a:lstStyle/>
                    <a:p>
                      <a:pPr algn="ctr" fontAlgn="b"/>
                      <a:r>
                        <a:rPr lang="es-PE" sz="2400" b="0" i="0" u="none" strike="noStrike" dirty="0">
                          <a:solidFill>
                            <a:schemeClr val="bg1"/>
                          </a:solidFill>
                          <a:effectLst/>
                          <a:latin typeface="Calibri" panose="020F0502020204030204" pitchFamily="34" charset="0"/>
                        </a:rPr>
                        <a:t>    </a:t>
                      </a:r>
                      <a:r>
                        <a:rPr lang="es-PE" sz="2400" b="0" i="0" u="none" strike="noStrike" kern="1200" dirty="0">
                          <a:solidFill>
                            <a:schemeClr val="bg1"/>
                          </a:solidFill>
                          <a:effectLst/>
                          <a:latin typeface="Calibri" panose="020F0502020204030204" pitchFamily="34" charset="0"/>
                          <a:ea typeface="+mn-ea"/>
                          <a:cs typeface="+mn-cs"/>
                        </a:rPr>
                        <a:t>S/   221,207,260.38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69000">
                          <a:schemeClr val="accent1">
                            <a:shade val="100000"/>
                            <a:satMod val="115000"/>
                          </a:schemeClr>
                        </a:gs>
                      </a:gsLst>
                      <a:path path="circle">
                        <a:fillToRect r="100000" b="100000"/>
                      </a:path>
                      <a:tileRect l="-100000" t="-100000"/>
                    </a:gradFill>
                  </a:tcPr>
                </a:tc>
                <a:extLst>
                  <a:ext uri="{0D108BD9-81ED-4DB2-BD59-A6C34878D82A}">
                    <a16:rowId xmlns:a16="http://schemas.microsoft.com/office/drawing/2014/main" val="3142684676"/>
                  </a:ext>
                </a:extLst>
              </a:tr>
            </a:tbl>
          </a:graphicData>
        </a:graphic>
      </p:graphicFrame>
      <p:graphicFrame>
        <p:nvGraphicFramePr>
          <p:cNvPr id="8" name="Gráfico 7"/>
          <p:cNvGraphicFramePr>
            <a:graphicFrameLocks/>
          </p:cNvGraphicFramePr>
          <p:nvPr/>
        </p:nvGraphicFramePr>
        <p:xfrm>
          <a:off x="1301885" y="228270"/>
          <a:ext cx="9893029" cy="35448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49475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4333" y="258186"/>
            <a:ext cx="10515600" cy="1325563"/>
          </a:xfrm>
        </p:spPr>
        <p:txBody>
          <a:bodyPr/>
          <a:lstStyle/>
          <a:p>
            <a:r>
              <a:rPr lang="es-PE" b="1" dirty="0">
                <a:solidFill>
                  <a:schemeClr val="tx1"/>
                </a:solidFill>
                <a:latin typeface="+mn-lt"/>
              </a:rPr>
              <a:t>EJECUCION PRESUPUESTAL POR PROYECTOS</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1845986064"/>
              </p:ext>
            </p:extLst>
          </p:nvPr>
        </p:nvGraphicFramePr>
        <p:xfrm>
          <a:off x="127000" y="1070807"/>
          <a:ext cx="11861803" cy="5634797"/>
        </p:xfrm>
        <a:graphic>
          <a:graphicData uri="http://schemas.openxmlformats.org/drawingml/2006/table">
            <a:tbl>
              <a:tblPr/>
              <a:tblGrid>
                <a:gridCol w="279400">
                  <a:extLst>
                    <a:ext uri="{9D8B030D-6E8A-4147-A177-3AD203B41FA5}">
                      <a16:colId xmlns:a16="http://schemas.microsoft.com/office/drawing/2014/main" val="20000"/>
                    </a:ext>
                  </a:extLst>
                </a:gridCol>
                <a:gridCol w="7001933">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032934">
                  <a:extLst>
                    <a:ext uri="{9D8B030D-6E8A-4147-A177-3AD203B41FA5}">
                      <a16:colId xmlns:a16="http://schemas.microsoft.com/office/drawing/2014/main" val="20003"/>
                    </a:ext>
                  </a:extLst>
                </a:gridCol>
                <a:gridCol w="1075266">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643470">
                  <a:extLst>
                    <a:ext uri="{9D8B030D-6E8A-4147-A177-3AD203B41FA5}">
                      <a16:colId xmlns:a16="http://schemas.microsoft.com/office/drawing/2014/main" val="20006"/>
                    </a:ext>
                  </a:extLst>
                </a:gridCol>
              </a:tblGrid>
              <a:tr h="413550">
                <a:tc>
                  <a:txBody>
                    <a:bodyPr/>
                    <a:lstStyle/>
                    <a:p>
                      <a:pPr algn="ctr" fontAlgn="ctr"/>
                      <a:r>
                        <a:rPr lang="es-PE" sz="1100" b="1" i="0" u="none" strike="noStrike" dirty="0">
                          <a:solidFill>
                            <a:srgbClr val="FFFFFF"/>
                          </a:solidFill>
                          <a:effectLst/>
                          <a:latin typeface="+mn-lt"/>
                        </a:rPr>
                        <a:t>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dirty="0">
                          <a:solidFill>
                            <a:srgbClr val="FFFFFF"/>
                          </a:solidFill>
                          <a:effectLst/>
                          <a:latin typeface="+mn-lt"/>
                        </a:rPr>
                        <a:t>Proyecto</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PIM</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Certificación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Compromiso Anual</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Devengado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Avance %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extLst>
                  <a:ext uri="{0D108BD9-81ED-4DB2-BD59-A6C34878D82A}">
                    <a16:rowId xmlns:a16="http://schemas.microsoft.com/office/drawing/2014/main" val="10000"/>
                  </a:ext>
                </a:extLst>
              </a:tr>
              <a:tr h="622845">
                <a:tc>
                  <a:txBody>
                    <a:bodyPr/>
                    <a:lstStyle/>
                    <a:p>
                      <a:pPr algn="ctr" fontAlgn="b"/>
                      <a:r>
                        <a:rPr lang="es-PE" sz="1100" b="1" i="0" u="none" strike="noStrike" dirty="0">
                          <a:solidFill>
                            <a:srgbClr val="000000"/>
                          </a:solidFill>
                          <a:effectLst/>
                          <a:latin typeface="Arial" panose="020B060402020202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2198319: MEJORAMIENTO DE LA COBERTURA DE LOS SERVICIOS DE SALUD DEL HOSPITAL ERNESTO GERMAN GUZMAN GONZALES PROVINCIA DE OXAPAMPA,DEPARTAMENTO DE PASCO,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47,719,917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47,719,379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1,040,267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977,667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419089">
                <a:tc>
                  <a:txBody>
                    <a:bodyPr/>
                    <a:lstStyle/>
                    <a:p>
                      <a:pPr algn="ctr" fontAlgn="b"/>
                      <a:r>
                        <a:rPr lang="es-PE" sz="1100" b="1" i="0" u="none" strike="noStrike" dirty="0">
                          <a:solidFill>
                            <a:srgbClr val="000000"/>
                          </a:solidFill>
                          <a:effectLst/>
                          <a:latin typeface="Arial" panose="020B0604020202020204"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2391837: MEJORAMIENTO DE LA CAPACIDAD OPERATIVA DE LA UNIDAD DE EQUIPO MECANICO PARA LA ATENCION DE EMERGENCIA E INTERVENCIONES VIALES DEL GOBIERNO REGIONAL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36,140,598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35,941,192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26,500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419089">
                <a:tc>
                  <a:txBody>
                    <a:bodyPr/>
                    <a:lstStyle/>
                    <a:p>
                      <a:pPr algn="ctr" fontAlgn="b"/>
                      <a:r>
                        <a:rPr lang="es-PE" sz="1100" b="1" i="0" u="none" strike="noStrike" dirty="0">
                          <a:solidFill>
                            <a:srgbClr val="000000"/>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2157301: MEJORA DE LA CAPACIDAD RESOLUTIVA Y OPERATIVA DEL HOSPITAL ROMAN EGOAVIL PANDO DEL DISTRITO DE VILLA RICA, PROVINCIA OXAPAMPA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27,734,527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27,734,526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39,305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419089">
                <a:tc>
                  <a:txBody>
                    <a:bodyPr/>
                    <a:lstStyle/>
                    <a:p>
                      <a:pPr algn="ctr" fontAlgn="b"/>
                      <a:r>
                        <a:rPr lang="es-PE" sz="1100" b="1" i="0" u="none" strike="noStrike" dirty="0">
                          <a:solidFill>
                            <a:srgbClr val="000000"/>
                          </a:solidFill>
                          <a:effectLst/>
                          <a:latin typeface="Arial" panose="020B0604020202020204"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2173359: MEJORAMIENTO DE LA CARRETERA NINACACA - HUACHON, PROVINCIA PASCO -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23,499,216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23,499,215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7,853,085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7,853,085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33.4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419089">
                <a:tc>
                  <a:txBody>
                    <a:bodyPr/>
                    <a:lstStyle/>
                    <a:p>
                      <a:pPr algn="ctr" fontAlgn="b"/>
                      <a:r>
                        <a:rPr lang="es-PE" sz="1100" b="1" i="0" u="none" strike="noStrike" dirty="0">
                          <a:solidFill>
                            <a:srgbClr val="000000"/>
                          </a:solidFill>
                          <a:effectLst/>
                          <a:latin typeface="Arial" panose="020B0604020202020204" pitchFamily="34"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2198318: MEJORAMIENTO DEL ACCESO DE LA POBLACION A LOS SERVICIOS DEL CENTRO DE SALUD FREDY VALLEJO ORE DISTRITO DE YANAHUANCA, PROVINCIA DE DANIEL CARRION,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14,719,472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14,653,343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2,952,503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2,847,714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19.3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622845">
                <a:tc>
                  <a:txBody>
                    <a:bodyPr/>
                    <a:lstStyle/>
                    <a:p>
                      <a:pPr algn="ctr" fontAlgn="b"/>
                      <a:r>
                        <a:rPr lang="es-PE" sz="1100" b="1" i="0" u="none" strike="noStrike" dirty="0">
                          <a:solidFill>
                            <a:srgbClr val="000000"/>
                          </a:solidFill>
                          <a:effectLst/>
                          <a:latin typeface="Arial" panose="020B0604020202020204" pitchFamily="34"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2487634: CREACION DEL PUENTE CORRIENTE DEL DIABLO Y ACCESOS EN EL RIO POZUZO EN EL TRAMO CONSTITUCION A ISCOZACIN L150 M, DEL DISTRITO DE PALCAZU - PROVINCIA DE OXAPAMPA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13,526,910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13,526,908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215,134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156,194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622845">
                <a:tc>
                  <a:txBody>
                    <a:bodyPr/>
                    <a:lstStyle/>
                    <a:p>
                      <a:pPr algn="ctr" fontAlgn="b"/>
                      <a:r>
                        <a:rPr lang="es-PE" sz="1100" b="1" i="0" u="none" strike="noStrike" dirty="0">
                          <a:solidFill>
                            <a:srgbClr val="000000"/>
                          </a:solidFill>
                          <a:effectLst/>
                          <a:latin typeface="Arial" panose="020B0604020202020204" pitchFamily="34" charset="0"/>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2232331: MEJORAMIENTO Y AMPLIACION DE LA CAPACIDAD RESOLUTIVA DE LOS ESTABLECIMIENTOS DE SALUD DE LA MICRO RED POZUZO DISTRITO DE POZUZO - PROVINCIA DE OXAPAMPA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12,201,344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12,201,342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1,411,246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1,411,246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11.6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419089">
                <a:tc>
                  <a:txBody>
                    <a:bodyPr/>
                    <a:lstStyle/>
                    <a:p>
                      <a:pPr algn="ctr" fontAlgn="b"/>
                      <a:r>
                        <a:rPr lang="es-PE" sz="1100" b="1" i="0" u="none" strike="noStrike" dirty="0">
                          <a:solidFill>
                            <a:srgbClr val="000000"/>
                          </a:solidFill>
                          <a:effectLst/>
                          <a:latin typeface="Arial" panose="020B0604020202020204" pitchFamily="34" charset="0"/>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dirty="0">
                          <a:solidFill>
                            <a:srgbClr val="000000"/>
                          </a:solidFill>
                          <a:effectLst/>
                          <a:latin typeface="Arial" panose="020B0604020202020204" pitchFamily="34" charset="0"/>
                        </a:rPr>
                        <a:t>2116853: CONSTRUCCION DEL MODERNO TERMINAL TERRESTRE INTERPROVINCIAL DE LA CIUDAD DE CERRO DE PASCO, PROVINCIA DE PASCO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12,159,557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9,163,764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689,864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632,964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215333">
                <a:tc>
                  <a:txBody>
                    <a:bodyPr/>
                    <a:lstStyle/>
                    <a:p>
                      <a:pPr algn="ctr" fontAlgn="b"/>
                      <a:r>
                        <a:rPr lang="es-PE" sz="1100" b="1" i="0" u="none" strike="noStrike" dirty="0">
                          <a:solidFill>
                            <a:srgbClr val="000000"/>
                          </a:solidFill>
                          <a:effectLst/>
                          <a:latin typeface="Arial" panose="020B0604020202020204" pitchFamily="34"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2030472: CONSTRUCCION Y MEJORAMIENTO DE LA CARRETERA HUACHON - HUANCABAMBA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11,533,303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8,664,328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680,472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673,472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419089">
                <a:tc>
                  <a:txBody>
                    <a:bodyPr/>
                    <a:lstStyle/>
                    <a:p>
                      <a:pPr algn="ctr" fontAlgn="b"/>
                      <a:r>
                        <a:rPr lang="es-PE" sz="1100" b="1" i="0" u="none" strike="noStrike" dirty="0">
                          <a:solidFill>
                            <a:srgbClr val="000000"/>
                          </a:solidFill>
                          <a:effectLst/>
                          <a:latin typeface="Arial" panose="020B0604020202020204" pitchFamily="34" charset="0"/>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2435513: MEJORAMIENTO DE LA OFERTA DE SERVICIO EDUCATIVO DE LA I.E. MARIA PARADO DE BELLIDO DISTRITO DE YANACANCHA - PROVINCIA DE PASCO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10,716,359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10,650,115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2,623,274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2,623,274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24.5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622845">
                <a:tc>
                  <a:txBody>
                    <a:bodyPr/>
                    <a:lstStyle/>
                    <a:p>
                      <a:pPr algn="ctr" fontAlgn="b"/>
                      <a:r>
                        <a:rPr lang="es-PE" sz="1100" b="1" i="0" u="none" strike="noStrike" dirty="0">
                          <a:solidFill>
                            <a:srgbClr val="000000"/>
                          </a:solidFill>
                          <a:effectLst/>
                          <a:latin typeface="Arial" panose="020B0604020202020204" pitchFamily="34" charset="0"/>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2497912: CREACION DE CAMINO VECINAL PARA EL SERVICIO DE TRANSITABILIDAD VEHICULAR: EMPALME PA 651 (CRUCE TINGO MAL PASO), COCATAMBO, QUITASOL, CUSHI - 4 LOCALIDADES DEL DISTRITO DE POZUZO - PROVINCIA DE OXAPAMPA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9,513,888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9,513,888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071930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4333" y="150608"/>
            <a:ext cx="10515600" cy="1325563"/>
          </a:xfrm>
        </p:spPr>
        <p:txBody>
          <a:bodyPr/>
          <a:lstStyle/>
          <a:p>
            <a:r>
              <a:rPr lang="es-PE" b="1" dirty="0">
                <a:solidFill>
                  <a:schemeClr val="tx1"/>
                </a:solidFill>
                <a:latin typeface="+mn-lt"/>
              </a:rPr>
              <a:t>EJECUCION PRESUPUESTAL POR PROYECTOS</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1415258898"/>
              </p:ext>
            </p:extLst>
          </p:nvPr>
        </p:nvGraphicFramePr>
        <p:xfrm>
          <a:off x="127000" y="1070806"/>
          <a:ext cx="11861803" cy="5702529"/>
        </p:xfrm>
        <a:graphic>
          <a:graphicData uri="http://schemas.openxmlformats.org/drawingml/2006/table">
            <a:tbl>
              <a:tblPr/>
              <a:tblGrid>
                <a:gridCol w="279400">
                  <a:extLst>
                    <a:ext uri="{9D8B030D-6E8A-4147-A177-3AD203B41FA5}">
                      <a16:colId xmlns:a16="http://schemas.microsoft.com/office/drawing/2014/main" val="20000"/>
                    </a:ext>
                  </a:extLst>
                </a:gridCol>
                <a:gridCol w="7001933">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032934">
                  <a:extLst>
                    <a:ext uri="{9D8B030D-6E8A-4147-A177-3AD203B41FA5}">
                      <a16:colId xmlns:a16="http://schemas.microsoft.com/office/drawing/2014/main" val="20003"/>
                    </a:ext>
                  </a:extLst>
                </a:gridCol>
                <a:gridCol w="1075266">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643470">
                  <a:extLst>
                    <a:ext uri="{9D8B030D-6E8A-4147-A177-3AD203B41FA5}">
                      <a16:colId xmlns:a16="http://schemas.microsoft.com/office/drawing/2014/main" val="20006"/>
                    </a:ext>
                  </a:extLst>
                </a:gridCol>
              </a:tblGrid>
              <a:tr h="354268">
                <a:tc>
                  <a:txBody>
                    <a:bodyPr/>
                    <a:lstStyle/>
                    <a:p>
                      <a:pPr algn="ctr" fontAlgn="ctr"/>
                      <a:r>
                        <a:rPr lang="es-PE" sz="1100" b="1" i="0" u="none" strike="noStrike" dirty="0">
                          <a:solidFill>
                            <a:srgbClr val="FFFFFF"/>
                          </a:solidFill>
                          <a:effectLst/>
                          <a:latin typeface="+mn-lt"/>
                        </a:rPr>
                        <a:t>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dirty="0">
                          <a:solidFill>
                            <a:srgbClr val="FFFFFF"/>
                          </a:solidFill>
                          <a:effectLst/>
                          <a:latin typeface="+mn-lt"/>
                        </a:rPr>
                        <a:t>Proyecto</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PIM</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Certificación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Compromiso Anual</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Devengado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Avance %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extLst>
                  <a:ext uri="{0D108BD9-81ED-4DB2-BD59-A6C34878D82A}">
                    <a16:rowId xmlns:a16="http://schemas.microsoft.com/office/drawing/2014/main" val="10000"/>
                  </a:ext>
                </a:extLst>
              </a:tr>
              <a:tr h="533560">
                <a:tc>
                  <a:txBody>
                    <a:bodyPr/>
                    <a:lstStyle/>
                    <a:p>
                      <a:pPr algn="ctr" fontAlgn="b"/>
                      <a:r>
                        <a:rPr lang="es-PE" sz="1100" b="1" i="0" u="none" strike="noStrike" dirty="0">
                          <a:solidFill>
                            <a:srgbClr val="000000"/>
                          </a:solidFill>
                          <a:effectLst/>
                          <a:latin typeface="Arial" panose="020B0604020202020204" pitchFamily="34" charset="0"/>
                        </a:rPr>
                        <a:t>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2301516: MEJORAMIENTO Y AMPLIACION DE LA PRESTACION DEL SERVICIO EDUCATIVO DE LA I.E. NRO 31 NUESTRA SEÑORA DEL CARMEN, CON DISEÑO ARQUITECTONICO BIOCLIMATICO EN LA URBANIZACION SAN JUAN, DISTRITO DE YANACANCHA - PASCO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9,358,918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9,358,917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8,474,975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8,474,975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90.6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59282">
                <a:tc>
                  <a:txBody>
                    <a:bodyPr/>
                    <a:lstStyle/>
                    <a:p>
                      <a:pPr algn="ctr" fontAlgn="b"/>
                      <a:r>
                        <a:rPr lang="es-PE" sz="1100" b="1" i="0" u="none" strike="noStrike" dirty="0">
                          <a:solidFill>
                            <a:srgbClr val="000000"/>
                          </a:solidFill>
                          <a:effectLst/>
                          <a:latin typeface="Arial" panose="020B0604020202020204" pitchFamily="34" charset="0"/>
                        </a:rPr>
                        <a:t>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2234619: MEJORAMEINTO DEL CIRCUITO VIAL DE CHONTABAMBA, DISTRITO DE CHONTABAMBA - OXAPAMPA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9,072,794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9,072,794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59282">
                <a:tc>
                  <a:txBody>
                    <a:bodyPr/>
                    <a:lstStyle/>
                    <a:p>
                      <a:pPr algn="ctr" fontAlgn="b"/>
                      <a:r>
                        <a:rPr lang="es-PE" sz="1100" b="1" i="0" u="none" strike="noStrike" dirty="0">
                          <a:solidFill>
                            <a:srgbClr val="000000"/>
                          </a:solidFill>
                          <a:effectLst/>
                          <a:latin typeface="Arial" panose="020B0604020202020204" pitchFamily="34" charset="0"/>
                        </a:rPr>
                        <a:t>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2084815: MEJORAMIENTO Y AMPLIACION DE LOS SERVICIOS DE SANEAMIENTO Y FORTALECIMIENTO INSTITUCIONAL INTEGRAL DE LA EMAPA PASCO, PROVINCIA DE PASCO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6,784,483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6,784,481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1,331,385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947,093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14.0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533560">
                <a:tc>
                  <a:txBody>
                    <a:bodyPr/>
                    <a:lstStyle/>
                    <a:p>
                      <a:pPr algn="ctr" fontAlgn="b"/>
                      <a:r>
                        <a:rPr lang="es-PE" sz="1100" b="1" i="0" u="none" strike="noStrike" dirty="0">
                          <a:solidFill>
                            <a:srgbClr val="000000"/>
                          </a:solidFill>
                          <a:effectLst/>
                          <a:latin typeface="Arial" panose="020B0604020202020204" pitchFamily="34" charset="0"/>
                        </a:rPr>
                        <a:t>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2160319: MEJORAMIENTO Y AMPLIACION DE LA CAPACIDAD RESOLUTIVA DE LOS SERVICIOS DE SALUD DEL HOSPITAL REGIONAL DANIEL A CARRION - DISTRITO DE YANACANCHA - PROVINCIA DE PASCO -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6,700,515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6,700,515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59282">
                <a:tc>
                  <a:txBody>
                    <a:bodyPr/>
                    <a:lstStyle/>
                    <a:p>
                      <a:pPr algn="ctr" fontAlgn="b"/>
                      <a:r>
                        <a:rPr lang="es-PE" sz="1100" b="1" i="0" u="none" strike="noStrike" dirty="0">
                          <a:solidFill>
                            <a:srgbClr val="000000"/>
                          </a:solidFill>
                          <a:effectLst/>
                          <a:latin typeface="Arial" panose="020B0604020202020204" pitchFamily="34" charset="0"/>
                        </a:rPr>
                        <a:t>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2234362: MEJORAMIENTO DE LA CARRETERA TRAMO CERRO DE PASCO - LA QUINUA, DISTRITO DE YANACANCHA - PASCO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6,553,837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6,086,798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533560">
                <a:tc>
                  <a:txBody>
                    <a:bodyPr/>
                    <a:lstStyle/>
                    <a:p>
                      <a:pPr algn="ctr" fontAlgn="b"/>
                      <a:r>
                        <a:rPr lang="es-PE" sz="1100" b="1" i="0" u="none" strike="noStrike" dirty="0">
                          <a:solidFill>
                            <a:srgbClr val="000000"/>
                          </a:solidFill>
                          <a:effectLst/>
                          <a:latin typeface="Arial" panose="020B0604020202020204" pitchFamily="34" charset="0"/>
                        </a:rPr>
                        <a:t>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2379238: MEJORAMIENTO DE LOS SERVICIOS EDUCATIVOS DE LA INSTITUCION EDUCATIVA EMBLEMATICA DIVINA PASTORA EN EL DISTRITO DE OXAPAMPA, PROVINCIA DE OXAPAMPA,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4,566,213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4,566,213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533560">
                <a:tc>
                  <a:txBody>
                    <a:bodyPr/>
                    <a:lstStyle/>
                    <a:p>
                      <a:pPr algn="ctr" fontAlgn="b"/>
                      <a:r>
                        <a:rPr lang="es-PE" sz="1100" b="1" i="0" u="none" strike="noStrike" dirty="0">
                          <a:solidFill>
                            <a:srgbClr val="000000"/>
                          </a:solidFill>
                          <a:effectLst/>
                          <a:latin typeface="Arial" panose="020B0604020202020204" pitchFamily="34"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2392064: MEJORAMIENTO Y AMPLIACION DEL SERVICIO EDUCATIVO DEL INSTITUTO DE EDUCACION SUPERIOR PEDAGOGICO PUBLICO GAMANIEL BLANCO MURILLO, DISTRITO DE YANACANCHA - PROVINCIA DE PASCO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4,500,000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90,000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4,000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533560">
                <a:tc>
                  <a:txBody>
                    <a:bodyPr/>
                    <a:lstStyle/>
                    <a:p>
                      <a:pPr algn="ctr" fontAlgn="b"/>
                      <a:r>
                        <a:rPr lang="es-PE" sz="1100" b="1" i="0" u="none" strike="noStrike" dirty="0">
                          <a:solidFill>
                            <a:srgbClr val="000000"/>
                          </a:solidFill>
                          <a:effectLst/>
                          <a:latin typeface="Arial" panose="020B0604020202020204" pitchFamily="34" charset="0"/>
                        </a:rPr>
                        <a:t>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2250078: MEJORAMIENTO DEL SERVICIO EDUCATIVO EN LA INSTITUCION EDUCATIVA RICARDO PALMA DE LA COMUNIDAD NATIVA AMAMBAY, DISTRITO PUERTO BERMUDEZ, PROVINCIA OXAPAMPA,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4,500,000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4,500,000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533560">
                <a:tc>
                  <a:txBody>
                    <a:bodyPr/>
                    <a:lstStyle/>
                    <a:p>
                      <a:pPr algn="ctr" fontAlgn="b"/>
                      <a:r>
                        <a:rPr lang="es-PE" sz="1100" b="1" i="0" u="none" strike="noStrike" dirty="0">
                          <a:solidFill>
                            <a:srgbClr val="000000"/>
                          </a:solidFill>
                          <a:effectLst/>
                          <a:latin typeface="Arial" panose="020B0604020202020204" pitchFamily="34" charset="0"/>
                        </a:rPr>
                        <a:t>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2130352: AMPLIACION Y MEJORAMIENTO DE LOS SERVICIOS DE AGUA POTABLE Y ALCANTARILLADO DE LAS ZONAS URBANAS DE SANTO DOMINGO, SAN CARLOS, SAN JOSE Y NUEVA BERNA Y CHURUMAZU, DISTRITO DE CHONTABAMBA-OXAPAMPA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4,300,000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4,089,028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520,011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128,382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533560">
                <a:tc>
                  <a:txBody>
                    <a:bodyPr/>
                    <a:lstStyle/>
                    <a:p>
                      <a:pPr algn="ctr" fontAlgn="b"/>
                      <a:r>
                        <a:rPr lang="es-PE" sz="1100" b="1" i="0" u="none" strike="noStrike" dirty="0">
                          <a:solidFill>
                            <a:srgbClr val="000000"/>
                          </a:solidFill>
                          <a:effectLst/>
                          <a:latin typeface="Arial" panose="020B0604020202020204" pitchFamily="34" charset="0"/>
                        </a:rPr>
                        <a:t>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2557551: MEJORAMIENTO DEL SERVICIO DE TRANSITABILIDAD VEHICULAR EN EL TRAMO LA AURORA (CARRETERA EMP PE-3N) - TICLACAYAN (CARRETERA EMP PA 546) EN EL DISTRITO DE TICLACAYAN - PROVINCIA DE PASCO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3,823,525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3,817,525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14,000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535495">
                <a:tc>
                  <a:txBody>
                    <a:bodyPr/>
                    <a:lstStyle/>
                    <a:p>
                      <a:pPr algn="ctr" fontAlgn="b"/>
                      <a:r>
                        <a:rPr lang="es-PE" sz="1100" b="1" i="0" u="none" strike="noStrike" dirty="0">
                          <a:solidFill>
                            <a:srgbClr val="000000"/>
                          </a:solidFill>
                          <a:effectLst/>
                          <a:latin typeface="Arial" panose="020B0604020202020204" pitchFamily="34" charset="0"/>
                        </a:rPr>
                        <a:t>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2234108: INSTALACION DE SERVICIOS DE PROTECCION DE DEFENSA RIBEREÑA EN EL RIO ISCOZACIN, EN LA LOCALIDAD DE PUERTO ISCOZACIN, DEL DISTRITO PALCAZU, PROVINCIA OXAPAMPA,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3,769,498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3,769,497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083393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4333" y="290458"/>
            <a:ext cx="10515600" cy="1325563"/>
          </a:xfrm>
        </p:spPr>
        <p:txBody>
          <a:bodyPr/>
          <a:lstStyle/>
          <a:p>
            <a:r>
              <a:rPr lang="es-PE" b="1" dirty="0">
                <a:solidFill>
                  <a:schemeClr val="tx1"/>
                </a:solidFill>
                <a:latin typeface="+mn-lt"/>
              </a:rPr>
              <a:t>EJECUCION PRESUPUESTAL POR PROYECTOS</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1562665684"/>
              </p:ext>
            </p:extLst>
          </p:nvPr>
        </p:nvGraphicFramePr>
        <p:xfrm>
          <a:off x="127000" y="1070806"/>
          <a:ext cx="11861803" cy="5677127"/>
        </p:xfrm>
        <a:graphic>
          <a:graphicData uri="http://schemas.openxmlformats.org/drawingml/2006/table">
            <a:tbl>
              <a:tblPr/>
              <a:tblGrid>
                <a:gridCol w="279400">
                  <a:extLst>
                    <a:ext uri="{9D8B030D-6E8A-4147-A177-3AD203B41FA5}">
                      <a16:colId xmlns:a16="http://schemas.microsoft.com/office/drawing/2014/main" val="20000"/>
                    </a:ext>
                  </a:extLst>
                </a:gridCol>
                <a:gridCol w="7001933">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032934">
                  <a:extLst>
                    <a:ext uri="{9D8B030D-6E8A-4147-A177-3AD203B41FA5}">
                      <a16:colId xmlns:a16="http://schemas.microsoft.com/office/drawing/2014/main" val="20003"/>
                    </a:ext>
                  </a:extLst>
                </a:gridCol>
                <a:gridCol w="1075266">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643470">
                  <a:extLst>
                    <a:ext uri="{9D8B030D-6E8A-4147-A177-3AD203B41FA5}">
                      <a16:colId xmlns:a16="http://schemas.microsoft.com/office/drawing/2014/main" val="20006"/>
                    </a:ext>
                  </a:extLst>
                </a:gridCol>
              </a:tblGrid>
              <a:tr h="390677">
                <a:tc>
                  <a:txBody>
                    <a:bodyPr/>
                    <a:lstStyle/>
                    <a:p>
                      <a:pPr algn="ctr" fontAlgn="ctr"/>
                      <a:r>
                        <a:rPr lang="es-PE" sz="1100" b="1" i="0" u="none" strike="noStrike" dirty="0">
                          <a:solidFill>
                            <a:srgbClr val="FFFFFF"/>
                          </a:solidFill>
                          <a:effectLst/>
                          <a:latin typeface="+mn-lt"/>
                        </a:rPr>
                        <a:t>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dirty="0">
                          <a:solidFill>
                            <a:srgbClr val="FFFFFF"/>
                          </a:solidFill>
                          <a:effectLst/>
                          <a:latin typeface="+mn-lt"/>
                        </a:rPr>
                        <a:t>Proyecto</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PIM</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Certificación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Compromiso Anual</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Devengado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Avance %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extLst>
                  <a:ext uri="{0D108BD9-81ED-4DB2-BD59-A6C34878D82A}">
                    <a16:rowId xmlns:a16="http://schemas.microsoft.com/office/drawing/2014/main" val="10000"/>
                  </a:ext>
                </a:extLst>
              </a:tr>
              <a:tr h="364930">
                <a:tc>
                  <a:txBody>
                    <a:bodyPr/>
                    <a:lstStyle/>
                    <a:p>
                      <a:pPr algn="ctr" fontAlgn="b"/>
                      <a:r>
                        <a:rPr lang="es-PE" sz="1100" b="1" i="0" u="none" strike="noStrike" dirty="0">
                          <a:solidFill>
                            <a:srgbClr val="000000"/>
                          </a:solidFill>
                          <a:effectLst/>
                          <a:latin typeface="Arial" panose="020B0604020202020204" pitchFamily="34" charset="0"/>
                        </a:rPr>
                        <a:t>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2029684: MEJORAMIENTO DE LA CARRETERA YANAHUANCA - CERRO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3,710,638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389,600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389,600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387,138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10.4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588395">
                <a:tc>
                  <a:txBody>
                    <a:bodyPr/>
                    <a:lstStyle/>
                    <a:p>
                      <a:pPr algn="ctr" fontAlgn="b"/>
                      <a:r>
                        <a:rPr lang="es-PE" sz="1100" b="1" i="0" u="none" strike="noStrike" dirty="0">
                          <a:solidFill>
                            <a:srgbClr val="000000"/>
                          </a:solidFill>
                          <a:effectLst/>
                          <a:latin typeface="Arial" panose="020B0604020202020204" pitchFamily="34" charset="0"/>
                        </a:rPr>
                        <a:t>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2250157: MEJORAMIENTO DE LAS COMPETENCIAS DE LOS PRODUCTORES EN LAS CADENAS PRODUCTIVAS DE CARNE Y LANA DE OVINOS EN LAS ZONAS ALTO ANDINAS DE LAS PROVINCIAS DE PASCO Y DANIEL CARRION,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3,500,000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3,439,499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480,119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93,539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588395">
                <a:tc>
                  <a:txBody>
                    <a:bodyPr/>
                    <a:lstStyle/>
                    <a:p>
                      <a:pPr algn="ctr" fontAlgn="b"/>
                      <a:r>
                        <a:rPr lang="es-PE" sz="1100" b="1" i="0" u="none" strike="noStrike" dirty="0">
                          <a:solidFill>
                            <a:srgbClr val="000000"/>
                          </a:solidFill>
                          <a:effectLst/>
                          <a:latin typeface="Arial" panose="020B0604020202020204" pitchFamily="34" charset="0"/>
                        </a:rPr>
                        <a:t>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2250751: MEJORAMIENTO DE LA CARRETERA LOS ALPES - SANTA ETELVINA - SAN CRISIPIN - ALTO OYON - SAN JUAN, PUENTE ENTAZ Y PUENTE SAN JUAN DEL, DISTRITO DE VILLA RICA - OXAPAMPA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3,000,000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2,964,898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1,083,654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323,231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10.8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95909">
                <a:tc>
                  <a:txBody>
                    <a:bodyPr/>
                    <a:lstStyle/>
                    <a:p>
                      <a:pPr algn="ctr" fontAlgn="b"/>
                      <a:r>
                        <a:rPr lang="es-PE" sz="1100" b="1" i="0" u="none" strike="noStrike" dirty="0">
                          <a:solidFill>
                            <a:srgbClr val="000000"/>
                          </a:solidFill>
                          <a:effectLst/>
                          <a:latin typeface="Arial" panose="020B0604020202020204" pitchFamily="34" charset="0"/>
                        </a:rPr>
                        <a:t>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2261032: INSTALACION DEL SERVICIO DE EDUCACION INICIAL DE LA I.E. SEMILLITAS DEL SABER DEL ANEXO DE YARHUAY, DISTRITO DE PAUCARTAMBO, PROVINCIA Y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2,870,548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1,750,148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951,272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951,272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33.1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588395">
                <a:tc>
                  <a:txBody>
                    <a:bodyPr/>
                    <a:lstStyle/>
                    <a:p>
                      <a:pPr algn="ctr" fontAlgn="b"/>
                      <a:r>
                        <a:rPr lang="es-PE" sz="1100" b="1" i="0" u="none" strike="noStrike" dirty="0">
                          <a:solidFill>
                            <a:srgbClr val="000000"/>
                          </a:solidFill>
                          <a:effectLst/>
                          <a:latin typeface="Arial" panose="020B0604020202020204" pitchFamily="34" charset="0"/>
                        </a:rPr>
                        <a:t>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2250353: MEJORAMIENTO DE LOS SERVICIOS EDUCATIVOS DE LA I.E.I NUESTRA SEÑORA DEL CARMEN DE LA LOCALIDAD DE CHOROBAMBA, DISTRITO DE HUANCABAMBA, PROVINCIA DE PASCO,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2,853,366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1,659,653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588395">
                <a:tc>
                  <a:txBody>
                    <a:bodyPr/>
                    <a:lstStyle/>
                    <a:p>
                      <a:pPr algn="ctr" fontAlgn="b"/>
                      <a:r>
                        <a:rPr lang="es-PE" sz="1100" b="1" i="0" u="none" strike="noStrike" dirty="0">
                          <a:solidFill>
                            <a:srgbClr val="000000"/>
                          </a:solidFill>
                          <a:effectLst/>
                          <a:latin typeface="Arial" panose="020B0604020202020204" pitchFamily="34" charset="0"/>
                        </a:rPr>
                        <a:t>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2231959: MEJORAMIENTO DEL SISTEMA DE PROTECCION FRENTE A INUNDACIONES DEL AREA URBANA DEL CENTRO POBLADO DE CHUPACA DEL DISTRITO DE PAUCARTAMBO, PROVINCIA Y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2,837,337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2,837,336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596,425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596,425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21.0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395909">
                <a:tc>
                  <a:txBody>
                    <a:bodyPr/>
                    <a:lstStyle/>
                    <a:p>
                      <a:pPr algn="ctr" fontAlgn="b"/>
                      <a:r>
                        <a:rPr lang="es-PE" sz="1100" b="1" i="0" u="none" strike="noStrike" dirty="0">
                          <a:solidFill>
                            <a:srgbClr val="000000"/>
                          </a:solidFill>
                          <a:effectLst/>
                          <a:latin typeface="Arial" panose="020B0604020202020204" pitchFamily="34" charset="0"/>
                        </a:rPr>
                        <a:t>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2187676: MEJORAMIENTO DE LOS SERVICIOS EDUCATIVOS DE LA I.E.P. N 34025, DISTRITO PAUCARTAMBO, PROVINCIA PASCO,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2,585,532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2,585,532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588395">
                <a:tc>
                  <a:txBody>
                    <a:bodyPr/>
                    <a:lstStyle/>
                    <a:p>
                      <a:pPr algn="ctr" fontAlgn="b"/>
                      <a:r>
                        <a:rPr lang="es-PE" sz="1100" b="1" i="0" u="none" strike="noStrike" dirty="0">
                          <a:solidFill>
                            <a:srgbClr val="000000"/>
                          </a:solidFill>
                          <a:effectLst/>
                          <a:latin typeface="Arial" panose="020B0604020202020204" pitchFamily="34" charset="0"/>
                        </a:rPr>
                        <a:t>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2329118: MEJORAMIENTO DE LOS SERVICIOS DE PROTECCION CONTRA INUNDACIONES DEL RIO HUARAUTAMBO MARGEN IZQUIERDA EN EL CENTRO POBLADO DE HUARAUTAMBO DISTRITO DE YANAHUANCA PROVINCIA DANIEL ALCIDES CARRION DEPARTAMENTO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2,500,000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2,499,992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238,264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238,264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395909">
                <a:tc>
                  <a:txBody>
                    <a:bodyPr/>
                    <a:lstStyle/>
                    <a:p>
                      <a:pPr algn="ctr" fontAlgn="b"/>
                      <a:r>
                        <a:rPr lang="es-PE" sz="1100" b="1" i="0" u="none" strike="noStrike" dirty="0">
                          <a:solidFill>
                            <a:srgbClr val="000000"/>
                          </a:solidFill>
                          <a:effectLst/>
                          <a:latin typeface="Arial" panose="020B0604020202020204" pitchFamily="34" charset="0"/>
                        </a:rPr>
                        <a:t>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2250058: INSTALACION DE SERVICIO DE PROTECCION EN EL RIO DE SANTA CRUZ EN LA LOCALIDAD DE TINGO MAL PASO DEL DISTRITO POZUZO, PROVINCIA OXAPAMPA,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2,381,177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2,381,176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425,475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425,475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17.9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395909">
                <a:tc>
                  <a:txBody>
                    <a:bodyPr/>
                    <a:lstStyle/>
                    <a:p>
                      <a:pPr algn="ctr" fontAlgn="b"/>
                      <a:r>
                        <a:rPr lang="es-PE" sz="1100" b="1" i="0" u="none" strike="noStrike" dirty="0">
                          <a:solidFill>
                            <a:srgbClr val="000000"/>
                          </a:solidFill>
                          <a:effectLst/>
                          <a:latin typeface="Arial" panose="020B0604020202020204" pitchFamily="34" charset="0"/>
                        </a:rPr>
                        <a:t>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2234723: MEJORAMIENTO DEL SERVICIO EDUCATIVO EN EL COLEGIO NACIONAL AGROPECUARIO INTEGRADO N 53 SAN FRANCISCO DE ASIS DEL DISTRITO DE OXAPAMPA - OXAPAMPA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2,365,049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395909">
                <a:tc>
                  <a:txBody>
                    <a:bodyPr/>
                    <a:lstStyle/>
                    <a:p>
                      <a:pPr algn="ctr" fontAlgn="b"/>
                      <a:r>
                        <a:rPr lang="es-PE" sz="1100" b="1" i="0" u="none" strike="noStrike" dirty="0">
                          <a:solidFill>
                            <a:srgbClr val="000000"/>
                          </a:solidFill>
                          <a:effectLst/>
                          <a:latin typeface="Arial" panose="020B0604020202020204" pitchFamily="34" charset="0"/>
                        </a:rPr>
                        <a:t>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2167228: INSTALACION DEL SERVICIO DE AGUA PARA RIEGO EN LAS LOCALIDADES DE MARAL Y TANGOR, DISTRITO DE PAUCAR, PROVINCIA DANIEL CARRION,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2,360,989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2,360,989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603246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4333" y="258187"/>
            <a:ext cx="10515600" cy="1325563"/>
          </a:xfrm>
        </p:spPr>
        <p:txBody>
          <a:bodyPr/>
          <a:lstStyle/>
          <a:p>
            <a:r>
              <a:rPr lang="es-PE" b="1" dirty="0">
                <a:solidFill>
                  <a:schemeClr val="tx1"/>
                </a:solidFill>
                <a:latin typeface="+mn-lt"/>
              </a:rPr>
              <a:t>EJECUCION PRESUPUESTAL POR PROYECTOS</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2634730087"/>
              </p:ext>
            </p:extLst>
          </p:nvPr>
        </p:nvGraphicFramePr>
        <p:xfrm>
          <a:off x="127000" y="1070806"/>
          <a:ext cx="11861803" cy="5702528"/>
        </p:xfrm>
        <a:graphic>
          <a:graphicData uri="http://schemas.openxmlformats.org/drawingml/2006/table">
            <a:tbl>
              <a:tblPr/>
              <a:tblGrid>
                <a:gridCol w="279400">
                  <a:extLst>
                    <a:ext uri="{9D8B030D-6E8A-4147-A177-3AD203B41FA5}">
                      <a16:colId xmlns:a16="http://schemas.microsoft.com/office/drawing/2014/main" val="20000"/>
                    </a:ext>
                  </a:extLst>
                </a:gridCol>
                <a:gridCol w="7001933">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032934">
                  <a:extLst>
                    <a:ext uri="{9D8B030D-6E8A-4147-A177-3AD203B41FA5}">
                      <a16:colId xmlns:a16="http://schemas.microsoft.com/office/drawing/2014/main" val="20003"/>
                    </a:ext>
                  </a:extLst>
                </a:gridCol>
                <a:gridCol w="1075266">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643470">
                  <a:extLst>
                    <a:ext uri="{9D8B030D-6E8A-4147-A177-3AD203B41FA5}">
                      <a16:colId xmlns:a16="http://schemas.microsoft.com/office/drawing/2014/main" val="20006"/>
                    </a:ext>
                  </a:extLst>
                </a:gridCol>
              </a:tblGrid>
              <a:tr h="354438">
                <a:tc>
                  <a:txBody>
                    <a:bodyPr/>
                    <a:lstStyle/>
                    <a:p>
                      <a:pPr algn="ctr" fontAlgn="ctr"/>
                      <a:r>
                        <a:rPr lang="es-PE" sz="1100" b="1" i="0" u="none" strike="noStrike" dirty="0">
                          <a:solidFill>
                            <a:srgbClr val="FFFFFF"/>
                          </a:solidFill>
                          <a:effectLst/>
                          <a:latin typeface="+mn-lt"/>
                        </a:rPr>
                        <a:t>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dirty="0">
                          <a:solidFill>
                            <a:srgbClr val="FFFFFF"/>
                          </a:solidFill>
                          <a:effectLst/>
                          <a:latin typeface="+mn-lt"/>
                        </a:rPr>
                        <a:t>Proyecto</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PIM</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Certificación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Compromiso Anual</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Devengado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Avance %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extLst>
                  <a:ext uri="{0D108BD9-81ED-4DB2-BD59-A6C34878D82A}">
                    <a16:rowId xmlns:a16="http://schemas.microsoft.com/office/drawing/2014/main" val="10000"/>
                  </a:ext>
                </a:extLst>
              </a:tr>
              <a:tr h="533817">
                <a:tc>
                  <a:txBody>
                    <a:bodyPr/>
                    <a:lstStyle/>
                    <a:p>
                      <a:pPr algn="ctr" fontAlgn="b"/>
                      <a:r>
                        <a:rPr lang="es-PE" sz="1100" b="1" i="0" u="none" strike="noStrike" dirty="0">
                          <a:solidFill>
                            <a:srgbClr val="000000"/>
                          </a:solidFill>
                          <a:effectLst/>
                          <a:latin typeface="Arial" panose="020B0604020202020204" pitchFamily="34" charset="0"/>
                        </a:rPr>
                        <a:t>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2165922: INSTALACION DE LOS SERVICIOS DE PROTECCION EN LOS RESTOS ARQUEOLOGICOS DE YARUSHPAMPA DEL CENTRO POBLADO DE ASTOBAMBA, DISTRITO DE YANAHUANCA, PROVINCIA DE DANIEL CARRION -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2,230,986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2,139,909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1,743,483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1,667,283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74.7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59185">
                <a:tc>
                  <a:txBody>
                    <a:bodyPr/>
                    <a:lstStyle/>
                    <a:p>
                      <a:pPr algn="ctr" fontAlgn="b"/>
                      <a:r>
                        <a:rPr lang="es-PE" sz="1100" b="1" i="0" u="none" strike="noStrike" dirty="0">
                          <a:solidFill>
                            <a:srgbClr val="000000"/>
                          </a:solidFill>
                          <a:effectLst/>
                          <a:latin typeface="Arial" panose="020B0604020202020204" pitchFamily="34" charset="0"/>
                        </a:rPr>
                        <a:t>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2200154: MEJORAMIENTO DE PISTAS Y VEREDAS DE CALLES DEL CENTRO POBLADO DE VILLO, DISTRITO YANAHUANCA, PROVINCIA DANIEL CARRION,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2,098,430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1,995,200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708448">
                <a:tc>
                  <a:txBody>
                    <a:bodyPr/>
                    <a:lstStyle/>
                    <a:p>
                      <a:pPr algn="ctr" fontAlgn="b"/>
                      <a:r>
                        <a:rPr lang="es-PE" sz="1100" b="1" i="0" u="none" strike="noStrike" dirty="0">
                          <a:solidFill>
                            <a:srgbClr val="000000"/>
                          </a:solidFill>
                          <a:effectLst/>
                          <a:latin typeface="Arial" panose="020B0604020202020204" pitchFamily="34" charset="0"/>
                        </a:rPr>
                        <a:t>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2470466: MEJORAMIENTO DE CAPACIDADES DE PRODUCTORES CAFETALEROS EN COSECHA, POST COSECHA, TRANSFORMACION Y COMERCIALIZACION DEL CAFE EN LOS DISTRITOS DE CHONTABAMBA, HUANCABAMBA, POZUZO, PUERTO BERMUDEZ, VILLA RICA Y DISTRITO DE OXAPAMPA - PROVINCIA DE OXAPAMPA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2,000,000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2,000,000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533817">
                <a:tc>
                  <a:txBody>
                    <a:bodyPr/>
                    <a:lstStyle/>
                    <a:p>
                      <a:pPr algn="ctr" fontAlgn="b"/>
                      <a:r>
                        <a:rPr lang="es-PE" sz="1100" b="1" i="0" u="none" strike="noStrike" dirty="0">
                          <a:solidFill>
                            <a:srgbClr val="000000"/>
                          </a:solidFill>
                          <a:effectLst/>
                          <a:latin typeface="Arial" panose="020B0604020202020204" pitchFamily="34" charset="0"/>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2483607: ADQUISICION DE CAMION COMPACTADOR, CONTENEDOR Y VEHICULO PARA ALZA DE CONTENEDORES; EN EL(LA) PARA LA SUB GERENCIA DE GESTION AMBIENTAL Y SALUBRIDAD DE LA MUNICIPALIDAD DEL DISTRITO DE YANACANCHA, PROVINCIA PASCO, DEPARTAMENTO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1,833,000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1,833,000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533817">
                <a:tc>
                  <a:txBody>
                    <a:bodyPr/>
                    <a:lstStyle/>
                    <a:p>
                      <a:pPr algn="ctr" fontAlgn="b"/>
                      <a:r>
                        <a:rPr lang="es-PE" sz="1100" b="1" i="0" u="none" strike="noStrike" dirty="0">
                          <a:solidFill>
                            <a:srgbClr val="000000"/>
                          </a:solidFill>
                          <a:effectLst/>
                          <a:latin typeface="Arial" panose="020B0604020202020204" pitchFamily="34" charset="0"/>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2504497: MEJORAMIENTO DEL ESPACIO DEPORTIVO DE LA LOCALIDAD DE SAN RAMON DE YANAPAMPA DEL DISTRITO DE SAN FRANCISCO DE ASIS DE YARUSYACAN - PROVINCIA DE PASCO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1,541,675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1,541,674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1,243,780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1,242,882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80.6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59185">
                <a:tc>
                  <a:txBody>
                    <a:bodyPr/>
                    <a:lstStyle/>
                    <a:p>
                      <a:pPr algn="ctr" fontAlgn="b"/>
                      <a:r>
                        <a:rPr lang="es-PE" sz="1100" b="1" i="0" u="none" strike="noStrike" dirty="0">
                          <a:solidFill>
                            <a:srgbClr val="000000"/>
                          </a:solidFill>
                          <a:effectLst/>
                          <a:latin typeface="Arial" panose="020B0604020202020204" pitchFamily="34" charset="0"/>
                        </a:rPr>
                        <a:t>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2385397: MEJORAMIENTO DE LA CAPACIDAD PRODUCTIVA DE LA CRIANZA DE LLAMAS EN LAS ZONAS ALTO ANDINAS DE LAS PROVINCIA DE PASCO Y DANIEL CARRION DE LA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1,500,000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1,480,150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436,647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284,444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19.0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533817">
                <a:tc>
                  <a:txBody>
                    <a:bodyPr/>
                    <a:lstStyle/>
                    <a:p>
                      <a:pPr algn="ctr" fontAlgn="b"/>
                      <a:r>
                        <a:rPr lang="es-PE" sz="1100" b="1" i="0" u="none" strike="noStrike" dirty="0">
                          <a:solidFill>
                            <a:srgbClr val="000000"/>
                          </a:solidFill>
                          <a:effectLst/>
                          <a:latin typeface="Arial" panose="020B0604020202020204" pitchFamily="34" charset="0"/>
                        </a:rPr>
                        <a:t>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2319255: MEJORAMIENTO DEL SERVICIO DE EDUCACION PRIMARIA DE LA INSTITUCION EDUCATIVA N 34378 DEL CENTRO POBLADO CENTRO ESPERANZA DISTRITO PALCAZU, PROVINCIA OXAPAMPA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1,500,000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1,500,000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246,942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246,942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16.5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359185">
                <a:tc>
                  <a:txBody>
                    <a:bodyPr/>
                    <a:lstStyle/>
                    <a:p>
                      <a:pPr algn="ctr" fontAlgn="b"/>
                      <a:r>
                        <a:rPr lang="es-PE" sz="1100" b="1" i="0" u="none" strike="noStrike" dirty="0">
                          <a:solidFill>
                            <a:srgbClr val="000000"/>
                          </a:solidFill>
                          <a:effectLst/>
                          <a:latin typeface="Arial" panose="020B0604020202020204" pitchFamily="34" charset="0"/>
                        </a:rPr>
                        <a:t>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2234298: MEJORAMIENTO DE LA CADENA PRODUCTIVA DEL GANADO VACUNO DE LECHE EN LA PROVINCIA PASCO,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1,500,000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1,425,360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411,300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206,788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13.8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359185">
                <a:tc>
                  <a:txBody>
                    <a:bodyPr/>
                    <a:lstStyle/>
                    <a:p>
                      <a:pPr algn="ctr" fontAlgn="b"/>
                      <a:r>
                        <a:rPr lang="es-PE" sz="1100" b="1" i="0" u="none" strike="noStrike" dirty="0">
                          <a:solidFill>
                            <a:srgbClr val="000000"/>
                          </a:solidFill>
                          <a:effectLst/>
                          <a:latin typeface="Arial" panose="020B0604020202020204" pitchFamily="34" charset="0"/>
                        </a:rPr>
                        <a:t>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2191375: INSTALACION DE AGUA POTABLE Y ALCANTARILLADO DE LA COMUNIDAD DE RAYA, DISTRITO DE PALCAZU - OXAPAMPA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1,500,000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533817">
                <a:tc>
                  <a:txBody>
                    <a:bodyPr/>
                    <a:lstStyle/>
                    <a:p>
                      <a:pPr algn="ctr" fontAlgn="b"/>
                      <a:r>
                        <a:rPr lang="es-PE" sz="1100" b="1" i="0" u="none" strike="noStrike" dirty="0">
                          <a:solidFill>
                            <a:srgbClr val="000000"/>
                          </a:solidFill>
                          <a:effectLst/>
                          <a:latin typeface="Arial" panose="020B0604020202020204" pitchFamily="34" charset="0"/>
                        </a:rPr>
                        <a:t>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2165218: INSTALACION DEL SISTEMA DE RIEGO POR ASPERSION EN LA MARGEN DERECHA DE LA LOCALIDAD DE SAN ANTONIO DE POMAYAROS DEL DISTRITO DE YANAHUANCA- PROVINCIA DE DANIEL CARRION-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1,500,000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1,500,000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533817">
                <a:tc>
                  <a:txBody>
                    <a:bodyPr/>
                    <a:lstStyle/>
                    <a:p>
                      <a:pPr algn="ctr" fontAlgn="b"/>
                      <a:r>
                        <a:rPr lang="es-PE" sz="1100" b="1" i="0" u="none" strike="noStrike" dirty="0">
                          <a:solidFill>
                            <a:srgbClr val="000000"/>
                          </a:solidFill>
                          <a:effectLst/>
                          <a:latin typeface="Arial" panose="020B0604020202020204" pitchFamily="34" charset="0"/>
                        </a:rPr>
                        <a:t>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2235359: INSTALACION DEL SANEAMIENTO BASICO INTEGRAL EN LA COMUNIDAD NATIVA SEPTIMO UNIDO SANTA FE DE AGUACHINI DEL DISTRITO PUERTO BERMUDEZ, PROVINCIA OXAPAMPA,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1,467,620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147,214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108,200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33,700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397243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4333" y="225910"/>
            <a:ext cx="10515600" cy="1325563"/>
          </a:xfrm>
        </p:spPr>
        <p:txBody>
          <a:bodyPr/>
          <a:lstStyle/>
          <a:p>
            <a:r>
              <a:rPr lang="es-PE" b="1" dirty="0">
                <a:solidFill>
                  <a:schemeClr val="tx1"/>
                </a:solidFill>
                <a:latin typeface="+mn-lt"/>
              </a:rPr>
              <a:t>EJECUCION PRESUPUESTAL POR PROYECTOS</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2129379631"/>
              </p:ext>
            </p:extLst>
          </p:nvPr>
        </p:nvGraphicFramePr>
        <p:xfrm>
          <a:off x="127000" y="1070806"/>
          <a:ext cx="11861803" cy="5677125"/>
        </p:xfrm>
        <a:graphic>
          <a:graphicData uri="http://schemas.openxmlformats.org/drawingml/2006/table">
            <a:tbl>
              <a:tblPr/>
              <a:tblGrid>
                <a:gridCol w="279400">
                  <a:extLst>
                    <a:ext uri="{9D8B030D-6E8A-4147-A177-3AD203B41FA5}">
                      <a16:colId xmlns:a16="http://schemas.microsoft.com/office/drawing/2014/main" val="20000"/>
                    </a:ext>
                  </a:extLst>
                </a:gridCol>
                <a:gridCol w="7001933">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032934">
                  <a:extLst>
                    <a:ext uri="{9D8B030D-6E8A-4147-A177-3AD203B41FA5}">
                      <a16:colId xmlns:a16="http://schemas.microsoft.com/office/drawing/2014/main" val="20003"/>
                    </a:ext>
                  </a:extLst>
                </a:gridCol>
                <a:gridCol w="1075266">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643470">
                  <a:extLst>
                    <a:ext uri="{9D8B030D-6E8A-4147-A177-3AD203B41FA5}">
                      <a16:colId xmlns:a16="http://schemas.microsoft.com/office/drawing/2014/main" val="20006"/>
                    </a:ext>
                  </a:extLst>
                </a:gridCol>
              </a:tblGrid>
              <a:tr h="371020">
                <a:tc>
                  <a:txBody>
                    <a:bodyPr/>
                    <a:lstStyle/>
                    <a:p>
                      <a:pPr algn="ctr" fontAlgn="ctr"/>
                      <a:r>
                        <a:rPr lang="es-PE" sz="1100" b="1" i="0" u="none" strike="noStrike" dirty="0">
                          <a:solidFill>
                            <a:srgbClr val="FFFFFF"/>
                          </a:solidFill>
                          <a:effectLst/>
                          <a:latin typeface="+mn-lt"/>
                        </a:rPr>
                        <a:t>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dirty="0">
                          <a:solidFill>
                            <a:srgbClr val="FFFFFF"/>
                          </a:solidFill>
                          <a:effectLst/>
                          <a:latin typeface="+mn-lt"/>
                        </a:rPr>
                        <a:t>Proyecto</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PIM</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Certificación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Compromiso Anual</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Devengado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Avance %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extLst>
                  <a:ext uri="{0D108BD9-81ED-4DB2-BD59-A6C34878D82A}">
                    <a16:rowId xmlns:a16="http://schemas.microsoft.com/office/drawing/2014/main" val="10000"/>
                  </a:ext>
                </a:extLst>
              </a:tr>
              <a:tr h="375988">
                <a:tc>
                  <a:txBody>
                    <a:bodyPr/>
                    <a:lstStyle/>
                    <a:p>
                      <a:pPr algn="ctr" fontAlgn="b"/>
                      <a:r>
                        <a:rPr lang="es-PE" sz="1100" b="1" i="0" u="none" strike="noStrike" dirty="0">
                          <a:solidFill>
                            <a:srgbClr val="000000"/>
                          </a:solidFill>
                          <a:effectLst/>
                          <a:latin typeface="Arial" panose="020B0604020202020204" pitchFamily="34" charset="0"/>
                        </a:rPr>
                        <a:t>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2227208: AMPLIACION Y MEJORAMIENTO DEL ESTADIO MUNICIPAL DE NINACACA, DISTRITO DE NINACACA - PASCO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1,454,511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1,440,096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539,834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532,334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36.6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66613">
                <a:tc>
                  <a:txBody>
                    <a:bodyPr/>
                    <a:lstStyle/>
                    <a:p>
                      <a:pPr algn="ctr" fontAlgn="b"/>
                      <a:r>
                        <a:rPr lang="es-PE" sz="1100" b="1" i="0" u="none" strike="noStrike" dirty="0">
                          <a:solidFill>
                            <a:srgbClr val="000000"/>
                          </a:solidFill>
                          <a:effectLst/>
                          <a:latin typeface="Arial" panose="020B0604020202020204" pitchFamily="34" charset="0"/>
                        </a:rPr>
                        <a:t>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2001621: ESTUDIOS DE PRE-INVERSION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1,435,178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605,606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566,578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289,290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20.2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741591">
                <a:tc>
                  <a:txBody>
                    <a:bodyPr/>
                    <a:lstStyle/>
                    <a:p>
                      <a:pPr algn="ctr" fontAlgn="b"/>
                      <a:r>
                        <a:rPr lang="es-PE" sz="1100" b="1" i="0" u="none" strike="noStrike" dirty="0">
                          <a:solidFill>
                            <a:srgbClr val="000000"/>
                          </a:solidFill>
                          <a:effectLst/>
                          <a:latin typeface="Arial" panose="020B0604020202020204" pitchFamily="34" charset="0"/>
                        </a:rPr>
                        <a:t>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2336369: MEJORAMIENTO DE LOS SERVICIOS EDUCATIVOS DE LA ESPECIALIDAD DE MECANICA AUTOMOTRIZ Y COMPUTACION INFORMATICA DEL INSTITUTO TECNOLOGICO DANIEL ALCIDES CARRION DISTRITO DE YANAHUANCA PROVINCIA DANIEL ALCIDES CARRION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1,400,000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34,800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558790">
                <a:tc>
                  <a:txBody>
                    <a:bodyPr/>
                    <a:lstStyle/>
                    <a:p>
                      <a:pPr algn="ctr" fontAlgn="b"/>
                      <a:r>
                        <a:rPr lang="es-PE" sz="1100" b="1" i="0" u="none" strike="noStrike" dirty="0">
                          <a:solidFill>
                            <a:srgbClr val="000000"/>
                          </a:solidFill>
                          <a:effectLst/>
                          <a:latin typeface="Arial" panose="020B0604020202020204" pitchFamily="34" charset="0"/>
                        </a:rPr>
                        <a:t>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2234417: MEJORAMIENTO DE LOS SERVICIOS EDUCATIVOS DEL NIVEL PRIMARIO EN LA INSTITUCION EDUCATIVA Nº 34418 - SANTA APOLONIA, DISTRITO DE VILLA RICA - PROVINCIA DE OXAPAMPA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1,328,747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1,328,747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442,951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442,951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33.3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75988">
                <a:tc>
                  <a:txBody>
                    <a:bodyPr/>
                    <a:lstStyle/>
                    <a:p>
                      <a:pPr algn="ctr" fontAlgn="b"/>
                      <a:r>
                        <a:rPr lang="es-PE" sz="1100" b="1" i="0" u="none" strike="noStrike" dirty="0">
                          <a:solidFill>
                            <a:srgbClr val="000000"/>
                          </a:solidFill>
                          <a:effectLst/>
                          <a:latin typeface="Arial" panose="020B0604020202020204" pitchFamily="34" charset="0"/>
                        </a:rPr>
                        <a:t>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2451532: CREACION DEL CENTRO DE ACOPIO, TRANSFORMACION Y COMERCIALIZACION DE CACAO, DISTRITO DE CONSTITUCION - PROVINCIA DE OXAPAMPA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1,302,912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1,302,911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323,533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323,533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24.8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75988">
                <a:tc>
                  <a:txBody>
                    <a:bodyPr/>
                    <a:lstStyle/>
                    <a:p>
                      <a:pPr algn="ctr" fontAlgn="b"/>
                      <a:r>
                        <a:rPr lang="es-PE" sz="1100" b="1" i="0" u="none" strike="noStrike" dirty="0">
                          <a:solidFill>
                            <a:srgbClr val="000000"/>
                          </a:solidFill>
                          <a:effectLst/>
                          <a:latin typeface="Arial" panose="020B0604020202020204" pitchFamily="34" charset="0"/>
                        </a:rPr>
                        <a:t>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2402738: CREACION DEL SERVICIO DE TRANSITABILIDAD URBANA DE PALLANCHACRA DISTRITO DE PALLANCHACRA - PROVINCIA DE PASCO -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1,302,901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1,298,364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568,713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568,713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43.7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558790">
                <a:tc>
                  <a:txBody>
                    <a:bodyPr/>
                    <a:lstStyle/>
                    <a:p>
                      <a:pPr algn="ctr" fontAlgn="b"/>
                      <a:r>
                        <a:rPr lang="es-PE" sz="1100" b="1" i="0" u="none" strike="noStrike" dirty="0">
                          <a:solidFill>
                            <a:srgbClr val="000000"/>
                          </a:solidFill>
                          <a:effectLst/>
                          <a:latin typeface="Arial" panose="020B0604020202020204" pitchFamily="34" charset="0"/>
                        </a:rPr>
                        <a:t>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2507621: CREACION DEL SERVICIO DE TRANSITABILIDAD DE PISTA Y VEREDAS EN EL CENTRO POBLADO VALLE DE JUNIPALCA DEL DISTRITO DE SAN FRANCISCO DE ASIS DE YARUSYACAN - PROVINCIA DE PASCO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1,236,638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1,236,637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558790">
                <a:tc>
                  <a:txBody>
                    <a:bodyPr/>
                    <a:lstStyle/>
                    <a:p>
                      <a:pPr algn="ctr" fontAlgn="b"/>
                      <a:r>
                        <a:rPr lang="es-PE" sz="1100" b="1" i="0" u="none" strike="noStrike" dirty="0">
                          <a:solidFill>
                            <a:srgbClr val="000000"/>
                          </a:solidFill>
                          <a:effectLst/>
                          <a:latin typeface="Arial" panose="020B0604020202020204" pitchFamily="34" charset="0"/>
                        </a:rPr>
                        <a:t>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2537063: MEJORAMIENTO DE LOS SERVICIOS DE SALUD DEL PUESTO DE SALUD DE HUAYCHAUMARCA, DISTRITO DE YANAHUANCA - PROVINCIA DE DANIEL ALCIDES CARRION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1,200,000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375988">
                <a:tc>
                  <a:txBody>
                    <a:bodyPr/>
                    <a:lstStyle/>
                    <a:p>
                      <a:pPr algn="ctr" fontAlgn="b"/>
                      <a:r>
                        <a:rPr lang="es-PE" sz="1100" b="1" i="0" u="none" strike="noStrike" dirty="0">
                          <a:solidFill>
                            <a:srgbClr val="000000"/>
                          </a:solidFill>
                          <a:effectLst/>
                          <a:latin typeface="Arial" panose="020B0604020202020204" pitchFamily="34" charset="0"/>
                        </a:rPr>
                        <a:t>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dirty="0">
                          <a:solidFill>
                            <a:srgbClr val="000000"/>
                          </a:solidFill>
                          <a:effectLst/>
                          <a:latin typeface="Arial" panose="020B0604020202020204" pitchFamily="34" charset="0"/>
                        </a:rPr>
                        <a:t>2248572: CREACION DEL PARQUE PRINCIPAL DEL CENTRO POBLADO DE HUALLAMAYO DEL DISTRITO DE PAUCARTAMBO - PROVINCIA DE PASCO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1,173,692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1,173,691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375988">
                <a:tc>
                  <a:txBody>
                    <a:bodyPr/>
                    <a:lstStyle/>
                    <a:p>
                      <a:pPr algn="ctr" fontAlgn="b"/>
                      <a:r>
                        <a:rPr lang="es-PE" sz="1100" b="1" i="0" u="none" strike="noStrike" dirty="0">
                          <a:solidFill>
                            <a:srgbClr val="000000"/>
                          </a:solidFill>
                          <a:effectLst/>
                          <a:latin typeface="Arial" panose="020B0604020202020204" pitchFamily="34" charset="0"/>
                        </a:rPr>
                        <a:t>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2217858: CONSTRUCCION DE PISTAS Y VEREDAS EN LA CALLE PRINCIPAL DE LA LOCALIDAD DE PUMACAYAN, DISTRITO DE SAN FRANCISCO DE ASIS DE YARUSYACAN - PASCO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1,136,317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1,134,486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497,516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497,516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43.8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741591">
                <a:tc>
                  <a:txBody>
                    <a:bodyPr/>
                    <a:lstStyle/>
                    <a:p>
                      <a:pPr algn="ctr" fontAlgn="b"/>
                      <a:r>
                        <a:rPr lang="es-PE" sz="1100" b="1" i="0" u="none" strike="noStrike" dirty="0">
                          <a:solidFill>
                            <a:srgbClr val="000000"/>
                          </a:solidFill>
                          <a:effectLst/>
                          <a:latin typeface="Arial" panose="020B0604020202020204" pitchFamily="34" charset="0"/>
                        </a:rPr>
                        <a:t>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2522682: CREACION DE LOS SERVICIOS DE TRANSITABILIDAD VEHICULAR Y PEATONAL DE LAS CALLES: CALLE S/N, PASAJE ALEMANIA, CALLE WALPURGA, CALLE PRUSIA, CALLE PEDRO CUCULIZA, CALLE AMIGOS DE POZUZO, CALLE JUAN PABLO, CALLE CARLOS DELGADO, DISTRITO DE POZUZO - PROVINCIA DE OXAPAMPA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1,109,005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1,109,005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418,219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418,219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37.7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772331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PE" b="1" dirty="0">
                <a:solidFill>
                  <a:schemeClr val="tx1"/>
                </a:solidFill>
                <a:latin typeface="+mn-lt"/>
              </a:rPr>
              <a:t>PRESUPUESTO INSTITUCIONAL MODIFICADO 2023</a:t>
            </a:r>
          </a:p>
        </p:txBody>
      </p:sp>
    </p:spTree>
    <p:extLst>
      <p:ext uri="{BB962C8B-B14F-4D97-AF65-F5344CB8AC3E}">
        <p14:creationId xmlns:p14="http://schemas.microsoft.com/office/powerpoint/2010/main" val="646496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4333" y="225915"/>
            <a:ext cx="10515600" cy="1325563"/>
          </a:xfrm>
        </p:spPr>
        <p:txBody>
          <a:bodyPr/>
          <a:lstStyle/>
          <a:p>
            <a:r>
              <a:rPr lang="es-PE" b="1" dirty="0">
                <a:solidFill>
                  <a:schemeClr val="tx1"/>
                </a:solidFill>
                <a:latin typeface="+mn-lt"/>
              </a:rPr>
              <a:t>EJECUCION PRESUPUESTAL POR PROYECTOS</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112419299"/>
              </p:ext>
            </p:extLst>
          </p:nvPr>
        </p:nvGraphicFramePr>
        <p:xfrm>
          <a:off x="127000" y="1070805"/>
          <a:ext cx="11861803" cy="5651726"/>
        </p:xfrm>
        <a:graphic>
          <a:graphicData uri="http://schemas.openxmlformats.org/drawingml/2006/table">
            <a:tbl>
              <a:tblPr/>
              <a:tblGrid>
                <a:gridCol w="279400">
                  <a:extLst>
                    <a:ext uri="{9D8B030D-6E8A-4147-A177-3AD203B41FA5}">
                      <a16:colId xmlns:a16="http://schemas.microsoft.com/office/drawing/2014/main" val="20000"/>
                    </a:ext>
                  </a:extLst>
                </a:gridCol>
                <a:gridCol w="7001933">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032934">
                  <a:extLst>
                    <a:ext uri="{9D8B030D-6E8A-4147-A177-3AD203B41FA5}">
                      <a16:colId xmlns:a16="http://schemas.microsoft.com/office/drawing/2014/main" val="20003"/>
                    </a:ext>
                  </a:extLst>
                </a:gridCol>
                <a:gridCol w="1075266">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643470">
                  <a:extLst>
                    <a:ext uri="{9D8B030D-6E8A-4147-A177-3AD203B41FA5}">
                      <a16:colId xmlns:a16="http://schemas.microsoft.com/office/drawing/2014/main" val="20006"/>
                    </a:ext>
                  </a:extLst>
                </a:gridCol>
              </a:tblGrid>
              <a:tr h="380825">
                <a:tc>
                  <a:txBody>
                    <a:bodyPr/>
                    <a:lstStyle/>
                    <a:p>
                      <a:pPr algn="ctr" fontAlgn="ctr"/>
                      <a:r>
                        <a:rPr lang="es-PE" sz="1100" b="1" i="0" u="none" strike="noStrike" dirty="0">
                          <a:solidFill>
                            <a:srgbClr val="FFFFFF"/>
                          </a:solidFill>
                          <a:effectLst/>
                          <a:latin typeface="+mn-lt"/>
                        </a:rPr>
                        <a:t>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dirty="0">
                          <a:solidFill>
                            <a:srgbClr val="FFFFFF"/>
                          </a:solidFill>
                          <a:effectLst/>
                          <a:latin typeface="+mn-lt"/>
                        </a:rPr>
                        <a:t>Proyecto</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PIM</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Certificación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Compromiso Anual</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Devengado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Avance %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extLst>
                  <a:ext uri="{0D108BD9-81ED-4DB2-BD59-A6C34878D82A}">
                    <a16:rowId xmlns:a16="http://schemas.microsoft.com/office/drawing/2014/main" val="10000"/>
                  </a:ext>
                </a:extLst>
              </a:tr>
              <a:tr h="385925">
                <a:tc>
                  <a:txBody>
                    <a:bodyPr/>
                    <a:lstStyle/>
                    <a:p>
                      <a:pPr algn="ctr" fontAlgn="b"/>
                      <a:r>
                        <a:rPr lang="es-PE" sz="1100" b="1" i="0" u="none" strike="noStrike" dirty="0">
                          <a:solidFill>
                            <a:srgbClr val="000000"/>
                          </a:solidFill>
                          <a:effectLst/>
                          <a:latin typeface="Arial" panose="020B0604020202020204" pitchFamily="34" charset="0"/>
                        </a:rPr>
                        <a:t>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2313092: MEJORAMIENTO, AMPLIACION DEL SISTEMA DE AGUA Y DESAGUE DE LOS 5 BARRIOS DE LA LOCALIDAD DE CAJAMARQUILLA, DISTRITO DE YANACANCHA - PASCO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1,088,725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913,725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114,500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573557">
                <a:tc>
                  <a:txBody>
                    <a:bodyPr/>
                    <a:lstStyle/>
                    <a:p>
                      <a:pPr algn="ctr" fontAlgn="b"/>
                      <a:r>
                        <a:rPr lang="es-PE" sz="1100" b="1" i="0" u="none" strike="noStrike" dirty="0">
                          <a:solidFill>
                            <a:srgbClr val="000000"/>
                          </a:solidFill>
                          <a:effectLst/>
                          <a:latin typeface="Arial" panose="020B0604020202020204" pitchFamily="34" charset="0"/>
                        </a:rPr>
                        <a:t>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2484708: MEJORAMIENTO Y AMPLIACION DE LA TRANSITABILIDAD VEHICULAR PEATONAL EN EL CENTRO POBLADO DE SAN AGUSTIN DE HUAYCHAO DEL DISTRITO DE HUAYLLAY - PROVINCIA DE PASCO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1,016,599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1,016,599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85925">
                <a:tc>
                  <a:txBody>
                    <a:bodyPr/>
                    <a:lstStyle/>
                    <a:p>
                      <a:pPr algn="ctr" fontAlgn="b"/>
                      <a:r>
                        <a:rPr lang="es-PE" sz="1100" b="1" i="0" u="none" strike="noStrike" dirty="0">
                          <a:solidFill>
                            <a:srgbClr val="000000"/>
                          </a:solidFill>
                          <a:effectLst/>
                          <a:latin typeface="Arial" panose="020B0604020202020204" pitchFamily="34" charset="0"/>
                        </a:rPr>
                        <a:t>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2190036: REFORESTACION CON FINES DE PROTECCION DE SUELO EN 42 COMUNIDADES CAMPESINAS DE LA PROVINCIA DE PASCO -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1,000,000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998,776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870,143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697,917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69.8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573557">
                <a:tc>
                  <a:txBody>
                    <a:bodyPr/>
                    <a:lstStyle/>
                    <a:p>
                      <a:pPr algn="ctr" fontAlgn="b"/>
                      <a:r>
                        <a:rPr lang="es-PE" sz="1100" b="1" i="0" u="none" strike="noStrike" dirty="0">
                          <a:solidFill>
                            <a:srgbClr val="000000"/>
                          </a:solidFill>
                          <a:effectLst/>
                          <a:latin typeface="Arial" panose="020B0604020202020204" pitchFamily="34" charset="0"/>
                        </a:rPr>
                        <a:t>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2212405: MEJORAMIENTO DE LOS SERVICIOS DE EDUCACION SECUNDARIA DE LA I.E. SANTA ROSA DE CHORA DEL CENTRO POBLADO SANTA ROSA DE CHORA DISTRITO SANTA ANA DE TUSI, PROVINCIA DE DANIEL ALCIDES CARRION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993,649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993,649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85925">
                <a:tc>
                  <a:txBody>
                    <a:bodyPr/>
                    <a:lstStyle/>
                    <a:p>
                      <a:pPr algn="ctr" fontAlgn="b"/>
                      <a:r>
                        <a:rPr lang="es-PE" sz="1100" b="1" i="0" u="none" strike="noStrike" dirty="0">
                          <a:solidFill>
                            <a:srgbClr val="000000"/>
                          </a:solidFill>
                          <a:effectLst/>
                          <a:latin typeface="Arial" panose="020B0604020202020204" pitchFamily="34" charset="0"/>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2474071: CREACION DE PISTAS, VEREDAS EN EL JR. LIMA CDRAS 06, 07, 08, 09, 10, 11, 12, 13, 14, JR. DANIEL CARRION CDRA 02, DISTRITO DE VICCO - PROVINCIA DE PASCO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906,993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906,993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597,905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558,383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61.6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85925">
                <a:tc>
                  <a:txBody>
                    <a:bodyPr/>
                    <a:lstStyle/>
                    <a:p>
                      <a:pPr algn="ctr" fontAlgn="b"/>
                      <a:r>
                        <a:rPr lang="es-PE" sz="1100" b="1" i="0" u="none" strike="noStrike" dirty="0">
                          <a:solidFill>
                            <a:srgbClr val="000000"/>
                          </a:solidFill>
                          <a:effectLst/>
                          <a:latin typeface="Arial" panose="020B0604020202020204" pitchFamily="34" charset="0"/>
                        </a:rPr>
                        <a:t>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2314642: MEJORAMIENTO DE LOS SERVICIOS DE TRANSITABILIDAD EN LAS VIAS URBANAS DEL CENTRO POBLADO DE ACOBAMBA-SECTOR 1, DISTRITO DE HUARIACA - PASCO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855,875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634,563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530,000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530,000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61.9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385925">
                <a:tc>
                  <a:txBody>
                    <a:bodyPr/>
                    <a:lstStyle/>
                    <a:p>
                      <a:pPr algn="ctr" fontAlgn="b"/>
                      <a:r>
                        <a:rPr lang="es-PE" sz="1100" b="1" i="0" u="none" strike="noStrike" dirty="0">
                          <a:solidFill>
                            <a:srgbClr val="000000"/>
                          </a:solidFill>
                          <a:effectLst/>
                          <a:latin typeface="Arial" panose="020B0604020202020204" pitchFamily="34" charset="0"/>
                        </a:rPr>
                        <a:t>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2173514: MEJORAMIENTO Y AMPLIACION DE LA CAPACIDAD TECNICA OPERATIVA ACUICOLA DE LA DIRECCION REGIONAL DE PRODUCCION PASCO -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800,000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449,771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86,458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20,758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573557">
                <a:tc>
                  <a:txBody>
                    <a:bodyPr/>
                    <a:lstStyle/>
                    <a:p>
                      <a:pPr algn="ctr" fontAlgn="b"/>
                      <a:r>
                        <a:rPr lang="es-PE" sz="1100" b="1" i="0" u="none" strike="noStrike" dirty="0">
                          <a:solidFill>
                            <a:srgbClr val="000000"/>
                          </a:solidFill>
                          <a:effectLst/>
                          <a:latin typeface="Arial" panose="020B0604020202020204" pitchFamily="34" charset="0"/>
                        </a:rPr>
                        <a:t>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2283911: CREACION DEL SERVICIO DE EDUCACION INICIAL EN LOS CENTROS POBLADOS SANTA ISABEL DE PELMAZ Y 24 DE JUNIO EN LOS DISTRITOS DE PUERTO BERMUDEZ Y CONSTITUCION, PROVINCIA DE OXAPAMPA,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744,714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573557">
                <a:tc>
                  <a:txBody>
                    <a:bodyPr/>
                    <a:lstStyle/>
                    <a:p>
                      <a:pPr algn="ctr" fontAlgn="b"/>
                      <a:r>
                        <a:rPr lang="es-PE" sz="1100" b="1" i="0" u="none" strike="noStrike" dirty="0">
                          <a:solidFill>
                            <a:srgbClr val="000000"/>
                          </a:solidFill>
                          <a:effectLst/>
                          <a:latin typeface="Arial" panose="020B0604020202020204" pitchFamily="34" charset="0"/>
                        </a:rPr>
                        <a:t>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2173411: MEJORAMIENTO DE LOS SERVICIOS EDUCATIVOS PARA EL APRENDIZAJE DE LOS ALUMNOS DEL NIVEL PRIMARIA EN LA RED EDUCATIVA AVANZANDO JUNTOS DEL DISTRITO DE YANAHUANCA, PROVINCIA DANIEL CARRION, REGION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710,961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680,861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95,300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81,600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11.5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573557">
                <a:tc>
                  <a:txBody>
                    <a:bodyPr/>
                    <a:lstStyle/>
                    <a:p>
                      <a:pPr algn="ctr" fontAlgn="b"/>
                      <a:r>
                        <a:rPr lang="es-PE" sz="1100" b="1" i="0" u="none" strike="noStrike" dirty="0">
                          <a:solidFill>
                            <a:srgbClr val="000000"/>
                          </a:solidFill>
                          <a:effectLst/>
                          <a:latin typeface="Arial" panose="020B0604020202020204" pitchFamily="34" charset="0"/>
                        </a:rPr>
                        <a:t>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2161466: MEJORAMIENTO DEL SERVICIO DE EDUCACION SECUNDARIA EN LA I.E. BERNARDO CHACON TELLO ASTOBAMBA - HUARAUTAMBO DEL DISTRITO DE YANAHUANCA, PROVINCIA DE DANIEL ALCIDES CARRION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676,313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473491">
                <a:tc>
                  <a:txBody>
                    <a:bodyPr/>
                    <a:lstStyle/>
                    <a:p>
                      <a:pPr algn="ctr" fontAlgn="b"/>
                      <a:r>
                        <a:rPr lang="es-PE" sz="1100" b="1" i="0" u="none" strike="noStrike" dirty="0">
                          <a:solidFill>
                            <a:srgbClr val="000000"/>
                          </a:solidFill>
                          <a:effectLst/>
                          <a:latin typeface="Arial" panose="020B0604020202020204" pitchFamily="34" charset="0"/>
                        </a:rPr>
                        <a:t>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2234446: MEJORAMIENTO DE LA TROCHA CARROZABLE SAN JUAN DE DIOS - PARAISO EL ENCANTO EN EL DISTRITO PUERTO BERMUDEZ, PROVINCIA OXAPAMPA,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324,104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974355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4333" y="279700"/>
            <a:ext cx="10515600" cy="1325563"/>
          </a:xfrm>
        </p:spPr>
        <p:txBody>
          <a:bodyPr/>
          <a:lstStyle/>
          <a:p>
            <a:r>
              <a:rPr lang="es-PE" b="1" dirty="0">
                <a:solidFill>
                  <a:schemeClr val="tx1"/>
                </a:solidFill>
                <a:latin typeface="+mn-lt"/>
              </a:rPr>
              <a:t>EJECUCION PRESUPUESTAL POR PROYECTOS</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3225623243"/>
              </p:ext>
            </p:extLst>
          </p:nvPr>
        </p:nvGraphicFramePr>
        <p:xfrm>
          <a:off x="127000" y="1070805"/>
          <a:ext cx="11861803" cy="5694060"/>
        </p:xfrm>
        <a:graphic>
          <a:graphicData uri="http://schemas.openxmlformats.org/drawingml/2006/table">
            <a:tbl>
              <a:tblPr/>
              <a:tblGrid>
                <a:gridCol w="279400">
                  <a:extLst>
                    <a:ext uri="{9D8B030D-6E8A-4147-A177-3AD203B41FA5}">
                      <a16:colId xmlns:a16="http://schemas.microsoft.com/office/drawing/2014/main" val="20000"/>
                    </a:ext>
                  </a:extLst>
                </a:gridCol>
                <a:gridCol w="7001933">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032934">
                  <a:extLst>
                    <a:ext uri="{9D8B030D-6E8A-4147-A177-3AD203B41FA5}">
                      <a16:colId xmlns:a16="http://schemas.microsoft.com/office/drawing/2014/main" val="20003"/>
                    </a:ext>
                  </a:extLst>
                </a:gridCol>
                <a:gridCol w="1075266">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643470">
                  <a:extLst>
                    <a:ext uri="{9D8B030D-6E8A-4147-A177-3AD203B41FA5}">
                      <a16:colId xmlns:a16="http://schemas.microsoft.com/office/drawing/2014/main" val="20006"/>
                    </a:ext>
                  </a:extLst>
                </a:gridCol>
              </a:tblGrid>
              <a:tr h="353912">
                <a:tc>
                  <a:txBody>
                    <a:bodyPr/>
                    <a:lstStyle/>
                    <a:p>
                      <a:pPr algn="ctr" fontAlgn="ctr"/>
                      <a:r>
                        <a:rPr lang="es-PE" sz="1100" b="1" i="0" u="none" strike="noStrike" dirty="0">
                          <a:solidFill>
                            <a:srgbClr val="FFFFFF"/>
                          </a:solidFill>
                          <a:effectLst/>
                          <a:latin typeface="+mn-lt"/>
                        </a:rPr>
                        <a:t>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dirty="0">
                          <a:solidFill>
                            <a:srgbClr val="FFFFFF"/>
                          </a:solidFill>
                          <a:effectLst/>
                          <a:latin typeface="+mn-lt"/>
                        </a:rPr>
                        <a:t>Proyecto</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PIM</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Certificación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Compromiso Anual</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Devengado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Avance %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extLst>
                  <a:ext uri="{0D108BD9-81ED-4DB2-BD59-A6C34878D82A}">
                    <a16:rowId xmlns:a16="http://schemas.microsoft.com/office/drawing/2014/main" val="10000"/>
                  </a:ext>
                </a:extLst>
              </a:tr>
              <a:tr h="533024">
                <a:tc>
                  <a:txBody>
                    <a:bodyPr/>
                    <a:lstStyle/>
                    <a:p>
                      <a:pPr algn="ctr" fontAlgn="b"/>
                      <a:r>
                        <a:rPr lang="es-PE" sz="1100" b="1" i="0" u="none" strike="noStrike" dirty="0">
                          <a:solidFill>
                            <a:srgbClr val="000000"/>
                          </a:solidFill>
                          <a:effectLst/>
                          <a:latin typeface="Arial" panose="020B0604020202020204" pitchFamily="34" charset="0"/>
                        </a:rPr>
                        <a:t>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2250132: MEJORAMIENTO DEL SERVICIO EDUCATIVO EN LA INSTITUCION EDUCATIVA INTEGRADA N 34236 MANUEL GONZALES PRADA - PUENTE PAUCARTAMBO, DISTRITO DE VILLA RICA - PROVINCIA DE OXAPAMPA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161,430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533024">
                <a:tc>
                  <a:txBody>
                    <a:bodyPr/>
                    <a:lstStyle/>
                    <a:p>
                      <a:pPr algn="ctr" fontAlgn="b"/>
                      <a:r>
                        <a:rPr lang="es-PE" sz="1100" b="1" i="0" u="none" strike="noStrike" dirty="0">
                          <a:solidFill>
                            <a:srgbClr val="000000"/>
                          </a:solidFill>
                          <a:effectLst/>
                          <a:latin typeface="Arial" panose="020B0604020202020204" pitchFamily="34" charset="0"/>
                        </a:rPr>
                        <a:t>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2470507: MEJORAMIENTO DEL SERVICIO EDUCATIVO DE LA INSTITUCION EDUCATIVA INTEGRADO N° 34454 P.W. ALEJANDRO LUIS CALDERON ESPINOZA DE LA CC.NN. NEVATI DEL DISTRITO DE PUERTO BERMUDEZ - PROVINCIA DE OXAPAMPA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145,294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58652">
                <a:tc>
                  <a:txBody>
                    <a:bodyPr/>
                    <a:lstStyle/>
                    <a:p>
                      <a:pPr algn="ctr" fontAlgn="b"/>
                      <a:r>
                        <a:rPr lang="es-PE" sz="1100" b="1" i="0" u="none" strike="noStrike" dirty="0">
                          <a:solidFill>
                            <a:srgbClr val="000000"/>
                          </a:solidFill>
                          <a:effectLst/>
                          <a:latin typeface="Arial" panose="020B0604020202020204" pitchFamily="34" charset="0"/>
                        </a:rPr>
                        <a:t>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2334567: MEJORAMIENTO DEL ORNATO PUBLICO EN EL JR. 28 DE JULIO DEL AA.HH. ULIACHIN DEL SECTOR 02 AL SECTOR 06, DISTRITO DE CHAUPIMARCA - PROV. Y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139,708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68,478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7,500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707396">
                <a:tc>
                  <a:txBody>
                    <a:bodyPr/>
                    <a:lstStyle/>
                    <a:p>
                      <a:pPr algn="ctr" fontAlgn="b"/>
                      <a:r>
                        <a:rPr lang="es-PE" sz="1100" b="1" i="0" u="none" strike="noStrike" dirty="0">
                          <a:solidFill>
                            <a:srgbClr val="000000"/>
                          </a:solidFill>
                          <a:effectLst/>
                          <a:latin typeface="Arial" panose="020B0604020202020204" pitchFamily="34" charset="0"/>
                        </a:rPr>
                        <a:t>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2226964: AMPLIACION DE LA CAPACIDAD DE LOS SERVICIOS EDUCATIVOS DE LOS LABORATORIOS Y TALLERES DE PRACTICA DE LAS CARRERAS DE ENFERMERIA TECNICA, TECNICA EN FARMACIA Y GUIA OFICIAL DE TURISMO DEL INSTITUTO DE EDUCACION SUPERIOR TECNOLOGICO PUBLICO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136,063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112,408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30,550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17,700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13.0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533024">
                <a:tc>
                  <a:txBody>
                    <a:bodyPr/>
                    <a:lstStyle/>
                    <a:p>
                      <a:pPr algn="ctr" fontAlgn="b"/>
                      <a:r>
                        <a:rPr lang="es-PE" sz="1100" b="1" i="0" u="none" strike="noStrike" dirty="0">
                          <a:solidFill>
                            <a:srgbClr val="000000"/>
                          </a:solidFill>
                          <a:effectLst/>
                          <a:latin typeface="Arial" panose="020B0604020202020204" pitchFamily="34" charset="0"/>
                        </a:rPr>
                        <a:t>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2166403: INSTALACION DEL SISTEMA DE RIEGO PRESURIZADO EN LOS SECTORES DE ACHIRA, GOCHAPATA, CANGLASH, DEL CENTRO POBLADO DE HUALLAMAYO, DISTRITO DE PAUCARTAMBO, PROVINCIA Y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135,400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124,100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123,700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107,800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79.6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58652">
                <a:tc>
                  <a:txBody>
                    <a:bodyPr/>
                    <a:lstStyle/>
                    <a:p>
                      <a:pPr algn="ctr" fontAlgn="b"/>
                      <a:r>
                        <a:rPr lang="es-PE" sz="1100" b="1" i="0" u="none" strike="noStrike" dirty="0">
                          <a:solidFill>
                            <a:srgbClr val="000000"/>
                          </a:solidFill>
                          <a:effectLst/>
                          <a:latin typeface="Arial" panose="020B0604020202020204" pitchFamily="34" charset="0"/>
                        </a:rPr>
                        <a:t>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2126992: CONSTRUCCION DEL PUENTE VEHICULAR PRIMAVERA EN LA LOCALIDAD DE YANAHUANCA DISTRITO DE YANAHUANCA, PROVINCIA DE DANIEL ALCIDES CARRION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123,126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533024">
                <a:tc>
                  <a:txBody>
                    <a:bodyPr/>
                    <a:lstStyle/>
                    <a:p>
                      <a:pPr algn="ctr" fontAlgn="b"/>
                      <a:r>
                        <a:rPr lang="es-PE" sz="1100" b="1" i="0" u="none" strike="noStrike" dirty="0">
                          <a:solidFill>
                            <a:srgbClr val="000000"/>
                          </a:solidFill>
                          <a:effectLst/>
                          <a:latin typeface="Arial" panose="020B0604020202020204" pitchFamily="34" charset="0"/>
                        </a:rPr>
                        <a:t>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2326656: MEJORAMIENTO DE LOS SERVICIOS EDUCATIVOS DEL NIVEL PRIMARIO EN LA I.E. N 34117 JOSE CARLOS MARIATEGUI - ROCCO, CENTRO POBLADO SAN EXALTACION DE ROCCO, DISTRITO DE YANAHUANCA PROVINCIA DANIEL ALCIDES CARRION, DEPARTAMENTO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105,340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533024">
                <a:tc>
                  <a:txBody>
                    <a:bodyPr/>
                    <a:lstStyle/>
                    <a:p>
                      <a:pPr algn="ctr" fontAlgn="b"/>
                      <a:r>
                        <a:rPr lang="es-PE" sz="1100" b="1" i="0" u="none" strike="noStrike" dirty="0">
                          <a:solidFill>
                            <a:srgbClr val="000000"/>
                          </a:solidFill>
                          <a:effectLst/>
                          <a:latin typeface="Arial" panose="020B0604020202020204" pitchFamily="34" charset="0"/>
                        </a:rPr>
                        <a:t>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2538196: MEJORAMIENTO Y AMPLIACION DEL SISTEMA DE ELECTRIFICACION RURAL CONVENCIONAL - CHAUPIHUARANGA VI ETAPA - 7 DISTRITOS DE LA PROVINCIA DE DANIEL ALCIDES CARRION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103,819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533024">
                <a:tc>
                  <a:txBody>
                    <a:bodyPr/>
                    <a:lstStyle/>
                    <a:p>
                      <a:pPr algn="ctr" fontAlgn="b"/>
                      <a:r>
                        <a:rPr lang="es-PE" sz="1100" b="1" i="0" u="none" strike="noStrike" dirty="0">
                          <a:solidFill>
                            <a:srgbClr val="000000"/>
                          </a:solidFill>
                          <a:effectLst/>
                          <a:latin typeface="Arial" panose="020B0604020202020204" pitchFamily="34" charset="0"/>
                        </a:rPr>
                        <a:t>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2524500: MEJORAMIENTO DEL SERVICIO INTEGRADO DEL LOCAL DE USOS MULTIPLES EN EL CENTRO POBLADO DE QUILLAZU (PROGRESO) DEL DISTRITO DE OXAPAMPA - PROVINCIA DE OXAPAMPA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101,884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101,883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358652">
                <a:tc>
                  <a:txBody>
                    <a:bodyPr/>
                    <a:lstStyle/>
                    <a:p>
                      <a:pPr algn="ctr" fontAlgn="b"/>
                      <a:r>
                        <a:rPr lang="es-PE" sz="1100" b="1" i="0" u="none" strike="noStrike" dirty="0">
                          <a:solidFill>
                            <a:srgbClr val="000000"/>
                          </a:solidFill>
                          <a:effectLst/>
                          <a:latin typeface="Arial" panose="020B0604020202020204" pitchFamily="34" charset="0"/>
                        </a:rPr>
                        <a:t>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dirty="0">
                          <a:solidFill>
                            <a:srgbClr val="000000"/>
                          </a:solidFill>
                          <a:effectLst/>
                          <a:latin typeface="Arial" panose="020B0604020202020204" pitchFamily="34" charset="0"/>
                        </a:rPr>
                        <a:t>2150280: AMPLIACION Y MEJORAMIENTO DEL ESTADIO MUNICIPAL DEL DISTRITO DE SAN PEDRO DE PILLAO, PROVINCIA DE DANIEL ALCIDES CARRION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358652">
                <a:tc>
                  <a:txBody>
                    <a:bodyPr/>
                    <a:lstStyle/>
                    <a:p>
                      <a:pPr algn="ctr" fontAlgn="b"/>
                      <a:r>
                        <a:rPr lang="es-PE" sz="1100" b="1" i="0" u="none" strike="noStrike" dirty="0">
                          <a:solidFill>
                            <a:srgbClr val="000000"/>
                          </a:solidFill>
                          <a:effectLst/>
                          <a:latin typeface="Arial" panose="020B0604020202020204" pitchFamily="34" charset="0"/>
                        </a:rPr>
                        <a:t>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2144478: CONSTRUCCION DEL CAMINO VECINAL CUEVA BLANCA - SANTA BARBARA, DISTRITO DE HUANCABAMBA, PROVINCIA DE OXAPAMPA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223432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4333" y="258185"/>
            <a:ext cx="10515600" cy="1325563"/>
          </a:xfrm>
        </p:spPr>
        <p:txBody>
          <a:bodyPr/>
          <a:lstStyle/>
          <a:p>
            <a:r>
              <a:rPr lang="es-PE" b="1" dirty="0">
                <a:solidFill>
                  <a:schemeClr val="tx1"/>
                </a:solidFill>
                <a:latin typeface="+mn-lt"/>
              </a:rPr>
              <a:t>EJECUCION PRESUPUESTAL POR PROYECTOS</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2786839469"/>
              </p:ext>
            </p:extLst>
          </p:nvPr>
        </p:nvGraphicFramePr>
        <p:xfrm>
          <a:off x="127000" y="1070805"/>
          <a:ext cx="11861803" cy="5714559"/>
        </p:xfrm>
        <a:graphic>
          <a:graphicData uri="http://schemas.openxmlformats.org/drawingml/2006/table">
            <a:tbl>
              <a:tblPr/>
              <a:tblGrid>
                <a:gridCol w="279400">
                  <a:extLst>
                    <a:ext uri="{9D8B030D-6E8A-4147-A177-3AD203B41FA5}">
                      <a16:colId xmlns:a16="http://schemas.microsoft.com/office/drawing/2014/main" val="20000"/>
                    </a:ext>
                  </a:extLst>
                </a:gridCol>
                <a:gridCol w="7001933">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032934">
                  <a:extLst>
                    <a:ext uri="{9D8B030D-6E8A-4147-A177-3AD203B41FA5}">
                      <a16:colId xmlns:a16="http://schemas.microsoft.com/office/drawing/2014/main" val="20003"/>
                    </a:ext>
                  </a:extLst>
                </a:gridCol>
                <a:gridCol w="1075266">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643470">
                  <a:extLst>
                    <a:ext uri="{9D8B030D-6E8A-4147-A177-3AD203B41FA5}">
                      <a16:colId xmlns:a16="http://schemas.microsoft.com/office/drawing/2014/main" val="20006"/>
                    </a:ext>
                  </a:extLst>
                </a:gridCol>
              </a:tblGrid>
              <a:tr h="208876">
                <a:tc>
                  <a:txBody>
                    <a:bodyPr/>
                    <a:lstStyle/>
                    <a:p>
                      <a:pPr algn="ctr" fontAlgn="ctr"/>
                      <a:r>
                        <a:rPr lang="es-PE" sz="1100" b="1" i="0" u="none" strike="noStrike" dirty="0">
                          <a:solidFill>
                            <a:srgbClr val="FFFFFF"/>
                          </a:solidFill>
                          <a:effectLst/>
                          <a:latin typeface="+mn-lt"/>
                        </a:rPr>
                        <a:t>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dirty="0">
                          <a:solidFill>
                            <a:srgbClr val="FFFFFF"/>
                          </a:solidFill>
                          <a:effectLst/>
                          <a:latin typeface="+mn-lt"/>
                        </a:rPr>
                        <a:t>Proyecto</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PIM</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Certificación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Compromiso Anual</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Devengado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Avance %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extLst>
                  <a:ext uri="{0D108BD9-81ED-4DB2-BD59-A6C34878D82A}">
                    <a16:rowId xmlns:a16="http://schemas.microsoft.com/office/drawing/2014/main" val="10000"/>
                  </a:ext>
                </a:extLst>
              </a:tr>
              <a:tr h="400192">
                <a:tc>
                  <a:txBody>
                    <a:bodyPr/>
                    <a:lstStyle/>
                    <a:p>
                      <a:pPr algn="ctr" fontAlgn="b"/>
                      <a:r>
                        <a:rPr lang="es-PE" sz="1100" b="1" i="0" u="none" strike="noStrike" dirty="0">
                          <a:solidFill>
                            <a:srgbClr val="000000"/>
                          </a:solidFill>
                          <a:effectLst/>
                          <a:latin typeface="Arial" panose="020B0604020202020204" pitchFamily="34" charset="0"/>
                        </a:rPr>
                        <a:t>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2570837: CREACION DEL SERVICIO DE TRANSITABILIDAD PEATONAL EN LAS ZONAS DE COLLPA, RODEO, YACUCANCHA, SANTIAGO PAMPA, DOCE DE OCTUBRE, YANAISHO, SANTA FE EN 7 LOCALIDADES DEL DISTRITO DE YANAHUANCA - PROVINCIA DE DANIEL ALCIDES CARRION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99,820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14587">
                <a:tc>
                  <a:txBody>
                    <a:bodyPr/>
                    <a:lstStyle/>
                    <a:p>
                      <a:pPr algn="ctr" fontAlgn="b"/>
                      <a:r>
                        <a:rPr lang="es-PE" sz="1100" b="1" i="0" u="none" strike="noStrike" dirty="0">
                          <a:solidFill>
                            <a:srgbClr val="000000"/>
                          </a:solidFill>
                          <a:effectLst/>
                          <a:latin typeface="Arial" panose="020B0604020202020204" pitchFamily="34" charset="0"/>
                        </a:rPr>
                        <a:t>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2556653: MEJORAMIENTO DE LA CALIDAD DE DERIVADOS DE CACAO DE LA ASOCIACION DE MUJERES EMPRENDEDORAS DEL VALLE DEL PACHITEA ORELLANA, DEL DISTRITO DE CIUDAD CONSTITUCION, PROVINCIA DE OXAPAMPA,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97,590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97,590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78,840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20,540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21.0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400192">
                <a:tc>
                  <a:txBody>
                    <a:bodyPr/>
                    <a:lstStyle/>
                    <a:p>
                      <a:pPr algn="ctr" fontAlgn="b"/>
                      <a:r>
                        <a:rPr lang="es-PE" sz="1100" b="1" i="0" u="none" strike="noStrike" dirty="0">
                          <a:solidFill>
                            <a:srgbClr val="000000"/>
                          </a:solidFill>
                          <a:effectLst/>
                          <a:latin typeface="Arial" panose="020B0604020202020204" pitchFamily="34" charset="0"/>
                        </a:rPr>
                        <a:t>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2468066: REPARACION DE CAMPO DEPORTIVO Y COBERTURA; CONSTRUCCION DE PATIO; ADQUISICION DE COMPUTADORA; ADEMAS DE OTROS ACTIVOS EN EL(LA) IE 34036 SAGRADA FAMILIA - SIMON BOLIVAR EN LA LOCALIDAD SACRAFAMILIA, DISTRITO DE SIMON BOLIVAR, PROVINCIA PASCO, DEPARTAMENTO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91,757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417501">
                <a:tc>
                  <a:txBody>
                    <a:bodyPr/>
                    <a:lstStyle/>
                    <a:p>
                      <a:pPr algn="ctr" fontAlgn="b"/>
                      <a:r>
                        <a:rPr lang="es-PE" sz="1100" b="1" i="0" u="none" strike="noStrike" dirty="0">
                          <a:solidFill>
                            <a:srgbClr val="000000"/>
                          </a:solidFill>
                          <a:effectLst/>
                          <a:latin typeface="Arial" panose="020B0604020202020204" pitchFamily="34" charset="0"/>
                        </a:rPr>
                        <a:t>81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2067092: CONSTRUCCION DEL CAMINO RURAL PAN DE AZUCAR - PLAYA CALIENTE, DISTRITO DE PALCAZU, PROVINCIA DE OXAPAMPA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91,389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14587">
                <a:tc>
                  <a:txBody>
                    <a:bodyPr/>
                    <a:lstStyle/>
                    <a:p>
                      <a:pPr algn="ctr" fontAlgn="b"/>
                      <a:r>
                        <a:rPr lang="es-PE" sz="1100" b="1" i="0" u="none" strike="noStrike" dirty="0">
                          <a:solidFill>
                            <a:srgbClr val="000000"/>
                          </a:solidFill>
                          <a:effectLst/>
                          <a:latin typeface="Arial" panose="020B0604020202020204" pitchFamily="34" charset="0"/>
                        </a:rPr>
                        <a:t>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2556646: MEJORAMIENTO DE LA PRODUCCION DE CACAO DE LA ASOCIACION DE PRODUCTORES AGROPECUARIOS LOS SACHACUMBIARI DEL CENTRO POBLADO LORENCILLO I APALSCPL, DEL DISTRITO DE CIUDAD CONSTITUCION, PROVINCIA DE OXAPAMPA,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90,500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89,370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85,616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4,880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01545">
                <a:tc>
                  <a:txBody>
                    <a:bodyPr/>
                    <a:lstStyle/>
                    <a:p>
                      <a:pPr algn="ctr" fontAlgn="b"/>
                      <a:r>
                        <a:rPr lang="es-PE" sz="1100" b="1" i="0" u="none" strike="noStrike" dirty="0">
                          <a:solidFill>
                            <a:srgbClr val="000000"/>
                          </a:solidFill>
                          <a:effectLst/>
                          <a:latin typeface="Arial" panose="020B0604020202020204" pitchFamily="34" charset="0"/>
                        </a:rPr>
                        <a:t>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2498115: CREACION DE LOS PUENTES COLGANTES PEATONALES EN TURPASH, UCHUCMISCA, KISMARAN, HUARTUPE, HUARUSH Y SHIRICUCHO DEL DISTRITO DE PAUCAR - PROVINCIA DE DANIEL ALCIDES CARRION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87,109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87,066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68,969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68,969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79.2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314587">
                <a:tc>
                  <a:txBody>
                    <a:bodyPr/>
                    <a:lstStyle/>
                    <a:p>
                      <a:pPr algn="ctr" fontAlgn="b"/>
                      <a:r>
                        <a:rPr lang="es-PE" sz="1100" b="1" i="0" u="none" strike="noStrike" dirty="0">
                          <a:solidFill>
                            <a:srgbClr val="000000"/>
                          </a:solidFill>
                          <a:effectLst/>
                          <a:latin typeface="Arial" panose="020B0604020202020204" pitchFamily="34" charset="0"/>
                        </a:rPr>
                        <a:t>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2556641: MEJORAMIENTO Y AMPLIACION DE LA PRODUCCION DE PALTA VARIEDAD HASS Y FUERTE EN LA CENTRAL DE PRODUCTORES DEL VALLE AGRICOLA DE PAUCARTAMBO CEPROVAPP, DISTRITO PAUCARTAMBO, PROVINCIA PASCO,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82,335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82,335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71,825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71,732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87.1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314587">
                <a:tc>
                  <a:txBody>
                    <a:bodyPr/>
                    <a:lstStyle/>
                    <a:p>
                      <a:pPr algn="ctr" fontAlgn="b"/>
                      <a:r>
                        <a:rPr lang="es-PE" sz="1100" b="1" i="0" u="none" strike="noStrike" dirty="0">
                          <a:solidFill>
                            <a:srgbClr val="000000"/>
                          </a:solidFill>
                          <a:effectLst/>
                          <a:latin typeface="Arial" panose="020B0604020202020204" pitchFamily="34" charset="0"/>
                        </a:rPr>
                        <a:t>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2164568: MEJORAMIENTO DE LAS CAPACIDADES RESOLUTIVAS DE LOS ESTABLECIMIENTOS DE SALUD DE LA MICRORED HUARIACA - PASCO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81,630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314587">
                <a:tc>
                  <a:txBody>
                    <a:bodyPr/>
                    <a:lstStyle/>
                    <a:p>
                      <a:pPr algn="ctr" fontAlgn="b"/>
                      <a:r>
                        <a:rPr lang="es-PE" sz="1100" b="1" i="0" u="none" strike="noStrike" dirty="0">
                          <a:solidFill>
                            <a:srgbClr val="000000"/>
                          </a:solidFill>
                          <a:effectLst/>
                          <a:latin typeface="Arial" panose="020B0604020202020204" pitchFamily="34" charset="0"/>
                        </a:rPr>
                        <a:t>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2563261: CREACION DEL CENTRO DE INTERPRETACION CULTURAL EN EL SANTUARIO NACIONAL DE BOSQUE DE PIEDRA, DISTRITO DE HUAYLLAY - PROVINCIA DE PASCO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80,000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301545">
                <a:tc>
                  <a:txBody>
                    <a:bodyPr/>
                    <a:lstStyle/>
                    <a:p>
                      <a:pPr algn="ctr" fontAlgn="b"/>
                      <a:r>
                        <a:rPr lang="es-PE" sz="1100" b="1" i="0" u="none" strike="noStrike" dirty="0">
                          <a:solidFill>
                            <a:srgbClr val="000000"/>
                          </a:solidFill>
                          <a:effectLst/>
                          <a:latin typeface="Arial" panose="020B0604020202020204" pitchFamily="34" charset="0"/>
                        </a:rPr>
                        <a:t>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2556648: MEJORAMIENTO DE LA PRODUCCION PARA EL INCREMENTO DE CARNE DE PACO DE LA ASOCIACION AGROECOLOGICOS, FORESTAL, PISCICULTORA, TURISMO Y ARTESANAL FAMILIA CHAGUA, EN EL DISTRITO DE PALCAZU, PROVINCIA DE OXAPAMPA,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76,024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76,023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50,669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45,136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59.4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211674">
                <a:tc>
                  <a:txBody>
                    <a:bodyPr/>
                    <a:lstStyle/>
                    <a:p>
                      <a:pPr algn="ctr" fontAlgn="b"/>
                      <a:r>
                        <a:rPr lang="es-PE" sz="1100" b="1" i="0" u="none" strike="noStrike" dirty="0">
                          <a:solidFill>
                            <a:srgbClr val="000000"/>
                          </a:solidFill>
                          <a:effectLst/>
                          <a:latin typeface="Arial" panose="020B0604020202020204" pitchFamily="34" charset="0"/>
                        </a:rPr>
                        <a:t>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2493783: CREACION DE LA PLAZUELA EN EL CENTRO POBLADO DE SAN CRISTOBAL DEL DISTRITO DE PALCAZU - PROVINCIA DE OXAPAMPA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72,800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827159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4333" y="172124"/>
            <a:ext cx="10515600" cy="1325563"/>
          </a:xfrm>
        </p:spPr>
        <p:txBody>
          <a:bodyPr/>
          <a:lstStyle/>
          <a:p>
            <a:r>
              <a:rPr lang="es-PE" b="1" dirty="0">
                <a:solidFill>
                  <a:schemeClr val="tx1"/>
                </a:solidFill>
                <a:latin typeface="+mn-lt"/>
              </a:rPr>
              <a:t>EJECUCION PRESUPUESTAL POR PROYECTOS</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2392618844"/>
              </p:ext>
            </p:extLst>
          </p:nvPr>
        </p:nvGraphicFramePr>
        <p:xfrm>
          <a:off x="127000" y="730151"/>
          <a:ext cx="11861803" cy="6035055"/>
        </p:xfrm>
        <a:graphic>
          <a:graphicData uri="http://schemas.openxmlformats.org/drawingml/2006/table">
            <a:tbl>
              <a:tblPr/>
              <a:tblGrid>
                <a:gridCol w="279400">
                  <a:extLst>
                    <a:ext uri="{9D8B030D-6E8A-4147-A177-3AD203B41FA5}">
                      <a16:colId xmlns:a16="http://schemas.microsoft.com/office/drawing/2014/main" val="20000"/>
                    </a:ext>
                  </a:extLst>
                </a:gridCol>
                <a:gridCol w="7001933">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032934">
                  <a:extLst>
                    <a:ext uri="{9D8B030D-6E8A-4147-A177-3AD203B41FA5}">
                      <a16:colId xmlns:a16="http://schemas.microsoft.com/office/drawing/2014/main" val="20003"/>
                    </a:ext>
                  </a:extLst>
                </a:gridCol>
                <a:gridCol w="1075266">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643470">
                  <a:extLst>
                    <a:ext uri="{9D8B030D-6E8A-4147-A177-3AD203B41FA5}">
                      <a16:colId xmlns:a16="http://schemas.microsoft.com/office/drawing/2014/main" val="20006"/>
                    </a:ext>
                  </a:extLst>
                </a:gridCol>
              </a:tblGrid>
              <a:tr h="291491">
                <a:tc>
                  <a:txBody>
                    <a:bodyPr/>
                    <a:lstStyle/>
                    <a:p>
                      <a:pPr algn="ctr" fontAlgn="ctr"/>
                      <a:r>
                        <a:rPr lang="es-PE" sz="1080" b="1" i="0" u="none" strike="noStrike" dirty="0">
                          <a:solidFill>
                            <a:srgbClr val="FFFFFF"/>
                          </a:solidFill>
                          <a:effectLst/>
                          <a:latin typeface="+mn-lt"/>
                        </a:rPr>
                        <a:t>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080" b="1" i="0" u="none" strike="noStrike" dirty="0">
                          <a:solidFill>
                            <a:srgbClr val="FFFFFF"/>
                          </a:solidFill>
                          <a:effectLst/>
                          <a:latin typeface="+mn-lt"/>
                        </a:rPr>
                        <a:t>Proyecto</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080" b="1" i="0" u="none" strike="noStrike">
                          <a:solidFill>
                            <a:srgbClr val="FFFFFF"/>
                          </a:solidFill>
                          <a:effectLst/>
                          <a:latin typeface="+mn-lt"/>
                        </a:rPr>
                        <a:t>PIM</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080" b="1" i="0" u="none" strike="noStrike">
                          <a:solidFill>
                            <a:srgbClr val="FFFFFF"/>
                          </a:solidFill>
                          <a:effectLst/>
                          <a:latin typeface="+mn-lt"/>
                        </a:rPr>
                        <a:t>Certificación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080" b="1" i="0" u="none" strike="noStrike">
                          <a:solidFill>
                            <a:srgbClr val="FFFFFF"/>
                          </a:solidFill>
                          <a:effectLst/>
                          <a:latin typeface="+mn-lt"/>
                        </a:rPr>
                        <a:t>Compromiso Anual</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080" b="1" i="0" u="none" strike="noStrike">
                          <a:solidFill>
                            <a:srgbClr val="FFFFFF"/>
                          </a:solidFill>
                          <a:effectLst/>
                          <a:latin typeface="+mn-lt"/>
                        </a:rPr>
                        <a:t>Devengado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080" b="1" i="0" u="none" strike="noStrike">
                          <a:solidFill>
                            <a:srgbClr val="FFFFFF"/>
                          </a:solidFill>
                          <a:effectLst/>
                          <a:latin typeface="+mn-lt"/>
                        </a:rPr>
                        <a:t>Avance %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extLst>
                  <a:ext uri="{0D108BD9-81ED-4DB2-BD59-A6C34878D82A}">
                    <a16:rowId xmlns:a16="http://schemas.microsoft.com/office/drawing/2014/main" val="10000"/>
                  </a:ext>
                </a:extLst>
              </a:tr>
              <a:tr h="439013">
                <a:tc>
                  <a:txBody>
                    <a:bodyPr/>
                    <a:lstStyle/>
                    <a:p>
                      <a:pPr algn="ctr" fontAlgn="b"/>
                      <a:r>
                        <a:rPr lang="es-PE" sz="1080" b="1" i="0" u="none" strike="noStrike" dirty="0">
                          <a:solidFill>
                            <a:srgbClr val="000000"/>
                          </a:solidFill>
                          <a:effectLst/>
                          <a:latin typeface="Arial" panose="020B0604020202020204" pitchFamily="34" charset="0"/>
                        </a:rPr>
                        <a:t>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080" b="0" i="0" u="none" strike="noStrike">
                          <a:solidFill>
                            <a:srgbClr val="000000"/>
                          </a:solidFill>
                          <a:effectLst/>
                          <a:latin typeface="Arial" panose="020B0604020202020204" pitchFamily="34" charset="0"/>
                        </a:rPr>
                        <a:t>2532656: CREACION Y CONSTRUCCION DEL SISTEMA DE RIEGO EN LA COMUNIDAD CAMPESINA DE SAN JUAN DE YACAN (YACAN) DEL DISTRITO DE PAUCAR - PROVINCIA DE DANIEL ALCIDES CARRION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69,000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95395">
                <a:tc>
                  <a:txBody>
                    <a:bodyPr/>
                    <a:lstStyle/>
                    <a:p>
                      <a:pPr algn="ctr" fontAlgn="b"/>
                      <a:r>
                        <a:rPr lang="es-PE" sz="1080" b="1" i="0" u="none" strike="noStrike" dirty="0">
                          <a:solidFill>
                            <a:srgbClr val="000000"/>
                          </a:solidFill>
                          <a:effectLst/>
                          <a:latin typeface="Arial" panose="020B0604020202020204" pitchFamily="34" charset="0"/>
                        </a:rPr>
                        <a:t>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080" b="0" i="0" u="none" strike="noStrike">
                          <a:solidFill>
                            <a:srgbClr val="000000"/>
                          </a:solidFill>
                          <a:effectLst/>
                          <a:latin typeface="Arial" panose="020B0604020202020204" pitchFamily="34" charset="0"/>
                        </a:rPr>
                        <a:t>2231520: MEJORAMIENTO DEL PUENTE USHUN DEL CENTRO POBLADO DE LUCMA, DISTRITO DE HUACHON, PROVINCIA PASCO,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62,462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0" i="0" u="none" strike="noStrike">
                          <a:solidFill>
                            <a:srgbClr val="000000"/>
                          </a:solidFill>
                          <a:effectLst/>
                          <a:latin typeface="Arial" panose="020B0604020202020204" pitchFamily="34" charset="0"/>
                        </a:rPr>
                        <a:t>49,583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582630">
                <a:tc>
                  <a:txBody>
                    <a:bodyPr/>
                    <a:lstStyle/>
                    <a:p>
                      <a:pPr algn="ctr" fontAlgn="b"/>
                      <a:r>
                        <a:rPr lang="es-PE" sz="1080" b="1" i="0" u="none" strike="noStrike" dirty="0">
                          <a:solidFill>
                            <a:srgbClr val="000000"/>
                          </a:solidFill>
                          <a:effectLst/>
                          <a:latin typeface="Arial" panose="020B0604020202020204" pitchFamily="34" charset="0"/>
                        </a:rPr>
                        <a:t>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080" b="0" i="0" u="none" strike="noStrike">
                          <a:solidFill>
                            <a:srgbClr val="000000"/>
                          </a:solidFill>
                          <a:effectLst/>
                          <a:latin typeface="Arial" panose="020B0604020202020204" pitchFamily="34" charset="0"/>
                        </a:rPr>
                        <a:t>2538419: CREACION DE LOS SERVICIOS DE AGUA POTABLE E INSTALACION DEL SISTEMA DE DISPOSICION DE EXCRETAS EN LAS COMUNIDADES NATIVAS DE; SAN MARTIN DE QUIRISHARI, VILLA ALEGRE QUIRISHARI Y LA ESPERANZA CC.NN. QUIRISHARI DEL DISTRITO DE PUERTO BERMUDEZ - PROVINCIA DE OXAPAMPA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58,199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582630">
                <a:tc>
                  <a:txBody>
                    <a:bodyPr/>
                    <a:lstStyle/>
                    <a:p>
                      <a:pPr algn="ctr" fontAlgn="b"/>
                      <a:r>
                        <a:rPr lang="es-PE" sz="1080" b="1" i="0" u="none" strike="noStrike" dirty="0">
                          <a:solidFill>
                            <a:srgbClr val="000000"/>
                          </a:solidFill>
                          <a:effectLst/>
                          <a:latin typeface="Arial" panose="020B0604020202020204" pitchFamily="34" charset="0"/>
                        </a:rPr>
                        <a:t>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080" b="0" i="0" u="none" strike="noStrike">
                          <a:solidFill>
                            <a:srgbClr val="000000"/>
                          </a:solidFill>
                          <a:effectLst/>
                          <a:latin typeface="Arial" panose="020B0604020202020204" pitchFamily="34" charset="0"/>
                        </a:rPr>
                        <a:t>2556650: MEJORAMIENTO DE LA COMPETITIVIDAD PRODUCTIVA DE PACO DE LA ASOCIACION DE ARTESANOS TURISTICO CULTURAL Y AGRICULTURA YANESHA PAYON DE PUERTO LAGUNA DE LA RESERVA DE BIOSFERA OXAPAMPA ASHANINKA YANESHA, EN EL DISTRITO DE PALCAZU, PROVINCIA DE OXAPAMP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58,106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0" i="0" u="none" strike="noStrike">
                          <a:solidFill>
                            <a:srgbClr val="000000"/>
                          </a:solidFill>
                          <a:effectLst/>
                          <a:latin typeface="Arial" panose="020B0604020202020204" pitchFamily="34" charset="0"/>
                        </a:rPr>
                        <a:t>57,486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0" i="0" u="none" strike="noStrike" dirty="0">
                          <a:solidFill>
                            <a:srgbClr val="000000"/>
                          </a:solidFill>
                          <a:effectLst/>
                          <a:latin typeface="Arial" panose="020B0604020202020204" pitchFamily="34" charset="0"/>
                        </a:rPr>
                        <a:t>57,486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a:solidFill>
                            <a:srgbClr val="000000"/>
                          </a:solidFill>
                          <a:effectLst/>
                          <a:latin typeface="Arial" panose="020B0604020202020204" pitchFamily="34" charset="0"/>
                        </a:rPr>
                        <a:t>49,392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  85.0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439013">
                <a:tc>
                  <a:txBody>
                    <a:bodyPr/>
                    <a:lstStyle/>
                    <a:p>
                      <a:pPr algn="ctr" fontAlgn="b"/>
                      <a:r>
                        <a:rPr lang="es-PE" sz="1080" b="1" i="0" u="none" strike="noStrike" dirty="0">
                          <a:solidFill>
                            <a:srgbClr val="000000"/>
                          </a:solidFill>
                          <a:effectLst/>
                          <a:latin typeface="Arial" panose="020B0604020202020204" pitchFamily="34" charset="0"/>
                        </a:rPr>
                        <a:t>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080" b="0" i="0" u="none" strike="noStrike">
                          <a:solidFill>
                            <a:srgbClr val="000000"/>
                          </a:solidFill>
                          <a:effectLst/>
                          <a:latin typeface="Arial" panose="020B0604020202020204" pitchFamily="34" charset="0"/>
                        </a:rPr>
                        <a:t>2556657: MEJORAMIENTO DEL CULTIVO Y PROCESAMIENTO PRIMARIO DE TRUCHA ARCO IRIS DE LA ASOCIACION DE PRODUCTORES AGROPECUARIOS BET EL, HUAYCHAUMARCA, DISTRITO YANAHUANCA, PROVINCIA DANIEL ALCIDES CARRION,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53,880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0" i="0" u="none" strike="noStrike">
                          <a:solidFill>
                            <a:srgbClr val="000000"/>
                          </a:solidFill>
                          <a:effectLst/>
                          <a:latin typeface="Arial" panose="020B0604020202020204" pitchFamily="34" charset="0"/>
                        </a:rPr>
                        <a:t>52,630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0" i="0" u="none" strike="noStrike" dirty="0">
                          <a:solidFill>
                            <a:srgbClr val="000000"/>
                          </a:solidFill>
                          <a:effectLst/>
                          <a:latin typeface="Arial" panose="020B0604020202020204" pitchFamily="34" charset="0"/>
                        </a:rPr>
                        <a:t>43,660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a:solidFill>
                            <a:srgbClr val="000000"/>
                          </a:solidFill>
                          <a:effectLst/>
                          <a:latin typeface="Arial" panose="020B0604020202020204" pitchFamily="34" charset="0"/>
                        </a:rPr>
                        <a:t>3,800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  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439013">
                <a:tc>
                  <a:txBody>
                    <a:bodyPr/>
                    <a:lstStyle/>
                    <a:p>
                      <a:pPr algn="ctr" fontAlgn="b"/>
                      <a:r>
                        <a:rPr lang="es-PE" sz="1080" b="1" i="0" u="none" strike="noStrike" dirty="0">
                          <a:solidFill>
                            <a:srgbClr val="000000"/>
                          </a:solidFill>
                          <a:effectLst/>
                          <a:latin typeface="Arial" panose="020B0604020202020204" pitchFamily="34" charset="0"/>
                        </a:rPr>
                        <a:t>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080" b="0" i="0" u="none" strike="noStrike">
                          <a:solidFill>
                            <a:srgbClr val="000000"/>
                          </a:solidFill>
                          <a:effectLst/>
                          <a:latin typeface="Arial" panose="020B0604020202020204" pitchFamily="34" charset="0"/>
                        </a:rPr>
                        <a:t>2556643: MEJORAMIENTO DEL CULTIVO DE TRUCHA ARCO IRIS DE LA ASOCIACION DE PRODUCTORES YERVA BUENA PUQUIO GIGANTON, HUAYCHAUMARCA, DISTRITO YANAHUANCA, PROVINCIA DANIEL ALCIDES CARRION,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53,848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0" i="0" u="none" strike="noStrike">
                          <a:solidFill>
                            <a:srgbClr val="000000"/>
                          </a:solidFill>
                          <a:effectLst/>
                          <a:latin typeface="Arial" panose="020B0604020202020204" pitchFamily="34" charset="0"/>
                        </a:rPr>
                        <a:t>52,598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0" i="0" u="none" strike="noStrike" dirty="0">
                          <a:solidFill>
                            <a:srgbClr val="000000"/>
                          </a:solidFill>
                          <a:effectLst/>
                          <a:latin typeface="Arial" panose="020B0604020202020204" pitchFamily="34" charset="0"/>
                        </a:rPr>
                        <a:t>33,872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439013">
                <a:tc>
                  <a:txBody>
                    <a:bodyPr/>
                    <a:lstStyle/>
                    <a:p>
                      <a:pPr algn="ctr" fontAlgn="b"/>
                      <a:r>
                        <a:rPr lang="es-PE" sz="1080" b="1" i="0" u="none" strike="noStrike" dirty="0">
                          <a:solidFill>
                            <a:srgbClr val="000000"/>
                          </a:solidFill>
                          <a:effectLst/>
                          <a:latin typeface="Arial" panose="020B0604020202020204" pitchFamily="34" charset="0"/>
                        </a:rPr>
                        <a:t>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080" b="0" i="0" u="none" strike="noStrike">
                          <a:solidFill>
                            <a:srgbClr val="000000"/>
                          </a:solidFill>
                          <a:effectLst/>
                          <a:latin typeface="Arial" panose="020B0604020202020204" pitchFamily="34" charset="0"/>
                        </a:rPr>
                        <a:t>2207109: CREACION DEL SISTEMA DE INTERCONEXION VIAL ENTRE LAS COMUNIDADES NATIVAS DE PUERTO LIBRE, PUERTO AMISTAD, SAN JORGE DE PACHITEA, 7 HERMANOS Y BAJO SAN LUIS DE CHINCHIHUANI, DISTRITO DE CONSTITUCION, PROVINCIA DE OXAPAMPA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53,267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439013">
                <a:tc>
                  <a:txBody>
                    <a:bodyPr/>
                    <a:lstStyle/>
                    <a:p>
                      <a:pPr algn="ctr" fontAlgn="b"/>
                      <a:r>
                        <a:rPr lang="es-PE" sz="1080" b="1" i="0" u="none" strike="noStrike" dirty="0">
                          <a:solidFill>
                            <a:srgbClr val="000000"/>
                          </a:solidFill>
                          <a:effectLst/>
                          <a:latin typeface="Arial" panose="020B0604020202020204" pitchFamily="34" charset="0"/>
                        </a:rPr>
                        <a:t>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080" b="0" i="0" u="none" strike="noStrike">
                          <a:solidFill>
                            <a:srgbClr val="000000"/>
                          </a:solidFill>
                          <a:effectLst/>
                          <a:latin typeface="Arial" panose="020B0604020202020204" pitchFamily="34" charset="0"/>
                        </a:rPr>
                        <a:t>2358987: MEJORAMIENTO DE LOS SERVICIOS EDUCATIVOS DE LA IE INTEGRADA LIBERTADOR MARISCAL CASTILLA DE LA CIUDAD DE OXAPAMPA - DISTRITO DE OXAPAMPA - PROVINCIA DE OXAPAMPA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52,000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439013">
                <a:tc>
                  <a:txBody>
                    <a:bodyPr/>
                    <a:lstStyle/>
                    <a:p>
                      <a:pPr algn="ctr" fontAlgn="b"/>
                      <a:r>
                        <a:rPr lang="es-PE" sz="1080" b="1" i="0" u="none" strike="noStrike" dirty="0">
                          <a:solidFill>
                            <a:srgbClr val="000000"/>
                          </a:solidFill>
                          <a:effectLst/>
                          <a:latin typeface="Arial" panose="020B0604020202020204" pitchFamily="34" charset="0"/>
                        </a:rPr>
                        <a:t>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080" b="0" i="0" u="none" strike="noStrike">
                          <a:solidFill>
                            <a:srgbClr val="000000"/>
                          </a:solidFill>
                          <a:effectLst/>
                          <a:latin typeface="Arial" panose="020B0604020202020204" pitchFamily="34" charset="0"/>
                        </a:rPr>
                        <a:t>2556716: MEJORAMIENTO DE CAPACIDADES EN EL MANEJO DE PESCES TROPICALES DE LA ASOCIACION DE PISCICULTORES JOVENES ASHANINKAS DE QUIRISHARI APIJAQ, DEL DISTRITO DE PUERTO BERMUDEZ, PROVINCIA DE OXAPAMPA, REGION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50,825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0" i="0" u="none" strike="noStrike">
                          <a:solidFill>
                            <a:srgbClr val="000000"/>
                          </a:solidFill>
                          <a:effectLst/>
                          <a:latin typeface="Arial" panose="020B0604020202020204" pitchFamily="34" charset="0"/>
                        </a:rPr>
                        <a:t>50,825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0" i="0" u="none" strike="noStrike">
                          <a:solidFill>
                            <a:srgbClr val="000000"/>
                          </a:solidFill>
                          <a:effectLst/>
                          <a:latin typeface="Arial" panose="020B0604020202020204" pitchFamily="34" charset="0"/>
                        </a:rPr>
                        <a:t>48,000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48,000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  94.4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582630">
                <a:tc>
                  <a:txBody>
                    <a:bodyPr/>
                    <a:lstStyle/>
                    <a:p>
                      <a:pPr algn="ctr" fontAlgn="b"/>
                      <a:r>
                        <a:rPr lang="es-PE" sz="1080" b="1" i="0" u="none" strike="noStrike" dirty="0">
                          <a:solidFill>
                            <a:srgbClr val="000000"/>
                          </a:solidFill>
                          <a:effectLst/>
                          <a:latin typeface="Arial" panose="020B0604020202020204" pitchFamily="34" charset="0"/>
                        </a:rPr>
                        <a:t>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080" b="0" i="0" u="none" strike="noStrike">
                          <a:solidFill>
                            <a:srgbClr val="000000"/>
                          </a:solidFill>
                          <a:effectLst/>
                          <a:latin typeface="Arial" panose="020B0604020202020204" pitchFamily="34" charset="0"/>
                        </a:rPr>
                        <a:t>2473028: ADQUISICION DE COMPUTADORA, IMPRESORA MULTIFUNCIONAL, KITS DE MULTIMEDIA Y COCINA INDUSTRIAL; ADEMAS DE OTROS ACTIVOS EN EL(LA) IE ESPECIAL YANAHUANCA - YANAHUANCA EN LA LOCALIDAD YANAHUANCA, DISTRITO DE YANAHUANCA, PROVINCIA DANIEL ALCIDES CARRION, DEPARTAMENTO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50,806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295395">
                <a:tc>
                  <a:txBody>
                    <a:bodyPr/>
                    <a:lstStyle/>
                    <a:p>
                      <a:pPr algn="ctr" fontAlgn="b"/>
                      <a:r>
                        <a:rPr lang="es-PE" sz="1080" b="1" i="0" u="none" strike="noStrike" dirty="0">
                          <a:solidFill>
                            <a:srgbClr val="000000"/>
                          </a:solidFill>
                          <a:effectLst/>
                          <a:latin typeface="Arial" panose="020B0604020202020204" pitchFamily="34" charset="0"/>
                        </a:rPr>
                        <a:t>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080" b="0" i="0" u="none" strike="noStrike">
                          <a:solidFill>
                            <a:srgbClr val="000000"/>
                          </a:solidFill>
                          <a:effectLst/>
                          <a:latin typeface="Arial" panose="020B0604020202020204" pitchFamily="34" charset="0"/>
                        </a:rPr>
                        <a:t>2190035: AMPLIACION DEL SERVICIO DE ENERGIA ELECTRICA, MEDIANTE EL SISTEMA CONVENCIONAL RURAL VILLA RICA IV ETAPA, PROVINCIA OXAPAMPA,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45,000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0" i="0" u="none" strike="noStrike">
                          <a:solidFill>
                            <a:srgbClr val="000000"/>
                          </a:solidFill>
                          <a:effectLst/>
                          <a:latin typeface="Arial" panose="020B0604020202020204" pitchFamily="34" charset="0"/>
                        </a:rPr>
                        <a:t>39,016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08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1494363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4333" y="161367"/>
            <a:ext cx="10515600" cy="1325563"/>
          </a:xfrm>
        </p:spPr>
        <p:txBody>
          <a:bodyPr/>
          <a:lstStyle/>
          <a:p>
            <a:r>
              <a:rPr lang="es-PE" b="1" dirty="0">
                <a:solidFill>
                  <a:schemeClr val="tx1"/>
                </a:solidFill>
                <a:latin typeface="+mn-lt"/>
              </a:rPr>
              <a:t>EJECUCION PRESUPUESTAL POR PROYECTOS</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1025271368"/>
              </p:ext>
            </p:extLst>
          </p:nvPr>
        </p:nvGraphicFramePr>
        <p:xfrm>
          <a:off x="127000" y="977668"/>
          <a:ext cx="11861803" cy="5802945"/>
        </p:xfrm>
        <a:graphic>
          <a:graphicData uri="http://schemas.openxmlformats.org/drawingml/2006/table">
            <a:tbl>
              <a:tblPr/>
              <a:tblGrid>
                <a:gridCol w="279400">
                  <a:extLst>
                    <a:ext uri="{9D8B030D-6E8A-4147-A177-3AD203B41FA5}">
                      <a16:colId xmlns:a16="http://schemas.microsoft.com/office/drawing/2014/main" val="20000"/>
                    </a:ext>
                  </a:extLst>
                </a:gridCol>
                <a:gridCol w="7001933">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032934">
                  <a:extLst>
                    <a:ext uri="{9D8B030D-6E8A-4147-A177-3AD203B41FA5}">
                      <a16:colId xmlns:a16="http://schemas.microsoft.com/office/drawing/2014/main" val="20003"/>
                    </a:ext>
                  </a:extLst>
                </a:gridCol>
                <a:gridCol w="1075266">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643470">
                  <a:extLst>
                    <a:ext uri="{9D8B030D-6E8A-4147-A177-3AD203B41FA5}">
                      <a16:colId xmlns:a16="http://schemas.microsoft.com/office/drawing/2014/main" val="20006"/>
                    </a:ext>
                  </a:extLst>
                </a:gridCol>
              </a:tblGrid>
              <a:tr h="317302">
                <a:tc>
                  <a:txBody>
                    <a:bodyPr/>
                    <a:lstStyle/>
                    <a:p>
                      <a:pPr algn="ctr" fontAlgn="ctr"/>
                      <a:r>
                        <a:rPr lang="es-PE" sz="1070" b="1" i="0" u="none" strike="noStrike" dirty="0">
                          <a:solidFill>
                            <a:srgbClr val="FFFFFF"/>
                          </a:solidFill>
                          <a:effectLst/>
                          <a:latin typeface="+mn-lt"/>
                        </a:rPr>
                        <a:t>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070" b="1" i="0" u="none" strike="noStrike" dirty="0">
                          <a:solidFill>
                            <a:srgbClr val="FFFFFF"/>
                          </a:solidFill>
                          <a:effectLst/>
                          <a:latin typeface="+mn-lt"/>
                        </a:rPr>
                        <a:t>Proyecto</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070" b="1" i="0" u="none" strike="noStrike">
                          <a:solidFill>
                            <a:srgbClr val="FFFFFF"/>
                          </a:solidFill>
                          <a:effectLst/>
                          <a:latin typeface="+mn-lt"/>
                        </a:rPr>
                        <a:t>PIM</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070" b="1" i="0" u="none" strike="noStrike">
                          <a:solidFill>
                            <a:srgbClr val="FFFFFF"/>
                          </a:solidFill>
                          <a:effectLst/>
                          <a:latin typeface="+mn-lt"/>
                        </a:rPr>
                        <a:t>Certificación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070" b="1" i="0" u="none" strike="noStrike">
                          <a:solidFill>
                            <a:srgbClr val="FFFFFF"/>
                          </a:solidFill>
                          <a:effectLst/>
                          <a:latin typeface="+mn-lt"/>
                        </a:rPr>
                        <a:t>Compromiso Anual</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070" b="1" i="0" u="none" strike="noStrike">
                          <a:solidFill>
                            <a:srgbClr val="FFFFFF"/>
                          </a:solidFill>
                          <a:effectLst/>
                          <a:latin typeface="+mn-lt"/>
                        </a:rPr>
                        <a:t>Devengado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070" b="1" i="0" u="none" strike="noStrike">
                          <a:solidFill>
                            <a:srgbClr val="FFFFFF"/>
                          </a:solidFill>
                          <a:effectLst/>
                          <a:latin typeface="+mn-lt"/>
                        </a:rPr>
                        <a:t>Avance %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extLst>
                  <a:ext uri="{0D108BD9-81ED-4DB2-BD59-A6C34878D82A}">
                    <a16:rowId xmlns:a16="http://schemas.microsoft.com/office/drawing/2014/main" val="10000"/>
                  </a:ext>
                </a:extLst>
              </a:tr>
              <a:tr h="491084">
                <a:tc>
                  <a:txBody>
                    <a:bodyPr/>
                    <a:lstStyle/>
                    <a:p>
                      <a:pPr algn="ctr" fontAlgn="b"/>
                      <a:r>
                        <a:rPr lang="es-PE" sz="1070" b="1" i="0" u="none" strike="noStrike" dirty="0">
                          <a:solidFill>
                            <a:srgbClr val="000000"/>
                          </a:solidFill>
                          <a:effectLst/>
                          <a:latin typeface="Arial" panose="020B0604020202020204" pitchFamily="34" charset="0"/>
                        </a:rPr>
                        <a:t>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2110931: MEJORAMIENTO Y AMPLIACION DEL SISTEMA DE AGUA POTABLE, ALCANTARILLADO Y TRATAMIENTO DE AGUAS RESIDUALES DE LAS ZONAS PERIFERICAS EN LA LOCALIDAD DE YANAHUANCA DISTRITO DE YANAHUANCA, PROVINCIA DE DANIEL ALCIDES CARRION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42,600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491084">
                <a:tc>
                  <a:txBody>
                    <a:bodyPr/>
                    <a:lstStyle/>
                    <a:p>
                      <a:pPr algn="ctr" fontAlgn="b"/>
                      <a:r>
                        <a:rPr lang="es-PE" sz="1070" b="1" i="0" u="none" strike="noStrike" dirty="0">
                          <a:solidFill>
                            <a:srgbClr val="000000"/>
                          </a:solidFill>
                          <a:effectLst/>
                          <a:latin typeface="Arial" panose="020B0604020202020204" pitchFamily="34" charset="0"/>
                        </a:rPr>
                        <a:t>101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2217305: AMPLIACION Y MEJORAMIENTO DE LA DEFENSA RIBEREÑA MARGEN IZQUIERDO Y DERECHO DEL RIO CHAUPIHUARANGA EN EL DISTRITO DE YANAHUANCA, PROVINCIA DE DANIEL ALCIDES CARRION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39,000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39,000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39,000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491084">
                <a:tc>
                  <a:txBody>
                    <a:bodyPr/>
                    <a:lstStyle/>
                    <a:p>
                      <a:pPr algn="ctr" fontAlgn="b"/>
                      <a:r>
                        <a:rPr lang="es-PE" sz="1070" b="1" i="0" u="none" strike="noStrike" dirty="0">
                          <a:solidFill>
                            <a:srgbClr val="000000"/>
                          </a:solidFill>
                          <a:effectLst/>
                          <a:latin typeface="Arial" panose="020B0604020202020204" pitchFamily="34" charset="0"/>
                        </a:rPr>
                        <a:t>102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2166276: INSTALACION Y REPRESAMIENTO DE LA LAGUNA ESTANCO Y SISTEMA DE RIEGO POR ASPERSION EN LAS COMUNIDADES CAMPESINA DE SAN PEDRO DE RACCO - QUIULACOCHA, DISTRITO DE SIMON BOLIVAR - PASCO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36,000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47391">
                <a:tc>
                  <a:txBody>
                    <a:bodyPr/>
                    <a:lstStyle/>
                    <a:p>
                      <a:pPr algn="ctr" fontAlgn="b"/>
                      <a:r>
                        <a:rPr lang="es-PE" sz="1070" b="1" i="0" u="none" strike="noStrike" dirty="0">
                          <a:solidFill>
                            <a:srgbClr val="000000"/>
                          </a:solidFill>
                          <a:effectLst/>
                          <a:latin typeface="Arial" panose="020B0604020202020204" pitchFamily="34" charset="0"/>
                        </a:rPr>
                        <a:t>103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2564297: MEJORAMIENTO DEL SISTEMA DE RIEGO EN LA LOCALIDAD DE CHINCHAN DEL DISTRITO DE HUARIACA - PROVINCIA DE PASCO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35,321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491084">
                <a:tc>
                  <a:txBody>
                    <a:bodyPr/>
                    <a:lstStyle/>
                    <a:p>
                      <a:pPr algn="ctr" fontAlgn="b"/>
                      <a:r>
                        <a:rPr lang="es-PE" sz="1070" b="1" i="0" u="none" strike="noStrike" dirty="0">
                          <a:solidFill>
                            <a:srgbClr val="000000"/>
                          </a:solidFill>
                          <a:effectLst/>
                          <a:latin typeface="Arial" panose="020B0604020202020204" pitchFamily="34" charset="0"/>
                        </a:rPr>
                        <a:t>104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2234494: MEJORAMIENTO DEL SERVICIO EDUCATIVO DE EDUCACION PRIMARIA EN LA RED TAWARMAYO I, DISTRITO DE SANTA ANA DE TUSI, PROVINCIA DANIEL CARRION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34,880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34,880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34,260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10,000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28.7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491084">
                <a:tc>
                  <a:txBody>
                    <a:bodyPr/>
                    <a:lstStyle/>
                    <a:p>
                      <a:pPr algn="ctr" fontAlgn="b"/>
                      <a:r>
                        <a:rPr lang="es-PE" sz="1070" b="1" i="0" u="none" strike="noStrike" dirty="0">
                          <a:solidFill>
                            <a:srgbClr val="000000"/>
                          </a:solidFill>
                          <a:effectLst/>
                          <a:latin typeface="Arial" panose="020B0604020202020204" pitchFamily="34" charset="0"/>
                        </a:rPr>
                        <a:t>105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2189352: MEJORAMIENTO Y AMPLIACION DEL SERVICIO EDUCATIVO DEL NIVEL PRIMARIO DE LA I.E. N° 34456 VILLA CARIÑO, DISTRITO DE CONSTITUCION - PROVINCIA DE OXAPAMPA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31,250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12,630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12,630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491084">
                <a:tc>
                  <a:txBody>
                    <a:bodyPr/>
                    <a:lstStyle/>
                    <a:p>
                      <a:pPr algn="ctr" fontAlgn="b"/>
                      <a:r>
                        <a:rPr lang="es-PE" sz="1070" b="1" i="0" u="none" strike="noStrike" dirty="0">
                          <a:solidFill>
                            <a:srgbClr val="000000"/>
                          </a:solidFill>
                          <a:effectLst/>
                          <a:latin typeface="Arial" panose="020B0604020202020204" pitchFamily="34" charset="0"/>
                        </a:rPr>
                        <a:t>106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2473111: ADQUISICION DE COMPUTADORA, IMPRESORA MULTIFUNCIONAL, KITS DE MULTIMEDIA Y COCINA INDUSTRIAL; ADEMAS DE OTROS ACTIVOS EN EL(LA) IE ESPECIAL TAPUC - TAPUC DISTRITO DE TAPUC, PROVINCIA DANIEL ALCIDES CARRION, DEPARTAMENTO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30,858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651736">
                <a:tc>
                  <a:txBody>
                    <a:bodyPr/>
                    <a:lstStyle/>
                    <a:p>
                      <a:pPr algn="ctr" fontAlgn="b"/>
                      <a:r>
                        <a:rPr lang="es-PE" sz="1070" b="1" i="0" u="none" strike="noStrike" dirty="0">
                          <a:solidFill>
                            <a:srgbClr val="000000"/>
                          </a:solidFill>
                          <a:effectLst/>
                          <a:latin typeface="Arial" panose="020B0604020202020204" pitchFamily="34" charset="0"/>
                        </a:rPr>
                        <a:t>107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2473042: ADQUISICION DE COMPUTADORA, IMPRESORA MULTIFUNCIONAL, KITS DE MULTIMEDIA Y COCINA INDUSTRIAL; ADEMAS DE OTROS ACTIVOS EN EL(LA) IE NIÑO JESUS - SAN PEDRO DE PILLAO DISTRITO DE SAN PEDRO DE PILLAO, PROVINCIA DANIEL ALCIDES CARRION, DEPARTAMENTO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30,840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491084">
                <a:tc>
                  <a:txBody>
                    <a:bodyPr/>
                    <a:lstStyle/>
                    <a:p>
                      <a:pPr algn="ctr" fontAlgn="b"/>
                      <a:r>
                        <a:rPr lang="es-PE" sz="1070" b="1" i="0" u="none" strike="noStrike" dirty="0">
                          <a:solidFill>
                            <a:srgbClr val="000000"/>
                          </a:solidFill>
                          <a:effectLst/>
                          <a:latin typeface="Arial" panose="020B0604020202020204" pitchFamily="34" charset="0"/>
                        </a:rPr>
                        <a:t>108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2556639: MEJORAMIENTO DE LA CALIDAD PRODUCTIVA DE LAS ALPACAS DE LA ASOCIACION DE GANADEROS SAN VALENTIN DE SHELBY DEL DISTRITO DE VICCO, PROVINCIA DE PASCO,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29,900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29,900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29,900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29,900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100.0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491084">
                <a:tc>
                  <a:txBody>
                    <a:bodyPr/>
                    <a:lstStyle/>
                    <a:p>
                      <a:pPr algn="ctr" fontAlgn="b"/>
                      <a:r>
                        <a:rPr lang="es-PE" sz="1070" b="1" i="0" u="none" strike="noStrike" dirty="0">
                          <a:solidFill>
                            <a:srgbClr val="000000"/>
                          </a:solidFill>
                          <a:effectLst/>
                          <a:latin typeface="Arial" panose="020B0604020202020204" pitchFamily="34" charset="0"/>
                        </a:rPr>
                        <a:t>109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2473001: ADQUISICION DE COMPUTADORA, IMPRESORA MULTIFUNCIONAL, KITS DE MULTIMEDIA Y COCINA INDUSTRIAL; ADEMAS DE OTROS ACTIVOS EN EL(LA) IE DANIEL ALCIDES CARRION - HUARIACA DISTRITO DE HUARIACA, PROVINCIA PASCO, DEPARTAMENTO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29,286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330432">
                <a:tc>
                  <a:txBody>
                    <a:bodyPr/>
                    <a:lstStyle/>
                    <a:p>
                      <a:pPr algn="ctr" fontAlgn="b"/>
                      <a:r>
                        <a:rPr lang="es-PE" sz="1070" b="1" i="0" u="none" strike="noStrike" dirty="0">
                          <a:solidFill>
                            <a:srgbClr val="000000"/>
                          </a:solidFill>
                          <a:effectLst/>
                          <a:latin typeface="Arial" panose="020B0604020202020204" pitchFamily="34" charset="0"/>
                        </a:rPr>
                        <a:t>110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2329166: MEJORAMIENTO DEL SERVICIO DE TRANSITABILIDAD VEHICULAR Y PEATONAL DE LA VIA MALECON LA ESPERANZA, DISTRITO DE OXAPAMPA, PROVINCIA DE OXAPAMPA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27,630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14,700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14,700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450370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4333" y="161367"/>
            <a:ext cx="10515600" cy="1325563"/>
          </a:xfrm>
        </p:spPr>
        <p:txBody>
          <a:bodyPr/>
          <a:lstStyle/>
          <a:p>
            <a:r>
              <a:rPr lang="es-PE" b="1" dirty="0">
                <a:solidFill>
                  <a:schemeClr val="tx1"/>
                </a:solidFill>
                <a:latin typeface="+mn-lt"/>
              </a:rPr>
              <a:t>EJECUCION PRESUPUESTAL POR PROYECTOS</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1639599158"/>
              </p:ext>
            </p:extLst>
          </p:nvPr>
        </p:nvGraphicFramePr>
        <p:xfrm>
          <a:off x="127000" y="977668"/>
          <a:ext cx="11861803" cy="5809503"/>
        </p:xfrm>
        <a:graphic>
          <a:graphicData uri="http://schemas.openxmlformats.org/drawingml/2006/table">
            <a:tbl>
              <a:tblPr/>
              <a:tblGrid>
                <a:gridCol w="279400">
                  <a:extLst>
                    <a:ext uri="{9D8B030D-6E8A-4147-A177-3AD203B41FA5}">
                      <a16:colId xmlns:a16="http://schemas.microsoft.com/office/drawing/2014/main" val="20000"/>
                    </a:ext>
                  </a:extLst>
                </a:gridCol>
                <a:gridCol w="7001933">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032934">
                  <a:extLst>
                    <a:ext uri="{9D8B030D-6E8A-4147-A177-3AD203B41FA5}">
                      <a16:colId xmlns:a16="http://schemas.microsoft.com/office/drawing/2014/main" val="20003"/>
                    </a:ext>
                  </a:extLst>
                </a:gridCol>
                <a:gridCol w="1075266">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643470">
                  <a:extLst>
                    <a:ext uri="{9D8B030D-6E8A-4147-A177-3AD203B41FA5}">
                      <a16:colId xmlns:a16="http://schemas.microsoft.com/office/drawing/2014/main" val="20006"/>
                    </a:ext>
                  </a:extLst>
                </a:gridCol>
              </a:tblGrid>
              <a:tr h="201585">
                <a:tc>
                  <a:txBody>
                    <a:bodyPr/>
                    <a:lstStyle/>
                    <a:p>
                      <a:pPr algn="ctr" fontAlgn="ctr"/>
                      <a:r>
                        <a:rPr lang="es-PE" sz="1100" b="1" i="0" u="none" strike="noStrike" dirty="0">
                          <a:solidFill>
                            <a:srgbClr val="FFFFFF"/>
                          </a:solidFill>
                          <a:effectLst/>
                          <a:latin typeface="+mn-lt"/>
                        </a:rPr>
                        <a:t>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dirty="0">
                          <a:solidFill>
                            <a:srgbClr val="FFFFFF"/>
                          </a:solidFill>
                          <a:effectLst/>
                          <a:latin typeface="+mn-lt"/>
                        </a:rPr>
                        <a:t>Proyecto</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PIM</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Certificación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Compromiso Anual</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Devengado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Avance %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extLst>
                  <a:ext uri="{0D108BD9-81ED-4DB2-BD59-A6C34878D82A}">
                    <a16:rowId xmlns:a16="http://schemas.microsoft.com/office/drawing/2014/main" val="10000"/>
                  </a:ext>
                </a:extLst>
              </a:tr>
              <a:tr h="402927">
                <a:tc>
                  <a:txBody>
                    <a:bodyPr/>
                    <a:lstStyle/>
                    <a:p>
                      <a:pPr algn="ctr" fontAlgn="b"/>
                      <a:r>
                        <a:rPr lang="es-PE" sz="1100" b="1" i="0" u="none" strike="noStrike" dirty="0">
                          <a:solidFill>
                            <a:srgbClr val="000000"/>
                          </a:solidFill>
                          <a:effectLst/>
                          <a:latin typeface="Arial" panose="020B0604020202020204" pitchFamily="34" charset="0"/>
                        </a:rPr>
                        <a:t>111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2556660: MEJORAMIENTO DE LA PRODUCCION DE CARNE DE PESCADO CON TECNOLOGIAS ADAPTABLES EN LA CRIANZA DE PACO DE LA ASOCIACION DE MUJERES EMPRENDEDORAS TOTANA DE SAN FRANCISCO DE CHUCHURRAS, EN EL DISTRITO DE PALCAZU, PROVINCIA DE OXAPAMPA,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23,164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22,430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16,800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12,300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53.1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03606">
                <a:tc>
                  <a:txBody>
                    <a:bodyPr/>
                    <a:lstStyle/>
                    <a:p>
                      <a:pPr algn="ctr" fontAlgn="b"/>
                      <a:r>
                        <a:rPr lang="es-PE" sz="1100" b="1" i="0" u="none" strike="noStrike" dirty="0">
                          <a:solidFill>
                            <a:srgbClr val="000000"/>
                          </a:solidFill>
                          <a:effectLst/>
                          <a:latin typeface="Arial" panose="020B0604020202020204" pitchFamily="34" charset="0"/>
                        </a:rPr>
                        <a:t>112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2556640: MEJORAMIENTO DE LOS SERVICIOS PRIVADOS DE TURISMO COMUNITARIO EN EL FUNDO NAHUINCOCHA, DISTRITO DE YANAHUANCA, PROVINCIA DE DANIEL ALCIDES CARRION,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22,651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21,750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17,800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17,800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78.6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03606">
                <a:tc>
                  <a:txBody>
                    <a:bodyPr/>
                    <a:lstStyle/>
                    <a:p>
                      <a:pPr algn="ctr" fontAlgn="b"/>
                      <a:r>
                        <a:rPr lang="es-PE" sz="1100" b="1" i="0" u="none" strike="noStrike" dirty="0">
                          <a:solidFill>
                            <a:srgbClr val="000000"/>
                          </a:solidFill>
                          <a:effectLst/>
                          <a:latin typeface="Arial" panose="020B0604020202020204" pitchFamily="34" charset="0"/>
                        </a:rPr>
                        <a:t>113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2473121: ADQUISICION DE COMPUTADORA, IMPRESORA MULTIFUNCIONAL, KITS DE MULTIMEDIA Y COCINA INDUSTRIAL; ADEMAS DE OTROS ACTIVOS EN EL(LA) IE MAESTRA CAROLINA EGG JOHANN-POZUZO - POZUZO DISTRITO DE POZUZO, PROVINCIA OXAPAMPA, DEPARTAMENTO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22,510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04285">
                <a:tc>
                  <a:txBody>
                    <a:bodyPr/>
                    <a:lstStyle/>
                    <a:p>
                      <a:pPr algn="ctr" fontAlgn="b"/>
                      <a:r>
                        <a:rPr lang="es-PE" sz="1100" b="1" i="0" u="none" strike="noStrike" dirty="0">
                          <a:solidFill>
                            <a:srgbClr val="000000"/>
                          </a:solidFill>
                          <a:effectLst/>
                          <a:latin typeface="Arial" panose="020B0604020202020204" pitchFamily="34" charset="0"/>
                        </a:rPr>
                        <a:t>114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2331683: CREACION DE PISTAS Y VEREDAS DEL BARRIO YANACOCHA BAJA (A.A.H.H. CELSO CURI), DISTRITO DE HUARIACA - PASCO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21,459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03606">
                <a:tc>
                  <a:txBody>
                    <a:bodyPr/>
                    <a:lstStyle/>
                    <a:p>
                      <a:pPr algn="ctr" fontAlgn="b"/>
                      <a:r>
                        <a:rPr lang="es-PE" sz="1100" b="1" i="0" u="none" strike="noStrike" dirty="0">
                          <a:solidFill>
                            <a:srgbClr val="000000"/>
                          </a:solidFill>
                          <a:effectLst/>
                          <a:latin typeface="Arial" panose="020B0604020202020204" pitchFamily="34" charset="0"/>
                        </a:rPr>
                        <a:t>115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2556661: MEJORAMIENTO DE LOS SERVICIOS TURISTICOS DE LA ASOCIACION DE MUJERES EMPRENDEDORAS ARTESANAS Y AGROPECUARIAS AMEAA, DEL DISTRITO DE CONSTITUCION, PROVINCIA DE OXAPAMPA,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20,845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20,475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20,475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10,000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48.0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03606">
                <a:tc>
                  <a:txBody>
                    <a:bodyPr/>
                    <a:lstStyle/>
                    <a:p>
                      <a:pPr algn="ctr" fontAlgn="b"/>
                      <a:r>
                        <a:rPr lang="es-PE" sz="1100" b="1" i="0" u="none" strike="noStrike" dirty="0">
                          <a:solidFill>
                            <a:srgbClr val="000000"/>
                          </a:solidFill>
                          <a:effectLst/>
                          <a:latin typeface="Arial" panose="020B0604020202020204" pitchFamily="34" charset="0"/>
                        </a:rPr>
                        <a:t>116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2473004: ADQUISICION DE COMPUTADORA, IMPRESORA MULTIFUNCIONAL, KITS DE MULTIMEDIA Y COCINA INDUSTRIAL; ADEMAS DE OTROS ACTIVOS EN EL(LA) IE ALEGRIA DE DIOS - HUAYLLAY DISTRITO DE HUAYLLAY, PROVINCIA PASCO, DEPARTAMENTO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20,270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204285">
                <a:tc>
                  <a:txBody>
                    <a:bodyPr/>
                    <a:lstStyle/>
                    <a:p>
                      <a:pPr algn="ctr" fontAlgn="b"/>
                      <a:r>
                        <a:rPr lang="es-PE" sz="1100" b="1" i="0" u="none" strike="noStrike" dirty="0">
                          <a:solidFill>
                            <a:srgbClr val="000000"/>
                          </a:solidFill>
                          <a:effectLst/>
                          <a:latin typeface="Arial" panose="020B0604020202020204" pitchFamily="34" charset="0"/>
                        </a:rPr>
                        <a:t>117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2146278: MEJORAMIENTO DEL PUENTE SUAREZ, SOBRE EL RIO CHONTABAMBA, DISTRITO DE CHONTABAMBA, PROVINCIA DE OXAPAMPA,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19,571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303606">
                <a:tc>
                  <a:txBody>
                    <a:bodyPr/>
                    <a:lstStyle/>
                    <a:p>
                      <a:pPr algn="ctr" fontAlgn="b"/>
                      <a:r>
                        <a:rPr lang="es-PE" sz="1100" b="1" i="0" u="none" strike="noStrike" dirty="0">
                          <a:solidFill>
                            <a:srgbClr val="000000"/>
                          </a:solidFill>
                          <a:effectLst/>
                          <a:latin typeface="Arial" panose="020B0604020202020204" pitchFamily="34" charset="0"/>
                        </a:rPr>
                        <a:t>118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2473011: ADQUISICION DE COMPUTADORA, IMPRESORA MULTIFUNCIONAL, KITS DE MULTIMEDIA Y COCINA INDUSTRIAL; ADEMAS DE OTROS ACTIVOS EN EL(LA) IE SANTA ROSA DE LIMA - SIMON BOLIVAR DISTRITO DE SIMON BOLIVAR, PROVINCIA PASCO, DEPARTAMENTO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18,593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402927">
                <a:tc>
                  <a:txBody>
                    <a:bodyPr/>
                    <a:lstStyle/>
                    <a:p>
                      <a:pPr algn="ctr" fontAlgn="b"/>
                      <a:r>
                        <a:rPr lang="es-PE" sz="1100" b="1" i="0" u="none" strike="noStrike" dirty="0">
                          <a:solidFill>
                            <a:srgbClr val="000000"/>
                          </a:solidFill>
                          <a:effectLst/>
                          <a:latin typeface="Arial" panose="020B0604020202020204" pitchFamily="34" charset="0"/>
                        </a:rPr>
                        <a:t>119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2473032: ADQUISICION DE COMPUTADORA, IMPRESORA MULTIFUNCIONAL, KITS DE MULTIMEDIA Y COCINA INDUSTRIAL; ADEMAS DE OTROS ACTIVOS EN EL(LA) IE CHIPIPATA - YANAHUANCA CHIPIPATA DISTRITO DE YANAHUANCA, PROVINCIA DANIEL ALCIDES CARRION, DEPARTAMENTO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17,879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303606">
                <a:tc>
                  <a:txBody>
                    <a:bodyPr/>
                    <a:lstStyle/>
                    <a:p>
                      <a:pPr algn="ctr" fontAlgn="b"/>
                      <a:r>
                        <a:rPr lang="es-PE" sz="1100" b="1" i="0" u="none" strike="noStrike" dirty="0">
                          <a:solidFill>
                            <a:srgbClr val="000000"/>
                          </a:solidFill>
                          <a:effectLst/>
                          <a:latin typeface="Arial" panose="020B0604020202020204" pitchFamily="34" charset="0"/>
                        </a:rPr>
                        <a:t>120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2473020: ADQUISICION DE COMPUTADORA, IMPRESORA MULTIFUNCIONAL, KITS DE MULTIMEDIA Y COCINA INDUSTRIAL; ADEMAS DE OTROS ACTIVOS EN EL(LA) IE MARIA PARADO DE BELLIDO - YANACANCHA DISTRITO DE YANACANCHA, PROVINCIA PASCO, DEPARTAMENTO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16,411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204285">
                <a:tc>
                  <a:txBody>
                    <a:bodyPr/>
                    <a:lstStyle/>
                    <a:p>
                      <a:pPr algn="ctr" fontAlgn="b"/>
                      <a:r>
                        <a:rPr lang="es-PE" sz="1100" b="1" i="0" u="none" strike="noStrike" dirty="0">
                          <a:solidFill>
                            <a:srgbClr val="000000"/>
                          </a:solidFill>
                          <a:effectLst/>
                          <a:latin typeface="Arial" panose="020B0604020202020204" pitchFamily="34" charset="0"/>
                        </a:rPr>
                        <a:t>121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2099737: CONSTRUCCION DEL SISTEMA DE EVACUACION DE AGUAS PLUVIALES DEL C.P. DE CHANGO, DISTRITO DE CHACAYAN - DANIEL ALCIDES CARRION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16,293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1518993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4333" y="161369"/>
            <a:ext cx="10515600" cy="1325563"/>
          </a:xfrm>
        </p:spPr>
        <p:txBody>
          <a:bodyPr/>
          <a:lstStyle/>
          <a:p>
            <a:r>
              <a:rPr lang="es-PE" b="1" dirty="0">
                <a:solidFill>
                  <a:schemeClr val="tx1"/>
                </a:solidFill>
                <a:latin typeface="+mn-lt"/>
              </a:rPr>
              <a:t>EJECUCION PRESUPUESTAL POR PROYECTOS</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2458730189"/>
              </p:ext>
            </p:extLst>
          </p:nvPr>
        </p:nvGraphicFramePr>
        <p:xfrm>
          <a:off x="127000" y="977668"/>
          <a:ext cx="11861803" cy="5809503"/>
        </p:xfrm>
        <a:graphic>
          <a:graphicData uri="http://schemas.openxmlformats.org/drawingml/2006/table">
            <a:tbl>
              <a:tblPr/>
              <a:tblGrid>
                <a:gridCol w="279400">
                  <a:extLst>
                    <a:ext uri="{9D8B030D-6E8A-4147-A177-3AD203B41FA5}">
                      <a16:colId xmlns:a16="http://schemas.microsoft.com/office/drawing/2014/main" val="20000"/>
                    </a:ext>
                  </a:extLst>
                </a:gridCol>
                <a:gridCol w="7001933">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032934">
                  <a:extLst>
                    <a:ext uri="{9D8B030D-6E8A-4147-A177-3AD203B41FA5}">
                      <a16:colId xmlns:a16="http://schemas.microsoft.com/office/drawing/2014/main" val="20003"/>
                    </a:ext>
                  </a:extLst>
                </a:gridCol>
                <a:gridCol w="1075266">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643470">
                  <a:extLst>
                    <a:ext uri="{9D8B030D-6E8A-4147-A177-3AD203B41FA5}">
                      <a16:colId xmlns:a16="http://schemas.microsoft.com/office/drawing/2014/main" val="20006"/>
                    </a:ext>
                  </a:extLst>
                </a:gridCol>
              </a:tblGrid>
              <a:tr h="218445">
                <a:tc>
                  <a:txBody>
                    <a:bodyPr/>
                    <a:lstStyle/>
                    <a:p>
                      <a:pPr algn="ctr" fontAlgn="ctr"/>
                      <a:r>
                        <a:rPr lang="es-PE" sz="1100" b="1" i="0" u="none" strike="noStrike" dirty="0">
                          <a:solidFill>
                            <a:srgbClr val="FFFFFF"/>
                          </a:solidFill>
                          <a:effectLst/>
                          <a:latin typeface="+mn-lt"/>
                        </a:rPr>
                        <a:t>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dirty="0">
                          <a:solidFill>
                            <a:srgbClr val="FFFFFF"/>
                          </a:solidFill>
                          <a:effectLst/>
                          <a:latin typeface="+mn-lt"/>
                        </a:rPr>
                        <a:t>Proyecto</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PIM</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Certificación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Compromiso Anual</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Devengado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Avance %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extLst>
                  <a:ext uri="{0D108BD9-81ED-4DB2-BD59-A6C34878D82A}">
                    <a16:rowId xmlns:a16="http://schemas.microsoft.com/office/drawing/2014/main" val="10000"/>
                  </a:ext>
                </a:extLst>
              </a:tr>
              <a:tr h="328998">
                <a:tc>
                  <a:txBody>
                    <a:bodyPr/>
                    <a:lstStyle/>
                    <a:p>
                      <a:pPr algn="ctr" fontAlgn="b"/>
                      <a:r>
                        <a:rPr lang="es-PE" sz="1100" b="1" i="0" u="none" strike="noStrike" dirty="0">
                          <a:solidFill>
                            <a:srgbClr val="000000"/>
                          </a:solidFill>
                          <a:effectLst/>
                          <a:latin typeface="Arial" panose="020B0604020202020204" pitchFamily="34" charset="0"/>
                        </a:rPr>
                        <a:t>122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2164529: INSTALACION DE UN PUENTE CARROZABLE EN EL TRAMO DE LA CARRETERA VECINAL VILLA RICA - VILLA OYON PROGRESIVA KM 01+380, DISTRITO DE VILLA RICA, PROVINCIA DE OXAPAMPA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15,995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21371">
                <a:tc>
                  <a:txBody>
                    <a:bodyPr/>
                    <a:lstStyle/>
                    <a:p>
                      <a:pPr algn="ctr" fontAlgn="b"/>
                      <a:r>
                        <a:rPr lang="es-PE" sz="1100" b="1" i="0" u="none" strike="noStrike" dirty="0">
                          <a:solidFill>
                            <a:srgbClr val="000000"/>
                          </a:solidFill>
                          <a:effectLst/>
                          <a:latin typeface="Arial" panose="020B0604020202020204" pitchFamily="34" charset="0"/>
                        </a:rPr>
                        <a:t>123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2165221: MEJORAMIENTO DEL SERVICIO DE ENERGIA MEDIANTE EL SISTEMA CONVENCIONAL EN 13 CASERIOS DEL DISTRITO DE VICCO - PROVINCIA DE PASCO -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15,419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28998">
                <a:tc>
                  <a:txBody>
                    <a:bodyPr/>
                    <a:lstStyle/>
                    <a:p>
                      <a:pPr algn="ctr" fontAlgn="b"/>
                      <a:r>
                        <a:rPr lang="es-PE" sz="1100" b="1" i="0" u="none" strike="noStrike" dirty="0">
                          <a:solidFill>
                            <a:srgbClr val="000000"/>
                          </a:solidFill>
                          <a:effectLst/>
                          <a:latin typeface="Arial" panose="020B0604020202020204" pitchFamily="34" charset="0"/>
                        </a:rPr>
                        <a:t>124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2117808: AMPLIACION DE INFRAESTRUCTURA Y MEJORA DE LA CAPACIDAD RESOLUTIVA DE LOS SERVICIOS DE SALUD DEL PUESTO DE SALUD DEL CENTRO POBLADO DE HUAYO, DISTRITO DE SANTA ANA DE TUSI - DANIEL ALCIDES CARRION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12,907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12,906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3,246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3,246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25.1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436626">
                <a:tc>
                  <a:txBody>
                    <a:bodyPr/>
                    <a:lstStyle/>
                    <a:p>
                      <a:pPr algn="ctr" fontAlgn="b"/>
                      <a:r>
                        <a:rPr lang="es-PE" sz="1100" b="1" i="0" u="none" strike="noStrike" dirty="0">
                          <a:solidFill>
                            <a:srgbClr val="000000"/>
                          </a:solidFill>
                          <a:effectLst/>
                          <a:latin typeface="Arial" panose="020B0604020202020204" pitchFamily="34" charset="0"/>
                        </a:rPr>
                        <a:t>125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2473036: ADQUISICION DE COMPUTADORA, IMPRESORA MULTIFUNCIONAL, KITS DE MULTIMEDIA Y COCINA INDUSTRIAL; ADEMAS DE OTROS ACTIVOS EN EL(LA) IE EL INVENCIBLE GARABOMBO - YANAHUANCA EN LA LOCALIDAD CHINCHE, DISTRITO DE YANAHUANCA, PROVINCIA DANIEL ALCIDES CARRION, DEPARTAMENTO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10,803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28998">
                <a:tc>
                  <a:txBody>
                    <a:bodyPr/>
                    <a:lstStyle/>
                    <a:p>
                      <a:pPr algn="ctr" fontAlgn="b"/>
                      <a:r>
                        <a:rPr lang="es-PE" sz="1100" b="1" i="0" u="none" strike="noStrike" dirty="0">
                          <a:solidFill>
                            <a:srgbClr val="000000"/>
                          </a:solidFill>
                          <a:effectLst/>
                          <a:latin typeface="Arial" panose="020B0604020202020204" pitchFamily="34" charset="0"/>
                        </a:rPr>
                        <a:t>126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2473106: ADQUISICION DE COMPUTADORA, IMPRESORA MULTIFUNCIONAL, KITS DE MULTIMEDIA Y COCINA INDUSTRIAL; ADEMAS DE OTROS ACTIVOS EN EL(LA) IE SAN SANTIAGO - SANTA ANA DE TUSI DISTRITO DE SANTA ANA DE TUSI, PROVINCIA DANIEL ALCIDES CARRION, DEPARTAMENTO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10,782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221371">
                <a:tc>
                  <a:txBody>
                    <a:bodyPr/>
                    <a:lstStyle/>
                    <a:p>
                      <a:pPr algn="ctr" fontAlgn="b"/>
                      <a:r>
                        <a:rPr lang="es-PE" sz="1100" b="1" i="0" u="none" strike="noStrike" dirty="0">
                          <a:solidFill>
                            <a:srgbClr val="000000"/>
                          </a:solidFill>
                          <a:effectLst/>
                          <a:latin typeface="Arial" panose="020B0604020202020204" pitchFamily="34" charset="0"/>
                        </a:rPr>
                        <a:t>127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2511030: CONSTRUCCION DE CADENA DE FRIO; EN EL(LA) EESS DR.DANIEL ALCIDES CARRION GARCIA. - YANACANCHA DISTRITO DE YANACANCHA, PROVINCIA PASCO, DEPARTAMENTO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10,314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328998">
                <a:tc>
                  <a:txBody>
                    <a:bodyPr/>
                    <a:lstStyle/>
                    <a:p>
                      <a:pPr algn="ctr" fontAlgn="b"/>
                      <a:r>
                        <a:rPr lang="es-PE" sz="1100" b="1" i="0" u="none" strike="noStrike" dirty="0">
                          <a:solidFill>
                            <a:srgbClr val="000000"/>
                          </a:solidFill>
                          <a:effectLst/>
                          <a:latin typeface="Arial" panose="020B0604020202020204" pitchFamily="34" charset="0"/>
                        </a:rPr>
                        <a:t>128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2473127: ADQUISICION DE COMPUTADORA, IMPRESORA MULTIFUNCIONAL, KITS DE MULTIMEDIA Y COCINA INDUSTRIAL; ADEMAS DE OTROS ACTIVOS EN EL(LA) IE LA INMACULADA - PUERTO BERMUDEZ DISTRITO DE PUERTO BERMUDEZ, PROVINCIA OXAPAMPA, DEPARTAMENTO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10,021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221371">
                <a:tc>
                  <a:txBody>
                    <a:bodyPr/>
                    <a:lstStyle/>
                    <a:p>
                      <a:pPr algn="ctr" fontAlgn="b"/>
                      <a:r>
                        <a:rPr lang="es-PE" sz="1100" b="1" i="0" u="none" strike="noStrike" dirty="0">
                          <a:solidFill>
                            <a:srgbClr val="000000"/>
                          </a:solidFill>
                          <a:effectLst/>
                          <a:latin typeface="Arial" panose="020B0604020202020204" pitchFamily="34" charset="0"/>
                        </a:rPr>
                        <a:t>129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2556659: MEJORAMIENTO DEL TURISMO COMUNITARIO EN EL VALLE ESCONDIDO DE OXAPAMPA CON CAMATUR HUANCA , DISTRITO DE HUANCABAMBA, PROVINCIA DE OXAPAMPA,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9,921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9,921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8,090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5,210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52.5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436626">
                <a:tc>
                  <a:txBody>
                    <a:bodyPr/>
                    <a:lstStyle/>
                    <a:p>
                      <a:pPr algn="ctr" fontAlgn="b"/>
                      <a:r>
                        <a:rPr lang="es-PE" sz="1100" b="1" i="0" u="none" strike="noStrike" dirty="0">
                          <a:solidFill>
                            <a:srgbClr val="000000"/>
                          </a:solidFill>
                          <a:effectLst/>
                          <a:latin typeface="Arial" panose="020B0604020202020204" pitchFamily="34" charset="0"/>
                        </a:rPr>
                        <a:t>130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2342739: MEJORAMIENTO DE LA TRANSITABILIDAD PEATONAL Y VEHICULAR DEL JR. FRANSICO KOHEL GSTIR CUADRAS 1,2 Y 4, JR. PEDRO KOHEL CUADRA 01, JOSE MULLER RANDOLF CUADRAS 1 Y 2, JR ALFREDO WITTING CDRA 01 Y JR 1 DE NOVIEMBRE CDRA 01 DEL SECTOR DE MONTEFUNER Y ESPERANZA, DISTRITO DE POZUZO - OXAPAMPA -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7,546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328998">
                <a:tc>
                  <a:txBody>
                    <a:bodyPr/>
                    <a:lstStyle/>
                    <a:p>
                      <a:pPr algn="ctr" fontAlgn="b"/>
                      <a:r>
                        <a:rPr lang="es-PE" sz="1100" b="1" i="0" u="none" strike="noStrike" dirty="0">
                          <a:solidFill>
                            <a:srgbClr val="000000"/>
                          </a:solidFill>
                          <a:effectLst/>
                          <a:latin typeface="Arial" panose="020B0604020202020204" pitchFamily="34" charset="0"/>
                        </a:rPr>
                        <a:t>131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2556884: MEJORAMIENTO DE LA PRODUCTIVIDAD DE LECHE CON LA ADOPCION DE TECNOLOGIAS DE PRODUCCION Y BUENAS PRACTICAS GANADERAS EN LA ASOCIACION GANADERA CURIS, DISTRITO YANACANCHA, PROVINCIA Y REGION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7,469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3,750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328998">
                <a:tc>
                  <a:txBody>
                    <a:bodyPr/>
                    <a:lstStyle/>
                    <a:p>
                      <a:pPr algn="ctr" fontAlgn="b"/>
                      <a:r>
                        <a:rPr lang="es-PE" sz="1100" b="1" i="0" u="none" strike="noStrike" dirty="0">
                          <a:solidFill>
                            <a:srgbClr val="000000"/>
                          </a:solidFill>
                          <a:effectLst/>
                          <a:latin typeface="Arial" panose="020B0604020202020204" pitchFamily="34" charset="0"/>
                        </a:rPr>
                        <a:t>132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2511593: CREACION DE PISTAS Y VEREDAS PARA EL SERVICIO DE TRANSITABILIDAD VEHICULAR Y PEATONAL EN LA ZONA DEL DISTRITO DE PUERTO BERMUDEZ - PROVINCIA DE OXAPAMPA -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7,000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7965261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4333" y="161369"/>
            <a:ext cx="10515600" cy="1325563"/>
          </a:xfrm>
        </p:spPr>
        <p:txBody>
          <a:bodyPr/>
          <a:lstStyle/>
          <a:p>
            <a:r>
              <a:rPr lang="es-PE" b="1" dirty="0">
                <a:solidFill>
                  <a:schemeClr val="tx1"/>
                </a:solidFill>
                <a:latin typeface="+mn-lt"/>
              </a:rPr>
              <a:t>EJECUCION PRESUPUESTAL POR PROYECTOS</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2680618525"/>
              </p:ext>
            </p:extLst>
          </p:nvPr>
        </p:nvGraphicFramePr>
        <p:xfrm>
          <a:off x="127000" y="977669"/>
          <a:ext cx="11861803" cy="5761796"/>
        </p:xfrm>
        <a:graphic>
          <a:graphicData uri="http://schemas.openxmlformats.org/drawingml/2006/table">
            <a:tbl>
              <a:tblPr/>
              <a:tblGrid>
                <a:gridCol w="279400">
                  <a:extLst>
                    <a:ext uri="{9D8B030D-6E8A-4147-A177-3AD203B41FA5}">
                      <a16:colId xmlns:a16="http://schemas.microsoft.com/office/drawing/2014/main" val="20000"/>
                    </a:ext>
                  </a:extLst>
                </a:gridCol>
                <a:gridCol w="7001933">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032934">
                  <a:extLst>
                    <a:ext uri="{9D8B030D-6E8A-4147-A177-3AD203B41FA5}">
                      <a16:colId xmlns:a16="http://schemas.microsoft.com/office/drawing/2014/main" val="20003"/>
                    </a:ext>
                  </a:extLst>
                </a:gridCol>
                <a:gridCol w="1075266">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643470">
                  <a:extLst>
                    <a:ext uri="{9D8B030D-6E8A-4147-A177-3AD203B41FA5}">
                      <a16:colId xmlns:a16="http://schemas.microsoft.com/office/drawing/2014/main" val="20006"/>
                    </a:ext>
                  </a:extLst>
                </a:gridCol>
              </a:tblGrid>
              <a:tr h="369436">
                <a:tc>
                  <a:txBody>
                    <a:bodyPr/>
                    <a:lstStyle/>
                    <a:p>
                      <a:pPr algn="ctr" fontAlgn="ctr"/>
                      <a:r>
                        <a:rPr lang="es-PE" sz="1100" b="1" i="0" u="none" strike="noStrike" dirty="0">
                          <a:solidFill>
                            <a:srgbClr val="FFFFFF"/>
                          </a:solidFill>
                          <a:effectLst/>
                          <a:latin typeface="+mn-lt"/>
                        </a:rPr>
                        <a:t>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dirty="0">
                          <a:solidFill>
                            <a:srgbClr val="FFFFFF"/>
                          </a:solidFill>
                          <a:effectLst/>
                          <a:latin typeface="+mn-lt"/>
                        </a:rPr>
                        <a:t>Proyecto</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PIM</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Certificación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Compromiso Anual</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Devengado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Avance %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extLst>
                  <a:ext uri="{0D108BD9-81ED-4DB2-BD59-A6C34878D82A}">
                    <a16:rowId xmlns:a16="http://schemas.microsoft.com/office/drawing/2014/main" val="10000"/>
                  </a:ext>
                </a:extLst>
              </a:tr>
              <a:tr h="374383">
                <a:tc>
                  <a:txBody>
                    <a:bodyPr/>
                    <a:lstStyle/>
                    <a:p>
                      <a:pPr algn="ctr" fontAlgn="b"/>
                      <a:r>
                        <a:rPr lang="es-PE" sz="1100" b="1" i="0" u="none" strike="noStrike" dirty="0">
                          <a:solidFill>
                            <a:srgbClr val="000000"/>
                          </a:solidFill>
                          <a:effectLst/>
                          <a:latin typeface="Arial" panose="020B0604020202020204" pitchFamily="34" charset="0"/>
                        </a:rPr>
                        <a:t>133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2473215: ADQUISICION DE KITS DE MULTIMEDIA, MOBILIARIO Y EQUIPO; EN EL(LA) IE PRITE OXAPAMPA - OXAPAMPA DISTRITO DE OXAPAMPA, PROVINCIA OXAPAMPA, DEPARTAMENTO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6,981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74383">
                <a:tc>
                  <a:txBody>
                    <a:bodyPr/>
                    <a:lstStyle/>
                    <a:p>
                      <a:pPr algn="ctr" fontAlgn="b"/>
                      <a:r>
                        <a:rPr lang="es-PE" sz="1100" b="1" i="0" u="none" strike="noStrike" dirty="0">
                          <a:solidFill>
                            <a:srgbClr val="000000"/>
                          </a:solidFill>
                          <a:effectLst/>
                          <a:latin typeface="Arial" panose="020B0604020202020204" pitchFamily="34" charset="0"/>
                        </a:rPr>
                        <a:t>134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2162822: CREACION DEL PARQUE PRINCIPAL DEL ANEXO DE TAYAPAMPA, DISTRITO DE PAUCARTAMBO, PROVINCIA Y REGION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6,000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6,000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556404">
                <a:tc>
                  <a:txBody>
                    <a:bodyPr/>
                    <a:lstStyle/>
                    <a:p>
                      <a:pPr algn="ctr" fontAlgn="b"/>
                      <a:r>
                        <a:rPr lang="es-PE" sz="1100" b="1" i="0" u="none" strike="noStrike" dirty="0">
                          <a:solidFill>
                            <a:srgbClr val="000000"/>
                          </a:solidFill>
                          <a:effectLst/>
                          <a:latin typeface="Arial" panose="020B0604020202020204" pitchFamily="34" charset="0"/>
                        </a:rPr>
                        <a:t>135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2556649: MEJORAMIENTO DE LA PRODUCCION Y PRODUCTIVIDAD DE LA LECHE EN LA ASOCIACION DE PRODUCTORES AGROPECUARIOS DE CONOCANCHA, DISTRITO SAN FRANCISCO DE ASIS DE YARUSYACAN, PROVINCIA PASCO, DEPARTAMENTO DE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5,992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3,600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3,600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3,600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60.1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556404">
                <a:tc>
                  <a:txBody>
                    <a:bodyPr/>
                    <a:lstStyle/>
                    <a:p>
                      <a:pPr algn="ctr" fontAlgn="b"/>
                      <a:r>
                        <a:rPr lang="es-PE" sz="1100" b="1" i="0" u="none" strike="noStrike" dirty="0">
                          <a:solidFill>
                            <a:srgbClr val="000000"/>
                          </a:solidFill>
                          <a:effectLst/>
                          <a:latin typeface="Arial" panose="020B0604020202020204" pitchFamily="34" charset="0"/>
                        </a:rPr>
                        <a:t>136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2556644: MEJORAMIENTO DE LA CALIDAD Y PRODUCTIVIDAD DE LA GRANADILLA PARA ABASTECIMIENTO A SUPERMERCADOS DE LA CORPORACION AGROPECUARIA YANACHAGA CHEMILLEN DE OXAPAMPA, PROVINCIA DE OXAPAMPA,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5,840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74383">
                <a:tc>
                  <a:txBody>
                    <a:bodyPr/>
                    <a:lstStyle/>
                    <a:p>
                      <a:pPr algn="ctr" fontAlgn="b"/>
                      <a:r>
                        <a:rPr lang="es-PE" sz="1100" b="1" i="0" u="none" strike="noStrike" dirty="0">
                          <a:solidFill>
                            <a:srgbClr val="000000"/>
                          </a:solidFill>
                          <a:effectLst/>
                          <a:latin typeface="Arial" panose="020B0604020202020204" pitchFamily="34" charset="0"/>
                        </a:rPr>
                        <a:t>137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2556642: AMPLIACION DE LA PRODUCCION DE FIBRA DE ALPACA DE LA ASOCIACION GANADERA ESTRELLA, DISTRITO DE TINYAHUARCO, PROVINCIA PASCO,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4,192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3,750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2,500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2,500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59.6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556404">
                <a:tc>
                  <a:txBody>
                    <a:bodyPr/>
                    <a:lstStyle/>
                    <a:p>
                      <a:pPr algn="ctr" fontAlgn="b"/>
                      <a:r>
                        <a:rPr lang="es-PE" sz="1100" b="1" i="0" u="none" strike="noStrike" dirty="0">
                          <a:solidFill>
                            <a:srgbClr val="000000"/>
                          </a:solidFill>
                          <a:effectLst/>
                          <a:latin typeface="Arial" panose="020B0604020202020204" pitchFamily="34" charset="0"/>
                        </a:rPr>
                        <a:t>138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2556662: MEJORAMIENTO DE LA PRODUCCION, PRODUCTIVIDAD Y CALIDAD DE LA LECHE FRESCA Y DERIVADOS EN LA ASOCIACION LUCERO DE ANTACANCHA, DEL DISTRITO DE SAN FRANCISCO DE ASIS DE YARUSYACAN, DE LA PROVINCIA DE PASCO,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4,110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556404">
                <a:tc>
                  <a:txBody>
                    <a:bodyPr/>
                    <a:lstStyle/>
                    <a:p>
                      <a:pPr algn="ctr" fontAlgn="b"/>
                      <a:r>
                        <a:rPr lang="es-PE" sz="1100" b="1" i="0" u="none" strike="noStrike" dirty="0">
                          <a:solidFill>
                            <a:srgbClr val="000000"/>
                          </a:solidFill>
                          <a:effectLst/>
                          <a:latin typeface="Arial" panose="020B0604020202020204" pitchFamily="34" charset="0"/>
                        </a:rPr>
                        <a:t>139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2556645: MEJORAMIENTO DE LA PRODUCCION DE LECHE DE GANADO VACUNO DE LA ASOCIACION AGROPECUARIA TINGOPAMPA, DEL CASERIO DE TINGOPAMPA, DISTRITO DE SANTA ANA DE TUSI, PROVINCIA DANIEL A CARRION,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4,021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556404">
                <a:tc>
                  <a:txBody>
                    <a:bodyPr/>
                    <a:lstStyle/>
                    <a:p>
                      <a:pPr algn="ctr" fontAlgn="b"/>
                      <a:r>
                        <a:rPr lang="es-PE" sz="1100" b="1" i="0" u="none" strike="noStrike" dirty="0">
                          <a:solidFill>
                            <a:srgbClr val="000000"/>
                          </a:solidFill>
                          <a:effectLst/>
                          <a:latin typeface="Arial" panose="020B0604020202020204" pitchFamily="34" charset="0"/>
                        </a:rPr>
                        <a:t>140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2556652: MEJORAMIENTO GENETICO Y BUENAS PRACTICAS EN ESQUILA DE ALPACAS DE RAZA HUACAYA DE LA ASOCIACION DE PRODUCTORES AGROPECUARIOS DE CACHIPAMPA DISTRITO DE YANAHUANCA PROVINCIA DANIEL ALCIDES CARRION,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3,752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3,750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556404">
                <a:tc>
                  <a:txBody>
                    <a:bodyPr/>
                    <a:lstStyle/>
                    <a:p>
                      <a:pPr algn="ctr" fontAlgn="b"/>
                      <a:r>
                        <a:rPr lang="es-PE" sz="1100" b="1" i="0" u="none" strike="noStrike" dirty="0">
                          <a:solidFill>
                            <a:srgbClr val="000000"/>
                          </a:solidFill>
                          <a:effectLst/>
                          <a:latin typeface="Arial" panose="020B0604020202020204" pitchFamily="34" charset="0"/>
                        </a:rPr>
                        <a:t>141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2556656: MEJORAMIENTO DE LA PRODUCCION DE LECHE DE VACA Y SU COMERCIALIZACION DE LA ASOCIACION DE PRODUCTORES AGROPECUARIOS Y FORESTALES RANCAS SECTOR 1, DEL DISTRITO SIMON BOLIVAR, PROVINCIA Y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3,751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3,750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374383">
                <a:tc>
                  <a:txBody>
                    <a:bodyPr/>
                    <a:lstStyle/>
                    <a:p>
                      <a:pPr algn="ctr" fontAlgn="b"/>
                      <a:r>
                        <a:rPr lang="es-PE" sz="1100" b="1" i="0" u="none" strike="noStrike" dirty="0">
                          <a:solidFill>
                            <a:srgbClr val="000000"/>
                          </a:solidFill>
                          <a:effectLst/>
                          <a:latin typeface="Arial" panose="020B0604020202020204" pitchFamily="34" charset="0"/>
                        </a:rPr>
                        <a:t>142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2472992: ADQUISICION DE KITS DE MULTIMEDIA, MOBILIARIO Y EQUIPO; EN EL(LA) IE PRITE SANTA MARIA - CHAUPIMARCA DISTRITO DE CHAUPIMARCA, PROVINCIA PASCO, DEPARTAMENTO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3,133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556404">
                <a:tc>
                  <a:txBody>
                    <a:bodyPr/>
                    <a:lstStyle/>
                    <a:p>
                      <a:pPr algn="ctr" fontAlgn="b"/>
                      <a:r>
                        <a:rPr lang="es-PE" sz="1100" b="1" i="0" u="none" strike="noStrike" dirty="0">
                          <a:solidFill>
                            <a:srgbClr val="000000"/>
                          </a:solidFill>
                          <a:effectLst/>
                          <a:latin typeface="Arial" panose="020B0604020202020204" pitchFamily="34" charset="0"/>
                        </a:rPr>
                        <a:t>143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a:solidFill>
                            <a:srgbClr val="000000"/>
                          </a:solidFill>
                          <a:effectLst/>
                          <a:latin typeface="Arial" panose="020B0604020202020204" pitchFamily="34" charset="0"/>
                        </a:rPr>
                        <a:t>2556885: MEJORAMIENTO DEL VOLUMEN DE PRODUCCION DE FIBRA DE ALPACA DE LA ASOCIACION AGROPECUARIA SAN ROMAN DE TACTAYOC, DISTRITO DE SANTA ANA DE TUSI, PROVINCIA DANIEL ALCIDES CARRION, REGION PASCO.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3,042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015423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4333" y="139850"/>
            <a:ext cx="10515600" cy="1325563"/>
          </a:xfrm>
        </p:spPr>
        <p:txBody>
          <a:bodyPr/>
          <a:lstStyle/>
          <a:p>
            <a:r>
              <a:rPr lang="es-PE" b="1" dirty="0">
                <a:solidFill>
                  <a:schemeClr val="tx1"/>
                </a:solidFill>
                <a:latin typeface="+mn-lt"/>
              </a:rPr>
              <a:t>EJECUCION PRESUPUESTAL POR PROYECTOS</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2054413501"/>
              </p:ext>
            </p:extLst>
          </p:nvPr>
        </p:nvGraphicFramePr>
        <p:xfrm>
          <a:off x="127000" y="977669"/>
          <a:ext cx="11861803" cy="1394326"/>
        </p:xfrm>
        <a:graphic>
          <a:graphicData uri="http://schemas.openxmlformats.org/drawingml/2006/table">
            <a:tbl>
              <a:tblPr/>
              <a:tblGrid>
                <a:gridCol w="279400">
                  <a:extLst>
                    <a:ext uri="{9D8B030D-6E8A-4147-A177-3AD203B41FA5}">
                      <a16:colId xmlns:a16="http://schemas.microsoft.com/office/drawing/2014/main" val="20000"/>
                    </a:ext>
                  </a:extLst>
                </a:gridCol>
                <a:gridCol w="7001933">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032934">
                  <a:extLst>
                    <a:ext uri="{9D8B030D-6E8A-4147-A177-3AD203B41FA5}">
                      <a16:colId xmlns:a16="http://schemas.microsoft.com/office/drawing/2014/main" val="20003"/>
                    </a:ext>
                  </a:extLst>
                </a:gridCol>
                <a:gridCol w="1075266">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643470">
                  <a:extLst>
                    <a:ext uri="{9D8B030D-6E8A-4147-A177-3AD203B41FA5}">
                      <a16:colId xmlns:a16="http://schemas.microsoft.com/office/drawing/2014/main" val="20006"/>
                    </a:ext>
                  </a:extLst>
                </a:gridCol>
              </a:tblGrid>
              <a:tr h="369436">
                <a:tc>
                  <a:txBody>
                    <a:bodyPr/>
                    <a:lstStyle/>
                    <a:p>
                      <a:pPr algn="ctr" fontAlgn="ctr"/>
                      <a:r>
                        <a:rPr lang="es-PE" sz="1100" b="1" i="0" u="none" strike="noStrike" dirty="0">
                          <a:solidFill>
                            <a:srgbClr val="FFFFFF"/>
                          </a:solidFill>
                          <a:effectLst/>
                          <a:latin typeface="+mn-lt"/>
                        </a:rPr>
                        <a:t>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dirty="0">
                          <a:solidFill>
                            <a:srgbClr val="FFFFFF"/>
                          </a:solidFill>
                          <a:effectLst/>
                          <a:latin typeface="+mn-lt"/>
                        </a:rPr>
                        <a:t>Proyecto</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PIM</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Certificación</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Compromiso Anual</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Devengado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100" b="1" i="0" u="none" strike="noStrike">
                          <a:solidFill>
                            <a:srgbClr val="FFFFFF"/>
                          </a:solidFill>
                          <a:effectLst/>
                          <a:latin typeface="+mn-lt"/>
                        </a:rPr>
                        <a:t>Avance % </a:t>
                      </a:r>
                    </a:p>
                  </a:txBody>
                  <a:tcPr marL="4968" marR="4968" marT="4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extLst>
                  <a:ext uri="{0D108BD9-81ED-4DB2-BD59-A6C34878D82A}">
                    <a16:rowId xmlns:a16="http://schemas.microsoft.com/office/drawing/2014/main" val="10000"/>
                  </a:ext>
                </a:extLst>
              </a:tr>
              <a:tr h="374383">
                <a:tc>
                  <a:txBody>
                    <a:bodyPr/>
                    <a:lstStyle/>
                    <a:p>
                      <a:pPr algn="ctr" fontAlgn="b"/>
                      <a:r>
                        <a:rPr lang="es-PE" sz="1100" b="1" i="0" u="none" strike="noStrike" dirty="0">
                          <a:solidFill>
                            <a:srgbClr val="000000"/>
                          </a:solidFill>
                          <a:effectLst/>
                          <a:latin typeface="Arial" panose="020B0604020202020204" pitchFamily="34" charset="0"/>
                        </a:rPr>
                        <a:t>144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dirty="0">
                          <a:solidFill>
                            <a:srgbClr val="000000"/>
                          </a:solidFill>
                          <a:effectLst/>
                          <a:latin typeface="Arial" panose="020B0604020202020204" pitchFamily="34" charset="0"/>
                        </a:rPr>
                        <a:t>2556654: MEJORAMIENTO DE LA PRODUCCION Y COMERCIALIZACION DE LA LECHE DE LA ASOCIACION DE PRODUCTORES AGROPECUARIOS RIOS DE ALTO HUALLAGA, DISTRITO DE TICLACAYAN, PROVINCIA PASCO, REGION PASCO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2,568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2,500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2,500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a:solidFill>
                            <a:srgbClr val="000000"/>
                          </a:solidFill>
                          <a:effectLst/>
                          <a:latin typeface="Arial" panose="020B0604020202020204" pitchFamily="34" charset="0"/>
                        </a:rPr>
                        <a:t>2,500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PE" sz="1100" b="1" i="0" u="none" strike="noStrike" dirty="0">
                          <a:solidFill>
                            <a:srgbClr val="000000"/>
                          </a:solidFill>
                          <a:effectLst/>
                          <a:latin typeface="Arial" panose="020B0604020202020204" pitchFamily="34" charset="0"/>
                        </a:rPr>
                        <a:t>  97.4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74383">
                <a:tc>
                  <a:txBody>
                    <a:bodyPr/>
                    <a:lstStyle/>
                    <a:p>
                      <a:pPr algn="ctr" fontAlgn="b"/>
                      <a:r>
                        <a:rPr lang="es-PE" sz="1100" b="1" i="0" u="none" strike="noStrike" dirty="0">
                          <a:solidFill>
                            <a:srgbClr val="000000"/>
                          </a:solidFill>
                          <a:effectLst/>
                          <a:latin typeface="Arial" panose="020B0604020202020204" pitchFamily="34" charset="0"/>
                        </a:rPr>
                        <a:t>145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s-PE" sz="1100" b="0" i="0" u="none" strike="noStrike" dirty="0">
                          <a:solidFill>
                            <a:srgbClr val="000000"/>
                          </a:solidFill>
                          <a:effectLst/>
                          <a:latin typeface="Arial" panose="020B0604020202020204" pitchFamily="34" charset="0"/>
                        </a:rPr>
                        <a:t>2502946: ADQUISICION DE CERCO PERIMETRICO, ESTERILIZADOR, ANALIZADOR BIOQUIMICO AUTOMATIZADO Y CENTRIFUGA PARA TUBOS; ADEMAS DE OTROS ACTIVOS EN DOS ESTABLECIMIENTOS DE SALUD II.1 A NIVEL PROVINCIAL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1" i="0" u="none" strike="noStrike" dirty="0">
                          <a:solidFill>
                            <a:srgbClr val="000000"/>
                          </a:solidFill>
                          <a:effectLst/>
                          <a:latin typeface="Arial" panose="020B0604020202020204" pitchFamily="34" charset="0"/>
                        </a:rPr>
                        <a:t>1,373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100" b="0" i="0" u="none" strike="noStrike" dirty="0">
                          <a:solidFill>
                            <a:srgbClr val="00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PE" sz="1100" b="1" i="0" u="none" strike="noStrike" dirty="0">
                          <a:solidFill>
                            <a:srgbClr val="000000"/>
                          </a:solidFill>
                          <a:effectLst/>
                          <a:latin typeface="Arial" panose="020B0604020202020204" pitchFamily="34" charset="0"/>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bl>
          </a:graphicData>
        </a:graphic>
      </p:graphicFrame>
      <p:pic>
        <p:nvPicPr>
          <p:cNvPr id="3" name="Imagen 2">
            <a:extLst>
              <a:ext uri="{FF2B5EF4-FFF2-40B4-BE49-F238E27FC236}">
                <a16:creationId xmlns:a16="http://schemas.microsoft.com/office/drawing/2014/main" id="{5267BE5B-7954-4455-AFC4-ABC4DACE755E}"/>
              </a:ext>
            </a:extLst>
          </p:cNvPr>
          <p:cNvPicPr>
            <a:picLocks noChangeAspect="1"/>
          </p:cNvPicPr>
          <p:nvPr/>
        </p:nvPicPr>
        <p:blipFill>
          <a:blip r:embed="rId2"/>
          <a:stretch>
            <a:fillRect/>
          </a:stretch>
        </p:blipFill>
        <p:spPr>
          <a:xfrm>
            <a:off x="1992469" y="3209814"/>
            <a:ext cx="4743099" cy="1774090"/>
          </a:xfrm>
          <a:prstGeom prst="rect">
            <a:avLst/>
          </a:prstGeom>
        </p:spPr>
      </p:pic>
      <p:pic>
        <p:nvPicPr>
          <p:cNvPr id="6" name="Imagen 5">
            <a:extLst>
              <a:ext uri="{FF2B5EF4-FFF2-40B4-BE49-F238E27FC236}">
                <a16:creationId xmlns:a16="http://schemas.microsoft.com/office/drawing/2014/main" id="{A982B159-7055-4253-A8CD-6C4E16725F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92640" y="5452110"/>
            <a:ext cx="2499360" cy="1405890"/>
          </a:xfrm>
          <a:prstGeom prst="rect">
            <a:avLst/>
          </a:prstGeom>
        </p:spPr>
      </p:pic>
    </p:spTree>
    <p:extLst>
      <p:ext uri="{BB962C8B-B14F-4D97-AF65-F5344CB8AC3E}">
        <p14:creationId xmlns:p14="http://schemas.microsoft.com/office/powerpoint/2010/main" val="3481439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07347" y="620087"/>
            <a:ext cx="8596668" cy="1320800"/>
          </a:xfrm>
        </p:spPr>
        <p:txBody>
          <a:bodyPr/>
          <a:lstStyle/>
          <a:p>
            <a:pPr algn="ctr"/>
            <a:r>
              <a:rPr lang="es-PE" dirty="0">
                <a:solidFill>
                  <a:schemeClr val="tx1"/>
                </a:solidFill>
                <a:latin typeface="+mn-lt"/>
              </a:rPr>
              <a:t>PRESUPUESTO 2023</a:t>
            </a:r>
          </a:p>
        </p:txBody>
      </p:sp>
      <p:sp>
        <p:nvSpPr>
          <p:cNvPr id="5" name="CuadroTexto 4"/>
          <p:cNvSpPr txBox="1"/>
          <p:nvPr/>
        </p:nvSpPr>
        <p:spPr>
          <a:xfrm>
            <a:off x="2643163" y="1253144"/>
            <a:ext cx="6905673" cy="369332"/>
          </a:xfrm>
          <a:prstGeom prst="rect">
            <a:avLst/>
          </a:prstGeom>
          <a:noFill/>
        </p:spPr>
        <p:txBody>
          <a:bodyPr wrap="none" rtlCol="0">
            <a:spAutoFit/>
          </a:bodyPr>
          <a:lstStyle/>
          <a:p>
            <a:r>
              <a:rPr lang="es-PE" b="1" dirty="0"/>
              <a:t>GORE PASCO - DISTRIBUCION POR FUENTE DE FINANCIAMIENTO</a:t>
            </a:r>
          </a:p>
        </p:txBody>
      </p:sp>
      <p:sp>
        <p:nvSpPr>
          <p:cNvPr id="8" name="CuadroTexto 7"/>
          <p:cNvSpPr txBox="1"/>
          <p:nvPr/>
        </p:nvSpPr>
        <p:spPr>
          <a:xfrm>
            <a:off x="424872" y="4897505"/>
            <a:ext cx="11570589" cy="1754326"/>
          </a:xfrm>
          <a:prstGeom prst="rect">
            <a:avLst/>
          </a:prstGeom>
          <a:noFill/>
        </p:spPr>
        <p:txBody>
          <a:bodyPr wrap="square" rtlCol="0">
            <a:spAutoFit/>
          </a:bodyPr>
          <a:lstStyle/>
          <a:p>
            <a:r>
              <a:rPr lang="es-PE" b="1" dirty="0"/>
              <a:t>GORE PASCO A LA FECHA CUENTA CON UN PIM DE S/. 966,637,964 EN LAS DIVERSAS FUENTES DE FINANCIAMIENTO</a:t>
            </a:r>
          </a:p>
          <a:p>
            <a:endParaRPr lang="es-PE" b="1" dirty="0"/>
          </a:p>
          <a:p>
            <a:r>
              <a:rPr lang="es-PE" b="1" dirty="0"/>
              <a:t>A LA FECHA SE TIENE CERTIFICADO LA SUMA DE S/. 682,203,157 QUE REPRESENTA EL 70.57% DEL PIM.</a:t>
            </a:r>
          </a:p>
          <a:p>
            <a:endParaRPr lang="es-PE" b="1" dirty="0"/>
          </a:p>
          <a:p>
            <a:r>
              <a:rPr lang="es-PE" b="1" dirty="0"/>
              <a:t>SE CUENTA CON UNA EJECUCION EN DEVENGADO DE S/. 257,895,276 QUE REPRESENTA EL 26.7% DEL PIM</a:t>
            </a:r>
          </a:p>
        </p:txBody>
      </p:sp>
      <p:graphicFrame>
        <p:nvGraphicFramePr>
          <p:cNvPr id="3" name="Tabla 2">
            <a:extLst>
              <a:ext uri="{FF2B5EF4-FFF2-40B4-BE49-F238E27FC236}">
                <a16:creationId xmlns:a16="http://schemas.microsoft.com/office/drawing/2014/main" id="{A822FE67-6541-6E58-723C-0276245D4107}"/>
              </a:ext>
            </a:extLst>
          </p:cNvPr>
          <p:cNvGraphicFramePr>
            <a:graphicFrameLocks noGrp="1"/>
          </p:cNvGraphicFramePr>
          <p:nvPr>
            <p:extLst>
              <p:ext uri="{D42A27DB-BD31-4B8C-83A1-F6EECF244321}">
                <p14:modId xmlns:p14="http://schemas.microsoft.com/office/powerpoint/2010/main" val="1965498126"/>
              </p:ext>
            </p:extLst>
          </p:nvPr>
        </p:nvGraphicFramePr>
        <p:xfrm>
          <a:off x="618836" y="1806020"/>
          <a:ext cx="10904842" cy="2844903"/>
        </p:xfrm>
        <a:graphic>
          <a:graphicData uri="http://schemas.openxmlformats.org/drawingml/2006/table">
            <a:tbl>
              <a:tblPr>
                <a:tableStyleId>{5C22544A-7EE6-4342-B048-85BDC9FD1C3A}</a:tableStyleId>
              </a:tblPr>
              <a:tblGrid>
                <a:gridCol w="4126267">
                  <a:extLst>
                    <a:ext uri="{9D8B030D-6E8A-4147-A177-3AD203B41FA5}">
                      <a16:colId xmlns:a16="http://schemas.microsoft.com/office/drawing/2014/main" val="3762930188"/>
                    </a:ext>
                  </a:extLst>
                </a:gridCol>
                <a:gridCol w="1437992">
                  <a:extLst>
                    <a:ext uri="{9D8B030D-6E8A-4147-A177-3AD203B41FA5}">
                      <a16:colId xmlns:a16="http://schemas.microsoft.com/office/drawing/2014/main" val="51336938"/>
                    </a:ext>
                  </a:extLst>
                </a:gridCol>
                <a:gridCol w="1467641">
                  <a:extLst>
                    <a:ext uri="{9D8B030D-6E8A-4147-A177-3AD203B41FA5}">
                      <a16:colId xmlns:a16="http://schemas.microsoft.com/office/drawing/2014/main" val="449398945"/>
                    </a:ext>
                  </a:extLst>
                </a:gridCol>
                <a:gridCol w="1393518">
                  <a:extLst>
                    <a:ext uri="{9D8B030D-6E8A-4147-A177-3AD203B41FA5}">
                      <a16:colId xmlns:a16="http://schemas.microsoft.com/office/drawing/2014/main" val="698149512"/>
                    </a:ext>
                  </a:extLst>
                </a:gridCol>
                <a:gridCol w="1589945">
                  <a:extLst>
                    <a:ext uri="{9D8B030D-6E8A-4147-A177-3AD203B41FA5}">
                      <a16:colId xmlns:a16="http://schemas.microsoft.com/office/drawing/2014/main" val="3518683521"/>
                    </a:ext>
                  </a:extLst>
                </a:gridCol>
                <a:gridCol w="889479">
                  <a:extLst>
                    <a:ext uri="{9D8B030D-6E8A-4147-A177-3AD203B41FA5}">
                      <a16:colId xmlns:a16="http://schemas.microsoft.com/office/drawing/2014/main" val="1517425190"/>
                    </a:ext>
                  </a:extLst>
                </a:gridCol>
              </a:tblGrid>
              <a:tr h="810324">
                <a:tc>
                  <a:txBody>
                    <a:bodyPr/>
                    <a:lstStyle/>
                    <a:p>
                      <a:pPr algn="ctr" rtl="0" fontAlgn="ctr"/>
                      <a:r>
                        <a:rPr lang="es-PE" sz="1300" u="none" strike="noStrike" dirty="0">
                          <a:solidFill>
                            <a:schemeClr val="bg1"/>
                          </a:solidFill>
                          <a:effectLst/>
                        </a:rPr>
                        <a:t>Fuente de Financiamiento</a:t>
                      </a:r>
                      <a:endParaRPr lang="es-PE" sz="1300" b="1" i="0" u="none" strike="noStrike" dirty="0">
                        <a:solidFill>
                          <a:schemeClr val="bg1"/>
                        </a:solidFill>
                        <a:effectLst/>
                        <a:latin typeface="Trebuchet MS" panose="020B0603020202020204" pitchFamily="34" charset="0"/>
                      </a:endParaRPr>
                    </a:p>
                  </a:txBody>
                  <a:tcPr marL="8808" marR="8808" marT="8808" marB="0" anchor="ctr">
                    <a:solidFill>
                      <a:schemeClr val="accent2">
                        <a:lumMod val="75000"/>
                      </a:schemeClr>
                    </a:solidFill>
                  </a:tcPr>
                </a:tc>
                <a:tc>
                  <a:txBody>
                    <a:bodyPr/>
                    <a:lstStyle/>
                    <a:p>
                      <a:pPr algn="ctr" rtl="0" fontAlgn="ctr"/>
                      <a:r>
                        <a:rPr lang="es-PE" sz="1300" u="none" strike="noStrike" dirty="0">
                          <a:solidFill>
                            <a:schemeClr val="bg1"/>
                          </a:solidFill>
                          <a:effectLst/>
                        </a:rPr>
                        <a:t>PIM</a:t>
                      </a:r>
                      <a:endParaRPr lang="es-PE" sz="1300" b="1" i="0" u="none" strike="noStrike" dirty="0">
                        <a:solidFill>
                          <a:schemeClr val="bg1"/>
                        </a:solidFill>
                        <a:effectLst/>
                        <a:latin typeface="Trebuchet MS" panose="020B0603020202020204" pitchFamily="34" charset="0"/>
                      </a:endParaRPr>
                    </a:p>
                  </a:txBody>
                  <a:tcPr marL="8808" marR="8808" marT="8808" marB="0" anchor="ctr">
                    <a:solidFill>
                      <a:schemeClr val="accent2">
                        <a:lumMod val="75000"/>
                      </a:schemeClr>
                    </a:solidFill>
                  </a:tcPr>
                </a:tc>
                <a:tc>
                  <a:txBody>
                    <a:bodyPr/>
                    <a:lstStyle/>
                    <a:p>
                      <a:pPr algn="ctr" rtl="0" fontAlgn="ctr"/>
                      <a:r>
                        <a:rPr lang="es-PE" sz="1300" u="none" strike="noStrike" dirty="0">
                          <a:solidFill>
                            <a:schemeClr val="bg1"/>
                          </a:solidFill>
                          <a:effectLst/>
                        </a:rPr>
                        <a:t>Certificación</a:t>
                      </a:r>
                      <a:endParaRPr lang="es-PE" sz="1300" b="1" i="0" u="none" strike="noStrike" dirty="0">
                        <a:solidFill>
                          <a:schemeClr val="bg1"/>
                        </a:solidFill>
                        <a:effectLst/>
                        <a:latin typeface="Trebuchet MS" panose="020B0603020202020204" pitchFamily="34" charset="0"/>
                      </a:endParaRPr>
                    </a:p>
                  </a:txBody>
                  <a:tcPr marL="8808" marR="8808" marT="8808" marB="0" anchor="ctr">
                    <a:solidFill>
                      <a:schemeClr val="accent2">
                        <a:lumMod val="75000"/>
                      </a:schemeClr>
                    </a:solidFill>
                  </a:tcPr>
                </a:tc>
                <a:tc>
                  <a:txBody>
                    <a:bodyPr/>
                    <a:lstStyle/>
                    <a:p>
                      <a:pPr algn="ctr" rtl="0" fontAlgn="ctr"/>
                      <a:r>
                        <a:rPr lang="es-PE" sz="1300" u="none" strike="noStrike" dirty="0">
                          <a:solidFill>
                            <a:schemeClr val="bg1"/>
                          </a:solidFill>
                          <a:effectLst/>
                        </a:rPr>
                        <a:t>Compromiso Anual</a:t>
                      </a:r>
                      <a:endParaRPr lang="es-PE" sz="1300" b="1" i="0" u="none" strike="noStrike" dirty="0">
                        <a:solidFill>
                          <a:schemeClr val="bg1"/>
                        </a:solidFill>
                        <a:effectLst/>
                        <a:latin typeface="Trebuchet MS" panose="020B0603020202020204" pitchFamily="34" charset="0"/>
                      </a:endParaRPr>
                    </a:p>
                  </a:txBody>
                  <a:tcPr marL="8808" marR="8808" marT="8808" marB="0" anchor="ctr">
                    <a:solidFill>
                      <a:schemeClr val="accent2">
                        <a:lumMod val="75000"/>
                      </a:schemeClr>
                    </a:solidFill>
                  </a:tcPr>
                </a:tc>
                <a:tc>
                  <a:txBody>
                    <a:bodyPr/>
                    <a:lstStyle/>
                    <a:p>
                      <a:pPr algn="ctr" rtl="0" fontAlgn="ctr"/>
                      <a:r>
                        <a:rPr lang="es-PE" sz="1300" u="none" strike="noStrike" dirty="0">
                          <a:solidFill>
                            <a:schemeClr val="bg1"/>
                          </a:solidFill>
                          <a:effectLst/>
                        </a:rPr>
                        <a:t>Devengado </a:t>
                      </a:r>
                      <a:endParaRPr lang="es-PE" sz="1300" b="1" i="0" u="none" strike="noStrike" dirty="0">
                        <a:solidFill>
                          <a:schemeClr val="bg1"/>
                        </a:solidFill>
                        <a:effectLst/>
                        <a:latin typeface="Trebuchet MS" panose="020B0603020202020204" pitchFamily="34" charset="0"/>
                      </a:endParaRPr>
                    </a:p>
                  </a:txBody>
                  <a:tcPr marL="8808" marR="8808" marT="8808" marB="0" anchor="ctr">
                    <a:solidFill>
                      <a:schemeClr val="accent2">
                        <a:lumMod val="75000"/>
                      </a:schemeClr>
                    </a:solidFill>
                  </a:tcPr>
                </a:tc>
                <a:tc>
                  <a:txBody>
                    <a:bodyPr/>
                    <a:lstStyle/>
                    <a:p>
                      <a:pPr algn="ctr" rtl="0" fontAlgn="ctr"/>
                      <a:r>
                        <a:rPr lang="es-PE" sz="1300" u="none" strike="noStrike" dirty="0">
                          <a:solidFill>
                            <a:schemeClr val="bg1"/>
                          </a:solidFill>
                          <a:effectLst/>
                        </a:rPr>
                        <a:t>Avance % </a:t>
                      </a:r>
                      <a:endParaRPr lang="es-PE" sz="1300" b="1" i="0" u="none" strike="noStrike" dirty="0">
                        <a:solidFill>
                          <a:schemeClr val="bg1"/>
                        </a:solidFill>
                        <a:effectLst/>
                        <a:latin typeface="Trebuchet MS" panose="020B0603020202020204" pitchFamily="34" charset="0"/>
                      </a:endParaRPr>
                    </a:p>
                  </a:txBody>
                  <a:tcPr marL="8808" marR="8808" marT="8808" marB="0" anchor="ctr">
                    <a:solidFill>
                      <a:schemeClr val="accent2">
                        <a:lumMod val="75000"/>
                      </a:schemeClr>
                    </a:solidFill>
                  </a:tcPr>
                </a:tc>
                <a:extLst>
                  <a:ext uri="{0D108BD9-81ED-4DB2-BD59-A6C34878D82A}">
                    <a16:rowId xmlns:a16="http://schemas.microsoft.com/office/drawing/2014/main" val="1354745730"/>
                  </a:ext>
                </a:extLst>
              </a:tr>
              <a:tr h="229000">
                <a:tc>
                  <a:txBody>
                    <a:bodyPr/>
                    <a:lstStyle/>
                    <a:p>
                      <a:pPr algn="l" rtl="0" fontAlgn="b"/>
                      <a:r>
                        <a:rPr lang="es-PE" sz="1300" u="none" strike="noStrike">
                          <a:effectLst/>
                        </a:rPr>
                        <a:t>1: RECURSOS ORDINARIOS</a:t>
                      </a:r>
                      <a:endParaRPr lang="es-PE" sz="1300" b="1" i="0" u="none" strike="noStrike">
                        <a:solidFill>
                          <a:srgbClr val="000000"/>
                        </a:solidFill>
                        <a:effectLst/>
                        <a:latin typeface="Trebuchet MS" panose="020B0603020202020204" pitchFamily="34" charset="0"/>
                      </a:endParaRPr>
                    </a:p>
                  </a:txBody>
                  <a:tcPr marL="8808" marR="8808" marT="8808" marB="0" anchor="b"/>
                </a:tc>
                <a:tc>
                  <a:txBody>
                    <a:bodyPr/>
                    <a:lstStyle/>
                    <a:p>
                      <a:pPr algn="r" rtl="0" fontAlgn="b"/>
                      <a:r>
                        <a:rPr lang="es-PE" sz="1300" u="none" strike="noStrike">
                          <a:effectLst/>
                        </a:rPr>
                        <a:t>769,602,199</a:t>
                      </a:r>
                      <a:endParaRPr lang="es-PE" sz="1300" b="1" i="0" u="none" strike="noStrike">
                        <a:solidFill>
                          <a:srgbClr val="000000"/>
                        </a:solidFill>
                        <a:effectLst/>
                        <a:latin typeface="Trebuchet MS" panose="020B0603020202020204" pitchFamily="34" charset="0"/>
                      </a:endParaRPr>
                    </a:p>
                  </a:txBody>
                  <a:tcPr marL="8808" marR="8808" marT="8808" marB="0" anchor="b"/>
                </a:tc>
                <a:tc>
                  <a:txBody>
                    <a:bodyPr/>
                    <a:lstStyle/>
                    <a:p>
                      <a:pPr algn="r" rtl="0" fontAlgn="b"/>
                      <a:r>
                        <a:rPr lang="es-PE" sz="1300" u="none" strike="noStrike">
                          <a:effectLst/>
                        </a:rPr>
                        <a:t>525,951,405</a:t>
                      </a:r>
                      <a:endParaRPr lang="es-PE" sz="1300" b="0" i="0" u="none" strike="noStrike">
                        <a:solidFill>
                          <a:srgbClr val="000000"/>
                        </a:solidFill>
                        <a:effectLst/>
                        <a:latin typeface="Trebuchet MS" panose="020B0603020202020204" pitchFamily="34" charset="0"/>
                      </a:endParaRPr>
                    </a:p>
                  </a:txBody>
                  <a:tcPr marL="8808" marR="8808" marT="8808" marB="0" anchor="b"/>
                </a:tc>
                <a:tc>
                  <a:txBody>
                    <a:bodyPr/>
                    <a:lstStyle/>
                    <a:p>
                      <a:pPr algn="r" rtl="0" fontAlgn="b"/>
                      <a:r>
                        <a:rPr lang="es-PE" sz="1300" u="none" strike="noStrike">
                          <a:effectLst/>
                        </a:rPr>
                        <a:t>275,494,157</a:t>
                      </a:r>
                      <a:endParaRPr lang="es-PE" sz="1300" b="0" i="0" u="none" strike="noStrike">
                        <a:solidFill>
                          <a:srgbClr val="000000"/>
                        </a:solidFill>
                        <a:effectLst/>
                        <a:latin typeface="Trebuchet MS" panose="020B0603020202020204" pitchFamily="34" charset="0"/>
                      </a:endParaRPr>
                    </a:p>
                  </a:txBody>
                  <a:tcPr marL="8808" marR="8808" marT="8808" marB="0" anchor="b"/>
                </a:tc>
                <a:tc>
                  <a:txBody>
                    <a:bodyPr/>
                    <a:lstStyle/>
                    <a:p>
                      <a:pPr algn="r" rtl="0" fontAlgn="b"/>
                      <a:r>
                        <a:rPr lang="es-PE" sz="1300" u="none" strike="noStrike">
                          <a:effectLst/>
                        </a:rPr>
                        <a:t>239,617,937</a:t>
                      </a:r>
                      <a:endParaRPr lang="es-PE" sz="1300" b="0" i="0" u="none" strike="noStrike">
                        <a:solidFill>
                          <a:srgbClr val="000000"/>
                        </a:solidFill>
                        <a:effectLst/>
                        <a:latin typeface="Trebuchet MS" panose="020B0603020202020204" pitchFamily="34" charset="0"/>
                      </a:endParaRPr>
                    </a:p>
                  </a:txBody>
                  <a:tcPr marL="8808" marR="8808" marT="8808" marB="0" anchor="b"/>
                </a:tc>
                <a:tc>
                  <a:txBody>
                    <a:bodyPr/>
                    <a:lstStyle/>
                    <a:p>
                      <a:pPr algn="r" rtl="0" fontAlgn="b"/>
                      <a:r>
                        <a:rPr lang="es-PE" sz="1300" u="none" strike="noStrike">
                          <a:effectLst/>
                        </a:rPr>
                        <a:t>31.1</a:t>
                      </a:r>
                      <a:endParaRPr lang="es-PE" sz="1300" b="1" i="0" u="none" strike="noStrike">
                        <a:solidFill>
                          <a:srgbClr val="000000"/>
                        </a:solidFill>
                        <a:effectLst/>
                        <a:latin typeface="Trebuchet MS" panose="020B0603020202020204" pitchFamily="34" charset="0"/>
                      </a:endParaRPr>
                    </a:p>
                  </a:txBody>
                  <a:tcPr marL="8808" marR="8808" marT="8808" marB="0" anchor="b"/>
                </a:tc>
                <a:extLst>
                  <a:ext uri="{0D108BD9-81ED-4DB2-BD59-A6C34878D82A}">
                    <a16:rowId xmlns:a16="http://schemas.microsoft.com/office/drawing/2014/main" val="2126373175"/>
                  </a:ext>
                </a:extLst>
              </a:tr>
              <a:tr h="449193">
                <a:tc>
                  <a:txBody>
                    <a:bodyPr/>
                    <a:lstStyle/>
                    <a:p>
                      <a:pPr algn="l" rtl="0" fontAlgn="b"/>
                      <a:r>
                        <a:rPr lang="es-PE" sz="1300" u="none" strike="noStrike">
                          <a:effectLst/>
                        </a:rPr>
                        <a:t>2: RECURSOS DIRECTAMENTE RECAUDADOS</a:t>
                      </a:r>
                      <a:endParaRPr lang="es-PE" sz="1300" b="1" i="0" u="none" strike="noStrike">
                        <a:solidFill>
                          <a:srgbClr val="000000"/>
                        </a:solidFill>
                        <a:effectLst/>
                        <a:latin typeface="Trebuchet MS" panose="020B0603020202020204" pitchFamily="34" charset="0"/>
                      </a:endParaRPr>
                    </a:p>
                  </a:txBody>
                  <a:tcPr marL="8808" marR="8808" marT="8808" marB="0" anchor="b"/>
                </a:tc>
                <a:tc>
                  <a:txBody>
                    <a:bodyPr/>
                    <a:lstStyle/>
                    <a:p>
                      <a:pPr algn="r" rtl="0" fontAlgn="b"/>
                      <a:r>
                        <a:rPr lang="es-PE" sz="1300" u="none" strike="noStrike">
                          <a:effectLst/>
                        </a:rPr>
                        <a:t>3,825,418</a:t>
                      </a:r>
                      <a:endParaRPr lang="es-PE" sz="1300" b="1" i="0" u="none" strike="noStrike">
                        <a:solidFill>
                          <a:srgbClr val="000000"/>
                        </a:solidFill>
                        <a:effectLst/>
                        <a:latin typeface="Trebuchet MS" panose="020B0603020202020204" pitchFamily="34" charset="0"/>
                      </a:endParaRPr>
                    </a:p>
                  </a:txBody>
                  <a:tcPr marL="8808" marR="8808" marT="8808" marB="0" anchor="b"/>
                </a:tc>
                <a:tc>
                  <a:txBody>
                    <a:bodyPr/>
                    <a:lstStyle/>
                    <a:p>
                      <a:pPr algn="r" rtl="0" fontAlgn="b"/>
                      <a:r>
                        <a:rPr lang="es-PE" sz="1300" u="none" strike="noStrike" dirty="0">
                          <a:effectLst/>
                        </a:rPr>
                        <a:t>1,418,399</a:t>
                      </a:r>
                      <a:endParaRPr lang="es-PE" sz="1300" b="0" i="0" u="none" strike="noStrike" dirty="0">
                        <a:solidFill>
                          <a:srgbClr val="000000"/>
                        </a:solidFill>
                        <a:effectLst/>
                        <a:latin typeface="Trebuchet MS" panose="020B0603020202020204" pitchFamily="34" charset="0"/>
                      </a:endParaRPr>
                    </a:p>
                  </a:txBody>
                  <a:tcPr marL="8808" marR="8808" marT="8808" marB="0" anchor="b"/>
                </a:tc>
                <a:tc>
                  <a:txBody>
                    <a:bodyPr/>
                    <a:lstStyle/>
                    <a:p>
                      <a:pPr algn="r" rtl="0" fontAlgn="b"/>
                      <a:r>
                        <a:rPr lang="es-PE" sz="1300" u="none" strike="noStrike">
                          <a:effectLst/>
                        </a:rPr>
                        <a:t>1,262,851</a:t>
                      </a:r>
                      <a:endParaRPr lang="es-PE" sz="1300" b="0" i="0" u="none" strike="noStrike">
                        <a:solidFill>
                          <a:srgbClr val="000000"/>
                        </a:solidFill>
                        <a:effectLst/>
                        <a:latin typeface="Trebuchet MS" panose="020B0603020202020204" pitchFamily="34" charset="0"/>
                      </a:endParaRPr>
                    </a:p>
                  </a:txBody>
                  <a:tcPr marL="8808" marR="8808" marT="8808" marB="0" anchor="b"/>
                </a:tc>
                <a:tc>
                  <a:txBody>
                    <a:bodyPr/>
                    <a:lstStyle/>
                    <a:p>
                      <a:pPr algn="r" rtl="0" fontAlgn="b"/>
                      <a:r>
                        <a:rPr lang="es-PE" sz="1300" u="none" strike="noStrike">
                          <a:effectLst/>
                        </a:rPr>
                        <a:t>812,550</a:t>
                      </a:r>
                      <a:endParaRPr lang="es-PE" sz="1300" b="0" i="0" u="none" strike="noStrike">
                        <a:solidFill>
                          <a:srgbClr val="000000"/>
                        </a:solidFill>
                        <a:effectLst/>
                        <a:latin typeface="Trebuchet MS" panose="020B0603020202020204" pitchFamily="34" charset="0"/>
                      </a:endParaRPr>
                    </a:p>
                  </a:txBody>
                  <a:tcPr marL="8808" marR="8808" marT="8808" marB="0" anchor="b"/>
                </a:tc>
                <a:tc>
                  <a:txBody>
                    <a:bodyPr/>
                    <a:lstStyle/>
                    <a:p>
                      <a:pPr algn="r" rtl="0" fontAlgn="b"/>
                      <a:r>
                        <a:rPr lang="es-PE" sz="1300" u="none" strike="noStrike">
                          <a:effectLst/>
                        </a:rPr>
                        <a:t> 21.2</a:t>
                      </a:r>
                      <a:endParaRPr lang="es-PE" sz="1300" b="1" i="0" u="none" strike="noStrike">
                        <a:solidFill>
                          <a:srgbClr val="000000"/>
                        </a:solidFill>
                        <a:effectLst/>
                        <a:latin typeface="Trebuchet MS" panose="020B0603020202020204" pitchFamily="34" charset="0"/>
                      </a:endParaRPr>
                    </a:p>
                  </a:txBody>
                  <a:tcPr marL="8808" marR="8808" marT="8808" marB="0" anchor="b"/>
                </a:tc>
                <a:extLst>
                  <a:ext uri="{0D108BD9-81ED-4DB2-BD59-A6C34878D82A}">
                    <a16:rowId xmlns:a16="http://schemas.microsoft.com/office/drawing/2014/main" val="1375194189"/>
                  </a:ext>
                </a:extLst>
              </a:tr>
              <a:tr h="449193">
                <a:tc>
                  <a:txBody>
                    <a:bodyPr/>
                    <a:lstStyle/>
                    <a:p>
                      <a:pPr algn="l" rtl="0" fontAlgn="b"/>
                      <a:r>
                        <a:rPr lang="es-PE" sz="1300" u="none" strike="noStrike">
                          <a:effectLst/>
                        </a:rPr>
                        <a:t>3: RECURSOS POR OPERACIONES OFICIALES DE CREDITO  </a:t>
                      </a:r>
                      <a:endParaRPr lang="es-PE" sz="1300" b="1" i="0" u="none" strike="noStrike">
                        <a:solidFill>
                          <a:srgbClr val="000000"/>
                        </a:solidFill>
                        <a:effectLst/>
                        <a:latin typeface="Trebuchet MS" panose="020B0603020202020204" pitchFamily="34" charset="0"/>
                      </a:endParaRPr>
                    </a:p>
                  </a:txBody>
                  <a:tcPr marL="8808" marR="8808" marT="8808" marB="0" anchor="b"/>
                </a:tc>
                <a:tc>
                  <a:txBody>
                    <a:bodyPr/>
                    <a:lstStyle/>
                    <a:p>
                      <a:pPr algn="r" rtl="0" fontAlgn="b"/>
                      <a:r>
                        <a:rPr lang="es-PE" sz="1300" u="none" strike="noStrike">
                          <a:effectLst/>
                        </a:rPr>
                        <a:t>27,181,945</a:t>
                      </a:r>
                      <a:endParaRPr lang="es-PE" sz="1300" b="1" i="0" u="none" strike="noStrike">
                        <a:solidFill>
                          <a:srgbClr val="000000"/>
                        </a:solidFill>
                        <a:effectLst/>
                        <a:latin typeface="Trebuchet MS" panose="020B0603020202020204" pitchFamily="34" charset="0"/>
                      </a:endParaRPr>
                    </a:p>
                  </a:txBody>
                  <a:tcPr marL="8808" marR="8808" marT="8808" marB="0" anchor="b"/>
                </a:tc>
                <a:tc>
                  <a:txBody>
                    <a:bodyPr/>
                    <a:lstStyle/>
                    <a:p>
                      <a:pPr algn="r" rtl="0" fontAlgn="b"/>
                      <a:r>
                        <a:rPr lang="es-PE" sz="1300" u="none" strike="noStrike">
                          <a:effectLst/>
                        </a:rPr>
                        <a:t>23,688,501</a:t>
                      </a:r>
                      <a:endParaRPr lang="es-PE" sz="1300" b="0" i="0" u="none" strike="noStrike">
                        <a:solidFill>
                          <a:srgbClr val="000000"/>
                        </a:solidFill>
                        <a:effectLst/>
                        <a:latin typeface="Trebuchet MS" panose="020B0603020202020204" pitchFamily="34" charset="0"/>
                      </a:endParaRPr>
                    </a:p>
                  </a:txBody>
                  <a:tcPr marL="8808" marR="8808" marT="8808" marB="0" anchor="b"/>
                </a:tc>
                <a:tc>
                  <a:txBody>
                    <a:bodyPr/>
                    <a:lstStyle/>
                    <a:p>
                      <a:pPr algn="r" rtl="0" fontAlgn="b"/>
                      <a:r>
                        <a:rPr lang="es-PE" sz="1300" u="none" strike="noStrike">
                          <a:effectLst/>
                        </a:rPr>
                        <a:t>389,600</a:t>
                      </a:r>
                      <a:endParaRPr lang="es-PE" sz="1300" b="0" i="0" u="none" strike="noStrike">
                        <a:solidFill>
                          <a:srgbClr val="000000"/>
                        </a:solidFill>
                        <a:effectLst/>
                        <a:latin typeface="Trebuchet MS" panose="020B0603020202020204" pitchFamily="34" charset="0"/>
                      </a:endParaRPr>
                    </a:p>
                  </a:txBody>
                  <a:tcPr marL="8808" marR="8808" marT="8808" marB="0" anchor="b"/>
                </a:tc>
                <a:tc>
                  <a:txBody>
                    <a:bodyPr/>
                    <a:lstStyle/>
                    <a:p>
                      <a:pPr algn="r" rtl="0" fontAlgn="b"/>
                      <a:r>
                        <a:rPr lang="es-PE" sz="1300" u="none" strike="noStrike">
                          <a:effectLst/>
                        </a:rPr>
                        <a:t>387,138</a:t>
                      </a:r>
                      <a:endParaRPr lang="es-PE" sz="1300" b="0" i="0" u="none" strike="noStrike">
                        <a:solidFill>
                          <a:srgbClr val="000000"/>
                        </a:solidFill>
                        <a:effectLst/>
                        <a:latin typeface="Trebuchet MS" panose="020B0603020202020204" pitchFamily="34" charset="0"/>
                      </a:endParaRPr>
                    </a:p>
                  </a:txBody>
                  <a:tcPr marL="8808" marR="8808" marT="8808" marB="0" anchor="b"/>
                </a:tc>
                <a:tc>
                  <a:txBody>
                    <a:bodyPr/>
                    <a:lstStyle/>
                    <a:p>
                      <a:pPr algn="r" rtl="0" fontAlgn="b"/>
                      <a:r>
                        <a:rPr lang="es-PE" sz="1300" u="none" strike="noStrike">
                          <a:effectLst/>
                        </a:rPr>
                        <a:t>1.4</a:t>
                      </a:r>
                      <a:endParaRPr lang="es-PE" sz="1300" b="1" i="0" u="none" strike="noStrike">
                        <a:solidFill>
                          <a:srgbClr val="000000"/>
                        </a:solidFill>
                        <a:effectLst/>
                        <a:latin typeface="Trebuchet MS" panose="020B0603020202020204" pitchFamily="34" charset="0"/>
                      </a:endParaRPr>
                    </a:p>
                  </a:txBody>
                  <a:tcPr marL="8808" marR="8808" marT="8808" marB="0" anchor="b"/>
                </a:tc>
                <a:extLst>
                  <a:ext uri="{0D108BD9-81ED-4DB2-BD59-A6C34878D82A}">
                    <a16:rowId xmlns:a16="http://schemas.microsoft.com/office/drawing/2014/main" val="776777323"/>
                  </a:ext>
                </a:extLst>
              </a:tr>
              <a:tr h="229000">
                <a:tc>
                  <a:txBody>
                    <a:bodyPr/>
                    <a:lstStyle/>
                    <a:p>
                      <a:pPr algn="l" rtl="0" fontAlgn="b"/>
                      <a:r>
                        <a:rPr lang="es-PE" sz="1300" u="none" strike="noStrike">
                          <a:effectLst/>
                        </a:rPr>
                        <a:t>4: DONACIONES Y TRANSFERENCIAS</a:t>
                      </a:r>
                      <a:endParaRPr lang="es-PE" sz="1300" b="1" i="0" u="none" strike="noStrike">
                        <a:solidFill>
                          <a:srgbClr val="000000"/>
                        </a:solidFill>
                        <a:effectLst/>
                        <a:latin typeface="Trebuchet MS" panose="020B0603020202020204" pitchFamily="34" charset="0"/>
                      </a:endParaRPr>
                    </a:p>
                  </a:txBody>
                  <a:tcPr marL="8808" marR="8808" marT="8808" marB="0" anchor="b"/>
                </a:tc>
                <a:tc>
                  <a:txBody>
                    <a:bodyPr/>
                    <a:lstStyle/>
                    <a:p>
                      <a:pPr algn="r" rtl="0" fontAlgn="b"/>
                      <a:r>
                        <a:rPr lang="es-PE" sz="1300" u="none" strike="noStrike">
                          <a:effectLst/>
                        </a:rPr>
                        <a:t>12,980,549</a:t>
                      </a:r>
                      <a:endParaRPr lang="es-PE" sz="1300" b="1" i="0" u="none" strike="noStrike">
                        <a:solidFill>
                          <a:srgbClr val="000000"/>
                        </a:solidFill>
                        <a:effectLst/>
                        <a:latin typeface="Trebuchet MS" panose="020B0603020202020204" pitchFamily="34" charset="0"/>
                      </a:endParaRPr>
                    </a:p>
                  </a:txBody>
                  <a:tcPr marL="8808" marR="8808" marT="8808" marB="0" anchor="b"/>
                </a:tc>
                <a:tc>
                  <a:txBody>
                    <a:bodyPr/>
                    <a:lstStyle/>
                    <a:p>
                      <a:pPr algn="r" rtl="0" fontAlgn="b"/>
                      <a:r>
                        <a:rPr lang="es-PE" sz="1300" u="none" strike="noStrike">
                          <a:effectLst/>
                        </a:rPr>
                        <a:t>4,588,490</a:t>
                      </a:r>
                      <a:endParaRPr lang="es-PE" sz="1300" b="0" i="0" u="none" strike="noStrike">
                        <a:solidFill>
                          <a:srgbClr val="000000"/>
                        </a:solidFill>
                        <a:effectLst/>
                        <a:latin typeface="Trebuchet MS" panose="020B0603020202020204" pitchFamily="34" charset="0"/>
                      </a:endParaRPr>
                    </a:p>
                  </a:txBody>
                  <a:tcPr marL="8808" marR="8808" marT="8808" marB="0" anchor="b"/>
                </a:tc>
                <a:tc>
                  <a:txBody>
                    <a:bodyPr/>
                    <a:lstStyle/>
                    <a:p>
                      <a:pPr algn="r" rtl="0" fontAlgn="b"/>
                      <a:r>
                        <a:rPr lang="es-PE" sz="1300" u="none" strike="noStrike">
                          <a:effectLst/>
                        </a:rPr>
                        <a:t>3,967,430</a:t>
                      </a:r>
                      <a:endParaRPr lang="es-PE" sz="1300" b="0" i="0" u="none" strike="noStrike">
                        <a:solidFill>
                          <a:srgbClr val="000000"/>
                        </a:solidFill>
                        <a:effectLst/>
                        <a:latin typeface="Trebuchet MS" panose="020B0603020202020204" pitchFamily="34" charset="0"/>
                      </a:endParaRPr>
                    </a:p>
                  </a:txBody>
                  <a:tcPr marL="8808" marR="8808" marT="8808" marB="0" anchor="b"/>
                </a:tc>
                <a:tc>
                  <a:txBody>
                    <a:bodyPr/>
                    <a:lstStyle/>
                    <a:p>
                      <a:pPr algn="r" rtl="0" fontAlgn="b"/>
                      <a:r>
                        <a:rPr lang="es-PE" sz="1300" u="none" strike="noStrike">
                          <a:effectLst/>
                        </a:rPr>
                        <a:t>2,972,052</a:t>
                      </a:r>
                      <a:endParaRPr lang="es-PE" sz="1300" b="0" i="0" u="none" strike="noStrike">
                        <a:solidFill>
                          <a:srgbClr val="000000"/>
                        </a:solidFill>
                        <a:effectLst/>
                        <a:latin typeface="Trebuchet MS" panose="020B0603020202020204" pitchFamily="34" charset="0"/>
                      </a:endParaRPr>
                    </a:p>
                  </a:txBody>
                  <a:tcPr marL="8808" marR="8808" marT="8808" marB="0" anchor="b"/>
                </a:tc>
                <a:tc>
                  <a:txBody>
                    <a:bodyPr/>
                    <a:lstStyle/>
                    <a:p>
                      <a:pPr algn="r" rtl="0" fontAlgn="b"/>
                      <a:r>
                        <a:rPr lang="es-PE" sz="1300" u="none" strike="noStrike">
                          <a:effectLst/>
                        </a:rPr>
                        <a:t> 22.9</a:t>
                      </a:r>
                      <a:endParaRPr lang="es-PE" sz="1300" b="1" i="0" u="none" strike="noStrike">
                        <a:solidFill>
                          <a:srgbClr val="000000"/>
                        </a:solidFill>
                        <a:effectLst/>
                        <a:latin typeface="Trebuchet MS" panose="020B0603020202020204" pitchFamily="34" charset="0"/>
                      </a:endParaRPr>
                    </a:p>
                  </a:txBody>
                  <a:tcPr marL="8808" marR="8808" marT="8808" marB="0" anchor="b"/>
                </a:tc>
                <a:extLst>
                  <a:ext uri="{0D108BD9-81ED-4DB2-BD59-A6C34878D82A}">
                    <a16:rowId xmlns:a16="http://schemas.microsoft.com/office/drawing/2014/main" val="3136415934"/>
                  </a:ext>
                </a:extLst>
              </a:tr>
              <a:tr h="229000">
                <a:tc>
                  <a:txBody>
                    <a:bodyPr/>
                    <a:lstStyle/>
                    <a:p>
                      <a:pPr algn="l" rtl="0" fontAlgn="b"/>
                      <a:r>
                        <a:rPr lang="es-PE" sz="1300" u="none" strike="noStrike">
                          <a:effectLst/>
                        </a:rPr>
                        <a:t>5: RECURSOS DETERMINADOS</a:t>
                      </a:r>
                      <a:endParaRPr lang="es-PE" sz="1300" b="1" i="0" u="none" strike="noStrike">
                        <a:solidFill>
                          <a:srgbClr val="000000"/>
                        </a:solidFill>
                        <a:effectLst/>
                        <a:latin typeface="Trebuchet MS" panose="020B0603020202020204" pitchFamily="34" charset="0"/>
                      </a:endParaRPr>
                    </a:p>
                  </a:txBody>
                  <a:tcPr marL="8808" marR="8808" marT="8808" marB="0" anchor="b"/>
                </a:tc>
                <a:tc>
                  <a:txBody>
                    <a:bodyPr/>
                    <a:lstStyle/>
                    <a:p>
                      <a:pPr algn="r" rtl="0" fontAlgn="b"/>
                      <a:r>
                        <a:rPr lang="es-PE" sz="1300" u="none" strike="noStrike">
                          <a:effectLst/>
                        </a:rPr>
                        <a:t>153,047,853</a:t>
                      </a:r>
                      <a:endParaRPr lang="es-PE" sz="1300" b="1" i="0" u="none" strike="noStrike">
                        <a:solidFill>
                          <a:srgbClr val="000000"/>
                        </a:solidFill>
                        <a:effectLst/>
                        <a:latin typeface="Trebuchet MS" panose="020B0603020202020204" pitchFamily="34" charset="0"/>
                      </a:endParaRPr>
                    </a:p>
                  </a:txBody>
                  <a:tcPr marL="8808" marR="8808" marT="8808" marB="0" anchor="b"/>
                </a:tc>
                <a:tc>
                  <a:txBody>
                    <a:bodyPr/>
                    <a:lstStyle/>
                    <a:p>
                      <a:pPr algn="r" rtl="0" fontAlgn="b"/>
                      <a:r>
                        <a:rPr lang="es-PE" sz="1300" u="none" strike="noStrike">
                          <a:effectLst/>
                        </a:rPr>
                        <a:t>126,556,362</a:t>
                      </a:r>
                      <a:endParaRPr lang="es-PE" sz="1300" b="0" i="0" u="none" strike="noStrike">
                        <a:solidFill>
                          <a:srgbClr val="000000"/>
                        </a:solidFill>
                        <a:effectLst/>
                        <a:latin typeface="Trebuchet MS" panose="020B0603020202020204" pitchFamily="34" charset="0"/>
                      </a:endParaRPr>
                    </a:p>
                  </a:txBody>
                  <a:tcPr marL="8808" marR="8808" marT="8808" marB="0" anchor="b"/>
                </a:tc>
                <a:tc>
                  <a:txBody>
                    <a:bodyPr/>
                    <a:lstStyle/>
                    <a:p>
                      <a:pPr algn="r" rtl="0" fontAlgn="b"/>
                      <a:r>
                        <a:rPr lang="es-PE" sz="1300" u="none" strike="noStrike">
                          <a:effectLst/>
                        </a:rPr>
                        <a:t>16,875,947</a:t>
                      </a:r>
                      <a:endParaRPr lang="es-PE" sz="1300" b="0" i="0" u="none" strike="noStrike">
                        <a:solidFill>
                          <a:srgbClr val="000000"/>
                        </a:solidFill>
                        <a:effectLst/>
                        <a:latin typeface="Trebuchet MS" panose="020B0603020202020204" pitchFamily="34" charset="0"/>
                      </a:endParaRPr>
                    </a:p>
                  </a:txBody>
                  <a:tcPr marL="8808" marR="8808" marT="8808" marB="0" anchor="b"/>
                </a:tc>
                <a:tc>
                  <a:txBody>
                    <a:bodyPr/>
                    <a:lstStyle/>
                    <a:p>
                      <a:pPr algn="r" rtl="0" fontAlgn="b"/>
                      <a:r>
                        <a:rPr lang="es-PE" sz="1300" u="none" strike="noStrike">
                          <a:effectLst/>
                        </a:rPr>
                        <a:t>14,105,599</a:t>
                      </a:r>
                      <a:endParaRPr lang="es-PE" sz="1300" b="0" i="0" u="none" strike="noStrike">
                        <a:solidFill>
                          <a:srgbClr val="000000"/>
                        </a:solidFill>
                        <a:effectLst/>
                        <a:latin typeface="Trebuchet MS" panose="020B0603020202020204" pitchFamily="34" charset="0"/>
                      </a:endParaRPr>
                    </a:p>
                  </a:txBody>
                  <a:tcPr marL="8808" marR="8808" marT="8808" marB="0" anchor="b"/>
                </a:tc>
                <a:tc>
                  <a:txBody>
                    <a:bodyPr/>
                    <a:lstStyle/>
                    <a:p>
                      <a:pPr algn="r" rtl="0" fontAlgn="b"/>
                      <a:r>
                        <a:rPr lang="es-PE" sz="1300" u="none" strike="noStrike">
                          <a:effectLst/>
                        </a:rPr>
                        <a:t>9.2</a:t>
                      </a:r>
                      <a:endParaRPr lang="es-PE" sz="1300" b="1" i="0" u="none" strike="noStrike">
                        <a:solidFill>
                          <a:srgbClr val="000000"/>
                        </a:solidFill>
                        <a:effectLst/>
                        <a:latin typeface="Trebuchet MS" panose="020B0603020202020204" pitchFamily="34" charset="0"/>
                      </a:endParaRPr>
                    </a:p>
                  </a:txBody>
                  <a:tcPr marL="8808" marR="8808" marT="8808" marB="0" anchor="b"/>
                </a:tc>
                <a:extLst>
                  <a:ext uri="{0D108BD9-81ED-4DB2-BD59-A6C34878D82A}">
                    <a16:rowId xmlns:a16="http://schemas.microsoft.com/office/drawing/2014/main" val="25834098"/>
                  </a:ext>
                </a:extLst>
              </a:tr>
              <a:tr h="449193">
                <a:tc>
                  <a:txBody>
                    <a:bodyPr/>
                    <a:lstStyle/>
                    <a:p>
                      <a:pPr algn="l" rtl="0" fontAlgn="b"/>
                      <a:r>
                        <a:rPr lang="es-MX" sz="1300" b="1" u="none" strike="noStrike" dirty="0">
                          <a:effectLst/>
                        </a:rPr>
                        <a:t>Pliego 456: GOBIERNO REGIONAL DEL DEPARTAMENTO DE PASCO</a:t>
                      </a:r>
                      <a:endParaRPr lang="es-MX" sz="1300" b="1" i="0" u="none" strike="noStrike" dirty="0">
                        <a:solidFill>
                          <a:srgbClr val="000000"/>
                        </a:solidFill>
                        <a:effectLst/>
                        <a:latin typeface="Trebuchet MS" panose="020B0603020202020204" pitchFamily="34" charset="0"/>
                      </a:endParaRPr>
                    </a:p>
                  </a:txBody>
                  <a:tcPr marL="8808" marR="8808" marT="8808" marB="0" anchor="b">
                    <a:solidFill>
                      <a:srgbClr val="FFFF00"/>
                    </a:solidFill>
                  </a:tcPr>
                </a:tc>
                <a:tc>
                  <a:txBody>
                    <a:bodyPr/>
                    <a:lstStyle/>
                    <a:p>
                      <a:pPr algn="r" rtl="0" fontAlgn="b"/>
                      <a:r>
                        <a:rPr lang="es-PE" sz="1300" b="1" u="none" strike="noStrike" dirty="0">
                          <a:effectLst/>
                        </a:rPr>
                        <a:t>966,637,964</a:t>
                      </a:r>
                      <a:endParaRPr lang="es-PE" sz="1300" b="1" i="0" u="none" strike="noStrike" dirty="0">
                        <a:solidFill>
                          <a:srgbClr val="000000"/>
                        </a:solidFill>
                        <a:effectLst/>
                        <a:latin typeface="Trebuchet MS" panose="020B0603020202020204" pitchFamily="34" charset="0"/>
                      </a:endParaRPr>
                    </a:p>
                  </a:txBody>
                  <a:tcPr marL="8808" marR="8808" marT="8808" marB="0" anchor="b">
                    <a:solidFill>
                      <a:srgbClr val="FFFF00"/>
                    </a:solidFill>
                  </a:tcPr>
                </a:tc>
                <a:tc>
                  <a:txBody>
                    <a:bodyPr/>
                    <a:lstStyle/>
                    <a:p>
                      <a:pPr algn="r" rtl="0" fontAlgn="b"/>
                      <a:r>
                        <a:rPr lang="es-PE" sz="1300" b="1" u="none" strike="noStrike" dirty="0">
                          <a:effectLst/>
                        </a:rPr>
                        <a:t>682,203,157</a:t>
                      </a:r>
                      <a:endParaRPr lang="es-PE" sz="1300" b="1" i="0" u="none" strike="noStrike" dirty="0">
                        <a:solidFill>
                          <a:srgbClr val="000000"/>
                        </a:solidFill>
                        <a:effectLst/>
                        <a:latin typeface="Trebuchet MS" panose="020B0603020202020204" pitchFamily="34" charset="0"/>
                      </a:endParaRPr>
                    </a:p>
                  </a:txBody>
                  <a:tcPr marL="8808" marR="8808" marT="8808" marB="0" anchor="b">
                    <a:solidFill>
                      <a:srgbClr val="FFFF00"/>
                    </a:solidFill>
                  </a:tcPr>
                </a:tc>
                <a:tc>
                  <a:txBody>
                    <a:bodyPr/>
                    <a:lstStyle/>
                    <a:p>
                      <a:pPr algn="r" rtl="0" fontAlgn="b"/>
                      <a:r>
                        <a:rPr lang="es-PE" sz="1300" b="1" u="none" strike="noStrike" dirty="0">
                          <a:effectLst/>
                        </a:rPr>
                        <a:t>297,989,985</a:t>
                      </a:r>
                      <a:endParaRPr lang="es-PE" sz="1300" b="1" i="0" u="none" strike="noStrike" dirty="0">
                        <a:solidFill>
                          <a:srgbClr val="000000"/>
                        </a:solidFill>
                        <a:effectLst/>
                        <a:latin typeface="Trebuchet MS" panose="020B0603020202020204" pitchFamily="34" charset="0"/>
                      </a:endParaRPr>
                    </a:p>
                  </a:txBody>
                  <a:tcPr marL="8808" marR="8808" marT="8808" marB="0" anchor="b">
                    <a:solidFill>
                      <a:srgbClr val="FFFF00"/>
                    </a:solidFill>
                  </a:tcPr>
                </a:tc>
                <a:tc>
                  <a:txBody>
                    <a:bodyPr/>
                    <a:lstStyle/>
                    <a:p>
                      <a:pPr algn="r" rtl="0" fontAlgn="b"/>
                      <a:r>
                        <a:rPr lang="es-PE" sz="1300" b="1" u="none" strike="noStrike" dirty="0">
                          <a:effectLst/>
                        </a:rPr>
                        <a:t>257,895,276</a:t>
                      </a:r>
                      <a:endParaRPr lang="es-PE" sz="1300" b="1" i="0" u="none" strike="noStrike" dirty="0">
                        <a:solidFill>
                          <a:srgbClr val="000000"/>
                        </a:solidFill>
                        <a:effectLst/>
                        <a:latin typeface="Trebuchet MS" panose="020B0603020202020204" pitchFamily="34" charset="0"/>
                      </a:endParaRPr>
                    </a:p>
                  </a:txBody>
                  <a:tcPr marL="8808" marR="8808" marT="8808" marB="0" anchor="b">
                    <a:solidFill>
                      <a:srgbClr val="FFFF00"/>
                    </a:solidFill>
                  </a:tcPr>
                </a:tc>
                <a:tc>
                  <a:txBody>
                    <a:bodyPr/>
                    <a:lstStyle/>
                    <a:p>
                      <a:pPr algn="r" rtl="0" fontAlgn="b"/>
                      <a:r>
                        <a:rPr lang="es-PE" sz="1300" b="1" u="none" strike="noStrike" dirty="0">
                          <a:effectLst/>
                        </a:rPr>
                        <a:t>26.7</a:t>
                      </a:r>
                      <a:endParaRPr lang="es-PE" sz="1300" b="1" i="0" u="none" strike="noStrike" dirty="0">
                        <a:solidFill>
                          <a:srgbClr val="000000"/>
                        </a:solidFill>
                        <a:effectLst/>
                        <a:latin typeface="Trebuchet MS" panose="020B0603020202020204" pitchFamily="34" charset="0"/>
                      </a:endParaRPr>
                    </a:p>
                  </a:txBody>
                  <a:tcPr marL="8808" marR="8808" marT="8808" marB="0" anchor="b">
                    <a:solidFill>
                      <a:srgbClr val="FFFF00"/>
                    </a:solidFill>
                  </a:tcPr>
                </a:tc>
                <a:extLst>
                  <a:ext uri="{0D108BD9-81ED-4DB2-BD59-A6C34878D82A}">
                    <a16:rowId xmlns:a16="http://schemas.microsoft.com/office/drawing/2014/main" val="1266478212"/>
                  </a:ext>
                </a:extLst>
              </a:tr>
            </a:tbl>
          </a:graphicData>
        </a:graphic>
      </p:graphicFrame>
    </p:spTree>
    <p:extLst>
      <p:ext uri="{BB962C8B-B14F-4D97-AF65-F5344CB8AC3E}">
        <p14:creationId xmlns:p14="http://schemas.microsoft.com/office/powerpoint/2010/main" val="1925240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33980" y="282735"/>
            <a:ext cx="8596668" cy="684931"/>
          </a:xfrm>
        </p:spPr>
        <p:txBody>
          <a:bodyPr/>
          <a:lstStyle/>
          <a:p>
            <a:pPr algn="ctr"/>
            <a:r>
              <a:rPr lang="es-PE" dirty="0">
                <a:solidFill>
                  <a:schemeClr val="tx1"/>
                </a:solidFill>
                <a:latin typeface="+mn-lt"/>
              </a:rPr>
              <a:t>PRESUPUESTO 2023</a:t>
            </a:r>
          </a:p>
        </p:txBody>
      </p:sp>
      <p:sp>
        <p:nvSpPr>
          <p:cNvPr id="5" name="CuadroTexto 4"/>
          <p:cNvSpPr txBox="1"/>
          <p:nvPr/>
        </p:nvSpPr>
        <p:spPr>
          <a:xfrm>
            <a:off x="3282356" y="951302"/>
            <a:ext cx="5040675" cy="369332"/>
          </a:xfrm>
          <a:prstGeom prst="rect">
            <a:avLst/>
          </a:prstGeom>
          <a:noFill/>
        </p:spPr>
        <p:txBody>
          <a:bodyPr wrap="none" rtlCol="0">
            <a:spAutoFit/>
          </a:bodyPr>
          <a:lstStyle/>
          <a:p>
            <a:r>
              <a:rPr lang="es-PE" b="1" dirty="0"/>
              <a:t>GORE PASCO - DISTRIBUCION POR FUNCIONES</a:t>
            </a:r>
          </a:p>
        </p:txBody>
      </p:sp>
      <p:sp>
        <p:nvSpPr>
          <p:cNvPr id="8" name="CuadroTexto 7"/>
          <p:cNvSpPr txBox="1"/>
          <p:nvPr/>
        </p:nvSpPr>
        <p:spPr>
          <a:xfrm>
            <a:off x="380484" y="6007213"/>
            <a:ext cx="11570589" cy="646331"/>
          </a:xfrm>
          <a:prstGeom prst="rect">
            <a:avLst/>
          </a:prstGeom>
          <a:noFill/>
        </p:spPr>
        <p:txBody>
          <a:bodyPr wrap="square" rtlCol="0">
            <a:spAutoFit/>
          </a:bodyPr>
          <a:lstStyle/>
          <a:p>
            <a:r>
              <a:rPr lang="es-PE" b="1" dirty="0"/>
              <a:t>EL PRESUPUESTO DEL GORE PASCO SE CONCENTRA EN LOS SECTORES DE EDUCACIÓN CON EL 40%, SEGUIDO DE SALUD CON EL 30.37% Y TRANSPORTE CON EL 17.28%</a:t>
            </a:r>
          </a:p>
        </p:txBody>
      </p:sp>
      <p:graphicFrame>
        <p:nvGraphicFramePr>
          <p:cNvPr id="4" name="Tabla 3"/>
          <p:cNvGraphicFramePr>
            <a:graphicFrameLocks noGrp="1"/>
          </p:cNvGraphicFramePr>
          <p:nvPr>
            <p:extLst>
              <p:ext uri="{D42A27DB-BD31-4B8C-83A1-F6EECF244321}">
                <p14:modId xmlns:p14="http://schemas.microsoft.com/office/powerpoint/2010/main" val="3452384252"/>
              </p:ext>
            </p:extLst>
          </p:nvPr>
        </p:nvGraphicFramePr>
        <p:xfrm>
          <a:off x="736847" y="1290580"/>
          <a:ext cx="10466772" cy="4549692"/>
        </p:xfrm>
        <a:graphic>
          <a:graphicData uri="http://schemas.openxmlformats.org/drawingml/2006/table">
            <a:tbl>
              <a:tblPr/>
              <a:tblGrid>
                <a:gridCol w="3701121">
                  <a:extLst>
                    <a:ext uri="{9D8B030D-6E8A-4147-A177-3AD203B41FA5}">
                      <a16:colId xmlns:a16="http://schemas.microsoft.com/office/drawing/2014/main" val="2915986850"/>
                    </a:ext>
                  </a:extLst>
                </a:gridCol>
                <a:gridCol w="1287990">
                  <a:extLst>
                    <a:ext uri="{9D8B030D-6E8A-4147-A177-3AD203B41FA5}">
                      <a16:colId xmlns:a16="http://schemas.microsoft.com/office/drawing/2014/main" val="659332447"/>
                    </a:ext>
                  </a:extLst>
                </a:gridCol>
                <a:gridCol w="1287990">
                  <a:extLst>
                    <a:ext uri="{9D8B030D-6E8A-4147-A177-3AD203B41FA5}">
                      <a16:colId xmlns:a16="http://schemas.microsoft.com/office/drawing/2014/main" val="1484252209"/>
                    </a:ext>
                  </a:extLst>
                </a:gridCol>
                <a:gridCol w="1184359">
                  <a:extLst>
                    <a:ext uri="{9D8B030D-6E8A-4147-A177-3AD203B41FA5}">
                      <a16:colId xmlns:a16="http://schemas.microsoft.com/office/drawing/2014/main" val="133177882"/>
                    </a:ext>
                  </a:extLst>
                </a:gridCol>
                <a:gridCol w="1184359">
                  <a:extLst>
                    <a:ext uri="{9D8B030D-6E8A-4147-A177-3AD203B41FA5}">
                      <a16:colId xmlns:a16="http://schemas.microsoft.com/office/drawing/2014/main" val="3531388196"/>
                    </a:ext>
                  </a:extLst>
                </a:gridCol>
                <a:gridCol w="903075">
                  <a:extLst>
                    <a:ext uri="{9D8B030D-6E8A-4147-A177-3AD203B41FA5}">
                      <a16:colId xmlns:a16="http://schemas.microsoft.com/office/drawing/2014/main" val="2249954582"/>
                    </a:ext>
                  </a:extLst>
                </a:gridCol>
                <a:gridCol w="917878">
                  <a:extLst>
                    <a:ext uri="{9D8B030D-6E8A-4147-A177-3AD203B41FA5}">
                      <a16:colId xmlns:a16="http://schemas.microsoft.com/office/drawing/2014/main" val="3526962356"/>
                    </a:ext>
                  </a:extLst>
                </a:gridCol>
              </a:tblGrid>
              <a:tr h="188484">
                <a:tc rowSpan="2">
                  <a:txBody>
                    <a:bodyPr/>
                    <a:lstStyle/>
                    <a:p>
                      <a:pPr algn="ctr" fontAlgn="ctr"/>
                      <a:r>
                        <a:rPr lang="es-PE" sz="1200" b="1" i="0" u="none" strike="noStrike" dirty="0">
                          <a:solidFill>
                            <a:srgbClr val="FFFFFF"/>
                          </a:solidFill>
                          <a:effectLst/>
                          <a:latin typeface="Arial" panose="020B0604020202020204" pitchFamily="34" charset="0"/>
                        </a:rPr>
                        <a:t>Función</a:t>
                      </a:r>
                    </a:p>
                  </a:txBody>
                  <a:tcPr marL="7044" marR="7044" marT="7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A6EA5"/>
                    </a:solidFill>
                  </a:tcPr>
                </a:tc>
                <a:tc rowSpan="2">
                  <a:txBody>
                    <a:bodyPr/>
                    <a:lstStyle/>
                    <a:p>
                      <a:pPr algn="ctr" fontAlgn="ctr"/>
                      <a:r>
                        <a:rPr lang="es-PE" sz="1200" b="1" i="0" u="none" strike="noStrike">
                          <a:solidFill>
                            <a:srgbClr val="FFFFFF"/>
                          </a:solidFill>
                          <a:effectLst/>
                          <a:latin typeface="Arial" panose="020B0604020202020204" pitchFamily="34" charset="0"/>
                        </a:rPr>
                        <a:t>PIM</a:t>
                      </a:r>
                    </a:p>
                  </a:txBody>
                  <a:tcPr marL="7044" marR="7044" marT="7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A6EA5"/>
                    </a:solidFill>
                  </a:tcPr>
                </a:tc>
                <a:tc rowSpan="2">
                  <a:txBody>
                    <a:bodyPr/>
                    <a:lstStyle/>
                    <a:p>
                      <a:pPr algn="ctr" fontAlgn="ctr"/>
                      <a:r>
                        <a:rPr lang="es-PE" sz="1200" b="1" i="0" u="none" strike="noStrike">
                          <a:solidFill>
                            <a:srgbClr val="FFFFFF"/>
                          </a:solidFill>
                          <a:effectLst/>
                          <a:latin typeface="Arial" panose="020B0604020202020204" pitchFamily="34" charset="0"/>
                        </a:rPr>
                        <a:t>Certificación</a:t>
                      </a:r>
                    </a:p>
                  </a:txBody>
                  <a:tcPr marL="7044" marR="7044" marT="7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A6EA5"/>
                    </a:solidFill>
                  </a:tcPr>
                </a:tc>
                <a:tc gridSpan="2">
                  <a:txBody>
                    <a:bodyPr/>
                    <a:lstStyle/>
                    <a:p>
                      <a:pPr algn="ctr" fontAlgn="ctr"/>
                      <a:r>
                        <a:rPr lang="es-PE" sz="1000" b="1" i="0" u="none" strike="noStrike">
                          <a:solidFill>
                            <a:srgbClr val="FFFFFF"/>
                          </a:solidFill>
                          <a:effectLst/>
                          <a:latin typeface="Arial" panose="020B0604020202020204" pitchFamily="34" charset="0"/>
                        </a:rPr>
                        <a:t>Ejecución</a:t>
                      </a:r>
                    </a:p>
                  </a:txBody>
                  <a:tcPr marL="7044" marR="7044" marT="7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A6EA5"/>
                    </a:solidFill>
                  </a:tcPr>
                </a:tc>
                <a:tc hMerge="1">
                  <a:txBody>
                    <a:bodyPr/>
                    <a:lstStyle/>
                    <a:p>
                      <a:endParaRPr lang="es-PE"/>
                    </a:p>
                  </a:txBody>
                  <a:tcPr/>
                </a:tc>
                <a:tc rowSpan="2">
                  <a:txBody>
                    <a:bodyPr/>
                    <a:lstStyle/>
                    <a:p>
                      <a:pPr algn="ctr" fontAlgn="ctr"/>
                      <a:r>
                        <a:rPr lang="es-PE" sz="1200" b="1" i="0" u="none" strike="noStrike">
                          <a:solidFill>
                            <a:srgbClr val="FFFFFF"/>
                          </a:solidFill>
                          <a:effectLst/>
                          <a:latin typeface="Arial" panose="020B0604020202020204" pitchFamily="34" charset="0"/>
                        </a:rPr>
                        <a:t>Avance % </a:t>
                      </a:r>
                    </a:p>
                  </a:txBody>
                  <a:tcPr marL="7044" marR="7044" marT="7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A6EA5"/>
                    </a:solidFill>
                  </a:tcPr>
                </a:tc>
                <a:tc rowSpan="2">
                  <a:txBody>
                    <a:bodyPr/>
                    <a:lstStyle/>
                    <a:p>
                      <a:pPr algn="ctr" fontAlgn="ctr"/>
                      <a:r>
                        <a:rPr lang="es-PE" sz="1200" b="1" i="0" u="none" strike="noStrike">
                          <a:solidFill>
                            <a:srgbClr val="FFFFFF"/>
                          </a:solidFill>
                          <a:effectLst/>
                          <a:latin typeface="Arial" panose="020B0604020202020204" pitchFamily="34" charset="0"/>
                        </a:rPr>
                        <a:t> % PTO</a:t>
                      </a:r>
                    </a:p>
                  </a:txBody>
                  <a:tcPr marL="7044" marR="7044" marT="7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A6EA5"/>
                    </a:solidFill>
                  </a:tcPr>
                </a:tc>
                <a:extLst>
                  <a:ext uri="{0D108BD9-81ED-4DB2-BD59-A6C34878D82A}">
                    <a16:rowId xmlns:a16="http://schemas.microsoft.com/office/drawing/2014/main" val="1793027559"/>
                  </a:ext>
                </a:extLst>
              </a:tr>
              <a:tr h="188484">
                <a:tc vMerge="1">
                  <a:txBody>
                    <a:bodyPr/>
                    <a:lstStyle/>
                    <a:p>
                      <a:endParaRPr lang="es-PE"/>
                    </a:p>
                  </a:txBody>
                  <a:tcPr/>
                </a:tc>
                <a:tc vMerge="1">
                  <a:txBody>
                    <a:bodyPr/>
                    <a:lstStyle/>
                    <a:p>
                      <a:endParaRPr lang="es-PE"/>
                    </a:p>
                  </a:txBody>
                  <a:tcPr/>
                </a:tc>
                <a:tc vMerge="1">
                  <a:txBody>
                    <a:bodyPr/>
                    <a:lstStyle/>
                    <a:p>
                      <a:endParaRPr lang="es-PE"/>
                    </a:p>
                  </a:txBody>
                  <a:tcPr/>
                </a:tc>
                <a:tc>
                  <a:txBody>
                    <a:bodyPr/>
                    <a:lstStyle/>
                    <a:p>
                      <a:pPr algn="ctr" fontAlgn="ctr"/>
                      <a:r>
                        <a:rPr lang="es-PE" sz="1200" b="1" i="0" u="none" strike="noStrike">
                          <a:solidFill>
                            <a:srgbClr val="FFFFFF"/>
                          </a:solidFill>
                          <a:effectLst/>
                          <a:latin typeface="Arial" panose="020B0604020202020204" pitchFamily="34" charset="0"/>
                        </a:rPr>
                        <a:t>Devengado </a:t>
                      </a:r>
                    </a:p>
                  </a:txBody>
                  <a:tcPr marL="7044" marR="7044" marT="7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A6EA5"/>
                    </a:solidFill>
                  </a:tcPr>
                </a:tc>
                <a:tc>
                  <a:txBody>
                    <a:bodyPr/>
                    <a:lstStyle/>
                    <a:p>
                      <a:pPr algn="ctr" fontAlgn="ctr"/>
                      <a:r>
                        <a:rPr lang="es-PE" sz="1200" b="1" i="0" u="none" strike="noStrike">
                          <a:solidFill>
                            <a:srgbClr val="FFFFFF"/>
                          </a:solidFill>
                          <a:effectLst/>
                          <a:latin typeface="Arial" panose="020B0604020202020204" pitchFamily="34" charset="0"/>
                        </a:rPr>
                        <a:t>Girado </a:t>
                      </a:r>
                    </a:p>
                  </a:txBody>
                  <a:tcPr marL="7044" marR="7044" marT="7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A6EA5"/>
                    </a:solidFill>
                  </a:tcPr>
                </a:tc>
                <a:tc vMerge="1">
                  <a:txBody>
                    <a:bodyPr/>
                    <a:lstStyle/>
                    <a:p>
                      <a:endParaRPr lang="es-PE"/>
                    </a:p>
                  </a:txBody>
                  <a:tcPr/>
                </a:tc>
                <a:tc vMerge="1">
                  <a:txBody>
                    <a:bodyPr/>
                    <a:lstStyle/>
                    <a:p>
                      <a:endParaRPr lang="es-PE"/>
                    </a:p>
                  </a:txBody>
                  <a:tcPr/>
                </a:tc>
                <a:extLst>
                  <a:ext uri="{0D108BD9-81ED-4DB2-BD59-A6C34878D82A}">
                    <a16:rowId xmlns:a16="http://schemas.microsoft.com/office/drawing/2014/main" val="2487855424"/>
                  </a:ext>
                </a:extLst>
              </a:tr>
              <a:tr h="368774">
                <a:tc>
                  <a:txBody>
                    <a:bodyPr/>
                    <a:lstStyle/>
                    <a:p>
                      <a:pPr algn="l" fontAlgn="b"/>
                      <a:r>
                        <a:rPr lang="es-PE" sz="1200" b="0" i="0" u="none" strike="noStrike" dirty="0">
                          <a:solidFill>
                            <a:srgbClr val="000000"/>
                          </a:solidFill>
                          <a:effectLst/>
                          <a:latin typeface="Arial" panose="020B0604020202020204" pitchFamily="34" charset="0"/>
                        </a:rPr>
                        <a:t>03: PLANEAMIENTO, GESTION Y RESERVA DE CONTINGENCIA</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49,670,849</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39,312,884</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11,543,759</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10,403,346</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  23.2</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5.14</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37271320"/>
                  </a:ext>
                </a:extLst>
              </a:tr>
              <a:tr h="188484">
                <a:tc>
                  <a:txBody>
                    <a:bodyPr/>
                    <a:lstStyle/>
                    <a:p>
                      <a:pPr algn="l" fontAlgn="b"/>
                      <a:r>
                        <a:rPr lang="es-PE" sz="1200" b="0" i="0" u="none" strike="noStrike" dirty="0">
                          <a:solidFill>
                            <a:srgbClr val="000000"/>
                          </a:solidFill>
                          <a:effectLst/>
                          <a:latin typeface="Arial" panose="020B0604020202020204" pitchFamily="34" charset="0"/>
                        </a:rPr>
                        <a:t>05: ORDEN PUBLICO Y SEGURIDAD</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14,969,197</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14,025,270</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3,008,723</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2,988,597</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  20.1</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1.55</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17652766"/>
                  </a:ext>
                </a:extLst>
              </a:tr>
              <a:tr h="188484">
                <a:tc>
                  <a:txBody>
                    <a:bodyPr/>
                    <a:lstStyle/>
                    <a:p>
                      <a:pPr algn="l" fontAlgn="b"/>
                      <a:r>
                        <a:rPr lang="es-PE" sz="1200" b="0" i="0" u="none" strike="noStrike" dirty="0">
                          <a:solidFill>
                            <a:srgbClr val="000000"/>
                          </a:solidFill>
                          <a:effectLst/>
                          <a:latin typeface="Arial" panose="020B0604020202020204" pitchFamily="34" charset="0"/>
                        </a:rPr>
                        <a:t>07: TRABAJO</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2,077,089</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377,451</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177,338</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170,258</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  8.5</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0.21</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91516068"/>
                  </a:ext>
                </a:extLst>
              </a:tr>
              <a:tr h="188484">
                <a:tc>
                  <a:txBody>
                    <a:bodyPr/>
                    <a:lstStyle/>
                    <a:p>
                      <a:pPr algn="l" fontAlgn="b"/>
                      <a:r>
                        <a:rPr lang="es-PE" sz="1200" b="0" i="0" u="none" strike="noStrike" dirty="0">
                          <a:solidFill>
                            <a:srgbClr val="000000"/>
                          </a:solidFill>
                          <a:effectLst/>
                          <a:latin typeface="Arial" panose="020B0604020202020204" pitchFamily="34" charset="0"/>
                        </a:rPr>
                        <a:t>09: TURISMO</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276,656</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191,809</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75,751</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65,531</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  27.4</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0.03</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2930990"/>
                  </a:ext>
                </a:extLst>
              </a:tr>
              <a:tr h="188484">
                <a:tc>
                  <a:txBody>
                    <a:bodyPr/>
                    <a:lstStyle/>
                    <a:p>
                      <a:pPr algn="l" fontAlgn="b"/>
                      <a:r>
                        <a:rPr lang="es-PE" sz="1200" b="0" i="0" u="none" strike="noStrike">
                          <a:solidFill>
                            <a:srgbClr val="000000"/>
                          </a:solidFill>
                          <a:effectLst/>
                          <a:latin typeface="Arial" panose="020B0604020202020204" pitchFamily="34" charset="0"/>
                        </a:rPr>
                        <a:t>10: AGROPECUARIA</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Arial" panose="020B0604020202020204" pitchFamily="34" charset="0"/>
                        </a:rPr>
                        <a:t>12,381,167</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11,425,466</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Arial" panose="020B0604020202020204" pitchFamily="34" charset="0"/>
                        </a:rPr>
                        <a:t>2,817,021</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2,761,731</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  22.8</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1.28</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05605939"/>
                  </a:ext>
                </a:extLst>
              </a:tr>
              <a:tr h="188484">
                <a:tc>
                  <a:txBody>
                    <a:bodyPr/>
                    <a:lstStyle/>
                    <a:p>
                      <a:pPr algn="l" fontAlgn="b"/>
                      <a:r>
                        <a:rPr lang="es-PE" sz="1200" b="0" i="0" u="none" strike="noStrike">
                          <a:solidFill>
                            <a:srgbClr val="000000"/>
                          </a:solidFill>
                          <a:effectLst/>
                          <a:latin typeface="Arial" panose="020B0604020202020204" pitchFamily="34" charset="0"/>
                        </a:rPr>
                        <a:t>11: PESCA</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Arial" panose="020B0604020202020204" pitchFamily="34" charset="0"/>
                        </a:rPr>
                        <a:t>241,224</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73,665</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10,165</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9,915</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  4.2</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0.02</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26335235"/>
                  </a:ext>
                </a:extLst>
              </a:tr>
              <a:tr h="188484">
                <a:tc>
                  <a:txBody>
                    <a:bodyPr/>
                    <a:lstStyle/>
                    <a:p>
                      <a:pPr algn="l" fontAlgn="b"/>
                      <a:r>
                        <a:rPr lang="es-PE" sz="1200" b="0" i="0" u="none" strike="noStrike">
                          <a:solidFill>
                            <a:srgbClr val="000000"/>
                          </a:solidFill>
                          <a:effectLst/>
                          <a:latin typeface="Arial" panose="020B0604020202020204" pitchFamily="34" charset="0"/>
                        </a:rPr>
                        <a:t>12: ENERGIA</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Arial" panose="020B0604020202020204" pitchFamily="34" charset="0"/>
                        </a:rPr>
                        <a:t>164,238</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39,016</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0</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0</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  0.0</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0.02</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80469989"/>
                  </a:ext>
                </a:extLst>
              </a:tr>
              <a:tr h="188484">
                <a:tc>
                  <a:txBody>
                    <a:bodyPr/>
                    <a:lstStyle/>
                    <a:p>
                      <a:pPr algn="l" fontAlgn="b"/>
                      <a:r>
                        <a:rPr lang="es-PE" sz="1200" b="0" i="0" u="none" strike="noStrike">
                          <a:solidFill>
                            <a:srgbClr val="000000"/>
                          </a:solidFill>
                          <a:effectLst/>
                          <a:latin typeface="Arial" panose="020B0604020202020204" pitchFamily="34" charset="0"/>
                        </a:rPr>
                        <a:t>13: MINERIA</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Arial" panose="020B0604020202020204" pitchFamily="34" charset="0"/>
                        </a:rPr>
                        <a:t>614,530</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349,868</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101,270</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92,020</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  16.5</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0.06</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7613463"/>
                  </a:ext>
                </a:extLst>
              </a:tr>
              <a:tr h="188484">
                <a:tc>
                  <a:txBody>
                    <a:bodyPr/>
                    <a:lstStyle/>
                    <a:p>
                      <a:pPr algn="l" fontAlgn="b"/>
                      <a:r>
                        <a:rPr lang="es-PE" sz="1200" b="0" i="0" u="none" strike="noStrike" dirty="0">
                          <a:solidFill>
                            <a:srgbClr val="000000"/>
                          </a:solidFill>
                          <a:effectLst/>
                          <a:latin typeface="Arial" panose="020B0604020202020204" pitchFamily="34" charset="0"/>
                        </a:rPr>
                        <a:t>14: INDUSTRIA</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96,200</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Arial" panose="020B0604020202020204" pitchFamily="34" charset="0"/>
                        </a:rPr>
                        <a:t>56,064</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6,345</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6,015</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  6.6</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0.01</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99024500"/>
                  </a:ext>
                </a:extLst>
              </a:tr>
              <a:tr h="188484">
                <a:tc>
                  <a:txBody>
                    <a:bodyPr/>
                    <a:lstStyle/>
                    <a:p>
                      <a:pPr algn="l" fontAlgn="b"/>
                      <a:r>
                        <a:rPr lang="es-PE" sz="1200" b="1" i="0" u="none" strike="noStrike" dirty="0">
                          <a:solidFill>
                            <a:srgbClr val="000000"/>
                          </a:solidFill>
                          <a:effectLst/>
                          <a:latin typeface="Arial" panose="020B0604020202020204" pitchFamily="34" charset="0"/>
                        </a:rPr>
                        <a:t>15: TRANSPORTE</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s-PE" sz="1200" b="1" i="0" u="none" strike="noStrike" dirty="0">
                          <a:solidFill>
                            <a:srgbClr val="000000"/>
                          </a:solidFill>
                          <a:effectLst/>
                          <a:latin typeface="Arial" panose="020B0604020202020204" pitchFamily="34" charset="0"/>
                        </a:rPr>
                        <a:t>167,029,567</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s-PE" sz="1200" b="1" i="0" u="none" strike="noStrike" dirty="0">
                          <a:solidFill>
                            <a:srgbClr val="000000"/>
                          </a:solidFill>
                          <a:effectLst/>
                          <a:latin typeface="Arial" panose="020B0604020202020204" pitchFamily="34" charset="0"/>
                        </a:rPr>
                        <a:t>135,290,324</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s-PE" sz="1200" b="1" i="0" u="none" strike="noStrike" dirty="0">
                          <a:solidFill>
                            <a:srgbClr val="000000"/>
                          </a:solidFill>
                          <a:effectLst/>
                          <a:latin typeface="Arial" panose="020B0604020202020204" pitchFamily="34" charset="0"/>
                        </a:rPr>
                        <a:t>14,379,381</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s-PE" sz="1200" b="1" i="0" u="none" strike="noStrike" dirty="0">
                          <a:solidFill>
                            <a:srgbClr val="000000"/>
                          </a:solidFill>
                          <a:effectLst/>
                          <a:latin typeface="Arial" panose="020B0604020202020204" pitchFamily="34" charset="0"/>
                        </a:rPr>
                        <a:t>13,590,395</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s-PE" sz="1200" b="1" i="0" u="none" strike="noStrike" dirty="0">
                          <a:solidFill>
                            <a:srgbClr val="000000"/>
                          </a:solidFill>
                          <a:effectLst/>
                          <a:latin typeface="Arial" panose="020B0604020202020204" pitchFamily="34" charset="0"/>
                        </a:rPr>
                        <a:t>  8.6</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s-PE" sz="1200" b="1" i="0" u="none" strike="noStrike" dirty="0">
                          <a:solidFill>
                            <a:srgbClr val="000000"/>
                          </a:solidFill>
                          <a:effectLst/>
                          <a:latin typeface="Arial" panose="020B0604020202020204" pitchFamily="34" charset="0"/>
                        </a:rPr>
                        <a:t>17.28</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526482444"/>
                  </a:ext>
                </a:extLst>
              </a:tr>
              <a:tr h="188484">
                <a:tc>
                  <a:txBody>
                    <a:bodyPr/>
                    <a:lstStyle/>
                    <a:p>
                      <a:pPr algn="l" fontAlgn="b"/>
                      <a:r>
                        <a:rPr lang="es-PE" sz="1200" b="0" i="0" u="none" strike="noStrike" dirty="0">
                          <a:solidFill>
                            <a:srgbClr val="000000"/>
                          </a:solidFill>
                          <a:effectLst/>
                          <a:latin typeface="Arial" panose="020B0604020202020204" pitchFamily="34" charset="0"/>
                        </a:rPr>
                        <a:t>16: COMUNICACIONES</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Arial" panose="020B0604020202020204" pitchFamily="34" charset="0"/>
                        </a:rPr>
                        <a:t>1,015,834</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Arial" panose="020B0604020202020204" pitchFamily="34" charset="0"/>
                        </a:rPr>
                        <a:t>151,897</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Arial" panose="020B0604020202020204" pitchFamily="34" charset="0"/>
                        </a:rPr>
                        <a:t>99,193</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97,093</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  9.8</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0.11</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6874338"/>
                  </a:ext>
                </a:extLst>
              </a:tr>
              <a:tr h="188484">
                <a:tc>
                  <a:txBody>
                    <a:bodyPr/>
                    <a:lstStyle/>
                    <a:p>
                      <a:pPr algn="l" fontAlgn="b"/>
                      <a:r>
                        <a:rPr lang="es-PE" sz="1200" b="0" i="0" u="none" strike="noStrike">
                          <a:solidFill>
                            <a:srgbClr val="000000"/>
                          </a:solidFill>
                          <a:effectLst/>
                          <a:latin typeface="Arial" panose="020B0604020202020204" pitchFamily="34" charset="0"/>
                        </a:rPr>
                        <a:t>17: AMBIENTE</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99,450</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Arial" panose="020B0604020202020204" pitchFamily="34" charset="0"/>
                        </a:rPr>
                        <a:t>99,450</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38,500</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35,000</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  38.7</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0.01</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66391671"/>
                  </a:ext>
                </a:extLst>
              </a:tr>
              <a:tr h="188484">
                <a:tc>
                  <a:txBody>
                    <a:bodyPr/>
                    <a:lstStyle/>
                    <a:p>
                      <a:pPr algn="l" fontAlgn="b"/>
                      <a:r>
                        <a:rPr lang="es-PE" sz="1200" b="0" i="0" u="none" strike="noStrike">
                          <a:solidFill>
                            <a:srgbClr val="000000"/>
                          </a:solidFill>
                          <a:effectLst/>
                          <a:latin typeface="Arial" panose="020B0604020202020204" pitchFamily="34" charset="0"/>
                        </a:rPr>
                        <a:t>18: SANEAMIENTO</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16,183,016</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Arial" panose="020B0604020202020204" pitchFamily="34" charset="0"/>
                        </a:rPr>
                        <a:t>12,770,813</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1,286,041</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1,123,961</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  7.9</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1.67</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92645222"/>
                  </a:ext>
                </a:extLst>
              </a:tr>
              <a:tr h="188484">
                <a:tc>
                  <a:txBody>
                    <a:bodyPr/>
                    <a:lstStyle/>
                    <a:p>
                      <a:pPr algn="l" fontAlgn="b"/>
                      <a:r>
                        <a:rPr lang="es-PE" sz="1200" b="0" i="0" u="none" strike="noStrike">
                          <a:solidFill>
                            <a:srgbClr val="000000"/>
                          </a:solidFill>
                          <a:effectLst/>
                          <a:latin typeface="Arial" panose="020B0604020202020204" pitchFamily="34" charset="0"/>
                        </a:rPr>
                        <a:t>19: VIVIENDA Y DESARROLLO URBANO</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2,122,932</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1,725,585</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179,533</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164,933</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  8.5</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0.22</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75267464"/>
                  </a:ext>
                </a:extLst>
              </a:tr>
              <a:tr h="188484">
                <a:tc>
                  <a:txBody>
                    <a:bodyPr/>
                    <a:lstStyle/>
                    <a:p>
                      <a:pPr algn="l" fontAlgn="b"/>
                      <a:r>
                        <a:rPr lang="es-PE" sz="1200" b="1" i="0" u="none" strike="noStrike" dirty="0">
                          <a:solidFill>
                            <a:srgbClr val="000000"/>
                          </a:solidFill>
                          <a:effectLst/>
                          <a:latin typeface="Arial" panose="020B0604020202020204" pitchFamily="34" charset="0"/>
                        </a:rPr>
                        <a:t>20: SALUD</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s-PE" sz="1200" b="1" i="0" u="none" strike="noStrike" dirty="0">
                          <a:solidFill>
                            <a:srgbClr val="000000"/>
                          </a:solidFill>
                          <a:effectLst/>
                          <a:latin typeface="Arial" panose="020B0604020202020204" pitchFamily="34" charset="0"/>
                        </a:rPr>
                        <a:t>293,606,682</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s-PE" sz="1200" b="1" i="0" u="none" strike="noStrike" dirty="0">
                          <a:solidFill>
                            <a:srgbClr val="000000"/>
                          </a:solidFill>
                          <a:effectLst/>
                          <a:latin typeface="Arial" panose="020B0604020202020204" pitchFamily="34" charset="0"/>
                        </a:rPr>
                        <a:t>201,602,717</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s-PE" sz="1200" b="1" i="0" u="none" strike="noStrike" dirty="0">
                          <a:solidFill>
                            <a:srgbClr val="000000"/>
                          </a:solidFill>
                          <a:effectLst/>
                          <a:latin typeface="Arial" panose="020B0604020202020204" pitchFamily="34" charset="0"/>
                        </a:rPr>
                        <a:t>66,442,793</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s-PE" sz="1200" b="1" i="0" u="none" strike="noStrike" dirty="0">
                          <a:solidFill>
                            <a:srgbClr val="000000"/>
                          </a:solidFill>
                          <a:effectLst/>
                          <a:latin typeface="Arial" panose="020B0604020202020204" pitchFamily="34" charset="0"/>
                        </a:rPr>
                        <a:t>64,615,014</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s-PE" sz="1200" b="1" i="0" u="none" strike="noStrike" dirty="0">
                          <a:solidFill>
                            <a:srgbClr val="000000"/>
                          </a:solidFill>
                          <a:effectLst/>
                          <a:latin typeface="Arial" panose="020B0604020202020204" pitchFamily="34" charset="0"/>
                        </a:rPr>
                        <a:t>  22.6</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s-PE" sz="1200" b="1" i="0" u="none" strike="noStrike" dirty="0">
                          <a:solidFill>
                            <a:srgbClr val="000000"/>
                          </a:solidFill>
                          <a:effectLst/>
                          <a:latin typeface="Arial" panose="020B0604020202020204" pitchFamily="34" charset="0"/>
                        </a:rPr>
                        <a:t>30.37</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403028802"/>
                  </a:ext>
                </a:extLst>
              </a:tr>
              <a:tr h="188484">
                <a:tc>
                  <a:txBody>
                    <a:bodyPr/>
                    <a:lstStyle/>
                    <a:p>
                      <a:pPr algn="l" fontAlgn="b"/>
                      <a:r>
                        <a:rPr lang="es-PE" sz="1200" b="0" i="0" u="none" strike="noStrike">
                          <a:solidFill>
                            <a:srgbClr val="000000"/>
                          </a:solidFill>
                          <a:effectLst/>
                          <a:latin typeface="Arial" panose="020B0604020202020204" pitchFamily="34" charset="0"/>
                        </a:rPr>
                        <a:t>21: CULTURA Y DEPORTE</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1,499,097</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1,399,096</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Arial" panose="020B0604020202020204" pitchFamily="34" charset="0"/>
                        </a:rPr>
                        <a:t>522,130</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0</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  34.8</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0.16</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95495946"/>
                  </a:ext>
                </a:extLst>
              </a:tr>
              <a:tr h="188484">
                <a:tc>
                  <a:txBody>
                    <a:bodyPr/>
                    <a:lstStyle/>
                    <a:p>
                      <a:pPr algn="l" fontAlgn="b"/>
                      <a:r>
                        <a:rPr lang="es-PE" sz="1200" b="1" i="0" u="none" strike="noStrike" dirty="0">
                          <a:solidFill>
                            <a:srgbClr val="000000"/>
                          </a:solidFill>
                          <a:effectLst/>
                          <a:latin typeface="Arial" panose="020B0604020202020204" pitchFamily="34" charset="0"/>
                        </a:rPr>
                        <a:t>22: EDUCACION</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es-PE" sz="1200" b="1" i="0" u="none" strike="noStrike" dirty="0">
                          <a:solidFill>
                            <a:srgbClr val="000000"/>
                          </a:solidFill>
                          <a:effectLst/>
                          <a:latin typeface="Arial" panose="020B0604020202020204" pitchFamily="34" charset="0"/>
                        </a:rPr>
                        <a:t>387,267,379</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es-PE" sz="1200" b="1" i="0" u="none" strike="noStrike" dirty="0">
                          <a:solidFill>
                            <a:srgbClr val="000000"/>
                          </a:solidFill>
                          <a:effectLst/>
                          <a:latin typeface="Arial" panose="020B0604020202020204" pitchFamily="34" charset="0"/>
                        </a:rPr>
                        <a:t>253,527,411</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es-PE" sz="1200" b="1" i="0" u="none" strike="noStrike" dirty="0">
                          <a:solidFill>
                            <a:srgbClr val="000000"/>
                          </a:solidFill>
                          <a:effectLst/>
                          <a:latin typeface="Arial" panose="020B0604020202020204" pitchFamily="34" charset="0"/>
                        </a:rPr>
                        <a:t>150,984,278</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es-PE" sz="1200" b="1" i="0" u="none" strike="noStrike" dirty="0">
                          <a:solidFill>
                            <a:srgbClr val="000000"/>
                          </a:solidFill>
                          <a:effectLst/>
                          <a:latin typeface="Arial" panose="020B0604020202020204" pitchFamily="34" charset="0"/>
                        </a:rPr>
                        <a:t>149,795,281</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es-PE" sz="1200" b="1" i="0" u="none" strike="noStrike" dirty="0">
                          <a:solidFill>
                            <a:srgbClr val="000000"/>
                          </a:solidFill>
                          <a:effectLst/>
                          <a:latin typeface="Arial" panose="020B0604020202020204" pitchFamily="34" charset="0"/>
                        </a:rPr>
                        <a:t>  39.0</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es-PE" sz="1200" b="1" i="0" u="none" strike="noStrike" dirty="0">
                          <a:solidFill>
                            <a:srgbClr val="000000"/>
                          </a:solidFill>
                          <a:effectLst/>
                          <a:latin typeface="Arial" panose="020B0604020202020204" pitchFamily="34" charset="0"/>
                        </a:rPr>
                        <a:t>40.06</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149482687"/>
                  </a:ext>
                </a:extLst>
              </a:tr>
              <a:tr h="188484">
                <a:tc>
                  <a:txBody>
                    <a:bodyPr/>
                    <a:lstStyle/>
                    <a:p>
                      <a:pPr algn="l" fontAlgn="b"/>
                      <a:r>
                        <a:rPr lang="es-PE" sz="1200" b="0" i="0" u="none" strike="noStrike" dirty="0">
                          <a:solidFill>
                            <a:srgbClr val="000000"/>
                          </a:solidFill>
                          <a:effectLst/>
                          <a:latin typeface="Arial" panose="020B0604020202020204" pitchFamily="34" charset="0"/>
                        </a:rPr>
                        <a:t>23: PROTECCION SOCIAL</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Arial" panose="020B0604020202020204" pitchFamily="34" charset="0"/>
                        </a:rPr>
                        <a:t>1,922,590</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1,181,241</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Arial" panose="020B0604020202020204" pitchFamily="34" charset="0"/>
                        </a:rPr>
                        <a:t>253,100</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214,995</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  13.2</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0.20</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01970928"/>
                  </a:ext>
                </a:extLst>
              </a:tr>
              <a:tr h="188484">
                <a:tc>
                  <a:txBody>
                    <a:bodyPr/>
                    <a:lstStyle/>
                    <a:p>
                      <a:pPr algn="l" fontAlgn="b"/>
                      <a:r>
                        <a:rPr lang="es-PE" sz="1200" b="0" i="0" u="none" strike="noStrike">
                          <a:solidFill>
                            <a:srgbClr val="000000"/>
                          </a:solidFill>
                          <a:effectLst/>
                          <a:latin typeface="Arial" panose="020B0604020202020204" pitchFamily="34" charset="0"/>
                        </a:rPr>
                        <a:t>24: PREVISION SOCIAL</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11,510,412</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7,626,130</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Arial" panose="020B0604020202020204" pitchFamily="34" charset="0"/>
                        </a:rPr>
                        <a:t>6,076,157</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Arial" panose="020B0604020202020204" pitchFamily="34" charset="0"/>
                        </a:rPr>
                        <a:t>6,023,694</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  52.8</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1.19</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76960456"/>
                  </a:ext>
                </a:extLst>
              </a:tr>
              <a:tr h="188484">
                <a:tc>
                  <a:txBody>
                    <a:bodyPr/>
                    <a:lstStyle/>
                    <a:p>
                      <a:pPr algn="l" fontAlgn="b"/>
                      <a:r>
                        <a:rPr lang="es-PE" sz="1200" b="0" i="0" u="none" strike="noStrike">
                          <a:solidFill>
                            <a:srgbClr val="000000"/>
                          </a:solidFill>
                          <a:effectLst/>
                          <a:latin typeface="Arial" panose="020B0604020202020204" pitchFamily="34" charset="0"/>
                        </a:rPr>
                        <a:t>25: DEUDA PUBLICA</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4,062,068</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1,010,646</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1,010,646</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Arial" panose="020B0604020202020204" pitchFamily="34" charset="0"/>
                        </a:rPr>
                        <a:t>1,010,646</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Arial" panose="020B0604020202020204" pitchFamily="34" charset="0"/>
                        </a:rPr>
                        <a:t>  24.9</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Arial" panose="020B0604020202020204" pitchFamily="34" charset="0"/>
                        </a:rPr>
                        <a:t>0.42</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8431485"/>
                  </a:ext>
                </a:extLst>
              </a:tr>
              <a:tr h="188484">
                <a:tc>
                  <a:txBody>
                    <a:bodyPr/>
                    <a:lstStyle/>
                    <a:p>
                      <a:pPr algn="l" fontAlgn="b"/>
                      <a:r>
                        <a:rPr lang="es-PE" sz="1200" b="0" i="0" u="none" strike="noStrike">
                          <a:solidFill>
                            <a:srgbClr val="000000"/>
                          </a:solidFill>
                          <a:effectLst/>
                          <a:latin typeface="Arial" panose="020B0604020202020204" pitchFamily="34" charset="0"/>
                        </a:rPr>
                        <a:t> </a:t>
                      </a:r>
                    </a:p>
                  </a:txBody>
                  <a:tcPr marL="7044" marR="7044" marT="704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s-PE" sz="1200" b="1" i="0" u="none" strike="noStrike">
                          <a:solidFill>
                            <a:srgbClr val="000000"/>
                          </a:solidFill>
                          <a:effectLst/>
                          <a:latin typeface="Arial" panose="020B0604020202020204" pitchFamily="34" charset="0"/>
                        </a:rPr>
                        <a:t>966,810,177</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s-PE" sz="1200" b="1" i="0" u="none" strike="noStrike">
                          <a:solidFill>
                            <a:srgbClr val="000000"/>
                          </a:solidFill>
                          <a:effectLst/>
                          <a:latin typeface="Arial" panose="020B0604020202020204" pitchFamily="34" charset="0"/>
                        </a:rPr>
                        <a:t>682,236,803</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s-PE" sz="1200" b="1" i="0" u="none" strike="noStrike">
                          <a:solidFill>
                            <a:srgbClr val="000000"/>
                          </a:solidFill>
                          <a:effectLst/>
                          <a:latin typeface="Arial" panose="020B0604020202020204" pitchFamily="34" charset="0"/>
                        </a:rPr>
                        <a:t>259,012,124</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s-PE" sz="1200" b="1" i="0" u="none" strike="noStrike">
                          <a:solidFill>
                            <a:srgbClr val="000000"/>
                          </a:solidFill>
                          <a:effectLst/>
                          <a:latin typeface="Arial" panose="020B0604020202020204" pitchFamily="34" charset="0"/>
                        </a:rPr>
                        <a:t>253,168,425</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s-PE" sz="1200" b="0" i="0" u="none" strike="noStrike" dirty="0">
                          <a:solidFill>
                            <a:srgbClr val="000000"/>
                          </a:solidFill>
                          <a:effectLst/>
                          <a:latin typeface="Arial" panose="020B0604020202020204" pitchFamily="34" charset="0"/>
                        </a:rPr>
                        <a:t> </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s-PE" sz="1200" b="1" i="0" u="none" strike="noStrike" dirty="0">
                          <a:solidFill>
                            <a:srgbClr val="000000"/>
                          </a:solidFill>
                          <a:effectLst/>
                          <a:latin typeface="Arial" panose="020B0604020202020204" pitchFamily="34" charset="0"/>
                        </a:rPr>
                        <a:t>100.00</a:t>
                      </a:r>
                    </a:p>
                  </a:txBody>
                  <a:tcPr marL="7044" marR="7044" marT="70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472142033"/>
                  </a:ext>
                </a:extLst>
              </a:tr>
            </a:tbl>
          </a:graphicData>
        </a:graphic>
      </p:graphicFrame>
    </p:spTree>
    <p:extLst>
      <p:ext uri="{BB962C8B-B14F-4D97-AF65-F5344CB8AC3E}">
        <p14:creationId xmlns:p14="http://schemas.microsoft.com/office/powerpoint/2010/main" val="1016446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PE" b="1" dirty="0">
                <a:solidFill>
                  <a:schemeClr val="tx1"/>
                </a:solidFill>
                <a:latin typeface="+mn-lt"/>
              </a:rPr>
              <a:t>EJECUCION PRESUPUESTAL DE ACTIVIDADES</a:t>
            </a:r>
          </a:p>
        </p:txBody>
      </p:sp>
    </p:spTree>
    <p:extLst>
      <p:ext uri="{BB962C8B-B14F-4D97-AF65-F5344CB8AC3E}">
        <p14:creationId xmlns:p14="http://schemas.microsoft.com/office/powerpoint/2010/main" val="2728784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E" dirty="0">
                <a:solidFill>
                  <a:schemeClr val="tx1"/>
                </a:solidFill>
                <a:latin typeface="+mn-lt"/>
              </a:rPr>
              <a:t>EJECUCION PRESUPUESTAL 2023</a:t>
            </a:r>
          </a:p>
        </p:txBody>
      </p:sp>
      <p:sp>
        <p:nvSpPr>
          <p:cNvPr id="5" name="CuadroTexto 4"/>
          <p:cNvSpPr txBox="1"/>
          <p:nvPr/>
        </p:nvSpPr>
        <p:spPr>
          <a:xfrm>
            <a:off x="3344334" y="1436688"/>
            <a:ext cx="4922694" cy="369332"/>
          </a:xfrm>
          <a:prstGeom prst="rect">
            <a:avLst/>
          </a:prstGeom>
          <a:noFill/>
        </p:spPr>
        <p:txBody>
          <a:bodyPr wrap="none" rtlCol="0">
            <a:spAutoFit/>
          </a:bodyPr>
          <a:lstStyle/>
          <a:p>
            <a:r>
              <a:rPr lang="es-PE" b="1" dirty="0"/>
              <a:t>DISTRIBUCION POR FUENTE DE FINANCIAMIENTO</a:t>
            </a:r>
          </a:p>
        </p:txBody>
      </p:sp>
      <p:graphicFrame>
        <p:nvGraphicFramePr>
          <p:cNvPr id="7" name="Tabla 6"/>
          <p:cNvGraphicFramePr>
            <a:graphicFrameLocks noGrp="1"/>
          </p:cNvGraphicFramePr>
          <p:nvPr>
            <p:extLst>
              <p:ext uri="{D42A27DB-BD31-4B8C-83A1-F6EECF244321}">
                <p14:modId xmlns:p14="http://schemas.microsoft.com/office/powerpoint/2010/main" val="3586303767"/>
              </p:ext>
            </p:extLst>
          </p:nvPr>
        </p:nvGraphicFramePr>
        <p:xfrm>
          <a:off x="74082" y="2100400"/>
          <a:ext cx="11982450" cy="2415041"/>
        </p:xfrm>
        <a:graphic>
          <a:graphicData uri="http://schemas.openxmlformats.org/drawingml/2006/table">
            <a:tbl>
              <a:tblPr/>
              <a:tblGrid>
                <a:gridCol w="4362211">
                  <a:extLst>
                    <a:ext uri="{9D8B030D-6E8A-4147-A177-3AD203B41FA5}">
                      <a16:colId xmlns:a16="http://schemas.microsoft.com/office/drawing/2014/main" val="20000"/>
                    </a:ext>
                  </a:extLst>
                </a:gridCol>
                <a:gridCol w="1581302">
                  <a:extLst>
                    <a:ext uri="{9D8B030D-6E8A-4147-A177-3AD203B41FA5}">
                      <a16:colId xmlns:a16="http://schemas.microsoft.com/office/drawing/2014/main" val="20001"/>
                    </a:ext>
                  </a:extLst>
                </a:gridCol>
                <a:gridCol w="1581302">
                  <a:extLst>
                    <a:ext uri="{9D8B030D-6E8A-4147-A177-3AD203B41FA5}">
                      <a16:colId xmlns:a16="http://schemas.microsoft.com/office/drawing/2014/main" val="20002"/>
                    </a:ext>
                  </a:extLst>
                </a:gridCol>
                <a:gridCol w="1908467">
                  <a:extLst>
                    <a:ext uri="{9D8B030D-6E8A-4147-A177-3AD203B41FA5}">
                      <a16:colId xmlns:a16="http://schemas.microsoft.com/office/drawing/2014/main" val="20003"/>
                    </a:ext>
                  </a:extLst>
                </a:gridCol>
                <a:gridCol w="1458615">
                  <a:extLst>
                    <a:ext uri="{9D8B030D-6E8A-4147-A177-3AD203B41FA5}">
                      <a16:colId xmlns:a16="http://schemas.microsoft.com/office/drawing/2014/main" val="20004"/>
                    </a:ext>
                  </a:extLst>
                </a:gridCol>
                <a:gridCol w="1090553">
                  <a:extLst>
                    <a:ext uri="{9D8B030D-6E8A-4147-A177-3AD203B41FA5}">
                      <a16:colId xmlns:a16="http://schemas.microsoft.com/office/drawing/2014/main" val="20005"/>
                    </a:ext>
                  </a:extLst>
                </a:gridCol>
              </a:tblGrid>
              <a:tr h="345268">
                <a:tc>
                  <a:txBody>
                    <a:bodyPr/>
                    <a:lstStyle/>
                    <a:p>
                      <a:pPr algn="ctr" fontAlgn="ctr"/>
                      <a:r>
                        <a:rPr lang="es-PE" sz="1400" b="1" i="0" u="none" strike="noStrike" dirty="0">
                          <a:solidFill>
                            <a:srgbClr val="FFFFFF"/>
                          </a:solidFill>
                          <a:effectLst/>
                          <a:latin typeface="+mn-lt"/>
                        </a:rPr>
                        <a:t>Fuente de Financiamiento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400" b="1" i="0" u="none" strike="noStrike">
                          <a:solidFill>
                            <a:srgbClr val="FFFFFF"/>
                          </a:solidFill>
                          <a:effectLst/>
                          <a:latin typeface="+mn-lt"/>
                        </a:rPr>
                        <a:t>PIM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400" b="1" i="0" u="none" strike="noStrike">
                          <a:solidFill>
                            <a:srgbClr val="FFFFFF"/>
                          </a:solidFill>
                          <a:effectLst/>
                          <a:latin typeface="+mn-lt"/>
                        </a:rPr>
                        <a:t>Certificación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400" b="1" i="0" u="none" strike="noStrike">
                          <a:solidFill>
                            <a:srgbClr val="FFFFFF"/>
                          </a:solidFill>
                          <a:effectLst/>
                          <a:latin typeface="+mn-lt"/>
                        </a:rPr>
                        <a:t>Compromiso Anual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400" b="1" i="0" u="none" strike="noStrike">
                          <a:solidFill>
                            <a:srgbClr val="FFFFFF"/>
                          </a:solidFill>
                          <a:effectLst/>
                          <a:latin typeface="+mn-lt"/>
                        </a:rPr>
                        <a:t>Devengado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400" b="1" i="0" u="none" strike="noStrike" dirty="0">
                          <a:solidFill>
                            <a:srgbClr val="FFFFFF"/>
                          </a:solidFill>
                          <a:effectLst/>
                          <a:latin typeface="+mn-lt"/>
                        </a:rPr>
                        <a:t>Avance %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extLst>
                  <a:ext uri="{0D108BD9-81ED-4DB2-BD59-A6C34878D82A}">
                    <a16:rowId xmlns:a16="http://schemas.microsoft.com/office/drawing/2014/main" val="10000"/>
                  </a:ext>
                </a:extLst>
              </a:tr>
              <a:tr h="408382">
                <a:tc>
                  <a:txBody>
                    <a:bodyPr/>
                    <a:lstStyle/>
                    <a:p>
                      <a:pPr algn="l" fontAlgn="b"/>
                      <a:r>
                        <a:rPr lang="es-PE" sz="1400" b="1" i="0" u="none" strike="noStrike" dirty="0">
                          <a:solidFill>
                            <a:srgbClr val="000000"/>
                          </a:solidFill>
                          <a:effectLst/>
                          <a:latin typeface="+mn-lt"/>
                        </a:rPr>
                        <a:t>1: RECURSOS ORDINARIOS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1" i="0" u="none" strike="noStrike" dirty="0">
                          <a:solidFill>
                            <a:srgbClr val="000000"/>
                          </a:solidFill>
                          <a:effectLst/>
                          <a:latin typeface="+mn-lt"/>
                        </a:rPr>
                        <a:t>580,369,802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343,623,364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247,656,003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213,498,323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1" i="0" u="none" strike="noStrike" dirty="0">
                          <a:solidFill>
                            <a:srgbClr val="000000"/>
                          </a:solidFill>
                          <a:effectLst/>
                          <a:latin typeface="+mn-lt"/>
                        </a:rPr>
                        <a:t>  36.8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408382">
                <a:tc>
                  <a:txBody>
                    <a:bodyPr/>
                    <a:lstStyle/>
                    <a:p>
                      <a:pPr algn="l" fontAlgn="b"/>
                      <a:r>
                        <a:rPr lang="es-PE" sz="1400" b="1" i="0" u="none" strike="noStrike" dirty="0">
                          <a:solidFill>
                            <a:srgbClr val="000000"/>
                          </a:solidFill>
                          <a:effectLst/>
                          <a:latin typeface="+mn-lt"/>
                        </a:rPr>
                        <a:t>2: RECURSOS DIRECTAMENTE RECAUDADOS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1" i="0" u="none" strike="noStrike" dirty="0">
                          <a:solidFill>
                            <a:srgbClr val="000000"/>
                          </a:solidFill>
                          <a:effectLst/>
                          <a:latin typeface="+mn-lt"/>
                        </a:rPr>
                        <a:t>3,825,418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1,418,399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1,262,851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812,550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1" i="0" u="none" strike="noStrike" dirty="0">
                          <a:solidFill>
                            <a:srgbClr val="000000"/>
                          </a:solidFill>
                          <a:effectLst/>
                          <a:latin typeface="+mn-lt"/>
                        </a:rPr>
                        <a:t> 21.2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408382">
                <a:tc>
                  <a:txBody>
                    <a:bodyPr/>
                    <a:lstStyle/>
                    <a:p>
                      <a:pPr algn="l" fontAlgn="b"/>
                      <a:r>
                        <a:rPr lang="es-PE" sz="1400" b="1" i="0" u="none" strike="noStrike" dirty="0">
                          <a:solidFill>
                            <a:srgbClr val="000000"/>
                          </a:solidFill>
                          <a:effectLst/>
                          <a:latin typeface="+mn-lt"/>
                        </a:rPr>
                        <a:t>4: DONACIONES Y TRANSFERENCIAS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1" i="0" u="none" strike="noStrike" dirty="0">
                          <a:solidFill>
                            <a:srgbClr val="000000"/>
                          </a:solidFill>
                          <a:effectLst/>
                          <a:latin typeface="+mn-lt"/>
                        </a:rPr>
                        <a:t>12,980,549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4,588,490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3,967,430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2,972,052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1" i="0" u="none" strike="noStrike" dirty="0">
                          <a:solidFill>
                            <a:srgbClr val="000000"/>
                          </a:solidFill>
                          <a:effectLst/>
                          <a:latin typeface="+mn-lt"/>
                        </a:rPr>
                        <a:t> 22.9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408382">
                <a:tc>
                  <a:txBody>
                    <a:bodyPr/>
                    <a:lstStyle/>
                    <a:p>
                      <a:pPr algn="l" fontAlgn="b"/>
                      <a:r>
                        <a:rPr lang="es-PE" sz="1400" b="1" i="0" u="none" strike="noStrike" dirty="0">
                          <a:solidFill>
                            <a:srgbClr val="000000"/>
                          </a:solidFill>
                          <a:effectLst/>
                          <a:latin typeface="+mn-lt"/>
                        </a:rPr>
                        <a:t>5: RECURSOS DETERMINADOS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1" i="0" u="none" strike="noStrike" dirty="0">
                          <a:solidFill>
                            <a:srgbClr val="000000"/>
                          </a:solidFill>
                          <a:effectLst/>
                          <a:latin typeface="+mn-lt"/>
                        </a:rPr>
                        <a:t>7,098,533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2,667,695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2,203,457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1,655,324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1" i="0" u="none" strike="noStrike" dirty="0">
                          <a:solidFill>
                            <a:srgbClr val="000000"/>
                          </a:solidFill>
                          <a:effectLst/>
                          <a:latin typeface="+mn-lt"/>
                        </a:rPr>
                        <a:t>  23.3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408382">
                <a:tc>
                  <a:txBody>
                    <a:bodyPr/>
                    <a:lstStyle/>
                    <a:p>
                      <a:pPr algn="l" fontAlgn="b"/>
                      <a:r>
                        <a:rPr lang="es-PE" sz="1400" b="1" i="0" u="none" strike="noStrike" dirty="0">
                          <a:solidFill>
                            <a:srgbClr val="000000"/>
                          </a:solidFill>
                          <a:effectLst/>
                          <a:latin typeface="+mn-lt"/>
                        </a:rPr>
                        <a:t>Pliego 456: GOBIERNO REGIONAL DEL DEPARTAMENTO DE PASCO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PE" sz="1400" b="1" i="0" u="none" strike="noStrike" dirty="0">
                          <a:solidFill>
                            <a:srgbClr val="000000"/>
                          </a:solidFill>
                          <a:effectLst/>
                          <a:latin typeface="+mn-lt"/>
                        </a:rPr>
                        <a:t>604,274,302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PE" sz="1400" b="1" i="0" u="none" strike="noStrike" dirty="0">
                          <a:solidFill>
                            <a:srgbClr val="000000"/>
                          </a:solidFill>
                          <a:effectLst/>
                          <a:latin typeface="+mn-lt"/>
                        </a:rPr>
                        <a:t>352,297,947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PE" sz="1400" b="1" i="0" u="none" strike="noStrike" dirty="0">
                          <a:solidFill>
                            <a:srgbClr val="000000"/>
                          </a:solidFill>
                          <a:effectLst/>
                          <a:latin typeface="+mn-lt"/>
                        </a:rPr>
                        <a:t>255,089,741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PE" sz="1400" b="1" i="0" u="none" strike="noStrike" dirty="0">
                          <a:solidFill>
                            <a:srgbClr val="000000"/>
                          </a:solidFill>
                          <a:effectLst/>
                          <a:latin typeface="+mn-lt"/>
                        </a:rPr>
                        <a:t>218,938,249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PE" sz="1400" b="1" i="0" u="none" strike="noStrike" dirty="0">
                          <a:solidFill>
                            <a:srgbClr val="000000"/>
                          </a:solidFill>
                          <a:effectLst/>
                          <a:latin typeface="+mn-lt"/>
                        </a:rPr>
                        <a:t> 36.2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5"/>
                  </a:ext>
                </a:extLst>
              </a:tr>
            </a:tbl>
          </a:graphicData>
        </a:graphic>
      </p:graphicFrame>
      <p:sp>
        <p:nvSpPr>
          <p:cNvPr id="8" name="CuadroTexto 7"/>
          <p:cNvSpPr txBox="1"/>
          <p:nvPr/>
        </p:nvSpPr>
        <p:spPr>
          <a:xfrm>
            <a:off x="-66441" y="4834467"/>
            <a:ext cx="12396855" cy="1477328"/>
          </a:xfrm>
          <a:prstGeom prst="rect">
            <a:avLst/>
          </a:prstGeom>
          <a:noFill/>
        </p:spPr>
        <p:txBody>
          <a:bodyPr wrap="none" rtlCol="0">
            <a:spAutoFit/>
          </a:bodyPr>
          <a:lstStyle/>
          <a:p>
            <a:r>
              <a:rPr lang="es-PE" b="1" dirty="0"/>
              <a:t>GORE PASCO A LA FECHA CUENTA CON UN PIM DE S/. 604,274,302 EN LAS DIVERSAS FUENTES DE FINANCIAMIENTO</a:t>
            </a:r>
          </a:p>
          <a:p>
            <a:endParaRPr lang="es-PE" b="1" dirty="0"/>
          </a:p>
          <a:p>
            <a:r>
              <a:rPr lang="es-PE" b="1" dirty="0"/>
              <a:t>A LA FECHA SE TIENE CERTIFICADO LA SUMA DE S/. 352,297,947 QUE REPRESENTA EL 58.3% DEL PIM.</a:t>
            </a:r>
          </a:p>
          <a:p>
            <a:endParaRPr lang="es-PE" b="1" dirty="0"/>
          </a:p>
          <a:p>
            <a:r>
              <a:rPr lang="es-PE" b="1" dirty="0"/>
              <a:t>SE CUENTA CON UNA EJECUCION DE S/. 218,938,249 QUE REPRESENTA EL 36.2% DEL PIM</a:t>
            </a:r>
          </a:p>
        </p:txBody>
      </p:sp>
    </p:spTree>
    <p:extLst>
      <p:ext uri="{BB962C8B-B14F-4D97-AF65-F5344CB8AC3E}">
        <p14:creationId xmlns:p14="http://schemas.microsoft.com/office/powerpoint/2010/main" val="1373412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a:spLocks noGrp="1"/>
          </p:cNvSpPr>
          <p:nvPr>
            <p:ph type="title"/>
          </p:nvPr>
        </p:nvSpPr>
        <p:spPr/>
        <p:txBody>
          <a:bodyPr/>
          <a:lstStyle/>
          <a:p>
            <a:pPr algn="ctr"/>
            <a:r>
              <a:rPr lang="es-PE" dirty="0">
                <a:solidFill>
                  <a:schemeClr val="tx1"/>
                </a:solidFill>
                <a:latin typeface="+mn-lt"/>
              </a:rPr>
              <a:t>EJECUCION PRESUPUESTAL 2023</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1738634586"/>
              </p:ext>
            </p:extLst>
          </p:nvPr>
        </p:nvGraphicFramePr>
        <p:xfrm>
          <a:off x="74083" y="2085287"/>
          <a:ext cx="12024783" cy="3182514"/>
        </p:xfrm>
        <a:graphic>
          <a:graphicData uri="http://schemas.openxmlformats.org/drawingml/2006/table">
            <a:tbl>
              <a:tblPr/>
              <a:tblGrid>
                <a:gridCol w="4377623">
                  <a:extLst>
                    <a:ext uri="{9D8B030D-6E8A-4147-A177-3AD203B41FA5}">
                      <a16:colId xmlns:a16="http://schemas.microsoft.com/office/drawing/2014/main" val="20000"/>
                    </a:ext>
                  </a:extLst>
                </a:gridCol>
                <a:gridCol w="1586888">
                  <a:extLst>
                    <a:ext uri="{9D8B030D-6E8A-4147-A177-3AD203B41FA5}">
                      <a16:colId xmlns:a16="http://schemas.microsoft.com/office/drawing/2014/main" val="20001"/>
                    </a:ext>
                  </a:extLst>
                </a:gridCol>
                <a:gridCol w="1586888">
                  <a:extLst>
                    <a:ext uri="{9D8B030D-6E8A-4147-A177-3AD203B41FA5}">
                      <a16:colId xmlns:a16="http://schemas.microsoft.com/office/drawing/2014/main" val="20002"/>
                    </a:ext>
                  </a:extLst>
                </a:gridCol>
                <a:gridCol w="1915210">
                  <a:extLst>
                    <a:ext uri="{9D8B030D-6E8A-4147-A177-3AD203B41FA5}">
                      <a16:colId xmlns:a16="http://schemas.microsoft.com/office/drawing/2014/main" val="20003"/>
                    </a:ext>
                  </a:extLst>
                </a:gridCol>
                <a:gridCol w="1463768">
                  <a:extLst>
                    <a:ext uri="{9D8B030D-6E8A-4147-A177-3AD203B41FA5}">
                      <a16:colId xmlns:a16="http://schemas.microsoft.com/office/drawing/2014/main" val="20004"/>
                    </a:ext>
                  </a:extLst>
                </a:gridCol>
                <a:gridCol w="1094406">
                  <a:extLst>
                    <a:ext uri="{9D8B030D-6E8A-4147-A177-3AD203B41FA5}">
                      <a16:colId xmlns:a16="http://schemas.microsoft.com/office/drawing/2014/main" val="20005"/>
                    </a:ext>
                  </a:extLst>
                </a:gridCol>
              </a:tblGrid>
              <a:tr h="295947">
                <a:tc>
                  <a:txBody>
                    <a:bodyPr/>
                    <a:lstStyle/>
                    <a:p>
                      <a:pPr algn="ctr" fontAlgn="ctr"/>
                      <a:r>
                        <a:rPr lang="es-PE" sz="1400" b="1" i="0" u="none" strike="noStrike" dirty="0">
                          <a:solidFill>
                            <a:srgbClr val="FFFFFF"/>
                          </a:solidFill>
                          <a:effectLst/>
                          <a:latin typeface="+mn-lt"/>
                        </a:rPr>
                        <a:t>Genérica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400" b="1" i="0" u="none" strike="noStrike">
                          <a:solidFill>
                            <a:srgbClr val="FFFFFF"/>
                          </a:solidFill>
                          <a:effectLst/>
                          <a:latin typeface="+mn-lt"/>
                        </a:rPr>
                        <a:t>PIM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400" b="1" i="0" u="none" strike="noStrike">
                          <a:solidFill>
                            <a:srgbClr val="FFFFFF"/>
                          </a:solidFill>
                          <a:effectLst/>
                          <a:latin typeface="+mn-lt"/>
                        </a:rPr>
                        <a:t>Certificación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400" b="1" i="0" u="none" strike="noStrike">
                          <a:solidFill>
                            <a:srgbClr val="FFFFFF"/>
                          </a:solidFill>
                          <a:effectLst/>
                          <a:latin typeface="+mn-lt"/>
                        </a:rPr>
                        <a:t>Compromiso Anual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400" b="1" i="0" u="none" strike="noStrike">
                          <a:solidFill>
                            <a:srgbClr val="FFFFFF"/>
                          </a:solidFill>
                          <a:effectLst/>
                          <a:latin typeface="+mn-lt"/>
                        </a:rPr>
                        <a:t>Devengado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400" b="1" i="0" u="none" strike="noStrike">
                          <a:solidFill>
                            <a:srgbClr val="FFFFFF"/>
                          </a:solidFill>
                          <a:effectLst/>
                          <a:latin typeface="+mn-lt"/>
                        </a:rPr>
                        <a:t>Avance %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extLst>
                  <a:ext uri="{0D108BD9-81ED-4DB2-BD59-A6C34878D82A}">
                    <a16:rowId xmlns:a16="http://schemas.microsoft.com/office/drawing/2014/main" val="10000"/>
                  </a:ext>
                </a:extLst>
              </a:tr>
              <a:tr h="350046">
                <a:tc>
                  <a:txBody>
                    <a:bodyPr/>
                    <a:lstStyle/>
                    <a:p>
                      <a:pPr algn="l" fontAlgn="b"/>
                      <a:r>
                        <a:rPr lang="es-PE" sz="1400" b="1" i="0" u="none" strike="noStrike" dirty="0">
                          <a:solidFill>
                            <a:srgbClr val="000000"/>
                          </a:solidFill>
                          <a:effectLst/>
                          <a:latin typeface="+mn-lt"/>
                        </a:rPr>
                        <a:t>5-21: PERSONAL Y OBLIGACIONES SOCIALES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a:solidFill>
                            <a:srgbClr val="000000"/>
                          </a:solidFill>
                          <a:effectLst/>
                          <a:latin typeface="+mn-lt"/>
                        </a:rPr>
                        <a:t>390,791,575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242,585,299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177,119,463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166,306,275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1" i="0" u="none" strike="noStrike" dirty="0">
                          <a:solidFill>
                            <a:srgbClr val="000000"/>
                          </a:solidFill>
                          <a:effectLst/>
                          <a:latin typeface="+mn-lt"/>
                        </a:rPr>
                        <a:t>  42.6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50046">
                <a:tc>
                  <a:txBody>
                    <a:bodyPr/>
                    <a:lstStyle/>
                    <a:p>
                      <a:pPr algn="l" fontAlgn="b"/>
                      <a:r>
                        <a:rPr lang="es-PE" sz="1400" b="1" i="0" u="none" strike="noStrike" dirty="0">
                          <a:solidFill>
                            <a:srgbClr val="000000"/>
                          </a:solidFill>
                          <a:effectLst/>
                          <a:latin typeface="+mn-lt"/>
                        </a:rPr>
                        <a:t>5-22: PENSIONES Y OTRAS PRESTACIONES SOCIALES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14,226,751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8,711,922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7,776,171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6,218,785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1" i="0" u="none" strike="noStrike" dirty="0">
                          <a:solidFill>
                            <a:srgbClr val="000000"/>
                          </a:solidFill>
                          <a:effectLst/>
                          <a:latin typeface="+mn-lt"/>
                        </a:rPr>
                        <a:t>  43.7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50046">
                <a:tc>
                  <a:txBody>
                    <a:bodyPr/>
                    <a:lstStyle/>
                    <a:p>
                      <a:pPr algn="l" fontAlgn="b"/>
                      <a:r>
                        <a:rPr lang="es-PE" sz="1400" b="1" i="0" u="none" strike="noStrike" dirty="0">
                          <a:solidFill>
                            <a:srgbClr val="000000"/>
                          </a:solidFill>
                          <a:effectLst/>
                          <a:latin typeface="+mn-lt"/>
                        </a:rPr>
                        <a:t>5-23: BIENES Y SERVICIOS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189,688,149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98,243,218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68,104,009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44,977,389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1" i="0" u="none" strike="noStrike" dirty="0">
                          <a:solidFill>
                            <a:srgbClr val="000000"/>
                          </a:solidFill>
                          <a:effectLst/>
                          <a:latin typeface="+mn-lt"/>
                        </a:rPr>
                        <a:t>  23.7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50046">
                <a:tc>
                  <a:txBody>
                    <a:bodyPr/>
                    <a:lstStyle/>
                    <a:p>
                      <a:pPr algn="l" fontAlgn="b"/>
                      <a:r>
                        <a:rPr lang="es-PE" sz="1400" b="1" i="0" u="none" strike="noStrike" dirty="0">
                          <a:solidFill>
                            <a:srgbClr val="000000"/>
                          </a:solidFill>
                          <a:effectLst/>
                          <a:latin typeface="+mn-lt"/>
                        </a:rPr>
                        <a:t>5-24: DONACIONES Y TRANSFERENCIAS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270,064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a:solidFill>
                            <a:srgbClr val="000000"/>
                          </a:solidFill>
                          <a:effectLst/>
                          <a:latin typeface="+mn-lt"/>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a:solidFill>
                            <a:srgbClr val="000000"/>
                          </a:solidFill>
                          <a:effectLst/>
                          <a:latin typeface="+mn-lt"/>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a:solidFill>
                            <a:srgbClr val="000000"/>
                          </a:solidFill>
                          <a:effectLst/>
                          <a:latin typeface="+mn-lt"/>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1" i="0" u="none" strike="noStrike" dirty="0">
                          <a:solidFill>
                            <a:srgbClr val="000000"/>
                          </a:solidFill>
                          <a:effectLst/>
                          <a:latin typeface="+mn-lt"/>
                        </a:rPr>
                        <a:t>  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50046">
                <a:tc>
                  <a:txBody>
                    <a:bodyPr/>
                    <a:lstStyle/>
                    <a:p>
                      <a:pPr algn="l" fontAlgn="b"/>
                      <a:r>
                        <a:rPr lang="es-PE" sz="1400" b="1" i="0" u="none" strike="noStrike" dirty="0">
                          <a:solidFill>
                            <a:srgbClr val="000000"/>
                          </a:solidFill>
                          <a:effectLst/>
                          <a:latin typeface="+mn-lt"/>
                        </a:rPr>
                        <a:t>5-25: OTROS GASTOS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370,003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a:solidFill>
                            <a:srgbClr val="000000"/>
                          </a:solidFill>
                          <a:effectLst/>
                          <a:latin typeface="+mn-lt"/>
                        </a:rPr>
                        <a:t>6,278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a:solidFill>
                            <a:srgbClr val="000000"/>
                          </a:solidFill>
                          <a:effectLst/>
                          <a:latin typeface="+mn-lt"/>
                        </a:rPr>
                        <a:t>2,144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a:solidFill>
                            <a:srgbClr val="000000"/>
                          </a:solidFill>
                          <a:effectLst/>
                          <a:latin typeface="+mn-lt"/>
                        </a:rPr>
                        <a:t>2,144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1" i="0" u="none" strike="noStrike" dirty="0">
                          <a:solidFill>
                            <a:srgbClr val="000000"/>
                          </a:solidFill>
                          <a:effectLst/>
                          <a:latin typeface="+mn-lt"/>
                        </a:rPr>
                        <a:t>  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50046">
                <a:tc>
                  <a:txBody>
                    <a:bodyPr/>
                    <a:lstStyle/>
                    <a:p>
                      <a:pPr algn="l" fontAlgn="b"/>
                      <a:r>
                        <a:rPr lang="es-PE" sz="1400" b="1" i="0" u="none" strike="noStrike" dirty="0">
                          <a:solidFill>
                            <a:srgbClr val="000000"/>
                          </a:solidFill>
                          <a:effectLst/>
                          <a:latin typeface="+mn-lt"/>
                        </a:rPr>
                        <a:t>6-26: ADQUISICION DE ACTIVOS NO FINANCIEROS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4,865,692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1,740,280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1,074,833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420,534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1" i="0" u="none" strike="noStrike" dirty="0">
                          <a:solidFill>
                            <a:srgbClr val="000000"/>
                          </a:solidFill>
                          <a:effectLst/>
                          <a:latin typeface="+mn-lt"/>
                        </a:rPr>
                        <a:t>  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350046">
                <a:tc>
                  <a:txBody>
                    <a:bodyPr/>
                    <a:lstStyle/>
                    <a:p>
                      <a:pPr algn="l" fontAlgn="b"/>
                      <a:r>
                        <a:rPr lang="es-PE" sz="1400" b="1" i="0" u="none" strike="noStrike" dirty="0">
                          <a:solidFill>
                            <a:srgbClr val="000000"/>
                          </a:solidFill>
                          <a:effectLst/>
                          <a:latin typeface="+mn-lt"/>
                        </a:rPr>
                        <a:t>7-28: SERVICIO DE LA DEUDA PUBLICA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4,062,068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1,010,646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1,010,646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0" i="0" u="none" strike="noStrike" dirty="0">
                          <a:solidFill>
                            <a:srgbClr val="000000"/>
                          </a:solidFill>
                          <a:effectLst/>
                          <a:latin typeface="+mn-lt"/>
                        </a:rPr>
                        <a:t>1,010,646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400" b="1" i="0" u="none" strike="noStrike" dirty="0">
                          <a:solidFill>
                            <a:srgbClr val="000000"/>
                          </a:solidFill>
                          <a:effectLst/>
                          <a:latin typeface="+mn-lt"/>
                        </a:rPr>
                        <a:t>  24.9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350046">
                <a:tc>
                  <a:txBody>
                    <a:bodyPr/>
                    <a:lstStyle/>
                    <a:p>
                      <a:pPr algn="l" fontAlgn="b"/>
                      <a:r>
                        <a:rPr lang="es-PE" sz="1400" b="1" i="0" u="none" strike="noStrike" dirty="0">
                          <a:solidFill>
                            <a:srgbClr val="000000"/>
                          </a:solidFill>
                          <a:effectLst/>
                          <a:latin typeface="+mn-lt"/>
                        </a:rPr>
                        <a:t>Pliego 456: GOBIERNO REGIONAL DEL DEPARTAMENTO DE PASCO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PE" sz="1400" b="1" i="0" u="none" strike="noStrike" dirty="0">
                          <a:solidFill>
                            <a:srgbClr val="000000"/>
                          </a:solidFill>
                          <a:effectLst/>
                          <a:latin typeface="+mn-lt"/>
                        </a:rPr>
                        <a:t>604,274,302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PE" sz="1400" b="1" i="0" u="none" strike="noStrike" dirty="0">
                          <a:solidFill>
                            <a:srgbClr val="000000"/>
                          </a:solidFill>
                          <a:effectLst/>
                          <a:latin typeface="+mn-lt"/>
                        </a:rPr>
                        <a:t>352,297,947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PE" sz="1400" b="1" i="0" u="none" strike="noStrike" dirty="0">
                          <a:solidFill>
                            <a:srgbClr val="000000"/>
                          </a:solidFill>
                          <a:effectLst/>
                          <a:latin typeface="+mn-lt"/>
                        </a:rPr>
                        <a:t>255,089,741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PE" sz="1400" b="1" i="0" u="none" strike="noStrike" dirty="0">
                          <a:solidFill>
                            <a:srgbClr val="000000"/>
                          </a:solidFill>
                          <a:effectLst/>
                          <a:latin typeface="+mn-lt"/>
                        </a:rPr>
                        <a:t>218,938,249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PE" sz="1400" b="1" i="0" u="none" strike="noStrike" dirty="0">
                          <a:solidFill>
                            <a:srgbClr val="000000"/>
                          </a:solidFill>
                          <a:effectLst/>
                          <a:latin typeface="+mn-lt"/>
                        </a:rPr>
                        <a:t> 36.2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8"/>
                  </a:ext>
                </a:extLst>
              </a:tr>
            </a:tbl>
          </a:graphicData>
        </a:graphic>
      </p:graphicFrame>
      <p:sp>
        <p:nvSpPr>
          <p:cNvPr id="8" name="CuadroTexto 7"/>
          <p:cNvSpPr txBox="1"/>
          <p:nvPr/>
        </p:nvSpPr>
        <p:spPr>
          <a:xfrm>
            <a:off x="3344334" y="1436688"/>
            <a:ext cx="4194290" cy="369332"/>
          </a:xfrm>
          <a:prstGeom prst="rect">
            <a:avLst/>
          </a:prstGeom>
          <a:noFill/>
        </p:spPr>
        <p:txBody>
          <a:bodyPr wrap="none" rtlCol="0">
            <a:spAutoFit/>
          </a:bodyPr>
          <a:lstStyle/>
          <a:p>
            <a:r>
              <a:rPr lang="es-PE" b="1" dirty="0"/>
              <a:t>DISTRIBUCION POR GENERICA DE GASTOS</a:t>
            </a:r>
          </a:p>
        </p:txBody>
      </p:sp>
    </p:spTree>
    <p:extLst>
      <p:ext uri="{BB962C8B-B14F-4D97-AF65-F5344CB8AC3E}">
        <p14:creationId xmlns:p14="http://schemas.microsoft.com/office/powerpoint/2010/main" val="1214478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a:spLocks noGrp="1"/>
          </p:cNvSpPr>
          <p:nvPr>
            <p:ph type="title"/>
          </p:nvPr>
        </p:nvSpPr>
        <p:spPr/>
        <p:txBody>
          <a:bodyPr/>
          <a:lstStyle/>
          <a:p>
            <a:pPr algn="ctr"/>
            <a:r>
              <a:rPr lang="es-PE" dirty="0">
                <a:solidFill>
                  <a:schemeClr val="tx1"/>
                </a:solidFill>
                <a:latin typeface="+mn-lt"/>
              </a:rPr>
              <a:t>EJECUCION PRESUPUESTAL 2023</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589606089"/>
              </p:ext>
            </p:extLst>
          </p:nvPr>
        </p:nvGraphicFramePr>
        <p:xfrm>
          <a:off x="451812" y="1824493"/>
          <a:ext cx="11288376" cy="4836544"/>
        </p:xfrm>
        <a:graphic>
          <a:graphicData uri="http://schemas.openxmlformats.org/drawingml/2006/table">
            <a:tbl>
              <a:tblPr/>
              <a:tblGrid>
                <a:gridCol w="4355276">
                  <a:extLst>
                    <a:ext uri="{9D8B030D-6E8A-4147-A177-3AD203B41FA5}">
                      <a16:colId xmlns:a16="http://schemas.microsoft.com/office/drawing/2014/main" val="20000"/>
                    </a:ext>
                  </a:extLst>
                </a:gridCol>
                <a:gridCol w="1578788">
                  <a:extLst>
                    <a:ext uri="{9D8B030D-6E8A-4147-A177-3AD203B41FA5}">
                      <a16:colId xmlns:a16="http://schemas.microsoft.com/office/drawing/2014/main" val="20001"/>
                    </a:ext>
                  </a:extLst>
                </a:gridCol>
                <a:gridCol w="1578788">
                  <a:extLst>
                    <a:ext uri="{9D8B030D-6E8A-4147-A177-3AD203B41FA5}">
                      <a16:colId xmlns:a16="http://schemas.microsoft.com/office/drawing/2014/main" val="20002"/>
                    </a:ext>
                  </a:extLst>
                </a:gridCol>
                <a:gridCol w="1411015">
                  <a:extLst>
                    <a:ext uri="{9D8B030D-6E8A-4147-A177-3AD203B41FA5}">
                      <a16:colId xmlns:a16="http://schemas.microsoft.com/office/drawing/2014/main" val="20003"/>
                    </a:ext>
                  </a:extLst>
                </a:gridCol>
                <a:gridCol w="1274618">
                  <a:extLst>
                    <a:ext uri="{9D8B030D-6E8A-4147-A177-3AD203B41FA5}">
                      <a16:colId xmlns:a16="http://schemas.microsoft.com/office/drawing/2014/main" val="20004"/>
                    </a:ext>
                  </a:extLst>
                </a:gridCol>
                <a:gridCol w="1089891">
                  <a:extLst>
                    <a:ext uri="{9D8B030D-6E8A-4147-A177-3AD203B41FA5}">
                      <a16:colId xmlns:a16="http://schemas.microsoft.com/office/drawing/2014/main" val="20005"/>
                    </a:ext>
                  </a:extLst>
                </a:gridCol>
              </a:tblGrid>
              <a:tr h="270934">
                <a:tc>
                  <a:txBody>
                    <a:bodyPr/>
                    <a:lstStyle/>
                    <a:p>
                      <a:pPr algn="ctr" fontAlgn="ctr"/>
                      <a:r>
                        <a:rPr lang="es-PE" sz="1100" b="1" i="0" u="none" strike="noStrike" dirty="0">
                          <a:solidFill>
                            <a:srgbClr val="FFFFFF"/>
                          </a:solidFill>
                          <a:effectLst/>
                          <a:latin typeface="+mn-lt"/>
                        </a:rPr>
                        <a:t>Unidad Ejecutora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200" b="1" i="0" u="none" strike="noStrike" dirty="0">
                          <a:solidFill>
                            <a:srgbClr val="FFFFFF"/>
                          </a:solidFill>
                          <a:effectLst/>
                          <a:latin typeface="+mn-lt"/>
                        </a:rPr>
                        <a:t>PIM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200" b="1" i="0" u="none" strike="noStrike">
                          <a:solidFill>
                            <a:srgbClr val="FFFFFF"/>
                          </a:solidFill>
                          <a:effectLst/>
                          <a:latin typeface="+mn-lt"/>
                        </a:rPr>
                        <a:t>Certificación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200" b="1" i="0" u="none" strike="noStrike">
                          <a:solidFill>
                            <a:srgbClr val="FFFFFF"/>
                          </a:solidFill>
                          <a:effectLst/>
                          <a:latin typeface="+mn-lt"/>
                        </a:rPr>
                        <a:t>Compromiso Anual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200" b="1" i="0" u="none" strike="noStrike">
                          <a:solidFill>
                            <a:srgbClr val="FFFFFF"/>
                          </a:solidFill>
                          <a:effectLst/>
                          <a:latin typeface="+mn-lt"/>
                        </a:rPr>
                        <a:t>Devengado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tc>
                  <a:txBody>
                    <a:bodyPr/>
                    <a:lstStyle/>
                    <a:p>
                      <a:pPr algn="ctr" fontAlgn="ctr"/>
                      <a:r>
                        <a:rPr lang="es-PE" sz="1200" b="1" i="0" u="none" strike="noStrike" dirty="0">
                          <a:solidFill>
                            <a:srgbClr val="FFFFFF"/>
                          </a:solidFill>
                          <a:effectLst/>
                          <a:latin typeface="+mn-lt"/>
                        </a:rPr>
                        <a:t>Avance %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6EA5"/>
                    </a:solidFill>
                  </a:tcPr>
                </a:tc>
                <a:extLst>
                  <a:ext uri="{0D108BD9-81ED-4DB2-BD59-A6C34878D82A}">
                    <a16:rowId xmlns:a16="http://schemas.microsoft.com/office/drawing/2014/main" val="10000"/>
                  </a:ext>
                </a:extLst>
              </a:tr>
              <a:tr h="320460">
                <a:tc>
                  <a:txBody>
                    <a:bodyPr/>
                    <a:lstStyle/>
                    <a:p>
                      <a:pPr algn="l" fontAlgn="b"/>
                      <a:r>
                        <a:rPr lang="es-PE" sz="1100" b="1" i="0" u="none" strike="noStrike" dirty="0">
                          <a:solidFill>
                            <a:srgbClr val="000000"/>
                          </a:solidFill>
                          <a:effectLst/>
                          <a:latin typeface="+mn-lt"/>
                        </a:rPr>
                        <a:t>001-885: REGION PASCO-SEDE CENTRAL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44,958,327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30,280,057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19,574,005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9,995,817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1" i="0" u="none" strike="noStrike" dirty="0">
                          <a:solidFill>
                            <a:srgbClr val="000000"/>
                          </a:solidFill>
                          <a:effectLst/>
                          <a:latin typeface="+mn-lt"/>
                        </a:rPr>
                        <a:t>  22.2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20460">
                <a:tc>
                  <a:txBody>
                    <a:bodyPr/>
                    <a:lstStyle/>
                    <a:p>
                      <a:pPr algn="l" fontAlgn="b"/>
                      <a:r>
                        <a:rPr lang="pt-BR" sz="1100" b="1" i="0" u="none" strike="noStrike" dirty="0">
                          <a:solidFill>
                            <a:srgbClr val="000000"/>
                          </a:solidFill>
                          <a:effectLst/>
                          <a:latin typeface="+mn-lt"/>
                        </a:rPr>
                        <a:t>002-1460: GOB. REG. DE PASCO - PASCO SELVA CENTRAL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1,376,852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651,971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648,968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587,567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1" i="0" u="none" strike="noStrike" dirty="0">
                          <a:solidFill>
                            <a:srgbClr val="000000"/>
                          </a:solidFill>
                          <a:effectLst/>
                          <a:latin typeface="+mn-lt"/>
                        </a:rPr>
                        <a:t>  42.7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20460">
                <a:tc>
                  <a:txBody>
                    <a:bodyPr/>
                    <a:lstStyle/>
                    <a:p>
                      <a:pPr algn="l" fontAlgn="b"/>
                      <a:r>
                        <a:rPr lang="es-PE" sz="1100" b="1" i="0" u="none" strike="noStrike" dirty="0">
                          <a:solidFill>
                            <a:srgbClr val="000000"/>
                          </a:solidFill>
                          <a:effectLst/>
                          <a:latin typeface="+mn-lt"/>
                        </a:rPr>
                        <a:t>003-1620: GOB. REG. DE PASCO - SUB REGION DANIEL ALCIDES CARRION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mn-lt"/>
                        </a:rPr>
                        <a:t>1,516,232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988,588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504,142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432,873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1" i="0" u="none" strike="noStrike" dirty="0">
                          <a:solidFill>
                            <a:srgbClr val="000000"/>
                          </a:solidFill>
                          <a:effectLst/>
                          <a:latin typeface="+mn-lt"/>
                        </a:rPr>
                        <a:t> 28.5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20460">
                <a:tc>
                  <a:txBody>
                    <a:bodyPr/>
                    <a:lstStyle/>
                    <a:p>
                      <a:pPr algn="l" fontAlgn="b"/>
                      <a:r>
                        <a:rPr lang="es-PE" sz="1100" b="1" i="0" u="none" strike="noStrike" dirty="0">
                          <a:solidFill>
                            <a:srgbClr val="000000"/>
                          </a:solidFill>
                          <a:effectLst/>
                          <a:latin typeface="+mn-lt"/>
                        </a:rPr>
                        <a:t>100-886: REGION PASCO-AGRICULTURA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3,817,880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3,211,842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3,186,107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1,860,001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1" i="0" u="none" strike="noStrike" dirty="0">
                          <a:solidFill>
                            <a:srgbClr val="000000"/>
                          </a:solidFill>
                          <a:effectLst/>
                          <a:latin typeface="+mn-lt"/>
                        </a:rPr>
                        <a:t>48.3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20460">
                <a:tc>
                  <a:txBody>
                    <a:bodyPr/>
                    <a:lstStyle/>
                    <a:p>
                      <a:pPr algn="l" fontAlgn="b"/>
                      <a:r>
                        <a:rPr lang="es-PE" sz="1100" b="1" i="0" u="none" strike="noStrike" dirty="0">
                          <a:solidFill>
                            <a:srgbClr val="000000"/>
                          </a:solidFill>
                          <a:effectLst/>
                          <a:latin typeface="+mn-lt"/>
                        </a:rPr>
                        <a:t>200-887: REGION PASCO-TRANSPORTES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26,693,211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6,207,548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2,530,508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2,035,509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1" i="0" u="none" strike="noStrike" dirty="0">
                          <a:solidFill>
                            <a:srgbClr val="000000"/>
                          </a:solidFill>
                          <a:effectLst/>
                          <a:latin typeface="+mn-lt"/>
                        </a:rPr>
                        <a:t>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20460">
                <a:tc>
                  <a:txBody>
                    <a:bodyPr/>
                    <a:lstStyle/>
                    <a:p>
                      <a:pPr algn="l" fontAlgn="b"/>
                      <a:r>
                        <a:rPr lang="es-PE" sz="1100" b="1" i="0" u="none" strike="noStrike" dirty="0">
                          <a:solidFill>
                            <a:srgbClr val="000000"/>
                          </a:solidFill>
                          <a:effectLst/>
                          <a:latin typeface="+mn-lt"/>
                        </a:rPr>
                        <a:t>300-888: REGION PASCO-EDUCACION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21,968,686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9,838,658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9,599,960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9,455,570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1" i="0" u="none" strike="noStrike" dirty="0">
                          <a:solidFill>
                            <a:srgbClr val="000000"/>
                          </a:solidFill>
                          <a:effectLst/>
                          <a:latin typeface="+mn-lt"/>
                        </a:rPr>
                        <a:t> 43.0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320460">
                <a:tc>
                  <a:txBody>
                    <a:bodyPr/>
                    <a:lstStyle/>
                    <a:p>
                      <a:pPr algn="l" fontAlgn="b"/>
                      <a:r>
                        <a:rPr lang="es-PE" sz="1100" b="1" i="0" u="none" strike="noStrike" dirty="0">
                          <a:solidFill>
                            <a:srgbClr val="000000"/>
                          </a:solidFill>
                          <a:effectLst/>
                          <a:latin typeface="+mn-lt"/>
                        </a:rPr>
                        <a:t>301-1113: REGION PASCO - EDUCACION OXAPAMPA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95,000,803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51,944,969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46,174,302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38,392,633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1" i="0" u="none" strike="noStrike" dirty="0">
                          <a:solidFill>
                            <a:srgbClr val="000000"/>
                          </a:solidFill>
                          <a:effectLst/>
                          <a:latin typeface="+mn-lt"/>
                        </a:rPr>
                        <a:t>  40.4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320460">
                <a:tc>
                  <a:txBody>
                    <a:bodyPr/>
                    <a:lstStyle/>
                    <a:p>
                      <a:pPr algn="l" fontAlgn="b"/>
                      <a:r>
                        <a:rPr lang="es-PE" sz="1100" b="1" i="0" u="none" strike="noStrike" dirty="0">
                          <a:solidFill>
                            <a:srgbClr val="000000"/>
                          </a:solidFill>
                          <a:effectLst/>
                          <a:latin typeface="+mn-lt"/>
                        </a:rPr>
                        <a:t>302-1227: REGION PASCO - EDUCACION DANIEL A. CARRION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a:solidFill>
                            <a:srgbClr val="000000"/>
                          </a:solidFill>
                          <a:effectLst/>
                          <a:latin typeface="+mn-lt"/>
                        </a:rPr>
                        <a:t>55,050,205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24,814,876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24,527,811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23,754,349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1" i="0" u="none" strike="noStrike" dirty="0">
                          <a:solidFill>
                            <a:srgbClr val="000000"/>
                          </a:solidFill>
                          <a:effectLst/>
                          <a:latin typeface="+mn-lt"/>
                        </a:rPr>
                        <a:t>  43.2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320460">
                <a:tc>
                  <a:txBody>
                    <a:bodyPr/>
                    <a:lstStyle/>
                    <a:p>
                      <a:pPr algn="l" fontAlgn="b"/>
                      <a:r>
                        <a:rPr lang="es-PE" sz="1100" b="1" i="0" u="none" strike="noStrike" dirty="0">
                          <a:solidFill>
                            <a:srgbClr val="000000"/>
                          </a:solidFill>
                          <a:effectLst/>
                          <a:latin typeface="+mn-lt"/>
                        </a:rPr>
                        <a:t>303-1461: GOB. REG. DE PASCO - UGEL PASCO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137,933,980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117,434,793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58,344,347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57,781,765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1" i="0" u="none" strike="noStrike" dirty="0">
                          <a:solidFill>
                            <a:srgbClr val="000000"/>
                          </a:solidFill>
                          <a:effectLst/>
                          <a:latin typeface="+mn-lt"/>
                        </a:rPr>
                        <a:t>  41.9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320460">
                <a:tc>
                  <a:txBody>
                    <a:bodyPr/>
                    <a:lstStyle/>
                    <a:p>
                      <a:pPr algn="l" fontAlgn="b"/>
                      <a:r>
                        <a:rPr lang="es-PE" sz="1100" b="1" i="0" u="none" strike="noStrike" dirty="0">
                          <a:solidFill>
                            <a:srgbClr val="000000"/>
                          </a:solidFill>
                          <a:effectLst/>
                          <a:latin typeface="+mn-lt"/>
                        </a:rPr>
                        <a:t>304-1725: GOB. REG. DE PASCO - EDUCACION PUERTO BERMUDEZ</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32,353,559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13,936,111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13,804,037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13,698,628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1" i="0" u="none" strike="noStrike" dirty="0">
                          <a:solidFill>
                            <a:srgbClr val="000000"/>
                          </a:solidFill>
                          <a:effectLst/>
                          <a:latin typeface="+mn-lt"/>
                        </a:rPr>
                        <a:t>  42.3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320460">
                <a:tc>
                  <a:txBody>
                    <a:bodyPr/>
                    <a:lstStyle/>
                    <a:p>
                      <a:pPr algn="l" fontAlgn="b"/>
                      <a:r>
                        <a:rPr lang="es-PE" sz="1100" b="1" i="0" u="none" strike="noStrike" dirty="0">
                          <a:solidFill>
                            <a:srgbClr val="000000"/>
                          </a:solidFill>
                          <a:effectLst/>
                          <a:latin typeface="+mn-lt"/>
                        </a:rPr>
                        <a:t>400-889: REGION PASCO-SALUD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58,000,203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24,780,075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23,913,729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21,259,957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1" i="0" u="none" strike="noStrike" dirty="0">
                          <a:solidFill>
                            <a:srgbClr val="000000"/>
                          </a:solidFill>
                          <a:effectLst/>
                          <a:latin typeface="+mn-lt"/>
                        </a:rPr>
                        <a:t>  36.7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320460">
                <a:tc>
                  <a:txBody>
                    <a:bodyPr/>
                    <a:lstStyle/>
                    <a:p>
                      <a:pPr algn="l" fontAlgn="b"/>
                      <a:r>
                        <a:rPr lang="es-PE" sz="1100" b="1" i="0" u="none" strike="noStrike" dirty="0">
                          <a:solidFill>
                            <a:srgbClr val="000000"/>
                          </a:solidFill>
                          <a:effectLst/>
                          <a:latin typeface="+mn-lt"/>
                        </a:rPr>
                        <a:t>401-890: REGION PASCO-SALUD HOSPITAL DANIEL A.CARRION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65,323,707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41,220,962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27,722,988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16,937,699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1" i="0" u="none" strike="noStrike" dirty="0">
                          <a:solidFill>
                            <a:srgbClr val="000000"/>
                          </a:solidFill>
                          <a:effectLst/>
                          <a:latin typeface="+mn-lt"/>
                        </a:rPr>
                        <a:t>  25.9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320460">
                <a:tc>
                  <a:txBody>
                    <a:bodyPr/>
                    <a:lstStyle/>
                    <a:p>
                      <a:pPr algn="l" fontAlgn="b"/>
                      <a:r>
                        <a:rPr lang="es-PE" sz="1100" b="1" i="0" u="none" strike="noStrike" dirty="0">
                          <a:solidFill>
                            <a:srgbClr val="000000"/>
                          </a:solidFill>
                          <a:effectLst/>
                          <a:latin typeface="+mn-lt"/>
                        </a:rPr>
                        <a:t>402-891: REGION PASCO-SALUD UTES OXAPAMPA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60,280,657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26,987,497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24,558,837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0" i="0" u="none" strike="noStrike" dirty="0">
                          <a:solidFill>
                            <a:srgbClr val="000000"/>
                          </a:solidFill>
                          <a:effectLst/>
                          <a:latin typeface="+mn-lt"/>
                        </a:rPr>
                        <a:t>22,745,882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s-PE" sz="1200" b="1" i="0" u="none" strike="noStrike" dirty="0">
                          <a:solidFill>
                            <a:srgbClr val="000000"/>
                          </a:solidFill>
                          <a:effectLst/>
                          <a:latin typeface="+mn-lt"/>
                        </a:rPr>
                        <a:t>  37.7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r h="320460">
                <a:tc>
                  <a:txBody>
                    <a:bodyPr/>
                    <a:lstStyle/>
                    <a:p>
                      <a:pPr algn="l" fontAlgn="b"/>
                      <a:r>
                        <a:rPr lang="es-PE" sz="1200" b="1" i="0" u="none" strike="noStrike" dirty="0">
                          <a:solidFill>
                            <a:srgbClr val="000000"/>
                          </a:solidFill>
                          <a:effectLst/>
                          <a:latin typeface="+mn-lt"/>
                        </a:rPr>
                        <a:t>Pliego 456: GOBIERNO REGIONAL DEL DEPARTAMENTO DE PASCO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PE" sz="1200" b="1" i="0" u="none" strike="noStrike" dirty="0">
                          <a:solidFill>
                            <a:srgbClr val="000000"/>
                          </a:solidFill>
                          <a:effectLst/>
                          <a:latin typeface="+mn-lt"/>
                        </a:rPr>
                        <a:t>604,274,302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PE" sz="1200" b="1" i="0" u="none" strike="noStrike" dirty="0">
                          <a:solidFill>
                            <a:srgbClr val="000000"/>
                          </a:solidFill>
                          <a:effectLst/>
                          <a:latin typeface="+mn-lt"/>
                        </a:rPr>
                        <a:t>352,297,947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PE" sz="1200" b="1" i="0" u="none" strike="noStrike" dirty="0">
                          <a:solidFill>
                            <a:srgbClr val="000000"/>
                          </a:solidFill>
                          <a:effectLst/>
                          <a:latin typeface="+mn-lt"/>
                        </a:rPr>
                        <a:t>255,089,741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PE" sz="1200" b="1" i="0" u="none" strike="noStrike" dirty="0">
                          <a:solidFill>
                            <a:srgbClr val="000000"/>
                          </a:solidFill>
                          <a:effectLst/>
                          <a:latin typeface="+mn-lt"/>
                        </a:rPr>
                        <a:t>218,938,249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PE" sz="1200" b="1" i="0" u="none" strike="noStrike" dirty="0">
                          <a:solidFill>
                            <a:srgbClr val="000000"/>
                          </a:solidFill>
                          <a:effectLst/>
                          <a:latin typeface="+mn-lt"/>
                        </a:rPr>
                        <a:t> 36.2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4"/>
                  </a:ext>
                </a:extLst>
              </a:tr>
            </a:tbl>
          </a:graphicData>
        </a:graphic>
      </p:graphicFrame>
      <p:sp>
        <p:nvSpPr>
          <p:cNvPr id="8" name="CuadroTexto 7"/>
          <p:cNvSpPr txBox="1"/>
          <p:nvPr/>
        </p:nvSpPr>
        <p:spPr>
          <a:xfrm>
            <a:off x="3344334" y="1436688"/>
            <a:ext cx="4361835" cy="369332"/>
          </a:xfrm>
          <a:prstGeom prst="rect">
            <a:avLst/>
          </a:prstGeom>
          <a:noFill/>
        </p:spPr>
        <p:txBody>
          <a:bodyPr wrap="none" rtlCol="0">
            <a:spAutoFit/>
          </a:bodyPr>
          <a:lstStyle/>
          <a:p>
            <a:r>
              <a:rPr lang="es-PE" b="1" dirty="0"/>
              <a:t>DISTRIBUCION POR UNIDADES EJECUTORAS</a:t>
            </a:r>
          </a:p>
        </p:txBody>
      </p:sp>
    </p:spTree>
    <p:extLst>
      <p:ext uri="{BB962C8B-B14F-4D97-AF65-F5344CB8AC3E}">
        <p14:creationId xmlns:p14="http://schemas.microsoft.com/office/powerpoint/2010/main" val="2280919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PE" b="1" dirty="0">
                <a:solidFill>
                  <a:schemeClr val="tx1"/>
                </a:solidFill>
                <a:latin typeface="+mn-lt"/>
              </a:rPr>
              <a:t>EJECUCION PRESUPUESTAL DE INVERSIONES</a:t>
            </a:r>
          </a:p>
        </p:txBody>
      </p:sp>
    </p:spTree>
    <p:extLst>
      <p:ext uri="{BB962C8B-B14F-4D97-AF65-F5344CB8AC3E}">
        <p14:creationId xmlns:p14="http://schemas.microsoft.com/office/powerpoint/2010/main" val="3173280329"/>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Facet</Template>
  <TotalTime>857</TotalTime>
  <Words>7055</Words>
  <Application>Microsoft Office PowerPoint</Application>
  <PresentationFormat>Panorámica</PresentationFormat>
  <Paragraphs>1658</Paragraphs>
  <Slides>28</Slides>
  <Notes>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28</vt:i4>
      </vt:variant>
    </vt:vector>
  </HeadingPairs>
  <TitlesOfParts>
    <vt:vector size="36" baseType="lpstr">
      <vt:lpstr>Arial</vt:lpstr>
      <vt:lpstr>Arial Black</vt:lpstr>
      <vt:lpstr>Calibri</vt:lpstr>
      <vt:lpstr>Impact</vt:lpstr>
      <vt:lpstr>Montserrat</vt:lpstr>
      <vt:lpstr>Trebuchet MS</vt:lpstr>
      <vt:lpstr>Wingdings 3</vt:lpstr>
      <vt:lpstr>Faceta</vt:lpstr>
      <vt:lpstr>EJECUCION PRESUPUESTAL 2023   Pliego 456. GOBIERNO REGIONAL DE PASCO</vt:lpstr>
      <vt:lpstr>PRESUPUESTO INSTITUCIONAL MODIFICADO 2023</vt:lpstr>
      <vt:lpstr>PRESUPUESTO 2023</vt:lpstr>
      <vt:lpstr>PRESUPUESTO 2023</vt:lpstr>
      <vt:lpstr>EJECUCION PRESUPUESTAL DE ACTIVIDADES</vt:lpstr>
      <vt:lpstr>EJECUCION PRESUPUESTAL 2023</vt:lpstr>
      <vt:lpstr>EJECUCION PRESUPUESTAL 2023</vt:lpstr>
      <vt:lpstr>EJECUCION PRESUPUESTAL 2023</vt:lpstr>
      <vt:lpstr>EJECUCION PRESUPUESTAL DE INVERSIONES</vt:lpstr>
      <vt:lpstr>EJECUCION PRESUPUESTAL 2023</vt:lpstr>
      <vt:lpstr>EJECUCION PRESUPUESTAL 2023</vt:lpstr>
      <vt:lpstr>Presentación de PowerPoint</vt:lpstr>
      <vt:lpstr>Presentación de PowerPoint</vt:lpstr>
      <vt:lpstr>Presentación de PowerPoint</vt:lpstr>
      <vt:lpstr>EJECUCION PRESUPUESTAL POR PROYECTOS</vt:lpstr>
      <vt:lpstr>EJECUCION PRESUPUESTAL POR PROYECTOS</vt:lpstr>
      <vt:lpstr>EJECUCION PRESUPUESTAL POR PROYECTOS</vt:lpstr>
      <vt:lpstr>EJECUCION PRESUPUESTAL POR PROYECTOS</vt:lpstr>
      <vt:lpstr>EJECUCION PRESUPUESTAL POR PROYECTOS</vt:lpstr>
      <vt:lpstr>EJECUCION PRESUPUESTAL POR PROYECTOS</vt:lpstr>
      <vt:lpstr>EJECUCION PRESUPUESTAL POR PROYECTOS</vt:lpstr>
      <vt:lpstr>EJECUCION PRESUPUESTAL POR PROYECTOS</vt:lpstr>
      <vt:lpstr>EJECUCION PRESUPUESTAL POR PROYECTOS</vt:lpstr>
      <vt:lpstr>EJECUCION PRESUPUESTAL POR PROYECTOS</vt:lpstr>
      <vt:lpstr>EJECUCION PRESUPUESTAL POR PROYECTOS</vt:lpstr>
      <vt:lpstr>EJECUCION PRESUPUESTAL POR PROYECTOS</vt:lpstr>
      <vt:lpstr>EJECUCION PRESUPUESTAL POR PROYECTOS</vt:lpstr>
      <vt:lpstr>EJECUCION PRESUPUESTAL POR PROYECTOS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GOREPA</dc:creator>
  <cp:lastModifiedBy>LUIS ENRIQUE PINEDA LARZO</cp:lastModifiedBy>
  <cp:revision>31</cp:revision>
  <cp:lastPrinted>2023-06-12T23:32:45Z</cp:lastPrinted>
  <dcterms:created xsi:type="dcterms:W3CDTF">2023-06-05T16:23:37Z</dcterms:created>
  <dcterms:modified xsi:type="dcterms:W3CDTF">2023-06-21T14:18:53Z</dcterms:modified>
</cp:coreProperties>
</file>