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613" r:id="rId2"/>
    <p:sldId id="612" r:id="rId3"/>
    <p:sldId id="615" r:id="rId4"/>
    <p:sldId id="614" r:id="rId5"/>
    <p:sldId id="593" r:id="rId6"/>
  </p:sldIdLst>
  <p:sldSz cx="12192000" cy="6858000"/>
  <p:notesSz cx="6797675" cy="9928225"/>
  <p:embeddedFontLst>
    <p:embeddedFont>
      <p:font typeface="Aileron Black" panose="020B0604020202020204" charset="0"/>
      <p:bold r:id="rId8"/>
      <p:boldItalic r:id="rId9"/>
    </p:embeddedFont>
    <p:embeddedFont>
      <p:font typeface="Aileron Bold" panose="020B0604020202020204" charset="0"/>
      <p:bold r:id="rId10"/>
      <p:boldItalic r:id="rId11"/>
    </p:embeddedFont>
    <p:embeddedFont>
      <p:font typeface="Aileron Heavy" panose="020B0604020202020204" charset="0"/>
      <p:bold r:id="rId12"/>
      <p:boldItalic r:id="rId13"/>
    </p:embeddedFont>
    <p:embeddedFont>
      <p:font typeface="Aileron Light" panose="020B0604020202020204" charset="0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  <p15:guide id="4" pos="58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" initials="D" lastIdx="2" clrIdx="0">
    <p:extLst>
      <p:ext uri="{19B8F6BF-5375-455C-9EA6-DF929625EA0E}">
        <p15:presenceInfo xmlns:p15="http://schemas.microsoft.com/office/powerpoint/2012/main" userId="DM" providerId="None"/>
      </p:ext>
    </p:extLst>
  </p:cmAuthor>
  <p:cmAuthor id="2" name="ZULLY PAMELA BISMARCK DEXTRE" initials="ZPBD" lastIdx="31" clrIdx="1">
    <p:extLst>
      <p:ext uri="{19B8F6BF-5375-455C-9EA6-DF929625EA0E}">
        <p15:presenceInfo xmlns:p15="http://schemas.microsoft.com/office/powerpoint/2012/main" userId="S-1-5-21-1280482202-4056878361-557001864-116470" providerId="AD"/>
      </p:ext>
    </p:extLst>
  </p:cmAuthor>
  <p:cmAuthor id="3" name="CARLA KARINA SAAVEDRA VELAZCO" initials="CKSV" lastIdx="1" clrIdx="2">
    <p:extLst>
      <p:ext uri="{19B8F6BF-5375-455C-9EA6-DF929625EA0E}">
        <p15:presenceInfo xmlns:p15="http://schemas.microsoft.com/office/powerpoint/2012/main" userId="S-1-5-21-1280482202-4056878361-557001864-111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42AFB6"/>
    <a:srgbClr val="333F50"/>
    <a:srgbClr val="CB1B4A"/>
    <a:srgbClr val="C00000"/>
    <a:srgbClr val="AFB726"/>
    <a:srgbClr val="7030A0"/>
    <a:srgbClr val="3219EF"/>
    <a:srgbClr val="343CD4"/>
    <a:srgbClr val="190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0" y="114"/>
      </p:cViewPr>
      <p:guideLst>
        <p:guide orient="horz" pos="1616"/>
        <p:guide pos="3840"/>
        <p:guide orient="horz" pos="3113"/>
        <p:guide pos="585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738B-4EA0-4250-B74F-F323BF43E82D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B2264-A663-4D86-B35F-1FE572F877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00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B2264-A663-4D86-B35F-1FE572F8779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57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92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EFBEE8-EDE4-48A0-ABD7-AB73C2756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8" y="298964"/>
            <a:ext cx="2519351" cy="5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9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150B44-C4B7-4337-87C9-4FB5B9F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8" y="298964"/>
            <a:ext cx="2519351" cy="5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80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 total">
  <p:cSld name="1_Blanco tota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8991" tIns="39485" rIns="78991" bIns="3948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3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3"/>
          <p:cNvSpPr txBox="1">
            <a:spLocks noGrp="1"/>
          </p:cNvSpPr>
          <p:nvPr>
            <p:ph type="sldNum" idx="12"/>
          </p:nvPr>
        </p:nvSpPr>
        <p:spPr>
          <a:xfrm>
            <a:off x="11830050" y="6595944"/>
            <a:ext cx="396000" cy="19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806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23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396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2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588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314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AFF32B-268F-4B49-9FA5-93FA6755B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8" y="298964"/>
            <a:ext cx="2519351" cy="5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0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9D9B50-2FE5-4D6F-97DE-2C49F324D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8" y="298964"/>
            <a:ext cx="2519351" cy="5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C342DA-6DD9-494B-8DEC-4318D0432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8" y="298964"/>
            <a:ext cx="2519351" cy="5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17B6-DCA9-4D2A-8AAC-DA87C49BFD66}" type="datetimeFigureOut">
              <a:rPr lang="es-PE" smtClean="0"/>
              <a:t>21/06/2023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701F-0D95-4441-A5F5-CEC9C438E4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36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3595" b="7744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79112" y="-118844"/>
            <a:ext cx="12278032" cy="700090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0"/>
              </a:lnSpc>
            </a:pPr>
            <a:endParaRPr lang="es-PE" spc="-300" dirty="0">
              <a:solidFill>
                <a:srgbClr val="CB1B4A"/>
              </a:solidFill>
              <a:latin typeface="Aileron Black" panose="00000A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47615" y="2070690"/>
            <a:ext cx="1180951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PE" sz="6600" spc="-300" dirty="0">
                <a:solidFill>
                  <a:srgbClr val="CB1B4A"/>
                </a:solidFill>
                <a:latin typeface="Aileron Black" panose="020B0604020202020204" charset="0"/>
              </a:rPr>
              <a:t>Minedu:  análisis</a:t>
            </a:r>
          </a:p>
          <a:p>
            <a:pPr algn="ctr">
              <a:lnSpc>
                <a:spcPts val="7000"/>
              </a:lnSpc>
            </a:pPr>
            <a:r>
              <a:rPr lang="es-PE" sz="6600" spc="-300" dirty="0">
                <a:solidFill>
                  <a:srgbClr val="CB1B4A"/>
                </a:solidFill>
                <a:latin typeface="Aileron Black" panose="020B0604020202020204" charset="0"/>
              </a:rPr>
              <a:t>  de los proyectos de Ley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160471" y="3985662"/>
            <a:ext cx="9983822" cy="1781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PE" sz="4000" spc="-300" dirty="0">
                <a:solidFill>
                  <a:srgbClr val="44546A">
                    <a:lumMod val="75000"/>
                  </a:srgbClr>
                </a:solidFill>
                <a:latin typeface="Aileron Bold" panose="00000800000000000000" pitchFamily="2" charset="0"/>
              </a:rPr>
              <a:t>4788/2022- CR; 4967/2022-CR; 5223/2022-CR </a:t>
            </a:r>
          </a:p>
          <a:p>
            <a:pPr algn="ctr">
              <a:lnSpc>
                <a:spcPts val="7000"/>
              </a:lnSpc>
            </a:pPr>
            <a:r>
              <a:rPr lang="es-PE" sz="4000" spc="-300" dirty="0">
                <a:solidFill>
                  <a:srgbClr val="44546A">
                    <a:lumMod val="75000"/>
                  </a:srgbClr>
                </a:solidFill>
                <a:latin typeface="Aileron Bold" panose="00000800000000000000" pitchFamily="2" charset="0"/>
              </a:rPr>
              <a:t>y  5236/2022-CR 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2917432" y="3958386"/>
            <a:ext cx="6487427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58" y="298964"/>
            <a:ext cx="2519351" cy="5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9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D3D9347A-C652-E13A-8756-339BCC37D9F3}"/>
              </a:ext>
            </a:extLst>
          </p:cNvPr>
          <p:cNvSpPr/>
          <p:nvPr/>
        </p:nvSpPr>
        <p:spPr>
          <a:xfrm>
            <a:off x="247589" y="2282430"/>
            <a:ext cx="5572062" cy="4004534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2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A2B5223-26C8-4509-A36B-CD52958C709B}"/>
              </a:ext>
            </a:extLst>
          </p:cNvPr>
          <p:cNvSpPr/>
          <p:nvPr/>
        </p:nvSpPr>
        <p:spPr>
          <a:xfrm>
            <a:off x="586304" y="96078"/>
            <a:ext cx="5251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spc="-150" dirty="0">
                <a:solidFill>
                  <a:srgbClr val="44546A">
                    <a:lumMod val="75000"/>
                  </a:srgbClr>
                </a:solidFill>
                <a:latin typeface="Aileron Bold" panose="00000800000000000000" pitchFamily="2" charset="0"/>
              </a:rPr>
              <a:t>Cierre de brechas para </a:t>
            </a:r>
          </a:p>
          <a:p>
            <a:r>
              <a:rPr lang="es-PE" sz="2400" spc="-150" dirty="0">
                <a:solidFill>
                  <a:srgbClr val="CB1B4A"/>
                </a:solidFill>
                <a:latin typeface="Aileron Bold" panose="00000800000000000000" pitchFamily="2" charset="0"/>
              </a:rPr>
              <a:t>garantizar el servicio educativo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FFF55F-665B-DB8F-DF09-3F6C9BBE2B0E}"/>
              </a:ext>
            </a:extLst>
          </p:cNvPr>
          <p:cNvSpPr/>
          <p:nvPr/>
        </p:nvSpPr>
        <p:spPr>
          <a:xfrm>
            <a:off x="0" y="1553983"/>
            <a:ext cx="3190874" cy="369332"/>
          </a:xfrm>
          <a:prstGeom prst="rect">
            <a:avLst/>
          </a:prstGeom>
          <a:solidFill>
            <a:srgbClr val="CB1B4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id="{25817F53-6014-A477-00E6-AA4670D45C1D}"/>
              </a:ext>
            </a:extLst>
          </p:cNvPr>
          <p:cNvSpPr/>
          <p:nvPr/>
        </p:nvSpPr>
        <p:spPr>
          <a:xfrm>
            <a:off x="455112" y="1550285"/>
            <a:ext cx="3019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ileron Bold" panose="00000800000000000000" pitchFamily="2" charset="0"/>
              </a:rPr>
              <a:t>Proyecto de Ley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32803" y="6537048"/>
            <a:ext cx="13612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i="1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Fuente: elaboración propia</a:t>
            </a:r>
            <a:endParaRPr lang="es-PE" sz="800" i="1" dirty="0"/>
          </a:p>
        </p:txBody>
      </p:sp>
      <p:sp>
        <p:nvSpPr>
          <p:cNvPr id="5" name="Rectángulo 4"/>
          <p:cNvSpPr/>
          <p:nvPr/>
        </p:nvSpPr>
        <p:spPr>
          <a:xfrm>
            <a:off x="347654" y="2325357"/>
            <a:ext cx="533835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C00000"/>
                </a:solidFill>
                <a:latin typeface="Aileron Light" panose="00000400000000000000" pitchFamily="2" charset="0"/>
              </a:rPr>
              <a:t>Objetivo </a:t>
            </a:r>
          </a:p>
          <a:p>
            <a:pPr algn="just"/>
            <a:endParaRPr lang="es-ES" spc="-150" dirty="0">
              <a:solidFill>
                <a:srgbClr val="44546A">
                  <a:lumMod val="75000"/>
                </a:srgbClr>
              </a:solidFill>
              <a:latin typeface="Aileron Heavy" panose="00000A00000000000000" pitchFamily="50" charset="0"/>
            </a:endParaRPr>
          </a:p>
          <a:p>
            <a:pPr algn="just"/>
            <a:r>
              <a:rPr lang="es-ES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Financiar 8,170 plazas (1,906 plazas docentes,  6,264 plazas de auxiliares de educación) y 10,968 bolsas de horas.</a:t>
            </a:r>
          </a:p>
          <a:p>
            <a:pPr algn="just"/>
            <a:endParaRPr lang="es-ES" b="1" dirty="0">
              <a:solidFill>
                <a:srgbClr val="44546A">
                  <a:lumMod val="75000"/>
                </a:srgbClr>
              </a:solidFill>
              <a:latin typeface="Aileron Light" panose="00000400000000000000" pitchFamily="2" charset="0"/>
            </a:endParaRPr>
          </a:p>
          <a:p>
            <a:pPr algn="just"/>
            <a:r>
              <a:rPr lang="es-ES" b="1" dirty="0">
                <a:solidFill>
                  <a:srgbClr val="C00000"/>
                </a:solidFill>
                <a:latin typeface="Aileron Light" panose="00000400000000000000" pitchFamily="2" charset="0"/>
              </a:rPr>
              <a:t>Costo:</a:t>
            </a:r>
          </a:p>
          <a:p>
            <a:pPr algn="just"/>
            <a:r>
              <a:rPr lang="es-ES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Demandará un financiamiento de alrededor de </a:t>
            </a:r>
            <a:r>
              <a:rPr lang="es-ES" b="1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155 millones de soles</a:t>
            </a:r>
            <a:r>
              <a:rPr lang="es-ES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, contribuirá al cierre de brechas respecto a la necesidad de plazas.</a:t>
            </a:r>
          </a:p>
          <a:p>
            <a:pPr algn="just"/>
            <a:endParaRPr lang="es-ES" dirty="0">
              <a:solidFill>
                <a:srgbClr val="44546A">
                  <a:lumMod val="75000"/>
                </a:srgbClr>
              </a:solidFill>
              <a:latin typeface="Aileron Light" panose="00000400000000000000" pitchFamily="2" charset="0"/>
            </a:endParaRPr>
          </a:p>
          <a:p>
            <a:pPr algn="just"/>
            <a:r>
              <a:rPr lang="es-ES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El costeo se ha actualizado a 7 meses (junio a diciembre) por lo que se requiere la actualización en el Proyecto de Ley.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693" y="1553983"/>
            <a:ext cx="4521387" cy="4941202"/>
          </a:xfrm>
          <a:prstGeom prst="rect">
            <a:avLst/>
          </a:prstGeom>
        </p:spPr>
      </p:pic>
      <p:grpSp>
        <p:nvGrpSpPr>
          <p:cNvPr id="10" name="Google Shape;5260;p77"/>
          <p:cNvGrpSpPr/>
          <p:nvPr/>
        </p:nvGrpSpPr>
        <p:grpSpPr>
          <a:xfrm>
            <a:off x="9876997" y="1120347"/>
            <a:ext cx="391474" cy="391474"/>
            <a:chOff x="6239925" y="2032450"/>
            <a:chExt cx="472775" cy="472775"/>
          </a:xfrm>
          <a:solidFill>
            <a:srgbClr val="CB1B4A"/>
          </a:solidFill>
        </p:grpSpPr>
        <p:sp>
          <p:nvSpPr>
            <p:cNvPr id="11" name="Google Shape;5261;p77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5262;p77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" name="Google Shape;7997;p83"/>
          <p:cNvGrpSpPr/>
          <p:nvPr/>
        </p:nvGrpSpPr>
        <p:grpSpPr>
          <a:xfrm>
            <a:off x="8285386" y="1120347"/>
            <a:ext cx="318863" cy="356378"/>
            <a:chOff x="-5971525" y="3273750"/>
            <a:chExt cx="292250" cy="290650"/>
          </a:xfrm>
          <a:solidFill>
            <a:srgbClr val="CB1B4A"/>
          </a:solidFill>
        </p:grpSpPr>
        <p:sp>
          <p:nvSpPr>
            <p:cNvPr id="16" name="Google Shape;7998;p83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99;p83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55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2B5223-26C8-4509-A36B-CD52958C709B}"/>
              </a:ext>
            </a:extLst>
          </p:cNvPr>
          <p:cNvSpPr/>
          <p:nvPr/>
        </p:nvSpPr>
        <p:spPr>
          <a:xfrm>
            <a:off x="586304" y="96078"/>
            <a:ext cx="5251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spc="-150" dirty="0">
                <a:solidFill>
                  <a:srgbClr val="44546A">
                    <a:lumMod val="75000"/>
                  </a:srgbClr>
                </a:solidFill>
                <a:latin typeface="Aileron Bold" panose="00000800000000000000" pitchFamily="2" charset="0"/>
              </a:rPr>
              <a:t>Cierre de brechas para </a:t>
            </a:r>
          </a:p>
          <a:p>
            <a:r>
              <a:rPr lang="es-PE" sz="2400" spc="-150" dirty="0">
                <a:solidFill>
                  <a:srgbClr val="CB1B4A"/>
                </a:solidFill>
                <a:latin typeface="Aileron Bold" panose="00000800000000000000" pitchFamily="2" charset="0"/>
              </a:rPr>
              <a:t>garantizar el servicio educativo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FFF55F-665B-DB8F-DF09-3F6C9BBE2B0E}"/>
              </a:ext>
            </a:extLst>
          </p:cNvPr>
          <p:cNvSpPr/>
          <p:nvPr/>
        </p:nvSpPr>
        <p:spPr>
          <a:xfrm>
            <a:off x="0" y="1367930"/>
            <a:ext cx="3190874" cy="369332"/>
          </a:xfrm>
          <a:prstGeom prst="rect">
            <a:avLst/>
          </a:prstGeom>
          <a:solidFill>
            <a:srgbClr val="CB1B4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id="{25817F53-6014-A477-00E6-AA4670D45C1D}"/>
              </a:ext>
            </a:extLst>
          </p:cNvPr>
          <p:cNvSpPr/>
          <p:nvPr/>
        </p:nvSpPr>
        <p:spPr>
          <a:xfrm>
            <a:off x="455112" y="1364232"/>
            <a:ext cx="3019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ileron Bold" panose="00000800000000000000" pitchFamily="2" charset="0"/>
              </a:rPr>
              <a:t>Proyecto de Ley 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623E3B3B-39C3-376D-0019-09636C798DA7}"/>
              </a:ext>
            </a:extLst>
          </p:cNvPr>
          <p:cNvSpPr/>
          <p:nvPr/>
        </p:nvSpPr>
        <p:spPr>
          <a:xfrm>
            <a:off x="1370359" y="2421653"/>
            <a:ext cx="8670285" cy="2800767"/>
          </a:xfrm>
          <a:prstGeom prst="rect">
            <a:avLst/>
          </a:prstGeom>
        </p:spPr>
        <p:txBody>
          <a:bodyPr wrap="square" lIns="46800" rIns="46800">
            <a:spAutoFit/>
          </a:bodyPr>
          <a:lstStyle/>
          <a:p>
            <a:pPr algn="just"/>
            <a:r>
              <a:rPr lang="es-ES" sz="1600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Con el financiamiento de las plazas docentes, se logrará atender a un promedio de 68,130 estudiantes a nivel nacional.</a:t>
            </a:r>
          </a:p>
          <a:p>
            <a:pPr algn="just"/>
            <a:endParaRPr lang="es-ES" sz="1600" dirty="0">
              <a:solidFill>
                <a:srgbClr val="44546A">
                  <a:lumMod val="75000"/>
                </a:srgbClr>
              </a:solidFill>
              <a:latin typeface="Aileron Light" panose="00000400000000000000" pitchFamily="2" charset="0"/>
            </a:endParaRPr>
          </a:p>
          <a:p>
            <a:pPr algn="just"/>
            <a:r>
              <a:rPr lang="es-ES" sz="1600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Con el financiamiento de 6,264 plazas de auxiliares de educación, se permitirá avanzar en el cierre de brechas de necesidad de plazas, y la mayor cantidad se atenderá en el nivel inicial, y se garantizará que las docentes del nivel inicial cuenten con el apoyo del auxiliar de educación para la atención a la primera infancia (ciclo II) del sector educación, la presente medida beneficiara a un promedio de 187,920 estudiantes a nivel nacional.</a:t>
            </a:r>
          </a:p>
          <a:p>
            <a:pPr algn="just"/>
            <a:endParaRPr lang="es-ES" sz="1600" dirty="0">
              <a:solidFill>
                <a:srgbClr val="44546A">
                  <a:lumMod val="75000"/>
                </a:srgbClr>
              </a:solidFill>
              <a:latin typeface="Aileron Light" panose="00000400000000000000" pitchFamily="2" charset="0"/>
            </a:endParaRPr>
          </a:p>
          <a:p>
            <a:pPr algn="just"/>
            <a:r>
              <a:rPr lang="es-ES" sz="1600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Es necesario que el financiamiento de las plazas puedan ser sostenibles en los siguientes años, en razón que los estudiantes continuarán en el sistema educativo los siguientes años.</a:t>
            </a:r>
          </a:p>
        </p:txBody>
      </p:sp>
    </p:spTree>
    <p:extLst>
      <p:ext uri="{BB962C8B-B14F-4D97-AF65-F5344CB8AC3E}">
        <p14:creationId xmlns:p14="http://schemas.microsoft.com/office/powerpoint/2010/main" val="13238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3D9347A-C652-E13A-8756-339BCC37D9F3}"/>
              </a:ext>
            </a:extLst>
          </p:cNvPr>
          <p:cNvSpPr/>
          <p:nvPr/>
        </p:nvSpPr>
        <p:spPr>
          <a:xfrm>
            <a:off x="265695" y="1928198"/>
            <a:ext cx="11281871" cy="434197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2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A2B5223-26C8-4509-A36B-CD52958C709B}"/>
              </a:ext>
            </a:extLst>
          </p:cNvPr>
          <p:cNvSpPr/>
          <p:nvPr/>
        </p:nvSpPr>
        <p:spPr>
          <a:xfrm>
            <a:off x="586304" y="96078"/>
            <a:ext cx="5251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4000" spc="-150" dirty="0">
                <a:solidFill>
                  <a:srgbClr val="44546A">
                    <a:lumMod val="75000"/>
                  </a:srgbClr>
                </a:solidFill>
                <a:latin typeface="Aileron Bold" panose="00000800000000000000" pitchFamily="2" charset="0"/>
              </a:rPr>
              <a:t>Cierre de brechas para </a:t>
            </a:r>
          </a:p>
          <a:p>
            <a:r>
              <a:rPr lang="es-PE" sz="2400" spc="-150" dirty="0">
                <a:solidFill>
                  <a:srgbClr val="CB1B4A"/>
                </a:solidFill>
                <a:latin typeface="Aileron Bold" panose="00000800000000000000" pitchFamily="2" charset="0"/>
              </a:rPr>
              <a:t>garantizar el servicio educativo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FFF55F-665B-DB8F-DF09-3F6C9BBE2B0E}"/>
              </a:ext>
            </a:extLst>
          </p:cNvPr>
          <p:cNvSpPr/>
          <p:nvPr/>
        </p:nvSpPr>
        <p:spPr>
          <a:xfrm>
            <a:off x="0" y="1367930"/>
            <a:ext cx="3190874" cy="369332"/>
          </a:xfrm>
          <a:prstGeom prst="rect">
            <a:avLst/>
          </a:prstGeom>
          <a:solidFill>
            <a:srgbClr val="CB1B4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id="{25817F53-6014-A477-00E6-AA4670D45C1D}"/>
              </a:ext>
            </a:extLst>
          </p:cNvPr>
          <p:cNvSpPr/>
          <p:nvPr/>
        </p:nvSpPr>
        <p:spPr>
          <a:xfrm>
            <a:off x="455112" y="1364232"/>
            <a:ext cx="3019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ileron Bold" panose="00000800000000000000" pitchFamily="2" charset="0"/>
              </a:rPr>
              <a:t>Proyecto de Ley 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623E3B3B-39C3-376D-0019-09636C798DA7}"/>
              </a:ext>
            </a:extLst>
          </p:cNvPr>
          <p:cNvSpPr/>
          <p:nvPr/>
        </p:nvSpPr>
        <p:spPr>
          <a:xfrm>
            <a:off x="296163" y="1924500"/>
            <a:ext cx="10903060" cy="1200329"/>
          </a:xfrm>
          <a:prstGeom prst="rect">
            <a:avLst/>
          </a:prstGeom>
        </p:spPr>
        <p:txBody>
          <a:bodyPr wrap="square" lIns="46800" rIns="46800">
            <a:spAutoFit/>
          </a:bodyPr>
          <a:lstStyle/>
          <a:p>
            <a:pPr algn="just"/>
            <a:r>
              <a:rPr lang="es-ES" spc="-150" dirty="0">
                <a:solidFill>
                  <a:srgbClr val="44546A">
                    <a:lumMod val="75000"/>
                  </a:srgbClr>
                </a:solidFill>
                <a:latin typeface="Aileron Heavy" panose="00000A00000000000000" pitchFamily="50" charset="0"/>
              </a:rPr>
              <a:t>Antecedentes</a:t>
            </a:r>
          </a:p>
          <a:p>
            <a:pPr algn="just"/>
            <a:endParaRPr lang="es-ES" spc="-150" dirty="0">
              <a:solidFill>
                <a:srgbClr val="44546A">
                  <a:lumMod val="75000"/>
                </a:srgbClr>
              </a:solidFill>
              <a:latin typeface="Aileron Heavy" panose="00000A00000000000000" pitchFamily="50" charset="0"/>
            </a:endParaRPr>
          </a:p>
          <a:p>
            <a:pPr algn="just"/>
            <a:r>
              <a:rPr lang="es-ES" b="1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El Minedu ha emitido Opinión Favorable ante el Congreso de la República,</a:t>
            </a:r>
            <a:r>
              <a:rPr lang="es-ES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 sobre el Proyecto de Ley 4788/2022-CR; para lo cual se ha recomendado se modifique el título de la Ley, siendo como se indica: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8070" y="3389755"/>
            <a:ext cx="5069821" cy="1569660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u="sng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Dice</a:t>
            </a:r>
            <a:r>
              <a:rPr lang="es-ES" sz="2400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: Ley que declara de necesidad pública e interés nacional la creación de nuevas plazas docentes y auxiliares de educación.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974080" y="3337782"/>
            <a:ext cx="5225143" cy="193899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b="1" u="sng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Debe decir</a:t>
            </a:r>
            <a:r>
              <a:rPr lang="es-ES" sz="2400" b="1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: </a:t>
            </a:r>
            <a:r>
              <a:rPr lang="es-ES" sz="2400" dirty="0">
                <a:solidFill>
                  <a:srgbClr val="44546A">
                    <a:lumMod val="75000"/>
                  </a:srgbClr>
                </a:solidFill>
                <a:latin typeface="Aileron Light" panose="00000400000000000000" pitchFamily="2" charset="0"/>
              </a:rPr>
              <a:t>Ley que permite garantizar la sostenibilidad de la prestación del servicio educativo en las instituciones educativas públicas en educación básica a nivel nacional.</a:t>
            </a:r>
          </a:p>
        </p:txBody>
      </p:sp>
    </p:spTree>
    <p:extLst>
      <p:ext uri="{BB962C8B-B14F-4D97-AF65-F5344CB8AC3E}">
        <p14:creationId xmlns:p14="http://schemas.microsoft.com/office/powerpoint/2010/main" val="29455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2DF9679-B309-75A7-5ADF-487A542266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A2B5223-26C8-4509-A36B-CD52958C709B}"/>
              </a:ext>
            </a:extLst>
          </p:cNvPr>
          <p:cNvSpPr/>
          <p:nvPr/>
        </p:nvSpPr>
        <p:spPr>
          <a:xfrm>
            <a:off x="4548692" y="3601073"/>
            <a:ext cx="2932214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PE" sz="6600" spc="-300" dirty="0">
                <a:solidFill>
                  <a:schemeClr val="bg1"/>
                </a:solidFill>
                <a:latin typeface="Aileron Bold" panose="00000800000000000000" pitchFamily="2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78775-AB82-4490-ABBB-13C4375E3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24" y="2473993"/>
            <a:ext cx="2519351" cy="5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2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350</Words>
  <Application>Microsoft Office PowerPoint</Application>
  <PresentationFormat>Panorámica</PresentationFormat>
  <Paragraphs>34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Aileron Heavy</vt:lpstr>
      <vt:lpstr>Calibri Light</vt:lpstr>
      <vt:lpstr>Aileron Light</vt:lpstr>
      <vt:lpstr>Arial</vt:lpstr>
      <vt:lpstr>Aileron Bold</vt:lpstr>
      <vt:lpstr>Calibri</vt:lpstr>
      <vt:lpstr>Aileron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KARINA SAAVEDRA VELAZCO</dc:creator>
  <cp:lastModifiedBy>LUIS ENRIQUE PINEDA LARZO</cp:lastModifiedBy>
  <cp:revision>270</cp:revision>
  <cp:lastPrinted>2023-06-12T21:45:13Z</cp:lastPrinted>
  <dcterms:created xsi:type="dcterms:W3CDTF">2018-09-04T15:38:45Z</dcterms:created>
  <dcterms:modified xsi:type="dcterms:W3CDTF">2023-06-21T14:30:18Z</dcterms:modified>
</cp:coreProperties>
</file>