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3" r:id="rId2"/>
    <p:sldId id="321" r:id="rId3"/>
    <p:sldId id="313" r:id="rId4"/>
    <p:sldId id="493" r:id="rId5"/>
    <p:sldId id="484" r:id="rId6"/>
    <p:sldId id="486" r:id="rId7"/>
    <p:sldId id="485" r:id="rId8"/>
    <p:sldId id="487" r:id="rId9"/>
    <p:sldId id="491" r:id="rId10"/>
    <p:sldId id="488" r:id="rId11"/>
    <p:sldId id="282" r:id="rId12"/>
  </p:sldIdLst>
  <p:sldSz cx="12192000" cy="6858000"/>
  <p:notesSz cx="6799263" cy="9875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F62D88-F7B3-5818-DA1E-37500AFF7C2D}" name="katherine janira de la cruz gonzales" initials="kjdlcg" userId="1835477d0ebda41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D4E5F4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98" autoAdjust="0"/>
    <p:restoredTop sz="95973" autoAdjust="0"/>
  </p:normalViewPr>
  <p:slideViewPr>
    <p:cSldViewPr snapToGrid="0">
      <p:cViewPr varScale="1">
        <p:scale>
          <a:sx n="90" d="100"/>
          <a:sy n="90" d="100"/>
        </p:scale>
        <p:origin x="1074" y="11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5507"/>
          </a:xfrm>
          <a:prstGeom prst="rect">
            <a:avLst/>
          </a:prstGeom>
        </p:spPr>
        <p:txBody>
          <a:bodyPr vert="horz" lIns="95280" tIns="47641" rIns="95280" bIns="476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5507"/>
          </a:xfrm>
          <a:prstGeom prst="rect">
            <a:avLst/>
          </a:prstGeom>
        </p:spPr>
        <p:txBody>
          <a:bodyPr vert="horz" lIns="95280" tIns="47641" rIns="95280" bIns="47641" rtlCol="0"/>
          <a:lstStyle>
            <a:lvl1pPr algn="r">
              <a:defRPr sz="1300"/>
            </a:lvl1pPr>
          </a:lstStyle>
          <a:p>
            <a:fld id="{842ACAF7-AD26-4029-A9E0-9BBB941ECFFB}" type="datetimeFigureOut">
              <a:rPr lang="en-US" smtClean="0"/>
              <a:t>6/22/2023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80" tIns="47641" rIns="95280" bIns="47641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5280" tIns="47641" rIns="95280" bIns="47641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80333"/>
            <a:ext cx="2946347" cy="495506"/>
          </a:xfrm>
          <a:prstGeom prst="rect">
            <a:avLst/>
          </a:prstGeom>
        </p:spPr>
        <p:txBody>
          <a:bodyPr vert="horz" lIns="95280" tIns="47641" rIns="95280" bIns="476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5506"/>
          </a:xfrm>
          <a:prstGeom prst="rect">
            <a:avLst/>
          </a:prstGeom>
        </p:spPr>
        <p:txBody>
          <a:bodyPr vert="horz" lIns="95280" tIns="47641" rIns="95280" bIns="47641" rtlCol="0" anchor="b"/>
          <a:lstStyle>
            <a:lvl1pPr algn="r">
              <a:defRPr sz="1300"/>
            </a:lvl1pPr>
          </a:lstStyle>
          <a:p>
            <a:fld id="{2E7B0E42-39B0-417C-AE7A-4BFBD9934A8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84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5600" y="1241425"/>
            <a:ext cx="5959475" cy="3352800"/>
          </a:xfrm>
        </p:spPr>
      </p:sp>
      <p:sp>
        <p:nvSpPr>
          <p:cNvPr id="104859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104859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DE48D-4993-4476-8813-46995A1A0228}" type="slidenum">
              <a:rPr lang="es-PE" smtClean="0"/>
              <a:t>1</a:t>
            </a:fld>
            <a:endParaRPr lang="es-P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Directiva General N° 024-2010-MINDEF/SG/VRD/DGGAD, Directiva que establece normas y procedimientos para el uso de los Documentos Cancelatorios - Tesoro Público emitidos a favor del Sector Defensa </a:t>
            </a:r>
            <a:r>
              <a:rPr lang="es-ES" i="1" dirty="0"/>
              <a:t>(13.09.10).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6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5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3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7B0E42-39B0-417C-AE7A-4BFBD9934A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1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CEEF30-57EA-9329-1420-FFDE5ABB3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15B100-03D5-FB8D-1D76-65DBBDB53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02713-012B-E2AA-0825-859E380EA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0E814C-BF02-5BD6-D9E0-ABFA33566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592B88-6E39-64DB-5DA2-7DE8240F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907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91DD30-9749-D547-8364-63C60832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A10BC1-145B-CA11-E90D-3873637D6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CDE418-A8F1-A77C-C901-B22909C5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D732B-4CCA-61E4-6EF7-89B1E029F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11DF06-6C12-6E5B-02CA-9D96A42BB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0585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C360BDE-F1F9-D340-255E-4E5C5F35FC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DFE1A6-15DE-CCB3-4AB6-D49400FFC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EC1BCB-E44D-7A23-589D-D5AFAA5C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856FBF-04CC-CB3A-44F1-D2E801CD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06B78F-2033-4970-4D23-D1582A920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17798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746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751"/>
          <a:stretch/>
        </p:blipFill>
        <p:spPr>
          <a:xfrm>
            <a:off x="0" y="1"/>
            <a:ext cx="12189687" cy="77144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51" r="9566" b="-55"/>
          <a:stretch/>
        </p:blipFill>
        <p:spPr>
          <a:xfrm>
            <a:off x="0" y="6370774"/>
            <a:ext cx="12192000" cy="48722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1960" y="649288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10AC81-0BCF-4A88-91DD-6D952CB3253A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171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FB51F-3C9C-0194-9A17-97AE6B1DA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568CF-3EC0-5BF2-298E-A4819C750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088488-F517-4443-A3E7-D602AA1A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D54FC4-5479-FD46-2A88-4095ADBE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8A300-48E6-BDAA-6900-0F6C94E0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595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3FA393-E02B-2008-F7FD-7E694E92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6566E0-45C7-4310-5252-FEF50605B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731862-A2B1-C596-BB3F-5BA2D6BAA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BE354E-79FB-DA0B-24BC-F21C09301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73353D-3F5C-41EC-5FFC-490F63FB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220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058C42-6774-A3EE-CBF0-34B52F759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B9FE068-2F34-6815-D706-E4C104C33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3FB067C-CB04-E17F-89B4-E4A9DEFE0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7DAF5B-EE24-B509-22DA-77EBCBFD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F2475-C367-FBB2-3AEB-392A3BE0C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1C94D2-21EC-E06B-A28F-A2B5ADD86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840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0B22A-B32F-55D4-D33D-DAFB6CA4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2561B1-1C7A-8435-D779-E2D35A152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A23063-8D95-CFFB-4B3C-D12A12B94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330A4A-5497-148D-5BDF-3BFF2BC92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86BA5B-56BF-D9F2-9E27-9826F5555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AFC5CD-E847-6973-FB08-5051464F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0674D0A-6D10-01C8-7A93-95CA33BE9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1DBEED-A47D-32BA-2A47-8C9215F1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6237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4ACA15-5B85-F897-FAD2-6DE2B0A8D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C35B2B-D070-97EA-2C94-A9138233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193FAE-8F36-490D-64F5-EA887750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2C4C65-EF60-B10A-9DCC-3352C3348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51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6AA47F-E86A-21DF-EE43-5862434B6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F0EC0F-BAB5-6DA4-803A-CF9D8EF3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486315-8E78-9236-1A7C-696A392C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845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D986F-5854-5195-81D6-7B479148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6595AE-0E4A-3717-76EB-E4CCB0187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D6D8F9-1E4F-404B-B0B5-A7945DF2A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99B35-EBEB-33F3-756C-053F2EA6F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77D9A8-CECF-0BD6-3458-553BDC774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34F2E1-9C0D-87D0-68E0-811E11FC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97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8C9AC0-B2C4-FC66-5B8C-08A5BA872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449457-68FE-2085-5D22-8FA20A27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D4EB60-DB4A-F956-D60F-B68DF6D3E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E7CE49-24E3-0B10-C9B1-07EEE6A6C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3D35C9-9B05-78BB-DF25-35BD24A0D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174700-FD92-A839-C42E-CA953A5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45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36DAA4-BA7D-3994-E6ED-C9F1190D7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0C864F-A14C-2745-284E-B7CD690BD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71BA5D-17F9-01DE-D29C-2282D4A51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74255B-A194-1E80-68F6-EC9B21327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5B0D08-E5C3-2461-99BC-A056CA709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E93C-D7FD-40F9-BA37-0E9A46B54C7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2680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t="14717" r="2177" b="16960"/>
          <a:stretch/>
        </p:blipFill>
        <p:spPr>
          <a:xfrm>
            <a:off x="4715938" y="-145795"/>
            <a:ext cx="6541551" cy="3786384"/>
          </a:xfrm>
          <a:prstGeom prst="trapezoid">
            <a:avLst>
              <a:gd name="adj" fmla="val 51031"/>
            </a:avLst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6089" y="-56797"/>
            <a:ext cx="5454970" cy="3698716"/>
          </a:xfrm>
          <a:prstGeom prst="trapezoid">
            <a:avLst>
              <a:gd name="adj" fmla="val 0"/>
            </a:avLst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2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0" r="14284"/>
          <a:stretch/>
        </p:blipFill>
        <p:spPr>
          <a:xfrm>
            <a:off x="2647951" y="-56794"/>
            <a:ext cx="4000499" cy="3697381"/>
          </a:xfrm>
          <a:prstGeom prst="parallelogram">
            <a:avLst/>
          </a:prstGeom>
        </p:spPr>
      </p:pic>
      <p:sp>
        <p:nvSpPr>
          <p:cNvPr id="39" name="38 Rectángulo"/>
          <p:cNvSpPr/>
          <p:nvPr/>
        </p:nvSpPr>
        <p:spPr>
          <a:xfrm>
            <a:off x="-312725" y="3132086"/>
            <a:ext cx="12056606" cy="2619533"/>
          </a:xfrm>
          <a:custGeom>
            <a:avLst/>
            <a:gdLst>
              <a:gd name="connsiteX0" fmla="*/ 0 w 1292087"/>
              <a:gd name="connsiteY0" fmla="*/ 0 h 1061538"/>
              <a:gd name="connsiteX1" fmla="*/ 1292087 w 1292087"/>
              <a:gd name="connsiteY1" fmla="*/ 0 h 1061538"/>
              <a:gd name="connsiteX2" fmla="*/ 1292087 w 1292087"/>
              <a:gd name="connsiteY2" fmla="*/ 1061538 h 1061538"/>
              <a:gd name="connsiteX3" fmla="*/ 0 w 1292087"/>
              <a:gd name="connsiteY3" fmla="*/ 1061538 h 1061538"/>
              <a:gd name="connsiteX4" fmla="*/ 0 w 1292087"/>
              <a:gd name="connsiteY4" fmla="*/ 0 h 1061538"/>
              <a:gd name="connsiteX0" fmla="*/ 0 w 1292087"/>
              <a:gd name="connsiteY0" fmla="*/ 9939 h 1071477"/>
              <a:gd name="connsiteX1" fmla="*/ 884582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725556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516835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586408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0 h 1061538"/>
              <a:gd name="connsiteX1" fmla="*/ 632128 w 1292087"/>
              <a:gd name="connsiteY1" fmla="*/ 62451 h 1061538"/>
              <a:gd name="connsiteX2" fmla="*/ 1292087 w 1292087"/>
              <a:gd name="connsiteY2" fmla="*/ 1061538 h 1061538"/>
              <a:gd name="connsiteX3" fmla="*/ 0 w 1292087"/>
              <a:gd name="connsiteY3" fmla="*/ 1061538 h 1061538"/>
              <a:gd name="connsiteX4" fmla="*/ 0 w 1292087"/>
              <a:gd name="connsiteY4" fmla="*/ 0 h 1061538"/>
              <a:gd name="connsiteX0" fmla="*/ 0 w 1292087"/>
              <a:gd name="connsiteY0" fmla="*/ 63279 h 999087"/>
              <a:gd name="connsiteX1" fmla="*/ 632128 w 1292087"/>
              <a:gd name="connsiteY1" fmla="*/ 0 h 999087"/>
              <a:gd name="connsiteX2" fmla="*/ 1292087 w 1292087"/>
              <a:gd name="connsiteY2" fmla="*/ 999087 h 999087"/>
              <a:gd name="connsiteX3" fmla="*/ 0 w 1292087"/>
              <a:gd name="connsiteY3" fmla="*/ 999087 h 999087"/>
              <a:gd name="connsiteX4" fmla="*/ 0 w 1292087"/>
              <a:gd name="connsiteY4" fmla="*/ 63279 h 999087"/>
              <a:gd name="connsiteX0" fmla="*/ 7620 w 1292087"/>
              <a:gd name="connsiteY0" fmla="*/ 0 h 1000578"/>
              <a:gd name="connsiteX1" fmla="*/ 632128 w 1292087"/>
              <a:gd name="connsiteY1" fmla="*/ 1491 h 1000578"/>
              <a:gd name="connsiteX2" fmla="*/ 1292087 w 1292087"/>
              <a:gd name="connsiteY2" fmla="*/ 1000578 h 1000578"/>
              <a:gd name="connsiteX3" fmla="*/ 0 w 1292087"/>
              <a:gd name="connsiteY3" fmla="*/ 1000578 h 1000578"/>
              <a:gd name="connsiteX4" fmla="*/ 7620 w 1292087"/>
              <a:gd name="connsiteY4" fmla="*/ 0 h 1000578"/>
              <a:gd name="connsiteX0" fmla="*/ 0 w 1295897"/>
              <a:gd name="connsiteY0" fmla="*/ 0 h 1004388"/>
              <a:gd name="connsiteX1" fmla="*/ 635938 w 1295897"/>
              <a:gd name="connsiteY1" fmla="*/ 5301 h 1004388"/>
              <a:gd name="connsiteX2" fmla="*/ 1295897 w 1295897"/>
              <a:gd name="connsiteY2" fmla="*/ 1004388 h 1004388"/>
              <a:gd name="connsiteX3" fmla="*/ 3810 w 1295897"/>
              <a:gd name="connsiteY3" fmla="*/ 1004388 h 1004388"/>
              <a:gd name="connsiteX4" fmla="*/ 0 w 1295897"/>
              <a:gd name="connsiteY4" fmla="*/ 0 h 1004388"/>
              <a:gd name="connsiteX0" fmla="*/ 0 w 1295897"/>
              <a:gd name="connsiteY0" fmla="*/ 0 h 1008198"/>
              <a:gd name="connsiteX1" fmla="*/ 635938 w 1295897"/>
              <a:gd name="connsiteY1" fmla="*/ 9111 h 1008198"/>
              <a:gd name="connsiteX2" fmla="*/ 1295897 w 1295897"/>
              <a:gd name="connsiteY2" fmla="*/ 1008198 h 1008198"/>
              <a:gd name="connsiteX3" fmla="*/ 3810 w 1295897"/>
              <a:gd name="connsiteY3" fmla="*/ 1008198 h 1008198"/>
              <a:gd name="connsiteX4" fmla="*/ 0 w 1295897"/>
              <a:gd name="connsiteY4" fmla="*/ 0 h 1008198"/>
              <a:gd name="connsiteX0" fmla="*/ 0 w 1295897"/>
              <a:gd name="connsiteY0" fmla="*/ 0 h 1000578"/>
              <a:gd name="connsiteX1" fmla="*/ 635938 w 1295897"/>
              <a:gd name="connsiteY1" fmla="*/ 1491 h 1000578"/>
              <a:gd name="connsiteX2" fmla="*/ 1295897 w 1295897"/>
              <a:gd name="connsiteY2" fmla="*/ 1000578 h 1000578"/>
              <a:gd name="connsiteX3" fmla="*/ 3810 w 1295897"/>
              <a:gd name="connsiteY3" fmla="*/ 1000578 h 1000578"/>
              <a:gd name="connsiteX4" fmla="*/ 0 w 1295897"/>
              <a:gd name="connsiteY4" fmla="*/ 0 h 1000578"/>
              <a:gd name="connsiteX0" fmla="*/ 0 w 2574323"/>
              <a:gd name="connsiteY0" fmla="*/ 0 h 1004911"/>
              <a:gd name="connsiteX1" fmla="*/ 1914364 w 2574323"/>
              <a:gd name="connsiteY1" fmla="*/ 5824 h 1004911"/>
              <a:gd name="connsiteX2" fmla="*/ 2574323 w 2574323"/>
              <a:gd name="connsiteY2" fmla="*/ 1004911 h 1004911"/>
              <a:gd name="connsiteX3" fmla="*/ 1282236 w 2574323"/>
              <a:gd name="connsiteY3" fmla="*/ 1004911 h 1004911"/>
              <a:gd name="connsiteX4" fmla="*/ 0 w 2574323"/>
              <a:gd name="connsiteY4" fmla="*/ 0 h 1004911"/>
              <a:gd name="connsiteX0" fmla="*/ 0 w 2574323"/>
              <a:gd name="connsiteY0" fmla="*/ 0 h 1004911"/>
              <a:gd name="connsiteX1" fmla="*/ 1914364 w 2574323"/>
              <a:gd name="connsiteY1" fmla="*/ 5824 h 1004911"/>
              <a:gd name="connsiteX2" fmla="*/ 2574323 w 2574323"/>
              <a:gd name="connsiteY2" fmla="*/ 1004911 h 1004911"/>
              <a:gd name="connsiteX3" fmla="*/ 16811 w 2574323"/>
              <a:gd name="connsiteY3" fmla="*/ 1004911 h 1004911"/>
              <a:gd name="connsiteX4" fmla="*/ 0 w 2574323"/>
              <a:gd name="connsiteY4" fmla="*/ 0 h 1004911"/>
              <a:gd name="connsiteX0" fmla="*/ 0 w 4888967"/>
              <a:gd name="connsiteY0" fmla="*/ 0 h 1015176"/>
              <a:gd name="connsiteX1" fmla="*/ 4229008 w 4888967"/>
              <a:gd name="connsiteY1" fmla="*/ 16089 h 1015176"/>
              <a:gd name="connsiteX2" fmla="*/ 4888967 w 4888967"/>
              <a:gd name="connsiteY2" fmla="*/ 1015176 h 1015176"/>
              <a:gd name="connsiteX3" fmla="*/ 2331455 w 4888967"/>
              <a:gd name="connsiteY3" fmla="*/ 1015176 h 1015176"/>
              <a:gd name="connsiteX4" fmla="*/ 0 w 4888967"/>
              <a:gd name="connsiteY4" fmla="*/ 0 h 1015176"/>
              <a:gd name="connsiteX0" fmla="*/ 0 w 4888967"/>
              <a:gd name="connsiteY0" fmla="*/ 0 h 1015176"/>
              <a:gd name="connsiteX1" fmla="*/ 4229008 w 4888967"/>
              <a:gd name="connsiteY1" fmla="*/ 16089 h 1015176"/>
              <a:gd name="connsiteX2" fmla="*/ 4888967 w 4888967"/>
              <a:gd name="connsiteY2" fmla="*/ 1015176 h 1015176"/>
              <a:gd name="connsiteX3" fmla="*/ 293953 w 4888967"/>
              <a:gd name="connsiteY3" fmla="*/ 1010044 h 1015176"/>
              <a:gd name="connsiteX4" fmla="*/ 0 w 4888967"/>
              <a:gd name="connsiteY4" fmla="*/ 0 h 1015176"/>
              <a:gd name="connsiteX0" fmla="*/ 0 w 4632355"/>
              <a:gd name="connsiteY0" fmla="*/ 0 h 1004911"/>
              <a:gd name="connsiteX1" fmla="*/ 3972396 w 4632355"/>
              <a:gd name="connsiteY1" fmla="*/ 5824 h 1004911"/>
              <a:gd name="connsiteX2" fmla="*/ 4632355 w 4632355"/>
              <a:gd name="connsiteY2" fmla="*/ 1004911 h 1004911"/>
              <a:gd name="connsiteX3" fmla="*/ 37341 w 4632355"/>
              <a:gd name="connsiteY3" fmla="*/ 999779 h 1004911"/>
              <a:gd name="connsiteX4" fmla="*/ 0 w 4632355"/>
              <a:gd name="connsiteY4" fmla="*/ 0 h 1004911"/>
              <a:gd name="connsiteX0" fmla="*/ 0 w 4601562"/>
              <a:gd name="connsiteY0" fmla="*/ 0 h 999779"/>
              <a:gd name="connsiteX1" fmla="*/ 3941603 w 4601562"/>
              <a:gd name="connsiteY1" fmla="*/ 692 h 999779"/>
              <a:gd name="connsiteX2" fmla="*/ 4601562 w 4601562"/>
              <a:gd name="connsiteY2" fmla="*/ 999779 h 999779"/>
              <a:gd name="connsiteX3" fmla="*/ 6548 w 4601562"/>
              <a:gd name="connsiteY3" fmla="*/ 994647 h 999779"/>
              <a:gd name="connsiteX4" fmla="*/ 0 w 4601562"/>
              <a:gd name="connsiteY4" fmla="*/ 0 h 99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1562" h="999779">
                <a:moveTo>
                  <a:pt x="0" y="0"/>
                </a:moveTo>
                <a:lnTo>
                  <a:pt x="3941603" y="692"/>
                </a:lnTo>
                <a:lnTo>
                  <a:pt x="4601562" y="999779"/>
                </a:lnTo>
                <a:lnTo>
                  <a:pt x="6548" y="994647"/>
                </a:lnTo>
                <a:cubicBezTo>
                  <a:pt x="4365" y="663098"/>
                  <a:pt x="2183" y="331549"/>
                  <a:pt x="0" y="0"/>
                </a:cubicBezTo>
                <a:close/>
              </a:path>
            </a:pathLst>
          </a:custGeom>
          <a:solidFill>
            <a:srgbClr val="EA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s-PE">
              <a:solidFill>
                <a:schemeClr val="bg1"/>
              </a:solidFill>
            </a:endParaRPr>
          </a:p>
        </p:txBody>
      </p:sp>
      <p:sp>
        <p:nvSpPr>
          <p:cNvPr id="1048587" name="5 CuadroTexto"/>
          <p:cNvSpPr txBox="1">
            <a:spLocks noChangeArrowheads="1"/>
          </p:cNvSpPr>
          <p:nvPr/>
        </p:nvSpPr>
        <p:spPr bwMode="auto">
          <a:xfrm>
            <a:off x="-1" y="4169428"/>
            <a:ext cx="10802680" cy="523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46000" sy="46000" algn="ctr" rotWithShape="0">
              <a:prstClr val="black">
                <a:alpha val="40000"/>
              </a:prstClr>
            </a:outerShdw>
          </a:effectLst>
        </p:spPr>
        <p:txBody>
          <a:bodyPr wrap="square" lIns="35996" tIns="45714" rIns="0" bIns="45714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+mn-lt"/>
              </a:rPr>
              <a:t>Emisión de Documentos Cancelatorios – Tesoro Público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397697" y="5022079"/>
            <a:ext cx="1735132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algn="r">
              <a:lnSpc>
                <a:spcPct val="100000"/>
              </a:lnSpc>
            </a:pPr>
            <a:r>
              <a:rPr lang="es-ES" sz="2000" b="1" dirty="0"/>
              <a:t>Mayo 2023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04" y="6065469"/>
            <a:ext cx="4910128" cy="483483"/>
          </a:xfrm>
          <a:prstGeom prst="rect">
            <a:avLst/>
          </a:prstGeom>
        </p:spPr>
      </p:pic>
      <p:sp>
        <p:nvSpPr>
          <p:cNvPr id="48" name="38 Rectángulo"/>
          <p:cNvSpPr/>
          <p:nvPr/>
        </p:nvSpPr>
        <p:spPr>
          <a:xfrm rot="10800000">
            <a:off x="8659097" y="-56794"/>
            <a:ext cx="4753459" cy="3694611"/>
          </a:xfrm>
          <a:custGeom>
            <a:avLst/>
            <a:gdLst>
              <a:gd name="connsiteX0" fmla="*/ 0 w 1292087"/>
              <a:gd name="connsiteY0" fmla="*/ 0 h 1061538"/>
              <a:gd name="connsiteX1" fmla="*/ 1292087 w 1292087"/>
              <a:gd name="connsiteY1" fmla="*/ 0 h 1061538"/>
              <a:gd name="connsiteX2" fmla="*/ 1292087 w 1292087"/>
              <a:gd name="connsiteY2" fmla="*/ 1061538 h 1061538"/>
              <a:gd name="connsiteX3" fmla="*/ 0 w 1292087"/>
              <a:gd name="connsiteY3" fmla="*/ 1061538 h 1061538"/>
              <a:gd name="connsiteX4" fmla="*/ 0 w 1292087"/>
              <a:gd name="connsiteY4" fmla="*/ 0 h 1061538"/>
              <a:gd name="connsiteX0" fmla="*/ 0 w 1292087"/>
              <a:gd name="connsiteY0" fmla="*/ 9939 h 1071477"/>
              <a:gd name="connsiteX1" fmla="*/ 884582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725556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516835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9939 h 1071477"/>
              <a:gd name="connsiteX1" fmla="*/ 586408 w 1292087"/>
              <a:gd name="connsiteY1" fmla="*/ 0 h 1071477"/>
              <a:gd name="connsiteX2" fmla="*/ 1292087 w 1292087"/>
              <a:gd name="connsiteY2" fmla="*/ 1071477 h 1071477"/>
              <a:gd name="connsiteX3" fmla="*/ 0 w 1292087"/>
              <a:gd name="connsiteY3" fmla="*/ 1071477 h 1071477"/>
              <a:gd name="connsiteX4" fmla="*/ 0 w 1292087"/>
              <a:gd name="connsiteY4" fmla="*/ 9939 h 1071477"/>
              <a:gd name="connsiteX0" fmla="*/ 0 w 1292087"/>
              <a:gd name="connsiteY0" fmla="*/ 0 h 1061538"/>
              <a:gd name="connsiteX1" fmla="*/ 632128 w 1292087"/>
              <a:gd name="connsiteY1" fmla="*/ 62451 h 1061538"/>
              <a:gd name="connsiteX2" fmla="*/ 1292087 w 1292087"/>
              <a:gd name="connsiteY2" fmla="*/ 1061538 h 1061538"/>
              <a:gd name="connsiteX3" fmla="*/ 0 w 1292087"/>
              <a:gd name="connsiteY3" fmla="*/ 1061538 h 1061538"/>
              <a:gd name="connsiteX4" fmla="*/ 0 w 1292087"/>
              <a:gd name="connsiteY4" fmla="*/ 0 h 1061538"/>
              <a:gd name="connsiteX0" fmla="*/ 0 w 1292087"/>
              <a:gd name="connsiteY0" fmla="*/ 63279 h 999087"/>
              <a:gd name="connsiteX1" fmla="*/ 632128 w 1292087"/>
              <a:gd name="connsiteY1" fmla="*/ 0 h 999087"/>
              <a:gd name="connsiteX2" fmla="*/ 1292087 w 1292087"/>
              <a:gd name="connsiteY2" fmla="*/ 999087 h 999087"/>
              <a:gd name="connsiteX3" fmla="*/ 0 w 1292087"/>
              <a:gd name="connsiteY3" fmla="*/ 999087 h 999087"/>
              <a:gd name="connsiteX4" fmla="*/ 0 w 1292087"/>
              <a:gd name="connsiteY4" fmla="*/ 63279 h 999087"/>
              <a:gd name="connsiteX0" fmla="*/ 7620 w 1292087"/>
              <a:gd name="connsiteY0" fmla="*/ 0 h 1000578"/>
              <a:gd name="connsiteX1" fmla="*/ 632128 w 1292087"/>
              <a:gd name="connsiteY1" fmla="*/ 1491 h 1000578"/>
              <a:gd name="connsiteX2" fmla="*/ 1292087 w 1292087"/>
              <a:gd name="connsiteY2" fmla="*/ 1000578 h 1000578"/>
              <a:gd name="connsiteX3" fmla="*/ 0 w 1292087"/>
              <a:gd name="connsiteY3" fmla="*/ 1000578 h 1000578"/>
              <a:gd name="connsiteX4" fmla="*/ 7620 w 1292087"/>
              <a:gd name="connsiteY4" fmla="*/ 0 h 1000578"/>
              <a:gd name="connsiteX0" fmla="*/ 0 w 1295897"/>
              <a:gd name="connsiteY0" fmla="*/ 0 h 1004388"/>
              <a:gd name="connsiteX1" fmla="*/ 635938 w 1295897"/>
              <a:gd name="connsiteY1" fmla="*/ 5301 h 1004388"/>
              <a:gd name="connsiteX2" fmla="*/ 1295897 w 1295897"/>
              <a:gd name="connsiteY2" fmla="*/ 1004388 h 1004388"/>
              <a:gd name="connsiteX3" fmla="*/ 3810 w 1295897"/>
              <a:gd name="connsiteY3" fmla="*/ 1004388 h 1004388"/>
              <a:gd name="connsiteX4" fmla="*/ 0 w 1295897"/>
              <a:gd name="connsiteY4" fmla="*/ 0 h 1004388"/>
              <a:gd name="connsiteX0" fmla="*/ 0 w 1295897"/>
              <a:gd name="connsiteY0" fmla="*/ 0 h 1008198"/>
              <a:gd name="connsiteX1" fmla="*/ 635938 w 1295897"/>
              <a:gd name="connsiteY1" fmla="*/ 9111 h 1008198"/>
              <a:gd name="connsiteX2" fmla="*/ 1295897 w 1295897"/>
              <a:gd name="connsiteY2" fmla="*/ 1008198 h 1008198"/>
              <a:gd name="connsiteX3" fmla="*/ 3810 w 1295897"/>
              <a:gd name="connsiteY3" fmla="*/ 1008198 h 1008198"/>
              <a:gd name="connsiteX4" fmla="*/ 0 w 1295897"/>
              <a:gd name="connsiteY4" fmla="*/ 0 h 1008198"/>
              <a:gd name="connsiteX0" fmla="*/ 0 w 1295897"/>
              <a:gd name="connsiteY0" fmla="*/ 0 h 1000578"/>
              <a:gd name="connsiteX1" fmla="*/ 635938 w 1295897"/>
              <a:gd name="connsiteY1" fmla="*/ 1491 h 1000578"/>
              <a:gd name="connsiteX2" fmla="*/ 1295897 w 1295897"/>
              <a:gd name="connsiteY2" fmla="*/ 1000578 h 1000578"/>
              <a:gd name="connsiteX3" fmla="*/ 3810 w 1295897"/>
              <a:gd name="connsiteY3" fmla="*/ 1000578 h 1000578"/>
              <a:gd name="connsiteX4" fmla="*/ 0 w 1295897"/>
              <a:gd name="connsiteY4" fmla="*/ 0 h 100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897" h="1000578">
                <a:moveTo>
                  <a:pt x="0" y="0"/>
                </a:moveTo>
                <a:lnTo>
                  <a:pt x="635938" y="1491"/>
                </a:lnTo>
                <a:lnTo>
                  <a:pt x="1295897" y="1000578"/>
                </a:lnTo>
                <a:lnTo>
                  <a:pt x="3810" y="1000578"/>
                </a:lnTo>
                <a:lnTo>
                  <a:pt x="0" y="0"/>
                </a:lnTo>
                <a:close/>
              </a:path>
            </a:pathLst>
          </a:cu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es-PE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71" y="6003684"/>
            <a:ext cx="1033735" cy="6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10</a:t>
            </a:fld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BC23F-0CC9-C92C-CCC3-AAD37E78524F}"/>
              </a:ext>
            </a:extLst>
          </p:cNvPr>
          <p:cNvSpPr/>
          <p:nvPr/>
        </p:nvSpPr>
        <p:spPr>
          <a:xfrm>
            <a:off x="965046" y="1149640"/>
            <a:ext cx="103946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La Ley </a:t>
            </a:r>
            <a:r>
              <a:rPr lang="es-ES" dirty="0" err="1"/>
              <a:t>N°</a:t>
            </a:r>
            <a:r>
              <a:rPr lang="es-ES" dirty="0"/>
              <a:t> 29266, </a:t>
            </a:r>
            <a:r>
              <a:rPr lang="es-ES" i="1" u="sng" dirty="0"/>
              <a:t>autoriza al MEF a emitir DC-TP </a:t>
            </a:r>
            <a:r>
              <a:rPr lang="es-ES" dirty="0"/>
              <a:t>a favor del Ministerio de Defensa para </a:t>
            </a:r>
            <a:r>
              <a:rPr lang="es-ES" i="1" u="sng" dirty="0"/>
              <a:t>atender obligaciones tributarias</a:t>
            </a:r>
            <a:r>
              <a:rPr lang="es-ES" dirty="0"/>
              <a:t> (I.G.V. e I.R.) hasta por el importe total de S/ 1,080.0 millones.</a:t>
            </a:r>
          </a:p>
          <a:p>
            <a:pPr algn="just"/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Desde el Año Fiscal 2009 a la fecha, se ha </a:t>
            </a:r>
            <a:r>
              <a:rPr lang="es-E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emitido DC-TP hasta por el importe total de S/ 826.9 millones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favor de las Unidades Ejecutoras 001. Administración General, 003. Ejército Peruano, 004. Marina de Guerra del Perú y 005. Fuerza Aérea del Perú (conciliado entre la DGTP-MEF y las UE-MINDEF).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dicho contexto, </a:t>
            </a:r>
            <a:r>
              <a:rPr lang="es-E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advierte que el saldo para el financiamiento de DC-TP </a:t>
            </a:r>
            <a:r>
              <a:rPr lang="es-ES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vinculado a “Impuesto a la Renta” </a:t>
            </a:r>
            <a:r>
              <a:rPr lang="es-ES" sz="1800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resulta insuficiente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su atención para el periodo 2023-2025.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tal sentido, se expidió una </a:t>
            </a:r>
            <a:r>
              <a:rPr lang="es-ES" sz="1800" b="1" i="1" u="sng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propuesta normativa con rango Ley</a:t>
            </a:r>
            <a:r>
              <a:rPr lang="es-ES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fin de modificar los montos autorizados por tipo de impuesto (artículo 3), </a:t>
            </a:r>
            <a:r>
              <a:rPr lang="es-ES" sz="1800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alterar el contenido ni el sentido de la decisión de la Ley </a:t>
            </a:r>
            <a:r>
              <a:rPr lang="es-ES" sz="1800" b="1" i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es-ES" sz="1800" b="1" i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29266.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ángulo redondeado 26">
            <a:extLst>
              <a:ext uri="{FF2B5EF4-FFF2-40B4-BE49-F238E27FC236}">
                <a16:creationId xmlns:a16="http://schemas.microsoft.com/office/drawing/2014/main" id="{9B3B13BD-06D3-4E1B-AF17-614E6AEB2207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EC10C7AA-B493-47C9-8233-4BCC384A7161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275487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14 Rectángulo"/>
          <p:cNvSpPr/>
          <p:nvPr/>
        </p:nvSpPr>
        <p:spPr>
          <a:xfrm flipH="1">
            <a:off x="4058409" y="1780523"/>
            <a:ext cx="8133237" cy="37776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097175" name="11 Imagen"/>
          <p:cNvPicPr>
            <a:picLocks noChangeAspect="1"/>
          </p:cNvPicPr>
          <p:nvPr/>
        </p:nvPicPr>
        <p:blipFill rotWithShape="1">
          <a:blip r:embed="rId2"/>
          <a:srcRect l="19794" r="22610"/>
          <a:stretch>
            <a:fillRect/>
          </a:stretch>
        </p:blipFill>
        <p:spPr>
          <a:xfrm>
            <a:off x="555126" y="1780521"/>
            <a:ext cx="3503283" cy="3771114"/>
          </a:xfrm>
          <a:prstGeom prst="rect">
            <a:avLst/>
          </a:prstGeom>
        </p:spPr>
      </p:pic>
      <p:sp>
        <p:nvSpPr>
          <p:cNvPr id="1048677" name="8 CuadroTexto"/>
          <p:cNvSpPr txBox="1"/>
          <p:nvPr/>
        </p:nvSpPr>
        <p:spPr>
          <a:xfrm>
            <a:off x="4559148" y="2408948"/>
            <a:ext cx="6711213" cy="1582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s-ES" sz="7200" b="1" dirty="0"/>
              <a:t>Gracias</a:t>
            </a:r>
          </a:p>
        </p:txBody>
      </p:sp>
      <p:sp>
        <p:nvSpPr>
          <p:cNvPr id="1048678" name="CuadroTexto 3"/>
          <p:cNvSpPr txBox="1"/>
          <p:nvPr/>
        </p:nvSpPr>
        <p:spPr>
          <a:xfrm>
            <a:off x="4559149" y="3963239"/>
            <a:ext cx="6709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/>
              <a:t>Dirección General de Planeamiento y Presupuesto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224770" y="229094"/>
            <a:ext cx="11389450" cy="456521"/>
          </a:xfrm>
          <a:prstGeom prst="rect">
            <a:avLst/>
          </a:prstGeom>
        </p:spPr>
        <p:txBody>
          <a:bodyPr/>
          <a:lstStyle>
            <a:lvl1pPr algn="l" defTabSz="6864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197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Contenido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1423" y="816606"/>
            <a:ext cx="12180722" cy="13686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7 CuadroTexto">
            <a:extLst>
              <a:ext uri="{FF2B5EF4-FFF2-40B4-BE49-F238E27FC236}">
                <a16:creationId xmlns:a16="http://schemas.microsoft.com/office/drawing/2014/main" id="{63CC565E-DC98-424C-BF33-BF18C6495CFC}"/>
              </a:ext>
            </a:extLst>
          </p:cNvPr>
          <p:cNvSpPr txBox="1"/>
          <p:nvPr/>
        </p:nvSpPr>
        <p:spPr>
          <a:xfrm>
            <a:off x="1642065" y="1366648"/>
            <a:ext cx="1725280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2398" dirty="0">
                <a:latin typeface="+mn-lt"/>
              </a:rPr>
              <a:t>Marco Legal</a:t>
            </a:r>
          </a:p>
        </p:txBody>
      </p:sp>
      <p:sp>
        <p:nvSpPr>
          <p:cNvPr id="20" name="Rectángulo redondeado 26">
            <a:extLst>
              <a:ext uri="{FF2B5EF4-FFF2-40B4-BE49-F238E27FC236}">
                <a16:creationId xmlns:a16="http://schemas.microsoft.com/office/drawing/2014/main" id="{2D4EBC96-507C-41C0-8710-4F2A579DD9F5}"/>
              </a:ext>
            </a:extLst>
          </p:cNvPr>
          <p:cNvSpPr/>
          <p:nvPr/>
        </p:nvSpPr>
        <p:spPr>
          <a:xfrm>
            <a:off x="909400" y="1309695"/>
            <a:ext cx="575467" cy="479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Rectángulo redondeado 26">
            <a:extLst>
              <a:ext uri="{FF2B5EF4-FFF2-40B4-BE49-F238E27FC236}">
                <a16:creationId xmlns:a16="http://schemas.microsoft.com/office/drawing/2014/main" id="{696497EF-5E22-488C-A384-FFEEB69D3D5B}"/>
              </a:ext>
            </a:extLst>
          </p:cNvPr>
          <p:cNvSpPr/>
          <p:nvPr/>
        </p:nvSpPr>
        <p:spPr>
          <a:xfrm>
            <a:off x="909400" y="2707663"/>
            <a:ext cx="575467" cy="479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3</a:t>
            </a:r>
          </a:p>
        </p:txBody>
      </p:sp>
      <p:sp>
        <p:nvSpPr>
          <p:cNvPr id="22" name="7 CuadroTexto">
            <a:extLst>
              <a:ext uri="{FF2B5EF4-FFF2-40B4-BE49-F238E27FC236}">
                <a16:creationId xmlns:a16="http://schemas.microsoft.com/office/drawing/2014/main" id="{CBFBCA4B-661F-473E-B86F-091D0474AC5E}"/>
              </a:ext>
            </a:extLst>
          </p:cNvPr>
          <p:cNvSpPr txBox="1"/>
          <p:nvPr/>
        </p:nvSpPr>
        <p:spPr>
          <a:xfrm>
            <a:off x="1630009" y="3350484"/>
            <a:ext cx="7703327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2398" dirty="0">
                <a:latin typeface="+mn-lt"/>
              </a:rPr>
              <a:t>Requerimientos emisión DC-TP para el periodo 2023-2025</a:t>
            </a:r>
          </a:p>
        </p:txBody>
      </p:sp>
      <p:sp>
        <p:nvSpPr>
          <p:cNvPr id="25" name="Rectángulo redondeado 26">
            <a:extLst>
              <a:ext uri="{FF2B5EF4-FFF2-40B4-BE49-F238E27FC236}">
                <a16:creationId xmlns:a16="http://schemas.microsoft.com/office/drawing/2014/main" id="{5D5908C1-7088-4A18-9AAF-A246BFCFA875}"/>
              </a:ext>
            </a:extLst>
          </p:cNvPr>
          <p:cNvSpPr/>
          <p:nvPr/>
        </p:nvSpPr>
        <p:spPr>
          <a:xfrm>
            <a:off x="909400" y="2040763"/>
            <a:ext cx="575467" cy="479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7 CuadroTexto">
            <a:extLst>
              <a:ext uri="{FF2B5EF4-FFF2-40B4-BE49-F238E27FC236}">
                <a16:creationId xmlns:a16="http://schemas.microsoft.com/office/drawing/2014/main" id="{F75CDC8F-9935-4980-877D-42406C6D5039}"/>
              </a:ext>
            </a:extLst>
          </p:cNvPr>
          <p:cNvSpPr txBox="1"/>
          <p:nvPr/>
        </p:nvSpPr>
        <p:spPr>
          <a:xfrm>
            <a:off x="1630009" y="2686614"/>
            <a:ext cx="5487336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398" dirty="0">
                <a:latin typeface="+mn-lt"/>
              </a:rPr>
              <a:t>Estado situacional de la emisión de DC-TP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C599D720-9A8A-4E79-96D0-E772A5446410}"/>
              </a:ext>
            </a:extLst>
          </p:cNvPr>
          <p:cNvSpPr/>
          <p:nvPr/>
        </p:nvSpPr>
        <p:spPr>
          <a:xfrm>
            <a:off x="909400" y="3374563"/>
            <a:ext cx="575467" cy="49111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7 CuadroTexto">
            <a:extLst>
              <a:ext uri="{FF2B5EF4-FFF2-40B4-BE49-F238E27FC236}">
                <a16:creationId xmlns:a16="http://schemas.microsoft.com/office/drawing/2014/main" id="{FA48FF6C-7705-41E7-A3CC-C911C9A172B4}"/>
              </a:ext>
            </a:extLst>
          </p:cNvPr>
          <p:cNvSpPr txBox="1"/>
          <p:nvPr/>
        </p:nvSpPr>
        <p:spPr>
          <a:xfrm>
            <a:off x="1641306" y="4044781"/>
            <a:ext cx="4978222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398" dirty="0">
                <a:latin typeface="+mn-lt"/>
              </a:rPr>
              <a:t>Problemática y propuesta de solución</a:t>
            </a:r>
          </a:p>
        </p:txBody>
      </p:sp>
      <p:sp>
        <p:nvSpPr>
          <p:cNvPr id="16" name="Rectángulo redondeado 26">
            <a:extLst>
              <a:ext uri="{FF2B5EF4-FFF2-40B4-BE49-F238E27FC236}">
                <a16:creationId xmlns:a16="http://schemas.microsoft.com/office/drawing/2014/main" id="{C8B999A2-63DF-4538-B1A6-A69F203ABAA9}"/>
              </a:ext>
            </a:extLst>
          </p:cNvPr>
          <p:cNvSpPr/>
          <p:nvPr/>
        </p:nvSpPr>
        <p:spPr>
          <a:xfrm>
            <a:off x="921456" y="4027754"/>
            <a:ext cx="575467" cy="479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7 CuadroTexto">
            <a:extLst>
              <a:ext uri="{FF2B5EF4-FFF2-40B4-BE49-F238E27FC236}">
                <a16:creationId xmlns:a16="http://schemas.microsoft.com/office/drawing/2014/main" id="{29C536C6-49E1-4709-8B40-6F3B0B34E612}"/>
              </a:ext>
            </a:extLst>
          </p:cNvPr>
          <p:cNvSpPr txBox="1"/>
          <p:nvPr/>
        </p:nvSpPr>
        <p:spPr>
          <a:xfrm>
            <a:off x="1641306" y="4708651"/>
            <a:ext cx="1854995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PE" sz="2398" dirty="0">
                <a:latin typeface="+mn-lt"/>
              </a:rPr>
              <a:t>Conclusiones</a:t>
            </a:r>
          </a:p>
        </p:txBody>
      </p:sp>
      <p:sp>
        <p:nvSpPr>
          <p:cNvPr id="2" name="Rectángulo redondeado 26">
            <a:extLst>
              <a:ext uri="{FF2B5EF4-FFF2-40B4-BE49-F238E27FC236}">
                <a16:creationId xmlns:a16="http://schemas.microsoft.com/office/drawing/2014/main" id="{CE0B390D-BB23-7894-0AB0-332DF1156BE3}"/>
              </a:ext>
            </a:extLst>
          </p:cNvPr>
          <p:cNvSpPr/>
          <p:nvPr/>
        </p:nvSpPr>
        <p:spPr>
          <a:xfrm>
            <a:off x="921456" y="4665040"/>
            <a:ext cx="563411" cy="4795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4" b="1" dirty="0">
                <a:cs typeface="Arial" panose="020B0604020202020204" pitchFamily="34" charset="0"/>
              </a:rPr>
              <a:t>6</a:t>
            </a: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C0F86F12-726C-F80E-6A45-CEDF7080B597}"/>
              </a:ext>
            </a:extLst>
          </p:cNvPr>
          <p:cNvSpPr txBox="1"/>
          <p:nvPr/>
        </p:nvSpPr>
        <p:spPr>
          <a:xfrm>
            <a:off x="1641306" y="2011777"/>
            <a:ext cx="4112985" cy="461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2398" dirty="0">
                <a:latin typeface="+mn-lt"/>
              </a:rPr>
              <a:t>Definición y finalidad de DC-TP</a:t>
            </a:r>
          </a:p>
        </p:txBody>
      </p:sp>
    </p:spTree>
    <p:extLst>
      <p:ext uri="{BB962C8B-B14F-4D97-AF65-F5344CB8AC3E}">
        <p14:creationId xmlns:p14="http://schemas.microsoft.com/office/powerpoint/2010/main" val="242242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1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78245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M</a:t>
            </a:r>
            <a:r>
              <a:rPr lang="es-PE" sz="2800" dirty="0"/>
              <a:t>arco Legal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6D88FB-BE8D-5F28-07E1-E3147F044D46}"/>
              </a:ext>
            </a:extLst>
          </p:cNvPr>
          <p:cNvSpPr/>
          <p:nvPr/>
        </p:nvSpPr>
        <p:spPr>
          <a:xfrm>
            <a:off x="586442" y="861368"/>
            <a:ext cx="107733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 N° 29266, Ley que autoriza la emisión de Documentos Cancelatorios - Tesoro Público para el pago del impuesto general a las ventas y del impuesto a la renta generado por contrataciones del pliego Ministerio de Defensa</a:t>
            </a: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i="1" dirty="0"/>
              <a:t>(Publicado en el diario oficial “El Peruano” en fecha 5.10.2008) </a:t>
            </a:r>
          </a:p>
          <a:p>
            <a:pPr marL="357188" algn="just"/>
            <a:endParaRPr lang="es-ES" dirty="0"/>
          </a:p>
          <a:p>
            <a:pPr marL="534988" algn="just"/>
            <a:r>
              <a:rPr lang="es-ES" i="1" dirty="0"/>
              <a:t>“</a:t>
            </a:r>
            <a:r>
              <a:rPr lang="es-ES" b="1" i="1" dirty="0"/>
              <a:t>Artículo 1°.- Objeto de la Ley</a:t>
            </a:r>
          </a:p>
          <a:p>
            <a:pPr marL="534988" algn="just"/>
            <a:r>
              <a:rPr lang="es-ES" i="1" dirty="0"/>
              <a:t>La presente Ley tiene como objeto establecer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medidas adicionales al proceso de mejoramiento y recuperación de la capacidad operativa del Sistema de Defensa Nacional</a:t>
            </a:r>
            <a:r>
              <a:rPr lang="es-ES" i="1" dirty="0"/>
              <a:t> en el marco del Núcleo Básico de Defensa al que se refiere el Decreto Supremo N° 006-2006-DE, así como para la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modernización, repotenciación y renovación tecnológica, reparación y mantenimiento del equipamiento de las Fuerzas Armadas</a:t>
            </a:r>
            <a:r>
              <a:rPr lang="es-ES" i="1" dirty="0"/>
              <a:t>”.</a:t>
            </a:r>
          </a:p>
          <a:p>
            <a:pPr marL="357188" algn="just"/>
            <a:endParaRPr lang="es-ES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Leyes Anuales de Presupuesto para el Sector Público</a:t>
            </a:r>
            <a:r>
              <a:rPr lang="es-ES" i="1" dirty="0"/>
              <a:t> (financiamiento anual para la emisión de DC-TP)</a:t>
            </a:r>
          </a:p>
          <a:p>
            <a:pPr algn="just"/>
            <a:endParaRPr lang="es-ES" i="1" dirty="0"/>
          </a:p>
          <a:p>
            <a:pPr marL="623888" lvl="2" algn="just"/>
            <a:r>
              <a:rPr lang="es-ES" i="1" dirty="0"/>
              <a:t>Cuarta Disposición Complementaria Final de la Ley N° 31638, Ley de Presupuesto del Sector Público para el Año Fiscal 2023: “</a:t>
            </a:r>
            <a:r>
              <a:rPr lang="es-MX" i="1" dirty="0"/>
              <a:t>los DC -TP emitidos al amparo de la Ley N° 29266, son financiados con cargo a los recursos de la RC hasta por la suma de </a:t>
            </a:r>
            <a:r>
              <a:rPr lang="es-MX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 44 656 682,00</a:t>
            </a:r>
            <a:r>
              <a:rPr lang="es-MX" i="1" dirty="0"/>
              <a:t>”.</a:t>
            </a:r>
            <a:endParaRPr lang="es-ES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  <a:p>
            <a:pPr algn="just"/>
            <a:endParaRPr lang="es-ES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i="1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3</a:t>
            </a:fld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407201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2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78245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MX" sz="2800" dirty="0"/>
              <a:t>Definición y finalidad de DC-TP</a:t>
            </a:r>
            <a:endParaRPr lang="es-PE" sz="2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6D88FB-BE8D-5F28-07E1-E3147F044D46}"/>
              </a:ext>
            </a:extLst>
          </p:cNvPr>
          <p:cNvSpPr/>
          <p:nvPr/>
        </p:nvSpPr>
        <p:spPr>
          <a:xfrm>
            <a:off x="586442" y="966879"/>
            <a:ext cx="1077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u="sng" dirty="0"/>
              <a:t>Definición</a:t>
            </a:r>
            <a:r>
              <a:rPr lang="es-ES" b="1" dirty="0"/>
              <a:t> </a:t>
            </a:r>
            <a:r>
              <a:rPr lang="es-MX" i="1" dirty="0"/>
              <a:t>(Resolución Directoral </a:t>
            </a:r>
            <a:r>
              <a:rPr lang="es-MX" i="1" dirty="0" err="1"/>
              <a:t>N°</a:t>
            </a:r>
            <a:r>
              <a:rPr lang="es-MX" i="1" dirty="0"/>
              <a:t> 002-2017-EF/52.03)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4</a:t>
            </a:fld>
            <a:endParaRPr lang="es-ES" sz="14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427E3BC-E053-8C47-AF4E-AB89DD61DB0E}"/>
              </a:ext>
            </a:extLst>
          </p:cNvPr>
          <p:cNvSpPr/>
          <p:nvPr/>
        </p:nvSpPr>
        <p:spPr>
          <a:xfrm>
            <a:off x="586442" y="1441722"/>
            <a:ext cx="10880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i="1" dirty="0"/>
              <a:t>Documento Valorado que se emplea exclusivamente en el pago de tributos (IR y IGV), que constituyen ingresos del Tesoro Público</a:t>
            </a:r>
            <a:r>
              <a:rPr lang="es-MX" dirty="0"/>
              <a:t>.</a:t>
            </a:r>
          </a:p>
          <a:p>
            <a:pPr algn="just"/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D78AC5-C59A-BA34-AB1F-C0D1250CB51B}"/>
              </a:ext>
            </a:extLst>
          </p:cNvPr>
          <p:cNvSpPr/>
          <p:nvPr/>
        </p:nvSpPr>
        <p:spPr>
          <a:xfrm>
            <a:off x="586442" y="2439785"/>
            <a:ext cx="10773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i="1" u="sng" dirty="0"/>
              <a:t>Finalidad</a:t>
            </a:r>
            <a:r>
              <a:rPr lang="es-ES" b="1" i="1" dirty="0"/>
              <a:t> </a:t>
            </a:r>
            <a:r>
              <a:rPr lang="es-ES" i="1" dirty="0"/>
              <a:t>(</a:t>
            </a:r>
            <a:r>
              <a:rPr lang="es-MX" i="1" dirty="0"/>
              <a:t>Artículo 2 de la Ley </a:t>
            </a:r>
            <a:r>
              <a:rPr lang="es-MX" i="1" dirty="0" err="1"/>
              <a:t>N°</a:t>
            </a:r>
            <a:r>
              <a:rPr lang="es-MX" i="1" dirty="0"/>
              <a:t> 29266)</a:t>
            </a:r>
            <a:endParaRPr lang="es-ES" i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306C016-D45A-9F26-3127-91D1A09A2E8E}"/>
              </a:ext>
            </a:extLst>
          </p:cNvPr>
          <p:cNvSpPr/>
          <p:nvPr/>
        </p:nvSpPr>
        <p:spPr>
          <a:xfrm>
            <a:off x="586442" y="2914628"/>
            <a:ext cx="10880627" cy="3156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El pago de la deuda tributaria del referido Pliego derivada de las contrataciones que correspondan al objeto de la Ley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29266, por concepto de: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s-E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Impuesto General a las Ventas que como contribuyente le corresponda abonar al fisco 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 las operaciones de importación de bienes y utilización de servicios en el país.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s-E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Impuesto a la Renta que como agente de retención le corresponda abonar al fisco por las rentas pagadas o acreditadas a sujetos no domiciliados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El pago del Impuesto General a las Ventas que le fuera trasladado al Pliego Ministerio de Defensa en las operaciones de adquisición local de bienes o servicios por contrataciones que correspondan al objeto de la Ley </a:t>
            </a:r>
            <a:r>
              <a:rPr lang="es-ES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N°</a:t>
            </a:r>
            <a:r>
              <a:rPr lang="es-E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29266.</a:t>
            </a:r>
            <a:endParaRPr lang="es-MX" i="1" dirty="0"/>
          </a:p>
        </p:txBody>
      </p:sp>
    </p:spTree>
    <p:extLst>
      <p:ext uri="{BB962C8B-B14F-4D97-AF65-F5344CB8AC3E}">
        <p14:creationId xmlns:p14="http://schemas.microsoft.com/office/powerpoint/2010/main" val="29901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Estado situacional de la emisión de DC-TP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6D88FB-BE8D-5F28-07E1-E3147F044D46}"/>
              </a:ext>
            </a:extLst>
          </p:cNvPr>
          <p:cNvSpPr/>
          <p:nvPr/>
        </p:nvSpPr>
        <p:spPr>
          <a:xfrm>
            <a:off x="586442" y="966879"/>
            <a:ext cx="10880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La Ley N° 29266, autoriza al MEF a emitir DC-TP a favor del Ministerio de Defensa para atender obligaciones tributarias hasta por el importe total de S/ 1,080.0 millones, según detalle: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5</a:t>
            </a:fld>
            <a:endParaRPr lang="es-ES" sz="1400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5B736E82-1073-7BDC-5010-83E5F13A6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50274"/>
              </p:ext>
            </p:extLst>
          </p:nvPr>
        </p:nvGraphicFramePr>
        <p:xfrm>
          <a:off x="6125029" y="4054906"/>
          <a:ext cx="5323089" cy="1778454"/>
        </p:xfrm>
        <a:graphic>
          <a:graphicData uri="http://schemas.openxmlformats.org/drawingml/2006/table">
            <a:tbl>
              <a:tblPr/>
              <a:tblGrid>
                <a:gridCol w="1528680">
                  <a:extLst>
                    <a:ext uri="{9D8B030D-6E8A-4147-A177-3AD203B41FA5}">
                      <a16:colId xmlns:a16="http://schemas.microsoft.com/office/drawing/2014/main" val="4221023614"/>
                    </a:ext>
                  </a:extLst>
                </a:gridCol>
                <a:gridCol w="1250740">
                  <a:extLst>
                    <a:ext uri="{9D8B030D-6E8A-4147-A177-3AD203B41FA5}">
                      <a16:colId xmlns:a16="http://schemas.microsoft.com/office/drawing/2014/main" val="2146663407"/>
                    </a:ext>
                  </a:extLst>
                </a:gridCol>
                <a:gridCol w="1220960">
                  <a:extLst>
                    <a:ext uri="{9D8B030D-6E8A-4147-A177-3AD203B41FA5}">
                      <a16:colId xmlns:a16="http://schemas.microsoft.com/office/drawing/2014/main" val="2220014264"/>
                    </a:ext>
                  </a:extLst>
                </a:gridCol>
                <a:gridCol w="1322709">
                  <a:extLst>
                    <a:ext uri="{9D8B030D-6E8A-4147-A177-3AD203B41FA5}">
                      <a16:colId xmlns:a16="http://schemas.microsoft.com/office/drawing/2014/main" val="269337665"/>
                    </a:ext>
                  </a:extLst>
                </a:gridCol>
              </a:tblGrid>
              <a:tr h="49191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UE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I.G.V.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I.R.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DC-TP EMITIDOS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577039"/>
                  </a:ext>
                </a:extLst>
              </a:tr>
              <a:tr h="2590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001. ADM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15,612,455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25,726,437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41,338,892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68485"/>
                  </a:ext>
                </a:extLst>
              </a:tr>
              <a:tr h="2590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003. EP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13,737,684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P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13,737,684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600507"/>
                  </a:ext>
                </a:extLst>
              </a:tr>
              <a:tr h="2590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004. MGP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41,343,056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25,002,456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66,345,512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412715"/>
                  </a:ext>
                </a:extLst>
              </a:tr>
              <a:tr h="259088">
                <a:tc>
                  <a:txBody>
                    <a:bodyPr/>
                    <a:lstStyle/>
                    <a:p>
                      <a:pPr algn="l" fontAlgn="ctr"/>
                      <a:r>
                        <a:rPr lang="es-P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005. FAP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273,048,051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432,465,759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705,513,810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1245472"/>
                  </a:ext>
                </a:extLst>
              </a:tr>
              <a:tr h="250186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343,741,247 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483,194,652 </a:t>
                      </a:r>
                      <a:endParaRPr lang="es-P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826,935,898 </a:t>
                      </a:r>
                    </a:p>
                  </a:txBody>
                  <a:tcPr marL="7464" marR="7464" marT="746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807870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EE68FD9-9B95-2D10-8387-891C83FD8C4F}"/>
              </a:ext>
            </a:extLst>
          </p:cNvPr>
          <p:cNvSpPr txBox="1"/>
          <p:nvPr/>
        </p:nvSpPr>
        <p:spPr>
          <a:xfrm>
            <a:off x="10093362" y="3725835"/>
            <a:ext cx="147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 SOLES)</a:t>
            </a:r>
            <a:r>
              <a:rPr lang="es-P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EB53B0F-8A18-F73A-36F4-93CDCF20F566}"/>
              </a:ext>
            </a:extLst>
          </p:cNvPr>
          <p:cNvSpPr txBox="1"/>
          <p:nvPr/>
        </p:nvSpPr>
        <p:spPr>
          <a:xfrm>
            <a:off x="6026755" y="3787390"/>
            <a:ext cx="28213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s-PE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DC-TP EMITIDOS POR UNIDAD EJECUTORA</a:t>
            </a:r>
            <a:endParaRPr lang="es-PE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39E6DE8-B18B-2F62-EB35-043CF1C0E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41559"/>
              </p:ext>
            </p:extLst>
          </p:nvPr>
        </p:nvGraphicFramePr>
        <p:xfrm>
          <a:off x="1336589" y="1956905"/>
          <a:ext cx="10130479" cy="1333188"/>
        </p:xfrm>
        <a:graphic>
          <a:graphicData uri="http://schemas.openxmlformats.org/drawingml/2006/table">
            <a:tbl>
              <a:tblPr firstRow="1" firstCol="1" bandRow="1"/>
              <a:tblGrid>
                <a:gridCol w="2211172">
                  <a:extLst>
                    <a:ext uri="{9D8B030D-6E8A-4147-A177-3AD203B41FA5}">
                      <a16:colId xmlns:a16="http://schemas.microsoft.com/office/drawing/2014/main" val="4019996805"/>
                    </a:ext>
                  </a:extLst>
                </a:gridCol>
                <a:gridCol w="7919307">
                  <a:extLst>
                    <a:ext uri="{9D8B030D-6E8A-4147-A177-3AD203B41FA5}">
                      <a16:colId xmlns:a16="http://schemas.microsoft.com/office/drawing/2014/main" val="686330736"/>
                    </a:ext>
                  </a:extLst>
                </a:gridCol>
              </a:tblGrid>
              <a:tr h="666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Impuesto a la Renta:        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 485 Mill (CUATROCIENTOS OCHENTA Y CINCO MILLONES Y 00/100 SOLES)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99307"/>
                  </a:ext>
                </a:extLst>
              </a:tr>
              <a:tr h="6665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Impuesto General a las Ventas: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 595  Mill (QUINIENTOS NOVENTA Y CINCO MILLONES Y 00/100 SOLES)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30911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DBE04E7D-52AE-F066-C131-E2E282E54687}"/>
              </a:ext>
            </a:extLst>
          </p:cNvPr>
          <p:cNvSpPr/>
          <p:nvPr/>
        </p:nvSpPr>
        <p:spPr>
          <a:xfrm>
            <a:off x="586443" y="3802035"/>
            <a:ext cx="5000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En dicho contexto, ante la conciliación efectuada entre la DGTP-MEF y las Unidades Ejecutoras del Pliego 026. Ministerio de Defensa, desde el Año Fiscal 2009 a la fecha, el órgano rector ha emitido DC-TP hasta por el importe total de </a:t>
            </a:r>
            <a:r>
              <a:rPr lang="es-ES" b="1" dirty="0"/>
              <a:t>S/ 826.9 millones</a:t>
            </a:r>
            <a:r>
              <a:rPr lang="es-ES" dirty="0"/>
              <a:t>, según detalle: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038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Requerimientos emisión DC-TP para el periodo 2023-2025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6</a:t>
            </a:fld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BC23F-0CC9-C92C-CCC3-AAD37E78524F}"/>
              </a:ext>
            </a:extLst>
          </p:cNvPr>
          <p:cNvSpPr/>
          <p:nvPr/>
        </p:nvSpPr>
        <p:spPr>
          <a:xfrm>
            <a:off x="586442" y="966879"/>
            <a:ext cx="10773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Las Unidades Ejecutoras 003. Ejército Peruano, 004. Marina de Guerra del Perú y 005. Fuerza Aérea del Perú han remitido sus </a:t>
            </a:r>
            <a:r>
              <a:rPr lang="es-ES" u="sng" dirty="0"/>
              <a:t>requerimientos proyectados</a:t>
            </a:r>
            <a:r>
              <a:rPr lang="es-ES" dirty="0"/>
              <a:t> para el periodo 2023-2025, por el importe de S/ 174.1 millones, de los cuales, el </a:t>
            </a:r>
            <a:r>
              <a:rPr lang="es-ES" b="1" dirty="0"/>
              <a:t>42.6% se destinaría al Impuesto General a las Ventas</a:t>
            </a:r>
            <a:r>
              <a:rPr lang="es-ES" dirty="0"/>
              <a:t> y el </a:t>
            </a:r>
            <a:r>
              <a:rPr lang="es-ES" b="1" dirty="0"/>
              <a:t>57.4% al Impuesto a la Renta;</a:t>
            </a:r>
            <a:r>
              <a:rPr lang="es-ES" dirty="0"/>
              <a:t> según detalle: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AC60993-BAC7-F679-01C6-67129C01709D}"/>
              </a:ext>
            </a:extLst>
          </p:cNvPr>
          <p:cNvSpPr txBox="1"/>
          <p:nvPr/>
        </p:nvSpPr>
        <p:spPr>
          <a:xfrm>
            <a:off x="9888106" y="2416756"/>
            <a:ext cx="147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 SOLES)</a:t>
            </a:r>
            <a:r>
              <a:rPr lang="es-P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C557F52-1E76-D6CD-C1C7-B344849EC0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31479"/>
              </p:ext>
            </p:extLst>
          </p:nvPr>
        </p:nvGraphicFramePr>
        <p:xfrm>
          <a:off x="965047" y="2736926"/>
          <a:ext cx="10298697" cy="1822741"/>
        </p:xfrm>
        <a:graphic>
          <a:graphicData uri="http://schemas.openxmlformats.org/drawingml/2006/table">
            <a:tbl>
              <a:tblPr/>
              <a:tblGrid>
                <a:gridCol w="3777795">
                  <a:extLst>
                    <a:ext uri="{9D8B030D-6E8A-4147-A177-3AD203B41FA5}">
                      <a16:colId xmlns:a16="http://schemas.microsoft.com/office/drawing/2014/main" val="3231669393"/>
                    </a:ext>
                  </a:extLst>
                </a:gridCol>
                <a:gridCol w="2399687">
                  <a:extLst>
                    <a:ext uri="{9D8B030D-6E8A-4147-A177-3AD203B41FA5}">
                      <a16:colId xmlns:a16="http://schemas.microsoft.com/office/drawing/2014/main" val="2966272267"/>
                    </a:ext>
                  </a:extLst>
                </a:gridCol>
                <a:gridCol w="2231766">
                  <a:extLst>
                    <a:ext uri="{9D8B030D-6E8A-4147-A177-3AD203B41FA5}">
                      <a16:colId xmlns:a16="http://schemas.microsoft.com/office/drawing/2014/main" val="77996992"/>
                    </a:ext>
                  </a:extLst>
                </a:gridCol>
                <a:gridCol w="1889449">
                  <a:extLst>
                    <a:ext uri="{9D8B030D-6E8A-4147-A177-3AD203B41FA5}">
                      <a16:colId xmlns:a16="http://schemas.microsoft.com/office/drawing/2014/main" val="2427056752"/>
                    </a:ext>
                  </a:extLst>
                </a:gridCol>
              </a:tblGrid>
              <a:tr h="3661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FISCAL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IGV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377049"/>
                  </a:ext>
                </a:extLst>
              </a:tr>
              <a:tr h="3661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37,827,624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50,716,184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88,543,808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8023083"/>
                  </a:ext>
                </a:extLst>
              </a:tr>
              <a:tr h="3661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18,172,262 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24,557,631 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42,729,893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084539"/>
                  </a:ext>
                </a:extLst>
              </a:tr>
              <a:tr h="366142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18,236,553 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24,580,669 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P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42,817,221 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0441675"/>
                  </a:ext>
                </a:extLst>
              </a:tr>
              <a:tr h="35817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74,236,439</a:t>
                      </a:r>
                      <a:endParaRPr lang="es-PE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99,854,484</a:t>
                      </a:r>
                      <a:endParaRPr lang="es-PE" sz="1400" b="1" i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174,090,923</a:t>
                      </a:r>
                      <a:endParaRPr lang="es-PE" sz="1400" b="1" i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52316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2954C9C1-EAB7-AF26-2C7E-27DE227F7FE7}"/>
              </a:ext>
            </a:extLst>
          </p:cNvPr>
          <p:cNvSpPr txBox="1"/>
          <p:nvPr/>
        </p:nvSpPr>
        <p:spPr>
          <a:xfrm>
            <a:off x="842344" y="4698510"/>
            <a:ext cx="1051672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ctr"/>
            <a:r>
              <a:rPr lang="es-PE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Fuente: </a:t>
            </a:r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EP: Oficio N° 0285 /OPRE/Y/7/b con 7.02.22, </a:t>
            </a:r>
            <a:r>
              <a:rPr lang="es-ES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Oficio N° 4336/OPRE/Y/7/b del 14.09.22</a:t>
            </a:r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 | </a:t>
            </a:r>
            <a:r>
              <a:rPr lang="es-PE" sz="11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MGP: Oficio N° 0395/81 del 24.01.22 | </a:t>
            </a:r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FAP: NC-170-EMPR-FO-N° 0340 del 25.02.22, NC-170-EMPR-FO-N° 0368 del 2.03.22</a:t>
            </a:r>
          </a:p>
          <a:p>
            <a:pPr algn="just" fontAlgn="ctr"/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Nota (1): Los requerimientos presentados en el AF-2022 han sido reprogramados para el AF-2023.</a:t>
            </a:r>
          </a:p>
          <a:p>
            <a:pPr algn="just" fontAlgn="ctr"/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Nota (2): En el presente ejercicio, el MEF asignó recursos presupuestarios adicionales mediante los </a:t>
            </a:r>
            <a:r>
              <a:rPr lang="es-PE" sz="11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DS N° 003-2023-EF, DS N° 017-2023-EF, DS N° 067-2023-EF</a:t>
            </a:r>
            <a:r>
              <a:rPr lang="es-PE" sz="1100" i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algn="just" fontAlgn="ctr"/>
            <a:endParaRPr lang="es-PE" sz="1100" b="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0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Requerimientos emisión DC-TP para el periodo 2023-2025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7</a:t>
            </a:fld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BC23F-0CC9-C92C-CCC3-AAD37E78524F}"/>
              </a:ext>
            </a:extLst>
          </p:cNvPr>
          <p:cNvSpPr/>
          <p:nvPr/>
        </p:nvSpPr>
        <p:spPr>
          <a:xfrm>
            <a:off x="6477001" y="2245618"/>
            <a:ext cx="47764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/>
              <a:t>Servicio de inspección mayor de 12 años a 6000 aterrizaje.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Inspección mayor de trenes principales Lear Jet 36A.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Servicio de reparación de set Rotor WHIT VIT ABSORVER aplicable a Helicópteros </a:t>
            </a:r>
            <a:r>
              <a:rPr lang="es-ES" dirty="0" err="1"/>
              <a:t>Bolkow</a:t>
            </a:r>
            <a:r>
              <a:rPr lang="es-ES" dirty="0"/>
              <a:t>. 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Mantenimiento de vehículos de ingeniería, entre otros.</a:t>
            </a:r>
            <a:endParaRPr lang="es-ES" i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FBABD04-C1AB-C723-2FB8-7664C3B2CABD}"/>
              </a:ext>
            </a:extLst>
          </p:cNvPr>
          <p:cNvSpPr/>
          <p:nvPr/>
        </p:nvSpPr>
        <p:spPr>
          <a:xfrm>
            <a:off x="586442" y="966879"/>
            <a:ext cx="10773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/>
              <a:t>Cabe resaltar que la atención oportuna de los impuestos (I.G.V. e I.R) devenidos de los contratos en ejecución referidos a modernización, reparación y mantenimiento del equipamiento de las Fuerzas Armadas, destacando los siguientes: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6860FBD-5E79-9DD8-707E-F92BCFC5A71F}"/>
              </a:ext>
            </a:extLst>
          </p:cNvPr>
          <p:cNvSpPr/>
          <p:nvPr/>
        </p:nvSpPr>
        <p:spPr>
          <a:xfrm>
            <a:off x="842346" y="2245618"/>
            <a:ext cx="48726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ES" dirty="0"/>
              <a:t>Adquisición de equipos y repuestos.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Mantenimiento de Unidades Guardacostas.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Adquisiciones vinculadas a proyectos de inversión en el mercado nacional.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/>
              <a:t>Soporte logístico integral de aeronaves C27J.</a:t>
            </a:r>
          </a:p>
          <a:p>
            <a:pPr marL="285750" indent="-285750" algn="just">
              <a:buFontTx/>
              <a:buChar char="-"/>
            </a:pPr>
            <a:endParaRPr lang="es-ES" dirty="0"/>
          </a:p>
          <a:p>
            <a:pPr marL="285750" indent="-285750" algn="just">
              <a:buFontTx/>
              <a:buChar char="-"/>
            </a:pPr>
            <a:r>
              <a:rPr lang="es-ES" dirty="0" err="1"/>
              <a:t>Overhaul</a:t>
            </a:r>
            <a:r>
              <a:rPr lang="es-ES" dirty="0"/>
              <a:t> trenes principales aeronave L-100-20.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731737A7-69B9-0198-55F0-606A7695C553}"/>
              </a:ext>
            </a:extLst>
          </p:cNvPr>
          <p:cNvCxnSpPr/>
          <p:nvPr/>
        </p:nvCxnSpPr>
        <p:spPr>
          <a:xfrm>
            <a:off x="6096000" y="2007079"/>
            <a:ext cx="0" cy="3300417"/>
          </a:xfrm>
          <a:prstGeom prst="line">
            <a:avLst/>
          </a:prstGeom>
          <a:ln w="952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55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Problemática y propuesta de solución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8</a:t>
            </a:fld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BC23F-0CC9-C92C-CCC3-AAD37E78524F}"/>
              </a:ext>
            </a:extLst>
          </p:cNvPr>
          <p:cNvSpPr/>
          <p:nvPr/>
        </p:nvSpPr>
        <p:spPr>
          <a:xfrm>
            <a:off x="586442" y="1362295"/>
            <a:ext cx="107733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Visto el importe empleado para la emisión de los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DC-TP hasta la fecha y el requerimiento para el periodo 2023-2025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se advierte que el saldo para el financiamiento de DC-TP (Impuesto a la Renta) resulta insuficiente para su atención, según detalle: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C0E32F-F784-3EF9-7B66-A0B82B66CC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469961"/>
              </p:ext>
            </p:extLst>
          </p:nvPr>
        </p:nvGraphicFramePr>
        <p:xfrm>
          <a:off x="1070516" y="2734084"/>
          <a:ext cx="10289229" cy="3231288"/>
        </p:xfrm>
        <a:graphic>
          <a:graphicData uri="http://schemas.openxmlformats.org/drawingml/2006/table">
            <a:tbl>
              <a:tblPr firstRow="1" firstCol="1" bandRow="1"/>
              <a:tblGrid>
                <a:gridCol w="6110016">
                  <a:extLst>
                    <a:ext uri="{9D8B030D-6E8A-4147-A177-3AD203B41FA5}">
                      <a16:colId xmlns:a16="http://schemas.microsoft.com/office/drawing/2014/main" val="3376594690"/>
                    </a:ext>
                  </a:extLst>
                </a:gridCol>
                <a:gridCol w="1366304">
                  <a:extLst>
                    <a:ext uri="{9D8B030D-6E8A-4147-A177-3AD203B41FA5}">
                      <a16:colId xmlns:a16="http://schemas.microsoft.com/office/drawing/2014/main" val="2388088321"/>
                    </a:ext>
                  </a:extLst>
                </a:gridCol>
                <a:gridCol w="1366304">
                  <a:extLst>
                    <a:ext uri="{9D8B030D-6E8A-4147-A177-3AD203B41FA5}">
                      <a16:colId xmlns:a16="http://schemas.microsoft.com/office/drawing/2014/main" val="1287916213"/>
                    </a:ext>
                  </a:extLst>
                </a:gridCol>
                <a:gridCol w="1446605">
                  <a:extLst>
                    <a:ext uri="{9D8B030D-6E8A-4147-A177-3AD203B41FA5}">
                      <a16:colId xmlns:a16="http://schemas.microsoft.com/office/drawing/2014/main" val="534976565"/>
                    </a:ext>
                  </a:extLst>
                </a:gridCol>
              </a:tblGrid>
              <a:tr h="3590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CONCEPTO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IGV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65420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I. Monto máximo autorizado para emisión de DC-TP </a:t>
                      </a:r>
                      <a:r>
                        <a:rPr lang="es-P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(art 3 Ley N° 29266)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595,000,000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485,000,000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1,080,000,000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86143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II. Requerimiento DC-TP :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417,977,686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583,049,136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1,001,026,822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93012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 marL="132715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A. DC-TP requerido </a:t>
                      </a:r>
                      <a:r>
                        <a:rPr lang="es-PE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2023-2025</a:t>
                      </a:r>
                      <a:endParaRPr lang="es-PE" sz="1400" b="1" i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74,236,439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99,854,484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174,090,923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99809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 marL="400050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AF-2023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37,827,624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50,716,184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88,543,808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3113379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 marL="400050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AF-2024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18,172,262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24,557,631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42,729,893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833557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 marL="400050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AF-2025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18,236,553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24,580,669</a:t>
                      </a:r>
                      <a:endParaRPr lang="es-P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42,817,221</a:t>
                      </a:r>
                      <a:endParaRPr lang="es-P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2375094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B.</a:t>
                      </a:r>
                      <a:r>
                        <a:rPr lang="es-PE" sz="1400" b="1" i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DC-TP emitidos al </a:t>
                      </a:r>
                      <a:r>
                        <a:rPr lang="es-PE" sz="1400" b="1" i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31.12.21</a:t>
                      </a:r>
                      <a:endParaRPr lang="es-PE" sz="1400" b="1" i="1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343,741,247 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483,194,652 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826,935,899 </a:t>
                      </a:r>
                      <a:endParaRPr lang="es-PE" sz="14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14881"/>
                  </a:ext>
                </a:extLst>
              </a:tr>
              <a:tr h="3590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III. Saldo proyectado al 31.12.25 (I-II)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177,022,314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-98,049,136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es-PE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78,973,178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274298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9B55048-16C4-8120-3663-CF4DCB645D59}"/>
              </a:ext>
            </a:extLst>
          </p:cNvPr>
          <p:cNvSpPr txBox="1"/>
          <p:nvPr/>
        </p:nvSpPr>
        <p:spPr>
          <a:xfrm>
            <a:off x="9968080" y="2415550"/>
            <a:ext cx="147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 SOLES)</a:t>
            </a:r>
            <a:r>
              <a:rPr lang="es-P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4C1CE4B-93C5-DDA3-8FB3-730D466054B0}"/>
              </a:ext>
            </a:extLst>
          </p:cNvPr>
          <p:cNvSpPr txBox="1"/>
          <p:nvPr/>
        </p:nvSpPr>
        <p:spPr>
          <a:xfrm>
            <a:off x="507147" y="898260"/>
            <a:ext cx="3524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i="1" u="sng" dirty="0">
                <a:latin typeface="+mn-lt"/>
              </a:rPr>
              <a:t>Problemática</a:t>
            </a:r>
          </a:p>
        </p:txBody>
      </p:sp>
    </p:spTree>
    <p:extLst>
      <p:ext uri="{BB962C8B-B14F-4D97-AF65-F5344CB8AC3E}">
        <p14:creationId xmlns:p14="http://schemas.microsoft.com/office/powerpoint/2010/main" val="3839317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6">
            <a:extLst>
              <a:ext uri="{FF2B5EF4-FFF2-40B4-BE49-F238E27FC236}">
                <a16:creationId xmlns:a16="http://schemas.microsoft.com/office/drawing/2014/main" id="{EEA15670-7DE9-B480-F525-491EC9A5E6C1}"/>
              </a:ext>
            </a:extLst>
          </p:cNvPr>
          <p:cNvSpPr/>
          <p:nvPr/>
        </p:nvSpPr>
        <p:spPr>
          <a:xfrm>
            <a:off x="330539" y="324174"/>
            <a:ext cx="511806" cy="393157"/>
          </a:xfrm>
          <a:prstGeom prst="roundRect">
            <a:avLst/>
          </a:prstGeom>
          <a:solidFill>
            <a:srgbClr val="FFB3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0D40B83C-A1E2-8262-C724-C70F82C77E24}"/>
              </a:ext>
            </a:extLst>
          </p:cNvPr>
          <p:cNvSpPr txBox="1"/>
          <p:nvPr/>
        </p:nvSpPr>
        <p:spPr>
          <a:xfrm>
            <a:off x="965047" y="298137"/>
            <a:ext cx="9979178" cy="563231"/>
          </a:xfrm>
          <a:prstGeom prst="rect">
            <a:avLst/>
          </a:prstGeom>
        </p:spPr>
        <p:txBody>
          <a:bodyPr/>
          <a:lstStyle>
            <a:defPPr>
              <a:defRPr lang="es-PE"/>
            </a:defPPr>
            <a:lvl1pPr defTabSz="686440">
              <a:lnSpc>
                <a:spcPct val="90000"/>
              </a:lnSpc>
              <a:spcBef>
                <a:spcPct val="0"/>
              </a:spcBef>
              <a:buNone/>
              <a:defRPr sz="3400" b="1"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2800" dirty="0"/>
              <a:t>Problemática y propuesta de solución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331960" y="6452240"/>
            <a:ext cx="2743200" cy="365125"/>
          </a:xfrm>
        </p:spPr>
        <p:txBody>
          <a:bodyPr/>
          <a:lstStyle/>
          <a:p>
            <a:fld id="{3A10AC81-0BCF-4A88-91DD-6D952CB3253A}" type="slidenum">
              <a:rPr lang="es-ES" sz="1400" smtClean="0"/>
              <a:pPr/>
              <a:t>9</a:t>
            </a:fld>
            <a:endParaRPr lang="es-ES" sz="14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7CBC23F-0CC9-C92C-CCC3-AAD37E78524F}"/>
              </a:ext>
            </a:extLst>
          </p:cNvPr>
          <p:cNvSpPr/>
          <p:nvPr/>
        </p:nvSpPr>
        <p:spPr>
          <a:xfrm>
            <a:off x="586442" y="1399319"/>
            <a:ext cx="107733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dicho contexto, </a:t>
            </a: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Ejecutivo </a:t>
            </a:r>
            <a:r>
              <a:rPr lang="es-ES" sz="18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elaboró una propuesta normativa con rango Ley, a fin de modificar los montos autorizados por tipo de impuesto (artículo 3), sin alterar el contenido ni el sentido de la decisión de la Ley N° 29266, quedando de la manera siguiente</a:t>
            </a:r>
            <a:r>
              <a:rPr lang="es-E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8B41F4C-9188-8150-750E-928C1B867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454393"/>
              </p:ext>
            </p:extLst>
          </p:nvPr>
        </p:nvGraphicFramePr>
        <p:xfrm>
          <a:off x="1295400" y="2763036"/>
          <a:ext cx="9906000" cy="1456616"/>
        </p:xfrm>
        <a:graphic>
          <a:graphicData uri="http://schemas.openxmlformats.org/drawingml/2006/table">
            <a:tbl>
              <a:tblPr firstRow="1" firstCol="1" bandRow="1"/>
              <a:tblGrid>
                <a:gridCol w="2162175">
                  <a:extLst>
                    <a:ext uri="{9D8B030D-6E8A-4147-A177-3AD203B41FA5}">
                      <a16:colId xmlns:a16="http://schemas.microsoft.com/office/drawing/2014/main" val="4019996805"/>
                    </a:ext>
                  </a:extLst>
                </a:gridCol>
                <a:gridCol w="7743825">
                  <a:extLst>
                    <a:ext uri="{9D8B030D-6E8A-4147-A177-3AD203B41FA5}">
                      <a16:colId xmlns:a16="http://schemas.microsoft.com/office/drawing/2014/main" val="686330736"/>
                    </a:ext>
                  </a:extLst>
                </a:gridCol>
              </a:tblGrid>
              <a:tr h="728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Impuesto a la Renta:         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 583 049 136,00 (QUINIENTOS OCHENTA Y TRES MILLONES CUARENTA Y NUEVE MIL CIENTO TREINTA Y SEIS Y 00/100 SOLES)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8399307"/>
                  </a:ext>
                </a:extLst>
              </a:tr>
              <a:tr h="728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b="1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Impuesto General a las Ventas:</a:t>
                      </a:r>
                      <a:endParaRPr lang="es-PE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PE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S/ 496 950 864,00 (CUATROCIENTOS NOVENTA Y SEIS MILLONES NOVECIENTOS CINCUENTA MIL OCHOCIENTOS SESENTA Y CUATRO Y 00/100 SOLES)</a:t>
                      </a:r>
                      <a:endParaRPr lang="es-P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13091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4D055EBC-22F3-F568-42AE-F4ABC5A25591}"/>
              </a:ext>
            </a:extLst>
          </p:cNvPr>
          <p:cNvSpPr txBox="1"/>
          <p:nvPr/>
        </p:nvSpPr>
        <p:spPr>
          <a:xfrm>
            <a:off x="507147" y="898260"/>
            <a:ext cx="3524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1800" b="1" i="1" u="sng" dirty="0">
                <a:latin typeface="+mn-lt"/>
              </a:rPr>
              <a:t>Propuesta de solución</a:t>
            </a: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355985"/>
              </p:ext>
            </p:extLst>
          </p:nvPr>
        </p:nvGraphicFramePr>
        <p:xfrm>
          <a:off x="1295400" y="4782240"/>
          <a:ext cx="9906001" cy="1006724"/>
        </p:xfrm>
        <a:graphic>
          <a:graphicData uri="http://schemas.openxmlformats.org/drawingml/2006/table">
            <a:tbl>
              <a:tblPr firstRow="1" firstCol="1" bandRow="1"/>
              <a:tblGrid>
                <a:gridCol w="3121962">
                  <a:extLst>
                    <a:ext uri="{9D8B030D-6E8A-4147-A177-3AD203B41FA5}">
                      <a16:colId xmlns:a16="http://schemas.microsoft.com/office/drawing/2014/main" val="845963890"/>
                    </a:ext>
                  </a:extLst>
                </a:gridCol>
                <a:gridCol w="2515496">
                  <a:extLst>
                    <a:ext uri="{9D8B030D-6E8A-4147-A177-3AD203B41FA5}">
                      <a16:colId xmlns:a16="http://schemas.microsoft.com/office/drawing/2014/main" val="3308695101"/>
                    </a:ext>
                  </a:extLst>
                </a:gridCol>
                <a:gridCol w="2232633">
                  <a:extLst>
                    <a:ext uri="{9D8B030D-6E8A-4147-A177-3AD203B41FA5}">
                      <a16:colId xmlns:a16="http://schemas.microsoft.com/office/drawing/2014/main" val="3432893085"/>
                    </a:ext>
                  </a:extLst>
                </a:gridCol>
                <a:gridCol w="2035910">
                  <a:extLst>
                    <a:ext uri="{9D8B030D-6E8A-4147-A177-3AD203B41FA5}">
                      <a16:colId xmlns:a16="http://schemas.microsoft.com/office/drawing/2014/main" val="2161710686"/>
                    </a:ext>
                  </a:extLst>
                </a:gridCol>
              </a:tblGrid>
              <a:tr h="260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MONTO AUTORIZADO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IGV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IR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01163"/>
                  </a:ext>
                </a:extLst>
              </a:tr>
              <a:tr h="248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LEY N° 29266</a:t>
                      </a:r>
                      <a:endParaRPr lang="es-P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595,000,000</a:t>
                      </a:r>
                      <a:endParaRPr lang="es-P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485,000,000</a:t>
                      </a:r>
                      <a:endParaRPr lang="es-P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1,080,000,000</a:t>
                      </a:r>
                      <a:endParaRPr lang="es-P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628962"/>
                  </a:ext>
                </a:extLst>
              </a:tr>
              <a:tr h="248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MODIFICACIÓN</a:t>
                      </a:r>
                      <a:endParaRPr lang="es-P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-98,049,136</a:t>
                      </a:r>
                      <a:endParaRPr lang="es-PE" sz="1400" b="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98,049,136</a:t>
                      </a:r>
                      <a:endParaRPr lang="es-P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PE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4965553"/>
                  </a:ext>
                </a:extLst>
              </a:tr>
              <a:tr h="248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 N° 4332/2022-PE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496,950,864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583,049,136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1,080,000,000</a:t>
                      </a:r>
                      <a:endParaRPr lang="es-PE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3246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B9B55048-16C4-8120-3663-CF4DCB645D59}"/>
              </a:ext>
            </a:extLst>
          </p:cNvPr>
          <p:cNvSpPr txBox="1"/>
          <p:nvPr/>
        </p:nvSpPr>
        <p:spPr>
          <a:xfrm>
            <a:off x="9850686" y="4463252"/>
            <a:ext cx="1470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ctr"/>
            <a:r>
              <a:rPr lang="es-PE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(EN SOLES)</a:t>
            </a:r>
            <a:r>
              <a:rPr lang="es-PE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37507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6892</TotalTime>
  <Words>1487</Words>
  <Application>Microsoft Office PowerPoint</Application>
  <PresentationFormat>Panorámica</PresentationFormat>
  <Paragraphs>223</Paragraphs>
  <Slides>11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Palma Natividad, Ricardo</dc:creator>
  <cp:lastModifiedBy>LUIS ENRIQUE PINEDA LARZO</cp:lastModifiedBy>
  <cp:revision>751</cp:revision>
  <cp:lastPrinted>2022-11-07T16:39:07Z</cp:lastPrinted>
  <dcterms:created xsi:type="dcterms:W3CDTF">2022-05-20T20:34:39Z</dcterms:created>
  <dcterms:modified xsi:type="dcterms:W3CDTF">2023-06-22T14:33:27Z</dcterms:modified>
</cp:coreProperties>
</file>