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handoutMasterIdLst>
    <p:handoutMasterId r:id="rId22"/>
  </p:handoutMasterIdLst>
  <p:sldIdLst>
    <p:sldId id="256" r:id="rId2"/>
    <p:sldId id="305" r:id="rId3"/>
    <p:sldId id="303" r:id="rId4"/>
    <p:sldId id="306" r:id="rId5"/>
    <p:sldId id="283" r:id="rId6"/>
    <p:sldId id="309" r:id="rId7"/>
    <p:sldId id="310" r:id="rId8"/>
    <p:sldId id="311" r:id="rId9"/>
    <p:sldId id="312" r:id="rId10"/>
    <p:sldId id="313" r:id="rId11"/>
    <p:sldId id="314" r:id="rId12"/>
    <p:sldId id="315" r:id="rId13"/>
    <p:sldId id="302" r:id="rId14"/>
    <p:sldId id="287" r:id="rId15"/>
    <p:sldId id="307" r:id="rId16"/>
    <p:sldId id="308" r:id="rId17"/>
    <p:sldId id="321" r:id="rId18"/>
    <p:sldId id="322" r:id="rId19"/>
    <p:sldId id="274" r:id="rId20"/>
  </p:sldIdLst>
  <p:sldSz cx="12192000" cy="6858000"/>
  <p:notesSz cx="6797675" cy="9926638"/>
  <p:embeddedFontLst>
    <p:embeddedFont>
      <p:font typeface="Arial Narrow" panose="020B060602020203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Roboto Black" panose="02000000000000000000" pitchFamily="2" charset="0"/>
      <p:bold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PDfYhzo+84Y2ftJEdSblVlzXK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909FEE-5ACB-416C-9366-3FD71EBDFA7B}">
  <a:tblStyle styleId="{0E909FEE-5ACB-416C-9366-3FD71EBDFA7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86" autoAdjust="0"/>
    <p:restoredTop sz="94660"/>
  </p:normalViewPr>
  <p:slideViewPr>
    <p:cSldViewPr snapToGrid="0">
      <p:cViewPr varScale="1">
        <p:scale>
          <a:sx n="85" d="100"/>
          <a:sy n="85" d="100"/>
        </p:scale>
        <p:origin x="11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41"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CC454D-3310-4A11-AE19-57EF59541D4C}" type="doc">
      <dgm:prSet loTypeId="urn:microsoft.com/office/officeart/2005/8/layout/chevron1" loCatId="process" qsTypeId="urn:microsoft.com/office/officeart/2005/8/quickstyle/simple1" qsCatId="simple" csTypeId="urn:microsoft.com/office/officeart/2005/8/colors/accent0_3" csCatId="mainScheme" phldr="1"/>
      <dgm:spPr/>
    </dgm:pt>
    <dgm:pt modelId="{DE1CD953-7087-48D1-ACA0-BCCFBFC2049D}">
      <dgm:prSet phldrT="[Texto]"/>
      <dgm:spPr/>
      <dgm:t>
        <a:bodyPr/>
        <a:lstStyle/>
        <a:p>
          <a:r>
            <a:rPr lang="es-ES" dirty="0"/>
            <a:t>Alerta</a:t>
          </a:r>
          <a:endParaRPr lang="es-PE" dirty="0"/>
        </a:p>
      </dgm:t>
    </dgm:pt>
    <dgm:pt modelId="{BD5A69D0-EBB8-4B4C-A3F2-1E836B579746}" type="parTrans" cxnId="{B5C68D80-39C5-4383-91E6-3B297212220A}">
      <dgm:prSet/>
      <dgm:spPr/>
      <dgm:t>
        <a:bodyPr/>
        <a:lstStyle/>
        <a:p>
          <a:endParaRPr lang="es-PE"/>
        </a:p>
      </dgm:t>
    </dgm:pt>
    <dgm:pt modelId="{9DAAFAC1-CBE1-4A73-9822-A9F0A4A6466D}" type="sibTrans" cxnId="{B5C68D80-39C5-4383-91E6-3B297212220A}">
      <dgm:prSet/>
      <dgm:spPr/>
      <dgm:t>
        <a:bodyPr/>
        <a:lstStyle/>
        <a:p>
          <a:endParaRPr lang="es-PE"/>
        </a:p>
      </dgm:t>
    </dgm:pt>
    <dgm:pt modelId="{CB42A105-5A70-424C-BB9E-173765C5E5A0}">
      <dgm:prSet phldrT="[Texto]"/>
      <dgm:spPr/>
      <dgm:t>
        <a:bodyPr/>
        <a:lstStyle/>
        <a:p>
          <a:r>
            <a:rPr lang="es-ES" dirty="0"/>
            <a:t>Coordinación</a:t>
          </a:r>
          <a:endParaRPr lang="es-PE" dirty="0"/>
        </a:p>
      </dgm:t>
    </dgm:pt>
    <dgm:pt modelId="{6FBEFDDE-4320-4C77-AC28-034172501BBB}" type="parTrans" cxnId="{1645EBBA-53E2-4B50-AE56-F58E535796B5}">
      <dgm:prSet/>
      <dgm:spPr/>
      <dgm:t>
        <a:bodyPr/>
        <a:lstStyle/>
        <a:p>
          <a:endParaRPr lang="es-PE"/>
        </a:p>
      </dgm:t>
    </dgm:pt>
    <dgm:pt modelId="{826E5E46-9D2A-4F3F-A9BA-3AA9629C314B}" type="sibTrans" cxnId="{1645EBBA-53E2-4B50-AE56-F58E535796B5}">
      <dgm:prSet/>
      <dgm:spPr/>
      <dgm:t>
        <a:bodyPr/>
        <a:lstStyle/>
        <a:p>
          <a:endParaRPr lang="es-PE"/>
        </a:p>
      </dgm:t>
    </dgm:pt>
    <dgm:pt modelId="{2FE2455A-D3AE-4D1F-8399-C809026EC0A1}">
      <dgm:prSet phldrT="[Texto]"/>
      <dgm:spPr>
        <a:solidFill>
          <a:srgbClr val="002060"/>
        </a:solidFill>
      </dgm:spPr>
      <dgm:t>
        <a:bodyPr/>
        <a:lstStyle/>
        <a:p>
          <a:r>
            <a:rPr lang="es-ES" dirty="0"/>
            <a:t>Respuesta</a:t>
          </a:r>
          <a:endParaRPr lang="es-PE" dirty="0"/>
        </a:p>
      </dgm:t>
    </dgm:pt>
    <dgm:pt modelId="{6CBF0C23-FCB9-4BBC-BFDA-C287CE84E80E}" type="parTrans" cxnId="{9841F748-BC73-48CF-B10A-D7F80C1C4D7B}">
      <dgm:prSet/>
      <dgm:spPr/>
      <dgm:t>
        <a:bodyPr/>
        <a:lstStyle/>
        <a:p>
          <a:endParaRPr lang="es-PE"/>
        </a:p>
      </dgm:t>
    </dgm:pt>
    <dgm:pt modelId="{ED14A946-FF8A-4BE0-8399-549EC42551A9}" type="sibTrans" cxnId="{9841F748-BC73-48CF-B10A-D7F80C1C4D7B}">
      <dgm:prSet/>
      <dgm:spPr/>
      <dgm:t>
        <a:bodyPr/>
        <a:lstStyle/>
        <a:p>
          <a:endParaRPr lang="es-PE"/>
        </a:p>
      </dgm:t>
    </dgm:pt>
    <dgm:pt modelId="{DE264A68-2200-49B2-8D5C-076BD5EEAD41}">
      <dgm:prSet/>
      <dgm:spPr/>
      <dgm:t>
        <a:bodyPr/>
        <a:lstStyle/>
        <a:p>
          <a:r>
            <a:rPr lang="es-ES" dirty="0"/>
            <a:t>Movilización</a:t>
          </a:r>
          <a:endParaRPr lang="es-PE" dirty="0"/>
        </a:p>
      </dgm:t>
    </dgm:pt>
    <dgm:pt modelId="{CED5CBE3-0525-412C-98D5-B8E637EAF144}" type="parTrans" cxnId="{CE2774E2-3230-455D-859D-1445D33427F5}">
      <dgm:prSet/>
      <dgm:spPr/>
      <dgm:t>
        <a:bodyPr/>
        <a:lstStyle/>
        <a:p>
          <a:endParaRPr lang="es-PE"/>
        </a:p>
      </dgm:t>
    </dgm:pt>
    <dgm:pt modelId="{7A5DD996-3489-47A4-A92E-49B595C82F1E}" type="sibTrans" cxnId="{CE2774E2-3230-455D-859D-1445D33427F5}">
      <dgm:prSet/>
      <dgm:spPr/>
      <dgm:t>
        <a:bodyPr/>
        <a:lstStyle/>
        <a:p>
          <a:endParaRPr lang="es-PE"/>
        </a:p>
      </dgm:t>
    </dgm:pt>
    <dgm:pt modelId="{A798C415-2C61-469E-BC49-ECF10CB7C5DE}" type="pres">
      <dgm:prSet presAssocID="{8ECC454D-3310-4A11-AE19-57EF59541D4C}" presName="Name0" presStyleCnt="0">
        <dgm:presLayoutVars>
          <dgm:dir/>
          <dgm:animLvl val="lvl"/>
          <dgm:resizeHandles val="exact"/>
        </dgm:presLayoutVars>
      </dgm:prSet>
      <dgm:spPr/>
    </dgm:pt>
    <dgm:pt modelId="{B1DEBF38-7405-4EF0-B12C-EE1611824756}" type="pres">
      <dgm:prSet presAssocID="{DE1CD953-7087-48D1-ACA0-BCCFBFC2049D}" presName="parTxOnly" presStyleLbl="node1" presStyleIdx="0" presStyleCnt="4" custLinFactY="5458" custLinFactNeighborX="-90197" custLinFactNeighborY="100000">
        <dgm:presLayoutVars>
          <dgm:chMax val="0"/>
          <dgm:chPref val="0"/>
          <dgm:bulletEnabled val="1"/>
        </dgm:presLayoutVars>
      </dgm:prSet>
      <dgm:spPr/>
    </dgm:pt>
    <dgm:pt modelId="{A30207B2-EEF6-44E2-A3BE-B987534316CC}" type="pres">
      <dgm:prSet presAssocID="{9DAAFAC1-CBE1-4A73-9822-A9F0A4A6466D}" presName="parTxOnlySpace" presStyleCnt="0"/>
      <dgm:spPr/>
    </dgm:pt>
    <dgm:pt modelId="{38EFFECA-01BB-4608-8D4C-1BDFD3463CC7}" type="pres">
      <dgm:prSet presAssocID="{CB42A105-5A70-424C-BB9E-173765C5E5A0}" presName="parTxOnly" presStyleLbl="node1" presStyleIdx="1" presStyleCnt="4">
        <dgm:presLayoutVars>
          <dgm:chMax val="0"/>
          <dgm:chPref val="0"/>
          <dgm:bulletEnabled val="1"/>
        </dgm:presLayoutVars>
      </dgm:prSet>
      <dgm:spPr/>
    </dgm:pt>
    <dgm:pt modelId="{D47D0F62-DA6B-4860-8D34-A9C6FBCECEDC}" type="pres">
      <dgm:prSet presAssocID="{826E5E46-9D2A-4F3F-A9BA-3AA9629C314B}" presName="parTxOnlySpace" presStyleCnt="0"/>
      <dgm:spPr/>
    </dgm:pt>
    <dgm:pt modelId="{D739638F-D5D1-4823-9BE5-95631440FFAA}" type="pres">
      <dgm:prSet presAssocID="{DE264A68-2200-49B2-8D5C-076BD5EEAD41}" presName="parTxOnly" presStyleLbl="node1" presStyleIdx="2" presStyleCnt="4" custLinFactNeighborX="18810">
        <dgm:presLayoutVars>
          <dgm:chMax val="0"/>
          <dgm:chPref val="0"/>
          <dgm:bulletEnabled val="1"/>
        </dgm:presLayoutVars>
      </dgm:prSet>
      <dgm:spPr/>
    </dgm:pt>
    <dgm:pt modelId="{DD96F356-8520-42D8-B545-663253B97313}" type="pres">
      <dgm:prSet presAssocID="{7A5DD996-3489-47A4-A92E-49B595C82F1E}" presName="parTxOnlySpace" presStyleCnt="0"/>
      <dgm:spPr/>
    </dgm:pt>
    <dgm:pt modelId="{4FB9C5A2-BB17-403F-9A4C-0199D8F02918}" type="pres">
      <dgm:prSet presAssocID="{2FE2455A-D3AE-4D1F-8399-C809026EC0A1}" presName="parTxOnly" presStyleLbl="node1" presStyleIdx="3" presStyleCnt="4" custScaleX="97269" custLinFactNeighborX="2075" custLinFactNeighborY="5387">
        <dgm:presLayoutVars>
          <dgm:chMax val="0"/>
          <dgm:chPref val="0"/>
          <dgm:bulletEnabled val="1"/>
        </dgm:presLayoutVars>
      </dgm:prSet>
      <dgm:spPr/>
    </dgm:pt>
  </dgm:ptLst>
  <dgm:cxnLst>
    <dgm:cxn modelId="{12EE5106-AE51-4F34-A423-A5E451C6605F}" type="presOf" srcId="{2FE2455A-D3AE-4D1F-8399-C809026EC0A1}" destId="{4FB9C5A2-BB17-403F-9A4C-0199D8F02918}" srcOrd="0" destOrd="0" presId="urn:microsoft.com/office/officeart/2005/8/layout/chevron1"/>
    <dgm:cxn modelId="{9841F748-BC73-48CF-B10A-D7F80C1C4D7B}" srcId="{8ECC454D-3310-4A11-AE19-57EF59541D4C}" destId="{2FE2455A-D3AE-4D1F-8399-C809026EC0A1}" srcOrd="3" destOrd="0" parTransId="{6CBF0C23-FCB9-4BBC-BFDA-C287CE84E80E}" sibTransId="{ED14A946-FF8A-4BE0-8399-549EC42551A9}"/>
    <dgm:cxn modelId="{70771258-AF67-4566-981D-3FE1DD0F272C}" type="presOf" srcId="{8ECC454D-3310-4A11-AE19-57EF59541D4C}" destId="{A798C415-2C61-469E-BC49-ECF10CB7C5DE}" srcOrd="0" destOrd="0" presId="urn:microsoft.com/office/officeart/2005/8/layout/chevron1"/>
    <dgm:cxn modelId="{5A090F7B-3A2E-4315-AFDB-1E599D2D0C25}" type="presOf" srcId="{DE264A68-2200-49B2-8D5C-076BD5EEAD41}" destId="{D739638F-D5D1-4823-9BE5-95631440FFAA}" srcOrd="0" destOrd="0" presId="urn:microsoft.com/office/officeart/2005/8/layout/chevron1"/>
    <dgm:cxn modelId="{B5C68D80-39C5-4383-91E6-3B297212220A}" srcId="{8ECC454D-3310-4A11-AE19-57EF59541D4C}" destId="{DE1CD953-7087-48D1-ACA0-BCCFBFC2049D}" srcOrd="0" destOrd="0" parTransId="{BD5A69D0-EBB8-4B4C-A3F2-1E836B579746}" sibTransId="{9DAAFAC1-CBE1-4A73-9822-A9F0A4A6466D}"/>
    <dgm:cxn modelId="{1645EBBA-53E2-4B50-AE56-F58E535796B5}" srcId="{8ECC454D-3310-4A11-AE19-57EF59541D4C}" destId="{CB42A105-5A70-424C-BB9E-173765C5E5A0}" srcOrd="1" destOrd="0" parTransId="{6FBEFDDE-4320-4C77-AC28-034172501BBB}" sibTransId="{826E5E46-9D2A-4F3F-A9BA-3AA9629C314B}"/>
    <dgm:cxn modelId="{CE2774E2-3230-455D-859D-1445D33427F5}" srcId="{8ECC454D-3310-4A11-AE19-57EF59541D4C}" destId="{DE264A68-2200-49B2-8D5C-076BD5EEAD41}" srcOrd="2" destOrd="0" parTransId="{CED5CBE3-0525-412C-98D5-B8E637EAF144}" sibTransId="{7A5DD996-3489-47A4-A92E-49B595C82F1E}"/>
    <dgm:cxn modelId="{3F48FFE9-0498-43C8-8EB8-303A55E75467}" type="presOf" srcId="{CB42A105-5A70-424C-BB9E-173765C5E5A0}" destId="{38EFFECA-01BB-4608-8D4C-1BDFD3463CC7}" srcOrd="0" destOrd="0" presId="urn:microsoft.com/office/officeart/2005/8/layout/chevron1"/>
    <dgm:cxn modelId="{AB6390EE-C61D-463A-AD56-12B0419A5D8C}" type="presOf" srcId="{DE1CD953-7087-48D1-ACA0-BCCFBFC2049D}" destId="{B1DEBF38-7405-4EF0-B12C-EE1611824756}" srcOrd="0" destOrd="0" presId="urn:microsoft.com/office/officeart/2005/8/layout/chevron1"/>
    <dgm:cxn modelId="{E8CE7231-DDB7-4054-A978-00BEEEDBFD55}" type="presParOf" srcId="{A798C415-2C61-469E-BC49-ECF10CB7C5DE}" destId="{B1DEBF38-7405-4EF0-B12C-EE1611824756}" srcOrd="0" destOrd="0" presId="urn:microsoft.com/office/officeart/2005/8/layout/chevron1"/>
    <dgm:cxn modelId="{A3149AB7-1352-4749-8C3D-A653B1418A66}" type="presParOf" srcId="{A798C415-2C61-469E-BC49-ECF10CB7C5DE}" destId="{A30207B2-EEF6-44E2-A3BE-B987534316CC}" srcOrd="1" destOrd="0" presId="urn:microsoft.com/office/officeart/2005/8/layout/chevron1"/>
    <dgm:cxn modelId="{DC659DB7-95BF-47C2-9C74-AA758AF4B503}" type="presParOf" srcId="{A798C415-2C61-469E-BC49-ECF10CB7C5DE}" destId="{38EFFECA-01BB-4608-8D4C-1BDFD3463CC7}" srcOrd="2" destOrd="0" presId="urn:microsoft.com/office/officeart/2005/8/layout/chevron1"/>
    <dgm:cxn modelId="{76943798-BC66-440A-9929-DE2EFE1B4012}" type="presParOf" srcId="{A798C415-2C61-469E-BC49-ECF10CB7C5DE}" destId="{D47D0F62-DA6B-4860-8D34-A9C6FBCECEDC}" srcOrd="3" destOrd="0" presId="urn:microsoft.com/office/officeart/2005/8/layout/chevron1"/>
    <dgm:cxn modelId="{43C397F4-67CC-4AE6-B907-E9CD97199699}" type="presParOf" srcId="{A798C415-2C61-469E-BC49-ECF10CB7C5DE}" destId="{D739638F-D5D1-4823-9BE5-95631440FFAA}" srcOrd="4" destOrd="0" presId="urn:microsoft.com/office/officeart/2005/8/layout/chevron1"/>
    <dgm:cxn modelId="{669016B8-EB28-4661-9311-D9077639890B}" type="presParOf" srcId="{A798C415-2C61-469E-BC49-ECF10CB7C5DE}" destId="{DD96F356-8520-42D8-B545-663253B97313}" srcOrd="5" destOrd="0" presId="urn:microsoft.com/office/officeart/2005/8/layout/chevron1"/>
    <dgm:cxn modelId="{5D69A726-6DA9-48E2-9EBD-7336A270FE90}" type="presParOf" srcId="{A798C415-2C61-469E-BC49-ECF10CB7C5DE}" destId="{4FB9C5A2-BB17-403F-9A4C-0199D8F02918}"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EBF38-7405-4EF0-B12C-EE1611824756}">
      <dsp:nvSpPr>
        <dsp:cNvPr id="0" name=""/>
        <dsp:cNvSpPr/>
      </dsp:nvSpPr>
      <dsp:spPr>
        <a:xfrm>
          <a:off x="0" y="0"/>
          <a:ext cx="2928704" cy="710037"/>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s-ES" sz="2700" kern="1200" dirty="0"/>
            <a:t>Alerta</a:t>
          </a:r>
          <a:endParaRPr lang="es-PE" sz="2700" kern="1200" dirty="0"/>
        </a:p>
      </dsp:txBody>
      <dsp:txXfrm>
        <a:off x="355019" y="0"/>
        <a:ext cx="2218667" cy="710037"/>
      </dsp:txXfrm>
    </dsp:sp>
    <dsp:sp modelId="{38EFFECA-01BB-4608-8D4C-1BDFD3463CC7}">
      <dsp:nvSpPr>
        <dsp:cNvPr id="0" name=""/>
        <dsp:cNvSpPr/>
      </dsp:nvSpPr>
      <dsp:spPr>
        <a:xfrm>
          <a:off x="2641911" y="0"/>
          <a:ext cx="2928704" cy="710037"/>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s-ES" sz="2700" kern="1200" dirty="0"/>
            <a:t>Coordinación</a:t>
          </a:r>
          <a:endParaRPr lang="es-PE" sz="2700" kern="1200" dirty="0"/>
        </a:p>
      </dsp:txBody>
      <dsp:txXfrm>
        <a:off x="2996930" y="0"/>
        <a:ext cx="2218667" cy="710037"/>
      </dsp:txXfrm>
    </dsp:sp>
    <dsp:sp modelId="{D739638F-D5D1-4823-9BE5-95631440FFAA}">
      <dsp:nvSpPr>
        <dsp:cNvPr id="0" name=""/>
        <dsp:cNvSpPr/>
      </dsp:nvSpPr>
      <dsp:spPr>
        <a:xfrm>
          <a:off x="5332834" y="0"/>
          <a:ext cx="2928704" cy="710037"/>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s-ES" sz="2700" kern="1200" dirty="0"/>
            <a:t>Movilización</a:t>
          </a:r>
          <a:endParaRPr lang="es-PE" sz="2700" kern="1200" dirty="0"/>
        </a:p>
      </dsp:txBody>
      <dsp:txXfrm>
        <a:off x="5687853" y="0"/>
        <a:ext cx="2218667" cy="710037"/>
      </dsp:txXfrm>
    </dsp:sp>
    <dsp:sp modelId="{4FB9C5A2-BB17-403F-9A4C-0199D8F02918}">
      <dsp:nvSpPr>
        <dsp:cNvPr id="0" name=""/>
        <dsp:cNvSpPr/>
      </dsp:nvSpPr>
      <dsp:spPr>
        <a:xfrm>
          <a:off x="7919656" y="0"/>
          <a:ext cx="2848721" cy="710037"/>
        </a:xfrm>
        <a:prstGeom prst="chevron">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s-ES" sz="2700" kern="1200" dirty="0"/>
            <a:t>Respuesta</a:t>
          </a:r>
          <a:endParaRPr lang="es-PE" sz="2700" kern="1200" dirty="0"/>
        </a:p>
      </dsp:txBody>
      <dsp:txXfrm>
        <a:off x="8274675" y="0"/>
        <a:ext cx="2138684" cy="7100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8320FFD0-861B-431F-86FE-842889ED4C33}" type="datetimeFigureOut">
              <a:rPr lang="es-PE" smtClean="0"/>
              <a:t>11/07/2023</a:t>
            </a:fld>
            <a:endParaRPr lang="es-PE"/>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ADFEA8A-9ED6-43B5-8026-4D1E5E1190C4}" type="slidenum">
              <a:rPr lang="es-PE" smtClean="0"/>
              <a:t>‹Nº›</a:t>
            </a:fld>
            <a:endParaRPr lang="es-PE"/>
          </a:p>
        </p:txBody>
      </p:sp>
    </p:spTree>
    <p:extLst>
      <p:ext uri="{BB962C8B-B14F-4D97-AF65-F5344CB8AC3E}">
        <p14:creationId xmlns:p14="http://schemas.microsoft.com/office/powerpoint/2010/main" val="1639425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1"/>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5"/>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5"/>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59007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 name="Google Shape;3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897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701041" y="4415791"/>
            <a:ext cx="5608320" cy="418338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604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5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5</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013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idx="10"/>
          </p:nvPr>
        </p:nvSpPr>
        <p:spPr/>
        <p:txBody>
          <a:bodyPr/>
          <a:lstStyle/>
          <a:p>
            <a:pPr algn="r"/>
            <a:fld id="{00000000-1234-1234-1234-123412341234}" type="slidenum">
              <a:rPr lang="es-ES" sz="1200" smtClean="0">
                <a:latin typeface="Calibri"/>
                <a:ea typeface="Calibri"/>
                <a:cs typeface="Calibri"/>
                <a:sym typeface="Calibri"/>
              </a:rPr>
              <a:pPr algn="r"/>
              <a:t>6</a:t>
            </a:fld>
            <a:endParaRPr lang="es-ES" sz="1200">
              <a:latin typeface="Calibri"/>
              <a:ea typeface="Calibri"/>
              <a:cs typeface="Calibri"/>
              <a:sym typeface="Calibri"/>
            </a:endParaRPr>
          </a:p>
        </p:txBody>
      </p:sp>
    </p:spTree>
    <p:extLst>
      <p:ext uri="{BB962C8B-B14F-4D97-AF65-F5344CB8AC3E}">
        <p14:creationId xmlns:p14="http://schemas.microsoft.com/office/powerpoint/2010/main" val="347125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idx="12"/>
          </p:nvPr>
        </p:nvSpPr>
        <p:spPr/>
        <p:txBody>
          <a:bodyPr/>
          <a:lstStyle/>
          <a:p>
            <a:pPr algn="r"/>
            <a:fld id="{00000000-1234-1234-1234-123412341234}" type="slidenum">
              <a:rPr lang="es-ES" sz="1200" smtClean="0">
                <a:latin typeface="Calibri"/>
                <a:ea typeface="Calibri"/>
                <a:cs typeface="Calibri"/>
                <a:sym typeface="Calibri"/>
              </a:rPr>
              <a:pPr algn="r"/>
              <a:t>7</a:t>
            </a:fld>
            <a:endParaRPr lang="es-ES" sz="1200">
              <a:latin typeface="Calibri"/>
              <a:ea typeface="Calibri"/>
              <a:cs typeface="Calibri"/>
              <a:sym typeface="Calibri"/>
            </a:endParaRPr>
          </a:p>
        </p:txBody>
      </p:sp>
    </p:spTree>
    <p:extLst>
      <p:ext uri="{BB962C8B-B14F-4D97-AF65-F5344CB8AC3E}">
        <p14:creationId xmlns:p14="http://schemas.microsoft.com/office/powerpoint/2010/main" val="249866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idx="12"/>
          </p:nvPr>
        </p:nvSpPr>
        <p:spPr/>
        <p:txBody>
          <a:bodyPr/>
          <a:lstStyle/>
          <a:p>
            <a:pPr algn="r"/>
            <a:fld id="{00000000-1234-1234-1234-123412341234}" type="slidenum">
              <a:rPr lang="es-ES" sz="1200" smtClean="0">
                <a:latin typeface="Calibri"/>
                <a:ea typeface="Calibri"/>
                <a:cs typeface="Calibri"/>
                <a:sym typeface="Calibri"/>
              </a:rPr>
              <a:pPr algn="r"/>
              <a:t>8</a:t>
            </a:fld>
            <a:endParaRPr lang="es-ES" sz="1200">
              <a:latin typeface="Calibri"/>
              <a:ea typeface="Calibri"/>
              <a:cs typeface="Calibri"/>
              <a:sym typeface="Calibri"/>
            </a:endParaRPr>
          </a:p>
        </p:txBody>
      </p:sp>
    </p:spTree>
    <p:extLst>
      <p:ext uri="{BB962C8B-B14F-4D97-AF65-F5344CB8AC3E}">
        <p14:creationId xmlns:p14="http://schemas.microsoft.com/office/powerpoint/2010/main" val="1099243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idx="12"/>
          </p:nvPr>
        </p:nvSpPr>
        <p:spPr/>
        <p:txBody>
          <a:bodyPr/>
          <a:lstStyle/>
          <a:p>
            <a:pPr algn="r"/>
            <a:fld id="{00000000-1234-1234-1234-123412341234}" type="slidenum">
              <a:rPr lang="es-ES" sz="1200" smtClean="0">
                <a:latin typeface="Calibri"/>
                <a:ea typeface="Calibri"/>
                <a:cs typeface="Calibri"/>
                <a:sym typeface="Calibri"/>
              </a:rPr>
              <a:pPr algn="r"/>
              <a:t>9</a:t>
            </a:fld>
            <a:endParaRPr lang="es-ES" sz="1200">
              <a:latin typeface="Calibri"/>
              <a:ea typeface="Calibri"/>
              <a:cs typeface="Calibri"/>
              <a:sym typeface="Calibri"/>
            </a:endParaRPr>
          </a:p>
        </p:txBody>
      </p:sp>
    </p:spTree>
    <p:extLst>
      <p:ext uri="{BB962C8B-B14F-4D97-AF65-F5344CB8AC3E}">
        <p14:creationId xmlns:p14="http://schemas.microsoft.com/office/powerpoint/2010/main" val="296644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idx="10"/>
          </p:nvPr>
        </p:nvSpPr>
        <p:spPr/>
        <p:txBody>
          <a:bodyPr/>
          <a:lstStyle/>
          <a:p>
            <a:pPr algn="r"/>
            <a:fld id="{00000000-1234-1234-1234-123412341234}" type="slidenum">
              <a:rPr lang="es-ES" sz="1200" smtClean="0">
                <a:latin typeface="Calibri"/>
                <a:ea typeface="Calibri"/>
                <a:cs typeface="Calibri"/>
                <a:sym typeface="Calibri"/>
              </a:rPr>
              <a:pPr algn="r"/>
              <a:t>10</a:t>
            </a:fld>
            <a:endParaRPr lang="es-ES" sz="1200">
              <a:latin typeface="Calibri"/>
              <a:ea typeface="Calibri"/>
              <a:cs typeface="Calibri"/>
              <a:sym typeface="Calibri"/>
            </a:endParaRPr>
          </a:p>
        </p:txBody>
      </p:sp>
    </p:spTree>
    <p:extLst>
      <p:ext uri="{BB962C8B-B14F-4D97-AF65-F5344CB8AC3E}">
        <p14:creationId xmlns:p14="http://schemas.microsoft.com/office/powerpoint/2010/main" val="223754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 name="Google Shape;26;p2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7" name="Google Shape;27;p27:notes"/>
          <p:cNvSpPr txBox="1">
            <a:spLocks noGrp="1"/>
          </p:cNvSpPr>
          <p:nvPr>
            <p:ph type="sldNum" idx="12"/>
          </p:nvPr>
        </p:nvSpPr>
        <p:spPr>
          <a:xfrm>
            <a:off x="3850443" y="9428585"/>
            <a:ext cx="2945659" cy="498055"/>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s-ES" sz="1200">
                <a:latin typeface="Calibri"/>
                <a:ea typeface="Calibri"/>
                <a:cs typeface="Calibri"/>
                <a:sym typeface="Calibri"/>
              </a:rPr>
              <a:pPr algn="r">
                <a:buSzPts val="1200"/>
              </a:pPr>
              <a:t>11</a:t>
            </a:fld>
            <a:endParaRPr sz="1200">
              <a:latin typeface="Calibri"/>
              <a:ea typeface="Calibri"/>
              <a:cs typeface="Calibri"/>
              <a:sym typeface="Calibri"/>
            </a:endParaRPr>
          </a:p>
        </p:txBody>
      </p:sp>
    </p:spTree>
    <p:extLst>
      <p:ext uri="{BB962C8B-B14F-4D97-AF65-F5344CB8AC3E}">
        <p14:creationId xmlns:p14="http://schemas.microsoft.com/office/powerpoint/2010/main" val="176345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idx="10"/>
          </p:nvPr>
        </p:nvSpPr>
        <p:spPr/>
        <p:txBody>
          <a:bodyPr/>
          <a:lstStyle/>
          <a:p>
            <a:pPr algn="r"/>
            <a:fld id="{00000000-1234-1234-1234-123412341234}" type="slidenum">
              <a:rPr lang="es-ES" sz="1200" smtClean="0">
                <a:latin typeface="Calibri"/>
                <a:ea typeface="Calibri"/>
                <a:cs typeface="Calibri"/>
                <a:sym typeface="Calibri"/>
              </a:rPr>
              <a:pPr algn="r"/>
              <a:t>12</a:t>
            </a:fld>
            <a:endParaRPr lang="es-ES" sz="1200">
              <a:latin typeface="Calibri"/>
              <a:ea typeface="Calibri"/>
              <a:cs typeface="Calibri"/>
              <a:sym typeface="Calibri"/>
            </a:endParaRPr>
          </a:p>
        </p:txBody>
      </p:sp>
    </p:spTree>
    <p:extLst>
      <p:ext uri="{BB962C8B-B14F-4D97-AF65-F5344CB8AC3E}">
        <p14:creationId xmlns:p14="http://schemas.microsoft.com/office/powerpoint/2010/main" val="180939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6"/>
        <p:cNvGrpSpPr/>
        <p:nvPr/>
      </p:nvGrpSpPr>
      <p:grpSpPr>
        <a:xfrm>
          <a:off x="0" y="0"/>
          <a:ext cx="0" cy="0"/>
          <a:chOff x="0" y="0"/>
          <a:chExt cx="0" cy="0"/>
        </a:xfrm>
      </p:grpSpPr>
      <p:sp>
        <p:nvSpPr>
          <p:cNvPr id="17" name="Google Shape;17;p21"/>
          <p:cNvSpPr txBox="1">
            <a:spLocks noGrp="1"/>
          </p:cNvSpPr>
          <p:nvPr>
            <p:ph type="title"/>
          </p:nvPr>
        </p:nvSpPr>
        <p:spPr>
          <a:xfrm>
            <a:off x="838200" y="1254811"/>
            <a:ext cx="10515600" cy="100603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1"/>
          <p:cNvSpPr txBox="1">
            <a:spLocks noGrp="1"/>
          </p:cNvSpPr>
          <p:nvPr>
            <p:ph type="body" idx="1"/>
          </p:nvPr>
        </p:nvSpPr>
        <p:spPr>
          <a:xfrm>
            <a:off x="838200" y="2715311"/>
            <a:ext cx="10515600" cy="330243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 blanco">
  <p:cSld name="1_En blanco">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1355210" y="3102361"/>
            <a:ext cx="9481580" cy="113347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entury Gothic"/>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vertical">
  <p:cSld name="Título y texto vertical">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838200" y="1130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16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838200" y="2715311"/>
            <a:ext cx="10515600" cy="330243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011643"/>
              </a:buClr>
              <a:buSzPts val="2000"/>
              <a:buChar char="•"/>
              <a:defRPr sz="2000">
                <a:solidFill>
                  <a:srgbClr val="011643"/>
                </a:solidFill>
              </a:defRPr>
            </a:lvl1pPr>
            <a:lvl2pPr marL="914400" lvl="1" indent="-355600" algn="l">
              <a:lnSpc>
                <a:spcPct val="90000"/>
              </a:lnSpc>
              <a:spcBef>
                <a:spcPts val="500"/>
              </a:spcBef>
              <a:spcAft>
                <a:spcPts val="0"/>
              </a:spcAft>
              <a:buClr>
                <a:srgbClr val="011643"/>
              </a:buClr>
              <a:buSzPts val="2000"/>
              <a:buChar char="•"/>
              <a:defRPr sz="2000">
                <a:solidFill>
                  <a:srgbClr val="011643"/>
                </a:solidFill>
              </a:defRPr>
            </a:lvl2pPr>
            <a:lvl3pPr marL="1371600" lvl="2" indent="-355600" algn="l">
              <a:lnSpc>
                <a:spcPct val="90000"/>
              </a:lnSpc>
              <a:spcBef>
                <a:spcPts val="500"/>
              </a:spcBef>
              <a:spcAft>
                <a:spcPts val="0"/>
              </a:spcAft>
              <a:buClr>
                <a:srgbClr val="011643"/>
              </a:buClr>
              <a:buSzPts val="2000"/>
              <a:buChar char="•"/>
              <a:defRPr sz="2000">
                <a:solidFill>
                  <a:srgbClr val="011643"/>
                </a:solidFill>
              </a:defRPr>
            </a:lvl3pPr>
            <a:lvl4pPr marL="1828800" lvl="3" indent="-355600" algn="l">
              <a:lnSpc>
                <a:spcPct val="90000"/>
              </a:lnSpc>
              <a:spcBef>
                <a:spcPts val="500"/>
              </a:spcBef>
              <a:spcAft>
                <a:spcPts val="0"/>
              </a:spcAft>
              <a:buClr>
                <a:srgbClr val="011643"/>
              </a:buClr>
              <a:buSzPts val="2000"/>
              <a:buChar char="•"/>
              <a:defRPr sz="2000">
                <a:solidFill>
                  <a:srgbClr val="011643"/>
                </a:solidFill>
              </a:defRPr>
            </a:lvl4pPr>
            <a:lvl5pPr marL="2286000" lvl="4" indent="-355600" algn="l">
              <a:lnSpc>
                <a:spcPct val="90000"/>
              </a:lnSpc>
              <a:spcBef>
                <a:spcPts val="500"/>
              </a:spcBef>
              <a:spcAft>
                <a:spcPts val="0"/>
              </a:spcAft>
              <a:buClr>
                <a:srgbClr val="011643"/>
              </a:buClr>
              <a:buSzPts val="2000"/>
              <a:buChar char="•"/>
              <a:defRPr sz="2000">
                <a:solidFill>
                  <a:srgbClr val="01164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0D4560C-F94B-1C46-AA64-628F3C1ACC1B}"/>
              </a:ext>
            </a:extLst>
          </p:cNvPr>
          <p:cNvSpPr>
            <a:spLocks noGrp="1"/>
          </p:cNvSpPr>
          <p:nvPr>
            <p:ph type="title" hasCustomPrompt="1"/>
          </p:nvPr>
        </p:nvSpPr>
        <p:spPr>
          <a:xfrm>
            <a:off x="1355210" y="3102361"/>
            <a:ext cx="9481580" cy="1133475"/>
          </a:xfrm>
        </p:spPr>
        <p:txBody>
          <a:bodyPr anchor="b">
            <a:noAutofit/>
          </a:bodyPr>
          <a:lstStyle>
            <a:lvl1pPr algn="ctr">
              <a:defRPr sz="6000" b="0">
                <a:solidFill>
                  <a:schemeClr val="bg1"/>
                </a:solidFill>
              </a:defRPr>
            </a:lvl1pPr>
          </a:lstStyle>
          <a:p>
            <a:r>
              <a:rPr lang="es-ES" dirty="0"/>
              <a:t>GRACIAS</a:t>
            </a:r>
            <a:endParaRPr lang="es-PE" dirty="0"/>
          </a:p>
        </p:txBody>
      </p:sp>
    </p:spTree>
    <p:extLst>
      <p:ext uri="{BB962C8B-B14F-4D97-AF65-F5344CB8AC3E}">
        <p14:creationId xmlns:p14="http://schemas.microsoft.com/office/powerpoint/2010/main" val="37654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En blanco">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0D4560C-F94B-1C46-AA64-628F3C1ACC1B}"/>
              </a:ext>
            </a:extLst>
          </p:cNvPr>
          <p:cNvSpPr>
            <a:spLocks noGrp="1"/>
          </p:cNvSpPr>
          <p:nvPr>
            <p:ph type="title" hasCustomPrompt="1"/>
          </p:nvPr>
        </p:nvSpPr>
        <p:spPr>
          <a:xfrm>
            <a:off x="1355210" y="3102361"/>
            <a:ext cx="9481580" cy="1133475"/>
          </a:xfrm>
        </p:spPr>
        <p:txBody>
          <a:bodyPr anchor="b">
            <a:noAutofit/>
          </a:bodyPr>
          <a:lstStyle>
            <a:lvl1pPr algn="ctr">
              <a:defRPr sz="6000" b="0">
                <a:solidFill>
                  <a:schemeClr val="bg1"/>
                </a:solidFill>
              </a:defRPr>
            </a:lvl1pPr>
          </a:lstStyle>
          <a:p>
            <a:r>
              <a:rPr lang="es-ES" dirty="0"/>
              <a:t>GRACIAS</a:t>
            </a:r>
            <a:endParaRPr lang="es-PE" dirty="0"/>
          </a:p>
        </p:txBody>
      </p:sp>
    </p:spTree>
    <p:extLst>
      <p:ext uri="{BB962C8B-B14F-4D97-AF65-F5344CB8AC3E}">
        <p14:creationId xmlns:p14="http://schemas.microsoft.com/office/powerpoint/2010/main" val="258653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En blanco">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0D4560C-F94B-1C46-AA64-628F3C1ACC1B}"/>
              </a:ext>
            </a:extLst>
          </p:cNvPr>
          <p:cNvSpPr>
            <a:spLocks noGrp="1"/>
          </p:cNvSpPr>
          <p:nvPr>
            <p:ph type="title" hasCustomPrompt="1"/>
          </p:nvPr>
        </p:nvSpPr>
        <p:spPr>
          <a:xfrm>
            <a:off x="1355210" y="3102361"/>
            <a:ext cx="9481580" cy="1133475"/>
          </a:xfrm>
        </p:spPr>
        <p:txBody>
          <a:bodyPr anchor="b">
            <a:noAutofit/>
          </a:bodyPr>
          <a:lstStyle>
            <a:lvl1pPr algn="ctr">
              <a:defRPr sz="6000" b="0">
                <a:solidFill>
                  <a:schemeClr val="bg1"/>
                </a:solidFill>
              </a:defRPr>
            </a:lvl1pPr>
          </a:lstStyle>
          <a:p>
            <a:r>
              <a:rPr lang="es-ES" dirty="0"/>
              <a:t>GRACIAS</a:t>
            </a:r>
            <a:endParaRPr lang="es-PE" dirty="0"/>
          </a:p>
        </p:txBody>
      </p:sp>
    </p:spTree>
    <p:extLst>
      <p:ext uri="{BB962C8B-B14F-4D97-AF65-F5344CB8AC3E}">
        <p14:creationId xmlns:p14="http://schemas.microsoft.com/office/powerpoint/2010/main" val="409725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En blanco">
  <p:cSld name="5_En blanco">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1355210" y="3102361"/>
            <a:ext cx="9481580" cy="113347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4400"/>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3870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27"/>
        <p:cNvGrpSpPr/>
        <p:nvPr/>
      </p:nvGrpSpPr>
      <p:grpSpPr>
        <a:xfrm>
          <a:off x="0" y="0"/>
          <a:ext cx="0" cy="0"/>
          <a:chOff x="0" y="0"/>
          <a:chExt cx="0" cy="0"/>
        </a:xfrm>
      </p:grpSpPr>
      <p:sp>
        <p:nvSpPr>
          <p:cNvPr id="28" name="Google Shape;28;p25"/>
          <p:cNvSpPr txBox="1">
            <a:spLocks noGrp="1"/>
          </p:cNvSpPr>
          <p:nvPr>
            <p:ph type="ctrTitle"/>
          </p:nvPr>
        </p:nvSpPr>
        <p:spPr>
          <a:xfrm>
            <a:off x="1524000" y="1468352"/>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11643"/>
              </a:buClr>
              <a:buSzPts val="8000"/>
              <a:buFont typeface="Century Gothic"/>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subTitle" idx="1"/>
          </p:nvPr>
        </p:nvSpPr>
        <p:spPr>
          <a:xfrm>
            <a:off x="1524000" y="4164227"/>
            <a:ext cx="9144000" cy="64633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11643"/>
              </a:buClr>
              <a:buSzPts val="2400"/>
              <a:buNone/>
              <a:defRPr sz="2400"/>
            </a:lvl1pPr>
            <a:lvl2pPr lvl="1" algn="ctr">
              <a:lnSpc>
                <a:spcPct val="90000"/>
              </a:lnSpc>
              <a:spcBef>
                <a:spcPts val="500"/>
              </a:spcBef>
              <a:spcAft>
                <a:spcPts val="0"/>
              </a:spcAft>
              <a:buClr>
                <a:srgbClr val="011643"/>
              </a:buClr>
              <a:buSzPts val="2000"/>
              <a:buNone/>
              <a:defRPr sz="2000"/>
            </a:lvl2pPr>
            <a:lvl3pPr lvl="2" algn="ctr">
              <a:lnSpc>
                <a:spcPct val="90000"/>
              </a:lnSpc>
              <a:spcBef>
                <a:spcPts val="500"/>
              </a:spcBef>
              <a:spcAft>
                <a:spcPts val="0"/>
              </a:spcAft>
              <a:buClr>
                <a:srgbClr val="011643"/>
              </a:buClr>
              <a:buSzPts val="1800"/>
              <a:buNone/>
              <a:defRPr sz="1800"/>
            </a:lvl3pPr>
            <a:lvl4pPr lvl="3" algn="ctr">
              <a:lnSpc>
                <a:spcPct val="90000"/>
              </a:lnSpc>
              <a:spcBef>
                <a:spcPts val="500"/>
              </a:spcBef>
              <a:spcAft>
                <a:spcPts val="0"/>
              </a:spcAft>
              <a:buClr>
                <a:srgbClr val="011643"/>
              </a:buClr>
              <a:buSzPts val="1600"/>
              <a:buNone/>
              <a:defRPr sz="1600"/>
            </a:lvl4pPr>
            <a:lvl5pPr lvl="4" algn="ctr">
              <a:lnSpc>
                <a:spcPct val="90000"/>
              </a:lnSpc>
              <a:spcBef>
                <a:spcPts val="500"/>
              </a:spcBef>
              <a:spcAft>
                <a:spcPts val="0"/>
              </a:spcAft>
              <a:buClr>
                <a:srgbClr val="01164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21414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1643"/>
              </a:buClr>
              <a:buSzPts val="4400"/>
              <a:buFont typeface="Century Gothic"/>
              <a:buNone/>
              <a:defRPr sz="4400" b="1" i="0" u="none" strike="noStrike" cap="none">
                <a:solidFill>
                  <a:srgbClr val="011643"/>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11643"/>
              </a:buClr>
              <a:buSzPts val="2800"/>
              <a:buFont typeface="Arial"/>
              <a:buChar char="•"/>
              <a:defRPr sz="2800" b="0" i="0" u="none" strike="noStrike" cap="none">
                <a:solidFill>
                  <a:srgbClr val="011643"/>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011643"/>
              </a:buClr>
              <a:buSzPts val="2400"/>
              <a:buFont typeface="Arial"/>
              <a:buChar char="•"/>
              <a:defRPr sz="2400" b="0" i="0" u="none" strike="noStrike" cap="none">
                <a:solidFill>
                  <a:srgbClr val="011643"/>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011643"/>
              </a:buClr>
              <a:buSzPts val="2000"/>
              <a:buFont typeface="Arial"/>
              <a:buChar char="•"/>
              <a:defRPr sz="2000" b="0" i="0" u="none" strike="noStrike" cap="none">
                <a:solidFill>
                  <a:srgbClr val="011643"/>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011643"/>
              </a:buClr>
              <a:buSzPts val="1800"/>
              <a:buFont typeface="Arial"/>
              <a:buChar char="•"/>
              <a:defRPr sz="1800" b="0" i="0" u="none" strike="noStrike" cap="none">
                <a:solidFill>
                  <a:srgbClr val="011643"/>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011643"/>
              </a:buClr>
              <a:buSzPts val="1800"/>
              <a:buFont typeface="Arial"/>
              <a:buChar char="•"/>
              <a:defRPr sz="1800" b="0" i="0" u="none" strike="noStrike" cap="none">
                <a:solidFill>
                  <a:srgbClr val="011643"/>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15" name="Google Shape;15;p20"/>
          <p:cNvPicPr preferRelativeResize="0"/>
          <p:nvPr/>
        </p:nvPicPr>
        <p:blipFill rotWithShape="1">
          <a:blip r:embed="rId10" cstate="screen">
            <a:alphaModFix/>
            <a:extLst>
              <a:ext uri="{28A0092B-C50C-407E-A947-70E740481C1C}">
                <a14:useLocalDpi xmlns:a14="http://schemas.microsoft.com/office/drawing/2010/main"/>
              </a:ext>
            </a:extLst>
          </a:blip>
          <a:srcRect t="8047"/>
          <a:stretch/>
        </p:blipFill>
        <p:spPr>
          <a:xfrm>
            <a:off x="0" y="-14885"/>
            <a:ext cx="12192000" cy="10706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7" r:id="rId4"/>
    <p:sldLayoutId id="2147483658" r:id="rId5"/>
    <p:sldLayoutId id="2147483659"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15.svg"/><Relationship Id="rId11" Type="http://schemas.openxmlformats.org/officeDocument/2006/relationships/image" Target="../media/image19.svg"/><Relationship Id="rId5" Type="http://schemas.openxmlformats.org/officeDocument/2006/relationships/image" Target="../media/image14.pn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33.png"/><Relationship Id="rId4" Type="http://schemas.openxmlformats.org/officeDocument/2006/relationships/image" Target="../media/image8.png"/><Relationship Id="rId9" Type="http://schemas.openxmlformats.org/officeDocument/2006/relationships/image" Target="../media/image17.sv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7.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jpeg"/><Relationship Id="rId10" Type="http://schemas.openxmlformats.org/officeDocument/2006/relationships/image" Target="../media/image39.png"/><Relationship Id="rId4" Type="http://schemas.openxmlformats.org/officeDocument/2006/relationships/image" Target="../media/image8.png"/><Relationship Id="rId9" Type="http://schemas.openxmlformats.org/officeDocument/2006/relationships/image" Target="../media/image38.pn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15.svg"/><Relationship Id="rId11" Type="http://schemas.openxmlformats.org/officeDocument/2006/relationships/image" Target="../media/image19.svg"/><Relationship Id="rId5" Type="http://schemas.openxmlformats.org/officeDocument/2006/relationships/image" Target="../media/image14.pn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17.sv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png"/><Relationship Id="rId12" Type="http://schemas.openxmlformats.org/officeDocument/2006/relationships/image" Target="../media/image4.emf"/><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diagramColors" Target="../diagrams/colors1.xml"/><Relationship Id="rId12" Type="http://schemas.openxmlformats.org/officeDocument/2006/relationships/image" Target="../media/image63.png"/><Relationship Id="rId2" Type="http://schemas.openxmlformats.org/officeDocument/2006/relationships/image" Target="../media/image4.emf"/><Relationship Id="rId16" Type="http://schemas.openxmlformats.org/officeDocument/2006/relationships/image" Target="../media/image67.jpeg"/><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62.png"/><Relationship Id="rId5" Type="http://schemas.openxmlformats.org/officeDocument/2006/relationships/diagramLayout" Target="../diagrams/layout1.xml"/><Relationship Id="rId15" Type="http://schemas.openxmlformats.org/officeDocument/2006/relationships/image" Target="../media/image66.jpeg"/><Relationship Id="rId10" Type="http://schemas.openxmlformats.org/officeDocument/2006/relationships/image" Target="../media/image61.png"/><Relationship Id="rId4" Type="http://schemas.openxmlformats.org/officeDocument/2006/relationships/diagramData" Target="../diagrams/data1.xml"/><Relationship Id="rId9" Type="http://schemas.openxmlformats.org/officeDocument/2006/relationships/image" Target="../media/image60.png"/><Relationship Id="rId14"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4.emf"/><Relationship Id="rId21" Type="http://schemas.openxmlformats.org/officeDocument/2006/relationships/image" Target="../media/image84.png"/><Relationship Id="rId7" Type="http://schemas.openxmlformats.org/officeDocument/2006/relationships/image" Target="../media/image71.png"/><Relationship Id="rId12" Type="http://schemas.openxmlformats.org/officeDocument/2006/relationships/image" Target="../media/image75.jpeg"/><Relationship Id="rId17" Type="http://schemas.openxmlformats.org/officeDocument/2006/relationships/image" Target="../media/image80.png"/><Relationship Id="rId2" Type="http://schemas.openxmlformats.org/officeDocument/2006/relationships/notesSlide" Target="../notesSlides/notesSlide10.xml"/><Relationship Id="rId16" Type="http://schemas.openxmlformats.org/officeDocument/2006/relationships/image" Target="../media/image79.png"/><Relationship Id="rId20" Type="http://schemas.openxmlformats.org/officeDocument/2006/relationships/image" Target="../media/image83.png"/><Relationship Id="rId1" Type="http://schemas.openxmlformats.org/officeDocument/2006/relationships/slideLayout" Target="../slideLayouts/slideLayout8.xml"/><Relationship Id="rId6" Type="http://schemas.openxmlformats.org/officeDocument/2006/relationships/image" Target="../media/image70.png"/><Relationship Id="rId11" Type="http://schemas.openxmlformats.org/officeDocument/2006/relationships/image" Target="../media/image74.jpeg"/><Relationship Id="rId5" Type="http://schemas.openxmlformats.org/officeDocument/2006/relationships/image" Target="../media/image69.png"/><Relationship Id="rId15" Type="http://schemas.openxmlformats.org/officeDocument/2006/relationships/image" Target="../media/image78.png"/><Relationship Id="rId10" Type="http://schemas.openxmlformats.org/officeDocument/2006/relationships/image" Target="../media/image73.png"/><Relationship Id="rId19" Type="http://schemas.openxmlformats.org/officeDocument/2006/relationships/image" Target="../media/image82.png"/><Relationship Id="rId4" Type="http://schemas.openxmlformats.org/officeDocument/2006/relationships/image" Target="../media/image68.png"/><Relationship Id="rId9" Type="http://schemas.openxmlformats.org/officeDocument/2006/relationships/image" Target="../media/image72.png"/><Relationship Id="rId14" Type="http://schemas.openxmlformats.org/officeDocument/2006/relationships/image" Target="../media/image77.png"/></Relationships>
</file>

<file path=ppt/slides/_rels/slide19.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g"/><Relationship Id="rId7" Type="http://schemas.openxmlformats.org/officeDocument/2006/relationships/image" Target="../media/image89.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12.png"/><Relationship Id="rId3" Type="http://schemas.openxmlformats.org/officeDocument/2006/relationships/image" Target="../media/image7.png"/><Relationship Id="rId21" Type="http://schemas.openxmlformats.org/officeDocument/2006/relationships/image" Target="../media/image28.png"/><Relationship Id="rId7" Type="http://schemas.openxmlformats.org/officeDocument/2006/relationships/image" Target="../media/image11.pn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5.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17.sv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5.xml"/><Relationship Id="rId16" Type="http://schemas.openxmlformats.org/officeDocument/2006/relationships/image" Target="../media/image24.png"/><Relationship Id="rId20"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15.svg"/><Relationship Id="rId11" Type="http://schemas.openxmlformats.org/officeDocument/2006/relationships/image" Target="../media/image19.svg"/><Relationship Id="rId5" Type="http://schemas.openxmlformats.org/officeDocument/2006/relationships/image" Target="../media/image14.pn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17.sv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6.xml"/><Relationship Id="rId16" Type="http://schemas.openxmlformats.org/officeDocument/2006/relationships/image" Target="../media/image24.png"/><Relationship Id="rId20"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15.svg"/><Relationship Id="rId11" Type="http://schemas.openxmlformats.org/officeDocument/2006/relationships/image" Target="../media/image19.svg"/><Relationship Id="rId5" Type="http://schemas.openxmlformats.org/officeDocument/2006/relationships/image" Target="../media/image14.pn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31.png"/><Relationship Id="rId4" Type="http://schemas.openxmlformats.org/officeDocument/2006/relationships/image" Target="../media/image8.png"/><Relationship Id="rId9" Type="http://schemas.openxmlformats.org/officeDocument/2006/relationships/image" Target="../media/image17.sv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37" name="Google Shape;37;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80682"/>
            <a:ext cx="12177503" cy="6777318"/>
          </a:xfrm>
          <a:prstGeom prst="rect">
            <a:avLst/>
          </a:prstGeom>
          <a:noFill/>
          <a:ln>
            <a:noFill/>
          </a:ln>
        </p:spPr>
      </p:pic>
      <p:pic>
        <p:nvPicPr>
          <p:cNvPr id="38" name="Google Shape;38;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867630" y="5581421"/>
            <a:ext cx="5638800" cy="368300"/>
          </a:xfrm>
          <a:prstGeom prst="rect">
            <a:avLst/>
          </a:prstGeom>
          <a:noFill/>
          <a:ln>
            <a:noFill/>
          </a:ln>
        </p:spPr>
      </p:pic>
      <p:sp>
        <p:nvSpPr>
          <p:cNvPr id="39" name="Google Shape;39;p1"/>
          <p:cNvSpPr/>
          <p:nvPr/>
        </p:nvSpPr>
        <p:spPr>
          <a:xfrm>
            <a:off x="6816666" y="5547180"/>
            <a:ext cx="3740727"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2000"/>
              <a:buFont typeface="Century Gothic"/>
              <a:buNone/>
            </a:pPr>
            <a:r>
              <a:rPr lang="es-ES" sz="2000" b="1" i="0" u="none" strike="noStrike" cap="none" dirty="0">
                <a:solidFill>
                  <a:schemeClr val="lt1"/>
                </a:solidFill>
                <a:latin typeface="Century Gothic"/>
                <a:ea typeface="Century Gothic"/>
                <a:cs typeface="Century Gothic"/>
                <a:sym typeface="Century Gothic"/>
              </a:rPr>
              <a:t>Julio, 2023</a:t>
            </a:r>
            <a:endParaRPr sz="2000" b="1" i="0" u="none" strike="noStrike" cap="none" dirty="0">
              <a:solidFill>
                <a:schemeClr val="lt1"/>
              </a:solidFill>
              <a:latin typeface="Century Gothic"/>
              <a:ea typeface="Century Gothic"/>
              <a:cs typeface="Century Gothic"/>
              <a:sym typeface="Century Gothic"/>
            </a:endParaRPr>
          </a:p>
        </p:txBody>
      </p:sp>
      <p:sp>
        <p:nvSpPr>
          <p:cNvPr id="40" name="Google Shape;40;p1"/>
          <p:cNvSpPr txBox="1"/>
          <p:nvPr/>
        </p:nvSpPr>
        <p:spPr>
          <a:xfrm>
            <a:off x="4643719" y="2425551"/>
            <a:ext cx="7279367" cy="154920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000"/>
              </a:buClr>
              <a:buSzPts val="4000"/>
              <a:buFont typeface="Arial"/>
              <a:buNone/>
            </a:pPr>
            <a:r>
              <a:rPr lang="es-ES" sz="4000" b="1" dirty="0">
                <a:solidFill>
                  <a:srgbClr val="A93532"/>
                </a:solidFill>
                <a:latin typeface="Roboto Black"/>
                <a:ea typeface="Roboto Black"/>
                <a:cs typeface="Roboto Black"/>
                <a:sym typeface="Roboto Black"/>
              </a:rPr>
              <a:t>MINISTERIO DE DESARROLLO E INCLUSION SOCIAL</a:t>
            </a:r>
            <a:endParaRPr sz="4000" b="1" i="0" u="none" strike="noStrike" cap="none" dirty="0">
              <a:solidFill>
                <a:srgbClr val="A93532"/>
              </a:solidFill>
              <a:latin typeface="Roboto Black"/>
              <a:ea typeface="Roboto Black"/>
              <a:cs typeface="Roboto Black"/>
              <a:sym typeface="Roboto Black"/>
            </a:endParaRPr>
          </a:p>
        </p:txBody>
      </p:sp>
      <p:sp>
        <p:nvSpPr>
          <p:cNvPr id="41" name="Google Shape;41;p1"/>
          <p:cNvSpPr/>
          <p:nvPr/>
        </p:nvSpPr>
        <p:spPr>
          <a:xfrm>
            <a:off x="5276536" y="4103187"/>
            <a:ext cx="650311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200" b="1" i="1" dirty="0">
                <a:solidFill>
                  <a:schemeClr val="dk1"/>
                </a:solidFill>
                <a:latin typeface="Calibri"/>
                <a:cs typeface="Calibri"/>
                <a:sym typeface="Calibri"/>
              </a:rPr>
              <a:t>Comisión de Presupuesto y Cuenta General de la República</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Imagen 213">
            <a:extLst>
              <a:ext uri="{FF2B5EF4-FFF2-40B4-BE49-F238E27FC236}">
                <a16:creationId xmlns:a16="http://schemas.microsoft.com/office/drawing/2014/main" id="{E2605310-60DA-544E-8CE4-8843D8D763A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5648" y="3137864"/>
            <a:ext cx="5938809" cy="3490632"/>
          </a:xfrm>
          <a:prstGeom prst="rect">
            <a:avLst/>
          </a:prstGeom>
        </p:spPr>
      </p:pic>
      <p:sp>
        <p:nvSpPr>
          <p:cNvPr id="162" name="Redondear rectángulo de esquina del mismo lado 161">
            <a:extLst>
              <a:ext uri="{FF2B5EF4-FFF2-40B4-BE49-F238E27FC236}">
                <a16:creationId xmlns:a16="http://schemas.microsoft.com/office/drawing/2014/main" id="{C47CF6A0-62B3-F44D-A7B6-EBA5984C8128}"/>
              </a:ext>
            </a:extLst>
          </p:cNvPr>
          <p:cNvSpPr/>
          <p:nvPr/>
        </p:nvSpPr>
        <p:spPr>
          <a:xfrm>
            <a:off x="1973471" y="4047852"/>
            <a:ext cx="3926858" cy="292973"/>
          </a:xfrm>
          <a:prstGeom prst="round2SameRect">
            <a:avLst/>
          </a:prstGeom>
          <a:solidFill>
            <a:srgbClr val="AB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20" name="Elipse 219">
            <a:extLst>
              <a:ext uri="{FF2B5EF4-FFF2-40B4-BE49-F238E27FC236}">
                <a16:creationId xmlns:a16="http://schemas.microsoft.com/office/drawing/2014/main" id="{096E773B-D3E9-F942-BF6F-04BBEA46FEB6}"/>
              </a:ext>
            </a:extLst>
          </p:cNvPr>
          <p:cNvSpPr>
            <a:spLocks noChangeAspect="1"/>
          </p:cNvSpPr>
          <p:nvPr/>
        </p:nvSpPr>
        <p:spPr>
          <a:xfrm>
            <a:off x="5117924" y="3791031"/>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95" name="Rectángulo 94">
            <a:extLst>
              <a:ext uri="{FF2B5EF4-FFF2-40B4-BE49-F238E27FC236}">
                <a16:creationId xmlns:a16="http://schemas.microsoft.com/office/drawing/2014/main" id="{772A0124-274B-9D4A-A014-A6CAFBD807EC}"/>
              </a:ext>
            </a:extLst>
          </p:cNvPr>
          <p:cNvSpPr/>
          <p:nvPr/>
        </p:nvSpPr>
        <p:spPr>
          <a:xfrm>
            <a:off x="2321977" y="3381112"/>
            <a:ext cx="2361508" cy="400110"/>
          </a:xfrm>
          <a:prstGeom prst="rect">
            <a:avLst/>
          </a:prstGeom>
        </p:spPr>
        <p:txBody>
          <a:bodyPr wrap="square">
            <a:spAutoFit/>
          </a:bodyPr>
          <a:lstStyle/>
          <a:p>
            <a:pPr fontAlgn="ctr"/>
            <a:r>
              <a:rPr lang="es-PE" sz="2000" b="1" dirty="0">
                <a:solidFill>
                  <a:srgbClr val="367A94"/>
                </a:solidFill>
                <a:latin typeface="Roboto" pitchFamily="2" charset="0"/>
                <a:ea typeface="Roboto" pitchFamily="2" charset="0"/>
              </a:rPr>
              <a:t>Cobertura</a:t>
            </a:r>
          </a:p>
        </p:txBody>
      </p:sp>
      <p:pic>
        <p:nvPicPr>
          <p:cNvPr id="56" name="Imagen 55">
            <a:extLst>
              <a:ext uri="{FF2B5EF4-FFF2-40B4-BE49-F238E27FC236}">
                <a16:creationId xmlns:a16="http://schemas.microsoft.com/office/drawing/2014/main" id="{0545F801-A094-284C-A1C1-8BB739672E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6740" y="961042"/>
            <a:ext cx="2177102" cy="2155196"/>
          </a:xfrm>
          <a:prstGeom prst="rect">
            <a:avLst/>
          </a:prstGeom>
        </p:spPr>
      </p:pic>
      <p:sp>
        <p:nvSpPr>
          <p:cNvPr id="3" name="Google Shape;165;g18e5643acb1_0_0">
            <a:extLst>
              <a:ext uri="{FF2B5EF4-FFF2-40B4-BE49-F238E27FC236}">
                <a16:creationId xmlns:a16="http://schemas.microsoft.com/office/drawing/2014/main" id="{A4064455-2E56-2E4F-9516-091459418BA9}"/>
              </a:ext>
            </a:extLst>
          </p:cNvPr>
          <p:cNvSpPr txBox="1">
            <a:spLocks/>
          </p:cNvSpPr>
          <p:nvPr/>
        </p:nvSpPr>
        <p:spPr>
          <a:xfrm>
            <a:off x="183196" y="1143441"/>
            <a:ext cx="9611733" cy="515144"/>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b="1" kern="1200">
                <a:solidFill>
                  <a:srgbClr val="011643"/>
                </a:solidFill>
                <a:latin typeface="Century Gothic" panose="020B0502020202020204" pitchFamily="34" charset="0"/>
                <a:ea typeface="+mj-ea"/>
                <a:cs typeface="+mj-cs"/>
              </a:defRPr>
            </a:lvl1pPr>
          </a:lstStyle>
          <a:p>
            <a:pPr>
              <a:buClr>
                <a:srgbClr val="FFFFFF"/>
              </a:buClr>
              <a:buSzPts val="2700"/>
            </a:pPr>
            <a:r>
              <a:rPr lang="es-PE" sz="2200" dirty="0">
                <a:solidFill>
                  <a:srgbClr val="BC3D37"/>
                </a:solidFill>
              </a:rPr>
              <a:t>Programa QALI WARMA</a:t>
            </a:r>
          </a:p>
        </p:txBody>
      </p:sp>
      <p:cxnSp>
        <p:nvCxnSpPr>
          <p:cNvPr id="4" name="Conector recto 3">
            <a:extLst>
              <a:ext uri="{FF2B5EF4-FFF2-40B4-BE49-F238E27FC236}">
                <a16:creationId xmlns:a16="http://schemas.microsoft.com/office/drawing/2014/main" id="{C973903F-957F-7940-A876-B1BC12C08F39}"/>
              </a:ext>
            </a:extLst>
          </p:cNvPr>
          <p:cNvCxnSpPr>
            <a:cxnSpLocks/>
          </p:cNvCxnSpPr>
          <p:nvPr/>
        </p:nvCxnSpPr>
        <p:spPr>
          <a:xfrm>
            <a:off x="0" y="1712671"/>
            <a:ext cx="8638224" cy="0"/>
          </a:xfrm>
          <a:prstGeom prst="line">
            <a:avLst/>
          </a:prstGeom>
          <a:ln w="12700">
            <a:solidFill>
              <a:srgbClr val="BC3C37"/>
            </a:solidFill>
            <a:tailEnd type="ova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7FF0FFA6-5E49-3841-8B0C-45A47D59A248}"/>
              </a:ext>
            </a:extLst>
          </p:cNvPr>
          <p:cNvGrpSpPr/>
          <p:nvPr/>
        </p:nvGrpSpPr>
        <p:grpSpPr>
          <a:xfrm>
            <a:off x="253154" y="3045038"/>
            <a:ext cx="1741582" cy="308747"/>
            <a:chOff x="3642788" y="2093618"/>
            <a:chExt cx="1634091" cy="308747"/>
          </a:xfrm>
          <a:solidFill>
            <a:srgbClr val="136690"/>
          </a:solidFill>
        </p:grpSpPr>
        <p:sp>
          <p:nvSpPr>
            <p:cNvPr id="28" name="Rectángulo 27">
              <a:extLst>
                <a:ext uri="{FF2B5EF4-FFF2-40B4-BE49-F238E27FC236}">
                  <a16:creationId xmlns:a16="http://schemas.microsoft.com/office/drawing/2014/main" id="{973F2DD1-F31A-EE49-835F-A033F3D22ABD}"/>
                </a:ext>
              </a:extLst>
            </p:cNvPr>
            <p:cNvSpPr/>
            <p:nvPr/>
          </p:nvSpPr>
          <p:spPr>
            <a:xfrm>
              <a:off x="3797160" y="2093618"/>
              <a:ext cx="1347690" cy="3087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9" name="Elipse 28">
              <a:extLst>
                <a:ext uri="{FF2B5EF4-FFF2-40B4-BE49-F238E27FC236}">
                  <a16:creationId xmlns:a16="http://schemas.microsoft.com/office/drawing/2014/main" id="{085EC11C-F0B3-184C-A6C7-77D19FFF46DD}"/>
                </a:ext>
              </a:extLst>
            </p:cNvPr>
            <p:cNvSpPr/>
            <p:nvPr/>
          </p:nvSpPr>
          <p:spPr>
            <a:xfrm>
              <a:off x="3642788"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0" name="Elipse 29">
              <a:extLst>
                <a:ext uri="{FF2B5EF4-FFF2-40B4-BE49-F238E27FC236}">
                  <a16:creationId xmlns:a16="http://schemas.microsoft.com/office/drawing/2014/main" id="{C829A1BC-368F-6E49-A2A2-A04966D9E40E}"/>
                </a:ext>
              </a:extLst>
            </p:cNvPr>
            <p:cNvSpPr/>
            <p:nvPr/>
          </p:nvSpPr>
          <p:spPr>
            <a:xfrm>
              <a:off x="4968132"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sp>
        <p:nvSpPr>
          <p:cNvPr id="50" name="Rectángulo 49">
            <a:extLst>
              <a:ext uri="{FF2B5EF4-FFF2-40B4-BE49-F238E27FC236}">
                <a16:creationId xmlns:a16="http://schemas.microsoft.com/office/drawing/2014/main" id="{DA370773-08D3-B741-BBEE-770746E38C90}"/>
              </a:ext>
            </a:extLst>
          </p:cNvPr>
          <p:cNvSpPr/>
          <p:nvPr/>
        </p:nvSpPr>
        <p:spPr>
          <a:xfrm>
            <a:off x="1945927" y="1896947"/>
            <a:ext cx="7800194" cy="1015663"/>
          </a:xfrm>
          <a:prstGeom prst="rect">
            <a:avLst/>
          </a:prstGeom>
        </p:spPr>
        <p:txBody>
          <a:bodyPr wrap="square">
            <a:spAutoFit/>
          </a:bodyPr>
          <a:lstStyle/>
          <a:p>
            <a:pPr algn="just"/>
            <a:r>
              <a:rPr lang="es-PE" sz="1500" dirty="0">
                <a:solidFill>
                  <a:srgbClr val="333333"/>
                </a:solidFill>
                <a:latin typeface="Century Gothic" panose="020B0502020202020204" pitchFamily="34" charset="0"/>
                <a:ea typeface="Roboto" pitchFamily="2" charset="0"/>
                <a:cs typeface="Century Gothic"/>
                <a:sym typeface="Century Gothic"/>
              </a:rPr>
              <a:t>El </a:t>
            </a:r>
            <a:r>
              <a:rPr lang="es-PE" sz="1500" b="1" dirty="0">
                <a:solidFill>
                  <a:srgbClr val="5B9BD5">
                    <a:lumMod val="50000"/>
                  </a:srgbClr>
                </a:solidFill>
                <a:latin typeface="Century Gothic" panose="020B0502020202020204" pitchFamily="34" charset="0"/>
                <a:ea typeface="Roboto" pitchFamily="2" charset="0"/>
                <a:cs typeface="Century Gothic"/>
                <a:sym typeface="Century Gothic"/>
              </a:rPr>
              <a:t>Programa Nacional de Alimentación Escolar – QALI WARMA</a:t>
            </a:r>
            <a:r>
              <a:rPr lang="es-PE" sz="1500" b="1" dirty="0">
                <a:solidFill>
                  <a:srgbClr val="333333"/>
                </a:solidFill>
                <a:latin typeface="Century Gothic" panose="020B0502020202020204" pitchFamily="34" charset="0"/>
                <a:ea typeface="Roboto" pitchFamily="2" charset="0"/>
                <a:cs typeface="Century Gothic"/>
                <a:sym typeface="Century Gothic"/>
              </a:rPr>
              <a:t>, </a:t>
            </a:r>
            <a:r>
              <a:rPr lang="es-PE" sz="1500" dirty="0">
                <a:solidFill>
                  <a:srgbClr val="333333"/>
                </a:solidFill>
                <a:latin typeface="Century Gothic" panose="020B0502020202020204" pitchFamily="34" charset="0"/>
                <a:ea typeface="Roboto" pitchFamily="2" charset="0"/>
                <a:cs typeface="Century Gothic"/>
                <a:sym typeface="Century Gothic"/>
              </a:rPr>
              <a:t>tiene como finalidad brindar un servicio alimentario progresivo, adecuado a los hábitos de consumo locales, cogestionado con la comunidad, en  instituciones educativas públicas del nivel inicial, primaria y secundaria*.</a:t>
            </a:r>
            <a:endParaRPr lang="es-PE" sz="1500" dirty="0">
              <a:latin typeface="Century Gothic" panose="020B0502020202020204" pitchFamily="34" charset="0"/>
              <a:ea typeface="Roboto" pitchFamily="2" charset="0"/>
              <a:cs typeface="Century Gothic"/>
              <a:sym typeface="Century Gothic"/>
            </a:endParaRPr>
          </a:p>
        </p:txBody>
      </p:sp>
      <p:cxnSp>
        <p:nvCxnSpPr>
          <p:cNvPr id="51" name="Conector recto 50">
            <a:extLst>
              <a:ext uri="{FF2B5EF4-FFF2-40B4-BE49-F238E27FC236}">
                <a16:creationId xmlns:a16="http://schemas.microsoft.com/office/drawing/2014/main" id="{AA2B5FB4-BCB0-8249-80FD-EA5061AF16C3}"/>
              </a:ext>
            </a:extLst>
          </p:cNvPr>
          <p:cNvCxnSpPr>
            <a:cxnSpLocks/>
          </p:cNvCxnSpPr>
          <p:nvPr/>
        </p:nvCxnSpPr>
        <p:spPr>
          <a:xfrm>
            <a:off x="1860183" y="1962095"/>
            <a:ext cx="0" cy="772969"/>
          </a:xfrm>
          <a:prstGeom prst="line">
            <a:avLst/>
          </a:prstGeom>
          <a:ln w="57150">
            <a:solidFill>
              <a:srgbClr val="9B1200"/>
            </a:solidFill>
          </a:ln>
        </p:spPr>
        <p:style>
          <a:lnRef idx="1">
            <a:schemeClr val="accent1"/>
          </a:lnRef>
          <a:fillRef idx="0">
            <a:schemeClr val="accent1"/>
          </a:fillRef>
          <a:effectRef idx="0">
            <a:schemeClr val="accent1"/>
          </a:effectRef>
          <a:fontRef idx="minor">
            <a:schemeClr val="tx1"/>
          </a:fontRef>
        </p:style>
      </p:cxnSp>
      <p:pic>
        <p:nvPicPr>
          <p:cNvPr id="123" name="Gráfico 122">
            <a:extLst>
              <a:ext uri="{FF2B5EF4-FFF2-40B4-BE49-F238E27FC236}">
                <a16:creationId xmlns:a16="http://schemas.microsoft.com/office/drawing/2014/main" id="{6D503B76-9409-5047-870D-0F680A6A16E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30756" y="3387173"/>
            <a:ext cx="409643" cy="400539"/>
          </a:xfrm>
          <a:prstGeom prst="rect">
            <a:avLst/>
          </a:prstGeom>
        </p:spPr>
      </p:pic>
      <p:cxnSp>
        <p:nvCxnSpPr>
          <p:cNvPr id="130" name="Conector recto 129">
            <a:extLst>
              <a:ext uri="{FF2B5EF4-FFF2-40B4-BE49-F238E27FC236}">
                <a16:creationId xmlns:a16="http://schemas.microsoft.com/office/drawing/2014/main" id="{C0101071-875C-464C-A0B5-3FC36F175C35}"/>
              </a:ext>
            </a:extLst>
          </p:cNvPr>
          <p:cNvCxnSpPr>
            <a:cxnSpLocks/>
          </p:cNvCxnSpPr>
          <p:nvPr/>
        </p:nvCxnSpPr>
        <p:spPr>
          <a:xfrm>
            <a:off x="2349019" y="3750816"/>
            <a:ext cx="1274372"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a16="http://schemas.microsoft.com/office/drawing/2014/main" id="{E6B0E49C-0B8D-D842-A9A9-7B81F0C3F977}"/>
              </a:ext>
            </a:extLst>
          </p:cNvPr>
          <p:cNvCxnSpPr>
            <a:cxnSpLocks/>
          </p:cNvCxnSpPr>
          <p:nvPr/>
        </p:nvCxnSpPr>
        <p:spPr>
          <a:xfrm>
            <a:off x="2349019" y="3406259"/>
            <a:ext cx="1274372"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8" name="Rectángulo 137">
            <a:extLst>
              <a:ext uri="{FF2B5EF4-FFF2-40B4-BE49-F238E27FC236}">
                <a16:creationId xmlns:a16="http://schemas.microsoft.com/office/drawing/2014/main" id="{2654AC67-FA10-D942-A8E1-C73595986663}"/>
              </a:ext>
            </a:extLst>
          </p:cNvPr>
          <p:cNvSpPr/>
          <p:nvPr/>
        </p:nvSpPr>
        <p:spPr>
          <a:xfrm>
            <a:off x="2321977" y="5061104"/>
            <a:ext cx="2361508" cy="400110"/>
          </a:xfrm>
          <a:prstGeom prst="rect">
            <a:avLst/>
          </a:prstGeom>
        </p:spPr>
        <p:txBody>
          <a:bodyPr wrap="square">
            <a:spAutoFit/>
          </a:bodyPr>
          <a:lstStyle/>
          <a:p>
            <a:pPr fontAlgn="ctr"/>
            <a:r>
              <a:rPr lang="es-PE" sz="2000" b="1" dirty="0">
                <a:solidFill>
                  <a:srgbClr val="367A94"/>
                </a:solidFill>
                <a:latin typeface="Roboto" pitchFamily="2" charset="0"/>
                <a:ea typeface="Roboto" pitchFamily="2" charset="0"/>
              </a:rPr>
              <a:t>Presupuesto</a:t>
            </a:r>
          </a:p>
        </p:txBody>
      </p:sp>
      <p:cxnSp>
        <p:nvCxnSpPr>
          <p:cNvPr id="141" name="Conector recto 140">
            <a:extLst>
              <a:ext uri="{FF2B5EF4-FFF2-40B4-BE49-F238E27FC236}">
                <a16:creationId xmlns:a16="http://schemas.microsoft.com/office/drawing/2014/main" id="{A36CB7CA-ECC3-8E4C-A301-DA6525CD25A0}"/>
              </a:ext>
            </a:extLst>
          </p:cNvPr>
          <p:cNvCxnSpPr>
            <a:cxnSpLocks/>
          </p:cNvCxnSpPr>
          <p:nvPr/>
        </p:nvCxnSpPr>
        <p:spPr>
          <a:xfrm>
            <a:off x="2349019" y="5430808"/>
            <a:ext cx="1491056"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FF4B54E2-9ACB-0E45-92F3-9990866A2A8F}"/>
              </a:ext>
            </a:extLst>
          </p:cNvPr>
          <p:cNvCxnSpPr>
            <a:cxnSpLocks/>
          </p:cNvCxnSpPr>
          <p:nvPr/>
        </p:nvCxnSpPr>
        <p:spPr>
          <a:xfrm>
            <a:off x="2349019" y="5086251"/>
            <a:ext cx="1491056"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7" name="Grupo 146">
            <a:extLst>
              <a:ext uri="{FF2B5EF4-FFF2-40B4-BE49-F238E27FC236}">
                <a16:creationId xmlns:a16="http://schemas.microsoft.com/office/drawing/2014/main" id="{E8B6AE2A-A15E-6B43-BB31-CCA977DF3767}"/>
              </a:ext>
            </a:extLst>
          </p:cNvPr>
          <p:cNvGrpSpPr/>
          <p:nvPr/>
        </p:nvGrpSpPr>
        <p:grpSpPr>
          <a:xfrm>
            <a:off x="1949456" y="4937859"/>
            <a:ext cx="473840" cy="500755"/>
            <a:chOff x="3870071" y="-396421"/>
            <a:chExt cx="263235" cy="278096"/>
          </a:xfrm>
          <a:solidFill>
            <a:srgbClr val="367A94"/>
          </a:solidFill>
        </p:grpSpPr>
        <p:sp>
          <p:nvSpPr>
            <p:cNvPr id="148" name="Forma libre 147">
              <a:extLst>
                <a:ext uri="{FF2B5EF4-FFF2-40B4-BE49-F238E27FC236}">
                  <a16:creationId xmlns:a16="http://schemas.microsoft.com/office/drawing/2014/main" id="{295C8DBF-1491-F243-8B7C-0063DB98F4B7}"/>
                </a:ext>
              </a:extLst>
            </p:cNvPr>
            <p:cNvSpPr/>
            <p:nvPr/>
          </p:nvSpPr>
          <p:spPr>
            <a:xfrm>
              <a:off x="3870071" y="-223338"/>
              <a:ext cx="263235" cy="105013"/>
            </a:xfrm>
            <a:custGeom>
              <a:avLst/>
              <a:gdLst>
                <a:gd name="connsiteX0" fmla="*/ 13864 w 263234"/>
                <a:gd name="connsiteY0" fmla="*/ 82448 h 105013"/>
                <a:gd name="connsiteX1" fmla="*/ 13864 w 263234"/>
                <a:gd name="connsiteY1" fmla="*/ 79298 h 105013"/>
                <a:gd name="connsiteX2" fmla="*/ 15619 w 263234"/>
                <a:gd name="connsiteY2" fmla="*/ 18565 h 105013"/>
                <a:gd name="connsiteX3" fmla="*/ 21410 w 263234"/>
                <a:gd name="connsiteY3" fmla="*/ 13140 h 105013"/>
                <a:gd name="connsiteX4" fmla="*/ 53349 w 263234"/>
                <a:gd name="connsiteY4" fmla="*/ 13140 h 105013"/>
                <a:gd name="connsiteX5" fmla="*/ 59491 w 263234"/>
                <a:gd name="connsiteY5" fmla="*/ 19440 h 105013"/>
                <a:gd name="connsiteX6" fmla="*/ 59491 w 263234"/>
                <a:gd name="connsiteY6" fmla="*/ 24166 h 105013"/>
                <a:gd name="connsiteX7" fmla="*/ 60719 w 263234"/>
                <a:gd name="connsiteY7" fmla="*/ 24166 h 105013"/>
                <a:gd name="connsiteX8" fmla="*/ 113366 w 263234"/>
                <a:gd name="connsiteY8" fmla="*/ 25566 h 105013"/>
                <a:gd name="connsiteX9" fmla="*/ 131968 w 263234"/>
                <a:gd name="connsiteY9" fmla="*/ 30117 h 105013"/>
                <a:gd name="connsiteX10" fmla="*/ 162855 w 263234"/>
                <a:gd name="connsiteY10" fmla="*/ 30992 h 105013"/>
                <a:gd name="connsiteX11" fmla="*/ 184089 w 263234"/>
                <a:gd name="connsiteY11" fmla="*/ 42893 h 105013"/>
                <a:gd name="connsiteX12" fmla="*/ 185493 w 263234"/>
                <a:gd name="connsiteY12" fmla="*/ 44994 h 105013"/>
                <a:gd name="connsiteX13" fmla="*/ 188125 w 263234"/>
                <a:gd name="connsiteY13" fmla="*/ 43944 h 105013"/>
                <a:gd name="connsiteX14" fmla="*/ 220766 w 263234"/>
                <a:gd name="connsiteY14" fmla="*/ 29067 h 105013"/>
                <a:gd name="connsiteX15" fmla="*/ 248669 w 263234"/>
                <a:gd name="connsiteY15" fmla="*/ 36593 h 105013"/>
                <a:gd name="connsiteX16" fmla="*/ 246914 w 263234"/>
                <a:gd name="connsiteY16" fmla="*/ 44644 h 105013"/>
                <a:gd name="connsiteX17" fmla="*/ 173208 w 263234"/>
                <a:gd name="connsiteY17" fmla="*/ 90674 h 105013"/>
                <a:gd name="connsiteX18" fmla="*/ 148113 w 263234"/>
                <a:gd name="connsiteY18" fmla="*/ 97850 h 105013"/>
                <a:gd name="connsiteX19" fmla="*/ 119684 w 263234"/>
                <a:gd name="connsiteY19" fmla="*/ 93125 h 105013"/>
                <a:gd name="connsiteX20" fmla="*/ 79848 w 263234"/>
                <a:gd name="connsiteY20" fmla="*/ 82273 h 105013"/>
                <a:gd name="connsiteX21" fmla="*/ 65984 w 263234"/>
                <a:gd name="connsiteY21" fmla="*/ 83849 h 105013"/>
                <a:gd name="connsiteX22" fmla="*/ 62123 w 263234"/>
                <a:gd name="connsiteY22" fmla="*/ 85774 h 105013"/>
                <a:gd name="connsiteX23" fmla="*/ 57912 w 263234"/>
                <a:gd name="connsiteY23" fmla="*/ 91374 h 105013"/>
                <a:gd name="connsiteX24" fmla="*/ 53173 w 263234"/>
                <a:gd name="connsiteY24" fmla="*/ 95400 h 105013"/>
                <a:gd name="connsiteX25" fmla="*/ 18075 w 263234"/>
                <a:gd name="connsiteY25" fmla="*/ 94525 h 105013"/>
                <a:gd name="connsiteX26" fmla="*/ 13162 w 263234"/>
                <a:gd name="connsiteY26" fmla="*/ 91725 h 105013"/>
                <a:gd name="connsiteX27" fmla="*/ 180755 w 263234"/>
                <a:gd name="connsiteY27" fmla="*/ 53920 h 105013"/>
                <a:gd name="connsiteX28" fmla="*/ 163206 w 263234"/>
                <a:gd name="connsiteY28" fmla="*/ 39918 h 105013"/>
                <a:gd name="connsiteX29" fmla="*/ 138988 w 263234"/>
                <a:gd name="connsiteY29" fmla="*/ 39918 h 105013"/>
                <a:gd name="connsiteX30" fmla="*/ 126353 w 263234"/>
                <a:gd name="connsiteY30" fmla="*/ 39918 h 105013"/>
                <a:gd name="connsiteX31" fmla="*/ 107575 w 263234"/>
                <a:gd name="connsiteY31" fmla="*/ 33442 h 105013"/>
                <a:gd name="connsiteX32" fmla="*/ 62123 w 263234"/>
                <a:gd name="connsiteY32" fmla="*/ 35542 h 105013"/>
                <a:gd name="connsiteX33" fmla="*/ 60193 w 263234"/>
                <a:gd name="connsiteY33" fmla="*/ 38693 h 105013"/>
                <a:gd name="connsiteX34" fmla="*/ 60193 w 263234"/>
                <a:gd name="connsiteY34" fmla="*/ 65996 h 105013"/>
                <a:gd name="connsiteX35" fmla="*/ 60193 w 263234"/>
                <a:gd name="connsiteY35" fmla="*/ 79823 h 105013"/>
                <a:gd name="connsiteX36" fmla="*/ 64054 w 263234"/>
                <a:gd name="connsiteY36" fmla="*/ 77898 h 105013"/>
                <a:gd name="connsiteX37" fmla="*/ 83007 w 263234"/>
                <a:gd name="connsiteY37" fmla="*/ 75798 h 105013"/>
                <a:gd name="connsiteX38" fmla="*/ 109506 w 263234"/>
                <a:gd name="connsiteY38" fmla="*/ 82973 h 105013"/>
                <a:gd name="connsiteX39" fmla="*/ 141971 w 263234"/>
                <a:gd name="connsiteY39" fmla="*/ 90849 h 105013"/>
                <a:gd name="connsiteX40" fmla="*/ 169523 w 263234"/>
                <a:gd name="connsiteY40" fmla="*/ 85774 h 105013"/>
                <a:gd name="connsiteX41" fmla="*/ 229014 w 263234"/>
                <a:gd name="connsiteY41" fmla="*/ 48844 h 105013"/>
                <a:gd name="connsiteX42" fmla="*/ 241474 w 263234"/>
                <a:gd name="connsiteY42" fmla="*/ 40968 h 105013"/>
                <a:gd name="connsiteX43" fmla="*/ 227084 w 263234"/>
                <a:gd name="connsiteY43" fmla="*/ 38693 h 105013"/>
                <a:gd name="connsiteX44" fmla="*/ 207429 w 263234"/>
                <a:gd name="connsiteY44" fmla="*/ 47619 h 105013"/>
                <a:gd name="connsiteX45" fmla="*/ 191284 w 263234"/>
                <a:gd name="connsiteY45" fmla="*/ 54970 h 105013"/>
                <a:gd name="connsiteX46" fmla="*/ 191284 w 263234"/>
                <a:gd name="connsiteY46" fmla="*/ 58645 h 105013"/>
                <a:gd name="connsiteX47" fmla="*/ 185317 w 263234"/>
                <a:gd name="connsiteY47" fmla="*/ 64421 h 105013"/>
                <a:gd name="connsiteX48" fmla="*/ 155835 w 263234"/>
                <a:gd name="connsiteY48" fmla="*/ 64421 h 105013"/>
                <a:gd name="connsiteX49" fmla="*/ 136356 w 263234"/>
                <a:gd name="connsiteY49" fmla="*/ 64421 h 105013"/>
                <a:gd name="connsiteX50" fmla="*/ 134601 w 263234"/>
                <a:gd name="connsiteY50" fmla="*/ 64421 h 105013"/>
                <a:gd name="connsiteX51" fmla="*/ 129863 w 263234"/>
                <a:gd name="connsiteY51" fmla="*/ 59695 h 105013"/>
                <a:gd name="connsiteX52" fmla="*/ 134891 w 263234"/>
                <a:gd name="connsiteY52" fmla="*/ 55663 h 105013"/>
                <a:gd name="connsiteX53" fmla="*/ 134952 w 263234"/>
                <a:gd name="connsiteY53" fmla="*/ 55670 h 105013"/>
                <a:gd name="connsiteX54" fmla="*/ 154607 w 263234"/>
                <a:gd name="connsiteY54" fmla="*/ 55670 h 105013"/>
                <a:gd name="connsiteX55" fmla="*/ 22814 w 263234"/>
                <a:gd name="connsiteY55" fmla="*/ 87174 h 105013"/>
                <a:gd name="connsiteX56" fmla="*/ 49137 w 263234"/>
                <a:gd name="connsiteY56" fmla="*/ 87174 h 105013"/>
                <a:gd name="connsiteX57" fmla="*/ 50892 w 263234"/>
                <a:gd name="connsiteY57" fmla="*/ 22241 h 105013"/>
                <a:gd name="connsiteX58" fmla="*/ 24920 w 263234"/>
                <a:gd name="connsiteY58" fmla="*/ 22241 h 10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63234" h="105013">
                  <a:moveTo>
                    <a:pt x="13864" y="82448"/>
                  </a:moveTo>
                  <a:cubicBezTo>
                    <a:pt x="13919" y="81399"/>
                    <a:pt x="13919" y="80347"/>
                    <a:pt x="13864" y="79298"/>
                  </a:cubicBezTo>
                  <a:cubicBezTo>
                    <a:pt x="13864" y="58995"/>
                    <a:pt x="14449" y="38751"/>
                    <a:pt x="15619" y="18565"/>
                  </a:cubicBezTo>
                  <a:cubicBezTo>
                    <a:pt x="15619" y="14540"/>
                    <a:pt x="17374" y="12965"/>
                    <a:pt x="21410" y="13140"/>
                  </a:cubicBezTo>
                  <a:lnTo>
                    <a:pt x="53349" y="13140"/>
                  </a:lnTo>
                  <a:cubicBezTo>
                    <a:pt x="58263" y="13140"/>
                    <a:pt x="59667" y="14715"/>
                    <a:pt x="59491" y="19440"/>
                  </a:cubicBezTo>
                  <a:cubicBezTo>
                    <a:pt x="59491" y="21016"/>
                    <a:pt x="59491" y="22416"/>
                    <a:pt x="59491" y="24166"/>
                  </a:cubicBezTo>
                  <a:lnTo>
                    <a:pt x="60719" y="24166"/>
                  </a:lnTo>
                  <a:cubicBezTo>
                    <a:pt x="77508" y="16329"/>
                    <a:pt x="97020" y="16848"/>
                    <a:pt x="113366" y="25566"/>
                  </a:cubicBezTo>
                  <a:cubicBezTo>
                    <a:pt x="119121" y="28524"/>
                    <a:pt x="125495" y="30084"/>
                    <a:pt x="131968" y="30117"/>
                  </a:cubicBezTo>
                  <a:cubicBezTo>
                    <a:pt x="142322" y="30117"/>
                    <a:pt x="152676" y="30117"/>
                    <a:pt x="162855" y="30992"/>
                  </a:cubicBezTo>
                  <a:cubicBezTo>
                    <a:pt x="171418" y="31400"/>
                    <a:pt x="179287" y="35811"/>
                    <a:pt x="184089" y="42893"/>
                  </a:cubicBezTo>
                  <a:lnTo>
                    <a:pt x="185493" y="44994"/>
                  </a:lnTo>
                  <a:lnTo>
                    <a:pt x="188125" y="43944"/>
                  </a:lnTo>
                  <a:lnTo>
                    <a:pt x="220766" y="29067"/>
                  </a:lnTo>
                  <a:cubicBezTo>
                    <a:pt x="230678" y="24629"/>
                    <a:pt x="242351" y="27778"/>
                    <a:pt x="248669" y="36593"/>
                  </a:cubicBezTo>
                  <a:cubicBezTo>
                    <a:pt x="251126" y="40093"/>
                    <a:pt x="250600" y="42193"/>
                    <a:pt x="246914" y="44644"/>
                  </a:cubicBezTo>
                  <a:lnTo>
                    <a:pt x="173208" y="90674"/>
                  </a:lnTo>
                  <a:cubicBezTo>
                    <a:pt x="165563" y="95089"/>
                    <a:pt x="156943" y="97554"/>
                    <a:pt x="148113" y="97850"/>
                  </a:cubicBezTo>
                  <a:cubicBezTo>
                    <a:pt x="138435" y="97916"/>
                    <a:pt x="128818" y="96317"/>
                    <a:pt x="119684" y="93125"/>
                  </a:cubicBezTo>
                  <a:lnTo>
                    <a:pt x="79848" y="82273"/>
                  </a:lnTo>
                  <a:cubicBezTo>
                    <a:pt x="75207" y="80865"/>
                    <a:pt x="70189" y="81435"/>
                    <a:pt x="65984" y="83849"/>
                  </a:cubicBezTo>
                  <a:lnTo>
                    <a:pt x="62123" y="85774"/>
                  </a:lnTo>
                  <a:cubicBezTo>
                    <a:pt x="59491" y="86824"/>
                    <a:pt x="57736" y="88049"/>
                    <a:pt x="57912" y="91374"/>
                  </a:cubicBezTo>
                  <a:cubicBezTo>
                    <a:pt x="58087" y="94700"/>
                    <a:pt x="55981" y="95575"/>
                    <a:pt x="53173" y="95400"/>
                  </a:cubicBezTo>
                  <a:cubicBezTo>
                    <a:pt x="41767" y="95400"/>
                    <a:pt x="30184" y="95400"/>
                    <a:pt x="18075" y="94525"/>
                  </a:cubicBezTo>
                  <a:cubicBezTo>
                    <a:pt x="16496" y="94525"/>
                    <a:pt x="14917" y="92775"/>
                    <a:pt x="13162" y="91725"/>
                  </a:cubicBezTo>
                  <a:close/>
                  <a:moveTo>
                    <a:pt x="180755" y="53920"/>
                  </a:moveTo>
                  <a:cubicBezTo>
                    <a:pt x="178712" y="45858"/>
                    <a:pt x="171541" y="40135"/>
                    <a:pt x="163206" y="39918"/>
                  </a:cubicBezTo>
                  <a:lnTo>
                    <a:pt x="138988" y="39918"/>
                  </a:lnTo>
                  <a:cubicBezTo>
                    <a:pt x="134776" y="39918"/>
                    <a:pt x="130564" y="39918"/>
                    <a:pt x="126353" y="39918"/>
                  </a:cubicBezTo>
                  <a:cubicBezTo>
                    <a:pt x="119787" y="38772"/>
                    <a:pt x="113448" y="36586"/>
                    <a:pt x="107575" y="33442"/>
                  </a:cubicBezTo>
                  <a:cubicBezTo>
                    <a:pt x="92993" y="26683"/>
                    <a:pt x="76017" y="27467"/>
                    <a:pt x="62123" y="35542"/>
                  </a:cubicBezTo>
                  <a:cubicBezTo>
                    <a:pt x="60901" y="36107"/>
                    <a:pt x="60139" y="37350"/>
                    <a:pt x="60193" y="38693"/>
                  </a:cubicBezTo>
                  <a:cubicBezTo>
                    <a:pt x="60193" y="47794"/>
                    <a:pt x="60193" y="56195"/>
                    <a:pt x="60193" y="65996"/>
                  </a:cubicBezTo>
                  <a:cubicBezTo>
                    <a:pt x="60193" y="70547"/>
                    <a:pt x="60193" y="75097"/>
                    <a:pt x="60193" y="79823"/>
                  </a:cubicBezTo>
                  <a:lnTo>
                    <a:pt x="64054" y="77898"/>
                  </a:lnTo>
                  <a:cubicBezTo>
                    <a:pt x="69865" y="74792"/>
                    <a:pt x="76653" y="74039"/>
                    <a:pt x="83007" y="75798"/>
                  </a:cubicBezTo>
                  <a:lnTo>
                    <a:pt x="109506" y="82973"/>
                  </a:lnTo>
                  <a:cubicBezTo>
                    <a:pt x="120211" y="85774"/>
                    <a:pt x="130915" y="88924"/>
                    <a:pt x="141971" y="90849"/>
                  </a:cubicBezTo>
                  <a:cubicBezTo>
                    <a:pt x="151469" y="92607"/>
                    <a:pt x="161282" y="90799"/>
                    <a:pt x="169523" y="85774"/>
                  </a:cubicBezTo>
                  <a:cubicBezTo>
                    <a:pt x="189529" y="73697"/>
                    <a:pt x="209184" y="61096"/>
                    <a:pt x="229014" y="48844"/>
                  </a:cubicBezTo>
                  <a:lnTo>
                    <a:pt x="241474" y="40968"/>
                  </a:lnTo>
                  <a:cubicBezTo>
                    <a:pt x="237596" y="37345"/>
                    <a:pt x="231896" y="36443"/>
                    <a:pt x="227084" y="38693"/>
                  </a:cubicBezTo>
                  <a:lnTo>
                    <a:pt x="207429" y="47619"/>
                  </a:lnTo>
                  <a:lnTo>
                    <a:pt x="191284" y="54970"/>
                  </a:lnTo>
                  <a:cubicBezTo>
                    <a:pt x="191284" y="56370"/>
                    <a:pt x="191284" y="57595"/>
                    <a:pt x="191284" y="58645"/>
                  </a:cubicBezTo>
                  <a:cubicBezTo>
                    <a:pt x="191284" y="63196"/>
                    <a:pt x="189880" y="64596"/>
                    <a:pt x="185317" y="64421"/>
                  </a:cubicBezTo>
                  <a:lnTo>
                    <a:pt x="155835" y="64421"/>
                  </a:lnTo>
                  <a:lnTo>
                    <a:pt x="136356" y="64421"/>
                  </a:lnTo>
                  <a:lnTo>
                    <a:pt x="134601" y="64421"/>
                  </a:lnTo>
                  <a:cubicBezTo>
                    <a:pt x="131442" y="64421"/>
                    <a:pt x="129687" y="62321"/>
                    <a:pt x="129863" y="59695"/>
                  </a:cubicBezTo>
                  <a:cubicBezTo>
                    <a:pt x="130135" y="57197"/>
                    <a:pt x="132386" y="55392"/>
                    <a:pt x="134891" y="55663"/>
                  </a:cubicBezTo>
                  <a:cubicBezTo>
                    <a:pt x="134912" y="55665"/>
                    <a:pt x="134932" y="55668"/>
                    <a:pt x="134952" y="55670"/>
                  </a:cubicBezTo>
                  <a:lnTo>
                    <a:pt x="154607" y="55670"/>
                  </a:lnTo>
                  <a:close/>
                  <a:moveTo>
                    <a:pt x="22814" y="87174"/>
                  </a:moveTo>
                  <a:lnTo>
                    <a:pt x="49137" y="87174"/>
                  </a:lnTo>
                  <a:lnTo>
                    <a:pt x="50892" y="22241"/>
                  </a:lnTo>
                  <a:lnTo>
                    <a:pt x="24920" y="22241"/>
                  </a:lnTo>
                  <a:close/>
                </a:path>
              </a:pathLst>
            </a:custGeom>
            <a:grpFill/>
            <a:ln w="3175" cap="flat">
              <a:noFill/>
              <a:prstDash val="solid"/>
              <a:miter/>
            </a:ln>
          </p:spPr>
          <p:txBody>
            <a:bodyPr rtlCol="0" anchor="ctr"/>
            <a:lstStyle/>
            <a:p>
              <a:endParaRPr lang="es-PE">
                <a:solidFill>
                  <a:srgbClr val="367A94"/>
                </a:solidFill>
              </a:endParaRPr>
            </a:p>
          </p:txBody>
        </p:sp>
        <p:sp>
          <p:nvSpPr>
            <p:cNvPr id="149" name="Forma libre 148">
              <a:extLst>
                <a:ext uri="{FF2B5EF4-FFF2-40B4-BE49-F238E27FC236}">
                  <a16:creationId xmlns:a16="http://schemas.microsoft.com/office/drawing/2014/main" id="{7ADD563F-85A4-A34F-B329-A1C015B6D383}"/>
                </a:ext>
              </a:extLst>
            </p:cNvPr>
            <p:cNvSpPr/>
            <p:nvPr/>
          </p:nvSpPr>
          <p:spPr>
            <a:xfrm>
              <a:off x="3987612" y="-396421"/>
              <a:ext cx="35098" cy="70009"/>
            </a:xfrm>
            <a:custGeom>
              <a:avLst/>
              <a:gdLst>
                <a:gd name="connsiteX0" fmla="*/ 19341 w 35097"/>
                <a:gd name="connsiteY0" fmla="*/ 13127 h 70008"/>
                <a:gd name="connsiteX1" fmla="*/ 22325 w 35097"/>
                <a:gd name="connsiteY1" fmla="*/ 18552 h 70008"/>
                <a:gd name="connsiteX2" fmla="*/ 22325 w 35097"/>
                <a:gd name="connsiteY2" fmla="*/ 56357 h 70008"/>
                <a:gd name="connsiteX3" fmla="*/ 19868 w 35097"/>
                <a:gd name="connsiteY3" fmla="*/ 61258 h 70008"/>
                <a:gd name="connsiteX4" fmla="*/ 15481 w 35097"/>
                <a:gd name="connsiteY4" fmla="*/ 61258 h 70008"/>
                <a:gd name="connsiteX5" fmla="*/ 13199 w 35097"/>
                <a:gd name="connsiteY5" fmla="*/ 56532 h 70008"/>
                <a:gd name="connsiteX6" fmla="*/ 13199 w 35097"/>
                <a:gd name="connsiteY6" fmla="*/ 32204 h 70008"/>
                <a:gd name="connsiteX7" fmla="*/ 13199 w 35097"/>
                <a:gd name="connsiteY7" fmla="*/ 19077 h 70008"/>
                <a:gd name="connsiteX8" fmla="*/ 16183 w 35097"/>
                <a:gd name="connsiteY8" fmla="*/ 13127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97" h="70008">
                  <a:moveTo>
                    <a:pt x="19341" y="13127"/>
                  </a:moveTo>
                  <a:cubicBezTo>
                    <a:pt x="21305" y="14207"/>
                    <a:pt x="22468" y="16320"/>
                    <a:pt x="22325" y="18552"/>
                  </a:cubicBezTo>
                  <a:cubicBezTo>
                    <a:pt x="22325" y="31154"/>
                    <a:pt x="22325" y="43755"/>
                    <a:pt x="22325" y="56357"/>
                  </a:cubicBezTo>
                  <a:cubicBezTo>
                    <a:pt x="22325" y="58457"/>
                    <a:pt x="22325" y="60383"/>
                    <a:pt x="19868" y="61258"/>
                  </a:cubicBezTo>
                  <a:cubicBezTo>
                    <a:pt x="18445" y="61738"/>
                    <a:pt x="16903" y="61738"/>
                    <a:pt x="15481" y="61258"/>
                  </a:cubicBezTo>
                  <a:cubicBezTo>
                    <a:pt x="13550" y="61258"/>
                    <a:pt x="13199" y="58457"/>
                    <a:pt x="13199" y="56532"/>
                  </a:cubicBezTo>
                  <a:lnTo>
                    <a:pt x="13199" y="32204"/>
                  </a:lnTo>
                  <a:cubicBezTo>
                    <a:pt x="13199" y="27828"/>
                    <a:pt x="13199" y="23453"/>
                    <a:pt x="13199" y="19077"/>
                  </a:cubicBezTo>
                  <a:cubicBezTo>
                    <a:pt x="12933" y="16681"/>
                    <a:pt x="14101" y="14352"/>
                    <a:pt x="16183" y="13127"/>
                  </a:cubicBezTo>
                  <a:close/>
                </a:path>
              </a:pathLst>
            </a:custGeom>
            <a:grpFill/>
            <a:ln w="3175" cap="flat">
              <a:noFill/>
              <a:prstDash val="solid"/>
              <a:miter/>
            </a:ln>
          </p:spPr>
          <p:txBody>
            <a:bodyPr rtlCol="0" anchor="ctr"/>
            <a:lstStyle/>
            <a:p>
              <a:endParaRPr lang="es-PE">
                <a:solidFill>
                  <a:srgbClr val="367A94"/>
                </a:solidFill>
              </a:endParaRPr>
            </a:p>
          </p:txBody>
        </p:sp>
        <p:sp>
          <p:nvSpPr>
            <p:cNvPr id="150" name="Forma libre 149">
              <a:extLst>
                <a:ext uri="{FF2B5EF4-FFF2-40B4-BE49-F238E27FC236}">
                  <a16:creationId xmlns:a16="http://schemas.microsoft.com/office/drawing/2014/main" id="{7568EBD8-0F85-764A-8750-27C14213BB8E}"/>
                </a:ext>
              </a:extLst>
            </p:cNvPr>
            <p:cNvSpPr/>
            <p:nvPr/>
          </p:nvSpPr>
          <p:spPr>
            <a:xfrm>
              <a:off x="3928158" y="-340077"/>
              <a:ext cx="140392" cy="140018"/>
            </a:xfrm>
            <a:custGeom>
              <a:avLst/>
              <a:gdLst>
                <a:gd name="connsiteX0" fmla="*/ 77040 w 140391"/>
                <a:gd name="connsiteY0" fmla="*/ 136180 h 140017"/>
                <a:gd name="connsiteX1" fmla="*/ 13166 w 140391"/>
                <a:gd name="connsiteY1" fmla="*/ 74230 h 140017"/>
                <a:gd name="connsiteX2" fmla="*/ 13162 w 140391"/>
                <a:gd name="connsiteY2" fmla="*/ 73872 h 140017"/>
                <a:gd name="connsiteX3" fmla="*/ 77391 w 140391"/>
                <a:gd name="connsiteY3" fmla="*/ 13140 h 140017"/>
                <a:gd name="connsiteX4" fmla="*/ 141263 w 140391"/>
                <a:gd name="connsiteY4" fmla="*/ 74736 h 140017"/>
                <a:gd name="connsiteX5" fmla="*/ 141269 w 140391"/>
                <a:gd name="connsiteY5" fmla="*/ 75272 h 140017"/>
                <a:gd name="connsiteX6" fmla="*/ 77040 w 140391"/>
                <a:gd name="connsiteY6" fmla="*/ 136180 h 140017"/>
                <a:gd name="connsiteX7" fmla="*/ 77040 w 140391"/>
                <a:gd name="connsiteY7" fmla="*/ 127429 h 140017"/>
                <a:gd name="connsiteX8" fmla="*/ 132144 w 140391"/>
                <a:gd name="connsiteY8" fmla="*/ 74922 h 140017"/>
                <a:gd name="connsiteX9" fmla="*/ 73839 w 140391"/>
                <a:gd name="connsiteY9" fmla="*/ 22983 h 140017"/>
                <a:gd name="connsiteX10" fmla="*/ 21761 w 140391"/>
                <a:gd name="connsiteY10" fmla="*/ 74922 h 140017"/>
                <a:gd name="connsiteX11" fmla="*/ 77216 w 140391"/>
                <a:gd name="connsiteY11" fmla="*/ 127604 h 1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91" h="140017">
                  <a:moveTo>
                    <a:pt x="77040" y="136180"/>
                  </a:moveTo>
                  <a:cubicBezTo>
                    <a:pt x="42249" y="136664"/>
                    <a:pt x="13652" y="108929"/>
                    <a:pt x="13166" y="74230"/>
                  </a:cubicBezTo>
                  <a:cubicBezTo>
                    <a:pt x="13164" y="74111"/>
                    <a:pt x="13163" y="73992"/>
                    <a:pt x="13162" y="73872"/>
                  </a:cubicBezTo>
                  <a:cubicBezTo>
                    <a:pt x="14307" y="39512"/>
                    <a:pt x="42927" y="12450"/>
                    <a:pt x="77391" y="13140"/>
                  </a:cubicBezTo>
                  <a:cubicBezTo>
                    <a:pt x="112084" y="12558"/>
                    <a:pt x="140680" y="40136"/>
                    <a:pt x="141263" y="74736"/>
                  </a:cubicBezTo>
                  <a:cubicBezTo>
                    <a:pt x="141266" y="74915"/>
                    <a:pt x="141268" y="75094"/>
                    <a:pt x="141269" y="75272"/>
                  </a:cubicBezTo>
                  <a:cubicBezTo>
                    <a:pt x="140218" y="109701"/>
                    <a:pt x="111570" y="136868"/>
                    <a:pt x="77040" y="136180"/>
                  </a:cubicBezTo>
                  <a:close/>
                  <a:moveTo>
                    <a:pt x="77040" y="127429"/>
                  </a:moveTo>
                  <a:cubicBezTo>
                    <a:pt x="106760" y="128016"/>
                    <a:pt x="131378" y="104559"/>
                    <a:pt x="132144" y="74922"/>
                  </a:cubicBezTo>
                  <a:cubicBezTo>
                    <a:pt x="130424" y="44522"/>
                    <a:pt x="104320" y="21268"/>
                    <a:pt x="73839" y="22983"/>
                  </a:cubicBezTo>
                  <a:cubicBezTo>
                    <a:pt x="45759" y="24563"/>
                    <a:pt x="23345" y="46917"/>
                    <a:pt x="21761" y="74922"/>
                  </a:cubicBezTo>
                  <a:cubicBezTo>
                    <a:pt x="22527" y="104725"/>
                    <a:pt x="47331" y="128289"/>
                    <a:pt x="77216" y="127604"/>
                  </a:cubicBezTo>
                  <a:close/>
                </a:path>
              </a:pathLst>
            </a:custGeom>
            <a:grpFill/>
            <a:ln w="3175" cap="flat">
              <a:noFill/>
              <a:prstDash val="solid"/>
              <a:miter/>
            </a:ln>
          </p:spPr>
          <p:txBody>
            <a:bodyPr rtlCol="0" anchor="ctr"/>
            <a:lstStyle/>
            <a:p>
              <a:endParaRPr lang="es-PE">
                <a:solidFill>
                  <a:srgbClr val="367A94"/>
                </a:solidFill>
              </a:endParaRPr>
            </a:p>
          </p:txBody>
        </p:sp>
        <p:sp>
          <p:nvSpPr>
            <p:cNvPr id="151" name="Forma libre 150">
              <a:extLst>
                <a:ext uri="{FF2B5EF4-FFF2-40B4-BE49-F238E27FC236}">
                  <a16:creationId xmlns:a16="http://schemas.microsoft.com/office/drawing/2014/main" id="{F676E220-5B07-2645-A721-46E275F70F82}"/>
                </a:ext>
              </a:extLst>
            </p:cNvPr>
            <p:cNvSpPr/>
            <p:nvPr/>
          </p:nvSpPr>
          <p:spPr>
            <a:xfrm>
              <a:off x="4020026" y="-375608"/>
              <a:ext cx="35098" cy="52507"/>
            </a:xfrm>
            <a:custGeom>
              <a:avLst/>
              <a:gdLst>
                <a:gd name="connsiteX0" fmla="*/ 22902 w 35097"/>
                <a:gd name="connsiteY0" fmla="*/ 27317 h 52506"/>
                <a:gd name="connsiteX1" fmla="*/ 22902 w 35097"/>
                <a:gd name="connsiteY1" fmla="*/ 35893 h 52506"/>
                <a:gd name="connsiteX2" fmla="*/ 18515 w 35097"/>
                <a:gd name="connsiteY2" fmla="*/ 41144 h 52506"/>
                <a:gd name="connsiteX3" fmla="*/ 13273 w 35097"/>
                <a:gd name="connsiteY3" fmla="*/ 37392 h 52506"/>
                <a:gd name="connsiteX4" fmla="*/ 13250 w 35097"/>
                <a:gd name="connsiteY4" fmla="*/ 36068 h 52506"/>
                <a:gd name="connsiteX5" fmla="*/ 13250 w 35097"/>
                <a:gd name="connsiteY5" fmla="*/ 18566 h 52506"/>
                <a:gd name="connsiteX6" fmla="*/ 16835 w 35097"/>
                <a:gd name="connsiteY6" fmla="*/ 13215 h 52506"/>
                <a:gd name="connsiteX7" fmla="*/ 22200 w 35097"/>
                <a:gd name="connsiteY7" fmla="*/ 16790 h 52506"/>
                <a:gd name="connsiteX8" fmla="*/ 22200 w 35097"/>
                <a:gd name="connsiteY8" fmla="*/ 18566 h 52506"/>
                <a:gd name="connsiteX9" fmla="*/ 22902 w 35097"/>
                <a:gd name="connsiteY9" fmla="*/ 27317 h 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7" h="52506">
                  <a:moveTo>
                    <a:pt x="22902" y="27317"/>
                  </a:moveTo>
                  <a:cubicBezTo>
                    <a:pt x="22902" y="30118"/>
                    <a:pt x="22902" y="33093"/>
                    <a:pt x="22902" y="35893"/>
                  </a:cubicBezTo>
                  <a:cubicBezTo>
                    <a:pt x="22902" y="38694"/>
                    <a:pt x="21147" y="41144"/>
                    <a:pt x="18515" y="41144"/>
                  </a:cubicBezTo>
                  <a:cubicBezTo>
                    <a:pt x="16028" y="41552"/>
                    <a:pt x="13681" y="39872"/>
                    <a:pt x="13273" y="37392"/>
                  </a:cubicBezTo>
                  <a:cubicBezTo>
                    <a:pt x="13201" y="36954"/>
                    <a:pt x="13193" y="36508"/>
                    <a:pt x="13250" y="36068"/>
                  </a:cubicBezTo>
                  <a:cubicBezTo>
                    <a:pt x="13250" y="30234"/>
                    <a:pt x="13250" y="24400"/>
                    <a:pt x="13250" y="18566"/>
                  </a:cubicBezTo>
                  <a:cubicBezTo>
                    <a:pt x="12759" y="16101"/>
                    <a:pt x="14363" y="13706"/>
                    <a:pt x="16835" y="13215"/>
                  </a:cubicBezTo>
                  <a:cubicBezTo>
                    <a:pt x="19306" y="12725"/>
                    <a:pt x="21709" y="14325"/>
                    <a:pt x="22200" y="16790"/>
                  </a:cubicBezTo>
                  <a:cubicBezTo>
                    <a:pt x="22317" y="17376"/>
                    <a:pt x="22317" y="17980"/>
                    <a:pt x="22200" y="18566"/>
                  </a:cubicBezTo>
                  <a:cubicBezTo>
                    <a:pt x="23078" y="21192"/>
                    <a:pt x="22902" y="24342"/>
                    <a:pt x="22902" y="27317"/>
                  </a:cubicBezTo>
                  <a:close/>
                </a:path>
              </a:pathLst>
            </a:custGeom>
            <a:grpFill/>
            <a:ln w="3175" cap="flat">
              <a:noFill/>
              <a:prstDash val="solid"/>
              <a:miter/>
            </a:ln>
          </p:spPr>
          <p:txBody>
            <a:bodyPr rtlCol="0" anchor="ctr"/>
            <a:lstStyle/>
            <a:p>
              <a:endParaRPr lang="es-PE">
                <a:solidFill>
                  <a:srgbClr val="367A94"/>
                </a:solidFill>
              </a:endParaRPr>
            </a:p>
          </p:txBody>
        </p:sp>
        <p:sp>
          <p:nvSpPr>
            <p:cNvPr id="152" name="Forma libre 151">
              <a:extLst>
                <a:ext uri="{FF2B5EF4-FFF2-40B4-BE49-F238E27FC236}">
                  <a16:creationId xmlns:a16="http://schemas.microsoft.com/office/drawing/2014/main" id="{2C368572-0F57-8C49-A00F-BA5620DE148A}"/>
                </a:ext>
              </a:extLst>
            </p:cNvPr>
            <p:cNvSpPr/>
            <p:nvPr/>
          </p:nvSpPr>
          <p:spPr>
            <a:xfrm>
              <a:off x="3954570" y="-375078"/>
              <a:ext cx="35098" cy="52507"/>
            </a:xfrm>
            <a:custGeom>
              <a:avLst/>
              <a:gdLst>
                <a:gd name="connsiteX0" fmla="*/ 13249 w 35097"/>
                <a:gd name="connsiteY0" fmla="*/ 26788 h 52506"/>
                <a:gd name="connsiteX1" fmla="*/ 13249 w 35097"/>
                <a:gd name="connsiteY1" fmla="*/ 18037 h 52506"/>
                <a:gd name="connsiteX2" fmla="*/ 17812 w 35097"/>
                <a:gd name="connsiteY2" fmla="*/ 13136 h 52506"/>
                <a:gd name="connsiteX3" fmla="*/ 22231 w 35097"/>
                <a:gd name="connsiteY3" fmla="*/ 17480 h 52506"/>
                <a:gd name="connsiteX4" fmla="*/ 22199 w 35097"/>
                <a:gd name="connsiteY4" fmla="*/ 18037 h 52506"/>
                <a:gd name="connsiteX5" fmla="*/ 22199 w 35097"/>
                <a:gd name="connsiteY5" fmla="*/ 35539 h 52506"/>
                <a:gd name="connsiteX6" fmla="*/ 18615 w 35097"/>
                <a:gd name="connsiteY6" fmla="*/ 40890 h 52506"/>
                <a:gd name="connsiteX7" fmla="*/ 13249 w 35097"/>
                <a:gd name="connsiteY7" fmla="*/ 37315 h 52506"/>
                <a:gd name="connsiteX8" fmla="*/ 13249 w 35097"/>
                <a:gd name="connsiteY8" fmla="*/ 35539 h 52506"/>
                <a:gd name="connsiteX9" fmla="*/ 13249 w 35097"/>
                <a:gd name="connsiteY9" fmla="*/ 26788 h 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7" h="52506">
                  <a:moveTo>
                    <a:pt x="13249" y="26788"/>
                  </a:moveTo>
                  <a:cubicBezTo>
                    <a:pt x="13249" y="23812"/>
                    <a:pt x="13249" y="20837"/>
                    <a:pt x="13249" y="18037"/>
                  </a:cubicBezTo>
                  <a:cubicBezTo>
                    <a:pt x="13249" y="15236"/>
                    <a:pt x="15004" y="12961"/>
                    <a:pt x="17812" y="13136"/>
                  </a:cubicBezTo>
                  <a:cubicBezTo>
                    <a:pt x="20235" y="13119"/>
                    <a:pt x="22214" y="15063"/>
                    <a:pt x="22231" y="17480"/>
                  </a:cubicBezTo>
                  <a:cubicBezTo>
                    <a:pt x="22232" y="17666"/>
                    <a:pt x="22222" y="17852"/>
                    <a:pt x="22199" y="18037"/>
                  </a:cubicBezTo>
                  <a:cubicBezTo>
                    <a:pt x="22199" y="23871"/>
                    <a:pt x="22199" y="29705"/>
                    <a:pt x="22199" y="35539"/>
                  </a:cubicBezTo>
                  <a:cubicBezTo>
                    <a:pt x="22691" y="38004"/>
                    <a:pt x="21086" y="40400"/>
                    <a:pt x="18615" y="40890"/>
                  </a:cubicBezTo>
                  <a:cubicBezTo>
                    <a:pt x="16144" y="41381"/>
                    <a:pt x="13741" y="39780"/>
                    <a:pt x="13249" y="37315"/>
                  </a:cubicBezTo>
                  <a:cubicBezTo>
                    <a:pt x="13132" y="36729"/>
                    <a:pt x="13132" y="36125"/>
                    <a:pt x="13249" y="35539"/>
                  </a:cubicBezTo>
                  <a:cubicBezTo>
                    <a:pt x="13074" y="32389"/>
                    <a:pt x="13249" y="29588"/>
                    <a:pt x="13249" y="26788"/>
                  </a:cubicBezTo>
                  <a:close/>
                </a:path>
              </a:pathLst>
            </a:custGeom>
            <a:grpFill/>
            <a:ln w="3175" cap="flat">
              <a:noFill/>
              <a:prstDash val="solid"/>
              <a:miter/>
            </a:ln>
          </p:spPr>
          <p:txBody>
            <a:bodyPr rtlCol="0" anchor="ctr"/>
            <a:lstStyle/>
            <a:p>
              <a:endParaRPr lang="es-PE">
                <a:solidFill>
                  <a:srgbClr val="367A94"/>
                </a:solidFill>
              </a:endParaRPr>
            </a:p>
          </p:txBody>
        </p:sp>
        <p:sp>
          <p:nvSpPr>
            <p:cNvPr id="153" name="Forma libre 152">
              <a:extLst>
                <a:ext uri="{FF2B5EF4-FFF2-40B4-BE49-F238E27FC236}">
                  <a16:creationId xmlns:a16="http://schemas.microsoft.com/office/drawing/2014/main" id="{3CA34C1F-E564-F943-9E34-D140D2CDE57E}"/>
                </a:ext>
              </a:extLst>
            </p:cNvPr>
            <p:cNvSpPr/>
            <p:nvPr/>
          </p:nvSpPr>
          <p:spPr>
            <a:xfrm>
              <a:off x="3972911" y="-318674"/>
              <a:ext cx="52647" cy="87511"/>
            </a:xfrm>
            <a:custGeom>
              <a:avLst/>
              <a:gdLst>
                <a:gd name="connsiteX0" fmla="*/ 51416 w 52646"/>
                <a:gd name="connsiteY0" fmla="*/ 38467 h 87510"/>
                <a:gd name="connsiteX1" fmla="*/ 47231 w 52646"/>
                <a:gd name="connsiteY1" fmla="*/ 43366 h 87510"/>
                <a:gd name="connsiteX2" fmla="*/ 47205 w 52646"/>
                <a:gd name="connsiteY2" fmla="*/ 43368 h 87510"/>
                <a:gd name="connsiteX3" fmla="*/ 42477 w 52646"/>
                <a:gd name="connsiteY3" fmla="*/ 39361 h 87510"/>
                <a:gd name="connsiteX4" fmla="*/ 42466 w 52646"/>
                <a:gd name="connsiteY4" fmla="*/ 38817 h 87510"/>
                <a:gd name="connsiteX5" fmla="*/ 31925 w 52646"/>
                <a:gd name="connsiteY5" fmla="*/ 29409 h 87510"/>
                <a:gd name="connsiteX6" fmla="*/ 22636 w 52646"/>
                <a:gd name="connsiteY6" fmla="*/ 37592 h 87510"/>
                <a:gd name="connsiteX7" fmla="*/ 29480 w 52646"/>
                <a:gd name="connsiteY7" fmla="*/ 48093 h 87510"/>
                <a:gd name="connsiteX8" fmla="*/ 34920 w 52646"/>
                <a:gd name="connsiteY8" fmla="*/ 48093 h 87510"/>
                <a:gd name="connsiteX9" fmla="*/ 51241 w 52646"/>
                <a:gd name="connsiteY9" fmla="*/ 63845 h 87510"/>
                <a:gd name="connsiteX10" fmla="*/ 39834 w 52646"/>
                <a:gd name="connsiteY10" fmla="*/ 82748 h 87510"/>
                <a:gd name="connsiteX11" fmla="*/ 36324 w 52646"/>
                <a:gd name="connsiteY11" fmla="*/ 87473 h 87510"/>
                <a:gd name="connsiteX12" fmla="*/ 33442 w 52646"/>
                <a:gd name="connsiteY12" fmla="*/ 91804 h 87510"/>
                <a:gd name="connsiteX13" fmla="*/ 33165 w 52646"/>
                <a:gd name="connsiteY13" fmla="*/ 91849 h 87510"/>
                <a:gd name="connsiteX14" fmla="*/ 28778 w 52646"/>
                <a:gd name="connsiteY14" fmla="*/ 90624 h 87510"/>
                <a:gd name="connsiteX15" fmla="*/ 27374 w 52646"/>
                <a:gd name="connsiteY15" fmla="*/ 86423 h 87510"/>
                <a:gd name="connsiteX16" fmla="*/ 24742 w 52646"/>
                <a:gd name="connsiteY16" fmla="*/ 82573 h 87510"/>
                <a:gd name="connsiteX17" fmla="*/ 13510 w 52646"/>
                <a:gd name="connsiteY17" fmla="*/ 66646 h 87510"/>
                <a:gd name="connsiteX18" fmla="*/ 17163 w 52646"/>
                <a:gd name="connsiteY18" fmla="*/ 61953 h 87510"/>
                <a:gd name="connsiteX19" fmla="*/ 17722 w 52646"/>
                <a:gd name="connsiteY19" fmla="*/ 61920 h 87510"/>
                <a:gd name="connsiteX20" fmla="*/ 22274 w 52646"/>
                <a:gd name="connsiteY20" fmla="*/ 65751 h 87510"/>
                <a:gd name="connsiteX21" fmla="*/ 22285 w 52646"/>
                <a:gd name="connsiteY21" fmla="*/ 66296 h 87510"/>
                <a:gd name="connsiteX22" fmla="*/ 32695 w 52646"/>
                <a:gd name="connsiteY22" fmla="*/ 75849 h 87510"/>
                <a:gd name="connsiteX23" fmla="*/ 42115 w 52646"/>
                <a:gd name="connsiteY23" fmla="*/ 67696 h 87510"/>
                <a:gd name="connsiteX24" fmla="*/ 34385 w 52646"/>
                <a:gd name="connsiteY24" fmla="*/ 56778 h 87510"/>
                <a:gd name="connsiteX25" fmla="*/ 33516 w 52646"/>
                <a:gd name="connsiteY25" fmla="*/ 56669 h 87510"/>
                <a:gd name="connsiteX26" fmla="*/ 21758 w 52646"/>
                <a:gd name="connsiteY26" fmla="*/ 53519 h 87510"/>
                <a:gd name="connsiteX27" fmla="*/ 13335 w 52646"/>
                <a:gd name="connsiteY27" fmla="*/ 36017 h 87510"/>
                <a:gd name="connsiteX28" fmla="*/ 25268 w 52646"/>
                <a:gd name="connsiteY28" fmla="*/ 22540 h 87510"/>
                <a:gd name="connsiteX29" fmla="*/ 27901 w 52646"/>
                <a:gd name="connsiteY29" fmla="*/ 18515 h 87510"/>
                <a:gd name="connsiteX30" fmla="*/ 30884 w 52646"/>
                <a:gd name="connsiteY30" fmla="*/ 13439 h 87510"/>
                <a:gd name="connsiteX31" fmla="*/ 36375 w 52646"/>
                <a:gd name="connsiteY31" fmla="*/ 15742 h 87510"/>
                <a:gd name="connsiteX32" fmla="*/ 36675 w 52646"/>
                <a:gd name="connsiteY32" fmla="*/ 17639 h 87510"/>
                <a:gd name="connsiteX33" fmla="*/ 40360 w 52646"/>
                <a:gd name="connsiteY33" fmla="*/ 22540 h 87510"/>
                <a:gd name="connsiteX34" fmla="*/ 51416 w 52646"/>
                <a:gd name="connsiteY34" fmla="*/ 38467 h 8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646" h="87510">
                  <a:moveTo>
                    <a:pt x="51416" y="38467"/>
                  </a:moveTo>
                  <a:cubicBezTo>
                    <a:pt x="51617" y="40972"/>
                    <a:pt x="49743" y="43165"/>
                    <a:pt x="47231" y="43366"/>
                  </a:cubicBezTo>
                  <a:cubicBezTo>
                    <a:pt x="47222" y="43366"/>
                    <a:pt x="47213" y="43367"/>
                    <a:pt x="47205" y="43368"/>
                  </a:cubicBezTo>
                  <a:cubicBezTo>
                    <a:pt x="44789" y="43563"/>
                    <a:pt x="42673" y="41769"/>
                    <a:pt x="42477" y="39361"/>
                  </a:cubicBezTo>
                  <a:cubicBezTo>
                    <a:pt x="42462" y="39180"/>
                    <a:pt x="42458" y="38998"/>
                    <a:pt x="42466" y="38817"/>
                  </a:cubicBezTo>
                  <a:cubicBezTo>
                    <a:pt x="42160" y="33316"/>
                    <a:pt x="37441" y="29104"/>
                    <a:pt x="31925" y="29409"/>
                  </a:cubicBezTo>
                  <a:cubicBezTo>
                    <a:pt x="27303" y="29665"/>
                    <a:pt x="23461" y="33049"/>
                    <a:pt x="22636" y="37592"/>
                  </a:cubicBezTo>
                  <a:cubicBezTo>
                    <a:pt x="21930" y="42314"/>
                    <a:pt x="24867" y="46819"/>
                    <a:pt x="29480" y="48093"/>
                  </a:cubicBezTo>
                  <a:cubicBezTo>
                    <a:pt x="31291" y="48220"/>
                    <a:pt x="33109" y="48220"/>
                    <a:pt x="34920" y="48093"/>
                  </a:cubicBezTo>
                  <a:cubicBezTo>
                    <a:pt x="43316" y="49038"/>
                    <a:pt x="50019" y="55507"/>
                    <a:pt x="51241" y="63845"/>
                  </a:cubicBezTo>
                  <a:cubicBezTo>
                    <a:pt x="52400" y="72044"/>
                    <a:pt x="47641" y="79931"/>
                    <a:pt x="39834" y="82748"/>
                  </a:cubicBezTo>
                  <a:cubicBezTo>
                    <a:pt x="37202" y="83798"/>
                    <a:pt x="35973" y="84673"/>
                    <a:pt x="36324" y="87473"/>
                  </a:cubicBezTo>
                  <a:cubicBezTo>
                    <a:pt x="36727" y="89463"/>
                    <a:pt x="35437" y="91402"/>
                    <a:pt x="33442" y="91804"/>
                  </a:cubicBezTo>
                  <a:cubicBezTo>
                    <a:pt x="33350" y="91822"/>
                    <a:pt x="33258" y="91837"/>
                    <a:pt x="33165" y="91849"/>
                  </a:cubicBezTo>
                  <a:cubicBezTo>
                    <a:pt x="31599" y="92016"/>
                    <a:pt x="30029" y="91578"/>
                    <a:pt x="28778" y="90624"/>
                  </a:cubicBezTo>
                  <a:cubicBezTo>
                    <a:pt x="27786" y="89456"/>
                    <a:pt x="27283" y="87951"/>
                    <a:pt x="27374" y="86423"/>
                  </a:cubicBezTo>
                  <a:cubicBezTo>
                    <a:pt x="27605" y="84659"/>
                    <a:pt x="26473" y="83002"/>
                    <a:pt x="24742" y="82573"/>
                  </a:cubicBezTo>
                  <a:cubicBezTo>
                    <a:pt x="18109" y="80022"/>
                    <a:pt x="13674" y="73733"/>
                    <a:pt x="13510" y="66646"/>
                  </a:cubicBezTo>
                  <a:cubicBezTo>
                    <a:pt x="13220" y="64344"/>
                    <a:pt x="14855" y="62243"/>
                    <a:pt x="17163" y="61953"/>
                  </a:cubicBezTo>
                  <a:cubicBezTo>
                    <a:pt x="17348" y="61930"/>
                    <a:pt x="17535" y="61919"/>
                    <a:pt x="17722" y="61920"/>
                  </a:cubicBezTo>
                  <a:cubicBezTo>
                    <a:pt x="20040" y="61724"/>
                    <a:pt x="22078" y="63440"/>
                    <a:pt x="22274" y="65751"/>
                  </a:cubicBezTo>
                  <a:cubicBezTo>
                    <a:pt x="22290" y="65932"/>
                    <a:pt x="22293" y="66114"/>
                    <a:pt x="22285" y="66296"/>
                  </a:cubicBezTo>
                  <a:cubicBezTo>
                    <a:pt x="22514" y="71801"/>
                    <a:pt x="27175" y="76078"/>
                    <a:pt x="32695" y="75849"/>
                  </a:cubicBezTo>
                  <a:cubicBezTo>
                    <a:pt x="37357" y="75656"/>
                    <a:pt x="41266" y="72272"/>
                    <a:pt x="42115" y="67696"/>
                  </a:cubicBezTo>
                  <a:cubicBezTo>
                    <a:pt x="43004" y="62552"/>
                    <a:pt x="39542" y="57664"/>
                    <a:pt x="34385" y="56778"/>
                  </a:cubicBezTo>
                  <a:cubicBezTo>
                    <a:pt x="34097" y="56728"/>
                    <a:pt x="33807" y="56692"/>
                    <a:pt x="33516" y="56669"/>
                  </a:cubicBezTo>
                  <a:cubicBezTo>
                    <a:pt x="29394" y="56620"/>
                    <a:pt x="25351" y="55536"/>
                    <a:pt x="21758" y="53519"/>
                  </a:cubicBezTo>
                  <a:cubicBezTo>
                    <a:pt x="15666" y="49915"/>
                    <a:pt x="12344" y="43012"/>
                    <a:pt x="13335" y="36017"/>
                  </a:cubicBezTo>
                  <a:cubicBezTo>
                    <a:pt x="14518" y="29674"/>
                    <a:pt x="19104" y="24496"/>
                    <a:pt x="25268" y="22540"/>
                  </a:cubicBezTo>
                  <a:cubicBezTo>
                    <a:pt x="27077" y="22106"/>
                    <a:pt x="28231" y="20340"/>
                    <a:pt x="27901" y="18515"/>
                  </a:cubicBezTo>
                  <a:cubicBezTo>
                    <a:pt x="27436" y="16309"/>
                    <a:pt x="28727" y="14112"/>
                    <a:pt x="30884" y="13439"/>
                  </a:cubicBezTo>
                  <a:cubicBezTo>
                    <a:pt x="33038" y="12563"/>
                    <a:pt x="35496" y="13594"/>
                    <a:pt x="36375" y="15742"/>
                  </a:cubicBezTo>
                  <a:cubicBezTo>
                    <a:pt x="36620" y="16343"/>
                    <a:pt x="36723" y="16992"/>
                    <a:pt x="36675" y="17639"/>
                  </a:cubicBezTo>
                  <a:cubicBezTo>
                    <a:pt x="36675" y="20615"/>
                    <a:pt x="37728" y="21490"/>
                    <a:pt x="40360" y="22540"/>
                  </a:cubicBezTo>
                  <a:cubicBezTo>
                    <a:pt x="46924" y="25146"/>
                    <a:pt x="51281" y="31423"/>
                    <a:pt x="51416" y="38467"/>
                  </a:cubicBezTo>
                  <a:close/>
                </a:path>
              </a:pathLst>
            </a:custGeom>
            <a:grpFill/>
            <a:ln w="3175" cap="flat">
              <a:noFill/>
              <a:prstDash val="solid"/>
              <a:miter/>
            </a:ln>
          </p:spPr>
          <p:txBody>
            <a:bodyPr rtlCol="0" anchor="ctr"/>
            <a:lstStyle/>
            <a:p>
              <a:endParaRPr lang="es-PE">
                <a:solidFill>
                  <a:srgbClr val="367A94"/>
                </a:solidFill>
              </a:endParaRPr>
            </a:p>
          </p:txBody>
        </p:sp>
      </p:grpSp>
      <p:sp>
        <p:nvSpPr>
          <p:cNvPr id="163" name="Rectángulo 162">
            <a:extLst>
              <a:ext uri="{FF2B5EF4-FFF2-40B4-BE49-F238E27FC236}">
                <a16:creationId xmlns:a16="http://schemas.microsoft.com/office/drawing/2014/main" id="{25AA3DDF-8B5D-FA42-82B6-C3713D446022}"/>
              </a:ext>
            </a:extLst>
          </p:cNvPr>
          <p:cNvSpPr/>
          <p:nvPr/>
        </p:nvSpPr>
        <p:spPr>
          <a:xfrm>
            <a:off x="1973471" y="4372600"/>
            <a:ext cx="3926858" cy="31525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4" name="Rectángulo 163">
            <a:extLst>
              <a:ext uri="{FF2B5EF4-FFF2-40B4-BE49-F238E27FC236}">
                <a16:creationId xmlns:a16="http://schemas.microsoft.com/office/drawing/2014/main" id="{6C216E8C-0286-F042-90B9-90CB9B85DF6E}"/>
              </a:ext>
            </a:extLst>
          </p:cNvPr>
          <p:cNvSpPr/>
          <p:nvPr/>
        </p:nvSpPr>
        <p:spPr>
          <a:xfrm>
            <a:off x="2069027" y="4121073"/>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PROGRAMADO</a:t>
            </a:r>
          </a:p>
        </p:txBody>
      </p:sp>
      <p:sp>
        <p:nvSpPr>
          <p:cNvPr id="165" name="Elipse 164">
            <a:extLst>
              <a:ext uri="{FF2B5EF4-FFF2-40B4-BE49-F238E27FC236}">
                <a16:creationId xmlns:a16="http://schemas.microsoft.com/office/drawing/2014/main" id="{8A2F00D9-06E2-4140-8E06-800FF902FAB7}"/>
              </a:ext>
            </a:extLst>
          </p:cNvPr>
          <p:cNvSpPr>
            <a:spLocks noChangeAspect="1"/>
          </p:cNvSpPr>
          <p:nvPr/>
        </p:nvSpPr>
        <p:spPr>
          <a:xfrm>
            <a:off x="2521951" y="3791031"/>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6" name="Rectángulo 165">
            <a:extLst>
              <a:ext uri="{FF2B5EF4-FFF2-40B4-BE49-F238E27FC236}">
                <a16:creationId xmlns:a16="http://schemas.microsoft.com/office/drawing/2014/main" id="{C76DE9E8-B25F-354B-B23E-090547524BBF}"/>
              </a:ext>
            </a:extLst>
          </p:cNvPr>
          <p:cNvSpPr/>
          <p:nvPr/>
        </p:nvSpPr>
        <p:spPr>
          <a:xfrm>
            <a:off x="3415188" y="4121073"/>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ATENDIDOS</a:t>
            </a:r>
          </a:p>
        </p:txBody>
      </p:sp>
      <p:sp>
        <p:nvSpPr>
          <p:cNvPr id="167" name="Elipse 166">
            <a:extLst>
              <a:ext uri="{FF2B5EF4-FFF2-40B4-BE49-F238E27FC236}">
                <a16:creationId xmlns:a16="http://schemas.microsoft.com/office/drawing/2014/main" id="{AC31AD72-C328-CA4D-9863-FC06A4FE2673}"/>
              </a:ext>
            </a:extLst>
          </p:cNvPr>
          <p:cNvSpPr>
            <a:spLocks noChangeAspect="1"/>
          </p:cNvSpPr>
          <p:nvPr/>
        </p:nvSpPr>
        <p:spPr>
          <a:xfrm>
            <a:off x="3875700" y="3814102"/>
            <a:ext cx="0" cy="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8" name="Rectángulo 167">
            <a:extLst>
              <a:ext uri="{FF2B5EF4-FFF2-40B4-BE49-F238E27FC236}">
                <a16:creationId xmlns:a16="http://schemas.microsoft.com/office/drawing/2014/main" id="{01425E76-0FB9-EF43-8C1F-035B20368A99}"/>
              </a:ext>
            </a:extLst>
          </p:cNvPr>
          <p:cNvSpPr/>
          <p:nvPr/>
        </p:nvSpPr>
        <p:spPr>
          <a:xfrm>
            <a:off x="4776098" y="4121073"/>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 AVANCE</a:t>
            </a:r>
          </a:p>
        </p:txBody>
      </p:sp>
      <p:cxnSp>
        <p:nvCxnSpPr>
          <p:cNvPr id="171" name="Conector recto 170">
            <a:extLst>
              <a:ext uri="{FF2B5EF4-FFF2-40B4-BE49-F238E27FC236}">
                <a16:creationId xmlns:a16="http://schemas.microsoft.com/office/drawing/2014/main" id="{6525ED06-491D-E442-B2F3-A3DCF1FAD797}"/>
              </a:ext>
            </a:extLst>
          </p:cNvPr>
          <p:cNvCxnSpPr/>
          <p:nvPr/>
        </p:nvCxnSpPr>
        <p:spPr>
          <a:xfrm>
            <a:off x="3393673" y="4047852"/>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Conector recto 171">
            <a:extLst>
              <a:ext uri="{FF2B5EF4-FFF2-40B4-BE49-F238E27FC236}">
                <a16:creationId xmlns:a16="http://schemas.microsoft.com/office/drawing/2014/main" id="{FD289A14-FFA7-144B-B472-6D5352417036}"/>
              </a:ext>
            </a:extLst>
          </p:cNvPr>
          <p:cNvCxnSpPr/>
          <p:nvPr/>
        </p:nvCxnSpPr>
        <p:spPr>
          <a:xfrm>
            <a:off x="4675168" y="4047852"/>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Conector recto 172">
            <a:extLst>
              <a:ext uri="{FF2B5EF4-FFF2-40B4-BE49-F238E27FC236}">
                <a16:creationId xmlns:a16="http://schemas.microsoft.com/office/drawing/2014/main" id="{129A7F98-34AD-7F44-8847-4AE69324A27C}"/>
              </a:ext>
            </a:extLst>
          </p:cNvPr>
          <p:cNvCxnSpPr>
            <a:cxnSpLocks/>
          </p:cNvCxnSpPr>
          <p:nvPr/>
        </p:nvCxnSpPr>
        <p:spPr>
          <a:xfrm>
            <a:off x="3393673" y="4372600"/>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173">
            <a:extLst>
              <a:ext uri="{FF2B5EF4-FFF2-40B4-BE49-F238E27FC236}">
                <a16:creationId xmlns:a16="http://schemas.microsoft.com/office/drawing/2014/main" id="{E5EACF42-52F0-4244-95B8-EA0A064840D5}"/>
              </a:ext>
            </a:extLst>
          </p:cNvPr>
          <p:cNvCxnSpPr>
            <a:cxnSpLocks/>
          </p:cNvCxnSpPr>
          <p:nvPr/>
        </p:nvCxnSpPr>
        <p:spPr>
          <a:xfrm>
            <a:off x="4675168" y="4372600"/>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1" name="Redondear rectángulo de esquina del mismo lado 180">
            <a:extLst>
              <a:ext uri="{FF2B5EF4-FFF2-40B4-BE49-F238E27FC236}">
                <a16:creationId xmlns:a16="http://schemas.microsoft.com/office/drawing/2014/main" id="{27C8286C-AD95-BE49-ACF3-D9FF2123C39E}"/>
              </a:ext>
            </a:extLst>
          </p:cNvPr>
          <p:cNvSpPr/>
          <p:nvPr/>
        </p:nvSpPr>
        <p:spPr>
          <a:xfrm>
            <a:off x="1973471" y="5727397"/>
            <a:ext cx="3926858" cy="292973"/>
          </a:xfrm>
          <a:prstGeom prst="round2SameRect">
            <a:avLst/>
          </a:prstGeom>
          <a:solidFill>
            <a:srgbClr val="AB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82" name="Rectángulo 181">
            <a:extLst>
              <a:ext uri="{FF2B5EF4-FFF2-40B4-BE49-F238E27FC236}">
                <a16:creationId xmlns:a16="http://schemas.microsoft.com/office/drawing/2014/main" id="{4D0103B7-A05E-A141-8CC4-554A34C40E35}"/>
              </a:ext>
            </a:extLst>
          </p:cNvPr>
          <p:cNvSpPr/>
          <p:nvPr/>
        </p:nvSpPr>
        <p:spPr>
          <a:xfrm>
            <a:off x="1973471" y="6052145"/>
            <a:ext cx="3926858" cy="31525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83" name="Rectángulo 182">
            <a:extLst>
              <a:ext uri="{FF2B5EF4-FFF2-40B4-BE49-F238E27FC236}">
                <a16:creationId xmlns:a16="http://schemas.microsoft.com/office/drawing/2014/main" id="{126863A7-0155-B346-BC92-1A0D4082A127}"/>
              </a:ext>
            </a:extLst>
          </p:cNvPr>
          <p:cNvSpPr/>
          <p:nvPr/>
        </p:nvSpPr>
        <p:spPr>
          <a:xfrm>
            <a:off x="2151258" y="5781051"/>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PROGRAMADO</a:t>
            </a:r>
          </a:p>
        </p:txBody>
      </p:sp>
      <p:sp>
        <p:nvSpPr>
          <p:cNvPr id="185" name="Rectángulo 184">
            <a:extLst>
              <a:ext uri="{FF2B5EF4-FFF2-40B4-BE49-F238E27FC236}">
                <a16:creationId xmlns:a16="http://schemas.microsoft.com/office/drawing/2014/main" id="{DF14A4C7-4CD6-EE43-8E29-F035586538D2}"/>
              </a:ext>
            </a:extLst>
          </p:cNvPr>
          <p:cNvSpPr/>
          <p:nvPr/>
        </p:nvSpPr>
        <p:spPr>
          <a:xfrm>
            <a:off x="3672112" y="5781051"/>
            <a:ext cx="986555"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EJECUTADO</a:t>
            </a:r>
          </a:p>
        </p:txBody>
      </p:sp>
      <p:sp>
        <p:nvSpPr>
          <p:cNvPr id="187" name="Rectángulo 186">
            <a:extLst>
              <a:ext uri="{FF2B5EF4-FFF2-40B4-BE49-F238E27FC236}">
                <a16:creationId xmlns:a16="http://schemas.microsoft.com/office/drawing/2014/main" id="{BBC63E40-2B30-F943-AC24-593052FB34F3}"/>
              </a:ext>
            </a:extLst>
          </p:cNvPr>
          <p:cNvSpPr/>
          <p:nvPr/>
        </p:nvSpPr>
        <p:spPr>
          <a:xfrm>
            <a:off x="4836966" y="5781051"/>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 AVANCE</a:t>
            </a:r>
          </a:p>
        </p:txBody>
      </p:sp>
      <p:cxnSp>
        <p:nvCxnSpPr>
          <p:cNvPr id="189" name="Conector recto 188">
            <a:extLst>
              <a:ext uri="{FF2B5EF4-FFF2-40B4-BE49-F238E27FC236}">
                <a16:creationId xmlns:a16="http://schemas.microsoft.com/office/drawing/2014/main" id="{F8961838-4FF3-3948-8654-D745F5FA6D2A}"/>
              </a:ext>
            </a:extLst>
          </p:cNvPr>
          <p:cNvCxnSpPr/>
          <p:nvPr/>
        </p:nvCxnSpPr>
        <p:spPr>
          <a:xfrm>
            <a:off x="3527191" y="5727397"/>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Conector recto 189">
            <a:extLst>
              <a:ext uri="{FF2B5EF4-FFF2-40B4-BE49-F238E27FC236}">
                <a16:creationId xmlns:a16="http://schemas.microsoft.com/office/drawing/2014/main" id="{A0A52058-DD7D-F34F-B102-AF82C4A09FBF}"/>
              </a:ext>
            </a:extLst>
          </p:cNvPr>
          <p:cNvCxnSpPr/>
          <p:nvPr/>
        </p:nvCxnSpPr>
        <p:spPr>
          <a:xfrm>
            <a:off x="5027172" y="5727397"/>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Conector recto 190">
            <a:extLst>
              <a:ext uri="{FF2B5EF4-FFF2-40B4-BE49-F238E27FC236}">
                <a16:creationId xmlns:a16="http://schemas.microsoft.com/office/drawing/2014/main" id="{1DBC503D-DC1F-244A-9405-21B43F8FCB73}"/>
              </a:ext>
            </a:extLst>
          </p:cNvPr>
          <p:cNvCxnSpPr>
            <a:cxnSpLocks/>
          </p:cNvCxnSpPr>
          <p:nvPr/>
        </p:nvCxnSpPr>
        <p:spPr>
          <a:xfrm>
            <a:off x="3527191" y="6052145"/>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2" name="Conector recto 191">
            <a:extLst>
              <a:ext uri="{FF2B5EF4-FFF2-40B4-BE49-F238E27FC236}">
                <a16:creationId xmlns:a16="http://schemas.microsoft.com/office/drawing/2014/main" id="{13D02B40-B475-8C40-BCE2-4BA30F9EFFBC}"/>
              </a:ext>
            </a:extLst>
          </p:cNvPr>
          <p:cNvCxnSpPr>
            <a:cxnSpLocks/>
          </p:cNvCxnSpPr>
          <p:nvPr/>
        </p:nvCxnSpPr>
        <p:spPr>
          <a:xfrm>
            <a:off x="5027172" y="6052145"/>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4" name="Elipse 203">
            <a:extLst>
              <a:ext uri="{FF2B5EF4-FFF2-40B4-BE49-F238E27FC236}">
                <a16:creationId xmlns:a16="http://schemas.microsoft.com/office/drawing/2014/main" id="{6EA10B0F-F6E8-B840-BD64-35C38247455A}"/>
              </a:ext>
            </a:extLst>
          </p:cNvPr>
          <p:cNvSpPr>
            <a:spLocks noChangeAspect="1"/>
          </p:cNvSpPr>
          <p:nvPr/>
        </p:nvSpPr>
        <p:spPr>
          <a:xfrm>
            <a:off x="2611770" y="5471023"/>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05" name="Elipse 204">
            <a:extLst>
              <a:ext uri="{FF2B5EF4-FFF2-40B4-BE49-F238E27FC236}">
                <a16:creationId xmlns:a16="http://schemas.microsoft.com/office/drawing/2014/main" id="{D600C76C-4655-8D45-8CCF-0BBC149B4683}"/>
              </a:ext>
            </a:extLst>
          </p:cNvPr>
          <p:cNvSpPr>
            <a:spLocks noChangeAspect="1"/>
          </p:cNvSpPr>
          <p:nvPr/>
        </p:nvSpPr>
        <p:spPr>
          <a:xfrm>
            <a:off x="3875700" y="5471023"/>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06" name="Elipse 205">
            <a:extLst>
              <a:ext uri="{FF2B5EF4-FFF2-40B4-BE49-F238E27FC236}">
                <a16:creationId xmlns:a16="http://schemas.microsoft.com/office/drawing/2014/main" id="{AF3329C5-5098-5A4C-AE76-FD8DD046DB0C}"/>
              </a:ext>
            </a:extLst>
          </p:cNvPr>
          <p:cNvSpPr>
            <a:spLocks noChangeAspect="1"/>
          </p:cNvSpPr>
          <p:nvPr/>
        </p:nvSpPr>
        <p:spPr>
          <a:xfrm>
            <a:off x="5334920" y="5471023"/>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01" name="Imagen 200">
            <a:extLst>
              <a:ext uri="{FF2B5EF4-FFF2-40B4-BE49-F238E27FC236}">
                <a16:creationId xmlns:a16="http://schemas.microsoft.com/office/drawing/2014/main" id="{C9A415C0-F163-8C4A-8B31-9A579D1FC9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6779" y="5524616"/>
            <a:ext cx="198457" cy="198457"/>
          </a:xfrm>
          <a:prstGeom prst="rect">
            <a:avLst/>
          </a:prstGeom>
        </p:spPr>
      </p:pic>
      <p:pic>
        <p:nvPicPr>
          <p:cNvPr id="208" name="Gráfico 207">
            <a:extLst>
              <a:ext uri="{FF2B5EF4-FFF2-40B4-BE49-F238E27FC236}">
                <a16:creationId xmlns:a16="http://schemas.microsoft.com/office/drawing/2014/main" id="{4EE3D3BC-2AD5-CA4F-BE9C-117F99DBBF0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75360" y="3842690"/>
            <a:ext cx="259249" cy="248668"/>
          </a:xfrm>
          <a:prstGeom prst="rect">
            <a:avLst/>
          </a:prstGeom>
        </p:spPr>
      </p:pic>
      <p:pic>
        <p:nvPicPr>
          <p:cNvPr id="210" name="Gráfico 209">
            <a:extLst>
              <a:ext uri="{FF2B5EF4-FFF2-40B4-BE49-F238E27FC236}">
                <a16:creationId xmlns:a16="http://schemas.microsoft.com/office/drawing/2014/main" id="{0A5BEFA1-F131-6C4E-9575-AE3425C62E1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79287" y="3849022"/>
            <a:ext cx="234481" cy="224910"/>
          </a:xfrm>
          <a:prstGeom prst="rect">
            <a:avLst/>
          </a:prstGeom>
        </p:spPr>
      </p:pic>
      <p:pic>
        <p:nvPicPr>
          <p:cNvPr id="212" name="Gráfico 211">
            <a:extLst>
              <a:ext uri="{FF2B5EF4-FFF2-40B4-BE49-F238E27FC236}">
                <a16:creationId xmlns:a16="http://schemas.microsoft.com/office/drawing/2014/main" id="{EC05824A-08D6-3841-B939-13EBDE463FB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381114" y="5538498"/>
            <a:ext cx="214350" cy="205601"/>
          </a:xfrm>
          <a:prstGeom prst="rect">
            <a:avLst/>
          </a:prstGeom>
        </p:spPr>
      </p:pic>
      <p:sp>
        <p:nvSpPr>
          <p:cNvPr id="215" name="Rectángulo 214">
            <a:extLst>
              <a:ext uri="{FF2B5EF4-FFF2-40B4-BE49-F238E27FC236}">
                <a16:creationId xmlns:a16="http://schemas.microsoft.com/office/drawing/2014/main" id="{1DBC27B7-76CF-6047-A468-10EE93737C96}"/>
              </a:ext>
            </a:extLst>
          </p:cNvPr>
          <p:cNvSpPr/>
          <p:nvPr/>
        </p:nvSpPr>
        <p:spPr>
          <a:xfrm rot="2700000">
            <a:off x="479690" y="3249337"/>
            <a:ext cx="168498" cy="1684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 name="CuadroTexto 30">
            <a:extLst>
              <a:ext uri="{FF2B5EF4-FFF2-40B4-BE49-F238E27FC236}">
                <a16:creationId xmlns:a16="http://schemas.microsoft.com/office/drawing/2014/main" id="{A991CE5E-0696-1942-8E84-E7DE3896C60C}"/>
              </a:ext>
            </a:extLst>
          </p:cNvPr>
          <p:cNvSpPr txBox="1"/>
          <p:nvPr/>
        </p:nvSpPr>
        <p:spPr>
          <a:xfrm>
            <a:off x="435748" y="3025597"/>
            <a:ext cx="1425792" cy="364908"/>
          </a:xfrm>
          <a:prstGeom prst="rect">
            <a:avLst/>
          </a:prstGeom>
          <a:noFill/>
        </p:spPr>
        <p:txBody>
          <a:bodyPr wrap="square">
            <a:spAutoFit/>
          </a:bodyPr>
          <a:lstStyle/>
          <a:p>
            <a:pPr algn="ctr">
              <a:lnSpc>
                <a:spcPct val="107000"/>
              </a:lnSpc>
              <a:spcAft>
                <a:spcPts val="800"/>
              </a:spcAft>
            </a:pPr>
            <a:r>
              <a:rPr lang="es-ES" b="1" dirty="0">
                <a:solidFill>
                  <a:srgbClr val="FFFFFF"/>
                </a:solidFill>
                <a:latin typeface="Century Gothic" panose="020B0502020202020204" pitchFamily="34" charset="0"/>
              </a:rPr>
              <a:t>NACIONAL</a:t>
            </a:r>
            <a:endParaRPr lang="es-PE"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19" name="Elipse 218">
            <a:extLst>
              <a:ext uri="{FF2B5EF4-FFF2-40B4-BE49-F238E27FC236}">
                <a16:creationId xmlns:a16="http://schemas.microsoft.com/office/drawing/2014/main" id="{897A22CE-262F-0F46-83B4-887815C201BA}"/>
              </a:ext>
            </a:extLst>
          </p:cNvPr>
          <p:cNvSpPr>
            <a:spLocks noChangeAspect="1"/>
          </p:cNvSpPr>
          <p:nvPr/>
        </p:nvSpPr>
        <p:spPr>
          <a:xfrm>
            <a:off x="3858901" y="3791031"/>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18" name="Gráfico 217">
            <a:extLst>
              <a:ext uri="{FF2B5EF4-FFF2-40B4-BE49-F238E27FC236}">
                <a16:creationId xmlns:a16="http://schemas.microsoft.com/office/drawing/2014/main" id="{E8057ADB-FABB-8F4D-9EA6-898B715FDC2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642158" y="5521542"/>
            <a:ext cx="231970" cy="222502"/>
          </a:xfrm>
          <a:prstGeom prst="rect">
            <a:avLst/>
          </a:prstGeom>
        </p:spPr>
      </p:pic>
      <p:pic>
        <p:nvPicPr>
          <p:cNvPr id="199" name="Gráfico 198">
            <a:extLst>
              <a:ext uri="{FF2B5EF4-FFF2-40B4-BE49-F238E27FC236}">
                <a16:creationId xmlns:a16="http://schemas.microsoft.com/office/drawing/2014/main" id="{1C3E8DCA-8288-2D42-8F08-3F3285ABFA4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912413" y="3852508"/>
            <a:ext cx="247188" cy="247188"/>
          </a:xfrm>
          <a:prstGeom prst="rect">
            <a:avLst/>
          </a:prstGeom>
        </p:spPr>
      </p:pic>
      <p:grpSp>
        <p:nvGrpSpPr>
          <p:cNvPr id="5" name="Grupo 4">
            <a:extLst>
              <a:ext uri="{FF2B5EF4-FFF2-40B4-BE49-F238E27FC236}">
                <a16:creationId xmlns:a16="http://schemas.microsoft.com/office/drawing/2014/main" id="{9305E7A2-53E1-F24B-8D95-F7EBB76900BE}"/>
              </a:ext>
            </a:extLst>
          </p:cNvPr>
          <p:cNvGrpSpPr/>
          <p:nvPr/>
        </p:nvGrpSpPr>
        <p:grpSpPr>
          <a:xfrm>
            <a:off x="361492" y="4520372"/>
            <a:ext cx="1383789" cy="1383789"/>
            <a:chOff x="4381714" y="-394614"/>
            <a:chExt cx="1700039" cy="1700039"/>
          </a:xfrm>
        </p:grpSpPr>
        <p:sp>
          <p:nvSpPr>
            <p:cNvPr id="318" name="Elipse 317">
              <a:extLst>
                <a:ext uri="{FF2B5EF4-FFF2-40B4-BE49-F238E27FC236}">
                  <a16:creationId xmlns:a16="http://schemas.microsoft.com/office/drawing/2014/main" id="{DF0B69C5-A4E4-F74A-8881-07771FBA248B}"/>
                </a:ext>
              </a:extLst>
            </p:cNvPr>
            <p:cNvSpPr/>
            <p:nvPr/>
          </p:nvSpPr>
          <p:spPr>
            <a:xfrm>
              <a:off x="4515309" y="-259167"/>
              <a:ext cx="1452549" cy="145254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7" name="Elipse 316">
              <a:extLst>
                <a:ext uri="{FF2B5EF4-FFF2-40B4-BE49-F238E27FC236}">
                  <a16:creationId xmlns:a16="http://schemas.microsoft.com/office/drawing/2014/main" id="{928E7FF8-9566-0E40-80EA-BCFFD9E91D55}"/>
                </a:ext>
              </a:extLst>
            </p:cNvPr>
            <p:cNvSpPr/>
            <p:nvPr/>
          </p:nvSpPr>
          <p:spPr>
            <a:xfrm>
              <a:off x="4809332" y="38634"/>
              <a:ext cx="837132" cy="8371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 name="Elipse 1">
              <a:extLst>
                <a:ext uri="{FF2B5EF4-FFF2-40B4-BE49-F238E27FC236}">
                  <a16:creationId xmlns:a16="http://schemas.microsoft.com/office/drawing/2014/main" id="{7C9EE268-E171-AA4F-9C7A-410BD3FF1D06}"/>
                </a:ext>
              </a:extLst>
            </p:cNvPr>
            <p:cNvSpPr/>
            <p:nvPr/>
          </p:nvSpPr>
          <p:spPr>
            <a:xfrm>
              <a:off x="4989062" y="218364"/>
              <a:ext cx="477672" cy="4776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9" name="Elipse 318">
              <a:extLst>
                <a:ext uri="{FF2B5EF4-FFF2-40B4-BE49-F238E27FC236}">
                  <a16:creationId xmlns:a16="http://schemas.microsoft.com/office/drawing/2014/main" id="{0ADDAEB7-27E5-4347-9C19-F171324840F8}"/>
                </a:ext>
              </a:extLst>
            </p:cNvPr>
            <p:cNvSpPr/>
            <p:nvPr/>
          </p:nvSpPr>
          <p:spPr>
            <a:xfrm>
              <a:off x="4381714" y="-394614"/>
              <a:ext cx="1700039" cy="1700039"/>
            </a:xfrm>
            <a:prstGeom prst="ellipse">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pic>
        <p:nvPicPr>
          <p:cNvPr id="213" name="Imagen 212">
            <a:extLst>
              <a:ext uri="{FF2B5EF4-FFF2-40B4-BE49-F238E27FC236}">
                <a16:creationId xmlns:a16="http://schemas.microsoft.com/office/drawing/2014/main" id="{2FE86EBB-668A-524F-9B62-A250AB3EB4B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25422" y="3827140"/>
            <a:ext cx="1866775" cy="2412040"/>
          </a:xfrm>
          <a:prstGeom prst="rect">
            <a:avLst/>
          </a:prstGeom>
        </p:spPr>
      </p:pic>
      <p:graphicFrame>
        <p:nvGraphicFramePr>
          <p:cNvPr id="6" name="Tabla 5">
            <a:extLst>
              <a:ext uri="{FF2B5EF4-FFF2-40B4-BE49-F238E27FC236}">
                <a16:creationId xmlns:a16="http://schemas.microsoft.com/office/drawing/2014/main" id="{9A2011EE-3E8D-DE4E-B54B-B0A296E88E3B}"/>
              </a:ext>
            </a:extLst>
          </p:cNvPr>
          <p:cNvGraphicFramePr>
            <a:graphicFrameLocks noGrp="1"/>
          </p:cNvGraphicFramePr>
          <p:nvPr>
            <p:extLst>
              <p:ext uri="{D42A27DB-BD31-4B8C-83A1-F6EECF244321}">
                <p14:modId xmlns:p14="http://schemas.microsoft.com/office/powerpoint/2010/main" val="4102165522"/>
              </p:ext>
            </p:extLst>
          </p:nvPr>
        </p:nvGraphicFramePr>
        <p:xfrm>
          <a:off x="2119707" y="4238549"/>
          <a:ext cx="3796488" cy="595240"/>
        </p:xfrm>
        <a:graphic>
          <a:graphicData uri="http://schemas.openxmlformats.org/drawingml/2006/table">
            <a:tbl>
              <a:tblPr>
                <a:tableStyleId>{5C22544A-7EE6-4342-B048-85BDC9FD1C3A}</a:tableStyleId>
              </a:tblPr>
              <a:tblGrid>
                <a:gridCol w="1242020">
                  <a:extLst>
                    <a:ext uri="{9D8B030D-6E8A-4147-A177-3AD203B41FA5}">
                      <a16:colId xmlns:a16="http://schemas.microsoft.com/office/drawing/2014/main" val="2290059706"/>
                    </a:ext>
                  </a:extLst>
                </a:gridCol>
                <a:gridCol w="1277234">
                  <a:extLst>
                    <a:ext uri="{9D8B030D-6E8A-4147-A177-3AD203B41FA5}">
                      <a16:colId xmlns:a16="http://schemas.microsoft.com/office/drawing/2014/main" val="3798136720"/>
                    </a:ext>
                  </a:extLst>
                </a:gridCol>
                <a:gridCol w="1277234">
                  <a:extLst>
                    <a:ext uri="{9D8B030D-6E8A-4147-A177-3AD203B41FA5}">
                      <a16:colId xmlns:a16="http://schemas.microsoft.com/office/drawing/2014/main" val="2098912326"/>
                    </a:ext>
                  </a:extLst>
                </a:gridCol>
              </a:tblGrid>
              <a:tr h="595240">
                <a:tc>
                  <a:txBody>
                    <a:bodyPr/>
                    <a:lstStyle/>
                    <a:p>
                      <a:pPr marL="0" algn="ctr" defTabSz="914400" rtl="0" eaLnBrk="1" fontAlgn="ctr" latinLnBrk="0" hangingPunct="1"/>
                      <a:r>
                        <a:rPr lang="es-PE" sz="2000" b="1" kern="1200" dirty="0">
                          <a:solidFill>
                            <a:schemeClr val="tx1"/>
                          </a:solidFill>
                          <a:latin typeface="+mn-lt"/>
                          <a:ea typeface="+mn-ea"/>
                          <a:cs typeface="+mn-cs"/>
                        </a:rPr>
                        <a:t>4,268,687</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2000" b="1" kern="1200" dirty="0">
                          <a:solidFill>
                            <a:schemeClr val="tx1"/>
                          </a:solidFill>
                          <a:latin typeface="+mn-lt"/>
                          <a:ea typeface="+mn-ea"/>
                          <a:cs typeface="+mn-cs"/>
                        </a:rPr>
                        <a:t>4,223,660</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2000" b="1" kern="1200" dirty="0">
                          <a:solidFill>
                            <a:schemeClr val="tx1"/>
                          </a:solidFill>
                          <a:latin typeface="+mn-lt"/>
                          <a:ea typeface="+mn-ea"/>
                          <a:cs typeface="+mn-cs"/>
                        </a:rPr>
                        <a:t>98.9%</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730096"/>
                  </a:ext>
                </a:extLst>
              </a:tr>
            </a:tbl>
          </a:graphicData>
        </a:graphic>
      </p:graphicFrame>
      <p:graphicFrame>
        <p:nvGraphicFramePr>
          <p:cNvPr id="325" name="Tabla 324">
            <a:extLst>
              <a:ext uri="{FF2B5EF4-FFF2-40B4-BE49-F238E27FC236}">
                <a16:creationId xmlns:a16="http://schemas.microsoft.com/office/drawing/2014/main" id="{48956137-8A0A-A541-8D07-3AE87F2807F2}"/>
              </a:ext>
            </a:extLst>
          </p:cNvPr>
          <p:cNvGraphicFramePr>
            <a:graphicFrameLocks noGrp="1"/>
          </p:cNvGraphicFramePr>
          <p:nvPr>
            <p:extLst>
              <p:ext uri="{D42A27DB-BD31-4B8C-83A1-F6EECF244321}">
                <p14:modId xmlns:p14="http://schemas.microsoft.com/office/powerpoint/2010/main" val="1650861469"/>
              </p:ext>
            </p:extLst>
          </p:nvPr>
        </p:nvGraphicFramePr>
        <p:xfrm>
          <a:off x="2011274" y="5903654"/>
          <a:ext cx="3903125" cy="595240"/>
        </p:xfrm>
        <a:graphic>
          <a:graphicData uri="http://schemas.openxmlformats.org/drawingml/2006/table">
            <a:tbl>
              <a:tblPr>
                <a:tableStyleId>{5C22544A-7EE6-4342-B048-85BDC9FD1C3A}</a:tableStyleId>
              </a:tblPr>
              <a:tblGrid>
                <a:gridCol w="1530322">
                  <a:extLst>
                    <a:ext uri="{9D8B030D-6E8A-4147-A177-3AD203B41FA5}">
                      <a16:colId xmlns:a16="http://schemas.microsoft.com/office/drawing/2014/main" val="2290059706"/>
                    </a:ext>
                  </a:extLst>
                </a:gridCol>
                <a:gridCol w="1524000">
                  <a:extLst>
                    <a:ext uri="{9D8B030D-6E8A-4147-A177-3AD203B41FA5}">
                      <a16:colId xmlns:a16="http://schemas.microsoft.com/office/drawing/2014/main" val="3798136720"/>
                    </a:ext>
                  </a:extLst>
                </a:gridCol>
                <a:gridCol w="848803">
                  <a:extLst>
                    <a:ext uri="{9D8B030D-6E8A-4147-A177-3AD203B41FA5}">
                      <a16:colId xmlns:a16="http://schemas.microsoft.com/office/drawing/2014/main" val="2098912326"/>
                    </a:ext>
                  </a:extLst>
                </a:gridCol>
              </a:tblGrid>
              <a:tr h="595240">
                <a:tc>
                  <a:txBody>
                    <a:bodyPr/>
                    <a:lstStyle/>
                    <a:p>
                      <a:pPr marL="0" algn="ctr" defTabSz="914400" rtl="0" eaLnBrk="1" fontAlgn="ctr" latinLnBrk="0" hangingPunct="1"/>
                      <a:r>
                        <a:rPr lang="es-PE" sz="1600" b="1" kern="1200" dirty="0">
                          <a:solidFill>
                            <a:schemeClr val="tx1"/>
                          </a:solidFill>
                          <a:latin typeface="+mn-lt"/>
                          <a:ea typeface="+mn-ea"/>
                          <a:cs typeface="+mn-cs"/>
                        </a:rPr>
                        <a:t>2,405,125,749</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1600" b="1" kern="1200" dirty="0">
                          <a:solidFill>
                            <a:schemeClr val="tx1"/>
                          </a:solidFill>
                          <a:latin typeface="+mn-lt"/>
                          <a:ea typeface="+mn-ea"/>
                          <a:cs typeface="+mn-cs"/>
                        </a:rPr>
                        <a:t>990</a:t>
                      </a:r>
                      <a:r>
                        <a:rPr lang="es-PE" sz="1600" b="1" kern="1200" baseline="0" dirty="0">
                          <a:solidFill>
                            <a:schemeClr val="tx1"/>
                          </a:solidFill>
                          <a:latin typeface="+mn-lt"/>
                          <a:ea typeface="+mn-ea"/>
                          <a:cs typeface="+mn-cs"/>
                        </a:rPr>
                        <a:t> 668 164</a:t>
                      </a:r>
                      <a:endParaRPr lang="es-PE" sz="1600" b="1" kern="1200" dirty="0">
                        <a:solidFill>
                          <a:schemeClr val="tx1"/>
                        </a:solidFill>
                        <a:latin typeface="+mn-lt"/>
                        <a:ea typeface="+mn-ea"/>
                        <a:cs typeface="+mn-cs"/>
                      </a:endParaRP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1600" b="1" kern="1200" dirty="0">
                          <a:solidFill>
                            <a:schemeClr val="tx1"/>
                          </a:solidFill>
                          <a:latin typeface="+mn-lt"/>
                          <a:ea typeface="+mn-ea"/>
                          <a:cs typeface="+mn-cs"/>
                        </a:rPr>
                        <a:t>41.2%</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730096"/>
                  </a:ext>
                </a:extLst>
              </a:tr>
            </a:tbl>
          </a:graphicData>
        </a:graphic>
      </p:graphicFrame>
      <p:sp>
        <p:nvSpPr>
          <p:cNvPr id="432" name="CuadroTexto 431">
            <a:extLst>
              <a:ext uri="{FF2B5EF4-FFF2-40B4-BE49-F238E27FC236}">
                <a16:creationId xmlns:a16="http://schemas.microsoft.com/office/drawing/2014/main" id="{43CBB09B-1814-0942-9887-1BA24C5AE3B8}"/>
              </a:ext>
            </a:extLst>
          </p:cNvPr>
          <p:cNvSpPr txBox="1"/>
          <p:nvPr/>
        </p:nvSpPr>
        <p:spPr>
          <a:xfrm>
            <a:off x="1907176" y="6322430"/>
            <a:ext cx="3397808" cy="184666"/>
          </a:xfrm>
          <a:prstGeom prst="rect">
            <a:avLst/>
          </a:prstGeom>
          <a:noFill/>
        </p:spPr>
        <p:txBody>
          <a:bodyPr wrap="square">
            <a:spAutoFit/>
          </a:bodyPr>
          <a:lstStyle/>
          <a:p>
            <a:r>
              <a:rPr lang="es-PE" sz="600" dirty="0"/>
              <a:t>Fuente: SIAF consulta amigable del MEF 04/07/2023</a:t>
            </a:r>
          </a:p>
        </p:txBody>
      </p:sp>
      <p:sp>
        <p:nvSpPr>
          <p:cNvPr id="433" name="CuadroTexto 432">
            <a:extLst>
              <a:ext uri="{FF2B5EF4-FFF2-40B4-BE49-F238E27FC236}">
                <a16:creationId xmlns:a16="http://schemas.microsoft.com/office/drawing/2014/main" id="{EDDA9E92-EEBF-B045-99A7-E5FD541245BD}"/>
              </a:ext>
            </a:extLst>
          </p:cNvPr>
          <p:cNvSpPr txBox="1"/>
          <p:nvPr/>
        </p:nvSpPr>
        <p:spPr>
          <a:xfrm>
            <a:off x="1907175" y="4643531"/>
            <a:ext cx="3938849" cy="369332"/>
          </a:xfrm>
          <a:prstGeom prst="rect">
            <a:avLst/>
          </a:prstGeom>
          <a:noFill/>
        </p:spPr>
        <p:txBody>
          <a:bodyPr wrap="square">
            <a:spAutoFit/>
          </a:bodyPr>
          <a:lstStyle/>
          <a:p>
            <a:pPr algn="just"/>
            <a:r>
              <a:rPr lang="es-PE" sz="600" dirty="0"/>
              <a:t>Fuente: Programa </a:t>
            </a:r>
            <a:r>
              <a:rPr lang="es-ES" sz="600" dirty="0"/>
              <a:t>Qali Warma al 31/05/2023 del reporte Mensual de IIEE que recibieron alimentos del Proveedor - Módulo QW del Proveedor - SIGO</a:t>
            </a:r>
          </a:p>
          <a:p>
            <a:pPr algn="just"/>
            <a:endParaRPr lang="es-ES" sz="600" dirty="0"/>
          </a:p>
        </p:txBody>
      </p:sp>
      <p:pic>
        <p:nvPicPr>
          <p:cNvPr id="154" name="Imagen 153">
            <a:extLst>
              <a:ext uri="{FF2B5EF4-FFF2-40B4-BE49-F238E27FC236}">
                <a16:creationId xmlns:a16="http://schemas.microsoft.com/office/drawing/2014/main" id="{57EF04EC-97F1-AC40-B1C6-17534496036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890471" y="1672020"/>
            <a:ext cx="2048607" cy="649880"/>
          </a:xfrm>
          <a:prstGeom prst="rect">
            <a:avLst/>
          </a:prstGeom>
        </p:spPr>
      </p:pic>
      <p:pic>
        <p:nvPicPr>
          <p:cNvPr id="134" name="Imagen 133">
            <a:extLst>
              <a:ext uri="{FF2B5EF4-FFF2-40B4-BE49-F238E27FC236}">
                <a16:creationId xmlns:a16="http://schemas.microsoft.com/office/drawing/2014/main" id="{E2605310-60DA-544E-8CE4-8843D8D763A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6131287" y="3137864"/>
            <a:ext cx="5938809" cy="3490632"/>
          </a:xfrm>
          <a:prstGeom prst="rect">
            <a:avLst/>
          </a:prstGeom>
        </p:spPr>
      </p:pic>
      <p:sp>
        <p:nvSpPr>
          <p:cNvPr id="135" name="CuadroTexto 134"/>
          <p:cNvSpPr txBox="1"/>
          <p:nvPr/>
        </p:nvSpPr>
        <p:spPr>
          <a:xfrm>
            <a:off x="6288779" y="3273731"/>
            <a:ext cx="5541729" cy="3123932"/>
          </a:xfrm>
          <a:prstGeom prst="rect">
            <a:avLst/>
          </a:prstGeom>
          <a:noFill/>
        </p:spPr>
        <p:txBody>
          <a:bodyPr wrap="square" rtlCol="0">
            <a:spAutoFit/>
          </a:bodyPr>
          <a:lstStyle/>
          <a:p>
            <a:endParaRPr lang="es-ES" sz="1500" dirty="0">
              <a:latin typeface="Century Gothic" panose="020B0502020202020204" pitchFamily="34" charset="0"/>
            </a:endParaRPr>
          </a:p>
          <a:p>
            <a:pPr marL="285750" indent="-285750" algn="just">
              <a:buFont typeface="Arial" panose="020B0604020202020204" pitchFamily="34" charset="0"/>
              <a:buChar char="•"/>
            </a:pPr>
            <a:r>
              <a:rPr lang="es-ES" b="1" dirty="0">
                <a:solidFill>
                  <a:schemeClr val="tx1"/>
                </a:solidFill>
                <a:latin typeface="Century Gothic" panose="020B0502020202020204" pitchFamily="34" charset="0"/>
              </a:rPr>
              <a:t>4,223,660 escolares recibieron atención alimentaria en 65,144 IIEE con 65,529.09 TM </a:t>
            </a:r>
            <a:r>
              <a:rPr lang="es-ES" dirty="0">
                <a:solidFill>
                  <a:schemeClr val="tx1"/>
                </a:solidFill>
                <a:latin typeface="Century Gothic" panose="020B0502020202020204" pitchFamily="34" charset="0"/>
              </a:rPr>
              <a:t>de alimentos entregados, al mes de mayo. </a:t>
            </a:r>
          </a:p>
          <a:p>
            <a:pPr marL="285750" indent="-285750" algn="just">
              <a:buFont typeface="Arial" panose="020B0604020202020204" pitchFamily="34" charset="0"/>
              <a:buChar char="•"/>
            </a:pPr>
            <a:endParaRPr lang="es-ES"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s-ES" b="1" dirty="0">
                <a:solidFill>
                  <a:schemeClr val="tx1"/>
                </a:solidFill>
                <a:latin typeface="Century Gothic" panose="020B0502020202020204" pitchFamily="34" charset="0"/>
              </a:rPr>
              <a:t>40,123 de IIEE ha retornado bajo la forma de atención de “Preparación de alimentos”</a:t>
            </a:r>
            <a:r>
              <a:rPr lang="es-ES" dirty="0">
                <a:solidFill>
                  <a:schemeClr val="tx1"/>
                </a:solidFill>
                <a:latin typeface="Century Gothic" panose="020B0502020202020204" pitchFamily="34" charset="0"/>
              </a:rPr>
              <a:t>, lo cual representa un 61,59% del total de instituciones que prestan atención del servicio actualmente.</a:t>
            </a:r>
          </a:p>
          <a:p>
            <a:pPr marL="285750" indent="-285750" algn="just">
              <a:buFont typeface="Arial" panose="020B0604020202020204" pitchFamily="34" charset="0"/>
              <a:buChar char="•"/>
            </a:pPr>
            <a:endParaRPr lang="es-ES"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s-MX" b="1" dirty="0">
                <a:solidFill>
                  <a:schemeClr val="tx1"/>
                </a:solidFill>
                <a:latin typeface="Century Gothic" panose="020B0502020202020204" pitchFamily="34" charset="0"/>
              </a:rPr>
              <a:t>247,296 personas en situación de vulnerabilidad </a:t>
            </a:r>
            <a:r>
              <a:rPr lang="es-MX" dirty="0">
                <a:solidFill>
                  <a:schemeClr val="tx1"/>
                </a:solidFill>
                <a:latin typeface="Century Gothic" panose="020B0502020202020204" pitchFamily="34" charset="0"/>
              </a:rPr>
              <a:t>recibieron atención alimentaria a través de </a:t>
            </a:r>
            <a:r>
              <a:rPr lang="es-MX" b="1" dirty="0">
                <a:solidFill>
                  <a:schemeClr val="tx1"/>
                </a:solidFill>
                <a:latin typeface="Century Gothic" panose="020B0502020202020204" pitchFamily="34" charset="0"/>
              </a:rPr>
              <a:t>Ollas Comunes de 138 distritos a nivel nacional </a:t>
            </a:r>
            <a:r>
              <a:rPr lang="es-MX" dirty="0">
                <a:solidFill>
                  <a:schemeClr val="tx1"/>
                </a:solidFill>
                <a:latin typeface="Century Gothic" panose="020B0502020202020204" pitchFamily="34" charset="0"/>
              </a:rPr>
              <a:t>producto de la articulación de los Gobiernos Locales, en el marco del DU No 002-2023.</a:t>
            </a:r>
            <a:endParaRPr lang="es-ES" sz="1500" dirty="0">
              <a:latin typeface="Century Gothic" panose="020B0502020202020204" pitchFamily="34" charset="0"/>
            </a:endParaRPr>
          </a:p>
        </p:txBody>
      </p:sp>
      <p:grpSp>
        <p:nvGrpSpPr>
          <p:cNvPr id="136" name="Grupo 135">
            <a:extLst>
              <a:ext uri="{FF2B5EF4-FFF2-40B4-BE49-F238E27FC236}">
                <a16:creationId xmlns:a16="http://schemas.microsoft.com/office/drawing/2014/main" id="{7FF0FFA6-5E49-3841-8B0C-45A47D59A248}"/>
              </a:ext>
            </a:extLst>
          </p:cNvPr>
          <p:cNvGrpSpPr/>
          <p:nvPr/>
        </p:nvGrpSpPr>
        <p:grpSpPr>
          <a:xfrm>
            <a:off x="6374557" y="3050571"/>
            <a:ext cx="1741582" cy="308747"/>
            <a:chOff x="3642788" y="2093618"/>
            <a:chExt cx="1634091" cy="308747"/>
          </a:xfrm>
          <a:solidFill>
            <a:srgbClr val="136690"/>
          </a:solidFill>
        </p:grpSpPr>
        <p:sp>
          <p:nvSpPr>
            <p:cNvPr id="137" name="Rectángulo 136">
              <a:extLst>
                <a:ext uri="{FF2B5EF4-FFF2-40B4-BE49-F238E27FC236}">
                  <a16:creationId xmlns:a16="http://schemas.microsoft.com/office/drawing/2014/main" id="{973F2DD1-F31A-EE49-835F-A033F3D22ABD}"/>
                </a:ext>
              </a:extLst>
            </p:cNvPr>
            <p:cNvSpPr/>
            <p:nvPr/>
          </p:nvSpPr>
          <p:spPr>
            <a:xfrm>
              <a:off x="3797160" y="2093618"/>
              <a:ext cx="1347690" cy="3087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39" name="Elipse 138">
              <a:extLst>
                <a:ext uri="{FF2B5EF4-FFF2-40B4-BE49-F238E27FC236}">
                  <a16:creationId xmlns:a16="http://schemas.microsoft.com/office/drawing/2014/main" id="{085EC11C-F0B3-184C-A6C7-77D19FFF46DD}"/>
                </a:ext>
              </a:extLst>
            </p:cNvPr>
            <p:cNvSpPr/>
            <p:nvPr/>
          </p:nvSpPr>
          <p:spPr>
            <a:xfrm>
              <a:off x="3642788"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40" name="Elipse 139">
              <a:extLst>
                <a:ext uri="{FF2B5EF4-FFF2-40B4-BE49-F238E27FC236}">
                  <a16:creationId xmlns:a16="http://schemas.microsoft.com/office/drawing/2014/main" id="{C829A1BC-368F-6E49-A2A2-A04966D9E40E}"/>
                </a:ext>
              </a:extLst>
            </p:cNvPr>
            <p:cNvSpPr/>
            <p:nvPr/>
          </p:nvSpPr>
          <p:spPr>
            <a:xfrm>
              <a:off x="4968132"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sp>
        <p:nvSpPr>
          <p:cNvPr id="143" name="Rectángulo 142">
            <a:extLst>
              <a:ext uri="{FF2B5EF4-FFF2-40B4-BE49-F238E27FC236}">
                <a16:creationId xmlns:a16="http://schemas.microsoft.com/office/drawing/2014/main" id="{1DBC27B7-76CF-6047-A468-10EE93737C96}"/>
              </a:ext>
            </a:extLst>
          </p:cNvPr>
          <p:cNvSpPr/>
          <p:nvPr/>
        </p:nvSpPr>
        <p:spPr>
          <a:xfrm rot="2700000">
            <a:off x="6601093" y="3254870"/>
            <a:ext cx="168498" cy="1684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44" name="CuadroTexto 143">
            <a:extLst>
              <a:ext uri="{FF2B5EF4-FFF2-40B4-BE49-F238E27FC236}">
                <a16:creationId xmlns:a16="http://schemas.microsoft.com/office/drawing/2014/main" id="{A991CE5E-0696-1942-8E84-E7DE3896C60C}"/>
              </a:ext>
            </a:extLst>
          </p:cNvPr>
          <p:cNvSpPr txBox="1"/>
          <p:nvPr/>
        </p:nvSpPr>
        <p:spPr>
          <a:xfrm>
            <a:off x="6374557" y="3031130"/>
            <a:ext cx="1741582" cy="322845"/>
          </a:xfrm>
          <a:prstGeom prst="rect">
            <a:avLst/>
          </a:prstGeom>
          <a:noFill/>
        </p:spPr>
        <p:txBody>
          <a:bodyPr wrap="square">
            <a:spAutoFit/>
          </a:bodyPr>
          <a:lstStyle/>
          <a:p>
            <a:pPr algn="ctr">
              <a:lnSpc>
                <a:spcPct val="107000"/>
              </a:lnSpc>
              <a:spcAft>
                <a:spcPts val="800"/>
              </a:spcAft>
            </a:pPr>
            <a:r>
              <a:rPr lang="es-ES" b="1" dirty="0">
                <a:solidFill>
                  <a:srgbClr val="FFFFFF"/>
                </a:solidFill>
                <a:latin typeface="Century Gothic" panose="020B0502020202020204" pitchFamily="34" charset="0"/>
              </a:rPr>
              <a:t>LOGROS</a:t>
            </a:r>
            <a:endParaRPr lang="es-PE"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0"/>
          <a:stretch>
            <a:fillRect/>
          </a:stretch>
        </p:blipFill>
        <p:spPr>
          <a:xfrm>
            <a:off x="181432" y="1771817"/>
            <a:ext cx="1733589" cy="1230780"/>
          </a:xfrm>
          <a:prstGeom prst="rect">
            <a:avLst/>
          </a:prstGeom>
        </p:spPr>
      </p:pic>
      <p:sp>
        <p:nvSpPr>
          <p:cNvPr id="8" name="Rectángulo 7"/>
          <p:cNvSpPr/>
          <p:nvPr/>
        </p:nvSpPr>
        <p:spPr>
          <a:xfrm>
            <a:off x="361492" y="6606117"/>
            <a:ext cx="7412667" cy="246221"/>
          </a:xfrm>
          <a:prstGeom prst="rect">
            <a:avLst/>
          </a:prstGeom>
        </p:spPr>
        <p:txBody>
          <a:bodyPr wrap="square">
            <a:spAutoFit/>
          </a:bodyPr>
          <a:lstStyle/>
          <a:p>
            <a:r>
              <a:rPr lang="es-PE" sz="1000" dirty="0">
                <a:solidFill>
                  <a:srgbClr val="333333"/>
                </a:solidFill>
                <a:latin typeface="Century Gothic" panose="020B0502020202020204" pitchFamily="34" charset="0"/>
                <a:ea typeface="Roboto" pitchFamily="2" charset="0"/>
                <a:cs typeface="Century Gothic"/>
                <a:sym typeface="Century Gothic"/>
              </a:rPr>
              <a:t>* Incluye pueblos indígenas, Jornada Escolar Completa y Formas de Atención Diversificada</a:t>
            </a:r>
            <a:endParaRPr lang="es-US" sz="1000" dirty="0"/>
          </a:p>
        </p:txBody>
      </p:sp>
    </p:spTree>
    <p:extLst>
      <p:ext uri="{BB962C8B-B14F-4D97-AF65-F5344CB8AC3E}">
        <p14:creationId xmlns:p14="http://schemas.microsoft.com/office/powerpoint/2010/main" val="168345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pic>
        <p:nvPicPr>
          <p:cNvPr id="29" name="Google Shape;29;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5648" y="3210288"/>
            <a:ext cx="5938807" cy="3600000"/>
          </a:xfrm>
          <a:prstGeom prst="rect">
            <a:avLst/>
          </a:prstGeom>
          <a:noFill/>
          <a:ln>
            <a:noFill/>
          </a:ln>
        </p:spPr>
      </p:pic>
      <p:sp>
        <p:nvSpPr>
          <p:cNvPr id="30" name="Google Shape;30;p27"/>
          <p:cNvSpPr/>
          <p:nvPr/>
        </p:nvSpPr>
        <p:spPr>
          <a:xfrm>
            <a:off x="1973471" y="4201753"/>
            <a:ext cx="3926858" cy="292973"/>
          </a:xfrm>
          <a:prstGeom prst="round2SameRect">
            <a:avLst>
              <a:gd name="adj1" fmla="val 16667"/>
              <a:gd name="adj2" fmla="val 0"/>
            </a:avLst>
          </a:prstGeom>
          <a:solidFill>
            <a:srgbClr val="AB3931"/>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31" name="Google Shape;31;p27"/>
          <p:cNvSpPr/>
          <p:nvPr/>
        </p:nvSpPr>
        <p:spPr>
          <a:xfrm>
            <a:off x="5117924" y="3944932"/>
            <a:ext cx="356240" cy="360000"/>
          </a:xfrm>
          <a:prstGeom prst="ellipse">
            <a:avLst/>
          </a:prstGeom>
          <a:solidFill>
            <a:srgbClr val="9B1200"/>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endParaRPr>
          </a:p>
        </p:txBody>
      </p:sp>
      <p:sp>
        <p:nvSpPr>
          <p:cNvPr id="32" name="Google Shape;32;p27"/>
          <p:cNvSpPr/>
          <p:nvPr/>
        </p:nvSpPr>
        <p:spPr>
          <a:xfrm>
            <a:off x="2321977" y="3535013"/>
            <a:ext cx="2361508" cy="400110"/>
          </a:xfrm>
          <a:prstGeom prst="rect">
            <a:avLst/>
          </a:prstGeom>
          <a:noFill/>
          <a:ln>
            <a:noFill/>
          </a:ln>
        </p:spPr>
        <p:txBody>
          <a:bodyPr spcFirstLastPara="1" wrap="square" lIns="91425" tIns="45700" rIns="91425" bIns="45700" anchor="t" anchorCtr="0">
            <a:spAutoFit/>
          </a:bodyPr>
          <a:lstStyle/>
          <a:p>
            <a:r>
              <a:rPr lang="es-ES" sz="2000" b="1">
                <a:solidFill>
                  <a:srgbClr val="367A94"/>
                </a:solidFill>
                <a:latin typeface="Roboto"/>
                <a:ea typeface="Roboto"/>
                <a:cs typeface="Roboto"/>
                <a:sym typeface="Roboto"/>
              </a:rPr>
              <a:t>Cobertura</a:t>
            </a:r>
            <a:endParaRPr/>
          </a:p>
        </p:txBody>
      </p:sp>
      <p:pic>
        <p:nvPicPr>
          <p:cNvPr id="33" name="Google Shape;33;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856740" y="961042"/>
            <a:ext cx="2177102" cy="2155196"/>
          </a:xfrm>
          <a:prstGeom prst="rect">
            <a:avLst/>
          </a:prstGeom>
          <a:noFill/>
          <a:ln>
            <a:noFill/>
          </a:ln>
        </p:spPr>
      </p:pic>
      <p:sp>
        <p:nvSpPr>
          <p:cNvPr id="34" name="Google Shape;34;p27"/>
          <p:cNvSpPr txBox="1"/>
          <p:nvPr/>
        </p:nvSpPr>
        <p:spPr>
          <a:xfrm>
            <a:off x="183196" y="1143441"/>
            <a:ext cx="9611733" cy="515144"/>
          </a:xfrm>
          <a:prstGeom prst="rect">
            <a:avLst/>
          </a:prstGeom>
          <a:noFill/>
          <a:ln>
            <a:noFill/>
          </a:ln>
        </p:spPr>
        <p:txBody>
          <a:bodyPr spcFirstLastPara="1" wrap="square" lIns="68575" tIns="34275" rIns="68575" bIns="34275" anchor="ctr" anchorCtr="0">
            <a:noAutofit/>
          </a:bodyPr>
          <a:lstStyle/>
          <a:p>
            <a:pPr>
              <a:lnSpc>
                <a:spcPct val="90000"/>
              </a:lnSpc>
              <a:buClr>
                <a:srgbClr val="FFFFFF"/>
              </a:buClr>
              <a:buSzPts val="2700"/>
            </a:pPr>
            <a:r>
              <a:rPr lang="es-PE" sz="2200" b="1" dirty="0">
                <a:solidFill>
                  <a:srgbClr val="BC3D37"/>
                </a:solidFill>
                <a:latin typeface="Century Gothic" panose="020B0502020202020204" pitchFamily="34" charset="0"/>
              </a:rPr>
              <a:t>Programa</a:t>
            </a:r>
            <a:r>
              <a:rPr lang="es-PE" sz="2200" dirty="0">
                <a:solidFill>
                  <a:srgbClr val="BC3D37"/>
                </a:solidFill>
                <a:latin typeface="Century Gothic" panose="020B0502020202020204" pitchFamily="34" charset="0"/>
              </a:rPr>
              <a:t> </a:t>
            </a:r>
            <a:r>
              <a:rPr lang="es-ES" sz="2200" b="1" dirty="0">
                <a:solidFill>
                  <a:srgbClr val="BC3D37"/>
                </a:solidFill>
                <a:latin typeface="Century Gothic" panose="020B0502020202020204" pitchFamily="34" charset="0"/>
                <a:ea typeface="Century Gothic"/>
                <a:cs typeface="Century Gothic"/>
                <a:sym typeface="Century Gothic"/>
              </a:rPr>
              <a:t>PAIS</a:t>
            </a:r>
            <a:endParaRPr dirty="0">
              <a:latin typeface="Century Gothic" panose="020B0502020202020204" pitchFamily="34" charset="0"/>
            </a:endParaRPr>
          </a:p>
        </p:txBody>
      </p:sp>
      <p:cxnSp>
        <p:nvCxnSpPr>
          <p:cNvPr id="35" name="Google Shape;35;p27"/>
          <p:cNvCxnSpPr/>
          <p:nvPr/>
        </p:nvCxnSpPr>
        <p:spPr>
          <a:xfrm>
            <a:off x="0" y="1712671"/>
            <a:ext cx="8638224" cy="0"/>
          </a:xfrm>
          <a:prstGeom prst="straightConnector1">
            <a:avLst/>
          </a:prstGeom>
          <a:noFill/>
          <a:ln w="12700" cap="flat" cmpd="sng">
            <a:solidFill>
              <a:srgbClr val="BC3C37"/>
            </a:solidFill>
            <a:prstDash val="solid"/>
            <a:round/>
            <a:headEnd type="none" w="sm" len="sm"/>
            <a:tailEnd type="oval" w="med" len="med"/>
          </a:ln>
        </p:spPr>
      </p:cxnSp>
      <p:grpSp>
        <p:nvGrpSpPr>
          <p:cNvPr id="36" name="Google Shape;36;p27"/>
          <p:cNvGrpSpPr/>
          <p:nvPr/>
        </p:nvGrpSpPr>
        <p:grpSpPr>
          <a:xfrm>
            <a:off x="253154" y="3117462"/>
            <a:ext cx="1741582" cy="308747"/>
            <a:chOff x="3642788" y="2093618"/>
            <a:chExt cx="1634091" cy="308747"/>
          </a:xfrm>
        </p:grpSpPr>
        <p:sp>
          <p:nvSpPr>
            <p:cNvPr id="37" name="Google Shape;37;p27"/>
            <p:cNvSpPr/>
            <p:nvPr/>
          </p:nvSpPr>
          <p:spPr>
            <a:xfrm>
              <a:off x="3797160" y="2093618"/>
              <a:ext cx="1347690" cy="308747"/>
            </a:xfrm>
            <a:prstGeom prst="rect">
              <a:avLst/>
            </a:prstGeom>
            <a:solidFill>
              <a:srgbClr val="1F3864"/>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38" name="Google Shape;38;p27"/>
            <p:cNvSpPr/>
            <p:nvPr/>
          </p:nvSpPr>
          <p:spPr>
            <a:xfrm>
              <a:off x="3642788" y="2093618"/>
              <a:ext cx="308747" cy="308747"/>
            </a:xfrm>
            <a:prstGeom prst="ellipse">
              <a:avLst/>
            </a:prstGeom>
            <a:solidFill>
              <a:srgbClr val="1F3864"/>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39" name="Google Shape;39;p27"/>
            <p:cNvSpPr/>
            <p:nvPr/>
          </p:nvSpPr>
          <p:spPr>
            <a:xfrm>
              <a:off x="4968132" y="2093618"/>
              <a:ext cx="308747" cy="308747"/>
            </a:xfrm>
            <a:prstGeom prst="ellipse">
              <a:avLst/>
            </a:prstGeom>
            <a:solidFill>
              <a:srgbClr val="1F3864"/>
            </a:solidFill>
            <a:ln>
              <a:noFill/>
            </a:ln>
          </p:spPr>
          <p:txBody>
            <a:bodyPr spcFirstLastPara="1" wrap="square" lIns="91425" tIns="45700" rIns="91425" bIns="45700" anchor="ctr" anchorCtr="0">
              <a:noAutofit/>
            </a:bodyPr>
            <a:lstStyle/>
            <a:p>
              <a:pPr algn="ctr"/>
              <a:endParaRPr>
                <a:solidFill>
                  <a:srgbClr val="FFFFFF"/>
                </a:solidFill>
              </a:endParaRPr>
            </a:p>
          </p:txBody>
        </p:sp>
      </p:grpSp>
      <p:sp>
        <p:nvSpPr>
          <p:cNvPr id="40" name="Google Shape;40;p27"/>
          <p:cNvSpPr/>
          <p:nvPr/>
        </p:nvSpPr>
        <p:spPr>
          <a:xfrm>
            <a:off x="2147300" y="1896950"/>
            <a:ext cx="6490924" cy="954067"/>
          </a:xfrm>
          <a:prstGeom prst="rect">
            <a:avLst/>
          </a:prstGeom>
          <a:noFill/>
          <a:ln>
            <a:noFill/>
          </a:ln>
        </p:spPr>
        <p:txBody>
          <a:bodyPr spcFirstLastPara="1" wrap="square" lIns="91425" tIns="45700" rIns="91425" bIns="45700" anchor="t" anchorCtr="0">
            <a:spAutoFit/>
          </a:bodyPr>
          <a:lstStyle/>
          <a:p>
            <a:r>
              <a:rPr lang="es-ES" dirty="0">
                <a:solidFill>
                  <a:schemeClr val="tx1"/>
                </a:solidFill>
                <a:latin typeface="Century Gothic"/>
                <a:ea typeface="Century Gothic"/>
                <a:cs typeface="Century Gothic"/>
                <a:sym typeface="Century Gothic"/>
              </a:rPr>
              <a:t>El </a:t>
            </a:r>
            <a:r>
              <a:rPr lang="es-ES" b="1" dirty="0">
                <a:solidFill>
                  <a:schemeClr val="accent1">
                    <a:lumMod val="50000"/>
                  </a:schemeClr>
                </a:solidFill>
                <a:latin typeface="Century Gothic"/>
                <a:ea typeface="Century Gothic"/>
                <a:cs typeface="Century Gothic"/>
                <a:sym typeface="Century Gothic"/>
              </a:rPr>
              <a:t>Programa Nacional Plataformas de Acción para la Inclusión Social (PAIS), </a:t>
            </a:r>
            <a:r>
              <a:rPr lang="es-ES" dirty="0">
                <a:solidFill>
                  <a:schemeClr val="tx1"/>
                </a:solidFill>
                <a:latin typeface="Century Gothic"/>
                <a:ea typeface="Century Gothic"/>
                <a:cs typeface="Century Gothic"/>
                <a:sym typeface="Century Gothic"/>
              </a:rPr>
              <a:t>tiene como objetivo mejorar la calidad de vida de la población pobre y extremadamente pobre, especialmente la asentada en los centros poblados rurales o rurales dispersos.</a:t>
            </a:r>
            <a:endParaRPr dirty="0">
              <a:solidFill>
                <a:schemeClr val="tx1"/>
              </a:solidFill>
              <a:latin typeface="Century Gothic"/>
              <a:ea typeface="Century Gothic"/>
              <a:cs typeface="Century Gothic"/>
              <a:sym typeface="Century Gothic"/>
            </a:endParaRPr>
          </a:p>
        </p:txBody>
      </p:sp>
      <p:cxnSp>
        <p:nvCxnSpPr>
          <p:cNvPr id="41" name="Google Shape;41;p27"/>
          <p:cNvCxnSpPr/>
          <p:nvPr/>
        </p:nvCxnSpPr>
        <p:spPr>
          <a:xfrm>
            <a:off x="2061558" y="1962095"/>
            <a:ext cx="0" cy="773100"/>
          </a:xfrm>
          <a:prstGeom prst="straightConnector1">
            <a:avLst/>
          </a:prstGeom>
          <a:noFill/>
          <a:ln w="57150" cap="flat" cmpd="sng">
            <a:solidFill>
              <a:srgbClr val="9B1200"/>
            </a:solidFill>
            <a:prstDash val="solid"/>
            <a:round/>
            <a:headEnd type="none" w="sm" len="sm"/>
            <a:tailEnd type="none" w="sm" len="sm"/>
          </a:ln>
        </p:spPr>
      </p:cxnSp>
      <p:pic>
        <p:nvPicPr>
          <p:cNvPr id="42" name="Google Shape;42;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930756" y="3541074"/>
            <a:ext cx="409643" cy="400539"/>
          </a:xfrm>
          <a:prstGeom prst="rect">
            <a:avLst/>
          </a:prstGeom>
          <a:noFill/>
          <a:ln>
            <a:noFill/>
          </a:ln>
        </p:spPr>
      </p:pic>
      <p:cxnSp>
        <p:nvCxnSpPr>
          <p:cNvPr id="43" name="Google Shape;43;p27"/>
          <p:cNvCxnSpPr/>
          <p:nvPr/>
        </p:nvCxnSpPr>
        <p:spPr>
          <a:xfrm>
            <a:off x="2349019" y="3904717"/>
            <a:ext cx="1274372" cy="0"/>
          </a:xfrm>
          <a:prstGeom prst="straightConnector1">
            <a:avLst/>
          </a:prstGeom>
          <a:noFill/>
          <a:ln w="9525" cap="flat" cmpd="sng">
            <a:solidFill>
              <a:srgbClr val="3D748E"/>
            </a:solidFill>
            <a:prstDash val="solid"/>
            <a:round/>
            <a:headEnd type="none" w="sm" len="sm"/>
            <a:tailEnd type="none" w="sm" len="sm"/>
          </a:ln>
        </p:spPr>
      </p:cxnSp>
      <p:cxnSp>
        <p:nvCxnSpPr>
          <p:cNvPr id="44" name="Google Shape;44;p27"/>
          <p:cNvCxnSpPr/>
          <p:nvPr/>
        </p:nvCxnSpPr>
        <p:spPr>
          <a:xfrm>
            <a:off x="2349019" y="3560160"/>
            <a:ext cx="1274372" cy="0"/>
          </a:xfrm>
          <a:prstGeom prst="straightConnector1">
            <a:avLst/>
          </a:prstGeom>
          <a:noFill/>
          <a:ln w="9525" cap="flat" cmpd="sng">
            <a:solidFill>
              <a:srgbClr val="3D748E"/>
            </a:solidFill>
            <a:prstDash val="solid"/>
            <a:round/>
            <a:headEnd type="none" w="sm" len="sm"/>
            <a:tailEnd type="none" w="sm" len="sm"/>
          </a:ln>
        </p:spPr>
      </p:cxnSp>
      <p:sp>
        <p:nvSpPr>
          <p:cNvPr id="45" name="Google Shape;45;p27"/>
          <p:cNvSpPr/>
          <p:nvPr/>
        </p:nvSpPr>
        <p:spPr>
          <a:xfrm>
            <a:off x="2321977" y="5215005"/>
            <a:ext cx="2361508" cy="400110"/>
          </a:xfrm>
          <a:prstGeom prst="rect">
            <a:avLst/>
          </a:prstGeom>
          <a:noFill/>
          <a:ln>
            <a:noFill/>
          </a:ln>
        </p:spPr>
        <p:txBody>
          <a:bodyPr spcFirstLastPara="1" wrap="square" lIns="91425" tIns="45700" rIns="91425" bIns="45700" anchor="t" anchorCtr="0">
            <a:spAutoFit/>
          </a:bodyPr>
          <a:lstStyle/>
          <a:p>
            <a:r>
              <a:rPr lang="es-ES" sz="2000" b="1">
                <a:solidFill>
                  <a:srgbClr val="367A94"/>
                </a:solidFill>
                <a:latin typeface="Roboto"/>
                <a:ea typeface="Roboto"/>
                <a:cs typeface="Roboto"/>
                <a:sym typeface="Roboto"/>
              </a:rPr>
              <a:t>Presupuesto</a:t>
            </a:r>
            <a:endParaRPr/>
          </a:p>
        </p:txBody>
      </p:sp>
      <p:cxnSp>
        <p:nvCxnSpPr>
          <p:cNvPr id="46" name="Google Shape;46;p27"/>
          <p:cNvCxnSpPr/>
          <p:nvPr/>
        </p:nvCxnSpPr>
        <p:spPr>
          <a:xfrm>
            <a:off x="2349019" y="5584709"/>
            <a:ext cx="1491056" cy="0"/>
          </a:xfrm>
          <a:prstGeom prst="straightConnector1">
            <a:avLst/>
          </a:prstGeom>
          <a:noFill/>
          <a:ln w="9525" cap="flat" cmpd="sng">
            <a:solidFill>
              <a:srgbClr val="3D748E"/>
            </a:solidFill>
            <a:prstDash val="solid"/>
            <a:round/>
            <a:headEnd type="none" w="sm" len="sm"/>
            <a:tailEnd type="none" w="sm" len="sm"/>
          </a:ln>
        </p:spPr>
      </p:cxnSp>
      <p:cxnSp>
        <p:nvCxnSpPr>
          <p:cNvPr id="47" name="Google Shape;47;p27"/>
          <p:cNvCxnSpPr/>
          <p:nvPr/>
        </p:nvCxnSpPr>
        <p:spPr>
          <a:xfrm>
            <a:off x="2349019" y="5240152"/>
            <a:ext cx="1491056" cy="0"/>
          </a:xfrm>
          <a:prstGeom prst="straightConnector1">
            <a:avLst/>
          </a:prstGeom>
          <a:noFill/>
          <a:ln w="9525" cap="flat" cmpd="sng">
            <a:solidFill>
              <a:srgbClr val="3D748E"/>
            </a:solidFill>
            <a:prstDash val="solid"/>
            <a:round/>
            <a:headEnd type="none" w="sm" len="sm"/>
            <a:tailEnd type="none" w="sm" len="sm"/>
          </a:ln>
        </p:spPr>
      </p:cxnSp>
      <p:grpSp>
        <p:nvGrpSpPr>
          <p:cNvPr id="48" name="Google Shape;48;p27"/>
          <p:cNvGrpSpPr/>
          <p:nvPr/>
        </p:nvGrpSpPr>
        <p:grpSpPr>
          <a:xfrm>
            <a:off x="1949456" y="5091760"/>
            <a:ext cx="473840" cy="500755"/>
            <a:chOff x="3870071" y="-396421"/>
            <a:chExt cx="263235" cy="278096"/>
          </a:xfrm>
        </p:grpSpPr>
        <p:sp>
          <p:nvSpPr>
            <p:cNvPr id="49" name="Google Shape;49;p27"/>
            <p:cNvSpPr/>
            <p:nvPr/>
          </p:nvSpPr>
          <p:spPr>
            <a:xfrm>
              <a:off x="3870071" y="-223338"/>
              <a:ext cx="263235" cy="105013"/>
            </a:xfrm>
            <a:custGeom>
              <a:avLst/>
              <a:gdLst/>
              <a:ahLst/>
              <a:cxnLst/>
              <a:rect l="l" t="t" r="r" b="b"/>
              <a:pathLst>
                <a:path w="263234" h="105013" extrusionOk="0">
                  <a:moveTo>
                    <a:pt x="13864" y="82448"/>
                  </a:moveTo>
                  <a:cubicBezTo>
                    <a:pt x="13919" y="81399"/>
                    <a:pt x="13919" y="80347"/>
                    <a:pt x="13864" y="79298"/>
                  </a:cubicBezTo>
                  <a:cubicBezTo>
                    <a:pt x="13864" y="58995"/>
                    <a:pt x="14449" y="38751"/>
                    <a:pt x="15619" y="18565"/>
                  </a:cubicBezTo>
                  <a:cubicBezTo>
                    <a:pt x="15619" y="14540"/>
                    <a:pt x="17374" y="12965"/>
                    <a:pt x="21410" y="13140"/>
                  </a:cubicBezTo>
                  <a:lnTo>
                    <a:pt x="53349" y="13140"/>
                  </a:lnTo>
                  <a:cubicBezTo>
                    <a:pt x="58263" y="13140"/>
                    <a:pt x="59667" y="14715"/>
                    <a:pt x="59491" y="19440"/>
                  </a:cubicBezTo>
                  <a:cubicBezTo>
                    <a:pt x="59491" y="21016"/>
                    <a:pt x="59491" y="22416"/>
                    <a:pt x="59491" y="24166"/>
                  </a:cubicBezTo>
                  <a:lnTo>
                    <a:pt x="60719" y="24166"/>
                  </a:lnTo>
                  <a:cubicBezTo>
                    <a:pt x="77508" y="16329"/>
                    <a:pt x="97020" y="16848"/>
                    <a:pt x="113366" y="25566"/>
                  </a:cubicBezTo>
                  <a:cubicBezTo>
                    <a:pt x="119121" y="28524"/>
                    <a:pt x="125495" y="30084"/>
                    <a:pt x="131968" y="30117"/>
                  </a:cubicBezTo>
                  <a:cubicBezTo>
                    <a:pt x="142322" y="30117"/>
                    <a:pt x="152676" y="30117"/>
                    <a:pt x="162855" y="30992"/>
                  </a:cubicBezTo>
                  <a:cubicBezTo>
                    <a:pt x="171418" y="31400"/>
                    <a:pt x="179287" y="35811"/>
                    <a:pt x="184089" y="42893"/>
                  </a:cubicBezTo>
                  <a:lnTo>
                    <a:pt x="185493" y="44994"/>
                  </a:lnTo>
                  <a:lnTo>
                    <a:pt x="188125" y="43944"/>
                  </a:lnTo>
                  <a:lnTo>
                    <a:pt x="220766" y="29067"/>
                  </a:lnTo>
                  <a:cubicBezTo>
                    <a:pt x="230678" y="24629"/>
                    <a:pt x="242351" y="27778"/>
                    <a:pt x="248669" y="36593"/>
                  </a:cubicBezTo>
                  <a:cubicBezTo>
                    <a:pt x="251126" y="40093"/>
                    <a:pt x="250600" y="42193"/>
                    <a:pt x="246914" y="44644"/>
                  </a:cubicBezTo>
                  <a:lnTo>
                    <a:pt x="173208" y="90674"/>
                  </a:lnTo>
                  <a:cubicBezTo>
                    <a:pt x="165563" y="95089"/>
                    <a:pt x="156943" y="97554"/>
                    <a:pt x="148113" y="97850"/>
                  </a:cubicBezTo>
                  <a:cubicBezTo>
                    <a:pt x="138435" y="97916"/>
                    <a:pt x="128818" y="96317"/>
                    <a:pt x="119684" y="93125"/>
                  </a:cubicBezTo>
                  <a:lnTo>
                    <a:pt x="79848" y="82273"/>
                  </a:lnTo>
                  <a:cubicBezTo>
                    <a:pt x="75207" y="80865"/>
                    <a:pt x="70189" y="81435"/>
                    <a:pt x="65984" y="83849"/>
                  </a:cubicBezTo>
                  <a:lnTo>
                    <a:pt x="62123" y="85774"/>
                  </a:lnTo>
                  <a:cubicBezTo>
                    <a:pt x="59491" y="86824"/>
                    <a:pt x="57736" y="88049"/>
                    <a:pt x="57912" y="91374"/>
                  </a:cubicBezTo>
                  <a:cubicBezTo>
                    <a:pt x="58087" y="94700"/>
                    <a:pt x="55981" y="95575"/>
                    <a:pt x="53173" y="95400"/>
                  </a:cubicBezTo>
                  <a:cubicBezTo>
                    <a:pt x="41767" y="95400"/>
                    <a:pt x="30184" y="95400"/>
                    <a:pt x="18075" y="94525"/>
                  </a:cubicBezTo>
                  <a:cubicBezTo>
                    <a:pt x="16496" y="94525"/>
                    <a:pt x="14917" y="92775"/>
                    <a:pt x="13162" y="91725"/>
                  </a:cubicBezTo>
                  <a:close/>
                  <a:moveTo>
                    <a:pt x="180755" y="53920"/>
                  </a:moveTo>
                  <a:cubicBezTo>
                    <a:pt x="178712" y="45858"/>
                    <a:pt x="171541" y="40135"/>
                    <a:pt x="163206" y="39918"/>
                  </a:cubicBezTo>
                  <a:lnTo>
                    <a:pt x="138988" y="39918"/>
                  </a:lnTo>
                  <a:cubicBezTo>
                    <a:pt x="134776" y="39918"/>
                    <a:pt x="130564" y="39918"/>
                    <a:pt x="126353" y="39918"/>
                  </a:cubicBezTo>
                  <a:cubicBezTo>
                    <a:pt x="119787" y="38772"/>
                    <a:pt x="113448" y="36586"/>
                    <a:pt x="107575" y="33442"/>
                  </a:cubicBezTo>
                  <a:cubicBezTo>
                    <a:pt x="92993" y="26683"/>
                    <a:pt x="76017" y="27467"/>
                    <a:pt x="62123" y="35542"/>
                  </a:cubicBezTo>
                  <a:cubicBezTo>
                    <a:pt x="60901" y="36107"/>
                    <a:pt x="60139" y="37350"/>
                    <a:pt x="60193" y="38693"/>
                  </a:cubicBezTo>
                  <a:cubicBezTo>
                    <a:pt x="60193" y="47794"/>
                    <a:pt x="60193" y="56195"/>
                    <a:pt x="60193" y="65996"/>
                  </a:cubicBezTo>
                  <a:cubicBezTo>
                    <a:pt x="60193" y="70547"/>
                    <a:pt x="60193" y="75097"/>
                    <a:pt x="60193" y="79823"/>
                  </a:cubicBezTo>
                  <a:lnTo>
                    <a:pt x="64054" y="77898"/>
                  </a:lnTo>
                  <a:cubicBezTo>
                    <a:pt x="69865" y="74792"/>
                    <a:pt x="76653" y="74039"/>
                    <a:pt x="83007" y="75798"/>
                  </a:cubicBezTo>
                  <a:lnTo>
                    <a:pt x="109506" y="82973"/>
                  </a:lnTo>
                  <a:cubicBezTo>
                    <a:pt x="120211" y="85774"/>
                    <a:pt x="130915" y="88924"/>
                    <a:pt x="141971" y="90849"/>
                  </a:cubicBezTo>
                  <a:cubicBezTo>
                    <a:pt x="151469" y="92607"/>
                    <a:pt x="161282" y="90799"/>
                    <a:pt x="169523" y="85774"/>
                  </a:cubicBezTo>
                  <a:cubicBezTo>
                    <a:pt x="189529" y="73697"/>
                    <a:pt x="209184" y="61096"/>
                    <a:pt x="229014" y="48844"/>
                  </a:cubicBezTo>
                  <a:lnTo>
                    <a:pt x="241474" y="40968"/>
                  </a:lnTo>
                  <a:cubicBezTo>
                    <a:pt x="237596" y="37345"/>
                    <a:pt x="231896" y="36443"/>
                    <a:pt x="227084" y="38693"/>
                  </a:cubicBezTo>
                  <a:lnTo>
                    <a:pt x="207429" y="47619"/>
                  </a:lnTo>
                  <a:lnTo>
                    <a:pt x="191284" y="54970"/>
                  </a:lnTo>
                  <a:cubicBezTo>
                    <a:pt x="191284" y="56370"/>
                    <a:pt x="191284" y="57595"/>
                    <a:pt x="191284" y="58645"/>
                  </a:cubicBezTo>
                  <a:cubicBezTo>
                    <a:pt x="191284" y="63196"/>
                    <a:pt x="189880" y="64596"/>
                    <a:pt x="185317" y="64421"/>
                  </a:cubicBezTo>
                  <a:lnTo>
                    <a:pt x="155835" y="64421"/>
                  </a:lnTo>
                  <a:lnTo>
                    <a:pt x="136356" y="64421"/>
                  </a:lnTo>
                  <a:lnTo>
                    <a:pt x="134601" y="64421"/>
                  </a:lnTo>
                  <a:cubicBezTo>
                    <a:pt x="131442" y="64421"/>
                    <a:pt x="129687" y="62321"/>
                    <a:pt x="129863" y="59695"/>
                  </a:cubicBezTo>
                  <a:cubicBezTo>
                    <a:pt x="130135" y="57197"/>
                    <a:pt x="132386" y="55392"/>
                    <a:pt x="134891" y="55663"/>
                  </a:cubicBezTo>
                  <a:cubicBezTo>
                    <a:pt x="134912" y="55665"/>
                    <a:pt x="134932" y="55668"/>
                    <a:pt x="134952" y="55670"/>
                  </a:cubicBezTo>
                  <a:lnTo>
                    <a:pt x="154607" y="55670"/>
                  </a:lnTo>
                  <a:close/>
                  <a:moveTo>
                    <a:pt x="22814" y="87174"/>
                  </a:moveTo>
                  <a:lnTo>
                    <a:pt x="49137" y="87174"/>
                  </a:lnTo>
                  <a:lnTo>
                    <a:pt x="50892" y="22241"/>
                  </a:lnTo>
                  <a:lnTo>
                    <a:pt x="24920" y="22241"/>
                  </a:lnTo>
                  <a:close/>
                </a:path>
              </a:pathLst>
            </a:custGeom>
            <a:solidFill>
              <a:srgbClr val="367A94"/>
            </a:solidFill>
            <a:ln>
              <a:noFill/>
            </a:ln>
          </p:spPr>
          <p:txBody>
            <a:bodyPr spcFirstLastPara="1" wrap="square" lIns="91425" tIns="45700" rIns="91425" bIns="45700" anchor="ctr" anchorCtr="0">
              <a:noAutofit/>
            </a:bodyPr>
            <a:lstStyle/>
            <a:p>
              <a:endParaRPr>
                <a:solidFill>
                  <a:srgbClr val="367A94"/>
                </a:solidFill>
              </a:endParaRPr>
            </a:p>
          </p:txBody>
        </p:sp>
        <p:sp>
          <p:nvSpPr>
            <p:cNvPr id="50" name="Google Shape;50;p27"/>
            <p:cNvSpPr/>
            <p:nvPr/>
          </p:nvSpPr>
          <p:spPr>
            <a:xfrm>
              <a:off x="3987612" y="-396421"/>
              <a:ext cx="35098" cy="70009"/>
            </a:xfrm>
            <a:custGeom>
              <a:avLst/>
              <a:gdLst/>
              <a:ahLst/>
              <a:cxnLst/>
              <a:rect l="l" t="t" r="r" b="b"/>
              <a:pathLst>
                <a:path w="35097" h="70008" extrusionOk="0">
                  <a:moveTo>
                    <a:pt x="19341" y="13127"/>
                  </a:moveTo>
                  <a:cubicBezTo>
                    <a:pt x="21305" y="14207"/>
                    <a:pt x="22468" y="16320"/>
                    <a:pt x="22325" y="18552"/>
                  </a:cubicBezTo>
                  <a:cubicBezTo>
                    <a:pt x="22325" y="31154"/>
                    <a:pt x="22325" y="43755"/>
                    <a:pt x="22325" y="56357"/>
                  </a:cubicBezTo>
                  <a:cubicBezTo>
                    <a:pt x="22325" y="58457"/>
                    <a:pt x="22325" y="60383"/>
                    <a:pt x="19868" y="61258"/>
                  </a:cubicBezTo>
                  <a:cubicBezTo>
                    <a:pt x="18445" y="61738"/>
                    <a:pt x="16903" y="61738"/>
                    <a:pt x="15481" y="61258"/>
                  </a:cubicBezTo>
                  <a:cubicBezTo>
                    <a:pt x="13550" y="61258"/>
                    <a:pt x="13199" y="58457"/>
                    <a:pt x="13199" y="56532"/>
                  </a:cubicBezTo>
                  <a:lnTo>
                    <a:pt x="13199" y="32204"/>
                  </a:lnTo>
                  <a:cubicBezTo>
                    <a:pt x="13199" y="27828"/>
                    <a:pt x="13199" y="23453"/>
                    <a:pt x="13199" y="19077"/>
                  </a:cubicBezTo>
                  <a:cubicBezTo>
                    <a:pt x="12933" y="16681"/>
                    <a:pt x="14101" y="14352"/>
                    <a:pt x="16183" y="13127"/>
                  </a:cubicBezTo>
                  <a:close/>
                </a:path>
              </a:pathLst>
            </a:custGeom>
            <a:solidFill>
              <a:srgbClr val="367A94"/>
            </a:solidFill>
            <a:ln>
              <a:noFill/>
            </a:ln>
          </p:spPr>
          <p:txBody>
            <a:bodyPr spcFirstLastPara="1" wrap="square" lIns="91425" tIns="45700" rIns="91425" bIns="45700" anchor="ctr" anchorCtr="0">
              <a:noAutofit/>
            </a:bodyPr>
            <a:lstStyle/>
            <a:p>
              <a:endParaRPr>
                <a:solidFill>
                  <a:srgbClr val="367A94"/>
                </a:solidFill>
              </a:endParaRPr>
            </a:p>
          </p:txBody>
        </p:sp>
        <p:sp>
          <p:nvSpPr>
            <p:cNvPr id="51" name="Google Shape;51;p27"/>
            <p:cNvSpPr/>
            <p:nvPr/>
          </p:nvSpPr>
          <p:spPr>
            <a:xfrm>
              <a:off x="3928158" y="-340077"/>
              <a:ext cx="140392" cy="140018"/>
            </a:xfrm>
            <a:custGeom>
              <a:avLst/>
              <a:gdLst/>
              <a:ahLst/>
              <a:cxnLst/>
              <a:rect l="l" t="t" r="r" b="b"/>
              <a:pathLst>
                <a:path w="140391" h="140017" extrusionOk="0">
                  <a:moveTo>
                    <a:pt x="77040" y="136180"/>
                  </a:moveTo>
                  <a:cubicBezTo>
                    <a:pt x="42249" y="136664"/>
                    <a:pt x="13652" y="108929"/>
                    <a:pt x="13166" y="74230"/>
                  </a:cubicBezTo>
                  <a:cubicBezTo>
                    <a:pt x="13164" y="74111"/>
                    <a:pt x="13163" y="73992"/>
                    <a:pt x="13162" y="73872"/>
                  </a:cubicBezTo>
                  <a:cubicBezTo>
                    <a:pt x="14307" y="39512"/>
                    <a:pt x="42927" y="12450"/>
                    <a:pt x="77391" y="13140"/>
                  </a:cubicBezTo>
                  <a:cubicBezTo>
                    <a:pt x="112084" y="12558"/>
                    <a:pt x="140680" y="40136"/>
                    <a:pt x="141263" y="74736"/>
                  </a:cubicBezTo>
                  <a:cubicBezTo>
                    <a:pt x="141266" y="74915"/>
                    <a:pt x="141268" y="75094"/>
                    <a:pt x="141269" y="75272"/>
                  </a:cubicBezTo>
                  <a:cubicBezTo>
                    <a:pt x="140218" y="109701"/>
                    <a:pt x="111570" y="136868"/>
                    <a:pt x="77040" y="136180"/>
                  </a:cubicBezTo>
                  <a:close/>
                  <a:moveTo>
                    <a:pt x="77040" y="127429"/>
                  </a:moveTo>
                  <a:cubicBezTo>
                    <a:pt x="106760" y="128016"/>
                    <a:pt x="131378" y="104559"/>
                    <a:pt x="132144" y="74922"/>
                  </a:cubicBezTo>
                  <a:cubicBezTo>
                    <a:pt x="130424" y="44522"/>
                    <a:pt x="104320" y="21268"/>
                    <a:pt x="73839" y="22983"/>
                  </a:cubicBezTo>
                  <a:cubicBezTo>
                    <a:pt x="45759" y="24563"/>
                    <a:pt x="23345" y="46917"/>
                    <a:pt x="21761" y="74922"/>
                  </a:cubicBezTo>
                  <a:cubicBezTo>
                    <a:pt x="22527" y="104725"/>
                    <a:pt x="47331" y="128289"/>
                    <a:pt x="77216" y="127604"/>
                  </a:cubicBezTo>
                  <a:close/>
                </a:path>
              </a:pathLst>
            </a:custGeom>
            <a:solidFill>
              <a:srgbClr val="367A94"/>
            </a:solidFill>
            <a:ln>
              <a:noFill/>
            </a:ln>
          </p:spPr>
          <p:txBody>
            <a:bodyPr spcFirstLastPara="1" wrap="square" lIns="91425" tIns="45700" rIns="91425" bIns="45700" anchor="ctr" anchorCtr="0">
              <a:noAutofit/>
            </a:bodyPr>
            <a:lstStyle/>
            <a:p>
              <a:endParaRPr>
                <a:solidFill>
                  <a:srgbClr val="367A94"/>
                </a:solidFill>
              </a:endParaRPr>
            </a:p>
          </p:txBody>
        </p:sp>
        <p:sp>
          <p:nvSpPr>
            <p:cNvPr id="52" name="Google Shape;52;p27"/>
            <p:cNvSpPr/>
            <p:nvPr/>
          </p:nvSpPr>
          <p:spPr>
            <a:xfrm>
              <a:off x="4020026" y="-375608"/>
              <a:ext cx="35098" cy="52507"/>
            </a:xfrm>
            <a:custGeom>
              <a:avLst/>
              <a:gdLst/>
              <a:ahLst/>
              <a:cxnLst/>
              <a:rect l="l" t="t" r="r" b="b"/>
              <a:pathLst>
                <a:path w="35097" h="52506" extrusionOk="0">
                  <a:moveTo>
                    <a:pt x="22902" y="27317"/>
                  </a:moveTo>
                  <a:cubicBezTo>
                    <a:pt x="22902" y="30118"/>
                    <a:pt x="22902" y="33093"/>
                    <a:pt x="22902" y="35893"/>
                  </a:cubicBezTo>
                  <a:cubicBezTo>
                    <a:pt x="22902" y="38694"/>
                    <a:pt x="21147" y="41144"/>
                    <a:pt x="18515" y="41144"/>
                  </a:cubicBezTo>
                  <a:cubicBezTo>
                    <a:pt x="16028" y="41552"/>
                    <a:pt x="13681" y="39872"/>
                    <a:pt x="13273" y="37392"/>
                  </a:cubicBezTo>
                  <a:cubicBezTo>
                    <a:pt x="13201" y="36954"/>
                    <a:pt x="13193" y="36508"/>
                    <a:pt x="13250" y="36068"/>
                  </a:cubicBezTo>
                  <a:cubicBezTo>
                    <a:pt x="13250" y="30234"/>
                    <a:pt x="13250" y="24400"/>
                    <a:pt x="13250" y="18566"/>
                  </a:cubicBezTo>
                  <a:cubicBezTo>
                    <a:pt x="12759" y="16101"/>
                    <a:pt x="14363" y="13706"/>
                    <a:pt x="16835" y="13215"/>
                  </a:cubicBezTo>
                  <a:cubicBezTo>
                    <a:pt x="19306" y="12725"/>
                    <a:pt x="21709" y="14325"/>
                    <a:pt x="22200" y="16790"/>
                  </a:cubicBezTo>
                  <a:cubicBezTo>
                    <a:pt x="22317" y="17376"/>
                    <a:pt x="22317" y="17980"/>
                    <a:pt x="22200" y="18566"/>
                  </a:cubicBezTo>
                  <a:cubicBezTo>
                    <a:pt x="23078" y="21192"/>
                    <a:pt x="22902" y="24342"/>
                    <a:pt x="22902" y="27317"/>
                  </a:cubicBezTo>
                  <a:close/>
                </a:path>
              </a:pathLst>
            </a:custGeom>
            <a:solidFill>
              <a:srgbClr val="367A94"/>
            </a:solidFill>
            <a:ln>
              <a:noFill/>
            </a:ln>
          </p:spPr>
          <p:txBody>
            <a:bodyPr spcFirstLastPara="1" wrap="square" lIns="91425" tIns="45700" rIns="91425" bIns="45700" anchor="ctr" anchorCtr="0">
              <a:noAutofit/>
            </a:bodyPr>
            <a:lstStyle/>
            <a:p>
              <a:endParaRPr>
                <a:solidFill>
                  <a:srgbClr val="367A94"/>
                </a:solidFill>
              </a:endParaRPr>
            </a:p>
          </p:txBody>
        </p:sp>
        <p:sp>
          <p:nvSpPr>
            <p:cNvPr id="53" name="Google Shape;53;p27"/>
            <p:cNvSpPr/>
            <p:nvPr/>
          </p:nvSpPr>
          <p:spPr>
            <a:xfrm>
              <a:off x="3954570" y="-375078"/>
              <a:ext cx="35098" cy="52507"/>
            </a:xfrm>
            <a:custGeom>
              <a:avLst/>
              <a:gdLst/>
              <a:ahLst/>
              <a:cxnLst/>
              <a:rect l="l" t="t" r="r" b="b"/>
              <a:pathLst>
                <a:path w="35097" h="52506" extrusionOk="0">
                  <a:moveTo>
                    <a:pt x="13249" y="26788"/>
                  </a:moveTo>
                  <a:cubicBezTo>
                    <a:pt x="13249" y="23812"/>
                    <a:pt x="13249" y="20837"/>
                    <a:pt x="13249" y="18037"/>
                  </a:cubicBezTo>
                  <a:cubicBezTo>
                    <a:pt x="13249" y="15236"/>
                    <a:pt x="15004" y="12961"/>
                    <a:pt x="17812" y="13136"/>
                  </a:cubicBezTo>
                  <a:cubicBezTo>
                    <a:pt x="20235" y="13119"/>
                    <a:pt x="22214" y="15063"/>
                    <a:pt x="22231" y="17480"/>
                  </a:cubicBezTo>
                  <a:cubicBezTo>
                    <a:pt x="22232" y="17666"/>
                    <a:pt x="22222" y="17852"/>
                    <a:pt x="22199" y="18037"/>
                  </a:cubicBezTo>
                  <a:cubicBezTo>
                    <a:pt x="22199" y="23871"/>
                    <a:pt x="22199" y="29705"/>
                    <a:pt x="22199" y="35539"/>
                  </a:cubicBezTo>
                  <a:cubicBezTo>
                    <a:pt x="22691" y="38004"/>
                    <a:pt x="21086" y="40400"/>
                    <a:pt x="18615" y="40890"/>
                  </a:cubicBezTo>
                  <a:cubicBezTo>
                    <a:pt x="16144" y="41381"/>
                    <a:pt x="13741" y="39780"/>
                    <a:pt x="13249" y="37315"/>
                  </a:cubicBezTo>
                  <a:cubicBezTo>
                    <a:pt x="13132" y="36729"/>
                    <a:pt x="13132" y="36125"/>
                    <a:pt x="13249" y="35539"/>
                  </a:cubicBezTo>
                  <a:cubicBezTo>
                    <a:pt x="13074" y="32389"/>
                    <a:pt x="13249" y="29588"/>
                    <a:pt x="13249" y="26788"/>
                  </a:cubicBezTo>
                  <a:close/>
                </a:path>
              </a:pathLst>
            </a:custGeom>
            <a:solidFill>
              <a:srgbClr val="367A94"/>
            </a:solidFill>
            <a:ln>
              <a:noFill/>
            </a:ln>
          </p:spPr>
          <p:txBody>
            <a:bodyPr spcFirstLastPara="1" wrap="square" lIns="91425" tIns="45700" rIns="91425" bIns="45700" anchor="ctr" anchorCtr="0">
              <a:noAutofit/>
            </a:bodyPr>
            <a:lstStyle/>
            <a:p>
              <a:endParaRPr>
                <a:solidFill>
                  <a:srgbClr val="367A94"/>
                </a:solidFill>
              </a:endParaRPr>
            </a:p>
          </p:txBody>
        </p:sp>
        <p:sp>
          <p:nvSpPr>
            <p:cNvPr id="54" name="Google Shape;54;p27"/>
            <p:cNvSpPr/>
            <p:nvPr/>
          </p:nvSpPr>
          <p:spPr>
            <a:xfrm>
              <a:off x="3972911" y="-318674"/>
              <a:ext cx="52647" cy="87511"/>
            </a:xfrm>
            <a:custGeom>
              <a:avLst/>
              <a:gdLst/>
              <a:ahLst/>
              <a:cxnLst/>
              <a:rect l="l" t="t" r="r" b="b"/>
              <a:pathLst>
                <a:path w="52646" h="87510" extrusionOk="0">
                  <a:moveTo>
                    <a:pt x="51416" y="38467"/>
                  </a:moveTo>
                  <a:cubicBezTo>
                    <a:pt x="51617" y="40972"/>
                    <a:pt x="49743" y="43165"/>
                    <a:pt x="47231" y="43366"/>
                  </a:cubicBezTo>
                  <a:cubicBezTo>
                    <a:pt x="47222" y="43366"/>
                    <a:pt x="47213" y="43367"/>
                    <a:pt x="47205" y="43368"/>
                  </a:cubicBezTo>
                  <a:cubicBezTo>
                    <a:pt x="44789" y="43563"/>
                    <a:pt x="42673" y="41769"/>
                    <a:pt x="42477" y="39361"/>
                  </a:cubicBezTo>
                  <a:cubicBezTo>
                    <a:pt x="42462" y="39180"/>
                    <a:pt x="42458" y="38998"/>
                    <a:pt x="42466" y="38817"/>
                  </a:cubicBezTo>
                  <a:cubicBezTo>
                    <a:pt x="42160" y="33316"/>
                    <a:pt x="37441" y="29104"/>
                    <a:pt x="31925" y="29409"/>
                  </a:cubicBezTo>
                  <a:cubicBezTo>
                    <a:pt x="27303" y="29665"/>
                    <a:pt x="23461" y="33049"/>
                    <a:pt x="22636" y="37592"/>
                  </a:cubicBezTo>
                  <a:cubicBezTo>
                    <a:pt x="21930" y="42314"/>
                    <a:pt x="24867" y="46819"/>
                    <a:pt x="29480" y="48093"/>
                  </a:cubicBezTo>
                  <a:cubicBezTo>
                    <a:pt x="31291" y="48220"/>
                    <a:pt x="33109" y="48220"/>
                    <a:pt x="34920" y="48093"/>
                  </a:cubicBezTo>
                  <a:cubicBezTo>
                    <a:pt x="43316" y="49038"/>
                    <a:pt x="50019" y="55507"/>
                    <a:pt x="51241" y="63845"/>
                  </a:cubicBezTo>
                  <a:cubicBezTo>
                    <a:pt x="52400" y="72044"/>
                    <a:pt x="47641" y="79931"/>
                    <a:pt x="39834" y="82748"/>
                  </a:cubicBezTo>
                  <a:cubicBezTo>
                    <a:pt x="37202" y="83798"/>
                    <a:pt x="35973" y="84673"/>
                    <a:pt x="36324" y="87473"/>
                  </a:cubicBezTo>
                  <a:cubicBezTo>
                    <a:pt x="36727" y="89463"/>
                    <a:pt x="35437" y="91402"/>
                    <a:pt x="33442" y="91804"/>
                  </a:cubicBezTo>
                  <a:cubicBezTo>
                    <a:pt x="33350" y="91822"/>
                    <a:pt x="33258" y="91837"/>
                    <a:pt x="33165" y="91849"/>
                  </a:cubicBezTo>
                  <a:cubicBezTo>
                    <a:pt x="31599" y="92016"/>
                    <a:pt x="30029" y="91578"/>
                    <a:pt x="28778" y="90624"/>
                  </a:cubicBezTo>
                  <a:cubicBezTo>
                    <a:pt x="27786" y="89456"/>
                    <a:pt x="27283" y="87951"/>
                    <a:pt x="27374" y="86423"/>
                  </a:cubicBezTo>
                  <a:cubicBezTo>
                    <a:pt x="27605" y="84659"/>
                    <a:pt x="26473" y="83002"/>
                    <a:pt x="24742" y="82573"/>
                  </a:cubicBezTo>
                  <a:cubicBezTo>
                    <a:pt x="18109" y="80022"/>
                    <a:pt x="13674" y="73733"/>
                    <a:pt x="13510" y="66646"/>
                  </a:cubicBezTo>
                  <a:cubicBezTo>
                    <a:pt x="13220" y="64344"/>
                    <a:pt x="14855" y="62243"/>
                    <a:pt x="17163" y="61953"/>
                  </a:cubicBezTo>
                  <a:cubicBezTo>
                    <a:pt x="17348" y="61930"/>
                    <a:pt x="17535" y="61919"/>
                    <a:pt x="17722" y="61920"/>
                  </a:cubicBezTo>
                  <a:cubicBezTo>
                    <a:pt x="20040" y="61724"/>
                    <a:pt x="22078" y="63440"/>
                    <a:pt x="22274" y="65751"/>
                  </a:cubicBezTo>
                  <a:cubicBezTo>
                    <a:pt x="22290" y="65932"/>
                    <a:pt x="22293" y="66114"/>
                    <a:pt x="22285" y="66296"/>
                  </a:cubicBezTo>
                  <a:cubicBezTo>
                    <a:pt x="22514" y="71801"/>
                    <a:pt x="27175" y="76078"/>
                    <a:pt x="32695" y="75849"/>
                  </a:cubicBezTo>
                  <a:cubicBezTo>
                    <a:pt x="37357" y="75656"/>
                    <a:pt x="41266" y="72272"/>
                    <a:pt x="42115" y="67696"/>
                  </a:cubicBezTo>
                  <a:cubicBezTo>
                    <a:pt x="43004" y="62552"/>
                    <a:pt x="39542" y="57664"/>
                    <a:pt x="34385" y="56778"/>
                  </a:cubicBezTo>
                  <a:cubicBezTo>
                    <a:pt x="34097" y="56728"/>
                    <a:pt x="33807" y="56692"/>
                    <a:pt x="33516" y="56669"/>
                  </a:cubicBezTo>
                  <a:cubicBezTo>
                    <a:pt x="29394" y="56620"/>
                    <a:pt x="25351" y="55536"/>
                    <a:pt x="21758" y="53519"/>
                  </a:cubicBezTo>
                  <a:cubicBezTo>
                    <a:pt x="15666" y="49915"/>
                    <a:pt x="12344" y="43012"/>
                    <a:pt x="13335" y="36017"/>
                  </a:cubicBezTo>
                  <a:cubicBezTo>
                    <a:pt x="14518" y="29674"/>
                    <a:pt x="19104" y="24496"/>
                    <a:pt x="25268" y="22540"/>
                  </a:cubicBezTo>
                  <a:cubicBezTo>
                    <a:pt x="27077" y="22106"/>
                    <a:pt x="28231" y="20340"/>
                    <a:pt x="27901" y="18515"/>
                  </a:cubicBezTo>
                  <a:cubicBezTo>
                    <a:pt x="27436" y="16309"/>
                    <a:pt x="28727" y="14112"/>
                    <a:pt x="30884" y="13439"/>
                  </a:cubicBezTo>
                  <a:cubicBezTo>
                    <a:pt x="33038" y="12563"/>
                    <a:pt x="35496" y="13594"/>
                    <a:pt x="36375" y="15742"/>
                  </a:cubicBezTo>
                  <a:cubicBezTo>
                    <a:pt x="36620" y="16343"/>
                    <a:pt x="36723" y="16992"/>
                    <a:pt x="36675" y="17639"/>
                  </a:cubicBezTo>
                  <a:cubicBezTo>
                    <a:pt x="36675" y="20615"/>
                    <a:pt x="37728" y="21490"/>
                    <a:pt x="40360" y="22540"/>
                  </a:cubicBezTo>
                  <a:cubicBezTo>
                    <a:pt x="46924" y="25146"/>
                    <a:pt x="51281" y="31423"/>
                    <a:pt x="51416" y="38467"/>
                  </a:cubicBezTo>
                  <a:close/>
                </a:path>
              </a:pathLst>
            </a:custGeom>
            <a:solidFill>
              <a:srgbClr val="367A94"/>
            </a:solidFill>
            <a:ln>
              <a:noFill/>
            </a:ln>
          </p:spPr>
          <p:txBody>
            <a:bodyPr spcFirstLastPara="1" wrap="square" lIns="91425" tIns="45700" rIns="91425" bIns="45700" anchor="ctr" anchorCtr="0">
              <a:noAutofit/>
            </a:bodyPr>
            <a:lstStyle/>
            <a:p>
              <a:endParaRPr>
                <a:solidFill>
                  <a:srgbClr val="367A94"/>
                </a:solidFill>
              </a:endParaRPr>
            </a:p>
          </p:txBody>
        </p:sp>
      </p:grpSp>
      <p:sp>
        <p:nvSpPr>
          <p:cNvPr id="55" name="Google Shape;55;p27"/>
          <p:cNvSpPr/>
          <p:nvPr/>
        </p:nvSpPr>
        <p:spPr>
          <a:xfrm>
            <a:off x="1973471" y="4526501"/>
            <a:ext cx="3926858" cy="315252"/>
          </a:xfrm>
          <a:prstGeom prst="rect">
            <a:avLst/>
          </a:prstGeom>
          <a:solidFill>
            <a:srgbClr val="E6E7E7"/>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56" name="Google Shape;56;p27"/>
          <p:cNvSpPr/>
          <p:nvPr/>
        </p:nvSpPr>
        <p:spPr>
          <a:xfrm>
            <a:off x="2069027" y="4274974"/>
            <a:ext cx="1243479" cy="246221"/>
          </a:xfrm>
          <a:prstGeom prst="rect">
            <a:avLst/>
          </a:prstGeom>
          <a:noFill/>
          <a:ln>
            <a:noFill/>
          </a:ln>
        </p:spPr>
        <p:txBody>
          <a:bodyPr spcFirstLastPara="1" wrap="square" lIns="91425" tIns="45700" rIns="91425" bIns="45700" anchor="t" anchorCtr="0">
            <a:spAutoFit/>
          </a:bodyPr>
          <a:lstStyle/>
          <a:p>
            <a:pPr algn="ctr"/>
            <a:r>
              <a:rPr lang="es-ES" sz="1000" b="1">
                <a:solidFill>
                  <a:srgbClr val="FFFFFF"/>
                </a:solidFill>
                <a:latin typeface="Roboto"/>
                <a:ea typeface="Roboto"/>
                <a:cs typeface="Roboto"/>
                <a:sym typeface="Roboto"/>
              </a:rPr>
              <a:t>PROGRAMADO</a:t>
            </a:r>
            <a:endParaRPr/>
          </a:p>
        </p:txBody>
      </p:sp>
      <p:sp>
        <p:nvSpPr>
          <p:cNvPr id="57" name="Google Shape;57;p27"/>
          <p:cNvSpPr/>
          <p:nvPr/>
        </p:nvSpPr>
        <p:spPr>
          <a:xfrm>
            <a:off x="2521951" y="3944932"/>
            <a:ext cx="356240" cy="360000"/>
          </a:xfrm>
          <a:prstGeom prst="ellipse">
            <a:avLst/>
          </a:prstGeom>
          <a:solidFill>
            <a:srgbClr val="9B1200"/>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endParaRPr>
          </a:p>
        </p:txBody>
      </p:sp>
      <p:sp>
        <p:nvSpPr>
          <p:cNvPr id="58" name="Google Shape;58;p27"/>
          <p:cNvSpPr/>
          <p:nvPr/>
        </p:nvSpPr>
        <p:spPr>
          <a:xfrm>
            <a:off x="3415188" y="4274974"/>
            <a:ext cx="1243479" cy="246221"/>
          </a:xfrm>
          <a:prstGeom prst="rect">
            <a:avLst/>
          </a:prstGeom>
          <a:noFill/>
          <a:ln>
            <a:noFill/>
          </a:ln>
        </p:spPr>
        <p:txBody>
          <a:bodyPr spcFirstLastPara="1" wrap="square" lIns="91425" tIns="45700" rIns="91425" bIns="45700" anchor="t" anchorCtr="0">
            <a:spAutoFit/>
          </a:bodyPr>
          <a:lstStyle/>
          <a:p>
            <a:pPr algn="ctr"/>
            <a:r>
              <a:rPr lang="es-ES" sz="1000" b="1">
                <a:solidFill>
                  <a:srgbClr val="FFFFFF"/>
                </a:solidFill>
                <a:latin typeface="Roboto"/>
                <a:ea typeface="Roboto"/>
                <a:cs typeface="Roboto"/>
                <a:sym typeface="Roboto"/>
              </a:rPr>
              <a:t>ATENDIDOS</a:t>
            </a:r>
            <a:endParaRPr/>
          </a:p>
        </p:txBody>
      </p:sp>
      <p:sp>
        <p:nvSpPr>
          <p:cNvPr id="59" name="Google Shape;59;p27"/>
          <p:cNvSpPr/>
          <p:nvPr/>
        </p:nvSpPr>
        <p:spPr>
          <a:xfrm>
            <a:off x="3875700" y="3968003"/>
            <a:ext cx="0" cy="0"/>
          </a:xfrm>
          <a:prstGeom prst="ellipse">
            <a:avLst/>
          </a:prstGeom>
          <a:solidFill>
            <a:srgbClr val="9B1200"/>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endParaRPr>
          </a:p>
        </p:txBody>
      </p:sp>
      <p:sp>
        <p:nvSpPr>
          <p:cNvPr id="60" name="Google Shape;60;p27"/>
          <p:cNvSpPr/>
          <p:nvPr/>
        </p:nvSpPr>
        <p:spPr>
          <a:xfrm>
            <a:off x="4776098" y="4274974"/>
            <a:ext cx="1243479" cy="246221"/>
          </a:xfrm>
          <a:prstGeom prst="rect">
            <a:avLst/>
          </a:prstGeom>
          <a:noFill/>
          <a:ln>
            <a:noFill/>
          </a:ln>
        </p:spPr>
        <p:txBody>
          <a:bodyPr spcFirstLastPara="1" wrap="square" lIns="91425" tIns="45700" rIns="91425" bIns="45700" anchor="t" anchorCtr="0">
            <a:spAutoFit/>
          </a:bodyPr>
          <a:lstStyle/>
          <a:p>
            <a:pPr algn="ctr"/>
            <a:r>
              <a:rPr lang="es-ES" sz="1000" b="1">
                <a:solidFill>
                  <a:srgbClr val="FFFFFF"/>
                </a:solidFill>
                <a:latin typeface="Roboto"/>
                <a:ea typeface="Roboto"/>
                <a:cs typeface="Roboto"/>
                <a:sym typeface="Roboto"/>
              </a:rPr>
              <a:t>% AVANCE</a:t>
            </a:r>
            <a:endParaRPr/>
          </a:p>
        </p:txBody>
      </p:sp>
      <p:cxnSp>
        <p:nvCxnSpPr>
          <p:cNvPr id="61" name="Google Shape;61;p27"/>
          <p:cNvCxnSpPr/>
          <p:nvPr/>
        </p:nvCxnSpPr>
        <p:spPr>
          <a:xfrm>
            <a:off x="3393673" y="4201753"/>
            <a:ext cx="0" cy="292973"/>
          </a:xfrm>
          <a:prstGeom prst="straightConnector1">
            <a:avLst/>
          </a:prstGeom>
          <a:noFill/>
          <a:ln w="9525" cap="flat" cmpd="sng">
            <a:solidFill>
              <a:schemeClr val="lt1"/>
            </a:solidFill>
            <a:prstDash val="solid"/>
            <a:round/>
            <a:headEnd type="none" w="sm" len="sm"/>
            <a:tailEnd type="none" w="sm" len="sm"/>
          </a:ln>
        </p:spPr>
      </p:cxnSp>
      <p:cxnSp>
        <p:nvCxnSpPr>
          <p:cNvPr id="62" name="Google Shape;62;p27"/>
          <p:cNvCxnSpPr/>
          <p:nvPr/>
        </p:nvCxnSpPr>
        <p:spPr>
          <a:xfrm>
            <a:off x="4675168" y="4201753"/>
            <a:ext cx="0" cy="292973"/>
          </a:xfrm>
          <a:prstGeom prst="straightConnector1">
            <a:avLst/>
          </a:prstGeom>
          <a:noFill/>
          <a:ln w="9525" cap="flat" cmpd="sng">
            <a:solidFill>
              <a:schemeClr val="lt1"/>
            </a:solidFill>
            <a:prstDash val="solid"/>
            <a:round/>
            <a:headEnd type="none" w="sm" len="sm"/>
            <a:tailEnd type="none" w="sm" len="sm"/>
          </a:ln>
        </p:spPr>
      </p:cxnSp>
      <p:cxnSp>
        <p:nvCxnSpPr>
          <p:cNvPr id="63" name="Google Shape;63;p27"/>
          <p:cNvCxnSpPr/>
          <p:nvPr/>
        </p:nvCxnSpPr>
        <p:spPr>
          <a:xfrm>
            <a:off x="3393673" y="4526501"/>
            <a:ext cx="0" cy="315252"/>
          </a:xfrm>
          <a:prstGeom prst="straightConnector1">
            <a:avLst/>
          </a:prstGeom>
          <a:noFill/>
          <a:ln w="9525" cap="flat" cmpd="sng">
            <a:solidFill>
              <a:srgbClr val="222A35"/>
            </a:solidFill>
            <a:prstDash val="solid"/>
            <a:round/>
            <a:headEnd type="none" w="sm" len="sm"/>
            <a:tailEnd type="none" w="sm" len="sm"/>
          </a:ln>
        </p:spPr>
      </p:cxnSp>
      <p:cxnSp>
        <p:nvCxnSpPr>
          <p:cNvPr id="64" name="Google Shape;64;p27"/>
          <p:cNvCxnSpPr/>
          <p:nvPr/>
        </p:nvCxnSpPr>
        <p:spPr>
          <a:xfrm>
            <a:off x="4675168" y="4526501"/>
            <a:ext cx="0" cy="315252"/>
          </a:xfrm>
          <a:prstGeom prst="straightConnector1">
            <a:avLst/>
          </a:prstGeom>
          <a:noFill/>
          <a:ln w="9525" cap="flat" cmpd="sng">
            <a:solidFill>
              <a:srgbClr val="222A35"/>
            </a:solidFill>
            <a:prstDash val="solid"/>
            <a:round/>
            <a:headEnd type="none" w="sm" len="sm"/>
            <a:tailEnd type="none" w="sm" len="sm"/>
          </a:ln>
        </p:spPr>
      </p:cxnSp>
      <p:sp>
        <p:nvSpPr>
          <p:cNvPr id="65" name="Google Shape;65;p27"/>
          <p:cNvSpPr/>
          <p:nvPr/>
        </p:nvSpPr>
        <p:spPr>
          <a:xfrm>
            <a:off x="1973471" y="5881298"/>
            <a:ext cx="3926858" cy="292973"/>
          </a:xfrm>
          <a:prstGeom prst="round2SameRect">
            <a:avLst>
              <a:gd name="adj1" fmla="val 16667"/>
              <a:gd name="adj2" fmla="val 0"/>
            </a:avLst>
          </a:prstGeom>
          <a:solidFill>
            <a:srgbClr val="AB3931"/>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66" name="Google Shape;66;p27"/>
          <p:cNvSpPr/>
          <p:nvPr/>
        </p:nvSpPr>
        <p:spPr>
          <a:xfrm>
            <a:off x="1973471" y="6206046"/>
            <a:ext cx="3926858" cy="315252"/>
          </a:xfrm>
          <a:prstGeom prst="rect">
            <a:avLst/>
          </a:prstGeom>
          <a:solidFill>
            <a:srgbClr val="E6E7E7"/>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67" name="Google Shape;67;p27"/>
          <p:cNvSpPr/>
          <p:nvPr/>
        </p:nvSpPr>
        <p:spPr>
          <a:xfrm>
            <a:off x="2151258" y="5934952"/>
            <a:ext cx="1243479" cy="246221"/>
          </a:xfrm>
          <a:prstGeom prst="rect">
            <a:avLst/>
          </a:prstGeom>
          <a:noFill/>
          <a:ln>
            <a:noFill/>
          </a:ln>
        </p:spPr>
        <p:txBody>
          <a:bodyPr spcFirstLastPara="1" wrap="square" lIns="91425" tIns="45700" rIns="91425" bIns="45700" anchor="t" anchorCtr="0">
            <a:spAutoFit/>
          </a:bodyPr>
          <a:lstStyle/>
          <a:p>
            <a:pPr algn="ctr"/>
            <a:r>
              <a:rPr lang="es-ES" sz="1000" b="1">
                <a:solidFill>
                  <a:srgbClr val="FFFFFF"/>
                </a:solidFill>
                <a:latin typeface="Roboto"/>
                <a:ea typeface="Roboto"/>
                <a:cs typeface="Roboto"/>
                <a:sym typeface="Roboto"/>
              </a:rPr>
              <a:t>PROGRAMADO</a:t>
            </a:r>
            <a:endParaRPr/>
          </a:p>
        </p:txBody>
      </p:sp>
      <p:sp>
        <p:nvSpPr>
          <p:cNvPr id="68" name="Google Shape;68;p27"/>
          <p:cNvSpPr/>
          <p:nvPr/>
        </p:nvSpPr>
        <p:spPr>
          <a:xfrm>
            <a:off x="3672112" y="5934952"/>
            <a:ext cx="986555" cy="246221"/>
          </a:xfrm>
          <a:prstGeom prst="rect">
            <a:avLst/>
          </a:prstGeom>
          <a:noFill/>
          <a:ln>
            <a:noFill/>
          </a:ln>
        </p:spPr>
        <p:txBody>
          <a:bodyPr spcFirstLastPara="1" wrap="square" lIns="91425" tIns="45700" rIns="91425" bIns="45700" anchor="t" anchorCtr="0">
            <a:spAutoFit/>
          </a:bodyPr>
          <a:lstStyle/>
          <a:p>
            <a:pPr algn="ctr"/>
            <a:r>
              <a:rPr lang="es-ES" sz="1000" b="1">
                <a:solidFill>
                  <a:srgbClr val="FFFFFF"/>
                </a:solidFill>
                <a:latin typeface="Roboto"/>
                <a:ea typeface="Roboto"/>
                <a:cs typeface="Roboto"/>
                <a:sym typeface="Roboto"/>
              </a:rPr>
              <a:t>EJECUTADO</a:t>
            </a:r>
            <a:endParaRPr/>
          </a:p>
        </p:txBody>
      </p:sp>
      <p:sp>
        <p:nvSpPr>
          <p:cNvPr id="69" name="Google Shape;69;p27"/>
          <p:cNvSpPr/>
          <p:nvPr/>
        </p:nvSpPr>
        <p:spPr>
          <a:xfrm>
            <a:off x="4836966" y="5934952"/>
            <a:ext cx="1243479" cy="246221"/>
          </a:xfrm>
          <a:prstGeom prst="rect">
            <a:avLst/>
          </a:prstGeom>
          <a:noFill/>
          <a:ln>
            <a:noFill/>
          </a:ln>
        </p:spPr>
        <p:txBody>
          <a:bodyPr spcFirstLastPara="1" wrap="square" lIns="91425" tIns="45700" rIns="91425" bIns="45700" anchor="t" anchorCtr="0">
            <a:spAutoFit/>
          </a:bodyPr>
          <a:lstStyle/>
          <a:p>
            <a:pPr algn="ctr"/>
            <a:r>
              <a:rPr lang="es-ES" sz="1000" b="1">
                <a:solidFill>
                  <a:srgbClr val="FFFFFF"/>
                </a:solidFill>
                <a:latin typeface="Roboto"/>
                <a:ea typeface="Roboto"/>
                <a:cs typeface="Roboto"/>
                <a:sym typeface="Roboto"/>
              </a:rPr>
              <a:t>% AVANCE</a:t>
            </a:r>
            <a:endParaRPr/>
          </a:p>
        </p:txBody>
      </p:sp>
      <p:cxnSp>
        <p:nvCxnSpPr>
          <p:cNvPr id="70" name="Google Shape;70;p27"/>
          <p:cNvCxnSpPr/>
          <p:nvPr/>
        </p:nvCxnSpPr>
        <p:spPr>
          <a:xfrm>
            <a:off x="3527191" y="5881298"/>
            <a:ext cx="0" cy="292973"/>
          </a:xfrm>
          <a:prstGeom prst="straightConnector1">
            <a:avLst/>
          </a:prstGeom>
          <a:noFill/>
          <a:ln w="9525" cap="flat" cmpd="sng">
            <a:solidFill>
              <a:schemeClr val="lt1"/>
            </a:solidFill>
            <a:prstDash val="solid"/>
            <a:round/>
            <a:headEnd type="none" w="sm" len="sm"/>
            <a:tailEnd type="none" w="sm" len="sm"/>
          </a:ln>
        </p:spPr>
      </p:cxnSp>
      <p:cxnSp>
        <p:nvCxnSpPr>
          <p:cNvPr id="71" name="Google Shape;71;p27"/>
          <p:cNvCxnSpPr/>
          <p:nvPr/>
        </p:nvCxnSpPr>
        <p:spPr>
          <a:xfrm>
            <a:off x="5027172" y="5881298"/>
            <a:ext cx="0" cy="292973"/>
          </a:xfrm>
          <a:prstGeom prst="straightConnector1">
            <a:avLst/>
          </a:prstGeom>
          <a:noFill/>
          <a:ln w="9525" cap="flat" cmpd="sng">
            <a:solidFill>
              <a:schemeClr val="lt1"/>
            </a:solidFill>
            <a:prstDash val="solid"/>
            <a:round/>
            <a:headEnd type="none" w="sm" len="sm"/>
            <a:tailEnd type="none" w="sm" len="sm"/>
          </a:ln>
        </p:spPr>
      </p:cxnSp>
      <p:cxnSp>
        <p:nvCxnSpPr>
          <p:cNvPr id="72" name="Google Shape;72;p27"/>
          <p:cNvCxnSpPr/>
          <p:nvPr/>
        </p:nvCxnSpPr>
        <p:spPr>
          <a:xfrm>
            <a:off x="3527191" y="6206046"/>
            <a:ext cx="0" cy="315252"/>
          </a:xfrm>
          <a:prstGeom prst="straightConnector1">
            <a:avLst/>
          </a:prstGeom>
          <a:noFill/>
          <a:ln w="9525" cap="flat" cmpd="sng">
            <a:solidFill>
              <a:srgbClr val="222A35"/>
            </a:solidFill>
            <a:prstDash val="solid"/>
            <a:round/>
            <a:headEnd type="none" w="sm" len="sm"/>
            <a:tailEnd type="none" w="sm" len="sm"/>
          </a:ln>
        </p:spPr>
      </p:cxnSp>
      <p:cxnSp>
        <p:nvCxnSpPr>
          <p:cNvPr id="73" name="Google Shape;73;p27"/>
          <p:cNvCxnSpPr/>
          <p:nvPr/>
        </p:nvCxnSpPr>
        <p:spPr>
          <a:xfrm>
            <a:off x="5027172" y="6206046"/>
            <a:ext cx="0" cy="315252"/>
          </a:xfrm>
          <a:prstGeom prst="straightConnector1">
            <a:avLst/>
          </a:prstGeom>
          <a:noFill/>
          <a:ln w="9525" cap="flat" cmpd="sng">
            <a:solidFill>
              <a:srgbClr val="222A35"/>
            </a:solidFill>
            <a:prstDash val="solid"/>
            <a:round/>
            <a:headEnd type="none" w="sm" len="sm"/>
            <a:tailEnd type="none" w="sm" len="sm"/>
          </a:ln>
        </p:spPr>
      </p:cxnSp>
      <p:sp>
        <p:nvSpPr>
          <p:cNvPr id="74" name="Google Shape;74;p27"/>
          <p:cNvSpPr/>
          <p:nvPr/>
        </p:nvSpPr>
        <p:spPr>
          <a:xfrm>
            <a:off x="2611770" y="5624924"/>
            <a:ext cx="320616" cy="324000"/>
          </a:xfrm>
          <a:prstGeom prst="ellipse">
            <a:avLst/>
          </a:prstGeom>
          <a:solidFill>
            <a:srgbClr val="9B1200"/>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endParaRPr>
          </a:p>
        </p:txBody>
      </p:sp>
      <p:sp>
        <p:nvSpPr>
          <p:cNvPr id="75" name="Google Shape;75;p27"/>
          <p:cNvSpPr/>
          <p:nvPr/>
        </p:nvSpPr>
        <p:spPr>
          <a:xfrm>
            <a:off x="3875700" y="5624924"/>
            <a:ext cx="320616" cy="324000"/>
          </a:xfrm>
          <a:prstGeom prst="ellipse">
            <a:avLst/>
          </a:prstGeom>
          <a:solidFill>
            <a:srgbClr val="9B1200"/>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endParaRPr>
          </a:p>
        </p:txBody>
      </p:sp>
      <p:sp>
        <p:nvSpPr>
          <p:cNvPr id="76" name="Google Shape;76;p27"/>
          <p:cNvSpPr/>
          <p:nvPr/>
        </p:nvSpPr>
        <p:spPr>
          <a:xfrm>
            <a:off x="5334920" y="5624924"/>
            <a:ext cx="320616" cy="324000"/>
          </a:xfrm>
          <a:prstGeom prst="ellipse">
            <a:avLst/>
          </a:prstGeom>
          <a:solidFill>
            <a:srgbClr val="9B1200"/>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endParaRPr>
          </a:p>
        </p:txBody>
      </p:sp>
      <p:pic>
        <p:nvPicPr>
          <p:cNvPr id="77" name="Google Shape;77;p2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936779" y="5678517"/>
            <a:ext cx="198457" cy="198457"/>
          </a:xfrm>
          <a:prstGeom prst="rect">
            <a:avLst/>
          </a:prstGeom>
          <a:noFill/>
          <a:ln>
            <a:noFill/>
          </a:ln>
        </p:spPr>
      </p:pic>
      <p:pic>
        <p:nvPicPr>
          <p:cNvPr id="78" name="Google Shape;78;p2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175360" y="3996591"/>
            <a:ext cx="259249" cy="248668"/>
          </a:xfrm>
          <a:prstGeom prst="rect">
            <a:avLst/>
          </a:prstGeom>
          <a:noFill/>
          <a:ln>
            <a:noFill/>
          </a:ln>
        </p:spPr>
      </p:pic>
      <p:pic>
        <p:nvPicPr>
          <p:cNvPr id="79" name="Google Shape;79;p27"/>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579287" y="4002923"/>
            <a:ext cx="234481" cy="224910"/>
          </a:xfrm>
          <a:prstGeom prst="rect">
            <a:avLst/>
          </a:prstGeom>
          <a:noFill/>
          <a:ln>
            <a:noFill/>
          </a:ln>
        </p:spPr>
      </p:pic>
      <p:pic>
        <p:nvPicPr>
          <p:cNvPr id="80" name="Google Shape;80;p27"/>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381114" y="5692399"/>
            <a:ext cx="214350" cy="205601"/>
          </a:xfrm>
          <a:prstGeom prst="rect">
            <a:avLst/>
          </a:prstGeom>
          <a:noFill/>
          <a:ln>
            <a:noFill/>
          </a:ln>
        </p:spPr>
      </p:pic>
      <p:sp>
        <p:nvSpPr>
          <p:cNvPr id="81" name="Google Shape;81;p27"/>
          <p:cNvSpPr/>
          <p:nvPr/>
        </p:nvSpPr>
        <p:spPr>
          <a:xfrm rot="2700000">
            <a:off x="479690" y="3321761"/>
            <a:ext cx="168498" cy="168498"/>
          </a:xfrm>
          <a:prstGeom prst="rect">
            <a:avLst/>
          </a:prstGeom>
          <a:solidFill>
            <a:srgbClr val="1F3864"/>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82" name="Google Shape;82;p27"/>
          <p:cNvSpPr txBox="1"/>
          <p:nvPr/>
        </p:nvSpPr>
        <p:spPr>
          <a:xfrm>
            <a:off x="435748" y="3098021"/>
            <a:ext cx="1425792" cy="364908"/>
          </a:xfrm>
          <a:prstGeom prst="rect">
            <a:avLst/>
          </a:prstGeom>
          <a:noFill/>
          <a:ln>
            <a:noFill/>
          </a:ln>
        </p:spPr>
        <p:txBody>
          <a:bodyPr spcFirstLastPara="1" wrap="square" lIns="91425" tIns="45700" rIns="91425" bIns="45700" anchor="t" anchorCtr="0">
            <a:spAutoFit/>
          </a:bodyPr>
          <a:lstStyle/>
          <a:p>
            <a:pPr algn="ctr">
              <a:lnSpc>
                <a:spcPct val="107000"/>
              </a:lnSpc>
            </a:pPr>
            <a:r>
              <a:rPr lang="es-ES" b="1">
                <a:solidFill>
                  <a:srgbClr val="FFFFFF"/>
                </a:solidFill>
                <a:latin typeface="Century Gothic"/>
                <a:ea typeface="Century Gothic"/>
                <a:cs typeface="Century Gothic"/>
                <a:sym typeface="Century Gothic"/>
              </a:rPr>
              <a:t>NACIONAL</a:t>
            </a:r>
            <a:endParaRPr b="1">
              <a:solidFill>
                <a:srgbClr val="FFFFFF"/>
              </a:solidFill>
              <a:latin typeface="Century Gothic"/>
              <a:ea typeface="Century Gothic"/>
              <a:cs typeface="Century Gothic"/>
              <a:sym typeface="Century Gothic"/>
            </a:endParaRPr>
          </a:p>
        </p:txBody>
      </p:sp>
      <p:sp>
        <p:nvSpPr>
          <p:cNvPr id="83" name="Google Shape;83;p27"/>
          <p:cNvSpPr/>
          <p:nvPr/>
        </p:nvSpPr>
        <p:spPr>
          <a:xfrm>
            <a:off x="3858901" y="3944932"/>
            <a:ext cx="356240" cy="360000"/>
          </a:xfrm>
          <a:prstGeom prst="ellipse">
            <a:avLst/>
          </a:prstGeom>
          <a:solidFill>
            <a:srgbClr val="9B1200"/>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endParaRPr>
          </a:p>
        </p:txBody>
      </p:sp>
      <p:pic>
        <p:nvPicPr>
          <p:cNvPr id="84" name="Google Shape;84;p2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2642158" y="5675443"/>
            <a:ext cx="231970" cy="222502"/>
          </a:xfrm>
          <a:prstGeom prst="rect">
            <a:avLst/>
          </a:prstGeom>
          <a:noFill/>
          <a:ln>
            <a:noFill/>
          </a:ln>
        </p:spPr>
      </p:pic>
      <p:pic>
        <p:nvPicPr>
          <p:cNvPr id="85" name="Google Shape;85;p2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912413" y="4006409"/>
            <a:ext cx="247188" cy="247188"/>
          </a:xfrm>
          <a:prstGeom prst="rect">
            <a:avLst/>
          </a:prstGeom>
          <a:noFill/>
          <a:ln>
            <a:noFill/>
          </a:ln>
        </p:spPr>
      </p:pic>
      <p:grpSp>
        <p:nvGrpSpPr>
          <p:cNvPr id="86" name="Google Shape;86;p27"/>
          <p:cNvGrpSpPr/>
          <p:nvPr/>
        </p:nvGrpSpPr>
        <p:grpSpPr>
          <a:xfrm>
            <a:off x="361492" y="4674273"/>
            <a:ext cx="1383789" cy="1383789"/>
            <a:chOff x="4381714" y="-394614"/>
            <a:chExt cx="1700039" cy="1700039"/>
          </a:xfrm>
        </p:grpSpPr>
        <p:sp>
          <p:nvSpPr>
            <p:cNvPr id="87" name="Google Shape;87;p27"/>
            <p:cNvSpPr/>
            <p:nvPr/>
          </p:nvSpPr>
          <p:spPr>
            <a:xfrm>
              <a:off x="4515309" y="-259167"/>
              <a:ext cx="1452549" cy="1452549"/>
            </a:xfrm>
            <a:prstGeom prst="ellipse">
              <a:avLst/>
            </a:prstGeom>
            <a:solidFill>
              <a:schemeClr val="dk2"/>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88" name="Google Shape;88;p27"/>
            <p:cNvSpPr/>
            <p:nvPr/>
          </p:nvSpPr>
          <p:spPr>
            <a:xfrm>
              <a:off x="4809332" y="38634"/>
              <a:ext cx="837132" cy="837132"/>
            </a:xfrm>
            <a:prstGeom prst="ellipse">
              <a:avLst/>
            </a:prstGeom>
            <a:solidFill>
              <a:srgbClr val="3D4B5F"/>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89" name="Google Shape;89;p27"/>
            <p:cNvSpPr/>
            <p:nvPr/>
          </p:nvSpPr>
          <p:spPr>
            <a:xfrm>
              <a:off x="4989062" y="218364"/>
              <a:ext cx="477672" cy="477672"/>
            </a:xfrm>
            <a:prstGeom prst="ellipse">
              <a:avLst/>
            </a:prstGeom>
            <a:solidFill>
              <a:srgbClr val="323F4F"/>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90" name="Google Shape;90;p27"/>
            <p:cNvSpPr/>
            <p:nvPr/>
          </p:nvSpPr>
          <p:spPr>
            <a:xfrm>
              <a:off x="4381714" y="-394614"/>
              <a:ext cx="1700039" cy="1700039"/>
            </a:xfrm>
            <a:prstGeom prst="ellipse">
              <a:avLst/>
            </a:prstGeom>
            <a:noFill/>
            <a:ln w="25400" cap="flat" cmpd="sng">
              <a:solidFill>
                <a:srgbClr val="323F4F"/>
              </a:solidFill>
              <a:prstDash val="dash"/>
              <a:round/>
              <a:headEnd type="none" w="sm" len="sm"/>
              <a:tailEnd type="none" w="sm" len="sm"/>
            </a:ln>
          </p:spPr>
          <p:txBody>
            <a:bodyPr spcFirstLastPara="1" wrap="square" lIns="91425" tIns="45700" rIns="91425" bIns="45700" anchor="ctr" anchorCtr="0">
              <a:noAutofit/>
            </a:bodyPr>
            <a:lstStyle/>
            <a:p>
              <a:pPr algn="ctr"/>
              <a:endParaRPr>
                <a:solidFill>
                  <a:srgbClr val="FFFFFF"/>
                </a:solidFill>
              </a:endParaRPr>
            </a:p>
          </p:txBody>
        </p:sp>
      </p:grpSp>
      <p:pic>
        <p:nvPicPr>
          <p:cNvPr id="91" name="Google Shape;91;p27"/>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25422" y="3981041"/>
            <a:ext cx="1866775" cy="2412040"/>
          </a:xfrm>
          <a:prstGeom prst="rect">
            <a:avLst/>
          </a:prstGeom>
          <a:noFill/>
          <a:ln>
            <a:noFill/>
          </a:ln>
        </p:spPr>
      </p:pic>
      <p:sp>
        <p:nvSpPr>
          <p:cNvPr id="92" name="Google Shape;92;p27"/>
          <p:cNvSpPr txBox="1"/>
          <p:nvPr/>
        </p:nvSpPr>
        <p:spPr>
          <a:xfrm>
            <a:off x="1907176" y="6476331"/>
            <a:ext cx="3397808" cy="184666"/>
          </a:xfrm>
          <a:prstGeom prst="rect">
            <a:avLst/>
          </a:prstGeom>
          <a:noFill/>
          <a:ln>
            <a:noFill/>
          </a:ln>
        </p:spPr>
        <p:txBody>
          <a:bodyPr spcFirstLastPara="1" wrap="square" lIns="91425" tIns="45700" rIns="91425" bIns="45700" anchor="t" anchorCtr="0">
            <a:spAutoFit/>
          </a:bodyPr>
          <a:lstStyle/>
          <a:p>
            <a:r>
              <a:rPr lang="es-ES" sz="600"/>
              <a:t>Fuente: SIAF consulta amigable del MEF 30/06/2023</a:t>
            </a:r>
            <a:endParaRPr/>
          </a:p>
        </p:txBody>
      </p:sp>
      <p:sp>
        <p:nvSpPr>
          <p:cNvPr id="93" name="Google Shape;93;p27"/>
          <p:cNvSpPr txBox="1"/>
          <p:nvPr/>
        </p:nvSpPr>
        <p:spPr>
          <a:xfrm>
            <a:off x="1907175" y="4797432"/>
            <a:ext cx="3938849" cy="184666"/>
          </a:xfrm>
          <a:prstGeom prst="rect">
            <a:avLst/>
          </a:prstGeom>
          <a:noFill/>
          <a:ln>
            <a:noFill/>
          </a:ln>
        </p:spPr>
        <p:txBody>
          <a:bodyPr spcFirstLastPara="1" wrap="square" lIns="91425" tIns="45700" rIns="91425" bIns="45700" anchor="t" anchorCtr="0">
            <a:spAutoFit/>
          </a:bodyPr>
          <a:lstStyle/>
          <a:p>
            <a:pPr algn="just"/>
            <a:r>
              <a:rPr lang="es-ES" sz="600"/>
              <a:t>Fuente: Programa Nacional PAIS al 31/05/2023.</a:t>
            </a:r>
            <a:endParaRPr/>
          </a:p>
        </p:txBody>
      </p:sp>
      <p:pic>
        <p:nvPicPr>
          <p:cNvPr id="94" name="Google Shape;94;p27"/>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131287" y="3210288"/>
            <a:ext cx="5938809" cy="3647712"/>
          </a:xfrm>
          <a:prstGeom prst="rect">
            <a:avLst/>
          </a:prstGeom>
          <a:noFill/>
          <a:ln>
            <a:noFill/>
          </a:ln>
        </p:spPr>
      </p:pic>
      <p:sp>
        <p:nvSpPr>
          <p:cNvPr id="95" name="Google Shape;95;p27"/>
          <p:cNvSpPr txBox="1"/>
          <p:nvPr/>
        </p:nvSpPr>
        <p:spPr>
          <a:xfrm>
            <a:off x="6353253" y="3679059"/>
            <a:ext cx="5388900" cy="2660688"/>
          </a:xfrm>
          <a:prstGeom prst="rect">
            <a:avLst/>
          </a:prstGeom>
          <a:noFill/>
          <a:ln>
            <a:noFill/>
          </a:ln>
        </p:spPr>
        <p:txBody>
          <a:bodyPr spcFirstLastPara="1" wrap="square" lIns="91425" tIns="45700" rIns="91425" bIns="45700" anchor="t" anchorCtr="0">
            <a:spAutoFit/>
          </a:bodyPr>
          <a:lstStyle/>
          <a:p>
            <a:pPr indent="-76200" algn="just">
              <a:lnSpc>
                <a:spcPct val="107000"/>
              </a:lnSpc>
              <a:buSzPts val="1200"/>
              <a:buFont typeface="Arial"/>
              <a:buChar char="•"/>
            </a:pPr>
            <a:r>
              <a:rPr lang="es-ES" sz="1300" b="1" dirty="0">
                <a:solidFill>
                  <a:schemeClr val="tx1"/>
                </a:solidFill>
                <a:latin typeface="Century Gothic"/>
                <a:ea typeface="Century Gothic"/>
                <a:cs typeface="Century Gothic"/>
                <a:sym typeface="Century Gothic"/>
              </a:rPr>
              <a:t>424,123 ciudadanos </a:t>
            </a:r>
            <a:r>
              <a:rPr lang="es-ES" sz="1300" dirty="0">
                <a:solidFill>
                  <a:schemeClr val="tx1"/>
                </a:solidFill>
                <a:latin typeface="Century Gothic"/>
                <a:ea typeface="Century Gothic"/>
                <a:cs typeface="Century Gothic"/>
                <a:sym typeface="Century Gothic"/>
              </a:rPr>
              <a:t>recibieron más de 1,7 millones  atenciones servicios de salud, educación, identidad, justicia, prevención de la violencia y programas sociales, a través de 492 Tambos y 14 PIAS (*)</a:t>
            </a:r>
            <a:endParaRPr sz="1300" dirty="0">
              <a:solidFill>
                <a:schemeClr val="tx1"/>
              </a:solidFill>
              <a:latin typeface="Century Gothic"/>
              <a:ea typeface="Century Gothic"/>
              <a:cs typeface="Century Gothic"/>
              <a:sym typeface="Century Gothic"/>
            </a:endParaRPr>
          </a:p>
          <a:p>
            <a:pPr marL="457200" algn="just">
              <a:lnSpc>
                <a:spcPct val="107000"/>
              </a:lnSpc>
            </a:pPr>
            <a:endParaRPr sz="1300" dirty="0">
              <a:solidFill>
                <a:schemeClr val="tx1"/>
              </a:solidFill>
              <a:latin typeface="Century Gothic"/>
              <a:ea typeface="Century Gothic"/>
              <a:cs typeface="Century Gothic"/>
              <a:sym typeface="Century Gothic"/>
            </a:endParaRPr>
          </a:p>
          <a:p>
            <a:pPr indent="-76200" algn="just">
              <a:lnSpc>
                <a:spcPct val="107000"/>
              </a:lnSpc>
              <a:buSzPts val="1200"/>
              <a:buFont typeface="Arial"/>
              <a:buChar char="•"/>
            </a:pPr>
            <a:r>
              <a:rPr lang="es-PE" sz="1300" b="1" dirty="0">
                <a:solidFill>
                  <a:schemeClr val="tx1"/>
                </a:solidFill>
                <a:latin typeface="Century Gothic"/>
                <a:ea typeface="Century Gothic"/>
                <a:cs typeface="Century Gothic"/>
              </a:rPr>
              <a:t>06 nuevos tambos en funcionamiento, en 03 regiones, 06 provincias y 06 distritos</a:t>
            </a:r>
            <a:r>
              <a:rPr lang="es-PE" sz="1300" dirty="0">
                <a:solidFill>
                  <a:schemeClr val="tx1"/>
                </a:solidFill>
                <a:latin typeface="Century Gothic"/>
                <a:ea typeface="Century Gothic"/>
                <a:cs typeface="Century Gothic"/>
              </a:rPr>
              <a:t>: (Napo, provincia de </a:t>
            </a:r>
            <a:r>
              <a:rPr lang="es-PE" sz="1300" dirty="0" err="1">
                <a:solidFill>
                  <a:schemeClr val="tx1"/>
                </a:solidFill>
                <a:latin typeface="Century Gothic"/>
                <a:ea typeface="Century Gothic"/>
                <a:cs typeface="Century Gothic"/>
              </a:rPr>
              <a:t>Maynas</a:t>
            </a:r>
            <a:r>
              <a:rPr lang="es-PE" sz="1300" dirty="0">
                <a:solidFill>
                  <a:schemeClr val="tx1"/>
                </a:solidFill>
                <a:latin typeface="Century Gothic"/>
                <a:ea typeface="Century Gothic"/>
                <a:cs typeface="Century Gothic"/>
              </a:rPr>
              <a:t>; Maquia, provincia de Requena; </a:t>
            </a:r>
            <a:r>
              <a:rPr lang="es-PE" sz="1300" dirty="0" err="1">
                <a:solidFill>
                  <a:schemeClr val="tx1"/>
                </a:solidFill>
                <a:latin typeface="Century Gothic"/>
                <a:ea typeface="Century Gothic"/>
                <a:cs typeface="Century Gothic"/>
              </a:rPr>
              <a:t>Cahuapanas</a:t>
            </a:r>
            <a:r>
              <a:rPr lang="es-PE" sz="1300" dirty="0">
                <a:solidFill>
                  <a:schemeClr val="tx1"/>
                </a:solidFill>
                <a:latin typeface="Century Gothic"/>
                <a:ea typeface="Century Gothic"/>
                <a:cs typeface="Century Gothic"/>
              </a:rPr>
              <a:t>, provincia de </a:t>
            </a:r>
            <a:r>
              <a:rPr lang="es-PE" sz="1300" dirty="0" err="1">
                <a:solidFill>
                  <a:schemeClr val="tx1"/>
                </a:solidFill>
                <a:latin typeface="Century Gothic"/>
                <a:ea typeface="Century Gothic"/>
                <a:cs typeface="Century Gothic"/>
              </a:rPr>
              <a:t>Datem</a:t>
            </a:r>
            <a:r>
              <a:rPr lang="es-PE" sz="1300" dirty="0">
                <a:solidFill>
                  <a:schemeClr val="tx1"/>
                </a:solidFill>
                <a:latin typeface="Century Gothic"/>
                <a:ea typeface="Century Gothic"/>
                <a:cs typeface="Century Gothic"/>
              </a:rPr>
              <a:t> del </a:t>
            </a:r>
            <a:r>
              <a:rPr lang="es-PE" sz="1300" dirty="0" err="1">
                <a:solidFill>
                  <a:schemeClr val="tx1"/>
                </a:solidFill>
                <a:latin typeface="Century Gothic"/>
                <a:ea typeface="Century Gothic"/>
                <a:cs typeface="Century Gothic"/>
              </a:rPr>
              <a:t>Marañon</a:t>
            </a:r>
            <a:r>
              <a:rPr lang="es-PE" sz="1300" dirty="0">
                <a:solidFill>
                  <a:schemeClr val="tx1"/>
                </a:solidFill>
                <a:latin typeface="Century Gothic"/>
                <a:ea typeface="Century Gothic"/>
                <a:cs typeface="Century Gothic"/>
              </a:rPr>
              <a:t>; Lagunas, provincia de Alto Amazonas en la región de Loreto; distrito y provincia de </a:t>
            </a:r>
            <a:r>
              <a:rPr lang="es-PE" sz="1300" dirty="0" err="1">
                <a:solidFill>
                  <a:schemeClr val="tx1"/>
                </a:solidFill>
                <a:latin typeface="Century Gothic"/>
                <a:ea typeface="Century Gothic"/>
                <a:cs typeface="Century Gothic"/>
              </a:rPr>
              <a:t>Pomabamba</a:t>
            </a:r>
            <a:r>
              <a:rPr lang="es-PE" sz="1300" dirty="0">
                <a:solidFill>
                  <a:schemeClr val="tx1"/>
                </a:solidFill>
                <a:latin typeface="Century Gothic"/>
                <a:ea typeface="Century Gothic"/>
                <a:cs typeface="Century Gothic"/>
              </a:rPr>
              <a:t>, Ancash; y, distrito de Frías, provincia de </a:t>
            </a:r>
            <a:r>
              <a:rPr lang="es-PE" sz="1300" dirty="0" err="1">
                <a:solidFill>
                  <a:schemeClr val="tx1"/>
                </a:solidFill>
                <a:latin typeface="Century Gothic"/>
                <a:ea typeface="Century Gothic"/>
                <a:cs typeface="Century Gothic"/>
              </a:rPr>
              <a:t>Ayabaca</a:t>
            </a:r>
            <a:r>
              <a:rPr lang="es-PE" sz="1300" dirty="0">
                <a:solidFill>
                  <a:schemeClr val="tx1"/>
                </a:solidFill>
                <a:latin typeface="Century Gothic"/>
                <a:ea typeface="Century Gothic"/>
                <a:cs typeface="Century Gothic"/>
              </a:rPr>
              <a:t>, Piura), que beneficiará a más de 12 mil personas en 124 centros poblados de los ámbitos dispersos</a:t>
            </a:r>
            <a:endParaRPr lang="es-PE" sz="1300" dirty="0">
              <a:solidFill>
                <a:schemeClr val="tx1"/>
              </a:solidFill>
              <a:latin typeface="Century Gothic"/>
              <a:ea typeface="Century Gothic"/>
              <a:cs typeface="Century Gothic"/>
              <a:sym typeface="Century Gothic"/>
            </a:endParaRPr>
          </a:p>
        </p:txBody>
      </p:sp>
      <p:grpSp>
        <p:nvGrpSpPr>
          <p:cNvPr id="96" name="Google Shape;96;p27"/>
          <p:cNvGrpSpPr/>
          <p:nvPr/>
        </p:nvGrpSpPr>
        <p:grpSpPr>
          <a:xfrm>
            <a:off x="6374629" y="3116238"/>
            <a:ext cx="1741614" cy="308747"/>
            <a:chOff x="3642788" y="2093618"/>
            <a:chExt cx="1634091" cy="308747"/>
          </a:xfrm>
        </p:grpSpPr>
        <p:sp>
          <p:nvSpPr>
            <p:cNvPr id="97" name="Google Shape;97;p27"/>
            <p:cNvSpPr/>
            <p:nvPr/>
          </p:nvSpPr>
          <p:spPr>
            <a:xfrm>
              <a:off x="3797160" y="2093618"/>
              <a:ext cx="1347690" cy="308747"/>
            </a:xfrm>
            <a:prstGeom prst="rect">
              <a:avLst/>
            </a:prstGeom>
            <a:solidFill>
              <a:srgbClr val="1F3864"/>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98" name="Google Shape;98;p27"/>
            <p:cNvSpPr/>
            <p:nvPr/>
          </p:nvSpPr>
          <p:spPr>
            <a:xfrm>
              <a:off x="3642788" y="2093618"/>
              <a:ext cx="308747" cy="308747"/>
            </a:xfrm>
            <a:prstGeom prst="ellipse">
              <a:avLst/>
            </a:prstGeom>
            <a:solidFill>
              <a:srgbClr val="1F3864"/>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99" name="Google Shape;99;p27"/>
            <p:cNvSpPr/>
            <p:nvPr/>
          </p:nvSpPr>
          <p:spPr>
            <a:xfrm>
              <a:off x="4968132" y="2093618"/>
              <a:ext cx="308747" cy="308747"/>
            </a:xfrm>
            <a:prstGeom prst="ellipse">
              <a:avLst/>
            </a:prstGeom>
            <a:solidFill>
              <a:srgbClr val="1F3864"/>
            </a:solidFill>
            <a:ln>
              <a:noFill/>
            </a:ln>
          </p:spPr>
          <p:txBody>
            <a:bodyPr spcFirstLastPara="1" wrap="square" lIns="91425" tIns="45700" rIns="91425" bIns="45700" anchor="ctr" anchorCtr="0">
              <a:noAutofit/>
            </a:bodyPr>
            <a:lstStyle/>
            <a:p>
              <a:pPr algn="ctr"/>
              <a:endParaRPr>
                <a:solidFill>
                  <a:srgbClr val="FFFFFF"/>
                </a:solidFill>
              </a:endParaRPr>
            </a:p>
          </p:txBody>
        </p:sp>
      </p:grpSp>
      <p:sp>
        <p:nvSpPr>
          <p:cNvPr id="100" name="Google Shape;100;p27"/>
          <p:cNvSpPr/>
          <p:nvPr/>
        </p:nvSpPr>
        <p:spPr>
          <a:xfrm rot="2700000">
            <a:off x="6601127" y="3329323"/>
            <a:ext cx="168433" cy="168433"/>
          </a:xfrm>
          <a:prstGeom prst="rect">
            <a:avLst/>
          </a:prstGeom>
          <a:solidFill>
            <a:srgbClr val="1F3864"/>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101" name="Google Shape;101;p27"/>
          <p:cNvSpPr txBox="1"/>
          <p:nvPr/>
        </p:nvSpPr>
        <p:spPr>
          <a:xfrm>
            <a:off x="6383599" y="3103355"/>
            <a:ext cx="1732643" cy="322805"/>
          </a:xfrm>
          <a:prstGeom prst="rect">
            <a:avLst/>
          </a:prstGeom>
          <a:noFill/>
          <a:ln>
            <a:noFill/>
          </a:ln>
        </p:spPr>
        <p:txBody>
          <a:bodyPr spcFirstLastPara="1" wrap="square" lIns="91425" tIns="45700" rIns="91425" bIns="45700" anchor="t" anchorCtr="0">
            <a:spAutoFit/>
          </a:bodyPr>
          <a:lstStyle/>
          <a:p>
            <a:pPr algn="ctr">
              <a:lnSpc>
                <a:spcPct val="107000"/>
              </a:lnSpc>
            </a:pPr>
            <a:r>
              <a:rPr lang="es-ES" b="1" dirty="0">
                <a:solidFill>
                  <a:srgbClr val="FFFFFF"/>
                </a:solidFill>
                <a:latin typeface="Century Gothic"/>
                <a:ea typeface="Century Gothic"/>
                <a:cs typeface="Century Gothic"/>
                <a:sym typeface="Century Gothic"/>
              </a:rPr>
              <a:t>LOGROS</a:t>
            </a:r>
            <a:endParaRPr b="1" dirty="0">
              <a:solidFill>
                <a:srgbClr val="FFFFFF"/>
              </a:solidFill>
              <a:latin typeface="Century Gothic"/>
              <a:ea typeface="Century Gothic"/>
              <a:cs typeface="Century Gothic"/>
              <a:sym typeface="Century Gothic"/>
            </a:endParaRPr>
          </a:p>
        </p:txBody>
      </p:sp>
      <p:pic>
        <p:nvPicPr>
          <p:cNvPr id="102" name="Google Shape;102;p27"/>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0094029" y="1316293"/>
            <a:ext cx="1702524" cy="993139"/>
          </a:xfrm>
          <a:prstGeom prst="rect">
            <a:avLst/>
          </a:prstGeom>
          <a:noFill/>
          <a:ln>
            <a:noFill/>
          </a:ln>
        </p:spPr>
      </p:pic>
      <p:sp>
        <p:nvSpPr>
          <p:cNvPr id="103" name="Google Shape;103;p27"/>
          <p:cNvSpPr txBox="1"/>
          <p:nvPr/>
        </p:nvSpPr>
        <p:spPr>
          <a:xfrm>
            <a:off x="6404557" y="6518340"/>
            <a:ext cx="5659200" cy="215400"/>
          </a:xfrm>
          <a:prstGeom prst="rect">
            <a:avLst/>
          </a:prstGeom>
          <a:noFill/>
          <a:ln>
            <a:noFill/>
          </a:ln>
        </p:spPr>
        <p:txBody>
          <a:bodyPr spcFirstLastPara="1" wrap="square" lIns="91425" tIns="45700" rIns="91425" bIns="45700" anchor="t" anchorCtr="0">
            <a:spAutoFit/>
          </a:bodyPr>
          <a:lstStyle/>
          <a:p>
            <a:r>
              <a:rPr lang="es-ES" sz="800" dirty="0">
                <a:solidFill>
                  <a:schemeClr val="tx1"/>
                </a:solidFill>
              </a:rPr>
              <a:t>(*) Número de ciudadanos validados al 31.05.2023. Las 14 PIAS corresponden a 10 fluviales/lacustre y 4 aéreas.</a:t>
            </a:r>
            <a:endParaRPr sz="800" dirty="0">
              <a:solidFill>
                <a:schemeClr val="tx1"/>
              </a:solidFill>
            </a:endParaRPr>
          </a:p>
        </p:txBody>
      </p:sp>
      <p:sp>
        <p:nvSpPr>
          <p:cNvPr id="104" name="Google Shape;104;p27"/>
          <p:cNvSpPr txBox="1"/>
          <p:nvPr/>
        </p:nvSpPr>
        <p:spPr>
          <a:xfrm>
            <a:off x="2107575" y="4505887"/>
            <a:ext cx="1251220" cy="355763"/>
          </a:xfrm>
          <a:prstGeom prst="rect">
            <a:avLst/>
          </a:prstGeom>
          <a:noFill/>
          <a:ln>
            <a:noFill/>
          </a:ln>
        </p:spPr>
        <p:txBody>
          <a:bodyPr spcFirstLastPara="1" wrap="square" lIns="91425" tIns="45700" rIns="91425" bIns="45700" anchor="t" anchorCtr="0">
            <a:spAutoFit/>
          </a:bodyPr>
          <a:lstStyle/>
          <a:p>
            <a:pPr algn="ctr">
              <a:lnSpc>
                <a:spcPct val="107000"/>
              </a:lnSpc>
            </a:pPr>
            <a:r>
              <a:rPr lang="es-ES" sz="1600" b="1" dirty="0">
                <a:latin typeface="Century Gothic"/>
                <a:ea typeface="Century Gothic"/>
                <a:cs typeface="Century Gothic"/>
                <a:sym typeface="Century Gothic"/>
              </a:rPr>
              <a:t>742,766</a:t>
            </a:r>
            <a:endParaRPr sz="1600" b="1" dirty="0">
              <a:latin typeface="Century Gothic"/>
              <a:ea typeface="Century Gothic"/>
              <a:cs typeface="Century Gothic"/>
              <a:sym typeface="Century Gothic"/>
            </a:endParaRPr>
          </a:p>
        </p:txBody>
      </p:sp>
      <p:sp>
        <p:nvSpPr>
          <p:cNvPr id="105" name="Google Shape;105;p27"/>
          <p:cNvSpPr txBox="1"/>
          <p:nvPr/>
        </p:nvSpPr>
        <p:spPr>
          <a:xfrm>
            <a:off x="3478675" y="4505888"/>
            <a:ext cx="1111500" cy="355763"/>
          </a:xfrm>
          <a:prstGeom prst="rect">
            <a:avLst/>
          </a:prstGeom>
          <a:noFill/>
          <a:ln>
            <a:noFill/>
          </a:ln>
        </p:spPr>
        <p:txBody>
          <a:bodyPr spcFirstLastPara="1" wrap="square" lIns="91425" tIns="45700" rIns="91425" bIns="45700" anchor="t" anchorCtr="0">
            <a:spAutoFit/>
          </a:bodyPr>
          <a:lstStyle/>
          <a:p>
            <a:pPr algn="ctr">
              <a:lnSpc>
                <a:spcPct val="107000"/>
              </a:lnSpc>
            </a:pPr>
            <a:r>
              <a:rPr lang="es-ES" sz="1600" b="1" dirty="0">
                <a:latin typeface="Century Gothic"/>
                <a:ea typeface="Century Gothic"/>
                <a:cs typeface="Century Gothic"/>
                <a:sym typeface="Century Gothic"/>
              </a:rPr>
              <a:t>424,123</a:t>
            </a:r>
            <a:endParaRPr b="1" dirty="0">
              <a:latin typeface="Century Gothic"/>
              <a:ea typeface="Century Gothic"/>
              <a:cs typeface="Century Gothic"/>
              <a:sym typeface="Century Gothic"/>
            </a:endParaRPr>
          </a:p>
        </p:txBody>
      </p:sp>
      <p:sp>
        <p:nvSpPr>
          <p:cNvPr id="106" name="Google Shape;106;p27"/>
          <p:cNvSpPr txBox="1"/>
          <p:nvPr/>
        </p:nvSpPr>
        <p:spPr>
          <a:xfrm>
            <a:off x="4740300" y="4505888"/>
            <a:ext cx="1111500" cy="355763"/>
          </a:xfrm>
          <a:prstGeom prst="rect">
            <a:avLst/>
          </a:prstGeom>
          <a:noFill/>
          <a:ln>
            <a:noFill/>
          </a:ln>
        </p:spPr>
        <p:txBody>
          <a:bodyPr spcFirstLastPara="1" wrap="square" lIns="91425" tIns="45700" rIns="91425" bIns="45700" anchor="t" anchorCtr="0">
            <a:spAutoFit/>
          </a:bodyPr>
          <a:lstStyle/>
          <a:p>
            <a:pPr algn="ctr">
              <a:lnSpc>
                <a:spcPct val="107000"/>
              </a:lnSpc>
            </a:pPr>
            <a:r>
              <a:rPr lang="es-ES" sz="1600" b="1" dirty="0">
                <a:latin typeface="Century Gothic"/>
                <a:ea typeface="Century Gothic"/>
                <a:cs typeface="Century Gothic"/>
                <a:sym typeface="Century Gothic"/>
              </a:rPr>
              <a:t>57.1</a:t>
            </a:r>
            <a:r>
              <a:rPr lang="es-ES" b="1" dirty="0">
                <a:latin typeface="Century Gothic"/>
                <a:ea typeface="Century Gothic"/>
                <a:cs typeface="Century Gothic"/>
                <a:sym typeface="Century Gothic"/>
              </a:rPr>
              <a:t>%</a:t>
            </a:r>
            <a:endParaRPr b="1" dirty="0">
              <a:latin typeface="Century Gothic"/>
              <a:ea typeface="Century Gothic"/>
              <a:cs typeface="Century Gothic"/>
              <a:sym typeface="Century Gothic"/>
            </a:endParaRPr>
          </a:p>
        </p:txBody>
      </p:sp>
      <p:pic>
        <p:nvPicPr>
          <p:cNvPr id="107" name="Google Shape;107;p27"/>
          <p:cNvPicPr preferRelativeResize="0"/>
          <p:nvPr/>
        </p:nvPicPr>
        <p:blipFill>
          <a:blip r:embed="rId15" cstate="screen">
            <a:alphaModFix/>
            <a:extLst>
              <a:ext uri="{28A0092B-C50C-407E-A947-70E740481C1C}">
                <a14:useLocalDpi xmlns:a14="http://schemas.microsoft.com/office/drawing/2010/main"/>
              </a:ext>
            </a:extLst>
          </a:blip>
          <a:stretch>
            <a:fillRect/>
          </a:stretch>
        </p:blipFill>
        <p:spPr>
          <a:xfrm>
            <a:off x="0" y="1866700"/>
            <a:ext cx="1915200" cy="1077300"/>
          </a:xfrm>
          <a:prstGeom prst="rect">
            <a:avLst/>
          </a:prstGeom>
          <a:noFill/>
          <a:ln>
            <a:noFill/>
          </a:ln>
        </p:spPr>
      </p:pic>
      <p:sp>
        <p:nvSpPr>
          <p:cNvPr id="108" name="Google Shape;108;p27"/>
          <p:cNvSpPr txBox="1"/>
          <p:nvPr/>
        </p:nvSpPr>
        <p:spPr>
          <a:xfrm>
            <a:off x="2284263" y="6218163"/>
            <a:ext cx="1111500" cy="307800"/>
          </a:xfrm>
          <a:prstGeom prst="rect">
            <a:avLst/>
          </a:prstGeom>
          <a:noFill/>
          <a:ln>
            <a:noFill/>
          </a:ln>
        </p:spPr>
        <p:txBody>
          <a:bodyPr spcFirstLastPara="1" wrap="square" lIns="91425" tIns="45700" rIns="91425" bIns="45700" anchor="t" anchorCtr="0">
            <a:spAutoFit/>
          </a:bodyPr>
          <a:lstStyle/>
          <a:p>
            <a:pPr algn="ctr">
              <a:lnSpc>
                <a:spcPct val="107000"/>
              </a:lnSpc>
            </a:pPr>
            <a:r>
              <a:rPr lang="es-ES" b="1">
                <a:latin typeface="Century Gothic"/>
                <a:ea typeface="Century Gothic"/>
                <a:cs typeface="Century Gothic"/>
                <a:sym typeface="Century Gothic"/>
              </a:rPr>
              <a:t>69,471,691</a:t>
            </a:r>
            <a:endParaRPr b="1">
              <a:latin typeface="Century Gothic"/>
              <a:ea typeface="Century Gothic"/>
              <a:cs typeface="Century Gothic"/>
              <a:sym typeface="Century Gothic"/>
            </a:endParaRPr>
          </a:p>
        </p:txBody>
      </p:sp>
      <p:sp>
        <p:nvSpPr>
          <p:cNvPr id="109" name="Google Shape;109;p27"/>
          <p:cNvSpPr txBox="1"/>
          <p:nvPr/>
        </p:nvSpPr>
        <p:spPr>
          <a:xfrm>
            <a:off x="3687825" y="6218163"/>
            <a:ext cx="1111500" cy="307800"/>
          </a:xfrm>
          <a:prstGeom prst="rect">
            <a:avLst/>
          </a:prstGeom>
          <a:noFill/>
          <a:ln>
            <a:noFill/>
          </a:ln>
        </p:spPr>
        <p:txBody>
          <a:bodyPr spcFirstLastPara="1" wrap="square" lIns="91425" tIns="45700" rIns="91425" bIns="45700" anchor="t" anchorCtr="0">
            <a:spAutoFit/>
          </a:bodyPr>
          <a:lstStyle/>
          <a:p>
            <a:pPr algn="ctr">
              <a:lnSpc>
                <a:spcPct val="107000"/>
              </a:lnSpc>
            </a:pPr>
            <a:r>
              <a:rPr lang="es-ES" b="1">
                <a:latin typeface="Century Gothic"/>
                <a:ea typeface="Century Gothic"/>
                <a:cs typeface="Century Gothic"/>
                <a:sym typeface="Century Gothic"/>
              </a:rPr>
              <a:t>30,512,128</a:t>
            </a:r>
            <a:endParaRPr b="1">
              <a:latin typeface="Century Gothic"/>
              <a:ea typeface="Century Gothic"/>
              <a:cs typeface="Century Gothic"/>
              <a:sym typeface="Century Gothic"/>
            </a:endParaRPr>
          </a:p>
        </p:txBody>
      </p:sp>
      <p:sp>
        <p:nvSpPr>
          <p:cNvPr id="110" name="Google Shape;110;p27"/>
          <p:cNvSpPr txBox="1"/>
          <p:nvPr/>
        </p:nvSpPr>
        <p:spPr>
          <a:xfrm>
            <a:off x="4959950" y="6218175"/>
            <a:ext cx="942600" cy="307800"/>
          </a:xfrm>
          <a:prstGeom prst="rect">
            <a:avLst/>
          </a:prstGeom>
          <a:noFill/>
          <a:ln>
            <a:noFill/>
          </a:ln>
        </p:spPr>
        <p:txBody>
          <a:bodyPr spcFirstLastPara="1" wrap="square" lIns="91425" tIns="45700" rIns="91425" bIns="45700" anchor="t" anchorCtr="0">
            <a:spAutoFit/>
          </a:bodyPr>
          <a:lstStyle/>
          <a:p>
            <a:pPr algn="ctr">
              <a:lnSpc>
                <a:spcPct val="107000"/>
              </a:lnSpc>
            </a:pPr>
            <a:r>
              <a:rPr lang="es-ES" b="1">
                <a:latin typeface="Century Gothic"/>
                <a:ea typeface="Century Gothic"/>
                <a:cs typeface="Century Gothic"/>
                <a:sym typeface="Century Gothic"/>
              </a:rPr>
              <a:t>43.9%</a:t>
            </a:r>
            <a:endParaRPr b="1">
              <a:latin typeface="Century Gothic"/>
              <a:ea typeface="Century Gothic"/>
              <a:cs typeface="Century Gothic"/>
              <a:sym typeface="Century Gothic"/>
            </a:endParaRPr>
          </a:p>
        </p:txBody>
      </p:sp>
    </p:spTree>
    <p:extLst>
      <p:ext uri="{BB962C8B-B14F-4D97-AF65-F5344CB8AC3E}">
        <p14:creationId xmlns:p14="http://schemas.microsoft.com/office/powerpoint/2010/main" val="222263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Imagen 213">
            <a:extLst>
              <a:ext uri="{FF2B5EF4-FFF2-40B4-BE49-F238E27FC236}">
                <a16:creationId xmlns:a16="http://schemas.microsoft.com/office/drawing/2014/main" id="{E2605310-60DA-544E-8CE4-8843D8D763A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5648" y="3210288"/>
            <a:ext cx="5938809" cy="3600000"/>
          </a:xfrm>
          <a:prstGeom prst="rect">
            <a:avLst/>
          </a:prstGeom>
        </p:spPr>
      </p:pic>
      <p:sp>
        <p:nvSpPr>
          <p:cNvPr id="162" name="Redondear rectángulo de esquina del mismo lado 161">
            <a:extLst>
              <a:ext uri="{FF2B5EF4-FFF2-40B4-BE49-F238E27FC236}">
                <a16:creationId xmlns:a16="http://schemas.microsoft.com/office/drawing/2014/main" id="{C47CF6A0-62B3-F44D-A7B6-EBA5984C8128}"/>
              </a:ext>
            </a:extLst>
          </p:cNvPr>
          <p:cNvSpPr/>
          <p:nvPr/>
        </p:nvSpPr>
        <p:spPr>
          <a:xfrm>
            <a:off x="1973471" y="4201753"/>
            <a:ext cx="3926858" cy="292973"/>
          </a:xfrm>
          <a:prstGeom prst="round2SameRect">
            <a:avLst/>
          </a:prstGeom>
          <a:solidFill>
            <a:srgbClr val="AB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20" name="Elipse 219">
            <a:extLst>
              <a:ext uri="{FF2B5EF4-FFF2-40B4-BE49-F238E27FC236}">
                <a16:creationId xmlns:a16="http://schemas.microsoft.com/office/drawing/2014/main" id="{096E773B-D3E9-F942-BF6F-04BBEA46FEB6}"/>
              </a:ext>
            </a:extLst>
          </p:cNvPr>
          <p:cNvSpPr>
            <a:spLocks noChangeAspect="1"/>
          </p:cNvSpPr>
          <p:nvPr/>
        </p:nvSpPr>
        <p:spPr>
          <a:xfrm>
            <a:off x="5117924"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95" name="Rectángulo 94">
            <a:extLst>
              <a:ext uri="{FF2B5EF4-FFF2-40B4-BE49-F238E27FC236}">
                <a16:creationId xmlns:a16="http://schemas.microsoft.com/office/drawing/2014/main" id="{772A0124-274B-9D4A-A014-A6CAFBD807EC}"/>
              </a:ext>
            </a:extLst>
          </p:cNvPr>
          <p:cNvSpPr/>
          <p:nvPr/>
        </p:nvSpPr>
        <p:spPr>
          <a:xfrm>
            <a:off x="2321977" y="3535013"/>
            <a:ext cx="2361508" cy="400110"/>
          </a:xfrm>
          <a:prstGeom prst="rect">
            <a:avLst/>
          </a:prstGeom>
        </p:spPr>
        <p:txBody>
          <a:bodyPr wrap="square">
            <a:spAutoFit/>
          </a:bodyPr>
          <a:lstStyle/>
          <a:p>
            <a:pPr fontAlgn="ctr"/>
            <a:r>
              <a:rPr lang="es-PE" sz="2000" b="1" dirty="0">
                <a:solidFill>
                  <a:srgbClr val="367A94"/>
                </a:solidFill>
                <a:latin typeface="Roboto" pitchFamily="2" charset="0"/>
                <a:ea typeface="Roboto" pitchFamily="2" charset="0"/>
              </a:rPr>
              <a:t>Cobertura</a:t>
            </a:r>
          </a:p>
        </p:txBody>
      </p:sp>
      <p:pic>
        <p:nvPicPr>
          <p:cNvPr id="56" name="Imagen 55">
            <a:extLst>
              <a:ext uri="{FF2B5EF4-FFF2-40B4-BE49-F238E27FC236}">
                <a16:creationId xmlns:a16="http://schemas.microsoft.com/office/drawing/2014/main" id="{0545F801-A094-284C-A1C1-8BB739672E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6740" y="961042"/>
            <a:ext cx="2177102" cy="2155196"/>
          </a:xfrm>
          <a:prstGeom prst="rect">
            <a:avLst/>
          </a:prstGeom>
        </p:spPr>
      </p:pic>
      <p:sp>
        <p:nvSpPr>
          <p:cNvPr id="3" name="Google Shape;165;g18e5643acb1_0_0">
            <a:extLst>
              <a:ext uri="{FF2B5EF4-FFF2-40B4-BE49-F238E27FC236}">
                <a16:creationId xmlns:a16="http://schemas.microsoft.com/office/drawing/2014/main" id="{A4064455-2E56-2E4F-9516-091459418BA9}"/>
              </a:ext>
            </a:extLst>
          </p:cNvPr>
          <p:cNvSpPr txBox="1">
            <a:spLocks/>
          </p:cNvSpPr>
          <p:nvPr/>
        </p:nvSpPr>
        <p:spPr>
          <a:xfrm>
            <a:off x="183196" y="1143441"/>
            <a:ext cx="9611733" cy="515144"/>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b="1" kern="1200">
                <a:solidFill>
                  <a:srgbClr val="011643"/>
                </a:solidFill>
                <a:latin typeface="Century Gothic" panose="020B0502020202020204" pitchFamily="34" charset="0"/>
                <a:ea typeface="+mj-ea"/>
                <a:cs typeface="+mj-cs"/>
              </a:defRPr>
            </a:lvl1pPr>
          </a:lstStyle>
          <a:p>
            <a:pPr>
              <a:buClr>
                <a:srgbClr val="FFFFFF"/>
              </a:buClr>
              <a:buSzPts val="2700"/>
            </a:pPr>
            <a:r>
              <a:rPr lang="es-PE" sz="2200" dirty="0">
                <a:solidFill>
                  <a:srgbClr val="BC3D37"/>
                </a:solidFill>
              </a:rPr>
              <a:t>Programa CONTIGO</a:t>
            </a:r>
          </a:p>
        </p:txBody>
      </p:sp>
      <p:cxnSp>
        <p:nvCxnSpPr>
          <p:cNvPr id="4" name="Conector recto 3">
            <a:extLst>
              <a:ext uri="{FF2B5EF4-FFF2-40B4-BE49-F238E27FC236}">
                <a16:creationId xmlns:a16="http://schemas.microsoft.com/office/drawing/2014/main" id="{C973903F-957F-7940-A876-B1BC12C08F39}"/>
              </a:ext>
            </a:extLst>
          </p:cNvPr>
          <p:cNvCxnSpPr>
            <a:cxnSpLocks/>
          </p:cNvCxnSpPr>
          <p:nvPr/>
        </p:nvCxnSpPr>
        <p:spPr>
          <a:xfrm>
            <a:off x="0" y="1712671"/>
            <a:ext cx="8638224" cy="0"/>
          </a:xfrm>
          <a:prstGeom prst="line">
            <a:avLst/>
          </a:prstGeom>
          <a:ln w="12700">
            <a:solidFill>
              <a:srgbClr val="BC3C37"/>
            </a:solidFill>
            <a:tailEnd type="ova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7FF0FFA6-5E49-3841-8B0C-45A47D59A248}"/>
              </a:ext>
            </a:extLst>
          </p:cNvPr>
          <p:cNvGrpSpPr/>
          <p:nvPr/>
        </p:nvGrpSpPr>
        <p:grpSpPr>
          <a:xfrm>
            <a:off x="253154" y="3117462"/>
            <a:ext cx="1741582" cy="308747"/>
            <a:chOff x="3642788" y="2093618"/>
            <a:chExt cx="1634091" cy="308747"/>
          </a:xfrm>
          <a:solidFill>
            <a:srgbClr val="136690"/>
          </a:solidFill>
        </p:grpSpPr>
        <p:sp>
          <p:nvSpPr>
            <p:cNvPr id="28" name="Rectángulo 27">
              <a:extLst>
                <a:ext uri="{FF2B5EF4-FFF2-40B4-BE49-F238E27FC236}">
                  <a16:creationId xmlns:a16="http://schemas.microsoft.com/office/drawing/2014/main" id="{973F2DD1-F31A-EE49-835F-A033F3D22ABD}"/>
                </a:ext>
              </a:extLst>
            </p:cNvPr>
            <p:cNvSpPr/>
            <p:nvPr/>
          </p:nvSpPr>
          <p:spPr>
            <a:xfrm>
              <a:off x="3797160" y="2093618"/>
              <a:ext cx="1347690" cy="3087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9" name="Elipse 28">
              <a:extLst>
                <a:ext uri="{FF2B5EF4-FFF2-40B4-BE49-F238E27FC236}">
                  <a16:creationId xmlns:a16="http://schemas.microsoft.com/office/drawing/2014/main" id="{085EC11C-F0B3-184C-A6C7-77D19FFF46DD}"/>
                </a:ext>
              </a:extLst>
            </p:cNvPr>
            <p:cNvSpPr/>
            <p:nvPr/>
          </p:nvSpPr>
          <p:spPr>
            <a:xfrm>
              <a:off x="3642788"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0" name="Elipse 29">
              <a:extLst>
                <a:ext uri="{FF2B5EF4-FFF2-40B4-BE49-F238E27FC236}">
                  <a16:creationId xmlns:a16="http://schemas.microsoft.com/office/drawing/2014/main" id="{C829A1BC-368F-6E49-A2A2-A04966D9E40E}"/>
                </a:ext>
              </a:extLst>
            </p:cNvPr>
            <p:cNvSpPr/>
            <p:nvPr/>
          </p:nvSpPr>
          <p:spPr>
            <a:xfrm>
              <a:off x="4968132"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sp>
        <p:nvSpPr>
          <p:cNvPr id="50" name="Rectángulo 49">
            <a:extLst>
              <a:ext uri="{FF2B5EF4-FFF2-40B4-BE49-F238E27FC236}">
                <a16:creationId xmlns:a16="http://schemas.microsoft.com/office/drawing/2014/main" id="{DA370773-08D3-B741-BBEE-770746E38C90}"/>
              </a:ext>
            </a:extLst>
          </p:cNvPr>
          <p:cNvSpPr/>
          <p:nvPr/>
        </p:nvSpPr>
        <p:spPr>
          <a:xfrm>
            <a:off x="1945927" y="1896947"/>
            <a:ext cx="7800194" cy="830997"/>
          </a:xfrm>
          <a:prstGeom prst="rect">
            <a:avLst/>
          </a:prstGeom>
        </p:spPr>
        <p:txBody>
          <a:bodyPr wrap="square">
            <a:spAutoFit/>
          </a:bodyPr>
          <a:lstStyle/>
          <a:p>
            <a:pPr algn="just"/>
            <a:r>
              <a:rPr lang="es-ES" sz="1600" dirty="0">
                <a:solidFill>
                  <a:srgbClr val="333333"/>
                </a:solidFill>
                <a:latin typeface="Century Gothic" panose="020B0502020202020204" pitchFamily="34" charset="0"/>
              </a:rPr>
              <a:t>El </a:t>
            </a:r>
            <a:r>
              <a:rPr lang="es-ES" sz="1600" b="1" dirty="0">
                <a:solidFill>
                  <a:srgbClr val="ED7D31">
                    <a:lumMod val="50000"/>
                  </a:srgbClr>
                </a:solidFill>
                <a:latin typeface="Century Gothic" panose="020B0502020202020204" pitchFamily="34" charset="0"/>
                <a:cs typeface="Arial" panose="020B0604020202020204" pitchFamily="34" charset="0"/>
              </a:rPr>
              <a:t>Programa CONTIGO, </a:t>
            </a:r>
            <a:r>
              <a:rPr lang="es-ES" sz="1600" dirty="0">
                <a:solidFill>
                  <a:srgbClr val="4472C4">
                    <a:lumMod val="50000"/>
                  </a:srgbClr>
                </a:solidFill>
                <a:latin typeface="Century Gothic" panose="020B0502020202020204" pitchFamily="34" charset="0"/>
              </a:rPr>
              <a:t>tiene como objetivo otorgar una pensión no contributiva a las personas con discapacidad severa que se encuentran en situación de pobreza, con la finalidad de elevar su calidad de vida.</a:t>
            </a:r>
            <a:endParaRPr lang="es-PE" sz="1600" dirty="0">
              <a:solidFill>
                <a:srgbClr val="4472C4">
                  <a:lumMod val="50000"/>
                </a:srgbClr>
              </a:solidFill>
              <a:latin typeface="Century Gothic" panose="020B0502020202020204" pitchFamily="34" charset="0"/>
            </a:endParaRPr>
          </a:p>
        </p:txBody>
      </p:sp>
      <p:cxnSp>
        <p:nvCxnSpPr>
          <p:cNvPr id="51" name="Conector recto 50">
            <a:extLst>
              <a:ext uri="{FF2B5EF4-FFF2-40B4-BE49-F238E27FC236}">
                <a16:creationId xmlns:a16="http://schemas.microsoft.com/office/drawing/2014/main" id="{AA2B5FB4-BCB0-8249-80FD-EA5061AF16C3}"/>
              </a:ext>
            </a:extLst>
          </p:cNvPr>
          <p:cNvCxnSpPr>
            <a:cxnSpLocks/>
          </p:cNvCxnSpPr>
          <p:nvPr/>
        </p:nvCxnSpPr>
        <p:spPr>
          <a:xfrm>
            <a:off x="1860183" y="1962095"/>
            <a:ext cx="0" cy="772969"/>
          </a:xfrm>
          <a:prstGeom prst="line">
            <a:avLst/>
          </a:prstGeom>
          <a:ln w="57150">
            <a:solidFill>
              <a:srgbClr val="9B1200"/>
            </a:solidFill>
          </a:ln>
        </p:spPr>
        <p:style>
          <a:lnRef idx="1">
            <a:schemeClr val="accent1"/>
          </a:lnRef>
          <a:fillRef idx="0">
            <a:schemeClr val="accent1"/>
          </a:fillRef>
          <a:effectRef idx="0">
            <a:schemeClr val="accent1"/>
          </a:effectRef>
          <a:fontRef idx="minor">
            <a:schemeClr val="tx1"/>
          </a:fontRef>
        </p:style>
      </p:cxnSp>
      <p:pic>
        <p:nvPicPr>
          <p:cNvPr id="123" name="Gráfico 122">
            <a:extLst>
              <a:ext uri="{FF2B5EF4-FFF2-40B4-BE49-F238E27FC236}">
                <a16:creationId xmlns:a16="http://schemas.microsoft.com/office/drawing/2014/main" id="{6D503B76-9409-5047-870D-0F680A6A16E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30756" y="3541074"/>
            <a:ext cx="409643" cy="400539"/>
          </a:xfrm>
          <a:prstGeom prst="rect">
            <a:avLst/>
          </a:prstGeom>
        </p:spPr>
      </p:pic>
      <p:cxnSp>
        <p:nvCxnSpPr>
          <p:cNvPr id="130" name="Conector recto 129">
            <a:extLst>
              <a:ext uri="{FF2B5EF4-FFF2-40B4-BE49-F238E27FC236}">
                <a16:creationId xmlns:a16="http://schemas.microsoft.com/office/drawing/2014/main" id="{C0101071-875C-464C-A0B5-3FC36F175C35}"/>
              </a:ext>
            </a:extLst>
          </p:cNvPr>
          <p:cNvCxnSpPr>
            <a:cxnSpLocks/>
          </p:cNvCxnSpPr>
          <p:nvPr/>
        </p:nvCxnSpPr>
        <p:spPr>
          <a:xfrm>
            <a:off x="2349019" y="3904717"/>
            <a:ext cx="1274372"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a16="http://schemas.microsoft.com/office/drawing/2014/main" id="{E6B0E49C-0B8D-D842-A9A9-7B81F0C3F977}"/>
              </a:ext>
            </a:extLst>
          </p:cNvPr>
          <p:cNvCxnSpPr>
            <a:cxnSpLocks/>
          </p:cNvCxnSpPr>
          <p:nvPr/>
        </p:nvCxnSpPr>
        <p:spPr>
          <a:xfrm>
            <a:off x="2349019" y="3560160"/>
            <a:ext cx="1274372"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8" name="Rectángulo 137">
            <a:extLst>
              <a:ext uri="{FF2B5EF4-FFF2-40B4-BE49-F238E27FC236}">
                <a16:creationId xmlns:a16="http://schemas.microsoft.com/office/drawing/2014/main" id="{2654AC67-FA10-D942-A8E1-C73595986663}"/>
              </a:ext>
            </a:extLst>
          </p:cNvPr>
          <p:cNvSpPr/>
          <p:nvPr/>
        </p:nvSpPr>
        <p:spPr>
          <a:xfrm>
            <a:off x="2321977" y="5215005"/>
            <a:ext cx="2361508" cy="400110"/>
          </a:xfrm>
          <a:prstGeom prst="rect">
            <a:avLst/>
          </a:prstGeom>
        </p:spPr>
        <p:txBody>
          <a:bodyPr wrap="square">
            <a:spAutoFit/>
          </a:bodyPr>
          <a:lstStyle/>
          <a:p>
            <a:pPr fontAlgn="ctr"/>
            <a:r>
              <a:rPr lang="es-PE" sz="2000" b="1" dirty="0">
                <a:solidFill>
                  <a:srgbClr val="367A94"/>
                </a:solidFill>
                <a:latin typeface="Roboto" pitchFamily="2" charset="0"/>
                <a:ea typeface="Roboto" pitchFamily="2" charset="0"/>
              </a:rPr>
              <a:t>Presupuesto</a:t>
            </a:r>
          </a:p>
        </p:txBody>
      </p:sp>
      <p:cxnSp>
        <p:nvCxnSpPr>
          <p:cNvPr id="141" name="Conector recto 140">
            <a:extLst>
              <a:ext uri="{FF2B5EF4-FFF2-40B4-BE49-F238E27FC236}">
                <a16:creationId xmlns:a16="http://schemas.microsoft.com/office/drawing/2014/main" id="{A36CB7CA-ECC3-8E4C-A301-DA6525CD25A0}"/>
              </a:ext>
            </a:extLst>
          </p:cNvPr>
          <p:cNvCxnSpPr>
            <a:cxnSpLocks/>
          </p:cNvCxnSpPr>
          <p:nvPr/>
        </p:nvCxnSpPr>
        <p:spPr>
          <a:xfrm>
            <a:off x="2349019" y="5584709"/>
            <a:ext cx="1491056"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FF4B54E2-9ACB-0E45-92F3-9990866A2A8F}"/>
              </a:ext>
            </a:extLst>
          </p:cNvPr>
          <p:cNvCxnSpPr>
            <a:cxnSpLocks/>
          </p:cNvCxnSpPr>
          <p:nvPr/>
        </p:nvCxnSpPr>
        <p:spPr>
          <a:xfrm>
            <a:off x="2349019" y="5240152"/>
            <a:ext cx="1491056"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7" name="Grupo 146">
            <a:extLst>
              <a:ext uri="{FF2B5EF4-FFF2-40B4-BE49-F238E27FC236}">
                <a16:creationId xmlns:a16="http://schemas.microsoft.com/office/drawing/2014/main" id="{E8B6AE2A-A15E-6B43-BB31-CCA977DF3767}"/>
              </a:ext>
            </a:extLst>
          </p:cNvPr>
          <p:cNvGrpSpPr/>
          <p:nvPr/>
        </p:nvGrpSpPr>
        <p:grpSpPr>
          <a:xfrm>
            <a:off x="1949456" y="5091760"/>
            <a:ext cx="473840" cy="500755"/>
            <a:chOff x="3870071" y="-396421"/>
            <a:chExt cx="263235" cy="278096"/>
          </a:xfrm>
          <a:solidFill>
            <a:srgbClr val="367A94"/>
          </a:solidFill>
        </p:grpSpPr>
        <p:sp>
          <p:nvSpPr>
            <p:cNvPr id="148" name="Forma libre 147">
              <a:extLst>
                <a:ext uri="{FF2B5EF4-FFF2-40B4-BE49-F238E27FC236}">
                  <a16:creationId xmlns:a16="http://schemas.microsoft.com/office/drawing/2014/main" id="{295C8DBF-1491-F243-8B7C-0063DB98F4B7}"/>
                </a:ext>
              </a:extLst>
            </p:cNvPr>
            <p:cNvSpPr/>
            <p:nvPr/>
          </p:nvSpPr>
          <p:spPr>
            <a:xfrm>
              <a:off x="3870071" y="-223338"/>
              <a:ext cx="263235" cy="105013"/>
            </a:xfrm>
            <a:custGeom>
              <a:avLst/>
              <a:gdLst>
                <a:gd name="connsiteX0" fmla="*/ 13864 w 263234"/>
                <a:gd name="connsiteY0" fmla="*/ 82448 h 105013"/>
                <a:gd name="connsiteX1" fmla="*/ 13864 w 263234"/>
                <a:gd name="connsiteY1" fmla="*/ 79298 h 105013"/>
                <a:gd name="connsiteX2" fmla="*/ 15619 w 263234"/>
                <a:gd name="connsiteY2" fmla="*/ 18565 h 105013"/>
                <a:gd name="connsiteX3" fmla="*/ 21410 w 263234"/>
                <a:gd name="connsiteY3" fmla="*/ 13140 h 105013"/>
                <a:gd name="connsiteX4" fmla="*/ 53349 w 263234"/>
                <a:gd name="connsiteY4" fmla="*/ 13140 h 105013"/>
                <a:gd name="connsiteX5" fmla="*/ 59491 w 263234"/>
                <a:gd name="connsiteY5" fmla="*/ 19440 h 105013"/>
                <a:gd name="connsiteX6" fmla="*/ 59491 w 263234"/>
                <a:gd name="connsiteY6" fmla="*/ 24166 h 105013"/>
                <a:gd name="connsiteX7" fmla="*/ 60719 w 263234"/>
                <a:gd name="connsiteY7" fmla="*/ 24166 h 105013"/>
                <a:gd name="connsiteX8" fmla="*/ 113366 w 263234"/>
                <a:gd name="connsiteY8" fmla="*/ 25566 h 105013"/>
                <a:gd name="connsiteX9" fmla="*/ 131968 w 263234"/>
                <a:gd name="connsiteY9" fmla="*/ 30117 h 105013"/>
                <a:gd name="connsiteX10" fmla="*/ 162855 w 263234"/>
                <a:gd name="connsiteY10" fmla="*/ 30992 h 105013"/>
                <a:gd name="connsiteX11" fmla="*/ 184089 w 263234"/>
                <a:gd name="connsiteY11" fmla="*/ 42893 h 105013"/>
                <a:gd name="connsiteX12" fmla="*/ 185493 w 263234"/>
                <a:gd name="connsiteY12" fmla="*/ 44994 h 105013"/>
                <a:gd name="connsiteX13" fmla="*/ 188125 w 263234"/>
                <a:gd name="connsiteY13" fmla="*/ 43944 h 105013"/>
                <a:gd name="connsiteX14" fmla="*/ 220766 w 263234"/>
                <a:gd name="connsiteY14" fmla="*/ 29067 h 105013"/>
                <a:gd name="connsiteX15" fmla="*/ 248669 w 263234"/>
                <a:gd name="connsiteY15" fmla="*/ 36593 h 105013"/>
                <a:gd name="connsiteX16" fmla="*/ 246914 w 263234"/>
                <a:gd name="connsiteY16" fmla="*/ 44644 h 105013"/>
                <a:gd name="connsiteX17" fmla="*/ 173208 w 263234"/>
                <a:gd name="connsiteY17" fmla="*/ 90674 h 105013"/>
                <a:gd name="connsiteX18" fmla="*/ 148113 w 263234"/>
                <a:gd name="connsiteY18" fmla="*/ 97850 h 105013"/>
                <a:gd name="connsiteX19" fmla="*/ 119684 w 263234"/>
                <a:gd name="connsiteY19" fmla="*/ 93125 h 105013"/>
                <a:gd name="connsiteX20" fmla="*/ 79848 w 263234"/>
                <a:gd name="connsiteY20" fmla="*/ 82273 h 105013"/>
                <a:gd name="connsiteX21" fmla="*/ 65984 w 263234"/>
                <a:gd name="connsiteY21" fmla="*/ 83849 h 105013"/>
                <a:gd name="connsiteX22" fmla="*/ 62123 w 263234"/>
                <a:gd name="connsiteY22" fmla="*/ 85774 h 105013"/>
                <a:gd name="connsiteX23" fmla="*/ 57912 w 263234"/>
                <a:gd name="connsiteY23" fmla="*/ 91374 h 105013"/>
                <a:gd name="connsiteX24" fmla="*/ 53173 w 263234"/>
                <a:gd name="connsiteY24" fmla="*/ 95400 h 105013"/>
                <a:gd name="connsiteX25" fmla="*/ 18075 w 263234"/>
                <a:gd name="connsiteY25" fmla="*/ 94525 h 105013"/>
                <a:gd name="connsiteX26" fmla="*/ 13162 w 263234"/>
                <a:gd name="connsiteY26" fmla="*/ 91725 h 105013"/>
                <a:gd name="connsiteX27" fmla="*/ 180755 w 263234"/>
                <a:gd name="connsiteY27" fmla="*/ 53920 h 105013"/>
                <a:gd name="connsiteX28" fmla="*/ 163206 w 263234"/>
                <a:gd name="connsiteY28" fmla="*/ 39918 h 105013"/>
                <a:gd name="connsiteX29" fmla="*/ 138988 w 263234"/>
                <a:gd name="connsiteY29" fmla="*/ 39918 h 105013"/>
                <a:gd name="connsiteX30" fmla="*/ 126353 w 263234"/>
                <a:gd name="connsiteY30" fmla="*/ 39918 h 105013"/>
                <a:gd name="connsiteX31" fmla="*/ 107575 w 263234"/>
                <a:gd name="connsiteY31" fmla="*/ 33442 h 105013"/>
                <a:gd name="connsiteX32" fmla="*/ 62123 w 263234"/>
                <a:gd name="connsiteY32" fmla="*/ 35542 h 105013"/>
                <a:gd name="connsiteX33" fmla="*/ 60193 w 263234"/>
                <a:gd name="connsiteY33" fmla="*/ 38693 h 105013"/>
                <a:gd name="connsiteX34" fmla="*/ 60193 w 263234"/>
                <a:gd name="connsiteY34" fmla="*/ 65996 h 105013"/>
                <a:gd name="connsiteX35" fmla="*/ 60193 w 263234"/>
                <a:gd name="connsiteY35" fmla="*/ 79823 h 105013"/>
                <a:gd name="connsiteX36" fmla="*/ 64054 w 263234"/>
                <a:gd name="connsiteY36" fmla="*/ 77898 h 105013"/>
                <a:gd name="connsiteX37" fmla="*/ 83007 w 263234"/>
                <a:gd name="connsiteY37" fmla="*/ 75798 h 105013"/>
                <a:gd name="connsiteX38" fmla="*/ 109506 w 263234"/>
                <a:gd name="connsiteY38" fmla="*/ 82973 h 105013"/>
                <a:gd name="connsiteX39" fmla="*/ 141971 w 263234"/>
                <a:gd name="connsiteY39" fmla="*/ 90849 h 105013"/>
                <a:gd name="connsiteX40" fmla="*/ 169523 w 263234"/>
                <a:gd name="connsiteY40" fmla="*/ 85774 h 105013"/>
                <a:gd name="connsiteX41" fmla="*/ 229014 w 263234"/>
                <a:gd name="connsiteY41" fmla="*/ 48844 h 105013"/>
                <a:gd name="connsiteX42" fmla="*/ 241474 w 263234"/>
                <a:gd name="connsiteY42" fmla="*/ 40968 h 105013"/>
                <a:gd name="connsiteX43" fmla="*/ 227084 w 263234"/>
                <a:gd name="connsiteY43" fmla="*/ 38693 h 105013"/>
                <a:gd name="connsiteX44" fmla="*/ 207429 w 263234"/>
                <a:gd name="connsiteY44" fmla="*/ 47619 h 105013"/>
                <a:gd name="connsiteX45" fmla="*/ 191284 w 263234"/>
                <a:gd name="connsiteY45" fmla="*/ 54970 h 105013"/>
                <a:gd name="connsiteX46" fmla="*/ 191284 w 263234"/>
                <a:gd name="connsiteY46" fmla="*/ 58645 h 105013"/>
                <a:gd name="connsiteX47" fmla="*/ 185317 w 263234"/>
                <a:gd name="connsiteY47" fmla="*/ 64421 h 105013"/>
                <a:gd name="connsiteX48" fmla="*/ 155835 w 263234"/>
                <a:gd name="connsiteY48" fmla="*/ 64421 h 105013"/>
                <a:gd name="connsiteX49" fmla="*/ 136356 w 263234"/>
                <a:gd name="connsiteY49" fmla="*/ 64421 h 105013"/>
                <a:gd name="connsiteX50" fmla="*/ 134601 w 263234"/>
                <a:gd name="connsiteY50" fmla="*/ 64421 h 105013"/>
                <a:gd name="connsiteX51" fmla="*/ 129863 w 263234"/>
                <a:gd name="connsiteY51" fmla="*/ 59695 h 105013"/>
                <a:gd name="connsiteX52" fmla="*/ 134891 w 263234"/>
                <a:gd name="connsiteY52" fmla="*/ 55663 h 105013"/>
                <a:gd name="connsiteX53" fmla="*/ 134952 w 263234"/>
                <a:gd name="connsiteY53" fmla="*/ 55670 h 105013"/>
                <a:gd name="connsiteX54" fmla="*/ 154607 w 263234"/>
                <a:gd name="connsiteY54" fmla="*/ 55670 h 105013"/>
                <a:gd name="connsiteX55" fmla="*/ 22814 w 263234"/>
                <a:gd name="connsiteY55" fmla="*/ 87174 h 105013"/>
                <a:gd name="connsiteX56" fmla="*/ 49137 w 263234"/>
                <a:gd name="connsiteY56" fmla="*/ 87174 h 105013"/>
                <a:gd name="connsiteX57" fmla="*/ 50892 w 263234"/>
                <a:gd name="connsiteY57" fmla="*/ 22241 h 105013"/>
                <a:gd name="connsiteX58" fmla="*/ 24920 w 263234"/>
                <a:gd name="connsiteY58" fmla="*/ 22241 h 10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63234" h="105013">
                  <a:moveTo>
                    <a:pt x="13864" y="82448"/>
                  </a:moveTo>
                  <a:cubicBezTo>
                    <a:pt x="13919" y="81399"/>
                    <a:pt x="13919" y="80347"/>
                    <a:pt x="13864" y="79298"/>
                  </a:cubicBezTo>
                  <a:cubicBezTo>
                    <a:pt x="13864" y="58995"/>
                    <a:pt x="14449" y="38751"/>
                    <a:pt x="15619" y="18565"/>
                  </a:cubicBezTo>
                  <a:cubicBezTo>
                    <a:pt x="15619" y="14540"/>
                    <a:pt x="17374" y="12965"/>
                    <a:pt x="21410" y="13140"/>
                  </a:cubicBezTo>
                  <a:lnTo>
                    <a:pt x="53349" y="13140"/>
                  </a:lnTo>
                  <a:cubicBezTo>
                    <a:pt x="58263" y="13140"/>
                    <a:pt x="59667" y="14715"/>
                    <a:pt x="59491" y="19440"/>
                  </a:cubicBezTo>
                  <a:cubicBezTo>
                    <a:pt x="59491" y="21016"/>
                    <a:pt x="59491" y="22416"/>
                    <a:pt x="59491" y="24166"/>
                  </a:cubicBezTo>
                  <a:lnTo>
                    <a:pt x="60719" y="24166"/>
                  </a:lnTo>
                  <a:cubicBezTo>
                    <a:pt x="77508" y="16329"/>
                    <a:pt x="97020" y="16848"/>
                    <a:pt x="113366" y="25566"/>
                  </a:cubicBezTo>
                  <a:cubicBezTo>
                    <a:pt x="119121" y="28524"/>
                    <a:pt x="125495" y="30084"/>
                    <a:pt x="131968" y="30117"/>
                  </a:cubicBezTo>
                  <a:cubicBezTo>
                    <a:pt x="142322" y="30117"/>
                    <a:pt x="152676" y="30117"/>
                    <a:pt x="162855" y="30992"/>
                  </a:cubicBezTo>
                  <a:cubicBezTo>
                    <a:pt x="171418" y="31400"/>
                    <a:pt x="179287" y="35811"/>
                    <a:pt x="184089" y="42893"/>
                  </a:cubicBezTo>
                  <a:lnTo>
                    <a:pt x="185493" y="44994"/>
                  </a:lnTo>
                  <a:lnTo>
                    <a:pt x="188125" y="43944"/>
                  </a:lnTo>
                  <a:lnTo>
                    <a:pt x="220766" y="29067"/>
                  </a:lnTo>
                  <a:cubicBezTo>
                    <a:pt x="230678" y="24629"/>
                    <a:pt x="242351" y="27778"/>
                    <a:pt x="248669" y="36593"/>
                  </a:cubicBezTo>
                  <a:cubicBezTo>
                    <a:pt x="251126" y="40093"/>
                    <a:pt x="250600" y="42193"/>
                    <a:pt x="246914" y="44644"/>
                  </a:cubicBezTo>
                  <a:lnTo>
                    <a:pt x="173208" y="90674"/>
                  </a:lnTo>
                  <a:cubicBezTo>
                    <a:pt x="165563" y="95089"/>
                    <a:pt x="156943" y="97554"/>
                    <a:pt x="148113" y="97850"/>
                  </a:cubicBezTo>
                  <a:cubicBezTo>
                    <a:pt x="138435" y="97916"/>
                    <a:pt x="128818" y="96317"/>
                    <a:pt x="119684" y="93125"/>
                  </a:cubicBezTo>
                  <a:lnTo>
                    <a:pt x="79848" y="82273"/>
                  </a:lnTo>
                  <a:cubicBezTo>
                    <a:pt x="75207" y="80865"/>
                    <a:pt x="70189" y="81435"/>
                    <a:pt x="65984" y="83849"/>
                  </a:cubicBezTo>
                  <a:lnTo>
                    <a:pt x="62123" y="85774"/>
                  </a:lnTo>
                  <a:cubicBezTo>
                    <a:pt x="59491" y="86824"/>
                    <a:pt x="57736" y="88049"/>
                    <a:pt x="57912" y="91374"/>
                  </a:cubicBezTo>
                  <a:cubicBezTo>
                    <a:pt x="58087" y="94700"/>
                    <a:pt x="55981" y="95575"/>
                    <a:pt x="53173" y="95400"/>
                  </a:cubicBezTo>
                  <a:cubicBezTo>
                    <a:pt x="41767" y="95400"/>
                    <a:pt x="30184" y="95400"/>
                    <a:pt x="18075" y="94525"/>
                  </a:cubicBezTo>
                  <a:cubicBezTo>
                    <a:pt x="16496" y="94525"/>
                    <a:pt x="14917" y="92775"/>
                    <a:pt x="13162" y="91725"/>
                  </a:cubicBezTo>
                  <a:close/>
                  <a:moveTo>
                    <a:pt x="180755" y="53920"/>
                  </a:moveTo>
                  <a:cubicBezTo>
                    <a:pt x="178712" y="45858"/>
                    <a:pt x="171541" y="40135"/>
                    <a:pt x="163206" y="39918"/>
                  </a:cubicBezTo>
                  <a:lnTo>
                    <a:pt x="138988" y="39918"/>
                  </a:lnTo>
                  <a:cubicBezTo>
                    <a:pt x="134776" y="39918"/>
                    <a:pt x="130564" y="39918"/>
                    <a:pt x="126353" y="39918"/>
                  </a:cubicBezTo>
                  <a:cubicBezTo>
                    <a:pt x="119787" y="38772"/>
                    <a:pt x="113448" y="36586"/>
                    <a:pt x="107575" y="33442"/>
                  </a:cubicBezTo>
                  <a:cubicBezTo>
                    <a:pt x="92993" y="26683"/>
                    <a:pt x="76017" y="27467"/>
                    <a:pt x="62123" y="35542"/>
                  </a:cubicBezTo>
                  <a:cubicBezTo>
                    <a:pt x="60901" y="36107"/>
                    <a:pt x="60139" y="37350"/>
                    <a:pt x="60193" y="38693"/>
                  </a:cubicBezTo>
                  <a:cubicBezTo>
                    <a:pt x="60193" y="47794"/>
                    <a:pt x="60193" y="56195"/>
                    <a:pt x="60193" y="65996"/>
                  </a:cubicBezTo>
                  <a:cubicBezTo>
                    <a:pt x="60193" y="70547"/>
                    <a:pt x="60193" y="75097"/>
                    <a:pt x="60193" y="79823"/>
                  </a:cubicBezTo>
                  <a:lnTo>
                    <a:pt x="64054" y="77898"/>
                  </a:lnTo>
                  <a:cubicBezTo>
                    <a:pt x="69865" y="74792"/>
                    <a:pt x="76653" y="74039"/>
                    <a:pt x="83007" y="75798"/>
                  </a:cubicBezTo>
                  <a:lnTo>
                    <a:pt x="109506" y="82973"/>
                  </a:lnTo>
                  <a:cubicBezTo>
                    <a:pt x="120211" y="85774"/>
                    <a:pt x="130915" y="88924"/>
                    <a:pt x="141971" y="90849"/>
                  </a:cubicBezTo>
                  <a:cubicBezTo>
                    <a:pt x="151469" y="92607"/>
                    <a:pt x="161282" y="90799"/>
                    <a:pt x="169523" y="85774"/>
                  </a:cubicBezTo>
                  <a:cubicBezTo>
                    <a:pt x="189529" y="73697"/>
                    <a:pt x="209184" y="61096"/>
                    <a:pt x="229014" y="48844"/>
                  </a:cubicBezTo>
                  <a:lnTo>
                    <a:pt x="241474" y="40968"/>
                  </a:lnTo>
                  <a:cubicBezTo>
                    <a:pt x="237596" y="37345"/>
                    <a:pt x="231896" y="36443"/>
                    <a:pt x="227084" y="38693"/>
                  </a:cubicBezTo>
                  <a:lnTo>
                    <a:pt x="207429" y="47619"/>
                  </a:lnTo>
                  <a:lnTo>
                    <a:pt x="191284" y="54970"/>
                  </a:lnTo>
                  <a:cubicBezTo>
                    <a:pt x="191284" y="56370"/>
                    <a:pt x="191284" y="57595"/>
                    <a:pt x="191284" y="58645"/>
                  </a:cubicBezTo>
                  <a:cubicBezTo>
                    <a:pt x="191284" y="63196"/>
                    <a:pt x="189880" y="64596"/>
                    <a:pt x="185317" y="64421"/>
                  </a:cubicBezTo>
                  <a:lnTo>
                    <a:pt x="155835" y="64421"/>
                  </a:lnTo>
                  <a:lnTo>
                    <a:pt x="136356" y="64421"/>
                  </a:lnTo>
                  <a:lnTo>
                    <a:pt x="134601" y="64421"/>
                  </a:lnTo>
                  <a:cubicBezTo>
                    <a:pt x="131442" y="64421"/>
                    <a:pt x="129687" y="62321"/>
                    <a:pt x="129863" y="59695"/>
                  </a:cubicBezTo>
                  <a:cubicBezTo>
                    <a:pt x="130135" y="57197"/>
                    <a:pt x="132386" y="55392"/>
                    <a:pt x="134891" y="55663"/>
                  </a:cubicBezTo>
                  <a:cubicBezTo>
                    <a:pt x="134912" y="55665"/>
                    <a:pt x="134932" y="55668"/>
                    <a:pt x="134952" y="55670"/>
                  </a:cubicBezTo>
                  <a:lnTo>
                    <a:pt x="154607" y="55670"/>
                  </a:lnTo>
                  <a:close/>
                  <a:moveTo>
                    <a:pt x="22814" y="87174"/>
                  </a:moveTo>
                  <a:lnTo>
                    <a:pt x="49137" y="87174"/>
                  </a:lnTo>
                  <a:lnTo>
                    <a:pt x="50892" y="22241"/>
                  </a:lnTo>
                  <a:lnTo>
                    <a:pt x="24920" y="22241"/>
                  </a:lnTo>
                  <a:close/>
                </a:path>
              </a:pathLst>
            </a:custGeom>
            <a:grpFill/>
            <a:ln w="3175" cap="flat">
              <a:noFill/>
              <a:prstDash val="solid"/>
              <a:miter/>
            </a:ln>
          </p:spPr>
          <p:txBody>
            <a:bodyPr rtlCol="0" anchor="ctr"/>
            <a:lstStyle/>
            <a:p>
              <a:endParaRPr lang="es-PE">
                <a:solidFill>
                  <a:srgbClr val="367A94"/>
                </a:solidFill>
              </a:endParaRPr>
            </a:p>
          </p:txBody>
        </p:sp>
        <p:sp>
          <p:nvSpPr>
            <p:cNvPr id="149" name="Forma libre 148">
              <a:extLst>
                <a:ext uri="{FF2B5EF4-FFF2-40B4-BE49-F238E27FC236}">
                  <a16:creationId xmlns:a16="http://schemas.microsoft.com/office/drawing/2014/main" id="{7ADD563F-85A4-A34F-B329-A1C015B6D383}"/>
                </a:ext>
              </a:extLst>
            </p:cNvPr>
            <p:cNvSpPr/>
            <p:nvPr/>
          </p:nvSpPr>
          <p:spPr>
            <a:xfrm>
              <a:off x="3987612" y="-396421"/>
              <a:ext cx="35098" cy="70009"/>
            </a:xfrm>
            <a:custGeom>
              <a:avLst/>
              <a:gdLst>
                <a:gd name="connsiteX0" fmla="*/ 19341 w 35097"/>
                <a:gd name="connsiteY0" fmla="*/ 13127 h 70008"/>
                <a:gd name="connsiteX1" fmla="*/ 22325 w 35097"/>
                <a:gd name="connsiteY1" fmla="*/ 18552 h 70008"/>
                <a:gd name="connsiteX2" fmla="*/ 22325 w 35097"/>
                <a:gd name="connsiteY2" fmla="*/ 56357 h 70008"/>
                <a:gd name="connsiteX3" fmla="*/ 19868 w 35097"/>
                <a:gd name="connsiteY3" fmla="*/ 61258 h 70008"/>
                <a:gd name="connsiteX4" fmla="*/ 15481 w 35097"/>
                <a:gd name="connsiteY4" fmla="*/ 61258 h 70008"/>
                <a:gd name="connsiteX5" fmla="*/ 13199 w 35097"/>
                <a:gd name="connsiteY5" fmla="*/ 56532 h 70008"/>
                <a:gd name="connsiteX6" fmla="*/ 13199 w 35097"/>
                <a:gd name="connsiteY6" fmla="*/ 32204 h 70008"/>
                <a:gd name="connsiteX7" fmla="*/ 13199 w 35097"/>
                <a:gd name="connsiteY7" fmla="*/ 19077 h 70008"/>
                <a:gd name="connsiteX8" fmla="*/ 16183 w 35097"/>
                <a:gd name="connsiteY8" fmla="*/ 13127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97" h="70008">
                  <a:moveTo>
                    <a:pt x="19341" y="13127"/>
                  </a:moveTo>
                  <a:cubicBezTo>
                    <a:pt x="21305" y="14207"/>
                    <a:pt x="22468" y="16320"/>
                    <a:pt x="22325" y="18552"/>
                  </a:cubicBezTo>
                  <a:cubicBezTo>
                    <a:pt x="22325" y="31154"/>
                    <a:pt x="22325" y="43755"/>
                    <a:pt x="22325" y="56357"/>
                  </a:cubicBezTo>
                  <a:cubicBezTo>
                    <a:pt x="22325" y="58457"/>
                    <a:pt x="22325" y="60383"/>
                    <a:pt x="19868" y="61258"/>
                  </a:cubicBezTo>
                  <a:cubicBezTo>
                    <a:pt x="18445" y="61738"/>
                    <a:pt x="16903" y="61738"/>
                    <a:pt x="15481" y="61258"/>
                  </a:cubicBezTo>
                  <a:cubicBezTo>
                    <a:pt x="13550" y="61258"/>
                    <a:pt x="13199" y="58457"/>
                    <a:pt x="13199" y="56532"/>
                  </a:cubicBezTo>
                  <a:lnTo>
                    <a:pt x="13199" y="32204"/>
                  </a:lnTo>
                  <a:cubicBezTo>
                    <a:pt x="13199" y="27828"/>
                    <a:pt x="13199" y="23453"/>
                    <a:pt x="13199" y="19077"/>
                  </a:cubicBezTo>
                  <a:cubicBezTo>
                    <a:pt x="12933" y="16681"/>
                    <a:pt x="14101" y="14352"/>
                    <a:pt x="16183" y="13127"/>
                  </a:cubicBezTo>
                  <a:close/>
                </a:path>
              </a:pathLst>
            </a:custGeom>
            <a:grpFill/>
            <a:ln w="3175" cap="flat">
              <a:noFill/>
              <a:prstDash val="solid"/>
              <a:miter/>
            </a:ln>
          </p:spPr>
          <p:txBody>
            <a:bodyPr rtlCol="0" anchor="ctr"/>
            <a:lstStyle/>
            <a:p>
              <a:endParaRPr lang="es-PE">
                <a:solidFill>
                  <a:srgbClr val="367A94"/>
                </a:solidFill>
              </a:endParaRPr>
            </a:p>
          </p:txBody>
        </p:sp>
        <p:sp>
          <p:nvSpPr>
            <p:cNvPr id="150" name="Forma libre 149">
              <a:extLst>
                <a:ext uri="{FF2B5EF4-FFF2-40B4-BE49-F238E27FC236}">
                  <a16:creationId xmlns:a16="http://schemas.microsoft.com/office/drawing/2014/main" id="{7568EBD8-0F85-764A-8750-27C14213BB8E}"/>
                </a:ext>
              </a:extLst>
            </p:cNvPr>
            <p:cNvSpPr/>
            <p:nvPr/>
          </p:nvSpPr>
          <p:spPr>
            <a:xfrm>
              <a:off x="3928158" y="-340077"/>
              <a:ext cx="140392" cy="140018"/>
            </a:xfrm>
            <a:custGeom>
              <a:avLst/>
              <a:gdLst>
                <a:gd name="connsiteX0" fmla="*/ 77040 w 140391"/>
                <a:gd name="connsiteY0" fmla="*/ 136180 h 140017"/>
                <a:gd name="connsiteX1" fmla="*/ 13166 w 140391"/>
                <a:gd name="connsiteY1" fmla="*/ 74230 h 140017"/>
                <a:gd name="connsiteX2" fmla="*/ 13162 w 140391"/>
                <a:gd name="connsiteY2" fmla="*/ 73872 h 140017"/>
                <a:gd name="connsiteX3" fmla="*/ 77391 w 140391"/>
                <a:gd name="connsiteY3" fmla="*/ 13140 h 140017"/>
                <a:gd name="connsiteX4" fmla="*/ 141263 w 140391"/>
                <a:gd name="connsiteY4" fmla="*/ 74736 h 140017"/>
                <a:gd name="connsiteX5" fmla="*/ 141269 w 140391"/>
                <a:gd name="connsiteY5" fmla="*/ 75272 h 140017"/>
                <a:gd name="connsiteX6" fmla="*/ 77040 w 140391"/>
                <a:gd name="connsiteY6" fmla="*/ 136180 h 140017"/>
                <a:gd name="connsiteX7" fmla="*/ 77040 w 140391"/>
                <a:gd name="connsiteY7" fmla="*/ 127429 h 140017"/>
                <a:gd name="connsiteX8" fmla="*/ 132144 w 140391"/>
                <a:gd name="connsiteY8" fmla="*/ 74922 h 140017"/>
                <a:gd name="connsiteX9" fmla="*/ 73839 w 140391"/>
                <a:gd name="connsiteY9" fmla="*/ 22983 h 140017"/>
                <a:gd name="connsiteX10" fmla="*/ 21761 w 140391"/>
                <a:gd name="connsiteY10" fmla="*/ 74922 h 140017"/>
                <a:gd name="connsiteX11" fmla="*/ 77216 w 140391"/>
                <a:gd name="connsiteY11" fmla="*/ 127604 h 1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91" h="140017">
                  <a:moveTo>
                    <a:pt x="77040" y="136180"/>
                  </a:moveTo>
                  <a:cubicBezTo>
                    <a:pt x="42249" y="136664"/>
                    <a:pt x="13652" y="108929"/>
                    <a:pt x="13166" y="74230"/>
                  </a:cubicBezTo>
                  <a:cubicBezTo>
                    <a:pt x="13164" y="74111"/>
                    <a:pt x="13163" y="73992"/>
                    <a:pt x="13162" y="73872"/>
                  </a:cubicBezTo>
                  <a:cubicBezTo>
                    <a:pt x="14307" y="39512"/>
                    <a:pt x="42927" y="12450"/>
                    <a:pt x="77391" y="13140"/>
                  </a:cubicBezTo>
                  <a:cubicBezTo>
                    <a:pt x="112084" y="12558"/>
                    <a:pt x="140680" y="40136"/>
                    <a:pt x="141263" y="74736"/>
                  </a:cubicBezTo>
                  <a:cubicBezTo>
                    <a:pt x="141266" y="74915"/>
                    <a:pt x="141268" y="75094"/>
                    <a:pt x="141269" y="75272"/>
                  </a:cubicBezTo>
                  <a:cubicBezTo>
                    <a:pt x="140218" y="109701"/>
                    <a:pt x="111570" y="136868"/>
                    <a:pt x="77040" y="136180"/>
                  </a:cubicBezTo>
                  <a:close/>
                  <a:moveTo>
                    <a:pt x="77040" y="127429"/>
                  </a:moveTo>
                  <a:cubicBezTo>
                    <a:pt x="106760" y="128016"/>
                    <a:pt x="131378" y="104559"/>
                    <a:pt x="132144" y="74922"/>
                  </a:cubicBezTo>
                  <a:cubicBezTo>
                    <a:pt x="130424" y="44522"/>
                    <a:pt x="104320" y="21268"/>
                    <a:pt x="73839" y="22983"/>
                  </a:cubicBezTo>
                  <a:cubicBezTo>
                    <a:pt x="45759" y="24563"/>
                    <a:pt x="23345" y="46917"/>
                    <a:pt x="21761" y="74922"/>
                  </a:cubicBezTo>
                  <a:cubicBezTo>
                    <a:pt x="22527" y="104725"/>
                    <a:pt x="47331" y="128289"/>
                    <a:pt x="77216" y="127604"/>
                  </a:cubicBezTo>
                  <a:close/>
                </a:path>
              </a:pathLst>
            </a:custGeom>
            <a:grpFill/>
            <a:ln w="3175" cap="flat">
              <a:noFill/>
              <a:prstDash val="solid"/>
              <a:miter/>
            </a:ln>
          </p:spPr>
          <p:txBody>
            <a:bodyPr rtlCol="0" anchor="ctr"/>
            <a:lstStyle/>
            <a:p>
              <a:endParaRPr lang="es-PE">
                <a:solidFill>
                  <a:srgbClr val="367A94"/>
                </a:solidFill>
              </a:endParaRPr>
            </a:p>
          </p:txBody>
        </p:sp>
        <p:sp>
          <p:nvSpPr>
            <p:cNvPr id="151" name="Forma libre 150">
              <a:extLst>
                <a:ext uri="{FF2B5EF4-FFF2-40B4-BE49-F238E27FC236}">
                  <a16:creationId xmlns:a16="http://schemas.microsoft.com/office/drawing/2014/main" id="{F676E220-5B07-2645-A721-46E275F70F82}"/>
                </a:ext>
              </a:extLst>
            </p:cNvPr>
            <p:cNvSpPr/>
            <p:nvPr/>
          </p:nvSpPr>
          <p:spPr>
            <a:xfrm>
              <a:off x="4020026" y="-375608"/>
              <a:ext cx="35098" cy="52507"/>
            </a:xfrm>
            <a:custGeom>
              <a:avLst/>
              <a:gdLst>
                <a:gd name="connsiteX0" fmla="*/ 22902 w 35097"/>
                <a:gd name="connsiteY0" fmla="*/ 27317 h 52506"/>
                <a:gd name="connsiteX1" fmla="*/ 22902 w 35097"/>
                <a:gd name="connsiteY1" fmla="*/ 35893 h 52506"/>
                <a:gd name="connsiteX2" fmla="*/ 18515 w 35097"/>
                <a:gd name="connsiteY2" fmla="*/ 41144 h 52506"/>
                <a:gd name="connsiteX3" fmla="*/ 13273 w 35097"/>
                <a:gd name="connsiteY3" fmla="*/ 37392 h 52506"/>
                <a:gd name="connsiteX4" fmla="*/ 13250 w 35097"/>
                <a:gd name="connsiteY4" fmla="*/ 36068 h 52506"/>
                <a:gd name="connsiteX5" fmla="*/ 13250 w 35097"/>
                <a:gd name="connsiteY5" fmla="*/ 18566 h 52506"/>
                <a:gd name="connsiteX6" fmla="*/ 16835 w 35097"/>
                <a:gd name="connsiteY6" fmla="*/ 13215 h 52506"/>
                <a:gd name="connsiteX7" fmla="*/ 22200 w 35097"/>
                <a:gd name="connsiteY7" fmla="*/ 16790 h 52506"/>
                <a:gd name="connsiteX8" fmla="*/ 22200 w 35097"/>
                <a:gd name="connsiteY8" fmla="*/ 18566 h 52506"/>
                <a:gd name="connsiteX9" fmla="*/ 22902 w 35097"/>
                <a:gd name="connsiteY9" fmla="*/ 27317 h 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7" h="52506">
                  <a:moveTo>
                    <a:pt x="22902" y="27317"/>
                  </a:moveTo>
                  <a:cubicBezTo>
                    <a:pt x="22902" y="30118"/>
                    <a:pt x="22902" y="33093"/>
                    <a:pt x="22902" y="35893"/>
                  </a:cubicBezTo>
                  <a:cubicBezTo>
                    <a:pt x="22902" y="38694"/>
                    <a:pt x="21147" y="41144"/>
                    <a:pt x="18515" y="41144"/>
                  </a:cubicBezTo>
                  <a:cubicBezTo>
                    <a:pt x="16028" y="41552"/>
                    <a:pt x="13681" y="39872"/>
                    <a:pt x="13273" y="37392"/>
                  </a:cubicBezTo>
                  <a:cubicBezTo>
                    <a:pt x="13201" y="36954"/>
                    <a:pt x="13193" y="36508"/>
                    <a:pt x="13250" y="36068"/>
                  </a:cubicBezTo>
                  <a:cubicBezTo>
                    <a:pt x="13250" y="30234"/>
                    <a:pt x="13250" y="24400"/>
                    <a:pt x="13250" y="18566"/>
                  </a:cubicBezTo>
                  <a:cubicBezTo>
                    <a:pt x="12759" y="16101"/>
                    <a:pt x="14363" y="13706"/>
                    <a:pt x="16835" y="13215"/>
                  </a:cubicBezTo>
                  <a:cubicBezTo>
                    <a:pt x="19306" y="12725"/>
                    <a:pt x="21709" y="14325"/>
                    <a:pt x="22200" y="16790"/>
                  </a:cubicBezTo>
                  <a:cubicBezTo>
                    <a:pt x="22317" y="17376"/>
                    <a:pt x="22317" y="17980"/>
                    <a:pt x="22200" y="18566"/>
                  </a:cubicBezTo>
                  <a:cubicBezTo>
                    <a:pt x="23078" y="21192"/>
                    <a:pt x="22902" y="24342"/>
                    <a:pt x="22902" y="27317"/>
                  </a:cubicBezTo>
                  <a:close/>
                </a:path>
              </a:pathLst>
            </a:custGeom>
            <a:grpFill/>
            <a:ln w="3175" cap="flat">
              <a:noFill/>
              <a:prstDash val="solid"/>
              <a:miter/>
            </a:ln>
          </p:spPr>
          <p:txBody>
            <a:bodyPr rtlCol="0" anchor="ctr"/>
            <a:lstStyle/>
            <a:p>
              <a:endParaRPr lang="es-PE">
                <a:solidFill>
                  <a:srgbClr val="367A94"/>
                </a:solidFill>
              </a:endParaRPr>
            </a:p>
          </p:txBody>
        </p:sp>
        <p:sp>
          <p:nvSpPr>
            <p:cNvPr id="152" name="Forma libre 151">
              <a:extLst>
                <a:ext uri="{FF2B5EF4-FFF2-40B4-BE49-F238E27FC236}">
                  <a16:creationId xmlns:a16="http://schemas.microsoft.com/office/drawing/2014/main" id="{2C368572-0F57-8C49-A00F-BA5620DE148A}"/>
                </a:ext>
              </a:extLst>
            </p:cNvPr>
            <p:cNvSpPr/>
            <p:nvPr/>
          </p:nvSpPr>
          <p:spPr>
            <a:xfrm>
              <a:off x="3954570" y="-375078"/>
              <a:ext cx="35098" cy="52507"/>
            </a:xfrm>
            <a:custGeom>
              <a:avLst/>
              <a:gdLst>
                <a:gd name="connsiteX0" fmla="*/ 13249 w 35097"/>
                <a:gd name="connsiteY0" fmla="*/ 26788 h 52506"/>
                <a:gd name="connsiteX1" fmla="*/ 13249 w 35097"/>
                <a:gd name="connsiteY1" fmla="*/ 18037 h 52506"/>
                <a:gd name="connsiteX2" fmla="*/ 17812 w 35097"/>
                <a:gd name="connsiteY2" fmla="*/ 13136 h 52506"/>
                <a:gd name="connsiteX3" fmla="*/ 22231 w 35097"/>
                <a:gd name="connsiteY3" fmla="*/ 17480 h 52506"/>
                <a:gd name="connsiteX4" fmla="*/ 22199 w 35097"/>
                <a:gd name="connsiteY4" fmla="*/ 18037 h 52506"/>
                <a:gd name="connsiteX5" fmla="*/ 22199 w 35097"/>
                <a:gd name="connsiteY5" fmla="*/ 35539 h 52506"/>
                <a:gd name="connsiteX6" fmla="*/ 18615 w 35097"/>
                <a:gd name="connsiteY6" fmla="*/ 40890 h 52506"/>
                <a:gd name="connsiteX7" fmla="*/ 13249 w 35097"/>
                <a:gd name="connsiteY7" fmla="*/ 37315 h 52506"/>
                <a:gd name="connsiteX8" fmla="*/ 13249 w 35097"/>
                <a:gd name="connsiteY8" fmla="*/ 35539 h 52506"/>
                <a:gd name="connsiteX9" fmla="*/ 13249 w 35097"/>
                <a:gd name="connsiteY9" fmla="*/ 26788 h 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7" h="52506">
                  <a:moveTo>
                    <a:pt x="13249" y="26788"/>
                  </a:moveTo>
                  <a:cubicBezTo>
                    <a:pt x="13249" y="23812"/>
                    <a:pt x="13249" y="20837"/>
                    <a:pt x="13249" y="18037"/>
                  </a:cubicBezTo>
                  <a:cubicBezTo>
                    <a:pt x="13249" y="15236"/>
                    <a:pt x="15004" y="12961"/>
                    <a:pt x="17812" y="13136"/>
                  </a:cubicBezTo>
                  <a:cubicBezTo>
                    <a:pt x="20235" y="13119"/>
                    <a:pt x="22214" y="15063"/>
                    <a:pt x="22231" y="17480"/>
                  </a:cubicBezTo>
                  <a:cubicBezTo>
                    <a:pt x="22232" y="17666"/>
                    <a:pt x="22222" y="17852"/>
                    <a:pt x="22199" y="18037"/>
                  </a:cubicBezTo>
                  <a:cubicBezTo>
                    <a:pt x="22199" y="23871"/>
                    <a:pt x="22199" y="29705"/>
                    <a:pt x="22199" y="35539"/>
                  </a:cubicBezTo>
                  <a:cubicBezTo>
                    <a:pt x="22691" y="38004"/>
                    <a:pt x="21086" y="40400"/>
                    <a:pt x="18615" y="40890"/>
                  </a:cubicBezTo>
                  <a:cubicBezTo>
                    <a:pt x="16144" y="41381"/>
                    <a:pt x="13741" y="39780"/>
                    <a:pt x="13249" y="37315"/>
                  </a:cubicBezTo>
                  <a:cubicBezTo>
                    <a:pt x="13132" y="36729"/>
                    <a:pt x="13132" y="36125"/>
                    <a:pt x="13249" y="35539"/>
                  </a:cubicBezTo>
                  <a:cubicBezTo>
                    <a:pt x="13074" y="32389"/>
                    <a:pt x="13249" y="29588"/>
                    <a:pt x="13249" y="26788"/>
                  </a:cubicBezTo>
                  <a:close/>
                </a:path>
              </a:pathLst>
            </a:custGeom>
            <a:grpFill/>
            <a:ln w="3175" cap="flat">
              <a:noFill/>
              <a:prstDash val="solid"/>
              <a:miter/>
            </a:ln>
          </p:spPr>
          <p:txBody>
            <a:bodyPr rtlCol="0" anchor="ctr"/>
            <a:lstStyle/>
            <a:p>
              <a:endParaRPr lang="es-PE">
                <a:solidFill>
                  <a:srgbClr val="367A94"/>
                </a:solidFill>
              </a:endParaRPr>
            </a:p>
          </p:txBody>
        </p:sp>
        <p:sp>
          <p:nvSpPr>
            <p:cNvPr id="153" name="Forma libre 152">
              <a:extLst>
                <a:ext uri="{FF2B5EF4-FFF2-40B4-BE49-F238E27FC236}">
                  <a16:creationId xmlns:a16="http://schemas.microsoft.com/office/drawing/2014/main" id="{3CA34C1F-E564-F943-9E34-D140D2CDE57E}"/>
                </a:ext>
              </a:extLst>
            </p:cNvPr>
            <p:cNvSpPr/>
            <p:nvPr/>
          </p:nvSpPr>
          <p:spPr>
            <a:xfrm>
              <a:off x="3972911" y="-318674"/>
              <a:ext cx="52647" cy="87511"/>
            </a:xfrm>
            <a:custGeom>
              <a:avLst/>
              <a:gdLst>
                <a:gd name="connsiteX0" fmla="*/ 51416 w 52646"/>
                <a:gd name="connsiteY0" fmla="*/ 38467 h 87510"/>
                <a:gd name="connsiteX1" fmla="*/ 47231 w 52646"/>
                <a:gd name="connsiteY1" fmla="*/ 43366 h 87510"/>
                <a:gd name="connsiteX2" fmla="*/ 47205 w 52646"/>
                <a:gd name="connsiteY2" fmla="*/ 43368 h 87510"/>
                <a:gd name="connsiteX3" fmla="*/ 42477 w 52646"/>
                <a:gd name="connsiteY3" fmla="*/ 39361 h 87510"/>
                <a:gd name="connsiteX4" fmla="*/ 42466 w 52646"/>
                <a:gd name="connsiteY4" fmla="*/ 38817 h 87510"/>
                <a:gd name="connsiteX5" fmla="*/ 31925 w 52646"/>
                <a:gd name="connsiteY5" fmla="*/ 29409 h 87510"/>
                <a:gd name="connsiteX6" fmla="*/ 22636 w 52646"/>
                <a:gd name="connsiteY6" fmla="*/ 37592 h 87510"/>
                <a:gd name="connsiteX7" fmla="*/ 29480 w 52646"/>
                <a:gd name="connsiteY7" fmla="*/ 48093 h 87510"/>
                <a:gd name="connsiteX8" fmla="*/ 34920 w 52646"/>
                <a:gd name="connsiteY8" fmla="*/ 48093 h 87510"/>
                <a:gd name="connsiteX9" fmla="*/ 51241 w 52646"/>
                <a:gd name="connsiteY9" fmla="*/ 63845 h 87510"/>
                <a:gd name="connsiteX10" fmla="*/ 39834 w 52646"/>
                <a:gd name="connsiteY10" fmla="*/ 82748 h 87510"/>
                <a:gd name="connsiteX11" fmla="*/ 36324 w 52646"/>
                <a:gd name="connsiteY11" fmla="*/ 87473 h 87510"/>
                <a:gd name="connsiteX12" fmla="*/ 33442 w 52646"/>
                <a:gd name="connsiteY12" fmla="*/ 91804 h 87510"/>
                <a:gd name="connsiteX13" fmla="*/ 33165 w 52646"/>
                <a:gd name="connsiteY13" fmla="*/ 91849 h 87510"/>
                <a:gd name="connsiteX14" fmla="*/ 28778 w 52646"/>
                <a:gd name="connsiteY14" fmla="*/ 90624 h 87510"/>
                <a:gd name="connsiteX15" fmla="*/ 27374 w 52646"/>
                <a:gd name="connsiteY15" fmla="*/ 86423 h 87510"/>
                <a:gd name="connsiteX16" fmla="*/ 24742 w 52646"/>
                <a:gd name="connsiteY16" fmla="*/ 82573 h 87510"/>
                <a:gd name="connsiteX17" fmla="*/ 13510 w 52646"/>
                <a:gd name="connsiteY17" fmla="*/ 66646 h 87510"/>
                <a:gd name="connsiteX18" fmla="*/ 17163 w 52646"/>
                <a:gd name="connsiteY18" fmla="*/ 61953 h 87510"/>
                <a:gd name="connsiteX19" fmla="*/ 17722 w 52646"/>
                <a:gd name="connsiteY19" fmla="*/ 61920 h 87510"/>
                <a:gd name="connsiteX20" fmla="*/ 22274 w 52646"/>
                <a:gd name="connsiteY20" fmla="*/ 65751 h 87510"/>
                <a:gd name="connsiteX21" fmla="*/ 22285 w 52646"/>
                <a:gd name="connsiteY21" fmla="*/ 66296 h 87510"/>
                <a:gd name="connsiteX22" fmla="*/ 32695 w 52646"/>
                <a:gd name="connsiteY22" fmla="*/ 75849 h 87510"/>
                <a:gd name="connsiteX23" fmla="*/ 42115 w 52646"/>
                <a:gd name="connsiteY23" fmla="*/ 67696 h 87510"/>
                <a:gd name="connsiteX24" fmla="*/ 34385 w 52646"/>
                <a:gd name="connsiteY24" fmla="*/ 56778 h 87510"/>
                <a:gd name="connsiteX25" fmla="*/ 33516 w 52646"/>
                <a:gd name="connsiteY25" fmla="*/ 56669 h 87510"/>
                <a:gd name="connsiteX26" fmla="*/ 21758 w 52646"/>
                <a:gd name="connsiteY26" fmla="*/ 53519 h 87510"/>
                <a:gd name="connsiteX27" fmla="*/ 13335 w 52646"/>
                <a:gd name="connsiteY27" fmla="*/ 36017 h 87510"/>
                <a:gd name="connsiteX28" fmla="*/ 25268 w 52646"/>
                <a:gd name="connsiteY28" fmla="*/ 22540 h 87510"/>
                <a:gd name="connsiteX29" fmla="*/ 27901 w 52646"/>
                <a:gd name="connsiteY29" fmla="*/ 18515 h 87510"/>
                <a:gd name="connsiteX30" fmla="*/ 30884 w 52646"/>
                <a:gd name="connsiteY30" fmla="*/ 13439 h 87510"/>
                <a:gd name="connsiteX31" fmla="*/ 36375 w 52646"/>
                <a:gd name="connsiteY31" fmla="*/ 15742 h 87510"/>
                <a:gd name="connsiteX32" fmla="*/ 36675 w 52646"/>
                <a:gd name="connsiteY32" fmla="*/ 17639 h 87510"/>
                <a:gd name="connsiteX33" fmla="*/ 40360 w 52646"/>
                <a:gd name="connsiteY33" fmla="*/ 22540 h 87510"/>
                <a:gd name="connsiteX34" fmla="*/ 51416 w 52646"/>
                <a:gd name="connsiteY34" fmla="*/ 38467 h 8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646" h="87510">
                  <a:moveTo>
                    <a:pt x="51416" y="38467"/>
                  </a:moveTo>
                  <a:cubicBezTo>
                    <a:pt x="51617" y="40972"/>
                    <a:pt x="49743" y="43165"/>
                    <a:pt x="47231" y="43366"/>
                  </a:cubicBezTo>
                  <a:cubicBezTo>
                    <a:pt x="47222" y="43366"/>
                    <a:pt x="47213" y="43367"/>
                    <a:pt x="47205" y="43368"/>
                  </a:cubicBezTo>
                  <a:cubicBezTo>
                    <a:pt x="44789" y="43563"/>
                    <a:pt x="42673" y="41769"/>
                    <a:pt x="42477" y="39361"/>
                  </a:cubicBezTo>
                  <a:cubicBezTo>
                    <a:pt x="42462" y="39180"/>
                    <a:pt x="42458" y="38998"/>
                    <a:pt x="42466" y="38817"/>
                  </a:cubicBezTo>
                  <a:cubicBezTo>
                    <a:pt x="42160" y="33316"/>
                    <a:pt x="37441" y="29104"/>
                    <a:pt x="31925" y="29409"/>
                  </a:cubicBezTo>
                  <a:cubicBezTo>
                    <a:pt x="27303" y="29665"/>
                    <a:pt x="23461" y="33049"/>
                    <a:pt x="22636" y="37592"/>
                  </a:cubicBezTo>
                  <a:cubicBezTo>
                    <a:pt x="21930" y="42314"/>
                    <a:pt x="24867" y="46819"/>
                    <a:pt x="29480" y="48093"/>
                  </a:cubicBezTo>
                  <a:cubicBezTo>
                    <a:pt x="31291" y="48220"/>
                    <a:pt x="33109" y="48220"/>
                    <a:pt x="34920" y="48093"/>
                  </a:cubicBezTo>
                  <a:cubicBezTo>
                    <a:pt x="43316" y="49038"/>
                    <a:pt x="50019" y="55507"/>
                    <a:pt x="51241" y="63845"/>
                  </a:cubicBezTo>
                  <a:cubicBezTo>
                    <a:pt x="52400" y="72044"/>
                    <a:pt x="47641" y="79931"/>
                    <a:pt x="39834" y="82748"/>
                  </a:cubicBezTo>
                  <a:cubicBezTo>
                    <a:pt x="37202" y="83798"/>
                    <a:pt x="35973" y="84673"/>
                    <a:pt x="36324" y="87473"/>
                  </a:cubicBezTo>
                  <a:cubicBezTo>
                    <a:pt x="36727" y="89463"/>
                    <a:pt x="35437" y="91402"/>
                    <a:pt x="33442" y="91804"/>
                  </a:cubicBezTo>
                  <a:cubicBezTo>
                    <a:pt x="33350" y="91822"/>
                    <a:pt x="33258" y="91837"/>
                    <a:pt x="33165" y="91849"/>
                  </a:cubicBezTo>
                  <a:cubicBezTo>
                    <a:pt x="31599" y="92016"/>
                    <a:pt x="30029" y="91578"/>
                    <a:pt x="28778" y="90624"/>
                  </a:cubicBezTo>
                  <a:cubicBezTo>
                    <a:pt x="27786" y="89456"/>
                    <a:pt x="27283" y="87951"/>
                    <a:pt x="27374" y="86423"/>
                  </a:cubicBezTo>
                  <a:cubicBezTo>
                    <a:pt x="27605" y="84659"/>
                    <a:pt x="26473" y="83002"/>
                    <a:pt x="24742" y="82573"/>
                  </a:cubicBezTo>
                  <a:cubicBezTo>
                    <a:pt x="18109" y="80022"/>
                    <a:pt x="13674" y="73733"/>
                    <a:pt x="13510" y="66646"/>
                  </a:cubicBezTo>
                  <a:cubicBezTo>
                    <a:pt x="13220" y="64344"/>
                    <a:pt x="14855" y="62243"/>
                    <a:pt x="17163" y="61953"/>
                  </a:cubicBezTo>
                  <a:cubicBezTo>
                    <a:pt x="17348" y="61930"/>
                    <a:pt x="17535" y="61919"/>
                    <a:pt x="17722" y="61920"/>
                  </a:cubicBezTo>
                  <a:cubicBezTo>
                    <a:pt x="20040" y="61724"/>
                    <a:pt x="22078" y="63440"/>
                    <a:pt x="22274" y="65751"/>
                  </a:cubicBezTo>
                  <a:cubicBezTo>
                    <a:pt x="22290" y="65932"/>
                    <a:pt x="22293" y="66114"/>
                    <a:pt x="22285" y="66296"/>
                  </a:cubicBezTo>
                  <a:cubicBezTo>
                    <a:pt x="22514" y="71801"/>
                    <a:pt x="27175" y="76078"/>
                    <a:pt x="32695" y="75849"/>
                  </a:cubicBezTo>
                  <a:cubicBezTo>
                    <a:pt x="37357" y="75656"/>
                    <a:pt x="41266" y="72272"/>
                    <a:pt x="42115" y="67696"/>
                  </a:cubicBezTo>
                  <a:cubicBezTo>
                    <a:pt x="43004" y="62552"/>
                    <a:pt x="39542" y="57664"/>
                    <a:pt x="34385" y="56778"/>
                  </a:cubicBezTo>
                  <a:cubicBezTo>
                    <a:pt x="34097" y="56728"/>
                    <a:pt x="33807" y="56692"/>
                    <a:pt x="33516" y="56669"/>
                  </a:cubicBezTo>
                  <a:cubicBezTo>
                    <a:pt x="29394" y="56620"/>
                    <a:pt x="25351" y="55536"/>
                    <a:pt x="21758" y="53519"/>
                  </a:cubicBezTo>
                  <a:cubicBezTo>
                    <a:pt x="15666" y="49915"/>
                    <a:pt x="12344" y="43012"/>
                    <a:pt x="13335" y="36017"/>
                  </a:cubicBezTo>
                  <a:cubicBezTo>
                    <a:pt x="14518" y="29674"/>
                    <a:pt x="19104" y="24496"/>
                    <a:pt x="25268" y="22540"/>
                  </a:cubicBezTo>
                  <a:cubicBezTo>
                    <a:pt x="27077" y="22106"/>
                    <a:pt x="28231" y="20340"/>
                    <a:pt x="27901" y="18515"/>
                  </a:cubicBezTo>
                  <a:cubicBezTo>
                    <a:pt x="27436" y="16309"/>
                    <a:pt x="28727" y="14112"/>
                    <a:pt x="30884" y="13439"/>
                  </a:cubicBezTo>
                  <a:cubicBezTo>
                    <a:pt x="33038" y="12563"/>
                    <a:pt x="35496" y="13594"/>
                    <a:pt x="36375" y="15742"/>
                  </a:cubicBezTo>
                  <a:cubicBezTo>
                    <a:pt x="36620" y="16343"/>
                    <a:pt x="36723" y="16992"/>
                    <a:pt x="36675" y="17639"/>
                  </a:cubicBezTo>
                  <a:cubicBezTo>
                    <a:pt x="36675" y="20615"/>
                    <a:pt x="37728" y="21490"/>
                    <a:pt x="40360" y="22540"/>
                  </a:cubicBezTo>
                  <a:cubicBezTo>
                    <a:pt x="46924" y="25146"/>
                    <a:pt x="51281" y="31423"/>
                    <a:pt x="51416" y="38467"/>
                  </a:cubicBezTo>
                  <a:close/>
                </a:path>
              </a:pathLst>
            </a:custGeom>
            <a:grpFill/>
            <a:ln w="3175" cap="flat">
              <a:noFill/>
              <a:prstDash val="solid"/>
              <a:miter/>
            </a:ln>
          </p:spPr>
          <p:txBody>
            <a:bodyPr rtlCol="0" anchor="ctr"/>
            <a:lstStyle/>
            <a:p>
              <a:endParaRPr lang="es-PE">
                <a:solidFill>
                  <a:srgbClr val="367A94"/>
                </a:solidFill>
              </a:endParaRPr>
            </a:p>
          </p:txBody>
        </p:sp>
      </p:grpSp>
      <p:sp>
        <p:nvSpPr>
          <p:cNvPr id="163" name="Rectángulo 162">
            <a:extLst>
              <a:ext uri="{FF2B5EF4-FFF2-40B4-BE49-F238E27FC236}">
                <a16:creationId xmlns:a16="http://schemas.microsoft.com/office/drawing/2014/main" id="{25AA3DDF-8B5D-FA42-82B6-C3713D446022}"/>
              </a:ext>
            </a:extLst>
          </p:cNvPr>
          <p:cNvSpPr/>
          <p:nvPr/>
        </p:nvSpPr>
        <p:spPr>
          <a:xfrm>
            <a:off x="1973471" y="4526501"/>
            <a:ext cx="3926858" cy="31525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4" name="Rectángulo 163">
            <a:extLst>
              <a:ext uri="{FF2B5EF4-FFF2-40B4-BE49-F238E27FC236}">
                <a16:creationId xmlns:a16="http://schemas.microsoft.com/office/drawing/2014/main" id="{6C216E8C-0286-F042-90B9-90CB9B85DF6E}"/>
              </a:ext>
            </a:extLst>
          </p:cNvPr>
          <p:cNvSpPr/>
          <p:nvPr/>
        </p:nvSpPr>
        <p:spPr>
          <a:xfrm>
            <a:off x="2069027"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PROGRAMADO</a:t>
            </a:r>
          </a:p>
        </p:txBody>
      </p:sp>
      <p:sp>
        <p:nvSpPr>
          <p:cNvPr id="165" name="Elipse 164">
            <a:extLst>
              <a:ext uri="{FF2B5EF4-FFF2-40B4-BE49-F238E27FC236}">
                <a16:creationId xmlns:a16="http://schemas.microsoft.com/office/drawing/2014/main" id="{8A2F00D9-06E2-4140-8E06-800FF902FAB7}"/>
              </a:ext>
            </a:extLst>
          </p:cNvPr>
          <p:cNvSpPr>
            <a:spLocks noChangeAspect="1"/>
          </p:cNvSpPr>
          <p:nvPr/>
        </p:nvSpPr>
        <p:spPr>
          <a:xfrm>
            <a:off x="2521951"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6" name="Rectángulo 165">
            <a:extLst>
              <a:ext uri="{FF2B5EF4-FFF2-40B4-BE49-F238E27FC236}">
                <a16:creationId xmlns:a16="http://schemas.microsoft.com/office/drawing/2014/main" id="{C76DE9E8-B25F-354B-B23E-090547524BBF}"/>
              </a:ext>
            </a:extLst>
          </p:cNvPr>
          <p:cNvSpPr/>
          <p:nvPr/>
        </p:nvSpPr>
        <p:spPr>
          <a:xfrm>
            <a:off x="3415188"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ATENDIDOS</a:t>
            </a:r>
          </a:p>
        </p:txBody>
      </p:sp>
      <p:sp>
        <p:nvSpPr>
          <p:cNvPr id="167" name="Elipse 166">
            <a:extLst>
              <a:ext uri="{FF2B5EF4-FFF2-40B4-BE49-F238E27FC236}">
                <a16:creationId xmlns:a16="http://schemas.microsoft.com/office/drawing/2014/main" id="{AC31AD72-C328-CA4D-9863-FC06A4FE2673}"/>
              </a:ext>
            </a:extLst>
          </p:cNvPr>
          <p:cNvSpPr>
            <a:spLocks noChangeAspect="1"/>
          </p:cNvSpPr>
          <p:nvPr/>
        </p:nvSpPr>
        <p:spPr>
          <a:xfrm>
            <a:off x="3875700" y="3968003"/>
            <a:ext cx="0" cy="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8" name="Rectángulo 167">
            <a:extLst>
              <a:ext uri="{FF2B5EF4-FFF2-40B4-BE49-F238E27FC236}">
                <a16:creationId xmlns:a16="http://schemas.microsoft.com/office/drawing/2014/main" id="{01425E76-0FB9-EF43-8C1F-035B20368A99}"/>
              </a:ext>
            </a:extLst>
          </p:cNvPr>
          <p:cNvSpPr/>
          <p:nvPr/>
        </p:nvSpPr>
        <p:spPr>
          <a:xfrm>
            <a:off x="4776098"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 AVANCE</a:t>
            </a:r>
          </a:p>
        </p:txBody>
      </p:sp>
      <p:cxnSp>
        <p:nvCxnSpPr>
          <p:cNvPr id="171" name="Conector recto 170">
            <a:extLst>
              <a:ext uri="{FF2B5EF4-FFF2-40B4-BE49-F238E27FC236}">
                <a16:creationId xmlns:a16="http://schemas.microsoft.com/office/drawing/2014/main" id="{6525ED06-491D-E442-B2F3-A3DCF1FAD797}"/>
              </a:ext>
            </a:extLst>
          </p:cNvPr>
          <p:cNvCxnSpPr/>
          <p:nvPr/>
        </p:nvCxnSpPr>
        <p:spPr>
          <a:xfrm>
            <a:off x="3393673" y="4201753"/>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Conector recto 171">
            <a:extLst>
              <a:ext uri="{FF2B5EF4-FFF2-40B4-BE49-F238E27FC236}">
                <a16:creationId xmlns:a16="http://schemas.microsoft.com/office/drawing/2014/main" id="{FD289A14-FFA7-144B-B472-6D5352417036}"/>
              </a:ext>
            </a:extLst>
          </p:cNvPr>
          <p:cNvCxnSpPr/>
          <p:nvPr/>
        </p:nvCxnSpPr>
        <p:spPr>
          <a:xfrm>
            <a:off x="4675168" y="4201753"/>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Conector recto 172">
            <a:extLst>
              <a:ext uri="{FF2B5EF4-FFF2-40B4-BE49-F238E27FC236}">
                <a16:creationId xmlns:a16="http://schemas.microsoft.com/office/drawing/2014/main" id="{129A7F98-34AD-7F44-8847-4AE69324A27C}"/>
              </a:ext>
            </a:extLst>
          </p:cNvPr>
          <p:cNvCxnSpPr>
            <a:cxnSpLocks/>
          </p:cNvCxnSpPr>
          <p:nvPr/>
        </p:nvCxnSpPr>
        <p:spPr>
          <a:xfrm>
            <a:off x="3393673" y="4526501"/>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173">
            <a:extLst>
              <a:ext uri="{FF2B5EF4-FFF2-40B4-BE49-F238E27FC236}">
                <a16:creationId xmlns:a16="http://schemas.microsoft.com/office/drawing/2014/main" id="{E5EACF42-52F0-4244-95B8-EA0A064840D5}"/>
              </a:ext>
            </a:extLst>
          </p:cNvPr>
          <p:cNvCxnSpPr>
            <a:cxnSpLocks/>
          </p:cNvCxnSpPr>
          <p:nvPr/>
        </p:nvCxnSpPr>
        <p:spPr>
          <a:xfrm>
            <a:off x="4675168" y="4526501"/>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1" name="Redondear rectángulo de esquina del mismo lado 180">
            <a:extLst>
              <a:ext uri="{FF2B5EF4-FFF2-40B4-BE49-F238E27FC236}">
                <a16:creationId xmlns:a16="http://schemas.microsoft.com/office/drawing/2014/main" id="{27C8286C-AD95-BE49-ACF3-D9FF2123C39E}"/>
              </a:ext>
            </a:extLst>
          </p:cNvPr>
          <p:cNvSpPr/>
          <p:nvPr/>
        </p:nvSpPr>
        <p:spPr>
          <a:xfrm>
            <a:off x="1973471" y="5881298"/>
            <a:ext cx="3926858" cy="292973"/>
          </a:xfrm>
          <a:prstGeom prst="round2SameRect">
            <a:avLst/>
          </a:prstGeom>
          <a:solidFill>
            <a:srgbClr val="AB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82" name="Rectángulo 181">
            <a:extLst>
              <a:ext uri="{FF2B5EF4-FFF2-40B4-BE49-F238E27FC236}">
                <a16:creationId xmlns:a16="http://schemas.microsoft.com/office/drawing/2014/main" id="{4D0103B7-A05E-A141-8CC4-554A34C40E35}"/>
              </a:ext>
            </a:extLst>
          </p:cNvPr>
          <p:cNvSpPr/>
          <p:nvPr/>
        </p:nvSpPr>
        <p:spPr>
          <a:xfrm>
            <a:off x="1973471" y="6206046"/>
            <a:ext cx="3926858" cy="31525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83" name="Rectángulo 182">
            <a:extLst>
              <a:ext uri="{FF2B5EF4-FFF2-40B4-BE49-F238E27FC236}">
                <a16:creationId xmlns:a16="http://schemas.microsoft.com/office/drawing/2014/main" id="{126863A7-0155-B346-BC92-1A0D4082A127}"/>
              </a:ext>
            </a:extLst>
          </p:cNvPr>
          <p:cNvSpPr/>
          <p:nvPr/>
        </p:nvSpPr>
        <p:spPr>
          <a:xfrm>
            <a:off x="2151258" y="5934952"/>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PROGRAMADO</a:t>
            </a:r>
          </a:p>
        </p:txBody>
      </p:sp>
      <p:sp>
        <p:nvSpPr>
          <p:cNvPr id="185" name="Rectángulo 184">
            <a:extLst>
              <a:ext uri="{FF2B5EF4-FFF2-40B4-BE49-F238E27FC236}">
                <a16:creationId xmlns:a16="http://schemas.microsoft.com/office/drawing/2014/main" id="{DF14A4C7-4CD6-EE43-8E29-F035586538D2}"/>
              </a:ext>
            </a:extLst>
          </p:cNvPr>
          <p:cNvSpPr/>
          <p:nvPr/>
        </p:nvSpPr>
        <p:spPr>
          <a:xfrm>
            <a:off x="3672112" y="5934952"/>
            <a:ext cx="986555"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EJECUTADO</a:t>
            </a:r>
          </a:p>
        </p:txBody>
      </p:sp>
      <p:sp>
        <p:nvSpPr>
          <p:cNvPr id="187" name="Rectángulo 186">
            <a:extLst>
              <a:ext uri="{FF2B5EF4-FFF2-40B4-BE49-F238E27FC236}">
                <a16:creationId xmlns:a16="http://schemas.microsoft.com/office/drawing/2014/main" id="{BBC63E40-2B30-F943-AC24-593052FB34F3}"/>
              </a:ext>
            </a:extLst>
          </p:cNvPr>
          <p:cNvSpPr/>
          <p:nvPr/>
        </p:nvSpPr>
        <p:spPr>
          <a:xfrm>
            <a:off x="4836966" y="5934952"/>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 AVANCE</a:t>
            </a:r>
          </a:p>
        </p:txBody>
      </p:sp>
      <p:cxnSp>
        <p:nvCxnSpPr>
          <p:cNvPr id="189" name="Conector recto 188">
            <a:extLst>
              <a:ext uri="{FF2B5EF4-FFF2-40B4-BE49-F238E27FC236}">
                <a16:creationId xmlns:a16="http://schemas.microsoft.com/office/drawing/2014/main" id="{F8961838-4FF3-3948-8654-D745F5FA6D2A}"/>
              </a:ext>
            </a:extLst>
          </p:cNvPr>
          <p:cNvCxnSpPr/>
          <p:nvPr/>
        </p:nvCxnSpPr>
        <p:spPr>
          <a:xfrm>
            <a:off x="3527191" y="5881298"/>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Conector recto 189">
            <a:extLst>
              <a:ext uri="{FF2B5EF4-FFF2-40B4-BE49-F238E27FC236}">
                <a16:creationId xmlns:a16="http://schemas.microsoft.com/office/drawing/2014/main" id="{A0A52058-DD7D-F34F-B102-AF82C4A09FBF}"/>
              </a:ext>
            </a:extLst>
          </p:cNvPr>
          <p:cNvCxnSpPr/>
          <p:nvPr/>
        </p:nvCxnSpPr>
        <p:spPr>
          <a:xfrm>
            <a:off x="5027172" y="5881298"/>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Conector recto 190">
            <a:extLst>
              <a:ext uri="{FF2B5EF4-FFF2-40B4-BE49-F238E27FC236}">
                <a16:creationId xmlns:a16="http://schemas.microsoft.com/office/drawing/2014/main" id="{1DBC503D-DC1F-244A-9405-21B43F8FCB73}"/>
              </a:ext>
            </a:extLst>
          </p:cNvPr>
          <p:cNvCxnSpPr>
            <a:cxnSpLocks/>
          </p:cNvCxnSpPr>
          <p:nvPr/>
        </p:nvCxnSpPr>
        <p:spPr>
          <a:xfrm>
            <a:off x="3527191" y="6206046"/>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2" name="Conector recto 191">
            <a:extLst>
              <a:ext uri="{FF2B5EF4-FFF2-40B4-BE49-F238E27FC236}">
                <a16:creationId xmlns:a16="http://schemas.microsoft.com/office/drawing/2014/main" id="{13D02B40-B475-8C40-BCE2-4BA30F9EFFBC}"/>
              </a:ext>
            </a:extLst>
          </p:cNvPr>
          <p:cNvCxnSpPr>
            <a:cxnSpLocks/>
          </p:cNvCxnSpPr>
          <p:nvPr/>
        </p:nvCxnSpPr>
        <p:spPr>
          <a:xfrm>
            <a:off x="5027172" y="6206046"/>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4" name="Elipse 203">
            <a:extLst>
              <a:ext uri="{FF2B5EF4-FFF2-40B4-BE49-F238E27FC236}">
                <a16:creationId xmlns:a16="http://schemas.microsoft.com/office/drawing/2014/main" id="{6EA10B0F-F6E8-B840-BD64-35C38247455A}"/>
              </a:ext>
            </a:extLst>
          </p:cNvPr>
          <p:cNvSpPr>
            <a:spLocks noChangeAspect="1"/>
          </p:cNvSpPr>
          <p:nvPr/>
        </p:nvSpPr>
        <p:spPr>
          <a:xfrm>
            <a:off x="261177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05" name="Elipse 204">
            <a:extLst>
              <a:ext uri="{FF2B5EF4-FFF2-40B4-BE49-F238E27FC236}">
                <a16:creationId xmlns:a16="http://schemas.microsoft.com/office/drawing/2014/main" id="{D600C76C-4655-8D45-8CCF-0BBC149B4683}"/>
              </a:ext>
            </a:extLst>
          </p:cNvPr>
          <p:cNvSpPr>
            <a:spLocks noChangeAspect="1"/>
          </p:cNvSpPr>
          <p:nvPr/>
        </p:nvSpPr>
        <p:spPr>
          <a:xfrm>
            <a:off x="387570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06" name="Elipse 205">
            <a:extLst>
              <a:ext uri="{FF2B5EF4-FFF2-40B4-BE49-F238E27FC236}">
                <a16:creationId xmlns:a16="http://schemas.microsoft.com/office/drawing/2014/main" id="{AF3329C5-5098-5A4C-AE76-FD8DD046DB0C}"/>
              </a:ext>
            </a:extLst>
          </p:cNvPr>
          <p:cNvSpPr>
            <a:spLocks noChangeAspect="1"/>
          </p:cNvSpPr>
          <p:nvPr/>
        </p:nvSpPr>
        <p:spPr>
          <a:xfrm>
            <a:off x="533492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01" name="Imagen 200">
            <a:extLst>
              <a:ext uri="{FF2B5EF4-FFF2-40B4-BE49-F238E27FC236}">
                <a16:creationId xmlns:a16="http://schemas.microsoft.com/office/drawing/2014/main" id="{C9A415C0-F163-8C4A-8B31-9A579D1FC9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6779" y="5678517"/>
            <a:ext cx="198457" cy="198457"/>
          </a:xfrm>
          <a:prstGeom prst="rect">
            <a:avLst/>
          </a:prstGeom>
        </p:spPr>
      </p:pic>
      <p:pic>
        <p:nvPicPr>
          <p:cNvPr id="208" name="Gráfico 207">
            <a:extLst>
              <a:ext uri="{FF2B5EF4-FFF2-40B4-BE49-F238E27FC236}">
                <a16:creationId xmlns:a16="http://schemas.microsoft.com/office/drawing/2014/main" id="{4EE3D3BC-2AD5-CA4F-BE9C-117F99DBBF0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75360" y="3996591"/>
            <a:ext cx="259249" cy="248668"/>
          </a:xfrm>
          <a:prstGeom prst="rect">
            <a:avLst/>
          </a:prstGeom>
        </p:spPr>
      </p:pic>
      <p:pic>
        <p:nvPicPr>
          <p:cNvPr id="210" name="Gráfico 209">
            <a:extLst>
              <a:ext uri="{FF2B5EF4-FFF2-40B4-BE49-F238E27FC236}">
                <a16:creationId xmlns:a16="http://schemas.microsoft.com/office/drawing/2014/main" id="{0A5BEFA1-F131-6C4E-9575-AE3425C62E1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79287" y="4002923"/>
            <a:ext cx="234481" cy="224910"/>
          </a:xfrm>
          <a:prstGeom prst="rect">
            <a:avLst/>
          </a:prstGeom>
        </p:spPr>
      </p:pic>
      <p:pic>
        <p:nvPicPr>
          <p:cNvPr id="212" name="Gráfico 211">
            <a:extLst>
              <a:ext uri="{FF2B5EF4-FFF2-40B4-BE49-F238E27FC236}">
                <a16:creationId xmlns:a16="http://schemas.microsoft.com/office/drawing/2014/main" id="{EC05824A-08D6-3841-B939-13EBDE463FB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381114" y="5692399"/>
            <a:ext cx="214350" cy="205601"/>
          </a:xfrm>
          <a:prstGeom prst="rect">
            <a:avLst/>
          </a:prstGeom>
        </p:spPr>
      </p:pic>
      <p:sp>
        <p:nvSpPr>
          <p:cNvPr id="215" name="Rectángulo 214">
            <a:extLst>
              <a:ext uri="{FF2B5EF4-FFF2-40B4-BE49-F238E27FC236}">
                <a16:creationId xmlns:a16="http://schemas.microsoft.com/office/drawing/2014/main" id="{1DBC27B7-76CF-6047-A468-10EE93737C96}"/>
              </a:ext>
            </a:extLst>
          </p:cNvPr>
          <p:cNvSpPr/>
          <p:nvPr/>
        </p:nvSpPr>
        <p:spPr>
          <a:xfrm rot="2700000">
            <a:off x="479690" y="3321761"/>
            <a:ext cx="168498" cy="1684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 name="CuadroTexto 30">
            <a:extLst>
              <a:ext uri="{FF2B5EF4-FFF2-40B4-BE49-F238E27FC236}">
                <a16:creationId xmlns:a16="http://schemas.microsoft.com/office/drawing/2014/main" id="{A991CE5E-0696-1942-8E84-E7DE3896C60C}"/>
              </a:ext>
            </a:extLst>
          </p:cNvPr>
          <p:cNvSpPr txBox="1"/>
          <p:nvPr/>
        </p:nvSpPr>
        <p:spPr>
          <a:xfrm>
            <a:off x="435748" y="3098021"/>
            <a:ext cx="1425792" cy="364908"/>
          </a:xfrm>
          <a:prstGeom prst="rect">
            <a:avLst/>
          </a:prstGeom>
          <a:noFill/>
        </p:spPr>
        <p:txBody>
          <a:bodyPr wrap="square">
            <a:spAutoFit/>
          </a:bodyPr>
          <a:lstStyle/>
          <a:p>
            <a:pPr algn="ctr">
              <a:lnSpc>
                <a:spcPct val="107000"/>
              </a:lnSpc>
              <a:spcAft>
                <a:spcPts val="800"/>
              </a:spcAft>
            </a:pPr>
            <a:r>
              <a:rPr lang="es-ES" b="1" dirty="0">
                <a:solidFill>
                  <a:srgbClr val="FFFFFF"/>
                </a:solidFill>
                <a:latin typeface="Century Gothic" panose="020B0502020202020204" pitchFamily="34" charset="0"/>
              </a:rPr>
              <a:t>NACIONAL</a:t>
            </a:r>
            <a:endParaRPr lang="es-PE"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19" name="Elipse 218">
            <a:extLst>
              <a:ext uri="{FF2B5EF4-FFF2-40B4-BE49-F238E27FC236}">
                <a16:creationId xmlns:a16="http://schemas.microsoft.com/office/drawing/2014/main" id="{897A22CE-262F-0F46-83B4-887815C201BA}"/>
              </a:ext>
            </a:extLst>
          </p:cNvPr>
          <p:cNvSpPr>
            <a:spLocks noChangeAspect="1"/>
          </p:cNvSpPr>
          <p:nvPr/>
        </p:nvSpPr>
        <p:spPr>
          <a:xfrm>
            <a:off x="3858901"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18" name="Gráfico 217">
            <a:extLst>
              <a:ext uri="{FF2B5EF4-FFF2-40B4-BE49-F238E27FC236}">
                <a16:creationId xmlns:a16="http://schemas.microsoft.com/office/drawing/2014/main" id="{E8057ADB-FABB-8F4D-9EA6-898B715FDC2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642158" y="5675443"/>
            <a:ext cx="231970" cy="222502"/>
          </a:xfrm>
          <a:prstGeom prst="rect">
            <a:avLst/>
          </a:prstGeom>
        </p:spPr>
      </p:pic>
      <p:pic>
        <p:nvPicPr>
          <p:cNvPr id="199" name="Gráfico 198">
            <a:extLst>
              <a:ext uri="{FF2B5EF4-FFF2-40B4-BE49-F238E27FC236}">
                <a16:creationId xmlns:a16="http://schemas.microsoft.com/office/drawing/2014/main" id="{1C3E8DCA-8288-2D42-8F08-3F3285ABFA4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912413" y="4006409"/>
            <a:ext cx="247188" cy="247188"/>
          </a:xfrm>
          <a:prstGeom prst="rect">
            <a:avLst/>
          </a:prstGeom>
        </p:spPr>
      </p:pic>
      <p:grpSp>
        <p:nvGrpSpPr>
          <p:cNvPr id="5" name="Grupo 4">
            <a:extLst>
              <a:ext uri="{FF2B5EF4-FFF2-40B4-BE49-F238E27FC236}">
                <a16:creationId xmlns:a16="http://schemas.microsoft.com/office/drawing/2014/main" id="{9305E7A2-53E1-F24B-8D95-F7EBB76900BE}"/>
              </a:ext>
            </a:extLst>
          </p:cNvPr>
          <p:cNvGrpSpPr/>
          <p:nvPr/>
        </p:nvGrpSpPr>
        <p:grpSpPr>
          <a:xfrm>
            <a:off x="361492" y="4674273"/>
            <a:ext cx="1383789" cy="1383789"/>
            <a:chOff x="4381714" y="-394614"/>
            <a:chExt cx="1700039" cy="1700039"/>
          </a:xfrm>
        </p:grpSpPr>
        <p:sp>
          <p:nvSpPr>
            <p:cNvPr id="318" name="Elipse 317">
              <a:extLst>
                <a:ext uri="{FF2B5EF4-FFF2-40B4-BE49-F238E27FC236}">
                  <a16:creationId xmlns:a16="http://schemas.microsoft.com/office/drawing/2014/main" id="{DF0B69C5-A4E4-F74A-8881-07771FBA248B}"/>
                </a:ext>
              </a:extLst>
            </p:cNvPr>
            <p:cNvSpPr/>
            <p:nvPr/>
          </p:nvSpPr>
          <p:spPr>
            <a:xfrm>
              <a:off x="4515309" y="-259167"/>
              <a:ext cx="1452549" cy="145254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7" name="Elipse 316">
              <a:extLst>
                <a:ext uri="{FF2B5EF4-FFF2-40B4-BE49-F238E27FC236}">
                  <a16:creationId xmlns:a16="http://schemas.microsoft.com/office/drawing/2014/main" id="{928E7FF8-9566-0E40-80EA-BCFFD9E91D55}"/>
                </a:ext>
              </a:extLst>
            </p:cNvPr>
            <p:cNvSpPr/>
            <p:nvPr/>
          </p:nvSpPr>
          <p:spPr>
            <a:xfrm>
              <a:off x="4809332" y="38634"/>
              <a:ext cx="837132" cy="8371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 name="Elipse 1">
              <a:extLst>
                <a:ext uri="{FF2B5EF4-FFF2-40B4-BE49-F238E27FC236}">
                  <a16:creationId xmlns:a16="http://schemas.microsoft.com/office/drawing/2014/main" id="{7C9EE268-E171-AA4F-9C7A-410BD3FF1D06}"/>
                </a:ext>
              </a:extLst>
            </p:cNvPr>
            <p:cNvSpPr/>
            <p:nvPr/>
          </p:nvSpPr>
          <p:spPr>
            <a:xfrm>
              <a:off x="4989062" y="218364"/>
              <a:ext cx="477672" cy="4776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9" name="Elipse 318">
              <a:extLst>
                <a:ext uri="{FF2B5EF4-FFF2-40B4-BE49-F238E27FC236}">
                  <a16:creationId xmlns:a16="http://schemas.microsoft.com/office/drawing/2014/main" id="{0ADDAEB7-27E5-4347-9C19-F171324840F8}"/>
                </a:ext>
              </a:extLst>
            </p:cNvPr>
            <p:cNvSpPr/>
            <p:nvPr/>
          </p:nvSpPr>
          <p:spPr>
            <a:xfrm>
              <a:off x="4381714" y="-394614"/>
              <a:ext cx="1700039" cy="1700039"/>
            </a:xfrm>
            <a:prstGeom prst="ellipse">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pic>
        <p:nvPicPr>
          <p:cNvPr id="213" name="Imagen 212">
            <a:extLst>
              <a:ext uri="{FF2B5EF4-FFF2-40B4-BE49-F238E27FC236}">
                <a16:creationId xmlns:a16="http://schemas.microsoft.com/office/drawing/2014/main" id="{2FE86EBB-668A-524F-9B62-A250AB3EB4B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25422" y="3981041"/>
            <a:ext cx="1866775" cy="2412040"/>
          </a:xfrm>
          <a:prstGeom prst="rect">
            <a:avLst/>
          </a:prstGeom>
        </p:spPr>
      </p:pic>
      <p:graphicFrame>
        <p:nvGraphicFramePr>
          <p:cNvPr id="6" name="Tabla 5">
            <a:extLst>
              <a:ext uri="{FF2B5EF4-FFF2-40B4-BE49-F238E27FC236}">
                <a16:creationId xmlns:a16="http://schemas.microsoft.com/office/drawing/2014/main" id="{9A2011EE-3E8D-DE4E-B54B-B0A296E88E3B}"/>
              </a:ext>
            </a:extLst>
          </p:cNvPr>
          <p:cNvGraphicFramePr>
            <a:graphicFrameLocks noGrp="1"/>
          </p:cNvGraphicFramePr>
          <p:nvPr/>
        </p:nvGraphicFramePr>
        <p:xfrm>
          <a:off x="2119707" y="4392450"/>
          <a:ext cx="3796488" cy="595240"/>
        </p:xfrm>
        <a:graphic>
          <a:graphicData uri="http://schemas.openxmlformats.org/drawingml/2006/table">
            <a:tbl>
              <a:tblPr>
                <a:tableStyleId>{5C22544A-7EE6-4342-B048-85BDC9FD1C3A}</a:tableStyleId>
              </a:tblPr>
              <a:tblGrid>
                <a:gridCol w="1242020">
                  <a:extLst>
                    <a:ext uri="{9D8B030D-6E8A-4147-A177-3AD203B41FA5}">
                      <a16:colId xmlns:a16="http://schemas.microsoft.com/office/drawing/2014/main" val="2290059706"/>
                    </a:ext>
                  </a:extLst>
                </a:gridCol>
                <a:gridCol w="1277234">
                  <a:extLst>
                    <a:ext uri="{9D8B030D-6E8A-4147-A177-3AD203B41FA5}">
                      <a16:colId xmlns:a16="http://schemas.microsoft.com/office/drawing/2014/main" val="3798136720"/>
                    </a:ext>
                  </a:extLst>
                </a:gridCol>
                <a:gridCol w="1277234">
                  <a:extLst>
                    <a:ext uri="{9D8B030D-6E8A-4147-A177-3AD203B41FA5}">
                      <a16:colId xmlns:a16="http://schemas.microsoft.com/office/drawing/2014/main" val="2098912326"/>
                    </a:ext>
                  </a:extLst>
                </a:gridCol>
              </a:tblGrid>
              <a:tr h="595240">
                <a:tc>
                  <a:txBody>
                    <a:bodyPr/>
                    <a:lstStyle/>
                    <a:p>
                      <a:pPr marL="0" algn="ctr" defTabSz="914400" rtl="0" eaLnBrk="1" fontAlgn="ctr" latinLnBrk="0" hangingPunct="1"/>
                      <a:r>
                        <a:rPr lang="es-PE" sz="2000" b="1" kern="1200" dirty="0">
                          <a:solidFill>
                            <a:schemeClr val="tx1"/>
                          </a:solidFill>
                          <a:latin typeface="+mn-lt"/>
                          <a:ea typeface="+mn-ea"/>
                          <a:cs typeface="+mn-cs"/>
                        </a:rPr>
                        <a:t>106,628</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2000" b="1" kern="1200" dirty="0">
                          <a:solidFill>
                            <a:schemeClr val="tx1"/>
                          </a:solidFill>
                          <a:latin typeface="+mn-lt"/>
                          <a:ea typeface="+mn-ea"/>
                          <a:cs typeface="+mn-cs"/>
                        </a:rPr>
                        <a:t>106,628</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2000" b="1" kern="1200" dirty="0">
                          <a:solidFill>
                            <a:schemeClr val="tx1"/>
                          </a:solidFill>
                          <a:latin typeface="+mn-lt"/>
                          <a:ea typeface="+mn-ea"/>
                          <a:cs typeface="+mn-cs"/>
                        </a:rPr>
                        <a:t>100.0%</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730096"/>
                  </a:ext>
                </a:extLst>
              </a:tr>
            </a:tbl>
          </a:graphicData>
        </a:graphic>
      </p:graphicFrame>
      <p:graphicFrame>
        <p:nvGraphicFramePr>
          <p:cNvPr id="325" name="Tabla 324">
            <a:extLst>
              <a:ext uri="{FF2B5EF4-FFF2-40B4-BE49-F238E27FC236}">
                <a16:creationId xmlns:a16="http://schemas.microsoft.com/office/drawing/2014/main" id="{48956137-8A0A-A541-8D07-3AE87F2807F2}"/>
              </a:ext>
            </a:extLst>
          </p:cNvPr>
          <p:cNvGraphicFramePr>
            <a:graphicFrameLocks noGrp="1"/>
          </p:cNvGraphicFramePr>
          <p:nvPr/>
        </p:nvGraphicFramePr>
        <p:xfrm>
          <a:off x="2011274" y="6057555"/>
          <a:ext cx="3903125" cy="595240"/>
        </p:xfrm>
        <a:graphic>
          <a:graphicData uri="http://schemas.openxmlformats.org/drawingml/2006/table">
            <a:tbl>
              <a:tblPr>
                <a:tableStyleId>{5C22544A-7EE6-4342-B048-85BDC9FD1C3A}</a:tableStyleId>
              </a:tblPr>
              <a:tblGrid>
                <a:gridCol w="1530322">
                  <a:extLst>
                    <a:ext uri="{9D8B030D-6E8A-4147-A177-3AD203B41FA5}">
                      <a16:colId xmlns:a16="http://schemas.microsoft.com/office/drawing/2014/main" val="2290059706"/>
                    </a:ext>
                  </a:extLst>
                </a:gridCol>
                <a:gridCol w="1524000">
                  <a:extLst>
                    <a:ext uri="{9D8B030D-6E8A-4147-A177-3AD203B41FA5}">
                      <a16:colId xmlns:a16="http://schemas.microsoft.com/office/drawing/2014/main" val="3798136720"/>
                    </a:ext>
                  </a:extLst>
                </a:gridCol>
                <a:gridCol w="848803">
                  <a:extLst>
                    <a:ext uri="{9D8B030D-6E8A-4147-A177-3AD203B41FA5}">
                      <a16:colId xmlns:a16="http://schemas.microsoft.com/office/drawing/2014/main" val="2098912326"/>
                    </a:ext>
                  </a:extLst>
                </a:gridCol>
              </a:tblGrid>
              <a:tr h="595240">
                <a:tc>
                  <a:txBody>
                    <a:bodyPr/>
                    <a:lstStyle/>
                    <a:p>
                      <a:pPr marL="0" algn="ctr" defTabSz="914400" rtl="0" eaLnBrk="1" fontAlgn="ctr" latinLnBrk="0" hangingPunct="1"/>
                      <a:r>
                        <a:rPr lang="es-PE" sz="2000" b="1" i="0" u="none" strike="noStrike" kern="1200" cap="none" dirty="0">
                          <a:solidFill>
                            <a:schemeClr val="tx1"/>
                          </a:solidFill>
                          <a:latin typeface="+mn-lt"/>
                          <a:ea typeface="+mn-ea"/>
                          <a:cs typeface="+mn-cs"/>
                          <a:sym typeface="Arial"/>
                        </a:rPr>
                        <a:t>234,447,793</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PE" sz="2000" b="1" i="0" u="none" strike="noStrike" kern="1200" cap="none" dirty="0">
                          <a:solidFill>
                            <a:schemeClr val="tx1"/>
                          </a:solidFill>
                          <a:latin typeface="+mn-lt"/>
                          <a:ea typeface="+mn-ea"/>
                          <a:cs typeface="+mn-cs"/>
                          <a:sym typeface="Arial"/>
                        </a:rPr>
                        <a:t>131,887,109</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PE" sz="2000" b="1" i="0" u="none" strike="noStrike" kern="1200" cap="none" dirty="0">
                          <a:solidFill>
                            <a:schemeClr val="tx1"/>
                          </a:solidFill>
                          <a:latin typeface="+mn-lt"/>
                          <a:ea typeface="+mn-ea"/>
                          <a:cs typeface="+mn-cs"/>
                          <a:sym typeface="Arial"/>
                        </a:rPr>
                        <a:t>56.3%</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730096"/>
                  </a:ext>
                </a:extLst>
              </a:tr>
            </a:tbl>
          </a:graphicData>
        </a:graphic>
      </p:graphicFrame>
      <p:sp>
        <p:nvSpPr>
          <p:cNvPr id="432" name="CuadroTexto 431">
            <a:extLst>
              <a:ext uri="{FF2B5EF4-FFF2-40B4-BE49-F238E27FC236}">
                <a16:creationId xmlns:a16="http://schemas.microsoft.com/office/drawing/2014/main" id="{43CBB09B-1814-0942-9887-1BA24C5AE3B8}"/>
              </a:ext>
            </a:extLst>
          </p:cNvPr>
          <p:cNvSpPr txBox="1"/>
          <p:nvPr/>
        </p:nvSpPr>
        <p:spPr>
          <a:xfrm>
            <a:off x="1907176" y="6476331"/>
            <a:ext cx="3397808" cy="184666"/>
          </a:xfrm>
          <a:prstGeom prst="rect">
            <a:avLst/>
          </a:prstGeom>
          <a:noFill/>
        </p:spPr>
        <p:txBody>
          <a:bodyPr wrap="square">
            <a:spAutoFit/>
          </a:bodyPr>
          <a:lstStyle/>
          <a:p>
            <a:r>
              <a:rPr lang="es-PE" sz="600" dirty="0"/>
              <a:t>Fuente: SIAF consulta amigable del MEF 30/06/2023</a:t>
            </a:r>
          </a:p>
        </p:txBody>
      </p:sp>
      <p:sp>
        <p:nvSpPr>
          <p:cNvPr id="433" name="CuadroTexto 432">
            <a:extLst>
              <a:ext uri="{FF2B5EF4-FFF2-40B4-BE49-F238E27FC236}">
                <a16:creationId xmlns:a16="http://schemas.microsoft.com/office/drawing/2014/main" id="{EDDA9E92-EEBF-B045-99A7-E5FD541245BD}"/>
              </a:ext>
            </a:extLst>
          </p:cNvPr>
          <p:cNvSpPr txBox="1"/>
          <p:nvPr/>
        </p:nvSpPr>
        <p:spPr>
          <a:xfrm>
            <a:off x="1907175" y="4797432"/>
            <a:ext cx="3938849" cy="276999"/>
          </a:xfrm>
          <a:prstGeom prst="rect">
            <a:avLst/>
          </a:prstGeom>
          <a:noFill/>
        </p:spPr>
        <p:txBody>
          <a:bodyPr wrap="square">
            <a:spAutoFit/>
          </a:bodyPr>
          <a:lstStyle/>
          <a:p>
            <a:pPr algn="just"/>
            <a:r>
              <a:rPr lang="es-PE" sz="600" dirty="0"/>
              <a:t>Fuente: Programa CONTIGO</a:t>
            </a:r>
            <a:r>
              <a:rPr lang="es-ES" sz="600" dirty="0"/>
              <a:t> al 30/06/2023</a:t>
            </a:r>
          </a:p>
          <a:p>
            <a:pPr algn="just"/>
            <a:endParaRPr lang="es-ES" sz="600" dirty="0"/>
          </a:p>
        </p:txBody>
      </p:sp>
      <p:pic>
        <p:nvPicPr>
          <p:cNvPr id="134" name="Imagen 133">
            <a:extLst>
              <a:ext uri="{FF2B5EF4-FFF2-40B4-BE49-F238E27FC236}">
                <a16:creationId xmlns:a16="http://schemas.microsoft.com/office/drawing/2014/main" id="{E2605310-60DA-544E-8CE4-8843D8D763A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6131287" y="3182098"/>
            <a:ext cx="5938809" cy="3600000"/>
          </a:xfrm>
          <a:prstGeom prst="rect">
            <a:avLst/>
          </a:prstGeom>
        </p:spPr>
      </p:pic>
      <p:sp>
        <p:nvSpPr>
          <p:cNvPr id="135" name="CuadroTexto 134"/>
          <p:cNvSpPr txBox="1"/>
          <p:nvPr/>
        </p:nvSpPr>
        <p:spPr>
          <a:xfrm>
            <a:off x="6288779" y="3704540"/>
            <a:ext cx="5619976" cy="2062103"/>
          </a:xfrm>
          <a:prstGeom prst="rect">
            <a:avLst/>
          </a:prstGeom>
          <a:noFill/>
        </p:spPr>
        <p:txBody>
          <a:bodyPr wrap="square" rtlCol="0">
            <a:spAutoFit/>
          </a:bodyPr>
          <a:lstStyle/>
          <a:p>
            <a:endParaRPr lang="es-ES" sz="1500" dirty="0">
              <a:latin typeface="Century Gothic" panose="020B0502020202020204" pitchFamily="34" charset="0"/>
            </a:endParaRPr>
          </a:p>
          <a:p>
            <a:pPr algn="just">
              <a:buFont typeface="Arial" panose="020B0604020202020204" pitchFamily="34" charset="0"/>
              <a:buChar char="•"/>
            </a:pPr>
            <a:r>
              <a:rPr lang="es-PE" b="1" dirty="0">
                <a:latin typeface="Century Gothic" panose="020B0502020202020204" pitchFamily="34" charset="0"/>
              </a:rPr>
              <a:t>106,628 usuarios</a:t>
            </a:r>
            <a:r>
              <a:rPr lang="es-PE" dirty="0">
                <a:latin typeface="Century Gothic" panose="020B0502020202020204" pitchFamily="34" charset="0"/>
              </a:rPr>
              <a:t>, </a:t>
            </a:r>
            <a:r>
              <a:rPr lang="es-PE" dirty="0">
                <a:solidFill>
                  <a:srgbClr val="4472C4">
                    <a:lumMod val="50000"/>
                  </a:srgbClr>
                </a:solidFill>
                <a:latin typeface="Century Gothic" panose="020B0502020202020204" pitchFamily="34" charset="0"/>
              </a:rPr>
              <a:t>accedieron</a:t>
            </a:r>
            <a:r>
              <a:rPr lang="es-PE" dirty="0">
                <a:latin typeface="Century Gothic" panose="020B0502020202020204" pitchFamily="34" charset="0"/>
              </a:rPr>
              <a:t> </a:t>
            </a:r>
            <a:r>
              <a:rPr lang="es-PE" dirty="0">
                <a:solidFill>
                  <a:srgbClr val="4472C4">
                    <a:lumMod val="50000"/>
                  </a:srgbClr>
                </a:solidFill>
                <a:latin typeface="Century Gothic" panose="020B0502020202020204" pitchFamily="34" charset="0"/>
              </a:rPr>
              <a:t>a la pensión no contributiva.</a:t>
            </a:r>
          </a:p>
          <a:p>
            <a:pPr algn="just">
              <a:buFont typeface="Arial" panose="020B0604020202020204" pitchFamily="34" charset="0"/>
              <a:buChar char="•"/>
            </a:pPr>
            <a:endParaRPr lang="es-PE" dirty="0">
              <a:solidFill>
                <a:srgbClr val="4472C4">
                  <a:lumMod val="50000"/>
                </a:srgbClr>
              </a:solidFill>
              <a:latin typeface="Century Gothic" panose="020B0502020202020204" pitchFamily="34" charset="0"/>
            </a:endParaRPr>
          </a:p>
          <a:p>
            <a:pPr algn="just">
              <a:buFont typeface="Arial" panose="020B0604020202020204" pitchFamily="34" charset="0"/>
              <a:buChar char="•"/>
            </a:pPr>
            <a:r>
              <a:rPr lang="es-PE" b="1" dirty="0">
                <a:latin typeface="Century Gothic" panose="020B0502020202020204" pitchFamily="34" charset="0"/>
              </a:rPr>
              <a:t>489</a:t>
            </a:r>
            <a:r>
              <a:rPr lang="es-PE" dirty="0">
                <a:latin typeface="Century Gothic" panose="020B0502020202020204" pitchFamily="34" charset="0"/>
              </a:rPr>
              <a:t> </a:t>
            </a:r>
            <a:r>
              <a:rPr lang="es-PE" b="1" dirty="0">
                <a:latin typeface="Century Gothic" panose="020B0502020202020204" pitchFamily="34" charset="0"/>
              </a:rPr>
              <a:t>usuarios </a:t>
            </a:r>
            <a:r>
              <a:rPr lang="es-PE" dirty="0">
                <a:solidFill>
                  <a:srgbClr val="4472C4">
                    <a:lumMod val="50000"/>
                  </a:srgbClr>
                </a:solidFill>
                <a:latin typeface="Century Gothic" panose="020B0502020202020204" pitchFamily="34" charset="0"/>
              </a:rPr>
              <a:t>recibieron su pensión mediante modalidades alternativas de pago producto de una primera campaña.</a:t>
            </a:r>
          </a:p>
          <a:p>
            <a:pPr algn="just">
              <a:buFont typeface="Arial" panose="020B0604020202020204" pitchFamily="34" charset="0"/>
              <a:buChar char="•"/>
            </a:pPr>
            <a:endParaRPr lang="es-PE" dirty="0">
              <a:solidFill>
                <a:srgbClr val="4472C4">
                  <a:lumMod val="50000"/>
                </a:srgbClr>
              </a:solidFill>
              <a:latin typeface="Century Gothic" panose="020B0502020202020204" pitchFamily="34" charset="0"/>
            </a:endParaRPr>
          </a:p>
          <a:p>
            <a:pPr algn="just">
              <a:buFont typeface="Arial" panose="020B0604020202020204" pitchFamily="34" charset="0"/>
              <a:buChar char="•"/>
            </a:pPr>
            <a:r>
              <a:rPr lang="es-PE" b="1" dirty="0">
                <a:latin typeface="Century Gothic" panose="020B0502020202020204" pitchFamily="34" charset="0"/>
              </a:rPr>
              <a:t>3,624 usuarios </a:t>
            </a:r>
            <a:r>
              <a:rPr lang="es-PE" dirty="0">
                <a:solidFill>
                  <a:srgbClr val="4472C4">
                    <a:lumMod val="50000"/>
                  </a:srgbClr>
                </a:solidFill>
                <a:latin typeface="Century Gothic" panose="020B0502020202020204" pitchFamily="34" charset="0"/>
              </a:rPr>
              <a:t>recibieron acompañamiento a través de orientación y consejería psicológica.</a:t>
            </a:r>
            <a:endParaRPr lang="es-MX" dirty="0">
              <a:solidFill>
                <a:srgbClr val="4472C4">
                  <a:lumMod val="50000"/>
                </a:srgbClr>
              </a:solidFill>
              <a:latin typeface="Century Gothic" panose="020B0502020202020204" pitchFamily="34" charset="0"/>
            </a:endParaRPr>
          </a:p>
          <a:p>
            <a:pPr marL="285750" indent="-285750">
              <a:buFont typeface="Wingdings" panose="05000000000000000000" pitchFamily="2" charset="2"/>
              <a:buChar char="ü"/>
            </a:pPr>
            <a:endParaRPr lang="es-ES" sz="1500" dirty="0">
              <a:latin typeface="Century Gothic" panose="020B0502020202020204" pitchFamily="34" charset="0"/>
            </a:endParaRPr>
          </a:p>
        </p:txBody>
      </p:sp>
      <p:grpSp>
        <p:nvGrpSpPr>
          <p:cNvPr id="136" name="Grupo 135">
            <a:extLst>
              <a:ext uri="{FF2B5EF4-FFF2-40B4-BE49-F238E27FC236}">
                <a16:creationId xmlns:a16="http://schemas.microsoft.com/office/drawing/2014/main" id="{7FF0FFA6-5E49-3841-8B0C-45A47D59A248}"/>
              </a:ext>
            </a:extLst>
          </p:cNvPr>
          <p:cNvGrpSpPr/>
          <p:nvPr/>
        </p:nvGrpSpPr>
        <p:grpSpPr>
          <a:xfrm>
            <a:off x="6374557" y="3132489"/>
            <a:ext cx="1741582" cy="308747"/>
            <a:chOff x="3642788" y="2093618"/>
            <a:chExt cx="1634091" cy="308747"/>
          </a:xfrm>
          <a:solidFill>
            <a:srgbClr val="136690"/>
          </a:solidFill>
        </p:grpSpPr>
        <p:sp>
          <p:nvSpPr>
            <p:cNvPr id="137" name="Rectángulo 136">
              <a:extLst>
                <a:ext uri="{FF2B5EF4-FFF2-40B4-BE49-F238E27FC236}">
                  <a16:creationId xmlns:a16="http://schemas.microsoft.com/office/drawing/2014/main" id="{973F2DD1-F31A-EE49-835F-A033F3D22ABD}"/>
                </a:ext>
              </a:extLst>
            </p:cNvPr>
            <p:cNvSpPr/>
            <p:nvPr/>
          </p:nvSpPr>
          <p:spPr>
            <a:xfrm>
              <a:off x="3797160" y="2093618"/>
              <a:ext cx="1347690" cy="3087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39" name="Elipse 138">
              <a:extLst>
                <a:ext uri="{FF2B5EF4-FFF2-40B4-BE49-F238E27FC236}">
                  <a16:creationId xmlns:a16="http://schemas.microsoft.com/office/drawing/2014/main" id="{085EC11C-F0B3-184C-A6C7-77D19FFF46DD}"/>
                </a:ext>
              </a:extLst>
            </p:cNvPr>
            <p:cNvSpPr/>
            <p:nvPr/>
          </p:nvSpPr>
          <p:spPr>
            <a:xfrm>
              <a:off x="3642788"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40" name="Elipse 139">
              <a:extLst>
                <a:ext uri="{FF2B5EF4-FFF2-40B4-BE49-F238E27FC236}">
                  <a16:creationId xmlns:a16="http://schemas.microsoft.com/office/drawing/2014/main" id="{C829A1BC-368F-6E49-A2A2-A04966D9E40E}"/>
                </a:ext>
              </a:extLst>
            </p:cNvPr>
            <p:cNvSpPr/>
            <p:nvPr/>
          </p:nvSpPr>
          <p:spPr>
            <a:xfrm>
              <a:off x="4968132"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sp>
        <p:nvSpPr>
          <p:cNvPr id="143" name="Rectángulo 142">
            <a:extLst>
              <a:ext uri="{FF2B5EF4-FFF2-40B4-BE49-F238E27FC236}">
                <a16:creationId xmlns:a16="http://schemas.microsoft.com/office/drawing/2014/main" id="{1DBC27B7-76CF-6047-A468-10EE93737C96}"/>
              </a:ext>
            </a:extLst>
          </p:cNvPr>
          <p:cNvSpPr/>
          <p:nvPr/>
        </p:nvSpPr>
        <p:spPr>
          <a:xfrm rot="2700000">
            <a:off x="6601093" y="3339994"/>
            <a:ext cx="168498" cy="1684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44" name="CuadroTexto 143">
            <a:extLst>
              <a:ext uri="{FF2B5EF4-FFF2-40B4-BE49-F238E27FC236}">
                <a16:creationId xmlns:a16="http://schemas.microsoft.com/office/drawing/2014/main" id="{A991CE5E-0696-1942-8E84-E7DE3896C60C}"/>
              </a:ext>
            </a:extLst>
          </p:cNvPr>
          <p:cNvSpPr txBox="1"/>
          <p:nvPr/>
        </p:nvSpPr>
        <p:spPr>
          <a:xfrm>
            <a:off x="6383601" y="3113048"/>
            <a:ext cx="1732538" cy="322845"/>
          </a:xfrm>
          <a:prstGeom prst="rect">
            <a:avLst/>
          </a:prstGeom>
          <a:noFill/>
        </p:spPr>
        <p:txBody>
          <a:bodyPr wrap="square">
            <a:spAutoFit/>
          </a:bodyPr>
          <a:lstStyle/>
          <a:p>
            <a:pPr algn="ctr">
              <a:lnSpc>
                <a:spcPct val="107000"/>
              </a:lnSpc>
              <a:spcAft>
                <a:spcPts val="800"/>
              </a:spcAft>
            </a:pPr>
            <a:r>
              <a:rPr lang="es-ES" b="1" dirty="0">
                <a:solidFill>
                  <a:srgbClr val="FFFFFF"/>
                </a:solidFill>
                <a:latin typeface="Century Gothic" panose="020B0502020202020204" pitchFamily="34" charset="0"/>
              </a:rPr>
              <a:t>LOGROS</a:t>
            </a:r>
            <a:endParaRPr lang="es-PE"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9" name="Imagen 78">
            <a:extLst>
              <a:ext uri="{FF2B5EF4-FFF2-40B4-BE49-F238E27FC236}">
                <a16:creationId xmlns:a16="http://schemas.microsoft.com/office/drawing/2014/main" id="{9032A10A-5862-794D-A09F-A45493F1BAC3}"/>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981827" y="1202424"/>
            <a:ext cx="1926928" cy="1109444"/>
          </a:xfrm>
          <a:prstGeom prst="rect">
            <a:avLst/>
          </a:prstGeom>
        </p:spPr>
      </p:pic>
      <p:pic>
        <p:nvPicPr>
          <p:cNvPr id="8" name="Imagen 7">
            <a:extLst>
              <a:ext uri="{FF2B5EF4-FFF2-40B4-BE49-F238E27FC236}">
                <a16:creationId xmlns:a16="http://schemas.microsoft.com/office/drawing/2014/main" id="{637587A3-AC9B-4B7E-E0FC-C11C0C76AF0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72985" y="1614615"/>
            <a:ext cx="1586322" cy="1574860"/>
          </a:xfrm>
          <a:prstGeom prst="ellipse">
            <a:avLst/>
          </a:prstGeom>
          <a:ln>
            <a:noFill/>
          </a:ln>
          <a:effectLst>
            <a:softEdge rad="112500"/>
          </a:effectLst>
        </p:spPr>
      </p:pic>
    </p:spTree>
    <p:extLst>
      <p:ext uri="{BB962C8B-B14F-4D97-AF65-F5344CB8AC3E}">
        <p14:creationId xmlns:p14="http://schemas.microsoft.com/office/powerpoint/2010/main" val="35303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1F6310C-A9D4-2E45-A796-672D7BDEDC1B}"/>
              </a:ext>
            </a:extLst>
          </p:cNvPr>
          <p:cNvSpPr/>
          <p:nvPr/>
        </p:nvSpPr>
        <p:spPr>
          <a:xfrm>
            <a:off x="188216" y="952734"/>
            <a:ext cx="8392041" cy="477054"/>
          </a:xfrm>
          <a:prstGeom prst="rect">
            <a:avLst/>
          </a:prstGeom>
        </p:spPr>
        <p:txBody>
          <a:bodyPr wrap="none">
            <a:spAutoFit/>
          </a:bodyPr>
          <a:lstStyle/>
          <a:p>
            <a:r>
              <a:rPr lang="es-PE" sz="2500" b="1" dirty="0">
                <a:solidFill>
                  <a:srgbClr val="002060"/>
                </a:solidFill>
                <a:latin typeface="Century Gothic" panose="020B0502020202020204" pitchFamily="34" charset="0"/>
              </a:rPr>
              <a:t>EJECUCION Y PROYECCIÓN AL 31 DE DICIEMBRE 2023</a:t>
            </a:r>
          </a:p>
        </p:txBody>
      </p:sp>
      <p:pic>
        <p:nvPicPr>
          <p:cNvPr id="5" name="Imagen 4">
            <a:extLst>
              <a:ext uri="{FF2B5EF4-FFF2-40B4-BE49-F238E27FC236}">
                <a16:creationId xmlns:a16="http://schemas.microsoft.com/office/drawing/2014/main" id="{A94F8BB5-E003-9746-8337-6DC39222293B}"/>
              </a:ext>
            </a:extLst>
          </p:cNvPr>
          <p:cNvPicPr>
            <a:picLocks/>
          </p:cNvPicPr>
          <p:nvPr/>
        </p:nvPicPr>
        <p:blipFill>
          <a:blip r:embed="rId2"/>
          <a:stretch>
            <a:fillRect/>
          </a:stretch>
        </p:blipFill>
        <p:spPr>
          <a:xfrm>
            <a:off x="88947" y="1421294"/>
            <a:ext cx="8352000" cy="45719"/>
          </a:xfrm>
          <a:prstGeom prst="rect">
            <a:avLst/>
          </a:prstGeom>
        </p:spPr>
      </p:pic>
      <p:sp>
        <p:nvSpPr>
          <p:cNvPr id="6" name="CuadroTexto 5"/>
          <p:cNvSpPr txBox="1"/>
          <p:nvPr/>
        </p:nvSpPr>
        <p:spPr>
          <a:xfrm>
            <a:off x="4013391" y="1567366"/>
            <a:ext cx="2582759" cy="341632"/>
          </a:xfrm>
          <a:prstGeom prst="rect">
            <a:avLst/>
          </a:prstGeom>
          <a:noFill/>
          <a:ln>
            <a:noFill/>
          </a:ln>
        </p:spPr>
        <p:txBody>
          <a:bodyPr anchor="ctr"/>
          <a:lstStyle>
            <a:defPPr marR="0" lvl="0" algn="l" rtl="0">
              <a:lnSpc>
                <a:spcPct val="100000"/>
              </a:lnSpc>
              <a:spcBef>
                <a:spcPts val="0"/>
              </a:spcBef>
              <a:spcAft>
                <a:spcPts val="0"/>
              </a:spcAft>
            </a:defPPr>
            <a:lvl1pPr algn="ctr" defTabSz="1006475" eaLnBrk="0" fontAlgn="base" hangingPunct="0">
              <a:lnSpc>
                <a:spcPct val="90000"/>
              </a:lnSpc>
              <a:spcBef>
                <a:spcPct val="0"/>
              </a:spcBef>
              <a:spcAft>
                <a:spcPct val="0"/>
              </a:spcAft>
              <a:defRPr sz="1800" b="1" kern="1200">
                <a:solidFill>
                  <a:schemeClr val="accent1">
                    <a:lumMod val="50000"/>
                  </a:schemeClr>
                </a:solidFill>
                <a:latin typeface="Century Gothic" panose="020B0502020202020204" pitchFamily="34" charset="0"/>
                <a:ea typeface="+mj-ea"/>
                <a:cs typeface="+mj-cs"/>
              </a:defRPr>
            </a:lvl1pPr>
            <a:lvl2pPr defTabSz="1006475" eaLnBrk="0" fontAlgn="base" hangingPunct="0">
              <a:lnSpc>
                <a:spcPct val="90000"/>
              </a:lnSpc>
              <a:spcBef>
                <a:spcPct val="0"/>
              </a:spcBef>
              <a:spcAft>
                <a:spcPct val="0"/>
              </a:spcAft>
              <a:defRPr sz="4800">
                <a:solidFill>
                  <a:schemeClr val="tx1"/>
                </a:solidFill>
                <a:latin typeface="Calibri Light" pitchFamily="34" charset="0"/>
              </a:defRPr>
            </a:lvl2pPr>
            <a:lvl3pPr defTabSz="1006475" eaLnBrk="0" fontAlgn="base" hangingPunct="0">
              <a:lnSpc>
                <a:spcPct val="90000"/>
              </a:lnSpc>
              <a:spcBef>
                <a:spcPct val="0"/>
              </a:spcBef>
              <a:spcAft>
                <a:spcPct val="0"/>
              </a:spcAft>
              <a:defRPr sz="4800">
                <a:solidFill>
                  <a:schemeClr val="tx1"/>
                </a:solidFill>
                <a:latin typeface="Calibri Light" pitchFamily="34" charset="0"/>
              </a:defRPr>
            </a:lvl3pPr>
            <a:lvl4pPr defTabSz="1006475" eaLnBrk="0" fontAlgn="base" hangingPunct="0">
              <a:lnSpc>
                <a:spcPct val="90000"/>
              </a:lnSpc>
              <a:spcBef>
                <a:spcPct val="0"/>
              </a:spcBef>
              <a:spcAft>
                <a:spcPct val="0"/>
              </a:spcAft>
              <a:defRPr sz="4800">
                <a:solidFill>
                  <a:schemeClr val="tx1"/>
                </a:solidFill>
                <a:latin typeface="Calibri Light" pitchFamily="34" charset="0"/>
              </a:defRPr>
            </a:lvl4pPr>
            <a:lvl5pPr defTabSz="1006475" eaLnBrk="0" fontAlgn="base" hangingPunct="0">
              <a:lnSpc>
                <a:spcPct val="90000"/>
              </a:lnSpc>
              <a:spcBef>
                <a:spcPct val="0"/>
              </a:spcBef>
              <a:spcAft>
                <a:spcPct val="0"/>
              </a:spcAft>
              <a:defRPr sz="4800">
                <a:solidFill>
                  <a:schemeClr val="tx1"/>
                </a:solidFill>
                <a:latin typeface="Calibri Light" pitchFamily="34" charset="0"/>
              </a:defRPr>
            </a:lvl5pPr>
            <a:lvl6pPr marL="457200" defTabSz="1006475" fontAlgn="base">
              <a:lnSpc>
                <a:spcPct val="90000"/>
              </a:lnSpc>
              <a:spcBef>
                <a:spcPct val="0"/>
              </a:spcBef>
              <a:spcAft>
                <a:spcPct val="0"/>
              </a:spcAft>
              <a:defRPr sz="4800">
                <a:solidFill>
                  <a:schemeClr val="tx1"/>
                </a:solidFill>
                <a:latin typeface="Calibri Light" pitchFamily="34" charset="0"/>
              </a:defRPr>
            </a:lvl6pPr>
            <a:lvl7pPr marL="914400" defTabSz="1006475" fontAlgn="base">
              <a:lnSpc>
                <a:spcPct val="90000"/>
              </a:lnSpc>
              <a:spcBef>
                <a:spcPct val="0"/>
              </a:spcBef>
              <a:spcAft>
                <a:spcPct val="0"/>
              </a:spcAft>
              <a:defRPr sz="4800">
                <a:solidFill>
                  <a:schemeClr val="tx1"/>
                </a:solidFill>
                <a:latin typeface="Calibri Light" pitchFamily="34" charset="0"/>
              </a:defRPr>
            </a:lvl7pPr>
            <a:lvl8pPr marL="1371600" defTabSz="1006475" fontAlgn="base">
              <a:lnSpc>
                <a:spcPct val="90000"/>
              </a:lnSpc>
              <a:spcBef>
                <a:spcPct val="0"/>
              </a:spcBef>
              <a:spcAft>
                <a:spcPct val="0"/>
              </a:spcAft>
              <a:defRPr sz="4800">
                <a:solidFill>
                  <a:schemeClr val="tx1"/>
                </a:solidFill>
                <a:latin typeface="Calibri Light" pitchFamily="34" charset="0"/>
              </a:defRPr>
            </a:lvl8pPr>
            <a:lvl9pPr marL="1828800" defTabSz="1006475" fontAlgn="base">
              <a:lnSpc>
                <a:spcPct val="90000"/>
              </a:lnSpc>
              <a:spcBef>
                <a:spcPct val="0"/>
              </a:spcBef>
              <a:spcAft>
                <a:spcPct val="0"/>
              </a:spcAft>
              <a:defRPr sz="4800">
                <a:solidFill>
                  <a:schemeClr val="tx1"/>
                </a:solidFill>
                <a:latin typeface="Calibri Light" pitchFamily="34" charset="0"/>
              </a:defRPr>
            </a:lvl9pPr>
          </a:lstStyle>
          <a:p>
            <a:r>
              <a:rPr lang="es-PE" dirty="0"/>
              <a:t>(En millones de soles)</a:t>
            </a:r>
          </a:p>
        </p:txBody>
      </p:sp>
      <p:pic>
        <p:nvPicPr>
          <p:cNvPr id="2" name="Imagen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564" y="1894710"/>
            <a:ext cx="10086974" cy="4820416"/>
          </a:xfrm>
          <a:prstGeom prst="rect">
            <a:avLst/>
          </a:prstGeom>
        </p:spPr>
      </p:pic>
      <p:sp>
        <p:nvSpPr>
          <p:cNvPr id="7" name="Elipse 6"/>
          <p:cNvSpPr/>
          <p:nvPr/>
        </p:nvSpPr>
        <p:spPr>
          <a:xfrm>
            <a:off x="1971674" y="3729038"/>
            <a:ext cx="742951" cy="357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Elipse 7"/>
          <p:cNvSpPr/>
          <p:nvPr/>
        </p:nvSpPr>
        <p:spPr>
          <a:xfrm>
            <a:off x="9910761" y="1894711"/>
            <a:ext cx="742951" cy="334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7472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D28051B9-526F-514A-8471-C01F222EA07E}"/>
              </a:ext>
            </a:extLst>
          </p:cNvPr>
          <p:cNvSpPr/>
          <p:nvPr/>
        </p:nvSpPr>
        <p:spPr>
          <a:xfrm>
            <a:off x="188216" y="871653"/>
            <a:ext cx="10162792" cy="400110"/>
          </a:xfrm>
          <a:prstGeom prst="rect">
            <a:avLst/>
          </a:prstGeom>
        </p:spPr>
        <p:txBody>
          <a:bodyPr wrap="square">
            <a:spAutoFit/>
          </a:bodyPr>
          <a:lstStyle/>
          <a:p>
            <a:r>
              <a:rPr lang="es-PE" altLang="es-PE" sz="2000" b="1" dirty="0">
                <a:solidFill>
                  <a:srgbClr val="002060"/>
                </a:solidFill>
                <a:latin typeface="Century Gothic" panose="020B0502020202020204" pitchFamily="34" charset="0"/>
              </a:rPr>
              <a:t>Resumen de metas y logros del 2023</a:t>
            </a:r>
          </a:p>
        </p:txBody>
      </p:sp>
      <p:pic>
        <p:nvPicPr>
          <p:cNvPr id="13" name="Imagen 12">
            <a:extLst>
              <a:ext uri="{FF2B5EF4-FFF2-40B4-BE49-F238E27FC236}">
                <a16:creationId xmlns:a16="http://schemas.microsoft.com/office/drawing/2014/main" id="{4B1FA574-33BC-314E-8FB5-9A950742E7D7}"/>
              </a:ext>
            </a:extLst>
          </p:cNvPr>
          <p:cNvPicPr>
            <a:picLocks/>
          </p:cNvPicPr>
          <p:nvPr/>
        </p:nvPicPr>
        <p:blipFill>
          <a:blip r:embed="rId2"/>
          <a:stretch>
            <a:fillRect/>
          </a:stretch>
        </p:blipFill>
        <p:spPr>
          <a:xfrm>
            <a:off x="225132" y="1340213"/>
            <a:ext cx="9972000" cy="45719"/>
          </a:xfrm>
          <a:prstGeom prst="rect">
            <a:avLst/>
          </a:prstGeom>
        </p:spPr>
      </p:pic>
      <p:pic>
        <p:nvPicPr>
          <p:cNvPr id="5" name="Imagen 4"/>
          <p:cNvPicPr>
            <a:picLocks noChangeAspect="1"/>
          </p:cNvPicPr>
          <p:nvPr/>
        </p:nvPicPr>
        <p:blipFill>
          <a:blip r:embed="rId3"/>
          <a:stretch>
            <a:fillRect/>
          </a:stretch>
        </p:blipFill>
        <p:spPr>
          <a:xfrm>
            <a:off x="1532247" y="1573496"/>
            <a:ext cx="8818761" cy="5063905"/>
          </a:xfrm>
          <a:prstGeom prst="rect">
            <a:avLst/>
          </a:prstGeom>
        </p:spPr>
      </p:pic>
    </p:spTree>
    <p:extLst>
      <p:ext uri="{BB962C8B-B14F-4D97-AF65-F5344CB8AC3E}">
        <p14:creationId xmlns:p14="http://schemas.microsoft.com/office/powerpoint/2010/main" val="154942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241AD33-AB04-F44C-8FBE-5D8FAB0A95F5}"/>
              </a:ext>
            </a:extLst>
          </p:cNvPr>
          <p:cNvSpPr txBox="1"/>
          <p:nvPr/>
        </p:nvSpPr>
        <p:spPr>
          <a:xfrm>
            <a:off x="717452" y="3277774"/>
            <a:ext cx="10494498" cy="954107"/>
          </a:xfrm>
          <a:prstGeom prst="rect">
            <a:avLst/>
          </a:prstGeom>
          <a:noFill/>
        </p:spPr>
        <p:txBody>
          <a:bodyPr wrap="square" rtlCol="0">
            <a:spAutoFit/>
          </a:bodyPr>
          <a:lstStyle/>
          <a:p>
            <a:pPr algn="ctr">
              <a:buSzPts val="2700"/>
            </a:pPr>
            <a:r>
              <a:rPr lang="es-PE" sz="2800" b="1" dirty="0">
                <a:solidFill>
                  <a:schemeClr val="bg1"/>
                </a:solidFill>
                <a:latin typeface="Century Gothic" panose="020B0502020202020204" pitchFamily="34" charset="0"/>
              </a:rPr>
              <a:t>III. PLAN DE INTERVENCIÓN PARA PREVENIR Y ENFRENTAR EL FENÓMENO EL NIÑO</a:t>
            </a:r>
          </a:p>
        </p:txBody>
      </p:sp>
    </p:spTree>
    <p:extLst>
      <p:ext uri="{BB962C8B-B14F-4D97-AF65-F5344CB8AC3E}">
        <p14:creationId xmlns:p14="http://schemas.microsoft.com/office/powerpoint/2010/main" val="248181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54F320D-5C40-BB4F-94F5-80906662B869}"/>
              </a:ext>
            </a:extLst>
          </p:cNvPr>
          <p:cNvSpPr/>
          <p:nvPr/>
        </p:nvSpPr>
        <p:spPr>
          <a:xfrm>
            <a:off x="338177" y="1771881"/>
            <a:ext cx="11646994" cy="481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Google Shape;165;g18e5643acb1_0_0">
            <a:extLst>
              <a:ext uri="{FF2B5EF4-FFF2-40B4-BE49-F238E27FC236}">
                <a16:creationId xmlns:a16="http://schemas.microsoft.com/office/drawing/2014/main" id="{9F66A4D9-DAC0-445B-AC3B-8D997E51681C}"/>
              </a:ext>
            </a:extLst>
          </p:cNvPr>
          <p:cNvSpPr txBox="1">
            <a:spLocks/>
          </p:cNvSpPr>
          <p:nvPr/>
        </p:nvSpPr>
        <p:spPr>
          <a:xfrm>
            <a:off x="112825" y="1004841"/>
            <a:ext cx="11428386" cy="707886"/>
          </a:xfrm>
          <a:prstGeom prst="rect">
            <a:avLst/>
          </a:prstGeom>
        </p:spPr>
        <p:txBody>
          <a:bodyPr wrap="square">
            <a:spAutoFit/>
          </a:bodyPr>
          <a:lstStyle>
            <a:defPPr marR="0" lvl="0" algn="l" rtl="0">
              <a:lnSpc>
                <a:spcPct val="100000"/>
              </a:lnSpc>
              <a:spcBef>
                <a:spcPts val="0"/>
              </a:spcBef>
              <a:spcAft>
                <a:spcPts val="0"/>
              </a:spcAft>
            </a:defPPr>
            <a:lvl1pPr>
              <a:defRPr sz="2200" b="1">
                <a:solidFill>
                  <a:srgbClr val="002060"/>
                </a:solidFill>
                <a:latin typeface="Century Gothic" panose="020B0502020202020204" pitchFamily="34" charset="0"/>
              </a:defRPr>
            </a:lvl1pPr>
          </a:lstStyle>
          <a:p>
            <a:r>
              <a:rPr lang="es-PE" sz="2000" dirty="0"/>
              <a:t>COBERTURA DE LOS PROGRAMAS EN LOS DISTRITOS DECLARADOS EN EMERGENCIA POR PELIGRO INMINENTE ANTE INTENSAS PRECIPITACIONES PLUVIALES  DS N°072-2023-PCM</a:t>
            </a:r>
          </a:p>
        </p:txBody>
      </p:sp>
      <p:sp>
        <p:nvSpPr>
          <p:cNvPr id="6" name="CuadroTexto 5">
            <a:extLst>
              <a:ext uri="{FF2B5EF4-FFF2-40B4-BE49-F238E27FC236}">
                <a16:creationId xmlns:a16="http://schemas.microsoft.com/office/drawing/2014/main" id="{B0933579-592F-4783-8E17-625B3B1AF63B}"/>
              </a:ext>
            </a:extLst>
          </p:cNvPr>
          <p:cNvSpPr txBox="1"/>
          <p:nvPr/>
        </p:nvSpPr>
        <p:spPr>
          <a:xfrm>
            <a:off x="1485180" y="3554606"/>
            <a:ext cx="184731" cy="369332"/>
          </a:xfrm>
          <a:prstGeom prst="rect">
            <a:avLst/>
          </a:prstGeom>
          <a:noFill/>
        </p:spPr>
        <p:txBody>
          <a:bodyPr wrap="none" rtlCol="0">
            <a:spAutoFit/>
          </a:bodyPr>
          <a:lstStyle/>
          <a:p>
            <a:endParaRPr lang="es-ES" dirty="0">
              <a:latin typeface="Century Gothic" panose="020B0502020202020204" pitchFamily="34" charset="0"/>
            </a:endParaRPr>
          </a:p>
        </p:txBody>
      </p:sp>
      <p:grpSp>
        <p:nvGrpSpPr>
          <p:cNvPr id="7" name="Grupo 6">
            <a:extLst>
              <a:ext uri="{FF2B5EF4-FFF2-40B4-BE49-F238E27FC236}">
                <a16:creationId xmlns:a16="http://schemas.microsoft.com/office/drawing/2014/main" id="{20992CC5-0781-4B19-9DBE-2A9AFECF7F99}"/>
              </a:ext>
            </a:extLst>
          </p:cNvPr>
          <p:cNvGrpSpPr/>
          <p:nvPr/>
        </p:nvGrpSpPr>
        <p:grpSpPr>
          <a:xfrm>
            <a:off x="112825" y="2321471"/>
            <a:ext cx="385095" cy="385095"/>
            <a:chOff x="279682" y="2464474"/>
            <a:chExt cx="381574" cy="381574"/>
          </a:xfrm>
        </p:grpSpPr>
        <p:sp>
          <p:nvSpPr>
            <p:cNvPr id="8" name="Rectángulo 7">
              <a:extLst>
                <a:ext uri="{FF2B5EF4-FFF2-40B4-BE49-F238E27FC236}">
                  <a16:creationId xmlns:a16="http://schemas.microsoft.com/office/drawing/2014/main" id="{40B67F18-6341-49EA-B2FA-2D9A69A70526}"/>
                </a:ext>
              </a:extLst>
            </p:cNvPr>
            <p:cNvSpPr/>
            <p:nvPr/>
          </p:nvSpPr>
          <p:spPr>
            <a:xfrm>
              <a:off x="304799" y="2498725"/>
              <a:ext cx="327026" cy="301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9" name="Gráfico 14">
              <a:extLst>
                <a:ext uri="{FF2B5EF4-FFF2-40B4-BE49-F238E27FC236}">
                  <a16:creationId xmlns:a16="http://schemas.microsoft.com/office/drawing/2014/main" id="{8C004583-85B7-42DD-B47A-6014E6CAFC3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9682" y="2464474"/>
              <a:ext cx="381574" cy="381574"/>
            </a:xfrm>
            <a:prstGeom prst="rect">
              <a:avLst/>
            </a:prstGeom>
          </p:spPr>
        </p:pic>
      </p:grpSp>
      <p:sp>
        <p:nvSpPr>
          <p:cNvPr id="10" name="Marcador de contenido 2">
            <a:extLst>
              <a:ext uri="{FF2B5EF4-FFF2-40B4-BE49-F238E27FC236}">
                <a16:creationId xmlns:a16="http://schemas.microsoft.com/office/drawing/2014/main" id="{D25A74AA-7A74-4F3A-B36C-05E6CFD76A03}"/>
              </a:ext>
            </a:extLst>
          </p:cNvPr>
          <p:cNvSpPr txBox="1">
            <a:spLocks/>
          </p:cNvSpPr>
          <p:nvPr/>
        </p:nvSpPr>
        <p:spPr>
          <a:xfrm>
            <a:off x="582758" y="2252071"/>
            <a:ext cx="2862635" cy="35149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11643"/>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rgbClr val="011643"/>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rgbClr val="011643"/>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rgbClr val="011643"/>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rgbClr val="011643"/>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just">
              <a:lnSpc>
                <a:spcPct val="100000"/>
              </a:lnSpc>
            </a:pPr>
            <a:r>
              <a:rPr lang="es-PE" sz="1600" dirty="0">
                <a:solidFill>
                  <a:srgbClr val="002060"/>
                </a:solidFill>
              </a:rPr>
              <a:t>El Ministerio de Desarrollo e Inclusión Social, viene atendiendo a más de </a:t>
            </a:r>
            <a:r>
              <a:rPr lang="es-PE" sz="1600" b="1" dirty="0">
                <a:solidFill>
                  <a:srgbClr val="002060"/>
                </a:solidFill>
              </a:rPr>
              <a:t>3 millones 473 mil peruanos en situación de vulnerabilidad, pobreza extrema y pobreza</a:t>
            </a:r>
            <a:r>
              <a:rPr lang="es-PE" sz="1600" dirty="0">
                <a:solidFill>
                  <a:srgbClr val="002060"/>
                </a:solidFill>
              </a:rPr>
              <a:t>, en los 855 distritos,140 provincias y 18 departamentos  declarados en emergencia por peligro inminente ante intensas precipitaciones pluviales  DS N°072-2023-PCM.</a:t>
            </a:r>
          </a:p>
          <a:p>
            <a:pPr algn="just">
              <a:lnSpc>
                <a:spcPct val="100000"/>
              </a:lnSpc>
            </a:pPr>
            <a:endParaRPr lang="es-PE" sz="1600" dirty="0">
              <a:solidFill>
                <a:srgbClr val="002060"/>
              </a:solidFill>
            </a:endParaRPr>
          </a:p>
        </p:txBody>
      </p:sp>
      <p:graphicFrame>
        <p:nvGraphicFramePr>
          <p:cNvPr id="11" name="Tabla 10">
            <a:extLst>
              <a:ext uri="{FF2B5EF4-FFF2-40B4-BE49-F238E27FC236}">
                <a16:creationId xmlns:a16="http://schemas.microsoft.com/office/drawing/2014/main" id="{D54E5B27-E186-415E-95A2-DB6E64C251ED}"/>
              </a:ext>
            </a:extLst>
          </p:cNvPr>
          <p:cNvGraphicFramePr>
            <a:graphicFrameLocks noGrp="1"/>
          </p:cNvGraphicFramePr>
          <p:nvPr>
            <p:extLst>
              <p:ext uri="{D42A27DB-BD31-4B8C-83A1-F6EECF244321}">
                <p14:modId xmlns:p14="http://schemas.microsoft.com/office/powerpoint/2010/main" val="1974351957"/>
              </p:ext>
            </p:extLst>
          </p:nvPr>
        </p:nvGraphicFramePr>
        <p:xfrm>
          <a:off x="6225406" y="2252071"/>
          <a:ext cx="5699129" cy="3579227"/>
        </p:xfrm>
        <a:graphic>
          <a:graphicData uri="http://schemas.openxmlformats.org/drawingml/2006/table">
            <a:tbl>
              <a:tblPr/>
              <a:tblGrid>
                <a:gridCol w="977683">
                  <a:extLst>
                    <a:ext uri="{9D8B030D-6E8A-4147-A177-3AD203B41FA5}">
                      <a16:colId xmlns:a16="http://schemas.microsoft.com/office/drawing/2014/main" val="3311919932"/>
                    </a:ext>
                  </a:extLst>
                </a:gridCol>
                <a:gridCol w="3911305">
                  <a:extLst>
                    <a:ext uri="{9D8B030D-6E8A-4147-A177-3AD203B41FA5}">
                      <a16:colId xmlns:a16="http://schemas.microsoft.com/office/drawing/2014/main" val="2461627112"/>
                    </a:ext>
                  </a:extLst>
                </a:gridCol>
                <a:gridCol w="810141">
                  <a:extLst>
                    <a:ext uri="{9D8B030D-6E8A-4147-A177-3AD203B41FA5}">
                      <a16:colId xmlns:a16="http://schemas.microsoft.com/office/drawing/2014/main" val="3404623286"/>
                    </a:ext>
                  </a:extLst>
                </a:gridCol>
              </a:tblGrid>
              <a:tr h="202424">
                <a:tc>
                  <a:txBody>
                    <a:bodyPr/>
                    <a:lstStyle/>
                    <a:p>
                      <a:pPr algn="ctr" fontAlgn="ctr"/>
                      <a:r>
                        <a:rPr lang="es-PE" sz="1200" b="1" i="0" u="none" strike="noStrike" dirty="0">
                          <a:solidFill>
                            <a:schemeClr val="bg1"/>
                          </a:solidFill>
                          <a:effectLst/>
                          <a:latin typeface="Calibri" panose="020F0502020204030204" pitchFamily="34" charset="0"/>
                        </a:rPr>
                        <a:t>Programa</a:t>
                      </a:r>
                    </a:p>
                  </a:txBody>
                  <a:tcPr marL="8610" marR="8610" marT="861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233D7B"/>
                    </a:solidFill>
                  </a:tcPr>
                </a:tc>
                <a:tc>
                  <a:txBody>
                    <a:bodyPr/>
                    <a:lstStyle/>
                    <a:p>
                      <a:pPr algn="ctr" fontAlgn="ctr"/>
                      <a:r>
                        <a:rPr lang="es-PE" sz="1200" b="1" i="0" u="none" strike="noStrike" dirty="0">
                          <a:solidFill>
                            <a:schemeClr val="bg1"/>
                          </a:solidFill>
                          <a:effectLst/>
                          <a:latin typeface="Calibri" panose="020F0502020204030204" pitchFamily="34" charset="0"/>
                        </a:rPr>
                        <a:t>Variables</a:t>
                      </a:r>
                    </a:p>
                  </a:txBody>
                  <a:tcPr marL="8610" marR="8610" marT="861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233D7B"/>
                    </a:solidFill>
                  </a:tcPr>
                </a:tc>
                <a:tc>
                  <a:txBody>
                    <a:bodyPr/>
                    <a:lstStyle/>
                    <a:p>
                      <a:pPr algn="ctr" fontAlgn="ctr"/>
                      <a:r>
                        <a:rPr lang="es-ES" sz="1200" b="1" i="0" u="none" strike="noStrike" dirty="0">
                          <a:solidFill>
                            <a:schemeClr val="bg1"/>
                          </a:solidFill>
                          <a:effectLst/>
                          <a:latin typeface="Calibri" panose="020F0502020204030204" pitchFamily="34" charset="0"/>
                        </a:rPr>
                        <a:t>Valor</a:t>
                      </a:r>
                      <a:endParaRPr lang="es-PE" sz="1200" b="1" i="0" u="none" strike="noStrike" dirty="0">
                        <a:solidFill>
                          <a:schemeClr val="bg1"/>
                        </a:solidFill>
                        <a:effectLst/>
                        <a:latin typeface="Calibri" panose="020F0502020204030204" pitchFamily="34" charset="0"/>
                      </a:endParaRPr>
                    </a:p>
                  </a:txBody>
                  <a:tcPr marL="8610" marR="8610" marT="861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233D7B"/>
                    </a:solidFill>
                  </a:tcPr>
                </a:tc>
                <a:extLst>
                  <a:ext uri="{0D108BD9-81ED-4DB2-BD59-A6C34878D82A}">
                    <a16:rowId xmlns:a16="http://schemas.microsoft.com/office/drawing/2014/main" val="4075072929"/>
                  </a:ext>
                </a:extLst>
              </a:tr>
              <a:tr h="162857">
                <a:tc rowSpan="3">
                  <a:txBody>
                    <a:bodyPr/>
                    <a:lstStyle/>
                    <a:p>
                      <a:endParaRPr lang="es-PE"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 Usuarios(as) atendidos en el Servicio de Cuidado Diurno - Cuna Más</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ctr" latinLnBrk="0" hangingPunct="1"/>
                      <a:r>
                        <a:rPr lang="es-PE" sz="1200" b="0" i="0" u="none" strike="noStrike" kern="1200" dirty="0">
                          <a:solidFill>
                            <a:srgbClr val="000000"/>
                          </a:solidFill>
                          <a:effectLst/>
                          <a:latin typeface="Calibri" panose="020F0502020204030204" pitchFamily="34" charset="0"/>
                          <a:ea typeface="+mn-ea"/>
                          <a:cs typeface="+mn-cs"/>
                        </a:rPr>
                        <a:t>28,976</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589561784"/>
                  </a:ext>
                </a:extLst>
              </a:tr>
              <a:tr h="185439">
                <a:tc vMerge="1">
                  <a:txBody>
                    <a:bodyPr/>
                    <a:lstStyle/>
                    <a:p>
                      <a:endParaRPr lang="es-PE" dirty="0"/>
                    </a:p>
                  </a:txBody>
                  <a:tcPr>
                    <a:lnT w="6350" cap="flat" cmpd="sng" algn="ctr">
                      <a:solidFill>
                        <a:srgbClr val="0070C0"/>
                      </a:solidFill>
                      <a:prstDash val="solid"/>
                      <a:round/>
                      <a:headEnd type="none" w="med" len="med"/>
                      <a:tailEnd type="none" w="med" len="med"/>
                    </a:lnT>
                  </a:tcPr>
                </a:tc>
                <a:tc>
                  <a:txBody>
                    <a:bodyPr/>
                    <a:lstStyle/>
                    <a:p>
                      <a:pPr algn="ctr" fontAlgn="ctr"/>
                      <a:r>
                        <a:rPr lang="es-ES" sz="1050" b="0" i="0" u="none" strike="noStrike" dirty="0">
                          <a:solidFill>
                            <a:srgbClr val="000000"/>
                          </a:solidFill>
                          <a:effectLst/>
                          <a:latin typeface="Calibri" panose="020F0502020204030204" pitchFamily="34" charset="0"/>
                        </a:rPr>
                        <a:t>Nro. de Locales en el Servicio de Cuidado Diurno - Cuna Más </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ctr" latinLnBrk="0" hangingPunct="1"/>
                      <a:r>
                        <a:rPr lang="es-PE" sz="1200" b="0" i="0" u="none" strike="noStrike" kern="1200" dirty="0">
                          <a:solidFill>
                            <a:srgbClr val="000000"/>
                          </a:solidFill>
                          <a:effectLst/>
                          <a:latin typeface="Calibri" panose="020F0502020204030204" pitchFamily="34" charset="0"/>
                          <a:ea typeface="+mn-ea"/>
                          <a:cs typeface="+mn-cs"/>
                        </a:rPr>
                        <a:t>883</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238649272"/>
                  </a:ext>
                </a:extLst>
              </a:tr>
              <a:tr h="240837">
                <a:tc vMerge="1">
                  <a:txBody>
                    <a:bodyPr/>
                    <a:lstStyle/>
                    <a:p>
                      <a:endParaRPr lang="es-PE" dirty="0"/>
                    </a:p>
                  </a:txBody>
                  <a:tcPr/>
                </a:tc>
                <a:tc>
                  <a:txBody>
                    <a:bodyPr/>
                    <a:lstStyle/>
                    <a:p>
                      <a:pPr algn="ctr" fontAlgn="ctr"/>
                      <a:r>
                        <a:rPr lang="es-ES" sz="1050" b="0" i="0" u="none" strike="noStrike" dirty="0">
                          <a:solidFill>
                            <a:srgbClr val="000000"/>
                          </a:solidFill>
                          <a:effectLst/>
                          <a:latin typeface="Calibri" panose="020F0502020204030204" pitchFamily="34" charset="0"/>
                        </a:rPr>
                        <a:t>Familias atendidas en el Servicio de </a:t>
                      </a:r>
                      <a:r>
                        <a:rPr lang="es-ES" sz="1050" b="0" i="0" u="none" strike="noStrike" dirty="0" err="1">
                          <a:solidFill>
                            <a:srgbClr val="000000"/>
                          </a:solidFill>
                          <a:effectLst/>
                          <a:latin typeface="Calibri" panose="020F0502020204030204" pitchFamily="34" charset="0"/>
                        </a:rPr>
                        <a:t>Acomp</a:t>
                      </a:r>
                      <a:r>
                        <a:rPr lang="es-ES" sz="1050" b="0" i="0" u="none" strike="noStrike" dirty="0">
                          <a:solidFill>
                            <a:srgbClr val="000000"/>
                          </a:solidFill>
                          <a:effectLst/>
                          <a:latin typeface="Calibri" panose="020F0502020204030204" pitchFamily="34" charset="0"/>
                        </a:rPr>
                        <a:t>. a Familias - Cuna Más </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ctr" latinLnBrk="0" hangingPunct="1"/>
                      <a:r>
                        <a:rPr lang="es-PE" sz="1200" b="0" i="0" u="none" strike="noStrike" kern="1200" dirty="0">
                          <a:solidFill>
                            <a:srgbClr val="000000"/>
                          </a:solidFill>
                          <a:effectLst/>
                          <a:latin typeface="Calibri" panose="020F0502020204030204" pitchFamily="34" charset="0"/>
                          <a:ea typeface="+mn-ea"/>
                          <a:cs typeface="+mn-cs"/>
                        </a:rPr>
                        <a:t>45,394</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89882627"/>
                  </a:ext>
                </a:extLst>
              </a:tr>
              <a:tr h="202424">
                <a:tc rowSpan="3">
                  <a:txBody>
                    <a:bodyPr/>
                    <a:lstStyle/>
                    <a:p>
                      <a:pPr algn="ctr" fontAlgn="ctr"/>
                      <a:endParaRPr lang="es-PE" sz="1200" b="0" i="0" u="none" strike="noStrike" dirty="0">
                        <a:solidFill>
                          <a:srgbClr val="000000"/>
                        </a:solidFill>
                        <a:effectLst/>
                        <a:latin typeface="Arial" panose="020B0604020202020204" pitchFamily="34" charset="0"/>
                      </a:endParaRP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PE" sz="1050" b="0" i="0" u="none" strike="noStrike" dirty="0">
                          <a:solidFill>
                            <a:srgbClr val="000000"/>
                          </a:solidFill>
                          <a:effectLst/>
                          <a:latin typeface="Calibri" panose="020F0502020204030204" pitchFamily="34" charset="0"/>
                        </a:rPr>
                        <a:t> Hogares afiliados en Juntos</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ctr" latinLnBrk="0" hangingPunct="1"/>
                      <a:r>
                        <a:rPr lang="es-PE" sz="1200" b="0" i="0" u="none" strike="noStrike" kern="1200" dirty="0">
                          <a:solidFill>
                            <a:srgbClr val="000000"/>
                          </a:solidFill>
                          <a:effectLst/>
                          <a:latin typeface="Calibri" panose="020F0502020204030204" pitchFamily="34" charset="0"/>
                          <a:ea typeface="+mn-ea"/>
                          <a:cs typeface="+mn-cs"/>
                        </a:rPr>
                        <a:t>350,606</a:t>
                      </a:r>
                    </a:p>
                  </a:txBody>
                  <a:tcPr marL="8213" marR="8213" marT="821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23019534"/>
                  </a:ext>
                </a:extLst>
              </a:tr>
              <a:tr h="202424">
                <a:tc vMerge="1">
                  <a:txBody>
                    <a:bodyPr/>
                    <a:lstStyle/>
                    <a:p>
                      <a:endParaRPr lang="es-PE"/>
                    </a:p>
                  </a:txBody>
                  <a:tcPr/>
                </a:tc>
                <a:tc>
                  <a:txBody>
                    <a:bodyPr/>
                    <a:lstStyle/>
                    <a:p>
                      <a:pPr algn="ctr" fontAlgn="ctr"/>
                      <a:r>
                        <a:rPr lang="es-PE" sz="1050" b="0" i="0" u="none" strike="noStrike" dirty="0">
                          <a:solidFill>
                            <a:srgbClr val="000000"/>
                          </a:solidFill>
                          <a:effectLst/>
                          <a:latin typeface="Calibri" panose="020F0502020204030204" pitchFamily="34" charset="0"/>
                        </a:rPr>
                        <a:t> Hogares abonados en Juntos</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ctr" latinLnBrk="0" hangingPunct="1"/>
                      <a:r>
                        <a:rPr lang="es-PE" sz="1200" b="0" i="0" u="none" strike="noStrike" kern="1200" dirty="0">
                          <a:solidFill>
                            <a:srgbClr val="000000"/>
                          </a:solidFill>
                          <a:effectLst/>
                          <a:latin typeface="Calibri" panose="020F0502020204030204" pitchFamily="34" charset="0"/>
                          <a:ea typeface="+mn-ea"/>
                          <a:cs typeface="+mn-cs"/>
                        </a:rPr>
                        <a:t>337,740</a:t>
                      </a:r>
                    </a:p>
                  </a:txBody>
                  <a:tcPr marL="8213" marR="8213" marT="821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283568843"/>
                  </a:ext>
                </a:extLst>
              </a:tr>
              <a:tr h="202424">
                <a:tc vMerge="1">
                  <a:txBody>
                    <a:bodyPr/>
                    <a:lstStyle/>
                    <a:p>
                      <a:pPr algn="ctr" fontAlgn="ctr"/>
                      <a:endParaRPr lang="es-PE" sz="1200" b="0" i="0" u="none" strike="noStrike" dirty="0">
                        <a:solidFill>
                          <a:srgbClr val="000000"/>
                        </a:solidFill>
                        <a:effectLst/>
                        <a:latin typeface="Arial" panose="020B0604020202020204" pitchFamily="34" charset="0"/>
                      </a:endParaRPr>
                    </a:p>
                  </a:txBody>
                  <a:tcPr marL="8610" marR="8610" marT="861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r>
                        <a:rPr lang="es-PE" sz="1050" b="0" i="0" u="none" strike="noStrike" dirty="0">
                          <a:solidFill>
                            <a:srgbClr val="000000"/>
                          </a:solidFill>
                          <a:effectLst/>
                          <a:latin typeface="Calibri" panose="020F0502020204030204" pitchFamily="34" charset="0"/>
                        </a:rPr>
                        <a:t> Hogares abonados TPI en Juntos</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ctr" latinLnBrk="0" hangingPunct="1"/>
                      <a:r>
                        <a:rPr lang="es-PE" sz="1200" b="0" i="0" u="none" strike="noStrike" kern="1200" dirty="0">
                          <a:solidFill>
                            <a:srgbClr val="000000"/>
                          </a:solidFill>
                          <a:effectLst/>
                          <a:latin typeface="Calibri" panose="020F0502020204030204" pitchFamily="34" charset="0"/>
                          <a:ea typeface="+mn-ea"/>
                          <a:cs typeface="+mn-cs"/>
                        </a:rPr>
                        <a:t>46,913</a:t>
                      </a:r>
                    </a:p>
                  </a:txBody>
                  <a:tcPr marL="8213" marR="8213" marT="821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91592257"/>
                  </a:ext>
                </a:extLst>
              </a:tr>
              <a:tr h="202424">
                <a:tc rowSpan="2">
                  <a:txBody>
                    <a:bodyPr/>
                    <a:lstStyle/>
                    <a:p>
                      <a:pPr algn="ctr" fontAlgn="ctr"/>
                      <a:endParaRPr lang="es-PE" sz="1200" b="0" i="0" u="none" strike="noStrike" dirty="0">
                        <a:solidFill>
                          <a:srgbClr val="000000"/>
                        </a:solidFill>
                        <a:effectLst/>
                        <a:latin typeface="Arial" panose="020B0604020202020204" pitchFamily="34" charset="0"/>
                      </a:endParaRP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PE" sz="1050" b="0" i="0" u="none" strike="noStrike" dirty="0">
                          <a:solidFill>
                            <a:srgbClr val="000000"/>
                          </a:solidFill>
                          <a:effectLst/>
                          <a:latin typeface="Calibri" panose="020F0502020204030204" pitchFamily="34" charset="0"/>
                        </a:rPr>
                        <a:t> Hogares Aprobados PP 2022 - FONCODES</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ctr" latinLnBrk="0" hangingPunct="1"/>
                      <a:r>
                        <a:rPr lang="es-PE" sz="1200" b="0" i="0" u="none" strike="noStrike" kern="1200" dirty="0">
                          <a:solidFill>
                            <a:srgbClr val="000000"/>
                          </a:solidFill>
                          <a:effectLst/>
                          <a:latin typeface="Calibri" panose="020F0502020204030204" pitchFamily="34" charset="0"/>
                          <a:ea typeface="+mn-ea"/>
                          <a:cs typeface="+mn-cs"/>
                        </a:rPr>
                        <a:t>10,918</a:t>
                      </a:r>
                    </a:p>
                  </a:txBody>
                  <a:tcPr marL="8213" marR="8213" marT="821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31242425"/>
                  </a:ext>
                </a:extLst>
              </a:tr>
              <a:tr h="202424">
                <a:tc vMerge="1">
                  <a:txBody>
                    <a:bodyPr/>
                    <a:lstStyle/>
                    <a:p>
                      <a:pPr algn="ctr" fontAlgn="ctr"/>
                      <a:endParaRPr lang="es-PE" sz="1200" b="0" i="0" u="none" strike="noStrike" dirty="0">
                        <a:solidFill>
                          <a:srgbClr val="000000"/>
                        </a:solidFill>
                        <a:effectLst/>
                        <a:latin typeface="Arial" panose="020B0604020202020204" pitchFamily="34" charset="0"/>
                      </a:endParaRPr>
                    </a:p>
                  </a:txBody>
                  <a:tcPr marL="8610" marR="8610" marT="861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 Hogares Haku Wiñay - Proyectos en ejecución - FONCODES</a:t>
                      </a:r>
                      <a:endParaRPr lang="es-PE" sz="1050" b="0" i="0" u="none" strike="noStrike" dirty="0">
                        <a:solidFill>
                          <a:srgbClr val="000000"/>
                        </a:solidFill>
                        <a:effectLst/>
                        <a:latin typeface="Calibri" panose="020F0502020204030204" pitchFamily="34" charset="0"/>
                      </a:endParaRP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ctr" latinLnBrk="0" hangingPunct="1"/>
                      <a:r>
                        <a:rPr lang="es-PE" sz="1200" b="0" i="0" u="none" strike="noStrike" kern="1200" dirty="0">
                          <a:solidFill>
                            <a:srgbClr val="000000"/>
                          </a:solidFill>
                          <a:effectLst/>
                          <a:latin typeface="Calibri" panose="020F0502020204030204" pitchFamily="34" charset="0"/>
                          <a:ea typeface="+mn-ea"/>
                          <a:cs typeface="+mn-cs"/>
                        </a:rPr>
                        <a:t>49,585</a:t>
                      </a:r>
                    </a:p>
                  </a:txBody>
                  <a:tcPr marL="8213" marR="8213" marT="821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05758016"/>
                  </a:ext>
                </a:extLst>
              </a:tr>
              <a:tr h="234187">
                <a:tc>
                  <a:txBody>
                    <a:bodyPr/>
                    <a:lstStyle/>
                    <a:p>
                      <a:pPr algn="ctr" fontAlgn="ctr"/>
                      <a:endParaRPr lang="es-PE" sz="1200" b="0" i="0" u="none" strike="noStrike" dirty="0">
                        <a:solidFill>
                          <a:srgbClr val="000000"/>
                        </a:solidFill>
                        <a:effectLst/>
                        <a:latin typeface="Arial" panose="020B0604020202020204" pitchFamily="34" charset="0"/>
                      </a:endParaRP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 Usuarios(as) de Pensión 65</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288,195</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118690653"/>
                  </a:ext>
                </a:extLst>
              </a:tr>
              <a:tr h="174172">
                <a:tc rowSpan="2">
                  <a:txBody>
                    <a:bodyPr/>
                    <a:lstStyle/>
                    <a:p>
                      <a:pPr algn="ctr" fontAlgn="ctr"/>
                      <a:endParaRPr lang="es-PE" sz="1200" b="0" i="0" u="none" strike="noStrike" dirty="0">
                        <a:solidFill>
                          <a:srgbClr val="000000"/>
                        </a:solidFill>
                        <a:effectLst/>
                        <a:latin typeface="Arial" panose="020B0604020202020204" pitchFamily="34" charset="0"/>
                      </a:endParaRP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Usuarios(as) que recibieron el servicio alimentario - QW</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2,198,120</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168805315"/>
                  </a:ext>
                </a:extLst>
              </a:tr>
              <a:tr h="274134">
                <a:tc vMerge="1">
                  <a:txBody>
                    <a:bodyPr/>
                    <a:lstStyle/>
                    <a:p>
                      <a:endParaRPr lang="es-PE"/>
                    </a:p>
                  </a:txBody>
                  <a:tcPr/>
                </a:tc>
                <a:tc>
                  <a:txBody>
                    <a:bodyPr/>
                    <a:lstStyle/>
                    <a:p>
                      <a:pPr algn="ctr" fontAlgn="ctr"/>
                      <a:r>
                        <a:rPr lang="es-ES" sz="1050" b="0" i="0" u="none" strike="noStrike" dirty="0">
                          <a:solidFill>
                            <a:srgbClr val="000000"/>
                          </a:solidFill>
                          <a:effectLst/>
                          <a:latin typeface="Calibri" panose="020F0502020204030204" pitchFamily="34" charset="0"/>
                        </a:rPr>
                        <a:t>Instituciones Educativas que recibieron el servicio alimentario - QW</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31,082</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29375962"/>
                  </a:ext>
                </a:extLst>
              </a:tr>
              <a:tr h="200611">
                <a:tc rowSpan="3">
                  <a:txBody>
                    <a:bodyPr/>
                    <a:lstStyle/>
                    <a:p>
                      <a:pPr algn="ctr" fontAlgn="ctr"/>
                      <a:endParaRPr lang="es-PE" sz="1200" b="0" i="0" u="none" strike="noStrike" dirty="0">
                        <a:solidFill>
                          <a:srgbClr val="000000"/>
                        </a:solidFill>
                        <a:effectLst/>
                        <a:latin typeface="Arial" panose="020B0604020202020204" pitchFamily="34" charset="0"/>
                      </a:endParaRP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 Tambos prestando servicios - PAIS</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172</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4152448"/>
                  </a:ext>
                </a:extLst>
              </a:tr>
              <a:tr h="174171">
                <a:tc vMerge="1">
                  <a:txBody>
                    <a:bodyPr/>
                    <a:lstStyle/>
                    <a:p>
                      <a:pPr algn="ctr" fontAlgn="ctr"/>
                      <a:endParaRPr lang="es-PE" sz="1200" b="0" i="0" u="none" strike="noStrike" dirty="0">
                        <a:solidFill>
                          <a:srgbClr val="000000"/>
                        </a:solidFill>
                        <a:effectLst/>
                        <a:latin typeface="Arial" panose="020B0604020202020204" pitchFamily="34" charset="0"/>
                      </a:endParaRPr>
                    </a:p>
                  </a:txBody>
                  <a:tcPr marL="8610" marR="8610" marT="861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 Atenciones de los Tambos acumuladas - PAIS</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523,108</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33042867"/>
                  </a:ext>
                </a:extLst>
              </a:tr>
              <a:tr h="174171">
                <a:tc vMerge="1">
                  <a:txBody>
                    <a:bodyPr/>
                    <a:lstStyle/>
                    <a:p>
                      <a:pPr algn="ctr" fontAlgn="ctr"/>
                      <a:endParaRPr lang="es-PE" sz="1200" b="0" i="0" u="none" strike="noStrike" dirty="0">
                        <a:solidFill>
                          <a:srgbClr val="000000"/>
                        </a:solidFill>
                        <a:effectLst/>
                        <a:latin typeface="Arial" panose="020B0604020202020204" pitchFamily="34" charset="0"/>
                      </a:endParaRPr>
                    </a:p>
                  </a:txBody>
                  <a:tcPr marL="8610" marR="8610" marT="861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Usuarios acumulados atendidos a través de los Tambos - PAIS</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137,454</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82445280"/>
                  </a:ext>
                </a:extLst>
              </a:tr>
              <a:tr h="255040">
                <a:tc>
                  <a:txBody>
                    <a:bodyPr/>
                    <a:lstStyle/>
                    <a:p>
                      <a:pPr algn="ctr" fontAlgn="ctr"/>
                      <a:endParaRPr lang="es-PE" sz="1200" b="0" i="0" u="none" strike="noStrike" dirty="0">
                        <a:solidFill>
                          <a:srgbClr val="000000"/>
                        </a:solidFill>
                        <a:effectLst/>
                        <a:latin typeface="Arial" panose="020B0604020202020204" pitchFamily="34" charset="0"/>
                      </a:endParaRP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PE" sz="1050" b="0" i="0" u="none" strike="noStrike" dirty="0">
                          <a:solidFill>
                            <a:srgbClr val="000000"/>
                          </a:solidFill>
                          <a:effectLst/>
                          <a:latin typeface="Calibri" panose="020F0502020204030204" pitchFamily="34" charset="0"/>
                        </a:rPr>
                        <a:t> Usuarios(as) de Contigo</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56,905</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100270711"/>
                  </a:ext>
                </a:extLst>
              </a:tr>
              <a:tr h="202424">
                <a:tc>
                  <a:txBody>
                    <a:bodyPr/>
                    <a:lstStyle/>
                    <a:p>
                      <a:pPr algn="l" fontAlgn="b"/>
                      <a:endParaRPr lang="es-PE" sz="1050" b="0" i="0" u="none" strike="noStrike" dirty="0">
                        <a:solidFill>
                          <a:srgbClr val="000000"/>
                        </a:solidFill>
                        <a:effectLst/>
                        <a:latin typeface="Calibri" panose="020F0502020204030204" pitchFamily="34" charset="0"/>
                      </a:endParaRPr>
                    </a:p>
                  </a:txBody>
                  <a:tcPr marL="8610" marR="8610" marT="8610"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s-PE" sz="1050" b="1" i="0" u="none" strike="noStrike" dirty="0">
                          <a:solidFill>
                            <a:srgbClr val="000000"/>
                          </a:solidFill>
                          <a:effectLst/>
                          <a:latin typeface="Calibri" panose="020F0502020204030204" pitchFamily="34" charset="0"/>
                        </a:rPr>
                        <a:t>Total</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s-PE" sz="1200" b="1" i="0" u="none" strike="noStrike" dirty="0">
                          <a:solidFill>
                            <a:srgbClr val="000000"/>
                          </a:solidFill>
                          <a:effectLst/>
                          <a:latin typeface="Calibri" panose="020F0502020204030204" pitchFamily="34" charset="0"/>
                        </a:rPr>
                        <a:t>3,473,162</a:t>
                      </a:r>
                    </a:p>
                  </a:txBody>
                  <a:tcPr marL="8610" marR="8610" marT="861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59471151"/>
                  </a:ext>
                </a:extLst>
              </a:tr>
            </a:tbl>
          </a:graphicData>
        </a:graphic>
      </p:graphicFrame>
      <p:pic>
        <p:nvPicPr>
          <p:cNvPr id="12" name="Imagen 11">
            <a:extLst>
              <a:ext uri="{FF2B5EF4-FFF2-40B4-BE49-F238E27FC236}">
                <a16:creationId xmlns:a16="http://schemas.microsoft.com/office/drawing/2014/main" id="{C3181B59-318C-415E-936A-60674C2FFF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5214" y="3192850"/>
            <a:ext cx="806140" cy="389251"/>
          </a:xfrm>
          <a:prstGeom prst="rect">
            <a:avLst/>
          </a:prstGeom>
        </p:spPr>
      </p:pic>
      <p:pic>
        <p:nvPicPr>
          <p:cNvPr id="13" name="Imagen 12">
            <a:extLst>
              <a:ext uri="{FF2B5EF4-FFF2-40B4-BE49-F238E27FC236}">
                <a16:creationId xmlns:a16="http://schemas.microsoft.com/office/drawing/2014/main" id="{EC87833F-08DA-40EA-8647-8B5246859A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0824" y="4100671"/>
            <a:ext cx="770530" cy="220970"/>
          </a:xfrm>
          <a:prstGeom prst="rect">
            <a:avLst/>
          </a:prstGeom>
        </p:spPr>
      </p:pic>
      <p:pic>
        <p:nvPicPr>
          <p:cNvPr id="14" name="Imagen 13">
            <a:extLst>
              <a:ext uri="{FF2B5EF4-FFF2-40B4-BE49-F238E27FC236}">
                <a16:creationId xmlns:a16="http://schemas.microsoft.com/office/drawing/2014/main" id="{A4B15284-8F84-4B45-83AB-D36A13B05F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75953" y="5404163"/>
            <a:ext cx="763393" cy="195654"/>
          </a:xfrm>
          <a:prstGeom prst="rect">
            <a:avLst/>
          </a:prstGeom>
        </p:spPr>
      </p:pic>
      <p:pic>
        <p:nvPicPr>
          <p:cNvPr id="15" name="Imagen 14">
            <a:extLst>
              <a:ext uri="{FF2B5EF4-FFF2-40B4-BE49-F238E27FC236}">
                <a16:creationId xmlns:a16="http://schemas.microsoft.com/office/drawing/2014/main" id="{E02B62DE-5B40-4224-9CBD-91A7FBE375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25409" y="2602927"/>
            <a:ext cx="700055" cy="338027"/>
          </a:xfrm>
          <a:prstGeom prst="rect">
            <a:avLst/>
          </a:prstGeom>
        </p:spPr>
      </p:pic>
      <p:pic>
        <p:nvPicPr>
          <p:cNvPr id="16" name="Imagen 15">
            <a:extLst>
              <a:ext uri="{FF2B5EF4-FFF2-40B4-BE49-F238E27FC236}">
                <a16:creationId xmlns:a16="http://schemas.microsoft.com/office/drawing/2014/main" id="{64C08633-1D49-422E-BF1F-B9D5DB7CEB48}"/>
              </a:ext>
            </a:extLst>
          </p:cNvPr>
          <p:cNvPicPr/>
          <p:nvPr/>
        </p:nvPicPr>
        <p:blipFill>
          <a:blip r:embed="rId8" cstate="screen">
            <a:extLst>
              <a:ext uri="{28A0092B-C50C-407E-A947-70E740481C1C}">
                <a14:useLocalDpi xmlns:a14="http://schemas.microsoft.com/office/drawing/2010/main"/>
              </a:ext>
            </a:extLst>
          </a:blip>
          <a:srcRect/>
          <a:stretch/>
        </p:blipFill>
        <p:spPr bwMode="auto">
          <a:xfrm>
            <a:off x="6278378" y="4351899"/>
            <a:ext cx="935421" cy="412303"/>
          </a:xfrm>
          <a:prstGeom prst="rect">
            <a:avLst/>
          </a:prstGeom>
          <a:noFill/>
          <a:ln>
            <a:noFill/>
          </a:ln>
        </p:spPr>
      </p:pic>
      <p:pic>
        <p:nvPicPr>
          <p:cNvPr id="18" name="Google Shape;321;p7">
            <a:extLst>
              <a:ext uri="{FF2B5EF4-FFF2-40B4-BE49-F238E27FC236}">
                <a16:creationId xmlns:a16="http://schemas.microsoft.com/office/drawing/2014/main" id="{5CD3A7A2-041C-4C49-8D04-F4FBFED707E0}"/>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325214" y="3760987"/>
            <a:ext cx="806140" cy="245851"/>
          </a:xfrm>
          <a:prstGeom prst="rect">
            <a:avLst/>
          </a:prstGeom>
          <a:noFill/>
          <a:ln>
            <a:noFill/>
          </a:ln>
        </p:spPr>
      </p:pic>
      <p:pic>
        <p:nvPicPr>
          <p:cNvPr id="19" name="Google Shape;320;p7">
            <a:extLst>
              <a:ext uri="{FF2B5EF4-FFF2-40B4-BE49-F238E27FC236}">
                <a16:creationId xmlns:a16="http://schemas.microsoft.com/office/drawing/2014/main" id="{1E16A7B7-A0C6-4E44-9F03-83453D515ADE}"/>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403239" y="4887182"/>
            <a:ext cx="650090" cy="368501"/>
          </a:xfrm>
          <a:prstGeom prst="rect">
            <a:avLst/>
          </a:prstGeom>
          <a:noFill/>
          <a:ln>
            <a:noFill/>
          </a:ln>
        </p:spPr>
      </p:pic>
      <p:pic>
        <p:nvPicPr>
          <p:cNvPr id="20" name="Imagen 19">
            <a:extLst>
              <a:ext uri="{FF2B5EF4-FFF2-40B4-BE49-F238E27FC236}">
                <a16:creationId xmlns:a16="http://schemas.microsoft.com/office/drawing/2014/main" id="{EE508441-E6E6-43F4-AA5F-3CE613D244E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445393" y="2457510"/>
            <a:ext cx="2748147" cy="3788778"/>
          </a:xfrm>
          <a:prstGeom prst="rect">
            <a:avLst/>
          </a:prstGeom>
        </p:spPr>
      </p:pic>
      <p:sp>
        <p:nvSpPr>
          <p:cNvPr id="21" name="Rectángulo 20">
            <a:extLst>
              <a:ext uri="{FF2B5EF4-FFF2-40B4-BE49-F238E27FC236}">
                <a16:creationId xmlns:a16="http://schemas.microsoft.com/office/drawing/2014/main" id="{024BE2F6-2FCB-47F2-BF0B-8CC4D61B4580}"/>
              </a:ext>
            </a:extLst>
          </p:cNvPr>
          <p:cNvSpPr/>
          <p:nvPr/>
        </p:nvSpPr>
        <p:spPr>
          <a:xfrm>
            <a:off x="306311" y="6197760"/>
            <a:ext cx="7652945" cy="415498"/>
          </a:xfrm>
          <a:prstGeom prst="rect">
            <a:avLst/>
          </a:prstGeom>
        </p:spPr>
        <p:txBody>
          <a:bodyPr wrap="square">
            <a:spAutoFit/>
          </a:bodyPr>
          <a:lstStyle/>
          <a:p>
            <a:r>
              <a:rPr lang="es-PE" sz="700" b="1" dirty="0">
                <a:solidFill>
                  <a:schemeClr val="accent1">
                    <a:lumMod val="50000"/>
                  </a:schemeClr>
                </a:solidFill>
                <a:latin typeface="Century Gothic" panose="020B0502020202020204" pitchFamily="34" charset="0"/>
              </a:rPr>
              <a:t>Fuente: </a:t>
            </a:r>
            <a:r>
              <a:rPr lang="es-PE" sz="700" dirty="0">
                <a:solidFill>
                  <a:schemeClr val="accent1">
                    <a:lumMod val="50000"/>
                  </a:schemeClr>
                </a:solidFill>
                <a:latin typeface="Century Gothic" panose="020B0502020202020204" pitchFamily="34" charset="0"/>
              </a:rPr>
              <a:t>PPSS del MIDIS  </a:t>
            </a:r>
          </a:p>
          <a:p>
            <a:r>
              <a:rPr lang="es-PE" sz="700" b="1" dirty="0">
                <a:solidFill>
                  <a:schemeClr val="accent1">
                    <a:lumMod val="50000"/>
                  </a:schemeClr>
                </a:solidFill>
                <a:latin typeface="Century Gothic" panose="020B0502020202020204" pitchFamily="34" charset="0"/>
              </a:rPr>
              <a:t>Fecha de corte de PPSS</a:t>
            </a:r>
            <a:r>
              <a:rPr lang="es-PE" sz="700" dirty="0">
                <a:solidFill>
                  <a:schemeClr val="accent1">
                    <a:lumMod val="50000"/>
                  </a:schemeClr>
                </a:solidFill>
                <a:latin typeface="Century Gothic" panose="020B0502020202020204" pitchFamily="34" charset="0"/>
              </a:rPr>
              <a:t>: </a:t>
            </a:r>
            <a:r>
              <a:rPr lang="es-ES" sz="700" dirty="0">
                <a:solidFill>
                  <a:schemeClr val="accent1">
                    <a:lumMod val="50000"/>
                  </a:schemeClr>
                </a:solidFill>
                <a:latin typeface="Century Gothic" panose="020B0502020202020204" pitchFamily="34" charset="0"/>
              </a:rPr>
              <a:t>Juntos y Contigo al 30/04/2023 - Cuna Más, FONCODES, </a:t>
            </a:r>
            <a:r>
              <a:rPr lang="es-ES" sz="700" dirty="0" err="1">
                <a:solidFill>
                  <a:schemeClr val="accent1">
                    <a:lumMod val="50000"/>
                  </a:schemeClr>
                </a:solidFill>
                <a:latin typeface="Century Gothic" panose="020B0502020202020204" pitchFamily="34" charset="0"/>
              </a:rPr>
              <a:t>Qali</a:t>
            </a:r>
            <a:r>
              <a:rPr lang="es-ES" sz="700" dirty="0">
                <a:solidFill>
                  <a:schemeClr val="accent1">
                    <a:lumMod val="50000"/>
                  </a:schemeClr>
                </a:solidFill>
                <a:latin typeface="Century Gothic" panose="020B0502020202020204" pitchFamily="34" charset="0"/>
              </a:rPr>
              <a:t> </a:t>
            </a:r>
            <a:r>
              <a:rPr lang="es-ES" sz="700" dirty="0" err="1">
                <a:solidFill>
                  <a:schemeClr val="accent1">
                    <a:lumMod val="50000"/>
                  </a:schemeClr>
                </a:solidFill>
                <a:latin typeface="Century Gothic" panose="020B0502020202020204" pitchFamily="34" charset="0"/>
              </a:rPr>
              <a:t>Warma</a:t>
            </a:r>
            <a:r>
              <a:rPr lang="es-ES" sz="700" dirty="0">
                <a:solidFill>
                  <a:schemeClr val="accent1">
                    <a:lumMod val="50000"/>
                  </a:schemeClr>
                </a:solidFill>
                <a:latin typeface="Century Gothic" panose="020B0502020202020204" pitchFamily="34" charset="0"/>
              </a:rPr>
              <a:t>, PAIS y PCA al 31/05/2023 - Pensión 65 al 30/06/2023</a:t>
            </a:r>
            <a:r>
              <a:rPr lang="es-PE" sz="700" dirty="0">
                <a:solidFill>
                  <a:schemeClr val="accent1">
                    <a:lumMod val="50000"/>
                  </a:schemeClr>
                </a:solidFill>
                <a:latin typeface="Century Gothic" panose="020B0502020202020204" pitchFamily="34" charset="0"/>
              </a:rPr>
              <a:t>	</a:t>
            </a:r>
          </a:p>
          <a:p>
            <a:r>
              <a:rPr lang="es-PE" sz="700" b="1" dirty="0">
                <a:solidFill>
                  <a:schemeClr val="accent1">
                    <a:lumMod val="50000"/>
                  </a:schemeClr>
                </a:solidFill>
                <a:latin typeface="Century Gothic" panose="020B0502020202020204" pitchFamily="34" charset="0"/>
              </a:rPr>
              <a:t>Fecha de elaboración: </a:t>
            </a:r>
            <a:r>
              <a:rPr lang="es-PE" sz="700" dirty="0">
                <a:solidFill>
                  <a:schemeClr val="accent1">
                    <a:lumMod val="50000"/>
                  </a:schemeClr>
                </a:solidFill>
                <a:latin typeface="Century Gothic" panose="020B0502020202020204" pitchFamily="34" charset="0"/>
              </a:rPr>
              <a:t>04/07/2023</a:t>
            </a:r>
          </a:p>
        </p:txBody>
      </p:sp>
      <p:pic>
        <p:nvPicPr>
          <p:cNvPr id="22" name="Imagen 21">
            <a:extLst>
              <a:ext uri="{FF2B5EF4-FFF2-40B4-BE49-F238E27FC236}">
                <a16:creationId xmlns:a16="http://schemas.microsoft.com/office/drawing/2014/main" id="{4B1FA574-33BC-314E-8FB5-9A950742E7D7}"/>
              </a:ext>
            </a:extLst>
          </p:cNvPr>
          <p:cNvPicPr>
            <a:picLocks/>
          </p:cNvPicPr>
          <p:nvPr/>
        </p:nvPicPr>
        <p:blipFill>
          <a:blip r:embed="rId12"/>
          <a:stretch>
            <a:fillRect/>
          </a:stretch>
        </p:blipFill>
        <p:spPr>
          <a:xfrm>
            <a:off x="0" y="1777544"/>
            <a:ext cx="9972000" cy="45719"/>
          </a:xfrm>
          <a:prstGeom prst="rect">
            <a:avLst/>
          </a:prstGeom>
        </p:spPr>
      </p:pic>
    </p:spTree>
    <p:extLst>
      <p:ext uri="{BB962C8B-B14F-4D97-AF65-F5344CB8AC3E}">
        <p14:creationId xmlns:p14="http://schemas.microsoft.com/office/powerpoint/2010/main" val="378908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82A3787-FA26-3513-6E4C-9DF2DD4E48D7}"/>
              </a:ext>
            </a:extLst>
          </p:cNvPr>
          <p:cNvSpPr/>
          <p:nvPr/>
        </p:nvSpPr>
        <p:spPr>
          <a:xfrm>
            <a:off x="188215" y="908147"/>
            <a:ext cx="12443055" cy="400110"/>
          </a:xfrm>
          <a:prstGeom prst="rect">
            <a:avLst/>
          </a:prstGeom>
        </p:spPr>
        <p:txBody>
          <a:bodyPr wrap="square">
            <a:spAutoFit/>
          </a:bodyPr>
          <a:lstStyle/>
          <a:p>
            <a:r>
              <a:rPr lang="es-ES" sz="2000" b="1" dirty="0">
                <a:solidFill>
                  <a:srgbClr val="002060"/>
                </a:solidFill>
                <a:latin typeface="Century Gothic" panose="020B0502020202020204" pitchFamily="34" charset="0"/>
              </a:rPr>
              <a:t>PLAN DE CONTINGENCIA ANTE LLUVIAS INTENSAS DEL MIDIS  - RM N° 035- 2020 - MIDIS</a:t>
            </a:r>
          </a:p>
        </p:txBody>
      </p:sp>
      <p:pic>
        <p:nvPicPr>
          <p:cNvPr id="5" name="Imagen 4">
            <a:extLst>
              <a:ext uri="{FF2B5EF4-FFF2-40B4-BE49-F238E27FC236}">
                <a16:creationId xmlns:a16="http://schemas.microsoft.com/office/drawing/2014/main" id="{EF17FC9E-7673-6DC2-AEE6-0C5C2E89EFB9}"/>
              </a:ext>
            </a:extLst>
          </p:cNvPr>
          <p:cNvPicPr>
            <a:picLocks/>
          </p:cNvPicPr>
          <p:nvPr/>
        </p:nvPicPr>
        <p:blipFill>
          <a:blip r:embed="rId2"/>
          <a:stretch>
            <a:fillRect/>
          </a:stretch>
        </p:blipFill>
        <p:spPr>
          <a:xfrm>
            <a:off x="225132" y="1340213"/>
            <a:ext cx="9972000" cy="45719"/>
          </a:xfrm>
          <a:prstGeom prst="rect">
            <a:avLst/>
          </a:prstGeom>
        </p:spPr>
      </p:pic>
      <p:grpSp>
        <p:nvGrpSpPr>
          <p:cNvPr id="12" name="Grupo 11">
            <a:extLst>
              <a:ext uri="{FF2B5EF4-FFF2-40B4-BE49-F238E27FC236}">
                <a16:creationId xmlns:a16="http://schemas.microsoft.com/office/drawing/2014/main" id="{70BB6627-B53F-EE45-372B-DD828A149347}"/>
              </a:ext>
            </a:extLst>
          </p:cNvPr>
          <p:cNvGrpSpPr/>
          <p:nvPr/>
        </p:nvGrpSpPr>
        <p:grpSpPr>
          <a:xfrm>
            <a:off x="1248494" y="1417889"/>
            <a:ext cx="9349570" cy="903062"/>
            <a:chOff x="112404" y="1554857"/>
            <a:chExt cx="9349570" cy="903062"/>
          </a:xfrm>
        </p:grpSpPr>
        <p:pic>
          <p:nvPicPr>
            <p:cNvPr id="6" name="Imagen 5">
              <a:extLst>
                <a:ext uri="{FF2B5EF4-FFF2-40B4-BE49-F238E27FC236}">
                  <a16:creationId xmlns:a16="http://schemas.microsoft.com/office/drawing/2014/main" id="{F81A861B-6ECB-57FF-EBF9-DCCED15192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0825" y="1554857"/>
              <a:ext cx="7951149" cy="903062"/>
            </a:xfrm>
            <a:prstGeom prst="rect">
              <a:avLst/>
            </a:prstGeom>
            <a:ln>
              <a:noFill/>
            </a:ln>
          </p:spPr>
        </p:pic>
        <p:sp>
          <p:nvSpPr>
            <p:cNvPr id="7" name="Google Shape;124;p14">
              <a:extLst>
                <a:ext uri="{FF2B5EF4-FFF2-40B4-BE49-F238E27FC236}">
                  <a16:creationId xmlns:a16="http://schemas.microsoft.com/office/drawing/2014/main" id="{C1EAC2F6-E818-F880-8D38-4EBC8E2234FD}"/>
                </a:ext>
              </a:extLst>
            </p:cNvPr>
            <p:cNvSpPr/>
            <p:nvPr/>
          </p:nvSpPr>
          <p:spPr>
            <a:xfrm>
              <a:off x="112404" y="1739867"/>
              <a:ext cx="1620980" cy="450410"/>
            </a:xfrm>
            <a:prstGeom prst="roundRect">
              <a:avLst>
                <a:gd name="adj" fmla="val 16667"/>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100" b="1" i="0" u="none" strike="noStrike" cap="none" dirty="0">
                  <a:solidFill>
                    <a:schemeClr val="lt1"/>
                  </a:solidFill>
                  <a:latin typeface="Arial"/>
                  <a:ea typeface="Arial"/>
                  <a:cs typeface="Arial"/>
                  <a:sym typeface="Arial"/>
                </a:rPr>
                <a:t>OBJETIVO</a:t>
              </a:r>
              <a:endParaRPr sz="1100" b="1" i="0" u="none" strike="noStrike" cap="none" dirty="0">
                <a:solidFill>
                  <a:schemeClr val="lt1"/>
                </a:solidFill>
                <a:latin typeface="Arial"/>
                <a:ea typeface="Arial"/>
                <a:cs typeface="Arial"/>
                <a:sym typeface="Arial"/>
              </a:endParaRPr>
            </a:p>
          </p:txBody>
        </p:sp>
        <p:sp>
          <p:nvSpPr>
            <p:cNvPr id="9" name="CuadroTexto 8">
              <a:extLst>
                <a:ext uri="{FF2B5EF4-FFF2-40B4-BE49-F238E27FC236}">
                  <a16:creationId xmlns:a16="http://schemas.microsoft.com/office/drawing/2014/main" id="{1CA5631F-853C-CD9F-3561-494C9EFD6535}"/>
                </a:ext>
              </a:extLst>
            </p:cNvPr>
            <p:cNvSpPr txBox="1"/>
            <p:nvPr/>
          </p:nvSpPr>
          <p:spPr>
            <a:xfrm>
              <a:off x="1814664" y="1659537"/>
              <a:ext cx="7343471" cy="670889"/>
            </a:xfrm>
            <a:prstGeom prst="rect">
              <a:avLst/>
            </a:prstGeom>
            <a:noFill/>
            <a:ln>
              <a:noFill/>
            </a:ln>
          </p:spPr>
          <p:txBody>
            <a:bodyPr wrap="square">
              <a:spAutoFit/>
            </a:bodyPr>
            <a:lstStyle/>
            <a:p>
              <a:pPr algn="just">
                <a:lnSpc>
                  <a:spcPct val="107000"/>
                </a:lnSpc>
                <a:spcAft>
                  <a:spcPts val="0"/>
                </a:spcAft>
              </a:pPr>
              <a:r>
                <a:rPr lang="es-MX" sz="1200" dirty="0">
                  <a:solidFill>
                    <a:schemeClr val="tx1"/>
                  </a:solidFill>
                  <a:latin typeface="Arial" panose="020B0604020202020204" pitchFamily="34" charset="0"/>
                  <a:ea typeface="Calibri" panose="020F0502020204030204" pitchFamily="34" charset="0"/>
                  <a:cs typeface="Arial" panose="020B0604020202020204" pitchFamily="34" charset="0"/>
                </a:rPr>
                <a:t>Establecer los procedimientos </a:t>
              </a:r>
              <a:r>
                <a:rPr lang="es-MX" sz="1200" dirty="0">
                  <a:latin typeface="Arial" panose="020B0604020202020204" pitchFamily="34" charset="0"/>
                  <a:ea typeface="Calibri" panose="020F0502020204030204" pitchFamily="34" charset="0"/>
                  <a:cs typeface="Arial" panose="020B0604020202020204" pitchFamily="34" charset="0"/>
                </a:rPr>
                <a:t>específicos de alerta, coordinación, movilización y respuesta que debe realizar el MIDIS, a través de sus Programas Nacionales, ante la inminencia u ocurrencia de emergencias o desastres debido a lluvias intensas en el país.</a:t>
              </a:r>
              <a:endParaRPr lang="es-PE" sz="1200" dirty="0">
                <a:latin typeface="Arial" panose="020B0604020202020204" pitchFamily="34" charset="0"/>
                <a:ea typeface="Calibri" panose="020F0502020204030204" pitchFamily="34" charset="0"/>
                <a:cs typeface="Arial" panose="020B0604020202020204" pitchFamily="34" charset="0"/>
              </a:endParaRPr>
            </a:p>
          </p:txBody>
        </p:sp>
      </p:grpSp>
      <p:graphicFrame>
        <p:nvGraphicFramePr>
          <p:cNvPr id="10" name="Diagrama 9">
            <a:extLst>
              <a:ext uri="{FF2B5EF4-FFF2-40B4-BE49-F238E27FC236}">
                <a16:creationId xmlns:a16="http://schemas.microsoft.com/office/drawing/2014/main" id="{A5239DC1-4DF5-FA91-77E2-62AE4A2F1851}"/>
              </a:ext>
            </a:extLst>
          </p:cNvPr>
          <p:cNvGraphicFramePr/>
          <p:nvPr/>
        </p:nvGraphicFramePr>
        <p:xfrm>
          <a:off x="225132" y="2447872"/>
          <a:ext cx="10768379" cy="710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CuadroTexto 17">
            <a:extLst>
              <a:ext uri="{FF2B5EF4-FFF2-40B4-BE49-F238E27FC236}">
                <a16:creationId xmlns:a16="http://schemas.microsoft.com/office/drawing/2014/main" id="{266DE93B-43AE-7F67-473F-B62067272FE7}"/>
              </a:ext>
            </a:extLst>
          </p:cNvPr>
          <p:cNvSpPr txBox="1"/>
          <p:nvPr/>
        </p:nvSpPr>
        <p:spPr>
          <a:xfrm>
            <a:off x="727969" y="3284830"/>
            <a:ext cx="2069552" cy="3056606"/>
          </a:xfrm>
          <a:prstGeom prst="rect">
            <a:avLst/>
          </a:prstGeom>
          <a:noFill/>
          <a:ln>
            <a:noFill/>
          </a:ln>
        </p:spPr>
        <p:txBody>
          <a:bodyPr wrap="square">
            <a:spAutoFit/>
          </a:bodyPr>
          <a:lstStyle/>
          <a:p>
            <a:pPr marL="171450" lvl="0" indent="-171450" algn="just">
              <a:lnSpc>
                <a:spcPct val="107000"/>
              </a:lnSpc>
              <a:buFont typeface="Arial" panose="020B0604020202020204" pitchFamily="34" charset="0"/>
              <a:buChar char="•"/>
            </a:pPr>
            <a:r>
              <a:rPr lang="es-PE" sz="1200" dirty="0">
                <a:effectLst/>
                <a:latin typeface="Arial Narrow" panose="020B0606020202030204" pitchFamily="34" charset="0"/>
                <a:ea typeface="Calibri" panose="020F0502020204030204" pitchFamily="34" charset="0"/>
                <a:cs typeface="Times New Roman" panose="02020603050405020304" pitchFamily="18" charset="0"/>
              </a:rPr>
              <a:t>El COE-MIDIS recibe el alerta por el peligro inminente o por la materialización del riesgo, recopilando, procesando y difundiendo oportunamente la información para la toma de decisiones. </a:t>
            </a:r>
            <a:endParaRPr lang="es-PE" sz="1200" dirty="0">
              <a:latin typeface="Arial Narrow" panose="020B0606020202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es-PE" sz="1200" dirty="0">
                <a:effectLst/>
                <a:latin typeface="Arial Narrow" panose="020B0606020202030204" pitchFamily="34" charset="0"/>
                <a:ea typeface="Calibri" panose="020F0502020204030204" pitchFamily="34" charset="0"/>
                <a:cs typeface="Times New Roman" panose="02020603050405020304" pitchFamily="18" charset="0"/>
              </a:rPr>
              <a:t>La Secretaría Técnica del GTGRD - MIDIS, con la información preliminar recomienda acciones de respuesta.</a:t>
            </a:r>
            <a:endParaRPr lang="es-PE" sz="1200" dirty="0">
              <a:latin typeface="Arial Narrow" panose="020B0606020202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es-PE" sz="1200" dirty="0">
                <a:effectLst/>
                <a:latin typeface="Arial Narrow" panose="020B0606020202030204" pitchFamily="34" charset="0"/>
                <a:ea typeface="Calibri" panose="020F0502020204030204" pitchFamily="34" charset="0"/>
                <a:cs typeface="Times New Roman" panose="02020603050405020304" pitchFamily="18" charset="0"/>
              </a:rPr>
              <a:t>Monitoreo permanente  de las acciones de respuesta por el COE-MIDIS</a:t>
            </a:r>
          </a:p>
        </p:txBody>
      </p:sp>
      <p:sp>
        <p:nvSpPr>
          <p:cNvPr id="20" name="CuadroTexto 19">
            <a:extLst>
              <a:ext uri="{FF2B5EF4-FFF2-40B4-BE49-F238E27FC236}">
                <a16:creationId xmlns:a16="http://schemas.microsoft.com/office/drawing/2014/main" id="{4E1EAA1E-32F5-63CA-A2FC-FDAF6AC3B9B9}"/>
              </a:ext>
            </a:extLst>
          </p:cNvPr>
          <p:cNvSpPr txBox="1"/>
          <p:nvPr/>
        </p:nvSpPr>
        <p:spPr>
          <a:xfrm>
            <a:off x="2869474" y="3307639"/>
            <a:ext cx="2545267" cy="2858988"/>
          </a:xfrm>
          <a:prstGeom prst="rect">
            <a:avLst/>
          </a:prstGeom>
          <a:noFill/>
        </p:spPr>
        <p:txBody>
          <a:bodyPr wrap="square">
            <a:spAutoFit/>
          </a:bodyPr>
          <a:lstStyle/>
          <a:p>
            <a:pPr marL="117475" lvl="0" indent="-117475" algn="just">
              <a:lnSpc>
                <a:spcPct val="107000"/>
              </a:lnSpc>
              <a:buFont typeface="Arial" panose="020B0604020202020204" pitchFamily="34" charset="0"/>
              <a:buChar char="•"/>
            </a:pPr>
            <a:r>
              <a:rPr lang="es-PE" sz="1200" dirty="0">
                <a:effectLst/>
                <a:latin typeface="Arial Narrow" panose="020B0606020202030204" pitchFamily="34" charset="0"/>
                <a:ea typeface="Calibri" panose="020F0502020204030204" pitchFamily="34" charset="0"/>
                <a:cs typeface="Times New Roman" panose="02020603050405020304" pitchFamily="18" charset="0"/>
              </a:rPr>
              <a:t>Fluida coordinación entre los Coordinadores de Enlace Territorial y los Jefes de las Unidades Territoriales de cada programa social, para articular las acciones de respuesta en la zona afectada. </a:t>
            </a:r>
            <a:endParaRPr lang="es-PE" sz="1200" dirty="0">
              <a:latin typeface="Arial Narrow" panose="020B0606020202030204" pitchFamily="34" charset="0"/>
              <a:ea typeface="Calibri" panose="020F0502020204030204" pitchFamily="34" charset="0"/>
              <a:cs typeface="Times New Roman" panose="02020603050405020304" pitchFamily="18" charset="0"/>
            </a:endParaRPr>
          </a:p>
          <a:p>
            <a:pPr marL="117475" lvl="0" indent="-117475" algn="just">
              <a:lnSpc>
                <a:spcPct val="107000"/>
              </a:lnSpc>
              <a:buFont typeface="Arial" panose="020B0604020202020204" pitchFamily="34" charset="0"/>
              <a:buChar char="•"/>
            </a:pPr>
            <a:r>
              <a:rPr lang="es-PE" sz="1200" dirty="0">
                <a:effectLst/>
                <a:latin typeface="Arial Narrow" panose="020B0606020202030204" pitchFamily="34" charset="0"/>
                <a:ea typeface="Calibri" panose="020F0502020204030204" pitchFamily="34" charset="0"/>
                <a:cs typeface="Times New Roman" panose="02020603050405020304" pitchFamily="18" charset="0"/>
              </a:rPr>
              <a:t>Asesoramiento de la Secretaría Técnica (OSDN) al GTGRD-MIDIS.</a:t>
            </a:r>
          </a:p>
          <a:p>
            <a:pPr marL="117475" indent="-117475" algn="just">
              <a:lnSpc>
                <a:spcPct val="107000"/>
              </a:lnSpc>
              <a:buFont typeface="Arial" panose="020B0604020202020204" pitchFamily="34" charset="0"/>
              <a:buChar char="•"/>
            </a:pPr>
            <a:r>
              <a:rPr lang="es-PE" sz="1200" dirty="0">
                <a:latin typeface="Arial Narrow" panose="020B0606020202030204" pitchFamily="34" charset="0"/>
                <a:cs typeface="Times New Roman" panose="02020603050405020304" pitchFamily="18" charset="0"/>
              </a:rPr>
              <a:t>Coordinador de Enlace Territorial y las Unidades Territoriales, se articulan con las autoridades regionales en la Plataforma de Defensa Civil y coordinan acciones de respuesta.</a:t>
            </a:r>
          </a:p>
          <a:p>
            <a:pPr marL="171450" lvl="0" indent="-171450" algn="just">
              <a:lnSpc>
                <a:spcPct val="107000"/>
              </a:lnSpc>
              <a:buFont typeface="Arial" panose="020B0604020202020204" pitchFamily="34" charset="0"/>
              <a:buChar char="•"/>
            </a:pPr>
            <a:endParaRPr lang="es-PE" sz="12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2" name="CuadroTexto 21">
            <a:extLst>
              <a:ext uri="{FF2B5EF4-FFF2-40B4-BE49-F238E27FC236}">
                <a16:creationId xmlns:a16="http://schemas.microsoft.com/office/drawing/2014/main" id="{B585E334-AB1F-9AC9-3813-3EBC81A04252}"/>
              </a:ext>
            </a:extLst>
          </p:cNvPr>
          <p:cNvSpPr txBox="1"/>
          <p:nvPr/>
        </p:nvSpPr>
        <p:spPr>
          <a:xfrm>
            <a:off x="5838444" y="3305851"/>
            <a:ext cx="2043858" cy="2492990"/>
          </a:xfrm>
          <a:prstGeom prst="rect">
            <a:avLst/>
          </a:prstGeom>
          <a:noFill/>
        </p:spPr>
        <p:txBody>
          <a:bodyPr wrap="square">
            <a:spAutoFit/>
          </a:bodyPr>
          <a:lstStyle/>
          <a:p>
            <a:pPr marL="117475" indent="-117475" algn="just">
              <a:buFont typeface="Arial" panose="020B0604020202020204" pitchFamily="34" charset="0"/>
              <a:buChar char="•"/>
            </a:pPr>
            <a:r>
              <a:rPr lang="es-PE" sz="1200" dirty="0">
                <a:latin typeface="Arial Narrow" panose="020B0606020202030204" pitchFamily="34" charset="0"/>
                <a:cs typeface="Times New Roman" panose="02020603050405020304" pitchFamily="18" charset="0"/>
              </a:rPr>
              <a:t>Acciones de Intervención de las unidades técnicas, para las acciones de respuesta ante la ocurrencia de una emergencia o desastre.</a:t>
            </a:r>
          </a:p>
          <a:p>
            <a:pPr marL="117475" indent="-117475" algn="just">
              <a:buFont typeface="Arial" panose="020B0604020202020204" pitchFamily="34" charset="0"/>
              <a:buChar char="•"/>
            </a:pPr>
            <a:r>
              <a:rPr lang="es-PE" sz="1200" dirty="0">
                <a:latin typeface="Arial Narrow" panose="020B0606020202030204" pitchFamily="34" charset="0"/>
                <a:cs typeface="Times New Roman" panose="02020603050405020304" pitchFamily="18" charset="0"/>
              </a:rPr>
              <a:t>Planificación e identificación de recursos materiales, capital humano y medios de transporte.</a:t>
            </a:r>
          </a:p>
          <a:p>
            <a:pPr marL="117475" indent="-117475" algn="just">
              <a:buFont typeface="Arial" panose="020B0604020202020204" pitchFamily="34" charset="0"/>
              <a:buChar char="•"/>
            </a:pPr>
            <a:r>
              <a:rPr lang="es-ES" sz="1200" dirty="0">
                <a:effectLst/>
                <a:latin typeface="Arial Narrow" panose="020B0606020202030204" pitchFamily="34" charset="0"/>
                <a:ea typeface="Calibri" panose="020F0502020204030204" pitchFamily="34" charset="0"/>
                <a:cs typeface="Times New Roman" panose="02020603050405020304" pitchFamily="18" charset="0"/>
              </a:rPr>
              <a:t>Despliegue de recursos materiales y capital humano hacia la zona.</a:t>
            </a:r>
            <a:endParaRPr lang="es-PE" sz="1200" dirty="0">
              <a:effectLst/>
              <a:latin typeface="Arial Narrow" panose="020B0606020202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PE" sz="1200" dirty="0">
              <a:latin typeface="Arial Narrow" panose="020B0606020202030204" pitchFamily="34" charset="0"/>
              <a:cs typeface="Times New Roman" panose="02020603050405020304" pitchFamily="18" charset="0"/>
            </a:endParaRPr>
          </a:p>
        </p:txBody>
      </p:sp>
      <p:sp>
        <p:nvSpPr>
          <p:cNvPr id="29" name="CuadroTexto 28">
            <a:extLst>
              <a:ext uri="{FF2B5EF4-FFF2-40B4-BE49-F238E27FC236}">
                <a16:creationId xmlns:a16="http://schemas.microsoft.com/office/drawing/2014/main" id="{BC8E880A-1397-703B-3B4A-7DABC0C11B45}"/>
              </a:ext>
            </a:extLst>
          </p:cNvPr>
          <p:cNvSpPr txBox="1"/>
          <p:nvPr/>
        </p:nvSpPr>
        <p:spPr>
          <a:xfrm>
            <a:off x="8306006" y="3305851"/>
            <a:ext cx="2273631" cy="2308324"/>
          </a:xfrm>
          <a:prstGeom prst="rect">
            <a:avLst/>
          </a:prstGeom>
          <a:noFill/>
        </p:spPr>
        <p:txBody>
          <a:bodyPr wrap="square">
            <a:spAutoFit/>
          </a:bodyPr>
          <a:lstStyle/>
          <a:p>
            <a:pPr marL="171450" lvl="0" indent="-171450" algn="just">
              <a:buFont typeface="Arial" panose="020B0604020202020204" pitchFamily="34" charset="0"/>
              <a:buChar char="•"/>
            </a:pPr>
            <a:r>
              <a:rPr lang="es-PE" sz="1200" dirty="0">
                <a:latin typeface="Arial Narrow" panose="020B0606020202030204" pitchFamily="34" charset="0"/>
                <a:cs typeface="Times New Roman" panose="02020603050405020304" pitchFamily="18" charset="0"/>
              </a:rPr>
              <a:t>Formulación complementaria del reporte de daños y análisis de necesidades.</a:t>
            </a:r>
          </a:p>
          <a:p>
            <a:pPr marL="171450" lvl="0" indent="-171450" algn="just">
              <a:buFont typeface="Arial" panose="020B0604020202020204" pitchFamily="34" charset="0"/>
              <a:buChar char="•"/>
            </a:pPr>
            <a:r>
              <a:rPr lang="es-PE" sz="1200" dirty="0">
                <a:latin typeface="Arial Narrow" panose="020B0606020202030204" pitchFamily="34" charset="0"/>
                <a:cs typeface="Times New Roman" panose="02020603050405020304" pitchFamily="18" charset="0"/>
              </a:rPr>
              <a:t>Seguimiento al estado de las vías de acceso.</a:t>
            </a:r>
          </a:p>
          <a:p>
            <a:pPr marL="171450" lvl="0" indent="-171450" algn="just">
              <a:buFont typeface="Arial" panose="020B0604020202020204" pitchFamily="34" charset="0"/>
              <a:buChar char="•"/>
            </a:pPr>
            <a:r>
              <a:rPr lang="es-PE" sz="1200" dirty="0">
                <a:latin typeface="Arial Narrow" panose="020B0606020202030204" pitchFamily="34" charset="0"/>
                <a:cs typeface="Times New Roman" panose="02020603050405020304" pitchFamily="18" charset="0"/>
              </a:rPr>
              <a:t>Seguimiento a la situación de las viviendas de la población.</a:t>
            </a:r>
          </a:p>
          <a:p>
            <a:pPr marL="171450" lvl="0" indent="-171450" algn="just">
              <a:buFont typeface="Arial" panose="020B0604020202020204" pitchFamily="34" charset="0"/>
              <a:buChar char="•"/>
            </a:pPr>
            <a:r>
              <a:rPr lang="es-PE" sz="1200" dirty="0">
                <a:latin typeface="Arial Narrow" panose="020B0606020202030204" pitchFamily="34" charset="0"/>
                <a:cs typeface="Times New Roman" panose="02020603050405020304" pitchFamily="18" charset="0"/>
              </a:rPr>
              <a:t>Coordinar acciones para mantener orden interno.</a:t>
            </a:r>
          </a:p>
          <a:p>
            <a:pPr marL="171450" lvl="0" indent="-171450" algn="just">
              <a:buFont typeface="Arial" panose="020B0604020202020204" pitchFamily="34" charset="0"/>
              <a:buChar char="•"/>
            </a:pPr>
            <a:r>
              <a:rPr lang="es-PE" sz="1200" dirty="0">
                <a:latin typeface="Arial Narrow" panose="020B0606020202030204" pitchFamily="34" charset="0"/>
                <a:cs typeface="Times New Roman" panose="02020603050405020304" pitchFamily="18" charset="0"/>
              </a:rPr>
              <a:t>Coordina la atención de Ayuda Humanitaria a los usuarios que han sido damnificados.</a:t>
            </a:r>
          </a:p>
        </p:txBody>
      </p:sp>
      <p:sp>
        <p:nvSpPr>
          <p:cNvPr id="30" name="Elipse 29">
            <a:extLst>
              <a:ext uri="{FF2B5EF4-FFF2-40B4-BE49-F238E27FC236}">
                <a16:creationId xmlns:a16="http://schemas.microsoft.com/office/drawing/2014/main" id="{8CD077FC-2FF6-5A3B-7C31-87B50039DFF9}"/>
              </a:ext>
            </a:extLst>
          </p:cNvPr>
          <p:cNvSpPr/>
          <p:nvPr/>
        </p:nvSpPr>
        <p:spPr>
          <a:xfrm>
            <a:off x="11023991" y="2399127"/>
            <a:ext cx="1139532" cy="8075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dirty="0"/>
              <a:t>Acciones de Intervención</a:t>
            </a:r>
            <a:endParaRPr lang="es-PE" sz="900" dirty="0"/>
          </a:p>
        </p:txBody>
      </p:sp>
      <p:pic>
        <p:nvPicPr>
          <p:cNvPr id="31" name="Imagen 30">
            <a:extLst>
              <a:ext uri="{FF2B5EF4-FFF2-40B4-BE49-F238E27FC236}">
                <a16:creationId xmlns:a16="http://schemas.microsoft.com/office/drawing/2014/main" id="{02B784DB-87EF-9AA1-E82D-6297D0A03578}"/>
              </a:ext>
            </a:extLst>
          </p:cNvPr>
          <p:cNvPicPr>
            <a:picLocks noChangeAspect="1"/>
          </p:cNvPicPr>
          <p:nvPr/>
        </p:nvPicPr>
        <p:blipFill rotWithShape="1">
          <a:blip r:embed="rId9"/>
          <a:srcRect l="9202" t="7822" r="10676" b="20805"/>
          <a:stretch/>
        </p:blipFill>
        <p:spPr>
          <a:xfrm>
            <a:off x="28477" y="2447871"/>
            <a:ext cx="745547" cy="710037"/>
          </a:xfrm>
          <a:prstGeom prst="rect">
            <a:avLst/>
          </a:prstGeom>
        </p:spPr>
      </p:pic>
      <p:pic>
        <p:nvPicPr>
          <p:cNvPr id="32" name="Imagen 31">
            <a:extLst>
              <a:ext uri="{FF2B5EF4-FFF2-40B4-BE49-F238E27FC236}">
                <a16:creationId xmlns:a16="http://schemas.microsoft.com/office/drawing/2014/main" id="{44ADDB21-268E-843B-E8AF-7F6A010DC61D}"/>
              </a:ext>
            </a:extLst>
          </p:cNvPr>
          <p:cNvPicPr>
            <a:picLocks noChangeAspect="1"/>
          </p:cNvPicPr>
          <p:nvPr/>
        </p:nvPicPr>
        <p:blipFill rotWithShape="1">
          <a:blip r:embed="rId10"/>
          <a:srcRect l="15592" t="13405" r="14608" b="22101"/>
          <a:stretch/>
        </p:blipFill>
        <p:spPr>
          <a:xfrm>
            <a:off x="3796601" y="5909917"/>
            <a:ext cx="691011" cy="682610"/>
          </a:xfrm>
          <a:prstGeom prst="rect">
            <a:avLst/>
          </a:prstGeom>
        </p:spPr>
      </p:pic>
      <p:pic>
        <p:nvPicPr>
          <p:cNvPr id="33" name="Imagen 32">
            <a:extLst>
              <a:ext uri="{FF2B5EF4-FFF2-40B4-BE49-F238E27FC236}">
                <a16:creationId xmlns:a16="http://schemas.microsoft.com/office/drawing/2014/main" id="{3C3C0D91-2B7C-C5B1-1CDB-A95E52C19C90}"/>
              </a:ext>
            </a:extLst>
          </p:cNvPr>
          <p:cNvPicPr>
            <a:picLocks noChangeAspect="1"/>
          </p:cNvPicPr>
          <p:nvPr/>
        </p:nvPicPr>
        <p:blipFill rotWithShape="1">
          <a:blip r:embed="rId11"/>
          <a:srcRect t="21318" b="30800"/>
          <a:stretch/>
        </p:blipFill>
        <p:spPr>
          <a:xfrm>
            <a:off x="5759069" y="5767027"/>
            <a:ext cx="1349678" cy="646246"/>
          </a:xfrm>
          <a:prstGeom prst="rect">
            <a:avLst/>
          </a:prstGeom>
        </p:spPr>
      </p:pic>
      <p:pic>
        <p:nvPicPr>
          <p:cNvPr id="34" name="Imagen 33">
            <a:extLst>
              <a:ext uri="{FF2B5EF4-FFF2-40B4-BE49-F238E27FC236}">
                <a16:creationId xmlns:a16="http://schemas.microsoft.com/office/drawing/2014/main" id="{77315534-BC95-8B9F-E2A9-F49C219AB808}"/>
              </a:ext>
            </a:extLst>
          </p:cNvPr>
          <p:cNvPicPr>
            <a:picLocks noChangeAspect="1"/>
          </p:cNvPicPr>
          <p:nvPr/>
        </p:nvPicPr>
        <p:blipFill rotWithShape="1">
          <a:blip r:embed="rId12"/>
          <a:srcRect b="8593"/>
          <a:stretch/>
        </p:blipFill>
        <p:spPr>
          <a:xfrm>
            <a:off x="7240152" y="5792696"/>
            <a:ext cx="535476" cy="792029"/>
          </a:xfrm>
          <a:prstGeom prst="rect">
            <a:avLst/>
          </a:prstGeom>
        </p:spPr>
      </p:pic>
      <p:pic>
        <p:nvPicPr>
          <p:cNvPr id="35" name="Google Shape;169;p14" descr="Conjunto de iconos del vector humano. negocios, ancianos, madres con dos escudos y amor">
            <a:extLst>
              <a:ext uri="{FF2B5EF4-FFF2-40B4-BE49-F238E27FC236}">
                <a16:creationId xmlns:a16="http://schemas.microsoft.com/office/drawing/2014/main" id="{599B7038-A55D-B0EE-B334-B8F417B6F5DD}"/>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8423421" y="5932971"/>
            <a:ext cx="696035" cy="532264"/>
          </a:xfrm>
          <a:prstGeom prst="rect">
            <a:avLst/>
          </a:prstGeom>
          <a:noFill/>
          <a:ln>
            <a:noFill/>
          </a:ln>
        </p:spPr>
      </p:pic>
      <p:pic>
        <p:nvPicPr>
          <p:cNvPr id="38" name="Google Shape;154;p14" descr="Conjunto de iconos de personas mayores. Siluetas negras para hombres mayores o mayores, atención médica y afiche de programas sociales para adultos mayores. Dibujo de dibujos animados de estilo plano vectorial aislado en fondo negro">
            <a:extLst>
              <a:ext uri="{FF2B5EF4-FFF2-40B4-BE49-F238E27FC236}">
                <a16:creationId xmlns:a16="http://schemas.microsoft.com/office/drawing/2014/main" id="{A65CD1E3-84AF-31EE-0568-B8E30F4B3021}"/>
              </a:ext>
            </a:extLst>
          </p:cNvPr>
          <p:cNvPicPr preferRelativeResize="0"/>
          <p:nvPr/>
        </p:nvPicPr>
        <p:blipFill rotWithShape="1">
          <a:blip r:embed="rId14" cstate="screen">
            <a:alphaModFix/>
            <a:extLst>
              <a:ext uri="{28A0092B-C50C-407E-A947-70E740481C1C}">
                <a14:useLocalDpi xmlns:a14="http://schemas.microsoft.com/office/drawing/2010/main"/>
              </a:ext>
            </a:extLst>
          </a:blip>
          <a:srcRect l="57138" t="48238" r="22521" b="32316"/>
          <a:stretch/>
        </p:blipFill>
        <p:spPr>
          <a:xfrm>
            <a:off x="9070166" y="5987390"/>
            <a:ext cx="504337" cy="425883"/>
          </a:xfrm>
          <a:prstGeom prst="rect">
            <a:avLst/>
          </a:prstGeom>
          <a:noFill/>
          <a:ln>
            <a:noFill/>
          </a:ln>
        </p:spPr>
      </p:pic>
      <p:pic>
        <p:nvPicPr>
          <p:cNvPr id="39" name="Google Shape;164;p14" descr="Conjunto de iconos de personas mayores. Siluetas negras para hombres mayores o mayores, atención médica y afiche de programas sociales para adultos mayores. Dibujo de dibujos animados de estilo plano vectorial aislado en fondo negro">
            <a:extLst>
              <a:ext uri="{FF2B5EF4-FFF2-40B4-BE49-F238E27FC236}">
                <a16:creationId xmlns:a16="http://schemas.microsoft.com/office/drawing/2014/main" id="{097E7345-9546-903D-1155-CA27B42E8E60}"/>
              </a:ext>
            </a:extLst>
          </p:cNvP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10102477" y="5919377"/>
            <a:ext cx="450376" cy="504967"/>
          </a:xfrm>
          <a:prstGeom prst="rect">
            <a:avLst/>
          </a:prstGeom>
          <a:noFill/>
          <a:ln>
            <a:noFill/>
          </a:ln>
        </p:spPr>
      </p:pic>
      <p:pic>
        <p:nvPicPr>
          <p:cNvPr id="40" name="Google Shape;165;p14" descr="Conjunto de iconos de personas mayores. Siluetas negras para hombres mayores o mayores, atención médica y afiche de programas sociales para adultos mayores. Dibujo de dibujos animados de estilo plano vectorial aislado en fondo negro">
            <a:extLst>
              <a:ext uri="{FF2B5EF4-FFF2-40B4-BE49-F238E27FC236}">
                <a16:creationId xmlns:a16="http://schemas.microsoft.com/office/drawing/2014/main" id="{E0ED9338-BE4D-D15E-5A3F-E0A35C76F94F}"/>
              </a:ext>
            </a:extLst>
          </p:cNvPr>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9602713" y="5905730"/>
            <a:ext cx="518615" cy="532263"/>
          </a:xfrm>
          <a:prstGeom prst="rect">
            <a:avLst/>
          </a:prstGeom>
          <a:noFill/>
          <a:ln>
            <a:noFill/>
          </a:ln>
        </p:spPr>
      </p:pic>
    </p:spTree>
    <p:extLst>
      <p:ext uri="{BB962C8B-B14F-4D97-AF65-F5344CB8AC3E}">
        <p14:creationId xmlns:p14="http://schemas.microsoft.com/office/powerpoint/2010/main" val="16520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53" name="Rectángulo 52">
            <a:extLst>
              <a:ext uri="{FF2B5EF4-FFF2-40B4-BE49-F238E27FC236}">
                <a16:creationId xmlns:a16="http://schemas.microsoft.com/office/drawing/2014/main" id="{D28051B9-526F-514A-8471-C01F222EA07E}"/>
              </a:ext>
            </a:extLst>
          </p:cNvPr>
          <p:cNvSpPr/>
          <p:nvPr/>
        </p:nvSpPr>
        <p:spPr>
          <a:xfrm>
            <a:off x="176125" y="908225"/>
            <a:ext cx="11008105" cy="400110"/>
          </a:xfrm>
          <a:prstGeom prst="rect">
            <a:avLst/>
          </a:prstGeom>
        </p:spPr>
        <p:txBody>
          <a:bodyPr wrap="square">
            <a:spAutoFit/>
          </a:bodyPr>
          <a:lstStyle/>
          <a:p>
            <a:r>
              <a:rPr lang="es-ES" sz="2000" b="1" dirty="0">
                <a:solidFill>
                  <a:srgbClr val="002060"/>
                </a:solidFill>
                <a:latin typeface="Century Gothic" panose="020B0502020202020204" pitchFamily="34" charset="0"/>
              </a:rPr>
              <a:t>ACCIONES DE INTERVENCIÓN PARA ENFRENTAR EL FENÓMENO “EL NIÑO”</a:t>
            </a:r>
          </a:p>
        </p:txBody>
      </p:sp>
      <p:pic>
        <p:nvPicPr>
          <p:cNvPr id="54" name="Imagen 53">
            <a:extLst>
              <a:ext uri="{FF2B5EF4-FFF2-40B4-BE49-F238E27FC236}">
                <a16:creationId xmlns:a16="http://schemas.microsoft.com/office/drawing/2014/main" id="{4B1FA574-33BC-314E-8FB5-9A950742E7D7}"/>
              </a:ext>
            </a:extLst>
          </p:cNvPr>
          <p:cNvPicPr>
            <a:picLocks/>
          </p:cNvPicPr>
          <p:nvPr/>
        </p:nvPicPr>
        <p:blipFill>
          <a:blip r:embed="rId3"/>
          <a:stretch>
            <a:fillRect/>
          </a:stretch>
        </p:blipFill>
        <p:spPr>
          <a:xfrm>
            <a:off x="225132" y="1340213"/>
            <a:ext cx="9030628" cy="45719"/>
          </a:xfrm>
          <a:prstGeom prst="rect">
            <a:avLst/>
          </a:prstGeom>
        </p:spPr>
      </p:pic>
      <p:pic>
        <p:nvPicPr>
          <p:cNvPr id="55" name="Imagen 54">
            <a:extLst>
              <a:ext uri="{FF2B5EF4-FFF2-40B4-BE49-F238E27FC236}">
                <a16:creationId xmlns:a16="http://schemas.microsoft.com/office/drawing/2014/main" id="{6457FE3D-57BD-6741-8FAA-B586F607D9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5273" y="5549022"/>
            <a:ext cx="4110443" cy="1097560"/>
          </a:xfrm>
          <a:prstGeom prst="rect">
            <a:avLst/>
          </a:prstGeom>
        </p:spPr>
      </p:pic>
      <p:pic>
        <p:nvPicPr>
          <p:cNvPr id="56" name="Imagen 55">
            <a:extLst>
              <a:ext uri="{FF2B5EF4-FFF2-40B4-BE49-F238E27FC236}">
                <a16:creationId xmlns:a16="http://schemas.microsoft.com/office/drawing/2014/main" id="{55078C41-10F5-F84B-A53C-84A983BDCD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05273" y="1998797"/>
            <a:ext cx="4110443" cy="1459625"/>
          </a:xfrm>
          <a:prstGeom prst="rect">
            <a:avLst/>
          </a:prstGeom>
        </p:spPr>
      </p:pic>
      <p:pic>
        <p:nvPicPr>
          <p:cNvPr id="57" name="Imagen 56">
            <a:extLst>
              <a:ext uri="{FF2B5EF4-FFF2-40B4-BE49-F238E27FC236}">
                <a16:creationId xmlns:a16="http://schemas.microsoft.com/office/drawing/2014/main" id="{034422B3-205F-5447-8BBF-FC5C0048AB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05273" y="3846356"/>
            <a:ext cx="4110443" cy="1092317"/>
          </a:xfrm>
          <a:prstGeom prst="rect">
            <a:avLst/>
          </a:prstGeom>
        </p:spPr>
      </p:pic>
      <p:pic>
        <p:nvPicPr>
          <p:cNvPr id="58" name="Imagen 57">
            <a:extLst>
              <a:ext uri="{FF2B5EF4-FFF2-40B4-BE49-F238E27FC236}">
                <a16:creationId xmlns:a16="http://schemas.microsoft.com/office/drawing/2014/main" id="{489FDBAB-687F-EA4C-89A3-D264C6C271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41196" y="1854992"/>
            <a:ext cx="3629527" cy="2483186"/>
          </a:xfrm>
          <a:prstGeom prst="rect">
            <a:avLst/>
          </a:prstGeom>
        </p:spPr>
      </p:pic>
      <p:pic>
        <p:nvPicPr>
          <p:cNvPr id="59" name="Imagen 58">
            <a:extLst>
              <a:ext uri="{FF2B5EF4-FFF2-40B4-BE49-F238E27FC236}">
                <a16:creationId xmlns:a16="http://schemas.microsoft.com/office/drawing/2014/main" id="{3388CC7F-ADCC-8743-B6FE-16EE59442B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41196" y="4745848"/>
            <a:ext cx="3629527" cy="1979927"/>
          </a:xfrm>
          <a:prstGeom prst="rect">
            <a:avLst/>
          </a:prstGeom>
        </p:spPr>
      </p:pic>
      <p:pic>
        <p:nvPicPr>
          <p:cNvPr id="60" name="Imagen 59">
            <a:extLst>
              <a:ext uri="{FF2B5EF4-FFF2-40B4-BE49-F238E27FC236}">
                <a16:creationId xmlns:a16="http://schemas.microsoft.com/office/drawing/2014/main" id="{5523B714-5B68-F045-ACB7-138D974938D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3377" y="4589952"/>
            <a:ext cx="3629527" cy="2167033"/>
          </a:xfrm>
          <a:prstGeom prst="rect">
            <a:avLst/>
          </a:prstGeom>
        </p:spPr>
      </p:pic>
      <p:pic>
        <p:nvPicPr>
          <p:cNvPr id="61" name="Imagen 60">
            <a:extLst>
              <a:ext uri="{FF2B5EF4-FFF2-40B4-BE49-F238E27FC236}">
                <a16:creationId xmlns:a16="http://schemas.microsoft.com/office/drawing/2014/main" id="{ADBF2A9A-8101-3B44-AB4D-F3DB5FC385A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377" y="1938350"/>
            <a:ext cx="3629527" cy="1473691"/>
          </a:xfrm>
          <a:prstGeom prst="rect">
            <a:avLst/>
          </a:prstGeom>
        </p:spPr>
      </p:pic>
      <p:sp>
        <p:nvSpPr>
          <p:cNvPr id="62" name="Google Shape;124;p14"/>
          <p:cNvSpPr/>
          <p:nvPr/>
        </p:nvSpPr>
        <p:spPr>
          <a:xfrm>
            <a:off x="916665" y="1759788"/>
            <a:ext cx="1911773" cy="357124"/>
          </a:xfrm>
          <a:prstGeom prst="roundRect">
            <a:avLst>
              <a:gd name="adj" fmla="val 16667"/>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000" b="1" i="0" u="none" strike="noStrike" cap="none" dirty="0">
                <a:solidFill>
                  <a:schemeClr val="lt1"/>
                </a:solidFill>
                <a:latin typeface="Arial"/>
                <a:ea typeface="Arial"/>
                <a:cs typeface="Arial"/>
                <a:sym typeface="Arial"/>
              </a:rPr>
              <a:t>   ENTREGA DE ALIMENTOS</a:t>
            </a:r>
            <a:endParaRPr sz="1000" b="1" i="0" u="none" strike="noStrike" cap="none" dirty="0">
              <a:solidFill>
                <a:schemeClr val="lt1"/>
              </a:solidFill>
              <a:latin typeface="Arial"/>
              <a:ea typeface="Arial"/>
              <a:cs typeface="Arial"/>
              <a:sym typeface="Arial"/>
            </a:endParaRPr>
          </a:p>
        </p:txBody>
      </p:sp>
      <p:sp>
        <p:nvSpPr>
          <p:cNvPr id="63" name="Google Shape;141;p14"/>
          <p:cNvSpPr/>
          <p:nvPr/>
        </p:nvSpPr>
        <p:spPr>
          <a:xfrm>
            <a:off x="4812572" y="4661913"/>
            <a:ext cx="2020319" cy="379457"/>
          </a:xfrm>
          <a:prstGeom prst="roundRect">
            <a:avLst>
              <a:gd name="adj" fmla="val 16667"/>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000" b="1" i="0" u="none" strike="noStrike" cap="none" dirty="0">
                <a:solidFill>
                  <a:schemeClr val="lt1"/>
                </a:solidFill>
                <a:latin typeface="Arial"/>
                <a:ea typeface="Arial"/>
                <a:cs typeface="Arial"/>
                <a:sym typeface="Arial"/>
              </a:rPr>
              <a:t>SCD TEMPORAL</a:t>
            </a:r>
            <a:endParaRPr sz="1000" b="1" i="0" u="none" strike="noStrike" cap="none" dirty="0">
              <a:solidFill>
                <a:schemeClr val="lt1"/>
              </a:solidFill>
              <a:latin typeface="Arial"/>
              <a:ea typeface="Arial"/>
              <a:cs typeface="Arial"/>
              <a:sym typeface="Arial"/>
            </a:endParaRPr>
          </a:p>
        </p:txBody>
      </p:sp>
      <p:sp>
        <p:nvSpPr>
          <p:cNvPr id="64" name="Google Shape;148;p14"/>
          <p:cNvSpPr/>
          <p:nvPr/>
        </p:nvSpPr>
        <p:spPr>
          <a:xfrm>
            <a:off x="899630" y="3621123"/>
            <a:ext cx="2058350" cy="357766"/>
          </a:xfrm>
          <a:prstGeom prst="roundRect">
            <a:avLst>
              <a:gd name="adj" fmla="val 16667"/>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000" b="1" i="0" u="none" strike="noStrike" cap="none" dirty="0">
                <a:solidFill>
                  <a:schemeClr val="lt1"/>
                </a:solidFill>
                <a:latin typeface="Arial"/>
                <a:ea typeface="Arial"/>
                <a:cs typeface="Arial"/>
                <a:sym typeface="Arial"/>
              </a:rPr>
              <a:t>   PENSIÓN NO CONTRIBUTIVA</a:t>
            </a:r>
            <a:endParaRPr sz="1000" b="1" i="0" u="none" strike="noStrike" cap="none" dirty="0">
              <a:solidFill>
                <a:schemeClr val="lt1"/>
              </a:solidFill>
              <a:latin typeface="Arial"/>
              <a:ea typeface="Arial"/>
              <a:cs typeface="Arial"/>
              <a:sym typeface="Arial"/>
            </a:endParaRPr>
          </a:p>
        </p:txBody>
      </p:sp>
      <p:pic>
        <p:nvPicPr>
          <p:cNvPr id="65" name="Google Shape;153;p14"/>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251649" y="3536624"/>
            <a:ext cx="736773" cy="571048"/>
          </a:xfrm>
          <a:prstGeom prst="ellipse">
            <a:avLst/>
          </a:prstGeom>
          <a:noFill/>
          <a:ln>
            <a:noFill/>
          </a:ln>
          <a:effectLst>
            <a:outerShdw blurRad="381000" dist="292100" dir="5400000" sx="-80000" sy="-18000" rotWithShape="0">
              <a:srgbClr val="000000">
                <a:alpha val="21960"/>
              </a:srgbClr>
            </a:outerShdw>
          </a:effectLst>
        </p:spPr>
      </p:pic>
      <p:sp>
        <p:nvSpPr>
          <p:cNvPr id="66" name="Google Shape;155;p14"/>
          <p:cNvSpPr/>
          <p:nvPr/>
        </p:nvSpPr>
        <p:spPr>
          <a:xfrm>
            <a:off x="4850949" y="1743613"/>
            <a:ext cx="1975500" cy="356400"/>
          </a:xfrm>
          <a:prstGeom prst="roundRect">
            <a:avLst>
              <a:gd name="adj" fmla="val 16667"/>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000" b="1" i="0" u="none" strike="noStrike" cap="none" dirty="0">
                <a:solidFill>
                  <a:schemeClr val="lt1"/>
                </a:solidFill>
                <a:latin typeface="Arial"/>
                <a:ea typeface="Arial"/>
                <a:cs typeface="Arial"/>
                <a:sym typeface="Arial"/>
              </a:rPr>
              <a:t>PLATAFORMA DE PRESTACIÓN SERVICIOS</a:t>
            </a:r>
            <a:endParaRPr sz="1000" b="1" i="0" u="none" strike="noStrike" cap="none" dirty="0">
              <a:solidFill>
                <a:schemeClr val="lt1"/>
              </a:solidFill>
              <a:latin typeface="Arial"/>
              <a:ea typeface="Arial"/>
              <a:cs typeface="Arial"/>
              <a:sym typeface="Arial"/>
            </a:endParaRPr>
          </a:p>
        </p:txBody>
      </p:sp>
      <p:pic>
        <p:nvPicPr>
          <p:cNvPr id="67" name="Google Shape;159;p14"/>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2743939" y="3536624"/>
            <a:ext cx="835501" cy="592124"/>
          </a:xfrm>
          <a:prstGeom prst="ellipse">
            <a:avLst/>
          </a:prstGeom>
          <a:noFill/>
          <a:ln>
            <a:noFill/>
          </a:ln>
          <a:effectLst>
            <a:outerShdw blurRad="381000" dist="292100" dir="5400000" sx="-80000" sy="-18000" rotWithShape="0">
              <a:srgbClr val="000000">
                <a:alpha val="21960"/>
              </a:srgbClr>
            </a:outerShdw>
          </a:effectLst>
        </p:spPr>
      </p:pic>
      <p:sp>
        <p:nvSpPr>
          <p:cNvPr id="68" name="Google Shape;167;p14"/>
          <p:cNvSpPr/>
          <p:nvPr/>
        </p:nvSpPr>
        <p:spPr>
          <a:xfrm>
            <a:off x="931728" y="4461170"/>
            <a:ext cx="1975536" cy="397532"/>
          </a:xfrm>
          <a:prstGeom prst="roundRect">
            <a:avLst>
              <a:gd name="adj" fmla="val 16667"/>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000" b="1" i="0" u="none" strike="noStrike" cap="none">
                <a:solidFill>
                  <a:schemeClr val="lt1"/>
                </a:solidFill>
                <a:latin typeface="Arial"/>
                <a:ea typeface="Arial"/>
                <a:cs typeface="Arial"/>
                <a:sym typeface="Arial"/>
              </a:rPr>
              <a:t>INCENTIVO MONETARIO</a:t>
            </a:r>
            <a:endParaRPr sz="1000" b="1" i="0" u="none" strike="noStrike" cap="none">
              <a:solidFill>
                <a:schemeClr val="lt1"/>
              </a:solidFill>
              <a:latin typeface="Arial"/>
              <a:ea typeface="Arial"/>
              <a:cs typeface="Arial"/>
              <a:sym typeface="Arial"/>
            </a:endParaRPr>
          </a:p>
        </p:txBody>
      </p:sp>
      <p:sp>
        <p:nvSpPr>
          <p:cNvPr id="72" name="Google Shape;174;p14"/>
          <p:cNvSpPr/>
          <p:nvPr/>
        </p:nvSpPr>
        <p:spPr>
          <a:xfrm>
            <a:off x="8689261" y="1739172"/>
            <a:ext cx="1844932" cy="397532"/>
          </a:xfrm>
          <a:prstGeom prst="roundRect">
            <a:avLst>
              <a:gd name="adj" fmla="val 16667"/>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000" b="1" i="0" u="none" strike="noStrike" cap="none" dirty="0">
                <a:solidFill>
                  <a:schemeClr val="lt1"/>
                </a:solidFill>
                <a:latin typeface="Arial"/>
                <a:ea typeface="Arial"/>
                <a:cs typeface="Arial"/>
                <a:sym typeface="Arial"/>
              </a:rPr>
              <a:t>PROYECTOS </a:t>
            </a:r>
            <a:endParaRPr dirty="0"/>
          </a:p>
          <a:p>
            <a:pPr marL="0" marR="0" lvl="0" indent="0" algn="ctr" rtl="0">
              <a:lnSpc>
                <a:spcPct val="100000"/>
              </a:lnSpc>
              <a:spcBef>
                <a:spcPts val="0"/>
              </a:spcBef>
              <a:spcAft>
                <a:spcPts val="0"/>
              </a:spcAft>
              <a:buNone/>
            </a:pPr>
            <a:r>
              <a:rPr lang="es-ES" sz="1000" b="1" i="0" u="none" strike="noStrike" cap="none" dirty="0">
                <a:solidFill>
                  <a:schemeClr val="lt1"/>
                </a:solidFill>
                <a:latin typeface="Arial"/>
                <a:ea typeface="Arial"/>
                <a:cs typeface="Arial"/>
                <a:sym typeface="Arial"/>
              </a:rPr>
              <a:t>HAKU WIÑAY</a:t>
            </a:r>
            <a:endParaRPr sz="1000" b="1" i="0" u="none" strike="noStrike" cap="none" dirty="0">
              <a:solidFill>
                <a:schemeClr val="lt1"/>
              </a:solidFill>
              <a:latin typeface="Arial"/>
              <a:ea typeface="Arial"/>
              <a:cs typeface="Arial"/>
              <a:sym typeface="Arial"/>
            </a:endParaRPr>
          </a:p>
        </p:txBody>
      </p:sp>
      <p:sp>
        <p:nvSpPr>
          <p:cNvPr id="78" name="Google Shape;182;p14"/>
          <p:cNvSpPr/>
          <p:nvPr/>
        </p:nvSpPr>
        <p:spPr>
          <a:xfrm>
            <a:off x="8641160" y="3800006"/>
            <a:ext cx="1844932" cy="397532"/>
          </a:xfrm>
          <a:prstGeom prst="roundRect">
            <a:avLst>
              <a:gd name="adj" fmla="val 16667"/>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000" b="1" i="0" u="none" strike="noStrike" cap="none">
                <a:solidFill>
                  <a:schemeClr val="lt1"/>
                </a:solidFill>
                <a:latin typeface="Arial"/>
                <a:ea typeface="Arial"/>
                <a:cs typeface="Arial"/>
                <a:sym typeface="Arial"/>
              </a:rPr>
              <a:t>COMEDORES POPULARES</a:t>
            </a:r>
            <a:endParaRPr sz="1000" b="1" i="0" u="none" strike="noStrike" cap="none">
              <a:solidFill>
                <a:schemeClr val="lt1"/>
              </a:solidFill>
              <a:latin typeface="Arial"/>
              <a:ea typeface="Arial"/>
              <a:cs typeface="Arial"/>
              <a:sym typeface="Arial"/>
            </a:endParaRPr>
          </a:p>
        </p:txBody>
      </p:sp>
      <p:sp>
        <p:nvSpPr>
          <p:cNvPr id="80" name="Google Shape;192;p14"/>
          <p:cNvSpPr txBox="1"/>
          <p:nvPr/>
        </p:nvSpPr>
        <p:spPr>
          <a:xfrm>
            <a:off x="8150334" y="4389740"/>
            <a:ext cx="3820728" cy="400069"/>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Font typeface="Wingdings" panose="05000000000000000000" pitchFamily="2" charset="2"/>
              <a:buChar char="ü"/>
            </a:pPr>
            <a:r>
              <a:rPr lang="es-PE" sz="1000" dirty="0">
                <a:solidFill>
                  <a:srgbClr val="000000"/>
                </a:solidFill>
                <a:latin typeface="Century Gothic" panose="020B0502020202020204" pitchFamily="34" charset="0"/>
                <a:sym typeface="Calibri"/>
              </a:rPr>
              <a:t>Brindar asistencia técnica a gobiernos locales por afectación</a:t>
            </a:r>
            <a:endParaRPr lang="es-PE" sz="1000" dirty="0">
              <a:solidFill>
                <a:srgbClr val="000000"/>
              </a:solidFill>
              <a:latin typeface="Century Gothic" panose="020B0502020202020204" pitchFamily="34" charset="0"/>
              <a:sym typeface="Arial"/>
            </a:endParaRPr>
          </a:p>
        </p:txBody>
      </p:sp>
      <p:sp>
        <p:nvSpPr>
          <p:cNvPr id="85" name="Rectángulo 84"/>
          <p:cNvSpPr/>
          <p:nvPr/>
        </p:nvSpPr>
        <p:spPr>
          <a:xfrm>
            <a:off x="4302961" y="2280277"/>
            <a:ext cx="2520668" cy="430887"/>
          </a:xfrm>
          <a:prstGeom prst="rect">
            <a:avLst/>
          </a:prstGeom>
        </p:spPr>
        <p:txBody>
          <a:bodyPr wrap="square">
            <a:spAutoFit/>
          </a:bodyPr>
          <a:lstStyle/>
          <a:p>
            <a:pPr algn="just"/>
            <a:r>
              <a:rPr lang="es-MX" sz="1100" dirty="0">
                <a:solidFill>
                  <a:srgbClr val="000000"/>
                </a:solidFill>
                <a:latin typeface="Century Gothic" panose="020B0502020202020204" pitchFamily="34" charset="0"/>
              </a:rPr>
              <a:t>Disponibilidad y facilidad de uso </a:t>
            </a:r>
          </a:p>
          <a:p>
            <a:pPr algn="just"/>
            <a:r>
              <a:rPr lang="es-MX" sz="1100" dirty="0">
                <a:solidFill>
                  <a:srgbClr val="000000"/>
                </a:solidFill>
                <a:latin typeface="Century Gothic" panose="020B0502020202020204" pitchFamily="34" charset="0"/>
              </a:rPr>
              <a:t>de las plataformas</a:t>
            </a:r>
            <a:endParaRPr lang="es-PE" sz="1100" dirty="0">
              <a:latin typeface="Century Gothic" panose="020B0502020202020204" pitchFamily="34" charset="0"/>
            </a:endParaRPr>
          </a:p>
        </p:txBody>
      </p:sp>
      <p:sp>
        <p:nvSpPr>
          <p:cNvPr id="87" name="Rectángulo 86"/>
          <p:cNvSpPr/>
          <p:nvPr/>
        </p:nvSpPr>
        <p:spPr>
          <a:xfrm>
            <a:off x="4303678" y="2765603"/>
            <a:ext cx="3307771" cy="1323439"/>
          </a:xfrm>
          <a:prstGeom prst="rect">
            <a:avLst/>
          </a:prstGeom>
        </p:spPr>
        <p:txBody>
          <a:bodyPr wrap="square">
            <a:spAutoFit/>
          </a:bodyPr>
          <a:lstStyle/>
          <a:p>
            <a:pPr marL="171450" indent="-171450" algn="just">
              <a:buFont typeface="Wingdings" panose="05000000000000000000" pitchFamily="2" charset="2"/>
              <a:buChar char="ü"/>
            </a:pPr>
            <a:r>
              <a:rPr lang="es-PE" sz="1000" dirty="0">
                <a:solidFill>
                  <a:srgbClr val="000000"/>
                </a:solidFill>
                <a:latin typeface="Century Gothic" panose="020B0502020202020204" pitchFamily="34" charset="0"/>
              </a:rPr>
              <a:t>Almacenamiento temporal de Bienes de Ayuda Humanitaria. Facilitar los Tambos, que cumplan las condiciones mínimas de almacén temporal.</a:t>
            </a:r>
          </a:p>
          <a:p>
            <a:pPr marL="171450" indent="-171450" algn="just">
              <a:buFont typeface="Wingdings" panose="05000000000000000000" pitchFamily="2" charset="2"/>
              <a:buChar char="ü"/>
            </a:pPr>
            <a:r>
              <a:rPr lang="es-PE" sz="1000" dirty="0">
                <a:solidFill>
                  <a:srgbClr val="000000"/>
                </a:solidFill>
                <a:latin typeface="Century Gothic" panose="020B0502020202020204" pitchFamily="34" charset="0"/>
              </a:rPr>
              <a:t>Facilitar los Tambos con ambientes seguros para brindar el alojamiento temporal de personas damnificadas</a:t>
            </a:r>
          </a:p>
          <a:p>
            <a:pPr marL="171450" indent="-171450" algn="just">
              <a:buFont typeface="Wingdings" panose="05000000000000000000" pitchFamily="2" charset="2"/>
              <a:buChar char="ü"/>
            </a:pPr>
            <a:r>
              <a:rPr lang="es-MX" sz="1000" dirty="0">
                <a:solidFill>
                  <a:srgbClr val="000000"/>
                </a:solidFill>
                <a:latin typeface="Century Gothic" panose="020B0502020202020204" pitchFamily="34" charset="0"/>
              </a:rPr>
              <a:t>Caravanas Multisectorial PAIS</a:t>
            </a:r>
            <a:endParaRPr lang="es-PE" sz="1000" dirty="0">
              <a:solidFill>
                <a:srgbClr val="000000"/>
              </a:solidFill>
              <a:latin typeface="Century Gothic" panose="020B0502020202020204" pitchFamily="34" charset="0"/>
            </a:endParaRPr>
          </a:p>
        </p:txBody>
      </p:sp>
      <p:sp>
        <p:nvSpPr>
          <p:cNvPr id="91" name="Rectángulo 90"/>
          <p:cNvSpPr/>
          <p:nvPr/>
        </p:nvSpPr>
        <p:spPr>
          <a:xfrm>
            <a:off x="811429" y="2317593"/>
            <a:ext cx="2868293" cy="1015663"/>
          </a:xfrm>
          <a:prstGeom prst="rect">
            <a:avLst/>
          </a:prstGeom>
        </p:spPr>
        <p:txBody>
          <a:bodyPr wrap="square">
            <a:spAutoFit/>
          </a:bodyPr>
          <a:lstStyle/>
          <a:p>
            <a:pPr marL="171450" indent="-171450" algn="just" fontAlgn="t">
              <a:buFont typeface="Wingdings" panose="05000000000000000000" pitchFamily="2" charset="2"/>
              <a:buChar char="ü"/>
            </a:pPr>
            <a:r>
              <a:rPr lang="es-PE" sz="1000" dirty="0">
                <a:solidFill>
                  <a:srgbClr val="000000"/>
                </a:solidFill>
                <a:latin typeface="Century Gothic" panose="020B0502020202020204" pitchFamily="34" charset="0"/>
              </a:rPr>
              <a:t>Garantizar la continuidad del Servicio Alimentario Escolar en caso de emergencia.</a:t>
            </a:r>
          </a:p>
          <a:p>
            <a:pPr marL="171450" indent="-171450" algn="just" fontAlgn="t">
              <a:buFont typeface="Wingdings" panose="05000000000000000000" pitchFamily="2" charset="2"/>
              <a:buChar char="ü"/>
            </a:pPr>
            <a:r>
              <a:rPr lang="es-PE" sz="1000" dirty="0">
                <a:solidFill>
                  <a:srgbClr val="000000"/>
                </a:solidFill>
                <a:latin typeface="Century Gothic" panose="020B0502020202020204" pitchFamily="34" charset="0"/>
              </a:rPr>
              <a:t>Garantizar la Supervisión y Monitoreo del Servicio Alimentario Escolar en caso de emergencia.</a:t>
            </a:r>
          </a:p>
        </p:txBody>
      </p:sp>
      <p:sp>
        <p:nvSpPr>
          <p:cNvPr id="96" name="Rectángulo 95"/>
          <p:cNvSpPr/>
          <p:nvPr/>
        </p:nvSpPr>
        <p:spPr>
          <a:xfrm>
            <a:off x="388033" y="4971881"/>
            <a:ext cx="3262844" cy="1785104"/>
          </a:xfrm>
          <a:prstGeom prst="rect">
            <a:avLst/>
          </a:prstGeom>
        </p:spPr>
        <p:txBody>
          <a:bodyPr wrap="square">
            <a:spAutoFit/>
          </a:bodyPr>
          <a:lstStyle/>
          <a:p>
            <a:pPr marL="171450" indent="-171450" algn="just" fontAlgn="b">
              <a:buFont typeface="Wingdings" panose="05000000000000000000" pitchFamily="2" charset="2"/>
              <a:buChar char="ü"/>
            </a:pPr>
            <a:r>
              <a:rPr lang="es-MX" sz="1000" dirty="0">
                <a:solidFill>
                  <a:srgbClr val="000000"/>
                </a:solidFill>
                <a:latin typeface="Century Gothic" panose="020B0502020202020204" pitchFamily="34" charset="0"/>
              </a:rPr>
              <a:t>Realizar el seguimiento de los usuarios en situación de afectados y damnificados, para que sean atendidos con Bienes de Ayuda Humanitaria por el GGLL o GORE</a:t>
            </a:r>
            <a:endParaRPr lang="es-PE" sz="1000" dirty="0">
              <a:solidFill>
                <a:srgbClr val="000000"/>
              </a:solidFill>
              <a:latin typeface="Century Gothic" panose="020B0502020202020204" pitchFamily="34" charset="0"/>
            </a:endParaRPr>
          </a:p>
          <a:p>
            <a:pPr marL="171450" indent="-171450" algn="just" fontAlgn="b">
              <a:buFont typeface="Wingdings" panose="05000000000000000000" pitchFamily="2" charset="2"/>
              <a:buChar char="ü"/>
            </a:pPr>
            <a:r>
              <a:rPr lang="es-PE" sz="1000" dirty="0">
                <a:solidFill>
                  <a:srgbClr val="000000"/>
                </a:solidFill>
                <a:latin typeface="Century Gothic" panose="020B0502020202020204" pitchFamily="34" charset="0"/>
              </a:rPr>
              <a:t>Asegurar la entrega de la subvención económica a los usuarios en coordinación con el Banco de la Nación.</a:t>
            </a:r>
          </a:p>
          <a:p>
            <a:pPr marL="171450" indent="-171450" algn="just" fontAlgn="b">
              <a:buFont typeface="Wingdings" panose="05000000000000000000" pitchFamily="2" charset="2"/>
              <a:buChar char="ü"/>
            </a:pPr>
            <a:r>
              <a:rPr lang="es-ES" sz="1000" i="0" u="none" strike="noStrike" cap="none" dirty="0">
                <a:solidFill>
                  <a:srgbClr val="000000"/>
                </a:solidFill>
                <a:latin typeface="Century Gothic" panose="020B0502020202020204" pitchFamily="34" charset="0"/>
                <a:ea typeface="Arial"/>
                <a:cs typeface="Arial"/>
                <a:sym typeface="Arial"/>
              </a:rPr>
              <a:t>Acompañamiento de soporte emocional.</a:t>
            </a:r>
          </a:p>
          <a:p>
            <a:pPr marL="171450" indent="-171450" algn="just" fontAlgn="b">
              <a:buFont typeface="Wingdings" panose="05000000000000000000" pitchFamily="2" charset="2"/>
              <a:buChar char="ü"/>
            </a:pPr>
            <a:r>
              <a:rPr lang="es-ES" sz="1000" dirty="0">
                <a:solidFill>
                  <a:srgbClr val="000000"/>
                </a:solidFill>
                <a:latin typeface="Century Gothic" panose="020B0502020202020204" pitchFamily="34" charset="0"/>
                <a:ea typeface="Arial"/>
                <a:cs typeface="Arial"/>
                <a:sym typeface="Arial"/>
              </a:rPr>
              <a:t>Activar el Contigo Te Escucha</a:t>
            </a:r>
          </a:p>
          <a:p>
            <a:pPr marL="171450" indent="-171450" algn="just" fontAlgn="b">
              <a:buFont typeface="Wingdings" panose="05000000000000000000" pitchFamily="2" charset="2"/>
              <a:buChar char="ü"/>
            </a:pPr>
            <a:r>
              <a:rPr lang="es-ES" sz="1000" i="0" u="none" strike="noStrike" cap="none" dirty="0">
                <a:solidFill>
                  <a:srgbClr val="000000"/>
                </a:solidFill>
                <a:latin typeface="Century Gothic" panose="020B0502020202020204" pitchFamily="34" charset="0"/>
                <a:ea typeface="Arial"/>
                <a:cs typeface="Arial"/>
                <a:sym typeface="Arial"/>
              </a:rPr>
              <a:t>Coordinar con la OMAPED</a:t>
            </a:r>
          </a:p>
          <a:p>
            <a:pPr marL="171450" indent="-171450" algn="just" fontAlgn="b">
              <a:buFont typeface="Wingdings" panose="05000000000000000000" pitchFamily="2" charset="2"/>
              <a:buChar char="ü"/>
            </a:pPr>
            <a:endParaRPr lang="es-PE" sz="1000" dirty="0">
              <a:solidFill>
                <a:srgbClr val="000000"/>
              </a:solidFill>
              <a:latin typeface="Century Gothic" panose="020B0502020202020204" pitchFamily="34" charset="0"/>
            </a:endParaRPr>
          </a:p>
        </p:txBody>
      </p:sp>
      <p:sp>
        <p:nvSpPr>
          <p:cNvPr id="103" name="Rectángulo 102"/>
          <p:cNvSpPr/>
          <p:nvPr/>
        </p:nvSpPr>
        <p:spPr>
          <a:xfrm>
            <a:off x="8017289" y="2383063"/>
            <a:ext cx="3953773" cy="861774"/>
          </a:xfrm>
          <a:prstGeom prst="rect">
            <a:avLst/>
          </a:prstGeom>
        </p:spPr>
        <p:txBody>
          <a:bodyPr wrap="square">
            <a:spAutoFit/>
          </a:bodyPr>
          <a:lstStyle/>
          <a:p>
            <a:pPr marL="171450" indent="-171450" algn="just" fontAlgn="b">
              <a:buFont typeface="Wingdings" panose="05000000000000000000" pitchFamily="2" charset="2"/>
              <a:buChar char="ü"/>
            </a:pPr>
            <a:r>
              <a:rPr lang="es-MX" sz="1000" dirty="0">
                <a:solidFill>
                  <a:srgbClr val="000000"/>
                </a:solidFill>
                <a:latin typeface="Century Gothic" panose="020B0502020202020204" pitchFamily="34" charset="0"/>
              </a:rPr>
              <a:t>Priorizar la continuidad de proyectos en ejecución</a:t>
            </a:r>
            <a:endParaRPr lang="es-PE" sz="1000" dirty="0">
              <a:solidFill>
                <a:srgbClr val="000000"/>
              </a:solidFill>
              <a:latin typeface="Century Gothic" panose="020B0502020202020204" pitchFamily="34" charset="0"/>
            </a:endParaRPr>
          </a:p>
          <a:p>
            <a:pPr marL="171450" indent="-171450" algn="just" fontAlgn="b">
              <a:buFont typeface="Wingdings" panose="05000000000000000000" pitchFamily="2" charset="2"/>
              <a:buChar char="ü"/>
            </a:pPr>
            <a:r>
              <a:rPr lang="es-PE" sz="1000" dirty="0">
                <a:solidFill>
                  <a:srgbClr val="000000"/>
                </a:solidFill>
                <a:latin typeface="Century Gothic" panose="020B0502020202020204" pitchFamily="34" charset="0"/>
              </a:rPr>
              <a:t>Fortalecer capacidades para mitigar los posibles efectos del FEN en los proyectos productivos en ejecución, como son: </a:t>
            </a:r>
            <a:r>
              <a:rPr lang="es-PE" sz="1000" dirty="0" err="1">
                <a:solidFill>
                  <a:srgbClr val="000000"/>
                </a:solidFill>
                <a:latin typeface="Century Gothic" panose="020B0502020202020204" pitchFamily="34" charset="0"/>
              </a:rPr>
              <a:t>Haku</a:t>
            </a:r>
            <a:r>
              <a:rPr lang="es-PE" sz="1000" dirty="0">
                <a:solidFill>
                  <a:srgbClr val="000000"/>
                </a:solidFill>
                <a:latin typeface="Century Gothic" panose="020B0502020202020204" pitchFamily="34" charset="0"/>
              </a:rPr>
              <a:t> </a:t>
            </a:r>
            <a:r>
              <a:rPr lang="es-PE" sz="1000" dirty="0" err="1">
                <a:solidFill>
                  <a:srgbClr val="000000"/>
                </a:solidFill>
                <a:latin typeface="Century Gothic" panose="020B0502020202020204" pitchFamily="34" charset="0"/>
              </a:rPr>
              <a:t>Wiñay</a:t>
            </a:r>
            <a:r>
              <a:rPr lang="es-PE" sz="1000" dirty="0">
                <a:solidFill>
                  <a:srgbClr val="000000"/>
                </a:solidFill>
                <a:latin typeface="Century Gothic" panose="020B0502020202020204" pitchFamily="34" charset="0"/>
              </a:rPr>
              <a:t> y </a:t>
            </a:r>
            <a:r>
              <a:rPr lang="es-PE" sz="1000" dirty="0" err="1">
                <a:solidFill>
                  <a:srgbClr val="000000"/>
                </a:solidFill>
                <a:latin typeface="Century Gothic" panose="020B0502020202020204" pitchFamily="34" charset="0"/>
              </a:rPr>
              <a:t>Noa</a:t>
            </a:r>
            <a:r>
              <a:rPr lang="es-PE" sz="1000" dirty="0">
                <a:solidFill>
                  <a:srgbClr val="000000"/>
                </a:solidFill>
                <a:latin typeface="Century Gothic" panose="020B0502020202020204" pitchFamily="34" charset="0"/>
              </a:rPr>
              <a:t> </a:t>
            </a:r>
            <a:r>
              <a:rPr lang="es-PE" sz="1000" dirty="0" err="1">
                <a:solidFill>
                  <a:srgbClr val="000000"/>
                </a:solidFill>
                <a:latin typeface="Century Gothic" panose="020B0502020202020204" pitchFamily="34" charset="0"/>
              </a:rPr>
              <a:t>Jayatai</a:t>
            </a:r>
            <a:r>
              <a:rPr lang="es-PE" sz="1000" dirty="0">
                <a:solidFill>
                  <a:srgbClr val="000000"/>
                </a:solidFill>
                <a:latin typeface="Century Gothic" panose="020B0502020202020204" pitchFamily="34" charset="0"/>
              </a:rPr>
              <a:t>, en las unidades territoriales de Tumbes, Piura, Chiclayo, Chimbote y Trujillo</a:t>
            </a:r>
          </a:p>
        </p:txBody>
      </p:sp>
      <p:pic>
        <p:nvPicPr>
          <p:cNvPr id="106" name="Google Shape;200;p14" descr="Grandes edificios de ciudades iconos lineales establecidos. Arquitectura urbana. Instituciones estatales, monumentos religiosos y culturales. Los centros educativos y los edificios residenciales están aislados sobre fondo blanco"/>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08215" y="2343342"/>
            <a:ext cx="545910" cy="461495"/>
          </a:xfrm>
          <a:prstGeom prst="rect">
            <a:avLst/>
          </a:prstGeom>
          <a:noFill/>
          <a:ln>
            <a:noFill/>
          </a:ln>
        </p:spPr>
      </p:pic>
      <p:pic>
        <p:nvPicPr>
          <p:cNvPr id="107" name="Google Shape;134;p14" descr="Símbolo de dibujo de cazo dibujado a mano. elemento de olla de vector en  estilo de moda. | Vector Premium"/>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375153" y="2972161"/>
            <a:ext cx="283482" cy="248520"/>
          </a:xfrm>
          <a:prstGeom prst="rect">
            <a:avLst/>
          </a:prstGeom>
          <a:noFill/>
          <a:ln>
            <a:noFill/>
          </a:ln>
        </p:spPr>
      </p:pic>
      <p:sp>
        <p:nvSpPr>
          <p:cNvPr id="108" name="Rectángulo 107"/>
          <p:cNvSpPr/>
          <p:nvPr/>
        </p:nvSpPr>
        <p:spPr>
          <a:xfrm>
            <a:off x="4300968" y="5279225"/>
            <a:ext cx="3162589" cy="1446550"/>
          </a:xfrm>
          <a:prstGeom prst="rect">
            <a:avLst/>
          </a:prstGeom>
        </p:spPr>
        <p:txBody>
          <a:bodyPr wrap="square">
            <a:spAutoFit/>
          </a:bodyPr>
          <a:lstStyle/>
          <a:p>
            <a:pPr marL="171450" indent="-171450" algn="just">
              <a:buFont typeface="Wingdings" panose="05000000000000000000" pitchFamily="2" charset="2"/>
              <a:buChar char="ü"/>
            </a:pPr>
            <a:r>
              <a:rPr lang="es-MX" sz="1000" dirty="0">
                <a:solidFill>
                  <a:srgbClr val="000000"/>
                </a:solidFill>
                <a:latin typeface="Century Gothic" panose="020B0502020202020204" pitchFamily="34" charset="0"/>
              </a:rPr>
              <a:t>Evaluación de Instalaciones de </a:t>
            </a:r>
            <a:r>
              <a:rPr lang="es-MX" sz="1000" dirty="0" err="1">
                <a:solidFill>
                  <a:srgbClr val="000000"/>
                </a:solidFill>
                <a:latin typeface="Century Gothic" panose="020B0502020202020204" pitchFamily="34" charset="0"/>
              </a:rPr>
              <a:t>CIAIs</a:t>
            </a:r>
            <a:r>
              <a:rPr lang="es-MX" sz="1000" dirty="0">
                <a:solidFill>
                  <a:srgbClr val="000000"/>
                </a:solidFill>
                <a:latin typeface="Century Gothic" panose="020B0502020202020204" pitchFamily="34" charset="0"/>
              </a:rPr>
              <a:t> Temporales en la zona afectada (lluvias)</a:t>
            </a:r>
          </a:p>
          <a:p>
            <a:pPr marL="171450" indent="-171450" algn="just">
              <a:buFont typeface="Wingdings" panose="05000000000000000000" pitchFamily="2" charset="2"/>
              <a:buChar char="ü"/>
            </a:pPr>
            <a:r>
              <a:rPr lang="es-ES" sz="1000" dirty="0">
                <a:solidFill>
                  <a:srgbClr val="000000"/>
                </a:solidFill>
                <a:latin typeface="Century Gothic" panose="020B0502020202020204" pitchFamily="34" charset="0"/>
                <a:sym typeface="Arial"/>
              </a:rPr>
              <a:t>Priorizar la continuidad del servicio regular:</a:t>
            </a:r>
          </a:p>
          <a:p>
            <a:pPr marL="300723" indent="-300723" algn="just">
              <a:buFontTx/>
              <a:buChar char="-"/>
              <a:defRPr/>
            </a:pPr>
            <a:r>
              <a:rPr lang="es-ES" sz="1000" dirty="0">
                <a:solidFill>
                  <a:srgbClr val="000000"/>
                </a:solidFill>
                <a:latin typeface="Century Gothic" panose="020B0502020202020204" pitchFamily="34" charset="0"/>
                <a:sym typeface="Arial"/>
              </a:rPr>
              <a:t>Continuar con la entrega de canastas de alimentos y kits de higiene y protección (servicio regular).</a:t>
            </a:r>
          </a:p>
          <a:p>
            <a:pPr marL="300723" indent="-300723" algn="just">
              <a:buFontTx/>
              <a:buChar char="-"/>
              <a:defRPr/>
            </a:pPr>
            <a:r>
              <a:rPr lang="es-ES" sz="1000" dirty="0">
                <a:solidFill>
                  <a:srgbClr val="000000"/>
                </a:solidFill>
                <a:latin typeface="Century Gothic" panose="020B0502020202020204" pitchFamily="34" charset="0"/>
                <a:sym typeface="Arial"/>
              </a:rPr>
              <a:t>Acompañamiento técnico a familias</a:t>
            </a:r>
          </a:p>
          <a:p>
            <a:pPr marL="171450" indent="-171450" algn="just">
              <a:buFont typeface="Wingdings" panose="05000000000000000000" pitchFamily="2" charset="2"/>
              <a:buChar char="ü"/>
            </a:pPr>
            <a:endParaRPr lang="es-PE" dirty="0">
              <a:solidFill>
                <a:srgbClr val="000000"/>
              </a:solidFill>
              <a:latin typeface="Century Gothic" panose="020B0502020202020204" pitchFamily="34" charset="0"/>
            </a:endParaRPr>
          </a:p>
        </p:txBody>
      </p:sp>
      <p:sp>
        <p:nvSpPr>
          <p:cNvPr id="109" name="Google Shape;182;p14"/>
          <p:cNvSpPr/>
          <p:nvPr/>
        </p:nvSpPr>
        <p:spPr>
          <a:xfrm>
            <a:off x="8856468" y="5395077"/>
            <a:ext cx="1844932" cy="397532"/>
          </a:xfrm>
          <a:prstGeom prst="roundRect">
            <a:avLst>
              <a:gd name="adj" fmla="val 16667"/>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000" b="1" dirty="0">
                <a:solidFill>
                  <a:schemeClr val="lt1"/>
                </a:solidFill>
                <a:latin typeface="Arial"/>
                <a:ea typeface="Arial"/>
                <a:cs typeface="Arial"/>
                <a:sym typeface="Arial"/>
              </a:rPr>
              <a:t>PADRON DE DAMNIFICADOS</a:t>
            </a:r>
            <a:endParaRPr sz="1000" b="1" i="0" u="none" strike="noStrike" cap="none" dirty="0">
              <a:solidFill>
                <a:schemeClr val="lt1"/>
              </a:solidFill>
              <a:latin typeface="Arial"/>
              <a:ea typeface="Arial"/>
              <a:cs typeface="Arial"/>
              <a:sym typeface="Arial"/>
            </a:endParaRPr>
          </a:p>
        </p:txBody>
      </p:sp>
      <p:sp>
        <p:nvSpPr>
          <p:cNvPr id="110" name="Google Shape;192;p14"/>
          <p:cNvSpPr txBox="1"/>
          <p:nvPr/>
        </p:nvSpPr>
        <p:spPr>
          <a:xfrm>
            <a:off x="8499897" y="5926634"/>
            <a:ext cx="3603623" cy="707846"/>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Font typeface="Wingdings" panose="05000000000000000000" pitchFamily="2" charset="2"/>
              <a:buChar char="ü"/>
            </a:pPr>
            <a:r>
              <a:rPr lang="es-PE" sz="1000" dirty="0">
                <a:solidFill>
                  <a:srgbClr val="000000"/>
                </a:solidFill>
                <a:latin typeface="Century Gothic" panose="020B0502020202020204" pitchFamily="34" charset="0"/>
                <a:sym typeface="Calibri"/>
              </a:rPr>
              <a:t>Brindar asistencia técnicas a las Unidades Locales de Empadronamiento, a fin de evaluar el padrón de damnificados y afectados para el cambio de condición socioeconómica.</a:t>
            </a:r>
            <a:endParaRPr lang="es-PE" sz="1000" dirty="0">
              <a:solidFill>
                <a:srgbClr val="000000"/>
              </a:solidFill>
              <a:latin typeface="Century Gothic" panose="020B0502020202020204" pitchFamily="34" charset="0"/>
              <a:sym typeface="Arial"/>
            </a:endParaRPr>
          </a:p>
        </p:txBody>
      </p:sp>
      <p:pic>
        <p:nvPicPr>
          <p:cNvPr id="111" name="Imagen 11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188819" y="6000143"/>
            <a:ext cx="449025" cy="634337"/>
          </a:xfrm>
          <a:prstGeom prst="rect">
            <a:avLst/>
          </a:prstGeom>
        </p:spPr>
      </p:pic>
      <p:pic>
        <p:nvPicPr>
          <p:cNvPr id="112" name="Imagen 111">
            <a:extLst>
              <a:ext uri="{FF2B5EF4-FFF2-40B4-BE49-F238E27FC236}">
                <a16:creationId xmlns:a16="http://schemas.microsoft.com/office/drawing/2014/main" id="{C768995E-BCA6-B044-AFCA-D42527EE0C7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8215" y="1502131"/>
            <a:ext cx="866538" cy="857819"/>
          </a:xfrm>
          <a:prstGeom prst="rect">
            <a:avLst/>
          </a:prstGeom>
        </p:spPr>
      </p:pic>
      <p:pic>
        <p:nvPicPr>
          <p:cNvPr id="113" name="Imagen 112">
            <a:extLst>
              <a:ext uri="{FF2B5EF4-FFF2-40B4-BE49-F238E27FC236}">
                <a16:creationId xmlns:a16="http://schemas.microsoft.com/office/drawing/2014/main" id="{E7C0A979-BA02-F143-A7AE-8965FE69D9E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88215" y="1779409"/>
            <a:ext cx="897806" cy="284811"/>
          </a:xfrm>
          <a:prstGeom prst="rect">
            <a:avLst/>
          </a:prstGeom>
        </p:spPr>
      </p:pic>
      <p:pic>
        <p:nvPicPr>
          <p:cNvPr id="114" name="Imagen 113">
            <a:extLst>
              <a:ext uri="{FF2B5EF4-FFF2-40B4-BE49-F238E27FC236}">
                <a16:creationId xmlns:a16="http://schemas.microsoft.com/office/drawing/2014/main" id="{2FC6E108-F47F-324F-8EC2-F284D00084A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83623" y="1476940"/>
            <a:ext cx="866538" cy="857819"/>
          </a:xfrm>
          <a:prstGeom prst="rect">
            <a:avLst/>
          </a:prstGeom>
        </p:spPr>
      </p:pic>
      <p:pic>
        <p:nvPicPr>
          <p:cNvPr id="115" name="Imagen 114">
            <a:extLst>
              <a:ext uri="{FF2B5EF4-FFF2-40B4-BE49-F238E27FC236}">
                <a16:creationId xmlns:a16="http://schemas.microsoft.com/office/drawing/2014/main" id="{938CCCDF-5FB6-8341-9B6F-C8C39F1823F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92563" y="1687042"/>
            <a:ext cx="666349" cy="377929"/>
          </a:xfrm>
          <a:prstGeom prst="rect">
            <a:avLst/>
          </a:prstGeom>
        </p:spPr>
      </p:pic>
      <p:pic>
        <p:nvPicPr>
          <p:cNvPr id="116" name="Imagen 115">
            <a:extLst>
              <a:ext uri="{FF2B5EF4-FFF2-40B4-BE49-F238E27FC236}">
                <a16:creationId xmlns:a16="http://schemas.microsoft.com/office/drawing/2014/main" id="{9AFCC2A5-B541-7E4B-AD29-3E1DCC34493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989930" y="1502758"/>
            <a:ext cx="866538" cy="857819"/>
          </a:xfrm>
          <a:prstGeom prst="rect">
            <a:avLst/>
          </a:prstGeom>
        </p:spPr>
      </p:pic>
      <p:pic>
        <p:nvPicPr>
          <p:cNvPr id="117" name="Imagen 116">
            <a:extLst>
              <a:ext uri="{FF2B5EF4-FFF2-40B4-BE49-F238E27FC236}">
                <a16:creationId xmlns:a16="http://schemas.microsoft.com/office/drawing/2014/main" id="{3791ADBA-B41B-0B4A-B2FD-64D4ABCEE08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062141" y="1806084"/>
            <a:ext cx="750754" cy="222880"/>
          </a:xfrm>
          <a:prstGeom prst="rect">
            <a:avLst/>
          </a:prstGeom>
        </p:spPr>
      </p:pic>
      <p:pic>
        <p:nvPicPr>
          <p:cNvPr id="118" name="Imagen 117">
            <a:extLst>
              <a:ext uri="{FF2B5EF4-FFF2-40B4-BE49-F238E27FC236}">
                <a16:creationId xmlns:a16="http://schemas.microsoft.com/office/drawing/2014/main" id="{1CF06478-F986-974F-8357-82E74CEA1E4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989930" y="3570678"/>
            <a:ext cx="866538" cy="857819"/>
          </a:xfrm>
          <a:prstGeom prst="rect">
            <a:avLst/>
          </a:prstGeom>
        </p:spPr>
      </p:pic>
      <p:pic>
        <p:nvPicPr>
          <p:cNvPr id="119" name="Imagen 118">
            <a:extLst>
              <a:ext uri="{FF2B5EF4-FFF2-40B4-BE49-F238E27FC236}">
                <a16:creationId xmlns:a16="http://schemas.microsoft.com/office/drawing/2014/main" id="{986E080A-10BE-F440-B2CA-23878295F89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001849" y="3856521"/>
            <a:ext cx="764757" cy="276162"/>
          </a:xfrm>
          <a:prstGeom prst="rect">
            <a:avLst/>
          </a:prstGeom>
        </p:spPr>
      </p:pic>
      <p:pic>
        <p:nvPicPr>
          <p:cNvPr id="120" name="Imagen 119">
            <a:extLst>
              <a:ext uri="{FF2B5EF4-FFF2-40B4-BE49-F238E27FC236}">
                <a16:creationId xmlns:a16="http://schemas.microsoft.com/office/drawing/2014/main" id="{A5896717-7B05-EB46-BD57-E7E4D8EC441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019427" y="5214351"/>
            <a:ext cx="866538" cy="857819"/>
          </a:xfrm>
          <a:prstGeom prst="rect">
            <a:avLst/>
          </a:prstGeom>
        </p:spPr>
      </p:pic>
      <p:pic>
        <p:nvPicPr>
          <p:cNvPr id="121" name="Imagen 120"/>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8146348" y="5549022"/>
            <a:ext cx="646996" cy="203944"/>
          </a:xfrm>
          <a:prstGeom prst="rect">
            <a:avLst/>
          </a:prstGeom>
        </p:spPr>
      </p:pic>
      <p:pic>
        <p:nvPicPr>
          <p:cNvPr id="122" name="Imagen 121">
            <a:extLst>
              <a:ext uri="{FF2B5EF4-FFF2-40B4-BE49-F238E27FC236}">
                <a16:creationId xmlns:a16="http://schemas.microsoft.com/office/drawing/2014/main" id="{4ADB1417-A32B-8148-9FB5-A92F364E57E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113672" y="4447627"/>
            <a:ext cx="866538" cy="857819"/>
          </a:xfrm>
          <a:prstGeom prst="rect">
            <a:avLst/>
          </a:prstGeom>
        </p:spPr>
      </p:pic>
      <p:pic>
        <p:nvPicPr>
          <p:cNvPr id="123" name="Imagen 122">
            <a:extLst>
              <a:ext uri="{FF2B5EF4-FFF2-40B4-BE49-F238E27FC236}">
                <a16:creationId xmlns:a16="http://schemas.microsoft.com/office/drawing/2014/main" id="{05021063-C027-D74F-B119-4733AFA066F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224656" y="4703648"/>
            <a:ext cx="599768" cy="316544"/>
          </a:xfrm>
          <a:prstGeom prst="rect">
            <a:avLst/>
          </a:prstGeom>
        </p:spPr>
      </p:pic>
      <p:pic>
        <p:nvPicPr>
          <p:cNvPr id="125" name="Imagen 124">
            <a:extLst>
              <a:ext uri="{FF2B5EF4-FFF2-40B4-BE49-F238E27FC236}">
                <a16:creationId xmlns:a16="http://schemas.microsoft.com/office/drawing/2014/main" id="{EFD525BD-DA2A-8540-B182-164AB86B8A9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8215" y="4165809"/>
            <a:ext cx="866538" cy="857819"/>
          </a:xfrm>
          <a:prstGeom prst="rect">
            <a:avLst/>
          </a:prstGeom>
        </p:spPr>
      </p:pic>
      <p:pic>
        <p:nvPicPr>
          <p:cNvPr id="126" name="Imagen 125">
            <a:extLst>
              <a:ext uri="{FF2B5EF4-FFF2-40B4-BE49-F238E27FC236}">
                <a16:creationId xmlns:a16="http://schemas.microsoft.com/office/drawing/2014/main" id="{4911B4E4-C61F-464A-A3BB-4B3E3F0673B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48398" y="4431891"/>
            <a:ext cx="467761" cy="303845"/>
          </a:xfrm>
          <a:prstGeom prst="rect">
            <a:avLst/>
          </a:prstGeom>
        </p:spPr>
      </p:pic>
      <p:sp>
        <p:nvSpPr>
          <p:cNvPr id="2" name="CuadroTexto 1">
            <a:extLst>
              <a:ext uri="{FF2B5EF4-FFF2-40B4-BE49-F238E27FC236}">
                <a16:creationId xmlns:a16="http://schemas.microsoft.com/office/drawing/2014/main" id="{9B59591F-362C-32ED-4894-D525C9189E22}"/>
              </a:ext>
            </a:extLst>
          </p:cNvPr>
          <p:cNvSpPr txBox="1"/>
          <p:nvPr/>
        </p:nvSpPr>
        <p:spPr>
          <a:xfrm>
            <a:off x="9232458" y="939196"/>
            <a:ext cx="2959542" cy="526106"/>
          </a:xfrm>
          <a:prstGeom prst="rect">
            <a:avLst/>
          </a:prstGeom>
          <a:noFill/>
          <a:ln>
            <a:noFill/>
          </a:ln>
        </p:spPr>
        <p:txBody>
          <a:bodyPr wrap="square">
            <a:spAutoFit/>
          </a:bodyPr>
          <a:lstStyle/>
          <a:p>
            <a:pPr algn="just">
              <a:lnSpc>
                <a:spcPct val="107000"/>
              </a:lnSpc>
              <a:spcAft>
                <a:spcPts val="0"/>
              </a:spcAft>
            </a:pPr>
            <a:r>
              <a:rPr lang="es-ES" sz="900" dirty="0">
                <a:latin typeface="Arial" panose="020B0604020202020204" pitchFamily="34" charset="0"/>
                <a:ea typeface="Calibri" panose="020F0502020204030204" pitchFamily="34" charset="0"/>
                <a:cs typeface="Arial" panose="020B0604020202020204" pitchFamily="34" charset="0"/>
              </a:rPr>
              <a:t>En el marco de la Elaboración del “Plan ante probabilidad de incremento de lluvias por el Fenómeno de El Niño” en coordinación con el INDECI</a:t>
            </a:r>
            <a:endParaRPr lang="es-PE" sz="9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1153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369"/>
        <p:cNvGrpSpPr/>
        <p:nvPr/>
      </p:nvGrpSpPr>
      <p:grpSpPr>
        <a:xfrm>
          <a:off x="0" y="0"/>
          <a:ext cx="0" cy="0"/>
          <a:chOff x="0" y="0"/>
          <a:chExt cx="0" cy="0"/>
        </a:xfrm>
      </p:grpSpPr>
      <p:sp>
        <p:nvSpPr>
          <p:cNvPr id="370" name="Google Shape;370;p19"/>
          <p:cNvSpPr/>
          <p:nvPr/>
        </p:nvSpPr>
        <p:spPr>
          <a:xfrm>
            <a:off x="4093029" y="3313579"/>
            <a:ext cx="424805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6000" b="1">
                <a:solidFill>
                  <a:schemeClr val="lt1"/>
                </a:solidFill>
                <a:latin typeface="Century Gothic"/>
                <a:ea typeface="Century Gothic"/>
                <a:cs typeface="Century Gothic"/>
                <a:sym typeface="Century Gothic"/>
              </a:rPr>
              <a:t>GRACIAS</a:t>
            </a:r>
            <a:endParaRPr/>
          </a:p>
        </p:txBody>
      </p:sp>
      <p:sp>
        <p:nvSpPr>
          <p:cNvPr id="371" name="Google Shape;371;p19"/>
          <p:cNvSpPr/>
          <p:nvPr/>
        </p:nvSpPr>
        <p:spPr>
          <a:xfrm rot="-268223">
            <a:off x="191188" y="1271015"/>
            <a:ext cx="2965591" cy="1768379"/>
          </a:xfrm>
          <a:prstGeom prst="rect">
            <a:avLst/>
          </a:prstGeom>
          <a:blipFill rotWithShape="1">
            <a:blip r:embed="rId3">
              <a:alphaModFix/>
            </a:blip>
            <a:stretch>
              <a:fillRect/>
            </a:stretch>
          </a:blipFill>
          <a:ln w="57150" cap="flat" cmpd="sng">
            <a:solidFill>
              <a:schemeClr val="lt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19"/>
          <p:cNvSpPr/>
          <p:nvPr/>
        </p:nvSpPr>
        <p:spPr>
          <a:xfrm rot="265422">
            <a:off x="450562" y="3017037"/>
            <a:ext cx="2965591" cy="1768379"/>
          </a:xfrm>
          <a:prstGeom prst="rect">
            <a:avLst/>
          </a:prstGeom>
          <a:blipFill rotWithShape="1">
            <a:blip r:embed="rId4">
              <a:alphaModFix/>
            </a:blip>
            <a:stretch>
              <a:fillRect/>
            </a:stretch>
          </a:blipFill>
          <a:ln w="57150" cap="flat" cmpd="sng">
            <a:solidFill>
              <a:schemeClr val="lt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9"/>
          <p:cNvSpPr/>
          <p:nvPr/>
        </p:nvSpPr>
        <p:spPr>
          <a:xfrm rot="-260828">
            <a:off x="302671" y="4927190"/>
            <a:ext cx="2965591" cy="1768379"/>
          </a:xfrm>
          <a:prstGeom prst="rect">
            <a:avLst/>
          </a:prstGeom>
          <a:blipFill rotWithShape="1">
            <a:blip r:embed="rId5">
              <a:alphaModFix/>
            </a:blip>
            <a:stretch>
              <a:fillRect/>
            </a:stretch>
          </a:blipFill>
          <a:ln w="57150" cap="flat" cmpd="sng">
            <a:solidFill>
              <a:schemeClr val="lt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19"/>
          <p:cNvSpPr/>
          <p:nvPr/>
        </p:nvSpPr>
        <p:spPr>
          <a:xfrm rot="261422">
            <a:off x="8907578" y="1268224"/>
            <a:ext cx="2965591" cy="1768379"/>
          </a:xfrm>
          <a:prstGeom prst="rect">
            <a:avLst/>
          </a:prstGeom>
          <a:blipFill rotWithShape="1">
            <a:blip r:embed="rId6">
              <a:alphaModFix/>
            </a:blip>
            <a:stretch>
              <a:fillRect/>
            </a:stretch>
          </a:blipFill>
          <a:ln w="57150" cap="flat" cmpd="sng">
            <a:solidFill>
              <a:schemeClr val="lt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19"/>
          <p:cNvSpPr/>
          <p:nvPr/>
        </p:nvSpPr>
        <p:spPr>
          <a:xfrm rot="-316496">
            <a:off x="8844690" y="3128774"/>
            <a:ext cx="2965591" cy="1768379"/>
          </a:xfrm>
          <a:prstGeom prst="rect">
            <a:avLst/>
          </a:prstGeom>
          <a:blipFill rotWithShape="1">
            <a:blip r:embed="rId7">
              <a:alphaModFix/>
            </a:blip>
            <a:stretch>
              <a:fillRect/>
            </a:stretch>
          </a:blipFill>
          <a:ln w="57150" cap="flat" cmpd="sng">
            <a:solidFill>
              <a:schemeClr val="lt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19"/>
          <p:cNvSpPr/>
          <p:nvPr/>
        </p:nvSpPr>
        <p:spPr>
          <a:xfrm rot="330187">
            <a:off x="8847641" y="4773708"/>
            <a:ext cx="2965591" cy="1768379"/>
          </a:xfrm>
          <a:prstGeom prst="rect">
            <a:avLst/>
          </a:prstGeom>
          <a:blipFill rotWithShape="1">
            <a:blip r:embed="rId8" cstate="screen">
              <a:alphaModFix/>
              <a:extLst>
                <a:ext uri="{28A0092B-C50C-407E-A947-70E740481C1C}">
                  <a14:useLocalDpi xmlns:a14="http://schemas.microsoft.com/office/drawing/2010/main"/>
                </a:ext>
              </a:extLst>
            </a:blip>
            <a:stretch>
              <a:fillRect r="90"/>
            </a:stretch>
          </a:blipFill>
          <a:ln w="57150" cap="flat" cmpd="sng">
            <a:solidFill>
              <a:schemeClr val="lt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241AD33-AB04-F44C-8FBE-5D8FAB0A95F5}"/>
              </a:ext>
            </a:extLst>
          </p:cNvPr>
          <p:cNvSpPr txBox="1"/>
          <p:nvPr/>
        </p:nvSpPr>
        <p:spPr>
          <a:xfrm>
            <a:off x="717452" y="3277774"/>
            <a:ext cx="10494498" cy="954107"/>
          </a:xfrm>
          <a:prstGeom prst="rect">
            <a:avLst/>
          </a:prstGeom>
          <a:noFill/>
        </p:spPr>
        <p:txBody>
          <a:bodyPr wrap="square" rtlCol="0">
            <a:spAutoFit/>
          </a:bodyPr>
          <a:lstStyle/>
          <a:p>
            <a:pPr algn="ctr"/>
            <a:r>
              <a:rPr lang="es-PE" sz="2800" b="1" dirty="0">
                <a:solidFill>
                  <a:schemeClr val="bg1"/>
                </a:solidFill>
                <a:latin typeface="Century Gothic" panose="020B0502020202020204" pitchFamily="34" charset="0"/>
              </a:rPr>
              <a:t>I. MODIFICACIONES PRESUPUESTARIAS EN EL MARCO DEL ARTÍCULO 66 DE LA LEY DE PRESUPUESTO 2023</a:t>
            </a:r>
          </a:p>
        </p:txBody>
      </p:sp>
    </p:spTree>
    <p:extLst>
      <p:ext uri="{BB962C8B-B14F-4D97-AF65-F5344CB8AC3E}">
        <p14:creationId xmlns:p14="http://schemas.microsoft.com/office/powerpoint/2010/main" val="171890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F63C6DF-2B19-AE43-81AD-D227E23CC193}"/>
              </a:ext>
            </a:extLst>
          </p:cNvPr>
          <p:cNvSpPr/>
          <p:nvPr/>
        </p:nvSpPr>
        <p:spPr>
          <a:xfrm>
            <a:off x="168186" y="1013266"/>
            <a:ext cx="6438552" cy="861774"/>
          </a:xfrm>
          <a:prstGeom prst="rect">
            <a:avLst/>
          </a:prstGeom>
        </p:spPr>
        <p:txBody>
          <a:bodyPr wrap="square">
            <a:spAutoFit/>
          </a:bodyPr>
          <a:lstStyle/>
          <a:p>
            <a:r>
              <a:rPr lang="es-PE" sz="2500" b="1" dirty="0">
                <a:solidFill>
                  <a:srgbClr val="002060"/>
                </a:solidFill>
                <a:latin typeface="Century Gothic" panose="020B0502020202020204" pitchFamily="34" charset="0"/>
              </a:rPr>
              <a:t>Modificaciones en el marco del Art. 66 de la Ley de Presupuesto 2023</a:t>
            </a:r>
          </a:p>
        </p:txBody>
      </p:sp>
      <p:pic>
        <p:nvPicPr>
          <p:cNvPr id="5" name="Imagen 4">
            <a:extLst>
              <a:ext uri="{FF2B5EF4-FFF2-40B4-BE49-F238E27FC236}">
                <a16:creationId xmlns:a16="http://schemas.microsoft.com/office/drawing/2014/main" id="{E18B1052-1264-E449-8C2E-7C214F9873B1}"/>
              </a:ext>
            </a:extLst>
          </p:cNvPr>
          <p:cNvPicPr>
            <a:picLocks/>
          </p:cNvPicPr>
          <p:nvPr/>
        </p:nvPicPr>
        <p:blipFill>
          <a:blip r:embed="rId2"/>
          <a:stretch>
            <a:fillRect/>
          </a:stretch>
        </p:blipFill>
        <p:spPr>
          <a:xfrm>
            <a:off x="0" y="1892692"/>
            <a:ext cx="6408000" cy="45719"/>
          </a:xfrm>
          <a:prstGeom prst="rect">
            <a:avLst/>
          </a:prstGeom>
        </p:spPr>
      </p:pic>
      <p:sp>
        <p:nvSpPr>
          <p:cNvPr id="6" name="Rectángulo 5">
            <a:extLst>
              <a:ext uri="{FF2B5EF4-FFF2-40B4-BE49-F238E27FC236}">
                <a16:creationId xmlns:a16="http://schemas.microsoft.com/office/drawing/2014/main" id="{FEBBDF9D-0F00-7647-8539-89683AB4A6A2}"/>
              </a:ext>
            </a:extLst>
          </p:cNvPr>
          <p:cNvSpPr/>
          <p:nvPr/>
        </p:nvSpPr>
        <p:spPr>
          <a:xfrm>
            <a:off x="555723" y="2005405"/>
            <a:ext cx="7073806" cy="2505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ES" dirty="0">
                <a:solidFill>
                  <a:schemeClr val="tx1"/>
                </a:solidFill>
                <a:latin typeface="Arial" panose="020B0604020202020204" pitchFamily="34" charset="0"/>
                <a:cs typeface="Arial" panose="020B0604020202020204" pitchFamily="34" charset="0"/>
              </a:rPr>
              <a:t>En el marco del literal b) del numeral 18.1 del artículo 18 de la Ley Nº 31638, Ley de Presupuesto del Sector Público para el Año Fiscal 2023, se aprobó el Decreto Supremo N° 135-2023-EF; a través del cual, se autoriza una transferencia de partidas a favor de 24 gobiernos regionales por S/ 21,8 millones, destinado a financiar el cumplimiento de compromisos de gestión (setiembre 2022 a enero 2023) y de las metas de cobertura de la categoría educación en el año 2022.</a:t>
            </a:r>
            <a:endParaRPr lang="es-ES" dirty="0">
              <a:solidFill>
                <a:srgbClr val="002060"/>
              </a:solidFill>
              <a:latin typeface="Century Gothic" panose="020B0502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91444431"/>
              </p:ext>
            </p:extLst>
          </p:nvPr>
        </p:nvGraphicFramePr>
        <p:xfrm>
          <a:off x="579584" y="4807543"/>
          <a:ext cx="7049945" cy="889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1703245">
                  <a:extLst>
                    <a:ext uri="{9D8B030D-6E8A-4147-A177-3AD203B41FA5}">
                      <a16:colId xmlns:a16="http://schemas.microsoft.com/office/drawing/2014/main" val="20001"/>
                    </a:ext>
                  </a:extLst>
                </a:gridCol>
                <a:gridCol w="1585912">
                  <a:extLst>
                    <a:ext uri="{9D8B030D-6E8A-4147-A177-3AD203B41FA5}">
                      <a16:colId xmlns:a16="http://schemas.microsoft.com/office/drawing/2014/main" val="20002"/>
                    </a:ext>
                  </a:extLst>
                </a:gridCol>
                <a:gridCol w="1728788">
                  <a:extLst>
                    <a:ext uri="{9D8B030D-6E8A-4147-A177-3AD203B41FA5}">
                      <a16:colId xmlns:a16="http://schemas.microsoft.com/office/drawing/2014/main" val="20003"/>
                    </a:ext>
                  </a:extLst>
                </a:gridCol>
              </a:tblGrid>
              <a:tr h="370840">
                <a:tc>
                  <a:txBody>
                    <a:bodyPr/>
                    <a:lstStyle/>
                    <a:p>
                      <a:endParaRPr lang="es-PE" sz="1400" dirty="0">
                        <a:latin typeface="Arial" panose="020B0604020202020204" pitchFamily="34" charset="0"/>
                        <a:cs typeface="Arial" panose="020B0604020202020204" pitchFamily="34" charset="0"/>
                      </a:endParaRPr>
                    </a:p>
                  </a:txBody>
                  <a:tcPr/>
                </a:tc>
                <a:tc>
                  <a:txBody>
                    <a:bodyPr/>
                    <a:lstStyle/>
                    <a:p>
                      <a:pPr algn="ctr"/>
                      <a:r>
                        <a:rPr lang="es-PE" sz="1400" dirty="0">
                          <a:latin typeface="Arial" panose="020B0604020202020204" pitchFamily="34" charset="0"/>
                          <a:cs typeface="Arial" panose="020B0604020202020204" pitchFamily="34" charset="0"/>
                        </a:rPr>
                        <a:t>PIA</a:t>
                      </a:r>
                    </a:p>
                  </a:txBody>
                  <a:tcPr/>
                </a:tc>
                <a:tc>
                  <a:txBody>
                    <a:bodyPr/>
                    <a:lstStyle/>
                    <a:p>
                      <a:pPr algn="ctr"/>
                      <a:r>
                        <a:rPr lang="es-PE" sz="1400" dirty="0">
                          <a:latin typeface="Arial" panose="020B0604020202020204" pitchFamily="34" charset="0"/>
                          <a:cs typeface="Arial" panose="020B0604020202020204" pitchFamily="34" charset="0"/>
                        </a:rPr>
                        <a:t>Transferencia Autorizada</a:t>
                      </a:r>
                    </a:p>
                  </a:txBody>
                  <a:tcPr/>
                </a:tc>
                <a:tc>
                  <a:txBody>
                    <a:bodyPr/>
                    <a:lstStyle/>
                    <a:p>
                      <a:pPr algn="ctr"/>
                      <a:r>
                        <a:rPr lang="es-PE" sz="1400" dirty="0">
                          <a:latin typeface="Arial" panose="020B0604020202020204" pitchFamily="34" charset="0"/>
                          <a:cs typeface="Arial" panose="020B0604020202020204" pitchFamily="34" charset="0"/>
                        </a:rPr>
                        <a:t>Saldo presupuestal </a:t>
                      </a:r>
                      <a:r>
                        <a:rPr lang="es-PE" sz="1400" baseline="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00"/>
                  </a:ext>
                </a:extLst>
              </a:tr>
              <a:tr h="370840">
                <a:tc>
                  <a:txBody>
                    <a:bodyPr/>
                    <a:lstStyle/>
                    <a:p>
                      <a:r>
                        <a:rPr lang="es-PE" sz="1400" dirty="0">
                          <a:latin typeface="Arial" panose="020B0604020202020204" pitchFamily="34" charset="0"/>
                          <a:cs typeface="Arial" panose="020B0604020202020204" pitchFamily="34" charset="0"/>
                        </a:rPr>
                        <a:t>FED</a:t>
                      </a:r>
                    </a:p>
                  </a:txBody>
                  <a:tcPr/>
                </a:tc>
                <a:tc>
                  <a:txBody>
                    <a:bodyPr/>
                    <a:lstStyle/>
                    <a:p>
                      <a:pPr algn="ctr"/>
                      <a:r>
                        <a:rPr lang="es-PE" sz="1400" dirty="0">
                          <a:latin typeface="Arial" panose="020B0604020202020204" pitchFamily="34" charset="0"/>
                          <a:cs typeface="Arial" panose="020B0604020202020204" pitchFamily="34" charset="0"/>
                        </a:rPr>
                        <a:t>75 000 000,00</a:t>
                      </a:r>
                    </a:p>
                  </a:txBody>
                  <a:tcPr/>
                </a:tc>
                <a:tc>
                  <a:txBody>
                    <a:bodyPr/>
                    <a:lstStyle/>
                    <a:p>
                      <a:pPr algn="ctr"/>
                      <a:r>
                        <a:rPr lang="es-PE" sz="1400" dirty="0">
                          <a:latin typeface="Arial" panose="020B0604020202020204" pitchFamily="34" charset="0"/>
                          <a:cs typeface="Arial" panose="020B0604020202020204" pitchFamily="34" charset="0"/>
                        </a:rPr>
                        <a:t>21 801 986,00</a:t>
                      </a:r>
                    </a:p>
                  </a:txBody>
                  <a:tcPr/>
                </a:tc>
                <a:tc>
                  <a:txBody>
                    <a:bodyPr/>
                    <a:lstStyle/>
                    <a:p>
                      <a:pPr algn="ctr"/>
                      <a:r>
                        <a:rPr lang="es-PE" sz="1400" dirty="0">
                          <a:latin typeface="Arial" panose="020B0604020202020204" pitchFamily="34" charset="0"/>
                          <a:cs typeface="Arial" panose="020B0604020202020204" pitchFamily="34" charset="0"/>
                        </a:rPr>
                        <a:t>53 198,014,00</a:t>
                      </a:r>
                    </a:p>
                  </a:txBody>
                  <a:tcPr/>
                </a:tc>
                <a:extLst>
                  <a:ext uri="{0D108BD9-81ED-4DB2-BD59-A6C34878D82A}">
                    <a16:rowId xmlns:a16="http://schemas.microsoft.com/office/drawing/2014/main" val="10001"/>
                  </a:ext>
                </a:extLst>
              </a:tr>
            </a:tbl>
          </a:graphicData>
        </a:graphic>
      </p:graphicFrame>
      <p:sp>
        <p:nvSpPr>
          <p:cNvPr id="8" name="CuadroTexto 7"/>
          <p:cNvSpPr txBox="1"/>
          <p:nvPr/>
        </p:nvSpPr>
        <p:spPr>
          <a:xfrm>
            <a:off x="551007" y="5764087"/>
            <a:ext cx="7064231" cy="430887"/>
          </a:xfrm>
          <a:prstGeom prst="rect">
            <a:avLst/>
          </a:prstGeom>
          <a:noFill/>
        </p:spPr>
        <p:txBody>
          <a:bodyPr wrap="square" rtlCol="0">
            <a:spAutoFit/>
          </a:bodyPr>
          <a:lstStyle/>
          <a:p>
            <a:r>
              <a:rPr lang="es-PE" sz="1100" dirty="0">
                <a:latin typeface="Arial" panose="020B0604020202020204" pitchFamily="34" charset="0"/>
                <a:cs typeface="Arial" panose="020B0604020202020204" pitchFamily="34" charset="0"/>
              </a:rPr>
              <a:t>1/ Monto pendiente a transferir, se realizará hasta el 15 de noviembre, conforme al </a:t>
            </a:r>
          </a:p>
          <a:p>
            <a:r>
              <a:rPr lang="es-PE" sz="1100" dirty="0">
                <a:latin typeface="Arial" panose="020B0604020202020204" pitchFamily="34" charset="0"/>
                <a:cs typeface="Arial" panose="020B0604020202020204" pitchFamily="34" charset="0"/>
              </a:rPr>
              <a:t>plazo establecido por el </a:t>
            </a:r>
            <a:r>
              <a:rPr lang="es-ES" sz="1100" dirty="0">
                <a:solidFill>
                  <a:schemeClr val="tx1"/>
                </a:solidFill>
                <a:latin typeface="Arial" panose="020B0604020202020204" pitchFamily="34" charset="0"/>
                <a:cs typeface="Arial" panose="020B0604020202020204" pitchFamily="34" charset="0"/>
              </a:rPr>
              <a:t>numeral 18.1 del artículo 18 de la Ley Nº 31638</a:t>
            </a:r>
            <a:endParaRPr lang="es-PE" sz="1100" dirty="0">
              <a:latin typeface="Arial" panose="020B0604020202020204" pitchFamily="34" charset="0"/>
              <a:cs typeface="Arial" panose="020B0604020202020204" pitchFamily="34" charset="0"/>
            </a:endParaRPr>
          </a:p>
        </p:txBody>
      </p:sp>
      <p:sp>
        <p:nvSpPr>
          <p:cNvPr id="9" name="CuadroTexto 8"/>
          <p:cNvSpPr txBox="1"/>
          <p:nvPr/>
        </p:nvSpPr>
        <p:spPr>
          <a:xfrm>
            <a:off x="551007" y="4478389"/>
            <a:ext cx="7064231" cy="305555"/>
          </a:xfrm>
          <a:prstGeom prst="rect">
            <a:avLst/>
          </a:prstGeom>
          <a:noFill/>
        </p:spPr>
        <p:txBody>
          <a:bodyPr wrap="square" rtlCol="0">
            <a:spAutoFit/>
          </a:bodyPr>
          <a:lstStyle/>
          <a:p>
            <a:pPr algn="ctr"/>
            <a:r>
              <a:rPr lang="es-PE" dirty="0">
                <a:latin typeface="Arial" panose="020B0604020202020204" pitchFamily="34" charset="0"/>
                <a:cs typeface="Arial" panose="020B0604020202020204" pitchFamily="34" charset="0"/>
              </a:rPr>
              <a:t>En Soles</a:t>
            </a:r>
          </a:p>
        </p:txBody>
      </p:sp>
      <p:sp>
        <p:nvSpPr>
          <p:cNvPr id="3" name="CuadroTexto 2"/>
          <p:cNvSpPr txBox="1"/>
          <p:nvPr/>
        </p:nvSpPr>
        <p:spPr>
          <a:xfrm>
            <a:off x="8519041" y="1567263"/>
            <a:ext cx="2987926" cy="307777"/>
          </a:xfrm>
          <a:prstGeom prst="rect">
            <a:avLst/>
          </a:prstGeom>
          <a:noFill/>
        </p:spPr>
        <p:txBody>
          <a:bodyPr wrap="square" rtlCol="0">
            <a:spAutoFit/>
          </a:bodyPr>
          <a:lstStyle/>
          <a:p>
            <a:pPr algn="ctr"/>
            <a:r>
              <a:rPr lang="es-PE" b="1" dirty="0"/>
              <a:t>Transferencia autorizada (S/)</a:t>
            </a:r>
          </a:p>
        </p:txBody>
      </p:sp>
      <p:pic>
        <p:nvPicPr>
          <p:cNvPr id="10" name="Imagen 9"/>
          <p:cNvPicPr>
            <a:picLocks noChangeAspect="1"/>
          </p:cNvPicPr>
          <p:nvPr/>
        </p:nvPicPr>
        <p:blipFill>
          <a:blip r:embed="rId3"/>
          <a:stretch>
            <a:fillRect/>
          </a:stretch>
        </p:blipFill>
        <p:spPr>
          <a:xfrm>
            <a:off x="8330731" y="1925881"/>
            <a:ext cx="3328913" cy="4562654"/>
          </a:xfrm>
          <a:prstGeom prst="rect">
            <a:avLst/>
          </a:prstGeom>
        </p:spPr>
      </p:pic>
    </p:spTree>
    <p:extLst>
      <p:ext uri="{BB962C8B-B14F-4D97-AF65-F5344CB8AC3E}">
        <p14:creationId xmlns:p14="http://schemas.microsoft.com/office/powerpoint/2010/main" val="136411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241AD33-AB04-F44C-8FBE-5D8FAB0A95F5}"/>
              </a:ext>
            </a:extLst>
          </p:cNvPr>
          <p:cNvSpPr txBox="1"/>
          <p:nvPr/>
        </p:nvSpPr>
        <p:spPr>
          <a:xfrm>
            <a:off x="717452" y="3277774"/>
            <a:ext cx="10494498" cy="954107"/>
          </a:xfrm>
          <a:prstGeom prst="rect">
            <a:avLst/>
          </a:prstGeom>
          <a:noFill/>
        </p:spPr>
        <p:txBody>
          <a:bodyPr wrap="square" rtlCol="0">
            <a:spAutoFit/>
          </a:bodyPr>
          <a:lstStyle/>
          <a:p>
            <a:pPr algn="ctr"/>
            <a:r>
              <a:rPr lang="es-PE" sz="2800" b="1" dirty="0">
                <a:solidFill>
                  <a:schemeClr val="bg1"/>
                </a:solidFill>
                <a:latin typeface="Century Gothic" panose="020B0502020202020204" pitchFamily="34" charset="0"/>
              </a:rPr>
              <a:t>II. EJECUCION PRESUPUESTAL AÑO FISCAL 2023 Y LOGROS ALCANZADOS</a:t>
            </a:r>
          </a:p>
        </p:txBody>
      </p:sp>
    </p:spTree>
    <p:extLst>
      <p:ext uri="{BB962C8B-B14F-4D97-AF65-F5344CB8AC3E}">
        <p14:creationId xmlns:p14="http://schemas.microsoft.com/office/powerpoint/2010/main" val="113086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ángulo 79">
            <a:extLst>
              <a:ext uri="{FF2B5EF4-FFF2-40B4-BE49-F238E27FC236}">
                <a16:creationId xmlns:a16="http://schemas.microsoft.com/office/drawing/2014/main" id="{998232C6-E23C-EF44-9490-E0AC4F9013E0}"/>
              </a:ext>
            </a:extLst>
          </p:cNvPr>
          <p:cNvSpPr/>
          <p:nvPr/>
        </p:nvSpPr>
        <p:spPr>
          <a:xfrm>
            <a:off x="826787" y="3301540"/>
            <a:ext cx="2576631" cy="443222"/>
          </a:xfrm>
          <a:prstGeom prst="rect">
            <a:avLst/>
          </a:prstGeom>
          <a:solidFill>
            <a:srgbClr val="409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1" name="Rectángulo 80">
            <a:extLst>
              <a:ext uri="{FF2B5EF4-FFF2-40B4-BE49-F238E27FC236}">
                <a16:creationId xmlns:a16="http://schemas.microsoft.com/office/drawing/2014/main" id="{93EE18EE-C7B6-3E4B-BE95-A28CAF1E7468}"/>
              </a:ext>
            </a:extLst>
          </p:cNvPr>
          <p:cNvSpPr/>
          <p:nvPr/>
        </p:nvSpPr>
        <p:spPr>
          <a:xfrm>
            <a:off x="829123" y="3029179"/>
            <a:ext cx="2492169" cy="977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latin typeface="Arial" panose="020B0604020202020204" pitchFamily="34" charset="0"/>
                <a:cs typeface="Arial" panose="020B0604020202020204" pitchFamily="34" charset="0"/>
              </a:rPr>
              <a:t>S/ 6 331,5 Millones</a:t>
            </a:r>
            <a:endParaRPr lang="es-PE" sz="2000" b="1" dirty="0">
              <a:solidFill>
                <a:schemeClr val="bg1"/>
              </a:solidFill>
              <a:latin typeface="Arial" panose="020B0604020202020204" pitchFamily="34" charset="0"/>
              <a:cs typeface="Arial" panose="020B0604020202020204" pitchFamily="34" charset="0"/>
            </a:endParaRPr>
          </a:p>
        </p:txBody>
      </p:sp>
      <p:sp>
        <p:nvSpPr>
          <p:cNvPr id="82" name="Rectángulo 81">
            <a:extLst>
              <a:ext uri="{FF2B5EF4-FFF2-40B4-BE49-F238E27FC236}">
                <a16:creationId xmlns:a16="http://schemas.microsoft.com/office/drawing/2014/main" id="{68C4EAB8-6826-B048-8086-8BECE79E4ECA}"/>
              </a:ext>
            </a:extLst>
          </p:cNvPr>
          <p:cNvSpPr/>
          <p:nvPr/>
        </p:nvSpPr>
        <p:spPr>
          <a:xfrm>
            <a:off x="563376" y="2202286"/>
            <a:ext cx="3117373" cy="1015663"/>
          </a:xfrm>
          <a:prstGeom prst="rect">
            <a:avLst/>
          </a:prstGeom>
        </p:spPr>
        <p:txBody>
          <a:bodyPr wrap="square">
            <a:spAutoFit/>
          </a:bodyPr>
          <a:lstStyle/>
          <a:p>
            <a:pPr algn="ctr"/>
            <a:r>
              <a:rPr lang="es-PE" altLang="es-PE" sz="2000" b="1" dirty="0">
                <a:solidFill>
                  <a:srgbClr val="0070C0"/>
                </a:solidFill>
                <a:latin typeface="Century Gothic" panose="020B0502020202020204" pitchFamily="34" charset="0"/>
                <a:cs typeface="Arial" panose="020B0604020202020204" pitchFamily="34" charset="0"/>
              </a:rPr>
              <a:t>PRESUPUESTO INSTITUCIONAL MODIFICADO (PIM)</a:t>
            </a:r>
            <a:endParaRPr lang="es-PE" sz="2000" b="1" dirty="0">
              <a:solidFill>
                <a:srgbClr val="0070C0"/>
              </a:solidFill>
              <a:latin typeface="Century Gothic" panose="020B0502020202020204" pitchFamily="34" charset="0"/>
              <a:cs typeface="Arial" panose="020B0604020202020204" pitchFamily="34" charset="0"/>
            </a:endParaRPr>
          </a:p>
        </p:txBody>
      </p:sp>
      <p:sp>
        <p:nvSpPr>
          <p:cNvPr id="83" name="Rectángulo 82">
            <a:extLst>
              <a:ext uri="{FF2B5EF4-FFF2-40B4-BE49-F238E27FC236}">
                <a16:creationId xmlns:a16="http://schemas.microsoft.com/office/drawing/2014/main" id="{60364647-886B-EF40-973C-69E016A181D6}"/>
              </a:ext>
            </a:extLst>
          </p:cNvPr>
          <p:cNvSpPr/>
          <p:nvPr/>
        </p:nvSpPr>
        <p:spPr>
          <a:xfrm>
            <a:off x="497094" y="4203740"/>
            <a:ext cx="3410182" cy="224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C00000"/>
                </a:solidFill>
                <a:latin typeface="Century Gothic" panose="020B0502020202020204" pitchFamily="34" charset="0"/>
                <a:cs typeface="Arial" panose="020B0604020202020204" pitchFamily="34" charset="0"/>
              </a:rPr>
              <a:t>50,7% </a:t>
            </a:r>
            <a:r>
              <a:rPr lang="es-ES" sz="2400" b="1" dirty="0">
                <a:solidFill>
                  <a:srgbClr val="002060"/>
                </a:solidFill>
                <a:latin typeface="Century Gothic" panose="020B0502020202020204" pitchFamily="34" charset="0"/>
                <a:cs typeface="Arial" panose="020B0604020202020204" pitchFamily="34" charset="0"/>
              </a:rPr>
              <a:t>de ejecución al 30/06/23 con una proyección de </a:t>
            </a:r>
            <a:r>
              <a:rPr lang="es-ES" sz="2400" b="1" dirty="0">
                <a:solidFill>
                  <a:srgbClr val="C00000"/>
                </a:solidFill>
                <a:latin typeface="Century Gothic" panose="020B0502020202020204" pitchFamily="34" charset="0"/>
                <a:cs typeface="Arial" panose="020B0604020202020204" pitchFamily="34" charset="0"/>
              </a:rPr>
              <a:t>100% </a:t>
            </a:r>
            <a:r>
              <a:rPr lang="es-ES" sz="2400" b="1" dirty="0">
                <a:solidFill>
                  <a:srgbClr val="002060"/>
                </a:solidFill>
                <a:latin typeface="Century Gothic" panose="020B0502020202020204" pitchFamily="34" charset="0"/>
                <a:cs typeface="Arial" panose="020B0604020202020204" pitchFamily="34" charset="0"/>
              </a:rPr>
              <a:t>al cierre del año</a:t>
            </a:r>
            <a:r>
              <a:rPr lang="es-ES" sz="2000" b="1" dirty="0">
                <a:solidFill>
                  <a:srgbClr val="002060"/>
                </a:solidFill>
                <a:latin typeface="Arial" panose="020B0604020202020204" pitchFamily="34" charset="0"/>
                <a:cs typeface="Arial" panose="020B0604020202020204" pitchFamily="34" charset="0"/>
              </a:rPr>
              <a:t>.</a:t>
            </a:r>
            <a:endParaRPr lang="es-PE" sz="2000" b="1" dirty="0">
              <a:solidFill>
                <a:srgbClr val="002060"/>
              </a:solidFill>
              <a:latin typeface="Arial" panose="020B0604020202020204" pitchFamily="34" charset="0"/>
              <a:cs typeface="Arial" panose="020B0604020202020204" pitchFamily="34" charset="0"/>
            </a:endParaRPr>
          </a:p>
        </p:txBody>
      </p:sp>
      <p:sp>
        <p:nvSpPr>
          <p:cNvPr id="84" name="Flecha abajo 83">
            <a:extLst>
              <a:ext uri="{FF2B5EF4-FFF2-40B4-BE49-F238E27FC236}">
                <a16:creationId xmlns:a16="http://schemas.microsoft.com/office/drawing/2014/main" id="{E2D59B11-F43F-0347-BBE6-4BA3C60F7389}"/>
              </a:ext>
            </a:extLst>
          </p:cNvPr>
          <p:cNvSpPr/>
          <p:nvPr/>
        </p:nvSpPr>
        <p:spPr>
          <a:xfrm>
            <a:off x="1852196" y="3927935"/>
            <a:ext cx="662135" cy="460506"/>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a:p>
        </p:txBody>
      </p:sp>
      <p:sp>
        <p:nvSpPr>
          <p:cNvPr id="85" name="1 Título">
            <a:extLst>
              <a:ext uri="{FF2B5EF4-FFF2-40B4-BE49-F238E27FC236}">
                <a16:creationId xmlns:a16="http://schemas.microsoft.com/office/drawing/2014/main" id="{0175A894-3187-2148-8960-172BB20717D5}"/>
              </a:ext>
            </a:extLst>
          </p:cNvPr>
          <p:cNvSpPr txBox="1">
            <a:spLocks/>
          </p:cNvSpPr>
          <p:nvPr/>
        </p:nvSpPr>
        <p:spPr bwMode="auto">
          <a:xfrm>
            <a:off x="4350428" y="1898348"/>
            <a:ext cx="6619955" cy="495299"/>
          </a:xfrm>
          <a:prstGeom prst="rect">
            <a:avLst/>
          </a:prstGeom>
          <a:noFill/>
          <a:ln>
            <a:noFill/>
          </a:ln>
        </p:spPr>
        <p:txBody>
          <a:bodyPr anchor="ct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itchFamily="34" charset="0"/>
              </a:defRPr>
            </a:lvl5pPr>
            <a:lvl6pPr marL="457200" algn="l" defTabSz="1006475" rtl="0" fontAlgn="base">
              <a:lnSpc>
                <a:spcPct val="90000"/>
              </a:lnSpc>
              <a:spcBef>
                <a:spcPct val="0"/>
              </a:spcBef>
              <a:spcAft>
                <a:spcPct val="0"/>
              </a:spcAft>
              <a:defRPr sz="4800">
                <a:solidFill>
                  <a:schemeClr val="tx1"/>
                </a:solidFill>
                <a:latin typeface="Calibri Light" pitchFamily="34" charset="0"/>
              </a:defRPr>
            </a:lvl6pPr>
            <a:lvl7pPr marL="914400" algn="l" defTabSz="1006475" rtl="0" fontAlgn="base">
              <a:lnSpc>
                <a:spcPct val="90000"/>
              </a:lnSpc>
              <a:spcBef>
                <a:spcPct val="0"/>
              </a:spcBef>
              <a:spcAft>
                <a:spcPct val="0"/>
              </a:spcAft>
              <a:defRPr sz="4800">
                <a:solidFill>
                  <a:schemeClr val="tx1"/>
                </a:solidFill>
                <a:latin typeface="Calibri Light" pitchFamily="34" charset="0"/>
              </a:defRPr>
            </a:lvl7pPr>
            <a:lvl8pPr marL="1371600" algn="l" defTabSz="1006475" rtl="0" fontAlgn="base">
              <a:lnSpc>
                <a:spcPct val="90000"/>
              </a:lnSpc>
              <a:spcBef>
                <a:spcPct val="0"/>
              </a:spcBef>
              <a:spcAft>
                <a:spcPct val="0"/>
              </a:spcAft>
              <a:defRPr sz="4800">
                <a:solidFill>
                  <a:schemeClr val="tx1"/>
                </a:solidFill>
                <a:latin typeface="Calibri Light" pitchFamily="34" charset="0"/>
              </a:defRPr>
            </a:lvl8pPr>
            <a:lvl9pPr marL="1828800" algn="l" defTabSz="1006475" rtl="0" fontAlgn="base">
              <a:lnSpc>
                <a:spcPct val="90000"/>
              </a:lnSpc>
              <a:spcBef>
                <a:spcPct val="0"/>
              </a:spcBef>
              <a:spcAft>
                <a:spcPct val="0"/>
              </a:spcAft>
              <a:defRPr sz="4800">
                <a:solidFill>
                  <a:schemeClr val="tx1"/>
                </a:solidFill>
                <a:latin typeface="Calibri Light" pitchFamily="34" charset="0"/>
              </a:defRPr>
            </a:lvl9pPr>
          </a:lstStyle>
          <a:p>
            <a:pPr algn="ctr">
              <a:defRPr/>
            </a:pPr>
            <a:r>
              <a:rPr lang="en-US" sz="1800" b="1" dirty="0">
                <a:solidFill>
                  <a:schemeClr val="accent1">
                    <a:lumMod val="50000"/>
                  </a:schemeClr>
                </a:solidFill>
                <a:latin typeface="Century Gothic" panose="020B0502020202020204" pitchFamily="34" charset="0"/>
              </a:rPr>
              <a:t>(Millones de Soles)</a:t>
            </a:r>
            <a:endParaRPr lang="es-PE" sz="1800" b="1" dirty="0">
              <a:solidFill>
                <a:schemeClr val="accent1">
                  <a:lumMod val="50000"/>
                </a:schemeClr>
              </a:solidFill>
              <a:latin typeface="Century Gothic" panose="020B0502020202020204" pitchFamily="34" charset="0"/>
            </a:endParaRPr>
          </a:p>
        </p:txBody>
      </p:sp>
      <p:sp>
        <p:nvSpPr>
          <p:cNvPr id="86" name="Rectángulo 85">
            <a:extLst>
              <a:ext uri="{FF2B5EF4-FFF2-40B4-BE49-F238E27FC236}">
                <a16:creationId xmlns:a16="http://schemas.microsoft.com/office/drawing/2014/main" id="{28E81B2D-8D49-B34C-81E9-40FEB9403FCE}"/>
              </a:ext>
            </a:extLst>
          </p:cNvPr>
          <p:cNvSpPr/>
          <p:nvPr/>
        </p:nvSpPr>
        <p:spPr>
          <a:xfrm>
            <a:off x="4006545" y="6074216"/>
            <a:ext cx="2234907" cy="230832"/>
          </a:xfrm>
          <a:prstGeom prst="rect">
            <a:avLst/>
          </a:prstGeom>
        </p:spPr>
        <p:txBody>
          <a:bodyPr wrap="square">
            <a:spAutoFit/>
          </a:bodyPr>
          <a:lstStyle/>
          <a:p>
            <a:pPr algn="just"/>
            <a:r>
              <a:rPr lang="es-PE" sz="900" dirty="0">
                <a:solidFill>
                  <a:srgbClr val="002060"/>
                </a:solidFill>
                <a:latin typeface="Century Gothic" panose="020B0502020202020204" pitchFamily="34" charset="0"/>
              </a:rPr>
              <a:t>FUENTE: Consulta Amigable SIAF-MEF</a:t>
            </a:r>
          </a:p>
        </p:txBody>
      </p:sp>
      <p:sp>
        <p:nvSpPr>
          <p:cNvPr id="87" name="Rectángulo 86">
            <a:extLst>
              <a:ext uri="{FF2B5EF4-FFF2-40B4-BE49-F238E27FC236}">
                <a16:creationId xmlns:a16="http://schemas.microsoft.com/office/drawing/2014/main" id="{31F6310C-A9D4-2E45-A796-672D7BDEDC1B}"/>
              </a:ext>
            </a:extLst>
          </p:cNvPr>
          <p:cNvSpPr/>
          <p:nvPr/>
        </p:nvSpPr>
        <p:spPr>
          <a:xfrm>
            <a:off x="188216" y="952734"/>
            <a:ext cx="7462299" cy="477054"/>
          </a:xfrm>
          <a:prstGeom prst="rect">
            <a:avLst/>
          </a:prstGeom>
        </p:spPr>
        <p:txBody>
          <a:bodyPr wrap="none">
            <a:spAutoFit/>
          </a:bodyPr>
          <a:lstStyle/>
          <a:p>
            <a:r>
              <a:rPr lang="es-PE" sz="2500" b="1" dirty="0">
                <a:solidFill>
                  <a:srgbClr val="002060"/>
                </a:solidFill>
                <a:latin typeface="Century Gothic" panose="020B0502020202020204" pitchFamily="34" charset="0"/>
              </a:rPr>
              <a:t>Ejecución Presupuestal al 30 de junio de 2023 </a:t>
            </a:r>
          </a:p>
        </p:txBody>
      </p:sp>
      <p:pic>
        <p:nvPicPr>
          <p:cNvPr id="88" name="Imagen 87">
            <a:extLst>
              <a:ext uri="{FF2B5EF4-FFF2-40B4-BE49-F238E27FC236}">
                <a16:creationId xmlns:a16="http://schemas.microsoft.com/office/drawing/2014/main" id="{A94F8BB5-E003-9746-8337-6DC39222293B}"/>
              </a:ext>
            </a:extLst>
          </p:cNvPr>
          <p:cNvPicPr>
            <a:picLocks/>
          </p:cNvPicPr>
          <p:nvPr/>
        </p:nvPicPr>
        <p:blipFill>
          <a:blip r:embed="rId3"/>
          <a:stretch>
            <a:fillRect/>
          </a:stretch>
        </p:blipFill>
        <p:spPr>
          <a:xfrm>
            <a:off x="88947" y="1421294"/>
            <a:ext cx="8352000" cy="45719"/>
          </a:xfrm>
          <a:prstGeom prst="rect">
            <a:avLst/>
          </a:prstGeom>
        </p:spPr>
      </p:pic>
      <p:pic>
        <p:nvPicPr>
          <p:cNvPr id="89" name="Imagen 88"/>
          <p:cNvPicPr>
            <a:picLocks noChangeAspect="1"/>
          </p:cNvPicPr>
          <p:nvPr/>
        </p:nvPicPr>
        <p:blipFill>
          <a:blip r:embed="rId4"/>
          <a:stretch>
            <a:fillRect/>
          </a:stretch>
        </p:blipFill>
        <p:spPr>
          <a:xfrm>
            <a:off x="4006545" y="2257385"/>
            <a:ext cx="7117790" cy="3779605"/>
          </a:xfrm>
          <a:prstGeom prst="rect">
            <a:avLst/>
          </a:prstGeom>
        </p:spPr>
      </p:pic>
      <p:sp>
        <p:nvSpPr>
          <p:cNvPr id="2" name="Elipse 1"/>
          <p:cNvSpPr/>
          <p:nvPr/>
        </p:nvSpPr>
        <p:spPr>
          <a:xfrm>
            <a:off x="10487024" y="5684884"/>
            <a:ext cx="736580" cy="446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43584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n 134">
            <a:extLst>
              <a:ext uri="{FF2B5EF4-FFF2-40B4-BE49-F238E27FC236}">
                <a16:creationId xmlns:a16="http://schemas.microsoft.com/office/drawing/2014/main" id="{E2605310-60DA-544E-8CE4-8843D8D763A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6131287" y="3210288"/>
            <a:ext cx="5938809" cy="3600000"/>
          </a:xfrm>
          <a:prstGeom prst="rect">
            <a:avLst/>
          </a:prstGeom>
        </p:spPr>
      </p:pic>
      <p:pic>
        <p:nvPicPr>
          <p:cNvPr id="214" name="Imagen 213">
            <a:extLst>
              <a:ext uri="{FF2B5EF4-FFF2-40B4-BE49-F238E27FC236}">
                <a16:creationId xmlns:a16="http://schemas.microsoft.com/office/drawing/2014/main" id="{E2605310-60DA-544E-8CE4-8843D8D763A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5648" y="3210288"/>
            <a:ext cx="5938809" cy="3600000"/>
          </a:xfrm>
          <a:prstGeom prst="rect">
            <a:avLst/>
          </a:prstGeom>
        </p:spPr>
      </p:pic>
      <p:sp>
        <p:nvSpPr>
          <p:cNvPr id="162" name="Redondear rectángulo de esquina del mismo lado 161">
            <a:extLst>
              <a:ext uri="{FF2B5EF4-FFF2-40B4-BE49-F238E27FC236}">
                <a16:creationId xmlns:a16="http://schemas.microsoft.com/office/drawing/2014/main" id="{C47CF6A0-62B3-F44D-A7B6-EBA5984C8128}"/>
              </a:ext>
            </a:extLst>
          </p:cNvPr>
          <p:cNvSpPr/>
          <p:nvPr/>
        </p:nvSpPr>
        <p:spPr>
          <a:xfrm>
            <a:off x="1973471" y="4201753"/>
            <a:ext cx="3926858" cy="292973"/>
          </a:xfrm>
          <a:prstGeom prst="round2SameRect">
            <a:avLst/>
          </a:prstGeom>
          <a:solidFill>
            <a:srgbClr val="AB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20" name="Elipse 219">
            <a:extLst>
              <a:ext uri="{FF2B5EF4-FFF2-40B4-BE49-F238E27FC236}">
                <a16:creationId xmlns:a16="http://schemas.microsoft.com/office/drawing/2014/main" id="{096E773B-D3E9-F942-BF6F-04BBEA46FEB6}"/>
              </a:ext>
            </a:extLst>
          </p:cNvPr>
          <p:cNvSpPr>
            <a:spLocks noChangeAspect="1"/>
          </p:cNvSpPr>
          <p:nvPr/>
        </p:nvSpPr>
        <p:spPr>
          <a:xfrm>
            <a:off x="5117924"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95" name="Rectángulo 94">
            <a:extLst>
              <a:ext uri="{FF2B5EF4-FFF2-40B4-BE49-F238E27FC236}">
                <a16:creationId xmlns:a16="http://schemas.microsoft.com/office/drawing/2014/main" id="{772A0124-274B-9D4A-A014-A6CAFBD807EC}"/>
              </a:ext>
            </a:extLst>
          </p:cNvPr>
          <p:cNvSpPr/>
          <p:nvPr/>
        </p:nvSpPr>
        <p:spPr>
          <a:xfrm>
            <a:off x="2321977" y="3535013"/>
            <a:ext cx="2361508" cy="400110"/>
          </a:xfrm>
          <a:prstGeom prst="rect">
            <a:avLst/>
          </a:prstGeom>
        </p:spPr>
        <p:txBody>
          <a:bodyPr wrap="square">
            <a:spAutoFit/>
          </a:bodyPr>
          <a:lstStyle/>
          <a:p>
            <a:pPr fontAlgn="ctr"/>
            <a:r>
              <a:rPr lang="es-PE" sz="2000" b="1" dirty="0">
                <a:solidFill>
                  <a:srgbClr val="367A94"/>
                </a:solidFill>
                <a:latin typeface="Roboto" pitchFamily="2" charset="0"/>
                <a:ea typeface="Roboto" pitchFamily="2" charset="0"/>
              </a:rPr>
              <a:t>Cobertura</a:t>
            </a:r>
          </a:p>
        </p:txBody>
      </p:sp>
      <p:pic>
        <p:nvPicPr>
          <p:cNvPr id="56" name="Imagen 55">
            <a:extLst>
              <a:ext uri="{FF2B5EF4-FFF2-40B4-BE49-F238E27FC236}">
                <a16:creationId xmlns:a16="http://schemas.microsoft.com/office/drawing/2014/main" id="{0545F801-A094-284C-A1C1-8BB739672E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6740" y="961042"/>
            <a:ext cx="2177102" cy="2155196"/>
          </a:xfrm>
          <a:prstGeom prst="rect">
            <a:avLst/>
          </a:prstGeom>
        </p:spPr>
      </p:pic>
      <p:sp>
        <p:nvSpPr>
          <p:cNvPr id="3" name="Google Shape;165;g18e5643acb1_0_0">
            <a:extLst>
              <a:ext uri="{FF2B5EF4-FFF2-40B4-BE49-F238E27FC236}">
                <a16:creationId xmlns:a16="http://schemas.microsoft.com/office/drawing/2014/main" id="{A4064455-2E56-2E4F-9516-091459418BA9}"/>
              </a:ext>
            </a:extLst>
          </p:cNvPr>
          <p:cNvSpPr txBox="1">
            <a:spLocks/>
          </p:cNvSpPr>
          <p:nvPr/>
        </p:nvSpPr>
        <p:spPr>
          <a:xfrm>
            <a:off x="183196" y="1143441"/>
            <a:ext cx="9611733" cy="515144"/>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b="1" kern="1200">
                <a:solidFill>
                  <a:srgbClr val="011643"/>
                </a:solidFill>
                <a:latin typeface="Century Gothic" panose="020B0502020202020204" pitchFamily="34" charset="0"/>
                <a:ea typeface="+mj-ea"/>
                <a:cs typeface="+mj-cs"/>
              </a:defRPr>
            </a:lvl1pPr>
          </a:lstStyle>
          <a:p>
            <a:pPr>
              <a:buClr>
                <a:srgbClr val="FFFFFF"/>
              </a:buClr>
              <a:buSzPts val="2700"/>
            </a:pPr>
            <a:r>
              <a:rPr lang="es-PE" sz="2200" dirty="0">
                <a:solidFill>
                  <a:srgbClr val="BC3D37"/>
                </a:solidFill>
              </a:rPr>
              <a:t>Programa CUNA MÁS </a:t>
            </a:r>
          </a:p>
        </p:txBody>
      </p:sp>
      <p:cxnSp>
        <p:nvCxnSpPr>
          <p:cNvPr id="4" name="Conector recto 3">
            <a:extLst>
              <a:ext uri="{FF2B5EF4-FFF2-40B4-BE49-F238E27FC236}">
                <a16:creationId xmlns:a16="http://schemas.microsoft.com/office/drawing/2014/main" id="{C973903F-957F-7940-A876-B1BC12C08F39}"/>
              </a:ext>
            </a:extLst>
          </p:cNvPr>
          <p:cNvCxnSpPr>
            <a:cxnSpLocks/>
          </p:cNvCxnSpPr>
          <p:nvPr/>
        </p:nvCxnSpPr>
        <p:spPr>
          <a:xfrm>
            <a:off x="0" y="1712671"/>
            <a:ext cx="8493071" cy="0"/>
          </a:xfrm>
          <a:prstGeom prst="line">
            <a:avLst/>
          </a:prstGeom>
          <a:ln w="12700">
            <a:solidFill>
              <a:srgbClr val="BC3C37"/>
            </a:solidFill>
            <a:tailEnd type="ova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7FF0FFA6-5E49-3841-8B0C-45A47D59A248}"/>
              </a:ext>
            </a:extLst>
          </p:cNvPr>
          <p:cNvGrpSpPr/>
          <p:nvPr/>
        </p:nvGrpSpPr>
        <p:grpSpPr>
          <a:xfrm>
            <a:off x="253154" y="3117462"/>
            <a:ext cx="1741582" cy="308747"/>
            <a:chOff x="3642788" y="2093618"/>
            <a:chExt cx="1634091" cy="308747"/>
          </a:xfrm>
          <a:solidFill>
            <a:srgbClr val="136690"/>
          </a:solidFill>
        </p:grpSpPr>
        <p:sp>
          <p:nvSpPr>
            <p:cNvPr id="28" name="Rectángulo 27">
              <a:extLst>
                <a:ext uri="{FF2B5EF4-FFF2-40B4-BE49-F238E27FC236}">
                  <a16:creationId xmlns:a16="http://schemas.microsoft.com/office/drawing/2014/main" id="{973F2DD1-F31A-EE49-835F-A033F3D22ABD}"/>
                </a:ext>
              </a:extLst>
            </p:cNvPr>
            <p:cNvSpPr/>
            <p:nvPr/>
          </p:nvSpPr>
          <p:spPr>
            <a:xfrm>
              <a:off x="3797160" y="2093618"/>
              <a:ext cx="1347690" cy="3087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9" name="Elipse 28">
              <a:extLst>
                <a:ext uri="{FF2B5EF4-FFF2-40B4-BE49-F238E27FC236}">
                  <a16:creationId xmlns:a16="http://schemas.microsoft.com/office/drawing/2014/main" id="{085EC11C-F0B3-184C-A6C7-77D19FFF46DD}"/>
                </a:ext>
              </a:extLst>
            </p:cNvPr>
            <p:cNvSpPr/>
            <p:nvPr/>
          </p:nvSpPr>
          <p:spPr>
            <a:xfrm>
              <a:off x="3642788"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0" name="Elipse 29">
              <a:extLst>
                <a:ext uri="{FF2B5EF4-FFF2-40B4-BE49-F238E27FC236}">
                  <a16:creationId xmlns:a16="http://schemas.microsoft.com/office/drawing/2014/main" id="{C829A1BC-368F-6E49-A2A2-A04966D9E40E}"/>
                </a:ext>
              </a:extLst>
            </p:cNvPr>
            <p:cNvSpPr/>
            <p:nvPr/>
          </p:nvSpPr>
          <p:spPr>
            <a:xfrm>
              <a:off x="4968132"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sp>
        <p:nvSpPr>
          <p:cNvPr id="50" name="Rectángulo 49">
            <a:extLst>
              <a:ext uri="{FF2B5EF4-FFF2-40B4-BE49-F238E27FC236}">
                <a16:creationId xmlns:a16="http://schemas.microsoft.com/office/drawing/2014/main" id="{DA370773-08D3-B741-BBEE-770746E38C90}"/>
              </a:ext>
            </a:extLst>
          </p:cNvPr>
          <p:cNvSpPr/>
          <p:nvPr/>
        </p:nvSpPr>
        <p:spPr>
          <a:xfrm>
            <a:off x="1992197" y="1915386"/>
            <a:ext cx="7577117" cy="830997"/>
          </a:xfrm>
          <a:prstGeom prst="rect">
            <a:avLst/>
          </a:prstGeom>
        </p:spPr>
        <p:txBody>
          <a:bodyPr wrap="square">
            <a:spAutoFit/>
          </a:bodyPr>
          <a:lstStyle/>
          <a:p>
            <a:pPr algn="just"/>
            <a:r>
              <a:rPr lang="es-PE" sz="1600" dirty="0">
                <a:latin typeface="Century Gothic" panose="020B0502020202020204" pitchFamily="34" charset="0"/>
                <a:ea typeface="Roboto" pitchFamily="2" charset="0"/>
                <a:cs typeface="Century Gothic"/>
                <a:sym typeface="Century Gothic"/>
              </a:rPr>
              <a:t>El </a:t>
            </a:r>
            <a:r>
              <a:rPr lang="es-PE" sz="1600" b="1" dirty="0">
                <a:solidFill>
                  <a:schemeClr val="tx1"/>
                </a:solidFill>
                <a:latin typeface="Century Gothic" panose="020B0502020202020204" pitchFamily="34" charset="0"/>
                <a:ea typeface="Roboto" pitchFamily="2" charset="0"/>
                <a:cs typeface="Century Gothic"/>
                <a:sym typeface="Century Gothic"/>
              </a:rPr>
              <a:t>Programa Nacional Cuna Más,  </a:t>
            </a:r>
            <a:r>
              <a:rPr lang="es-PE" sz="1600" dirty="0">
                <a:solidFill>
                  <a:srgbClr val="4472C4">
                    <a:lumMod val="50000"/>
                  </a:srgbClr>
                </a:solidFill>
                <a:latin typeface="Century Gothic" panose="020B0502020202020204" pitchFamily="34" charset="0"/>
                <a:sym typeface="Century Gothic"/>
              </a:rPr>
              <a:t>tiene como objetivo mejorar el desarrollo infantil de niñas y niños menores de 36 meses de edad, en situación de pobreza y pobreza extrema. </a:t>
            </a:r>
          </a:p>
        </p:txBody>
      </p:sp>
      <p:cxnSp>
        <p:nvCxnSpPr>
          <p:cNvPr id="51" name="Conector recto 50">
            <a:extLst>
              <a:ext uri="{FF2B5EF4-FFF2-40B4-BE49-F238E27FC236}">
                <a16:creationId xmlns:a16="http://schemas.microsoft.com/office/drawing/2014/main" id="{AA2B5FB4-BCB0-8249-80FD-EA5061AF16C3}"/>
              </a:ext>
            </a:extLst>
          </p:cNvPr>
          <p:cNvCxnSpPr>
            <a:cxnSpLocks/>
          </p:cNvCxnSpPr>
          <p:nvPr/>
        </p:nvCxnSpPr>
        <p:spPr>
          <a:xfrm>
            <a:off x="1860183" y="1962095"/>
            <a:ext cx="0" cy="772969"/>
          </a:xfrm>
          <a:prstGeom prst="line">
            <a:avLst/>
          </a:prstGeom>
          <a:ln w="57150">
            <a:solidFill>
              <a:srgbClr val="CBD32B"/>
            </a:solidFill>
          </a:ln>
        </p:spPr>
        <p:style>
          <a:lnRef idx="1">
            <a:schemeClr val="accent1"/>
          </a:lnRef>
          <a:fillRef idx="0">
            <a:schemeClr val="accent1"/>
          </a:fillRef>
          <a:effectRef idx="0">
            <a:schemeClr val="accent1"/>
          </a:effectRef>
          <a:fontRef idx="minor">
            <a:schemeClr val="tx1"/>
          </a:fontRef>
        </p:style>
      </p:cxnSp>
      <p:pic>
        <p:nvPicPr>
          <p:cNvPr id="57" name="Imagen 56">
            <a:extLst>
              <a:ext uri="{FF2B5EF4-FFF2-40B4-BE49-F238E27FC236}">
                <a16:creationId xmlns:a16="http://schemas.microsoft.com/office/drawing/2014/main" id="{7CEDDB80-03BE-9D44-8BCE-669A455659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06890" y="1621201"/>
            <a:ext cx="1439681" cy="772512"/>
          </a:xfrm>
          <a:prstGeom prst="rect">
            <a:avLst/>
          </a:prstGeom>
        </p:spPr>
      </p:pic>
      <p:pic>
        <p:nvPicPr>
          <p:cNvPr id="123" name="Gráfico 122">
            <a:extLst>
              <a:ext uri="{FF2B5EF4-FFF2-40B4-BE49-F238E27FC236}">
                <a16:creationId xmlns:a16="http://schemas.microsoft.com/office/drawing/2014/main" id="{6D503B76-9409-5047-870D-0F680A6A16E5}"/>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1930756" y="3541074"/>
            <a:ext cx="409643" cy="400539"/>
          </a:xfrm>
          <a:prstGeom prst="rect">
            <a:avLst/>
          </a:prstGeom>
        </p:spPr>
      </p:pic>
      <p:cxnSp>
        <p:nvCxnSpPr>
          <p:cNvPr id="130" name="Conector recto 129">
            <a:extLst>
              <a:ext uri="{FF2B5EF4-FFF2-40B4-BE49-F238E27FC236}">
                <a16:creationId xmlns:a16="http://schemas.microsoft.com/office/drawing/2014/main" id="{C0101071-875C-464C-A0B5-3FC36F175C35}"/>
              </a:ext>
            </a:extLst>
          </p:cNvPr>
          <p:cNvCxnSpPr>
            <a:cxnSpLocks/>
          </p:cNvCxnSpPr>
          <p:nvPr/>
        </p:nvCxnSpPr>
        <p:spPr>
          <a:xfrm>
            <a:off x="2349019" y="3904717"/>
            <a:ext cx="1274372"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a16="http://schemas.microsoft.com/office/drawing/2014/main" id="{E6B0E49C-0B8D-D842-A9A9-7B81F0C3F977}"/>
              </a:ext>
            </a:extLst>
          </p:cNvPr>
          <p:cNvCxnSpPr>
            <a:cxnSpLocks/>
          </p:cNvCxnSpPr>
          <p:nvPr/>
        </p:nvCxnSpPr>
        <p:spPr>
          <a:xfrm>
            <a:off x="2349019" y="3560160"/>
            <a:ext cx="1274372"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8" name="Rectángulo 137">
            <a:extLst>
              <a:ext uri="{FF2B5EF4-FFF2-40B4-BE49-F238E27FC236}">
                <a16:creationId xmlns:a16="http://schemas.microsoft.com/office/drawing/2014/main" id="{2654AC67-FA10-D942-A8E1-C73595986663}"/>
              </a:ext>
            </a:extLst>
          </p:cNvPr>
          <p:cNvSpPr/>
          <p:nvPr/>
        </p:nvSpPr>
        <p:spPr>
          <a:xfrm>
            <a:off x="2321977" y="5215005"/>
            <a:ext cx="2361508" cy="400110"/>
          </a:xfrm>
          <a:prstGeom prst="rect">
            <a:avLst/>
          </a:prstGeom>
        </p:spPr>
        <p:txBody>
          <a:bodyPr wrap="square">
            <a:spAutoFit/>
          </a:bodyPr>
          <a:lstStyle/>
          <a:p>
            <a:pPr fontAlgn="ctr"/>
            <a:r>
              <a:rPr lang="es-PE" sz="2000" b="1" dirty="0">
                <a:solidFill>
                  <a:srgbClr val="367A94"/>
                </a:solidFill>
                <a:latin typeface="Roboto" pitchFamily="2" charset="0"/>
                <a:ea typeface="Roboto" pitchFamily="2" charset="0"/>
              </a:rPr>
              <a:t>Presupuesto</a:t>
            </a:r>
          </a:p>
        </p:txBody>
      </p:sp>
      <p:cxnSp>
        <p:nvCxnSpPr>
          <p:cNvPr id="141" name="Conector recto 140">
            <a:extLst>
              <a:ext uri="{FF2B5EF4-FFF2-40B4-BE49-F238E27FC236}">
                <a16:creationId xmlns:a16="http://schemas.microsoft.com/office/drawing/2014/main" id="{A36CB7CA-ECC3-8E4C-A301-DA6525CD25A0}"/>
              </a:ext>
            </a:extLst>
          </p:cNvPr>
          <p:cNvCxnSpPr>
            <a:cxnSpLocks/>
          </p:cNvCxnSpPr>
          <p:nvPr/>
        </p:nvCxnSpPr>
        <p:spPr>
          <a:xfrm>
            <a:off x="2349019" y="5584709"/>
            <a:ext cx="1491056"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FF4B54E2-9ACB-0E45-92F3-9990866A2A8F}"/>
              </a:ext>
            </a:extLst>
          </p:cNvPr>
          <p:cNvCxnSpPr>
            <a:cxnSpLocks/>
          </p:cNvCxnSpPr>
          <p:nvPr/>
        </p:nvCxnSpPr>
        <p:spPr>
          <a:xfrm>
            <a:off x="2349019" y="5240152"/>
            <a:ext cx="1491056"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7" name="Grupo 146">
            <a:extLst>
              <a:ext uri="{FF2B5EF4-FFF2-40B4-BE49-F238E27FC236}">
                <a16:creationId xmlns:a16="http://schemas.microsoft.com/office/drawing/2014/main" id="{E8B6AE2A-A15E-6B43-BB31-CCA977DF3767}"/>
              </a:ext>
            </a:extLst>
          </p:cNvPr>
          <p:cNvGrpSpPr/>
          <p:nvPr/>
        </p:nvGrpSpPr>
        <p:grpSpPr>
          <a:xfrm>
            <a:off x="1949456" y="5091760"/>
            <a:ext cx="473840" cy="500755"/>
            <a:chOff x="3870071" y="-396421"/>
            <a:chExt cx="263235" cy="278096"/>
          </a:xfrm>
          <a:solidFill>
            <a:srgbClr val="367A94"/>
          </a:solidFill>
        </p:grpSpPr>
        <p:sp>
          <p:nvSpPr>
            <p:cNvPr id="148" name="Forma libre 147">
              <a:extLst>
                <a:ext uri="{FF2B5EF4-FFF2-40B4-BE49-F238E27FC236}">
                  <a16:creationId xmlns:a16="http://schemas.microsoft.com/office/drawing/2014/main" id="{295C8DBF-1491-F243-8B7C-0063DB98F4B7}"/>
                </a:ext>
              </a:extLst>
            </p:cNvPr>
            <p:cNvSpPr/>
            <p:nvPr/>
          </p:nvSpPr>
          <p:spPr>
            <a:xfrm>
              <a:off x="3870071" y="-223338"/>
              <a:ext cx="263235" cy="105013"/>
            </a:xfrm>
            <a:custGeom>
              <a:avLst/>
              <a:gdLst>
                <a:gd name="connsiteX0" fmla="*/ 13864 w 263234"/>
                <a:gd name="connsiteY0" fmla="*/ 82448 h 105013"/>
                <a:gd name="connsiteX1" fmla="*/ 13864 w 263234"/>
                <a:gd name="connsiteY1" fmla="*/ 79298 h 105013"/>
                <a:gd name="connsiteX2" fmla="*/ 15619 w 263234"/>
                <a:gd name="connsiteY2" fmla="*/ 18565 h 105013"/>
                <a:gd name="connsiteX3" fmla="*/ 21410 w 263234"/>
                <a:gd name="connsiteY3" fmla="*/ 13140 h 105013"/>
                <a:gd name="connsiteX4" fmla="*/ 53349 w 263234"/>
                <a:gd name="connsiteY4" fmla="*/ 13140 h 105013"/>
                <a:gd name="connsiteX5" fmla="*/ 59491 w 263234"/>
                <a:gd name="connsiteY5" fmla="*/ 19440 h 105013"/>
                <a:gd name="connsiteX6" fmla="*/ 59491 w 263234"/>
                <a:gd name="connsiteY6" fmla="*/ 24166 h 105013"/>
                <a:gd name="connsiteX7" fmla="*/ 60719 w 263234"/>
                <a:gd name="connsiteY7" fmla="*/ 24166 h 105013"/>
                <a:gd name="connsiteX8" fmla="*/ 113366 w 263234"/>
                <a:gd name="connsiteY8" fmla="*/ 25566 h 105013"/>
                <a:gd name="connsiteX9" fmla="*/ 131968 w 263234"/>
                <a:gd name="connsiteY9" fmla="*/ 30117 h 105013"/>
                <a:gd name="connsiteX10" fmla="*/ 162855 w 263234"/>
                <a:gd name="connsiteY10" fmla="*/ 30992 h 105013"/>
                <a:gd name="connsiteX11" fmla="*/ 184089 w 263234"/>
                <a:gd name="connsiteY11" fmla="*/ 42893 h 105013"/>
                <a:gd name="connsiteX12" fmla="*/ 185493 w 263234"/>
                <a:gd name="connsiteY12" fmla="*/ 44994 h 105013"/>
                <a:gd name="connsiteX13" fmla="*/ 188125 w 263234"/>
                <a:gd name="connsiteY13" fmla="*/ 43944 h 105013"/>
                <a:gd name="connsiteX14" fmla="*/ 220766 w 263234"/>
                <a:gd name="connsiteY14" fmla="*/ 29067 h 105013"/>
                <a:gd name="connsiteX15" fmla="*/ 248669 w 263234"/>
                <a:gd name="connsiteY15" fmla="*/ 36593 h 105013"/>
                <a:gd name="connsiteX16" fmla="*/ 246914 w 263234"/>
                <a:gd name="connsiteY16" fmla="*/ 44644 h 105013"/>
                <a:gd name="connsiteX17" fmla="*/ 173208 w 263234"/>
                <a:gd name="connsiteY17" fmla="*/ 90674 h 105013"/>
                <a:gd name="connsiteX18" fmla="*/ 148113 w 263234"/>
                <a:gd name="connsiteY18" fmla="*/ 97850 h 105013"/>
                <a:gd name="connsiteX19" fmla="*/ 119684 w 263234"/>
                <a:gd name="connsiteY19" fmla="*/ 93125 h 105013"/>
                <a:gd name="connsiteX20" fmla="*/ 79848 w 263234"/>
                <a:gd name="connsiteY20" fmla="*/ 82273 h 105013"/>
                <a:gd name="connsiteX21" fmla="*/ 65984 w 263234"/>
                <a:gd name="connsiteY21" fmla="*/ 83849 h 105013"/>
                <a:gd name="connsiteX22" fmla="*/ 62123 w 263234"/>
                <a:gd name="connsiteY22" fmla="*/ 85774 h 105013"/>
                <a:gd name="connsiteX23" fmla="*/ 57912 w 263234"/>
                <a:gd name="connsiteY23" fmla="*/ 91374 h 105013"/>
                <a:gd name="connsiteX24" fmla="*/ 53173 w 263234"/>
                <a:gd name="connsiteY24" fmla="*/ 95400 h 105013"/>
                <a:gd name="connsiteX25" fmla="*/ 18075 w 263234"/>
                <a:gd name="connsiteY25" fmla="*/ 94525 h 105013"/>
                <a:gd name="connsiteX26" fmla="*/ 13162 w 263234"/>
                <a:gd name="connsiteY26" fmla="*/ 91725 h 105013"/>
                <a:gd name="connsiteX27" fmla="*/ 180755 w 263234"/>
                <a:gd name="connsiteY27" fmla="*/ 53920 h 105013"/>
                <a:gd name="connsiteX28" fmla="*/ 163206 w 263234"/>
                <a:gd name="connsiteY28" fmla="*/ 39918 h 105013"/>
                <a:gd name="connsiteX29" fmla="*/ 138988 w 263234"/>
                <a:gd name="connsiteY29" fmla="*/ 39918 h 105013"/>
                <a:gd name="connsiteX30" fmla="*/ 126353 w 263234"/>
                <a:gd name="connsiteY30" fmla="*/ 39918 h 105013"/>
                <a:gd name="connsiteX31" fmla="*/ 107575 w 263234"/>
                <a:gd name="connsiteY31" fmla="*/ 33442 h 105013"/>
                <a:gd name="connsiteX32" fmla="*/ 62123 w 263234"/>
                <a:gd name="connsiteY32" fmla="*/ 35542 h 105013"/>
                <a:gd name="connsiteX33" fmla="*/ 60193 w 263234"/>
                <a:gd name="connsiteY33" fmla="*/ 38693 h 105013"/>
                <a:gd name="connsiteX34" fmla="*/ 60193 w 263234"/>
                <a:gd name="connsiteY34" fmla="*/ 65996 h 105013"/>
                <a:gd name="connsiteX35" fmla="*/ 60193 w 263234"/>
                <a:gd name="connsiteY35" fmla="*/ 79823 h 105013"/>
                <a:gd name="connsiteX36" fmla="*/ 64054 w 263234"/>
                <a:gd name="connsiteY36" fmla="*/ 77898 h 105013"/>
                <a:gd name="connsiteX37" fmla="*/ 83007 w 263234"/>
                <a:gd name="connsiteY37" fmla="*/ 75798 h 105013"/>
                <a:gd name="connsiteX38" fmla="*/ 109506 w 263234"/>
                <a:gd name="connsiteY38" fmla="*/ 82973 h 105013"/>
                <a:gd name="connsiteX39" fmla="*/ 141971 w 263234"/>
                <a:gd name="connsiteY39" fmla="*/ 90849 h 105013"/>
                <a:gd name="connsiteX40" fmla="*/ 169523 w 263234"/>
                <a:gd name="connsiteY40" fmla="*/ 85774 h 105013"/>
                <a:gd name="connsiteX41" fmla="*/ 229014 w 263234"/>
                <a:gd name="connsiteY41" fmla="*/ 48844 h 105013"/>
                <a:gd name="connsiteX42" fmla="*/ 241474 w 263234"/>
                <a:gd name="connsiteY42" fmla="*/ 40968 h 105013"/>
                <a:gd name="connsiteX43" fmla="*/ 227084 w 263234"/>
                <a:gd name="connsiteY43" fmla="*/ 38693 h 105013"/>
                <a:gd name="connsiteX44" fmla="*/ 207429 w 263234"/>
                <a:gd name="connsiteY44" fmla="*/ 47619 h 105013"/>
                <a:gd name="connsiteX45" fmla="*/ 191284 w 263234"/>
                <a:gd name="connsiteY45" fmla="*/ 54970 h 105013"/>
                <a:gd name="connsiteX46" fmla="*/ 191284 w 263234"/>
                <a:gd name="connsiteY46" fmla="*/ 58645 h 105013"/>
                <a:gd name="connsiteX47" fmla="*/ 185317 w 263234"/>
                <a:gd name="connsiteY47" fmla="*/ 64421 h 105013"/>
                <a:gd name="connsiteX48" fmla="*/ 155835 w 263234"/>
                <a:gd name="connsiteY48" fmla="*/ 64421 h 105013"/>
                <a:gd name="connsiteX49" fmla="*/ 136356 w 263234"/>
                <a:gd name="connsiteY49" fmla="*/ 64421 h 105013"/>
                <a:gd name="connsiteX50" fmla="*/ 134601 w 263234"/>
                <a:gd name="connsiteY50" fmla="*/ 64421 h 105013"/>
                <a:gd name="connsiteX51" fmla="*/ 129863 w 263234"/>
                <a:gd name="connsiteY51" fmla="*/ 59695 h 105013"/>
                <a:gd name="connsiteX52" fmla="*/ 134891 w 263234"/>
                <a:gd name="connsiteY52" fmla="*/ 55663 h 105013"/>
                <a:gd name="connsiteX53" fmla="*/ 134952 w 263234"/>
                <a:gd name="connsiteY53" fmla="*/ 55670 h 105013"/>
                <a:gd name="connsiteX54" fmla="*/ 154607 w 263234"/>
                <a:gd name="connsiteY54" fmla="*/ 55670 h 105013"/>
                <a:gd name="connsiteX55" fmla="*/ 22814 w 263234"/>
                <a:gd name="connsiteY55" fmla="*/ 87174 h 105013"/>
                <a:gd name="connsiteX56" fmla="*/ 49137 w 263234"/>
                <a:gd name="connsiteY56" fmla="*/ 87174 h 105013"/>
                <a:gd name="connsiteX57" fmla="*/ 50892 w 263234"/>
                <a:gd name="connsiteY57" fmla="*/ 22241 h 105013"/>
                <a:gd name="connsiteX58" fmla="*/ 24920 w 263234"/>
                <a:gd name="connsiteY58" fmla="*/ 22241 h 10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63234" h="105013">
                  <a:moveTo>
                    <a:pt x="13864" y="82448"/>
                  </a:moveTo>
                  <a:cubicBezTo>
                    <a:pt x="13919" y="81399"/>
                    <a:pt x="13919" y="80347"/>
                    <a:pt x="13864" y="79298"/>
                  </a:cubicBezTo>
                  <a:cubicBezTo>
                    <a:pt x="13864" y="58995"/>
                    <a:pt x="14449" y="38751"/>
                    <a:pt x="15619" y="18565"/>
                  </a:cubicBezTo>
                  <a:cubicBezTo>
                    <a:pt x="15619" y="14540"/>
                    <a:pt x="17374" y="12965"/>
                    <a:pt x="21410" y="13140"/>
                  </a:cubicBezTo>
                  <a:lnTo>
                    <a:pt x="53349" y="13140"/>
                  </a:lnTo>
                  <a:cubicBezTo>
                    <a:pt x="58263" y="13140"/>
                    <a:pt x="59667" y="14715"/>
                    <a:pt x="59491" y="19440"/>
                  </a:cubicBezTo>
                  <a:cubicBezTo>
                    <a:pt x="59491" y="21016"/>
                    <a:pt x="59491" y="22416"/>
                    <a:pt x="59491" y="24166"/>
                  </a:cubicBezTo>
                  <a:lnTo>
                    <a:pt x="60719" y="24166"/>
                  </a:lnTo>
                  <a:cubicBezTo>
                    <a:pt x="77508" y="16329"/>
                    <a:pt x="97020" y="16848"/>
                    <a:pt x="113366" y="25566"/>
                  </a:cubicBezTo>
                  <a:cubicBezTo>
                    <a:pt x="119121" y="28524"/>
                    <a:pt x="125495" y="30084"/>
                    <a:pt x="131968" y="30117"/>
                  </a:cubicBezTo>
                  <a:cubicBezTo>
                    <a:pt x="142322" y="30117"/>
                    <a:pt x="152676" y="30117"/>
                    <a:pt x="162855" y="30992"/>
                  </a:cubicBezTo>
                  <a:cubicBezTo>
                    <a:pt x="171418" y="31400"/>
                    <a:pt x="179287" y="35811"/>
                    <a:pt x="184089" y="42893"/>
                  </a:cubicBezTo>
                  <a:lnTo>
                    <a:pt x="185493" y="44994"/>
                  </a:lnTo>
                  <a:lnTo>
                    <a:pt x="188125" y="43944"/>
                  </a:lnTo>
                  <a:lnTo>
                    <a:pt x="220766" y="29067"/>
                  </a:lnTo>
                  <a:cubicBezTo>
                    <a:pt x="230678" y="24629"/>
                    <a:pt x="242351" y="27778"/>
                    <a:pt x="248669" y="36593"/>
                  </a:cubicBezTo>
                  <a:cubicBezTo>
                    <a:pt x="251126" y="40093"/>
                    <a:pt x="250600" y="42193"/>
                    <a:pt x="246914" y="44644"/>
                  </a:cubicBezTo>
                  <a:lnTo>
                    <a:pt x="173208" y="90674"/>
                  </a:lnTo>
                  <a:cubicBezTo>
                    <a:pt x="165563" y="95089"/>
                    <a:pt x="156943" y="97554"/>
                    <a:pt x="148113" y="97850"/>
                  </a:cubicBezTo>
                  <a:cubicBezTo>
                    <a:pt x="138435" y="97916"/>
                    <a:pt x="128818" y="96317"/>
                    <a:pt x="119684" y="93125"/>
                  </a:cubicBezTo>
                  <a:lnTo>
                    <a:pt x="79848" y="82273"/>
                  </a:lnTo>
                  <a:cubicBezTo>
                    <a:pt x="75207" y="80865"/>
                    <a:pt x="70189" y="81435"/>
                    <a:pt x="65984" y="83849"/>
                  </a:cubicBezTo>
                  <a:lnTo>
                    <a:pt x="62123" y="85774"/>
                  </a:lnTo>
                  <a:cubicBezTo>
                    <a:pt x="59491" y="86824"/>
                    <a:pt x="57736" y="88049"/>
                    <a:pt x="57912" y="91374"/>
                  </a:cubicBezTo>
                  <a:cubicBezTo>
                    <a:pt x="58087" y="94700"/>
                    <a:pt x="55981" y="95575"/>
                    <a:pt x="53173" y="95400"/>
                  </a:cubicBezTo>
                  <a:cubicBezTo>
                    <a:pt x="41767" y="95400"/>
                    <a:pt x="30184" y="95400"/>
                    <a:pt x="18075" y="94525"/>
                  </a:cubicBezTo>
                  <a:cubicBezTo>
                    <a:pt x="16496" y="94525"/>
                    <a:pt x="14917" y="92775"/>
                    <a:pt x="13162" y="91725"/>
                  </a:cubicBezTo>
                  <a:close/>
                  <a:moveTo>
                    <a:pt x="180755" y="53920"/>
                  </a:moveTo>
                  <a:cubicBezTo>
                    <a:pt x="178712" y="45858"/>
                    <a:pt x="171541" y="40135"/>
                    <a:pt x="163206" y="39918"/>
                  </a:cubicBezTo>
                  <a:lnTo>
                    <a:pt x="138988" y="39918"/>
                  </a:lnTo>
                  <a:cubicBezTo>
                    <a:pt x="134776" y="39918"/>
                    <a:pt x="130564" y="39918"/>
                    <a:pt x="126353" y="39918"/>
                  </a:cubicBezTo>
                  <a:cubicBezTo>
                    <a:pt x="119787" y="38772"/>
                    <a:pt x="113448" y="36586"/>
                    <a:pt x="107575" y="33442"/>
                  </a:cubicBezTo>
                  <a:cubicBezTo>
                    <a:pt x="92993" y="26683"/>
                    <a:pt x="76017" y="27467"/>
                    <a:pt x="62123" y="35542"/>
                  </a:cubicBezTo>
                  <a:cubicBezTo>
                    <a:pt x="60901" y="36107"/>
                    <a:pt x="60139" y="37350"/>
                    <a:pt x="60193" y="38693"/>
                  </a:cubicBezTo>
                  <a:cubicBezTo>
                    <a:pt x="60193" y="47794"/>
                    <a:pt x="60193" y="56195"/>
                    <a:pt x="60193" y="65996"/>
                  </a:cubicBezTo>
                  <a:cubicBezTo>
                    <a:pt x="60193" y="70547"/>
                    <a:pt x="60193" y="75097"/>
                    <a:pt x="60193" y="79823"/>
                  </a:cubicBezTo>
                  <a:lnTo>
                    <a:pt x="64054" y="77898"/>
                  </a:lnTo>
                  <a:cubicBezTo>
                    <a:pt x="69865" y="74792"/>
                    <a:pt x="76653" y="74039"/>
                    <a:pt x="83007" y="75798"/>
                  </a:cubicBezTo>
                  <a:lnTo>
                    <a:pt x="109506" y="82973"/>
                  </a:lnTo>
                  <a:cubicBezTo>
                    <a:pt x="120211" y="85774"/>
                    <a:pt x="130915" y="88924"/>
                    <a:pt x="141971" y="90849"/>
                  </a:cubicBezTo>
                  <a:cubicBezTo>
                    <a:pt x="151469" y="92607"/>
                    <a:pt x="161282" y="90799"/>
                    <a:pt x="169523" y="85774"/>
                  </a:cubicBezTo>
                  <a:cubicBezTo>
                    <a:pt x="189529" y="73697"/>
                    <a:pt x="209184" y="61096"/>
                    <a:pt x="229014" y="48844"/>
                  </a:cubicBezTo>
                  <a:lnTo>
                    <a:pt x="241474" y="40968"/>
                  </a:lnTo>
                  <a:cubicBezTo>
                    <a:pt x="237596" y="37345"/>
                    <a:pt x="231896" y="36443"/>
                    <a:pt x="227084" y="38693"/>
                  </a:cubicBezTo>
                  <a:lnTo>
                    <a:pt x="207429" y="47619"/>
                  </a:lnTo>
                  <a:lnTo>
                    <a:pt x="191284" y="54970"/>
                  </a:lnTo>
                  <a:cubicBezTo>
                    <a:pt x="191284" y="56370"/>
                    <a:pt x="191284" y="57595"/>
                    <a:pt x="191284" y="58645"/>
                  </a:cubicBezTo>
                  <a:cubicBezTo>
                    <a:pt x="191284" y="63196"/>
                    <a:pt x="189880" y="64596"/>
                    <a:pt x="185317" y="64421"/>
                  </a:cubicBezTo>
                  <a:lnTo>
                    <a:pt x="155835" y="64421"/>
                  </a:lnTo>
                  <a:lnTo>
                    <a:pt x="136356" y="64421"/>
                  </a:lnTo>
                  <a:lnTo>
                    <a:pt x="134601" y="64421"/>
                  </a:lnTo>
                  <a:cubicBezTo>
                    <a:pt x="131442" y="64421"/>
                    <a:pt x="129687" y="62321"/>
                    <a:pt x="129863" y="59695"/>
                  </a:cubicBezTo>
                  <a:cubicBezTo>
                    <a:pt x="130135" y="57197"/>
                    <a:pt x="132386" y="55392"/>
                    <a:pt x="134891" y="55663"/>
                  </a:cubicBezTo>
                  <a:cubicBezTo>
                    <a:pt x="134912" y="55665"/>
                    <a:pt x="134932" y="55668"/>
                    <a:pt x="134952" y="55670"/>
                  </a:cubicBezTo>
                  <a:lnTo>
                    <a:pt x="154607" y="55670"/>
                  </a:lnTo>
                  <a:close/>
                  <a:moveTo>
                    <a:pt x="22814" y="87174"/>
                  </a:moveTo>
                  <a:lnTo>
                    <a:pt x="49137" y="87174"/>
                  </a:lnTo>
                  <a:lnTo>
                    <a:pt x="50892" y="22241"/>
                  </a:lnTo>
                  <a:lnTo>
                    <a:pt x="24920" y="22241"/>
                  </a:lnTo>
                  <a:close/>
                </a:path>
              </a:pathLst>
            </a:custGeom>
            <a:grpFill/>
            <a:ln w="3175" cap="flat">
              <a:noFill/>
              <a:prstDash val="solid"/>
              <a:miter/>
            </a:ln>
          </p:spPr>
          <p:txBody>
            <a:bodyPr rtlCol="0" anchor="ctr"/>
            <a:lstStyle/>
            <a:p>
              <a:endParaRPr lang="es-PE">
                <a:solidFill>
                  <a:srgbClr val="367A94"/>
                </a:solidFill>
              </a:endParaRPr>
            </a:p>
          </p:txBody>
        </p:sp>
        <p:sp>
          <p:nvSpPr>
            <p:cNvPr id="149" name="Forma libre 148">
              <a:extLst>
                <a:ext uri="{FF2B5EF4-FFF2-40B4-BE49-F238E27FC236}">
                  <a16:creationId xmlns:a16="http://schemas.microsoft.com/office/drawing/2014/main" id="{7ADD563F-85A4-A34F-B329-A1C015B6D383}"/>
                </a:ext>
              </a:extLst>
            </p:cNvPr>
            <p:cNvSpPr/>
            <p:nvPr/>
          </p:nvSpPr>
          <p:spPr>
            <a:xfrm>
              <a:off x="3987612" y="-396421"/>
              <a:ext cx="35098" cy="70009"/>
            </a:xfrm>
            <a:custGeom>
              <a:avLst/>
              <a:gdLst>
                <a:gd name="connsiteX0" fmla="*/ 19341 w 35097"/>
                <a:gd name="connsiteY0" fmla="*/ 13127 h 70008"/>
                <a:gd name="connsiteX1" fmla="*/ 22325 w 35097"/>
                <a:gd name="connsiteY1" fmla="*/ 18552 h 70008"/>
                <a:gd name="connsiteX2" fmla="*/ 22325 w 35097"/>
                <a:gd name="connsiteY2" fmla="*/ 56357 h 70008"/>
                <a:gd name="connsiteX3" fmla="*/ 19868 w 35097"/>
                <a:gd name="connsiteY3" fmla="*/ 61258 h 70008"/>
                <a:gd name="connsiteX4" fmla="*/ 15481 w 35097"/>
                <a:gd name="connsiteY4" fmla="*/ 61258 h 70008"/>
                <a:gd name="connsiteX5" fmla="*/ 13199 w 35097"/>
                <a:gd name="connsiteY5" fmla="*/ 56532 h 70008"/>
                <a:gd name="connsiteX6" fmla="*/ 13199 w 35097"/>
                <a:gd name="connsiteY6" fmla="*/ 32204 h 70008"/>
                <a:gd name="connsiteX7" fmla="*/ 13199 w 35097"/>
                <a:gd name="connsiteY7" fmla="*/ 19077 h 70008"/>
                <a:gd name="connsiteX8" fmla="*/ 16183 w 35097"/>
                <a:gd name="connsiteY8" fmla="*/ 13127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97" h="70008">
                  <a:moveTo>
                    <a:pt x="19341" y="13127"/>
                  </a:moveTo>
                  <a:cubicBezTo>
                    <a:pt x="21305" y="14207"/>
                    <a:pt x="22468" y="16320"/>
                    <a:pt x="22325" y="18552"/>
                  </a:cubicBezTo>
                  <a:cubicBezTo>
                    <a:pt x="22325" y="31154"/>
                    <a:pt x="22325" y="43755"/>
                    <a:pt x="22325" y="56357"/>
                  </a:cubicBezTo>
                  <a:cubicBezTo>
                    <a:pt x="22325" y="58457"/>
                    <a:pt x="22325" y="60383"/>
                    <a:pt x="19868" y="61258"/>
                  </a:cubicBezTo>
                  <a:cubicBezTo>
                    <a:pt x="18445" y="61738"/>
                    <a:pt x="16903" y="61738"/>
                    <a:pt x="15481" y="61258"/>
                  </a:cubicBezTo>
                  <a:cubicBezTo>
                    <a:pt x="13550" y="61258"/>
                    <a:pt x="13199" y="58457"/>
                    <a:pt x="13199" y="56532"/>
                  </a:cubicBezTo>
                  <a:lnTo>
                    <a:pt x="13199" y="32204"/>
                  </a:lnTo>
                  <a:cubicBezTo>
                    <a:pt x="13199" y="27828"/>
                    <a:pt x="13199" y="23453"/>
                    <a:pt x="13199" y="19077"/>
                  </a:cubicBezTo>
                  <a:cubicBezTo>
                    <a:pt x="12933" y="16681"/>
                    <a:pt x="14101" y="14352"/>
                    <a:pt x="16183" y="13127"/>
                  </a:cubicBezTo>
                  <a:close/>
                </a:path>
              </a:pathLst>
            </a:custGeom>
            <a:grpFill/>
            <a:ln w="3175" cap="flat">
              <a:noFill/>
              <a:prstDash val="solid"/>
              <a:miter/>
            </a:ln>
          </p:spPr>
          <p:txBody>
            <a:bodyPr rtlCol="0" anchor="ctr"/>
            <a:lstStyle/>
            <a:p>
              <a:endParaRPr lang="es-PE">
                <a:solidFill>
                  <a:srgbClr val="367A94"/>
                </a:solidFill>
              </a:endParaRPr>
            </a:p>
          </p:txBody>
        </p:sp>
        <p:sp>
          <p:nvSpPr>
            <p:cNvPr id="150" name="Forma libre 149">
              <a:extLst>
                <a:ext uri="{FF2B5EF4-FFF2-40B4-BE49-F238E27FC236}">
                  <a16:creationId xmlns:a16="http://schemas.microsoft.com/office/drawing/2014/main" id="{7568EBD8-0F85-764A-8750-27C14213BB8E}"/>
                </a:ext>
              </a:extLst>
            </p:cNvPr>
            <p:cNvSpPr/>
            <p:nvPr/>
          </p:nvSpPr>
          <p:spPr>
            <a:xfrm>
              <a:off x="3928158" y="-340077"/>
              <a:ext cx="140392" cy="140018"/>
            </a:xfrm>
            <a:custGeom>
              <a:avLst/>
              <a:gdLst>
                <a:gd name="connsiteX0" fmla="*/ 77040 w 140391"/>
                <a:gd name="connsiteY0" fmla="*/ 136180 h 140017"/>
                <a:gd name="connsiteX1" fmla="*/ 13166 w 140391"/>
                <a:gd name="connsiteY1" fmla="*/ 74230 h 140017"/>
                <a:gd name="connsiteX2" fmla="*/ 13162 w 140391"/>
                <a:gd name="connsiteY2" fmla="*/ 73872 h 140017"/>
                <a:gd name="connsiteX3" fmla="*/ 77391 w 140391"/>
                <a:gd name="connsiteY3" fmla="*/ 13140 h 140017"/>
                <a:gd name="connsiteX4" fmla="*/ 141263 w 140391"/>
                <a:gd name="connsiteY4" fmla="*/ 74736 h 140017"/>
                <a:gd name="connsiteX5" fmla="*/ 141269 w 140391"/>
                <a:gd name="connsiteY5" fmla="*/ 75272 h 140017"/>
                <a:gd name="connsiteX6" fmla="*/ 77040 w 140391"/>
                <a:gd name="connsiteY6" fmla="*/ 136180 h 140017"/>
                <a:gd name="connsiteX7" fmla="*/ 77040 w 140391"/>
                <a:gd name="connsiteY7" fmla="*/ 127429 h 140017"/>
                <a:gd name="connsiteX8" fmla="*/ 132144 w 140391"/>
                <a:gd name="connsiteY8" fmla="*/ 74922 h 140017"/>
                <a:gd name="connsiteX9" fmla="*/ 73839 w 140391"/>
                <a:gd name="connsiteY9" fmla="*/ 22983 h 140017"/>
                <a:gd name="connsiteX10" fmla="*/ 21761 w 140391"/>
                <a:gd name="connsiteY10" fmla="*/ 74922 h 140017"/>
                <a:gd name="connsiteX11" fmla="*/ 77216 w 140391"/>
                <a:gd name="connsiteY11" fmla="*/ 127604 h 1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91" h="140017">
                  <a:moveTo>
                    <a:pt x="77040" y="136180"/>
                  </a:moveTo>
                  <a:cubicBezTo>
                    <a:pt x="42249" y="136664"/>
                    <a:pt x="13652" y="108929"/>
                    <a:pt x="13166" y="74230"/>
                  </a:cubicBezTo>
                  <a:cubicBezTo>
                    <a:pt x="13164" y="74111"/>
                    <a:pt x="13163" y="73992"/>
                    <a:pt x="13162" y="73872"/>
                  </a:cubicBezTo>
                  <a:cubicBezTo>
                    <a:pt x="14307" y="39512"/>
                    <a:pt x="42927" y="12450"/>
                    <a:pt x="77391" y="13140"/>
                  </a:cubicBezTo>
                  <a:cubicBezTo>
                    <a:pt x="112084" y="12558"/>
                    <a:pt x="140680" y="40136"/>
                    <a:pt x="141263" y="74736"/>
                  </a:cubicBezTo>
                  <a:cubicBezTo>
                    <a:pt x="141266" y="74915"/>
                    <a:pt x="141268" y="75094"/>
                    <a:pt x="141269" y="75272"/>
                  </a:cubicBezTo>
                  <a:cubicBezTo>
                    <a:pt x="140218" y="109701"/>
                    <a:pt x="111570" y="136868"/>
                    <a:pt x="77040" y="136180"/>
                  </a:cubicBezTo>
                  <a:close/>
                  <a:moveTo>
                    <a:pt x="77040" y="127429"/>
                  </a:moveTo>
                  <a:cubicBezTo>
                    <a:pt x="106760" y="128016"/>
                    <a:pt x="131378" y="104559"/>
                    <a:pt x="132144" y="74922"/>
                  </a:cubicBezTo>
                  <a:cubicBezTo>
                    <a:pt x="130424" y="44522"/>
                    <a:pt x="104320" y="21268"/>
                    <a:pt x="73839" y="22983"/>
                  </a:cubicBezTo>
                  <a:cubicBezTo>
                    <a:pt x="45759" y="24563"/>
                    <a:pt x="23345" y="46917"/>
                    <a:pt x="21761" y="74922"/>
                  </a:cubicBezTo>
                  <a:cubicBezTo>
                    <a:pt x="22527" y="104725"/>
                    <a:pt x="47331" y="128289"/>
                    <a:pt x="77216" y="127604"/>
                  </a:cubicBezTo>
                  <a:close/>
                </a:path>
              </a:pathLst>
            </a:custGeom>
            <a:grpFill/>
            <a:ln w="3175" cap="flat">
              <a:noFill/>
              <a:prstDash val="solid"/>
              <a:miter/>
            </a:ln>
          </p:spPr>
          <p:txBody>
            <a:bodyPr rtlCol="0" anchor="ctr"/>
            <a:lstStyle/>
            <a:p>
              <a:endParaRPr lang="es-PE">
                <a:solidFill>
                  <a:srgbClr val="367A94"/>
                </a:solidFill>
              </a:endParaRPr>
            </a:p>
          </p:txBody>
        </p:sp>
        <p:sp>
          <p:nvSpPr>
            <p:cNvPr id="151" name="Forma libre 150">
              <a:extLst>
                <a:ext uri="{FF2B5EF4-FFF2-40B4-BE49-F238E27FC236}">
                  <a16:creationId xmlns:a16="http://schemas.microsoft.com/office/drawing/2014/main" id="{F676E220-5B07-2645-A721-46E275F70F82}"/>
                </a:ext>
              </a:extLst>
            </p:cNvPr>
            <p:cNvSpPr/>
            <p:nvPr/>
          </p:nvSpPr>
          <p:spPr>
            <a:xfrm>
              <a:off x="4020026" y="-375608"/>
              <a:ext cx="35098" cy="52507"/>
            </a:xfrm>
            <a:custGeom>
              <a:avLst/>
              <a:gdLst>
                <a:gd name="connsiteX0" fmla="*/ 22902 w 35097"/>
                <a:gd name="connsiteY0" fmla="*/ 27317 h 52506"/>
                <a:gd name="connsiteX1" fmla="*/ 22902 w 35097"/>
                <a:gd name="connsiteY1" fmla="*/ 35893 h 52506"/>
                <a:gd name="connsiteX2" fmla="*/ 18515 w 35097"/>
                <a:gd name="connsiteY2" fmla="*/ 41144 h 52506"/>
                <a:gd name="connsiteX3" fmla="*/ 13273 w 35097"/>
                <a:gd name="connsiteY3" fmla="*/ 37392 h 52506"/>
                <a:gd name="connsiteX4" fmla="*/ 13250 w 35097"/>
                <a:gd name="connsiteY4" fmla="*/ 36068 h 52506"/>
                <a:gd name="connsiteX5" fmla="*/ 13250 w 35097"/>
                <a:gd name="connsiteY5" fmla="*/ 18566 h 52506"/>
                <a:gd name="connsiteX6" fmla="*/ 16835 w 35097"/>
                <a:gd name="connsiteY6" fmla="*/ 13215 h 52506"/>
                <a:gd name="connsiteX7" fmla="*/ 22200 w 35097"/>
                <a:gd name="connsiteY7" fmla="*/ 16790 h 52506"/>
                <a:gd name="connsiteX8" fmla="*/ 22200 w 35097"/>
                <a:gd name="connsiteY8" fmla="*/ 18566 h 52506"/>
                <a:gd name="connsiteX9" fmla="*/ 22902 w 35097"/>
                <a:gd name="connsiteY9" fmla="*/ 27317 h 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7" h="52506">
                  <a:moveTo>
                    <a:pt x="22902" y="27317"/>
                  </a:moveTo>
                  <a:cubicBezTo>
                    <a:pt x="22902" y="30118"/>
                    <a:pt x="22902" y="33093"/>
                    <a:pt x="22902" y="35893"/>
                  </a:cubicBezTo>
                  <a:cubicBezTo>
                    <a:pt x="22902" y="38694"/>
                    <a:pt x="21147" y="41144"/>
                    <a:pt x="18515" y="41144"/>
                  </a:cubicBezTo>
                  <a:cubicBezTo>
                    <a:pt x="16028" y="41552"/>
                    <a:pt x="13681" y="39872"/>
                    <a:pt x="13273" y="37392"/>
                  </a:cubicBezTo>
                  <a:cubicBezTo>
                    <a:pt x="13201" y="36954"/>
                    <a:pt x="13193" y="36508"/>
                    <a:pt x="13250" y="36068"/>
                  </a:cubicBezTo>
                  <a:cubicBezTo>
                    <a:pt x="13250" y="30234"/>
                    <a:pt x="13250" y="24400"/>
                    <a:pt x="13250" y="18566"/>
                  </a:cubicBezTo>
                  <a:cubicBezTo>
                    <a:pt x="12759" y="16101"/>
                    <a:pt x="14363" y="13706"/>
                    <a:pt x="16835" y="13215"/>
                  </a:cubicBezTo>
                  <a:cubicBezTo>
                    <a:pt x="19306" y="12725"/>
                    <a:pt x="21709" y="14325"/>
                    <a:pt x="22200" y="16790"/>
                  </a:cubicBezTo>
                  <a:cubicBezTo>
                    <a:pt x="22317" y="17376"/>
                    <a:pt x="22317" y="17980"/>
                    <a:pt x="22200" y="18566"/>
                  </a:cubicBezTo>
                  <a:cubicBezTo>
                    <a:pt x="23078" y="21192"/>
                    <a:pt x="22902" y="24342"/>
                    <a:pt x="22902" y="27317"/>
                  </a:cubicBezTo>
                  <a:close/>
                </a:path>
              </a:pathLst>
            </a:custGeom>
            <a:grpFill/>
            <a:ln w="3175" cap="flat">
              <a:noFill/>
              <a:prstDash val="solid"/>
              <a:miter/>
            </a:ln>
          </p:spPr>
          <p:txBody>
            <a:bodyPr rtlCol="0" anchor="ctr"/>
            <a:lstStyle/>
            <a:p>
              <a:endParaRPr lang="es-PE">
                <a:solidFill>
                  <a:srgbClr val="367A94"/>
                </a:solidFill>
              </a:endParaRPr>
            </a:p>
          </p:txBody>
        </p:sp>
        <p:sp>
          <p:nvSpPr>
            <p:cNvPr id="152" name="Forma libre 151">
              <a:extLst>
                <a:ext uri="{FF2B5EF4-FFF2-40B4-BE49-F238E27FC236}">
                  <a16:creationId xmlns:a16="http://schemas.microsoft.com/office/drawing/2014/main" id="{2C368572-0F57-8C49-A00F-BA5620DE148A}"/>
                </a:ext>
              </a:extLst>
            </p:cNvPr>
            <p:cNvSpPr/>
            <p:nvPr/>
          </p:nvSpPr>
          <p:spPr>
            <a:xfrm>
              <a:off x="3954570" y="-375078"/>
              <a:ext cx="35098" cy="52507"/>
            </a:xfrm>
            <a:custGeom>
              <a:avLst/>
              <a:gdLst>
                <a:gd name="connsiteX0" fmla="*/ 13249 w 35097"/>
                <a:gd name="connsiteY0" fmla="*/ 26788 h 52506"/>
                <a:gd name="connsiteX1" fmla="*/ 13249 w 35097"/>
                <a:gd name="connsiteY1" fmla="*/ 18037 h 52506"/>
                <a:gd name="connsiteX2" fmla="*/ 17812 w 35097"/>
                <a:gd name="connsiteY2" fmla="*/ 13136 h 52506"/>
                <a:gd name="connsiteX3" fmla="*/ 22231 w 35097"/>
                <a:gd name="connsiteY3" fmla="*/ 17480 h 52506"/>
                <a:gd name="connsiteX4" fmla="*/ 22199 w 35097"/>
                <a:gd name="connsiteY4" fmla="*/ 18037 h 52506"/>
                <a:gd name="connsiteX5" fmla="*/ 22199 w 35097"/>
                <a:gd name="connsiteY5" fmla="*/ 35539 h 52506"/>
                <a:gd name="connsiteX6" fmla="*/ 18615 w 35097"/>
                <a:gd name="connsiteY6" fmla="*/ 40890 h 52506"/>
                <a:gd name="connsiteX7" fmla="*/ 13249 w 35097"/>
                <a:gd name="connsiteY7" fmla="*/ 37315 h 52506"/>
                <a:gd name="connsiteX8" fmla="*/ 13249 w 35097"/>
                <a:gd name="connsiteY8" fmla="*/ 35539 h 52506"/>
                <a:gd name="connsiteX9" fmla="*/ 13249 w 35097"/>
                <a:gd name="connsiteY9" fmla="*/ 26788 h 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7" h="52506">
                  <a:moveTo>
                    <a:pt x="13249" y="26788"/>
                  </a:moveTo>
                  <a:cubicBezTo>
                    <a:pt x="13249" y="23812"/>
                    <a:pt x="13249" y="20837"/>
                    <a:pt x="13249" y="18037"/>
                  </a:cubicBezTo>
                  <a:cubicBezTo>
                    <a:pt x="13249" y="15236"/>
                    <a:pt x="15004" y="12961"/>
                    <a:pt x="17812" y="13136"/>
                  </a:cubicBezTo>
                  <a:cubicBezTo>
                    <a:pt x="20235" y="13119"/>
                    <a:pt x="22214" y="15063"/>
                    <a:pt x="22231" y="17480"/>
                  </a:cubicBezTo>
                  <a:cubicBezTo>
                    <a:pt x="22232" y="17666"/>
                    <a:pt x="22222" y="17852"/>
                    <a:pt x="22199" y="18037"/>
                  </a:cubicBezTo>
                  <a:cubicBezTo>
                    <a:pt x="22199" y="23871"/>
                    <a:pt x="22199" y="29705"/>
                    <a:pt x="22199" y="35539"/>
                  </a:cubicBezTo>
                  <a:cubicBezTo>
                    <a:pt x="22691" y="38004"/>
                    <a:pt x="21086" y="40400"/>
                    <a:pt x="18615" y="40890"/>
                  </a:cubicBezTo>
                  <a:cubicBezTo>
                    <a:pt x="16144" y="41381"/>
                    <a:pt x="13741" y="39780"/>
                    <a:pt x="13249" y="37315"/>
                  </a:cubicBezTo>
                  <a:cubicBezTo>
                    <a:pt x="13132" y="36729"/>
                    <a:pt x="13132" y="36125"/>
                    <a:pt x="13249" y="35539"/>
                  </a:cubicBezTo>
                  <a:cubicBezTo>
                    <a:pt x="13074" y="32389"/>
                    <a:pt x="13249" y="29588"/>
                    <a:pt x="13249" y="26788"/>
                  </a:cubicBezTo>
                  <a:close/>
                </a:path>
              </a:pathLst>
            </a:custGeom>
            <a:grpFill/>
            <a:ln w="3175" cap="flat">
              <a:noFill/>
              <a:prstDash val="solid"/>
              <a:miter/>
            </a:ln>
          </p:spPr>
          <p:txBody>
            <a:bodyPr rtlCol="0" anchor="ctr"/>
            <a:lstStyle/>
            <a:p>
              <a:endParaRPr lang="es-PE">
                <a:solidFill>
                  <a:srgbClr val="367A94"/>
                </a:solidFill>
              </a:endParaRPr>
            </a:p>
          </p:txBody>
        </p:sp>
        <p:sp>
          <p:nvSpPr>
            <p:cNvPr id="153" name="Forma libre 152">
              <a:extLst>
                <a:ext uri="{FF2B5EF4-FFF2-40B4-BE49-F238E27FC236}">
                  <a16:creationId xmlns:a16="http://schemas.microsoft.com/office/drawing/2014/main" id="{3CA34C1F-E564-F943-9E34-D140D2CDE57E}"/>
                </a:ext>
              </a:extLst>
            </p:cNvPr>
            <p:cNvSpPr/>
            <p:nvPr/>
          </p:nvSpPr>
          <p:spPr>
            <a:xfrm>
              <a:off x="3972911" y="-318674"/>
              <a:ext cx="52647" cy="87511"/>
            </a:xfrm>
            <a:custGeom>
              <a:avLst/>
              <a:gdLst>
                <a:gd name="connsiteX0" fmla="*/ 51416 w 52646"/>
                <a:gd name="connsiteY0" fmla="*/ 38467 h 87510"/>
                <a:gd name="connsiteX1" fmla="*/ 47231 w 52646"/>
                <a:gd name="connsiteY1" fmla="*/ 43366 h 87510"/>
                <a:gd name="connsiteX2" fmla="*/ 47205 w 52646"/>
                <a:gd name="connsiteY2" fmla="*/ 43368 h 87510"/>
                <a:gd name="connsiteX3" fmla="*/ 42477 w 52646"/>
                <a:gd name="connsiteY3" fmla="*/ 39361 h 87510"/>
                <a:gd name="connsiteX4" fmla="*/ 42466 w 52646"/>
                <a:gd name="connsiteY4" fmla="*/ 38817 h 87510"/>
                <a:gd name="connsiteX5" fmla="*/ 31925 w 52646"/>
                <a:gd name="connsiteY5" fmla="*/ 29409 h 87510"/>
                <a:gd name="connsiteX6" fmla="*/ 22636 w 52646"/>
                <a:gd name="connsiteY6" fmla="*/ 37592 h 87510"/>
                <a:gd name="connsiteX7" fmla="*/ 29480 w 52646"/>
                <a:gd name="connsiteY7" fmla="*/ 48093 h 87510"/>
                <a:gd name="connsiteX8" fmla="*/ 34920 w 52646"/>
                <a:gd name="connsiteY8" fmla="*/ 48093 h 87510"/>
                <a:gd name="connsiteX9" fmla="*/ 51241 w 52646"/>
                <a:gd name="connsiteY9" fmla="*/ 63845 h 87510"/>
                <a:gd name="connsiteX10" fmla="*/ 39834 w 52646"/>
                <a:gd name="connsiteY10" fmla="*/ 82748 h 87510"/>
                <a:gd name="connsiteX11" fmla="*/ 36324 w 52646"/>
                <a:gd name="connsiteY11" fmla="*/ 87473 h 87510"/>
                <a:gd name="connsiteX12" fmla="*/ 33442 w 52646"/>
                <a:gd name="connsiteY12" fmla="*/ 91804 h 87510"/>
                <a:gd name="connsiteX13" fmla="*/ 33165 w 52646"/>
                <a:gd name="connsiteY13" fmla="*/ 91849 h 87510"/>
                <a:gd name="connsiteX14" fmla="*/ 28778 w 52646"/>
                <a:gd name="connsiteY14" fmla="*/ 90624 h 87510"/>
                <a:gd name="connsiteX15" fmla="*/ 27374 w 52646"/>
                <a:gd name="connsiteY15" fmla="*/ 86423 h 87510"/>
                <a:gd name="connsiteX16" fmla="*/ 24742 w 52646"/>
                <a:gd name="connsiteY16" fmla="*/ 82573 h 87510"/>
                <a:gd name="connsiteX17" fmla="*/ 13510 w 52646"/>
                <a:gd name="connsiteY17" fmla="*/ 66646 h 87510"/>
                <a:gd name="connsiteX18" fmla="*/ 17163 w 52646"/>
                <a:gd name="connsiteY18" fmla="*/ 61953 h 87510"/>
                <a:gd name="connsiteX19" fmla="*/ 17722 w 52646"/>
                <a:gd name="connsiteY19" fmla="*/ 61920 h 87510"/>
                <a:gd name="connsiteX20" fmla="*/ 22274 w 52646"/>
                <a:gd name="connsiteY20" fmla="*/ 65751 h 87510"/>
                <a:gd name="connsiteX21" fmla="*/ 22285 w 52646"/>
                <a:gd name="connsiteY21" fmla="*/ 66296 h 87510"/>
                <a:gd name="connsiteX22" fmla="*/ 32695 w 52646"/>
                <a:gd name="connsiteY22" fmla="*/ 75849 h 87510"/>
                <a:gd name="connsiteX23" fmla="*/ 42115 w 52646"/>
                <a:gd name="connsiteY23" fmla="*/ 67696 h 87510"/>
                <a:gd name="connsiteX24" fmla="*/ 34385 w 52646"/>
                <a:gd name="connsiteY24" fmla="*/ 56778 h 87510"/>
                <a:gd name="connsiteX25" fmla="*/ 33516 w 52646"/>
                <a:gd name="connsiteY25" fmla="*/ 56669 h 87510"/>
                <a:gd name="connsiteX26" fmla="*/ 21758 w 52646"/>
                <a:gd name="connsiteY26" fmla="*/ 53519 h 87510"/>
                <a:gd name="connsiteX27" fmla="*/ 13335 w 52646"/>
                <a:gd name="connsiteY27" fmla="*/ 36017 h 87510"/>
                <a:gd name="connsiteX28" fmla="*/ 25268 w 52646"/>
                <a:gd name="connsiteY28" fmla="*/ 22540 h 87510"/>
                <a:gd name="connsiteX29" fmla="*/ 27901 w 52646"/>
                <a:gd name="connsiteY29" fmla="*/ 18515 h 87510"/>
                <a:gd name="connsiteX30" fmla="*/ 30884 w 52646"/>
                <a:gd name="connsiteY30" fmla="*/ 13439 h 87510"/>
                <a:gd name="connsiteX31" fmla="*/ 36375 w 52646"/>
                <a:gd name="connsiteY31" fmla="*/ 15742 h 87510"/>
                <a:gd name="connsiteX32" fmla="*/ 36675 w 52646"/>
                <a:gd name="connsiteY32" fmla="*/ 17639 h 87510"/>
                <a:gd name="connsiteX33" fmla="*/ 40360 w 52646"/>
                <a:gd name="connsiteY33" fmla="*/ 22540 h 87510"/>
                <a:gd name="connsiteX34" fmla="*/ 51416 w 52646"/>
                <a:gd name="connsiteY34" fmla="*/ 38467 h 8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646" h="87510">
                  <a:moveTo>
                    <a:pt x="51416" y="38467"/>
                  </a:moveTo>
                  <a:cubicBezTo>
                    <a:pt x="51617" y="40972"/>
                    <a:pt x="49743" y="43165"/>
                    <a:pt x="47231" y="43366"/>
                  </a:cubicBezTo>
                  <a:cubicBezTo>
                    <a:pt x="47222" y="43366"/>
                    <a:pt x="47213" y="43367"/>
                    <a:pt x="47205" y="43368"/>
                  </a:cubicBezTo>
                  <a:cubicBezTo>
                    <a:pt x="44789" y="43563"/>
                    <a:pt x="42673" y="41769"/>
                    <a:pt x="42477" y="39361"/>
                  </a:cubicBezTo>
                  <a:cubicBezTo>
                    <a:pt x="42462" y="39180"/>
                    <a:pt x="42458" y="38998"/>
                    <a:pt x="42466" y="38817"/>
                  </a:cubicBezTo>
                  <a:cubicBezTo>
                    <a:pt x="42160" y="33316"/>
                    <a:pt x="37441" y="29104"/>
                    <a:pt x="31925" y="29409"/>
                  </a:cubicBezTo>
                  <a:cubicBezTo>
                    <a:pt x="27303" y="29665"/>
                    <a:pt x="23461" y="33049"/>
                    <a:pt x="22636" y="37592"/>
                  </a:cubicBezTo>
                  <a:cubicBezTo>
                    <a:pt x="21930" y="42314"/>
                    <a:pt x="24867" y="46819"/>
                    <a:pt x="29480" y="48093"/>
                  </a:cubicBezTo>
                  <a:cubicBezTo>
                    <a:pt x="31291" y="48220"/>
                    <a:pt x="33109" y="48220"/>
                    <a:pt x="34920" y="48093"/>
                  </a:cubicBezTo>
                  <a:cubicBezTo>
                    <a:pt x="43316" y="49038"/>
                    <a:pt x="50019" y="55507"/>
                    <a:pt x="51241" y="63845"/>
                  </a:cubicBezTo>
                  <a:cubicBezTo>
                    <a:pt x="52400" y="72044"/>
                    <a:pt x="47641" y="79931"/>
                    <a:pt x="39834" y="82748"/>
                  </a:cubicBezTo>
                  <a:cubicBezTo>
                    <a:pt x="37202" y="83798"/>
                    <a:pt x="35973" y="84673"/>
                    <a:pt x="36324" y="87473"/>
                  </a:cubicBezTo>
                  <a:cubicBezTo>
                    <a:pt x="36727" y="89463"/>
                    <a:pt x="35437" y="91402"/>
                    <a:pt x="33442" y="91804"/>
                  </a:cubicBezTo>
                  <a:cubicBezTo>
                    <a:pt x="33350" y="91822"/>
                    <a:pt x="33258" y="91837"/>
                    <a:pt x="33165" y="91849"/>
                  </a:cubicBezTo>
                  <a:cubicBezTo>
                    <a:pt x="31599" y="92016"/>
                    <a:pt x="30029" y="91578"/>
                    <a:pt x="28778" y="90624"/>
                  </a:cubicBezTo>
                  <a:cubicBezTo>
                    <a:pt x="27786" y="89456"/>
                    <a:pt x="27283" y="87951"/>
                    <a:pt x="27374" y="86423"/>
                  </a:cubicBezTo>
                  <a:cubicBezTo>
                    <a:pt x="27605" y="84659"/>
                    <a:pt x="26473" y="83002"/>
                    <a:pt x="24742" y="82573"/>
                  </a:cubicBezTo>
                  <a:cubicBezTo>
                    <a:pt x="18109" y="80022"/>
                    <a:pt x="13674" y="73733"/>
                    <a:pt x="13510" y="66646"/>
                  </a:cubicBezTo>
                  <a:cubicBezTo>
                    <a:pt x="13220" y="64344"/>
                    <a:pt x="14855" y="62243"/>
                    <a:pt x="17163" y="61953"/>
                  </a:cubicBezTo>
                  <a:cubicBezTo>
                    <a:pt x="17348" y="61930"/>
                    <a:pt x="17535" y="61919"/>
                    <a:pt x="17722" y="61920"/>
                  </a:cubicBezTo>
                  <a:cubicBezTo>
                    <a:pt x="20040" y="61724"/>
                    <a:pt x="22078" y="63440"/>
                    <a:pt x="22274" y="65751"/>
                  </a:cubicBezTo>
                  <a:cubicBezTo>
                    <a:pt x="22290" y="65932"/>
                    <a:pt x="22293" y="66114"/>
                    <a:pt x="22285" y="66296"/>
                  </a:cubicBezTo>
                  <a:cubicBezTo>
                    <a:pt x="22514" y="71801"/>
                    <a:pt x="27175" y="76078"/>
                    <a:pt x="32695" y="75849"/>
                  </a:cubicBezTo>
                  <a:cubicBezTo>
                    <a:pt x="37357" y="75656"/>
                    <a:pt x="41266" y="72272"/>
                    <a:pt x="42115" y="67696"/>
                  </a:cubicBezTo>
                  <a:cubicBezTo>
                    <a:pt x="43004" y="62552"/>
                    <a:pt x="39542" y="57664"/>
                    <a:pt x="34385" y="56778"/>
                  </a:cubicBezTo>
                  <a:cubicBezTo>
                    <a:pt x="34097" y="56728"/>
                    <a:pt x="33807" y="56692"/>
                    <a:pt x="33516" y="56669"/>
                  </a:cubicBezTo>
                  <a:cubicBezTo>
                    <a:pt x="29394" y="56620"/>
                    <a:pt x="25351" y="55536"/>
                    <a:pt x="21758" y="53519"/>
                  </a:cubicBezTo>
                  <a:cubicBezTo>
                    <a:pt x="15666" y="49915"/>
                    <a:pt x="12344" y="43012"/>
                    <a:pt x="13335" y="36017"/>
                  </a:cubicBezTo>
                  <a:cubicBezTo>
                    <a:pt x="14518" y="29674"/>
                    <a:pt x="19104" y="24496"/>
                    <a:pt x="25268" y="22540"/>
                  </a:cubicBezTo>
                  <a:cubicBezTo>
                    <a:pt x="27077" y="22106"/>
                    <a:pt x="28231" y="20340"/>
                    <a:pt x="27901" y="18515"/>
                  </a:cubicBezTo>
                  <a:cubicBezTo>
                    <a:pt x="27436" y="16309"/>
                    <a:pt x="28727" y="14112"/>
                    <a:pt x="30884" y="13439"/>
                  </a:cubicBezTo>
                  <a:cubicBezTo>
                    <a:pt x="33038" y="12563"/>
                    <a:pt x="35496" y="13594"/>
                    <a:pt x="36375" y="15742"/>
                  </a:cubicBezTo>
                  <a:cubicBezTo>
                    <a:pt x="36620" y="16343"/>
                    <a:pt x="36723" y="16992"/>
                    <a:pt x="36675" y="17639"/>
                  </a:cubicBezTo>
                  <a:cubicBezTo>
                    <a:pt x="36675" y="20615"/>
                    <a:pt x="37728" y="21490"/>
                    <a:pt x="40360" y="22540"/>
                  </a:cubicBezTo>
                  <a:cubicBezTo>
                    <a:pt x="46924" y="25146"/>
                    <a:pt x="51281" y="31423"/>
                    <a:pt x="51416" y="38467"/>
                  </a:cubicBezTo>
                  <a:close/>
                </a:path>
              </a:pathLst>
            </a:custGeom>
            <a:grpFill/>
            <a:ln w="3175" cap="flat">
              <a:noFill/>
              <a:prstDash val="solid"/>
              <a:miter/>
            </a:ln>
          </p:spPr>
          <p:txBody>
            <a:bodyPr rtlCol="0" anchor="ctr"/>
            <a:lstStyle/>
            <a:p>
              <a:endParaRPr lang="es-PE">
                <a:solidFill>
                  <a:srgbClr val="367A94"/>
                </a:solidFill>
              </a:endParaRPr>
            </a:p>
          </p:txBody>
        </p:sp>
      </p:grpSp>
      <p:sp>
        <p:nvSpPr>
          <p:cNvPr id="163" name="Rectángulo 162">
            <a:extLst>
              <a:ext uri="{FF2B5EF4-FFF2-40B4-BE49-F238E27FC236}">
                <a16:creationId xmlns:a16="http://schemas.microsoft.com/office/drawing/2014/main" id="{25AA3DDF-8B5D-FA42-82B6-C3713D446022}"/>
              </a:ext>
            </a:extLst>
          </p:cNvPr>
          <p:cNvSpPr/>
          <p:nvPr/>
        </p:nvSpPr>
        <p:spPr>
          <a:xfrm>
            <a:off x="1973471" y="4526501"/>
            <a:ext cx="3926858" cy="31525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4" name="Rectángulo 163">
            <a:extLst>
              <a:ext uri="{FF2B5EF4-FFF2-40B4-BE49-F238E27FC236}">
                <a16:creationId xmlns:a16="http://schemas.microsoft.com/office/drawing/2014/main" id="{6C216E8C-0286-F042-90B9-90CB9B85DF6E}"/>
              </a:ext>
            </a:extLst>
          </p:cNvPr>
          <p:cNvSpPr/>
          <p:nvPr/>
        </p:nvSpPr>
        <p:spPr>
          <a:xfrm>
            <a:off x="2069027"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PROGRAMADO</a:t>
            </a:r>
          </a:p>
        </p:txBody>
      </p:sp>
      <p:sp>
        <p:nvSpPr>
          <p:cNvPr id="165" name="Elipse 164">
            <a:extLst>
              <a:ext uri="{FF2B5EF4-FFF2-40B4-BE49-F238E27FC236}">
                <a16:creationId xmlns:a16="http://schemas.microsoft.com/office/drawing/2014/main" id="{8A2F00D9-06E2-4140-8E06-800FF902FAB7}"/>
              </a:ext>
            </a:extLst>
          </p:cNvPr>
          <p:cNvSpPr>
            <a:spLocks noChangeAspect="1"/>
          </p:cNvSpPr>
          <p:nvPr/>
        </p:nvSpPr>
        <p:spPr>
          <a:xfrm>
            <a:off x="2521951"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6" name="Rectángulo 165">
            <a:extLst>
              <a:ext uri="{FF2B5EF4-FFF2-40B4-BE49-F238E27FC236}">
                <a16:creationId xmlns:a16="http://schemas.microsoft.com/office/drawing/2014/main" id="{C76DE9E8-B25F-354B-B23E-090547524BBF}"/>
              </a:ext>
            </a:extLst>
          </p:cNvPr>
          <p:cNvSpPr/>
          <p:nvPr/>
        </p:nvSpPr>
        <p:spPr>
          <a:xfrm>
            <a:off x="3415188"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ATENDIDOS</a:t>
            </a:r>
          </a:p>
        </p:txBody>
      </p:sp>
      <p:sp>
        <p:nvSpPr>
          <p:cNvPr id="167" name="Elipse 166">
            <a:extLst>
              <a:ext uri="{FF2B5EF4-FFF2-40B4-BE49-F238E27FC236}">
                <a16:creationId xmlns:a16="http://schemas.microsoft.com/office/drawing/2014/main" id="{AC31AD72-C328-CA4D-9863-FC06A4FE2673}"/>
              </a:ext>
            </a:extLst>
          </p:cNvPr>
          <p:cNvSpPr>
            <a:spLocks noChangeAspect="1"/>
          </p:cNvSpPr>
          <p:nvPr/>
        </p:nvSpPr>
        <p:spPr>
          <a:xfrm>
            <a:off x="3875700" y="3968003"/>
            <a:ext cx="0" cy="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8" name="Rectángulo 167">
            <a:extLst>
              <a:ext uri="{FF2B5EF4-FFF2-40B4-BE49-F238E27FC236}">
                <a16:creationId xmlns:a16="http://schemas.microsoft.com/office/drawing/2014/main" id="{01425E76-0FB9-EF43-8C1F-035B20368A99}"/>
              </a:ext>
            </a:extLst>
          </p:cNvPr>
          <p:cNvSpPr/>
          <p:nvPr/>
        </p:nvSpPr>
        <p:spPr>
          <a:xfrm>
            <a:off x="4776098"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 AVANCE</a:t>
            </a:r>
          </a:p>
        </p:txBody>
      </p:sp>
      <p:cxnSp>
        <p:nvCxnSpPr>
          <p:cNvPr id="171" name="Conector recto 170">
            <a:extLst>
              <a:ext uri="{FF2B5EF4-FFF2-40B4-BE49-F238E27FC236}">
                <a16:creationId xmlns:a16="http://schemas.microsoft.com/office/drawing/2014/main" id="{6525ED06-491D-E442-B2F3-A3DCF1FAD797}"/>
              </a:ext>
            </a:extLst>
          </p:cNvPr>
          <p:cNvCxnSpPr/>
          <p:nvPr/>
        </p:nvCxnSpPr>
        <p:spPr>
          <a:xfrm>
            <a:off x="3393673" y="4201753"/>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Conector recto 171">
            <a:extLst>
              <a:ext uri="{FF2B5EF4-FFF2-40B4-BE49-F238E27FC236}">
                <a16:creationId xmlns:a16="http://schemas.microsoft.com/office/drawing/2014/main" id="{FD289A14-FFA7-144B-B472-6D5352417036}"/>
              </a:ext>
            </a:extLst>
          </p:cNvPr>
          <p:cNvCxnSpPr/>
          <p:nvPr/>
        </p:nvCxnSpPr>
        <p:spPr>
          <a:xfrm>
            <a:off x="4675168" y="4201753"/>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Conector recto 172">
            <a:extLst>
              <a:ext uri="{FF2B5EF4-FFF2-40B4-BE49-F238E27FC236}">
                <a16:creationId xmlns:a16="http://schemas.microsoft.com/office/drawing/2014/main" id="{129A7F98-34AD-7F44-8847-4AE69324A27C}"/>
              </a:ext>
            </a:extLst>
          </p:cNvPr>
          <p:cNvCxnSpPr>
            <a:cxnSpLocks/>
          </p:cNvCxnSpPr>
          <p:nvPr/>
        </p:nvCxnSpPr>
        <p:spPr>
          <a:xfrm>
            <a:off x="3393673" y="4526501"/>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173">
            <a:extLst>
              <a:ext uri="{FF2B5EF4-FFF2-40B4-BE49-F238E27FC236}">
                <a16:creationId xmlns:a16="http://schemas.microsoft.com/office/drawing/2014/main" id="{E5EACF42-52F0-4244-95B8-EA0A064840D5}"/>
              </a:ext>
            </a:extLst>
          </p:cNvPr>
          <p:cNvCxnSpPr>
            <a:cxnSpLocks/>
          </p:cNvCxnSpPr>
          <p:nvPr/>
        </p:nvCxnSpPr>
        <p:spPr>
          <a:xfrm>
            <a:off x="4675168" y="4526501"/>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1" name="Redondear rectángulo de esquina del mismo lado 180">
            <a:extLst>
              <a:ext uri="{FF2B5EF4-FFF2-40B4-BE49-F238E27FC236}">
                <a16:creationId xmlns:a16="http://schemas.microsoft.com/office/drawing/2014/main" id="{27C8286C-AD95-BE49-ACF3-D9FF2123C39E}"/>
              </a:ext>
            </a:extLst>
          </p:cNvPr>
          <p:cNvSpPr/>
          <p:nvPr/>
        </p:nvSpPr>
        <p:spPr>
          <a:xfrm>
            <a:off x="1973471" y="5881298"/>
            <a:ext cx="3926858" cy="292973"/>
          </a:xfrm>
          <a:prstGeom prst="round2SameRect">
            <a:avLst/>
          </a:prstGeom>
          <a:solidFill>
            <a:srgbClr val="AB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82" name="Rectángulo 181">
            <a:extLst>
              <a:ext uri="{FF2B5EF4-FFF2-40B4-BE49-F238E27FC236}">
                <a16:creationId xmlns:a16="http://schemas.microsoft.com/office/drawing/2014/main" id="{4D0103B7-A05E-A141-8CC4-554A34C40E35}"/>
              </a:ext>
            </a:extLst>
          </p:cNvPr>
          <p:cNvSpPr/>
          <p:nvPr/>
        </p:nvSpPr>
        <p:spPr>
          <a:xfrm>
            <a:off x="1973471" y="6206046"/>
            <a:ext cx="3926858" cy="31525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83" name="Rectángulo 182">
            <a:extLst>
              <a:ext uri="{FF2B5EF4-FFF2-40B4-BE49-F238E27FC236}">
                <a16:creationId xmlns:a16="http://schemas.microsoft.com/office/drawing/2014/main" id="{126863A7-0155-B346-BC92-1A0D4082A127}"/>
              </a:ext>
            </a:extLst>
          </p:cNvPr>
          <p:cNvSpPr/>
          <p:nvPr/>
        </p:nvSpPr>
        <p:spPr>
          <a:xfrm>
            <a:off x="2151258" y="5934952"/>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PROGRAMADO</a:t>
            </a:r>
          </a:p>
        </p:txBody>
      </p:sp>
      <p:sp>
        <p:nvSpPr>
          <p:cNvPr id="185" name="Rectángulo 184">
            <a:extLst>
              <a:ext uri="{FF2B5EF4-FFF2-40B4-BE49-F238E27FC236}">
                <a16:creationId xmlns:a16="http://schemas.microsoft.com/office/drawing/2014/main" id="{DF14A4C7-4CD6-EE43-8E29-F035586538D2}"/>
              </a:ext>
            </a:extLst>
          </p:cNvPr>
          <p:cNvSpPr/>
          <p:nvPr/>
        </p:nvSpPr>
        <p:spPr>
          <a:xfrm>
            <a:off x="3672112" y="5934952"/>
            <a:ext cx="986555"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EJECUTADO</a:t>
            </a:r>
          </a:p>
        </p:txBody>
      </p:sp>
      <p:sp>
        <p:nvSpPr>
          <p:cNvPr id="187" name="Rectángulo 186">
            <a:extLst>
              <a:ext uri="{FF2B5EF4-FFF2-40B4-BE49-F238E27FC236}">
                <a16:creationId xmlns:a16="http://schemas.microsoft.com/office/drawing/2014/main" id="{BBC63E40-2B30-F943-AC24-593052FB34F3}"/>
              </a:ext>
            </a:extLst>
          </p:cNvPr>
          <p:cNvSpPr/>
          <p:nvPr/>
        </p:nvSpPr>
        <p:spPr>
          <a:xfrm>
            <a:off x="4836966" y="5934952"/>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 AVANCE</a:t>
            </a:r>
          </a:p>
        </p:txBody>
      </p:sp>
      <p:cxnSp>
        <p:nvCxnSpPr>
          <p:cNvPr id="189" name="Conector recto 188">
            <a:extLst>
              <a:ext uri="{FF2B5EF4-FFF2-40B4-BE49-F238E27FC236}">
                <a16:creationId xmlns:a16="http://schemas.microsoft.com/office/drawing/2014/main" id="{F8961838-4FF3-3948-8654-D745F5FA6D2A}"/>
              </a:ext>
            </a:extLst>
          </p:cNvPr>
          <p:cNvCxnSpPr/>
          <p:nvPr/>
        </p:nvCxnSpPr>
        <p:spPr>
          <a:xfrm>
            <a:off x="3527191" y="5881298"/>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Conector recto 189">
            <a:extLst>
              <a:ext uri="{FF2B5EF4-FFF2-40B4-BE49-F238E27FC236}">
                <a16:creationId xmlns:a16="http://schemas.microsoft.com/office/drawing/2014/main" id="{A0A52058-DD7D-F34F-B102-AF82C4A09FBF}"/>
              </a:ext>
            </a:extLst>
          </p:cNvPr>
          <p:cNvCxnSpPr/>
          <p:nvPr/>
        </p:nvCxnSpPr>
        <p:spPr>
          <a:xfrm>
            <a:off x="5027172" y="5881298"/>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Conector recto 190">
            <a:extLst>
              <a:ext uri="{FF2B5EF4-FFF2-40B4-BE49-F238E27FC236}">
                <a16:creationId xmlns:a16="http://schemas.microsoft.com/office/drawing/2014/main" id="{1DBC503D-DC1F-244A-9405-21B43F8FCB73}"/>
              </a:ext>
            </a:extLst>
          </p:cNvPr>
          <p:cNvCxnSpPr>
            <a:cxnSpLocks/>
          </p:cNvCxnSpPr>
          <p:nvPr/>
        </p:nvCxnSpPr>
        <p:spPr>
          <a:xfrm>
            <a:off x="3527191" y="6206046"/>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2" name="Conector recto 191">
            <a:extLst>
              <a:ext uri="{FF2B5EF4-FFF2-40B4-BE49-F238E27FC236}">
                <a16:creationId xmlns:a16="http://schemas.microsoft.com/office/drawing/2014/main" id="{13D02B40-B475-8C40-BCE2-4BA30F9EFFBC}"/>
              </a:ext>
            </a:extLst>
          </p:cNvPr>
          <p:cNvCxnSpPr>
            <a:cxnSpLocks/>
          </p:cNvCxnSpPr>
          <p:nvPr/>
        </p:nvCxnSpPr>
        <p:spPr>
          <a:xfrm>
            <a:off x="5027172" y="6206046"/>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02" name="Imagen 201">
            <a:extLst>
              <a:ext uri="{FF2B5EF4-FFF2-40B4-BE49-F238E27FC236}">
                <a16:creationId xmlns:a16="http://schemas.microsoft.com/office/drawing/2014/main" id="{190B41F5-DE2B-F043-A845-E7773BA685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1906" y="2181314"/>
            <a:ext cx="152400" cy="304800"/>
          </a:xfrm>
          <a:prstGeom prst="rect">
            <a:avLst/>
          </a:prstGeom>
        </p:spPr>
      </p:pic>
      <p:sp>
        <p:nvSpPr>
          <p:cNvPr id="204" name="Elipse 203">
            <a:extLst>
              <a:ext uri="{FF2B5EF4-FFF2-40B4-BE49-F238E27FC236}">
                <a16:creationId xmlns:a16="http://schemas.microsoft.com/office/drawing/2014/main" id="{6EA10B0F-F6E8-B840-BD64-35C38247455A}"/>
              </a:ext>
            </a:extLst>
          </p:cNvPr>
          <p:cNvSpPr>
            <a:spLocks noChangeAspect="1"/>
          </p:cNvSpPr>
          <p:nvPr/>
        </p:nvSpPr>
        <p:spPr>
          <a:xfrm>
            <a:off x="261177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05" name="Elipse 204">
            <a:extLst>
              <a:ext uri="{FF2B5EF4-FFF2-40B4-BE49-F238E27FC236}">
                <a16:creationId xmlns:a16="http://schemas.microsoft.com/office/drawing/2014/main" id="{D600C76C-4655-8D45-8CCF-0BBC149B4683}"/>
              </a:ext>
            </a:extLst>
          </p:cNvPr>
          <p:cNvSpPr>
            <a:spLocks noChangeAspect="1"/>
          </p:cNvSpPr>
          <p:nvPr/>
        </p:nvSpPr>
        <p:spPr>
          <a:xfrm>
            <a:off x="387570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06" name="Elipse 205">
            <a:extLst>
              <a:ext uri="{FF2B5EF4-FFF2-40B4-BE49-F238E27FC236}">
                <a16:creationId xmlns:a16="http://schemas.microsoft.com/office/drawing/2014/main" id="{AF3329C5-5098-5A4C-AE76-FD8DD046DB0C}"/>
              </a:ext>
            </a:extLst>
          </p:cNvPr>
          <p:cNvSpPr>
            <a:spLocks noChangeAspect="1"/>
          </p:cNvSpPr>
          <p:nvPr/>
        </p:nvSpPr>
        <p:spPr>
          <a:xfrm>
            <a:off x="533492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01" name="Imagen 200">
            <a:extLst>
              <a:ext uri="{FF2B5EF4-FFF2-40B4-BE49-F238E27FC236}">
                <a16:creationId xmlns:a16="http://schemas.microsoft.com/office/drawing/2014/main" id="{C9A415C0-F163-8C4A-8B31-9A579D1FC9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6779" y="5678517"/>
            <a:ext cx="198457" cy="198457"/>
          </a:xfrm>
          <a:prstGeom prst="rect">
            <a:avLst/>
          </a:prstGeom>
        </p:spPr>
      </p:pic>
      <p:pic>
        <p:nvPicPr>
          <p:cNvPr id="208" name="Gráfico 207">
            <a:extLst>
              <a:ext uri="{FF2B5EF4-FFF2-40B4-BE49-F238E27FC236}">
                <a16:creationId xmlns:a16="http://schemas.microsoft.com/office/drawing/2014/main" id="{4EE3D3BC-2AD5-CA4F-BE9C-117F99DBBF0C}"/>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5175360" y="3996591"/>
            <a:ext cx="259249" cy="248668"/>
          </a:xfrm>
          <a:prstGeom prst="rect">
            <a:avLst/>
          </a:prstGeom>
        </p:spPr>
      </p:pic>
      <p:pic>
        <p:nvPicPr>
          <p:cNvPr id="210" name="Gráfico 209">
            <a:extLst>
              <a:ext uri="{FF2B5EF4-FFF2-40B4-BE49-F238E27FC236}">
                <a16:creationId xmlns:a16="http://schemas.microsoft.com/office/drawing/2014/main" id="{0A5BEFA1-F131-6C4E-9575-AE3425C62E17}"/>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2579287" y="4002923"/>
            <a:ext cx="234481" cy="224910"/>
          </a:xfrm>
          <a:prstGeom prst="rect">
            <a:avLst/>
          </a:prstGeom>
        </p:spPr>
      </p:pic>
      <p:pic>
        <p:nvPicPr>
          <p:cNvPr id="212" name="Gráfico 211">
            <a:extLst>
              <a:ext uri="{FF2B5EF4-FFF2-40B4-BE49-F238E27FC236}">
                <a16:creationId xmlns:a16="http://schemas.microsoft.com/office/drawing/2014/main" id="{EC05824A-08D6-3841-B939-13EBDE463FB8}"/>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5381114" y="5692399"/>
            <a:ext cx="214350" cy="205601"/>
          </a:xfrm>
          <a:prstGeom prst="rect">
            <a:avLst/>
          </a:prstGeom>
        </p:spPr>
      </p:pic>
      <p:sp>
        <p:nvSpPr>
          <p:cNvPr id="215" name="Rectángulo 214">
            <a:extLst>
              <a:ext uri="{FF2B5EF4-FFF2-40B4-BE49-F238E27FC236}">
                <a16:creationId xmlns:a16="http://schemas.microsoft.com/office/drawing/2014/main" id="{1DBC27B7-76CF-6047-A468-10EE93737C96}"/>
              </a:ext>
            </a:extLst>
          </p:cNvPr>
          <p:cNvSpPr/>
          <p:nvPr/>
        </p:nvSpPr>
        <p:spPr>
          <a:xfrm rot="2700000">
            <a:off x="479690" y="3321761"/>
            <a:ext cx="168498" cy="1684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 name="CuadroTexto 30">
            <a:extLst>
              <a:ext uri="{FF2B5EF4-FFF2-40B4-BE49-F238E27FC236}">
                <a16:creationId xmlns:a16="http://schemas.microsoft.com/office/drawing/2014/main" id="{A991CE5E-0696-1942-8E84-E7DE3896C60C}"/>
              </a:ext>
            </a:extLst>
          </p:cNvPr>
          <p:cNvSpPr txBox="1"/>
          <p:nvPr/>
        </p:nvSpPr>
        <p:spPr>
          <a:xfrm>
            <a:off x="435748" y="3098021"/>
            <a:ext cx="1425792" cy="364908"/>
          </a:xfrm>
          <a:prstGeom prst="rect">
            <a:avLst/>
          </a:prstGeom>
          <a:noFill/>
        </p:spPr>
        <p:txBody>
          <a:bodyPr wrap="square">
            <a:spAutoFit/>
          </a:bodyPr>
          <a:lstStyle/>
          <a:p>
            <a:pPr algn="ctr">
              <a:lnSpc>
                <a:spcPct val="107000"/>
              </a:lnSpc>
              <a:spcAft>
                <a:spcPts val="800"/>
              </a:spcAft>
            </a:pPr>
            <a:r>
              <a:rPr lang="es-ES" b="1" dirty="0">
                <a:solidFill>
                  <a:srgbClr val="FFFFFF"/>
                </a:solidFill>
                <a:latin typeface="Century Gothic" panose="020B0502020202020204" pitchFamily="34" charset="0"/>
              </a:rPr>
              <a:t>NACIONAL</a:t>
            </a:r>
            <a:endParaRPr lang="es-PE"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19" name="Elipse 218">
            <a:extLst>
              <a:ext uri="{FF2B5EF4-FFF2-40B4-BE49-F238E27FC236}">
                <a16:creationId xmlns:a16="http://schemas.microsoft.com/office/drawing/2014/main" id="{897A22CE-262F-0F46-83B4-887815C201BA}"/>
              </a:ext>
            </a:extLst>
          </p:cNvPr>
          <p:cNvSpPr>
            <a:spLocks noChangeAspect="1"/>
          </p:cNvSpPr>
          <p:nvPr/>
        </p:nvSpPr>
        <p:spPr>
          <a:xfrm>
            <a:off x="3858901"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18" name="Gráfico 217">
            <a:extLst>
              <a:ext uri="{FF2B5EF4-FFF2-40B4-BE49-F238E27FC236}">
                <a16:creationId xmlns:a16="http://schemas.microsoft.com/office/drawing/2014/main" id="{E8057ADB-FABB-8F4D-9EA6-898B715FDC27}"/>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2642158" y="5675443"/>
            <a:ext cx="231970" cy="222502"/>
          </a:xfrm>
          <a:prstGeom prst="rect">
            <a:avLst/>
          </a:prstGeom>
        </p:spPr>
      </p:pic>
      <p:pic>
        <p:nvPicPr>
          <p:cNvPr id="199" name="Gráfico 198">
            <a:extLst>
              <a:ext uri="{FF2B5EF4-FFF2-40B4-BE49-F238E27FC236}">
                <a16:creationId xmlns:a16="http://schemas.microsoft.com/office/drawing/2014/main" id="{1C3E8DCA-8288-2D42-8F08-3F3285ABFA40}"/>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3912413" y="4006409"/>
            <a:ext cx="247188" cy="247188"/>
          </a:xfrm>
          <a:prstGeom prst="rect">
            <a:avLst/>
          </a:prstGeom>
        </p:spPr>
      </p:pic>
      <p:grpSp>
        <p:nvGrpSpPr>
          <p:cNvPr id="5" name="Grupo 4">
            <a:extLst>
              <a:ext uri="{FF2B5EF4-FFF2-40B4-BE49-F238E27FC236}">
                <a16:creationId xmlns:a16="http://schemas.microsoft.com/office/drawing/2014/main" id="{9305E7A2-53E1-F24B-8D95-F7EBB76900BE}"/>
              </a:ext>
            </a:extLst>
          </p:cNvPr>
          <p:cNvGrpSpPr/>
          <p:nvPr/>
        </p:nvGrpSpPr>
        <p:grpSpPr>
          <a:xfrm>
            <a:off x="361492" y="4674273"/>
            <a:ext cx="1383789" cy="1383789"/>
            <a:chOff x="4381714" y="-394614"/>
            <a:chExt cx="1700039" cy="1700039"/>
          </a:xfrm>
        </p:grpSpPr>
        <p:sp>
          <p:nvSpPr>
            <p:cNvPr id="318" name="Elipse 317">
              <a:extLst>
                <a:ext uri="{FF2B5EF4-FFF2-40B4-BE49-F238E27FC236}">
                  <a16:creationId xmlns:a16="http://schemas.microsoft.com/office/drawing/2014/main" id="{DF0B69C5-A4E4-F74A-8881-07771FBA248B}"/>
                </a:ext>
              </a:extLst>
            </p:cNvPr>
            <p:cNvSpPr/>
            <p:nvPr/>
          </p:nvSpPr>
          <p:spPr>
            <a:xfrm>
              <a:off x="4515309" y="-259167"/>
              <a:ext cx="1452549" cy="145254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7" name="Elipse 316">
              <a:extLst>
                <a:ext uri="{FF2B5EF4-FFF2-40B4-BE49-F238E27FC236}">
                  <a16:creationId xmlns:a16="http://schemas.microsoft.com/office/drawing/2014/main" id="{928E7FF8-9566-0E40-80EA-BCFFD9E91D55}"/>
                </a:ext>
              </a:extLst>
            </p:cNvPr>
            <p:cNvSpPr/>
            <p:nvPr/>
          </p:nvSpPr>
          <p:spPr>
            <a:xfrm>
              <a:off x="4809332" y="38634"/>
              <a:ext cx="837132" cy="8371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 name="Elipse 1">
              <a:extLst>
                <a:ext uri="{FF2B5EF4-FFF2-40B4-BE49-F238E27FC236}">
                  <a16:creationId xmlns:a16="http://schemas.microsoft.com/office/drawing/2014/main" id="{7C9EE268-E171-AA4F-9C7A-410BD3FF1D06}"/>
                </a:ext>
              </a:extLst>
            </p:cNvPr>
            <p:cNvSpPr/>
            <p:nvPr/>
          </p:nvSpPr>
          <p:spPr>
            <a:xfrm>
              <a:off x="4989062" y="218364"/>
              <a:ext cx="477672" cy="4776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9" name="Elipse 318">
              <a:extLst>
                <a:ext uri="{FF2B5EF4-FFF2-40B4-BE49-F238E27FC236}">
                  <a16:creationId xmlns:a16="http://schemas.microsoft.com/office/drawing/2014/main" id="{0ADDAEB7-27E5-4347-9C19-F171324840F8}"/>
                </a:ext>
              </a:extLst>
            </p:cNvPr>
            <p:cNvSpPr/>
            <p:nvPr/>
          </p:nvSpPr>
          <p:spPr>
            <a:xfrm>
              <a:off x="4381714" y="-394614"/>
              <a:ext cx="1700039" cy="1700039"/>
            </a:xfrm>
            <a:prstGeom prst="ellipse">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pic>
        <p:nvPicPr>
          <p:cNvPr id="213" name="Imagen 212">
            <a:extLst>
              <a:ext uri="{FF2B5EF4-FFF2-40B4-BE49-F238E27FC236}">
                <a16:creationId xmlns:a16="http://schemas.microsoft.com/office/drawing/2014/main" id="{2FE86EBB-668A-524F-9B62-A250AB3EB4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5422" y="3981041"/>
            <a:ext cx="1866775" cy="2412040"/>
          </a:xfrm>
          <a:prstGeom prst="rect">
            <a:avLst/>
          </a:prstGeom>
        </p:spPr>
      </p:pic>
      <p:graphicFrame>
        <p:nvGraphicFramePr>
          <p:cNvPr id="6" name="Tabla 5">
            <a:extLst>
              <a:ext uri="{FF2B5EF4-FFF2-40B4-BE49-F238E27FC236}">
                <a16:creationId xmlns:a16="http://schemas.microsoft.com/office/drawing/2014/main" id="{9A2011EE-3E8D-DE4E-B54B-B0A296E88E3B}"/>
              </a:ext>
            </a:extLst>
          </p:cNvPr>
          <p:cNvGraphicFramePr>
            <a:graphicFrameLocks noGrp="1"/>
          </p:cNvGraphicFramePr>
          <p:nvPr/>
        </p:nvGraphicFramePr>
        <p:xfrm>
          <a:off x="2119707" y="4392450"/>
          <a:ext cx="3796488" cy="595240"/>
        </p:xfrm>
        <a:graphic>
          <a:graphicData uri="http://schemas.openxmlformats.org/drawingml/2006/table">
            <a:tbl>
              <a:tblPr>
                <a:tableStyleId>{5C22544A-7EE6-4342-B048-85BDC9FD1C3A}</a:tableStyleId>
              </a:tblPr>
              <a:tblGrid>
                <a:gridCol w="1242020">
                  <a:extLst>
                    <a:ext uri="{9D8B030D-6E8A-4147-A177-3AD203B41FA5}">
                      <a16:colId xmlns:a16="http://schemas.microsoft.com/office/drawing/2014/main" val="2290059706"/>
                    </a:ext>
                  </a:extLst>
                </a:gridCol>
                <a:gridCol w="1277234">
                  <a:extLst>
                    <a:ext uri="{9D8B030D-6E8A-4147-A177-3AD203B41FA5}">
                      <a16:colId xmlns:a16="http://schemas.microsoft.com/office/drawing/2014/main" val="3798136720"/>
                    </a:ext>
                  </a:extLst>
                </a:gridCol>
                <a:gridCol w="1277234">
                  <a:extLst>
                    <a:ext uri="{9D8B030D-6E8A-4147-A177-3AD203B41FA5}">
                      <a16:colId xmlns:a16="http://schemas.microsoft.com/office/drawing/2014/main" val="2098912326"/>
                    </a:ext>
                  </a:extLst>
                </a:gridCol>
              </a:tblGrid>
              <a:tr h="595240">
                <a:tc>
                  <a:txBody>
                    <a:bodyPr/>
                    <a:lstStyle/>
                    <a:p>
                      <a:pPr algn="ctr" fontAlgn="ctr"/>
                      <a:r>
                        <a:rPr lang="es-PE" sz="2000" b="1" kern="1200" dirty="0">
                          <a:solidFill>
                            <a:schemeClr val="tx1"/>
                          </a:solidFill>
                          <a:latin typeface="+mn-lt"/>
                          <a:ea typeface="+mn-ea"/>
                          <a:cs typeface="+mn-cs"/>
                        </a:rPr>
                        <a:t>176,264</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PE" sz="2000" b="1" kern="1200" dirty="0">
                          <a:solidFill>
                            <a:schemeClr val="tx1"/>
                          </a:solidFill>
                          <a:latin typeface="+mn-lt"/>
                          <a:ea typeface="+mn-ea"/>
                          <a:cs typeface="+mn-cs"/>
                        </a:rPr>
                        <a:t>174,550</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PE" sz="2000" b="1" kern="1200" dirty="0">
                          <a:solidFill>
                            <a:schemeClr val="tx1"/>
                          </a:solidFill>
                          <a:latin typeface="+mn-lt"/>
                          <a:ea typeface="+mn-ea"/>
                          <a:cs typeface="+mn-cs"/>
                        </a:rPr>
                        <a:t>99.0%</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730096"/>
                  </a:ext>
                </a:extLst>
              </a:tr>
            </a:tbl>
          </a:graphicData>
        </a:graphic>
      </p:graphicFrame>
      <p:graphicFrame>
        <p:nvGraphicFramePr>
          <p:cNvPr id="325" name="Tabla 324">
            <a:extLst>
              <a:ext uri="{FF2B5EF4-FFF2-40B4-BE49-F238E27FC236}">
                <a16:creationId xmlns:a16="http://schemas.microsoft.com/office/drawing/2014/main" id="{48956137-8A0A-A541-8D07-3AE87F2807F2}"/>
              </a:ext>
            </a:extLst>
          </p:cNvPr>
          <p:cNvGraphicFramePr>
            <a:graphicFrameLocks noGrp="1"/>
          </p:cNvGraphicFramePr>
          <p:nvPr/>
        </p:nvGraphicFramePr>
        <p:xfrm>
          <a:off x="1983843" y="6057555"/>
          <a:ext cx="3903125" cy="595240"/>
        </p:xfrm>
        <a:graphic>
          <a:graphicData uri="http://schemas.openxmlformats.org/drawingml/2006/table">
            <a:tbl>
              <a:tblPr>
                <a:tableStyleId>{5C22544A-7EE6-4342-B048-85BDC9FD1C3A}</a:tableStyleId>
              </a:tblPr>
              <a:tblGrid>
                <a:gridCol w="1530322">
                  <a:extLst>
                    <a:ext uri="{9D8B030D-6E8A-4147-A177-3AD203B41FA5}">
                      <a16:colId xmlns:a16="http://schemas.microsoft.com/office/drawing/2014/main" val="2290059706"/>
                    </a:ext>
                  </a:extLst>
                </a:gridCol>
                <a:gridCol w="1524000">
                  <a:extLst>
                    <a:ext uri="{9D8B030D-6E8A-4147-A177-3AD203B41FA5}">
                      <a16:colId xmlns:a16="http://schemas.microsoft.com/office/drawing/2014/main" val="3798136720"/>
                    </a:ext>
                  </a:extLst>
                </a:gridCol>
                <a:gridCol w="848803">
                  <a:extLst>
                    <a:ext uri="{9D8B030D-6E8A-4147-A177-3AD203B41FA5}">
                      <a16:colId xmlns:a16="http://schemas.microsoft.com/office/drawing/2014/main" val="2098912326"/>
                    </a:ext>
                  </a:extLst>
                </a:gridCol>
              </a:tblGrid>
              <a:tr h="595240">
                <a:tc>
                  <a:txBody>
                    <a:bodyPr/>
                    <a:lstStyle/>
                    <a:p>
                      <a:pPr marL="0" algn="ctr" defTabSz="914400" rtl="0" eaLnBrk="1" fontAlgn="ctr" latinLnBrk="0" hangingPunct="1"/>
                      <a:r>
                        <a:rPr lang="es-PE" sz="2000" b="1" kern="1200" dirty="0">
                          <a:solidFill>
                            <a:schemeClr val="tx1"/>
                          </a:solidFill>
                          <a:latin typeface="+mn-lt"/>
                          <a:ea typeface="+mn-ea"/>
                          <a:cs typeface="+mn-cs"/>
                        </a:rPr>
                        <a:t>516,498,335</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2000" b="1" kern="1200" dirty="0">
                          <a:solidFill>
                            <a:schemeClr val="tx1"/>
                          </a:solidFill>
                          <a:latin typeface="+mn-lt"/>
                          <a:ea typeface="+mn-ea"/>
                          <a:cs typeface="+mn-cs"/>
                        </a:rPr>
                        <a:t>290,618,855</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2000" b="1" kern="1200" dirty="0">
                          <a:solidFill>
                            <a:schemeClr val="tx1"/>
                          </a:solidFill>
                          <a:latin typeface="+mn-lt"/>
                          <a:ea typeface="+mn-ea"/>
                          <a:cs typeface="+mn-cs"/>
                        </a:rPr>
                        <a:t>56.3%</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730096"/>
                  </a:ext>
                </a:extLst>
              </a:tr>
            </a:tbl>
          </a:graphicData>
        </a:graphic>
      </p:graphicFrame>
      <p:sp>
        <p:nvSpPr>
          <p:cNvPr id="432" name="CuadroTexto 431">
            <a:extLst>
              <a:ext uri="{FF2B5EF4-FFF2-40B4-BE49-F238E27FC236}">
                <a16:creationId xmlns:a16="http://schemas.microsoft.com/office/drawing/2014/main" id="{43CBB09B-1814-0942-9887-1BA24C5AE3B8}"/>
              </a:ext>
            </a:extLst>
          </p:cNvPr>
          <p:cNvSpPr txBox="1"/>
          <p:nvPr/>
        </p:nvSpPr>
        <p:spPr>
          <a:xfrm>
            <a:off x="1907176" y="6476331"/>
            <a:ext cx="3397808" cy="184666"/>
          </a:xfrm>
          <a:prstGeom prst="rect">
            <a:avLst/>
          </a:prstGeom>
          <a:noFill/>
        </p:spPr>
        <p:txBody>
          <a:bodyPr wrap="square">
            <a:spAutoFit/>
          </a:bodyPr>
          <a:lstStyle/>
          <a:p>
            <a:r>
              <a:rPr lang="es-PE" sz="600" dirty="0"/>
              <a:t>Fuente: SIAF al 03/07/2023</a:t>
            </a:r>
          </a:p>
        </p:txBody>
      </p:sp>
      <p:sp>
        <p:nvSpPr>
          <p:cNvPr id="433" name="CuadroTexto 432">
            <a:extLst>
              <a:ext uri="{FF2B5EF4-FFF2-40B4-BE49-F238E27FC236}">
                <a16:creationId xmlns:a16="http://schemas.microsoft.com/office/drawing/2014/main" id="{EDDA9E92-EEBF-B045-99A7-E5FD541245BD}"/>
              </a:ext>
            </a:extLst>
          </p:cNvPr>
          <p:cNvSpPr txBox="1"/>
          <p:nvPr/>
        </p:nvSpPr>
        <p:spPr>
          <a:xfrm>
            <a:off x="1907175" y="4797432"/>
            <a:ext cx="3748360" cy="276999"/>
          </a:xfrm>
          <a:prstGeom prst="rect">
            <a:avLst/>
          </a:prstGeom>
          <a:noFill/>
        </p:spPr>
        <p:txBody>
          <a:bodyPr wrap="square">
            <a:spAutoFit/>
          </a:bodyPr>
          <a:lstStyle/>
          <a:p>
            <a:r>
              <a:rPr lang="es-PE" sz="600" dirty="0"/>
              <a:t>Fuente: </a:t>
            </a:r>
            <a:r>
              <a:rPr lang="es-ES" sz="600" dirty="0"/>
              <a:t>Base de datos del Sistema Integrado del Programa Cuna Más; la meta de atendidos consignada corresponde al mes de Mayo dado que la meta de Junio se termina de procesar la quincena de Julio.</a:t>
            </a:r>
          </a:p>
        </p:txBody>
      </p:sp>
      <p:grpSp>
        <p:nvGrpSpPr>
          <p:cNvPr id="136" name="Grupo 135">
            <a:extLst>
              <a:ext uri="{FF2B5EF4-FFF2-40B4-BE49-F238E27FC236}">
                <a16:creationId xmlns:a16="http://schemas.microsoft.com/office/drawing/2014/main" id="{7FF0FFA6-5E49-3841-8B0C-45A47D59A248}"/>
              </a:ext>
            </a:extLst>
          </p:cNvPr>
          <p:cNvGrpSpPr/>
          <p:nvPr/>
        </p:nvGrpSpPr>
        <p:grpSpPr>
          <a:xfrm>
            <a:off x="6374557" y="3131789"/>
            <a:ext cx="1741582" cy="308747"/>
            <a:chOff x="3642788" y="2093618"/>
            <a:chExt cx="1634091" cy="308747"/>
          </a:xfrm>
          <a:solidFill>
            <a:srgbClr val="136690"/>
          </a:solidFill>
        </p:grpSpPr>
        <p:sp>
          <p:nvSpPr>
            <p:cNvPr id="137" name="Rectángulo 136">
              <a:extLst>
                <a:ext uri="{FF2B5EF4-FFF2-40B4-BE49-F238E27FC236}">
                  <a16:creationId xmlns:a16="http://schemas.microsoft.com/office/drawing/2014/main" id="{973F2DD1-F31A-EE49-835F-A033F3D22ABD}"/>
                </a:ext>
              </a:extLst>
            </p:cNvPr>
            <p:cNvSpPr/>
            <p:nvPr/>
          </p:nvSpPr>
          <p:spPr>
            <a:xfrm>
              <a:off x="3797160" y="2093618"/>
              <a:ext cx="1347690" cy="3087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39" name="Elipse 138">
              <a:extLst>
                <a:ext uri="{FF2B5EF4-FFF2-40B4-BE49-F238E27FC236}">
                  <a16:creationId xmlns:a16="http://schemas.microsoft.com/office/drawing/2014/main" id="{085EC11C-F0B3-184C-A6C7-77D19FFF46DD}"/>
                </a:ext>
              </a:extLst>
            </p:cNvPr>
            <p:cNvSpPr/>
            <p:nvPr/>
          </p:nvSpPr>
          <p:spPr>
            <a:xfrm>
              <a:off x="3642788"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40" name="Elipse 139">
              <a:extLst>
                <a:ext uri="{FF2B5EF4-FFF2-40B4-BE49-F238E27FC236}">
                  <a16:creationId xmlns:a16="http://schemas.microsoft.com/office/drawing/2014/main" id="{C829A1BC-368F-6E49-A2A2-A04966D9E40E}"/>
                </a:ext>
              </a:extLst>
            </p:cNvPr>
            <p:cNvSpPr/>
            <p:nvPr/>
          </p:nvSpPr>
          <p:spPr>
            <a:xfrm>
              <a:off x="4968132"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sp>
        <p:nvSpPr>
          <p:cNvPr id="143" name="Rectángulo 142">
            <a:extLst>
              <a:ext uri="{FF2B5EF4-FFF2-40B4-BE49-F238E27FC236}">
                <a16:creationId xmlns:a16="http://schemas.microsoft.com/office/drawing/2014/main" id="{1DBC27B7-76CF-6047-A468-10EE93737C96}"/>
              </a:ext>
            </a:extLst>
          </p:cNvPr>
          <p:cNvSpPr/>
          <p:nvPr/>
        </p:nvSpPr>
        <p:spPr>
          <a:xfrm rot="2700000">
            <a:off x="6601093" y="3336088"/>
            <a:ext cx="168498" cy="1684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44" name="CuadroTexto 143">
            <a:extLst>
              <a:ext uri="{FF2B5EF4-FFF2-40B4-BE49-F238E27FC236}">
                <a16:creationId xmlns:a16="http://schemas.microsoft.com/office/drawing/2014/main" id="{A991CE5E-0696-1942-8E84-E7DE3896C60C}"/>
              </a:ext>
            </a:extLst>
          </p:cNvPr>
          <p:cNvSpPr txBox="1"/>
          <p:nvPr/>
        </p:nvSpPr>
        <p:spPr>
          <a:xfrm>
            <a:off x="6383601" y="3112348"/>
            <a:ext cx="1732538" cy="322845"/>
          </a:xfrm>
          <a:prstGeom prst="rect">
            <a:avLst/>
          </a:prstGeom>
          <a:noFill/>
        </p:spPr>
        <p:txBody>
          <a:bodyPr wrap="square">
            <a:spAutoFit/>
          </a:bodyPr>
          <a:lstStyle/>
          <a:p>
            <a:pPr algn="ctr">
              <a:lnSpc>
                <a:spcPct val="107000"/>
              </a:lnSpc>
              <a:spcAft>
                <a:spcPts val="800"/>
              </a:spcAft>
            </a:pPr>
            <a:r>
              <a:rPr lang="es-ES" b="1" dirty="0">
                <a:solidFill>
                  <a:srgbClr val="FFFFFF"/>
                </a:solidFill>
                <a:latin typeface="Century Gothic" panose="020B0502020202020204" pitchFamily="34" charset="0"/>
              </a:rPr>
              <a:t>LOGROS</a:t>
            </a:r>
            <a:endParaRPr lang="es-PE"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45" name="Google Shape;198;p9"/>
          <p:cNvSpPr/>
          <p:nvPr/>
        </p:nvSpPr>
        <p:spPr>
          <a:xfrm>
            <a:off x="235691" y="1843819"/>
            <a:ext cx="1043353" cy="987160"/>
          </a:xfrm>
          <a:prstGeom prst="ellipse">
            <a:avLst/>
          </a:prstGeom>
          <a:blipFill rotWithShape="1">
            <a:blip r:embed="rId9" cstate="screen">
              <a:alphaModFix/>
              <a:extLst>
                <a:ext uri="{28A0092B-C50C-407E-A947-70E740481C1C}">
                  <a14:useLocalDpi xmlns:a14="http://schemas.microsoft.com/office/drawing/2010/main"/>
                </a:ext>
              </a:extLst>
            </a:blip>
            <a:stretch>
              <a:fillRect/>
            </a:stretch>
          </a:blip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CuadroTexto 8">
            <a:extLst>
              <a:ext uri="{FF2B5EF4-FFF2-40B4-BE49-F238E27FC236}">
                <a16:creationId xmlns:a16="http://schemas.microsoft.com/office/drawing/2014/main" id="{CFF80C9D-B65B-1851-F924-9831AB958FE0}"/>
              </a:ext>
            </a:extLst>
          </p:cNvPr>
          <p:cNvSpPr txBox="1"/>
          <p:nvPr/>
        </p:nvSpPr>
        <p:spPr>
          <a:xfrm>
            <a:off x="6411359" y="3994372"/>
            <a:ext cx="5400425" cy="1731243"/>
          </a:xfrm>
          <a:prstGeom prst="rect">
            <a:avLst/>
          </a:prstGeom>
          <a:noFill/>
        </p:spPr>
        <p:txBody>
          <a:bodyPr wrap="square">
            <a:spAutoFit/>
          </a:bodyPr>
          <a:lstStyle/>
          <a:p>
            <a:pPr marL="285750" indent="-285750" algn="just">
              <a:buFont typeface="Arial" panose="020B0604020202020204" pitchFamily="34" charset="0"/>
              <a:buChar char="•"/>
            </a:pPr>
            <a:r>
              <a:rPr lang="es-MX" sz="1600" b="1" dirty="0">
                <a:latin typeface="Century Gothic" panose="020B0502020202020204" pitchFamily="34" charset="0"/>
                <a:cs typeface="Arial" panose="020B0604020202020204" pitchFamily="34" charset="0"/>
              </a:rPr>
              <a:t>174,550 usuarios atendidos por el Programa Cuna Más </a:t>
            </a:r>
            <a:r>
              <a:rPr lang="es-MX" sz="1600" dirty="0">
                <a:latin typeface="Century Gothic" panose="020B0502020202020204" pitchFamily="34" charset="0"/>
                <a:cs typeface="Arial" panose="020B0604020202020204" pitchFamily="34" charset="0"/>
              </a:rPr>
              <a:t>a través del SCD y SAF,</a:t>
            </a:r>
            <a:r>
              <a:rPr lang="es-MX" sz="1600" b="1" dirty="0">
                <a:latin typeface="Century Gothic" panose="020B0502020202020204" pitchFamily="34" charset="0"/>
                <a:cs typeface="Arial" panose="020B0604020202020204" pitchFamily="34" charset="0"/>
              </a:rPr>
              <a:t> </a:t>
            </a:r>
            <a:r>
              <a:rPr lang="es-MX" sz="1600" dirty="0">
                <a:solidFill>
                  <a:schemeClr val="tx1"/>
                </a:solidFill>
                <a:latin typeface="Century Gothic" panose="020B0502020202020204" pitchFamily="34" charset="0"/>
                <a:cs typeface="Arial" panose="020B0604020202020204" pitchFamily="34" charset="0"/>
              </a:rPr>
              <a:t>contribuyendo al desarrollo integral para la primera infancia</a:t>
            </a:r>
          </a:p>
          <a:p>
            <a:pPr algn="just"/>
            <a:endParaRPr lang="es-MX" sz="1600" dirty="0">
              <a:solidFill>
                <a:srgbClr val="4472C4">
                  <a:lumMod val="50000"/>
                </a:srgbClr>
              </a:solidFill>
              <a:latin typeface="Century Gothic" panose="020B0502020202020204" pitchFamily="34" charset="0"/>
              <a:cs typeface="Arial" panose="020B0604020202020204" pitchFamily="34" charset="0"/>
            </a:endParaRPr>
          </a:p>
          <a:p>
            <a:pPr marL="285750" indent="-285750" algn="just">
              <a:buFont typeface="Arial" panose="020B0604020202020204" pitchFamily="34" charset="0"/>
              <a:buChar char="•"/>
            </a:pPr>
            <a:r>
              <a:rPr lang="es-PE" sz="1600" b="1" dirty="0">
                <a:latin typeface="Century Gothic" panose="020B0502020202020204" pitchFamily="34" charset="0"/>
                <a:cs typeface="Arial" panose="020B0604020202020204" pitchFamily="34" charset="0"/>
              </a:rPr>
              <a:t>532 locales acondicionados o con mantenimiento </a:t>
            </a:r>
            <a:r>
              <a:rPr lang="es-PE" sz="1600" dirty="0">
                <a:latin typeface="Century Gothic" panose="020B0502020202020204" pitchFamily="34" charset="0"/>
                <a:cs typeface="Arial" panose="020B0604020202020204" pitchFamily="34" charset="0"/>
              </a:rPr>
              <a:t>de su infraestructura en la gestión </a:t>
            </a:r>
            <a:r>
              <a:rPr lang="es-PE" sz="1050" dirty="0">
                <a:latin typeface="Century Gothic" panose="020B0502020202020204" pitchFamily="34" charset="0"/>
                <a:cs typeface="Arial" panose="020B0604020202020204" pitchFamily="34" charset="0"/>
              </a:rPr>
              <a:t>(</a:t>
            </a:r>
            <a:r>
              <a:rPr lang="es-ES" sz="1050" dirty="0">
                <a:latin typeface="Century Gothic" panose="020B0502020202020204" pitchFamily="34" charset="0"/>
                <a:cs typeface="Arial" panose="020B0604020202020204" pitchFamily="34" charset="0"/>
              </a:rPr>
              <a:t>Fuente: Equipo de Infraestructura UTAI / Reporte POI a Junio 2023)</a:t>
            </a:r>
            <a:endParaRPr lang="es-MX"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89306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n 134">
            <a:extLst>
              <a:ext uri="{FF2B5EF4-FFF2-40B4-BE49-F238E27FC236}">
                <a16:creationId xmlns:a16="http://schemas.microsoft.com/office/drawing/2014/main" id="{E2605310-60DA-544E-8CE4-8843D8D763A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6161795" y="3210288"/>
            <a:ext cx="5938809" cy="3600000"/>
          </a:xfrm>
          <a:prstGeom prst="rect">
            <a:avLst/>
          </a:prstGeom>
        </p:spPr>
      </p:pic>
      <p:pic>
        <p:nvPicPr>
          <p:cNvPr id="214" name="Imagen 213">
            <a:extLst>
              <a:ext uri="{FF2B5EF4-FFF2-40B4-BE49-F238E27FC236}">
                <a16:creationId xmlns:a16="http://schemas.microsoft.com/office/drawing/2014/main" id="{E2605310-60DA-544E-8CE4-8843D8D763A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5648" y="3210288"/>
            <a:ext cx="5938809" cy="3600000"/>
          </a:xfrm>
          <a:prstGeom prst="rect">
            <a:avLst/>
          </a:prstGeom>
        </p:spPr>
      </p:pic>
      <p:sp>
        <p:nvSpPr>
          <p:cNvPr id="162" name="Redondear rectángulo de esquina del mismo lado 161">
            <a:extLst>
              <a:ext uri="{FF2B5EF4-FFF2-40B4-BE49-F238E27FC236}">
                <a16:creationId xmlns:a16="http://schemas.microsoft.com/office/drawing/2014/main" id="{C47CF6A0-62B3-F44D-A7B6-EBA5984C8128}"/>
              </a:ext>
            </a:extLst>
          </p:cNvPr>
          <p:cNvSpPr/>
          <p:nvPr/>
        </p:nvSpPr>
        <p:spPr>
          <a:xfrm>
            <a:off x="1973471" y="4201753"/>
            <a:ext cx="3926858" cy="292973"/>
          </a:xfrm>
          <a:prstGeom prst="round2SameRect">
            <a:avLst/>
          </a:prstGeom>
          <a:solidFill>
            <a:srgbClr val="AB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20" name="Elipse 219">
            <a:extLst>
              <a:ext uri="{FF2B5EF4-FFF2-40B4-BE49-F238E27FC236}">
                <a16:creationId xmlns:a16="http://schemas.microsoft.com/office/drawing/2014/main" id="{096E773B-D3E9-F942-BF6F-04BBEA46FEB6}"/>
              </a:ext>
            </a:extLst>
          </p:cNvPr>
          <p:cNvSpPr>
            <a:spLocks noChangeAspect="1"/>
          </p:cNvSpPr>
          <p:nvPr/>
        </p:nvSpPr>
        <p:spPr>
          <a:xfrm>
            <a:off x="5117924"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95" name="Rectángulo 94">
            <a:extLst>
              <a:ext uri="{FF2B5EF4-FFF2-40B4-BE49-F238E27FC236}">
                <a16:creationId xmlns:a16="http://schemas.microsoft.com/office/drawing/2014/main" id="{772A0124-274B-9D4A-A014-A6CAFBD807EC}"/>
              </a:ext>
            </a:extLst>
          </p:cNvPr>
          <p:cNvSpPr/>
          <p:nvPr/>
        </p:nvSpPr>
        <p:spPr>
          <a:xfrm>
            <a:off x="2321977" y="3535013"/>
            <a:ext cx="2361508" cy="400110"/>
          </a:xfrm>
          <a:prstGeom prst="rect">
            <a:avLst/>
          </a:prstGeom>
        </p:spPr>
        <p:txBody>
          <a:bodyPr wrap="square">
            <a:spAutoFit/>
          </a:bodyPr>
          <a:lstStyle/>
          <a:p>
            <a:pPr fontAlgn="ctr"/>
            <a:r>
              <a:rPr lang="es-PE" sz="2000" b="1" dirty="0">
                <a:solidFill>
                  <a:srgbClr val="367A94"/>
                </a:solidFill>
                <a:latin typeface="Roboto" pitchFamily="2" charset="0"/>
                <a:ea typeface="Roboto" pitchFamily="2" charset="0"/>
              </a:rPr>
              <a:t>Cobertura</a:t>
            </a:r>
          </a:p>
        </p:txBody>
      </p:sp>
      <p:sp>
        <p:nvSpPr>
          <p:cNvPr id="3" name="Google Shape;165;g18e5643acb1_0_0">
            <a:extLst>
              <a:ext uri="{FF2B5EF4-FFF2-40B4-BE49-F238E27FC236}">
                <a16:creationId xmlns:a16="http://schemas.microsoft.com/office/drawing/2014/main" id="{A4064455-2E56-2E4F-9516-091459418BA9}"/>
              </a:ext>
            </a:extLst>
          </p:cNvPr>
          <p:cNvSpPr txBox="1">
            <a:spLocks/>
          </p:cNvSpPr>
          <p:nvPr/>
        </p:nvSpPr>
        <p:spPr>
          <a:xfrm>
            <a:off x="183196" y="1143441"/>
            <a:ext cx="9611733" cy="515144"/>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b="1" kern="1200">
                <a:solidFill>
                  <a:srgbClr val="011643"/>
                </a:solidFill>
                <a:latin typeface="Century Gothic" panose="020B0502020202020204" pitchFamily="34" charset="0"/>
                <a:ea typeface="+mj-ea"/>
                <a:cs typeface="+mj-cs"/>
              </a:defRPr>
            </a:lvl1pPr>
          </a:lstStyle>
          <a:p>
            <a:pPr>
              <a:buClr>
                <a:srgbClr val="FFFFFF"/>
              </a:buClr>
              <a:buSzPts val="2700"/>
            </a:pPr>
            <a:r>
              <a:rPr lang="es-PE" sz="2200" dirty="0">
                <a:solidFill>
                  <a:srgbClr val="BC3D37"/>
                </a:solidFill>
              </a:rPr>
              <a:t>Programa FONCODES</a:t>
            </a:r>
          </a:p>
        </p:txBody>
      </p:sp>
      <p:cxnSp>
        <p:nvCxnSpPr>
          <p:cNvPr id="4" name="Conector recto 3">
            <a:extLst>
              <a:ext uri="{FF2B5EF4-FFF2-40B4-BE49-F238E27FC236}">
                <a16:creationId xmlns:a16="http://schemas.microsoft.com/office/drawing/2014/main" id="{C973903F-957F-7940-A876-B1BC12C08F39}"/>
              </a:ext>
            </a:extLst>
          </p:cNvPr>
          <p:cNvCxnSpPr>
            <a:cxnSpLocks/>
          </p:cNvCxnSpPr>
          <p:nvPr/>
        </p:nvCxnSpPr>
        <p:spPr>
          <a:xfrm>
            <a:off x="0" y="1712671"/>
            <a:ext cx="8493071" cy="0"/>
          </a:xfrm>
          <a:prstGeom prst="line">
            <a:avLst/>
          </a:prstGeom>
          <a:ln w="12700">
            <a:solidFill>
              <a:srgbClr val="BC3C37"/>
            </a:solidFill>
            <a:tailEnd type="ova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7FF0FFA6-5E49-3841-8B0C-45A47D59A248}"/>
              </a:ext>
            </a:extLst>
          </p:cNvPr>
          <p:cNvGrpSpPr/>
          <p:nvPr/>
        </p:nvGrpSpPr>
        <p:grpSpPr>
          <a:xfrm>
            <a:off x="253154" y="3117462"/>
            <a:ext cx="1741582" cy="308747"/>
            <a:chOff x="3642788" y="2093618"/>
            <a:chExt cx="1634091" cy="308747"/>
          </a:xfrm>
          <a:solidFill>
            <a:srgbClr val="136690"/>
          </a:solidFill>
        </p:grpSpPr>
        <p:sp>
          <p:nvSpPr>
            <p:cNvPr id="28" name="Rectángulo 27">
              <a:extLst>
                <a:ext uri="{FF2B5EF4-FFF2-40B4-BE49-F238E27FC236}">
                  <a16:creationId xmlns:a16="http://schemas.microsoft.com/office/drawing/2014/main" id="{973F2DD1-F31A-EE49-835F-A033F3D22ABD}"/>
                </a:ext>
              </a:extLst>
            </p:cNvPr>
            <p:cNvSpPr/>
            <p:nvPr/>
          </p:nvSpPr>
          <p:spPr>
            <a:xfrm>
              <a:off x="3797160" y="2093618"/>
              <a:ext cx="1347690" cy="3087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9" name="Elipse 28">
              <a:extLst>
                <a:ext uri="{FF2B5EF4-FFF2-40B4-BE49-F238E27FC236}">
                  <a16:creationId xmlns:a16="http://schemas.microsoft.com/office/drawing/2014/main" id="{085EC11C-F0B3-184C-A6C7-77D19FFF46DD}"/>
                </a:ext>
              </a:extLst>
            </p:cNvPr>
            <p:cNvSpPr/>
            <p:nvPr/>
          </p:nvSpPr>
          <p:spPr>
            <a:xfrm>
              <a:off x="3642788"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0" name="Elipse 29">
              <a:extLst>
                <a:ext uri="{FF2B5EF4-FFF2-40B4-BE49-F238E27FC236}">
                  <a16:creationId xmlns:a16="http://schemas.microsoft.com/office/drawing/2014/main" id="{C829A1BC-368F-6E49-A2A2-A04966D9E40E}"/>
                </a:ext>
              </a:extLst>
            </p:cNvPr>
            <p:cNvSpPr/>
            <p:nvPr/>
          </p:nvSpPr>
          <p:spPr>
            <a:xfrm>
              <a:off x="4968132"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sp>
        <p:nvSpPr>
          <p:cNvPr id="50" name="Rectángulo 49">
            <a:extLst>
              <a:ext uri="{FF2B5EF4-FFF2-40B4-BE49-F238E27FC236}">
                <a16:creationId xmlns:a16="http://schemas.microsoft.com/office/drawing/2014/main" id="{DA370773-08D3-B741-BBEE-770746E38C90}"/>
              </a:ext>
            </a:extLst>
          </p:cNvPr>
          <p:cNvSpPr/>
          <p:nvPr/>
        </p:nvSpPr>
        <p:spPr>
          <a:xfrm>
            <a:off x="2016922" y="1933793"/>
            <a:ext cx="7577117" cy="830997"/>
          </a:xfrm>
          <a:prstGeom prst="rect">
            <a:avLst/>
          </a:prstGeom>
        </p:spPr>
        <p:txBody>
          <a:bodyPr wrap="square">
            <a:spAutoFit/>
          </a:bodyPr>
          <a:lstStyle/>
          <a:p>
            <a:pPr algn="just"/>
            <a:r>
              <a:rPr lang="es-ES" sz="1600" dirty="0">
                <a:solidFill>
                  <a:srgbClr val="333333"/>
                </a:solidFill>
                <a:latin typeface="Century Gothic" panose="020B0502020202020204" pitchFamily="34" charset="0"/>
              </a:rPr>
              <a:t>El </a:t>
            </a:r>
            <a:r>
              <a:rPr lang="es-ES" sz="1600" b="1" dirty="0">
                <a:solidFill>
                  <a:schemeClr val="tx1"/>
                </a:solidFill>
                <a:latin typeface="Century Gothic" panose="020B0502020202020204" pitchFamily="34" charset="0"/>
              </a:rPr>
              <a:t>Fondo de Cooperación para el Desarrollo Social - FONCODES, </a:t>
            </a:r>
            <a:r>
              <a:rPr lang="es-ES" sz="1600" dirty="0">
                <a:solidFill>
                  <a:srgbClr val="4472C4">
                    <a:lumMod val="50000"/>
                  </a:srgbClr>
                </a:solidFill>
                <a:latin typeface="Century Gothic" panose="020B0502020202020204" pitchFamily="34" charset="0"/>
              </a:rPr>
              <a:t>tiene como objetivo contribuir a la generación de mayores oportunidades económicas y al desarrollo social</a:t>
            </a:r>
            <a:endParaRPr lang="es-PE" sz="1600" dirty="0">
              <a:solidFill>
                <a:srgbClr val="1E4E79"/>
              </a:solidFill>
              <a:latin typeface="Century Gothic" panose="020B0502020202020204" pitchFamily="34" charset="0"/>
              <a:ea typeface="Roboto" pitchFamily="2" charset="0"/>
              <a:cs typeface="Century Gothic"/>
              <a:sym typeface="Century Gothic"/>
            </a:endParaRPr>
          </a:p>
        </p:txBody>
      </p:sp>
      <p:cxnSp>
        <p:nvCxnSpPr>
          <p:cNvPr id="51" name="Conector recto 50">
            <a:extLst>
              <a:ext uri="{FF2B5EF4-FFF2-40B4-BE49-F238E27FC236}">
                <a16:creationId xmlns:a16="http://schemas.microsoft.com/office/drawing/2014/main" id="{AA2B5FB4-BCB0-8249-80FD-EA5061AF16C3}"/>
              </a:ext>
            </a:extLst>
          </p:cNvPr>
          <p:cNvCxnSpPr>
            <a:cxnSpLocks/>
          </p:cNvCxnSpPr>
          <p:nvPr/>
        </p:nvCxnSpPr>
        <p:spPr>
          <a:xfrm>
            <a:off x="1860183" y="1962095"/>
            <a:ext cx="0" cy="772969"/>
          </a:xfrm>
          <a:prstGeom prst="line">
            <a:avLst/>
          </a:prstGeom>
          <a:ln w="57150">
            <a:solidFill>
              <a:srgbClr val="CBD32B"/>
            </a:solidFill>
          </a:ln>
        </p:spPr>
        <p:style>
          <a:lnRef idx="1">
            <a:schemeClr val="accent1"/>
          </a:lnRef>
          <a:fillRef idx="0">
            <a:schemeClr val="accent1"/>
          </a:fillRef>
          <a:effectRef idx="0">
            <a:schemeClr val="accent1"/>
          </a:effectRef>
          <a:fontRef idx="minor">
            <a:schemeClr val="tx1"/>
          </a:fontRef>
        </p:style>
      </p:cxnSp>
      <p:pic>
        <p:nvPicPr>
          <p:cNvPr id="123" name="Gráfico 122">
            <a:extLst>
              <a:ext uri="{FF2B5EF4-FFF2-40B4-BE49-F238E27FC236}">
                <a16:creationId xmlns:a16="http://schemas.microsoft.com/office/drawing/2014/main" id="{6D503B76-9409-5047-870D-0F680A6A16E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30756" y="3541074"/>
            <a:ext cx="409643" cy="400539"/>
          </a:xfrm>
          <a:prstGeom prst="rect">
            <a:avLst/>
          </a:prstGeom>
        </p:spPr>
      </p:pic>
      <p:cxnSp>
        <p:nvCxnSpPr>
          <p:cNvPr id="130" name="Conector recto 129">
            <a:extLst>
              <a:ext uri="{FF2B5EF4-FFF2-40B4-BE49-F238E27FC236}">
                <a16:creationId xmlns:a16="http://schemas.microsoft.com/office/drawing/2014/main" id="{C0101071-875C-464C-A0B5-3FC36F175C35}"/>
              </a:ext>
            </a:extLst>
          </p:cNvPr>
          <p:cNvCxnSpPr>
            <a:cxnSpLocks/>
          </p:cNvCxnSpPr>
          <p:nvPr/>
        </p:nvCxnSpPr>
        <p:spPr>
          <a:xfrm>
            <a:off x="2349019" y="3904717"/>
            <a:ext cx="1274372"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a16="http://schemas.microsoft.com/office/drawing/2014/main" id="{E6B0E49C-0B8D-D842-A9A9-7B81F0C3F977}"/>
              </a:ext>
            </a:extLst>
          </p:cNvPr>
          <p:cNvCxnSpPr>
            <a:cxnSpLocks/>
          </p:cNvCxnSpPr>
          <p:nvPr/>
        </p:nvCxnSpPr>
        <p:spPr>
          <a:xfrm>
            <a:off x="2349019" y="3560160"/>
            <a:ext cx="1274372"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8" name="Rectángulo 137">
            <a:extLst>
              <a:ext uri="{FF2B5EF4-FFF2-40B4-BE49-F238E27FC236}">
                <a16:creationId xmlns:a16="http://schemas.microsoft.com/office/drawing/2014/main" id="{2654AC67-FA10-D942-A8E1-C73595986663}"/>
              </a:ext>
            </a:extLst>
          </p:cNvPr>
          <p:cNvSpPr/>
          <p:nvPr/>
        </p:nvSpPr>
        <p:spPr>
          <a:xfrm>
            <a:off x="2321977" y="5215005"/>
            <a:ext cx="2361508" cy="400110"/>
          </a:xfrm>
          <a:prstGeom prst="rect">
            <a:avLst/>
          </a:prstGeom>
        </p:spPr>
        <p:txBody>
          <a:bodyPr wrap="square">
            <a:spAutoFit/>
          </a:bodyPr>
          <a:lstStyle/>
          <a:p>
            <a:pPr fontAlgn="ctr"/>
            <a:r>
              <a:rPr lang="es-PE" sz="2000" b="1" dirty="0">
                <a:solidFill>
                  <a:srgbClr val="367A94"/>
                </a:solidFill>
                <a:latin typeface="Roboto" pitchFamily="2" charset="0"/>
                <a:ea typeface="Roboto" pitchFamily="2" charset="0"/>
              </a:rPr>
              <a:t>Presupuesto</a:t>
            </a:r>
          </a:p>
        </p:txBody>
      </p:sp>
      <p:cxnSp>
        <p:nvCxnSpPr>
          <p:cNvPr id="141" name="Conector recto 140">
            <a:extLst>
              <a:ext uri="{FF2B5EF4-FFF2-40B4-BE49-F238E27FC236}">
                <a16:creationId xmlns:a16="http://schemas.microsoft.com/office/drawing/2014/main" id="{A36CB7CA-ECC3-8E4C-A301-DA6525CD25A0}"/>
              </a:ext>
            </a:extLst>
          </p:cNvPr>
          <p:cNvCxnSpPr>
            <a:cxnSpLocks/>
          </p:cNvCxnSpPr>
          <p:nvPr/>
        </p:nvCxnSpPr>
        <p:spPr>
          <a:xfrm>
            <a:off x="2349019" y="5584709"/>
            <a:ext cx="1491056"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FF4B54E2-9ACB-0E45-92F3-9990866A2A8F}"/>
              </a:ext>
            </a:extLst>
          </p:cNvPr>
          <p:cNvCxnSpPr>
            <a:cxnSpLocks/>
          </p:cNvCxnSpPr>
          <p:nvPr/>
        </p:nvCxnSpPr>
        <p:spPr>
          <a:xfrm>
            <a:off x="2349019" y="5240152"/>
            <a:ext cx="1491056"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7" name="Grupo 146">
            <a:extLst>
              <a:ext uri="{FF2B5EF4-FFF2-40B4-BE49-F238E27FC236}">
                <a16:creationId xmlns:a16="http://schemas.microsoft.com/office/drawing/2014/main" id="{E8B6AE2A-A15E-6B43-BB31-CCA977DF3767}"/>
              </a:ext>
            </a:extLst>
          </p:cNvPr>
          <p:cNvGrpSpPr/>
          <p:nvPr/>
        </p:nvGrpSpPr>
        <p:grpSpPr>
          <a:xfrm>
            <a:off x="1949456" y="5091760"/>
            <a:ext cx="473840" cy="500755"/>
            <a:chOff x="3870071" y="-396421"/>
            <a:chExt cx="263235" cy="278096"/>
          </a:xfrm>
          <a:solidFill>
            <a:srgbClr val="367A94"/>
          </a:solidFill>
        </p:grpSpPr>
        <p:sp>
          <p:nvSpPr>
            <p:cNvPr id="148" name="Forma libre 147">
              <a:extLst>
                <a:ext uri="{FF2B5EF4-FFF2-40B4-BE49-F238E27FC236}">
                  <a16:creationId xmlns:a16="http://schemas.microsoft.com/office/drawing/2014/main" id="{295C8DBF-1491-F243-8B7C-0063DB98F4B7}"/>
                </a:ext>
              </a:extLst>
            </p:cNvPr>
            <p:cNvSpPr/>
            <p:nvPr/>
          </p:nvSpPr>
          <p:spPr>
            <a:xfrm>
              <a:off x="3870071" y="-223338"/>
              <a:ext cx="263235" cy="105013"/>
            </a:xfrm>
            <a:custGeom>
              <a:avLst/>
              <a:gdLst>
                <a:gd name="connsiteX0" fmla="*/ 13864 w 263234"/>
                <a:gd name="connsiteY0" fmla="*/ 82448 h 105013"/>
                <a:gd name="connsiteX1" fmla="*/ 13864 w 263234"/>
                <a:gd name="connsiteY1" fmla="*/ 79298 h 105013"/>
                <a:gd name="connsiteX2" fmla="*/ 15619 w 263234"/>
                <a:gd name="connsiteY2" fmla="*/ 18565 h 105013"/>
                <a:gd name="connsiteX3" fmla="*/ 21410 w 263234"/>
                <a:gd name="connsiteY3" fmla="*/ 13140 h 105013"/>
                <a:gd name="connsiteX4" fmla="*/ 53349 w 263234"/>
                <a:gd name="connsiteY4" fmla="*/ 13140 h 105013"/>
                <a:gd name="connsiteX5" fmla="*/ 59491 w 263234"/>
                <a:gd name="connsiteY5" fmla="*/ 19440 h 105013"/>
                <a:gd name="connsiteX6" fmla="*/ 59491 w 263234"/>
                <a:gd name="connsiteY6" fmla="*/ 24166 h 105013"/>
                <a:gd name="connsiteX7" fmla="*/ 60719 w 263234"/>
                <a:gd name="connsiteY7" fmla="*/ 24166 h 105013"/>
                <a:gd name="connsiteX8" fmla="*/ 113366 w 263234"/>
                <a:gd name="connsiteY8" fmla="*/ 25566 h 105013"/>
                <a:gd name="connsiteX9" fmla="*/ 131968 w 263234"/>
                <a:gd name="connsiteY9" fmla="*/ 30117 h 105013"/>
                <a:gd name="connsiteX10" fmla="*/ 162855 w 263234"/>
                <a:gd name="connsiteY10" fmla="*/ 30992 h 105013"/>
                <a:gd name="connsiteX11" fmla="*/ 184089 w 263234"/>
                <a:gd name="connsiteY11" fmla="*/ 42893 h 105013"/>
                <a:gd name="connsiteX12" fmla="*/ 185493 w 263234"/>
                <a:gd name="connsiteY12" fmla="*/ 44994 h 105013"/>
                <a:gd name="connsiteX13" fmla="*/ 188125 w 263234"/>
                <a:gd name="connsiteY13" fmla="*/ 43944 h 105013"/>
                <a:gd name="connsiteX14" fmla="*/ 220766 w 263234"/>
                <a:gd name="connsiteY14" fmla="*/ 29067 h 105013"/>
                <a:gd name="connsiteX15" fmla="*/ 248669 w 263234"/>
                <a:gd name="connsiteY15" fmla="*/ 36593 h 105013"/>
                <a:gd name="connsiteX16" fmla="*/ 246914 w 263234"/>
                <a:gd name="connsiteY16" fmla="*/ 44644 h 105013"/>
                <a:gd name="connsiteX17" fmla="*/ 173208 w 263234"/>
                <a:gd name="connsiteY17" fmla="*/ 90674 h 105013"/>
                <a:gd name="connsiteX18" fmla="*/ 148113 w 263234"/>
                <a:gd name="connsiteY18" fmla="*/ 97850 h 105013"/>
                <a:gd name="connsiteX19" fmla="*/ 119684 w 263234"/>
                <a:gd name="connsiteY19" fmla="*/ 93125 h 105013"/>
                <a:gd name="connsiteX20" fmla="*/ 79848 w 263234"/>
                <a:gd name="connsiteY20" fmla="*/ 82273 h 105013"/>
                <a:gd name="connsiteX21" fmla="*/ 65984 w 263234"/>
                <a:gd name="connsiteY21" fmla="*/ 83849 h 105013"/>
                <a:gd name="connsiteX22" fmla="*/ 62123 w 263234"/>
                <a:gd name="connsiteY22" fmla="*/ 85774 h 105013"/>
                <a:gd name="connsiteX23" fmla="*/ 57912 w 263234"/>
                <a:gd name="connsiteY23" fmla="*/ 91374 h 105013"/>
                <a:gd name="connsiteX24" fmla="*/ 53173 w 263234"/>
                <a:gd name="connsiteY24" fmla="*/ 95400 h 105013"/>
                <a:gd name="connsiteX25" fmla="*/ 18075 w 263234"/>
                <a:gd name="connsiteY25" fmla="*/ 94525 h 105013"/>
                <a:gd name="connsiteX26" fmla="*/ 13162 w 263234"/>
                <a:gd name="connsiteY26" fmla="*/ 91725 h 105013"/>
                <a:gd name="connsiteX27" fmla="*/ 180755 w 263234"/>
                <a:gd name="connsiteY27" fmla="*/ 53920 h 105013"/>
                <a:gd name="connsiteX28" fmla="*/ 163206 w 263234"/>
                <a:gd name="connsiteY28" fmla="*/ 39918 h 105013"/>
                <a:gd name="connsiteX29" fmla="*/ 138988 w 263234"/>
                <a:gd name="connsiteY29" fmla="*/ 39918 h 105013"/>
                <a:gd name="connsiteX30" fmla="*/ 126353 w 263234"/>
                <a:gd name="connsiteY30" fmla="*/ 39918 h 105013"/>
                <a:gd name="connsiteX31" fmla="*/ 107575 w 263234"/>
                <a:gd name="connsiteY31" fmla="*/ 33442 h 105013"/>
                <a:gd name="connsiteX32" fmla="*/ 62123 w 263234"/>
                <a:gd name="connsiteY32" fmla="*/ 35542 h 105013"/>
                <a:gd name="connsiteX33" fmla="*/ 60193 w 263234"/>
                <a:gd name="connsiteY33" fmla="*/ 38693 h 105013"/>
                <a:gd name="connsiteX34" fmla="*/ 60193 w 263234"/>
                <a:gd name="connsiteY34" fmla="*/ 65996 h 105013"/>
                <a:gd name="connsiteX35" fmla="*/ 60193 w 263234"/>
                <a:gd name="connsiteY35" fmla="*/ 79823 h 105013"/>
                <a:gd name="connsiteX36" fmla="*/ 64054 w 263234"/>
                <a:gd name="connsiteY36" fmla="*/ 77898 h 105013"/>
                <a:gd name="connsiteX37" fmla="*/ 83007 w 263234"/>
                <a:gd name="connsiteY37" fmla="*/ 75798 h 105013"/>
                <a:gd name="connsiteX38" fmla="*/ 109506 w 263234"/>
                <a:gd name="connsiteY38" fmla="*/ 82973 h 105013"/>
                <a:gd name="connsiteX39" fmla="*/ 141971 w 263234"/>
                <a:gd name="connsiteY39" fmla="*/ 90849 h 105013"/>
                <a:gd name="connsiteX40" fmla="*/ 169523 w 263234"/>
                <a:gd name="connsiteY40" fmla="*/ 85774 h 105013"/>
                <a:gd name="connsiteX41" fmla="*/ 229014 w 263234"/>
                <a:gd name="connsiteY41" fmla="*/ 48844 h 105013"/>
                <a:gd name="connsiteX42" fmla="*/ 241474 w 263234"/>
                <a:gd name="connsiteY42" fmla="*/ 40968 h 105013"/>
                <a:gd name="connsiteX43" fmla="*/ 227084 w 263234"/>
                <a:gd name="connsiteY43" fmla="*/ 38693 h 105013"/>
                <a:gd name="connsiteX44" fmla="*/ 207429 w 263234"/>
                <a:gd name="connsiteY44" fmla="*/ 47619 h 105013"/>
                <a:gd name="connsiteX45" fmla="*/ 191284 w 263234"/>
                <a:gd name="connsiteY45" fmla="*/ 54970 h 105013"/>
                <a:gd name="connsiteX46" fmla="*/ 191284 w 263234"/>
                <a:gd name="connsiteY46" fmla="*/ 58645 h 105013"/>
                <a:gd name="connsiteX47" fmla="*/ 185317 w 263234"/>
                <a:gd name="connsiteY47" fmla="*/ 64421 h 105013"/>
                <a:gd name="connsiteX48" fmla="*/ 155835 w 263234"/>
                <a:gd name="connsiteY48" fmla="*/ 64421 h 105013"/>
                <a:gd name="connsiteX49" fmla="*/ 136356 w 263234"/>
                <a:gd name="connsiteY49" fmla="*/ 64421 h 105013"/>
                <a:gd name="connsiteX50" fmla="*/ 134601 w 263234"/>
                <a:gd name="connsiteY50" fmla="*/ 64421 h 105013"/>
                <a:gd name="connsiteX51" fmla="*/ 129863 w 263234"/>
                <a:gd name="connsiteY51" fmla="*/ 59695 h 105013"/>
                <a:gd name="connsiteX52" fmla="*/ 134891 w 263234"/>
                <a:gd name="connsiteY52" fmla="*/ 55663 h 105013"/>
                <a:gd name="connsiteX53" fmla="*/ 134952 w 263234"/>
                <a:gd name="connsiteY53" fmla="*/ 55670 h 105013"/>
                <a:gd name="connsiteX54" fmla="*/ 154607 w 263234"/>
                <a:gd name="connsiteY54" fmla="*/ 55670 h 105013"/>
                <a:gd name="connsiteX55" fmla="*/ 22814 w 263234"/>
                <a:gd name="connsiteY55" fmla="*/ 87174 h 105013"/>
                <a:gd name="connsiteX56" fmla="*/ 49137 w 263234"/>
                <a:gd name="connsiteY56" fmla="*/ 87174 h 105013"/>
                <a:gd name="connsiteX57" fmla="*/ 50892 w 263234"/>
                <a:gd name="connsiteY57" fmla="*/ 22241 h 105013"/>
                <a:gd name="connsiteX58" fmla="*/ 24920 w 263234"/>
                <a:gd name="connsiteY58" fmla="*/ 22241 h 10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63234" h="105013">
                  <a:moveTo>
                    <a:pt x="13864" y="82448"/>
                  </a:moveTo>
                  <a:cubicBezTo>
                    <a:pt x="13919" y="81399"/>
                    <a:pt x="13919" y="80347"/>
                    <a:pt x="13864" y="79298"/>
                  </a:cubicBezTo>
                  <a:cubicBezTo>
                    <a:pt x="13864" y="58995"/>
                    <a:pt x="14449" y="38751"/>
                    <a:pt x="15619" y="18565"/>
                  </a:cubicBezTo>
                  <a:cubicBezTo>
                    <a:pt x="15619" y="14540"/>
                    <a:pt x="17374" y="12965"/>
                    <a:pt x="21410" y="13140"/>
                  </a:cubicBezTo>
                  <a:lnTo>
                    <a:pt x="53349" y="13140"/>
                  </a:lnTo>
                  <a:cubicBezTo>
                    <a:pt x="58263" y="13140"/>
                    <a:pt x="59667" y="14715"/>
                    <a:pt x="59491" y="19440"/>
                  </a:cubicBezTo>
                  <a:cubicBezTo>
                    <a:pt x="59491" y="21016"/>
                    <a:pt x="59491" y="22416"/>
                    <a:pt x="59491" y="24166"/>
                  </a:cubicBezTo>
                  <a:lnTo>
                    <a:pt x="60719" y="24166"/>
                  </a:lnTo>
                  <a:cubicBezTo>
                    <a:pt x="77508" y="16329"/>
                    <a:pt x="97020" y="16848"/>
                    <a:pt x="113366" y="25566"/>
                  </a:cubicBezTo>
                  <a:cubicBezTo>
                    <a:pt x="119121" y="28524"/>
                    <a:pt x="125495" y="30084"/>
                    <a:pt x="131968" y="30117"/>
                  </a:cubicBezTo>
                  <a:cubicBezTo>
                    <a:pt x="142322" y="30117"/>
                    <a:pt x="152676" y="30117"/>
                    <a:pt x="162855" y="30992"/>
                  </a:cubicBezTo>
                  <a:cubicBezTo>
                    <a:pt x="171418" y="31400"/>
                    <a:pt x="179287" y="35811"/>
                    <a:pt x="184089" y="42893"/>
                  </a:cubicBezTo>
                  <a:lnTo>
                    <a:pt x="185493" y="44994"/>
                  </a:lnTo>
                  <a:lnTo>
                    <a:pt x="188125" y="43944"/>
                  </a:lnTo>
                  <a:lnTo>
                    <a:pt x="220766" y="29067"/>
                  </a:lnTo>
                  <a:cubicBezTo>
                    <a:pt x="230678" y="24629"/>
                    <a:pt x="242351" y="27778"/>
                    <a:pt x="248669" y="36593"/>
                  </a:cubicBezTo>
                  <a:cubicBezTo>
                    <a:pt x="251126" y="40093"/>
                    <a:pt x="250600" y="42193"/>
                    <a:pt x="246914" y="44644"/>
                  </a:cubicBezTo>
                  <a:lnTo>
                    <a:pt x="173208" y="90674"/>
                  </a:lnTo>
                  <a:cubicBezTo>
                    <a:pt x="165563" y="95089"/>
                    <a:pt x="156943" y="97554"/>
                    <a:pt x="148113" y="97850"/>
                  </a:cubicBezTo>
                  <a:cubicBezTo>
                    <a:pt x="138435" y="97916"/>
                    <a:pt x="128818" y="96317"/>
                    <a:pt x="119684" y="93125"/>
                  </a:cubicBezTo>
                  <a:lnTo>
                    <a:pt x="79848" y="82273"/>
                  </a:lnTo>
                  <a:cubicBezTo>
                    <a:pt x="75207" y="80865"/>
                    <a:pt x="70189" y="81435"/>
                    <a:pt x="65984" y="83849"/>
                  </a:cubicBezTo>
                  <a:lnTo>
                    <a:pt x="62123" y="85774"/>
                  </a:lnTo>
                  <a:cubicBezTo>
                    <a:pt x="59491" y="86824"/>
                    <a:pt x="57736" y="88049"/>
                    <a:pt x="57912" y="91374"/>
                  </a:cubicBezTo>
                  <a:cubicBezTo>
                    <a:pt x="58087" y="94700"/>
                    <a:pt x="55981" y="95575"/>
                    <a:pt x="53173" y="95400"/>
                  </a:cubicBezTo>
                  <a:cubicBezTo>
                    <a:pt x="41767" y="95400"/>
                    <a:pt x="30184" y="95400"/>
                    <a:pt x="18075" y="94525"/>
                  </a:cubicBezTo>
                  <a:cubicBezTo>
                    <a:pt x="16496" y="94525"/>
                    <a:pt x="14917" y="92775"/>
                    <a:pt x="13162" y="91725"/>
                  </a:cubicBezTo>
                  <a:close/>
                  <a:moveTo>
                    <a:pt x="180755" y="53920"/>
                  </a:moveTo>
                  <a:cubicBezTo>
                    <a:pt x="178712" y="45858"/>
                    <a:pt x="171541" y="40135"/>
                    <a:pt x="163206" y="39918"/>
                  </a:cubicBezTo>
                  <a:lnTo>
                    <a:pt x="138988" y="39918"/>
                  </a:lnTo>
                  <a:cubicBezTo>
                    <a:pt x="134776" y="39918"/>
                    <a:pt x="130564" y="39918"/>
                    <a:pt x="126353" y="39918"/>
                  </a:cubicBezTo>
                  <a:cubicBezTo>
                    <a:pt x="119787" y="38772"/>
                    <a:pt x="113448" y="36586"/>
                    <a:pt x="107575" y="33442"/>
                  </a:cubicBezTo>
                  <a:cubicBezTo>
                    <a:pt x="92993" y="26683"/>
                    <a:pt x="76017" y="27467"/>
                    <a:pt x="62123" y="35542"/>
                  </a:cubicBezTo>
                  <a:cubicBezTo>
                    <a:pt x="60901" y="36107"/>
                    <a:pt x="60139" y="37350"/>
                    <a:pt x="60193" y="38693"/>
                  </a:cubicBezTo>
                  <a:cubicBezTo>
                    <a:pt x="60193" y="47794"/>
                    <a:pt x="60193" y="56195"/>
                    <a:pt x="60193" y="65996"/>
                  </a:cubicBezTo>
                  <a:cubicBezTo>
                    <a:pt x="60193" y="70547"/>
                    <a:pt x="60193" y="75097"/>
                    <a:pt x="60193" y="79823"/>
                  </a:cubicBezTo>
                  <a:lnTo>
                    <a:pt x="64054" y="77898"/>
                  </a:lnTo>
                  <a:cubicBezTo>
                    <a:pt x="69865" y="74792"/>
                    <a:pt x="76653" y="74039"/>
                    <a:pt x="83007" y="75798"/>
                  </a:cubicBezTo>
                  <a:lnTo>
                    <a:pt x="109506" y="82973"/>
                  </a:lnTo>
                  <a:cubicBezTo>
                    <a:pt x="120211" y="85774"/>
                    <a:pt x="130915" y="88924"/>
                    <a:pt x="141971" y="90849"/>
                  </a:cubicBezTo>
                  <a:cubicBezTo>
                    <a:pt x="151469" y="92607"/>
                    <a:pt x="161282" y="90799"/>
                    <a:pt x="169523" y="85774"/>
                  </a:cubicBezTo>
                  <a:cubicBezTo>
                    <a:pt x="189529" y="73697"/>
                    <a:pt x="209184" y="61096"/>
                    <a:pt x="229014" y="48844"/>
                  </a:cubicBezTo>
                  <a:lnTo>
                    <a:pt x="241474" y="40968"/>
                  </a:lnTo>
                  <a:cubicBezTo>
                    <a:pt x="237596" y="37345"/>
                    <a:pt x="231896" y="36443"/>
                    <a:pt x="227084" y="38693"/>
                  </a:cubicBezTo>
                  <a:lnTo>
                    <a:pt x="207429" y="47619"/>
                  </a:lnTo>
                  <a:lnTo>
                    <a:pt x="191284" y="54970"/>
                  </a:lnTo>
                  <a:cubicBezTo>
                    <a:pt x="191284" y="56370"/>
                    <a:pt x="191284" y="57595"/>
                    <a:pt x="191284" y="58645"/>
                  </a:cubicBezTo>
                  <a:cubicBezTo>
                    <a:pt x="191284" y="63196"/>
                    <a:pt x="189880" y="64596"/>
                    <a:pt x="185317" y="64421"/>
                  </a:cubicBezTo>
                  <a:lnTo>
                    <a:pt x="155835" y="64421"/>
                  </a:lnTo>
                  <a:lnTo>
                    <a:pt x="136356" y="64421"/>
                  </a:lnTo>
                  <a:lnTo>
                    <a:pt x="134601" y="64421"/>
                  </a:lnTo>
                  <a:cubicBezTo>
                    <a:pt x="131442" y="64421"/>
                    <a:pt x="129687" y="62321"/>
                    <a:pt x="129863" y="59695"/>
                  </a:cubicBezTo>
                  <a:cubicBezTo>
                    <a:pt x="130135" y="57197"/>
                    <a:pt x="132386" y="55392"/>
                    <a:pt x="134891" y="55663"/>
                  </a:cubicBezTo>
                  <a:cubicBezTo>
                    <a:pt x="134912" y="55665"/>
                    <a:pt x="134932" y="55668"/>
                    <a:pt x="134952" y="55670"/>
                  </a:cubicBezTo>
                  <a:lnTo>
                    <a:pt x="154607" y="55670"/>
                  </a:lnTo>
                  <a:close/>
                  <a:moveTo>
                    <a:pt x="22814" y="87174"/>
                  </a:moveTo>
                  <a:lnTo>
                    <a:pt x="49137" y="87174"/>
                  </a:lnTo>
                  <a:lnTo>
                    <a:pt x="50892" y="22241"/>
                  </a:lnTo>
                  <a:lnTo>
                    <a:pt x="24920" y="22241"/>
                  </a:lnTo>
                  <a:close/>
                </a:path>
              </a:pathLst>
            </a:custGeom>
            <a:grpFill/>
            <a:ln w="3175" cap="flat">
              <a:noFill/>
              <a:prstDash val="solid"/>
              <a:miter/>
            </a:ln>
          </p:spPr>
          <p:txBody>
            <a:bodyPr rtlCol="0" anchor="ctr"/>
            <a:lstStyle/>
            <a:p>
              <a:endParaRPr lang="es-PE">
                <a:solidFill>
                  <a:srgbClr val="367A94"/>
                </a:solidFill>
              </a:endParaRPr>
            </a:p>
          </p:txBody>
        </p:sp>
        <p:sp>
          <p:nvSpPr>
            <p:cNvPr id="149" name="Forma libre 148">
              <a:extLst>
                <a:ext uri="{FF2B5EF4-FFF2-40B4-BE49-F238E27FC236}">
                  <a16:creationId xmlns:a16="http://schemas.microsoft.com/office/drawing/2014/main" id="{7ADD563F-85A4-A34F-B329-A1C015B6D383}"/>
                </a:ext>
              </a:extLst>
            </p:cNvPr>
            <p:cNvSpPr/>
            <p:nvPr/>
          </p:nvSpPr>
          <p:spPr>
            <a:xfrm>
              <a:off x="3987612" y="-396421"/>
              <a:ext cx="35098" cy="70009"/>
            </a:xfrm>
            <a:custGeom>
              <a:avLst/>
              <a:gdLst>
                <a:gd name="connsiteX0" fmla="*/ 19341 w 35097"/>
                <a:gd name="connsiteY0" fmla="*/ 13127 h 70008"/>
                <a:gd name="connsiteX1" fmla="*/ 22325 w 35097"/>
                <a:gd name="connsiteY1" fmla="*/ 18552 h 70008"/>
                <a:gd name="connsiteX2" fmla="*/ 22325 w 35097"/>
                <a:gd name="connsiteY2" fmla="*/ 56357 h 70008"/>
                <a:gd name="connsiteX3" fmla="*/ 19868 w 35097"/>
                <a:gd name="connsiteY3" fmla="*/ 61258 h 70008"/>
                <a:gd name="connsiteX4" fmla="*/ 15481 w 35097"/>
                <a:gd name="connsiteY4" fmla="*/ 61258 h 70008"/>
                <a:gd name="connsiteX5" fmla="*/ 13199 w 35097"/>
                <a:gd name="connsiteY5" fmla="*/ 56532 h 70008"/>
                <a:gd name="connsiteX6" fmla="*/ 13199 w 35097"/>
                <a:gd name="connsiteY6" fmla="*/ 32204 h 70008"/>
                <a:gd name="connsiteX7" fmla="*/ 13199 w 35097"/>
                <a:gd name="connsiteY7" fmla="*/ 19077 h 70008"/>
                <a:gd name="connsiteX8" fmla="*/ 16183 w 35097"/>
                <a:gd name="connsiteY8" fmla="*/ 13127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97" h="70008">
                  <a:moveTo>
                    <a:pt x="19341" y="13127"/>
                  </a:moveTo>
                  <a:cubicBezTo>
                    <a:pt x="21305" y="14207"/>
                    <a:pt x="22468" y="16320"/>
                    <a:pt x="22325" y="18552"/>
                  </a:cubicBezTo>
                  <a:cubicBezTo>
                    <a:pt x="22325" y="31154"/>
                    <a:pt x="22325" y="43755"/>
                    <a:pt x="22325" y="56357"/>
                  </a:cubicBezTo>
                  <a:cubicBezTo>
                    <a:pt x="22325" y="58457"/>
                    <a:pt x="22325" y="60383"/>
                    <a:pt x="19868" y="61258"/>
                  </a:cubicBezTo>
                  <a:cubicBezTo>
                    <a:pt x="18445" y="61738"/>
                    <a:pt x="16903" y="61738"/>
                    <a:pt x="15481" y="61258"/>
                  </a:cubicBezTo>
                  <a:cubicBezTo>
                    <a:pt x="13550" y="61258"/>
                    <a:pt x="13199" y="58457"/>
                    <a:pt x="13199" y="56532"/>
                  </a:cubicBezTo>
                  <a:lnTo>
                    <a:pt x="13199" y="32204"/>
                  </a:lnTo>
                  <a:cubicBezTo>
                    <a:pt x="13199" y="27828"/>
                    <a:pt x="13199" y="23453"/>
                    <a:pt x="13199" y="19077"/>
                  </a:cubicBezTo>
                  <a:cubicBezTo>
                    <a:pt x="12933" y="16681"/>
                    <a:pt x="14101" y="14352"/>
                    <a:pt x="16183" y="13127"/>
                  </a:cubicBezTo>
                  <a:close/>
                </a:path>
              </a:pathLst>
            </a:custGeom>
            <a:grpFill/>
            <a:ln w="3175" cap="flat">
              <a:noFill/>
              <a:prstDash val="solid"/>
              <a:miter/>
            </a:ln>
          </p:spPr>
          <p:txBody>
            <a:bodyPr rtlCol="0" anchor="ctr"/>
            <a:lstStyle/>
            <a:p>
              <a:endParaRPr lang="es-PE">
                <a:solidFill>
                  <a:srgbClr val="367A94"/>
                </a:solidFill>
              </a:endParaRPr>
            </a:p>
          </p:txBody>
        </p:sp>
        <p:sp>
          <p:nvSpPr>
            <p:cNvPr id="150" name="Forma libre 149">
              <a:extLst>
                <a:ext uri="{FF2B5EF4-FFF2-40B4-BE49-F238E27FC236}">
                  <a16:creationId xmlns:a16="http://schemas.microsoft.com/office/drawing/2014/main" id="{7568EBD8-0F85-764A-8750-27C14213BB8E}"/>
                </a:ext>
              </a:extLst>
            </p:cNvPr>
            <p:cNvSpPr/>
            <p:nvPr/>
          </p:nvSpPr>
          <p:spPr>
            <a:xfrm>
              <a:off x="3928158" y="-340077"/>
              <a:ext cx="140392" cy="140018"/>
            </a:xfrm>
            <a:custGeom>
              <a:avLst/>
              <a:gdLst>
                <a:gd name="connsiteX0" fmla="*/ 77040 w 140391"/>
                <a:gd name="connsiteY0" fmla="*/ 136180 h 140017"/>
                <a:gd name="connsiteX1" fmla="*/ 13166 w 140391"/>
                <a:gd name="connsiteY1" fmla="*/ 74230 h 140017"/>
                <a:gd name="connsiteX2" fmla="*/ 13162 w 140391"/>
                <a:gd name="connsiteY2" fmla="*/ 73872 h 140017"/>
                <a:gd name="connsiteX3" fmla="*/ 77391 w 140391"/>
                <a:gd name="connsiteY3" fmla="*/ 13140 h 140017"/>
                <a:gd name="connsiteX4" fmla="*/ 141263 w 140391"/>
                <a:gd name="connsiteY4" fmla="*/ 74736 h 140017"/>
                <a:gd name="connsiteX5" fmla="*/ 141269 w 140391"/>
                <a:gd name="connsiteY5" fmla="*/ 75272 h 140017"/>
                <a:gd name="connsiteX6" fmla="*/ 77040 w 140391"/>
                <a:gd name="connsiteY6" fmla="*/ 136180 h 140017"/>
                <a:gd name="connsiteX7" fmla="*/ 77040 w 140391"/>
                <a:gd name="connsiteY7" fmla="*/ 127429 h 140017"/>
                <a:gd name="connsiteX8" fmla="*/ 132144 w 140391"/>
                <a:gd name="connsiteY8" fmla="*/ 74922 h 140017"/>
                <a:gd name="connsiteX9" fmla="*/ 73839 w 140391"/>
                <a:gd name="connsiteY9" fmla="*/ 22983 h 140017"/>
                <a:gd name="connsiteX10" fmla="*/ 21761 w 140391"/>
                <a:gd name="connsiteY10" fmla="*/ 74922 h 140017"/>
                <a:gd name="connsiteX11" fmla="*/ 77216 w 140391"/>
                <a:gd name="connsiteY11" fmla="*/ 127604 h 1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91" h="140017">
                  <a:moveTo>
                    <a:pt x="77040" y="136180"/>
                  </a:moveTo>
                  <a:cubicBezTo>
                    <a:pt x="42249" y="136664"/>
                    <a:pt x="13652" y="108929"/>
                    <a:pt x="13166" y="74230"/>
                  </a:cubicBezTo>
                  <a:cubicBezTo>
                    <a:pt x="13164" y="74111"/>
                    <a:pt x="13163" y="73992"/>
                    <a:pt x="13162" y="73872"/>
                  </a:cubicBezTo>
                  <a:cubicBezTo>
                    <a:pt x="14307" y="39512"/>
                    <a:pt x="42927" y="12450"/>
                    <a:pt x="77391" y="13140"/>
                  </a:cubicBezTo>
                  <a:cubicBezTo>
                    <a:pt x="112084" y="12558"/>
                    <a:pt x="140680" y="40136"/>
                    <a:pt x="141263" y="74736"/>
                  </a:cubicBezTo>
                  <a:cubicBezTo>
                    <a:pt x="141266" y="74915"/>
                    <a:pt x="141268" y="75094"/>
                    <a:pt x="141269" y="75272"/>
                  </a:cubicBezTo>
                  <a:cubicBezTo>
                    <a:pt x="140218" y="109701"/>
                    <a:pt x="111570" y="136868"/>
                    <a:pt x="77040" y="136180"/>
                  </a:cubicBezTo>
                  <a:close/>
                  <a:moveTo>
                    <a:pt x="77040" y="127429"/>
                  </a:moveTo>
                  <a:cubicBezTo>
                    <a:pt x="106760" y="128016"/>
                    <a:pt x="131378" y="104559"/>
                    <a:pt x="132144" y="74922"/>
                  </a:cubicBezTo>
                  <a:cubicBezTo>
                    <a:pt x="130424" y="44522"/>
                    <a:pt x="104320" y="21268"/>
                    <a:pt x="73839" y="22983"/>
                  </a:cubicBezTo>
                  <a:cubicBezTo>
                    <a:pt x="45759" y="24563"/>
                    <a:pt x="23345" y="46917"/>
                    <a:pt x="21761" y="74922"/>
                  </a:cubicBezTo>
                  <a:cubicBezTo>
                    <a:pt x="22527" y="104725"/>
                    <a:pt x="47331" y="128289"/>
                    <a:pt x="77216" y="127604"/>
                  </a:cubicBezTo>
                  <a:close/>
                </a:path>
              </a:pathLst>
            </a:custGeom>
            <a:grpFill/>
            <a:ln w="3175" cap="flat">
              <a:noFill/>
              <a:prstDash val="solid"/>
              <a:miter/>
            </a:ln>
          </p:spPr>
          <p:txBody>
            <a:bodyPr rtlCol="0" anchor="ctr"/>
            <a:lstStyle/>
            <a:p>
              <a:endParaRPr lang="es-PE">
                <a:solidFill>
                  <a:srgbClr val="367A94"/>
                </a:solidFill>
              </a:endParaRPr>
            </a:p>
          </p:txBody>
        </p:sp>
        <p:sp>
          <p:nvSpPr>
            <p:cNvPr id="151" name="Forma libre 150">
              <a:extLst>
                <a:ext uri="{FF2B5EF4-FFF2-40B4-BE49-F238E27FC236}">
                  <a16:creationId xmlns:a16="http://schemas.microsoft.com/office/drawing/2014/main" id="{F676E220-5B07-2645-A721-46E275F70F82}"/>
                </a:ext>
              </a:extLst>
            </p:cNvPr>
            <p:cNvSpPr/>
            <p:nvPr/>
          </p:nvSpPr>
          <p:spPr>
            <a:xfrm>
              <a:off x="4020026" y="-375608"/>
              <a:ext cx="35098" cy="52507"/>
            </a:xfrm>
            <a:custGeom>
              <a:avLst/>
              <a:gdLst>
                <a:gd name="connsiteX0" fmla="*/ 22902 w 35097"/>
                <a:gd name="connsiteY0" fmla="*/ 27317 h 52506"/>
                <a:gd name="connsiteX1" fmla="*/ 22902 w 35097"/>
                <a:gd name="connsiteY1" fmla="*/ 35893 h 52506"/>
                <a:gd name="connsiteX2" fmla="*/ 18515 w 35097"/>
                <a:gd name="connsiteY2" fmla="*/ 41144 h 52506"/>
                <a:gd name="connsiteX3" fmla="*/ 13273 w 35097"/>
                <a:gd name="connsiteY3" fmla="*/ 37392 h 52506"/>
                <a:gd name="connsiteX4" fmla="*/ 13250 w 35097"/>
                <a:gd name="connsiteY4" fmla="*/ 36068 h 52506"/>
                <a:gd name="connsiteX5" fmla="*/ 13250 w 35097"/>
                <a:gd name="connsiteY5" fmla="*/ 18566 h 52506"/>
                <a:gd name="connsiteX6" fmla="*/ 16835 w 35097"/>
                <a:gd name="connsiteY6" fmla="*/ 13215 h 52506"/>
                <a:gd name="connsiteX7" fmla="*/ 22200 w 35097"/>
                <a:gd name="connsiteY7" fmla="*/ 16790 h 52506"/>
                <a:gd name="connsiteX8" fmla="*/ 22200 w 35097"/>
                <a:gd name="connsiteY8" fmla="*/ 18566 h 52506"/>
                <a:gd name="connsiteX9" fmla="*/ 22902 w 35097"/>
                <a:gd name="connsiteY9" fmla="*/ 27317 h 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7" h="52506">
                  <a:moveTo>
                    <a:pt x="22902" y="27317"/>
                  </a:moveTo>
                  <a:cubicBezTo>
                    <a:pt x="22902" y="30118"/>
                    <a:pt x="22902" y="33093"/>
                    <a:pt x="22902" y="35893"/>
                  </a:cubicBezTo>
                  <a:cubicBezTo>
                    <a:pt x="22902" y="38694"/>
                    <a:pt x="21147" y="41144"/>
                    <a:pt x="18515" y="41144"/>
                  </a:cubicBezTo>
                  <a:cubicBezTo>
                    <a:pt x="16028" y="41552"/>
                    <a:pt x="13681" y="39872"/>
                    <a:pt x="13273" y="37392"/>
                  </a:cubicBezTo>
                  <a:cubicBezTo>
                    <a:pt x="13201" y="36954"/>
                    <a:pt x="13193" y="36508"/>
                    <a:pt x="13250" y="36068"/>
                  </a:cubicBezTo>
                  <a:cubicBezTo>
                    <a:pt x="13250" y="30234"/>
                    <a:pt x="13250" y="24400"/>
                    <a:pt x="13250" y="18566"/>
                  </a:cubicBezTo>
                  <a:cubicBezTo>
                    <a:pt x="12759" y="16101"/>
                    <a:pt x="14363" y="13706"/>
                    <a:pt x="16835" y="13215"/>
                  </a:cubicBezTo>
                  <a:cubicBezTo>
                    <a:pt x="19306" y="12725"/>
                    <a:pt x="21709" y="14325"/>
                    <a:pt x="22200" y="16790"/>
                  </a:cubicBezTo>
                  <a:cubicBezTo>
                    <a:pt x="22317" y="17376"/>
                    <a:pt x="22317" y="17980"/>
                    <a:pt x="22200" y="18566"/>
                  </a:cubicBezTo>
                  <a:cubicBezTo>
                    <a:pt x="23078" y="21192"/>
                    <a:pt x="22902" y="24342"/>
                    <a:pt x="22902" y="27317"/>
                  </a:cubicBezTo>
                  <a:close/>
                </a:path>
              </a:pathLst>
            </a:custGeom>
            <a:grpFill/>
            <a:ln w="3175" cap="flat">
              <a:noFill/>
              <a:prstDash val="solid"/>
              <a:miter/>
            </a:ln>
          </p:spPr>
          <p:txBody>
            <a:bodyPr rtlCol="0" anchor="ctr"/>
            <a:lstStyle/>
            <a:p>
              <a:endParaRPr lang="es-PE">
                <a:solidFill>
                  <a:srgbClr val="367A94"/>
                </a:solidFill>
              </a:endParaRPr>
            </a:p>
          </p:txBody>
        </p:sp>
        <p:sp>
          <p:nvSpPr>
            <p:cNvPr id="152" name="Forma libre 151">
              <a:extLst>
                <a:ext uri="{FF2B5EF4-FFF2-40B4-BE49-F238E27FC236}">
                  <a16:creationId xmlns:a16="http://schemas.microsoft.com/office/drawing/2014/main" id="{2C368572-0F57-8C49-A00F-BA5620DE148A}"/>
                </a:ext>
              </a:extLst>
            </p:cNvPr>
            <p:cNvSpPr/>
            <p:nvPr/>
          </p:nvSpPr>
          <p:spPr>
            <a:xfrm>
              <a:off x="3954570" y="-375078"/>
              <a:ext cx="35098" cy="52507"/>
            </a:xfrm>
            <a:custGeom>
              <a:avLst/>
              <a:gdLst>
                <a:gd name="connsiteX0" fmla="*/ 13249 w 35097"/>
                <a:gd name="connsiteY0" fmla="*/ 26788 h 52506"/>
                <a:gd name="connsiteX1" fmla="*/ 13249 w 35097"/>
                <a:gd name="connsiteY1" fmla="*/ 18037 h 52506"/>
                <a:gd name="connsiteX2" fmla="*/ 17812 w 35097"/>
                <a:gd name="connsiteY2" fmla="*/ 13136 h 52506"/>
                <a:gd name="connsiteX3" fmla="*/ 22231 w 35097"/>
                <a:gd name="connsiteY3" fmla="*/ 17480 h 52506"/>
                <a:gd name="connsiteX4" fmla="*/ 22199 w 35097"/>
                <a:gd name="connsiteY4" fmla="*/ 18037 h 52506"/>
                <a:gd name="connsiteX5" fmla="*/ 22199 w 35097"/>
                <a:gd name="connsiteY5" fmla="*/ 35539 h 52506"/>
                <a:gd name="connsiteX6" fmla="*/ 18615 w 35097"/>
                <a:gd name="connsiteY6" fmla="*/ 40890 h 52506"/>
                <a:gd name="connsiteX7" fmla="*/ 13249 w 35097"/>
                <a:gd name="connsiteY7" fmla="*/ 37315 h 52506"/>
                <a:gd name="connsiteX8" fmla="*/ 13249 w 35097"/>
                <a:gd name="connsiteY8" fmla="*/ 35539 h 52506"/>
                <a:gd name="connsiteX9" fmla="*/ 13249 w 35097"/>
                <a:gd name="connsiteY9" fmla="*/ 26788 h 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7" h="52506">
                  <a:moveTo>
                    <a:pt x="13249" y="26788"/>
                  </a:moveTo>
                  <a:cubicBezTo>
                    <a:pt x="13249" y="23812"/>
                    <a:pt x="13249" y="20837"/>
                    <a:pt x="13249" y="18037"/>
                  </a:cubicBezTo>
                  <a:cubicBezTo>
                    <a:pt x="13249" y="15236"/>
                    <a:pt x="15004" y="12961"/>
                    <a:pt x="17812" y="13136"/>
                  </a:cubicBezTo>
                  <a:cubicBezTo>
                    <a:pt x="20235" y="13119"/>
                    <a:pt x="22214" y="15063"/>
                    <a:pt x="22231" y="17480"/>
                  </a:cubicBezTo>
                  <a:cubicBezTo>
                    <a:pt x="22232" y="17666"/>
                    <a:pt x="22222" y="17852"/>
                    <a:pt x="22199" y="18037"/>
                  </a:cubicBezTo>
                  <a:cubicBezTo>
                    <a:pt x="22199" y="23871"/>
                    <a:pt x="22199" y="29705"/>
                    <a:pt x="22199" y="35539"/>
                  </a:cubicBezTo>
                  <a:cubicBezTo>
                    <a:pt x="22691" y="38004"/>
                    <a:pt x="21086" y="40400"/>
                    <a:pt x="18615" y="40890"/>
                  </a:cubicBezTo>
                  <a:cubicBezTo>
                    <a:pt x="16144" y="41381"/>
                    <a:pt x="13741" y="39780"/>
                    <a:pt x="13249" y="37315"/>
                  </a:cubicBezTo>
                  <a:cubicBezTo>
                    <a:pt x="13132" y="36729"/>
                    <a:pt x="13132" y="36125"/>
                    <a:pt x="13249" y="35539"/>
                  </a:cubicBezTo>
                  <a:cubicBezTo>
                    <a:pt x="13074" y="32389"/>
                    <a:pt x="13249" y="29588"/>
                    <a:pt x="13249" y="26788"/>
                  </a:cubicBezTo>
                  <a:close/>
                </a:path>
              </a:pathLst>
            </a:custGeom>
            <a:grpFill/>
            <a:ln w="3175" cap="flat">
              <a:noFill/>
              <a:prstDash val="solid"/>
              <a:miter/>
            </a:ln>
          </p:spPr>
          <p:txBody>
            <a:bodyPr rtlCol="0" anchor="ctr"/>
            <a:lstStyle/>
            <a:p>
              <a:endParaRPr lang="es-PE">
                <a:solidFill>
                  <a:srgbClr val="367A94"/>
                </a:solidFill>
              </a:endParaRPr>
            </a:p>
          </p:txBody>
        </p:sp>
        <p:sp>
          <p:nvSpPr>
            <p:cNvPr id="153" name="Forma libre 152">
              <a:extLst>
                <a:ext uri="{FF2B5EF4-FFF2-40B4-BE49-F238E27FC236}">
                  <a16:creationId xmlns:a16="http://schemas.microsoft.com/office/drawing/2014/main" id="{3CA34C1F-E564-F943-9E34-D140D2CDE57E}"/>
                </a:ext>
              </a:extLst>
            </p:cNvPr>
            <p:cNvSpPr/>
            <p:nvPr/>
          </p:nvSpPr>
          <p:spPr>
            <a:xfrm>
              <a:off x="3972911" y="-318674"/>
              <a:ext cx="52647" cy="87511"/>
            </a:xfrm>
            <a:custGeom>
              <a:avLst/>
              <a:gdLst>
                <a:gd name="connsiteX0" fmla="*/ 51416 w 52646"/>
                <a:gd name="connsiteY0" fmla="*/ 38467 h 87510"/>
                <a:gd name="connsiteX1" fmla="*/ 47231 w 52646"/>
                <a:gd name="connsiteY1" fmla="*/ 43366 h 87510"/>
                <a:gd name="connsiteX2" fmla="*/ 47205 w 52646"/>
                <a:gd name="connsiteY2" fmla="*/ 43368 h 87510"/>
                <a:gd name="connsiteX3" fmla="*/ 42477 w 52646"/>
                <a:gd name="connsiteY3" fmla="*/ 39361 h 87510"/>
                <a:gd name="connsiteX4" fmla="*/ 42466 w 52646"/>
                <a:gd name="connsiteY4" fmla="*/ 38817 h 87510"/>
                <a:gd name="connsiteX5" fmla="*/ 31925 w 52646"/>
                <a:gd name="connsiteY5" fmla="*/ 29409 h 87510"/>
                <a:gd name="connsiteX6" fmla="*/ 22636 w 52646"/>
                <a:gd name="connsiteY6" fmla="*/ 37592 h 87510"/>
                <a:gd name="connsiteX7" fmla="*/ 29480 w 52646"/>
                <a:gd name="connsiteY7" fmla="*/ 48093 h 87510"/>
                <a:gd name="connsiteX8" fmla="*/ 34920 w 52646"/>
                <a:gd name="connsiteY8" fmla="*/ 48093 h 87510"/>
                <a:gd name="connsiteX9" fmla="*/ 51241 w 52646"/>
                <a:gd name="connsiteY9" fmla="*/ 63845 h 87510"/>
                <a:gd name="connsiteX10" fmla="*/ 39834 w 52646"/>
                <a:gd name="connsiteY10" fmla="*/ 82748 h 87510"/>
                <a:gd name="connsiteX11" fmla="*/ 36324 w 52646"/>
                <a:gd name="connsiteY11" fmla="*/ 87473 h 87510"/>
                <a:gd name="connsiteX12" fmla="*/ 33442 w 52646"/>
                <a:gd name="connsiteY12" fmla="*/ 91804 h 87510"/>
                <a:gd name="connsiteX13" fmla="*/ 33165 w 52646"/>
                <a:gd name="connsiteY13" fmla="*/ 91849 h 87510"/>
                <a:gd name="connsiteX14" fmla="*/ 28778 w 52646"/>
                <a:gd name="connsiteY14" fmla="*/ 90624 h 87510"/>
                <a:gd name="connsiteX15" fmla="*/ 27374 w 52646"/>
                <a:gd name="connsiteY15" fmla="*/ 86423 h 87510"/>
                <a:gd name="connsiteX16" fmla="*/ 24742 w 52646"/>
                <a:gd name="connsiteY16" fmla="*/ 82573 h 87510"/>
                <a:gd name="connsiteX17" fmla="*/ 13510 w 52646"/>
                <a:gd name="connsiteY17" fmla="*/ 66646 h 87510"/>
                <a:gd name="connsiteX18" fmla="*/ 17163 w 52646"/>
                <a:gd name="connsiteY18" fmla="*/ 61953 h 87510"/>
                <a:gd name="connsiteX19" fmla="*/ 17722 w 52646"/>
                <a:gd name="connsiteY19" fmla="*/ 61920 h 87510"/>
                <a:gd name="connsiteX20" fmla="*/ 22274 w 52646"/>
                <a:gd name="connsiteY20" fmla="*/ 65751 h 87510"/>
                <a:gd name="connsiteX21" fmla="*/ 22285 w 52646"/>
                <a:gd name="connsiteY21" fmla="*/ 66296 h 87510"/>
                <a:gd name="connsiteX22" fmla="*/ 32695 w 52646"/>
                <a:gd name="connsiteY22" fmla="*/ 75849 h 87510"/>
                <a:gd name="connsiteX23" fmla="*/ 42115 w 52646"/>
                <a:gd name="connsiteY23" fmla="*/ 67696 h 87510"/>
                <a:gd name="connsiteX24" fmla="*/ 34385 w 52646"/>
                <a:gd name="connsiteY24" fmla="*/ 56778 h 87510"/>
                <a:gd name="connsiteX25" fmla="*/ 33516 w 52646"/>
                <a:gd name="connsiteY25" fmla="*/ 56669 h 87510"/>
                <a:gd name="connsiteX26" fmla="*/ 21758 w 52646"/>
                <a:gd name="connsiteY26" fmla="*/ 53519 h 87510"/>
                <a:gd name="connsiteX27" fmla="*/ 13335 w 52646"/>
                <a:gd name="connsiteY27" fmla="*/ 36017 h 87510"/>
                <a:gd name="connsiteX28" fmla="*/ 25268 w 52646"/>
                <a:gd name="connsiteY28" fmla="*/ 22540 h 87510"/>
                <a:gd name="connsiteX29" fmla="*/ 27901 w 52646"/>
                <a:gd name="connsiteY29" fmla="*/ 18515 h 87510"/>
                <a:gd name="connsiteX30" fmla="*/ 30884 w 52646"/>
                <a:gd name="connsiteY30" fmla="*/ 13439 h 87510"/>
                <a:gd name="connsiteX31" fmla="*/ 36375 w 52646"/>
                <a:gd name="connsiteY31" fmla="*/ 15742 h 87510"/>
                <a:gd name="connsiteX32" fmla="*/ 36675 w 52646"/>
                <a:gd name="connsiteY32" fmla="*/ 17639 h 87510"/>
                <a:gd name="connsiteX33" fmla="*/ 40360 w 52646"/>
                <a:gd name="connsiteY33" fmla="*/ 22540 h 87510"/>
                <a:gd name="connsiteX34" fmla="*/ 51416 w 52646"/>
                <a:gd name="connsiteY34" fmla="*/ 38467 h 8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646" h="87510">
                  <a:moveTo>
                    <a:pt x="51416" y="38467"/>
                  </a:moveTo>
                  <a:cubicBezTo>
                    <a:pt x="51617" y="40972"/>
                    <a:pt x="49743" y="43165"/>
                    <a:pt x="47231" y="43366"/>
                  </a:cubicBezTo>
                  <a:cubicBezTo>
                    <a:pt x="47222" y="43366"/>
                    <a:pt x="47213" y="43367"/>
                    <a:pt x="47205" y="43368"/>
                  </a:cubicBezTo>
                  <a:cubicBezTo>
                    <a:pt x="44789" y="43563"/>
                    <a:pt x="42673" y="41769"/>
                    <a:pt x="42477" y="39361"/>
                  </a:cubicBezTo>
                  <a:cubicBezTo>
                    <a:pt x="42462" y="39180"/>
                    <a:pt x="42458" y="38998"/>
                    <a:pt x="42466" y="38817"/>
                  </a:cubicBezTo>
                  <a:cubicBezTo>
                    <a:pt x="42160" y="33316"/>
                    <a:pt x="37441" y="29104"/>
                    <a:pt x="31925" y="29409"/>
                  </a:cubicBezTo>
                  <a:cubicBezTo>
                    <a:pt x="27303" y="29665"/>
                    <a:pt x="23461" y="33049"/>
                    <a:pt x="22636" y="37592"/>
                  </a:cubicBezTo>
                  <a:cubicBezTo>
                    <a:pt x="21930" y="42314"/>
                    <a:pt x="24867" y="46819"/>
                    <a:pt x="29480" y="48093"/>
                  </a:cubicBezTo>
                  <a:cubicBezTo>
                    <a:pt x="31291" y="48220"/>
                    <a:pt x="33109" y="48220"/>
                    <a:pt x="34920" y="48093"/>
                  </a:cubicBezTo>
                  <a:cubicBezTo>
                    <a:pt x="43316" y="49038"/>
                    <a:pt x="50019" y="55507"/>
                    <a:pt x="51241" y="63845"/>
                  </a:cubicBezTo>
                  <a:cubicBezTo>
                    <a:pt x="52400" y="72044"/>
                    <a:pt x="47641" y="79931"/>
                    <a:pt x="39834" y="82748"/>
                  </a:cubicBezTo>
                  <a:cubicBezTo>
                    <a:pt x="37202" y="83798"/>
                    <a:pt x="35973" y="84673"/>
                    <a:pt x="36324" y="87473"/>
                  </a:cubicBezTo>
                  <a:cubicBezTo>
                    <a:pt x="36727" y="89463"/>
                    <a:pt x="35437" y="91402"/>
                    <a:pt x="33442" y="91804"/>
                  </a:cubicBezTo>
                  <a:cubicBezTo>
                    <a:pt x="33350" y="91822"/>
                    <a:pt x="33258" y="91837"/>
                    <a:pt x="33165" y="91849"/>
                  </a:cubicBezTo>
                  <a:cubicBezTo>
                    <a:pt x="31599" y="92016"/>
                    <a:pt x="30029" y="91578"/>
                    <a:pt x="28778" y="90624"/>
                  </a:cubicBezTo>
                  <a:cubicBezTo>
                    <a:pt x="27786" y="89456"/>
                    <a:pt x="27283" y="87951"/>
                    <a:pt x="27374" y="86423"/>
                  </a:cubicBezTo>
                  <a:cubicBezTo>
                    <a:pt x="27605" y="84659"/>
                    <a:pt x="26473" y="83002"/>
                    <a:pt x="24742" y="82573"/>
                  </a:cubicBezTo>
                  <a:cubicBezTo>
                    <a:pt x="18109" y="80022"/>
                    <a:pt x="13674" y="73733"/>
                    <a:pt x="13510" y="66646"/>
                  </a:cubicBezTo>
                  <a:cubicBezTo>
                    <a:pt x="13220" y="64344"/>
                    <a:pt x="14855" y="62243"/>
                    <a:pt x="17163" y="61953"/>
                  </a:cubicBezTo>
                  <a:cubicBezTo>
                    <a:pt x="17348" y="61930"/>
                    <a:pt x="17535" y="61919"/>
                    <a:pt x="17722" y="61920"/>
                  </a:cubicBezTo>
                  <a:cubicBezTo>
                    <a:pt x="20040" y="61724"/>
                    <a:pt x="22078" y="63440"/>
                    <a:pt x="22274" y="65751"/>
                  </a:cubicBezTo>
                  <a:cubicBezTo>
                    <a:pt x="22290" y="65932"/>
                    <a:pt x="22293" y="66114"/>
                    <a:pt x="22285" y="66296"/>
                  </a:cubicBezTo>
                  <a:cubicBezTo>
                    <a:pt x="22514" y="71801"/>
                    <a:pt x="27175" y="76078"/>
                    <a:pt x="32695" y="75849"/>
                  </a:cubicBezTo>
                  <a:cubicBezTo>
                    <a:pt x="37357" y="75656"/>
                    <a:pt x="41266" y="72272"/>
                    <a:pt x="42115" y="67696"/>
                  </a:cubicBezTo>
                  <a:cubicBezTo>
                    <a:pt x="43004" y="62552"/>
                    <a:pt x="39542" y="57664"/>
                    <a:pt x="34385" y="56778"/>
                  </a:cubicBezTo>
                  <a:cubicBezTo>
                    <a:pt x="34097" y="56728"/>
                    <a:pt x="33807" y="56692"/>
                    <a:pt x="33516" y="56669"/>
                  </a:cubicBezTo>
                  <a:cubicBezTo>
                    <a:pt x="29394" y="56620"/>
                    <a:pt x="25351" y="55536"/>
                    <a:pt x="21758" y="53519"/>
                  </a:cubicBezTo>
                  <a:cubicBezTo>
                    <a:pt x="15666" y="49915"/>
                    <a:pt x="12344" y="43012"/>
                    <a:pt x="13335" y="36017"/>
                  </a:cubicBezTo>
                  <a:cubicBezTo>
                    <a:pt x="14518" y="29674"/>
                    <a:pt x="19104" y="24496"/>
                    <a:pt x="25268" y="22540"/>
                  </a:cubicBezTo>
                  <a:cubicBezTo>
                    <a:pt x="27077" y="22106"/>
                    <a:pt x="28231" y="20340"/>
                    <a:pt x="27901" y="18515"/>
                  </a:cubicBezTo>
                  <a:cubicBezTo>
                    <a:pt x="27436" y="16309"/>
                    <a:pt x="28727" y="14112"/>
                    <a:pt x="30884" y="13439"/>
                  </a:cubicBezTo>
                  <a:cubicBezTo>
                    <a:pt x="33038" y="12563"/>
                    <a:pt x="35496" y="13594"/>
                    <a:pt x="36375" y="15742"/>
                  </a:cubicBezTo>
                  <a:cubicBezTo>
                    <a:pt x="36620" y="16343"/>
                    <a:pt x="36723" y="16992"/>
                    <a:pt x="36675" y="17639"/>
                  </a:cubicBezTo>
                  <a:cubicBezTo>
                    <a:pt x="36675" y="20615"/>
                    <a:pt x="37728" y="21490"/>
                    <a:pt x="40360" y="22540"/>
                  </a:cubicBezTo>
                  <a:cubicBezTo>
                    <a:pt x="46924" y="25146"/>
                    <a:pt x="51281" y="31423"/>
                    <a:pt x="51416" y="38467"/>
                  </a:cubicBezTo>
                  <a:close/>
                </a:path>
              </a:pathLst>
            </a:custGeom>
            <a:grpFill/>
            <a:ln w="3175" cap="flat">
              <a:noFill/>
              <a:prstDash val="solid"/>
              <a:miter/>
            </a:ln>
          </p:spPr>
          <p:txBody>
            <a:bodyPr rtlCol="0" anchor="ctr"/>
            <a:lstStyle/>
            <a:p>
              <a:endParaRPr lang="es-PE">
                <a:solidFill>
                  <a:srgbClr val="367A94"/>
                </a:solidFill>
              </a:endParaRPr>
            </a:p>
          </p:txBody>
        </p:sp>
      </p:grpSp>
      <p:sp>
        <p:nvSpPr>
          <p:cNvPr id="163" name="Rectángulo 162">
            <a:extLst>
              <a:ext uri="{FF2B5EF4-FFF2-40B4-BE49-F238E27FC236}">
                <a16:creationId xmlns:a16="http://schemas.microsoft.com/office/drawing/2014/main" id="{25AA3DDF-8B5D-FA42-82B6-C3713D446022}"/>
              </a:ext>
            </a:extLst>
          </p:cNvPr>
          <p:cNvSpPr/>
          <p:nvPr/>
        </p:nvSpPr>
        <p:spPr>
          <a:xfrm>
            <a:off x="1973471" y="4526501"/>
            <a:ext cx="3926858" cy="31525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4" name="Rectángulo 163">
            <a:extLst>
              <a:ext uri="{FF2B5EF4-FFF2-40B4-BE49-F238E27FC236}">
                <a16:creationId xmlns:a16="http://schemas.microsoft.com/office/drawing/2014/main" id="{6C216E8C-0286-F042-90B9-90CB9B85DF6E}"/>
              </a:ext>
            </a:extLst>
          </p:cNvPr>
          <p:cNvSpPr/>
          <p:nvPr/>
        </p:nvSpPr>
        <p:spPr>
          <a:xfrm>
            <a:off x="2069027"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PROGRAMADO</a:t>
            </a:r>
          </a:p>
        </p:txBody>
      </p:sp>
      <p:sp>
        <p:nvSpPr>
          <p:cNvPr id="165" name="Elipse 164">
            <a:extLst>
              <a:ext uri="{FF2B5EF4-FFF2-40B4-BE49-F238E27FC236}">
                <a16:creationId xmlns:a16="http://schemas.microsoft.com/office/drawing/2014/main" id="{8A2F00D9-06E2-4140-8E06-800FF902FAB7}"/>
              </a:ext>
            </a:extLst>
          </p:cNvPr>
          <p:cNvSpPr>
            <a:spLocks noChangeAspect="1"/>
          </p:cNvSpPr>
          <p:nvPr/>
        </p:nvSpPr>
        <p:spPr>
          <a:xfrm>
            <a:off x="2521951"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6" name="Rectángulo 165">
            <a:extLst>
              <a:ext uri="{FF2B5EF4-FFF2-40B4-BE49-F238E27FC236}">
                <a16:creationId xmlns:a16="http://schemas.microsoft.com/office/drawing/2014/main" id="{C76DE9E8-B25F-354B-B23E-090547524BBF}"/>
              </a:ext>
            </a:extLst>
          </p:cNvPr>
          <p:cNvSpPr/>
          <p:nvPr/>
        </p:nvSpPr>
        <p:spPr>
          <a:xfrm>
            <a:off x="3415188"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ATENDIDOS</a:t>
            </a:r>
          </a:p>
        </p:txBody>
      </p:sp>
      <p:sp>
        <p:nvSpPr>
          <p:cNvPr id="167" name="Elipse 166">
            <a:extLst>
              <a:ext uri="{FF2B5EF4-FFF2-40B4-BE49-F238E27FC236}">
                <a16:creationId xmlns:a16="http://schemas.microsoft.com/office/drawing/2014/main" id="{AC31AD72-C328-CA4D-9863-FC06A4FE2673}"/>
              </a:ext>
            </a:extLst>
          </p:cNvPr>
          <p:cNvSpPr>
            <a:spLocks noChangeAspect="1"/>
          </p:cNvSpPr>
          <p:nvPr/>
        </p:nvSpPr>
        <p:spPr>
          <a:xfrm>
            <a:off x="3875700" y="3968003"/>
            <a:ext cx="0" cy="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8" name="Rectángulo 167">
            <a:extLst>
              <a:ext uri="{FF2B5EF4-FFF2-40B4-BE49-F238E27FC236}">
                <a16:creationId xmlns:a16="http://schemas.microsoft.com/office/drawing/2014/main" id="{01425E76-0FB9-EF43-8C1F-035B20368A99}"/>
              </a:ext>
            </a:extLst>
          </p:cNvPr>
          <p:cNvSpPr/>
          <p:nvPr/>
        </p:nvSpPr>
        <p:spPr>
          <a:xfrm>
            <a:off x="4776098"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 AVANCE</a:t>
            </a:r>
          </a:p>
        </p:txBody>
      </p:sp>
      <p:cxnSp>
        <p:nvCxnSpPr>
          <p:cNvPr id="171" name="Conector recto 170">
            <a:extLst>
              <a:ext uri="{FF2B5EF4-FFF2-40B4-BE49-F238E27FC236}">
                <a16:creationId xmlns:a16="http://schemas.microsoft.com/office/drawing/2014/main" id="{6525ED06-491D-E442-B2F3-A3DCF1FAD797}"/>
              </a:ext>
            </a:extLst>
          </p:cNvPr>
          <p:cNvCxnSpPr/>
          <p:nvPr/>
        </p:nvCxnSpPr>
        <p:spPr>
          <a:xfrm>
            <a:off x="3393673" y="4201753"/>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Conector recto 171">
            <a:extLst>
              <a:ext uri="{FF2B5EF4-FFF2-40B4-BE49-F238E27FC236}">
                <a16:creationId xmlns:a16="http://schemas.microsoft.com/office/drawing/2014/main" id="{FD289A14-FFA7-144B-B472-6D5352417036}"/>
              </a:ext>
            </a:extLst>
          </p:cNvPr>
          <p:cNvCxnSpPr/>
          <p:nvPr/>
        </p:nvCxnSpPr>
        <p:spPr>
          <a:xfrm>
            <a:off x="4675168" y="4201753"/>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Conector recto 172">
            <a:extLst>
              <a:ext uri="{FF2B5EF4-FFF2-40B4-BE49-F238E27FC236}">
                <a16:creationId xmlns:a16="http://schemas.microsoft.com/office/drawing/2014/main" id="{129A7F98-34AD-7F44-8847-4AE69324A27C}"/>
              </a:ext>
            </a:extLst>
          </p:cNvPr>
          <p:cNvCxnSpPr>
            <a:cxnSpLocks/>
          </p:cNvCxnSpPr>
          <p:nvPr/>
        </p:nvCxnSpPr>
        <p:spPr>
          <a:xfrm>
            <a:off x="3393673" y="4526501"/>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173">
            <a:extLst>
              <a:ext uri="{FF2B5EF4-FFF2-40B4-BE49-F238E27FC236}">
                <a16:creationId xmlns:a16="http://schemas.microsoft.com/office/drawing/2014/main" id="{E5EACF42-52F0-4244-95B8-EA0A064840D5}"/>
              </a:ext>
            </a:extLst>
          </p:cNvPr>
          <p:cNvCxnSpPr>
            <a:cxnSpLocks/>
          </p:cNvCxnSpPr>
          <p:nvPr/>
        </p:nvCxnSpPr>
        <p:spPr>
          <a:xfrm>
            <a:off x="4675168" y="4526501"/>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1" name="Redondear rectángulo de esquina del mismo lado 180">
            <a:extLst>
              <a:ext uri="{FF2B5EF4-FFF2-40B4-BE49-F238E27FC236}">
                <a16:creationId xmlns:a16="http://schemas.microsoft.com/office/drawing/2014/main" id="{27C8286C-AD95-BE49-ACF3-D9FF2123C39E}"/>
              </a:ext>
            </a:extLst>
          </p:cNvPr>
          <p:cNvSpPr/>
          <p:nvPr/>
        </p:nvSpPr>
        <p:spPr>
          <a:xfrm>
            <a:off x="1973471" y="5881298"/>
            <a:ext cx="3926858" cy="292973"/>
          </a:xfrm>
          <a:prstGeom prst="round2SameRect">
            <a:avLst/>
          </a:prstGeom>
          <a:solidFill>
            <a:srgbClr val="AB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82" name="Rectángulo 181">
            <a:extLst>
              <a:ext uri="{FF2B5EF4-FFF2-40B4-BE49-F238E27FC236}">
                <a16:creationId xmlns:a16="http://schemas.microsoft.com/office/drawing/2014/main" id="{4D0103B7-A05E-A141-8CC4-554A34C40E35}"/>
              </a:ext>
            </a:extLst>
          </p:cNvPr>
          <p:cNvSpPr/>
          <p:nvPr/>
        </p:nvSpPr>
        <p:spPr>
          <a:xfrm>
            <a:off x="1973471" y="6206046"/>
            <a:ext cx="3926858" cy="31525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83" name="Rectángulo 182">
            <a:extLst>
              <a:ext uri="{FF2B5EF4-FFF2-40B4-BE49-F238E27FC236}">
                <a16:creationId xmlns:a16="http://schemas.microsoft.com/office/drawing/2014/main" id="{126863A7-0155-B346-BC92-1A0D4082A127}"/>
              </a:ext>
            </a:extLst>
          </p:cNvPr>
          <p:cNvSpPr/>
          <p:nvPr/>
        </p:nvSpPr>
        <p:spPr>
          <a:xfrm>
            <a:off x="2151258" y="5934952"/>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PROGRAMADO</a:t>
            </a:r>
          </a:p>
        </p:txBody>
      </p:sp>
      <p:sp>
        <p:nvSpPr>
          <p:cNvPr id="185" name="Rectángulo 184">
            <a:extLst>
              <a:ext uri="{FF2B5EF4-FFF2-40B4-BE49-F238E27FC236}">
                <a16:creationId xmlns:a16="http://schemas.microsoft.com/office/drawing/2014/main" id="{DF14A4C7-4CD6-EE43-8E29-F035586538D2}"/>
              </a:ext>
            </a:extLst>
          </p:cNvPr>
          <p:cNvSpPr/>
          <p:nvPr/>
        </p:nvSpPr>
        <p:spPr>
          <a:xfrm>
            <a:off x="3672112" y="5934952"/>
            <a:ext cx="986555"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EJECUTADO</a:t>
            </a:r>
          </a:p>
        </p:txBody>
      </p:sp>
      <p:sp>
        <p:nvSpPr>
          <p:cNvPr id="187" name="Rectángulo 186">
            <a:extLst>
              <a:ext uri="{FF2B5EF4-FFF2-40B4-BE49-F238E27FC236}">
                <a16:creationId xmlns:a16="http://schemas.microsoft.com/office/drawing/2014/main" id="{BBC63E40-2B30-F943-AC24-593052FB34F3}"/>
              </a:ext>
            </a:extLst>
          </p:cNvPr>
          <p:cNvSpPr/>
          <p:nvPr/>
        </p:nvSpPr>
        <p:spPr>
          <a:xfrm>
            <a:off x="4836966" y="5934952"/>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 AVANCE</a:t>
            </a:r>
          </a:p>
        </p:txBody>
      </p:sp>
      <p:cxnSp>
        <p:nvCxnSpPr>
          <p:cNvPr id="189" name="Conector recto 188">
            <a:extLst>
              <a:ext uri="{FF2B5EF4-FFF2-40B4-BE49-F238E27FC236}">
                <a16:creationId xmlns:a16="http://schemas.microsoft.com/office/drawing/2014/main" id="{F8961838-4FF3-3948-8654-D745F5FA6D2A}"/>
              </a:ext>
            </a:extLst>
          </p:cNvPr>
          <p:cNvCxnSpPr/>
          <p:nvPr/>
        </p:nvCxnSpPr>
        <p:spPr>
          <a:xfrm>
            <a:off x="3527191" y="5881298"/>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Conector recto 189">
            <a:extLst>
              <a:ext uri="{FF2B5EF4-FFF2-40B4-BE49-F238E27FC236}">
                <a16:creationId xmlns:a16="http://schemas.microsoft.com/office/drawing/2014/main" id="{A0A52058-DD7D-F34F-B102-AF82C4A09FBF}"/>
              </a:ext>
            </a:extLst>
          </p:cNvPr>
          <p:cNvCxnSpPr/>
          <p:nvPr/>
        </p:nvCxnSpPr>
        <p:spPr>
          <a:xfrm>
            <a:off x="5027172" y="5881298"/>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Conector recto 190">
            <a:extLst>
              <a:ext uri="{FF2B5EF4-FFF2-40B4-BE49-F238E27FC236}">
                <a16:creationId xmlns:a16="http://schemas.microsoft.com/office/drawing/2014/main" id="{1DBC503D-DC1F-244A-9405-21B43F8FCB73}"/>
              </a:ext>
            </a:extLst>
          </p:cNvPr>
          <p:cNvCxnSpPr>
            <a:cxnSpLocks/>
          </p:cNvCxnSpPr>
          <p:nvPr/>
        </p:nvCxnSpPr>
        <p:spPr>
          <a:xfrm>
            <a:off x="3527191" y="6206046"/>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2" name="Conector recto 191">
            <a:extLst>
              <a:ext uri="{FF2B5EF4-FFF2-40B4-BE49-F238E27FC236}">
                <a16:creationId xmlns:a16="http://schemas.microsoft.com/office/drawing/2014/main" id="{13D02B40-B475-8C40-BCE2-4BA30F9EFFBC}"/>
              </a:ext>
            </a:extLst>
          </p:cNvPr>
          <p:cNvCxnSpPr>
            <a:cxnSpLocks/>
          </p:cNvCxnSpPr>
          <p:nvPr/>
        </p:nvCxnSpPr>
        <p:spPr>
          <a:xfrm>
            <a:off x="5027172" y="6206046"/>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02" name="Imagen 201">
            <a:extLst>
              <a:ext uri="{FF2B5EF4-FFF2-40B4-BE49-F238E27FC236}">
                <a16:creationId xmlns:a16="http://schemas.microsoft.com/office/drawing/2014/main" id="{190B41F5-DE2B-F043-A845-E7773BA685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1906" y="2181314"/>
            <a:ext cx="152400" cy="304800"/>
          </a:xfrm>
          <a:prstGeom prst="rect">
            <a:avLst/>
          </a:prstGeom>
        </p:spPr>
      </p:pic>
      <p:sp>
        <p:nvSpPr>
          <p:cNvPr id="204" name="Elipse 203">
            <a:extLst>
              <a:ext uri="{FF2B5EF4-FFF2-40B4-BE49-F238E27FC236}">
                <a16:creationId xmlns:a16="http://schemas.microsoft.com/office/drawing/2014/main" id="{6EA10B0F-F6E8-B840-BD64-35C38247455A}"/>
              </a:ext>
            </a:extLst>
          </p:cNvPr>
          <p:cNvSpPr>
            <a:spLocks noChangeAspect="1"/>
          </p:cNvSpPr>
          <p:nvPr/>
        </p:nvSpPr>
        <p:spPr>
          <a:xfrm>
            <a:off x="261177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05" name="Elipse 204">
            <a:extLst>
              <a:ext uri="{FF2B5EF4-FFF2-40B4-BE49-F238E27FC236}">
                <a16:creationId xmlns:a16="http://schemas.microsoft.com/office/drawing/2014/main" id="{D600C76C-4655-8D45-8CCF-0BBC149B4683}"/>
              </a:ext>
            </a:extLst>
          </p:cNvPr>
          <p:cNvSpPr>
            <a:spLocks noChangeAspect="1"/>
          </p:cNvSpPr>
          <p:nvPr/>
        </p:nvSpPr>
        <p:spPr>
          <a:xfrm>
            <a:off x="387570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06" name="Elipse 205">
            <a:extLst>
              <a:ext uri="{FF2B5EF4-FFF2-40B4-BE49-F238E27FC236}">
                <a16:creationId xmlns:a16="http://schemas.microsoft.com/office/drawing/2014/main" id="{AF3329C5-5098-5A4C-AE76-FD8DD046DB0C}"/>
              </a:ext>
            </a:extLst>
          </p:cNvPr>
          <p:cNvSpPr>
            <a:spLocks noChangeAspect="1"/>
          </p:cNvSpPr>
          <p:nvPr/>
        </p:nvSpPr>
        <p:spPr>
          <a:xfrm>
            <a:off x="533492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01" name="Imagen 200">
            <a:extLst>
              <a:ext uri="{FF2B5EF4-FFF2-40B4-BE49-F238E27FC236}">
                <a16:creationId xmlns:a16="http://schemas.microsoft.com/office/drawing/2014/main" id="{C9A415C0-F163-8C4A-8B31-9A579D1FC9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6779" y="5678517"/>
            <a:ext cx="198457" cy="198457"/>
          </a:xfrm>
          <a:prstGeom prst="rect">
            <a:avLst/>
          </a:prstGeom>
        </p:spPr>
      </p:pic>
      <p:pic>
        <p:nvPicPr>
          <p:cNvPr id="208" name="Gráfico 207">
            <a:extLst>
              <a:ext uri="{FF2B5EF4-FFF2-40B4-BE49-F238E27FC236}">
                <a16:creationId xmlns:a16="http://schemas.microsoft.com/office/drawing/2014/main" id="{4EE3D3BC-2AD5-CA4F-BE9C-117F99DBBF0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75360" y="3996591"/>
            <a:ext cx="259249" cy="248668"/>
          </a:xfrm>
          <a:prstGeom prst="rect">
            <a:avLst/>
          </a:prstGeom>
        </p:spPr>
      </p:pic>
      <p:pic>
        <p:nvPicPr>
          <p:cNvPr id="210" name="Gráfico 209">
            <a:extLst>
              <a:ext uri="{FF2B5EF4-FFF2-40B4-BE49-F238E27FC236}">
                <a16:creationId xmlns:a16="http://schemas.microsoft.com/office/drawing/2014/main" id="{0A5BEFA1-F131-6C4E-9575-AE3425C62E1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79287" y="4002923"/>
            <a:ext cx="234481" cy="224910"/>
          </a:xfrm>
          <a:prstGeom prst="rect">
            <a:avLst/>
          </a:prstGeom>
        </p:spPr>
      </p:pic>
      <p:pic>
        <p:nvPicPr>
          <p:cNvPr id="212" name="Gráfico 211">
            <a:extLst>
              <a:ext uri="{FF2B5EF4-FFF2-40B4-BE49-F238E27FC236}">
                <a16:creationId xmlns:a16="http://schemas.microsoft.com/office/drawing/2014/main" id="{EC05824A-08D6-3841-B939-13EBDE463FB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381114" y="5692399"/>
            <a:ext cx="214350" cy="205601"/>
          </a:xfrm>
          <a:prstGeom prst="rect">
            <a:avLst/>
          </a:prstGeom>
        </p:spPr>
      </p:pic>
      <p:sp>
        <p:nvSpPr>
          <p:cNvPr id="215" name="Rectángulo 214">
            <a:extLst>
              <a:ext uri="{FF2B5EF4-FFF2-40B4-BE49-F238E27FC236}">
                <a16:creationId xmlns:a16="http://schemas.microsoft.com/office/drawing/2014/main" id="{1DBC27B7-76CF-6047-A468-10EE93737C96}"/>
              </a:ext>
            </a:extLst>
          </p:cNvPr>
          <p:cNvSpPr/>
          <p:nvPr/>
        </p:nvSpPr>
        <p:spPr>
          <a:xfrm rot="2700000">
            <a:off x="479690" y="3321761"/>
            <a:ext cx="168498" cy="1684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 name="CuadroTexto 30">
            <a:extLst>
              <a:ext uri="{FF2B5EF4-FFF2-40B4-BE49-F238E27FC236}">
                <a16:creationId xmlns:a16="http://schemas.microsoft.com/office/drawing/2014/main" id="{A991CE5E-0696-1942-8E84-E7DE3896C60C}"/>
              </a:ext>
            </a:extLst>
          </p:cNvPr>
          <p:cNvSpPr txBox="1"/>
          <p:nvPr/>
        </p:nvSpPr>
        <p:spPr>
          <a:xfrm>
            <a:off x="435748" y="3098021"/>
            <a:ext cx="1425792" cy="364908"/>
          </a:xfrm>
          <a:prstGeom prst="rect">
            <a:avLst/>
          </a:prstGeom>
          <a:noFill/>
        </p:spPr>
        <p:txBody>
          <a:bodyPr wrap="square">
            <a:spAutoFit/>
          </a:bodyPr>
          <a:lstStyle/>
          <a:p>
            <a:pPr algn="ctr">
              <a:lnSpc>
                <a:spcPct val="107000"/>
              </a:lnSpc>
              <a:spcAft>
                <a:spcPts val="800"/>
              </a:spcAft>
            </a:pPr>
            <a:r>
              <a:rPr lang="es-ES" b="1" dirty="0">
                <a:solidFill>
                  <a:srgbClr val="FFFFFF"/>
                </a:solidFill>
                <a:latin typeface="Century Gothic" panose="020B0502020202020204" pitchFamily="34" charset="0"/>
              </a:rPr>
              <a:t>NACIONAL</a:t>
            </a:r>
            <a:endParaRPr lang="es-PE"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19" name="Elipse 218">
            <a:extLst>
              <a:ext uri="{FF2B5EF4-FFF2-40B4-BE49-F238E27FC236}">
                <a16:creationId xmlns:a16="http://schemas.microsoft.com/office/drawing/2014/main" id="{897A22CE-262F-0F46-83B4-887815C201BA}"/>
              </a:ext>
            </a:extLst>
          </p:cNvPr>
          <p:cNvSpPr>
            <a:spLocks noChangeAspect="1"/>
          </p:cNvSpPr>
          <p:nvPr/>
        </p:nvSpPr>
        <p:spPr>
          <a:xfrm>
            <a:off x="3858901"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18" name="Gráfico 217">
            <a:extLst>
              <a:ext uri="{FF2B5EF4-FFF2-40B4-BE49-F238E27FC236}">
                <a16:creationId xmlns:a16="http://schemas.microsoft.com/office/drawing/2014/main" id="{E8057ADB-FABB-8F4D-9EA6-898B715FDC2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642158" y="5675443"/>
            <a:ext cx="231970" cy="222502"/>
          </a:xfrm>
          <a:prstGeom prst="rect">
            <a:avLst/>
          </a:prstGeom>
        </p:spPr>
      </p:pic>
      <p:pic>
        <p:nvPicPr>
          <p:cNvPr id="199" name="Gráfico 198">
            <a:extLst>
              <a:ext uri="{FF2B5EF4-FFF2-40B4-BE49-F238E27FC236}">
                <a16:creationId xmlns:a16="http://schemas.microsoft.com/office/drawing/2014/main" id="{1C3E8DCA-8288-2D42-8F08-3F3285ABFA4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912413" y="4006409"/>
            <a:ext cx="247188" cy="247188"/>
          </a:xfrm>
          <a:prstGeom prst="rect">
            <a:avLst/>
          </a:prstGeom>
        </p:spPr>
      </p:pic>
      <p:grpSp>
        <p:nvGrpSpPr>
          <p:cNvPr id="5" name="Grupo 4">
            <a:extLst>
              <a:ext uri="{FF2B5EF4-FFF2-40B4-BE49-F238E27FC236}">
                <a16:creationId xmlns:a16="http://schemas.microsoft.com/office/drawing/2014/main" id="{9305E7A2-53E1-F24B-8D95-F7EBB76900BE}"/>
              </a:ext>
            </a:extLst>
          </p:cNvPr>
          <p:cNvGrpSpPr/>
          <p:nvPr/>
        </p:nvGrpSpPr>
        <p:grpSpPr>
          <a:xfrm>
            <a:off x="361492" y="4674273"/>
            <a:ext cx="1383789" cy="1383789"/>
            <a:chOff x="4381714" y="-394614"/>
            <a:chExt cx="1700039" cy="1700039"/>
          </a:xfrm>
        </p:grpSpPr>
        <p:sp>
          <p:nvSpPr>
            <p:cNvPr id="318" name="Elipse 317">
              <a:extLst>
                <a:ext uri="{FF2B5EF4-FFF2-40B4-BE49-F238E27FC236}">
                  <a16:creationId xmlns:a16="http://schemas.microsoft.com/office/drawing/2014/main" id="{DF0B69C5-A4E4-F74A-8881-07771FBA248B}"/>
                </a:ext>
              </a:extLst>
            </p:cNvPr>
            <p:cNvSpPr/>
            <p:nvPr/>
          </p:nvSpPr>
          <p:spPr>
            <a:xfrm>
              <a:off x="4515309" y="-259167"/>
              <a:ext cx="1452549" cy="145254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7" name="Elipse 316">
              <a:extLst>
                <a:ext uri="{FF2B5EF4-FFF2-40B4-BE49-F238E27FC236}">
                  <a16:creationId xmlns:a16="http://schemas.microsoft.com/office/drawing/2014/main" id="{928E7FF8-9566-0E40-80EA-BCFFD9E91D55}"/>
                </a:ext>
              </a:extLst>
            </p:cNvPr>
            <p:cNvSpPr/>
            <p:nvPr/>
          </p:nvSpPr>
          <p:spPr>
            <a:xfrm>
              <a:off x="4809332" y="38634"/>
              <a:ext cx="837132" cy="8371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 name="Elipse 1">
              <a:extLst>
                <a:ext uri="{FF2B5EF4-FFF2-40B4-BE49-F238E27FC236}">
                  <a16:creationId xmlns:a16="http://schemas.microsoft.com/office/drawing/2014/main" id="{7C9EE268-E171-AA4F-9C7A-410BD3FF1D06}"/>
                </a:ext>
              </a:extLst>
            </p:cNvPr>
            <p:cNvSpPr/>
            <p:nvPr/>
          </p:nvSpPr>
          <p:spPr>
            <a:xfrm>
              <a:off x="4989062" y="218364"/>
              <a:ext cx="477672" cy="4776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9" name="Elipse 318">
              <a:extLst>
                <a:ext uri="{FF2B5EF4-FFF2-40B4-BE49-F238E27FC236}">
                  <a16:creationId xmlns:a16="http://schemas.microsoft.com/office/drawing/2014/main" id="{0ADDAEB7-27E5-4347-9C19-F171324840F8}"/>
                </a:ext>
              </a:extLst>
            </p:cNvPr>
            <p:cNvSpPr/>
            <p:nvPr/>
          </p:nvSpPr>
          <p:spPr>
            <a:xfrm>
              <a:off x="4381714" y="-394614"/>
              <a:ext cx="1700039" cy="1700039"/>
            </a:xfrm>
            <a:prstGeom prst="ellipse">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pic>
        <p:nvPicPr>
          <p:cNvPr id="213" name="Imagen 212">
            <a:extLst>
              <a:ext uri="{FF2B5EF4-FFF2-40B4-BE49-F238E27FC236}">
                <a16:creationId xmlns:a16="http://schemas.microsoft.com/office/drawing/2014/main" id="{2FE86EBB-668A-524F-9B62-A250AB3EB4B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25422" y="3981041"/>
            <a:ext cx="1866775" cy="2412040"/>
          </a:xfrm>
          <a:prstGeom prst="rect">
            <a:avLst/>
          </a:prstGeom>
        </p:spPr>
      </p:pic>
      <p:graphicFrame>
        <p:nvGraphicFramePr>
          <p:cNvPr id="6" name="Tabla 5">
            <a:extLst>
              <a:ext uri="{FF2B5EF4-FFF2-40B4-BE49-F238E27FC236}">
                <a16:creationId xmlns:a16="http://schemas.microsoft.com/office/drawing/2014/main" id="{9A2011EE-3E8D-DE4E-B54B-B0A296E88E3B}"/>
              </a:ext>
            </a:extLst>
          </p:cNvPr>
          <p:cNvGraphicFramePr>
            <a:graphicFrameLocks noGrp="1"/>
          </p:cNvGraphicFramePr>
          <p:nvPr/>
        </p:nvGraphicFramePr>
        <p:xfrm>
          <a:off x="2151176" y="4382831"/>
          <a:ext cx="3796488" cy="595240"/>
        </p:xfrm>
        <a:graphic>
          <a:graphicData uri="http://schemas.openxmlformats.org/drawingml/2006/table">
            <a:tbl>
              <a:tblPr>
                <a:tableStyleId>{5C22544A-7EE6-4342-B048-85BDC9FD1C3A}</a:tableStyleId>
              </a:tblPr>
              <a:tblGrid>
                <a:gridCol w="1242020">
                  <a:extLst>
                    <a:ext uri="{9D8B030D-6E8A-4147-A177-3AD203B41FA5}">
                      <a16:colId xmlns:a16="http://schemas.microsoft.com/office/drawing/2014/main" val="2290059706"/>
                    </a:ext>
                  </a:extLst>
                </a:gridCol>
                <a:gridCol w="1277234">
                  <a:extLst>
                    <a:ext uri="{9D8B030D-6E8A-4147-A177-3AD203B41FA5}">
                      <a16:colId xmlns:a16="http://schemas.microsoft.com/office/drawing/2014/main" val="3798136720"/>
                    </a:ext>
                  </a:extLst>
                </a:gridCol>
                <a:gridCol w="1277234">
                  <a:extLst>
                    <a:ext uri="{9D8B030D-6E8A-4147-A177-3AD203B41FA5}">
                      <a16:colId xmlns:a16="http://schemas.microsoft.com/office/drawing/2014/main" val="2098912326"/>
                    </a:ext>
                  </a:extLst>
                </a:gridCol>
              </a:tblGrid>
              <a:tr h="595240">
                <a:tc>
                  <a:txBody>
                    <a:bodyPr/>
                    <a:lstStyle/>
                    <a:p>
                      <a:pPr algn="ctr" fontAlgn="ctr"/>
                      <a:r>
                        <a:rPr lang="es-PE" sz="2000" b="1" kern="1200" dirty="0">
                          <a:solidFill>
                            <a:schemeClr val="tx1"/>
                          </a:solidFill>
                          <a:latin typeface="+mn-lt"/>
                          <a:ea typeface="+mn-ea"/>
                          <a:cs typeface="+mn-cs"/>
                        </a:rPr>
                        <a:t>36,513</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PE" sz="2000" b="1" kern="1200" dirty="0">
                          <a:solidFill>
                            <a:schemeClr val="tx1"/>
                          </a:solidFill>
                          <a:latin typeface="+mn-lt"/>
                          <a:ea typeface="+mn-ea"/>
                          <a:cs typeface="+mn-cs"/>
                        </a:rPr>
                        <a:t>22,581</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PE" sz="2000" b="1" kern="1200" dirty="0">
                          <a:solidFill>
                            <a:schemeClr val="tx1"/>
                          </a:solidFill>
                          <a:latin typeface="+mn-lt"/>
                          <a:ea typeface="+mn-ea"/>
                          <a:cs typeface="+mn-cs"/>
                        </a:rPr>
                        <a:t>61.8%</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730096"/>
                  </a:ext>
                </a:extLst>
              </a:tr>
            </a:tbl>
          </a:graphicData>
        </a:graphic>
      </p:graphicFrame>
      <p:graphicFrame>
        <p:nvGraphicFramePr>
          <p:cNvPr id="325" name="Tabla 324">
            <a:extLst>
              <a:ext uri="{FF2B5EF4-FFF2-40B4-BE49-F238E27FC236}">
                <a16:creationId xmlns:a16="http://schemas.microsoft.com/office/drawing/2014/main" id="{48956137-8A0A-A541-8D07-3AE87F2807F2}"/>
              </a:ext>
            </a:extLst>
          </p:cNvPr>
          <p:cNvGraphicFramePr>
            <a:graphicFrameLocks noGrp="1"/>
          </p:cNvGraphicFramePr>
          <p:nvPr/>
        </p:nvGraphicFramePr>
        <p:xfrm>
          <a:off x="1983843" y="6057555"/>
          <a:ext cx="3903125" cy="595240"/>
        </p:xfrm>
        <a:graphic>
          <a:graphicData uri="http://schemas.openxmlformats.org/drawingml/2006/table">
            <a:tbl>
              <a:tblPr>
                <a:tableStyleId>{5C22544A-7EE6-4342-B048-85BDC9FD1C3A}</a:tableStyleId>
              </a:tblPr>
              <a:tblGrid>
                <a:gridCol w="1530322">
                  <a:extLst>
                    <a:ext uri="{9D8B030D-6E8A-4147-A177-3AD203B41FA5}">
                      <a16:colId xmlns:a16="http://schemas.microsoft.com/office/drawing/2014/main" val="2290059706"/>
                    </a:ext>
                  </a:extLst>
                </a:gridCol>
                <a:gridCol w="1524000">
                  <a:extLst>
                    <a:ext uri="{9D8B030D-6E8A-4147-A177-3AD203B41FA5}">
                      <a16:colId xmlns:a16="http://schemas.microsoft.com/office/drawing/2014/main" val="3798136720"/>
                    </a:ext>
                  </a:extLst>
                </a:gridCol>
                <a:gridCol w="848803">
                  <a:extLst>
                    <a:ext uri="{9D8B030D-6E8A-4147-A177-3AD203B41FA5}">
                      <a16:colId xmlns:a16="http://schemas.microsoft.com/office/drawing/2014/main" val="2098912326"/>
                    </a:ext>
                  </a:extLst>
                </a:gridCol>
              </a:tblGrid>
              <a:tr h="595240">
                <a:tc>
                  <a:txBody>
                    <a:bodyPr/>
                    <a:lstStyle/>
                    <a:p>
                      <a:pPr marL="0" algn="ctr" defTabSz="914400" rtl="0" eaLnBrk="1" fontAlgn="ctr" latinLnBrk="0" hangingPunct="1"/>
                      <a:r>
                        <a:rPr lang="es-PE" sz="2000" b="1" kern="1200" dirty="0">
                          <a:solidFill>
                            <a:schemeClr val="tx1"/>
                          </a:solidFill>
                          <a:latin typeface="+mn-lt"/>
                          <a:ea typeface="+mn-ea"/>
                          <a:cs typeface="+mn-cs"/>
                        </a:rPr>
                        <a:t>427,200,282</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2000" b="1" kern="1200" dirty="0">
                          <a:solidFill>
                            <a:schemeClr val="tx1"/>
                          </a:solidFill>
                          <a:latin typeface="+mn-lt"/>
                          <a:ea typeface="+mn-ea"/>
                          <a:cs typeface="+mn-cs"/>
                        </a:rPr>
                        <a:t>340,027,542</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2000" b="1" kern="1200" dirty="0">
                          <a:solidFill>
                            <a:schemeClr val="tx1"/>
                          </a:solidFill>
                          <a:latin typeface="+mn-lt"/>
                          <a:ea typeface="+mn-ea"/>
                          <a:cs typeface="+mn-cs"/>
                        </a:rPr>
                        <a:t>79.6%</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730096"/>
                  </a:ext>
                </a:extLst>
              </a:tr>
            </a:tbl>
          </a:graphicData>
        </a:graphic>
      </p:graphicFrame>
      <p:sp>
        <p:nvSpPr>
          <p:cNvPr id="432" name="CuadroTexto 431">
            <a:extLst>
              <a:ext uri="{FF2B5EF4-FFF2-40B4-BE49-F238E27FC236}">
                <a16:creationId xmlns:a16="http://schemas.microsoft.com/office/drawing/2014/main" id="{43CBB09B-1814-0942-9887-1BA24C5AE3B8}"/>
              </a:ext>
            </a:extLst>
          </p:cNvPr>
          <p:cNvSpPr txBox="1"/>
          <p:nvPr/>
        </p:nvSpPr>
        <p:spPr>
          <a:xfrm>
            <a:off x="1907176" y="6476331"/>
            <a:ext cx="3397808" cy="184666"/>
          </a:xfrm>
          <a:prstGeom prst="rect">
            <a:avLst/>
          </a:prstGeom>
          <a:noFill/>
        </p:spPr>
        <p:txBody>
          <a:bodyPr wrap="square">
            <a:spAutoFit/>
          </a:bodyPr>
          <a:lstStyle/>
          <a:p>
            <a:r>
              <a:rPr lang="es-PE" sz="600" dirty="0"/>
              <a:t>Fuente: SIAF al 30/06/2023</a:t>
            </a:r>
          </a:p>
        </p:txBody>
      </p:sp>
      <p:grpSp>
        <p:nvGrpSpPr>
          <p:cNvPr id="136" name="Grupo 135">
            <a:extLst>
              <a:ext uri="{FF2B5EF4-FFF2-40B4-BE49-F238E27FC236}">
                <a16:creationId xmlns:a16="http://schemas.microsoft.com/office/drawing/2014/main" id="{7FF0FFA6-5E49-3841-8B0C-45A47D59A248}"/>
              </a:ext>
            </a:extLst>
          </p:cNvPr>
          <p:cNvGrpSpPr/>
          <p:nvPr/>
        </p:nvGrpSpPr>
        <p:grpSpPr>
          <a:xfrm>
            <a:off x="6374557" y="3117462"/>
            <a:ext cx="1741582" cy="308747"/>
            <a:chOff x="3642788" y="2093618"/>
            <a:chExt cx="1634091" cy="308747"/>
          </a:xfrm>
          <a:solidFill>
            <a:srgbClr val="136690"/>
          </a:solidFill>
        </p:grpSpPr>
        <p:sp>
          <p:nvSpPr>
            <p:cNvPr id="137" name="Rectángulo 136">
              <a:extLst>
                <a:ext uri="{FF2B5EF4-FFF2-40B4-BE49-F238E27FC236}">
                  <a16:creationId xmlns:a16="http://schemas.microsoft.com/office/drawing/2014/main" id="{973F2DD1-F31A-EE49-835F-A033F3D22ABD}"/>
                </a:ext>
              </a:extLst>
            </p:cNvPr>
            <p:cNvSpPr/>
            <p:nvPr/>
          </p:nvSpPr>
          <p:spPr>
            <a:xfrm>
              <a:off x="3797160" y="2093618"/>
              <a:ext cx="1347690" cy="3087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39" name="Elipse 138">
              <a:extLst>
                <a:ext uri="{FF2B5EF4-FFF2-40B4-BE49-F238E27FC236}">
                  <a16:creationId xmlns:a16="http://schemas.microsoft.com/office/drawing/2014/main" id="{085EC11C-F0B3-184C-A6C7-77D19FFF46DD}"/>
                </a:ext>
              </a:extLst>
            </p:cNvPr>
            <p:cNvSpPr/>
            <p:nvPr/>
          </p:nvSpPr>
          <p:spPr>
            <a:xfrm>
              <a:off x="3642788"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40" name="Elipse 139">
              <a:extLst>
                <a:ext uri="{FF2B5EF4-FFF2-40B4-BE49-F238E27FC236}">
                  <a16:creationId xmlns:a16="http://schemas.microsoft.com/office/drawing/2014/main" id="{C829A1BC-368F-6E49-A2A2-A04966D9E40E}"/>
                </a:ext>
              </a:extLst>
            </p:cNvPr>
            <p:cNvSpPr/>
            <p:nvPr/>
          </p:nvSpPr>
          <p:spPr>
            <a:xfrm>
              <a:off x="4968132"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sp>
        <p:nvSpPr>
          <p:cNvPr id="143" name="Rectángulo 142">
            <a:extLst>
              <a:ext uri="{FF2B5EF4-FFF2-40B4-BE49-F238E27FC236}">
                <a16:creationId xmlns:a16="http://schemas.microsoft.com/office/drawing/2014/main" id="{1DBC27B7-76CF-6047-A468-10EE93737C96}"/>
              </a:ext>
            </a:extLst>
          </p:cNvPr>
          <p:cNvSpPr/>
          <p:nvPr/>
        </p:nvSpPr>
        <p:spPr>
          <a:xfrm rot="2700000">
            <a:off x="6601093" y="3315640"/>
            <a:ext cx="168498" cy="1684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44" name="CuadroTexto 143">
            <a:extLst>
              <a:ext uri="{FF2B5EF4-FFF2-40B4-BE49-F238E27FC236}">
                <a16:creationId xmlns:a16="http://schemas.microsoft.com/office/drawing/2014/main" id="{A991CE5E-0696-1942-8E84-E7DE3896C60C}"/>
              </a:ext>
            </a:extLst>
          </p:cNvPr>
          <p:cNvSpPr txBox="1"/>
          <p:nvPr/>
        </p:nvSpPr>
        <p:spPr>
          <a:xfrm>
            <a:off x="6383601" y="3091900"/>
            <a:ext cx="1732538" cy="322845"/>
          </a:xfrm>
          <a:prstGeom prst="rect">
            <a:avLst/>
          </a:prstGeom>
          <a:noFill/>
        </p:spPr>
        <p:txBody>
          <a:bodyPr wrap="square">
            <a:spAutoFit/>
          </a:bodyPr>
          <a:lstStyle/>
          <a:p>
            <a:pPr algn="ctr">
              <a:lnSpc>
                <a:spcPct val="107000"/>
              </a:lnSpc>
              <a:spcAft>
                <a:spcPts val="800"/>
              </a:spcAft>
            </a:pPr>
            <a:r>
              <a:rPr lang="es-ES" b="1" dirty="0">
                <a:solidFill>
                  <a:srgbClr val="FFFFFF"/>
                </a:solidFill>
                <a:latin typeface="Century Gothic" panose="020B0502020202020204" pitchFamily="34" charset="0"/>
              </a:rPr>
              <a:t>LOGROS</a:t>
            </a:r>
            <a:endParaRPr lang="es-PE"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CFF80C9D-B65B-1851-F924-9831AB958FE0}"/>
              </a:ext>
            </a:extLst>
          </p:cNvPr>
          <p:cNvSpPr txBox="1"/>
          <p:nvPr/>
        </p:nvSpPr>
        <p:spPr>
          <a:xfrm>
            <a:off x="6277444" y="3837300"/>
            <a:ext cx="5489557" cy="2039020"/>
          </a:xfrm>
          <a:prstGeom prst="rect">
            <a:avLst/>
          </a:prstGeom>
          <a:noFill/>
        </p:spPr>
        <p:txBody>
          <a:bodyPr wrap="square">
            <a:spAutoFit/>
          </a:bodyPr>
          <a:lstStyle/>
          <a:p>
            <a:pPr marL="185738" indent="-185738" algn="just">
              <a:lnSpc>
                <a:spcPct val="107000"/>
              </a:lnSpc>
              <a:spcAft>
                <a:spcPts val="800"/>
              </a:spcAft>
              <a:buFont typeface="Symbol" panose="05050102010706020507" pitchFamily="18" charset="2"/>
              <a:buChar char=""/>
            </a:pPr>
            <a:r>
              <a:rPr lang="es-MX" b="1" dirty="0">
                <a:solidFill>
                  <a:srgbClr val="70AD47">
                    <a:lumMod val="50000"/>
                  </a:srgbClr>
                </a:solidFill>
                <a:latin typeface="Century Gothic" panose="020B0502020202020204" pitchFamily="34" charset="0"/>
              </a:rPr>
              <a:t>22,581 hogares rurales </a:t>
            </a:r>
            <a:r>
              <a:rPr lang="es-MX" dirty="0">
                <a:solidFill>
                  <a:srgbClr val="4472C4">
                    <a:lumMod val="50000"/>
                  </a:srgbClr>
                </a:solidFill>
                <a:latin typeface="Century Gothic" panose="020B0502020202020204" pitchFamily="34" charset="0"/>
              </a:rPr>
              <a:t>con recursos trasferidos parcialmente  recibirán asistencia técnica, capacitación y dotación de activos a fin de desarrollar sus capacidades productivas.</a:t>
            </a:r>
          </a:p>
          <a:p>
            <a:pPr marL="185738" indent="-185738" algn="just">
              <a:lnSpc>
                <a:spcPct val="107000"/>
              </a:lnSpc>
              <a:spcAft>
                <a:spcPts val="800"/>
              </a:spcAft>
              <a:buFont typeface="Symbol" panose="05050102010706020507" pitchFamily="18" charset="2"/>
              <a:buChar char=""/>
            </a:pPr>
            <a:r>
              <a:rPr lang="es-MX" b="1" dirty="0">
                <a:solidFill>
                  <a:srgbClr val="70AD47">
                    <a:lumMod val="50000"/>
                  </a:srgbClr>
                </a:solidFill>
                <a:latin typeface="Century Gothic" panose="020B0502020202020204" pitchFamily="34" charset="0"/>
              </a:rPr>
              <a:t>5 inversiones de Optimización, de Ampliación Marginal, de Rehabilitación y de Reposición (IOARR) de Residencias Estudiantiles </a:t>
            </a:r>
            <a:r>
              <a:rPr lang="es-MX" dirty="0">
                <a:solidFill>
                  <a:srgbClr val="4472C4">
                    <a:lumMod val="50000"/>
                  </a:srgbClr>
                </a:solidFill>
                <a:latin typeface="Century Gothic" panose="020B0502020202020204" pitchFamily="34" charset="0"/>
              </a:rPr>
              <a:t>se vienen ejecutando en los departamentos de Cusco (2), Arequipa (1), Ayacucho (1) y Piura (1).</a:t>
            </a:r>
          </a:p>
        </p:txBody>
      </p:sp>
      <p:pic>
        <p:nvPicPr>
          <p:cNvPr id="80" name="Imagen 79">
            <a:extLst>
              <a:ext uri="{FF2B5EF4-FFF2-40B4-BE49-F238E27FC236}">
                <a16:creationId xmlns:a16="http://schemas.microsoft.com/office/drawing/2014/main" id="{564AFCDF-A99F-FF4B-AAF6-021E323324A0}"/>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871759" y="887804"/>
            <a:ext cx="2395990" cy="2371882"/>
          </a:xfrm>
          <a:prstGeom prst="rect">
            <a:avLst/>
          </a:prstGeom>
        </p:spPr>
      </p:pic>
      <p:pic>
        <p:nvPicPr>
          <p:cNvPr id="81" name="Imagen 80">
            <a:extLst>
              <a:ext uri="{FF2B5EF4-FFF2-40B4-BE49-F238E27FC236}">
                <a16:creationId xmlns:a16="http://schemas.microsoft.com/office/drawing/2014/main" id="{C9DF2F7B-C586-E942-8755-C2A6449098E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126891" y="1651401"/>
            <a:ext cx="1990123" cy="529913"/>
          </a:xfrm>
          <a:prstGeom prst="rect">
            <a:avLst/>
          </a:prstGeom>
        </p:spPr>
      </p:pic>
      <p:pic>
        <p:nvPicPr>
          <p:cNvPr id="8" name="Imagen 7">
            <a:extLst>
              <a:ext uri="{FF2B5EF4-FFF2-40B4-BE49-F238E27FC236}">
                <a16:creationId xmlns:a16="http://schemas.microsoft.com/office/drawing/2014/main" id="{BE6637A2-72C3-D245-91AE-9B9F3EC9FD54}"/>
              </a:ext>
            </a:extLst>
          </p:cNvPr>
          <p:cNvPicPr>
            <a:picLocks noChangeAspect="1"/>
          </p:cNvPicPr>
          <p:nvPr/>
        </p:nvPicPr>
        <p:blipFill>
          <a:blip r:embed="rId21"/>
          <a:stretch>
            <a:fillRect/>
          </a:stretch>
        </p:blipFill>
        <p:spPr>
          <a:xfrm>
            <a:off x="202417" y="1875880"/>
            <a:ext cx="1728339" cy="1027700"/>
          </a:xfrm>
          <a:prstGeom prst="rect">
            <a:avLst/>
          </a:prstGeom>
        </p:spPr>
      </p:pic>
    </p:spTree>
    <p:extLst>
      <p:ext uri="{BB962C8B-B14F-4D97-AF65-F5344CB8AC3E}">
        <p14:creationId xmlns:p14="http://schemas.microsoft.com/office/powerpoint/2010/main" val="117232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Imagen 213">
            <a:extLst>
              <a:ext uri="{FF2B5EF4-FFF2-40B4-BE49-F238E27FC236}">
                <a16:creationId xmlns:a16="http://schemas.microsoft.com/office/drawing/2014/main" id="{E2605310-60DA-544E-8CE4-8843D8D763A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5648" y="3210288"/>
            <a:ext cx="5938809" cy="3600000"/>
          </a:xfrm>
          <a:prstGeom prst="rect">
            <a:avLst/>
          </a:prstGeom>
        </p:spPr>
      </p:pic>
      <p:sp>
        <p:nvSpPr>
          <p:cNvPr id="162" name="Redondear rectángulo de esquina del mismo lado 161">
            <a:extLst>
              <a:ext uri="{FF2B5EF4-FFF2-40B4-BE49-F238E27FC236}">
                <a16:creationId xmlns:a16="http://schemas.microsoft.com/office/drawing/2014/main" id="{C47CF6A0-62B3-F44D-A7B6-EBA5984C8128}"/>
              </a:ext>
            </a:extLst>
          </p:cNvPr>
          <p:cNvSpPr/>
          <p:nvPr/>
        </p:nvSpPr>
        <p:spPr>
          <a:xfrm>
            <a:off x="1973471" y="4201753"/>
            <a:ext cx="3926858" cy="292973"/>
          </a:xfrm>
          <a:prstGeom prst="round2SameRect">
            <a:avLst/>
          </a:prstGeom>
          <a:solidFill>
            <a:srgbClr val="AB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20" name="Elipse 219">
            <a:extLst>
              <a:ext uri="{FF2B5EF4-FFF2-40B4-BE49-F238E27FC236}">
                <a16:creationId xmlns:a16="http://schemas.microsoft.com/office/drawing/2014/main" id="{096E773B-D3E9-F942-BF6F-04BBEA46FEB6}"/>
              </a:ext>
            </a:extLst>
          </p:cNvPr>
          <p:cNvSpPr>
            <a:spLocks noChangeAspect="1"/>
          </p:cNvSpPr>
          <p:nvPr/>
        </p:nvSpPr>
        <p:spPr>
          <a:xfrm>
            <a:off x="5117924"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95" name="Rectángulo 94">
            <a:extLst>
              <a:ext uri="{FF2B5EF4-FFF2-40B4-BE49-F238E27FC236}">
                <a16:creationId xmlns:a16="http://schemas.microsoft.com/office/drawing/2014/main" id="{772A0124-274B-9D4A-A014-A6CAFBD807EC}"/>
              </a:ext>
            </a:extLst>
          </p:cNvPr>
          <p:cNvSpPr/>
          <p:nvPr/>
        </p:nvSpPr>
        <p:spPr>
          <a:xfrm>
            <a:off x="2321977" y="3535013"/>
            <a:ext cx="2361508" cy="400110"/>
          </a:xfrm>
          <a:prstGeom prst="rect">
            <a:avLst/>
          </a:prstGeom>
        </p:spPr>
        <p:txBody>
          <a:bodyPr wrap="square">
            <a:spAutoFit/>
          </a:bodyPr>
          <a:lstStyle/>
          <a:p>
            <a:pPr fontAlgn="ctr"/>
            <a:r>
              <a:rPr lang="es-PE" sz="2000" b="1" dirty="0">
                <a:solidFill>
                  <a:srgbClr val="367A94"/>
                </a:solidFill>
                <a:latin typeface="Roboto" pitchFamily="2" charset="0"/>
                <a:ea typeface="Roboto" pitchFamily="2" charset="0"/>
              </a:rPr>
              <a:t>Cobertura</a:t>
            </a:r>
          </a:p>
        </p:txBody>
      </p:sp>
      <p:pic>
        <p:nvPicPr>
          <p:cNvPr id="56" name="Imagen 55">
            <a:extLst>
              <a:ext uri="{FF2B5EF4-FFF2-40B4-BE49-F238E27FC236}">
                <a16:creationId xmlns:a16="http://schemas.microsoft.com/office/drawing/2014/main" id="{0545F801-A094-284C-A1C1-8BB739672E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6740" y="961042"/>
            <a:ext cx="2177102" cy="2155196"/>
          </a:xfrm>
          <a:prstGeom prst="rect">
            <a:avLst/>
          </a:prstGeom>
        </p:spPr>
      </p:pic>
      <p:sp>
        <p:nvSpPr>
          <p:cNvPr id="3" name="Google Shape;165;g18e5643acb1_0_0">
            <a:extLst>
              <a:ext uri="{FF2B5EF4-FFF2-40B4-BE49-F238E27FC236}">
                <a16:creationId xmlns:a16="http://schemas.microsoft.com/office/drawing/2014/main" id="{A4064455-2E56-2E4F-9516-091459418BA9}"/>
              </a:ext>
            </a:extLst>
          </p:cNvPr>
          <p:cNvSpPr txBox="1">
            <a:spLocks/>
          </p:cNvSpPr>
          <p:nvPr/>
        </p:nvSpPr>
        <p:spPr>
          <a:xfrm>
            <a:off x="183196" y="1143441"/>
            <a:ext cx="9611733" cy="515144"/>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b="1" kern="1200">
                <a:solidFill>
                  <a:srgbClr val="011643"/>
                </a:solidFill>
                <a:latin typeface="Century Gothic" panose="020B0502020202020204" pitchFamily="34" charset="0"/>
                <a:ea typeface="+mj-ea"/>
                <a:cs typeface="+mj-cs"/>
              </a:defRPr>
            </a:lvl1pPr>
          </a:lstStyle>
          <a:p>
            <a:pPr>
              <a:buClr>
                <a:srgbClr val="FFFFFF"/>
              </a:buClr>
              <a:buSzPts val="2700"/>
            </a:pPr>
            <a:r>
              <a:rPr lang="es-PE" sz="2200" dirty="0">
                <a:solidFill>
                  <a:srgbClr val="BC3D37"/>
                </a:solidFill>
              </a:rPr>
              <a:t>Programa JUNTOS</a:t>
            </a:r>
          </a:p>
        </p:txBody>
      </p:sp>
      <p:cxnSp>
        <p:nvCxnSpPr>
          <p:cNvPr id="4" name="Conector recto 3">
            <a:extLst>
              <a:ext uri="{FF2B5EF4-FFF2-40B4-BE49-F238E27FC236}">
                <a16:creationId xmlns:a16="http://schemas.microsoft.com/office/drawing/2014/main" id="{C973903F-957F-7940-A876-B1BC12C08F39}"/>
              </a:ext>
            </a:extLst>
          </p:cNvPr>
          <p:cNvCxnSpPr>
            <a:cxnSpLocks/>
          </p:cNvCxnSpPr>
          <p:nvPr/>
        </p:nvCxnSpPr>
        <p:spPr>
          <a:xfrm>
            <a:off x="0" y="1712671"/>
            <a:ext cx="7872685" cy="0"/>
          </a:xfrm>
          <a:prstGeom prst="line">
            <a:avLst/>
          </a:prstGeom>
          <a:ln w="12700">
            <a:solidFill>
              <a:srgbClr val="BC3C37"/>
            </a:solidFill>
            <a:tailEnd type="ova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7FF0FFA6-5E49-3841-8B0C-45A47D59A248}"/>
              </a:ext>
            </a:extLst>
          </p:cNvPr>
          <p:cNvGrpSpPr/>
          <p:nvPr/>
        </p:nvGrpSpPr>
        <p:grpSpPr>
          <a:xfrm>
            <a:off x="253154" y="3117462"/>
            <a:ext cx="1741582" cy="308747"/>
            <a:chOff x="3642788" y="2093618"/>
            <a:chExt cx="1634091" cy="308747"/>
          </a:xfrm>
          <a:solidFill>
            <a:srgbClr val="136690"/>
          </a:solidFill>
        </p:grpSpPr>
        <p:sp>
          <p:nvSpPr>
            <p:cNvPr id="28" name="Rectángulo 27">
              <a:extLst>
                <a:ext uri="{FF2B5EF4-FFF2-40B4-BE49-F238E27FC236}">
                  <a16:creationId xmlns:a16="http://schemas.microsoft.com/office/drawing/2014/main" id="{973F2DD1-F31A-EE49-835F-A033F3D22ABD}"/>
                </a:ext>
              </a:extLst>
            </p:cNvPr>
            <p:cNvSpPr/>
            <p:nvPr/>
          </p:nvSpPr>
          <p:spPr>
            <a:xfrm>
              <a:off x="3797160" y="2093618"/>
              <a:ext cx="1347690" cy="3087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9" name="Elipse 28">
              <a:extLst>
                <a:ext uri="{FF2B5EF4-FFF2-40B4-BE49-F238E27FC236}">
                  <a16:creationId xmlns:a16="http://schemas.microsoft.com/office/drawing/2014/main" id="{085EC11C-F0B3-184C-A6C7-77D19FFF46DD}"/>
                </a:ext>
              </a:extLst>
            </p:cNvPr>
            <p:cNvSpPr/>
            <p:nvPr/>
          </p:nvSpPr>
          <p:spPr>
            <a:xfrm>
              <a:off x="3642788"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0" name="Elipse 29">
              <a:extLst>
                <a:ext uri="{FF2B5EF4-FFF2-40B4-BE49-F238E27FC236}">
                  <a16:creationId xmlns:a16="http://schemas.microsoft.com/office/drawing/2014/main" id="{C829A1BC-368F-6E49-A2A2-A04966D9E40E}"/>
                </a:ext>
              </a:extLst>
            </p:cNvPr>
            <p:cNvSpPr/>
            <p:nvPr/>
          </p:nvSpPr>
          <p:spPr>
            <a:xfrm>
              <a:off x="4968132"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sp>
        <p:nvSpPr>
          <p:cNvPr id="50" name="Rectángulo 49">
            <a:extLst>
              <a:ext uri="{FF2B5EF4-FFF2-40B4-BE49-F238E27FC236}">
                <a16:creationId xmlns:a16="http://schemas.microsoft.com/office/drawing/2014/main" id="{DA370773-08D3-B741-BBEE-770746E38C90}"/>
              </a:ext>
            </a:extLst>
          </p:cNvPr>
          <p:cNvSpPr/>
          <p:nvPr/>
        </p:nvSpPr>
        <p:spPr>
          <a:xfrm>
            <a:off x="1907175" y="1910080"/>
            <a:ext cx="7866490" cy="1015663"/>
          </a:xfrm>
          <a:prstGeom prst="rect">
            <a:avLst/>
          </a:prstGeom>
        </p:spPr>
        <p:txBody>
          <a:bodyPr wrap="square">
            <a:spAutoFit/>
          </a:bodyPr>
          <a:lstStyle/>
          <a:p>
            <a:pPr algn="just"/>
            <a:r>
              <a:rPr lang="es-PE" sz="1500" b="1" dirty="0">
                <a:solidFill>
                  <a:schemeClr val="tx1"/>
                </a:solidFill>
                <a:latin typeface="Century Gothic" panose="020B0502020202020204" pitchFamily="34" charset="0"/>
                <a:ea typeface="Roboto" pitchFamily="2" charset="0"/>
                <a:cs typeface="Century Gothic"/>
                <a:sym typeface="Century Gothic"/>
              </a:rPr>
              <a:t>El Programa Nacional de Apoyo Directo a los más Pobres - JUNTOS, </a:t>
            </a:r>
            <a:r>
              <a:rPr lang="es-PE" sz="1500" dirty="0">
                <a:latin typeface="Century Gothic" panose="020B0502020202020204" pitchFamily="34" charset="0"/>
                <a:ea typeface="Roboto" pitchFamily="2" charset="0"/>
                <a:cs typeface="Century Gothic"/>
                <a:sym typeface="Century Gothic"/>
              </a:rPr>
              <a:t>tiene como objetivo favorecer el desarrollo de capacidades en niñas, niños y adolescentes de hogares en condición de pobreza o pobreza extrema, </a:t>
            </a:r>
            <a:r>
              <a:rPr lang="es-PE" sz="1500" b="1" dirty="0">
                <a:solidFill>
                  <a:schemeClr val="tx1"/>
                </a:solidFill>
                <a:latin typeface="Century Gothic" panose="020B0502020202020204" pitchFamily="34" charset="0"/>
                <a:ea typeface="Roboto" pitchFamily="2" charset="0"/>
                <a:cs typeface="Century Gothic"/>
                <a:sym typeface="Century Gothic"/>
              </a:rPr>
              <a:t>promoviendo el acceso a servicios de salud y educación.</a:t>
            </a:r>
          </a:p>
        </p:txBody>
      </p:sp>
      <p:cxnSp>
        <p:nvCxnSpPr>
          <p:cNvPr id="51" name="Conector recto 50">
            <a:extLst>
              <a:ext uri="{FF2B5EF4-FFF2-40B4-BE49-F238E27FC236}">
                <a16:creationId xmlns:a16="http://schemas.microsoft.com/office/drawing/2014/main" id="{AA2B5FB4-BCB0-8249-80FD-EA5061AF16C3}"/>
              </a:ext>
            </a:extLst>
          </p:cNvPr>
          <p:cNvCxnSpPr>
            <a:cxnSpLocks/>
          </p:cNvCxnSpPr>
          <p:nvPr/>
        </p:nvCxnSpPr>
        <p:spPr>
          <a:xfrm>
            <a:off x="1810791" y="1962095"/>
            <a:ext cx="0" cy="92562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23" name="Gráfico 122">
            <a:extLst>
              <a:ext uri="{FF2B5EF4-FFF2-40B4-BE49-F238E27FC236}">
                <a16:creationId xmlns:a16="http://schemas.microsoft.com/office/drawing/2014/main" id="{6D503B76-9409-5047-870D-0F680A6A16E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30756" y="3541074"/>
            <a:ext cx="409643" cy="400539"/>
          </a:xfrm>
          <a:prstGeom prst="rect">
            <a:avLst/>
          </a:prstGeom>
        </p:spPr>
      </p:pic>
      <p:cxnSp>
        <p:nvCxnSpPr>
          <p:cNvPr id="130" name="Conector recto 129">
            <a:extLst>
              <a:ext uri="{FF2B5EF4-FFF2-40B4-BE49-F238E27FC236}">
                <a16:creationId xmlns:a16="http://schemas.microsoft.com/office/drawing/2014/main" id="{C0101071-875C-464C-A0B5-3FC36F175C35}"/>
              </a:ext>
            </a:extLst>
          </p:cNvPr>
          <p:cNvCxnSpPr>
            <a:cxnSpLocks/>
          </p:cNvCxnSpPr>
          <p:nvPr/>
        </p:nvCxnSpPr>
        <p:spPr>
          <a:xfrm>
            <a:off x="2349019" y="3904717"/>
            <a:ext cx="1274372"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a16="http://schemas.microsoft.com/office/drawing/2014/main" id="{E6B0E49C-0B8D-D842-A9A9-7B81F0C3F977}"/>
              </a:ext>
            </a:extLst>
          </p:cNvPr>
          <p:cNvCxnSpPr>
            <a:cxnSpLocks/>
          </p:cNvCxnSpPr>
          <p:nvPr/>
        </p:nvCxnSpPr>
        <p:spPr>
          <a:xfrm>
            <a:off x="2349019" y="3560160"/>
            <a:ext cx="1274372"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8" name="Rectángulo 137">
            <a:extLst>
              <a:ext uri="{FF2B5EF4-FFF2-40B4-BE49-F238E27FC236}">
                <a16:creationId xmlns:a16="http://schemas.microsoft.com/office/drawing/2014/main" id="{2654AC67-FA10-D942-A8E1-C73595986663}"/>
              </a:ext>
            </a:extLst>
          </p:cNvPr>
          <p:cNvSpPr/>
          <p:nvPr/>
        </p:nvSpPr>
        <p:spPr>
          <a:xfrm>
            <a:off x="2321977" y="5215005"/>
            <a:ext cx="2361508" cy="400110"/>
          </a:xfrm>
          <a:prstGeom prst="rect">
            <a:avLst/>
          </a:prstGeom>
        </p:spPr>
        <p:txBody>
          <a:bodyPr wrap="square">
            <a:spAutoFit/>
          </a:bodyPr>
          <a:lstStyle/>
          <a:p>
            <a:pPr fontAlgn="ctr"/>
            <a:r>
              <a:rPr lang="es-PE" sz="2000" b="1" dirty="0">
                <a:solidFill>
                  <a:srgbClr val="367A94"/>
                </a:solidFill>
                <a:latin typeface="Roboto" pitchFamily="2" charset="0"/>
                <a:ea typeface="Roboto" pitchFamily="2" charset="0"/>
              </a:rPr>
              <a:t>Presupuesto</a:t>
            </a:r>
          </a:p>
        </p:txBody>
      </p:sp>
      <p:cxnSp>
        <p:nvCxnSpPr>
          <p:cNvPr id="141" name="Conector recto 140">
            <a:extLst>
              <a:ext uri="{FF2B5EF4-FFF2-40B4-BE49-F238E27FC236}">
                <a16:creationId xmlns:a16="http://schemas.microsoft.com/office/drawing/2014/main" id="{A36CB7CA-ECC3-8E4C-A301-DA6525CD25A0}"/>
              </a:ext>
            </a:extLst>
          </p:cNvPr>
          <p:cNvCxnSpPr>
            <a:cxnSpLocks/>
          </p:cNvCxnSpPr>
          <p:nvPr/>
        </p:nvCxnSpPr>
        <p:spPr>
          <a:xfrm>
            <a:off x="2349019" y="5584709"/>
            <a:ext cx="1491056"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FF4B54E2-9ACB-0E45-92F3-9990866A2A8F}"/>
              </a:ext>
            </a:extLst>
          </p:cNvPr>
          <p:cNvCxnSpPr>
            <a:cxnSpLocks/>
          </p:cNvCxnSpPr>
          <p:nvPr/>
        </p:nvCxnSpPr>
        <p:spPr>
          <a:xfrm>
            <a:off x="2349019" y="5240152"/>
            <a:ext cx="1491056"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7" name="Grupo 146">
            <a:extLst>
              <a:ext uri="{FF2B5EF4-FFF2-40B4-BE49-F238E27FC236}">
                <a16:creationId xmlns:a16="http://schemas.microsoft.com/office/drawing/2014/main" id="{E8B6AE2A-A15E-6B43-BB31-CCA977DF3767}"/>
              </a:ext>
            </a:extLst>
          </p:cNvPr>
          <p:cNvGrpSpPr/>
          <p:nvPr/>
        </p:nvGrpSpPr>
        <p:grpSpPr>
          <a:xfrm>
            <a:off x="1949456" y="5091760"/>
            <a:ext cx="473840" cy="500755"/>
            <a:chOff x="3870071" y="-396421"/>
            <a:chExt cx="263235" cy="278096"/>
          </a:xfrm>
          <a:solidFill>
            <a:srgbClr val="367A94"/>
          </a:solidFill>
        </p:grpSpPr>
        <p:sp>
          <p:nvSpPr>
            <p:cNvPr id="148" name="Forma libre 147">
              <a:extLst>
                <a:ext uri="{FF2B5EF4-FFF2-40B4-BE49-F238E27FC236}">
                  <a16:creationId xmlns:a16="http://schemas.microsoft.com/office/drawing/2014/main" id="{295C8DBF-1491-F243-8B7C-0063DB98F4B7}"/>
                </a:ext>
              </a:extLst>
            </p:cNvPr>
            <p:cNvSpPr/>
            <p:nvPr/>
          </p:nvSpPr>
          <p:spPr>
            <a:xfrm>
              <a:off x="3870071" y="-223338"/>
              <a:ext cx="263235" cy="105013"/>
            </a:xfrm>
            <a:custGeom>
              <a:avLst/>
              <a:gdLst>
                <a:gd name="connsiteX0" fmla="*/ 13864 w 263234"/>
                <a:gd name="connsiteY0" fmla="*/ 82448 h 105013"/>
                <a:gd name="connsiteX1" fmla="*/ 13864 w 263234"/>
                <a:gd name="connsiteY1" fmla="*/ 79298 h 105013"/>
                <a:gd name="connsiteX2" fmla="*/ 15619 w 263234"/>
                <a:gd name="connsiteY2" fmla="*/ 18565 h 105013"/>
                <a:gd name="connsiteX3" fmla="*/ 21410 w 263234"/>
                <a:gd name="connsiteY3" fmla="*/ 13140 h 105013"/>
                <a:gd name="connsiteX4" fmla="*/ 53349 w 263234"/>
                <a:gd name="connsiteY4" fmla="*/ 13140 h 105013"/>
                <a:gd name="connsiteX5" fmla="*/ 59491 w 263234"/>
                <a:gd name="connsiteY5" fmla="*/ 19440 h 105013"/>
                <a:gd name="connsiteX6" fmla="*/ 59491 w 263234"/>
                <a:gd name="connsiteY6" fmla="*/ 24166 h 105013"/>
                <a:gd name="connsiteX7" fmla="*/ 60719 w 263234"/>
                <a:gd name="connsiteY7" fmla="*/ 24166 h 105013"/>
                <a:gd name="connsiteX8" fmla="*/ 113366 w 263234"/>
                <a:gd name="connsiteY8" fmla="*/ 25566 h 105013"/>
                <a:gd name="connsiteX9" fmla="*/ 131968 w 263234"/>
                <a:gd name="connsiteY9" fmla="*/ 30117 h 105013"/>
                <a:gd name="connsiteX10" fmla="*/ 162855 w 263234"/>
                <a:gd name="connsiteY10" fmla="*/ 30992 h 105013"/>
                <a:gd name="connsiteX11" fmla="*/ 184089 w 263234"/>
                <a:gd name="connsiteY11" fmla="*/ 42893 h 105013"/>
                <a:gd name="connsiteX12" fmla="*/ 185493 w 263234"/>
                <a:gd name="connsiteY12" fmla="*/ 44994 h 105013"/>
                <a:gd name="connsiteX13" fmla="*/ 188125 w 263234"/>
                <a:gd name="connsiteY13" fmla="*/ 43944 h 105013"/>
                <a:gd name="connsiteX14" fmla="*/ 220766 w 263234"/>
                <a:gd name="connsiteY14" fmla="*/ 29067 h 105013"/>
                <a:gd name="connsiteX15" fmla="*/ 248669 w 263234"/>
                <a:gd name="connsiteY15" fmla="*/ 36593 h 105013"/>
                <a:gd name="connsiteX16" fmla="*/ 246914 w 263234"/>
                <a:gd name="connsiteY16" fmla="*/ 44644 h 105013"/>
                <a:gd name="connsiteX17" fmla="*/ 173208 w 263234"/>
                <a:gd name="connsiteY17" fmla="*/ 90674 h 105013"/>
                <a:gd name="connsiteX18" fmla="*/ 148113 w 263234"/>
                <a:gd name="connsiteY18" fmla="*/ 97850 h 105013"/>
                <a:gd name="connsiteX19" fmla="*/ 119684 w 263234"/>
                <a:gd name="connsiteY19" fmla="*/ 93125 h 105013"/>
                <a:gd name="connsiteX20" fmla="*/ 79848 w 263234"/>
                <a:gd name="connsiteY20" fmla="*/ 82273 h 105013"/>
                <a:gd name="connsiteX21" fmla="*/ 65984 w 263234"/>
                <a:gd name="connsiteY21" fmla="*/ 83849 h 105013"/>
                <a:gd name="connsiteX22" fmla="*/ 62123 w 263234"/>
                <a:gd name="connsiteY22" fmla="*/ 85774 h 105013"/>
                <a:gd name="connsiteX23" fmla="*/ 57912 w 263234"/>
                <a:gd name="connsiteY23" fmla="*/ 91374 h 105013"/>
                <a:gd name="connsiteX24" fmla="*/ 53173 w 263234"/>
                <a:gd name="connsiteY24" fmla="*/ 95400 h 105013"/>
                <a:gd name="connsiteX25" fmla="*/ 18075 w 263234"/>
                <a:gd name="connsiteY25" fmla="*/ 94525 h 105013"/>
                <a:gd name="connsiteX26" fmla="*/ 13162 w 263234"/>
                <a:gd name="connsiteY26" fmla="*/ 91725 h 105013"/>
                <a:gd name="connsiteX27" fmla="*/ 180755 w 263234"/>
                <a:gd name="connsiteY27" fmla="*/ 53920 h 105013"/>
                <a:gd name="connsiteX28" fmla="*/ 163206 w 263234"/>
                <a:gd name="connsiteY28" fmla="*/ 39918 h 105013"/>
                <a:gd name="connsiteX29" fmla="*/ 138988 w 263234"/>
                <a:gd name="connsiteY29" fmla="*/ 39918 h 105013"/>
                <a:gd name="connsiteX30" fmla="*/ 126353 w 263234"/>
                <a:gd name="connsiteY30" fmla="*/ 39918 h 105013"/>
                <a:gd name="connsiteX31" fmla="*/ 107575 w 263234"/>
                <a:gd name="connsiteY31" fmla="*/ 33442 h 105013"/>
                <a:gd name="connsiteX32" fmla="*/ 62123 w 263234"/>
                <a:gd name="connsiteY32" fmla="*/ 35542 h 105013"/>
                <a:gd name="connsiteX33" fmla="*/ 60193 w 263234"/>
                <a:gd name="connsiteY33" fmla="*/ 38693 h 105013"/>
                <a:gd name="connsiteX34" fmla="*/ 60193 w 263234"/>
                <a:gd name="connsiteY34" fmla="*/ 65996 h 105013"/>
                <a:gd name="connsiteX35" fmla="*/ 60193 w 263234"/>
                <a:gd name="connsiteY35" fmla="*/ 79823 h 105013"/>
                <a:gd name="connsiteX36" fmla="*/ 64054 w 263234"/>
                <a:gd name="connsiteY36" fmla="*/ 77898 h 105013"/>
                <a:gd name="connsiteX37" fmla="*/ 83007 w 263234"/>
                <a:gd name="connsiteY37" fmla="*/ 75798 h 105013"/>
                <a:gd name="connsiteX38" fmla="*/ 109506 w 263234"/>
                <a:gd name="connsiteY38" fmla="*/ 82973 h 105013"/>
                <a:gd name="connsiteX39" fmla="*/ 141971 w 263234"/>
                <a:gd name="connsiteY39" fmla="*/ 90849 h 105013"/>
                <a:gd name="connsiteX40" fmla="*/ 169523 w 263234"/>
                <a:gd name="connsiteY40" fmla="*/ 85774 h 105013"/>
                <a:gd name="connsiteX41" fmla="*/ 229014 w 263234"/>
                <a:gd name="connsiteY41" fmla="*/ 48844 h 105013"/>
                <a:gd name="connsiteX42" fmla="*/ 241474 w 263234"/>
                <a:gd name="connsiteY42" fmla="*/ 40968 h 105013"/>
                <a:gd name="connsiteX43" fmla="*/ 227084 w 263234"/>
                <a:gd name="connsiteY43" fmla="*/ 38693 h 105013"/>
                <a:gd name="connsiteX44" fmla="*/ 207429 w 263234"/>
                <a:gd name="connsiteY44" fmla="*/ 47619 h 105013"/>
                <a:gd name="connsiteX45" fmla="*/ 191284 w 263234"/>
                <a:gd name="connsiteY45" fmla="*/ 54970 h 105013"/>
                <a:gd name="connsiteX46" fmla="*/ 191284 w 263234"/>
                <a:gd name="connsiteY46" fmla="*/ 58645 h 105013"/>
                <a:gd name="connsiteX47" fmla="*/ 185317 w 263234"/>
                <a:gd name="connsiteY47" fmla="*/ 64421 h 105013"/>
                <a:gd name="connsiteX48" fmla="*/ 155835 w 263234"/>
                <a:gd name="connsiteY48" fmla="*/ 64421 h 105013"/>
                <a:gd name="connsiteX49" fmla="*/ 136356 w 263234"/>
                <a:gd name="connsiteY49" fmla="*/ 64421 h 105013"/>
                <a:gd name="connsiteX50" fmla="*/ 134601 w 263234"/>
                <a:gd name="connsiteY50" fmla="*/ 64421 h 105013"/>
                <a:gd name="connsiteX51" fmla="*/ 129863 w 263234"/>
                <a:gd name="connsiteY51" fmla="*/ 59695 h 105013"/>
                <a:gd name="connsiteX52" fmla="*/ 134891 w 263234"/>
                <a:gd name="connsiteY52" fmla="*/ 55663 h 105013"/>
                <a:gd name="connsiteX53" fmla="*/ 134952 w 263234"/>
                <a:gd name="connsiteY53" fmla="*/ 55670 h 105013"/>
                <a:gd name="connsiteX54" fmla="*/ 154607 w 263234"/>
                <a:gd name="connsiteY54" fmla="*/ 55670 h 105013"/>
                <a:gd name="connsiteX55" fmla="*/ 22814 w 263234"/>
                <a:gd name="connsiteY55" fmla="*/ 87174 h 105013"/>
                <a:gd name="connsiteX56" fmla="*/ 49137 w 263234"/>
                <a:gd name="connsiteY56" fmla="*/ 87174 h 105013"/>
                <a:gd name="connsiteX57" fmla="*/ 50892 w 263234"/>
                <a:gd name="connsiteY57" fmla="*/ 22241 h 105013"/>
                <a:gd name="connsiteX58" fmla="*/ 24920 w 263234"/>
                <a:gd name="connsiteY58" fmla="*/ 22241 h 10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63234" h="105013">
                  <a:moveTo>
                    <a:pt x="13864" y="82448"/>
                  </a:moveTo>
                  <a:cubicBezTo>
                    <a:pt x="13919" y="81399"/>
                    <a:pt x="13919" y="80347"/>
                    <a:pt x="13864" y="79298"/>
                  </a:cubicBezTo>
                  <a:cubicBezTo>
                    <a:pt x="13864" y="58995"/>
                    <a:pt x="14449" y="38751"/>
                    <a:pt x="15619" y="18565"/>
                  </a:cubicBezTo>
                  <a:cubicBezTo>
                    <a:pt x="15619" y="14540"/>
                    <a:pt x="17374" y="12965"/>
                    <a:pt x="21410" y="13140"/>
                  </a:cubicBezTo>
                  <a:lnTo>
                    <a:pt x="53349" y="13140"/>
                  </a:lnTo>
                  <a:cubicBezTo>
                    <a:pt x="58263" y="13140"/>
                    <a:pt x="59667" y="14715"/>
                    <a:pt x="59491" y="19440"/>
                  </a:cubicBezTo>
                  <a:cubicBezTo>
                    <a:pt x="59491" y="21016"/>
                    <a:pt x="59491" y="22416"/>
                    <a:pt x="59491" y="24166"/>
                  </a:cubicBezTo>
                  <a:lnTo>
                    <a:pt x="60719" y="24166"/>
                  </a:lnTo>
                  <a:cubicBezTo>
                    <a:pt x="77508" y="16329"/>
                    <a:pt x="97020" y="16848"/>
                    <a:pt x="113366" y="25566"/>
                  </a:cubicBezTo>
                  <a:cubicBezTo>
                    <a:pt x="119121" y="28524"/>
                    <a:pt x="125495" y="30084"/>
                    <a:pt x="131968" y="30117"/>
                  </a:cubicBezTo>
                  <a:cubicBezTo>
                    <a:pt x="142322" y="30117"/>
                    <a:pt x="152676" y="30117"/>
                    <a:pt x="162855" y="30992"/>
                  </a:cubicBezTo>
                  <a:cubicBezTo>
                    <a:pt x="171418" y="31400"/>
                    <a:pt x="179287" y="35811"/>
                    <a:pt x="184089" y="42893"/>
                  </a:cubicBezTo>
                  <a:lnTo>
                    <a:pt x="185493" y="44994"/>
                  </a:lnTo>
                  <a:lnTo>
                    <a:pt x="188125" y="43944"/>
                  </a:lnTo>
                  <a:lnTo>
                    <a:pt x="220766" y="29067"/>
                  </a:lnTo>
                  <a:cubicBezTo>
                    <a:pt x="230678" y="24629"/>
                    <a:pt x="242351" y="27778"/>
                    <a:pt x="248669" y="36593"/>
                  </a:cubicBezTo>
                  <a:cubicBezTo>
                    <a:pt x="251126" y="40093"/>
                    <a:pt x="250600" y="42193"/>
                    <a:pt x="246914" y="44644"/>
                  </a:cubicBezTo>
                  <a:lnTo>
                    <a:pt x="173208" y="90674"/>
                  </a:lnTo>
                  <a:cubicBezTo>
                    <a:pt x="165563" y="95089"/>
                    <a:pt x="156943" y="97554"/>
                    <a:pt x="148113" y="97850"/>
                  </a:cubicBezTo>
                  <a:cubicBezTo>
                    <a:pt x="138435" y="97916"/>
                    <a:pt x="128818" y="96317"/>
                    <a:pt x="119684" y="93125"/>
                  </a:cubicBezTo>
                  <a:lnTo>
                    <a:pt x="79848" y="82273"/>
                  </a:lnTo>
                  <a:cubicBezTo>
                    <a:pt x="75207" y="80865"/>
                    <a:pt x="70189" y="81435"/>
                    <a:pt x="65984" y="83849"/>
                  </a:cubicBezTo>
                  <a:lnTo>
                    <a:pt x="62123" y="85774"/>
                  </a:lnTo>
                  <a:cubicBezTo>
                    <a:pt x="59491" y="86824"/>
                    <a:pt x="57736" y="88049"/>
                    <a:pt x="57912" y="91374"/>
                  </a:cubicBezTo>
                  <a:cubicBezTo>
                    <a:pt x="58087" y="94700"/>
                    <a:pt x="55981" y="95575"/>
                    <a:pt x="53173" y="95400"/>
                  </a:cubicBezTo>
                  <a:cubicBezTo>
                    <a:pt x="41767" y="95400"/>
                    <a:pt x="30184" y="95400"/>
                    <a:pt x="18075" y="94525"/>
                  </a:cubicBezTo>
                  <a:cubicBezTo>
                    <a:pt x="16496" y="94525"/>
                    <a:pt x="14917" y="92775"/>
                    <a:pt x="13162" y="91725"/>
                  </a:cubicBezTo>
                  <a:close/>
                  <a:moveTo>
                    <a:pt x="180755" y="53920"/>
                  </a:moveTo>
                  <a:cubicBezTo>
                    <a:pt x="178712" y="45858"/>
                    <a:pt x="171541" y="40135"/>
                    <a:pt x="163206" y="39918"/>
                  </a:cubicBezTo>
                  <a:lnTo>
                    <a:pt x="138988" y="39918"/>
                  </a:lnTo>
                  <a:cubicBezTo>
                    <a:pt x="134776" y="39918"/>
                    <a:pt x="130564" y="39918"/>
                    <a:pt x="126353" y="39918"/>
                  </a:cubicBezTo>
                  <a:cubicBezTo>
                    <a:pt x="119787" y="38772"/>
                    <a:pt x="113448" y="36586"/>
                    <a:pt x="107575" y="33442"/>
                  </a:cubicBezTo>
                  <a:cubicBezTo>
                    <a:pt x="92993" y="26683"/>
                    <a:pt x="76017" y="27467"/>
                    <a:pt x="62123" y="35542"/>
                  </a:cubicBezTo>
                  <a:cubicBezTo>
                    <a:pt x="60901" y="36107"/>
                    <a:pt x="60139" y="37350"/>
                    <a:pt x="60193" y="38693"/>
                  </a:cubicBezTo>
                  <a:cubicBezTo>
                    <a:pt x="60193" y="47794"/>
                    <a:pt x="60193" y="56195"/>
                    <a:pt x="60193" y="65996"/>
                  </a:cubicBezTo>
                  <a:cubicBezTo>
                    <a:pt x="60193" y="70547"/>
                    <a:pt x="60193" y="75097"/>
                    <a:pt x="60193" y="79823"/>
                  </a:cubicBezTo>
                  <a:lnTo>
                    <a:pt x="64054" y="77898"/>
                  </a:lnTo>
                  <a:cubicBezTo>
                    <a:pt x="69865" y="74792"/>
                    <a:pt x="76653" y="74039"/>
                    <a:pt x="83007" y="75798"/>
                  </a:cubicBezTo>
                  <a:lnTo>
                    <a:pt x="109506" y="82973"/>
                  </a:lnTo>
                  <a:cubicBezTo>
                    <a:pt x="120211" y="85774"/>
                    <a:pt x="130915" y="88924"/>
                    <a:pt x="141971" y="90849"/>
                  </a:cubicBezTo>
                  <a:cubicBezTo>
                    <a:pt x="151469" y="92607"/>
                    <a:pt x="161282" y="90799"/>
                    <a:pt x="169523" y="85774"/>
                  </a:cubicBezTo>
                  <a:cubicBezTo>
                    <a:pt x="189529" y="73697"/>
                    <a:pt x="209184" y="61096"/>
                    <a:pt x="229014" y="48844"/>
                  </a:cubicBezTo>
                  <a:lnTo>
                    <a:pt x="241474" y="40968"/>
                  </a:lnTo>
                  <a:cubicBezTo>
                    <a:pt x="237596" y="37345"/>
                    <a:pt x="231896" y="36443"/>
                    <a:pt x="227084" y="38693"/>
                  </a:cubicBezTo>
                  <a:lnTo>
                    <a:pt x="207429" y="47619"/>
                  </a:lnTo>
                  <a:lnTo>
                    <a:pt x="191284" y="54970"/>
                  </a:lnTo>
                  <a:cubicBezTo>
                    <a:pt x="191284" y="56370"/>
                    <a:pt x="191284" y="57595"/>
                    <a:pt x="191284" y="58645"/>
                  </a:cubicBezTo>
                  <a:cubicBezTo>
                    <a:pt x="191284" y="63196"/>
                    <a:pt x="189880" y="64596"/>
                    <a:pt x="185317" y="64421"/>
                  </a:cubicBezTo>
                  <a:lnTo>
                    <a:pt x="155835" y="64421"/>
                  </a:lnTo>
                  <a:lnTo>
                    <a:pt x="136356" y="64421"/>
                  </a:lnTo>
                  <a:lnTo>
                    <a:pt x="134601" y="64421"/>
                  </a:lnTo>
                  <a:cubicBezTo>
                    <a:pt x="131442" y="64421"/>
                    <a:pt x="129687" y="62321"/>
                    <a:pt x="129863" y="59695"/>
                  </a:cubicBezTo>
                  <a:cubicBezTo>
                    <a:pt x="130135" y="57197"/>
                    <a:pt x="132386" y="55392"/>
                    <a:pt x="134891" y="55663"/>
                  </a:cubicBezTo>
                  <a:cubicBezTo>
                    <a:pt x="134912" y="55665"/>
                    <a:pt x="134932" y="55668"/>
                    <a:pt x="134952" y="55670"/>
                  </a:cubicBezTo>
                  <a:lnTo>
                    <a:pt x="154607" y="55670"/>
                  </a:lnTo>
                  <a:close/>
                  <a:moveTo>
                    <a:pt x="22814" y="87174"/>
                  </a:moveTo>
                  <a:lnTo>
                    <a:pt x="49137" y="87174"/>
                  </a:lnTo>
                  <a:lnTo>
                    <a:pt x="50892" y="22241"/>
                  </a:lnTo>
                  <a:lnTo>
                    <a:pt x="24920" y="22241"/>
                  </a:lnTo>
                  <a:close/>
                </a:path>
              </a:pathLst>
            </a:custGeom>
            <a:grpFill/>
            <a:ln w="3175" cap="flat">
              <a:noFill/>
              <a:prstDash val="solid"/>
              <a:miter/>
            </a:ln>
          </p:spPr>
          <p:txBody>
            <a:bodyPr rtlCol="0" anchor="ctr"/>
            <a:lstStyle/>
            <a:p>
              <a:endParaRPr lang="es-PE">
                <a:solidFill>
                  <a:srgbClr val="367A94"/>
                </a:solidFill>
              </a:endParaRPr>
            </a:p>
          </p:txBody>
        </p:sp>
        <p:sp>
          <p:nvSpPr>
            <p:cNvPr id="149" name="Forma libre 148">
              <a:extLst>
                <a:ext uri="{FF2B5EF4-FFF2-40B4-BE49-F238E27FC236}">
                  <a16:creationId xmlns:a16="http://schemas.microsoft.com/office/drawing/2014/main" id="{7ADD563F-85A4-A34F-B329-A1C015B6D383}"/>
                </a:ext>
              </a:extLst>
            </p:cNvPr>
            <p:cNvSpPr/>
            <p:nvPr/>
          </p:nvSpPr>
          <p:spPr>
            <a:xfrm>
              <a:off x="3987612" y="-396421"/>
              <a:ext cx="35098" cy="70009"/>
            </a:xfrm>
            <a:custGeom>
              <a:avLst/>
              <a:gdLst>
                <a:gd name="connsiteX0" fmla="*/ 19341 w 35097"/>
                <a:gd name="connsiteY0" fmla="*/ 13127 h 70008"/>
                <a:gd name="connsiteX1" fmla="*/ 22325 w 35097"/>
                <a:gd name="connsiteY1" fmla="*/ 18552 h 70008"/>
                <a:gd name="connsiteX2" fmla="*/ 22325 w 35097"/>
                <a:gd name="connsiteY2" fmla="*/ 56357 h 70008"/>
                <a:gd name="connsiteX3" fmla="*/ 19868 w 35097"/>
                <a:gd name="connsiteY3" fmla="*/ 61258 h 70008"/>
                <a:gd name="connsiteX4" fmla="*/ 15481 w 35097"/>
                <a:gd name="connsiteY4" fmla="*/ 61258 h 70008"/>
                <a:gd name="connsiteX5" fmla="*/ 13199 w 35097"/>
                <a:gd name="connsiteY5" fmla="*/ 56532 h 70008"/>
                <a:gd name="connsiteX6" fmla="*/ 13199 w 35097"/>
                <a:gd name="connsiteY6" fmla="*/ 32204 h 70008"/>
                <a:gd name="connsiteX7" fmla="*/ 13199 w 35097"/>
                <a:gd name="connsiteY7" fmla="*/ 19077 h 70008"/>
                <a:gd name="connsiteX8" fmla="*/ 16183 w 35097"/>
                <a:gd name="connsiteY8" fmla="*/ 13127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97" h="70008">
                  <a:moveTo>
                    <a:pt x="19341" y="13127"/>
                  </a:moveTo>
                  <a:cubicBezTo>
                    <a:pt x="21305" y="14207"/>
                    <a:pt x="22468" y="16320"/>
                    <a:pt x="22325" y="18552"/>
                  </a:cubicBezTo>
                  <a:cubicBezTo>
                    <a:pt x="22325" y="31154"/>
                    <a:pt x="22325" y="43755"/>
                    <a:pt x="22325" y="56357"/>
                  </a:cubicBezTo>
                  <a:cubicBezTo>
                    <a:pt x="22325" y="58457"/>
                    <a:pt x="22325" y="60383"/>
                    <a:pt x="19868" y="61258"/>
                  </a:cubicBezTo>
                  <a:cubicBezTo>
                    <a:pt x="18445" y="61738"/>
                    <a:pt x="16903" y="61738"/>
                    <a:pt x="15481" y="61258"/>
                  </a:cubicBezTo>
                  <a:cubicBezTo>
                    <a:pt x="13550" y="61258"/>
                    <a:pt x="13199" y="58457"/>
                    <a:pt x="13199" y="56532"/>
                  </a:cubicBezTo>
                  <a:lnTo>
                    <a:pt x="13199" y="32204"/>
                  </a:lnTo>
                  <a:cubicBezTo>
                    <a:pt x="13199" y="27828"/>
                    <a:pt x="13199" y="23453"/>
                    <a:pt x="13199" y="19077"/>
                  </a:cubicBezTo>
                  <a:cubicBezTo>
                    <a:pt x="12933" y="16681"/>
                    <a:pt x="14101" y="14352"/>
                    <a:pt x="16183" y="13127"/>
                  </a:cubicBezTo>
                  <a:close/>
                </a:path>
              </a:pathLst>
            </a:custGeom>
            <a:grpFill/>
            <a:ln w="3175" cap="flat">
              <a:noFill/>
              <a:prstDash val="solid"/>
              <a:miter/>
            </a:ln>
          </p:spPr>
          <p:txBody>
            <a:bodyPr rtlCol="0" anchor="ctr"/>
            <a:lstStyle/>
            <a:p>
              <a:endParaRPr lang="es-PE">
                <a:solidFill>
                  <a:srgbClr val="367A94"/>
                </a:solidFill>
              </a:endParaRPr>
            </a:p>
          </p:txBody>
        </p:sp>
        <p:sp>
          <p:nvSpPr>
            <p:cNvPr id="150" name="Forma libre 149">
              <a:extLst>
                <a:ext uri="{FF2B5EF4-FFF2-40B4-BE49-F238E27FC236}">
                  <a16:creationId xmlns:a16="http://schemas.microsoft.com/office/drawing/2014/main" id="{7568EBD8-0F85-764A-8750-27C14213BB8E}"/>
                </a:ext>
              </a:extLst>
            </p:cNvPr>
            <p:cNvSpPr/>
            <p:nvPr/>
          </p:nvSpPr>
          <p:spPr>
            <a:xfrm>
              <a:off x="3928158" y="-340077"/>
              <a:ext cx="140392" cy="140018"/>
            </a:xfrm>
            <a:custGeom>
              <a:avLst/>
              <a:gdLst>
                <a:gd name="connsiteX0" fmla="*/ 77040 w 140391"/>
                <a:gd name="connsiteY0" fmla="*/ 136180 h 140017"/>
                <a:gd name="connsiteX1" fmla="*/ 13166 w 140391"/>
                <a:gd name="connsiteY1" fmla="*/ 74230 h 140017"/>
                <a:gd name="connsiteX2" fmla="*/ 13162 w 140391"/>
                <a:gd name="connsiteY2" fmla="*/ 73872 h 140017"/>
                <a:gd name="connsiteX3" fmla="*/ 77391 w 140391"/>
                <a:gd name="connsiteY3" fmla="*/ 13140 h 140017"/>
                <a:gd name="connsiteX4" fmla="*/ 141263 w 140391"/>
                <a:gd name="connsiteY4" fmla="*/ 74736 h 140017"/>
                <a:gd name="connsiteX5" fmla="*/ 141269 w 140391"/>
                <a:gd name="connsiteY5" fmla="*/ 75272 h 140017"/>
                <a:gd name="connsiteX6" fmla="*/ 77040 w 140391"/>
                <a:gd name="connsiteY6" fmla="*/ 136180 h 140017"/>
                <a:gd name="connsiteX7" fmla="*/ 77040 w 140391"/>
                <a:gd name="connsiteY7" fmla="*/ 127429 h 140017"/>
                <a:gd name="connsiteX8" fmla="*/ 132144 w 140391"/>
                <a:gd name="connsiteY8" fmla="*/ 74922 h 140017"/>
                <a:gd name="connsiteX9" fmla="*/ 73839 w 140391"/>
                <a:gd name="connsiteY9" fmla="*/ 22983 h 140017"/>
                <a:gd name="connsiteX10" fmla="*/ 21761 w 140391"/>
                <a:gd name="connsiteY10" fmla="*/ 74922 h 140017"/>
                <a:gd name="connsiteX11" fmla="*/ 77216 w 140391"/>
                <a:gd name="connsiteY11" fmla="*/ 127604 h 1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91" h="140017">
                  <a:moveTo>
                    <a:pt x="77040" y="136180"/>
                  </a:moveTo>
                  <a:cubicBezTo>
                    <a:pt x="42249" y="136664"/>
                    <a:pt x="13652" y="108929"/>
                    <a:pt x="13166" y="74230"/>
                  </a:cubicBezTo>
                  <a:cubicBezTo>
                    <a:pt x="13164" y="74111"/>
                    <a:pt x="13163" y="73992"/>
                    <a:pt x="13162" y="73872"/>
                  </a:cubicBezTo>
                  <a:cubicBezTo>
                    <a:pt x="14307" y="39512"/>
                    <a:pt x="42927" y="12450"/>
                    <a:pt x="77391" y="13140"/>
                  </a:cubicBezTo>
                  <a:cubicBezTo>
                    <a:pt x="112084" y="12558"/>
                    <a:pt x="140680" y="40136"/>
                    <a:pt x="141263" y="74736"/>
                  </a:cubicBezTo>
                  <a:cubicBezTo>
                    <a:pt x="141266" y="74915"/>
                    <a:pt x="141268" y="75094"/>
                    <a:pt x="141269" y="75272"/>
                  </a:cubicBezTo>
                  <a:cubicBezTo>
                    <a:pt x="140218" y="109701"/>
                    <a:pt x="111570" y="136868"/>
                    <a:pt x="77040" y="136180"/>
                  </a:cubicBezTo>
                  <a:close/>
                  <a:moveTo>
                    <a:pt x="77040" y="127429"/>
                  </a:moveTo>
                  <a:cubicBezTo>
                    <a:pt x="106760" y="128016"/>
                    <a:pt x="131378" y="104559"/>
                    <a:pt x="132144" y="74922"/>
                  </a:cubicBezTo>
                  <a:cubicBezTo>
                    <a:pt x="130424" y="44522"/>
                    <a:pt x="104320" y="21268"/>
                    <a:pt x="73839" y="22983"/>
                  </a:cubicBezTo>
                  <a:cubicBezTo>
                    <a:pt x="45759" y="24563"/>
                    <a:pt x="23345" y="46917"/>
                    <a:pt x="21761" y="74922"/>
                  </a:cubicBezTo>
                  <a:cubicBezTo>
                    <a:pt x="22527" y="104725"/>
                    <a:pt x="47331" y="128289"/>
                    <a:pt x="77216" y="127604"/>
                  </a:cubicBezTo>
                  <a:close/>
                </a:path>
              </a:pathLst>
            </a:custGeom>
            <a:grpFill/>
            <a:ln w="3175" cap="flat">
              <a:noFill/>
              <a:prstDash val="solid"/>
              <a:miter/>
            </a:ln>
          </p:spPr>
          <p:txBody>
            <a:bodyPr rtlCol="0" anchor="ctr"/>
            <a:lstStyle/>
            <a:p>
              <a:endParaRPr lang="es-PE">
                <a:solidFill>
                  <a:srgbClr val="367A94"/>
                </a:solidFill>
              </a:endParaRPr>
            </a:p>
          </p:txBody>
        </p:sp>
        <p:sp>
          <p:nvSpPr>
            <p:cNvPr id="151" name="Forma libre 150">
              <a:extLst>
                <a:ext uri="{FF2B5EF4-FFF2-40B4-BE49-F238E27FC236}">
                  <a16:creationId xmlns:a16="http://schemas.microsoft.com/office/drawing/2014/main" id="{F676E220-5B07-2645-A721-46E275F70F82}"/>
                </a:ext>
              </a:extLst>
            </p:cNvPr>
            <p:cNvSpPr/>
            <p:nvPr/>
          </p:nvSpPr>
          <p:spPr>
            <a:xfrm>
              <a:off x="4020026" y="-375608"/>
              <a:ext cx="35098" cy="52507"/>
            </a:xfrm>
            <a:custGeom>
              <a:avLst/>
              <a:gdLst>
                <a:gd name="connsiteX0" fmla="*/ 22902 w 35097"/>
                <a:gd name="connsiteY0" fmla="*/ 27317 h 52506"/>
                <a:gd name="connsiteX1" fmla="*/ 22902 w 35097"/>
                <a:gd name="connsiteY1" fmla="*/ 35893 h 52506"/>
                <a:gd name="connsiteX2" fmla="*/ 18515 w 35097"/>
                <a:gd name="connsiteY2" fmla="*/ 41144 h 52506"/>
                <a:gd name="connsiteX3" fmla="*/ 13273 w 35097"/>
                <a:gd name="connsiteY3" fmla="*/ 37392 h 52506"/>
                <a:gd name="connsiteX4" fmla="*/ 13250 w 35097"/>
                <a:gd name="connsiteY4" fmla="*/ 36068 h 52506"/>
                <a:gd name="connsiteX5" fmla="*/ 13250 w 35097"/>
                <a:gd name="connsiteY5" fmla="*/ 18566 h 52506"/>
                <a:gd name="connsiteX6" fmla="*/ 16835 w 35097"/>
                <a:gd name="connsiteY6" fmla="*/ 13215 h 52506"/>
                <a:gd name="connsiteX7" fmla="*/ 22200 w 35097"/>
                <a:gd name="connsiteY7" fmla="*/ 16790 h 52506"/>
                <a:gd name="connsiteX8" fmla="*/ 22200 w 35097"/>
                <a:gd name="connsiteY8" fmla="*/ 18566 h 52506"/>
                <a:gd name="connsiteX9" fmla="*/ 22902 w 35097"/>
                <a:gd name="connsiteY9" fmla="*/ 27317 h 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7" h="52506">
                  <a:moveTo>
                    <a:pt x="22902" y="27317"/>
                  </a:moveTo>
                  <a:cubicBezTo>
                    <a:pt x="22902" y="30118"/>
                    <a:pt x="22902" y="33093"/>
                    <a:pt x="22902" y="35893"/>
                  </a:cubicBezTo>
                  <a:cubicBezTo>
                    <a:pt x="22902" y="38694"/>
                    <a:pt x="21147" y="41144"/>
                    <a:pt x="18515" y="41144"/>
                  </a:cubicBezTo>
                  <a:cubicBezTo>
                    <a:pt x="16028" y="41552"/>
                    <a:pt x="13681" y="39872"/>
                    <a:pt x="13273" y="37392"/>
                  </a:cubicBezTo>
                  <a:cubicBezTo>
                    <a:pt x="13201" y="36954"/>
                    <a:pt x="13193" y="36508"/>
                    <a:pt x="13250" y="36068"/>
                  </a:cubicBezTo>
                  <a:cubicBezTo>
                    <a:pt x="13250" y="30234"/>
                    <a:pt x="13250" y="24400"/>
                    <a:pt x="13250" y="18566"/>
                  </a:cubicBezTo>
                  <a:cubicBezTo>
                    <a:pt x="12759" y="16101"/>
                    <a:pt x="14363" y="13706"/>
                    <a:pt x="16835" y="13215"/>
                  </a:cubicBezTo>
                  <a:cubicBezTo>
                    <a:pt x="19306" y="12725"/>
                    <a:pt x="21709" y="14325"/>
                    <a:pt x="22200" y="16790"/>
                  </a:cubicBezTo>
                  <a:cubicBezTo>
                    <a:pt x="22317" y="17376"/>
                    <a:pt x="22317" y="17980"/>
                    <a:pt x="22200" y="18566"/>
                  </a:cubicBezTo>
                  <a:cubicBezTo>
                    <a:pt x="23078" y="21192"/>
                    <a:pt x="22902" y="24342"/>
                    <a:pt x="22902" y="27317"/>
                  </a:cubicBezTo>
                  <a:close/>
                </a:path>
              </a:pathLst>
            </a:custGeom>
            <a:grpFill/>
            <a:ln w="3175" cap="flat">
              <a:noFill/>
              <a:prstDash val="solid"/>
              <a:miter/>
            </a:ln>
          </p:spPr>
          <p:txBody>
            <a:bodyPr rtlCol="0" anchor="ctr"/>
            <a:lstStyle/>
            <a:p>
              <a:endParaRPr lang="es-PE">
                <a:solidFill>
                  <a:srgbClr val="367A94"/>
                </a:solidFill>
              </a:endParaRPr>
            </a:p>
          </p:txBody>
        </p:sp>
        <p:sp>
          <p:nvSpPr>
            <p:cNvPr id="152" name="Forma libre 151">
              <a:extLst>
                <a:ext uri="{FF2B5EF4-FFF2-40B4-BE49-F238E27FC236}">
                  <a16:creationId xmlns:a16="http://schemas.microsoft.com/office/drawing/2014/main" id="{2C368572-0F57-8C49-A00F-BA5620DE148A}"/>
                </a:ext>
              </a:extLst>
            </p:cNvPr>
            <p:cNvSpPr/>
            <p:nvPr/>
          </p:nvSpPr>
          <p:spPr>
            <a:xfrm>
              <a:off x="3954570" y="-375078"/>
              <a:ext cx="35098" cy="52507"/>
            </a:xfrm>
            <a:custGeom>
              <a:avLst/>
              <a:gdLst>
                <a:gd name="connsiteX0" fmla="*/ 13249 w 35097"/>
                <a:gd name="connsiteY0" fmla="*/ 26788 h 52506"/>
                <a:gd name="connsiteX1" fmla="*/ 13249 w 35097"/>
                <a:gd name="connsiteY1" fmla="*/ 18037 h 52506"/>
                <a:gd name="connsiteX2" fmla="*/ 17812 w 35097"/>
                <a:gd name="connsiteY2" fmla="*/ 13136 h 52506"/>
                <a:gd name="connsiteX3" fmla="*/ 22231 w 35097"/>
                <a:gd name="connsiteY3" fmla="*/ 17480 h 52506"/>
                <a:gd name="connsiteX4" fmla="*/ 22199 w 35097"/>
                <a:gd name="connsiteY4" fmla="*/ 18037 h 52506"/>
                <a:gd name="connsiteX5" fmla="*/ 22199 w 35097"/>
                <a:gd name="connsiteY5" fmla="*/ 35539 h 52506"/>
                <a:gd name="connsiteX6" fmla="*/ 18615 w 35097"/>
                <a:gd name="connsiteY6" fmla="*/ 40890 h 52506"/>
                <a:gd name="connsiteX7" fmla="*/ 13249 w 35097"/>
                <a:gd name="connsiteY7" fmla="*/ 37315 h 52506"/>
                <a:gd name="connsiteX8" fmla="*/ 13249 w 35097"/>
                <a:gd name="connsiteY8" fmla="*/ 35539 h 52506"/>
                <a:gd name="connsiteX9" fmla="*/ 13249 w 35097"/>
                <a:gd name="connsiteY9" fmla="*/ 26788 h 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7" h="52506">
                  <a:moveTo>
                    <a:pt x="13249" y="26788"/>
                  </a:moveTo>
                  <a:cubicBezTo>
                    <a:pt x="13249" y="23812"/>
                    <a:pt x="13249" y="20837"/>
                    <a:pt x="13249" y="18037"/>
                  </a:cubicBezTo>
                  <a:cubicBezTo>
                    <a:pt x="13249" y="15236"/>
                    <a:pt x="15004" y="12961"/>
                    <a:pt x="17812" y="13136"/>
                  </a:cubicBezTo>
                  <a:cubicBezTo>
                    <a:pt x="20235" y="13119"/>
                    <a:pt x="22214" y="15063"/>
                    <a:pt x="22231" y="17480"/>
                  </a:cubicBezTo>
                  <a:cubicBezTo>
                    <a:pt x="22232" y="17666"/>
                    <a:pt x="22222" y="17852"/>
                    <a:pt x="22199" y="18037"/>
                  </a:cubicBezTo>
                  <a:cubicBezTo>
                    <a:pt x="22199" y="23871"/>
                    <a:pt x="22199" y="29705"/>
                    <a:pt x="22199" y="35539"/>
                  </a:cubicBezTo>
                  <a:cubicBezTo>
                    <a:pt x="22691" y="38004"/>
                    <a:pt x="21086" y="40400"/>
                    <a:pt x="18615" y="40890"/>
                  </a:cubicBezTo>
                  <a:cubicBezTo>
                    <a:pt x="16144" y="41381"/>
                    <a:pt x="13741" y="39780"/>
                    <a:pt x="13249" y="37315"/>
                  </a:cubicBezTo>
                  <a:cubicBezTo>
                    <a:pt x="13132" y="36729"/>
                    <a:pt x="13132" y="36125"/>
                    <a:pt x="13249" y="35539"/>
                  </a:cubicBezTo>
                  <a:cubicBezTo>
                    <a:pt x="13074" y="32389"/>
                    <a:pt x="13249" y="29588"/>
                    <a:pt x="13249" y="26788"/>
                  </a:cubicBezTo>
                  <a:close/>
                </a:path>
              </a:pathLst>
            </a:custGeom>
            <a:grpFill/>
            <a:ln w="3175" cap="flat">
              <a:noFill/>
              <a:prstDash val="solid"/>
              <a:miter/>
            </a:ln>
          </p:spPr>
          <p:txBody>
            <a:bodyPr rtlCol="0" anchor="ctr"/>
            <a:lstStyle/>
            <a:p>
              <a:endParaRPr lang="es-PE">
                <a:solidFill>
                  <a:srgbClr val="367A94"/>
                </a:solidFill>
              </a:endParaRPr>
            </a:p>
          </p:txBody>
        </p:sp>
        <p:sp>
          <p:nvSpPr>
            <p:cNvPr id="153" name="Forma libre 152">
              <a:extLst>
                <a:ext uri="{FF2B5EF4-FFF2-40B4-BE49-F238E27FC236}">
                  <a16:creationId xmlns:a16="http://schemas.microsoft.com/office/drawing/2014/main" id="{3CA34C1F-E564-F943-9E34-D140D2CDE57E}"/>
                </a:ext>
              </a:extLst>
            </p:cNvPr>
            <p:cNvSpPr/>
            <p:nvPr/>
          </p:nvSpPr>
          <p:spPr>
            <a:xfrm>
              <a:off x="3972911" y="-318674"/>
              <a:ext cx="52647" cy="87511"/>
            </a:xfrm>
            <a:custGeom>
              <a:avLst/>
              <a:gdLst>
                <a:gd name="connsiteX0" fmla="*/ 51416 w 52646"/>
                <a:gd name="connsiteY0" fmla="*/ 38467 h 87510"/>
                <a:gd name="connsiteX1" fmla="*/ 47231 w 52646"/>
                <a:gd name="connsiteY1" fmla="*/ 43366 h 87510"/>
                <a:gd name="connsiteX2" fmla="*/ 47205 w 52646"/>
                <a:gd name="connsiteY2" fmla="*/ 43368 h 87510"/>
                <a:gd name="connsiteX3" fmla="*/ 42477 w 52646"/>
                <a:gd name="connsiteY3" fmla="*/ 39361 h 87510"/>
                <a:gd name="connsiteX4" fmla="*/ 42466 w 52646"/>
                <a:gd name="connsiteY4" fmla="*/ 38817 h 87510"/>
                <a:gd name="connsiteX5" fmla="*/ 31925 w 52646"/>
                <a:gd name="connsiteY5" fmla="*/ 29409 h 87510"/>
                <a:gd name="connsiteX6" fmla="*/ 22636 w 52646"/>
                <a:gd name="connsiteY6" fmla="*/ 37592 h 87510"/>
                <a:gd name="connsiteX7" fmla="*/ 29480 w 52646"/>
                <a:gd name="connsiteY7" fmla="*/ 48093 h 87510"/>
                <a:gd name="connsiteX8" fmla="*/ 34920 w 52646"/>
                <a:gd name="connsiteY8" fmla="*/ 48093 h 87510"/>
                <a:gd name="connsiteX9" fmla="*/ 51241 w 52646"/>
                <a:gd name="connsiteY9" fmla="*/ 63845 h 87510"/>
                <a:gd name="connsiteX10" fmla="*/ 39834 w 52646"/>
                <a:gd name="connsiteY10" fmla="*/ 82748 h 87510"/>
                <a:gd name="connsiteX11" fmla="*/ 36324 w 52646"/>
                <a:gd name="connsiteY11" fmla="*/ 87473 h 87510"/>
                <a:gd name="connsiteX12" fmla="*/ 33442 w 52646"/>
                <a:gd name="connsiteY12" fmla="*/ 91804 h 87510"/>
                <a:gd name="connsiteX13" fmla="*/ 33165 w 52646"/>
                <a:gd name="connsiteY13" fmla="*/ 91849 h 87510"/>
                <a:gd name="connsiteX14" fmla="*/ 28778 w 52646"/>
                <a:gd name="connsiteY14" fmla="*/ 90624 h 87510"/>
                <a:gd name="connsiteX15" fmla="*/ 27374 w 52646"/>
                <a:gd name="connsiteY15" fmla="*/ 86423 h 87510"/>
                <a:gd name="connsiteX16" fmla="*/ 24742 w 52646"/>
                <a:gd name="connsiteY16" fmla="*/ 82573 h 87510"/>
                <a:gd name="connsiteX17" fmla="*/ 13510 w 52646"/>
                <a:gd name="connsiteY17" fmla="*/ 66646 h 87510"/>
                <a:gd name="connsiteX18" fmla="*/ 17163 w 52646"/>
                <a:gd name="connsiteY18" fmla="*/ 61953 h 87510"/>
                <a:gd name="connsiteX19" fmla="*/ 17722 w 52646"/>
                <a:gd name="connsiteY19" fmla="*/ 61920 h 87510"/>
                <a:gd name="connsiteX20" fmla="*/ 22274 w 52646"/>
                <a:gd name="connsiteY20" fmla="*/ 65751 h 87510"/>
                <a:gd name="connsiteX21" fmla="*/ 22285 w 52646"/>
                <a:gd name="connsiteY21" fmla="*/ 66296 h 87510"/>
                <a:gd name="connsiteX22" fmla="*/ 32695 w 52646"/>
                <a:gd name="connsiteY22" fmla="*/ 75849 h 87510"/>
                <a:gd name="connsiteX23" fmla="*/ 42115 w 52646"/>
                <a:gd name="connsiteY23" fmla="*/ 67696 h 87510"/>
                <a:gd name="connsiteX24" fmla="*/ 34385 w 52646"/>
                <a:gd name="connsiteY24" fmla="*/ 56778 h 87510"/>
                <a:gd name="connsiteX25" fmla="*/ 33516 w 52646"/>
                <a:gd name="connsiteY25" fmla="*/ 56669 h 87510"/>
                <a:gd name="connsiteX26" fmla="*/ 21758 w 52646"/>
                <a:gd name="connsiteY26" fmla="*/ 53519 h 87510"/>
                <a:gd name="connsiteX27" fmla="*/ 13335 w 52646"/>
                <a:gd name="connsiteY27" fmla="*/ 36017 h 87510"/>
                <a:gd name="connsiteX28" fmla="*/ 25268 w 52646"/>
                <a:gd name="connsiteY28" fmla="*/ 22540 h 87510"/>
                <a:gd name="connsiteX29" fmla="*/ 27901 w 52646"/>
                <a:gd name="connsiteY29" fmla="*/ 18515 h 87510"/>
                <a:gd name="connsiteX30" fmla="*/ 30884 w 52646"/>
                <a:gd name="connsiteY30" fmla="*/ 13439 h 87510"/>
                <a:gd name="connsiteX31" fmla="*/ 36375 w 52646"/>
                <a:gd name="connsiteY31" fmla="*/ 15742 h 87510"/>
                <a:gd name="connsiteX32" fmla="*/ 36675 w 52646"/>
                <a:gd name="connsiteY32" fmla="*/ 17639 h 87510"/>
                <a:gd name="connsiteX33" fmla="*/ 40360 w 52646"/>
                <a:gd name="connsiteY33" fmla="*/ 22540 h 87510"/>
                <a:gd name="connsiteX34" fmla="*/ 51416 w 52646"/>
                <a:gd name="connsiteY34" fmla="*/ 38467 h 8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646" h="87510">
                  <a:moveTo>
                    <a:pt x="51416" y="38467"/>
                  </a:moveTo>
                  <a:cubicBezTo>
                    <a:pt x="51617" y="40972"/>
                    <a:pt x="49743" y="43165"/>
                    <a:pt x="47231" y="43366"/>
                  </a:cubicBezTo>
                  <a:cubicBezTo>
                    <a:pt x="47222" y="43366"/>
                    <a:pt x="47213" y="43367"/>
                    <a:pt x="47205" y="43368"/>
                  </a:cubicBezTo>
                  <a:cubicBezTo>
                    <a:pt x="44789" y="43563"/>
                    <a:pt x="42673" y="41769"/>
                    <a:pt x="42477" y="39361"/>
                  </a:cubicBezTo>
                  <a:cubicBezTo>
                    <a:pt x="42462" y="39180"/>
                    <a:pt x="42458" y="38998"/>
                    <a:pt x="42466" y="38817"/>
                  </a:cubicBezTo>
                  <a:cubicBezTo>
                    <a:pt x="42160" y="33316"/>
                    <a:pt x="37441" y="29104"/>
                    <a:pt x="31925" y="29409"/>
                  </a:cubicBezTo>
                  <a:cubicBezTo>
                    <a:pt x="27303" y="29665"/>
                    <a:pt x="23461" y="33049"/>
                    <a:pt x="22636" y="37592"/>
                  </a:cubicBezTo>
                  <a:cubicBezTo>
                    <a:pt x="21930" y="42314"/>
                    <a:pt x="24867" y="46819"/>
                    <a:pt x="29480" y="48093"/>
                  </a:cubicBezTo>
                  <a:cubicBezTo>
                    <a:pt x="31291" y="48220"/>
                    <a:pt x="33109" y="48220"/>
                    <a:pt x="34920" y="48093"/>
                  </a:cubicBezTo>
                  <a:cubicBezTo>
                    <a:pt x="43316" y="49038"/>
                    <a:pt x="50019" y="55507"/>
                    <a:pt x="51241" y="63845"/>
                  </a:cubicBezTo>
                  <a:cubicBezTo>
                    <a:pt x="52400" y="72044"/>
                    <a:pt x="47641" y="79931"/>
                    <a:pt x="39834" y="82748"/>
                  </a:cubicBezTo>
                  <a:cubicBezTo>
                    <a:pt x="37202" y="83798"/>
                    <a:pt x="35973" y="84673"/>
                    <a:pt x="36324" y="87473"/>
                  </a:cubicBezTo>
                  <a:cubicBezTo>
                    <a:pt x="36727" y="89463"/>
                    <a:pt x="35437" y="91402"/>
                    <a:pt x="33442" y="91804"/>
                  </a:cubicBezTo>
                  <a:cubicBezTo>
                    <a:pt x="33350" y="91822"/>
                    <a:pt x="33258" y="91837"/>
                    <a:pt x="33165" y="91849"/>
                  </a:cubicBezTo>
                  <a:cubicBezTo>
                    <a:pt x="31599" y="92016"/>
                    <a:pt x="30029" y="91578"/>
                    <a:pt x="28778" y="90624"/>
                  </a:cubicBezTo>
                  <a:cubicBezTo>
                    <a:pt x="27786" y="89456"/>
                    <a:pt x="27283" y="87951"/>
                    <a:pt x="27374" y="86423"/>
                  </a:cubicBezTo>
                  <a:cubicBezTo>
                    <a:pt x="27605" y="84659"/>
                    <a:pt x="26473" y="83002"/>
                    <a:pt x="24742" y="82573"/>
                  </a:cubicBezTo>
                  <a:cubicBezTo>
                    <a:pt x="18109" y="80022"/>
                    <a:pt x="13674" y="73733"/>
                    <a:pt x="13510" y="66646"/>
                  </a:cubicBezTo>
                  <a:cubicBezTo>
                    <a:pt x="13220" y="64344"/>
                    <a:pt x="14855" y="62243"/>
                    <a:pt x="17163" y="61953"/>
                  </a:cubicBezTo>
                  <a:cubicBezTo>
                    <a:pt x="17348" y="61930"/>
                    <a:pt x="17535" y="61919"/>
                    <a:pt x="17722" y="61920"/>
                  </a:cubicBezTo>
                  <a:cubicBezTo>
                    <a:pt x="20040" y="61724"/>
                    <a:pt x="22078" y="63440"/>
                    <a:pt x="22274" y="65751"/>
                  </a:cubicBezTo>
                  <a:cubicBezTo>
                    <a:pt x="22290" y="65932"/>
                    <a:pt x="22293" y="66114"/>
                    <a:pt x="22285" y="66296"/>
                  </a:cubicBezTo>
                  <a:cubicBezTo>
                    <a:pt x="22514" y="71801"/>
                    <a:pt x="27175" y="76078"/>
                    <a:pt x="32695" y="75849"/>
                  </a:cubicBezTo>
                  <a:cubicBezTo>
                    <a:pt x="37357" y="75656"/>
                    <a:pt x="41266" y="72272"/>
                    <a:pt x="42115" y="67696"/>
                  </a:cubicBezTo>
                  <a:cubicBezTo>
                    <a:pt x="43004" y="62552"/>
                    <a:pt x="39542" y="57664"/>
                    <a:pt x="34385" y="56778"/>
                  </a:cubicBezTo>
                  <a:cubicBezTo>
                    <a:pt x="34097" y="56728"/>
                    <a:pt x="33807" y="56692"/>
                    <a:pt x="33516" y="56669"/>
                  </a:cubicBezTo>
                  <a:cubicBezTo>
                    <a:pt x="29394" y="56620"/>
                    <a:pt x="25351" y="55536"/>
                    <a:pt x="21758" y="53519"/>
                  </a:cubicBezTo>
                  <a:cubicBezTo>
                    <a:pt x="15666" y="49915"/>
                    <a:pt x="12344" y="43012"/>
                    <a:pt x="13335" y="36017"/>
                  </a:cubicBezTo>
                  <a:cubicBezTo>
                    <a:pt x="14518" y="29674"/>
                    <a:pt x="19104" y="24496"/>
                    <a:pt x="25268" y="22540"/>
                  </a:cubicBezTo>
                  <a:cubicBezTo>
                    <a:pt x="27077" y="22106"/>
                    <a:pt x="28231" y="20340"/>
                    <a:pt x="27901" y="18515"/>
                  </a:cubicBezTo>
                  <a:cubicBezTo>
                    <a:pt x="27436" y="16309"/>
                    <a:pt x="28727" y="14112"/>
                    <a:pt x="30884" y="13439"/>
                  </a:cubicBezTo>
                  <a:cubicBezTo>
                    <a:pt x="33038" y="12563"/>
                    <a:pt x="35496" y="13594"/>
                    <a:pt x="36375" y="15742"/>
                  </a:cubicBezTo>
                  <a:cubicBezTo>
                    <a:pt x="36620" y="16343"/>
                    <a:pt x="36723" y="16992"/>
                    <a:pt x="36675" y="17639"/>
                  </a:cubicBezTo>
                  <a:cubicBezTo>
                    <a:pt x="36675" y="20615"/>
                    <a:pt x="37728" y="21490"/>
                    <a:pt x="40360" y="22540"/>
                  </a:cubicBezTo>
                  <a:cubicBezTo>
                    <a:pt x="46924" y="25146"/>
                    <a:pt x="51281" y="31423"/>
                    <a:pt x="51416" y="38467"/>
                  </a:cubicBezTo>
                  <a:close/>
                </a:path>
              </a:pathLst>
            </a:custGeom>
            <a:grpFill/>
            <a:ln w="3175" cap="flat">
              <a:noFill/>
              <a:prstDash val="solid"/>
              <a:miter/>
            </a:ln>
          </p:spPr>
          <p:txBody>
            <a:bodyPr rtlCol="0" anchor="ctr"/>
            <a:lstStyle/>
            <a:p>
              <a:endParaRPr lang="es-PE">
                <a:solidFill>
                  <a:srgbClr val="367A94"/>
                </a:solidFill>
              </a:endParaRPr>
            </a:p>
          </p:txBody>
        </p:sp>
      </p:grpSp>
      <p:sp>
        <p:nvSpPr>
          <p:cNvPr id="163" name="Rectángulo 162">
            <a:extLst>
              <a:ext uri="{FF2B5EF4-FFF2-40B4-BE49-F238E27FC236}">
                <a16:creationId xmlns:a16="http://schemas.microsoft.com/office/drawing/2014/main" id="{25AA3DDF-8B5D-FA42-82B6-C3713D446022}"/>
              </a:ext>
            </a:extLst>
          </p:cNvPr>
          <p:cNvSpPr/>
          <p:nvPr/>
        </p:nvSpPr>
        <p:spPr>
          <a:xfrm>
            <a:off x="1973471" y="4526501"/>
            <a:ext cx="3926858" cy="31525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4" name="Rectángulo 163">
            <a:extLst>
              <a:ext uri="{FF2B5EF4-FFF2-40B4-BE49-F238E27FC236}">
                <a16:creationId xmlns:a16="http://schemas.microsoft.com/office/drawing/2014/main" id="{6C216E8C-0286-F042-90B9-90CB9B85DF6E}"/>
              </a:ext>
            </a:extLst>
          </p:cNvPr>
          <p:cNvSpPr/>
          <p:nvPr/>
        </p:nvSpPr>
        <p:spPr>
          <a:xfrm>
            <a:off x="2069027"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PROGRAMADO</a:t>
            </a:r>
          </a:p>
        </p:txBody>
      </p:sp>
      <p:sp>
        <p:nvSpPr>
          <p:cNvPr id="165" name="Elipse 164">
            <a:extLst>
              <a:ext uri="{FF2B5EF4-FFF2-40B4-BE49-F238E27FC236}">
                <a16:creationId xmlns:a16="http://schemas.microsoft.com/office/drawing/2014/main" id="{8A2F00D9-06E2-4140-8E06-800FF902FAB7}"/>
              </a:ext>
            </a:extLst>
          </p:cNvPr>
          <p:cNvSpPr>
            <a:spLocks noChangeAspect="1"/>
          </p:cNvSpPr>
          <p:nvPr/>
        </p:nvSpPr>
        <p:spPr>
          <a:xfrm>
            <a:off x="2521951"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6" name="Rectángulo 165">
            <a:extLst>
              <a:ext uri="{FF2B5EF4-FFF2-40B4-BE49-F238E27FC236}">
                <a16:creationId xmlns:a16="http://schemas.microsoft.com/office/drawing/2014/main" id="{C76DE9E8-B25F-354B-B23E-090547524BBF}"/>
              </a:ext>
            </a:extLst>
          </p:cNvPr>
          <p:cNvSpPr/>
          <p:nvPr/>
        </p:nvSpPr>
        <p:spPr>
          <a:xfrm>
            <a:off x="3415188"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ATENDIDOS</a:t>
            </a:r>
          </a:p>
        </p:txBody>
      </p:sp>
      <p:sp>
        <p:nvSpPr>
          <p:cNvPr id="167" name="Elipse 166">
            <a:extLst>
              <a:ext uri="{FF2B5EF4-FFF2-40B4-BE49-F238E27FC236}">
                <a16:creationId xmlns:a16="http://schemas.microsoft.com/office/drawing/2014/main" id="{AC31AD72-C328-CA4D-9863-FC06A4FE2673}"/>
              </a:ext>
            </a:extLst>
          </p:cNvPr>
          <p:cNvSpPr>
            <a:spLocks noChangeAspect="1"/>
          </p:cNvSpPr>
          <p:nvPr/>
        </p:nvSpPr>
        <p:spPr>
          <a:xfrm>
            <a:off x="3875700" y="3968003"/>
            <a:ext cx="0" cy="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8" name="Rectángulo 167">
            <a:extLst>
              <a:ext uri="{FF2B5EF4-FFF2-40B4-BE49-F238E27FC236}">
                <a16:creationId xmlns:a16="http://schemas.microsoft.com/office/drawing/2014/main" id="{01425E76-0FB9-EF43-8C1F-035B20368A99}"/>
              </a:ext>
            </a:extLst>
          </p:cNvPr>
          <p:cNvSpPr/>
          <p:nvPr/>
        </p:nvSpPr>
        <p:spPr>
          <a:xfrm>
            <a:off x="4776098"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 AVANCE</a:t>
            </a:r>
          </a:p>
        </p:txBody>
      </p:sp>
      <p:cxnSp>
        <p:nvCxnSpPr>
          <p:cNvPr id="171" name="Conector recto 170">
            <a:extLst>
              <a:ext uri="{FF2B5EF4-FFF2-40B4-BE49-F238E27FC236}">
                <a16:creationId xmlns:a16="http://schemas.microsoft.com/office/drawing/2014/main" id="{6525ED06-491D-E442-B2F3-A3DCF1FAD797}"/>
              </a:ext>
            </a:extLst>
          </p:cNvPr>
          <p:cNvCxnSpPr/>
          <p:nvPr/>
        </p:nvCxnSpPr>
        <p:spPr>
          <a:xfrm>
            <a:off x="3393673" y="4201753"/>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Conector recto 171">
            <a:extLst>
              <a:ext uri="{FF2B5EF4-FFF2-40B4-BE49-F238E27FC236}">
                <a16:creationId xmlns:a16="http://schemas.microsoft.com/office/drawing/2014/main" id="{FD289A14-FFA7-144B-B472-6D5352417036}"/>
              </a:ext>
            </a:extLst>
          </p:cNvPr>
          <p:cNvCxnSpPr/>
          <p:nvPr/>
        </p:nvCxnSpPr>
        <p:spPr>
          <a:xfrm>
            <a:off x="4675168" y="4201753"/>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Conector recto 172">
            <a:extLst>
              <a:ext uri="{FF2B5EF4-FFF2-40B4-BE49-F238E27FC236}">
                <a16:creationId xmlns:a16="http://schemas.microsoft.com/office/drawing/2014/main" id="{129A7F98-34AD-7F44-8847-4AE69324A27C}"/>
              </a:ext>
            </a:extLst>
          </p:cNvPr>
          <p:cNvCxnSpPr>
            <a:cxnSpLocks/>
          </p:cNvCxnSpPr>
          <p:nvPr/>
        </p:nvCxnSpPr>
        <p:spPr>
          <a:xfrm>
            <a:off x="3393673" y="4526501"/>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173">
            <a:extLst>
              <a:ext uri="{FF2B5EF4-FFF2-40B4-BE49-F238E27FC236}">
                <a16:creationId xmlns:a16="http://schemas.microsoft.com/office/drawing/2014/main" id="{E5EACF42-52F0-4244-95B8-EA0A064840D5}"/>
              </a:ext>
            </a:extLst>
          </p:cNvPr>
          <p:cNvCxnSpPr>
            <a:cxnSpLocks/>
          </p:cNvCxnSpPr>
          <p:nvPr/>
        </p:nvCxnSpPr>
        <p:spPr>
          <a:xfrm>
            <a:off x="4675168" y="4526501"/>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1" name="Redondear rectángulo de esquina del mismo lado 180">
            <a:extLst>
              <a:ext uri="{FF2B5EF4-FFF2-40B4-BE49-F238E27FC236}">
                <a16:creationId xmlns:a16="http://schemas.microsoft.com/office/drawing/2014/main" id="{27C8286C-AD95-BE49-ACF3-D9FF2123C39E}"/>
              </a:ext>
            </a:extLst>
          </p:cNvPr>
          <p:cNvSpPr/>
          <p:nvPr/>
        </p:nvSpPr>
        <p:spPr>
          <a:xfrm>
            <a:off x="1973471" y="5881298"/>
            <a:ext cx="3926858" cy="292973"/>
          </a:xfrm>
          <a:prstGeom prst="round2SameRect">
            <a:avLst/>
          </a:prstGeom>
          <a:solidFill>
            <a:srgbClr val="AB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82" name="Rectángulo 181">
            <a:extLst>
              <a:ext uri="{FF2B5EF4-FFF2-40B4-BE49-F238E27FC236}">
                <a16:creationId xmlns:a16="http://schemas.microsoft.com/office/drawing/2014/main" id="{4D0103B7-A05E-A141-8CC4-554A34C40E35}"/>
              </a:ext>
            </a:extLst>
          </p:cNvPr>
          <p:cNvSpPr/>
          <p:nvPr/>
        </p:nvSpPr>
        <p:spPr>
          <a:xfrm>
            <a:off x="1973471" y="6206046"/>
            <a:ext cx="3926858" cy="31525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83" name="Rectángulo 182">
            <a:extLst>
              <a:ext uri="{FF2B5EF4-FFF2-40B4-BE49-F238E27FC236}">
                <a16:creationId xmlns:a16="http://schemas.microsoft.com/office/drawing/2014/main" id="{126863A7-0155-B346-BC92-1A0D4082A127}"/>
              </a:ext>
            </a:extLst>
          </p:cNvPr>
          <p:cNvSpPr/>
          <p:nvPr/>
        </p:nvSpPr>
        <p:spPr>
          <a:xfrm>
            <a:off x="2151258" y="5934952"/>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PROGRAMADO</a:t>
            </a:r>
          </a:p>
        </p:txBody>
      </p:sp>
      <p:sp>
        <p:nvSpPr>
          <p:cNvPr id="185" name="Rectángulo 184">
            <a:extLst>
              <a:ext uri="{FF2B5EF4-FFF2-40B4-BE49-F238E27FC236}">
                <a16:creationId xmlns:a16="http://schemas.microsoft.com/office/drawing/2014/main" id="{DF14A4C7-4CD6-EE43-8E29-F035586538D2}"/>
              </a:ext>
            </a:extLst>
          </p:cNvPr>
          <p:cNvSpPr/>
          <p:nvPr/>
        </p:nvSpPr>
        <p:spPr>
          <a:xfrm>
            <a:off x="3672112" y="5934952"/>
            <a:ext cx="986555"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EJECUTADO</a:t>
            </a:r>
          </a:p>
        </p:txBody>
      </p:sp>
      <p:sp>
        <p:nvSpPr>
          <p:cNvPr id="187" name="Rectángulo 186">
            <a:extLst>
              <a:ext uri="{FF2B5EF4-FFF2-40B4-BE49-F238E27FC236}">
                <a16:creationId xmlns:a16="http://schemas.microsoft.com/office/drawing/2014/main" id="{BBC63E40-2B30-F943-AC24-593052FB34F3}"/>
              </a:ext>
            </a:extLst>
          </p:cNvPr>
          <p:cNvSpPr/>
          <p:nvPr/>
        </p:nvSpPr>
        <p:spPr>
          <a:xfrm>
            <a:off x="4836966" y="5934952"/>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 AVANCE</a:t>
            </a:r>
          </a:p>
        </p:txBody>
      </p:sp>
      <p:cxnSp>
        <p:nvCxnSpPr>
          <p:cNvPr id="189" name="Conector recto 188">
            <a:extLst>
              <a:ext uri="{FF2B5EF4-FFF2-40B4-BE49-F238E27FC236}">
                <a16:creationId xmlns:a16="http://schemas.microsoft.com/office/drawing/2014/main" id="{F8961838-4FF3-3948-8654-D745F5FA6D2A}"/>
              </a:ext>
            </a:extLst>
          </p:cNvPr>
          <p:cNvCxnSpPr/>
          <p:nvPr/>
        </p:nvCxnSpPr>
        <p:spPr>
          <a:xfrm>
            <a:off x="3527191" y="5881298"/>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Conector recto 189">
            <a:extLst>
              <a:ext uri="{FF2B5EF4-FFF2-40B4-BE49-F238E27FC236}">
                <a16:creationId xmlns:a16="http://schemas.microsoft.com/office/drawing/2014/main" id="{A0A52058-DD7D-F34F-B102-AF82C4A09FBF}"/>
              </a:ext>
            </a:extLst>
          </p:cNvPr>
          <p:cNvCxnSpPr/>
          <p:nvPr/>
        </p:nvCxnSpPr>
        <p:spPr>
          <a:xfrm>
            <a:off x="5027172" y="5881298"/>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Conector recto 190">
            <a:extLst>
              <a:ext uri="{FF2B5EF4-FFF2-40B4-BE49-F238E27FC236}">
                <a16:creationId xmlns:a16="http://schemas.microsoft.com/office/drawing/2014/main" id="{1DBC503D-DC1F-244A-9405-21B43F8FCB73}"/>
              </a:ext>
            </a:extLst>
          </p:cNvPr>
          <p:cNvCxnSpPr>
            <a:cxnSpLocks/>
          </p:cNvCxnSpPr>
          <p:nvPr/>
        </p:nvCxnSpPr>
        <p:spPr>
          <a:xfrm>
            <a:off x="3527191" y="6206046"/>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2" name="Conector recto 191">
            <a:extLst>
              <a:ext uri="{FF2B5EF4-FFF2-40B4-BE49-F238E27FC236}">
                <a16:creationId xmlns:a16="http://schemas.microsoft.com/office/drawing/2014/main" id="{13D02B40-B475-8C40-BCE2-4BA30F9EFFBC}"/>
              </a:ext>
            </a:extLst>
          </p:cNvPr>
          <p:cNvCxnSpPr>
            <a:cxnSpLocks/>
          </p:cNvCxnSpPr>
          <p:nvPr/>
        </p:nvCxnSpPr>
        <p:spPr>
          <a:xfrm>
            <a:off x="5027172" y="6206046"/>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4" name="Elipse 203">
            <a:extLst>
              <a:ext uri="{FF2B5EF4-FFF2-40B4-BE49-F238E27FC236}">
                <a16:creationId xmlns:a16="http://schemas.microsoft.com/office/drawing/2014/main" id="{6EA10B0F-F6E8-B840-BD64-35C38247455A}"/>
              </a:ext>
            </a:extLst>
          </p:cNvPr>
          <p:cNvSpPr>
            <a:spLocks noChangeAspect="1"/>
          </p:cNvSpPr>
          <p:nvPr/>
        </p:nvSpPr>
        <p:spPr>
          <a:xfrm>
            <a:off x="261177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05" name="Elipse 204">
            <a:extLst>
              <a:ext uri="{FF2B5EF4-FFF2-40B4-BE49-F238E27FC236}">
                <a16:creationId xmlns:a16="http://schemas.microsoft.com/office/drawing/2014/main" id="{D600C76C-4655-8D45-8CCF-0BBC149B4683}"/>
              </a:ext>
            </a:extLst>
          </p:cNvPr>
          <p:cNvSpPr>
            <a:spLocks noChangeAspect="1"/>
          </p:cNvSpPr>
          <p:nvPr/>
        </p:nvSpPr>
        <p:spPr>
          <a:xfrm>
            <a:off x="387570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06" name="Elipse 205">
            <a:extLst>
              <a:ext uri="{FF2B5EF4-FFF2-40B4-BE49-F238E27FC236}">
                <a16:creationId xmlns:a16="http://schemas.microsoft.com/office/drawing/2014/main" id="{AF3329C5-5098-5A4C-AE76-FD8DD046DB0C}"/>
              </a:ext>
            </a:extLst>
          </p:cNvPr>
          <p:cNvSpPr>
            <a:spLocks noChangeAspect="1"/>
          </p:cNvSpPr>
          <p:nvPr/>
        </p:nvSpPr>
        <p:spPr>
          <a:xfrm>
            <a:off x="533492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01" name="Imagen 200">
            <a:extLst>
              <a:ext uri="{FF2B5EF4-FFF2-40B4-BE49-F238E27FC236}">
                <a16:creationId xmlns:a16="http://schemas.microsoft.com/office/drawing/2014/main" id="{C9A415C0-F163-8C4A-8B31-9A579D1FC9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6779" y="5678517"/>
            <a:ext cx="198457" cy="198457"/>
          </a:xfrm>
          <a:prstGeom prst="rect">
            <a:avLst/>
          </a:prstGeom>
        </p:spPr>
      </p:pic>
      <p:pic>
        <p:nvPicPr>
          <p:cNvPr id="208" name="Gráfico 207">
            <a:extLst>
              <a:ext uri="{FF2B5EF4-FFF2-40B4-BE49-F238E27FC236}">
                <a16:creationId xmlns:a16="http://schemas.microsoft.com/office/drawing/2014/main" id="{4EE3D3BC-2AD5-CA4F-BE9C-117F99DBBF0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75360" y="3996591"/>
            <a:ext cx="259249" cy="248668"/>
          </a:xfrm>
          <a:prstGeom prst="rect">
            <a:avLst/>
          </a:prstGeom>
        </p:spPr>
      </p:pic>
      <p:pic>
        <p:nvPicPr>
          <p:cNvPr id="210" name="Gráfico 209">
            <a:extLst>
              <a:ext uri="{FF2B5EF4-FFF2-40B4-BE49-F238E27FC236}">
                <a16:creationId xmlns:a16="http://schemas.microsoft.com/office/drawing/2014/main" id="{0A5BEFA1-F131-6C4E-9575-AE3425C62E1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79287" y="4002923"/>
            <a:ext cx="234481" cy="224910"/>
          </a:xfrm>
          <a:prstGeom prst="rect">
            <a:avLst/>
          </a:prstGeom>
        </p:spPr>
      </p:pic>
      <p:pic>
        <p:nvPicPr>
          <p:cNvPr id="212" name="Gráfico 211">
            <a:extLst>
              <a:ext uri="{FF2B5EF4-FFF2-40B4-BE49-F238E27FC236}">
                <a16:creationId xmlns:a16="http://schemas.microsoft.com/office/drawing/2014/main" id="{EC05824A-08D6-3841-B939-13EBDE463FB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381114" y="5692399"/>
            <a:ext cx="214350" cy="205601"/>
          </a:xfrm>
          <a:prstGeom prst="rect">
            <a:avLst/>
          </a:prstGeom>
        </p:spPr>
      </p:pic>
      <p:sp>
        <p:nvSpPr>
          <p:cNvPr id="215" name="Rectángulo 214">
            <a:extLst>
              <a:ext uri="{FF2B5EF4-FFF2-40B4-BE49-F238E27FC236}">
                <a16:creationId xmlns:a16="http://schemas.microsoft.com/office/drawing/2014/main" id="{1DBC27B7-76CF-6047-A468-10EE93737C96}"/>
              </a:ext>
            </a:extLst>
          </p:cNvPr>
          <p:cNvSpPr/>
          <p:nvPr/>
        </p:nvSpPr>
        <p:spPr>
          <a:xfrm rot="2700000">
            <a:off x="479690" y="3321761"/>
            <a:ext cx="168498" cy="1684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 name="CuadroTexto 30">
            <a:extLst>
              <a:ext uri="{FF2B5EF4-FFF2-40B4-BE49-F238E27FC236}">
                <a16:creationId xmlns:a16="http://schemas.microsoft.com/office/drawing/2014/main" id="{A991CE5E-0696-1942-8E84-E7DE3896C60C}"/>
              </a:ext>
            </a:extLst>
          </p:cNvPr>
          <p:cNvSpPr txBox="1"/>
          <p:nvPr/>
        </p:nvSpPr>
        <p:spPr>
          <a:xfrm>
            <a:off x="435748" y="3098021"/>
            <a:ext cx="1425792" cy="364908"/>
          </a:xfrm>
          <a:prstGeom prst="rect">
            <a:avLst/>
          </a:prstGeom>
          <a:noFill/>
        </p:spPr>
        <p:txBody>
          <a:bodyPr wrap="square">
            <a:spAutoFit/>
          </a:bodyPr>
          <a:lstStyle/>
          <a:p>
            <a:pPr algn="ctr">
              <a:lnSpc>
                <a:spcPct val="107000"/>
              </a:lnSpc>
              <a:spcAft>
                <a:spcPts val="800"/>
              </a:spcAft>
            </a:pPr>
            <a:r>
              <a:rPr lang="es-ES" b="1" dirty="0">
                <a:solidFill>
                  <a:srgbClr val="FFFFFF"/>
                </a:solidFill>
                <a:latin typeface="Century Gothic" panose="020B0502020202020204" pitchFamily="34" charset="0"/>
              </a:rPr>
              <a:t>NACIONAL</a:t>
            </a:r>
            <a:endParaRPr lang="es-PE"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19" name="Elipse 218">
            <a:extLst>
              <a:ext uri="{FF2B5EF4-FFF2-40B4-BE49-F238E27FC236}">
                <a16:creationId xmlns:a16="http://schemas.microsoft.com/office/drawing/2014/main" id="{897A22CE-262F-0F46-83B4-887815C201BA}"/>
              </a:ext>
            </a:extLst>
          </p:cNvPr>
          <p:cNvSpPr>
            <a:spLocks noChangeAspect="1"/>
          </p:cNvSpPr>
          <p:nvPr/>
        </p:nvSpPr>
        <p:spPr>
          <a:xfrm>
            <a:off x="3858901"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18" name="Gráfico 217">
            <a:extLst>
              <a:ext uri="{FF2B5EF4-FFF2-40B4-BE49-F238E27FC236}">
                <a16:creationId xmlns:a16="http://schemas.microsoft.com/office/drawing/2014/main" id="{E8057ADB-FABB-8F4D-9EA6-898B715FDC2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642158" y="5675443"/>
            <a:ext cx="231970" cy="222502"/>
          </a:xfrm>
          <a:prstGeom prst="rect">
            <a:avLst/>
          </a:prstGeom>
        </p:spPr>
      </p:pic>
      <p:pic>
        <p:nvPicPr>
          <p:cNvPr id="199" name="Gráfico 198">
            <a:extLst>
              <a:ext uri="{FF2B5EF4-FFF2-40B4-BE49-F238E27FC236}">
                <a16:creationId xmlns:a16="http://schemas.microsoft.com/office/drawing/2014/main" id="{1C3E8DCA-8288-2D42-8F08-3F3285ABFA4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912413" y="4006409"/>
            <a:ext cx="247188" cy="247188"/>
          </a:xfrm>
          <a:prstGeom prst="rect">
            <a:avLst/>
          </a:prstGeom>
        </p:spPr>
      </p:pic>
      <p:grpSp>
        <p:nvGrpSpPr>
          <p:cNvPr id="5" name="Grupo 4">
            <a:extLst>
              <a:ext uri="{FF2B5EF4-FFF2-40B4-BE49-F238E27FC236}">
                <a16:creationId xmlns:a16="http://schemas.microsoft.com/office/drawing/2014/main" id="{9305E7A2-53E1-F24B-8D95-F7EBB76900BE}"/>
              </a:ext>
            </a:extLst>
          </p:cNvPr>
          <p:cNvGrpSpPr/>
          <p:nvPr/>
        </p:nvGrpSpPr>
        <p:grpSpPr>
          <a:xfrm>
            <a:off x="361492" y="4674273"/>
            <a:ext cx="1383789" cy="1383789"/>
            <a:chOff x="4381714" y="-394614"/>
            <a:chExt cx="1700039" cy="1700039"/>
          </a:xfrm>
        </p:grpSpPr>
        <p:sp>
          <p:nvSpPr>
            <p:cNvPr id="318" name="Elipse 317">
              <a:extLst>
                <a:ext uri="{FF2B5EF4-FFF2-40B4-BE49-F238E27FC236}">
                  <a16:creationId xmlns:a16="http://schemas.microsoft.com/office/drawing/2014/main" id="{DF0B69C5-A4E4-F74A-8881-07771FBA248B}"/>
                </a:ext>
              </a:extLst>
            </p:cNvPr>
            <p:cNvSpPr/>
            <p:nvPr/>
          </p:nvSpPr>
          <p:spPr>
            <a:xfrm>
              <a:off x="4515309" y="-259167"/>
              <a:ext cx="1452549" cy="145254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7" name="Elipse 316">
              <a:extLst>
                <a:ext uri="{FF2B5EF4-FFF2-40B4-BE49-F238E27FC236}">
                  <a16:creationId xmlns:a16="http://schemas.microsoft.com/office/drawing/2014/main" id="{928E7FF8-9566-0E40-80EA-BCFFD9E91D55}"/>
                </a:ext>
              </a:extLst>
            </p:cNvPr>
            <p:cNvSpPr/>
            <p:nvPr/>
          </p:nvSpPr>
          <p:spPr>
            <a:xfrm>
              <a:off x="4809332" y="38634"/>
              <a:ext cx="837132" cy="8371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 name="Elipse 1">
              <a:extLst>
                <a:ext uri="{FF2B5EF4-FFF2-40B4-BE49-F238E27FC236}">
                  <a16:creationId xmlns:a16="http://schemas.microsoft.com/office/drawing/2014/main" id="{7C9EE268-E171-AA4F-9C7A-410BD3FF1D06}"/>
                </a:ext>
              </a:extLst>
            </p:cNvPr>
            <p:cNvSpPr/>
            <p:nvPr/>
          </p:nvSpPr>
          <p:spPr>
            <a:xfrm>
              <a:off x="4989062" y="218364"/>
              <a:ext cx="477672" cy="4776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9" name="Elipse 318">
              <a:extLst>
                <a:ext uri="{FF2B5EF4-FFF2-40B4-BE49-F238E27FC236}">
                  <a16:creationId xmlns:a16="http://schemas.microsoft.com/office/drawing/2014/main" id="{0ADDAEB7-27E5-4347-9C19-F171324840F8}"/>
                </a:ext>
              </a:extLst>
            </p:cNvPr>
            <p:cNvSpPr/>
            <p:nvPr/>
          </p:nvSpPr>
          <p:spPr>
            <a:xfrm>
              <a:off x="4381714" y="-394614"/>
              <a:ext cx="1700039" cy="1700039"/>
            </a:xfrm>
            <a:prstGeom prst="ellipse">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pic>
        <p:nvPicPr>
          <p:cNvPr id="213" name="Imagen 212">
            <a:extLst>
              <a:ext uri="{FF2B5EF4-FFF2-40B4-BE49-F238E27FC236}">
                <a16:creationId xmlns:a16="http://schemas.microsoft.com/office/drawing/2014/main" id="{2FE86EBB-668A-524F-9B62-A250AB3EB4B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25422" y="3981041"/>
            <a:ext cx="1866775" cy="2412040"/>
          </a:xfrm>
          <a:prstGeom prst="rect">
            <a:avLst/>
          </a:prstGeom>
        </p:spPr>
      </p:pic>
      <p:graphicFrame>
        <p:nvGraphicFramePr>
          <p:cNvPr id="6" name="Tabla 5">
            <a:extLst>
              <a:ext uri="{FF2B5EF4-FFF2-40B4-BE49-F238E27FC236}">
                <a16:creationId xmlns:a16="http://schemas.microsoft.com/office/drawing/2014/main" id="{9A2011EE-3E8D-DE4E-B54B-B0A296E88E3B}"/>
              </a:ext>
            </a:extLst>
          </p:cNvPr>
          <p:cNvGraphicFramePr>
            <a:graphicFrameLocks noGrp="1"/>
          </p:cNvGraphicFramePr>
          <p:nvPr/>
        </p:nvGraphicFramePr>
        <p:xfrm>
          <a:off x="2119707" y="4392450"/>
          <a:ext cx="3796488" cy="595240"/>
        </p:xfrm>
        <a:graphic>
          <a:graphicData uri="http://schemas.openxmlformats.org/drawingml/2006/table">
            <a:tbl>
              <a:tblPr>
                <a:tableStyleId>{5C22544A-7EE6-4342-B048-85BDC9FD1C3A}</a:tableStyleId>
              </a:tblPr>
              <a:tblGrid>
                <a:gridCol w="1242020">
                  <a:extLst>
                    <a:ext uri="{9D8B030D-6E8A-4147-A177-3AD203B41FA5}">
                      <a16:colId xmlns:a16="http://schemas.microsoft.com/office/drawing/2014/main" val="2290059706"/>
                    </a:ext>
                  </a:extLst>
                </a:gridCol>
                <a:gridCol w="1277234">
                  <a:extLst>
                    <a:ext uri="{9D8B030D-6E8A-4147-A177-3AD203B41FA5}">
                      <a16:colId xmlns:a16="http://schemas.microsoft.com/office/drawing/2014/main" val="3798136720"/>
                    </a:ext>
                  </a:extLst>
                </a:gridCol>
                <a:gridCol w="1277234">
                  <a:extLst>
                    <a:ext uri="{9D8B030D-6E8A-4147-A177-3AD203B41FA5}">
                      <a16:colId xmlns:a16="http://schemas.microsoft.com/office/drawing/2014/main" val="2098912326"/>
                    </a:ext>
                  </a:extLst>
                </a:gridCol>
              </a:tblGrid>
              <a:tr h="595240">
                <a:tc>
                  <a:txBody>
                    <a:bodyPr/>
                    <a:lstStyle/>
                    <a:p>
                      <a:pPr algn="ctr" fontAlgn="ctr"/>
                      <a:r>
                        <a:rPr lang="es-PE" sz="2000" b="1" kern="1200" dirty="0">
                          <a:solidFill>
                            <a:schemeClr val="tx1"/>
                          </a:solidFill>
                          <a:latin typeface="+mn-lt"/>
                          <a:ea typeface="+mn-ea"/>
                          <a:cs typeface="+mn-cs"/>
                        </a:rPr>
                        <a:t>694,575</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PE" sz="2000" b="1" kern="1200" dirty="0">
                          <a:solidFill>
                            <a:schemeClr val="tx1"/>
                          </a:solidFill>
                          <a:latin typeface="+mn-lt"/>
                          <a:ea typeface="+mn-ea"/>
                          <a:cs typeface="+mn-cs"/>
                        </a:rPr>
                        <a:t>691,041</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PE" sz="2000" b="1" kern="1200" dirty="0">
                          <a:solidFill>
                            <a:schemeClr val="tx1"/>
                          </a:solidFill>
                          <a:latin typeface="+mn-lt"/>
                          <a:ea typeface="+mn-ea"/>
                          <a:cs typeface="+mn-cs"/>
                        </a:rPr>
                        <a:t>99.5%</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730096"/>
                  </a:ext>
                </a:extLst>
              </a:tr>
            </a:tbl>
          </a:graphicData>
        </a:graphic>
      </p:graphicFrame>
      <p:sp>
        <p:nvSpPr>
          <p:cNvPr id="432" name="CuadroTexto 431">
            <a:extLst>
              <a:ext uri="{FF2B5EF4-FFF2-40B4-BE49-F238E27FC236}">
                <a16:creationId xmlns:a16="http://schemas.microsoft.com/office/drawing/2014/main" id="{43CBB09B-1814-0942-9887-1BA24C5AE3B8}"/>
              </a:ext>
            </a:extLst>
          </p:cNvPr>
          <p:cNvSpPr txBox="1"/>
          <p:nvPr/>
        </p:nvSpPr>
        <p:spPr>
          <a:xfrm>
            <a:off x="1907176" y="6501712"/>
            <a:ext cx="3397808" cy="184666"/>
          </a:xfrm>
          <a:prstGeom prst="rect">
            <a:avLst/>
          </a:prstGeom>
          <a:noFill/>
        </p:spPr>
        <p:txBody>
          <a:bodyPr wrap="square">
            <a:spAutoFit/>
          </a:bodyPr>
          <a:lstStyle/>
          <a:p>
            <a:r>
              <a:rPr lang="es-PE" sz="600" dirty="0"/>
              <a:t>Fuente: SIAF consulta amigable del MEF 26/06/2023</a:t>
            </a:r>
          </a:p>
        </p:txBody>
      </p:sp>
      <p:pic>
        <p:nvPicPr>
          <p:cNvPr id="134" name="Imagen 133">
            <a:extLst>
              <a:ext uri="{FF2B5EF4-FFF2-40B4-BE49-F238E27FC236}">
                <a16:creationId xmlns:a16="http://schemas.microsoft.com/office/drawing/2014/main" id="{398CFD57-C754-5044-88C7-6D4C70949D08}"/>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256823" y="1472033"/>
            <a:ext cx="1353253" cy="953429"/>
          </a:xfrm>
          <a:prstGeom prst="rect">
            <a:avLst/>
          </a:prstGeom>
        </p:spPr>
      </p:pic>
      <p:sp>
        <p:nvSpPr>
          <p:cNvPr id="133" name="Retardo 132">
            <a:extLst>
              <a:ext uri="{FF2B5EF4-FFF2-40B4-BE49-F238E27FC236}">
                <a16:creationId xmlns:a16="http://schemas.microsoft.com/office/drawing/2014/main" id="{9B3B8E09-2DA7-BB48-9344-7D6777CE3EA5}"/>
              </a:ext>
            </a:extLst>
          </p:cNvPr>
          <p:cNvSpPr/>
          <p:nvPr/>
        </p:nvSpPr>
        <p:spPr>
          <a:xfrm>
            <a:off x="149891" y="1812863"/>
            <a:ext cx="1411933" cy="1265444"/>
          </a:xfrm>
          <a:prstGeom prst="flowChartDelay">
            <a:avLst/>
          </a:prstGeom>
          <a:blipFill dpi="0" rotWithShape="1">
            <a:blip r:embed="rId20"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135" name="Imagen 134">
            <a:extLst>
              <a:ext uri="{FF2B5EF4-FFF2-40B4-BE49-F238E27FC236}">
                <a16:creationId xmlns:a16="http://schemas.microsoft.com/office/drawing/2014/main" id="{E2605310-60DA-544E-8CE4-8843D8D763A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6131287" y="3210288"/>
            <a:ext cx="5938809" cy="3571810"/>
          </a:xfrm>
          <a:prstGeom prst="rect">
            <a:avLst/>
          </a:prstGeom>
        </p:spPr>
      </p:pic>
      <p:grpSp>
        <p:nvGrpSpPr>
          <p:cNvPr id="140" name="Grupo 139">
            <a:extLst>
              <a:ext uri="{FF2B5EF4-FFF2-40B4-BE49-F238E27FC236}">
                <a16:creationId xmlns:a16="http://schemas.microsoft.com/office/drawing/2014/main" id="{7FF0FFA6-5E49-3841-8B0C-45A47D59A248}"/>
              </a:ext>
            </a:extLst>
          </p:cNvPr>
          <p:cNvGrpSpPr/>
          <p:nvPr/>
        </p:nvGrpSpPr>
        <p:grpSpPr>
          <a:xfrm>
            <a:off x="6374557" y="3117462"/>
            <a:ext cx="1741582" cy="308747"/>
            <a:chOff x="3642788" y="2093618"/>
            <a:chExt cx="1634091" cy="308747"/>
          </a:xfrm>
          <a:solidFill>
            <a:srgbClr val="136690"/>
          </a:solidFill>
        </p:grpSpPr>
        <p:sp>
          <p:nvSpPr>
            <p:cNvPr id="143" name="Rectángulo 142">
              <a:extLst>
                <a:ext uri="{FF2B5EF4-FFF2-40B4-BE49-F238E27FC236}">
                  <a16:creationId xmlns:a16="http://schemas.microsoft.com/office/drawing/2014/main" id="{973F2DD1-F31A-EE49-835F-A033F3D22ABD}"/>
                </a:ext>
              </a:extLst>
            </p:cNvPr>
            <p:cNvSpPr/>
            <p:nvPr/>
          </p:nvSpPr>
          <p:spPr>
            <a:xfrm>
              <a:off x="3797160" y="2093618"/>
              <a:ext cx="1347690" cy="3087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44" name="Elipse 143">
              <a:extLst>
                <a:ext uri="{FF2B5EF4-FFF2-40B4-BE49-F238E27FC236}">
                  <a16:creationId xmlns:a16="http://schemas.microsoft.com/office/drawing/2014/main" id="{085EC11C-F0B3-184C-A6C7-77D19FFF46DD}"/>
                </a:ext>
              </a:extLst>
            </p:cNvPr>
            <p:cNvSpPr/>
            <p:nvPr/>
          </p:nvSpPr>
          <p:spPr>
            <a:xfrm>
              <a:off x="3642788"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45" name="Elipse 144">
              <a:extLst>
                <a:ext uri="{FF2B5EF4-FFF2-40B4-BE49-F238E27FC236}">
                  <a16:creationId xmlns:a16="http://schemas.microsoft.com/office/drawing/2014/main" id="{C829A1BC-368F-6E49-A2A2-A04966D9E40E}"/>
                </a:ext>
              </a:extLst>
            </p:cNvPr>
            <p:cNvSpPr/>
            <p:nvPr/>
          </p:nvSpPr>
          <p:spPr>
            <a:xfrm>
              <a:off x="4968132"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sp>
        <p:nvSpPr>
          <p:cNvPr id="146" name="Rectángulo 145">
            <a:extLst>
              <a:ext uri="{FF2B5EF4-FFF2-40B4-BE49-F238E27FC236}">
                <a16:creationId xmlns:a16="http://schemas.microsoft.com/office/drawing/2014/main" id="{1DBC27B7-76CF-6047-A468-10EE93737C96}"/>
              </a:ext>
            </a:extLst>
          </p:cNvPr>
          <p:cNvSpPr/>
          <p:nvPr/>
        </p:nvSpPr>
        <p:spPr>
          <a:xfrm rot="2700000">
            <a:off x="6601093" y="3321761"/>
            <a:ext cx="168498" cy="1684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54" name="CuadroTexto 153">
            <a:extLst>
              <a:ext uri="{FF2B5EF4-FFF2-40B4-BE49-F238E27FC236}">
                <a16:creationId xmlns:a16="http://schemas.microsoft.com/office/drawing/2014/main" id="{A991CE5E-0696-1942-8E84-E7DE3896C60C}"/>
              </a:ext>
            </a:extLst>
          </p:cNvPr>
          <p:cNvSpPr txBox="1"/>
          <p:nvPr/>
        </p:nvSpPr>
        <p:spPr>
          <a:xfrm>
            <a:off x="6383601" y="3098021"/>
            <a:ext cx="1732538" cy="322845"/>
          </a:xfrm>
          <a:prstGeom prst="rect">
            <a:avLst/>
          </a:prstGeom>
          <a:noFill/>
        </p:spPr>
        <p:txBody>
          <a:bodyPr wrap="square">
            <a:spAutoFit/>
          </a:bodyPr>
          <a:lstStyle/>
          <a:p>
            <a:pPr algn="ctr">
              <a:lnSpc>
                <a:spcPct val="107000"/>
              </a:lnSpc>
              <a:spcAft>
                <a:spcPts val="800"/>
              </a:spcAft>
            </a:pPr>
            <a:r>
              <a:rPr lang="es-ES" b="1" dirty="0">
                <a:solidFill>
                  <a:srgbClr val="FFFFFF"/>
                </a:solidFill>
                <a:latin typeface="Century Gothic" panose="020B0502020202020204" pitchFamily="34" charset="0"/>
              </a:rPr>
              <a:t>LOGROS</a:t>
            </a:r>
            <a:endParaRPr lang="es-PE"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id="{5B7ADD77-6837-3C69-B6E8-1BB988E5383B}"/>
              </a:ext>
            </a:extLst>
          </p:cNvPr>
          <p:cNvGraphicFramePr>
            <a:graphicFrameLocks noGrp="1"/>
          </p:cNvGraphicFramePr>
          <p:nvPr/>
        </p:nvGraphicFramePr>
        <p:xfrm>
          <a:off x="2001250" y="6040036"/>
          <a:ext cx="3903125" cy="595240"/>
        </p:xfrm>
        <a:graphic>
          <a:graphicData uri="http://schemas.openxmlformats.org/drawingml/2006/table">
            <a:tbl>
              <a:tblPr>
                <a:tableStyleId>{5C22544A-7EE6-4342-B048-85BDC9FD1C3A}</a:tableStyleId>
              </a:tblPr>
              <a:tblGrid>
                <a:gridCol w="1530322">
                  <a:extLst>
                    <a:ext uri="{9D8B030D-6E8A-4147-A177-3AD203B41FA5}">
                      <a16:colId xmlns:a16="http://schemas.microsoft.com/office/drawing/2014/main" val="2290059706"/>
                    </a:ext>
                  </a:extLst>
                </a:gridCol>
                <a:gridCol w="1524000">
                  <a:extLst>
                    <a:ext uri="{9D8B030D-6E8A-4147-A177-3AD203B41FA5}">
                      <a16:colId xmlns:a16="http://schemas.microsoft.com/office/drawing/2014/main" val="3798136720"/>
                    </a:ext>
                  </a:extLst>
                </a:gridCol>
                <a:gridCol w="848803">
                  <a:extLst>
                    <a:ext uri="{9D8B030D-6E8A-4147-A177-3AD203B41FA5}">
                      <a16:colId xmlns:a16="http://schemas.microsoft.com/office/drawing/2014/main" val="2098912326"/>
                    </a:ext>
                  </a:extLst>
                </a:gridCol>
              </a:tblGrid>
              <a:tr h="595240">
                <a:tc>
                  <a:txBody>
                    <a:bodyPr/>
                    <a:lstStyle/>
                    <a:p>
                      <a:pPr marL="0" algn="ctr" defTabSz="914400" rtl="0" eaLnBrk="1" fontAlgn="ctr" latinLnBrk="0" hangingPunct="1"/>
                      <a:r>
                        <a:rPr lang="es-PE" sz="1800" b="1" kern="1200" dirty="0">
                          <a:solidFill>
                            <a:schemeClr val="tx1"/>
                          </a:solidFill>
                          <a:latin typeface="+mn-lt"/>
                          <a:ea typeface="+mn-ea"/>
                          <a:cs typeface="+mn-cs"/>
                        </a:rPr>
                        <a:t>1,147,587,233</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2000" b="1" kern="1200" dirty="0">
                          <a:solidFill>
                            <a:schemeClr val="tx1"/>
                          </a:solidFill>
                          <a:latin typeface="+mn-lt"/>
                          <a:ea typeface="+mn-ea"/>
                          <a:cs typeface="+mn-cs"/>
                        </a:rPr>
                        <a:t>627,992,257</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2000" b="1" kern="1200" dirty="0">
                          <a:solidFill>
                            <a:schemeClr val="tx1"/>
                          </a:solidFill>
                          <a:latin typeface="+mn-lt"/>
                          <a:ea typeface="+mn-ea"/>
                          <a:cs typeface="+mn-cs"/>
                        </a:rPr>
                        <a:t>54.7%</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730096"/>
                  </a:ext>
                </a:extLst>
              </a:tr>
            </a:tbl>
          </a:graphicData>
        </a:graphic>
      </p:graphicFrame>
      <p:sp>
        <p:nvSpPr>
          <p:cNvPr id="8" name="CuadroTexto 7">
            <a:extLst>
              <a:ext uri="{FF2B5EF4-FFF2-40B4-BE49-F238E27FC236}">
                <a16:creationId xmlns:a16="http://schemas.microsoft.com/office/drawing/2014/main" id="{CBB159D8-38DA-B4AB-9FCF-7CD6456FD07E}"/>
              </a:ext>
            </a:extLst>
          </p:cNvPr>
          <p:cNvSpPr txBox="1"/>
          <p:nvPr/>
        </p:nvSpPr>
        <p:spPr>
          <a:xfrm>
            <a:off x="6178852" y="3655345"/>
            <a:ext cx="5708348" cy="2769989"/>
          </a:xfrm>
          <a:prstGeom prst="rect">
            <a:avLst/>
          </a:prstGeom>
          <a:noFill/>
        </p:spPr>
        <p:txBody>
          <a:bodyPr wrap="square" rtlCol="0">
            <a:spAutoFit/>
          </a:bodyPr>
          <a:lstStyle/>
          <a:p>
            <a:pPr marL="171450" indent="-171450" algn="just">
              <a:spcAft>
                <a:spcPts val="600"/>
              </a:spcAft>
              <a:buFont typeface="Courier New" panose="02070309020205020404" pitchFamily="49" charset="0"/>
              <a:buChar char="o"/>
            </a:pPr>
            <a:r>
              <a:rPr lang="es-ES" b="1" dirty="0">
                <a:latin typeface="Century Gothic" panose="020B0502020202020204" pitchFamily="34" charset="0"/>
                <a:ea typeface="Arial" panose="020B0604020202020204" pitchFamily="34" charset="0"/>
              </a:rPr>
              <a:t>691,041 hogares Juntos</a:t>
            </a:r>
            <a:r>
              <a:rPr lang="es-ES" dirty="0">
                <a:latin typeface="Century Gothic" panose="020B0502020202020204" pitchFamily="34" charset="0"/>
                <a:ea typeface="Arial" panose="020B0604020202020204" pitchFamily="34" charset="0"/>
              </a:rPr>
              <a:t> recibieron </a:t>
            </a:r>
            <a:r>
              <a:rPr lang="es-ES" b="1" dirty="0">
                <a:latin typeface="Century Gothic" panose="020B0502020202020204" pitchFamily="34" charset="0"/>
                <a:ea typeface="Arial" panose="020B0604020202020204" pitchFamily="34" charset="0"/>
              </a:rPr>
              <a:t>en mayo</a:t>
            </a:r>
            <a:r>
              <a:rPr lang="es-ES" dirty="0">
                <a:latin typeface="Century Gothic" panose="020B0502020202020204" pitchFamily="34" charset="0"/>
                <a:ea typeface="Arial" panose="020B0604020202020204" pitchFamily="34" charset="0"/>
              </a:rPr>
              <a:t>, la transferencia monetaria por cumplir corresponsabilidades y por nuevo ingreso al programa.</a:t>
            </a:r>
          </a:p>
          <a:p>
            <a:pPr marL="171450" indent="-171450" algn="just">
              <a:spcAft>
                <a:spcPts val="600"/>
              </a:spcAft>
              <a:buFont typeface="Courier New" panose="02070309020205020404" pitchFamily="49" charset="0"/>
              <a:buChar char="o"/>
            </a:pPr>
            <a:endParaRPr lang="es-ES" dirty="0">
              <a:latin typeface="Century Gothic" panose="020B0502020202020204" pitchFamily="34" charset="0"/>
              <a:ea typeface="Arial" panose="020B0604020202020204" pitchFamily="34" charset="0"/>
            </a:endParaRPr>
          </a:p>
          <a:p>
            <a:pPr marL="171450" indent="-171450" algn="just">
              <a:spcAft>
                <a:spcPts val="600"/>
              </a:spcAft>
              <a:buFont typeface="Courier New" panose="02070309020205020404" pitchFamily="49" charset="0"/>
              <a:buChar char="o"/>
            </a:pPr>
            <a:r>
              <a:rPr lang="es-ES" b="1" dirty="0">
                <a:solidFill>
                  <a:schemeClr val="tx1"/>
                </a:solidFill>
                <a:latin typeface="Century Gothic" panose="020B0502020202020204" pitchFamily="34" charset="0"/>
                <a:ea typeface="Arial" panose="020B0604020202020204" pitchFamily="34" charset="0"/>
                <a:cs typeface="Calibri" panose="020F0502020204030204" pitchFamily="34" charset="0"/>
              </a:rPr>
              <a:t>94,319</a:t>
            </a:r>
            <a:r>
              <a:rPr lang="es-ES" b="1" dirty="0">
                <a:latin typeface="Century Gothic" panose="020B0502020202020204" pitchFamily="34" charset="0"/>
                <a:ea typeface="Arial" panose="020B0604020202020204" pitchFamily="34" charset="0"/>
                <a:cs typeface="Calibri" panose="020F0502020204030204" pitchFamily="34" charset="0"/>
              </a:rPr>
              <a:t> hogares </a:t>
            </a:r>
            <a:r>
              <a:rPr lang="es-ES" dirty="0">
                <a:latin typeface="Century Gothic" panose="020B0502020202020204" pitchFamily="34" charset="0"/>
                <a:ea typeface="Arial" panose="020B0604020202020204" pitchFamily="34" charset="0"/>
                <a:cs typeface="Calibri" panose="020F0502020204030204" pitchFamily="34" charset="0"/>
              </a:rPr>
              <a:t>con gestantes y niñas/os captados oportunamente, </a:t>
            </a:r>
            <a:r>
              <a:rPr lang="es-ES" b="1" dirty="0">
                <a:latin typeface="Century Gothic" panose="020B0502020202020204" pitchFamily="34" charset="0"/>
                <a:ea typeface="Arial" panose="020B0604020202020204" pitchFamily="34" charset="0"/>
                <a:cs typeface="Calibri" panose="020F0502020204030204" pitchFamily="34" charset="0"/>
              </a:rPr>
              <a:t>recibieron </a:t>
            </a:r>
            <a:r>
              <a:rPr lang="es-ES" b="1" dirty="0">
                <a:solidFill>
                  <a:schemeClr val="tx1"/>
                </a:solidFill>
                <a:latin typeface="Century Gothic" panose="020B0502020202020204" pitchFamily="34" charset="0"/>
                <a:ea typeface="Arial" panose="020B0604020202020204" pitchFamily="34" charset="0"/>
                <a:cs typeface="Calibri" panose="020F0502020204030204" pitchFamily="34" charset="0"/>
              </a:rPr>
              <a:t>en junio  </a:t>
            </a:r>
            <a:r>
              <a:rPr lang="es-ES" b="1" dirty="0">
                <a:latin typeface="Century Gothic" panose="020B0502020202020204" pitchFamily="34" charset="0"/>
                <a:ea typeface="Arial" panose="020B0604020202020204" pitchFamily="34" charset="0"/>
                <a:cs typeface="Calibri" panose="020F0502020204030204" pitchFamily="34" charset="0"/>
              </a:rPr>
              <a:t>la Transferencia Primera </a:t>
            </a:r>
            <a:r>
              <a:rPr lang="es-ES" b="1" dirty="0">
                <a:solidFill>
                  <a:schemeClr val="tx1"/>
                </a:solidFill>
                <a:latin typeface="Century Gothic" panose="020B0502020202020204" pitchFamily="34" charset="0"/>
                <a:ea typeface="Arial" panose="020B0604020202020204" pitchFamily="34" charset="0"/>
                <a:cs typeface="Calibri" panose="020F0502020204030204" pitchFamily="34" charset="0"/>
              </a:rPr>
              <a:t>Infancia</a:t>
            </a:r>
            <a:r>
              <a:rPr lang="es-ES" dirty="0">
                <a:solidFill>
                  <a:schemeClr val="tx1"/>
                </a:solidFill>
                <a:latin typeface="Century Gothic" panose="020B0502020202020204" pitchFamily="34" charset="0"/>
                <a:ea typeface="Arial" panose="020B0604020202020204" pitchFamily="34" charset="0"/>
                <a:cs typeface="Calibri" panose="020F0502020204030204" pitchFamily="34" charset="0"/>
              </a:rPr>
              <a:t> en </a:t>
            </a:r>
            <a:r>
              <a:rPr lang="es-ES" b="1" dirty="0">
                <a:solidFill>
                  <a:schemeClr val="tx1"/>
                </a:solidFill>
                <a:latin typeface="Century Gothic" panose="020B0502020202020204" pitchFamily="34" charset="0"/>
                <a:ea typeface="Arial" panose="020B0604020202020204" pitchFamily="34" charset="0"/>
                <a:cs typeface="Calibri" panose="020F0502020204030204" pitchFamily="34" charset="0"/>
              </a:rPr>
              <a:t>1,820 distritos</a:t>
            </a:r>
            <a:r>
              <a:rPr lang="es-ES" dirty="0">
                <a:solidFill>
                  <a:schemeClr val="tx1"/>
                </a:solidFill>
                <a:latin typeface="Century Gothic" panose="020B0502020202020204" pitchFamily="34" charset="0"/>
                <a:ea typeface="Arial" panose="020B0604020202020204" pitchFamily="34" charset="0"/>
                <a:cs typeface="Calibri" panose="020F0502020204030204" pitchFamily="34" charset="0"/>
              </a:rPr>
              <a:t>, más de 37 mil hogares adicionales respecto a diciembre 2022.</a:t>
            </a:r>
          </a:p>
          <a:p>
            <a:pPr marL="171450" indent="-171450" algn="just">
              <a:spcAft>
                <a:spcPts val="600"/>
              </a:spcAft>
              <a:buFont typeface="Courier New" panose="02070309020205020404" pitchFamily="49" charset="0"/>
              <a:buChar char="o"/>
            </a:pPr>
            <a:endParaRPr lang="es-ES" dirty="0">
              <a:solidFill>
                <a:schemeClr val="tx1"/>
              </a:solidFill>
              <a:latin typeface="Century Gothic" panose="020B0502020202020204" pitchFamily="34" charset="0"/>
              <a:ea typeface="Arial" panose="020B0604020202020204" pitchFamily="34" charset="0"/>
              <a:cs typeface="Calibri" panose="020F0502020204030204" pitchFamily="34" charset="0"/>
            </a:endParaRPr>
          </a:p>
          <a:p>
            <a:pPr marL="171450" indent="-171450" algn="just">
              <a:spcAft>
                <a:spcPts val="600"/>
              </a:spcAft>
              <a:buFont typeface="Courier New" panose="02070309020205020404" pitchFamily="49" charset="0"/>
              <a:buChar char="o"/>
            </a:pPr>
            <a:r>
              <a:rPr lang="es-ES" b="1" dirty="0">
                <a:solidFill>
                  <a:schemeClr val="tx1"/>
                </a:solidFill>
                <a:latin typeface="Century Gothic" panose="020B0502020202020204" pitchFamily="34" charset="0"/>
                <a:ea typeface="Arial" panose="020B0604020202020204" pitchFamily="34" charset="0"/>
                <a:cs typeface="Calibri" panose="020F0502020204030204" pitchFamily="34" charset="0"/>
              </a:rPr>
              <a:t>Más de 13 mil estudiantes </a:t>
            </a:r>
            <a:r>
              <a:rPr lang="es-ES" dirty="0">
                <a:solidFill>
                  <a:schemeClr val="tx1"/>
                </a:solidFill>
                <a:latin typeface="Century Gothic" panose="020B0502020202020204" pitchFamily="34" charset="0"/>
                <a:ea typeface="Arial" panose="020B0604020202020204" pitchFamily="34" charset="0"/>
                <a:cs typeface="Calibri" panose="020F0502020204030204" pitchFamily="34" charset="0"/>
              </a:rPr>
              <a:t>se encuentran en el esquema de la </a:t>
            </a:r>
            <a:r>
              <a:rPr lang="es-ES" b="1" dirty="0">
                <a:solidFill>
                  <a:schemeClr val="tx1"/>
                </a:solidFill>
                <a:latin typeface="Century Gothic" panose="020B0502020202020204" pitchFamily="34" charset="0"/>
                <a:ea typeface="Arial" panose="020B0604020202020204" pitchFamily="34" charset="0"/>
                <a:cs typeface="Calibri" panose="020F0502020204030204" pitchFamily="34" charset="0"/>
              </a:rPr>
              <a:t>Transferencia Alta Secundaria</a:t>
            </a:r>
            <a:r>
              <a:rPr lang="es-PE" dirty="0">
                <a:solidFill>
                  <a:schemeClr val="tx1"/>
                </a:solidFill>
                <a:latin typeface="Century Gothic" panose="020B0502020202020204" pitchFamily="34" charset="0"/>
                <a:ea typeface="Arial" panose="020B0604020202020204" pitchFamily="34" charset="0"/>
                <a:cs typeface="Calibri" panose="020F0502020204030204" pitchFamily="34" charset="0"/>
              </a:rPr>
              <a:t>, y serán abonados en julio.</a:t>
            </a:r>
            <a:endParaRPr lang="es-ES" dirty="0">
              <a:solidFill>
                <a:schemeClr val="tx1"/>
              </a:solidFill>
              <a:latin typeface="Century Gothic" panose="020B050202020202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09642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Imagen 213">
            <a:extLst>
              <a:ext uri="{FF2B5EF4-FFF2-40B4-BE49-F238E27FC236}">
                <a16:creationId xmlns:a16="http://schemas.microsoft.com/office/drawing/2014/main" id="{E2605310-60DA-544E-8CE4-8843D8D763A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5648" y="3210288"/>
            <a:ext cx="5938809" cy="3600000"/>
          </a:xfrm>
          <a:prstGeom prst="rect">
            <a:avLst/>
          </a:prstGeom>
        </p:spPr>
      </p:pic>
      <p:sp>
        <p:nvSpPr>
          <p:cNvPr id="162" name="Redondear rectángulo de esquina del mismo lado 161">
            <a:extLst>
              <a:ext uri="{FF2B5EF4-FFF2-40B4-BE49-F238E27FC236}">
                <a16:creationId xmlns:a16="http://schemas.microsoft.com/office/drawing/2014/main" id="{C47CF6A0-62B3-F44D-A7B6-EBA5984C8128}"/>
              </a:ext>
            </a:extLst>
          </p:cNvPr>
          <p:cNvSpPr/>
          <p:nvPr/>
        </p:nvSpPr>
        <p:spPr>
          <a:xfrm>
            <a:off x="1973471" y="4201753"/>
            <a:ext cx="3926858" cy="292973"/>
          </a:xfrm>
          <a:prstGeom prst="round2SameRect">
            <a:avLst/>
          </a:prstGeom>
          <a:solidFill>
            <a:srgbClr val="AB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20" name="Elipse 219">
            <a:extLst>
              <a:ext uri="{FF2B5EF4-FFF2-40B4-BE49-F238E27FC236}">
                <a16:creationId xmlns:a16="http://schemas.microsoft.com/office/drawing/2014/main" id="{096E773B-D3E9-F942-BF6F-04BBEA46FEB6}"/>
              </a:ext>
            </a:extLst>
          </p:cNvPr>
          <p:cNvSpPr>
            <a:spLocks noChangeAspect="1"/>
          </p:cNvSpPr>
          <p:nvPr/>
        </p:nvSpPr>
        <p:spPr>
          <a:xfrm>
            <a:off x="5117924"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95" name="Rectángulo 94">
            <a:extLst>
              <a:ext uri="{FF2B5EF4-FFF2-40B4-BE49-F238E27FC236}">
                <a16:creationId xmlns:a16="http://schemas.microsoft.com/office/drawing/2014/main" id="{772A0124-274B-9D4A-A014-A6CAFBD807EC}"/>
              </a:ext>
            </a:extLst>
          </p:cNvPr>
          <p:cNvSpPr/>
          <p:nvPr/>
        </p:nvSpPr>
        <p:spPr>
          <a:xfrm>
            <a:off x="2321977" y="3535013"/>
            <a:ext cx="2361508" cy="400110"/>
          </a:xfrm>
          <a:prstGeom prst="rect">
            <a:avLst/>
          </a:prstGeom>
        </p:spPr>
        <p:txBody>
          <a:bodyPr wrap="square">
            <a:spAutoFit/>
          </a:bodyPr>
          <a:lstStyle/>
          <a:p>
            <a:pPr fontAlgn="ctr"/>
            <a:r>
              <a:rPr lang="es-PE" sz="2000" b="1" dirty="0">
                <a:solidFill>
                  <a:srgbClr val="367A94"/>
                </a:solidFill>
                <a:latin typeface="Roboto" pitchFamily="2" charset="0"/>
                <a:ea typeface="Roboto" pitchFamily="2" charset="0"/>
              </a:rPr>
              <a:t>Cobertura</a:t>
            </a:r>
          </a:p>
        </p:txBody>
      </p:sp>
      <p:pic>
        <p:nvPicPr>
          <p:cNvPr id="56" name="Imagen 55">
            <a:extLst>
              <a:ext uri="{FF2B5EF4-FFF2-40B4-BE49-F238E27FC236}">
                <a16:creationId xmlns:a16="http://schemas.microsoft.com/office/drawing/2014/main" id="{0545F801-A094-284C-A1C1-8BB739672E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6740" y="961042"/>
            <a:ext cx="2177102" cy="2155196"/>
          </a:xfrm>
          <a:prstGeom prst="rect">
            <a:avLst/>
          </a:prstGeom>
        </p:spPr>
      </p:pic>
      <p:sp>
        <p:nvSpPr>
          <p:cNvPr id="3" name="Google Shape;165;g18e5643acb1_0_0">
            <a:extLst>
              <a:ext uri="{FF2B5EF4-FFF2-40B4-BE49-F238E27FC236}">
                <a16:creationId xmlns:a16="http://schemas.microsoft.com/office/drawing/2014/main" id="{A4064455-2E56-2E4F-9516-091459418BA9}"/>
              </a:ext>
            </a:extLst>
          </p:cNvPr>
          <p:cNvSpPr txBox="1">
            <a:spLocks/>
          </p:cNvSpPr>
          <p:nvPr/>
        </p:nvSpPr>
        <p:spPr>
          <a:xfrm>
            <a:off x="183196" y="1143441"/>
            <a:ext cx="9611733" cy="515144"/>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b="1" kern="1200">
                <a:solidFill>
                  <a:srgbClr val="011643"/>
                </a:solidFill>
                <a:latin typeface="Century Gothic" panose="020B0502020202020204" pitchFamily="34" charset="0"/>
                <a:ea typeface="+mj-ea"/>
                <a:cs typeface="+mj-cs"/>
              </a:defRPr>
            </a:lvl1pPr>
          </a:lstStyle>
          <a:p>
            <a:pPr>
              <a:buClr>
                <a:srgbClr val="FFFFFF"/>
              </a:buClr>
              <a:buSzPts val="2700"/>
            </a:pPr>
            <a:r>
              <a:rPr lang="es-PE" sz="2200" dirty="0">
                <a:solidFill>
                  <a:srgbClr val="BC3D37"/>
                </a:solidFill>
              </a:rPr>
              <a:t>Programa PENSION 65</a:t>
            </a:r>
          </a:p>
        </p:txBody>
      </p:sp>
      <p:cxnSp>
        <p:nvCxnSpPr>
          <p:cNvPr id="4" name="Conector recto 3">
            <a:extLst>
              <a:ext uri="{FF2B5EF4-FFF2-40B4-BE49-F238E27FC236}">
                <a16:creationId xmlns:a16="http://schemas.microsoft.com/office/drawing/2014/main" id="{C973903F-957F-7940-A876-B1BC12C08F39}"/>
              </a:ext>
            </a:extLst>
          </p:cNvPr>
          <p:cNvCxnSpPr>
            <a:cxnSpLocks/>
          </p:cNvCxnSpPr>
          <p:nvPr/>
        </p:nvCxnSpPr>
        <p:spPr>
          <a:xfrm>
            <a:off x="0" y="1712671"/>
            <a:ext cx="7872685" cy="0"/>
          </a:xfrm>
          <a:prstGeom prst="line">
            <a:avLst/>
          </a:prstGeom>
          <a:ln w="12700">
            <a:solidFill>
              <a:srgbClr val="BC3C37"/>
            </a:solidFill>
            <a:tailEnd type="ova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7FF0FFA6-5E49-3841-8B0C-45A47D59A248}"/>
              </a:ext>
            </a:extLst>
          </p:cNvPr>
          <p:cNvGrpSpPr/>
          <p:nvPr/>
        </p:nvGrpSpPr>
        <p:grpSpPr>
          <a:xfrm>
            <a:off x="253154" y="3117462"/>
            <a:ext cx="1741582" cy="308747"/>
            <a:chOff x="3642788" y="2093618"/>
            <a:chExt cx="1634091" cy="308747"/>
          </a:xfrm>
          <a:solidFill>
            <a:srgbClr val="136690"/>
          </a:solidFill>
        </p:grpSpPr>
        <p:sp>
          <p:nvSpPr>
            <p:cNvPr id="28" name="Rectángulo 27">
              <a:extLst>
                <a:ext uri="{FF2B5EF4-FFF2-40B4-BE49-F238E27FC236}">
                  <a16:creationId xmlns:a16="http://schemas.microsoft.com/office/drawing/2014/main" id="{973F2DD1-F31A-EE49-835F-A033F3D22ABD}"/>
                </a:ext>
              </a:extLst>
            </p:cNvPr>
            <p:cNvSpPr/>
            <p:nvPr/>
          </p:nvSpPr>
          <p:spPr>
            <a:xfrm>
              <a:off x="3797160" y="2093618"/>
              <a:ext cx="1347690" cy="3087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9" name="Elipse 28">
              <a:extLst>
                <a:ext uri="{FF2B5EF4-FFF2-40B4-BE49-F238E27FC236}">
                  <a16:creationId xmlns:a16="http://schemas.microsoft.com/office/drawing/2014/main" id="{085EC11C-F0B3-184C-A6C7-77D19FFF46DD}"/>
                </a:ext>
              </a:extLst>
            </p:cNvPr>
            <p:cNvSpPr/>
            <p:nvPr/>
          </p:nvSpPr>
          <p:spPr>
            <a:xfrm>
              <a:off x="3642788"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0" name="Elipse 29">
              <a:extLst>
                <a:ext uri="{FF2B5EF4-FFF2-40B4-BE49-F238E27FC236}">
                  <a16:creationId xmlns:a16="http://schemas.microsoft.com/office/drawing/2014/main" id="{C829A1BC-368F-6E49-A2A2-A04966D9E40E}"/>
                </a:ext>
              </a:extLst>
            </p:cNvPr>
            <p:cNvSpPr/>
            <p:nvPr/>
          </p:nvSpPr>
          <p:spPr>
            <a:xfrm>
              <a:off x="4968132"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sp>
        <p:nvSpPr>
          <p:cNvPr id="50" name="Rectángulo 49">
            <a:extLst>
              <a:ext uri="{FF2B5EF4-FFF2-40B4-BE49-F238E27FC236}">
                <a16:creationId xmlns:a16="http://schemas.microsoft.com/office/drawing/2014/main" id="{DA370773-08D3-B741-BBEE-770746E38C90}"/>
              </a:ext>
            </a:extLst>
          </p:cNvPr>
          <p:cNvSpPr/>
          <p:nvPr/>
        </p:nvSpPr>
        <p:spPr>
          <a:xfrm>
            <a:off x="1907175" y="1910080"/>
            <a:ext cx="7866490" cy="830997"/>
          </a:xfrm>
          <a:prstGeom prst="rect">
            <a:avLst/>
          </a:prstGeom>
        </p:spPr>
        <p:txBody>
          <a:bodyPr wrap="square">
            <a:spAutoFit/>
          </a:bodyPr>
          <a:lstStyle/>
          <a:p>
            <a:pPr algn="just"/>
            <a:r>
              <a:rPr lang="es-ES" sz="1600" dirty="0">
                <a:solidFill>
                  <a:srgbClr val="333333"/>
                </a:solidFill>
                <a:latin typeface="Century Gothic" panose="020B0502020202020204" pitchFamily="34" charset="0"/>
              </a:rPr>
              <a:t>El </a:t>
            </a:r>
            <a:r>
              <a:rPr lang="es-ES" sz="1600" b="1" dirty="0">
                <a:solidFill>
                  <a:srgbClr val="BB4243"/>
                </a:solidFill>
                <a:latin typeface="Century Gothic" panose="020B0502020202020204" pitchFamily="34" charset="0"/>
                <a:cs typeface="Arial" panose="020B0604020202020204" pitchFamily="34" charset="0"/>
              </a:rPr>
              <a:t>Programa Nacional de Asistencia Solidaria - PENSIÓN 65, </a:t>
            </a:r>
            <a:r>
              <a:rPr lang="es-ES" sz="1600" dirty="0">
                <a:solidFill>
                  <a:srgbClr val="4472C4">
                    <a:lumMod val="50000"/>
                  </a:srgbClr>
                </a:solidFill>
                <a:latin typeface="Century Gothic" panose="020B0502020202020204" pitchFamily="34" charset="0"/>
              </a:rPr>
              <a:t>tiene como objetivo otorgar subvenciones económicas a los adultos en condición de extrema pobreza a partir de los sesenta y cinco (65) años de edad.</a:t>
            </a:r>
            <a:endParaRPr lang="es-PE" sz="1600" dirty="0">
              <a:solidFill>
                <a:srgbClr val="4472C4">
                  <a:lumMod val="50000"/>
                </a:srgbClr>
              </a:solidFill>
              <a:latin typeface="Century Gothic" panose="020B0502020202020204" pitchFamily="34" charset="0"/>
            </a:endParaRPr>
          </a:p>
        </p:txBody>
      </p:sp>
      <p:cxnSp>
        <p:nvCxnSpPr>
          <p:cNvPr id="51" name="Conector recto 50">
            <a:extLst>
              <a:ext uri="{FF2B5EF4-FFF2-40B4-BE49-F238E27FC236}">
                <a16:creationId xmlns:a16="http://schemas.microsoft.com/office/drawing/2014/main" id="{AA2B5FB4-BCB0-8249-80FD-EA5061AF16C3}"/>
              </a:ext>
            </a:extLst>
          </p:cNvPr>
          <p:cNvCxnSpPr>
            <a:cxnSpLocks/>
          </p:cNvCxnSpPr>
          <p:nvPr/>
        </p:nvCxnSpPr>
        <p:spPr>
          <a:xfrm>
            <a:off x="1810791" y="1962095"/>
            <a:ext cx="0" cy="92562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23" name="Gráfico 122">
            <a:extLst>
              <a:ext uri="{FF2B5EF4-FFF2-40B4-BE49-F238E27FC236}">
                <a16:creationId xmlns:a16="http://schemas.microsoft.com/office/drawing/2014/main" id="{6D503B76-9409-5047-870D-0F680A6A16E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30756" y="3541074"/>
            <a:ext cx="409643" cy="400539"/>
          </a:xfrm>
          <a:prstGeom prst="rect">
            <a:avLst/>
          </a:prstGeom>
        </p:spPr>
      </p:pic>
      <p:cxnSp>
        <p:nvCxnSpPr>
          <p:cNvPr id="130" name="Conector recto 129">
            <a:extLst>
              <a:ext uri="{FF2B5EF4-FFF2-40B4-BE49-F238E27FC236}">
                <a16:creationId xmlns:a16="http://schemas.microsoft.com/office/drawing/2014/main" id="{C0101071-875C-464C-A0B5-3FC36F175C35}"/>
              </a:ext>
            </a:extLst>
          </p:cNvPr>
          <p:cNvCxnSpPr>
            <a:cxnSpLocks/>
          </p:cNvCxnSpPr>
          <p:nvPr/>
        </p:nvCxnSpPr>
        <p:spPr>
          <a:xfrm>
            <a:off x="2349019" y="3904717"/>
            <a:ext cx="1274372"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a16="http://schemas.microsoft.com/office/drawing/2014/main" id="{E6B0E49C-0B8D-D842-A9A9-7B81F0C3F977}"/>
              </a:ext>
            </a:extLst>
          </p:cNvPr>
          <p:cNvCxnSpPr>
            <a:cxnSpLocks/>
          </p:cNvCxnSpPr>
          <p:nvPr/>
        </p:nvCxnSpPr>
        <p:spPr>
          <a:xfrm>
            <a:off x="2349019" y="3560160"/>
            <a:ext cx="1274372"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8" name="Rectángulo 137">
            <a:extLst>
              <a:ext uri="{FF2B5EF4-FFF2-40B4-BE49-F238E27FC236}">
                <a16:creationId xmlns:a16="http://schemas.microsoft.com/office/drawing/2014/main" id="{2654AC67-FA10-D942-A8E1-C73595986663}"/>
              </a:ext>
            </a:extLst>
          </p:cNvPr>
          <p:cNvSpPr/>
          <p:nvPr/>
        </p:nvSpPr>
        <p:spPr>
          <a:xfrm>
            <a:off x="2321977" y="5215005"/>
            <a:ext cx="2361508" cy="400110"/>
          </a:xfrm>
          <a:prstGeom prst="rect">
            <a:avLst/>
          </a:prstGeom>
        </p:spPr>
        <p:txBody>
          <a:bodyPr wrap="square">
            <a:spAutoFit/>
          </a:bodyPr>
          <a:lstStyle/>
          <a:p>
            <a:pPr fontAlgn="ctr"/>
            <a:r>
              <a:rPr lang="es-PE" sz="2000" b="1" dirty="0">
                <a:solidFill>
                  <a:srgbClr val="367A94"/>
                </a:solidFill>
                <a:latin typeface="Roboto" pitchFamily="2" charset="0"/>
                <a:ea typeface="Roboto" pitchFamily="2" charset="0"/>
              </a:rPr>
              <a:t>Presupuesto</a:t>
            </a:r>
          </a:p>
        </p:txBody>
      </p:sp>
      <p:cxnSp>
        <p:nvCxnSpPr>
          <p:cNvPr id="141" name="Conector recto 140">
            <a:extLst>
              <a:ext uri="{FF2B5EF4-FFF2-40B4-BE49-F238E27FC236}">
                <a16:creationId xmlns:a16="http://schemas.microsoft.com/office/drawing/2014/main" id="{A36CB7CA-ECC3-8E4C-A301-DA6525CD25A0}"/>
              </a:ext>
            </a:extLst>
          </p:cNvPr>
          <p:cNvCxnSpPr>
            <a:cxnSpLocks/>
          </p:cNvCxnSpPr>
          <p:nvPr/>
        </p:nvCxnSpPr>
        <p:spPr>
          <a:xfrm>
            <a:off x="2349019" y="5584709"/>
            <a:ext cx="1491056"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FF4B54E2-9ACB-0E45-92F3-9990866A2A8F}"/>
              </a:ext>
            </a:extLst>
          </p:cNvPr>
          <p:cNvCxnSpPr>
            <a:cxnSpLocks/>
          </p:cNvCxnSpPr>
          <p:nvPr/>
        </p:nvCxnSpPr>
        <p:spPr>
          <a:xfrm>
            <a:off x="2349019" y="5240152"/>
            <a:ext cx="1491056" cy="0"/>
          </a:xfrm>
          <a:prstGeom prst="line">
            <a:avLst/>
          </a:prstGeom>
          <a:ln w="9525">
            <a:solidFill>
              <a:srgbClr val="3D74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7" name="Grupo 146">
            <a:extLst>
              <a:ext uri="{FF2B5EF4-FFF2-40B4-BE49-F238E27FC236}">
                <a16:creationId xmlns:a16="http://schemas.microsoft.com/office/drawing/2014/main" id="{E8B6AE2A-A15E-6B43-BB31-CCA977DF3767}"/>
              </a:ext>
            </a:extLst>
          </p:cNvPr>
          <p:cNvGrpSpPr/>
          <p:nvPr/>
        </p:nvGrpSpPr>
        <p:grpSpPr>
          <a:xfrm>
            <a:off x="1949456" y="5091760"/>
            <a:ext cx="473840" cy="500755"/>
            <a:chOff x="3870071" y="-396421"/>
            <a:chExt cx="263235" cy="278096"/>
          </a:xfrm>
          <a:solidFill>
            <a:srgbClr val="367A94"/>
          </a:solidFill>
        </p:grpSpPr>
        <p:sp>
          <p:nvSpPr>
            <p:cNvPr id="148" name="Forma libre 147">
              <a:extLst>
                <a:ext uri="{FF2B5EF4-FFF2-40B4-BE49-F238E27FC236}">
                  <a16:creationId xmlns:a16="http://schemas.microsoft.com/office/drawing/2014/main" id="{295C8DBF-1491-F243-8B7C-0063DB98F4B7}"/>
                </a:ext>
              </a:extLst>
            </p:cNvPr>
            <p:cNvSpPr/>
            <p:nvPr/>
          </p:nvSpPr>
          <p:spPr>
            <a:xfrm>
              <a:off x="3870071" y="-223338"/>
              <a:ext cx="263235" cy="105013"/>
            </a:xfrm>
            <a:custGeom>
              <a:avLst/>
              <a:gdLst>
                <a:gd name="connsiteX0" fmla="*/ 13864 w 263234"/>
                <a:gd name="connsiteY0" fmla="*/ 82448 h 105013"/>
                <a:gd name="connsiteX1" fmla="*/ 13864 w 263234"/>
                <a:gd name="connsiteY1" fmla="*/ 79298 h 105013"/>
                <a:gd name="connsiteX2" fmla="*/ 15619 w 263234"/>
                <a:gd name="connsiteY2" fmla="*/ 18565 h 105013"/>
                <a:gd name="connsiteX3" fmla="*/ 21410 w 263234"/>
                <a:gd name="connsiteY3" fmla="*/ 13140 h 105013"/>
                <a:gd name="connsiteX4" fmla="*/ 53349 w 263234"/>
                <a:gd name="connsiteY4" fmla="*/ 13140 h 105013"/>
                <a:gd name="connsiteX5" fmla="*/ 59491 w 263234"/>
                <a:gd name="connsiteY5" fmla="*/ 19440 h 105013"/>
                <a:gd name="connsiteX6" fmla="*/ 59491 w 263234"/>
                <a:gd name="connsiteY6" fmla="*/ 24166 h 105013"/>
                <a:gd name="connsiteX7" fmla="*/ 60719 w 263234"/>
                <a:gd name="connsiteY7" fmla="*/ 24166 h 105013"/>
                <a:gd name="connsiteX8" fmla="*/ 113366 w 263234"/>
                <a:gd name="connsiteY8" fmla="*/ 25566 h 105013"/>
                <a:gd name="connsiteX9" fmla="*/ 131968 w 263234"/>
                <a:gd name="connsiteY9" fmla="*/ 30117 h 105013"/>
                <a:gd name="connsiteX10" fmla="*/ 162855 w 263234"/>
                <a:gd name="connsiteY10" fmla="*/ 30992 h 105013"/>
                <a:gd name="connsiteX11" fmla="*/ 184089 w 263234"/>
                <a:gd name="connsiteY11" fmla="*/ 42893 h 105013"/>
                <a:gd name="connsiteX12" fmla="*/ 185493 w 263234"/>
                <a:gd name="connsiteY12" fmla="*/ 44994 h 105013"/>
                <a:gd name="connsiteX13" fmla="*/ 188125 w 263234"/>
                <a:gd name="connsiteY13" fmla="*/ 43944 h 105013"/>
                <a:gd name="connsiteX14" fmla="*/ 220766 w 263234"/>
                <a:gd name="connsiteY14" fmla="*/ 29067 h 105013"/>
                <a:gd name="connsiteX15" fmla="*/ 248669 w 263234"/>
                <a:gd name="connsiteY15" fmla="*/ 36593 h 105013"/>
                <a:gd name="connsiteX16" fmla="*/ 246914 w 263234"/>
                <a:gd name="connsiteY16" fmla="*/ 44644 h 105013"/>
                <a:gd name="connsiteX17" fmla="*/ 173208 w 263234"/>
                <a:gd name="connsiteY17" fmla="*/ 90674 h 105013"/>
                <a:gd name="connsiteX18" fmla="*/ 148113 w 263234"/>
                <a:gd name="connsiteY18" fmla="*/ 97850 h 105013"/>
                <a:gd name="connsiteX19" fmla="*/ 119684 w 263234"/>
                <a:gd name="connsiteY19" fmla="*/ 93125 h 105013"/>
                <a:gd name="connsiteX20" fmla="*/ 79848 w 263234"/>
                <a:gd name="connsiteY20" fmla="*/ 82273 h 105013"/>
                <a:gd name="connsiteX21" fmla="*/ 65984 w 263234"/>
                <a:gd name="connsiteY21" fmla="*/ 83849 h 105013"/>
                <a:gd name="connsiteX22" fmla="*/ 62123 w 263234"/>
                <a:gd name="connsiteY22" fmla="*/ 85774 h 105013"/>
                <a:gd name="connsiteX23" fmla="*/ 57912 w 263234"/>
                <a:gd name="connsiteY23" fmla="*/ 91374 h 105013"/>
                <a:gd name="connsiteX24" fmla="*/ 53173 w 263234"/>
                <a:gd name="connsiteY24" fmla="*/ 95400 h 105013"/>
                <a:gd name="connsiteX25" fmla="*/ 18075 w 263234"/>
                <a:gd name="connsiteY25" fmla="*/ 94525 h 105013"/>
                <a:gd name="connsiteX26" fmla="*/ 13162 w 263234"/>
                <a:gd name="connsiteY26" fmla="*/ 91725 h 105013"/>
                <a:gd name="connsiteX27" fmla="*/ 180755 w 263234"/>
                <a:gd name="connsiteY27" fmla="*/ 53920 h 105013"/>
                <a:gd name="connsiteX28" fmla="*/ 163206 w 263234"/>
                <a:gd name="connsiteY28" fmla="*/ 39918 h 105013"/>
                <a:gd name="connsiteX29" fmla="*/ 138988 w 263234"/>
                <a:gd name="connsiteY29" fmla="*/ 39918 h 105013"/>
                <a:gd name="connsiteX30" fmla="*/ 126353 w 263234"/>
                <a:gd name="connsiteY30" fmla="*/ 39918 h 105013"/>
                <a:gd name="connsiteX31" fmla="*/ 107575 w 263234"/>
                <a:gd name="connsiteY31" fmla="*/ 33442 h 105013"/>
                <a:gd name="connsiteX32" fmla="*/ 62123 w 263234"/>
                <a:gd name="connsiteY32" fmla="*/ 35542 h 105013"/>
                <a:gd name="connsiteX33" fmla="*/ 60193 w 263234"/>
                <a:gd name="connsiteY33" fmla="*/ 38693 h 105013"/>
                <a:gd name="connsiteX34" fmla="*/ 60193 w 263234"/>
                <a:gd name="connsiteY34" fmla="*/ 65996 h 105013"/>
                <a:gd name="connsiteX35" fmla="*/ 60193 w 263234"/>
                <a:gd name="connsiteY35" fmla="*/ 79823 h 105013"/>
                <a:gd name="connsiteX36" fmla="*/ 64054 w 263234"/>
                <a:gd name="connsiteY36" fmla="*/ 77898 h 105013"/>
                <a:gd name="connsiteX37" fmla="*/ 83007 w 263234"/>
                <a:gd name="connsiteY37" fmla="*/ 75798 h 105013"/>
                <a:gd name="connsiteX38" fmla="*/ 109506 w 263234"/>
                <a:gd name="connsiteY38" fmla="*/ 82973 h 105013"/>
                <a:gd name="connsiteX39" fmla="*/ 141971 w 263234"/>
                <a:gd name="connsiteY39" fmla="*/ 90849 h 105013"/>
                <a:gd name="connsiteX40" fmla="*/ 169523 w 263234"/>
                <a:gd name="connsiteY40" fmla="*/ 85774 h 105013"/>
                <a:gd name="connsiteX41" fmla="*/ 229014 w 263234"/>
                <a:gd name="connsiteY41" fmla="*/ 48844 h 105013"/>
                <a:gd name="connsiteX42" fmla="*/ 241474 w 263234"/>
                <a:gd name="connsiteY42" fmla="*/ 40968 h 105013"/>
                <a:gd name="connsiteX43" fmla="*/ 227084 w 263234"/>
                <a:gd name="connsiteY43" fmla="*/ 38693 h 105013"/>
                <a:gd name="connsiteX44" fmla="*/ 207429 w 263234"/>
                <a:gd name="connsiteY44" fmla="*/ 47619 h 105013"/>
                <a:gd name="connsiteX45" fmla="*/ 191284 w 263234"/>
                <a:gd name="connsiteY45" fmla="*/ 54970 h 105013"/>
                <a:gd name="connsiteX46" fmla="*/ 191284 w 263234"/>
                <a:gd name="connsiteY46" fmla="*/ 58645 h 105013"/>
                <a:gd name="connsiteX47" fmla="*/ 185317 w 263234"/>
                <a:gd name="connsiteY47" fmla="*/ 64421 h 105013"/>
                <a:gd name="connsiteX48" fmla="*/ 155835 w 263234"/>
                <a:gd name="connsiteY48" fmla="*/ 64421 h 105013"/>
                <a:gd name="connsiteX49" fmla="*/ 136356 w 263234"/>
                <a:gd name="connsiteY49" fmla="*/ 64421 h 105013"/>
                <a:gd name="connsiteX50" fmla="*/ 134601 w 263234"/>
                <a:gd name="connsiteY50" fmla="*/ 64421 h 105013"/>
                <a:gd name="connsiteX51" fmla="*/ 129863 w 263234"/>
                <a:gd name="connsiteY51" fmla="*/ 59695 h 105013"/>
                <a:gd name="connsiteX52" fmla="*/ 134891 w 263234"/>
                <a:gd name="connsiteY52" fmla="*/ 55663 h 105013"/>
                <a:gd name="connsiteX53" fmla="*/ 134952 w 263234"/>
                <a:gd name="connsiteY53" fmla="*/ 55670 h 105013"/>
                <a:gd name="connsiteX54" fmla="*/ 154607 w 263234"/>
                <a:gd name="connsiteY54" fmla="*/ 55670 h 105013"/>
                <a:gd name="connsiteX55" fmla="*/ 22814 w 263234"/>
                <a:gd name="connsiteY55" fmla="*/ 87174 h 105013"/>
                <a:gd name="connsiteX56" fmla="*/ 49137 w 263234"/>
                <a:gd name="connsiteY56" fmla="*/ 87174 h 105013"/>
                <a:gd name="connsiteX57" fmla="*/ 50892 w 263234"/>
                <a:gd name="connsiteY57" fmla="*/ 22241 h 105013"/>
                <a:gd name="connsiteX58" fmla="*/ 24920 w 263234"/>
                <a:gd name="connsiteY58" fmla="*/ 22241 h 10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63234" h="105013">
                  <a:moveTo>
                    <a:pt x="13864" y="82448"/>
                  </a:moveTo>
                  <a:cubicBezTo>
                    <a:pt x="13919" y="81399"/>
                    <a:pt x="13919" y="80347"/>
                    <a:pt x="13864" y="79298"/>
                  </a:cubicBezTo>
                  <a:cubicBezTo>
                    <a:pt x="13864" y="58995"/>
                    <a:pt x="14449" y="38751"/>
                    <a:pt x="15619" y="18565"/>
                  </a:cubicBezTo>
                  <a:cubicBezTo>
                    <a:pt x="15619" y="14540"/>
                    <a:pt x="17374" y="12965"/>
                    <a:pt x="21410" y="13140"/>
                  </a:cubicBezTo>
                  <a:lnTo>
                    <a:pt x="53349" y="13140"/>
                  </a:lnTo>
                  <a:cubicBezTo>
                    <a:pt x="58263" y="13140"/>
                    <a:pt x="59667" y="14715"/>
                    <a:pt x="59491" y="19440"/>
                  </a:cubicBezTo>
                  <a:cubicBezTo>
                    <a:pt x="59491" y="21016"/>
                    <a:pt x="59491" y="22416"/>
                    <a:pt x="59491" y="24166"/>
                  </a:cubicBezTo>
                  <a:lnTo>
                    <a:pt x="60719" y="24166"/>
                  </a:lnTo>
                  <a:cubicBezTo>
                    <a:pt x="77508" y="16329"/>
                    <a:pt x="97020" y="16848"/>
                    <a:pt x="113366" y="25566"/>
                  </a:cubicBezTo>
                  <a:cubicBezTo>
                    <a:pt x="119121" y="28524"/>
                    <a:pt x="125495" y="30084"/>
                    <a:pt x="131968" y="30117"/>
                  </a:cubicBezTo>
                  <a:cubicBezTo>
                    <a:pt x="142322" y="30117"/>
                    <a:pt x="152676" y="30117"/>
                    <a:pt x="162855" y="30992"/>
                  </a:cubicBezTo>
                  <a:cubicBezTo>
                    <a:pt x="171418" y="31400"/>
                    <a:pt x="179287" y="35811"/>
                    <a:pt x="184089" y="42893"/>
                  </a:cubicBezTo>
                  <a:lnTo>
                    <a:pt x="185493" y="44994"/>
                  </a:lnTo>
                  <a:lnTo>
                    <a:pt x="188125" y="43944"/>
                  </a:lnTo>
                  <a:lnTo>
                    <a:pt x="220766" y="29067"/>
                  </a:lnTo>
                  <a:cubicBezTo>
                    <a:pt x="230678" y="24629"/>
                    <a:pt x="242351" y="27778"/>
                    <a:pt x="248669" y="36593"/>
                  </a:cubicBezTo>
                  <a:cubicBezTo>
                    <a:pt x="251126" y="40093"/>
                    <a:pt x="250600" y="42193"/>
                    <a:pt x="246914" y="44644"/>
                  </a:cubicBezTo>
                  <a:lnTo>
                    <a:pt x="173208" y="90674"/>
                  </a:lnTo>
                  <a:cubicBezTo>
                    <a:pt x="165563" y="95089"/>
                    <a:pt x="156943" y="97554"/>
                    <a:pt x="148113" y="97850"/>
                  </a:cubicBezTo>
                  <a:cubicBezTo>
                    <a:pt x="138435" y="97916"/>
                    <a:pt x="128818" y="96317"/>
                    <a:pt x="119684" y="93125"/>
                  </a:cubicBezTo>
                  <a:lnTo>
                    <a:pt x="79848" y="82273"/>
                  </a:lnTo>
                  <a:cubicBezTo>
                    <a:pt x="75207" y="80865"/>
                    <a:pt x="70189" y="81435"/>
                    <a:pt x="65984" y="83849"/>
                  </a:cubicBezTo>
                  <a:lnTo>
                    <a:pt x="62123" y="85774"/>
                  </a:lnTo>
                  <a:cubicBezTo>
                    <a:pt x="59491" y="86824"/>
                    <a:pt x="57736" y="88049"/>
                    <a:pt x="57912" y="91374"/>
                  </a:cubicBezTo>
                  <a:cubicBezTo>
                    <a:pt x="58087" y="94700"/>
                    <a:pt x="55981" y="95575"/>
                    <a:pt x="53173" y="95400"/>
                  </a:cubicBezTo>
                  <a:cubicBezTo>
                    <a:pt x="41767" y="95400"/>
                    <a:pt x="30184" y="95400"/>
                    <a:pt x="18075" y="94525"/>
                  </a:cubicBezTo>
                  <a:cubicBezTo>
                    <a:pt x="16496" y="94525"/>
                    <a:pt x="14917" y="92775"/>
                    <a:pt x="13162" y="91725"/>
                  </a:cubicBezTo>
                  <a:close/>
                  <a:moveTo>
                    <a:pt x="180755" y="53920"/>
                  </a:moveTo>
                  <a:cubicBezTo>
                    <a:pt x="178712" y="45858"/>
                    <a:pt x="171541" y="40135"/>
                    <a:pt x="163206" y="39918"/>
                  </a:cubicBezTo>
                  <a:lnTo>
                    <a:pt x="138988" y="39918"/>
                  </a:lnTo>
                  <a:cubicBezTo>
                    <a:pt x="134776" y="39918"/>
                    <a:pt x="130564" y="39918"/>
                    <a:pt x="126353" y="39918"/>
                  </a:cubicBezTo>
                  <a:cubicBezTo>
                    <a:pt x="119787" y="38772"/>
                    <a:pt x="113448" y="36586"/>
                    <a:pt x="107575" y="33442"/>
                  </a:cubicBezTo>
                  <a:cubicBezTo>
                    <a:pt x="92993" y="26683"/>
                    <a:pt x="76017" y="27467"/>
                    <a:pt x="62123" y="35542"/>
                  </a:cubicBezTo>
                  <a:cubicBezTo>
                    <a:pt x="60901" y="36107"/>
                    <a:pt x="60139" y="37350"/>
                    <a:pt x="60193" y="38693"/>
                  </a:cubicBezTo>
                  <a:cubicBezTo>
                    <a:pt x="60193" y="47794"/>
                    <a:pt x="60193" y="56195"/>
                    <a:pt x="60193" y="65996"/>
                  </a:cubicBezTo>
                  <a:cubicBezTo>
                    <a:pt x="60193" y="70547"/>
                    <a:pt x="60193" y="75097"/>
                    <a:pt x="60193" y="79823"/>
                  </a:cubicBezTo>
                  <a:lnTo>
                    <a:pt x="64054" y="77898"/>
                  </a:lnTo>
                  <a:cubicBezTo>
                    <a:pt x="69865" y="74792"/>
                    <a:pt x="76653" y="74039"/>
                    <a:pt x="83007" y="75798"/>
                  </a:cubicBezTo>
                  <a:lnTo>
                    <a:pt x="109506" y="82973"/>
                  </a:lnTo>
                  <a:cubicBezTo>
                    <a:pt x="120211" y="85774"/>
                    <a:pt x="130915" y="88924"/>
                    <a:pt x="141971" y="90849"/>
                  </a:cubicBezTo>
                  <a:cubicBezTo>
                    <a:pt x="151469" y="92607"/>
                    <a:pt x="161282" y="90799"/>
                    <a:pt x="169523" y="85774"/>
                  </a:cubicBezTo>
                  <a:cubicBezTo>
                    <a:pt x="189529" y="73697"/>
                    <a:pt x="209184" y="61096"/>
                    <a:pt x="229014" y="48844"/>
                  </a:cubicBezTo>
                  <a:lnTo>
                    <a:pt x="241474" y="40968"/>
                  </a:lnTo>
                  <a:cubicBezTo>
                    <a:pt x="237596" y="37345"/>
                    <a:pt x="231896" y="36443"/>
                    <a:pt x="227084" y="38693"/>
                  </a:cubicBezTo>
                  <a:lnTo>
                    <a:pt x="207429" y="47619"/>
                  </a:lnTo>
                  <a:lnTo>
                    <a:pt x="191284" y="54970"/>
                  </a:lnTo>
                  <a:cubicBezTo>
                    <a:pt x="191284" y="56370"/>
                    <a:pt x="191284" y="57595"/>
                    <a:pt x="191284" y="58645"/>
                  </a:cubicBezTo>
                  <a:cubicBezTo>
                    <a:pt x="191284" y="63196"/>
                    <a:pt x="189880" y="64596"/>
                    <a:pt x="185317" y="64421"/>
                  </a:cubicBezTo>
                  <a:lnTo>
                    <a:pt x="155835" y="64421"/>
                  </a:lnTo>
                  <a:lnTo>
                    <a:pt x="136356" y="64421"/>
                  </a:lnTo>
                  <a:lnTo>
                    <a:pt x="134601" y="64421"/>
                  </a:lnTo>
                  <a:cubicBezTo>
                    <a:pt x="131442" y="64421"/>
                    <a:pt x="129687" y="62321"/>
                    <a:pt x="129863" y="59695"/>
                  </a:cubicBezTo>
                  <a:cubicBezTo>
                    <a:pt x="130135" y="57197"/>
                    <a:pt x="132386" y="55392"/>
                    <a:pt x="134891" y="55663"/>
                  </a:cubicBezTo>
                  <a:cubicBezTo>
                    <a:pt x="134912" y="55665"/>
                    <a:pt x="134932" y="55668"/>
                    <a:pt x="134952" y="55670"/>
                  </a:cubicBezTo>
                  <a:lnTo>
                    <a:pt x="154607" y="55670"/>
                  </a:lnTo>
                  <a:close/>
                  <a:moveTo>
                    <a:pt x="22814" y="87174"/>
                  </a:moveTo>
                  <a:lnTo>
                    <a:pt x="49137" y="87174"/>
                  </a:lnTo>
                  <a:lnTo>
                    <a:pt x="50892" y="22241"/>
                  </a:lnTo>
                  <a:lnTo>
                    <a:pt x="24920" y="22241"/>
                  </a:lnTo>
                  <a:close/>
                </a:path>
              </a:pathLst>
            </a:custGeom>
            <a:grpFill/>
            <a:ln w="3175" cap="flat">
              <a:noFill/>
              <a:prstDash val="solid"/>
              <a:miter/>
            </a:ln>
          </p:spPr>
          <p:txBody>
            <a:bodyPr rtlCol="0" anchor="ctr"/>
            <a:lstStyle/>
            <a:p>
              <a:endParaRPr lang="es-PE">
                <a:solidFill>
                  <a:srgbClr val="367A94"/>
                </a:solidFill>
              </a:endParaRPr>
            </a:p>
          </p:txBody>
        </p:sp>
        <p:sp>
          <p:nvSpPr>
            <p:cNvPr id="149" name="Forma libre 148">
              <a:extLst>
                <a:ext uri="{FF2B5EF4-FFF2-40B4-BE49-F238E27FC236}">
                  <a16:creationId xmlns:a16="http://schemas.microsoft.com/office/drawing/2014/main" id="{7ADD563F-85A4-A34F-B329-A1C015B6D383}"/>
                </a:ext>
              </a:extLst>
            </p:cNvPr>
            <p:cNvSpPr/>
            <p:nvPr/>
          </p:nvSpPr>
          <p:spPr>
            <a:xfrm>
              <a:off x="3987612" y="-396421"/>
              <a:ext cx="35098" cy="70009"/>
            </a:xfrm>
            <a:custGeom>
              <a:avLst/>
              <a:gdLst>
                <a:gd name="connsiteX0" fmla="*/ 19341 w 35097"/>
                <a:gd name="connsiteY0" fmla="*/ 13127 h 70008"/>
                <a:gd name="connsiteX1" fmla="*/ 22325 w 35097"/>
                <a:gd name="connsiteY1" fmla="*/ 18552 h 70008"/>
                <a:gd name="connsiteX2" fmla="*/ 22325 w 35097"/>
                <a:gd name="connsiteY2" fmla="*/ 56357 h 70008"/>
                <a:gd name="connsiteX3" fmla="*/ 19868 w 35097"/>
                <a:gd name="connsiteY3" fmla="*/ 61258 h 70008"/>
                <a:gd name="connsiteX4" fmla="*/ 15481 w 35097"/>
                <a:gd name="connsiteY4" fmla="*/ 61258 h 70008"/>
                <a:gd name="connsiteX5" fmla="*/ 13199 w 35097"/>
                <a:gd name="connsiteY5" fmla="*/ 56532 h 70008"/>
                <a:gd name="connsiteX6" fmla="*/ 13199 w 35097"/>
                <a:gd name="connsiteY6" fmla="*/ 32204 h 70008"/>
                <a:gd name="connsiteX7" fmla="*/ 13199 w 35097"/>
                <a:gd name="connsiteY7" fmla="*/ 19077 h 70008"/>
                <a:gd name="connsiteX8" fmla="*/ 16183 w 35097"/>
                <a:gd name="connsiteY8" fmla="*/ 13127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97" h="70008">
                  <a:moveTo>
                    <a:pt x="19341" y="13127"/>
                  </a:moveTo>
                  <a:cubicBezTo>
                    <a:pt x="21305" y="14207"/>
                    <a:pt x="22468" y="16320"/>
                    <a:pt x="22325" y="18552"/>
                  </a:cubicBezTo>
                  <a:cubicBezTo>
                    <a:pt x="22325" y="31154"/>
                    <a:pt x="22325" y="43755"/>
                    <a:pt x="22325" y="56357"/>
                  </a:cubicBezTo>
                  <a:cubicBezTo>
                    <a:pt x="22325" y="58457"/>
                    <a:pt x="22325" y="60383"/>
                    <a:pt x="19868" y="61258"/>
                  </a:cubicBezTo>
                  <a:cubicBezTo>
                    <a:pt x="18445" y="61738"/>
                    <a:pt x="16903" y="61738"/>
                    <a:pt x="15481" y="61258"/>
                  </a:cubicBezTo>
                  <a:cubicBezTo>
                    <a:pt x="13550" y="61258"/>
                    <a:pt x="13199" y="58457"/>
                    <a:pt x="13199" y="56532"/>
                  </a:cubicBezTo>
                  <a:lnTo>
                    <a:pt x="13199" y="32204"/>
                  </a:lnTo>
                  <a:cubicBezTo>
                    <a:pt x="13199" y="27828"/>
                    <a:pt x="13199" y="23453"/>
                    <a:pt x="13199" y="19077"/>
                  </a:cubicBezTo>
                  <a:cubicBezTo>
                    <a:pt x="12933" y="16681"/>
                    <a:pt x="14101" y="14352"/>
                    <a:pt x="16183" y="13127"/>
                  </a:cubicBezTo>
                  <a:close/>
                </a:path>
              </a:pathLst>
            </a:custGeom>
            <a:grpFill/>
            <a:ln w="3175" cap="flat">
              <a:noFill/>
              <a:prstDash val="solid"/>
              <a:miter/>
            </a:ln>
          </p:spPr>
          <p:txBody>
            <a:bodyPr rtlCol="0" anchor="ctr"/>
            <a:lstStyle/>
            <a:p>
              <a:endParaRPr lang="es-PE">
                <a:solidFill>
                  <a:srgbClr val="367A94"/>
                </a:solidFill>
              </a:endParaRPr>
            </a:p>
          </p:txBody>
        </p:sp>
        <p:sp>
          <p:nvSpPr>
            <p:cNvPr id="150" name="Forma libre 149">
              <a:extLst>
                <a:ext uri="{FF2B5EF4-FFF2-40B4-BE49-F238E27FC236}">
                  <a16:creationId xmlns:a16="http://schemas.microsoft.com/office/drawing/2014/main" id="{7568EBD8-0F85-764A-8750-27C14213BB8E}"/>
                </a:ext>
              </a:extLst>
            </p:cNvPr>
            <p:cNvSpPr/>
            <p:nvPr/>
          </p:nvSpPr>
          <p:spPr>
            <a:xfrm>
              <a:off x="3928158" y="-340077"/>
              <a:ext cx="140392" cy="140018"/>
            </a:xfrm>
            <a:custGeom>
              <a:avLst/>
              <a:gdLst>
                <a:gd name="connsiteX0" fmla="*/ 77040 w 140391"/>
                <a:gd name="connsiteY0" fmla="*/ 136180 h 140017"/>
                <a:gd name="connsiteX1" fmla="*/ 13166 w 140391"/>
                <a:gd name="connsiteY1" fmla="*/ 74230 h 140017"/>
                <a:gd name="connsiteX2" fmla="*/ 13162 w 140391"/>
                <a:gd name="connsiteY2" fmla="*/ 73872 h 140017"/>
                <a:gd name="connsiteX3" fmla="*/ 77391 w 140391"/>
                <a:gd name="connsiteY3" fmla="*/ 13140 h 140017"/>
                <a:gd name="connsiteX4" fmla="*/ 141263 w 140391"/>
                <a:gd name="connsiteY4" fmla="*/ 74736 h 140017"/>
                <a:gd name="connsiteX5" fmla="*/ 141269 w 140391"/>
                <a:gd name="connsiteY5" fmla="*/ 75272 h 140017"/>
                <a:gd name="connsiteX6" fmla="*/ 77040 w 140391"/>
                <a:gd name="connsiteY6" fmla="*/ 136180 h 140017"/>
                <a:gd name="connsiteX7" fmla="*/ 77040 w 140391"/>
                <a:gd name="connsiteY7" fmla="*/ 127429 h 140017"/>
                <a:gd name="connsiteX8" fmla="*/ 132144 w 140391"/>
                <a:gd name="connsiteY8" fmla="*/ 74922 h 140017"/>
                <a:gd name="connsiteX9" fmla="*/ 73839 w 140391"/>
                <a:gd name="connsiteY9" fmla="*/ 22983 h 140017"/>
                <a:gd name="connsiteX10" fmla="*/ 21761 w 140391"/>
                <a:gd name="connsiteY10" fmla="*/ 74922 h 140017"/>
                <a:gd name="connsiteX11" fmla="*/ 77216 w 140391"/>
                <a:gd name="connsiteY11" fmla="*/ 127604 h 1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91" h="140017">
                  <a:moveTo>
                    <a:pt x="77040" y="136180"/>
                  </a:moveTo>
                  <a:cubicBezTo>
                    <a:pt x="42249" y="136664"/>
                    <a:pt x="13652" y="108929"/>
                    <a:pt x="13166" y="74230"/>
                  </a:cubicBezTo>
                  <a:cubicBezTo>
                    <a:pt x="13164" y="74111"/>
                    <a:pt x="13163" y="73992"/>
                    <a:pt x="13162" y="73872"/>
                  </a:cubicBezTo>
                  <a:cubicBezTo>
                    <a:pt x="14307" y="39512"/>
                    <a:pt x="42927" y="12450"/>
                    <a:pt x="77391" y="13140"/>
                  </a:cubicBezTo>
                  <a:cubicBezTo>
                    <a:pt x="112084" y="12558"/>
                    <a:pt x="140680" y="40136"/>
                    <a:pt x="141263" y="74736"/>
                  </a:cubicBezTo>
                  <a:cubicBezTo>
                    <a:pt x="141266" y="74915"/>
                    <a:pt x="141268" y="75094"/>
                    <a:pt x="141269" y="75272"/>
                  </a:cubicBezTo>
                  <a:cubicBezTo>
                    <a:pt x="140218" y="109701"/>
                    <a:pt x="111570" y="136868"/>
                    <a:pt x="77040" y="136180"/>
                  </a:cubicBezTo>
                  <a:close/>
                  <a:moveTo>
                    <a:pt x="77040" y="127429"/>
                  </a:moveTo>
                  <a:cubicBezTo>
                    <a:pt x="106760" y="128016"/>
                    <a:pt x="131378" y="104559"/>
                    <a:pt x="132144" y="74922"/>
                  </a:cubicBezTo>
                  <a:cubicBezTo>
                    <a:pt x="130424" y="44522"/>
                    <a:pt x="104320" y="21268"/>
                    <a:pt x="73839" y="22983"/>
                  </a:cubicBezTo>
                  <a:cubicBezTo>
                    <a:pt x="45759" y="24563"/>
                    <a:pt x="23345" y="46917"/>
                    <a:pt x="21761" y="74922"/>
                  </a:cubicBezTo>
                  <a:cubicBezTo>
                    <a:pt x="22527" y="104725"/>
                    <a:pt x="47331" y="128289"/>
                    <a:pt x="77216" y="127604"/>
                  </a:cubicBezTo>
                  <a:close/>
                </a:path>
              </a:pathLst>
            </a:custGeom>
            <a:grpFill/>
            <a:ln w="3175" cap="flat">
              <a:noFill/>
              <a:prstDash val="solid"/>
              <a:miter/>
            </a:ln>
          </p:spPr>
          <p:txBody>
            <a:bodyPr rtlCol="0" anchor="ctr"/>
            <a:lstStyle/>
            <a:p>
              <a:endParaRPr lang="es-PE">
                <a:solidFill>
                  <a:srgbClr val="367A94"/>
                </a:solidFill>
              </a:endParaRPr>
            </a:p>
          </p:txBody>
        </p:sp>
        <p:sp>
          <p:nvSpPr>
            <p:cNvPr id="151" name="Forma libre 150">
              <a:extLst>
                <a:ext uri="{FF2B5EF4-FFF2-40B4-BE49-F238E27FC236}">
                  <a16:creationId xmlns:a16="http://schemas.microsoft.com/office/drawing/2014/main" id="{F676E220-5B07-2645-A721-46E275F70F82}"/>
                </a:ext>
              </a:extLst>
            </p:cNvPr>
            <p:cNvSpPr/>
            <p:nvPr/>
          </p:nvSpPr>
          <p:spPr>
            <a:xfrm>
              <a:off x="4020026" y="-375608"/>
              <a:ext cx="35098" cy="52507"/>
            </a:xfrm>
            <a:custGeom>
              <a:avLst/>
              <a:gdLst>
                <a:gd name="connsiteX0" fmla="*/ 22902 w 35097"/>
                <a:gd name="connsiteY0" fmla="*/ 27317 h 52506"/>
                <a:gd name="connsiteX1" fmla="*/ 22902 w 35097"/>
                <a:gd name="connsiteY1" fmla="*/ 35893 h 52506"/>
                <a:gd name="connsiteX2" fmla="*/ 18515 w 35097"/>
                <a:gd name="connsiteY2" fmla="*/ 41144 h 52506"/>
                <a:gd name="connsiteX3" fmla="*/ 13273 w 35097"/>
                <a:gd name="connsiteY3" fmla="*/ 37392 h 52506"/>
                <a:gd name="connsiteX4" fmla="*/ 13250 w 35097"/>
                <a:gd name="connsiteY4" fmla="*/ 36068 h 52506"/>
                <a:gd name="connsiteX5" fmla="*/ 13250 w 35097"/>
                <a:gd name="connsiteY5" fmla="*/ 18566 h 52506"/>
                <a:gd name="connsiteX6" fmla="*/ 16835 w 35097"/>
                <a:gd name="connsiteY6" fmla="*/ 13215 h 52506"/>
                <a:gd name="connsiteX7" fmla="*/ 22200 w 35097"/>
                <a:gd name="connsiteY7" fmla="*/ 16790 h 52506"/>
                <a:gd name="connsiteX8" fmla="*/ 22200 w 35097"/>
                <a:gd name="connsiteY8" fmla="*/ 18566 h 52506"/>
                <a:gd name="connsiteX9" fmla="*/ 22902 w 35097"/>
                <a:gd name="connsiteY9" fmla="*/ 27317 h 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7" h="52506">
                  <a:moveTo>
                    <a:pt x="22902" y="27317"/>
                  </a:moveTo>
                  <a:cubicBezTo>
                    <a:pt x="22902" y="30118"/>
                    <a:pt x="22902" y="33093"/>
                    <a:pt x="22902" y="35893"/>
                  </a:cubicBezTo>
                  <a:cubicBezTo>
                    <a:pt x="22902" y="38694"/>
                    <a:pt x="21147" y="41144"/>
                    <a:pt x="18515" y="41144"/>
                  </a:cubicBezTo>
                  <a:cubicBezTo>
                    <a:pt x="16028" y="41552"/>
                    <a:pt x="13681" y="39872"/>
                    <a:pt x="13273" y="37392"/>
                  </a:cubicBezTo>
                  <a:cubicBezTo>
                    <a:pt x="13201" y="36954"/>
                    <a:pt x="13193" y="36508"/>
                    <a:pt x="13250" y="36068"/>
                  </a:cubicBezTo>
                  <a:cubicBezTo>
                    <a:pt x="13250" y="30234"/>
                    <a:pt x="13250" y="24400"/>
                    <a:pt x="13250" y="18566"/>
                  </a:cubicBezTo>
                  <a:cubicBezTo>
                    <a:pt x="12759" y="16101"/>
                    <a:pt x="14363" y="13706"/>
                    <a:pt x="16835" y="13215"/>
                  </a:cubicBezTo>
                  <a:cubicBezTo>
                    <a:pt x="19306" y="12725"/>
                    <a:pt x="21709" y="14325"/>
                    <a:pt x="22200" y="16790"/>
                  </a:cubicBezTo>
                  <a:cubicBezTo>
                    <a:pt x="22317" y="17376"/>
                    <a:pt x="22317" y="17980"/>
                    <a:pt x="22200" y="18566"/>
                  </a:cubicBezTo>
                  <a:cubicBezTo>
                    <a:pt x="23078" y="21192"/>
                    <a:pt x="22902" y="24342"/>
                    <a:pt x="22902" y="27317"/>
                  </a:cubicBezTo>
                  <a:close/>
                </a:path>
              </a:pathLst>
            </a:custGeom>
            <a:grpFill/>
            <a:ln w="3175" cap="flat">
              <a:noFill/>
              <a:prstDash val="solid"/>
              <a:miter/>
            </a:ln>
          </p:spPr>
          <p:txBody>
            <a:bodyPr rtlCol="0" anchor="ctr"/>
            <a:lstStyle/>
            <a:p>
              <a:endParaRPr lang="es-PE">
                <a:solidFill>
                  <a:srgbClr val="367A94"/>
                </a:solidFill>
              </a:endParaRPr>
            </a:p>
          </p:txBody>
        </p:sp>
        <p:sp>
          <p:nvSpPr>
            <p:cNvPr id="152" name="Forma libre 151">
              <a:extLst>
                <a:ext uri="{FF2B5EF4-FFF2-40B4-BE49-F238E27FC236}">
                  <a16:creationId xmlns:a16="http://schemas.microsoft.com/office/drawing/2014/main" id="{2C368572-0F57-8C49-A00F-BA5620DE148A}"/>
                </a:ext>
              </a:extLst>
            </p:cNvPr>
            <p:cNvSpPr/>
            <p:nvPr/>
          </p:nvSpPr>
          <p:spPr>
            <a:xfrm>
              <a:off x="3954570" y="-375078"/>
              <a:ext cx="35098" cy="52507"/>
            </a:xfrm>
            <a:custGeom>
              <a:avLst/>
              <a:gdLst>
                <a:gd name="connsiteX0" fmla="*/ 13249 w 35097"/>
                <a:gd name="connsiteY0" fmla="*/ 26788 h 52506"/>
                <a:gd name="connsiteX1" fmla="*/ 13249 w 35097"/>
                <a:gd name="connsiteY1" fmla="*/ 18037 h 52506"/>
                <a:gd name="connsiteX2" fmla="*/ 17812 w 35097"/>
                <a:gd name="connsiteY2" fmla="*/ 13136 h 52506"/>
                <a:gd name="connsiteX3" fmla="*/ 22231 w 35097"/>
                <a:gd name="connsiteY3" fmla="*/ 17480 h 52506"/>
                <a:gd name="connsiteX4" fmla="*/ 22199 w 35097"/>
                <a:gd name="connsiteY4" fmla="*/ 18037 h 52506"/>
                <a:gd name="connsiteX5" fmla="*/ 22199 w 35097"/>
                <a:gd name="connsiteY5" fmla="*/ 35539 h 52506"/>
                <a:gd name="connsiteX6" fmla="*/ 18615 w 35097"/>
                <a:gd name="connsiteY6" fmla="*/ 40890 h 52506"/>
                <a:gd name="connsiteX7" fmla="*/ 13249 w 35097"/>
                <a:gd name="connsiteY7" fmla="*/ 37315 h 52506"/>
                <a:gd name="connsiteX8" fmla="*/ 13249 w 35097"/>
                <a:gd name="connsiteY8" fmla="*/ 35539 h 52506"/>
                <a:gd name="connsiteX9" fmla="*/ 13249 w 35097"/>
                <a:gd name="connsiteY9" fmla="*/ 26788 h 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7" h="52506">
                  <a:moveTo>
                    <a:pt x="13249" y="26788"/>
                  </a:moveTo>
                  <a:cubicBezTo>
                    <a:pt x="13249" y="23812"/>
                    <a:pt x="13249" y="20837"/>
                    <a:pt x="13249" y="18037"/>
                  </a:cubicBezTo>
                  <a:cubicBezTo>
                    <a:pt x="13249" y="15236"/>
                    <a:pt x="15004" y="12961"/>
                    <a:pt x="17812" y="13136"/>
                  </a:cubicBezTo>
                  <a:cubicBezTo>
                    <a:pt x="20235" y="13119"/>
                    <a:pt x="22214" y="15063"/>
                    <a:pt x="22231" y="17480"/>
                  </a:cubicBezTo>
                  <a:cubicBezTo>
                    <a:pt x="22232" y="17666"/>
                    <a:pt x="22222" y="17852"/>
                    <a:pt x="22199" y="18037"/>
                  </a:cubicBezTo>
                  <a:cubicBezTo>
                    <a:pt x="22199" y="23871"/>
                    <a:pt x="22199" y="29705"/>
                    <a:pt x="22199" y="35539"/>
                  </a:cubicBezTo>
                  <a:cubicBezTo>
                    <a:pt x="22691" y="38004"/>
                    <a:pt x="21086" y="40400"/>
                    <a:pt x="18615" y="40890"/>
                  </a:cubicBezTo>
                  <a:cubicBezTo>
                    <a:pt x="16144" y="41381"/>
                    <a:pt x="13741" y="39780"/>
                    <a:pt x="13249" y="37315"/>
                  </a:cubicBezTo>
                  <a:cubicBezTo>
                    <a:pt x="13132" y="36729"/>
                    <a:pt x="13132" y="36125"/>
                    <a:pt x="13249" y="35539"/>
                  </a:cubicBezTo>
                  <a:cubicBezTo>
                    <a:pt x="13074" y="32389"/>
                    <a:pt x="13249" y="29588"/>
                    <a:pt x="13249" y="26788"/>
                  </a:cubicBezTo>
                  <a:close/>
                </a:path>
              </a:pathLst>
            </a:custGeom>
            <a:grpFill/>
            <a:ln w="3175" cap="flat">
              <a:noFill/>
              <a:prstDash val="solid"/>
              <a:miter/>
            </a:ln>
          </p:spPr>
          <p:txBody>
            <a:bodyPr rtlCol="0" anchor="ctr"/>
            <a:lstStyle/>
            <a:p>
              <a:endParaRPr lang="es-PE">
                <a:solidFill>
                  <a:srgbClr val="367A94"/>
                </a:solidFill>
              </a:endParaRPr>
            </a:p>
          </p:txBody>
        </p:sp>
        <p:sp>
          <p:nvSpPr>
            <p:cNvPr id="153" name="Forma libre 152">
              <a:extLst>
                <a:ext uri="{FF2B5EF4-FFF2-40B4-BE49-F238E27FC236}">
                  <a16:creationId xmlns:a16="http://schemas.microsoft.com/office/drawing/2014/main" id="{3CA34C1F-E564-F943-9E34-D140D2CDE57E}"/>
                </a:ext>
              </a:extLst>
            </p:cNvPr>
            <p:cNvSpPr/>
            <p:nvPr/>
          </p:nvSpPr>
          <p:spPr>
            <a:xfrm>
              <a:off x="3972911" y="-318674"/>
              <a:ext cx="52647" cy="87511"/>
            </a:xfrm>
            <a:custGeom>
              <a:avLst/>
              <a:gdLst>
                <a:gd name="connsiteX0" fmla="*/ 51416 w 52646"/>
                <a:gd name="connsiteY0" fmla="*/ 38467 h 87510"/>
                <a:gd name="connsiteX1" fmla="*/ 47231 w 52646"/>
                <a:gd name="connsiteY1" fmla="*/ 43366 h 87510"/>
                <a:gd name="connsiteX2" fmla="*/ 47205 w 52646"/>
                <a:gd name="connsiteY2" fmla="*/ 43368 h 87510"/>
                <a:gd name="connsiteX3" fmla="*/ 42477 w 52646"/>
                <a:gd name="connsiteY3" fmla="*/ 39361 h 87510"/>
                <a:gd name="connsiteX4" fmla="*/ 42466 w 52646"/>
                <a:gd name="connsiteY4" fmla="*/ 38817 h 87510"/>
                <a:gd name="connsiteX5" fmla="*/ 31925 w 52646"/>
                <a:gd name="connsiteY5" fmla="*/ 29409 h 87510"/>
                <a:gd name="connsiteX6" fmla="*/ 22636 w 52646"/>
                <a:gd name="connsiteY6" fmla="*/ 37592 h 87510"/>
                <a:gd name="connsiteX7" fmla="*/ 29480 w 52646"/>
                <a:gd name="connsiteY7" fmla="*/ 48093 h 87510"/>
                <a:gd name="connsiteX8" fmla="*/ 34920 w 52646"/>
                <a:gd name="connsiteY8" fmla="*/ 48093 h 87510"/>
                <a:gd name="connsiteX9" fmla="*/ 51241 w 52646"/>
                <a:gd name="connsiteY9" fmla="*/ 63845 h 87510"/>
                <a:gd name="connsiteX10" fmla="*/ 39834 w 52646"/>
                <a:gd name="connsiteY10" fmla="*/ 82748 h 87510"/>
                <a:gd name="connsiteX11" fmla="*/ 36324 w 52646"/>
                <a:gd name="connsiteY11" fmla="*/ 87473 h 87510"/>
                <a:gd name="connsiteX12" fmla="*/ 33442 w 52646"/>
                <a:gd name="connsiteY12" fmla="*/ 91804 h 87510"/>
                <a:gd name="connsiteX13" fmla="*/ 33165 w 52646"/>
                <a:gd name="connsiteY13" fmla="*/ 91849 h 87510"/>
                <a:gd name="connsiteX14" fmla="*/ 28778 w 52646"/>
                <a:gd name="connsiteY14" fmla="*/ 90624 h 87510"/>
                <a:gd name="connsiteX15" fmla="*/ 27374 w 52646"/>
                <a:gd name="connsiteY15" fmla="*/ 86423 h 87510"/>
                <a:gd name="connsiteX16" fmla="*/ 24742 w 52646"/>
                <a:gd name="connsiteY16" fmla="*/ 82573 h 87510"/>
                <a:gd name="connsiteX17" fmla="*/ 13510 w 52646"/>
                <a:gd name="connsiteY17" fmla="*/ 66646 h 87510"/>
                <a:gd name="connsiteX18" fmla="*/ 17163 w 52646"/>
                <a:gd name="connsiteY18" fmla="*/ 61953 h 87510"/>
                <a:gd name="connsiteX19" fmla="*/ 17722 w 52646"/>
                <a:gd name="connsiteY19" fmla="*/ 61920 h 87510"/>
                <a:gd name="connsiteX20" fmla="*/ 22274 w 52646"/>
                <a:gd name="connsiteY20" fmla="*/ 65751 h 87510"/>
                <a:gd name="connsiteX21" fmla="*/ 22285 w 52646"/>
                <a:gd name="connsiteY21" fmla="*/ 66296 h 87510"/>
                <a:gd name="connsiteX22" fmla="*/ 32695 w 52646"/>
                <a:gd name="connsiteY22" fmla="*/ 75849 h 87510"/>
                <a:gd name="connsiteX23" fmla="*/ 42115 w 52646"/>
                <a:gd name="connsiteY23" fmla="*/ 67696 h 87510"/>
                <a:gd name="connsiteX24" fmla="*/ 34385 w 52646"/>
                <a:gd name="connsiteY24" fmla="*/ 56778 h 87510"/>
                <a:gd name="connsiteX25" fmla="*/ 33516 w 52646"/>
                <a:gd name="connsiteY25" fmla="*/ 56669 h 87510"/>
                <a:gd name="connsiteX26" fmla="*/ 21758 w 52646"/>
                <a:gd name="connsiteY26" fmla="*/ 53519 h 87510"/>
                <a:gd name="connsiteX27" fmla="*/ 13335 w 52646"/>
                <a:gd name="connsiteY27" fmla="*/ 36017 h 87510"/>
                <a:gd name="connsiteX28" fmla="*/ 25268 w 52646"/>
                <a:gd name="connsiteY28" fmla="*/ 22540 h 87510"/>
                <a:gd name="connsiteX29" fmla="*/ 27901 w 52646"/>
                <a:gd name="connsiteY29" fmla="*/ 18515 h 87510"/>
                <a:gd name="connsiteX30" fmla="*/ 30884 w 52646"/>
                <a:gd name="connsiteY30" fmla="*/ 13439 h 87510"/>
                <a:gd name="connsiteX31" fmla="*/ 36375 w 52646"/>
                <a:gd name="connsiteY31" fmla="*/ 15742 h 87510"/>
                <a:gd name="connsiteX32" fmla="*/ 36675 w 52646"/>
                <a:gd name="connsiteY32" fmla="*/ 17639 h 87510"/>
                <a:gd name="connsiteX33" fmla="*/ 40360 w 52646"/>
                <a:gd name="connsiteY33" fmla="*/ 22540 h 87510"/>
                <a:gd name="connsiteX34" fmla="*/ 51416 w 52646"/>
                <a:gd name="connsiteY34" fmla="*/ 38467 h 8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646" h="87510">
                  <a:moveTo>
                    <a:pt x="51416" y="38467"/>
                  </a:moveTo>
                  <a:cubicBezTo>
                    <a:pt x="51617" y="40972"/>
                    <a:pt x="49743" y="43165"/>
                    <a:pt x="47231" y="43366"/>
                  </a:cubicBezTo>
                  <a:cubicBezTo>
                    <a:pt x="47222" y="43366"/>
                    <a:pt x="47213" y="43367"/>
                    <a:pt x="47205" y="43368"/>
                  </a:cubicBezTo>
                  <a:cubicBezTo>
                    <a:pt x="44789" y="43563"/>
                    <a:pt x="42673" y="41769"/>
                    <a:pt x="42477" y="39361"/>
                  </a:cubicBezTo>
                  <a:cubicBezTo>
                    <a:pt x="42462" y="39180"/>
                    <a:pt x="42458" y="38998"/>
                    <a:pt x="42466" y="38817"/>
                  </a:cubicBezTo>
                  <a:cubicBezTo>
                    <a:pt x="42160" y="33316"/>
                    <a:pt x="37441" y="29104"/>
                    <a:pt x="31925" y="29409"/>
                  </a:cubicBezTo>
                  <a:cubicBezTo>
                    <a:pt x="27303" y="29665"/>
                    <a:pt x="23461" y="33049"/>
                    <a:pt x="22636" y="37592"/>
                  </a:cubicBezTo>
                  <a:cubicBezTo>
                    <a:pt x="21930" y="42314"/>
                    <a:pt x="24867" y="46819"/>
                    <a:pt x="29480" y="48093"/>
                  </a:cubicBezTo>
                  <a:cubicBezTo>
                    <a:pt x="31291" y="48220"/>
                    <a:pt x="33109" y="48220"/>
                    <a:pt x="34920" y="48093"/>
                  </a:cubicBezTo>
                  <a:cubicBezTo>
                    <a:pt x="43316" y="49038"/>
                    <a:pt x="50019" y="55507"/>
                    <a:pt x="51241" y="63845"/>
                  </a:cubicBezTo>
                  <a:cubicBezTo>
                    <a:pt x="52400" y="72044"/>
                    <a:pt x="47641" y="79931"/>
                    <a:pt x="39834" y="82748"/>
                  </a:cubicBezTo>
                  <a:cubicBezTo>
                    <a:pt x="37202" y="83798"/>
                    <a:pt x="35973" y="84673"/>
                    <a:pt x="36324" y="87473"/>
                  </a:cubicBezTo>
                  <a:cubicBezTo>
                    <a:pt x="36727" y="89463"/>
                    <a:pt x="35437" y="91402"/>
                    <a:pt x="33442" y="91804"/>
                  </a:cubicBezTo>
                  <a:cubicBezTo>
                    <a:pt x="33350" y="91822"/>
                    <a:pt x="33258" y="91837"/>
                    <a:pt x="33165" y="91849"/>
                  </a:cubicBezTo>
                  <a:cubicBezTo>
                    <a:pt x="31599" y="92016"/>
                    <a:pt x="30029" y="91578"/>
                    <a:pt x="28778" y="90624"/>
                  </a:cubicBezTo>
                  <a:cubicBezTo>
                    <a:pt x="27786" y="89456"/>
                    <a:pt x="27283" y="87951"/>
                    <a:pt x="27374" y="86423"/>
                  </a:cubicBezTo>
                  <a:cubicBezTo>
                    <a:pt x="27605" y="84659"/>
                    <a:pt x="26473" y="83002"/>
                    <a:pt x="24742" y="82573"/>
                  </a:cubicBezTo>
                  <a:cubicBezTo>
                    <a:pt x="18109" y="80022"/>
                    <a:pt x="13674" y="73733"/>
                    <a:pt x="13510" y="66646"/>
                  </a:cubicBezTo>
                  <a:cubicBezTo>
                    <a:pt x="13220" y="64344"/>
                    <a:pt x="14855" y="62243"/>
                    <a:pt x="17163" y="61953"/>
                  </a:cubicBezTo>
                  <a:cubicBezTo>
                    <a:pt x="17348" y="61930"/>
                    <a:pt x="17535" y="61919"/>
                    <a:pt x="17722" y="61920"/>
                  </a:cubicBezTo>
                  <a:cubicBezTo>
                    <a:pt x="20040" y="61724"/>
                    <a:pt x="22078" y="63440"/>
                    <a:pt x="22274" y="65751"/>
                  </a:cubicBezTo>
                  <a:cubicBezTo>
                    <a:pt x="22290" y="65932"/>
                    <a:pt x="22293" y="66114"/>
                    <a:pt x="22285" y="66296"/>
                  </a:cubicBezTo>
                  <a:cubicBezTo>
                    <a:pt x="22514" y="71801"/>
                    <a:pt x="27175" y="76078"/>
                    <a:pt x="32695" y="75849"/>
                  </a:cubicBezTo>
                  <a:cubicBezTo>
                    <a:pt x="37357" y="75656"/>
                    <a:pt x="41266" y="72272"/>
                    <a:pt x="42115" y="67696"/>
                  </a:cubicBezTo>
                  <a:cubicBezTo>
                    <a:pt x="43004" y="62552"/>
                    <a:pt x="39542" y="57664"/>
                    <a:pt x="34385" y="56778"/>
                  </a:cubicBezTo>
                  <a:cubicBezTo>
                    <a:pt x="34097" y="56728"/>
                    <a:pt x="33807" y="56692"/>
                    <a:pt x="33516" y="56669"/>
                  </a:cubicBezTo>
                  <a:cubicBezTo>
                    <a:pt x="29394" y="56620"/>
                    <a:pt x="25351" y="55536"/>
                    <a:pt x="21758" y="53519"/>
                  </a:cubicBezTo>
                  <a:cubicBezTo>
                    <a:pt x="15666" y="49915"/>
                    <a:pt x="12344" y="43012"/>
                    <a:pt x="13335" y="36017"/>
                  </a:cubicBezTo>
                  <a:cubicBezTo>
                    <a:pt x="14518" y="29674"/>
                    <a:pt x="19104" y="24496"/>
                    <a:pt x="25268" y="22540"/>
                  </a:cubicBezTo>
                  <a:cubicBezTo>
                    <a:pt x="27077" y="22106"/>
                    <a:pt x="28231" y="20340"/>
                    <a:pt x="27901" y="18515"/>
                  </a:cubicBezTo>
                  <a:cubicBezTo>
                    <a:pt x="27436" y="16309"/>
                    <a:pt x="28727" y="14112"/>
                    <a:pt x="30884" y="13439"/>
                  </a:cubicBezTo>
                  <a:cubicBezTo>
                    <a:pt x="33038" y="12563"/>
                    <a:pt x="35496" y="13594"/>
                    <a:pt x="36375" y="15742"/>
                  </a:cubicBezTo>
                  <a:cubicBezTo>
                    <a:pt x="36620" y="16343"/>
                    <a:pt x="36723" y="16992"/>
                    <a:pt x="36675" y="17639"/>
                  </a:cubicBezTo>
                  <a:cubicBezTo>
                    <a:pt x="36675" y="20615"/>
                    <a:pt x="37728" y="21490"/>
                    <a:pt x="40360" y="22540"/>
                  </a:cubicBezTo>
                  <a:cubicBezTo>
                    <a:pt x="46924" y="25146"/>
                    <a:pt x="51281" y="31423"/>
                    <a:pt x="51416" y="38467"/>
                  </a:cubicBezTo>
                  <a:close/>
                </a:path>
              </a:pathLst>
            </a:custGeom>
            <a:grpFill/>
            <a:ln w="3175" cap="flat">
              <a:noFill/>
              <a:prstDash val="solid"/>
              <a:miter/>
            </a:ln>
          </p:spPr>
          <p:txBody>
            <a:bodyPr rtlCol="0" anchor="ctr"/>
            <a:lstStyle/>
            <a:p>
              <a:endParaRPr lang="es-PE">
                <a:solidFill>
                  <a:srgbClr val="367A94"/>
                </a:solidFill>
              </a:endParaRPr>
            </a:p>
          </p:txBody>
        </p:sp>
      </p:grpSp>
      <p:sp>
        <p:nvSpPr>
          <p:cNvPr id="163" name="Rectángulo 162">
            <a:extLst>
              <a:ext uri="{FF2B5EF4-FFF2-40B4-BE49-F238E27FC236}">
                <a16:creationId xmlns:a16="http://schemas.microsoft.com/office/drawing/2014/main" id="{25AA3DDF-8B5D-FA42-82B6-C3713D446022}"/>
              </a:ext>
            </a:extLst>
          </p:cNvPr>
          <p:cNvSpPr/>
          <p:nvPr/>
        </p:nvSpPr>
        <p:spPr>
          <a:xfrm>
            <a:off x="1973471" y="4526501"/>
            <a:ext cx="3926858" cy="31525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4" name="Rectángulo 163">
            <a:extLst>
              <a:ext uri="{FF2B5EF4-FFF2-40B4-BE49-F238E27FC236}">
                <a16:creationId xmlns:a16="http://schemas.microsoft.com/office/drawing/2014/main" id="{6C216E8C-0286-F042-90B9-90CB9B85DF6E}"/>
              </a:ext>
            </a:extLst>
          </p:cNvPr>
          <p:cNvSpPr/>
          <p:nvPr/>
        </p:nvSpPr>
        <p:spPr>
          <a:xfrm>
            <a:off x="2069027"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PROGRAMADO</a:t>
            </a:r>
          </a:p>
        </p:txBody>
      </p:sp>
      <p:sp>
        <p:nvSpPr>
          <p:cNvPr id="165" name="Elipse 164">
            <a:extLst>
              <a:ext uri="{FF2B5EF4-FFF2-40B4-BE49-F238E27FC236}">
                <a16:creationId xmlns:a16="http://schemas.microsoft.com/office/drawing/2014/main" id="{8A2F00D9-06E2-4140-8E06-800FF902FAB7}"/>
              </a:ext>
            </a:extLst>
          </p:cNvPr>
          <p:cNvSpPr>
            <a:spLocks noChangeAspect="1"/>
          </p:cNvSpPr>
          <p:nvPr/>
        </p:nvSpPr>
        <p:spPr>
          <a:xfrm>
            <a:off x="2521951"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6" name="Rectángulo 165">
            <a:extLst>
              <a:ext uri="{FF2B5EF4-FFF2-40B4-BE49-F238E27FC236}">
                <a16:creationId xmlns:a16="http://schemas.microsoft.com/office/drawing/2014/main" id="{C76DE9E8-B25F-354B-B23E-090547524BBF}"/>
              </a:ext>
            </a:extLst>
          </p:cNvPr>
          <p:cNvSpPr/>
          <p:nvPr/>
        </p:nvSpPr>
        <p:spPr>
          <a:xfrm>
            <a:off x="3415188"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ATENDIDOS</a:t>
            </a:r>
          </a:p>
        </p:txBody>
      </p:sp>
      <p:sp>
        <p:nvSpPr>
          <p:cNvPr id="167" name="Elipse 166">
            <a:extLst>
              <a:ext uri="{FF2B5EF4-FFF2-40B4-BE49-F238E27FC236}">
                <a16:creationId xmlns:a16="http://schemas.microsoft.com/office/drawing/2014/main" id="{AC31AD72-C328-CA4D-9863-FC06A4FE2673}"/>
              </a:ext>
            </a:extLst>
          </p:cNvPr>
          <p:cNvSpPr>
            <a:spLocks noChangeAspect="1"/>
          </p:cNvSpPr>
          <p:nvPr/>
        </p:nvSpPr>
        <p:spPr>
          <a:xfrm>
            <a:off x="3875700" y="3968003"/>
            <a:ext cx="0" cy="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68" name="Rectángulo 167">
            <a:extLst>
              <a:ext uri="{FF2B5EF4-FFF2-40B4-BE49-F238E27FC236}">
                <a16:creationId xmlns:a16="http://schemas.microsoft.com/office/drawing/2014/main" id="{01425E76-0FB9-EF43-8C1F-035B20368A99}"/>
              </a:ext>
            </a:extLst>
          </p:cNvPr>
          <p:cNvSpPr/>
          <p:nvPr/>
        </p:nvSpPr>
        <p:spPr>
          <a:xfrm>
            <a:off x="4776098" y="4274974"/>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 AVANCE</a:t>
            </a:r>
          </a:p>
        </p:txBody>
      </p:sp>
      <p:cxnSp>
        <p:nvCxnSpPr>
          <p:cNvPr id="171" name="Conector recto 170">
            <a:extLst>
              <a:ext uri="{FF2B5EF4-FFF2-40B4-BE49-F238E27FC236}">
                <a16:creationId xmlns:a16="http://schemas.microsoft.com/office/drawing/2014/main" id="{6525ED06-491D-E442-B2F3-A3DCF1FAD797}"/>
              </a:ext>
            </a:extLst>
          </p:cNvPr>
          <p:cNvCxnSpPr/>
          <p:nvPr/>
        </p:nvCxnSpPr>
        <p:spPr>
          <a:xfrm>
            <a:off x="3393673" y="4201753"/>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Conector recto 171">
            <a:extLst>
              <a:ext uri="{FF2B5EF4-FFF2-40B4-BE49-F238E27FC236}">
                <a16:creationId xmlns:a16="http://schemas.microsoft.com/office/drawing/2014/main" id="{FD289A14-FFA7-144B-B472-6D5352417036}"/>
              </a:ext>
            </a:extLst>
          </p:cNvPr>
          <p:cNvCxnSpPr/>
          <p:nvPr/>
        </p:nvCxnSpPr>
        <p:spPr>
          <a:xfrm>
            <a:off x="4675168" y="4201753"/>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Conector recto 172">
            <a:extLst>
              <a:ext uri="{FF2B5EF4-FFF2-40B4-BE49-F238E27FC236}">
                <a16:creationId xmlns:a16="http://schemas.microsoft.com/office/drawing/2014/main" id="{129A7F98-34AD-7F44-8847-4AE69324A27C}"/>
              </a:ext>
            </a:extLst>
          </p:cNvPr>
          <p:cNvCxnSpPr>
            <a:cxnSpLocks/>
          </p:cNvCxnSpPr>
          <p:nvPr/>
        </p:nvCxnSpPr>
        <p:spPr>
          <a:xfrm>
            <a:off x="3393673" y="4526501"/>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173">
            <a:extLst>
              <a:ext uri="{FF2B5EF4-FFF2-40B4-BE49-F238E27FC236}">
                <a16:creationId xmlns:a16="http://schemas.microsoft.com/office/drawing/2014/main" id="{E5EACF42-52F0-4244-95B8-EA0A064840D5}"/>
              </a:ext>
            </a:extLst>
          </p:cNvPr>
          <p:cNvCxnSpPr>
            <a:cxnSpLocks/>
          </p:cNvCxnSpPr>
          <p:nvPr/>
        </p:nvCxnSpPr>
        <p:spPr>
          <a:xfrm>
            <a:off x="4675168" y="4526501"/>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1" name="Redondear rectángulo de esquina del mismo lado 180">
            <a:extLst>
              <a:ext uri="{FF2B5EF4-FFF2-40B4-BE49-F238E27FC236}">
                <a16:creationId xmlns:a16="http://schemas.microsoft.com/office/drawing/2014/main" id="{27C8286C-AD95-BE49-ACF3-D9FF2123C39E}"/>
              </a:ext>
            </a:extLst>
          </p:cNvPr>
          <p:cNvSpPr/>
          <p:nvPr/>
        </p:nvSpPr>
        <p:spPr>
          <a:xfrm>
            <a:off x="1973471" y="5881298"/>
            <a:ext cx="3926858" cy="292973"/>
          </a:xfrm>
          <a:prstGeom prst="round2SameRect">
            <a:avLst/>
          </a:prstGeom>
          <a:solidFill>
            <a:srgbClr val="AB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82" name="Rectángulo 181">
            <a:extLst>
              <a:ext uri="{FF2B5EF4-FFF2-40B4-BE49-F238E27FC236}">
                <a16:creationId xmlns:a16="http://schemas.microsoft.com/office/drawing/2014/main" id="{4D0103B7-A05E-A141-8CC4-554A34C40E35}"/>
              </a:ext>
            </a:extLst>
          </p:cNvPr>
          <p:cNvSpPr/>
          <p:nvPr/>
        </p:nvSpPr>
        <p:spPr>
          <a:xfrm>
            <a:off x="1973471" y="6206046"/>
            <a:ext cx="3926858" cy="31525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83" name="Rectángulo 182">
            <a:extLst>
              <a:ext uri="{FF2B5EF4-FFF2-40B4-BE49-F238E27FC236}">
                <a16:creationId xmlns:a16="http://schemas.microsoft.com/office/drawing/2014/main" id="{126863A7-0155-B346-BC92-1A0D4082A127}"/>
              </a:ext>
            </a:extLst>
          </p:cNvPr>
          <p:cNvSpPr/>
          <p:nvPr/>
        </p:nvSpPr>
        <p:spPr>
          <a:xfrm>
            <a:off x="2151258" y="5934952"/>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PROGRAMADO</a:t>
            </a:r>
          </a:p>
        </p:txBody>
      </p:sp>
      <p:sp>
        <p:nvSpPr>
          <p:cNvPr id="185" name="Rectángulo 184">
            <a:extLst>
              <a:ext uri="{FF2B5EF4-FFF2-40B4-BE49-F238E27FC236}">
                <a16:creationId xmlns:a16="http://schemas.microsoft.com/office/drawing/2014/main" id="{DF14A4C7-4CD6-EE43-8E29-F035586538D2}"/>
              </a:ext>
            </a:extLst>
          </p:cNvPr>
          <p:cNvSpPr/>
          <p:nvPr/>
        </p:nvSpPr>
        <p:spPr>
          <a:xfrm>
            <a:off x="3672112" y="5934952"/>
            <a:ext cx="986555"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EJECUTADO</a:t>
            </a:r>
          </a:p>
        </p:txBody>
      </p:sp>
      <p:sp>
        <p:nvSpPr>
          <p:cNvPr id="187" name="Rectángulo 186">
            <a:extLst>
              <a:ext uri="{FF2B5EF4-FFF2-40B4-BE49-F238E27FC236}">
                <a16:creationId xmlns:a16="http://schemas.microsoft.com/office/drawing/2014/main" id="{BBC63E40-2B30-F943-AC24-593052FB34F3}"/>
              </a:ext>
            </a:extLst>
          </p:cNvPr>
          <p:cNvSpPr/>
          <p:nvPr/>
        </p:nvSpPr>
        <p:spPr>
          <a:xfrm>
            <a:off x="4836966" y="5934952"/>
            <a:ext cx="1243479" cy="246221"/>
          </a:xfrm>
          <a:prstGeom prst="rect">
            <a:avLst/>
          </a:prstGeom>
        </p:spPr>
        <p:txBody>
          <a:bodyPr wrap="square">
            <a:spAutoFit/>
          </a:bodyPr>
          <a:lstStyle/>
          <a:p>
            <a:pPr algn="ctr" fontAlgn="ctr"/>
            <a:r>
              <a:rPr lang="es-PE" sz="1000" b="1" dirty="0">
                <a:solidFill>
                  <a:srgbClr val="FFFFFF"/>
                </a:solidFill>
                <a:latin typeface="Roboto" pitchFamily="2" charset="0"/>
                <a:ea typeface="Roboto" pitchFamily="2" charset="0"/>
              </a:rPr>
              <a:t>% AVANCE</a:t>
            </a:r>
          </a:p>
        </p:txBody>
      </p:sp>
      <p:cxnSp>
        <p:nvCxnSpPr>
          <p:cNvPr id="189" name="Conector recto 188">
            <a:extLst>
              <a:ext uri="{FF2B5EF4-FFF2-40B4-BE49-F238E27FC236}">
                <a16:creationId xmlns:a16="http://schemas.microsoft.com/office/drawing/2014/main" id="{F8961838-4FF3-3948-8654-D745F5FA6D2A}"/>
              </a:ext>
            </a:extLst>
          </p:cNvPr>
          <p:cNvCxnSpPr/>
          <p:nvPr/>
        </p:nvCxnSpPr>
        <p:spPr>
          <a:xfrm>
            <a:off x="3527191" y="5881298"/>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Conector recto 189">
            <a:extLst>
              <a:ext uri="{FF2B5EF4-FFF2-40B4-BE49-F238E27FC236}">
                <a16:creationId xmlns:a16="http://schemas.microsoft.com/office/drawing/2014/main" id="{A0A52058-DD7D-F34F-B102-AF82C4A09FBF}"/>
              </a:ext>
            </a:extLst>
          </p:cNvPr>
          <p:cNvCxnSpPr/>
          <p:nvPr/>
        </p:nvCxnSpPr>
        <p:spPr>
          <a:xfrm>
            <a:off x="5027172" y="5881298"/>
            <a:ext cx="0" cy="292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Conector recto 190">
            <a:extLst>
              <a:ext uri="{FF2B5EF4-FFF2-40B4-BE49-F238E27FC236}">
                <a16:creationId xmlns:a16="http://schemas.microsoft.com/office/drawing/2014/main" id="{1DBC503D-DC1F-244A-9405-21B43F8FCB73}"/>
              </a:ext>
            </a:extLst>
          </p:cNvPr>
          <p:cNvCxnSpPr>
            <a:cxnSpLocks/>
          </p:cNvCxnSpPr>
          <p:nvPr/>
        </p:nvCxnSpPr>
        <p:spPr>
          <a:xfrm>
            <a:off x="3527191" y="6206046"/>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2" name="Conector recto 191">
            <a:extLst>
              <a:ext uri="{FF2B5EF4-FFF2-40B4-BE49-F238E27FC236}">
                <a16:creationId xmlns:a16="http://schemas.microsoft.com/office/drawing/2014/main" id="{13D02B40-B475-8C40-BCE2-4BA30F9EFFBC}"/>
              </a:ext>
            </a:extLst>
          </p:cNvPr>
          <p:cNvCxnSpPr>
            <a:cxnSpLocks/>
          </p:cNvCxnSpPr>
          <p:nvPr/>
        </p:nvCxnSpPr>
        <p:spPr>
          <a:xfrm>
            <a:off x="5027172" y="6206046"/>
            <a:ext cx="0" cy="315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4" name="Elipse 203">
            <a:extLst>
              <a:ext uri="{FF2B5EF4-FFF2-40B4-BE49-F238E27FC236}">
                <a16:creationId xmlns:a16="http://schemas.microsoft.com/office/drawing/2014/main" id="{6EA10B0F-F6E8-B840-BD64-35C38247455A}"/>
              </a:ext>
            </a:extLst>
          </p:cNvPr>
          <p:cNvSpPr>
            <a:spLocks noChangeAspect="1"/>
          </p:cNvSpPr>
          <p:nvPr/>
        </p:nvSpPr>
        <p:spPr>
          <a:xfrm>
            <a:off x="261177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05" name="Elipse 204">
            <a:extLst>
              <a:ext uri="{FF2B5EF4-FFF2-40B4-BE49-F238E27FC236}">
                <a16:creationId xmlns:a16="http://schemas.microsoft.com/office/drawing/2014/main" id="{D600C76C-4655-8D45-8CCF-0BBC149B4683}"/>
              </a:ext>
            </a:extLst>
          </p:cNvPr>
          <p:cNvSpPr>
            <a:spLocks noChangeAspect="1"/>
          </p:cNvSpPr>
          <p:nvPr/>
        </p:nvSpPr>
        <p:spPr>
          <a:xfrm>
            <a:off x="387570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06" name="Elipse 205">
            <a:extLst>
              <a:ext uri="{FF2B5EF4-FFF2-40B4-BE49-F238E27FC236}">
                <a16:creationId xmlns:a16="http://schemas.microsoft.com/office/drawing/2014/main" id="{AF3329C5-5098-5A4C-AE76-FD8DD046DB0C}"/>
              </a:ext>
            </a:extLst>
          </p:cNvPr>
          <p:cNvSpPr>
            <a:spLocks noChangeAspect="1"/>
          </p:cNvSpPr>
          <p:nvPr/>
        </p:nvSpPr>
        <p:spPr>
          <a:xfrm>
            <a:off x="5334920" y="5624924"/>
            <a:ext cx="320616" cy="324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01" name="Imagen 200">
            <a:extLst>
              <a:ext uri="{FF2B5EF4-FFF2-40B4-BE49-F238E27FC236}">
                <a16:creationId xmlns:a16="http://schemas.microsoft.com/office/drawing/2014/main" id="{C9A415C0-F163-8C4A-8B31-9A579D1FC9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6779" y="5678517"/>
            <a:ext cx="198457" cy="198457"/>
          </a:xfrm>
          <a:prstGeom prst="rect">
            <a:avLst/>
          </a:prstGeom>
        </p:spPr>
      </p:pic>
      <p:pic>
        <p:nvPicPr>
          <p:cNvPr id="208" name="Gráfico 207">
            <a:extLst>
              <a:ext uri="{FF2B5EF4-FFF2-40B4-BE49-F238E27FC236}">
                <a16:creationId xmlns:a16="http://schemas.microsoft.com/office/drawing/2014/main" id="{4EE3D3BC-2AD5-CA4F-BE9C-117F99DBBF0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75360" y="3996591"/>
            <a:ext cx="259249" cy="248668"/>
          </a:xfrm>
          <a:prstGeom prst="rect">
            <a:avLst/>
          </a:prstGeom>
        </p:spPr>
      </p:pic>
      <p:pic>
        <p:nvPicPr>
          <p:cNvPr id="210" name="Gráfico 209">
            <a:extLst>
              <a:ext uri="{FF2B5EF4-FFF2-40B4-BE49-F238E27FC236}">
                <a16:creationId xmlns:a16="http://schemas.microsoft.com/office/drawing/2014/main" id="{0A5BEFA1-F131-6C4E-9575-AE3425C62E1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79287" y="4002923"/>
            <a:ext cx="234481" cy="224910"/>
          </a:xfrm>
          <a:prstGeom prst="rect">
            <a:avLst/>
          </a:prstGeom>
        </p:spPr>
      </p:pic>
      <p:pic>
        <p:nvPicPr>
          <p:cNvPr id="212" name="Gráfico 211">
            <a:extLst>
              <a:ext uri="{FF2B5EF4-FFF2-40B4-BE49-F238E27FC236}">
                <a16:creationId xmlns:a16="http://schemas.microsoft.com/office/drawing/2014/main" id="{EC05824A-08D6-3841-B939-13EBDE463FB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381114" y="5692399"/>
            <a:ext cx="214350" cy="205601"/>
          </a:xfrm>
          <a:prstGeom prst="rect">
            <a:avLst/>
          </a:prstGeom>
        </p:spPr>
      </p:pic>
      <p:sp>
        <p:nvSpPr>
          <p:cNvPr id="215" name="Rectángulo 214">
            <a:extLst>
              <a:ext uri="{FF2B5EF4-FFF2-40B4-BE49-F238E27FC236}">
                <a16:creationId xmlns:a16="http://schemas.microsoft.com/office/drawing/2014/main" id="{1DBC27B7-76CF-6047-A468-10EE93737C96}"/>
              </a:ext>
            </a:extLst>
          </p:cNvPr>
          <p:cNvSpPr/>
          <p:nvPr/>
        </p:nvSpPr>
        <p:spPr>
          <a:xfrm rot="2700000">
            <a:off x="479690" y="3321761"/>
            <a:ext cx="168498" cy="1684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 name="CuadroTexto 30">
            <a:extLst>
              <a:ext uri="{FF2B5EF4-FFF2-40B4-BE49-F238E27FC236}">
                <a16:creationId xmlns:a16="http://schemas.microsoft.com/office/drawing/2014/main" id="{A991CE5E-0696-1942-8E84-E7DE3896C60C}"/>
              </a:ext>
            </a:extLst>
          </p:cNvPr>
          <p:cNvSpPr txBox="1"/>
          <p:nvPr/>
        </p:nvSpPr>
        <p:spPr>
          <a:xfrm>
            <a:off x="435748" y="3098021"/>
            <a:ext cx="1425792" cy="364908"/>
          </a:xfrm>
          <a:prstGeom prst="rect">
            <a:avLst/>
          </a:prstGeom>
          <a:noFill/>
        </p:spPr>
        <p:txBody>
          <a:bodyPr wrap="square">
            <a:spAutoFit/>
          </a:bodyPr>
          <a:lstStyle/>
          <a:p>
            <a:pPr algn="ctr">
              <a:lnSpc>
                <a:spcPct val="107000"/>
              </a:lnSpc>
              <a:spcAft>
                <a:spcPts val="800"/>
              </a:spcAft>
            </a:pPr>
            <a:r>
              <a:rPr lang="es-ES" b="1" dirty="0">
                <a:solidFill>
                  <a:srgbClr val="FFFFFF"/>
                </a:solidFill>
                <a:latin typeface="Century Gothic" panose="020B0502020202020204" pitchFamily="34" charset="0"/>
              </a:rPr>
              <a:t>NACIONAL</a:t>
            </a:r>
            <a:endParaRPr lang="es-PE"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19" name="Elipse 218">
            <a:extLst>
              <a:ext uri="{FF2B5EF4-FFF2-40B4-BE49-F238E27FC236}">
                <a16:creationId xmlns:a16="http://schemas.microsoft.com/office/drawing/2014/main" id="{897A22CE-262F-0F46-83B4-887815C201BA}"/>
              </a:ext>
            </a:extLst>
          </p:cNvPr>
          <p:cNvSpPr>
            <a:spLocks noChangeAspect="1"/>
          </p:cNvSpPr>
          <p:nvPr/>
        </p:nvSpPr>
        <p:spPr>
          <a:xfrm>
            <a:off x="3858901" y="3944932"/>
            <a:ext cx="356240" cy="360000"/>
          </a:xfrm>
          <a:prstGeom prst="ellipse">
            <a:avLst/>
          </a:prstGeom>
          <a:solidFill>
            <a:srgbClr val="9B1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18" name="Gráfico 217">
            <a:extLst>
              <a:ext uri="{FF2B5EF4-FFF2-40B4-BE49-F238E27FC236}">
                <a16:creationId xmlns:a16="http://schemas.microsoft.com/office/drawing/2014/main" id="{E8057ADB-FABB-8F4D-9EA6-898B715FDC2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642158" y="5675443"/>
            <a:ext cx="231970" cy="222502"/>
          </a:xfrm>
          <a:prstGeom prst="rect">
            <a:avLst/>
          </a:prstGeom>
        </p:spPr>
      </p:pic>
      <p:pic>
        <p:nvPicPr>
          <p:cNvPr id="199" name="Gráfico 198">
            <a:extLst>
              <a:ext uri="{FF2B5EF4-FFF2-40B4-BE49-F238E27FC236}">
                <a16:creationId xmlns:a16="http://schemas.microsoft.com/office/drawing/2014/main" id="{1C3E8DCA-8288-2D42-8F08-3F3285ABFA4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912413" y="4006409"/>
            <a:ext cx="247188" cy="247188"/>
          </a:xfrm>
          <a:prstGeom prst="rect">
            <a:avLst/>
          </a:prstGeom>
        </p:spPr>
      </p:pic>
      <p:grpSp>
        <p:nvGrpSpPr>
          <p:cNvPr id="5" name="Grupo 4">
            <a:extLst>
              <a:ext uri="{FF2B5EF4-FFF2-40B4-BE49-F238E27FC236}">
                <a16:creationId xmlns:a16="http://schemas.microsoft.com/office/drawing/2014/main" id="{9305E7A2-53E1-F24B-8D95-F7EBB76900BE}"/>
              </a:ext>
            </a:extLst>
          </p:cNvPr>
          <p:cNvGrpSpPr/>
          <p:nvPr/>
        </p:nvGrpSpPr>
        <p:grpSpPr>
          <a:xfrm>
            <a:off x="361492" y="4674273"/>
            <a:ext cx="1383789" cy="1383789"/>
            <a:chOff x="4381714" y="-394614"/>
            <a:chExt cx="1700039" cy="1700039"/>
          </a:xfrm>
        </p:grpSpPr>
        <p:sp>
          <p:nvSpPr>
            <p:cNvPr id="318" name="Elipse 317">
              <a:extLst>
                <a:ext uri="{FF2B5EF4-FFF2-40B4-BE49-F238E27FC236}">
                  <a16:creationId xmlns:a16="http://schemas.microsoft.com/office/drawing/2014/main" id="{DF0B69C5-A4E4-F74A-8881-07771FBA248B}"/>
                </a:ext>
              </a:extLst>
            </p:cNvPr>
            <p:cNvSpPr/>
            <p:nvPr/>
          </p:nvSpPr>
          <p:spPr>
            <a:xfrm>
              <a:off x="4515309" y="-259167"/>
              <a:ext cx="1452549" cy="145254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7" name="Elipse 316">
              <a:extLst>
                <a:ext uri="{FF2B5EF4-FFF2-40B4-BE49-F238E27FC236}">
                  <a16:creationId xmlns:a16="http://schemas.microsoft.com/office/drawing/2014/main" id="{928E7FF8-9566-0E40-80EA-BCFFD9E91D55}"/>
                </a:ext>
              </a:extLst>
            </p:cNvPr>
            <p:cNvSpPr/>
            <p:nvPr/>
          </p:nvSpPr>
          <p:spPr>
            <a:xfrm>
              <a:off x="4809332" y="38634"/>
              <a:ext cx="837132" cy="8371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2" name="Elipse 1">
              <a:extLst>
                <a:ext uri="{FF2B5EF4-FFF2-40B4-BE49-F238E27FC236}">
                  <a16:creationId xmlns:a16="http://schemas.microsoft.com/office/drawing/2014/main" id="{7C9EE268-E171-AA4F-9C7A-410BD3FF1D06}"/>
                </a:ext>
              </a:extLst>
            </p:cNvPr>
            <p:cNvSpPr/>
            <p:nvPr/>
          </p:nvSpPr>
          <p:spPr>
            <a:xfrm>
              <a:off x="4989062" y="218364"/>
              <a:ext cx="477672" cy="4776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319" name="Elipse 318">
              <a:extLst>
                <a:ext uri="{FF2B5EF4-FFF2-40B4-BE49-F238E27FC236}">
                  <a16:creationId xmlns:a16="http://schemas.microsoft.com/office/drawing/2014/main" id="{0ADDAEB7-27E5-4347-9C19-F171324840F8}"/>
                </a:ext>
              </a:extLst>
            </p:cNvPr>
            <p:cNvSpPr/>
            <p:nvPr/>
          </p:nvSpPr>
          <p:spPr>
            <a:xfrm>
              <a:off x="4381714" y="-394614"/>
              <a:ext cx="1700039" cy="1700039"/>
            </a:xfrm>
            <a:prstGeom prst="ellipse">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pic>
        <p:nvPicPr>
          <p:cNvPr id="213" name="Imagen 212">
            <a:extLst>
              <a:ext uri="{FF2B5EF4-FFF2-40B4-BE49-F238E27FC236}">
                <a16:creationId xmlns:a16="http://schemas.microsoft.com/office/drawing/2014/main" id="{2FE86EBB-668A-524F-9B62-A250AB3EB4B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25422" y="3981041"/>
            <a:ext cx="1866775" cy="2412040"/>
          </a:xfrm>
          <a:prstGeom prst="rect">
            <a:avLst/>
          </a:prstGeom>
        </p:spPr>
      </p:pic>
      <p:graphicFrame>
        <p:nvGraphicFramePr>
          <p:cNvPr id="6" name="Tabla 5">
            <a:extLst>
              <a:ext uri="{FF2B5EF4-FFF2-40B4-BE49-F238E27FC236}">
                <a16:creationId xmlns:a16="http://schemas.microsoft.com/office/drawing/2014/main" id="{9A2011EE-3E8D-DE4E-B54B-B0A296E88E3B}"/>
              </a:ext>
            </a:extLst>
          </p:cNvPr>
          <p:cNvGraphicFramePr>
            <a:graphicFrameLocks noGrp="1"/>
          </p:cNvGraphicFramePr>
          <p:nvPr/>
        </p:nvGraphicFramePr>
        <p:xfrm>
          <a:off x="2119707" y="4392450"/>
          <a:ext cx="3796488" cy="595240"/>
        </p:xfrm>
        <a:graphic>
          <a:graphicData uri="http://schemas.openxmlformats.org/drawingml/2006/table">
            <a:tbl>
              <a:tblPr>
                <a:tableStyleId>{5C22544A-7EE6-4342-B048-85BDC9FD1C3A}</a:tableStyleId>
              </a:tblPr>
              <a:tblGrid>
                <a:gridCol w="1242020">
                  <a:extLst>
                    <a:ext uri="{9D8B030D-6E8A-4147-A177-3AD203B41FA5}">
                      <a16:colId xmlns:a16="http://schemas.microsoft.com/office/drawing/2014/main" val="2290059706"/>
                    </a:ext>
                  </a:extLst>
                </a:gridCol>
                <a:gridCol w="1277234">
                  <a:extLst>
                    <a:ext uri="{9D8B030D-6E8A-4147-A177-3AD203B41FA5}">
                      <a16:colId xmlns:a16="http://schemas.microsoft.com/office/drawing/2014/main" val="3798136720"/>
                    </a:ext>
                  </a:extLst>
                </a:gridCol>
                <a:gridCol w="1277234">
                  <a:extLst>
                    <a:ext uri="{9D8B030D-6E8A-4147-A177-3AD203B41FA5}">
                      <a16:colId xmlns:a16="http://schemas.microsoft.com/office/drawing/2014/main" val="2098912326"/>
                    </a:ext>
                  </a:extLst>
                </a:gridCol>
              </a:tblGrid>
              <a:tr h="595240">
                <a:tc>
                  <a:txBody>
                    <a:bodyPr/>
                    <a:lstStyle/>
                    <a:p>
                      <a:pPr algn="ctr" fontAlgn="ctr"/>
                      <a:r>
                        <a:rPr lang="es-PE" sz="2000" b="1" kern="1200" dirty="0">
                          <a:solidFill>
                            <a:schemeClr val="tx1"/>
                          </a:solidFill>
                          <a:latin typeface="+mn-lt"/>
                          <a:ea typeface="+mn-ea"/>
                          <a:cs typeface="+mn-cs"/>
                        </a:rPr>
                        <a:t>627,924</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PE" sz="2000" b="1" kern="1200" dirty="0">
                          <a:solidFill>
                            <a:schemeClr val="tx1"/>
                          </a:solidFill>
                          <a:latin typeface="+mn-lt"/>
                          <a:ea typeface="+mn-ea"/>
                          <a:cs typeface="+mn-cs"/>
                        </a:rPr>
                        <a:t>627,924</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PE" sz="2000" b="1" kern="1200" dirty="0">
                          <a:solidFill>
                            <a:schemeClr val="tx1"/>
                          </a:solidFill>
                          <a:latin typeface="+mn-lt"/>
                          <a:ea typeface="+mn-ea"/>
                          <a:cs typeface="+mn-cs"/>
                        </a:rPr>
                        <a:t>100.0%</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730096"/>
                  </a:ext>
                </a:extLst>
              </a:tr>
            </a:tbl>
          </a:graphicData>
        </a:graphic>
      </p:graphicFrame>
      <p:sp>
        <p:nvSpPr>
          <p:cNvPr id="432" name="CuadroTexto 431">
            <a:extLst>
              <a:ext uri="{FF2B5EF4-FFF2-40B4-BE49-F238E27FC236}">
                <a16:creationId xmlns:a16="http://schemas.microsoft.com/office/drawing/2014/main" id="{43CBB09B-1814-0942-9887-1BA24C5AE3B8}"/>
              </a:ext>
            </a:extLst>
          </p:cNvPr>
          <p:cNvSpPr txBox="1"/>
          <p:nvPr/>
        </p:nvSpPr>
        <p:spPr>
          <a:xfrm>
            <a:off x="1907176" y="6501712"/>
            <a:ext cx="3397808" cy="184666"/>
          </a:xfrm>
          <a:prstGeom prst="rect">
            <a:avLst/>
          </a:prstGeom>
          <a:noFill/>
        </p:spPr>
        <p:txBody>
          <a:bodyPr wrap="square">
            <a:spAutoFit/>
          </a:bodyPr>
          <a:lstStyle/>
          <a:p>
            <a:r>
              <a:rPr lang="es-PE" sz="600" dirty="0"/>
              <a:t>Fuente: SIAF consulta amigable del MEF 30/06/2023</a:t>
            </a:r>
          </a:p>
        </p:txBody>
      </p:sp>
      <p:sp>
        <p:nvSpPr>
          <p:cNvPr id="433" name="CuadroTexto 432">
            <a:extLst>
              <a:ext uri="{FF2B5EF4-FFF2-40B4-BE49-F238E27FC236}">
                <a16:creationId xmlns:a16="http://schemas.microsoft.com/office/drawing/2014/main" id="{EDDA9E92-EEBF-B045-99A7-E5FD541245BD}"/>
              </a:ext>
            </a:extLst>
          </p:cNvPr>
          <p:cNvSpPr txBox="1"/>
          <p:nvPr/>
        </p:nvSpPr>
        <p:spPr>
          <a:xfrm>
            <a:off x="1907175" y="4876567"/>
            <a:ext cx="4033483" cy="338554"/>
          </a:xfrm>
          <a:prstGeom prst="rect">
            <a:avLst/>
          </a:prstGeom>
          <a:noFill/>
        </p:spPr>
        <p:txBody>
          <a:bodyPr wrap="square">
            <a:spAutoFit/>
          </a:bodyPr>
          <a:lstStyle/>
          <a:p>
            <a:r>
              <a:rPr lang="es-PE" sz="800" dirty="0"/>
              <a:t>Fuente: </a:t>
            </a:r>
            <a:r>
              <a:rPr lang="es-ES" sz="800" dirty="0"/>
              <a:t> Base de datos del Programa Pensión 65 correspondiente a la Relación Bimestral de Usuarios - RBU Mayo-Junio 2023 (al 30/06/2023).</a:t>
            </a:r>
          </a:p>
        </p:txBody>
      </p:sp>
      <p:pic>
        <p:nvPicPr>
          <p:cNvPr id="135" name="Imagen 134">
            <a:extLst>
              <a:ext uri="{FF2B5EF4-FFF2-40B4-BE49-F238E27FC236}">
                <a16:creationId xmlns:a16="http://schemas.microsoft.com/office/drawing/2014/main" id="{E2605310-60DA-544E-8CE4-8843D8D763A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6131287" y="3210288"/>
            <a:ext cx="5938809" cy="3600000"/>
          </a:xfrm>
          <a:prstGeom prst="rect">
            <a:avLst/>
          </a:prstGeom>
        </p:spPr>
      </p:pic>
      <p:grpSp>
        <p:nvGrpSpPr>
          <p:cNvPr id="140" name="Grupo 139">
            <a:extLst>
              <a:ext uri="{FF2B5EF4-FFF2-40B4-BE49-F238E27FC236}">
                <a16:creationId xmlns:a16="http://schemas.microsoft.com/office/drawing/2014/main" id="{7FF0FFA6-5E49-3841-8B0C-45A47D59A248}"/>
              </a:ext>
            </a:extLst>
          </p:cNvPr>
          <p:cNvGrpSpPr/>
          <p:nvPr/>
        </p:nvGrpSpPr>
        <p:grpSpPr>
          <a:xfrm>
            <a:off x="6374557" y="3132489"/>
            <a:ext cx="1741582" cy="308747"/>
            <a:chOff x="3642788" y="2093618"/>
            <a:chExt cx="1634091" cy="308747"/>
          </a:xfrm>
          <a:solidFill>
            <a:srgbClr val="136690"/>
          </a:solidFill>
        </p:grpSpPr>
        <p:sp>
          <p:nvSpPr>
            <p:cNvPr id="143" name="Rectángulo 142">
              <a:extLst>
                <a:ext uri="{FF2B5EF4-FFF2-40B4-BE49-F238E27FC236}">
                  <a16:creationId xmlns:a16="http://schemas.microsoft.com/office/drawing/2014/main" id="{973F2DD1-F31A-EE49-835F-A033F3D22ABD}"/>
                </a:ext>
              </a:extLst>
            </p:cNvPr>
            <p:cNvSpPr/>
            <p:nvPr/>
          </p:nvSpPr>
          <p:spPr>
            <a:xfrm>
              <a:off x="3797160" y="2093618"/>
              <a:ext cx="1347690" cy="3087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44" name="Elipse 143">
              <a:extLst>
                <a:ext uri="{FF2B5EF4-FFF2-40B4-BE49-F238E27FC236}">
                  <a16:creationId xmlns:a16="http://schemas.microsoft.com/office/drawing/2014/main" id="{085EC11C-F0B3-184C-A6C7-77D19FFF46DD}"/>
                </a:ext>
              </a:extLst>
            </p:cNvPr>
            <p:cNvSpPr/>
            <p:nvPr/>
          </p:nvSpPr>
          <p:spPr>
            <a:xfrm>
              <a:off x="3642788"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45" name="Elipse 144">
              <a:extLst>
                <a:ext uri="{FF2B5EF4-FFF2-40B4-BE49-F238E27FC236}">
                  <a16:creationId xmlns:a16="http://schemas.microsoft.com/office/drawing/2014/main" id="{C829A1BC-368F-6E49-A2A2-A04966D9E40E}"/>
                </a:ext>
              </a:extLst>
            </p:cNvPr>
            <p:cNvSpPr/>
            <p:nvPr/>
          </p:nvSpPr>
          <p:spPr>
            <a:xfrm>
              <a:off x="4968132" y="2093618"/>
              <a:ext cx="308747" cy="308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grpSp>
      <p:sp>
        <p:nvSpPr>
          <p:cNvPr id="146" name="Rectángulo 145">
            <a:extLst>
              <a:ext uri="{FF2B5EF4-FFF2-40B4-BE49-F238E27FC236}">
                <a16:creationId xmlns:a16="http://schemas.microsoft.com/office/drawing/2014/main" id="{1DBC27B7-76CF-6047-A468-10EE93737C96}"/>
              </a:ext>
            </a:extLst>
          </p:cNvPr>
          <p:cNvSpPr/>
          <p:nvPr/>
        </p:nvSpPr>
        <p:spPr>
          <a:xfrm rot="2700000">
            <a:off x="6601093" y="3336788"/>
            <a:ext cx="168498" cy="1684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sp>
        <p:nvSpPr>
          <p:cNvPr id="154" name="CuadroTexto 153">
            <a:extLst>
              <a:ext uri="{FF2B5EF4-FFF2-40B4-BE49-F238E27FC236}">
                <a16:creationId xmlns:a16="http://schemas.microsoft.com/office/drawing/2014/main" id="{A991CE5E-0696-1942-8E84-E7DE3896C60C}"/>
              </a:ext>
            </a:extLst>
          </p:cNvPr>
          <p:cNvSpPr txBox="1"/>
          <p:nvPr/>
        </p:nvSpPr>
        <p:spPr>
          <a:xfrm>
            <a:off x="6557151" y="3113048"/>
            <a:ext cx="1425792" cy="322845"/>
          </a:xfrm>
          <a:prstGeom prst="rect">
            <a:avLst/>
          </a:prstGeom>
          <a:noFill/>
        </p:spPr>
        <p:txBody>
          <a:bodyPr wrap="square">
            <a:spAutoFit/>
          </a:bodyPr>
          <a:lstStyle/>
          <a:p>
            <a:pPr algn="ctr">
              <a:lnSpc>
                <a:spcPct val="107000"/>
              </a:lnSpc>
              <a:spcAft>
                <a:spcPts val="800"/>
              </a:spcAft>
            </a:pPr>
            <a:r>
              <a:rPr lang="es-ES" b="1" dirty="0">
                <a:solidFill>
                  <a:srgbClr val="FFFFFF"/>
                </a:solidFill>
                <a:latin typeface="Century Gothic" panose="020B0502020202020204" pitchFamily="34" charset="0"/>
              </a:rPr>
              <a:t>LOGROS</a:t>
            </a:r>
            <a:endParaRPr lang="es-PE"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id="{5B7ADD77-6837-3C69-B6E8-1BB988E5383B}"/>
              </a:ext>
            </a:extLst>
          </p:cNvPr>
          <p:cNvGraphicFramePr>
            <a:graphicFrameLocks noGrp="1"/>
          </p:cNvGraphicFramePr>
          <p:nvPr>
            <p:extLst>
              <p:ext uri="{D42A27DB-BD31-4B8C-83A1-F6EECF244321}">
                <p14:modId xmlns:p14="http://schemas.microsoft.com/office/powerpoint/2010/main" val="3857838600"/>
              </p:ext>
            </p:extLst>
          </p:nvPr>
        </p:nvGraphicFramePr>
        <p:xfrm>
          <a:off x="1933400" y="6050520"/>
          <a:ext cx="3903125" cy="595240"/>
        </p:xfrm>
        <a:graphic>
          <a:graphicData uri="http://schemas.openxmlformats.org/drawingml/2006/table">
            <a:tbl>
              <a:tblPr>
                <a:tableStyleId>{5C22544A-7EE6-4342-B048-85BDC9FD1C3A}</a:tableStyleId>
              </a:tblPr>
              <a:tblGrid>
                <a:gridCol w="1530322">
                  <a:extLst>
                    <a:ext uri="{9D8B030D-6E8A-4147-A177-3AD203B41FA5}">
                      <a16:colId xmlns:a16="http://schemas.microsoft.com/office/drawing/2014/main" val="2290059706"/>
                    </a:ext>
                  </a:extLst>
                </a:gridCol>
                <a:gridCol w="1524000">
                  <a:extLst>
                    <a:ext uri="{9D8B030D-6E8A-4147-A177-3AD203B41FA5}">
                      <a16:colId xmlns:a16="http://schemas.microsoft.com/office/drawing/2014/main" val="3798136720"/>
                    </a:ext>
                  </a:extLst>
                </a:gridCol>
                <a:gridCol w="848803">
                  <a:extLst>
                    <a:ext uri="{9D8B030D-6E8A-4147-A177-3AD203B41FA5}">
                      <a16:colId xmlns:a16="http://schemas.microsoft.com/office/drawing/2014/main" val="2098912326"/>
                    </a:ext>
                  </a:extLst>
                </a:gridCol>
              </a:tblGrid>
              <a:tr h="595240">
                <a:tc>
                  <a:txBody>
                    <a:bodyPr/>
                    <a:lstStyle/>
                    <a:p>
                      <a:pPr marL="0" algn="ctr" defTabSz="914400" rtl="0" eaLnBrk="1" fontAlgn="ctr" latinLnBrk="0" hangingPunct="1"/>
                      <a:r>
                        <a:rPr lang="es-PE" sz="1600" b="1" kern="1200" dirty="0">
                          <a:solidFill>
                            <a:schemeClr val="tx1"/>
                          </a:solidFill>
                          <a:latin typeface="+mn-lt"/>
                          <a:ea typeface="+mn-ea"/>
                          <a:cs typeface="+mn-cs"/>
                        </a:rPr>
                        <a:t>1,356,409,326</a:t>
                      </a:r>
                      <a:endParaRPr lang="es-PE" sz="1800" b="1" kern="1200" dirty="0">
                        <a:solidFill>
                          <a:schemeClr val="tx1"/>
                        </a:solidFill>
                        <a:latin typeface="+mn-lt"/>
                        <a:ea typeface="+mn-ea"/>
                        <a:cs typeface="+mn-cs"/>
                      </a:endParaRP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1600" b="1" kern="1200" dirty="0">
                          <a:solidFill>
                            <a:schemeClr val="tx1"/>
                          </a:solidFill>
                          <a:latin typeface="+mn-lt"/>
                          <a:ea typeface="+mn-ea"/>
                          <a:cs typeface="+mn-cs"/>
                        </a:rPr>
                        <a:t>752,272,232</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1600" b="1" kern="1200" dirty="0">
                          <a:solidFill>
                            <a:schemeClr val="tx1"/>
                          </a:solidFill>
                          <a:latin typeface="+mn-lt"/>
                          <a:ea typeface="+mn-ea"/>
                          <a:cs typeface="+mn-cs"/>
                        </a:rPr>
                        <a:t>55.5%</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730096"/>
                  </a:ext>
                </a:extLst>
              </a:tr>
            </a:tbl>
          </a:graphicData>
        </a:graphic>
      </p:graphicFrame>
      <p:sp>
        <p:nvSpPr>
          <p:cNvPr id="8" name="CuadroTexto 7">
            <a:extLst>
              <a:ext uri="{FF2B5EF4-FFF2-40B4-BE49-F238E27FC236}">
                <a16:creationId xmlns:a16="http://schemas.microsoft.com/office/drawing/2014/main" id="{CBB159D8-38DA-B4AB-9FCF-7CD6456FD07E}"/>
              </a:ext>
            </a:extLst>
          </p:cNvPr>
          <p:cNvSpPr txBox="1"/>
          <p:nvPr/>
        </p:nvSpPr>
        <p:spPr>
          <a:xfrm>
            <a:off x="6178852" y="3780756"/>
            <a:ext cx="5708348" cy="2277547"/>
          </a:xfrm>
          <a:prstGeom prst="rect">
            <a:avLst/>
          </a:prstGeom>
          <a:noFill/>
        </p:spPr>
        <p:txBody>
          <a:bodyPr wrap="square" rtlCol="0">
            <a:spAutoFit/>
          </a:bodyPr>
          <a:lstStyle/>
          <a:p>
            <a:pPr marL="185738" indent="-185738" algn="just">
              <a:buFont typeface="Arial" panose="020B0604020202020204" pitchFamily="34" charset="0"/>
              <a:buChar char="•"/>
            </a:pPr>
            <a:r>
              <a:rPr lang="es-PE" b="1" dirty="0">
                <a:latin typeface="Century Gothic" panose="020B0502020202020204" pitchFamily="34" charset="0"/>
              </a:rPr>
              <a:t>627,924 usuarias y usuarios </a:t>
            </a:r>
            <a:r>
              <a:rPr lang="es-PE" dirty="0">
                <a:solidFill>
                  <a:schemeClr val="tx1"/>
                </a:solidFill>
                <a:latin typeface="Century Gothic" panose="020B0502020202020204" pitchFamily="34" charset="0"/>
              </a:rPr>
              <a:t>de 65 años a más, en situación de pobreza extrema y vulnerabilidad, recibieron una subvención económica de 300 soles.</a:t>
            </a:r>
          </a:p>
          <a:p>
            <a:pPr marL="185738" indent="-185738" algn="just">
              <a:buFont typeface="Arial" panose="020B0604020202020204" pitchFamily="34" charset="0"/>
              <a:buChar char="•"/>
            </a:pPr>
            <a:endParaRPr lang="es-PE" dirty="0">
              <a:solidFill>
                <a:srgbClr val="AE282B"/>
              </a:solidFill>
              <a:latin typeface="Century Gothic" panose="020B0502020202020204" pitchFamily="34" charset="0"/>
            </a:endParaRPr>
          </a:p>
          <a:p>
            <a:pPr marL="185738" indent="-185738" algn="just">
              <a:buFont typeface="Arial" panose="020B0604020202020204" pitchFamily="34" charset="0"/>
              <a:buChar char="•"/>
            </a:pPr>
            <a:r>
              <a:rPr lang="es-PE" dirty="0">
                <a:solidFill>
                  <a:schemeClr val="tx1"/>
                </a:solidFill>
                <a:latin typeface="Century Gothic" panose="020B0502020202020204" pitchFamily="34" charset="0"/>
              </a:rPr>
              <a:t>389,922 usuarios y usuarias han recibido acompañamiento a través de visitas presenciales.</a:t>
            </a:r>
          </a:p>
          <a:p>
            <a:pPr marL="185738" indent="-185738" algn="just">
              <a:buFont typeface="Arial" panose="020B0604020202020204" pitchFamily="34" charset="0"/>
              <a:buChar char="•"/>
            </a:pPr>
            <a:endParaRPr lang="es-ES" dirty="0">
              <a:solidFill>
                <a:schemeClr val="tx1"/>
              </a:solidFill>
              <a:latin typeface="Century Gothic" panose="020B0502020202020204" pitchFamily="34" charset="0"/>
            </a:endParaRPr>
          </a:p>
          <a:p>
            <a:pPr marL="185738" indent="-185738" algn="just">
              <a:buFont typeface="Arial" panose="020B0604020202020204" pitchFamily="34" charset="0"/>
              <a:buChar char="•"/>
            </a:pPr>
            <a:r>
              <a:rPr lang="es-PE" dirty="0">
                <a:solidFill>
                  <a:schemeClr val="tx1"/>
                </a:solidFill>
                <a:latin typeface="Century Gothic" panose="020B0502020202020204" pitchFamily="34" charset="0"/>
              </a:rPr>
              <a:t>849 gobiernos locales implementaron la intervención Saberes Productivos donde participan 45,547 adultos mayores.</a:t>
            </a:r>
            <a:endParaRPr lang="es-MX" dirty="0">
              <a:solidFill>
                <a:schemeClr val="tx1"/>
              </a:solidFill>
              <a:latin typeface="Century Gothic" panose="020B0502020202020204" pitchFamily="34" charset="0"/>
            </a:endParaRPr>
          </a:p>
          <a:p>
            <a:pPr algn="just"/>
            <a:endParaRPr lang="es-PE" sz="1600" dirty="0">
              <a:latin typeface="Century Gothic" panose="020B0502020202020204" pitchFamily="34" charset="0"/>
            </a:endParaRPr>
          </a:p>
        </p:txBody>
      </p:sp>
      <p:pic>
        <p:nvPicPr>
          <p:cNvPr id="79" name="Imagen 78">
            <a:extLst>
              <a:ext uri="{FF2B5EF4-FFF2-40B4-BE49-F238E27FC236}">
                <a16:creationId xmlns:a16="http://schemas.microsoft.com/office/drawing/2014/main" id="{03C148CE-1387-8341-8D31-513A25DDCC8C}"/>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912695" y="1642441"/>
            <a:ext cx="1982963" cy="535278"/>
          </a:xfrm>
          <a:prstGeom prst="rect">
            <a:avLst/>
          </a:prstGeom>
        </p:spPr>
      </p:pic>
      <p:pic>
        <p:nvPicPr>
          <p:cNvPr id="9" name="Imagen 8">
            <a:extLst>
              <a:ext uri="{FF2B5EF4-FFF2-40B4-BE49-F238E27FC236}">
                <a16:creationId xmlns:a16="http://schemas.microsoft.com/office/drawing/2014/main" id="{51E891AE-4E31-F8A4-1DB3-AAE09CB7D03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70235" y="1750905"/>
            <a:ext cx="1052249" cy="1257378"/>
          </a:xfrm>
          <a:prstGeom prst="rect">
            <a:avLst/>
          </a:prstGeom>
        </p:spPr>
      </p:pic>
    </p:spTree>
    <p:extLst>
      <p:ext uri="{BB962C8B-B14F-4D97-AF65-F5344CB8AC3E}">
        <p14:creationId xmlns:p14="http://schemas.microsoft.com/office/powerpoint/2010/main" val="2044707246"/>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2271</Words>
  <Application>Microsoft Office PowerPoint</Application>
  <PresentationFormat>Panorámica</PresentationFormat>
  <Paragraphs>300</Paragraphs>
  <Slides>19</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Arial</vt:lpstr>
      <vt:lpstr>Arial Narrow</vt:lpstr>
      <vt:lpstr>Symbol</vt:lpstr>
      <vt:lpstr>Courier New</vt:lpstr>
      <vt:lpstr>Century Gothic</vt:lpstr>
      <vt:lpstr>Roboto</vt:lpstr>
      <vt:lpstr>Calibri</vt:lpstr>
      <vt:lpstr>Roboto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DGCGPS</dc:creator>
  <cp:lastModifiedBy>Luis Enrique Pineda Larzo</cp:lastModifiedBy>
  <cp:revision>149</cp:revision>
  <cp:lastPrinted>2023-07-06T02:26:13Z</cp:lastPrinted>
  <dcterms:created xsi:type="dcterms:W3CDTF">2022-02-02T20:16:29Z</dcterms:created>
  <dcterms:modified xsi:type="dcterms:W3CDTF">2023-07-11T15:59:35Z</dcterms:modified>
</cp:coreProperties>
</file>