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8"/>
  </p:notesMasterIdLst>
  <p:sldIdLst>
    <p:sldId id="256" r:id="rId3"/>
    <p:sldId id="263" r:id="rId4"/>
    <p:sldId id="322" r:id="rId5"/>
    <p:sldId id="289" r:id="rId6"/>
    <p:sldId id="323" r:id="rId7"/>
    <p:sldId id="288" r:id="rId8"/>
    <p:sldId id="325" r:id="rId9"/>
    <p:sldId id="286" r:id="rId10"/>
    <p:sldId id="311" r:id="rId11"/>
    <p:sldId id="327" r:id="rId12"/>
    <p:sldId id="305" r:id="rId13"/>
    <p:sldId id="306" r:id="rId14"/>
    <p:sldId id="307" r:id="rId15"/>
    <p:sldId id="326" r:id="rId16"/>
    <p:sldId id="308" r:id="rId17"/>
    <p:sldId id="309" r:id="rId18"/>
    <p:sldId id="310" r:id="rId19"/>
    <p:sldId id="324" r:id="rId20"/>
    <p:sldId id="303" r:id="rId21"/>
    <p:sldId id="328" r:id="rId22"/>
    <p:sldId id="297" r:id="rId23"/>
    <p:sldId id="269" r:id="rId24"/>
    <p:sldId id="312" r:id="rId25"/>
    <p:sldId id="313" r:id="rId26"/>
    <p:sldId id="314" r:id="rId27"/>
    <p:sldId id="315" r:id="rId28"/>
    <p:sldId id="316" r:id="rId29"/>
    <p:sldId id="317" r:id="rId30"/>
    <p:sldId id="318" r:id="rId31"/>
    <p:sldId id="319" r:id="rId32"/>
    <p:sldId id="320" r:id="rId33"/>
    <p:sldId id="321" r:id="rId34"/>
    <p:sldId id="331" r:id="rId35"/>
    <p:sldId id="332" r:id="rId36"/>
    <p:sldId id="333" r:id="rId37"/>
  </p:sldIdLst>
  <p:sldSz cx="12192000" cy="6858000"/>
  <p:notesSz cx="6797675"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Ricalde Bellido" initials="CRB" lastIdx="1" clrIdx="0">
    <p:extLst>
      <p:ext uri="{19B8F6BF-5375-455C-9EA6-DF929625EA0E}">
        <p15:presenceInfo xmlns:p15="http://schemas.microsoft.com/office/powerpoint/2012/main" userId="S-1-5-21-552939352-2766521360-551340509-27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6" autoAdjust="0"/>
    <p:restoredTop sz="93975" autoAdjust="0"/>
  </p:normalViewPr>
  <p:slideViewPr>
    <p:cSldViewPr snapToGrid="0">
      <p:cViewPr varScale="1">
        <p:scale>
          <a:sx n="85" d="100"/>
          <a:sy n="85" d="100"/>
        </p:scale>
        <p:origin x="10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2023\TAREAS%20VARIAS\5.%20PPT%20MINISTRA\2.%20JULIO\Grafico%20pp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PE" sz="1800" b="1" dirty="0"/>
              <a:t>Ejecución</a:t>
            </a:r>
            <a:r>
              <a:rPr lang="es-PE" sz="1800" b="1" baseline="0" dirty="0"/>
              <a:t> presupuestal del Sector Cultura en 2023</a:t>
            </a:r>
          </a:p>
          <a:p>
            <a:pPr>
              <a:defRPr sz="1800" b="1"/>
            </a:pPr>
            <a:r>
              <a:rPr lang="es-PE" sz="1800" b="1" baseline="0" dirty="0"/>
              <a:t> (millones de soles y porcentajes)</a:t>
            </a:r>
            <a:endParaRPr lang="es-P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Hoja1!$A$2</c:f>
              <c:strCache>
                <c:ptCount val="1"/>
                <c:pt idx="0">
                  <c:v>PIA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Hoja1!$B$1:$F$1</c:f>
              <c:strCache>
                <c:ptCount val="5"/>
                <c:pt idx="0">
                  <c:v>SC</c:v>
                </c:pt>
                <c:pt idx="1">
                  <c:v>MC</c:v>
                </c:pt>
                <c:pt idx="2">
                  <c:v>IRTP</c:v>
                </c:pt>
                <c:pt idx="3">
                  <c:v>BNP</c:v>
                </c:pt>
                <c:pt idx="4">
                  <c:v>AGN</c:v>
                </c:pt>
              </c:strCache>
            </c:strRef>
          </c:cat>
          <c:val>
            <c:numRef>
              <c:f>Hoja1!$B$2:$F$2</c:f>
            </c:numRef>
          </c:val>
          <c:extLst>
            <c:ext xmlns:c16="http://schemas.microsoft.com/office/drawing/2014/chart" uri="{C3380CC4-5D6E-409C-BE32-E72D297353CC}">
              <c16:uniqueId val="{00000000-7644-4528-B631-E600C97D1D73}"/>
            </c:ext>
          </c:extLst>
        </c:ser>
        <c:ser>
          <c:idx val="1"/>
          <c:order val="1"/>
          <c:tx>
            <c:strRef>
              <c:f>Hoja1!$A$3</c:f>
              <c:strCache>
                <c:ptCount val="1"/>
                <c:pt idx="0">
                  <c:v>PIM</c:v>
                </c:pt>
              </c:strCache>
            </c:strRef>
          </c:tx>
          <c:spPr>
            <a:solidFill>
              <a:schemeClr val="accent6">
                <a:lumMod val="7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Hoja1!$B$1:$F$1</c:f>
              <c:strCache>
                <c:ptCount val="5"/>
                <c:pt idx="0">
                  <c:v>SC</c:v>
                </c:pt>
                <c:pt idx="1">
                  <c:v>MC</c:v>
                </c:pt>
                <c:pt idx="2">
                  <c:v>IRTP</c:v>
                </c:pt>
                <c:pt idx="3">
                  <c:v>BNP</c:v>
                </c:pt>
                <c:pt idx="4">
                  <c:v>AGN</c:v>
                </c:pt>
              </c:strCache>
            </c:strRef>
          </c:cat>
          <c:val>
            <c:numRef>
              <c:f>Hoja1!$B$3:$F$3</c:f>
              <c:numCache>
                <c:formatCode>#,##0.0,,</c:formatCode>
                <c:ptCount val="5"/>
                <c:pt idx="0">
                  <c:v>713736713</c:v>
                </c:pt>
                <c:pt idx="1">
                  <c:v>519623831</c:v>
                </c:pt>
                <c:pt idx="2">
                  <c:v>132494987</c:v>
                </c:pt>
                <c:pt idx="3">
                  <c:v>42066951</c:v>
                </c:pt>
                <c:pt idx="4">
                  <c:v>19550944</c:v>
                </c:pt>
              </c:numCache>
            </c:numRef>
          </c:val>
          <c:extLst>
            <c:ext xmlns:c16="http://schemas.microsoft.com/office/drawing/2014/chart" uri="{C3380CC4-5D6E-409C-BE32-E72D297353CC}">
              <c16:uniqueId val="{00000001-7644-4528-B631-E600C97D1D73}"/>
            </c:ext>
          </c:extLst>
        </c:ser>
        <c:ser>
          <c:idx val="2"/>
          <c:order val="2"/>
          <c:tx>
            <c:strRef>
              <c:f>Hoja1!$A$4</c:f>
              <c:strCache>
                <c:ptCount val="1"/>
                <c:pt idx="0">
                  <c:v>CERT.</c:v>
                </c:pt>
              </c:strCache>
            </c:strRef>
          </c:tx>
          <c:spPr>
            <a:solidFill>
              <a:schemeClr val="accent1">
                <a:lumMod val="20000"/>
                <a:lumOff val="8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Hoja1!$B$1:$F$1</c:f>
              <c:strCache>
                <c:ptCount val="5"/>
                <c:pt idx="0">
                  <c:v>SC</c:v>
                </c:pt>
                <c:pt idx="1">
                  <c:v>MC</c:v>
                </c:pt>
                <c:pt idx="2">
                  <c:v>IRTP</c:v>
                </c:pt>
                <c:pt idx="3">
                  <c:v>BNP</c:v>
                </c:pt>
                <c:pt idx="4">
                  <c:v>AGN</c:v>
                </c:pt>
              </c:strCache>
            </c:strRef>
          </c:cat>
          <c:val>
            <c:numRef>
              <c:f>Hoja1!$B$4:$F$4</c:f>
              <c:numCache>
                <c:formatCode>#,##0.0,,</c:formatCode>
                <c:ptCount val="5"/>
                <c:pt idx="0">
                  <c:v>590740250</c:v>
                </c:pt>
                <c:pt idx="1">
                  <c:v>425513011</c:v>
                </c:pt>
                <c:pt idx="2">
                  <c:v>110955959</c:v>
                </c:pt>
                <c:pt idx="3">
                  <c:v>37802142</c:v>
                </c:pt>
                <c:pt idx="4">
                  <c:v>16469139</c:v>
                </c:pt>
              </c:numCache>
            </c:numRef>
          </c:val>
          <c:extLst>
            <c:ext xmlns:c16="http://schemas.microsoft.com/office/drawing/2014/chart" uri="{C3380CC4-5D6E-409C-BE32-E72D297353CC}">
              <c16:uniqueId val="{00000002-7644-4528-B631-E600C97D1D73}"/>
            </c:ext>
          </c:extLst>
        </c:ser>
        <c:ser>
          <c:idx val="3"/>
          <c:order val="3"/>
          <c:tx>
            <c:strRef>
              <c:f>Hoja1!$A$5</c:f>
              <c:strCache>
                <c:ptCount val="1"/>
                <c:pt idx="0">
                  <c:v>COMP. ANUAL</c:v>
                </c:pt>
              </c:strCache>
            </c:strRef>
          </c:tx>
          <c:spPr>
            <a:solidFill>
              <a:schemeClr val="accent1">
                <a:lumMod val="60000"/>
                <a:lumOff val="4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Hoja1!$B$1:$F$1</c:f>
              <c:strCache>
                <c:ptCount val="5"/>
                <c:pt idx="0">
                  <c:v>SC</c:v>
                </c:pt>
                <c:pt idx="1">
                  <c:v>MC</c:v>
                </c:pt>
                <c:pt idx="2">
                  <c:v>IRTP</c:v>
                </c:pt>
                <c:pt idx="3">
                  <c:v>BNP</c:v>
                </c:pt>
                <c:pt idx="4">
                  <c:v>AGN</c:v>
                </c:pt>
              </c:strCache>
            </c:strRef>
          </c:cat>
          <c:val>
            <c:numRef>
              <c:f>Hoja1!$B$5:$F$5</c:f>
              <c:numCache>
                <c:formatCode>#,##0.0,,</c:formatCode>
                <c:ptCount val="5"/>
                <c:pt idx="0">
                  <c:v>488832622</c:v>
                </c:pt>
                <c:pt idx="1">
                  <c:v>351315243</c:v>
                </c:pt>
                <c:pt idx="2">
                  <c:v>86381586</c:v>
                </c:pt>
                <c:pt idx="3">
                  <c:v>36012824</c:v>
                </c:pt>
                <c:pt idx="4">
                  <c:v>15122969</c:v>
                </c:pt>
              </c:numCache>
            </c:numRef>
          </c:val>
          <c:extLst>
            <c:ext xmlns:c16="http://schemas.microsoft.com/office/drawing/2014/chart" uri="{C3380CC4-5D6E-409C-BE32-E72D297353CC}">
              <c16:uniqueId val="{00000003-7644-4528-B631-E600C97D1D73}"/>
            </c:ext>
          </c:extLst>
        </c:ser>
        <c:ser>
          <c:idx val="4"/>
          <c:order val="4"/>
          <c:tx>
            <c:strRef>
              <c:f>Hoja1!$A$6</c:f>
              <c:strCache>
                <c:ptCount val="1"/>
                <c:pt idx="0">
                  <c:v>DEV.</c:v>
                </c:pt>
              </c:strCache>
            </c:strRef>
          </c:tx>
          <c:spPr>
            <a:solidFill>
              <a:schemeClr val="accent1">
                <a:lumMod val="50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Hoja1!$B$1:$F$1</c:f>
              <c:strCache>
                <c:ptCount val="5"/>
                <c:pt idx="0">
                  <c:v>SC</c:v>
                </c:pt>
                <c:pt idx="1">
                  <c:v>MC</c:v>
                </c:pt>
                <c:pt idx="2">
                  <c:v>IRTP</c:v>
                </c:pt>
                <c:pt idx="3">
                  <c:v>BNP</c:v>
                </c:pt>
                <c:pt idx="4">
                  <c:v>AGN</c:v>
                </c:pt>
              </c:strCache>
            </c:strRef>
          </c:cat>
          <c:val>
            <c:numRef>
              <c:f>Hoja1!$B$6:$F$6</c:f>
              <c:numCache>
                <c:formatCode>#,##0.0,,</c:formatCode>
                <c:ptCount val="5"/>
                <c:pt idx="0">
                  <c:v>261232171</c:v>
                </c:pt>
                <c:pt idx="1">
                  <c:v>191610927</c:v>
                </c:pt>
                <c:pt idx="2">
                  <c:v>86381586</c:v>
                </c:pt>
                <c:pt idx="3">
                  <c:v>18209180</c:v>
                </c:pt>
                <c:pt idx="4">
                  <c:v>10537910</c:v>
                </c:pt>
              </c:numCache>
            </c:numRef>
          </c:val>
          <c:extLst>
            <c:ext xmlns:c16="http://schemas.microsoft.com/office/drawing/2014/chart" uri="{C3380CC4-5D6E-409C-BE32-E72D297353CC}">
              <c16:uniqueId val="{00000004-7644-4528-B631-E600C97D1D73}"/>
            </c:ext>
          </c:extLst>
        </c:ser>
        <c:dLbls>
          <c:dLblPos val="outEnd"/>
          <c:showLegendKey val="0"/>
          <c:showVal val="1"/>
          <c:showCatName val="0"/>
          <c:showSerName val="0"/>
          <c:showPercent val="0"/>
          <c:showBubbleSize val="0"/>
        </c:dLbls>
        <c:gapWidth val="219"/>
        <c:overlap val="-27"/>
        <c:axId val="-1701056000"/>
        <c:axId val="-1701049472"/>
      </c:barChart>
      <c:catAx>
        <c:axId val="-170105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PE"/>
          </a:p>
        </c:txPr>
        <c:crossAx val="-1701049472"/>
        <c:crosses val="autoZero"/>
        <c:auto val="1"/>
        <c:lblAlgn val="ctr"/>
        <c:lblOffset val="100"/>
        <c:noMultiLvlLbl val="0"/>
      </c:catAx>
      <c:valAx>
        <c:axId val="-1701049472"/>
        <c:scaling>
          <c:orientation val="minMax"/>
        </c:scaling>
        <c:delete val="1"/>
        <c:axPos val="l"/>
        <c:numFmt formatCode="#,##0.0,," sourceLinked="1"/>
        <c:majorTickMark val="none"/>
        <c:minorTickMark val="none"/>
        <c:tickLblPos val="nextTo"/>
        <c:crossAx val="-170105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0CA3BA"/>
            </a:solidFill>
          </c:spPr>
          <c:dPt>
            <c:idx val="0"/>
            <c:bubble3D val="0"/>
            <c:spPr>
              <a:solidFill>
                <a:srgbClr val="F9B233"/>
              </a:solidFill>
            </c:spPr>
            <c:extLst>
              <c:ext xmlns:c16="http://schemas.microsoft.com/office/drawing/2014/chart" uri="{C3380CC4-5D6E-409C-BE32-E72D297353CC}">
                <c16:uniqueId val="{00000001-8CA2-4466-9C04-D55C736A9B1E}"/>
              </c:ext>
            </c:extLst>
          </c:dPt>
          <c:dPt>
            <c:idx val="2"/>
            <c:bubble3D val="0"/>
            <c:spPr>
              <a:solidFill>
                <a:schemeClr val="accent1">
                  <a:lumMod val="50000"/>
                </a:schemeClr>
              </a:solidFill>
            </c:spPr>
            <c:extLst>
              <c:ext xmlns:c16="http://schemas.microsoft.com/office/drawing/2014/chart" uri="{C3380CC4-5D6E-409C-BE32-E72D297353CC}">
                <c16:uniqueId val="{00000003-8CA2-4466-9C04-D55C736A9B1E}"/>
              </c:ext>
            </c:extLst>
          </c:dPt>
          <c:dLbls>
            <c:spPr>
              <a:noFill/>
              <a:ln>
                <a:noFill/>
              </a:ln>
              <a:effectLst/>
            </c:spPr>
            <c:txPr>
              <a:bodyPr wrap="square" lIns="38100" tIns="19050" rIns="38100" bIns="19050" anchor="ctr">
                <a:spAutoFit/>
              </a:bodyPr>
              <a:lstStyle/>
              <a:p>
                <a:pPr>
                  <a:defRPr sz="1200" b="1">
                    <a:solidFill>
                      <a:schemeClr val="bg1">
                        <a:lumMod val="95000"/>
                      </a:schemeClr>
                    </a:solidFill>
                  </a:defRPr>
                </a:pPr>
                <a:endParaRPr lang="es-PE"/>
              </a:p>
            </c:txPr>
            <c:showLegendKey val="0"/>
            <c:showVal val="1"/>
            <c:showCatName val="0"/>
            <c:showSerName val="0"/>
            <c:showPercent val="0"/>
            <c:showBubbleSize val="0"/>
            <c:showLeaderLines val="1"/>
            <c:extLst>
              <c:ext xmlns:c15="http://schemas.microsoft.com/office/drawing/2012/chart" uri="{CE6537A1-D6FC-4f65-9D91-7224C49458BB}"/>
            </c:extLst>
          </c:dLbls>
          <c:cat>
            <c:strRef>
              <c:f>'por pliegos'!$A$3:$A$5</c:f>
              <c:strCache>
                <c:ptCount val="3"/>
                <c:pt idx="0">
                  <c:v>MC</c:v>
                </c:pt>
                <c:pt idx="1">
                  <c:v>AGN</c:v>
                </c:pt>
                <c:pt idx="2">
                  <c:v>IRTP</c:v>
                </c:pt>
              </c:strCache>
            </c:strRef>
          </c:cat>
          <c:val>
            <c:numRef>
              <c:f>'por pliegos'!$D$3:$D$5</c:f>
              <c:numCache>
                <c:formatCode>#,##0.0</c:formatCode>
                <c:ptCount val="3"/>
                <c:pt idx="0">
                  <c:v>117.99142999999999</c:v>
                </c:pt>
                <c:pt idx="1">
                  <c:v>1.358787</c:v>
                </c:pt>
                <c:pt idx="2">
                  <c:v>33.258795999999997</c:v>
                </c:pt>
              </c:numCache>
            </c:numRef>
          </c:val>
          <c:extLst>
            <c:ext xmlns:c16="http://schemas.microsoft.com/office/drawing/2014/chart" uri="{C3380CC4-5D6E-409C-BE32-E72D297353CC}">
              <c16:uniqueId val="{00000004-8CA2-4466-9C04-D55C736A9B1E}"/>
            </c:ext>
          </c:extLst>
        </c:ser>
        <c:dLbls>
          <c:showLegendKey val="0"/>
          <c:showVal val="1"/>
          <c:showCatName val="0"/>
          <c:showSerName val="0"/>
          <c:showPercent val="0"/>
          <c:showBubbleSize val="0"/>
          <c:showLeaderLines val="1"/>
        </c:dLbls>
        <c:firstSliceAng val="212"/>
        <c:holeSize val="63"/>
      </c:doughnutChart>
    </c:plotArea>
    <c:legend>
      <c:legendPos val="b"/>
      <c:overlay val="0"/>
    </c:legend>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6903588467365"/>
          <c:y val="0.12814284184863403"/>
          <c:w val="0.86227537182852143"/>
          <c:h val="0.69713027966666086"/>
        </c:manualLayout>
      </c:layout>
      <c:barChart>
        <c:barDir val="col"/>
        <c:grouping val="clustered"/>
        <c:varyColors val="0"/>
        <c:ser>
          <c:idx val="0"/>
          <c:order val="0"/>
          <c:tx>
            <c:strRef>
              <c:f>'por pliegos'!$C$2</c:f>
              <c:strCache>
                <c:ptCount val="1"/>
                <c:pt idx="0">
                  <c:v>PIM 2023</c:v>
                </c:pt>
              </c:strCache>
            </c:strRef>
          </c:tx>
          <c:spPr>
            <a:solidFill>
              <a:srgbClr val="F9B233"/>
            </a:solidFill>
          </c:spPr>
          <c:invertIfNegative val="0"/>
          <c:dLbls>
            <c:dLbl>
              <c:idx val="1"/>
              <c:layout>
                <c:manualLayout>
                  <c:x val="-1.1899702507437314E-2"/>
                  <c:y val="-2.3625828531762511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B4-4D89-997C-03950847E1B0}"/>
                </c:ext>
              </c:extLst>
            </c:dLbl>
            <c:spPr>
              <a:noFill/>
              <a:ln>
                <a:noFill/>
              </a:ln>
              <a:effectLst/>
            </c:spPr>
            <c:txPr>
              <a:bodyPr wrap="square" lIns="38100" tIns="19050" rIns="38100" bIns="19050" anchor="ctr">
                <a:spAutoFit/>
              </a:bodyPr>
              <a:lstStyle/>
              <a:p>
                <a:pPr>
                  <a:defRPr sz="1100" b="1">
                    <a:solidFill>
                      <a:srgbClr val="F9B233"/>
                    </a:solidFill>
                  </a:defRPr>
                </a:pPr>
                <a:endParaRPr lang="es-PE"/>
              </a:p>
            </c:tx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'por pliegos'!$A$3:$A$5</c:f>
              <c:strCache>
                <c:ptCount val="3"/>
                <c:pt idx="0">
                  <c:v>MC</c:v>
                </c:pt>
                <c:pt idx="1">
                  <c:v>AGN</c:v>
                </c:pt>
                <c:pt idx="2">
                  <c:v>IRTP</c:v>
                </c:pt>
              </c:strCache>
            </c:strRef>
          </c:cat>
          <c:val>
            <c:numRef>
              <c:f>'por pliegos'!$D$3:$D$5</c:f>
              <c:numCache>
                <c:formatCode>#,##0.0</c:formatCode>
                <c:ptCount val="3"/>
                <c:pt idx="0">
                  <c:v>117.99142999999999</c:v>
                </c:pt>
                <c:pt idx="1">
                  <c:v>1.358787</c:v>
                </c:pt>
                <c:pt idx="2">
                  <c:v>33.258795999999997</c:v>
                </c:pt>
              </c:numCache>
            </c:numRef>
          </c:val>
          <c:extLst>
            <c:ext xmlns:c16="http://schemas.microsoft.com/office/drawing/2014/chart" uri="{C3380CC4-5D6E-409C-BE32-E72D297353CC}">
              <c16:uniqueId val="{00000001-65B4-4D89-997C-03950847E1B0}"/>
            </c:ext>
          </c:extLst>
        </c:ser>
        <c:dLbls>
          <c:showLegendKey val="0"/>
          <c:showVal val="0"/>
          <c:showCatName val="0"/>
          <c:showSerName val="0"/>
          <c:showPercent val="0"/>
          <c:showBubbleSize val="0"/>
        </c:dLbls>
        <c:gapWidth val="133"/>
        <c:axId val="-1922716384"/>
        <c:axId val="-1651880688"/>
      </c:barChart>
      <c:barChart>
        <c:barDir val="col"/>
        <c:grouping val="clustered"/>
        <c:varyColors val="0"/>
        <c:ser>
          <c:idx val="1"/>
          <c:order val="1"/>
          <c:tx>
            <c:strRef>
              <c:f>'por pliegos'!$G$2</c:f>
              <c:strCache>
                <c:ptCount val="1"/>
                <c:pt idx="0">
                  <c:v>Devengado 2023</c:v>
                </c:pt>
              </c:strCache>
            </c:strRef>
          </c:tx>
          <c:spPr>
            <a:solidFill>
              <a:srgbClr val="237F70"/>
            </a:solidFill>
          </c:spPr>
          <c:invertIfNegative val="0"/>
          <c:dLbls>
            <c:dLbl>
              <c:idx val="0"/>
              <c:numFmt formatCode="#,##0.0" sourceLinked="0"/>
              <c:spPr>
                <a:noFill/>
                <a:ln>
                  <a:noFill/>
                </a:ln>
                <a:effectLst/>
              </c:spPr>
              <c:txPr>
                <a:bodyPr/>
                <a:lstStyle/>
                <a:p>
                  <a:pPr>
                    <a:defRPr sz="1050" b="1">
                      <a:solidFill>
                        <a:srgbClr val="237F70"/>
                      </a:solidFill>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0-5BD3-4E0A-83B1-B76A975D0E89}"/>
                </c:ext>
              </c:extLst>
            </c:dLbl>
            <c:dLbl>
              <c:idx val="1"/>
              <c:layout>
                <c:manualLayout>
                  <c:x val="-1.2466210997058252E-16"/>
                  <c:y val="1.01253550850410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B4-4D89-997C-03950847E1B0}"/>
                </c:ext>
              </c:extLst>
            </c:dLbl>
            <c:spPr>
              <a:noFill/>
              <a:ln>
                <a:noFill/>
              </a:ln>
              <a:effectLst/>
            </c:spPr>
            <c:txPr>
              <a:bodyPr/>
              <a:lstStyle/>
              <a:p>
                <a:pPr>
                  <a:defRPr sz="1050" b="1">
                    <a:solidFill>
                      <a:srgbClr val="237F70"/>
                    </a:solidFill>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'por pliegos'!$A$3:$A$5</c:f>
              <c:strCache>
                <c:ptCount val="3"/>
                <c:pt idx="0">
                  <c:v>MC</c:v>
                </c:pt>
                <c:pt idx="1">
                  <c:v>AGN</c:v>
                </c:pt>
                <c:pt idx="2">
                  <c:v>IRTP</c:v>
                </c:pt>
              </c:strCache>
            </c:strRef>
          </c:cat>
          <c:val>
            <c:numRef>
              <c:f>'por pliegos'!$G$3:$G$5</c:f>
              <c:numCache>
                <c:formatCode>#,##0.0</c:formatCode>
                <c:ptCount val="3"/>
                <c:pt idx="0" formatCode="#,##0">
                  <c:v>34.245890000000003</c:v>
                </c:pt>
                <c:pt idx="1">
                  <c:v>1.0245359999999999</c:v>
                </c:pt>
                <c:pt idx="2">
                  <c:v>0.18509</c:v>
                </c:pt>
              </c:numCache>
            </c:numRef>
          </c:val>
          <c:extLst>
            <c:ext xmlns:c16="http://schemas.microsoft.com/office/drawing/2014/chart" uri="{C3380CC4-5D6E-409C-BE32-E72D297353CC}">
              <c16:uniqueId val="{00000003-65B4-4D89-997C-03950847E1B0}"/>
            </c:ext>
          </c:extLst>
        </c:ser>
        <c:dLbls>
          <c:showLegendKey val="0"/>
          <c:showVal val="0"/>
          <c:showCatName val="0"/>
          <c:showSerName val="0"/>
          <c:showPercent val="0"/>
          <c:showBubbleSize val="0"/>
        </c:dLbls>
        <c:gapWidth val="258"/>
        <c:axId val="-1651875248"/>
        <c:axId val="-1651867632"/>
      </c:barChart>
      <c:catAx>
        <c:axId val="-1922716384"/>
        <c:scaling>
          <c:orientation val="minMax"/>
        </c:scaling>
        <c:delete val="0"/>
        <c:axPos val="b"/>
        <c:numFmt formatCode="General" sourceLinked="0"/>
        <c:majorTickMark val="none"/>
        <c:minorTickMark val="none"/>
        <c:tickLblPos val="nextTo"/>
        <c:txPr>
          <a:bodyPr/>
          <a:lstStyle/>
          <a:p>
            <a:pPr>
              <a:defRPr b="1"/>
            </a:pPr>
            <a:endParaRPr lang="es-PE"/>
          </a:p>
        </c:txPr>
        <c:crossAx val="-1651880688"/>
        <c:crosses val="autoZero"/>
        <c:auto val="1"/>
        <c:lblAlgn val="ctr"/>
        <c:lblOffset val="100"/>
        <c:noMultiLvlLbl val="0"/>
      </c:catAx>
      <c:valAx>
        <c:axId val="-1651880688"/>
        <c:scaling>
          <c:orientation val="minMax"/>
        </c:scaling>
        <c:delete val="1"/>
        <c:axPos val="l"/>
        <c:numFmt formatCode="#,##0" sourceLinked="0"/>
        <c:majorTickMark val="none"/>
        <c:minorTickMark val="none"/>
        <c:tickLblPos val="nextTo"/>
        <c:crossAx val="-1922716384"/>
        <c:crosses val="autoZero"/>
        <c:crossBetween val="between"/>
      </c:valAx>
      <c:valAx>
        <c:axId val="-1651867632"/>
        <c:scaling>
          <c:orientation val="minMax"/>
        </c:scaling>
        <c:delete val="1"/>
        <c:axPos val="r"/>
        <c:numFmt formatCode="#,##0" sourceLinked="1"/>
        <c:majorTickMark val="out"/>
        <c:minorTickMark val="none"/>
        <c:tickLblPos val="nextTo"/>
        <c:crossAx val="-1651875248"/>
        <c:crosses val="max"/>
        <c:crossBetween val="between"/>
      </c:valAx>
      <c:catAx>
        <c:axId val="-1651875248"/>
        <c:scaling>
          <c:orientation val="minMax"/>
        </c:scaling>
        <c:delete val="1"/>
        <c:axPos val="b"/>
        <c:numFmt formatCode="General" sourceLinked="1"/>
        <c:majorTickMark val="out"/>
        <c:minorTickMark val="none"/>
        <c:tickLblPos val="nextTo"/>
        <c:crossAx val="-1651867632"/>
        <c:crosses val="autoZero"/>
        <c:auto val="1"/>
        <c:lblAlgn val="ctr"/>
        <c:lblOffset val="100"/>
        <c:noMultiLvlLbl val="0"/>
      </c:catAx>
      <c:spPr>
        <a:noFill/>
      </c:spPr>
    </c:plotArea>
    <c:legend>
      <c:legendPos val="b"/>
      <c:layout>
        <c:manualLayout>
          <c:xMode val="edge"/>
          <c:yMode val="edge"/>
          <c:x val="0.30215775138978468"/>
          <c:y val="0.92219446352995704"/>
          <c:w val="0.38275330363501436"/>
          <c:h val="7.2314685215595087E-2"/>
        </c:manualLayout>
      </c:layout>
      <c:overlay val="0"/>
      <c:txPr>
        <a:bodyPr/>
        <a:lstStyle/>
        <a:p>
          <a:pPr>
            <a:defRPr b="1"/>
          </a:pPr>
          <a:endParaRPr lang="es-PE"/>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849687612401387E-2"/>
          <c:y val="2.781356675704981E-2"/>
          <c:w val="0.97486975942516685"/>
          <c:h val="0.82845051933623248"/>
        </c:manualLayout>
      </c:layout>
      <c:barChart>
        <c:barDir val="col"/>
        <c:grouping val="clustered"/>
        <c:varyColors val="0"/>
        <c:ser>
          <c:idx val="0"/>
          <c:order val="0"/>
          <c:tx>
            <c:strRef>
              <c:f>GRAFICOS!$P$4</c:f>
              <c:strCache>
                <c:ptCount val="1"/>
                <c:pt idx="0">
                  <c:v>Programación MEF (S/)</c:v>
                </c:pt>
              </c:strCache>
            </c:strRef>
          </c:tx>
          <c:spPr>
            <a:solidFill>
              <a:srgbClr val="F9B2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lumMod val="7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GRAFICOS!$L$5:$L$16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GRAFICOS!$P$5:$P$16</c:f>
              <c:numCache>
                <c:formatCode>0.00</c:formatCode>
                <c:ptCount val="12"/>
                <c:pt idx="0">
                  <c:v>1.704907</c:v>
                </c:pt>
                <c:pt idx="1">
                  <c:v>7.23935</c:v>
                </c:pt>
                <c:pt idx="2">
                  <c:v>8.8630259999999996</c:v>
                </c:pt>
                <c:pt idx="3">
                  <c:v>9.3159085000000008</c:v>
                </c:pt>
                <c:pt idx="4">
                  <c:v>6.2760100764004889</c:v>
                </c:pt>
                <c:pt idx="5">
                  <c:v>8.5832171099999996</c:v>
                </c:pt>
                <c:pt idx="6">
                  <c:v>6.3037327100000002</c:v>
                </c:pt>
                <c:pt idx="7">
                  <c:v>9.622061089999999</c:v>
                </c:pt>
                <c:pt idx="8">
                  <c:v>13.1433853</c:v>
                </c:pt>
                <c:pt idx="9">
                  <c:v>15.804867209999999</c:v>
                </c:pt>
                <c:pt idx="10">
                  <c:v>24.790371619999998</c:v>
                </c:pt>
                <c:pt idx="11">
                  <c:v>37.499118759999995</c:v>
                </c:pt>
              </c:numCache>
            </c:numRef>
          </c:val>
          <c:extLst>
            <c:ext xmlns:c16="http://schemas.microsoft.com/office/drawing/2014/chart" uri="{C3380CC4-5D6E-409C-BE32-E72D297353CC}">
              <c16:uniqueId val="{00000000-67DE-40C1-8E3F-E713A66C5D86}"/>
            </c:ext>
          </c:extLst>
        </c:ser>
        <c:ser>
          <c:idx val="1"/>
          <c:order val="1"/>
          <c:tx>
            <c:strRef>
              <c:f>GRAFICOS!$O$4</c:f>
              <c:strCache>
                <c:ptCount val="1"/>
                <c:pt idx="0">
                  <c:v>Devengado</c:v>
                </c:pt>
              </c:strCache>
            </c:strRef>
          </c:tx>
          <c:spPr>
            <a:solidFill>
              <a:srgbClr val="237F70"/>
            </a:solidFill>
            <a:ln>
              <a:noFill/>
            </a:ln>
            <a:effectLst/>
          </c:spPr>
          <c:invertIfNegative val="0"/>
          <c:dLbls>
            <c:dLbl>
              <c:idx val="4"/>
              <c:layout>
                <c:manualLayout>
                  <c:x val="-4.3513593573893641E-17"/>
                  <c:y val="5.006442016268965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DE-40C1-8E3F-E713A66C5D86}"/>
                </c:ext>
              </c:extLst>
            </c:dLbl>
            <c:dLbl>
              <c:idx val="6"/>
              <c:numFmt formatCode="#,##0.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50000"/>
                        </a:schemeClr>
                      </a:solidFill>
                      <a:latin typeface="+mn-lt"/>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0-26CE-4028-A4CA-61F1938120E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50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GRAFICOS!$O$5:$O$16</c:f>
              <c:numCache>
                <c:formatCode>_-* #,##0.0_-;\-* #,##0.0_-;_-* "-"??_-;_-@_-</c:formatCode>
                <c:ptCount val="12"/>
                <c:pt idx="0" formatCode="_(* #,##0.00_);_(* \(#,##0.00\);_(* &quot;-&quot;??_);_(@_)">
                  <c:v>1.9628190000000001</c:v>
                </c:pt>
                <c:pt idx="1">
                  <c:v>2.2090360000000002</c:v>
                </c:pt>
                <c:pt idx="2" formatCode="_(* #,##0.00_);_(* \(#,##0.00\);_(* &quot;-&quot;??_);_(@_)">
                  <c:v>4.1256539999999999</c:v>
                </c:pt>
                <c:pt idx="3" formatCode="_(* #,##0.00_);_(* \(#,##0.00\);_(* &quot;-&quot;??_);_(@_)">
                  <c:v>4.6687750000000001</c:v>
                </c:pt>
                <c:pt idx="4" formatCode="_(* #,##0.00_);_(* \(#,##0.00\);_(* &quot;-&quot;??_);_(@_)">
                  <c:v>14.977862999999999</c:v>
                </c:pt>
                <c:pt idx="5" formatCode="_(* #,##0.00_);_(* \(#,##0.00\);_(* &quot;-&quot;??_);_(@_)">
                  <c:v>7.5075690000000002</c:v>
                </c:pt>
                <c:pt idx="6" formatCode="_-* #,##0.000_-;\-* #,##0.000_-;_-* &quot;-&quot;??_-;_-@_-">
                  <c:v>3.7989999999999999E-3</c:v>
                </c:pt>
                <c:pt idx="7" formatCode="_-* #,##0_-;\-* #,##0_-;_-* &quot;-&quot;??_-;_-@_-">
                  <c:v>0</c:v>
                </c:pt>
                <c:pt idx="8" formatCode="_-* #,##0_-;\-* #,##0_-;_-* &quot;-&quot;??_-;_-@_-">
                  <c:v>0</c:v>
                </c:pt>
                <c:pt idx="9" formatCode="_-* #,##0_-;\-* #,##0_-;_-* &quot;-&quot;??_-;_-@_-">
                  <c:v>0</c:v>
                </c:pt>
                <c:pt idx="10" formatCode="_-* #,##0_-;\-* #,##0_-;_-* &quot;-&quot;??_-;_-@_-">
                  <c:v>0</c:v>
                </c:pt>
                <c:pt idx="11" formatCode="_-* #,##0_-;\-* #,##0_-;_-* &quot;-&quot;??_-;_-@_-">
                  <c:v>0</c:v>
                </c:pt>
              </c:numCache>
            </c:numRef>
          </c:val>
          <c:extLst>
            <c:ext xmlns:c16="http://schemas.microsoft.com/office/drawing/2014/chart" uri="{C3380CC4-5D6E-409C-BE32-E72D297353CC}">
              <c16:uniqueId val="{00000002-67DE-40C1-8E3F-E713A66C5D86}"/>
            </c:ext>
          </c:extLst>
        </c:ser>
        <c:dLbls>
          <c:dLblPos val="outEnd"/>
          <c:showLegendKey val="0"/>
          <c:showVal val="1"/>
          <c:showCatName val="0"/>
          <c:showSerName val="0"/>
          <c:showPercent val="0"/>
          <c:showBubbleSize val="0"/>
        </c:dLbls>
        <c:gapWidth val="44"/>
        <c:axId val="-1651882320"/>
        <c:axId val="-1651874704"/>
      </c:barChart>
      <c:catAx>
        <c:axId val="-165188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E"/>
          </a:p>
        </c:txPr>
        <c:crossAx val="-1651874704"/>
        <c:crosses val="autoZero"/>
        <c:auto val="1"/>
        <c:lblAlgn val="ctr"/>
        <c:lblOffset val="100"/>
        <c:noMultiLvlLbl val="0"/>
      </c:catAx>
      <c:valAx>
        <c:axId val="-1651874704"/>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65188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C89A5-86D3-4541-A64F-B8F20CCD5A93}"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PE"/>
        </a:p>
      </dgm:t>
    </dgm:pt>
    <dgm:pt modelId="{307C2F23-81AB-4330-8BB2-72B9368E2799}">
      <dgm:prSet phldrT="[Texto]" custT="1"/>
      <dgm:spPr/>
      <dgm:t>
        <a:bodyPr/>
        <a:lstStyle/>
        <a:p>
          <a:r>
            <a:rPr lang="es-ES" sz="1300" b="1" dirty="0"/>
            <a:t>Fortalecer el sistema de alerta temprana en los espacios culturales para mitigar riesgos de desastres.</a:t>
          </a:r>
          <a:endParaRPr lang="es-PE" sz="1300" b="1" dirty="0"/>
        </a:p>
      </dgm:t>
    </dgm:pt>
    <dgm:pt modelId="{81DA99BC-DF8D-4636-820E-4E048CA6CAF2}" type="parTrans" cxnId="{EE7CDF6D-330A-402D-A928-99531942BB56}">
      <dgm:prSet/>
      <dgm:spPr/>
      <dgm:t>
        <a:bodyPr/>
        <a:lstStyle/>
        <a:p>
          <a:endParaRPr lang="es-PE" sz="1300" b="1"/>
        </a:p>
      </dgm:t>
    </dgm:pt>
    <dgm:pt modelId="{12208A3E-6543-4F8E-B462-8B45B94C8B3A}" type="sibTrans" cxnId="{EE7CDF6D-330A-402D-A928-99531942BB56}">
      <dgm:prSet/>
      <dgm:spPr/>
      <dgm:t>
        <a:bodyPr/>
        <a:lstStyle/>
        <a:p>
          <a:endParaRPr lang="es-PE" sz="1300" b="1"/>
        </a:p>
      </dgm:t>
    </dgm:pt>
    <dgm:pt modelId="{B9FC0DA0-AD01-4A68-9E88-A380E51C058E}">
      <dgm:prSet phldrT="[Texto]" custT="1"/>
      <dgm:spPr/>
      <dgm:t>
        <a:bodyPr/>
        <a:lstStyle/>
        <a:p>
          <a:r>
            <a:rPr lang="es-ES" sz="1300" b="1" dirty="0"/>
            <a:t>Desarrollar programas de capacitación en gestión de riesgos y atención de emergencias para el personal del sector cultura, para asegurar una respuesta efectiva ante desastres naturales.</a:t>
          </a:r>
          <a:endParaRPr lang="es-PE" sz="1300" b="1" dirty="0"/>
        </a:p>
      </dgm:t>
    </dgm:pt>
    <dgm:pt modelId="{AF218340-0077-480D-A126-F67B44249F9D}" type="parTrans" cxnId="{6825F47F-AEBD-4EB1-A68D-23AFD90AF5B8}">
      <dgm:prSet/>
      <dgm:spPr/>
      <dgm:t>
        <a:bodyPr/>
        <a:lstStyle/>
        <a:p>
          <a:endParaRPr lang="es-PE" sz="1300" b="1"/>
        </a:p>
      </dgm:t>
    </dgm:pt>
    <dgm:pt modelId="{A7B319DC-3D92-4055-A135-9BB93B4E1437}" type="sibTrans" cxnId="{6825F47F-AEBD-4EB1-A68D-23AFD90AF5B8}">
      <dgm:prSet/>
      <dgm:spPr/>
      <dgm:t>
        <a:bodyPr/>
        <a:lstStyle/>
        <a:p>
          <a:endParaRPr lang="es-PE" sz="1300" b="1"/>
        </a:p>
      </dgm:t>
    </dgm:pt>
    <dgm:pt modelId="{3EE144B4-C98B-4DFA-A7FE-F344EFB33FC4}">
      <dgm:prSet custT="1"/>
      <dgm:spPr/>
      <dgm:t>
        <a:bodyPr/>
        <a:lstStyle/>
        <a:p>
          <a:r>
            <a:rPr lang="es-ES" sz="1300" b="1" dirty="0"/>
            <a:t>Realizar el mantenimiento preventivo y correctivo de las sedes de las entidades del Sector para proteger la infraestructura, bienes muebles y garantizar la seguridad del personal y usuarios.</a:t>
          </a:r>
          <a:endParaRPr lang="es-PE" sz="1300" b="1" dirty="0"/>
        </a:p>
      </dgm:t>
    </dgm:pt>
    <dgm:pt modelId="{F2D3E2A8-6786-40CD-9B64-02B5E7F76646}" type="parTrans" cxnId="{C8BBFF5E-DC63-4990-A6A5-C03C6A57C425}">
      <dgm:prSet/>
      <dgm:spPr/>
      <dgm:t>
        <a:bodyPr/>
        <a:lstStyle/>
        <a:p>
          <a:endParaRPr lang="es-PE" sz="1300" b="1"/>
        </a:p>
      </dgm:t>
    </dgm:pt>
    <dgm:pt modelId="{DDCD63FB-5906-47BB-9A41-8BD5D920371F}" type="sibTrans" cxnId="{C8BBFF5E-DC63-4990-A6A5-C03C6A57C425}">
      <dgm:prSet/>
      <dgm:spPr/>
      <dgm:t>
        <a:bodyPr/>
        <a:lstStyle/>
        <a:p>
          <a:endParaRPr lang="es-PE" sz="1300" b="1"/>
        </a:p>
      </dgm:t>
    </dgm:pt>
    <dgm:pt modelId="{F6F96221-4EAF-47C0-94A3-0D1D421B55DE}">
      <dgm:prSet custT="1"/>
      <dgm:spPr/>
      <dgm:t>
        <a:bodyPr/>
        <a:lstStyle/>
        <a:p>
          <a:r>
            <a:rPr lang="es-ES" sz="1300" b="1" dirty="0"/>
            <a:t>Destinar recursos para el acondicionamiento y mantenimiento del patrimonio cultural, preservando su integridad ante desastres naturales.</a:t>
          </a:r>
          <a:endParaRPr lang="es-PE" sz="1300" b="1" dirty="0"/>
        </a:p>
      </dgm:t>
    </dgm:pt>
    <dgm:pt modelId="{925E4B98-36DA-4316-A78C-E243F695D0CA}" type="parTrans" cxnId="{AF7A9F69-6C36-40A3-B5EA-CE6039D146E6}">
      <dgm:prSet/>
      <dgm:spPr/>
      <dgm:t>
        <a:bodyPr/>
        <a:lstStyle/>
        <a:p>
          <a:endParaRPr lang="es-PE" sz="1300" b="1"/>
        </a:p>
      </dgm:t>
    </dgm:pt>
    <dgm:pt modelId="{570A79D8-D81D-4BF7-A076-621E975A14E4}" type="sibTrans" cxnId="{AF7A9F69-6C36-40A3-B5EA-CE6039D146E6}">
      <dgm:prSet/>
      <dgm:spPr/>
      <dgm:t>
        <a:bodyPr/>
        <a:lstStyle/>
        <a:p>
          <a:endParaRPr lang="es-PE" sz="1300" b="1"/>
        </a:p>
      </dgm:t>
    </dgm:pt>
    <dgm:pt modelId="{5241C435-6CC4-4595-9BC1-94CFE07CE56A}">
      <dgm:prSet custT="1"/>
      <dgm:spPr/>
      <dgm:t>
        <a:bodyPr/>
        <a:lstStyle/>
        <a:p>
          <a:r>
            <a:rPr lang="es-ES" sz="1300" b="1" dirty="0"/>
            <a:t>Brindar apoyo y atención específica a los pueblos indígenas y afroperuanos afectados por desastres, protegiendo su patrimonio cultural y promoviendo su participación en la gestión del patrimonio</a:t>
          </a:r>
          <a:endParaRPr lang="es-PE" sz="1300" b="1" dirty="0"/>
        </a:p>
      </dgm:t>
    </dgm:pt>
    <dgm:pt modelId="{F33EC8EB-9BB7-441D-91C1-BBC5BC81CC1B}" type="parTrans" cxnId="{6A926B0C-26A8-4369-81C5-D23B168D8B4E}">
      <dgm:prSet/>
      <dgm:spPr/>
      <dgm:t>
        <a:bodyPr/>
        <a:lstStyle/>
        <a:p>
          <a:endParaRPr lang="es-PE" sz="1300" b="1"/>
        </a:p>
      </dgm:t>
    </dgm:pt>
    <dgm:pt modelId="{D1CCD67E-D887-4DC2-A520-1C55CA541796}" type="sibTrans" cxnId="{6A926B0C-26A8-4369-81C5-D23B168D8B4E}">
      <dgm:prSet/>
      <dgm:spPr/>
      <dgm:t>
        <a:bodyPr/>
        <a:lstStyle/>
        <a:p>
          <a:endParaRPr lang="es-PE" sz="1300" b="1"/>
        </a:p>
      </dgm:t>
    </dgm:pt>
    <dgm:pt modelId="{C7D871A9-DE3C-440A-A8A9-B46570DCDF77}" type="pres">
      <dgm:prSet presAssocID="{A80C89A5-86D3-4541-A64F-B8F20CCD5A93}" presName="Name0" presStyleCnt="0">
        <dgm:presLayoutVars>
          <dgm:chMax val="7"/>
          <dgm:chPref val="7"/>
          <dgm:dir/>
        </dgm:presLayoutVars>
      </dgm:prSet>
      <dgm:spPr/>
    </dgm:pt>
    <dgm:pt modelId="{956D6A60-4A36-431B-B6FF-03EEE8310076}" type="pres">
      <dgm:prSet presAssocID="{A80C89A5-86D3-4541-A64F-B8F20CCD5A93}" presName="Name1" presStyleCnt="0"/>
      <dgm:spPr/>
    </dgm:pt>
    <dgm:pt modelId="{DCBAE9F9-075B-473D-AB02-9CCC0206766A}" type="pres">
      <dgm:prSet presAssocID="{A80C89A5-86D3-4541-A64F-B8F20CCD5A93}" presName="cycle" presStyleCnt="0"/>
      <dgm:spPr/>
    </dgm:pt>
    <dgm:pt modelId="{34178C34-2D94-4E1B-9BE0-DEB7526CEA72}" type="pres">
      <dgm:prSet presAssocID="{A80C89A5-86D3-4541-A64F-B8F20CCD5A93}" presName="srcNode" presStyleLbl="node1" presStyleIdx="0" presStyleCnt="5"/>
      <dgm:spPr/>
    </dgm:pt>
    <dgm:pt modelId="{441BF44B-71F6-4740-8F5F-2E2823659504}" type="pres">
      <dgm:prSet presAssocID="{A80C89A5-86D3-4541-A64F-B8F20CCD5A93}" presName="conn" presStyleLbl="parChTrans1D2" presStyleIdx="0" presStyleCnt="1"/>
      <dgm:spPr/>
    </dgm:pt>
    <dgm:pt modelId="{4402890F-606D-4A6C-A0E7-27B9F3853C0A}" type="pres">
      <dgm:prSet presAssocID="{A80C89A5-86D3-4541-A64F-B8F20CCD5A93}" presName="extraNode" presStyleLbl="node1" presStyleIdx="0" presStyleCnt="5"/>
      <dgm:spPr/>
    </dgm:pt>
    <dgm:pt modelId="{F32E2F09-4E4B-474C-A565-2013A1D6C369}" type="pres">
      <dgm:prSet presAssocID="{A80C89A5-86D3-4541-A64F-B8F20CCD5A93}" presName="dstNode" presStyleLbl="node1" presStyleIdx="0" presStyleCnt="5"/>
      <dgm:spPr/>
    </dgm:pt>
    <dgm:pt modelId="{5B9ECE71-69F5-4927-AFA2-414FAEE0BDB9}" type="pres">
      <dgm:prSet presAssocID="{307C2F23-81AB-4330-8BB2-72B9368E2799}" presName="text_1" presStyleLbl="node1" presStyleIdx="0" presStyleCnt="5">
        <dgm:presLayoutVars>
          <dgm:bulletEnabled val="1"/>
        </dgm:presLayoutVars>
      </dgm:prSet>
      <dgm:spPr/>
    </dgm:pt>
    <dgm:pt modelId="{B5844D4E-2C64-46C2-9112-453E2DD5165B}" type="pres">
      <dgm:prSet presAssocID="{307C2F23-81AB-4330-8BB2-72B9368E2799}" presName="accent_1" presStyleCnt="0"/>
      <dgm:spPr/>
    </dgm:pt>
    <dgm:pt modelId="{01E4EEEA-9A19-4C21-A3AE-AA470C2F0CC9}" type="pres">
      <dgm:prSet presAssocID="{307C2F23-81AB-4330-8BB2-72B9368E2799}" presName="accentRepeatNode" presStyleLbl="solidFgAcc1" presStyleIdx="0" presStyleCnt="5"/>
      <dgm:spPr/>
    </dgm:pt>
    <dgm:pt modelId="{E4673F76-C9B1-47DF-9C30-385BC9675EF7}" type="pres">
      <dgm:prSet presAssocID="{3EE144B4-C98B-4DFA-A7FE-F344EFB33FC4}" presName="text_2" presStyleLbl="node1" presStyleIdx="1" presStyleCnt="5">
        <dgm:presLayoutVars>
          <dgm:bulletEnabled val="1"/>
        </dgm:presLayoutVars>
      </dgm:prSet>
      <dgm:spPr/>
    </dgm:pt>
    <dgm:pt modelId="{B97B72D1-AE74-4C36-B845-EF83D5857A40}" type="pres">
      <dgm:prSet presAssocID="{3EE144B4-C98B-4DFA-A7FE-F344EFB33FC4}" presName="accent_2" presStyleCnt="0"/>
      <dgm:spPr/>
    </dgm:pt>
    <dgm:pt modelId="{8FC98840-F8B4-407F-928F-6D89474EE0B1}" type="pres">
      <dgm:prSet presAssocID="{3EE144B4-C98B-4DFA-A7FE-F344EFB33FC4}" presName="accentRepeatNode" presStyleLbl="solidFgAcc1" presStyleIdx="1" presStyleCnt="5"/>
      <dgm:spPr/>
    </dgm:pt>
    <dgm:pt modelId="{8940836A-BDC0-42EC-83B6-BAF2AF59F2C2}" type="pres">
      <dgm:prSet presAssocID="{F6F96221-4EAF-47C0-94A3-0D1D421B55DE}" presName="text_3" presStyleLbl="node1" presStyleIdx="2" presStyleCnt="5">
        <dgm:presLayoutVars>
          <dgm:bulletEnabled val="1"/>
        </dgm:presLayoutVars>
      </dgm:prSet>
      <dgm:spPr/>
    </dgm:pt>
    <dgm:pt modelId="{20949DB2-E1C2-4379-B645-DC9FE01C1B26}" type="pres">
      <dgm:prSet presAssocID="{F6F96221-4EAF-47C0-94A3-0D1D421B55DE}" presName="accent_3" presStyleCnt="0"/>
      <dgm:spPr/>
    </dgm:pt>
    <dgm:pt modelId="{268F69D2-8D73-4AEF-BBB0-02B9B3DFF906}" type="pres">
      <dgm:prSet presAssocID="{F6F96221-4EAF-47C0-94A3-0D1D421B55DE}" presName="accentRepeatNode" presStyleLbl="solidFgAcc1" presStyleIdx="2" presStyleCnt="5"/>
      <dgm:spPr/>
    </dgm:pt>
    <dgm:pt modelId="{0A34C832-B824-48D2-BD88-49F018CCB489}" type="pres">
      <dgm:prSet presAssocID="{5241C435-6CC4-4595-9BC1-94CFE07CE56A}" presName="text_4" presStyleLbl="node1" presStyleIdx="3" presStyleCnt="5" custLinFactNeighborX="1447">
        <dgm:presLayoutVars>
          <dgm:bulletEnabled val="1"/>
        </dgm:presLayoutVars>
      </dgm:prSet>
      <dgm:spPr/>
    </dgm:pt>
    <dgm:pt modelId="{BB145411-8F79-472F-B0B0-708C0C4BCE69}" type="pres">
      <dgm:prSet presAssocID="{5241C435-6CC4-4595-9BC1-94CFE07CE56A}" presName="accent_4" presStyleCnt="0"/>
      <dgm:spPr/>
    </dgm:pt>
    <dgm:pt modelId="{62F854FC-F2DF-46D0-9265-1F683E4E9931}" type="pres">
      <dgm:prSet presAssocID="{5241C435-6CC4-4595-9BC1-94CFE07CE56A}" presName="accentRepeatNode" presStyleLbl="solidFgAcc1" presStyleIdx="3" presStyleCnt="5"/>
      <dgm:spPr/>
    </dgm:pt>
    <dgm:pt modelId="{89A88F9B-D1AC-46EB-AFB0-5798B8B97563}" type="pres">
      <dgm:prSet presAssocID="{B9FC0DA0-AD01-4A68-9E88-A380E51C058E}" presName="text_5" presStyleLbl="node1" presStyleIdx="4" presStyleCnt="5">
        <dgm:presLayoutVars>
          <dgm:bulletEnabled val="1"/>
        </dgm:presLayoutVars>
      </dgm:prSet>
      <dgm:spPr/>
    </dgm:pt>
    <dgm:pt modelId="{ED404854-1EE5-4E27-AFF3-13F45D487A82}" type="pres">
      <dgm:prSet presAssocID="{B9FC0DA0-AD01-4A68-9E88-A380E51C058E}" presName="accent_5" presStyleCnt="0"/>
      <dgm:spPr/>
    </dgm:pt>
    <dgm:pt modelId="{DD56254C-E75A-4731-B34F-1557B016E250}" type="pres">
      <dgm:prSet presAssocID="{B9FC0DA0-AD01-4A68-9E88-A380E51C058E}" presName="accentRepeatNode" presStyleLbl="solidFgAcc1" presStyleIdx="4" presStyleCnt="5"/>
      <dgm:spPr/>
    </dgm:pt>
  </dgm:ptLst>
  <dgm:cxnLst>
    <dgm:cxn modelId="{6A926B0C-26A8-4369-81C5-D23B168D8B4E}" srcId="{A80C89A5-86D3-4541-A64F-B8F20CCD5A93}" destId="{5241C435-6CC4-4595-9BC1-94CFE07CE56A}" srcOrd="3" destOrd="0" parTransId="{F33EC8EB-9BB7-441D-91C1-BBC5BC81CC1B}" sibTransId="{D1CCD67E-D887-4DC2-A520-1C55CA541796}"/>
    <dgm:cxn modelId="{22F26A19-F1AA-4D7F-A1C9-E6AF2FA659BD}" type="presOf" srcId="{B9FC0DA0-AD01-4A68-9E88-A380E51C058E}" destId="{89A88F9B-D1AC-46EB-AFB0-5798B8B97563}" srcOrd="0" destOrd="0" presId="urn:microsoft.com/office/officeart/2008/layout/VerticalCurvedList"/>
    <dgm:cxn modelId="{0E1D8037-3DB0-498C-8D13-D540DC7914D7}" type="presOf" srcId="{12208A3E-6543-4F8E-B462-8B45B94C8B3A}" destId="{441BF44B-71F6-4740-8F5F-2E2823659504}" srcOrd="0" destOrd="0" presId="urn:microsoft.com/office/officeart/2008/layout/VerticalCurvedList"/>
    <dgm:cxn modelId="{C8BBFF5E-DC63-4990-A6A5-C03C6A57C425}" srcId="{A80C89A5-86D3-4541-A64F-B8F20CCD5A93}" destId="{3EE144B4-C98B-4DFA-A7FE-F344EFB33FC4}" srcOrd="1" destOrd="0" parTransId="{F2D3E2A8-6786-40CD-9B64-02B5E7F76646}" sibTransId="{DDCD63FB-5906-47BB-9A41-8BD5D920371F}"/>
    <dgm:cxn modelId="{F76B4E64-8FE6-4A37-BC4E-B60B33C896BC}" type="presOf" srcId="{3EE144B4-C98B-4DFA-A7FE-F344EFB33FC4}" destId="{E4673F76-C9B1-47DF-9C30-385BC9675EF7}" srcOrd="0" destOrd="0" presId="urn:microsoft.com/office/officeart/2008/layout/VerticalCurvedList"/>
    <dgm:cxn modelId="{AF7A9F69-6C36-40A3-B5EA-CE6039D146E6}" srcId="{A80C89A5-86D3-4541-A64F-B8F20CCD5A93}" destId="{F6F96221-4EAF-47C0-94A3-0D1D421B55DE}" srcOrd="2" destOrd="0" parTransId="{925E4B98-36DA-4316-A78C-E243F695D0CA}" sibTransId="{570A79D8-D81D-4BF7-A076-621E975A14E4}"/>
    <dgm:cxn modelId="{EE7CDF6D-330A-402D-A928-99531942BB56}" srcId="{A80C89A5-86D3-4541-A64F-B8F20CCD5A93}" destId="{307C2F23-81AB-4330-8BB2-72B9368E2799}" srcOrd="0" destOrd="0" parTransId="{81DA99BC-DF8D-4636-820E-4E048CA6CAF2}" sibTransId="{12208A3E-6543-4F8E-B462-8B45B94C8B3A}"/>
    <dgm:cxn modelId="{086C624F-06D4-4171-ACCF-6767C805F2CA}" type="presOf" srcId="{A80C89A5-86D3-4541-A64F-B8F20CCD5A93}" destId="{C7D871A9-DE3C-440A-A8A9-B46570DCDF77}" srcOrd="0" destOrd="0" presId="urn:microsoft.com/office/officeart/2008/layout/VerticalCurvedList"/>
    <dgm:cxn modelId="{6B105050-C96D-4F5A-8CA9-7C32FAEA56B4}" type="presOf" srcId="{5241C435-6CC4-4595-9BC1-94CFE07CE56A}" destId="{0A34C832-B824-48D2-BD88-49F018CCB489}" srcOrd="0" destOrd="0" presId="urn:microsoft.com/office/officeart/2008/layout/VerticalCurvedList"/>
    <dgm:cxn modelId="{6825F47F-AEBD-4EB1-A68D-23AFD90AF5B8}" srcId="{A80C89A5-86D3-4541-A64F-B8F20CCD5A93}" destId="{B9FC0DA0-AD01-4A68-9E88-A380E51C058E}" srcOrd="4" destOrd="0" parTransId="{AF218340-0077-480D-A126-F67B44249F9D}" sibTransId="{A7B319DC-3D92-4055-A135-9BB93B4E1437}"/>
    <dgm:cxn modelId="{3118DEB7-56F7-4D42-A2F0-B8A9A856D022}" type="presOf" srcId="{307C2F23-81AB-4330-8BB2-72B9368E2799}" destId="{5B9ECE71-69F5-4927-AFA2-414FAEE0BDB9}" srcOrd="0" destOrd="0" presId="urn:microsoft.com/office/officeart/2008/layout/VerticalCurvedList"/>
    <dgm:cxn modelId="{64F41DE3-CB73-4862-B550-5A28B3A6DBC3}" type="presOf" srcId="{F6F96221-4EAF-47C0-94A3-0D1D421B55DE}" destId="{8940836A-BDC0-42EC-83B6-BAF2AF59F2C2}" srcOrd="0" destOrd="0" presId="urn:microsoft.com/office/officeart/2008/layout/VerticalCurvedList"/>
    <dgm:cxn modelId="{3FA549D6-FD76-44A8-810D-2AAE1E0CD9AD}" type="presParOf" srcId="{C7D871A9-DE3C-440A-A8A9-B46570DCDF77}" destId="{956D6A60-4A36-431B-B6FF-03EEE8310076}" srcOrd="0" destOrd="0" presId="urn:microsoft.com/office/officeart/2008/layout/VerticalCurvedList"/>
    <dgm:cxn modelId="{F91CDDDF-ACF8-436D-8E9D-410345562D40}" type="presParOf" srcId="{956D6A60-4A36-431B-B6FF-03EEE8310076}" destId="{DCBAE9F9-075B-473D-AB02-9CCC0206766A}" srcOrd="0" destOrd="0" presId="urn:microsoft.com/office/officeart/2008/layout/VerticalCurvedList"/>
    <dgm:cxn modelId="{FC64E003-837A-4FDB-B8AE-2D1ED7F90ECF}" type="presParOf" srcId="{DCBAE9F9-075B-473D-AB02-9CCC0206766A}" destId="{34178C34-2D94-4E1B-9BE0-DEB7526CEA72}" srcOrd="0" destOrd="0" presId="urn:microsoft.com/office/officeart/2008/layout/VerticalCurvedList"/>
    <dgm:cxn modelId="{910F044E-B52F-4D9E-93B2-09BEBFD9235A}" type="presParOf" srcId="{DCBAE9F9-075B-473D-AB02-9CCC0206766A}" destId="{441BF44B-71F6-4740-8F5F-2E2823659504}" srcOrd="1" destOrd="0" presId="urn:microsoft.com/office/officeart/2008/layout/VerticalCurvedList"/>
    <dgm:cxn modelId="{80568E27-7036-48D8-B9A2-F374E70682C4}" type="presParOf" srcId="{DCBAE9F9-075B-473D-AB02-9CCC0206766A}" destId="{4402890F-606D-4A6C-A0E7-27B9F3853C0A}" srcOrd="2" destOrd="0" presId="urn:microsoft.com/office/officeart/2008/layout/VerticalCurvedList"/>
    <dgm:cxn modelId="{BB7D73D1-67E8-45D9-87D1-3B4A4C030CC8}" type="presParOf" srcId="{DCBAE9F9-075B-473D-AB02-9CCC0206766A}" destId="{F32E2F09-4E4B-474C-A565-2013A1D6C369}" srcOrd="3" destOrd="0" presId="urn:microsoft.com/office/officeart/2008/layout/VerticalCurvedList"/>
    <dgm:cxn modelId="{8C6FB54C-B15D-4DFB-8D01-6E7710B74147}" type="presParOf" srcId="{956D6A60-4A36-431B-B6FF-03EEE8310076}" destId="{5B9ECE71-69F5-4927-AFA2-414FAEE0BDB9}" srcOrd="1" destOrd="0" presId="urn:microsoft.com/office/officeart/2008/layout/VerticalCurvedList"/>
    <dgm:cxn modelId="{07024645-3EB1-4A8E-BF06-EE03EF66E982}" type="presParOf" srcId="{956D6A60-4A36-431B-B6FF-03EEE8310076}" destId="{B5844D4E-2C64-46C2-9112-453E2DD5165B}" srcOrd="2" destOrd="0" presId="urn:microsoft.com/office/officeart/2008/layout/VerticalCurvedList"/>
    <dgm:cxn modelId="{FAFA9D9E-8E39-4F77-B578-EBB1DF9EBB68}" type="presParOf" srcId="{B5844D4E-2C64-46C2-9112-453E2DD5165B}" destId="{01E4EEEA-9A19-4C21-A3AE-AA470C2F0CC9}" srcOrd="0" destOrd="0" presId="urn:microsoft.com/office/officeart/2008/layout/VerticalCurvedList"/>
    <dgm:cxn modelId="{BC3DD22E-6410-4B67-AE3C-DD58B8692EF8}" type="presParOf" srcId="{956D6A60-4A36-431B-B6FF-03EEE8310076}" destId="{E4673F76-C9B1-47DF-9C30-385BC9675EF7}" srcOrd="3" destOrd="0" presId="urn:microsoft.com/office/officeart/2008/layout/VerticalCurvedList"/>
    <dgm:cxn modelId="{E7C82E0B-61AC-4C26-A9E8-7F136CAF9401}" type="presParOf" srcId="{956D6A60-4A36-431B-B6FF-03EEE8310076}" destId="{B97B72D1-AE74-4C36-B845-EF83D5857A40}" srcOrd="4" destOrd="0" presId="urn:microsoft.com/office/officeart/2008/layout/VerticalCurvedList"/>
    <dgm:cxn modelId="{02919EB7-84B1-4DD0-BBC8-F540CBD15ED3}" type="presParOf" srcId="{B97B72D1-AE74-4C36-B845-EF83D5857A40}" destId="{8FC98840-F8B4-407F-928F-6D89474EE0B1}" srcOrd="0" destOrd="0" presId="urn:microsoft.com/office/officeart/2008/layout/VerticalCurvedList"/>
    <dgm:cxn modelId="{705F86BF-431C-4878-9223-596CB9375B61}" type="presParOf" srcId="{956D6A60-4A36-431B-B6FF-03EEE8310076}" destId="{8940836A-BDC0-42EC-83B6-BAF2AF59F2C2}" srcOrd="5" destOrd="0" presId="urn:microsoft.com/office/officeart/2008/layout/VerticalCurvedList"/>
    <dgm:cxn modelId="{B27A7A20-1909-4703-94E6-29B741226D47}" type="presParOf" srcId="{956D6A60-4A36-431B-B6FF-03EEE8310076}" destId="{20949DB2-E1C2-4379-B645-DC9FE01C1B26}" srcOrd="6" destOrd="0" presId="urn:microsoft.com/office/officeart/2008/layout/VerticalCurvedList"/>
    <dgm:cxn modelId="{2A0AD7D7-0757-40D3-BDA4-949455165D92}" type="presParOf" srcId="{20949DB2-E1C2-4379-B645-DC9FE01C1B26}" destId="{268F69D2-8D73-4AEF-BBB0-02B9B3DFF906}" srcOrd="0" destOrd="0" presId="urn:microsoft.com/office/officeart/2008/layout/VerticalCurvedList"/>
    <dgm:cxn modelId="{9E1E07D1-150F-464D-A9D8-5AD24F7F6E75}" type="presParOf" srcId="{956D6A60-4A36-431B-B6FF-03EEE8310076}" destId="{0A34C832-B824-48D2-BD88-49F018CCB489}" srcOrd="7" destOrd="0" presId="urn:microsoft.com/office/officeart/2008/layout/VerticalCurvedList"/>
    <dgm:cxn modelId="{CD030802-8A42-4438-A764-F336ED813CAE}" type="presParOf" srcId="{956D6A60-4A36-431B-B6FF-03EEE8310076}" destId="{BB145411-8F79-472F-B0B0-708C0C4BCE69}" srcOrd="8" destOrd="0" presId="urn:microsoft.com/office/officeart/2008/layout/VerticalCurvedList"/>
    <dgm:cxn modelId="{96CD0075-46C7-49E3-8FA0-85977D5CC2BC}" type="presParOf" srcId="{BB145411-8F79-472F-B0B0-708C0C4BCE69}" destId="{62F854FC-F2DF-46D0-9265-1F683E4E9931}" srcOrd="0" destOrd="0" presId="urn:microsoft.com/office/officeart/2008/layout/VerticalCurvedList"/>
    <dgm:cxn modelId="{59E3E75E-37CB-4037-B043-AC18F4B93C3A}" type="presParOf" srcId="{956D6A60-4A36-431B-B6FF-03EEE8310076}" destId="{89A88F9B-D1AC-46EB-AFB0-5798B8B97563}" srcOrd="9" destOrd="0" presId="urn:microsoft.com/office/officeart/2008/layout/VerticalCurvedList"/>
    <dgm:cxn modelId="{25067837-C140-4A95-9C79-114F6B97DCDF}" type="presParOf" srcId="{956D6A60-4A36-431B-B6FF-03EEE8310076}" destId="{ED404854-1EE5-4E27-AFF3-13F45D487A82}" srcOrd="10" destOrd="0" presId="urn:microsoft.com/office/officeart/2008/layout/VerticalCurvedList"/>
    <dgm:cxn modelId="{DEF1BD8F-83F7-44C0-A3F8-C5FE6A99D8C6}" type="presParOf" srcId="{ED404854-1EE5-4E27-AFF3-13F45D487A82}" destId="{DD56254C-E75A-4731-B34F-1557B016E25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BF44B-71F6-4740-8F5F-2E2823659504}">
      <dsp:nvSpPr>
        <dsp:cNvPr id="0" name=""/>
        <dsp:cNvSpPr/>
      </dsp:nvSpPr>
      <dsp:spPr>
        <a:xfrm>
          <a:off x="-4511667" y="-691840"/>
          <a:ext cx="5374612" cy="5374612"/>
        </a:xfrm>
        <a:prstGeom prst="blockArc">
          <a:avLst>
            <a:gd name="adj1" fmla="val 18900000"/>
            <a:gd name="adj2" fmla="val 2700000"/>
            <a:gd name="adj3" fmla="val 40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ECE71-69F5-4927-AFA2-414FAEE0BDB9}">
      <dsp:nvSpPr>
        <dsp:cNvPr id="0" name=""/>
        <dsp:cNvSpPr/>
      </dsp:nvSpPr>
      <dsp:spPr>
        <a:xfrm>
          <a:off x="377786" y="249353"/>
          <a:ext cx="7696181" cy="4990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102"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t>Fortalecer el sistema de alerta temprana en los espacios culturales para mitigar riesgos de desastres.</a:t>
          </a:r>
          <a:endParaRPr lang="es-PE" sz="1300" b="1" kern="1200" dirty="0"/>
        </a:p>
      </dsp:txBody>
      <dsp:txXfrm>
        <a:off x="377786" y="249353"/>
        <a:ext cx="7696181" cy="499026"/>
      </dsp:txXfrm>
    </dsp:sp>
    <dsp:sp modelId="{01E4EEEA-9A19-4C21-A3AE-AA470C2F0CC9}">
      <dsp:nvSpPr>
        <dsp:cNvPr id="0" name=""/>
        <dsp:cNvSpPr/>
      </dsp:nvSpPr>
      <dsp:spPr>
        <a:xfrm>
          <a:off x="65894" y="186975"/>
          <a:ext cx="623782" cy="623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73F76-C9B1-47DF-9C30-385BC9675EF7}">
      <dsp:nvSpPr>
        <dsp:cNvPr id="0" name=""/>
        <dsp:cNvSpPr/>
      </dsp:nvSpPr>
      <dsp:spPr>
        <a:xfrm>
          <a:off x="735373" y="997653"/>
          <a:ext cx="7338593" cy="4990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102"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t>Realizar el mantenimiento preventivo y correctivo de las sedes de las entidades del Sector para proteger la infraestructura, bienes muebles y garantizar la seguridad del personal y usuarios.</a:t>
          </a:r>
          <a:endParaRPr lang="es-PE" sz="1300" b="1" kern="1200" dirty="0"/>
        </a:p>
      </dsp:txBody>
      <dsp:txXfrm>
        <a:off x="735373" y="997653"/>
        <a:ext cx="7338593" cy="499026"/>
      </dsp:txXfrm>
    </dsp:sp>
    <dsp:sp modelId="{8FC98840-F8B4-407F-928F-6D89474EE0B1}">
      <dsp:nvSpPr>
        <dsp:cNvPr id="0" name=""/>
        <dsp:cNvSpPr/>
      </dsp:nvSpPr>
      <dsp:spPr>
        <a:xfrm>
          <a:off x="423482" y="935274"/>
          <a:ext cx="623782" cy="623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40836A-BDC0-42EC-83B6-BAF2AF59F2C2}">
      <dsp:nvSpPr>
        <dsp:cNvPr id="0" name=""/>
        <dsp:cNvSpPr/>
      </dsp:nvSpPr>
      <dsp:spPr>
        <a:xfrm>
          <a:off x="845124" y="1745952"/>
          <a:ext cx="7228843" cy="4990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102"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t>Destinar recursos para el acondicionamiento y mantenimiento del patrimonio cultural, preservando su integridad ante desastres naturales.</a:t>
          </a:r>
          <a:endParaRPr lang="es-PE" sz="1300" b="1" kern="1200" dirty="0"/>
        </a:p>
      </dsp:txBody>
      <dsp:txXfrm>
        <a:off x="845124" y="1745952"/>
        <a:ext cx="7228843" cy="499026"/>
      </dsp:txXfrm>
    </dsp:sp>
    <dsp:sp modelId="{268F69D2-8D73-4AEF-BBB0-02B9B3DFF906}">
      <dsp:nvSpPr>
        <dsp:cNvPr id="0" name=""/>
        <dsp:cNvSpPr/>
      </dsp:nvSpPr>
      <dsp:spPr>
        <a:xfrm>
          <a:off x="533233" y="1683574"/>
          <a:ext cx="623782" cy="623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4C832-B824-48D2-BD88-49F018CCB489}">
      <dsp:nvSpPr>
        <dsp:cNvPr id="0" name=""/>
        <dsp:cNvSpPr/>
      </dsp:nvSpPr>
      <dsp:spPr>
        <a:xfrm>
          <a:off x="789406" y="2494252"/>
          <a:ext cx="7338593" cy="4990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102"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t>Brindar apoyo y atención específica a los pueblos indígenas y afroperuanos afectados por desastres, protegiendo su patrimonio cultural y promoviendo su participación en la gestión del patrimonio</a:t>
          </a:r>
          <a:endParaRPr lang="es-PE" sz="1300" b="1" kern="1200" dirty="0"/>
        </a:p>
      </dsp:txBody>
      <dsp:txXfrm>
        <a:off x="789406" y="2494252"/>
        <a:ext cx="7338593" cy="499026"/>
      </dsp:txXfrm>
    </dsp:sp>
    <dsp:sp modelId="{62F854FC-F2DF-46D0-9265-1F683E4E9931}">
      <dsp:nvSpPr>
        <dsp:cNvPr id="0" name=""/>
        <dsp:cNvSpPr/>
      </dsp:nvSpPr>
      <dsp:spPr>
        <a:xfrm>
          <a:off x="423482" y="2431874"/>
          <a:ext cx="623782" cy="623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A88F9B-D1AC-46EB-AFB0-5798B8B97563}">
      <dsp:nvSpPr>
        <dsp:cNvPr id="0" name=""/>
        <dsp:cNvSpPr/>
      </dsp:nvSpPr>
      <dsp:spPr>
        <a:xfrm>
          <a:off x="377786" y="3242552"/>
          <a:ext cx="7696181" cy="49902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102" tIns="33020" rIns="33020" bIns="33020" numCol="1" spcCol="1270" anchor="ctr" anchorCtr="0">
          <a:noAutofit/>
        </a:bodyPr>
        <a:lstStyle/>
        <a:p>
          <a:pPr marL="0" lvl="0" indent="0" algn="l" defTabSz="577850">
            <a:lnSpc>
              <a:spcPct val="90000"/>
            </a:lnSpc>
            <a:spcBef>
              <a:spcPct val="0"/>
            </a:spcBef>
            <a:spcAft>
              <a:spcPct val="35000"/>
            </a:spcAft>
            <a:buNone/>
          </a:pPr>
          <a:r>
            <a:rPr lang="es-ES" sz="1300" b="1" kern="1200" dirty="0"/>
            <a:t>Desarrollar programas de capacitación en gestión de riesgos y atención de emergencias para el personal del sector cultura, para asegurar una respuesta efectiva ante desastres naturales.</a:t>
          </a:r>
          <a:endParaRPr lang="es-PE" sz="1300" b="1" kern="1200" dirty="0"/>
        </a:p>
      </dsp:txBody>
      <dsp:txXfrm>
        <a:off x="377786" y="3242552"/>
        <a:ext cx="7696181" cy="499026"/>
      </dsp:txXfrm>
    </dsp:sp>
    <dsp:sp modelId="{DD56254C-E75A-4731-B34F-1557B016E250}">
      <dsp:nvSpPr>
        <dsp:cNvPr id="0" name=""/>
        <dsp:cNvSpPr/>
      </dsp:nvSpPr>
      <dsp:spPr>
        <a:xfrm>
          <a:off x="65894" y="3180174"/>
          <a:ext cx="623782" cy="62378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0.75733</cdr:x>
      <cdr:y>0.76248</cdr:y>
    </cdr:from>
    <cdr:to>
      <cdr:x>0.80366</cdr:x>
      <cdr:y>0.81607</cdr:y>
    </cdr:to>
    <cdr:sp macro="" textlink="">
      <cdr:nvSpPr>
        <cdr:cNvPr id="3" name="Llamada con línea 2 2"/>
        <cdr:cNvSpPr/>
      </cdr:nvSpPr>
      <cdr:spPr>
        <a:xfrm xmlns:a="http://schemas.openxmlformats.org/drawingml/2006/main">
          <a:off x="7783767" y="3552072"/>
          <a:ext cx="476173" cy="249654"/>
        </a:xfrm>
        <a:prstGeom xmlns:a="http://schemas.openxmlformats.org/drawingml/2006/main" prst="borderCallout2">
          <a:avLst>
            <a:gd name="adj1" fmla="val 18750"/>
            <a:gd name="adj2" fmla="val -8333"/>
            <a:gd name="adj3" fmla="val 18750"/>
            <a:gd name="adj4" fmla="val -16667"/>
            <a:gd name="adj5" fmla="val 94318"/>
            <a:gd name="adj6" fmla="val -25834"/>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PE" sz="1000" dirty="0">
              <a:solidFill>
                <a:schemeClr val="tx1"/>
              </a:solidFill>
            </a:rPr>
            <a:t>43%</a:t>
          </a:r>
        </a:p>
      </cdr:txBody>
    </cdr:sp>
  </cdr:relSizeAnchor>
  <cdr:relSizeAnchor xmlns:cdr="http://schemas.openxmlformats.org/drawingml/2006/chartDrawing">
    <cdr:from>
      <cdr:x>0.94623</cdr:x>
      <cdr:y>0.77004</cdr:y>
    </cdr:from>
    <cdr:to>
      <cdr:x>0.99256</cdr:x>
      <cdr:y>0.82363</cdr:y>
    </cdr:to>
    <cdr:sp macro="" textlink="">
      <cdr:nvSpPr>
        <cdr:cNvPr id="4" name="Llamada con línea 2 3"/>
        <cdr:cNvSpPr/>
      </cdr:nvSpPr>
      <cdr:spPr>
        <a:xfrm xmlns:a="http://schemas.openxmlformats.org/drawingml/2006/main">
          <a:off x="9725203" y="3587308"/>
          <a:ext cx="476173" cy="249654"/>
        </a:xfrm>
        <a:prstGeom xmlns:a="http://schemas.openxmlformats.org/drawingml/2006/main" prst="borderCallout2">
          <a:avLst>
            <a:gd name="adj1" fmla="val 18750"/>
            <a:gd name="adj2" fmla="val -8333"/>
            <a:gd name="adj3" fmla="val 18750"/>
            <a:gd name="adj4" fmla="val -16667"/>
            <a:gd name="adj5" fmla="val 89772"/>
            <a:gd name="adj6" fmla="val -18517"/>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PE" sz="1000" dirty="0">
              <a:solidFill>
                <a:schemeClr val="tx1"/>
              </a:solidFill>
            </a:rPr>
            <a:t>54</a:t>
          </a:r>
          <a:r>
            <a:rPr lang="es-PE" sz="800" dirty="0">
              <a:solidFill>
                <a:schemeClr val="tx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0.01547</cdr:x>
      <cdr:y>0</cdr:y>
    </cdr:from>
    <cdr:to>
      <cdr:x>0.36351</cdr:x>
      <cdr:y>0.09804</cdr:y>
    </cdr:to>
    <cdr:sp macro="" textlink="">
      <cdr:nvSpPr>
        <cdr:cNvPr id="2" name="1 CuadroTexto"/>
        <cdr:cNvSpPr txBox="1"/>
      </cdr:nvSpPr>
      <cdr:spPr>
        <a:xfrm xmlns:a="http://schemas.openxmlformats.org/drawingml/2006/main">
          <a:off x="79577" y="0"/>
          <a:ext cx="1790141" cy="311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100" b="1" dirty="0">
              <a:solidFill>
                <a:sysClr val="windowText" lastClr="000000"/>
              </a:solidFill>
            </a:rPr>
            <a:t>Millones de soles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3324" tIns="46662" rIns="93324" bIns="46662" rtlCol="0"/>
          <a:lstStyle>
            <a:lvl1pPr algn="l">
              <a:defRPr sz="1200"/>
            </a:lvl1pPr>
          </a:lstStyle>
          <a:p>
            <a:endParaRPr lang="es-PE"/>
          </a:p>
        </p:txBody>
      </p:sp>
      <p:sp>
        <p:nvSpPr>
          <p:cNvPr id="3" name="Marcador de fecha 2"/>
          <p:cNvSpPr>
            <a:spLocks noGrp="1"/>
          </p:cNvSpPr>
          <p:nvPr>
            <p:ph type="dt" idx="1"/>
          </p:nvPr>
        </p:nvSpPr>
        <p:spPr>
          <a:xfrm>
            <a:off x="3850444" y="0"/>
            <a:ext cx="2945659" cy="498056"/>
          </a:xfrm>
          <a:prstGeom prst="rect">
            <a:avLst/>
          </a:prstGeom>
        </p:spPr>
        <p:txBody>
          <a:bodyPr vert="horz" lIns="93324" tIns="46662" rIns="93324" bIns="46662" rtlCol="0"/>
          <a:lstStyle>
            <a:lvl1pPr algn="r">
              <a:defRPr sz="1200"/>
            </a:lvl1pPr>
          </a:lstStyle>
          <a:p>
            <a:fld id="{99F56B42-B5E4-426B-B6AD-66BA55A90C4B}" type="datetimeFigureOut">
              <a:rPr lang="es-PE" smtClean="0"/>
              <a:t>11/07/2023</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324" tIns="46662" rIns="93324" bIns="46662" rtlCol="0" anchor="ctr"/>
          <a:lstStyle/>
          <a:p>
            <a:endParaRPr lang="es-PE"/>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3324" tIns="46662" rIns="93324" bIns="46662"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3324" tIns="46662" rIns="93324" bIns="46662"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4" y="9428585"/>
            <a:ext cx="2945659" cy="498055"/>
          </a:xfrm>
          <a:prstGeom prst="rect">
            <a:avLst/>
          </a:prstGeom>
        </p:spPr>
        <p:txBody>
          <a:bodyPr vert="horz" lIns="93324" tIns="46662" rIns="93324" bIns="46662" rtlCol="0" anchor="b"/>
          <a:lstStyle>
            <a:lvl1pPr algn="r">
              <a:defRPr sz="1200"/>
            </a:lvl1pPr>
          </a:lstStyle>
          <a:p>
            <a:fld id="{BCBF5E38-D7FF-4C47-A659-0C6EB41EC05D}" type="slidenum">
              <a:rPr lang="es-PE" smtClean="0"/>
              <a:t>‹Nº›</a:t>
            </a:fld>
            <a:endParaRPr lang="es-PE"/>
          </a:p>
        </p:txBody>
      </p:sp>
    </p:spTree>
    <p:extLst>
      <p:ext uri="{BB962C8B-B14F-4D97-AF65-F5344CB8AC3E}">
        <p14:creationId xmlns:p14="http://schemas.microsoft.com/office/powerpoint/2010/main" val="376282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4982" indent="-174982" defTabSz="933237">
              <a:buFont typeface="Arial" panose="020B0604020202020204" pitchFamily="34" charset="0"/>
              <a:buChar char="•"/>
              <a:defRPr/>
            </a:pPr>
            <a:r>
              <a:rPr lang="es-PE" sz="1000" dirty="0"/>
              <a:t>EL PIM del Sector para inversiones es de S/ 152,609,013 que esta compuesto por S/ 88,027,966 de R.O. y S/ 29,963,464 de R.O.O.C. </a:t>
            </a:r>
            <a:endParaRPr lang="es-PE" sz="1100" dirty="0"/>
          </a:p>
          <a:p>
            <a:pPr marL="174982" indent="-174982">
              <a:buFont typeface="Arial" panose="020B0604020202020204" pitchFamily="34" charset="0"/>
              <a:buChar char="•"/>
            </a:pPr>
            <a:r>
              <a:rPr lang="es-PE" sz="1000" dirty="0"/>
              <a:t>En el I Trimestre 2023, en las regiones del sur del País (Cusco y Puno), ámbito de ejecución de la UE 002, se vivió conflictividad social, con el cierre de vías de comunicación y encarecimiento de bienes y materiales de obra</a:t>
            </a:r>
            <a:r>
              <a:rPr lang="es-PE" sz="900" dirty="0"/>
              <a:t> que limito la normal ejecución de obras programadas.</a:t>
            </a:r>
          </a:p>
          <a:p>
            <a:pPr marL="174982" indent="-174982">
              <a:buFont typeface="Arial" panose="020B0604020202020204" pitchFamily="34" charset="0"/>
              <a:buChar char="•"/>
            </a:pPr>
            <a:r>
              <a:rPr lang="es-PE" sz="900" dirty="0"/>
              <a:t>En el II Trimestre se normalizo la ejecución de las inversiones en una manera paulatina, alcanzándose a superar las metas programadas en 12.32%.</a:t>
            </a:r>
          </a:p>
        </p:txBody>
      </p:sp>
      <p:sp>
        <p:nvSpPr>
          <p:cNvPr id="4" name="Marcador de número de diapositiva 3"/>
          <p:cNvSpPr>
            <a:spLocks noGrp="1"/>
          </p:cNvSpPr>
          <p:nvPr>
            <p:ph type="sldNum" sz="quarter" idx="10"/>
          </p:nvPr>
        </p:nvSpPr>
        <p:spPr/>
        <p:txBody>
          <a:bodyPr/>
          <a:lstStyle/>
          <a:p>
            <a:pPr defTabSz="933237">
              <a:defRPr/>
            </a:pPr>
            <a:fld id="{92FD0652-0CFE-4AC0-BC93-A33FD7DBD844}" type="slidenum">
              <a:rPr lang="es-PE">
                <a:solidFill>
                  <a:prstClr val="black"/>
                </a:solidFill>
                <a:latin typeface="Calibri" panose="020F0502020204030204"/>
              </a:rPr>
              <a:pPr defTabSz="933237">
                <a:defRPr/>
              </a:pPr>
              <a:t>7</a:t>
            </a:fld>
            <a:endParaRPr lang="es-PE">
              <a:solidFill>
                <a:prstClr val="black"/>
              </a:solidFill>
              <a:latin typeface="Calibri" panose="020F0502020204030204"/>
            </a:endParaRPr>
          </a:p>
        </p:txBody>
      </p:sp>
    </p:spTree>
    <p:extLst>
      <p:ext uri="{BB962C8B-B14F-4D97-AF65-F5344CB8AC3E}">
        <p14:creationId xmlns:p14="http://schemas.microsoft.com/office/powerpoint/2010/main" val="27958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PE" dirty="0"/>
              <a:t>El saldo corresponde a R.O.O.C</a:t>
            </a:r>
            <a:r>
              <a:rPr lang="es-PE" baseline="0" dirty="0"/>
              <a:t> por un monto de S/ 9,993,760 con el cual la meta esperada de ejecución al cierre del 2023, alcanza el 93.45% del PIM</a:t>
            </a:r>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D0652-0CFE-4AC0-BC93-A33FD7DBD844}"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36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700" b="1" u="sng" dirty="0"/>
              <a:t>Plazos estimados</a:t>
            </a:r>
            <a:r>
              <a:rPr lang="es-ES" sz="1700" dirty="0"/>
              <a:t>:</a:t>
            </a:r>
          </a:p>
          <a:p>
            <a:r>
              <a:rPr lang="es-ES" sz="1700" dirty="0"/>
              <a:t>Fecha de envío del 4to entregable (05.06.2020), </a:t>
            </a:r>
          </a:p>
          <a:p>
            <a:r>
              <a:rPr lang="es-ES" sz="1700" dirty="0"/>
              <a:t>Aprobación de 4to entregable (26.06.2020) </a:t>
            </a:r>
          </a:p>
          <a:p>
            <a:r>
              <a:rPr lang="es-ES" sz="1700" dirty="0"/>
              <a:t>Consolidación del documento completo de PNC e incorporación de opiniones internas (hasta 10.07.2020)</a:t>
            </a:r>
            <a:r>
              <a:rPr lang="es-ES" sz="1700" b="1" dirty="0"/>
              <a:t> </a:t>
            </a:r>
          </a:p>
          <a:p>
            <a:r>
              <a:rPr lang="es-ES" sz="1700" dirty="0"/>
              <a:t>Remisión de la PNC a CEPLAN solicitando la Opinión Técnica Favorable (10.07.2020) </a:t>
            </a:r>
          </a:p>
          <a:p>
            <a:r>
              <a:rPr lang="es-ES" sz="1700" dirty="0"/>
              <a:t>Trámite de aprobación mediante Decreto Supremo (29.08.2020)</a:t>
            </a:r>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863C8-2CAE-4C5A-89DE-A0501FCC4B2C}"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4 Marcador de encabezado"/>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28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defTabSz="933237"/>
            <a:fld id="{BCBF5E38-D7FF-4C47-A659-0C6EB41EC05D}" type="slidenum">
              <a:rPr lang="es-PE">
                <a:solidFill>
                  <a:prstClr val="black"/>
                </a:solidFill>
                <a:latin typeface="Calibri" panose="020F0502020204030204"/>
              </a:rPr>
              <a:pPr defTabSz="933237"/>
              <a:t>13</a:t>
            </a:fld>
            <a:endParaRPr lang="es-PE">
              <a:solidFill>
                <a:prstClr val="black"/>
              </a:solidFill>
              <a:latin typeface="Calibri" panose="020F0502020204030204"/>
            </a:endParaRPr>
          </a:p>
        </p:txBody>
      </p:sp>
    </p:spTree>
    <p:extLst>
      <p:ext uri="{BB962C8B-B14F-4D97-AF65-F5344CB8AC3E}">
        <p14:creationId xmlns:p14="http://schemas.microsoft.com/office/powerpoint/2010/main" val="351047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ESCENARIO DE PELIGRO SEGÚN LAS CONDICIONES PARA EL DS 072.2023-PCM</a:t>
            </a:r>
          </a:p>
        </p:txBody>
      </p:sp>
      <p:sp>
        <p:nvSpPr>
          <p:cNvPr id="4" name="Marcador de número de diapositiva 3"/>
          <p:cNvSpPr>
            <a:spLocks noGrp="1"/>
          </p:cNvSpPr>
          <p:nvPr>
            <p:ph type="sldNum" sz="quarter" idx="5"/>
          </p:nvPr>
        </p:nvSpPr>
        <p:spPr/>
        <p:txBody>
          <a:bodyPr/>
          <a:lstStyle/>
          <a:p>
            <a:pPr defTabSz="933237"/>
            <a:fld id="{D7740E11-FD48-471B-8818-D1D456F9B316}" type="slidenum">
              <a:rPr lang="es-PE">
                <a:solidFill>
                  <a:prstClr val="black"/>
                </a:solidFill>
                <a:latin typeface="Calibri" panose="020F0502020204030204"/>
              </a:rPr>
              <a:pPr defTabSz="933237"/>
              <a:t>19</a:t>
            </a:fld>
            <a:endParaRPr lang="es-PE">
              <a:solidFill>
                <a:prstClr val="black"/>
              </a:solidFill>
              <a:latin typeface="Calibri" panose="020F0502020204030204"/>
            </a:endParaRPr>
          </a:p>
        </p:txBody>
      </p:sp>
    </p:spTree>
    <p:extLst>
      <p:ext uri="{BB962C8B-B14F-4D97-AF65-F5344CB8AC3E}">
        <p14:creationId xmlns:p14="http://schemas.microsoft.com/office/powerpoint/2010/main" val="234334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 este modo doy respuesta a las cuatro primeras preguntas presentadas. Gracias.</a:t>
            </a:r>
            <a:endParaRPr lang="es-PE" dirty="0"/>
          </a:p>
        </p:txBody>
      </p:sp>
      <p:sp>
        <p:nvSpPr>
          <p:cNvPr id="4" name="Marcador de número de diapositiva 3"/>
          <p:cNvSpPr>
            <a:spLocks noGrp="1"/>
          </p:cNvSpPr>
          <p:nvPr>
            <p:ph type="sldNum" sz="quarter" idx="5"/>
          </p:nvPr>
        </p:nvSpPr>
        <p:spPr/>
        <p:txBody>
          <a:bodyPr/>
          <a:lstStyle/>
          <a:p>
            <a:pPr defTabSz="933237">
              <a:defRPr/>
            </a:pPr>
            <a:fld id="{CCF54B85-AA67-40F6-9206-138213944C38}" type="slidenum">
              <a:rPr lang="es-PE" sz="1100">
                <a:solidFill>
                  <a:prstClr val="black"/>
                </a:solidFill>
                <a:latin typeface="Calibri" panose="020F0502020204030204"/>
              </a:rPr>
              <a:pPr defTabSz="933237">
                <a:defRPr/>
              </a:pPr>
              <a:t>22</a:t>
            </a:fld>
            <a:endParaRPr lang="es-PE" sz="1100">
              <a:solidFill>
                <a:prstClr val="black"/>
              </a:solidFill>
              <a:latin typeface="Calibri" panose="020F0502020204030204"/>
            </a:endParaRPr>
          </a:p>
        </p:txBody>
      </p:sp>
    </p:spTree>
    <p:extLst>
      <p:ext uri="{BB962C8B-B14F-4D97-AF65-F5344CB8AC3E}">
        <p14:creationId xmlns:p14="http://schemas.microsoft.com/office/powerpoint/2010/main" val="82314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E747A-BF9A-AC7D-CF13-BC5FFA4E40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BD645CE-9C21-3770-8B97-7DCB31573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4AB8D59-DEDC-4013-5B01-4139C82674A1}"/>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042284C1-9B45-5330-E6D3-C098E491C8F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B5721B-3385-8F26-7A56-2B746F7CBBE1}"/>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218414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B2C78-95BE-CB7A-DC15-FCABE2DD55F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9ACD882-B041-B911-236E-6C0220FAFD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A96C460-EE35-CE3E-1C02-D707E10F2049}"/>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823FACE2-B61C-2078-7A56-6373998E4EC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E56FB6-0B9C-E8DF-A837-F43C6396E622}"/>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342177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41A82-B8E2-777A-73CB-3A232173EF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4E8E27A-CA00-75FA-2EFD-13BD0CEF57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C115DB4-F85A-8979-0EA8-4233BF1A63A5}"/>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98DB9123-B5FF-0043-A85C-589ED8F2902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8B3E85D-4FA7-2DB7-C569-DD31E23DC57F}"/>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184986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19250" y="251208"/>
            <a:ext cx="6953503" cy="577215"/>
          </a:xfrm>
          <a:prstGeom prst="rect">
            <a:avLst/>
          </a:prstGeom>
        </p:spPr>
        <p:txBody>
          <a:bodyPr lIns="0" tIns="0" rIns="0" bIns="0"/>
          <a:lstStyle>
            <a:lvl1pPr>
              <a:defRPr sz="1500" b="1" i="0">
                <a:solidFill>
                  <a:srgbClr val="03AC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745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45151D1-C70B-B562-D8FB-FA0BF22E22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97E747A-BF9A-AC7D-CF13-BC5FFA4E40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BD645CE-9C21-3770-8B97-7DCB31573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4AB8D59-DEDC-4013-5B01-4139C82674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42284C1-9B45-5330-E6D3-C098E491C8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5B5721B-3385-8F26-7A56-2B746F7CBB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89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B84A6-AB8C-B9C9-B2B7-8C30D5CC18A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D05BB74-3464-AC84-3C28-196C46560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E6A165-8F50-F962-C953-4F562A2E17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660540A8-E01C-6354-5FB6-6EE210EC9E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36BA7751-6A15-FC2B-11C0-D50A5CDD2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92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41A8D-229A-46E1-4BFA-533376F7B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4DD035-134D-B48C-9B9D-5F0CF1DA0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A1D69D-4CA1-3EAE-1C65-F2E1D2AB41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AA0FF7BF-6D25-9975-DFE6-DEB4A72E00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1217D64-7158-4DEC-3377-E57072D4A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79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9DF26-29D8-C193-7DC5-93AD974070A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6C28415-317E-9C58-AF91-BF69F43FFF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83A42A45-8A43-62AA-4736-68E56FE828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FC20055-6A04-4398-9BAC-DE05388B45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AE73252-3820-AEEB-9C93-9E7C1FCD1F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E9E028BA-B137-8B20-78BC-219FD95003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27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73ADE-8D89-DF63-0802-DC41B925770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9B18495-9CF4-1B4F-B1A0-F9D807579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04C684-F9AD-F541-8A77-FEEF2A2C0DA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B392B5B-F4C6-6D8D-F7E0-A03D44BE2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FED12D-48A7-95B1-5045-D2B553DCC5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5711053-BBF0-62C1-AA79-F96B203CE0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F1181426-EB70-2B80-B85A-13C97CF23C2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311FA959-2855-5264-A256-8B834BB17C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8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58B5D-E362-C59E-D71E-C5184355D8E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0072B233-4C37-7FF6-9961-D01E3FF6CD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9616ED73-BBC8-8074-D4B1-2C1DD81C0B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17DA4FD4-2A48-489C-82CA-A0A5973943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50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B7BD93-8F81-834D-5187-F1496DDDD5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307C4702-8440-3C27-155E-D66EB25886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BA3BF7A4-8D26-5F2F-3FBD-3D7AA71397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1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B84A6-AB8C-B9C9-B2B7-8C30D5CC18A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D05BB74-3464-AC84-3C28-196C46560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9E6A165-8F50-F962-C953-4F562A2E1712}"/>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660540A8-E01C-6354-5FB6-6EE210EC9E0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6BA7751-6A15-FC2B-11C0-D50A5CDD2B69}"/>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3368283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081B-52F6-8749-F401-3C8E7607CD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6E8236-E652-6B38-5E76-F30BF3F9F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6F84191-6C9F-992A-1D4A-048F3DC89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709408-B0DC-BF9E-F0E2-B46C666C5E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7B6263DF-A62C-428E-A482-D7C89DC10F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70DB1FBF-89D4-63D0-2AFA-BFF5EF94E2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21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DE6B7-815F-82B8-CEEC-63EA843F33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6B4C8C5-886C-8AED-84D2-B13351ED6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6B41787-CD0B-D7D0-9AD8-E084684DB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940B13-DAF0-4C59-0C50-6558B9F7B5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F79A2539-35FB-5A62-9BA2-4DB3C5D6F6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27673C05-81BE-2936-2680-E0A97AABE2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260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B2C78-95BE-CB7A-DC15-FCABE2DD55F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9ACD882-B041-B911-236E-6C0220FAFD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A96C460-EE35-CE3E-1C02-D707E10F20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23FACE2-B61C-2078-7A56-6373998E4E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BE56FB6-0B9C-E8DF-A837-F43C6396E6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063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441A82-B8E2-777A-73CB-3A232173EF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4E8E27A-CA00-75FA-2EFD-13BD0CEF57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C115DB4-F85A-8979-0EA8-4233BF1A63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8DB9123-B5FF-0043-A85C-589ED8F290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8B3E85D-4FA7-2DB7-C569-DD31E23DC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4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D41A8D-229A-46E1-4BFA-533376F7B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4DD035-134D-B48C-9B9D-5F0CF1DA0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A1D69D-4CA1-3EAE-1C65-F2E1D2AB41B2}"/>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AA0FF7BF-6D25-9975-DFE6-DEB4A72E00F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91217D64-7158-4DEC-3377-E57072D4A527}"/>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23628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9DF26-29D8-C193-7DC5-93AD974070A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6C28415-317E-9C58-AF91-BF69F43FFF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83A42A45-8A43-62AA-4736-68E56FE828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DFC20055-6A04-4398-9BAC-DE05388B45D1}"/>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6" name="Marcador de pie de página 5">
            <a:extLst>
              <a:ext uri="{FF2B5EF4-FFF2-40B4-BE49-F238E27FC236}">
                <a16:creationId xmlns:a16="http://schemas.microsoft.com/office/drawing/2014/main" id="{2AE73252-3820-AEEB-9C93-9E7C1FCD1FB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9E028BA-B137-8B20-78BC-219FD95003B7}"/>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9555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73ADE-8D89-DF63-0802-DC41B925770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9B18495-9CF4-1B4F-B1A0-F9D807579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04C684-F9AD-F541-8A77-FEEF2A2C0DA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B392B5B-F4C6-6D8D-F7E0-A03D44BE2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FED12D-48A7-95B1-5045-D2B553DCC5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5711053-BBF0-62C1-AA79-F96B203CE02D}"/>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8" name="Marcador de pie de página 7">
            <a:extLst>
              <a:ext uri="{FF2B5EF4-FFF2-40B4-BE49-F238E27FC236}">
                <a16:creationId xmlns:a16="http://schemas.microsoft.com/office/drawing/2014/main" id="{F1181426-EB70-2B80-B85A-13C97CF23C27}"/>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11FA959-2855-5264-A256-8B834BB17CE2}"/>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15843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58B5D-E362-C59E-D71E-C5184355D8E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0072B233-4C37-7FF6-9961-D01E3FF6CDFA}"/>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4" name="Marcador de pie de página 3">
            <a:extLst>
              <a:ext uri="{FF2B5EF4-FFF2-40B4-BE49-F238E27FC236}">
                <a16:creationId xmlns:a16="http://schemas.microsoft.com/office/drawing/2014/main" id="{9616ED73-BBC8-8074-D4B1-2C1DD81C0B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7DA4FD4-2A48-489C-82CA-A0A597394357}"/>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82632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7B7BD93-8F81-834D-5187-F1496DDDD5D8}"/>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3" name="Marcador de pie de página 2">
            <a:extLst>
              <a:ext uri="{FF2B5EF4-FFF2-40B4-BE49-F238E27FC236}">
                <a16:creationId xmlns:a16="http://schemas.microsoft.com/office/drawing/2014/main" id="{307C4702-8440-3C27-155E-D66EB25886E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A3BF7A4-8D26-5F2F-3FBD-3D7AA7139733}"/>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150189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081B-52F6-8749-F401-3C8E7607CD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6E8236-E652-6B38-5E76-F30BF3F9F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6F84191-6C9F-992A-1D4A-048F3DC89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709408-B0DC-BF9E-F0E2-B46C666C5EFD}"/>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6" name="Marcador de pie de página 5">
            <a:extLst>
              <a:ext uri="{FF2B5EF4-FFF2-40B4-BE49-F238E27FC236}">
                <a16:creationId xmlns:a16="http://schemas.microsoft.com/office/drawing/2014/main" id="{7B6263DF-A62C-428E-A482-D7C89DC10FC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0DB1FBF-89D4-63D0-2AFA-BFF5EF94E2E7}"/>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143738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DE6B7-815F-82B8-CEEC-63EA843F33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6B4C8C5-886C-8AED-84D2-B13351ED6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6B41787-CD0B-D7D0-9AD8-E084684DB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940B13-DAF0-4C59-0C50-6558B9F7B567}"/>
              </a:ext>
            </a:extLst>
          </p:cNvPr>
          <p:cNvSpPr>
            <a:spLocks noGrp="1"/>
          </p:cNvSpPr>
          <p:nvPr>
            <p:ph type="dt" sz="half" idx="10"/>
          </p:nvPr>
        </p:nvSpPr>
        <p:spPr/>
        <p:txBody>
          <a:bodyPr/>
          <a:lstStyle/>
          <a:p>
            <a:fld id="{7523FA41-6AA5-4F45-9744-91E39E547A77}" type="datetimeFigureOut">
              <a:rPr lang="es-PE" smtClean="0"/>
              <a:t>11/07/2023</a:t>
            </a:fld>
            <a:endParaRPr lang="es-PE"/>
          </a:p>
        </p:txBody>
      </p:sp>
      <p:sp>
        <p:nvSpPr>
          <p:cNvPr id="6" name="Marcador de pie de página 5">
            <a:extLst>
              <a:ext uri="{FF2B5EF4-FFF2-40B4-BE49-F238E27FC236}">
                <a16:creationId xmlns:a16="http://schemas.microsoft.com/office/drawing/2014/main" id="{F79A2539-35FB-5A62-9BA2-4DB3C5D6F61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7673C05-81BE-2936-2680-E0A97AABE2F9}"/>
              </a:ext>
            </a:extLst>
          </p:cNvPr>
          <p:cNvSpPr>
            <a:spLocks noGrp="1"/>
          </p:cNvSpPr>
          <p:nvPr>
            <p:ph type="sldNum" sz="quarter" idx="12"/>
          </p:nvPr>
        </p:nvSpPr>
        <p:spPr/>
        <p:txBody>
          <a:bodyPr/>
          <a:lstStyle/>
          <a:p>
            <a:fld id="{9C295456-3400-6D47-B71D-E257FEEE815B}" type="slidenum">
              <a:rPr lang="es-PE" smtClean="0"/>
              <a:t>‹Nº›</a:t>
            </a:fld>
            <a:endParaRPr lang="es-PE"/>
          </a:p>
        </p:txBody>
      </p:sp>
    </p:spTree>
    <p:extLst>
      <p:ext uri="{BB962C8B-B14F-4D97-AF65-F5344CB8AC3E}">
        <p14:creationId xmlns:p14="http://schemas.microsoft.com/office/powerpoint/2010/main" val="418416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5AE3E-0A14-B8BC-B763-3D7CE2A53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CD2876A-6091-C48E-CD38-21F6EF1D5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DA07484-4F0E-14B7-9232-D768E502E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3FA41-6AA5-4F45-9744-91E39E547A77}" type="datetimeFigureOut">
              <a:rPr lang="es-PE" smtClean="0"/>
              <a:t>11/07/2023</a:t>
            </a:fld>
            <a:endParaRPr lang="es-PE"/>
          </a:p>
        </p:txBody>
      </p:sp>
      <p:sp>
        <p:nvSpPr>
          <p:cNvPr id="5" name="Marcador de pie de página 4">
            <a:extLst>
              <a:ext uri="{FF2B5EF4-FFF2-40B4-BE49-F238E27FC236}">
                <a16:creationId xmlns:a16="http://schemas.microsoft.com/office/drawing/2014/main" id="{CE3C414F-BECD-9397-1333-45664E006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E15EA87-3C7B-A1D6-53BD-C332F3DED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95456-3400-6D47-B71D-E257FEEE815B}" type="slidenum">
              <a:rPr lang="es-PE" smtClean="0"/>
              <a:t>‹Nº›</a:t>
            </a:fld>
            <a:endParaRPr lang="es-PE"/>
          </a:p>
        </p:txBody>
      </p:sp>
    </p:spTree>
    <p:extLst>
      <p:ext uri="{BB962C8B-B14F-4D97-AF65-F5344CB8AC3E}">
        <p14:creationId xmlns:p14="http://schemas.microsoft.com/office/powerpoint/2010/main" val="242761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5AE3E-0A14-B8BC-B763-3D7CE2A537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CD2876A-6091-C48E-CD38-21F6EF1D5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DA07484-4F0E-14B7-9232-D768E502E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23FA41-6AA5-4F45-9744-91E39E547A77}"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11/07/2023</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CE3C414F-BECD-9397-1333-45664E006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1E15EA87-3C7B-A1D6-53BD-C332F3DED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295456-3400-6D47-B71D-E257FEEE815B}"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79530B79-B3EB-6E46-85FB-327DF43D10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771596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3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jpeg"/><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9.xml"/><Relationship Id="rId10" Type="http://schemas.openxmlformats.org/officeDocument/2006/relationships/slide" Target="slide25.xml"/><Relationship Id="rId4" Type="http://schemas.openxmlformats.org/officeDocument/2006/relationships/slide" Target="slide28.xml"/><Relationship Id="rId9"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6E1059-2ACF-FA30-2A2B-18F3D965389A}"/>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ángulo 1"/>
          <p:cNvSpPr/>
          <p:nvPr/>
        </p:nvSpPr>
        <p:spPr>
          <a:xfrm>
            <a:off x="5318158" y="5753917"/>
            <a:ext cx="2651303" cy="400110"/>
          </a:xfrm>
          <a:prstGeom prst="rect">
            <a:avLst/>
          </a:prstGeom>
        </p:spPr>
        <p:txBody>
          <a:bodyPr wrap="none">
            <a:spAutoFit/>
          </a:bodyPr>
          <a:lstStyle/>
          <a:p>
            <a:r>
              <a:rPr lang="es-PE" sz="2000" dirty="0">
                <a:solidFill>
                  <a:schemeClr val="accent2">
                    <a:lumMod val="75000"/>
                  </a:schemeClr>
                </a:solidFill>
                <a:latin typeface="Calibri" panose="020F0502020204030204" pitchFamily="34" charset="0"/>
                <a:cs typeface="Calibri" panose="020F0502020204030204" pitchFamily="34" charset="0"/>
              </a:rPr>
              <a:t>Jueves 06 de julio, 2023</a:t>
            </a:r>
          </a:p>
        </p:txBody>
      </p:sp>
      <p:sp>
        <p:nvSpPr>
          <p:cNvPr id="3" name="Rectángulo 2"/>
          <p:cNvSpPr/>
          <p:nvPr/>
        </p:nvSpPr>
        <p:spPr>
          <a:xfrm>
            <a:off x="4352410" y="4157393"/>
            <a:ext cx="4582800" cy="892552"/>
          </a:xfrm>
          <a:prstGeom prst="rect">
            <a:avLst/>
          </a:prstGeom>
        </p:spPr>
        <p:txBody>
          <a:bodyPr wrap="square">
            <a:spAutoFit/>
          </a:bodyPr>
          <a:lstStyle/>
          <a:p>
            <a:pPr algn="ctr"/>
            <a:r>
              <a:rPr lang="es-PE" sz="2400" dirty="0">
                <a:solidFill>
                  <a:schemeClr val="accent5">
                    <a:lumMod val="50000"/>
                  </a:schemeClr>
                </a:solidFill>
                <a:latin typeface="Calibri" panose="020F0502020204030204" pitchFamily="34" charset="0"/>
                <a:cs typeface="Calibri" panose="020F0502020204030204" pitchFamily="34" charset="0"/>
              </a:rPr>
              <a:t>Ministra de Cultura</a:t>
            </a:r>
          </a:p>
          <a:p>
            <a:pPr algn="ctr"/>
            <a:r>
              <a:rPr lang="es-PE" sz="2800" b="1" dirty="0">
                <a:solidFill>
                  <a:schemeClr val="accent5">
                    <a:lumMod val="50000"/>
                  </a:schemeClr>
                </a:solidFill>
                <a:latin typeface="Calibri" panose="020F0502020204030204" pitchFamily="34" charset="0"/>
                <a:cs typeface="Calibri" panose="020F0502020204030204" pitchFamily="34" charset="0"/>
              </a:rPr>
              <a:t>Leslie Carol Urteaga Peña </a:t>
            </a:r>
            <a:endParaRPr lang="es-PE" sz="2800" dirty="0"/>
          </a:p>
        </p:txBody>
      </p:sp>
    </p:spTree>
    <p:extLst>
      <p:ext uri="{BB962C8B-B14F-4D97-AF65-F5344CB8AC3E}">
        <p14:creationId xmlns:p14="http://schemas.microsoft.com/office/powerpoint/2010/main" val="198308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7ECB80-153A-4186-BEFC-02C79F11088D}"/>
              </a:ext>
            </a:extLst>
          </p:cNvPr>
          <p:cNvSpPr txBox="1"/>
          <p:nvPr/>
        </p:nvSpPr>
        <p:spPr>
          <a:xfrm>
            <a:off x="2054106" y="1766068"/>
            <a:ext cx="9270521" cy="4339650"/>
          </a:xfrm>
          <a:prstGeom prst="rect">
            <a:avLst/>
          </a:prstGeom>
          <a:solidFill>
            <a:srgbClr val="F3F0E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71450" marR="0" lvl="0" indent="-171450" algn="just" defTabSz="914400" rtl="0" eaLnBrk="1" fontAlgn="auto" latinLnBrk="0" hangingPunct="1">
              <a:lnSpc>
                <a:spcPct val="90000"/>
              </a:lnSpc>
              <a:spcBef>
                <a:spcPts val="600"/>
              </a:spcBef>
              <a:spcAft>
                <a:spcPts val="300"/>
              </a:spcAft>
              <a:buClrTx/>
              <a:buSzPct val="100000"/>
              <a:buFontTx/>
              <a:buBlip>
                <a:blip r:embed="rId2"/>
              </a:buBlip>
              <a:tabLst/>
              <a:defRPr sz="1200">
                <a:latin typeface="Calibri Light"/>
                <a:ea typeface="Calibri Light"/>
                <a:cs typeface="Calibri Light"/>
                <a:sym typeface="Calibri Light"/>
              </a:defRPr>
            </a:pPr>
            <a:r>
              <a:rPr lang="es-ES" sz="2000" dirty="0">
                <a:solidFill>
                  <a:prstClr val="black"/>
                </a:solidFill>
                <a:sym typeface="Calibri Light"/>
              </a:rPr>
              <a:t> </a:t>
            </a:r>
            <a:r>
              <a:rPr lang="es-ES" sz="2400" dirty="0">
                <a:solidFill>
                  <a:prstClr val="black"/>
                </a:solidFill>
                <a:sym typeface="Calibri Light"/>
              </a:rPr>
              <a:t>Se incrementó de 59 a 89 inversiones, se cuenta con PIM S/ 152.3 M</a:t>
            </a:r>
          </a:p>
          <a:p>
            <a:pPr marL="171450" marR="0" lvl="0" indent="-171450" algn="just" defTabSz="914400" rtl="0" eaLnBrk="1" fontAlgn="auto" latinLnBrk="0" hangingPunct="1">
              <a:lnSpc>
                <a:spcPct val="90000"/>
              </a:lnSpc>
              <a:spcBef>
                <a:spcPts val="600"/>
              </a:spcBef>
              <a:spcAft>
                <a:spcPts val="300"/>
              </a:spcAft>
              <a:buClrTx/>
              <a:buSzPct val="100000"/>
              <a:buFontTx/>
              <a:buBlip>
                <a:blip r:embed="rId2"/>
              </a:buBlip>
              <a:tabLst/>
              <a:defRPr sz="1200">
                <a:latin typeface="Calibri Light"/>
                <a:ea typeface="Calibri Light"/>
                <a:cs typeface="Calibri Light"/>
                <a:sym typeface="Calibri Light"/>
              </a:defRPr>
            </a:pPr>
            <a:r>
              <a:rPr kumimoji="0" lang="es-ES" sz="2400" b="0" i="0" u="none" strike="noStrike" kern="1200" cap="none" spc="0" normalizeH="0" baseline="0" noProof="0" dirty="0">
                <a:ln>
                  <a:noFill/>
                </a:ln>
                <a:solidFill>
                  <a:prstClr val="black"/>
                </a:solidFill>
                <a:effectLst/>
                <a:uLnTx/>
                <a:uFillTx/>
                <a:sym typeface="Calibri Light"/>
              </a:rPr>
              <a:t> 05 proyectos de inversión culminados.</a:t>
            </a:r>
          </a:p>
          <a:p>
            <a:pPr marR="0" lvl="0" algn="just" defTabSz="914400" rtl="0" eaLnBrk="1" fontAlgn="auto" latinLnBrk="0" hangingPunct="1">
              <a:lnSpc>
                <a:spcPct val="90000"/>
              </a:lnSpc>
              <a:spcBef>
                <a:spcPts val="600"/>
              </a:spcBef>
              <a:spcAft>
                <a:spcPts val="300"/>
              </a:spcAft>
              <a:buClrTx/>
              <a:buSzPct val="100000"/>
              <a:tabLst/>
              <a:defRPr sz="1200">
                <a:latin typeface="Calibri Light"/>
                <a:ea typeface="Calibri Light"/>
                <a:cs typeface="Calibri Light"/>
                <a:sym typeface="Calibri Light"/>
              </a:defRPr>
            </a:pPr>
            <a:endParaRPr kumimoji="0" lang="es-ES" sz="2400" b="0" i="0" u="none" strike="noStrike" kern="1200" cap="none" spc="0" normalizeH="0" baseline="0" noProof="0" dirty="0">
              <a:ln>
                <a:noFill/>
              </a:ln>
              <a:solidFill>
                <a:prstClr val="black"/>
              </a:solidFill>
              <a:effectLst/>
              <a:uLnTx/>
              <a:uFillTx/>
              <a:sym typeface="Calibri Light"/>
            </a:endParaRPr>
          </a:p>
          <a:p>
            <a:pPr marR="0" lvl="0" algn="just" defTabSz="914400" rtl="0" eaLnBrk="1" fontAlgn="auto" latinLnBrk="0" hangingPunct="1">
              <a:lnSpc>
                <a:spcPct val="90000"/>
              </a:lnSpc>
              <a:spcBef>
                <a:spcPts val="600"/>
              </a:spcBef>
              <a:spcAft>
                <a:spcPts val="300"/>
              </a:spcAft>
              <a:buClrTx/>
              <a:buSzPct val="100000"/>
              <a:tabLst/>
              <a:defRPr sz="1200">
                <a:latin typeface="Calibri Light"/>
                <a:ea typeface="Calibri Light"/>
                <a:cs typeface="Calibri Light"/>
                <a:sym typeface="Calibri Light"/>
              </a:defRPr>
            </a:pPr>
            <a:endParaRPr kumimoji="0" lang="es-ES" sz="2400" b="0" i="0" u="none" strike="noStrike" kern="1200" cap="none" spc="0" normalizeH="0" baseline="0" noProof="0" dirty="0">
              <a:ln>
                <a:noFill/>
              </a:ln>
              <a:solidFill>
                <a:prstClr val="black"/>
              </a:solidFill>
              <a:effectLst/>
              <a:uLnTx/>
              <a:uFillTx/>
              <a:sym typeface="Calibri Light"/>
            </a:endParaRPr>
          </a:p>
          <a:p>
            <a:pPr marR="0" lvl="0" algn="just" defTabSz="914400" rtl="0" eaLnBrk="1" fontAlgn="auto" latinLnBrk="0" hangingPunct="1">
              <a:lnSpc>
                <a:spcPct val="90000"/>
              </a:lnSpc>
              <a:spcBef>
                <a:spcPts val="600"/>
              </a:spcBef>
              <a:spcAft>
                <a:spcPts val="300"/>
              </a:spcAft>
              <a:buClrTx/>
              <a:buSzPct val="100000"/>
              <a:tabLst/>
              <a:defRPr sz="1200">
                <a:latin typeface="Calibri Light"/>
                <a:ea typeface="Calibri Light"/>
                <a:cs typeface="Calibri Light"/>
                <a:sym typeface="Calibri Light"/>
              </a:defRPr>
            </a:pPr>
            <a:endParaRPr kumimoji="0" lang="es-ES" sz="2400" b="0" i="0" u="none" strike="noStrike" kern="1200" cap="none" spc="0" normalizeH="0" baseline="0" noProof="0" dirty="0">
              <a:ln>
                <a:noFill/>
              </a:ln>
              <a:solidFill>
                <a:prstClr val="black"/>
              </a:solidFill>
              <a:effectLst/>
              <a:uLnTx/>
              <a:uFillTx/>
              <a:sym typeface="Calibri Light"/>
            </a:endParaRP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400" dirty="0">
                <a:solidFill>
                  <a:prstClr val="black"/>
                </a:solidFill>
                <a:sym typeface="Calibri Light"/>
              </a:rPr>
              <a:t> 01 proyecto de inversión cerrado en el Banco de Inversiones y 22 inversiones en proceso de liquidación y cierre.</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kumimoji="0" lang="es-ES" sz="2400" b="0" i="0" u="none" strike="noStrike" kern="1200" cap="none" spc="0" normalizeH="0" baseline="0" noProof="0" dirty="0">
                <a:ln>
                  <a:noFill/>
                </a:ln>
                <a:solidFill>
                  <a:prstClr val="black"/>
                </a:solidFill>
                <a:effectLst/>
                <a:uLnTx/>
                <a:uFillTx/>
                <a:sym typeface="Calibri Light"/>
              </a:rPr>
              <a:t>68.0 % </a:t>
            </a:r>
            <a:r>
              <a:rPr lang="es-ES" sz="2400" dirty="0">
                <a:solidFill>
                  <a:prstClr val="black"/>
                </a:solidFill>
                <a:sym typeface="Calibri Light"/>
              </a:rPr>
              <a:t>del presupuesto de inversiones certificado del Pliego MC.</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400" dirty="0">
                <a:solidFill>
                  <a:prstClr val="black"/>
                </a:solidFill>
                <a:sym typeface="Calibri Light"/>
              </a:rPr>
              <a:t> 41.8</a:t>
            </a:r>
            <a:r>
              <a:rPr kumimoji="0" lang="es-ES" sz="2400" b="0" i="0" u="none" strike="noStrike" kern="1200" cap="none" spc="0" normalizeH="0" baseline="0" noProof="0" dirty="0">
                <a:ln>
                  <a:noFill/>
                </a:ln>
                <a:solidFill>
                  <a:prstClr val="black"/>
                </a:solidFill>
                <a:effectLst/>
                <a:uLnTx/>
                <a:uFillTx/>
                <a:sym typeface="Calibri Light"/>
              </a:rPr>
              <a:t> % del presupuesto de inversiones comprometido </a:t>
            </a:r>
            <a:r>
              <a:rPr lang="es-ES" sz="2400" dirty="0">
                <a:solidFill>
                  <a:prstClr val="black"/>
                </a:solidFill>
                <a:sym typeface="Calibri Light"/>
              </a:rPr>
              <a:t>del</a:t>
            </a:r>
            <a:r>
              <a:rPr kumimoji="0" lang="es-ES" sz="2400" b="0" i="0" u="none" strike="noStrike" kern="1200" cap="none" spc="0" normalizeH="0" baseline="0" noProof="0" dirty="0">
                <a:ln>
                  <a:noFill/>
                </a:ln>
                <a:solidFill>
                  <a:prstClr val="black"/>
                </a:solidFill>
                <a:effectLst/>
                <a:uLnTx/>
                <a:uFillTx/>
                <a:sym typeface="Calibri Light"/>
              </a:rPr>
              <a:t> Pliego MC.</a:t>
            </a:r>
          </a:p>
          <a:p>
            <a:pPr marL="171450" lvl="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kumimoji="0" lang="es-ES" sz="2400" b="0" i="0" u="none" strike="noStrike" kern="1200" cap="none" spc="0" normalizeH="0" baseline="0" noProof="0" dirty="0">
                <a:ln>
                  <a:noFill/>
                </a:ln>
                <a:solidFill>
                  <a:prstClr val="black"/>
                </a:solidFill>
                <a:effectLst/>
                <a:uLnTx/>
                <a:uFillTx/>
                <a:sym typeface="Calibri Light"/>
              </a:rPr>
              <a:t> Se superó en 12.3</a:t>
            </a:r>
            <a:r>
              <a:rPr lang="es-ES" sz="2400" dirty="0">
                <a:solidFill>
                  <a:prstClr val="black"/>
                </a:solidFill>
                <a:sym typeface="Calibri Light"/>
              </a:rPr>
              <a:t>%, las metas programadas para el II trimestre</a:t>
            </a:r>
            <a:endParaRPr kumimoji="0" lang="es-ES" sz="2000" b="0" i="0" u="none" strike="noStrike" kern="1200" cap="none" spc="0" normalizeH="0" baseline="0" noProof="0" dirty="0">
              <a:ln>
                <a:noFill/>
              </a:ln>
              <a:solidFill>
                <a:prstClr val="black"/>
              </a:solidFill>
              <a:effectLst/>
              <a:uLnTx/>
              <a:uFillTx/>
              <a:sym typeface="Calibri Light"/>
            </a:endParaRPr>
          </a:p>
        </p:txBody>
      </p:sp>
      <p:grpSp>
        <p:nvGrpSpPr>
          <p:cNvPr id="2" name="Grupo 1">
            <a:extLst>
              <a:ext uri="{FF2B5EF4-FFF2-40B4-BE49-F238E27FC236}">
                <a16:creationId xmlns:a16="http://schemas.microsoft.com/office/drawing/2014/main" id="{F94399CB-DDF8-4FF8-834C-001BFC1F434E}"/>
              </a:ext>
            </a:extLst>
          </p:cNvPr>
          <p:cNvGrpSpPr/>
          <p:nvPr/>
        </p:nvGrpSpPr>
        <p:grpSpPr>
          <a:xfrm>
            <a:off x="626573" y="2334066"/>
            <a:ext cx="1183261" cy="2613023"/>
            <a:chOff x="706764" y="1250829"/>
            <a:chExt cx="1183261" cy="2613023"/>
          </a:xfrm>
        </p:grpSpPr>
        <p:grpSp>
          <p:nvGrpSpPr>
            <p:cNvPr id="5" name="Grupo 14">
              <a:extLst>
                <a:ext uri="{FF2B5EF4-FFF2-40B4-BE49-F238E27FC236}">
                  <a16:creationId xmlns:a16="http://schemas.microsoft.com/office/drawing/2014/main" id="{EC83D33D-E43F-4F4F-A390-28F390FB7CD6}"/>
                </a:ext>
              </a:extLst>
            </p:cNvPr>
            <p:cNvGrpSpPr/>
            <p:nvPr/>
          </p:nvGrpSpPr>
          <p:grpSpPr>
            <a:xfrm>
              <a:off x="706764" y="1250829"/>
              <a:ext cx="1183261" cy="2613023"/>
              <a:chOff x="-37959" y="-2"/>
              <a:chExt cx="1121237" cy="2818214"/>
            </a:xfrm>
          </p:grpSpPr>
          <p:sp>
            <p:nvSpPr>
              <p:cNvPr id="6" name="Rectángulo: esquinas diagonales redondeadas 16">
                <a:extLst>
                  <a:ext uri="{FF2B5EF4-FFF2-40B4-BE49-F238E27FC236}">
                    <a16:creationId xmlns:a16="http://schemas.microsoft.com/office/drawing/2014/main" id="{1D98DD73-DE16-4056-A0C2-606CEC5D1A8F}"/>
                  </a:ext>
                </a:extLst>
              </p:cNvPr>
              <p:cNvSpPr/>
              <p:nvPr/>
            </p:nvSpPr>
            <p:spPr>
              <a:xfrm flipH="1">
                <a:off x="0" y="-2"/>
                <a:ext cx="1083278" cy="281821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rgbClr val="5E7A29"/>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7" name="Título 8">
                <a:extLst>
                  <a:ext uri="{FF2B5EF4-FFF2-40B4-BE49-F238E27FC236}">
                    <a16:creationId xmlns:a16="http://schemas.microsoft.com/office/drawing/2014/main" id="{644D6A41-E9FE-4C09-81AB-0A6E853A5ED4}"/>
                  </a:ext>
                </a:extLst>
              </p:cNvPr>
              <p:cNvSpPr txBox="1"/>
              <p:nvPr/>
            </p:nvSpPr>
            <p:spPr>
              <a:xfrm>
                <a:off x="-37959" y="1914783"/>
                <a:ext cx="1083278" cy="7302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Logros</a:t>
                </a:r>
              </a:p>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16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rPr>
                  <a:t>Junio 2023</a:t>
                </a:r>
                <a:endParaRPr kumimoji="0" sz="16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pic>
          <p:nvPicPr>
            <p:cNvPr id="8" name="Gráfico 4" descr="Gráfico 4">
              <a:extLst>
                <a:ext uri="{FF2B5EF4-FFF2-40B4-BE49-F238E27FC236}">
                  <a16:creationId xmlns:a16="http://schemas.microsoft.com/office/drawing/2014/main" id="{9025031B-4C17-4C87-8A80-D48C0B8F4F3F}"/>
                </a:ext>
              </a:extLst>
            </p:cNvPr>
            <p:cNvPicPr>
              <a:picLocks noChangeAspect="1"/>
            </p:cNvPicPr>
            <p:nvPr/>
          </p:nvPicPr>
          <p:blipFill>
            <a:blip r:embed="rId3"/>
            <a:stretch>
              <a:fillRect/>
            </a:stretch>
          </p:blipFill>
          <p:spPr>
            <a:xfrm>
              <a:off x="1031154" y="1653869"/>
              <a:ext cx="494422" cy="720241"/>
            </a:xfrm>
            <a:prstGeom prst="rect">
              <a:avLst/>
            </a:prstGeom>
            <a:ln w="12700" cap="flat">
              <a:noFill/>
              <a:miter lim="400000"/>
            </a:ln>
            <a:effectLst/>
          </p:spPr>
        </p:pic>
      </p:grpSp>
      <p:sp>
        <p:nvSpPr>
          <p:cNvPr id="18" name="Marcador de número de diapositiva 2">
            <a:extLst>
              <a:ext uri="{FF2B5EF4-FFF2-40B4-BE49-F238E27FC236}">
                <a16:creationId xmlns:a16="http://schemas.microsoft.com/office/drawing/2014/main" id="{9552BF89-A24D-428E-AD73-94E9595B5E96}"/>
              </a:ext>
            </a:extLst>
          </p:cNvPr>
          <p:cNvSpPr txBox="1">
            <a:spLocks/>
          </p:cNvSpPr>
          <p:nvPr/>
        </p:nvSpPr>
        <p:spPr>
          <a:xfrm>
            <a:off x="11818189" y="6490067"/>
            <a:ext cx="258624" cy="24830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s-P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4000" b="1" dirty="0">
                <a:solidFill>
                  <a:srgbClr val="002060"/>
                </a:solidFill>
                <a:latin typeface="Calibri" panose="020F0502020204030204" pitchFamily="34" charset="0"/>
                <a:cs typeface="Calibri" panose="020F0502020204030204" pitchFamily="34" charset="0"/>
              </a:rPr>
              <a:t>Principales logros a junio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4" name="CuadroTexto 3"/>
          <p:cNvSpPr txBox="1"/>
          <p:nvPr/>
        </p:nvSpPr>
        <p:spPr>
          <a:xfrm>
            <a:off x="1336612" y="1281083"/>
            <a:ext cx="1723742" cy="461665"/>
          </a:xfrm>
          <a:prstGeom prst="rect">
            <a:avLst/>
          </a:prstGeom>
          <a:noFill/>
        </p:spPr>
        <p:txBody>
          <a:bodyPr wrap="none" rtlCol="0">
            <a:spAutoFit/>
          </a:bodyPr>
          <a:lstStyle/>
          <a:p>
            <a:r>
              <a:rPr lang="es-PE" sz="2400" b="1" dirty="0"/>
              <a:t>Inversiones:</a:t>
            </a:r>
          </a:p>
        </p:txBody>
      </p:sp>
      <p:pic>
        <p:nvPicPr>
          <p:cNvPr id="11" name="Imagen 10">
            <a:extLst>
              <a:ext uri="{FF2B5EF4-FFF2-40B4-BE49-F238E27FC236}">
                <a16:creationId xmlns:a16="http://schemas.microsoft.com/office/drawing/2014/main" id="{B3A0BEAD-5BF7-475C-AF1C-12DBBA35B7BA}"/>
              </a:ext>
            </a:extLst>
          </p:cNvPr>
          <p:cNvPicPr>
            <a:picLocks noChangeAspect="1"/>
          </p:cNvPicPr>
          <p:nvPr/>
        </p:nvPicPr>
        <p:blipFill>
          <a:blip r:embed="rId4"/>
          <a:stretch>
            <a:fillRect/>
          </a:stretch>
        </p:blipFill>
        <p:spPr>
          <a:xfrm>
            <a:off x="4085008" y="2573283"/>
            <a:ext cx="4520918" cy="1312292"/>
          </a:xfrm>
          <a:prstGeom prst="rect">
            <a:avLst/>
          </a:prstGeom>
        </p:spPr>
      </p:pic>
    </p:spTree>
    <p:extLst>
      <p:ext uri="{BB962C8B-B14F-4D97-AF65-F5344CB8AC3E}">
        <p14:creationId xmlns:p14="http://schemas.microsoft.com/office/powerpoint/2010/main" val="116928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2">
            <a:extLst>
              <a:ext uri="{FF2B5EF4-FFF2-40B4-BE49-F238E27FC236}">
                <a16:creationId xmlns:a16="http://schemas.microsoft.com/office/drawing/2014/main" id="{9552BF89-A24D-428E-AD73-94E9595B5E96}"/>
              </a:ext>
            </a:extLst>
          </p:cNvPr>
          <p:cNvSpPr txBox="1">
            <a:spLocks/>
          </p:cNvSpPr>
          <p:nvPr/>
        </p:nvSpPr>
        <p:spPr>
          <a:xfrm>
            <a:off x="11818189" y="6490067"/>
            <a:ext cx="258624" cy="24830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s-P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4000" b="1" dirty="0">
                <a:solidFill>
                  <a:srgbClr val="002060"/>
                </a:solidFill>
                <a:latin typeface="Calibri" panose="020F0502020204030204" pitchFamily="34" charset="0"/>
                <a:cs typeface="Calibri" panose="020F0502020204030204" pitchFamily="34" charset="0"/>
              </a:rPr>
              <a:t>Principales logros a junio 2023</a:t>
            </a:r>
            <a:r>
              <a:rPr kumimoji="0" lang="es-PE"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AAC359E5-F41E-488D-A845-33B03A6EEE29}"/>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rgbClr val="C000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1" name="Título 8">
            <a:extLst>
              <a:ext uri="{FF2B5EF4-FFF2-40B4-BE49-F238E27FC236}">
                <a16:creationId xmlns:a16="http://schemas.microsoft.com/office/drawing/2014/main" id="{6C30CF6D-AB71-47B7-A387-836B14209CAA}"/>
              </a:ext>
            </a:extLst>
          </p:cNvPr>
          <p:cNvSpPr txBox="1"/>
          <p:nvPr/>
        </p:nvSpPr>
        <p:spPr>
          <a:xfrm rot="16200000">
            <a:off x="-1954082" y="3281727"/>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Industrias Culturales</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6" name="Grupo 5">
            <a:extLst>
              <a:ext uri="{FF2B5EF4-FFF2-40B4-BE49-F238E27FC236}">
                <a16:creationId xmlns:a16="http://schemas.microsoft.com/office/drawing/2014/main" id="{7BED8D0D-E7B7-4E6D-AC77-8ECB00F63F79}"/>
              </a:ext>
            </a:extLst>
          </p:cNvPr>
          <p:cNvGrpSpPr/>
          <p:nvPr/>
        </p:nvGrpSpPr>
        <p:grpSpPr>
          <a:xfrm>
            <a:off x="2153867" y="1743432"/>
            <a:ext cx="2492990" cy="1353019"/>
            <a:chOff x="4045952" y="1332358"/>
            <a:chExt cx="2492990" cy="1353019"/>
          </a:xfrm>
        </p:grpSpPr>
        <p:sp>
          <p:nvSpPr>
            <p:cNvPr id="10" name="CuadroTexto 9">
              <a:extLst>
                <a:ext uri="{FF2B5EF4-FFF2-40B4-BE49-F238E27FC236}">
                  <a16:creationId xmlns:a16="http://schemas.microsoft.com/office/drawing/2014/main" id="{77989669-81F9-4843-A4BF-E3D89622681A}"/>
                </a:ext>
              </a:extLst>
            </p:cNvPr>
            <p:cNvSpPr txBox="1"/>
            <p:nvPr/>
          </p:nvSpPr>
          <p:spPr>
            <a:xfrm>
              <a:off x="4045952" y="1332358"/>
              <a:ext cx="249299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2,384</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1" name="Rectángulo 10">
              <a:extLst>
                <a:ext uri="{FF2B5EF4-FFF2-40B4-BE49-F238E27FC236}">
                  <a16:creationId xmlns:a16="http://schemas.microsoft.com/office/drawing/2014/main" id="{6E2BFB39-148D-49DE-A9B1-5DF5F171D8D3}"/>
                </a:ext>
              </a:extLst>
            </p:cNvPr>
            <p:cNvSpPr/>
            <p:nvPr/>
          </p:nvSpPr>
          <p:spPr>
            <a:xfrm>
              <a:off x="4045952" y="2223712"/>
              <a:ext cx="249299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prstClr val="black"/>
                  </a:solidFill>
                  <a:latin typeface="Calibri Light" panose="020F0302020204030204"/>
                  <a:sym typeface="Calibri Light"/>
                </a:rPr>
                <a:t>Artistas b</a:t>
              </a:r>
              <a:r>
                <a:rPr kumimoji="0" lang="es-ES" sz="12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eneficiarios</a:t>
              </a:r>
              <a:r>
                <a:rPr kumimoji="0" lang="es-ES" sz="12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del Bono RENTOCA</a:t>
              </a:r>
            </a:p>
          </p:txBody>
        </p:sp>
      </p:grpSp>
      <p:grpSp>
        <p:nvGrpSpPr>
          <p:cNvPr id="5" name="Grupo 4">
            <a:extLst>
              <a:ext uri="{FF2B5EF4-FFF2-40B4-BE49-F238E27FC236}">
                <a16:creationId xmlns:a16="http://schemas.microsoft.com/office/drawing/2014/main" id="{808B16E9-0D46-472A-9C9B-938E120D10F4}"/>
              </a:ext>
            </a:extLst>
          </p:cNvPr>
          <p:cNvGrpSpPr/>
          <p:nvPr/>
        </p:nvGrpSpPr>
        <p:grpSpPr>
          <a:xfrm>
            <a:off x="6345467" y="1743432"/>
            <a:ext cx="3005951" cy="1353019"/>
            <a:chOff x="7911370" y="1433900"/>
            <a:chExt cx="3005951" cy="1353019"/>
          </a:xfrm>
        </p:grpSpPr>
        <p:sp>
          <p:nvSpPr>
            <p:cNvPr id="12" name="CuadroTexto 11">
              <a:extLst>
                <a:ext uri="{FF2B5EF4-FFF2-40B4-BE49-F238E27FC236}">
                  <a16:creationId xmlns:a16="http://schemas.microsoft.com/office/drawing/2014/main" id="{0BDBAA91-0777-4757-BE84-72D4B395D1E3}"/>
                </a:ext>
              </a:extLst>
            </p:cNvPr>
            <p:cNvSpPr txBox="1"/>
            <p:nvPr/>
          </p:nvSpPr>
          <p:spPr>
            <a:xfrm>
              <a:off x="7911370" y="1433900"/>
              <a:ext cx="300595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16,588</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EDBB7196-CA8A-4F09-BA7D-CFF1CA0D00CE}"/>
                </a:ext>
              </a:extLst>
            </p:cNvPr>
            <p:cNvSpPr/>
            <p:nvPr/>
          </p:nvSpPr>
          <p:spPr>
            <a:xfrm>
              <a:off x="8253115" y="2325254"/>
              <a:ext cx="249299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prstClr val="black"/>
                  </a:solidFill>
                  <a:latin typeface="Calibri Light" panose="020F0302020204030204"/>
                  <a:sym typeface="Calibri Light"/>
                </a:rPr>
                <a:t>T</a:t>
              </a:r>
              <a:r>
                <a:rPr kumimoji="0" lang="es-ES" sz="12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rabajadores</a:t>
              </a:r>
              <a:r>
                <a:rPr kumimoji="0" lang="es-ES" sz="12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y organizaciones  registrados en el RENTOCA</a:t>
              </a:r>
            </a:p>
          </p:txBody>
        </p:sp>
      </p:grpSp>
      <p:grpSp>
        <p:nvGrpSpPr>
          <p:cNvPr id="20" name="Grupo 19">
            <a:extLst>
              <a:ext uri="{FF2B5EF4-FFF2-40B4-BE49-F238E27FC236}">
                <a16:creationId xmlns:a16="http://schemas.microsoft.com/office/drawing/2014/main" id="{939C3E69-8371-4B50-B46F-21A945EB98FA}"/>
              </a:ext>
            </a:extLst>
          </p:cNvPr>
          <p:cNvGrpSpPr/>
          <p:nvPr/>
        </p:nvGrpSpPr>
        <p:grpSpPr>
          <a:xfrm>
            <a:off x="1231267" y="3558801"/>
            <a:ext cx="1850995" cy="1454561"/>
            <a:chOff x="1030903" y="1332358"/>
            <a:chExt cx="1850995" cy="1454561"/>
          </a:xfrm>
        </p:grpSpPr>
        <p:sp>
          <p:nvSpPr>
            <p:cNvPr id="22" name="CuadroTexto 21">
              <a:extLst>
                <a:ext uri="{FF2B5EF4-FFF2-40B4-BE49-F238E27FC236}">
                  <a16:creationId xmlns:a16="http://schemas.microsoft.com/office/drawing/2014/main" id="{7182705B-0FC2-47E3-8C35-6B31A275CCD0}"/>
                </a:ext>
              </a:extLst>
            </p:cNvPr>
            <p:cNvSpPr txBox="1"/>
            <p:nvPr/>
          </p:nvSpPr>
          <p:spPr>
            <a:xfrm>
              <a:off x="1348209" y="1332358"/>
              <a:ext cx="121058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33</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Rectángulo 22">
              <a:extLst>
                <a:ext uri="{FF2B5EF4-FFF2-40B4-BE49-F238E27FC236}">
                  <a16:creationId xmlns:a16="http://schemas.microsoft.com/office/drawing/2014/main" id="{9B7DC617-C1E8-41D1-97EA-17FA1DBA2A62}"/>
                </a:ext>
              </a:extLst>
            </p:cNvPr>
            <p:cNvSpPr/>
            <p:nvPr/>
          </p:nvSpPr>
          <p:spPr>
            <a:xfrm>
              <a:off x="1030903" y="2140588"/>
              <a:ext cx="18509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1" dirty="0">
                  <a:solidFill>
                    <a:prstClr val="black"/>
                  </a:solidFill>
                  <a:latin typeface="Calibri Light" panose="020F0302020204030204"/>
                  <a:sym typeface="Calibri Light"/>
                </a:rPr>
                <a:t>O</a:t>
              </a:r>
              <a:r>
                <a:rPr kumimoji="0" lang="es-ES" sz="12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rganizaciones</a:t>
              </a:r>
              <a:r>
                <a:rPr kumimoji="0" lang="es-ES" sz="12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como nuevos Puntos de Cultura integrados al red nacional</a:t>
              </a:r>
              <a:endParaRPr kumimoji="0" lang="es-PE" sz="12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24" name="Grupo 23">
            <a:extLst>
              <a:ext uri="{FF2B5EF4-FFF2-40B4-BE49-F238E27FC236}">
                <a16:creationId xmlns:a16="http://schemas.microsoft.com/office/drawing/2014/main" id="{E11B5462-A800-43D2-B2DE-FCA0E4E37F1E}"/>
              </a:ext>
            </a:extLst>
          </p:cNvPr>
          <p:cNvGrpSpPr/>
          <p:nvPr/>
        </p:nvGrpSpPr>
        <p:grpSpPr>
          <a:xfrm>
            <a:off x="4272506" y="3650949"/>
            <a:ext cx="3005952" cy="1537685"/>
            <a:chOff x="4045951" y="1332358"/>
            <a:chExt cx="3005952" cy="1537685"/>
          </a:xfrm>
        </p:grpSpPr>
        <p:sp>
          <p:nvSpPr>
            <p:cNvPr id="25" name="CuadroTexto 24">
              <a:extLst>
                <a:ext uri="{FF2B5EF4-FFF2-40B4-BE49-F238E27FC236}">
                  <a16:creationId xmlns:a16="http://schemas.microsoft.com/office/drawing/2014/main" id="{99741683-5826-48E0-BDEC-8EC77CC7DEE1}"/>
                </a:ext>
              </a:extLst>
            </p:cNvPr>
            <p:cNvSpPr txBox="1"/>
            <p:nvPr/>
          </p:nvSpPr>
          <p:spPr>
            <a:xfrm>
              <a:off x="4045952" y="1332358"/>
              <a:ext cx="300595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90,000</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6" name="Rectángulo 25">
              <a:extLst>
                <a:ext uri="{FF2B5EF4-FFF2-40B4-BE49-F238E27FC236}">
                  <a16:creationId xmlns:a16="http://schemas.microsoft.com/office/drawing/2014/main" id="{05EBF01F-717D-4168-BFAE-DB5A8C447CD7}"/>
                </a:ext>
              </a:extLst>
            </p:cNvPr>
            <p:cNvSpPr/>
            <p:nvPr/>
          </p:nvSpPr>
          <p:spPr>
            <a:xfrm>
              <a:off x="4045951" y="2223712"/>
              <a:ext cx="300595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Beneficiarios presenciales de las presentaciones de los Elencos Nacionales y del Gran Teatro Nacional</a:t>
              </a:r>
            </a:p>
          </p:txBody>
        </p:sp>
      </p:grpSp>
      <p:grpSp>
        <p:nvGrpSpPr>
          <p:cNvPr id="31" name="Grupo 30">
            <a:extLst>
              <a:ext uri="{FF2B5EF4-FFF2-40B4-BE49-F238E27FC236}">
                <a16:creationId xmlns:a16="http://schemas.microsoft.com/office/drawing/2014/main" id="{F53B2DB8-76AC-49AE-94B0-A110A89857D5}"/>
              </a:ext>
            </a:extLst>
          </p:cNvPr>
          <p:cNvGrpSpPr/>
          <p:nvPr/>
        </p:nvGrpSpPr>
        <p:grpSpPr>
          <a:xfrm>
            <a:off x="8468703" y="3630205"/>
            <a:ext cx="3005951" cy="1494903"/>
            <a:chOff x="8548511" y="1435294"/>
            <a:chExt cx="3005951" cy="1494903"/>
          </a:xfrm>
        </p:grpSpPr>
        <p:sp>
          <p:nvSpPr>
            <p:cNvPr id="32" name="CuadroTexto 31">
              <a:extLst>
                <a:ext uri="{FF2B5EF4-FFF2-40B4-BE49-F238E27FC236}">
                  <a16:creationId xmlns:a16="http://schemas.microsoft.com/office/drawing/2014/main" id="{BA9CC52A-B0B0-4C07-BF72-FEB6CED7625F}"/>
                </a:ext>
              </a:extLst>
            </p:cNvPr>
            <p:cNvSpPr txBox="1"/>
            <p:nvPr/>
          </p:nvSpPr>
          <p:spPr>
            <a:xfrm>
              <a:off x="8548511" y="1435294"/>
              <a:ext cx="300595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32,000</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3" name="Rectángulo 32">
              <a:extLst>
                <a:ext uri="{FF2B5EF4-FFF2-40B4-BE49-F238E27FC236}">
                  <a16:creationId xmlns:a16="http://schemas.microsoft.com/office/drawing/2014/main" id="{F5383D06-A631-46F0-92B7-9AA084DFB65C}"/>
                </a:ext>
              </a:extLst>
            </p:cNvPr>
            <p:cNvSpPr/>
            <p:nvPr/>
          </p:nvSpPr>
          <p:spPr>
            <a:xfrm>
              <a:off x="8642842" y="2283866"/>
              <a:ext cx="279969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Beneficiarios con acceso gratuito a las presentaciones de los Elencos Nacionales y del Gran Teatro Nacional</a:t>
              </a:r>
            </a:p>
          </p:txBody>
        </p:sp>
      </p:grpSp>
      <p:sp>
        <p:nvSpPr>
          <p:cNvPr id="4" name="Flecha: a la izquierda y derecha 3">
            <a:extLst>
              <a:ext uri="{FF2B5EF4-FFF2-40B4-BE49-F238E27FC236}">
                <a16:creationId xmlns:a16="http://schemas.microsoft.com/office/drawing/2014/main" id="{76CFB76E-1314-4C6D-8AA2-4BCCE2A60C2A}"/>
              </a:ext>
            </a:extLst>
          </p:cNvPr>
          <p:cNvSpPr/>
          <p:nvPr/>
        </p:nvSpPr>
        <p:spPr>
          <a:xfrm>
            <a:off x="7456722" y="3990487"/>
            <a:ext cx="833717" cy="376544"/>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0877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4000" b="1" dirty="0">
                <a:solidFill>
                  <a:srgbClr val="002060"/>
                </a:solidFill>
                <a:latin typeface="Calibri" panose="020F0502020204030204" pitchFamily="34" charset="0"/>
                <a:cs typeface="Calibri" panose="020F0502020204030204" pitchFamily="34" charset="0"/>
              </a:rPr>
              <a:t>Principales logros a junio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AAC359E5-F41E-488D-A845-33B03A6EEE29}"/>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rgbClr val="C000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1" name="Título 8">
            <a:extLst>
              <a:ext uri="{FF2B5EF4-FFF2-40B4-BE49-F238E27FC236}">
                <a16:creationId xmlns:a16="http://schemas.microsoft.com/office/drawing/2014/main" id="{6C30CF6D-AB71-47B7-A387-836B14209CAA}"/>
              </a:ext>
            </a:extLst>
          </p:cNvPr>
          <p:cNvSpPr txBox="1"/>
          <p:nvPr/>
        </p:nvSpPr>
        <p:spPr>
          <a:xfrm rot="16200000">
            <a:off x="-1954082" y="3281727"/>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Patrimonio</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8" name="Grupo 7">
            <a:extLst>
              <a:ext uri="{FF2B5EF4-FFF2-40B4-BE49-F238E27FC236}">
                <a16:creationId xmlns:a16="http://schemas.microsoft.com/office/drawing/2014/main" id="{6E445502-73D7-4096-AE08-19D8192300D9}"/>
              </a:ext>
            </a:extLst>
          </p:cNvPr>
          <p:cNvGrpSpPr/>
          <p:nvPr/>
        </p:nvGrpSpPr>
        <p:grpSpPr>
          <a:xfrm>
            <a:off x="1371544" y="1621646"/>
            <a:ext cx="1986541" cy="1639227"/>
            <a:chOff x="1085217" y="1332358"/>
            <a:chExt cx="1986541" cy="1639227"/>
          </a:xfrm>
        </p:grpSpPr>
        <p:sp>
          <p:nvSpPr>
            <p:cNvPr id="9" name="CuadroTexto 8">
              <a:extLst>
                <a:ext uri="{FF2B5EF4-FFF2-40B4-BE49-F238E27FC236}">
                  <a16:creationId xmlns:a16="http://schemas.microsoft.com/office/drawing/2014/main" id="{A71952B2-63B0-4D44-8E00-1A84857EA619}"/>
                </a:ext>
              </a:extLst>
            </p:cNvPr>
            <p:cNvSpPr txBox="1"/>
            <p:nvPr/>
          </p:nvSpPr>
          <p:spPr>
            <a:xfrm>
              <a:off x="1085217" y="1332358"/>
              <a:ext cx="19865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819</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0" name="Rectángulo 9">
              <a:extLst>
                <a:ext uri="{FF2B5EF4-FFF2-40B4-BE49-F238E27FC236}">
                  <a16:creationId xmlns:a16="http://schemas.microsoft.com/office/drawing/2014/main" id="{F30771E2-048D-4E7D-921B-DCE0CE774F5E}"/>
                </a:ext>
              </a:extLst>
            </p:cNvPr>
            <p:cNvSpPr/>
            <p:nvPr/>
          </p:nvSpPr>
          <p:spPr>
            <a:xfrm>
              <a:off x="1085217" y="2140588"/>
              <a:ext cx="198654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Procedimientos del Reglamento de </a:t>
              </a:r>
              <a:r>
                <a:rPr lang="es-ES" sz="1200" dirty="0">
                  <a:solidFill>
                    <a:prstClr val="black"/>
                  </a:solidFill>
                  <a:latin typeface="Calibri Light" panose="020F0302020204030204"/>
                  <a:sym typeface="Calibri Light"/>
                </a:rPr>
                <a:t>Intervenciones Arqueológicas atendidos </a:t>
              </a:r>
              <a:endPar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endParaRPr>
            </a:p>
          </p:txBody>
        </p:sp>
      </p:grpSp>
      <p:grpSp>
        <p:nvGrpSpPr>
          <p:cNvPr id="11" name="Grupo 10">
            <a:extLst>
              <a:ext uri="{FF2B5EF4-FFF2-40B4-BE49-F238E27FC236}">
                <a16:creationId xmlns:a16="http://schemas.microsoft.com/office/drawing/2014/main" id="{3F781D46-B7E8-4877-8FF7-656D6D2F7E59}"/>
              </a:ext>
            </a:extLst>
          </p:cNvPr>
          <p:cNvGrpSpPr/>
          <p:nvPr/>
        </p:nvGrpSpPr>
        <p:grpSpPr>
          <a:xfrm>
            <a:off x="4261643" y="1593682"/>
            <a:ext cx="1723549" cy="1537685"/>
            <a:chOff x="4045952" y="1332358"/>
            <a:chExt cx="1723549" cy="1537685"/>
          </a:xfrm>
        </p:grpSpPr>
        <p:sp>
          <p:nvSpPr>
            <p:cNvPr id="12" name="CuadroTexto 11">
              <a:extLst>
                <a:ext uri="{FF2B5EF4-FFF2-40B4-BE49-F238E27FC236}">
                  <a16:creationId xmlns:a16="http://schemas.microsoft.com/office/drawing/2014/main" id="{C6BB164B-244E-481C-8B36-BA873DCD735F}"/>
                </a:ext>
              </a:extLst>
            </p:cNvPr>
            <p:cNvSpPr txBox="1"/>
            <p:nvPr/>
          </p:nvSpPr>
          <p:spPr>
            <a:xfrm>
              <a:off x="4045952" y="1332358"/>
              <a:ext cx="1723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365</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39DA032A-3FF1-4844-85E2-3959E5659056}"/>
                </a:ext>
              </a:extLst>
            </p:cNvPr>
            <p:cNvSpPr/>
            <p:nvPr/>
          </p:nvSpPr>
          <p:spPr>
            <a:xfrm>
              <a:off x="4045952" y="2223712"/>
              <a:ext cx="172354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Bienes declarados como Patrimonio Cultural de la Nación</a:t>
              </a:r>
            </a:p>
          </p:txBody>
        </p:sp>
      </p:grpSp>
      <p:grpSp>
        <p:nvGrpSpPr>
          <p:cNvPr id="15" name="Grupo 14">
            <a:extLst>
              <a:ext uri="{FF2B5EF4-FFF2-40B4-BE49-F238E27FC236}">
                <a16:creationId xmlns:a16="http://schemas.microsoft.com/office/drawing/2014/main" id="{548CEAD8-5BC3-45A2-897E-FDCBF34984AB}"/>
              </a:ext>
            </a:extLst>
          </p:cNvPr>
          <p:cNvGrpSpPr/>
          <p:nvPr/>
        </p:nvGrpSpPr>
        <p:grpSpPr>
          <a:xfrm>
            <a:off x="9651146" y="1538306"/>
            <a:ext cx="1980796" cy="1269895"/>
            <a:chOff x="8765692" y="1516549"/>
            <a:chExt cx="1980796" cy="1269895"/>
          </a:xfrm>
        </p:grpSpPr>
        <p:sp>
          <p:nvSpPr>
            <p:cNvPr id="16" name="CuadroTexto 15">
              <a:extLst>
                <a:ext uri="{FF2B5EF4-FFF2-40B4-BE49-F238E27FC236}">
                  <a16:creationId xmlns:a16="http://schemas.microsoft.com/office/drawing/2014/main" id="{022F2826-0FAF-4C6B-A0A6-DD8DFEA23430}"/>
                </a:ext>
              </a:extLst>
            </p:cNvPr>
            <p:cNvSpPr txBox="1"/>
            <p:nvPr/>
          </p:nvSpPr>
          <p:spPr>
            <a:xfrm>
              <a:off x="8894316" y="1516549"/>
              <a:ext cx="1723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366</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0" name="Rectángulo 19">
              <a:extLst>
                <a:ext uri="{FF2B5EF4-FFF2-40B4-BE49-F238E27FC236}">
                  <a16:creationId xmlns:a16="http://schemas.microsoft.com/office/drawing/2014/main" id="{A800F1E6-43A2-4A01-BBDC-36F7C309CABD}"/>
                </a:ext>
              </a:extLst>
            </p:cNvPr>
            <p:cNvSpPr/>
            <p:nvPr/>
          </p:nvSpPr>
          <p:spPr>
            <a:xfrm>
              <a:off x="8765692" y="2324779"/>
              <a:ext cx="198079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Bienes culturales recuperados a nivel nacional</a:t>
              </a:r>
            </a:p>
          </p:txBody>
        </p:sp>
      </p:grpSp>
      <p:grpSp>
        <p:nvGrpSpPr>
          <p:cNvPr id="22" name="Grupo 21">
            <a:extLst>
              <a:ext uri="{FF2B5EF4-FFF2-40B4-BE49-F238E27FC236}">
                <a16:creationId xmlns:a16="http://schemas.microsoft.com/office/drawing/2014/main" id="{F9E435F0-B953-42D1-B15C-06330647EF0A}"/>
              </a:ext>
            </a:extLst>
          </p:cNvPr>
          <p:cNvGrpSpPr/>
          <p:nvPr/>
        </p:nvGrpSpPr>
        <p:grpSpPr>
          <a:xfrm>
            <a:off x="7000892" y="1624003"/>
            <a:ext cx="1980796" cy="1268454"/>
            <a:chOff x="8509212" y="1516549"/>
            <a:chExt cx="1980796" cy="1268454"/>
          </a:xfrm>
        </p:grpSpPr>
        <p:sp>
          <p:nvSpPr>
            <p:cNvPr id="23" name="CuadroTexto 22">
              <a:extLst>
                <a:ext uri="{FF2B5EF4-FFF2-40B4-BE49-F238E27FC236}">
                  <a16:creationId xmlns:a16="http://schemas.microsoft.com/office/drawing/2014/main" id="{8BC3123E-8102-413B-8F0D-93EFE6C1C945}"/>
                </a:ext>
              </a:extLst>
            </p:cNvPr>
            <p:cNvSpPr txBox="1"/>
            <p:nvPr/>
          </p:nvSpPr>
          <p:spPr>
            <a:xfrm>
              <a:off x="8894316" y="1516549"/>
              <a:ext cx="121058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13</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4" name="Rectángulo 23">
              <a:extLst>
                <a:ext uri="{FF2B5EF4-FFF2-40B4-BE49-F238E27FC236}">
                  <a16:creationId xmlns:a16="http://schemas.microsoft.com/office/drawing/2014/main" id="{F58E121F-3FDE-415C-8D2B-3AA64CBB2863}"/>
                </a:ext>
              </a:extLst>
            </p:cNvPr>
            <p:cNvSpPr/>
            <p:nvPr/>
          </p:nvSpPr>
          <p:spPr>
            <a:xfrm>
              <a:off x="8509212" y="2323338"/>
              <a:ext cx="198079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alibri Light" panose="020F0302020204030204"/>
                  <a:sym typeface="Calibri Light"/>
                </a:rPr>
                <a:t>M</a:t>
              </a:r>
              <a:r>
                <a:rPr kumimoji="0" lang="es-ES" sz="1200" b="0"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onumentos</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arqueológicos prehispánicos saneados</a:t>
              </a:r>
            </a:p>
          </p:txBody>
        </p:sp>
      </p:grpSp>
      <p:grpSp>
        <p:nvGrpSpPr>
          <p:cNvPr id="25" name="Grupo 24">
            <a:extLst>
              <a:ext uri="{FF2B5EF4-FFF2-40B4-BE49-F238E27FC236}">
                <a16:creationId xmlns:a16="http://schemas.microsoft.com/office/drawing/2014/main" id="{AC629AC5-EFDF-4FE9-A264-361E70238A75}"/>
              </a:ext>
            </a:extLst>
          </p:cNvPr>
          <p:cNvGrpSpPr/>
          <p:nvPr/>
        </p:nvGrpSpPr>
        <p:grpSpPr>
          <a:xfrm>
            <a:off x="1343835" y="3196846"/>
            <a:ext cx="1986541" cy="1085229"/>
            <a:chOff x="1085217" y="1332358"/>
            <a:chExt cx="1986541" cy="1085229"/>
          </a:xfrm>
        </p:grpSpPr>
        <p:sp>
          <p:nvSpPr>
            <p:cNvPr id="26" name="CuadroTexto 25">
              <a:extLst>
                <a:ext uri="{FF2B5EF4-FFF2-40B4-BE49-F238E27FC236}">
                  <a16:creationId xmlns:a16="http://schemas.microsoft.com/office/drawing/2014/main" id="{4678AAB5-D6E4-42B9-B9BC-95CBD5443300}"/>
                </a:ext>
              </a:extLst>
            </p:cNvPr>
            <p:cNvSpPr txBox="1"/>
            <p:nvPr/>
          </p:nvSpPr>
          <p:spPr>
            <a:xfrm>
              <a:off x="1085217" y="1332358"/>
              <a:ext cx="19865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251</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7" name="Rectángulo 26">
              <a:extLst>
                <a:ext uri="{FF2B5EF4-FFF2-40B4-BE49-F238E27FC236}">
                  <a16:creationId xmlns:a16="http://schemas.microsoft.com/office/drawing/2014/main" id="{4E91A25C-00A0-4254-BA24-532F45A2B312}"/>
                </a:ext>
              </a:extLst>
            </p:cNvPr>
            <p:cNvSpPr/>
            <p:nvPr/>
          </p:nvSpPr>
          <p:spPr>
            <a:xfrm>
              <a:off x="1085217" y="2140588"/>
              <a:ext cx="198654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Bienes culturales repatriados</a:t>
              </a:r>
            </a:p>
          </p:txBody>
        </p:sp>
      </p:grpSp>
      <p:grpSp>
        <p:nvGrpSpPr>
          <p:cNvPr id="28" name="Grupo 27">
            <a:extLst>
              <a:ext uri="{FF2B5EF4-FFF2-40B4-BE49-F238E27FC236}">
                <a16:creationId xmlns:a16="http://schemas.microsoft.com/office/drawing/2014/main" id="{B3DBA7FB-F66C-4F25-84CB-8E5DBA067A0C}"/>
              </a:ext>
            </a:extLst>
          </p:cNvPr>
          <p:cNvGrpSpPr/>
          <p:nvPr/>
        </p:nvGrpSpPr>
        <p:grpSpPr>
          <a:xfrm>
            <a:off x="4032015" y="3177146"/>
            <a:ext cx="2182804" cy="1474261"/>
            <a:chOff x="3844033" y="1340622"/>
            <a:chExt cx="2182804" cy="1474261"/>
          </a:xfrm>
        </p:grpSpPr>
        <p:sp>
          <p:nvSpPr>
            <p:cNvPr id="29" name="CuadroTexto 28">
              <a:extLst>
                <a:ext uri="{FF2B5EF4-FFF2-40B4-BE49-F238E27FC236}">
                  <a16:creationId xmlns:a16="http://schemas.microsoft.com/office/drawing/2014/main" id="{82A3BA48-C5AA-4852-A30E-849ADD395370}"/>
                </a:ext>
              </a:extLst>
            </p:cNvPr>
            <p:cNvSpPr txBox="1"/>
            <p:nvPr/>
          </p:nvSpPr>
          <p:spPr>
            <a:xfrm>
              <a:off x="4302433" y="1340622"/>
              <a:ext cx="121058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11</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0" name="Rectángulo 29">
              <a:extLst>
                <a:ext uri="{FF2B5EF4-FFF2-40B4-BE49-F238E27FC236}">
                  <a16:creationId xmlns:a16="http://schemas.microsoft.com/office/drawing/2014/main" id="{D0984EB9-2449-4290-B8E2-7265C1AFC0C8}"/>
                </a:ext>
              </a:extLst>
            </p:cNvPr>
            <p:cNvSpPr/>
            <p:nvPr/>
          </p:nvSpPr>
          <p:spPr>
            <a:xfrm>
              <a:off x="3844033" y="2168552"/>
              <a:ext cx="218280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Operativos de prevención en monumentos arqueológicos prehispánicos</a:t>
              </a:r>
            </a:p>
          </p:txBody>
        </p:sp>
      </p:grpSp>
      <p:grpSp>
        <p:nvGrpSpPr>
          <p:cNvPr id="34" name="Grupo 33">
            <a:extLst>
              <a:ext uri="{FF2B5EF4-FFF2-40B4-BE49-F238E27FC236}">
                <a16:creationId xmlns:a16="http://schemas.microsoft.com/office/drawing/2014/main" id="{7D9EFE43-1767-419C-8FC1-6A5D74572EB0}"/>
              </a:ext>
            </a:extLst>
          </p:cNvPr>
          <p:cNvGrpSpPr/>
          <p:nvPr/>
        </p:nvGrpSpPr>
        <p:grpSpPr>
          <a:xfrm>
            <a:off x="9699010" y="3321199"/>
            <a:ext cx="2449710" cy="1453120"/>
            <a:chOff x="8894316" y="1516549"/>
            <a:chExt cx="2449710" cy="1453120"/>
          </a:xfrm>
        </p:grpSpPr>
        <p:sp>
          <p:nvSpPr>
            <p:cNvPr id="35" name="CuadroTexto 34">
              <a:extLst>
                <a:ext uri="{FF2B5EF4-FFF2-40B4-BE49-F238E27FC236}">
                  <a16:creationId xmlns:a16="http://schemas.microsoft.com/office/drawing/2014/main" id="{3E651297-7125-4FA8-84BC-596F76B0DC5C}"/>
                </a:ext>
              </a:extLst>
            </p:cNvPr>
            <p:cNvSpPr txBox="1"/>
            <p:nvPr/>
          </p:nvSpPr>
          <p:spPr>
            <a:xfrm>
              <a:off x="8894316" y="1516549"/>
              <a:ext cx="244971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1Mill.</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6" name="Rectángulo 35">
              <a:extLst>
                <a:ext uri="{FF2B5EF4-FFF2-40B4-BE49-F238E27FC236}">
                  <a16:creationId xmlns:a16="http://schemas.microsoft.com/office/drawing/2014/main" id="{6D73A2D7-AED4-4783-A621-409376516851}"/>
                </a:ext>
              </a:extLst>
            </p:cNvPr>
            <p:cNvSpPr/>
            <p:nvPr/>
          </p:nvSpPr>
          <p:spPr>
            <a:xfrm>
              <a:off x="8894316" y="2323338"/>
              <a:ext cx="239833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alibri Light" panose="020F0302020204030204"/>
                  <a:sym typeface="Calibri Light"/>
                </a:rPr>
                <a:t>Mas de un</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t>
              </a:r>
              <a:r>
                <a:rPr lang="es-ES" sz="1200" dirty="0">
                  <a:solidFill>
                    <a:prstClr val="black"/>
                  </a:solidFill>
                  <a:latin typeface="Calibri Light" panose="020F0302020204030204"/>
                  <a:sym typeface="Calibri Light"/>
                </a:rPr>
                <a:t>1 millón de v</a:t>
              </a:r>
              <a:r>
                <a:rPr kumimoji="0" lang="es-ES" sz="1200" b="0"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isitantes</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 museos, salas y zonas</a:t>
              </a:r>
              <a:r>
                <a:rPr kumimoji="0" lang="es-ES" sz="1200" b="0" i="0" u="none" strike="noStrike" kern="1200" cap="none" spc="0" normalizeH="0" noProof="0" dirty="0">
                  <a:ln>
                    <a:noFill/>
                  </a:ln>
                  <a:solidFill>
                    <a:prstClr val="black"/>
                  </a:solidFill>
                  <a:effectLst/>
                  <a:uLnTx/>
                  <a:uFillTx/>
                  <a:latin typeface="Calibri Light" panose="020F0302020204030204"/>
                  <a:ea typeface="+mn-ea"/>
                  <a:cs typeface="+mn-cs"/>
                  <a:sym typeface="Calibri Light"/>
                </a:rPr>
                <a:t> arqueológicas</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t>
              </a:r>
            </a:p>
          </p:txBody>
        </p:sp>
      </p:grpSp>
      <p:sp>
        <p:nvSpPr>
          <p:cNvPr id="38" name="Rectángulo 37">
            <a:extLst>
              <a:ext uri="{FF2B5EF4-FFF2-40B4-BE49-F238E27FC236}">
                <a16:creationId xmlns:a16="http://schemas.microsoft.com/office/drawing/2014/main" id="{D3A118C8-8395-48FE-93C3-B851B0E9F1E3}"/>
              </a:ext>
            </a:extLst>
          </p:cNvPr>
          <p:cNvSpPr/>
          <p:nvPr/>
        </p:nvSpPr>
        <p:spPr>
          <a:xfrm>
            <a:off x="9742290" y="4714079"/>
            <a:ext cx="2449710" cy="1477328"/>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Se aprobó el acceso gratuito a las personas con discapacidad a los museos del Ministerio de Cultura</a:t>
            </a:r>
          </a:p>
        </p:txBody>
      </p:sp>
      <p:sp>
        <p:nvSpPr>
          <p:cNvPr id="39" name="Rectángulo 38">
            <a:extLst>
              <a:ext uri="{FF2B5EF4-FFF2-40B4-BE49-F238E27FC236}">
                <a16:creationId xmlns:a16="http://schemas.microsoft.com/office/drawing/2014/main" id="{930A8485-2D6A-4CD7-8F77-9515816D605A}"/>
              </a:ext>
            </a:extLst>
          </p:cNvPr>
          <p:cNvSpPr/>
          <p:nvPr/>
        </p:nvSpPr>
        <p:spPr>
          <a:xfrm>
            <a:off x="4133019" y="5729742"/>
            <a:ext cx="1980796" cy="923330"/>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Creación del mecanismo GANA CULTURA</a:t>
            </a:r>
          </a:p>
        </p:txBody>
      </p:sp>
      <p:grpSp>
        <p:nvGrpSpPr>
          <p:cNvPr id="31" name="Grupo 30">
            <a:extLst>
              <a:ext uri="{FF2B5EF4-FFF2-40B4-BE49-F238E27FC236}">
                <a16:creationId xmlns:a16="http://schemas.microsoft.com/office/drawing/2014/main" id="{7D9EFE43-1767-419C-8FC1-6A5D74572EB0}"/>
              </a:ext>
            </a:extLst>
          </p:cNvPr>
          <p:cNvGrpSpPr/>
          <p:nvPr/>
        </p:nvGrpSpPr>
        <p:grpSpPr>
          <a:xfrm>
            <a:off x="6976887" y="3349246"/>
            <a:ext cx="2492990" cy="1268454"/>
            <a:chOff x="8894316" y="1516549"/>
            <a:chExt cx="2492990" cy="1268454"/>
          </a:xfrm>
        </p:grpSpPr>
        <p:sp>
          <p:nvSpPr>
            <p:cNvPr id="32" name="CuadroTexto 31">
              <a:extLst>
                <a:ext uri="{FF2B5EF4-FFF2-40B4-BE49-F238E27FC236}">
                  <a16:creationId xmlns:a16="http://schemas.microsoft.com/office/drawing/2014/main" id="{3E651297-7125-4FA8-84BC-596F76B0DC5C}"/>
                </a:ext>
              </a:extLst>
            </p:cNvPr>
            <p:cNvSpPr txBox="1"/>
            <p:nvPr/>
          </p:nvSpPr>
          <p:spPr>
            <a:xfrm>
              <a:off x="8894316" y="1516549"/>
              <a:ext cx="249299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2,041</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3" name="Rectángulo 32">
              <a:extLst>
                <a:ext uri="{FF2B5EF4-FFF2-40B4-BE49-F238E27FC236}">
                  <a16:creationId xmlns:a16="http://schemas.microsoft.com/office/drawing/2014/main" id="{6D73A2D7-AED4-4783-A621-409376516851}"/>
                </a:ext>
              </a:extLst>
            </p:cNvPr>
            <p:cNvSpPr/>
            <p:nvPr/>
          </p:nvSpPr>
          <p:spPr>
            <a:xfrm>
              <a:off x="8894316" y="2323338"/>
              <a:ext cx="2398336"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Participantes inscritos en estrategia Defensores del Patrimonio Cultural.</a:t>
              </a:r>
            </a:p>
          </p:txBody>
        </p:sp>
      </p:grpSp>
      <p:grpSp>
        <p:nvGrpSpPr>
          <p:cNvPr id="41" name="Grupo 40">
            <a:extLst>
              <a:ext uri="{FF2B5EF4-FFF2-40B4-BE49-F238E27FC236}">
                <a16:creationId xmlns:a16="http://schemas.microsoft.com/office/drawing/2014/main" id="{86A7794D-8091-4BEA-B62F-FBA1727ABD5E}"/>
              </a:ext>
            </a:extLst>
          </p:cNvPr>
          <p:cNvGrpSpPr/>
          <p:nvPr/>
        </p:nvGrpSpPr>
        <p:grpSpPr>
          <a:xfrm>
            <a:off x="1135690" y="4837436"/>
            <a:ext cx="2609098" cy="1269895"/>
            <a:chOff x="1085217" y="1332358"/>
            <a:chExt cx="1986541" cy="1269895"/>
          </a:xfrm>
        </p:grpSpPr>
        <p:sp>
          <p:nvSpPr>
            <p:cNvPr id="42" name="CuadroTexto 41">
              <a:extLst>
                <a:ext uri="{FF2B5EF4-FFF2-40B4-BE49-F238E27FC236}">
                  <a16:creationId xmlns:a16="http://schemas.microsoft.com/office/drawing/2014/main" id="{DE3BBA8C-8CDA-437F-8016-24AE251E0451}"/>
                </a:ext>
              </a:extLst>
            </p:cNvPr>
            <p:cNvSpPr txBox="1"/>
            <p:nvPr/>
          </p:nvSpPr>
          <p:spPr>
            <a:xfrm>
              <a:off x="1085217" y="1332358"/>
              <a:ext cx="19865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solidFill>
                    <a:prstClr val="black"/>
                  </a:solidFill>
                  <a:latin typeface="Arial Black" panose="020B0A04020102020204" pitchFamily="34" charset="0"/>
                </a:rPr>
                <a:t>51</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3" name="Rectángulo 42">
              <a:extLst>
                <a:ext uri="{FF2B5EF4-FFF2-40B4-BE49-F238E27FC236}">
                  <a16:creationId xmlns:a16="http://schemas.microsoft.com/office/drawing/2014/main" id="{BACE3F80-DCCF-4AC8-874D-4FFCBCCF1F98}"/>
                </a:ext>
              </a:extLst>
            </p:cNvPr>
            <p:cNvSpPr/>
            <p:nvPr/>
          </p:nvSpPr>
          <p:spPr>
            <a:xfrm>
              <a:off x="1085217" y="2140588"/>
              <a:ext cx="198654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Centros arqueológicos intervenidos por las DDC ante las lluvias</a:t>
              </a:r>
            </a:p>
          </p:txBody>
        </p:sp>
      </p:grpSp>
      <p:sp>
        <p:nvSpPr>
          <p:cNvPr id="48" name="Rectángulo 47">
            <a:extLst>
              <a:ext uri="{FF2B5EF4-FFF2-40B4-BE49-F238E27FC236}">
                <a16:creationId xmlns:a16="http://schemas.microsoft.com/office/drawing/2014/main" id="{61A132EA-4EC7-4D65-A55C-7063539E1F1A}"/>
              </a:ext>
            </a:extLst>
          </p:cNvPr>
          <p:cNvSpPr/>
          <p:nvPr/>
        </p:nvSpPr>
        <p:spPr>
          <a:xfrm>
            <a:off x="3917449" y="4665210"/>
            <a:ext cx="3034662" cy="923330"/>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Plan Rescatarte se obtuvo financiamiento por S/ 9.6 millones</a:t>
            </a:r>
          </a:p>
        </p:txBody>
      </p:sp>
      <p:sp>
        <p:nvSpPr>
          <p:cNvPr id="49" name="Rectángulo 48">
            <a:extLst>
              <a:ext uri="{FF2B5EF4-FFF2-40B4-BE49-F238E27FC236}">
                <a16:creationId xmlns:a16="http://schemas.microsoft.com/office/drawing/2014/main" id="{3E9BD0AB-6C6A-419F-A142-00DD74A2FC21}"/>
              </a:ext>
            </a:extLst>
          </p:cNvPr>
          <p:cNvSpPr/>
          <p:nvPr/>
        </p:nvSpPr>
        <p:spPr>
          <a:xfrm>
            <a:off x="6995391" y="4768503"/>
            <a:ext cx="2746899" cy="1477328"/>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Kuelap</a:t>
            </a: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t>
            </a:r>
            <a:r>
              <a:rPr lang="es-ES" b="1" dirty="0">
                <a:solidFill>
                  <a:prstClr val="black"/>
                </a:solidFill>
                <a:latin typeface="Calibri Light" panose="020F0302020204030204"/>
                <a:sym typeface="Calibri Light"/>
              </a:rPr>
              <a:t>se instaló una estación Meteorológica y se destinó S/ 1.75 millones para su recuperación y mantenimiento</a:t>
            </a:r>
            <a:endPar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endParaRPr>
          </a:p>
        </p:txBody>
      </p:sp>
    </p:spTree>
    <p:extLst>
      <p:ext uri="{BB962C8B-B14F-4D97-AF65-F5344CB8AC3E}">
        <p14:creationId xmlns:p14="http://schemas.microsoft.com/office/powerpoint/2010/main" val="90028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E50DF66D-3A60-4364-B74C-D413DC7847EE}"/>
              </a:ext>
            </a:extLst>
          </p:cNvPr>
          <p:cNvSpPr txBox="1"/>
          <p:nvPr/>
        </p:nvSpPr>
        <p:spPr>
          <a:xfrm>
            <a:off x="1953503" y="3739461"/>
            <a:ext cx="10123310" cy="2368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1"/>
          <a:lstStyle/>
          <a:p>
            <a:pPr marL="539999" marR="0" lvl="0" indent="-285750" algn="just" defTabSz="914400" rtl="0" eaLnBrk="1" fontAlgn="auto" latinLnBrk="0" hangingPunct="1">
              <a:lnSpc>
                <a:spcPct val="90000"/>
              </a:lnSpc>
              <a:spcBef>
                <a:spcPts val="600"/>
              </a:spcBef>
              <a:spcAft>
                <a:spcPts val="0"/>
              </a:spcAft>
              <a:buClrTx/>
              <a:buSzPct val="100000"/>
              <a:buFontTx/>
              <a:buBlip>
                <a:blip r:embed="rId3"/>
              </a:buBlip>
              <a:tabLst/>
              <a:defRPr sz="1300">
                <a:latin typeface="Calibri Light"/>
                <a:ea typeface="Calibri Light"/>
                <a:cs typeface="Calibri Light"/>
                <a:sym typeface="Calibri Light"/>
              </a:defRPr>
            </a:pPr>
            <a:endParaRPr kumimoji="0" lang="es-ES" sz="1200" b="0" i="0" u="none" strike="noStrike" kern="1200" cap="none" spc="0" normalizeH="0" baseline="0" noProof="0">
              <a:ln>
                <a:noFill/>
              </a:ln>
              <a:solidFill>
                <a:prstClr val="black"/>
              </a:solidFill>
              <a:effectLst/>
              <a:uLnTx/>
              <a:uFillTx/>
              <a:latin typeface="Calibri Light"/>
              <a:sym typeface="Calibri Light"/>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4000" b="1" dirty="0">
                <a:solidFill>
                  <a:srgbClr val="002060"/>
                </a:solidFill>
                <a:latin typeface="Calibri" panose="020F0502020204030204" pitchFamily="34" charset="0"/>
                <a:cs typeface="Calibri" panose="020F0502020204030204" pitchFamily="34" charset="0"/>
              </a:rPr>
              <a:t>Principales logros a junio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AAC359E5-F41E-488D-A845-33B03A6EEE29}"/>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rgbClr val="C00000"/>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1" name="Título 8">
            <a:extLst>
              <a:ext uri="{FF2B5EF4-FFF2-40B4-BE49-F238E27FC236}">
                <a16:creationId xmlns:a16="http://schemas.microsoft.com/office/drawing/2014/main" id="{6C30CF6D-AB71-47B7-A387-836B14209CAA}"/>
              </a:ext>
            </a:extLst>
          </p:cNvPr>
          <p:cNvSpPr txBox="1"/>
          <p:nvPr/>
        </p:nvSpPr>
        <p:spPr>
          <a:xfrm rot="16200000">
            <a:off x="-1954082" y="3281727"/>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Interculturalidad</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8" name="Grupo 7">
            <a:extLst>
              <a:ext uri="{FF2B5EF4-FFF2-40B4-BE49-F238E27FC236}">
                <a16:creationId xmlns:a16="http://schemas.microsoft.com/office/drawing/2014/main" id="{8C7CADA9-CAA2-42F6-910D-8A1E1E56A7AD}"/>
              </a:ext>
            </a:extLst>
          </p:cNvPr>
          <p:cNvGrpSpPr/>
          <p:nvPr/>
        </p:nvGrpSpPr>
        <p:grpSpPr>
          <a:xfrm>
            <a:off x="1322174" y="1287204"/>
            <a:ext cx="1749205" cy="1477328"/>
            <a:chOff x="1072583" y="1309591"/>
            <a:chExt cx="1749205" cy="1477328"/>
          </a:xfrm>
        </p:grpSpPr>
        <p:sp>
          <p:nvSpPr>
            <p:cNvPr id="9" name="CuadroTexto 8">
              <a:extLst>
                <a:ext uri="{FF2B5EF4-FFF2-40B4-BE49-F238E27FC236}">
                  <a16:creationId xmlns:a16="http://schemas.microsoft.com/office/drawing/2014/main" id="{8C63AD5A-E0E1-4228-9750-58EAA9C3C41E}"/>
                </a:ext>
              </a:extLst>
            </p:cNvPr>
            <p:cNvSpPr txBox="1"/>
            <p:nvPr/>
          </p:nvSpPr>
          <p:spPr>
            <a:xfrm>
              <a:off x="1072583" y="1309591"/>
              <a:ext cx="1723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127</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0" name="Rectángulo 9">
              <a:extLst>
                <a:ext uri="{FF2B5EF4-FFF2-40B4-BE49-F238E27FC236}">
                  <a16:creationId xmlns:a16="http://schemas.microsoft.com/office/drawing/2014/main" id="{D099F382-D361-4323-884E-73216A3411F0}"/>
                </a:ext>
              </a:extLst>
            </p:cNvPr>
            <p:cNvSpPr/>
            <p:nvPr/>
          </p:nvSpPr>
          <p:spPr>
            <a:xfrm>
              <a:off x="1085217" y="2140588"/>
              <a:ext cx="173657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Localidades de pueblos indígenas u originarios</a:t>
              </a:r>
              <a:r>
                <a:rPr kumimoji="0" lang="es-PE"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incorporados en la </a:t>
              </a:r>
              <a:r>
                <a:rPr kumimoji="0" lang="es-PE" sz="1200" b="0"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BDPI</a:t>
              </a:r>
              <a:endParaRPr kumimoji="0" lang="es-PE"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1" name="Grupo 10">
            <a:extLst>
              <a:ext uri="{FF2B5EF4-FFF2-40B4-BE49-F238E27FC236}">
                <a16:creationId xmlns:a16="http://schemas.microsoft.com/office/drawing/2014/main" id="{E9832550-4F81-43E6-9DC0-5F72F3FD0150}"/>
              </a:ext>
            </a:extLst>
          </p:cNvPr>
          <p:cNvGrpSpPr/>
          <p:nvPr/>
        </p:nvGrpSpPr>
        <p:grpSpPr>
          <a:xfrm>
            <a:off x="4988687" y="1316242"/>
            <a:ext cx="2492990" cy="1451502"/>
            <a:chOff x="4045952" y="1418541"/>
            <a:chExt cx="2492990" cy="1451502"/>
          </a:xfrm>
        </p:grpSpPr>
        <p:sp>
          <p:nvSpPr>
            <p:cNvPr id="12" name="CuadroTexto 11">
              <a:extLst>
                <a:ext uri="{FF2B5EF4-FFF2-40B4-BE49-F238E27FC236}">
                  <a16:creationId xmlns:a16="http://schemas.microsoft.com/office/drawing/2014/main" id="{B449AEDB-A5CE-4151-9F1C-935F6D43DAAA}"/>
                </a:ext>
              </a:extLst>
            </p:cNvPr>
            <p:cNvSpPr txBox="1"/>
            <p:nvPr/>
          </p:nvSpPr>
          <p:spPr>
            <a:xfrm>
              <a:off x="4943633" y="1418541"/>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8EBA4546-0BE1-493A-AA02-5FBC30491B56}"/>
                </a:ext>
              </a:extLst>
            </p:cNvPr>
            <p:cNvSpPr/>
            <p:nvPr/>
          </p:nvSpPr>
          <p:spPr>
            <a:xfrm>
              <a:off x="4045952" y="2223712"/>
              <a:ext cx="24929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Procesos de consulta previa culminados sobre declaratorias de patrimonio cultural de la Nación</a:t>
              </a:r>
            </a:p>
          </p:txBody>
        </p:sp>
      </p:grpSp>
      <p:grpSp>
        <p:nvGrpSpPr>
          <p:cNvPr id="15" name="Grupo 14">
            <a:extLst>
              <a:ext uri="{FF2B5EF4-FFF2-40B4-BE49-F238E27FC236}">
                <a16:creationId xmlns:a16="http://schemas.microsoft.com/office/drawing/2014/main" id="{3940F6EE-6EC8-4D57-8755-BDEAFDAC1B31}"/>
              </a:ext>
            </a:extLst>
          </p:cNvPr>
          <p:cNvGrpSpPr/>
          <p:nvPr/>
        </p:nvGrpSpPr>
        <p:grpSpPr>
          <a:xfrm>
            <a:off x="8889230" y="1228631"/>
            <a:ext cx="2492990" cy="1527737"/>
            <a:chOff x="8253115" y="1443848"/>
            <a:chExt cx="2492990" cy="1527737"/>
          </a:xfrm>
        </p:grpSpPr>
        <p:sp>
          <p:nvSpPr>
            <p:cNvPr id="16" name="CuadroTexto 15">
              <a:extLst>
                <a:ext uri="{FF2B5EF4-FFF2-40B4-BE49-F238E27FC236}">
                  <a16:creationId xmlns:a16="http://schemas.microsoft.com/office/drawing/2014/main" id="{AA705BEF-B95C-4E1B-9E21-00DB5592506B}"/>
                </a:ext>
              </a:extLst>
            </p:cNvPr>
            <p:cNvSpPr txBox="1"/>
            <p:nvPr/>
          </p:nvSpPr>
          <p:spPr>
            <a:xfrm>
              <a:off x="9150795" y="1443848"/>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9</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0" name="Rectángulo 19">
              <a:extLst>
                <a:ext uri="{FF2B5EF4-FFF2-40B4-BE49-F238E27FC236}">
                  <a16:creationId xmlns:a16="http://schemas.microsoft.com/office/drawing/2014/main" id="{EE808844-3B78-4C23-BEAC-5FFDAF9332AD}"/>
                </a:ext>
              </a:extLst>
            </p:cNvPr>
            <p:cNvSpPr/>
            <p:nvPr/>
          </p:nvSpPr>
          <p:spPr>
            <a:xfrm>
              <a:off x="8253115" y="2325254"/>
              <a:ext cx="24929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Embarcaciones adquiridas para puestos de control y vigilancia de las Reservas Territoriales e Indígenas</a:t>
              </a:r>
            </a:p>
          </p:txBody>
        </p:sp>
      </p:grpSp>
      <p:grpSp>
        <p:nvGrpSpPr>
          <p:cNvPr id="22" name="Grupo 21">
            <a:extLst>
              <a:ext uri="{FF2B5EF4-FFF2-40B4-BE49-F238E27FC236}">
                <a16:creationId xmlns:a16="http://schemas.microsoft.com/office/drawing/2014/main" id="{09CDDEDB-F690-4133-9E64-5A3140905C03}"/>
              </a:ext>
            </a:extLst>
          </p:cNvPr>
          <p:cNvGrpSpPr/>
          <p:nvPr/>
        </p:nvGrpSpPr>
        <p:grpSpPr>
          <a:xfrm>
            <a:off x="1165635" y="2892292"/>
            <a:ext cx="2049648" cy="1445269"/>
            <a:chOff x="916044" y="1301130"/>
            <a:chExt cx="2049648" cy="1445269"/>
          </a:xfrm>
        </p:grpSpPr>
        <p:sp>
          <p:nvSpPr>
            <p:cNvPr id="23" name="CuadroTexto 22">
              <a:extLst>
                <a:ext uri="{FF2B5EF4-FFF2-40B4-BE49-F238E27FC236}">
                  <a16:creationId xmlns:a16="http://schemas.microsoft.com/office/drawing/2014/main" id="{A4D88195-9045-438E-927B-9269E0F86B7D}"/>
                </a:ext>
              </a:extLst>
            </p:cNvPr>
            <p:cNvSpPr txBox="1"/>
            <p:nvPr/>
          </p:nvSpPr>
          <p:spPr>
            <a:xfrm>
              <a:off x="1572909" y="130113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4" name="Rectángulo 23">
              <a:extLst>
                <a:ext uri="{FF2B5EF4-FFF2-40B4-BE49-F238E27FC236}">
                  <a16:creationId xmlns:a16="http://schemas.microsoft.com/office/drawing/2014/main" id="{982669EA-1EBE-4872-A570-CCA467C1D87A}"/>
                </a:ext>
              </a:extLst>
            </p:cNvPr>
            <p:cNvSpPr/>
            <p:nvPr/>
          </p:nvSpPr>
          <p:spPr>
            <a:xfrm>
              <a:off x="916044" y="2100068"/>
              <a:ext cx="204964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solidFill>
                    <a:prstClr val="black"/>
                  </a:solidFill>
                  <a:latin typeface="Calibri Light" panose="020F0302020204030204"/>
                  <a:sym typeface="Calibri Light"/>
                </a:rPr>
                <a:t>P</a:t>
              </a:r>
              <a:r>
                <a:rPr kumimoji="0" lang="es-ES" sz="1200" b="0"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uesto</a:t>
              </a: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de control y vigilancia inaugurado en la Comunidad Lobo Santa </a:t>
              </a:r>
              <a:r>
                <a:rPr kumimoji="0" lang="es-ES" sz="1200" b="0"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Rosino</a:t>
              </a:r>
              <a:endParaRPr kumimoji="0" lang="es-PE"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25" name="Grupo 24">
            <a:extLst>
              <a:ext uri="{FF2B5EF4-FFF2-40B4-BE49-F238E27FC236}">
                <a16:creationId xmlns:a16="http://schemas.microsoft.com/office/drawing/2014/main" id="{2C2C3B57-595B-4A47-AFE0-77E8339279DE}"/>
              </a:ext>
            </a:extLst>
          </p:cNvPr>
          <p:cNvGrpSpPr/>
          <p:nvPr/>
        </p:nvGrpSpPr>
        <p:grpSpPr>
          <a:xfrm>
            <a:off x="4988687" y="2950309"/>
            <a:ext cx="2492990" cy="1439148"/>
            <a:chOff x="4045952" y="1430895"/>
            <a:chExt cx="2492990" cy="1439148"/>
          </a:xfrm>
        </p:grpSpPr>
        <p:sp>
          <p:nvSpPr>
            <p:cNvPr id="26" name="CuadroTexto 25">
              <a:extLst>
                <a:ext uri="{FF2B5EF4-FFF2-40B4-BE49-F238E27FC236}">
                  <a16:creationId xmlns:a16="http://schemas.microsoft.com/office/drawing/2014/main" id="{300C1C93-CCA5-4D7F-95D2-E7F8C3595E94}"/>
                </a:ext>
              </a:extLst>
            </p:cNvPr>
            <p:cNvSpPr txBox="1"/>
            <p:nvPr/>
          </p:nvSpPr>
          <p:spPr>
            <a:xfrm>
              <a:off x="4748068" y="1430895"/>
              <a:ext cx="121058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25</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7" name="Rectángulo 26">
              <a:extLst>
                <a:ext uri="{FF2B5EF4-FFF2-40B4-BE49-F238E27FC236}">
                  <a16:creationId xmlns:a16="http://schemas.microsoft.com/office/drawing/2014/main" id="{7E335B57-F119-45DC-9110-47B06042D659}"/>
                </a:ext>
              </a:extLst>
            </p:cNvPr>
            <p:cNvSpPr/>
            <p:nvPr/>
          </p:nvSpPr>
          <p:spPr>
            <a:xfrm>
              <a:off x="4045952" y="2223712"/>
              <a:ext cx="24929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Comunidades beneficiadas con proyectos de desarrollo y vigilancia ambiental (Fondo Social del Lote 192) </a:t>
              </a:r>
            </a:p>
          </p:txBody>
        </p:sp>
      </p:grpSp>
      <p:sp>
        <p:nvSpPr>
          <p:cNvPr id="31" name="Rectángulo 30">
            <a:extLst>
              <a:ext uri="{FF2B5EF4-FFF2-40B4-BE49-F238E27FC236}">
                <a16:creationId xmlns:a16="http://schemas.microsoft.com/office/drawing/2014/main" id="{93BAF7D8-BC9B-4F86-A10B-5B0259E44F73}"/>
              </a:ext>
            </a:extLst>
          </p:cNvPr>
          <p:cNvSpPr/>
          <p:nvPr/>
        </p:nvSpPr>
        <p:spPr>
          <a:xfrm>
            <a:off x="1215005" y="5004195"/>
            <a:ext cx="2755697" cy="646331"/>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Aprobación de la Estrategia sectorial “Perú sin Racismo”.</a:t>
            </a:r>
          </a:p>
        </p:txBody>
      </p:sp>
      <p:sp>
        <p:nvSpPr>
          <p:cNvPr id="30" name="CuadroTexto 29">
            <a:extLst>
              <a:ext uri="{FF2B5EF4-FFF2-40B4-BE49-F238E27FC236}">
                <a16:creationId xmlns:a16="http://schemas.microsoft.com/office/drawing/2014/main" id="{87A4FF99-16ED-41C3-85F2-443347A66536}"/>
              </a:ext>
            </a:extLst>
          </p:cNvPr>
          <p:cNvSpPr txBox="1"/>
          <p:nvPr/>
        </p:nvSpPr>
        <p:spPr>
          <a:xfrm>
            <a:off x="4844335" y="4550197"/>
            <a:ext cx="300595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21,483</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5" name="Rectángulo 34">
            <a:extLst>
              <a:ext uri="{FF2B5EF4-FFF2-40B4-BE49-F238E27FC236}">
                <a16:creationId xmlns:a16="http://schemas.microsoft.com/office/drawing/2014/main" id="{C7C7C41E-5014-45E6-BACE-006EBD28A8D8}"/>
              </a:ext>
            </a:extLst>
          </p:cNvPr>
          <p:cNvSpPr/>
          <p:nvPr/>
        </p:nvSpPr>
        <p:spPr>
          <a:xfrm>
            <a:off x="5081829" y="5496712"/>
            <a:ext cx="24929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Atenciones a 12,862 personas de pueblos indígenas y originarios a través de las campañas PIAS </a:t>
            </a:r>
          </a:p>
        </p:txBody>
      </p:sp>
      <p:sp>
        <p:nvSpPr>
          <p:cNvPr id="36" name="CuadroTexto 35">
            <a:extLst>
              <a:ext uri="{FF2B5EF4-FFF2-40B4-BE49-F238E27FC236}">
                <a16:creationId xmlns:a16="http://schemas.microsoft.com/office/drawing/2014/main" id="{DDC4FFAF-1D90-4F79-A60F-BD5105834CD1}"/>
              </a:ext>
            </a:extLst>
          </p:cNvPr>
          <p:cNvSpPr txBox="1"/>
          <p:nvPr/>
        </p:nvSpPr>
        <p:spPr>
          <a:xfrm>
            <a:off x="9376911" y="2825827"/>
            <a:ext cx="17235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557</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7" name="Rectángulo 36">
            <a:extLst>
              <a:ext uri="{FF2B5EF4-FFF2-40B4-BE49-F238E27FC236}">
                <a16:creationId xmlns:a16="http://schemas.microsoft.com/office/drawing/2014/main" id="{6896EBB4-30C1-4B88-893C-6EA0CBD8CAA7}"/>
              </a:ext>
            </a:extLst>
          </p:cNvPr>
          <p:cNvSpPr/>
          <p:nvPr/>
        </p:nvSpPr>
        <p:spPr>
          <a:xfrm>
            <a:off x="8933193" y="3694633"/>
            <a:ext cx="24929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Representantes de entidades publicas sensibilizadas sobre la política nacional del pueblo afroperuano</a:t>
            </a:r>
          </a:p>
        </p:txBody>
      </p:sp>
      <p:sp>
        <p:nvSpPr>
          <p:cNvPr id="38" name="CuadroTexto 37">
            <a:extLst>
              <a:ext uri="{FF2B5EF4-FFF2-40B4-BE49-F238E27FC236}">
                <a16:creationId xmlns:a16="http://schemas.microsoft.com/office/drawing/2014/main" id="{56F63EEF-6667-41D3-9C80-A200C494CEB6}"/>
              </a:ext>
            </a:extLst>
          </p:cNvPr>
          <p:cNvSpPr txBox="1"/>
          <p:nvPr/>
        </p:nvSpPr>
        <p:spPr>
          <a:xfrm>
            <a:off x="9188991" y="4576581"/>
            <a:ext cx="219322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 Mil</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9" name="Rectángulo 38">
            <a:extLst>
              <a:ext uri="{FF2B5EF4-FFF2-40B4-BE49-F238E27FC236}">
                <a16:creationId xmlns:a16="http://schemas.microsoft.com/office/drawing/2014/main" id="{A4688B8A-1F44-4E50-81DD-3638EF5ECE44}"/>
              </a:ext>
            </a:extLst>
          </p:cNvPr>
          <p:cNvSpPr/>
          <p:nvPr/>
        </p:nvSpPr>
        <p:spPr>
          <a:xfrm>
            <a:off x="9086539" y="5420316"/>
            <a:ext cx="249299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Personas del pueblo indígenas u originarios y del pueblo afroperuano sensibilizados política nacional afroperuano</a:t>
            </a:r>
          </a:p>
        </p:txBody>
      </p:sp>
    </p:spTree>
    <p:extLst>
      <p:ext uri="{BB962C8B-B14F-4D97-AF65-F5344CB8AC3E}">
        <p14:creationId xmlns:p14="http://schemas.microsoft.com/office/powerpoint/2010/main" val="92728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7ECB80-153A-4186-BEFC-02C79F11088D}"/>
              </a:ext>
            </a:extLst>
          </p:cNvPr>
          <p:cNvSpPr txBox="1"/>
          <p:nvPr/>
        </p:nvSpPr>
        <p:spPr>
          <a:xfrm>
            <a:off x="2017408" y="1479765"/>
            <a:ext cx="10059405" cy="258532"/>
          </a:xfrm>
          <a:prstGeom prst="rect">
            <a:avLst/>
          </a:prstGeom>
          <a:solidFill>
            <a:srgbClr val="F3F0E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171450" marR="0" lvl="0" indent="-171450" algn="just" defTabSz="914400" rtl="0" eaLnBrk="1" fontAlgn="auto" latinLnBrk="0" hangingPunct="1">
              <a:lnSpc>
                <a:spcPct val="90000"/>
              </a:lnSpc>
              <a:spcBef>
                <a:spcPts val="600"/>
              </a:spcBef>
              <a:spcAft>
                <a:spcPts val="300"/>
              </a:spcAft>
              <a:buClrTx/>
              <a:buSzPct val="100000"/>
              <a:buFontTx/>
              <a:buBlip>
                <a:blip r:embed="rId2"/>
              </a:buBlip>
              <a:tabLst/>
              <a:defRPr sz="1200">
                <a:latin typeface="Calibri Light"/>
                <a:ea typeface="Calibri Light"/>
                <a:cs typeface="Calibri Light"/>
                <a:sym typeface="Calibri Light"/>
              </a:defRPr>
            </a:pPr>
            <a:endParaRPr kumimoji="0" lang="es-ES" sz="1200" b="0" i="0" u="none" strike="noStrike" kern="1200" cap="none" spc="0" normalizeH="0" baseline="0" noProof="0" dirty="0">
              <a:ln>
                <a:noFill/>
              </a:ln>
              <a:solidFill>
                <a:prstClr val="black"/>
              </a:solidFill>
              <a:effectLst/>
              <a:uLnTx/>
              <a:uFillTx/>
              <a:latin typeface="Calibri Light"/>
              <a:sym typeface="Calibri Light"/>
            </a:endParaRPr>
          </a:p>
        </p:txBody>
      </p:sp>
      <p:grpSp>
        <p:nvGrpSpPr>
          <p:cNvPr id="9" name="Grupo 8">
            <a:extLst>
              <a:ext uri="{FF2B5EF4-FFF2-40B4-BE49-F238E27FC236}">
                <a16:creationId xmlns:a16="http://schemas.microsoft.com/office/drawing/2014/main" id="{6A0C2EC5-7A9F-46CF-84B2-9E1980A94A00}"/>
              </a:ext>
            </a:extLst>
          </p:cNvPr>
          <p:cNvGrpSpPr/>
          <p:nvPr/>
        </p:nvGrpSpPr>
        <p:grpSpPr>
          <a:xfrm>
            <a:off x="692510" y="2181594"/>
            <a:ext cx="1143202" cy="2494811"/>
            <a:chOff x="251536" y="304935"/>
            <a:chExt cx="1638489" cy="2814787"/>
          </a:xfrm>
        </p:grpSpPr>
        <p:grpSp>
          <p:nvGrpSpPr>
            <p:cNvPr id="10" name="Grupo 14">
              <a:extLst>
                <a:ext uri="{FF2B5EF4-FFF2-40B4-BE49-F238E27FC236}">
                  <a16:creationId xmlns:a16="http://schemas.microsoft.com/office/drawing/2014/main" id="{BC83DA44-DD43-4900-8398-3452C09F87F0}"/>
                </a:ext>
              </a:extLst>
            </p:cNvPr>
            <p:cNvGrpSpPr/>
            <p:nvPr/>
          </p:nvGrpSpPr>
          <p:grpSpPr>
            <a:xfrm>
              <a:off x="251536" y="304935"/>
              <a:ext cx="1638489" cy="2814787"/>
              <a:chOff x="0" y="-102882"/>
              <a:chExt cx="1083278" cy="2118144"/>
            </a:xfrm>
          </p:grpSpPr>
          <p:sp>
            <p:nvSpPr>
              <p:cNvPr id="12" name="Rectángulo: esquinas diagonales redondeadas 16">
                <a:extLst>
                  <a:ext uri="{FF2B5EF4-FFF2-40B4-BE49-F238E27FC236}">
                    <a16:creationId xmlns:a16="http://schemas.microsoft.com/office/drawing/2014/main" id="{3A229F99-1A48-41AE-80C4-C0254730497F}"/>
                  </a:ext>
                </a:extLst>
              </p:cNvPr>
              <p:cNvSpPr/>
              <p:nvPr/>
            </p:nvSpPr>
            <p:spPr>
              <a:xfrm flipH="1">
                <a:off x="0" y="-102882"/>
                <a:ext cx="1083278" cy="210005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rgbClr val="FFBF05"/>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5F7A29"/>
                    </a:solidFill>
                  </a:defRPr>
                </a:pPr>
                <a:endParaRPr kumimoji="0" sz="1800" b="0" i="0" u="none" strike="noStrike" kern="0" cap="none" spc="0" normalizeH="0" baseline="0" noProof="0">
                  <a:ln>
                    <a:noFill/>
                  </a:ln>
                  <a:solidFill>
                    <a:srgbClr val="5F7A29"/>
                  </a:solidFill>
                  <a:effectLst/>
                  <a:uLnTx/>
                  <a:uFillTx/>
                  <a:latin typeface="Calibri"/>
                  <a:ea typeface="+mn-ea"/>
                  <a:cs typeface="Calibri"/>
                  <a:sym typeface="Calibri"/>
                </a:endParaRPr>
              </a:p>
            </p:txBody>
          </p:sp>
          <p:sp>
            <p:nvSpPr>
              <p:cNvPr id="13" name="Título 8">
                <a:extLst>
                  <a:ext uri="{FF2B5EF4-FFF2-40B4-BE49-F238E27FC236}">
                    <a16:creationId xmlns:a16="http://schemas.microsoft.com/office/drawing/2014/main" id="{3DACC5CB-ED04-43B3-8161-AFAB2094636D}"/>
                  </a:ext>
                </a:extLst>
              </p:cNvPr>
              <p:cNvSpPr txBox="1"/>
              <p:nvPr/>
            </p:nvSpPr>
            <p:spPr>
              <a:xfrm>
                <a:off x="0" y="1127027"/>
                <a:ext cx="1083278" cy="8882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venirNext LT Pro Regular"/>
                  </a:rPr>
                  <a:t>Proyección Logros</a:t>
                </a:r>
                <a:endParaRPr kumimoji="0" lang="es-E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endParaRPr>
              </a:p>
              <a:p>
                <a:pPr marL="0" marR="0" lvl="0" indent="0" algn="ctr" defTabSz="914400" rtl="0" eaLnBrk="1" fontAlgn="auto" latinLnBrk="0" hangingPunct="0">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sz="1400" b="1" i="0" u="none" strike="noStrike" kern="0" cap="none" spc="-150" normalizeH="0" baseline="0" noProof="0" dirty="0">
                    <a:ln>
                      <a:noFill/>
                    </a:ln>
                    <a:solidFill>
                      <a:srgbClr val="000000"/>
                    </a:solidFill>
                    <a:effectLst/>
                    <a:uLnTx/>
                    <a:uFillTx/>
                    <a:latin typeface="Arial" panose="020B0604020202020204" pitchFamily="34" charset="0"/>
                    <a:ea typeface="AvenirNext LT Pro Bold"/>
                    <a:cs typeface="Arial" panose="020B0604020202020204" pitchFamily="34" charset="0"/>
                    <a:sym typeface="AvenirNext LT Pro Bold"/>
                  </a:rPr>
                  <a:t>20</a:t>
                </a:r>
                <a:r>
                  <a:rPr kumimoji="0" lang="es-ES" sz="1400" b="1" i="0" u="none" strike="noStrike" kern="0" cap="none" spc="-150" normalizeH="0" baseline="0" noProof="0" dirty="0">
                    <a:ln>
                      <a:noFill/>
                    </a:ln>
                    <a:solidFill>
                      <a:srgbClr val="000000"/>
                    </a:solidFill>
                    <a:effectLst/>
                    <a:uLnTx/>
                    <a:uFillTx/>
                    <a:latin typeface="Arial" panose="020B0604020202020204" pitchFamily="34" charset="0"/>
                    <a:ea typeface="AvenirNext LT Pro Bold"/>
                    <a:cs typeface="Arial" panose="020B0604020202020204" pitchFamily="34" charset="0"/>
                    <a:sym typeface="AvenirNext LT Pro Bold"/>
                  </a:rPr>
                  <a:t>23 </a:t>
                </a:r>
                <a:endParaRPr kumimoji="0" sz="1400" b="1" i="0" u="none" strike="noStrike" kern="0" cap="none" spc="-150" normalizeH="0" baseline="0" noProof="0" dirty="0">
                  <a:ln>
                    <a:noFill/>
                  </a:ln>
                  <a:solidFill>
                    <a:srgbClr val="000000"/>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pic>
          <p:nvPicPr>
            <p:cNvPr id="11" name="Gráfico 4" descr="Gráfico 4">
              <a:extLst>
                <a:ext uri="{FF2B5EF4-FFF2-40B4-BE49-F238E27FC236}">
                  <a16:creationId xmlns:a16="http://schemas.microsoft.com/office/drawing/2014/main" id="{3489A858-6B31-434C-9079-9A9F9AECC1CB}"/>
                </a:ext>
              </a:extLst>
            </p:cNvPr>
            <p:cNvPicPr>
              <a:picLocks noChangeAspect="1"/>
            </p:cNvPicPr>
            <p:nvPr/>
          </p:nvPicPr>
          <p:blipFill>
            <a:blip r:embed="rId3"/>
            <a:stretch>
              <a:fillRect/>
            </a:stretch>
          </p:blipFill>
          <p:spPr>
            <a:xfrm>
              <a:off x="716466" y="773837"/>
              <a:ext cx="708628" cy="852488"/>
            </a:xfrm>
            <a:prstGeom prst="rect">
              <a:avLst/>
            </a:prstGeom>
            <a:ln w="12700" cap="flat">
              <a:noFill/>
              <a:miter lim="400000"/>
            </a:ln>
            <a:effectLst/>
          </p:spPr>
        </p:pic>
      </p:grpSp>
      <p:sp>
        <p:nvSpPr>
          <p:cNvPr id="14" name="Marcador de contenido 2">
            <a:extLst>
              <a:ext uri="{FF2B5EF4-FFF2-40B4-BE49-F238E27FC236}">
                <a16:creationId xmlns:a16="http://schemas.microsoft.com/office/drawing/2014/main" id="{E50DF66D-3A60-4364-B74C-D413DC7847EE}"/>
              </a:ext>
            </a:extLst>
          </p:cNvPr>
          <p:cNvSpPr txBox="1"/>
          <p:nvPr/>
        </p:nvSpPr>
        <p:spPr>
          <a:xfrm>
            <a:off x="1953503" y="3739461"/>
            <a:ext cx="10123310" cy="2368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1"/>
          <a:lstStyle/>
          <a:p>
            <a:pPr marL="539999" marR="0" lvl="0" indent="-285750" algn="just" defTabSz="914400" rtl="0" eaLnBrk="1" fontAlgn="auto" latinLnBrk="0" hangingPunct="1">
              <a:lnSpc>
                <a:spcPct val="90000"/>
              </a:lnSpc>
              <a:spcBef>
                <a:spcPts val="600"/>
              </a:spcBef>
              <a:spcAft>
                <a:spcPts val="0"/>
              </a:spcAft>
              <a:buClrTx/>
              <a:buSzPct val="100000"/>
              <a:buFontTx/>
              <a:buBlip>
                <a:blip r:embed="rId4"/>
              </a:buBlip>
              <a:tabLst/>
              <a:defRPr sz="1300">
                <a:latin typeface="Calibri Light"/>
                <a:ea typeface="Calibri Light"/>
                <a:cs typeface="Calibri Light"/>
                <a:sym typeface="Calibri Light"/>
              </a:defRPr>
            </a:pPr>
            <a:endParaRPr kumimoji="0" lang="es-ES" sz="1200" b="0" i="0" u="none" strike="noStrike" kern="1200" cap="none" spc="0" normalizeH="0" baseline="0" noProof="0">
              <a:ln>
                <a:noFill/>
              </a:ln>
              <a:solidFill>
                <a:prstClr val="black"/>
              </a:solidFill>
              <a:effectLst/>
              <a:uLnTx/>
              <a:uFillTx/>
              <a:latin typeface="Calibri Light"/>
              <a:sym typeface="Calibri Light"/>
            </a:endParaRPr>
          </a:p>
        </p:txBody>
      </p:sp>
      <p:sp>
        <p:nvSpPr>
          <p:cNvPr id="15" name="CuadroTexto 14">
            <a:extLst>
              <a:ext uri="{FF2B5EF4-FFF2-40B4-BE49-F238E27FC236}">
                <a16:creationId xmlns:a16="http://schemas.microsoft.com/office/drawing/2014/main" id="{13260B60-BA50-4EA5-8DBE-1788DD27B600}"/>
              </a:ext>
            </a:extLst>
          </p:cNvPr>
          <p:cNvSpPr txBox="1"/>
          <p:nvPr/>
        </p:nvSpPr>
        <p:spPr>
          <a:xfrm>
            <a:off x="1953503" y="1735491"/>
            <a:ext cx="10059404" cy="4339650"/>
          </a:xfrm>
          <a:prstGeom prst="rect">
            <a:avLst/>
          </a:prstGeom>
          <a:solidFill>
            <a:srgbClr val="F3F0E9"/>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000" dirty="0">
                <a:solidFill>
                  <a:prstClr val="black"/>
                </a:solidFill>
                <a:latin typeface="Calibri Light"/>
                <a:cs typeface="Calibri Light"/>
                <a:sym typeface="Calibri Light"/>
              </a:rPr>
              <a:t>22 inversiones con registro de cierre: 14 Bienes Inmuebles Prehispánicos, 05 a Patrimonio Histórico Virreinal, 02 a Museos, y 01 de Servicios de Difusión Cultural.</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000" dirty="0">
                <a:solidFill>
                  <a:prstClr val="black"/>
                </a:solidFill>
                <a:latin typeface="Calibri Light"/>
                <a:cs typeface="Calibri Light"/>
                <a:sym typeface="Calibri Light"/>
              </a:rPr>
              <a:t> 4 inversiones culminados en el segundo semestre</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endParaRPr lang="es-ES" sz="2000" dirty="0">
              <a:solidFill>
                <a:prstClr val="black"/>
              </a:solidFill>
              <a:latin typeface="Calibri Light"/>
              <a:cs typeface="Calibri Light"/>
              <a:sym typeface="Calibri Light"/>
            </a:endParaRP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endParaRPr lang="es-ES" sz="2000" dirty="0">
              <a:solidFill>
                <a:prstClr val="black"/>
              </a:solidFill>
              <a:latin typeface="Calibri Light"/>
              <a:cs typeface="Calibri Light"/>
              <a:sym typeface="Calibri Light"/>
            </a:endParaRPr>
          </a:p>
          <a:p>
            <a:pPr algn="just">
              <a:lnSpc>
                <a:spcPct val="90000"/>
              </a:lnSpc>
              <a:spcBef>
                <a:spcPts val="600"/>
              </a:spcBef>
              <a:spcAft>
                <a:spcPts val="300"/>
              </a:spcAft>
              <a:buSzPct val="100000"/>
              <a:defRPr sz="1200">
                <a:latin typeface="Calibri Light"/>
                <a:ea typeface="Calibri Light"/>
                <a:cs typeface="Calibri Light"/>
                <a:sym typeface="Calibri Light"/>
              </a:defRPr>
            </a:pPr>
            <a:endParaRPr lang="es-ES" sz="2000" dirty="0">
              <a:solidFill>
                <a:prstClr val="black"/>
              </a:solidFill>
              <a:latin typeface="Calibri Light"/>
              <a:cs typeface="Calibri Light"/>
              <a:sym typeface="Calibri Light"/>
            </a:endParaRPr>
          </a:p>
          <a:p>
            <a:pPr algn="just">
              <a:lnSpc>
                <a:spcPct val="90000"/>
              </a:lnSpc>
              <a:spcBef>
                <a:spcPts val="600"/>
              </a:spcBef>
              <a:spcAft>
                <a:spcPts val="300"/>
              </a:spcAft>
              <a:buSzPct val="100000"/>
              <a:defRPr sz="1200">
                <a:latin typeface="Calibri Light"/>
                <a:ea typeface="Calibri Light"/>
                <a:cs typeface="Calibri Light"/>
                <a:sym typeface="Calibri Light"/>
              </a:defRPr>
            </a:pPr>
            <a:endParaRPr lang="es-ES" sz="2000" dirty="0">
              <a:solidFill>
                <a:prstClr val="black"/>
              </a:solidFill>
              <a:latin typeface="Calibri Light"/>
              <a:cs typeface="Calibri Light"/>
              <a:sym typeface="Calibri Light"/>
            </a:endParaRP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000" dirty="0">
                <a:solidFill>
                  <a:prstClr val="black"/>
                </a:solidFill>
                <a:latin typeface="Calibri Light"/>
                <a:cs typeface="Calibri Light"/>
                <a:sym typeface="Calibri Light"/>
              </a:rPr>
              <a:t>Cumplimiento de ejecución del PIM en un 93.5%.</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000" dirty="0">
                <a:solidFill>
                  <a:prstClr val="black"/>
                </a:solidFill>
                <a:latin typeface="Calibri Light"/>
                <a:cs typeface="Calibri Light"/>
                <a:sym typeface="Calibri Light"/>
              </a:rPr>
              <a:t>29 inversiones lograran alcanzar un nivel de ejecución superior al 60% de su costo de inversión al cierre de año.</a:t>
            </a:r>
          </a:p>
          <a:p>
            <a:pPr marL="171450" indent="-171450" algn="just">
              <a:lnSpc>
                <a:spcPct val="90000"/>
              </a:lnSpc>
              <a:spcBef>
                <a:spcPts val="600"/>
              </a:spcBef>
              <a:spcAft>
                <a:spcPts val="300"/>
              </a:spcAft>
              <a:buSzPct val="100000"/>
              <a:buBlip>
                <a:blip r:embed="rId2"/>
              </a:buBlip>
              <a:defRPr sz="1200">
                <a:latin typeface="Calibri Light"/>
                <a:ea typeface="Calibri Light"/>
                <a:cs typeface="Calibri Light"/>
                <a:sym typeface="Calibri Light"/>
              </a:defRPr>
            </a:pPr>
            <a:r>
              <a:rPr lang="es-ES" sz="2000" dirty="0">
                <a:solidFill>
                  <a:prstClr val="black"/>
                </a:solidFill>
                <a:latin typeface="Calibri Light"/>
                <a:ea typeface="Calibri Light"/>
                <a:cs typeface="Calibri Light"/>
                <a:sym typeface="Calibri Light"/>
              </a:rPr>
              <a:t>Aprobación de nuevos lineamientos metodológicos para la formulación de proyectos de inversión del sector cultura</a:t>
            </a:r>
          </a:p>
        </p:txBody>
      </p:sp>
      <p:sp>
        <p:nvSpPr>
          <p:cNvPr id="18" name="Marcador de número de diapositiva 2">
            <a:extLst>
              <a:ext uri="{FF2B5EF4-FFF2-40B4-BE49-F238E27FC236}">
                <a16:creationId xmlns:a16="http://schemas.microsoft.com/office/drawing/2014/main" id="{9552BF89-A24D-428E-AD73-94E9595B5E96}"/>
              </a:ext>
            </a:extLst>
          </p:cNvPr>
          <p:cNvSpPr txBox="1">
            <a:spLocks/>
          </p:cNvSpPr>
          <p:nvPr/>
        </p:nvSpPr>
        <p:spPr>
          <a:xfrm>
            <a:off x="11818189" y="6490067"/>
            <a:ext cx="258624" cy="24830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s-P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3600" b="1" dirty="0">
                <a:solidFill>
                  <a:srgbClr val="002060"/>
                </a:solidFill>
                <a:latin typeface="Calibri" panose="020F0502020204030204" pitchFamily="34" charset="0"/>
                <a:cs typeface="Calibri" panose="020F0502020204030204" pitchFamily="34" charset="0"/>
              </a:rPr>
              <a:t>Principales logros proyectados a diciembre 2023</a:t>
            </a:r>
            <a:endParaRPr lang="es-PE" sz="2800" dirty="0">
              <a:solidFill>
                <a:srgbClr val="002060"/>
              </a:solidFill>
              <a:latin typeface="Calibri" panose="020F0502020204030204" pitchFamily="34" charset="0"/>
              <a:cs typeface="Calibri" panose="020F0502020204030204" pitchFamily="34" charset="0"/>
            </a:endParaRPr>
          </a:p>
        </p:txBody>
      </p:sp>
      <p:sp>
        <p:nvSpPr>
          <p:cNvPr id="16" name="Título 1">
            <a:extLst>
              <a:ext uri="{FF2B5EF4-FFF2-40B4-BE49-F238E27FC236}">
                <a16:creationId xmlns:a16="http://schemas.microsoft.com/office/drawing/2014/main" id="{2F4BA916-0AA0-4118-B16C-5F3AA2952C5C}"/>
              </a:ext>
            </a:extLst>
          </p:cNvPr>
          <p:cNvSpPr txBox="1">
            <a:spLocks/>
          </p:cNvSpPr>
          <p:nvPr/>
        </p:nvSpPr>
        <p:spPr>
          <a:xfrm>
            <a:off x="1120626" y="1169122"/>
            <a:ext cx="2700260" cy="7350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PE" sz="2800" b="1" dirty="0">
                <a:solidFill>
                  <a:srgbClr val="002060"/>
                </a:solidFill>
                <a:latin typeface="Calibri" panose="020F0502020204030204" pitchFamily="34" charset="0"/>
                <a:cs typeface="Calibri" panose="020F0502020204030204" pitchFamily="34" charset="0"/>
              </a:rPr>
              <a:t>Inversiones:</a:t>
            </a:r>
            <a:endParaRPr kumimoji="0" lang="es-PE"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7" name="Imagen 16">
            <a:extLst>
              <a:ext uri="{FF2B5EF4-FFF2-40B4-BE49-F238E27FC236}">
                <a16:creationId xmlns:a16="http://schemas.microsoft.com/office/drawing/2014/main" id="{E077E431-AC14-4FDA-8812-4BA493DB9D03}"/>
              </a:ext>
            </a:extLst>
          </p:cNvPr>
          <p:cNvPicPr>
            <a:picLocks noChangeAspect="1"/>
          </p:cNvPicPr>
          <p:nvPr/>
        </p:nvPicPr>
        <p:blipFill>
          <a:blip r:embed="rId5"/>
          <a:stretch>
            <a:fillRect/>
          </a:stretch>
        </p:blipFill>
        <p:spPr>
          <a:xfrm>
            <a:off x="4101052" y="2907739"/>
            <a:ext cx="5764305" cy="1331733"/>
          </a:xfrm>
          <a:prstGeom prst="rect">
            <a:avLst/>
          </a:prstGeom>
        </p:spPr>
      </p:pic>
    </p:spTree>
    <p:extLst>
      <p:ext uri="{BB962C8B-B14F-4D97-AF65-F5344CB8AC3E}">
        <p14:creationId xmlns:p14="http://schemas.microsoft.com/office/powerpoint/2010/main" val="167493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E50DF66D-3A60-4364-B74C-D413DC7847EE}"/>
              </a:ext>
            </a:extLst>
          </p:cNvPr>
          <p:cNvSpPr txBox="1"/>
          <p:nvPr/>
        </p:nvSpPr>
        <p:spPr>
          <a:xfrm>
            <a:off x="9200228" y="3739058"/>
            <a:ext cx="2095845" cy="1690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1"/>
          <a:lstStyle/>
          <a:p>
            <a:pPr marL="539999" marR="0" lvl="0" indent="-285750" algn="just" defTabSz="914400" rtl="0" eaLnBrk="1" fontAlgn="auto" latinLnBrk="0" hangingPunct="1">
              <a:lnSpc>
                <a:spcPct val="90000"/>
              </a:lnSpc>
              <a:spcBef>
                <a:spcPts val="600"/>
              </a:spcBef>
              <a:spcAft>
                <a:spcPts val="0"/>
              </a:spcAft>
              <a:buClrTx/>
              <a:buSzPct val="100000"/>
              <a:buFontTx/>
              <a:buBlip>
                <a:blip r:embed="rId2"/>
              </a:buBlip>
              <a:tabLst/>
              <a:defRPr sz="1300">
                <a:latin typeface="Calibri Light"/>
                <a:ea typeface="Calibri Light"/>
                <a:cs typeface="Calibri Light"/>
                <a:sym typeface="Calibri Light"/>
              </a:defRPr>
            </a:pPr>
            <a:endParaRPr kumimoji="0" lang="es-ES" sz="1200" b="0" i="0" u="none" strike="noStrike" kern="1200" cap="none" spc="0" normalizeH="0" baseline="0" noProof="0">
              <a:ln>
                <a:noFill/>
              </a:ln>
              <a:solidFill>
                <a:prstClr val="black"/>
              </a:solidFill>
              <a:effectLst/>
              <a:uLnTx/>
              <a:uFillTx/>
              <a:latin typeface="Calibri Light"/>
              <a:sym typeface="Calibri Light"/>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Principales logros proyectados a diciembre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214CFD11-1E9B-4CBF-85F5-A54E28DC61FA}"/>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chemeClr val="bg1">
              <a:lumMod val="5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0" name="Título 8">
            <a:extLst>
              <a:ext uri="{FF2B5EF4-FFF2-40B4-BE49-F238E27FC236}">
                <a16:creationId xmlns:a16="http://schemas.microsoft.com/office/drawing/2014/main" id="{33004147-7F86-4D97-A27B-C2FA0951D257}"/>
              </a:ext>
            </a:extLst>
          </p:cNvPr>
          <p:cNvSpPr txBox="1"/>
          <p:nvPr/>
        </p:nvSpPr>
        <p:spPr>
          <a:xfrm rot="16200000">
            <a:off x="-1973379" y="3281729"/>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Industrias Culturales</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8" name="Grupo 7">
            <a:extLst>
              <a:ext uri="{FF2B5EF4-FFF2-40B4-BE49-F238E27FC236}">
                <a16:creationId xmlns:a16="http://schemas.microsoft.com/office/drawing/2014/main" id="{0CE5A5D3-CE5F-4CE6-AA35-738EA529CE85}"/>
              </a:ext>
            </a:extLst>
          </p:cNvPr>
          <p:cNvGrpSpPr/>
          <p:nvPr/>
        </p:nvGrpSpPr>
        <p:grpSpPr>
          <a:xfrm>
            <a:off x="895927" y="1458157"/>
            <a:ext cx="2851899" cy="1331450"/>
            <a:chOff x="609600" y="1332358"/>
            <a:chExt cx="2851899" cy="1331450"/>
          </a:xfrm>
        </p:grpSpPr>
        <p:sp>
          <p:nvSpPr>
            <p:cNvPr id="9" name="CuadroTexto 8">
              <a:extLst>
                <a:ext uri="{FF2B5EF4-FFF2-40B4-BE49-F238E27FC236}">
                  <a16:creationId xmlns:a16="http://schemas.microsoft.com/office/drawing/2014/main" id="{B19BCBA4-214D-4C6C-A61A-5069157D7D1C}"/>
                </a:ext>
              </a:extLst>
            </p:cNvPr>
            <p:cNvSpPr txBox="1"/>
            <p:nvPr/>
          </p:nvSpPr>
          <p:spPr>
            <a:xfrm>
              <a:off x="1085217" y="1332358"/>
              <a:ext cx="198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0" name="Rectángulo 9">
              <a:extLst>
                <a:ext uri="{FF2B5EF4-FFF2-40B4-BE49-F238E27FC236}">
                  <a16:creationId xmlns:a16="http://schemas.microsoft.com/office/drawing/2014/main" id="{F767F3AC-37D0-4352-BED2-19B40EF50D02}"/>
                </a:ext>
              </a:extLst>
            </p:cNvPr>
            <p:cNvSpPr/>
            <p:nvPr/>
          </p:nvSpPr>
          <p:spPr>
            <a:xfrm>
              <a:off x="609600" y="2140588"/>
              <a:ext cx="285189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Proyectos Culturales beneficiados con Estímulos Económicos</a:t>
              </a:r>
            </a:p>
          </p:txBody>
        </p:sp>
      </p:grpSp>
      <p:grpSp>
        <p:nvGrpSpPr>
          <p:cNvPr id="11" name="Grupo 10">
            <a:extLst>
              <a:ext uri="{FF2B5EF4-FFF2-40B4-BE49-F238E27FC236}">
                <a16:creationId xmlns:a16="http://schemas.microsoft.com/office/drawing/2014/main" id="{F3AC9A3D-A84D-47C3-852C-73C851802F75}"/>
              </a:ext>
            </a:extLst>
          </p:cNvPr>
          <p:cNvGrpSpPr/>
          <p:nvPr/>
        </p:nvGrpSpPr>
        <p:grpSpPr>
          <a:xfrm>
            <a:off x="4261643" y="1430193"/>
            <a:ext cx="1723549" cy="1722351"/>
            <a:chOff x="4045952" y="1332358"/>
            <a:chExt cx="1723549" cy="1722351"/>
          </a:xfrm>
        </p:grpSpPr>
        <p:sp>
          <p:nvSpPr>
            <p:cNvPr id="12" name="CuadroTexto 11">
              <a:extLst>
                <a:ext uri="{FF2B5EF4-FFF2-40B4-BE49-F238E27FC236}">
                  <a16:creationId xmlns:a16="http://schemas.microsoft.com/office/drawing/2014/main" id="{32EC7E4C-6ED6-4246-9B31-D4F97CCEFC2E}"/>
                </a:ext>
              </a:extLst>
            </p:cNvPr>
            <p:cNvSpPr txBox="1"/>
            <p:nvPr/>
          </p:nvSpPr>
          <p:spPr>
            <a:xfrm>
              <a:off x="4045952" y="1332358"/>
              <a:ext cx="14157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51A0A9C9-3864-4FCB-8914-BD6BBBF07A57}"/>
                </a:ext>
              </a:extLst>
            </p:cNvPr>
            <p:cNvSpPr/>
            <p:nvPr/>
          </p:nvSpPr>
          <p:spPr>
            <a:xfrm>
              <a:off x="4045952" y="2223712"/>
              <a:ext cx="172354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dirty="0">
                  <a:solidFill>
                    <a:prstClr val="black"/>
                  </a:solidFill>
                  <a:latin typeface="Calibri Light" panose="020F0302020204030204"/>
                  <a:sym typeface="Calibri Light"/>
                </a:rPr>
                <a:t>N</a:t>
              </a:r>
              <a:r>
                <a:rPr kumimoji="0" lang="es-ES" sz="1600" b="1" i="0" u="none" strike="noStrike" kern="1200" cap="none" spc="0" normalizeH="0" baseline="0" noProof="0" dirty="0" err="1">
                  <a:ln>
                    <a:noFill/>
                  </a:ln>
                  <a:solidFill>
                    <a:prstClr val="black"/>
                  </a:solidFill>
                  <a:effectLst/>
                  <a:uLnTx/>
                  <a:uFillTx/>
                  <a:latin typeface="Calibri Light" panose="020F0302020204030204"/>
                  <a:sym typeface="Calibri Light"/>
                </a:rPr>
                <a:t>uevos</a:t>
              </a:r>
              <a:r>
                <a:rPr kumimoji="0" lang="es-ES" sz="1600" b="1" i="0" u="none" strike="noStrike" kern="1200" cap="none" spc="0" normalizeH="0" baseline="0" noProof="0" dirty="0">
                  <a:ln>
                    <a:noFill/>
                  </a:ln>
                  <a:solidFill>
                    <a:prstClr val="black"/>
                  </a:solidFill>
                  <a:effectLst/>
                  <a:uLnTx/>
                  <a:uFillTx/>
                  <a:latin typeface="Calibri Light" panose="020F0302020204030204"/>
                  <a:sym typeface="Calibri Light"/>
                </a:rPr>
                <a:t> Puntos de Cultura integrados a la red nacional</a:t>
              </a:r>
            </a:p>
          </p:txBody>
        </p:sp>
      </p:grpSp>
      <p:grpSp>
        <p:nvGrpSpPr>
          <p:cNvPr id="23" name="Grupo 22">
            <a:extLst>
              <a:ext uri="{FF2B5EF4-FFF2-40B4-BE49-F238E27FC236}">
                <a16:creationId xmlns:a16="http://schemas.microsoft.com/office/drawing/2014/main" id="{66953AC2-9DDF-4278-980B-5973C89F8E9A}"/>
              </a:ext>
            </a:extLst>
          </p:cNvPr>
          <p:cNvGrpSpPr/>
          <p:nvPr/>
        </p:nvGrpSpPr>
        <p:grpSpPr>
          <a:xfrm>
            <a:off x="6514587" y="1428922"/>
            <a:ext cx="2957265" cy="1455478"/>
            <a:chOff x="8073577" y="1606524"/>
            <a:chExt cx="2957265" cy="1455478"/>
          </a:xfrm>
        </p:grpSpPr>
        <p:sp>
          <p:nvSpPr>
            <p:cNvPr id="24" name="CuadroTexto 23">
              <a:extLst>
                <a:ext uri="{FF2B5EF4-FFF2-40B4-BE49-F238E27FC236}">
                  <a16:creationId xmlns:a16="http://schemas.microsoft.com/office/drawing/2014/main" id="{E162AB8D-6B90-41A2-A2AC-06862EBB95D0}"/>
                </a:ext>
              </a:extLst>
            </p:cNvPr>
            <p:cNvSpPr txBox="1"/>
            <p:nvPr/>
          </p:nvSpPr>
          <p:spPr>
            <a:xfrm>
              <a:off x="8073578" y="1606524"/>
              <a:ext cx="285206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120,000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5" name="Rectángulo 24">
              <a:extLst>
                <a:ext uri="{FF2B5EF4-FFF2-40B4-BE49-F238E27FC236}">
                  <a16:creationId xmlns:a16="http://schemas.microsoft.com/office/drawing/2014/main" id="{D09549C1-D4F9-4D43-8223-9B506341F91B}"/>
                </a:ext>
              </a:extLst>
            </p:cNvPr>
            <p:cNvSpPr/>
            <p:nvPr/>
          </p:nvSpPr>
          <p:spPr>
            <a:xfrm>
              <a:off x="8073577" y="2323338"/>
              <a:ext cx="295726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panose="020F0302020204030204"/>
                  <a:sym typeface="Calibri Light"/>
                </a:rPr>
                <a:t>B</a:t>
              </a:r>
              <a:r>
                <a:rPr kumimoji="0" lang="es-ES" sz="1400" b="1" i="0" u="none" strike="noStrike" kern="1200" cap="none" spc="0" normalizeH="0" baseline="0" noProof="0" dirty="0" err="1">
                  <a:ln>
                    <a:noFill/>
                  </a:ln>
                  <a:solidFill>
                    <a:prstClr val="black"/>
                  </a:solidFill>
                  <a:effectLst/>
                  <a:uLnTx/>
                  <a:uFillTx/>
                  <a:latin typeface="Calibri Light" panose="020F0302020204030204"/>
                  <a:sym typeface="Calibri Light"/>
                </a:rPr>
                <a:t>eneficiarios</a:t>
              </a:r>
              <a:r>
                <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rPr>
                <a:t> presenciales de las presentaciones de los Elencos Nacionales y del Gran Teatro Nacional</a:t>
              </a:r>
            </a:p>
          </p:txBody>
        </p:sp>
      </p:grpSp>
      <p:grpSp>
        <p:nvGrpSpPr>
          <p:cNvPr id="26" name="Grupo 25">
            <a:extLst>
              <a:ext uri="{FF2B5EF4-FFF2-40B4-BE49-F238E27FC236}">
                <a16:creationId xmlns:a16="http://schemas.microsoft.com/office/drawing/2014/main" id="{8DC4BE86-05F8-45E0-9E27-6DE45E63CF07}"/>
              </a:ext>
            </a:extLst>
          </p:cNvPr>
          <p:cNvGrpSpPr/>
          <p:nvPr/>
        </p:nvGrpSpPr>
        <p:grpSpPr>
          <a:xfrm>
            <a:off x="895927" y="3372336"/>
            <a:ext cx="2851899" cy="1331450"/>
            <a:chOff x="637309" y="1332358"/>
            <a:chExt cx="2851899" cy="1331450"/>
          </a:xfrm>
        </p:grpSpPr>
        <p:sp>
          <p:nvSpPr>
            <p:cNvPr id="27" name="CuadroTexto 26">
              <a:extLst>
                <a:ext uri="{FF2B5EF4-FFF2-40B4-BE49-F238E27FC236}">
                  <a16:creationId xmlns:a16="http://schemas.microsoft.com/office/drawing/2014/main" id="{51EC4F58-9EBE-4BF9-BAFE-A6F9C565E9FF}"/>
                </a:ext>
              </a:extLst>
            </p:cNvPr>
            <p:cNvSpPr txBox="1"/>
            <p:nvPr/>
          </p:nvSpPr>
          <p:spPr>
            <a:xfrm>
              <a:off x="637309" y="1332358"/>
              <a:ext cx="28518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35,000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8" name="Rectángulo 27">
              <a:extLst>
                <a:ext uri="{FF2B5EF4-FFF2-40B4-BE49-F238E27FC236}">
                  <a16:creationId xmlns:a16="http://schemas.microsoft.com/office/drawing/2014/main" id="{C9C0C01E-F016-49E6-9A51-875056625A66}"/>
                </a:ext>
              </a:extLst>
            </p:cNvPr>
            <p:cNvSpPr/>
            <p:nvPr/>
          </p:nvSpPr>
          <p:spPr>
            <a:xfrm>
              <a:off x="637309" y="2140588"/>
              <a:ext cx="285189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panose="020F0302020204030204"/>
                  <a:sym typeface="Calibri Light"/>
                </a:rPr>
                <a:t>T</a:t>
              </a:r>
              <a:r>
                <a:rPr kumimoji="0" lang="es-ES" sz="1400" b="1" i="0" u="none" strike="noStrike" kern="1200" cap="none" spc="0" normalizeH="0" baseline="0" noProof="0" dirty="0" err="1">
                  <a:ln>
                    <a:noFill/>
                  </a:ln>
                  <a:solidFill>
                    <a:prstClr val="black"/>
                  </a:solidFill>
                  <a:effectLst/>
                  <a:uLnTx/>
                  <a:uFillTx/>
                  <a:latin typeface="Calibri Light" panose="020F0302020204030204"/>
                  <a:sym typeface="Calibri Light"/>
                </a:rPr>
                <a:t>rabajadores</a:t>
              </a:r>
              <a:r>
                <a:rPr kumimoji="0" lang="es-ES" sz="1400" b="1" i="0" u="none" strike="noStrike" kern="1200" cap="none" spc="0" normalizeH="0" noProof="0" dirty="0">
                  <a:ln>
                    <a:noFill/>
                  </a:ln>
                  <a:solidFill>
                    <a:prstClr val="black"/>
                  </a:solidFill>
                  <a:effectLst/>
                  <a:uLnTx/>
                  <a:uFillTx/>
                  <a:latin typeface="Calibri Light" panose="020F0302020204030204"/>
                  <a:sym typeface="Calibri Light"/>
                </a:rPr>
                <a:t> y organizaciones</a:t>
              </a:r>
              <a:r>
                <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rPr>
                <a:t> culturales inscritos en el</a:t>
              </a:r>
              <a:r>
                <a:rPr kumimoji="0" lang="es-ES" sz="1400" b="1" i="0" u="none" strike="noStrike" kern="1200" cap="none" spc="0" normalizeH="0" noProof="0" dirty="0">
                  <a:ln>
                    <a:noFill/>
                  </a:ln>
                  <a:solidFill>
                    <a:prstClr val="black"/>
                  </a:solidFill>
                  <a:effectLst/>
                  <a:uLnTx/>
                  <a:uFillTx/>
                  <a:latin typeface="Calibri Light" panose="020F0302020204030204"/>
                  <a:sym typeface="Calibri Light"/>
                </a:rPr>
                <a:t> </a:t>
              </a:r>
              <a:r>
                <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rPr>
                <a:t>RENTOCA</a:t>
              </a:r>
            </a:p>
          </p:txBody>
        </p:sp>
      </p:grpSp>
      <p:grpSp>
        <p:nvGrpSpPr>
          <p:cNvPr id="29" name="Grupo 28">
            <a:extLst>
              <a:ext uri="{FF2B5EF4-FFF2-40B4-BE49-F238E27FC236}">
                <a16:creationId xmlns:a16="http://schemas.microsoft.com/office/drawing/2014/main" id="{BBAA2B93-CC51-49E3-8B0C-144CCA67135C}"/>
              </a:ext>
            </a:extLst>
          </p:cNvPr>
          <p:cNvGrpSpPr/>
          <p:nvPr/>
        </p:nvGrpSpPr>
        <p:grpSpPr>
          <a:xfrm>
            <a:off x="3943500" y="3311364"/>
            <a:ext cx="2763421" cy="1552493"/>
            <a:chOff x="3755518" y="1299350"/>
            <a:chExt cx="2763421" cy="1552493"/>
          </a:xfrm>
        </p:grpSpPr>
        <p:sp>
          <p:nvSpPr>
            <p:cNvPr id="30" name="CuadroTexto 29">
              <a:extLst>
                <a:ext uri="{FF2B5EF4-FFF2-40B4-BE49-F238E27FC236}">
                  <a16:creationId xmlns:a16="http://schemas.microsoft.com/office/drawing/2014/main" id="{7E748452-2A14-400F-9DC7-85CCB5996DE1}"/>
                </a:ext>
              </a:extLst>
            </p:cNvPr>
            <p:cNvSpPr txBox="1"/>
            <p:nvPr/>
          </p:nvSpPr>
          <p:spPr>
            <a:xfrm>
              <a:off x="4082512" y="1299350"/>
              <a:ext cx="203132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3,310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1" name="Rectángulo 30">
              <a:extLst>
                <a:ext uri="{FF2B5EF4-FFF2-40B4-BE49-F238E27FC236}">
                  <a16:creationId xmlns:a16="http://schemas.microsoft.com/office/drawing/2014/main" id="{9D22FCD9-C3AC-44A2-B79F-31C1356EAB81}"/>
                </a:ext>
              </a:extLst>
            </p:cNvPr>
            <p:cNvSpPr/>
            <p:nvPr/>
          </p:nvSpPr>
          <p:spPr>
            <a:xfrm>
              <a:off x="3755518" y="2113179"/>
              <a:ext cx="276342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panose="020F0302020204030204"/>
                  <a:sym typeface="Calibri Light"/>
                </a:rPr>
                <a:t>T</a:t>
              </a:r>
              <a:r>
                <a:rPr kumimoji="0" lang="es-ES" sz="1400" b="1" i="0" u="none" strike="noStrike" kern="1200" cap="none" spc="0" normalizeH="0" baseline="0" noProof="0" dirty="0" err="1">
                  <a:ln>
                    <a:noFill/>
                  </a:ln>
                  <a:solidFill>
                    <a:prstClr val="black"/>
                  </a:solidFill>
                  <a:effectLst/>
                  <a:uLnTx/>
                  <a:uFillTx/>
                  <a:latin typeface="Calibri Light" panose="020F0302020204030204"/>
                  <a:sym typeface="Calibri Light"/>
                </a:rPr>
                <a:t>ítulos</a:t>
              </a:r>
              <a:r>
                <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rPr>
                <a:t> de material bibliográfico para la distribución en el Red de Espacios de Lectura a nivel nacional</a:t>
              </a:r>
            </a:p>
          </p:txBody>
        </p:sp>
      </p:grpSp>
      <p:grpSp>
        <p:nvGrpSpPr>
          <p:cNvPr id="32" name="Grupo 31">
            <a:extLst>
              <a:ext uri="{FF2B5EF4-FFF2-40B4-BE49-F238E27FC236}">
                <a16:creationId xmlns:a16="http://schemas.microsoft.com/office/drawing/2014/main" id="{E3533139-97CC-4D52-8EF7-00C89DA06793}"/>
              </a:ext>
            </a:extLst>
          </p:cNvPr>
          <p:cNvGrpSpPr/>
          <p:nvPr/>
        </p:nvGrpSpPr>
        <p:grpSpPr>
          <a:xfrm>
            <a:off x="6824487" y="3372336"/>
            <a:ext cx="2441694" cy="1330009"/>
            <a:chOff x="8894316" y="1516549"/>
            <a:chExt cx="2441694" cy="1330009"/>
          </a:xfrm>
        </p:grpSpPr>
        <p:sp>
          <p:nvSpPr>
            <p:cNvPr id="33" name="CuadroTexto 32">
              <a:extLst>
                <a:ext uri="{FF2B5EF4-FFF2-40B4-BE49-F238E27FC236}">
                  <a16:creationId xmlns:a16="http://schemas.microsoft.com/office/drawing/2014/main" id="{CD3D8842-BEF0-454B-BBA5-D1E785329405}"/>
                </a:ext>
              </a:extLst>
            </p:cNvPr>
            <p:cNvSpPr txBox="1"/>
            <p:nvPr/>
          </p:nvSpPr>
          <p:spPr>
            <a:xfrm>
              <a:off x="8894316" y="1516549"/>
              <a:ext cx="244169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4800" dirty="0">
                  <a:solidFill>
                    <a:prstClr val="black"/>
                  </a:solidFill>
                  <a:latin typeface="Arial Black" panose="020B0A04020102020204" pitchFamily="34" charset="0"/>
                </a:rPr>
                <a:t>14</a:t>
              </a: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4" name="Rectángulo 33">
              <a:extLst>
                <a:ext uri="{FF2B5EF4-FFF2-40B4-BE49-F238E27FC236}">
                  <a16:creationId xmlns:a16="http://schemas.microsoft.com/office/drawing/2014/main" id="{BD7F6818-FF99-4ED7-B804-D49AD003C66B}"/>
                </a:ext>
              </a:extLst>
            </p:cNvPr>
            <p:cNvSpPr/>
            <p:nvPr/>
          </p:nvSpPr>
          <p:spPr>
            <a:xfrm>
              <a:off x="8894316" y="2323338"/>
              <a:ext cx="23983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panose="020F0302020204030204"/>
                  <a:sym typeface="Calibri Light"/>
                </a:rPr>
                <a:t>B</a:t>
              </a:r>
              <a:r>
                <a:rPr kumimoji="0" lang="es-ES" sz="1400" b="1" i="0" u="none" strike="noStrike" kern="1200" cap="none" spc="0" normalizeH="0" baseline="0" noProof="0" dirty="0" err="1">
                  <a:ln>
                    <a:noFill/>
                  </a:ln>
                  <a:solidFill>
                    <a:prstClr val="black"/>
                  </a:solidFill>
                  <a:effectLst/>
                  <a:uLnTx/>
                  <a:uFillTx/>
                  <a:latin typeface="Calibri Light" panose="020F0302020204030204"/>
                  <a:sym typeface="Calibri Light"/>
                </a:rPr>
                <a:t>eneficiarios</a:t>
              </a:r>
              <a:r>
                <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rPr>
                <a:t> </a:t>
              </a:r>
              <a:r>
                <a:rPr kumimoji="0" lang="es-US" sz="1400" b="1" i="0" u="none" strike="noStrike" kern="1200" cap="none" spc="0" normalizeH="0" baseline="0" noProof="0" dirty="0">
                  <a:ln>
                    <a:noFill/>
                  </a:ln>
                  <a:solidFill>
                    <a:prstClr val="black"/>
                  </a:solidFill>
                  <a:effectLst/>
                  <a:uLnTx/>
                  <a:uFillTx/>
                  <a:latin typeface="Calibri Light" panose="020F0302020204030204"/>
                  <a:sym typeface="Calibri Light"/>
                </a:rPr>
                <a:t>del Plan Rescatarte </a:t>
              </a:r>
              <a:endParaRPr kumimoji="0" lang="es-ES" sz="1400" b="1" i="0" u="none" strike="noStrike" kern="1200" cap="none" spc="0" normalizeH="0" baseline="0" noProof="0" dirty="0">
                <a:ln>
                  <a:noFill/>
                </a:ln>
                <a:solidFill>
                  <a:prstClr val="black"/>
                </a:solidFill>
                <a:effectLst/>
                <a:uLnTx/>
                <a:uFillTx/>
                <a:latin typeface="Calibri Light" panose="020F0302020204030204"/>
                <a:sym typeface="Calibri Light"/>
              </a:endParaRPr>
            </a:p>
          </p:txBody>
        </p:sp>
      </p:grpSp>
      <p:sp>
        <p:nvSpPr>
          <p:cNvPr id="35" name="Rectángulo 34">
            <a:extLst>
              <a:ext uri="{FF2B5EF4-FFF2-40B4-BE49-F238E27FC236}">
                <a16:creationId xmlns:a16="http://schemas.microsoft.com/office/drawing/2014/main" id="{B6EF4769-1CA5-4C2E-86E4-F6E0BB67338D}"/>
              </a:ext>
            </a:extLst>
          </p:cNvPr>
          <p:cNvSpPr/>
          <p:nvPr/>
        </p:nvSpPr>
        <p:spPr>
          <a:xfrm>
            <a:off x="6901995" y="4903544"/>
            <a:ext cx="4603266" cy="923330"/>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accent5">
                    <a:lumMod val="75000"/>
                  </a:schemeClr>
                </a:solidFill>
                <a:effectLst/>
                <a:uLnTx/>
                <a:uFillTx/>
                <a:latin typeface="Calibri Light" panose="020F0302020204030204"/>
                <a:ea typeface="+mn-ea"/>
                <a:cs typeface="+mn-cs"/>
                <a:sym typeface="Calibri Light"/>
              </a:rPr>
              <a:t>Participación en el Feria Internacional del Libro de Oaxaca y en la Feria Internacional del Libro de Guadalajara 2023, México</a:t>
            </a:r>
          </a:p>
        </p:txBody>
      </p:sp>
      <p:grpSp>
        <p:nvGrpSpPr>
          <p:cNvPr id="39" name="Grupo 38">
            <a:extLst>
              <a:ext uri="{FF2B5EF4-FFF2-40B4-BE49-F238E27FC236}">
                <a16:creationId xmlns:a16="http://schemas.microsoft.com/office/drawing/2014/main" id="{1C8F2A9B-F107-4E8E-868E-F98B69804AD2}"/>
              </a:ext>
            </a:extLst>
          </p:cNvPr>
          <p:cNvGrpSpPr/>
          <p:nvPr/>
        </p:nvGrpSpPr>
        <p:grpSpPr>
          <a:xfrm>
            <a:off x="9450650" y="1482283"/>
            <a:ext cx="2294046" cy="1248032"/>
            <a:chOff x="8894316" y="1516549"/>
            <a:chExt cx="2398336" cy="1330009"/>
          </a:xfrm>
        </p:grpSpPr>
        <p:sp>
          <p:nvSpPr>
            <p:cNvPr id="40" name="CuadroTexto 39">
              <a:extLst>
                <a:ext uri="{FF2B5EF4-FFF2-40B4-BE49-F238E27FC236}">
                  <a16:creationId xmlns:a16="http://schemas.microsoft.com/office/drawing/2014/main" id="{A7FC8DEA-1C6D-4520-ACD5-CD070F2405AC}"/>
                </a:ext>
              </a:extLst>
            </p:cNvPr>
            <p:cNvSpPr txBox="1"/>
            <p:nvPr/>
          </p:nvSpPr>
          <p:spPr>
            <a:xfrm>
              <a:off x="9234035" y="1516549"/>
              <a:ext cx="14157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1" name="Rectángulo 40">
              <a:extLst>
                <a:ext uri="{FF2B5EF4-FFF2-40B4-BE49-F238E27FC236}">
                  <a16:creationId xmlns:a16="http://schemas.microsoft.com/office/drawing/2014/main" id="{E9BFAB9D-EDD2-4FFD-A7EA-282BC80F8209}"/>
                </a:ext>
              </a:extLst>
            </p:cNvPr>
            <p:cNvSpPr/>
            <p:nvPr/>
          </p:nvSpPr>
          <p:spPr>
            <a:xfrm>
              <a:off x="8894316" y="2323338"/>
              <a:ext cx="23983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Barrios Beneficiarios de “Orquesta en el barrio”</a:t>
              </a:r>
            </a:p>
          </p:txBody>
        </p:sp>
      </p:grpSp>
      <p:grpSp>
        <p:nvGrpSpPr>
          <p:cNvPr id="42" name="Grupo 41">
            <a:extLst>
              <a:ext uri="{FF2B5EF4-FFF2-40B4-BE49-F238E27FC236}">
                <a16:creationId xmlns:a16="http://schemas.microsoft.com/office/drawing/2014/main" id="{DA51AF10-5BE2-4DA2-828E-AAF5F4342D75}"/>
              </a:ext>
            </a:extLst>
          </p:cNvPr>
          <p:cNvGrpSpPr/>
          <p:nvPr/>
        </p:nvGrpSpPr>
        <p:grpSpPr>
          <a:xfrm>
            <a:off x="1320610" y="4913632"/>
            <a:ext cx="1723549" cy="1356841"/>
            <a:chOff x="4045952" y="1390091"/>
            <a:chExt cx="1723549" cy="1356841"/>
          </a:xfrm>
        </p:grpSpPr>
        <p:sp>
          <p:nvSpPr>
            <p:cNvPr id="43" name="CuadroTexto 42">
              <a:extLst>
                <a:ext uri="{FF2B5EF4-FFF2-40B4-BE49-F238E27FC236}">
                  <a16:creationId xmlns:a16="http://schemas.microsoft.com/office/drawing/2014/main" id="{1C4E5A01-3919-451C-81EA-C7C7CB206739}"/>
                </a:ext>
              </a:extLst>
            </p:cNvPr>
            <p:cNvSpPr txBox="1"/>
            <p:nvPr/>
          </p:nvSpPr>
          <p:spPr>
            <a:xfrm>
              <a:off x="4344816" y="1390091"/>
              <a:ext cx="10054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32</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4" name="Rectángulo 43">
              <a:extLst>
                <a:ext uri="{FF2B5EF4-FFF2-40B4-BE49-F238E27FC236}">
                  <a16:creationId xmlns:a16="http://schemas.microsoft.com/office/drawing/2014/main" id="{748780B7-D0FD-463A-B293-7DBA8D432541}"/>
                </a:ext>
              </a:extLst>
            </p:cNvPr>
            <p:cNvSpPr/>
            <p:nvPr/>
          </p:nvSpPr>
          <p:spPr>
            <a:xfrm>
              <a:off x="4045952" y="2223712"/>
              <a:ext cx="1723549" cy="523220"/>
            </a:xfrm>
            <a:prstGeom prst="rect">
              <a:avLst/>
            </a:prstGeom>
          </p:spPr>
          <p:txBody>
            <a:bodyPr wrap="square">
              <a:spAutoFit/>
            </a:bodyPr>
            <a:lstStyle/>
            <a:p>
              <a:pPr algn="ctr">
                <a:defRPr/>
              </a:pPr>
              <a:r>
                <a:rPr lang="es-ES" sz="1400" b="1" dirty="0">
                  <a:solidFill>
                    <a:prstClr val="black"/>
                  </a:solidFill>
                  <a:latin typeface="Calibri Light"/>
                  <a:sym typeface="Calibri Light"/>
                </a:rPr>
                <a:t>Casas Culturales implementadas </a:t>
              </a:r>
              <a:endParaRPr lang="es-ES" sz="1400" b="1" dirty="0">
                <a:solidFill>
                  <a:prstClr val="black"/>
                </a:solidFill>
                <a:sym typeface="Calibri Light"/>
              </a:endParaRPr>
            </a:p>
          </p:txBody>
        </p:sp>
      </p:grpSp>
      <p:grpSp>
        <p:nvGrpSpPr>
          <p:cNvPr id="45" name="Grupo 44">
            <a:extLst>
              <a:ext uri="{FF2B5EF4-FFF2-40B4-BE49-F238E27FC236}">
                <a16:creationId xmlns:a16="http://schemas.microsoft.com/office/drawing/2014/main" id="{90F52389-9F4E-4D13-8E9C-D5223868317B}"/>
              </a:ext>
            </a:extLst>
          </p:cNvPr>
          <p:cNvGrpSpPr/>
          <p:nvPr/>
        </p:nvGrpSpPr>
        <p:grpSpPr>
          <a:xfrm rot="10800000" flipV="1">
            <a:off x="9440398" y="3366045"/>
            <a:ext cx="2440756" cy="1336300"/>
            <a:chOff x="4045952" y="1486491"/>
            <a:chExt cx="1723549" cy="1475885"/>
          </a:xfrm>
        </p:grpSpPr>
        <p:sp>
          <p:nvSpPr>
            <p:cNvPr id="46" name="CuadroTexto 45">
              <a:extLst>
                <a:ext uri="{FF2B5EF4-FFF2-40B4-BE49-F238E27FC236}">
                  <a16:creationId xmlns:a16="http://schemas.microsoft.com/office/drawing/2014/main" id="{73B2DD6A-6AC4-4332-A967-36658CE0D124}"/>
                </a:ext>
              </a:extLst>
            </p:cNvPr>
            <p:cNvSpPr txBox="1"/>
            <p:nvPr/>
          </p:nvSpPr>
          <p:spPr>
            <a:xfrm>
              <a:off x="4237122" y="1486491"/>
              <a:ext cx="14157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7" name="Rectángulo 46">
              <a:extLst>
                <a:ext uri="{FF2B5EF4-FFF2-40B4-BE49-F238E27FC236}">
                  <a16:creationId xmlns:a16="http://schemas.microsoft.com/office/drawing/2014/main" id="{E6E739DC-8987-4A2D-96B0-7DB5B7DDF8B8}"/>
                </a:ext>
              </a:extLst>
            </p:cNvPr>
            <p:cNvSpPr/>
            <p:nvPr/>
          </p:nvSpPr>
          <p:spPr>
            <a:xfrm>
              <a:off x="4045952" y="2223712"/>
              <a:ext cx="1723549"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sym typeface="Calibri Light"/>
                </a:rPr>
                <a:t>Barrios</a:t>
              </a:r>
              <a:r>
                <a:rPr kumimoji="0" lang="es-ES" sz="1400" b="1" i="0" u="none" strike="noStrike" kern="1200" cap="none" spc="0" normalizeH="0" noProof="0" dirty="0">
                  <a:ln>
                    <a:noFill/>
                  </a:ln>
                  <a:solidFill>
                    <a:prstClr val="black"/>
                  </a:solidFill>
                  <a:effectLst/>
                  <a:uLnTx/>
                  <a:uFillTx/>
                  <a:latin typeface="Calibri" panose="020F0502020204030204"/>
                  <a:ea typeface="+mn-ea"/>
                  <a:cs typeface="+mn-cs"/>
                  <a:sym typeface="Calibri Light"/>
                </a:rPr>
                <a:t> b</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sym typeface="Calibri Light"/>
                </a:rPr>
                <a:t>eneficiarios “</a:t>
              </a:r>
              <a:r>
                <a:rPr kumimoji="0" lang="es-ES" sz="1400" b="1" i="0" u="none" strike="noStrike" kern="1200" cap="none" spc="0" normalizeH="0" baseline="0" noProof="0" dirty="0">
                  <a:ln>
                    <a:noFill/>
                  </a:ln>
                  <a:solidFill>
                    <a:prstClr val="black"/>
                  </a:solidFill>
                  <a:effectLst/>
                  <a:uLnTx/>
                  <a:uFillTx/>
                  <a:latin typeface="Calibri Light"/>
                  <a:ea typeface="+mn-ea"/>
                  <a:cs typeface="+mn-cs"/>
                  <a:sym typeface="Calibri Light"/>
                </a:rPr>
                <a:t>Barrio seguro con cultura”</a:t>
              </a: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sym typeface="Calibri Light"/>
              </a:endParaRPr>
            </a:p>
          </p:txBody>
        </p:sp>
      </p:grpSp>
    </p:spTree>
    <p:extLst>
      <p:ext uri="{BB962C8B-B14F-4D97-AF65-F5344CB8AC3E}">
        <p14:creationId xmlns:p14="http://schemas.microsoft.com/office/powerpoint/2010/main" val="223591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contenido 2">
            <a:extLst>
              <a:ext uri="{FF2B5EF4-FFF2-40B4-BE49-F238E27FC236}">
                <a16:creationId xmlns:a16="http://schemas.microsoft.com/office/drawing/2014/main" id="{E50DF66D-3A60-4364-B74C-D413DC7847EE}"/>
              </a:ext>
            </a:extLst>
          </p:cNvPr>
          <p:cNvSpPr txBox="1"/>
          <p:nvPr/>
        </p:nvSpPr>
        <p:spPr>
          <a:xfrm>
            <a:off x="1953503" y="3739461"/>
            <a:ext cx="10123310" cy="2368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1"/>
          <a:lstStyle/>
          <a:p>
            <a:pPr marL="539999" marR="0" lvl="0" indent="-285750" algn="just" defTabSz="914400" rtl="0" eaLnBrk="1" fontAlgn="auto" latinLnBrk="0" hangingPunct="1">
              <a:lnSpc>
                <a:spcPct val="90000"/>
              </a:lnSpc>
              <a:spcBef>
                <a:spcPts val="600"/>
              </a:spcBef>
              <a:spcAft>
                <a:spcPts val="0"/>
              </a:spcAft>
              <a:buClrTx/>
              <a:buSzPct val="100000"/>
              <a:buFontTx/>
              <a:buBlip>
                <a:blip r:embed="rId2"/>
              </a:buBlip>
              <a:tabLst/>
              <a:defRPr sz="1300">
                <a:latin typeface="Calibri Light"/>
                <a:ea typeface="Calibri Light"/>
                <a:cs typeface="Calibri Light"/>
                <a:sym typeface="Calibri Light"/>
              </a:defRPr>
            </a:pPr>
            <a:endParaRPr kumimoji="0" lang="es-ES" sz="1200" b="0" i="0" u="none" strike="noStrike" kern="1200" cap="none" spc="0" normalizeH="0" baseline="0" noProof="0">
              <a:ln>
                <a:noFill/>
              </a:ln>
              <a:solidFill>
                <a:prstClr val="black"/>
              </a:solidFill>
              <a:effectLst/>
              <a:uLnTx/>
              <a:uFillTx/>
              <a:latin typeface="Calibri Light"/>
              <a:sym typeface="Calibri Light"/>
            </a:endParaRPr>
          </a:p>
        </p:txBody>
      </p:sp>
      <p:sp>
        <p:nvSpPr>
          <p:cNvPr id="18" name="Marcador de número de diapositiva 2">
            <a:extLst>
              <a:ext uri="{FF2B5EF4-FFF2-40B4-BE49-F238E27FC236}">
                <a16:creationId xmlns:a16="http://schemas.microsoft.com/office/drawing/2014/main" id="{9552BF89-A24D-428E-AD73-94E9595B5E96}"/>
              </a:ext>
            </a:extLst>
          </p:cNvPr>
          <p:cNvSpPr txBox="1">
            <a:spLocks/>
          </p:cNvSpPr>
          <p:nvPr/>
        </p:nvSpPr>
        <p:spPr>
          <a:xfrm>
            <a:off x="11818189" y="6490067"/>
            <a:ext cx="258624" cy="24830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s-P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Principales logros proyectados a diciembre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214CFD11-1E9B-4CBF-85F5-A54E28DC61FA}"/>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chemeClr val="bg1">
              <a:lumMod val="5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0" name="Título 8">
            <a:extLst>
              <a:ext uri="{FF2B5EF4-FFF2-40B4-BE49-F238E27FC236}">
                <a16:creationId xmlns:a16="http://schemas.microsoft.com/office/drawing/2014/main" id="{33004147-7F86-4D97-A27B-C2FA0951D257}"/>
              </a:ext>
            </a:extLst>
          </p:cNvPr>
          <p:cNvSpPr txBox="1"/>
          <p:nvPr/>
        </p:nvSpPr>
        <p:spPr>
          <a:xfrm rot="16200000">
            <a:off x="-1973379" y="3281729"/>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Patrimonio</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2" name="Grupo 1">
            <a:extLst>
              <a:ext uri="{FF2B5EF4-FFF2-40B4-BE49-F238E27FC236}">
                <a16:creationId xmlns:a16="http://schemas.microsoft.com/office/drawing/2014/main" id="{AF7289F0-0D08-2E22-0C5F-EE8AFDD258B0}"/>
              </a:ext>
            </a:extLst>
          </p:cNvPr>
          <p:cNvGrpSpPr/>
          <p:nvPr/>
        </p:nvGrpSpPr>
        <p:grpSpPr>
          <a:xfrm>
            <a:off x="998781" y="1568311"/>
            <a:ext cx="2287806" cy="1550446"/>
            <a:chOff x="652765" y="1277946"/>
            <a:chExt cx="2287806" cy="1388122"/>
          </a:xfrm>
        </p:grpSpPr>
        <p:sp>
          <p:nvSpPr>
            <p:cNvPr id="3" name="CuadroTexto 2">
              <a:extLst>
                <a:ext uri="{FF2B5EF4-FFF2-40B4-BE49-F238E27FC236}">
                  <a16:creationId xmlns:a16="http://schemas.microsoft.com/office/drawing/2014/main" id="{A2A7FA8D-E7EF-2860-E520-DC5514F68AF1}"/>
                </a:ext>
              </a:extLst>
            </p:cNvPr>
            <p:cNvSpPr txBox="1"/>
            <p:nvPr/>
          </p:nvSpPr>
          <p:spPr>
            <a:xfrm>
              <a:off x="652765" y="1277946"/>
              <a:ext cx="228780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1,638</a:t>
              </a:r>
              <a:r>
                <a:rPr kumimoji="0" lang="es-E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endParaRPr kumimoji="0" lang="es-PE"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Rectángulo 3">
              <a:extLst>
                <a:ext uri="{FF2B5EF4-FFF2-40B4-BE49-F238E27FC236}">
                  <a16:creationId xmlns:a16="http://schemas.microsoft.com/office/drawing/2014/main" id="{BCF0DEC0-8A9D-5576-0495-22880826E8CD}"/>
                </a:ext>
              </a:extLst>
            </p:cNvPr>
            <p:cNvSpPr/>
            <p:nvPr/>
          </p:nvSpPr>
          <p:spPr>
            <a:xfrm>
              <a:off x="801237" y="2142848"/>
              <a:ext cx="207831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a:sym typeface="Calibri Light"/>
                </a:rPr>
                <a:t>P</a:t>
              </a:r>
              <a:r>
                <a:rPr kumimoji="0" lang="es-ES" sz="1400" b="1" i="0" u="none" strike="noStrike" kern="1200" cap="none" spc="0" normalizeH="0" baseline="0" noProof="0" dirty="0" err="1">
                  <a:ln>
                    <a:noFill/>
                  </a:ln>
                  <a:solidFill>
                    <a:prstClr val="black"/>
                  </a:solidFill>
                  <a:effectLst/>
                  <a:uLnTx/>
                  <a:uFillTx/>
                  <a:latin typeface="Calibri Light"/>
                  <a:sym typeface="Calibri Light"/>
                </a:rPr>
                <a:t>rocedimientos</a:t>
              </a:r>
              <a:r>
                <a:rPr kumimoji="0" lang="es-ES" sz="1400" b="1" i="0" u="none" strike="noStrike" kern="1200" cap="none" spc="0" normalizeH="0" baseline="0" noProof="0" dirty="0">
                  <a:ln>
                    <a:noFill/>
                  </a:ln>
                  <a:solidFill>
                    <a:prstClr val="black"/>
                  </a:solidFill>
                  <a:effectLst/>
                  <a:uLnTx/>
                  <a:uFillTx/>
                  <a:latin typeface="Calibri Light"/>
                  <a:sym typeface="Calibri Light"/>
                </a:rPr>
                <a:t> RIA atendidos</a:t>
              </a:r>
              <a:endParaRPr kumimoji="0" lang="es-PE" sz="1200" b="1" i="1" u="none" strike="noStrike" kern="1200" cap="none" spc="0" normalizeH="0" baseline="0" noProof="0" dirty="0">
                <a:ln>
                  <a:noFill/>
                </a:ln>
                <a:solidFill>
                  <a:prstClr val="black"/>
                </a:solidFill>
                <a:effectLst/>
                <a:uLnTx/>
                <a:uFillTx/>
                <a:latin typeface="Calibri Light" panose="020F0302020204030204"/>
              </a:endParaRPr>
            </a:p>
          </p:txBody>
        </p:sp>
      </p:grpSp>
      <p:grpSp>
        <p:nvGrpSpPr>
          <p:cNvPr id="5" name="Grupo 4">
            <a:extLst>
              <a:ext uri="{FF2B5EF4-FFF2-40B4-BE49-F238E27FC236}">
                <a16:creationId xmlns:a16="http://schemas.microsoft.com/office/drawing/2014/main" id="{B043CF57-678A-1194-0833-6291BDAC0A12}"/>
              </a:ext>
            </a:extLst>
          </p:cNvPr>
          <p:cNvGrpSpPr/>
          <p:nvPr/>
        </p:nvGrpSpPr>
        <p:grpSpPr>
          <a:xfrm>
            <a:off x="3742519" y="1590171"/>
            <a:ext cx="2492990" cy="1794883"/>
            <a:chOff x="4045952" y="1382936"/>
            <a:chExt cx="2492990" cy="1794883"/>
          </a:xfrm>
        </p:grpSpPr>
        <p:sp>
          <p:nvSpPr>
            <p:cNvPr id="6" name="CuadroTexto 5">
              <a:extLst>
                <a:ext uri="{FF2B5EF4-FFF2-40B4-BE49-F238E27FC236}">
                  <a16:creationId xmlns:a16="http://schemas.microsoft.com/office/drawing/2014/main" id="{DD23CC24-A447-850B-6EEC-E2F35ECDA33A}"/>
                </a:ext>
              </a:extLst>
            </p:cNvPr>
            <p:cNvSpPr txBox="1"/>
            <p:nvPr/>
          </p:nvSpPr>
          <p:spPr>
            <a:xfrm>
              <a:off x="4733955" y="1382936"/>
              <a:ext cx="10054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15</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7" name="Rectángulo 6">
              <a:extLst>
                <a:ext uri="{FF2B5EF4-FFF2-40B4-BE49-F238E27FC236}">
                  <a16:creationId xmlns:a16="http://schemas.microsoft.com/office/drawing/2014/main" id="{FE50D26F-E00F-1FFE-F001-E044B8458C1E}"/>
                </a:ext>
              </a:extLst>
            </p:cNvPr>
            <p:cNvSpPr/>
            <p:nvPr/>
          </p:nvSpPr>
          <p:spPr>
            <a:xfrm>
              <a:off x="4045952" y="2223712"/>
              <a:ext cx="24929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a:sym typeface="Calibri Light"/>
                </a:rPr>
                <a:t>S</a:t>
              </a:r>
              <a:r>
                <a:rPr kumimoji="0" lang="es-ES" sz="1400" b="1" i="0" u="none" strike="noStrike" kern="1200" cap="none" spc="0" normalizeH="0" baseline="0" noProof="0" dirty="0" err="1">
                  <a:ln>
                    <a:noFill/>
                  </a:ln>
                  <a:solidFill>
                    <a:prstClr val="black"/>
                  </a:solidFill>
                  <a:effectLst/>
                  <a:uLnTx/>
                  <a:uFillTx/>
                  <a:latin typeface="Calibri Light"/>
                  <a:sym typeface="Calibri Light"/>
                </a:rPr>
                <a:t>olicitudes</a:t>
              </a:r>
              <a:r>
                <a:rPr kumimoji="0" lang="es-ES" sz="1400" b="1" i="0" u="none" strike="noStrike" kern="1200" cap="none" spc="0" normalizeH="0" baseline="0" noProof="0" dirty="0">
                  <a:ln>
                    <a:noFill/>
                  </a:ln>
                  <a:solidFill>
                    <a:prstClr val="black"/>
                  </a:solidFill>
                  <a:effectLst/>
                  <a:uLnTx/>
                  <a:uFillTx/>
                  <a:latin typeface="Calibri Light"/>
                  <a:sym typeface="Calibri Light"/>
                </a:rPr>
                <a:t> de intervención arqueológicas atendidas para poblaciones informales con fines de actualización catastral </a:t>
              </a:r>
              <a:endParaRPr kumimoji="0" lang="es-PE" sz="1400" b="1" i="1" u="none" strike="noStrike" kern="1200" cap="none" spc="0" normalizeH="0" baseline="0" noProof="0" dirty="0">
                <a:ln>
                  <a:noFill/>
                </a:ln>
                <a:solidFill>
                  <a:prstClr val="black"/>
                </a:solidFill>
                <a:effectLst/>
                <a:uLnTx/>
                <a:uFillTx/>
                <a:latin typeface="Calibri Light" panose="020F0302020204030204"/>
              </a:endParaRPr>
            </a:p>
          </p:txBody>
        </p:sp>
      </p:grpSp>
      <p:grpSp>
        <p:nvGrpSpPr>
          <p:cNvPr id="8" name="Grupo 7">
            <a:extLst>
              <a:ext uri="{FF2B5EF4-FFF2-40B4-BE49-F238E27FC236}">
                <a16:creationId xmlns:a16="http://schemas.microsoft.com/office/drawing/2014/main" id="{8539945D-0553-8FEA-C6BB-CE70021576D9}"/>
              </a:ext>
            </a:extLst>
          </p:cNvPr>
          <p:cNvGrpSpPr/>
          <p:nvPr/>
        </p:nvGrpSpPr>
        <p:grpSpPr>
          <a:xfrm>
            <a:off x="6392522" y="1628391"/>
            <a:ext cx="2492990" cy="1873068"/>
            <a:chOff x="8253115" y="1406293"/>
            <a:chExt cx="2492990" cy="1873068"/>
          </a:xfrm>
        </p:grpSpPr>
        <p:sp>
          <p:nvSpPr>
            <p:cNvPr id="9" name="CuadroTexto 8">
              <a:extLst>
                <a:ext uri="{FF2B5EF4-FFF2-40B4-BE49-F238E27FC236}">
                  <a16:creationId xmlns:a16="http://schemas.microsoft.com/office/drawing/2014/main" id="{58EA42B0-58FC-0762-B20B-8E860B8EF054}"/>
                </a:ext>
              </a:extLst>
            </p:cNvPr>
            <p:cNvSpPr txBox="1"/>
            <p:nvPr/>
          </p:nvSpPr>
          <p:spPr>
            <a:xfrm>
              <a:off x="8705697" y="1406293"/>
              <a:ext cx="10054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35</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0" name="Rectángulo 9">
              <a:extLst>
                <a:ext uri="{FF2B5EF4-FFF2-40B4-BE49-F238E27FC236}">
                  <a16:creationId xmlns:a16="http://schemas.microsoft.com/office/drawing/2014/main" id="{36D6B325-E4C0-20CF-CDC2-4166E3B8952D}"/>
                </a:ext>
              </a:extLst>
            </p:cNvPr>
            <p:cNvSpPr/>
            <p:nvPr/>
          </p:nvSpPr>
          <p:spPr>
            <a:xfrm>
              <a:off x="8253115" y="2325254"/>
              <a:ext cx="249299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a:sym typeface="Calibri Light"/>
                </a:rPr>
                <a:t>B</a:t>
              </a:r>
              <a:r>
                <a:rPr kumimoji="0" lang="es-ES" sz="1400" b="1" i="0" u="none" strike="noStrike" kern="1200" cap="none" spc="0" normalizeH="0" baseline="0" noProof="0" dirty="0" err="1">
                  <a:ln>
                    <a:noFill/>
                  </a:ln>
                  <a:solidFill>
                    <a:prstClr val="black"/>
                  </a:solidFill>
                  <a:effectLst/>
                  <a:uLnTx/>
                  <a:uFillTx/>
                  <a:latin typeface="Calibri Light"/>
                  <a:sym typeface="Calibri Light"/>
                </a:rPr>
                <a:t>ienes</a:t>
              </a:r>
              <a:r>
                <a:rPr kumimoji="0" lang="es-ES" sz="1400" b="1" i="0" u="none" strike="noStrike" kern="1200" cap="none" spc="0" normalizeH="0" baseline="0" noProof="0" dirty="0">
                  <a:ln>
                    <a:noFill/>
                  </a:ln>
                  <a:solidFill>
                    <a:prstClr val="black"/>
                  </a:solidFill>
                  <a:effectLst/>
                  <a:uLnTx/>
                  <a:uFillTx/>
                  <a:latin typeface="Calibri Light"/>
                  <a:sym typeface="Calibri Light"/>
                </a:rPr>
                <a:t> inmuebles prehispánicos con saneamiento físico legal ante los registros públicos – SUNARP</a:t>
              </a:r>
              <a:endParaRPr kumimoji="0" lang="es-PE" sz="1400" b="1" i="1" u="none" strike="noStrike" kern="1200" cap="none" spc="0" normalizeH="0" baseline="0" noProof="0" dirty="0">
                <a:ln>
                  <a:noFill/>
                </a:ln>
                <a:solidFill>
                  <a:prstClr val="black"/>
                </a:solidFill>
                <a:effectLst/>
                <a:uLnTx/>
                <a:uFillTx/>
                <a:latin typeface="Calibri Light" panose="020F0302020204030204"/>
              </a:endParaRPr>
            </a:p>
          </p:txBody>
        </p:sp>
      </p:grpSp>
      <p:grpSp>
        <p:nvGrpSpPr>
          <p:cNvPr id="11" name="Grupo 10">
            <a:extLst>
              <a:ext uri="{FF2B5EF4-FFF2-40B4-BE49-F238E27FC236}">
                <a16:creationId xmlns:a16="http://schemas.microsoft.com/office/drawing/2014/main" id="{11290812-4443-85A0-A3FF-2CE43F54E34B}"/>
              </a:ext>
            </a:extLst>
          </p:cNvPr>
          <p:cNvGrpSpPr/>
          <p:nvPr/>
        </p:nvGrpSpPr>
        <p:grpSpPr>
          <a:xfrm>
            <a:off x="978950" y="3661825"/>
            <a:ext cx="2574636" cy="1589661"/>
            <a:chOff x="588897" y="1289591"/>
            <a:chExt cx="2574636" cy="1589661"/>
          </a:xfrm>
        </p:grpSpPr>
        <p:sp>
          <p:nvSpPr>
            <p:cNvPr id="12" name="CuadroTexto 11">
              <a:extLst>
                <a:ext uri="{FF2B5EF4-FFF2-40B4-BE49-F238E27FC236}">
                  <a16:creationId xmlns:a16="http://schemas.microsoft.com/office/drawing/2014/main" id="{4D56E61C-B6A9-0D0E-662E-4286EC40C2C5}"/>
                </a:ext>
              </a:extLst>
            </p:cNvPr>
            <p:cNvSpPr txBox="1"/>
            <p:nvPr/>
          </p:nvSpPr>
          <p:spPr>
            <a:xfrm>
              <a:off x="616362" y="1289591"/>
              <a:ext cx="203132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1,000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6B052B63-76D1-7D66-791B-AB829C5DD412}"/>
                </a:ext>
              </a:extLst>
            </p:cNvPr>
            <p:cNvSpPr/>
            <p:nvPr/>
          </p:nvSpPr>
          <p:spPr>
            <a:xfrm>
              <a:off x="588897" y="2140588"/>
              <a:ext cx="2574636"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a:sym typeface="Calibri Light"/>
                </a:rPr>
                <a:t>B</a:t>
              </a:r>
              <a:r>
                <a:rPr kumimoji="0" lang="es-ES" sz="1400" b="1" i="0" u="none" strike="noStrike" kern="1200" cap="none" spc="0" normalizeH="0" baseline="0" noProof="0" dirty="0" err="1">
                  <a:ln>
                    <a:noFill/>
                  </a:ln>
                  <a:solidFill>
                    <a:prstClr val="black"/>
                  </a:solidFill>
                  <a:effectLst/>
                  <a:uLnTx/>
                  <a:uFillTx/>
                  <a:latin typeface="Calibri Light"/>
                  <a:sym typeface="Calibri Light"/>
                </a:rPr>
                <a:t>ienes</a:t>
              </a:r>
              <a:r>
                <a:rPr kumimoji="0" lang="es-ES" sz="1400" b="1" i="0" u="none" strike="noStrike" kern="1200" cap="none" spc="0" normalizeH="0" baseline="0" noProof="0" dirty="0">
                  <a:ln>
                    <a:noFill/>
                  </a:ln>
                  <a:solidFill>
                    <a:prstClr val="black"/>
                  </a:solidFill>
                  <a:effectLst/>
                  <a:uLnTx/>
                  <a:uFillTx/>
                  <a:latin typeface="Calibri Light"/>
                  <a:sym typeface="Calibri Light"/>
                </a:rPr>
                <a:t> culturales declarados como Patrimonio Cultural de la Nación</a:t>
              </a:r>
              <a:endParaRPr kumimoji="0" lang="es-PE" sz="1400" b="1" i="1" u="none" strike="noStrike" kern="1200" cap="none" spc="0" normalizeH="0" baseline="0" noProof="0" dirty="0">
                <a:ln>
                  <a:noFill/>
                </a:ln>
                <a:solidFill>
                  <a:prstClr val="black"/>
                </a:solidFill>
                <a:effectLst/>
                <a:uLnTx/>
                <a:uFillTx/>
                <a:latin typeface="Calibri Light" panose="020F0302020204030204"/>
              </a:endParaRPr>
            </a:p>
          </p:txBody>
        </p:sp>
      </p:grpSp>
      <p:grpSp>
        <p:nvGrpSpPr>
          <p:cNvPr id="16" name="Grupo 15">
            <a:extLst>
              <a:ext uri="{FF2B5EF4-FFF2-40B4-BE49-F238E27FC236}">
                <a16:creationId xmlns:a16="http://schemas.microsoft.com/office/drawing/2014/main" id="{1D6E97F3-D8C3-9F3B-E14B-64157351A0BE}"/>
              </a:ext>
            </a:extLst>
          </p:cNvPr>
          <p:cNvGrpSpPr/>
          <p:nvPr/>
        </p:nvGrpSpPr>
        <p:grpSpPr>
          <a:xfrm>
            <a:off x="9229513" y="1706576"/>
            <a:ext cx="2492990" cy="1579440"/>
            <a:chOff x="4045952" y="1382936"/>
            <a:chExt cx="2492990" cy="1579440"/>
          </a:xfrm>
        </p:grpSpPr>
        <p:sp>
          <p:nvSpPr>
            <p:cNvPr id="21" name="CuadroTexto 20">
              <a:extLst>
                <a:ext uri="{FF2B5EF4-FFF2-40B4-BE49-F238E27FC236}">
                  <a16:creationId xmlns:a16="http://schemas.microsoft.com/office/drawing/2014/main" id="{51C1F9D0-3413-F161-07DD-9622305A897E}"/>
                </a:ext>
              </a:extLst>
            </p:cNvPr>
            <p:cNvSpPr txBox="1"/>
            <p:nvPr/>
          </p:nvSpPr>
          <p:spPr>
            <a:xfrm>
              <a:off x="4733955" y="1382936"/>
              <a:ext cx="10054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13</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2" name="Rectángulo 21">
              <a:extLst>
                <a:ext uri="{FF2B5EF4-FFF2-40B4-BE49-F238E27FC236}">
                  <a16:creationId xmlns:a16="http://schemas.microsoft.com/office/drawing/2014/main" id="{3C35EE6C-0912-278A-FAB4-C1CAA12FE548}"/>
                </a:ext>
              </a:extLst>
            </p:cNvPr>
            <p:cNvSpPr/>
            <p:nvPr/>
          </p:nvSpPr>
          <p:spPr>
            <a:xfrm>
              <a:off x="4045952" y="2223712"/>
              <a:ext cx="249299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a:sym typeface="Calibri Light"/>
                </a:rPr>
                <a:t>O</a:t>
              </a:r>
              <a:r>
                <a:rPr kumimoji="0" lang="es-ES" sz="1400" b="1" i="0" u="none" strike="noStrike" kern="1200" cap="none" spc="0" normalizeH="0" baseline="0" noProof="0" dirty="0" err="1">
                  <a:ln>
                    <a:noFill/>
                  </a:ln>
                  <a:solidFill>
                    <a:prstClr val="black"/>
                  </a:solidFill>
                  <a:effectLst/>
                  <a:uLnTx/>
                  <a:uFillTx/>
                  <a:latin typeface="Calibri Light"/>
                  <a:sym typeface="Calibri Light"/>
                </a:rPr>
                <a:t>perativos</a:t>
              </a:r>
              <a:r>
                <a:rPr kumimoji="0" lang="es-ES" sz="1400" b="1" i="0" u="none" strike="noStrike" kern="1200" cap="none" spc="0" normalizeH="0" baseline="0" noProof="0" dirty="0">
                  <a:ln>
                    <a:noFill/>
                  </a:ln>
                  <a:solidFill>
                    <a:prstClr val="black"/>
                  </a:solidFill>
                  <a:effectLst/>
                  <a:uLnTx/>
                  <a:uFillTx/>
                  <a:latin typeface="Calibri Light"/>
                  <a:sym typeface="Calibri Light"/>
                </a:rPr>
                <a:t> de prevención en los bienes integrantes del patrimonio cultural de la Nación</a:t>
              </a:r>
              <a:endParaRPr kumimoji="0" lang="es-PE" sz="1400" b="1" i="1" u="none" strike="noStrike" kern="1200" cap="none" spc="0" normalizeH="0" baseline="0" noProof="0" dirty="0">
                <a:ln>
                  <a:noFill/>
                </a:ln>
                <a:solidFill>
                  <a:prstClr val="black"/>
                </a:solidFill>
                <a:effectLst/>
                <a:uLnTx/>
                <a:uFillTx/>
                <a:latin typeface="Calibri Light" panose="020F0302020204030204"/>
              </a:endParaRPr>
            </a:p>
          </p:txBody>
        </p:sp>
      </p:grpSp>
      <p:sp>
        <p:nvSpPr>
          <p:cNvPr id="37" name="Rectángulo 36">
            <a:extLst>
              <a:ext uri="{FF2B5EF4-FFF2-40B4-BE49-F238E27FC236}">
                <a16:creationId xmlns:a16="http://schemas.microsoft.com/office/drawing/2014/main" id="{7ABC3340-9758-4C88-B237-A54ECE259679}"/>
              </a:ext>
            </a:extLst>
          </p:cNvPr>
          <p:cNvSpPr/>
          <p:nvPr/>
        </p:nvSpPr>
        <p:spPr>
          <a:xfrm>
            <a:off x="1722588" y="5382723"/>
            <a:ext cx="9751162" cy="584775"/>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chemeClr val="accent5">
                    <a:lumMod val="75000"/>
                  </a:schemeClr>
                </a:solidFill>
                <a:effectLst/>
                <a:uLnTx/>
                <a:uFillTx/>
                <a:latin typeface="Calibri Light" panose="020F0302020204030204"/>
                <a:ea typeface="+mn-ea"/>
                <a:cs typeface="+mn-cs"/>
                <a:sym typeface="Calibri Light"/>
              </a:rPr>
              <a:t>Implementación del Decreto Supremo </a:t>
            </a:r>
            <a:r>
              <a:rPr kumimoji="0" lang="es-ES" sz="1600" b="1" i="0" u="none" strike="noStrike" kern="1200" cap="none" spc="0" normalizeH="0" baseline="0" noProof="0" dirty="0" err="1">
                <a:ln>
                  <a:noFill/>
                </a:ln>
                <a:solidFill>
                  <a:schemeClr val="accent5">
                    <a:lumMod val="75000"/>
                  </a:schemeClr>
                </a:solidFill>
                <a:effectLst/>
                <a:uLnTx/>
                <a:uFillTx/>
                <a:latin typeface="Calibri Light" panose="020F0302020204030204"/>
                <a:ea typeface="+mn-ea"/>
                <a:cs typeface="+mn-cs"/>
                <a:sym typeface="Calibri Light"/>
              </a:rPr>
              <a:t>Nº</a:t>
            </a:r>
            <a:r>
              <a:rPr kumimoji="0" lang="es-ES" sz="1600" b="1" i="0" u="none" strike="noStrike" kern="1200" cap="none" spc="0" normalizeH="0" baseline="0" noProof="0" dirty="0">
                <a:ln>
                  <a:noFill/>
                </a:ln>
                <a:solidFill>
                  <a:schemeClr val="accent5">
                    <a:lumMod val="75000"/>
                  </a:schemeClr>
                </a:solidFill>
                <a:effectLst/>
                <a:uLnTx/>
                <a:uFillTx/>
                <a:latin typeface="Calibri Light" panose="020F0302020204030204"/>
                <a:ea typeface="+mn-ea"/>
                <a:cs typeface="+mn-cs"/>
                <a:sym typeface="Calibri Light"/>
              </a:rPr>
              <a:t> 009-2022-MC para zonas arqueológicas ocupadas por más de 20 años por asentamientos humanos, lo que permitirá generar una mejor calidad de vida a los pobladores de dichas zonas.</a:t>
            </a:r>
          </a:p>
        </p:txBody>
      </p:sp>
      <p:grpSp>
        <p:nvGrpSpPr>
          <p:cNvPr id="27" name="Grupo 26">
            <a:extLst>
              <a:ext uri="{FF2B5EF4-FFF2-40B4-BE49-F238E27FC236}">
                <a16:creationId xmlns:a16="http://schemas.microsoft.com/office/drawing/2014/main" id="{C31AF280-DC4B-42A8-8DD9-5E63B3CE4B3A}"/>
              </a:ext>
            </a:extLst>
          </p:cNvPr>
          <p:cNvGrpSpPr/>
          <p:nvPr/>
        </p:nvGrpSpPr>
        <p:grpSpPr>
          <a:xfrm>
            <a:off x="4528139" y="3725657"/>
            <a:ext cx="2317777" cy="1330009"/>
            <a:chOff x="8718016" y="1516549"/>
            <a:chExt cx="2317777" cy="1330009"/>
          </a:xfrm>
        </p:grpSpPr>
        <p:sp>
          <p:nvSpPr>
            <p:cNvPr id="28" name="CuadroTexto 27">
              <a:extLst>
                <a:ext uri="{FF2B5EF4-FFF2-40B4-BE49-F238E27FC236}">
                  <a16:creationId xmlns:a16="http://schemas.microsoft.com/office/drawing/2014/main" id="{4DF8504F-3A5E-4641-ACA1-A588C281086F}"/>
                </a:ext>
              </a:extLst>
            </p:cNvPr>
            <p:cNvSpPr txBox="1"/>
            <p:nvPr/>
          </p:nvSpPr>
          <p:spPr>
            <a:xfrm>
              <a:off x="8894316" y="1516549"/>
              <a:ext cx="199605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4800" dirty="0">
                  <a:solidFill>
                    <a:prstClr val="black"/>
                  </a:solidFill>
                  <a:latin typeface="Arial Black" panose="020B0A04020102020204" pitchFamily="34" charset="0"/>
                </a:rPr>
                <a:t>3</a:t>
              </a: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Mill.</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0" name="Rectángulo 29">
              <a:extLst>
                <a:ext uri="{FF2B5EF4-FFF2-40B4-BE49-F238E27FC236}">
                  <a16:creationId xmlns:a16="http://schemas.microsoft.com/office/drawing/2014/main" id="{348F0CEB-71E1-4B34-BE6F-BEA9459F38CC}"/>
                </a:ext>
              </a:extLst>
            </p:cNvPr>
            <p:cNvSpPr/>
            <p:nvPr/>
          </p:nvSpPr>
          <p:spPr>
            <a:xfrm>
              <a:off x="8718016" y="2323338"/>
              <a:ext cx="2317777"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solidFill>
                    <a:prstClr val="black"/>
                  </a:solidFill>
                  <a:latin typeface="Calibri Light" panose="020F0302020204030204"/>
                  <a:sym typeface="Calibri Light"/>
                </a:rPr>
                <a:t>V</a:t>
              </a:r>
              <a:r>
                <a:rPr kumimoji="0" lang="es-ES" sz="1400" b="1" i="0" u="none" strike="noStrike" kern="1200" cap="none" spc="0" normalizeH="0" baseline="0" noProof="0" dirty="0" err="1">
                  <a:ln>
                    <a:noFill/>
                  </a:ln>
                  <a:solidFill>
                    <a:prstClr val="black"/>
                  </a:solidFill>
                  <a:effectLst/>
                  <a:uLnTx/>
                  <a:uFillTx/>
                  <a:latin typeface="Calibri Light" panose="020F0302020204030204"/>
                  <a:ea typeface="+mn-ea"/>
                  <a:cs typeface="+mn-cs"/>
                  <a:sym typeface="Calibri Light"/>
                </a:rPr>
                <a:t>isitantes</a:t>
              </a: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 museos, salas y zonas</a:t>
              </a:r>
              <a:r>
                <a:rPr kumimoji="0" lang="es-ES" sz="1400" b="1" i="0" u="none" strike="noStrike" kern="1200" cap="none" spc="0" normalizeH="0" noProof="0" dirty="0">
                  <a:ln>
                    <a:noFill/>
                  </a:ln>
                  <a:solidFill>
                    <a:prstClr val="black"/>
                  </a:solidFill>
                  <a:effectLst/>
                  <a:uLnTx/>
                  <a:uFillTx/>
                  <a:latin typeface="Calibri Light" panose="020F0302020204030204"/>
                  <a:ea typeface="+mn-ea"/>
                  <a:cs typeface="+mn-cs"/>
                  <a:sym typeface="Calibri Light"/>
                </a:rPr>
                <a:t> arqueológicas</a:t>
              </a: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 .</a:t>
              </a:r>
            </a:p>
          </p:txBody>
        </p:sp>
      </p:grpSp>
      <p:sp>
        <p:nvSpPr>
          <p:cNvPr id="26" name="Rectángulo 25">
            <a:extLst>
              <a:ext uri="{FF2B5EF4-FFF2-40B4-BE49-F238E27FC236}">
                <a16:creationId xmlns:a16="http://schemas.microsoft.com/office/drawing/2014/main" id="{3C7785D9-A674-4510-9376-5D9378FD0AB0}"/>
              </a:ext>
            </a:extLst>
          </p:cNvPr>
          <p:cNvSpPr/>
          <p:nvPr/>
        </p:nvSpPr>
        <p:spPr>
          <a:xfrm>
            <a:off x="8073493" y="3845680"/>
            <a:ext cx="311209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Modernización del servicio de gestión de visitantes a través de una plataforma digital de venta de boletos para el acceso a los espacios culturales a nivel nacional </a:t>
            </a:r>
          </a:p>
        </p:txBody>
      </p:sp>
    </p:spTree>
    <p:extLst>
      <p:ext uri="{BB962C8B-B14F-4D97-AF65-F5344CB8AC3E}">
        <p14:creationId xmlns:p14="http://schemas.microsoft.com/office/powerpoint/2010/main" val="254463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número de diapositiva 2">
            <a:extLst>
              <a:ext uri="{FF2B5EF4-FFF2-40B4-BE49-F238E27FC236}">
                <a16:creationId xmlns:a16="http://schemas.microsoft.com/office/drawing/2014/main" id="{9552BF89-A24D-428E-AD73-94E9595B5E96}"/>
              </a:ext>
            </a:extLst>
          </p:cNvPr>
          <p:cNvSpPr txBox="1">
            <a:spLocks/>
          </p:cNvSpPr>
          <p:nvPr/>
        </p:nvSpPr>
        <p:spPr>
          <a:xfrm>
            <a:off x="11818189" y="6490067"/>
            <a:ext cx="258624" cy="24830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s-P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ítulo 1">
            <a:extLst>
              <a:ext uri="{FF2B5EF4-FFF2-40B4-BE49-F238E27FC236}">
                <a16:creationId xmlns:a16="http://schemas.microsoft.com/office/drawing/2014/main" id="{2F4BA916-0AA0-4118-B16C-5F3AA2952C5C}"/>
              </a:ext>
            </a:extLst>
          </p:cNvPr>
          <p:cNvSpPr txBox="1">
            <a:spLocks/>
          </p:cNvSpPr>
          <p:nvPr/>
        </p:nvSpPr>
        <p:spPr>
          <a:xfrm>
            <a:off x="809780" y="33051"/>
            <a:ext cx="11071374" cy="1248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PE"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Principales logros proyectados a diciembre 2023</a:t>
            </a: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7" name="Rectángulo: esquinas diagonales redondeadas 16">
            <a:extLst>
              <a:ext uri="{FF2B5EF4-FFF2-40B4-BE49-F238E27FC236}">
                <a16:creationId xmlns:a16="http://schemas.microsoft.com/office/drawing/2014/main" id="{214CFD11-1E9B-4CBF-85F5-A54E28DC61FA}"/>
              </a:ext>
            </a:extLst>
          </p:cNvPr>
          <p:cNvSpPr/>
          <p:nvPr/>
        </p:nvSpPr>
        <p:spPr>
          <a:xfrm flipH="1">
            <a:off x="-2" y="1332360"/>
            <a:ext cx="618838" cy="451425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664"/>
                </a:lnTo>
                <a:cubicBezTo>
                  <a:pt x="21600" y="20733"/>
                  <a:pt x="19988" y="21600"/>
                  <a:pt x="18000" y="21600"/>
                </a:cubicBezTo>
                <a:lnTo>
                  <a:pt x="0" y="21600"/>
                </a:lnTo>
                <a:lnTo>
                  <a:pt x="0" y="1936"/>
                </a:lnTo>
                <a:cubicBezTo>
                  <a:pt x="0" y="867"/>
                  <a:pt x="1612" y="0"/>
                  <a:pt x="3600" y="0"/>
                </a:cubicBezTo>
                <a:close/>
              </a:path>
            </a:pathLst>
          </a:custGeom>
          <a:solidFill>
            <a:schemeClr val="bg1">
              <a:lumMod val="5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F7A29"/>
                </a:solidFill>
              </a:defRPr>
            </a:pPr>
            <a:endParaRPr kumimoji="0" sz="1800" b="0" i="0" u="none" strike="noStrike" kern="1200" cap="none" spc="0" normalizeH="0" baseline="0" noProof="0">
              <a:ln>
                <a:noFill/>
              </a:ln>
              <a:solidFill>
                <a:srgbClr val="5F7A29"/>
              </a:solidFill>
              <a:effectLst/>
              <a:uLnTx/>
              <a:uFillTx/>
              <a:latin typeface="Calibri" panose="020F0502020204030204"/>
              <a:ea typeface="+mn-ea"/>
              <a:cs typeface="+mn-cs"/>
            </a:endParaRPr>
          </a:p>
        </p:txBody>
      </p:sp>
      <p:sp>
        <p:nvSpPr>
          <p:cNvPr id="20" name="Título 8">
            <a:extLst>
              <a:ext uri="{FF2B5EF4-FFF2-40B4-BE49-F238E27FC236}">
                <a16:creationId xmlns:a16="http://schemas.microsoft.com/office/drawing/2014/main" id="{33004147-7F86-4D97-A27B-C2FA0951D257}"/>
              </a:ext>
            </a:extLst>
          </p:cNvPr>
          <p:cNvSpPr txBox="1"/>
          <p:nvPr/>
        </p:nvSpPr>
        <p:spPr>
          <a:xfrm rot="16200000">
            <a:off x="-1973379" y="3281729"/>
            <a:ext cx="4514258" cy="6155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00" b="1">
                <a:solidFill>
                  <a:srgbClr val="FFFFFF"/>
                </a:solidFill>
                <a:latin typeface="AvenirNext LT Pro Regular"/>
                <a:ea typeface="AvenirNext LT Pro Regular"/>
                <a:cs typeface="AvenirNext LT Pro Regular"/>
                <a:sym typeface="AvenirNext LT Pro Regular"/>
              </a:defRPr>
            </a:pPr>
            <a:r>
              <a:rPr kumimoji="0" lang="es-E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venirNext LT Pro Regular"/>
              </a:rPr>
              <a:t>Interculturalidad</a:t>
            </a:r>
            <a:endParaRPr kumimoji="0" sz="2800" b="1" i="0" u="none" strike="noStrike" kern="1200" cap="none" spc="-150" normalizeH="0" baseline="0" noProof="0" dirty="0">
              <a:ln>
                <a:noFill/>
              </a:ln>
              <a:solidFill>
                <a:srgbClr val="FDCB04"/>
              </a:solidFill>
              <a:effectLst/>
              <a:uLnTx/>
              <a:uFillTx/>
              <a:latin typeface="Arial" panose="020B0604020202020204" pitchFamily="34" charset="0"/>
              <a:ea typeface="AvenirNext LT Pro Bold"/>
              <a:cs typeface="Arial" panose="020B0604020202020204" pitchFamily="34" charset="0"/>
              <a:sym typeface="AvenirNext LT Pro Bold"/>
            </a:endParaRPr>
          </a:p>
        </p:txBody>
      </p:sp>
      <p:grpSp>
        <p:nvGrpSpPr>
          <p:cNvPr id="11" name="Grupo 10">
            <a:extLst>
              <a:ext uri="{FF2B5EF4-FFF2-40B4-BE49-F238E27FC236}">
                <a16:creationId xmlns:a16="http://schemas.microsoft.com/office/drawing/2014/main" id="{E50AF4EF-B3E4-47E7-9428-FFA88BC51B4F}"/>
              </a:ext>
            </a:extLst>
          </p:cNvPr>
          <p:cNvGrpSpPr/>
          <p:nvPr/>
        </p:nvGrpSpPr>
        <p:grpSpPr>
          <a:xfrm>
            <a:off x="895927" y="1621646"/>
            <a:ext cx="2851899" cy="1762337"/>
            <a:chOff x="609600" y="1332358"/>
            <a:chExt cx="2851899" cy="1762337"/>
          </a:xfrm>
        </p:grpSpPr>
        <p:sp>
          <p:nvSpPr>
            <p:cNvPr id="12" name="CuadroTexto 11">
              <a:extLst>
                <a:ext uri="{FF2B5EF4-FFF2-40B4-BE49-F238E27FC236}">
                  <a16:creationId xmlns:a16="http://schemas.microsoft.com/office/drawing/2014/main" id="{FC27C145-70A3-40FD-AD2C-FE7571DB4F88}"/>
                </a:ext>
              </a:extLst>
            </p:cNvPr>
            <p:cNvSpPr txBox="1"/>
            <p:nvPr/>
          </p:nvSpPr>
          <p:spPr>
            <a:xfrm>
              <a:off x="1085217" y="1332358"/>
              <a:ext cx="198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 Mill</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3" name="Rectángulo 12">
              <a:extLst>
                <a:ext uri="{FF2B5EF4-FFF2-40B4-BE49-F238E27FC236}">
                  <a16:creationId xmlns:a16="http://schemas.microsoft.com/office/drawing/2014/main" id="{696A1CFC-A3B6-4B5B-BAEA-E94E7E280C5C}"/>
                </a:ext>
              </a:extLst>
            </p:cNvPr>
            <p:cNvSpPr/>
            <p:nvPr/>
          </p:nvSpPr>
          <p:spPr>
            <a:xfrm>
              <a:off x="609600" y="2140588"/>
              <a:ext cx="285189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Ciudadanos informados y sensibilizados sobre la problemática de racismo y discriminación étnico racial</a:t>
              </a:r>
            </a:p>
          </p:txBody>
        </p:sp>
      </p:grpSp>
      <p:grpSp>
        <p:nvGrpSpPr>
          <p:cNvPr id="14" name="Grupo 13">
            <a:extLst>
              <a:ext uri="{FF2B5EF4-FFF2-40B4-BE49-F238E27FC236}">
                <a16:creationId xmlns:a16="http://schemas.microsoft.com/office/drawing/2014/main" id="{822E033A-4930-471A-A906-EDE1C8BC65EB}"/>
              </a:ext>
            </a:extLst>
          </p:cNvPr>
          <p:cNvGrpSpPr/>
          <p:nvPr/>
        </p:nvGrpSpPr>
        <p:grpSpPr>
          <a:xfrm>
            <a:off x="4881520" y="1694293"/>
            <a:ext cx="2851899" cy="1546894"/>
            <a:chOff x="609600" y="1332358"/>
            <a:chExt cx="2851899" cy="1546894"/>
          </a:xfrm>
        </p:grpSpPr>
        <p:sp>
          <p:nvSpPr>
            <p:cNvPr id="15" name="CuadroTexto 14">
              <a:extLst>
                <a:ext uri="{FF2B5EF4-FFF2-40B4-BE49-F238E27FC236}">
                  <a16:creationId xmlns:a16="http://schemas.microsoft.com/office/drawing/2014/main" id="{778E2F14-B24B-4B30-A085-099033023E22}"/>
                </a:ext>
              </a:extLst>
            </p:cNvPr>
            <p:cNvSpPr txBox="1"/>
            <p:nvPr/>
          </p:nvSpPr>
          <p:spPr>
            <a:xfrm>
              <a:off x="1085217" y="1332358"/>
              <a:ext cx="198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500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16" name="Rectángulo 15">
              <a:extLst>
                <a:ext uri="{FF2B5EF4-FFF2-40B4-BE49-F238E27FC236}">
                  <a16:creationId xmlns:a16="http://schemas.microsoft.com/office/drawing/2014/main" id="{92C89556-097D-472E-8682-03F6C833F468}"/>
                </a:ext>
              </a:extLst>
            </p:cNvPr>
            <p:cNvSpPr/>
            <p:nvPr/>
          </p:nvSpPr>
          <p:spPr>
            <a:xfrm>
              <a:off x="609600" y="2140588"/>
              <a:ext cx="2851899"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Servidores públicos capacitados a través del curso ABC de la interculturalidad</a:t>
              </a:r>
            </a:p>
          </p:txBody>
        </p:sp>
      </p:grpSp>
      <p:grpSp>
        <p:nvGrpSpPr>
          <p:cNvPr id="21" name="Grupo 20">
            <a:extLst>
              <a:ext uri="{FF2B5EF4-FFF2-40B4-BE49-F238E27FC236}">
                <a16:creationId xmlns:a16="http://schemas.microsoft.com/office/drawing/2014/main" id="{DBE08D4F-DD36-4B9E-981D-0F69CCC3025B}"/>
              </a:ext>
            </a:extLst>
          </p:cNvPr>
          <p:cNvGrpSpPr/>
          <p:nvPr/>
        </p:nvGrpSpPr>
        <p:grpSpPr>
          <a:xfrm>
            <a:off x="8660327" y="1694293"/>
            <a:ext cx="2772569" cy="1546894"/>
            <a:chOff x="1085217" y="1332358"/>
            <a:chExt cx="1986541" cy="1546894"/>
          </a:xfrm>
        </p:grpSpPr>
        <p:sp>
          <p:nvSpPr>
            <p:cNvPr id="22" name="CuadroTexto 21">
              <a:extLst>
                <a:ext uri="{FF2B5EF4-FFF2-40B4-BE49-F238E27FC236}">
                  <a16:creationId xmlns:a16="http://schemas.microsoft.com/office/drawing/2014/main" id="{F4BA3E62-2AAB-4910-AE3E-9BA2620C796F}"/>
                </a:ext>
              </a:extLst>
            </p:cNvPr>
            <p:cNvSpPr txBox="1"/>
            <p:nvPr/>
          </p:nvSpPr>
          <p:spPr>
            <a:xfrm>
              <a:off x="1085217" y="1332358"/>
              <a:ext cx="198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dirty="0">
                  <a:solidFill>
                    <a:prstClr val="black"/>
                  </a:solidFill>
                  <a:latin typeface="Arial Black" panose="020B0A04020102020204" pitchFamily="34" charset="0"/>
                </a:rPr>
                <a:t>1,000</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23" name="Rectángulo 22">
              <a:extLst>
                <a:ext uri="{FF2B5EF4-FFF2-40B4-BE49-F238E27FC236}">
                  <a16:creationId xmlns:a16="http://schemas.microsoft.com/office/drawing/2014/main" id="{794817DF-16BD-476C-A0EE-D9F3E784DE89}"/>
                </a:ext>
              </a:extLst>
            </p:cNvPr>
            <p:cNvSpPr/>
            <p:nvPr/>
          </p:nvSpPr>
          <p:spPr>
            <a:xfrm>
              <a:off x="1085217" y="2140588"/>
              <a:ext cx="1888509" cy="738664"/>
            </a:xfrm>
            <a:prstGeom prst="rect">
              <a:avLst/>
            </a:prstGeom>
          </p:spPr>
          <p:txBody>
            <a:bodyPr wrap="square">
              <a:spAutoFit/>
            </a:bodyPr>
            <a:lstStyle/>
            <a:p>
              <a:pPr lvl="0" algn="ctr">
                <a:defRPr/>
              </a:pPr>
              <a:r>
                <a:rPr lang="es-ES" sz="1400" b="1" dirty="0">
                  <a:solidFill>
                    <a:prstClr val="black"/>
                  </a:solidFill>
                  <a:latin typeface="Calibri Light" panose="020F0302020204030204"/>
                  <a:sym typeface="Calibri Light"/>
                </a:rPr>
                <a:t>Ciudadanos capacitados a través del curso ABC de la interculturalidad </a:t>
              </a:r>
              <a:endPar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endParaRPr>
            </a:p>
          </p:txBody>
        </p:sp>
      </p:grpSp>
      <p:grpSp>
        <p:nvGrpSpPr>
          <p:cNvPr id="29" name="Grupo 28">
            <a:extLst>
              <a:ext uri="{FF2B5EF4-FFF2-40B4-BE49-F238E27FC236}">
                <a16:creationId xmlns:a16="http://schemas.microsoft.com/office/drawing/2014/main" id="{B5D82BCA-ED37-43DE-BD21-31E67AC824D7}"/>
              </a:ext>
            </a:extLst>
          </p:cNvPr>
          <p:cNvGrpSpPr/>
          <p:nvPr/>
        </p:nvGrpSpPr>
        <p:grpSpPr>
          <a:xfrm>
            <a:off x="931785" y="3754344"/>
            <a:ext cx="2851899" cy="1977781"/>
            <a:chOff x="609600" y="1332358"/>
            <a:chExt cx="2851899" cy="1977781"/>
          </a:xfrm>
        </p:grpSpPr>
        <p:sp>
          <p:nvSpPr>
            <p:cNvPr id="30" name="CuadroTexto 29">
              <a:extLst>
                <a:ext uri="{FF2B5EF4-FFF2-40B4-BE49-F238E27FC236}">
                  <a16:creationId xmlns:a16="http://schemas.microsoft.com/office/drawing/2014/main" id="{DD3B650B-87D5-4BDB-AD8B-479B699F8136}"/>
                </a:ext>
              </a:extLst>
            </p:cNvPr>
            <p:cNvSpPr txBox="1"/>
            <p:nvPr/>
          </p:nvSpPr>
          <p:spPr>
            <a:xfrm>
              <a:off x="1085217" y="1332358"/>
              <a:ext cx="19865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800" dirty="0">
                  <a:solidFill>
                    <a:prstClr val="black"/>
                  </a:solidFill>
                  <a:latin typeface="Arial Black" panose="020B0A04020102020204" pitchFamily="34" charset="0"/>
                </a:rPr>
                <a:t>15</a:t>
              </a:r>
              <a:r>
                <a:rPr kumimoji="0" lang="es-ES"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Mil</a:t>
              </a:r>
              <a:endParaRPr kumimoji="0" lang="es-PE" sz="4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1" name="Rectángulo 30">
              <a:extLst>
                <a:ext uri="{FF2B5EF4-FFF2-40B4-BE49-F238E27FC236}">
                  <a16:creationId xmlns:a16="http://schemas.microsoft.com/office/drawing/2014/main" id="{C3F6E618-412C-46B6-BC69-3E1C6939CA9C}"/>
                </a:ext>
              </a:extLst>
            </p:cNvPr>
            <p:cNvSpPr/>
            <p:nvPr/>
          </p:nvSpPr>
          <p:spPr>
            <a:xfrm>
              <a:off x="609600" y="2140588"/>
              <a:ext cx="2851899"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Servidores miembros de pueblos indígenas  u originarios y del pueblo afroperuano capacitados en interculturalidad y lucha contra el racismo y discriminación</a:t>
              </a:r>
            </a:p>
          </p:txBody>
        </p:sp>
      </p:grpSp>
      <p:sp>
        <p:nvSpPr>
          <p:cNvPr id="39" name="Rectángulo 38">
            <a:extLst>
              <a:ext uri="{FF2B5EF4-FFF2-40B4-BE49-F238E27FC236}">
                <a16:creationId xmlns:a16="http://schemas.microsoft.com/office/drawing/2014/main" id="{8C5EF6F9-79A2-4354-9DC9-3A89ED9AE59F}"/>
              </a:ext>
            </a:extLst>
          </p:cNvPr>
          <p:cNvSpPr/>
          <p:nvPr/>
        </p:nvSpPr>
        <p:spPr>
          <a:xfrm>
            <a:off x="4572250" y="3855657"/>
            <a:ext cx="3064565" cy="954107"/>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Aprobación del Decreto Supremo que dispone la capacitación obligatoria en enfoque intercultural en la administración pública</a:t>
            </a:r>
          </a:p>
        </p:txBody>
      </p:sp>
      <p:sp>
        <p:nvSpPr>
          <p:cNvPr id="40" name="Rectángulo 39">
            <a:extLst>
              <a:ext uri="{FF2B5EF4-FFF2-40B4-BE49-F238E27FC236}">
                <a16:creationId xmlns:a16="http://schemas.microsoft.com/office/drawing/2014/main" id="{654437D0-0484-482A-8732-AF997EAA7923}"/>
              </a:ext>
            </a:extLst>
          </p:cNvPr>
          <p:cNvSpPr/>
          <p:nvPr/>
        </p:nvSpPr>
        <p:spPr>
          <a:xfrm>
            <a:off x="4751966" y="5077097"/>
            <a:ext cx="3111005" cy="738664"/>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Relanzamiento del Concurso Nacional de Buenas Prácticas Interculturales en Gestión Pública</a:t>
            </a:r>
          </a:p>
        </p:txBody>
      </p:sp>
      <p:sp>
        <p:nvSpPr>
          <p:cNvPr id="41" name="Rectángulo 40">
            <a:extLst>
              <a:ext uri="{FF2B5EF4-FFF2-40B4-BE49-F238E27FC236}">
                <a16:creationId xmlns:a16="http://schemas.microsoft.com/office/drawing/2014/main" id="{CFD09ABE-40E2-406D-B58B-F9FB8B11A90E}"/>
              </a:ext>
            </a:extLst>
          </p:cNvPr>
          <p:cNvSpPr/>
          <p:nvPr/>
        </p:nvSpPr>
        <p:spPr>
          <a:xfrm>
            <a:off x="8499757" y="3855657"/>
            <a:ext cx="3188883" cy="738664"/>
          </a:xfrm>
          <a:prstGeom prst="rect">
            <a:avLst/>
          </a:prstGeom>
          <a:solidFill>
            <a:srgbClr val="F3F0E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Aprobación de documentos normativos en el marco de la Estrategia “Perú sin Racismo”</a:t>
            </a:r>
          </a:p>
        </p:txBody>
      </p:sp>
      <p:sp>
        <p:nvSpPr>
          <p:cNvPr id="42" name="Rectángulo 41">
            <a:extLst>
              <a:ext uri="{FF2B5EF4-FFF2-40B4-BE49-F238E27FC236}">
                <a16:creationId xmlns:a16="http://schemas.microsoft.com/office/drawing/2014/main" id="{B2D38F5E-0B8E-46F0-8CE5-923BB29836A8}"/>
              </a:ext>
            </a:extLst>
          </p:cNvPr>
          <p:cNvSpPr/>
          <p:nvPr/>
        </p:nvSpPr>
        <p:spPr>
          <a:xfrm>
            <a:off x="8499757" y="5014613"/>
            <a:ext cx="3381397" cy="1169551"/>
          </a:xfrm>
          <a:prstGeom prst="rect">
            <a:avLst/>
          </a:prstGeom>
          <a:solidFill>
            <a:srgbClr val="F3F0E9"/>
          </a:solidFill>
        </p:spPr>
        <p:txBody>
          <a:bodyPr wrap="square">
            <a:spAutoFit/>
          </a:bodyPr>
          <a:lstStyle/>
          <a:p>
            <a:pPr lvl="0" algn="ctr">
              <a:defRPr/>
            </a:pPr>
            <a:r>
              <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rPr>
              <a:t>Presentación de la guía técnica metodológica como herramienta práctica de los "Lineamientos para incorporar el Enfoque Intercultural en la prestación de los servicios </a:t>
            </a:r>
            <a:r>
              <a:rPr lang="es-ES" sz="1400" b="1" dirty="0">
                <a:solidFill>
                  <a:prstClr val="black"/>
                </a:solidFill>
                <a:latin typeface="Calibri Light" panose="020F0302020204030204"/>
                <a:sym typeface="Calibri Light"/>
              </a:rPr>
              <a:t>públicos”</a:t>
            </a:r>
            <a:endParaRPr kumimoji="0" lang="es-ES" sz="1400" b="1" i="0" u="none" strike="noStrike" kern="1200" cap="none" spc="0" normalizeH="0" baseline="0" noProof="0" dirty="0">
              <a:ln>
                <a:noFill/>
              </a:ln>
              <a:solidFill>
                <a:prstClr val="black"/>
              </a:solidFill>
              <a:effectLst/>
              <a:uLnTx/>
              <a:uFillTx/>
              <a:latin typeface="Calibri Light" panose="020F0302020204030204"/>
              <a:ea typeface="+mn-ea"/>
              <a:cs typeface="+mn-cs"/>
              <a:sym typeface="Calibri Light"/>
            </a:endParaRPr>
          </a:p>
        </p:txBody>
      </p:sp>
    </p:spTree>
    <p:extLst>
      <p:ext uri="{BB962C8B-B14F-4D97-AF65-F5344CB8AC3E}">
        <p14:creationId xmlns:p14="http://schemas.microsoft.com/office/powerpoint/2010/main" val="39884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63B985-86B8-496E-4653-E48279AE8CC7}"/>
              </a:ext>
            </a:extLst>
          </p:cNvPr>
          <p:cNvPicPr>
            <a:picLocks noChangeAspect="1"/>
          </p:cNvPicPr>
          <p:nvPr/>
        </p:nvPicPr>
        <p:blipFill>
          <a:blip r:embed="rId2"/>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DE2121DC-1000-1201-60B2-F02D0397954A}"/>
              </a:ext>
            </a:extLst>
          </p:cNvPr>
          <p:cNvSpPr>
            <a:spLocks noGrp="1"/>
          </p:cNvSpPr>
          <p:nvPr/>
        </p:nvSpPr>
        <p:spPr>
          <a:xfrm>
            <a:off x="844281" y="2553066"/>
            <a:ext cx="10550550" cy="1628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dirty="0">
                <a:solidFill>
                  <a:schemeClr val="accent5">
                    <a:lumMod val="50000"/>
                  </a:schemeClr>
                </a:solidFill>
                <a:latin typeface="Calibri" panose="020F0502020204030204" pitchFamily="34" charset="0"/>
                <a:cs typeface="Calibri" panose="020F0502020204030204" pitchFamily="34" charset="0"/>
              </a:rPr>
              <a:t>c) Acciones para prevenir y enfrentar el FEN</a:t>
            </a:r>
          </a:p>
        </p:txBody>
      </p:sp>
      <p:sp>
        <p:nvSpPr>
          <p:cNvPr id="8" name="Título 1">
            <a:extLst>
              <a:ext uri="{FF2B5EF4-FFF2-40B4-BE49-F238E27FC236}">
                <a16:creationId xmlns:a16="http://schemas.microsoft.com/office/drawing/2014/main" id="{014473AC-9CD4-EAF8-29E1-42E536C5B2BA}"/>
              </a:ext>
            </a:extLst>
          </p:cNvPr>
          <p:cNvSpPr>
            <a:spLocks noGrp="1"/>
          </p:cNvSpPr>
          <p:nvPr/>
        </p:nvSpPr>
        <p:spPr>
          <a:xfrm>
            <a:off x="782735" y="3568308"/>
            <a:ext cx="11071374" cy="12261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PE" sz="36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927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3"/>
          <a:stretch>
            <a:fillRect/>
          </a:stretch>
        </p:blipFill>
        <p:spPr>
          <a:xfrm>
            <a:off x="0" y="0"/>
            <a:ext cx="12192000" cy="6858000"/>
          </a:xfrm>
          <a:prstGeom prst="rect">
            <a:avLst/>
          </a:prstGeom>
        </p:spPr>
      </p:pic>
      <p:sp>
        <p:nvSpPr>
          <p:cNvPr id="7" name="Título 4">
            <a:extLst>
              <a:ext uri="{FF2B5EF4-FFF2-40B4-BE49-F238E27FC236}">
                <a16:creationId xmlns:a16="http://schemas.microsoft.com/office/drawing/2014/main" id="{85EA1321-E5E7-A8BA-94F7-FA5E6240D801}"/>
              </a:ext>
            </a:extLst>
          </p:cNvPr>
          <p:cNvSpPr txBox="1">
            <a:spLocks/>
          </p:cNvSpPr>
          <p:nvPr/>
        </p:nvSpPr>
        <p:spPr>
          <a:xfrm>
            <a:off x="742950" y="74425"/>
            <a:ext cx="11449050" cy="1150218"/>
          </a:xfrm>
          <a:prstGeom prst="rect">
            <a:avLst/>
          </a:prstGeom>
        </p:spPr>
        <p:txBody>
          <a:bodyPr vert="horz" lIns="96012" tIns="48006" rIns="96012" bIns="48006"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dirty="0">
                <a:solidFill>
                  <a:srgbClr val="002060"/>
                </a:solidFill>
                <a:latin typeface="Calibri" panose="020F0502020204030204" pitchFamily="34" charset="0"/>
                <a:cs typeface="Calibri" panose="020F0502020204030204" pitchFamily="34" charset="0"/>
              </a:rPr>
              <a:t>Escenario de Riesgo del Sector Cultura, por peligro inminente ante intensas precipitaciones pluviales (período 2023-2024) y posible fenómeno el </a:t>
            </a:r>
          </a:p>
          <a:p>
            <a:pPr marL="0" marR="0" lvl="0" indent="0" algn="ctr" defTabSz="914400" rtl="0" eaLnBrk="1" fontAlgn="auto" latinLnBrk="0" hangingPunct="1">
              <a:lnSpc>
                <a:spcPct val="100000"/>
              </a:lnSpc>
              <a:spcBef>
                <a:spcPct val="0"/>
              </a:spcBef>
              <a:spcAft>
                <a:spcPts val="0"/>
              </a:spcAft>
              <a:buClrTx/>
              <a:buSzTx/>
              <a:buFontTx/>
              <a:buNone/>
              <a:tabLst/>
              <a:defRPr/>
            </a:pPr>
            <a:r>
              <a:rPr lang="es-MX" sz="2400" b="1" dirty="0">
                <a:solidFill>
                  <a:srgbClr val="002060"/>
                </a:solidFill>
                <a:latin typeface="Calibri" panose="020F0502020204030204" pitchFamily="34" charset="0"/>
                <a:cs typeface="Calibri" panose="020F0502020204030204" pitchFamily="34" charset="0"/>
              </a:rPr>
              <a:t>niño en el marco del D.S. </a:t>
            </a:r>
            <a:r>
              <a:rPr lang="es-MX" sz="2400" b="1" dirty="0" err="1">
                <a:solidFill>
                  <a:srgbClr val="002060"/>
                </a:solidFill>
                <a:latin typeface="Calibri" panose="020F0502020204030204" pitchFamily="34" charset="0"/>
                <a:cs typeface="Calibri" panose="020F0502020204030204" pitchFamily="34" charset="0"/>
              </a:rPr>
              <a:t>N°</a:t>
            </a:r>
            <a:r>
              <a:rPr lang="es-MX" sz="2400" b="1" dirty="0">
                <a:solidFill>
                  <a:srgbClr val="002060"/>
                </a:solidFill>
                <a:latin typeface="Calibri" panose="020F0502020204030204" pitchFamily="34" charset="0"/>
                <a:cs typeface="Calibri" panose="020F0502020204030204" pitchFamily="34" charset="0"/>
              </a:rPr>
              <a:t> 072-2023-PCM</a:t>
            </a:r>
          </a:p>
        </p:txBody>
      </p:sp>
      <p:pic>
        <p:nvPicPr>
          <p:cNvPr id="191" name="Imagen 190">
            <a:extLst>
              <a:ext uri="{FF2B5EF4-FFF2-40B4-BE49-F238E27FC236}">
                <a16:creationId xmlns:a16="http://schemas.microsoft.com/office/drawing/2014/main" id="{7C68FF3D-38BB-08A7-B677-40130D3DFC03}"/>
              </a:ext>
            </a:extLst>
          </p:cNvPr>
          <p:cNvPicPr>
            <a:picLocks noChangeAspect="1"/>
          </p:cNvPicPr>
          <p:nvPr/>
        </p:nvPicPr>
        <p:blipFill>
          <a:blip r:embed="rId4"/>
          <a:stretch>
            <a:fillRect/>
          </a:stretch>
        </p:blipFill>
        <p:spPr>
          <a:xfrm>
            <a:off x="4267821" y="1299068"/>
            <a:ext cx="4956862" cy="4722503"/>
          </a:xfrm>
          <a:prstGeom prst="rect">
            <a:avLst/>
          </a:prstGeom>
        </p:spPr>
      </p:pic>
    </p:spTree>
    <p:extLst>
      <p:ext uri="{BB962C8B-B14F-4D97-AF65-F5344CB8AC3E}">
        <p14:creationId xmlns:p14="http://schemas.microsoft.com/office/powerpoint/2010/main" val="184019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883920" y="141924"/>
            <a:ext cx="11071374"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 Agenda</a:t>
            </a:r>
            <a:endParaRPr lang="es-PE" sz="4800" b="1" dirty="0">
              <a:solidFill>
                <a:srgbClr val="002060"/>
              </a:solidFill>
              <a:latin typeface="Calibri" panose="020F0502020204030204" pitchFamily="34" charset="0"/>
              <a:cs typeface="Calibri" panose="020F0502020204030204" pitchFamily="34" charset="0"/>
            </a:endParaRPr>
          </a:p>
        </p:txBody>
      </p:sp>
      <p:sp>
        <p:nvSpPr>
          <p:cNvPr id="4" name="Rectángulo 3"/>
          <p:cNvSpPr/>
          <p:nvPr/>
        </p:nvSpPr>
        <p:spPr>
          <a:xfrm>
            <a:off x="2624311" y="6344622"/>
            <a:ext cx="2007281" cy="261610"/>
          </a:xfrm>
          <a:prstGeom prst="rect">
            <a:avLst/>
          </a:prstGeom>
        </p:spPr>
        <p:txBody>
          <a:bodyPr wrap="none">
            <a:spAutoFit/>
          </a:bodyPr>
          <a:lstStyle/>
          <a:p>
            <a:r>
              <a:rPr lang="es-PE" sz="1100" dirty="0"/>
              <a:t>Fuente: SIAF-MEF al 04.07.2023</a:t>
            </a:r>
          </a:p>
        </p:txBody>
      </p:sp>
      <p:sp>
        <p:nvSpPr>
          <p:cNvPr id="3" name="CuadroTexto 2">
            <a:extLst>
              <a:ext uri="{FF2B5EF4-FFF2-40B4-BE49-F238E27FC236}">
                <a16:creationId xmlns:a16="http://schemas.microsoft.com/office/drawing/2014/main" id="{79E269F3-0BEF-4F6D-AFF0-651CEB772EE4}"/>
              </a:ext>
            </a:extLst>
          </p:cNvPr>
          <p:cNvSpPr txBox="1"/>
          <p:nvPr/>
        </p:nvSpPr>
        <p:spPr>
          <a:xfrm>
            <a:off x="1048870" y="2008094"/>
            <a:ext cx="10157012" cy="2862322"/>
          </a:xfrm>
          <a:prstGeom prst="rect">
            <a:avLst/>
          </a:prstGeom>
          <a:noFill/>
        </p:spPr>
        <p:txBody>
          <a:bodyPr wrap="square" rtlCol="0">
            <a:spAutoFit/>
          </a:bodyPr>
          <a:lstStyle/>
          <a:p>
            <a:pPr marL="342900" indent="-342900" algn="just">
              <a:buFont typeface="+mj-lt"/>
              <a:buAutoNum type="alphaLcParenR"/>
            </a:pPr>
            <a:r>
              <a:rPr lang="es-ES" dirty="0"/>
              <a:t>Sustentar sobre las modificaciones presupuestales aprobadas por Decreto Supremo, en cumplimiento del artículo 66 de la Ley de Presupuesto del Sector Publico para el Año Fiscal 2023.</a:t>
            </a:r>
          </a:p>
          <a:p>
            <a:pPr marL="342900" indent="-342900" algn="just">
              <a:buFont typeface="+mj-lt"/>
              <a:buAutoNum type="alphaLcParenR"/>
            </a:pPr>
            <a:endParaRPr lang="es-ES" dirty="0"/>
          </a:p>
          <a:p>
            <a:pPr marL="342900" indent="-342900" algn="just">
              <a:buFont typeface="+mj-lt"/>
              <a:buAutoNum type="alphaLcParenR"/>
            </a:pPr>
            <a:r>
              <a:rPr lang="es-ES" dirty="0"/>
              <a:t>Sustentar la ejecución presupuestal del año fiscal 2023, a cargo su sector, donde debe especificar los logros alcanzados y proyectados al 30 de junio y 31 de diciembre 2023, respectivamente. </a:t>
            </a:r>
          </a:p>
          <a:p>
            <a:pPr marL="342900" indent="-342900" algn="just">
              <a:buFont typeface="+mj-lt"/>
              <a:buAutoNum type="alphaLcParenR"/>
            </a:pPr>
            <a:endParaRPr lang="es-ES" dirty="0"/>
          </a:p>
          <a:p>
            <a:pPr marL="342900" indent="-342900" algn="just">
              <a:buFont typeface="+mj-lt"/>
              <a:buAutoNum type="alphaLcParenR"/>
            </a:pPr>
            <a:r>
              <a:rPr lang="es-ES" dirty="0"/>
              <a:t>Sustentar el Plan de Intervención para prevenir y enfrentar el Fenómeno “El Niño”, a cargo de su sector y detalle el ámbito de intervención, presupuesto proyectado a ejecutar, bienes y servicios a brindar, así como la población beneficiada y logros cualitativos y cuantitativos esperados al concluir la intervención, entre otros de corresponder.</a:t>
            </a:r>
            <a:endParaRPr lang="es-PE" dirty="0"/>
          </a:p>
        </p:txBody>
      </p:sp>
    </p:spTree>
    <p:extLst>
      <p:ext uri="{BB962C8B-B14F-4D97-AF65-F5344CB8AC3E}">
        <p14:creationId xmlns:p14="http://schemas.microsoft.com/office/powerpoint/2010/main" val="72677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31C908F-6168-44CE-848F-5CB3E7E5949E}"/>
              </a:ext>
            </a:extLst>
          </p:cNvPr>
          <p:cNvSpPr/>
          <p:nvPr/>
        </p:nvSpPr>
        <p:spPr>
          <a:xfrm>
            <a:off x="1030941" y="1120676"/>
            <a:ext cx="2788024" cy="101292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upo 7"/>
          <p:cNvGrpSpPr/>
          <p:nvPr/>
        </p:nvGrpSpPr>
        <p:grpSpPr>
          <a:xfrm>
            <a:off x="-2772" y="0"/>
            <a:ext cx="12194772" cy="6858000"/>
            <a:chOff x="0" y="0"/>
            <a:chExt cx="12194772" cy="685800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p:cNvPicPr>
              <a:picLocks noChangeAspect="1"/>
            </p:cNvPicPr>
            <p:nvPr/>
          </p:nvPicPr>
          <p:blipFill rotWithShape="1">
            <a:blip r:embed="rId3"/>
            <a:srcRect l="204" r="2333"/>
            <a:stretch/>
          </p:blipFill>
          <p:spPr>
            <a:xfrm>
              <a:off x="0" y="621203"/>
              <a:ext cx="12194772" cy="757724"/>
            </a:xfrm>
            <a:prstGeom prst="rect">
              <a:avLst/>
            </a:prstGeom>
          </p:spPr>
        </p:pic>
      </p:grpSp>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681333" y="74073"/>
            <a:ext cx="11071374" cy="637615"/>
          </a:xfrm>
        </p:spPr>
        <p:txBody>
          <a:bodyPr>
            <a:noAutofit/>
          </a:bodyPr>
          <a:lstStyle/>
          <a:p>
            <a:pPr algn="l"/>
            <a:r>
              <a:rPr lang="es-PE" sz="3600" b="1" dirty="0">
                <a:solidFill>
                  <a:srgbClr val="002060"/>
                </a:solidFill>
                <a:latin typeface="Calibri" panose="020F0502020204030204" pitchFamily="34" charset="0"/>
                <a:cs typeface="Calibri" panose="020F0502020204030204" pitchFamily="34" charset="0"/>
              </a:rPr>
              <a:t>Plan para prevenir y enfrentar el FEN</a:t>
            </a:r>
          </a:p>
        </p:txBody>
      </p:sp>
      <p:sp>
        <p:nvSpPr>
          <p:cNvPr id="6" name="CuadroTexto 5">
            <a:extLst>
              <a:ext uri="{FF2B5EF4-FFF2-40B4-BE49-F238E27FC236}">
                <a16:creationId xmlns:a16="http://schemas.microsoft.com/office/drawing/2014/main" id="{03377A57-19D2-423C-A84F-F5D617141E75}"/>
              </a:ext>
            </a:extLst>
          </p:cNvPr>
          <p:cNvSpPr txBox="1"/>
          <p:nvPr/>
        </p:nvSpPr>
        <p:spPr>
          <a:xfrm>
            <a:off x="862075" y="1186849"/>
            <a:ext cx="2432208" cy="36933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Objetivo General:</a:t>
            </a: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a 2">
            <a:extLst>
              <a:ext uri="{FF2B5EF4-FFF2-40B4-BE49-F238E27FC236}">
                <a16:creationId xmlns:a16="http://schemas.microsoft.com/office/drawing/2014/main" id="{39242FA1-89A0-483E-9125-DFCD5208997C}"/>
              </a:ext>
            </a:extLst>
          </p:cNvPr>
          <p:cNvGraphicFramePr/>
          <p:nvPr>
            <p:extLst>
              <p:ext uri="{D42A27DB-BD31-4B8C-83A1-F6EECF244321}">
                <p14:modId xmlns:p14="http://schemas.microsoft.com/office/powerpoint/2010/main" val="2548941946"/>
              </p:ext>
            </p:extLst>
          </p:nvPr>
        </p:nvGraphicFramePr>
        <p:xfrm>
          <a:off x="3727822" y="2149892"/>
          <a:ext cx="8128000" cy="3990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Elipse 8">
            <a:extLst>
              <a:ext uri="{FF2B5EF4-FFF2-40B4-BE49-F238E27FC236}">
                <a16:creationId xmlns:a16="http://schemas.microsoft.com/office/drawing/2014/main" id="{DFB085D6-6361-470C-B6F2-67132995F8C6}"/>
              </a:ext>
            </a:extLst>
          </p:cNvPr>
          <p:cNvSpPr/>
          <p:nvPr/>
        </p:nvSpPr>
        <p:spPr>
          <a:xfrm>
            <a:off x="1134283" y="3095358"/>
            <a:ext cx="2160000" cy="21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615F7DB9-A0D5-4B8D-AB1A-9FA41F95450C}"/>
              </a:ext>
            </a:extLst>
          </p:cNvPr>
          <p:cNvSpPr txBox="1"/>
          <p:nvPr/>
        </p:nvSpPr>
        <p:spPr>
          <a:xfrm>
            <a:off x="3727821" y="1186849"/>
            <a:ext cx="8024885" cy="369332"/>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Acciones Estratégicas:</a:t>
            </a:r>
            <a:endPar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FE39712-F32C-48AB-BDBA-8A2AC98B957B}"/>
              </a:ext>
            </a:extLst>
          </p:cNvPr>
          <p:cNvSpPr txBox="1"/>
          <p:nvPr/>
        </p:nvSpPr>
        <p:spPr>
          <a:xfrm>
            <a:off x="1228166" y="3440499"/>
            <a:ext cx="1972234" cy="14927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300" b="1" i="0" u="none" strike="noStrike" kern="1200" cap="none" spc="0" normalizeH="0" baseline="0" noProof="0" dirty="0">
                <a:ln>
                  <a:noFill/>
                </a:ln>
                <a:solidFill>
                  <a:prstClr val="black"/>
                </a:solidFill>
                <a:effectLst/>
                <a:uLnTx/>
                <a:uFillTx/>
                <a:latin typeface="Calibri" panose="020F0502020204030204"/>
                <a:ea typeface="+mn-ea"/>
                <a:cs typeface="+mn-cs"/>
              </a:rPr>
              <a:t>Fortalecer la capacidad de respuesta y protección ante desastres naturales, salvaguardando el patrimonio cultural y brindando apoyo a las comunidades afectadas.</a:t>
            </a:r>
          </a:p>
        </p:txBody>
      </p:sp>
    </p:spTree>
    <p:extLst>
      <p:ext uri="{BB962C8B-B14F-4D97-AF65-F5344CB8AC3E}">
        <p14:creationId xmlns:p14="http://schemas.microsoft.com/office/powerpoint/2010/main" val="3851543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0"/>
            <a:ext cx="12194772" cy="6858000"/>
            <a:chOff x="0" y="0"/>
            <a:chExt cx="12194772" cy="685800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p:cNvPicPr>
              <a:picLocks noChangeAspect="1"/>
            </p:cNvPicPr>
            <p:nvPr/>
          </p:nvPicPr>
          <p:blipFill rotWithShape="1">
            <a:blip r:embed="rId3"/>
            <a:srcRect l="204" r="2333"/>
            <a:stretch/>
          </p:blipFill>
          <p:spPr>
            <a:xfrm>
              <a:off x="0" y="621203"/>
              <a:ext cx="12194772" cy="757724"/>
            </a:xfrm>
            <a:prstGeom prst="rect">
              <a:avLst/>
            </a:prstGeom>
          </p:spPr>
        </p:pic>
      </p:grpSp>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681333" y="74073"/>
            <a:ext cx="11071374" cy="637615"/>
          </a:xfrm>
        </p:spPr>
        <p:txBody>
          <a:bodyPr>
            <a:noAutofit/>
          </a:bodyPr>
          <a:lstStyle/>
          <a:p>
            <a:pPr algn="l"/>
            <a:r>
              <a:rPr lang="es-PE" sz="3600" b="1" dirty="0">
                <a:solidFill>
                  <a:srgbClr val="002060"/>
                </a:solidFill>
                <a:latin typeface="Calibri" panose="020F0502020204030204" pitchFamily="34" charset="0"/>
                <a:cs typeface="Calibri" panose="020F0502020204030204" pitchFamily="34" charset="0"/>
              </a:rPr>
              <a:t>Acciones para prevenir y enfrentar el FEN</a:t>
            </a:r>
          </a:p>
        </p:txBody>
      </p:sp>
      <p:graphicFrame>
        <p:nvGraphicFramePr>
          <p:cNvPr id="9" name="Tabla 8"/>
          <p:cNvGraphicFramePr>
            <a:graphicFrameLocks noGrp="1"/>
          </p:cNvGraphicFramePr>
          <p:nvPr>
            <p:extLst>
              <p:ext uri="{D42A27DB-BD31-4B8C-83A1-F6EECF244321}">
                <p14:modId xmlns:p14="http://schemas.microsoft.com/office/powerpoint/2010/main" val="4262688277"/>
              </p:ext>
            </p:extLst>
          </p:nvPr>
        </p:nvGraphicFramePr>
        <p:xfrm>
          <a:off x="681333" y="1091505"/>
          <a:ext cx="11198072" cy="4267200"/>
        </p:xfrm>
        <a:graphic>
          <a:graphicData uri="http://schemas.openxmlformats.org/drawingml/2006/table">
            <a:tbl>
              <a:tblPr firstRow="1" bandRow="1">
                <a:tableStyleId>{5C22544A-7EE6-4342-B048-85BDC9FD1C3A}</a:tableStyleId>
              </a:tblPr>
              <a:tblGrid>
                <a:gridCol w="2799518">
                  <a:extLst>
                    <a:ext uri="{9D8B030D-6E8A-4147-A177-3AD203B41FA5}">
                      <a16:colId xmlns:a16="http://schemas.microsoft.com/office/drawing/2014/main" val="4101115872"/>
                    </a:ext>
                  </a:extLst>
                </a:gridCol>
                <a:gridCol w="2799518">
                  <a:extLst>
                    <a:ext uri="{9D8B030D-6E8A-4147-A177-3AD203B41FA5}">
                      <a16:colId xmlns:a16="http://schemas.microsoft.com/office/drawing/2014/main" val="1573889446"/>
                    </a:ext>
                  </a:extLst>
                </a:gridCol>
                <a:gridCol w="2799518">
                  <a:extLst>
                    <a:ext uri="{9D8B030D-6E8A-4147-A177-3AD203B41FA5}">
                      <a16:colId xmlns:a16="http://schemas.microsoft.com/office/drawing/2014/main" val="1794745503"/>
                    </a:ext>
                  </a:extLst>
                </a:gridCol>
                <a:gridCol w="2799518">
                  <a:extLst>
                    <a:ext uri="{9D8B030D-6E8A-4147-A177-3AD203B41FA5}">
                      <a16:colId xmlns:a16="http://schemas.microsoft.com/office/drawing/2014/main" val="1621260805"/>
                    </a:ext>
                  </a:extLst>
                </a:gridCol>
              </a:tblGrid>
              <a:tr h="370840">
                <a:tc>
                  <a:txBody>
                    <a:bodyPr/>
                    <a:lstStyle/>
                    <a:p>
                      <a:endParaRPr lang="es-PE"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PE" sz="1600" dirty="0"/>
                        <a:t>Archivo</a:t>
                      </a:r>
                      <a:r>
                        <a:rPr lang="es-PE" sz="1600" baseline="0" dirty="0"/>
                        <a:t> General de la Nación (AGN)</a:t>
                      </a:r>
                      <a:endParaRPr lang="es-PE" sz="1600" dirty="0"/>
                    </a:p>
                  </a:txBody>
                  <a:tcPr anchor="ctr">
                    <a:lnL w="12700" cmpd="sng">
                      <a:noFill/>
                    </a:lnL>
                    <a:solidFill>
                      <a:schemeClr val="accent1">
                        <a:lumMod val="75000"/>
                      </a:schemeClr>
                    </a:solidFill>
                  </a:tcPr>
                </a:tc>
                <a:tc>
                  <a:txBody>
                    <a:bodyPr/>
                    <a:lstStyle/>
                    <a:p>
                      <a:pPr algn="ctr"/>
                      <a:r>
                        <a:rPr lang="es-PE" sz="1600" dirty="0"/>
                        <a:t>Biblioteca Nacional del Perú (BNP)</a:t>
                      </a:r>
                    </a:p>
                  </a:txBody>
                  <a:tcPr anchor="ctr">
                    <a:solidFill>
                      <a:schemeClr val="accent1">
                        <a:lumMod val="75000"/>
                      </a:schemeClr>
                    </a:solidFill>
                  </a:tcPr>
                </a:tc>
                <a:tc>
                  <a:txBody>
                    <a:bodyPr/>
                    <a:lstStyle/>
                    <a:p>
                      <a:pPr algn="ctr"/>
                      <a:r>
                        <a:rPr lang="es-PE" sz="1600" dirty="0"/>
                        <a:t>Ministerio de Cultura (MC)</a:t>
                      </a:r>
                    </a:p>
                  </a:txBody>
                  <a:tcPr anchor="ctr">
                    <a:solidFill>
                      <a:schemeClr val="accent1">
                        <a:lumMod val="75000"/>
                      </a:schemeClr>
                    </a:solidFill>
                  </a:tcPr>
                </a:tc>
                <a:extLst>
                  <a:ext uri="{0D108BD9-81ED-4DB2-BD59-A6C34878D82A}">
                    <a16:rowId xmlns:a16="http://schemas.microsoft.com/office/drawing/2014/main" val="3970252007"/>
                  </a:ext>
                </a:extLst>
              </a:tr>
              <a:tr h="370840">
                <a:tc>
                  <a:txBody>
                    <a:bodyPr/>
                    <a:lstStyle/>
                    <a:p>
                      <a:pPr algn="ctr"/>
                      <a:r>
                        <a:rPr lang="es-PE" sz="1600" b="1" dirty="0">
                          <a:solidFill>
                            <a:schemeClr val="bg1"/>
                          </a:solidFill>
                        </a:rPr>
                        <a:t>Monto de la</a:t>
                      </a:r>
                      <a:r>
                        <a:rPr lang="es-PE" sz="1600" b="1" baseline="0" dirty="0">
                          <a:solidFill>
                            <a:schemeClr val="bg1"/>
                          </a:solidFill>
                        </a:rPr>
                        <a:t> demanda adicional 2023 solicitada</a:t>
                      </a:r>
                      <a:endParaRPr lang="es-PE" sz="1600" b="1" dirty="0">
                        <a:solidFill>
                          <a:schemeClr val="bg1"/>
                        </a:solidFill>
                      </a:endParaRPr>
                    </a:p>
                  </a:txBody>
                  <a:tcPr anchor="ctr">
                    <a:lnT w="38100" cmpd="sng">
                      <a:noFill/>
                    </a:lnT>
                    <a:solidFill>
                      <a:schemeClr val="tx2">
                        <a:lumMod val="60000"/>
                        <a:lumOff val="40000"/>
                      </a:schemeClr>
                    </a:solidFill>
                  </a:tcPr>
                </a:tc>
                <a:tc>
                  <a:txBody>
                    <a:bodyPr/>
                    <a:lstStyle/>
                    <a:p>
                      <a:pPr algn="ctr"/>
                      <a:r>
                        <a:rPr lang="es-PE" sz="2000" b="1" dirty="0"/>
                        <a:t>S/</a:t>
                      </a:r>
                      <a:r>
                        <a:rPr lang="es-PE" sz="2000" b="1" baseline="0" dirty="0"/>
                        <a:t> 9.3 millones</a:t>
                      </a:r>
                      <a:endParaRPr lang="es-PE" sz="2000" b="1" dirty="0"/>
                    </a:p>
                  </a:txBody>
                  <a:tcPr anchor="ctr">
                    <a:noFill/>
                  </a:tcPr>
                </a:tc>
                <a:tc>
                  <a:txBody>
                    <a:bodyPr/>
                    <a:lstStyle/>
                    <a:p>
                      <a:pPr algn="ctr"/>
                      <a:r>
                        <a:rPr lang="es-PE" sz="2000" b="1" dirty="0"/>
                        <a:t>S/ 3.5 millones</a:t>
                      </a:r>
                    </a:p>
                  </a:txBody>
                  <a:tcPr anchor="ctr">
                    <a:noFill/>
                  </a:tcPr>
                </a:tc>
                <a:tc>
                  <a:txBody>
                    <a:bodyPr/>
                    <a:lstStyle/>
                    <a:p>
                      <a:pPr algn="ctr"/>
                      <a:r>
                        <a:rPr lang="es-PE" sz="2000" b="1" dirty="0"/>
                        <a:t>S/ 18.7 millones</a:t>
                      </a:r>
                    </a:p>
                  </a:txBody>
                  <a:tcPr anchor="ctr">
                    <a:noFill/>
                  </a:tcPr>
                </a:tc>
                <a:extLst>
                  <a:ext uri="{0D108BD9-81ED-4DB2-BD59-A6C34878D82A}">
                    <a16:rowId xmlns:a16="http://schemas.microsoft.com/office/drawing/2014/main" val="2210428905"/>
                  </a:ext>
                </a:extLst>
              </a:tr>
              <a:tr h="370840">
                <a:tc>
                  <a:txBody>
                    <a:bodyPr/>
                    <a:lstStyle/>
                    <a:p>
                      <a:pPr algn="ctr"/>
                      <a:r>
                        <a:rPr lang="es-PE" sz="1600" b="1" dirty="0">
                          <a:solidFill>
                            <a:schemeClr val="bg1"/>
                          </a:solidFill>
                        </a:rPr>
                        <a:t>Objetivo</a:t>
                      </a:r>
                    </a:p>
                  </a:txBody>
                  <a:tcPr anchor="ctr">
                    <a:solidFill>
                      <a:schemeClr val="tx2">
                        <a:lumMod val="60000"/>
                        <a:lumOff val="40000"/>
                      </a:schemeClr>
                    </a:solidFill>
                  </a:tcPr>
                </a:tc>
                <a:tc>
                  <a:txBody>
                    <a:bodyPr/>
                    <a:lstStyle/>
                    <a:p>
                      <a:pPr algn="l"/>
                      <a:r>
                        <a:rPr lang="es-PE" sz="1600" baseline="0" dirty="0"/>
                        <a:t>Mitigar riesgos de desastres por lluvias o sismos en los 5 locales del AGN (2 en Cercado de Lima, 2 en Pueblo Libre y 1 en Lince)</a:t>
                      </a:r>
                      <a:endParaRPr lang="es-PE" sz="1600" dirty="0"/>
                    </a:p>
                  </a:txBody>
                  <a:tcPr anchor="ctr">
                    <a:noFill/>
                  </a:tcPr>
                </a:tc>
                <a:tc>
                  <a:txBody>
                    <a:bodyPr/>
                    <a:lstStyle/>
                    <a:p>
                      <a:pPr algn="l"/>
                      <a:r>
                        <a:rPr lang="es-PE" sz="1600" dirty="0"/>
                        <a:t>Mantener la operatividad de la infraestructura,</a:t>
                      </a:r>
                      <a:r>
                        <a:rPr lang="es-PE" sz="1600" baseline="0" dirty="0"/>
                        <a:t> adquisición de </a:t>
                      </a:r>
                      <a:r>
                        <a:rPr lang="es-PE" sz="1600" dirty="0"/>
                        <a:t>insumos para afrontar emergencias y mantenimiento de techos</a:t>
                      </a:r>
                      <a:r>
                        <a:rPr lang="es-PE" sz="1600" baseline="0" dirty="0"/>
                        <a:t> de las estaciones bibliotecarias de Lima Y provincias.</a:t>
                      </a:r>
                      <a:endParaRPr lang="es-PE" sz="1600" dirty="0"/>
                    </a:p>
                  </a:txBody>
                  <a:tcPr anchor="ctr">
                    <a:noFill/>
                  </a:tcPr>
                </a:tc>
                <a:tc>
                  <a:txBody>
                    <a:bodyPr/>
                    <a:lstStyle/>
                    <a:p>
                      <a:pPr algn="l"/>
                      <a:r>
                        <a:rPr lang="es-PE" sz="1600" dirty="0"/>
                        <a:t>Preparación, acondicionamiento y mantenimiento </a:t>
                      </a:r>
                      <a:r>
                        <a:rPr lang="es-PE" sz="1600" baseline="0" dirty="0"/>
                        <a:t>del patrimonio cultural (S/ 14.3 millones) y atención de los pueblos indígenas y afroperuanos afectados (S/ 4.4 millones)</a:t>
                      </a:r>
                      <a:endParaRPr lang="es-PE" sz="1600" dirty="0"/>
                    </a:p>
                  </a:txBody>
                  <a:tcPr anchor="ctr">
                    <a:noFill/>
                  </a:tcPr>
                </a:tc>
                <a:extLst>
                  <a:ext uri="{0D108BD9-81ED-4DB2-BD59-A6C34878D82A}">
                    <a16:rowId xmlns:a16="http://schemas.microsoft.com/office/drawing/2014/main" val="1825213531"/>
                  </a:ext>
                </a:extLst>
              </a:tr>
              <a:tr h="370840">
                <a:tc>
                  <a:txBody>
                    <a:bodyPr/>
                    <a:lstStyle/>
                    <a:p>
                      <a:pPr algn="ctr"/>
                      <a:r>
                        <a:rPr lang="es-PE" sz="1600" b="1" dirty="0">
                          <a:solidFill>
                            <a:schemeClr val="bg1"/>
                          </a:solidFill>
                        </a:rPr>
                        <a:t>Finalidad</a:t>
                      </a:r>
                    </a:p>
                  </a:txBody>
                  <a:tcPr anchor="ctr">
                    <a:solidFill>
                      <a:schemeClr val="tx2">
                        <a:lumMod val="60000"/>
                        <a:lumOff val="40000"/>
                      </a:schemeClr>
                    </a:solidFill>
                  </a:tcPr>
                </a:tc>
                <a:tc>
                  <a:txBody>
                    <a:bodyPr/>
                    <a:lstStyle/>
                    <a:p>
                      <a:pPr algn="l"/>
                      <a:r>
                        <a:rPr lang="es-PE" sz="1600" dirty="0"/>
                        <a:t>Salvaguardar</a:t>
                      </a:r>
                      <a:r>
                        <a:rPr lang="es-PE" sz="1600" baseline="0" dirty="0"/>
                        <a:t> la integridad de los servidores y de los fondos documentales que custodia el AGN</a:t>
                      </a:r>
                      <a:endParaRPr lang="es-PE" sz="1600"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t>Salvaguardar</a:t>
                      </a:r>
                      <a:r>
                        <a:rPr lang="es-PE" sz="1600" baseline="0" dirty="0"/>
                        <a:t> la integridad de los servidores y usuarios del material bibliográfico que custodia la BNP</a:t>
                      </a:r>
                      <a:endParaRPr lang="es-PE" sz="1600" dirty="0"/>
                    </a:p>
                    <a:p>
                      <a:pPr algn="l"/>
                      <a:endParaRPr lang="es-PE" sz="1600" dirty="0"/>
                    </a:p>
                  </a:txBody>
                  <a:tcPr anchor="ctr">
                    <a:noFill/>
                  </a:tcPr>
                </a:tc>
                <a:tc>
                  <a:txBody>
                    <a:bodyPr/>
                    <a:lstStyle/>
                    <a:p>
                      <a:pPr algn="l"/>
                      <a:r>
                        <a:rPr lang="es-PE" sz="1600" dirty="0"/>
                        <a:t>Preservar</a:t>
                      </a:r>
                      <a:r>
                        <a:rPr lang="es-PE" sz="1600" baseline="0" dirty="0"/>
                        <a:t> nuestro </a:t>
                      </a:r>
                      <a:r>
                        <a:rPr lang="es-PE" sz="1600" dirty="0"/>
                        <a:t>patrimonio cultural y proteger a nuestros pueblos indígenas y afroperuanos</a:t>
                      </a:r>
                    </a:p>
                  </a:txBody>
                  <a:tcPr anchor="ctr">
                    <a:noFill/>
                  </a:tcPr>
                </a:tc>
                <a:extLst>
                  <a:ext uri="{0D108BD9-81ED-4DB2-BD59-A6C34878D82A}">
                    <a16:rowId xmlns:a16="http://schemas.microsoft.com/office/drawing/2014/main" val="3088321010"/>
                  </a:ext>
                </a:extLst>
              </a:tr>
            </a:tbl>
          </a:graphicData>
        </a:graphic>
      </p:graphicFrame>
    </p:spTree>
    <p:extLst>
      <p:ext uri="{BB962C8B-B14F-4D97-AF65-F5344CB8AC3E}">
        <p14:creationId xmlns:p14="http://schemas.microsoft.com/office/powerpoint/2010/main" val="229821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472C4"/>
          </a:solidFill>
        </p:spPr>
        <p:txBody>
          <a:bodyPr wrap="square" lIns="0" tIns="0" rIns="0" bIns="0" rtlCol="0"/>
          <a:lstStyle/>
          <a:p>
            <a:pPr defTabSz="685800">
              <a:defRPr/>
            </a:pPr>
            <a:endParaRPr sz="1350">
              <a:solidFill>
                <a:prstClr val="black"/>
              </a:solidFill>
              <a:latin typeface="Calibri"/>
            </a:endParaRPr>
          </a:p>
        </p:txBody>
      </p:sp>
      <p:sp>
        <p:nvSpPr>
          <p:cNvPr id="6" name="object 6"/>
          <p:cNvSpPr txBox="1">
            <a:spLocks noGrp="1"/>
          </p:cNvSpPr>
          <p:nvPr>
            <p:ph type="title"/>
          </p:nvPr>
        </p:nvSpPr>
        <p:spPr>
          <a:xfrm>
            <a:off x="6611303" y="3194349"/>
            <a:ext cx="2192179" cy="702115"/>
          </a:xfrm>
          <a:prstGeom prst="rect">
            <a:avLst/>
          </a:prstGeom>
        </p:spPr>
        <p:txBody>
          <a:bodyPr vert="horz" wrap="square" lIns="0" tIns="9525" rIns="0" bIns="0" numCol="1" rtlCol="0" anchor="ctr" anchorCtr="0" compatLnSpc="1">
            <a:prstTxWarp prst="textNoShape">
              <a:avLst/>
            </a:prstTxWarp>
            <a:spAutoFit/>
          </a:bodyPr>
          <a:lstStyle/>
          <a:p>
            <a:pPr marL="9525">
              <a:lnSpc>
                <a:spcPct val="100000"/>
              </a:lnSpc>
              <a:spcBef>
                <a:spcPts val="75"/>
              </a:spcBef>
            </a:pPr>
            <a:r>
              <a:rPr sz="4500" spc="53" dirty="0">
                <a:solidFill>
                  <a:srgbClr val="FFFFFF"/>
                </a:solidFill>
              </a:rPr>
              <a:t>Gracias</a:t>
            </a:r>
            <a:endParaRPr sz="4500" dirty="0"/>
          </a:p>
        </p:txBody>
      </p:sp>
      <p:sp>
        <p:nvSpPr>
          <p:cNvPr id="7" name="object 7"/>
          <p:cNvSpPr/>
          <p:nvPr/>
        </p:nvSpPr>
        <p:spPr>
          <a:xfrm>
            <a:off x="6320027" y="2849500"/>
            <a:ext cx="0" cy="1390173"/>
          </a:xfrm>
          <a:custGeom>
            <a:avLst/>
            <a:gdLst/>
            <a:ahLst/>
            <a:cxnLst/>
            <a:rect l="l" t="t" r="r" b="b"/>
            <a:pathLst>
              <a:path h="1853564">
                <a:moveTo>
                  <a:pt x="0" y="0"/>
                </a:moveTo>
                <a:lnTo>
                  <a:pt x="0" y="1853564"/>
                </a:lnTo>
              </a:path>
            </a:pathLst>
          </a:custGeom>
          <a:ln w="9525">
            <a:solidFill>
              <a:srgbClr val="FFFFFF"/>
            </a:solidFill>
          </a:ln>
        </p:spPr>
        <p:txBody>
          <a:bodyPr wrap="square" lIns="0" tIns="0" rIns="0" bIns="0" rtlCol="0"/>
          <a:lstStyle/>
          <a:p>
            <a:pPr defTabSz="685800">
              <a:defRPr/>
            </a:pPr>
            <a:endParaRPr sz="1350">
              <a:solidFill>
                <a:prstClr val="black"/>
              </a:solidFill>
              <a:latin typeface="Calibri"/>
            </a:endParaRPr>
          </a:p>
        </p:txBody>
      </p:sp>
      <p:pic>
        <p:nvPicPr>
          <p:cNvPr id="3" name="Picture 7">
            <a:extLst>
              <a:ext uri="{FF2B5EF4-FFF2-40B4-BE49-F238E27FC236}">
                <a16:creationId xmlns:a16="http://schemas.microsoft.com/office/drawing/2014/main" id="{027AB7BC-AA20-9814-07BD-F2EF0845D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3" y="3296141"/>
            <a:ext cx="25114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82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E768E4D-9F38-3001-A06B-5ABA183B6195}"/>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472C4"/>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6">
            <a:extLst>
              <a:ext uri="{FF2B5EF4-FFF2-40B4-BE49-F238E27FC236}">
                <a16:creationId xmlns:a16="http://schemas.microsoft.com/office/drawing/2014/main" id="{61E9AF29-4420-4ADE-92F3-33E9277AB922}"/>
              </a:ext>
            </a:extLst>
          </p:cNvPr>
          <p:cNvSpPr txBox="1">
            <a:spLocks noGrp="1"/>
          </p:cNvSpPr>
          <p:nvPr>
            <p:ph type="title"/>
          </p:nvPr>
        </p:nvSpPr>
        <p:spPr>
          <a:xfrm>
            <a:off x="3796041" y="2496052"/>
            <a:ext cx="4337766" cy="932948"/>
          </a:xfrm>
          <a:prstGeom prst="rect">
            <a:avLst/>
          </a:prstGeom>
        </p:spPr>
        <p:txBody>
          <a:bodyPr vert="horz" wrap="square" lIns="0" tIns="9525" rIns="0" bIns="0" numCol="1" rtlCol="0" anchor="ctr" anchorCtr="0" compatLnSpc="1">
            <a:prstTxWarp prst="textNoShape">
              <a:avLst/>
            </a:prstTxWarp>
            <a:spAutoFit/>
          </a:bodyPr>
          <a:lstStyle/>
          <a:p>
            <a:pPr marL="9525">
              <a:lnSpc>
                <a:spcPct val="100000"/>
              </a:lnSpc>
              <a:spcBef>
                <a:spcPts val="75"/>
              </a:spcBef>
            </a:pPr>
            <a:r>
              <a:rPr lang="es-ES" sz="6000" spc="53" dirty="0">
                <a:solidFill>
                  <a:srgbClr val="FFFFFF"/>
                </a:solidFill>
              </a:rPr>
              <a:t>ANEXOS</a:t>
            </a:r>
            <a:endParaRPr sz="6000" dirty="0"/>
          </a:p>
        </p:txBody>
      </p:sp>
    </p:spTree>
    <p:extLst>
      <p:ext uri="{BB962C8B-B14F-4D97-AF65-F5344CB8AC3E}">
        <p14:creationId xmlns:p14="http://schemas.microsoft.com/office/powerpoint/2010/main" val="3020129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398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12" name="Imagen 11">
            <a:extLst>
              <a:ext uri="{FF2B5EF4-FFF2-40B4-BE49-F238E27FC236}">
                <a16:creationId xmlns:a16="http://schemas.microsoft.com/office/drawing/2014/main" id="{F58F91DC-7248-E96C-640F-D8ED95D5269B}"/>
              </a:ext>
            </a:extLst>
          </p:cNvPr>
          <p:cNvPicPr>
            <a:picLocks noChangeAspect="1"/>
          </p:cNvPicPr>
          <p:nvPr/>
        </p:nvPicPr>
        <p:blipFill>
          <a:blip r:embed="rId3"/>
          <a:stretch>
            <a:fillRect/>
          </a:stretch>
        </p:blipFill>
        <p:spPr>
          <a:xfrm>
            <a:off x="741380" y="1095415"/>
            <a:ext cx="11090402" cy="5528299"/>
          </a:xfrm>
          <a:prstGeom prst="rect">
            <a:avLst/>
          </a:prstGeom>
        </p:spPr>
      </p:pic>
      <p:sp>
        <p:nvSpPr>
          <p:cNvPr id="13" name="CuadroTexto 12">
            <a:extLst>
              <a:ext uri="{FF2B5EF4-FFF2-40B4-BE49-F238E27FC236}">
                <a16:creationId xmlns:a16="http://schemas.microsoft.com/office/drawing/2014/main" id="{4A46A443-DE58-442D-CEF9-7956A9E25256}"/>
              </a:ext>
            </a:extLst>
          </p:cNvPr>
          <p:cNvSpPr txBox="1"/>
          <p:nvPr/>
        </p:nvSpPr>
        <p:spPr>
          <a:xfrm>
            <a:off x="741379" y="6582728"/>
            <a:ext cx="80885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/1 NO INCLUYE ESTUDIOS DE PREINVERSIÓN</a:t>
            </a:r>
          </a:p>
        </p:txBody>
      </p:sp>
      <p:sp>
        <p:nvSpPr>
          <p:cNvPr id="6"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89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3" name="Imagen 2">
            <a:extLst>
              <a:ext uri="{FF2B5EF4-FFF2-40B4-BE49-F238E27FC236}">
                <a16:creationId xmlns:a16="http://schemas.microsoft.com/office/drawing/2014/main" id="{8A347DCD-A8AB-804B-CA36-636525A8C3B0}"/>
              </a:ext>
            </a:extLst>
          </p:cNvPr>
          <p:cNvPicPr>
            <a:picLocks noChangeAspect="1"/>
          </p:cNvPicPr>
          <p:nvPr/>
        </p:nvPicPr>
        <p:blipFill>
          <a:blip r:embed="rId3"/>
          <a:stretch>
            <a:fillRect/>
          </a:stretch>
        </p:blipFill>
        <p:spPr>
          <a:xfrm>
            <a:off x="667491" y="1050666"/>
            <a:ext cx="11358255" cy="5665410"/>
          </a:xfrm>
          <a:prstGeom prst="rect">
            <a:avLst/>
          </a:prstGeom>
        </p:spPr>
      </p:pic>
      <p:sp>
        <p:nvSpPr>
          <p:cNvPr id="6"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5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4" name="Imagen 3">
            <a:extLst>
              <a:ext uri="{FF2B5EF4-FFF2-40B4-BE49-F238E27FC236}">
                <a16:creationId xmlns:a16="http://schemas.microsoft.com/office/drawing/2014/main" id="{BF8860AB-4E4C-9565-5162-5492978AFE97}"/>
              </a:ext>
            </a:extLst>
          </p:cNvPr>
          <p:cNvPicPr>
            <a:picLocks noChangeAspect="1"/>
          </p:cNvPicPr>
          <p:nvPr/>
        </p:nvPicPr>
        <p:blipFill>
          <a:blip r:embed="rId3"/>
          <a:stretch>
            <a:fillRect/>
          </a:stretch>
        </p:blipFill>
        <p:spPr>
          <a:xfrm>
            <a:off x="720434" y="1047869"/>
            <a:ext cx="11213912" cy="5760572"/>
          </a:xfrm>
          <a:prstGeom prst="rect">
            <a:avLst/>
          </a:prstGeom>
        </p:spPr>
      </p:pic>
      <p:sp>
        <p:nvSpPr>
          <p:cNvPr id="6"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3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3" name="Imagen 2">
            <a:extLst>
              <a:ext uri="{FF2B5EF4-FFF2-40B4-BE49-F238E27FC236}">
                <a16:creationId xmlns:a16="http://schemas.microsoft.com/office/drawing/2014/main" id="{5F571A08-5392-8BAA-CF9A-62EDDA66C71A}"/>
              </a:ext>
            </a:extLst>
          </p:cNvPr>
          <p:cNvPicPr>
            <a:picLocks noChangeAspect="1"/>
          </p:cNvPicPr>
          <p:nvPr/>
        </p:nvPicPr>
        <p:blipFill>
          <a:blip r:embed="rId3"/>
          <a:stretch>
            <a:fillRect/>
          </a:stretch>
        </p:blipFill>
        <p:spPr>
          <a:xfrm>
            <a:off x="741381" y="1032552"/>
            <a:ext cx="11108874" cy="5665280"/>
          </a:xfrm>
          <a:prstGeom prst="rect">
            <a:avLst/>
          </a:prstGeom>
        </p:spPr>
      </p:pic>
      <p:sp>
        <p:nvSpPr>
          <p:cNvPr id="4" name="CuadroTexto 3">
            <a:extLst>
              <a:ext uri="{FF2B5EF4-FFF2-40B4-BE49-F238E27FC236}">
                <a16:creationId xmlns:a16="http://schemas.microsoft.com/office/drawing/2014/main" id="{94D80BBF-ADCD-A16A-1F5D-27314A361AA6}"/>
              </a:ext>
            </a:extLst>
          </p:cNvPr>
          <p:cNvSpPr txBox="1"/>
          <p:nvPr/>
        </p:nvSpPr>
        <p:spPr>
          <a:xfrm>
            <a:off x="750615" y="6638144"/>
            <a:ext cx="80885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/1 NO INCLUYE ESTUDIOS DE PREINVERSIÓN</a:t>
            </a:r>
          </a:p>
        </p:txBody>
      </p:sp>
      <p:sp>
        <p:nvSpPr>
          <p:cNvPr id="7"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3" name="Imagen 2">
            <a:extLst>
              <a:ext uri="{FF2B5EF4-FFF2-40B4-BE49-F238E27FC236}">
                <a16:creationId xmlns:a16="http://schemas.microsoft.com/office/drawing/2014/main" id="{4E9A311D-4773-60F9-F245-5B395F9E02EE}"/>
              </a:ext>
            </a:extLst>
          </p:cNvPr>
          <p:cNvPicPr>
            <a:picLocks noChangeAspect="1"/>
          </p:cNvPicPr>
          <p:nvPr/>
        </p:nvPicPr>
        <p:blipFill>
          <a:blip r:embed="rId3"/>
          <a:stretch>
            <a:fillRect/>
          </a:stretch>
        </p:blipFill>
        <p:spPr>
          <a:xfrm>
            <a:off x="741381" y="1226737"/>
            <a:ext cx="11213913" cy="1844501"/>
          </a:xfrm>
          <a:prstGeom prst="rect">
            <a:avLst/>
          </a:prstGeom>
        </p:spPr>
      </p:pic>
      <p:pic>
        <p:nvPicPr>
          <p:cNvPr id="4" name="Imagen 3">
            <a:extLst>
              <a:ext uri="{FF2B5EF4-FFF2-40B4-BE49-F238E27FC236}">
                <a16:creationId xmlns:a16="http://schemas.microsoft.com/office/drawing/2014/main" id="{3554E031-11A3-289F-71FE-4571ABBAEB98}"/>
              </a:ext>
            </a:extLst>
          </p:cNvPr>
          <p:cNvPicPr>
            <a:picLocks noChangeAspect="1"/>
          </p:cNvPicPr>
          <p:nvPr/>
        </p:nvPicPr>
        <p:blipFill>
          <a:blip r:embed="rId4"/>
          <a:stretch>
            <a:fillRect/>
          </a:stretch>
        </p:blipFill>
        <p:spPr>
          <a:xfrm>
            <a:off x="741380" y="3185454"/>
            <a:ext cx="11213914" cy="2962628"/>
          </a:xfrm>
          <a:prstGeom prst="rect">
            <a:avLst/>
          </a:prstGeom>
        </p:spPr>
      </p:pic>
      <p:sp>
        <p:nvSpPr>
          <p:cNvPr id="7" name="Flecha: hacia la izquierda 5">
            <a:hlinkClick r:id="rId5"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471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3" name="Imagen 2">
            <a:extLst>
              <a:ext uri="{FF2B5EF4-FFF2-40B4-BE49-F238E27FC236}">
                <a16:creationId xmlns:a16="http://schemas.microsoft.com/office/drawing/2014/main" id="{91149A29-9A20-8506-A897-C8034166E1C4}"/>
              </a:ext>
            </a:extLst>
          </p:cNvPr>
          <p:cNvPicPr>
            <a:picLocks noChangeAspect="1"/>
          </p:cNvPicPr>
          <p:nvPr/>
        </p:nvPicPr>
        <p:blipFill>
          <a:blip r:embed="rId3"/>
          <a:stretch>
            <a:fillRect/>
          </a:stretch>
        </p:blipFill>
        <p:spPr>
          <a:xfrm>
            <a:off x="741381" y="1253685"/>
            <a:ext cx="11290276" cy="1873496"/>
          </a:xfrm>
          <a:prstGeom prst="rect">
            <a:avLst/>
          </a:prstGeom>
        </p:spPr>
      </p:pic>
      <p:pic>
        <p:nvPicPr>
          <p:cNvPr id="4" name="Imagen 3">
            <a:extLst>
              <a:ext uri="{FF2B5EF4-FFF2-40B4-BE49-F238E27FC236}">
                <a16:creationId xmlns:a16="http://schemas.microsoft.com/office/drawing/2014/main" id="{79DC2A93-3B77-1F72-8BDF-813E0E5DA2F5}"/>
              </a:ext>
            </a:extLst>
          </p:cNvPr>
          <p:cNvPicPr>
            <a:picLocks noChangeAspect="1"/>
          </p:cNvPicPr>
          <p:nvPr/>
        </p:nvPicPr>
        <p:blipFill>
          <a:blip r:embed="rId4"/>
          <a:stretch>
            <a:fillRect/>
          </a:stretch>
        </p:blipFill>
        <p:spPr>
          <a:xfrm>
            <a:off x="741381" y="3566310"/>
            <a:ext cx="11290276" cy="1709154"/>
          </a:xfrm>
          <a:prstGeom prst="rect">
            <a:avLst/>
          </a:prstGeom>
        </p:spPr>
      </p:pic>
      <p:sp>
        <p:nvSpPr>
          <p:cNvPr id="7" name="Flecha: hacia la izquierda 5">
            <a:hlinkClick r:id="rId5"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39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63B985-86B8-496E-4653-E48279AE8CC7}"/>
              </a:ext>
            </a:extLst>
          </p:cNvPr>
          <p:cNvPicPr>
            <a:picLocks noChangeAspect="1"/>
          </p:cNvPicPr>
          <p:nvPr/>
        </p:nvPicPr>
        <p:blipFill>
          <a:blip r:embed="rId2"/>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DE2121DC-1000-1201-60B2-F02D0397954A}"/>
              </a:ext>
            </a:extLst>
          </p:cNvPr>
          <p:cNvSpPr>
            <a:spLocks noGrp="1"/>
          </p:cNvSpPr>
          <p:nvPr/>
        </p:nvSpPr>
        <p:spPr>
          <a:xfrm>
            <a:off x="844281" y="2553066"/>
            <a:ext cx="10550550" cy="1628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dirty="0">
                <a:solidFill>
                  <a:schemeClr val="accent5">
                    <a:lumMod val="50000"/>
                  </a:schemeClr>
                </a:solidFill>
                <a:latin typeface="Calibri" panose="020F0502020204030204" pitchFamily="34" charset="0"/>
                <a:cs typeface="Calibri" panose="020F0502020204030204" pitchFamily="34" charset="0"/>
              </a:rPr>
              <a:t>a) Modificaciones presupuestales, según artículo 66 de la Ley 31638</a:t>
            </a:r>
          </a:p>
        </p:txBody>
      </p:sp>
      <p:sp>
        <p:nvSpPr>
          <p:cNvPr id="8" name="Título 1">
            <a:extLst>
              <a:ext uri="{FF2B5EF4-FFF2-40B4-BE49-F238E27FC236}">
                <a16:creationId xmlns:a16="http://schemas.microsoft.com/office/drawing/2014/main" id="{014473AC-9CD4-EAF8-29E1-42E536C5B2BA}"/>
              </a:ext>
            </a:extLst>
          </p:cNvPr>
          <p:cNvSpPr>
            <a:spLocks noGrp="1"/>
          </p:cNvSpPr>
          <p:nvPr/>
        </p:nvSpPr>
        <p:spPr>
          <a:xfrm>
            <a:off x="782735" y="3568308"/>
            <a:ext cx="11071374" cy="12261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PE" sz="36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694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86507"/>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Ministerio de Cultura</a:t>
            </a:r>
          </a:p>
        </p:txBody>
      </p:sp>
      <p:pic>
        <p:nvPicPr>
          <p:cNvPr id="4" name="Imagen 3">
            <a:extLst>
              <a:ext uri="{FF2B5EF4-FFF2-40B4-BE49-F238E27FC236}">
                <a16:creationId xmlns:a16="http://schemas.microsoft.com/office/drawing/2014/main" id="{7DCFA2CC-4BAE-A9D4-17CF-E6C581684597}"/>
              </a:ext>
            </a:extLst>
          </p:cNvPr>
          <p:cNvPicPr>
            <a:picLocks noChangeAspect="1"/>
          </p:cNvPicPr>
          <p:nvPr/>
        </p:nvPicPr>
        <p:blipFill>
          <a:blip r:embed="rId3"/>
          <a:stretch>
            <a:fillRect/>
          </a:stretch>
        </p:blipFill>
        <p:spPr>
          <a:xfrm>
            <a:off x="750617" y="979056"/>
            <a:ext cx="11118110" cy="5709312"/>
          </a:xfrm>
          <a:prstGeom prst="rect">
            <a:avLst/>
          </a:prstGeom>
        </p:spPr>
      </p:pic>
      <p:sp>
        <p:nvSpPr>
          <p:cNvPr id="6" name="CuadroTexto 5">
            <a:extLst>
              <a:ext uri="{FF2B5EF4-FFF2-40B4-BE49-F238E27FC236}">
                <a16:creationId xmlns:a16="http://schemas.microsoft.com/office/drawing/2014/main" id="{FA94C37C-0440-6F54-B2CB-6BAEB55000F1}"/>
              </a:ext>
            </a:extLst>
          </p:cNvPr>
          <p:cNvSpPr txBox="1"/>
          <p:nvPr/>
        </p:nvSpPr>
        <p:spPr>
          <a:xfrm>
            <a:off x="750615" y="6638144"/>
            <a:ext cx="80885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/1 NO INCLUYE ESTUDIOS DE PREINVERSIÓN</a:t>
            </a:r>
          </a:p>
        </p:txBody>
      </p:sp>
      <p:sp>
        <p:nvSpPr>
          <p:cNvPr id="7"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380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r>
              <a:rPr lang="es-PE" sz="4000" b="1" baseline="30000" dirty="0">
                <a:solidFill>
                  <a:srgbClr val="002060"/>
                </a:solidFill>
                <a:latin typeface="Calibri" panose="020F0502020204030204" pitchFamily="34" charset="0"/>
                <a:cs typeface="Calibri" panose="020F0502020204030204" pitchFamily="34" charset="0"/>
              </a:rPr>
              <a:t>/1</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AGN</a:t>
            </a:r>
          </a:p>
        </p:txBody>
      </p:sp>
      <p:pic>
        <p:nvPicPr>
          <p:cNvPr id="7" name="Imagen 6">
            <a:extLst>
              <a:ext uri="{FF2B5EF4-FFF2-40B4-BE49-F238E27FC236}">
                <a16:creationId xmlns:a16="http://schemas.microsoft.com/office/drawing/2014/main" id="{F90DEC99-06FF-1CDF-44C3-EAB7521CE60D}"/>
              </a:ext>
            </a:extLst>
          </p:cNvPr>
          <p:cNvPicPr>
            <a:picLocks noChangeAspect="1"/>
          </p:cNvPicPr>
          <p:nvPr/>
        </p:nvPicPr>
        <p:blipFill>
          <a:blip r:embed="rId3"/>
          <a:stretch>
            <a:fillRect/>
          </a:stretch>
        </p:blipFill>
        <p:spPr>
          <a:xfrm>
            <a:off x="741381" y="1339909"/>
            <a:ext cx="11299512" cy="2481704"/>
          </a:xfrm>
          <a:prstGeom prst="rect">
            <a:avLst/>
          </a:prstGeom>
        </p:spPr>
      </p:pic>
      <p:sp>
        <p:nvSpPr>
          <p:cNvPr id="11" name="CuadroTexto 10">
            <a:extLst>
              <a:ext uri="{FF2B5EF4-FFF2-40B4-BE49-F238E27FC236}">
                <a16:creationId xmlns:a16="http://schemas.microsoft.com/office/drawing/2014/main" id="{D7810CEE-27EE-4FE4-2854-F2E74643BF0F}"/>
              </a:ext>
            </a:extLst>
          </p:cNvPr>
          <p:cNvSpPr txBox="1"/>
          <p:nvPr/>
        </p:nvSpPr>
        <p:spPr>
          <a:xfrm>
            <a:off x="741380" y="3887418"/>
            <a:ext cx="808858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/1 NO INCLUYE ESTUDIOS DE PREINVERSIÓN</a:t>
            </a:r>
          </a:p>
        </p:txBody>
      </p:sp>
      <p:sp>
        <p:nvSpPr>
          <p:cNvPr id="8"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202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741381" y="141924"/>
            <a:ext cx="11213913"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LISTADO DE INVERSIONES – PIM 2023</a:t>
            </a:r>
            <a:br>
              <a:rPr lang="es-PE" sz="4000" b="1" dirty="0">
                <a:solidFill>
                  <a:srgbClr val="002060"/>
                </a:solidFill>
                <a:latin typeface="Calibri" panose="020F0502020204030204" pitchFamily="34" charset="0"/>
                <a:cs typeface="Calibri" panose="020F0502020204030204" pitchFamily="34" charset="0"/>
              </a:rPr>
            </a:br>
            <a:r>
              <a:rPr lang="es-PE" sz="2400" b="1" dirty="0">
                <a:solidFill>
                  <a:srgbClr val="002060"/>
                </a:solidFill>
                <a:latin typeface="Calibri" panose="020F0502020204030204" pitchFamily="34" charset="0"/>
                <a:cs typeface="Calibri" panose="020F0502020204030204" pitchFamily="34" charset="0"/>
              </a:rPr>
              <a:t>Pliego IRTP</a:t>
            </a:r>
          </a:p>
        </p:txBody>
      </p:sp>
      <p:pic>
        <p:nvPicPr>
          <p:cNvPr id="3" name="Imagen 2">
            <a:extLst>
              <a:ext uri="{FF2B5EF4-FFF2-40B4-BE49-F238E27FC236}">
                <a16:creationId xmlns:a16="http://schemas.microsoft.com/office/drawing/2014/main" id="{2480B1D7-A06F-8C68-5C13-FB0C17274709}"/>
              </a:ext>
            </a:extLst>
          </p:cNvPr>
          <p:cNvPicPr>
            <a:picLocks noChangeAspect="1"/>
          </p:cNvPicPr>
          <p:nvPr/>
        </p:nvPicPr>
        <p:blipFill>
          <a:blip r:embed="rId3"/>
          <a:stretch>
            <a:fillRect/>
          </a:stretch>
        </p:blipFill>
        <p:spPr>
          <a:xfrm>
            <a:off x="675394" y="1311006"/>
            <a:ext cx="11258704" cy="4373663"/>
          </a:xfrm>
          <a:prstGeom prst="rect">
            <a:avLst/>
          </a:prstGeom>
        </p:spPr>
      </p:pic>
      <p:sp>
        <p:nvSpPr>
          <p:cNvPr id="6" name="Flecha: hacia la izquierda 5">
            <a:hlinkClick r:id="rId4" action="ppaction://hlinksldjump"/>
            <a:extLst>
              <a:ext uri="{FF2B5EF4-FFF2-40B4-BE49-F238E27FC236}">
                <a16:creationId xmlns:a16="http://schemas.microsoft.com/office/drawing/2014/main" id="{81863BFC-E2AB-09A9-3CC3-B7F6C8B686BB}"/>
              </a:ext>
            </a:extLst>
          </p:cNvPr>
          <p:cNvSpPr/>
          <p:nvPr/>
        </p:nvSpPr>
        <p:spPr>
          <a:xfrm>
            <a:off x="10859589" y="470263"/>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550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17418"/>
            <a:ext cx="12192000" cy="6858000"/>
          </a:xfrm>
          <a:prstGeom prst="rect">
            <a:avLst/>
          </a:prstGeom>
        </p:spPr>
      </p:pic>
      <p:sp>
        <p:nvSpPr>
          <p:cNvPr id="9" name="10 CuadroTexto">
            <a:extLst>
              <a:ext uri="{FF2B5EF4-FFF2-40B4-BE49-F238E27FC236}">
                <a16:creationId xmlns:a16="http://schemas.microsoft.com/office/drawing/2014/main" id="{46315B12-B9CC-C547-FB64-B99E9BE4E923}"/>
              </a:ext>
            </a:extLst>
          </p:cNvPr>
          <p:cNvSpPr txBox="1"/>
          <p:nvPr/>
        </p:nvSpPr>
        <p:spPr>
          <a:xfrm>
            <a:off x="731520" y="377370"/>
            <a:ext cx="11003280" cy="707886"/>
          </a:xfrm>
          <a:prstGeom prst="rect">
            <a:avLst/>
          </a:prstGeom>
          <a:noFill/>
        </p:spPr>
        <p:txBody>
          <a:bodyPr wrap="square" rtlCol="0">
            <a:spAutoFit/>
          </a:bodyPr>
          <a:lstStyle/>
          <a:p>
            <a:pPr algn="just"/>
            <a:r>
              <a:rPr lang="es-PE" sz="4000" b="1" dirty="0">
                <a:solidFill>
                  <a:srgbClr val="002060"/>
                </a:solidFill>
                <a:latin typeface="Calibri" panose="020F0502020204030204" pitchFamily="34" charset="0"/>
                <a:ea typeface="+mj-ea"/>
                <a:cs typeface="Calibri" panose="020F0502020204030204" pitchFamily="34" charset="0"/>
              </a:rPr>
              <a:t>GASTOS POR EMERGENCIAS POR LLUVIAS</a:t>
            </a:r>
          </a:p>
        </p:txBody>
      </p:sp>
      <p:sp>
        <p:nvSpPr>
          <p:cNvPr id="4" name="CuadroTexto 3">
            <a:extLst>
              <a:ext uri="{FF2B5EF4-FFF2-40B4-BE49-F238E27FC236}">
                <a16:creationId xmlns:a16="http://schemas.microsoft.com/office/drawing/2014/main" id="{930C1363-06F3-47EE-377E-81B633E0A3FD}"/>
              </a:ext>
            </a:extLst>
          </p:cNvPr>
          <p:cNvSpPr txBox="1"/>
          <p:nvPr/>
        </p:nvSpPr>
        <p:spPr>
          <a:xfrm>
            <a:off x="731520" y="1085256"/>
            <a:ext cx="9818914" cy="5816977"/>
          </a:xfrm>
          <a:prstGeom prst="rect">
            <a:avLst/>
          </a:prstGeom>
          <a:noFill/>
        </p:spPr>
        <p:txBody>
          <a:bodyPr wrap="square">
            <a:spAutoFit/>
          </a:bodyPr>
          <a:lstStyle/>
          <a:p>
            <a:r>
              <a:rPr lang="es-PE" sz="2000" b="1" u="sng" dirty="0">
                <a:effectLst/>
                <a:latin typeface="Calibri" panose="020F0502020204030204" pitchFamily="34" charset="0"/>
                <a:ea typeface="Calibri" panose="020F0502020204030204" pitchFamily="34" charset="0"/>
                <a:cs typeface="Times New Roman" panose="02020603050405020304" pitchFamily="18" charset="0"/>
              </a:rPr>
              <a:t>PIURA: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100" dirty="0">
                <a:effectLst/>
                <a:latin typeface="Calibri" panose="020F0502020204030204" pitchFamily="34" charset="0"/>
                <a:ea typeface="Calibri" panose="020F0502020204030204" pitchFamily="34"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Calaminas</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Agregados (arena, arena fina, grabas)</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Madera, cajas de cartón </a:t>
            </a:r>
            <a:r>
              <a:rPr lang="es-PE" sz="2000" dirty="0" err="1">
                <a:effectLst/>
                <a:latin typeface="Calibri" panose="020F0502020204030204" pitchFamily="34" charset="0"/>
                <a:ea typeface="Calibri" panose="020F0502020204030204" pitchFamily="34" charset="0"/>
                <a:cs typeface="Times New Roman" panose="02020603050405020304" pitchFamily="18" charset="0"/>
              </a:rPr>
              <a:t>mat.</a:t>
            </a:r>
            <a:r>
              <a:rPr lang="es-PE" sz="2000" dirty="0">
                <a:effectLst/>
                <a:latin typeface="Calibri" panose="020F0502020204030204" pitchFamily="34" charset="0"/>
                <a:ea typeface="Calibri" panose="020F0502020204030204" pitchFamily="34" charset="0"/>
                <a:cs typeface="Times New Roman" panose="02020603050405020304" pitchFamily="18" charset="0"/>
              </a:rPr>
              <a:t> De embalaje</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Plásticos</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Tubos para canaletas</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Sacos de polietileno pesado color negro</a:t>
            </a:r>
          </a:p>
          <a:p>
            <a:pPr marL="742950" lvl="1" indent="-28575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Herramientas</a:t>
            </a:r>
          </a:p>
          <a:p>
            <a:pPr marL="914400"/>
            <a:r>
              <a:rPr lang="es-PE"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s-PE" sz="2000" b="1" u="sng" dirty="0">
                <a:effectLst/>
                <a:latin typeface="Calibri" panose="020F0502020204030204" pitchFamily="34" charset="0"/>
                <a:ea typeface="Calibri" panose="020F0502020204030204" pitchFamily="34" charset="0"/>
                <a:cs typeface="Times New Roman" panose="02020603050405020304" pitchFamily="18" charset="0"/>
              </a:rPr>
              <a:t>ANCASH:</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a:r>
              <a:rPr lang="es-PE" sz="900" dirty="0">
                <a:effectLst/>
                <a:latin typeface="Calibri" panose="020F0502020204030204" pitchFamily="34" charset="0"/>
                <a:ea typeface="Calibri" panose="020F0502020204030204" pitchFamily="34"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1100" dirty="0">
                <a:effectLst/>
                <a:latin typeface="Calibri" panose="020F0502020204030204" pitchFamily="34" charset="0"/>
                <a:ea typeface="Calibri" panose="020F0502020204030204" pitchFamily="34"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Planchas de </a:t>
            </a:r>
            <a:r>
              <a:rPr lang="es-PE" sz="2000" dirty="0" err="1">
                <a:effectLst/>
                <a:latin typeface="Calibri" panose="020F0502020204030204" pitchFamily="34" charset="0"/>
                <a:ea typeface="Calibri" panose="020F0502020204030204" pitchFamily="34" charset="0"/>
                <a:cs typeface="Times New Roman" panose="02020603050405020304" pitchFamily="18" charset="0"/>
              </a:rPr>
              <a:t>onduline</a:t>
            </a:r>
            <a:r>
              <a:rPr lang="es-PE"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Esteras</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Caña de Guayaquil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Servicio de acondicionamiento y mantenimiento.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Servicio de transporte</a:t>
            </a:r>
          </a:p>
          <a:p>
            <a:pPr marL="914400"/>
            <a:r>
              <a:rPr lang="es-P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s-PE"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hacia la izquierda 5">
            <a:hlinkClick r:id="rId3" action="ppaction://hlinksldjump"/>
            <a:extLst>
              <a:ext uri="{FF2B5EF4-FFF2-40B4-BE49-F238E27FC236}">
                <a16:creationId xmlns:a16="http://schemas.microsoft.com/office/drawing/2014/main" id="{81863BFC-E2AB-09A9-3CC3-B7F6C8B686BB}"/>
              </a:ext>
            </a:extLst>
          </p:cNvPr>
          <p:cNvSpPr/>
          <p:nvPr/>
        </p:nvSpPr>
        <p:spPr>
          <a:xfrm>
            <a:off x="10734101" y="600684"/>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076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17418"/>
            <a:ext cx="12192000" cy="6858000"/>
          </a:xfrm>
          <a:prstGeom prst="rect">
            <a:avLst/>
          </a:prstGeom>
        </p:spPr>
      </p:pic>
      <p:sp>
        <p:nvSpPr>
          <p:cNvPr id="9" name="10 CuadroTexto">
            <a:extLst>
              <a:ext uri="{FF2B5EF4-FFF2-40B4-BE49-F238E27FC236}">
                <a16:creationId xmlns:a16="http://schemas.microsoft.com/office/drawing/2014/main" id="{46315B12-B9CC-C547-FB64-B99E9BE4E923}"/>
              </a:ext>
            </a:extLst>
          </p:cNvPr>
          <p:cNvSpPr txBox="1"/>
          <p:nvPr/>
        </p:nvSpPr>
        <p:spPr>
          <a:xfrm>
            <a:off x="731520" y="333818"/>
            <a:ext cx="11003280" cy="707886"/>
          </a:xfrm>
          <a:prstGeom prst="rect">
            <a:avLst/>
          </a:prstGeom>
          <a:noFill/>
        </p:spPr>
        <p:txBody>
          <a:bodyPr wrap="square" rtlCol="0">
            <a:spAutoFit/>
          </a:bodyPr>
          <a:lstStyle/>
          <a:p>
            <a:pPr algn="just"/>
            <a:r>
              <a:rPr lang="es-PE" sz="4000" b="1" dirty="0">
                <a:solidFill>
                  <a:srgbClr val="002060"/>
                </a:solidFill>
                <a:latin typeface="Calibri" panose="020F0502020204030204" pitchFamily="34" charset="0"/>
                <a:ea typeface="+mj-ea"/>
                <a:cs typeface="Calibri" panose="020F0502020204030204" pitchFamily="34" charset="0"/>
              </a:rPr>
              <a:t>GASTOS POR EMERGENCIAS POR LLUVIAS</a:t>
            </a:r>
          </a:p>
        </p:txBody>
      </p:sp>
      <p:sp>
        <p:nvSpPr>
          <p:cNvPr id="4" name="CuadroTexto 3">
            <a:extLst>
              <a:ext uri="{FF2B5EF4-FFF2-40B4-BE49-F238E27FC236}">
                <a16:creationId xmlns:a16="http://schemas.microsoft.com/office/drawing/2014/main" id="{930C1363-06F3-47EE-377E-81B633E0A3FD}"/>
              </a:ext>
            </a:extLst>
          </p:cNvPr>
          <p:cNvSpPr txBox="1"/>
          <p:nvPr/>
        </p:nvSpPr>
        <p:spPr>
          <a:xfrm>
            <a:off x="731520" y="1358104"/>
            <a:ext cx="9818914" cy="5201424"/>
          </a:xfrm>
          <a:prstGeom prst="rect">
            <a:avLst/>
          </a:prstGeom>
          <a:noFill/>
        </p:spPr>
        <p:txBody>
          <a:bodyPr wrap="square">
            <a:spAutoFit/>
          </a:bodyPr>
          <a:lstStyle/>
          <a:p>
            <a:r>
              <a:rPr lang="es-PE" sz="2000" b="1" u="sng" dirty="0">
                <a:effectLst/>
                <a:latin typeface="Calibri" panose="020F0502020204030204" pitchFamily="34" charset="0"/>
                <a:ea typeface="Calibri" panose="020F0502020204030204" pitchFamily="34" charset="0"/>
                <a:cs typeface="Times New Roman" panose="02020603050405020304" pitchFamily="18" charset="0"/>
              </a:rPr>
              <a:t>TUMBES: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20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Calaminas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Cañas Guayaquil</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Herramientas</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Plásticos (azul y negro)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Pernos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Madera rolliza</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Caña de Guayaquil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Bolsas de arena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Servicio de cambio de techos</a:t>
            </a:r>
          </a:p>
          <a:p>
            <a:r>
              <a:rPr lang="es-PE" sz="20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r>
              <a:rPr lang="es-PE" sz="2000" b="1" u="sng" dirty="0">
                <a:effectLst/>
                <a:latin typeface="Calibri" panose="020F0502020204030204" pitchFamily="34" charset="0"/>
                <a:ea typeface="Calibri" panose="020F0502020204030204" pitchFamily="34" charset="0"/>
                <a:cs typeface="Times New Roman" panose="02020603050405020304" pitchFamily="18" charset="0"/>
              </a:rPr>
              <a:t>CAJAMARCA: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a:r>
              <a:rPr lang="es-PE"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Servicio de mantenimiento todo costo</a:t>
            </a:r>
            <a:r>
              <a:rPr lang="es-PE" sz="1800" dirty="0">
                <a:effectLst/>
                <a:latin typeface="Calibri" panose="020F0502020204030204" pitchFamily="34" charset="0"/>
                <a:ea typeface="Calibri" panose="020F0502020204030204" pitchFamily="34" charset="0"/>
                <a:cs typeface="Times New Roman" panose="02020603050405020304" pitchFamily="18" charset="0"/>
              </a:rPr>
              <a:t>.</a:t>
            </a:r>
          </a:p>
          <a:p>
            <a:pPr marL="914400"/>
            <a:r>
              <a:rPr lang="es-P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s-PE"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hacia la izquierda 5">
            <a:hlinkClick r:id="rId3" action="ppaction://hlinksldjump"/>
            <a:extLst>
              <a:ext uri="{FF2B5EF4-FFF2-40B4-BE49-F238E27FC236}">
                <a16:creationId xmlns:a16="http://schemas.microsoft.com/office/drawing/2014/main" id="{81863BFC-E2AB-09A9-3CC3-B7F6C8B686BB}"/>
              </a:ext>
            </a:extLst>
          </p:cNvPr>
          <p:cNvSpPr/>
          <p:nvPr/>
        </p:nvSpPr>
        <p:spPr>
          <a:xfrm>
            <a:off x="10823364" y="720575"/>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67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17418"/>
            <a:ext cx="12192000" cy="6858000"/>
          </a:xfrm>
          <a:prstGeom prst="rect">
            <a:avLst/>
          </a:prstGeom>
        </p:spPr>
      </p:pic>
      <p:sp>
        <p:nvSpPr>
          <p:cNvPr id="9" name="10 CuadroTexto">
            <a:extLst>
              <a:ext uri="{FF2B5EF4-FFF2-40B4-BE49-F238E27FC236}">
                <a16:creationId xmlns:a16="http://schemas.microsoft.com/office/drawing/2014/main" id="{46315B12-B9CC-C547-FB64-B99E9BE4E923}"/>
              </a:ext>
            </a:extLst>
          </p:cNvPr>
          <p:cNvSpPr txBox="1"/>
          <p:nvPr/>
        </p:nvSpPr>
        <p:spPr>
          <a:xfrm>
            <a:off x="731520" y="333818"/>
            <a:ext cx="11003280" cy="707886"/>
          </a:xfrm>
          <a:prstGeom prst="rect">
            <a:avLst/>
          </a:prstGeom>
          <a:noFill/>
        </p:spPr>
        <p:txBody>
          <a:bodyPr wrap="square" rtlCol="0">
            <a:spAutoFit/>
          </a:bodyPr>
          <a:lstStyle/>
          <a:p>
            <a:pPr algn="just"/>
            <a:r>
              <a:rPr lang="es-PE" sz="4000" b="1" dirty="0">
                <a:solidFill>
                  <a:srgbClr val="002060"/>
                </a:solidFill>
                <a:latin typeface="Calibri" panose="020F0502020204030204" pitchFamily="34" charset="0"/>
                <a:ea typeface="+mj-ea"/>
                <a:cs typeface="Calibri" panose="020F0502020204030204" pitchFamily="34" charset="0"/>
              </a:rPr>
              <a:t>GASTOS POR EMERGENCIAS POR LLUVIAS</a:t>
            </a:r>
          </a:p>
        </p:txBody>
      </p:sp>
      <p:sp>
        <p:nvSpPr>
          <p:cNvPr id="4" name="CuadroTexto 3">
            <a:extLst>
              <a:ext uri="{FF2B5EF4-FFF2-40B4-BE49-F238E27FC236}">
                <a16:creationId xmlns:a16="http://schemas.microsoft.com/office/drawing/2014/main" id="{930C1363-06F3-47EE-377E-81B633E0A3FD}"/>
              </a:ext>
            </a:extLst>
          </p:cNvPr>
          <p:cNvSpPr txBox="1"/>
          <p:nvPr/>
        </p:nvSpPr>
        <p:spPr>
          <a:xfrm>
            <a:off x="731520" y="1357849"/>
            <a:ext cx="9818914" cy="5201424"/>
          </a:xfrm>
          <a:prstGeom prst="rect">
            <a:avLst/>
          </a:prstGeom>
          <a:noFill/>
        </p:spPr>
        <p:txBody>
          <a:bodyPr wrap="square">
            <a:spAutoFit/>
          </a:bodyPr>
          <a:lstStyle/>
          <a:p>
            <a:r>
              <a:rPr lang="es-PE" sz="2000" b="1" u="sng" dirty="0">
                <a:effectLst/>
                <a:latin typeface="Calibri" panose="020F0502020204030204" pitchFamily="34" charset="0"/>
                <a:ea typeface="Calibri" panose="020F0502020204030204" pitchFamily="34" charset="0"/>
                <a:cs typeface="Times New Roman" panose="02020603050405020304" pitchFamily="18" charset="0"/>
              </a:rPr>
              <a:t>LAMBAYEQUE: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a:r>
              <a:rPr lang="es-PE" sz="2000" dirty="0">
                <a:effectLst/>
                <a:latin typeface="Calibri" panose="020F0502020204030204" pitchFamily="34" charset="0"/>
                <a:ea typeface="Calibri" panose="020F0502020204030204" pitchFamily="34" charset="0"/>
                <a:cs typeface="Times New Roman" panose="02020603050405020304" pitchFamily="18" charset="0"/>
              </a:rPr>
              <a:t> </a:t>
            </a:r>
          </a:p>
          <a:p>
            <a:r>
              <a:rPr lang="es-PE"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Impermeabilizante para techo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Sacos de polipropileno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Madera rolliza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Caña de Guayaquil</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Alambre negro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Hormigón</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Cemento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Parihuelas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Plásticos (azul y negro)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Herramientas </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Ponchos de plástico</a:t>
            </a:r>
          </a:p>
          <a:p>
            <a:pPr marL="342900" lvl="0" indent="-342900">
              <a:buFont typeface="+mj-lt"/>
              <a:buAutoNum type="alphaLcPeriod"/>
            </a:pPr>
            <a:r>
              <a:rPr lang="es-PE" sz="2000" dirty="0">
                <a:effectLst/>
                <a:latin typeface="Calibri" panose="020F0502020204030204" pitchFamily="34" charset="0"/>
                <a:ea typeface="Calibri" panose="020F0502020204030204" pitchFamily="34" charset="0"/>
                <a:cs typeface="Times New Roman" panose="02020603050405020304" pitchFamily="18" charset="0"/>
              </a:rPr>
              <a:t>Accesorios de seguridad</a:t>
            </a:r>
          </a:p>
          <a:p>
            <a:pPr marL="914400"/>
            <a:r>
              <a:rPr lang="es-PE" sz="1600" dirty="0">
                <a:effectLst/>
                <a:latin typeface="Calibri" panose="020F0502020204030204" pitchFamily="34" charset="0"/>
                <a:ea typeface="Calibri" panose="020F0502020204030204" pitchFamily="34" charset="0"/>
                <a:cs typeface="Times New Roman" panose="02020603050405020304" pitchFamily="18" charset="0"/>
              </a:rPr>
              <a:t> </a:t>
            </a:r>
          </a:p>
          <a:p>
            <a:r>
              <a:rPr lang="es-PE"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hacia la izquierda 5">
            <a:hlinkClick r:id="rId3" action="ppaction://hlinksldjump"/>
            <a:extLst>
              <a:ext uri="{FF2B5EF4-FFF2-40B4-BE49-F238E27FC236}">
                <a16:creationId xmlns:a16="http://schemas.microsoft.com/office/drawing/2014/main" id="{81863BFC-E2AB-09A9-3CC3-B7F6C8B686BB}"/>
              </a:ext>
            </a:extLst>
          </p:cNvPr>
          <p:cNvSpPr/>
          <p:nvPr/>
        </p:nvSpPr>
        <p:spPr>
          <a:xfrm>
            <a:off x="10867695" y="617220"/>
            <a:ext cx="1095705" cy="642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BACK</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02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910815" y="300394"/>
            <a:ext cx="11071374" cy="970597"/>
          </a:xfrm>
        </p:spPr>
        <p:txBody>
          <a:bodyPr>
            <a:noAutofit/>
          </a:bodyPr>
          <a:lstStyle/>
          <a:p>
            <a:pPr algn="l"/>
            <a:r>
              <a:rPr lang="es-ES" sz="4000" b="1" dirty="0">
                <a:solidFill>
                  <a:srgbClr val="002060"/>
                </a:solidFill>
                <a:latin typeface="Calibri" panose="020F0502020204030204" pitchFamily="34" charset="0"/>
                <a:cs typeface="Calibri" panose="020F0502020204030204" pitchFamily="34" charset="0"/>
              </a:rPr>
              <a:t>Modificaciones presupuestales en el marco del artículo 66 de la Ley de </a:t>
            </a:r>
            <a:r>
              <a:rPr lang="es-ES" sz="4000" b="1" dirty="0" err="1">
                <a:solidFill>
                  <a:srgbClr val="002060"/>
                </a:solidFill>
                <a:latin typeface="Calibri" panose="020F0502020204030204" pitchFamily="34" charset="0"/>
                <a:cs typeface="Calibri" panose="020F0502020204030204" pitchFamily="34" charset="0"/>
              </a:rPr>
              <a:t>Ppto</a:t>
            </a:r>
            <a:r>
              <a:rPr lang="es-ES" sz="4000" b="1" dirty="0">
                <a:solidFill>
                  <a:srgbClr val="002060"/>
                </a:solidFill>
                <a:latin typeface="Calibri" panose="020F0502020204030204" pitchFamily="34" charset="0"/>
                <a:cs typeface="Calibri" panose="020F0502020204030204" pitchFamily="34" charset="0"/>
              </a:rPr>
              <a:t>. 2023</a:t>
            </a:r>
            <a:endParaRPr lang="es-PE" sz="4800" b="1" dirty="0">
              <a:solidFill>
                <a:srgbClr val="002060"/>
              </a:solidFill>
              <a:latin typeface="Calibri" panose="020F0502020204030204" pitchFamily="34" charset="0"/>
              <a:cs typeface="Calibri" panose="020F0502020204030204" pitchFamily="34" charset="0"/>
            </a:endParaRPr>
          </a:p>
        </p:txBody>
      </p:sp>
      <p:sp>
        <p:nvSpPr>
          <p:cNvPr id="4" name="Rectángulo 3"/>
          <p:cNvSpPr/>
          <p:nvPr/>
        </p:nvSpPr>
        <p:spPr>
          <a:xfrm>
            <a:off x="2624311" y="6344622"/>
            <a:ext cx="2007281" cy="261610"/>
          </a:xfrm>
          <a:prstGeom prst="rect">
            <a:avLst/>
          </a:prstGeom>
        </p:spPr>
        <p:txBody>
          <a:bodyPr wrap="none">
            <a:spAutoFit/>
          </a:bodyPr>
          <a:lstStyle/>
          <a:p>
            <a:r>
              <a:rPr lang="es-PE" sz="1100" dirty="0"/>
              <a:t>Fuente: SIAF-MEF al 04.07.2023</a:t>
            </a:r>
          </a:p>
        </p:txBody>
      </p:sp>
      <p:sp>
        <p:nvSpPr>
          <p:cNvPr id="3" name="CuadroTexto 2">
            <a:extLst>
              <a:ext uri="{FF2B5EF4-FFF2-40B4-BE49-F238E27FC236}">
                <a16:creationId xmlns:a16="http://schemas.microsoft.com/office/drawing/2014/main" id="{79E269F3-0BEF-4F6D-AFF0-651CEB772EE4}"/>
              </a:ext>
            </a:extLst>
          </p:cNvPr>
          <p:cNvSpPr txBox="1"/>
          <p:nvPr/>
        </p:nvSpPr>
        <p:spPr>
          <a:xfrm>
            <a:off x="1048870" y="2008094"/>
            <a:ext cx="10157012" cy="3539430"/>
          </a:xfrm>
          <a:prstGeom prst="rect">
            <a:avLst/>
          </a:prstGeom>
          <a:noFill/>
        </p:spPr>
        <p:txBody>
          <a:bodyPr wrap="square" rtlCol="0">
            <a:spAutoFit/>
          </a:bodyPr>
          <a:lstStyle/>
          <a:p>
            <a:r>
              <a:rPr lang="es-ES" b="1" i="1" dirty="0"/>
              <a:t>Artículo 66.- Sustentación de las modificaciones presupuestales aprobadas por decreto supremo </a:t>
            </a:r>
          </a:p>
          <a:p>
            <a:pPr algn="just"/>
            <a:r>
              <a:rPr lang="es-ES" i="1" dirty="0"/>
              <a:t>Los decretos supremos que aprueban las modificaciones presupuestarias en el nivel institucional autorizadas en la presente ley, son sustentadas por los Ministros de los Sectores involucrados, ante la Comisión de Presupuesto y Cuenta General de la República dentro de los cinco primeros días hábiles del mes siguiente, al finalizar cada trimestre, incluyendo el detalle de las partidas anuladas y habilitadas; para tal efecto los Ministros de los Sectores involucrados concurren conjuntamente con el Ministro de Economía y Finanzas</a:t>
            </a:r>
            <a:r>
              <a:rPr lang="es-ES" dirty="0"/>
              <a:t>.</a:t>
            </a:r>
          </a:p>
          <a:p>
            <a:pPr algn="just"/>
            <a:endParaRPr lang="es-ES" dirty="0"/>
          </a:p>
          <a:p>
            <a:pPr algn="just"/>
            <a:endParaRPr lang="es-ES" dirty="0"/>
          </a:p>
          <a:p>
            <a:pPr algn="ctr"/>
            <a:r>
              <a:rPr lang="es-ES" sz="2200" b="1" dirty="0"/>
              <a:t>El Ministerio de Cultura no cuenta con la autorización correspondiente y por lo tanto no ha realizado ninguna modificación presupuestaria en el nivel institucional.</a:t>
            </a:r>
          </a:p>
          <a:p>
            <a:pPr algn="just"/>
            <a:endParaRPr lang="es-PE" dirty="0"/>
          </a:p>
        </p:txBody>
      </p:sp>
    </p:spTree>
    <p:extLst>
      <p:ext uri="{BB962C8B-B14F-4D97-AF65-F5344CB8AC3E}">
        <p14:creationId xmlns:p14="http://schemas.microsoft.com/office/powerpoint/2010/main" val="413874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63B985-86B8-496E-4653-E48279AE8CC7}"/>
              </a:ext>
            </a:extLst>
          </p:cNvPr>
          <p:cNvPicPr>
            <a:picLocks noChangeAspect="1"/>
          </p:cNvPicPr>
          <p:nvPr/>
        </p:nvPicPr>
        <p:blipFill>
          <a:blip r:embed="rId2"/>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DE2121DC-1000-1201-60B2-F02D0397954A}"/>
              </a:ext>
            </a:extLst>
          </p:cNvPr>
          <p:cNvSpPr>
            <a:spLocks noGrp="1"/>
          </p:cNvSpPr>
          <p:nvPr/>
        </p:nvSpPr>
        <p:spPr>
          <a:xfrm>
            <a:off x="844281" y="2553066"/>
            <a:ext cx="10550550" cy="1628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dirty="0">
                <a:solidFill>
                  <a:schemeClr val="accent5">
                    <a:lumMod val="50000"/>
                  </a:schemeClr>
                </a:solidFill>
                <a:latin typeface="Calibri" panose="020F0502020204030204" pitchFamily="34" charset="0"/>
                <a:cs typeface="Calibri" panose="020F0502020204030204" pitchFamily="34" charset="0"/>
              </a:rPr>
              <a:t>b) Ejecución presupuestal, logros alcanzados y proyectados</a:t>
            </a:r>
          </a:p>
        </p:txBody>
      </p:sp>
      <p:sp>
        <p:nvSpPr>
          <p:cNvPr id="8" name="Título 1">
            <a:extLst>
              <a:ext uri="{FF2B5EF4-FFF2-40B4-BE49-F238E27FC236}">
                <a16:creationId xmlns:a16="http://schemas.microsoft.com/office/drawing/2014/main" id="{014473AC-9CD4-EAF8-29E1-42E536C5B2BA}"/>
              </a:ext>
            </a:extLst>
          </p:cNvPr>
          <p:cNvSpPr>
            <a:spLocks noGrp="1"/>
          </p:cNvSpPr>
          <p:nvPr/>
        </p:nvSpPr>
        <p:spPr>
          <a:xfrm>
            <a:off x="782735" y="3568308"/>
            <a:ext cx="11071374" cy="12261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PE" sz="36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81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C926E4-8199-FBC8-A3BA-7BB7DEAF00E1}"/>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4FEA3B8-D77D-D9FB-CE34-13B88D659DFA}"/>
              </a:ext>
            </a:extLst>
          </p:cNvPr>
          <p:cNvSpPr>
            <a:spLocks noGrp="1"/>
          </p:cNvSpPr>
          <p:nvPr>
            <p:ph type="ctrTitle"/>
          </p:nvPr>
        </p:nvSpPr>
        <p:spPr>
          <a:xfrm>
            <a:off x="883920" y="141924"/>
            <a:ext cx="11071374" cy="970597"/>
          </a:xfrm>
        </p:spPr>
        <p:txBody>
          <a:bodyPr>
            <a:noAutofit/>
          </a:bodyPr>
          <a:lstStyle/>
          <a:p>
            <a:pPr algn="l"/>
            <a:r>
              <a:rPr lang="es-PE" sz="4000" b="1" dirty="0">
                <a:solidFill>
                  <a:srgbClr val="002060"/>
                </a:solidFill>
                <a:latin typeface="Calibri" panose="020F0502020204030204" pitchFamily="34" charset="0"/>
                <a:cs typeface="Calibri" panose="020F0502020204030204" pitchFamily="34" charset="0"/>
              </a:rPr>
              <a:t>Ejecución</a:t>
            </a:r>
            <a:r>
              <a:rPr lang="es-PE" sz="4800" b="1" dirty="0">
                <a:solidFill>
                  <a:srgbClr val="002060"/>
                </a:solidFill>
                <a:latin typeface="Calibri" panose="020F0502020204030204" pitchFamily="34" charset="0"/>
                <a:cs typeface="Calibri" panose="020F0502020204030204" pitchFamily="34" charset="0"/>
              </a:rPr>
              <a:t> presupuestal 2023</a:t>
            </a:r>
          </a:p>
        </p:txBody>
      </p:sp>
      <p:grpSp>
        <p:nvGrpSpPr>
          <p:cNvPr id="7" name="Grupo 6"/>
          <p:cNvGrpSpPr/>
          <p:nvPr/>
        </p:nvGrpSpPr>
        <p:grpSpPr>
          <a:xfrm>
            <a:off x="1421406" y="1345977"/>
            <a:ext cx="10277856" cy="4658583"/>
            <a:chOff x="0" y="0"/>
            <a:chExt cx="8429626" cy="3910014"/>
          </a:xfrm>
        </p:grpSpPr>
        <p:graphicFrame>
          <p:nvGraphicFramePr>
            <p:cNvPr id="8" name="Gráfico 7"/>
            <p:cNvGraphicFramePr/>
            <p:nvPr>
              <p:extLst>
                <p:ext uri="{D42A27DB-BD31-4B8C-83A1-F6EECF244321}">
                  <p14:modId xmlns:p14="http://schemas.microsoft.com/office/powerpoint/2010/main" val="3290787277"/>
                </p:ext>
              </p:extLst>
            </p:nvPr>
          </p:nvGraphicFramePr>
          <p:xfrm>
            <a:off x="0" y="0"/>
            <a:ext cx="8429626" cy="3910014"/>
          </p:xfrm>
          <a:graphic>
            <a:graphicData uri="http://schemas.openxmlformats.org/drawingml/2006/chart">
              <c:chart xmlns:c="http://schemas.openxmlformats.org/drawingml/2006/chart" xmlns:r="http://schemas.openxmlformats.org/officeDocument/2006/relationships" r:id="rId3"/>
            </a:graphicData>
          </a:graphic>
        </p:graphicFrame>
        <p:sp>
          <p:nvSpPr>
            <p:cNvPr id="9" name="Llamada con línea 2 8"/>
            <p:cNvSpPr/>
            <p:nvPr/>
          </p:nvSpPr>
          <p:spPr>
            <a:xfrm>
              <a:off x="890137" y="683391"/>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dirty="0">
                  <a:solidFill>
                    <a:schemeClr val="tx1"/>
                  </a:solidFill>
                </a:rPr>
                <a:t>83%</a:t>
              </a:r>
            </a:p>
          </p:txBody>
        </p:sp>
        <p:sp>
          <p:nvSpPr>
            <p:cNvPr id="10" name="Llamada con línea 2 9"/>
            <p:cNvSpPr/>
            <p:nvPr/>
          </p:nvSpPr>
          <p:spPr>
            <a:xfrm>
              <a:off x="1173910" y="1119189"/>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dirty="0">
                  <a:solidFill>
                    <a:schemeClr val="tx1"/>
                  </a:solidFill>
                </a:rPr>
                <a:t>68%</a:t>
              </a:r>
            </a:p>
          </p:txBody>
        </p:sp>
        <p:sp>
          <p:nvSpPr>
            <p:cNvPr id="11" name="Llamada con línea 2 10"/>
            <p:cNvSpPr/>
            <p:nvPr/>
          </p:nvSpPr>
          <p:spPr>
            <a:xfrm>
              <a:off x="1452564" y="1966914"/>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37%</a:t>
              </a:r>
            </a:p>
          </p:txBody>
        </p:sp>
        <p:sp>
          <p:nvSpPr>
            <p:cNvPr id="12" name="Llamada con línea 2 11"/>
            <p:cNvSpPr/>
            <p:nvPr/>
          </p:nvSpPr>
          <p:spPr>
            <a:xfrm>
              <a:off x="2509387" y="1334144"/>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82%</a:t>
              </a:r>
            </a:p>
          </p:txBody>
        </p:sp>
        <p:sp>
          <p:nvSpPr>
            <p:cNvPr id="13" name="Llamada con línea 2 12"/>
            <p:cNvSpPr/>
            <p:nvPr/>
          </p:nvSpPr>
          <p:spPr>
            <a:xfrm>
              <a:off x="2814186" y="1643535"/>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68%</a:t>
              </a:r>
            </a:p>
          </p:txBody>
        </p:sp>
        <p:sp>
          <p:nvSpPr>
            <p:cNvPr id="14" name="Llamada con línea 2 13"/>
            <p:cNvSpPr/>
            <p:nvPr/>
          </p:nvSpPr>
          <p:spPr>
            <a:xfrm>
              <a:off x="3100765" y="2242729"/>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37%</a:t>
              </a:r>
            </a:p>
          </p:txBody>
        </p:sp>
        <p:sp>
          <p:nvSpPr>
            <p:cNvPr id="15" name="Llamada con línea 2 14"/>
            <p:cNvSpPr/>
            <p:nvPr/>
          </p:nvSpPr>
          <p:spPr>
            <a:xfrm>
              <a:off x="4767262" y="2715010"/>
              <a:ext cx="390525" cy="209550"/>
            </a:xfrm>
            <a:prstGeom prst="borderCallout2">
              <a:avLst>
                <a:gd name="adj1" fmla="val 18750"/>
                <a:gd name="adj2" fmla="val -8333"/>
                <a:gd name="adj3" fmla="val 18750"/>
                <a:gd name="adj4" fmla="val -16667"/>
                <a:gd name="adj5" fmla="val 112500"/>
                <a:gd name="adj6" fmla="val -25834"/>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65%</a:t>
              </a:r>
            </a:p>
          </p:txBody>
        </p:sp>
        <p:sp>
          <p:nvSpPr>
            <p:cNvPr id="16" name="Llamada con línea 2 15"/>
            <p:cNvSpPr/>
            <p:nvPr/>
          </p:nvSpPr>
          <p:spPr>
            <a:xfrm>
              <a:off x="4474368" y="2488307"/>
              <a:ext cx="390525" cy="209550"/>
            </a:xfrm>
            <a:prstGeom prst="borderCallout2">
              <a:avLst>
                <a:gd name="adj1" fmla="val 18750"/>
                <a:gd name="adj2" fmla="val -8333"/>
                <a:gd name="adj3" fmla="val 18750"/>
                <a:gd name="adj4" fmla="val -16667"/>
                <a:gd name="adj5" fmla="val 185227"/>
                <a:gd name="adj6" fmla="val -28273"/>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65%</a:t>
              </a:r>
            </a:p>
          </p:txBody>
        </p:sp>
        <p:sp>
          <p:nvSpPr>
            <p:cNvPr id="17" name="Llamada con línea 2 16"/>
            <p:cNvSpPr/>
            <p:nvPr/>
          </p:nvSpPr>
          <p:spPr>
            <a:xfrm>
              <a:off x="4167870" y="2240822"/>
              <a:ext cx="390525" cy="209550"/>
            </a:xfrm>
            <a:prstGeom prst="borderCallout2">
              <a:avLst>
                <a:gd name="adj1" fmla="val 18750"/>
                <a:gd name="adj2" fmla="val -8333"/>
                <a:gd name="adj3" fmla="val 18750"/>
                <a:gd name="adj4" fmla="val -16667"/>
                <a:gd name="adj5" fmla="val 239773"/>
                <a:gd name="adj6" fmla="val -28273"/>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dirty="0">
                  <a:solidFill>
                    <a:schemeClr val="tx1"/>
                  </a:solidFill>
                </a:rPr>
                <a:t>84%</a:t>
              </a:r>
            </a:p>
          </p:txBody>
        </p:sp>
        <p:sp>
          <p:nvSpPr>
            <p:cNvPr id="18" name="Llamada con línea 2 17"/>
            <p:cNvSpPr/>
            <p:nvPr/>
          </p:nvSpPr>
          <p:spPr>
            <a:xfrm>
              <a:off x="5835429" y="2487255"/>
              <a:ext cx="390525" cy="209550"/>
            </a:xfrm>
            <a:prstGeom prst="borderCallout2">
              <a:avLst>
                <a:gd name="adj1" fmla="val 18750"/>
                <a:gd name="adj2" fmla="val -8333"/>
                <a:gd name="adj3" fmla="val 18750"/>
                <a:gd name="adj4" fmla="val -16667"/>
                <a:gd name="adj5" fmla="val 277424"/>
                <a:gd name="adj6" fmla="val -3724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90%</a:t>
              </a:r>
            </a:p>
          </p:txBody>
        </p:sp>
        <p:sp>
          <p:nvSpPr>
            <p:cNvPr id="19" name="Llamada con línea 2 18"/>
            <p:cNvSpPr/>
            <p:nvPr/>
          </p:nvSpPr>
          <p:spPr>
            <a:xfrm>
              <a:off x="6070625" y="2744166"/>
              <a:ext cx="390525" cy="209550"/>
            </a:xfrm>
            <a:prstGeom prst="borderCallout2">
              <a:avLst>
                <a:gd name="adj1" fmla="val 18750"/>
                <a:gd name="adj2" fmla="val -8333"/>
                <a:gd name="adj3" fmla="val 18750"/>
                <a:gd name="adj4" fmla="val -16667"/>
                <a:gd name="adj5" fmla="val 153519"/>
                <a:gd name="adj6" fmla="val -29423"/>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86%</a:t>
              </a:r>
            </a:p>
          </p:txBody>
        </p:sp>
        <p:sp>
          <p:nvSpPr>
            <p:cNvPr id="20" name="Llamada con línea 2 19"/>
            <p:cNvSpPr/>
            <p:nvPr/>
          </p:nvSpPr>
          <p:spPr>
            <a:xfrm>
              <a:off x="7417331" y="2496387"/>
              <a:ext cx="390525" cy="209550"/>
            </a:xfrm>
            <a:prstGeom prst="borderCallout2">
              <a:avLst>
                <a:gd name="adj1" fmla="val 18750"/>
                <a:gd name="adj2" fmla="val -8333"/>
                <a:gd name="adj3" fmla="val 18750"/>
                <a:gd name="adj4" fmla="val -16667"/>
                <a:gd name="adj5" fmla="val 304641"/>
                <a:gd name="adj6" fmla="val -2762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a:solidFill>
                    <a:schemeClr val="tx1"/>
                  </a:solidFill>
                </a:rPr>
                <a:t>84%</a:t>
              </a:r>
            </a:p>
          </p:txBody>
        </p:sp>
        <p:sp>
          <p:nvSpPr>
            <p:cNvPr id="21" name="Llamada con línea 2 20"/>
            <p:cNvSpPr/>
            <p:nvPr/>
          </p:nvSpPr>
          <p:spPr>
            <a:xfrm>
              <a:off x="7719197" y="2744166"/>
              <a:ext cx="390525" cy="209550"/>
            </a:xfrm>
            <a:prstGeom prst="borderCallout2">
              <a:avLst>
                <a:gd name="adj1" fmla="val 18750"/>
                <a:gd name="adj2" fmla="val -8333"/>
                <a:gd name="adj3" fmla="val 18750"/>
                <a:gd name="adj4" fmla="val -16667"/>
                <a:gd name="adj5" fmla="val 200041"/>
                <a:gd name="adj6" fmla="val -20449"/>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PE" sz="1000" dirty="0">
                  <a:solidFill>
                    <a:schemeClr val="tx1"/>
                  </a:solidFill>
                </a:rPr>
                <a:t>77%</a:t>
              </a:r>
            </a:p>
          </p:txBody>
        </p:sp>
      </p:grpSp>
      <p:sp>
        <p:nvSpPr>
          <p:cNvPr id="4" name="Rectángulo 3"/>
          <p:cNvSpPr/>
          <p:nvPr/>
        </p:nvSpPr>
        <p:spPr>
          <a:xfrm>
            <a:off x="2624311" y="6344622"/>
            <a:ext cx="2007281" cy="261610"/>
          </a:xfrm>
          <a:prstGeom prst="rect">
            <a:avLst/>
          </a:prstGeom>
        </p:spPr>
        <p:txBody>
          <a:bodyPr wrap="none">
            <a:spAutoFit/>
          </a:bodyPr>
          <a:lstStyle/>
          <a:p>
            <a:r>
              <a:rPr lang="es-PE" sz="1100" dirty="0"/>
              <a:t>Fuente: SIAF-MEF al 04.07.2023</a:t>
            </a:r>
          </a:p>
        </p:txBody>
      </p:sp>
    </p:spTree>
    <p:extLst>
      <p:ext uri="{BB962C8B-B14F-4D97-AF65-F5344CB8AC3E}">
        <p14:creationId xmlns:p14="http://schemas.microsoft.com/office/powerpoint/2010/main" val="162261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92A04D-9D50-DDDC-8E59-7295CA0E581E}"/>
              </a:ext>
            </a:extLst>
          </p:cNvPr>
          <p:cNvPicPr>
            <a:picLocks noChangeAspect="1"/>
          </p:cNvPicPr>
          <p:nvPr/>
        </p:nvPicPr>
        <p:blipFill>
          <a:blip r:embed="rId3"/>
          <a:stretch>
            <a:fillRect/>
          </a:stretch>
        </p:blipFill>
        <p:spPr>
          <a:xfrm>
            <a:off x="0" y="-247650"/>
            <a:ext cx="12192000" cy="7105650"/>
          </a:xfrm>
          <a:prstGeom prst="rect">
            <a:avLst/>
          </a:prstGeom>
        </p:spPr>
      </p:pic>
      <p:sp>
        <p:nvSpPr>
          <p:cNvPr id="13" name="Título 1">
            <a:extLst>
              <a:ext uri="{FF2B5EF4-FFF2-40B4-BE49-F238E27FC236}">
                <a16:creationId xmlns:a16="http://schemas.microsoft.com/office/drawing/2014/main" id="{96C15ACF-B7C0-625D-82FF-684A689A7EF8}"/>
              </a:ext>
            </a:extLst>
          </p:cNvPr>
          <p:cNvSpPr txBox="1">
            <a:spLocks/>
          </p:cNvSpPr>
          <p:nvPr/>
        </p:nvSpPr>
        <p:spPr>
          <a:xfrm>
            <a:off x="97923" y="-133904"/>
            <a:ext cx="11446547" cy="1248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Ejecución de inversiones 2023 – Sector Cultura</a:t>
            </a:r>
            <a:br>
              <a:rPr kumimoji="0" lang="es-PE" sz="4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endParaRPr kumimoji="0" lang="es-PE" sz="3200" b="0"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grpSp>
        <p:nvGrpSpPr>
          <p:cNvPr id="6" name="Grupo 5">
            <a:extLst>
              <a:ext uri="{FF2B5EF4-FFF2-40B4-BE49-F238E27FC236}">
                <a16:creationId xmlns:a16="http://schemas.microsoft.com/office/drawing/2014/main" id="{92789186-34B1-21E6-E3C4-36713FFFE966}"/>
              </a:ext>
            </a:extLst>
          </p:cNvPr>
          <p:cNvGrpSpPr/>
          <p:nvPr/>
        </p:nvGrpSpPr>
        <p:grpSpPr>
          <a:xfrm>
            <a:off x="7717106" y="1269526"/>
            <a:ext cx="3398292" cy="605345"/>
            <a:chOff x="830591" y="787279"/>
            <a:chExt cx="3398292" cy="1019496"/>
          </a:xfrm>
        </p:grpSpPr>
        <p:sp>
          <p:nvSpPr>
            <p:cNvPr id="7" name="Redondear rectángulo de esquina del mismo lado 1">
              <a:extLst>
                <a:ext uri="{FF2B5EF4-FFF2-40B4-BE49-F238E27FC236}">
                  <a16:creationId xmlns:a16="http://schemas.microsoft.com/office/drawing/2014/main" id="{178363A7-964B-7BAA-7786-66465207A737}"/>
                </a:ext>
              </a:extLst>
            </p:cNvPr>
            <p:cNvSpPr/>
            <p:nvPr/>
          </p:nvSpPr>
          <p:spPr>
            <a:xfrm rot="10800000">
              <a:off x="830591" y="787279"/>
              <a:ext cx="3398292" cy="1019496"/>
            </a:xfrm>
            <a:prstGeom prst="round2SameRect">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9BD25020-C9BC-A834-C9B7-E26111C8CD83}"/>
                </a:ext>
              </a:extLst>
            </p:cNvPr>
            <p:cNvSpPr txBox="1"/>
            <p:nvPr/>
          </p:nvSpPr>
          <p:spPr>
            <a:xfrm>
              <a:off x="1222529" y="825301"/>
              <a:ext cx="2890649" cy="881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Devengado 2023 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S/ 35.5 </a:t>
              </a:r>
              <a:r>
                <a:rPr kumimoji="0" lang="es-PE" sz="1400" b="1" i="0" u="none" strike="noStrike" kern="1200" cap="none" spc="0" normalizeH="0" baseline="0" noProof="0" dirty="0" err="1">
                  <a:ln>
                    <a:noFill/>
                  </a:ln>
                  <a:solidFill>
                    <a:prstClr val="white"/>
                  </a:solidFill>
                  <a:effectLst/>
                  <a:uLnTx/>
                  <a:uFillTx/>
                  <a:latin typeface="Gisha" panose="020B0502040204020203" pitchFamily="34" charset="-79"/>
                  <a:ea typeface="+mn-ea"/>
                  <a:cs typeface="Gisha" panose="020B0502040204020203" pitchFamily="34" charset="-79"/>
                </a:rPr>
                <a:t>mill</a:t>
              </a: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 (23.2% de Avance)</a:t>
              </a:r>
            </a:p>
          </p:txBody>
        </p:sp>
      </p:grpSp>
      <p:grpSp>
        <p:nvGrpSpPr>
          <p:cNvPr id="12" name="Grupo 11">
            <a:extLst>
              <a:ext uri="{FF2B5EF4-FFF2-40B4-BE49-F238E27FC236}">
                <a16:creationId xmlns:a16="http://schemas.microsoft.com/office/drawing/2014/main" id="{0688E1D3-B531-B77B-1D96-63274E65422F}"/>
              </a:ext>
            </a:extLst>
          </p:cNvPr>
          <p:cNvGrpSpPr/>
          <p:nvPr/>
        </p:nvGrpSpPr>
        <p:grpSpPr>
          <a:xfrm>
            <a:off x="1104562" y="1227874"/>
            <a:ext cx="3288079" cy="617477"/>
            <a:chOff x="777781" y="1014020"/>
            <a:chExt cx="3398292" cy="1042779"/>
          </a:xfrm>
        </p:grpSpPr>
        <p:sp>
          <p:nvSpPr>
            <p:cNvPr id="14" name="Redondear rectángulo de esquina del mismo lado 25">
              <a:extLst>
                <a:ext uri="{FF2B5EF4-FFF2-40B4-BE49-F238E27FC236}">
                  <a16:creationId xmlns:a16="http://schemas.microsoft.com/office/drawing/2014/main" id="{D1463D90-6288-CD8D-0EFF-970A742DD57F}"/>
                </a:ext>
              </a:extLst>
            </p:cNvPr>
            <p:cNvSpPr/>
            <p:nvPr/>
          </p:nvSpPr>
          <p:spPr>
            <a:xfrm rot="10800000">
              <a:off x="777781" y="1014020"/>
              <a:ext cx="3398292" cy="1019496"/>
            </a:xfrm>
            <a:prstGeom prst="round2SameRect">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A6914569-6A34-99EE-FA69-1367843AEB32}"/>
                </a:ext>
              </a:extLst>
            </p:cNvPr>
            <p:cNvSpPr txBox="1"/>
            <p:nvPr/>
          </p:nvSpPr>
          <p:spPr>
            <a:xfrm>
              <a:off x="1194036" y="1173199"/>
              <a:ext cx="2565780" cy="8836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Presupuesto 2023 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S/ 152.6 </a:t>
              </a:r>
              <a:r>
                <a:rPr kumimoji="0" lang="es-PE" sz="1400" b="1" i="0" u="none" strike="noStrike" kern="1200" cap="none" spc="0" normalizeH="0" baseline="0" noProof="0" dirty="0" err="1">
                  <a:ln>
                    <a:noFill/>
                  </a:ln>
                  <a:solidFill>
                    <a:prstClr val="white"/>
                  </a:solidFill>
                  <a:effectLst/>
                  <a:uLnTx/>
                  <a:uFillTx/>
                  <a:latin typeface="Gisha" panose="020B0502040204020203" pitchFamily="34" charset="-79"/>
                  <a:ea typeface="+mn-ea"/>
                  <a:cs typeface="Gisha" panose="020B0502040204020203" pitchFamily="34" charset="-79"/>
                </a:rPr>
                <a:t>mill</a:t>
              </a:r>
              <a:r>
                <a:rPr kumimoji="0" lang="es-PE" sz="1400" b="1" i="0" u="none" strike="noStrike" kern="1200" cap="none" spc="0" normalizeH="0" baseline="0" noProof="0" dirty="0">
                  <a:ln>
                    <a:noFill/>
                  </a:ln>
                  <a:solidFill>
                    <a:prstClr val="white"/>
                  </a:solidFill>
                  <a:effectLst/>
                  <a:uLnTx/>
                  <a:uFillTx/>
                  <a:latin typeface="Gisha" panose="020B0502040204020203" pitchFamily="34" charset="-79"/>
                  <a:ea typeface="+mn-ea"/>
                  <a:cs typeface="Gisha" panose="020B0502040204020203" pitchFamily="34" charset="-79"/>
                </a:rPr>
                <a:t>. </a:t>
              </a:r>
            </a:p>
          </p:txBody>
        </p:sp>
      </p:grpSp>
      <p:graphicFrame>
        <p:nvGraphicFramePr>
          <p:cNvPr id="11" name="16 Gráfico">
            <a:extLst>
              <a:ext uri="{FF2B5EF4-FFF2-40B4-BE49-F238E27FC236}">
                <a16:creationId xmlns:a16="http://schemas.microsoft.com/office/drawing/2014/main" id="{EAF192D2-84EA-4AE0-13C2-8E3F97322DF1}"/>
              </a:ext>
            </a:extLst>
          </p:cNvPr>
          <p:cNvGraphicFramePr>
            <a:graphicFrameLocks/>
          </p:cNvGraphicFramePr>
          <p:nvPr/>
        </p:nvGraphicFramePr>
        <p:xfrm>
          <a:off x="169141" y="1831565"/>
          <a:ext cx="4846986" cy="3660775"/>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a:extLst>
              <a:ext uri="{FF2B5EF4-FFF2-40B4-BE49-F238E27FC236}">
                <a16:creationId xmlns:a16="http://schemas.microsoft.com/office/drawing/2014/main" id="{590F0482-B972-BDB5-9C0D-E18DF668B94C}"/>
              </a:ext>
            </a:extLst>
          </p:cNvPr>
          <p:cNvSpPr txBox="1"/>
          <p:nvPr/>
        </p:nvSpPr>
        <p:spPr>
          <a:xfrm>
            <a:off x="5580903" y="2773849"/>
            <a:ext cx="1304907" cy="17762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s-PE"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PE" sz="1050" b="1" dirty="0">
                <a:solidFill>
                  <a:prstClr val="black"/>
                </a:solidFill>
                <a:latin typeface="Calibri" panose="020F0502020204030204"/>
              </a:rPr>
              <a:t>MC</a:t>
            </a:r>
            <a:endParaRPr kumimoji="0" lang="es-PE"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r>
              <a:rPr lang="es-PE" sz="1050" dirty="0">
                <a:solidFill>
                  <a:prstClr val="black"/>
                </a:solidFill>
                <a:latin typeface="Calibri" panose="020F0502020204030204"/>
              </a:rPr>
              <a:t>43.6</a:t>
            </a: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 % del PIM</a:t>
            </a:r>
          </a:p>
          <a:p>
            <a:pPr marL="177800" marR="0" lvl="0" indent="0" algn="l" defTabSz="914400" rtl="0" eaLnBrk="1" fontAlgn="auto" latinLnBrk="0" hangingPunct="1">
              <a:lnSpc>
                <a:spcPct val="100000"/>
              </a:lnSpc>
              <a:spcBef>
                <a:spcPts val="0"/>
              </a:spcBef>
              <a:spcAft>
                <a:spcPts val="0"/>
              </a:spcAft>
              <a:buClrTx/>
              <a:buSzTx/>
              <a:buFontTx/>
              <a:buNone/>
              <a:tabLst/>
              <a:defRPr/>
            </a:pPr>
            <a:r>
              <a:rPr lang="es-PE" sz="1050" dirty="0">
                <a:solidFill>
                  <a:prstClr val="black"/>
                </a:solidFill>
                <a:latin typeface="Calibri" panose="020F0502020204030204"/>
              </a:rPr>
              <a:t>76</a:t>
            </a: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 inversiones</a:t>
            </a:r>
          </a:p>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s-PE"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050" b="1" i="0" u="none" strike="noStrike" kern="1200" cap="none" spc="0" normalizeH="0" baseline="0" noProof="0" dirty="0">
                <a:ln>
                  <a:noFill/>
                </a:ln>
                <a:solidFill>
                  <a:prstClr val="black"/>
                </a:solidFill>
                <a:effectLst/>
                <a:uLnTx/>
                <a:uFillTx/>
                <a:latin typeface="Calibri" panose="020F0502020204030204"/>
                <a:ea typeface="+mn-ea"/>
                <a:cs typeface="+mn-cs"/>
              </a:rPr>
              <a:t>AGN</a:t>
            </a:r>
          </a:p>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0.9 % del PIM</a:t>
            </a:r>
          </a:p>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4 inversiones</a:t>
            </a:r>
            <a:endParaRPr kumimoji="0" lang="es-PE"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7800" marR="0" lvl="0" indent="0" algn="l" defTabSz="914400" rtl="0" eaLnBrk="1" fontAlgn="auto" latinLnBrk="0" hangingPunct="1">
              <a:lnSpc>
                <a:spcPct val="100000"/>
              </a:lnSpc>
              <a:spcBef>
                <a:spcPts val="0"/>
              </a:spcBef>
              <a:spcAft>
                <a:spcPts val="0"/>
              </a:spcAft>
              <a:buClrTx/>
              <a:buSzTx/>
              <a:buFontTx/>
              <a:buNone/>
              <a:tabLst/>
              <a:defRPr/>
            </a:pPr>
            <a:endParaRPr kumimoji="0" lang="es-PE"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PE" sz="1050" b="1" i="0" u="none" strike="noStrike" kern="1200" cap="none" spc="0" normalizeH="0" baseline="0" noProof="0" dirty="0">
                <a:ln>
                  <a:noFill/>
                </a:ln>
                <a:solidFill>
                  <a:prstClr val="black"/>
                </a:solidFill>
                <a:effectLst/>
                <a:uLnTx/>
                <a:uFillTx/>
                <a:latin typeface="Calibri" panose="020F0502020204030204"/>
                <a:ea typeface="+mn-ea"/>
                <a:cs typeface="+mn-cs"/>
              </a:rPr>
              <a:t>IRTP</a:t>
            </a:r>
          </a:p>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21.8 % del PIM</a:t>
            </a:r>
          </a:p>
          <a:p>
            <a:pPr marL="17780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9 inversiones</a:t>
            </a:r>
          </a:p>
        </p:txBody>
      </p:sp>
      <p:graphicFrame>
        <p:nvGraphicFramePr>
          <p:cNvPr id="17" name="7 Gráfico">
            <a:extLst>
              <a:ext uri="{FF2B5EF4-FFF2-40B4-BE49-F238E27FC236}">
                <a16:creationId xmlns:a16="http://schemas.microsoft.com/office/drawing/2014/main" id="{B44EC3D4-D800-416F-88F7-7FCAF40C90CE}"/>
              </a:ext>
            </a:extLst>
          </p:cNvPr>
          <p:cNvGraphicFramePr>
            <a:graphicFrameLocks/>
          </p:cNvGraphicFramePr>
          <p:nvPr>
            <p:extLst>
              <p:ext uri="{D42A27DB-BD31-4B8C-83A1-F6EECF244321}">
                <p14:modId xmlns:p14="http://schemas.microsoft.com/office/powerpoint/2010/main" val="139627752"/>
              </p:ext>
            </p:extLst>
          </p:nvPr>
        </p:nvGraphicFramePr>
        <p:xfrm>
          <a:off x="7175875" y="2030270"/>
          <a:ext cx="4209302" cy="37628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156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92A04D-9D50-DDDC-8E59-7295CA0E581E}"/>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6" name="Gráfico 15">
            <a:extLst>
              <a:ext uri="{FF2B5EF4-FFF2-40B4-BE49-F238E27FC236}">
                <a16:creationId xmlns:a16="http://schemas.microsoft.com/office/drawing/2014/main" id="{C948CF0B-458C-49F9-B5AC-E153CC50406D}"/>
              </a:ext>
            </a:extLst>
          </p:cNvPr>
          <p:cNvGraphicFramePr>
            <a:graphicFrameLocks/>
          </p:cNvGraphicFramePr>
          <p:nvPr>
            <p:extLst>
              <p:ext uri="{D42A27DB-BD31-4B8C-83A1-F6EECF244321}">
                <p14:modId xmlns:p14="http://schemas.microsoft.com/office/powerpoint/2010/main" val="3312567532"/>
              </p:ext>
            </p:extLst>
          </p:nvPr>
        </p:nvGraphicFramePr>
        <p:xfrm>
          <a:off x="861719" y="1318742"/>
          <a:ext cx="11118079" cy="4220516"/>
        </p:xfrm>
        <a:graphic>
          <a:graphicData uri="http://schemas.openxmlformats.org/drawingml/2006/chart">
            <c:chart xmlns:c="http://schemas.openxmlformats.org/drawingml/2006/chart" xmlns:r="http://schemas.openxmlformats.org/officeDocument/2006/relationships" r:id="rId4"/>
          </a:graphicData>
        </a:graphic>
      </p:graphicFrame>
      <p:sp>
        <p:nvSpPr>
          <p:cNvPr id="13" name="Título 1">
            <a:extLst>
              <a:ext uri="{FF2B5EF4-FFF2-40B4-BE49-F238E27FC236}">
                <a16:creationId xmlns:a16="http://schemas.microsoft.com/office/drawing/2014/main" id="{96C15ACF-B7C0-625D-82FF-684A689A7EF8}"/>
              </a:ext>
            </a:extLst>
          </p:cNvPr>
          <p:cNvSpPr txBox="1">
            <a:spLocks/>
          </p:cNvSpPr>
          <p:nvPr/>
        </p:nvSpPr>
        <p:spPr>
          <a:xfrm>
            <a:off x="-25761" y="0"/>
            <a:ext cx="12049694" cy="10654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Programación mensual vs ejecución mensual de inversiones</a:t>
            </a:r>
            <a:br>
              <a:rPr kumimoji="0" lang="es-E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br>
            <a:r>
              <a:rPr kumimoji="0" lang="es-ES" sz="20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(en millones de soles)</a:t>
            </a:r>
            <a:endParaRPr kumimoji="0" lang="es-E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graphicFrame>
        <p:nvGraphicFramePr>
          <p:cNvPr id="4" name="Tabla 3">
            <a:extLst>
              <a:ext uri="{FF2B5EF4-FFF2-40B4-BE49-F238E27FC236}">
                <a16:creationId xmlns:a16="http://schemas.microsoft.com/office/drawing/2014/main" id="{0317CAE8-521D-8E52-FA7F-77BC6715B22E}"/>
              </a:ext>
            </a:extLst>
          </p:cNvPr>
          <p:cNvGraphicFramePr>
            <a:graphicFrameLocks noGrp="1"/>
          </p:cNvGraphicFramePr>
          <p:nvPr/>
        </p:nvGraphicFramePr>
        <p:xfrm>
          <a:off x="3594847" y="1438375"/>
          <a:ext cx="6257363" cy="1188844"/>
        </p:xfrm>
        <a:graphic>
          <a:graphicData uri="http://schemas.openxmlformats.org/drawingml/2006/table">
            <a:tbl>
              <a:tblPr/>
              <a:tblGrid>
                <a:gridCol w="604576">
                  <a:extLst>
                    <a:ext uri="{9D8B030D-6E8A-4147-A177-3AD203B41FA5}">
                      <a16:colId xmlns:a16="http://schemas.microsoft.com/office/drawing/2014/main" val="4121036427"/>
                    </a:ext>
                  </a:extLst>
                </a:gridCol>
                <a:gridCol w="604576">
                  <a:extLst>
                    <a:ext uri="{9D8B030D-6E8A-4147-A177-3AD203B41FA5}">
                      <a16:colId xmlns:a16="http://schemas.microsoft.com/office/drawing/2014/main" val="2054898756"/>
                    </a:ext>
                  </a:extLst>
                </a:gridCol>
                <a:gridCol w="959765">
                  <a:extLst>
                    <a:ext uri="{9D8B030D-6E8A-4147-A177-3AD203B41FA5}">
                      <a16:colId xmlns:a16="http://schemas.microsoft.com/office/drawing/2014/main" val="1072023947"/>
                    </a:ext>
                  </a:extLst>
                </a:gridCol>
                <a:gridCol w="959765">
                  <a:extLst>
                    <a:ext uri="{9D8B030D-6E8A-4147-A177-3AD203B41FA5}">
                      <a16:colId xmlns:a16="http://schemas.microsoft.com/office/drawing/2014/main" val="786330057"/>
                    </a:ext>
                  </a:extLst>
                </a:gridCol>
                <a:gridCol w="906864">
                  <a:extLst>
                    <a:ext uri="{9D8B030D-6E8A-4147-A177-3AD203B41FA5}">
                      <a16:colId xmlns:a16="http://schemas.microsoft.com/office/drawing/2014/main" val="1780863830"/>
                    </a:ext>
                  </a:extLst>
                </a:gridCol>
                <a:gridCol w="899307">
                  <a:extLst>
                    <a:ext uri="{9D8B030D-6E8A-4147-A177-3AD203B41FA5}">
                      <a16:colId xmlns:a16="http://schemas.microsoft.com/office/drawing/2014/main" val="2935850381"/>
                    </a:ext>
                  </a:extLst>
                </a:gridCol>
                <a:gridCol w="604576">
                  <a:extLst>
                    <a:ext uri="{9D8B030D-6E8A-4147-A177-3AD203B41FA5}">
                      <a16:colId xmlns:a16="http://schemas.microsoft.com/office/drawing/2014/main" val="3214731925"/>
                    </a:ext>
                  </a:extLst>
                </a:gridCol>
                <a:gridCol w="717934">
                  <a:extLst>
                    <a:ext uri="{9D8B030D-6E8A-4147-A177-3AD203B41FA5}">
                      <a16:colId xmlns:a16="http://schemas.microsoft.com/office/drawing/2014/main" val="1872737525"/>
                    </a:ext>
                  </a:extLst>
                </a:gridCol>
              </a:tblGrid>
              <a:tr h="253328">
                <a:tc>
                  <a:txBody>
                    <a:bodyPr/>
                    <a:lstStyle/>
                    <a:p>
                      <a:pPr algn="ctr" rtl="0" fontAlgn="ctr"/>
                      <a:r>
                        <a:rPr lang="es-PE" sz="1000" b="1" i="0" u="none" strike="noStrike">
                          <a:solidFill>
                            <a:srgbClr val="FFFFFF"/>
                          </a:solidFill>
                          <a:effectLst/>
                          <a:latin typeface="Calibri" panose="020F0502020204030204" pitchFamily="34" charset="0"/>
                        </a:rPr>
                        <a:t>UE/Pliego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N° de Inv.</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PIM 2023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Devengado acumulado</a:t>
                      </a:r>
                      <a:br>
                        <a:rPr lang="es-PE" sz="1000" b="1" i="0" u="none" strike="noStrike">
                          <a:solidFill>
                            <a:srgbClr val="FFFFFF"/>
                          </a:solidFill>
                          <a:effectLst/>
                          <a:latin typeface="Calibri" panose="020F0502020204030204" pitchFamily="34" charset="0"/>
                        </a:rPr>
                      </a:br>
                      <a:r>
                        <a:rPr lang="es-PE" sz="900" b="1" i="0" u="none" strike="noStrike">
                          <a:solidFill>
                            <a:srgbClr val="D6DCE4"/>
                          </a:solidFill>
                          <a:effectLst/>
                          <a:latin typeface="Calibri" panose="020F0502020204030204" pitchFamily="34" charset="0"/>
                        </a:rPr>
                        <a:t>(Al 30.06.2023)</a:t>
                      </a:r>
                      <a:endParaRPr lang="es-PE" sz="1000" b="1"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Programación Julio - Diciembre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Devengado proyectado 2023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Saldo PIM 2023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 Avance proyectado 2023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237F70"/>
                    </a:solidFill>
                  </a:tcPr>
                </a:tc>
                <a:extLst>
                  <a:ext uri="{0D108BD9-81ED-4DB2-BD59-A6C34878D82A}">
                    <a16:rowId xmlns:a16="http://schemas.microsoft.com/office/drawing/2014/main" val="2796701095"/>
                  </a:ext>
                </a:extLst>
              </a:tr>
              <a:tr h="67135">
                <a:tc>
                  <a:txBody>
                    <a:bodyPr/>
                    <a:lstStyle/>
                    <a:p>
                      <a:pPr algn="ctr" rtl="0" fontAlgn="ctr"/>
                      <a:r>
                        <a:rPr lang="es-PE" sz="1000" b="0" i="0" u="none" strike="noStrike">
                          <a:solidFill>
                            <a:srgbClr val="000000"/>
                          </a:solidFill>
                          <a:effectLst/>
                          <a:latin typeface="Calibri" panose="020F0502020204030204" pitchFamily="34" charset="0"/>
                        </a:rPr>
                        <a:t>MC</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118.0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73.8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108.0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91.5%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94209862"/>
                  </a:ext>
                </a:extLst>
              </a:tr>
              <a:tr h="108569">
                <a:tc>
                  <a:txBody>
                    <a:bodyPr/>
                    <a:lstStyle/>
                    <a:p>
                      <a:pPr algn="ctr" rtl="0" fontAlgn="ctr"/>
                      <a:r>
                        <a:rPr lang="es-PE" sz="1000" b="0" i="0" u="none" strike="noStrike">
                          <a:solidFill>
                            <a:srgbClr val="000000"/>
                          </a:solidFill>
                          <a:effectLst/>
                          <a:latin typeface="Calibri" panose="020F0502020204030204" pitchFamily="34" charset="0"/>
                        </a:rPr>
                        <a:t>AGN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2295882"/>
                  </a:ext>
                </a:extLst>
              </a:tr>
              <a:tr h="236344">
                <a:tc>
                  <a:txBody>
                    <a:bodyPr/>
                    <a:lstStyle/>
                    <a:p>
                      <a:pPr algn="ctr" rtl="0" fontAlgn="ctr"/>
                      <a:r>
                        <a:rPr lang="es-PE" sz="1000" b="0" i="0" u="none" strike="noStrike">
                          <a:solidFill>
                            <a:srgbClr val="000000"/>
                          </a:solidFill>
                          <a:effectLst/>
                          <a:latin typeface="Calibri" panose="020F0502020204030204" pitchFamily="34" charset="0"/>
                        </a:rPr>
                        <a:t>IRTP</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PE" sz="1000" b="0" i="0" u="none" strike="noStrike">
                          <a:solidFill>
                            <a:srgbClr val="000000"/>
                          </a:solidFill>
                          <a:effectLst/>
                          <a:latin typeface="Calibri" panose="020F0502020204030204" pitchFamily="34" charset="0"/>
                        </a:rPr>
                        <a:t>100.0%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27068576"/>
                  </a:ext>
                </a:extLst>
              </a:tr>
              <a:tr h="111327">
                <a:tc>
                  <a:txBody>
                    <a:bodyPr/>
                    <a:lstStyle/>
                    <a:p>
                      <a:pPr algn="ctr" rtl="0" fontAlgn="ctr"/>
                      <a:r>
                        <a:rPr lang="es-PE" sz="10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152.6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35.5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107.2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142.6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a:solidFill>
                            <a:srgbClr val="FFFFFF"/>
                          </a:solidFill>
                          <a:effectLst/>
                          <a:latin typeface="Calibri" panose="020F0502020204030204" pitchFamily="34" charset="0"/>
                        </a:rPr>
                        <a:t>10.0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tc>
                  <a:txBody>
                    <a:bodyPr/>
                    <a:lstStyle/>
                    <a:p>
                      <a:pPr algn="ctr" rtl="0" fontAlgn="ctr"/>
                      <a:r>
                        <a:rPr lang="es-PE" sz="1000" b="1" i="0" u="none" strike="noStrike" dirty="0">
                          <a:solidFill>
                            <a:srgbClr val="FFFFFF"/>
                          </a:solidFill>
                          <a:effectLst/>
                          <a:latin typeface="Calibri" panose="020F0502020204030204" pitchFamily="34" charset="0"/>
                        </a:rPr>
                        <a:t>93.5%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37F70"/>
                    </a:solidFill>
                  </a:tcPr>
                </a:tc>
                <a:extLst>
                  <a:ext uri="{0D108BD9-81ED-4DB2-BD59-A6C34878D82A}">
                    <a16:rowId xmlns:a16="http://schemas.microsoft.com/office/drawing/2014/main" val="3984122889"/>
                  </a:ext>
                </a:extLst>
              </a:tr>
            </a:tbl>
          </a:graphicData>
        </a:graphic>
      </p:graphicFrame>
      <p:sp>
        <p:nvSpPr>
          <p:cNvPr id="6" name="CuadroTexto 5">
            <a:extLst>
              <a:ext uri="{FF2B5EF4-FFF2-40B4-BE49-F238E27FC236}">
                <a16:creationId xmlns:a16="http://schemas.microsoft.com/office/drawing/2014/main" id="{5E55EA01-30C8-D4B1-6D91-FA435F78F339}"/>
              </a:ext>
            </a:extLst>
          </p:cNvPr>
          <p:cNvSpPr txBox="1"/>
          <p:nvPr/>
        </p:nvSpPr>
        <p:spPr>
          <a:xfrm>
            <a:off x="1178438" y="5419625"/>
            <a:ext cx="10801360" cy="738664"/>
          </a:xfrm>
          <a:prstGeom prst="rect">
            <a:avLst/>
          </a:prstGeom>
          <a:noFill/>
        </p:spPr>
        <p:txBody>
          <a:bodyPr wrap="square" rtlCol="0">
            <a:spAutoFit/>
          </a:bodyPr>
          <a:lstStyle/>
          <a:p>
            <a:pPr marL="285750" indent="-285750">
              <a:buFont typeface="Wingdings" panose="05000000000000000000" pitchFamily="2" charset="2"/>
              <a:buChar char="ü"/>
            </a:pPr>
            <a:r>
              <a:rPr lang="es-ES" sz="1400" b="1" dirty="0"/>
              <a:t>La Ejecución del I trimestre se vio afectada por las protestas sociales.</a:t>
            </a:r>
          </a:p>
          <a:p>
            <a:pPr marL="285750" indent="-285750">
              <a:buFont typeface="Wingdings" panose="05000000000000000000" pitchFamily="2" charset="2"/>
              <a:buChar char="ü"/>
            </a:pPr>
            <a:r>
              <a:rPr lang="es-ES" sz="1400" b="1" dirty="0"/>
              <a:t> Se tiene programado ejecutar en el IV trimestre S/78.2 millones, el cual representa el 51.3% del PIM 2023, correspondiendo principalmente a CC.HH, PI CH Huamanga, PI CH Rímac, PI MUNA y a inversiones para adquisición de equipos en el pliego IRTP, entre otros.</a:t>
            </a:r>
            <a:endParaRPr lang="es-PE" sz="1400" b="1" dirty="0"/>
          </a:p>
        </p:txBody>
      </p:sp>
    </p:spTree>
    <p:extLst>
      <p:ext uri="{BB962C8B-B14F-4D97-AF65-F5344CB8AC3E}">
        <p14:creationId xmlns:p14="http://schemas.microsoft.com/office/powerpoint/2010/main" val="222866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EA24EE-B82B-52E0-5126-E9503F178C68}"/>
              </a:ext>
            </a:extLst>
          </p:cNvPr>
          <p:cNvPicPr>
            <a:picLocks noChangeAspect="1"/>
          </p:cNvPicPr>
          <p:nvPr/>
        </p:nvPicPr>
        <p:blipFill>
          <a:blip r:embed="rId3"/>
          <a:stretch>
            <a:fillRect/>
          </a:stretch>
        </p:blipFill>
        <p:spPr>
          <a:xfrm>
            <a:off x="-4577" y="-676081"/>
            <a:ext cx="12192000" cy="7538865"/>
          </a:xfrm>
          <a:prstGeom prst="rect">
            <a:avLst/>
          </a:prstGeom>
        </p:spPr>
      </p:pic>
      <p:grpSp>
        <p:nvGrpSpPr>
          <p:cNvPr id="8" name="125 Grupo">
            <a:extLst>
              <a:ext uri="{FF2B5EF4-FFF2-40B4-BE49-F238E27FC236}">
                <a16:creationId xmlns:a16="http://schemas.microsoft.com/office/drawing/2014/main" id="{9A479E25-ADC1-5330-3410-8C13E4077A50}"/>
              </a:ext>
            </a:extLst>
          </p:cNvPr>
          <p:cNvGrpSpPr/>
          <p:nvPr/>
        </p:nvGrpSpPr>
        <p:grpSpPr>
          <a:xfrm>
            <a:off x="948933" y="1723366"/>
            <a:ext cx="6117733" cy="4494045"/>
            <a:chOff x="1028292" y="781258"/>
            <a:chExt cx="6250463" cy="5615226"/>
          </a:xfrm>
        </p:grpSpPr>
        <p:sp>
          <p:nvSpPr>
            <p:cNvPr id="9" name="TextBox 26">
              <a:extLst>
                <a:ext uri="{FF2B5EF4-FFF2-40B4-BE49-F238E27FC236}">
                  <a16:creationId xmlns:a16="http://schemas.microsoft.com/office/drawing/2014/main" id="{EBCDBE1B-C0FA-AD8F-AA9D-A5B1BB246881}"/>
                </a:ext>
              </a:extLst>
            </p:cNvPr>
            <p:cNvSpPr txBox="1"/>
            <p:nvPr/>
          </p:nvSpPr>
          <p:spPr bwMode="auto">
            <a:xfrm>
              <a:off x="5438791" y="4105271"/>
              <a:ext cx="1839964" cy="65135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Cusco</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34.4</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37 inversiones</a:t>
              </a:r>
            </a:p>
          </p:txBody>
        </p:sp>
        <p:sp>
          <p:nvSpPr>
            <p:cNvPr id="17" name="Freeform 7">
              <a:extLst>
                <a:ext uri="{FF2B5EF4-FFF2-40B4-BE49-F238E27FC236}">
                  <a16:creationId xmlns:a16="http://schemas.microsoft.com/office/drawing/2014/main" id="{9A403AD0-BE82-AB86-02AF-F60D0E39D5FC}"/>
                </a:ext>
              </a:extLst>
            </p:cNvPr>
            <p:cNvSpPr>
              <a:spLocks/>
            </p:cNvSpPr>
            <p:nvPr/>
          </p:nvSpPr>
          <p:spPr bwMode="auto">
            <a:xfrm>
              <a:off x="4373771" y="3628781"/>
              <a:ext cx="1001100" cy="913479"/>
            </a:xfrm>
            <a:custGeom>
              <a:avLst/>
              <a:gdLst>
                <a:gd name="T0" fmla="*/ 2147483646 w 595"/>
                <a:gd name="T1" fmla="*/ 2147483646 h 529"/>
                <a:gd name="T2" fmla="*/ 2147483646 w 595"/>
                <a:gd name="T3" fmla="*/ 2147483646 h 529"/>
                <a:gd name="T4" fmla="*/ 2147483646 w 595"/>
                <a:gd name="T5" fmla="*/ 2147483646 h 529"/>
                <a:gd name="T6" fmla="*/ 2147483646 w 595"/>
                <a:gd name="T7" fmla="*/ 2147483646 h 529"/>
                <a:gd name="T8" fmla="*/ 2147483646 w 595"/>
                <a:gd name="T9" fmla="*/ 2147483646 h 529"/>
                <a:gd name="T10" fmla="*/ 2147483646 w 595"/>
                <a:gd name="T11" fmla="*/ 2147483646 h 529"/>
                <a:gd name="T12" fmla="*/ 2147483646 w 595"/>
                <a:gd name="T13" fmla="*/ 2147483646 h 529"/>
                <a:gd name="T14" fmla="*/ 2147483646 w 595"/>
                <a:gd name="T15" fmla="*/ 2147483646 h 529"/>
                <a:gd name="T16" fmla="*/ 2147483646 w 595"/>
                <a:gd name="T17" fmla="*/ 2147483646 h 529"/>
                <a:gd name="T18" fmla="*/ 2147483646 w 595"/>
                <a:gd name="T19" fmla="*/ 2147483646 h 529"/>
                <a:gd name="T20" fmla="*/ 2147483646 w 595"/>
                <a:gd name="T21" fmla="*/ 0 h 529"/>
                <a:gd name="T22" fmla="*/ 2147483646 w 595"/>
                <a:gd name="T23" fmla="*/ 2147483646 h 529"/>
                <a:gd name="T24" fmla="*/ 2147483646 w 595"/>
                <a:gd name="T25" fmla="*/ 2147483646 h 529"/>
                <a:gd name="T26" fmla="*/ 2147483646 w 595"/>
                <a:gd name="T27" fmla="*/ 2147483646 h 529"/>
                <a:gd name="T28" fmla="*/ 2147483646 w 595"/>
                <a:gd name="T29" fmla="*/ 2147483646 h 529"/>
                <a:gd name="T30" fmla="*/ 2147483646 w 595"/>
                <a:gd name="T31" fmla="*/ 2147483646 h 529"/>
                <a:gd name="T32" fmla="*/ 2147483646 w 595"/>
                <a:gd name="T33" fmla="*/ 2147483646 h 529"/>
                <a:gd name="T34" fmla="*/ 2147483646 w 595"/>
                <a:gd name="T35" fmla="*/ 2147483646 h 529"/>
                <a:gd name="T36" fmla="*/ 2147483646 w 595"/>
                <a:gd name="T37" fmla="*/ 2147483646 h 529"/>
                <a:gd name="T38" fmla="*/ 2147483646 w 595"/>
                <a:gd name="T39" fmla="*/ 2147483646 h 529"/>
                <a:gd name="T40" fmla="*/ 2147483646 w 595"/>
                <a:gd name="T41" fmla="*/ 2147483646 h 529"/>
                <a:gd name="T42" fmla="*/ 2147483646 w 595"/>
                <a:gd name="T43" fmla="*/ 2147483646 h 529"/>
                <a:gd name="T44" fmla="*/ 2147483646 w 595"/>
                <a:gd name="T45" fmla="*/ 2147483646 h 529"/>
                <a:gd name="T46" fmla="*/ 2147483646 w 595"/>
                <a:gd name="T47" fmla="*/ 2147483646 h 529"/>
                <a:gd name="T48" fmla="*/ 2147483646 w 595"/>
                <a:gd name="T49" fmla="*/ 2147483646 h 529"/>
                <a:gd name="T50" fmla="*/ 2147483646 w 595"/>
                <a:gd name="T51" fmla="*/ 2147483646 h 529"/>
                <a:gd name="T52" fmla="*/ 2147483646 w 595"/>
                <a:gd name="T53" fmla="*/ 2147483646 h 529"/>
                <a:gd name="T54" fmla="*/ 2147483646 w 595"/>
                <a:gd name="T55" fmla="*/ 2147483646 h 529"/>
                <a:gd name="T56" fmla="*/ 2147483646 w 595"/>
                <a:gd name="T57" fmla="*/ 2147483646 h 529"/>
                <a:gd name="T58" fmla="*/ 2147483646 w 595"/>
                <a:gd name="T59" fmla="*/ 2147483646 h 529"/>
                <a:gd name="T60" fmla="*/ 2147483646 w 595"/>
                <a:gd name="T61" fmla="*/ 2147483646 h 529"/>
                <a:gd name="T62" fmla="*/ 2147483646 w 595"/>
                <a:gd name="T63" fmla="*/ 2147483646 h 529"/>
                <a:gd name="T64" fmla="*/ 2147483646 w 595"/>
                <a:gd name="T65" fmla="*/ 2147483646 h 529"/>
                <a:gd name="T66" fmla="*/ 2147483646 w 595"/>
                <a:gd name="T67" fmla="*/ 2147483646 h 529"/>
                <a:gd name="T68" fmla="*/ 2147483646 w 595"/>
                <a:gd name="T69" fmla="*/ 2147483646 h 529"/>
                <a:gd name="T70" fmla="*/ 2147483646 w 595"/>
                <a:gd name="T71" fmla="*/ 2147483646 h 529"/>
                <a:gd name="T72" fmla="*/ 2147483646 w 595"/>
                <a:gd name="T73" fmla="*/ 2147483646 h 529"/>
                <a:gd name="T74" fmla="*/ 2147483646 w 595"/>
                <a:gd name="T75" fmla="*/ 2147483646 h 529"/>
                <a:gd name="T76" fmla="*/ 2147483646 w 595"/>
                <a:gd name="T77" fmla="*/ 2147483646 h 529"/>
                <a:gd name="T78" fmla="*/ 2147483646 w 595"/>
                <a:gd name="T79" fmla="*/ 2147483646 h 529"/>
                <a:gd name="T80" fmla="*/ 2147483646 w 595"/>
                <a:gd name="T81" fmla="*/ 2147483646 h 529"/>
                <a:gd name="T82" fmla="*/ 2147483646 w 595"/>
                <a:gd name="T83" fmla="*/ 2147483646 h 529"/>
                <a:gd name="T84" fmla="*/ 2147483646 w 595"/>
                <a:gd name="T85" fmla="*/ 2147483646 h 529"/>
                <a:gd name="T86" fmla="*/ 2147483646 w 595"/>
                <a:gd name="T87" fmla="*/ 2147483646 h 529"/>
                <a:gd name="T88" fmla="*/ 2147483646 w 595"/>
                <a:gd name="T89" fmla="*/ 2147483646 h 529"/>
                <a:gd name="T90" fmla="*/ 2147483646 w 595"/>
                <a:gd name="T91" fmla="*/ 2147483646 h 529"/>
                <a:gd name="T92" fmla="*/ 2147483646 w 595"/>
                <a:gd name="T93" fmla="*/ 2147483646 h 529"/>
                <a:gd name="T94" fmla="*/ 2147483646 w 595"/>
                <a:gd name="T95" fmla="*/ 2147483646 h 529"/>
                <a:gd name="T96" fmla="*/ 2147483646 w 595"/>
                <a:gd name="T97" fmla="*/ 2147483646 h 529"/>
                <a:gd name="T98" fmla="*/ 2147483646 w 595"/>
                <a:gd name="T99" fmla="*/ 2147483646 h 529"/>
                <a:gd name="T100" fmla="*/ 2147483646 w 595"/>
                <a:gd name="T101" fmla="*/ 2147483646 h 529"/>
                <a:gd name="T102" fmla="*/ 2147483646 w 595"/>
                <a:gd name="T103" fmla="*/ 2147483646 h 529"/>
                <a:gd name="T104" fmla="*/ 2147483646 w 595"/>
                <a:gd name="T105" fmla="*/ 2147483646 h 529"/>
                <a:gd name="T106" fmla="*/ 2147483646 w 595"/>
                <a:gd name="T107" fmla="*/ 2147483646 h 529"/>
                <a:gd name="T108" fmla="*/ 2147483646 w 595"/>
                <a:gd name="T109" fmla="*/ 2147483646 h 529"/>
                <a:gd name="T110" fmla="*/ 2147483646 w 595"/>
                <a:gd name="T111" fmla="*/ 2147483646 h 529"/>
                <a:gd name="T112" fmla="*/ 2147483646 w 595"/>
                <a:gd name="T113" fmla="*/ 2147483646 h 5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5"/>
                <a:gd name="T172" fmla="*/ 0 h 529"/>
                <a:gd name="T173" fmla="*/ 595 w 595"/>
                <a:gd name="T174" fmla="*/ 529 h 5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5" h="529">
                  <a:moveTo>
                    <a:pt x="23" y="208"/>
                  </a:moveTo>
                  <a:cubicBezTo>
                    <a:pt x="28" y="204"/>
                    <a:pt x="31" y="200"/>
                    <a:pt x="34" y="195"/>
                  </a:cubicBezTo>
                  <a:cubicBezTo>
                    <a:pt x="37" y="189"/>
                    <a:pt x="42" y="185"/>
                    <a:pt x="42" y="178"/>
                  </a:cubicBezTo>
                  <a:cubicBezTo>
                    <a:pt x="42" y="162"/>
                    <a:pt x="42" y="162"/>
                    <a:pt x="42" y="162"/>
                  </a:cubicBezTo>
                  <a:cubicBezTo>
                    <a:pt x="42" y="158"/>
                    <a:pt x="42" y="156"/>
                    <a:pt x="42" y="152"/>
                  </a:cubicBezTo>
                  <a:cubicBezTo>
                    <a:pt x="42" y="150"/>
                    <a:pt x="43" y="146"/>
                    <a:pt x="45" y="146"/>
                  </a:cubicBezTo>
                  <a:cubicBezTo>
                    <a:pt x="81" y="146"/>
                    <a:pt x="102" y="147"/>
                    <a:pt x="138" y="147"/>
                  </a:cubicBezTo>
                  <a:cubicBezTo>
                    <a:pt x="146" y="148"/>
                    <a:pt x="150" y="148"/>
                    <a:pt x="159" y="148"/>
                  </a:cubicBezTo>
                  <a:cubicBezTo>
                    <a:pt x="161" y="148"/>
                    <a:pt x="162" y="146"/>
                    <a:pt x="164" y="144"/>
                  </a:cubicBezTo>
                  <a:cubicBezTo>
                    <a:pt x="169" y="139"/>
                    <a:pt x="171" y="134"/>
                    <a:pt x="176" y="130"/>
                  </a:cubicBezTo>
                  <a:cubicBezTo>
                    <a:pt x="184" y="122"/>
                    <a:pt x="187" y="116"/>
                    <a:pt x="190" y="106"/>
                  </a:cubicBezTo>
                  <a:cubicBezTo>
                    <a:pt x="190" y="103"/>
                    <a:pt x="191" y="102"/>
                    <a:pt x="191" y="99"/>
                  </a:cubicBezTo>
                  <a:cubicBezTo>
                    <a:pt x="192" y="93"/>
                    <a:pt x="191" y="87"/>
                    <a:pt x="196" y="84"/>
                  </a:cubicBezTo>
                  <a:cubicBezTo>
                    <a:pt x="203" y="78"/>
                    <a:pt x="208" y="77"/>
                    <a:pt x="215" y="72"/>
                  </a:cubicBezTo>
                  <a:cubicBezTo>
                    <a:pt x="220" y="67"/>
                    <a:pt x="222" y="64"/>
                    <a:pt x="226" y="59"/>
                  </a:cubicBezTo>
                  <a:cubicBezTo>
                    <a:pt x="229" y="55"/>
                    <a:pt x="232" y="53"/>
                    <a:pt x="236" y="50"/>
                  </a:cubicBezTo>
                  <a:cubicBezTo>
                    <a:pt x="242" y="44"/>
                    <a:pt x="246" y="40"/>
                    <a:pt x="252" y="34"/>
                  </a:cubicBezTo>
                  <a:cubicBezTo>
                    <a:pt x="257" y="30"/>
                    <a:pt x="258" y="28"/>
                    <a:pt x="263" y="25"/>
                  </a:cubicBezTo>
                  <a:cubicBezTo>
                    <a:pt x="266" y="23"/>
                    <a:pt x="268" y="22"/>
                    <a:pt x="271" y="19"/>
                  </a:cubicBezTo>
                  <a:cubicBezTo>
                    <a:pt x="275" y="16"/>
                    <a:pt x="277" y="13"/>
                    <a:pt x="282" y="11"/>
                  </a:cubicBezTo>
                  <a:cubicBezTo>
                    <a:pt x="286" y="8"/>
                    <a:pt x="288" y="3"/>
                    <a:pt x="292" y="0"/>
                  </a:cubicBezTo>
                  <a:cubicBezTo>
                    <a:pt x="292" y="0"/>
                    <a:pt x="292" y="0"/>
                    <a:pt x="292" y="0"/>
                  </a:cubicBezTo>
                  <a:cubicBezTo>
                    <a:pt x="290" y="157"/>
                    <a:pt x="290" y="157"/>
                    <a:pt x="290" y="157"/>
                  </a:cubicBezTo>
                  <a:cubicBezTo>
                    <a:pt x="297" y="156"/>
                    <a:pt x="299" y="149"/>
                    <a:pt x="306" y="149"/>
                  </a:cubicBezTo>
                  <a:cubicBezTo>
                    <a:pt x="309" y="149"/>
                    <a:pt x="310" y="153"/>
                    <a:pt x="313" y="155"/>
                  </a:cubicBezTo>
                  <a:cubicBezTo>
                    <a:pt x="318" y="159"/>
                    <a:pt x="321" y="163"/>
                    <a:pt x="327" y="165"/>
                  </a:cubicBezTo>
                  <a:cubicBezTo>
                    <a:pt x="335" y="168"/>
                    <a:pt x="340" y="169"/>
                    <a:pt x="348" y="169"/>
                  </a:cubicBezTo>
                  <a:cubicBezTo>
                    <a:pt x="356" y="169"/>
                    <a:pt x="359" y="166"/>
                    <a:pt x="366" y="165"/>
                  </a:cubicBezTo>
                  <a:cubicBezTo>
                    <a:pt x="372" y="163"/>
                    <a:pt x="376" y="162"/>
                    <a:pt x="381" y="159"/>
                  </a:cubicBezTo>
                  <a:cubicBezTo>
                    <a:pt x="390" y="153"/>
                    <a:pt x="393" y="144"/>
                    <a:pt x="403" y="144"/>
                  </a:cubicBezTo>
                  <a:cubicBezTo>
                    <a:pt x="410" y="144"/>
                    <a:pt x="412" y="150"/>
                    <a:pt x="418" y="152"/>
                  </a:cubicBezTo>
                  <a:cubicBezTo>
                    <a:pt x="433" y="155"/>
                    <a:pt x="443" y="153"/>
                    <a:pt x="458" y="156"/>
                  </a:cubicBezTo>
                  <a:cubicBezTo>
                    <a:pt x="458" y="156"/>
                    <a:pt x="458" y="156"/>
                    <a:pt x="458" y="156"/>
                  </a:cubicBezTo>
                  <a:cubicBezTo>
                    <a:pt x="595" y="403"/>
                    <a:pt x="595" y="403"/>
                    <a:pt x="595" y="403"/>
                  </a:cubicBezTo>
                  <a:cubicBezTo>
                    <a:pt x="590" y="408"/>
                    <a:pt x="587" y="412"/>
                    <a:pt x="581" y="416"/>
                  </a:cubicBezTo>
                  <a:cubicBezTo>
                    <a:pt x="578" y="418"/>
                    <a:pt x="575" y="420"/>
                    <a:pt x="575" y="423"/>
                  </a:cubicBezTo>
                  <a:cubicBezTo>
                    <a:pt x="575" y="427"/>
                    <a:pt x="582" y="426"/>
                    <a:pt x="582" y="430"/>
                  </a:cubicBezTo>
                  <a:cubicBezTo>
                    <a:pt x="582" y="436"/>
                    <a:pt x="574" y="434"/>
                    <a:pt x="568" y="437"/>
                  </a:cubicBezTo>
                  <a:cubicBezTo>
                    <a:pt x="563" y="438"/>
                    <a:pt x="563" y="443"/>
                    <a:pt x="559" y="447"/>
                  </a:cubicBezTo>
                  <a:cubicBezTo>
                    <a:pt x="554" y="452"/>
                    <a:pt x="552" y="456"/>
                    <a:pt x="547" y="461"/>
                  </a:cubicBezTo>
                  <a:cubicBezTo>
                    <a:pt x="545" y="464"/>
                    <a:pt x="542" y="465"/>
                    <a:pt x="542" y="469"/>
                  </a:cubicBezTo>
                  <a:cubicBezTo>
                    <a:pt x="542" y="471"/>
                    <a:pt x="544" y="472"/>
                    <a:pt x="544" y="475"/>
                  </a:cubicBezTo>
                  <a:cubicBezTo>
                    <a:pt x="544" y="488"/>
                    <a:pt x="544" y="488"/>
                    <a:pt x="544" y="488"/>
                  </a:cubicBezTo>
                  <a:cubicBezTo>
                    <a:pt x="544" y="488"/>
                    <a:pt x="544" y="488"/>
                    <a:pt x="544" y="488"/>
                  </a:cubicBezTo>
                  <a:cubicBezTo>
                    <a:pt x="534" y="491"/>
                    <a:pt x="526" y="493"/>
                    <a:pt x="515" y="497"/>
                  </a:cubicBezTo>
                  <a:cubicBezTo>
                    <a:pt x="508" y="501"/>
                    <a:pt x="505" y="506"/>
                    <a:pt x="497" y="508"/>
                  </a:cubicBezTo>
                  <a:cubicBezTo>
                    <a:pt x="488" y="511"/>
                    <a:pt x="484" y="514"/>
                    <a:pt x="476" y="518"/>
                  </a:cubicBezTo>
                  <a:cubicBezTo>
                    <a:pt x="474" y="519"/>
                    <a:pt x="473" y="519"/>
                    <a:pt x="471" y="520"/>
                  </a:cubicBezTo>
                  <a:cubicBezTo>
                    <a:pt x="469" y="521"/>
                    <a:pt x="468" y="522"/>
                    <a:pt x="466" y="523"/>
                  </a:cubicBezTo>
                  <a:cubicBezTo>
                    <a:pt x="459" y="527"/>
                    <a:pt x="454" y="529"/>
                    <a:pt x="446" y="529"/>
                  </a:cubicBezTo>
                  <a:cubicBezTo>
                    <a:pt x="439" y="529"/>
                    <a:pt x="435" y="528"/>
                    <a:pt x="429" y="525"/>
                  </a:cubicBezTo>
                  <a:cubicBezTo>
                    <a:pt x="426" y="525"/>
                    <a:pt x="425" y="523"/>
                    <a:pt x="422" y="522"/>
                  </a:cubicBezTo>
                  <a:cubicBezTo>
                    <a:pt x="418" y="521"/>
                    <a:pt x="415" y="519"/>
                    <a:pt x="411" y="518"/>
                  </a:cubicBezTo>
                  <a:cubicBezTo>
                    <a:pt x="403" y="515"/>
                    <a:pt x="398" y="514"/>
                    <a:pt x="389" y="512"/>
                  </a:cubicBezTo>
                  <a:cubicBezTo>
                    <a:pt x="387" y="511"/>
                    <a:pt x="385" y="510"/>
                    <a:pt x="382" y="510"/>
                  </a:cubicBezTo>
                  <a:cubicBezTo>
                    <a:pt x="378" y="509"/>
                    <a:pt x="374" y="509"/>
                    <a:pt x="370" y="507"/>
                  </a:cubicBezTo>
                  <a:cubicBezTo>
                    <a:pt x="367" y="506"/>
                    <a:pt x="366" y="505"/>
                    <a:pt x="364" y="505"/>
                  </a:cubicBezTo>
                  <a:cubicBezTo>
                    <a:pt x="360" y="504"/>
                    <a:pt x="357" y="505"/>
                    <a:pt x="354" y="504"/>
                  </a:cubicBezTo>
                  <a:cubicBezTo>
                    <a:pt x="353" y="503"/>
                    <a:pt x="352" y="502"/>
                    <a:pt x="352" y="502"/>
                  </a:cubicBezTo>
                  <a:cubicBezTo>
                    <a:pt x="348" y="501"/>
                    <a:pt x="345" y="501"/>
                    <a:pt x="341" y="500"/>
                  </a:cubicBezTo>
                  <a:cubicBezTo>
                    <a:pt x="338" y="500"/>
                    <a:pt x="335" y="499"/>
                    <a:pt x="332" y="499"/>
                  </a:cubicBezTo>
                  <a:cubicBezTo>
                    <a:pt x="328" y="499"/>
                    <a:pt x="325" y="500"/>
                    <a:pt x="321" y="499"/>
                  </a:cubicBezTo>
                  <a:cubicBezTo>
                    <a:pt x="321" y="499"/>
                    <a:pt x="321" y="499"/>
                    <a:pt x="321" y="499"/>
                  </a:cubicBezTo>
                  <a:cubicBezTo>
                    <a:pt x="313" y="500"/>
                    <a:pt x="306" y="498"/>
                    <a:pt x="298" y="497"/>
                  </a:cubicBezTo>
                  <a:cubicBezTo>
                    <a:pt x="295" y="497"/>
                    <a:pt x="294" y="498"/>
                    <a:pt x="292" y="497"/>
                  </a:cubicBezTo>
                  <a:cubicBezTo>
                    <a:pt x="288" y="497"/>
                    <a:pt x="286" y="496"/>
                    <a:pt x="283" y="496"/>
                  </a:cubicBezTo>
                  <a:cubicBezTo>
                    <a:pt x="276" y="495"/>
                    <a:pt x="272" y="495"/>
                    <a:pt x="265" y="492"/>
                  </a:cubicBezTo>
                  <a:cubicBezTo>
                    <a:pt x="261" y="490"/>
                    <a:pt x="258" y="490"/>
                    <a:pt x="253" y="488"/>
                  </a:cubicBezTo>
                  <a:cubicBezTo>
                    <a:pt x="250" y="486"/>
                    <a:pt x="248" y="482"/>
                    <a:pt x="244" y="482"/>
                  </a:cubicBezTo>
                  <a:cubicBezTo>
                    <a:pt x="242" y="482"/>
                    <a:pt x="240" y="484"/>
                    <a:pt x="239" y="485"/>
                  </a:cubicBezTo>
                  <a:cubicBezTo>
                    <a:pt x="237" y="488"/>
                    <a:pt x="236" y="489"/>
                    <a:pt x="234" y="492"/>
                  </a:cubicBezTo>
                  <a:cubicBezTo>
                    <a:pt x="233" y="494"/>
                    <a:pt x="233" y="495"/>
                    <a:pt x="232" y="497"/>
                  </a:cubicBezTo>
                  <a:cubicBezTo>
                    <a:pt x="229" y="500"/>
                    <a:pt x="226" y="502"/>
                    <a:pt x="224" y="505"/>
                  </a:cubicBezTo>
                  <a:cubicBezTo>
                    <a:pt x="222" y="507"/>
                    <a:pt x="221" y="508"/>
                    <a:pt x="220" y="510"/>
                  </a:cubicBezTo>
                  <a:cubicBezTo>
                    <a:pt x="218" y="511"/>
                    <a:pt x="218" y="512"/>
                    <a:pt x="216" y="512"/>
                  </a:cubicBezTo>
                  <a:cubicBezTo>
                    <a:pt x="211" y="512"/>
                    <a:pt x="209" y="507"/>
                    <a:pt x="208" y="503"/>
                  </a:cubicBezTo>
                  <a:cubicBezTo>
                    <a:pt x="206" y="499"/>
                    <a:pt x="206" y="497"/>
                    <a:pt x="204" y="494"/>
                  </a:cubicBezTo>
                  <a:cubicBezTo>
                    <a:pt x="203" y="491"/>
                    <a:pt x="201" y="490"/>
                    <a:pt x="200" y="487"/>
                  </a:cubicBezTo>
                  <a:cubicBezTo>
                    <a:pt x="197" y="482"/>
                    <a:pt x="197" y="478"/>
                    <a:pt x="197" y="472"/>
                  </a:cubicBezTo>
                  <a:cubicBezTo>
                    <a:pt x="196" y="471"/>
                    <a:pt x="197" y="469"/>
                    <a:pt x="196" y="468"/>
                  </a:cubicBezTo>
                  <a:cubicBezTo>
                    <a:pt x="195" y="466"/>
                    <a:pt x="192" y="466"/>
                    <a:pt x="190" y="465"/>
                  </a:cubicBezTo>
                  <a:cubicBezTo>
                    <a:pt x="188" y="465"/>
                    <a:pt x="187" y="464"/>
                    <a:pt x="186" y="464"/>
                  </a:cubicBezTo>
                  <a:cubicBezTo>
                    <a:pt x="179" y="462"/>
                    <a:pt x="175" y="459"/>
                    <a:pt x="168" y="457"/>
                  </a:cubicBezTo>
                  <a:cubicBezTo>
                    <a:pt x="164" y="456"/>
                    <a:pt x="160" y="456"/>
                    <a:pt x="158" y="452"/>
                  </a:cubicBezTo>
                  <a:cubicBezTo>
                    <a:pt x="155" y="447"/>
                    <a:pt x="154" y="442"/>
                    <a:pt x="151" y="437"/>
                  </a:cubicBezTo>
                  <a:cubicBezTo>
                    <a:pt x="149" y="435"/>
                    <a:pt x="147" y="434"/>
                    <a:pt x="145" y="432"/>
                  </a:cubicBezTo>
                  <a:cubicBezTo>
                    <a:pt x="144" y="431"/>
                    <a:pt x="142" y="430"/>
                    <a:pt x="141" y="428"/>
                  </a:cubicBezTo>
                  <a:cubicBezTo>
                    <a:pt x="139" y="426"/>
                    <a:pt x="139" y="424"/>
                    <a:pt x="136" y="424"/>
                  </a:cubicBezTo>
                  <a:cubicBezTo>
                    <a:pt x="129" y="424"/>
                    <a:pt x="126" y="426"/>
                    <a:pt x="120" y="429"/>
                  </a:cubicBezTo>
                  <a:cubicBezTo>
                    <a:pt x="118" y="430"/>
                    <a:pt x="117" y="431"/>
                    <a:pt x="115" y="432"/>
                  </a:cubicBezTo>
                  <a:cubicBezTo>
                    <a:pt x="112" y="434"/>
                    <a:pt x="110" y="436"/>
                    <a:pt x="106" y="436"/>
                  </a:cubicBezTo>
                  <a:cubicBezTo>
                    <a:pt x="93" y="436"/>
                    <a:pt x="93" y="436"/>
                    <a:pt x="93" y="436"/>
                  </a:cubicBezTo>
                  <a:cubicBezTo>
                    <a:pt x="86" y="436"/>
                    <a:pt x="83" y="431"/>
                    <a:pt x="80" y="425"/>
                  </a:cubicBezTo>
                  <a:cubicBezTo>
                    <a:pt x="77" y="421"/>
                    <a:pt x="75" y="420"/>
                    <a:pt x="71" y="417"/>
                  </a:cubicBezTo>
                  <a:cubicBezTo>
                    <a:pt x="66" y="414"/>
                    <a:pt x="67" y="409"/>
                    <a:pt x="67" y="403"/>
                  </a:cubicBezTo>
                  <a:cubicBezTo>
                    <a:pt x="66" y="400"/>
                    <a:pt x="66" y="398"/>
                    <a:pt x="65" y="396"/>
                  </a:cubicBezTo>
                  <a:cubicBezTo>
                    <a:pt x="62" y="393"/>
                    <a:pt x="57" y="393"/>
                    <a:pt x="57" y="389"/>
                  </a:cubicBezTo>
                  <a:cubicBezTo>
                    <a:pt x="57" y="384"/>
                    <a:pt x="60" y="382"/>
                    <a:pt x="63" y="379"/>
                  </a:cubicBezTo>
                  <a:cubicBezTo>
                    <a:pt x="65" y="377"/>
                    <a:pt x="65" y="375"/>
                    <a:pt x="66" y="373"/>
                  </a:cubicBezTo>
                  <a:cubicBezTo>
                    <a:pt x="67" y="369"/>
                    <a:pt x="70" y="368"/>
                    <a:pt x="70" y="364"/>
                  </a:cubicBezTo>
                  <a:cubicBezTo>
                    <a:pt x="70" y="359"/>
                    <a:pt x="66" y="356"/>
                    <a:pt x="61" y="353"/>
                  </a:cubicBezTo>
                  <a:cubicBezTo>
                    <a:pt x="56" y="349"/>
                    <a:pt x="55" y="344"/>
                    <a:pt x="54" y="338"/>
                  </a:cubicBezTo>
                  <a:cubicBezTo>
                    <a:pt x="52" y="334"/>
                    <a:pt x="53" y="331"/>
                    <a:pt x="50" y="328"/>
                  </a:cubicBezTo>
                  <a:cubicBezTo>
                    <a:pt x="49" y="326"/>
                    <a:pt x="47" y="326"/>
                    <a:pt x="45" y="326"/>
                  </a:cubicBezTo>
                  <a:cubicBezTo>
                    <a:pt x="40" y="324"/>
                    <a:pt x="37" y="323"/>
                    <a:pt x="33" y="321"/>
                  </a:cubicBezTo>
                  <a:cubicBezTo>
                    <a:pt x="22" y="316"/>
                    <a:pt x="18" y="307"/>
                    <a:pt x="12" y="296"/>
                  </a:cubicBezTo>
                  <a:cubicBezTo>
                    <a:pt x="10" y="291"/>
                    <a:pt x="7" y="288"/>
                    <a:pt x="6" y="282"/>
                  </a:cubicBezTo>
                  <a:cubicBezTo>
                    <a:pt x="5" y="278"/>
                    <a:pt x="5" y="275"/>
                    <a:pt x="3" y="271"/>
                  </a:cubicBezTo>
                  <a:cubicBezTo>
                    <a:pt x="2" y="270"/>
                    <a:pt x="0" y="269"/>
                    <a:pt x="0" y="267"/>
                  </a:cubicBezTo>
                  <a:cubicBezTo>
                    <a:pt x="0" y="262"/>
                    <a:pt x="6" y="262"/>
                    <a:pt x="8" y="257"/>
                  </a:cubicBezTo>
                  <a:cubicBezTo>
                    <a:pt x="11" y="253"/>
                    <a:pt x="13" y="250"/>
                    <a:pt x="16" y="245"/>
                  </a:cubicBezTo>
                  <a:cubicBezTo>
                    <a:pt x="19" y="240"/>
                    <a:pt x="20" y="236"/>
                    <a:pt x="21" y="230"/>
                  </a:cubicBezTo>
                  <a:cubicBezTo>
                    <a:pt x="22" y="227"/>
                    <a:pt x="23" y="225"/>
                    <a:pt x="23" y="221"/>
                  </a:cubicBezTo>
                  <a:cubicBezTo>
                    <a:pt x="23" y="208"/>
                    <a:pt x="23" y="208"/>
                    <a:pt x="23" y="208"/>
                  </a:cubicBezTo>
                  <a:close/>
                </a:path>
              </a:pathLst>
            </a:custGeom>
            <a:solidFill>
              <a:srgbClr val="9DC3E6"/>
            </a:solidFill>
            <a:ln w="4763" cap="rnd">
              <a:solidFill>
                <a:schemeClr val="bg1"/>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5">
              <a:extLst>
                <a:ext uri="{FF2B5EF4-FFF2-40B4-BE49-F238E27FC236}">
                  <a16:creationId xmlns:a16="http://schemas.microsoft.com/office/drawing/2014/main" id="{18B81680-E6C9-A91B-15E7-4C3921B997B0}"/>
                </a:ext>
              </a:extLst>
            </p:cNvPr>
            <p:cNvSpPr>
              <a:spLocks/>
            </p:cNvSpPr>
            <p:nvPr/>
          </p:nvSpPr>
          <p:spPr bwMode="auto">
            <a:xfrm>
              <a:off x="3209866" y="3465763"/>
              <a:ext cx="695485" cy="465551"/>
            </a:xfrm>
            <a:custGeom>
              <a:avLst/>
              <a:gdLst>
                <a:gd name="T0" fmla="*/ 2147483646 w 414"/>
                <a:gd name="T1" fmla="*/ 2147483646 h 269"/>
                <a:gd name="T2" fmla="*/ 2147483646 w 414"/>
                <a:gd name="T3" fmla="*/ 2147483646 h 269"/>
                <a:gd name="T4" fmla="*/ 2147483646 w 414"/>
                <a:gd name="T5" fmla="*/ 2147483646 h 269"/>
                <a:gd name="T6" fmla="*/ 2147483646 w 414"/>
                <a:gd name="T7" fmla="*/ 2147483646 h 269"/>
                <a:gd name="T8" fmla="*/ 2147483646 w 414"/>
                <a:gd name="T9" fmla="*/ 2147483646 h 269"/>
                <a:gd name="T10" fmla="*/ 2147483646 w 414"/>
                <a:gd name="T11" fmla="*/ 2147483646 h 269"/>
                <a:gd name="T12" fmla="*/ 2147483646 w 414"/>
                <a:gd name="T13" fmla="*/ 2147483646 h 269"/>
                <a:gd name="T14" fmla="*/ 2147483646 w 414"/>
                <a:gd name="T15" fmla="*/ 2147483646 h 269"/>
                <a:gd name="T16" fmla="*/ 2147483646 w 414"/>
                <a:gd name="T17" fmla="*/ 2147483646 h 269"/>
                <a:gd name="T18" fmla="*/ 2147483646 w 414"/>
                <a:gd name="T19" fmla="*/ 2147483646 h 269"/>
                <a:gd name="T20" fmla="*/ 2147483646 w 414"/>
                <a:gd name="T21" fmla="*/ 2147483646 h 269"/>
                <a:gd name="T22" fmla="*/ 2147483646 w 414"/>
                <a:gd name="T23" fmla="*/ 2147483646 h 269"/>
                <a:gd name="T24" fmla="*/ 2147483646 w 414"/>
                <a:gd name="T25" fmla="*/ 2147483646 h 269"/>
                <a:gd name="T26" fmla="*/ 2147483646 w 414"/>
                <a:gd name="T27" fmla="*/ 2147483646 h 269"/>
                <a:gd name="T28" fmla="*/ 2147483646 w 414"/>
                <a:gd name="T29" fmla="*/ 2147483646 h 269"/>
                <a:gd name="T30" fmla="*/ 2147483646 w 414"/>
                <a:gd name="T31" fmla="*/ 2147483646 h 269"/>
                <a:gd name="T32" fmla="*/ 2147483646 w 414"/>
                <a:gd name="T33" fmla="*/ 2147483646 h 269"/>
                <a:gd name="T34" fmla="*/ 2147483646 w 414"/>
                <a:gd name="T35" fmla="*/ 2147483646 h 269"/>
                <a:gd name="T36" fmla="*/ 2147483646 w 414"/>
                <a:gd name="T37" fmla="*/ 2147483646 h 269"/>
                <a:gd name="T38" fmla="*/ 2147483646 w 414"/>
                <a:gd name="T39" fmla="*/ 2147483646 h 269"/>
                <a:gd name="T40" fmla="*/ 2147483646 w 414"/>
                <a:gd name="T41" fmla="*/ 2147483646 h 269"/>
                <a:gd name="T42" fmla="*/ 2147483646 w 414"/>
                <a:gd name="T43" fmla="*/ 2147483646 h 269"/>
                <a:gd name="T44" fmla="*/ 2147483646 w 414"/>
                <a:gd name="T45" fmla="*/ 2147483646 h 269"/>
                <a:gd name="T46" fmla="*/ 2147483646 w 414"/>
                <a:gd name="T47" fmla="*/ 2147483646 h 269"/>
                <a:gd name="T48" fmla="*/ 2147483646 w 414"/>
                <a:gd name="T49" fmla="*/ 2147483646 h 269"/>
                <a:gd name="T50" fmla="*/ 2147483646 w 414"/>
                <a:gd name="T51" fmla="*/ 2147483646 h 269"/>
                <a:gd name="T52" fmla="*/ 2147483646 w 414"/>
                <a:gd name="T53" fmla="*/ 2147483646 h 269"/>
                <a:gd name="T54" fmla="*/ 2147483646 w 414"/>
                <a:gd name="T55" fmla="*/ 2147483646 h 269"/>
                <a:gd name="T56" fmla="*/ 2147483646 w 414"/>
                <a:gd name="T57" fmla="*/ 0 h 269"/>
                <a:gd name="T58" fmla="*/ 2147483646 w 414"/>
                <a:gd name="T59" fmla="*/ 2147483646 h 269"/>
                <a:gd name="T60" fmla="*/ 2147483646 w 414"/>
                <a:gd name="T61" fmla="*/ 2147483646 h 269"/>
                <a:gd name="T62" fmla="*/ 2147483646 w 414"/>
                <a:gd name="T63" fmla="*/ 2147483646 h 269"/>
                <a:gd name="T64" fmla="*/ 2147483646 w 414"/>
                <a:gd name="T65" fmla="*/ 2147483646 h 269"/>
                <a:gd name="T66" fmla="*/ 2147483646 w 414"/>
                <a:gd name="T67" fmla="*/ 2147483646 h 269"/>
                <a:gd name="T68" fmla="*/ 2147483646 w 414"/>
                <a:gd name="T69" fmla="*/ 2147483646 h 269"/>
                <a:gd name="T70" fmla="*/ 2147483646 w 414"/>
                <a:gd name="T71" fmla="*/ 2147483646 h 269"/>
                <a:gd name="T72" fmla="*/ 2147483646 w 414"/>
                <a:gd name="T73" fmla="*/ 2147483646 h 269"/>
                <a:gd name="T74" fmla="*/ 2147483646 w 414"/>
                <a:gd name="T75" fmla="*/ 2147483646 h 269"/>
                <a:gd name="T76" fmla="*/ 2147483646 w 414"/>
                <a:gd name="T77" fmla="*/ 2147483646 h 269"/>
                <a:gd name="T78" fmla="*/ 2147483646 w 414"/>
                <a:gd name="T79" fmla="*/ 2147483646 h 269"/>
                <a:gd name="T80" fmla="*/ 2147483646 w 414"/>
                <a:gd name="T81" fmla="*/ 2147483646 h 269"/>
                <a:gd name="T82" fmla="*/ 2147483646 w 414"/>
                <a:gd name="T83" fmla="*/ 2147483646 h 269"/>
                <a:gd name="T84" fmla="*/ 2147483646 w 414"/>
                <a:gd name="T85" fmla="*/ 2147483646 h 269"/>
                <a:gd name="T86" fmla="*/ 2147483646 w 414"/>
                <a:gd name="T87" fmla="*/ 2147483646 h 269"/>
                <a:gd name="T88" fmla="*/ 2147483646 w 414"/>
                <a:gd name="T89" fmla="*/ 2147483646 h 269"/>
                <a:gd name="T90" fmla="*/ 2147483646 w 414"/>
                <a:gd name="T91" fmla="*/ 2147483646 h 269"/>
                <a:gd name="T92" fmla="*/ 2147483646 w 414"/>
                <a:gd name="T93" fmla="*/ 2147483646 h 269"/>
                <a:gd name="T94" fmla="*/ 2147483646 w 414"/>
                <a:gd name="T95" fmla="*/ 2147483646 h 269"/>
                <a:gd name="T96" fmla="*/ 2147483646 w 414"/>
                <a:gd name="T97" fmla="*/ 2147483646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4"/>
                <a:gd name="T148" fmla="*/ 0 h 269"/>
                <a:gd name="T149" fmla="*/ 414 w 414"/>
                <a:gd name="T150" fmla="*/ 269 h 2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4" h="269">
                  <a:moveTo>
                    <a:pt x="48" y="268"/>
                  </a:moveTo>
                  <a:cubicBezTo>
                    <a:pt x="50" y="267"/>
                    <a:pt x="51" y="264"/>
                    <a:pt x="54" y="264"/>
                  </a:cubicBezTo>
                  <a:cubicBezTo>
                    <a:pt x="56" y="264"/>
                    <a:pt x="56" y="265"/>
                    <a:pt x="58" y="265"/>
                  </a:cubicBezTo>
                  <a:cubicBezTo>
                    <a:pt x="64" y="267"/>
                    <a:pt x="67" y="269"/>
                    <a:pt x="73" y="269"/>
                  </a:cubicBezTo>
                  <a:cubicBezTo>
                    <a:pt x="77" y="269"/>
                    <a:pt x="79" y="269"/>
                    <a:pt x="82" y="268"/>
                  </a:cubicBezTo>
                  <a:cubicBezTo>
                    <a:pt x="91" y="266"/>
                    <a:pt x="97" y="266"/>
                    <a:pt x="105" y="262"/>
                  </a:cubicBezTo>
                  <a:cubicBezTo>
                    <a:pt x="109" y="260"/>
                    <a:pt x="111" y="258"/>
                    <a:pt x="115" y="256"/>
                  </a:cubicBezTo>
                  <a:cubicBezTo>
                    <a:pt x="113" y="245"/>
                    <a:pt x="106" y="241"/>
                    <a:pt x="106" y="230"/>
                  </a:cubicBezTo>
                  <a:cubicBezTo>
                    <a:pt x="106" y="227"/>
                    <a:pt x="110" y="226"/>
                    <a:pt x="112" y="225"/>
                  </a:cubicBezTo>
                  <a:cubicBezTo>
                    <a:pt x="115" y="223"/>
                    <a:pt x="116" y="222"/>
                    <a:pt x="119" y="220"/>
                  </a:cubicBezTo>
                  <a:cubicBezTo>
                    <a:pt x="121" y="223"/>
                    <a:pt x="122" y="227"/>
                    <a:pt x="126" y="227"/>
                  </a:cubicBezTo>
                  <a:cubicBezTo>
                    <a:pt x="137" y="227"/>
                    <a:pt x="137" y="227"/>
                    <a:pt x="137" y="227"/>
                  </a:cubicBezTo>
                  <a:cubicBezTo>
                    <a:pt x="138" y="227"/>
                    <a:pt x="138" y="226"/>
                    <a:pt x="139" y="226"/>
                  </a:cubicBezTo>
                  <a:cubicBezTo>
                    <a:pt x="144" y="224"/>
                    <a:pt x="146" y="223"/>
                    <a:pt x="152" y="223"/>
                  </a:cubicBezTo>
                  <a:cubicBezTo>
                    <a:pt x="162" y="223"/>
                    <a:pt x="162" y="223"/>
                    <a:pt x="162" y="223"/>
                  </a:cubicBezTo>
                  <a:cubicBezTo>
                    <a:pt x="164" y="223"/>
                    <a:pt x="165" y="222"/>
                    <a:pt x="167" y="222"/>
                  </a:cubicBezTo>
                  <a:cubicBezTo>
                    <a:pt x="171" y="221"/>
                    <a:pt x="174" y="221"/>
                    <a:pt x="178" y="220"/>
                  </a:cubicBezTo>
                  <a:cubicBezTo>
                    <a:pt x="183" y="218"/>
                    <a:pt x="185" y="216"/>
                    <a:pt x="189" y="214"/>
                  </a:cubicBezTo>
                  <a:cubicBezTo>
                    <a:pt x="191" y="213"/>
                    <a:pt x="192" y="211"/>
                    <a:pt x="194" y="211"/>
                  </a:cubicBezTo>
                  <a:cubicBezTo>
                    <a:pt x="196" y="211"/>
                    <a:pt x="197" y="214"/>
                    <a:pt x="198" y="216"/>
                  </a:cubicBezTo>
                  <a:cubicBezTo>
                    <a:pt x="199" y="216"/>
                    <a:pt x="200" y="216"/>
                    <a:pt x="201" y="217"/>
                  </a:cubicBezTo>
                  <a:cubicBezTo>
                    <a:pt x="202" y="219"/>
                    <a:pt x="203" y="220"/>
                    <a:pt x="204" y="222"/>
                  </a:cubicBezTo>
                  <a:cubicBezTo>
                    <a:pt x="207" y="226"/>
                    <a:pt x="211" y="227"/>
                    <a:pt x="216" y="227"/>
                  </a:cubicBezTo>
                  <a:cubicBezTo>
                    <a:pt x="226" y="227"/>
                    <a:pt x="231" y="222"/>
                    <a:pt x="238" y="217"/>
                  </a:cubicBezTo>
                  <a:cubicBezTo>
                    <a:pt x="242" y="214"/>
                    <a:pt x="245" y="212"/>
                    <a:pt x="248" y="209"/>
                  </a:cubicBezTo>
                  <a:cubicBezTo>
                    <a:pt x="252" y="206"/>
                    <a:pt x="255" y="204"/>
                    <a:pt x="259" y="201"/>
                  </a:cubicBezTo>
                  <a:cubicBezTo>
                    <a:pt x="263" y="199"/>
                    <a:pt x="265" y="197"/>
                    <a:pt x="269" y="197"/>
                  </a:cubicBezTo>
                  <a:cubicBezTo>
                    <a:pt x="273" y="197"/>
                    <a:pt x="275" y="200"/>
                    <a:pt x="279" y="202"/>
                  </a:cubicBezTo>
                  <a:cubicBezTo>
                    <a:pt x="283" y="205"/>
                    <a:pt x="286" y="206"/>
                    <a:pt x="290" y="208"/>
                  </a:cubicBezTo>
                  <a:cubicBezTo>
                    <a:pt x="298" y="212"/>
                    <a:pt x="302" y="214"/>
                    <a:pt x="309" y="217"/>
                  </a:cubicBezTo>
                  <a:cubicBezTo>
                    <a:pt x="315" y="219"/>
                    <a:pt x="318" y="221"/>
                    <a:pt x="323" y="222"/>
                  </a:cubicBezTo>
                  <a:cubicBezTo>
                    <a:pt x="332" y="226"/>
                    <a:pt x="340" y="226"/>
                    <a:pt x="345" y="234"/>
                  </a:cubicBezTo>
                  <a:cubicBezTo>
                    <a:pt x="345" y="234"/>
                    <a:pt x="345" y="234"/>
                    <a:pt x="345" y="234"/>
                  </a:cubicBezTo>
                  <a:cubicBezTo>
                    <a:pt x="354" y="231"/>
                    <a:pt x="357" y="225"/>
                    <a:pt x="364" y="221"/>
                  </a:cubicBezTo>
                  <a:cubicBezTo>
                    <a:pt x="372" y="217"/>
                    <a:pt x="380" y="219"/>
                    <a:pt x="384" y="211"/>
                  </a:cubicBezTo>
                  <a:cubicBezTo>
                    <a:pt x="385" y="209"/>
                    <a:pt x="384" y="207"/>
                    <a:pt x="385" y="204"/>
                  </a:cubicBezTo>
                  <a:cubicBezTo>
                    <a:pt x="386" y="202"/>
                    <a:pt x="387" y="202"/>
                    <a:pt x="388" y="200"/>
                  </a:cubicBezTo>
                  <a:cubicBezTo>
                    <a:pt x="391" y="196"/>
                    <a:pt x="395" y="196"/>
                    <a:pt x="399" y="193"/>
                  </a:cubicBezTo>
                  <a:cubicBezTo>
                    <a:pt x="403" y="189"/>
                    <a:pt x="404" y="186"/>
                    <a:pt x="408" y="182"/>
                  </a:cubicBezTo>
                  <a:cubicBezTo>
                    <a:pt x="411" y="179"/>
                    <a:pt x="414" y="176"/>
                    <a:pt x="414" y="171"/>
                  </a:cubicBezTo>
                  <a:cubicBezTo>
                    <a:pt x="414" y="168"/>
                    <a:pt x="412" y="167"/>
                    <a:pt x="410" y="164"/>
                  </a:cubicBezTo>
                  <a:cubicBezTo>
                    <a:pt x="408" y="162"/>
                    <a:pt x="407" y="160"/>
                    <a:pt x="405" y="158"/>
                  </a:cubicBezTo>
                  <a:cubicBezTo>
                    <a:pt x="404" y="155"/>
                    <a:pt x="403" y="152"/>
                    <a:pt x="402" y="149"/>
                  </a:cubicBezTo>
                  <a:cubicBezTo>
                    <a:pt x="402" y="146"/>
                    <a:pt x="401" y="144"/>
                    <a:pt x="401" y="140"/>
                  </a:cubicBezTo>
                  <a:cubicBezTo>
                    <a:pt x="401" y="135"/>
                    <a:pt x="401" y="132"/>
                    <a:pt x="401" y="126"/>
                  </a:cubicBezTo>
                  <a:cubicBezTo>
                    <a:pt x="402" y="124"/>
                    <a:pt x="402" y="123"/>
                    <a:pt x="403" y="120"/>
                  </a:cubicBezTo>
                  <a:cubicBezTo>
                    <a:pt x="403" y="119"/>
                    <a:pt x="404" y="119"/>
                    <a:pt x="404" y="118"/>
                  </a:cubicBezTo>
                  <a:cubicBezTo>
                    <a:pt x="404" y="116"/>
                    <a:pt x="402" y="116"/>
                    <a:pt x="400" y="115"/>
                  </a:cubicBezTo>
                  <a:cubicBezTo>
                    <a:pt x="396" y="112"/>
                    <a:pt x="394" y="111"/>
                    <a:pt x="390" y="109"/>
                  </a:cubicBezTo>
                  <a:cubicBezTo>
                    <a:pt x="384" y="105"/>
                    <a:pt x="380" y="102"/>
                    <a:pt x="377" y="96"/>
                  </a:cubicBezTo>
                  <a:cubicBezTo>
                    <a:pt x="375" y="92"/>
                    <a:pt x="375" y="88"/>
                    <a:pt x="374" y="83"/>
                  </a:cubicBezTo>
                  <a:cubicBezTo>
                    <a:pt x="374" y="81"/>
                    <a:pt x="372" y="80"/>
                    <a:pt x="372" y="78"/>
                  </a:cubicBezTo>
                  <a:cubicBezTo>
                    <a:pt x="371" y="73"/>
                    <a:pt x="370" y="69"/>
                    <a:pt x="368" y="64"/>
                  </a:cubicBezTo>
                  <a:cubicBezTo>
                    <a:pt x="367" y="60"/>
                    <a:pt x="365" y="58"/>
                    <a:pt x="364" y="53"/>
                  </a:cubicBezTo>
                  <a:cubicBezTo>
                    <a:pt x="362" y="45"/>
                    <a:pt x="361" y="40"/>
                    <a:pt x="357" y="32"/>
                  </a:cubicBezTo>
                  <a:cubicBezTo>
                    <a:pt x="355" y="26"/>
                    <a:pt x="353" y="24"/>
                    <a:pt x="350" y="18"/>
                  </a:cubicBezTo>
                  <a:cubicBezTo>
                    <a:pt x="349" y="15"/>
                    <a:pt x="348" y="13"/>
                    <a:pt x="347" y="10"/>
                  </a:cubicBezTo>
                  <a:cubicBezTo>
                    <a:pt x="344" y="6"/>
                    <a:pt x="340" y="3"/>
                    <a:pt x="336" y="0"/>
                  </a:cubicBezTo>
                  <a:cubicBezTo>
                    <a:pt x="336" y="0"/>
                    <a:pt x="336" y="0"/>
                    <a:pt x="336" y="0"/>
                  </a:cubicBezTo>
                  <a:cubicBezTo>
                    <a:pt x="332" y="2"/>
                    <a:pt x="330" y="4"/>
                    <a:pt x="326" y="7"/>
                  </a:cubicBezTo>
                  <a:cubicBezTo>
                    <a:pt x="323" y="9"/>
                    <a:pt x="321" y="9"/>
                    <a:pt x="319" y="12"/>
                  </a:cubicBezTo>
                  <a:cubicBezTo>
                    <a:pt x="318" y="14"/>
                    <a:pt x="318" y="16"/>
                    <a:pt x="318" y="18"/>
                  </a:cubicBezTo>
                  <a:cubicBezTo>
                    <a:pt x="316" y="25"/>
                    <a:pt x="313" y="28"/>
                    <a:pt x="309" y="34"/>
                  </a:cubicBezTo>
                  <a:cubicBezTo>
                    <a:pt x="307" y="38"/>
                    <a:pt x="306" y="42"/>
                    <a:pt x="302" y="45"/>
                  </a:cubicBezTo>
                  <a:cubicBezTo>
                    <a:pt x="297" y="48"/>
                    <a:pt x="292" y="48"/>
                    <a:pt x="287" y="49"/>
                  </a:cubicBezTo>
                  <a:cubicBezTo>
                    <a:pt x="282" y="50"/>
                    <a:pt x="280" y="53"/>
                    <a:pt x="276" y="56"/>
                  </a:cubicBezTo>
                  <a:cubicBezTo>
                    <a:pt x="273" y="57"/>
                    <a:pt x="271" y="59"/>
                    <a:pt x="268" y="60"/>
                  </a:cubicBezTo>
                  <a:cubicBezTo>
                    <a:pt x="261" y="64"/>
                    <a:pt x="257" y="66"/>
                    <a:pt x="250" y="66"/>
                  </a:cubicBezTo>
                  <a:cubicBezTo>
                    <a:pt x="246" y="66"/>
                    <a:pt x="244" y="65"/>
                    <a:pt x="242" y="63"/>
                  </a:cubicBezTo>
                  <a:cubicBezTo>
                    <a:pt x="239" y="61"/>
                    <a:pt x="239" y="56"/>
                    <a:pt x="235" y="56"/>
                  </a:cubicBezTo>
                  <a:cubicBezTo>
                    <a:pt x="230" y="56"/>
                    <a:pt x="229" y="60"/>
                    <a:pt x="225" y="62"/>
                  </a:cubicBezTo>
                  <a:cubicBezTo>
                    <a:pt x="224" y="64"/>
                    <a:pt x="223" y="64"/>
                    <a:pt x="221" y="65"/>
                  </a:cubicBezTo>
                  <a:cubicBezTo>
                    <a:pt x="214" y="70"/>
                    <a:pt x="210" y="72"/>
                    <a:pt x="204" y="76"/>
                  </a:cubicBezTo>
                  <a:cubicBezTo>
                    <a:pt x="195" y="81"/>
                    <a:pt x="190" y="83"/>
                    <a:pt x="182" y="88"/>
                  </a:cubicBezTo>
                  <a:cubicBezTo>
                    <a:pt x="180" y="90"/>
                    <a:pt x="178" y="90"/>
                    <a:pt x="176" y="92"/>
                  </a:cubicBezTo>
                  <a:cubicBezTo>
                    <a:pt x="174" y="94"/>
                    <a:pt x="174" y="96"/>
                    <a:pt x="173" y="98"/>
                  </a:cubicBezTo>
                  <a:cubicBezTo>
                    <a:pt x="170" y="105"/>
                    <a:pt x="170" y="111"/>
                    <a:pt x="164" y="117"/>
                  </a:cubicBezTo>
                  <a:cubicBezTo>
                    <a:pt x="158" y="123"/>
                    <a:pt x="153" y="125"/>
                    <a:pt x="147" y="131"/>
                  </a:cubicBezTo>
                  <a:cubicBezTo>
                    <a:pt x="142" y="135"/>
                    <a:pt x="141" y="140"/>
                    <a:pt x="138" y="145"/>
                  </a:cubicBezTo>
                  <a:cubicBezTo>
                    <a:pt x="137" y="147"/>
                    <a:pt x="135" y="148"/>
                    <a:pt x="134" y="149"/>
                  </a:cubicBezTo>
                  <a:cubicBezTo>
                    <a:pt x="131" y="152"/>
                    <a:pt x="130" y="155"/>
                    <a:pt x="126" y="158"/>
                  </a:cubicBezTo>
                  <a:cubicBezTo>
                    <a:pt x="124" y="160"/>
                    <a:pt x="122" y="160"/>
                    <a:pt x="119" y="162"/>
                  </a:cubicBezTo>
                  <a:cubicBezTo>
                    <a:pt x="44" y="138"/>
                    <a:pt x="44" y="138"/>
                    <a:pt x="44" y="138"/>
                  </a:cubicBezTo>
                  <a:cubicBezTo>
                    <a:pt x="40" y="139"/>
                    <a:pt x="38" y="141"/>
                    <a:pt x="35" y="143"/>
                  </a:cubicBezTo>
                  <a:cubicBezTo>
                    <a:pt x="27" y="146"/>
                    <a:pt x="22" y="147"/>
                    <a:pt x="15" y="152"/>
                  </a:cubicBezTo>
                  <a:cubicBezTo>
                    <a:pt x="9" y="155"/>
                    <a:pt x="7" y="159"/>
                    <a:pt x="1" y="162"/>
                  </a:cubicBezTo>
                  <a:cubicBezTo>
                    <a:pt x="1" y="162"/>
                    <a:pt x="1" y="162"/>
                    <a:pt x="1" y="162"/>
                  </a:cubicBezTo>
                  <a:cubicBezTo>
                    <a:pt x="2" y="168"/>
                    <a:pt x="0" y="173"/>
                    <a:pt x="4" y="177"/>
                  </a:cubicBezTo>
                  <a:cubicBezTo>
                    <a:pt x="6" y="180"/>
                    <a:pt x="10" y="180"/>
                    <a:pt x="12" y="183"/>
                  </a:cubicBezTo>
                  <a:cubicBezTo>
                    <a:pt x="13" y="185"/>
                    <a:pt x="14" y="187"/>
                    <a:pt x="14" y="189"/>
                  </a:cubicBezTo>
                  <a:cubicBezTo>
                    <a:pt x="16" y="200"/>
                    <a:pt x="17" y="207"/>
                    <a:pt x="23" y="217"/>
                  </a:cubicBezTo>
                  <a:cubicBezTo>
                    <a:pt x="24" y="218"/>
                    <a:pt x="26" y="219"/>
                    <a:pt x="26" y="221"/>
                  </a:cubicBezTo>
                  <a:cubicBezTo>
                    <a:pt x="27" y="224"/>
                    <a:pt x="26" y="226"/>
                    <a:pt x="26" y="229"/>
                  </a:cubicBezTo>
                  <a:cubicBezTo>
                    <a:pt x="27" y="235"/>
                    <a:pt x="28" y="238"/>
                    <a:pt x="30" y="244"/>
                  </a:cubicBezTo>
                  <a:cubicBezTo>
                    <a:pt x="31" y="249"/>
                    <a:pt x="33" y="252"/>
                    <a:pt x="36" y="256"/>
                  </a:cubicBezTo>
                  <a:cubicBezTo>
                    <a:pt x="36" y="258"/>
                    <a:pt x="36" y="259"/>
                    <a:pt x="38" y="261"/>
                  </a:cubicBezTo>
                  <a:cubicBezTo>
                    <a:pt x="39" y="262"/>
                    <a:pt x="41" y="262"/>
                    <a:pt x="42" y="263"/>
                  </a:cubicBezTo>
                  <a:cubicBezTo>
                    <a:pt x="44" y="265"/>
                    <a:pt x="46" y="266"/>
                    <a:pt x="48" y="268"/>
                  </a:cubicBezTo>
                  <a:close/>
                </a:path>
              </a:pathLst>
            </a:custGeom>
            <a:noFill/>
            <a:ln w="9525">
              <a:solidFill>
                <a:srgbClr val="000000"/>
              </a:solidFill>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6">
              <a:extLst>
                <a:ext uri="{FF2B5EF4-FFF2-40B4-BE49-F238E27FC236}">
                  <a16:creationId xmlns:a16="http://schemas.microsoft.com/office/drawing/2014/main" id="{784B7E98-E7D3-06C0-E9AA-760C665DD3EB}"/>
                </a:ext>
              </a:extLst>
            </p:cNvPr>
            <p:cNvSpPr>
              <a:spLocks/>
            </p:cNvSpPr>
            <p:nvPr/>
          </p:nvSpPr>
          <p:spPr bwMode="auto">
            <a:xfrm>
              <a:off x="3209866" y="3465763"/>
              <a:ext cx="695485" cy="465551"/>
            </a:xfrm>
            <a:custGeom>
              <a:avLst/>
              <a:gdLst>
                <a:gd name="T0" fmla="*/ 2147483646 w 414"/>
                <a:gd name="T1" fmla="*/ 2147483646 h 269"/>
                <a:gd name="T2" fmla="*/ 2147483646 w 414"/>
                <a:gd name="T3" fmla="*/ 2147483646 h 269"/>
                <a:gd name="T4" fmla="*/ 2147483646 w 414"/>
                <a:gd name="T5" fmla="*/ 2147483646 h 269"/>
                <a:gd name="T6" fmla="*/ 2147483646 w 414"/>
                <a:gd name="T7" fmla="*/ 2147483646 h 269"/>
                <a:gd name="T8" fmla="*/ 2147483646 w 414"/>
                <a:gd name="T9" fmla="*/ 2147483646 h 269"/>
                <a:gd name="T10" fmla="*/ 2147483646 w 414"/>
                <a:gd name="T11" fmla="*/ 2147483646 h 269"/>
                <a:gd name="T12" fmla="*/ 2147483646 w 414"/>
                <a:gd name="T13" fmla="*/ 2147483646 h 269"/>
                <a:gd name="T14" fmla="*/ 2147483646 w 414"/>
                <a:gd name="T15" fmla="*/ 2147483646 h 269"/>
                <a:gd name="T16" fmla="*/ 2147483646 w 414"/>
                <a:gd name="T17" fmla="*/ 2147483646 h 269"/>
                <a:gd name="T18" fmla="*/ 2147483646 w 414"/>
                <a:gd name="T19" fmla="*/ 2147483646 h 269"/>
                <a:gd name="T20" fmla="*/ 2147483646 w 414"/>
                <a:gd name="T21" fmla="*/ 2147483646 h 269"/>
                <a:gd name="T22" fmla="*/ 2147483646 w 414"/>
                <a:gd name="T23" fmla="*/ 2147483646 h 269"/>
                <a:gd name="T24" fmla="*/ 2147483646 w 414"/>
                <a:gd name="T25" fmla="*/ 2147483646 h 269"/>
                <a:gd name="T26" fmla="*/ 2147483646 w 414"/>
                <a:gd name="T27" fmla="*/ 2147483646 h 269"/>
                <a:gd name="T28" fmla="*/ 2147483646 w 414"/>
                <a:gd name="T29" fmla="*/ 2147483646 h 269"/>
                <a:gd name="T30" fmla="*/ 2147483646 w 414"/>
                <a:gd name="T31" fmla="*/ 2147483646 h 269"/>
                <a:gd name="T32" fmla="*/ 2147483646 w 414"/>
                <a:gd name="T33" fmla="*/ 2147483646 h 269"/>
                <a:gd name="T34" fmla="*/ 2147483646 w 414"/>
                <a:gd name="T35" fmla="*/ 2147483646 h 269"/>
                <a:gd name="T36" fmla="*/ 2147483646 w 414"/>
                <a:gd name="T37" fmla="*/ 2147483646 h 269"/>
                <a:gd name="T38" fmla="*/ 2147483646 w 414"/>
                <a:gd name="T39" fmla="*/ 2147483646 h 269"/>
                <a:gd name="T40" fmla="*/ 2147483646 w 414"/>
                <a:gd name="T41" fmla="*/ 2147483646 h 269"/>
                <a:gd name="T42" fmla="*/ 2147483646 w 414"/>
                <a:gd name="T43" fmla="*/ 2147483646 h 269"/>
                <a:gd name="T44" fmla="*/ 2147483646 w 414"/>
                <a:gd name="T45" fmla="*/ 2147483646 h 269"/>
                <a:gd name="T46" fmla="*/ 2147483646 w 414"/>
                <a:gd name="T47" fmla="*/ 2147483646 h 269"/>
                <a:gd name="T48" fmla="*/ 2147483646 w 414"/>
                <a:gd name="T49" fmla="*/ 2147483646 h 269"/>
                <a:gd name="T50" fmla="*/ 2147483646 w 414"/>
                <a:gd name="T51" fmla="*/ 2147483646 h 269"/>
                <a:gd name="T52" fmla="*/ 2147483646 w 414"/>
                <a:gd name="T53" fmla="*/ 2147483646 h 269"/>
                <a:gd name="T54" fmla="*/ 2147483646 w 414"/>
                <a:gd name="T55" fmla="*/ 2147483646 h 269"/>
                <a:gd name="T56" fmla="*/ 2147483646 w 414"/>
                <a:gd name="T57" fmla="*/ 0 h 269"/>
                <a:gd name="T58" fmla="*/ 2147483646 w 414"/>
                <a:gd name="T59" fmla="*/ 2147483646 h 269"/>
                <a:gd name="T60" fmla="*/ 2147483646 w 414"/>
                <a:gd name="T61" fmla="*/ 2147483646 h 269"/>
                <a:gd name="T62" fmla="*/ 2147483646 w 414"/>
                <a:gd name="T63" fmla="*/ 2147483646 h 269"/>
                <a:gd name="T64" fmla="*/ 2147483646 w 414"/>
                <a:gd name="T65" fmla="*/ 2147483646 h 269"/>
                <a:gd name="T66" fmla="*/ 2147483646 w 414"/>
                <a:gd name="T67" fmla="*/ 2147483646 h 269"/>
                <a:gd name="T68" fmla="*/ 2147483646 w 414"/>
                <a:gd name="T69" fmla="*/ 2147483646 h 269"/>
                <a:gd name="T70" fmla="*/ 2147483646 w 414"/>
                <a:gd name="T71" fmla="*/ 2147483646 h 269"/>
                <a:gd name="T72" fmla="*/ 2147483646 w 414"/>
                <a:gd name="T73" fmla="*/ 2147483646 h 269"/>
                <a:gd name="T74" fmla="*/ 2147483646 w 414"/>
                <a:gd name="T75" fmla="*/ 2147483646 h 269"/>
                <a:gd name="T76" fmla="*/ 2147483646 w 414"/>
                <a:gd name="T77" fmla="*/ 2147483646 h 269"/>
                <a:gd name="T78" fmla="*/ 2147483646 w 414"/>
                <a:gd name="T79" fmla="*/ 2147483646 h 269"/>
                <a:gd name="T80" fmla="*/ 2147483646 w 414"/>
                <a:gd name="T81" fmla="*/ 2147483646 h 269"/>
                <a:gd name="T82" fmla="*/ 2147483646 w 414"/>
                <a:gd name="T83" fmla="*/ 2147483646 h 269"/>
                <a:gd name="T84" fmla="*/ 2147483646 w 414"/>
                <a:gd name="T85" fmla="*/ 2147483646 h 269"/>
                <a:gd name="T86" fmla="*/ 2147483646 w 414"/>
                <a:gd name="T87" fmla="*/ 2147483646 h 269"/>
                <a:gd name="T88" fmla="*/ 2147483646 w 414"/>
                <a:gd name="T89" fmla="*/ 2147483646 h 269"/>
                <a:gd name="T90" fmla="*/ 2147483646 w 414"/>
                <a:gd name="T91" fmla="*/ 2147483646 h 269"/>
                <a:gd name="T92" fmla="*/ 2147483646 w 414"/>
                <a:gd name="T93" fmla="*/ 2147483646 h 269"/>
                <a:gd name="T94" fmla="*/ 2147483646 w 414"/>
                <a:gd name="T95" fmla="*/ 2147483646 h 269"/>
                <a:gd name="T96" fmla="*/ 2147483646 w 414"/>
                <a:gd name="T97" fmla="*/ 2147483646 h 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4"/>
                <a:gd name="T148" fmla="*/ 0 h 269"/>
                <a:gd name="T149" fmla="*/ 414 w 414"/>
                <a:gd name="T150" fmla="*/ 269 h 2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4" h="269">
                  <a:moveTo>
                    <a:pt x="48" y="268"/>
                  </a:moveTo>
                  <a:cubicBezTo>
                    <a:pt x="50" y="267"/>
                    <a:pt x="51" y="264"/>
                    <a:pt x="54" y="264"/>
                  </a:cubicBezTo>
                  <a:cubicBezTo>
                    <a:pt x="56" y="264"/>
                    <a:pt x="56" y="265"/>
                    <a:pt x="58" y="265"/>
                  </a:cubicBezTo>
                  <a:cubicBezTo>
                    <a:pt x="64" y="267"/>
                    <a:pt x="67" y="269"/>
                    <a:pt x="73" y="269"/>
                  </a:cubicBezTo>
                  <a:cubicBezTo>
                    <a:pt x="77" y="269"/>
                    <a:pt x="79" y="269"/>
                    <a:pt x="82" y="268"/>
                  </a:cubicBezTo>
                  <a:cubicBezTo>
                    <a:pt x="91" y="266"/>
                    <a:pt x="97" y="266"/>
                    <a:pt x="105" y="262"/>
                  </a:cubicBezTo>
                  <a:cubicBezTo>
                    <a:pt x="109" y="260"/>
                    <a:pt x="111" y="258"/>
                    <a:pt x="115" y="256"/>
                  </a:cubicBezTo>
                  <a:cubicBezTo>
                    <a:pt x="113" y="245"/>
                    <a:pt x="106" y="241"/>
                    <a:pt x="106" y="230"/>
                  </a:cubicBezTo>
                  <a:cubicBezTo>
                    <a:pt x="106" y="227"/>
                    <a:pt x="110" y="226"/>
                    <a:pt x="112" y="225"/>
                  </a:cubicBezTo>
                  <a:cubicBezTo>
                    <a:pt x="115" y="223"/>
                    <a:pt x="116" y="222"/>
                    <a:pt x="119" y="220"/>
                  </a:cubicBezTo>
                  <a:cubicBezTo>
                    <a:pt x="121" y="223"/>
                    <a:pt x="122" y="227"/>
                    <a:pt x="126" y="227"/>
                  </a:cubicBezTo>
                  <a:cubicBezTo>
                    <a:pt x="137" y="227"/>
                    <a:pt x="137" y="227"/>
                    <a:pt x="137" y="227"/>
                  </a:cubicBezTo>
                  <a:cubicBezTo>
                    <a:pt x="138" y="227"/>
                    <a:pt x="138" y="226"/>
                    <a:pt x="139" y="226"/>
                  </a:cubicBezTo>
                  <a:cubicBezTo>
                    <a:pt x="144" y="224"/>
                    <a:pt x="146" y="223"/>
                    <a:pt x="152" y="223"/>
                  </a:cubicBezTo>
                  <a:cubicBezTo>
                    <a:pt x="162" y="223"/>
                    <a:pt x="162" y="223"/>
                    <a:pt x="162" y="223"/>
                  </a:cubicBezTo>
                  <a:cubicBezTo>
                    <a:pt x="164" y="223"/>
                    <a:pt x="165" y="222"/>
                    <a:pt x="167" y="222"/>
                  </a:cubicBezTo>
                  <a:cubicBezTo>
                    <a:pt x="171" y="221"/>
                    <a:pt x="174" y="221"/>
                    <a:pt x="178" y="220"/>
                  </a:cubicBezTo>
                  <a:cubicBezTo>
                    <a:pt x="183" y="218"/>
                    <a:pt x="185" y="216"/>
                    <a:pt x="189" y="214"/>
                  </a:cubicBezTo>
                  <a:cubicBezTo>
                    <a:pt x="191" y="213"/>
                    <a:pt x="192" y="211"/>
                    <a:pt x="194" y="211"/>
                  </a:cubicBezTo>
                  <a:cubicBezTo>
                    <a:pt x="196" y="211"/>
                    <a:pt x="197" y="214"/>
                    <a:pt x="198" y="216"/>
                  </a:cubicBezTo>
                  <a:cubicBezTo>
                    <a:pt x="199" y="216"/>
                    <a:pt x="200" y="216"/>
                    <a:pt x="201" y="217"/>
                  </a:cubicBezTo>
                  <a:cubicBezTo>
                    <a:pt x="202" y="219"/>
                    <a:pt x="203" y="220"/>
                    <a:pt x="204" y="222"/>
                  </a:cubicBezTo>
                  <a:cubicBezTo>
                    <a:pt x="207" y="226"/>
                    <a:pt x="211" y="227"/>
                    <a:pt x="216" y="227"/>
                  </a:cubicBezTo>
                  <a:cubicBezTo>
                    <a:pt x="226" y="227"/>
                    <a:pt x="231" y="222"/>
                    <a:pt x="238" y="217"/>
                  </a:cubicBezTo>
                  <a:cubicBezTo>
                    <a:pt x="242" y="214"/>
                    <a:pt x="245" y="212"/>
                    <a:pt x="248" y="209"/>
                  </a:cubicBezTo>
                  <a:cubicBezTo>
                    <a:pt x="252" y="206"/>
                    <a:pt x="255" y="204"/>
                    <a:pt x="259" y="201"/>
                  </a:cubicBezTo>
                  <a:cubicBezTo>
                    <a:pt x="263" y="199"/>
                    <a:pt x="265" y="197"/>
                    <a:pt x="269" y="197"/>
                  </a:cubicBezTo>
                  <a:cubicBezTo>
                    <a:pt x="273" y="197"/>
                    <a:pt x="275" y="200"/>
                    <a:pt x="279" y="202"/>
                  </a:cubicBezTo>
                  <a:cubicBezTo>
                    <a:pt x="283" y="205"/>
                    <a:pt x="286" y="206"/>
                    <a:pt x="290" y="208"/>
                  </a:cubicBezTo>
                  <a:cubicBezTo>
                    <a:pt x="298" y="212"/>
                    <a:pt x="302" y="214"/>
                    <a:pt x="309" y="217"/>
                  </a:cubicBezTo>
                  <a:cubicBezTo>
                    <a:pt x="315" y="219"/>
                    <a:pt x="318" y="221"/>
                    <a:pt x="323" y="222"/>
                  </a:cubicBezTo>
                  <a:cubicBezTo>
                    <a:pt x="332" y="226"/>
                    <a:pt x="340" y="226"/>
                    <a:pt x="345" y="234"/>
                  </a:cubicBezTo>
                  <a:cubicBezTo>
                    <a:pt x="345" y="234"/>
                    <a:pt x="345" y="234"/>
                    <a:pt x="345" y="234"/>
                  </a:cubicBezTo>
                  <a:cubicBezTo>
                    <a:pt x="354" y="231"/>
                    <a:pt x="357" y="225"/>
                    <a:pt x="364" y="221"/>
                  </a:cubicBezTo>
                  <a:cubicBezTo>
                    <a:pt x="372" y="217"/>
                    <a:pt x="380" y="219"/>
                    <a:pt x="384" y="211"/>
                  </a:cubicBezTo>
                  <a:cubicBezTo>
                    <a:pt x="385" y="209"/>
                    <a:pt x="384" y="207"/>
                    <a:pt x="385" y="204"/>
                  </a:cubicBezTo>
                  <a:cubicBezTo>
                    <a:pt x="386" y="202"/>
                    <a:pt x="387" y="202"/>
                    <a:pt x="388" y="200"/>
                  </a:cubicBezTo>
                  <a:cubicBezTo>
                    <a:pt x="391" y="196"/>
                    <a:pt x="395" y="196"/>
                    <a:pt x="399" y="193"/>
                  </a:cubicBezTo>
                  <a:cubicBezTo>
                    <a:pt x="403" y="189"/>
                    <a:pt x="404" y="186"/>
                    <a:pt x="408" y="182"/>
                  </a:cubicBezTo>
                  <a:cubicBezTo>
                    <a:pt x="411" y="179"/>
                    <a:pt x="414" y="176"/>
                    <a:pt x="414" y="171"/>
                  </a:cubicBezTo>
                  <a:cubicBezTo>
                    <a:pt x="414" y="168"/>
                    <a:pt x="412" y="167"/>
                    <a:pt x="410" y="164"/>
                  </a:cubicBezTo>
                  <a:cubicBezTo>
                    <a:pt x="408" y="162"/>
                    <a:pt x="407" y="160"/>
                    <a:pt x="405" y="158"/>
                  </a:cubicBezTo>
                  <a:cubicBezTo>
                    <a:pt x="404" y="155"/>
                    <a:pt x="403" y="152"/>
                    <a:pt x="402" y="149"/>
                  </a:cubicBezTo>
                  <a:cubicBezTo>
                    <a:pt x="402" y="146"/>
                    <a:pt x="401" y="144"/>
                    <a:pt x="401" y="140"/>
                  </a:cubicBezTo>
                  <a:cubicBezTo>
                    <a:pt x="401" y="135"/>
                    <a:pt x="401" y="132"/>
                    <a:pt x="401" y="126"/>
                  </a:cubicBezTo>
                  <a:cubicBezTo>
                    <a:pt x="402" y="124"/>
                    <a:pt x="402" y="123"/>
                    <a:pt x="403" y="120"/>
                  </a:cubicBezTo>
                  <a:cubicBezTo>
                    <a:pt x="403" y="119"/>
                    <a:pt x="404" y="119"/>
                    <a:pt x="404" y="118"/>
                  </a:cubicBezTo>
                  <a:cubicBezTo>
                    <a:pt x="404" y="116"/>
                    <a:pt x="402" y="116"/>
                    <a:pt x="400" y="115"/>
                  </a:cubicBezTo>
                  <a:cubicBezTo>
                    <a:pt x="396" y="112"/>
                    <a:pt x="394" y="111"/>
                    <a:pt x="390" y="109"/>
                  </a:cubicBezTo>
                  <a:cubicBezTo>
                    <a:pt x="384" y="105"/>
                    <a:pt x="380" y="102"/>
                    <a:pt x="377" y="96"/>
                  </a:cubicBezTo>
                  <a:cubicBezTo>
                    <a:pt x="375" y="92"/>
                    <a:pt x="375" y="88"/>
                    <a:pt x="374" y="83"/>
                  </a:cubicBezTo>
                  <a:cubicBezTo>
                    <a:pt x="374" y="81"/>
                    <a:pt x="372" y="80"/>
                    <a:pt x="372" y="78"/>
                  </a:cubicBezTo>
                  <a:cubicBezTo>
                    <a:pt x="371" y="73"/>
                    <a:pt x="370" y="69"/>
                    <a:pt x="368" y="64"/>
                  </a:cubicBezTo>
                  <a:cubicBezTo>
                    <a:pt x="367" y="60"/>
                    <a:pt x="365" y="58"/>
                    <a:pt x="364" y="53"/>
                  </a:cubicBezTo>
                  <a:cubicBezTo>
                    <a:pt x="362" y="45"/>
                    <a:pt x="361" y="40"/>
                    <a:pt x="357" y="32"/>
                  </a:cubicBezTo>
                  <a:cubicBezTo>
                    <a:pt x="355" y="26"/>
                    <a:pt x="353" y="24"/>
                    <a:pt x="350" y="18"/>
                  </a:cubicBezTo>
                  <a:cubicBezTo>
                    <a:pt x="349" y="15"/>
                    <a:pt x="348" y="13"/>
                    <a:pt x="347" y="10"/>
                  </a:cubicBezTo>
                  <a:cubicBezTo>
                    <a:pt x="344" y="6"/>
                    <a:pt x="340" y="3"/>
                    <a:pt x="336" y="0"/>
                  </a:cubicBezTo>
                  <a:cubicBezTo>
                    <a:pt x="336" y="0"/>
                    <a:pt x="336" y="0"/>
                    <a:pt x="336" y="0"/>
                  </a:cubicBezTo>
                  <a:cubicBezTo>
                    <a:pt x="332" y="2"/>
                    <a:pt x="330" y="4"/>
                    <a:pt x="326" y="7"/>
                  </a:cubicBezTo>
                  <a:cubicBezTo>
                    <a:pt x="323" y="9"/>
                    <a:pt x="321" y="9"/>
                    <a:pt x="319" y="12"/>
                  </a:cubicBezTo>
                  <a:cubicBezTo>
                    <a:pt x="318" y="14"/>
                    <a:pt x="318" y="16"/>
                    <a:pt x="318" y="18"/>
                  </a:cubicBezTo>
                  <a:cubicBezTo>
                    <a:pt x="316" y="25"/>
                    <a:pt x="313" y="28"/>
                    <a:pt x="309" y="34"/>
                  </a:cubicBezTo>
                  <a:cubicBezTo>
                    <a:pt x="307" y="38"/>
                    <a:pt x="306" y="42"/>
                    <a:pt x="302" y="45"/>
                  </a:cubicBezTo>
                  <a:cubicBezTo>
                    <a:pt x="297" y="48"/>
                    <a:pt x="292" y="48"/>
                    <a:pt x="287" y="49"/>
                  </a:cubicBezTo>
                  <a:cubicBezTo>
                    <a:pt x="282" y="50"/>
                    <a:pt x="280" y="53"/>
                    <a:pt x="276" y="56"/>
                  </a:cubicBezTo>
                  <a:cubicBezTo>
                    <a:pt x="273" y="57"/>
                    <a:pt x="271" y="59"/>
                    <a:pt x="268" y="60"/>
                  </a:cubicBezTo>
                  <a:cubicBezTo>
                    <a:pt x="261" y="64"/>
                    <a:pt x="257" y="66"/>
                    <a:pt x="250" y="66"/>
                  </a:cubicBezTo>
                  <a:cubicBezTo>
                    <a:pt x="246" y="66"/>
                    <a:pt x="244" y="65"/>
                    <a:pt x="242" y="63"/>
                  </a:cubicBezTo>
                  <a:cubicBezTo>
                    <a:pt x="239" y="61"/>
                    <a:pt x="239" y="56"/>
                    <a:pt x="235" y="56"/>
                  </a:cubicBezTo>
                  <a:cubicBezTo>
                    <a:pt x="230" y="56"/>
                    <a:pt x="229" y="60"/>
                    <a:pt x="225" y="62"/>
                  </a:cubicBezTo>
                  <a:cubicBezTo>
                    <a:pt x="224" y="64"/>
                    <a:pt x="223" y="64"/>
                    <a:pt x="221" y="65"/>
                  </a:cubicBezTo>
                  <a:cubicBezTo>
                    <a:pt x="214" y="70"/>
                    <a:pt x="210" y="72"/>
                    <a:pt x="204" y="76"/>
                  </a:cubicBezTo>
                  <a:cubicBezTo>
                    <a:pt x="195" y="81"/>
                    <a:pt x="190" y="83"/>
                    <a:pt x="182" y="88"/>
                  </a:cubicBezTo>
                  <a:cubicBezTo>
                    <a:pt x="180" y="90"/>
                    <a:pt x="178" y="90"/>
                    <a:pt x="176" y="92"/>
                  </a:cubicBezTo>
                  <a:cubicBezTo>
                    <a:pt x="174" y="94"/>
                    <a:pt x="174" y="96"/>
                    <a:pt x="173" y="98"/>
                  </a:cubicBezTo>
                  <a:cubicBezTo>
                    <a:pt x="170" y="105"/>
                    <a:pt x="170" y="111"/>
                    <a:pt x="164" y="117"/>
                  </a:cubicBezTo>
                  <a:cubicBezTo>
                    <a:pt x="158" y="123"/>
                    <a:pt x="153" y="125"/>
                    <a:pt x="147" y="131"/>
                  </a:cubicBezTo>
                  <a:cubicBezTo>
                    <a:pt x="142" y="135"/>
                    <a:pt x="141" y="140"/>
                    <a:pt x="138" y="145"/>
                  </a:cubicBezTo>
                  <a:cubicBezTo>
                    <a:pt x="137" y="147"/>
                    <a:pt x="135" y="148"/>
                    <a:pt x="134" y="149"/>
                  </a:cubicBezTo>
                  <a:cubicBezTo>
                    <a:pt x="131" y="152"/>
                    <a:pt x="130" y="155"/>
                    <a:pt x="126" y="158"/>
                  </a:cubicBezTo>
                  <a:cubicBezTo>
                    <a:pt x="124" y="160"/>
                    <a:pt x="122" y="160"/>
                    <a:pt x="119" y="162"/>
                  </a:cubicBezTo>
                  <a:cubicBezTo>
                    <a:pt x="44" y="138"/>
                    <a:pt x="44" y="138"/>
                    <a:pt x="44" y="138"/>
                  </a:cubicBezTo>
                  <a:cubicBezTo>
                    <a:pt x="40" y="139"/>
                    <a:pt x="38" y="141"/>
                    <a:pt x="35" y="143"/>
                  </a:cubicBezTo>
                  <a:cubicBezTo>
                    <a:pt x="27" y="146"/>
                    <a:pt x="22" y="147"/>
                    <a:pt x="15" y="152"/>
                  </a:cubicBezTo>
                  <a:cubicBezTo>
                    <a:pt x="9" y="155"/>
                    <a:pt x="7" y="159"/>
                    <a:pt x="1" y="162"/>
                  </a:cubicBezTo>
                  <a:cubicBezTo>
                    <a:pt x="1" y="162"/>
                    <a:pt x="1" y="162"/>
                    <a:pt x="1" y="162"/>
                  </a:cubicBezTo>
                  <a:cubicBezTo>
                    <a:pt x="2" y="168"/>
                    <a:pt x="0" y="173"/>
                    <a:pt x="4" y="177"/>
                  </a:cubicBezTo>
                  <a:cubicBezTo>
                    <a:pt x="6" y="180"/>
                    <a:pt x="10" y="180"/>
                    <a:pt x="12" y="183"/>
                  </a:cubicBezTo>
                  <a:cubicBezTo>
                    <a:pt x="13" y="185"/>
                    <a:pt x="14" y="187"/>
                    <a:pt x="14" y="189"/>
                  </a:cubicBezTo>
                  <a:cubicBezTo>
                    <a:pt x="16" y="200"/>
                    <a:pt x="17" y="207"/>
                    <a:pt x="23" y="217"/>
                  </a:cubicBezTo>
                  <a:cubicBezTo>
                    <a:pt x="24" y="218"/>
                    <a:pt x="26" y="219"/>
                    <a:pt x="26" y="221"/>
                  </a:cubicBezTo>
                  <a:cubicBezTo>
                    <a:pt x="27" y="224"/>
                    <a:pt x="26" y="226"/>
                    <a:pt x="26" y="229"/>
                  </a:cubicBezTo>
                  <a:cubicBezTo>
                    <a:pt x="27" y="235"/>
                    <a:pt x="28" y="238"/>
                    <a:pt x="30" y="244"/>
                  </a:cubicBezTo>
                  <a:cubicBezTo>
                    <a:pt x="31" y="249"/>
                    <a:pt x="33" y="252"/>
                    <a:pt x="36" y="256"/>
                  </a:cubicBezTo>
                  <a:cubicBezTo>
                    <a:pt x="36" y="258"/>
                    <a:pt x="36" y="259"/>
                    <a:pt x="38" y="261"/>
                  </a:cubicBezTo>
                  <a:cubicBezTo>
                    <a:pt x="39" y="262"/>
                    <a:pt x="41" y="262"/>
                    <a:pt x="42" y="263"/>
                  </a:cubicBezTo>
                  <a:cubicBezTo>
                    <a:pt x="44" y="265"/>
                    <a:pt x="46" y="266"/>
                    <a:pt x="48" y="268"/>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8">
              <a:extLst>
                <a:ext uri="{FF2B5EF4-FFF2-40B4-BE49-F238E27FC236}">
                  <a16:creationId xmlns:a16="http://schemas.microsoft.com/office/drawing/2014/main" id="{78B0FED4-7D64-F6D8-649F-977D990C0592}"/>
                </a:ext>
              </a:extLst>
            </p:cNvPr>
            <p:cNvSpPr>
              <a:spLocks/>
            </p:cNvSpPr>
            <p:nvPr/>
          </p:nvSpPr>
          <p:spPr bwMode="auto">
            <a:xfrm>
              <a:off x="3431223" y="2869504"/>
              <a:ext cx="1470946" cy="1145521"/>
            </a:xfrm>
            <a:custGeom>
              <a:avLst/>
              <a:gdLst>
                <a:gd name="T0" fmla="*/ 2147483646 w 875"/>
                <a:gd name="T1" fmla="*/ 2147483646 h 663"/>
                <a:gd name="T2" fmla="*/ 2147483646 w 875"/>
                <a:gd name="T3" fmla="*/ 2147483646 h 663"/>
                <a:gd name="T4" fmla="*/ 2147483646 w 875"/>
                <a:gd name="T5" fmla="*/ 2147483646 h 663"/>
                <a:gd name="T6" fmla="*/ 2147483646 w 875"/>
                <a:gd name="T7" fmla="*/ 2147483646 h 663"/>
                <a:gd name="T8" fmla="*/ 2147483646 w 875"/>
                <a:gd name="T9" fmla="*/ 2147483646 h 663"/>
                <a:gd name="T10" fmla="*/ 2147483646 w 875"/>
                <a:gd name="T11" fmla="*/ 2147483646 h 663"/>
                <a:gd name="T12" fmla="*/ 2147483646 w 875"/>
                <a:gd name="T13" fmla="*/ 2147483646 h 663"/>
                <a:gd name="T14" fmla="*/ 2147483646 w 875"/>
                <a:gd name="T15" fmla="*/ 2147483646 h 663"/>
                <a:gd name="T16" fmla="*/ 2147483646 w 875"/>
                <a:gd name="T17" fmla="*/ 2147483646 h 663"/>
                <a:gd name="T18" fmla="*/ 2147483646 w 875"/>
                <a:gd name="T19" fmla="*/ 2147483646 h 663"/>
                <a:gd name="T20" fmla="*/ 2147483646 w 875"/>
                <a:gd name="T21" fmla="*/ 2147483646 h 663"/>
                <a:gd name="T22" fmla="*/ 2147483646 w 875"/>
                <a:gd name="T23" fmla="*/ 2147483646 h 663"/>
                <a:gd name="T24" fmla="*/ 2147483646 w 875"/>
                <a:gd name="T25" fmla="*/ 2147483646 h 663"/>
                <a:gd name="T26" fmla="*/ 2147483646 w 875"/>
                <a:gd name="T27" fmla="*/ 2147483646 h 663"/>
                <a:gd name="T28" fmla="*/ 2147483646 w 875"/>
                <a:gd name="T29" fmla="*/ 2147483646 h 663"/>
                <a:gd name="T30" fmla="*/ 2147483646 w 875"/>
                <a:gd name="T31" fmla="*/ 2147483646 h 663"/>
                <a:gd name="T32" fmla="*/ 2147483646 w 875"/>
                <a:gd name="T33" fmla="*/ 2147483646 h 663"/>
                <a:gd name="T34" fmla="*/ 2147483646 w 875"/>
                <a:gd name="T35" fmla="*/ 2147483646 h 663"/>
                <a:gd name="T36" fmla="*/ 2147483646 w 875"/>
                <a:gd name="T37" fmla="*/ 2147483646 h 663"/>
                <a:gd name="T38" fmla="*/ 2147483646 w 875"/>
                <a:gd name="T39" fmla="*/ 2147483646 h 663"/>
                <a:gd name="T40" fmla="*/ 2147483646 w 875"/>
                <a:gd name="T41" fmla="*/ 2147483646 h 663"/>
                <a:gd name="T42" fmla="*/ 2147483646 w 875"/>
                <a:gd name="T43" fmla="*/ 2147483646 h 663"/>
                <a:gd name="T44" fmla="*/ 2147483646 w 875"/>
                <a:gd name="T45" fmla="*/ 2147483646 h 663"/>
                <a:gd name="T46" fmla="*/ 2147483646 w 875"/>
                <a:gd name="T47" fmla="*/ 2147483646 h 663"/>
                <a:gd name="T48" fmla="*/ 2147483646 w 875"/>
                <a:gd name="T49" fmla="*/ 2147483646 h 663"/>
                <a:gd name="T50" fmla="*/ 2147483646 w 875"/>
                <a:gd name="T51" fmla="*/ 2147483646 h 663"/>
                <a:gd name="T52" fmla="*/ 2147483646 w 875"/>
                <a:gd name="T53" fmla="*/ 2147483646 h 663"/>
                <a:gd name="T54" fmla="*/ 2147483646 w 875"/>
                <a:gd name="T55" fmla="*/ 2147483646 h 663"/>
                <a:gd name="T56" fmla="*/ 2147483646 w 875"/>
                <a:gd name="T57" fmla="*/ 2147483646 h 663"/>
                <a:gd name="T58" fmla="*/ 2147483646 w 875"/>
                <a:gd name="T59" fmla="*/ 2147483646 h 663"/>
                <a:gd name="T60" fmla="*/ 2147483646 w 875"/>
                <a:gd name="T61" fmla="*/ 2147483646 h 663"/>
                <a:gd name="T62" fmla="*/ 2147483646 w 875"/>
                <a:gd name="T63" fmla="*/ 2147483646 h 663"/>
                <a:gd name="T64" fmla="*/ 2147483646 w 875"/>
                <a:gd name="T65" fmla="*/ 2147483646 h 663"/>
                <a:gd name="T66" fmla="*/ 2147483646 w 875"/>
                <a:gd name="T67" fmla="*/ 2147483646 h 663"/>
                <a:gd name="T68" fmla="*/ 2147483646 w 875"/>
                <a:gd name="T69" fmla="*/ 2147483646 h 663"/>
                <a:gd name="T70" fmla="*/ 2147483646 w 875"/>
                <a:gd name="T71" fmla="*/ 2147483646 h 663"/>
                <a:gd name="T72" fmla="*/ 2147483646 w 875"/>
                <a:gd name="T73" fmla="*/ 2147483646 h 663"/>
                <a:gd name="T74" fmla="*/ 2147483646 w 875"/>
                <a:gd name="T75" fmla="*/ 2147483646 h 663"/>
                <a:gd name="T76" fmla="*/ 2147483646 w 875"/>
                <a:gd name="T77" fmla="*/ 2147483646 h 663"/>
                <a:gd name="T78" fmla="*/ 2147483646 w 875"/>
                <a:gd name="T79" fmla="*/ 2147483646 h 663"/>
                <a:gd name="T80" fmla="*/ 2147483646 w 875"/>
                <a:gd name="T81" fmla="*/ 2147483646 h 663"/>
                <a:gd name="T82" fmla="*/ 2147483646 w 875"/>
                <a:gd name="T83" fmla="*/ 2147483646 h 663"/>
                <a:gd name="T84" fmla="*/ 2147483646 w 875"/>
                <a:gd name="T85" fmla="*/ 2147483646 h 663"/>
                <a:gd name="T86" fmla="*/ 2147483646 w 875"/>
                <a:gd name="T87" fmla="*/ 2147483646 h 663"/>
                <a:gd name="T88" fmla="*/ 2147483646 w 875"/>
                <a:gd name="T89" fmla="*/ 2147483646 h 663"/>
                <a:gd name="T90" fmla="*/ 2147483646 w 875"/>
                <a:gd name="T91" fmla="*/ 2147483646 h 663"/>
                <a:gd name="T92" fmla="*/ 2147483646 w 875"/>
                <a:gd name="T93" fmla="*/ 2147483646 h 663"/>
                <a:gd name="T94" fmla="*/ 2147483646 w 875"/>
                <a:gd name="T95" fmla="*/ 2147483646 h 663"/>
                <a:gd name="T96" fmla="*/ 2147483646 w 875"/>
                <a:gd name="T97" fmla="*/ 2147483646 h 663"/>
                <a:gd name="T98" fmla="*/ 2147483646 w 875"/>
                <a:gd name="T99" fmla="*/ 2147483646 h 663"/>
                <a:gd name="T100" fmla="*/ 2147483646 w 875"/>
                <a:gd name="T101" fmla="*/ 2147483646 h 663"/>
                <a:gd name="T102" fmla="*/ 2147483646 w 875"/>
                <a:gd name="T103" fmla="*/ 2147483646 h 663"/>
                <a:gd name="T104" fmla="*/ 2147483646 w 875"/>
                <a:gd name="T105" fmla="*/ 2147483646 h 663"/>
                <a:gd name="T106" fmla="*/ 2147483646 w 875"/>
                <a:gd name="T107" fmla="*/ 2147483646 h 663"/>
                <a:gd name="T108" fmla="*/ 2147483646 w 875"/>
                <a:gd name="T109" fmla="*/ 2147483646 h 663"/>
                <a:gd name="T110" fmla="*/ 2147483646 w 875"/>
                <a:gd name="T111" fmla="*/ 2147483646 h 663"/>
                <a:gd name="T112" fmla="*/ 2147483646 w 875"/>
                <a:gd name="T113" fmla="*/ 2147483646 h 663"/>
                <a:gd name="T114" fmla="*/ 2147483646 w 875"/>
                <a:gd name="T115" fmla="*/ 2147483646 h 6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5"/>
                <a:gd name="T175" fmla="*/ 0 h 663"/>
                <a:gd name="T176" fmla="*/ 875 w 875"/>
                <a:gd name="T177" fmla="*/ 663 h 6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5" h="663">
                  <a:moveTo>
                    <a:pt x="204" y="345"/>
                  </a:moveTo>
                  <a:cubicBezTo>
                    <a:pt x="208" y="348"/>
                    <a:pt x="212" y="351"/>
                    <a:pt x="215" y="355"/>
                  </a:cubicBezTo>
                  <a:cubicBezTo>
                    <a:pt x="216" y="358"/>
                    <a:pt x="217" y="360"/>
                    <a:pt x="218" y="363"/>
                  </a:cubicBezTo>
                  <a:cubicBezTo>
                    <a:pt x="221" y="369"/>
                    <a:pt x="223" y="371"/>
                    <a:pt x="225" y="377"/>
                  </a:cubicBezTo>
                  <a:cubicBezTo>
                    <a:pt x="229" y="385"/>
                    <a:pt x="230" y="390"/>
                    <a:pt x="232" y="398"/>
                  </a:cubicBezTo>
                  <a:cubicBezTo>
                    <a:pt x="233" y="403"/>
                    <a:pt x="235" y="405"/>
                    <a:pt x="236" y="409"/>
                  </a:cubicBezTo>
                  <a:cubicBezTo>
                    <a:pt x="238" y="414"/>
                    <a:pt x="239" y="418"/>
                    <a:pt x="240" y="423"/>
                  </a:cubicBezTo>
                  <a:cubicBezTo>
                    <a:pt x="240" y="425"/>
                    <a:pt x="242" y="426"/>
                    <a:pt x="242" y="428"/>
                  </a:cubicBezTo>
                  <a:cubicBezTo>
                    <a:pt x="243" y="433"/>
                    <a:pt x="243" y="437"/>
                    <a:pt x="245" y="441"/>
                  </a:cubicBezTo>
                  <a:cubicBezTo>
                    <a:pt x="248" y="447"/>
                    <a:pt x="252" y="450"/>
                    <a:pt x="258" y="454"/>
                  </a:cubicBezTo>
                  <a:cubicBezTo>
                    <a:pt x="262" y="456"/>
                    <a:pt x="264" y="457"/>
                    <a:pt x="268" y="460"/>
                  </a:cubicBezTo>
                  <a:cubicBezTo>
                    <a:pt x="270" y="461"/>
                    <a:pt x="272" y="461"/>
                    <a:pt x="272" y="463"/>
                  </a:cubicBezTo>
                  <a:cubicBezTo>
                    <a:pt x="272" y="464"/>
                    <a:pt x="271" y="464"/>
                    <a:pt x="271" y="465"/>
                  </a:cubicBezTo>
                  <a:cubicBezTo>
                    <a:pt x="270" y="468"/>
                    <a:pt x="270" y="469"/>
                    <a:pt x="269" y="471"/>
                  </a:cubicBezTo>
                  <a:cubicBezTo>
                    <a:pt x="269" y="477"/>
                    <a:pt x="269" y="480"/>
                    <a:pt x="269" y="485"/>
                  </a:cubicBezTo>
                  <a:cubicBezTo>
                    <a:pt x="269" y="489"/>
                    <a:pt x="270" y="491"/>
                    <a:pt x="270" y="494"/>
                  </a:cubicBezTo>
                  <a:cubicBezTo>
                    <a:pt x="271" y="497"/>
                    <a:pt x="272" y="500"/>
                    <a:pt x="273" y="503"/>
                  </a:cubicBezTo>
                  <a:cubicBezTo>
                    <a:pt x="275" y="505"/>
                    <a:pt x="276" y="507"/>
                    <a:pt x="278" y="509"/>
                  </a:cubicBezTo>
                  <a:cubicBezTo>
                    <a:pt x="280" y="512"/>
                    <a:pt x="282" y="513"/>
                    <a:pt x="282" y="516"/>
                  </a:cubicBezTo>
                  <a:cubicBezTo>
                    <a:pt x="282" y="521"/>
                    <a:pt x="279" y="524"/>
                    <a:pt x="276" y="527"/>
                  </a:cubicBezTo>
                  <a:cubicBezTo>
                    <a:pt x="272" y="531"/>
                    <a:pt x="271" y="534"/>
                    <a:pt x="267" y="538"/>
                  </a:cubicBezTo>
                  <a:cubicBezTo>
                    <a:pt x="263" y="541"/>
                    <a:pt x="259" y="541"/>
                    <a:pt x="256" y="545"/>
                  </a:cubicBezTo>
                  <a:cubicBezTo>
                    <a:pt x="255" y="547"/>
                    <a:pt x="254" y="547"/>
                    <a:pt x="253" y="549"/>
                  </a:cubicBezTo>
                  <a:cubicBezTo>
                    <a:pt x="252" y="552"/>
                    <a:pt x="253" y="554"/>
                    <a:pt x="252" y="556"/>
                  </a:cubicBezTo>
                  <a:cubicBezTo>
                    <a:pt x="248" y="564"/>
                    <a:pt x="240" y="562"/>
                    <a:pt x="232" y="566"/>
                  </a:cubicBezTo>
                  <a:cubicBezTo>
                    <a:pt x="225" y="570"/>
                    <a:pt x="222" y="576"/>
                    <a:pt x="213" y="579"/>
                  </a:cubicBezTo>
                  <a:cubicBezTo>
                    <a:pt x="213" y="579"/>
                    <a:pt x="213" y="579"/>
                    <a:pt x="213" y="579"/>
                  </a:cubicBezTo>
                  <a:cubicBezTo>
                    <a:pt x="218" y="581"/>
                    <a:pt x="221" y="584"/>
                    <a:pt x="224" y="588"/>
                  </a:cubicBezTo>
                  <a:cubicBezTo>
                    <a:pt x="226" y="590"/>
                    <a:pt x="229" y="591"/>
                    <a:pt x="231" y="593"/>
                  </a:cubicBezTo>
                  <a:cubicBezTo>
                    <a:pt x="234" y="597"/>
                    <a:pt x="238" y="599"/>
                    <a:pt x="243" y="599"/>
                  </a:cubicBezTo>
                  <a:cubicBezTo>
                    <a:pt x="249" y="599"/>
                    <a:pt x="253" y="598"/>
                    <a:pt x="259" y="597"/>
                  </a:cubicBezTo>
                  <a:cubicBezTo>
                    <a:pt x="272" y="593"/>
                    <a:pt x="279" y="590"/>
                    <a:pt x="293" y="590"/>
                  </a:cubicBezTo>
                  <a:cubicBezTo>
                    <a:pt x="301" y="590"/>
                    <a:pt x="301" y="590"/>
                    <a:pt x="301" y="590"/>
                  </a:cubicBezTo>
                  <a:cubicBezTo>
                    <a:pt x="303" y="598"/>
                    <a:pt x="303" y="603"/>
                    <a:pt x="307" y="609"/>
                  </a:cubicBezTo>
                  <a:cubicBezTo>
                    <a:pt x="309" y="612"/>
                    <a:pt x="311" y="612"/>
                    <a:pt x="313" y="614"/>
                  </a:cubicBezTo>
                  <a:cubicBezTo>
                    <a:pt x="316" y="615"/>
                    <a:pt x="317" y="617"/>
                    <a:pt x="320" y="617"/>
                  </a:cubicBezTo>
                  <a:cubicBezTo>
                    <a:pt x="328" y="617"/>
                    <a:pt x="332" y="609"/>
                    <a:pt x="332" y="601"/>
                  </a:cubicBezTo>
                  <a:cubicBezTo>
                    <a:pt x="333" y="594"/>
                    <a:pt x="334" y="591"/>
                    <a:pt x="335" y="585"/>
                  </a:cubicBezTo>
                  <a:cubicBezTo>
                    <a:pt x="336" y="577"/>
                    <a:pt x="339" y="573"/>
                    <a:pt x="343" y="566"/>
                  </a:cubicBezTo>
                  <a:cubicBezTo>
                    <a:pt x="345" y="562"/>
                    <a:pt x="347" y="555"/>
                    <a:pt x="352" y="555"/>
                  </a:cubicBezTo>
                  <a:cubicBezTo>
                    <a:pt x="355" y="555"/>
                    <a:pt x="356" y="557"/>
                    <a:pt x="357" y="559"/>
                  </a:cubicBezTo>
                  <a:cubicBezTo>
                    <a:pt x="360" y="561"/>
                    <a:pt x="361" y="562"/>
                    <a:pt x="364" y="564"/>
                  </a:cubicBezTo>
                  <a:cubicBezTo>
                    <a:pt x="367" y="568"/>
                    <a:pt x="370" y="569"/>
                    <a:pt x="372" y="574"/>
                  </a:cubicBezTo>
                  <a:cubicBezTo>
                    <a:pt x="373" y="579"/>
                    <a:pt x="374" y="582"/>
                    <a:pt x="376" y="587"/>
                  </a:cubicBezTo>
                  <a:cubicBezTo>
                    <a:pt x="377" y="589"/>
                    <a:pt x="379" y="591"/>
                    <a:pt x="379" y="593"/>
                  </a:cubicBezTo>
                  <a:cubicBezTo>
                    <a:pt x="379" y="606"/>
                    <a:pt x="379" y="606"/>
                    <a:pt x="379" y="606"/>
                  </a:cubicBezTo>
                  <a:cubicBezTo>
                    <a:pt x="387" y="606"/>
                    <a:pt x="396" y="606"/>
                    <a:pt x="397" y="614"/>
                  </a:cubicBezTo>
                  <a:cubicBezTo>
                    <a:pt x="398" y="621"/>
                    <a:pt x="399" y="625"/>
                    <a:pt x="399" y="633"/>
                  </a:cubicBezTo>
                  <a:cubicBezTo>
                    <a:pt x="399" y="634"/>
                    <a:pt x="398" y="634"/>
                    <a:pt x="398" y="635"/>
                  </a:cubicBezTo>
                  <a:cubicBezTo>
                    <a:pt x="398" y="636"/>
                    <a:pt x="399" y="636"/>
                    <a:pt x="399" y="637"/>
                  </a:cubicBezTo>
                  <a:cubicBezTo>
                    <a:pt x="399" y="641"/>
                    <a:pt x="398" y="643"/>
                    <a:pt x="398" y="647"/>
                  </a:cubicBezTo>
                  <a:cubicBezTo>
                    <a:pt x="398" y="647"/>
                    <a:pt x="398" y="647"/>
                    <a:pt x="398" y="647"/>
                  </a:cubicBezTo>
                  <a:cubicBezTo>
                    <a:pt x="402" y="647"/>
                    <a:pt x="402" y="647"/>
                    <a:pt x="402" y="647"/>
                  </a:cubicBezTo>
                  <a:cubicBezTo>
                    <a:pt x="404" y="647"/>
                    <a:pt x="405" y="645"/>
                    <a:pt x="406" y="645"/>
                  </a:cubicBezTo>
                  <a:cubicBezTo>
                    <a:pt x="408" y="645"/>
                    <a:pt x="409" y="645"/>
                    <a:pt x="411" y="645"/>
                  </a:cubicBezTo>
                  <a:cubicBezTo>
                    <a:pt x="417" y="644"/>
                    <a:pt x="420" y="642"/>
                    <a:pt x="425" y="639"/>
                  </a:cubicBezTo>
                  <a:cubicBezTo>
                    <a:pt x="432" y="637"/>
                    <a:pt x="437" y="638"/>
                    <a:pt x="444" y="636"/>
                  </a:cubicBezTo>
                  <a:cubicBezTo>
                    <a:pt x="451" y="634"/>
                    <a:pt x="455" y="631"/>
                    <a:pt x="463" y="631"/>
                  </a:cubicBezTo>
                  <a:cubicBezTo>
                    <a:pt x="467" y="631"/>
                    <a:pt x="468" y="634"/>
                    <a:pt x="471" y="636"/>
                  </a:cubicBezTo>
                  <a:cubicBezTo>
                    <a:pt x="474" y="640"/>
                    <a:pt x="477" y="641"/>
                    <a:pt x="481" y="644"/>
                  </a:cubicBezTo>
                  <a:cubicBezTo>
                    <a:pt x="487" y="647"/>
                    <a:pt x="491" y="650"/>
                    <a:pt x="498" y="650"/>
                  </a:cubicBezTo>
                  <a:cubicBezTo>
                    <a:pt x="501" y="650"/>
                    <a:pt x="503" y="649"/>
                    <a:pt x="506" y="649"/>
                  </a:cubicBezTo>
                  <a:cubicBezTo>
                    <a:pt x="511" y="649"/>
                    <a:pt x="513" y="652"/>
                    <a:pt x="517" y="654"/>
                  </a:cubicBezTo>
                  <a:cubicBezTo>
                    <a:pt x="518" y="655"/>
                    <a:pt x="519" y="656"/>
                    <a:pt x="521" y="657"/>
                  </a:cubicBezTo>
                  <a:cubicBezTo>
                    <a:pt x="523" y="659"/>
                    <a:pt x="524" y="662"/>
                    <a:pt x="526" y="662"/>
                  </a:cubicBezTo>
                  <a:cubicBezTo>
                    <a:pt x="528" y="663"/>
                    <a:pt x="530" y="663"/>
                    <a:pt x="532" y="663"/>
                  </a:cubicBezTo>
                  <a:cubicBezTo>
                    <a:pt x="535" y="663"/>
                    <a:pt x="536" y="661"/>
                    <a:pt x="539" y="659"/>
                  </a:cubicBezTo>
                  <a:cubicBezTo>
                    <a:pt x="541" y="658"/>
                    <a:pt x="543" y="657"/>
                    <a:pt x="545" y="656"/>
                  </a:cubicBezTo>
                  <a:cubicBezTo>
                    <a:pt x="549" y="654"/>
                    <a:pt x="550" y="651"/>
                    <a:pt x="554" y="649"/>
                  </a:cubicBezTo>
                  <a:cubicBezTo>
                    <a:pt x="558" y="646"/>
                    <a:pt x="562" y="646"/>
                    <a:pt x="568" y="646"/>
                  </a:cubicBezTo>
                  <a:cubicBezTo>
                    <a:pt x="575" y="646"/>
                    <a:pt x="578" y="646"/>
                    <a:pt x="584" y="647"/>
                  </a:cubicBezTo>
                  <a:cubicBezTo>
                    <a:pt x="584" y="647"/>
                    <a:pt x="584" y="647"/>
                    <a:pt x="584" y="647"/>
                  </a:cubicBezTo>
                  <a:cubicBezTo>
                    <a:pt x="589" y="643"/>
                    <a:pt x="592" y="639"/>
                    <a:pt x="595" y="634"/>
                  </a:cubicBezTo>
                  <a:cubicBezTo>
                    <a:pt x="598" y="628"/>
                    <a:pt x="603" y="624"/>
                    <a:pt x="603" y="617"/>
                  </a:cubicBezTo>
                  <a:cubicBezTo>
                    <a:pt x="603" y="601"/>
                    <a:pt x="603" y="601"/>
                    <a:pt x="603" y="601"/>
                  </a:cubicBezTo>
                  <a:cubicBezTo>
                    <a:pt x="603" y="597"/>
                    <a:pt x="603" y="595"/>
                    <a:pt x="603" y="591"/>
                  </a:cubicBezTo>
                  <a:cubicBezTo>
                    <a:pt x="603" y="589"/>
                    <a:pt x="604" y="585"/>
                    <a:pt x="606" y="585"/>
                  </a:cubicBezTo>
                  <a:cubicBezTo>
                    <a:pt x="642" y="585"/>
                    <a:pt x="663" y="586"/>
                    <a:pt x="699" y="586"/>
                  </a:cubicBezTo>
                  <a:cubicBezTo>
                    <a:pt x="707" y="587"/>
                    <a:pt x="711" y="587"/>
                    <a:pt x="720" y="587"/>
                  </a:cubicBezTo>
                  <a:cubicBezTo>
                    <a:pt x="722" y="587"/>
                    <a:pt x="723" y="585"/>
                    <a:pt x="725" y="583"/>
                  </a:cubicBezTo>
                  <a:cubicBezTo>
                    <a:pt x="730" y="578"/>
                    <a:pt x="732" y="573"/>
                    <a:pt x="737" y="569"/>
                  </a:cubicBezTo>
                  <a:cubicBezTo>
                    <a:pt x="745" y="561"/>
                    <a:pt x="748" y="555"/>
                    <a:pt x="751" y="545"/>
                  </a:cubicBezTo>
                  <a:cubicBezTo>
                    <a:pt x="751" y="542"/>
                    <a:pt x="752" y="541"/>
                    <a:pt x="752" y="538"/>
                  </a:cubicBezTo>
                  <a:cubicBezTo>
                    <a:pt x="753" y="532"/>
                    <a:pt x="752" y="526"/>
                    <a:pt x="757" y="523"/>
                  </a:cubicBezTo>
                  <a:cubicBezTo>
                    <a:pt x="764" y="517"/>
                    <a:pt x="769" y="516"/>
                    <a:pt x="776" y="511"/>
                  </a:cubicBezTo>
                  <a:cubicBezTo>
                    <a:pt x="781" y="506"/>
                    <a:pt x="783" y="503"/>
                    <a:pt x="787" y="498"/>
                  </a:cubicBezTo>
                  <a:cubicBezTo>
                    <a:pt x="790" y="494"/>
                    <a:pt x="793" y="492"/>
                    <a:pt x="797" y="489"/>
                  </a:cubicBezTo>
                  <a:cubicBezTo>
                    <a:pt x="803" y="483"/>
                    <a:pt x="807" y="479"/>
                    <a:pt x="813" y="473"/>
                  </a:cubicBezTo>
                  <a:cubicBezTo>
                    <a:pt x="818" y="469"/>
                    <a:pt x="819" y="467"/>
                    <a:pt x="824" y="464"/>
                  </a:cubicBezTo>
                  <a:cubicBezTo>
                    <a:pt x="827" y="462"/>
                    <a:pt x="829" y="461"/>
                    <a:pt x="832" y="458"/>
                  </a:cubicBezTo>
                  <a:cubicBezTo>
                    <a:pt x="836" y="455"/>
                    <a:pt x="838" y="452"/>
                    <a:pt x="843" y="450"/>
                  </a:cubicBezTo>
                  <a:cubicBezTo>
                    <a:pt x="847" y="447"/>
                    <a:pt x="849" y="442"/>
                    <a:pt x="853" y="439"/>
                  </a:cubicBezTo>
                  <a:cubicBezTo>
                    <a:pt x="853" y="439"/>
                    <a:pt x="853" y="439"/>
                    <a:pt x="853" y="439"/>
                  </a:cubicBezTo>
                  <a:cubicBezTo>
                    <a:pt x="853" y="419"/>
                    <a:pt x="853" y="419"/>
                    <a:pt x="853" y="419"/>
                  </a:cubicBezTo>
                  <a:cubicBezTo>
                    <a:pt x="853" y="409"/>
                    <a:pt x="853" y="409"/>
                    <a:pt x="853" y="409"/>
                  </a:cubicBezTo>
                  <a:cubicBezTo>
                    <a:pt x="853" y="400"/>
                    <a:pt x="868" y="401"/>
                    <a:pt x="868" y="393"/>
                  </a:cubicBezTo>
                  <a:cubicBezTo>
                    <a:pt x="868" y="383"/>
                    <a:pt x="857" y="380"/>
                    <a:pt x="857" y="371"/>
                  </a:cubicBezTo>
                  <a:cubicBezTo>
                    <a:pt x="857" y="367"/>
                    <a:pt x="861" y="366"/>
                    <a:pt x="863" y="362"/>
                  </a:cubicBezTo>
                  <a:cubicBezTo>
                    <a:pt x="868" y="356"/>
                    <a:pt x="869" y="351"/>
                    <a:pt x="874" y="345"/>
                  </a:cubicBezTo>
                  <a:cubicBezTo>
                    <a:pt x="875" y="344"/>
                    <a:pt x="859" y="348"/>
                    <a:pt x="856" y="349"/>
                  </a:cubicBezTo>
                  <a:cubicBezTo>
                    <a:pt x="844" y="354"/>
                    <a:pt x="842" y="364"/>
                    <a:pt x="832" y="372"/>
                  </a:cubicBezTo>
                  <a:cubicBezTo>
                    <a:pt x="823" y="378"/>
                    <a:pt x="817" y="380"/>
                    <a:pt x="809" y="387"/>
                  </a:cubicBezTo>
                  <a:cubicBezTo>
                    <a:pt x="798" y="398"/>
                    <a:pt x="793" y="406"/>
                    <a:pt x="779" y="413"/>
                  </a:cubicBezTo>
                  <a:cubicBezTo>
                    <a:pt x="771" y="417"/>
                    <a:pt x="766" y="419"/>
                    <a:pt x="759" y="424"/>
                  </a:cubicBezTo>
                  <a:cubicBezTo>
                    <a:pt x="755" y="427"/>
                    <a:pt x="754" y="433"/>
                    <a:pt x="749" y="433"/>
                  </a:cubicBezTo>
                  <a:cubicBezTo>
                    <a:pt x="746" y="433"/>
                    <a:pt x="745" y="430"/>
                    <a:pt x="741" y="430"/>
                  </a:cubicBezTo>
                  <a:cubicBezTo>
                    <a:pt x="736" y="430"/>
                    <a:pt x="735" y="435"/>
                    <a:pt x="731" y="437"/>
                  </a:cubicBezTo>
                  <a:cubicBezTo>
                    <a:pt x="723" y="439"/>
                    <a:pt x="718" y="438"/>
                    <a:pt x="710" y="438"/>
                  </a:cubicBezTo>
                  <a:cubicBezTo>
                    <a:pt x="690" y="438"/>
                    <a:pt x="679" y="437"/>
                    <a:pt x="660" y="436"/>
                  </a:cubicBezTo>
                  <a:cubicBezTo>
                    <a:pt x="609" y="436"/>
                    <a:pt x="609" y="436"/>
                    <a:pt x="609" y="436"/>
                  </a:cubicBezTo>
                  <a:cubicBezTo>
                    <a:pt x="609" y="431"/>
                    <a:pt x="611" y="429"/>
                    <a:pt x="611" y="424"/>
                  </a:cubicBezTo>
                  <a:cubicBezTo>
                    <a:pt x="611" y="411"/>
                    <a:pt x="611" y="411"/>
                    <a:pt x="611" y="411"/>
                  </a:cubicBezTo>
                  <a:cubicBezTo>
                    <a:pt x="611" y="403"/>
                    <a:pt x="604" y="396"/>
                    <a:pt x="595" y="396"/>
                  </a:cubicBezTo>
                  <a:cubicBezTo>
                    <a:pt x="595" y="386"/>
                    <a:pt x="595" y="386"/>
                    <a:pt x="595" y="386"/>
                  </a:cubicBezTo>
                  <a:cubicBezTo>
                    <a:pt x="595" y="380"/>
                    <a:pt x="593" y="378"/>
                    <a:pt x="590" y="373"/>
                  </a:cubicBezTo>
                  <a:cubicBezTo>
                    <a:pt x="588" y="369"/>
                    <a:pt x="590" y="366"/>
                    <a:pt x="589" y="361"/>
                  </a:cubicBezTo>
                  <a:cubicBezTo>
                    <a:pt x="586" y="359"/>
                    <a:pt x="585" y="359"/>
                    <a:pt x="582" y="357"/>
                  </a:cubicBezTo>
                  <a:cubicBezTo>
                    <a:pt x="576" y="352"/>
                    <a:pt x="571" y="349"/>
                    <a:pt x="563" y="349"/>
                  </a:cubicBezTo>
                  <a:cubicBezTo>
                    <a:pt x="549" y="349"/>
                    <a:pt x="549" y="349"/>
                    <a:pt x="549" y="349"/>
                  </a:cubicBezTo>
                  <a:cubicBezTo>
                    <a:pt x="541" y="349"/>
                    <a:pt x="538" y="344"/>
                    <a:pt x="530" y="342"/>
                  </a:cubicBezTo>
                  <a:cubicBezTo>
                    <a:pt x="525" y="340"/>
                    <a:pt x="521" y="342"/>
                    <a:pt x="515" y="340"/>
                  </a:cubicBezTo>
                  <a:cubicBezTo>
                    <a:pt x="501" y="337"/>
                    <a:pt x="493" y="335"/>
                    <a:pt x="479" y="335"/>
                  </a:cubicBezTo>
                  <a:cubicBezTo>
                    <a:pt x="451" y="335"/>
                    <a:pt x="451" y="335"/>
                    <a:pt x="451" y="335"/>
                  </a:cubicBezTo>
                  <a:cubicBezTo>
                    <a:pt x="448" y="335"/>
                    <a:pt x="460" y="323"/>
                    <a:pt x="460" y="323"/>
                  </a:cubicBezTo>
                  <a:cubicBezTo>
                    <a:pt x="466" y="316"/>
                    <a:pt x="466" y="309"/>
                    <a:pt x="473" y="303"/>
                  </a:cubicBezTo>
                  <a:cubicBezTo>
                    <a:pt x="477" y="300"/>
                    <a:pt x="481" y="298"/>
                    <a:pt x="481" y="293"/>
                  </a:cubicBezTo>
                  <a:cubicBezTo>
                    <a:pt x="481" y="281"/>
                    <a:pt x="481" y="281"/>
                    <a:pt x="481" y="281"/>
                  </a:cubicBezTo>
                  <a:cubicBezTo>
                    <a:pt x="481" y="267"/>
                    <a:pt x="470" y="261"/>
                    <a:pt x="461" y="249"/>
                  </a:cubicBezTo>
                  <a:cubicBezTo>
                    <a:pt x="459" y="246"/>
                    <a:pt x="457" y="245"/>
                    <a:pt x="456" y="242"/>
                  </a:cubicBezTo>
                  <a:cubicBezTo>
                    <a:pt x="454" y="234"/>
                    <a:pt x="452" y="229"/>
                    <a:pt x="446" y="224"/>
                  </a:cubicBezTo>
                  <a:cubicBezTo>
                    <a:pt x="443" y="222"/>
                    <a:pt x="439" y="224"/>
                    <a:pt x="436" y="223"/>
                  </a:cubicBezTo>
                  <a:cubicBezTo>
                    <a:pt x="433" y="222"/>
                    <a:pt x="433" y="219"/>
                    <a:pt x="431" y="217"/>
                  </a:cubicBezTo>
                  <a:cubicBezTo>
                    <a:pt x="429" y="214"/>
                    <a:pt x="425" y="213"/>
                    <a:pt x="425" y="209"/>
                  </a:cubicBezTo>
                  <a:cubicBezTo>
                    <a:pt x="425" y="198"/>
                    <a:pt x="422" y="190"/>
                    <a:pt x="413" y="184"/>
                  </a:cubicBezTo>
                  <a:cubicBezTo>
                    <a:pt x="407" y="179"/>
                    <a:pt x="402" y="179"/>
                    <a:pt x="396" y="175"/>
                  </a:cubicBezTo>
                  <a:cubicBezTo>
                    <a:pt x="390" y="171"/>
                    <a:pt x="394" y="163"/>
                    <a:pt x="390" y="157"/>
                  </a:cubicBezTo>
                  <a:cubicBezTo>
                    <a:pt x="389" y="154"/>
                    <a:pt x="386" y="153"/>
                    <a:pt x="385" y="150"/>
                  </a:cubicBezTo>
                  <a:cubicBezTo>
                    <a:pt x="380" y="143"/>
                    <a:pt x="382" y="136"/>
                    <a:pt x="380" y="128"/>
                  </a:cubicBezTo>
                  <a:cubicBezTo>
                    <a:pt x="379" y="119"/>
                    <a:pt x="373" y="116"/>
                    <a:pt x="367" y="110"/>
                  </a:cubicBezTo>
                  <a:cubicBezTo>
                    <a:pt x="363" y="106"/>
                    <a:pt x="355" y="107"/>
                    <a:pt x="355" y="101"/>
                  </a:cubicBezTo>
                  <a:cubicBezTo>
                    <a:pt x="355" y="93"/>
                    <a:pt x="372" y="97"/>
                    <a:pt x="372" y="90"/>
                  </a:cubicBezTo>
                  <a:cubicBezTo>
                    <a:pt x="372" y="84"/>
                    <a:pt x="367" y="81"/>
                    <a:pt x="362" y="78"/>
                  </a:cubicBezTo>
                  <a:cubicBezTo>
                    <a:pt x="359" y="76"/>
                    <a:pt x="358" y="73"/>
                    <a:pt x="354" y="72"/>
                  </a:cubicBezTo>
                  <a:cubicBezTo>
                    <a:pt x="351" y="71"/>
                    <a:pt x="348" y="72"/>
                    <a:pt x="345" y="70"/>
                  </a:cubicBezTo>
                  <a:cubicBezTo>
                    <a:pt x="340" y="67"/>
                    <a:pt x="339" y="62"/>
                    <a:pt x="335" y="57"/>
                  </a:cubicBezTo>
                  <a:cubicBezTo>
                    <a:pt x="330" y="51"/>
                    <a:pt x="327" y="48"/>
                    <a:pt x="321" y="42"/>
                  </a:cubicBezTo>
                  <a:cubicBezTo>
                    <a:pt x="321" y="42"/>
                    <a:pt x="321" y="42"/>
                    <a:pt x="321" y="42"/>
                  </a:cubicBezTo>
                  <a:cubicBezTo>
                    <a:pt x="319" y="40"/>
                    <a:pt x="318" y="39"/>
                    <a:pt x="316" y="37"/>
                  </a:cubicBezTo>
                  <a:cubicBezTo>
                    <a:pt x="314" y="36"/>
                    <a:pt x="313" y="35"/>
                    <a:pt x="312" y="34"/>
                  </a:cubicBezTo>
                  <a:cubicBezTo>
                    <a:pt x="304" y="30"/>
                    <a:pt x="300" y="27"/>
                    <a:pt x="293" y="22"/>
                  </a:cubicBezTo>
                  <a:cubicBezTo>
                    <a:pt x="288" y="20"/>
                    <a:pt x="287" y="16"/>
                    <a:pt x="283" y="13"/>
                  </a:cubicBezTo>
                  <a:cubicBezTo>
                    <a:pt x="278" y="10"/>
                    <a:pt x="275" y="10"/>
                    <a:pt x="269" y="10"/>
                  </a:cubicBezTo>
                  <a:cubicBezTo>
                    <a:pt x="266" y="9"/>
                    <a:pt x="264" y="9"/>
                    <a:pt x="260" y="8"/>
                  </a:cubicBezTo>
                  <a:cubicBezTo>
                    <a:pt x="254" y="7"/>
                    <a:pt x="249" y="7"/>
                    <a:pt x="243" y="4"/>
                  </a:cubicBezTo>
                  <a:cubicBezTo>
                    <a:pt x="240" y="3"/>
                    <a:pt x="239" y="0"/>
                    <a:pt x="235" y="0"/>
                  </a:cubicBezTo>
                  <a:cubicBezTo>
                    <a:pt x="231" y="0"/>
                    <a:pt x="230" y="4"/>
                    <a:pt x="228" y="7"/>
                  </a:cubicBezTo>
                  <a:cubicBezTo>
                    <a:pt x="224" y="11"/>
                    <a:pt x="221" y="14"/>
                    <a:pt x="218" y="19"/>
                  </a:cubicBezTo>
                  <a:cubicBezTo>
                    <a:pt x="214" y="24"/>
                    <a:pt x="210" y="26"/>
                    <a:pt x="206" y="31"/>
                  </a:cubicBezTo>
                  <a:cubicBezTo>
                    <a:pt x="204" y="33"/>
                    <a:pt x="201" y="35"/>
                    <a:pt x="201" y="39"/>
                  </a:cubicBezTo>
                  <a:cubicBezTo>
                    <a:pt x="201" y="49"/>
                    <a:pt x="210" y="52"/>
                    <a:pt x="214" y="61"/>
                  </a:cubicBezTo>
                  <a:cubicBezTo>
                    <a:pt x="217" y="66"/>
                    <a:pt x="218" y="70"/>
                    <a:pt x="218" y="77"/>
                  </a:cubicBezTo>
                  <a:cubicBezTo>
                    <a:pt x="218" y="84"/>
                    <a:pt x="213" y="87"/>
                    <a:pt x="210" y="94"/>
                  </a:cubicBezTo>
                  <a:cubicBezTo>
                    <a:pt x="208" y="96"/>
                    <a:pt x="207" y="98"/>
                    <a:pt x="206" y="100"/>
                  </a:cubicBezTo>
                  <a:cubicBezTo>
                    <a:pt x="202" y="105"/>
                    <a:pt x="200" y="109"/>
                    <a:pt x="195" y="112"/>
                  </a:cubicBezTo>
                  <a:cubicBezTo>
                    <a:pt x="192" y="114"/>
                    <a:pt x="190" y="115"/>
                    <a:pt x="187" y="117"/>
                  </a:cubicBezTo>
                  <a:cubicBezTo>
                    <a:pt x="179" y="120"/>
                    <a:pt x="173" y="119"/>
                    <a:pt x="164" y="120"/>
                  </a:cubicBezTo>
                  <a:cubicBezTo>
                    <a:pt x="161" y="120"/>
                    <a:pt x="159" y="121"/>
                    <a:pt x="155" y="121"/>
                  </a:cubicBezTo>
                  <a:cubicBezTo>
                    <a:pt x="151" y="121"/>
                    <a:pt x="149" y="118"/>
                    <a:pt x="146" y="115"/>
                  </a:cubicBezTo>
                  <a:cubicBezTo>
                    <a:pt x="139" y="115"/>
                    <a:pt x="135" y="115"/>
                    <a:pt x="128" y="115"/>
                  </a:cubicBezTo>
                  <a:cubicBezTo>
                    <a:pt x="124" y="115"/>
                    <a:pt x="122" y="117"/>
                    <a:pt x="121" y="120"/>
                  </a:cubicBezTo>
                  <a:cubicBezTo>
                    <a:pt x="117" y="124"/>
                    <a:pt x="114" y="126"/>
                    <a:pt x="111" y="130"/>
                  </a:cubicBezTo>
                  <a:cubicBezTo>
                    <a:pt x="107" y="135"/>
                    <a:pt x="104" y="140"/>
                    <a:pt x="98" y="140"/>
                  </a:cubicBezTo>
                  <a:cubicBezTo>
                    <a:pt x="85" y="140"/>
                    <a:pt x="85" y="140"/>
                    <a:pt x="85" y="140"/>
                  </a:cubicBezTo>
                  <a:cubicBezTo>
                    <a:pt x="83" y="140"/>
                    <a:pt x="82" y="138"/>
                    <a:pt x="80" y="138"/>
                  </a:cubicBezTo>
                  <a:cubicBezTo>
                    <a:pt x="79" y="143"/>
                    <a:pt x="80" y="147"/>
                    <a:pt x="78" y="153"/>
                  </a:cubicBezTo>
                  <a:cubicBezTo>
                    <a:pt x="78" y="157"/>
                    <a:pt x="76" y="159"/>
                    <a:pt x="75" y="163"/>
                  </a:cubicBezTo>
                  <a:cubicBezTo>
                    <a:pt x="75" y="167"/>
                    <a:pt x="75" y="168"/>
                    <a:pt x="75" y="172"/>
                  </a:cubicBezTo>
                  <a:cubicBezTo>
                    <a:pt x="75" y="175"/>
                    <a:pt x="75" y="177"/>
                    <a:pt x="75" y="180"/>
                  </a:cubicBezTo>
                  <a:cubicBezTo>
                    <a:pt x="75" y="184"/>
                    <a:pt x="77" y="186"/>
                    <a:pt x="75" y="189"/>
                  </a:cubicBezTo>
                  <a:cubicBezTo>
                    <a:pt x="73" y="190"/>
                    <a:pt x="71" y="190"/>
                    <a:pt x="68" y="190"/>
                  </a:cubicBezTo>
                  <a:cubicBezTo>
                    <a:pt x="65" y="190"/>
                    <a:pt x="63" y="189"/>
                    <a:pt x="60" y="188"/>
                  </a:cubicBezTo>
                  <a:cubicBezTo>
                    <a:pt x="57" y="187"/>
                    <a:pt x="54" y="187"/>
                    <a:pt x="52" y="186"/>
                  </a:cubicBezTo>
                  <a:cubicBezTo>
                    <a:pt x="49" y="183"/>
                    <a:pt x="48" y="180"/>
                    <a:pt x="44" y="180"/>
                  </a:cubicBezTo>
                  <a:cubicBezTo>
                    <a:pt x="38" y="180"/>
                    <a:pt x="35" y="184"/>
                    <a:pt x="32" y="189"/>
                  </a:cubicBezTo>
                  <a:cubicBezTo>
                    <a:pt x="32" y="190"/>
                    <a:pt x="31" y="191"/>
                    <a:pt x="30" y="193"/>
                  </a:cubicBezTo>
                  <a:cubicBezTo>
                    <a:pt x="28" y="197"/>
                    <a:pt x="25" y="198"/>
                    <a:pt x="23" y="202"/>
                  </a:cubicBezTo>
                  <a:cubicBezTo>
                    <a:pt x="20" y="207"/>
                    <a:pt x="18" y="210"/>
                    <a:pt x="14" y="215"/>
                  </a:cubicBezTo>
                  <a:cubicBezTo>
                    <a:pt x="12" y="217"/>
                    <a:pt x="10" y="218"/>
                    <a:pt x="8" y="221"/>
                  </a:cubicBezTo>
                  <a:cubicBezTo>
                    <a:pt x="7" y="223"/>
                    <a:pt x="5" y="225"/>
                    <a:pt x="3" y="226"/>
                  </a:cubicBezTo>
                  <a:cubicBezTo>
                    <a:pt x="3" y="226"/>
                    <a:pt x="3" y="226"/>
                    <a:pt x="3" y="226"/>
                  </a:cubicBezTo>
                  <a:cubicBezTo>
                    <a:pt x="1" y="231"/>
                    <a:pt x="0" y="234"/>
                    <a:pt x="0" y="239"/>
                  </a:cubicBezTo>
                  <a:cubicBezTo>
                    <a:pt x="0" y="244"/>
                    <a:pt x="2" y="247"/>
                    <a:pt x="3" y="251"/>
                  </a:cubicBezTo>
                  <a:cubicBezTo>
                    <a:pt x="4" y="254"/>
                    <a:pt x="4" y="257"/>
                    <a:pt x="5" y="260"/>
                  </a:cubicBezTo>
                  <a:cubicBezTo>
                    <a:pt x="6" y="262"/>
                    <a:pt x="8" y="263"/>
                    <a:pt x="8" y="266"/>
                  </a:cubicBezTo>
                  <a:cubicBezTo>
                    <a:pt x="12" y="275"/>
                    <a:pt x="15" y="281"/>
                    <a:pt x="18" y="291"/>
                  </a:cubicBezTo>
                  <a:cubicBezTo>
                    <a:pt x="20" y="295"/>
                    <a:pt x="22" y="297"/>
                    <a:pt x="24" y="301"/>
                  </a:cubicBezTo>
                  <a:cubicBezTo>
                    <a:pt x="27" y="308"/>
                    <a:pt x="28" y="313"/>
                    <a:pt x="32" y="319"/>
                  </a:cubicBezTo>
                  <a:cubicBezTo>
                    <a:pt x="35" y="323"/>
                    <a:pt x="37" y="326"/>
                    <a:pt x="39" y="330"/>
                  </a:cubicBezTo>
                  <a:cubicBezTo>
                    <a:pt x="41" y="333"/>
                    <a:pt x="43" y="335"/>
                    <a:pt x="45" y="338"/>
                  </a:cubicBezTo>
                  <a:cubicBezTo>
                    <a:pt x="47" y="339"/>
                    <a:pt x="48" y="341"/>
                    <a:pt x="51" y="341"/>
                  </a:cubicBezTo>
                  <a:cubicBezTo>
                    <a:pt x="55" y="341"/>
                    <a:pt x="57" y="337"/>
                    <a:pt x="60" y="334"/>
                  </a:cubicBezTo>
                  <a:cubicBezTo>
                    <a:pt x="63" y="330"/>
                    <a:pt x="64" y="325"/>
                    <a:pt x="69" y="323"/>
                  </a:cubicBezTo>
                  <a:cubicBezTo>
                    <a:pt x="72" y="321"/>
                    <a:pt x="74" y="321"/>
                    <a:pt x="77" y="321"/>
                  </a:cubicBezTo>
                  <a:cubicBezTo>
                    <a:pt x="85" y="321"/>
                    <a:pt x="89" y="323"/>
                    <a:pt x="96" y="321"/>
                  </a:cubicBezTo>
                  <a:cubicBezTo>
                    <a:pt x="99" y="320"/>
                    <a:pt x="101" y="318"/>
                    <a:pt x="104" y="316"/>
                  </a:cubicBezTo>
                  <a:cubicBezTo>
                    <a:pt x="109" y="313"/>
                    <a:pt x="109" y="308"/>
                    <a:pt x="111" y="303"/>
                  </a:cubicBezTo>
                  <a:cubicBezTo>
                    <a:pt x="112" y="297"/>
                    <a:pt x="116" y="294"/>
                    <a:pt x="119" y="288"/>
                  </a:cubicBezTo>
                  <a:cubicBezTo>
                    <a:pt x="121" y="282"/>
                    <a:pt x="123" y="278"/>
                    <a:pt x="124" y="272"/>
                  </a:cubicBezTo>
                  <a:cubicBezTo>
                    <a:pt x="124" y="269"/>
                    <a:pt x="125" y="268"/>
                    <a:pt x="125" y="265"/>
                  </a:cubicBezTo>
                  <a:cubicBezTo>
                    <a:pt x="126" y="262"/>
                    <a:pt x="126" y="259"/>
                    <a:pt x="129" y="259"/>
                  </a:cubicBezTo>
                  <a:cubicBezTo>
                    <a:pt x="136" y="259"/>
                    <a:pt x="140" y="263"/>
                    <a:pt x="148" y="263"/>
                  </a:cubicBezTo>
                  <a:cubicBezTo>
                    <a:pt x="150" y="263"/>
                    <a:pt x="153" y="263"/>
                    <a:pt x="154" y="261"/>
                  </a:cubicBezTo>
                  <a:cubicBezTo>
                    <a:pt x="156" y="256"/>
                    <a:pt x="156" y="253"/>
                    <a:pt x="158" y="248"/>
                  </a:cubicBezTo>
                  <a:cubicBezTo>
                    <a:pt x="159" y="245"/>
                    <a:pt x="162" y="244"/>
                    <a:pt x="164" y="240"/>
                  </a:cubicBezTo>
                  <a:cubicBezTo>
                    <a:pt x="166" y="237"/>
                    <a:pt x="166" y="234"/>
                    <a:pt x="167" y="229"/>
                  </a:cubicBezTo>
                  <a:cubicBezTo>
                    <a:pt x="168" y="225"/>
                    <a:pt x="167" y="221"/>
                    <a:pt x="170" y="218"/>
                  </a:cubicBezTo>
                  <a:cubicBezTo>
                    <a:pt x="173" y="216"/>
                    <a:pt x="175" y="217"/>
                    <a:pt x="179" y="217"/>
                  </a:cubicBezTo>
                  <a:cubicBezTo>
                    <a:pt x="184" y="217"/>
                    <a:pt x="187" y="214"/>
                    <a:pt x="192" y="212"/>
                  </a:cubicBezTo>
                  <a:cubicBezTo>
                    <a:pt x="194" y="210"/>
                    <a:pt x="195" y="209"/>
                    <a:pt x="197" y="209"/>
                  </a:cubicBezTo>
                  <a:cubicBezTo>
                    <a:pt x="200" y="209"/>
                    <a:pt x="200" y="211"/>
                    <a:pt x="203" y="212"/>
                  </a:cubicBezTo>
                  <a:cubicBezTo>
                    <a:pt x="207" y="213"/>
                    <a:pt x="210" y="214"/>
                    <a:pt x="215" y="215"/>
                  </a:cubicBezTo>
                  <a:cubicBezTo>
                    <a:pt x="219" y="216"/>
                    <a:pt x="222" y="217"/>
                    <a:pt x="226" y="219"/>
                  </a:cubicBezTo>
                  <a:cubicBezTo>
                    <a:pt x="228" y="220"/>
                    <a:pt x="230" y="220"/>
                    <a:pt x="230" y="222"/>
                  </a:cubicBezTo>
                  <a:cubicBezTo>
                    <a:pt x="230" y="228"/>
                    <a:pt x="225" y="231"/>
                    <a:pt x="221" y="237"/>
                  </a:cubicBezTo>
                  <a:cubicBezTo>
                    <a:pt x="218" y="242"/>
                    <a:pt x="216" y="245"/>
                    <a:pt x="211" y="249"/>
                  </a:cubicBezTo>
                  <a:cubicBezTo>
                    <a:pt x="208" y="252"/>
                    <a:pt x="207" y="255"/>
                    <a:pt x="205" y="259"/>
                  </a:cubicBezTo>
                  <a:cubicBezTo>
                    <a:pt x="203" y="265"/>
                    <a:pt x="200" y="268"/>
                    <a:pt x="200" y="275"/>
                  </a:cubicBezTo>
                  <a:cubicBezTo>
                    <a:pt x="200" y="292"/>
                    <a:pt x="200" y="292"/>
                    <a:pt x="200" y="292"/>
                  </a:cubicBezTo>
                  <a:cubicBezTo>
                    <a:pt x="200" y="294"/>
                    <a:pt x="199" y="295"/>
                    <a:pt x="199" y="297"/>
                  </a:cubicBezTo>
                  <a:cubicBezTo>
                    <a:pt x="200" y="300"/>
                    <a:pt x="202" y="301"/>
                    <a:pt x="204" y="303"/>
                  </a:cubicBezTo>
                  <a:cubicBezTo>
                    <a:pt x="205" y="304"/>
                    <a:pt x="206" y="303"/>
                    <a:pt x="206" y="304"/>
                  </a:cubicBezTo>
                  <a:cubicBezTo>
                    <a:pt x="208" y="306"/>
                    <a:pt x="208" y="309"/>
                    <a:pt x="208" y="312"/>
                  </a:cubicBezTo>
                  <a:cubicBezTo>
                    <a:pt x="208" y="320"/>
                    <a:pt x="199" y="324"/>
                    <a:pt x="199" y="333"/>
                  </a:cubicBezTo>
                  <a:cubicBezTo>
                    <a:pt x="199" y="338"/>
                    <a:pt x="203" y="339"/>
                    <a:pt x="204" y="345"/>
                  </a:cubicBezTo>
                  <a:close/>
                </a:path>
              </a:pathLst>
            </a:custGeom>
            <a:solidFill>
              <a:srgbClr val="9DC3E6"/>
            </a:solidFill>
            <a:ln w="4763" cap="rnd">
              <a:solidFill>
                <a:schemeClr val="bg1"/>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9">
              <a:extLst>
                <a:ext uri="{FF2B5EF4-FFF2-40B4-BE49-F238E27FC236}">
                  <a16:creationId xmlns:a16="http://schemas.microsoft.com/office/drawing/2014/main" id="{DB9F0620-FB09-FC3E-3CC4-01AE9B65D884}"/>
                </a:ext>
              </a:extLst>
            </p:cNvPr>
            <p:cNvSpPr>
              <a:spLocks/>
            </p:cNvSpPr>
            <p:nvPr/>
          </p:nvSpPr>
          <p:spPr bwMode="auto">
            <a:xfrm>
              <a:off x="3461213" y="4166294"/>
              <a:ext cx="408437" cy="588916"/>
            </a:xfrm>
            <a:custGeom>
              <a:avLst/>
              <a:gdLst>
                <a:gd name="T0" fmla="*/ 2147483646 w 243"/>
                <a:gd name="T1" fmla="*/ 2147483646 h 341"/>
                <a:gd name="T2" fmla="*/ 2147483646 w 243"/>
                <a:gd name="T3" fmla="*/ 2147483646 h 341"/>
                <a:gd name="T4" fmla="*/ 2147483646 w 243"/>
                <a:gd name="T5" fmla="*/ 2147483646 h 341"/>
                <a:gd name="T6" fmla="*/ 2147483646 w 243"/>
                <a:gd name="T7" fmla="*/ 2147483646 h 341"/>
                <a:gd name="T8" fmla="*/ 2147483646 w 243"/>
                <a:gd name="T9" fmla="*/ 2147483646 h 341"/>
                <a:gd name="T10" fmla="*/ 2147483646 w 243"/>
                <a:gd name="T11" fmla="*/ 2147483646 h 341"/>
                <a:gd name="T12" fmla="*/ 2147483646 w 243"/>
                <a:gd name="T13" fmla="*/ 2147483646 h 341"/>
                <a:gd name="T14" fmla="*/ 2147483646 w 243"/>
                <a:gd name="T15" fmla="*/ 2147483646 h 341"/>
                <a:gd name="T16" fmla="*/ 2147483646 w 243"/>
                <a:gd name="T17" fmla="*/ 2147483646 h 341"/>
                <a:gd name="T18" fmla="*/ 2147483646 w 243"/>
                <a:gd name="T19" fmla="*/ 2147483646 h 341"/>
                <a:gd name="T20" fmla="*/ 2147483646 w 243"/>
                <a:gd name="T21" fmla="*/ 2147483646 h 341"/>
                <a:gd name="T22" fmla="*/ 2147483646 w 243"/>
                <a:gd name="T23" fmla="*/ 2147483646 h 341"/>
                <a:gd name="T24" fmla="*/ 2147483646 w 243"/>
                <a:gd name="T25" fmla="*/ 2147483646 h 341"/>
                <a:gd name="T26" fmla="*/ 2147483646 w 243"/>
                <a:gd name="T27" fmla="*/ 2147483646 h 341"/>
                <a:gd name="T28" fmla="*/ 2147483646 w 243"/>
                <a:gd name="T29" fmla="*/ 2147483646 h 341"/>
                <a:gd name="T30" fmla="*/ 2147483646 w 243"/>
                <a:gd name="T31" fmla="*/ 2147483646 h 341"/>
                <a:gd name="T32" fmla="*/ 2147483646 w 243"/>
                <a:gd name="T33" fmla="*/ 2147483646 h 341"/>
                <a:gd name="T34" fmla="*/ 2147483646 w 243"/>
                <a:gd name="T35" fmla="*/ 2147483646 h 341"/>
                <a:gd name="T36" fmla="*/ 2147483646 w 243"/>
                <a:gd name="T37" fmla="*/ 2147483646 h 341"/>
                <a:gd name="T38" fmla="*/ 2147483646 w 243"/>
                <a:gd name="T39" fmla="*/ 2147483646 h 341"/>
                <a:gd name="T40" fmla="*/ 2147483646 w 243"/>
                <a:gd name="T41" fmla="*/ 0 h 341"/>
                <a:gd name="T42" fmla="*/ 2147483646 w 243"/>
                <a:gd name="T43" fmla="*/ 2147483646 h 341"/>
                <a:gd name="T44" fmla="*/ 2147483646 w 243"/>
                <a:gd name="T45" fmla="*/ 2147483646 h 341"/>
                <a:gd name="T46" fmla="*/ 2147483646 w 243"/>
                <a:gd name="T47" fmla="*/ 2147483646 h 341"/>
                <a:gd name="T48" fmla="*/ 2147483646 w 243"/>
                <a:gd name="T49" fmla="*/ 2147483646 h 341"/>
                <a:gd name="T50" fmla="*/ 2147483646 w 243"/>
                <a:gd name="T51" fmla="*/ 2147483646 h 341"/>
                <a:gd name="T52" fmla="*/ 2147483646 w 243"/>
                <a:gd name="T53" fmla="*/ 2147483646 h 341"/>
                <a:gd name="T54" fmla="*/ 2147483646 w 243"/>
                <a:gd name="T55" fmla="*/ 2147483646 h 341"/>
                <a:gd name="T56" fmla="*/ 2147483646 w 243"/>
                <a:gd name="T57" fmla="*/ 2147483646 h 341"/>
                <a:gd name="T58" fmla="*/ 2147483646 w 243"/>
                <a:gd name="T59" fmla="*/ 2147483646 h 341"/>
                <a:gd name="T60" fmla="*/ 2147483646 w 243"/>
                <a:gd name="T61" fmla="*/ 2147483646 h 341"/>
                <a:gd name="T62" fmla="*/ 2147483646 w 243"/>
                <a:gd name="T63" fmla="*/ 2147483646 h 341"/>
                <a:gd name="T64" fmla="*/ 2147483646 w 243"/>
                <a:gd name="T65" fmla="*/ 2147483646 h 341"/>
                <a:gd name="T66" fmla="*/ 2147483646 w 243"/>
                <a:gd name="T67" fmla="*/ 2147483646 h 341"/>
                <a:gd name="T68" fmla="*/ 2147483646 w 243"/>
                <a:gd name="T69" fmla="*/ 2147483646 h 341"/>
                <a:gd name="T70" fmla="*/ 2147483646 w 243"/>
                <a:gd name="T71" fmla="*/ 2147483646 h 341"/>
                <a:gd name="T72" fmla="*/ 2147483646 w 243"/>
                <a:gd name="T73" fmla="*/ 2147483646 h 341"/>
                <a:gd name="T74" fmla="*/ 2147483646 w 243"/>
                <a:gd name="T75" fmla="*/ 2147483646 h 341"/>
                <a:gd name="T76" fmla="*/ 2147483646 w 243"/>
                <a:gd name="T77" fmla="*/ 2147483646 h 341"/>
                <a:gd name="T78" fmla="*/ 2147483646 w 243"/>
                <a:gd name="T79" fmla="*/ 2147483646 h 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3"/>
                <a:gd name="T121" fmla="*/ 0 h 341"/>
                <a:gd name="T122" fmla="*/ 243 w 243"/>
                <a:gd name="T123" fmla="*/ 341 h 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3" h="341">
                  <a:moveTo>
                    <a:pt x="124" y="337"/>
                  </a:moveTo>
                  <a:cubicBezTo>
                    <a:pt x="126" y="337"/>
                    <a:pt x="128" y="336"/>
                    <a:pt x="130" y="336"/>
                  </a:cubicBezTo>
                  <a:cubicBezTo>
                    <a:pt x="136" y="336"/>
                    <a:pt x="138" y="341"/>
                    <a:pt x="144" y="341"/>
                  </a:cubicBezTo>
                  <a:cubicBezTo>
                    <a:pt x="149" y="341"/>
                    <a:pt x="150" y="336"/>
                    <a:pt x="155" y="332"/>
                  </a:cubicBezTo>
                  <a:cubicBezTo>
                    <a:pt x="159" y="329"/>
                    <a:pt x="163" y="327"/>
                    <a:pt x="165" y="322"/>
                  </a:cubicBezTo>
                  <a:cubicBezTo>
                    <a:pt x="170" y="314"/>
                    <a:pt x="170" y="308"/>
                    <a:pt x="170" y="298"/>
                  </a:cubicBezTo>
                  <a:cubicBezTo>
                    <a:pt x="170" y="287"/>
                    <a:pt x="169" y="281"/>
                    <a:pt x="168" y="271"/>
                  </a:cubicBezTo>
                  <a:cubicBezTo>
                    <a:pt x="168" y="265"/>
                    <a:pt x="168" y="262"/>
                    <a:pt x="167" y="257"/>
                  </a:cubicBezTo>
                  <a:cubicBezTo>
                    <a:pt x="166" y="249"/>
                    <a:pt x="159" y="248"/>
                    <a:pt x="154" y="241"/>
                  </a:cubicBezTo>
                  <a:cubicBezTo>
                    <a:pt x="150" y="235"/>
                    <a:pt x="150" y="230"/>
                    <a:pt x="145" y="224"/>
                  </a:cubicBezTo>
                  <a:cubicBezTo>
                    <a:pt x="146" y="224"/>
                    <a:pt x="147" y="223"/>
                    <a:pt x="147" y="223"/>
                  </a:cubicBezTo>
                  <a:cubicBezTo>
                    <a:pt x="150" y="223"/>
                    <a:pt x="151" y="225"/>
                    <a:pt x="154" y="225"/>
                  </a:cubicBezTo>
                  <a:cubicBezTo>
                    <a:pt x="165" y="225"/>
                    <a:pt x="165" y="225"/>
                    <a:pt x="165" y="225"/>
                  </a:cubicBezTo>
                  <a:cubicBezTo>
                    <a:pt x="168" y="225"/>
                    <a:pt x="170" y="224"/>
                    <a:pt x="172" y="223"/>
                  </a:cubicBezTo>
                  <a:cubicBezTo>
                    <a:pt x="175" y="222"/>
                    <a:pt x="177" y="221"/>
                    <a:pt x="180" y="220"/>
                  </a:cubicBezTo>
                  <a:cubicBezTo>
                    <a:pt x="182" y="219"/>
                    <a:pt x="183" y="217"/>
                    <a:pt x="184" y="215"/>
                  </a:cubicBezTo>
                  <a:cubicBezTo>
                    <a:pt x="185" y="213"/>
                    <a:pt x="186" y="212"/>
                    <a:pt x="188" y="211"/>
                  </a:cubicBezTo>
                  <a:cubicBezTo>
                    <a:pt x="189" y="209"/>
                    <a:pt x="190" y="208"/>
                    <a:pt x="191" y="207"/>
                  </a:cubicBezTo>
                  <a:cubicBezTo>
                    <a:pt x="192" y="204"/>
                    <a:pt x="192" y="202"/>
                    <a:pt x="195" y="200"/>
                  </a:cubicBezTo>
                  <a:cubicBezTo>
                    <a:pt x="199" y="199"/>
                    <a:pt x="201" y="199"/>
                    <a:pt x="205" y="198"/>
                  </a:cubicBezTo>
                  <a:cubicBezTo>
                    <a:pt x="209" y="196"/>
                    <a:pt x="212" y="195"/>
                    <a:pt x="215" y="193"/>
                  </a:cubicBezTo>
                  <a:cubicBezTo>
                    <a:pt x="215" y="192"/>
                    <a:pt x="216" y="192"/>
                    <a:pt x="217" y="192"/>
                  </a:cubicBezTo>
                  <a:cubicBezTo>
                    <a:pt x="221" y="187"/>
                    <a:pt x="221" y="183"/>
                    <a:pt x="225" y="178"/>
                  </a:cubicBezTo>
                  <a:cubicBezTo>
                    <a:pt x="228" y="174"/>
                    <a:pt x="233" y="174"/>
                    <a:pt x="237" y="171"/>
                  </a:cubicBezTo>
                  <a:cubicBezTo>
                    <a:pt x="240" y="169"/>
                    <a:pt x="243" y="167"/>
                    <a:pt x="243" y="164"/>
                  </a:cubicBezTo>
                  <a:cubicBezTo>
                    <a:pt x="243" y="161"/>
                    <a:pt x="242" y="159"/>
                    <a:pt x="242" y="156"/>
                  </a:cubicBezTo>
                  <a:cubicBezTo>
                    <a:pt x="242" y="149"/>
                    <a:pt x="243" y="145"/>
                    <a:pt x="243" y="139"/>
                  </a:cubicBezTo>
                  <a:cubicBezTo>
                    <a:pt x="241" y="131"/>
                    <a:pt x="242" y="125"/>
                    <a:pt x="240" y="117"/>
                  </a:cubicBezTo>
                  <a:cubicBezTo>
                    <a:pt x="237" y="108"/>
                    <a:pt x="234" y="103"/>
                    <a:pt x="230" y="93"/>
                  </a:cubicBezTo>
                  <a:cubicBezTo>
                    <a:pt x="228" y="87"/>
                    <a:pt x="227" y="84"/>
                    <a:pt x="223" y="79"/>
                  </a:cubicBezTo>
                  <a:cubicBezTo>
                    <a:pt x="219" y="75"/>
                    <a:pt x="216" y="74"/>
                    <a:pt x="212" y="71"/>
                  </a:cubicBezTo>
                  <a:cubicBezTo>
                    <a:pt x="206" y="66"/>
                    <a:pt x="204" y="61"/>
                    <a:pt x="204" y="53"/>
                  </a:cubicBezTo>
                  <a:cubicBezTo>
                    <a:pt x="204" y="49"/>
                    <a:pt x="204" y="49"/>
                    <a:pt x="204" y="49"/>
                  </a:cubicBezTo>
                  <a:cubicBezTo>
                    <a:pt x="208" y="48"/>
                    <a:pt x="210" y="47"/>
                    <a:pt x="214" y="47"/>
                  </a:cubicBezTo>
                  <a:cubicBezTo>
                    <a:pt x="216" y="46"/>
                    <a:pt x="217" y="47"/>
                    <a:pt x="218" y="46"/>
                  </a:cubicBezTo>
                  <a:cubicBezTo>
                    <a:pt x="220" y="45"/>
                    <a:pt x="221" y="44"/>
                    <a:pt x="223" y="43"/>
                  </a:cubicBezTo>
                  <a:cubicBezTo>
                    <a:pt x="226" y="42"/>
                    <a:pt x="229" y="40"/>
                    <a:pt x="233" y="40"/>
                  </a:cubicBezTo>
                  <a:cubicBezTo>
                    <a:pt x="233" y="40"/>
                    <a:pt x="233" y="40"/>
                    <a:pt x="233" y="40"/>
                  </a:cubicBezTo>
                  <a:cubicBezTo>
                    <a:pt x="230" y="29"/>
                    <a:pt x="227" y="21"/>
                    <a:pt x="217" y="15"/>
                  </a:cubicBezTo>
                  <a:cubicBezTo>
                    <a:pt x="214" y="13"/>
                    <a:pt x="212" y="11"/>
                    <a:pt x="209" y="9"/>
                  </a:cubicBezTo>
                  <a:cubicBezTo>
                    <a:pt x="205" y="7"/>
                    <a:pt x="203" y="6"/>
                    <a:pt x="199" y="4"/>
                  </a:cubicBezTo>
                  <a:cubicBezTo>
                    <a:pt x="195" y="2"/>
                    <a:pt x="194" y="0"/>
                    <a:pt x="190" y="0"/>
                  </a:cubicBezTo>
                  <a:cubicBezTo>
                    <a:pt x="187" y="0"/>
                    <a:pt x="186" y="3"/>
                    <a:pt x="183" y="4"/>
                  </a:cubicBezTo>
                  <a:cubicBezTo>
                    <a:pt x="181" y="5"/>
                    <a:pt x="179" y="5"/>
                    <a:pt x="177" y="6"/>
                  </a:cubicBezTo>
                  <a:cubicBezTo>
                    <a:pt x="170" y="8"/>
                    <a:pt x="166" y="10"/>
                    <a:pt x="159" y="10"/>
                  </a:cubicBezTo>
                  <a:cubicBezTo>
                    <a:pt x="149" y="10"/>
                    <a:pt x="143" y="9"/>
                    <a:pt x="134" y="6"/>
                  </a:cubicBezTo>
                  <a:cubicBezTo>
                    <a:pt x="131" y="5"/>
                    <a:pt x="129" y="3"/>
                    <a:pt x="126" y="3"/>
                  </a:cubicBezTo>
                  <a:cubicBezTo>
                    <a:pt x="124" y="16"/>
                    <a:pt x="124" y="24"/>
                    <a:pt x="119" y="36"/>
                  </a:cubicBezTo>
                  <a:cubicBezTo>
                    <a:pt x="118" y="40"/>
                    <a:pt x="116" y="43"/>
                    <a:pt x="115" y="47"/>
                  </a:cubicBezTo>
                  <a:cubicBezTo>
                    <a:pt x="111" y="54"/>
                    <a:pt x="110" y="58"/>
                    <a:pt x="104" y="64"/>
                  </a:cubicBezTo>
                  <a:cubicBezTo>
                    <a:pt x="98" y="69"/>
                    <a:pt x="95" y="74"/>
                    <a:pt x="87" y="77"/>
                  </a:cubicBezTo>
                  <a:cubicBezTo>
                    <a:pt x="82" y="80"/>
                    <a:pt x="79" y="82"/>
                    <a:pt x="75" y="86"/>
                  </a:cubicBezTo>
                  <a:cubicBezTo>
                    <a:pt x="68" y="93"/>
                    <a:pt x="63" y="95"/>
                    <a:pt x="55" y="99"/>
                  </a:cubicBezTo>
                  <a:cubicBezTo>
                    <a:pt x="50" y="101"/>
                    <a:pt x="50" y="103"/>
                    <a:pt x="46" y="105"/>
                  </a:cubicBezTo>
                  <a:cubicBezTo>
                    <a:pt x="46" y="105"/>
                    <a:pt x="46" y="105"/>
                    <a:pt x="46" y="105"/>
                  </a:cubicBezTo>
                  <a:cubicBezTo>
                    <a:pt x="44" y="114"/>
                    <a:pt x="44" y="120"/>
                    <a:pt x="41" y="128"/>
                  </a:cubicBezTo>
                  <a:cubicBezTo>
                    <a:pt x="39" y="133"/>
                    <a:pt x="35" y="135"/>
                    <a:pt x="34" y="140"/>
                  </a:cubicBezTo>
                  <a:cubicBezTo>
                    <a:pt x="32" y="144"/>
                    <a:pt x="32" y="146"/>
                    <a:pt x="31" y="150"/>
                  </a:cubicBezTo>
                  <a:cubicBezTo>
                    <a:pt x="28" y="160"/>
                    <a:pt x="25" y="168"/>
                    <a:pt x="17" y="173"/>
                  </a:cubicBezTo>
                  <a:cubicBezTo>
                    <a:pt x="17" y="173"/>
                    <a:pt x="17" y="173"/>
                    <a:pt x="17" y="173"/>
                  </a:cubicBezTo>
                  <a:cubicBezTo>
                    <a:pt x="17" y="176"/>
                    <a:pt x="16" y="178"/>
                    <a:pt x="16" y="181"/>
                  </a:cubicBezTo>
                  <a:cubicBezTo>
                    <a:pt x="16" y="186"/>
                    <a:pt x="17" y="189"/>
                    <a:pt x="15" y="194"/>
                  </a:cubicBezTo>
                  <a:cubicBezTo>
                    <a:pt x="15" y="197"/>
                    <a:pt x="13" y="199"/>
                    <a:pt x="11" y="202"/>
                  </a:cubicBezTo>
                  <a:cubicBezTo>
                    <a:pt x="9" y="205"/>
                    <a:pt x="7" y="207"/>
                    <a:pt x="5" y="210"/>
                  </a:cubicBezTo>
                  <a:cubicBezTo>
                    <a:pt x="3" y="212"/>
                    <a:pt x="1" y="213"/>
                    <a:pt x="0" y="216"/>
                  </a:cubicBezTo>
                  <a:cubicBezTo>
                    <a:pt x="0" y="217"/>
                    <a:pt x="1" y="218"/>
                    <a:pt x="1" y="220"/>
                  </a:cubicBezTo>
                  <a:cubicBezTo>
                    <a:pt x="1" y="223"/>
                    <a:pt x="0" y="225"/>
                    <a:pt x="0" y="229"/>
                  </a:cubicBezTo>
                  <a:cubicBezTo>
                    <a:pt x="2" y="230"/>
                    <a:pt x="2" y="230"/>
                    <a:pt x="2" y="230"/>
                  </a:cubicBezTo>
                  <a:cubicBezTo>
                    <a:pt x="11" y="230"/>
                    <a:pt x="16" y="231"/>
                    <a:pt x="25" y="231"/>
                  </a:cubicBezTo>
                  <a:cubicBezTo>
                    <a:pt x="30" y="231"/>
                    <a:pt x="33" y="230"/>
                    <a:pt x="38" y="229"/>
                  </a:cubicBezTo>
                  <a:cubicBezTo>
                    <a:pt x="41" y="228"/>
                    <a:pt x="43" y="227"/>
                    <a:pt x="46" y="226"/>
                  </a:cubicBezTo>
                  <a:cubicBezTo>
                    <a:pt x="48" y="225"/>
                    <a:pt x="50" y="225"/>
                    <a:pt x="53" y="224"/>
                  </a:cubicBezTo>
                  <a:cubicBezTo>
                    <a:pt x="42" y="300"/>
                    <a:pt x="42" y="300"/>
                    <a:pt x="42" y="300"/>
                  </a:cubicBezTo>
                  <a:cubicBezTo>
                    <a:pt x="42" y="301"/>
                    <a:pt x="41" y="301"/>
                    <a:pt x="42" y="302"/>
                  </a:cubicBezTo>
                  <a:cubicBezTo>
                    <a:pt x="43" y="304"/>
                    <a:pt x="45" y="305"/>
                    <a:pt x="48" y="306"/>
                  </a:cubicBezTo>
                  <a:cubicBezTo>
                    <a:pt x="53" y="308"/>
                    <a:pt x="56" y="310"/>
                    <a:pt x="60" y="313"/>
                  </a:cubicBezTo>
                  <a:cubicBezTo>
                    <a:pt x="65" y="316"/>
                    <a:pt x="66" y="319"/>
                    <a:pt x="71" y="321"/>
                  </a:cubicBezTo>
                  <a:cubicBezTo>
                    <a:pt x="75" y="323"/>
                    <a:pt x="78" y="323"/>
                    <a:pt x="82" y="325"/>
                  </a:cubicBezTo>
                  <a:cubicBezTo>
                    <a:pt x="89" y="327"/>
                    <a:pt x="92" y="330"/>
                    <a:pt x="98" y="332"/>
                  </a:cubicBezTo>
                  <a:cubicBezTo>
                    <a:pt x="108" y="336"/>
                    <a:pt x="114" y="337"/>
                    <a:pt x="124" y="337"/>
                  </a:cubicBezTo>
                  <a:close/>
                </a:path>
              </a:pathLst>
            </a:custGeom>
            <a:noFill/>
            <a:ln w="9525">
              <a:solidFill>
                <a:srgbClr val="000000"/>
              </a:solidFill>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10">
              <a:extLst>
                <a:ext uri="{FF2B5EF4-FFF2-40B4-BE49-F238E27FC236}">
                  <a16:creationId xmlns:a16="http://schemas.microsoft.com/office/drawing/2014/main" id="{CA03CA7C-72AC-A0FA-17EE-ABC8500C8128}"/>
                </a:ext>
              </a:extLst>
            </p:cNvPr>
            <p:cNvSpPr>
              <a:spLocks/>
            </p:cNvSpPr>
            <p:nvPr/>
          </p:nvSpPr>
          <p:spPr bwMode="auto">
            <a:xfrm>
              <a:off x="3461213" y="4166294"/>
              <a:ext cx="408437" cy="588916"/>
            </a:xfrm>
            <a:custGeom>
              <a:avLst/>
              <a:gdLst>
                <a:gd name="T0" fmla="*/ 2147483646 w 243"/>
                <a:gd name="T1" fmla="*/ 2147483646 h 341"/>
                <a:gd name="T2" fmla="*/ 2147483646 w 243"/>
                <a:gd name="T3" fmla="*/ 2147483646 h 341"/>
                <a:gd name="T4" fmla="*/ 2147483646 w 243"/>
                <a:gd name="T5" fmla="*/ 2147483646 h 341"/>
                <a:gd name="T6" fmla="*/ 2147483646 w 243"/>
                <a:gd name="T7" fmla="*/ 2147483646 h 341"/>
                <a:gd name="T8" fmla="*/ 2147483646 w 243"/>
                <a:gd name="T9" fmla="*/ 2147483646 h 341"/>
                <a:gd name="T10" fmla="*/ 2147483646 w 243"/>
                <a:gd name="T11" fmla="*/ 2147483646 h 341"/>
                <a:gd name="T12" fmla="*/ 2147483646 w 243"/>
                <a:gd name="T13" fmla="*/ 2147483646 h 341"/>
                <a:gd name="T14" fmla="*/ 2147483646 w 243"/>
                <a:gd name="T15" fmla="*/ 2147483646 h 341"/>
                <a:gd name="T16" fmla="*/ 2147483646 w 243"/>
                <a:gd name="T17" fmla="*/ 2147483646 h 341"/>
                <a:gd name="T18" fmla="*/ 2147483646 w 243"/>
                <a:gd name="T19" fmla="*/ 2147483646 h 341"/>
                <a:gd name="T20" fmla="*/ 2147483646 w 243"/>
                <a:gd name="T21" fmla="*/ 2147483646 h 341"/>
                <a:gd name="T22" fmla="*/ 2147483646 w 243"/>
                <a:gd name="T23" fmla="*/ 2147483646 h 341"/>
                <a:gd name="T24" fmla="*/ 2147483646 w 243"/>
                <a:gd name="T25" fmla="*/ 2147483646 h 341"/>
                <a:gd name="T26" fmla="*/ 2147483646 w 243"/>
                <a:gd name="T27" fmla="*/ 2147483646 h 341"/>
                <a:gd name="T28" fmla="*/ 2147483646 w 243"/>
                <a:gd name="T29" fmla="*/ 2147483646 h 341"/>
                <a:gd name="T30" fmla="*/ 2147483646 w 243"/>
                <a:gd name="T31" fmla="*/ 2147483646 h 341"/>
                <a:gd name="T32" fmla="*/ 2147483646 w 243"/>
                <a:gd name="T33" fmla="*/ 2147483646 h 341"/>
                <a:gd name="T34" fmla="*/ 2147483646 w 243"/>
                <a:gd name="T35" fmla="*/ 2147483646 h 341"/>
                <a:gd name="T36" fmla="*/ 2147483646 w 243"/>
                <a:gd name="T37" fmla="*/ 2147483646 h 341"/>
                <a:gd name="T38" fmla="*/ 2147483646 w 243"/>
                <a:gd name="T39" fmla="*/ 2147483646 h 341"/>
                <a:gd name="T40" fmla="*/ 2147483646 w 243"/>
                <a:gd name="T41" fmla="*/ 0 h 341"/>
                <a:gd name="T42" fmla="*/ 2147483646 w 243"/>
                <a:gd name="T43" fmla="*/ 2147483646 h 341"/>
                <a:gd name="T44" fmla="*/ 2147483646 w 243"/>
                <a:gd name="T45" fmla="*/ 2147483646 h 341"/>
                <a:gd name="T46" fmla="*/ 2147483646 w 243"/>
                <a:gd name="T47" fmla="*/ 2147483646 h 341"/>
                <a:gd name="T48" fmla="*/ 2147483646 w 243"/>
                <a:gd name="T49" fmla="*/ 2147483646 h 341"/>
                <a:gd name="T50" fmla="*/ 2147483646 w 243"/>
                <a:gd name="T51" fmla="*/ 2147483646 h 341"/>
                <a:gd name="T52" fmla="*/ 2147483646 w 243"/>
                <a:gd name="T53" fmla="*/ 2147483646 h 341"/>
                <a:gd name="T54" fmla="*/ 2147483646 w 243"/>
                <a:gd name="T55" fmla="*/ 2147483646 h 341"/>
                <a:gd name="T56" fmla="*/ 2147483646 w 243"/>
                <a:gd name="T57" fmla="*/ 2147483646 h 341"/>
                <a:gd name="T58" fmla="*/ 2147483646 w 243"/>
                <a:gd name="T59" fmla="*/ 2147483646 h 341"/>
                <a:gd name="T60" fmla="*/ 2147483646 w 243"/>
                <a:gd name="T61" fmla="*/ 2147483646 h 341"/>
                <a:gd name="T62" fmla="*/ 2147483646 w 243"/>
                <a:gd name="T63" fmla="*/ 2147483646 h 341"/>
                <a:gd name="T64" fmla="*/ 2147483646 w 243"/>
                <a:gd name="T65" fmla="*/ 2147483646 h 341"/>
                <a:gd name="T66" fmla="*/ 2147483646 w 243"/>
                <a:gd name="T67" fmla="*/ 2147483646 h 341"/>
                <a:gd name="T68" fmla="*/ 2147483646 w 243"/>
                <a:gd name="T69" fmla="*/ 2147483646 h 341"/>
                <a:gd name="T70" fmla="*/ 2147483646 w 243"/>
                <a:gd name="T71" fmla="*/ 2147483646 h 341"/>
                <a:gd name="T72" fmla="*/ 2147483646 w 243"/>
                <a:gd name="T73" fmla="*/ 2147483646 h 341"/>
                <a:gd name="T74" fmla="*/ 2147483646 w 243"/>
                <a:gd name="T75" fmla="*/ 2147483646 h 341"/>
                <a:gd name="T76" fmla="*/ 2147483646 w 243"/>
                <a:gd name="T77" fmla="*/ 2147483646 h 341"/>
                <a:gd name="T78" fmla="*/ 2147483646 w 243"/>
                <a:gd name="T79" fmla="*/ 2147483646 h 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3"/>
                <a:gd name="T121" fmla="*/ 0 h 341"/>
                <a:gd name="T122" fmla="*/ 243 w 243"/>
                <a:gd name="T123" fmla="*/ 341 h 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3" h="341">
                  <a:moveTo>
                    <a:pt x="124" y="337"/>
                  </a:moveTo>
                  <a:cubicBezTo>
                    <a:pt x="126" y="337"/>
                    <a:pt x="128" y="336"/>
                    <a:pt x="130" y="336"/>
                  </a:cubicBezTo>
                  <a:cubicBezTo>
                    <a:pt x="136" y="336"/>
                    <a:pt x="138" y="341"/>
                    <a:pt x="144" y="341"/>
                  </a:cubicBezTo>
                  <a:cubicBezTo>
                    <a:pt x="149" y="341"/>
                    <a:pt x="150" y="336"/>
                    <a:pt x="155" y="332"/>
                  </a:cubicBezTo>
                  <a:cubicBezTo>
                    <a:pt x="159" y="329"/>
                    <a:pt x="163" y="327"/>
                    <a:pt x="165" y="322"/>
                  </a:cubicBezTo>
                  <a:cubicBezTo>
                    <a:pt x="170" y="314"/>
                    <a:pt x="170" y="308"/>
                    <a:pt x="170" y="298"/>
                  </a:cubicBezTo>
                  <a:cubicBezTo>
                    <a:pt x="170" y="287"/>
                    <a:pt x="169" y="281"/>
                    <a:pt x="168" y="271"/>
                  </a:cubicBezTo>
                  <a:cubicBezTo>
                    <a:pt x="168" y="265"/>
                    <a:pt x="168" y="262"/>
                    <a:pt x="167" y="257"/>
                  </a:cubicBezTo>
                  <a:cubicBezTo>
                    <a:pt x="166" y="249"/>
                    <a:pt x="159" y="248"/>
                    <a:pt x="154" y="241"/>
                  </a:cubicBezTo>
                  <a:cubicBezTo>
                    <a:pt x="150" y="235"/>
                    <a:pt x="150" y="230"/>
                    <a:pt x="145" y="224"/>
                  </a:cubicBezTo>
                  <a:cubicBezTo>
                    <a:pt x="146" y="224"/>
                    <a:pt x="147" y="223"/>
                    <a:pt x="147" y="223"/>
                  </a:cubicBezTo>
                  <a:cubicBezTo>
                    <a:pt x="150" y="223"/>
                    <a:pt x="151" y="225"/>
                    <a:pt x="154" y="225"/>
                  </a:cubicBezTo>
                  <a:cubicBezTo>
                    <a:pt x="165" y="225"/>
                    <a:pt x="165" y="225"/>
                    <a:pt x="165" y="225"/>
                  </a:cubicBezTo>
                  <a:cubicBezTo>
                    <a:pt x="168" y="225"/>
                    <a:pt x="170" y="224"/>
                    <a:pt x="172" y="223"/>
                  </a:cubicBezTo>
                  <a:cubicBezTo>
                    <a:pt x="175" y="222"/>
                    <a:pt x="177" y="221"/>
                    <a:pt x="180" y="220"/>
                  </a:cubicBezTo>
                  <a:cubicBezTo>
                    <a:pt x="182" y="219"/>
                    <a:pt x="183" y="217"/>
                    <a:pt x="184" y="215"/>
                  </a:cubicBezTo>
                  <a:cubicBezTo>
                    <a:pt x="185" y="213"/>
                    <a:pt x="186" y="212"/>
                    <a:pt x="188" y="211"/>
                  </a:cubicBezTo>
                  <a:cubicBezTo>
                    <a:pt x="189" y="209"/>
                    <a:pt x="190" y="208"/>
                    <a:pt x="191" y="207"/>
                  </a:cubicBezTo>
                  <a:cubicBezTo>
                    <a:pt x="192" y="204"/>
                    <a:pt x="192" y="202"/>
                    <a:pt x="195" y="200"/>
                  </a:cubicBezTo>
                  <a:cubicBezTo>
                    <a:pt x="199" y="199"/>
                    <a:pt x="201" y="199"/>
                    <a:pt x="205" y="198"/>
                  </a:cubicBezTo>
                  <a:cubicBezTo>
                    <a:pt x="209" y="196"/>
                    <a:pt x="212" y="195"/>
                    <a:pt x="215" y="193"/>
                  </a:cubicBezTo>
                  <a:cubicBezTo>
                    <a:pt x="215" y="192"/>
                    <a:pt x="216" y="192"/>
                    <a:pt x="217" y="192"/>
                  </a:cubicBezTo>
                  <a:cubicBezTo>
                    <a:pt x="221" y="187"/>
                    <a:pt x="221" y="183"/>
                    <a:pt x="225" y="178"/>
                  </a:cubicBezTo>
                  <a:cubicBezTo>
                    <a:pt x="228" y="174"/>
                    <a:pt x="233" y="174"/>
                    <a:pt x="237" y="171"/>
                  </a:cubicBezTo>
                  <a:cubicBezTo>
                    <a:pt x="240" y="169"/>
                    <a:pt x="243" y="167"/>
                    <a:pt x="243" y="164"/>
                  </a:cubicBezTo>
                  <a:cubicBezTo>
                    <a:pt x="243" y="161"/>
                    <a:pt x="242" y="159"/>
                    <a:pt x="242" y="156"/>
                  </a:cubicBezTo>
                  <a:cubicBezTo>
                    <a:pt x="242" y="149"/>
                    <a:pt x="243" y="145"/>
                    <a:pt x="243" y="139"/>
                  </a:cubicBezTo>
                  <a:cubicBezTo>
                    <a:pt x="241" y="131"/>
                    <a:pt x="242" y="125"/>
                    <a:pt x="240" y="117"/>
                  </a:cubicBezTo>
                  <a:cubicBezTo>
                    <a:pt x="237" y="108"/>
                    <a:pt x="234" y="103"/>
                    <a:pt x="230" y="93"/>
                  </a:cubicBezTo>
                  <a:cubicBezTo>
                    <a:pt x="228" y="87"/>
                    <a:pt x="227" y="84"/>
                    <a:pt x="223" y="79"/>
                  </a:cubicBezTo>
                  <a:cubicBezTo>
                    <a:pt x="219" y="75"/>
                    <a:pt x="216" y="74"/>
                    <a:pt x="212" y="71"/>
                  </a:cubicBezTo>
                  <a:cubicBezTo>
                    <a:pt x="206" y="66"/>
                    <a:pt x="204" y="61"/>
                    <a:pt x="204" y="53"/>
                  </a:cubicBezTo>
                  <a:cubicBezTo>
                    <a:pt x="204" y="49"/>
                    <a:pt x="204" y="49"/>
                    <a:pt x="204" y="49"/>
                  </a:cubicBezTo>
                  <a:cubicBezTo>
                    <a:pt x="208" y="48"/>
                    <a:pt x="210" y="47"/>
                    <a:pt x="214" y="47"/>
                  </a:cubicBezTo>
                  <a:cubicBezTo>
                    <a:pt x="216" y="46"/>
                    <a:pt x="217" y="47"/>
                    <a:pt x="218" y="46"/>
                  </a:cubicBezTo>
                  <a:cubicBezTo>
                    <a:pt x="220" y="45"/>
                    <a:pt x="221" y="44"/>
                    <a:pt x="223" y="43"/>
                  </a:cubicBezTo>
                  <a:cubicBezTo>
                    <a:pt x="226" y="42"/>
                    <a:pt x="229" y="40"/>
                    <a:pt x="233" y="40"/>
                  </a:cubicBezTo>
                  <a:cubicBezTo>
                    <a:pt x="233" y="40"/>
                    <a:pt x="233" y="40"/>
                    <a:pt x="233" y="40"/>
                  </a:cubicBezTo>
                  <a:cubicBezTo>
                    <a:pt x="230" y="29"/>
                    <a:pt x="227" y="21"/>
                    <a:pt x="217" y="15"/>
                  </a:cubicBezTo>
                  <a:cubicBezTo>
                    <a:pt x="214" y="13"/>
                    <a:pt x="212" y="11"/>
                    <a:pt x="209" y="9"/>
                  </a:cubicBezTo>
                  <a:cubicBezTo>
                    <a:pt x="205" y="7"/>
                    <a:pt x="203" y="6"/>
                    <a:pt x="199" y="4"/>
                  </a:cubicBezTo>
                  <a:cubicBezTo>
                    <a:pt x="195" y="2"/>
                    <a:pt x="194" y="0"/>
                    <a:pt x="190" y="0"/>
                  </a:cubicBezTo>
                  <a:cubicBezTo>
                    <a:pt x="187" y="0"/>
                    <a:pt x="186" y="3"/>
                    <a:pt x="183" y="4"/>
                  </a:cubicBezTo>
                  <a:cubicBezTo>
                    <a:pt x="181" y="5"/>
                    <a:pt x="179" y="5"/>
                    <a:pt x="177" y="6"/>
                  </a:cubicBezTo>
                  <a:cubicBezTo>
                    <a:pt x="170" y="8"/>
                    <a:pt x="166" y="10"/>
                    <a:pt x="159" y="10"/>
                  </a:cubicBezTo>
                  <a:cubicBezTo>
                    <a:pt x="149" y="10"/>
                    <a:pt x="143" y="9"/>
                    <a:pt x="134" y="6"/>
                  </a:cubicBezTo>
                  <a:cubicBezTo>
                    <a:pt x="131" y="5"/>
                    <a:pt x="129" y="3"/>
                    <a:pt x="126" y="3"/>
                  </a:cubicBezTo>
                  <a:cubicBezTo>
                    <a:pt x="124" y="16"/>
                    <a:pt x="124" y="24"/>
                    <a:pt x="119" y="36"/>
                  </a:cubicBezTo>
                  <a:cubicBezTo>
                    <a:pt x="118" y="40"/>
                    <a:pt x="116" y="43"/>
                    <a:pt x="115" y="47"/>
                  </a:cubicBezTo>
                  <a:cubicBezTo>
                    <a:pt x="111" y="54"/>
                    <a:pt x="110" y="58"/>
                    <a:pt x="104" y="64"/>
                  </a:cubicBezTo>
                  <a:cubicBezTo>
                    <a:pt x="98" y="69"/>
                    <a:pt x="95" y="74"/>
                    <a:pt x="87" y="77"/>
                  </a:cubicBezTo>
                  <a:cubicBezTo>
                    <a:pt x="82" y="80"/>
                    <a:pt x="79" y="82"/>
                    <a:pt x="75" y="86"/>
                  </a:cubicBezTo>
                  <a:cubicBezTo>
                    <a:pt x="68" y="93"/>
                    <a:pt x="63" y="95"/>
                    <a:pt x="55" y="99"/>
                  </a:cubicBezTo>
                  <a:cubicBezTo>
                    <a:pt x="50" y="101"/>
                    <a:pt x="50" y="103"/>
                    <a:pt x="46" y="105"/>
                  </a:cubicBezTo>
                  <a:cubicBezTo>
                    <a:pt x="46" y="105"/>
                    <a:pt x="46" y="105"/>
                    <a:pt x="46" y="105"/>
                  </a:cubicBezTo>
                  <a:cubicBezTo>
                    <a:pt x="44" y="114"/>
                    <a:pt x="44" y="120"/>
                    <a:pt x="41" y="128"/>
                  </a:cubicBezTo>
                  <a:cubicBezTo>
                    <a:pt x="39" y="133"/>
                    <a:pt x="35" y="135"/>
                    <a:pt x="34" y="140"/>
                  </a:cubicBezTo>
                  <a:cubicBezTo>
                    <a:pt x="32" y="144"/>
                    <a:pt x="32" y="146"/>
                    <a:pt x="31" y="150"/>
                  </a:cubicBezTo>
                  <a:cubicBezTo>
                    <a:pt x="28" y="160"/>
                    <a:pt x="25" y="168"/>
                    <a:pt x="17" y="173"/>
                  </a:cubicBezTo>
                  <a:cubicBezTo>
                    <a:pt x="17" y="173"/>
                    <a:pt x="17" y="173"/>
                    <a:pt x="17" y="173"/>
                  </a:cubicBezTo>
                  <a:cubicBezTo>
                    <a:pt x="17" y="176"/>
                    <a:pt x="16" y="178"/>
                    <a:pt x="16" y="181"/>
                  </a:cubicBezTo>
                  <a:cubicBezTo>
                    <a:pt x="16" y="186"/>
                    <a:pt x="17" y="189"/>
                    <a:pt x="15" y="194"/>
                  </a:cubicBezTo>
                  <a:cubicBezTo>
                    <a:pt x="15" y="197"/>
                    <a:pt x="13" y="199"/>
                    <a:pt x="11" y="202"/>
                  </a:cubicBezTo>
                  <a:cubicBezTo>
                    <a:pt x="9" y="205"/>
                    <a:pt x="7" y="207"/>
                    <a:pt x="5" y="210"/>
                  </a:cubicBezTo>
                  <a:cubicBezTo>
                    <a:pt x="3" y="212"/>
                    <a:pt x="1" y="213"/>
                    <a:pt x="0" y="216"/>
                  </a:cubicBezTo>
                  <a:cubicBezTo>
                    <a:pt x="0" y="217"/>
                    <a:pt x="1" y="218"/>
                    <a:pt x="1" y="220"/>
                  </a:cubicBezTo>
                  <a:cubicBezTo>
                    <a:pt x="1" y="223"/>
                    <a:pt x="0" y="225"/>
                    <a:pt x="0" y="229"/>
                  </a:cubicBezTo>
                  <a:cubicBezTo>
                    <a:pt x="2" y="230"/>
                    <a:pt x="2" y="230"/>
                    <a:pt x="2" y="230"/>
                  </a:cubicBezTo>
                  <a:cubicBezTo>
                    <a:pt x="11" y="230"/>
                    <a:pt x="16" y="231"/>
                    <a:pt x="25" y="231"/>
                  </a:cubicBezTo>
                  <a:cubicBezTo>
                    <a:pt x="30" y="231"/>
                    <a:pt x="33" y="230"/>
                    <a:pt x="38" y="229"/>
                  </a:cubicBezTo>
                  <a:cubicBezTo>
                    <a:pt x="41" y="228"/>
                    <a:pt x="43" y="227"/>
                    <a:pt x="46" y="226"/>
                  </a:cubicBezTo>
                  <a:cubicBezTo>
                    <a:pt x="48" y="225"/>
                    <a:pt x="50" y="225"/>
                    <a:pt x="53" y="224"/>
                  </a:cubicBezTo>
                  <a:cubicBezTo>
                    <a:pt x="42" y="300"/>
                    <a:pt x="42" y="300"/>
                    <a:pt x="42" y="300"/>
                  </a:cubicBezTo>
                  <a:cubicBezTo>
                    <a:pt x="42" y="301"/>
                    <a:pt x="41" y="301"/>
                    <a:pt x="42" y="302"/>
                  </a:cubicBezTo>
                  <a:cubicBezTo>
                    <a:pt x="43" y="304"/>
                    <a:pt x="45" y="305"/>
                    <a:pt x="48" y="306"/>
                  </a:cubicBezTo>
                  <a:cubicBezTo>
                    <a:pt x="53" y="308"/>
                    <a:pt x="56" y="310"/>
                    <a:pt x="60" y="313"/>
                  </a:cubicBezTo>
                  <a:cubicBezTo>
                    <a:pt x="65" y="316"/>
                    <a:pt x="66" y="319"/>
                    <a:pt x="71" y="321"/>
                  </a:cubicBezTo>
                  <a:cubicBezTo>
                    <a:pt x="75" y="323"/>
                    <a:pt x="78" y="323"/>
                    <a:pt x="82" y="325"/>
                  </a:cubicBezTo>
                  <a:cubicBezTo>
                    <a:pt x="89" y="327"/>
                    <a:pt x="92" y="330"/>
                    <a:pt x="98" y="332"/>
                  </a:cubicBezTo>
                  <a:cubicBezTo>
                    <a:pt x="108" y="336"/>
                    <a:pt x="114" y="337"/>
                    <a:pt x="124" y="337"/>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11">
              <a:extLst>
                <a:ext uri="{FF2B5EF4-FFF2-40B4-BE49-F238E27FC236}">
                  <a16:creationId xmlns:a16="http://schemas.microsoft.com/office/drawing/2014/main" id="{1479A9C5-137C-3E18-57BE-3F5C35689343}"/>
                </a:ext>
              </a:extLst>
            </p:cNvPr>
            <p:cNvSpPr>
              <a:spLocks/>
            </p:cNvSpPr>
            <p:nvPr/>
          </p:nvSpPr>
          <p:spPr bwMode="auto">
            <a:xfrm>
              <a:off x="3285556" y="3806482"/>
              <a:ext cx="826870" cy="540449"/>
            </a:xfrm>
            <a:custGeom>
              <a:avLst/>
              <a:gdLst>
                <a:gd name="T0" fmla="*/ 2147483646 w 492"/>
                <a:gd name="T1" fmla="*/ 2147483646 h 313"/>
                <a:gd name="T2" fmla="*/ 2147483646 w 492"/>
                <a:gd name="T3" fmla="*/ 2147483646 h 313"/>
                <a:gd name="T4" fmla="*/ 2147483646 w 492"/>
                <a:gd name="T5" fmla="*/ 2147483646 h 313"/>
                <a:gd name="T6" fmla="*/ 2147483646 w 492"/>
                <a:gd name="T7" fmla="*/ 2147483646 h 313"/>
                <a:gd name="T8" fmla="*/ 2147483646 w 492"/>
                <a:gd name="T9" fmla="*/ 2147483646 h 313"/>
                <a:gd name="T10" fmla="*/ 2147483646 w 492"/>
                <a:gd name="T11" fmla="*/ 2147483646 h 313"/>
                <a:gd name="T12" fmla="*/ 2147483646 w 492"/>
                <a:gd name="T13" fmla="*/ 2147483646 h 313"/>
                <a:gd name="T14" fmla="*/ 2147483646 w 492"/>
                <a:gd name="T15" fmla="*/ 2147483646 h 313"/>
                <a:gd name="T16" fmla="*/ 2147483646 w 492"/>
                <a:gd name="T17" fmla="*/ 2147483646 h 313"/>
                <a:gd name="T18" fmla="*/ 2147483646 w 492"/>
                <a:gd name="T19" fmla="*/ 2147483646 h 313"/>
                <a:gd name="T20" fmla="*/ 2147483646 w 492"/>
                <a:gd name="T21" fmla="*/ 2147483646 h 313"/>
                <a:gd name="T22" fmla="*/ 2147483646 w 492"/>
                <a:gd name="T23" fmla="*/ 2147483646 h 313"/>
                <a:gd name="T24" fmla="*/ 2147483646 w 492"/>
                <a:gd name="T25" fmla="*/ 2147483646 h 313"/>
                <a:gd name="T26" fmla="*/ 2147483646 w 492"/>
                <a:gd name="T27" fmla="*/ 2147483646 h 313"/>
                <a:gd name="T28" fmla="*/ 2147483646 w 492"/>
                <a:gd name="T29" fmla="*/ 2147483646 h 313"/>
                <a:gd name="T30" fmla="*/ 2147483646 w 492"/>
                <a:gd name="T31" fmla="*/ 2147483646 h 313"/>
                <a:gd name="T32" fmla="*/ 2147483646 w 492"/>
                <a:gd name="T33" fmla="*/ 2147483646 h 313"/>
                <a:gd name="T34" fmla="*/ 2147483646 w 492"/>
                <a:gd name="T35" fmla="*/ 2147483646 h 313"/>
                <a:gd name="T36" fmla="*/ 2147483646 w 492"/>
                <a:gd name="T37" fmla="*/ 2147483646 h 313"/>
                <a:gd name="T38" fmla="*/ 2147483646 w 492"/>
                <a:gd name="T39" fmla="*/ 2147483646 h 313"/>
                <a:gd name="T40" fmla="*/ 2147483646 w 492"/>
                <a:gd name="T41" fmla="*/ 2147483646 h 313"/>
                <a:gd name="T42" fmla="*/ 2147483646 w 492"/>
                <a:gd name="T43" fmla="*/ 2147483646 h 313"/>
                <a:gd name="T44" fmla="*/ 2147483646 w 492"/>
                <a:gd name="T45" fmla="*/ 2147483646 h 313"/>
                <a:gd name="T46" fmla="*/ 2147483646 w 492"/>
                <a:gd name="T47" fmla="*/ 2147483646 h 313"/>
                <a:gd name="T48" fmla="*/ 2147483646 w 492"/>
                <a:gd name="T49" fmla="*/ 2147483646 h 313"/>
                <a:gd name="T50" fmla="*/ 2147483646 w 492"/>
                <a:gd name="T51" fmla="*/ 2147483646 h 313"/>
                <a:gd name="T52" fmla="*/ 2147483646 w 492"/>
                <a:gd name="T53" fmla="*/ 2147483646 h 313"/>
                <a:gd name="T54" fmla="*/ 2147483646 w 492"/>
                <a:gd name="T55" fmla="*/ 2147483646 h 313"/>
                <a:gd name="T56" fmla="*/ 2147483646 w 492"/>
                <a:gd name="T57" fmla="*/ 2147483646 h 313"/>
                <a:gd name="T58" fmla="*/ 2147483646 w 492"/>
                <a:gd name="T59" fmla="*/ 2147483646 h 313"/>
                <a:gd name="T60" fmla="*/ 2147483646 w 492"/>
                <a:gd name="T61" fmla="*/ 2147483646 h 313"/>
                <a:gd name="T62" fmla="*/ 2147483646 w 492"/>
                <a:gd name="T63" fmla="*/ 2147483646 h 313"/>
                <a:gd name="T64" fmla="*/ 2147483646 w 492"/>
                <a:gd name="T65" fmla="*/ 2147483646 h 313"/>
                <a:gd name="T66" fmla="*/ 2147483646 w 492"/>
                <a:gd name="T67" fmla="*/ 2147483646 h 313"/>
                <a:gd name="T68" fmla="*/ 2147483646 w 492"/>
                <a:gd name="T69" fmla="*/ 2147483646 h 313"/>
                <a:gd name="T70" fmla="*/ 2147483646 w 492"/>
                <a:gd name="T71" fmla="*/ 2147483646 h 313"/>
                <a:gd name="T72" fmla="*/ 2147483646 w 492"/>
                <a:gd name="T73" fmla="*/ 2147483646 h 313"/>
                <a:gd name="T74" fmla="*/ 2147483646 w 492"/>
                <a:gd name="T75" fmla="*/ 2147483646 h 313"/>
                <a:gd name="T76" fmla="*/ 2147483646 w 492"/>
                <a:gd name="T77" fmla="*/ 2147483646 h 313"/>
                <a:gd name="T78" fmla="*/ 2147483646 w 492"/>
                <a:gd name="T79" fmla="*/ 2147483646 h 313"/>
                <a:gd name="T80" fmla="*/ 2147483646 w 492"/>
                <a:gd name="T81" fmla="*/ 2147483646 h 313"/>
                <a:gd name="T82" fmla="*/ 2147483646 w 492"/>
                <a:gd name="T83" fmla="*/ 2147483646 h 313"/>
                <a:gd name="T84" fmla="*/ 2147483646 w 492"/>
                <a:gd name="T85" fmla="*/ 2147483646 h 313"/>
                <a:gd name="T86" fmla="*/ 2147483646 w 492"/>
                <a:gd name="T87" fmla="*/ 2147483646 h 313"/>
                <a:gd name="T88" fmla="*/ 2147483646 w 492"/>
                <a:gd name="T89" fmla="*/ 2147483646 h 313"/>
                <a:gd name="T90" fmla="*/ 2147483646 w 492"/>
                <a:gd name="T91" fmla="*/ 2147483646 h 313"/>
                <a:gd name="T92" fmla="*/ 2147483646 w 492"/>
                <a:gd name="T93" fmla="*/ 2147483646 h 313"/>
                <a:gd name="T94" fmla="*/ 2147483646 w 492"/>
                <a:gd name="T95" fmla="*/ 2147483646 h 313"/>
                <a:gd name="T96" fmla="*/ 2147483646 w 492"/>
                <a:gd name="T97" fmla="*/ 2147483646 h 313"/>
                <a:gd name="T98" fmla="*/ 2147483646 w 492"/>
                <a:gd name="T99" fmla="*/ 2147483646 h 313"/>
                <a:gd name="T100" fmla="*/ 2147483646 w 492"/>
                <a:gd name="T101" fmla="*/ 2147483646 h 313"/>
                <a:gd name="T102" fmla="*/ 2147483646 w 492"/>
                <a:gd name="T103" fmla="*/ 2147483646 h 313"/>
                <a:gd name="T104" fmla="*/ 2147483646 w 492"/>
                <a:gd name="T105" fmla="*/ 2147483646 h 313"/>
                <a:gd name="T106" fmla="*/ 2147483646 w 492"/>
                <a:gd name="T107" fmla="*/ 2147483646 h 313"/>
                <a:gd name="T108" fmla="*/ 2147483646 w 492"/>
                <a:gd name="T109" fmla="*/ 2147483646 h 313"/>
                <a:gd name="T110" fmla="*/ 2147483646 w 492"/>
                <a:gd name="T111" fmla="*/ 2147483646 h 313"/>
                <a:gd name="T112" fmla="*/ 2147483646 w 492"/>
                <a:gd name="T113" fmla="*/ 2147483646 h 313"/>
                <a:gd name="T114" fmla="*/ 2147483646 w 492"/>
                <a:gd name="T115" fmla="*/ 2147483646 h 313"/>
                <a:gd name="T116" fmla="*/ 2147483646 w 492"/>
                <a:gd name="T117" fmla="*/ 2147483646 h 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313"/>
                <a:gd name="T179" fmla="*/ 492 w 492"/>
                <a:gd name="T180" fmla="*/ 313 h 3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313">
                  <a:moveTo>
                    <a:pt x="485" y="105"/>
                  </a:moveTo>
                  <a:cubicBezTo>
                    <a:pt x="483" y="109"/>
                    <a:pt x="482" y="112"/>
                    <a:pt x="480" y="116"/>
                  </a:cubicBezTo>
                  <a:cubicBezTo>
                    <a:pt x="480" y="117"/>
                    <a:pt x="479" y="117"/>
                    <a:pt x="479" y="118"/>
                  </a:cubicBezTo>
                  <a:cubicBezTo>
                    <a:pt x="478" y="121"/>
                    <a:pt x="478" y="123"/>
                    <a:pt x="477" y="125"/>
                  </a:cubicBezTo>
                  <a:cubicBezTo>
                    <a:pt x="475" y="128"/>
                    <a:pt x="473" y="129"/>
                    <a:pt x="471" y="133"/>
                  </a:cubicBezTo>
                  <a:cubicBezTo>
                    <a:pt x="466" y="143"/>
                    <a:pt x="461" y="149"/>
                    <a:pt x="461" y="160"/>
                  </a:cubicBezTo>
                  <a:cubicBezTo>
                    <a:pt x="461" y="183"/>
                    <a:pt x="461" y="183"/>
                    <a:pt x="461" y="183"/>
                  </a:cubicBezTo>
                  <a:cubicBezTo>
                    <a:pt x="466" y="183"/>
                    <a:pt x="470" y="183"/>
                    <a:pt x="474" y="186"/>
                  </a:cubicBezTo>
                  <a:cubicBezTo>
                    <a:pt x="475" y="188"/>
                    <a:pt x="475" y="190"/>
                    <a:pt x="476" y="192"/>
                  </a:cubicBezTo>
                  <a:cubicBezTo>
                    <a:pt x="477" y="196"/>
                    <a:pt x="479" y="198"/>
                    <a:pt x="480" y="201"/>
                  </a:cubicBezTo>
                  <a:cubicBezTo>
                    <a:pt x="482" y="204"/>
                    <a:pt x="484" y="206"/>
                    <a:pt x="486" y="210"/>
                  </a:cubicBezTo>
                  <a:cubicBezTo>
                    <a:pt x="489" y="215"/>
                    <a:pt x="492" y="219"/>
                    <a:pt x="492" y="225"/>
                  </a:cubicBezTo>
                  <a:cubicBezTo>
                    <a:pt x="492" y="228"/>
                    <a:pt x="490" y="228"/>
                    <a:pt x="488" y="230"/>
                  </a:cubicBezTo>
                  <a:cubicBezTo>
                    <a:pt x="486" y="232"/>
                    <a:pt x="485" y="234"/>
                    <a:pt x="483" y="236"/>
                  </a:cubicBezTo>
                  <a:cubicBezTo>
                    <a:pt x="480" y="239"/>
                    <a:pt x="478" y="241"/>
                    <a:pt x="475" y="243"/>
                  </a:cubicBezTo>
                  <a:cubicBezTo>
                    <a:pt x="470" y="247"/>
                    <a:pt x="467" y="250"/>
                    <a:pt x="464" y="255"/>
                  </a:cubicBezTo>
                  <a:cubicBezTo>
                    <a:pt x="462" y="257"/>
                    <a:pt x="460" y="258"/>
                    <a:pt x="459" y="261"/>
                  </a:cubicBezTo>
                  <a:cubicBezTo>
                    <a:pt x="455" y="258"/>
                    <a:pt x="452" y="256"/>
                    <a:pt x="449" y="252"/>
                  </a:cubicBezTo>
                  <a:cubicBezTo>
                    <a:pt x="446" y="248"/>
                    <a:pt x="445" y="244"/>
                    <a:pt x="440" y="244"/>
                  </a:cubicBezTo>
                  <a:cubicBezTo>
                    <a:pt x="401" y="249"/>
                    <a:pt x="401" y="249"/>
                    <a:pt x="401" y="249"/>
                  </a:cubicBezTo>
                  <a:cubicBezTo>
                    <a:pt x="401" y="249"/>
                    <a:pt x="401" y="249"/>
                    <a:pt x="401" y="249"/>
                  </a:cubicBezTo>
                  <a:cubicBezTo>
                    <a:pt x="394" y="250"/>
                    <a:pt x="390" y="253"/>
                    <a:pt x="383" y="255"/>
                  </a:cubicBezTo>
                  <a:cubicBezTo>
                    <a:pt x="376" y="257"/>
                    <a:pt x="371" y="258"/>
                    <a:pt x="363" y="258"/>
                  </a:cubicBezTo>
                  <a:cubicBezTo>
                    <a:pt x="359" y="258"/>
                    <a:pt x="356" y="256"/>
                    <a:pt x="352" y="253"/>
                  </a:cubicBezTo>
                  <a:cubicBezTo>
                    <a:pt x="349" y="252"/>
                    <a:pt x="348" y="249"/>
                    <a:pt x="345" y="249"/>
                  </a:cubicBezTo>
                  <a:cubicBezTo>
                    <a:pt x="343" y="248"/>
                    <a:pt x="341" y="248"/>
                    <a:pt x="338" y="248"/>
                  </a:cubicBezTo>
                  <a:cubicBezTo>
                    <a:pt x="338" y="248"/>
                    <a:pt x="338" y="248"/>
                    <a:pt x="338" y="248"/>
                  </a:cubicBezTo>
                  <a:cubicBezTo>
                    <a:pt x="335" y="237"/>
                    <a:pt x="332" y="229"/>
                    <a:pt x="322" y="223"/>
                  </a:cubicBezTo>
                  <a:cubicBezTo>
                    <a:pt x="319" y="221"/>
                    <a:pt x="317" y="219"/>
                    <a:pt x="314" y="217"/>
                  </a:cubicBezTo>
                  <a:cubicBezTo>
                    <a:pt x="310" y="215"/>
                    <a:pt x="308" y="214"/>
                    <a:pt x="304" y="212"/>
                  </a:cubicBezTo>
                  <a:cubicBezTo>
                    <a:pt x="300" y="210"/>
                    <a:pt x="299" y="208"/>
                    <a:pt x="295" y="208"/>
                  </a:cubicBezTo>
                  <a:cubicBezTo>
                    <a:pt x="292" y="208"/>
                    <a:pt x="291" y="211"/>
                    <a:pt x="288" y="212"/>
                  </a:cubicBezTo>
                  <a:cubicBezTo>
                    <a:pt x="286" y="213"/>
                    <a:pt x="284" y="213"/>
                    <a:pt x="282" y="214"/>
                  </a:cubicBezTo>
                  <a:cubicBezTo>
                    <a:pt x="275" y="216"/>
                    <a:pt x="271" y="218"/>
                    <a:pt x="264" y="218"/>
                  </a:cubicBezTo>
                  <a:cubicBezTo>
                    <a:pt x="254" y="218"/>
                    <a:pt x="248" y="217"/>
                    <a:pt x="239" y="214"/>
                  </a:cubicBezTo>
                  <a:cubicBezTo>
                    <a:pt x="236" y="213"/>
                    <a:pt x="234" y="211"/>
                    <a:pt x="231" y="211"/>
                  </a:cubicBezTo>
                  <a:cubicBezTo>
                    <a:pt x="229" y="224"/>
                    <a:pt x="229" y="232"/>
                    <a:pt x="224" y="244"/>
                  </a:cubicBezTo>
                  <a:cubicBezTo>
                    <a:pt x="223" y="248"/>
                    <a:pt x="221" y="251"/>
                    <a:pt x="220" y="255"/>
                  </a:cubicBezTo>
                  <a:cubicBezTo>
                    <a:pt x="216" y="262"/>
                    <a:pt x="215" y="266"/>
                    <a:pt x="209" y="272"/>
                  </a:cubicBezTo>
                  <a:cubicBezTo>
                    <a:pt x="203" y="277"/>
                    <a:pt x="200" y="282"/>
                    <a:pt x="192" y="285"/>
                  </a:cubicBezTo>
                  <a:cubicBezTo>
                    <a:pt x="187" y="288"/>
                    <a:pt x="184" y="290"/>
                    <a:pt x="180" y="294"/>
                  </a:cubicBezTo>
                  <a:cubicBezTo>
                    <a:pt x="173" y="301"/>
                    <a:pt x="168" y="303"/>
                    <a:pt x="160" y="307"/>
                  </a:cubicBezTo>
                  <a:cubicBezTo>
                    <a:pt x="155" y="309"/>
                    <a:pt x="155" y="311"/>
                    <a:pt x="151" y="313"/>
                  </a:cubicBezTo>
                  <a:cubicBezTo>
                    <a:pt x="151" y="313"/>
                    <a:pt x="151" y="313"/>
                    <a:pt x="151" y="313"/>
                  </a:cubicBezTo>
                  <a:cubicBezTo>
                    <a:pt x="151" y="309"/>
                    <a:pt x="150" y="305"/>
                    <a:pt x="150" y="301"/>
                  </a:cubicBezTo>
                  <a:cubicBezTo>
                    <a:pt x="150" y="291"/>
                    <a:pt x="148" y="285"/>
                    <a:pt x="146" y="275"/>
                  </a:cubicBezTo>
                  <a:cubicBezTo>
                    <a:pt x="146" y="274"/>
                    <a:pt x="145" y="273"/>
                    <a:pt x="144" y="271"/>
                  </a:cubicBezTo>
                  <a:cubicBezTo>
                    <a:pt x="143" y="266"/>
                    <a:pt x="143" y="263"/>
                    <a:pt x="141" y="258"/>
                  </a:cubicBezTo>
                  <a:cubicBezTo>
                    <a:pt x="137" y="251"/>
                    <a:pt x="133" y="248"/>
                    <a:pt x="130" y="241"/>
                  </a:cubicBezTo>
                  <a:cubicBezTo>
                    <a:pt x="127" y="236"/>
                    <a:pt x="130" y="231"/>
                    <a:pt x="127" y="226"/>
                  </a:cubicBezTo>
                  <a:cubicBezTo>
                    <a:pt x="124" y="220"/>
                    <a:pt x="118" y="219"/>
                    <a:pt x="112" y="216"/>
                  </a:cubicBezTo>
                  <a:cubicBezTo>
                    <a:pt x="110" y="215"/>
                    <a:pt x="108" y="215"/>
                    <a:pt x="106" y="214"/>
                  </a:cubicBezTo>
                  <a:cubicBezTo>
                    <a:pt x="96" y="210"/>
                    <a:pt x="90" y="210"/>
                    <a:pt x="81" y="207"/>
                  </a:cubicBezTo>
                  <a:cubicBezTo>
                    <a:pt x="77" y="205"/>
                    <a:pt x="74" y="205"/>
                    <a:pt x="70" y="203"/>
                  </a:cubicBezTo>
                  <a:cubicBezTo>
                    <a:pt x="66" y="200"/>
                    <a:pt x="65" y="196"/>
                    <a:pt x="62" y="192"/>
                  </a:cubicBezTo>
                  <a:cubicBezTo>
                    <a:pt x="59" y="186"/>
                    <a:pt x="56" y="184"/>
                    <a:pt x="52" y="178"/>
                  </a:cubicBezTo>
                  <a:cubicBezTo>
                    <a:pt x="46" y="169"/>
                    <a:pt x="46" y="162"/>
                    <a:pt x="41" y="152"/>
                  </a:cubicBezTo>
                  <a:cubicBezTo>
                    <a:pt x="39" y="146"/>
                    <a:pt x="33" y="144"/>
                    <a:pt x="28" y="141"/>
                  </a:cubicBezTo>
                  <a:cubicBezTo>
                    <a:pt x="22" y="138"/>
                    <a:pt x="21" y="133"/>
                    <a:pt x="18" y="127"/>
                  </a:cubicBezTo>
                  <a:cubicBezTo>
                    <a:pt x="15" y="120"/>
                    <a:pt x="12" y="116"/>
                    <a:pt x="8" y="109"/>
                  </a:cubicBezTo>
                  <a:cubicBezTo>
                    <a:pt x="5" y="104"/>
                    <a:pt x="0" y="100"/>
                    <a:pt x="0" y="93"/>
                  </a:cubicBezTo>
                  <a:cubicBezTo>
                    <a:pt x="0" y="85"/>
                    <a:pt x="3" y="80"/>
                    <a:pt x="3" y="71"/>
                  </a:cubicBezTo>
                  <a:cubicBezTo>
                    <a:pt x="3" y="71"/>
                    <a:pt x="3" y="71"/>
                    <a:pt x="3" y="71"/>
                  </a:cubicBezTo>
                  <a:cubicBezTo>
                    <a:pt x="5" y="70"/>
                    <a:pt x="6" y="67"/>
                    <a:pt x="9" y="67"/>
                  </a:cubicBezTo>
                  <a:cubicBezTo>
                    <a:pt x="11" y="67"/>
                    <a:pt x="11" y="68"/>
                    <a:pt x="13" y="68"/>
                  </a:cubicBezTo>
                  <a:cubicBezTo>
                    <a:pt x="19" y="70"/>
                    <a:pt x="22" y="72"/>
                    <a:pt x="28" y="72"/>
                  </a:cubicBezTo>
                  <a:cubicBezTo>
                    <a:pt x="32" y="72"/>
                    <a:pt x="34" y="72"/>
                    <a:pt x="37" y="71"/>
                  </a:cubicBezTo>
                  <a:cubicBezTo>
                    <a:pt x="46" y="69"/>
                    <a:pt x="52" y="69"/>
                    <a:pt x="60" y="65"/>
                  </a:cubicBezTo>
                  <a:cubicBezTo>
                    <a:pt x="64" y="63"/>
                    <a:pt x="66" y="61"/>
                    <a:pt x="70" y="59"/>
                  </a:cubicBezTo>
                  <a:cubicBezTo>
                    <a:pt x="68" y="48"/>
                    <a:pt x="61" y="44"/>
                    <a:pt x="61" y="33"/>
                  </a:cubicBezTo>
                  <a:cubicBezTo>
                    <a:pt x="61" y="30"/>
                    <a:pt x="65" y="29"/>
                    <a:pt x="67" y="28"/>
                  </a:cubicBezTo>
                  <a:cubicBezTo>
                    <a:pt x="70" y="26"/>
                    <a:pt x="71" y="25"/>
                    <a:pt x="74" y="23"/>
                  </a:cubicBezTo>
                  <a:cubicBezTo>
                    <a:pt x="76" y="26"/>
                    <a:pt x="77" y="30"/>
                    <a:pt x="81" y="30"/>
                  </a:cubicBezTo>
                  <a:cubicBezTo>
                    <a:pt x="92" y="30"/>
                    <a:pt x="92" y="30"/>
                    <a:pt x="92" y="30"/>
                  </a:cubicBezTo>
                  <a:cubicBezTo>
                    <a:pt x="93" y="30"/>
                    <a:pt x="93" y="29"/>
                    <a:pt x="94" y="29"/>
                  </a:cubicBezTo>
                  <a:cubicBezTo>
                    <a:pt x="99" y="27"/>
                    <a:pt x="101" y="26"/>
                    <a:pt x="107" y="26"/>
                  </a:cubicBezTo>
                  <a:cubicBezTo>
                    <a:pt x="117" y="26"/>
                    <a:pt x="117" y="26"/>
                    <a:pt x="117" y="26"/>
                  </a:cubicBezTo>
                  <a:cubicBezTo>
                    <a:pt x="119" y="26"/>
                    <a:pt x="120" y="25"/>
                    <a:pt x="122" y="25"/>
                  </a:cubicBezTo>
                  <a:cubicBezTo>
                    <a:pt x="126" y="24"/>
                    <a:pt x="129" y="24"/>
                    <a:pt x="133" y="23"/>
                  </a:cubicBezTo>
                  <a:cubicBezTo>
                    <a:pt x="138" y="21"/>
                    <a:pt x="140" y="19"/>
                    <a:pt x="144" y="17"/>
                  </a:cubicBezTo>
                  <a:cubicBezTo>
                    <a:pt x="146" y="16"/>
                    <a:pt x="147" y="14"/>
                    <a:pt x="149" y="14"/>
                  </a:cubicBezTo>
                  <a:cubicBezTo>
                    <a:pt x="151" y="14"/>
                    <a:pt x="152" y="17"/>
                    <a:pt x="153" y="19"/>
                  </a:cubicBezTo>
                  <a:cubicBezTo>
                    <a:pt x="154" y="19"/>
                    <a:pt x="155" y="19"/>
                    <a:pt x="156" y="20"/>
                  </a:cubicBezTo>
                  <a:cubicBezTo>
                    <a:pt x="157" y="22"/>
                    <a:pt x="158" y="23"/>
                    <a:pt x="159" y="25"/>
                  </a:cubicBezTo>
                  <a:cubicBezTo>
                    <a:pt x="162" y="29"/>
                    <a:pt x="166" y="30"/>
                    <a:pt x="171" y="30"/>
                  </a:cubicBezTo>
                  <a:cubicBezTo>
                    <a:pt x="181" y="30"/>
                    <a:pt x="186" y="25"/>
                    <a:pt x="193" y="20"/>
                  </a:cubicBezTo>
                  <a:cubicBezTo>
                    <a:pt x="197" y="17"/>
                    <a:pt x="200" y="15"/>
                    <a:pt x="203" y="12"/>
                  </a:cubicBezTo>
                  <a:cubicBezTo>
                    <a:pt x="207" y="9"/>
                    <a:pt x="210" y="7"/>
                    <a:pt x="214" y="4"/>
                  </a:cubicBezTo>
                  <a:cubicBezTo>
                    <a:pt x="218" y="2"/>
                    <a:pt x="220" y="0"/>
                    <a:pt x="224" y="0"/>
                  </a:cubicBezTo>
                  <a:cubicBezTo>
                    <a:pt x="228" y="0"/>
                    <a:pt x="230" y="3"/>
                    <a:pt x="234" y="5"/>
                  </a:cubicBezTo>
                  <a:cubicBezTo>
                    <a:pt x="238" y="8"/>
                    <a:pt x="241" y="9"/>
                    <a:pt x="245" y="11"/>
                  </a:cubicBezTo>
                  <a:cubicBezTo>
                    <a:pt x="253" y="15"/>
                    <a:pt x="257" y="17"/>
                    <a:pt x="264" y="20"/>
                  </a:cubicBezTo>
                  <a:cubicBezTo>
                    <a:pt x="270" y="22"/>
                    <a:pt x="273" y="24"/>
                    <a:pt x="278" y="25"/>
                  </a:cubicBezTo>
                  <a:cubicBezTo>
                    <a:pt x="287" y="29"/>
                    <a:pt x="295" y="29"/>
                    <a:pt x="300" y="37"/>
                  </a:cubicBezTo>
                  <a:cubicBezTo>
                    <a:pt x="300" y="37"/>
                    <a:pt x="300" y="37"/>
                    <a:pt x="300" y="37"/>
                  </a:cubicBezTo>
                  <a:cubicBezTo>
                    <a:pt x="305" y="39"/>
                    <a:pt x="308" y="42"/>
                    <a:pt x="311" y="46"/>
                  </a:cubicBezTo>
                  <a:cubicBezTo>
                    <a:pt x="313" y="48"/>
                    <a:pt x="316" y="49"/>
                    <a:pt x="318" y="51"/>
                  </a:cubicBezTo>
                  <a:cubicBezTo>
                    <a:pt x="321" y="55"/>
                    <a:pt x="325" y="57"/>
                    <a:pt x="330" y="57"/>
                  </a:cubicBezTo>
                  <a:cubicBezTo>
                    <a:pt x="336" y="57"/>
                    <a:pt x="340" y="56"/>
                    <a:pt x="346" y="55"/>
                  </a:cubicBezTo>
                  <a:cubicBezTo>
                    <a:pt x="359" y="51"/>
                    <a:pt x="366" y="48"/>
                    <a:pt x="380" y="48"/>
                  </a:cubicBezTo>
                  <a:cubicBezTo>
                    <a:pt x="388" y="48"/>
                    <a:pt x="388" y="48"/>
                    <a:pt x="388" y="48"/>
                  </a:cubicBezTo>
                  <a:cubicBezTo>
                    <a:pt x="390" y="56"/>
                    <a:pt x="390" y="61"/>
                    <a:pt x="394" y="67"/>
                  </a:cubicBezTo>
                  <a:cubicBezTo>
                    <a:pt x="396" y="70"/>
                    <a:pt x="398" y="70"/>
                    <a:pt x="400" y="72"/>
                  </a:cubicBezTo>
                  <a:cubicBezTo>
                    <a:pt x="403" y="73"/>
                    <a:pt x="404" y="75"/>
                    <a:pt x="407" y="75"/>
                  </a:cubicBezTo>
                  <a:cubicBezTo>
                    <a:pt x="415" y="75"/>
                    <a:pt x="419" y="67"/>
                    <a:pt x="419" y="59"/>
                  </a:cubicBezTo>
                  <a:cubicBezTo>
                    <a:pt x="420" y="52"/>
                    <a:pt x="421" y="49"/>
                    <a:pt x="422" y="43"/>
                  </a:cubicBezTo>
                  <a:cubicBezTo>
                    <a:pt x="423" y="35"/>
                    <a:pt x="426" y="31"/>
                    <a:pt x="430" y="24"/>
                  </a:cubicBezTo>
                  <a:cubicBezTo>
                    <a:pt x="432" y="20"/>
                    <a:pt x="434" y="13"/>
                    <a:pt x="439" y="13"/>
                  </a:cubicBezTo>
                  <a:cubicBezTo>
                    <a:pt x="442" y="13"/>
                    <a:pt x="443" y="15"/>
                    <a:pt x="444" y="17"/>
                  </a:cubicBezTo>
                  <a:cubicBezTo>
                    <a:pt x="447" y="19"/>
                    <a:pt x="448" y="20"/>
                    <a:pt x="451" y="22"/>
                  </a:cubicBezTo>
                  <a:cubicBezTo>
                    <a:pt x="454" y="26"/>
                    <a:pt x="457" y="27"/>
                    <a:pt x="459" y="32"/>
                  </a:cubicBezTo>
                  <a:cubicBezTo>
                    <a:pt x="460" y="37"/>
                    <a:pt x="461" y="40"/>
                    <a:pt x="463" y="45"/>
                  </a:cubicBezTo>
                  <a:cubicBezTo>
                    <a:pt x="464" y="47"/>
                    <a:pt x="466" y="49"/>
                    <a:pt x="466" y="51"/>
                  </a:cubicBezTo>
                  <a:cubicBezTo>
                    <a:pt x="466" y="64"/>
                    <a:pt x="466" y="64"/>
                    <a:pt x="466" y="64"/>
                  </a:cubicBezTo>
                  <a:cubicBezTo>
                    <a:pt x="474" y="64"/>
                    <a:pt x="483" y="64"/>
                    <a:pt x="484" y="72"/>
                  </a:cubicBezTo>
                  <a:cubicBezTo>
                    <a:pt x="485" y="79"/>
                    <a:pt x="486" y="83"/>
                    <a:pt x="486" y="91"/>
                  </a:cubicBezTo>
                  <a:cubicBezTo>
                    <a:pt x="486" y="92"/>
                    <a:pt x="485" y="92"/>
                    <a:pt x="485" y="93"/>
                  </a:cubicBezTo>
                  <a:cubicBezTo>
                    <a:pt x="485" y="94"/>
                    <a:pt x="486" y="94"/>
                    <a:pt x="486" y="95"/>
                  </a:cubicBezTo>
                  <a:cubicBezTo>
                    <a:pt x="486" y="99"/>
                    <a:pt x="485" y="101"/>
                    <a:pt x="485" y="105"/>
                  </a:cubicBezTo>
                  <a:close/>
                </a:path>
              </a:pathLst>
            </a:custGeom>
            <a:solidFill>
              <a:srgbClr val="9DC423"/>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12">
              <a:extLst>
                <a:ext uri="{FF2B5EF4-FFF2-40B4-BE49-F238E27FC236}">
                  <a16:creationId xmlns:a16="http://schemas.microsoft.com/office/drawing/2014/main" id="{17B2AE04-C9B8-B7E4-0DB3-8874BD00A9FD}"/>
                </a:ext>
              </a:extLst>
            </p:cNvPr>
            <p:cNvSpPr>
              <a:spLocks/>
            </p:cNvSpPr>
            <p:nvPr/>
          </p:nvSpPr>
          <p:spPr bwMode="auto">
            <a:xfrm>
              <a:off x="3671144" y="4896195"/>
              <a:ext cx="1133913" cy="737245"/>
            </a:xfrm>
            <a:custGeom>
              <a:avLst/>
              <a:gdLst>
                <a:gd name="T0" fmla="*/ 2147483646 w 674"/>
                <a:gd name="T1" fmla="*/ 2147483646 h 427"/>
                <a:gd name="T2" fmla="*/ 2147483646 w 674"/>
                <a:gd name="T3" fmla="*/ 2147483646 h 427"/>
                <a:gd name="T4" fmla="*/ 2147483646 w 674"/>
                <a:gd name="T5" fmla="*/ 2147483646 h 427"/>
                <a:gd name="T6" fmla="*/ 2147483646 w 674"/>
                <a:gd name="T7" fmla="*/ 2147483646 h 427"/>
                <a:gd name="T8" fmla="*/ 2147483646 w 674"/>
                <a:gd name="T9" fmla="*/ 2147483646 h 427"/>
                <a:gd name="T10" fmla="*/ 2147483646 w 674"/>
                <a:gd name="T11" fmla="*/ 2147483646 h 427"/>
                <a:gd name="T12" fmla="*/ 2147483646 w 674"/>
                <a:gd name="T13" fmla="*/ 2147483646 h 427"/>
                <a:gd name="T14" fmla="*/ 2147483646 w 674"/>
                <a:gd name="T15" fmla="*/ 2147483646 h 427"/>
                <a:gd name="T16" fmla="*/ 2147483646 w 674"/>
                <a:gd name="T17" fmla="*/ 2147483646 h 427"/>
                <a:gd name="T18" fmla="*/ 2147483646 w 674"/>
                <a:gd name="T19" fmla="*/ 2147483646 h 427"/>
                <a:gd name="T20" fmla="*/ 2147483646 w 674"/>
                <a:gd name="T21" fmla="*/ 2147483646 h 427"/>
                <a:gd name="T22" fmla="*/ 2147483646 w 674"/>
                <a:gd name="T23" fmla="*/ 2147483646 h 427"/>
                <a:gd name="T24" fmla="*/ 2147483646 w 674"/>
                <a:gd name="T25" fmla="*/ 2147483646 h 427"/>
                <a:gd name="T26" fmla="*/ 2147483646 w 674"/>
                <a:gd name="T27" fmla="*/ 2147483646 h 427"/>
                <a:gd name="T28" fmla="*/ 2147483646 w 674"/>
                <a:gd name="T29" fmla="*/ 2147483646 h 427"/>
                <a:gd name="T30" fmla="*/ 2147483646 w 674"/>
                <a:gd name="T31" fmla="*/ 2147483646 h 427"/>
                <a:gd name="T32" fmla="*/ 2147483646 w 674"/>
                <a:gd name="T33" fmla="*/ 2147483646 h 427"/>
                <a:gd name="T34" fmla="*/ 2147483646 w 674"/>
                <a:gd name="T35" fmla="*/ 2147483646 h 427"/>
                <a:gd name="T36" fmla="*/ 2147483646 w 674"/>
                <a:gd name="T37" fmla="*/ 2147483646 h 427"/>
                <a:gd name="T38" fmla="*/ 2147483646 w 674"/>
                <a:gd name="T39" fmla="*/ 2147483646 h 427"/>
                <a:gd name="T40" fmla="*/ 2147483646 w 674"/>
                <a:gd name="T41" fmla="*/ 2147483646 h 427"/>
                <a:gd name="T42" fmla="*/ 2147483646 w 674"/>
                <a:gd name="T43" fmla="*/ 2147483646 h 427"/>
                <a:gd name="T44" fmla="*/ 2147483646 w 674"/>
                <a:gd name="T45" fmla="*/ 2147483646 h 427"/>
                <a:gd name="T46" fmla="*/ 2147483646 w 674"/>
                <a:gd name="T47" fmla="*/ 2147483646 h 427"/>
                <a:gd name="T48" fmla="*/ 2147483646 w 674"/>
                <a:gd name="T49" fmla="*/ 2147483646 h 427"/>
                <a:gd name="T50" fmla="*/ 2147483646 w 674"/>
                <a:gd name="T51" fmla="*/ 2147483646 h 427"/>
                <a:gd name="T52" fmla="*/ 2147483646 w 674"/>
                <a:gd name="T53" fmla="*/ 2147483646 h 427"/>
                <a:gd name="T54" fmla="*/ 2147483646 w 674"/>
                <a:gd name="T55" fmla="*/ 2147483646 h 427"/>
                <a:gd name="T56" fmla="*/ 2147483646 w 674"/>
                <a:gd name="T57" fmla="*/ 2147483646 h 427"/>
                <a:gd name="T58" fmla="*/ 2147483646 w 674"/>
                <a:gd name="T59" fmla="*/ 2147483646 h 427"/>
                <a:gd name="T60" fmla="*/ 2147483646 w 674"/>
                <a:gd name="T61" fmla="*/ 2147483646 h 427"/>
                <a:gd name="T62" fmla="*/ 2147483646 w 674"/>
                <a:gd name="T63" fmla="*/ 2147483646 h 427"/>
                <a:gd name="T64" fmla="*/ 0 w 674"/>
                <a:gd name="T65" fmla="*/ 2147483646 h 427"/>
                <a:gd name="T66" fmla="*/ 2147483646 w 674"/>
                <a:gd name="T67" fmla="*/ 2147483646 h 427"/>
                <a:gd name="T68" fmla="*/ 2147483646 w 674"/>
                <a:gd name="T69" fmla="*/ 2147483646 h 427"/>
                <a:gd name="T70" fmla="*/ 2147483646 w 674"/>
                <a:gd name="T71" fmla="*/ 2147483646 h 427"/>
                <a:gd name="T72" fmla="*/ 2147483646 w 674"/>
                <a:gd name="T73" fmla="*/ 2147483646 h 427"/>
                <a:gd name="T74" fmla="*/ 2147483646 w 674"/>
                <a:gd name="T75" fmla="*/ 2147483646 h 427"/>
                <a:gd name="T76" fmla="*/ 2147483646 w 674"/>
                <a:gd name="T77" fmla="*/ 2147483646 h 427"/>
                <a:gd name="T78" fmla="*/ 2147483646 w 674"/>
                <a:gd name="T79" fmla="*/ 2147483646 h 427"/>
                <a:gd name="T80" fmla="*/ 2147483646 w 674"/>
                <a:gd name="T81" fmla="*/ 2147483646 h 427"/>
                <a:gd name="T82" fmla="*/ 2147483646 w 674"/>
                <a:gd name="T83" fmla="*/ 2147483646 h 427"/>
                <a:gd name="T84" fmla="*/ 2147483646 w 674"/>
                <a:gd name="T85" fmla="*/ 2147483646 h 427"/>
                <a:gd name="T86" fmla="*/ 2147483646 w 674"/>
                <a:gd name="T87" fmla="*/ 2147483646 h 427"/>
                <a:gd name="T88" fmla="*/ 2147483646 w 674"/>
                <a:gd name="T89" fmla="*/ 2147483646 h 427"/>
                <a:gd name="T90" fmla="*/ 2147483646 w 674"/>
                <a:gd name="T91" fmla="*/ 2147483646 h 427"/>
                <a:gd name="T92" fmla="*/ 2147483646 w 674"/>
                <a:gd name="T93" fmla="*/ 2147483646 h 427"/>
                <a:gd name="T94" fmla="*/ 2147483646 w 674"/>
                <a:gd name="T95" fmla="*/ 2147483646 h 427"/>
                <a:gd name="T96" fmla="*/ 2147483646 w 674"/>
                <a:gd name="T97" fmla="*/ 2147483646 h 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4"/>
                <a:gd name="T148" fmla="*/ 0 h 427"/>
                <a:gd name="T149" fmla="*/ 674 w 674"/>
                <a:gd name="T150" fmla="*/ 427 h 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4" h="427">
                  <a:moveTo>
                    <a:pt x="560" y="427"/>
                  </a:moveTo>
                  <a:cubicBezTo>
                    <a:pt x="562" y="426"/>
                    <a:pt x="565" y="421"/>
                    <a:pt x="567" y="419"/>
                  </a:cubicBezTo>
                  <a:cubicBezTo>
                    <a:pt x="571" y="415"/>
                    <a:pt x="573" y="413"/>
                    <a:pt x="576" y="409"/>
                  </a:cubicBezTo>
                  <a:cubicBezTo>
                    <a:pt x="578" y="407"/>
                    <a:pt x="578" y="405"/>
                    <a:pt x="581" y="403"/>
                  </a:cubicBezTo>
                  <a:cubicBezTo>
                    <a:pt x="584" y="400"/>
                    <a:pt x="586" y="399"/>
                    <a:pt x="589" y="396"/>
                  </a:cubicBezTo>
                  <a:cubicBezTo>
                    <a:pt x="590" y="395"/>
                    <a:pt x="591" y="394"/>
                    <a:pt x="591" y="392"/>
                  </a:cubicBezTo>
                  <a:cubicBezTo>
                    <a:pt x="591" y="391"/>
                    <a:pt x="589" y="391"/>
                    <a:pt x="589" y="390"/>
                  </a:cubicBezTo>
                  <a:cubicBezTo>
                    <a:pt x="588" y="389"/>
                    <a:pt x="588" y="389"/>
                    <a:pt x="587" y="388"/>
                  </a:cubicBezTo>
                  <a:cubicBezTo>
                    <a:pt x="585" y="382"/>
                    <a:pt x="582" y="379"/>
                    <a:pt x="580" y="373"/>
                  </a:cubicBezTo>
                  <a:cubicBezTo>
                    <a:pt x="578" y="367"/>
                    <a:pt x="576" y="363"/>
                    <a:pt x="576" y="356"/>
                  </a:cubicBezTo>
                  <a:cubicBezTo>
                    <a:pt x="576" y="346"/>
                    <a:pt x="576" y="346"/>
                    <a:pt x="576" y="346"/>
                  </a:cubicBezTo>
                  <a:cubicBezTo>
                    <a:pt x="579" y="344"/>
                    <a:pt x="581" y="343"/>
                    <a:pt x="584" y="342"/>
                  </a:cubicBezTo>
                  <a:cubicBezTo>
                    <a:pt x="588" y="340"/>
                    <a:pt x="591" y="340"/>
                    <a:pt x="593" y="336"/>
                  </a:cubicBezTo>
                  <a:cubicBezTo>
                    <a:pt x="596" y="330"/>
                    <a:pt x="596" y="326"/>
                    <a:pt x="598" y="319"/>
                  </a:cubicBezTo>
                  <a:cubicBezTo>
                    <a:pt x="600" y="313"/>
                    <a:pt x="601" y="309"/>
                    <a:pt x="605" y="303"/>
                  </a:cubicBezTo>
                  <a:cubicBezTo>
                    <a:pt x="609" y="297"/>
                    <a:pt x="620" y="298"/>
                    <a:pt x="620" y="291"/>
                  </a:cubicBezTo>
                  <a:cubicBezTo>
                    <a:pt x="620" y="289"/>
                    <a:pt x="618" y="287"/>
                    <a:pt x="618" y="284"/>
                  </a:cubicBezTo>
                  <a:cubicBezTo>
                    <a:pt x="616" y="280"/>
                    <a:pt x="615" y="277"/>
                    <a:pt x="614" y="272"/>
                  </a:cubicBezTo>
                  <a:cubicBezTo>
                    <a:pt x="620" y="273"/>
                    <a:pt x="626" y="270"/>
                    <a:pt x="629" y="275"/>
                  </a:cubicBezTo>
                  <a:cubicBezTo>
                    <a:pt x="631" y="277"/>
                    <a:pt x="631" y="279"/>
                    <a:pt x="632" y="281"/>
                  </a:cubicBezTo>
                  <a:cubicBezTo>
                    <a:pt x="634" y="286"/>
                    <a:pt x="636" y="288"/>
                    <a:pt x="640" y="291"/>
                  </a:cubicBezTo>
                  <a:cubicBezTo>
                    <a:pt x="640" y="291"/>
                    <a:pt x="641" y="291"/>
                    <a:pt x="642" y="290"/>
                  </a:cubicBezTo>
                  <a:cubicBezTo>
                    <a:pt x="643" y="288"/>
                    <a:pt x="643" y="286"/>
                    <a:pt x="643" y="284"/>
                  </a:cubicBezTo>
                  <a:cubicBezTo>
                    <a:pt x="645" y="279"/>
                    <a:pt x="648" y="277"/>
                    <a:pt x="652" y="273"/>
                  </a:cubicBezTo>
                  <a:cubicBezTo>
                    <a:pt x="657" y="267"/>
                    <a:pt x="661" y="262"/>
                    <a:pt x="662" y="253"/>
                  </a:cubicBezTo>
                  <a:cubicBezTo>
                    <a:pt x="662" y="247"/>
                    <a:pt x="660" y="242"/>
                    <a:pt x="662" y="236"/>
                  </a:cubicBezTo>
                  <a:cubicBezTo>
                    <a:pt x="665" y="227"/>
                    <a:pt x="670" y="223"/>
                    <a:pt x="674" y="215"/>
                  </a:cubicBezTo>
                  <a:cubicBezTo>
                    <a:pt x="674" y="215"/>
                    <a:pt x="674" y="215"/>
                    <a:pt x="674" y="215"/>
                  </a:cubicBezTo>
                  <a:cubicBezTo>
                    <a:pt x="672" y="210"/>
                    <a:pt x="671" y="207"/>
                    <a:pt x="668" y="202"/>
                  </a:cubicBezTo>
                  <a:cubicBezTo>
                    <a:pt x="665" y="197"/>
                    <a:pt x="661" y="195"/>
                    <a:pt x="661" y="190"/>
                  </a:cubicBezTo>
                  <a:cubicBezTo>
                    <a:pt x="660" y="188"/>
                    <a:pt x="661" y="188"/>
                    <a:pt x="661" y="186"/>
                  </a:cubicBezTo>
                  <a:cubicBezTo>
                    <a:pt x="661" y="186"/>
                    <a:pt x="661" y="186"/>
                    <a:pt x="661" y="185"/>
                  </a:cubicBezTo>
                  <a:cubicBezTo>
                    <a:pt x="661" y="181"/>
                    <a:pt x="662" y="179"/>
                    <a:pt x="662" y="175"/>
                  </a:cubicBezTo>
                  <a:cubicBezTo>
                    <a:pt x="662" y="168"/>
                    <a:pt x="660" y="163"/>
                    <a:pt x="655" y="159"/>
                  </a:cubicBezTo>
                  <a:cubicBezTo>
                    <a:pt x="652" y="155"/>
                    <a:pt x="650" y="153"/>
                    <a:pt x="647" y="149"/>
                  </a:cubicBezTo>
                  <a:cubicBezTo>
                    <a:pt x="646" y="147"/>
                    <a:pt x="645" y="146"/>
                    <a:pt x="644" y="145"/>
                  </a:cubicBezTo>
                  <a:cubicBezTo>
                    <a:pt x="644" y="144"/>
                    <a:pt x="642" y="144"/>
                    <a:pt x="642" y="143"/>
                  </a:cubicBezTo>
                  <a:cubicBezTo>
                    <a:pt x="642" y="137"/>
                    <a:pt x="643" y="134"/>
                    <a:pt x="643" y="129"/>
                  </a:cubicBezTo>
                  <a:cubicBezTo>
                    <a:pt x="643" y="129"/>
                    <a:pt x="643" y="129"/>
                    <a:pt x="643" y="129"/>
                  </a:cubicBezTo>
                  <a:cubicBezTo>
                    <a:pt x="637" y="129"/>
                    <a:pt x="634" y="130"/>
                    <a:pt x="628" y="130"/>
                  </a:cubicBezTo>
                  <a:cubicBezTo>
                    <a:pt x="626" y="130"/>
                    <a:pt x="625" y="130"/>
                    <a:pt x="623" y="129"/>
                  </a:cubicBezTo>
                  <a:cubicBezTo>
                    <a:pt x="620" y="126"/>
                    <a:pt x="622" y="122"/>
                    <a:pt x="621" y="118"/>
                  </a:cubicBezTo>
                  <a:cubicBezTo>
                    <a:pt x="621" y="115"/>
                    <a:pt x="621" y="113"/>
                    <a:pt x="620" y="109"/>
                  </a:cubicBezTo>
                  <a:cubicBezTo>
                    <a:pt x="619" y="107"/>
                    <a:pt x="619" y="105"/>
                    <a:pt x="618" y="103"/>
                  </a:cubicBezTo>
                  <a:cubicBezTo>
                    <a:pt x="617" y="94"/>
                    <a:pt x="617" y="89"/>
                    <a:pt x="616" y="81"/>
                  </a:cubicBezTo>
                  <a:cubicBezTo>
                    <a:pt x="615" y="78"/>
                    <a:pt x="615" y="75"/>
                    <a:pt x="612" y="74"/>
                  </a:cubicBezTo>
                  <a:cubicBezTo>
                    <a:pt x="607" y="73"/>
                    <a:pt x="603" y="75"/>
                    <a:pt x="598" y="74"/>
                  </a:cubicBezTo>
                  <a:cubicBezTo>
                    <a:pt x="595" y="74"/>
                    <a:pt x="594" y="73"/>
                    <a:pt x="592" y="72"/>
                  </a:cubicBezTo>
                  <a:cubicBezTo>
                    <a:pt x="585" y="70"/>
                    <a:pt x="582" y="68"/>
                    <a:pt x="577" y="64"/>
                  </a:cubicBezTo>
                  <a:cubicBezTo>
                    <a:pt x="574" y="63"/>
                    <a:pt x="572" y="62"/>
                    <a:pt x="570" y="61"/>
                  </a:cubicBezTo>
                  <a:cubicBezTo>
                    <a:pt x="568" y="60"/>
                    <a:pt x="568" y="58"/>
                    <a:pt x="567" y="57"/>
                  </a:cubicBezTo>
                  <a:cubicBezTo>
                    <a:pt x="566" y="56"/>
                    <a:pt x="565" y="57"/>
                    <a:pt x="565" y="57"/>
                  </a:cubicBezTo>
                  <a:cubicBezTo>
                    <a:pt x="562" y="62"/>
                    <a:pt x="560" y="65"/>
                    <a:pt x="557" y="70"/>
                  </a:cubicBezTo>
                  <a:cubicBezTo>
                    <a:pt x="554" y="74"/>
                    <a:pt x="551" y="78"/>
                    <a:pt x="546" y="78"/>
                  </a:cubicBezTo>
                  <a:cubicBezTo>
                    <a:pt x="541" y="78"/>
                    <a:pt x="539" y="76"/>
                    <a:pt x="535" y="75"/>
                  </a:cubicBezTo>
                  <a:cubicBezTo>
                    <a:pt x="533" y="74"/>
                    <a:pt x="531" y="74"/>
                    <a:pt x="528" y="73"/>
                  </a:cubicBezTo>
                  <a:cubicBezTo>
                    <a:pt x="526" y="72"/>
                    <a:pt x="526" y="70"/>
                    <a:pt x="524" y="70"/>
                  </a:cubicBezTo>
                  <a:cubicBezTo>
                    <a:pt x="522" y="69"/>
                    <a:pt x="521" y="69"/>
                    <a:pt x="520" y="67"/>
                  </a:cubicBezTo>
                  <a:cubicBezTo>
                    <a:pt x="517" y="64"/>
                    <a:pt x="517" y="60"/>
                    <a:pt x="517" y="55"/>
                  </a:cubicBezTo>
                  <a:cubicBezTo>
                    <a:pt x="517" y="51"/>
                    <a:pt x="519" y="49"/>
                    <a:pt x="519" y="45"/>
                  </a:cubicBezTo>
                  <a:cubicBezTo>
                    <a:pt x="519" y="43"/>
                    <a:pt x="518" y="42"/>
                    <a:pt x="517" y="41"/>
                  </a:cubicBezTo>
                  <a:cubicBezTo>
                    <a:pt x="514" y="38"/>
                    <a:pt x="512" y="36"/>
                    <a:pt x="510" y="33"/>
                  </a:cubicBezTo>
                  <a:cubicBezTo>
                    <a:pt x="507" y="29"/>
                    <a:pt x="506" y="26"/>
                    <a:pt x="503" y="22"/>
                  </a:cubicBezTo>
                  <a:cubicBezTo>
                    <a:pt x="502" y="19"/>
                    <a:pt x="500" y="18"/>
                    <a:pt x="498" y="16"/>
                  </a:cubicBezTo>
                  <a:cubicBezTo>
                    <a:pt x="496" y="14"/>
                    <a:pt x="495" y="12"/>
                    <a:pt x="493" y="10"/>
                  </a:cubicBezTo>
                  <a:cubicBezTo>
                    <a:pt x="489" y="5"/>
                    <a:pt x="486" y="4"/>
                    <a:pt x="482" y="0"/>
                  </a:cubicBezTo>
                  <a:cubicBezTo>
                    <a:pt x="480" y="6"/>
                    <a:pt x="480" y="10"/>
                    <a:pt x="479" y="17"/>
                  </a:cubicBezTo>
                  <a:cubicBezTo>
                    <a:pt x="478" y="21"/>
                    <a:pt x="478" y="23"/>
                    <a:pt x="477" y="27"/>
                  </a:cubicBezTo>
                  <a:cubicBezTo>
                    <a:pt x="477" y="31"/>
                    <a:pt x="477" y="34"/>
                    <a:pt x="474" y="36"/>
                  </a:cubicBezTo>
                  <a:cubicBezTo>
                    <a:pt x="473" y="37"/>
                    <a:pt x="474" y="38"/>
                    <a:pt x="473" y="38"/>
                  </a:cubicBezTo>
                  <a:cubicBezTo>
                    <a:pt x="469" y="38"/>
                    <a:pt x="467" y="37"/>
                    <a:pt x="465" y="34"/>
                  </a:cubicBezTo>
                  <a:cubicBezTo>
                    <a:pt x="463" y="31"/>
                    <a:pt x="463" y="28"/>
                    <a:pt x="460" y="26"/>
                  </a:cubicBezTo>
                  <a:cubicBezTo>
                    <a:pt x="458" y="25"/>
                    <a:pt x="458" y="23"/>
                    <a:pt x="455" y="23"/>
                  </a:cubicBezTo>
                  <a:cubicBezTo>
                    <a:pt x="451" y="23"/>
                    <a:pt x="449" y="26"/>
                    <a:pt x="445" y="28"/>
                  </a:cubicBezTo>
                  <a:cubicBezTo>
                    <a:pt x="442" y="29"/>
                    <a:pt x="440" y="30"/>
                    <a:pt x="437" y="31"/>
                  </a:cubicBezTo>
                  <a:cubicBezTo>
                    <a:pt x="433" y="32"/>
                    <a:pt x="431" y="34"/>
                    <a:pt x="427" y="34"/>
                  </a:cubicBezTo>
                  <a:cubicBezTo>
                    <a:pt x="421" y="34"/>
                    <a:pt x="419" y="28"/>
                    <a:pt x="414" y="24"/>
                  </a:cubicBezTo>
                  <a:cubicBezTo>
                    <a:pt x="414" y="23"/>
                    <a:pt x="413" y="23"/>
                    <a:pt x="412" y="23"/>
                  </a:cubicBezTo>
                  <a:cubicBezTo>
                    <a:pt x="408" y="19"/>
                    <a:pt x="407" y="16"/>
                    <a:pt x="405" y="11"/>
                  </a:cubicBezTo>
                  <a:cubicBezTo>
                    <a:pt x="405" y="11"/>
                    <a:pt x="405" y="11"/>
                    <a:pt x="405" y="11"/>
                  </a:cubicBezTo>
                  <a:cubicBezTo>
                    <a:pt x="374" y="11"/>
                    <a:pt x="374" y="11"/>
                    <a:pt x="374" y="11"/>
                  </a:cubicBezTo>
                  <a:cubicBezTo>
                    <a:pt x="351" y="7"/>
                    <a:pt x="351" y="7"/>
                    <a:pt x="351" y="7"/>
                  </a:cubicBezTo>
                  <a:cubicBezTo>
                    <a:pt x="351" y="7"/>
                    <a:pt x="351" y="7"/>
                    <a:pt x="351" y="7"/>
                  </a:cubicBezTo>
                  <a:cubicBezTo>
                    <a:pt x="350" y="13"/>
                    <a:pt x="349" y="16"/>
                    <a:pt x="345" y="19"/>
                  </a:cubicBezTo>
                  <a:cubicBezTo>
                    <a:pt x="343" y="22"/>
                    <a:pt x="343" y="24"/>
                    <a:pt x="340" y="26"/>
                  </a:cubicBezTo>
                  <a:cubicBezTo>
                    <a:pt x="335" y="29"/>
                    <a:pt x="330" y="28"/>
                    <a:pt x="328" y="33"/>
                  </a:cubicBezTo>
                  <a:cubicBezTo>
                    <a:pt x="326" y="35"/>
                    <a:pt x="327" y="37"/>
                    <a:pt x="327" y="39"/>
                  </a:cubicBezTo>
                  <a:cubicBezTo>
                    <a:pt x="327" y="44"/>
                    <a:pt x="327" y="44"/>
                    <a:pt x="327" y="44"/>
                  </a:cubicBezTo>
                  <a:cubicBezTo>
                    <a:pt x="327" y="50"/>
                    <a:pt x="327" y="53"/>
                    <a:pt x="327" y="58"/>
                  </a:cubicBezTo>
                  <a:cubicBezTo>
                    <a:pt x="327" y="64"/>
                    <a:pt x="327" y="68"/>
                    <a:pt x="325" y="72"/>
                  </a:cubicBezTo>
                  <a:cubicBezTo>
                    <a:pt x="324" y="73"/>
                    <a:pt x="323" y="73"/>
                    <a:pt x="322" y="74"/>
                  </a:cubicBezTo>
                  <a:cubicBezTo>
                    <a:pt x="319" y="77"/>
                    <a:pt x="317" y="78"/>
                    <a:pt x="315" y="82"/>
                  </a:cubicBezTo>
                  <a:cubicBezTo>
                    <a:pt x="311" y="87"/>
                    <a:pt x="310" y="92"/>
                    <a:pt x="306" y="97"/>
                  </a:cubicBezTo>
                  <a:cubicBezTo>
                    <a:pt x="303" y="100"/>
                    <a:pt x="302" y="103"/>
                    <a:pt x="298" y="105"/>
                  </a:cubicBezTo>
                  <a:cubicBezTo>
                    <a:pt x="294" y="106"/>
                    <a:pt x="292" y="103"/>
                    <a:pt x="287" y="105"/>
                  </a:cubicBezTo>
                  <a:cubicBezTo>
                    <a:pt x="282" y="106"/>
                    <a:pt x="284" y="113"/>
                    <a:pt x="281" y="117"/>
                  </a:cubicBezTo>
                  <a:cubicBezTo>
                    <a:pt x="276" y="123"/>
                    <a:pt x="270" y="123"/>
                    <a:pt x="262" y="124"/>
                  </a:cubicBezTo>
                  <a:cubicBezTo>
                    <a:pt x="259" y="124"/>
                    <a:pt x="258" y="125"/>
                    <a:pt x="255" y="125"/>
                  </a:cubicBezTo>
                  <a:cubicBezTo>
                    <a:pt x="245" y="125"/>
                    <a:pt x="245" y="125"/>
                    <a:pt x="245" y="125"/>
                  </a:cubicBezTo>
                  <a:cubicBezTo>
                    <a:pt x="239" y="125"/>
                    <a:pt x="236" y="125"/>
                    <a:pt x="230" y="127"/>
                  </a:cubicBezTo>
                  <a:cubicBezTo>
                    <a:pt x="225" y="129"/>
                    <a:pt x="222" y="132"/>
                    <a:pt x="217" y="132"/>
                  </a:cubicBezTo>
                  <a:cubicBezTo>
                    <a:pt x="213" y="132"/>
                    <a:pt x="210" y="130"/>
                    <a:pt x="207" y="127"/>
                  </a:cubicBezTo>
                  <a:cubicBezTo>
                    <a:pt x="206" y="126"/>
                    <a:pt x="204" y="125"/>
                    <a:pt x="203" y="123"/>
                  </a:cubicBezTo>
                  <a:cubicBezTo>
                    <a:pt x="202" y="116"/>
                    <a:pt x="203" y="111"/>
                    <a:pt x="200" y="105"/>
                  </a:cubicBezTo>
                  <a:cubicBezTo>
                    <a:pt x="188" y="112"/>
                    <a:pt x="186" y="123"/>
                    <a:pt x="178" y="135"/>
                  </a:cubicBezTo>
                  <a:cubicBezTo>
                    <a:pt x="175" y="141"/>
                    <a:pt x="173" y="145"/>
                    <a:pt x="168" y="150"/>
                  </a:cubicBezTo>
                  <a:cubicBezTo>
                    <a:pt x="164" y="155"/>
                    <a:pt x="163" y="158"/>
                    <a:pt x="158" y="160"/>
                  </a:cubicBezTo>
                  <a:cubicBezTo>
                    <a:pt x="157" y="161"/>
                    <a:pt x="156" y="162"/>
                    <a:pt x="154" y="162"/>
                  </a:cubicBezTo>
                  <a:cubicBezTo>
                    <a:pt x="152" y="162"/>
                    <a:pt x="152" y="160"/>
                    <a:pt x="151" y="159"/>
                  </a:cubicBezTo>
                  <a:cubicBezTo>
                    <a:pt x="148" y="155"/>
                    <a:pt x="149" y="152"/>
                    <a:pt x="149" y="147"/>
                  </a:cubicBezTo>
                  <a:cubicBezTo>
                    <a:pt x="149" y="141"/>
                    <a:pt x="152" y="138"/>
                    <a:pt x="152" y="132"/>
                  </a:cubicBezTo>
                  <a:cubicBezTo>
                    <a:pt x="152" y="129"/>
                    <a:pt x="151" y="126"/>
                    <a:pt x="152" y="123"/>
                  </a:cubicBezTo>
                  <a:cubicBezTo>
                    <a:pt x="148" y="123"/>
                    <a:pt x="148" y="123"/>
                    <a:pt x="148" y="123"/>
                  </a:cubicBezTo>
                  <a:cubicBezTo>
                    <a:pt x="144" y="124"/>
                    <a:pt x="143" y="126"/>
                    <a:pt x="140" y="129"/>
                  </a:cubicBezTo>
                  <a:cubicBezTo>
                    <a:pt x="137" y="131"/>
                    <a:pt x="134" y="132"/>
                    <a:pt x="131" y="134"/>
                  </a:cubicBezTo>
                  <a:cubicBezTo>
                    <a:pt x="129" y="135"/>
                    <a:pt x="128" y="136"/>
                    <a:pt x="126" y="136"/>
                  </a:cubicBezTo>
                  <a:cubicBezTo>
                    <a:pt x="122" y="136"/>
                    <a:pt x="119" y="135"/>
                    <a:pt x="117" y="132"/>
                  </a:cubicBezTo>
                  <a:cubicBezTo>
                    <a:pt x="114" y="128"/>
                    <a:pt x="115" y="125"/>
                    <a:pt x="112" y="121"/>
                  </a:cubicBezTo>
                  <a:cubicBezTo>
                    <a:pt x="110" y="118"/>
                    <a:pt x="107" y="117"/>
                    <a:pt x="105" y="113"/>
                  </a:cubicBezTo>
                  <a:cubicBezTo>
                    <a:pt x="101" y="108"/>
                    <a:pt x="99" y="104"/>
                    <a:pt x="97" y="98"/>
                  </a:cubicBezTo>
                  <a:cubicBezTo>
                    <a:pt x="95" y="95"/>
                    <a:pt x="94" y="92"/>
                    <a:pt x="90" y="90"/>
                  </a:cubicBezTo>
                  <a:cubicBezTo>
                    <a:pt x="87" y="88"/>
                    <a:pt x="84" y="88"/>
                    <a:pt x="80" y="86"/>
                  </a:cubicBezTo>
                  <a:cubicBezTo>
                    <a:pt x="76" y="84"/>
                    <a:pt x="74" y="82"/>
                    <a:pt x="69" y="82"/>
                  </a:cubicBezTo>
                  <a:cubicBezTo>
                    <a:pt x="68" y="81"/>
                    <a:pt x="67" y="82"/>
                    <a:pt x="65" y="82"/>
                  </a:cubicBezTo>
                  <a:cubicBezTo>
                    <a:pt x="61" y="81"/>
                    <a:pt x="58" y="80"/>
                    <a:pt x="54" y="80"/>
                  </a:cubicBezTo>
                  <a:cubicBezTo>
                    <a:pt x="54" y="80"/>
                    <a:pt x="54" y="80"/>
                    <a:pt x="54" y="80"/>
                  </a:cubicBezTo>
                  <a:cubicBezTo>
                    <a:pt x="47" y="80"/>
                    <a:pt x="43" y="79"/>
                    <a:pt x="37" y="79"/>
                  </a:cubicBezTo>
                  <a:cubicBezTo>
                    <a:pt x="29" y="79"/>
                    <a:pt x="24" y="80"/>
                    <a:pt x="19" y="86"/>
                  </a:cubicBezTo>
                  <a:cubicBezTo>
                    <a:pt x="16" y="89"/>
                    <a:pt x="15" y="92"/>
                    <a:pt x="13" y="96"/>
                  </a:cubicBezTo>
                  <a:cubicBezTo>
                    <a:pt x="11" y="99"/>
                    <a:pt x="10" y="101"/>
                    <a:pt x="9" y="105"/>
                  </a:cubicBezTo>
                  <a:cubicBezTo>
                    <a:pt x="7" y="109"/>
                    <a:pt x="5" y="111"/>
                    <a:pt x="4" y="115"/>
                  </a:cubicBezTo>
                  <a:cubicBezTo>
                    <a:pt x="2" y="119"/>
                    <a:pt x="2" y="122"/>
                    <a:pt x="0" y="126"/>
                  </a:cubicBezTo>
                  <a:cubicBezTo>
                    <a:pt x="0" y="126"/>
                    <a:pt x="0" y="126"/>
                    <a:pt x="0" y="126"/>
                  </a:cubicBezTo>
                  <a:cubicBezTo>
                    <a:pt x="1" y="126"/>
                    <a:pt x="2" y="126"/>
                    <a:pt x="3" y="126"/>
                  </a:cubicBezTo>
                  <a:cubicBezTo>
                    <a:pt x="7" y="127"/>
                    <a:pt x="9" y="129"/>
                    <a:pt x="12" y="132"/>
                  </a:cubicBezTo>
                  <a:cubicBezTo>
                    <a:pt x="13" y="133"/>
                    <a:pt x="14" y="135"/>
                    <a:pt x="16" y="135"/>
                  </a:cubicBezTo>
                  <a:cubicBezTo>
                    <a:pt x="21" y="135"/>
                    <a:pt x="21" y="135"/>
                    <a:pt x="21" y="135"/>
                  </a:cubicBezTo>
                  <a:cubicBezTo>
                    <a:pt x="24" y="135"/>
                    <a:pt x="24" y="137"/>
                    <a:pt x="26" y="138"/>
                  </a:cubicBezTo>
                  <a:cubicBezTo>
                    <a:pt x="29" y="141"/>
                    <a:pt x="31" y="142"/>
                    <a:pt x="35" y="143"/>
                  </a:cubicBezTo>
                  <a:cubicBezTo>
                    <a:pt x="37" y="144"/>
                    <a:pt x="39" y="143"/>
                    <a:pt x="41" y="145"/>
                  </a:cubicBezTo>
                  <a:cubicBezTo>
                    <a:pt x="44" y="147"/>
                    <a:pt x="46" y="148"/>
                    <a:pt x="49" y="150"/>
                  </a:cubicBezTo>
                  <a:cubicBezTo>
                    <a:pt x="54" y="152"/>
                    <a:pt x="57" y="154"/>
                    <a:pt x="63" y="157"/>
                  </a:cubicBezTo>
                  <a:cubicBezTo>
                    <a:pt x="68" y="160"/>
                    <a:pt x="70" y="163"/>
                    <a:pt x="76" y="166"/>
                  </a:cubicBezTo>
                  <a:cubicBezTo>
                    <a:pt x="79" y="167"/>
                    <a:pt x="80" y="169"/>
                    <a:pt x="84" y="170"/>
                  </a:cubicBezTo>
                  <a:cubicBezTo>
                    <a:pt x="91" y="173"/>
                    <a:pt x="95" y="173"/>
                    <a:pt x="101" y="178"/>
                  </a:cubicBezTo>
                  <a:cubicBezTo>
                    <a:pt x="102" y="179"/>
                    <a:pt x="103" y="179"/>
                    <a:pt x="103" y="179"/>
                  </a:cubicBezTo>
                  <a:cubicBezTo>
                    <a:pt x="104" y="181"/>
                    <a:pt x="103" y="183"/>
                    <a:pt x="104" y="184"/>
                  </a:cubicBezTo>
                  <a:cubicBezTo>
                    <a:pt x="107" y="187"/>
                    <a:pt x="109" y="189"/>
                    <a:pt x="112" y="190"/>
                  </a:cubicBezTo>
                  <a:cubicBezTo>
                    <a:pt x="117" y="192"/>
                    <a:pt x="118" y="195"/>
                    <a:pt x="123" y="195"/>
                  </a:cubicBezTo>
                  <a:cubicBezTo>
                    <a:pt x="131" y="195"/>
                    <a:pt x="131" y="195"/>
                    <a:pt x="131" y="195"/>
                  </a:cubicBezTo>
                  <a:cubicBezTo>
                    <a:pt x="133" y="198"/>
                    <a:pt x="134" y="200"/>
                    <a:pt x="137" y="201"/>
                  </a:cubicBezTo>
                  <a:cubicBezTo>
                    <a:pt x="142" y="203"/>
                    <a:pt x="145" y="202"/>
                    <a:pt x="150" y="204"/>
                  </a:cubicBezTo>
                  <a:cubicBezTo>
                    <a:pt x="153" y="205"/>
                    <a:pt x="154" y="207"/>
                    <a:pt x="158" y="208"/>
                  </a:cubicBezTo>
                  <a:cubicBezTo>
                    <a:pt x="161" y="210"/>
                    <a:pt x="164" y="210"/>
                    <a:pt x="166" y="213"/>
                  </a:cubicBezTo>
                  <a:cubicBezTo>
                    <a:pt x="167" y="215"/>
                    <a:pt x="167" y="217"/>
                    <a:pt x="168" y="220"/>
                  </a:cubicBezTo>
                  <a:cubicBezTo>
                    <a:pt x="170" y="222"/>
                    <a:pt x="173" y="222"/>
                    <a:pt x="175" y="224"/>
                  </a:cubicBezTo>
                  <a:cubicBezTo>
                    <a:pt x="179" y="226"/>
                    <a:pt x="179" y="230"/>
                    <a:pt x="183" y="233"/>
                  </a:cubicBezTo>
                  <a:cubicBezTo>
                    <a:pt x="188" y="237"/>
                    <a:pt x="192" y="238"/>
                    <a:pt x="197" y="242"/>
                  </a:cubicBezTo>
                  <a:cubicBezTo>
                    <a:pt x="200" y="244"/>
                    <a:pt x="201" y="245"/>
                    <a:pt x="203" y="246"/>
                  </a:cubicBezTo>
                  <a:cubicBezTo>
                    <a:pt x="207" y="247"/>
                    <a:pt x="210" y="246"/>
                    <a:pt x="214" y="247"/>
                  </a:cubicBezTo>
                  <a:cubicBezTo>
                    <a:pt x="217" y="248"/>
                    <a:pt x="217" y="251"/>
                    <a:pt x="220" y="253"/>
                  </a:cubicBezTo>
                  <a:cubicBezTo>
                    <a:pt x="222" y="255"/>
                    <a:pt x="224" y="255"/>
                    <a:pt x="227" y="255"/>
                  </a:cubicBezTo>
                  <a:cubicBezTo>
                    <a:pt x="232" y="255"/>
                    <a:pt x="232" y="255"/>
                    <a:pt x="232" y="255"/>
                  </a:cubicBezTo>
                  <a:cubicBezTo>
                    <a:pt x="235" y="255"/>
                    <a:pt x="237" y="257"/>
                    <a:pt x="240" y="258"/>
                  </a:cubicBezTo>
                  <a:cubicBezTo>
                    <a:pt x="247" y="260"/>
                    <a:pt x="250" y="262"/>
                    <a:pt x="257" y="264"/>
                  </a:cubicBezTo>
                  <a:cubicBezTo>
                    <a:pt x="262" y="265"/>
                    <a:pt x="265" y="266"/>
                    <a:pt x="270" y="268"/>
                  </a:cubicBezTo>
                  <a:cubicBezTo>
                    <a:pt x="273" y="269"/>
                    <a:pt x="274" y="269"/>
                    <a:pt x="277" y="270"/>
                  </a:cubicBezTo>
                  <a:cubicBezTo>
                    <a:pt x="279" y="270"/>
                    <a:pt x="281" y="270"/>
                    <a:pt x="281" y="273"/>
                  </a:cubicBezTo>
                  <a:cubicBezTo>
                    <a:pt x="281" y="279"/>
                    <a:pt x="281" y="279"/>
                    <a:pt x="281" y="279"/>
                  </a:cubicBezTo>
                  <a:cubicBezTo>
                    <a:pt x="284" y="281"/>
                    <a:pt x="286" y="281"/>
                    <a:pt x="289" y="282"/>
                  </a:cubicBezTo>
                  <a:cubicBezTo>
                    <a:pt x="291" y="283"/>
                    <a:pt x="293" y="284"/>
                    <a:pt x="295" y="284"/>
                  </a:cubicBezTo>
                  <a:cubicBezTo>
                    <a:pt x="297" y="284"/>
                    <a:pt x="299" y="284"/>
                    <a:pt x="301" y="284"/>
                  </a:cubicBezTo>
                  <a:cubicBezTo>
                    <a:pt x="306" y="284"/>
                    <a:pt x="306" y="289"/>
                    <a:pt x="311" y="291"/>
                  </a:cubicBezTo>
                  <a:cubicBezTo>
                    <a:pt x="315" y="293"/>
                    <a:pt x="318" y="293"/>
                    <a:pt x="322" y="296"/>
                  </a:cubicBezTo>
                  <a:cubicBezTo>
                    <a:pt x="324" y="298"/>
                    <a:pt x="326" y="299"/>
                    <a:pt x="328" y="301"/>
                  </a:cubicBezTo>
                  <a:cubicBezTo>
                    <a:pt x="329" y="302"/>
                    <a:pt x="329" y="303"/>
                    <a:pt x="331" y="304"/>
                  </a:cubicBezTo>
                  <a:cubicBezTo>
                    <a:pt x="336" y="306"/>
                    <a:pt x="339" y="304"/>
                    <a:pt x="344" y="306"/>
                  </a:cubicBezTo>
                  <a:cubicBezTo>
                    <a:pt x="347" y="307"/>
                    <a:pt x="348" y="310"/>
                    <a:pt x="350" y="312"/>
                  </a:cubicBezTo>
                  <a:cubicBezTo>
                    <a:pt x="354" y="318"/>
                    <a:pt x="358" y="322"/>
                    <a:pt x="365" y="322"/>
                  </a:cubicBezTo>
                  <a:cubicBezTo>
                    <a:pt x="370" y="322"/>
                    <a:pt x="373" y="324"/>
                    <a:pt x="378" y="324"/>
                  </a:cubicBezTo>
                  <a:cubicBezTo>
                    <a:pt x="382" y="324"/>
                    <a:pt x="385" y="324"/>
                    <a:pt x="389" y="325"/>
                  </a:cubicBezTo>
                  <a:cubicBezTo>
                    <a:pt x="397" y="327"/>
                    <a:pt x="402" y="329"/>
                    <a:pt x="410" y="333"/>
                  </a:cubicBezTo>
                  <a:cubicBezTo>
                    <a:pt x="416" y="335"/>
                    <a:pt x="418" y="337"/>
                    <a:pt x="424" y="340"/>
                  </a:cubicBezTo>
                  <a:cubicBezTo>
                    <a:pt x="428" y="342"/>
                    <a:pt x="430" y="343"/>
                    <a:pt x="433" y="347"/>
                  </a:cubicBezTo>
                  <a:cubicBezTo>
                    <a:pt x="435" y="351"/>
                    <a:pt x="436" y="353"/>
                    <a:pt x="437" y="358"/>
                  </a:cubicBezTo>
                  <a:cubicBezTo>
                    <a:pt x="438" y="362"/>
                    <a:pt x="443" y="361"/>
                    <a:pt x="446" y="363"/>
                  </a:cubicBezTo>
                  <a:cubicBezTo>
                    <a:pt x="451" y="365"/>
                    <a:pt x="453" y="367"/>
                    <a:pt x="457" y="369"/>
                  </a:cubicBezTo>
                  <a:cubicBezTo>
                    <a:pt x="461" y="371"/>
                    <a:pt x="463" y="374"/>
                    <a:pt x="463" y="378"/>
                  </a:cubicBezTo>
                  <a:cubicBezTo>
                    <a:pt x="463" y="385"/>
                    <a:pt x="473" y="383"/>
                    <a:pt x="480" y="384"/>
                  </a:cubicBezTo>
                  <a:cubicBezTo>
                    <a:pt x="488" y="386"/>
                    <a:pt x="490" y="392"/>
                    <a:pt x="496" y="396"/>
                  </a:cubicBezTo>
                  <a:cubicBezTo>
                    <a:pt x="499" y="399"/>
                    <a:pt x="500" y="401"/>
                    <a:pt x="502" y="405"/>
                  </a:cubicBezTo>
                  <a:cubicBezTo>
                    <a:pt x="504" y="408"/>
                    <a:pt x="507" y="407"/>
                    <a:pt x="511" y="408"/>
                  </a:cubicBezTo>
                  <a:cubicBezTo>
                    <a:pt x="515" y="409"/>
                    <a:pt x="518" y="411"/>
                    <a:pt x="522" y="413"/>
                  </a:cubicBezTo>
                  <a:cubicBezTo>
                    <a:pt x="526" y="414"/>
                    <a:pt x="527" y="414"/>
                    <a:pt x="531" y="415"/>
                  </a:cubicBezTo>
                  <a:cubicBezTo>
                    <a:pt x="535" y="416"/>
                    <a:pt x="537" y="415"/>
                    <a:pt x="541" y="417"/>
                  </a:cubicBezTo>
                  <a:cubicBezTo>
                    <a:pt x="544" y="419"/>
                    <a:pt x="545" y="422"/>
                    <a:pt x="547" y="424"/>
                  </a:cubicBezTo>
                  <a:cubicBezTo>
                    <a:pt x="551" y="426"/>
                    <a:pt x="554" y="424"/>
                    <a:pt x="558" y="425"/>
                  </a:cubicBezTo>
                  <a:cubicBezTo>
                    <a:pt x="559" y="426"/>
                    <a:pt x="559" y="426"/>
                    <a:pt x="560" y="427"/>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13">
              <a:extLst>
                <a:ext uri="{FF2B5EF4-FFF2-40B4-BE49-F238E27FC236}">
                  <a16:creationId xmlns:a16="http://schemas.microsoft.com/office/drawing/2014/main" id="{CAB88C2C-5CFE-156E-8340-CDDBD7E229F6}"/>
                </a:ext>
              </a:extLst>
            </p:cNvPr>
            <p:cNvSpPr>
              <a:spLocks/>
            </p:cNvSpPr>
            <p:nvPr/>
          </p:nvSpPr>
          <p:spPr bwMode="auto">
            <a:xfrm>
              <a:off x="3959620" y="3960688"/>
              <a:ext cx="953973" cy="1160207"/>
            </a:xfrm>
            <a:custGeom>
              <a:avLst/>
              <a:gdLst>
                <a:gd name="T0" fmla="*/ 2147483646 w 568"/>
                <a:gd name="T1" fmla="*/ 2147483646 h 672"/>
                <a:gd name="T2" fmla="*/ 2147483646 w 568"/>
                <a:gd name="T3" fmla="*/ 2147483646 h 672"/>
                <a:gd name="T4" fmla="*/ 2147483646 w 568"/>
                <a:gd name="T5" fmla="*/ 2147483646 h 672"/>
                <a:gd name="T6" fmla="*/ 2147483646 w 568"/>
                <a:gd name="T7" fmla="*/ 2147483646 h 672"/>
                <a:gd name="T8" fmla="*/ 2147483646 w 568"/>
                <a:gd name="T9" fmla="*/ 2147483646 h 672"/>
                <a:gd name="T10" fmla="*/ 2147483646 w 568"/>
                <a:gd name="T11" fmla="*/ 2147483646 h 672"/>
                <a:gd name="T12" fmla="*/ 2147483646 w 568"/>
                <a:gd name="T13" fmla="*/ 2147483646 h 672"/>
                <a:gd name="T14" fmla="*/ 2147483646 w 568"/>
                <a:gd name="T15" fmla="*/ 2147483646 h 672"/>
                <a:gd name="T16" fmla="*/ 2147483646 w 568"/>
                <a:gd name="T17" fmla="*/ 2147483646 h 672"/>
                <a:gd name="T18" fmla="*/ 2147483646 w 568"/>
                <a:gd name="T19" fmla="*/ 2147483646 h 672"/>
                <a:gd name="T20" fmla="*/ 2147483646 w 568"/>
                <a:gd name="T21" fmla="*/ 2147483646 h 672"/>
                <a:gd name="T22" fmla="*/ 2147483646 w 568"/>
                <a:gd name="T23" fmla="*/ 2147483646 h 672"/>
                <a:gd name="T24" fmla="*/ 2147483646 w 568"/>
                <a:gd name="T25" fmla="*/ 2147483646 h 672"/>
                <a:gd name="T26" fmla="*/ 2147483646 w 568"/>
                <a:gd name="T27" fmla="*/ 2147483646 h 672"/>
                <a:gd name="T28" fmla="*/ 2147483646 w 568"/>
                <a:gd name="T29" fmla="*/ 2147483646 h 672"/>
                <a:gd name="T30" fmla="*/ 2147483646 w 568"/>
                <a:gd name="T31" fmla="*/ 2147483646 h 672"/>
                <a:gd name="T32" fmla="*/ 2147483646 w 568"/>
                <a:gd name="T33" fmla="*/ 2147483646 h 672"/>
                <a:gd name="T34" fmla="*/ 2147483646 w 568"/>
                <a:gd name="T35" fmla="*/ 2147483646 h 672"/>
                <a:gd name="T36" fmla="*/ 2147483646 w 568"/>
                <a:gd name="T37" fmla="*/ 2147483646 h 672"/>
                <a:gd name="T38" fmla="*/ 2147483646 w 568"/>
                <a:gd name="T39" fmla="*/ 2147483646 h 672"/>
                <a:gd name="T40" fmla="*/ 2147483646 w 568"/>
                <a:gd name="T41" fmla="*/ 2147483646 h 672"/>
                <a:gd name="T42" fmla="*/ 2147483646 w 568"/>
                <a:gd name="T43" fmla="*/ 2147483646 h 672"/>
                <a:gd name="T44" fmla="*/ 2147483646 w 568"/>
                <a:gd name="T45" fmla="*/ 2147483646 h 672"/>
                <a:gd name="T46" fmla="*/ 2147483646 w 568"/>
                <a:gd name="T47" fmla="*/ 2147483646 h 672"/>
                <a:gd name="T48" fmla="*/ 2147483646 w 568"/>
                <a:gd name="T49" fmla="*/ 2147483646 h 672"/>
                <a:gd name="T50" fmla="*/ 2147483646 w 568"/>
                <a:gd name="T51" fmla="*/ 2147483646 h 672"/>
                <a:gd name="T52" fmla="*/ 2147483646 w 568"/>
                <a:gd name="T53" fmla="*/ 2147483646 h 672"/>
                <a:gd name="T54" fmla="*/ 2147483646 w 568"/>
                <a:gd name="T55" fmla="*/ 2147483646 h 672"/>
                <a:gd name="T56" fmla="*/ 2147483646 w 568"/>
                <a:gd name="T57" fmla="*/ 2147483646 h 672"/>
                <a:gd name="T58" fmla="*/ 2147483646 w 568"/>
                <a:gd name="T59" fmla="*/ 2147483646 h 672"/>
                <a:gd name="T60" fmla="*/ 2147483646 w 568"/>
                <a:gd name="T61" fmla="*/ 2147483646 h 672"/>
                <a:gd name="T62" fmla="*/ 2147483646 w 568"/>
                <a:gd name="T63" fmla="*/ 2147483646 h 672"/>
                <a:gd name="T64" fmla="*/ 2147483646 w 568"/>
                <a:gd name="T65" fmla="*/ 2147483646 h 672"/>
                <a:gd name="T66" fmla="*/ 2147483646 w 568"/>
                <a:gd name="T67" fmla="*/ 2147483646 h 672"/>
                <a:gd name="T68" fmla="*/ 2147483646 w 568"/>
                <a:gd name="T69" fmla="*/ 2147483646 h 672"/>
                <a:gd name="T70" fmla="*/ 2147483646 w 568"/>
                <a:gd name="T71" fmla="*/ 2147483646 h 672"/>
                <a:gd name="T72" fmla="*/ 2147483646 w 568"/>
                <a:gd name="T73" fmla="*/ 2147483646 h 672"/>
                <a:gd name="T74" fmla="*/ 2147483646 w 568"/>
                <a:gd name="T75" fmla="*/ 2147483646 h 672"/>
                <a:gd name="T76" fmla="*/ 2147483646 w 568"/>
                <a:gd name="T77" fmla="*/ 2147483646 h 672"/>
                <a:gd name="T78" fmla="*/ 2147483646 w 568"/>
                <a:gd name="T79" fmla="*/ 2147483646 h 672"/>
                <a:gd name="T80" fmla="*/ 2147483646 w 568"/>
                <a:gd name="T81" fmla="*/ 2147483646 h 672"/>
                <a:gd name="T82" fmla="*/ 2147483646 w 568"/>
                <a:gd name="T83" fmla="*/ 2147483646 h 672"/>
                <a:gd name="T84" fmla="*/ 2147483646 w 568"/>
                <a:gd name="T85" fmla="*/ 2147483646 h 672"/>
                <a:gd name="T86" fmla="*/ 2147483646 w 568"/>
                <a:gd name="T87" fmla="*/ 2147483646 h 672"/>
                <a:gd name="T88" fmla="*/ 2147483646 w 568"/>
                <a:gd name="T89" fmla="*/ 2147483646 h 672"/>
                <a:gd name="T90" fmla="*/ 2147483646 w 568"/>
                <a:gd name="T91" fmla="*/ 2147483646 h 672"/>
                <a:gd name="T92" fmla="*/ 2147483646 w 568"/>
                <a:gd name="T93" fmla="*/ 2147483646 h 672"/>
                <a:gd name="T94" fmla="*/ 2147483646 w 568"/>
                <a:gd name="T95" fmla="*/ 2147483646 h 672"/>
                <a:gd name="T96" fmla="*/ 2147483646 w 568"/>
                <a:gd name="T97" fmla="*/ 2147483646 h 672"/>
                <a:gd name="T98" fmla="*/ 2147483646 w 568"/>
                <a:gd name="T99" fmla="*/ 2147483646 h 672"/>
                <a:gd name="T100" fmla="*/ 2147483646 w 568"/>
                <a:gd name="T101" fmla="*/ 2147483646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8"/>
                <a:gd name="T154" fmla="*/ 0 h 672"/>
                <a:gd name="T155" fmla="*/ 568 w 568"/>
                <a:gd name="T156" fmla="*/ 672 h 6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8" h="672">
                  <a:moveTo>
                    <a:pt x="84" y="16"/>
                  </a:moveTo>
                  <a:cubicBezTo>
                    <a:pt x="88" y="16"/>
                    <a:pt x="88" y="16"/>
                    <a:pt x="88" y="16"/>
                  </a:cubicBezTo>
                  <a:cubicBezTo>
                    <a:pt x="90" y="16"/>
                    <a:pt x="91" y="14"/>
                    <a:pt x="92" y="14"/>
                  </a:cubicBezTo>
                  <a:cubicBezTo>
                    <a:pt x="94" y="14"/>
                    <a:pt x="95" y="14"/>
                    <a:pt x="97" y="14"/>
                  </a:cubicBezTo>
                  <a:cubicBezTo>
                    <a:pt x="103" y="13"/>
                    <a:pt x="106" y="11"/>
                    <a:pt x="111" y="8"/>
                  </a:cubicBezTo>
                  <a:cubicBezTo>
                    <a:pt x="118" y="6"/>
                    <a:pt x="123" y="7"/>
                    <a:pt x="130" y="5"/>
                  </a:cubicBezTo>
                  <a:cubicBezTo>
                    <a:pt x="137" y="3"/>
                    <a:pt x="141" y="0"/>
                    <a:pt x="149" y="0"/>
                  </a:cubicBezTo>
                  <a:cubicBezTo>
                    <a:pt x="153" y="0"/>
                    <a:pt x="154" y="3"/>
                    <a:pt x="157" y="5"/>
                  </a:cubicBezTo>
                  <a:cubicBezTo>
                    <a:pt x="160" y="9"/>
                    <a:pt x="163" y="10"/>
                    <a:pt x="167" y="13"/>
                  </a:cubicBezTo>
                  <a:cubicBezTo>
                    <a:pt x="173" y="16"/>
                    <a:pt x="177" y="19"/>
                    <a:pt x="184" y="19"/>
                  </a:cubicBezTo>
                  <a:cubicBezTo>
                    <a:pt x="187" y="19"/>
                    <a:pt x="189" y="18"/>
                    <a:pt x="192" y="18"/>
                  </a:cubicBezTo>
                  <a:cubicBezTo>
                    <a:pt x="197" y="18"/>
                    <a:pt x="199" y="21"/>
                    <a:pt x="203" y="23"/>
                  </a:cubicBezTo>
                  <a:cubicBezTo>
                    <a:pt x="204" y="24"/>
                    <a:pt x="205" y="25"/>
                    <a:pt x="207" y="26"/>
                  </a:cubicBezTo>
                  <a:cubicBezTo>
                    <a:pt x="209" y="28"/>
                    <a:pt x="210" y="31"/>
                    <a:pt x="212" y="31"/>
                  </a:cubicBezTo>
                  <a:cubicBezTo>
                    <a:pt x="214" y="32"/>
                    <a:pt x="216" y="32"/>
                    <a:pt x="218" y="32"/>
                  </a:cubicBezTo>
                  <a:cubicBezTo>
                    <a:pt x="221" y="32"/>
                    <a:pt x="222" y="30"/>
                    <a:pt x="225" y="28"/>
                  </a:cubicBezTo>
                  <a:cubicBezTo>
                    <a:pt x="227" y="27"/>
                    <a:pt x="229" y="26"/>
                    <a:pt x="231" y="25"/>
                  </a:cubicBezTo>
                  <a:cubicBezTo>
                    <a:pt x="235" y="23"/>
                    <a:pt x="236" y="20"/>
                    <a:pt x="240" y="18"/>
                  </a:cubicBezTo>
                  <a:cubicBezTo>
                    <a:pt x="244" y="15"/>
                    <a:pt x="248" y="15"/>
                    <a:pt x="254" y="15"/>
                  </a:cubicBezTo>
                  <a:cubicBezTo>
                    <a:pt x="261" y="15"/>
                    <a:pt x="264" y="15"/>
                    <a:pt x="270" y="16"/>
                  </a:cubicBezTo>
                  <a:cubicBezTo>
                    <a:pt x="270" y="16"/>
                    <a:pt x="270" y="16"/>
                    <a:pt x="270" y="16"/>
                  </a:cubicBezTo>
                  <a:cubicBezTo>
                    <a:pt x="270" y="29"/>
                    <a:pt x="270" y="29"/>
                    <a:pt x="270" y="29"/>
                  </a:cubicBezTo>
                  <a:cubicBezTo>
                    <a:pt x="270" y="33"/>
                    <a:pt x="269" y="35"/>
                    <a:pt x="268" y="38"/>
                  </a:cubicBezTo>
                  <a:cubicBezTo>
                    <a:pt x="267" y="44"/>
                    <a:pt x="266" y="48"/>
                    <a:pt x="263" y="53"/>
                  </a:cubicBezTo>
                  <a:cubicBezTo>
                    <a:pt x="260" y="58"/>
                    <a:pt x="258" y="61"/>
                    <a:pt x="255" y="65"/>
                  </a:cubicBezTo>
                  <a:cubicBezTo>
                    <a:pt x="253" y="70"/>
                    <a:pt x="247" y="70"/>
                    <a:pt x="247" y="75"/>
                  </a:cubicBezTo>
                  <a:cubicBezTo>
                    <a:pt x="247" y="77"/>
                    <a:pt x="249" y="78"/>
                    <a:pt x="250" y="79"/>
                  </a:cubicBezTo>
                  <a:cubicBezTo>
                    <a:pt x="252" y="83"/>
                    <a:pt x="252" y="86"/>
                    <a:pt x="253" y="90"/>
                  </a:cubicBezTo>
                  <a:cubicBezTo>
                    <a:pt x="254" y="96"/>
                    <a:pt x="257" y="99"/>
                    <a:pt x="259" y="104"/>
                  </a:cubicBezTo>
                  <a:cubicBezTo>
                    <a:pt x="265" y="115"/>
                    <a:pt x="269" y="124"/>
                    <a:pt x="280" y="129"/>
                  </a:cubicBezTo>
                  <a:cubicBezTo>
                    <a:pt x="284" y="131"/>
                    <a:pt x="287" y="132"/>
                    <a:pt x="292" y="134"/>
                  </a:cubicBezTo>
                  <a:cubicBezTo>
                    <a:pt x="294" y="134"/>
                    <a:pt x="296" y="134"/>
                    <a:pt x="297" y="136"/>
                  </a:cubicBezTo>
                  <a:cubicBezTo>
                    <a:pt x="300" y="139"/>
                    <a:pt x="299" y="142"/>
                    <a:pt x="301" y="146"/>
                  </a:cubicBezTo>
                  <a:cubicBezTo>
                    <a:pt x="302" y="152"/>
                    <a:pt x="303" y="157"/>
                    <a:pt x="308" y="161"/>
                  </a:cubicBezTo>
                  <a:cubicBezTo>
                    <a:pt x="313" y="164"/>
                    <a:pt x="317" y="167"/>
                    <a:pt x="317" y="172"/>
                  </a:cubicBezTo>
                  <a:cubicBezTo>
                    <a:pt x="317" y="176"/>
                    <a:pt x="314" y="177"/>
                    <a:pt x="313" y="181"/>
                  </a:cubicBezTo>
                  <a:cubicBezTo>
                    <a:pt x="312" y="183"/>
                    <a:pt x="312" y="185"/>
                    <a:pt x="310" y="187"/>
                  </a:cubicBezTo>
                  <a:cubicBezTo>
                    <a:pt x="307" y="190"/>
                    <a:pt x="304" y="192"/>
                    <a:pt x="304" y="197"/>
                  </a:cubicBezTo>
                  <a:cubicBezTo>
                    <a:pt x="304" y="201"/>
                    <a:pt x="309" y="201"/>
                    <a:pt x="312" y="204"/>
                  </a:cubicBezTo>
                  <a:cubicBezTo>
                    <a:pt x="313" y="206"/>
                    <a:pt x="313" y="208"/>
                    <a:pt x="314" y="211"/>
                  </a:cubicBezTo>
                  <a:cubicBezTo>
                    <a:pt x="314" y="217"/>
                    <a:pt x="313" y="222"/>
                    <a:pt x="318" y="225"/>
                  </a:cubicBezTo>
                  <a:cubicBezTo>
                    <a:pt x="322" y="228"/>
                    <a:pt x="324" y="229"/>
                    <a:pt x="327" y="233"/>
                  </a:cubicBezTo>
                  <a:cubicBezTo>
                    <a:pt x="330" y="239"/>
                    <a:pt x="333" y="244"/>
                    <a:pt x="340" y="244"/>
                  </a:cubicBezTo>
                  <a:cubicBezTo>
                    <a:pt x="353" y="244"/>
                    <a:pt x="353" y="244"/>
                    <a:pt x="353" y="244"/>
                  </a:cubicBezTo>
                  <a:cubicBezTo>
                    <a:pt x="357" y="244"/>
                    <a:pt x="359" y="242"/>
                    <a:pt x="362" y="240"/>
                  </a:cubicBezTo>
                  <a:cubicBezTo>
                    <a:pt x="364" y="239"/>
                    <a:pt x="365" y="238"/>
                    <a:pt x="367" y="237"/>
                  </a:cubicBezTo>
                  <a:cubicBezTo>
                    <a:pt x="373" y="234"/>
                    <a:pt x="376" y="232"/>
                    <a:pt x="383" y="232"/>
                  </a:cubicBezTo>
                  <a:cubicBezTo>
                    <a:pt x="386" y="232"/>
                    <a:pt x="386" y="234"/>
                    <a:pt x="388" y="236"/>
                  </a:cubicBezTo>
                  <a:cubicBezTo>
                    <a:pt x="389" y="238"/>
                    <a:pt x="391" y="239"/>
                    <a:pt x="392" y="240"/>
                  </a:cubicBezTo>
                  <a:cubicBezTo>
                    <a:pt x="394" y="242"/>
                    <a:pt x="396" y="243"/>
                    <a:pt x="398" y="245"/>
                  </a:cubicBezTo>
                  <a:cubicBezTo>
                    <a:pt x="401" y="250"/>
                    <a:pt x="402" y="255"/>
                    <a:pt x="405" y="260"/>
                  </a:cubicBezTo>
                  <a:cubicBezTo>
                    <a:pt x="407" y="264"/>
                    <a:pt x="411" y="264"/>
                    <a:pt x="415" y="265"/>
                  </a:cubicBezTo>
                  <a:cubicBezTo>
                    <a:pt x="422" y="267"/>
                    <a:pt x="426" y="270"/>
                    <a:pt x="433" y="272"/>
                  </a:cubicBezTo>
                  <a:cubicBezTo>
                    <a:pt x="434" y="272"/>
                    <a:pt x="435" y="273"/>
                    <a:pt x="437" y="273"/>
                  </a:cubicBezTo>
                  <a:cubicBezTo>
                    <a:pt x="439" y="274"/>
                    <a:pt x="442" y="274"/>
                    <a:pt x="443" y="276"/>
                  </a:cubicBezTo>
                  <a:cubicBezTo>
                    <a:pt x="444" y="277"/>
                    <a:pt x="443" y="279"/>
                    <a:pt x="444" y="280"/>
                  </a:cubicBezTo>
                  <a:cubicBezTo>
                    <a:pt x="444" y="286"/>
                    <a:pt x="444" y="290"/>
                    <a:pt x="447" y="295"/>
                  </a:cubicBezTo>
                  <a:cubicBezTo>
                    <a:pt x="448" y="298"/>
                    <a:pt x="450" y="299"/>
                    <a:pt x="451" y="302"/>
                  </a:cubicBezTo>
                  <a:cubicBezTo>
                    <a:pt x="453" y="305"/>
                    <a:pt x="453" y="307"/>
                    <a:pt x="455" y="311"/>
                  </a:cubicBezTo>
                  <a:cubicBezTo>
                    <a:pt x="456" y="315"/>
                    <a:pt x="458" y="320"/>
                    <a:pt x="463" y="320"/>
                  </a:cubicBezTo>
                  <a:cubicBezTo>
                    <a:pt x="465" y="320"/>
                    <a:pt x="465" y="319"/>
                    <a:pt x="467" y="318"/>
                  </a:cubicBezTo>
                  <a:cubicBezTo>
                    <a:pt x="468" y="316"/>
                    <a:pt x="469" y="315"/>
                    <a:pt x="471" y="313"/>
                  </a:cubicBezTo>
                  <a:cubicBezTo>
                    <a:pt x="473" y="310"/>
                    <a:pt x="476" y="308"/>
                    <a:pt x="479" y="305"/>
                  </a:cubicBezTo>
                  <a:cubicBezTo>
                    <a:pt x="480" y="303"/>
                    <a:pt x="480" y="302"/>
                    <a:pt x="481" y="300"/>
                  </a:cubicBezTo>
                  <a:cubicBezTo>
                    <a:pt x="483" y="297"/>
                    <a:pt x="484" y="296"/>
                    <a:pt x="486" y="293"/>
                  </a:cubicBezTo>
                  <a:cubicBezTo>
                    <a:pt x="487" y="292"/>
                    <a:pt x="489" y="290"/>
                    <a:pt x="491" y="290"/>
                  </a:cubicBezTo>
                  <a:cubicBezTo>
                    <a:pt x="495" y="290"/>
                    <a:pt x="497" y="294"/>
                    <a:pt x="500" y="296"/>
                  </a:cubicBezTo>
                  <a:cubicBezTo>
                    <a:pt x="505" y="298"/>
                    <a:pt x="508" y="298"/>
                    <a:pt x="512" y="300"/>
                  </a:cubicBezTo>
                  <a:cubicBezTo>
                    <a:pt x="519" y="303"/>
                    <a:pt x="523" y="303"/>
                    <a:pt x="530" y="304"/>
                  </a:cubicBezTo>
                  <a:cubicBezTo>
                    <a:pt x="533" y="304"/>
                    <a:pt x="535" y="305"/>
                    <a:pt x="539" y="305"/>
                  </a:cubicBezTo>
                  <a:cubicBezTo>
                    <a:pt x="541" y="306"/>
                    <a:pt x="542" y="305"/>
                    <a:pt x="545" y="305"/>
                  </a:cubicBezTo>
                  <a:cubicBezTo>
                    <a:pt x="553" y="306"/>
                    <a:pt x="560" y="308"/>
                    <a:pt x="568" y="307"/>
                  </a:cubicBezTo>
                  <a:cubicBezTo>
                    <a:pt x="568" y="307"/>
                    <a:pt x="568" y="307"/>
                    <a:pt x="568" y="307"/>
                  </a:cubicBezTo>
                  <a:cubicBezTo>
                    <a:pt x="568" y="313"/>
                    <a:pt x="568" y="317"/>
                    <a:pt x="568" y="323"/>
                  </a:cubicBezTo>
                  <a:cubicBezTo>
                    <a:pt x="568" y="328"/>
                    <a:pt x="564" y="330"/>
                    <a:pt x="563" y="335"/>
                  </a:cubicBezTo>
                  <a:cubicBezTo>
                    <a:pt x="560" y="341"/>
                    <a:pt x="559" y="346"/>
                    <a:pt x="557" y="353"/>
                  </a:cubicBezTo>
                  <a:cubicBezTo>
                    <a:pt x="555" y="363"/>
                    <a:pt x="550" y="367"/>
                    <a:pt x="543" y="374"/>
                  </a:cubicBezTo>
                  <a:cubicBezTo>
                    <a:pt x="539" y="377"/>
                    <a:pt x="538" y="380"/>
                    <a:pt x="533" y="384"/>
                  </a:cubicBezTo>
                  <a:cubicBezTo>
                    <a:pt x="530" y="387"/>
                    <a:pt x="527" y="389"/>
                    <a:pt x="522" y="391"/>
                  </a:cubicBezTo>
                  <a:cubicBezTo>
                    <a:pt x="520" y="393"/>
                    <a:pt x="518" y="394"/>
                    <a:pt x="516" y="396"/>
                  </a:cubicBezTo>
                  <a:cubicBezTo>
                    <a:pt x="514" y="400"/>
                    <a:pt x="513" y="403"/>
                    <a:pt x="511" y="407"/>
                  </a:cubicBezTo>
                  <a:cubicBezTo>
                    <a:pt x="509" y="410"/>
                    <a:pt x="508" y="414"/>
                    <a:pt x="505" y="417"/>
                  </a:cubicBezTo>
                  <a:cubicBezTo>
                    <a:pt x="504" y="418"/>
                    <a:pt x="502" y="418"/>
                    <a:pt x="501" y="419"/>
                  </a:cubicBezTo>
                  <a:cubicBezTo>
                    <a:pt x="500" y="421"/>
                    <a:pt x="501" y="423"/>
                    <a:pt x="501" y="425"/>
                  </a:cubicBezTo>
                  <a:cubicBezTo>
                    <a:pt x="501" y="429"/>
                    <a:pt x="500" y="431"/>
                    <a:pt x="500" y="434"/>
                  </a:cubicBezTo>
                  <a:cubicBezTo>
                    <a:pt x="500" y="439"/>
                    <a:pt x="501" y="441"/>
                    <a:pt x="502" y="446"/>
                  </a:cubicBezTo>
                  <a:cubicBezTo>
                    <a:pt x="503" y="448"/>
                    <a:pt x="504" y="449"/>
                    <a:pt x="504" y="451"/>
                  </a:cubicBezTo>
                  <a:cubicBezTo>
                    <a:pt x="504" y="453"/>
                    <a:pt x="503" y="454"/>
                    <a:pt x="502" y="456"/>
                  </a:cubicBezTo>
                  <a:cubicBezTo>
                    <a:pt x="500" y="462"/>
                    <a:pt x="497" y="466"/>
                    <a:pt x="495" y="472"/>
                  </a:cubicBezTo>
                  <a:cubicBezTo>
                    <a:pt x="494" y="473"/>
                    <a:pt x="494" y="473"/>
                    <a:pt x="494" y="474"/>
                  </a:cubicBezTo>
                  <a:cubicBezTo>
                    <a:pt x="492" y="480"/>
                    <a:pt x="489" y="483"/>
                    <a:pt x="486" y="488"/>
                  </a:cubicBezTo>
                  <a:cubicBezTo>
                    <a:pt x="485" y="491"/>
                    <a:pt x="484" y="493"/>
                    <a:pt x="483" y="495"/>
                  </a:cubicBezTo>
                  <a:cubicBezTo>
                    <a:pt x="478" y="503"/>
                    <a:pt x="478" y="509"/>
                    <a:pt x="475" y="518"/>
                  </a:cubicBezTo>
                  <a:cubicBezTo>
                    <a:pt x="474" y="526"/>
                    <a:pt x="471" y="530"/>
                    <a:pt x="465" y="535"/>
                  </a:cubicBezTo>
                  <a:cubicBezTo>
                    <a:pt x="463" y="537"/>
                    <a:pt x="460" y="539"/>
                    <a:pt x="460" y="542"/>
                  </a:cubicBezTo>
                  <a:cubicBezTo>
                    <a:pt x="460" y="544"/>
                    <a:pt x="461" y="545"/>
                    <a:pt x="462" y="547"/>
                  </a:cubicBezTo>
                  <a:cubicBezTo>
                    <a:pt x="464" y="552"/>
                    <a:pt x="464" y="556"/>
                    <a:pt x="467" y="560"/>
                  </a:cubicBezTo>
                  <a:cubicBezTo>
                    <a:pt x="470" y="566"/>
                    <a:pt x="473" y="569"/>
                    <a:pt x="473" y="575"/>
                  </a:cubicBezTo>
                  <a:cubicBezTo>
                    <a:pt x="473" y="606"/>
                    <a:pt x="473" y="606"/>
                    <a:pt x="473" y="606"/>
                  </a:cubicBezTo>
                  <a:cubicBezTo>
                    <a:pt x="473" y="611"/>
                    <a:pt x="475" y="614"/>
                    <a:pt x="476" y="619"/>
                  </a:cubicBezTo>
                  <a:cubicBezTo>
                    <a:pt x="477" y="622"/>
                    <a:pt x="477" y="624"/>
                    <a:pt x="478" y="626"/>
                  </a:cubicBezTo>
                  <a:cubicBezTo>
                    <a:pt x="478" y="630"/>
                    <a:pt x="479" y="633"/>
                    <a:pt x="479" y="637"/>
                  </a:cubicBezTo>
                  <a:cubicBezTo>
                    <a:pt x="479" y="645"/>
                    <a:pt x="477" y="650"/>
                    <a:pt x="475" y="657"/>
                  </a:cubicBezTo>
                  <a:cubicBezTo>
                    <a:pt x="474" y="663"/>
                    <a:pt x="474" y="666"/>
                    <a:pt x="472" y="671"/>
                  </a:cubicBezTo>
                  <a:cubicBezTo>
                    <a:pt x="472" y="671"/>
                    <a:pt x="472" y="671"/>
                    <a:pt x="472" y="671"/>
                  </a:cubicBezTo>
                  <a:cubicBezTo>
                    <a:pt x="466" y="671"/>
                    <a:pt x="463" y="672"/>
                    <a:pt x="457" y="672"/>
                  </a:cubicBezTo>
                  <a:cubicBezTo>
                    <a:pt x="455" y="672"/>
                    <a:pt x="454" y="672"/>
                    <a:pt x="452" y="671"/>
                  </a:cubicBezTo>
                  <a:cubicBezTo>
                    <a:pt x="449" y="668"/>
                    <a:pt x="451" y="664"/>
                    <a:pt x="450" y="660"/>
                  </a:cubicBezTo>
                  <a:cubicBezTo>
                    <a:pt x="450" y="657"/>
                    <a:pt x="450" y="655"/>
                    <a:pt x="449" y="651"/>
                  </a:cubicBezTo>
                  <a:cubicBezTo>
                    <a:pt x="448" y="649"/>
                    <a:pt x="448" y="647"/>
                    <a:pt x="447" y="645"/>
                  </a:cubicBezTo>
                  <a:cubicBezTo>
                    <a:pt x="446" y="636"/>
                    <a:pt x="446" y="631"/>
                    <a:pt x="445" y="623"/>
                  </a:cubicBezTo>
                  <a:cubicBezTo>
                    <a:pt x="444" y="620"/>
                    <a:pt x="444" y="617"/>
                    <a:pt x="441" y="616"/>
                  </a:cubicBezTo>
                  <a:cubicBezTo>
                    <a:pt x="436" y="615"/>
                    <a:pt x="432" y="617"/>
                    <a:pt x="427" y="616"/>
                  </a:cubicBezTo>
                  <a:cubicBezTo>
                    <a:pt x="424" y="616"/>
                    <a:pt x="423" y="615"/>
                    <a:pt x="421" y="614"/>
                  </a:cubicBezTo>
                  <a:cubicBezTo>
                    <a:pt x="414" y="612"/>
                    <a:pt x="411" y="610"/>
                    <a:pt x="406" y="606"/>
                  </a:cubicBezTo>
                  <a:cubicBezTo>
                    <a:pt x="403" y="605"/>
                    <a:pt x="401" y="604"/>
                    <a:pt x="399" y="603"/>
                  </a:cubicBezTo>
                  <a:cubicBezTo>
                    <a:pt x="397" y="602"/>
                    <a:pt x="397" y="600"/>
                    <a:pt x="396" y="599"/>
                  </a:cubicBezTo>
                  <a:cubicBezTo>
                    <a:pt x="395" y="598"/>
                    <a:pt x="394" y="599"/>
                    <a:pt x="394" y="599"/>
                  </a:cubicBezTo>
                  <a:cubicBezTo>
                    <a:pt x="391" y="604"/>
                    <a:pt x="389" y="607"/>
                    <a:pt x="386" y="612"/>
                  </a:cubicBezTo>
                  <a:cubicBezTo>
                    <a:pt x="383" y="616"/>
                    <a:pt x="380" y="620"/>
                    <a:pt x="375" y="620"/>
                  </a:cubicBezTo>
                  <a:cubicBezTo>
                    <a:pt x="370" y="620"/>
                    <a:pt x="368" y="618"/>
                    <a:pt x="364" y="617"/>
                  </a:cubicBezTo>
                  <a:cubicBezTo>
                    <a:pt x="362" y="616"/>
                    <a:pt x="360" y="616"/>
                    <a:pt x="357" y="615"/>
                  </a:cubicBezTo>
                  <a:cubicBezTo>
                    <a:pt x="355" y="614"/>
                    <a:pt x="355" y="612"/>
                    <a:pt x="353" y="612"/>
                  </a:cubicBezTo>
                  <a:cubicBezTo>
                    <a:pt x="351" y="611"/>
                    <a:pt x="350" y="611"/>
                    <a:pt x="349" y="609"/>
                  </a:cubicBezTo>
                  <a:cubicBezTo>
                    <a:pt x="346" y="606"/>
                    <a:pt x="346" y="602"/>
                    <a:pt x="346" y="597"/>
                  </a:cubicBezTo>
                  <a:cubicBezTo>
                    <a:pt x="346" y="593"/>
                    <a:pt x="348" y="591"/>
                    <a:pt x="348" y="587"/>
                  </a:cubicBezTo>
                  <a:cubicBezTo>
                    <a:pt x="348" y="585"/>
                    <a:pt x="347" y="584"/>
                    <a:pt x="346" y="583"/>
                  </a:cubicBezTo>
                  <a:cubicBezTo>
                    <a:pt x="343" y="580"/>
                    <a:pt x="341" y="578"/>
                    <a:pt x="339" y="575"/>
                  </a:cubicBezTo>
                  <a:cubicBezTo>
                    <a:pt x="336" y="571"/>
                    <a:pt x="335" y="568"/>
                    <a:pt x="332" y="564"/>
                  </a:cubicBezTo>
                  <a:cubicBezTo>
                    <a:pt x="331" y="561"/>
                    <a:pt x="329" y="560"/>
                    <a:pt x="327" y="558"/>
                  </a:cubicBezTo>
                  <a:cubicBezTo>
                    <a:pt x="325" y="556"/>
                    <a:pt x="324" y="554"/>
                    <a:pt x="322" y="552"/>
                  </a:cubicBezTo>
                  <a:cubicBezTo>
                    <a:pt x="318" y="547"/>
                    <a:pt x="315" y="546"/>
                    <a:pt x="311" y="542"/>
                  </a:cubicBezTo>
                  <a:cubicBezTo>
                    <a:pt x="309" y="548"/>
                    <a:pt x="309" y="552"/>
                    <a:pt x="308" y="559"/>
                  </a:cubicBezTo>
                  <a:cubicBezTo>
                    <a:pt x="307" y="563"/>
                    <a:pt x="307" y="565"/>
                    <a:pt x="306" y="569"/>
                  </a:cubicBezTo>
                  <a:cubicBezTo>
                    <a:pt x="306" y="573"/>
                    <a:pt x="306" y="576"/>
                    <a:pt x="303" y="578"/>
                  </a:cubicBezTo>
                  <a:cubicBezTo>
                    <a:pt x="302" y="579"/>
                    <a:pt x="303" y="580"/>
                    <a:pt x="302" y="580"/>
                  </a:cubicBezTo>
                  <a:cubicBezTo>
                    <a:pt x="298" y="580"/>
                    <a:pt x="296" y="579"/>
                    <a:pt x="294" y="576"/>
                  </a:cubicBezTo>
                  <a:cubicBezTo>
                    <a:pt x="292" y="573"/>
                    <a:pt x="292" y="570"/>
                    <a:pt x="289" y="568"/>
                  </a:cubicBezTo>
                  <a:cubicBezTo>
                    <a:pt x="287" y="567"/>
                    <a:pt x="287" y="565"/>
                    <a:pt x="284" y="565"/>
                  </a:cubicBezTo>
                  <a:cubicBezTo>
                    <a:pt x="280" y="565"/>
                    <a:pt x="278" y="568"/>
                    <a:pt x="274" y="570"/>
                  </a:cubicBezTo>
                  <a:cubicBezTo>
                    <a:pt x="271" y="571"/>
                    <a:pt x="269" y="572"/>
                    <a:pt x="266" y="573"/>
                  </a:cubicBezTo>
                  <a:cubicBezTo>
                    <a:pt x="262" y="574"/>
                    <a:pt x="260" y="576"/>
                    <a:pt x="256" y="576"/>
                  </a:cubicBezTo>
                  <a:cubicBezTo>
                    <a:pt x="250" y="576"/>
                    <a:pt x="248" y="570"/>
                    <a:pt x="243" y="566"/>
                  </a:cubicBezTo>
                  <a:cubicBezTo>
                    <a:pt x="243" y="565"/>
                    <a:pt x="242" y="565"/>
                    <a:pt x="241" y="565"/>
                  </a:cubicBezTo>
                  <a:cubicBezTo>
                    <a:pt x="237" y="561"/>
                    <a:pt x="236" y="558"/>
                    <a:pt x="234" y="553"/>
                  </a:cubicBezTo>
                  <a:cubicBezTo>
                    <a:pt x="234" y="553"/>
                    <a:pt x="234" y="553"/>
                    <a:pt x="234" y="553"/>
                  </a:cubicBezTo>
                  <a:cubicBezTo>
                    <a:pt x="234" y="537"/>
                    <a:pt x="234" y="537"/>
                    <a:pt x="234" y="537"/>
                  </a:cubicBezTo>
                  <a:cubicBezTo>
                    <a:pt x="234" y="534"/>
                    <a:pt x="235" y="533"/>
                    <a:pt x="235" y="531"/>
                  </a:cubicBezTo>
                  <a:cubicBezTo>
                    <a:pt x="236" y="526"/>
                    <a:pt x="236" y="522"/>
                    <a:pt x="240" y="518"/>
                  </a:cubicBezTo>
                  <a:cubicBezTo>
                    <a:pt x="240" y="518"/>
                    <a:pt x="241" y="518"/>
                    <a:pt x="242" y="517"/>
                  </a:cubicBezTo>
                  <a:cubicBezTo>
                    <a:pt x="245" y="515"/>
                    <a:pt x="247" y="514"/>
                    <a:pt x="251" y="512"/>
                  </a:cubicBezTo>
                  <a:cubicBezTo>
                    <a:pt x="258" y="508"/>
                    <a:pt x="263" y="507"/>
                    <a:pt x="270" y="503"/>
                  </a:cubicBezTo>
                  <a:cubicBezTo>
                    <a:pt x="275" y="501"/>
                    <a:pt x="278" y="497"/>
                    <a:pt x="281" y="493"/>
                  </a:cubicBezTo>
                  <a:cubicBezTo>
                    <a:pt x="284" y="488"/>
                    <a:pt x="286" y="486"/>
                    <a:pt x="289" y="482"/>
                  </a:cubicBezTo>
                  <a:cubicBezTo>
                    <a:pt x="292" y="476"/>
                    <a:pt x="295" y="473"/>
                    <a:pt x="299" y="467"/>
                  </a:cubicBezTo>
                  <a:cubicBezTo>
                    <a:pt x="302" y="463"/>
                    <a:pt x="305" y="461"/>
                    <a:pt x="305" y="456"/>
                  </a:cubicBezTo>
                  <a:cubicBezTo>
                    <a:pt x="305" y="453"/>
                    <a:pt x="304" y="451"/>
                    <a:pt x="304" y="448"/>
                  </a:cubicBezTo>
                  <a:cubicBezTo>
                    <a:pt x="303" y="441"/>
                    <a:pt x="303" y="437"/>
                    <a:pt x="302" y="431"/>
                  </a:cubicBezTo>
                  <a:cubicBezTo>
                    <a:pt x="301" y="424"/>
                    <a:pt x="301" y="419"/>
                    <a:pt x="299" y="413"/>
                  </a:cubicBezTo>
                  <a:cubicBezTo>
                    <a:pt x="297" y="409"/>
                    <a:pt x="297" y="405"/>
                    <a:pt x="293" y="403"/>
                  </a:cubicBezTo>
                  <a:cubicBezTo>
                    <a:pt x="289" y="401"/>
                    <a:pt x="286" y="400"/>
                    <a:pt x="280" y="398"/>
                  </a:cubicBezTo>
                  <a:cubicBezTo>
                    <a:pt x="270" y="394"/>
                    <a:pt x="265" y="390"/>
                    <a:pt x="255" y="385"/>
                  </a:cubicBezTo>
                  <a:cubicBezTo>
                    <a:pt x="250" y="382"/>
                    <a:pt x="247" y="379"/>
                    <a:pt x="242" y="377"/>
                  </a:cubicBezTo>
                  <a:cubicBezTo>
                    <a:pt x="234" y="374"/>
                    <a:pt x="230" y="373"/>
                    <a:pt x="222" y="371"/>
                  </a:cubicBezTo>
                  <a:cubicBezTo>
                    <a:pt x="217" y="368"/>
                    <a:pt x="213" y="366"/>
                    <a:pt x="207" y="364"/>
                  </a:cubicBezTo>
                  <a:cubicBezTo>
                    <a:pt x="205" y="364"/>
                    <a:pt x="204" y="362"/>
                    <a:pt x="202" y="362"/>
                  </a:cubicBezTo>
                  <a:cubicBezTo>
                    <a:pt x="191" y="358"/>
                    <a:pt x="186" y="353"/>
                    <a:pt x="176" y="349"/>
                  </a:cubicBezTo>
                  <a:cubicBezTo>
                    <a:pt x="170" y="346"/>
                    <a:pt x="167" y="344"/>
                    <a:pt x="160" y="344"/>
                  </a:cubicBezTo>
                  <a:cubicBezTo>
                    <a:pt x="148" y="344"/>
                    <a:pt x="143" y="354"/>
                    <a:pt x="131" y="354"/>
                  </a:cubicBezTo>
                  <a:cubicBezTo>
                    <a:pt x="126" y="354"/>
                    <a:pt x="121" y="354"/>
                    <a:pt x="116" y="352"/>
                  </a:cubicBezTo>
                  <a:cubicBezTo>
                    <a:pt x="116" y="352"/>
                    <a:pt x="116" y="352"/>
                    <a:pt x="116" y="352"/>
                  </a:cubicBezTo>
                  <a:cubicBezTo>
                    <a:pt x="115" y="347"/>
                    <a:pt x="113" y="344"/>
                    <a:pt x="111" y="340"/>
                  </a:cubicBezTo>
                  <a:cubicBezTo>
                    <a:pt x="110" y="337"/>
                    <a:pt x="109" y="336"/>
                    <a:pt x="108" y="333"/>
                  </a:cubicBezTo>
                  <a:cubicBezTo>
                    <a:pt x="106" y="331"/>
                    <a:pt x="104" y="330"/>
                    <a:pt x="102" y="328"/>
                  </a:cubicBezTo>
                  <a:cubicBezTo>
                    <a:pt x="98" y="320"/>
                    <a:pt x="96" y="314"/>
                    <a:pt x="91" y="306"/>
                  </a:cubicBezTo>
                  <a:cubicBezTo>
                    <a:pt x="89" y="303"/>
                    <a:pt x="87" y="302"/>
                    <a:pt x="85" y="298"/>
                  </a:cubicBezTo>
                  <a:cubicBezTo>
                    <a:pt x="84" y="296"/>
                    <a:pt x="83" y="294"/>
                    <a:pt x="82" y="292"/>
                  </a:cubicBezTo>
                  <a:cubicBezTo>
                    <a:pt x="76" y="281"/>
                    <a:pt x="71" y="275"/>
                    <a:pt x="65" y="264"/>
                  </a:cubicBezTo>
                  <a:cubicBezTo>
                    <a:pt x="63" y="261"/>
                    <a:pt x="62" y="259"/>
                    <a:pt x="60" y="256"/>
                  </a:cubicBezTo>
                  <a:cubicBezTo>
                    <a:pt x="55" y="246"/>
                    <a:pt x="52" y="240"/>
                    <a:pt x="45" y="232"/>
                  </a:cubicBezTo>
                  <a:cubicBezTo>
                    <a:pt x="39" y="225"/>
                    <a:pt x="34" y="222"/>
                    <a:pt x="27" y="217"/>
                  </a:cubicBezTo>
                  <a:cubicBezTo>
                    <a:pt x="25" y="215"/>
                    <a:pt x="24" y="213"/>
                    <a:pt x="23" y="210"/>
                  </a:cubicBezTo>
                  <a:cubicBezTo>
                    <a:pt x="22" y="209"/>
                    <a:pt x="21" y="209"/>
                    <a:pt x="21" y="208"/>
                  </a:cubicBezTo>
                  <a:cubicBezTo>
                    <a:pt x="16" y="199"/>
                    <a:pt x="16" y="192"/>
                    <a:pt x="9" y="185"/>
                  </a:cubicBezTo>
                  <a:cubicBezTo>
                    <a:pt x="5" y="182"/>
                    <a:pt x="4" y="178"/>
                    <a:pt x="3" y="173"/>
                  </a:cubicBezTo>
                  <a:cubicBezTo>
                    <a:pt x="1" y="168"/>
                    <a:pt x="0" y="165"/>
                    <a:pt x="0" y="160"/>
                  </a:cubicBezTo>
                  <a:cubicBezTo>
                    <a:pt x="0" y="160"/>
                    <a:pt x="0" y="160"/>
                    <a:pt x="0" y="160"/>
                  </a:cubicBezTo>
                  <a:cubicBezTo>
                    <a:pt x="39" y="155"/>
                    <a:pt x="39" y="155"/>
                    <a:pt x="39" y="155"/>
                  </a:cubicBezTo>
                  <a:cubicBezTo>
                    <a:pt x="44" y="155"/>
                    <a:pt x="45" y="159"/>
                    <a:pt x="48" y="163"/>
                  </a:cubicBezTo>
                  <a:cubicBezTo>
                    <a:pt x="51" y="167"/>
                    <a:pt x="54" y="169"/>
                    <a:pt x="58" y="172"/>
                  </a:cubicBezTo>
                  <a:cubicBezTo>
                    <a:pt x="59" y="169"/>
                    <a:pt x="61" y="168"/>
                    <a:pt x="63" y="166"/>
                  </a:cubicBezTo>
                  <a:cubicBezTo>
                    <a:pt x="66" y="161"/>
                    <a:pt x="69" y="158"/>
                    <a:pt x="74" y="154"/>
                  </a:cubicBezTo>
                  <a:cubicBezTo>
                    <a:pt x="77" y="152"/>
                    <a:pt x="79" y="150"/>
                    <a:pt x="82" y="147"/>
                  </a:cubicBezTo>
                  <a:cubicBezTo>
                    <a:pt x="84" y="145"/>
                    <a:pt x="85" y="143"/>
                    <a:pt x="87" y="141"/>
                  </a:cubicBezTo>
                  <a:cubicBezTo>
                    <a:pt x="89" y="139"/>
                    <a:pt x="91" y="139"/>
                    <a:pt x="91" y="136"/>
                  </a:cubicBezTo>
                  <a:cubicBezTo>
                    <a:pt x="91" y="130"/>
                    <a:pt x="88" y="126"/>
                    <a:pt x="85" y="121"/>
                  </a:cubicBezTo>
                  <a:cubicBezTo>
                    <a:pt x="83" y="117"/>
                    <a:pt x="81" y="115"/>
                    <a:pt x="79" y="112"/>
                  </a:cubicBezTo>
                  <a:cubicBezTo>
                    <a:pt x="78" y="109"/>
                    <a:pt x="76" y="107"/>
                    <a:pt x="75" y="103"/>
                  </a:cubicBezTo>
                  <a:cubicBezTo>
                    <a:pt x="74" y="101"/>
                    <a:pt x="74" y="99"/>
                    <a:pt x="73" y="97"/>
                  </a:cubicBezTo>
                  <a:cubicBezTo>
                    <a:pt x="69" y="94"/>
                    <a:pt x="65" y="94"/>
                    <a:pt x="60" y="94"/>
                  </a:cubicBezTo>
                  <a:cubicBezTo>
                    <a:pt x="60" y="71"/>
                    <a:pt x="60" y="71"/>
                    <a:pt x="60" y="71"/>
                  </a:cubicBezTo>
                  <a:cubicBezTo>
                    <a:pt x="60" y="60"/>
                    <a:pt x="65" y="54"/>
                    <a:pt x="70" y="44"/>
                  </a:cubicBezTo>
                  <a:cubicBezTo>
                    <a:pt x="72" y="40"/>
                    <a:pt x="74" y="39"/>
                    <a:pt x="76" y="36"/>
                  </a:cubicBezTo>
                  <a:cubicBezTo>
                    <a:pt x="77" y="34"/>
                    <a:pt x="77" y="32"/>
                    <a:pt x="78" y="29"/>
                  </a:cubicBezTo>
                  <a:cubicBezTo>
                    <a:pt x="78" y="28"/>
                    <a:pt x="79" y="28"/>
                    <a:pt x="79" y="27"/>
                  </a:cubicBezTo>
                  <a:cubicBezTo>
                    <a:pt x="81" y="23"/>
                    <a:pt x="82" y="20"/>
                    <a:pt x="84" y="16"/>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14">
              <a:extLst>
                <a:ext uri="{FF2B5EF4-FFF2-40B4-BE49-F238E27FC236}">
                  <a16:creationId xmlns:a16="http://schemas.microsoft.com/office/drawing/2014/main" id="{4E523D40-0D27-119D-9270-D134D8F13918}"/>
                </a:ext>
              </a:extLst>
            </p:cNvPr>
            <p:cNvSpPr>
              <a:spLocks/>
            </p:cNvSpPr>
            <p:nvPr/>
          </p:nvSpPr>
          <p:spPr bwMode="auto">
            <a:xfrm>
              <a:off x="3959620" y="3960688"/>
              <a:ext cx="953973" cy="1160207"/>
            </a:xfrm>
            <a:custGeom>
              <a:avLst/>
              <a:gdLst>
                <a:gd name="T0" fmla="*/ 2147483646 w 568"/>
                <a:gd name="T1" fmla="*/ 2147483646 h 672"/>
                <a:gd name="T2" fmla="*/ 2147483646 w 568"/>
                <a:gd name="T3" fmla="*/ 2147483646 h 672"/>
                <a:gd name="T4" fmla="*/ 2147483646 w 568"/>
                <a:gd name="T5" fmla="*/ 2147483646 h 672"/>
                <a:gd name="T6" fmla="*/ 2147483646 w 568"/>
                <a:gd name="T7" fmla="*/ 2147483646 h 672"/>
                <a:gd name="T8" fmla="*/ 2147483646 w 568"/>
                <a:gd name="T9" fmla="*/ 2147483646 h 672"/>
                <a:gd name="T10" fmla="*/ 2147483646 w 568"/>
                <a:gd name="T11" fmla="*/ 2147483646 h 672"/>
                <a:gd name="T12" fmla="*/ 2147483646 w 568"/>
                <a:gd name="T13" fmla="*/ 2147483646 h 672"/>
                <a:gd name="T14" fmla="*/ 2147483646 w 568"/>
                <a:gd name="T15" fmla="*/ 2147483646 h 672"/>
                <a:gd name="T16" fmla="*/ 2147483646 w 568"/>
                <a:gd name="T17" fmla="*/ 2147483646 h 672"/>
                <a:gd name="T18" fmla="*/ 2147483646 w 568"/>
                <a:gd name="T19" fmla="*/ 2147483646 h 672"/>
                <a:gd name="T20" fmla="*/ 2147483646 w 568"/>
                <a:gd name="T21" fmla="*/ 2147483646 h 672"/>
                <a:gd name="T22" fmla="*/ 2147483646 w 568"/>
                <a:gd name="T23" fmla="*/ 2147483646 h 672"/>
                <a:gd name="T24" fmla="*/ 2147483646 w 568"/>
                <a:gd name="T25" fmla="*/ 2147483646 h 672"/>
                <a:gd name="T26" fmla="*/ 2147483646 w 568"/>
                <a:gd name="T27" fmla="*/ 2147483646 h 672"/>
                <a:gd name="T28" fmla="*/ 2147483646 w 568"/>
                <a:gd name="T29" fmla="*/ 2147483646 h 672"/>
                <a:gd name="T30" fmla="*/ 2147483646 w 568"/>
                <a:gd name="T31" fmla="*/ 2147483646 h 672"/>
                <a:gd name="T32" fmla="*/ 2147483646 w 568"/>
                <a:gd name="T33" fmla="*/ 2147483646 h 672"/>
                <a:gd name="T34" fmla="*/ 2147483646 w 568"/>
                <a:gd name="T35" fmla="*/ 2147483646 h 672"/>
                <a:gd name="T36" fmla="*/ 2147483646 w 568"/>
                <a:gd name="T37" fmla="*/ 2147483646 h 672"/>
                <a:gd name="T38" fmla="*/ 2147483646 w 568"/>
                <a:gd name="T39" fmla="*/ 2147483646 h 672"/>
                <a:gd name="T40" fmla="*/ 2147483646 w 568"/>
                <a:gd name="T41" fmla="*/ 2147483646 h 672"/>
                <a:gd name="T42" fmla="*/ 2147483646 w 568"/>
                <a:gd name="T43" fmla="*/ 2147483646 h 672"/>
                <a:gd name="T44" fmla="*/ 2147483646 w 568"/>
                <a:gd name="T45" fmla="*/ 2147483646 h 672"/>
                <a:gd name="T46" fmla="*/ 2147483646 w 568"/>
                <a:gd name="T47" fmla="*/ 2147483646 h 672"/>
                <a:gd name="T48" fmla="*/ 2147483646 w 568"/>
                <a:gd name="T49" fmla="*/ 2147483646 h 672"/>
                <a:gd name="T50" fmla="*/ 2147483646 w 568"/>
                <a:gd name="T51" fmla="*/ 2147483646 h 672"/>
                <a:gd name="T52" fmla="*/ 2147483646 w 568"/>
                <a:gd name="T53" fmla="*/ 2147483646 h 672"/>
                <a:gd name="T54" fmla="*/ 2147483646 w 568"/>
                <a:gd name="T55" fmla="*/ 2147483646 h 672"/>
                <a:gd name="T56" fmla="*/ 2147483646 w 568"/>
                <a:gd name="T57" fmla="*/ 2147483646 h 672"/>
                <a:gd name="T58" fmla="*/ 2147483646 w 568"/>
                <a:gd name="T59" fmla="*/ 2147483646 h 672"/>
                <a:gd name="T60" fmla="*/ 2147483646 w 568"/>
                <a:gd name="T61" fmla="*/ 2147483646 h 672"/>
                <a:gd name="T62" fmla="*/ 2147483646 w 568"/>
                <a:gd name="T63" fmla="*/ 2147483646 h 672"/>
                <a:gd name="T64" fmla="*/ 2147483646 w 568"/>
                <a:gd name="T65" fmla="*/ 2147483646 h 672"/>
                <a:gd name="T66" fmla="*/ 2147483646 w 568"/>
                <a:gd name="T67" fmla="*/ 2147483646 h 672"/>
                <a:gd name="T68" fmla="*/ 2147483646 w 568"/>
                <a:gd name="T69" fmla="*/ 2147483646 h 672"/>
                <a:gd name="T70" fmla="*/ 2147483646 w 568"/>
                <a:gd name="T71" fmla="*/ 2147483646 h 672"/>
                <a:gd name="T72" fmla="*/ 2147483646 w 568"/>
                <a:gd name="T73" fmla="*/ 2147483646 h 672"/>
                <a:gd name="T74" fmla="*/ 2147483646 w 568"/>
                <a:gd name="T75" fmla="*/ 2147483646 h 672"/>
                <a:gd name="T76" fmla="*/ 2147483646 w 568"/>
                <a:gd name="T77" fmla="*/ 2147483646 h 672"/>
                <a:gd name="T78" fmla="*/ 2147483646 w 568"/>
                <a:gd name="T79" fmla="*/ 2147483646 h 672"/>
                <a:gd name="T80" fmla="*/ 2147483646 w 568"/>
                <a:gd name="T81" fmla="*/ 2147483646 h 672"/>
                <a:gd name="T82" fmla="*/ 2147483646 w 568"/>
                <a:gd name="T83" fmla="*/ 2147483646 h 672"/>
                <a:gd name="T84" fmla="*/ 2147483646 w 568"/>
                <a:gd name="T85" fmla="*/ 2147483646 h 672"/>
                <a:gd name="T86" fmla="*/ 2147483646 w 568"/>
                <a:gd name="T87" fmla="*/ 2147483646 h 672"/>
                <a:gd name="T88" fmla="*/ 2147483646 w 568"/>
                <a:gd name="T89" fmla="*/ 2147483646 h 672"/>
                <a:gd name="T90" fmla="*/ 2147483646 w 568"/>
                <a:gd name="T91" fmla="*/ 2147483646 h 672"/>
                <a:gd name="T92" fmla="*/ 2147483646 w 568"/>
                <a:gd name="T93" fmla="*/ 2147483646 h 672"/>
                <a:gd name="T94" fmla="*/ 2147483646 w 568"/>
                <a:gd name="T95" fmla="*/ 2147483646 h 672"/>
                <a:gd name="T96" fmla="*/ 2147483646 w 568"/>
                <a:gd name="T97" fmla="*/ 2147483646 h 672"/>
                <a:gd name="T98" fmla="*/ 2147483646 w 568"/>
                <a:gd name="T99" fmla="*/ 2147483646 h 672"/>
                <a:gd name="T100" fmla="*/ 2147483646 w 568"/>
                <a:gd name="T101" fmla="*/ 2147483646 h 6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8"/>
                <a:gd name="T154" fmla="*/ 0 h 672"/>
                <a:gd name="T155" fmla="*/ 568 w 568"/>
                <a:gd name="T156" fmla="*/ 672 h 6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8" h="672">
                  <a:moveTo>
                    <a:pt x="84" y="16"/>
                  </a:moveTo>
                  <a:cubicBezTo>
                    <a:pt x="88" y="16"/>
                    <a:pt x="88" y="16"/>
                    <a:pt x="88" y="16"/>
                  </a:cubicBezTo>
                  <a:cubicBezTo>
                    <a:pt x="90" y="16"/>
                    <a:pt x="91" y="14"/>
                    <a:pt x="92" y="14"/>
                  </a:cubicBezTo>
                  <a:cubicBezTo>
                    <a:pt x="94" y="14"/>
                    <a:pt x="95" y="14"/>
                    <a:pt x="97" y="14"/>
                  </a:cubicBezTo>
                  <a:cubicBezTo>
                    <a:pt x="103" y="13"/>
                    <a:pt x="106" y="11"/>
                    <a:pt x="111" y="8"/>
                  </a:cubicBezTo>
                  <a:cubicBezTo>
                    <a:pt x="118" y="6"/>
                    <a:pt x="123" y="7"/>
                    <a:pt x="130" y="5"/>
                  </a:cubicBezTo>
                  <a:cubicBezTo>
                    <a:pt x="137" y="3"/>
                    <a:pt x="141" y="0"/>
                    <a:pt x="149" y="0"/>
                  </a:cubicBezTo>
                  <a:cubicBezTo>
                    <a:pt x="153" y="0"/>
                    <a:pt x="154" y="3"/>
                    <a:pt x="157" y="5"/>
                  </a:cubicBezTo>
                  <a:cubicBezTo>
                    <a:pt x="160" y="9"/>
                    <a:pt x="163" y="10"/>
                    <a:pt x="167" y="13"/>
                  </a:cubicBezTo>
                  <a:cubicBezTo>
                    <a:pt x="173" y="16"/>
                    <a:pt x="177" y="19"/>
                    <a:pt x="184" y="19"/>
                  </a:cubicBezTo>
                  <a:cubicBezTo>
                    <a:pt x="187" y="19"/>
                    <a:pt x="189" y="18"/>
                    <a:pt x="192" y="18"/>
                  </a:cubicBezTo>
                  <a:cubicBezTo>
                    <a:pt x="197" y="18"/>
                    <a:pt x="199" y="21"/>
                    <a:pt x="203" y="23"/>
                  </a:cubicBezTo>
                  <a:cubicBezTo>
                    <a:pt x="204" y="24"/>
                    <a:pt x="205" y="25"/>
                    <a:pt x="207" y="26"/>
                  </a:cubicBezTo>
                  <a:cubicBezTo>
                    <a:pt x="209" y="28"/>
                    <a:pt x="210" y="31"/>
                    <a:pt x="212" y="31"/>
                  </a:cubicBezTo>
                  <a:cubicBezTo>
                    <a:pt x="214" y="32"/>
                    <a:pt x="216" y="32"/>
                    <a:pt x="218" y="32"/>
                  </a:cubicBezTo>
                  <a:cubicBezTo>
                    <a:pt x="221" y="32"/>
                    <a:pt x="222" y="30"/>
                    <a:pt x="225" y="28"/>
                  </a:cubicBezTo>
                  <a:cubicBezTo>
                    <a:pt x="227" y="27"/>
                    <a:pt x="229" y="26"/>
                    <a:pt x="231" y="25"/>
                  </a:cubicBezTo>
                  <a:cubicBezTo>
                    <a:pt x="235" y="23"/>
                    <a:pt x="236" y="20"/>
                    <a:pt x="240" y="18"/>
                  </a:cubicBezTo>
                  <a:cubicBezTo>
                    <a:pt x="244" y="15"/>
                    <a:pt x="248" y="15"/>
                    <a:pt x="254" y="15"/>
                  </a:cubicBezTo>
                  <a:cubicBezTo>
                    <a:pt x="261" y="15"/>
                    <a:pt x="264" y="15"/>
                    <a:pt x="270" y="16"/>
                  </a:cubicBezTo>
                  <a:cubicBezTo>
                    <a:pt x="270" y="16"/>
                    <a:pt x="270" y="16"/>
                    <a:pt x="270" y="16"/>
                  </a:cubicBezTo>
                  <a:cubicBezTo>
                    <a:pt x="270" y="29"/>
                    <a:pt x="270" y="29"/>
                    <a:pt x="270" y="29"/>
                  </a:cubicBezTo>
                  <a:cubicBezTo>
                    <a:pt x="270" y="33"/>
                    <a:pt x="269" y="35"/>
                    <a:pt x="268" y="38"/>
                  </a:cubicBezTo>
                  <a:cubicBezTo>
                    <a:pt x="267" y="44"/>
                    <a:pt x="266" y="48"/>
                    <a:pt x="263" y="53"/>
                  </a:cubicBezTo>
                  <a:cubicBezTo>
                    <a:pt x="260" y="58"/>
                    <a:pt x="258" y="61"/>
                    <a:pt x="255" y="65"/>
                  </a:cubicBezTo>
                  <a:cubicBezTo>
                    <a:pt x="253" y="70"/>
                    <a:pt x="247" y="70"/>
                    <a:pt x="247" y="75"/>
                  </a:cubicBezTo>
                  <a:cubicBezTo>
                    <a:pt x="247" y="77"/>
                    <a:pt x="249" y="78"/>
                    <a:pt x="250" y="79"/>
                  </a:cubicBezTo>
                  <a:cubicBezTo>
                    <a:pt x="252" y="83"/>
                    <a:pt x="252" y="86"/>
                    <a:pt x="253" y="90"/>
                  </a:cubicBezTo>
                  <a:cubicBezTo>
                    <a:pt x="254" y="96"/>
                    <a:pt x="257" y="99"/>
                    <a:pt x="259" y="104"/>
                  </a:cubicBezTo>
                  <a:cubicBezTo>
                    <a:pt x="265" y="115"/>
                    <a:pt x="269" y="124"/>
                    <a:pt x="280" y="129"/>
                  </a:cubicBezTo>
                  <a:cubicBezTo>
                    <a:pt x="284" y="131"/>
                    <a:pt x="287" y="132"/>
                    <a:pt x="292" y="134"/>
                  </a:cubicBezTo>
                  <a:cubicBezTo>
                    <a:pt x="294" y="134"/>
                    <a:pt x="296" y="134"/>
                    <a:pt x="297" y="136"/>
                  </a:cubicBezTo>
                  <a:cubicBezTo>
                    <a:pt x="300" y="139"/>
                    <a:pt x="299" y="142"/>
                    <a:pt x="301" y="146"/>
                  </a:cubicBezTo>
                  <a:cubicBezTo>
                    <a:pt x="302" y="152"/>
                    <a:pt x="303" y="157"/>
                    <a:pt x="308" y="161"/>
                  </a:cubicBezTo>
                  <a:cubicBezTo>
                    <a:pt x="313" y="164"/>
                    <a:pt x="317" y="167"/>
                    <a:pt x="317" y="172"/>
                  </a:cubicBezTo>
                  <a:cubicBezTo>
                    <a:pt x="317" y="176"/>
                    <a:pt x="314" y="177"/>
                    <a:pt x="313" y="181"/>
                  </a:cubicBezTo>
                  <a:cubicBezTo>
                    <a:pt x="312" y="183"/>
                    <a:pt x="312" y="185"/>
                    <a:pt x="310" y="187"/>
                  </a:cubicBezTo>
                  <a:cubicBezTo>
                    <a:pt x="307" y="190"/>
                    <a:pt x="304" y="192"/>
                    <a:pt x="304" y="197"/>
                  </a:cubicBezTo>
                  <a:cubicBezTo>
                    <a:pt x="304" y="201"/>
                    <a:pt x="309" y="201"/>
                    <a:pt x="312" y="204"/>
                  </a:cubicBezTo>
                  <a:cubicBezTo>
                    <a:pt x="313" y="206"/>
                    <a:pt x="313" y="208"/>
                    <a:pt x="314" y="211"/>
                  </a:cubicBezTo>
                  <a:cubicBezTo>
                    <a:pt x="314" y="217"/>
                    <a:pt x="313" y="222"/>
                    <a:pt x="318" y="225"/>
                  </a:cubicBezTo>
                  <a:cubicBezTo>
                    <a:pt x="322" y="228"/>
                    <a:pt x="324" y="229"/>
                    <a:pt x="327" y="233"/>
                  </a:cubicBezTo>
                  <a:cubicBezTo>
                    <a:pt x="330" y="239"/>
                    <a:pt x="333" y="244"/>
                    <a:pt x="340" y="244"/>
                  </a:cubicBezTo>
                  <a:cubicBezTo>
                    <a:pt x="353" y="244"/>
                    <a:pt x="353" y="244"/>
                    <a:pt x="353" y="244"/>
                  </a:cubicBezTo>
                  <a:cubicBezTo>
                    <a:pt x="357" y="244"/>
                    <a:pt x="359" y="242"/>
                    <a:pt x="362" y="240"/>
                  </a:cubicBezTo>
                  <a:cubicBezTo>
                    <a:pt x="364" y="239"/>
                    <a:pt x="365" y="238"/>
                    <a:pt x="367" y="237"/>
                  </a:cubicBezTo>
                  <a:cubicBezTo>
                    <a:pt x="373" y="234"/>
                    <a:pt x="376" y="232"/>
                    <a:pt x="383" y="232"/>
                  </a:cubicBezTo>
                  <a:cubicBezTo>
                    <a:pt x="386" y="232"/>
                    <a:pt x="386" y="234"/>
                    <a:pt x="388" y="236"/>
                  </a:cubicBezTo>
                  <a:cubicBezTo>
                    <a:pt x="389" y="238"/>
                    <a:pt x="391" y="239"/>
                    <a:pt x="392" y="240"/>
                  </a:cubicBezTo>
                  <a:cubicBezTo>
                    <a:pt x="394" y="242"/>
                    <a:pt x="396" y="243"/>
                    <a:pt x="398" y="245"/>
                  </a:cubicBezTo>
                  <a:cubicBezTo>
                    <a:pt x="401" y="250"/>
                    <a:pt x="402" y="255"/>
                    <a:pt x="405" y="260"/>
                  </a:cubicBezTo>
                  <a:cubicBezTo>
                    <a:pt x="407" y="264"/>
                    <a:pt x="411" y="264"/>
                    <a:pt x="415" y="265"/>
                  </a:cubicBezTo>
                  <a:cubicBezTo>
                    <a:pt x="422" y="267"/>
                    <a:pt x="426" y="270"/>
                    <a:pt x="433" y="272"/>
                  </a:cubicBezTo>
                  <a:cubicBezTo>
                    <a:pt x="434" y="272"/>
                    <a:pt x="435" y="273"/>
                    <a:pt x="437" y="273"/>
                  </a:cubicBezTo>
                  <a:cubicBezTo>
                    <a:pt x="439" y="274"/>
                    <a:pt x="442" y="274"/>
                    <a:pt x="443" y="276"/>
                  </a:cubicBezTo>
                  <a:cubicBezTo>
                    <a:pt x="444" y="277"/>
                    <a:pt x="443" y="279"/>
                    <a:pt x="444" y="280"/>
                  </a:cubicBezTo>
                  <a:cubicBezTo>
                    <a:pt x="444" y="286"/>
                    <a:pt x="444" y="290"/>
                    <a:pt x="447" y="295"/>
                  </a:cubicBezTo>
                  <a:cubicBezTo>
                    <a:pt x="448" y="298"/>
                    <a:pt x="450" y="299"/>
                    <a:pt x="451" y="302"/>
                  </a:cubicBezTo>
                  <a:cubicBezTo>
                    <a:pt x="453" y="305"/>
                    <a:pt x="453" y="307"/>
                    <a:pt x="455" y="311"/>
                  </a:cubicBezTo>
                  <a:cubicBezTo>
                    <a:pt x="456" y="315"/>
                    <a:pt x="458" y="320"/>
                    <a:pt x="463" y="320"/>
                  </a:cubicBezTo>
                  <a:cubicBezTo>
                    <a:pt x="465" y="320"/>
                    <a:pt x="465" y="319"/>
                    <a:pt x="467" y="318"/>
                  </a:cubicBezTo>
                  <a:cubicBezTo>
                    <a:pt x="468" y="316"/>
                    <a:pt x="469" y="315"/>
                    <a:pt x="471" y="313"/>
                  </a:cubicBezTo>
                  <a:cubicBezTo>
                    <a:pt x="473" y="310"/>
                    <a:pt x="476" y="308"/>
                    <a:pt x="479" y="305"/>
                  </a:cubicBezTo>
                  <a:cubicBezTo>
                    <a:pt x="480" y="303"/>
                    <a:pt x="480" y="302"/>
                    <a:pt x="481" y="300"/>
                  </a:cubicBezTo>
                  <a:cubicBezTo>
                    <a:pt x="483" y="297"/>
                    <a:pt x="484" y="296"/>
                    <a:pt x="486" y="293"/>
                  </a:cubicBezTo>
                  <a:cubicBezTo>
                    <a:pt x="487" y="292"/>
                    <a:pt x="489" y="290"/>
                    <a:pt x="491" y="290"/>
                  </a:cubicBezTo>
                  <a:cubicBezTo>
                    <a:pt x="495" y="290"/>
                    <a:pt x="497" y="294"/>
                    <a:pt x="500" y="296"/>
                  </a:cubicBezTo>
                  <a:cubicBezTo>
                    <a:pt x="505" y="298"/>
                    <a:pt x="508" y="298"/>
                    <a:pt x="512" y="300"/>
                  </a:cubicBezTo>
                  <a:cubicBezTo>
                    <a:pt x="519" y="303"/>
                    <a:pt x="523" y="303"/>
                    <a:pt x="530" y="304"/>
                  </a:cubicBezTo>
                  <a:cubicBezTo>
                    <a:pt x="533" y="304"/>
                    <a:pt x="535" y="305"/>
                    <a:pt x="539" y="305"/>
                  </a:cubicBezTo>
                  <a:cubicBezTo>
                    <a:pt x="541" y="306"/>
                    <a:pt x="542" y="305"/>
                    <a:pt x="545" y="305"/>
                  </a:cubicBezTo>
                  <a:cubicBezTo>
                    <a:pt x="553" y="306"/>
                    <a:pt x="560" y="308"/>
                    <a:pt x="568" y="307"/>
                  </a:cubicBezTo>
                  <a:cubicBezTo>
                    <a:pt x="568" y="307"/>
                    <a:pt x="568" y="307"/>
                    <a:pt x="568" y="307"/>
                  </a:cubicBezTo>
                  <a:cubicBezTo>
                    <a:pt x="568" y="313"/>
                    <a:pt x="568" y="317"/>
                    <a:pt x="568" y="323"/>
                  </a:cubicBezTo>
                  <a:cubicBezTo>
                    <a:pt x="568" y="328"/>
                    <a:pt x="564" y="330"/>
                    <a:pt x="563" y="335"/>
                  </a:cubicBezTo>
                  <a:cubicBezTo>
                    <a:pt x="560" y="341"/>
                    <a:pt x="559" y="346"/>
                    <a:pt x="557" y="353"/>
                  </a:cubicBezTo>
                  <a:cubicBezTo>
                    <a:pt x="555" y="363"/>
                    <a:pt x="550" y="367"/>
                    <a:pt x="543" y="374"/>
                  </a:cubicBezTo>
                  <a:cubicBezTo>
                    <a:pt x="539" y="377"/>
                    <a:pt x="538" y="380"/>
                    <a:pt x="533" y="384"/>
                  </a:cubicBezTo>
                  <a:cubicBezTo>
                    <a:pt x="530" y="387"/>
                    <a:pt x="527" y="389"/>
                    <a:pt x="522" y="391"/>
                  </a:cubicBezTo>
                  <a:cubicBezTo>
                    <a:pt x="520" y="393"/>
                    <a:pt x="518" y="394"/>
                    <a:pt x="516" y="396"/>
                  </a:cubicBezTo>
                  <a:cubicBezTo>
                    <a:pt x="514" y="400"/>
                    <a:pt x="513" y="403"/>
                    <a:pt x="511" y="407"/>
                  </a:cubicBezTo>
                  <a:cubicBezTo>
                    <a:pt x="509" y="410"/>
                    <a:pt x="508" y="414"/>
                    <a:pt x="505" y="417"/>
                  </a:cubicBezTo>
                  <a:cubicBezTo>
                    <a:pt x="504" y="418"/>
                    <a:pt x="502" y="418"/>
                    <a:pt x="501" y="419"/>
                  </a:cubicBezTo>
                  <a:cubicBezTo>
                    <a:pt x="500" y="421"/>
                    <a:pt x="501" y="423"/>
                    <a:pt x="501" y="425"/>
                  </a:cubicBezTo>
                  <a:cubicBezTo>
                    <a:pt x="501" y="429"/>
                    <a:pt x="500" y="431"/>
                    <a:pt x="500" y="434"/>
                  </a:cubicBezTo>
                  <a:cubicBezTo>
                    <a:pt x="500" y="439"/>
                    <a:pt x="501" y="441"/>
                    <a:pt x="502" y="446"/>
                  </a:cubicBezTo>
                  <a:cubicBezTo>
                    <a:pt x="503" y="448"/>
                    <a:pt x="504" y="449"/>
                    <a:pt x="504" y="451"/>
                  </a:cubicBezTo>
                  <a:cubicBezTo>
                    <a:pt x="504" y="453"/>
                    <a:pt x="503" y="454"/>
                    <a:pt x="502" y="456"/>
                  </a:cubicBezTo>
                  <a:cubicBezTo>
                    <a:pt x="500" y="462"/>
                    <a:pt x="497" y="466"/>
                    <a:pt x="495" y="472"/>
                  </a:cubicBezTo>
                  <a:cubicBezTo>
                    <a:pt x="494" y="473"/>
                    <a:pt x="494" y="473"/>
                    <a:pt x="494" y="474"/>
                  </a:cubicBezTo>
                  <a:cubicBezTo>
                    <a:pt x="492" y="480"/>
                    <a:pt x="489" y="483"/>
                    <a:pt x="486" y="488"/>
                  </a:cubicBezTo>
                  <a:cubicBezTo>
                    <a:pt x="485" y="491"/>
                    <a:pt x="484" y="493"/>
                    <a:pt x="483" y="495"/>
                  </a:cubicBezTo>
                  <a:cubicBezTo>
                    <a:pt x="478" y="503"/>
                    <a:pt x="478" y="509"/>
                    <a:pt x="475" y="518"/>
                  </a:cubicBezTo>
                  <a:cubicBezTo>
                    <a:pt x="474" y="526"/>
                    <a:pt x="471" y="530"/>
                    <a:pt x="465" y="535"/>
                  </a:cubicBezTo>
                  <a:cubicBezTo>
                    <a:pt x="463" y="537"/>
                    <a:pt x="460" y="539"/>
                    <a:pt x="460" y="542"/>
                  </a:cubicBezTo>
                  <a:cubicBezTo>
                    <a:pt x="460" y="544"/>
                    <a:pt x="461" y="545"/>
                    <a:pt x="462" y="547"/>
                  </a:cubicBezTo>
                  <a:cubicBezTo>
                    <a:pt x="464" y="552"/>
                    <a:pt x="464" y="556"/>
                    <a:pt x="467" y="560"/>
                  </a:cubicBezTo>
                  <a:cubicBezTo>
                    <a:pt x="470" y="566"/>
                    <a:pt x="473" y="569"/>
                    <a:pt x="473" y="575"/>
                  </a:cubicBezTo>
                  <a:cubicBezTo>
                    <a:pt x="473" y="606"/>
                    <a:pt x="473" y="606"/>
                    <a:pt x="473" y="606"/>
                  </a:cubicBezTo>
                  <a:cubicBezTo>
                    <a:pt x="473" y="611"/>
                    <a:pt x="475" y="614"/>
                    <a:pt x="476" y="619"/>
                  </a:cubicBezTo>
                  <a:cubicBezTo>
                    <a:pt x="477" y="622"/>
                    <a:pt x="477" y="624"/>
                    <a:pt x="478" y="626"/>
                  </a:cubicBezTo>
                  <a:cubicBezTo>
                    <a:pt x="478" y="630"/>
                    <a:pt x="479" y="633"/>
                    <a:pt x="479" y="637"/>
                  </a:cubicBezTo>
                  <a:cubicBezTo>
                    <a:pt x="479" y="645"/>
                    <a:pt x="477" y="650"/>
                    <a:pt x="475" y="657"/>
                  </a:cubicBezTo>
                  <a:cubicBezTo>
                    <a:pt x="474" y="663"/>
                    <a:pt x="474" y="666"/>
                    <a:pt x="472" y="671"/>
                  </a:cubicBezTo>
                  <a:cubicBezTo>
                    <a:pt x="472" y="671"/>
                    <a:pt x="472" y="671"/>
                    <a:pt x="472" y="671"/>
                  </a:cubicBezTo>
                  <a:cubicBezTo>
                    <a:pt x="466" y="671"/>
                    <a:pt x="463" y="672"/>
                    <a:pt x="457" y="672"/>
                  </a:cubicBezTo>
                  <a:cubicBezTo>
                    <a:pt x="455" y="672"/>
                    <a:pt x="454" y="672"/>
                    <a:pt x="452" y="671"/>
                  </a:cubicBezTo>
                  <a:cubicBezTo>
                    <a:pt x="449" y="668"/>
                    <a:pt x="451" y="664"/>
                    <a:pt x="450" y="660"/>
                  </a:cubicBezTo>
                  <a:cubicBezTo>
                    <a:pt x="450" y="657"/>
                    <a:pt x="450" y="655"/>
                    <a:pt x="449" y="651"/>
                  </a:cubicBezTo>
                  <a:cubicBezTo>
                    <a:pt x="448" y="649"/>
                    <a:pt x="448" y="647"/>
                    <a:pt x="447" y="645"/>
                  </a:cubicBezTo>
                  <a:cubicBezTo>
                    <a:pt x="446" y="636"/>
                    <a:pt x="446" y="631"/>
                    <a:pt x="445" y="623"/>
                  </a:cubicBezTo>
                  <a:cubicBezTo>
                    <a:pt x="444" y="620"/>
                    <a:pt x="444" y="617"/>
                    <a:pt x="441" y="616"/>
                  </a:cubicBezTo>
                  <a:cubicBezTo>
                    <a:pt x="436" y="615"/>
                    <a:pt x="432" y="617"/>
                    <a:pt x="427" y="616"/>
                  </a:cubicBezTo>
                  <a:cubicBezTo>
                    <a:pt x="424" y="616"/>
                    <a:pt x="423" y="615"/>
                    <a:pt x="421" y="614"/>
                  </a:cubicBezTo>
                  <a:cubicBezTo>
                    <a:pt x="414" y="612"/>
                    <a:pt x="411" y="610"/>
                    <a:pt x="406" y="606"/>
                  </a:cubicBezTo>
                  <a:cubicBezTo>
                    <a:pt x="403" y="605"/>
                    <a:pt x="401" y="604"/>
                    <a:pt x="399" y="603"/>
                  </a:cubicBezTo>
                  <a:cubicBezTo>
                    <a:pt x="397" y="602"/>
                    <a:pt x="397" y="600"/>
                    <a:pt x="396" y="599"/>
                  </a:cubicBezTo>
                  <a:cubicBezTo>
                    <a:pt x="395" y="598"/>
                    <a:pt x="394" y="599"/>
                    <a:pt x="394" y="599"/>
                  </a:cubicBezTo>
                  <a:cubicBezTo>
                    <a:pt x="391" y="604"/>
                    <a:pt x="389" y="607"/>
                    <a:pt x="386" y="612"/>
                  </a:cubicBezTo>
                  <a:cubicBezTo>
                    <a:pt x="383" y="616"/>
                    <a:pt x="380" y="620"/>
                    <a:pt x="375" y="620"/>
                  </a:cubicBezTo>
                  <a:cubicBezTo>
                    <a:pt x="370" y="620"/>
                    <a:pt x="368" y="618"/>
                    <a:pt x="364" y="617"/>
                  </a:cubicBezTo>
                  <a:cubicBezTo>
                    <a:pt x="362" y="616"/>
                    <a:pt x="360" y="616"/>
                    <a:pt x="357" y="615"/>
                  </a:cubicBezTo>
                  <a:cubicBezTo>
                    <a:pt x="355" y="614"/>
                    <a:pt x="355" y="612"/>
                    <a:pt x="353" y="612"/>
                  </a:cubicBezTo>
                  <a:cubicBezTo>
                    <a:pt x="351" y="611"/>
                    <a:pt x="350" y="611"/>
                    <a:pt x="349" y="609"/>
                  </a:cubicBezTo>
                  <a:cubicBezTo>
                    <a:pt x="346" y="606"/>
                    <a:pt x="346" y="602"/>
                    <a:pt x="346" y="597"/>
                  </a:cubicBezTo>
                  <a:cubicBezTo>
                    <a:pt x="346" y="593"/>
                    <a:pt x="348" y="591"/>
                    <a:pt x="348" y="587"/>
                  </a:cubicBezTo>
                  <a:cubicBezTo>
                    <a:pt x="348" y="585"/>
                    <a:pt x="347" y="584"/>
                    <a:pt x="346" y="583"/>
                  </a:cubicBezTo>
                  <a:cubicBezTo>
                    <a:pt x="343" y="580"/>
                    <a:pt x="341" y="578"/>
                    <a:pt x="339" y="575"/>
                  </a:cubicBezTo>
                  <a:cubicBezTo>
                    <a:pt x="336" y="571"/>
                    <a:pt x="335" y="568"/>
                    <a:pt x="332" y="564"/>
                  </a:cubicBezTo>
                  <a:cubicBezTo>
                    <a:pt x="331" y="561"/>
                    <a:pt x="329" y="560"/>
                    <a:pt x="327" y="558"/>
                  </a:cubicBezTo>
                  <a:cubicBezTo>
                    <a:pt x="325" y="556"/>
                    <a:pt x="324" y="554"/>
                    <a:pt x="322" y="552"/>
                  </a:cubicBezTo>
                  <a:cubicBezTo>
                    <a:pt x="318" y="547"/>
                    <a:pt x="315" y="546"/>
                    <a:pt x="311" y="542"/>
                  </a:cubicBezTo>
                  <a:cubicBezTo>
                    <a:pt x="309" y="548"/>
                    <a:pt x="309" y="552"/>
                    <a:pt x="308" y="559"/>
                  </a:cubicBezTo>
                  <a:cubicBezTo>
                    <a:pt x="307" y="563"/>
                    <a:pt x="307" y="565"/>
                    <a:pt x="306" y="569"/>
                  </a:cubicBezTo>
                  <a:cubicBezTo>
                    <a:pt x="306" y="573"/>
                    <a:pt x="306" y="576"/>
                    <a:pt x="303" y="578"/>
                  </a:cubicBezTo>
                  <a:cubicBezTo>
                    <a:pt x="302" y="579"/>
                    <a:pt x="303" y="580"/>
                    <a:pt x="302" y="580"/>
                  </a:cubicBezTo>
                  <a:cubicBezTo>
                    <a:pt x="298" y="580"/>
                    <a:pt x="296" y="579"/>
                    <a:pt x="294" y="576"/>
                  </a:cubicBezTo>
                  <a:cubicBezTo>
                    <a:pt x="292" y="573"/>
                    <a:pt x="292" y="570"/>
                    <a:pt x="289" y="568"/>
                  </a:cubicBezTo>
                  <a:cubicBezTo>
                    <a:pt x="287" y="567"/>
                    <a:pt x="287" y="565"/>
                    <a:pt x="284" y="565"/>
                  </a:cubicBezTo>
                  <a:cubicBezTo>
                    <a:pt x="280" y="565"/>
                    <a:pt x="278" y="568"/>
                    <a:pt x="274" y="570"/>
                  </a:cubicBezTo>
                  <a:cubicBezTo>
                    <a:pt x="271" y="571"/>
                    <a:pt x="269" y="572"/>
                    <a:pt x="266" y="573"/>
                  </a:cubicBezTo>
                  <a:cubicBezTo>
                    <a:pt x="262" y="574"/>
                    <a:pt x="260" y="576"/>
                    <a:pt x="256" y="576"/>
                  </a:cubicBezTo>
                  <a:cubicBezTo>
                    <a:pt x="250" y="576"/>
                    <a:pt x="248" y="570"/>
                    <a:pt x="243" y="566"/>
                  </a:cubicBezTo>
                  <a:cubicBezTo>
                    <a:pt x="243" y="565"/>
                    <a:pt x="242" y="565"/>
                    <a:pt x="241" y="565"/>
                  </a:cubicBezTo>
                  <a:cubicBezTo>
                    <a:pt x="237" y="561"/>
                    <a:pt x="236" y="558"/>
                    <a:pt x="234" y="553"/>
                  </a:cubicBezTo>
                  <a:cubicBezTo>
                    <a:pt x="234" y="553"/>
                    <a:pt x="234" y="553"/>
                    <a:pt x="234" y="553"/>
                  </a:cubicBezTo>
                  <a:cubicBezTo>
                    <a:pt x="234" y="537"/>
                    <a:pt x="234" y="537"/>
                    <a:pt x="234" y="537"/>
                  </a:cubicBezTo>
                  <a:cubicBezTo>
                    <a:pt x="234" y="534"/>
                    <a:pt x="235" y="533"/>
                    <a:pt x="235" y="531"/>
                  </a:cubicBezTo>
                  <a:cubicBezTo>
                    <a:pt x="236" y="526"/>
                    <a:pt x="236" y="522"/>
                    <a:pt x="240" y="518"/>
                  </a:cubicBezTo>
                  <a:cubicBezTo>
                    <a:pt x="240" y="518"/>
                    <a:pt x="241" y="518"/>
                    <a:pt x="242" y="517"/>
                  </a:cubicBezTo>
                  <a:cubicBezTo>
                    <a:pt x="245" y="515"/>
                    <a:pt x="247" y="514"/>
                    <a:pt x="251" y="512"/>
                  </a:cubicBezTo>
                  <a:cubicBezTo>
                    <a:pt x="258" y="508"/>
                    <a:pt x="263" y="507"/>
                    <a:pt x="270" y="503"/>
                  </a:cubicBezTo>
                  <a:cubicBezTo>
                    <a:pt x="275" y="501"/>
                    <a:pt x="278" y="497"/>
                    <a:pt x="281" y="493"/>
                  </a:cubicBezTo>
                  <a:cubicBezTo>
                    <a:pt x="284" y="488"/>
                    <a:pt x="286" y="486"/>
                    <a:pt x="289" y="482"/>
                  </a:cubicBezTo>
                  <a:cubicBezTo>
                    <a:pt x="292" y="476"/>
                    <a:pt x="295" y="473"/>
                    <a:pt x="299" y="467"/>
                  </a:cubicBezTo>
                  <a:cubicBezTo>
                    <a:pt x="302" y="463"/>
                    <a:pt x="305" y="461"/>
                    <a:pt x="305" y="456"/>
                  </a:cubicBezTo>
                  <a:cubicBezTo>
                    <a:pt x="305" y="453"/>
                    <a:pt x="304" y="451"/>
                    <a:pt x="304" y="448"/>
                  </a:cubicBezTo>
                  <a:cubicBezTo>
                    <a:pt x="303" y="441"/>
                    <a:pt x="303" y="437"/>
                    <a:pt x="302" y="431"/>
                  </a:cubicBezTo>
                  <a:cubicBezTo>
                    <a:pt x="301" y="424"/>
                    <a:pt x="301" y="419"/>
                    <a:pt x="299" y="413"/>
                  </a:cubicBezTo>
                  <a:cubicBezTo>
                    <a:pt x="297" y="409"/>
                    <a:pt x="297" y="405"/>
                    <a:pt x="293" y="403"/>
                  </a:cubicBezTo>
                  <a:cubicBezTo>
                    <a:pt x="289" y="401"/>
                    <a:pt x="286" y="400"/>
                    <a:pt x="280" y="398"/>
                  </a:cubicBezTo>
                  <a:cubicBezTo>
                    <a:pt x="270" y="394"/>
                    <a:pt x="265" y="390"/>
                    <a:pt x="255" y="385"/>
                  </a:cubicBezTo>
                  <a:cubicBezTo>
                    <a:pt x="250" y="382"/>
                    <a:pt x="247" y="379"/>
                    <a:pt x="242" y="377"/>
                  </a:cubicBezTo>
                  <a:cubicBezTo>
                    <a:pt x="234" y="374"/>
                    <a:pt x="230" y="373"/>
                    <a:pt x="222" y="371"/>
                  </a:cubicBezTo>
                  <a:cubicBezTo>
                    <a:pt x="217" y="368"/>
                    <a:pt x="213" y="366"/>
                    <a:pt x="207" y="364"/>
                  </a:cubicBezTo>
                  <a:cubicBezTo>
                    <a:pt x="205" y="364"/>
                    <a:pt x="204" y="362"/>
                    <a:pt x="202" y="362"/>
                  </a:cubicBezTo>
                  <a:cubicBezTo>
                    <a:pt x="191" y="358"/>
                    <a:pt x="186" y="353"/>
                    <a:pt x="176" y="349"/>
                  </a:cubicBezTo>
                  <a:cubicBezTo>
                    <a:pt x="170" y="346"/>
                    <a:pt x="167" y="344"/>
                    <a:pt x="160" y="344"/>
                  </a:cubicBezTo>
                  <a:cubicBezTo>
                    <a:pt x="148" y="344"/>
                    <a:pt x="143" y="354"/>
                    <a:pt x="131" y="354"/>
                  </a:cubicBezTo>
                  <a:cubicBezTo>
                    <a:pt x="126" y="354"/>
                    <a:pt x="121" y="354"/>
                    <a:pt x="116" y="352"/>
                  </a:cubicBezTo>
                  <a:cubicBezTo>
                    <a:pt x="116" y="352"/>
                    <a:pt x="116" y="352"/>
                    <a:pt x="116" y="352"/>
                  </a:cubicBezTo>
                  <a:cubicBezTo>
                    <a:pt x="115" y="347"/>
                    <a:pt x="113" y="344"/>
                    <a:pt x="111" y="340"/>
                  </a:cubicBezTo>
                  <a:cubicBezTo>
                    <a:pt x="110" y="337"/>
                    <a:pt x="109" y="336"/>
                    <a:pt x="108" y="333"/>
                  </a:cubicBezTo>
                  <a:cubicBezTo>
                    <a:pt x="106" y="331"/>
                    <a:pt x="104" y="330"/>
                    <a:pt x="102" y="328"/>
                  </a:cubicBezTo>
                  <a:cubicBezTo>
                    <a:pt x="98" y="320"/>
                    <a:pt x="96" y="314"/>
                    <a:pt x="91" y="306"/>
                  </a:cubicBezTo>
                  <a:cubicBezTo>
                    <a:pt x="89" y="303"/>
                    <a:pt x="87" y="302"/>
                    <a:pt x="85" y="298"/>
                  </a:cubicBezTo>
                  <a:cubicBezTo>
                    <a:pt x="84" y="296"/>
                    <a:pt x="83" y="294"/>
                    <a:pt x="82" y="292"/>
                  </a:cubicBezTo>
                  <a:cubicBezTo>
                    <a:pt x="76" y="281"/>
                    <a:pt x="71" y="275"/>
                    <a:pt x="65" y="264"/>
                  </a:cubicBezTo>
                  <a:cubicBezTo>
                    <a:pt x="63" y="261"/>
                    <a:pt x="62" y="259"/>
                    <a:pt x="60" y="256"/>
                  </a:cubicBezTo>
                  <a:cubicBezTo>
                    <a:pt x="55" y="246"/>
                    <a:pt x="52" y="240"/>
                    <a:pt x="45" y="232"/>
                  </a:cubicBezTo>
                  <a:cubicBezTo>
                    <a:pt x="39" y="225"/>
                    <a:pt x="34" y="222"/>
                    <a:pt x="27" y="217"/>
                  </a:cubicBezTo>
                  <a:cubicBezTo>
                    <a:pt x="25" y="215"/>
                    <a:pt x="24" y="213"/>
                    <a:pt x="23" y="210"/>
                  </a:cubicBezTo>
                  <a:cubicBezTo>
                    <a:pt x="22" y="209"/>
                    <a:pt x="21" y="209"/>
                    <a:pt x="21" y="208"/>
                  </a:cubicBezTo>
                  <a:cubicBezTo>
                    <a:pt x="16" y="199"/>
                    <a:pt x="16" y="192"/>
                    <a:pt x="9" y="185"/>
                  </a:cubicBezTo>
                  <a:cubicBezTo>
                    <a:pt x="5" y="182"/>
                    <a:pt x="4" y="178"/>
                    <a:pt x="3" y="173"/>
                  </a:cubicBezTo>
                  <a:cubicBezTo>
                    <a:pt x="1" y="168"/>
                    <a:pt x="0" y="165"/>
                    <a:pt x="0" y="160"/>
                  </a:cubicBezTo>
                  <a:cubicBezTo>
                    <a:pt x="0" y="160"/>
                    <a:pt x="0" y="160"/>
                    <a:pt x="0" y="160"/>
                  </a:cubicBezTo>
                  <a:cubicBezTo>
                    <a:pt x="39" y="155"/>
                    <a:pt x="39" y="155"/>
                    <a:pt x="39" y="155"/>
                  </a:cubicBezTo>
                  <a:cubicBezTo>
                    <a:pt x="44" y="155"/>
                    <a:pt x="45" y="159"/>
                    <a:pt x="48" y="163"/>
                  </a:cubicBezTo>
                  <a:cubicBezTo>
                    <a:pt x="51" y="167"/>
                    <a:pt x="54" y="169"/>
                    <a:pt x="58" y="172"/>
                  </a:cubicBezTo>
                  <a:cubicBezTo>
                    <a:pt x="59" y="169"/>
                    <a:pt x="61" y="168"/>
                    <a:pt x="63" y="166"/>
                  </a:cubicBezTo>
                  <a:cubicBezTo>
                    <a:pt x="66" y="161"/>
                    <a:pt x="69" y="158"/>
                    <a:pt x="74" y="154"/>
                  </a:cubicBezTo>
                  <a:cubicBezTo>
                    <a:pt x="77" y="152"/>
                    <a:pt x="79" y="150"/>
                    <a:pt x="82" y="147"/>
                  </a:cubicBezTo>
                  <a:cubicBezTo>
                    <a:pt x="84" y="145"/>
                    <a:pt x="85" y="143"/>
                    <a:pt x="87" y="141"/>
                  </a:cubicBezTo>
                  <a:cubicBezTo>
                    <a:pt x="89" y="139"/>
                    <a:pt x="91" y="139"/>
                    <a:pt x="91" y="136"/>
                  </a:cubicBezTo>
                  <a:cubicBezTo>
                    <a:pt x="91" y="130"/>
                    <a:pt x="88" y="126"/>
                    <a:pt x="85" y="121"/>
                  </a:cubicBezTo>
                  <a:cubicBezTo>
                    <a:pt x="83" y="117"/>
                    <a:pt x="81" y="115"/>
                    <a:pt x="79" y="112"/>
                  </a:cubicBezTo>
                  <a:cubicBezTo>
                    <a:pt x="78" y="109"/>
                    <a:pt x="76" y="107"/>
                    <a:pt x="75" y="103"/>
                  </a:cubicBezTo>
                  <a:cubicBezTo>
                    <a:pt x="74" y="101"/>
                    <a:pt x="74" y="99"/>
                    <a:pt x="73" y="97"/>
                  </a:cubicBezTo>
                  <a:cubicBezTo>
                    <a:pt x="69" y="94"/>
                    <a:pt x="65" y="94"/>
                    <a:pt x="60" y="94"/>
                  </a:cubicBezTo>
                  <a:cubicBezTo>
                    <a:pt x="60" y="71"/>
                    <a:pt x="60" y="71"/>
                    <a:pt x="60" y="71"/>
                  </a:cubicBezTo>
                  <a:cubicBezTo>
                    <a:pt x="60" y="60"/>
                    <a:pt x="65" y="54"/>
                    <a:pt x="70" y="44"/>
                  </a:cubicBezTo>
                  <a:cubicBezTo>
                    <a:pt x="72" y="40"/>
                    <a:pt x="74" y="39"/>
                    <a:pt x="76" y="36"/>
                  </a:cubicBezTo>
                  <a:cubicBezTo>
                    <a:pt x="77" y="34"/>
                    <a:pt x="77" y="32"/>
                    <a:pt x="78" y="29"/>
                  </a:cubicBezTo>
                  <a:cubicBezTo>
                    <a:pt x="78" y="28"/>
                    <a:pt x="79" y="28"/>
                    <a:pt x="79" y="27"/>
                  </a:cubicBezTo>
                  <a:cubicBezTo>
                    <a:pt x="81" y="23"/>
                    <a:pt x="82" y="20"/>
                    <a:pt x="84" y="16"/>
                  </a:cubicBezTo>
                  <a:close/>
                </a:path>
              </a:pathLst>
            </a:custGeom>
            <a:solidFill>
              <a:schemeClr val="bg2">
                <a:lumMod val="25000"/>
              </a:schemeClr>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15">
              <a:extLst>
                <a:ext uri="{FF2B5EF4-FFF2-40B4-BE49-F238E27FC236}">
                  <a16:creationId xmlns:a16="http://schemas.microsoft.com/office/drawing/2014/main" id="{2C3E2FB7-106B-692F-766A-20C67D02CDA8}"/>
                </a:ext>
              </a:extLst>
            </p:cNvPr>
            <p:cNvSpPr>
              <a:spLocks/>
            </p:cNvSpPr>
            <p:nvPr/>
          </p:nvSpPr>
          <p:spPr bwMode="auto">
            <a:xfrm>
              <a:off x="3993895" y="4508480"/>
              <a:ext cx="478414" cy="442053"/>
            </a:xfrm>
            <a:custGeom>
              <a:avLst/>
              <a:gdLst>
                <a:gd name="T0" fmla="*/ 2147483646 w 284"/>
                <a:gd name="T1" fmla="*/ 2147483646 h 256"/>
                <a:gd name="T2" fmla="*/ 2147483646 w 284"/>
                <a:gd name="T3" fmla="*/ 2147483646 h 256"/>
                <a:gd name="T4" fmla="*/ 2147483646 w 284"/>
                <a:gd name="T5" fmla="*/ 2147483646 h 256"/>
                <a:gd name="T6" fmla="*/ 2147483646 w 284"/>
                <a:gd name="T7" fmla="*/ 0 h 256"/>
                <a:gd name="T8" fmla="*/ 2147483646 w 284"/>
                <a:gd name="T9" fmla="*/ 2147483646 h 256"/>
                <a:gd name="T10" fmla="*/ 2147483646 w 284"/>
                <a:gd name="T11" fmla="*/ 2147483646 h 256"/>
                <a:gd name="T12" fmla="*/ 2147483646 w 284"/>
                <a:gd name="T13" fmla="*/ 2147483646 h 256"/>
                <a:gd name="T14" fmla="*/ 2147483646 w 284"/>
                <a:gd name="T15" fmla="*/ 2147483646 h 256"/>
                <a:gd name="T16" fmla="*/ 2147483646 w 284"/>
                <a:gd name="T17" fmla="*/ 2147483646 h 256"/>
                <a:gd name="T18" fmla="*/ 2147483646 w 284"/>
                <a:gd name="T19" fmla="*/ 2147483646 h 256"/>
                <a:gd name="T20" fmla="*/ 2147483646 w 284"/>
                <a:gd name="T21" fmla="*/ 2147483646 h 256"/>
                <a:gd name="T22" fmla="*/ 2147483646 w 284"/>
                <a:gd name="T23" fmla="*/ 2147483646 h 256"/>
                <a:gd name="T24" fmla="*/ 2147483646 w 284"/>
                <a:gd name="T25" fmla="*/ 2147483646 h 256"/>
                <a:gd name="T26" fmla="*/ 2147483646 w 284"/>
                <a:gd name="T27" fmla="*/ 2147483646 h 256"/>
                <a:gd name="T28" fmla="*/ 2147483646 w 284"/>
                <a:gd name="T29" fmla="*/ 2147483646 h 256"/>
                <a:gd name="T30" fmla="*/ 2147483646 w 284"/>
                <a:gd name="T31" fmla="*/ 2147483646 h 256"/>
                <a:gd name="T32" fmla="*/ 2147483646 w 284"/>
                <a:gd name="T33" fmla="*/ 2147483646 h 256"/>
                <a:gd name="T34" fmla="*/ 2147483646 w 284"/>
                <a:gd name="T35" fmla="*/ 2147483646 h 256"/>
                <a:gd name="T36" fmla="*/ 2147483646 w 284"/>
                <a:gd name="T37" fmla="*/ 2147483646 h 256"/>
                <a:gd name="T38" fmla="*/ 2147483646 w 284"/>
                <a:gd name="T39" fmla="*/ 2147483646 h 256"/>
                <a:gd name="T40" fmla="*/ 2147483646 w 284"/>
                <a:gd name="T41" fmla="*/ 2147483646 h 256"/>
                <a:gd name="T42" fmla="*/ 2147483646 w 284"/>
                <a:gd name="T43" fmla="*/ 2147483646 h 256"/>
                <a:gd name="T44" fmla="*/ 2147483646 w 284"/>
                <a:gd name="T45" fmla="*/ 2147483646 h 256"/>
                <a:gd name="T46" fmla="*/ 2147483646 w 284"/>
                <a:gd name="T47" fmla="*/ 2147483646 h 256"/>
                <a:gd name="T48" fmla="*/ 2147483646 w 284"/>
                <a:gd name="T49" fmla="*/ 2147483646 h 256"/>
                <a:gd name="T50" fmla="*/ 2147483646 w 284"/>
                <a:gd name="T51" fmla="*/ 2147483646 h 256"/>
                <a:gd name="T52" fmla="*/ 2147483646 w 284"/>
                <a:gd name="T53" fmla="*/ 2147483646 h 256"/>
                <a:gd name="T54" fmla="*/ 2147483646 w 284"/>
                <a:gd name="T55" fmla="*/ 2147483646 h 256"/>
                <a:gd name="T56" fmla="*/ 2147483646 w 284"/>
                <a:gd name="T57" fmla="*/ 2147483646 h 256"/>
                <a:gd name="T58" fmla="*/ 2147483646 w 284"/>
                <a:gd name="T59" fmla="*/ 2147483646 h 256"/>
                <a:gd name="T60" fmla="*/ 2147483646 w 284"/>
                <a:gd name="T61" fmla="*/ 2147483646 h 256"/>
                <a:gd name="T62" fmla="*/ 2147483646 w 284"/>
                <a:gd name="T63" fmla="*/ 2147483646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4"/>
                <a:gd name="T97" fmla="*/ 0 h 256"/>
                <a:gd name="T98" fmla="*/ 284 w 284"/>
                <a:gd name="T99" fmla="*/ 256 h 2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4" h="256">
                  <a:moveTo>
                    <a:pt x="95" y="35"/>
                  </a:moveTo>
                  <a:cubicBezTo>
                    <a:pt x="92" y="38"/>
                    <a:pt x="88" y="40"/>
                    <a:pt x="83" y="40"/>
                  </a:cubicBezTo>
                  <a:cubicBezTo>
                    <a:pt x="73" y="40"/>
                    <a:pt x="73" y="40"/>
                    <a:pt x="73" y="40"/>
                  </a:cubicBezTo>
                  <a:cubicBezTo>
                    <a:pt x="72" y="40"/>
                    <a:pt x="71" y="40"/>
                    <a:pt x="70" y="39"/>
                  </a:cubicBezTo>
                  <a:cubicBezTo>
                    <a:pt x="64" y="38"/>
                    <a:pt x="61" y="35"/>
                    <a:pt x="56" y="30"/>
                  </a:cubicBezTo>
                  <a:cubicBezTo>
                    <a:pt x="51" y="25"/>
                    <a:pt x="48" y="22"/>
                    <a:pt x="41" y="19"/>
                  </a:cubicBezTo>
                  <a:cubicBezTo>
                    <a:pt x="34" y="15"/>
                    <a:pt x="31" y="13"/>
                    <a:pt x="25" y="9"/>
                  </a:cubicBezTo>
                  <a:cubicBezTo>
                    <a:pt x="19" y="5"/>
                    <a:pt x="17" y="0"/>
                    <a:pt x="10" y="0"/>
                  </a:cubicBezTo>
                  <a:cubicBezTo>
                    <a:pt x="8" y="0"/>
                    <a:pt x="7" y="3"/>
                    <a:pt x="6" y="5"/>
                  </a:cubicBezTo>
                  <a:cubicBezTo>
                    <a:pt x="5" y="9"/>
                    <a:pt x="4" y="11"/>
                    <a:pt x="3" y="14"/>
                  </a:cubicBezTo>
                  <a:cubicBezTo>
                    <a:pt x="1" y="19"/>
                    <a:pt x="0" y="22"/>
                    <a:pt x="0" y="27"/>
                  </a:cubicBezTo>
                  <a:cubicBezTo>
                    <a:pt x="0" y="35"/>
                    <a:pt x="2" y="39"/>
                    <a:pt x="5" y="45"/>
                  </a:cubicBezTo>
                  <a:cubicBezTo>
                    <a:pt x="7" y="52"/>
                    <a:pt x="6" y="56"/>
                    <a:pt x="8" y="63"/>
                  </a:cubicBezTo>
                  <a:cubicBezTo>
                    <a:pt x="11" y="69"/>
                    <a:pt x="14" y="72"/>
                    <a:pt x="16" y="79"/>
                  </a:cubicBezTo>
                  <a:cubicBezTo>
                    <a:pt x="19" y="85"/>
                    <a:pt x="18" y="89"/>
                    <a:pt x="20" y="96"/>
                  </a:cubicBezTo>
                  <a:cubicBezTo>
                    <a:pt x="23" y="103"/>
                    <a:pt x="27" y="106"/>
                    <a:pt x="30" y="113"/>
                  </a:cubicBezTo>
                  <a:cubicBezTo>
                    <a:pt x="33" y="119"/>
                    <a:pt x="33" y="123"/>
                    <a:pt x="34" y="130"/>
                  </a:cubicBezTo>
                  <a:cubicBezTo>
                    <a:pt x="36" y="138"/>
                    <a:pt x="39" y="142"/>
                    <a:pt x="44" y="147"/>
                  </a:cubicBezTo>
                  <a:cubicBezTo>
                    <a:pt x="47" y="150"/>
                    <a:pt x="49" y="152"/>
                    <a:pt x="51" y="155"/>
                  </a:cubicBezTo>
                  <a:cubicBezTo>
                    <a:pt x="53" y="157"/>
                    <a:pt x="54" y="158"/>
                    <a:pt x="54" y="160"/>
                  </a:cubicBezTo>
                  <a:cubicBezTo>
                    <a:pt x="54" y="164"/>
                    <a:pt x="52" y="165"/>
                    <a:pt x="50" y="168"/>
                  </a:cubicBezTo>
                  <a:cubicBezTo>
                    <a:pt x="46" y="172"/>
                    <a:pt x="45" y="176"/>
                    <a:pt x="43" y="181"/>
                  </a:cubicBezTo>
                  <a:cubicBezTo>
                    <a:pt x="41" y="188"/>
                    <a:pt x="41" y="193"/>
                    <a:pt x="41" y="200"/>
                  </a:cubicBezTo>
                  <a:cubicBezTo>
                    <a:pt x="41" y="204"/>
                    <a:pt x="41" y="206"/>
                    <a:pt x="41" y="210"/>
                  </a:cubicBezTo>
                  <a:cubicBezTo>
                    <a:pt x="43" y="216"/>
                    <a:pt x="46" y="220"/>
                    <a:pt x="46" y="227"/>
                  </a:cubicBezTo>
                  <a:cubicBezTo>
                    <a:pt x="46" y="255"/>
                    <a:pt x="46" y="255"/>
                    <a:pt x="46" y="255"/>
                  </a:cubicBezTo>
                  <a:cubicBezTo>
                    <a:pt x="47" y="256"/>
                    <a:pt x="47" y="256"/>
                    <a:pt x="48" y="256"/>
                  </a:cubicBezTo>
                  <a:cubicBezTo>
                    <a:pt x="51" y="256"/>
                    <a:pt x="52" y="255"/>
                    <a:pt x="54" y="254"/>
                  </a:cubicBezTo>
                  <a:cubicBezTo>
                    <a:pt x="59" y="252"/>
                    <a:pt x="61" y="249"/>
                    <a:pt x="65" y="246"/>
                  </a:cubicBezTo>
                  <a:cubicBezTo>
                    <a:pt x="72" y="242"/>
                    <a:pt x="77" y="239"/>
                    <a:pt x="85" y="238"/>
                  </a:cubicBezTo>
                  <a:cubicBezTo>
                    <a:pt x="88" y="238"/>
                    <a:pt x="89" y="239"/>
                    <a:pt x="92" y="239"/>
                  </a:cubicBezTo>
                  <a:cubicBezTo>
                    <a:pt x="97" y="239"/>
                    <a:pt x="99" y="236"/>
                    <a:pt x="103" y="235"/>
                  </a:cubicBezTo>
                  <a:cubicBezTo>
                    <a:pt x="112" y="231"/>
                    <a:pt x="117" y="230"/>
                    <a:pt x="126" y="230"/>
                  </a:cubicBezTo>
                  <a:cubicBezTo>
                    <a:pt x="129" y="230"/>
                    <a:pt x="131" y="231"/>
                    <a:pt x="135" y="231"/>
                  </a:cubicBezTo>
                  <a:cubicBezTo>
                    <a:pt x="140" y="231"/>
                    <a:pt x="143" y="230"/>
                    <a:pt x="149" y="230"/>
                  </a:cubicBezTo>
                  <a:cubicBezTo>
                    <a:pt x="153" y="230"/>
                    <a:pt x="155" y="231"/>
                    <a:pt x="159" y="232"/>
                  </a:cubicBezTo>
                  <a:cubicBezTo>
                    <a:pt x="159" y="232"/>
                    <a:pt x="159" y="232"/>
                    <a:pt x="159" y="232"/>
                  </a:cubicBezTo>
                  <a:cubicBezTo>
                    <a:pt x="182" y="236"/>
                    <a:pt x="182" y="236"/>
                    <a:pt x="182" y="236"/>
                  </a:cubicBezTo>
                  <a:cubicBezTo>
                    <a:pt x="213" y="236"/>
                    <a:pt x="213" y="236"/>
                    <a:pt x="213" y="236"/>
                  </a:cubicBezTo>
                  <a:cubicBezTo>
                    <a:pt x="213" y="236"/>
                    <a:pt x="213" y="236"/>
                    <a:pt x="213" y="236"/>
                  </a:cubicBezTo>
                  <a:cubicBezTo>
                    <a:pt x="213" y="220"/>
                    <a:pt x="213" y="220"/>
                    <a:pt x="213" y="220"/>
                  </a:cubicBezTo>
                  <a:cubicBezTo>
                    <a:pt x="213" y="217"/>
                    <a:pt x="214" y="216"/>
                    <a:pt x="214" y="214"/>
                  </a:cubicBezTo>
                  <a:cubicBezTo>
                    <a:pt x="215" y="209"/>
                    <a:pt x="215" y="205"/>
                    <a:pt x="219" y="201"/>
                  </a:cubicBezTo>
                  <a:cubicBezTo>
                    <a:pt x="219" y="201"/>
                    <a:pt x="220" y="201"/>
                    <a:pt x="221" y="200"/>
                  </a:cubicBezTo>
                  <a:cubicBezTo>
                    <a:pt x="224" y="198"/>
                    <a:pt x="226" y="197"/>
                    <a:pt x="230" y="195"/>
                  </a:cubicBezTo>
                  <a:cubicBezTo>
                    <a:pt x="237" y="191"/>
                    <a:pt x="242" y="190"/>
                    <a:pt x="249" y="186"/>
                  </a:cubicBezTo>
                  <a:cubicBezTo>
                    <a:pt x="254" y="184"/>
                    <a:pt x="257" y="180"/>
                    <a:pt x="260" y="176"/>
                  </a:cubicBezTo>
                  <a:cubicBezTo>
                    <a:pt x="263" y="171"/>
                    <a:pt x="265" y="169"/>
                    <a:pt x="268" y="165"/>
                  </a:cubicBezTo>
                  <a:cubicBezTo>
                    <a:pt x="271" y="159"/>
                    <a:pt x="274" y="156"/>
                    <a:pt x="278" y="150"/>
                  </a:cubicBezTo>
                  <a:cubicBezTo>
                    <a:pt x="281" y="146"/>
                    <a:pt x="284" y="144"/>
                    <a:pt x="284" y="139"/>
                  </a:cubicBezTo>
                  <a:cubicBezTo>
                    <a:pt x="284" y="136"/>
                    <a:pt x="283" y="134"/>
                    <a:pt x="283" y="131"/>
                  </a:cubicBezTo>
                  <a:cubicBezTo>
                    <a:pt x="282" y="124"/>
                    <a:pt x="282" y="120"/>
                    <a:pt x="281" y="114"/>
                  </a:cubicBezTo>
                  <a:cubicBezTo>
                    <a:pt x="280" y="107"/>
                    <a:pt x="280" y="102"/>
                    <a:pt x="278" y="96"/>
                  </a:cubicBezTo>
                  <a:cubicBezTo>
                    <a:pt x="276" y="92"/>
                    <a:pt x="276" y="88"/>
                    <a:pt x="272" y="86"/>
                  </a:cubicBezTo>
                  <a:cubicBezTo>
                    <a:pt x="268" y="84"/>
                    <a:pt x="265" y="83"/>
                    <a:pt x="259" y="81"/>
                  </a:cubicBezTo>
                  <a:cubicBezTo>
                    <a:pt x="249" y="77"/>
                    <a:pt x="244" y="73"/>
                    <a:pt x="234" y="68"/>
                  </a:cubicBezTo>
                  <a:cubicBezTo>
                    <a:pt x="229" y="65"/>
                    <a:pt x="226" y="62"/>
                    <a:pt x="221" y="60"/>
                  </a:cubicBezTo>
                  <a:cubicBezTo>
                    <a:pt x="213" y="57"/>
                    <a:pt x="209" y="56"/>
                    <a:pt x="201" y="54"/>
                  </a:cubicBezTo>
                  <a:cubicBezTo>
                    <a:pt x="196" y="51"/>
                    <a:pt x="192" y="49"/>
                    <a:pt x="186" y="47"/>
                  </a:cubicBezTo>
                  <a:cubicBezTo>
                    <a:pt x="184" y="47"/>
                    <a:pt x="183" y="45"/>
                    <a:pt x="181" y="45"/>
                  </a:cubicBezTo>
                  <a:cubicBezTo>
                    <a:pt x="170" y="41"/>
                    <a:pt x="165" y="36"/>
                    <a:pt x="155" y="32"/>
                  </a:cubicBezTo>
                  <a:cubicBezTo>
                    <a:pt x="149" y="29"/>
                    <a:pt x="146" y="27"/>
                    <a:pt x="139" y="27"/>
                  </a:cubicBezTo>
                  <a:cubicBezTo>
                    <a:pt x="127" y="27"/>
                    <a:pt x="122" y="37"/>
                    <a:pt x="110" y="37"/>
                  </a:cubicBezTo>
                  <a:cubicBezTo>
                    <a:pt x="105" y="37"/>
                    <a:pt x="100" y="37"/>
                    <a:pt x="95" y="35"/>
                  </a:cubicBezTo>
                  <a:close/>
                </a:path>
              </a:pathLst>
            </a:custGeom>
            <a:solidFill>
              <a:srgbClr val="368E7C"/>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16">
              <a:extLst>
                <a:ext uri="{FF2B5EF4-FFF2-40B4-BE49-F238E27FC236}">
                  <a16:creationId xmlns:a16="http://schemas.microsoft.com/office/drawing/2014/main" id="{9539CF2D-CB8C-72BA-80A2-C24B7A7CD086}"/>
                </a:ext>
              </a:extLst>
            </p:cNvPr>
            <p:cNvSpPr>
              <a:spLocks/>
            </p:cNvSpPr>
            <p:nvPr/>
          </p:nvSpPr>
          <p:spPr bwMode="auto">
            <a:xfrm>
              <a:off x="3648294" y="4235318"/>
              <a:ext cx="612655" cy="941383"/>
            </a:xfrm>
            <a:custGeom>
              <a:avLst/>
              <a:gdLst>
                <a:gd name="T0" fmla="*/ 2147483646 w 365"/>
                <a:gd name="T1" fmla="*/ 2147483646 h 545"/>
                <a:gd name="T2" fmla="*/ 2147483646 w 365"/>
                <a:gd name="T3" fmla="*/ 2147483646 h 545"/>
                <a:gd name="T4" fmla="*/ 2147483646 w 365"/>
                <a:gd name="T5" fmla="*/ 2147483646 h 545"/>
                <a:gd name="T6" fmla="*/ 2147483646 w 365"/>
                <a:gd name="T7" fmla="*/ 2147483646 h 545"/>
                <a:gd name="T8" fmla="*/ 2147483646 w 365"/>
                <a:gd name="T9" fmla="*/ 2147483646 h 545"/>
                <a:gd name="T10" fmla="*/ 2147483646 w 365"/>
                <a:gd name="T11" fmla="*/ 2147483646 h 545"/>
                <a:gd name="T12" fmla="*/ 2147483646 w 365"/>
                <a:gd name="T13" fmla="*/ 2147483646 h 545"/>
                <a:gd name="T14" fmla="*/ 2147483646 w 365"/>
                <a:gd name="T15" fmla="*/ 2147483646 h 545"/>
                <a:gd name="T16" fmla="*/ 2147483646 w 365"/>
                <a:gd name="T17" fmla="*/ 2147483646 h 545"/>
                <a:gd name="T18" fmla="*/ 2147483646 w 365"/>
                <a:gd name="T19" fmla="*/ 2147483646 h 545"/>
                <a:gd name="T20" fmla="*/ 2147483646 w 365"/>
                <a:gd name="T21" fmla="*/ 2147483646 h 545"/>
                <a:gd name="T22" fmla="*/ 2147483646 w 365"/>
                <a:gd name="T23" fmla="*/ 2147483646 h 545"/>
                <a:gd name="T24" fmla="*/ 2147483646 w 365"/>
                <a:gd name="T25" fmla="*/ 2147483646 h 545"/>
                <a:gd name="T26" fmla="*/ 2147483646 w 365"/>
                <a:gd name="T27" fmla="*/ 2147483646 h 545"/>
                <a:gd name="T28" fmla="*/ 2147483646 w 365"/>
                <a:gd name="T29" fmla="*/ 2147483646 h 545"/>
                <a:gd name="T30" fmla="*/ 2147483646 w 365"/>
                <a:gd name="T31" fmla="*/ 2147483646 h 545"/>
                <a:gd name="T32" fmla="*/ 2147483646 w 365"/>
                <a:gd name="T33" fmla="*/ 2147483646 h 545"/>
                <a:gd name="T34" fmla="*/ 2147483646 w 365"/>
                <a:gd name="T35" fmla="*/ 2147483646 h 545"/>
                <a:gd name="T36" fmla="*/ 2147483646 w 365"/>
                <a:gd name="T37" fmla="*/ 2147483646 h 545"/>
                <a:gd name="T38" fmla="*/ 2147483646 w 365"/>
                <a:gd name="T39" fmla="*/ 2147483646 h 545"/>
                <a:gd name="T40" fmla="*/ 2147483646 w 365"/>
                <a:gd name="T41" fmla="*/ 2147483646 h 545"/>
                <a:gd name="T42" fmla="*/ 2147483646 w 365"/>
                <a:gd name="T43" fmla="*/ 2147483646 h 545"/>
                <a:gd name="T44" fmla="*/ 2147483646 w 365"/>
                <a:gd name="T45" fmla="*/ 2147483646 h 545"/>
                <a:gd name="T46" fmla="*/ 2147483646 w 365"/>
                <a:gd name="T47" fmla="*/ 2147483646 h 545"/>
                <a:gd name="T48" fmla="*/ 2147483646 w 365"/>
                <a:gd name="T49" fmla="*/ 2147483646 h 545"/>
                <a:gd name="T50" fmla="*/ 2147483646 w 365"/>
                <a:gd name="T51" fmla="*/ 2147483646 h 545"/>
                <a:gd name="T52" fmla="*/ 2147483646 w 365"/>
                <a:gd name="T53" fmla="*/ 2147483646 h 545"/>
                <a:gd name="T54" fmla="*/ 2147483646 w 365"/>
                <a:gd name="T55" fmla="*/ 2147483646 h 545"/>
                <a:gd name="T56" fmla="*/ 2147483646 w 365"/>
                <a:gd name="T57" fmla="*/ 2147483646 h 545"/>
                <a:gd name="T58" fmla="*/ 2147483646 w 365"/>
                <a:gd name="T59" fmla="*/ 2147483646 h 545"/>
                <a:gd name="T60" fmla="*/ 2147483646 w 365"/>
                <a:gd name="T61" fmla="*/ 2147483646 h 545"/>
                <a:gd name="T62" fmla="*/ 2147483646 w 365"/>
                <a:gd name="T63" fmla="*/ 2147483646 h 545"/>
                <a:gd name="T64" fmla="*/ 2147483646 w 365"/>
                <a:gd name="T65" fmla="*/ 2147483646 h 545"/>
                <a:gd name="T66" fmla="*/ 2147483646 w 365"/>
                <a:gd name="T67" fmla="*/ 2147483646 h 545"/>
                <a:gd name="T68" fmla="*/ 2147483646 w 365"/>
                <a:gd name="T69" fmla="*/ 2147483646 h 545"/>
                <a:gd name="T70" fmla="*/ 2147483646 w 365"/>
                <a:gd name="T71" fmla="*/ 2147483646 h 545"/>
                <a:gd name="T72" fmla="*/ 2147483646 w 365"/>
                <a:gd name="T73" fmla="*/ 2147483646 h 545"/>
                <a:gd name="T74" fmla="*/ 2147483646 w 365"/>
                <a:gd name="T75" fmla="*/ 2147483646 h 545"/>
                <a:gd name="T76" fmla="*/ 2147483646 w 365"/>
                <a:gd name="T77" fmla="*/ 2147483646 h 545"/>
                <a:gd name="T78" fmla="*/ 2147483646 w 365"/>
                <a:gd name="T79" fmla="*/ 2147483646 h 545"/>
                <a:gd name="T80" fmla="*/ 2147483646 w 365"/>
                <a:gd name="T81" fmla="*/ 2147483646 h 545"/>
                <a:gd name="T82" fmla="*/ 2147483646 w 365"/>
                <a:gd name="T83" fmla="*/ 2147483646 h 545"/>
                <a:gd name="T84" fmla="*/ 2147483646 w 365"/>
                <a:gd name="T85" fmla="*/ 2147483646 h 545"/>
                <a:gd name="T86" fmla="*/ 2147483646 w 365"/>
                <a:gd name="T87" fmla="*/ 2147483646 h 545"/>
                <a:gd name="T88" fmla="*/ 2147483646 w 365"/>
                <a:gd name="T89" fmla="*/ 2147483646 h 545"/>
                <a:gd name="T90" fmla="*/ 2147483646 w 365"/>
                <a:gd name="T91" fmla="*/ 2147483646 h 545"/>
                <a:gd name="T92" fmla="*/ 2147483646 w 365"/>
                <a:gd name="T93" fmla="*/ 2147483646 h 545"/>
                <a:gd name="T94" fmla="*/ 2147483646 w 365"/>
                <a:gd name="T95" fmla="*/ 2147483646 h 545"/>
                <a:gd name="T96" fmla="*/ 2147483646 w 365"/>
                <a:gd name="T97" fmla="*/ 2147483646 h 545"/>
                <a:gd name="T98" fmla="*/ 2147483646 w 365"/>
                <a:gd name="T99" fmla="*/ 2147483646 h 545"/>
                <a:gd name="T100" fmla="*/ 2147483646 w 365"/>
                <a:gd name="T101" fmla="*/ 2147483646 h 5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5"/>
                <a:gd name="T154" fmla="*/ 0 h 545"/>
                <a:gd name="T155" fmla="*/ 365 w 365"/>
                <a:gd name="T156" fmla="*/ 545 h 5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5" h="545">
                  <a:moveTo>
                    <a:pt x="13" y="297"/>
                  </a:moveTo>
                  <a:cubicBezTo>
                    <a:pt x="15" y="297"/>
                    <a:pt x="17" y="296"/>
                    <a:pt x="19" y="296"/>
                  </a:cubicBezTo>
                  <a:cubicBezTo>
                    <a:pt x="25" y="296"/>
                    <a:pt x="27" y="301"/>
                    <a:pt x="33" y="301"/>
                  </a:cubicBezTo>
                  <a:cubicBezTo>
                    <a:pt x="38" y="301"/>
                    <a:pt x="39" y="296"/>
                    <a:pt x="44" y="292"/>
                  </a:cubicBezTo>
                  <a:cubicBezTo>
                    <a:pt x="48" y="289"/>
                    <a:pt x="52" y="287"/>
                    <a:pt x="54" y="282"/>
                  </a:cubicBezTo>
                  <a:cubicBezTo>
                    <a:pt x="59" y="274"/>
                    <a:pt x="59" y="268"/>
                    <a:pt x="59" y="258"/>
                  </a:cubicBezTo>
                  <a:cubicBezTo>
                    <a:pt x="59" y="247"/>
                    <a:pt x="58" y="241"/>
                    <a:pt x="57" y="231"/>
                  </a:cubicBezTo>
                  <a:cubicBezTo>
                    <a:pt x="57" y="225"/>
                    <a:pt x="57" y="222"/>
                    <a:pt x="56" y="217"/>
                  </a:cubicBezTo>
                  <a:cubicBezTo>
                    <a:pt x="55" y="209"/>
                    <a:pt x="48" y="208"/>
                    <a:pt x="43" y="201"/>
                  </a:cubicBezTo>
                  <a:cubicBezTo>
                    <a:pt x="39" y="195"/>
                    <a:pt x="39" y="190"/>
                    <a:pt x="34" y="184"/>
                  </a:cubicBezTo>
                  <a:cubicBezTo>
                    <a:pt x="35" y="184"/>
                    <a:pt x="36" y="183"/>
                    <a:pt x="36" y="183"/>
                  </a:cubicBezTo>
                  <a:cubicBezTo>
                    <a:pt x="39" y="183"/>
                    <a:pt x="40" y="185"/>
                    <a:pt x="43" y="185"/>
                  </a:cubicBezTo>
                  <a:cubicBezTo>
                    <a:pt x="54" y="185"/>
                    <a:pt x="54" y="185"/>
                    <a:pt x="54" y="185"/>
                  </a:cubicBezTo>
                  <a:cubicBezTo>
                    <a:pt x="57" y="185"/>
                    <a:pt x="59" y="184"/>
                    <a:pt x="61" y="183"/>
                  </a:cubicBezTo>
                  <a:cubicBezTo>
                    <a:pt x="64" y="182"/>
                    <a:pt x="66" y="181"/>
                    <a:pt x="69" y="180"/>
                  </a:cubicBezTo>
                  <a:cubicBezTo>
                    <a:pt x="71" y="179"/>
                    <a:pt x="72" y="177"/>
                    <a:pt x="73" y="175"/>
                  </a:cubicBezTo>
                  <a:cubicBezTo>
                    <a:pt x="74" y="173"/>
                    <a:pt x="75" y="172"/>
                    <a:pt x="77" y="171"/>
                  </a:cubicBezTo>
                  <a:cubicBezTo>
                    <a:pt x="78" y="169"/>
                    <a:pt x="79" y="168"/>
                    <a:pt x="80" y="167"/>
                  </a:cubicBezTo>
                  <a:cubicBezTo>
                    <a:pt x="81" y="164"/>
                    <a:pt x="81" y="162"/>
                    <a:pt x="84" y="160"/>
                  </a:cubicBezTo>
                  <a:cubicBezTo>
                    <a:pt x="88" y="159"/>
                    <a:pt x="90" y="159"/>
                    <a:pt x="94" y="158"/>
                  </a:cubicBezTo>
                  <a:cubicBezTo>
                    <a:pt x="98" y="156"/>
                    <a:pt x="101" y="155"/>
                    <a:pt x="104" y="153"/>
                  </a:cubicBezTo>
                  <a:cubicBezTo>
                    <a:pt x="104" y="152"/>
                    <a:pt x="105" y="152"/>
                    <a:pt x="106" y="152"/>
                  </a:cubicBezTo>
                  <a:cubicBezTo>
                    <a:pt x="110" y="147"/>
                    <a:pt x="110" y="143"/>
                    <a:pt x="114" y="138"/>
                  </a:cubicBezTo>
                  <a:cubicBezTo>
                    <a:pt x="117" y="134"/>
                    <a:pt x="122" y="134"/>
                    <a:pt x="126" y="131"/>
                  </a:cubicBezTo>
                  <a:cubicBezTo>
                    <a:pt x="129" y="129"/>
                    <a:pt x="132" y="127"/>
                    <a:pt x="132" y="124"/>
                  </a:cubicBezTo>
                  <a:cubicBezTo>
                    <a:pt x="132" y="121"/>
                    <a:pt x="131" y="119"/>
                    <a:pt x="131" y="116"/>
                  </a:cubicBezTo>
                  <a:cubicBezTo>
                    <a:pt x="131" y="109"/>
                    <a:pt x="132" y="105"/>
                    <a:pt x="132" y="99"/>
                  </a:cubicBezTo>
                  <a:cubicBezTo>
                    <a:pt x="130" y="91"/>
                    <a:pt x="131" y="85"/>
                    <a:pt x="129" y="77"/>
                  </a:cubicBezTo>
                  <a:cubicBezTo>
                    <a:pt x="126" y="68"/>
                    <a:pt x="123" y="63"/>
                    <a:pt x="119" y="53"/>
                  </a:cubicBezTo>
                  <a:cubicBezTo>
                    <a:pt x="117" y="47"/>
                    <a:pt x="116" y="44"/>
                    <a:pt x="112" y="39"/>
                  </a:cubicBezTo>
                  <a:cubicBezTo>
                    <a:pt x="108" y="35"/>
                    <a:pt x="105" y="34"/>
                    <a:pt x="101" y="31"/>
                  </a:cubicBezTo>
                  <a:cubicBezTo>
                    <a:pt x="95" y="26"/>
                    <a:pt x="93" y="21"/>
                    <a:pt x="93" y="13"/>
                  </a:cubicBezTo>
                  <a:cubicBezTo>
                    <a:pt x="93" y="9"/>
                    <a:pt x="93" y="9"/>
                    <a:pt x="93" y="9"/>
                  </a:cubicBezTo>
                  <a:cubicBezTo>
                    <a:pt x="97" y="8"/>
                    <a:pt x="99" y="7"/>
                    <a:pt x="103" y="7"/>
                  </a:cubicBezTo>
                  <a:cubicBezTo>
                    <a:pt x="105" y="6"/>
                    <a:pt x="106" y="7"/>
                    <a:pt x="107" y="6"/>
                  </a:cubicBezTo>
                  <a:cubicBezTo>
                    <a:pt x="109" y="5"/>
                    <a:pt x="110" y="4"/>
                    <a:pt x="112" y="3"/>
                  </a:cubicBezTo>
                  <a:cubicBezTo>
                    <a:pt x="115" y="2"/>
                    <a:pt x="118" y="0"/>
                    <a:pt x="122" y="0"/>
                  </a:cubicBezTo>
                  <a:cubicBezTo>
                    <a:pt x="122" y="0"/>
                    <a:pt x="122" y="0"/>
                    <a:pt x="122" y="0"/>
                  </a:cubicBezTo>
                  <a:cubicBezTo>
                    <a:pt x="125" y="0"/>
                    <a:pt x="127" y="0"/>
                    <a:pt x="129" y="1"/>
                  </a:cubicBezTo>
                  <a:cubicBezTo>
                    <a:pt x="132" y="1"/>
                    <a:pt x="133" y="4"/>
                    <a:pt x="136" y="5"/>
                  </a:cubicBezTo>
                  <a:cubicBezTo>
                    <a:pt x="140" y="8"/>
                    <a:pt x="143" y="10"/>
                    <a:pt x="147" y="10"/>
                  </a:cubicBezTo>
                  <a:cubicBezTo>
                    <a:pt x="155" y="10"/>
                    <a:pt x="160" y="9"/>
                    <a:pt x="167" y="7"/>
                  </a:cubicBezTo>
                  <a:cubicBezTo>
                    <a:pt x="174" y="5"/>
                    <a:pt x="178" y="2"/>
                    <a:pt x="185" y="1"/>
                  </a:cubicBezTo>
                  <a:cubicBezTo>
                    <a:pt x="185" y="1"/>
                    <a:pt x="185" y="1"/>
                    <a:pt x="185" y="1"/>
                  </a:cubicBezTo>
                  <a:cubicBezTo>
                    <a:pt x="185" y="6"/>
                    <a:pt x="186" y="9"/>
                    <a:pt x="188" y="14"/>
                  </a:cubicBezTo>
                  <a:cubicBezTo>
                    <a:pt x="189" y="19"/>
                    <a:pt x="190" y="23"/>
                    <a:pt x="194" y="26"/>
                  </a:cubicBezTo>
                  <a:cubicBezTo>
                    <a:pt x="201" y="33"/>
                    <a:pt x="201" y="40"/>
                    <a:pt x="206" y="49"/>
                  </a:cubicBezTo>
                  <a:cubicBezTo>
                    <a:pt x="206" y="50"/>
                    <a:pt x="207" y="50"/>
                    <a:pt x="208" y="51"/>
                  </a:cubicBezTo>
                  <a:cubicBezTo>
                    <a:pt x="209" y="54"/>
                    <a:pt x="210" y="56"/>
                    <a:pt x="212" y="58"/>
                  </a:cubicBezTo>
                  <a:cubicBezTo>
                    <a:pt x="219" y="63"/>
                    <a:pt x="224" y="66"/>
                    <a:pt x="230" y="73"/>
                  </a:cubicBezTo>
                  <a:cubicBezTo>
                    <a:pt x="237" y="81"/>
                    <a:pt x="240" y="87"/>
                    <a:pt x="245" y="97"/>
                  </a:cubicBezTo>
                  <a:cubicBezTo>
                    <a:pt x="247" y="100"/>
                    <a:pt x="248" y="102"/>
                    <a:pt x="250" y="105"/>
                  </a:cubicBezTo>
                  <a:cubicBezTo>
                    <a:pt x="256" y="116"/>
                    <a:pt x="261" y="122"/>
                    <a:pt x="267" y="133"/>
                  </a:cubicBezTo>
                  <a:cubicBezTo>
                    <a:pt x="268" y="135"/>
                    <a:pt x="269" y="137"/>
                    <a:pt x="270" y="139"/>
                  </a:cubicBezTo>
                  <a:cubicBezTo>
                    <a:pt x="272" y="143"/>
                    <a:pt x="274" y="144"/>
                    <a:pt x="276" y="147"/>
                  </a:cubicBezTo>
                  <a:cubicBezTo>
                    <a:pt x="281" y="155"/>
                    <a:pt x="283" y="161"/>
                    <a:pt x="287" y="169"/>
                  </a:cubicBezTo>
                  <a:cubicBezTo>
                    <a:pt x="289" y="171"/>
                    <a:pt x="291" y="172"/>
                    <a:pt x="293" y="174"/>
                  </a:cubicBezTo>
                  <a:cubicBezTo>
                    <a:pt x="294" y="177"/>
                    <a:pt x="295" y="178"/>
                    <a:pt x="296" y="181"/>
                  </a:cubicBezTo>
                  <a:cubicBezTo>
                    <a:pt x="298" y="185"/>
                    <a:pt x="300" y="188"/>
                    <a:pt x="301" y="193"/>
                  </a:cubicBezTo>
                  <a:cubicBezTo>
                    <a:pt x="301" y="193"/>
                    <a:pt x="301" y="193"/>
                    <a:pt x="301" y="193"/>
                  </a:cubicBezTo>
                  <a:cubicBezTo>
                    <a:pt x="298" y="196"/>
                    <a:pt x="294" y="198"/>
                    <a:pt x="289" y="198"/>
                  </a:cubicBezTo>
                  <a:cubicBezTo>
                    <a:pt x="279" y="198"/>
                    <a:pt x="279" y="198"/>
                    <a:pt x="279" y="198"/>
                  </a:cubicBezTo>
                  <a:cubicBezTo>
                    <a:pt x="278" y="198"/>
                    <a:pt x="277" y="198"/>
                    <a:pt x="276" y="197"/>
                  </a:cubicBezTo>
                  <a:cubicBezTo>
                    <a:pt x="270" y="196"/>
                    <a:pt x="267" y="193"/>
                    <a:pt x="262" y="188"/>
                  </a:cubicBezTo>
                  <a:cubicBezTo>
                    <a:pt x="257" y="183"/>
                    <a:pt x="254" y="180"/>
                    <a:pt x="247" y="177"/>
                  </a:cubicBezTo>
                  <a:cubicBezTo>
                    <a:pt x="240" y="173"/>
                    <a:pt x="237" y="171"/>
                    <a:pt x="231" y="167"/>
                  </a:cubicBezTo>
                  <a:cubicBezTo>
                    <a:pt x="225" y="163"/>
                    <a:pt x="223" y="158"/>
                    <a:pt x="216" y="158"/>
                  </a:cubicBezTo>
                  <a:cubicBezTo>
                    <a:pt x="214" y="158"/>
                    <a:pt x="213" y="161"/>
                    <a:pt x="212" y="163"/>
                  </a:cubicBezTo>
                  <a:cubicBezTo>
                    <a:pt x="211" y="167"/>
                    <a:pt x="210" y="169"/>
                    <a:pt x="209" y="172"/>
                  </a:cubicBezTo>
                  <a:cubicBezTo>
                    <a:pt x="207" y="177"/>
                    <a:pt x="206" y="180"/>
                    <a:pt x="206" y="185"/>
                  </a:cubicBezTo>
                  <a:cubicBezTo>
                    <a:pt x="206" y="193"/>
                    <a:pt x="208" y="197"/>
                    <a:pt x="211" y="203"/>
                  </a:cubicBezTo>
                  <a:cubicBezTo>
                    <a:pt x="213" y="210"/>
                    <a:pt x="212" y="214"/>
                    <a:pt x="214" y="221"/>
                  </a:cubicBezTo>
                  <a:cubicBezTo>
                    <a:pt x="217" y="227"/>
                    <a:pt x="220" y="230"/>
                    <a:pt x="222" y="237"/>
                  </a:cubicBezTo>
                  <a:cubicBezTo>
                    <a:pt x="225" y="243"/>
                    <a:pt x="224" y="247"/>
                    <a:pt x="226" y="254"/>
                  </a:cubicBezTo>
                  <a:cubicBezTo>
                    <a:pt x="229" y="261"/>
                    <a:pt x="233" y="264"/>
                    <a:pt x="236" y="271"/>
                  </a:cubicBezTo>
                  <a:cubicBezTo>
                    <a:pt x="239" y="277"/>
                    <a:pt x="239" y="281"/>
                    <a:pt x="240" y="288"/>
                  </a:cubicBezTo>
                  <a:cubicBezTo>
                    <a:pt x="242" y="296"/>
                    <a:pt x="245" y="300"/>
                    <a:pt x="250" y="305"/>
                  </a:cubicBezTo>
                  <a:cubicBezTo>
                    <a:pt x="253" y="308"/>
                    <a:pt x="255" y="310"/>
                    <a:pt x="257" y="313"/>
                  </a:cubicBezTo>
                  <a:cubicBezTo>
                    <a:pt x="259" y="315"/>
                    <a:pt x="260" y="316"/>
                    <a:pt x="260" y="318"/>
                  </a:cubicBezTo>
                  <a:cubicBezTo>
                    <a:pt x="260" y="322"/>
                    <a:pt x="258" y="323"/>
                    <a:pt x="256" y="326"/>
                  </a:cubicBezTo>
                  <a:cubicBezTo>
                    <a:pt x="252" y="330"/>
                    <a:pt x="251" y="334"/>
                    <a:pt x="249" y="339"/>
                  </a:cubicBezTo>
                  <a:cubicBezTo>
                    <a:pt x="247" y="346"/>
                    <a:pt x="247" y="351"/>
                    <a:pt x="247" y="358"/>
                  </a:cubicBezTo>
                  <a:cubicBezTo>
                    <a:pt x="247" y="362"/>
                    <a:pt x="247" y="364"/>
                    <a:pt x="247" y="368"/>
                  </a:cubicBezTo>
                  <a:cubicBezTo>
                    <a:pt x="249" y="374"/>
                    <a:pt x="252" y="378"/>
                    <a:pt x="252" y="385"/>
                  </a:cubicBezTo>
                  <a:cubicBezTo>
                    <a:pt x="252" y="413"/>
                    <a:pt x="252" y="413"/>
                    <a:pt x="252" y="413"/>
                  </a:cubicBezTo>
                  <a:cubicBezTo>
                    <a:pt x="253" y="414"/>
                    <a:pt x="253" y="414"/>
                    <a:pt x="254" y="414"/>
                  </a:cubicBezTo>
                  <a:cubicBezTo>
                    <a:pt x="257" y="414"/>
                    <a:pt x="258" y="413"/>
                    <a:pt x="260" y="412"/>
                  </a:cubicBezTo>
                  <a:cubicBezTo>
                    <a:pt x="265" y="410"/>
                    <a:pt x="267" y="407"/>
                    <a:pt x="271" y="404"/>
                  </a:cubicBezTo>
                  <a:cubicBezTo>
                    <a:pt x="278" y="400"/>
                    <a:pt x="283" y="397"/>
                    <a:pt x="291" y="396"/>
                  </a:cubicBezTo>
                  <a:cubicBezTo>
                    <a:pt x="294" y="396"/>
                    <a:pt x="295" y="397"/>
                    <a:pt x="298" y="397"/>
                  </a:cubicBezTo>
                  <a:cubicBezTo>
                    <a:pt x="303" y="397"/>
                    <a:pt x="305" y="394"/>
                    <a:pt x="309" y="393"/>
                  </a:cubicBezTo>
                  <a:cubicBezTo>
                    <a:pt x="318" y="389"/>
                    <a:pt x="323" y="388"/>
                    <a:pt x="332" y="388"/>
                  </a:cubicBezTo>
                  <a:cubicBezTo>
                    <a:pt x="335" y="388"/>
                    <a:pt x="337" y="389"/>
                    <a:pt x="341" y="389"/>
                  </a:cubicBezTo>
                  <a:cubicBezTo>
                    <a:pt x="346" y="389"/>
                    <a:pt x="349" y="388"/>
                    <a:pt x="355" y="388"/>
                  </a:cubicBezTo>
                  <a:cubicBezTo>
                    <a:pt x="359" y="388"/>
                    <a:pt x="361" y="389"/>
                    <a:pt x="365" y="390"/>
                  </a:cubicBezTo>
                  <a:cubicBezTo>
                    <a:pt x="365" y="390"/>
                    <a:pt x="365" y="390"/>
                    <a:pt x="365" y="390"/>
                  </a:cubicBezTo>
                  <a:cubicBezTo>
                    <a:pt x="364" y="396"/>
                    <a:pt x="363" y="399"/>
                    <a:pt x="359" y="402"/>
                  </a:cubicBezTo>
                  <a:cubicBezTo>
                    <a:pt x="357" y="405"/>
                    <a:pt x="357" y="407"/>
                    <a:pt x="354" y="409"/>
                  </a:cubicBezTo>
                  <a:cubicBezTo>
                    <a:pt x="349" y="412"/>
                    <a:pt x="344" y="411"/>
                    <a:pt x="342" y="416"/>
                  </a:cubicBezTo>
                  <a:cubicBezTo>
                    <a:pt x="340" y="418"/>
                    <a:pt x="341" y="420"/>
                    <a:pt x="341" y="422"/>
                  </a:cubicBezTo>
                  <a:cubicBezTo>
                    <a:pt x="341" y="427"/>
                    <a:pt x="341" y="427"/>
                    <a:pt x="341" y="427"/>
                  </a:cubicBezTo>
                  <a:cubicBezTo>
                    <a:pt x="341" y="433"/>
                    <a:pt x="341" y="436"/>
                    <a:pt x="341" y="441"/>
                  </a:cubicBezTo>
                  <a:cubicBezTo>
                    <a:pt x="341" y="447"/>
                    <a:pt x="341" y="451"/>
                    <a:pt x="339" y="455"/>
                  </a:cubicBezTo>
                  <a:cubicBezTo>
                    <a:pt x="338" y="456"/>
                    <a:pt x="337" y="456"/>
                    <a:pt x="336" y="457"/>
                  </a:cubicBezTo>
                  <a:cubicBezTo>
                    <a:pt x="333" y="460"/>
                    <a:pt x="331" y="461"/>
                    <a:pt x="329" y="465"/>
                  </a:cubicBezTo>
                  <a:cubicBezTo>
                    <a:pt x="325" y="470"/>
                    <a:pt x="324" y="475"/>
                    <a:pt x="320" y="480"/>
                  </a:cubicBezTo>
                  <a:cubicBezTo>
                    <a:pt x="317" y="483"/>
                    <a:pt x="316" y="486"/>
                    <a:pt x="312" y="488"/>
                  </a:cubicBezTo>
                  <a:cubicBezTo>
                    <a:pt x="308" y="489"/>
                    <a:pt x="306" y="486"/>
                    <a:pt x="301" y="488"/>
                  </a:cubicBezTo>
                  <a:cubicBezTo>
                    <a:pt x="296" y="489"/>
                    <a:pt x="298" y="496"/>
                    <a:pt x="295" y="500"/>
                  </a:cubicBezTo>
                  <a:cubicBezTo>
                    <a:pt x="290" y="506"/>
                    <a:pt x="284" y="506"/>
                    <a:pt x="276" y="507"/>
                  </a:cubicBezTo>
                  <a:cubicBezTo>
                    <a:pt x="273" y="507"/>
                    <a:pt x="272" y="508"/>
                    <a:pt x="269" y="508"/>
                  </a:cubicBezTo>
                  <a:cubicBezTo>
                    <a:pt x="259" y="508"/>
                    <a:pt x="259" y="508"/>
                    <a:pt x="259" y="508"/>
                  </a:cubicBezTo>
                  <a:cubicBezTo>
                    <a:pt x="253" y="508"/>
                    <a:pt x="250" y="508"/>
                    <a:pt x="244" y="510"/>
                  </a:cubicBezTo>
                  <a:cubicBezTo>
                    <a:pt x="239" y="512"/>
                    <a:pt x="236" y="515"/>
                    <a:pt x="231" y="515"/>
                  </a:cubicBezTo>
                  <a:cubicBezTo>
                    <a:pt x="227" y="515"/>
                    <a:pt x="224" y="513"/>
                    <a:pt x="221" y="510"/>
                  </a:cubicBezTo>
                  <a:cubicBezTo>
                    <a:pt x="220" y="509"/>
                    <a:pt x="218" y="508"/>
                    <a:pt x="217" y="506"/>
                  </a:cubicBezTo>
                  <a:cubicBezTo>
                    <a:pt x="216" y="499"/>
                    <a:pt x="217" y="494"/>
                    <a:pt x="214" y="488"/>
                  </a:cubicBezTo>
                  <a:cubicBezTo>
                    <a:pt x="202" y="495"/>
                    <a:pt x="200" y="506"/>
                    <a:pt x="192" y="518"/>
                  </a:cubicBezTo>
                  <a:cubicBezTo>
                    <a:pt x="189" y="524"/>
                    <a:pt x="187" y="528"/>
                    <a:pt x="182" y="533"/>
                  </a:cubicBezTo>
                  <a:cubicBezTo>
                    <a:pt x="178" y="538"/>
                    <a:pt x="177" y="541"/>
                    <a:pt x="172" y="543"/>
                  </a:cubicBezTo>
                  <a:cubicBezTo>
                    <a:pt x="171" y="544"/>
                    <a:pt x="170" y="545"/>
                    <a:pt x="168" y="545"/>
                  </a:cubicBezTo>
                  <a:cubicBezTo>
                    <a:pt x="166" y="545"/>
                    <a:pt x="166" y="543"/>
                    <a:pt x="165" y="542"/>
                  </a:cubicBezTo>
                  <a:cubicBezTo>
                    <a:pt x="162" y="538"/>
                    <a:pt x="163" y="535"/>
                    <a:pt x="163" y="530"/>
                  </a:cubicBezTo>
                  <a:cubicBezTo>
                    <a:pt x="163" y="524"/>
                    <a:pt x="166" y="521"/>
                    <a:pt x="166" y="515"/>
                  </a:cubicBezTo>
                  <a:cubicBezTo>
                    <a:pt x="166" y="512"/>
                    <a:pt x="165" y="509"/>
                    <a:pt x="166" y="506"/>
                  </a:cubicBezTo>
                  <a:cubicBezTo>
                    <a:pt x="162" y="506"/>
                    <a:pt x="162" y="506"/>
                    <a:pt x="162" y="506"/>
                  </a:cubicBezTo>
                  <a:cubicBezTo>
                    <a:pt x="158" y="507"/>
                    <a:pt x="157" y="509"/>
                    <a:pt x="154" y="512"/>
                  </a:cubicBezTo>
                  <a:cubicBezTo>
                    <a:pt x="151" y="514"/>
                    <a:pt x="148" y="515"/>
                    <a:pt x="145" y="517"/>
                  </a:cubicBezTo>
                  <a:cubicBezTo>
                    <a:pt x="143" y="518"/>
                    <a:pt x="142" y="519"/>
                    <a:pt x="140" y="519"/>
                  </a:cubicBezTo>
                  <a:cubicBezTo>
                    <a:pt x="136" y="519"/>
                    <a:pt x="133" y="518"/>
                    <a:pt x="131" y="515"/>
                  </a:cubicBezTo>
                  <a:cubicBezTo>
                    <a:pt x="128" y="511"/>
                    <a:pt x="129" y="508"/>
                    <a:pt x="126" y="504"/>
                  </a:cubicBezTo>
                  <a:cubicBezTo>
                    <a:pt x="124" y="501"/>
                    <a:pt x="121" y="500"/>
                    <a:pt x="119" y="496"/>
                  </a:cubicBezTo>
                  <a:cubicBezTo>
                    <a:pt x="115" y="491"/>
                    <a:pt x="113" y="487"/>
                    <a:pt x="111" y="481"/>
                  </a:cubicBezTo>
                  <a:cubicBezTo>
                    <a:pt x="109" y="478"/>
                    <a:pt x="108" y="475"/>
                    <a:pt x="104" y="473"/>
                  </a:cubicBezTo>
                  <a:cubicBezTo>
                    <a:pt x="101" y="471"/>
                    <a:pt x="98" y="471"/>
                    <a:pt x="94" y="469"/>
                  </a:cubicBezTo>
                  <a:cubicBezTo>
                    <a:pt x="90" y="467"/>
                    <a:pt x="88" y="465"/>
                    <a:pt x="83" y="465"/>
                  </a:cubicBezTo>
                  <a:cubicBezTo>
                    <a:pt x="82" y="464"/>
                    <a:pt x="81" y="465"/>
                    <a:pt x="79" y="465"/>
                  </a:cubicBezTo>
                  <a:cubicBezTo>
                    <a:pt x="75" y="464"/>
                    <a:pt x="72" y="463"/>
                    <a:pt x="68" y="463"/>
                  </a:cubicBezTo>
                  <a:cubicBezTo>
                    <a:pt x="68" y="463"/>
                    <a:pt x="68" y="463"/>
                    <a:pt x="68" y="463"/>
                  </a:cubicBezTo>
                  <a:cubicBezTo>
                    <a:pt x="72" y="440"/>
                    <a:pt x="72" y="440"/>
                    <a:pt x="72" y="440"/>
                  </a:cubicBezTo>
                  <a:cubicBezTo>
                    <a:pt x="72" y="431"/>
                    <a:pt x="72" y="426"/>
                    <a:pt x="67" y="419"/>
                  </a:cubicBezTo>
                  <a:cubicBezTo>
                    <a:pt x="65" y="415"/>
                    <a:pt x="61" y="414"/>
                    <a:pt x="59" y="409"/>
                  </a:cubicBezTo>
                  <a:cubicBezTo>
                    <a:pt x="57" y="406"/>
                    <a:pt x="56" y="404"/>
                    <a:pt x="55" y="401"/>
                  </a:cubicBezTo>
                  <a:cubicBezTo>
                    <a:pt x="50" y="392"/>
                    <a:pt x="45" y="388"/>
                    <a:pt x="40" y="380"/>
                  </a:cubicBezTo>
                  <a:cubicBezTo>
                    <a:pt x="38" y="376"/>
                    <a:pt x="38" y="374"/>
                    <a:pt x="36" y="371"/>
                  </a:cubicBezTo>
                  <a:cubicBezTo>
                    <a:pt x="30" y="372"/>
                    <a:pt x="27" y="374"/>
                    <a:pt x="21" y="376"/>
                  </a:cubicBezTo>
                  <a:cubicBezTo>
                    <a:pt x="18" y="377"/>
                    <a:pt x="16" y="381"/>
                    <a:pt x="12" y="381"/>
                  </a:cubicBezTo>
                  <a:cubicBezTo>
                    <a:pt x="11" y="381"/>
                    <a:pt x="11" y="378"/>
                    <a:pt x="10" y="377"/>
                  </a:cubicBezTo>
                  <a:cubicBezTo>
                    <a:pt x="9" y="375"/>
                    <a:pt x="9" y="374"/>
                    <a:pt x="8" y="373"/>
                  </a:cubicBezTo>
                  <a:cubicBezTo>
                    <a:pt x="7" y="369"/>
                    <a:pt x="6" y="368"/>
                    <a:pt x="5" y="364"/>
                  </a:cubicBezTo>
                  <a:cubicBezTo>
                    <a:pt x="2" y="358"/>
                    <a:pt x="0" y="354"/>
                    <a:pt x="0" y="348"/>
                  </a:cubicBezTo>
                  <a:cubicBezTo>
                    <a:pt x="0" y="337"/>
                    <a:pt x="0" y="337"/>
                    <a:pt x="0" y="337"/>
                  </a:cubicBezTo>
                  <a:cubicBezTo>
                    <a:pt x="0" y="329"/>
                    <a:pt x="10" y="326"/>
                    <a:pt x="11" y="318"/>
                  </a:cubicBezTo>
                  <a:cubicBezTo>
                    <a:pt x="11" y="317"/>
                    <a:pt x="11" y="315"/>
                    <a:pt x="11" y="314"/>
                  </a:cubicBezTo>
                  <a:cubicBezTo>
                    <a:pt x="12" y="307"/>
                    <a:pt x="13" y="304"/>
                    <a:pt x="13" y="297"/>
                  </a:cubicBezTo>
                  <a:close/>
                </a:path>
              </a:pathLst>
            </a:custGeom>
            <a:solidFill>
              <a:srgbClr val="9DC423"/>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17">
              <a:extLst>
                <a:ext uri="{FF2B5EF4-FFF2-40B4-BE49-F238E27FC236}">
                  <a16:creationId xmlns:a16="http://schemas.microsoft.com/office/drawing/2014/main" id="{59A37D4B-CAD7-DAC1-B715-B4E318B0996C}"/>
                </a:ext>
              </a:extLst>
            </p:cNvPr>
            <p:cNvSpPr>
              <a:spLocks/>
            </p:cNvSpPr>
            <p:nvPr/>
          </p:nvSpPr>
          <p:spPr bwMode="auto">
            <a:xfrm>
              <a:off x="3338395" y="4449735"/>
              <a:ext cx="431287" cy="663813"/>
            </a:xfrm>
            <a:custGeom>
              <a:avLst/>
              <a:gdLst>
                <a:gd name="T0" fmla="*/ 2147483646 w 256"/>
                <a:gd name="T1" fmla="*/ 2147483646 h 385"/>
                <a:gd name="T2" fmla="*/ 2147483646 w 256"/>
                <a:gd name="T3" fmla="*/ 2147483646 h 385"/>
                <a:gd name="T4" fmla="*/ 2147483646 w 256"/>
                <a:gd name="T5" fmla="*/ 2147483646 h 385"/>
                <a:gd name="T6" fmla="*/ 2147483646 w 256"/>
                <a:gd name="T7" fmla="*/ 2147483646 h 385"/>
                <a:gd name="T8" fmla="*/ 2147483646 w 256"/>
                <a:gd name="T9" fmla="*/ 2147483646 h 385"/>
                <a:gd name="T10" fmla="*/ 2147483646 w 256"/>
                <a:gd name="T11" fmla="*/ 2147483646 h 385"/>
                <a:gd name="T12" fmla="*/ 2147483646 w 256"/>
                <a:gd name="T13" fmla="*/ 2147483646 h 385"/>
                <a:gd name="T14" fmla="*/ 2147483646 w 256"/>
                <a:gd name="T15" fmla="*/ 2147483646 h 385"/>
                <a:gd name="T16" fmla="*/ 2147483646 w 256"/>
                <a:gd name="T17" fmla="*/ 2147483646 h 385"/>
                <a:gd name="T18" fmla="*/ 2147483646 w 256"/>
                <a:gd name="T19" fmla="*/ 2147483646 h 385"/>
                <a:gd name="T20" fmla="*/ 2147483646 w 256"/>
                <a:gd name="T21" fmla="*/ 2147483646 h 385"/>
                <a:gd name="T22" fmla="*/ 2147483646 w 256"/>
                <a:gd name="T23" fmla="*/ 2147483646 h 385"/>
                <a:gd name="T24" fmla="*/ 2147483646 w 256"/>
                <a:gd name="T25" fmla="*/ 2147483646 h 385"/>
                <a:gd name="T26" fmla="*/ 2147483646 w 256"/>
                <a:gd name="T27" fmla="*/ 2147483646 h 385"/>
                <a:gd name="T28" fmla="*/ 2147483646 w 256"/>
                <a:gd name="T29" fmla="*/ 2147483646 h 385"/>
                <a:gd name="T30" fmla="*/ 2147483646 w 256"/>
                <a:gd name="T31" fmla="*/ 2147483646 h 385"/>
                <a:gd name="T32" fmla="*/ 2147483646 w 256"/>
                <a:gd name="T33" fmla="*/ 2147483646 h 385"/>
                <a:gd name="T34" fmla="*/ 2147483646 w 256"/>
                <a:gd name="T35" fmla="*/ 2147483646 h 385"/>
                <a:gd name="T36" fmla="*/ 2147483646 w 256"/>
                <a:gd name="T37" fmla="*/ 2147483646 h 385"/>
                <a:gd name="T38" fmla="*/ 2147483646 w 256"/>
                <a:gd name="T39" fmla="*/ 2147483646 h 385"/>
                <a:gd name="T40" fmla="*/ 2147483646 w 256"/>
                <a:gd name="T41" fmla="*/ 2147483646 h 385"/>
                <a:gd name="T42" fmla="*/ 2147483646 w 256"/>
                <a:gd name="T43" fmla="*/ 2147483646 h 385"/>
                <a:gd name="T44" fmla="*/ 2147483646 w 256"/>
                <a:gd name="T45" fmla="*/ 2147483646 h 385"/>
                <a:gd name="T46" fmla="*/ 2147483646 w 256"/>
                <a:gd name="T47" fmla="*/ 2147483646 h 385"/>
                <a:gd name="T48" fmla="*/ 2147483646 w 256"/>
                <a:gd name="T49" fmla="*/ 2147483646 h 385"/>
                <a:gd name="T50" fmla="*/ 2147483646 w 256"/>
                <a:gd name="T51" fmla="*/ 2147483646 h 385"/>
                <a:gd name="T52" fmla="*/ 2147483646 w 256"/>
                <a:gd name="T53" fmla="*/ 2147483646 h 385"/>
                <a:gd name="T54" fmla="*/ 2147483646 w 256"/>
                <a:gd name="T55" fmla="*/ 2147483646 h 385"/>
                <a:gd name="T56" fmla="*/ 2147483646 w 256"/>
                <a:gd name="T57" fmla="*/ 2147483646 h 385"/>
                <a:gd name="T58" fmla="*/ 2147483646 w 256"/>
                <a:gd name="T59" fmla="*/ 2147483646 h 385"/>
                <a:gd name="T60" fmla="*/ 2147483646 w 256"/>
                <a:gd name="T61" fmla="*/ 2147483646 h 385"/>
                <a:gd name="T62" fmla="*/ 2147483646 w 256"/>
                <a:gd name="T63" fmla="*/ 2147483646 h 385"/>
                <a:gd name="T64" fmla="*/ 2147483646 w 256"/>
                <a:gd name="T65" fmla="*/ 2147483646 h 385"/>
                <a:gd name="T66" fmla="*/ 2147483646 w 256"/>
                <a:gd name="T67" fmla="*/ 2147483646 h 385"/>
                <a:gd name="T68" fmla="*/ 2147483646 w 256"/>
                <a:gd name="T69" fmla="*/ 2147483646 h 385"/>
                <a:gd name="T70" fmla="*/ 2147483646 w 256"/>
                <a:gd name="T71" fmla="*/ 2147483646 h 385"/>
                <a:gd name="T72" fmla="*/ 2147483646 w 256"/>
                <a:gd name="T73" fmla="*/ 2147483646 h 385"/>
                <a:gd name="T74" fmla="*/ 2147483646 w 256"/>
                <a:gd name="T75" fmla="*/ 2147483646 h 385"/>
                <a:gd name="T76" fmla="*/ 2147483646 w 256"/>
                <a:gd name="T77" fmla="*/ 2147483646 h 385"/>
                <a:gd name="T78" fmla="*/ 2147483646 w 256"/>
                <a:gd name="T79" fmla="*/ 2147483646 h 385"/>
                <a:gd name="T80" fmla="*/ 2147483646 w 256"/>
                <a:gd name="T81" fmla="*/ 2147483646 h 385"/>
                <a:gd name="T82" fmla="*/ 2147483646 w 256"/>
                <a:gd name="T83" fmla="*/ 2147483646 h 385"/>
                <a:gd name="T84" fmla="*/ 2147483646 w 256"/>
                <a:gd name="T85" fmla="*/ 2147483646 h 385"/>
                <a:gd name="T86" fmla="*/ 2147483646 w 256"/>
                <a:gd name="T87" fmla="*/ 2147483646 h 385"/>
                <a:gd name="T88" fmla="*/ 0 w 256"/>
                <a:gd name="T89" fmla="*/ 2147483646 h 385"/>
                <a:gd name="T90" fmla="*/ 2147483646 w 256"/>
                <a:gd name="T91" fmla="*/ 2147483646 h 385"/>
                <a:gd name="T92" fmla="*/ 2147483646 w 256"/>
                <a:gd name="T93" fmla="*/ 2147483646 h 385"/>
                <a:gd name="T94" fmla="*/ 2147483646 w 256"/>
                <a:gd name="T95" fmla="*/ 2147483646 h 385"/>
                <a:gd name="T96" fmla="*/ 2147483646 w 256"/>
                <a:gd name="T97" fmla="*/ 2147483646 h 385"/>
                <a:gd name="T98" fmla="*/ 2147483646 w 256"/>
                <a:gd name="T99" fmla="*/ 2147483646 h 385"/>
                <a:gd name="T100" fmla="*/ 2147483646 w 256"/>
                <a:gd name="T101" fmla="*/ 2147483646 h 385"/>
                <a:gd name="T102" fmla="*/ 2147483646 w 256"/>
                <a:gd name="T103" fmla="*/ 2147483646 h 385"/>
                <a:gd name="T104" fmla="*/ 2147483646 w 256"/>
                <a:gd name="T105" fmla="*/ 2147483646 h 385"/>
                <a:gd name="T106" fmla="*/ 2147483646 w 256"/>
                <a:gd name="T107" fmla="*/ 2147483646 h 385"/>
                <a:gd name="T108" fmla="*/ 2147483646 w 256"/>
                <a:gd name="T109" fmla="*/ 2147483646 h 385"/>
                <a:gd name="T110" fmla="*/ 2147483646 w 256"/>
                <a:gd name="T111" fmla="*/ 2147483646 h 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6"/>
                <a:gd name="T169" fmla="*/ 0 h 385"/>
                <a:gd name="T170" fmla="*/ 256 w 256"/>
                <a:gd name="T171" fmla="*/ 385 h 3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6" h="385">
                  <a:moveTo>
                    <a:pt x="90" y="9"/>
                  </a:moveTo>
                  <a:cubicBezTo>
                    <a:pt x="90" y="12"/>
                    <a:pt x="89" y="14"/>
                    <a:pt x="89" y="17"/>
                  </a:cubicBezTo>
                  <a:cubicBezTo>
                    <a:pt x="89" y="22"/>
                    <a:pt x="90" y="25"/>
                    <a:pt x="88" y="30"/>
                  </a:cubicBezTo>
                  <a:cubicBezTo>
                    <a:pt x="88" y="33"/>
                    <a:pt x="86" y="35"/>
                    <a:pt x="84" y="38"/>
                  </a:cubicBezTo>
                  <a:cubicBezTo>
                    <a:pt x="82" y="41"/>
                    <a:pt x="80" y="43"/>
                    <a:pt x="78" y="46"/>
                  </a:cubicBezTo>
                  <a:cubicBezTo>
                    <a:pt x="76" y="48"/>
                    <a:pt x="74" y="49"/>
                    <a:pt x="73" y="52"/>
                  </a:cubicBezTo>
                  <a:cubicBezTo>
                    <a:pt x="73" y="53"/>
                    <a:pt x="74" y="54"/>
                    <a:pt x="74" y="56"/>
                  </a:cubicBezTo>
                  <a:cubicBezTo>
                    <a:pt x="74" y="59"/>
                    <a:pt x="73" y="61"/>
                    <a:pt x="73" y="65"/>
                  </a:cubicBezTo>
                  <a:cubicBezTo>
                    <a:pt x="75" y="66"/>
                    <a:pt x="75" y="66"/>
                    <a:pt x="75" y="66"/>
                  </a:cubicBezTo>
                  <a:cubicBezTo>
                    <a:pt x="84" y="66"/>
                    <a:pt x="89" y="67"/>
                    <a:pt x="98" y="67"/>
                  </a:cubicBezTo>
                  <a:cubicBezTo>
                    <a:pt x="103" y="67"/>
                    <a:pt x="106" y="66"/>
                    <a:pt x="111" y="65"/>
                  </a:cubicBezTo>
                  <a:cubicBezTo>
                    <a:pt x="114" y="64"/>
                    <a:pt x="116" y="63"/>
                    <a:pt x="119" y="62"/>
                  </a:cubicBezTo>
                  <a:cubicBezTo>
                    <a:pt x="121" y="61"/>
                    <a:pt x="123" y="61"/>
                    <a:pt x="126" y="60"/>
                  </a:cubicBezTo>
                  <a:cubicBezTo>
                    <a:pt x="115" y="136"/>
                    <a:pt x="115" y="136"/>
                    <a:pt x="115" y="136"/>
                  </a:cubicBezTo>
                  <a:cubicBezTo>
                    <a:pt x="115" y="137"/>
                    <a:pt x="114" y="137"/>
                    <a:pt x="115" y="138"/>
                  </a:cubicBezTo>
                  <a:cubicBezTo>
                    <a:pt x="116" y="140"/>
                    <a:pt x="118" y="141"/>
                    <a:pt x="121" y="142"/>
                  </a:cubicBezTo>
                  <a:cubicBezTo>
                    <a:pt x="126" y="144"/>
                    <a:pt x="129" y="146"/>
                    <a:pt x="133" y="149"/>
                  </a:cubicBezTo>
                  <a:cubicBezTo>
                    <a:pt x="138" y="152"/>
                    <a:pt x="139" y="155"/>
                    <a:pt x="144" y="157"/>
                  </a:cubicBezTo>
                  <a:cubicBezTo>
                    <a:pt x="148" y="159"/>
                    <a:pt x="151" y="159"/>
                    <a:pt x="155" y="161"/>
                  </a:cubicBezTo>
                  <a:cubicBezTo>
                    <a:pt x="162" y="163"/>
                    <a:pt x="165" y="166"/>
                    <a:pt x="171" y="168"/>
                  </a:cubicBezTo>
                  <a:cubicBezTo>
                    <a:pt x="181" y="172"/>
                    <a:pt x="187" y="173"/>
                    <a:pt x="197" y="173"/>
                  </a:cubicBezTo>
                  <a:cubicBezTo>
                    <a:pt x="197" y="173"/>
                    <a:pt x="197" y="173"/>
                    <a:pt x="197" y="173"/>
                  </a:cubicBezTo>
                  <a:cubicBezTo>
                    <a:pt x="197" y="180"/>
                    <a:pt x="196" y="183"/>
                    <a:pt x="195" y="190"/>
                  </a:cubicBezTo>
                  <a:cubicBezTo>
                    <a:pt x="195" y="191"/>
                    <a:pt x="195" y="193"/>
                    <a:pt x="195" y="194"/>
                  </a:cubicBezTo>
                  <a:cubicBezTo>
                    <a:pt x="194" y="202"/>
                    <a:pt x="184" y="205"/>
                    <a:pt x="184" y="213"/>
                  </a:cubicBezTo>
                  <a:cubicBezTo>
                    <a:pt x="184" y="224"/>
                    <a:pt x="184" y="224"/>
                    <a:pt x="184" y="224"/>
                  </a:cubicBezTo>
                  <a:cubicBezTo>
                    <a:pt x="184" y="230"/>
                    <a:pt x="186" y="234"/>
                    <a:pt x="189" y="240"/>
                  </a:cubicBezTo>
                  <a:cubicBezTo>
                    <a:pt x="190" y="244"/>
                    <a:pt x="191" y="245"/>
                    <a:pt x="192" y="249"/>
                  </a:cubicBezTo>
                  <a:cubicBezTo>
                    <a:pt x="193" y="250"/>
                    <a:pt x="193" y="251"/>
                    <a:pt x="194" y="253"/>
                  </a:cubicBezTo>
                  <a:cubicBezTo>
                    <a:pt x="195" y="254"/>
                    <a:pt x="195" y="257"/>
                    <a:pt x="196" y="257"/>
                  </a:cubicBezTo>
                  <a:cubicBezTo>
                    <a:pt x="200" y="257"/>
                    <a:pt x="202" y="253"/>
                    <a:pt x="205" y="252"/>
                  </a:cubicBezTo>
                  <a:cubicBezTo>
                    <a:pt x="211" y="250"/>
                    <a:pt x="214" y="248"/>
                    <a:pt x="220" y="247"/>
                  </a:cubicBezTo>
                  <a:cubicBezTo>
                    <a:pt x="222" y="250"/>
                    <a:pt x="222" y="252"/>
                    <a:pt x="224" y="256"/>
                  </a:cubicBezTo>
                  <a:cubicBezTo>
                    <a:pt x="229" y="264"/>
                    <a:pt x="234" y="268"/>
                    <a:pt x="239" y="277"/>
                  </a:cubicBezTo>
                  <a:cubicBezTo>
                    <a:pt x="240" y="280"/>
                    <a:pt x="241" y="282"/>
                    <a:pt x="243" y="285"/>
                  </a:cubicBezTo>
                  <a:cubicBezTo>
                    <a:pt x="245" y="290"/>
                    <a:pt x="249" y="291"/>
                    <a:pt x="251" y="295"/>
                  </a:cubicBezTo>
                  <a:cubicBezTo>
                    <a:pt x="256" y="302"/>
                    <a:pt x="256" y="307"/>
                    <a:pt x="256" y="316"/>
                  </a:cubicBezTo>
                  <a:cubicBezTo>
                    <a:pt x="252" y="339"/>
                    <a:pt x="252" y="339"/>
                    <a:pt x="252" y="339"/>
                  </a:cubicBezTo>
                  <a:cubicBezTo>
                    <a:pt x="252" y="339"/>
                    <a:pt x="252" y="339"/>
                    <a:pt x="252" y="339"/>
                  </a:cubicBezTo>
                  <a:cubicBezTo>
                    <a:pt x="245" y="339"/>
                    <a:pt x="241" y="338"/>
                    <a:pt x="235" y="338"/>
                  </a:cubicBezTo>
                  <a:cubicBezTo>
                    <a:pt x="227" y="338"/>
                    <a:pt x="222" y="339"/>
                    <a:pt x="217" y="345"/>
                  </a:cubicBezTo>
                  <a:cubicBezTo>
                    <a:pt x="214" y="348"/>
                    <a:pt x="213" y="351"/>
                    <a:pt x="211" y="355"/>
                  </a:cubicBezTo>
                  <a:cubicBezTo>
                    <a:pt x="209" y="358"/>
                    <a:pt x="208" y="360"/>
                    <a:pt x="207" y="364"/>
                  </a:cubicBezTo>
                  <a:cubicBezTo>
                    <a:pt x="205" y="368"/>
                    <a:pt x="203" y="370"/>
                    <a:pt x="202" y="374"/>
                  </a:cubicBezTo>
                  <a:cubicBezTo>
                    <a:pt x="200" y="378"/>
                    <a:pt x="200" y="381"/>
                    <a:pt x="198" y="385"/>
                  </a:cubicBezTo>
                  <a:cubicBezTo>
                    <a:pt x="198" y="385"/>
                    <a:pt x="198" y="385"/>
                    <a:pt x="198" y="385"/>
                  </a:cubicBezTo>
                  <a:cubicBezTo>
                    <a:pt x="196" y="384"/>
                    <a:pt x="194" y="383"/>
                    <a:pt x="193" y="380"/>
                  </a:cubicBezTo>
                  <a:cubicBezTo>
                    <a:pt x="191" y="378"/>
                    <a:pt x="188" y="379"/>
                    <a:pt x="188" y="376"/>
                  </a:cubicBezTo>
                  <a:cubicBezTo>
                    <a:pt x="188" y="374"/>
                    <a:pt x="190" y="374"/>
                    <a:pt x="192" y="373"/>
                  </a:cubicBezTo>
                  <a:cubicBezTo>
                    <a:pt x="192" y="371"/>
                    <a:pt x="192" y="370"/>
                    <a:pt x="192" y="369"/>
                  </a:cubicBezTo>
                  <a:cubicBezTo>
                    <a:pt x="192" y="365"/>
                    <a:pt x="188" y="364"/>
                    <a:pt x="185" y="363"/>
                  </a:cubicBezTo>
                  <a:cubicBezTo>
                    <a:pt x="182" y="363"/>
                    <a:pt x="179" y="363"/>
                    <a:pt x="179" y="360"/>
                  </a:cubicBezTo>
                  <a:cubicBezTo>
                    <a:pt x="179" y="357"/>
                    <a:pt x="185" y="359"/>
                    <a:pt x="185" y="356"/>
                  </a:cubicBezTo>
                  <a:cubicBezTo>
                    <a:pt x="185" y="352"/>
                    <a:pt x="181" y="351"/>
                    <a:pt x="179" y="349"/>
                  </a:cubicBezTo>
                  <a:cubicBezTo>
                    <a:pt x="176" y="346"/>
                    <a:pt x="174" y="344"/>
                    <a:pt x="170" y="343"/>
                  </a:cubicBezTo>
                  <a:cubicBezTo>
                    <a:pt x="165" y="342"/>
                    <a:pt x="162" y="343"/>
                    <a:pt x="158" y="340"/>
                  </a:cubicBezTo>
                  <a:cubicBezTo>
                    <a:pt x="156" y="339"/>
                    <a:pt x="156" y="336"/>
                    <a:pt x="155" y="334"/>
                  </a:cubicBezTo>
                  <a:cubicBezTo>
                    <a:pt x="153" y="332"/>
                    <a:pt x="152" y="331"/>
                    <a:pt x="152" y="328"/>
                  </a:cubicBezTo>
                  <a:cubicBezTo>
                    <a:pt x="149" y="323"/>
                    <a:pt x="148" y="318"/>
                    <a:pt x="143" y="315"/>
                  </a:cubicBezTo>
                  <a:cubicBezTo>
                    <a:pt x="142" y="314"/>
                    <a:pt x="141" y="314"/>
                    <a:pt x="140" y="313"/>
                  </a:cubicBezTo>
                  <a:cubicBezTo>
                    <a:pt x="140" y="312"/>
                    <a:pt x="140" y="311"/>
                    <a:pt x="140" y="309"/>
                  </a:cubicBezTo>
                  <a:cubicBezTo>
                    <a:pt x="138" y="306"/>
                    <a:pt x="136" y="305"/>
                    <a:pt x="134" y="304"/>
                  </a:cubicBezTo>
                  <a:cubicBezTo>
                    <a:pt x="125" y="300"/>
                    <a:pt x="120" y="298"/>
                    <a:pt x="112" y="292"/>
                  </a:cubicBezTo>
                  <a:cubicBezTo>
                    <a:pt x="102" y="286"/>
                    <a:pt x="98" y="281"/>
                    <a:pt x="87" y="276"/>
                  </a:cubicBezTo>
                  <a:cubicBezTo>
                    <a:pt x="83" y="273"/>
                    <a:pt x="82" y="269"/>
                    <a:pt x="77" y="267"/>
                  </a:cubicBezTo>
                  <a:cubicBezTo>
                    <a:pt x="73" y="265"/>
                    <a:pt x="70" y="262"/>
                    <a:pt x="70" y="258"/>
                  </a:cubicBezTo>
                  <a:cubicBezTo>
                    <a:pt x="70" y="253"/>
                    <a:pt x="70" y="253"/>
                    <a:pt x="70" y="253"/>
                  </a:cubicBezTo>
                  <a:cubicBezTo>
                    <a:pt x="70" y="250"/>
                    <a:pt x="68" y="248"/>
                    <a:pt x="67" y="245"/>
                  </a:cubicBezTo>
                  <a:cubicBezTo>
                    <a:pt x="65" y="243"/>
                    <a:pt x="63" y="243"/>
                    <a:pt x="63" y="241"/>
                  </a:cubicBezTo>
                  <a:cubicBezTo>
                    <a:pt x="63" y="236"/>
                    <a:pt x="63" y="236"/>
                    <a:pt x="63" y="236"/>
                  </a:cubicBezTo>
                  <a:cubicBezTo>
                    <a:pt x="63" y="232"/>
                    <a:pt x="60" y="230"/>
                    <a:pt x="56" y="228"/>
                  </a:cubicBezTo>
                  <a:cubicBezTo>
                    <a:pt x="54" y="226"/>
                    <a:pt x="53" y="224"/>
                    <a:pt x="51" y="222"/>
                  </a:cubicBezTo>
                  <a:cubicBezTo>
                    <a:pt x="50" y="221"/>
                    <a:pt x="49" y="219"/>
                    <a:pt x="48" y="219"/>
                  </a:cubicBezTo>
                  <a:cubicBezTo>
                    <a:pt x="46" y="218"/>
                    <a:pt x="44" y="217"/>
                    <a:pt x="43" y="215"/>
                  </a:cubicBezTo>
                  <a:cubicBezTo>
                    <a:pt x="42" y="214"/>
                    <a:pt x="39" y="213"/>
                    <a:pt x="39" y="210"/>
                  </a:cubicBezTo>
                  <a:cubicBezTo>
                    <a:pt x="39" y="208"/>
                    <a:pt x="39" y="208"/>
                    <a:pt x="39" y="208"/>
                  </a:cubicBezTo>
                  <a:cubicBezTo>
                    <a:pt x="43" y="208"/>
                    <a:pt x="43" y="208"/>
                    <a:pt x="43" y="208"/>
                  </a:cubicBezTo>
                  <a:cubicBezTo>
                    <a:pt x="43" y="207"/>
                    <a:pt x="43" y="207"/>
                    <a:pt x="43" y="207"/>
                  </a:cubicBezTo>
                  <a:cubicBezTo>
                    <a:pt x="41" y="201"/>
                    <a:pt x="41" y="197"/>
                    <a:pt x="36" y="194"/>
                  </a:cubicBezTo>
                  <a:cubicBezTo>
                    <a:pt x="33" y="191"/>
                    <a:pt x="30" y="190"/>
                    <a:pt x="26" y="188"/>
                  </a:cubicBezTo>
                  <a:cubicBezTo>
                    <a:pt x="24" y="186"/>
                    <a:pt x="24" y="183"/>
                    <a:pt x="21" y="183"/>
                  </a:cubicBezTo>
                  <a:cubicBezTo>
                    <a:pt x="19" y="183"/>
                    <a:pt x="19" y="186"/>
                    <a:pt x="18" y="188"/>
                  </a:cubicBezTo>
                  <a:cubicBezTo>
                    <a:pt x="18" y="188"/>
                    <a:pt x="14" y="177"/>
                    <a:pt x="13" y="175"/>
                  </a:cubicBezTo>
                  <a:cubicBezTo>
                    <a:pt x="14" y="173"/>
                    <a:pt x="15" y="173"/>
                    <a:pt x="15" y="171"/>
                  </a:cubicBezTo>
                  <a:cubicBezTo>
                    <a:pt x="16" y="168"/>
                    <a:pt x="16" y="166"/>
                    <a:pt x="16" y="162"/>
                  </a:cubicBezTo>
                  <a:cubicBezTo>
                    <a:pt x="16" y="157"/>
                    <a:pt x="16" y="153"/>
                    <a:pt x="16" y="147"/>
                  </a:cubicBezTo>
                  <a:cubicBezTo>
                    <a:pt x="16" y="146"/>
                    <a:pt x="15" y="145"/>
                    <a:pt x="14" y="143"/>
                  </a:cubicBezTo>
                  <a:cubicBezTo>
                    <a:pt x="14" y="143"/>
                    <a:pt x="14" y="142"/>
                    <a:pt x="13" y="142"/>
                  </a:cubicBezTo>
                  <a:cubicBezTo>
                    <a:pt x="10" y="142"/>
                    <a:pt x="9" y="144"/>
                    <a:pt x="6" y="144"/>
                  </a:cubicBezTo>
                  <a:cubicBezTo>
                    <a:pt x="4" y="144"/>
                    <a:pt x="0" y="144"/>
                    <a:pt x="0" y="141"/>
                  </a:cubicBezTo>
                  <a:cubicBezTo>
                    <a:pt x="0" y="138"/>
                    <a:pt x="2" y="137"/>
                    <a:pt x="2" y="134"/>
                  </a:cubicBezTo>
                  <a:cubicBezTo>
                    <a:pt x="2" y="132"/>
                    <a:pt x="1" y="129"/>
                    <a:pt x="3" y="128"/>
                  </a:cubicBezTo>
                  <a:cubicBezTo>
                    <a:pt x="5" y="127"/>
                    <a:pt x="6" y="128"/>
                    <a:pt x="8" y="128"/>
                  </a:cubicBezTo>
                  <a:cubicBezTo>
                    <a:pt x="9" y="128"/>
                    <a:pt x="10" y="126"/>
                    <a:pt x="12" y="126"/>
                  </a:cubicBezTo>
                  <a:cubicBezTo>
                    <a:pt x="14" y="126"/>
                    <a:pt x="14" y="128"/>
                    <a:pt x="15" y="130"/>
                  </a:cubicBezTo>
                  <a:cubicBezTo>
                    <a:pt x="15" y="131"/>
                    <a:pt x="16" y="132"/>
                    <a:pt x="17" y="134"/>
                  </a:cubicBezTo>
                  <a:cubicBezTo>
                    <a:pt x="18" y="133"/>
                    <a:pt x="18" y="133"/>
                    <a:pt x="18" y="133"/>
                  </a:cubicBezTo>
                  <a:cubicBezTo>
                    <a:pt x="19" y="128"/>
                    <a:pt x="21" y="126"/>
                    <a:pt x="23" y="121"/>
                  </a:cubicBezTo>
                  <a:cubicBezTo>
                    <a:pt x="25" y="113"/>
                    <a:pt x="25" y="109"/>
                    <a:pt x="27" y="102"/>
                  </a:cubicBezTo>
                  <a:cubicBezTo>
                    <a:pt x="29" y="91"/>
                    <a:pt x="31" y="84"/>
                    <a:pt x="31" y="73"/>
                  </a:cubicBezTo>
                  <a:cubicBezTo>
                    <a:pt x="31" y="67"/>
                    <a:pt x="26" y="65"/>
                    <a:pt x="24" y="59"/>
                  </a:cubicBezTo>
                  <a:cubicBezTo>
                    <a:pt x="21" y="53"/>
                    <a:pt x="19" y="49"/>
                    <a:pt x="15" y="43"/>
                  </a:cubicBezTo>
                  <a:cubicBezTo>
                    <a:pt x="15" y="43"/>
                    <a:pt x="15" y="42"/>
                    <a:pt x="15" y="42"/>
                  </a:cubicBezTo>
                  <a:cubicBezTo>
                    <a:pt x="15" y="42"/>
                    <a:pt x="15" y="42"/>
                    <a:pt x="15" y="42"/>
                  </a:cubicBezTo>
                  <a:cubicBezTo>
                    <a:pt x="17" y="38"/>
                    <a:pt x="19" y="34"/>
                    <a:pt x="21" y="30"/>
                  </a:cubicBezTo>
                  <a:cubicBezTo>
                    <a:pt x="22" y="28"/>
                    <a:pt x="24" y="28"/>
                    <a:pt x="25" y="26"/>
                  </a:cubicBezTo>
                  <a:cubicBezTo>
                    <a:pt x="27" y="23"/>
                    <a:pt x="27" y="19"/>
                    <a:pt x="31" y="18"/>
                  </a:cubicBezTo>
                  <a:cubicBezTo>
                    <a:pt x="32" y="17"/>
                    <a:pt x="33" y="17"/>
                    <a:pt x="35" y="16"/>
                  </a:cubicBezTo>
                  <a:cubicBezTo>
                    <a:pt x="37" y="14"/>
                    <a:pt x="38" y="12"/>
                    <a:pt x="39" y="9"/>
                  </a:cubicBezTo>
                  <a:cubicBezTo>
                    <a:pt x="41" y="7"/>
                    <a:pt x="42" y="5"/>
                    <a:pt x="45" y="3"/>
                  </a:cubicBezTo>
                  <a:cubicBezTo>
                    <a:pt x="46" y="2"/>
                    <a:pt x="47" y="0"/>
                    <a:pt x="49" y="0"/>
                  </a:cubicBezTo>
                  <a:cubicBezTo>
                    <a:pt x="52" y="0"/>
                    <a:pt x="54" y="2"/>
                    <a:pt x="58" y="2"/>
                  </a:cubicBezTo>
                  <a:cubicBezTo>
                    <a:pt x="70" y="4"/>
                    <a:pt x="77" y="10"/>
                    <a:pt x="90" y="9"/>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18">
              <a:extLst>
                <a:ext uri="{FF2B5EF4-FFF2-40B4-BE49-F238E27FC236}">
                  <a16:creationId xmlns:a16="http://schemas.microsoft.com/office/drawing/2014/main" id="{16CC0B33-EBE7-1DDE-3E96-7F02854F988B}"/>
                </a:ext>
              </a:extLst>
            </p:cNvPr>
            <p:cNvSpPr>
              <a:spLocks/>
            </p:cNvSpPr>
            <p:nvPr/>
          </p:nvSpPr>
          <p:spPr bwMode="auto">
            <a:xfrm>
              <a:off x="4700805" y="5492452"/>
              <a:ext cx="428431" cy="431772"/>
            </a:xfrm>
            <a:custGeom>
              <a:avLst/>
              <a:gdLst>
                <a:gd name="T0" fmla="*/ 2147483646 w 255"/>
                <a:gd name="T1" fmla="*/ 2147483646 h 250"/>
                <a:gd name="T2" fmla="*/ 2147483646 w 255"/>
                <a:gd name="T3" fmla="*/ 2147483646 h 250"/>
                <a:gd name="T4" fmla="*/ 2147483646 w 255"/>
                <a:gd name="T5" fmla="*/ 2147483646 h 250"/>
                <a:gd name="T6" fmla="*/ 2147483646 w 255"/>
                <a:gd name="T7" fmla="*/ 2147483646 h 250"/>
                <a:gd name="T8" fmla="*/ 2147483646 w 255"/>
                <a:gd name="T9" fmla="*/ 2147483646 h 250"/>
                <a:gd name="T10" fmla="*/ 2147483646 w 255"/>
                <a:gd name="T11" fmla="*/ 2147483646 h 250"/>
                <a:gd name="T12" fmla="*/ 2147483646 w 255"/>
                <a:gd name="T13" fmla="*/ 2147483646 h 250"/>
                <a:gd name="T14" fmla="*/ 2147483646 w 255"/>
                <a:gd name="T15" fmla="*/ 2147483646 h 250"/>
                <a:gd name="T16" fmla="*/ 2147483646 w 255"/>
                <a:gd name="T17" fmla="*/ 2147483646 h 250"/>
                <a:gd name="T18" fmla="*/ 2147483646 w 255"/>
                <a:gd name="T19" fmla="*/ 2147483646 h 250"/>
                <a:gd name="T20" fmla="*/ 2147483646 w 255"/>
                <a:gd name="T21" fmla="*/ 2147483646 h 250"/>
                <a:gd name="T22" fmla="*/ 2147483646 w 255"/>
                <a:gd name="T23" fmla="*/ 2147483646 h 250"/>
                <a:gd name="T24" fmla="*/ 2147483646 w 255"/>
                <a:gd name="T25" fmla="*/ 2147483646 h 250"/>
                <a:gd name="T26" fmla="*/ 2147483646 w 255"/>
                <a:gd name="T27" fmla="*/ 2147483646 h 250"/>
                <a:gd name="T28" fmla="*/ 2147483646 w 255"/>
                <a:gd name="T29" fmla="*/ 2147483646 h 250"/>
                <a:gd name="T30" fmla="*/ 2147483646 w 255"/>
                <a:gd name="T31" fmla="*/ 2147483646 h 250"/>
                <a:gd name="T32" fmla="*/ 2147483646 w 255"/>
                <a:gd name="T33" fmla="*/ 2147483646 h 250"/>
                <a:gd name="T34" fmla="*/ 2147483646 w 255"/>
                <a:gd name="T35" fmla="*/ 2147483646 h 250"/>
                <a:gd name="T36" fmla="*/ 2147483646 w 255"/>
                <a:gd name="T37" fmla="*/ 2147483646 h 250"/>
                <a:gd name="T38" fmla="*/ 2147483646 w 255"/>
                <a:gd name="T39" fmla="*/ 2147483646 h 250"/>
                <a:gd name="T40" fmla="*/ 2147483646 w 255"/>
                <a:gd name="T41" fmla="*/ 2147483646 h 250"/>
                <a:gd name="T42" fmla="*/ 2147483646 w 255"/>
                <a:gd name="T43" fmla="*/ 2147483646 h 250"/>
                <a:gd name="T44" fmla="*/ 2147483646 w 255"/>
                <a:gd name="T45" fmla="*/ 2147483646 h 250"/>
                <a:gd name="T46" fmla="*/ 0 w 255"/>
                <a:gd name="T47" fmla="*/ 2147483646 h 250"/>
                <a:gd name="T48" fmla="*/ 2147483646 w 255"/>
                <a:gd name="T49" fmla="*/ 2147483646 h 250"/>
                <a:gd name="T50" fmla="*/ 2147483646 w 255"/>
                <a:gd name="T51" fmla="*/ 2147483646 h 250"/>
                <a:gd name="T52" fmla="*/ 2147483646 w 255"/>
                <a:gd name="T53" fmla="*/ 2147483646 h 250"/>
                <a:gd name="T54" fmla="*/ 2147483646 w 255"/>
                <a:gd name="T55" fmla="*/ 2147483646 h 250"/>
                <a:gd name="T56" fmla="*/ 2147483646 w 255"/>
                <a:gd name="T57" fmla="*/ 2147483646 h 250"/>
                <a:gd name="T58" fmla="*/ 2147483646 w 255"/>
                <a:gd name="T59" fmla="*/ 2147483646 h 250"/>
                <a:gd name="T60" fmla="*/ 2147483646 w 255"/>
                <a:gd name="T61" fmla="*/ 2147483646 h 250"/>
                <a:gd name="T62" fmla="*/ 2147483646 w 255"/>
                <a:gd name="T63" fmla="*/ 2147483646 h 250"/>
                <a:gd name="T64" fmla="*/ 2147483646 w 255"/>
                <a:gd name="T65" fmla="*/ 2147483646 h 250"/>
                <a:gd name="T66" fmla="*/ 2147483646 w 255"/>
                <a:gd name="T67" fmla="*/ 2147483646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0"/>
                <a:gd name="T104" fmla="*/ 255 w 255"/>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0">
                  <a:moveTo>
                    <a:pt x="174" y="19"/>
                  </a:moveTo>
                  <a:cubicBezTo>
                    <a:pt x="177" y="24"/>
                    <a:pt x="178" y="27"/>
                    <a:pt x="179" y="32"/>
                  </a:cubicBezTo>
                  <a:cubicBezTo>
                    <a:pt x="180" y="40"/>
                    <a:pt x="179" y="45"/>
                    <a:pt x="183" y="52"/>
                  </a:cubicBezTo>
                  <a:cubicBezTo>
                    <a:pt x="185" y="55"/>
                    <a:pt x="189" y="55"/>
                    <a:pt x="194" y="56"/>
                  </a:cubicBezTo>
                  <a:cubicBezTo>
                    <a:pt x="203" y="60"/>
                    <a:pt x="208" y="62"/>
                    <a:pt x="217" y="66"/>
                  </a:cubicBezTo>
                  <a:cubicBezTo>
                    <a:pt x="220" y="68"/>
                    <a:pt x="221" y="69"/>
                    <a:pt x="225" y="70"/>
                  </a:cubicBezTo>
                  <a:cubicBezTo>
                    <a:pt x="229" y="72"/>
                    <a:pt x="233" y="73"/>
                    <a:pt x="237" y="75"/>
                  </a:cubicBezTo>
                  <a:cubicBezTo>
                    <a:pt x="237" y="75"/>
                    <a:pt x="237" y="75"/>
                    <a:pt x="237" y="75"/>
                  </a:cubicBezTo>
                  <a:cubicBezTo>
                    <a:pt x="237" y="78"/>
                    <a:pt x="240" y="80"/>
                    <a:pt x="243" y="82"/>
                  </a:cubicBezTo>
                  <a:cubicBezTo>
                    <a:pt x="246" y="84"/>
                    <a:pt x="247" y="87"/>
                    <a:pt x="250" y="91"/>
                  </a:cubicBezTo>
                  <a:cubicBezTo>
                    <a:pt x="252" y="93"/>
                    <a:pt x="253" y="94"/>
                    <a:pt x="253" y="97"/>
                  </a:cubicBezTo>
                  <a:cubicBezTo>
                    <a:pt x="253" y="111"/>
                    <a:pt x="253" y="111"/>
                    <a:pt x="253" y="111"/>
                  </a:cubicBezTo>
                  <a:cubicBezTo>
                    <a:pt x="255" y="119"/>
                    <a:pt x="255" y="119"/>
                    <a:pt x="255" y="119"/>
                  </a:cubicBezTo>
                  <a:cubicBezTo>
                    <a:pt x="255" y="119"/>
                    <a:pt x="255" y="119"/>
                    <a:pt x="255" y="119"/>
                  </a:cubicBezTo>
                  <a:cubicBezTo>
                    <a:pt x="251" y="129"/>
                    <a:pt x="242" y="130"/>
                    <a:pt x="233" y="135"/>
                  </a:cubicBezTo>
                  <a:cubicBezTo>
                    <a:pt x="228" y="137"/>
                    <a:pt x="226" y="142"/>
                    <a:pt x="221" y="142"/>
                  </a:cubicBezTo>
                  <a:cubicBezTo>
                    <a:pt x="211" y="142"/>
                    <a:pt x="211" y="142"/>
                    <a:pt x="211" y="142"/>
                  </a:cubicBezTo>
                  <a:cubicBezTo>
                    <a:pt x="207" y="142"/>
                    <a:pt x="204" y="144"/>
                    <a:pt x="203" y="147"/>
                  </a:cubicBezTo>
                  <a:cubicBezTo>
                    <a:pt x="202" y="149"/>
                    <a:pt x="203" y="151"/>
                    <a:pt x="202" y="153"/>
                  </a:cubicBezTo>
                  <a:cubicBezTo>
                    <a:pt x="202" y="155"/>
                    <a:pt x="199" y="156"/>
                    <a:pt x="199" y="158"/>
                  </a:cubicBezTo>
                  <a:cubicBezTo>
                    <a:pt x="199" y="161"/>
                    <a:pt x="203" y="161"/>
                    <a:pt x="204" y="163"/>
                  </a:cubicBezTo>
                  <a:cubicBezTo>
                    <a:pt x="208" y="168"/>
                    <a:pt x="210" y="172"/>
                    <a:pt x="210" y="178"/>
                  </a:cubicBezTo>
                  <a:cubicBezTo>
                    <a:pt x="210" y="185"/>
                    <a:pt x="211" y="189"/>
                    <a:pt x="211" y="197"/>
                  </a:cubicBezTo>
                  <a:cubicBezTo>
                    <a:pt x="211" y="206"/>
                    <a:pt x="207" y="210"/>
                    <a:pt x="202" y="217"/>
                  </a:cubicBezTo>
                  <a:cubicBezTo>
                    <a:pt x="199" y="221"/>
                    <a:pt x="197" y="223"/>
                    <a:pt x="195" y="226"/>
                  </a:cubicBezTo>
                  <a:cubicBezTo>
                    <a:pt x="194" y="229"/>
                    <a:pt x="194" y="233"/>
                    <a:pt x="191" y="234"/>
                  </a:cubicBezTo>
                  <a:cubicBezTo>
                    <a:pt x="178" y="241"/>
                    <a:pt x="169" y="242"/>
                    <a:pt x="155" y="244"/>
                  </a:cubicBezTo>
                  <a:cubicBezTo>
                    <a:pt x="152" y="244"/>
                    <a:pt x="150" y="244"/>
                    <a:pt x="147" y="245"/>
                  </a:cubicBezTo>
                  <a:cubicBezTo>
                    <a:pt x="145" y="246"/>
                    <a:pt x="145" y="249"/>
                    <a:pt x="143" y="249"/>
                  </a:cubicBezTo>
                  <a:cubicBezTo>
                    <a:pt x="134" y="249"/>
                    <a:pt x="134" y="249"/>
                    <a:pt x="134" y="249"/>
                  </a:cubicBezTo>
                  <a:cubicBezTo>
                    <a:pt x="129" y="249"/>
                    <a:pt x="127" y="245"/>
                    <a:pt x="123" y="245"/>
                  </a:cubicBezTo>
                  <a:cubicBezTo>
                    <a:pt x="120" y="245"/>
                    <a:pt x="118" y="248"/>
                    <a:pt x="117" y="250"/>
                  </a:cubicBezTo>
                  <a:cubicBezTo>
                    <a:pt x="117" y="250"/>
                    <a:pt x="117" y="250"/>
                    <a:pt x="117" y="250"/>
                  </a:cubicBezTo>
                  <a:cubicBezTo>
                    <a:pt x="117" y="250"/>
                    <a:pt x="117" y="250"/>
                    <a:pt x="117" y="249"/>
                  </a:cubicBezTo>
                  <a:cubicBezTo>
                    <a:pt x="112" y="245"/>
                    <a:pt x="108" y="243"/>
                    <a:pt x="103" y="238"/>
                  </a:cubicBezTo>
                  <a:cubicBezTo>
                    <a:pt x="100" y="235"/>
                    <a:pt x="99" y="232"/>
                    <a:pt x="95" y="230"/>
                  </a:cubicBezTo>
                  <a:cubicBezTo>
                    <a:pt x="92" y="228"/>
                    <a:pt x="90" y="229"/>
                    <a:pt x="87" y="228"/>
                  </a:cubicBezTo>
                  <a:cubicBezTo>
                    <a:pt x="85" y="228"/>
                    <a:pt x="85" y="227"/>
                    <a:pt x="83" y="227"/>
                  </a:cubicBezTo>
                  <a:cubicBezTo>
                    <a:pt x="80" y="226"/>
                    <a:pt x="78" y="225"/>
                    <a:pt x="75" y="223"/>
                  </a:cubicBezTo>
                  <a:cubicBezTo>
                    <a:pt x="71" y="219"/>
                    <a:pt x="70" y="216"/>
                    <a:pt x="64" y="214"/>
                  </a:cubicBezTo>
                  <a:cubicBezTo>
                    <a:pt x="58" y="210"/>
                    <a:pt x="55" y="207"/>
                    <a:pt x="50" y="202"/>
                  </a:cubicBezTo>
                  <a:cubicBezTo>
                    <a:pt x="48" y="199"/>
                    <a:pt x="44" y="200"/>
                    <a:pt x="43" y="197"/>
                  </a:cubicBezTo>
                  <a:cubicBezTo>
                    <a:pt x="42" y="195"/>
                    <a:pt x="42" y="194"/>
                    <a:pt x="41" y="192"/>
                  </a:cubicBezTo>
                  <a:cubicBezTo>
                    <a:pt x="39" y="187"/>
                    <a:pt x="34" y="187"/>
                    <a:pt x="30" y="183"/>
                  </a:cubicBezTo>
                  <a:cubicBezTo>
                    <a:pt x="26" y="179"/>
                    <a:pt x="22" y="176"/>
                    <a:pt x="16" y="176"/>
                  </a:cubicBezTo>
                  <a:cubicBezTo>
                    <a:pt x="11" y="176"/>
                    <a:pt x="11" y="169"/>
                    <a:pt x="7" y="167"/>
                  </a:cubicBezTo>
                  <a:cubicBezTo>
                    <a:pt x="4" y="165"/>
                    <a:pt x="2" y="163"/>
                    <a:pt x="0" y="162"/>
                  </a:cubicBezTo>
                  <a:cubicBezTo>
                    <a:pt x="0" y="162"/>
                    <a:pt x="0" y="162"/>
                    <a:pt x="0" y="162"/>
                  </a:cubicBezTo>
                  <a:cubicBezTo>
                    <a:pt x="7" y="160"/>
                    <a:pt x="10" y="154"/>
                    <a:pt x="17" y="151"/>
                  </a:cubicBezTo>
                  <a:cubicBezTo>
                    <a:pt x="20" y="150"/>
                    <a:pt x="22" y="149"/>
                    <a:pt x="25" y="148"/>
                  </a:cubicBezTo>
                  <a:cubicBezTo>
                    <a:pt x="29" y="147"/>
                    <a:pt x="32" y="147"/>
                    <a:pt x="35" y="143"/>
                  </a:cubicBezTo>
                  <a:cubicBezTo>
                    <a:pt x="39" y="140"/>
                    <a:pt x="40" y="136"/>
                    <a:pt x="42" y="130"/>
                  </a:cubicBezTo>
                  <a:cubicBezTo>
                    <a:pt x="45" y="120"/>
                    <a:pt x="49" y="115"/>
                    <a:pt x="56" y="106"/>
                  </a:cubicBezTo>
                  <a:cubicBezTo>
                    <a:pt x="58" y="103"/>
                    <a:pt x="60" y="101"/>
                    <a:pt x="63" y="98"/>
                  </a:cubicBezTo>
                  <a:cubicBezTo>
                    <a:pt x="67" y="91"/>
                    <a:pt x="69" y="87"/>
                    <a:pt x="73" y="80"/>
                  </a:cubicBezTo>
                  <a:cubicBezTo>
                    <a:pt x="75" y="77"/>
                    <a:pt x="76" y="75"/>
                    <a:pt x="77" y="71"/>
                  </a:cubicBezTo>
                  <a:cubicBezTo>
                    <a:pt x="78" y="70"/>
                    <a:pt x="78" y="68"/>
                    <a:pt x="79" y="67"/>
                  </a:cubicBezTo>
                  <a:cubicBezTo>
                    <a:pt x="80" y="66"/>
                    <a:pt x="82" y="67"/>
                    <a:pt x="83" y="66"/>
                  </a:cubicBezTo>
                  <a:cubicBezTo>
                    <a:pt x="87" y="65"/>
                    <a:pt x="89" y="64"/>
                    <a:pt x="93" y="63"/>
                  </a:cubicBezTo>
                  <a:cubicBezTo>
                    <a:pt x="97" y="62"/>
                    <a:pt x="99" y="61"/>
                    <a:pt x="103" y="59"/>
                  </a:cubicBezTo>
                  <a:cubicBezTo>
                    <a:pt x="109" y="57"/>
                    <a:pt x="110" y="53"/>
                    <a:pt x="113" y="47"/>
                  </a:cubicBezTo>
                  <a:cubicBezTo>
                    <a:pt x="115" y="42"/>
                    <a:pt x="114" y="39"/>
                    <a:pt x="116" y="34"/>
                  </a:cubicBezTo>
                  <a:cubicBezTo>
                    <a:pt x="117" y="30"/>
                    <a:pt x="120" y="28"/>
                    <a:pt x="122" y="23"/>
                  </a:cubicBezTo>
                  <a:cubicBezTo>
                    <a:pt x="123" y="20"/>
                    <a:pt x="124" y="18"/>
                    <a:pt x="125" y="15"/>
                  </a:cubicBezTo>
                  <a:cubicBezTo>
                    <a:pt x="127" y="9"/>
                    <a:pt x="126" y="4"/>
                    <a:pt x="130" y="0"/>
                  </a:cubicBezTo>
                  <a:cubicBezTo>
                    <a:pt x="139" y="3"/>
                    <a:pt x="142" y="6"/>
                    <a:pt x="150" y="10"/>
                  </a:cubicBezTo>
                  <a:cubicBezTo>
                    <a:pt x="155" y="13"/>
                    <a:pt x="160" y="13"/>
                    <a:pt x="166" y="15"/>
                  </a:cubicBezTo>
                  <a:cubicBezTo>
                    <a:pt x="170" y="16"/>
                    <a:pt x="171" y="18"/>
                    <a:pt x="174" y="19"/>
                  </a:cubicBezTo>
                  <a:close/>
                </a:path>
              </a:pathLst>
            </a:custGeom>
            <a:noFill/>
            <a:ln w="9525">
              <a:solidFill>
                <a:srgbClr val="000000"/>
              </a:solidFill>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19">
              <a:extLst>
                <a:ext uri="{FF2B5EF4-FFF2-40B4-BE49-F238E27FC236}">
                  <a16:creationId xmlns:a16="http://schemas.microsoft.com/office/drawing/2014/main" id="{7A614F53-AFFD-37C8-65F6-F822300A2BAF}"/>
                </a:ext>
              </a:extLst>
            </p:cNvPr>
            <p:cNvSpPr>
              <a:spLocks/>
            </p:cNvSpPr>
            <p:nvPr/>
          </p:nvSpPr>
          <p:spPr bwMode="auto">
            <a:xfrm>
              <a:off x="4700805" y="5492452"/>
              <a:ext cx="428431" cy="431772"/>
            </a:xfrm>
            <a:custGeom>
              <a:avLst/>
              <a:gdLst>
                <a:gd name="T0" fmla="*/ 2147483646 w 255"/>
                <a:gd name="T1" fmla="*/ 2147483646 h 250"/>
                <a:gd name="T2" fmla="*/ 2147483646 w 255"/>
                <a:gd name="T3" fmla="*/ 2147483646 h 250"/>
                <a:gd name="T4" fmla="*/ 2147483646 w 255"/>
                <a:gd name="T5" fmla="*/ 2147483646 h 250"/>
                <a:gd name="T6" fmla="*/ 2147483646 w 255"/>
                <a:gd name="T7" fmla="*/ 2147483646 h 250"/>
                <a:gd name="T8" fmla="*/ 2147483646 w 255"/>
                <a:gd name="T9" fmla="*/ 2147483646 h 250"/>
                <a:gd name="T10" fmla="*/ 2147483646 w 255"/>
                <a:gd name="T11" fmla="*/ 2147483646 h 250"/>
                <a:gd name="T12" fmla="*/ 2147483646 w 255"/>
                <a:gd name="T13" fmla="*/ 2147483646 h 250"/>
                <a:gd name="T14" fmla="*/ 2147483646 w 255"/>
                <a:gd name="T15" fmla="*/ 2147483646 h 250"/>
                <a:gd name="T16" fmla="*/ 2147483646 w 255"/>
                <a:gd name="T17" fmla="*/ 2147483646 h 250"/>
                <a:gd name="T18" fmla="*/ 2147483646 w 255"/>
                <a:gd name="T19" fmla="*/ 2147483646 h 250"/>
                <a:gd name="T20" fmla="*/ 2147483646 w 255"/>
                <a:gd name="T21" fmla="*/ 2147483646 h 250"/>
                <a:gd name="T22" fmla="*/ 2147483646 w 255"/>
                <a:gd name="T23" fmla="*/ 2147483646 h 250"/>
                <a:gd name="T24" fmla="*/ 2147483646 w 255"/>
                <a:gd name="T25" fmla="*/ 2147483646 h 250"/>
                <a:gd name="T26" fmla="*/ 2147483646 w 255"/>
                <a:gd name="T27" fmla="*/ 2147483646 h 250"/>
                <a:gd name="T28" fmla="*/ 2147483646 w 255"/>
                <a:gd name="T29" fmla="*/ 2147483646 h 250"/>
                <a:gd name="T30" fmla="*/ 2147483646 w 255"/>
                <a:gd name="T31" fmla="*/ 2147483646 h 250"/>
                <a:gd name="T32" fmla="*/ 2147483646 w 255"/>
                <a:gd name="T33" fmla="*/ 2147483646 h 250"/>
                <a:gd name="T34" fmla="*/ 2147483646 w 255"/>
                <a:gd name="T35" fmla="*/ 2147483646 h 250"/>
                <a:gd name="T36" fmla="*/ 2147483646 w 255"/>
                <a:gd name="T37" fmla="*/ 2147483646 h 250"/>
                <a:gd name="T38" fmla="*/ 2147483646 w 255"/>
                <a:gd name="T39" fmla="*/ 2147483646 h 250"/>
                <a:gd name="T40" fmla="*/ 2147483646 w 255"/>
                <a:gd name="T41" fmla="*/ 2147483646 h 250"/>
                <a:gd name="T42" fmla="*/ 2147483646 w 255"/>
                <a:gd name="T43" fmla="*/ 2147483646 h 250"/>
                <a:gd name="T44" fmla="*/ 2147483646 w 255"/>
                <a:gd name="T45" fmla="*/ 2147483646 h 250"/>
                <a:gd name="T46" fmla="*/ 0 w 255"/>
                <a:gd name="T47" fmla="*/ 2147483646 h 250"/>
                <a:gd name="T48" fmla="*/ 2147483646 w 255"/>
                <a:gd name="T49" fmla="*/ 2147483646 h 250"/>
                <a:gd name="T50" fmla="*/ 2147483646 w 255"/>
                <a:gd name="T51" fmla="*/ 2147483646 h 250"/>
                <a:gd name="T52" fmla="*/ 2147483646 w 255"/>
                <a:gd name="T53" fmla="*/ 2147483646 h 250"/>
                <a:gd name="T54" fmla="*/ 2147483646 w 255"/>
                <a:gd name="T55" fmla="*/ 2147483646 h 250"/>
                <a:gd name="T56" fmla="*/ 2147483646 w 255"/>
                <a:gd name="T57" fmla="*/ 2147483646 h 250"/>
                <a:gd name="T58" fmla="*/ 2147483646 w 255"/>
                <a:gd name="T59" fmla="*/ 2147483646 h 250"/>
                <a:gd name="T60" fmla="*/ 2147483646 w 255"/>
                <a:gd name="T61" fmla="*/ 2147483646 h 250"/>
                <a:gd name="T62" fmla="*/ 2147483646 w 255"/>
                <a:gd name="T63" fmla="*/ 2147483646 h 250"/>
                <a:gd name="T64" fmla="*/ 2147483646 w 255"/>
                <a:gd name="T65" fmla="*/ 2147483646 h 250"/>
                <a:gd name="T66" fmla="*/ 2147483646 w 255"/>
                <a:gd name="T67" fmla="*/ 2147483646 h 2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0"/>
                <a:gd name="T104" fmla="*/ 255 w 255"/>
                <a:gd name="T105" fmla="*/ 250 h 2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0">
                  <a:moveTo>
                    <a:pt x="174" y="19"/>
                  </a:moveTo>
                  <a:cubicBezTo>
                    <a:pt x="177" y="24"/>
                    <a:pt x="178" y="27"/>
                    <a:pt x="179" y="32"/>
                  </a:cubicBezTo>
                  <a:cubicBezTo>
                    <a:pt x="180" y="40"/>
                    <a:pt x="179" y="45"/>
                    <a:pt x="183" y="52"/>
                  </a:cubicBezTo>
                  <a:cubicBezTo>
                    <a:pt x="185" y="55"/>
                    <a:pt x="189" y="55"/>
                    <a:pt x="194" y="56"/>
                  </a:cubicBezTo>
                  <a:cubicBezTo>
                    <a:pt x="203" y="60"/>
                    <a:pt x="208" y="62"/>
                    <a:pt x="217" y="66"/>
                  </a:cubicBezTo>
                  <a:cubicBezTo>
                    <a:pt x="220" y="68"/>
                    <a:pt x="221" y="69"/>
                    <a:pt x="225" y="70"/>
                  </a:cubicBezTo>
                  <a:cubicBezTo>
                    <a:pt x="229" y="72"/>
                    <a:pt x="233" y="73"/>
                    <a:pt x="237" y="75"/>
                  </a:cubicBezTo>
                  <a:cubicBezTo>
                    <a:pt x="237" y="75"/>
                    <a:pt x="237" y="75"/>
                    <a:pt x="237" y="75"/>
                  </a:cubicBezTo>
                  <a:cubicBezTo>
                    <a:pt x="237" y="78"/>
                    <a:pt x="240" y="80"/>
                    <a:pt x="243" y="82"/>
                  </a:cubicBezTo>
                  <a:cubicBezTo>
                    <a:pt x="246" y="84"/>
                    <a:pt x="247" y="87"/>
                    <a:pt x="250" y="91"/>
                  </a:cubicBezTo>
                  <a:cubicBezTo>
                    <a:pt x="252" y="93"/>
                    <a:pt x="253" y="94"/>
                    <a:pt x="253" y="97"/>
                  </a:cubicBezTo>
                  <a:cubicBezTo>
                    <a:pt x="253" y="111"/>
                    <a:pt x="253" y="111"/>
                    <a:pt x="253" y="111"/>
                  </a:cubicBezTo>
                  <a:cubicBezTo>
                    <a:pt x="255" y="119"/>
                    <a:pt x="255" y="119"/>
                    <a:pt x="255" y="119"/>
                  </a:cubicBezTo>
                  <a:cubicBezTo>
                    <a:pt x="255" y="119"/>
                    <a:pt x="255" y="119"/>
                    <a:pt x="255" y="119"/>
                  </a:cubicBezTo>
                  <a:cubicBezTo>
                    <a:pt x="251" y="129"/>
                    <a:pt x="242" y="130"/>
                    <a:pt x="233" y="135"/>
                  </a:cubicBezTo>
                  <a:cubicBezTo>
                    <a:pt x="228" y="137"/>
                    <a:pt x="226" y="142"/>
                    <a:pt x="221" y="142"/>
                  </a:cubicBezTo>
                  <a:cubicBezTo>
                    <a:pt x="211" y="142"/>
                    <a:pt x="211" y="142"/>
                    <a:pt x="211" y="142"/>
                  </a:cubicBezTo>
                  <a:cubicBezTo>
                    <a:pt x="207" y="142"/>
                    <a:pt x="204" y="144"/>
                    <a:pt x="203" y="147"/>
                  </a:cubicBezTo>
                  <a:cubicBezTo>
                    <a:pt x="202" y="149"/>
                    <a:pt x="203" y="151"/>
                    <a:pt x="202" y="153"/>
                  </a:cubicBezTo>
                  <a:cubicBezTo>
                    <a:pt x="202" y="155"/>
                    <a:pt x="199" y="156"/>
                    <a:pt x="199" y="158"/>
                  </a:cubicBezTo>
                  <a:cubicBezTo>
                    <a:pt x="199" y="161"/>
                    <a:pt x="203" y="161"/>
                    <a:pt x="204" y="163"/>
                  </a:cubicBezTo>
                  <a:cubicBezTo>
                    <a:pt x="208" y="168"/>
                    <a:pt x="210" y="172"/>
                    <a:pt x="210" y="178"/>
                  </a:cubicBezTo>
                  <a:cubicBezTo>
                    <a:pt x="210" y="185"/>
                    <a:pt x="211" y="189"/>
                    <a:pt x="211" y="197"/>
                  </a:cubicBezTo>
                  <a:cubicBezTo>
                    <a:pt x="211" y="206"/>
                    <a:pt x="207" y="210"/>
                    <a:pt x="202" y="217"/>
                  </a:cubicBezTo>
                  <a:cubicBezTo>
                    <a:pt x="199" y="221"/>
                    <a:pt x="197" y="223"/>
                    <a:pt x="195" y="226"/>
                  </a:cubicBezTo>
                  <a:cubicBezTo>
                    <a:pt x="194" y="229"/>
                    <a:pt x="194" y="233"/>
                    <a:pt x="191" y="234"/>
                  </a:cubicBezTo>
                  <a:cubicBezTo>
                    <a:pt x="178" y="241"/>
                    <a:pt x="169" y="242"/>
                    <a:pt x="155" y="244"/>
                  </a:cubicBezTo>
                  <a:cubicBezTo>
                    <a:pt x="152" y="244"/>
                    <a:pt x="150" y="244"/>
                    <a:pt x="147" y="245"/>
                  </a:cubicBezTo>
                  <a:cubicBezTo>
                    <a:pt x="145" y="246"/>
                    <a:pt x="145" y="249"/>
                    <a:pt x="143" y="249"/>
                  </a:cubicBezTo>
                  <a:cubicBezTo>
                    <a:pt x="134" y="249"/>
                    <a:pt x="134" y="249"/>
                    <a:pt x="134" y="249"/>
                  </a:cubicBezTo>
                  <a:cubicBezTo>
                    <a:pt x="129" y="249"/>
                    <a:pt x="127" y="245"/>
                    <a:pt x="123" y="245"/>
                  </a:cubicBezTo>
                  <a:cubicBezTo>
                    <a:pt x="120" y="245"/>
                    <a:pt x="118" y="248"/>
                    <a:pt x="117" y="250"/>
                  </a:cubicBezTo>
                  <a:cubicBezTo>
                    <a:pt x="117" y="250"/>
                    <a:pt x="117" y="250"/>
                    <a:pt x="117" y="250"/>
                  </a:cubicBezTo>
                  <a:cubicBezTo>
                    <a:pt x="117" y="250"/>
                    <a:pt x="117" y="250"/>
                    <a:pt x="117" y="249"/>
                  </a:cubicBezTo>
                  <a:cubicBezTo>
                    <a:pt x="112" y="245"/>
                    <a:pt x="108" y="243"/>
                    <a:pt x="103" y="238"/>
                  </a:cubicBezTo>
                  <a:cubicBezTo>
                    <a:pt x="100" y="235"/>
                    <a:pt x="99" y="232"/>
                    <a:pt x="95" y="230"/>
                  </a:cubicBezTo>
                  <a:cubicBezTo>
                    <a:pt x="92" y="228"/>
                    <a:pt x="90" y="229"/>
                    <a:pt x="87" y="228"/>
                  </a:cubicBezTo>
                  <a:cubicBezTo>
                    <a:pt x="85" y="228"/>
                    <a:pt x="85" y="227"/>
                    <a:pt x="83" y="227"/>
                  </a:cubicBezTo>
                  <a:cubicBezTo>
                    <a:pt x="80" y="226"/>
                    <a:pt x="78" y="225"/>
                    <a:pt x="75" y="223"/>
                  </a:cubicBezTo>
                  <a:cubicBezTo>
                    <a:pt x="71" y="219"/>
                    <a:pt x="70" y="216"/>
                    <a:pt x="64" y="214"/>
                  </a:cubicBezTo>
                  <a:cubicBezTo>
                    <a:pt x="58" y="210"/>
                    <a:pt x="55" y="207"/>
                    <a:pt x="50" y="202"/>
                  </a:cubicBezTo>
                  <a:cubicBezTo>
                    <a:pt x="48" y="199"/>
                    <a:pt x="44" y="200"/>
                    <a:pt x="43" y="197"/>
                  </a:cubicBezTo>
                  <a:cubicBezTo>
                    <a:pt x="42" y="195"/>
                    <a:pt x="42" y="194"/>
                    <a:pt x="41" y="192"/>
                  </a:cubicBezTo>
                  <a:cubicBezTo>
                    <a:pt x="39" y="187"/>
                    <a:pt x="34" y="187"/>
                    <a:pt x="30" y="183"/>
                  </a:cubicBezTo>
                  <a:cubicBezTo>
                    <a:pt x="26" y="179"/>
                    <a:pt x="22" y="176"/>
                    <a:pt x="16" y="176"/>
                  </a:cubicBezTo>
                  <a:cubicBezTo>
                    <a:pt x="11" y="176"/>
                    <a:pt x="11" y="169"/>
                    <a:pt x="7" y="167"/>
                  </a:cubicBezTo>
                  <a:cubicBezTo>
                    <a:pt x="4" y="165"/>
                    <a:pt x="2" y="163"/>
                    <a:pt x="0" y="162"/>
                  </a:cubicBezTo>
                  <a:cubicBezTo>
                    <a:pt x="0" y="162"/>
                    <a:pt x="0" y="162"/>
                    <a:pt x="0" y="162"/>
                  </a:cubicBezTo>
                  <a:cubicBezTo>
                    <a:pt x="7" y="160"/>
                    <a:pt x="10" y="154"/>
                    <a:pt x="17" y="151"/>
                  </a:cubicBezTo>
                  <a:cubicBezTo>
                    <a:pt x="20" y="150"/>
                    <a:pt x="22" y="149"/>
                    <a:pt x="25" y="148"/>
                  </a:cubicBezTo>
                  <a:cubicBezTo>
                    <a:pt x="29" y="147"/>
                    <a:pt x="32" y="147"/>
                    <a:pt x="35" y="143"/>
                  </a:cubicBezTo>
                  <a:cubicBezTo>
                    <a:pt x="39" y="140"/>
                    <a:pt x="40" y="136"/>
                    <a:pt x="42" y="130"/>
                  </a:cubicBezTo>
                  <a:cubicBezTo>
                    <a:pt x="45" y="120"/>
                    <a:pt x="49" y="115"/>
                    <a:pt x="56" y="106"/>
                  </a:cubicBezTo>
                  <a:cubicBezTo>
                    <a:pt x="58" y="103"/>
                    <a:pt x="60" y="101"/>
                    <a:pt x="63" y="98"/>
                  </a:cubicBezTo>
                  <a:cubicBezTo>
                    <a:pt x="67" y="91"/>
                    <a:pt x="69" y="87"/>
                    <a:pt x="73" y="80"/>
                  </a:cubicBezTo>
                  <a:cubicBezTo>
                    <a:pt x="75" y="77"/>
                    <a:pt x="76" y="75"/>
                    <a:pt x="77" y="71"/>
                  </a:cubicBezTo>
                  <a:cubicBezTo>
                    <a:pt x="78" y="70"/>
                    <a:pt x="78" y="68"/>
                    <a:pt x="79" y="67"/>
                  </a:cubicBezTo>
                  <a:cubicBezTo>
                    <a:pt x="80" y="66"/>
                    <a:pt x="82" y="67"/>
                    <a:pt x="83" y="66"/>
                  </a:cubicBezTo>
                  <a:cubicBezTo>
                    <a:pt x="87" y="65"/>
                    <a:pt x="89" y="64"/>
                    <a:pt x="93" y="63"/>
                  </a:cubicBezTo>
                  <a:cubicBezTo>
                    <a:pt x="97" y="62"/>
                    <a:pt x="99" y="61"/>
                    <a:pt x="103" y="59"/>
                  </a:cubicBezTo>
                  <a:cubicBezTo>
                    <a:pt x="109" y="57"/>
                    <a:pt x="110" y="53"/>
                    <a:pt x="113" y="47"/>
                  </a:cubicBezTo>
                  <a:cubicBezTo>
                    <a:pt x="115" y="42"/>
                    <a:pt x="114" y="39"/>
                    <a:pt x="116" y="34"/>
                  </a:cubicBezTo>
                  <a:cubicBezTo>
                    <a:pt x="117" y="30"/>
                    <a:pt x="120" y="28"/>
                    <a:pt x="122" y="23"/>
                  </a:cubicBezTo>
                  <a:cubicBezTo>
                    <a:pt x="123" y="20"/>
                    <a:pt x="124" y="18"/>
                    <a:pt x="125" y="15"/>
                  </a:cubicBezTo>
                  <a:cubicBezTo>
                    <a:pt x="127" y="9"/>
                    <a:pt x="126" y="4"/>
                    <a:pt x="130" y="0"/>
                  </a:cubicBezTo>
                  <a:cubicBezTo>
                    <a:pt x="139" y="3"/>
                    <a:pt x="142" y="6"/>
                    <a:pt x="150" y="10"/>
                  </a:cubicBezTo>
                  <a:cubicBezTo>
                    <a:pt x="155" y="13"/>
                    <a:pt x="160" y="13"/>
                    <a:pt x="166" y="15"/>
                  </a:cubicBezTo>
                  <a:cubicBezTo>
                    <a:pt x="170" y="16"/>
                    <a:pt x="171" y="18"/>
                    <a:pt x="174" y="19"/>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20">
              <a:extLst>
                <a:ext uri="{FF2B5EF4-FFF2-40B4-BE49-F238E27FC236}">
                  <a16:creationId xmlns:a16="http://schemas.microsoft.com/office/drawing/2014/main" id="{9832837D-6D7C-0914-D622-6698D8D383B2}"/>
                </a:ext>
              </a:extLst>
            </p:cNvPr>
            <p:cNvSpPr>
              <a:spLocks/>
            </p:cNvSpPr>
            <p:nvPr/>
          </p:nvSpPr>
          <p:spPr bwMode="auto">
            <a:xfrm>
              <a:off x="4732223" y="4471766"/>
              <a:ext cx="584094" cy="1149927"/>
            </a:xfrm>
            <a:custGeom>
              <a:avLst/>
              <a:gdLst>
                <a:gd name="T0" fmla="*/ 2147483646 w 347"/>
                <a:gd name="T1" fmla="*/ 2147483646 h 666"/>
                <a:gd name="T2" fmla="*/ 2147483646 w 347"/>
                <a:gd name="T3" fmla="*/ 2147483646 h 666"/>
                <a:gd name="T4" fmla="*/ 2147483646 w 347"/>
                <a:gd name="T5" fmla="*/ 2147483646 h 666"/>
                <a:gd name="T6" fmla="*/ 2147483646 w 347"/>
                <a:gd name="T7" fmla="*/ 2147483646 h 666"/>
                <a:gd name="T8" fmla="*/ 2147483646 w 347"/>
                <a:gd name="T9" fmla="*/ 2147483646 h 666"/>
                <a:gd name="T10" fmla="*/ 2147483646 w 347"/>
                <a:gd name="T11" fmla="*/ 2147483646 h 666"/>
                <a:gd name="T12" fmla="*/ 2147483646 w 347"/>
                <a:gd name="T13" fmla="*/ 2147483646 h 666"/>
                <a:gd name="T14" fmla="*/ 2147483646 w 347"/>
                <a:gd name="T15" fmla="*/ 2147483646 h 666"/>
                <a:gd name="T16" fmla="*/ 2147483646 w 347"/>
                <a:gd name="T17" fmla="*/ 2147483646 h 666"/>
                <a:gd name="T18" fmla="*/ 2147483646 w 347"/>
                <a:gd name="T19" fmla="*/ 2147483646 h 666"/>
                <a:gd name="T20" fmla="*/ 2147483646 w 347"/>
                <a:gd name="T21" fmla="*/ 2147483646 h 666"/>
                <a:gd name="T22" fmla="*/ 2147483646 w 347"/>
                <a:gd name="T23" fmla="*/ 2147483646 h 666"/>
                <a:gd name="T24" fmla="*/ 2147483646 w 347"/>
                <a:gd name="T25" fmla="*/ 2147483646 h 666"/>
                <a:gd name="T26" fmla="*/ 2147483646 w 347"/>
                <a:gd name="T27" fmla="*/ 2147483646 h 666"/>
                <a:gd name="T28" fmla="*/ 2147483646 w 347"/>
                <a:gd name="T29" fmla="*/ 2147483646 h 666"/>
                <a:gd name="T30" fmla="*/ 2147483646 w 347"/>
                <a:gd name="T31" fmla="*/ 2147483646 h 666"/>
                <a:gd name="T32" fmla="*/ 2147483646 w 347"/>
                <a:gd name="T33" fmla="*/ 2147483646 h 666"/>
                <a:gd name="T34" fmla="*/ 2147483646 w 347"/>
                <a:gd name="T35" fmla="*/ 2147483646 h 666"/>
                <a:gd name="T36" fmla="*/ 2147483646 w 347"/>
                <a:gd name="T37" fmla="*/ 2147483646 h 666"/>
                <a:gd name="T38" fmla="*/ 2147483646 w 347"/>
                <a:gd name="T39" fmla="*/ 2147483646 h 666"/>
                <a:gd name="T40" fmla="*/ 2147483646 w 347"/>
                <a:gd name="T41" fmla="*/ 2147483646 h 666"/>
                <a:gd name="T42" fmla="*/ 2147483646 w 347"/>
                <a:gd name="T43" fmla="*/ 2147483646 h 666"/>
                <a:gd name="T44" fmla="*/ 2147483646 w 347"/>
                <a:gd name="T45" fmla="*/ 2147483646 h 666"/>
                <a:gd name="T46" fmla="*/ 2147483646 w 347"/>
                <a:gd name="T47" fmla="*/ 2147483646 h 666"/>
                <a:gd name="T48" fmla="*/ 2147483646 w 347"/>
                <a:gd name="T49" fmla="*/ 2147483646 h 666"/>
                <a:gd name="T50" fmla="*/ 2147483646 w 347"/>
                <a:gd name="T51" fmla="*/ 2147483646 h 666"/>
                <a:gd name="T52" fmla="*/ 2147483646 w 347"/>
                <a:gd name="T53" fmla="*/ 2147483646 h 666"/>
                <a:gd name="T54" fmla="*/ 2147483646 w 347"/>
                <a:gd name="T55" fmla="*/ 2147483646 h 666"/>
                <a:gd name="T56" fmla="*/ 2147483646 w 347"/>
                <a:gd name="T57" fmla="*/ 2147483646 h 666"/>
                <a:gd name="T58" fmla="*/ 2147483646 w 347"/>
                <a:gd name="T59" fmla="*/ 2147483646 h 666"/>
                <a:gd name="T60" fmla="*/ 2147483646 w 347"/>
                <a:gd name="T61" fmla="*/ 2147483646 h 666"/>
                <a:gd name="T62" fmla="*/ 2147483646 w 347"/>
                <a:gd name="T63" fmla="*/ 2147483646 h 666"/>
                <a:gd name="T64" fmla="*/ 2147483646 w 347"/>
                <a:gd name="T65" fmla="*/ 2147483646 h 666"/>
                <a:gd name="T66" fmla="*/ 2147483646 w 347"/>
                <a:gd name="T67" fmla="*/ 2147483646 h 666"/>
                <a:gd name="T68" fmla="*/ 2147483646 w 347"/>
                <a:gd name="T69" fmla="*/ 2147483646 h 666"/>
                <a:gd name="T70" fmla="*/ 2147483646 w 347"/>
                <a:gd name="T71" fmla="*/ 2147483646 h 666"/>
                <a:gd name="T72" fmla="*/ 2147483646 w 347"/>
                <a:gd name="T73" fmla="*/ 2147483646 h 666"/>
                <a:gd name="T74" fmla="*/ 2147483646 w 347"/>
                <a:gd name="T75" fmla="*/ 2147483646 h 666"/>
                <a:gd name="T76" fmla="*/ 2147483646 w 347"/>
                <a:gd name="T77" fmla="*/ 2147483646 h 666"/>
                <a:gd name="T78" fmla="*/ 2147483646 w 347"/>
                <a:gd name="T79" fmla="*/ 2147483646 h 666"/>
                <a:gd name="T80" fmla="*/ 2147483646 w 347"/>
                <a:gd name="T81" fmla="*/ 2147483646 h 666"/>
                <a:gd name="T82" fmla="*/ 2147483646 w 347"/>
                <a:gd name="T83" fmla="*/ 2147483646 h 666"/>
                <a:gd name="T84" fmla="*/ 2147483646 w 347"/>
                <a:gd name="T85" fmla="*/ 2147483646 h 666"/>
                <a:gd name="T86" fmla="*/ 2147483646 w 347"/>
                <a:gd name="T87" fmla="*/ 2147483646 h 666"/>
                <a:gd name="T88" fmla="*/ 2147483646 w 347"/>
                <a:gd name="T89" fmla="*/ 2147483646 h 666"/>
                <a:gd name="T90" fmla="*/ 2147483646 w 347"/>
                <a:gd name="T91" fmla="*/ 2147483646 h 666"/>
                <a:gd name="T92" fmla="*/ 2147483646 w 347"/>
                <a:gd name="T93" fmla="*/ 2147483646 h 6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7"/>
                <a:gd name="T142" fmla="*/ 0 h 666"/>
                <a:gd name="T143" fmla="*/ 347 w 347"/>
                <a:gd name="T144" fmla="*/ 666 h 6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7" h="666">
                  <a:moveTo>
                    <a:pt x="108" y="11"/>
                  </a:moveTo>
                  <a:cubicBezTo>
                    <a:pt x="112" y="12"/>
                    <a:pt x="115" y="11"/>
                    <a:pt x="119" y="11"/>
                  </a:cubicBezTo>
                  <a:cubicBezTo>
                    <a:pt x="122" y="11"/>
                    <a:pt x="125" y="12"/>
                    <a:pt x="128" y="12"/>
                  </a:cubicBezTo>
                  <a:cubicBezTo>
                    <a:pt x="132" y="13"/>
                    <a:pt x="135" y="13"/>
                    <a:pt x="139" y="14"/>
                  </a:cubicBezTo>
                  <a:cubicBezTo>
                    <a:pt x="139" y="14"/>
                    <a:pt x="140" y="15"/>
                    <a:pt x="141" y="16"/>
                  </a:cubicBezTo>
                  <a:cubicBezTo>
                    <a:pt x="144" y="17"/>
                    <a:pt x="147" y="16"/>
                    <a:pt x="151" y="17"/>
                  </a:cubicBezTo>
                  <a:cubicBezTo>
                    <a:pt x="153" y="17"/>
                    <a:pt x="154" y="18"/>
                    <a:pt x="157" y="19"/>
                  </a:cubicBezTo>
                  <a:cubicBezTo>
                    <a:pt x="161" y="21"/>
                    <a:pt x="165" y="21"/>
                    <a:pt x="169" y="22"/>
                  </a:cubicBezTo>
                  <a:cubicBezTo>
                    <a:pt x="172" y="22"/>
                    <a:pt x="174" y="23"/>
                    <a:pt x="176" y="24"/>
                  </a:cubicBezTo>
                  <a:cubicBezTo>
                    <a:pt x="185" y="26"/>
                    <a:pt x="190" y="27"/>
                    <a:pt x="198" y="30"/>
                  </a:cubicBezTo>
                  <a:cubicBezTo>
                    <a:pt x="202" y="31"/>
                    <a:pt x="205" y="33"/>
                    <a:pt x="209" y="34"/>
                  </a:cubicBezTo>
                  <a:cubicBezTo>
                    <a:pt x="212" y="35"/>
                    <a:pt x="213" y="37"/>
                    <a:pt x="216" y="37"/>
                  </a:cubicBezTo>
                  <a:cubicBezTo>
                    <a:pt x="222" y="40"/>
                    <a:pt x="226" y="41"/>
                    <a:pt x="233" y="41"/>
                  </a:cubicBezTo>
                  <a:cubicBezTo>
                    <a:pt x="241" y="41"/>
                    <a:pt x="246" y="39"/>
                    <a:pt x="253" y="35"/>
                  </a:cubicBezTo>
                  <a:cubicBezTo>
                    <a:pt x="255" y="34"/>
                    <a:pt x="256" y="33"/>
                    <a:pt x="258" y="32"/>
                  </a:cubicBezTo>
                  <a:cubicBezTo>
                    <a:pt x="260" y="31"/>
                    <a:pt x="261" y="31"/>
                    <a:pt x="263" y="30"/>
                  </a:cubicBezTo>
                  <a:cubicBezTo>
                    <a:pt x="271" y="26"/>
                    <a:pt x="275" y="23"/>
                    <a:pt x="284" y="20"/>
                  </a:cubicBezTo>
                  <a:cubicBezTo>
                    <a:pt x="292" y="18"/>
                    <a:pt x="295" y="13"/>
                    <a:pt x="302" y="9"/>
                  </a:cubicBezTo>
                  <a:cubicBezTo>
                    <a:pt x="313" y="5"/>
                    <a:pt x="321" y="3"/>
                    <a:pt x="331" y="0"/>
                  </a:cubicBezTo>
                  <a:cubicBezTo>
                    <a:pt x="331" y="0"/>
                    <a:pt x="331" y="0"/>
                    <a:pt x="331" y="0"/>
                  </a:cubicBezTo>
                  <a:cubicBezTo>
                    <a:pt x="331" y="15"/>
                    <a:pt x="331" y="15"/>
                    <a:pt x="331" y="15"/>
                  </a:cubicBezTo>
                  <a:cubicBezTo>
                    <a:pt x="331" y="21"/>
                    <a:pt x="333" y="24"/>
                    <a:pt x="333" y="29"/>
                  </a:cubicBezTo>
                  <a:cubicBezTo>
                    <a:pt x="333" y="56"/>
                    <a:pt x="333" y="56"/>
                    <a:pt x="333" y="56"/>
                  </a:cubicBezTo>
                  <a:cubicBezTo>
                    <a:pt x="333" y="62"/>
                    <a:pt x="332" y="66"/>
                    <a:pt x="332" y="72"/>
                  </a:cubicBezTo>
                  <a:cubicBezTo>
                    <a:pt x="331" y="80"/>
                    <a:pt x="334" y="85"/>
                    <a:pt x="329" y="91"/>
                  </a:cubicBezTo>
                  <a:cubicBezTo>
                    <a:pt x="326" y="94"/>
                    <a:pt x="322" y="94"/>
                    <a:pt x="317" y="94"/>
                  </a:cubicBezTo>
                  <a:cubicBezTo>
                    <a:pt x="311" y="94"/>
                    <a:pt x="311" y="94"/>
                    <a:pt x="311" y="94"/>
                  </a:cubicBezTo>
                  <a:cubicBezTo>
                    <a:pt x="311" y="95"/>
                    <a:pt x="310" y="96"/>
                    <a:pt x="310" y="97"/>
                  </a:cubicBezTo>
                  <a:cubicBezTo>
                    <a:pt x="310" y="99"/>
                    <a:pt x="313" y="99"/>
                    <a:pt x="315" y="101"/>
                  </a:cubicBezTo>
                  <a:cubicBezTo>
                    <a:pt x="320" y="107"/>
                    <a:pt x="327" y="110"/>
                    <a:pt x="327" y="118"/>
                  </a:cubicBezTo>
                  <a:cubicBezTo>
                    <a:pt x="327" y="124"/>
                    <a:pt x="325" y="128"/>
                    <a:pt x="325" y="134"/>
                  </a:cubicBezTo>
                  <a:cubicBezTo>
                    <a:pt x="325" y="137"/>
                    <a:pt x="327" y="138"/>
                    <a:pt x="327" y="140"/>
                  </a:cubicBezTo>
                  <a:cubicBezTo>
                    <a:pt x="328" y="145"/>
                    <a:pt x="327" y="148"/>
                    <a:pt x="330" y="152"/>
                  </a:cubicBezTo>
                  <a:cubicBezTo>
                    <a:pt x="332" y="155"/>
                    <a:pt x="336" y="153"/>
                    <a:pt x="339" y="156"/>
                  </a:cubicBezTo>
                  <a:cubicBezTo>
                    <a:pt x="344" y="160"/>
                    <a:pt x="341" y="166"/>
                    <a:pt x="343" y="172"/>
                  </a:cubicBezTo>
                  <a:cubicBezTo>
                    <a:pt x="345" y="176"/>
                    <a:pt x="346" y="178"/>
                    <a:pt x="346" y="182"/>
                  </a:cubicBezTo>
                  <a:cubicBezTo>
                    <a:pt x="346" y="189"/>
                    <a:pt x="346" y="189"/>
                    <a:pt x="346" y="189"/>
                  </a:cubicBezTo>
                  <a:cubicBezTo>
                    <a:pt x="340" y="190"/>
                    <a:pt x="337" y="191"/>
                    <a:pt x="331" y="191"/>
                  </a:cubicBezTo>
                  <a:cubicBezTo>
                    <a:pt x="328" y="192"/>
                    <a:pt x="324" y="193"/>
                    <a:pt x="324" y="197"/>
                  </a:cubicBezTo>
                  <a:cubicBezTo>
                    <a:pt x="324" y="202"/>
                    <a:pt x="326" y="204"/>
                    <a:pt x="326" y="210"/>
                  </a:cubicBezTo>
                  <a:cubicBezTo>
                    <a:pt x="326" y="215"/>
                    <a:pt x="321" y="216"/>
                    <a:pt x="317" y="219"/>
                  </a:cubicBezTo>
                  <a:cubicBezTo>
                    <a:pt x="311" y="222"/>
                    <a:pt x="305" y="224"/>
                    <a:pt x="302" y="231"/>
                  </a:cubicBezTo>
                  <a:cubicBezTo>
                    <a:pt x="300" y="234"/>
                    <a:pt x="301" y="238"/>
                    <a:pt x="299" y="241"/>
                  </a:cubicBezTo>
                  <a:cubicBezTo>
                    <a:pt x="294" y="246"/>
                    <a:pt x="287" y="245"/>
                    <a:pt x="284" y="251"/>
                  </a:cubicBezTo>
                  <a:cubicBezTo>
                    <a:pt x="282" y="258"/>
                    <a:pt x="284" y="263"/>
                    <a:pt x="284" y="270"/>
                  </a:cubicBezTo>
                  <a:cubicBezTo>
                    <a:pt x="277" y="277"/>
                    <a:pt x="267" y="277"/>
                    <a:pt x="267" y="285"/>
                  </a:cubicBezTo>
                  <a:cubicBezTo>
                    <a:pt x="267" y="292"/>
                    <a:pt x="267" y="292"/>
                    <a:pt x="267" y="292"/>
                  </a:cubicBezTo>
                  <a:cubicBezTo>
                    <a:pt x="267" y="297"/>
                    <a:pt x="262" y="299"/>
                    <a:pt x="262" y="304"/>
                  </a:cubicBezTo>
                  <a:cubicBezTo>
                    <a:pt x="262" y="308"/>
                    <a:pt x="267" y="309"/>
                    <a:pt x="270" y="312"/>
                  </a:cubicBezTo>
                  <a:cubicBezTo>
                    <a:pt x="276" y="318"/>
                    <a:pt x="276" y="323"/>
                    <a:pt x="280" y="329"/>
                  </a:cubicBezTo>
                  <a:cubicBezTo>
                    <a:pt x="283" y="333"/>
                    <a:pt x="284" y="337"/>
                    <a:pt x="289" y="339"/>
                  </a:cubicBezTo>
                  <a:cubicBezTo>
                    <a:pt x="294" y="343"/>
                    <a:pt x="302" y="343"/>
                    <a:pt x="302" y="349"/>
                  </a:cubicBezTo>
                  <a:cubicBezTo>
                    <a:pt x="302" y="355"/>
                    <a:pt x="297" y="359"/>
                    <a:pt x="291" y="361"/>
                  </a:cubicBezTo>
                  <a:cubicBezTo>
                    <a:pt x="285" y="363"/>
                    <a:pt x="279" y="362"/>
                    <a:pt x="277" y="369"/>
                  </a:cubicBezTo>
                  <a:cubicBezTo>
                    <a:pt x="273" y="380"/>
                    <a:pt x="269" y="386"/>
                    <a:pt x="265" y="396"/>
                  </a:cubicBezTo>
                  <a:cubicBezTo>
                    <a:pt x="259" y="408"/>
                    <a:pt x="259" y="408"/>
                    <a:pt x="259" y="408"/>
                  </a:cubicBezTo>
                  <a:cubicBezTo>
                    <a:pt x="295" y="501"/>
                    <a:pt x="295" y="501"/>
                    <a:pt x="295" y="501"/>
                  </a:cubicBezTo>
                  <a:cubicBezTo>
                    <a:pt x="305" y="507"/>
                    <a:pt x="305" y="507"/>
                    <a:pt x="305" y="507"/>
                  </a:cubicBezTo>
                  <a:cubicBezTo>
                    <a:pt x="313" y="507"/>
                    <a:pt x="318" y="504"/>
                    <a:pt x="326" y="506"/>
                  </a:cubicBezTo>
                  <a:cubicBezTo>
                    <a:pt x="347" y="522"/>
                    <a:pt x="347" y="522"/>
                    <a:pt x="347" y="522"/>
                  </a:cubicBezTo>
                  <a:cubicBezTo>
                    <a:pt x="344" y="526"/>
                    <a:pt x="339" y="527"/>
                    <a:pt x="335" y="528"/>
                  </a:cubicBezTo>
                  <a:cubicBezTo>
                    <a:pt x="329" y="530"/>
                    <a:pt x="325" y="534"/>
                    <a:pt x="322" y="539"/>
                  </a:cubicBezTo>
                  <a:cubicBezTo>
                    <a:pt x="320" y="543"/>
                    <a:pt x="317" y="550"/>
                    <a:pt x="317" y="555"/>
                  </a:cubicBezTo>
                  <a:cubicBezTo>
                    <a:pt x="314" y="561"/>
                    <a:pt x="314" y="561"/>
                    <a:pt x="314" y="561"/>
                  </a:cubicBezTo>
                  <a:cubicBezTo>
                    <a:pt x="314" y="568"/>
                    <a:pt x="317" y="574"/>
                    <a:pt x="313" y="579"/>
                  </a:cubicBezTo>
                  <a:cubicBezTo>
                    <a:pt x="308" y="584"/>
                    <a:pt x="301" y="580"/>
                    <a:pt x="295" y="583"/>
                  </a:cubicBezTo>
                  <a:cubicBezTo>
                    <a:pt x="290" y="585"/>
                    <a:pt x="291" y="590"/>
                    <a:pt x="290" y="595"/>
                  </a:cubicBezTo>
                  <a:cubicBezTo>
                    <a:pt x="289" y="599"/>
                    <a:pt x="285" y="600"/>
                    <a:pt x="282" y="604"/>
                  </a:cubicBezTo>
                  <a:cubicBezTo>
                    <a:pt x="279" y="607"/>
                    <a:pt x="278" y="610"/>
                    <a:pt x="275" y="613"/>
                  </a:cubicBezTo>
                  <a:cubicBezTo>
                    <a:pt x="264" y="625"/>
                    <a:pt x="260" y="633"/>
                    <a:pt x="247" y="642"/>
                  </a:cubicBezTo>
                  <a:cubicBezTo>
                    <a:pt x="239" y="647"/>
                    <a:pt x="237" y="652"/>
                    <a:pt x="229" y="656"/>
                  </a:cubicBezTo>
                  <a:cubicBezTo>
                    <a:pt x="224" y="659"/>
                    <a:pt x="217" y="660"/>
                    <a:pt x="217" y="666"/>
                  </a:cubicBezTo>
                  <a:cubicBezTo>
                    <a:pt x="217" y="666"/>
                    <a:pt x="217" y="666"/>
                    <a:pt x="218" y="666"/>
                  </a:cubicBezTo>
                  <a:cubicBezTo>
                    <a:pt x="218" y="666"/>
                    <a:pt x="218" y="666"/>
                    <a:pt x="218" y="666"/>
                  </a:cubicBezTo>
                  <a:cubicBezTo>
                    <a:pt x="214" y="664"/>
                    <a:pt x="210" y="663"/>
                    <a:pt x="206" y="661"/>
                  </a:cubicBezTo>
                  <a:cubicBezTo>
                    <a:pt x="202" y="660"/>
                    <a:pt x="201" y="659"/>
                    <a:pt x="198" y="657"/>
                  </a:cubicBezTo>
                  <a:cubicBezTo>
                    <a:pt x="189" y="653"/>
                    <a:pt x="184" y="651"/>
                    <a:pt x="175" y="647"/>
                  </a:cubicBezTo>
                  <a:cubicBezTo>
                    <a:pt x="170" y="646"/>
                    <a:pt x="166" y="646"/>
                    <a:pt x="164" y="643"/>
                  </a:cubicBezTo>
                  <a:cubicBezTo>
                    <a:pt x="160" y="636"/>
                    <a:pt x="161" y="631"/>
                    <a:pt x="160" y="623"/>
                  </a:cubicBezTo>
                  <a:cubicBezTo>
                    <a:pt x="159" y="618"/>
                    <a:pt x="158" y="615"/>
                    <a:pt x="155" y="610"/>
                  </a:cubicBezTo>
                  <a:cubicBezTo>
                    <a:pt x="155" y="610"/>
                    <a:pt x="155" y="610"/>
                    <a:pt x="155" y="610"/>
                  </a:cubicBezTo>
                  <a:cubicBezTo>
                    <a:pt x="158" y="599"/>
                    <a:pt x="160" y="593"/>
                    <a:pt x="160" y="582"/>
                  </a:cubicBezTo>
                  <a:cubicBezTo>
                    <a:pt x="160" y="571"/>
                    <a:pt x="153" y="566"/>
                    <a:pt x="147" y="557"/>
                  </a:cubicBezTo>
                  <a:cubicBezTo>
                    <a:pt x="142" y="549"/>
                    <a:pt x="136" y="546"/>
                    <a:pt x="129" y="539"/>
                  </a:cubicBezTo>
                  <a:cubicBezTo>
                    <a:pt x="126" y="538"/>
                    <a:pt x="126" y="535"/>
                    <a:pt x="124" y="533"/>
                  </a:cubicBezTo>
                  <a:cubicBezTo>
                    <a:pt x="121" y="530"/>
                    <a:pt x="120" y="528"/>
                    <a:pt x="118" y="525"/>
                  </a:cubicBezTo>
                  <a:cubicBezTo>
                    <a:pt x="116" y="523"/>
                    <a:pt x="114" y="522"/>
                    <a:pt x="114" y="519"/>
                  </a:cubicBezTo>
                  <a:cubicBezTo>
                    <a:pt x="113" y="516"/>
                    <a:pt x="113" y="514"/>
                    <a:pt x="113" y="511"/>
                  </a:cubicBezTo>
                  <a:cubicBezTo>
                    <a:pt x="112" y="506"/>
                    <a:pt x="112" y="503"/>
                    <a:pt x="111" y="498"/>
                  </a:cubicBezTo>
                  <a:cubicBezTo>
                    <a:pt x="110" y="493"/>
                    <a:pt x="108" y="491"/>
                    <a:pt x="107" y="486"/>
                  </a:cubicBezTo>
                  <a:cubicBezTo>
                    <a:pt x="107" y="483"/>
                    <a:pt x="107" y="481"/>
                    <a:pt x="106" y="479"/>
                  </a:cubicBezTo>
                  <a:cubicBezTo>
                    <a:pt x="106" y="477"/>
                    <a:pt x="104" y="476"/>
                    <a:pt x="103" y="475"/>
                  </a:cubicBezTo>
                  <a:cubicBezTo>
                    <a:pt x="100" y="473"/>
                    <a:pt x="99" y="472"/>
                    <a:pt x="96" y="470"/>
                  </a:cubicBezTo>
                  <a:cubicBezTo>
                    <a:pt x="91" y="467"/>
                    <a:pt x="89" y="464"/>
                    <a:pt x="84" y="462"/>
                  </a:cubicBezTo>
                  <a:cubicBezTo>
                    <a:pt x="82" y="461"/>
                    <a:pt x="81" y="460"/>
                    <a:pt x="79" y="460"/>
                  </a:cubicBezTo>
                  <a:cubicBezTo>
                    <a:pt x="70" y="460"/>
                    <a:pt x="66" y="462"/>
                    <a:pt x="58" y="463"/>
                  </a:cubicBezTo>
                  <a:cubicBezTo>
                    <a:pt x="56" y="463"/>
                    <a:pt x="55" y="464"/>
                    <a:pt x="54" y="464"/>
                  </a:cubicBezTo>
                  <a:cubicBezTo>
                    <a:pt x="49" y="464"/>
                    <a:pt x="47" y="462"/>
                    <a:pt x="43" y="461"/>
                  </a:cubicBezTo>
                  <a:cubicBezTo>
                    <a:pt x="43" y="461"/>
                    <a:pt x="43" y="461"/>
                    <a:pt x="43" y="461"/>
                  </a:cubicBezTo>
                  <a:cubicBezTo>
                    <a:pt x="41" y="456"/>
                    <a:pt x="40" y="453"/>
                    <a:pt x="37" y="448"/>
                  </a:cubicBezTo>
                  <a:cubicBezTo>
                    <a:pt x="34" y="443"/>
                    <a:pt x="30" y="441"/>
                    <a:pt x="30" y="436"/>
                  </a:cubicBezTo>
                  <a:cubicBezTo>
                    <a:pt x="29" y="434"/>
                    <a:pt x="30" y="434"/>
                    <a:pt x="30" y="432"/>
                  </a:cubicBezTo>
                  <a:cubicBezTo>
                    <a:pt x="30" y="432"/>
                    <a:pt x="30" y="432"/>
                    <a:pt x="30" y="431"/>
                  </a:cubicBezTo>
                  <a:cubicBezTo>
                    <a:pt x="30" y="427"/>
                    <a:pt x="31" y="425"/>
                    <a:pt x="31" y="421"/>
                  </a:cubicBezTo>
                  <a:cubicBezTo>
                    <a:pt x="31" y="414"/>
                    <a:pt x="29" y="409"/>
                    <a:pt x="24" y="405"/>
                  </a:cubicBezTo>
                  <a:cubicBezTo>
                    <a:pt x="21" y="401"/>
                    <a:pt x="19" y="399"/>
                    <a:pt x="16" y="395"/>
                  </a:cubicBezTo>
                  <a:cubicBezTo>
                    <a:pt x="15" y="393"/>
                    <a:pt x="14" y="392"/>
                    <a:pt x="13" y="391"/>
                  </a:cubicBezTo>
                  <a:cubicBezTo>
                    <a:pt x="13" y="390"/>
                    <a:pt x="11" y="390"/>
                    <a:pt x="11" y="389"/>
                  </a:cubicBezTo>
                  <a:cubicBezTo>
                    <a:pt x="11" y="383"/>
                    <a:pt x="12" y="380"/>
                    <a:pt x="12" y="375"/>
                  </a:cubicBezTo>
                  <a:cubicBezTo>
                    <a:pt x="12" y="375"/>
                    <a:pt x="12" y="375"/>
                    <a:pt x="12" y="375"/>
                  </a:cubicBezTo>
                  <a:cubicBezTo>
                    <a:pt x="14" y="370"/>
                    <a:pt x="14" y="367"/>
                    <a:pt x="15" y="361"/>
                  </a:cubicBezTo>
                  <a:cubicBezTo>
                    <a:pt x="17" y="354"/>
                    <a:pt x="19" y="349"/>
                    <a:pt x="19" y="341"/>
                  </a:cubicBezTo>
                  <a:cubicBezTo>
                    <a:pt x="19" y="337"/>
                    <a:pt x="18" y="334"/>
                    <a:pt x="18" y="330"/>
                  </a:cubicBezTo>
                  <a:cubicBezTo>
                    <a:pt x="17" y="328"/>
                    <a:pt x="17" y="326"/>
                    <a:pt x="16" y="323"/>
                  </a:cubicBezTo>
                  <a:cubicBezTo>
                    <a:pt x="15" y="318"/>
                    <a:pt x="13" y="315"/>
                    <a:pt x="13" y="310"/>
                  </a:cubicBezTo>
                  <a:cubicBezTo>
                    <a:pt x="13" y="279"/>
                    <a:pt x="13" y="279"/>
                    <a:pt x="13" y="279"/>
                  </a:cubicBezTo>
                  <a:cubicBezTo>
                    <a:pt x="13" y="273"/>
                    <a:pt x="10" y="270"/>
                    <a:pt x="7" y="264"/>
                  </a:cubicBezTo>
                  <a:cubicBezTo>
                    <a:pt x="4" y="260"/>
                    <a:pt x="4" y="256"/>
                    <a:pt x="2" y="251"/>
                  </a:cubicBezTo>
                  <a:cubicBezTo>
                    <a:pt x="1" y="249"/>
                    <a:pt x="0" y="248"/>
                    <a:pt x="0" y="246"/>
                  </a:cubicBezTo>
                  <a:cubicBezTo>
                    <a:pt x="0" y="243"/>
                    <a:pt x="3" y="241"/>
                    <a:pt x="5" y="239"/>
                  </a:cubicBezTo>
                  <a:cubicBezTo>
                    <a:pt x="11" y="234"/>
                    <a:pt x="14" y="230"/>
                    <a:pt x="15" y="222"/>
                  </a:cubicBezTo>
                  <a:cubicBezTo>
                    <a:pt x="18" y="213"/>
                    <a:pt x="18" y="207"/>
                    <a:pt x="23" y="199"/>
                  </a:cubicBezTo>
                  <a:cubicBezTo>
                    <a:pt x="24" y="197"/>
                    <a:pt x="25" y="195"/>
                    <a:pt x="26" y="192"/>
                  </a:cubicBezTo>
                  <a:cubicBezTo>
                    <a:pt x="29" y="187"/>
                    <a:pt x="32" y="184"/>
                    <a:pt x="34" y="178"/>
                  </a:cubicBezTo>
                  <a:cubicBezTo>
                    <a:pt x="34" y="177"/>
                    <a:pt x="34" y="177"/>
                    <a:pt x="35" y="176"/>
                  </a:cubicBezTo>
                  <a:cubicBezTo>
                    <a:pt x="37" y="170"/>
                    <a:pt x="40" y="166"/>
                    <a:pt x="42" y="160"/>
                  </a:cubicBezTo>
                  <a:cubicBezTo>
                    <a:pt x="43" y="158"/>
                    <a:pt x="44" y="157"/>
                    <a:pt x="44" y="155"/>
                  </a:cubicBezTo>
                  <a:cubicBezTo>
                    <a:pt x="44" y="153"/>
                    <a:pt x="43" y="152"/>
                    <a:pt x="42" y="150"/>
                  </a:cubicBezTo>
                  <a:cubicBezTo>
                    <a:pt x="41" y="145"/>
                    <a:pt x="40" y="143"/>
                    <a:pt x="40" y="138"/>
                  </a:cubicBezTo>
                  <a:cubicBezTo>
                    <a:pt x="40" y="135"/>
                    <a:pt x="41" y="133"/>
                    <a:pt x="41" y="129"/>
                  </a:cubicBezTo>
                  <a:cubicBezTo>
                    <a:pt x="41" y="127"/>
                    <a:pt x="40" y="125"/>
                    <a:pt x="41" y="123"/>
                  </a:cubicBezTo>
                  <a:cubicBezTo>
                    <a:pt x="42" y="122"/>
                    <a:pt x="44" y="122"/>
                    <a:pt x="45" y="121"/>
                  </a:cubicBezTo>
                  <a:cubicBezTo>
                    <a:pt x="48" y="118"/>
                    <a:pt x="49" y="114"/>
                    <a:pt x="51" y="111"/>
                  </a:cubicBezTo>
                  <a:cubicBezTo>
                    <a:pt x="53" y="107"/>
                    <a:pt x="54" y="104"/>
                    <a:pt x="56" y="100"/>
                  </a:cubicBezTo>
                  <a:cubicBezTo>
                    <a:pt x="58" y="98"/>
                    <a:pt x="60" y="97"/>
                    <a:pt x="62" y="95"/>
                  </a:cubicBezTo>
                  <a:cubicBezTo>
                    <a:pt x="67" y="93"/>
                    <a:pt x="70" y="91"/>
                    <a:pt x="73" y="88"/>
                  </a:cubicBezTo>
                  <a:cubicBezTo>
                    <a:pt x="78" y="84"/>
                    <a:pt x="79" y="81"/>
                    <a:pt x="83" y="78"/>
                  </a:cubicBezTo>
                  <a:cubicBezTo>
                    <a:pt x="90" y="71"/>
                    <a:pt x="95" y="67"/>
                    <a:pt x="97" y="57"/>
                  </a:cubicBezTo>
                  <a:cubicBezTo>
                    <a:pt x="99" y="50"/>
                    <a:pt x="100" y="45"/>
                    <a:pt x="103" y="39"/>
                  </a:cubicBezTo>
                  <a:cubicBezTo>
                    <a:pt x="104" y="34"/>
                    <a:pt x="108" y="32"/>
                    <a:pt x="108" y="27"/>
                  </a:cubicBezTo>
                  <a:cubicBezTo>
                    <a:pt x="108" y="21"/>
                    <a:pt x="108" y="17"/>
                    <a:pt x="108" y="11"/>
                  </a:cubicBezTo>
                  <a:close/>
                </a:path>
              </a:pathLst>
            </a:custGeom>
            <a:solidFill>
              <a:srgbClr val="368E7C"/>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21">
              <a:extLst>
                <a:ext uri="{FF2B5EF4-FFF2-40B4-BE49-F238E27FC236}">
                  <a16:creationId xmlns:a16="http://schemas.microsoft.com/office/drawing/2014/main" id="{6898D3C1-7F17-A521-1B0A-98DF2E81ACB6}"/>
                </a:ext>
              </a:extLst>
            </p:cNvPr>
            <p:cNvSpPr>
              <a:spLocks/>
            </p:cNvSpPr>
            <p:nvPr/>
          </p:nvSpPr>
          <p:spPr bwMode="auto">
            <a:xfrm>
              <a:off x="4612264" y="5266287"/>
              <a:ext cx="388444" cy="506672"/>
            </a:xfrm>
            <a:custGeom>
              <a:avLst/>
              <a:gdLst>
                <a:gd name="T0" fmla="*/ 2147483646 w 231"/>
                <a:gd name="T1" fmla="*/ 2147483646 h 293"/>
                <a:gd name="T2" fmla="*/ 2147483646 w 231"/>
                <a:gd name="T3" fmla="*/ 0 h 293"/>
                <a:gd name="T4" fmla="*/ 2147483646 w 231"/>
                <a:gd name="T5" fmla="*/ 2147483646 h 293"/>
                <a:gd name="T6" fmla="*/ 2147483646 w 231"/>
                <a:gd name="T7" fmla="*/ 2147483646 h 293"/>
                <a:gd name="T8" fmla="*/ 2147483646 w 231"/>
                <a:gd name="T9" fmla="*/ 2147483646 h 293"/>
                <a:gd name="T10" fmla="*/ 2147483646 w 231"/>
                <a:gd name="T11" fmla="*/ 2147483646 h 293"/>
                <a:gd name="T12" fmla="*/ 2147483646 w 231"/>
                <a:gd name="T13" fmla="*/ 2147483646 h 293"/>
                <a:gd name="T14" fmla="*/ 2147483646 w 231"/>
                <a:gd name="T15" fmla="*/ 2147483646 h 293"/>
                <a:gd name="T16" fmla="*/ 2147483646 w 231"/>
                <a:gd name="T17" fmla="*/ 2147483646 h 293"/>
                <a:gd name="T18" fmla="*/ 2147483646 w 231"/>
                <a:gd name="T19" fmla="*/ 2147483646 h 293"/>
                <a:gd name="T20" fmla="*/ 2147483646 w 231"/>
                <a:gd name="T21" fmla="*/ 2147483646 h 293"/>
                <a:gd name="T22" fmla="*/ 2147483646 w 231"/>
                <a:gd name="T23" fmla="*/ 2147483646 h 293"/>
                <a:gd name="T24" fmla="*/ 2147483646 w 231"/>
                <a:gd name="T25" fmla="*/ 2147483646 h 293"/>
                <a:gd name="T26" fmla="*/ 2147483646 w 231"/>
                <a:gd name="T27" fmla="*/ 2147483646 h 293"/>
                <a:gd name="T28" fmla="*/ 2147483646 w 231"/>
                <a:gd name="T29" fmla="*/ 2147483646 h 293"/>
                <a:gd name="T30" fmla="*/ 2147483646 w 231"/>
                <a:gd name="T31" fmla="*/ 2147483646 h 293"/>
                <a:gd name="T32" fmla="*/ 2147483646 w 231"/>
                <a:gd name="T33" fmla="*/ 2147483646 h 293"/>
                <a:gd name="T34" fmla="*/ 2147483646 w 231"/>
                <a:gd name="T35" fmla="*/ 2147483646 h 293"/>
                <a:gd name="T36" fmla="*/ 2147483646 w 231"/>
                <a:gd name="T37" fmla="*/ 2147483646 h 293"/>
                <a:gd name="T38" fmla="*/ 2147483646 w 231"/>
                <a:gd name="T39" fmla="*/ 2147483646 h 293"/>
                <a:gd name="T40" fmla="*/ 2147483646 w 231"/>
                <a:gd name="T41" fmla="*/ 2147483646 h 293"/>
                <a:gd name="T42" fmla="*/ 2147483646 w 231"/>
                <a:gd name="T43" fmla="*/ 2147483646 h 293"/>
                <a:gd name="T44" fmla="*/ 2147483646 w 231"/>
                <a:gd name="T45" fmla="*/ 2147483646 h 293"/>
                <a:gd name="T46" fmla="*/ 2147483646 w 231"/>
                <a:gd name="T47" fmla="*/ 2147483646 h 293"/>
                <a:gd name="T48" fmla="*/ 2147483646 w 231"/>
                <a:gd name="T49" fmla="*/ 2147483646 h 293"/>
                <a:gd name="T50" fmla="*/ 0 w 231"/>
                <a:gd name="T51" fmla="*/ 2147483646 h 293"/>
                <a:gd name="T52" fmla="*/ 2147483646 w 231"/>
                <a:gd name="T53" fmla="*/ 2147483646 h 293"/>
                <a:gd name="T54" fmla="*/ 2147483646 w 231"/>
                <a:gd name="T55" fmla="*/ 2147483646 h 293"/>
                <a:gd name="T56" fmla="*/ 2147483646 w 231"/>
                <a:gd name="T57" fmla="*/ 2147483646 h 293"/>
                <a:gd name="T58" fmla="*/ 2147483646 w 231"/>
                <a:gd name="T59" fmla="*/ 2147483646 h 293"/>
                <a:gd name="T60" fmla="*/ 2147483646 w 231"/>
                <a:gd name="T61" fmla="*/ 2147483646 h 293"/>
                <a:gd name="T62" fmla="*/ 2147483646 w 231"/>
                <a:gd name="T63" fmla="*/ 2147483646 h 293"/>
                <a:gd name="T64" fmla="*/ 2147483646 w 231"/>
                <a:gd name="T65" fmla="*/ 2147483646 h 293"/>
                <a:gd name="T66" fmla="*/ 2147483646 w 231"/>
                <a:gd name="T67" fmla="*/ 2147483646 h 293"/>
                <a:gd name="T68" fmla="*/ 2147483646 w 231"/>
                <a:gd name="T69" fmla="*/ 2147483646 h 293"/>
                <a:gd name="T70" fmla="*/ 2147483646 w 231"/>
                <a:gd name="T71" fmla="*/ 2147483646 h 293"/>
                <a:gd name="T72" fmla="*/ 2147483646 w 231"/>
                <a:gd name="T73" fmla="*/ 2147483646 h 293"/>
                <a:gd name="T74" fmla="*/ 2147483646 w 231"/>
                <a:gd name="T75" fmla="*/ 2147483646 h 293"/>
                <a:gd name="T76" fmla="*/ 2147483646 w 231"/>
                <a:gd name="T77" fmla="*/ 2147483646 h 2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1"/>
                <a:gd name="T118" fmla="*/ 0 h 293"/>
                <a:gd name="T119" fmla="*/ 231 w 231"/>
                <a:gd name="T120" fmla="*/ 293 h 2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1" h="293">
                  <a:moveTo>
                    <a:pt x="114" y="1"/>
                  </a:moveTo>
                  <a:cubicBezTo>
                    <a:pt x="118" y="2"/>
                    <a:pt x="120" y="4"/>
                    <a:pt x="125" y="4"/>
                  </a:cubicBezTo>
                  <a:cubicBezTo>
                    <a:pt x="126" y="4"/>
                    <a:pt x="127" y="3"/>
                    <a:pt x="129" y="3"/>
                  </a:cubicBezTo>
                  <a:cubicBezTo>
                    <a:pt x="137" y="2"/>
                    <a:pt x="141" y="0"/>
                    <a:pt x="150" y="0"/>
                  </a:cubicBezTo>
                  <a:cubicBezTo>
                    <a:pt x="152" y="0"/>
                    <a:pt x="153" y="1"/>
                    <a:pt x="155" y="2"/>
                  </a:cubicBezTo>
                  <a:cubicBezTo>
                    <a:pt x="160" y="4"/>
                    <a:pt x="162" y="7"/>
                    <a:pt x="167" y="10"/>
                  </a:cubicBezTo>
                  <a:cubicBezTo>
                    <a:pt x="170" y="12"/>
                    <a:pt x="171" y="13"/>
                    <a:pt x="174" y="15"/>
                  </a:cubicBezTo>
                  <a:cubicBezTo>
                    <a:pt x="175" y="16"/>
                    <a:pt x="177" y="17"/>
                    <a:pt x="177" y="19"/>
                  </a:cubicBezTo>
                  <a:cubicBezTo>
                    <a:pt x="178" y="21"/>
                    <a:pt x="178" y="23"/>
                    <a:pt x="178" y="26"/>
                  </a:cubicBezTo>
                  <a:cubicBezTo>
                    <a:pt x="179" y="31"/>
                    <a:pt x="181" y="33"/>
                    <a:pt x="182" y="38"/>
                  </a:cubicBezTo>
                  <a:cubicBezTo>
                    <a:pt x="183" y="43"/>
                    <a:pt x="183" y="46"/>
                    <a:pt x="184" y="51"/>
                  </a:cubicBezTo>
                  <a:cubicBezTo>
                    <a:pt x="184" y="54"/>
                    <a:pt x="184" y="56"/>
                    <a:pt x="185" y="59"/>
                  </a:cubicBezTo>
                  <a:cubicBezTo>
                    <a:pt x="185" y="62"/>
                    <a:pt x="187" y="63"/>
                    <a:pt x="189" y="65"/>
                  </a:cubicBezTo>
                  <a:cubicBezTo>
                    <a:pt x="191" y="68"/>
                    <a:pt x="192" y="70"/>
                    <a:pt x="195" y="73"/>
                  </a:cubicBezTo>
                  <a:cubicBezTo>
                    <a:pt x="197" y="75"/>
                    <a:pt x="197" y="78"/>
                    <a:pt x="200" y="79"/>
                  </a:cubicBezTo>
                  <a:cubicBezTo>
                    <a:pt x="207" y="86"/>
                    <a:pt x="213" y="89"/>
                    <a:pt x="218" y="97"/>
                  </a:cubicBezTo>
                  <a:cubicBezTo>
                    <a:pt x="224" y="106"/>
                    <a:pt x="231" y="111"/>
                    <a:pt x="231" y="122"/>
                  </a:cubicBezTo>
                  <a:cubicBezTo>
                    <a:pt x="231" y="133"/>
                    <a:pt x="229" y="139"/>
                    <a:pt x="226" y="150"/>
                  </a:cubicBezTo>
                  <a:cubicBezTo>
                    <a:pt x="226" y="150"/>
                    <a:pt x="226" y="150"/>
                    <a:pt x="226" y="150"/>
                  </a:cubicBezTo>
                  <a:cubicBezTo>
                    <a:pt x="223" y="149"/>
                    <a:pt x="222" y="147"/>
                    <a:pt x="218" y="146"/>
                  </a:cubicBezTo>
                  <a:cubicBezTo>
                    <a:pt x="212" y="144"/>
                    <a:pt x="207" y="144"/>
                    <a:pt x="202" y="141"/>
                  </a:cubicBezTo>
                  <a:cubicBezTo>
                    <a:pt x="194" y="137"/>
                    <a:pt x="191" y="134"/>
                    <a:pt x="182" y="131"/>
                  </a:cubicBezTo>
                  <a:cubicBezTo>
                    <a:pt x="178" y="135"/>
                    <a:pt x="179" y="140"/>
                    <a:pt x="177" y="146"/>
                  </a:cubicBezTo>
                  <a:cubicBezTo>
                    <a:pt x="176" y="149"/>
                    <a:pt x="175" y="151"/>
                    <a:pt x="174" y="154"/>
                  </a:cubicBezTo>
                  <a:cubicBezTo>
                    <a:pt x="172" y="159"/>
                    <a:pt x="169" y="161"/>
                    <a:pt x="168" y="165"/>
                  </a:cubicBezTo>
                  <a:cubicBezTo>
                    <a:pt x="166" y="170"/>
                    <a:pt x="167" y="173"/>
                    <a:pt x="165" y="178"/>
                  </a:cubicBezTo>
                  <a:cubicBezTo>
                    <a:pt x="162" y="184"/>
                    <a:pt x="161" y="188"/>
                    <a:pt x="155" y="190"/>
                  </a:cubicBezTo>
                  <a:cubicBezTo>
                    <a:pt x="151" y="192"/>
                    <a:pt x="149" y="193"/>
                    <a:pt x="145" y="194"/>
                  </a:cubicBezTo>
                  <a:cubicBezTo>
                    <a:pt x="141" y="195"/>
                    <a:pt x="139" y="196"/>
                    <a:pt x="135" y="197"/>
                  </a:cubicBezTo>
                  <a:cubicBezTo>
                    <a:pt x="134" y="198"/>
                    <a:pt x="132" y="197"/>
                    <a:pt x="131" y="198"/>
                  </a:cubicBezTo>
                  <a:cubicBezTo>
                    <a:pt x="130" y="199"/>
                    <a:pt x="130" y="201"/>
                    <a:pt x="129" y="202"/>
                  </a:cubicBezTo>
                  <a:cubicBezTo>
                    <a:pt x="128" y="206"/>
                    <a:pt x="127" y="208"/>
                    <a:pt x="125" y="211"/>
                  </a:cubicBezTo>
                  <a:cubicBezTo>
                    <a:pt x="121" y="218"/>
                    <a:pt x="119" y="222"/>
                    <a:pt x="115" y="229"/>
                  </a:cubicBezTo>
                  <a:cubicBezTo>
                    <a:pt x="112" y="232"/>
                    <a:pt x="110" y="234"/>
                    <a:pt x="108" y="237"/>
                  </a:cubicBezTo>
                  <a:cubicBezTo>
                    <a:pt x="101" y="246"/>
                    <a:pt x="97" y="251"/>
                    <a:pt x="94" y="261"/>
                  </a:cubicBezTo>
                  <a:cubicBezTo>
                    <a:pt x="92" y="267"/>
                    <a:pt x="91" y="271"/>
                    <a:pt x="87" y="274"/>
                  </a:cubicBezTo>
                  <a:cubicBezTo>
                    <a:pt x="84" y="278"/>
                    <a:pt x="81" y="278"/>
                    <a:pt x="77" y="279"/>
                  </a:cubicBezTo>
                  <a:cubicBezTo>
                    <a:pt x="74" y="280"/>
                    <a:pt x="72" y="281"/>
                    <a:pt x="69" y="282"/>
                  </a:cubicBezTo>
                  <a:cubicBezTo>
                    <a:pt x="62" y="285"/>
                    <a:pt x="59" y="291"/>
                    <a:pt x="52" y="293"/>
                  </a:cubicBezTo>
                  <a:cubicBezTo>
                    <a:pt x="52" y="293"/>
                    <a:pt x="52" y="293"/>
                    <a:pt x="52" y="293"/>
                  </a:cubicBezTo>
                  <a:cubicBezTo>
                    <a:pt x="51" y="291"/>
                    <a:pt x="49" y="290"/>
                    <a:pt x="47" y="288"/>
                  </a:cubicBezTo>
                  <a:cubicBezTo>
                    <a:pt x="41" y="286"/>
                    <a:pt x="38" y="284"/>
                    <a:pt x="33" y="280"/>
                  </a:cubicBezTo>
                  <a:cubicBezTo>
                    <a:pt x="30" y="279"/>
                    <a:pt x="29" y="276"/>
                    <a:pt x="25" y="276"/>
                  </a:cubicBezTo>
                  <a:cubicBezTo>
                    <a:pt x="23" y="275"/>
                    <a:pt x="19" y="276"/>
                    <a:pt x="19" y="273"/>
                  </a:cubicBezTo>
                  <a:cubicBezTo>
                    <a:pt x="19" y="270"/>
                    <a:pt x="20" y="269"/>
                    <a:pt x="20" y="267"/>
                  </a:cubicBezTo>
                  <a:cubicBezTo>
                    <a:pt x="20" y="256"/>
                    <a:pt x="20" y="256"/>
                    <a:pt x="20" y="256"/>
                  </a:cubicBezTo>
                  <a:cubicBezTo>
                    <a:pt x="20" y="250"/>
                    <a:pt x="20" y="247"/>
                    <a:pt x="18" y="241"/>
                  </a:cubicBezTo>
                  <a:cubicBezTo>
                    <a:pt x="18" y="239"/>
                    <a:pt x="16" y="238"/>
                    <a:pt x="16" y="236"/>
                  </a:cubicBezTo>
                  <a:cubicBezTo>
                    <a:pt x="16" y="233"/>
                    <a:pt x="15" y="231"/>
                    <a:pt x="14" y="228"/>
                  </a:cubicBezTo>
                  <a:cubicBezTo>
                    <a:pt x="11" y="222"/>
                    <a:pt x="6" y="221"/>
                    <a:pt x="2" y="216"/>
                  </a:cubicBezTo>
                  <a:cubicBezTo>
                    <a:pt x="1" y="215"/>
                    <a:pt x="0" y="214"/>
                    <a:pt x="0" y="213"/>
                  </a:cubicBezTo>
                  <a:cubicBezTo>
                    <a:pt x="0" y="213"/>
                    <a:pt x="0" y="213"/>
                    <a:pt x="0" y="213"/>
                  </a:cubicBezTo>
                  <a:cubicBezTo>
                    <a:pt x="2" y="212"/>
                    <a:pt x="5" y="207"/>
                    <a:pt x="7" y="205"/>
                  </a:cubicBezTo>
                  <a:cubicBezTo>
                    <a:pt x="11" y="201"/>
                    <a:pt x="13" y="199"/>
                    <a:pt x="16" y="195"/>
                  </a:cubicBezTo>
                  <a:cubicBezTo>
                    <a:pt x="18" y="193"/>
                    <a:pt x="18" y="191"/>
                    <a:pt x="21" y="189"/>
                  </a:cubicBezTo>
                  <a:cubicBezTo>
                    <a:pt x="24" y="186"/>
                    <a:pt x="26" y="185"/>
                    <a:pt x="29" y="182"/>
                  </a:cubicBezTo>
                  <a:cubicBezTo>
                    <a:pt x="30" y="181"/>
                    <a:pt x="31" y="180"/>
                    <a:pt x="31" y="178"/>
                  </a:cubicBezTo>
                  <a:cubicBezTo>
                    <a:pt x="31" y="177"/>
                    <a:pt x="29" y="177"/>
                    <a:pt x="29" y="176"/>
                  </a:cubicBezTo>
                  <a:cubicBezTo>
                    <a:pt x="28" y="175"/>
                    <a:pt x="28" y="175"/>
                    <a:pt x="27" y="174"/>
                  </a:cubicBezTo>
                  <a:cubicBezTo>
                    <a:pt x="25" y="168"/>
                    <a:pt x="22" y="165"/>
                    <a:pt x="20" y="159"/>
                  </a:cubicBezTo>
                  <a:cubicBezTo>
                    <a:pt x="18" y="153"/>
                    <a:pt x="16" y="149"/>
                    <a:pt x="16" y="142"/>
                  </a:cubicBezTo>
                  <a:cubicBezTo>
                    <a:pt x="16" y="132"/>
                    <a:pt x="16" y="132"/>
                    <a:pt x="16" y="132"/>
                  </a:cubicBezTo>
                  <a:cubicBezTo>
                    <a:pt x="19" y="130"/>
                    <a:pt x="21" y="129"/>
                    <a:pt x="24" y="128"/>
                  </a:cubicBezTo>
                  <a:cubicBezTo>
                    <a:pt x="28" y="126"/>
                    <a:pt x="31" y="126"/>
                    <a:pt x="33" y="122"/>
                  </a:cubicBezTo>
                  <a:cubicBezTo>
                    <a:pt x="36" y="116"/>
                    <a:pt x="36" y="112"/>
                    <a:pt x="38" y="105"/>
                  </a:cubicBezTo>
                  <a:cubicBezTo>
                    <a:pt x="40" y="99"/>
                    <a:pt x="41" y="95"/>
                    <a:pt x="45" y="89"/>
                  </a:cubicBezTo>
                  <a:cubicBezTo>
                    <a:pt x="49" y="83"/>
                    <a:pt x="60" y="84"/>
                    <a:pt x="60" y="77"/>
                  </a:cubicBezTo>
                  <a:cubicBezTo>
                    <a:pt x="60" y="75"/>
                    <a:pt x="58" y="73"/>
                    <a:pt x="58" y="70"/>
                  </a:cubicBezTo>
                  <a:cubicBezTo>
                    <a:pt x="56" y="66"/>
                    <a:pt x="55" y="63"/>
                    <a:pt x="54" y="58"/>
                  </a:cubicBezTo>
                  <a:cubicBezTo>
                    <a:pt x="60" y="59"/>
                    <a:pt x="66" y="56"/>
                    <a:pt x="69" y="61"/>
                  </a:cubicBezTo>
                  <a:cubicBezTo>
                    <a:pt x="71" y="63"/>
                    <a:pt x="71" y="65"/>
                    <a:pt x="72" y="67"/>
                  </a:cubicBezTo>
                  <a:cubicBezTo>
                    <a:pt x="74" y="72"/>
                    <a:pt x="76" y="74"/>
                    <a:pt x="80" y="77"/>
                  </a:cubicBezTo>
                  <a:cubicBezTo>
                    <a:pt x="80" y="77"/>
                    <a:pt x="81" y="77"/>
                    <a:pt x="82" y="76"/>
                  </a:cubicBezTo>
                  <a:cubicBezTo>
                    <a:pt x="83" y="74"/>
                    <a:pt x="83" y="72"/>
                    <a:pt x="83" y="70"/>
                  </a:cubicBezTo>
                  <a:cubicBezTo>
                    <a:pt x="85" y="65"/>
                    <a:pt x="88" y="63"/>
                    <a:pt x="92" y="59"/>
                  </a:cubicBezTo>
                  <a:cubicBezTo>
                    <a:pt x="97" y="53"/>
                    <a:pt x="101" y="48"/>
                    <a:pt x="102" y="39"/>
                  </a:cubicBezTo>
                  <a:cubicBezTo>
                    <a:pt x="102" y="33"/>
                    <a:pt x="100" y="28"/>
                    <a:pt x="102" y="22"/>
                  </a:cubicBezTo>
                  <a:cubicBezTo>
                    <a:pt x="105" y="13"/>
                    <a:pt x="110" y="9"/>
                    <a:pt x="114" y="1"/>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22">
              <a:extLst>
                <a:ext uri="{FF2B5EF4-FFF2-40B4-BE49-F238E27FC236}">
                  <a16:creationId xmlns:a16="http://schemas.microsoft.com/office/drawing/2014/main" id="{FE931C72-AB55-1289-D009-20D224653251}"/>
                </a:ext>
              </a:extLst>
            </p:cNvPr>
            <p:cNvSpPr>
              <a:spLocks/>
            </p:cNvSpPr>
            <p:nvPr/>
          </p:nvSpPr>
          <p:spPr bwMode="auto">
            <a:xfrm>
              <a:off x="3106273" y="4022496"/>
              <a:ext cx="138529" cy="252612"/>
            </a:xfrm>
            <a:custGeom>
              <a:avLst/>
              <a:gdLst>
                <a:gd name="T0" fmla="*/ 11 w 83"/>
                <a:gd name="T1" fmla="*/ 50 h 146"/>
                <a:gd name="T2" fmla="*/ 20 w 83"/>
                <a:gd name="T3" fmla="*/ 53 h 146"/>
                <a:gd name="T4" fmla="*/ 29 w 83"/>
                <a:gd name="T5" fmla="*/ 70 h 146"/>
                <a:gd name="T6" fmla="*/ 32 w 83"/>
                <a:gd name="T7" fmla="*/ 81 h 146"/>
                <a:gd name="T8" fmla="*/ 27 w 83"/>
                <a:gd name="T9" fmla="*/ 94 h 146"/>
                <a:gd name="T10" fmla="*/ 27 w 83"/>
                <a:gd name="T11" fmla="*/ 94 h 146"/>
                <a:gd name="T12" fmla="*/ 31 w 83"/>
                <a:gd name="T13" fmla="*/ 99 h 146"/>
                <a:gd name="T14" fmla="*/ 35 w 83"/>
                <a:gd name="T15" fmla="*/ 113 h 146"/>
                <a:gd name="T16" fmla="*/ 35 w 83"/>
                <a:gd name="T17" fmla="*/ 116 h 146"/>
                <a:gd name="T18" fmla="*/ 37 w 83"/>
                <a:gd name="T19" fmla="*/ 119 h 146"/>
                <a:gd name="T20" fmla="*/ 44 w 83"/>
                <a:gd name="T21" fmla="*/ 125 h 146"/>
                <a:gd name="T22" fmla="*/ 56 w 83"/>
                <a:gd name="T23" fmla="*/ 132 h 146"/>
                <a:gd name="T24" fmla="*/ 69 w 83"/>
                <a:gd name="T25" fmla="*/ 144 h 146"/>
                <a:gd name="T26" fmla="*/ 71 w 83"/>
                <a:gd name="T27" fmla="*/ 146 h 146"/>
                <a:gd name="T28" fmla="*/ 71 w 83"/>
                <a:gd name="T29" fmla="*/ 146 h 146"/>
                <a:gd name="T30" fmla="*/ 76 w 83"/>
                <a:gd name="T31" fmla="*/ 134 h 146"/>
                <a:gd name="T32" fmla="*/ 79 w 83"/>
                <a:gd name="T33" fmla="*/ 124 h 146"/>
                <a:gd name="T34" fmla="*/ 83 w 83"/>
                <a:gd name="T35" fmla="*/ 103 h 146"/>
                <a:gd name="T36" fmla="*/ 77 w 83"/>
                <a:gd name="T37" fmla="*/ 82 h 146"/>
                <a:gd name="T38" fmla="*/ 68 w 83"/>
                <a:gd name="T39" fmla="*/ 72 h 146"/>
                <a:gd name="T40" fmla="*/ 59 w 83"/>
                <a:gd name="T41" fmla="*/ 65 h 146"/>
                <a:gd name="T42" fmla="*/ 55 w 83"/>
                <a:gd name="T43" fmla="*/ 61 h 146"/>
                <a:gd name="T44" fmla="*/ 60 w 83"/>
                <a:gd name="T45" fmla="*/ 55 h 146"/>
                <a:gd name="T46" fmla="*/ 63 w 83"/>
                <a:gd name="T47" fmla="*/ 53 h 146"/>
                <a:gd name="T48" fmla="*/ 59 w 83"/>
                <a:gd name="T49" fmla="*/ 47 h 146"/>
                <a:gd name="T50" fmla="*/ 53 w 83"/>
                <a:gd name="T51" fmla="*/ 38 h 146"/>
                <a:gd name="T52" fmla="*/ 40 w 83"/>
                <a:gd name="T53" fmla="*/ 26 h 146"/>
                <a:gd name="T54" fmla="*/ 25 w 83"/>
                <a:gd name="T55" fmla="*/ 12 h 146"/>
                <a:gd name="T56" fmla="*/ 18 w 83"/>
                <a:gd name="T57" fmla="*/ 4 h 146"/>
                <a:gd name="T58" fmla="*/ 12 w 83"/>
                <a:gd name="T59" fmla="*/ 0 h 146"/>
                <a:gd name="T60" fmla="*/ 0 w 83"/>
                <a:gd name="T61" fmla="*/ 22 h 146"/>
                <a:gd name="T62" fmla="*/ 0 w 83"/>
                <a:gd name="T63" fmla="*/ 22 h 146"/>
                <a:gd name="T64" fmla="*/ 5 w 83"/>
                <a:gd name="T65" fmla="*/ 28 h 146"/>
                <a:gd name="T66" fmla="*/ 9 w 83"/>
                <a:gd name="T67" fmla="*/ 33 h 146"/>
                <a:gd name="T68" fmla="*/ 15 w 83"/>
                <a:gd name="T69" fmla="*/ 46 h 146"/>
                <a:gd name="T70" fmla="*/ 11 w 83"/>
                <a:gd name="T71" fmla="*/ 5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146">
                  <a:moveTo>
                    <a:pt x="11" y="50"/>
                  </a:moveTo>
                  <a:cubicBezTo>
                    <a:pt x="14" y="51"/>
                    <a:pt x="17" y="52"/>
                    <a:pt x="20" y="53"/>
                  </a:cubicBezTo>
                  <a:cubicBezTo>
                    <a:pt x="27" y="57"/>
                    <a:pt x="27" y="63"/>
                    <a:pt x="29" y="70"/>
                  </a:cubicBezTo>
                  <a:cubicBezTo>
                    <a:pt x="31" y="74"/>
                    <a:pt x="32" y="76"/>
                    <a:pt x="32" y="81"/>
                  </a:cubicBezTo>
                  <a:cubicBezTo>
                    <a:pt x="32" y="87"/>
                    <a:pt x="29" y="89"/>
                    <a:pt x="27" y="94"/>
                  </a:cubicBezTo>
                  <a:cubicBezTo>
                    <a:pt x="27" y="94"/>
                    <a:pt x="27" y="94"/>
                    <a:pt x="27" y="94"/>
                  </a:cubicBezTo>
                  <a:cubicBezTo>
                    <a:pt x="28" y="96"/>
                    <a:pt x="30" y="97"/>
                    <a:pt x="31" y="99"/>
                  </a:cubicBezTo>
                  <a:cubicBezTo>
                    <a:pt x="34" y="103"/>
                    <a:pt x="35" y="107"/>
                    <a:pt x="35" y="113"/>
                  </a:cubicBezTo>
                  <a:cubicBezTo>
                    <a:pt x="35" y="116"/>
                    <a:pt x="35" y="116"/>
                    <a:pt x="35" y="116"/>
                  </a:cubicBezTo>
                  <a:cubicBezTo>
                    <a:pt x="35" y="117"/>
                    <a:pt x="37" y="118"/>
                    <a:pt x="37" y="119"/>
                  </a:cubicBezTo>
                  <a:cubicBezTo>
                    <a:pt x="39" y="121"/>
                    <a:pt x="41" y="123"/>
                    <a:pt x="44" y="125"/>
                  </a:cubicBezTo>
                  <a:cubicBezTo>
                    <a:pt x="49" y="127"/>
                    <a:pt x="52" y="129"/>
                    <a:pt x="56" y="132"/>
                  </a:cubicBezTo>
                  <a:cubicBezTo>
                    <a:pt x="61" y="136"/>
                    <a:pt x="65" y="139"/>
                    <a:pt x="69" y="144"/>
                  </a:cubicBezTo>
                  <a:cubicBezTo>
                    <a:pt x="69" y="145"/>
                    <a:pt x="70" y="145"/>
                    <a:pt x="71" y="146"/>
                  </a:cubicBezTo>
                  <a:cubicBezTo>
                    <a:pt x="71" y="146"/>
                    <a:pt x="71" y="146"/>
                    <a:pt x="71" y="146"/>
                  </a:cubicBezTo>
                  <a:cubicBezTo>
                    <a:pt x="72" y="142"/>
                    <a:pt x="74" y="138"/>
                    <a:pt x="76" y="134"/>
                  </a:cubicBezTo>
                  <a:cubicBezTo>
                    <a:pt x="77" y="130"/>
                    <a:pt x="78" y="128"/>
                    <a:pt x="79" y="124"/>
                  </a:cubicBezTo>
                  <a:cubicBezTo>
                    <a:pt x="81" y="116"/>
                    <a:pt x="83" y="111"/>
                    <a:pt x="83" y="103"/>
                  </a:cubicBezTo>
                  <a:cubicBezTo>
                    <a:pt x="83" y="95"/>
                    <a:pt x="81" y="89"/>
                    <a:pt x="77" y="82"/>
                  </a:cubicBezTo>
                  <a:cubicBezTo>
                    <a:pt x="74" y="77"/>
                    <a:pt x="72" y="75"/>
                    <a:pt x="68" y="72"/>
                  </a:cubicBezTo>
                  <a:cubicBezTo>
                    <a:pt x="65" y="69"/>
                    <a:pt x="63" y="68"/>
                    <a:pt x="59" y="65"/>
                  </a:cubicBezTo>
                  <a:cubicBezTo>
                    <a:pt x="58" y="64"/>
                    <a:pt x="55" y="63"/>
                    <a:pt x="55" y="61"/>
                  </a:cubicBezTo>
                  <a:cubicBezTo>
                    <a:pt x="55" y="58"/>
                    <a:pt x="58" y="57"/>
                    <a:pt x="60" y="55"/>
                  </a:cubicBezTo>
                  <a:cubicBezTo>
                    <a:pt x="61" y="54"/>
                    <a:pt x="63" y="54"/>
                    <a:pt x="63" y="53"/>
                  </a:cubicBezTo>
                  <a:cubicBezTo>
                    <a:pt x="63" y="50"/>
                    <a:pt x="61" y="49"/>
                    <a:pt x="59" y="47"/>
                  </a:cubicBezTo>
                  <a:cubicBezTo>
                    <a:pt x="57" y="43"/>
                    <a:pt x="56" y="41"/>
                    <a:pt x="53" y="38"/>
                  </a:cubicBezTo>
                  <a:cubicBezTo>
                    <a:pt x="49" y="32"/>
                    <a:pt x="45" y="30"/>
                    <a:pt x="40" y="26"/>
                  </a:cubicBezTo>
                  <a:cubicBezTo>
                    <a:pt x="33" y="21"/>
                    <a:pt x="31" y="17"/>
                    <a:pt x="25" y="12"/>
                  </a:cubicBezTo>
                  <a:cubicBezTo>
                    <a:pt x="22" y="10"/>
                    <a:pt x="21" y="7"/>
                    <a:pt x="18" y="4"/>
                  </a:cubicBezTo>
                  <a:cubicBezTo>
                    <a:pt x="16" y="2"/>
                    <a:pt x="14" y="1"/>
                    <a:pt x="12" y="0"/>
                  </a:cubicBezTo>
                  <a:cubicBezTo>
                    <a:pt x="0" y="22"/>
                    <a:pt x="0" y="22"/>
                    <a:pt x="0" y="22"/>
                  </a:cubicBezTo>
                  <a:cubicBezTo>
                    <a:pt x="0" y="22"/>
                    <a:pt x="0" y="22"/>
                    <a:pt x="0" y="22"/>
                  </a:cubicBezTo>
                  <a:cubicBezTo>
                    <a:pt x="2" y="24"/>
                    <a:pt x="4" y="25"/>
                    <a:pt x="5" y="28"/>
                  </a:cubicBezTo>
                  <a:cubicBezTo>
                    <a:pt x="6" y="30"/>
                    <a:pt x="8" y="31"/>
                    <a:pt x="9" y="33"/>
                  </a:cubicBezTo>
                  <a:cubicBezTo>
                    <a:pt x="13" y="37"/>
                    <a:pt x="15" y="40"/>
                    <a:pt x="15" y="46"/>
                  </a:cubicBezTo>
                  <a:cubicBezTo>
                    <a:pt x="15" y="48"/>
                    <a:pt x="11" y="48"/>
                    <a:pt x="11" y="50"/>
                  </a:cubicBezTo>
                  <a:close/>
                </a:path>
              </a:pathLst>
            </a:custGeom>
            <a:solidFill>
              <a:srgbClr val="368E7C"/>
            </a:solidFill>
            <a:ln>
              <a:noFill/>
            </a:ln>
          </p:spPr>
          <p:txBody>
            <a:bodyPr/>
            <a:lstStyle/>
            <a:p>
              <a:pPr marL="0" marR="0" lvl="0" indent="0" algn="l" defTabSz="381345"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23">
              <a:extLst>
                <a:ext uri="{FF2B5EF4-FFF2-40B4-BE49-F238E27FC236}">
                  <a16:creationId xmlns:a16="http://schemas.microsoft.com/office/drawing/2014/main" id="{D18FC386-16E1-D7E9-C403-E80C34FCC034}"/>
                </a:ext>
              </a:extLst>
            </p:cNvPr>
            <p:cNvSpPr>
              <a:spLocks/>
            </p:cNvSpPr>
            <p:nvPr/>
          </p:nvSpPr>
          <p:spPr bwMode="auto">
            <a:xfrm>
              <a:off x="3105614" y="4022368"/>
              <a:ext cx="138525" cy="252602"/>
            </a:xfrm>
            <a:custGeom>
              <a:avLst/>
              <a:gdLst>
                <a:gd name="T0" fmla="*/ 2147483646 w 83"/>
                <a:gd name="T1" fmla="*/ 2147483646 h 146"/>
                <a:gd name="T2" fmla="*/ 2147483646 w 83"/>
                <a:gd name="T3" fmla="*/ 2147483646 h 146"/>
                <a:gd name="T4" fmla="*/ 2147483646 w 83"/>
                <a:gd name="T5" fmla="*/ 2147483646 h 146"/>
                <a:gd name="T6" fmla="*/ 2147483646 w 83"/>
                <a:gd name="T7" fmla="*/ 2147483646 h 146"/>
                <a:gd name="T8" fmla="*/ 2147483646 w 83"/>
                <a:gd name="T9" fmla="*/ 2147483646 h 146"/>
                <a:gd name="T10" fmla="*/ 2147483646 w 83"/>
                <a:gd name="T11" fmla="*/ 2147483646 h 146"/>
                <a:gd name="T12" fmla="*/ 2147483646 w 83"/>
                <a:gd name="T13" fmla="*/ 2147483646 h 146"/>
                <a:gd name="T14" fmla="*/ 2147483646 w 83"/>
                <a:gd name="T15" fmla="*/ 2147483646 h 146"/>
                <a:gd name="T16" fmla="*/ 2147483646 w 83"/>
                <a:gd name="T17" fmla="*/ 2147483646 h 146"/>
                <a:gd name="T18" fmla="*/ 2147483646 w 83"/>
                <a:gd name="T19" fmla="*/ 2147483646 h 146"/>
                <a:gd name="T20" fmla="*/ 2147483646 w 83"/>
                <a:gd name="T21" fmla="*/ 2147483646 h 146"/>
                <a:gd name="T22" fmla="*/ 2147483646 w 83"/>
                <a:gd name="T23" fmla="*/ 2147483646 h 146"/>
                <a:gd name="T24" fmla="*/ 2147483646 w 83"/>
                <a:gd name="T25" fmla="*/ 2147483646 h 146"/>
                <a:gd name="T26" fmla="*/ 2147483646 w 83"/>
                <a:gd name="T27" fmla="*/ 2147483646 h 146"/>
                <a:gd name="T28" fmla="*/ 2147483646 w 83"/>
                <a:gd name="T29" fmla="*/ 2147483646 h 146"/>
                <a:gd name="T30" fmla="*/ 2147483646 w 83"/>
                <a:gd name="T31" fmla="*/ 2147483646 h 146"/>
                <a:gd name="T32" fmla="*/ 2147483646 w 83"/>
                <a:gd name="T33" fmla="*/ 2147483646 h 146"/>
                <a:gd name="T34" fmla="*/ 2147483646 w 83"/>
                <a:gd name="T35" fmla="*/ 2147483646 h 146"/>
                <a:gd name="T36" fmla="*/ 2147483646 w 83"/>
                <a:gd name="T37" fmla="*/ 2147483646 h 146"/>
                <a:gd name="T38" fmla="*/ 2147483646 w 83"/>
                <a:gd name="T39" fmla="*/ 2147483646 h 146"/>
                <a:gd name="T40" fmla="*/ 2147483646 w 83"/>
                <a:gd name="T41" fmla="*/ 2147483646 h 146"/>
                <a:gd name="T42" fmla="*/ 2147483646 w 83"/>
                <a:gd name="T43" fmla="*/ 2147483646 h 146"/>
                <a:gd name="T44" fmla="*/ 2147483646 w 83"/>
                <a:gd name="T45" fmla="*/ 2147483646 h 146"/>
                <a:gd name="T46" fmla="*/ 2147483646 w 83"/>
                <a:gd name="T47" fmla="*/ 2147483646 h 146"/>
                <a:gd name="T48" fmla="*/ 2147483646 w 83"/>
                <a:gd name="T49" fmla="*/ 2147483646 h 146"/>
                <a:gd name="T50" fmla="*/ 2147483646 w 83"/>
                <a:gd name="T51" fmla="*/ 2147483646 h 146"/>
                <a:gd name="T52" fmla="*/ 2147483646 w 83"/>
                <a:gd name="T53" fmla="*/ 2147483646 h 146"/>
                <a:gd name="T54" fmla="*/ 2147483646 w 83"/>
                <a:gd name="T55" fmla="*/ 2147483646 h 146"/>
                <a:gd name="T56" fmla="*/ 2147483646 w 83"/>
                <a:gd name="T57" fmla="*/ 2147483646 h 146"/>
                <a:gd name="T58" fmla="*/ 2147483646 w 83"/>
                <a:gd name="T59" fmla="*/ 0 h 146"/>
                <a:gd name="T60" fmla="*/ 0 w 83"/>
                <a:gd name="T61" fmla="*/ 2147483646 h 146"/>
                <a:gd name="T62" fmla="*/ 0 w 83"/>
                <a:gd name="T63" fmla="*/ 2147483646 h 146"/>
                <a:gd name="T64" fmla="*/ 2147483646 w 83"/>
                <a:gd name="T65" fmla="*/ 2147483646 h 146"/>
                <a:gd name="T66" fmla="*/ 2147483646 w 83"/>
                <a:gd name="T67" fmla="*/ 2147483646 h 146"/>
                <a:gd name="T68" fmla="*/ 2147483646 w 83"/>
                <a:gd name="T69" fmla="*/ 2147483646 h 146"/>
                <a:gd name="T70" fmla="*/ 2147483646 w 83"/>
                <a:gd name="T71" fmla="*/ 2147483646 h 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146"/>
                <a:gd name="T110" fmla="*/ 83 w 83"/>
                <a:gd name="T111" fmla="*/ 146 h 1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146">
                  <a:moveTo>
                    <a:pt x="11" y="50"/>
                  </a:moveTo>
                  <a:cubicBezTo>
                    <a:pt x="14" y="51"/>
                    <a:pt x="17" y="52"/>
                    <a:pt x="20" y="53"/>
                  </a:cubicBezTo>
                  <a:cubicBezTo>
                    <a:pt x="27" y="57"/>
                    <a:pt x="27" y="63"/>
                    <a:pt x="29" y="70"/>
                  </a:cubicBezTo>
                  <a:cubicBezTo>
                    <a:pt x="31" y="74"/>
                    <a:pt x="32" y="76"/>
                    <a:pt x="32" y="81"/>
                  </a:cubicBezTo>
                  <a:cubicBezTo>
                    <a:pt x="32" y="87"/>
                    <a:pt x="29" y="89"/>
                    <a:pt x="27" y="94"/>
                  </a:cubicBezTo>
                  <a:cubicBezTo>
                    <a:pt x="27" y="94"/>
                    <a:pt x="27" y="94"/>
                    <a:pt x="27" y="94"/>
                  </a:cubicBezTo>
                  <a:cubicBezTo>
                    <a:pt x="28" y="96"/>
                    <a:pt x="30" y="97"/>
                    <a:pt x="31" y="99"/>
                  </a:cubicBezTo>
                  <a:cubicBezTo>
                    <a:pt x="34" y="103"/>
                    <a:pt x="35" y="107"/>
                    <a:pt x="35" y="113"/>
                  </a:cubicBezTo>
                  <a:cubicBezTo>
                    <a:pt x="35" y="116"/>
                    <a:pt x="35" y="116"/>
                    <a:pt x="35" y="116"/>
                  </a:cubicBezTo>
                  <a:cubicBezTo>
                    <a:pt x="35" y="117"/>
                    <a:pt x="37" y="118"/>
                    <a:pt x="37" y="119"/>
                  </a:cubicBezTo>
                  <a:cubicBezTo>
                    <a:pt x="39" y="121"/>
                    <a:pt x="41" y="123"/>
                    <a:pt x="44" y="125"/>
                  </a:cubicBezTo>
                  <a:cubicBezTo>
                    <a:pt x="49" y="127"/>
                    <a:pt x="52" y="129"/>
                    <a:pt x="56" y="132"/>
                  </a:cubicBezTo>
                  <a:cubicBezTo>
                    <a:pt x="61" y="136"/>
                    <a:pt x="65" y="139"/>
                    <a:pt x="69" y="144"/>
                  </a:cubicBezTo>
                  <a:cubicBezTo>
                    <a:pt x="69" y="145"/>
                    <a:pt x="70" y="145"/>
                    <a:pt x="71" y="146"/>
                  </a:cubicBezTo>
                  <a:cubicBezTo>
                    <a:pt x="71" y="146"/>
                    <a:pt x="71" y="146"/>
                    <a:pt x="71" y="146"/>
                  </a:cubicBezTo>
                  <a:cubicBezTo>
                    <a:pt x="72" y="142"/>
                    <a:pt x="74" y="138"/>
                    <a:pt x="76" y="134"/>
                  </a:cubicBezTo>
                  <a:cubicBezTo>
                    <a:pt x="77" y="130"/>
                    <a:pt x="78" y="128"/>
                    <a:pt x="79" y="124"/>
                  </a:cubicBezTo>
                  <a:cubicBezTo>
                    <a:pt x="81" y="116"/>
                    <a:pt x="83" y="111"/>
                    <a:pt x="83" y="103"/>
                  </a:cubicBezTo>
                  <a:cubicBezTo>
                    <a:pt x="83" y="95"/>
                    <a:pt x="81" y="89"/>
                    <a:pt x="77" y="82"/>
                  </a:cubicBezTo>
                  <a:cubicBezTo>
                    <a:pt x="74" y="77"/>
                    <a:pt x="72" y="75"/>
                    <a:pt x="68" y="72"/>
                  </a:cubicBezTo>
                  <a:cubicBezTo>
                    <a:pt x="65" y="69"/>
                    <a:pt x="63" y="68"/>
                    <a:pt x="59" y="65"/>
                  </a:cubicBezTo>
                  <a:cubicBezTo>
                    <a:pt x="58" y="64"/>
                    <a:pt x="55" y="63"/>
                    <a:pt x="55" y="61"/>
                  </a:cubicBezTo>
                  <a:cubicBezTo>
                    <a:pt x="55" y="58"/>
                    <a:pt x="58" y="57"/>
                    <a:pt x="60" y="55"/>
                  </a:cubicBezTo>
                  <a:cubicBezTo>
                    <a:pt x="61" y="54"/>
                    <a:pt x="63" y="54"/>
                    <a:pt x="63" y="53"/>
                  </a:cubicBezTo>
                  <a:cubicBezTo>
                    <a:pt x="63" y="50"/>
                    <a:pt x="61" y="49"/>
                    <a:pt x="59" y="47"/>
                  </a:cubicBezTo>
                  <a:cubicBezTo>
                    <a:pt x="57" y="43"/>
                    <a:pt x="56" y="41"/>
                    <a:pt x="53" y="38"/>
                  </a:cubicBezTo>
                  <a:cubicBezTo>
                    <a:pt x="49" y="32"/>
                    <a:pt x="45" y="30"/>
                    <a:pt x="40" y="26"/>
                  </a:cubicBezTo>
                  <a:cubicBezTo>
                    <a:pt x="33" y="21"/>
                    <a:pt x="31" y="17"/>
                    <a:pt x="25" y="12"/>
                  </a:cubicBezTo>
                  <a:cubicBezTo>
                    <a:pt x="22" y="10"/>
                    <a:pt x="21" y="7"/>
                    <a:pt x="18" y="4"/>
                  </a:cubicBezTo>
                  <a:cubicBezTo>
                    <a:pt x="16" y="2"/>
                    <a:pt x="14" y="1"/>
                    <a:pt x="12" y="0"/>
                  </a:cubicBezTo>
                  <a:cubicBezTo>
                    <a:pt x="0" y="22"/>
                    <a:pt x="0" y="22"/>
                    <a:pt x="0" y="22"/>
                  </a:cubicBezTo>
                  <a:cubicBezTo>
                    <a:pt x="0" y="22"/>
                    <a:pt x="0" y="22"/>
                    <a:pt x="0" y="22"/>
                  </a:cubicBezTo>
                  <a:cubicBezTo>
                    <a:pt x="2" y="24"/>
                    <a:pt x="4" y="25"/>
                    <a:pt x="5" y="28"/>
                  </a:cubicBezTo>
                  <a:cubicBezTo>
                    <a:pt x="6" y="30"/>
                    <a:pt x="8" y="31"/>
                    <a:pt x="9" y="33"/>
                  </a:cubicBezTo>
                  <a:cubicBezTo>
                    <a:pt x="13" y="37"/>
                    <a:pt x="15" y="40"/>
                    <a:pt x="15" y="46"/>
                  </a:cubicBezTo>
                  <a:cubicBezTo>
                    <a:pt x="15" y="48"/>
                    <a:pt x="11" y="48"/>
                    <a:pt x="11" y="5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24">
              <a:extLst>
                <a:ext uri="{FF2B5EF4-FFF2-40B4-BE49-F238E27FC236}">
                  <a16:creationId xmlns:a16="http://schemas.microsoft.com/office/drawing/2014/main" id="{305E3443-1C32-12C8-EFF6-BCE93FBB1FD8}"/>
                </a:ext>
              </a:extLst>
            </p:cNvPr>
            <p:cNvSpPr>
              <a:spLocks/>
            </p:cNvSpPr>
            <p:nvPr/>
          </p:nvSpPr>
          <p:spPr bwMode="auto">
            <a:xfrm>
              <a:off x="3124838" y="4109148"/>
              <a:ext cx="34276" cy="76371"/>
            </a:xfrm>
            <a:custGeom>
              <a:avLst/>
              <a:gdLst>
                <a:gd name="T0" fmla="*/ 16 w 21"/>
                <a:gd name="T1" fmla="*/ 44 h 44"/>
                <a:gd name="T2" fmla="*/ 12 w 21"/>
                <a:gd name="T3" fmla="*/ 38 h 44"/>
                <a:gd name="T4" fmla="*/ 12 w 21"/>
                <a:gd name="T5" fmla="*/ 29 h 44"/>
                <a:gd name="T6" fmla="*/ 8 w 21"/>
                <a:gd name="T7" fmla="*/ 18 h 44"/>
                <a:gd name="T8" fmla="*/ 2 w 21"/>
                <a:gd name="T9" fmla="*/ 3 h 44"/>
                <a:gd name="T10" fmla="*/ 0 w 21"/>
                <a:gd name="T11" fmla="*/ 0 h 44"/>
                <a:gd name="T12" fmla="*/ 0 w 21"/>
                <a:gd name="T13" fmla="*/ 0 h 44"/>
                <a:gd name="T14" fmla="*/ 0 w 21"/>
                <a:gd name="T15" fmla="*/ 0 h 44"/>
                <a:gd name="T16" fmla="*/ 9 w 21"/>
                <a:gd name="T17" fmla="*/ 3 h 44"/>
                <a:gd name="T18" fmla="*/ 18 w 21"/>
                <a:gd name="T19" fmla="*/ 20 h 44"/>
                <a:gd name="T20" fmla="*/ 21 w 21"/>
                <a:gd name="T21" fmla="*/ 31 h 44"/>
                <a:gd name="T22" fmla="*/ 16 w 21"/>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4">
                  <a:moveTo>
                    <a:pt x="16" y="44"/>
                  </a:moveTo>
                  <a:cubicBezTo>
                    <a:pt x="14" y="42"/>
                    <a:pt x="12" y="41"/>
                    <a:pt x="12" y="38"/>
                  </a:cubicBezTo>
                  <a:cubicBezTo>
                    <a:pt x="12" y="29"/>
                    <a:pt x="12" y="29"/>
                    <a:pt x="12" y="29"/>
                  </a:cubicBezTo>
                  <a:cubicBezTo>
                    <a:pt x="12" y="24"/>
                    <a:pt x="10" y="22"/>
                    <a:pt x="8" y="18"/>
                  </a:cubicBezTo>
                  <a:cubicBezTo>
                    <a:pt x="4" y="13"/>
                    <a:pt x="4" y="9"/>
                    <a:pt x="2" y="3"/>
                  </a:cubicBezTo>
                  <a:cubicBezTo>
                    <a:pt x="1" y="2"/>
                    <a:pt x="0" y="2"/>
                    <a:pt x="0" y="0"/>
                  </a:cubicBezTo>
                  <a:cubicBezTo>
                    <a:pt x="0" y="0"/>
                    <a:pt x="0" y="0"/>
                    <a:pt x="0" y="0"/>
                  </a:cubicBezTo>
                  <a:cubicBezTo>
                    <a:pt x="0" y="0"/>
                    <a:pt x="0" y="0"/>
                    <a:pt x="0" y="0"/>
                  </a:cubicBezTo>
                  <a:cubicBezTo>
                    <a:pt x="3" y="1"/>
                    <a:pt x="6" y="2"/>
                    <a:pt x="9" y="3"/>
                  </a:cubicBezTo>
                  <a:cubicBezTo>
                    <a:pt x="16" y="7"/>
                    <a:pt x="16" y="13"/>
                    <a:pt x="18" y="20"/>
                  </a:cubicBezTo>
                  <a:cubicBezTo>
                    <a:pt x="20" y="24"/>
                    <a:pt x="21" y="26"/>
                    <a:pt x="21" y="31"/>
                  </a:cubicBezTo>
                  <a:cubicBezTo>
                    <a:pt x="21" y="37"/>
                    <a:pt x="18" y="39"/>
                    <a:pt x="16" y="44"/>
                  </a:cubicBezTo>
                  <a:close/>
                </a:path>
              </a:pathLst>
            </a:custGeom>
            <a:solidFill>
              <a:srgbClr val="368E7C"/>
            </a:solidFill>
            <a:ln w="4763" cap="rnd">
              <a:solidFill>
                <a:srgbClr val="FFFFFF"/>
              </a:solidFill>
              <a:prstDash val="solid"/>
              <a:round/>
              <a:headEnd/>
              <a:tailEnd/>
            </a:ln>
          </p:spPr>
          <p:txBody>
            <a:bodyPr/>
            <a:lstStyle/>
            <a:p>
              <a:pPr marL="0" marR="0" lvl="0" indent="0" algn="l" defTabSz="381345"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25">
              <a:extLst>
                <a:ext uri="{FF2B5EF4-FFF2-40B4-BE49-F238E27FC236}">
                  <a16:creationId xmlns:a16="http://schemas.microsoft.com/office/drawing/2014/main" id="{79C8F6C0-22F0-457A-14CD-B37FEE4AA4F7}"/>
                </a:ext>
              </a:extLst>
            </p:cNvPr>
            <p:cNvSpPr>
              <a:spLocks/>
            </p:cNvSpPr>
            <p:nvPr/>
          </p:nvSpPr>
          <p:spPr bwMode="auto">
            <a:xfrm>
              <a:off x="2720028" y="3088329"/>
              <a:ext cx="499837" cy="729902"/>
            </a:xfrm>
            <a:custGeom>
              <a:avLst/>
              <a:gdLst>
                <a:gd name="T0" fmla="*/ 2147483646 w 297"/>
                <a:gd name="T1" fmla="*/ 2147483646 h 423"/>
                <a:gd name="T2" fmla="*/ 2147483646 w 297"/>
                <a:gd name="T3" fmla="*/ 2147483646 h 423"/>
                <a:gd name="T4" fmla="*/ 2147483646 w 297"/>
                <a:gd name="T5" fmla="*/ 2147483646 h 423"/>
                <a:gd name="T6" fmla="*/ 2147483646 w 297"/>
                <a:gd name="T7" fmla="*/ 2147483646 h 423"/>
                <a:gd name="T8" fmla="*/ 2147483646 w 297"/>
                <a:gd name="T9" fmla="*/ 2147483646 h 423"/>
                <a:gd name="T10" fmla="*/ 2147483646 w 297"/>
                <a:gd name="T11" fmla="*/ 2147483646 h 423"/>
                <a:gd name="T12" fmla="*/ 2147483646 w 297"/>
                <a:gd name="T13" fmla="*/ 2147483646 h 423"/>
                <a:gd name="T14" fmla="*/ 2147483646 w 297"/>
                <a:gd name="T15" fmla="*/ 2147483646 h 423"/>
                <a:gd name="T16" fmla="*/ 2147483646 w 297"/>
                <a:gd name="T17" fmla="*/ 2147483646 h 423"/>
                <a:gd name="T18" fmla="*/ 2147483646 w 297"/>
                <a:gd name="T19" fmla="*/ 2147483646 h 423"/>
                <a:gd name="T20" fmla="*/ 2147483646 w 297"/>
                <a:gd name="T21" fmla="*/ 2147483646 h 423"/>
                <a:gd name="T22" fmla="*/ 2147483646 w 297"/>
                <a:gd name="T23" fmla="*/ 2147483646 h 423"/>
                <a:gd name="T24" fmla="*/ 2147483646 w 297"/>
                <a:gd name="T25" fmla="*/ 2147483646 h 423"/>
                <a:gd name="T26" fmla="*/ 2147483646 w 297"/>
                <a:gd name="T27" fmla="*/ 2147483646 h 423"/>
                <a:gd name="T28" fmla="*/ 2147483646 w 297"/>
                <a:gd name="T29" fmla="*/ 2147483646 h 423"/>
                <a:gd name="T30" fmla="*/ 2147483646 w 297"/>
                <a:gd name="T31" fmla="*/ 2147483646 h 423"/>
                <a:gd name="T32" fmla="*/ 2147483646 w 297"/>
                <a:gd name="T33" fmla="*/ 2147483646 h 423"/>
                <a:gd name="T34" fmla="*/ 2147483646 w 297"/>
                <a:gd name="T35" fmla="*/ 2147483646 h 423"/>
                <a:gd name="T36" fmla="*/ 2147483646 w 297"/>
                <a:gd name="T37" fmla="*/ 2147483646 h 423"/>
                <a:gd name="T38" fmla="*/ 2147483646 w 297"/>
                <a:gd name="T39" fmla="*/ 2147483646 h 423"/>
                <a:gd name="T40" fmla="*/ 2147483646 w 297"/>
                <a:gd name="T41" fmla="*/ 2147483646 h 423"/>
                <a:gd name="T42" fmla="*/ 2147483646 w 297"/>
                <a:gd name="T43" fmla="*/ 2147483646 h 423"/>
                <a:gd name="T44" fmla="*/ 2147483646 w 297"/>
                <a:gd name="T45" fmla="*/ 2147483646 h 423"/>
                <a:gd name="T46" fmla="*/ 2147483646 w 297"/>
                <a:gd name="T47" fmla="*/ 2147483646 h 423"/>
                <a:gd name="T48" fmla="*/ 2147483646 w 297"/>
                <a:gd name="T49" fmla="*/ 2147483646 h 423"/>
                <a:gd name="T50" fmla="*/ 2147483646 w 297"/>
                <a:gd name="T51" fmla="*/ 2147483646 h 423"/>
                <a:gd name="T52" fmla="*/ 2147483646 w 297"/>
                <a:gd name="T53" fmla="*/ 2147483646 h 423"/>
                <a:gd name="T54" fmla="*/ 2147483646 w 297"/>
                <a:gd name="T55" fmla="*/ 2147483646 h 423"/>
                <a:gd name="T56" fmla="*/ 2147483646 w 297"/>
                <a:gd name="T57" fmla="*/ 2147483646 h 423"/>
                <a:gd name="T58" fmla="*/ 2147483646 w 297"/>
                <a:gd name="T59" fmla="*/ 2147483646 h 423"/>
                <a:gd name="T60" fmla="*/ 2147483646 w 297"/>
                <a:gd name="T61" fmla="*/ 2147483646 h 423"/>
                <a:gd name="T62" fmla="*/ 2147483646 w 297"/>
                <a:gd name="T63" fmla="*/ 2147483646 h 423"/>
                <a:gd name="T64" fmla="*/ 2147483646 w 297"/>
                <a:gd name="T65" fmla="*/ 2147483646 h 423"/>
                <a:gd name="T66" fmla="*/ 2147483646 w 297"/>
                <a:gd name="T67" fmla="*/ 2147483646 h 423"/>
                <a:gd name="T68" fmla="*/ 2147483646 w 297"/>
                <a:gd name="T69" fmla="*/ 2147483646 h 423"/>
                <a:gd name="T70" fmla="*/ 2147483646 w 297"/>
                <a:gd name="T71" fmla="*/ 2147483646 h 423"/>
                <a:gd name="T72" fmla="*/ 2147483646 w 297"/>
                <a:gd name="T73" fmla="*/ 2147483646 h 423"/>
                <a:gd name="T74" fmla="*/ 2147483646 w 297"/>
                <a:gd name="T75" fmla="*/ 2147483646 h 423"/>
                <a:gd name="T76" fmla="*/ 2147483646 w 297"/>
                <a:gd name="T77" fmla="*/ 2147483646 h 423"/>
                <a:gd name="T78" fmla="*/ 2147483646 w 297"/>
                <a:gd name="T79" fmla="*/ 2147483646 h 423"/>
                <a:gd name="T80" fmla="*/ 2147483646 w 297"/>
                <a:gd name="T81" fmla="*/ 2147483646 h 423"/>
                <a:gd name="T82" fmla="*/ 2147483646 w 297"/>
                <a:gd name="T83" fmla="*/ 2147483646 h 4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7"/>
                <a:gd name="T127" fmla="*/ 0 h 423"/>
                <a:gd name="T128" fmla="*/ 297 w 297"/>
                <a:gd name="T129" fmla="*/ 423 h 4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7" h="423">
                  <a:moveTo>
                    <a:pt x="122" y="393"/>
                  </a:moveTo>
                  <a:cubicBezTo>
                    <a:pt x="126" y="387"/>
                    <a:pt x="127" y="381"/>
                    <a:pt x="128" y="374"/>
                  </a:cubicBezTo>
                  <a:cubicBezTo>
                    <a:pt x="128" y="369"/>
                    <a:pt x="129" y="367"/>
                    <a:pt x="130" y="363"/>
                  </a:cubicBezTo>
                  <a:cubicBezTo>
                    <a:pt x="131" y="360"/>
                    <a:pt x="131" y="355"/>
                    <a:pt x="134" y="355"/>
                  </a:cubicBezTo>
                  <a:cubicBezTo>
                    <a:pt x="135" y="355"/>
                    <a:pt x="135" y="356"/>
                    <a:pt x="136" y="356"/>
                  </a:cubicBezTo>
                  <a:cubicBezTo>
                    <a:pt x="144" y="357"/>
                    <a:pt x="148" y="358"/>
                    <a:pt x="155" y="360"/>
                  </a:cubicBezTo>
                  <a:cubicBezTo>
                    <a:pt x="154" y="363"/>
                    <a:pt x="153" y="365"/>
                    <a:pt x="151" y="368"/>
                  </a:cubicBezTo>
                  <a:cubicBezTo>
                    <a:pt x="150" y="370"/>
                    <a:pt x="150" y="372"/>
                    <a:pt x="149" y="373"/>
                  </a:cubicBezTo>
                  <a:cubicBezTo>
                    <a:pt x="146" y="377"/>
                    <a:pt x="143" y="380"/>
                    <a:pt x="143" y="385"/>
                  </a:cubicBezTo>
                  <a:cubicBezTo>
                    <a:pt x="143" y="389"/>
                    <a:pt x="146" y="391"/>
                    <a:pt x="148" y="394"/>
                  </a:cubicBezTo>
                  <a:cubicBezTo>
                    <a:pt x="151" y="399"/>
                    <a:pt x="153" y="403"/>
                    <a:pt x="156" y="409"/>
                  </a:cubicBezTo>
                  <a:cubicBezTo>
                    <a:pt x="158" y="413"/>
                    <a:pt x="157" y="418"/>
                    <a:pt x="161" y="421"/>
                  </a:cubicBezTo>
                  <a:cubicBezTo>
                    <a:pt x="164" y="423"/>
                    <a:pt x="167" y="422"/>
                    <a:pt x="171" y="422"/>
                  </a:cubicBezTo>
                  <a:cubicBezTo>
                    <a:pt x="174" y="422"/>
                    <a:pt x="177" y="422"/>
                    <a:pt x="180" y="421"/>
                  </a:cubicBezTo>
                  <a:cubicBezTo>
                    <a:pt x="183" y="420"/>
                    <a:pt x="183" y="417"/>
                    <a:pt x="184" y="414"/>
                  </a:cubicBezTo>
                  <a:cubicBezTo>
                    <a:pt x="185" y="413"/>
                    <a:pt x="186" y="411"/>
                    <a:pt x="187" y="410"/>
                  </a:cubicBezTo>
                  <a:cubicBezTo>
                    <a:pt x="188" y="405"/>
                    <a:pt x="190" y="403"/>
                    <a:pt x="191" y="399"/>
                  </a:cubicBezTo>
                  <a:cubicBezTo>
                    <a:pt x="192" y="396"/>
                    <a:pt x="193" y="393"/>
                    <a:pt x="196" y="393"/>
                  </a:cubicBezTo>
                  <a:cubicBezTo>
                    <a:pt x="198" y="393"/>
                    <a:pt x="200" y="395"/>
                    <a:pt x="202" y="395"/>
                  </a:cubicBezTo>
                  <a:cubicBezTo>
                    <a:pt x="209" y="395"/>
                    <a:pt x="216" y="395"/>
                    <a:pt x="219" y="389"/>
                  </a:cubicBezTo>
                  <a:cubicBezTo>
                    <a:pt x="221" y="382"/>
                    <a:pt x="224" y="378"/>
                    <a:pt x="227" y="371"/>
                  </a:cubicBezTo>
                  <a:cubicBezTo>
                    <a:pt x="234" y="360"/>
                    <a:pt x="245" y="356"/>
                    <a:pt x="258" y="356"/>
                  </a:cubicBezTo>
                  <a:cubicBezTo>
                    <a:pt x="262" y="356"/>
                    <a:pt x="264" y="358"/>
                    <a:pt x="268" y="359"/>
                  </a:cubicBezTo>
                  <a:cubicBezTo>
                    <a:pt x="268" y="359"/>
                    <a:pt x="268" y="359"/>
                    <a:pt x="268" y="359"/>
                  </a:cubicBezTo>
                  <a:cubicBezTo>
                    <a:pt x="269" y="351"/>
                    <a:pt x="270" y="346"/>
                    <a:pt x="270" y="338"/>
                  </a:cubicBezTo>
                  <a:cubicBezTo>
                    <a:pt x="270" y="335"/>
                    <a:pt x="270" y="333"/>
                    <a:pt x="268" y="330"/>
                  </a:cubicBezTo>
                  <a:cubicBezTo>
                    <a:pt x="267" y="328"/>
                    <a:pt x="264" y="328"/>
                    <a:pt x="264" y="325"/>
                  </a:cubicBezTo>
                  <a:cubicBezTo>
                    <a:pt x="264" y="322"/>
                    <a:pt x="266" y="320"/>
                    <a:pt x="269" y="318"/>
                  </a:cubicBezTo>
                  <a:cubicBezTo>
                    <a:pt x="272" y="316"/>
                    <a:pt x="274" y="316"/>
                    <a:pt x="277" y="314"/>
                  </a:cubicBezTo>
                  <a:cubicBezTo>
                    <a:pt x="279" y="313"/>
                    <a:pt x="282" y="312"/>
                    <a:pt x="282" y="310"/>
                  </a:cubicBezTo>
                  <a:cubicBezTo>
                    <a:pt x="282" y="303"/>
                    <a:pt x="277" y="300"/>
                    <a:pt x="274" y="293"/>
                  </a:cubicBezTo>
                  <a:cubicBezTo>
                    <a:pt x="273" y="291"/>
                    <a:pt x="273" y="289"/>
                    <a:pt x="272" y="286"/>
                  </a:cubicBezTo>
                  <a:cubicBezTo>
                    <a:pt x="271" y="283"/>
                    <a:pt x="269" y="281"/>
                    <a:pt x="268" y="278"/>
                  </a:cubicBezTo>
                  <a:cubicBezTo>
                    <a:pt x="266" y="272"/>
                    <a:pt x="267" y="266"/>
                    <a:pt x="262" y="263"/>
                  </a:cubicBezTo>
                  <a:cubicBezTo>
                    <a:pt x="257" y="258"/>
                    <a:pt x="252" y="258"/>
                    <a:pt x="245" y="257"/>
                  </a:cubicBezTo>
                  <a:cubicBezTo>
                    <a:pt x="245" y="254"/>
                    <a:pt x="245" y="254"/>
                    <a:pt x="245" y="254"/>
                  </a:cubicBezTo>
                  <a:cubicBezTo>
                    <a:pt x="245" y="252"/>
                    <a:pt x="246" y="251"/>
                    <a:pt x="247" y="249"/>
                  </a:cubicBezTo>
                  <a:cubicBezTo>
                    <a:pt x="249" y="244"/>
                    <a:pt x="252" y="242"/>
                    <a:pt x="255" y="237"/>
                  </a:cubicBezTo>
                  <a:cubicBezTo>
                    <a:pt x="258" y="233"/>
                    <a:pt x="259" y="230"/>
                    <a:pt x="260" y="226"/>
                  </a:cubicBezTo>
                  <a:cubicBezTo>
                    <a:pt x="262" y="220"/>
                    <a:pt x="265" y="217"/>
                    <a:pt x="267" y="211"/>
                  </a:cubicBezTo>
                  <a:cubicBezTo>
                    <a:pt x="267" y="209"/>
                    <a:pt x="268" y="207"/>
                    <a:pt x="269" y="205"/>
                  </a:cubicBezTo>
                  <a:cubicBezTo>
                    <a:pt x="269" y="203"/>
                    <a:pt x="269" y="202"/>
                    <a:pt x="270" y="200"/>
                  </a:cubicBezTo>
                  <a:cubicBezTo>
                    <a:pt x="270" y="198"/>
                    <a:pt x="269" y="196"/>
                    <a:pt x="270" y="196"/>
                  </a:cubicBezTo>
                  <a:cubicBezTo>
                    <a:pt x="297" y="196"/>
                    <a:pt x="297" y="196"/>
                    <a:pt x="297" y="196"/>
                  </a:cubicBezTo>
                  <a:cubicBezTo>
                    <a:pt x="297" y="196"/>
                    <a:pt x="297" y="197"/>
                    <a:pt x="297" y="196"/>
                  </a:cubicBezTo>
                  <a:cubicBezTo>
                    <a:pt x="297" y="195"/>
                    <a:pt x="297" y="194"/>
                    <a:pt x="297" y="192"/>
                  </a:cubicBezTo>
                  <a:cubicBezTo>
                    <a:pt x="296" y="186"/>
                    <a:pt x="294" y="183"/>
                    <a:pt x="294" y="177"/>
                  </a:cubicBezTo>
                  <a:cubicBezTo>
                    <a:pt x="294" y="175"/>
                    <a:pt x="296" y="173"/>
                    <a:pt x="294" y="171"/>
                  </a:cubicBezTo>
                  <a:cubicBezTo>
                    <a:pt x="293" y="170"/>
                    <a:pt x="292" y="170"/>
                    <a:pt x="290" y="169"/>
                  </a:cubicBezTo>
                  <a:cubicBezTo>
                    <a:pt x="287" y="168"/>
                    <a:pt x="284" y="167"/>
                    <a:pt x="281" y="165"/>
                  </a:cubicBezTo>
                  <a:cubicBezTo>
                    <a:pt x="276" y="164"/>
                    <a:pt x="274" y="164"/>
                    <a:pt x="270" y="162"/>
                  </a:cubicBezTo>
                  <a:cubicBezTo>
                    <a:pt x="257" y="158"/>
                    <a:pt x="251" y="153"/>
                    <a:pt x="240" y="145"/>
                  </a:cubicBezTo>
                  <a:cubicBezTo>
                    <a:pt x="237" y="142"/>
                    <a:pt x="235" y="140"/>
                    <a:pt x="232" y="138"/>
                  </a:cubicBezTo>
                  <a:cubicBezTo>
                    <a:pt x="221" y="130"/>
                    <a:pt x="215" y="123"/>
                    <a:pt x="212" y="110"/>
                  </a:cubicBezTo>
                  <a:cubicBezTo>
                    <a:pt x="210" y="104"/>
                    <a:pt x="209" y="101"/>
                    <a:pt x="207" y="95"/>
                  </a:cubicBezTo>
                  <a:cubicBezTo>
                    <a:pt x="204" y="88"/>
                    <a:pt x="205" y="83"/>
                    <a:pt x="202" y="76"/>
                  </a:cubicBezTo>
                  <a:cubicBezTo>
                    <a:pt x="202" y="74"/>
                    <a:pt x="201" y="72"/>
                    <a:pt x="200" y="70"/>
                  </a:cubicBezTo>
                  <a:cubicBezTo>
                    <a:pt x="200" y="70"/>
                    <a:pt x="200" y="70"/>
                    <a:pt x="200" y="70"/>
                  </a:cubicBezTo>
                  <a:cubicBezTo>
                    <a:pt x="195" y="65"/>
                    <a:pt x="189" y="62"/>
                    <a:pt x="185" y="56"/>
                  </a:cubicBezTo>
                  <a:cubicBezTo>
                    <a:pt x="180" y="51"/>
                    <a:pt x="179" y="47"/>
                    <a:pt x="174" y="42"/>
                  </a:cubicBezTo>
                  <a:cubicBezTo>
                    <a:pt x="171" y="40"/>
                    <a:pt x="170" y="38"/>
                    <a:pt x="168" y="36"/>
                  </a:cubicBezTo>
                  <a:cubicBezTo>
                    <a:pt x="164" y="31"/>
                    <a:pt x="162" y="27"/>
                    <a:pt x="157" y="23"/>
                  </a:cubicBezTo>
                  <a:cubicBezTo>
                    <a:pt x="155" y="20"/>
                    <a:pt x="153" y="20"/>
                    <a:pt x="151" y="17"/>
                  </a:cubicBezTo>
                  <a:cubicBezTo>
                    <a:pt x="149" y="12"/>
                    <a:pt x="147" y="9"/>
                    <a:pt x="143" y="4"/>
                  </a:cubicBezTo>
                  <a:cubicBezTo>
                    <a:pt x="142" y="2"/>
                    <a:pt x="141" y="0"/>
                    <a:pt x="139" y="0"/>
                  </a:cubicBezTo>
                  <a:cubicBezTo>
                    <a:pt x="131" y="0"/>
                    <a:pt x="127" y="2"/>
                    <a:pt x="120" y="2"/>
                  </a:cubicBezTo>
                  <a:cubicBezTo>
                    <a:pt x="117" y="2"/>
                    <a:pt x="115" y="2"/>
                    <a:pt x="112" y="2"/>
                  </a:cubicBezTo>
                  <a:cubicBezTo>
                    <a:pt x="109" y="2"/>
                    <a:pt x="108" y="5"/>
                    <a:pt x="105" y="6"/>
                  </a:cubicBezTo>
                  <a:cubicBezTo>
                    <a:pt x="101" y="10"/>
                    <a:pt x="99" y="13"/>
                    <a:pt x="95" y="17"/>
                  </a:cubicBezTo>
                  <a:cubicBezTo>
                    <a:pt x="93" y="19"/>
                    <a:pt x="91" y="20"/>
                    <a:pt x="88" y="22"/>
                  </a:cubicBezTo>
                  <a:cubicBezTo>
                    <a:pt x="84" y="26"/>
                    <a:pt x="81" y="28"/>
                    <a:pt x="77" y="32"/>
                  </a:cubicBezTo>
                  <a:cubicBezTo>
                    <a:pt x="66" y="42"/>
                    <a:pt x="68" y="54"/>
                    <a:pt x="62" y="69"/>
                  </a:cubicBezTo>
                  <a:cubicBezTo>
                    <a:pt x="60" y="73"/>
                    <a:pt x="59" y="75"/>
                    <a:pt x="58" y="79"/>
                  </a:cubicBezTo>
                  <a:cubicBezTo>
                    <a:pt x="57" y="83"/>
                    <a:pt x="56" y="85"/>
                    <a:pt x="54" y="88"/>
                  </a:cubicBezTo>
                  <a:cubicBezTo>
                    <a:pt x="50" y="93"/>
                    <a:pt x="44" y="91"/>
                    <a:pt x="38" y="93"/>
                  </a:cubicBezTo>
                  <a:cubicBezTo>
                    <a:pt x="32" y="96"/>
                    <a:pt x="29" y="99"/>
                    <a:pt x="23" y="102"/>
                  </a:cubicBezTo>
                  <a:cubicBezTo>
                    <a:pt x="20" y="103"/>
                    <a:pt x="18" y="103"/>
                    <a:pt x="14" y="103"/>
                  </a:cubicBezTo>
                  <a:cubicBezTo>
                    <a:pt x="9" y="104"/>
                    <a:pt x="6" y="105"/>
                    <a:pt x="1" y="105"/>
                  </a:cubicBezTo>
                  <a:cubicBezTo>
                    <a:pt x="2" y="116"/>
                    <a:pt x="2" y="122"/>
                    <a:pt x="0" y="133"/>
                  </a:cubicBezTo>
                  <a:cubicBezTo>
                    <a:pt x="0" y="133"/>
                    <a:pt x="0" y="133"/>
                    <a:pt x="0" y="133"/>
                  </a:cubicBezTo>
                  <a:cubicBezTo>
                    <a:pt x="2" y="136"/>
                    <a:pt x="4" y="138"/>
                    <a:pt x="4" y="141"/>
                  </a:cubicBezTo>
                  <a:cubicBezTo>
                    <a:pt x="4" y="143"/>
                    <a:pt x="3" y="144"/>
                    <a:pt x="3" y="146"/>
                  </a:cubicBezTo>
                  <a:cubicBezTo>
                    <a:pt x="3" y="148"/>
                    <a:pt x="4" y="149"/>
                    <a:pt x="5" y="150"/>
                  </a:cubicBezTo>
                  <a:cubicBezTo>
                    <a:pt x="6" y="153"/>
                    <a:pt x="5" y="155"/>
                    <a:pt x="7" y="157"/>
                  </a:cubicBezTo>
                  <a:cubicBezTo>
                    <a:pt x="8" y="159"/>
                    <a:pt x="10" y="159"/>
                    <a:pt x="12" y="159"/>
                  </a:cubicBezTo>
                  <a:cubicBezTo>
                    <a:pt x="15" y="161"/>
                    <a:pt x="17" y="162"/>
                    <a:pt x="19" y="164"/>
                  </a:cubicBezTo>
                  <a:cubicBezTo>
                    <a:pt x="19" y="169"/>
                    <a:pt x="19" y="169"/>
                    <a:pt x="19" y="169"/>
                  </a:cubicBezTo>
                  <a:cubicBezTo>
                    <a:pt x="19" y="171"/>
                    <a:pt x="19" y="173"/>
                    <a:pt x="17" y="173"/>
                  </a:cubicBezTo>
                  <a:cubicBezTo>
                    <a:pt x="15" y="174"/>
                    <a:pt x="13" y="173"/>
                    <a:pt x="12" y="175"/>
                  </a:cubicBezTo>
                  <a:cubicBezTo>
                    <a:pt x="13" y="178"/>
                    <a:pt x="13" y="178"/>
                    <a:pt x="13" y="178"/>
                  </a:cubicBezTo>
                  <a:cubicBezTo>
                    <a:pt x="17" y="179"/>
                    <a:pt x="16" y="183"/>
                    <a:pt x="17" y="186"/>
                  </a:cubicBezTo>
                  <a:cubicBezTo>
                    <a:pt x="18" y="186"/>
                    <a:pt x="18" y="186"/>
                    <a:pt x="18" y="186"/>
                  </a:cubicBezTo>
                  <a:cubicBezTo>
                    <a:pt x="22" y="186"/>
                    <a:pt x="19" y="179"/>
                    <a:pt x="22" y="177"/>
                  </a:cubicBezTo>
                  <a:cubicBezTo>
                    <a:pt x="23" y="176"/>
                    <a:pt x="24" y="176"/>
                    <a:pt x="26" y="176"/>
                  </a:cubicBezTo>
                  <a:cubicBezTo>
                    <a:pt x="28" y="176"/>
                    <a:pt x="30" y="176"/>
                    <a:pt x="30" y="178"/>
                  </a:cubicBezTo>
                  <a:cubicBezTo>
                    <a:pt x="30" y="180"/>
                    <a:pt x="29" y="180"/>
                    <a:pt x="29" y="182"/>
                  </a:cubicBezTo>
                  <a:cubicBezTo>
                    <a:pt x="28" y="184"/>
                    <a:pt x="28" y="186"/>
                    <a:pt x="27" y="188"/>
                  </a:cubicBezTo>
                  <a:cubicBezTo>
                    <a:pt x="27" y="190"/>
                    <a:pt x="25" y="190"/>
                    <a:pt x="25" y="192"/>
                  </a:cubicBezTo>
                  <a:cubicBezTo>
                    <a:pt x="25" y="194"/>
                    <a:pt x="27" y="194"/>
                    <a:pt x="28" y="195"/>
                  </a:cubicBezTo>
                  <a:cubicBezTo>
                    <a:pt x="29" y="197"/>
                    <a:pt x="29" y="199"/>
                    <a:pt x="30" y="200"/>
                  </a:cubicBezTo>
                  <a:cubicBezTo>
                    <a:pt x="34" y="204"/>
                    <a:pt x="38" y="201"/>
                    <a:pt x="44" y="202"/>
                  </a:cubicBezTo>
                  <a:cubicBezTo>
                    <a:pt x="44" y="207"/>
                    <a:pt x="44" y="210"/>
                    <a:pt x="44" y="216"/>
                  </a:cubicBezTo>
                  <a:cubicBezTo>
                    <a:pt x="45" y="216"/>
                    <a:pt x="47" y="216"/>
                    <a:pt x="47" y="218"/>
                  </a:cubicBezTo>
                  <a:cubicBezTo>
                    <a:pt x="47" y="220"/>
                    <a:pt x="46" y="221"/>
                    <a:pt x="46" y="222"/>
                  </a:cubicBezTo>
                  <a:cubicBezTo>
                    <a:pt x="46" y="227"/>
                    <a:pt x="46" y="227"/>
                    <a:pt x="46" y="227"/>
                  </a:cubicBezTo>
                  <a:cubicBezTo>
                    <a:pt x="46" y="230"/>
                    <a:pt x="48" y="230"/>
                    <a:pt x="49" y="232"/>
                  </a:cubicBezTo>
                  <a:cubicBezTo>
                    <a:pt x="50" y="235"/>
                    <a:pt x="50" y="236"/>
                    <a:pt x="51" y="239"/>
                  </a:cubicBezTo>
                  <a:cubicBezTo>
                    <a:pt x="52" y="245"/>
                    <a:pt x="51" y="250"/>
                    <a:pt x="56" y="254"/>
                  </a:cubicBezTo>
                  <a:cubicBezTo>
                    <a:pt x="59" y="258"/>
                    <a:pt x="61" y="260"/>
                    <a:pt x="64" y="265"/>
                  </a:cubicBezTo>
                  <a:cubicBezTo>
                    <a:pt x="68" y="270"/>
                    <a:pt x="73" y="273"/>
                    <a:pt x="73" y="280"/>
                  </a:cubicBezTo>
                  <a:cubicBezTo>
                    <a:pt x="73" y="282"/>
                    <a:pt x="71" y="283"/>
                    <a:pt x="71" y="285"/>
                  </a:cubicBezTo>
                  <a:cubicBezTo>
                    <a:pt x="71" y="288"/>
                    <a:pt x="73" y="289"/>
                    <a:pt x="73" y="291"/>
                  </a:cubicBezTo>
                  <a:cubicBezTo>
                    <a:pt x="74" y="294"/>
                    <a:pt x="73" y="296"/>
                    <a:pt x="73" y="300"/>
                  </a:cubicBezTo>
                  <a:cubicBezTo>
                    <a:pt x="74" y="303"/>
                    <a:pt x="77" y="303"/>
                    <a:pt x="78" y="307"/>
                  </a:cubicBezTo>
                  <a:cubicBezTo>
                    <a:pt x="79" y="308"/>
                    <a:pt x="78" y="310"/>
                    <a:pt x="78" y="312"/>
                  </a:cubicBezTo>
                  <a:cubicBezTo>
                    <a:pt x="79" y="316"/>
                    <a:pt x="80" y="318"/>
                    <a:pt x="80" y="323"/>
                  </a:cubicBezTo>
                  <a:cubicBezTo>
                    <a:pt x="80" y="324"/>
                    <a:pt x="80" y="324"/>
                    <a:pt x="80" y="325"/>
                  </a:cubicBezTo>
                  <a:cubicBezTo>
                    <a:pt x="80" y="327"/>
                    <a:pt x="82" y="328"/>
                    <a:pt x="83" y="330"/>
                  </a:cubicBezTo>
                  <a:cubicBezTo>
                    <a:pt x="87" y="336"/>
                    <a:pt x="90" y="338"/>
                    <a:pt x="93" y="344"/>
                  </a:cubicBezTo>
                  <a:cubicBezTo>
                    <a:pt x="94" y="347"/>
                    <a:pt x="94" y="349"/>
                    <a:pt x="96" y="352"/>
                  </a:cubicBezTo>
                  <a:cubicBezTo>
                    <a:pt x="98" y="354"/>
                    <a:pt x="100" y="354"/>
                    <a:pt x="102" y="356"/>
                  </a:cubicBezTo>
                  <a:cubicBezTo>
                    <a:pt x="103" y="358"/>
                    <a:pt x="103" y="360"/>
                    <a:pt x="104" y="362"/>
                  </a:cubicBezTo>
                  <a:cubicBezTo>
                    <a:pt x="104" y="363"/>
                    <a:pt x="104" y="364"/>
                    <a:pt x="105" y="364"/>
                  </a:cubicBezTo>
                  <a:cubicBezTo>
                    <a:pt x="107" y="366"/>
                    <a:pt x="109" y="366"/>
                    <a:pt x="109" y="368"/>
                  </a:cubicBezTo>
                  <a:cubicBezTo>
                    <a:pt x="109" y="371"/>
                    <a:pt x="108" y="373"/>
                    <a:pt x="109" y="376"/>
                  </a:cubicBezTo>
                  <a:cubicBezTo>
                    <a:pt x="110" y="380"/>
                    <a:pt x="112" y="382"/>
                    <a:pt x="115" y="385"/>
                  </a:cubicBezTo>
                  <a:cubicBezTo>
                    <a:pt x="116" y="387"/>
                    <a:pt x="116" y="388"/>
                    <a:pt x="118" y="390"/>
                  </a:cubicBezTo>
                  <a:cubicBezTo>
                    <a:pt x="120" y="391"/>
                    <a:pt x="121" y="392"/>
                    <a:pt x="122" y="393"/>
                  </a:cubicBezTo>
                  <a:close/>
                </a:path>
              </a:pathLst>
            </a:custGeom>
            <a:no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26">
              <a:extLst>
                <a:ext uri="{FF2B5EF4-FFF2-40B4-BE49-F238E27FC236}">
                  <a16:creationId xmlns:a16="http://schemas.microsoft.com/office/drawing/2014/main" id="{8449EBA9-206E-A65F-39F1-BCEDE9780714}"/>
                </a:ext>
              </a:extLst>
            </p:cNvPr>
            <p:cNvSpPr>
              <a:spLocks/>
            </p:cNvSpPr>
            <p:nvPr/>
          </p:nvSpPr>
          <p:spPr bwMode="auto">
            <a:xfrm>
              <a:off x="2926326" y="3700857"/>
              <a:ext cx="612672" cy="820989"/>
            </a:xfrm>
            <a:custGeom>
              <a:avLst/>
              <a:gdLst>
                <a:gd name="T0" fmla="*/ 157 w 365"/>
                <a:gd name="T1" fmla="*/ 14 h 475"/>
                <a:gd name="T2" fmla="*/ 170 w 365"/>
                <a:gd name="T3" fmla="*/ 26 h 475"/>
                <a:gd name="T4" fmla="*/ 183 w 365"/>
                <a:gd name="T5" fmla="*/ 53 h 475"/>
                <a:gd name="T6" fmla="*/ 195 w 365"/>
                <a:gd name="T7" fmla="*/ 93 h 475"/>
                <a:gd name="T8" fmla="*/ 207 w 365"/>
                <a:gd name="T9" fmla="*/ 125 h 475"/>
                <a:gd name="T10" fmla="*/ 217 w 365"/>
                <a:gd name="T11" fmla="*/ 132 h 475"/>
                <a:gd name="T12" fmla="*/ 232 w 365"/>
                <a:gd name="T13" fmla="*/ 188 h 475"/>
                <a:gd name="T14" fmla="*/ 266 w 365"/>
                <a:gd name="T15" fmla="*/ 239 h 475"/>
                <a:gd name="T16" fmla="*/ 295 w 365"/>
                <a:gd name="T17" fmla="*/ 268 h 475"/>
                <a:gd name="T18" fmla="*/ 341 w 365"/>
                <a:gd name="T19" fmla="*/ 287 h 475"/>
                <a:gd name="T20" fmla="*/ 358 w 365"/>
                <a:gd name="T21" fmla="*/ 332 h 475"/>
                <a:gd name="T22" fmla="*/ 365 w 365"/>
                <a:gd name="T23" fmla="*/ 374 h 475"/>
                <a:gd name="T24" fmla="*/ 353 w 365"/>
                <a:gd name="T25" fmla="*/ 409 h 475"/>
                <a:gd name="T26" fmla="*/ 336 w 365"/>
                <a:gd name="T27" fmla="*/ 442 h 475"/>
                <a:gd name="T28" fmla="*/ 291 w 365"/>
                <a:gd name="T29" fmla="*/ 436 h 475"/>
                <a:gd name="T30" fmla="*/ 277 w 365"/>
                <a:gd name="T31" fmla="*/ 451 h 475"/>
                <a:gd name="T32" fmla="*/ 261 w 365"/>
                <a:gd name="T33" fmla="*/ 475 h 475"/>
                <a:gd name="T34" fmla="*/ 250 w 365"/>
                <a:gd name="T35" fmla="*/ 458 h 475"/>
                <a:gd name="T36" fmla="*/ 223 w 365"/>
                <a:gd name="T37" fmla="*/ 416 h 475"/>
                <a:gd name="T38" fmla="*/ 209 w 365"/>
                <a:gd name="T39" fmla="*/ 397 h 475"/>
                <a:gd name="T40" fmla="*/ 196 w 365"/>
                <a:gd name="T41" fmla="*/ 369 h 475"/>
                <a:gd name="T42" fmla="*/ 182 w 365"/>
                <a:gd name="T43" fmla="*/ 353 h 475"/>
                <a:gd name="T44" fmla="*/ 181 w 365"/>
                <a:gd name="T45" fmla="*/ 340 h 475"/>
                <a:gd name="T46" fmla="*/ 183 w 365"/>
                <a:gd name="T47" fmla="*/ 320 h 475"/>
                <a:gd name="T48" fmla="*/ 184 w 365"/>
                <a:gd name="T49" fmla="*/ 268 h 475"/>
                <a:gd name="T50" fmla="*/ 162 w 365"/>
                <a:gd name="T51" fmla="*/ 247 h 475"/>
                <a:gd name="T52" fmla="*/ 166 w 365"/>
                <a:gd name="T53" fmla="*/ 233 h 475"/>
                <a:gd name="T54" fmla="*/ 132 w 365"/>
                <a:gd name="T55" fmla="*/ 198 h 475"/>
                <a:gd name="T56" fmla="*/ 107 w 365"/>
                <a:gd name="T57" fmla="*/ 208 h 475"/>
                <a:gd name="T58" fmla="*/ 103 w 365"/>
                <a:gd name="T59" fmla="*/ 198 h 475"/>
                <a:gd name="T60" fmla="*/ 83 w 365"/>
                <a:gd name="T61" fmla="*/ 182 h 475"/>
                <a:gd name="T62" fmla="*/ 46 w 365"/>
                <a:gd name="T63" fmla="*/ 160 h 475"/>
                <a:gd name="T64" fmla="*/ 50 w 365"/>
                <a:gd name="T65" fmla="*/ 142 h 475"/>
                <a:gd name="T66" fmla="*/ 42 w 365"/>
                <a:gd name="T67" fmla="*/ 116 h 475"/>
                <a:gd name="T68" fmla="*/ 36 w 365"/>
                <a:gd name="T69" fmla="*/ 90 h 475"/>
                <a:gd name="T70" fmla="*/ 24 w 365"/>
                <a:gd name="T71" fmla="*/ 75 h 475"/>
                <a:gd name="T72" fmla="*/ 0 w 365"/>
                <a:gd name="T73" fmla="*/ 38 h 475"/>
                <a:gd name="T74" fmla="*/ 8 w 365"/>
                <a:gd name="T75" fmla="*/ 8 h 475"/>
                <a:gd name="T76" fmla="*/ 33 w 365"/>
                <a:gd name="T77" fmla="*/ 5 h 475"/>
                <a:gd name="T78" fmla="*/ 21 w 365"/>
                <a:gd name="T79" fmla="*/ 30 h 475"/>
                <a:gd name="T80" fmla="*/ 39 w 365"/>
                <a:gd name="T81" fmla="*/ 66 h 475"/>
                <a:gd name="T82" fmla="*/ 62 w 365"/>
                <a:gd name="T83" fmla="*/ 59 h 475"/>
                <a:gd name="T84" fmla="*/ 74 w 365"/>
                <a:gd name="T85" fmla="*/ 38 h 475"/>
                <a:gd name="T86" fmla="*/ 105 w 365"/>
                <a:gd name="T87" fmla="*/ 1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5" h="475">
                  <a:moveTo>
                    <a:pt x="146" y="4"/>
                  </a:moveTo>
                  <a:cubicBezTo>
                    <a:pt x="148" y="5"/>
                    <a:pt x="150" y="7"/>
                    <a:pt x="152" y="8"/>
                  </a:cubicBezTo>
                  <a:cubicBezTo>
                    <a:pt x="155" y="10"/>
                    <a:pt x="155" y="12"/>
                    <a:pt x="157" y="14"/>
                  </a:cubicBezTo>
                  <a:cubicBezTo>
                    <a:pt x="158" y="17"/>
                    <a:pt x="160" y="17"/>
                    <a:pt x="163" y="19"/>
                  </a:cubicBezTo>
                  <a:cubicBezTo>
                    <a:pt x="165" y="21"/>
                    <a:pt x="168" y="24"/>
                    <a:pt x="170" y="26"/>
                  </a:cubicBezTo>
                  <a:cubicBezTo>
                    <a:pt x="170" y="26"/>
                    <a:pt x="170" y="26"/>
                    <a:pt x="170" y="26"/>
                  </a:cubicBezTo>
                  <a:cubicBezTo>
                    <a:pt x="171" y="32"/>
                    <a:pt x="169" y="37"/>
                    <a:pt x="173" y="41"/>
                  </a:cubicBezTo>
                  <a:cubicBezTo>
                    <a:pt x="175" y="44"/>
                    <a:pt x="179" y="44"/>
                    <a:pt x="181" y="47"/>
                  </a:cubicBezTo>
                  <a:cubicBezTo>
                    <a:pt x="182" y="49"/>
                    <a:pt x="183" y="51"/>
                    <a:pt x="183" y="53"/>
                  </a:cubicBezTo>
                  <a:cubicBezTo>
                    <a:pt x="185" y="64"/>
                    <a:pt x="186" y="71"/>
                    <a:pt x="192" y="81"/>
                  </a:cubicBezTo>
                  <a:cubicBezTo>
                    <a:pt x="193" y="82"/>
                    <a:pt x="195" y="83"/>
                    <a:pt x="195" y="85"/>
                  </a:cubicBezTo>
                  <a:cubicBezTo>
                    <a:pt x="196" y="88"/>
                    <a:pt x="195" y="90"/>
                    <a:pt x="195" y="93"/>
                  </a:cubicBezTo>
                  <a:cubicBezTo>
                    <a:pt x="196" y="99"/>
                    <a:pt x="197" y="102"/>
                    <a:pt x="199" y="108"/>
                  </a:cubicBezTo>
                  <a:cubicBezTo>
                    <a:pt x="200" y="113"/>
                    <a:pt x="202" y="116"/>
                    <a:pt x="205" y="120"/>
                  </a:cubicBezTo>
                  <a:cubicBezTo>
                    <a:pt x="205" y="122"/>
                    <a:pt x="205" y="123"/>
                    <a:pt x="207" y="125"/>
                  </a:cubicBezTo>
                  <a:cubicBezTo>
                    <a:pt x="208" y="126"/>
                    <a:pt x="210" y="126"/>
                    <a:pt x="211" y="127"/>
                  </a:cubicBezTo>
                  <a:cubicBezTo>
                    <a:pt x="213" y="129"/>
                    <a:pt x="215" y="130"/>
                    <a:pt x="217" y="132"/>
                  </a:cubicBezTo>
                  <a:cubicBezTo>
                    <a:pt x="217" y="132"/>
                    <a:pt x="217" y="132"/>
                    <a:pt x="217" y="132"/>
                  </a:cubicBezTo>
                  <a:cubicBezTo>
                    <a:pt x="217" y="141"/>
                    <a:pt x="214" y="146"/>
                    <a:pt x="214" y="154"/>
                  </a:cubicBezTo>
                  <a:cubicBezTo>
                    <a:pt x="214" y="161"/>
                    <a:pt x="219" y="165"/>
                    <a:pt x="222" y="170"/>
                  </a:cubicBezTo>
                  <a:cubicBezTo>
                    <a:pt x="226" y="177"/>
                    <a:pt x="229" y="181"/>
                    <a:pt x="232" y="188"/>
                  </a:cubicBezTo>
                  <a:cubicBezTo>
                    <a:pt x="235" y="194"/>
                    <a:pt x="236" y="199"/>
                    <a:pt x="242" y="202"/>
                  </a:cubicBezTo>
                  <a:cubicBezTo>
                    <a:pt x="247" y="205"/>
                    <a:pt x="253" y="207"/>
                    <a:pt x="255" y="213"/>
                  </a:cubicBezTo>
                  <a:cubicBezTo>
                    <a:pt x="260" y="223"/>
                    <a:pt x="260" y="230"/>
                    <a:pt x="266" y="239"/>
                  </a:cubicBezTo>
                  <a:cubicBezTo>
                    <a:pt x="270" y="245"/>
                    <a:pt x="273" y="247"/>
                    <a:pt x="276" y="253"/>
                  </a:cubicBezTo>
                  <a:cubicBezTo>
                    <a:pt x="279" y="257"/>
                    <a:pt x="280" y="261"/>
                    <a:pt x="284" y="264"/>
                  </a:cubicBezTo>
                  <a:cubicBezTo>
                    <a:pt x="288" y="266"/>
                    <a:pt x="291" y="266"/>
                    <a:pt x="295" y="268"/>
                  </a:cubicBezTo>
                  <a:cubicBezTo>
                    <a:pt x="304" y="271"/>
                    <a:pt x="310" y="271"/>
                    <a:pt x="320" y="275"/>
                  </a:cubicBezTo>
                  <a:cubicBezTo>
                    <a:pt x="322" y="276"/>
                    <a:pt x="324" y="276"/>
                    <a:pt x="326" y="277"/>
                  </a:cubicBezTo>
                  <a:cubicBezTo>
                    <a:pt x="332" y="280"/>
                    <a:pt x="338" y="281"/>
                    <a:pt x="341" y="287"/>
                  </a:cubicBezTo>
                  <a:cubicBezTo>
                    <a:pt x="344" y="292"/>
                    <a:pt x="341" y="297"/>
                    <a:pt x="344" y="302"/>
                  </a:cubicBezTo>
                  <a:cubicBezTo>
                    <a:pt x="347" y="309"/>
                    <a:pt x="351" y="312"/>
                    <a:pt x="355" y="319"/>
                  </a:cubicBezTo>
                  <a:cubicBezTo>
                    <a:pt x="357" y="324"/>
                    <a:pt x="357" y="327"/>
                    <a:pt x="358" y="332"/>
                  </a:cubicBezTo>
                  <a:cubicBezTo>
                    <a:pt x="359" y="334"/>
                    <a:pt x="360" y="335"/>
                    <a:pt x="360" y="336"/>
                  </a:cubicBezTo>
                  <a:cubicBezTo>
                    <a:pt x="362" y="346"/>
                    <a:pt x="364" y="352"/>
                    <a:pt x="364" y="362"/>
                  </a:cubicBezTo>
                  <a:cubicBezTo>
                    <a:pt x="364" y="366"/>
                    <a:pt x="365" y="370"/>
                    <a:pt x="365" y="374"/>
                  </a:cubicBezTo>
                  <a:cubicBezTo>
                    <a:pt x="365" y="374"/>
                    <a:pt x="365" y="374"/>
                    <a:pt x="365" y="374"/>
                  </a:cubicBezTo>
                  <a:cubicBezTo>
                    <a:pt x="363" y="383"/>
                    <a:pt x="363" y="389"/>
                    <a:pt x="360" y="397"/>
                  </a:cubicBezTo>
                  <a:cubicBezTo>
                    <a:pt x="358" y="402"/>
                    <a:pt x="354" y="404"/>
                    <a:pt x="353" y="409"/>
                  </a:cubicBezTo>
                  <a:cubicBezTo>
                    <a:pt x="351" y="413"/>
                    <a:pt x="351" y="415"/>
                    <a:pt x="350" y="419"/>
                  </a:cubicBezTo>
                  <a:cubicBezTo>
                    <a:pt x="347" y="429"/>
                    <a:pt x="344" y="437"/>
                    <a:pt x="336" y="442"/>
                  </a:cubicBezTo>
                  <a:cubicBezTo>
                    <a:pt x="336" y="442"/>
                    <a:pt x="336" y="442"/>
                    <a:pt x="336" y="442"/>
                  </a:cubicBezTo>
                  <a:cubicBezTo>
                    <a:pt x="323" y="443"/>
                    <a:pt x="316" y="437"/>
                    <a:pt x="304" y="435"/>
                  </a:cubicBezTo>
                  <a:cubicBezTo>
                    <a:pt x="300" y="435"/>
                    <a:pt x="298" y="433"/>
                    <a:pt x="295" y="433"/>
                  </a:cubicBezTo>
                  <a:cubicBezTo>
                    <a:pt x="293" y="433"/>
                    <a:pt x="292" y="435"/>
                    <a:pt x="291" y="436"/>
                  </a:cubicBezTo>
                  <a:cubicBezTo>
                    <a:pt x="288" y="438"/>
                    <a:pt x="287" y="440"/>
                    <a:pt x="285" y="442"/>
                  </a:cubicBezTo>
                  <a:cubicBezTo>
                    <a:pt x="284" y="445"/>
                    <a:pt x="283" y="447"/>
                    <a:pt x="281" y="449"/>
                  </a:cubicBezTo>
                  <a:cubicBezTo>
                    <a:pt x="279" y="450"/>
                    <a:pt x="278" y="450"/>
                    <a:pt x="277" y="451"/>
                  </a:cubicBezTo>
                  <a:cubicBezTo>
                    <a:pt x="273" y="452"/>
                    <a:pt x="273" y="456"/>
                    <a:pt x="271" y="459"/>
                  </a:cubicBezTo>
                  <a:cubicBezTo>
                    <a:pt x="270" y="461"/>
                    <a:pt x="268" y="461"/>
                    <a:pt x="267" y="463"/>
                  </a:cubicBezTo>
                  <a:cubicBezTo>
                    <a:pt x="265" y="467"/>
                    <a:pt x="263" y="471"/>
                    <a:pt x="261" y="475"/>
                  </a:cubicBezTo>
                  <a:cubicBezTo>
                    <a:pt x="261" y="475"/>
                    <a:pt x="261" y="475"/>
                    <a:pt x="261" y="475"/>
                  </a:cubicBezTo>
                  <a:cubicBezTo>
                    <a:pt x="258" y="470"/>
                    <a:pt x="256" y="467"/>
                    <a:pt x="253" y="463"/>
                  </a:cubicBezTo>
                  <a:cubicBezTo>
                    <a:pt x="252" y="461"/>
                    <a:pt x="252" y="460"/>
                    <a:pt x="250" y="458"/>
                  </a:cubicBezTo>
                  <a:cubicBezTo>
                    <a:pt x="246" y="453"/>
                    <a:pt x="243" y="450"/>
                    <a:pt x="238" y="447"/>
                  </a:cubicBezTo>
                  <a:cubicBezTo>
                    <a:pt x="230" y="443"/>
                    <a:pt x="229" y="436"/>
                    <a:pt x="227" y="427"/>
                  </a:cubicBezTo>
                  <a:cubicBezTo>
                    <a:pt x="226" y="423"/>
                    <a:pt x="224" y="421"/>
                    <a:pt x="223" y="416"/>
                  </a:cubicBezTo>
                  <a:cubicBezTo>
                    <a:pt x="222" y="413"/>
                    <a:pt x="221" y="412"/>
                    <a:pt x="220" y="409"/>
                  </a:cubicBezTo>
                  <a:cubicBezTo>
                    <a:pt x="219" y="406"/>
                    <a:pt x="220" y="404"/>
                    <a:pt x="218" y="402"/>
                  </a:cubicBezTo>
                  <a:cubicBezTo>
                    <a:pt x="215" y="399"/>
                    <a:pt x="212" y="399"/>
                    <a:pt x="209" y="397"/>
                  </a:cubicBezTo>
                  <a:cubicBezTo>
                    <a:pt x="207" y="395"/>
                    <a:pt x="206" y="392"/>
                    <a:pt x="205" y="389"/>
                  </a:cubicBezTo>
                  <a:cubicBezTo>
                    <a:pt x="204" y="386"/>
                    <a:pt x="203" y="383"/>
                    <a:pt x="202" y="380"/>
                  </a:cubicBezTo>
                  <a:cubicBezTo>
                    <a:pt x="200" y="375"/>
                    <a:pt x="200" y="372"/>
                    <a:pt x="196" y="369"/>
                  </a:cubicBezTo>
                  <a:cubicBezTo>
                    <a:pt x="194" y="368"/>
                    <a:pt x="192" y="368"/>
                    <a:pt x="191" y="366"/>
                  </a:cubicBezTo>
                  <a:cubicBezTo>
                    <a:pt x="190" y="364"/>
                    <a:pt x="190" y="362"/>
                    <a:pt x="188" y="360"/>
                  </a:cubicBezTo>
                  <a:cubicBezTo>
                    <a:pt x="186" y="357"/>
                    <a:pt x="184" y="356"/>
                    <a:pt x="182" y="353"/>
                  </a:cubicBezTo>
                  <a:cubicBezTo>
                    <a:pt x="181" y="352"/>
                    <a:pt x="180" y="351"/>
                    <a:pt x="180" y="350"/>
                  </a:cubicBezTo>
                  <a:cubicBezTo>
                    <a:pt x="180" y="348"/>
                    <a:pt x="181" y="348"/>
                    <a:pt x="181" y="346"/>
                  </a:cubicBezTo>
                  <a:cubicBezTo>
                    <a:pt x="181" y="340"/>
                    <a:pt x="181" y="340"/>
                    <a:pt x="181" y="340"/>
                  </a:cubicBezTo>
                  <a:cubicBezTo>
                    <a:pt x="181" y="336"/>
                    <a:pt x="180" y="334"/>
                    <a:pt x="178" y="332"/>
                  </a:cubicBezTo>
                  <a:cubicBezTo>
                    <a:pt x="178" y="332"/>
                    <a:pt x="178" y="332"/>
                    <a:pt x="178" y="332"/>
                  </a:cubicBezTo>
                  <a:cubicBezTo>
                    <a:pt x="179" y="328"/>
                    <a:pt x="181" y="324"/>
                    <a:pt x="183" y="320"/>
                  </a:cubicBezTo>
                  <a:cubicBezTo>
                    <a:pt x="184" y="316"/>
                    <a:pt x="185" y="314"/>
                    <a:pt x="186" y="310"/>
                  </a:cubicBezTo>
                  <a:cubicBezTo>
                    <a:pt x="188" y="302"/>
                    <a:pt x="190" y="297"/>
                    <a:pt x="190" y="289"/>
                  </a:cubicBezTo>
                  <a:cubicBezTo>
                    <a:pt x="190" y="281"/>
                    <a:pt x="188" y="275"/>
                    <a:pt x="184" y="268"/>
                  </a:cubicBezTo>
                  <a:cubicBezTo>
                    <a:pt x="181" y="263"/>
                    <a:pt x="179" y="261"/>
                    <a:pt x="175" y="258"/>
                  </a:cubicBezTo>
                  <a:cubicBezTo>
                    <a:pt x="172" y="255"/>
                    <a:pt x="170" y="254"/>
                    <a:pt x="166" y="251"/>
                  </a:cubicBezTo>
                  <a:cubicBezTo>
                    <a:pt x="165" y="250"/>
                    <a:pt x="162" y="249"/>
                    <a:pt x="162" y="247"/>
                  </a:cubicBezTo>
                  <a:cubicBezTo>
                    <a:pt x="162" y="244"/>
                    <a:pt x="165" y="243"/>
                    <a:pt x="167" y="241"/>
                  </a:cubicBezTo>
                  <a:cubicBezTo>
                    <a:pt x="168" y="240"/>
                    <a:pt x="170" y="240"/>
                    <a:pt x="170" y="239"/>
                  </a:cubicBezTo>
                  <a:cubicBezTo>
                    <a:pt x="170" y="236"/>
                    <a:pt x="168" y="235"/>
                    <a:pt x="166" y="233"/>
                  </a:cubicBezTo>
                  <a:cubicBezTo>
                    <a:pt x="164" y="229"/>
                    <a:pt x="163" y="227"/>
                    <a:pt x="160" y="224"/>
                  </a:cubicBezTo>
                  <a:cubicBezTo>
                    <a:pt x="156" y="218"/>
                    <a:pt x="152" y="216"/>
                    <a:pt x="147" y="212"/>
                  </a:cubicBezTo>
                  <a:cubicBezTo>
                    <a:pt x="140" y="207"/>
                    <a:pt x="138" y="203"/>
                    <a:pt x="132" y="198"/>
                  </a:cubicBezTo>
                  <a:cubicBezTo>
                    <a:pt x="129" y="196"/>
                    <a:pt x="128" y="193"/>
                    <a:pt x="125" y="190"/>
                  </a:cubicBezTo>
                  <a:cubicBezTo>
                    <a:pt x="123" y="188"/>
                    <a:pt x="121" y="187"/>
                    <a:pt x="119" y="186"/>
                  </a:cubicBezTo>
                  <a:cubicBezTo>
                    <a:pt x="107" y="208"/>
                    <a:pt x="107" y="208"/>
                    <a:pt x="107" y="208"/>
                  </a:cubicBezTo>
                  <a:cubicBezTo>
                    <a:pt x="107" y="208"/>
                    <a:pt x="107" y="208"/>
                    <a:pt x="107" y="208"/>
                  </a:cubicBezTo>
                  <a:cubicBezTo>
                    <a:pt x="106" y="207"/>
                    <a:pt x="105" y="206"/>
                    <a:pt x="105" y="205"/>
                  </a:cubicBezTo>
                  <a:cubicBezTo>
                    <a:pt x="103" y="203"/>
                    <a:pt x="104" y="201"/>
                    <a:pt x="103" y="198"/>
                  </a:cubicBezTo>
                  <a:cubicBezTo>
                    <a:pt x="103" y="196"/>
                    <a:pt x="101" y="196"/>
                    <a:pt x="99" y="195"/>
                  </a:cubicBezTo>
                  <a:cubicBezTo>
                    <a:pt x="96" y="191"/>
                    <a:pt x="94" y="189"/>
                    <a:pt x="90" y="186"/>
                  </a:cubicBezTo>
                  <a:cubicBezTo>
                    <a:pt x="88" y="184"/>
                    <a:pt x="86" y="184"/>
                    <a:pt x="83" y="182"/>
                  </a:cubicBezTo>
                  <a:cubicBezTo>
                    <a:pt x="78" y="179"/>
                    <a:pt x="75" y="177"/>
                    <a:pt x="71" y="174"/>
                  </a:cubicBezTo>
                  <a:cubicBezTo>
                    <a:pt x="65" y="171"/>
                    <a:pt x="62" y="169"/>
                    <a:pt x="56" y="167"/>
                  </a:cubicBezTo>
                  <a:cubicBezTo>
                    <a:pt x="52" y="165"/>
                    <a:pt x="48" y="164"/>
                    <a:pt x="46" y="160"/>
                  </a:cubicBezTo>
                  <a:cubicBezTo>
                    <a:pt x="45" y="157"/>
                    <a:pt x="45" y="155"/>
                    <a:pt x="45" y="151"/>
                  </a:cubicBezTo>
                  <a:cubicBezTo>
                    <a:pt x="45" y="149"/>
                    <a:pt x="48" y="147"/>
                    <a:pt x="50" y="146"/>
                  </a:cubicBezTo>
                  <a:cubicBezTo>
                    <a:pt x="50" y="142"/>
                    <a:pt x="50" y="142"/>
                    <a:pt x="50" y="142"/>
                  </a:cubicBezTo>
                  <a:cubicBezTo>
                    <a:pt x="50" y="137"/>
                    <a:pt x="49" y="135"/>
                    <a:pt x="48" y="130"/>
                  </a:cubicBezTo>
                  <a:cubicBezTo>
                    <a:pt x="47" y="127"/>
                    <a:pt x="47" y="124"/>
                    <a:pt x="46" y="121"/>
                  </a:cubicBezTo>
                  <a:cubicBezTo>
                    <a:pt x="45" y="119"/>
                    <a:pt x="42" y="118"/>
                    <a:pt x="42" y="116"/>
                  </a:cubicBezTo>
                  <a:cubicBezTo>
                    <a:pt x="42" y="114"/>
                    <a:pt x="44" y="113"/>
                    <a:pt x="44" y="111"/>
                  </a:cubicBezTo>
                  <a:cubicBezTo>
                    <a:pt x="44" y="105"/>
                    <a:pt x="40" y="101"/>
                    <a:pt x="37" y="96"/>
                  </a:cubicBezTo>
                  <a:cubicBezTo>
                    <a:pt x="36" y="94"/>
                    <a:pt x="37" y="92"/>
                    <a:pt x="36" y="90"/>
                  </a:cubicBezTo>
                  <a:cubicBezTo>
                    <a:pt x="35" y="88"/>
                    <a:pt x="33" y="87"/>
                    <a:pt x="31" y="86"/>
                  </a:cubicBezTo>
                  <a:cubicBezTo>
                    <a:pt x="30" y="86"/>
                    <a:pt x="29" y="86"/>
                    <a:pt x="28" y="85"/>
                  </a:cubicBezTo>
                  <a:cubicBezTo>
                    <a:pt x="25" y="82"/>
                    <a:pt x="26" y="79"/>
                    <a:pt x="24" y="75"/>
                  </a:cubicBezTo>
                  <a:cubicBezTo>
                    <a:pt x="21" y="69"/>
                    <a:pt x="18" y="66"/>
                    <a:pt x="13" y="60"/>
                  </a:cubicBezTo>
                  <a:cubicBezTo>
                    <a:pt x="10" y="56"/>
                    <a:pt x="7" y="54"/>
                    <a:pt x="6" y="49"/>
                  </a:cubicBezTo>
                  <a:cubicBezTo>
                    <a:pt x="4" y="45"/>
                    <a:pt x="3" y="41"/>
                    <a:pt x="0" y="38"/>
                  </a:cubicBezTo>
                  <a:cubicBezTo>
                    <a:pt x="0" y="38"/>
                    <a:pt x="0" y="38"/>
                    <a:pt x="0" y="38"/>
                  </a:cubicBezTo>
                  <a:cubicBezTo>
                    <a:pt x="4" y="32"/>
                    <a:pt x="5" y="26"/>
                    <a:pt x="6" y="19"/>
                  </a:cubicBezTo>
                  <a:cubicBezTo>
                    <a:pt x="6" y="14"/>
                    <a:pt x="7" y="12"/>
                    <a:pt x="8" y="8"/>
                  </a:cubicBezTo>
                  <a:cubicBezTo>
                    <a:pt x="9" y="5"/>
                    <a:pt x="9" y="0"/>
                    <a:pt x="12" y="0"/>
                  </a:cubicBezTo>
                  <a:cubicBezTo>
                    <a:pt x="13" y="0"/>
                    <a:pt x="13" y="1"/>
                    <a:pt x="14" y="1"/>
                  </a:cubicBezTo>
                  <a:cubicBezTo>
                    <a:pt x="22" y="2"/>
                    <a:pt x="26" y="3"/>
                    <a:pt x="33" y="5"/>
                  </a:cubicBezTo>
                  <a:cubicBezTo>
                    <a:pt x="32" y="8"/>
                    <a:pt x="31" y="10"/>
                    <a:pt x="29" y="13"/>
                  </a:cubicBezTo>
                  <a:cubicBezTo>
                    <a:pt x="28" y="15"/>
                    <a:pt x="28" y="17"/>
                    <a:pt x="27" y="18"/>
                  </a:cubicBezTo>
                  <a:cubicBezTo>
                    <a:pt x="24" y="22"/>
                    <a:pt x="21" y="25"/>
                    <a:pt x="21" y="30"/>
                  </a:cubicBezTo>
                  <a:cubicBezTo>
                    <a:pt x="21" y="34"/>
                    <a:pt x="24" y="36"/>
                    <a:pt x="26" y="39"/>
                  </a:cubicBezTo>
                  <a:cubicBezTo>
                    <a:pt x="29" y="44"/>
                    <a:pt x="31" y="48"/>
                    <a:pt x="34" y="54"/>
                  </a:cubicBezTo>
                  <a:cubicBezTo>
                    <a:pt x="36" y="58"/>
                    <a:pt x="35" y="63"/>
                    <a:pt x="39" y="66"/>
                  </a:cubicBezTo>
                  <a:cubicBezTo>
                    <a:pt x="42" y="68"/>
                    <a:pt x="45" y="67"/>
                    <a:pt x="49" y="67"/>
                  </a:cubicBezTo>
                  <a:cubicBezTo>
                    <a:pt x="52" y="67"/>
                    <a:pt x="55" y="67"/>
                    <a:pt x="58" y="66"/>
                  </a:cubicBezTo>
                  <a:cubicBezTo>
                    <a:pt x="61" y="65"/>
                    <a:pt x="61" y="62"/>
                    <a:pt x="62" y="59"/>
                  </a:cubicBezTo>
                  <a:cubicBezTo>
                    <a:pt x="63" y="58"/>
                    <a:pt x="64" y="56"/>
                    <a:pt x="65" y="55"/>
                  </a:cubicBezTo>
                  <a:cubicBezTo>
                    <a:pt x="66" y="50"/>
                    <a:pt x="68" y="48"/>
                    <a:pt x="69" y="44"/>
                  </a:cubicBezTo>
                  <a:cubicBezTo>
                    <a:pt x="70" y="41"/>
                    <a:pt x="71" y="38"/>
                    <a:pt x="74" y="38"/>
                  </a:cubicBezTo>
                  <a:cubicBezTo>
                    <a:pt x="76" y="38"/>
                    <a:pt x="78" y="40"/>
                    <a:pt x="80" y="40"/>
                  </a:cubicBezTo>
                  <a:cubicBezTo>
                    <a:pt x="87" y="40"/>
                    <a:pt x="94" y="40"/>
                    <a:pt x="97" y="34"/>
                  </a:cubicBezTo>
                  <a:cubicBezTo>
                    <a:pt x="99" y="27"/>
                    <a:pt x="102" y="23"/>
                    <a:pt x="105" y="16"/>
                  </a:cubicBezTo>
                  <a:cubicBezTo>
                    <a:pt x="112" y="5"/>
                    <a:pt x="123" y="1"/>
                    <a:pt x="136" y="1"/>
                  </a:cubicBezTo>
                  <a:cubicBezTo>
                    <a:pt x="140" y="1"/>
                    <a:pt x="142" y="3"/>
                    <a:pt x="146" y="4"/>
                  </a:cubicBezTo>
                  <a:close/>
                </a:path>
              </a:pathLst>
            </a:custGeom>
            <a:solidFill>
              <a:schemeClr val="bg2">
                <a:lumMod val="25000"/>
              </a:schemeClr>
            </a:solidFill>
            <a:ln w="4763" cap="rnd">
              <a:solidFill>
                <a:srgbClr val="FFFFFF"/>
              </a:solidFill>
              <a:prstDash val="solid"/>
              <a:round/>
              <a:headEnd/>
              <a:tailEnd/>
            </a:ln>
          </p:spPr>
          <p:txBody>
            <a:bodyPr/>
            <a:lstStyle/>
            <a:p>
              <a:pPr marL="0" marR="0" lvl="0" indent="0" algn="l" defTabSz="381345"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7">
              <a:extLst>
                <a:ext uri="{FF2B5EF4-FFF2-40B4-BE49-F238E27FC236}">
                  <a16:creationId xmlns:a16="http://schemas.microsoft.com/office/drawing/2014/main" id="{EDB7C246-397F-2008-97A8-156389FB5BBC}"/>
                </a:ext>
              </a:extLst>
            </p:cNvPr>
            <p:cNvSpPr>
              <a:spLocks/>
            </p:cNvSpPr>
            <p:nvPr/>
          </p:nvSpPr>
          <p:spPr bwMode="auto">
            <a:xfrm>
              <a:off x="3057059" y="3151480"/>
              <a:ext cx="761178" cy="594790"/>
            </a:xfrm>
            <a:custGeom>
              <a:avLst/>
              <a:gdLst>
                <a:gd name="T0" fmla="*/ 2147483646 w 453"/>
                <a:gd name="T1" fmla="*/ 2147483646 h 344"/>
                <a:gd name="T2" fmla="*/ 2147483646 w 453"/>
                <a:gd name="T3" fmla="*/ 2147483646 h 344"/>
                <a:gd name="T4" fmla="*/ 2147483646 w 453"/>
                <a:gd name="T5" fmla="*/ 2147483646 h 344"/>
                <a:gd name="T6" fmla="*/ 2147483646 w 453"/>
                <a:gd name="T7" fmla="*/ 2147483646 h 344"/>
                <a:gd name="T8" fmla="*/ 2147483646 w 453"/>
                <a:gd name="T9" fmla="*/ 2147483646 h 344"/>
                <a:gd name="T10" fmla="*/ 2147483646 w 453"/>
                <a:gd name="T11" fmla="*/ 2147483646 h 344"/>
                <a:gd name="T12" fmla="*/ 2147483646 w 453"/>
                <a:gd name="T13" fmla="*/ 2147483646 h 344"/>
                <a:gd name="T14" fmla="*/ 2147483646 w 453"/>
                <a:gd name="T15" fmla="*/ 2147483646 h 344"/>
                <a:gd name="T16" fmla="*/ 2147483646 w 453"/>
                <a:gd name="T17" fmla="*/ 2147483646 h 344"/>
                <a:gd name="T18" fmla="*/ 2147483646 w 453"/>
                <a:gd name="T19" fmla="*/ 2147483646 h 344"/>
                <a:gd name="T20" fmla="*/ 2147483646 w 453"/>
                <a:gd name="T21" fmla="*/ 2147483646 h 344"/>
                <a:gd name="T22" fmla="*/ 2147483646 w 453"/>
                <a:gd name="T23" fmla="*/ 2147483646 h 344"/>
                <a:gd name="T24" fmla="*/ 2147483646 w 453"/>
                <a:gd name="T25" fmla="*/ 2147483646 h 344"/>
                <a:gd name="T26" fmla="*/ 2147483646 w 453"/>
                <a:gd name="T27" fmla="*/ 2147483646 h 344"/>
                <a:gd name="T28" fmla="*/ 2147483646 w 453"/>
                <a:gd name="T29" fmla="*/ 2147483646 h 344"/>
                <a:gd name="T30" fmla="*/ 2147483646 w 453"/>
                <a:gd name="T31" fmla="*/ 2147483646 h 344"/>
                <a:gd name="T32" fmla="*/ 2147483646 w 453"/>
                <a:gd name="T33" fmla="*/ 2147483646 h 344"/>
                <a:gd name="T34" fmla="*/ 2147483646 w 453"/>
                <a:gd name="T35" fmla="*/ 2147483646 h 344"/>
                <a:gd name="T36" fmla="*/ 2147483646 w 453"/>
                <a:gd name="T37" fmla="*/ 2147483646 h 344"/>
                <a:gd name="T38" fmla="*/ 2147483646 w 453"/>
                <a:gd name="T39" fmla="*/ 2147483646 h 344"/>
                <a:gd name="T40" fmla="*/ 2147483646 w 453"/>
                <a:gd name="T41" fmla="*/ 2147483646 h 344"/>
                <a:gd name="T42" fmla="*/ 2147483646 w 453"/>
                <a:gd name="T43" fmla="*/ 2147483646 h 344"/>
                <a:gd name="T44" fmla="*/ 2147483646 w 453"/>
                <a:gd name="T45" fmla="*/ 2147483646 h 344"/>
                <a:gd name="T46" fmla="*/ 2147483646 w 453"/>
                <a:gd name="T47" fmla="*/ 2147483646 h 344"/>
                <a:gd name="T48" fmla="*/ 2147483646 w 453"/>
                <a:gd name="T49" fmla="*/ 2147483646 h 344"/>
                <a:gd name="T50" fmla="*/ 2147483646 w 453"/>
                <a:gd name="T51" fmla="*/ 2147483646 h 344"/>
                <a:gd name="T52" fmla="*/ 2147483646 w 453"/>
                <a:gd name="T53" fmla="*/ 2147483646 h 344"/>
                <a:gd name="T54" fmla="*/ 2147483646 w 453"/>
                <a:gd name="T55" fmla="*/ 2147483646 h 344"/>
                <a:gd name="T56" fmla="*/ 2147483646 w 453"/>
                <a:gd name="T57" fmla="*/ 2147483646 h 344"/>
                <a:gd name="T58" fmla="*/ 2147483646 w 453"/>
                <a:gd name="T59" fmla="*/ 2147483646 h 344"/>
                <a:gd name="T60" fmla="*/ 2147483646 w 453"/>
                <a:gd name="T61" fmla="*/ 2147483646 h 344"/>
                <a:gd name="T62" fmla="*/ 2147483646 w 453"/>
                <a:gd name="T63" fmla="*/ 2147483646 h 344"/>
                <a:gd name="T64" fmla="*/ 2147483646 w 453"/>
                <a:gd name="T65" fmla="*/ 2147483646 h 344"/>
                <a:gd name="T66" fmla="*/ 2147483646 w 453"/>
                <a:gd name="T67" fmla="*/ 2147483646 h 344"/>
                <a:gd name="T68" fmla="*/ 2147483646 w 453"/>
                <a:gd name="T69" fmla="*/ 2147483646 h 344"/>
                <a:gd name="T70" fmla="*/ 2147483646 w 453"/>
                <a:gd name="T71" fmla="*/ 2147483646 h 344"/>
                <a:gd name="T72" fmla="*/ 2147483646 w 453"/>
                <a:gd name="T73" fmla="*/ 2147483646 h 344"/>
                <a:gd name="T74" fmla="*/ 2147483646 w 453"/>
                <a:gd name="T75" fmla="*/ 2147483646 h 344"/>
                <a:gd name="T76" fmla="*/ 2147483646 w 453"/>
                <a:gd name="T77" fmla="*/ 0 h 344"/>
                <a:gd name="T78" fmla="*/ 2147483646 w 453"/>
                <a:gd name="T79" fmla="*/ 2147483646 h 344"/>
                <a:gd name="T80" fmla="*/ 2147483646 w 453"/>
                <a:gd name="T81" fmla="*/ 2147483646 h 344"/>
                <a:gd name="T82" fmla="*/ 2147483646 w 453"/>
                <a:gd name="T83" fmla="*/ 2147483646 h 344"/>
                <a:gd name="T84" fmla="*/ 2147483646 w 453"/>
                <a:gd name="T85" fmla="*/ 2147483646 h 344"/>
                <a:gd name="T86" fmla="*/ 2147483646 w 453"/>
                <a:gd name="T87" fmla="*/ 2147483646 h 344"/>
                <a:gd name="T88" fmla="*/ 2147483646 w 453"/>
                <a:gd name="T89" fmla="*/ 2147483646 h 344"/>
                <a:gd name="T90" fmla="*/ 2147483646 w 453"/>
                <a:gd name="T91" fmla="*/ 2147483646 h 344"/>
                <a:gd name="T92" fmla="*/ 0 w 453"/>
                <a:gd name="T93" fmla="*/ 2147483646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3"/>
                <a:gd name="T142" fmla="*/ 0 h 344"/>
                <a:gd name="T143" fmla="*/ 453 w 453"/>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3" h="344">
                  <a:moveTo>
                    <a:pt x="0" y="33"/>
                  </a:moveTo>
                  <a:cubicBezTo>
                    <a:pt x="1" y="35"/>
                    <a:pt x="2" y="37"/>
                    <a:pt x="2" y="39"/>
                  </a:cubicBezTo>
                  <a:cubicBezTo>
                    <a:pt x="5" y="46"/>
                    <a:pt x="4" y="51"/>
                    <a:pt x="7" y="58"/>
                  </a:cubicBezTo>
                  <a:cubicBezTo>
                    <a:pt x="9" y="64"/>
                    <a:pt x="10" y="67"/>
                    <a:pt x="12" y="73"/>
                  </a:cubicBezTo>
                  <a:cubicBezTo>
                    <a:pt x="15" y="86"/>
                    <a:pt x="21" y="93"/>
                    <a:pt x="32" y="101"/>
                  </a:cubicBezTo>
                  <a:cubicBezTo>
                    <a:pt x="35" y="103"/>
                    <a:pt x="37" y="105"/>
                    <a:pt x="40" y="108"/>
                  </a:cubicBezTo>
                  <a:cubicBezTo>
                    <a:pt x="51" y="116"/>
                    <a:pt x="57" y="121"/>
                    <a:pt x="70" y="125"/>
                  </a:cubicBezTo>
                  <a:cubicBezTo>
                    <a:pt x="74" y="127"/>
                    <a:pt x="76" y="127"/>
                    <a:pt x="81" y="128"/>
                  </a:cubicBezTo>
                  <a:cubicBezTo>
                    <a:pt x="84" y="130"/>
                    <a:pt x="87" y="131"/>
                    <a:pt x="90" y="132"/>
                  </a:cubicBezTo>
                  <a:cubicBezTo>
                    <a:pt x="92" y="133"/>
                    <a:pt x="93" y="133"/>
                    <a:pt x="94" y="134"/>
                  </a:cubicBezTo>
                  <a:cubicBezTo>
                    <a:pt x="96" y="136"/>
                    <a:pt x="94" y="138"/>
                    <a:pt x="94" y="140"/>
                  </a:cubicBezTo>
                  <a:cubicBezTo>
                    <a:pt x="94" y="146"/>
                    <a:pt x="96" y="149"/>
                    <a:pt x="97" y="155"/>
                  </a:cubicBezTo>
                  <a:cubicBezTo>
                    <a:pt x="97" y="157"/>
                    <a:pt x="97" y="158"/>
                    <a:pt x="97" y="159"/>
                  </a:cubicBezTo>
                  <a:cubicBezTo>
                    <a:pt x="97" y="160"/>
                    <a:pt x="97" y="159"/>
                    <a:pt x="97" y="159"/>
                  </a:cubicBezTo>
                  <a:cubicBezTo>
                    <a:pt x="70" y="159"/>
                    <a:pt x="70" y="159"/>
                    <a:pt x="70" y="159"/>
                  </a:cubicBezTo>
                  <a:cubicBezTo>
                    <a:pt x="69" y="159"/>
                    <a:pt x="70" y="161"/>
                    <a:pt x="70" y="163"/>
                  </a:cubicBezTo>
                  <a:cubicBezTo>
                    <a:pt x="69" y="165"/>
                    <a:pt x="69" y="166"/>
                    <a:pt x="69" y="168"/>
                  </a:cubicBezTo>
                  <a:cubicBezTo>
                    <a:pt x="68" y="170"/>
                    <a:pt x="67" y="172"/>
                    <a:pt x="67" y="174"/>
                  </a:cubicBezTo>
                  <a:cubicBezTo>
                    <a:pt x="65" y="180"/>
                    <a:pt x="62" y="183"/>
                    <a:pt x="60" y="189"/>
                  </a:cubicBezTo>
                  <a:cubicBezTo>
                    <a:pt x="59" y="193"/>
                    <a:pt x="58" y="196"/>
                    <a:pt x="55" y="200"/>
                  </a:cubicBezTo>
                  <a:cubicBezTo>
                    <a:pt x="52" y="205"/>
                    <a:pt x="49" y="207"/>
                    <a:pt x="47" y="212"/>
                  </a:cubicBezTo>
                  <a:cubicBezTo>
                    <a:pt x="46" y="214"/>
                    <a:pt x="45" y="215"/>
                    <a:pt x="45" y="217"/>
                  </a:cubicBezTo>
                  <a:cubicBezTo>
                    <a:pt x="45" y="220"/>
                    <a:pt x="45" y="220"/>
                    <a:pt x="45" y="220"/>
                  </a:cubicBezTo>
                  <a:cubicBezTo>
                    <a:pt x="52" y="221"/>
                    <a:pt x="57" y="221"/>
                    <a:pt x="62" y="226"/>
                  </a:cubicBezTo>
                  <a:cubicBezTo>
                    <a:pt x="67" y="229"/>
                    <a:pt x="66" y="235"/>
                    <a:pt x="68" y="241"/>
                  </a:cubicBezTo>
                  <a:cubicBezTo>
                    <a:pt x="69" y="244"/>
                    <a:pt x="71" y="246"/>
                    <a:pt x="72" y="249"/>
                  </a:cubicBezTo>
                  <a:cubicBezTo>
                    <a:pt x="73" y="252"/>
                    <a:pt x="73" y="254"/>
                    <a:pt x="74" y="256"/>
                  </a:cubicBezTo>
                  <a:cubicBezTo>
                    <a:pt x="77" y="263"/>
                    <a:pt x="82" y="266"/>
                    <a:pt x="82" y="273"/>
                  </a:cubicBezTo>
                  <a:cubicBezTo>
                    <a:pt x="82" y="275"/>
                    <a:pt x="79" y="276"/>
                    <a:pt x="77" y="277"/>
                  </a:cubicBezTo>
                  <a:cubicBezTo>
                    <a:pt x="74" y="279"/>
                    <a:pt x="72" y="279"/>
                    <a:pt x="69" y="281"/>
                  </a:cubicBezTo>
                  <a:cubicBezTo>
                    <a:pt x="66" y="283"/>
                    <a:pt x="64" y="285"/>
                    <a:pt x="64" y="288"/>
                  </a:cubicBezTo>
                  <a:cubicBezTo>
                    <a:pt x="64" y="291"/>
                    <a:pt x="67" y="291"/>
                    <a:pt x="68" y="293"/>
                  </a:cubicBezTo>
                  <a:cubicBezTo>
                    <a:pt x="70" y="296"/>
                    <a:pt x="70" y="298"/>
                    <a:pt x="70" y="301"/>
                  </a:cubicBezTo>
                  <a:cubicBezTo>
                    <a:pt x="70" y="309"/>
                    <a:pt x="69" y="314"/>
                    <a:pt x="68" y="322"/>
                  </a:cubicBezTo>
                  <a:cubicBezTo>
                    <a:pt x="68" y="322"/>
                    <a:pt x="68" y="322"/>
                    <a:pt x="68" y="322"/>
                  </a:cubicBezTo>
                  <a:cubicBezTo>
                    <a:pt x="70" y="323"/>
                    <a:pt x="72" y="325"/>
                    <a:pt x="74" y="326"/>
                  </a:cubicBezTo>
                  <a:cubicBezTo>
                    <a:pt x="77" y="328"/>
                    <a:pt x="77" y="330"/>
                    <a:pt x="79" y="332"/>
                  </a:cubicBezTo>
                  <a:cubicBezTo>
                    <a:pt x="80" y="335"/>
                    <a:pt x="82" y="335"/>
                    <a:pt x="85" y="337"/>
                  </a:cubicBezTo>
                  <a:cubicBezTo>
                    <a:pt x="87" y="339"/>
                    <a:pt x="90" y="342"/>
                    <a:pt x="92" y="344"/>
                  </a:cubicBezTo>
                  <a:cubicBezTo>
                    <a:pt x="92" y="344"/>
                    <a:pt x="92" y="344"/>
                    <a:pt x="92" y="344"/>
                  </a:cubicBezTo>
                  <a:cubicBezTo>
                    <a:pt x="98" y="341"/>
                    <a:pt x="100" y="337"/>
                    <a:pt x="106" y="334"/>
                  </a:cubicBezTo>
                  <a:cubicBezTo>
                    <a:pt x="113" y="329"/>
                    <a:pt x="118" y="328"/>
                    <a:pt x="126" y="325"/>
                  </a:cubicBezTo>
                  <a:cubicBezTo>
                    <a:pt x="129" y="323"/>
                    <a:pt x="131" y="321"/>
                    <a:pt x="135" y="320"/>
                  </a:cubicBezTo>
                  <a:cubicBezTo>
                    <a:pt x="210" y="344"/>
                    <a:pt x="210" y="344"/>
                    <a:pt x="210" y="344"/>
                  </a:cubicBezTo>
                  <a:cubicBezTo>
                    <a:pt x="213" y="342"/>
                    <a:pt x="215" y="342"/>
                    <a:pt x="217" y="340"/>
                  </a:cubicBezTo>
                  <a:cubicBezTo>
                    <a:pt x="221" y="337"/>
                    <a:pt x="222" y="334"/>
                    <a:pt x="225" y="331"/>
                  </a:cubicBezTo>
                  <a:cubicBezTo>
                    <a:pt x="226" y="330"/>
                    <a:pt x="228" y="329"/>
                    <a:pt x="229" y="327"/>
                  </a:cubicBezTo>
                  <a:cubicBezTo>
                    <a:pt x="232" y="322"/>
                    <a:pt x="233" y="317"/>
                    <a:pt x="238" y="313"/>
                  </a:cubicBezTo>
                  <a:cubicBezTo>
                    <a:pt x="244" y="307"/>
                    <a:pt x="249" y="305"/>
                    <a:pt x="255" y="299"/>
                  </a:cubicBezTo>
                  <a:cubicBezTo>
                    <a:pt x="261" y="293"/>
                    <a:pt x="261" y="287"/>
                    <a:pt x="264" y="280"/>
                  </a:cubicBezTo>
                  <a:cubicBezTo>
                    <a:pt x="265" y="278"/>
                    <a:pt x="265" y="276"/>
                    <a:pt x="267" y="274"/>
                  </a:cubicBezTo>
                  <a:cubicBezTo>
                    <a:pt x="269" y="272"/>
                    <a:pt x="271" y="272"/>
                    <a:pt x="273" y="270"/>
                  </a:cubicBezTo>
                  <a:cubicBezTo>
                    <a:pt x="281" y="265"/>
                    <a:pt x="286" y="263"/>
                    <a:pt x="295" y="258"/>
                  </a:cubicBezTo>
                  <a:cubicBezTo>
                    <a:pt x="301" y="254"/>
                    <a:pt x="305" y="252"/>
                    <a:pt x="312" y="247"/>
                  </a:cubicBezTo>
                  <a:cubicBezTo>
                    <a:pt x="314" y="246"/>
                    <a:pt x="315" y="246"/>
                    <a:pt x="316" y="244"/>
                  </a:cubicBezTo>
                  <a:cubicBezTo>
                    <a:pt x="320" y="242"/>
                    <a:pt x="321" y="238"/>
                    <a:pt x="326" y="238"/>
                  </a:cubicBezTo>
                  <a:cubicBezTo>
                    <a:pt x="330" y="238"/>
                    <a:pt x="330" y="243"/>
                    <a:pt x="333" y="245"/>
                  </a:cubicBezTo>
                  <a:cubicBezTo>
                    <a:pt x="335" y="247"/>
                    <a:pt x="337" y="248"/>
                    <a:pt x="341" y="248"/>
                  </a:cubicBezTo>
                  <a:cubicBezTo>
                    <a:pt x="348" y="248"/>
                    <a:pt x="352" y="246"/>
                    <a:pt x="359" y="242"/>
                  </a:cubicBezTo>
                  <a:cubicBezTo>
                    <a:pt x="362" y="241"/>
                    <a:pt x="364" y="239"/>
                    <a:pt x="367" y="238"/>
                  </a:cubicBezTo>
                  <a:cubicBezTo>
                    <a:pt x="371" y="235"/>
                    <a:pt x="373" y="232"/>
                    <a:pt x="378" y="231"/>
                  </a:cubicBezTo>
                  <a:cubicBezTo>
                    <a:pt x="383" y="230"/>
                    <a:pt x="388" y="230"/>
                    <a:pt x="393" y="227"/>
                  </a:cubicBezTo>
                  <a:cubicBezTo>
                    <a:pt x="397" y="224"/>
                    <a:pt x="398" y="220"/>
                    <a:pt x="400" y="216"/>
                  </a:cubicBezTo>
                  <a:cubicBezTo>
                    <a:pt x="404" y="210"/>
                    <a:pt x="407" y="207"/>
                    <a:pt x="409" y="200"/>
                  </a:cubicBezTo>
                  <a:cubicBezTo>
                    <a:pt x="409" y="198"/>
                    <a:pt x="409" y="196"/>
                    <a:pt x="410" y="194"/>
                  </a:cubicBezTo>
                  <a:cubicBezTo>
                    <a:pt x="412" y="191"/>
                    <a:pt x="414" y="191"/>
                    <a:pt x="417" y="189"/>
                  </a:cubicBezTo>
                  <a:cubicBezTo>
                    <a:pt x="421" y="186"/>
                    <a:pt x="423" y="184"/>
                    <a:pt x="427" y="182"/>
                  </a:cubicBezTo>
                  <a:cubicBezTo>
                    <a:pt x="427" y="182"/>
                    <a:pt x="427" y="182"/>
                    <a:pt x="427" y="182"/>
                  </a:cubicBezTo>
                  <a:cubicBezTo>
                    <a:pt x="426" y="176"/>
                    <a:pt x="422" y="175"/>
                    <a:pt x="422" y="170"/>
                  </a:cubicBezTo>
                  <a:cubicBezTo>
                    <a:pt x="422" y="161"/>
                    <a:pt x="431" y="157"/>
                    <a:pt x="431" y="149"/>
                  </a:cubicBezTo>
                  <a:cubicBezTo>
                    <a:pt x="431" y="146"/>
                    <a:pt x="431" y="143"/>
                    <a:pt x="429" y="141"/>
                  </a:cubicBezTo>
                  <a:cubicBezTo>
                    <a:pt x="429" y="140"/>
                    <a:pt x="428" y="141"/>
                    <a:pt x="427" y="140"/>
                  </a:cubicBezTo>
                  <a:cubicBezTo>
                    <a:pt x="425" y="138"/>
                    <a:pt x="423" y="137"/>
                    <a:pt x="422" y="134"/>
                  </a:cubicBezTo>
                  <a:cubicBezTo>
                    <a:pt x="422" y="132"/>
                    <a:pt x="423" y="131"/>
                    <a:pt x="423" y="129"/>
                  </a:cubicBezTo>
                  <a:cubicBezTo>
                    <a:pt x="423" y="112"/>
                    <a:pt x="423" y="112"/>
                    <a:pt x="423" y="112"/>
                  </a:cubicBezTo>
                  <a:cubicBezTo>
                    <a:pt x="423" y="105"/>
                    <a:pt x="426" y="102"/>
                    <a:pt x="428" y="96"/>
                  </a:cubicBezTo>
                  <a:cubicBezTo>
                    <a:pt x="430" y="92"/>
                    <a:pt x="431" y="89"/>
                    <a:pt x="434" y="86"/>
                  </a:cubicBezTo>
                  <a:cubicBezTo>
                    <a:pt x="439" y="82"/>
                    <a:pt x="441" y="79"/>
                    <a:pt x="444" y="74"/>
                  </a:cubicBezTo>
                  <a:cubicBezTo>
                    <a:pt x="448" y="68"/>
                    <a:pt x="453" y="65"/>
                    <a:pt x="453" y="59"/>
                  </a:cubicBezTo>
                  <a:cubicBezTo>
                    <a:pt x="453" y="57"/>
                    <a:pt x="451" y="57"/>
                    <a:pt x="449" y="56"/>
                  </a:cubicBezTo>
                  <a:cubicBezTo>
                    <a:pt x="445" y="54"/>
                    <a:pt x="442" y="53"/>
                    <a:pt x="438" y="52"/>
                  </a:cubicBezTo>
                  <a:cubicBezTo>
                    <a:pt x="433" y="51"/>
                    <a:pt x="430" y="50"/>
                    <a:pt x="426" y="49"/>
                  </a:cubicBezTo>
                  <a:cubicBezTo>
                    <a:pt x="423" y="48"/>
                    <a:pt x="423" y="46"/>
                    <a:pt x="420" y="46"/>
                  </a:cubicBezTo>
                  <a:cubicBezTo>
                    <a:pt x="418" y="46"/>
                    <a:pt x="417" y="47"/>
                    <a:pt x="415" y="49"/>
                  </a:cubicBezTo>
                  <a:cubicBezTo>
                    <a:pt x="410" y="51"/>
                    <a:pt x="407" y="54"/>
                    <a:pt x="402" y="54"/>
                  </a:cubicBezTo>
                  <a:cubicBezTo>
                    <a:pt x="398" y="54"/>
                    <a:pt x="396" y="53"/>
                    <a:pt x="393" y="55"/>
                  </a:cubicBezTo>
                  <a:cubicBezTo>
                    <a:pt x="390" y="58"/>
                    <a:pt x="391" y="62"/>
                    <a:pt x="390" y="66"/>
                  </a:cubicBezTo>
                  <a:cubicBezTo>
                    <a:pt x="389" y="71"/>
                    <a:pt x="389" y="74"/>
                    <a:pt x="387" y="77"/>
                  </a:cubicBezTo>
                  <a:cubicBezTo>
                    <a:pt x="385" y="81"/>
                    <a:pt x="382" y="82"/>
                    <a:pt x="381" y="85"/>
                  </a:cubicBezTo>
                  <a:cubicBezTo>
                    <a:pt x="379" y="90"/>
                    <a:pt x="379" y="93"/>
                    <a:pt x="377" y="98"/>
                  </a:cubicBezTo>
                  <a:cubicBezTo>
                    <a:pt x="376" y="100"/>
                    <a:pt x="373" y="100"/>
                    <a:pt x="371" y="100"/>
                  </a:cubicBezTo>
                  <a:cubicBezTo>
                    <a:pt x="363" y="100"/>
                    <a:pt x="359" y="96"/>
                    <a:pt x="352" y="96"/>
                  </a:cubicBezTo>
                  <a:cubicBezTo>
                    <a:pt x="349" y="96"/>
                    <a:pt x="349" y="99"/>
                    <a:pt x="348" y="102"/>
                  </a:cubicBezTo>
                  <a:cubicBezTo>
                    <a:pt x="348" y="105"/>
                    <a:pt x="347" y="106"/>
                    <a:pt x="347" y="109"/>
                  </a:cubicBezTo>
                  <a:cubicBezTo>
                    <a:pt x="346" y="115"/>
                    <a:pt x="344" y="119"/>
                    <a:pt x="342" y="125"/>
                  </a:cubicBezTo>
                  <a:cubicBezTo>
                    <a:pt x="339" y="131"/>
                    <a:pt x="335" y="134"/>
                    <a:pt x="334" y="140"/>
                  </a:cubicBezTo>
                  <a:cubicBezTo>
                    <a:pt x="332" y="145"/>
                    <a:pt x="332" y="150"/>
                    <a:pt x="327" y="153"/>
                  </a:cubicBezTo>
                  <a:cubicBezTo>
                    <a:pt x="324" y="155"/>
                    <a:pt x="322" y="157"/>
                    <a:pt x="319" y="158"/>
                  </a:cubicBezTo>
                  <a:cubicBezTo>
                    <a:pt x="312" y="160"/>
                    <a:pt x="308" y="158"/>
                    <a:pt x="300" y="158"/>
                  </a:cubicBezTo>
                  <a:cubicBezTo>
                    <a:pt x="297" y="158"/>
                    <a:pt x="295" y="158"/>
                    <a:pt x="292" y="160"/>
                  </a:cubicBezTo>
                  <a:cubicBezTo>
                    <a:pt x="287" y="162"/>
                    <a:pt x="286" y="167"/>
                    <a:pt x="283" y="171"/>
                  </a:cubicBezTo>
                  <a:cubicBezTo>
                    <a:pt x="280" y="174"/>
                    <a:pt x="278" y="178"/>
                    <a:pt x="274" y="178"/>
                  </a:cubicBezTo>
                  <a:cubicBezTo>
                    <a:pt x="271" y="178"/>
                    <a:pt x="270" y="176"/>
                    <a:pt x="268" y="175"/>
                  </a:cubicBezTo>
                  <a:cubicBezTo>
                    <a:pt x="266" y="172"/>
                    <a:pt x="264" y="170"/>
                    <a:pt x="262" y="167"/>
                  </a:cubicBezTo>
                  <a:cubicBezTo>
                    <a:pt x="260" y="163"/>
                    <a:pt x="258" y="160"/>
                    <a:pt x="255" y="156"/>
                  </a:cubicBezTo>
                  <a:cubicBezTo>
                    <a:pt x="251" y="150"/>
                    <a:pt x="250" y="145"/>
                    <a:pt x="247" y="138"/>
                  </a:cubicBezTo>
                  <a:cubicBezTo>
                    <a:pt x="245" y="134"/>
                    <a:pt x="243" y="132"/>
                    <a:pt x="241" y="128"/>
                  </a:cubicBezTo>
                  <a:cubicBezTo>
                    <a:pt x="238" y="118"/>
                    <a:pt x="235" y="112"/>
                    <a:pt x="231" y="103"/>
                  </a:cubicBezTo>
                  <a:cubicBezTo>
                    <a:pt x="231" y="100"/>
                    <a:pt x="229" y="99"/>
                    <a:pt x="228" y="97"/>
                  </a:cubicBezTo>
                  <a:cubicBezTo>
                    <a:pt x="227" y="94"/>
                    <a:pt x="227" y="91"/>
                    <a:pt x="226" y="88"/>
                  </a:cubicBezTo>
                  <a:cubicBezTo>
                    <a:pt x="225" y="84"/>
                    <a:pt x="223" y="81"/>
                    <a:pt x="223" y="76"/>
                  </a:cubicBezTo>
                  <a:cubicBezTo>
                    <a:pt x="223" y="71"/>
                    <a:pt x="224" y="68"/>
                    <a:pt x="226" y="63"/>
                  </a:cubicBezTo>
                  <a:cubicBezTo>
                    <a:pt x="226" y="63"/>
                    <a:pt x="226" y="63"/>
                    <a:pt x="226" y="63"/>
                  </a:cubicBezTo>
                  <a:cubicBezTo>
                    <a:pt x="221" y="57"/>
                    <a:pt x="214" y="53"/>
                    <a:pt x="214" y="45"/>
                  </a:cubicBezTo>
                  <a:cubicBezTo>
                    <a:pt x="214" y="37"/>
                    <a:pt x="215" y="33"/>
                    <a:pt x="215" y="26"/>
                  </a:cubicBezTo>
                  <a:cubicBezTo>
                    <a:pt x="215" y="0"/>
                    <a:pt x="215" y="0"/>
                    <a:pt x="215" y="0"/>
                  </a:cubicBezTo>
                  <a:cubicBezTo>
                    <a:pt x="215" y="0"/>
                    <a:pt x="215" y="0"/>
                    <a:pt x="215" y="0"/>
                  </a:cubicBezTo>
                  <a:cubicBezTo>
                    <a:pt x="211" y="1"/>
                    <a:pt x="207" y="1"/>
                    <a:pt x="204" y="3"/>
                  </a:cubicBezTo>
                  <a:cubicBezTo>
                    <a:pt x="201" y="5"/>
                    <a:pt x="199" y="7"/>
                    <a:pt x="198" y="11"/>
                  </a:cubicBezTo>
                  <a:cubicBezTo>
                    <a:pt x="197" y="13"/>
                    <a:pt x="197" y="15"/>
                    <a:pt x="197" y="17"/>
                  </a:cubicBezTo>
                  <a:cubicBezTo>
                    <a:pt x="196" y="23"/>
                    <a:pt x="196" y="26"/>
                    <a:pt x="196" y="31"/>
                  </a:cubicBezTo>
                  <a:cubicBezTo>
                    <a:pt x="196" y="38"/>
                    <a:pt x="195" y="42"/>
                    <a:pt x="194" y="50"/>
                  </a:cubicBezTo>
                  <a:cubicBezTo>
                    <a:pt x="194" y="54"/>
                    <a:pt x="193" y="56"/>
                    <a:pt x="193" y="60"/>
                  </a:cubicBezTo>
                  <a:cubicBezTo>
                    <a:pt x="192" y="64"/>
                    <a:pt x="191" y="70"/>
                    <a:pt x="186" y="70"/>
                  </a:cubicBezTo>
                  <a:cubicBezTo>
                    <a:pt x="181" y="70"/>
                    <a:pt x="179" y="66"/>
                    <a:pt x="177" y="62"/>
                  </a:cubicBezTo>
                  <a:cubicBezTo>
                    <a:pt x="173" y="57"/>
                    <a:pt x="171" y="53"/>
                    <a:pt x="169" y="47"/>
                  </a:cubicBezTo>
                  <a:cubicBezTo>
                    <a:pt x="167" y="41"/>
                    <a:pt x="165" y="38"/>
                    <a:pt x="162" y="34"/>
                  </a:cubicBezTo>
                  <a:cubicBezTo>
                    <a:pt x="158" y="30"/>
                    <a:pt x="155" y="25"/>
                    <a:pt x="150" y="25"/>
                  </a:cubicBezTo>
                  <a:cubicBezTo>
                    <a:pt x="140" y="25"/>
                    <a:pt x="141" y="40"/>
                    <a:pt x="132" y="40"/>
                  </a:cubicBezTo>
                  <a:cubicBezTo>
                    <a:pt x="126" y="40"/>
                    <a:pt x="124" y="36"/>
                    <a:pt x="118" y="36"/>
                  </a:cubicBezTo>
                  <a:cubicBezTo>
                    <a:pt x="113" y="36"/>
                    <a:pt x="111" y="39"/>
                    <a:pt x="106" y="39"/>
                  </a:cubicBezTo>
                  <a:cubicBezTo>
                    <a:pt x="100" y="39"/>
                    <a:pt x="98" y="35"/>
                    <a:pt x="93" y="35"/>
                  </a:cubicBezTo>
                  <a:cubicBezTo>
                    <a:pt x="89" y="35"/>
                    <a:pt x="87" y="37"/>
                    <a:pt x="84" y="37"/>
                  </a:cubicBezTo>
                  <a:cubicBezTo>
                    <a:pt x="75" y="39"/>
                    <a:pt x="70" y="42"/>
                    <a:pt x="61" y="42"/>
                  </a:cubicBezTo>
                  <a:cubicBezTo>
                    <a:pt x="54" y="42"/>
                    <a:pt x="49" y="42"/>
                    <a:pt x="43" y="39"/>
                  </a:cubicBezTo>
                  <a:cubicBezTo>
                    <a:pt x="39" y="37"/>
                    <a:pt x="37" y="35"/>
                    <a:pt x="35" y="31"/>
                  </a:cubicBezTo>
                  <a:cubicBezTo>
                    <a:pt x="33" y="29"/>
                    <a:pt x="31" y="27"/>
                    <a:pt x="31" y="23"/>
                  </a:cubicBezTo>
                  <a:cubicBezTo>
                    <a:pt x="31" y="23"/>
                    <a:pt x="31" y="23"/>
                    <a:pt x="31" y="23"/>
                  </a:cubicBezTo>
                  <a:cubicBezTo>
                    <a:pt x="25" y="25"/>
                    <a:pt x="20" y="26"/>
                    <a:pt x="15" y="28"/>
                  </a:cubicBezTo>
                  <a:cubicBezTo>
                    <a:pt x="10" y="29"/>
                    <a:pt x="7" y="31"/>
                    <a:pt x="2" y="32"/>
                  </a:cubicBezTo>
                  <a:cubicBezTo>
                    <a:pt x="2" y="32"/>
                    <a:pt x="1" y="33"/>
                    <a:pt x="0" y="33"/>
                  </a:cubicBezTo>
                  <a:cubicBezTo>
                    <a:pt x="0" y="33"/>
                    <a:pt x="0" y="33"/>
                    <a:pt x="0" y="33"/>
                  </a:cubicBezTo>
                  <a:close/>
                </a:path>
              </a:pathLst>
            </a:custGeom>
            <a:no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28">
              <a:extLst>
                <a:ext uri="{FF2B5EF4-FFF2-40B4-BE49-F238E27FC236}">
                  <a16:creationId xmlns:a16="http://schemas.microsoft.com/office/drawing/2014/main" id="{33DEDE8F-ABDD-55A2-38C6-CA7A2034CC5D}"/>
                </a:ext>
              </a:extLst>
            </p:cNvPr>
            <p:cNvSpPr>
              <a:spLocks/>
            </p:cNvSpPr>
            <p:nvPr/>
          </p:nvSpPr>
          <p:spPr bwMode="auto">
            <a:xfrm>
              <a:off x="2681467" y="1688739"/>
              <a:ext cx="428431" cy="1101462"/>
            </a:xfrm>
            <a:custGeom>
              <a:avLst/>
              <a:gdLst>
                <a:gd name="T0" fmla="*/ 2147483646 w 255"/>
                <a:gd name="T1" fmla="*/ 2147483646 h 638"/>
                <a:gd name="T2" fmla="*/ 2147483646 w 255"/>
                <a:gd name="T3" fmla="*/ 2147483646 h 638"/>
                <a:gd name="T4" fmla="*/ 2147483646 w 255"/>
                <a:gd name="T5" fmla="*/ 2147483646 h 638"/>
                <a:gd name="T6" fmla="*/ 2147483646 w 255"/>
                <a:gd name="T7" fmla="*/ 2147483646 h 638"/>
                <a:gd name="T8" fmla="*/ 2147483646 w 255"/>
                <a:gd name="T9" fmla="*/ 2147483646 h 638"/>
                <a:gd name="T10" fmla="*/ 2147483646 w 255"/>
                <a:gd name="T11" fmla="*/ 2147483646 h 638"/>
                <a:gd name="T12" fmla="*/ 2147483646 w 255"/>
                <a:gd name="T13" fmla="*/ 2147483646 h 638"/>
                <a:gd name="T14" fmla="*/ 2147483646 w 255"/>
                <a:gd name="T15" fmla="*/ 2147483646 h 638"/>
                <a:gd name="T16" fmla="*/ 2147483646 w 255"/>
                <a:gd name="T17" fmla="*/ 2147483646 h 638"/>
                <a:gd name="T18" fmla="*/ 2147483646 w 255"/>
                <a:gd name="T19" fmla="*/ 2147483646 h 638"/>
                <a:gd name="T20" fmla="*/ 2147483646 w 255"/>
                <a:gd name="T21" fmla="*/ 2147483646 h 638"/>
                <a:gd name="T22" fmla="*/ 2147483646 w 255"/>
                <a:gd name="T23" fmla="*/ 2147483646 h 638"/>
                <a:gd name="T24" fmla="*/ 2147483646 w 255"/>
                <a:gd name="T25" fmla="*/ 2147483646 h 638"/>
                <a:gd name="T26" fmla="*/ 2147483646 w 255"/>
                <a:gd name="T27" fmla="*/ 2147483646 h 638"/>
                <a:gd name="T28" fmla="*/ 2147483646 w 255"/>
                <a:gd name="T29" fmla="*/ 2147483646 h 638"/>
                <a:gd name="T30" fmla="*/ 2147483646 w 255"/>
                <a:gd name="T31" fmla="*/ 2147483646 h 638"/>
                <a:gd name="T32" fmla="*/ 2147483646 w 255"/>
                <a:gd name="T33" fmla="*/ 2147483646 h 638"/>
                <a:gd name="T34" fmla="*/ 2147483646 w 255"/>
                <a:gd name="T35" fmla="*/ 2147483646 h 638"/>
                <a:gd name="T36" fmla="*/ 2147483646 w 255"/>
                <a:gd name="T37" fmla="*/ 2147483646 h 638"/>
                <a:gd name="T38" fmla="*/ 2147483646 w 255"/>
                <a:gd name="T39" fmla="*/ 2147483646 h 638"/>
                <a:gd name="T40" fmla="*/ 2147483646 w 255"/>
                <a:gd name="T41" fmla="*/ 2147483646 h 638"/>
                <a:gd name="T42" fmla="*/ 2147483646 w 255"/>
                <a:gd name="T43" fmla="*/ 2147483646 h 638"/>
                <a:gd name="T44" fmla="*/ 2147483646 w 255"/>
                <a:gd name="T45" fmla="*/ 2147483646 h 638"/>
                <a:gd name="T46" fmla="*/ 2147483646 w 255"/>
                <a:gd name="T47" fmla="*/ 2147483646 h 638"/>
                <a:gd name="T48" fmla="*/ 2147483646 w 255"/>
                <a:gd name="T49" fmla="*/ 2147483646 h 638"/>
                <a:gd name="T50" fmla="*/ 0 w 255"/>
                <a:gd name="T51" fmla="*/ 2147483646 h 638"/>
                <a:gd name="T52" fmla="*/ 2147483646 w 255"/>
                <a:gd name="T53" fmla="*/ 2147483646 h 638"/>
                <a:gd name="T54" fmla="*/ 2147483646 w 255"/>
                <a:gd name="T55" fmla="*/ 2147483646 h 638"/>
                <a:gd name="T56" fmla="*/ 2147483646 w 255"/>
                <a:gd name="T57" fmla="*/ 2147483646 h 638"/>
                <a:gd name="T58" fmla="*/ 2147483646 w 255"/>
                <a:gd name="T59" fmla="*/ 2147483646 h 638"/>
                <a:gd name="T60" fmla="*/ 2147483646 w 255"/>
                <a:gd name="T61" fmla="*/ 2147483646 h 638"/>
                <a:gd name="T62" fmla="*/ 2147483646 w 255"/>
                <a:gd name="T63" fmla="*/ 2147483646 h 638"/>
                <a:gd name="T64" fmla="*/ 2147483646 w 255"/>
                <a:gd name="T65" fmla="*/ 2147483646 h 638"/>
                <a:gd name="T66" fmla="*/ 2147483646 w 255"/>
                <a:gd name="T67" fmla="*/ 2147483646 h 638"/>
                <a:gd name="T68" fmla="*/ 2147483646 w 255"/>
                <a:gd name="T69" fmla="*/ 2147483646 h 638"/>
                <a:gd name="T70" fmla="*/ 2147483646 w 255"/>
                <a:gd name="T71" fmla="*/ 2147483646 h 638"/>
                <a:gd name="T72" fmla="*/ 2147483646 w 255"/>
                <a:gd name="T73" fmla="*/ 2147483646 h 638"/>
                <a:gd name="T74" fmla="*/ 2147483646 w 255"/>
                <a:gd name="T75" fmla="*/ 2147483646 h 638"/>
                <a:gd name="T76" fmla="*/ 2147483646 w 255"/>
                <a:gd name="T77" fmla="*/ 2147483646 h 638"/>
                <a:gd name="T78" fmla="*/ 2147483646 w 255"/>
                <a:gd name="T79" fmla="*/ 2147483646 h 638"/>
                <a:gd name="T80" fmla="*/ 2147483646 w 255"/>
                <a:gd name="T81" fmla="*/ 2147483646 h 638"/>
                <a:gd name="T82" fmla="*/ 2147483646 w 255"/>
                <a:gd name="T83" fmla="*/ 2147483646 h 638"/>
                <a:gd name="T84" fmla="*/ 2147483646 w 255"/>
                <a:gd name="T85" fmla="*/ 2147483646 h 638"/>
                <a:gd name="T86" fmla="*/ 2147483646 w 255"/>
                <a:gd name="T87" fmla="*/ 0 h 638"/>
                <a:gd name="T88" fmla="*/ 2147483646 w 255"/>
                <a:gd name="T89" fmla="*/ 2147483646 h 638"/>
                <a:gd name="T90" fmla="*/ 2147483646 w 255"/>
                <a:gd name="T91" fmla="*/ 2147483646 h 638"/>
                <a:gd name="T92" fmla="*/ 2147483646 w 255"/>
                <a:gd name="T93" fmla="*/ 2147483646 h 638"/>
                <a:gd name="T94" fmla="*/ 2147483646 w 255"/>
                <a:gd name="T95" fmla="*/ 2147483646 h 638"/>
                <a:gd name="T96" fmla="*/ 2147483646 w 255"/>
                <a:gd name="T97" fmla="*/ 2147483646 h 638"/>
                <a:gd name="T98" fmla="*/ 2147483646 w 255"/>
                <a:gd name="T99" fmla="*/ 2147483646 h 638"/>
                <a:gd name="T100" fmla="*/ 2147483646 w 255"/>
                <a:gd name="T101" fmla="*/ 2147483646 h 638"/>
                <a:gd name="T102" fmla="*/ 2147483646 w 255"/>
                <a:gd name="T103" fmla="*/ 2147483646 h 638"/>
                <a:gd name="T104" fmla="*/ 2147483646 w 255"/>
                <a:gd name="T105" fmla="*/ 2147483646 h 638"/>
                <a:gd name="T106" fmla="*/ 2147483646 w 255"/>
                <a:gd name="T107" fmla="*/ 2147483646 h 638"/>
                <a:gd name="T108" fmla="*/ 2147483646 w 255"/>
                <a:gd name="T109" fmla="*/ 2147483646 h 638"/>
                <a:gd name="T110" fmla="*/ 2147483646 w 255"/>
                <a:gd name="T111" fmla="*/ 2147483646 h 638"/>
                <a:gd name="T112" fmla="*/ 2147483646 w 255"/>
                <a:gd name="T113" fmla="*/ 2147483646 h 638"/>
                <a:gd name="T114" fmla="*/ 2147483646 w 255"/>
                <a:gd name="T115" fmla="*/ 2147483646 h 638"/>
                <a:gd name="T116" fmla="*/ 2147483646 w 255"/>
                <a:gd name="T117" fmla="*/ 2147483646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5"/>
                <a:gd name="T178" fmla="*/ 0 h 638"/>
                <a:gd name="T179" fmla="*/ 255 w 25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5" h="638">
                  <a:moveTo>
                    <a:pt x="164" y="390"/>
                  </a:moveTo>
                  <a:cubicBezTo>
                    <a:pt x="162" y="393"/>
                    <a:pt x="161" y="393"/>
                    <a:pt x="158" y="396"/>
                  </a:cubicBezTo>
                  <a:cubicBezTo>
                    <a:pt x="153" y="403"/>
                    <a:pt x="149" y="406"/>
                    <a:pt x="149" y="414"/>
                  </a:cubicBezTo>
                  <a:cubicBezTo>
                    <a:pt x="149" y="421"/>
                    <a:pt x="151" y="425"/>
                    <a:pt x="152" y="433"/>
                  </a:cubicBezTo>
                  <a:cubicBezTo>
                    <a:pt x="152" y="440"/>
                    <a:pt x="153" y="445"/>
                    <a:pt x="158" y="450"/>
                  </a:cubicBezTo>
                  <a:cubicBezTo>
                    <a:pt x="159" y="451"/>
                    <a:pt x="160" y="452"/>
                    <a:pt x="162" y="453"/>
                  </a:cubicBezTo>
                  <a:cubicBezTo>
                    <a:pt x="167" y="456"/>
                    <a:pt x="170" y="461"/>
                    <a:pt x="172" y="467"/>
                  </a:cubicBezTo>
                  <a:cubicBezTo>
                    <a:pt x="173" y="470"/>
                    <a:pt x="173" y="473"/>
                    <a:pt x="175" y="476"/>
                  </a:cubicBezTo>
                  <a:cubicBezTo>
                    <a:pt x="177" y="479"/>
                    <a:pt x="179" y="481"/>
                    <a:pt x="183" y="481"/>
                  </a:cubicBezTo>
                  <a:cubicBezTo>
                    <a:pt x="202" y="481"/>
                    <a:pt x="202" y="481"/>
                    <a:pt x="202" y="481"/>
                  </a:cubicBezTo>
                  <a:cubicBezTo>
                    <a:pt x="208" y="481"/>
                    <a:pt x="211" y="482"/>
                    <a:pt x="215" y="485"/>
                  </a:cubicBezTo>
                  <a:cubicBezTo>
                    <a:pt x="217" y="486"/>
                    <a:pt x="218" y="487"/>
                    <a:pt x="220" y="489"/>
                  </a:cubicBezTo>
                  <a:cubicBezTo>
                    <a:pt x="225" y="493"/>
                    <a:pt x="229" y="496"/>
                    <a:pt x="234" y="500"/>
                  </a:cubicBezTo>
                  <a:cubicBezTo>
                    <a:pt x="241" y="505"/>
                    <a:pt x="244" y="510"/>
                    <a:pt x="249" y="517"/>
                  </a:cubicBezTo>
                  <a:cubicBezTo>
                    <a:pt x="252" y="522"/>
                    <a:pt x="254" y="525"/>
                    <a:pt x="255" y="530"/>
                  </a:cubicBezTo>
                  <a:cubicBezTo>
                    <a:pt x="255" y="534"/>
                    <a:pt x="255" y="534"/>
                    <a:pt x="255" y="534"/>
                  </a:cubicBezTo>
                  <a:cubicBezTo>
                    <a:pt x="253" y="534"/>
                    <a:pt x="252" y="534"/>
                    <a:pt x="250" y="535"/>
                  </a:cubicBezTo>
                  <a:cubicBezTo>
                    <a:pt x="235" y="532"/>
                    <a:pt x="235" y="532"/>
                    <a:pt x="235" y="532"/>
                  </a:cubicBezTo>
                  <a:cubicBezTo>
                    <a:pt x="232" y="540"/>
                    <a:pt x="231" y="546"/>
                    <a:pt x="227" y="554"/>
                  </a:cubicBezTo>
                  <a:cubicBezTo>
                    <a:pt x="225" y="557"/>
                    <a:pt x="224" y="559"/>
                    <a:pt x="223" y="562"/>
                  </a:cubicBezTo>
                  <a:cubicBezTo>
                    <a:pt x="221" y="567"/>
                    <a:pt x="219" y="570"/>
                    <a:pt x="217" y="575"/>
                  </a:cubicBezTo>
                  <a:cubicBezTo>
                    <a:pt x="214" y="581"/>
                    <a:pt x="211" y="585"/>
                    <a:pt x="204" y="585"/>
                  </a:cubicBezTo>
                  <a:cubicBezTo>
                    <a:pt x="201" y="585"/>
                    <a:pt x="199" y="584"/>
                    <a:pt x="197" y="583"/>
                  </a:cubicBezTo>
                  <a:cubicBezTo>
                    <a:pt x="190" y="581"/>
                    <a:pt x="186" y="579"/>
                    <a:pt x="179" y="579"/>
                  </a:cubicBezTo>
                  <a:cubicBezTo>
                    <a:pt x="173" y="579"/>
                    <a:pt x="169" y="581"/>
                    <a:pt x="163" y="585"/>
                  </a:cubicBezTo>
                  <a:cubicBezTo>
                    <a:pt x="160" y="586"/>
                    <a:pt x="159" y="587"/>
                    <a:pt x="157" y="589"/>
                  </a:cubicBezTo>
                  <a:cubicBezTo>
                    <a:pt x="154" y="590"/>
                    <a:pt x="151" y="592"/>
                    <a:pt x="151" y="595"/>
                  </a:cubicBezTo>
                  <a:cubicBezTo>
                    <a:pt x="151" y="596"/>
                    <a:pt x="152" y="597"/>
                    <a:pt x="153" y="598"/>
                  </a:cubicBezTo>
                  <a:cubicBezTo>
                    <a:pt x="154" y="600"/>
                    <a:pt x="154" y="602"/>
                    <a:pt x="154" y="604"/>
                  </a:cubicBezTo>
                  <a:cubicBezTo>
                    <a:pt x="154" y="615"/>
                    <a:pt x="154" y="615"/>
                    <a:pt x="154" y="615"/>
                  </a:cubicBezTo>
                  <a:cubicBezTo>
                    <a:pt x="154" y="621"/>
                    <a:pt x="158" y="626"/>
                    <a:pt x="158" y="632"/>
                  </a:cubicBezTo>
                  <a:cubicBezTo>
                    <a:pt x="158" y="632"/>
                    <a:pt x="158" y="632"/>
                    <a:pt x="158" y="632"/>
                  </a:cubicBezTo>
                  <a:cubicBezTo>
                    <a:pt x="149" y="634"/>
                    <a:pt x="143" y="634"/>
                    <a:pt x="135" y="635"/>
                  </a:cubicBezTo>
                  <a:cubicBezTo>
                    <a:pt x="130" y="636"/>
                    <a:pt x="128" y="638"/>
                    <a:pt x="123" y="638"/>
                  </a:cubicBezTo>
                  <a:cubicBezTo>
                    <a:pt x="123" y="638"/>
                    <a:pt x="123" y="638"/>
                    <a:pt x="123" y="638"/>
                  </a:cubicBezTo>
                  <a:cubicBezTo>
                    <a:pt x="120" y="631"/>
                    <a:pt x="119" y="627"/>
                    <a:pt x="116" y="620"/>
                  </a:cubicBezTo>
                  <a:cubicBezTo>
                    <a:pt x="112" y="608"/>
                    <a:pt x="113" y="600"/>
                    <a:pt x="109" y="588"/>
                  </a:cubicBezTo>
                  <a:cubicBezTo>
                    <a:pt x="107" y="583"/>
                    <a:pt x="106" y="580"/>
                    <a:pt x="104" y="575"/>
                  </a:cubicBezTo>
                  <a:cubicBezTo>
                    <a:pt x="102" y="570"/>
                    <a:pt x="101" y="567"/>
                    <a:pt x="97" y="563"/>
                  </a:cubicBezTo>
                  <a:cubicBezTo>
                    <a:pt x="92" y="556"/>
                    <a:pt x="89" y="552"/>
                    <a:pt x="83" y="546"/>
                  </a:cubicBezTo>
                  <a:cubicBezTo>
                    <a:pt x="81" y="545"/>
                    <a:pt x="80" y="544"/>
                    <a:pt x="79" y="543"/>
                  </a:cubicBezTo>
                  <a:cubicBezTo>
                    <a:pt x="77" y="541"/>
                    <a:pt x="75" y="539"/>
                    <a:pt x="73" y="538"/>
                  </a:cubicBezTo>
                  <a:cubicBezTo>
                    <a:pt x="67" y="536"/>
                    <a:pt x="62" y="536"/>
                    <a:pt x="59" y="531"/>
                  </a:cubicBezTo>
                  <a:cubicBezTo>
                    <a:pt x="57" y="527"/>
                    <a:pt x="60" y="523"/>
                    <a:pt x="58" y="518"/>
                  </a:cubicBezTo>
                  <a:cubicBezTo>
                    <a:pt x="58" y="516"/>
                    <a:pt x="56" y="514"/>
                    <a:pt x="54" y="512"/>
                  </a:cubicBezTo>
                  <a:cubicBezTo>
                    <a:pt x="50" y="508"/>
                    <a:pt x="48" y="505"/>
                    <a:pt x="43" y="501"/>
                  </a:cubicBezTo>
                  <a:cubicBezTo>
                    <a:pt x="40" y="499"/>
                    <a:pt x="39" y="496"/>
                    <a:pt x="35" y="494"/>
                  </a:cubicBezTo>
                  <a:cubicBezTo>
                    <a:pt x="28" y="490"/>
                    <a:pt x="24" y="490"/>
                    <a:pt x="18" y="485"/>
                  </a:cubicBezTo>
                  <a:cubicBezTo>
                    <a:pt x="16" y="483"/>
                    <a:pt x="15" y="481"/>
                    <a:pt x="14" y="479"/>
                  </a:cubicBezTo>
                  <a:cubicBezTo>
                    <a:pt x="11" y="475"/>
                    <a:pt x="10" y="472"/>
                    <a:pt x="7" y="468"/>
                  </a:cubicBezTo>
                  <a:cubicBezTo>
                    <a:pt x="5" y="465"/>
                    <a:pt x="4" y="462"/>
                    <a:pt x="3" y="458"/>
                  </a:cubicBezTo>
                  <a:cubicBezTo>
                    <a:pt x="1" y="455"/>
                    <a:pt x="0" y="453"/>
                    <a:pt x="0" y="449"/>
                  </a:cubicBezTo>
                  <a:cubicBezTo>
                    <a:pt x="0" y="442"/>
                    <a:pt x="3" y="439"/>
                    <a:pt x="6" y="432"/>
                  </a:cubicBezTo>
                  <a:cubicBezTo>
                    <a:pt x="9" y="427"/>
                    <a:pt x="11" y="423"/>
                    <a:pt x="14" y="418"/>
                  </a:cubicBezTo>
                  <a:cubicBezTo>
                    <a:pt x="17" y="412"/>
                    <a:pt x="19" y="409"/>
                    <a:pt x="23" y="403"/>
                  </a:cubicBezTo>
                  <a:cubicBezTo>
                    <a:pt x="26" y="399"/>
                    <a:pt x="28" y="397"/>
                    <a:pt x="31" y="393"/>
                  </a:cubicBezTo>
                  <a:cubicBezTo>
                    <a:pt x="33" y="390"/>
                    <a:pt x="34" y="389"/>
                    <a:pt x="34" y="385"/>
                  </a:cubicBezTo>
                  <a:cubicBezTo>
                    <a:pt x="34" y="378"/>
                    <a:pt x="27" y="375"/>
                    <a:pt x="21" y="371"/>
                  </a:cubicBezTo>
                  <a:cubicBezTo>
                    <a:pt x="17" y="369"/>
                    <a:pt x="14" y="368"/>
                    <a:pt x="10" y="366"/>
                  </a:cubicBezTo>
                  <a:cubicBezTo>
                    <a:pt x="8" y="364"/>
                    <a:pt x="7" y="362"/>
                    <a:pt x="4" y="360"/>
                  </a:cubicBezTo>
                  <a:cubicBezTo>
                    <a:pt x="4" y="360"/>
                    <a:pt x="3" y="360"/>
                    <a:pt x="2" y="359"/>
                  </a:cubicBezTo>
                  <a:cubicBezTo>
                    <a:pt x="1" y="359"/>
                    <a:pt x="2" y="358"/>
                    <a:pt x="1" y="357"/>
                  </a:cubicBezTo>
                  <a:cubicBezTo>
                    <a:pt x="16" y="287"/>
                    <a:pt x="16" y="287"/>
                    <a:pt x="16" y="287"/>
                  </a:cubicBezTo>
                  <a:cubicBezTo>
                    <a:pt x="15" y="283"/>
                    <a:pt x="13" y="280"/>
                    <a:pt x="11" y="276"/>
                  </a:cubicBezTo>
                  <a:cubicBezTo>
                    <a:pt x="10" y="271"/>
                    <a:pt x="9" y="268"/>
                    <a:pt x="7" y="263"/>
                  </a:cubicBezTo>
                  <a:cubicBezTo>
                    <a:pt x="6" y="261"/>
                    <a:pt x="4" y="260"/>
                    <a:pt x="3" y="257"/>
                  </a:cubicBezTo>
                  <a:cubicBezTo>
                    <a:pt x="3" y="257"/>
                    <a:pt x="3" y="257"/>
                    <a:pt x="3" y="257"/>
                  </a:cubicBezTo>
                  <a:cubicBezTo>
                    <a:pt x="4" y="257"/>
                    <a:pt x="5" y="256"/>
                    <a:pt x="5" y="256"/>
                  </a:cubicBezTo>
                  <a:cubicBezTo>
                    <a:pt x="8" y="254"/>
                    <a:pt x="11" y="255"/>
                    <a:pt x="13" y="253"/>
                  </a:cubicBezTo>
                  <a:cubicBezTo>
                    <a:pt x="16" y="250"/>
                    <a:pt x="17" y="247"/>
                    <a:pt x="18" y="242"/>
                  </a:cubicBezTo>
                  <a:cubicBezTo>
                    <a:pt x="20" y="237"/>
                    <a:pt x="23" y="235"/>
                    <a:pt x="27" y="230"/>
                  </a:cubicBezTo>
                  <a:cubicBezTo>
                    <a:pt x="24" y="228"/>
                    <a:pt x="22" y="225"/>
                    <a:pt x="22" y="221"/>
                  </a:cubicBezTo>
                  <a:cubicBezTo>
                    <a:pt x="22" y="211"/>
                    <a:pt x="22" y="211"/>
                    <a:pt x="22" y="211"/>
                  </a:cubicBezTo>
                  <a:cubicBezTo>
                    <a:pt x="22" y="205"/>
                    <a:pt x="25" y="202"/>
                    <a:pt x="28" y="197"/>
                  </a:cubicBezTo>
                  <a:cubicBezTo>
                    <a:pt x="32" y="189"/>
                    <a:pt x="33" y="184"/>
                    <a:pt x="35" y="175"/>
                  </a:cubicBezTo>
                  <a:cubicBezTo>
                    <a:pt x="39" y="162"/>
                    <a:pt x="37" y="151"/>
                    <a:pt x="47" y="141"/>
                  </a:cubicBezTo>
                  <a:cubicBezTo>
                    <a:pt x="53" y="135"/>
                    <a:pt x="54" y="130"/>
                    <a:pt x="57" y="123"/>
                  </a:cubicBezTo>
                  <a:cubicBezTo>
                    <a:pt x="64" y="107"/>
                    <a:pt x="67" y="98"/>
                    <a:pt x="74" y="82"/>
                  </a:cubicBezTo>
                  <a:cubicBezTo>
                    <a:pt x="76" y="76"/>
                    <a:pt x="76" y="72"/>
                    <a:pt x="80" y="68"/>
                  </a:cubicBezTo>
                  <a:cubicBezTo>
                    <a:pt x="82" y="73"/>
                    <a:pt x="81" y="79"/>
                    <a:pt x="86" y="79"/>
                  </a:cubicBezTo>
                  <a:cubicBezTo>
                    <a:pt x="92" y="79"/>
                    <a:pt x="100" y="78"/>
                    <a:pt x="100" y="72"/>
                  </a:cubicBezTo>
                  <a:cubicBezTo>
                    <a:pt x="100" y="69"/>
                    <a:pt x="96" y="68"/>
                    <a:pt x="94" y="66"/>
                  </a:cubicBezTo>
                  <a:cubicBezTo>
                    <a:pt x="92" y="63"/>
                    <a:pt x="92" y="61"/>
                    <a:pt x="92" y="57"/>
                  </a:cubicBezTo>
                  <a:cubicBezTo>
                    <a:pt x="92" y="53"/>
                    <a:pt x="99" y="54"/>
                    <a:pt x="101" y="50"/>
                  </a:cubicBezTo>
                  <a:cubicBezTo>
                    <a:pt x="106" y="44"/>
                    <a:pt x="107" y="40"/>
                    <a:pt x="112" y="36"/>
                  </a:cubicBezTo>
                  <a:cubicBezTo>
                    <a:pt x="116" y="31"/>
                    <a:pt x="119" y="30"/>
                    <a:pt x="122" y="24"/>
                  </a:cubicBezTo>
                  <a:cubicBezTo>
                    <a:pt x="128" y="21"/>
                    <a:pt x="130" y="16"/>
                    <a:pt x="134" y="10"/>
                  </a:cubicBezTo>
                  <a:cubicBezTo>
                    <a:pt x="139" y="5"/>
                    <a:pt x="143" y="2"/>
                    <a:pt x="148" y="0"/>
                  </a:cubicBezTo>
                  <a:cubicBezTo>
                    <a:pt x="148" y="0"/>
                    <a:pt x="148" y="0"/>
                    <a:pt x="148" y="0"/>
                  </a:cubicBezTo>
                  <a:cubicBezTo>
                    <a:pt x="147" y="18"/>
                    <a:pt x="147" y="18"/>
                    <a:pt x="147" y="18"/>
                  </a:cubicBezTo>
                  <a:cubicBezTo>
                    <a:pt x="147" y="55"/>
                    <a:pt x="147" y="55"/>
                    <a:pt x="147" y="55"/>
                  </a:cubicBezTo>
                  <a:cubicBezTo>
                    <a:pt x="147" y="56"/>
                    <a:pt x="149" y="56"/>
                    <a:pt x="149" y="57"/>
                  </a:cubicBezTo>
                  <a:cubicBezTo>
                    <a:pt x="150" y="58"/>
                    <a:pt x="150" y="59"/>
                    <a:pt x="150" y="59"/>
                  </a:cubicBezTo>
                  <a:cubicBezTo>
                    <a:pt x="152" y="63"/>
                    <a:pt x="153" y="65"/>
                    <a:pt x="155" y="68"/>
                  </a:cubicBezTo>
                  <a:cubicBezTo>
                    <a:pt x="158" y="72"/>
                    <a:pt x="160" y="75"/>
                    <a:pt x="163" y="79"/>
                  </a:cubicBezTo>
                  <a:cubicBezTo>
                    <a:pt x="167" y="84"/>
                    <a:pt x="170" y="88"/>
                    <a:pt x="173" y="94"/>
                  </a:cubicBezTo>
                  <a:cubicBezTo>
                    <a:pt x="175" y="97"/>
                    <a:pt x="176" y="99"/>
                    <a:pt x="176" y="102"/>
                  </a:cubicBezTo>
                  <a:cubicBezTo>
                    <a:pt x="176" y="105"/>
                    <a:pt x="175" y="106"/>
                    <a:pt x="175" y="109"/>
                  </a:cubicBezTo>
                  <a:cubicBezTo>
                    <a:pt x="174" y="115"/>
                    <a:pt x="175" y="118"/>
                    <a:pt x="174" y="124"/>
                  </a:cubicBezTo>
                  <a:cubicBezTo>
                    <a:pt x="174" y="126"/>
                    <a:pt x="173" y="127"/>
                    <a:pt x="173" y="130"/>
                  </a:cubicBezTo>
                  <a:cubicBezTo>
                    <a:pt x="173" y="140"/>
                    <a:pt x="189" y="140"/>
                    <a:pt x="189" y="151"/>
                  </a:cubicBezTo>
                  <a:cubicBezTo>
                    <a:pt x="189" y="182"/>
                    <a:pt x="189" y="182"/>
                    <a:pt x="189" y="182"/>
                  </a:cubicBezTo>
                  <a:cubicBezTo>
                    <a:pt x="189" y="190"/>
                    <a:pt x="182" y="194"/>
                    <a:pt x="182" y="203"/>
                  </a:cubicBezTo>
                  <a:cubicBezTo>
                    <a:pt x="182" y="207"/>
                    <a:pt x="186" y="209"/>
                    <a:pt x="186" y="214"/>
                  </a:cubicBezTo>
                  <a:cubicBezTo>
                    <a:pt x="186" y="217"/>
                    <a:pt x="184" y="218"/>
                    <a:pt x="183" y="221"/>
                  </a:cubicBezTo>
                  <a:cubicBezTo>
                    <a:pt x="179" y="228"/>
                    <a:pt x="174" y="232"/>
                    <a:pt x="174" y="241"/>
                  </a:cubicBezTo>
                  <a:cubicBezTo>
                    <a:pt x="174" y="251"/>
                    <a:pt x="174" y="251"/>
                    <a:pt x="174" y="251"/>
                  </a:cubicBezTo>
                  <a:cubicBezTo>
                    <a:pt x="174" y="254"/>
                    <a:pt x="172" y="256"/>
                    <a:pt x="170" y="258"/>
                  </a:cubicBezTo>
                  <a:cubicBezTo>
                    <a:pt x="165" y="263"/>
                    <a:pt x="163" y="267"/>
                    <a:pt x="158" y="271"/>
                  </a:cubicBezTo>
                  <a:cubicBezTo>
                    <a:pt x="154" y="274"/>
                    <a:pt x="148" y="275"/>
                    <a:pt x="148" y="280"/>
                  </a:cubicBezTo>
                  <a:cubicBezTo>
                    <a:pt x="148" y="280"/>
                    <a:pt x="149" y="281"/>
                    <a:pt x="149" y="282"/>
                  </a:cubicBezTo>
                  <a:cubicBezTo>
                    <a:pt x="149" y="301"/>
                    <a:pt x="149" y="301"/>
                    <a:pt x="149" y="301"/>
                  </a:cubicBezTo>
                  <a:cubicBezTo>
                    <a:pt x="149" y="307"/>
                    <a:pt x="147" y="310"/>
                    <a:pt x="147" y="316"/>
                  </a:cubicBezTo>
                  <a:cubicBezTo>
                    <a:pt x="147" y="322"/>
                    <a:pt x="149" y="326"/>
                    <a:pt x="152" y="332"/>
                  </a:cubicBezTo>
                  <a:cubicBezTo>
                    <a:pt x="154" y="337"/>
                    <a:pt x="156" y="341"/>
                    <a:pt x="158" y="347"/>
                  </a:cubicBezTo>
                  <a:cubicBezTo>
                    <a:pt x="161" y="353"/>
                    <a:pt x="163" y="358"/>
                    <a:pt x="164" y="365"/>
                  </a:cubicBezTo>
                  <a:cubicBezTo>
                    <a:pt x="163" y="376"/>
                    <a:pt x="163" y="376"/>
                    <a:pt x="163" y="376"/>
                  </a:cubicBezTo>
                  <a:cubicBezTo>
                    <a:pt x="164" y="381"/>
                    <a:pt x="164" y="384"/>
                    <a:pt x="164" y="390"/>
                  </a:cubicBezTo>
                  <a:close/>
                </a:path>
              </a:pathLst>
            </a:custGeom>
            <a:solidFill>
              <a:srgbClr val="9DC423"/>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29">
              <a:extLst>
                <a:ext uri="{FF2B5EF4-FFF2-40B4-BE49-F238E27FC236}">
                  <a16:creationId xmlns:a16="http://schemas.microsoft.com/office/drawing/2014/main" id="{20F1FEFF-FFA6-FCB5-62E2-88A8D4777122}"/>
                </a:ext>
              </a:extLst>
            </p:cNvPr>
            <p:cNvSpPr>
              <a:spLocks/>
            </p:cNvSpPr>
            <p:nvPr/>
          </p:nvSpPr>
          <p:spPr bwMode="auto">
            <a:xfrm>
              <a:off x="2931386" y="2362834"/>
              <a:ext cx="616941" cy="910542"/>
            </a:xfrm>
            <a:custGeom>
              <a:avLst/>
              <a:gdLst>
                <a:gd name="T0" fmla="*/ 2147483646 w 367"/>
                <a:gd name="T1" fmla="*/ 2147483646 h 527"/>
                <a:gd name="T2" fmla="*/ 2147483646 w 367"/>
                <a:gd name="T3" fmla="*/ 2147483646 h 527"/>
                <a:gd name="T4" fmla="*/ 2147483646 w 367"/>
                <a:gd name="T5" fmla="*/ 2147483646 h 527"/>
                <a:gd name="T6" fmla="*/ 2147483646 w 367"/>
                <a:gd name="T7" fmla="*/ 2147483646 h 527"/>
                <a:gd name="T8" fmla="*/ 2147483646 w 367"/>
                <a:gd name="T9" fmla="*/ 2147483646 h 527"/>
                <a:gd name="T10" fmla="*/ 2147483646 w 367"/>
                <a:gd name="T11" fmla="*/ 2147483646 h 527"/>
                <a:gd name="T12" fmla="*/ 2147483646 w 367"/>
                <a:gd name="T13" fmla="*/ 2147483646 h 527"/>
                <a:gd name="T14" fmla="*/ 2147483646 w 367"/>
                <a:gd name="T15" fmla="*/ 2147483646 h 527"/>
                <a:gd name="T16" fmla="*/ 2147483646 w 367"/>
                <a:gd name="T17" fmla="*/ 2147483646 h 527"/>
                <a:gd name="T18" fmla="*/ 2147483646 w 367"/>
                <a:gd name="T19" fmla="*/ 2147483646 h 527"/>
                <a:gd name="T20" fmla="*/ 2147483646 w 367"/>
                <a:gd name="T21" fmla="*/ 2147483646 h 527"/>
                <a:gd name="T22" fmla="*/ 2147483646 w 367"/>
                <a:gd name="T23" fmla="*/ 2147483646 h 527"/>
                <a:gd name="T24" fmla="*/ 2147483646 w 367"/>
                <a:gd name="T25" fmla="*/ 2147483646 h 527"/>
                <a:gd name="T26" fmla="*/ 2147483646 w 367"/>
                <a:gd name="T27" fmla="*/ 2147483646 h 527"/>
                <a:gd name="T28" fmla="*/ 2147483646 w 367"/>
                <a:gd name="T29" fmla="*/ 2147483646 h 527"/>
                <a:gd name="T30" fmla="*/ 2147483646 w 367"/>
                <a:gd name="T31" fmla="*/ 2147483646 h 527"/>
                <a:gd name="T32" fmla="*/ 2147483646 w 367"/>
                <a:gd name="T33" fmla="*/ 2147483646 h 527"/>
                <a:gd name="T34" fmla="*/ 2147483646 w 367"/>
                <a:gd name="T35" fmla="*/ 2147483646 h 527"/>
                <a:gd name="T36" fmla="*/ 2147483646 w 367"/>
                <a:gd name="T37" fmla="*/ 2147483646 h 527"/>
                <a:gd name="T38" fmla="*/ 2147483646 w 367"/>
                <a:gd name="T39" fmla="*/ 2147483646 h 527"/>
                <a:gd name="T40" fmla="*/ 2147483646 w 367"/>
                <a:gd name="T41" fmla="*/ 2147483646 h 527"/>
                <a:gd name="T42" fmla="*/ 2147483646 w 367"/>
                <a:gd name="T43" fmla="*/ 2147483646 h 527"/>
                <a:gd name="T44" fmla="*/ 2147483646 w 367"/>
                <a:gd name="T45" fmla="*/ 2147483646 h 527"/>
                <a:gd name="T46" fmla="*/ 2147483646 w 367"/>
                <a:gd name="T47" fmla="*/ 2147483646 h 527"/>
                <a:gd name="T48" fmla="*/ 2147483646 w 367"/>
                <a:gd name="T49" fmla="*/ 2147483646 h 527"/>
                <a:gd name="T50" fmla="*/ 2147483646 w 367"/>
                <a:gd name="T51" fmla="*/ 2147483646 h 527"/>
                <a:gd name="T52" fmla="*/ 2147483646 w 367"/>
                <a:gd name="T53" fmla="*/ 2147483646 h 527"/>
                <a:gd name="T54" fmla="*/ 2147483646 w 367"/>
                <a:gd name="T55" fmla="*/ 2147483646 h 527"/>
                <a:gd name="T56" fmla="*/ 2147483646 w 367"/>
                <a:gd name="T57" fmla="*/ 2147483646 h 527"/>
                <a:gd name="T58" fmla="*/ 2147483646 w 367"/>
                <a:gd name="T59" fmla="*/ 2147483646 h 527"/>
                <a:gd name="T60" fmla="*/ 2147483646 w 367"/>
                <a:gd name="T61" fmla="*/ 2147483646 h 527"/>
                <a:gd name="T62" fmla="*/ 2147483646 w 367"/>
                <a:gd name="T63" fmla="*/ 2147483646 h 527"/>
                <a:gd name="T64" fmla="*/ 2147483646 w 367"/>
                <a:gd name="T65" fmla="*/ 2147483646 h 527"/>
                <a:gd name="T66" fmla="*/ 2147483646 w 367"/>
                <a:gd name="T67" fmla="*/ 2147483646 h 527"/>
                <a:gd name="T68" fmla="*/ 2147483646 w 367"/>
                <a:gd name="T69" fmla="*/ 2147483646 h 527"/>
                <a:gd name="T70" fmla="*/ 2147483646 w 367"/>
                <a:gd name="T71" fmla="*/ 2147483646 h 527"/>
                <a:gd name="T72" fmla="*/ 2147483646 w 367"/>
                <a:gd name="T73" fmla="*/ 2147483646 h 527"/>
                <a:gd name="T74" fmla="*/ 2147483646 w 367"/>
                <a:gd name="T75" fmla="*/ 2147483646 h 527"/>
                <a:gd name="T76" fmla="*/ 2147483646 w 367"/>
                <a:gd name="T77" fmla="*/ 2147483646 h 527"/>
                <a:gd name="T78" fmla="*/ 2147483646 w 367"/>
                <a:gd name="T79" fmla="*/ 0 h 527"/>
                <a:gd name="T80" fmla="*/ 2147483646 w 367"/>
                <a:gd name="T81" fmla="*/ 2147483646 h 527"/>
                <a:gd name="T82" fmla="*/ 2147483646 w 367"/>
                <a:gd name="T83" fmla="*/ 2147483646 h 527"/>
                <a:gd name="T84" fmla="*/ 2147483646 w 367"/>
                <a:gd name="T85" fmla="*/ 2147483646 h 527"/>
                <a:gd name="T86" fmla="*/ 2147483646 w 367"/>
                <a:gd name="T87" fmla="*/ 2147483646 h 527"/>
                <a:gd name="T88" fmla="*/ 2147483646 w 367"/>
                <a:gd name="T89" fmla="*/ 2147483646 h 527"/>
                <a:gd name="T90" fmla="*/ 2147483646 w 367"/>
                <a:gd name="T91" fmla="*/ 2147483646 h 527"/>
                <a:gd name="T92" fmla="*/ 2147483646 w 367"/>
                <a:gd name="T93" fmla="*/ 2147483646 h 527"/>
                <a:gd name="T94" fmla="*/ 2147483646 w 367"/>
                <a:gd name="T95" fmla="*/ 2147483646 h 527"/>
                <a:gd name="T96" fmla="*/ 2147483646 w 367"/>
                <a:gd name="T97" fmla="*/ 2147483646 h 527"/>
                <a:gd name="T98" fmla="*/ 2147483646 w 367"/>
                <a:gd name="T99" fmla="*/ 2147483646 h 5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7"/>
                <a:gd name="T151" fmla="*/ 0 h 527"/>
                <a:gd name="T152" fmla="*/ 367 w 367"/>
                <a:gd name="T153" fmla="*/ 527 h 5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7" h="527">
                  <a:moveTo>
                    <a:pt x="9" y="242"/>
                  </a:moveTo>
                  <a:cubicBezTo>
                    <a:pt x="9" y="248"/>
                    <a:pt x="10" y="252"/>
                    <a:pt x="12" y="257"/>
                  </a:cubicBezTo>
                  <a:cubicBezTo>
                    <a:pt x="14" y="262"/>
                    <a:pt x="17" y="264"/>
                    <a:pt x="21" y="268"/>
                  </a:cubicBezTo>
                  <a:cubicBezTo>
                    <a:pt x="22" y="269"/>
                    <a:pt x="24" y="270"/>
                    <a:pt x="24" y="272"/>
                  </a:cubicBezTo>
                  <a:cubicBezTo>
                    <a:pt x="24" y="300"/>
                    <a:pt x="24" y="300"/>
                    <a:pt x="24" y="300"/>
                  </a:cubicBezTo>
                  <a:cubicBezTo>
                    <a:pt x="24" y="301"/>
                    <a:pt x="25" y="301"/>
                    <a:pt x="25" y="302"/>
                  </a:cubicBezTo>
                  <a:cubicBezTo>
                    <a:pt x="25" y="306"/>
                    <a:pt x="24" y="309"/>
                    <a:pt x="26" y="313"/>
                  </a:cubicBezTo>
                  <a:cubicBezTo>
                    <a:pt x="27" y="315"/>
                    <a:pt x="30" y="315"/>
                    <a:pt x="32" y="317"/>
                  </a:cubicBezTo>
                  <a:cubicBezTo>
                    <a:pt x="36" y="319"/>
                    <a:pt x="37" y="323"/>
                    <a:pt x="38" y="327"/>
                  </a:cubicBezTo>
                  <a:cubicBezTo>
                    <a:pt x="40" y="335"/>
                    <a:pt x="40" y="340"/>
                    <a:pt x="43" y="347"/>
                  </a:cubicBezTo>
                  <a:cubicBezTo>
                    <a:pt x="45" y="351"/>
                    <a:pt x="48" y="353"/>
                    <a:pt x="50" y="357"/>
                  </a:cubicBezTo>
                  <a:cubicBezTo>
                    <a:pt x="53" y="362"/>
                    <a:pt x="53" y="366"/>
                    <a:pt x="54" y="371"/>
                  </a:cubicBezTo>
                  <a:cubicBezTo>
                    <a:pt x="57" y="378"/>
                    <a:pt x="60" y="381"/>
                    <a:pt x="62" y="388"/>
                  </a:cubicBezTo>
                  <a:cubicBezTo>
                    <a:pt x="65" y="394"/>
                    <a:pt x="66" y="397"/>
                    <a:pt x="68" y="403"/>
                  </a:cubicBezTo>
                  <a:cubicBezTo>
                    <a:pt x="69" y="408"/>
                    <a:pt x="70" y="414"/>
                    <a:pt x="75" y="414"/>
                  </a:cubicBezTo>
                  <a:cubicBezTo>
                    <a:pt x="78" y="414"/>
                    <a:pt x="79" y="413"/>
                    <a:pt x="82" y="412"/>
                  </a:cubicBezTo>
                  <a:cubicBezTo>
                    <a:pt x="85" y="412"/>
                    <a:pt x="87" y="412"/>
                    <a:pt x="91" y="412"/>
                  </a:cubicBezTo>
                  <a:cubicBezTo>
                    <a:pt x="96" y="412"/>
                    <a:pt x="99" y="413"/>
                    <a:pt x="103" y="414"/>
                  </a:cubicBezTo>
                  <a:cubicBezTo>
                    <a:pt x="112" y="417"/>
                    <a:pt x="117" y="421"/>
                    <a:pt x="126" y="424"/>
                  </a:cubicBezTo>
                  <a:cubicBezTo>
                    <a:pt x="128" y="425"/>
                    <a:pt x="130" y="425"/>
                    <a:pt x="131" y="426"/>
                  </a:cubicBezTo>
                  <a:cubicBezTo>
                    <a:pt x="135" y="429"/>
                    <a:pt x="133" y="434"/>
                    <a:pt x="135" y="438"/>
                  </a:cubicBezTo>
                  <a:cubicBezTo>
                    <a:pt x="137" y="444"/>
                    <a:pt x="141" y="446"/>
                    <a:pt x="141" y="452"/>
                  </a:cubicBezTo>
                  <a:cubicBezTo>
                    <a:pt x="141" y="456"/>
                    <a:pt x="137" y="458"/>
                    <a:pt x="133" y="460"/>
                  </a:cubicBezTo>
                  <a:cubicBezTo>
                    <a:pt x="129" y="464"/>
                    <a:pt x="126" y="466"/>
                    <a:pt x="121" y="467"/>
                  </a:cubicBezTo>
                  <a:cubicBezTo>
                    <a:pt x="113" y="469"/>
                    <a:pt x="108" y="473"/>
                    <a:pt x="105" y="480"/>
                  </a:cubicBezTo>
                  <a:cubicBezTo>
                    <a:pt x="105" y="480"/>
                    <a:pt x="105" y="480"/>
                    <a:pt x="105" y="480"/>
                  </a:cubicBezTo>
                  <a:cubicBezTo>
                    <a:pt x="105" y="484"/>
                    <a:pt x="107" y="486"/>
                    <a:pt x="109" y="488"/>
                  </a:cubicBezTo>
                  <a:cubicBezTo>
                    <a:pt x="111" y="492"/>
                    <a:pt x="113" y="494"/>
                    <a:pt x="117" y="496"/>
                  </a:cubicBezTo>
                  <a:cubicBezTo>
                    <a:pt x="123" y="499"/>
                    <a:pt x="128" y="499"/>
                    <a:pt x="135" y="499"/>
                  </a:cubicBezTo>
                  <a:cubicBezTo>
                    <a:pt x="144" y="499"/>
                    <a:pt x="149" y="496"/>
                    <a:pt x="158" y="494"/>
                  </a:cubicBezTo>
                  <a:cubicBezTo>
                    <a:pt x="161" y="494"/>
                    <a:pt x="163" y="492"/>
                    <a:pt x="167" y="492"/>
                  </a:cubicBezTo>
                  <a:cubicBezTo>
                    <a:pt x="172" y="492"/>
                    <a:pt x="174" y="496"/>
                    <a:pt x="180" y="496"/>
                  </a:cubicBezTo>
                  <a:cubicBezTo>
                    <a:pt x="185" y="496"/>
                    <a:pt x="187" y="493"/>
                    <a:pt x="192" y="493"/>
                  </a:cubicBezTo>
                  <a:cubicBezTo>
                    <a:pt x="198" y="493"/>
                    <a:pt x="200" y="497"/>
                    <a:pt x="206" y="497"/>
                  </a:cubicBezTo>
                  <a:cubicBezTo>
                    <a:pt x="215" y="497"/>
                    <a:pt x="214" y="482"/>
                    <a:pt x="224" y="482"/>
                  </a:cubicBezTo>
                  <a:cubicBezTo>
                    <a:pt x="229" y="482"/>
                    <a:pt x="232" y="487"/>
                    <a:pt x="236" y="491"/>
                  </a:cubicBezTo>
                  <a:cubicBezTo>
                    <a:pt x="239" y="495"/>
                    <a:pt x="241" y="498"/>
                    <a:pt x="243" y="504"/>
                  </a:cubicBezTo>
                  <a:cubicBezTo>
                    <a:pt x="245" y="510"/>
                    <a:pt x="247" y="514"/>
                    <a:pt x="251" y="519"/>
                  </a:cubicBezTo>
                  <a:cubicBezTo>
                    <a:pt x="253" y="523"/>
                    <a:pt x="255" y="527"/>
                    <a:pt x="260" y="527"/>
                  </a:cubicBezTo>
                  <a:cubicBezTo>
                    <a:pt x="265" y="527"/>
                    <a:pt x="266" y="521"/>
                    <a:pt x="267" y="517"/>
                  </a:cubicBezTo>
                  <a:cubicBezTo>
                    <a:pt x="267" y="513"/>
                    <a:pt x="268" y="511"/>
                    <a:pt x="268" y="507"/>
                  </a:cubicBezTo>
                  <a:cubicBezTo>
                    <a:pt x="269" y="499"/>
                    <a:pt x="270" y="495"/>
                    <a:pt x="270" y="488"/>
                  </a:cubicBezTo>
                  <a:cubicBezTo>
                    <a:pt x="270" y="483"/>
                    <a:pt x="270" y="480"/>
                    <a:pt x="271" y="474"/>
                  </a:cubicBezTo>
                  <a:cubicBezTo>
                    <a:pt x="271" y="472"/>
                    <a:pt x="271" y="470"/>
                    <a:pt x="272" y="468"/>
                  </a:cubicBezTo>
                  <a:cubicBezTo>
                    <a:pt x="273" y="464"/>
                    <a:pt x="275" y="462"/>
                    <a:pt x="278" y="460"/>
                  </a:cubicBezTo>
                  <a:cubicBezTo>
                    <a:pt x="281" y="458"/>
                    <a:pt x="285" y="458"/>
                    <a:pt x="289" y="457"/>
                  </a:cubicBezTo>
                  <a:cubicBezTo>
                    <a:pt x="289" y="457"/>
                    <a:pt x="289" y="457"/>
                    <a:pt x="289" y="457"/>
                  </a:cubicBezTo>
                  <a:cubicBezTo>
                    <a:pt x="290" y="453"/>
                    <a:pt x="290" y="452"/>
                    <a:pt x="292" y="448"/>
                  </a:cubicBezTo>
                  <a:cubicBezTo>
                    <a:pt x="293" y="446"/>
                    <a:pt x="294" y="445"/>
                    <a:pt x="295" y="444"/>
                  </a:cubicBezTo>
                  <a:cubicBezTo>
                    <a:pt x="296" y="440"/>
                    <a:pt x="297" y="438"/>
                    <a:pt x="298" y="435"/>
                  </a:cubicBezTo>
                  <a:cubicBezTo>
                    <a:pt x="298" y="434"/>
                    <a:pt x="299" y="434"/>
                    <a:pt x="299" y="433"/>
                  </a:cubicBezTo>
                  <a:cubicBezTo>
                    <a:pt x="299" y="420"/>
                    <a:pt x="299" y="420"/>
                    <a:pt x="299" y="420"/>
                  </a:cubicBezTo>
                  <a:cubicBezTo>
                    <a:pt x="299" y="416"/>
                    <a:pt x="302" y="413"/>
                    <a:pt x="304" y="410"/>
                  </a:cubicBezTo>
                  <a:cubicBezTo>
                    <a:pt x="306" y="405"/>
                    <a:pt x="308" y="403"/>
                    <a:pt x="312" y="400"/>
                  </a:cubicBezTo>
                  <a:cubicBezTo>
                    <a:pt x="311" y="398"/>
                    <a:pt x="311" y="398"/>
                    <a:pt x="311" y="398"/>
                  </a:cubicBezTo>
                  <a:cubicBezTo>
                    <a:pt x="304" y="397"/>
                    <a:pt x="300" y="397"/>
                    <a:pt x="294" y="394"/>
                  </a:cubicBezTo>
                  <a:cubicBezTo>
                    <a:pt x="293" y="394"/>
                    <a:pt x="293" y="393"/>
                    <a:pt x="292" y="392"/>
                  </a:cubicBezTo>
                  <a:cubicBezTo>
                    <a:pt x="289" y="390"/>
                    <a:pt x="288" y="388"/>
                    <a:pt x="286" y="386"/>
                  </a:cubicBezTo>
                  <a:cubicBezTo>
                    <a:pt x="283" y="382"/>
                    <a:pt x="281" y="381"/>
                    <a:pt x="279" y="377"/>
                  </a:cubicBezTo>
                  <a:cubicBezTo>
                    <a:pt x="277" y="374"/>
                    <a:pt x="276" y="372"/>
                    <a:pt x="276" y="368"/>
                  </a:cubicBezTo>
                  <a:cubicBezTo>
                    <a:pt x="275" y="364"/>
                    <a:pt x="274" y="361"/>
                    <a:pt x="274" y="357"/>
                  </a:cubicBezTo>
                  <a:cubicBezTo>
                    <a:pt x="274" y="338"/>
                    <a:pt x="274" y="338"/>
                    <a:pt x="274" y="338"/>
                  </a:cubicBezTo>
                  <a:cubicBezTo>
                    <a:pt x="274" y="331"/>
                    <a:pt x="268" y="329"/>
                    <a:pt x="263" y="325"/>
                  </a:cubicBezTo>
                  <a:cubicBezTo>
                    <a:pt x="260" y="322"/>
                    <a:pt x="259" y="320"/>
                    <a:pt x="255" y="317"/>
                  </a:cubicBezTo>
                  <a:cubicBezTo>
                    <a:pt x="254" y="316"/>
                    <a:pt x="252" y="315"/>
                    <a:pt x="252" y="313"/>
                  </a:cubicBezTo>
                  <a:cubicBezTo>
                    <a:pt x="252" y="311"/>
                    <a:pt x="253" y="311"/>
                    <a:pt x="254" y="309"/>
                  </a:cubicBezTo>
                  <a:cubicBezTo>
                    <a:pt x="255" y="305"/>
                    <a:pt x="256" y="303"/>
                    <a:pt x="257" y="299"/>
                  </a:cubicBezTo>
                  <a:cubicBezTo>
                    <a:pt x="258" y="292"/>
                    <a:pt x="259" y="287"/>
                    <a:pt x="263" y="282"/>
                  </a:cubicBezTo>
                  <a:cubicBezTo>
                    <a:pt x="266" y="278"/>
                    <a:pt x="270" y="277"/>
                    <a:pt x="273" y="274"/>
                  </a:cubicBezTo>
                  <a:cubicBezTo>
                    <a:pt x="276" y="271"/>
                    <a:pt x="277" y="269"/>
                    <a:pt x="279" y="266"/>
                  </a:cubicBezTo>
                  <a:cubicBezTo>
                    <a:pt x="282" y="260"/>
                    <a:pt x="286" y="257"/>
                    <a:pt x="286" y="250"/>
                  </a:cubicBezTo>
                  <a:cubicBezTo>
                    <a:pt x="286" y="247"/>
                    <a:pt x="286" y="247"/>
                    <a:pt x="286" y="247"/>
                  </a:cubicBezTo>
                  <a:cubicBezTo>
                    <a:pt x="285" y="239"/>
                    <a:pt x="286" y="235"/>
                    <a:pt x="286" y="228"/>
                  </a:cubicBezTo>
                  <a:cubicBezTo>
                    <a:pt x="286" y="224"/>
                    <a:pt x="283" y="223"/>
                    <a:pt x="283" y="219"/>
                  </a:cubicBezTo>
                  <a:cubicBezTo>
                    <a:pt x="283" y="216"/>
                    <a:pt x="283" y="216"/>
                    <a:pt x="283" y="216"/>
                  </a:cubicBezTo>
                  <a:cubicBezTo>
                    <a:pt x="290" y="215"/>
                    <a:pt x="294" y="214"/>
                    <a:pt x="301" y="214"/>
                  </a:cubicBezTo>
                  <a:cubicBezTo>
                    <a:pt x="311" y="214"/>
                    <a:pt x="317" y="215"/>
                    <a:pt x="326" y="217"/>
                  </a:cubicBezTo>
                  <a:cubicBezTo>
                    <a:pt x="331" y="218"/>
                    <a:pt x="334" y="220"/>
                    <a:pt x="339" y="220"/>
                  </a:cubicBezTo>
                  <a:cubicBezTo>
                    <a:pt x="346" y="220"/>
                    <a:pt x="353" y="219"/>
                    <a:pt x="357" y="213"/>
                  </a:cubicBezTo>
                  <a:cubicBezTo>
                    <a:pt x="359" y="209"/>
                    <a:pt x="360" y="205"/>
                    <a:pt x="361" y="200"/>
                  </a:cubicBezTo>
                  <a:cubicBezTo>
                    <a:pt x="363" y="193"/>
                    <a:pt x="364" y="188"/>
                    <a:pt x="364" y="180"/>
                  </a:cubicBezTo>
                  <a:cubicBezTo>
                    <a:pt x="364" y="175"/>
                    <a:pt x="363" y="171"/>
                    <a:pt x="362" y="166"/>
                  </a:cubicBezTo>
                  <a:cubicBezTo>
                    <a:pt x="362" y="158"/>
                    <a:pt x="361" y="154"/>
                    <a:pt x="360" y="146"/>
                  </a:cubicBezTo>
                  <a:cubicBezTo>
                    <a:pt x="360" y="142"/>
                    <a:pt x="358" y="140"/>
                    <a:pt x="358" y="136"/>
                  </a:cubicBezTo>
                  <a:cubicBezTo>
                    <a:pt x="358" y="131"/>
                    <a:pt x="361" y="127"/>
                    <a:pt x="364" y="123"/>
                  </a:cubicBezTo>
                  <a:cubicBezTo>
                    <a:pt x="365" y="121"/>
                    <a:pt x="367" y="119"/>
                    <a:pt x="367" y="116"/>
                  </a:cubicBezTo>
                  <a:cubicBezTo>
                    <a:pt x="367" y="114"/>
                    <a:pt x="365" y="113"/>
                    <a:pt x="363" y="111"/>
                  </a:cubicBezTo>
                  <a:cubicBezTo>
                    <a:pt x="361" y="109"/>
                    <a:pt x="360" y="107"/>
                    <a:pt x="358" y="104"/>
                  </a:cubicBezTo>
                  <a:cubicBezTo>
                    <a:pt x="355" y="101"/>
                    <a:pt x="353" y="98"/>
                    <a:pt x="348" y="96"/>
                  </a:cubicBezTo>
                  <a:cubicBezTo>
                    <a:pt x="348" y="95"/>
                    <a:pt x="347" y="95"/>
                    <a:pt x="346" y="95"/>
                  </a:cubicBezTo>
                  <a:cubicBezTo>
                    <a:pt x="345" y="94"/>
                    <a:pt x="345" y="92"/>
                    <a:pt x="344" y="92"/>
                  </a:cubicBezTo>
                  <a:cubicBezTo>
                    <a:pt x="341" y="92"/>
                    <a:pt x="340" y="95"/>
                    <a:pt x="338" y="97"/>
                  </a:cubicBezTo>
                  <a:cubicBezTo>
                    <a:pt x="335" y="98"/>
                    <a:pt x="332" y="100"/>
                    <a:pt x="329" y="101"/>
                  </a:cubicBezTo>
                  <a:cubicBezTo>
                    <a:pt x="323" y="105"/>
                    <a:pt x="320" y="107"/>
                    <a:pt x="313" y="108"/>
                  </a:cubicBezTo>
                  <a:cubicBezTo>
                    <a:pt x="308" y="109"/>
                    <a:pt x="304" y="108"/>
                    <a:pt x="299" y="108"/>
                  </a:cubicBezTo>
                  <a:cubicBezTo>
                    <a:pt x="297" y="107"/>
                    <a:pt x="295" y="108"/>
                    <a:pt x="293" y="107"/>
                  </a:cubicBezTo>
                  <a:cubicBezTo>
                    <a:pt x="287" y="105"/>
                    <a:pt x="284" y="103"/>
                    <a:pt x="278" y="101"/>
                  </a:cubicBezTo>
                  <a:cubicBezTo>
                    <a:pt x="276" y="104"/>
                    <a:pt x="276" y="107"/>
                    <a:pt x="274" y="110"/>
                  </a:cubicBezTo>
                  <a:cubicBezTo>
                    <a:pt x="273" y="112"/>
                    <a:pt x="270" y="114"/>
                    <a:pt x="267" y="115"/>
                  </a:cubicBezTo>
                  <a:cubicBezTo>
                    <a:pt x="263" y="117"/>
                    <a:pt x="260" y="118"/>
                    <a:pt x="255" y="118"/>
                  </a:cubicBezTo>
                  <a:cubicBezTo>
                    <a:pt x="246" y="118"/>
                    <a:pt x="242" y="111"/>
                    <a:pt x="236" y="104"/>
                  </a:cubicBezTo>
                  <a:cubicBezTo>
                    <a:pt x="228" y="97"/>
                    <a:pt x="225" y="91"/>
                    <a:pt x="219" y="83"/>
                  </a:cubicBezTo>
                  <a:cubicBezTo>
                    <a:pt x="216" y="85"/>
                    <a:pt x="214" y="87"/>
                    <a:pt x="210" y="88"/>
                  </a:cubicBezTo>
                  <a:cubicBezTo>
                    <a:pt x="203" y="92"/>
                    <a:pt x="197" y="94"/>
                    <a:pt x="188" y="94"/>
                  </a:cubicBezTo>
                  <a:cubicBezTo>
                    <a:pt x="184" y="94"/>
                    <a:pt x="182" y="93"/>
                    <a:pt x="179" y="92"/>
                  </a:cubicBezTo>
                  <a:cubicBezTo>
                    <a:pt x="173" y="90"/>
                    <a:pt x="169" y="89"/>
                    <a:pt x="166" y="84"/>
                  </a:cubicBezTo>
                  <a:cubicBezTo>
                    <a:pt x="165" y="83"/>
                    <a:pt x="164" y="81"/>
                    <a:pt x="163" y="80"/>
                  </a:cubicBezTo>
                  <a:cubicBezTo>
                    <a:pt x="162" y="79"/>
                    <a:pt x="160" y="78"/>
                    <a:pt x="159" y="76"/>
                  </a:cubicBezTo>
                  <a:cubicBezTo>
                    <a:pt x="157" y="73"/>
                    <a:pt x="155" y="70"/>
                    <a:pt x="154" y="65"/>
                  </a:cubicBezTo>
                  <a:cubicBezTo>
                    <a:pt x="153" y="63"/>
                    <a:pt x="152" y="61"/>
                    <a:pt x="150" y="59"/>
                  </a:cubicBezTo>
                  <a:cubicBezTo>
                    <a:pt x="148" y="53"/>
                    <a:pt x="147" y="49"/>
                    <a:pt x="147" y="42"/>
                  </a:cubicBezTo>
                  <a:cubicBezTo>
                    <a:pt x="144" y="42"/>
                    <a:pt x="142" y="41"/>
                    <a:pt x="140" y="41"/>
                  </a:cubicBezTo>
                  <a:cubicBezTo>
                    <a:pt x="124" y="38"/>
                    <a:pt x="114" y="36"/>
                    <a:pt x="99" y="31"/>
                  </a:cubicBezTo>
                  <a:cubicBezTo>
                    <a:pt x="92" y="29"/>
                    <a:pt x="88" y="27"/>
                    <a:pt x="81" y="26"/>
                  </a:cubicBezTo>
                  <a:cubicBezTo>
                    <a:pt x="68" y="23"/>
                    <a:pt x="60" y="22"/>
                    <a:pt x="47" y="17"/>
                  </a:cubicBezTo>
                  <a:cubicBezTo>
                    <a:pt x="44" y="16"/>
                    <a:pt x="42" y="14"/>
                    <a:pt x="39" y="13"/>
                  </a:cubicBezTo>
                  <a:cubicBezTo>
                    <a:pt x="37" y="12"/>
                    <a:pt x="35" y="12"/>
                    <a:pt x="34" y="11"/>
                  </a:cubicBezTo>
                  <a:cubicBezTo>
                    <a:pt x="29" y="9"/>
                    <a:pt x="28" y="6"/>
                    <a:pt x="23" y="3"/>
                  </a:cubicBezTo>
                  <a:cubicBezTo>
                    <a:pt x="21" y="2"/>
                    <a:pt x="17" y="2"/>
                    <a:pt x="15" y="0"/>
                  </a:cubicBezTo>
                  <a:cubicBezTo>
                    <a:pt x="15" y="0"/>
                    <a:pt x="15" y="0"/>
                    <a:pt x="15" y="0"/>
                  </a:cubicBezTo>
                  <a:cubicBezTo>
                    <a:pt x="13" y="3"/>
                    <a:pt x="12" y="3"/>
                    <a:pt x="9" y="6"/>
                  </a:cubicBezTo>
                  <a:cubicBezTo>
                    <a:pt x="4" y="13"/>
                    <a:pt x="0" y="16"/>
                    <a:pt x="0" y="24"/>
                  </a:cubicBezTo>
                  <a:cubicBezTo>
                    <a:pt x="0" y="31"/>
                    <a:pt x="2" y="35"/>
                    <a:pt x="3" y="43"/>
                  </a:cubicBezTo>
                  <a:cubicBezTo>
                    <a:pt x="3" y="50"/>
                    <a:pt x="4" y="55"/>
                    <a:pt x="9" y="60"/>
                  </a:cubicBezTo>
                  <a:cubicBezTo>
                    <a:pt x="10" y="61"/>
                    <a:pt x="11" y="62"/>
                    <a:pt x="13" y="63"/>
                  </a:cubicBezTo>
                  <a:cubicBezTo>
                    <a:pt x="18" y="66"/>
                    <a:pt x="21" y="71"/>
                    <a:pt x="23" y="77"/>
                  </a:cubicBezTo>
                  <a:cubicBezTo>
                    <a:pt x="24" y="80"/>
                    <a:pt x="24" y="83"/>
                    <a:pt x="26" y="86"/>
                  </a:cubicBezTo>
                  <a:cubicBezTo>
                    <a:pt x="28" y="89"/>
                    <a:pt x="30" y="91"/>
                    <a:pt x="34" y="91"/>
                  </a:cubicBezTo>
                  <a:cubicBezTo>
                    <a:pt x="53" y="91"/>
                    <a:pt x="53" y="91"/>
                    <a:pt x="53" y="91"/>
                  </a:cubicBezTo>
                  <a:cubicBezTo>
                    <a:pt x="59" y="91"/>
                    <a:pt x="62" y="92"/>
                    <a:pt x="66" y="95"/>
                  </a:cubicBezTo>
                  <a:cubicBezTo>
                    <a:pt x="68" y="96"/>
                    <a:pt x="69" y="97"/>
                    <a:pt x="71" y="99"/>
                  </a:cubicBezTo>
                  <a:cubicBezTo>
                    <a:pt x="76" y="103"/>
                    <a:pt x="80" y="106"/>
                    <a:pt x="85" y="110"/>
                  </a:cubicBezTo>
                  <a:cubicBezTo>
                    <a:pt x="92" y="115"/>
                    <a:pt x="95" y="120"/>
                    <a:pt x="100" y="127"/>
                  </a:cubicBezTo>
                  <a:cubicBezTo>
                    <a:pt x="103" y="132"/>
                    <a:pt x="105" y="135"/>
                    <a:pt x="106" y="140"/>
                  </a:cubicBezTo>
                  <a:cubicBezTo>
                    <a:pt x="106" y="144"/>
                    <a:pt x="106" y="144"/>
                    <a:pt x="106" y="144"/>
                  </a:cubicBezTo>
                  <a:cubicBezTo>
                    <a:pt x="104" y="144"/>
                    <a:pt x="103" y="144"/>
                    <a:pt x="101" y="145"/>
                  </a:cubicBezTo>
                  <a:cubicBezTo>
                    <a:pt x="86" y="142"/>
                    <a:pt x="86" y="142"/>
                    <a:pt x="86" y="142"/>
                  </a:cubicBezTo>
                  <a:cubicBezTo>
                    <a:pt x="83" y="150"/>
                    <a:pt x="82" y="156"/>
                    <a:pt x="78" y="164"/>
                  </a:cubicBezTo>
                  <a:cubicBezTo>
                    <a:pt x="76" y="167"/>
                    <a:pt x="75" y="169"/>
                    <a:pt x="74" y="172"/>
                  </a:cubicBezTo>
                  <a:cubicBezTo>
                    <a:pt x="72" y="177"/>
                    <a:pt x="70" y="180"/>
                    <a:pt x="68" y="185"/>
                  </a:cubicBezTo>
                  <a:cubicBezTo>
                    <a:pt x="65" y="191"/>
                    <a:pt x="62" y="195"/>
                    <a:pt x="55" y="195"/>
                  </a:cubicBezTo>
                  <a:cubicBezTo>
                    <a:pt x="52" y="195"/>
                    <a:pt x="50" y="194"/>
                    <a:pt x="48" y="193"/>
                  </a:cubicBezTo>
                  <a:cubicBezTo>
                    <a:pt x="41" y="191"/>
                    <a:pt x="37" y="189"/>
                    <a:pt x="30" y="189"/>
                  </a:cubicBezTo>
                  <a:cubicBezTo>
                    <a:pt x="24" y="189"/>
                    <a:pt x="20" y="191"/>
                    <a:pt x="14" y="195"/>
                  </a:cubicBezTo>
                  <a:cubicBezTo>
                    <a:pt x="11" y="196"/>
                    <a:pt x="10" y="197"/>
                    <a:pt x="8" y="199"/>
                  </a:cubicBezTo>
                  <a:cubicBezTo>
                    <a:pt x="5" y="200"/>
                    <a:pt x="2" y="202"/>
                    <a:pt x="2" y="205"/>
                  </a:cubicBezTo>
                  <a:cubicBezTo>
                    <a:pt x="2" y="206"/>
                    <a:pt x="3" y="207"/>
                    <a:pt x="4" y="208"/>
                  </a:cubicBezTo>
                  <a:cubicBezTo>
                    <a:pt x="5" y="210"/>
                    <a:pt x="5" y="212"/>
                    <a:pt x="5" y="214"/>
                  </a:cubicBezTo>
                  <a:cubicBezTo>
                    <a:pt x="5" y="225"/>
                    <a:pt x="5" y="225"/>
                    <a:pt x="5" y="225"/>
                  </a:cubicBezTo>
                  <a:cubicBezTo>
                    <a:pt x="5" y="231"/>
                    <a:pt x="9" y="236"/>
                    <a:pt x="9" y="242"/>
                  </a:cubicBezTo>
                  <a:close/>
                </a:path>
              </a:pathLst>
            </a:custGeom>
            <a:noFill/>
            <a:ln w="4763" cap="rnd">
              <a:solidFill>
                <a:schemeClr val="bg1"/>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30">
              <a:extLst>
                <a:ext uri="{FF2B5EF4-FFF2-40B4-BE49-F238E27FC236}">
                  <a16:creationId xmlns:a16="http://schemas.microsoft.com/office/drawing/2014/main" id="{A75937BF-08D9-3C74-78D6-B8CFF1D4B263}"/>
                </a:ext>
              </a:extLst>
            </p:cNvPr>
            <p:cNvSpPr>
              <a:spLocks/>
            </p:cNvSpPr>
            <p:nvPr/>
          </p:nvSpPr>
          <p:spPr bwMode="auto">
            <a:xfrm>
              <a:off x="2177347" y="2368708"/>
              <a:ext cx="388444" cy="449396"/>
            </a:xfrm>
            <a:custGeom>
              <a:avLst/>
              <a:gdLst>
                <a:gd name="T0" fmla="*/ 2147483646 w 231"/>
                <a:gd name="T1" fmla="*/ 2147483646 h 260"/>
                <a:gd name="T2" fmla="*/ 2147483646 w 231"/>
                <a:gd name="T3" fmla="*/ 2147483646 h 260"/>
                <a:gd name="T4" fmla="*/ 2147483646 w 231"/>
                <a:gd name="T5" fmla="*/ 2147483646 h 260"/>
                <a:gd name="T6" fmla="*/ 2147483646 w 231"/>
                <a:gd name="T7" fmla="*/ 2147483646 h 260"/>
                <a:gd name="T8" fmla="*/ 2147483646 w 231"/>
                <a:gd name="T9" fmla="*/ 2147483646 h 260"/>
                <a:gd name="T10" fmla="*/ 2147483646 w 231"/>
                <a:gd name="T11" fmla="*/ 2147483646 h 260"/>
                <a:gd name="T12" fmla="*/ 2147483646 w 231"/>
                <a:gd name="T13" fmla="*/ 2147483646 h 260"/>
                <a:gd name="T14" fmla="*/ 2147483646 w 231"/>
                <a:gd name="T15" fmla="*/ 2147483646 h 260"/>
                <a:gd name="T16" fmla="*/ 2147483646 w 231"/>
                <a:gd name="T17" fmla="*/ 2147483646 h 260"/>
                <a:gd name="T18" fmla="*/ 2147483646 w 231"/>
                <a:gd name="T19" fmla="*/ 2147483646 h 260"/>
                <a:gd name="T20" fmla="*/ 2147483646 w 231"/>
                <a:gd name="T21" fmla="*/ 2147483646 h 260"/>
                <a:gd name="T22" fmla="*/ 2147483646 w 231"/>
                <a:gd name="T23" fmla="*/ 2147483646 h 260"/>
                <a:gd name="T24" fmla="*/ 2147483646 w 231"/>
                <a:gd name="T25" fmla="*/ 2147483646 h 260"/>
                <a:gd name="T26" fmla="*/ 2147483646 w 231"/>
                <a:gd name="T27" fmla="*/ 2147483646 h 260"/>
                <a:gd name="T28" fmla="*/ 2147483646 w 231"/>
                <a:gd name="T29" fmla="*/ 2147483646 h 260"/>
                <a:gd name="T30" fmla="*/ 2147483646 w 231"/>
                <a:gd name="T31" fmla="*/ 2147483646 h 260"/>
                <a:gd name="T32" fmla="*/ 2147483646 w 231"/>
                <a:gd name="T33" fmla="*/ 2147483646 h 260"/>
                <a:gd name="T34" fmla="*/ 2147483646 w 231"/>
                <a:gd name="T35" fmla="*/ 2147483646 h 260"/>
                <a:gd name="T36" fmla="*/ 2147483646 w 231"/>
                <a:gd name="T37" fmla="*/ 0 h 260"/>
                <a:gd name="T38" fmla="*/ 2147483646 w 231"/>
                <a:gd name="T39" fmla="*/ 2147483646 h 260"/>
                <a:gd name="T40" fmla="*/ 2147483646 w 231"/>
                <a:gd name="T41" fmla="*/ 2147483646 h 260"/>
                <a:gd name="T42" fmla="*/ 2147483646 w 231"/>
                <a:gd name="T43" fmla="*/ 2147483646 h 260"/>
                <a:gd name="T44" fmla="*/ 2147483646 w 231"/>
                <a:gd name="T45" fmla="*/ 2147483646 h 260"/>
                <a:gd name="T46" fmla="*/ 2147483646 w 231"/>
                <a:gd name="T47" fmla="*/ 2147483646 h 260"/>
                <a:gd name="T48" fmla="*/ 2147483646 w 231"/>
                <a:gd name="T49" fmla="*/ 2147483646 h 260"/>
                <a:gd name="T50" fmla="*/ 2147483646 w 231"/>
                <a:gd name="T51" fmla="*/ 2147483646 h 260"/>
                <a:gd name="T52" fmla="*/ 2147483646 w 231"/>
                <a:gd name="T53" fmla="*/ 2147483646 h 260"/>
                <a:gd name="T54" fmla="*/ 0 w 231"/>
                <a:gd name="T55" fmla="*/ 2147483646 h 260"/>
                <a:gd name="T56" fmla="*/ 2147483646 w 231"/>
                <a:gd name="T57" fmla="*/ 2147483646 h 260"/>
                <a:gd name="T58" fmla="*/ 2147483646 w 231"/>
                <a:gd name="T59" fmla="*/ 2147483646 h 260"/>
                <a:gd name="T60" fmla="*/ 2147483646 w 231"/>
                <a:gd name="T61" fmla="*/ 2147483646 h 260"/>
                <a:gd name="T62" fmla="*/ 2147483646 w 231"/>
                <a:gd name="T63" fmla="*/ 2147483646 h 260"/>
                <a:gd name="T64" fmla="*/ 2147483646 w 231"/>
                <a:gd name="T65" fmla="*/ 2147483646 h 260"/>
                <a:gd name="T66" fmla="*/ 2147483646 w 231"/>
                <a:gd name="T67" fmla="*/ 2147483646 h 260"/>
                <a:gd name="T68" fmla="*/ 2147483646 w 231"/>
                <a:gd name="T69" fmla="*/ 2147483646 h 2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1"/>
                <a:gd name="T106" fmla="*/ 0 h 260"/>
                <a:gd name="T107" fmla="*/ 231 w 231"/>
                <a:gd name="T108" fmla="*/ 260 h 2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1" h="260">
                  <a:moveTo>
                    <a:pt x="158" y="260"/>
                  </a:moveTo>
                  <a:cubicBezTo>
                    <a:pt x="166" y="258"/>
                    <a:pt x="169" y="251"/>
                    <a:pt x="173" y="244"/>
                  </a:cubicBezTo>
                  <a:cubicBezTo>
                    <a:pt x="175" y="240"/>
                    <a:pt x="177" y="238"/>
                    <a:pt x="178" y="233"/>
                  </a:cubicBezTo>
                  <a:cubicBezTo>
                    <a:pt x="186" y="235"/>
                    <a:pt x="191" y="237"/>
                    <a:pt x="197" y="242"/>
                  </a:cubicBezTo>
                  <a:cubicBezTo>
                    <a:pt x="199" y="244"/>
                    <a:pt x="201" y="244"/>
                    <a:pt x="204" y="246"/>
                  </a:cubicBezTo>
                  <a:cubicBezTo>
                    <a:pt x="204" y="246"/>
                    <a:pt x="204" y="246"/>
                    <a:pt x="204" y="246"/>
                  </a:cubicBezTo>
                  <a:cubicBezTo>
                    <a:pt x="204" y="235"/>
                    <a:pt x="204" y="235"/>
                    <a:pt x="204" y="235"/>
                  </a:cubicBezTo>
                  <a:cubicBezTo>
                    <a:pt x="204" y="229"/>
                    <a:pt x="207" y="226"/>
                    <a:pt x="212" y="223"/>
                  </a:cubicBezTo>
                  <a:cubicBezTo>
                    <a:pt x="213" y="222"/>
                    <a:pt x="213" y="221"/>
                    <a:pt x="214" y="220"/>
                  </a:cubicBezTo>
                  <a:cubicBezTo>
                    <a:pt x="219" y="216"/>
                    <a:pt x="223" y="213"/>
                    <a:pt x="227" y="207"/>
                  </a:cubicBezTo>
                  <a:cubicBezTo>
                    <a:pt x="229" y="204"/>
                    <a:pt x="231" y="203"/>
                    <a:pt x="231" y="200"/>
                  </a:cubicBezTo>
                  <a:cubicBezTo>
                    <a:pt x="231" y="197"/>
                    <a:pt x="229" y="197"/>
                    <a:pt x="227" y="195"/>
                  </a:cubicBezTo>
                  <a:cubicBezTo>
                    <a:pt x="223" y="193"/>
                    <a:pt x="221" y="193"/>
                    <a:pt x="217" y="191"/>
                  </a:cubicBezTo>
                  <a:cubicBezTo>
                    <a:pt x="213" y="190"/>
                    <a:pt x="212" y="188"/>
                    <a:pt x="208" y="186"/>
                  </a:cubicBezTo>
                  <a:cubicBezTo>
                    <a:pt x="205" y="184"/>
                    <a:pt x="202" y="183"/>
                    <a:pt x="201" y="180"/>
                  </a:cubicBezTo>
                  <a:cubicBezTo>
                    <a:pt x="199" y="175"/>
                    <a:pt x="198" y="173"/>
                    <a:pt x="195" y="169"/>
                  </a:cubicBezTo>
                  <a:cubicBezTo>
                    <a:pt x="194" y="166"/>
                    <a:pt x="192" y="165"/>
                    <a:pt x="190" y="163"/>
                  </a:cubicBezTo>
                  <a:cubicBezTo>
                    <a:pt x="188" y="158"/>
                    <a:pt x="188" y="155"/>
                    <a:pt x="185" y="150"/>
                  </a:cubicBezTo>
                  <a:cubicBezTo>
                    <a:pt x="184" y="148"/>
                    <a:pt x="182" y="147"/>
                    <a:pt x="182" y="145"/>
                  </a:cubicBezTo>
                  <a:cubicBezTo>
                    <a:pt x="182" y="142"/>
                    <a:pt x="185" y="142"/>
                    <a:pt x="186" y="141"/>
                  </a:cubicBezTo>
                  <a:cubicBezTo>
                    <a:pt x="189" y="138"/>
                    <a:pt x="191" y="136"/>
                    <a:pt x="194" y="134"/>
                  </a:cubicBezTo>
                  <a:cubicBezTo>
                    <a:pt x="199" y="129"/>
                    <a:pt x="202" y="125"/>
                    <a:pt x="207" y="120"/>
                  </a:cubicBezTo>
                  <a:cubicBezTo>
                    <a:pt x="211" y="115"/>
                    <a:pt x="215" y="112"/>
                    <a:pt x="217" y="105"/>
                  </a:cubicBezTo>
                  <a:cubicBezTo>
                    <a:pt x="217" y="104"/>
                    <a:pt x="217" y="102"/>
                    <a:pt x="218" y="101"/>
                  </a:cubicBezTo>
                  <a:cubicBezTo>
                    <a:pt x="219" y="96"/>
                    <a:pt x="221" y="94"/>
                    <a:pt x="221" y="88"/>
                  </a:cubicBezTo>
                  <a:cubicBezTo>
                    <a:pt x="221" y="86"/>
                    <a:pt x="219" y="86"/>
                    <a:pt x="217" y="85"/>
                  </a:cubicBezTo>
                  <a:cubicBezTo>
                    <a:pt x="214" y="85"/>
                    <a:pt x="213" y="84"/>
                    <a:pt x="210" y="83"/>
                  </a:cubicBezTo>
                  <a:cubicBezTo>
                    <a:pt x="205" y="81"/>
                    <a:pt x="202" y="81"/>
                    <a:pt x="198" y="76"/>
                  </a:cubicBezTo>
                  <a:cubicBezTo>
                    <a:pt x="198" y="76"/>
                    <a:pt x="198" y="76"/>
                    <a:pt x="198" y="76"/>
                  </a:cubicBezTo>
                  <a:cubicBezTo>
                    <a:pt x="193" y="76"/>
                    <a:pt x="189" y="76"/>
                    <a:pt x="184" y="76"/>
                  </a:cubicBezTo>
                  <a:cubicBezTo>
                    <a:pt x="179" y="76"/>
                    <a:pt x="176" y="73"/>
                    <a:pt x="171" y="73"/>
                  </a:cubicBezTo>
                  <a:cubicBezTo>
                    <a:pt x="166" y="73"/>
                    <a:pt x="161" y="74"/>
                    <a:pt x="159" y="70"/>
                  </a:cubicBezTo>
                  <a:cubicBezTo>
                    <a:pt x="156" y="65"/>
                    <a:pt x="156" y="62"/>
                    <a:pt x="155" y="57"/>
                  </a:cubicBezTo>
                  <a:cubicBezTo>
                    <a:pt x="155" y="57"/>
                    <a:pt x="155" y="57"/>
                    <a:pt x="155" y="57"/>
                  </a:cubicBezTo>
                  <a:cubicBezTo>
                    <a:pt x="150" y="57"/>
                    <a:pt x="147" y="56"/>
                    <a:pt x="142" y="57"/>
                  </a:cubicBezTo>
                  <a:cubicBezTo>
                    <a:pt x="142" y="44"/>
                    <a:pt x="138" y="36"/>
                    <a:pt x="128" y="28"/>
                  </a:cubicBezTo>
                  <a:cubicBezTo>
                    <a:pt x="123" y="24"/>
                    <a:pt x="121" y="19"/>
                    <a:pt x="118" y="13"/>
                  </a:cubicBezTo>
                  <a:cubicBezTo>
                    <a:pt x="116" y="8"/>
                    <a:pt x="115" y="5"/>
                    <a:pt x="113" y="0"/>
                  </a:cubicBezTo>
                  <a:cubicBezTo>
                    <a:pt x="109" y="1"/>
                    <a:pt x="106" y="1"/>
                    <a:pt x="103" y="4"/>
                  </a:cubicBezTo>
                  <a:cubicBezTo>
                    <a:pt x="101" y="6"/>
                    <a:pt x="101" y="8"/>
                    <a:pt x="101" y="10"/>
                  </a:cubicBezTo>
                  <a:cubicBezTo>
                    <a:pt x="100" y="13"/>
                    <a:pt x="100" y="15"/>
                    <a:pt x="100" y="17"/>
                  </a:cubicBezTo>
                  <a:cubicBezTo>
                    <a:pt x="99" y="24"/>
                    <a:pt x="97" y="28"/>
                    <a:pt x="95" y="35"/>
                  </a:cubicBezTo>
                  <a:cubicBezTo>
                    <a:pt x="94" y="38"/>
                    <a:pt x="93" y="41"/>
                    <a:pt x="90" y="43"/>
                  </a:cubicBezTo>
                  <a:cubicBezTo>
                    <a:pt x="88" y="45"/>
                    <a:pt x="87" y="47"/>
                    <a:pt x="86" y="49"/>
                  </a:cubicBezTo>
                  <a:cubicBezTo>
                    <a:pt x="84" y="51"/>
                    <a:pt x="82" y="52"/>
                    <a:pt x="79" y="54"/>
                  </a:cubicBezTo>
                  <a:cubicBezTo>
                    <a:pt x="76" y="57"/>
                    <a:pt x="74" y="60"/>
                    <a:pt x="69" y="62"/>
                  </a:cubicBezTo>
                  <a:cubicBezTo>
                    <a:pt x="66" y="64"/>
                    <a:pt x="65" y="66"/>
                    <a:pt x="61" y="68"/>
                  </a:cubicBezTo>
                  <a:cubicBezTo>
                    <a:pt x="55" y="71"/>
                    <a:pt x="51" y="72"/>
                    <a:pt x="44" y="72"/>
                  </a:cubicBezTo>
                  <a:cubicBezTo>
                    <a:pt x="42" y="72"/>
                    <a:pt x="40" y="71"/>
                    <a:pt x="38" y="72"/>
                  </a:cubicBezTo>
                  <a:cubicBezTo>
                    <a:pt x="37" y="79"/>
                    <a:pt x="37" y="84"/>
                    <a:pt x="33" y="91"/>
                  </a:cubicBezTo>
                  <a:cubicBezTo>
                    <a:pt x="32" y="94"/>
                    <a:pt x="33" y="96"/>
                    <a:pt x="30" y="98"/>
                  </a:cubicBezTo>
                  <a:cubicBezTo>
                    <a:pt x="29" y="99"/>
                    <a:pt x="28" y="99"/>
                    <a:pt x="26" y="99"/>
                  </a:cubicBezTo>
                  <a:cubicBezTo>
                    <a:pt x="22" y="101"/>
                    <a:pt x="21" y="103"/>
                    <a:pt x="18" y="106"/>
                  </a:cubicBezTo>
                  <a:cubicBezTo>
                    <a:pt x="10" y="111"/>
                    <a:pt x="9" y="118"/>
                    <a:pt x="7" y="128"/>
                  </a:cubicBezTo>
                  <a:cubicBezTo>
                    <a:pt x="5" y="134"/>
                    <a:pt x="4" y="139"/>
                    <a:pt x="0" y="145"/>
                  </a:cubicBezTo>
                  <a:cubicBezTo>
                    <a:pt x="0" y="145"/>
                    <a:pt x="0" y="145"/>
                    <a:pt x="0" y="145"/>
                  </a:cubicBezTo>
                  <a:cubicBezTo>
                    <a:pt x="5" y="148"/>
                    <a:pt x="7" y="152"/>
                    <a:pt x="12" y="155"/>
                  </a:cubicBezTo>
                  <a:cubicBezTo>
                    <a:pt x="18" y="158"/>
                    <a:pt x="23" y="158"/>
                    <a:pt x="29" y="161"/>
                  </a:cubicBezTo>
                  <a:cubicBezTo>
                    <a:pt x="44" y="167"/>
                    <a:pt x="52" y="171"/>
                    <a:pt x="67" y="176"/>
                  </a:cubicBezTo>
                  <a:cubicBezTo>
                    <a:pt x="75" y="179"/>
                    <a:pt x="78" y="183"/>
                    <a:pt x="86" y="187"/>
                  </a:cubicBezTo>
                  <a:cubicBezTo>
                    <a:pt x="88" y="188"/>
                    <a:pt x="90" y="188"/>
                    <a:pt x="92" y="191"/>
                  </a:cubicBezTo>
                  <a:cubicBezTo>
                    <a:pt x="96" y="194"/>
                    <a:pt x="98" y="197"/>
                    <a:pt x="102" y="200"/>
                  </a:cubicBezTo>
                  <a:cubicBezTo>
                    <a:pt x="107" y="204"/>
                    <a:pt x="111" y="205"/>
                    <a:pt x="113" y="211"/>
                  </a:cubicBezTo>
                  <a:cubicBezTo>
                    <a:pt x="114" y="212"/>
                    <a:pt x="115" y="213"/>
                    <a:pt x="116" y="214"/>
                  </a:cubicBezTo>
                  <a:cubicBezTo>
                    <a:pt x="117" y="218"/>
                    <a:pt x="117" y="220"/>
                    <a:pt x="118" y="224"/>
                  </a:cubicBezTo>
                  <a:cubicBezTo>
                    <a:pt x="119" y="226"/>
                    <a:pt x="121" y="227"/>
                    <a:pt x="122" y="230"/>
                  </a:cubicBezTo>
                  <a:cubicBezTo>
                    <a:pt x="123" y="233"/>
                    <a:pt x="125" y="234"/>
                    <a:pt x="127" y="237"/>
                  </a:cubicBezTo>
                  <a:cubicBezTo>
                    <a:pt x="129" y="239"/>
                    <a:pt x="131" y="242"/>
                    <a:pt x="134" y="242"/>
                  </a:cubicBezTo>
                  <a:cubicBezTo>
                    <a:pt x="138" y="242"/>
                    <a:pt x="140" y="243"/>
                    <a:pt x="143" y="245"/>
                  </a:cubicBezTo>
                  <a:cubicBezTo>
                    <a:pt x="146" y="248"/>
                    <a:pt x="147" y="250"/>
                    <a:pt x="150" y="253"/>
                  </a:cubicBezTo>
                  <a:cubicBezTo>
                    <a:pt x="153" y="255"/>
                    <a:pt x="156" y="257"/>
                    <a:pt x="158" y="260"/>
                  </a:cubicBezTo>
                  <a:close/>
                </a:path>
              </a:pathLst>
            </a:custGeom>
            <a:solidFill>
              <a:srgbClr val="0A518F"/>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31">
              <a:extLst>
                <a:ext uri="{FF2B5EF4-FFF2-40B4-BE49-F238E27FC236}">
                  <a16:creationId xmlns:a16="http://schemas.microsoft.com/office/drawing/2014/main" id="{EF45F802-1BA7-B595-91A9-0639299989EF}"/>
                </a:ext>
              </a:extLst>
            </p:cNvPr>
            <p:cNvSpPr>
              <a:spLocks/>
            </p:cNvSpPr>
            <p:nvPr/>
          </p:nvSpPr>
          <p:spPr bwMode="auto">
            <a:xfrm>
              <a:off x="2443616" y="2771186"/>
              <a:ext cx="725495" cy="546347"/>
            </a:xfrm>
            <a:custGeom>
              <a:avLst/>
              <a:gdLst>
                <a:gd name="T0" fmla="*/ 156 w 432"/>
                <a:gd name="T1" fmla="*/ 304 h 316"/>
                <a:gd name="T2" fmla="*/ 156 w 432"/>
                <a:gd name="T3" fmla="*/ 278 h 316"/>
                <a:gd name="T4" fmla="*/ 126 w 432"/>
                <a:gd name="T5" fmla="*/ 245 h 316"/>
                <a:gd name="T6" fmla="*/ 123 w 432"/>
                <a:gd name="T7" fmla="*/ 224 h 316"/>
                <a:gd name="T8" fmla="*/ 92 w 432"/>
                <a:gd name="T9" fmla="*/ 185 h 316"/>
                <a:gd name="T10" fmla="*/ 57 w 432"/>
                <a:gd name="T11" fmla="*/ 153 h 316"/>
                <a:gd name="T12" fmla="*/ 40 w 432"/>
                <a:gd name="T13" fmla="*/ 130 h 316"/>
                <a:gd name="T14" fmla="*/ 24 w 432"/>
                <a:gd name="T15" fmla="*/ 95 h 316"/>
                <a:gd name="T16" fmla="*/ 10 w 432"/>
                <a:gd name="T17" fmla="*/ 54 h 316"/>
                <a:gd name="T18" fmla="*/ 2 w 432"/>
                <a:gd name="T19" fmla="*/ 36 h 316"/>
                <a:gd name="T20" fmla="*/ 15 w 432"/>
                <a:gd name="T21" fmla="*/ 11 h 316"/>
                <a:gd name="T22" fmla="*/ 46 w 432"/>
                <a:gd name="T23" fmla="*/ 13 h 316"/>
                <a:gd name="T24" fmla="*/ 52 w 432"/>
                <a:gd name="T25" fmla="*/ 37 h 316"/>
                <a:gd name="T26" fmla="*/ 49 w 432"/>
                <a:gd name="T27" fmla="*/ 62 h 316"/>
                <a:gd name="T28" fmla="*/ 72 w 432"/>
                <a:gd name="T29" fmla="*/ 78 h 316"/>
                <a:gd name="T30" fmla="*/ 96 w 432"/>
                <a:gd name="T31" fmla="*/ 105 h 316"/>
                <a:gd name="T32" fmla="*/ 114 w 432"/>
                <a:gd name="T33" fmla="*/ 93 h 316"/>
                <a:gd name="T34" fmla="*/ 152 w 432"/>
                <a:gd name="T35" fmla="*/ 74 h 316"/>
                <a:gd name="T36" fmla="*/ 151 w 432"/>
                <a:gd name="T37" fmla="*/ 95 h 316"/>
                <a:gd name="T38" fmla="*/ 173 w 432"/>
                <a:gd name="T39" fmla="*/ 96 h 316"/>
                <a:gd name="T40" fmla="*/ 190 w 432"/>
                <a:gd name="T41" fmla="*/ 89 h 316"/>
                <a:gd name="T42" fmla="*/ 204 w 432"/>
                <a:gd name="T43" fmla="*/ 101 h 316"/>
                <a:gd name="T44" fmla="*/ 218 w 432"/>
                <a:gd name="T45" fmla="*/ 129 h 316"/>
                <a:gd name="T46" fmla="*/ 273 w 432"/>
                <a:gd name="T47" fmla="*/ 104 h 316"/>
                <a:gd name="T48" fmla="*/ 290 w 432"/>
                <a:gd name="T49" fmla="*/ 83 h 316"/>
                <a:gd name="T50" fmla="*/ 275 w 432"/>
                <a:gd name="T51" fmla="*/ 51 h 316"/>
                <a:gd name="T52" fmla="*/ 264 w 432"/>
                <a:gd name="T53" fmla="*/ 17 h 316"/>
                <a:gd name="T54" fmla="*/ 277 w 432"/>
                <a:gd name="T55" fmla="*/ 8 h 316"/>
                <a:gd name="T56" fmla="*/ 303 w 432"/>
                <a:gd name="T57" fmla="*/ 20 h 316"/>
                <a:gd name="T58" fmla="*/ 315 w 432"/>
                <a:gd name="T59" fmla="*/ 63 h 316"/>
                <a:gd name="T60" fmla="*/ 323 w 432"/>
                <a:gd name="T61" fmla="*/ 80 h 316"/>
                <a:gd name="T62" fmla="*/ 341 w 432"/>
                <a:gd name="T63" fmla="*/ 120 h 316"/>
                <a:gd name="T64" fmla="*/ 359 w 432"/>
                <a:gd name="T65" fmla="*/ 166 h 316"/>
                <a:gd name="T66" fmla="*/ 382 w 432"/>
                <a:gd name="T67" fmla="*/ 175 h 316"/>
                <a:gd name="T68" fmla="*/ 422 w 432"/>
                <a:gd name="T69" fmla="*/ 189 h 316"/>
                <a:gd name="T70" fmla="*/ 424 w 432"/>
                <a:gd name="T71" fmla="*/ 223 h 316"/>
                <a:gd name="T72" fmla="*/ 396 w 432"/>
                <a:gd name="T73" fmla="*/ 243 h 316"/>
                <a:gd name="T74" fmla="*/ 365 w 432"/>
                <a:gd name="T75" fmla="*/ 253 h 316"/>
                <a:gd name="T76" fmla="*/ 350 w 432"/>
                <a:gd name="T77" fmla="*/ 239 h 316"/>
                <a:gd name="T78" fmla="*/ 322 w 432"/>
                <a:gd name="T79" fmla="*/ 206 h 316"/>
                <a:gd name="T80" fmla="*/ 304 w 432"/>
                <a:gd name="T81" fmla="*/ 183 h 316"/>
                <a:gd name="T82" fmla="*/ 270 w 432"/>
                <a:gd name="T83" fmla="*/ 189 h 316"/>
                <a:gd name="T84" fmla="*/ 242 w 432"/>
                <a:gd name="T85" fmla="*/ 215 h 316"/>
                <a:gd name="T86" fmla="*/ 219 w 432"/>
                <a:gd name="T87" fmla="*/ 271 h 316"/>
                <a:gd name="T88" fmla="*/ 179 w 432"/>
                <a:gd name="T89" fmla="*/ 28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2" h="316">
                  <a:moveTo>
                    <a:pt x="165" y="316"/>
                  </a:moveTo>
                  <a:cubicBezTo>
                    <a:pt x="164" y="315"/>
                    <a:pt x="162" y="313"/>
                    <a:pt x="161" y="312"/>
                  </a:cubicBezTo>
                  <a:cubicBezTo>
                    <a:pt x="159" y="309"/>
                    <a:pt x="158" y="307"/>
                    <a:pt x="156" y="304"/>
                  </a:cubicBezTo>
                  <a:cubicBezTo>
                    <a:pt x="155" y="301"/>
                    <a:pt x="152" y="300"/>
                    <a:pt x="152" y="297"/>
                  </a:cubicBezTo>
                  <a:cubicBezTo>
                    <a:pt x="152" y="292"/>
                    <a:pt x="156" y="290"/>
                    <a:pt x="156" y="285"/>
                  </a:cubicBezTo>
                  <a:cubicBezTo>
                    <a:pt x="156" y="278"/>
                    <a:pt x="156" y="278"/>
                    <a:pt x="156" y="278"/>
                  </a:cubicBezTo>
                  <a:cubicBezTo>
                    <a:pt x="156" y="269"/>
                    <a:pt x="150" y="265"/>
                    <a:pt x="145" y="258"/>
                  </a:cubicBezTo>
                  <a:cubicBezTo>
                    <a:pt x="141" y="252"/>
                    <a:pt x="135" y="252"/>
                    <a:pt x="130" y="248"/>
                  </a:cubicBezTo>
                  <a:cubicBezTo>
                    <a:pt x="128" y="247"/>
                    <a:pt x="127" y="246"/>
                    <a:pt x="126" y="245"/>
                  </a:cubicBezTo>
                  <a:cubicBezTo>
                    <a:pt x="125" y="244"/>
                    <a:pt x="124" y="244"/>
                    <a:pt x="124" y="243"/>
                  </a:cubicBezTo>
                  <a:cubicBezTo>
                    <a:pt x="124" y="240"/>
                    <a:pt x="129" y="240"/>
                    <a:pt x="129" y="237"/>
                  </a:cubicBezTo>
                  <a:cubicBezTo>
                    <a:pt x="129" y="232"/>
                    <a:pt x="126" y="229"/>
                    <a:pt x="123" y="224"/>
                  </a:cubicBezTo>
                  <a:cubicBezTo>
                    <a:pt x="122" y="222"/>
                    <a:pt x="120" y="222"/>
                    <a:pt x="120" y="220"/>
                  </a:cubicBezTo>
                  <a:cubicBezTo>
                    <a:pt x="118" y="211"/>
                    <a:pt x="115" y="207"/>
                    <a:pt x="109" y="201"/>
                  </a:cubicBezTo>
                  <a:cubicBezTo>
                    <a:pt x="102" y="195"/>
                    <a:pt x="96" y="194"/>
                    <a:pt x="92" y="185"/>
                  </a:cubicBezTo>
                  <a:cubicBezTo>
                    <a:pt x="91" y="182"/>
                    <a:pt x="90" y="180"/>
                    <a:pt x="87" y="179"/>
                  </a:cubicBezTo>
                  <a:cubicBezTo>
                    <a:pt x="83" y="177"/>
                    <a:pt x="79" y="176"/>
                    <a:pt x="76" y="171"/>
                  </a:cubicBezTo>
                  <a:cubicBezTo>
                    <a:pt x="68" y="165"/>
                    <a:pt x="61" y="163"/>
                    <a:pt x="57" y="153"/>
                  </a:cubicBezTo>
                  <a:cubicBezTo>
                    <a:pt x="55" y="149"/>
                    <a:pt x="53" y="146"/>
                    <a:pt x="51" y="142"/>
                  </a:cubicBezTo>
                  <a:cubicBezTo>
                    <a:pt x="49" y="139"/>
                    <a:pt x="48" y="137"/>
                    <a:pt x="45" y="135"/>
                  </a:cubicBezTo>
                  <a:cubicBezTo>
                    <a:pt x="43" y="133"/>
                    <a:pt x="40" y="132"/>
                    <a:pt x="40" y="130"/>
                  </a:cubicBezTo>
                  <a:cubicBezTo>
                    <a:pt x="40" y="128"/>
                    <a:pt x="42" y="127"/>
                    <a:pt x="42" y="125"/>
                  </a:cubicBezTo>
                  <a:cubicBezTo>
                    <a:pt x="42" y="121"/>
                    <a:pt x="40" y="118"/>
                    <a:pt x="38" y="114"/>
                  </a:cubicBezTo>
                  <a:cubicBezTo>
                    <a:pt x="34" y="106"/>
                    <a:pt x="28" y="103"/>
                    <a:pt x="24" y="95"/>
                  </a:cubicBezTo>
                  <a:cubicBezTo>
                    <a:pt x="22" y="91"/>
                    <a:pt x="20" y="89"/>
                    <a:pt x="19" y="85"/>
                  </a:cubicBezTo>
                  <a:cubicBezTo>
                    <a:pt x="19" y="77"/>
                    <a:pt x="18" y="72"/>
                    <a:pt x="15" y="65"/>
                  </a:cubicBezTo>
                  <a:cubicBezTo>
                    <a:pt x="13" y="61"/>
                    <a:pt x="13" y="57"/>
                    <a:pt x="10" y="54"/>
                  </a:cubicBezTo>
                  <a:cubicBezTo>
                    <a:pt x="7" y="52"/>
                    <a:pt x="6" y="51"/>
                    <a:pt x="4" y="49"/>
                  </a:cubicBezTo>
                  <a:cubicBezTo>
                    <a:pt x="2" y="48"/>
                    <a:pt x="1" y="47"/>
                    <a:pt x="1" y="45"/>
                  </a:cubicBezTo>
                  <a:cubicBezTo>
                    <a:pt x="1" y="41"/>
                    <a:pt x="2" y="39"/>
                    <a:pt x="2" y="36"/>
                  </a:cubicBezTo>
                  <a:cubicBezTo>
                    <a:pt x="2" y="32"/>
                    <a:pt x="1" y="30"/>
                    <a:pt x="0" y="27"/>
                  </a:cubicBezTo>
                  <a:cubicBezTo>
                    <a:pt x="0" y="27"/>
                    <a:pt x="0" y="27"/>
                    <a:pt x="0" y="27"/>
                  </a:cubicBezTo>
                  <a:cubicBezTo>
                    <a:pt x="8" y="25"/>
                    <a:pt x="11" y="18"/>
                    <a:pt x="15" y="11"/>
                  </a:cubicBezTo>
                  <a:cubicBezTo>
                    <a:pt x="17" y="7"/>
                    <a:pt x="19" y="5"/>
                    <a:pt x="20" y="0"/>
                  </a:cubicBezTo>
                  <a:cubicBezTo>
                    <a:pt x="28" y="2"/>
                    <a:pt x="33" y="4"/>
                    <a:pt x="39" y="9"/>
                  </a:cubicBezTo>
                  <a:cubicBezTo>
                    <a:pt x="41" y="11"/>
                    <a:pt x="43" y="11"/>
                    <a:pt x="46" y="13"/>
                  </a:cubicBezTo>
                  <a:cubicBezTo>
                    <a:pt x="46" y="13"/>
                    <a:pt x="46" y="13"/>
                    <a:pt x="46" y="13"/>
                  </a:cubicBezTo>
                  <a:cubicBezTo>
                    <a:pt x="47" y="17"/>
                    <a:pt x="47" y="19"/>
                    <a:pt x="48" y="23"/>
                  </a:cubicBezTo>
                  <a:cubicBezTo>
                    <a:pt x="49" y="29"/>
                    <a:pt x="52" y="32"/>
                    <a:pt x="52" y="37"/>
                  </a:cubicBezTo>
                  <a:cubicBezTo>
                    <a:pt x="52" y="39"/>
                    <a:pt x="50" y="40"/>
                    <a:pt x="50" y="42"/>
                  </a:cubicBezTo>
                  <a:cubicBezTo>
                    <a:pt x="47" y="48"/>
                    <a:pt x="45" y="51"/>
                    <a:pt x="45" y="57"/>
                  </a:cubicBezTo>
                  <a:cubicBezTo>
                    <a:pt x="45" y="59"/>
                    <a:pt x="47" y="61"/>
                    <a:pt x="49" y="62"/>
                  </a:cubicBezTo>
                  <a:cubicBezTo>
                    <a:pt x="53" y="64"/>
                    <a:pt x="54" y="67"/>
                    <a:pt x="58" y="68"/>
                  </a:cubicBezTo>
                  <a:cubicBezTo>
                    <a:pt x="60" y="69"/>
                    <a:pt x="61" y="71"/>
                    <a:pt x="64" y="72"/>
                  </a:cubicBezTo>
                  <a:cubicBezTo>
                    <a:pt x="67" y="74"/>
                    <a:pt x="70" y="75"/>
                    <a:pt x="72" y="78"/>
                  </a:cubicBezTo>
                  <a:cubicBezTo>
                    <a:pt x="77" y="84"/>
                    <a:pt x="79" y="87"/>
                    <a:pt x="84" y="93"/>
                  </a:cubicBezTo>
                  <a:cubicBezTo>
                    <a:pt x="85" y="96"/>
                    <a:pt x="87" y="97"/>
                    <a:pt x="89" y="100"/>
                  </a:cubicBezTo>
                  <a:cubicBezTo>
                    <a:pt x="91" y="102"/>
                    <a:pt x="92" y="105"/>
                    <a:pt x="96" y="105"/>
                  </a:cubicBezTo>
                  <a:cubicBezTo>
                    <a:pt x="97" y="105"/>
                    <a:pt x="98" y="104"/>
                    <a:pt x="100" y="104"/>
                  </a:cubicBezTo>
                  <a:cubicBezTo>
                    <a:pt x="104" y="104"/>
                    <a:pt x="107" y="104"/>
                    <a:pt x="110" y="102"/>
                  </a:cubicBezTo>
                  <a:cubicBezTo>
                    <a:pt x="113" y="99"/>
                    <a:pt x="113" y="97"/>
                    <a:pt x="114" y="93"/>
                  </a:cubicBezTo>
                  <a:cubicBezTo>
                    <a:pt x="115" y="89"/>
                    <a:pt x="118" y="87"/>
                    <a:pt x="120" y="82"/>
                  </a:cubicBezTo>
                  <a:cubicBezTo>
                    <a:pt x="123" y="78"/>
                    <a:pt x="124" y="73"/>
                    <a:pt x="130" y="73"/>
                  </a:cubicBezTo>
                  <a:cubicBezTo>
                    <a:pt x="138" y="73"/>
                    <a:pt x="143" y="74"/>
                    <a:pt x="152" y="74"/>
                  </a:cubicBezTo>
                  <a:cubicBezTo>
                    <a:pt x="152" y="75"/>
                    <a:pt x="152" y="76"/>
                    <a:pt x="152" y="77"/>
                  </a:cubicBezTo>
                  <a:cubicBezTo>
                    <a:pt x="152" y="78"/>
                    <a:pt x="151" y="80"/>
                    <a:pt x="151" y="81"/>
                  </a:cubicBezTo>
                  <a:cubicBezTo>
                    <a:pt x="151" y="95"/>
                    <a:pt x="151" y="95"/>
                    <a:pt x="151" y="95"/>
                  </a:cubicBezTo>
                  <a:cubicBezTo>
                    <a:pt x="154" y="95"/>
                    <a:pt x="156" y="95"/>
                    <a:pt x="158" y="95"/>
                  </a:cubicBezTo>
                  <a:cubicBezTo>
                    <a:pt x="160" y="95"/>
                    <a:pt x="161" y="96"/>
                    <a:pt x="162" y="96"/>
                  </a:cubicBezTo>
                  <a:cubicBezTo>
                    <a:pt x="173" y="96"/>
                    <a:pt x="173" y="96"/>
                    <a:pt x="173" y="96"/>
                  </a:cubicBezTo>
                  <a:cubicBezTo>
                    <a:pt x="174" y="96"/>
                    <a:pt x="174" y="95"/>
                    <a:pt x="175" y="95"/>
                  </a:cubicBezTo>
                  <a:cubicBezTo>
                    <a:pt x="179" y="93"/>
                    <a:pt x="181" y="93"/>
                    <a:pt x="184" y="91"/>
                  </a:cubicBezTo>
                  <a:cubicBezTo>
                    <a:pt x="186" y="90"/>
                    <a:pt x="187" y="89"/>
                    <a:pt x="190" y="89"/>
                  </a:cubicBezTo>
                  <a:cubicBezTo>
                    <a:pt x="192" y="89"/>
                    <a:pt x="192" y="91"/>
                    <a:pt x="194" y="91"/>
                  </a:cubicBezTo>
                  <a:cubicBezTo>
                    <a:pt x="197" y="92"/>
                    <a:pt x="199" y="91"/>
                    <a:pt x="201" y="93"/>
                  </a:cubicBezTo>
                  <a:cubicBezTo>
                    <a:pt x="204" y="95"/>
                    <a:pt x="203" y="98"/>
                    <a:pt x="204" y="101"/>
                  </a:cubicBezTo>
                  <a:cubicBezTo>
                    <a:pt x="205" y="105"/>
                    <a:pt x="208" y="107"/>
                    <a:pt x="209" y="111"/>
                  </a:cubicBezTo>
                  <a:cubicBezTo>
                    <a:pt x="212" y="118"/>
                    <a:pt x="212" y="122"/>
                    <a:pt x="216" y="128"/>
                  </a:cubicBezTo>
                  <a:cubicBezTo>
                    <a:pt x="216" y="128"/>
                    <a:pt x="218" y="128"/>
                    <a:pt x="218" y="129"/>
                  </a:cubicBezTo>
                  <a:cubicBezTo>
                    <a:pt x="223" y="122"/>
                    <a:pt x="228" y="117"/>
                    <a:pt x="236" y="117"/>
                  </a:cubicBezTo>
                  <a:cubicBezTo>
                    <a:pt x="242" y="117"/>
                    <a:pt x="245" y="119"/>
                    <a:pt x="250" y="119"/>
                  </a:cubicBezTo>
                  <a:cubicBezTo>
                    <a:pt x="261" y="119"/>
                    <a:pt x="265" y="112"/>
                    <a:pt x="273" y="104"/>
                  </a:cubicBezTo>
                  <a:cubicBezTo>
                    <a:pt x="277" y="100"/>
                    <a:pt x="280" y="98"/>
                    <a:pt x="283" y="93"/>
                  </a:cubicBezTo>
                  <a:cubicBezTo>
                    <a:pt x="284" y="91"/>
                    <a:pt x="286" y="90"/>
                    <a:pt x="288" y="87"/>
                  </a:cubicBezTo>
                  <a:cubicBezTo>
                    <a:pt x="288" y="86"/>
                    <a:pt x="290" y="85"/>
                    <a:pt x="290" y="83"/>
                  </a:cubicBezTo>
                  <a:cubicBezTo>
                    <a:pt x="290" y="80"/>
                    <a:pt x="288" y="79"/>
                    <a:pt x="287" y="77"/>
                  </a:cubicBezTo>
                  <a:cubicBezTo>
                    <a:pt x="285" y="73"/>
                    <a:pt x="284" y="70"/>
                    <a:pt x="282" y="66"/>
                  </a:cubicBezTo>
                  <a:cubicBezTo>
                    <a:pt x="280" y="60"/>
                    <a:pt x="277" y="57"/>
                    <a:pt x="275" y="51"/>
                  </a:cubicBezTo>
                  <a:cubicBezTo>
                    <a:pt x="274" y="49"/>
                    <a:pt x="273" y="47"/>
                    <a:pt x="272" y="45"/>
                  </a:cubicBezTo>
                  <a:cubicBezTo>
                    <a:pt x="270" y="41"/>
                    <a:pt x="269" y="38"/>
                    <a:pt x="267" y="33"/>
                  </a:cubicBezTo>
                  <a:cubicBezTo>
                    <a:pt x="265" y="27"/>
                    <a:pt x="264" y="24"/>
                    <a:pt x="264" y="17"/>
                  </a:cubicBezTo>
                  <a:cubicBezTo>
                    <a:pt x="264" y="15"/>
                    <a:pt x="265" y="14"/>
                    <a:pt x="265" y="11"/>
                  </a:cubicBezTo>
                  <a:cubicBezTo>
                    <a:pt x="265" y="11"/>
                    <a:pt x="265" y="11"/>
                    <a:pt x="265" y="11"/>
                  </a:cubicBezTo>
                  <a:cubicBezTo>
                    <a:pt x="270" y="11"/>
                    <a:pt x="272" y="9"/>
                    <a:pt x="277" y="8"/>
                  </a:cubicBezTo>
                  <a:cubicBezTo>
                    <a:pt x="285" y="7"/>
                    <a:pt x="291" y="7"/>
                    <a:pt x="300" y="5"/>
                  </a:cubicBezTo>
                  <a:cubicBezTo>
                    <a:pt x="300" y="5"/>
                    <a:pt x="300" y="5"/>
                    <a:pt x="300" y="5"/>
                  </a:cubicBezTo>
                  <a:cubicBezTo>
                    <a:pt x="300" y="11"/>
                    <a:pt x="301" y="15"/>
                    <a:pt x="303" y="20"/>
                  </a:cubicBezTo>
                  <a:cubicBezTo>
                    <a:pt x="305" y="25"/>
                    <a:pt x="308" y="27"/>
                    <a:pt x="312" y="31"/>
                  </a:cubicBezTo>
                  <a:cubicBezTo>
                    <a:pt x="313" y="32"/>
                    <a:pt x="315" y="33"/>
                    <a:pt x="315" y="35"/>
                  </a:cubicBezTo>
                  <a:cubicBezTo>
                    <a:pt x="315" y="63"/>
                    <a:pt x="315" y="63"/>
                    <a:pt x="315" y="63"/>
                  </a:cubicBezTo>
                  <a:cubicBezTo>
                    <a:pt x="315" y="64"/>
                    <a:pt x="316" y="64"/>
                    <a:pt x="316" y="65"/>
                  </a:cubicBezTo>
                  <a:cubicBezTo>
                    <a:pt x="316" y="69"/>
                    <a:pt x="315" y="72"/>
                    <a:pt x="317" y="76"/>
                  </a:cubicBezTo>
                  <a:cubicBezTo>
                    <a:pt x="318" y="78"/>
                    <a:pt x="321" y="78"/>
                    <a:pt x="323" y="80"/>
                  </a:cubicBezTo>
                  <a:cubicBezTo>
                    <a:pt x="327" y="82"/>
                    <a:pt x="328" y="86"/>
                    <a:pt x="329" y="90"/>
                  </a:cubicBezTo>
                  <a:cubicBezTo>
                    <a:pt x="331" y="98"/>
                    <a:pt x="331" y="103"/>
                    <a:pt x="334" y="110"/>
                  </a:cubicBezTo>
                  <a:cubicBezTo>
                    <a:pt x="336" y="114"/>
                    <a:pt x="339" y="116"/>
                    <a:pt x="341" y="120"/>
                  </a:cubicBezTo>
                  <a:cubicBezTo>
                    <a:pt x="344" y="125"/>
                    <a:pt x="344" y="129"/>
                    <a:pt x="345" y="134"/>
                  </a:cubicBezTo>
                  <a:cubicBezTo>
                    <a:pt x="348" y="141"/>
                    <a:pt x="351" y="144"/>
                    <a:pt x="353" y="151"/>
                  </a:cubicBezTo>
                  <a:cubicBezTo>
                    <a:pt x="356" y="157"/>
                    <a:pt x="357" y="160"/>
                    <a:pt x="359" y="166"/>
                  </a:cubicBezTo>
                  <a:cubicBezTo>
                    <a:pt x="360" y="171"/>
                    <a:pt x="361" y="177"/>
                    <a:pt x="366" y="177"/>
                  </a:cubicBezTo>
                  <a:cubicBezTo>
                    <a:pt x="369" y="177"/>
                    <a:pt x="370" y="176"/>
                    <a:pt x="373" y="175"/>
                  </a:cubicBezTo>
                  <a:cubicBezTo>
                    <a:pt x="376" y="175"/>
                    <a:pt x="378" y="175"/>
                    <a:pt x="382" y="175"/>
                  </a:cubicBezTo>
                  <a:cubicBezTo>
                    <a:pt x="387" y="175"/>
                    <a:pt x="390" y="176"/>
                    <a:pt x="394" y="177"/>
                  </a:cubicBezTo>
                  <a:cubicBezTo>
                    <a:pt x="403" y="180"/>
                    <a:pt x="408" y="184"/>
                    <a:pt x="417" y="187"/>
                  </a:cubicBezTo>
                  <a:cubicBezTo>
                    <a:pt x="419" y="188"/>
                    <a:pt x="421" y="188"/>
                    <a:pt x="422" y="189"/>
                  </a:cubicBezTo>
                  <a:cubicBezTo>
                    <a:pt x="426" y="192"/>
                    <a:pt x="424" y="197"/>
                    <a:pt x="426" y="201"/>
                  </a:cubicBezTo>
                  <a:cubicBezTo>
                    <a:pt x="428" y="207"/>
                    <a:pt x="432" y="209"/>
                    <a:pt x="432" y="215"/>
                  </a:cubicBezTo>
                  <a:cubicBezTo>
                    <a:pt x="432" y="219"/>
                    <a:pt x="428" y="221"/>
                    <a:pt x="424" y="223"/>
                  </a:cubicBezTo>
                  <a:cubicBezTo>
                    <a:pt x="420" y="227"/>
                    <a:pt x="417" y="229"/>
                    <a:pt x="412" y="230"/>
                  </a:cubicBezTo>
                  <a:cubicBezTo>
                    <a:pt x="404" y="232"/>
                    <a:pt x="399" y="236"/>
                    <a:pt x="396" y="243"/>
                  </a:cubicBezTo>
                  <a:cubicBezTo>
                    <a:pt x="396" y="243"/>
                    <a:pt x="396" y="243"/>
                    <a:pt x="396" y="243"/>
                  </a:cubicBezTo>
                  <a:cubicBezTo>
                    <a:pt x="390" y="245"/>
                    <a:pt x="385" y="246"/>
                    <a:pt x="380" y="248"/>
                  </a:cubicBezTo>
                  <a:cubicBezTo>
                    <a:pt x="375" y="249"/>
                    <a:pt x="372" y="251"/>
                    <a:pt x="367" y="252"/>
                  </a:cubicBezTo>
                  <a:cubicBezTo>
                    <a:pt x="367" y="252"/>
                    <a:pt x="366" y="253"/>
                    <a:pt x="365" y="253"/>
                  </a:cubicBezTo>
                  <a:cubicBezTo>
                    <a:pt x="365" y="253"/>
                    <a:pt x="365" y="253"/>
                    <a:pt x="365" y="253"/>
                  </a:cubicBezTo>
                  <a:cubicBezTo>
                    <a:pt x="365" y="253"/>
                    <a:pt x="365" y="253"/>
                    <a:pt x="365" y="253"/>
                  </a:cubicBezTo>
                  <a:cubicBezTo>
                    <a:pt x="360" y="248"/>
                    <a:pt x="354" y="245"/>
                    <a:pt x="350" y="239"/>
                  </a:cubicBezTo>
                  <a:cubicBezTo>
                    <a:pt x="345" y="234"/>
                    <a:pt x="344" y="230"/>
                    <a:pt x="339" y="225"/>
                  </a:cubicBezTo>
                  <a:cubicBezTo>
                    <a:pt x="336" y="223"/>
                    <a:pt x="335" y="221"/>
                    <a:pt x="333" y="219"/>
                  </a:cubicBezTo>
                  <a:cubicBezTo>
                    <a:pt x="329" y="214"/>
                    <a:pt x="327" y="210"/>
                    <a:pt x="322" y="206"/>
                  </a:cubicBezTo>
                  <a:cubicBezTo>
                    <a:pt x="320" y="203"/>
                    <a:pt x="318" y="203"/>
                    <a:pt x="316" y="200"/>
                  </a:cubicBezTo>
                  <a:cubicBezTo>
                    <a:pt x="314" y="195"/>
                    <a:pt x="312" y="192"/>
                    <a:pt x="308" y="187"/>
                  </a:cubicBezTo>
                  <a:cubicBezTo>
                    <a:pt x="307" y="185"/>
                    <a:pt x="306" y="183"/>
                    <a:pt x="304" y="183"/>
                  </a:cubicBezTo>
                  <a:cubicBezTo>
                    <a:pt x="296" y="183"/>
                    <a:pt x="292" y="185"/>
                    <a:pt x="285" y="185"/>
                  </a:cubicBezTo>
                  <a:cubicBezTo>
                    <a:pt x="282" y="185"/>
                    <a:pt x="280" y="185"/>
                    <a:pt x="277" y="185"/>
                  </a:cubicBezTo>
                  <a:cubicBezTo>
                    <a:pt x="274" y="185"/>
                    <a:pt x="273" y="188"/>
                    <a:pt x="270" y="189"/>
                  </a:cubicBezTo>
                  <a:cubicBezTo>
                    <a:pt x="266" y="193"/>
                    <a:pt x="264" y="196"/>
                    <a:pt x="260" y="200"/>
                  </a:cubicBezTo>
                  <a:cubicBezTo>
                    <a:pt x="258" y="202"/>
                    <a:pt x="256" y="203"/>
                    <a:pt x="253" y="205"/>
                  </a:cubicBezTo>
                  <a:cubicBezTo>
                    <a:pt x="249" y="209"/>
                    <a:pt x="246" y="211"/>
                    <a:pt x="242" y="215"/>
                  </a:cubicBezTo>
                  <a:cubicBezTo>
                    <a:pt x="231" y="225"/>
                    <a:pt x="233" y="237"/>
                    <a:pt x="227" y="252"/>
                  </a:cubicBezTo>
                  <a:cubicBezTo>
                    <a:pt x="225" y="256"/>
                    <a:pt x="224" y="258"/>
                    <a:pt x="223" y="262"/>
                  </a:cubicBezTo>
                  <a:cubicBezTo>
                    <a:pt x="222" y="266"/>
                    <a:pt x="221" y="268"/>
                    <a:pt x="219" y="271"/>
                  </a:cubicBezTo>
                  <a:cubicBezTo>
                    <a:pt x="215" y="276"/>
                    <a:pt x="209" y="274"/>
                    <a:pt x="203" y="276"/>
                  </a:cubicBezTo>
                  <a:cubicBezTo>
                    <a:pt x="197" y="279"/>
                    <a:pt x="194" y="282"/>
                    <a:pt x="188" y="285"/>
                  </a:cubicBezTo>
                  <a:cubicBezTo>
                    <a:pt x="185" y="286"/>
                    <a:pt x="183" y="286"/>
                    <a:pt x="179" y="286"/>
                  </a:cubicBezTo>
                  <a:cubicBezTo>
                    <a:pt x="174" y="287"/>
                    <a:pt x="171" y="288"/>
                    <a:pt x="166" y="288"/>
                  </a:cubicBezTo>
                  <a:cubicBezTo>
                    <a:pt x="167" y="299"/>
                    <a:pt x="167" y="305"/>
                    <a:pt x="165" y="316"/>
                  </a:cubicBezTo>
                  <a:close/>
                </a:path>
              </a:pathLst>
            </a:custGeom>
            <a:solidFill>
              <a:srgbClr val="C00000"/>
            </a:solidFill>
            <a:ln>
              <a:noFill/>
            </a:ln>
          </p:spPr>
          <p:txBody>
            <a:bodyPr/>
            <a:lstStyle/>
            <a:p>
              <a:pPr marL="0" marR="0" lvl="0" indent="0" algn="l" defTabSz="381345"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32">
              <a:extLst>
                <a:ext uri="{FF2B5EF4-FFF2-40B4-BE49-F238E27FC236}">
                  <a16:creationId xmlns:a16="http://schemas.microsoft.com/office/drawing/2014/main" id="{2EC952DB-57E1-C3E6-B700-B29BF3DED38F}"/>
                </a:ext>
              </a:extLst>
            </p:cNvPr>
            <p:cNvSpPr>
              <a:spLocks/>
            </p:cNvSpPr>
            <p:nvPr/>
          </p:nvSpPr>
          <p:spPr bwMode="auto">
            <a:xfrm>
              <a:off x="2442975" y="2771108"/>
              <a:ext cx="725476" cy="546325"/>
            </a:xfrm>
            <a:custGeom>
              <a:avLst/>
              <a:gdLst>
                <a:gd name="T0" fmla="*/ 2147483646 w 432"/>
                <a:gd name="T1" fmla="*/ 2147483646 h 316"/>
                <a:gd name="T2" fmla="*/ 2147483646 w 432"/>
                <a:gd name="T3" fmla="*/ 2147483646 h 316"/>
                <a:gd name="T4" fmla="*/ 2147483646 w 432"/>
                <a:gd name="T5" fmla="*/ 2147483646 h 316"/>
                <a:gd name="T6" fmla="*/ 2147483646 w 432"/>
                <a:gd name="T7" fmla="*/ 2147483646 h 316"/>
                <a:gd name="T8" fmla="*/ 2147483646 w 432"/>
                <a:gd name="T9" fmla="*/ 2147483646 h 316"/>
                <a:gd name="T10" fmla="*/ 2147483646 w 432"/>
                <a:gd name="T11" fmla="*/ 2147483646 h 316"/>
                <a:gd name="T12" fmla="*/ 2147483646 w 432"/>
                <a:gd name="T13" fmla="*/ 2147483646 h 316"/>
                <a:gd name="T14" fmla="*/ 2147483646 w 432"/>
                <a:gd name="T15" fmla="*/ 2147483646 h 316"/>
                <a:gd name="T16" fmla="*/ 2147483646 w 432"/>
                <a:gd name="T17" fmla="*/ 2147483646 h 316"/>
                <a:gd name="T18" fmla="*/ 2147483646 w 432"/>
                <a:gd name="T19" fmla="*/ 2147483646 h 316"/>
                <a:gd name="T20" fmla="*/ 2147483646 w 432"/>
                <a:gd name="T21" fmla="*/ 2147483646 h 316"/>
                <a:gd name="T22" fmla="*/ 2147483646 w 432"/>
                <a:gd name="T23" fmla="*/ 2147483646 h 316"/>
                <a:gd name="T24" fmla="*/ 2147483646 w 432"/>
                <a:gd name="T25" fmla="*/ 2147483646 h 316"/>
                <a:gd name="T26" fmla="*/ 2147483646 w 432"/>
                <a:gd name="T27" fmla="*/ 2147483646 h 316"/>
                <a:gd name="T28" fmla="*/ 2147483646 w 432"/>
                <a:gd name="T29" fmla="*/ 2147483646 h 316"/>
                <a:gd name="T30" fmla="*/ 2147483646 w 432"/>
                <a:gd name="T31" fmla="*/ 2147483646 h 316"/>
                <a:gd name="T32" fmla="*/ 2147483646 w 432"/>
                <a:gd name="T33" fmla="*/ 2147483646 h 316"/>
                <a:gd name="T34" fmla="*/ 2147483646 w 432"/>
                <a:gd name="T35" fmla="*/ 2147483646 h 316"/>
                <a:gd name="T36" fmla="*/ 2147483646 w 432"/>
                <a:gd name="T37" fmla="*/ 2147483646 h 316"/>
                <a:gd name="T38" fmla="*/ 2147483646 w 432"/>
                <a:gd name="T39" fmla="*/ 2147483646 h 316"/>
                <a:gd name="T40" fmla="*/ 2147483646 w 432"/>
                <a:gd name="T41" fmla="*/ 2147483646 h 316"/>
                <a:gd name="T42" fmla="*/ 2147483646 w 432"/>
                <a:gd name="T43" fmla="*/ 2147483646 h 316"/>
                <a:gd name="T44" fmla="*/ 2147483646 w 432"/>
                <a:gd name="T45" fmla="*/ 2147483646 h 316"/>
                <a:gd name="T46" fmla="*/ 2147483646 w 432"/>
                <a:gd name="T47" fmla="*/ 2147483646 h 316"/>
                <a:gd name="T48" fmla="*/ 2147483646 w 432"/>
                <a:gd name="T49" fmla="*/ 2147483646 h 316"/>
                <a:gd name="T50" fmla="*/ 2147483646 w 432"/>
                <a:gd name="T51" fmla="*/ 2147483646 h 316"/>
                <a:gd name="T52" fmla="*/ 2147483646 w 432"/>
                <a:gd name="T53" fmla="*/ 2147483646 h 316"/>
                <a:gd name="T54" fmla="*/ 2147483646 w 432"/>
                <a:gd name="T55" fmla="*/ 2147483646 h 316"/>
                <a:gd name="T56" fmla="*/ 2147483646 w 432"/>
                <a:gd name="T57" fmla="*/ 2147483646 h 316"/>
                <a:gd name="T58" fmla="*/ 2147483646 w 432"/>
                <a:gd name="T59" fmla="*/ 2147483646 h 316"/>
                <a:gd name="T60" fmla="*/ 2147483646 w 432"/>
                <a:gd name="T61" fmla="*/ 2147483646 h 316"/>
                <a:gd name="T62" fmla="*/ 2147483646 w 432"/>
                <a:gd name="T63" fmla="*/ 2147483646 h 316"/>
                <a:gd name="T64" fmla="*/ 2147483646 w 432"/>
                <a:gd name="T65" fmla="*/ 2147483646 h 316"/>
                <a:gd name="T66" fmla="*/ 2147483646 w 432"/>
                <a:gd name="T67" fmla="*/ 2147483646 h 316"/>
                <a:gd name="T68" fmla="*/ 2147483646 w 432"/>
                <a:gd name="T69" fmla="*/ 2147483646 h 316"/>
                <a:gd name="T70" fmla="*/ 2147483646 w 432"/>
                <a:gd name="T71" fmla="*/ 2147483646 h 316"/>
                <a:gd name="T72" fmla="*/ 2147483646 w 432"/>
                <a:gd name="T73" fmla="*/ 2147483646 h 316"/>
                <a:gd name="T74" fmla="*/ 2147483646 w 432"/>
                <a:gd name="T75" fmla="*/ 2147483646 h 316"/>
                <a:gd name="T76" fmla="*/ 2147483646 w 432"/>
                <a:gd name="T77" fmla="*/ 2147483646 h 316"/>
                <a:gd name="T78" fmla="*/ 2147483646 w 432"/>
                <a:gd name="T79" fmla="*/ 2147483646 h 316"/>
                <a:gd name="T80" fmla="*/ 2147483646 w 432"/>
                <a:gd name="T81" fmla="*/ 2147483646 h 316"/>
                <a:gd name="T82" fmla="*/ 2147483646 w 432"/>
                <a:gd name="T83" fmla="*/ 2147483646 h 316"/>
                <a:gd name="T84" fmla="*/ 2147483646 w 432"/>
                <a:gd name="T85" fmla="*/ 2147483646 h 316"/>
                <a:gd name="T86" fmla="*/ 2147483646 w 432"/>
                <a:gd name="T87" fmla="*/ 2147483646 h 316"/>
                <a:gd name="T88" fmla="*/ 2147483646 w 432"/>
                <a:gd name="T89" fmla="*/ 2147483646 h 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2"/>
                <a:gd name="T136" fmla="*/ 0 h 316"/>
                <a:gd name="T137" fmla="*/ 432 w 432"/>
                <a:gd name="T138" fmla="*/ 316 h 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2" h="316">
                  <a:moveTo>
                    <a:pt x="165" y="316"/>
                  </a:moveTo>
                  <a:cubicBezTo>
                    <a:pt x="164" y="315"/>
                    <a:pt x="162" y="313"/>
                    <a:pt x="161" y="312"/>
                  </a:cubicBezTo>
                  <a:cubicBezTo>
                    <a:pt x="159" y="309"/>
                    <a:pt x="158" y="307"/>
                    <a:pt x="156" y="304"/>
                  </a:cubicBezTo>
                  <a:cubicBezTo>
                    <a:pt x="155" y="301"/>
                    <a:pt x="152" y="300"/>
                    <a:pt x="152" y="297"/>
                  </a:cubicBezTo>
                  <a:cubicBezTo>
                    <a:pt x="152" y="292"/>
                    <a:pt x="156" y="290"/>
                    <a:pt x="156" y="285"/>
                  </a:cubicBezTo>
                  <a:cubicBezTo>
                    <a:pt x="156" y="278"/>
                    <a:pt x="156" y="278"/>
                    <a:pt x="156" y="278"/>
                  </a:cubicBezTo>
                  <a:cubicBezTo>
                    <a:pt x="156" y="269"/>
                    <a:pt x="150" y="265"/>
                    <a:pt x="145" y="258"/>
                  </a:cubicBezTo>
                  <a:cubicBezTo>
                    <a:pt x="141" y="252"/>
                    <a:pt x="135" y="252"/>
                    <a:pt x="130" y="248"/>
                  </a:cubicBezTo>
                  <a:cubicBezTo>
                    <a:pt x="128" y="247"/>
                    <a:pt x="127" y="246"/>
                    <a:pt x="126" y="245"/>
                  </a:cubicBezTo>
                  <a:cubicBezTo>
                    <a:pt x="125" y="244"/>
                    <a:pt x="124" y="244"/>
                    <a:pt x="124" y="243"/>
                  </a:cubicBezTo>
                  <a:cubicBezTo>
                    <a:pt x="124" y="240"/>
                    <a:pt x="129" y="240"/>
                    <a:pt x="129" y="237"/>
                  </a:cubicBezTo>
                  <a:cubicBezTo>
                    <a:pt x="129" y="232"/>
                    <a:pt x="126" y="229"/>
                    <a:pt x="123" y="224"/>
                  </a:cubicBezTo>
                  <a:cubicBezTo>
                    <a:pt x="122" y="222"/>
                    <a:pt x="120" y="222"/>
                    <a:pt x="120" y="220"/>
                  </a:cubicBezTo>
                  <a:cubicBezTo>
                    <a:pt x="118" y="211"/>
                    <a:pt x="115" y="207"/>
                    <a:pt x="109" y="201"/>
                  </a:cubicBezTo>
                  <a:cubicBezTo>
                    <a:pt x="102" y="195"/>
                    <a:pt x="96" y="194"/>
                    <a:pt x="92" y="185"/>
                  </a:cubicBezTo>
                  <a:cubicBezTo>
                    <a:pt x="91" y="182"/>
                    <a:pt x="90" y="180"/>
                    <a:pt x="87" y="179"/>
                  </a:cubicBezTo>
                  <a:cubicBezTo>
                    <a:pt x="83" y="177"/>
                    <a:pt x="79" y="176"/>
                    <a:pt x="76" y="171"/>
                  </a:cubicBezTo>
                  <a:cubicBezTo>
                    <a:pt x="68" y="165"/>
                    <a:pt x="61" y="163"/>
                    <a:pt x="57" y="153"/>
                  </a:cubicBezTo>
                  <a:cubicBezTo>
                    <a:pt x="55" y="149"/>
                    <a:pt x="53" y="146"/>
                    <a:pt x="51" y="142"/>
                  </a:cubicBezTo>
                  <a:cubicBezTo>
                    <a:pt x="49" y="139"/>
                    <a:pt x="48" y="137"/>
                    <a:pt x="45" y="135"/>
                  </a:cubicBezTo>
                  <a:cubicBezTo>
                    <a:pt x="43" y="133"/>
                    <a:pt x="40" y="132"/>
                    <a:pt x="40" y="130"/>
                  </a:cubicBezTo>
                  <a:cubicBezTo>
                    <a:pt x="40" y="128"/>
                    <a:pt x="42" y="127"/>
                    <a:pt x="42" y="125"/>
                  </a:cubicBezTo>
                  <a:cubicBezTo>
                    <a:pt x="42" y="121"/>
                    <a:pt x="40" y="118"/>
                    <a:pt x="38" y="114"/>
                  </a:cubicBezTo>
                  <a:cubicBezTo>
                    <a:pt x="34" y="106"/>
                    <a:pt x="28" y="103"/>
                    <a:pt x="24" y="95"/>
                  </a:cubicBezTo>
                  <a:cubicBezTo>
                    <a:pt x="22" y="91"/>
                    <a:pt x="20" y="89"/>
                    <a:pt x="19" y="85"/>
                  </a:cubicBezTo>
                  <a:cubicBezTo>
                    <a:pt x="19" y="77"/>
                    <a:pt x="18" y="72"/>
                    <a:pt x="15" y="65"/>
                  </a:cubicBezTo>
                  <a:cubicBezTo>
                    <a:pt x="13" y="61"/>
                    <a:pt x="13" y="57"/>
                    <a:pt x="10" y="54"/>
                  </a:cubicBezTo>
                  <a:cubicBezTo>
                    <a:pt x="7" y="52"/>
                    <a:pt x="6" y="51"/>
                    <a:pt x="4" y="49"/>
                  </a:cubicBezTo>
                  <a:cubicBezTo>
                    <a:pt x="2" y="48"/>
                    <a:pt x="1" y="47"/>
                    <a:pt x="1" y="45"/>
                  </a:cubicBezTo>
                  <a:cubicBezTo>
                    <a:pt x="1" y="41"/>
                    <a:pt x="2" y="39"/>
                    <a:pt x="2" y="36"/>
                  </a:cubicBezTo>
                  <a:cubicBezTo>
                    <a:pt x="2" y="32"/>
                    <a:pt x="1" y="30"/>
                    <a:pt x="0" y="27"/>
                  </a:cubicBezTo>
                  <a:cubicBezTo>
                    <a:pt x="0" y="27"/>
                    <a:pt x="0" y="27"/>
                    <a:pt x="0" y="27"/>
                  </a:cubicBezTo>
                  <a:cubicBezTo>
                    <a:pt x="8" y="25"/>
                    <a:pt x="11" y="18"/>
                    <a:pt x="15" y="11"/>
                  </a:cubicBezTo>
                  <a:cubicBezTo>
                    <a:pt x="17" y="7"/>
                    <a:pt x="19" y="5"/>
                    <a:pt x="20" y="0"/>
                  </a:cubicBezTo>
                  <a:cubicBezTo>
                    <a:pt x="28" y="2"/>
                    <a:pt x="33" y="4"/>
                    <a:pt x="39" y="9"/>
                  </a:cubicBezTo>
                  <a:cubicBezTo>
                    <a:pt x="41" y="11"/>
                    <a:pt x="43" y="11"/>
                    <a:pt x="46" y="13"/>
                  </a:cubicBezTo>
                  <a:cubicBezTo>
                    <a:pt x="46" y="13"/>
                    <a:pt x="46" y="13"/>
                    <a:pt x="46" y="13"/>
                  </a:cubicBezTo>
                  <a:cubicBezTo>
                    <a:pt x="47" y="17"/>
                    <a:pt x="47" y="19"/>
                    <a:pt x="48" y="23"/>
                  </a:cubicBezTo>
                  <a:cubicBezTo>
                    <a:pt x="49" y="29"/>
                    <a:pt x="52" y="32"/>
                    <a:pt x="52" y="37"/>
                  </a:cubicBezTo>
                  <a:cubicBezTo>
                    <a:pt x="52" y="39"/>
                    <a:pt x="50" y="40"/>
                    <a:pt x="50" y="42"/>
                  </a:cubicBezTo>
                  <a:cubicBezTo>
                    <a:pt x="47" y="48"/>
                    <a:pt x="45" y="51"/>
                    <a:pt x="45" y="57"/>
                  </a:cubicBezTo>
                  <a:cubicBezTo>
                    <a:pt x="45" y="59"/>
                    <a:pt x="47" y="61"/>
                    <a:pt x="49" y="62"/>
                  </a:cubicBezTo>
                  <a:cubicBezTo>
                    <a:pt x="53" y="64"/>
                    <a:pt x="54" y="67"/>
                    <a:pt x="58" y="68"/>
                  </a:cubicBezTo>
                  <a:cubicBezTo>
                    <a:pt x="60" y="69"/>
                    <a:pt x="61" y="71"/>
                    <a:pt x="64" y="72"/>
                  </a:cubicBezTo>
                  <a:cubicBezTo>
                    <a:pt x="67" y="74"/>
                    <a:pt x="70" y="75"/>
                    <a:pt x="72" y="78"/>
                  </a:cubicBezTo>
                  <a:cubicBezTo>
                    <a:pt x="77" y="84"/>
                    <a:pt x="79" y="87"/>
                    <a:pt x="84" y="93"/>
                  </a:cubicBezTo>
                  <a:cubicBezTo>
                    <a:pt x="85" y="96"/>
                    <a:pt x="87" y="97"/>
                    <a:pt x="89" y="100"/>
                  </a:cubicBezTo>
                  <a:cubicBezTo>
                    <a:pt x="91" y="102"/>
                    <a:pt x="92" y="105"/>
                    <a:pt x="96" y="105"/>
                  </a:cubicBezTo>
                  <a:cubicBezTo>
                    <a:pt x="97" y="105"/>
                    <a:pt x="98" y="104"/>
                    <a:pt x="100" y="104"/>
                  </a:cubicBezTo>
                  <a:cubicBezTo>
                    <a:pt x="104" y="104"/>
                    <a:pt x="107" y="104"/>
                    <a:pt x="110" y="102"/>
                  </a:cubicBezTo>
                  <a:cubicBezTo>
                    <a:pt x="113" y="99"/>
                    <a:pt x="113" y="97"/>
                    <a:pt x="114" y="93"/>
                  </a:cubicBezTo>
                  <a:cubicBezTo>
                    <a:pt x="115" y="89"/>
                    <a:pt x="118" y="87"/>
                    <a:pt x="120" y="82"/>
                  </a:cubicBezTo>
                  <a:cubicBezTo>
                    <a:pt x="123" y="78"/>
                    <a:pt x="124" y="73"/>
                    <a:pt x="130" y="73"/>
                  </a:cubicBezTo>
                  <a:cubicBezTo>
                    <a:pt x="138" y="73"/>
                    <a:pt x="143" y="74"/>
                    <a:pt x="152" y="74"/>
                  </a:cubicBezTo>
                  <a:cubicBezTo>
                    <a:pt x="152" y="75"/>
                    <a:pt x="152" y="76"/>
                    <a:pt x="152" y="77"/>
                  </a:cubicBezTo>
                  <a:cubicBezTo>
                    <a:pt x="152" y="78"/>
                    <a:pt x="151" y="80"/>
                    <a:pt x="151" y="81"/>
                  </a:cubicBezTo>
                  <a:cubicBezTo>
                    <a:pt x="151" y="95"/>
                    <a:pt x="151" y="95"/>
                    <a:pt x="151" y="95"/>
                  </a:cubicBezTo>
                  <a:cubicBezTo>
                    <a:pt x="154" y="95"/>
                    <a:pt x="156" y="95"/>
                    <a:pt x="158" y="95"/>
                  </a:cubicBezTo>
                  <a:cubicBezTo>
                    <a:pt x="160" y="95"/>
                    <a:pt x="161" y="96"/>
                    <a:pt x="162" y="96"/>
                  </a:cubicBezTo>
                  <a:cubicBezTo>
                    <a:pt x="173" y="96"/>
                    <a:pt x="173" y="96"/>
                    <a:pt x="173" y="96"/>
                  </a:cubicBezTo>
                  <a:cubicBezTo>
                    <a:pt x="174" y="96"/>
                    <a:pt x="174" y="95"/>
                    <a:pt x="175" y="95"/>
                  </a:cubicBezTo>
                  <a:cubicBezTo>
                    <a:pt x="179" y="93"/>
                    <a:pt x="181" y="93"/>
                    <a:pt x="184" y="91"/>
                  </a:cubicBezTo>
                  <a:cubicBezTo>
                    <a:pt x="186" y="90"/>
                    <a:pt x="187" y="89"/>
                    <a:pt x="190" y="89"/>
                  </a:cubicBezTo>
                  <a:cubicBezTo>
                    <a:pt x="192" y="89"/>
                    <a:pt x="192" y="91"/>
                    <a:pt x="194" y="91"/>
                  </a:cubicBezTo>
                  <a:cubicBezTo>
                    <a:pt x="197" y="92"/>
                    <a:pt x="199" y="91"/>
                    <a:pt x="201" y="93"/>
                  </a:cubicBezTo>
                  <a:cubicBezTo>
                    <a:pt x="204" y="95"/>
                    <a:pt x="203" y="98"/>
                    <a:pt x="204" y="101"/>
                  </a:cubicBezTo>
                  <a:cubicBezTo>
                    <a:pt x="205" y="105"/>
                    <a:pt x="208" y="107"/>
                    <a:pt x="209" y="111"/>
                  </a:cubicBezTo>
                  <a:cubicBezTo>
                    <a:pt x="212" y="118"/>
                    <a:pt x="212" y="122"/>
                    <a:pt x="216" y="128"/>
                  </a:cubicBezTo>
                  <a:cubicBezTo>
                    <a:pt x="216" y="128"/>
                    <a:pt x="218" y="128"/>
                    <a:pt x="218" y="129"/>
                  </a:cubicBezTo>
                  <a:cubicBezTo>
                    <a:pt x="223" y="122"/>
                    <a:pt x="228" y="117"/>
                    <a:pt x="236" y="117"/>
                  </a:cubicBezTo>
                  <a:cubicBezTo>
                    <a:pt x="242" y="117"/>
                    <a:pt x="245" y="119"/>
                    <a:pt x="250" y="119"/>
                  </a:cubicBezTo>
                  <a:cubicBezTo>
                    <a:pt x="261" y="119"/>
                    <a:pt x="265" y="112"/>
                    <a:pt x="273" y="104"/>
                  </a:cubicBezTo>
                  <a:cubicBezTo>
                    <a:pt x="277" y="100"/>
                    <a:pt x="280" y="98"/>
                    <a:pt x="283" y="93"/>
                  </a:cubicBezTo>
                  <a:cubicBezTo>
                    <a:pt x="284" y="91"/>
                    <a:pt x="286" y="90"/>
                    <a:pt x="288" y="87"/>
                  </a:cubicBezTo>
                  <a:cubicBezTo>
                    <a:pt x="288" y="86"/>
                    <a:pt x="290" y="85"/>
                    <a:pt x="290" y="83"/>
                  </a:cubicBezTo>
                  <a:cubicBezTo>
                    <a:pt x="290" y="80"/>
                    <a:pt x="288" y="79"/>
                    <a:pt x="287" y="77"/>
                  </a:cubicBezTo>
                  <a:cubicBezTo>
                    <a:pt x="285" y="73"/>
                    <a:pt x="284" y="70"/>
                    <a:pt x="282" y="66"/>
                  </a:cubicBezTo>
                  <a:cubicBezTo>
                    <a:pt x="280" y="60"/>
                    <a:pt x="277" y="57"/>
                    <a:pt x="275" y="51"/>
                  </a:cubicBezTo>
                  <a:cubicBezTo>
                    <a:pt x="274" y="49"/>
                    <a:pt x="273" y="47"/>
                    <a:pt x="272" y="45"/>
                  </a:cubicBezTo>
                  <a:cubicBezTo>
                    <a:pt x="270" y="41"/>
                    <a:pt x="269" y="38"/>
                    <a:pt x="267" y="33"/>
                  </a:cubicBezTo>
                  <a:cubicBezTo>
                    <a:pt x="265" y="27"/>
                    <a:pt x="264" y="24"/>
                    <a:pt x="264" y="17"/>
                  </a:cubicBezTo>
                  <a:cubicBezTo>
                    <a:pt x="264" y="15"/>
                    <a:pt x="265" y="14"/>
                    <a:pt x="265" y="11"/>
                  </a:cubicBezTo>
                  <a:cubicBezTo>
                    <a:pt x="265" y="11"/>
                    <a:pt x="265" y="11"/>
                    <a:pt x="265" y="11"/>
                  </a:cubicBezTo>
                  <a:cubicBezTo>
                    <a:pt x="270" y="11"/>
                    <a:pt x="272" y="9"/>
                    <a:pt x="277" y="8"/>
                  </a:cubicBezTo>
                  <a:cubicBezTo>
                    <a:pt x="285" y="7"/>
                    <a:pt x="291" y="7"/>
                    <a:pt x="300" y="5"/>
                  </a:cubicBezTo>
                  <a:cubicBezTo>
                    <a:pt x="300" y="5"/>
                    <a:pt x="300" y="5"/>
                    <a:pt x="300" y="5"/>
                  </a:cubicBezTo>
                  <a:cubicBezTo>
                    <a:pt x="300" y="11"/>
                    <a:pt x="301" y="15"/>
                    <a:pt x="303" y="20"/>
                  </a:cubicBezTo>
                  <a:cubicBezTo>
                    <a:pt x="305" y="25"/>
                    <a:pt x="308" y="27"/>
                    <a:pt x="312" y="31"/>
                  </a:cubicBezTo>
                  <a:cubicBezTo>
                    <a:pt x="313" y="32"/>
                    <a:pt x="315" y="33"/>
                    <a:pt x="315" y="35"/>
                  </a:cubicBezTo>
                  <a:cubicBezTo>
                    <a:pt x="315" y="63"/>
                    <a:pt x="315" y="63"/>
                    <a:pt x="315" y="63"/>
                  </a:cubicBezTo>
                  <a:cubicBezTo>
                    <a:pt x="315" y="64"/>
                    <a:pt x="316" y="64"/>
                    <a:pt x="316" y="65"/>
                  </a:cubicBezTo>
                  <a:cubicBezTo>
                    <a:pt x="316" y="69"/>
                    <a:pt x="315" y="72"/>
                    <a:pt x="317" y="76"/>
                  </a:cubicBezTo>
                  <a:cubicBezTo>
                    <a:pt x="318" y="78"/>
                    <a:pt x="321" y="78"/>
                    <a:pt x="323" y="80"/>
                  </a:cubicBezTo>
                  <a:cubicBezTo>
                    <a:pt x="327" y="82"/>
                    <a:pt x="328" y="86"/>
                    <a:pt x="329" y="90"/>
                  </a:cubicBezTo>
                  <a:cubicBezTo>
                    <a:pt x="331" y="98"/>
                    <a:pt x="331" y="103"/>
                    <a:pt x="334" y="110"/>
                  </a:cubicBezTo>
                  <a:cubicBezTo>
                    <a:pt x="336" y="114"/>
                    <a:pt x="339" y="116"/>
                    <a:pt x="341" y="120"/>
                  </a:cubicBezTo>
                  <a:cubicBezTo>
                    <a:pt x="344" y="125"/>
                    <a:pt x="344" y="129"/>
                    <a:pt x="345" y="134"/>
                  </a:cubicBezTo>
                  <a:cubicBezTo>
                    <a:pt x="348" y="141"/>
                    <a:pt x="351" y="144"/>
                    <a:pt x="353" y="151"/>
                  </a:cubicBezTo>
                  <a:cubicBezTo>
                    <a:pt x="356" y="157"/>
                    <a:pt x="357" y="160"/>
                    <a:pt x="359" y="166"/>
                  </a:cubicBezTo>
                  <a:cubicBezTo>
                    <a:pt x="360" y="171"/>
                    <a:pt x="361" y="177"/>
                    <a:pt x="366" y="177"/>
                  </a:cubicBezTo>
                  <a:cubicBezTo>
                    <a:pt x="369" y="177"/>
                    <a:pt x="370" y="176"/>
                    <a:pt x="373" y="175"/>
                  </a:cubicBezTo>
                  <a:cubicBezTo>
                    <a:pt x="376" y="175"/>
                    <a:pt x="378" y="175"/>
                    <a:pt x="382" y="175"/>
                  </a:cubicBezTo>
                  <a:cubicBezTo>
                    <a:pt x="387" y="175"/>
                    <a:pt x="390" y="176"/>
                    <a:pt x="394" y="177"/>
                  </a:cubicBezTo>
                  <a:cubicBezTo>
                    <a:pt x="403" y="180"/>
                    <a:pt x="408" y="184"/>
                    <a:pt x="417" y="187"/>
                  </a:cubicBezTo>
                  <a:cubicBezTo>
                    <a:pt x="419" y="188"/>
                    <a:pt x="421" y="188"/>
                    <a:pt x="422" y="189"/>
                  </a:cubicBezTo>
                  <a:cubicBezTo>
                    <a:pt x="426" y="192"/>
                    <a:pt x="424" y="197"/>
                    <a:pt x="426" y="201"/>
                  </a:cubicBezTo>
                  <a:cubicBezTo>
                    <a:pt x="428" y="207"/>
                    <a:pt x="432" y="209"/>
                    <a:pt x="432" y="215"/>
                  </a:cubicBezTo>
                  <a:cubicBezTo>
                    <a:pt x="432" y="219"/>
                    <a:pt x="428" y="221"/>
                    <a:pt x="424" y="223"/>
                  </a:cubicBezTo>
                  <a:cubicBezTo>
                    <a:pt x="420" y="227"/>
                    <a:pt x="417" y="229"/>
                    <a:pt x="412" y="230"/>
                  </a:cubicBezTo>
                  <a:cubicBezTo>
                    <a:pt x="404" y="232"/>
                    <a:pt x="399" y="236"/>
                    <a:pt x="396" y="243"/>
                  </a:cubicBezTo>
                  <a:cubicBezTo>
                    <a:pt x="396" y="243"/>
                    <a:pt x="396" y="243"/>
                    <a:pt x="396" y="243"/>
                  </a:cubicBezTo>
                  <a:cubicBezTo>
                    <a:pt x="390" y="245"/>
                    <a:pt x="385" y="246"/>
                    <a:pt x="380" y="248"/>
                  </a:cubicBezTo>
                  <a:cubicBezTo>
                    <a:pt x="375" y="249"/>
                    <a:pt x="372" y="251"/>
                    <a:pt x="367" y="252"/>
                  </a:cubicBezTo>
                  <a:cubicBezTo>
                    <a:pt x="367" y="252"/>
                    <a:pt x="366" y="253"/>
                    <a:pt x="365" y="253"/>
                  </a:cubicBezTo>
                  <a:cubicBezTo>
                    <a:pt x="365" y="253"/>
                    <a:pt x="365" y="253"/>
                    <a:pt x="365" y="253"/>
                  </a:cubicBezTo>
                  <a:cubicBezTo>
                    <a:pt x="365" y="253"/>
                    <a:pt x="365" y="253"/>
                    <a:pt x="365" y="253"/>
                  </a:cubicBezTo>
                  <a:cubicBezTo>
                    <a:pt x="360" y="248"/>
                    <a:pt x="354" y="245"/>
                    <a:pt x="350" y="239"/>
                  </a:cubicBezTo>
                  <a:cubicBezTo>
                    <a:pt x="345" y="234"/>
                    <a:pt x="344" y="230"/>
                    <a:pt x="339" y="225"/>
                  </a:cubicBezTo>
                  <a:cubicBezTo>
                    <a:pt x="336" y="223"/>
                    <a:pt x="335" y="221"/>
                    <a:pt x="333" y="219"/>
                  </a:cubicBezTo>
                  <a:cubicBezTo>
                    <a:pt x="329" y="214"/>
                    <a:pt x="327" y="210"/>
                    <a:pt x="322" y="206"/>
                  </a:cubicBezTo>
                  <a:cubicBezTo>
                    <a:pt x="320" y="203"/>
                    <a:pt x="318" y="203"/>
                    <a:pt x="316" y="200"/>
                  </a:cubicBezTo>
                  <a:cubicBezTo>
                    <a:pt x="314" y="195"/>
                    <a:pt x="312" y="192"/>
                    <a:pt x="308" y="187"/>
                  </a:cubicBezTo>
                  <a:cubicBezTo>
                    <a:pt x="307" y="185"/>
                    <a:pt x="306" y="183"/>
                    <a:pt x="304" y="183"/>
                  </a:cubicBezTo>
                  <a:cubicBezTo>
                    <a:pt x="296" y="183"/>
                    <a:pt x="292" y="185"/>
                    <a:pt x="285" y="185"/>
                  </a:cubicBezTo>
                  <a:cubicBezTo>
                    <a:pt x="282" y="185"/>
                    <a:pt x="280" y="185"/>
                    <a:pt x="277" y="185"/>
                  </a:cubicBezTo>
                  <a:cubicBezTo>
                    <a:pt x="274" y="185"/>
                    <a:pt x="273" y="188"/>
                    <a:pt x="270" y="189"/>
                  </a:cubicBezTo>
                  <a:cubicBezTo>
                    <a:pt x="266" y="193"/>
                    <a:pt x="264" y="196"/>
                    <a:pt x="260" y="200"/>
                  </a:cubicBezTo>
                  <a:cubicBezTo>
                    <a:pt x="258" y="202"/>
                    <a:pt x="256" y="203"/>
                    <a:pt x="253" y="205"/>
                  </a:cubicBezTo>
                  <a:cubicBezTo>
                    <a:pt x="249" y="209"/>
                    <a:pt x="246" y="211"/>
                    <a:pt x="242" y="215"/>
                  </a:cubicBezTo>
                  <a:cubicBezTo>
                    <a:pt x="231" y="225"/>
                    <a:pt x="233" y="237"/>
                    <a:pt x="227" y="252"/>
                  </a:cubicBezTo>
                  <a:cubicBezTo>
                    <a:pt x="225" y="256"/>
                    <a:pt x="224" y="258"/>
                    <a:pt x="223" y="262"/>
                  </a:cubicBezTo>
                  <a:cubicBezTo>
                    <a:pt x="222" y="266"/>
                    <a:pt x="221" y="268"/>
                    <a:pt x="219" y="271"/>
                  </a:cubicBezTo>
                  <a:cubicBezTo>
                    <a:pt x="215" y="276"/>
                    <a:pt x="209" y="274"/>
                    <a:pt x="203" y="276"/>
                  </a:cubicBezTo>
                  <a:cubicBezTo>
                    <a:pt x="197" y="279"/>
                    <a:pt x="194" y="282"/>
                    <a:pt x="188" y="285"/>
                  </a:cubicBezTo>
                  <a:cubicBezTo>
                    <a:pt x="185" y="286"/>
                    <a:pt x="183" y="286"/>
                    <a:pt x="179" y="286"/>
                  </a:cubicBezTo>
                  <a:cubicBezTo>
                    <a:pt x="174" y="287"/>
                    <a:pt x="171" y="288"/>
                    <a:pt x="166" y="288"/>
                  </a:cubicBezTo>
                  <a:cubicBezTo>
                    <a:pt x="167" y="299"/>
                    <a:pt x="167" y="305"/>
                    <a:pt x="165" y="316"/>
                  </a:cubicBezTo>
                  <a:close/>
                </a:path>
              </a:pathLst>
            </a:custGeom>
            <a:solidFill>
              <a:schemeClr val="bg2">
                <a:lumMod val="25000"/>
              </a:schemeClr>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33">
              <a:extLst>
                <a:ext uri="{FF2B5EF4-FFF2-40B4-BE49-F238E27FC236}">
                  <a16:creationId xmlns:a16="http://schemas.microsoft.com/office/drawing/2014/main" id="{DA7A2923-4DFD-A4B6-EE03-274AAF0FF9A6}"/>
                </a:ext>
              </a:extLst>
            </p:cNvPr>
            <p:cNvSpPr>
              <a:spLocks/>
            </p:cNvSpPr>
            <p:nvPr/>
          </p:nvSpPr>
          <p:spPr bwMode="auto">
            <a:xfrm>
              <a:off x="2482962" y="2132260"/>
              <a:ext cx="446996" cy="862078"/>
            </a:xfrm>
            <a:custGeom>
              <a:avLst/>
              <a:gdLst>
                <a:gd name="T0" fmla="*/ 2147483646 w 266"/>
                <a:gd name="T1" fmla="*/ 2147483646 h 499"/>
                <a:gd name="T2" fmla="*/ 2147483646 w 266"/>
                <a:gd name="T3" fmla="*/ 2147483646 h 499"/>
                <a:gd name="T4" fmla="*/ 2147483646 w 266"/>
                <a:gd name="T5" fmla="*/ 2147483646 h 499"/>
                <a:gd name="T6" fmla="*/ 2147483646 w 266"/>
                <a:gd name="T7" fmla="*/ 2147483646 h 499"/>
                <a:gd name="T8" fmla="*/ 0 w 266"/>
                <a:gd name="T9" fmla="*/ 2147483646 h 499"/>
                <a:gd name="T10" fmla="*/ 2147483646 w 266"/>
                <a:gd name="T11" fmla="*/ 2147483646 h 499"/>
                <a:gd name="T12" fmla="*/ 2147483646 w 266"/>
                <a:gd name="T13" fmla="*/ 2147483646 h 499"/>
                <a:gd name="T14" fmla="*/ 2147483646 w 266"/>
                <a:gd name="T15" fmla="*/ 2147483646 h 499"/>
                <a:gd name="T16" fmla="*/ 2147483646 w 266"/>
                <a:gd name="T17" fmla="*/ 2147483646 h 499"/>
                <a:gd name="T18" fmla="*/ 2147483646 w 266"/>
                <a:gd name="T19" fmla="*/ 2147483646 h 499"/>
                <a:gd name="T20" fmla="*/ 2147483646 w 266"/>
                <a:gd name="T21" fmla="*/ 2147483646 h 499"/>
                <a:gd name="T22" fmla="*/ 2147483646 w 266"/>
                <a:gd name="T23" fmla="*/ 2147483646 h 499"/>
                <a:gd name="T24" fmla="*/ 2147483646 w 266"/>
                <a:gd name="T25" fmla="*/ 2147483646 h 499"/>
                <a:gd name="T26" fmla="*/ 2147483646 w 266"/>
                <a:gd name="T27" fmla="*/ 2147483646 h 499"/>
                <a:gd name="T28" fmla="*/ 2147483646 w 266"/>
                <a:gd name="T29" fmla="*/ 2147483646 h 499"/>
                <a:gd name="T30" fmla="*/ 2147483646 w 266"/>
                <a:gd name="T31" fmla="*/ 2147483646 h 499"/>
                <a:gd name="T32" fmla="*/ 2147483646 w 266"/>
                <a:gd name="T33" fmla="*/ 2147483646 h 499"/>
                <a:gd name="T34" fmla="*/ 2147483646 w 266"/>
                <a:gd name="T35" fmla="*/ 2147483646 h 499"/>
                <a:gd name="T36" fmla="*/ 2147483646 w 266"/>
                <a:gd name="T37" fmla="*/ 2147483646 h 499"/>
                <a:gd name="T38" fmla="*/ 2147483646 w 266"/>
                <a:gd name="T39" fmla="*/ 2147483646 h 499"/>
                <a:gd name="T40" fmla="*/ 2147483646 w 266"/>
                <a:gd name="T41" fmla="*/ 2147483646 h 499"/>
                <a:gd name="T42" fmla="*/ 2147483646 w 266"/>
                <a:gd name="T43" fmla="*/ 2147483646 h 499"/>
                <a:gd name="T44" fmla="*/ 2147483646 w 266"/>
                <a:gd name="T45" fmla="*/ 2147483646 h 499"/>
                <a:gd name="T46" fmla="*/ 2147483646 w 266"/>
                <a:gd name="T47" fmla="*/ 2147483646 h 499"/>
                <a:gd name="T48" fmla="*/ 2147483646 w 266"/>
                <a:gd name="T49" fmla="*/ 2147483646 h 499"/>
                <a:gd name="T50" fmla="*/ 2147483646 w 266"/>
                <a:gd name="T51" fmla="*/ 2147483646 h 499"/>
                <a:gd name="T52" fmla="*/ 2147483646 w 266"/>
                <a:gd name="T53" fmla="*/ 2147483646 h 499"/>
                <a:gd name="T54" fmla="*/ 2147483646 w 266"/>
                <a:gd name="T55" fmla="*/ 2147483646 h 499"/>
                <a:gd name="T56" fmla="*/ 2147483646 w 266"/>
                <a:gd name="T57" fmla="*/ 2147483646 h 499"/>
                <a:gd name="T58" fmla="*/ 2147483646 w 266"/>
                <a:gd name="T59" fmla="*/ 2147483646 h 499"/>
                <a:gd name="T60" fmla="*/ 2147483646 w 266"/>
                <a:gd name="T61" fmla="*/ 2147483646 h 499"/>
                <a:gd name="T62" fmla="*/ 2147483646 w 266"/>
                <a:gd name="T63" fmla="*/ 2147483646 h 499"/>
                <a:gd name="T64" fmla="*/ 2147483646 w 266"/>
                <a:gd name="T65" fmla="*/ 2147483646 h 499"/>
                <a:gd name="T66" fmla="*/ 2147483646 w 266"/>
                <a:gd name="T67" fmla="*/ 2147483646 h 499"/>
                <a:gd name="T68" fmla="*/ 2147483646 w 266"/>
                <a:gd name="T69" fmla="*/ 2147483646 h 499"/>
                <a:gd name="T70" fmla="*/ 2147483646 w 266"/>
                <a:gd name="T71" fmla="*/ 2147483646 h 499"/>
                <a:gd name="T72" fmla="*/ 2147483646 w 266"/>
                <a:gd name="T73" fmla="*/ 2147483646 h 499"/>
                <a:gd name="T74" fmla="*/ 2147483646 w 266"/>
                <a:gd name="T75" fmla="*/ 2147483646 h 499"/>
                <a:gd name="T76" fmla="*/ 2147483646 w 266"/>
                <a:gd name="T77" fmla="*/ 2147483646 h 499"/>
                <a:gd name="T78" fmla="*/ 2147483646 w 266"/>
                <a:gd name="T79" fmla="*/ 2147483646 h 499"/>
                <a:gd name="T80" fmla="*/ 2147483646 w 266"/>
                <a:gd name="T81" fmla="*/ 2147483646 h 499"/>
                <a:gd name="T82" fmla="*/ 2147483646 w 266"/>
                <a:gd name="T83" fmla="*/ 2147483646 h 499"/>
                <a:gd name="T84" fmla="*/ 2147483646 w 266"/>
                <a:gd name="T85" fmla="*/ 2147483646 h 499"/>
                <a:gd name="T86" fmla="*/ 2147483646 w 266"/>
                <a:gd name="T87" fmla="*/ 2147483646 h 499"/>
                <a:gd name="T88" fmla="*/ 2147483646 w 266"/>
                <a:gd name="T89" fmla="*/ 2147483646 h 499"/>
                <a:gd name="T90" fmla="*/ 2147483646 w 266"/>
                <a:gd name="T91" fmla="*/ 2147483646 h 499"/>
                <a:gd name="T92" fmla="*/ 2147483646 w 266"/>
                <a:gd name="T93" fmla="*/ 2147483646 h 499"/>
                <a:gd name="T94" fmla="*/ 2147483646 w 266"/>
                <a:gd name="T95" fmla="*/ 2147483646 h 499"/>
                <a:gd name="T96" fmla="*/ 2147483646 w 266"/>
                <a:gd name="T97" fmla="*/ 2147483646 h 499"/>
                <a:gd name="T98" fmla="*/ 2147483646 w 266"/>
                <a:gd name="T99" fmla="*/ 2147483646 h 499"/>
                <a:gd name="T100" fmla="*/ 2147483646 w 266"/>
                <a:gd name="T101" fmla="*/ 0 h 499"/>
                <a:gd name="T102" fmla="*/ 2147483646 w 266"/>
                <a:gd name="T103" fmla="*/ 2147483646 h 499"/>
                <a:gd name="T104" fmla="*/ 2147483646 w 266"/>
                <a:gd name="T105" fmla="*/ 2147483646 h 499"/>
                <a:gd name="T106" fmla="*/ 2147483646 w 266"/>
                <a:gd name="T107" fmla="*/ 2147483646 h 499"/>
                <a:gd name="T108" fmla="*/ 2147483646 w 266"/>
                <a:gd name="T109" fmla="*/ 2147483646 h 499"/>
                <a:gd name="T110" fmla="*/ 2147483646 w 266"/>
                <a:gd name="T111" fmla="*/ 2147483646 h 499"/>
                <a:gd name="T112" fmla="*/ 2147483646 w 266"/>
                <a:gd name="T113" fmla="*/ 2147483646 h 499"/>
                <a:gd name="T114" fmla="*/ 2147483646 w 266"/>
                <a:gd name="T115" fmla="*/ 2147483646 h 499"/>
                <a:gd name="T116" fmla="*/ 2147483646 w 266"/>
                <a:gd name="T117" fmla="*/ 2147483646 h 499"/>
                <a:gd name="T118" fmla="*/ 2147483646 w 266"/>
                <a:gd name="T119" fmla="*/ 2147483646 h 499"/>
                <a:gd name="T120" fmla="*/ 2147483646 w 266"/>
                <a:gd name="T121" fmla="*/ 2147483646 h 499"/>
                <a:gd name="T122" fmla="*/ 2147483646 w 266"/>
                <a:gd name="T123" fmla="*/ 2147483646 h 4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
                <a:gd name="T187" fmla="*/ 0 h 499"/>
                <a:gd name="T188" fmla="*/ 266 w 266"/>
                <a:gd name="T189" fmla="*/ 499 h 4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 h="499">
                  <a:moveTo>
                    <a:pt x="16" y="213"/>
                  </a:moveTo>
                  <a:cubicBezTo>
                    <a:pt x="20" y="218"/>
                    <a:pt x="23" y="218"/>
                    <a:pt x="28" y="220"/>
                  </a:cubicBezTo>
                  <a:cubicBezTo>
                    <a:pt x="31" y="221"/>
                    <a:pt x="32" y="222"/>
                    <a:pt x="35" y="222"/>
                  </a:cubicBezTo>
                  <a:cubicBezTo>
                    <a:pt x="37" y="223"/>
                    <a:pt x="39" y="223"/>
                    <a:pt x="39" y="225"/>
                  </a:cubicBezTo>
                  <a:cubicBezTo>
                    <a:pt x="39" y="231"/>
                    <a:pt x="37" y="233"/>
                    <a:pt x="36" y="238"/>
                  </a:cubicBezTo>
                  <a:cubicBezTo>
                    <a:pt x="35" y="239"/>
                    <a:pt x="35" y="241"/>
                    <a:pt x="35" y="242"/>
                  </a:cubicBezTo>
                  <a:cubicBezTo>
                    <a:pt x="33" y="249"/>
                    <a:pt x="29" y="252"/>
                    <a:pt x="25" y="257"/>
                  </a:cubicBezTo>
                  <a:cubicBezTo>
                    <a:pt x="20" y="262"/>
                    <a:pt x="17" y="266"/>
                    <a:pt x="12" y="271"/>
                  </a:cubicBezTo>
                  <a:cubicBezTo>
                    <a:pt x="9" y="273"/>
                    <a:pt x="7" y="275"/>
                    <a:pt x="4" y="278"/>
                  </a:cubicBezTo>
                  <a:cubicBezTo>
                    <a:pt x="3" y="279"/>
                    <a:pt x="0" y="279"/>
                    <a:pt x="0" y="282"/>
                  </a:cubicBezTo>
                  <a:cubicBezTo>
                    <a:pt x="0" y="284"/>
                    <a:pt x="2" y="285"/>
                    <a:pt x="3" y="287"/>
                  </a:cubicBezTo>
                  <a:cubicBezTo>
                    <a:pt x="6" y="292"/>
                    <a:pt x="6" y="295"/>
                    <a:pt x="8" y="300"/>
                  </a:cubicBezTo>
                  <a:cubicBezTo>
                    <a:pt x="10" y="302"/>
                    <a:pt x="12" y="303"/>
                    <a:pt x="13" y="306"/>
                  </a:cubicBezTo>
                  <a:cubicBezTo>
                    <a:pt x="16" y="310"/>
                    <a:pt x="17" y="312"/>
                    <a:pt x="19" y="317"/>
                  </a:cubicBezTo>
                  <a:cubicBezTo>
                    <a:pt x="20" y="320"/>
                    <a:pt x="23" y="321"/>
                    <a:pt x="26" y="323"/>
                  </a:cubicBezTo>
                  <a:cubicBezTo>
                    <a:pt x="30" y="325"/>
                    <a:pt x="31" y="327"/>
                    <a:pt x="35" y="328"/>
                  </a:cubicBezTo>
                  <a:cubicBezTo>
                    <a:pt x="39" y="330"/>
                    <a:pt x="41" y="330"/>
                    <a:pt x="45" y="332"/>
                  </a:cubicBezTo>
                  <a:cubicBezTo>
                    <a:pt x="47" y="334"/>
                    <a:pt x="49" y="334"/>
                    <a:pt x="49" y="337"/>
                  </a:cubicBezTo>
                  <a:cubicBezTo>
                    <a:pt x="49" y="340"/>
                    <a:pt x="47" y="341"/>
                    <a:pt x="45" y="344"/>
                  </a:cubicBezTo>
                  <a:cubicBezTo>
                    <a:pt x="41" y="350"/>
                    <a:pt x="37" y="353"/>
                    <a:pt x="32" y="357"/>
                  </a:cubicBezTo>
                  <a:cubicBezTo>
                    <a:pt x="31" y="358"/>
                    <a:pt x="31" y="359"/>
                    <a:pt x="30" y="360"/>
                  </a:cubicBezTo>
                  <a:cubicBezTo>
                    <a:pt x="25" y="363"/>
                    <a:pt x="22" y="366"/>
                    <a:pt x="22" y="372"/>
                  </a:cubicBezTo>
                  <a:cubicBezTo>
                    <a:pt x="22" y="383"/>
                    <a:pt x="22" y="383"/>
                    <a:pt x="22" y="383"/>
                  </a:cubicBezTo>
                  <a:cubicBezTo>
                    <a:pt x="22" y="383"/>
                    <a:pt x="22" y="383"/>
                    <a:pt x="22" y="383"/>
                  </a:cubicBezTo>
                  <a:cubicBezTo>
                    <a:pt x="23" y="387"/>
                    <a:pt x="23" y="389"/>
                    <a:pt x="24" y="393"/>
                  </a:cubicBezTo>
                  <a:cubicBezTo>
                    <a:pt x="25" y="399"/>
                    <a:pt x="28" y="402"/>
                    <a:pt x="28" y="407"/>
                  </a:cubicBezTo>
                  <a:cubicBezTo>
                    <a:pt x="28" y="409"/>
                    <a:pt x="26" y="410"/>
                    <a:pt x="26" y="412"/>
                  </a:cubicBezTo>
                  <a:cubicBezTo>
                    <a:pt x="23" y="418"/>
                    <a:pt x="21" y="421"/>
                    <a:pt x="21" y="427"/>
                  </a:cubicBezTo>
                  <a:cubicBezTo>
                    <a:pt x="21" y="429"/>
                    <a:pt x="23" y="431"/>
                    <a:pt x="25" y="432"/>
                  </a:cubicBezTo>
                  <a:cubicBezTo>
                    <a:pt x="29" y="434"/>
                    <a:pt x="30" y="437"/>
                    <a:pt x="34" y="438"/>
                  </a:cubicBezTo>
                  <a:cubicBezTo>
                    <a:pt x="36" y="439"/>
                    <a:pt x="37" y="441"/>
                    <a:pt x="40" y="442"/>
                  </a:cubicBezTo>
                  <a:cubicBezTo>
                    <a:pt x="43" y="444"/>
                    <a:pt x="46" y="445"/>
                    <a:pt x="48" y="448"/>
                  </a:cubicBezTo>
                  <a:cubicBezTo>
                    <a:pt x="53" y="454"/>
                    <a:pt x="55" y="457"/>
                    <a:pt x="60" y="463"/>
                  </a:cubicBezTo>
                  <a:cubicBezTo>
                    <a:pt x="61" y="466"/>
                    <a:pt x="63" y="467"/>
                    <a:pt x="65" y="470"/>
                  </a:cubicBezTo>
                  <a:cubicBezTo>
                    <a:pt x="67" y="472"/>
                    <a:pt x="68" y="475"/>
                    <a:pt x="72" y="475"/>
                  </a:cubicBezTo>
                  <a:cubicBezTo>
                    <a:pt x="73" y="475"/>
                    <a:pt x="74" y="474"/>
                    <a:pt x="76" y="474"/>
                  </a:cubicBezTo>
                  <a:cubicBezTo>
                    <a:pt x="80" y="474"/>
                    <a:pt x="83" y="474"/>
                    <a:pt x="86" y="472"/>
                  </a:cubicBezTo>
                  <a:cubicBezTo>
                    <a:pt x="89" y="469"/>
                    <a:pt x="89" y="467"/>
                    <a:pt x="90" y="463"/>
                  </a:cubicBezTo>
                  <a:cubicBezTo>
                    <a:pt x="91" y="459"/>
                    <a:pt x="94" y="457"/>
                    <a:pt x="96" y="452"/>
                  </a:cubicBezTo>
                  <a:cubicBezTo>
                    <a:pt x="99" y="448"/>
                    <a:pt x="100" y="443"/>
                    <a:pt x="106" y="443"/>
                  </a:cubicBezTo>
                  <a:cubicBezTo>
                    <a:pt x="114" y="443"/>
                    <a:pt x="119" y="444"/>
                    <a:pt x="128" y="444"/>
                  </a:cubicBezTo>
                  <a:cubicBezTo>
                    <a:pt x="128" y="445"/>
                    <a:pt x="128" y="446"/>
                    <a:pt x="128" y="447"/>
                  </a:cubicBezTo>
                  <a:cubicBezTo>
                    <a:pt x="128" y="448"/>
                    <a:pt x="127" y="450"/>
                    <a:pt x="127" y="451"/>
                  </a:cubicBezTo>
                  <a:cubicBezTo>
                    <a:pt x="127" y="465"/>
                    <a:pt x="127" y="465"/>
                    <a:pt x="127" y="465"/>
                  </a:cubicBezTo>
                  <a:cubicBezTo>
                    <a:pt x="130" y="465"/>
                    <a:pt x="132" y="465"/>
                    <a:pt x="134" y="465"/>
                  </a:cubicBezTo>
                  <a:cubicBezTo>
                    <a:pt x="136" y="465"/>
                    <a:pt x="137" y="466"/>
                    <a:pt x="138" y="466"/>
                  </a:cubicBezTo>
                  <a:cubicBezTo>
                    <a:pt x="149" y="466"/>
                    <a:pt x="149" y="466"/>
                    <a:pt x="149" y="466"/>
                  </a:cubicBezTo>
                  <a:cubicBezTo>
                    <a:pt x="150" y="466"/>
                    <a:pt x="150" y="465"/>
                    <a:pt x="151" y="465"/>
                  </a:cubicBezTo>
                  <a:cubicBezTo>
                    <a:pt x="155" y="463"/>
                    <a:pt x="157" y="463"/>
                    <a:pt x="160" y="461"/>
                  </a:cubicBezTo>
                  <a:cubicBezTo>
                    <a:pt x="162" y="460"/>
                    <a:pt x="163" y="459"/>
                    <a:pt x="166" y="459"/>
                  </a:cubicBezTo>
                  <a:cubicBezTo>
                    <a:pt x="168" y="459"/>
                    <a:pt x="168" y="461"/>
                    <a:pt x="170" y="461"/>
                  </a:cubicBezTo>
                  <a:cubicBezTo>
                    <a:pt x="173" y="462"/>
                    <a:pt x="175" y="461"/>
                    <a:pt x="177" y="463"/>
                  </a:cubicBezTo>
                  <a:cubicBezTo>
                    <a:pt x="180" y="465"/>
                    <a:pt x="179" y="468"/>
                    <a:pt x="180" y="471"/>
                  </a:cubicBezTo>
                  <a:cubicBezTo>
                    <a:pt x="181" y="475"/>
                    <a:pt x="184" y="477"/>
                    <a:pt x="185" y="481"/>
                  </a:cubicBezTo>
                  <a:cubicBezTo>
                    <a:pt x="188" y="488"/>
                    <a:pt x="188" y="492"/>
                    <a:pt x="192" y="498"/>
                  </a:cubicBezTo>
                  <a:cubicBezTo>
                    <a:pt x="192" y="498"/>
                    <a:pt x="194" y="498"/>
                    <a:pt x="194" y="499"/>
                  </a:cubicBezTo>
                  <a:cubicBezTo>
                    <a:pt x="199" y="492"/>
                    <a:pt x="204" y="487"/>
                    <a:pt x="212" y="487"/>
                  </a:cubicBezTo>
                  <a:cubicBezTo>
                    <a:pt x="218" y="487"/>
                    <a:pt x="221" y="489"/>
                    <a:pt x="226" y="489"/>
                  </a:cubicBezTo>
                  <a:cubicBezTo>
                    <a:pt x="237" y="489"/>
                    <a:pt x="241" y="482"/>
                    <a:pt x="249" y="474"/>
                  </a:cubicBezTo>
                  <a:cubicBezTo>
                    <a:pt x="253" y="470"/>
                    <a:pt x="256" y="468"/>
                    <a:pt x="259" y="463"/>
                  </a:cubicBezTo>
                  <a:cubicBezTo>
                    <a:pt x="260" y="461"/>
                    <a:pt x="262" y="460"/>
                    <a:pt x="264" y="457"/>
                  </a:cubicBezTo>
                  <a:cubicBezTo>
                    <a:pt x="264" y="456"/>
                    <a:pt x="266" y="455"/>
                    <a:pt x="266" y="453"/>
                  </a:cubicBezTo>
                  <a:cubicBezTo>
                    <a:pt x="266" y="450"/>
                    <a:pt x="264" y="449"/>
                    <a:pt x="263" y="447"/>
                  </a:cubicBezTo>
                  <a:cubicBezTo>
                    <a:pt x="261" y="443"/>
                    <a:pt x="260" y="440"/>
                    <a:pt x="258" y="436"/>
                  </a:cubicBezTo>
                  <a:cubicBezTo>
                    <a:pt x="256" y="430"/>
                    <a:pt x="253" y="427"/>
                    <a:pt x="251" y="421"/>
                  </a:cubicBezTo>
                  <a:cubicBezTo>
                    <a:pt x="250" y="419"/>
                    <a:pt x="249" y="417"/>
                    <a:pt x="248" y="415"/>
                  </a:cubicBezTo>
                  <a:cubicBezTo>
                    <a:pt x="246" y="411"/>
                    <a:pt x="245" y="408"/>
                    <a:pt x="243" y="403"/>
                  </a:cubicBezTo>
                  <a:cubicBezTo>
                    <a:pt x="241" y="397"/>
                    <a:pt x="240" y="394"/>
                    <a:pt x="240" y="387"/>
                  </a:cubicBezTo>
                  <a:cubicBezTo>
                    <a:pt x="240" y="385"/>
                    <a:pt x="241" y="384"/>
                    <a:pt x="241" y="381"/>
                  </a:cubicBezTo>
                  <a:cubicBezTo>
                    <a:pt x="241" y="381"/>
                    <a:pt x="241" y="381"/>
                    <a:pt x="241" y="381"/>
                  </a:cubicBezTo>
                  <a:cubicBezTo>
                    <a:pt x="238" y="374"/>
                    <a:pt x="237" y="370"/>
                    <a:pt x="234" y="363"/>
                  </a:cubicBezTo>
                  <a:cubicBezTo>
                    <a:pt x="230" y="351"/>
                    <a:pt x="231" y="343"/>
                    <a:pt x="227" y="331"/>
                  </a:cubicBezTo>
                  <a:cubicBezTo>
                    <a:pt x="225" y="326"/>
                    <a:pt x="224" y="323"/>
                    <a:pt x="222" y="318"/>
                  </a:cubicBezTo>
                  <a:cubicBezTo>
                    <a:pt x="220" y="313"/>
                    <a:pt x="219" y="310"/>
                    <a:pt x="215" y="306"/>
                  </a:cubicBezTo>
                  <a:cubicBezTo>
                    <a:pt x="210" y="299"/>
                    <a:pt x="207" y="295"/>
                    <a:pt x="201" y="289"/>
                  </a:cubicBezTo>
                  <a:cubicBezTo>
                    <a:pt x="199" y="288"/>
                    <a:pt x="198" y="287"/>
                    <a:pt x="197" y="286"/>
                  </a:cubicBezTo>
                  <a:cubicBezTo>
                    <a:pt x="195" y="284"/>
                    <a:pt x="193" y="282"/>
                    <a:pt x="191" y="281"/>
                  </a:cubicBezTo>
                  <a:cubicBezTo>
                    <a:pt x="185" y="279"/>
                    <a:pt x="180" y="279"/>
                    <a:pt x="177" y="274"/>
                  </a:cubicBezTo>
                  <a:cubicBezTo>
                    <a:pt x="175" y="270"/>
                    <a:pt x="178" y="266"/>
                    <a:pt x="176" y="261"/>
                  </a:cubicBezTo>
                  <a:cubicBezTo>
                    <a:pt x="176" y="259"/>
                    <a:pt x="174" y="257"/>
                    <a:pt x="172" y="255"/>
                  </a:cubicBezTo>
                  <a:cubicBezTo>
                    <a:pt x="168" y="251"/>
                    <a:pt x="166" y="248"/>
                    <a:pt x="161" y="244"/>
                  </a:cubicBezTo>
                  <a:cubicBezTo>
                    <a:pt x="158" y="242"/>
                    <a:pt x="157" y="239"/>
                    <a:pt x="153" y="237"/>
                  </a:cubicBezTo>
                  <a:cubicBezTo>
                    <a:pt x="146" y="233"/>
                    <a:pt x="142" y="233"/>
                    <a:pt x="136" y="228"/>
                  </a:cubicBezTo>
                  <a:cubicBezTo>
                    <a:pt x="134" y="226"/>
                    <a:pt x="133" y="224"/>
                    <a:pt x="132" y="222"/>
                  </a:cubicBezTo>
                  <a:cubicBezTo>
                    <a:pt x="129" y="218"/>
                    <a:pt x="128" y="215"/>
                    <a:pt x="125" y="211"/>
                  </a:cubicBezTo>
                  <a:cubicBezTo>
                    <a:pt x="123" y="208"/>
                    <a:pt x="122" y="205"/>
                    <a:pt x="121" y="201"/>
                  </a:cubicBezTo>
                  <a:cubicBezTo>
                    <a:pt x="119" y="198"/>
                    <a:pt x="118" y="196"/>
                    <a:pt x="118" y="192"/>
                  </a:cubicBezTo>
                  <a:cubicBezTo>
                    <a:pt x="118" y="185"/>
                    <a:pt x="121" y="182"/>
                    <a:pt x="124" y="175"/>
                  </a:cubicBezTo>
                  <a:cubicBezTo>
                    <a:pt x="127" y="170"/>
                    <a:pt x="129" y="166"/>
                    <a:pt x="132" y="161"/>
                  </a:cubicBezTo>
                  <a:cubicBezTo>
                    <a:pt x="135" y="155"/>
                    <a:pt x="137" y="152"/>
                    <a:pt x="141" y="146"/>
                  </a:cubicBezTo>
                  <a:cubicBezTo>
                    <a:pt x="144" y="142"/>
                    <a:pt x="146" y="140"/>
                    <a:pt x="149" y="136"/>
                  </a:cubicBezTo>
                  <a:cubicBezTo>
                    <a:pt x="151" y="133"/>
                    <a:pt x="152" y="132"/>
                    <a:pt x="152" y="128"/>
                  </a:cubicBezTo>
                  <a:cubicBezTo>
                    <a:pt x="152" y="121"/>
                    <a:pt x="145" y="118"/>
                    <a:pt x="139" y="114"/>
                  </a:cubicBezTo>
                  <a:cubicBezTo>
                    <a:pt x="135" y="112"/>
                    <a:pt x="132" y="111"/>
                    <a:pt x="128" y="109"/>
                  </a:cubicBezTo>
                  <a:cubicBezTo>
                    <a:pt x="126" y="107"/>
                    <a:pt x="125" y="105"/>
                    <a:pt x="122" y="103"/>
                  </a:cubicBezTo>
                  <a:cubicBezTo>
                    <a:pt x="122" y="103"/>
                    <a:pt x="121" y="103"/>
                    <a:pt x="120" y="102"/>
                  </a:cubicBezTo>
                  <a:cubicBezTo>
                    <a:pt x="119" y="102"/>
                    <a:pt x="120" y="101"/>
                    <a:pt x="119" y="100"/>
                  </a:cubicBezTo>
                  <a:cubicBezTo>
                    <a:pt x="134" y="30"/>
                    <a:pt x="134" y="30"/>
                    <a:pt x="134" y="30"/>
                  </a:cubicBezTo>
                  <a:cubicBezTo>
                    <a:pt x="133" y="26"/>
                    <a:pt x="131" y="23"/>
                    <a:pt x="129" y="19"/>
                  </a:cubicBezTo>
                  <a:cubicBezTo>
                    <a:pt x="128" y="14"/>
                    <a:pt x="127" y="11"/>
                    <a:pt x="125" y="6"/>
                  </a:cubicBezTo>
                  <a:cubicBezTo>
                    <a:pt x="124" y="4"/>
                    <a:pt x="122" y="3"/>
                    <a:pt x="121" y="0"/>
                  </a:cubicBezTo>
                  <a:cubicBezTo>
                    <a:pt x="121" y="0"/>
                    <a:pt x="121" y="0"/>
                    <a:pt x="121" y="0"/>
                  </a:cubicBezTo>
                  <a:cubicBezTo>
                    <a:pt x="110" y="7"/>
                    <a:pt x="98" y="12"/>
                    <a:pt x="98" y="25"/>
                  </a:cubicBezTo>
                  <a:cubicBezTo>
                    <a:pt x="98" y="34"/>
                    <a:pt x="98" y="34"/>
                    <a:pt x="98" y="34"/>
                  </a:cubicBezTo>
                  <a:cubicBezTo>
                    <a:pt x="98" y="38"/>
                    <a:pt x="98" y="41"/>
                    <a:pt x="99" y="45"/>
                  </a:cubicBezTo>
                  <a:cubicBezTo>
                    <a:pt x="94" y="46"/>
                    <a:pt x="90" y="44"/>
                    <a:pt x="88" y="48"/>
                  </a:cubicBezTo>
                  <a:cubicBezTo>
                    <a:pt x="83" y="54"/>
                    <a:pt x="80" y="62"/>
                    <a:pt x="71" y="62"/>
                  </a:cubicBezTo>
                  <a:cubicBezTo>
                    <a:pt x="65" y="62"/>
                    <a:pt x="62" y="57"/>
                    <a:pt x="56" y="57"/>
                  </a:cubicBezTo>
                  <a:cubicBezTo>
                    <a:pt x="42" y="57"/>
                    <a:pt x="42" y="57"/>
                    <a:pt x="42" y="57"/>
                  </a:cubicBezTo>
                  <a:cubicBezTo>
                    <a:pt x="38" y="57"/>
                    <a:pt x="36" y="55"/>
                    <a:pt x="34" y="52"/>
                  </a:cubicBezTo>
                  <a:cubicBezTo>
                    <a:pt x="34" y="52"/>
                    <a:pt x="34" y="52"/>
                    <a:pt x="34" y="52"/>
                  </a:cubicBezTo>
                  <a:cubicBezTo>
                    <a:pt x="33" y="61"/>
                    <a:pt x="31" y="66"/>
                    <a:pt x="27" y="73"/>
                  </a:cubicBezTo>
                  <a:cubicBezTo>
                    <a:pt x="22" y="81"/>
                    <a:pt x="15" y="84"/>
                    <a:pt x="15" y="93"/>
                  </a:cubicBezTo>
                  <a:cubicBezTo>
                    <a:pt x="15" y="95"/>
                    <a:pt x="17" y="96"/>
                    <a:pt x="18" y="98"/>
                  </a:cubicBezTo>
                  <a:cubicBezTo>
                    <a:pt x="20" y="104"/>
                    <a:pt x="21" y="108"/>
                    <a:pt x="22" y="115"/>
                  </a:cubicBezTo>
                  <a:cubicBezTo>
                    <a:pt x="23" y="120"/>
                    <a:pt x="24" y="123"/>
                    <a:pt x="24" y="129"/>
                  </a:cubicBezTo>
                  <a:cubicBezTo>
                    <a:pt x="24" y="134"/>
                    <a:pt x="22" y="136"/>
                    <a:pt x="19" y="140"/>
                  </a:cubicBezTo>
                  <a:cubicBezTo>
                    <a:pt x="16" y="143"/>
                    <a:pt x="15" y="146"/>
                    <a:pt x="15" y="149"/>
                  </a:cubicBezTo>
                  <a:cubicBezTo>
                    <a:pt x="14" y="152"/>
                    <a:pt x="13" y="154"/>
                    <a:pt x="13" y="157"/>
                  </a:cubicBezTo>
                  <a:cubicBezTo>
                    <a:pt x="13" y="159"/>
                    <a:pt x="15" y="160"/>
                    <a:pt x="15" y="162"/>
                  </a:cubicBezTo>
                  <a:cubicBezTo>
                    <a:pt x="15" y="168"/>
                    <a:pt x="11" y="171"/>
                    <a:pt x="11" y="177"/>
                  </a:cubicBezTo>
                  <a:cubicBezTo>
                    <a:pt x="11" y="183"/>
                    <a:pt x="16" y="185"/>
                    <a:pt x="16" y="191"/>
                  </a:cubicBezTo>
                  <a:cubicBezTo>
                    <a:pt x="16" y="193"/>
                    <a:pt x="15" y="194"/>
                    <a:pt x="15" y="196"/>
                  </a:cubicBezTo>
                  <a:cubicBezTo>
                    <a:pt x="15" y="209"/>
                    <a:pt x="15" y="209"/>
                    <a:pt x="15" y="209"/>
                  </a:cubicBezTo>
                  <a:cubicBezTo>
                    <a:pt x="15" y="211"/>
                    <a:pt x="16" y="211"/>
                    <a:pt x="16" y="213"/>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34">
              <a:extLst>
                <a:ext uri="{FF2B5EF4-FFF2-40B4-BE49-F238E27FC236}">
                  <a16:creationId xmlns:a16="http://schemas.microsoft.com/office/drawing/2014/main" id="{FA9283D4-51F5-7FCB-1C82-86BF21220C2C}"/>
                </a:ext>
              </a:extLst>
            </p:cNvPr>
            <p:cNvSpPr>
              <a:spLocks/>
            </p:cNvSpPr>
            <p:nvPr/>
          </p:nvSpPr>
          <p:spPr bwMode="auto">
            <a:xfrm>
              <a:off x="2071668" y="1800353"/>
              <a:ext cx="232781" cy="226167"/>
            </a:xfrm>
            <a:custGeom>
              <a:avLst/>
              <a:gdLst>
                <a:gd name="T0" fmla="*/ 0 w 139"/>
                <a:gd name="T1" fmla="*/ 2147483646 h 131"/>
                <a:gd name="T2" fmla="*/ 2147483646 w 139"/>
                <a:gd name="T3" fmla="*/ 2147483646 h 131"/>
                <a:gd name="T4" fmla="*/ 2147483646 w 139"/>
                <a:gd name="T5" fmla="*/ 2147483646 h 131"/>
                <a:gd name="T6" fmla="*/ 2147483646 w 139"/>
                <a:gd name="T7" fmla="*/ 2147483646 h 131"/>
                <a:gd name="T8" fmla="*/ 2147483646 w 139"/>
                <a:gd name="T9" fmla="*/ 2147483646 h 131"/>
                <a:gd name="T10" fmla="*/ 2147483646 w 139"/>
                <a:gd name="T11" fmla="*/ 2147483646 h 131"/>
                <a:gd name="T12" fmla="*/ 2147483646 w 139"/>
                <a:gd name="T13" fmla="*/ 2147483646 h 131"/>
                <a:gd name="T14" fmla="*/ 2147483646 w 139"/>
                <a:gd name="T15" fmla="*/ 2147483646 h 131"/>
                <a:gd name="T16" fmla="*/ 2147483646 w 139"/>
                <a:gd name="T17" fmla="*/ 2147483646 h 131"/>
                <a:gd name="T18" fmla="*/ 2147483646 w 139"/>
                <a:gd name="T19" fmla="*/ 2147483646 h 131"/>
                <a:gd name="T20" fmla="*/ 2147483646 w 139"/>
                <a:gd name="T21" fmla="*/ 2147483646 h 131"/>
                <a:gd name="T22" fmla="*/ 2147483646 w 139"/>
                <a:gd name="T23" fmla="*/ 2147483646 h 131"/>
                <a:gd name="T24" fmla="*/ 2147483646 w 139"/>
                <a:gd name="T25" fmla="*/ 2147483646 h 131"/>
                <a:gd name="T26" fmla="*/ 2147483646 w 139"/>
                <a:gd name="T27" fmla="*/ 2147483646 h 131"/>
                <a:gd name="T28" fmla="*/ 2147483646 w 139"/>
                <a:gd name="T29" fmla="*/ 2147483646 h 131"/>
                <a:gd name="T30" fmla="*/ 2147483646 w 139"/>
                <a:gd name="T31" fmla="*/ 2147483646 h 131"/>
                <a:gd name="T32" fmla="*/ 2147483646 w 139"/>
                <a:gd name="T33" fmla="*/ 2147483646 h 131"/>
                <a:gd name="T34" fmla="*/ 2147483646 w 139"/>
                <a:gd name="T35" fmla="*/ 2147483646 h 131"/>
                <a:gd name="T36" fmla="*/ 2147483646 w 139"/>
                <a:gd name="T37" fmla="*/ 2147483646 h 131"/>
                <a:gd name="T38" fmla="*/ 2147483646 w 139"/>
                <a:gd name="T39" fmla="*/ 2147483646 h 131"/>
                <a:gd name="T40" fmla="*/ 2147483646 w 139"/>
                <a:gd name="T41" fmla="*/ 2147483646 h 131"/>
                <a:gd name="T42" fmla="*/ 2147483646 w 139"/>
                <a:gd name="T43" fmla="*/ 2147483646 h 131"/>
                <a:gd name="T44" fmla="*/ 2147483646 w 139"/>
                <a:gd name="T45" fmla="*/ 2147483646 h 131"/>
                <a:gd name="T46" fmla="*/ 2147483646 w 139"/>
                <a:gd name="T47" fmla="*/ 0 h 131"/>
                <a:gd name="T48" fmla="*/ 2147483646 w 139"/>
                <a:gd name="T49" fmla="*/ 0 h 131"/>
                <a:gd name="T50" fmla="*/ 2147483646 w 139"/>
                <a:gd name="T51" fmla="*/ 2147483646 h 131"/>
                <a:gd name="T52" fmla="*/ 2147483646 w 139"/>
                <a:gd name="T53" fmla="*/ 2147483646 h 131"/>
                <a:gd name="T54" fmla="*/ 2147483646 w 139"/>
                <a:gd name="T55" fmla="*/ 2147483646 h 131"/>
                <a:gd name="T56" fmla="*/ 2147483646 w 139"/>
                <a:gd name="T57" fmla="*/ 2147483646 h 131"/>
                <a:gd name="T58" fmla="*/ 2147483646 w 139"/>
                <a:gd name="T59" fmla="*/ 2147483646 h 131"/>
                <a:gd name="T60" fmla="*/ 2147483646 w 139"/>
                <a:gd name="T61" fmla="*/ 2147483646 h 131"/>
                <a:gd name="T62" fmla="*/ 2147483646 w 139"/>
                <a:gd name="T63" fmla="*/ 2147483646 h 131"/>
                <a:gd name="T64" fmla="*/ 2147483646 w 139"/>
                <a:gd name="T65" fmla="*/ 2147483646 h 131"/>
                <a:gd name="T66" fmla="*/ 2147483646 w 139"/>
                <a:gd name="T67" fmla="*/ 2147483646 h 131"/>
                <a:gd name="T68" fmla="*/ 2147483646 w 139"/>
                <a:gd name="T69" fmla="*/ 2147483646 h 131"/>
                <a:gd name="T70" fmla="*/ 2147483646 w 139"/>
                <a:gd name="T71" fmla="*/ 2147483646 h 131"/>
                <a:gd name="T72" fmla="*/ 0 w 139"/>
                <a:gd name="T73" fmla="*/ 2147483646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131"/>
                <a:gd name="T113" fmla="*/ 139 w 139"/>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131">
                  <a:moveTo>
                    <a:pt x="0" y="111"/>
                  </a:moveTo>
                  <a:cubicBezTo>
                    <a:pt x="0" y="114"/>
                    <a:pt x="1" y="116"/>
                    <a:pt x="2" y="120"/>
                  </a:cubicBezTo>
                  <a:cubicBezTo>
                    <a:pt x="3" y="123"/>
                    <a:pt x="2" y="125"/>
                    <a:pt x="4" y="128"/>
                  </a:cubicBezTo>
                  <a:cubicBezTo>
                    <a:pt x="5" y="130"/>
                    <a:pt x="7" y="130"/>
                    <a:pt x="10" y="130"/>
                  </a:cubicBezTo>
                  <a:cubicBezTo>
                    <a:pt x="11" y="130"/>
                    <a:pt x="12" y="131"/>
                    <a:pt x="14" y="131"/>
                  </a:cubicBezTo>
                  <a:cubicBezTo>
                    <a:pt x="25" y="131"/>
                    <a:pt x="32" y="131"/>
                    <a:pt x="43" y="131"/>
                  </a:cubicBezTo>
                  <a:cubicBezTo>
                    <a:pt x="49" y="131"/>
                    <a:pt x="52" y="130"/>
                    <a:pt x="58" y="128"/>
                  </a:cubicBezTo>
                  <a:cubicBezTo>
                    <a:pt x="61" y="128"/>
                    <a:pt x="64" y="128"/>
                    <a:pt x="67" y="127"/>
                  </a:cubicBezTo>
                  <a:cubicBezTo>
                    <a:pt x="69" y="126"/>
                    <a:pt x="68" y="124"/>
                    <a:pt x="70" y="123"/>
                  </a:cubicBezTo>
                  <a:cubicBezTo>
                    <a:pt x="77" y="115"/>
                    <a:pt x="77" y="115"/>
                    <a:pt x="77" y="115"/>
                  </a:cubicBezTo>
                  <a:cubicBezTo>
                    <a:pt x="81" y="112"/>
                    <a:pt x="83" y="111"/>
                    <a:pt x="87" y="108"/>
                  </a:cubicBezTo>
                  <a:cubicBezTo>
                    <a:pt x="87" y="108"/>
                    <a:pt x="87" y="108"/>
                    <a:pt x="87" y="108"/>
                  </a:cubicBezTo>
                  <a:cubicBezTo>
                    <a:pt x="90" y="101"/>
                    <a:pt x="93" y="94"/>
                    <a:pt x="101" y="94"/>
                  </a:cubicBezTo>
                  <a:cubicBezTo>
                    <a:pt x="108" y="94"/>
                    <a:pt x="111" y="99"/>
                    <a:pt x="118" y="99"/>
                  </a:cubicBezTo>
                  <a:cubicBezTo>
                    <a:pt x="121" y="99"/>
                    <a:pt x="123" y="99"/>
                    <a:pt x="125" y="97"/>
                  </a:cubicBezTo>
                  <a:cubicBezTo>
                    <a:pt x="128" y="94"/>
                    <a:pt x="127" y="90"/>
                    <a:pt x="130" y="88"/>
                  </a:cubicBezTo>
                  <a:cubicBezTo>
                    <a:pt x="135" y="85"/>
                    <a:pt x="139" y="83"/>
                    <a:pt x="139" y="78"/>
                  </a:cubicBezTo>
                  <a:cubicBezTo>
                    <a:pt x="139" y="69"/>
                    <a:pt x="133" y="66"/>
                    <a:pt x="131" y="58"/>
                  </a:cubicBezTo>
                  <a:cubicBezTo>
                    <a:pt x="130" y="54"/>
                    <a:pt x="130" y="51"/>
                    <a:pt x="129" y="46"/>
                  </a:cubicBezTo>
                  <a:cubicBezTo>
                    <a:pt x="128" y="44"/>
                    <a:pt x="126" y="43"/>
                    <a:pt x="126" y="40"/>
                  </a:cubicBezTo>
                  <a:cubicBezTo>
                    <a:pt x="126" y="29"/>
                    <a:pt x="126" y="29"/>
                    <a:pt x="126" y="29"/>
                  </a:cubicBezTo>
                  <a:cubicBezTo>
                    <a:pt x="126" y="27"/>
                    <a:pt x="127" y="25"/>
                    <a:pt x="127" y="23"/>
                  </a:cubicBezTo>
                  <a:cubicBezTo>
                    <a:pt x="127" y="15"/>
                    <a:pt x="126" y="10"/>
                    <a:pt x="127" y="3"/>
                  </a:cubicBezTo>
                  <a:cubicBezTo>
                    <a:pt x="121" y="3"/>
                    <a:pt x="118" y="1"/>
                    <a:pt x="111" y="0"/>
                  </a:cubicBezTo>
                  <a:cubicBezTo>
                    <a:pt x="111" y="0"/>
                    <a:pt x="111" y="0"/>
                    <a:pt x="111" y="0"/>
                  </a:cubicBezTo>
                  <a:cubicBezTo>
                    <a:pt x="110" y="2"/>
                    <a:pt x="109" y="4"/>
                    <a:pt x="108" y="7"/>
                  </a:cubicBezTo>
                  <a:cubicBezTo>
                    <a:pt x="106" y="13"/>
                    <a:pt x="104" y="19"/>
                    <a:pt x="98" y="19"/>
                  </a:cubicBezTo>
                  <a:cubicBezTo>
                    <a:pt x="94" y="19"/>
                    <a:pt x="91" y="18"/>
                    <a:pt x="87" y="18"/>
                  </a:cubicBezTo>
                  <a:cubicBezTo>
                    <a:pt x="83" y="18"/>
                    <a:pt x="81" y="21"/>
                    <a:pt x="79" y="24"/>
                  </a:cubicBezTo>
                  <a:cubicBezTo>
                    <a:pt x="78" y="26"/>
                    <a:pt x="78" y="28"/>
                    <a:pt x="76" y="30"/>
                  </a:cubicBezTo>
                  <a:cubicBezTo>
                    <a:pt x="74" y="32"/>
                    <a:pt x="73" y="33"/>
                    <a:pt x="71" y="35"/>
                  </a:cubicBezTo>
                  <a:cubicBezTo>
                    <a:pt x="65" y="42"/>
                    <a:pt x="61" y="45"/>
                    <a:pt x="53" y="50"/>
                  </a:cubicBezTo>
                  <a:cubicBezTo>
                    <a:pt x="47" y="53"/>
                    <a:pt x="44" y="55"/>
                    <a:pt x="39" y="58"/>
                  </a:cubicBezTo>
                  <a:cubicBezTo>
                    <a:pt x="37" y="60"/>
                    <a:pt x="35" y="61"/>
                    <a:pt x="34" y="63"/>
                  </a:cubicBezTo>
                  <a:cubicBezTo>
                    <a:pt x="29" y="70"/>
                    <a:pt x="33" y="78"/>
                    <a:pt x="26" y="82"/>
                  </a:cubicBezTo>
                  <a:cubicBezTo>
                    <a:pt x="19" y="87"/>
                    <a:pt x="13" y="88"/>
                    <a:pt x="9" y="96"/>
                  </a:cubicBezTo>
                  <a:cubicBezTo>
                    <a:pt x="5" y="102"/>
                    <a:pt x="3" y="106"/>
                    <a:pt x="0" y="111"/>
                  </a:cubicBezTo>
                  <a:close/>
                </a:path>
              </a:pathLst>
            </a:custGeom>
            <a:solidFill>
              <a:srgbClr val="9DC3E6"/>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35">
              <a:extLst>
                <a:ext uri="{FF2B5EF4-FFF2-40B4-BE49-F238E27FC236}">
                  <a16:creationId xmlns:a16="http://schemas.microsoft.com/office/drawing/2014/main" id="{499865C1-7066-8C64-6253-63444CD0655B}"/>
                </a:ext>
              </a:extLst>
            </p:cNvPr>
            <p:cNvSpPr>
              <a:spLocks/>
            </p:cNvSpPr>
            <p:nvPr/>
          </p:nvSpPr>
          <p:spPr bwMode="auto">
            <a:xfrm>
              <a:off x="1990266" y="1986868"/>
              <a:ext cx="549818" cy="632973"/>
            </a:xfrm>
            <a:custGeom>
              <a:avLst/>
              <a:gdLst>
                <a:gd name="T0" fmla="*/ 2147483646 w 327"/>
                <a:gd name="T1" fmla="*/ 2147483646 h 366"/>
                <a:gd name="T2" fmla="*/ 2147483646 w 327"/>
                <a:gd name="T3" fmla="*/ 2147483646 h 366"/>
                <a:gd name="T4" fmla="*/ 2147483646 w 327"/>
                <a:gd name="T5" fmla="*/ 2147483646 h 366"/>
                <a:gd name="T6" fmla="*/ 2147483646 w 327"/>
                <a:gd name="T7" fmla="*/ 2147483646 h 366"/>
                <a:gd name="T8" fmla="*/ 2147483646 w 327"/>
                <a:gd name="T9" fmla="*/ 2147483646 h 366"/>
                <a:gd name="T10" fmla="*/ 2147483646 w 327"/>
                <a:gd name="T11" fmla="*/ 2147483646 h 366"/>
                <a:gd name="T12" fmla="*/ 2147483646 w 327"/>
                <a:gd name="T13" fmla="*/ 2147483646 h 366"/>
                <a:gd name="T14" fmla="*/ 2147483646 w 327"/>
                <a:gd name="T15" fmla="*/ 2147483646 h 366"/>
                <a:gd name="T16" fmla="*/ 2147483646 w 327"/>
                <a:gd name="T17" fmla="*/ 2147483646 h 366"/>
                <a:gd name="T18" fmla="*/ 2147483646 w 327"/>
                <a:gd name="T19" fmla="*/ 2147483646 h 366"/>
                <a:gd name="T20" fmla="*/ 2147483646 w 327"/>
                <a:gd name="T21" fmla="*/ 2147483646 h 366"/>
                <a:gd name="T22" fmla="*/ 2147483646 w 327"/>
                <a:gd name="T23" fmla="*/ 2147483646 h 366"/>
                <a:gd name="T24" fmla="*/ 2147483646 w 327"/>
                <a:gd name="T25" fmla="*/ 2147483646 h 366"/>
                <a:gd name="T26" fmla="*/ 2147483646 w 327"/>
                <a:gd name="T27" fmla="*/ 2147483646 h 366"/>
                <a:gd name="T28" fmla="*/ 2147483646 w 327"/>
                <a:gd name="T29" fmla="*/ 2147483646 h 366"/>
                <a:gd name="T30" fmla="*/ 2147483646 w 327"/>
                <a:gd name="T31" fmla="*/ 2147483646 h 366"/>
                <a:gd name="T32" fmla="*/ 2147483646 w 327"/>
                <a:gd name="T33" fmla="*/ 2147483646 h 366"/>
                <a:gd name="T34" fmla="*/ 2147483646 w 327"/>
                <a:gd name="T35" fmla="*/ 2147483646 h 366"/>
                <a:gd name="T36" fmla="*/ 2147483646 w 327"/>
                <a:gd name="T37" fmla="*/ 2147483646 h 366"/>
                <a:gd name="T38" fmla="*/ 2147483646 w 327"/>
                <a:gd name="T39" fmla="*/ 2147483646 h 366"/>
                <a:gd name="T40" fmla="*/ 2147483646 w 327"/>
                <a:gd name="T41" fmla="*/ 2147483646 h 366"/>
                <a:gd name="T42" fmla="*/ 2147483646 w 327"/>
                <a:gd name="T43" fmla="*/ 2147483646 h 366"/>
                <a:gd name="T44" fmla="*/ 2147483646 w 327"/>
                <a:gd name="T45" fmla="*/ 2147483646 h 366"/>
                <a:gd name="T46" fmla="*/ 2147483646 w 327"/>
                <a:gd name="T47" fmla="*/ 2147483646 h 366"/>
                <a:gd name="T48" fmla="*/ 2147483646 w 327"/>
                <a:gd name="T49" fmla="*/ 2147483646 h 366"/>
                <a:gd name="T50" fmla="*/ 2147483646 w 327"/>
                <a:gd name="T51" fmla="*/ 2147483646 h 366"/>
                <a:gd name="T52" fmla="*/ 2147483646 w 327"/>
                <a:gd name="T53" fmla="*/ 2147483646 h 366"/>
                <a:gd name="T54" fmla="*/ 2147483646 w 327"/>
                <a:gd name="T55" fmla="*/ 2147483646 h 366"/>
                <a:gd name="T56" fmla="*/ 2147483646 w 327"/>
                <a:gd name="T57" fmla="*/ 2147483646 h 366"/>
                <a:gd name="T58" fmla="*/ 2147483646 w 327"/>
                <a:gd name="T59" fmla="*/ 2147483646 h 366"/>
                <a:gd name="T60" fmla="*/ 2147483646 w 327"/>
                <a:gd name="T61" fmla="*/ 2147483646 h 366"/>
                <a:gd name="T62" fmla="*/ 2147483646 w 327"/>
                <a:gd name="T63" fmla="*/ 2147483646 h 366"/>
                <a:gd name="T64" fmla="*/ 2147483646 w 327"/>
                <a:gd name="T65" fmla="*/ 2147483646 h 366"/>
                <a:gd name="T66" fmla="*/ 2147483646 w 327"/>
                <a:gd name="T67" fmla="*/ 2147483646 h 366"/>
                <a:gd name="T68" fmla="*/ 2147483646 w 327"/>
                <a:gd name="T69" fmla="*/ 2147483646 h 366"/>
                <a:gd name="T70" fmla="*/ 2147483646 w 327"/>
                <a:gd name="T71" fmla="*/ 0 h 366"/>
                <a:gd name="T72" fmla="*/ 2147483646 w 327"/>
                <a:gd name="T73" fmla="*/ 2147483646 h 366"/>
                <a:gd name="T74" fmla="*/ 2147483646 w 327"/>
                <a:gd name="T75" fmla="*/ 2147483646 h 366"/>
                <a:gd name="T76" fmla="*/ 2147483646 w 327"/>
                <a:gd name="T77" fmla="*/ 2147483646 h 366"/>
                <a:gd name="T78" fmla="*/ 2147483646 w 327"/>
                <a:gd name="T79" fmla="*/ 2147483646 h 366"/>
                <a:gd name="T80" fmla="*/ 2147483646 w 327"/>
                <a:gd name="T81" fmla="*/ 2147483646 h 366"/>
                <a:gd name="T82" fmla="*/ 2147483646 w 327"/>
                <a:gd name="T83" fmla="*/ 2147483646 h 366"/>
                <a:gd name="T84" fmla="*/ 2147483646 w 327"/>
                <a:gd name="T85" fmla="*/ 2147483646 h 366"/>
                <a:gd name="T86" fmla="*/ 2147483646 w 327"/>
                <a:gd name="T87" fmla="*/ 2147483646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7"/>
                <a:gd name="T133" fmla="*/ 0 h 366"/>
                <a:gd name="T134" fmla="*/ 327 w 327"/>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7" h="366">
                  <a:moveTo>
                    <a:pt x="327" y="136"/>
                  </a:moveTo>
                  <a:cubicBezTo>
                    <a:pt x="326" y="145"/>
                    <a:pt x="324" y="150"/>
                    <a:pt x="320" y="157"/>
                  </a:cubicBezTo>
                  <a:cubicBezTo>
                    <a:pt x="315" y="165"/>
                    <a:pt x="308" y="168"/>
                    <a:pt x="308" y="177"/>
                  </a:cubicBezTo>
                  <a:cubicBezTo>
                    <a:pt x="308" y="179"/>
                    <a:pt x="310" y="180"/>
                    <a:pt x="311" y="182"/>
                  </a:cubicBezTo>
                  <a:cubicBezTo>
                    <a:pt x="313" y="188"/>
                    <a:pt x="314" y="192"/>
                    <a:pt x="315" y="199"/>
                  </a:cubicBezTo>
                  <a:cubicBezTo>
                    <a:pt x="316" y="204"/>
                    <a:pt x="317" y="207"/>
                    <a:pt x="317" y="213"/>
                  </a:cubicBezTo>
                  <a:cubicBezTo>
                    <a:pt x="317" y="218"/>
                    <a:pt x="315" y="220"/>
                    <a:pt x="312" y="224"/>
                  </a:cubicBezTo>
                  <a:cubicBezTo>
                    <a:pt x="309" y="227"/>
                    <a:pt x="308" y="230"/>
                    <a:pt x="308" y="233"/>
                  </a:cubicBezTo>
                  <a:cubicBezTo>
                    <a:pt x="307" y="236"/>
                    <a:pt x="306" y="238"/>
                    <a:pt x="306" y="241"/>
                  </a:cubicBezTo>
                  <a:cubicBezTo>
                    <a:pt x="306" y="243"/>
                    <a:pt x="308" y="244"/>
                    <a:pt x="308" y="246"/>
                  </a:cubicBezTo>
                  <a:cubicBezTo>
                    <a:pt x="308" y="252"/>
                    <a:pt x="304" y="255"/>
                    <a:pt x="304" y="261"/>
                  </a:cubicBezTo>
                  <a:cubicBezTo>
                    <a:pt x="304" y="267"/>
                    <a:pt x="309" y="269"/>
                    <a:pt x="309" y="275"/>
                  </a:cubicBezTo>
                  <a:cubicBezTo>
                    <a:pt x="309" y="277"/>
                    <a:pt x="308" y="278"/>
                    <a:pt x="308" y="280"/>
                  </a:cubicBezTo>
                  <a:cubicBezTo>
                    <a:pt x="308" y="293"/>
                    <a:pt x="308" y="293"/>
                    <a:pt x="308" y="293"/>
                  </a:cubicBezTo>
                  <a:cubicBezTo>
                    <a:pt x="308" y="295"/>
                    <a:pt x="309" y="295"/>
                    <a:pt x="309" y="297"/>
                  </a:cubicBezTo>
                  <a:cubicBezTo>
                    <a:pt x="309" y="297"/>
                    <a:pt x="309" y="297"/>
                    <a:pt x="309" y="297"/>
                  </a:cubicBezTo>
                  <a:cubicBezTo>
                    <a:pt x="304" y="297"/>
                    <a:pt x="300" y="297"/>
                    <a:pt x="295" y="297"/>
                  </a:cubicBezTo>
                  <a:cubicBezTo>
                    <a:pt x="290" y="297"/>
                    <a:pt x="287" y="294"/>
                    <a:pt x="282" y="294"/>
                  </a:cubicBezTo>
                  <a:cubicBezTo>
                    <a:pt x="277" y="294"/>
                    <a:pt x="272" y="295"/>
                    <a:pt x="270" y="291"/>
                  </a:cubicBezTo>
                  <a:cubicBezTo>
                    <a:pt x="267" y="286"/>
                    <a:pt x="267" y="283"/>
                    <a:pt x="266" y="278"/>
                  </a:cubicBezTo>
                  <a:cubicBezTo>
                    <a:pt x="266" y="278"/>
                    <a:pt x="266" y="278"/>
                    <a:pt x="266" y="278"/>
                  </a:cubicBezTo>
                  <a:cubicBezTo>
                    <a:pt x="261" y="278"/>
                    <a:pt x="258" y="277"/>
                    <a:pt x="253" y="278"/>
                  </a:cubicBezTo>
                  <a:cubicBezTo>
                    <a:pt x="253" y="265"/>
                    <a:pt x="249" y="257"/>
                    <a:pt x="239" y="249"/>
                  </a:cubicBezTo>
                  <a:cubicBezTo>
                    <a:pt x="234" y="245"/>
                    <a:pt x="232" y="240"/>
                    <a:pt x="229" y="234"/>
                  </a:cubicBezTo>
                  <a:cubicBezTo>
                    <a:pt x="227" y="229"/>
                    <a:pt x="226" y="226"/>
                    <a:pt x="224" y="221"/>
                  </a:cubicBezTo>
                  <a:cubicBezTo>
                    <a:pt x="220" y="222"/>
                    <a:pt x="217" y="222"/>
                    <a:pt x="214" y="225"/>
                  </a:cubicBezTo>
                  <a:cubicBezTo>
                    <a:pt x="212" y="227"/>
                    <a:pt x="212" y="229"/>
                    <a:pt x="212" y="231"/>
                  </a:cubicBezTo>
                  <a:cubicBezTo>
                    <a:pt x="211" y="234"/>
                    <a:pt x="211" y="236"/>
                    <a:pt x="211" y="238"/>
                  </a:cubicBezTo>
                  <a:cubicBezTo>
                    <a:pt x="210" y="245"/>
                    <a:pt x="208" y="249"/>
                    <a:pt x="206" y="256"/>
                  </a:cubicBezTo>
                  <a:cubicBezTo>
                    <a:pt x="205" y="259"/>
                    <a:pt x="204" y="262"/>
                    <a:pt x="201" y="264"/>
                  </a:cubicBezTo>
                  <a:cubicBezTo>
                    <a:pt x="199" y="266"/>
                    <a:pt x="198" y="268"/>
                    <a:pt x="197" y="270"/>
                  </a:cubicBezTo>
                  <a:cubicBezTo>
                    <a:pt x="195" y="272"/>
                    <a:pt x="193" y="273"/>
                    <a:pt x="190" y="275"/>
                  </a:cubicBezTo>
                  <a:cubicBezTo>
                    <a:pt x="187" y="278"/>
                    <a:pt x="185" y="281"/>
                    <a:pt x="180" y="283"/>
                  </a:cubicBezTo>
                  <a:cubicBezTo>
                    <a:pt x="177" y="285"/>
                    <a:pt x="176" y="287"/>
                    <a:pt x="172" y="289"/>
                  </a:cubicBezTo>
                  <a:cubicBezTo>
                    <a:pt x="166" y="292"/>
                    <a:pt x="162" y="293"/>
                    <a:pt x="155" y="293"/>
                  </a:cubicBezTo>
                  <a:cubicBezTo>
                    <a:pt x="153" y="293"/>
                    <a:pt x="151" y="292"/>
                    <a:pt x="149" y="293"/>
                  </a:cubicBezTo>
                  <a:cubicBezTo>
                    <a:pt x="148" y="300"/>
                    <a:pt x="148" y="305"/>
                    <a:pt x="144" y="312"/>
                  </a:cubicBezTo>
                  <a:cubicBezTo>
                    <a:pt x="143" y="315"/>
                    <a:pt x="144" y="317"/>
                    <a:pt x="141" y="319"/>
                  </a:cubicBezTo>
                  <a:cubicBezTo>
                    <a:pt x="140" y="320"/>
                    <a:pt x="139" y="320"/>
                    <a:pt x="137" y="320"/>
                  </a:cubicBezTo>
                  <a:cubicBezTo>
                    <a:pt x="133" y="322"/>
                    <a:pt x="132" y="324"/>
                    <a:pt x="129" y="327"/>
                  </a:cubicBezTo>
                  <a:cubicBezTo>
                    <a:pt x="121" y="332"/>
                    <a:pt x="120" y="339"/>
                    <a:pt x="118" y="349"/>
                  </a:cubicBezTo>
                  <a:cubicBezTo>
                    <a:pt x="116" y="355"/>
                    <a:pt x="115" y="360"/>
                    <a:pt x="111" y="366"/>
                  </a:cubicBezTo>
                  <a:cubicBezTo>
                    <a:pt x="111" y="366"/>
                    <a:pt x="111" y="366"/>
                    <a:pt x="111" y="366"/>
                  </a:cubicBezTo>
                  <a:cubicBezTo>
                    <a:pt x="111" y="366"/>
                    <a:pt x="110" y="365"/>
                    <a:pt x="109" y="364"/>
                  </a:cubicBezTo>
                  <a:cubicBezTo>
                    <a:pt x="104" y="362"/>
                    <a:pt x="101" y="363"/>
                    <a:pt x="97" y="362"/>
                  </a:cubicBezTo>
                  <a:cubicBezTo>
                    <a:pt x="94" y="361"/>
                    <a:pt x="94" y="359"/>
                    <a:pt x="92" y="357"/>
                  </a:cubicBezTo>
                  <a:cubicBezTo>
                    <a:pt x="86" y="351"/>
                    <a:pt x="82" y="349"/>
                    <a:pt x="74" y="345"/>
                  </a:cubicBezTo>
                  <a:cubicBezTo>
                    <a:pt x="70" y="343"/>
                    <a:pt x="68" y="341"/>
                    <a:pt x="64" y="338"/>
                  </a:cubicBezTo>
                  <a:cubicBezTo>
                    <a:pt x="59" y="335"/>
                    <a:pt x="55" y="336"/>
                    <a:pt x="50" y="333"/>
                  </a:cubicBezTo>
                  <a:cubicBezTo>
                    <a:pt x="48" y="333"/>
                    <a:pt x="48" y="332"/>
                    <a:pt x="47" y="331"/>
                  </a:cubicBezTo>
                  <a:cubicBezTo>
                    <a:pt x="42" y="328"/>
                    <a:pt x="40" y="325"/>
                    <a:pt x="37" y="321"/>
                  </a:cubicBezTo>
                  <a:cubicBezTo>
                    <a:pt x="34" y="318"/>
                    <a:pt x="32" y="315"/>
                    <a:pt x="32" y="310"/>
                  </a:cubicBezTo>
                  <a:cubicBezTo>
                    <a:pt x="32" y="301"/>
                    <a:pt x="36" y="297"/>
                    <a:pt x="36" y="288"/>
                  </a:cubicBezTo>
                  <a:cubicBezTo>
                    <a:pt x="41" y="288"/>
                    <a:pt x="44" y="285"/>
                    <a:pt x="45" y="281"/>
                  </a:cubicBezTo>
                  <a:cubicBezTo>
                    <a:pt x="46" y="281"/>
                    <a:pt x="48" y="281"/>
                    <a:pt x="49" y="283"/>
                  </a:cubicBezTo>
                  <a:cubicBezTo>
                    <a:pt x="49" y="284"/>
                    <a:pt x="49" y="285"/>
                    <a:pt x="50" y="285"/>
                  </a:cubicBezTo>
                  <a:cubicBezTo>
                    <a:pt x="52" y="287"/>
                    <a:pt x="54" y="286"/>
                    <a:pt x="56" y="287"/>
                  </a:cubicBezTo>
                  <a:cubicBezTo>
                    <a:pt x="60" y="288"/>
                    <a:pt x="62" y="289"/>
                    <a:pt x="66" y="289"/>
                  </a:cubicBezTo>
                  <a:cubicBezTo>
                    <a:pt x="70" y="289"/>
                    <a:pt x="73" y="286"/>
                    <a:pt x="75" y="283"/>
                  </a:cubicBezTo>
                  <a:cubicBezTo>
                    <a:pt x="78" y="277"/>
                    <a:pt x="80" y="274"/>
                    <a:pt x="80" y="268"/>
                  </a:cubicBezTo>
                  <a:cubicBezTo>
                    <a:pt x="80" y="261"/>
                    <a:pt x="80" y="261"/>
                    <a:pt x="80" y="261"/>
                  </a:cubicBezTo>
                  <a:cubicBezTo>
                    <a:pt x="80" y="255"/>
                    <a:pt x="80" y="251"/>
                    <a:pt x="78" y="246"/>
                  </a:cubicBezTo>
                  <a:cubicBezTo>
                    <a:pt x="76" y="241"/>
                    <a:pt x="76" y="237"/>
                    <a:pt x="73" y="232"/>
                  </a:cubicBezTo>
                  <a:cubicBezTo>
                    <a:pt x="68" y="223"/>
                    <a:pt x="62" y="220"/>
                    <a:pt x="56" y="212"/>
                  </a:cubicBezTo>
                  <a:cubicBezTo>
                    <a:pt x="52" y="207"/>
                    <a:pt x="49" y="201"/>
                    <a:pt x="42" y="200"/>
                  </a:cubicBezTo>
                  <a:cubicBezTo>
                    <a:pt x="38" y="200"/>
                    <a:pt x="35" y="198"/>
                    <a:pt x="33" y="195"/>
                  </a:cubicBezTo>
                  <a:cubicBezTo>
                    <a:pt x="31" y="193"/>
                    <a:pt x="31" y="191"/>
                    <a:pt x="29" y="189"/>
                  </a:cubicBezTo>
                  <a:cubicBezTo>
                    <a:pt x="28" y="188"/>
                    <a:pt x="25" y="188"/>
                    <a:pt x="25" y="186"/>
                  </a:cubicBezTo>
                  <a:cubicBezTo>
                    <a:pt x="25" y="183"/>
                    <a:pt x="29" y="182"/>
                    <a:pt x="29" y="179"/>
                  </a:cubicBezTo>
                  <a:cubicBezTo>
                    <a:pt x="29" y="174"/>
                    <a:pt x="29" y="174"/>
                    <a:pt x="29" y="174"/>
                  </a:cubicBezTo>
                  <a:cubicBezTo>
                    <a:pt x="29" y="172"/>
                    <a:pt x="31" y="171"/>
                    <a:pt x="31" y="168"/>
                  </a:cubicBezTo>
                  <a:cubicBezTo>
                    <a:pt x="31" y="164"/>
                    <a:pt x="31" y="164"/>
                    <a:pt x="31" y="164"/>
                  </a:cubicBezTo>
                  <a:cubicBezTo>
                    <a:pt x="31" y="162"/>
                    <a:pt x="33" y="162"/>
                    <a:pt x="34" y="162"/>
                  </a:cubicBezTo>
                  <a:cubicBezTo>
                    <a:pt x="36" y="162"/>
                    <a:pt x="38" y="162"/>
                    <a:pt x="40" y="162"/>
                  </a:cubicBezTo>
                  <a:cubicBezTo>
                    <a:pt x="42" y="162"/>
                    <a:pt x="43" y="161"/>
                    <a:pt x="45" y="161"/>
                  </a:cubicBezTo>
                  <a:cubicBezTo>
                    <a:pt x="45" y="159"/>
                    <a:pt x="45" y="159"/>
                    <a:pt x="45" y="159"/>
                  </a:cubicBezTo>
                  <a:cubicBezTo>
                    <a:pt x="45" y="157"/>
                    <a:pt x="44" y="156"/>
                    <a:pt x="43" y="154"/>
                  </a:cubicBezTo>
                  <a:cubicBezTo>
                    <a:pt x="41" y="150"/>
                    <a:pt x="39" y="147"/>
                    <a:pt x="36" y="144"/>
                  </a:cubicBezTo>
                  <a:cubicBezTo>
                    <a:pt x="30" y="140"/>
                    <a:pt x="29" y="136"/>
                    <a:pt x="24" y="131"/>
                  </a:cubicBezTo>
                  <a:cubicBezTo>
                    <a:pt x="19" y="125"/>
                    <a:pt x="17" y="122"/>
                    <a:pt x="12" y="117"/>
                  </a:cubicBezTo>
                  <a:cubicBezTo>
                    <a:pt x="9" y="114"/>
                    <a:pt x="7" y="111"/>
                    <a:pt x="4" y="108"/>
                  </a:cubicBezTo>
                  <a:cubicBezTo>
                    <a:pt x="2" y="105"/>
                    <a:pt x="0" y="104"/>
                    <a:pt x="0" y="101"/>
                  </a:cubicBezTo>
                  <a:cubicBezTo>
                    <a:pt x="0" y="98"/>
                    <a:pt x="2" y="97"/>
                    <a:pt x="3" y="96"/>
                  </a:cubicBezTo>
                  <a:cubicBezTo>
                    <a:pt x="6" y="93"/>
                    <a:pt x="7" y="90"/>
                    <a:pt x="7" y="86"/>
                  </a:cubicBezTo>
                  <a:cubicBezTo>
                    <a:pt x="7" y="81"/>
                    <a:pt x="7" y="79"/>
                    <a:pt x="5" y="74"/>
                  </a:cubicBezTo>
                  <a:cubicBezTo>
                    <a:pt x="5" y="73"/>
                    <a:pt x="4" y="72"/>
                    <a:pt x="4" y="70"/>
                  </a:cubicBezTo>
                  <a:cubicBezTo>
                    <a:pt x="4" y="67"/>
                    <a:pt x="9" y="67"/>
                    <a:pt x="9" y="64"/>
                  </a:cubicBezTo>
                  <a:cubicBezTo>
                    <a:pt x="9" y="61"/>
                    <a:pt x="9" y="60"/>
                    <a:pt x="9" y="58"/>
                  </a:cubicBezTo>
                  <a:cubicBezTo>
                    <a:pt x="10" y="58"/>
                    <a:pt x="10" y="58"/>
                    <a:pt x="10" y="58"/>
                  </a:cubicBezTo>
                  <a:cubicBezTo>
                    <a:pt x="10" y="57"/>
                    <a:pt x="11" y="56"/>
                    <a:pt x="11" y="55"/>
                  </a:cubicBezTo>
                  <a:cubicBezTo>
                    <a:pt x="11" y="39"/>
                    <a:pt x="11" y="39"/>
                    <a:pt x="11" y="39"/>
                  </a:cubicBezTo>
                  <a:cubicBezTo>
                    <a:pt x="11" y="37"/>
                    <a:pt x="13" y="36"/>
                    <a:pt x="14" y="34"/>
                  </a:cubicBezTo>
                  <a:cubicBezTo>
                    <a:pt x="15" y="33"/>
                    <a:pt x="15" y="32"/>
                    <a:pt x="16" y="31"/>
                  </a:cubicBezTo>
                  <a:cubicBezTo>
                    <a:pt x="20" y="28"/>
                    <a:pt x="24" y="28"/>
                    <a:pt x="27" y="24"/>
                  </a:cubicBezTo>
                  <a:cubicBezTo>
                    <a:pt x="33" y="17"/>
                    <a:pt x="36" y="12"/>
                    <a:pt x="43" y="7"/>
                  </a:cubicBezTo>
                  <a:cubicBezTo>
                    <a:pt x="45" y="5"/>
                    <a:pt x="46" y="4"/>
                    <a:pt x="48" y="3"/>
                  </a:cubicBezTo>
                  <a:cubicBezTo>
                    <a:pt x="48" y="3"/>
                    <a:pt x="48" y="3"/>
                    <a:pt x="48" y="3"/>
                  </a:cubicBezTo>
                  <a:cubicBezTo>
                    <a:pt x="48" y="6"/>
                    <a:pt x="49" y="8"/>
                    <a:pt x="50" y="12"/>
                  </a:cubicBezTo>
                  <a:cubicBezTo>
                    <a:pt x="51" y="15"/>
                    <a:pt x="50" y="17"/>
                    <a:pt x="52" y="20"/>
                  </a:cubicBezTo>
                  <a:cubicBezTo>
                    <a:pt x="53" y="22"/>
                    <a:pt x="55" y="22"/>
                    <a:pt x="58" y="22"/>
                  </a:cubicBezTo>
                  <a:cubicBezTo>
                    <a:pt x="59" y="22"/>
                    <a:pt x="60" y="23"/>
                    <a:pt x="62" y="23"/>
                  </a:cubicBezTo>
                  <a:cubicBezTo>
                    <a:pt x="73" y="23"/>
                    <a:pt x="80" y="23"/>
                    <a:pt x="91" y="23"/>
                  </a:cubicBezTo>
                  <a:cubicBezTo>
                    <a:pt x="97" y="23"/>
                    <a:pt x="100" y="22"/>
                    <a:pt x="106" y="20"/>
                  </a:cubicBezTo>
                  <a:cubicBezTo>
                    <a:pt x="109" y="20"/>
                    <a:pt x="112" y="20"/>
                    <a:pt x="115" y="19"/>
                  </a:cubicBezTo>
                  <a:cubicBezTo>
                    <a:pt x="117" y="18"/>
                    <a:pt x="116" y="16"/>
                    <a:pt x="118" y="15"/>
                  </a:cubicBezTo>
                  <a:cubicBezTo>
                    <a:pt x="125" y="7"/>
                    <a:pt x="125" y="7"/>
                    <a:pt x="125" y="7"/>
                  </a:cubicBezTo>
                  <a:cubicBezTo>
                    <a:pt x="129" y="4"/>
                    <a:pt x="131" y="3"/>
                    <a:pt x="135" y="0"/>
                  </a:cubicBezTo>
                  <a:cubicBezTo>
                    <a:pt x="135" y="0"/>
                    <a:pt x="135" y="0"/>
                    <a:pt x="135" y="0"/>
                  </a:cubicBezTo>
                  <a:cubicBezTo>
                    <a:pt x="140" y="4"/>
                    <a:pt x="142" y="9"/>
                    <a:pt x="142" y="15"/>
                  </a:cubicBezTo>
                  <a:cubicBezTo>
                    <a:pt x="142" y="18"/>
                    <a:pt x="142" y="20"/>
                    <a:pt x="142" y="23"/>
                  </a:cubicBezTo>
                  <a:cubicBezTo>
                    <a:pt x="143" y="23"/>
                    <a:pt x="143" y="23"/>
                    <a:pt x="144" y="23"/>
                  </a:cubicBezTo>
                  <a:cubicBezTo>
                    <a:pt x="156" y="21"/>
                    <a:pt x="156" y="21"/>
                    <a:pt x="156" y="21"/>
                  </a:cubicBezTo>
                  <a:cubicBezTo>
                    <a:pt x="158" y="19"/>
                    <a:pt x="158" y="19"/>
                    <a:pt x="158" y="19"/>
                  </a:cubicBezTo>
                  <a:cubicBezTo>
                    <a:pt x="155" y="26"/>
                    <a:pt x="155" y="31"/>
                    <a:pt x="150" y="37"/>
                  </a:cubicBezTo>
                  <a:cubicBezTo>
                    <a:pt x="147" y="43"/>
                    <a:pt x="141" y="44"/>
                    <a:pt x="141" y="50"/>
                  </a:cubicBezTo>
                  <a:cubicBezTo>
                    <a:pt x="141" y="55"/>
                    <a:pt x="145" y="55"/>
                    <a:pt x="149" y="57"/>
                  </a:cubicBezTo>
                  <a:cubicBezTo>
                    <a:pt x="152" y="59"/>
                    <a:pt x="154" y="62"/>
                    <a:pt x="158" y="62"/>
                  </a:cubicBezTo>
                  <a:cubicBezTo>
                    <a:pt x="161" y="62"/>
                    <a:pt x="162" y="60"/>
                    <a:pt x="165" y="59"/>
                  </a:cubicBezTo>
                  <a:cubicBezTo>
                    <a:pt x="173" y="55"/>
                    <a:pt x="178" y="52"/>
                    <a:pt x="185" y="45"/>
                  </a:cubicBezTo>
                  <a:cubicBezTo>
                    <a:pt x="190" y="40"/>
                    <a:pt x="192" y="34"/>
                    <a:pt x="199" y="34"/>
                  </a:cubicBezTo>
                  <a:cubicBezTo>
                    <a:pt x="200" y="34"/>
                    <a:pt x="200" y="36"/>
                    <a:pt x="201" y="36"/>
                  </a:cubicBezTo>
                  <a:cubicBezTo>
                    <a:pt x="204" y="40"/>
                    <a:pt x="207" y="42"/>
                    <a:pt x="211" y="45"/>
                  </a:cubicBezTo>
                  <a:cubicBezTo>
                    <a:pt x="217" y="50"/>
                    <a:pt x="223" y="48"/>
                    <a:pt x="230" y="51"/>
                  </a:cubicBezTo>
                  <a:cubicBezTo>
                    <a:pt x="238" y="55"/>
                    <a:pt x="238" y="66"/>
                    <a:pt x="246" y="66"/>
                  </a:cubicBezTo>
                  <a:cubicBezTo>
                    <a:pt x="252" y="66"/>
                    <a:pt x="255" y="66"/>
                    <a:pt x="261" y="64"/>
                  </a:cubicBezTo>
                  <a:cubicBezTo>
                    <a:pt x="264" y="62"/>
                    <a:pt x="266" y="58"/>
                    <a:pt x="270" y="58"/>
                  </a:cubicBezTo>
                  <a:cubicBezTo>
                    <a:pt x="274" y="58"/>
                    <a:pt x="275" y="62"/>
                    <a:pt x="278" y="64"/>
                  </a:cubicBezTo>
                  <a:cubicBezTo>
                    <a:pt x="282" y="67"/>
                    <a:pt x="285" y="69"/>
                    <a:pt x="291" y="69"/>
                  </a:cubicBezTo>
                  <a:cubicBezTo>
                    <a:pt x="291" y="73"/>
                    <a:pt x="291" y="73"/>
                    <a:pt x="291" y="73"/>
                  </a:cubicBezTo>
                  <a:cubicBezTo>
                    <a:pt x="291" y="76"/>
                    <a:pt x="290" y="78"/>
                    <a:pt x="290" y="81"/>
                  </a:cubicBezTo>
                  <a:cubicBezTo>
                    <a:pt x="290" y="90"/>
                    <a:pt x="297" y="93"/>
                    <a:pt x="303" y="100"/>
                  </a:cubicBezTo>
                  <a:cubicBezTo>
                    <a:pt x="307" y="105"/>
                    <a:pt x="307" y="110"/>
                    <a:pt x="310" y="115"/>
                  </a:cubicBezTo>
                  <a:cubicBezTo>
                    <a:pt x="313" y="121"/>
                    <a:pt x="316" y="124"/>
                    <a:pt x="321" y="129"/>
                  </a:cubicBezTo>
                  <a:cubicBezTo>
                    <a:pt x="324" y="131"/>
                    <a:pt x="325" y="134"/>
                    <a:pt x="327" y="136"/>
                  </a:cubicBezTo>
                  <a:close/>
                </a:path>
              </a:pathLst>
            </a:custGeom>
            <a:noFill/>
            <a:ln w="4763" cap="rnd">
              <a:solidFill>
                <a:schemeClr val="bg2">
                  <a:lumMod val="90000"/>
                </a:schemeClr>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36">
              <a:extLst>
                <a:ext uri="{FF2B5EF4-FFF2-40B4-BE49-F238E27FC236}">
                  <a16:creationId xmlns:a16="http://schemas.microsoft.com/office/drawing/2014/main" id="{DC960AE0-0839-5487-9E33-F3392149BB9C}"/>
                </a:ext>
              </a:extLst>
            </p:cNvPr>
            <p:cNvSpPr>
              <a:spLocks/>
            </p:cNvSpPr>
            <p:nvPr/>
          </p:nvSpPr>
          <p:spPr bwMode="auto">
            <a:xfrm>
              <a:off x="2928531" y="869251"/>
              <a:ext cx="2136441" cy="2390907"/>
            </a:xfrm>
            <a:custGeom>
              <a:avLst/>
              <a:gdLst>
                <a:gd name="T0" fmla="*/ 2147483646 w 1271"/>
                <a:gd name="T1" fmla="*/ 2147483646 h 1384"/>
                <a:gd name="T2" fmla="*/ 2147483646 w 1271"/>
                <a:gd name="T3" fmla="*/ 2147483646 h 1384"/>
                <a:gd name="T4" fmla="*/ 2147483646 w 1271"/>
                <a:gd name="T5" fmla="*/ 2147483646 h 1384"/>
                <a:gd name="T6" fmla="*/ 2147483646 w 1271"/>
                <a:gd name="T7" fmla="*/ 2147483646 h 1384"/>
                <a:gd name="T8" fmla="*/ 2147483646 w 1271"/>
                <a:gd name="T9" fmla="*/ 2147483646 h 1384"/>
                <a:gd name="T10" fmla="*/ 2147483646 w 1271"/>
                <a:gd name="T11" fmla="*/ 2147483646 h 1384"/>
                <a:gd name="T12" fmla="*/ 2147483646 w 1271"/>
                <a:gd name="T13" fmla="*/ 2147483646 h 1384"/>
                <a:gd name="T14" fmla="*/ 2147483646 w 1271"/>
                <a:gd name="T15" fmla="*/ 2147483646 h 1384"/>
                <a:gd name="T16" fmla="*/ 2147483646 w 1271"/>
                <a:gd name="T17" fmla="*/ 2147483646 h 1384"/>
                <a:gd name="T18" fmla="*/ 2147483646 w 1271"/>
                <a:gd name="T19" fmla="*/ 2147483646 h 1384"/>
                <a:gd name="T20" fmla="*/ 2147483646 w 1271"/>
                <a:gd name="T21" fmla="*/ 2147483646 h 1384"/>
                <a:gd name="T22" fmla="*/ 2147483646 w 1271"/>
                <a:gd name="T23" fmla="*/ 2147483646 h 1384"/>
                <a:gd name="T24" fmla="*/ 2147483646 w 1271"/>
                <a:gd name="T25" fmla="*/ 2147483646 h 1384"/>
                <a:gd name="T26" fmla="*/ 2147483646 w 1271"/>
                <a:gd name="T27" fmla="*/ 2147483646 h 1384"/>
                <a:gd name="T28" fmla="*/ 2147483646 w 1271"/>
                <a:gd name="T29" fmla="*/ 2147483646 h 1384"/>
                <a:gd name="T30" fmla="*/ 2147483646 w 1271"/>
                <a:gd name="T31" fmla="*/ 2147483646 h 1384"/>
                <a:gd name="T32" fmla="*/ 2147483646 w 1271"/>
                <a:gd name="T33" fmla="*/ 2147483646 h 1384"/>
                <a:gd name="T34" fmla="*/ 2147483646 w 1271"/>
                <a:gd name="T35" fmla="*/ 2147483646 h 1384"/>
                <a:gd name="T36" fmla="*/ 2147483646 w 1271"/>
                <a:gd name="T37" fmla="*/ 2147483646 h 1384"/>
                <a:gd name="T38" fmla="*/ 2147483646 w 1271"/>
                <a:gd name="T39" fmla="*/ 2147483646 h 1384"/>
                <a:gd name="T40" fmla="*/ 2147483646 w 1271"/>
                <a:gd name="T41" fmla="*/ 2147483646 h 1384"/>
                <a:gd name="T42" fmla="*/ 2147483646 w 1271"/>
                <a:gd name="T43" fmla="*/ 2147483646 h 1384"/>
                <a:gd name="T44" fmla="*/ 2147483646 w 1271"/>
                <a:gd name="T45" fmla="*/ 2147483646 h 1384"/>
                <a:gd name="T46" fmla="*/ 2147483646 w 1271"/>
                <a:gd name="T47" fmla="*/ 2147483646 h 1384"/>
                <a:gd name="T48" fmla="*/ 2147483646 w 1271"/>
                <a:gd name="T49" fmla="*/ 2147483646 h 1384"/>
                <a:gd name="T50" fmla="*/ 2147483646 w 1271"/>
                <a:gd name="T51" fmla="*/ 2147483646 h 1384"/>
                <a:gd name="T52" fmla="*/ 2147483646 w 1271"/>
                <a:gd name="T53" fmla="*/ 2147483646 h 1384"/>
                <a:gd name="T54" fmla="*/ 2147483646 w 1271"/>
                <a:gd name="T55" fmla="*/ 2147483646 h 1384"/>
                <a:gd name="T56" fmla="*/ 2147483646 w 1271"/>
                <a:gd name="T57" fmla="*/ 2147483646 h 1384"/>
                <a:gd name="T58" fmla="*/ 2147483646 w 1271"/>
                <a:gd name="T59" fmla="*/ 2147483646 h 1384"/>
                <a:gd name="T60" fmla="*/ 2147483646 w 1271"/>
                <a:gd name="T61" fmla="*/ 2147483646 h 1384"/>
                <a:gd name="T62" fmla="*/ 2147483646 w 1271"/>
                <a:gd name="T63" fmla="*/ 2147483646 h 1384"/>
                <a:gd name="T64" fmla="*/ 2147483646 w 1271"/>
                <a:gd name="T65" fmla="*/ 2147483646 h 1384"/>
                <a:gd name="T66" fmla="*/ 2147483646 w 1271"/>
                <a:gd name="T67" fmla="*/ 2147483646 h 1384"/>
                <a:gd name="T68" fmla="*/ 2147483646 w 1271"/>
                <a:gd name="T69" fmla="*/ 2147483646 h 1384"/>
                <a:gd name="T70" fmla="*/ 2147483646 w 1271"/>
                <a:gd name="T71" fmla="*/ 2147483646 h 1384"/>
                <a:gd name="T72" fmla="*/ 2147483646 w 1271"/>
                <a:gd name="T73" fmla="*/ 2147483646 h 1384"/>
                <a:gd name="T74" fmla="*/ 2147483646 w 1271"/>
                <a:gd name="T75" fmla="*/ 2147483646 h 1384"/>
                <a:gd name="T76" fmla="*/ 2147483646 w 1271"/>
                <a:gd name="T77" fmla="*/ 2147483646 h 1384"/>
                <a:gd name="T78" fmla="*/ 2147483646 w 1271"/>
                <a:gd name="T79" fmla="*/ 2147483646 h 1384"/>
                <a:gd name="T80" fmla="*/ 2147483646 w 1271"/>
                <a:gd name="T81" fmla="*/ 2147483646 h 1384"/>
                <a:gd name="T82" fmla="*/ 2147483646 w 1271"/>
                <a:gd name="T83" fmla="*/ 0 h 1384"/>
                <a:gd name="T84" fmla="*/ 2147483646 w 1271"/>
                <a:gd name="T85" fmla="*/ 2147483646 h 1384"/>
                <a:gd name="T86" fmla="*/ 2147483646 w 1271"/>
                <a:gd name="T87" fmla="*/ 2147483646 h 1384"/>
                <a:gd name="T88" fmla="*/ 2147483646 w 1271"/>
                <a:gd name="T89" fmla="*/ 2147483646 h 1384"/>
                <a:gd name="T90" fmla="*/ 2147483646 w 1271"/>
                <a:gd name="T91" fmla="*/ 2147483646 h 1384"/>
                <a:gd name="T92" fmla="*/ 2147483646 w 1271"/>
                <a:gd name="T93" fmla="*/ 2147483646 h 1384"/>
                <a:gd name="T94" fmla="*/ 2147483646 w 1271"/>
                <a:gd name="T95" fmla="*/ 2147483646 h 1384"/>
                <a:gd name="T96" fmla="*/ 2147483646 w 1271"/>
                <a:gd name="T97" fmla="*/ 2147483646 h 1384"/>
                <a:gd name="T98" fmla="*/ 2147483646 w 1271"/>
                <a:gd name="T99" fmla="*/ 2147483646 h 1384"/>
                <a:gd name="T100" fmla="*/ 2147483646 w 1271"/>
                <a:gd name="T101" fmla="*/ 2147483646 h 1384"/>
                <a:gd name="T102" fmla="*/ 2147483646 w 1271"/>
                <a:gd name="T103" fmla="*/ 2147483646 h 1384"/>
                <a:gd name="T104" fmla="*/ 2147483646 w 1271"/>
                <a:gd name="T105" fmla="*/ 2147483646 h 1384"/>
                <a:gd name="T106" fmla="*/ 2147483646 w 1271"/>
                <a:gd name="T107" fmla="*/ 2147483646 h 1384"/>
                <a:gd name="T108" fmla="*/ 2147483646 w 1271"/>
                <a:gd name="T109" fmla="*/ 2147483646 h 1384"/>
                <a:gd name="T110" fmla="*/ 2147483646 w 1271"/>
                <a:gd name="T111" fmla="*/ 2147483646 h 1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1"/>
                <a:gd name="T169" fmla="*/ 0 h 1384"/>
                <a:gd name="T170" fmla="*/ 1271 w 1271"/>
                <a:gd name="T171" fmla="*/ 1384 h 1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1" h="1384">
                  <a:moveTo>
                    <a:pt x="291" y="1321"/>
                  </a:moveTo>
                  <a:cubicBezTo>
                    <a:pt x="291" y="1347"/>
                    <a:pt x="291" y="1347"/>
                    <a:pt x="291" y="1347"/>
                  </a:cubicBezTo>
                  <a:cubicBezTo>
                    <a:pt x="291" y="1354"/>
                    <a:pt x="290" y="1358"/>
                    <a:pt x="290" y="1366"/>
                  </a:cubicBezTo>
                  <a:cubicBezTo>
                    <a:pt x="290" y="1374"/>
                    <a:pt x="297" y="1378"/>
                    <a:pt x="302" y="1384"/>
                  </a:cubicBezTo>
                  <a:cubicBezTo>
                    <a:pt x="302" y="1384"/>
                    <a:pt x="302" y="1384"/>
                    <a:pt x="302" y="1384"/>
                  </a:cubicBezTo>
                  <a:cubicBezTo>
                    <a:pt x="304" y="1383"/>
                    <a:pt x="306" y="1381"/>
                    <a:pt x="307" y="1379"/>
                  </a:cubicBezTo>
                  <a:cubicBezTo>
                    <a:pt x="309" y="1376"/>
                    <a:pt x="311" y="1375"/>
                    <a:pt x="313" y="1373"/>
                  </a:cubicBezTo>
                  <a:cubicBezTo>
                    <a:pt x="317" y="1368"/>
                    <a:pt x="319" y="1365"/>
                    <a:pt x="322" y="1360"/>
                  </a:cubicBezTo>
                  <a:cubicBezTo>
                    <a:pt x="324" y="1356"/>
                    <a:pt x="327" y="1355"/>
                    <a:pt x="329" y="1351"/>
                  </a:cubicBezTo>
                  <a:cubicBezTo>
                    <a:pt x="330" y="1349"/>
                    <a:pt x="331" y="1348"/>
                    <a:pt x="331" y="1347"/>
                  </a:cubicBezTo>
                  <a:cubicBezTo>
                    <a:pt x="334" y="1342"/>
                    <a:pt x="337" y="1338"/>
                    <a:pt x="343" y="1338"/>
                  </a:cubicBezTo>
                  <a:cubicBezTo>
                    <a:pt x="347" y="1338"/>
                    <a:pt x="348" y="1341"/>
                    <a:pt x="351" y="1344"/>
                  </a:cubicBezTo>
                  <a:cubicBezTo>
                    <a:pt x="353" y="1345"/>
                    <a:pt x="356" y="1345"/>
                    <a:pt x="359" y="1346"/>
                  </a:cubicBezTo>
                  <a:cubicBezTo>
                    <a:pt x="362" y="1347"/>
                    <a:pt x="364" y="1348"/>
                    <a:pt x="367" y="1348"/>
                  </a:cubicBezTo>
                  <a:cubicBezTo>
                    <a:pt x="370" y="1348"/>
                    <a:pt x="372" y="1348"/>
                    <a:pt x="374" y="1347"/>
                  </a:cubicBezTo>
                  <a:cubicBezTo>
                    <a:pt x="376" y="1344"/>
                    <a:pt x="374" y="1342"/>
                    <a:pt x="374" y="1338"/>
                  </a:cubicBezTo>
                  <a:cubicBezTo>
                    <a:pt x="374" y="1335"/>
                    <a:pt x="374" y="1333"/>
                    <a:pt x="374" y="1330"/>
                  </a:cubicBezTo>
                  <a:cubicBezTo>
                    <a:pt x="374" y="1326"/>
                    <a:pt x="374" y="1325"/>
                    <a:pt x="374" y="1321"/>
                  </a:cubicBezTo>
                  <a:cubicBezTo>
                    <a:pt x="375" y="1317"/>
                    <a:pt x="377" y="1315"/>
                    <a:pt x="377" y="1311"/>
                  </a:cubicBezTo>
                  <a:cubicBezTo>
                    <a:pt x="379" y="1305"/>
                    <a:pt x="378" y="1301"/>
                    <a:pt x="379" y="1296"/>
                  </a:cubicBezTo>
                  <a:cubicBezTo>
                    <a:pt x="381" y="1296"/>
                    <a:pt x="382" y="1298"/>
                    <a:pt x="384" y="1298"/>
                  </a:cubicBezTo>
                  <a:cubicBezTo>
                    <a:pt x="397" y="1298"/>
                    <a:pt x="397" y="1298"/>
                    <a:pt x="397" y="1298"/>
                  </a:cubicBezTo>
                  <a:cubicBezTo>
                    <a:pt x="403" y="1298"/>
                    <a:pt x="406" y="1293"/>
                    <a:pt x="410" y="1288"/>
                  </a:cubicBezTo>
                  <a:cubicBezTo>
                    <a:pt x="413" y="1284"/>
                    <a:pt x="416" y="1282"/>
                    <a:pt x="420" y="1278"/>
                  </a:cubicBezTo>
                  <a:cubicBezTo>
                    <a:pt x="421" y="1275"/>
                    <a:pt x="423" y="1273"/>
                    <a:pt x="427" y="1273"/>
                  </a:cubicBezTo>
                  <a:cubicBezTo>
                    <a:pt x="434" y="1273"/>
                    <a:pt x="438" y="1273"/>
                    <a:pt x="445" y="1273"/>
                  </a:cubicBezTo>
                  <a:cubicBezTo>
                    <a:pt x="448" y="1276"/>
                    <a:pt x="450" y="1279"/>
                    <a:pt x="454" y="1279"/>
                  </a:cubicBezTo>
                  <a:cubicBezTo>
                    <a:pt x="458" y="1279"/>
                    <a:pt x="460" y="1278"/>
                    <a:pt x="463" y="1278"/>
                  </a:cubicBezTo>
                  <a:cubicBezTo>
                    <a:pt x="472" y="1277"/>
                    <a:pt x="478" y="1278"/>
                    <a:pt x="486" y="1275"/>
                  </a:cubicBezTo>
                  <a:cubicBezTo>
                    <a:pt x="489" y="1273"/>
                    <a:pt x="491" y="1272"/>
                    <a:pt x="494" y="1270"/>
                  </a:cubicBezTo>
                  <a:cubicBezTo>
                    <a:pt x="499" y="1267"/>
                    <a:pt x="501" y="1263"/>
                    <a:pt x="505" y="1258"/>
                  </a:cubicBezTo>
                  <a:cubicBezTo>
                    <a:pt x="506" y="1256"/>
                    <a:pt x="507" y="1254"/>
                    <a:pt x="509" y="1252"/>
                  </a:cubicBezTo>
                  <a:cubicBezTo>
                    <a:pt x="512" y="1245"/>
                    <a:pt x="517" y="1242"/>
                    <a:pt x="517" y="1235"/>
                  </a:cubicBezTo>
                  <a:cubicBezTo>
                    <a:pt x="517" y="1228"/>
                    <a:pt x="516" y="1224"/>
                    <a:pt x="513" y="1219"/>
                  </a:cubicBezTo>
                  <a:cubicBezTo>
                    <a:pt x="509" y="1210"/>
                    <a:pt x="500" y="1207"/>
                    <a:pt x="500" y="1197"/>
                  </a:cubicBezTo>
                  <a:cubicBezTo>
                    <a:pt x="500" y="1193"/>
                    <a:pt x="503" y="1191"/>
                    <a:pt x="505" y="1189"/>
                  </a:cubicBezTo>
                  <a:cubicBezTo>
                    <a:pt x="509" y="1184"/>
                    <a:pt x="513" y="1182"/>
                    <a:pt x="517" y="1177"/>
                  </a:cubicBezTo>
                  <a:cubicBezTo>
                    <a:pt x="520" y="1172"/>
                    <a:pt x="523" y="1169"/>
                    <a:pt x="527" y="1165"/>
                  </a:cubicBezTo>
                  <a:cubicBezTo>
                    <a:pt x="529" y="1162"/>
                    <a:pt x="530" y="1158"/>
                    <a:pt x="534" y="1158"/>
                  </a:cubicBezTo>
                  <a:cubicBezTo>
                    <a:pt x="538" y="1158"/>
                    <a:pt x="539" y="1161"/>
                    <a:pt x="542" y="1162"/>
                  </a:cubicBezTo>
                  <a:cubicBezTo>
                    <a:pt x="548" y="1165"/>
                    <a:pt x="553" y="1165"/>
                    <a:pt x="559" y="1166"/>
                  </a:cubicBezTo>
                  <a:cubicBezTo>
                    <a:pt x="563" y="1167"/>
                    <a:pt x="565" y="1167"/>
                    <a:pt x="568" y="1168"/>
                  </a:cubicBezTo>
                  <a:cubicBezTo>
                    <a:pt x="574" y="1168"/>
                    <a:pt x="577" y="1168"/>
                    <a:pt x="582" y="1171"/>
                  </a:cubicBezTo>
                  <a:cubicBezTo>
                    <a:pt x="586" y="1174"/>
                    <a:pt x="587" y="1178"/>
                    <a:pt x="592" y="1180"/>
                  </a:cubicBezTo>
                  <a:cubicBezTo>
                    <a:pt x="599" y="1185"/>
                    <a:pt x="603" y="1188"/>
                    <a:pt x="611" y="1192"/>
                  </a:cubicBezTo>
                  <a:cubicBezTo>
                    <a:pt x="612" y="1193"/>
                    <a:pt x="613" y="1194"/>
                    <a:pt x="615" y="1195"/>
                  </a:cubicBezTo>
                  <a:cubicBezTo>
                    <a:pt x="617" y="1197"/>
                    <a:pt x="618" y="1198"/>
                    <a:pt x="620" y="1200"/>
                  </a:cubicBezTo>
                  <a:cubicBezTo>
                    <a:pt x="620" y="1200"/>
                    <a:pt x="620" y="1200"/>
                    <a:pt x="620" y="1200"/>
                  </a:cubicBezTo>
                  <a:cubicBezTo>
                    <a:pt x="624" y="1193"/>
                    <a:pt x="630" y="1190"/>
                    <a:pt x="630" y="1182"/>
                  </a:cubicBezTo>
                  <a:cubicBezTo>
                    <a:pt x="630" y="1173"/>
                    <a:pt x="630" y="1173"/>
                    <a:pt x="630" y="1173"/>
                  </a:cubicBezTo>
                  <a:cubicBezTo>
                    <a:pt x="630" y="1171"/>
                    <a:pt x="629" y="1170"/>
                    <a:pt x="629" y="1168"/>
                  </a:cubicBezTo>
                  <a:cubicBezTo>
                    <a:pt x="629" y="1167"/>
                    <a:pt x="630" y="1167"/>
                    <a:pt x="630" y="1166"/>
                  </a:cubicBezTo>
                  <a:cubicBezTo>
                    <a:pt x="635" y="1166"/>
                    <a:pt x="635" y="1166"/>
                    <a:pt x="635" y="1166"/>
                  </a:cubicBezTo>
                  <a:cubicBezTo>
                    <a:pt x="639" y="1168"/>
                    <a:pt x="639" y="1168"/>
                    <a:pt x="639" y="1168"/>
                  </a:cubicBezTo>
                  <a:cubicBezTo>
                    <a:pt x="643" y="1168"/>
                    <a:pt x="644" y="1164"/>
                    <a:pt x="647" y="1163"/>
                  </a:cubicBezTo>
                  <a:cubicBezTo>
                    <a:pt x="653" y="1161"/>
                    <a:pt x="658" y="1164"/>
                    <a:pt x="664" y="1160"/>
                  </a:cubicBezTo>
                  <a:cubicBezTo>
                    <a:pt x="664" y="1156"/>
                    <a:pt x="662" y="1155"/>
                    <a:pt x="661" y="1151"/>
                  </a:cubicBezTo>
                  <a:cubicBezTo>
                    <a:pt x="660" y="1146"/>
                    <a:pt x="661" y="1143"/>
                    <a:pt x="658" y="1139"/>
                  </a:cubicBezTo>
                  <a:cubicBezTo>
                    <a:pt x="655" y="1135"/>
                    <a:pt x="650" y="1132"/>
                    <a:pt x="650" y="1127"/>
                  </a:cubicBezTo>
                  <a:cubicBezTo>
                    <a:pt x="650" y="1121"/>
                    <a:pt x="654" y="1118"/>
                    <a:pt x="655" y="1113"/>
                  </a:cubicBezTo>
                  <a:cubicBezTo>
                    <a:pt x="657" y="1107"/>
                    <a:pt x="655" y="1102"/>
                    <a:pt x="659" y="1097"/>
                  </a:cubicBezTo>
                  <a:cubicBezTo>
                    <a:pt x="667" y="1087"/>
                    <a:pt x="674" y="1083"/>
                    <a:pt x="685" y="1076"/>
                  </a:cubicBezTo>
                  <a:cubicBezTo>
                    <a:pt x="692" y="1071"/>
                    <a:pt x="694" y="1066"/>
                    <a:pt x="701" y="1062"/>
                  </a:cubicBezTo>
                  <a:cubicBezTo>
                    <a:pt x="706" y="1059"/>
                    <a:pt x="708" y="1057"/>
                    <a:pt x="713" y="1053"/>
                  </a:cubicBezTo>
                  <a:cubicBezTo>
                    <a:pt x="716" y="1051"/>
                    <a:pt x="719" y="1052"/>
                    <a:pt x="722" y="1049"/>
                  </a:cubicBezTo>
                  <a:cubicBezTo>
                    <a:pt x="726" y="1044"/>
                    <a:pt x="728" y="1039"/>
                    <a:pt x="734" y="1036"/>
                  </a:cubicBezTo>
                  <a:cubicBezTo>
                    <a:pt x="741" y="1032"/>
                    <a:pt x="748" y="1036"/>
                    <a:pt x="753" y="1030"/>
                  </a:cubicBezTo>
                  <a:cubicBezTo>
                    <a:pt x="759" y="1022"/>
                    <a:pt x="756" y="1015"/>
                    <a:pt x="756" y="1006"/>
                  </a:cubicBezTo>
                  <a:cubicBezTo>
                    <a:pt x="756" y="996"/>
                    <a:pt x="756" y="996"/>
                    <a:pt x="756" y="996"/>
                  </a:cubicBezTo>
                  <a:cubicBezTo>
                    <a:pt x="756" y="985"/>
                    <a:pt x="750" y="979"/>
                    <a:pt x="750" y="968"/>
                  </a:cubicBezTo>
                  <a:cubicBezTo>
                    <a:pt x="750" y="959"/>
                    <a:pt x="757" y="955"/>
                    <a:pt x="757" y="945"/>
                  </a:cubicBezTo>
                  <a:cubicBezTo>
                    <a:pt x="757" y="942"/>
                    <a:pt x="756" y="940"/>
                    <a:pt x="756" y="936"/>
                  </a:cubicBezTo>
                  <a:cubicBezTo>
                    <a:pt x="756" y="931"/>
                    <a:pt x="761" y="930"/>
                    <a:pt x="764" y="926"/>
                  </a:cubicBezTo>
                  <a:cubicBezTo>
                    <a:pt x="768" y="921"/>
                    <a:pt x="769" y="918"/>
                    <a:pt x="773" y="914"/>
                  </a:cubicBezTo>
                  <a:cubicBezTo>
                    <a:pt x="775" y="911"/>
                    <a:pt x="779" y="912"/>
                    <a:pt x="781" y="910"/>
                  </a:cubicBezTo>
                  <a:cubicBezTo>
                    <a:pt x="785" y="906"/>
                    <a:pt x="785" y="901"/>
                    <a:pt x="786" y="896"/>
                  </a:cubicBezTo>
                  <a:cubicBezTo>
                    <a:pt x="787" y="891"/>
                    <a:pt x="792" y="889"/>
                    <a:pt x="792" y="883"/>
                  </a:cubicBezTo>
                  <a:cubicBezTo>
                    <a:pt x="792" y="876"/>
                    <a:pt x="785" y="872"/>
                    <a:pt x="785" y="864"/>
                  </a:cubicBezTo>
                  <a:cubicBezTo>
                    <a:pt x="785" y="861"/>
                    <a:pt x="788" y="859"/>
                    <a:pt x="789" y="856"/>
                  </a:cubicBezTo>
                  <a:cubicBezTo>
                    <a:pt x="792" y="849"/>
                    <a:pt x="790" y="844"/>
                    <a:pt x="793" y="838"/>
                  </a:cubicBezTo>
                  <a:cubicBezTo>
                    <a:pt x="796" y="832"/>
                    <a:pt x="801" y="830"/>
                    <a:pt x="801" y="823"/>
                  </a:cubicBezTo>
                  <a:cubicBezTo>
                    <a:pt x="801" y="819"/>
                    <a:pt x="799" y="817"/>
                    <a:pt x="799" y="814"/>
                  </a:cubicBezTo>
                  <a:cubicBezTo>
                    <a:pt x="799" y="808"/>
                    <a:pt x="806" y="808"/>
                    <a:pt x="811" y="806"/>
                  </a:cubicBezTo>
                  <a:cubicBezTo>
                    <a:pt x="818" y="805"/>
                    <a:pt x="822" y="800"/>
                    <a:pt x="828" y="800"/>
                  </a:cubicBezTo>
                  <a:cubicBezTo>
                    <a:pt x="830" y="801"/>
                    <a:pt x="831" y="801"/>
                    <a:pt x="833" y="801"/>
                  </a:cubicBezTo>
                  <a:cubicBezTo>
                    <a:pt x="838" y="801"/>
                    <a:pt x="843" y="802"/>
                    <a:pt x="845" y="798"/>
                  </a:cubicBezTo>
                  <a:cubicBezTo>
                    <a:pt x="847" y="794"/>
                    <a:pt x="848" y="792"/>
                    <a:pt x="851" y="789"/>
                  </a:cubicBezTo>
                  <a:cubicBezTo>
                    <a:pt x="854" y="785"/>
                    <a:pt x="858" y="786"/>
                    <a:pt x="863" y="783"/>
                  </a:cubicBezTo>
                  <a:cubicBezTo>
                    <a:pt x="866" y="781"/>
                    <a:pt x="865" y="776"/>
                    <a:pt x="869" y="774"/>
                  </a:cubicBezTo>
                  <a:cubicBezTo>
                    <a:pt x="871" y="773"/>
                    <a:pt x="873" y="775"/>
                    <a:pt x="876" y="774"/>
                  </a:cubicBezTo>
                  <a:cubicBezTo>
                    <a:pt x="876" y="771"/>
                    <a:pt x="876" y="771"/>
                    <a:pt x="876" y="771"/>
                  </a:cubicBezTo>
                  <a:cubicBezTo>
                    <a:pt x="876" y="770"/>
                    <a:pt x="875" y="770"/>
                    <a:pt x="875" y="769"/>
                  </a:cubicBezTo>
                  <a:cubicBezTo>
                    <a:pt x="875" y="763"/>
                    <a:pt x="880" y="761"/>
                    <a:pt x="884" y="758"/>
                  </a:cubicBezTo>
                  <a:cubicBezTo>
                    <a:pt x="891" y="754"/>
                    <a:pt x="896" y="754"/>
                    <a:pt x="904" y="752"/>
                  </a:cubicBezTo>
                  <a:cubicBezTo>
                    <a:pt x="911" y="750"/>
                    <a:pt x="913" y="746"/>
                    <a:pt x="919" y="743"/>
                  </a:cubicBezTo>
                  <a:cubicBezTo>
                    <a:pt x="923" y="741"/>
                    <a:pt x="926" y="741"/>
                    <a:pt x="929" y="737"/>
                  </a:cubicBezTo>
                  <a:cubicBezTo>
                    <a:pt x="932" y="733"/>
                    <a:pt x="932" y="728"/>
                    <a:pt x="938" y="728"/>
                  </a:cubicBezTo>
                  <a:cubicBezTo>
                    <a:pt x="939" y="728"/>
                    <a:pt x="940" y="729"/>
                    <a:pt x="942" y="729"/>
                  </a:cubicBezTo>
                  <a:cubicBezTo>
                    <a:pt x="947" y="729"/>
                    <a:pt x="947" y="723"/>
                    <a:pt x="950" y="720"/>
                  </a:cubicBezTo>
                  <a:cubicBezTo>
                    <a:pt x="952" y="718"/>
                    <a:pt x="955" y="717"/>
                    <a:pt x="958" y="716"/>
                  </a:cubicBezTo>
                  <a:cubicBezTo>
                    <a:pt x="966" y="714"/>
                    <a:pt x="971" y="711"/>
                    <a:pt x="980" y="711"/>
                  </a:cubicBezTo>
                  <a:cubicBezTo>
                    <a:pt x="986" y="711"/>
                    <a:pt x="988" y="716"/>
                    <a:pt x="994" y="716"/>
                  </a:cubicBezTo>
                  <a:cubicBezTo>
                    <a:pt x="998" y="716"/>
                    <a:pt x="1000" y="713"/>
                    <a:pt x="1004" y="712"/>
                  </a:cubicBezTo>
                  <a:cubicBezTo>
                    <a:pt x="1008" y="710"/>
                    <a:pt x="1012" y="711"/>
                    <a:pt x="1017" y="710"/>
                  </a:cubicBezTo>
                  <a:cubicBezTo>
                    <a:pt x="1024" y="708"/>
                    <a:pt x="1027" y="703"/>
                    <a:pt x="1034" y="703"/>
                  </a:cubicBezTo>
                  <a:cubicBezTo>
                    <a:pt x="1037" y="703"/>
                    <a:pt x="1039" y="704"/>
                    <a:pt x="1042" y="704"/>
                  </a:cubicBezTo>
                  <a:cubicBezTo>
                    <a:pt x="1044" y="704"/>
                    <a:pt x="1045" y="703"/>
                    <a:pt x="1046" y="703"/>
                  </a:cubicBezTo>
                  <a:cubicBezTo>
                    <a:pt x="1048" y="703"/>
                    <a:pt x="1048" y="704"/>
                    <a:pt x="1049" y="704"/>
                  </a:cubicBezTo>
                  <a:cubicBezTo>
                    <a:pt x="1055" y="704"/>
                    <a:pt x="1051" y="691"/>
                    <a:pt x="1057" y="691"/>
                  </a:cubicBezTo>
                  <a:cubicBezTo>
                    <a:pt x="1060" y="691"/>
                    <a:pt x="1060" y="695"/>
                    <a:pt x="1063" y="696"/>
                  </a:cubicBezTo>
                  <a:cubicBezTo>
                    <a:pt x="1068" y="699"/>
                    <a:pt x="1071" y="698"/>
                    <a:pt x="1077" y="698"/>
                  </a:cubicBezTo>
                  <a:cubicBezTo>
                    <a:pt x="1080" y="698"/>
                    <a:pt x="1081" y="694"/>
                    <a:pt x="1084" y="694"/>
                  </a:cubicBezTo>
                  <a:cubicBezTo>
                    <a:pt x="1087" y="694"/>
                    <a:pt x="1086" y="699"/>
                    <a:pt x="1089" y="699"/>
                  </a:cubicBezTo>
                  <a:cubicBezTo>
                    <a:pt x="1091" y="699"/>
                    <a:pt x="1093" y="699"/>
                    <a:pt x="1095" y="698"/>
                  </a:cubicBezTo>
                  <a:cubicBezTo>
                    <a:pt x="1097" y="697"/>
                    <a:pt x="1096" y="694"/>
                    <a:pt x="1098" y="694"/>
                  </a:cubicBezTo>
                  <a:cubicBezTo>
                    <a:pt x="1101" y="694"/>
                    <a:pt x="1102" y="698"/>
                    <a:pt x="1105" y="698"/>
                  </a:cubicBezTo>
                  <a:cubicBezTo>
                    <a:pt x="1112" y="698"/>
                    <a:pt x="1112" y="689"/>
                    <a:pt x="1117" y="684"/>
                  </a:cubicBezTo>
                  <a:cubicBezTo>
                    <a:pt x="1122" y="678"/>
                    <a:pt x="1127" y="677"/>
                    <a:pt x="1130" y="671"/>
                  </a:cubicBezTo>
                  <a:cubicBezTo>
                    <a:pt x="1133" y="665"/>
                    <a:pt x="1134" y="657"/>
                    <a:pt x="1140" y="657"/>
                  </a:cubicBezTo>
                  <a:cubicBezTo>
                    <a:pt x="1144" y="657"/>
                    <a:pt x="1145" y="662"/>
                    <a:pt x="1149" y="662"/>
                  </a:cubicBezTo>
                  <a:cubicBezTo>
                    <a:pt x="1155" y="662"/>
                    <a:pt x="1156" y="657"/>
                    <a:pt x="1160" y="654"/>
                  </a:cubicBezTo>
                  <a:cubicBezTo>
                    <a:pt x="1163" y="658"/>
                    <a:pt x="1163" y="665"/>
                    <a:pt x="1169" y="665"/>
                  </a:cubicBezTo>
                  <a:cubicBezTo>
                    <a:pt x="1174" y="665"/>
                    <a:pt x="1177" y="665"/>
                    <a:pt x="1182" y="664"/>
                  </a:cubicBezTo>
                  <a:cubicBezTo>
                    <a:pt x="1187" y="663"/>
                    <a:pt x="1188" y="656"/>
                    <a:pt x="1193" y="656"/>
                  </a:cubicBezTo>
                  <a:cubicBezTo>
                    <a:pt x="1195" y="656"/>
                    <a:pt x="1196" y="658"/>
                    <a:pt x="1198" y="658"/>
                  </a:cubicBezTo>
                  <a:cubicBezTo>
                    <a:pt x="1215" y="658"/>
                    <a:pt x="1215" y="658"/>
                    <a:pt x="1215" y="658"/>
                  </a:cubicBezTo>
                  <a:cubicBezTo>
                    <a:pt x="1215" y="665"/>
                    <a:pt x="1211" y="672"/>
                    <a:pt x="1216" y="677"/>
                  </a:cubicBezTo>
                  <a:cubicBezTo>
                    <a:pt x="1219" y="679"/>
                    <a:pt x="1221" y="678"/>
                    <a:pt x="1224" y="679"/>
                  </a:cubicBezTo>
                  <a:cubicBezTo>
                    <a:pt x="1227" y="681"/>
                    <a:pt x="1227" y="687"/>
                    <a:pt x="1231" y="687"/>
                  </a:cubicBezTo>
                  <a:cubicBezTo>
                    <a:pt x="1236" y="687"/>
                    <a:pt x="1239" y="681"/>
                    <a:pt x="1239" y="676"/>
                  </a:cubicBezTo>
                  <a:cubicBezTo>
                    <a:pt x="1244" y="676"/>
                    <a:pt x="1247" y="676"/>
                    <a:pt x="1252" y="678"/>
                  </a:cubicBezTo>
                  <a:cubicBezTo>
                    <a:pt x="1255" y="679"/>
                    <a:pt x="1254" y="683"/>
                    <a:pt x="1255" y="687"/>
                  </a:cubicBezTo>
                  <a:cubicBezTo>
                    <a:pt x="1257" y="688"/>
                    <a:pt x="1257" y="688"/>
                    <a:pt x="1257" y="688"/>
                  </a:cubicBezTo>
                  <a:cubicBezTo>
                    <a:pt x="1264" y="683"/>
                    <a:pt x="1263" y="677"/>
                    <a:pt x="1271" y="674"/>
                  </a:cubicBezTo>
                  <a:cubicBezTo>
                    <a:pt x="1271" y="674"/>
                    <a:pt x="1271" y="674"/>
                    <a:pt x="1271" y="674"/>
                  </a:cubicBezTo>
                  <a:cubicBezTo>
                    <a:pt x="1270" y="672"/>
                    <a:pt x="1269" y="671"/>
                    <a:pt x="1268" y="669"/>
                  </a:cubicBezTo>
                  <a:cubicBezTo>
                    <a:pt x="1262" y="661"/>
                    <a:pt x="1257" y="657"/>
                    <a:pt x="1249" y="651"/>
                  </a:cubicBezTo>
                  <a:cubicBezTo>
                    <a:pt x="1241" y="645"/>
                    <a:pt x="1237" y="641"/>
                    <a:pt x="1231" y="633"/>
                  </a:cubicBezTo>
                  <a:cubicBezTo>
                    <a:pt x="1227" y="629"/>
                    <a:pt x="1228" y="624"/>
                    <a:pt x="1226" y="618"/>
                  </a:cubicBezTo>
                  <a:cubicBezTo>
                    <a:pt x="1224" y="613"/>
                    <a:pt x="1219" y="610"/>
                    <a:pt x="1213" y="610"/>
                  </a:cubicBezTo>
                  <a:cubicBezTo>
                    <a:pt x="1212" y="610"/>
                    <a:pt x="1212" y="611"/>
                    <a:pt x="1210" y="611"/>
                  </a:cubicBezTo>
                  <a:cubicBezTo>
                    <a:pt x="1207" y="611"/>
                    <a:pt x="1206" y="609"/>
                    <a:pt x="1203" y="609"/>
                  </a:cubicBezTo>
                  <a:cubicBezTo>
                    <a:pt x="1197" y="609"/>
                    <a:pt x="1194" y="613"/>
                    <a:pt x="1189" y="613"/>
                  </a:cubicBezTo>
                  <a:cubicBezTo>
                    <a:pt x="1182" y="613"/>
                    <a:pt x="1179" y="613"/>
                    <a:pt x="1172" y="613"/>
                  </a:cubicBezTo>
                  <a:cubicBezTo>
                    <a:pt x="1169" y="613"/>
                    <a:pt x="1169" y="608"/>
                    <a:pt x="1165" y="608"/>
                  </a:cubicBezTo>
                  <a:cubicBezTo>
                    <a:pt x="1164" y="607"/>
                    <a:pt x="1163" y="605"/>
                    <a:pt x="1161" y="604"/>
                  </a:cubicBezTo>
                  <a:cubicBezTo>
                    <a:pt x="1158" y="601"/>
                    <a:pt x="1154" y="601"/>
                    <a:pt x="1150" y="600"/>
                  </a:cubicBezTo>
                  <a:cubicBezTo>
                    <a:pt x="1257" y="431"/>
                    <a:pt x="1257" y="431"/>
                    <a:pt x="1257" y="431"/>
                  </a:cubicBezTo>
                  <a:cubicBezTo>
                    <a:pt x="1255" y="428"/>
                    <a:pt x="1254" y="426"/>
                    <a:pt x="1253" y="423"/>
                  </a:cubicBezTo>
                  <a:cubicBezTo>
                    <a:pt x="1252" y="423"/>
                    <a:pt x="1252" y="422"/>
                    <a:pt x="1251" y="422"/>
                  </a:cubicBezTo>
                  <a:cubicBezTo>
                    <a:pt x="1249" y="422"/>
                    <a:pt x="1248" y="425"/>
                    <a:pt x="1247" y="425"/>
                  </a:cubicBezTo>
                  <a:cubicBezTo>
                    <a:pt x="1245" y="425"/>
                    <a:pt x="1244" y="424"/>
                    <a:pt x="1243" y="423"/>
                  </a:cubicBezTo>
                  <a:cubicBezTo>
                    <a:pt x="1241" y="422"/>
                    <a:pt x="1240" y="421"/>
                    <a:pt x="1238" y="420"/>
                  </a:cubicBezTo>
                  <a:cubicBezTo>
                    <a:pt x="1236" y="418"/>
                    <a:pt x="1234" y="417"/>
                    <a:pt x="1231" y="416"/>
                  </a:cubicBezTo>
                  <a:cubicBezTo>
                    <a:pt x="1228" y="415"/>
                    <a:pt x="1225" y="415"/>
                    <a:pt x="1223" y="412"/>
                  </a:cubicBezTo>
                  <a:cubicBezTo>
                    <a:pt x="1221" y="410"/>
                    <a:pt x="1221" y="409"/>
                    <a:pt x="1220" y="407"/>
                  </a:cubicBezTo>
                  <a:cubicBezTo>
                    <a:pt x="1220" y="405"/>
                    <a:pt x="1220" y="403"/>
                    <a:pt x="1218" y="403"/>
                  </a:cubicBezTo>
                  <a:cubicBezTo>
                    <a:pt x="1216" y="403"/>
                    <a:pt x="1214" y="406"/>
                    <a:pt x="1212" y="406"/>
                  </a:cubicBezTo>
                  <a:cubicBezTo>
                    <a:pt x="1210" y="406"/>
                    <a:pt x="1208" y="405"/>
                    <a:pt x="1208" y="403"/>
                  </a:cubicBezTo>
                  <a:cubicBezTo>
                    <a:pt x="1208" y="401"/>
                    <a:pt x="1209" y="400"/>
                    <a:pt x="1209" y="397"/>
                  </a:cubicBezTo>
                  <a:cubicBezTo>
                    <a:pt x="1209" y="397"/>
                    <a:pt x="1209" y="396"/>
                    <a:pt x="1208" y="396"/>
                  </a:cubicBezTo>
                  <a:cubicBezTo>
                    <a:pt x="1203" y="396"/>
                    <a:pt x="1200" y="395"/>
                    <a:pt x="1196" y="394"/>
                  </a:cubicBezTo>
                  <a:cubicBezTo>
                    <a:pt x="1194" y="394"/>
                    <a:pt x="1193" y="394"/>
                    <a:pt x="1191" y="394"/>
                  </a:cubicBezTo>
                  <a:cubicBezTo>
                    <a:pt x="1188" y="393"/>
                    <a:pt x="1185" y="392"/>
                    <a:pt x="1183" y="389"/>
                  </a:cubicBezTo>
                  <a:cubicBezTo>
                    <a:pt x="1181" y="388"/>
                    <a:pt x="1181" y="386"/>
                    <a:pt x="1180" y="384"/>
                  </a:cubicBezTo>
                  <a:cubicBezTo>
                    <a:pt x="1179" y="383"/>
                    <a:pt x="1178" y="383"/>
                    <a:pt x="1176" y="383"/>
                  </a:cubicBezTo>
                  <a:cubicBezTo>
                    <a:pt x="1173" y="383"/>
                    <a:pt x="1171" y="385"/>
                    <a:pt x="1170" y="388"/>
                  </a:cubicBezTo>
                  <a:cubicBezTo>
                    <a:pt x="1169" y="390"/>
                    <a:pt x="1168" y="391"/>
                    <a:pt x="1167" y="391"/>
                  </a:cubicBezTo>
                  <a:cubicBezTo>
                    <a:pt x="1165" y="391"/>
                    <a:pt x="1165" y="390"/>
                    <a:pt x="1164" y="389"/>
                  </a:cubicBezTo>
                  <a:cubicBezTo>
                    <a:pt x="1163" y="388"/>
                    <a:pt x="1163" y="387"/>
                    <a:pt x="1162" y="385"/>
                  </a:cubicBezTo>
                  <a:cubicBezTo>
                    <a:pt x="1161" y="382"/>
                    <a:pt x="1160" y="381"/>
                    <a:pt x="1158" y="378"/>
                  </a:cubicBezTo>
                  <a:cubicBezTo>
                    <a:pt x="1157" y="377"/>
                    <a:pt x="1157" y="376"/>
                    <a:pt x="1156" y="375"/>
                  </a:cubicBezTo>
                  <a:cubicBezTo>
                    <a:pt x="1154" y="371"/>
                    <a:pt x="1152" y="370"/>
                    <a:pt x="1148" y="368"/>
                  </a:cubicBezTo>
                  <a:cubicBezTo>
                    <a:pt x="1147" y="368"/>
                    <a:pt x="1146" y="367"/>
                    <a:pt x="1145" y="366"/>
                  </a:cubicBezTo>
                  <a:cubicBezTo>
                    <a:pt x="1142" y="365"/>
                    <a:pt x="1140" y="365"/>
                    <a:pt x="1138" y="362"/>
                  </a:cubicBezTo>
                  <a:cubicBezTo>
                    <a:pt x="1135" y="360"/>
                    <a:pt x="1134" y="359"/>
                    <a:pt x="1131" y="357"/>
                  </a:cubicBezTo>
                  <a:cubicBezTo>
                    <a:pt x="1128" y="355"/>
                    <a:pt x="1126" y="354"/>
                    <a:pt x="1123" y="353"/>
                  </a:cubicBezTo>
                  <a:cubicBezTo>
                    <a:pt x="1120" y="351"/>
                    <a:pt x="1118" y="350"/>
                    <a:pt x="1115" y="350"/>
                  </a:cubicBezTo>
                  <a:cubicBezTo>
                    <a:pt x="1112" y="350"/>
                    <a:pt x="1110" y="351"/>
                    <a:pt x="1107" y="351"/>
                  </a:cubicBezTo>
                  <a:cubicBezTo>
                    <a:pt x="1105" y="351"/>
                    <a:pt x="1103" y="351"/>
                    <a:pt x="1102" y="351"/>
                  </a:cubicBezTo>
                  <a:cubicBezTo>
                    <a:pt x="1100" y="351"/>
                    <a:pt x="1100" y="348"/>
                    <a:pt x="1099" y="348"/>
                  </a:cubicBezTo>
                  <a:cubicBezTo>
                    <a:pt x="1099" y="348"/>
                    <a:pt x="1098" y="348"/>
                    <a:pt x="1098" y="348"/>
                  </a:cubicBezTo>
                  <a:cubicBezTo>
                    <a:pt x="1098" y="349"/>
                    <a:pt x="1098" y="350"/>
                    <a:pt x="1097" y="351"/>
                  </a:cubicBezTo>
                  <a:cubicBezTo>
                    <a:pt x="1096" y="354"/>
                    <a:pt x="1099" y="357"/>
                    <a:pt x="1097" y="360"/>
                  </a:cubicBezTo>
                  <a:cubicBezTo>
                    <a:pt x="1096" y="361"/>
                    <a:pt x="1095" y="359"/>
                    <a:pt x="1093" y="359"/>
                  </a:cubicBezTo>
                  <a:cubicBezTo>
                    <a:pt x="1091" y="358"/>
                    <a:pt x="1090" y="358"/>
                    <a:pt x="1088" y="358"/>
                  </a:cubicBezTo>
                  <a:cubicBezTo>
                    <a:pt x="1085" y="358"/>
                    <a:pt x="1083" y="358"/>
                    <a:pt x="1080" y="360"/>
                  </a:cubicBezTo>
                  <a:cubicBezTo>
                    <a:pt x="1078" y="361"/>
                    <a:pt x="1078" y="363"/>
                    <a:pt x="1077" y="365"/>
                  </a:cubicBezTo>
                  <a:cubicBezTo>
                    <a:pt x="1077" y="366"/>
                    <a:pt x="1076" y="366"/>
                    <a:pt x="1076" y="367"/>
                  </a:cubicBezTo>
                  <a:cubicBezTo>
                    <a:pt x="1074" y="368"/>
                    <a:pt x="1073" y="369"/>
                    <a:pt x="1071" y="370"/>
                  </a:cubicBezTo>
                  <a:cubicBezTo>
                    <a:pt x="1071" y="371"/>
                    <a:pt x="1071" y="372"/>
                    <a:pt x="1070" y="372"/>
                  </a:cubicBezTo>
                  <a:cubicBezTo>
                    <a:pt x="1069" y="372"/>
                    <a:pt x="1069" y="372"/>
                    <a:pt x="1068" y="372"/>
                  </a:cubicBezTo>
                  <a:cubicBezTo>
                    <a:pt x="1067" y="372"/>
                    <a:pt x="1066" y="372"/>
                    <a:pt x="1065" y="372"/>
                  </a:cubicBezTo>
                  <a:cubicBezTo>
                    <a:pt x="1063" y="372"/>
                    <a:pt x="1061" y="372"/>
                    <a:pt x="1059" y="372"/>
                  </a:cubicBezTo>
                  <a:cubicBezTo>
                    <a:pt x="1057" y="372"/>
                    <a:pt x="1056" y="374"/>
                    <a:pt x="1054" y="374"/>
                  </a:cubicBezTo>
                  <a:cubicBezTo>
                    <a:pt x="1052" y="374"/>
                    <a:pt x="1052" y="373"/>
                    <a:pt x="1050" y="373"/>
                  </a:cubicBezTo>
                  <a:cubicBezTo>
                    <a:pt x="1048" y="373"/>
                    <a:pt x="1046" y="374"/>
                    <a:pt x="1044" y="375"/>
                  </a:cubicBezTo>
                  <a:cubicBezTo>
                    <a:pt x="1044" y="376"/>
                    <a:pt x="1043" y="377"/>
                    <a:pt x="1043" y="377"/>
                  </a:cubicBezTo>
                  <a:cubicBezTo>
                    <a:pt x="1040" y="377"/>
                    <a:pt x="1039" y="373"/>
                    <a:pt x="1039" y="371"/>
                  </a:cubicBezTo>
                  <a:cubicBezTo>
                    <a:pt x="1039" y="369"/>
                    <a:pt x="1038" y="369"/>
                    <a:pt x="1038" y="367"/>
                  </a:cubicBezTo>
                  <a:cubicBezTo>
                    <a:pt x="1037" y="365"/>
                    <a:pt x="1037" y="363"/>
                    <a:pt x="1035" y="361"/>
                  </a:cubicBezTo>
                  <a:cubicBezTo>
                    <a:pt x="1035" y="360"/>
                    <a:pt x="1034" y="359"/>
                    <a:pt x="1033" y="358"/>
                  </a:cubicBezTo>
                  <a:cubicBezTo>
                    <a:pt x="1033" y="358"/>
                    <a:pt x="1033" y="358"/>
                    <a:pt x="1032" y="358"/>
                  </a:cubicBezTo>
                  <a:cubicBezTo>
                    <a:pt x="1030" y="358"/>
                    <a:pt x="1030" y="359"/>
                    <a:pt x="1029" y="361"/>
                  </a:cubicBezTo>
                  <a:cubicBezTo>
                    <a:pt x="1028" y="362"/>
                    <a:pt x="1029" y="364"/>
                    <a:pt x="1027" y="365"/>
                  </a:cubicBezTo>
                  <a:cubicBezTo>
                    <a:pt x="1027" y="365"/>
                    <a:pt x="1026" y="365"/>
                    <a:pt x="1026" y="365"/>
                  </a:cubicBezTo>
                  <a:cubicBezTo>
                    <a:pt x="1023" y="366"/>
                    <a:pt x="1022" y="363"/>
                    <a:pt x="1021" y="360"/>
                  </a:cubicBezTo>
                  <a:cubicBezTo>
                    <a:pt x="1021" y="359"/>
                    <a:pt x="1022" y="358"/>
                    <a:pt x="1021" y="356"/>
                  </a:cubicBezTo>
                  <a:cubicBezTo>
                    <a:pt x="1021" y="355"/>
                    <a:pt x="1020" y="354"/>
                    <a:pt x="1019" y="353"/>
                  </a:cubicBezTo>
                  <a:cubicBezTo>
                    <a:pt x="1019" y="353"/>
                    <a:pt x="1019" y="352"/>
                    <a:pt x="1018" y="352"/>
                  </a:cubicBezTo>
                  <a:cubicBezTo>
                    <a:pt x="1017" y="352"/>
                    <a:pt x="1016" y="352"/>
                    <a:pt x="1015" y="352"/>
                  </a:cubicBezTo>
                  <a:cubicBezTo>
                    <a:pt x="1012" y="351"/>
                    <a:pt x="1011" y="350"/>
                    <a:pt x="1009" y="349"/>
                  </a:cubicBezTo>
                  <a:cubicBezTo>
                    <a:pt x="1007" y="348"/>
                    <a:pt x="1006" y="347"/>
                    <a:pt x="1004" y="346"/>
                  </a:cubicBezTo>
                  <a:cubicBezTo>
                    <a:pt x="1001" y="344"/>
                    <a:pt x="999" y="343"/>
                    <a:pt x="996" y="343"/>
                  </a:cubicBezTo>
                  <a:cubicBezTo>
                    <a:pt x="992" y="343"/>
                    <a:pt x="986" y="348"/>
                    <a:pt x="986" y="344"/>
                  </a:cubicBezTo>
                  <a:cubicBezTo>
                    <a:pt x="986" y="342"/>
                    <a:pt x="986" y="340"/>
                    <a:pt x="986" y="339"/>
                  </a:cubicBezTo>
                  <a:cubicBezTo>
                    <a:pt x="985" y="338"/>
                    <a:pt x="984" y="339"/>
                    <a:pt x="983" y="339"/>
                  </a:cubicBezTo>
                  <a:cubicBezTo>
                    <a:pt x="981" y="339"/>
                    <a:pt x="979" y="339"/>
                    <a:pt x="977" y="341"/>
                  </a:cubicBezTo>
                  <a:cubicBezTo>
                    <a:pt x="975" y="342"/>
                    <a:pt x="975" y="343"/>
                    <a:pt x="974" y="345"/>
                  </a:cubicBezTo>
                  <a:cubicBezTo>
                    <a:pt x="970" y="348"/>
                    <a:pt x="966" y="347"/>
                    <a:pt x="964" y="352"/>
                  </a:cubicBezTo>
                  <a:cubicBezTo>
                    <a:pt x="963" y="353"/>
                    <a:pt x="963" y="354"/>
                    <a:pt x="963" y="356"/>
                  </a:cubicBezTo>
                  <a:cubicBezTo>
                    <a:pt x="962" y="358"/>
                    <a:pt x="962" y="360"/>
                    <a:pt x="961" y="362"/>
                  </a:cubicBezTo>
                  <a:cubicBezTo>
                    <a:pt x="958" y="366"/>
                    <a:pt x="954" y="367"/>
                    <a:pt x="949" y="367"/>
                  </a:cubicBezTo>
                  <a:cubicBezTo>
                    <a:pt x="947" y="367"/>
                    <a:pt x="946" y="367"/>
                    <a:pt x="943" y="366"/>
                  </a:cubicBezTo>
                  <a:cubicBezTo>
                    <a:pt x="943" y="366"/>
                    <a:pt x="942" y="366"/>
                    <a:pt x="941" y="366"/>
                  </a:cubicBezTo>
                  <a:cubicBezTo>
                    <a:pt x="937" y="366"/>
                    <a:pt x="934" y="366"/>
                    <a:pt x="930" y="369"/>
                  </a:cubicBezTo>
                  <a:cubicBezTo>
                    <a:pt x="929" y="369"/>
                    <a:pt x="928" y="370"/>
                    <a:pt x="927" y="371"/>
                  </a:cubicBezTo>
                  <a:cubicBezTo>
                    <a:pt x="924" y="374"/>
                    <a:pt x="922" y="376"/>
                    <a:pt x="919" y="378"/>
                  </a:cubicBezTo>
                  <a:cubicBezTo>
                    <a:pt x="917" y="380"/>
                    <a:pt x="916" y="381"/>
                    <a:pt x="913" y="381"/>
                  </a:cubicBezTo>
                  <a:cubicBezTo>
                    <a:pt x="911" y="381"/>
                    <a:pt x="909" y="379"/>
                    <a:pt x="907" y="379"/>
                  </a:cubicBezTo>
                  <a:cubicBezTo>
                    <a:pt x="903" y="379"/>
                    <a:pt x="901" y="380"/>
                    <a:pt x="897" y="381"/>
                  </a:cubicBezTo>
                  <a:cubicBezTo>
                    <a:pt x="894" y="382"/>
                    <a:pt x="893" y="384"/>
                    <a:pt x="890" y="386"/>
                  </a:cubicBezTo>
                  <a:cubicBezTo>
                    <a:pt x="889" y="387"/>
                    <a:pt x="888" y="388"/>
                    <a:pt x="887" y="388"/>
                  </a:cubicBezTo>
                  <a:cubicBezTo>
                    <a:pt x="885" y="388"/>
                    <a:pt x="884" y="387"/>
                    <a:pt x="883" y="385"/>
                  </a:cubicBezTo>
                  <a:cubicBezTo>
                    <a:pt x="881" y="384"/>
                    <a:pt x="880" y="383"/>
                    <a:pt x="879" y="382"/>
                  </a:cubicBezTo>
                  <a:cubicBezTo>
                    <a:pt x="878" y="381"/>
                    <a:pt x="878" y="380"/>
                    <a:pt x="877" y="380"/>
                  </a:cubicBezTo>
                  <a:cubicBezTo>
                    <a:pt x="876" y="379"/>
                    <a:pt x="875" y="379"/>
                    <a:pt x="874" y="378"/>
                  </a:cubicBezTo>
                  <a:cubicBezTo>
                    <a:pt x="872" y="378"/>
                    <a:pt x="871" y="378"/>
                    <a:pt x="869" y="377"/>
                  </a:cubicBezTo>
                  <a:cubicBezTo>
                    <a:pt x="864" y="376"/>
                    <a:pt x="862" y="376"/>
                    <a:pt x="858" y="375"/>
                  </a:cubicBezTo>
                  <a:cubicBezTo>
                    <a:pt x="856" y="374"/>
                    <a:pt x="855" y="374"/>
                    <a:pt x="854" y="373"/>
                  </a:cubicBezTo>
                  <a:cubicBezTo>
                    <a:pt x="852" y="372"/>
                    <a:pt x="852" y="370"/>
                    <a:pt x="851" y="369"/>
                  </a:cubicBezTo>
                  <a:cubicBezTo>
                    <a:pt x="850" y="368"/>
                    <a:pt x="849" y="368"/>
                    <a:pt x="848" y="368"/>
                  </a:cubicBezTo>
                  <a:cubicBezTo>
                    <a:pt x="845" y="368"/>
                    <a:pt x="843" y="370"/>
                    <a:pt x="841" y="373"/>
                  </a:cubicBezTo>
                  <a:cubicBezTo>
                    <a:pt x="840" y="374"/>
                    <a:pt x="839" y="375"/>
                    <a:pt x="838" y="377"/>
                  </a:cubicBezTo>
                  <a:cubicBezTo>
                    <a:pt x="837" y="378"/>
                    <a:pt x="836" y="379"/>
                    <a:pt x="836" y="380"/>
                  </a:cubicBezTo>
                  <a:cubicBezTo>
                    <a:pt x="835" y="381"/>
                    <a:pt x="835" y="382"/>
                    <a:pt x="834" y="382"/>
                  </a:cubicBezTo>
                  <a:cubicBezTo>
                    <a:pt x="833" y="382"/>
                    <a:pt x="832" y="381"/>
                    <a:pt x="832" y="380"/>
                  </a:cubicBezTo>
                  <a:cubicBezTo>
                    <a:pt x="831" y="379"/>
                    <a:pt x="830" y="378"/>
                    <a:pt x="829" y="377"/>
                  </a:cubicBezTo>
                  <a:cubicBezTo>
                    <a:pt x="827" y="375"/>
                    <a:pt x="824" y="376"/>
                    <a:pt x="821" y="376"/>
                  </a:cubicBezTo>
                  <a:cubicBezTo>
                    <a:pt x="818" y="376"/>
                    <a:pt x="815" y="375"/>
                    <a:pt x="812" y="376"/>
                  </a:cubicBezTo>
                  <a:cubicBezTo>
                    <a:pt x="810" y="376"/>
                    <a:pt x="809" y="377"/>
                    <a:pt x="807" y="378"/>
                  </a:cubicBezTo>
                  <a:cubicBezTo>
                    <a:pt x="806" y="378"/>
                    <a:pt x="805" y="378"/>
                    <a:pt x="803" y="379"/>
                  </a:cubicBezTo>
                  <a:cubicBezTo>
                    <a:pt x="801" y="380"/>
                    <a:pt x="800" y="381"/>
                    <a:pt x="798" y="381"/>
                  </a:cubicBezTo>
                  <a:cubicBezTo>
                    <a:pt x="796" y="381"/>
                    <a:pt x="794" y="380"/>
                    <a:pt x="792" y="379"/>
                  </a:cubicBezTo>
                  <a:cubicBezTo>
                    <a:pt x="790" y="377"/>
                    <a:pt x="790" y="375"/>
                    <a:pt x="788" y="373"/>
                  </a:cubicBezTo>
                  <a:cubicBezTo>
                    <a:pt x="787" y="372"/>
                    <a:pt x="786" y="372"/>
                    <a:pt x="785" y="372"/>
                  </a:cubicBezTo>
                  <a:cubicBezTo>
                    <a:pt x="782" y="370"/>
                    <a:pt x="781" y="370"/>
                    <a:pt x="778" y="368"/>
                  </a:cubicBezTo>
                  <a:cubicBezTo>
                    <a:pt x="775" y="367"/>
                    <a:pt x="774" y="366"/>
                    <a:pt x="771" y="364"/>
                  </a:cubicBezTo>
                  <a:cubicBezTo>
                    <a:pt x="771" y="363"/>
                    <a:pt x="770" y="362"/>
                    <a:pt x="769" y="362"/>
                  </a:cubicBezTo>
                  <a:cubicBezTo>
                    <a:pt x="769" y="362"/>
                    <a:pt x="769" y="363"/>
                    <a:pt x="768" y="363"/>
                  </a:cubicBezTo>
                  <a:cubicBezTo>
                    <a:pt x="768" y="363"/>
                    <a:pt x="767" y="363"/>
                    <a:pt x="767" y="364"/>
                  </a:cubicBezTo>
                  <a:cubicBezTo>
                    <a:pt x="766" y="365"/>
                    <a:pt x="766" y="366"/>
                    <a:pt x="765" y="366"/>
                  </a:cubicBezTo>
                  <a:cubicBezTo>
                    <a:pt x="763" y="366"/>
                    <a:pt x="762" y="365"/>
                    <a:pt x="761" y="364"/>
                  </a:cubicBezTo>
                  <a:cubicBezTo>
                    <a:pt x="758" y="361"/>
                    <a:pt x="758" y="359"/>
                    <a:pt x="757" y="355"/>
                  </a:cubicBezTo>
                  <a:cubicBezTo>
                    <a:pt x="756" y="353"/>
                    <a:pt x="757" y="351"/>
                    <a:pt x="756" y="349"/>
                  </a:cubicBezTo>
                  <a:cubicBezTo>
                    <a:pt x="755" y="348"/>
                    <a:pt x="755" y="348"/>
                    <a:pt x="753" y="347"/>
                  </a:cubicBezTo>
                  <a:cubicBezTo>
                    <a:pt x="752" y="346"/>
                    <a:pt x="750" y="345"/>
                    <a:pt x="750" y="343"/>
                  </a:cubicBezTo>
                  <a:cubicBezTo>
                    <a:pt x="750" y="342"/>
                    <a:pt x="750" y="342"/>
                    <a:pt x="750" y="341"/>
                  </a:cubicBezTo>
                  <a:cubicBezTo>
                    <a:pt x="751" y="340"/>
                    <a:pt x="752" y="340"/>
                    <a:pt x="753" y="340"/>
                  </a:cubicBezTo>
                  <a:cubicBezTo>
                    <a:pt x="756" y="339"/>
                    <a:pt x="757" y="337"/>
                    <a:pt x="759" y="336"/>
                  </a:cubicBezTo>
                  <a:cubicBezTo>
                    <a:pt x="762" y="334"/>
                    <a:pt x="763" y="333"/>
                    <a:pt x="765" y="330"/>
                  </a:cubicBezTo>
                  <a:cubicBezTo>
                    <a:pt x="766" y="328"/>
                    <a:pt x="767" y="326"/>
                    <a:pt x="767" y="324"/>
                  </a:cubicBezTo>
                  <a:cubicBezTo>
                    <a:pt x="767" y="322"/>
                    <a:pt x="767" y="320"/>
                    <a:pt x="766" y="318"/>
                  </a:cubicBezTo>
                  <a:cubicBezTo>
                    <a:pt x="765" y="316"/>
                    <a:pt x="763" y="316"/>
                    <a:pt x="762" y="314"/>
                  </a:cubicBezTo>
                  <a:cubicBezTo>
                    <a:pt x="762" y="314"/>
                    <a:pt x="762" y="313"/>
                    <a:pt x="761" y="313"/>
                  </a:cubicBezTo>
                  <a:cubicBezTo>
                    <a:pt x="759" y="310"/>
                    <a:pt x="757" y="308"/>
                    <a:pt x="755" y="305"/>
                  </a:cubicBezTo>
                  <a:cubicBezTo>
                    <a:pt x="754" y="303"/>
                    <a:pt x="753" y="302"/>
                    <a:pt x="752" y="300"/>
                  </a:cubicBezTo>
                  <a:cubicBezTo>
                    <a:pt x="751" y="298"/>
                    <a:pt x="751" y="297"/>
                    <a:pt x="751" y="295"/>
                  </a:cubicBezTo>
                  <a:cubicBezTo>
                    <a:pt x="750" y="292"/>
                    <a:pt x="750" y="291"/>
                    <a:pt x="749" y="288"/>
                  </a:cubicBezTo>
                  <a:cubicBezTo>
                    <a:pt x="749" y="285"/>
                    <a:pt x="749" y="283"/>
                    <a:pt x="749" y="280"/>
                  </a:cubicBezTo>
                  <a:cubicBezTo>
                    <a:pt x="748" y="278"/>
                    <a:pt x="748" y="276"/>
                    <a:pt x="745" y="276"/>
                  </a:cubicBezTo>
                  <a:cubicBezTo>
                    <a:pt x="742" y="276"/>
                    <a:pt x="740" y="277"/>
                    <a:pt x="737" y="277"/>
                  </a:cubicBezTo>
                  <a:cubicBezTo>
                    <a:pt x="735" y="277"/>
                    <a:pt x="734" y="276"/>
                    <a:pt x="733" y="276"/>
                  </a:cubicBezTo>
                  <a:cubicBezTo>
                    <a:pt x="730" y="276"/>
                    <a:pt x="729" y="280"/>
                    <a:pt x="726" y="280"/>
                  </a:cubicBezTo>
                  <a:cubicBezTo>
                    <a:pt x="724" y="280"/>
                    <a:pt x="723" y="278"/>
                    <a:pt x="721" y="276"/>
                  </a:cubicBezTo>
                  <a:cubicBezTo>
                    <a:pt x="720" y="275"/>
                    <a:pt x="719" y="275"/>
                    <a:pt x="717" y="274"/>
                  </a:cubicBezTo>
                  <a:cubicBezTo>
                    <a:pt x="713" y="272"/>
                    <a:pt x="712" y="269"/>
                    <a:pt x="709" y="266"/>
                  </a:cubicBezTo>
                  <a:cubicBezTo>
                    <a:pt x="707" y="265"/>
                    <a:pt x="704" y="265"/>
                    <a:pt x="702" y="265"/>
                  </a:cubicBezTo>
                  <a:cubicBezTo>
                    <a:pt x="701" y="265"/>
                    <a:pt x="700" y="265"/>
                    <a:pt x="699" y="265"/>
                  </a:cubicBezTo>
                  <a:cubicBezTo>
                    <a:pt x="699" y="264"/>
                    <a:pt x="699" y="263"/>
                    <a:pt x="699" y="263"/>
                  </a:cubicBezTo>
                  <a:cubicBezTo>
                    <a:pt x="698" y="261"/>
                    <a:pt x="698" y="261"/>
                    <a:pt x="698" y="259"/>
                  </a:cubicBezTo>
                  <a:cubicBezTo>
                    <a:pt x="698" y="257"/>
                    <a:pt x="697" y="256"/>
                    <a:pt x="697" y="254"/>
                  </a:cubicBezTo>
                  <a:cubicBezTo>
                    <a:pt x="697" y="252"/>
                    <a:pt x="698" y="251"/>
                    <a:pt x="699" y="249"/>
                  </a:cubicBezTo>
                  <a:cubicBezTo>
                    <a:pt x="700" y="247"/>
                    <a:pt x="700" y="246"/>
                    <a:pt x="702" y="244"/>
                  </a:cubicBezTo>
                  <a:cubicBezTo>
                    <a:pt x="703" y="243"/>
                    <a:pt x="704" y="243"/>
                    <a:pt x="705" y="241"/>
                  </a:cubicBezTo>
                  <a:cubicBezTo>
                    <a:pt x="706" y="240"/>
                    <a:pt x="706" y="238"/>
                    <a:pt x="706" y="236"/>
                  </a:cubicBezTo>
                  <a:cubicBezTo>
                    <a:pt x="706" y="232"/>
                    <a:pt x="705" y="230"/>
                    <a:pt x="702" y="227"/>
                  </a:cubicBezTo>
                  <a:cubicBezTo>
                    <a:pt x="702" y="226"/>
                    <a:pt x="700" y="225"/>
                    <a:pt x="699" y="225"/>
                  </a:cubicBezTo>
                  <a:cubicBezTo>
                    <a:pt x="697" y="222"/>
                    <a:pt x="695" y="220"/>
                    <a:pt x="692" y="219"/>
                  </a:cubicBezTo>
                  <a:cubicBezTo>
                    <a:pt x="691" y="218"/>
                    <a:pt x="689" y="217"/>
                    <a:pt x="688" y="216"/>
                  </a:cubicBezTo>
                  <a:cubicBezTo>
                    <a:pt x="688" y="215"/>
                    <a:pt x="687" y="215"/>
                    <a:pt x="687" y="215"/>
                  </a:cubicBezTo>
                  <a:cubicBezTo>
                    <a:pt x="687" y="215"/>
                    <a:pt x="687" y="214"/>
                    <a:pt x="687" y="214"/>
                  </a:cubicBezTo>
                  <a:cubicBezTo>
                    <a:pt x="687" y="213"/>
                    <a:pt x="686" y="213"/>
                    <a:pt x="686" y="212"/>
                  </a:cubicBezTo>
                  <a:cubicBezTo>
                    <a:pt x="686" y="209"/>
                    <a:pt x="687" y="207"/>
                    <a:pt x="686" y="204"/>
                  </a:cubicBezTo>
                  <a:cubicBezTo>
                    <a:pt x="686" y="203"/>
                    <a:pt x="686" y="203"/>
                    <a:pt x="685" y="201"/>
                  </a:cubicBezTo>
                  <a:cubicBezTo>
                    <a:pt x="685" y="200"/>
                    <a:pt x="686" y="199"/>
                    <a:pt x="685" y="198"/>
                  </a:cubicBezTo>
                  <a:cubicBezTo>
                    <a:pt x="685" y="195"/>
                    <a:pt x="683" y="193"/>
                    <a:pt x="680" y="192"/>
                  </a:cubicBezTo>
                  <a:cubicBezTo>
                    <a:pt x="676" y="192"/>
                    <a:pt x="674" y="191"/>
                    <a:pt x="670" y="191"/>
                  </a:cubicBezTo>
                  <a:cubicBezTo>
                    <a:pt x="668" y="190"/>
                    <a:pt x="666" y="190"/>
                    <a:pt x="665" y="189"/>
                  </a:cubicBezTo>
                  <a:cubicBezTo>
                    <a:pt x="664" y="188"/>
                    <a:pt x="664" y="187"/>
                    <a:pt x="664" y="186"/>
                  </a:cubicBezTo>
                  <a:cubicBezTo>
                    <a:pt x="663" y="185"/>
                    <a:pt x="661" y="185"/>
                    <a:pt x="660" y="185"/>
                  </a:cubicBezTo>
                  <a:cubicBezTo>
                    <a:pt x="659" y="185"/>
                    <a:pt x="658" y="186"/>
                    <a:pt x="657" y="186"/>
                  </a:cubicBezTo>
                  <a:cubicBezTo>
                    <a:pt x="655" y="187"/>
                    <a:pt x="654" y="188"/>
                    <a:pt x="652" y="188"/>
                  </a:cubicBezTo>
                  <a:cubicBezTo>
                    <a:pt x="651" y="188"/>
                    <a:pt x="650" y="187"/>
                    <a:pt x="649" y="187"/>
                  </a:cubicBezTo>
                  <a:cubicBezTo>
                    <a:pt x="648" y="187"/>
                    <a:pt x="647" y="187"/>
                    <a:pt x="646" y="186"/>
                  </a:cubicBezTo>
                  <a:cubicBezTo>
                    <a:pt x="643" y="186"/>
                    <a:pt x="643" y="183"/>
                    <a:pt x="641" y="181"/>
                  </a:cubicBezTo>
                  <a:cubicBezTo>
                    <a:pt x="639" y="179"/>
                    <a:pt x="638" y="179"/>
                    <a:pt x="636" y="176"/>
                  </a:cubicBezTo>
                  <a:cubicBezTo>
                    <a:pt x="635" y="174"/>
                    <a:pt x="634" y="172"/>
                    <a:pt x="631" y="172"/>
                  </a:cubicBezTo>
                  <a:cubicBezTo>
                    <a:pt x="629" y="172"/>
                    <a:pt x="628" y="172"/>
                    <a:pt x="626" y="172"/>
                  </a:cubicBezTo>
                  <a:cubicBezTo>
                    <a:pt x="623" y="172"/>
                    <a:pt x="622" y="171"/>
                    <a:pt x="620" y="170"/>
                  </a:cubicBezTo>
                  <a:cubicBezTo>
                    <a:pt x="619" y="170"/>
                    <a:pt x="619" y="169"/>
                    <a:pt x="619" y="169"/>
                  </a:cubicBezTo>
                  <a:cubicBezTo>
                    <a:pt x="616" y="167"/>
                    <a:pt x="614" y="166"/>
                    <a:pt x="612" y="163"/>
                  </a:cubicBezTo>
                  <a:cubicBezTo>
                    <a:pt x="612" y="163"/>
                    <a:pt x="611" y="163"/>
                    <a:pt x="611" y="163"/>
                  </a:cubicBezTo>
                  <a:cubicBezTo>
                    <a:pt x="610" y="161"/>
                    <a:pt x="609" y="159"/>
                    <a:pt x="607" y="157"/>
                  </a:cubicBezTo>
                  <a:cubicBezTo>
                    <a:pt x="605" y="156"/>
                    <a:pt x="604" y="157"/>
                    <a:pt x="602" y="156"/>
                  </a:cubicBezTo>
                  <a:cubicBezTo>
                    <a:pt x="602" y="156"/>
                    <a:pt x="601" y="156"/>
                    <a:pt x="601" y="156"/>
                  </a:cubicBezTo>
                  <a:cubicBezTo>
                    <a:pt x="599" y="156"/>
                    <a:pt x="598" y="156"/>
                    <a:pt x="596" y="155"/>
                  </a:cubicBezTo>
                  <a:cubicBezTo>
                    <a:pt x="593" y="155"/>
                    <a:pt x="592" y="154"/>
                    <a:pt x="589" y="153"/>
                  </a:cubicBezTo>
                  <a:cubicBezTo>
                    <a:pt x="588" y="152"/>
                    <a:pt x="587" y="152"/>
                    <a:pt x="586" y="151"/>
                  </a:cubicBezTo>
                  <a:cubicBezTo>
                    <a:pt x="586" y="151"/>
                    <a:pt x="585" y="150"/>
                    <a:pt x="585" y="149"/>
                  </a:cubicBezTo>
                  <a:cubicBezTo>
                    <a:pt x="584" y="148"/>
                    <a:pt x="583" y="147"/>
                    <a:pt x="582" y="145"/>
                  </a:cubicBezTo>
                  <a:cubicBezTo>
                    <a:pt x="580" y="142"/>
                    <a:pt x="579" y="140"/>
                    <a:pt x="577" y="137"/>
                  </a:cubicBezTo>
                  <a:cubicBezTo>
                    <a:pt x="574" y="134"/>
                    <a:pt x="571" y="134"/>
                    <a:pt x="569" y="131"/>
                  </a:cubicBezTo>
                  <a:cubicBezTo>
                    <a:pt x="567" y="130"/>
                    <a:pt x="569" y="127"/>
                    <a:pt x="571" y="126"/>
                  </a:cubicBezTo>
                  <a:cubicBezTo>
                    <a:pt x="573" y="126"/>
                    <a:pt x="575" y="127"/>
                    <a:pt x="575" y="126"/>
                  </a:cubicBezTo>
                  <a:cubicBezTo>
                    <a:pt x="576" y="121"/>
                    <a:pt x="570" y="120"/>
                    <a:pt x="567" y="117"/>
                  </a:cubicBezTo>
                  <a:cubicBezTo>
                    <a:pt x="565" y="115"/>
                    <a:pt x="564" y="114"/>
                    <a:pt x="564" y="112"/>
                  </a:cubicBezTo>
                  <a:cubicBezTo>
                    <a:pt x="563" y="109"/>
                    <a:pt x="563" y="108"/>
                    <a:pt x="563" y="105"/>
                  </a:cubicBezTo>
                  <a:cubicBezTo>
                    <a:pt x="562" y="100"/>
                    <a:pt x="560" y="98"/>
                    <a:pt x="558" y="93"/>
                  </a:cubicBezTo>
                  <a:cubicBezTo>
                    <a:pt x="557" y="92"/>
                    <a:pt x="557" y="91"/>
                    <a:pt x="556" y="90"/>
                  </a:cubicBezTo>
                  <a:cubicBezTo>
                    <a:pt x="555" y="87"/>
                    <a:pt x="555" y="86"/>
                    <a:pt x="554" y="83"/>
                  </a:cubicBezTo>
                  <a:cubicBezTo>
                    <a:pt x="553" y="79"/>
                    <a:pt x="553" y="76"/>
                    <a:pt x="549" y="73"/>
                  </a:cubicBezTo>
                  <a:cubicBezTo>
                    <a:pt x="547" y="72"/>
                    <a:pt x="546" y="72"/>
                    <a:pt x="544" y="71"/>
                  </a:cubicBezTo>
                  <a:cubicBezTo>
                    <a:pt x="543" y="70"/>
                    <a:pt x="542" y="70"/>
                    <a:pt x="541" y="69"/>
                  </a:cubicBezTo>
                  <a:cubicBezTo>
                    <a:pt x="540" y="68"/>
                    <a:pt x="540" y="67"/>
                    <a:pt x="539" y="66"/>
                  </a:cubicBezTo>
                  <a:cubicBezTo>
                    <a:pt x="537" y="64"/>
                    <a:pt x="535" y="63"/>
                    <a:pt x="532" y="62"/>
                  </a:cubicBezTo>
                  <a:cubicBezTo>
                    <a:pt x="530" y="61"/>
                    <a:pt x="529" y="61"/>
                    <a:pt x="528" y="60"/>
                  </a:cubicBezTo>
                  <a:cubicBezTo>
                    <a:pt x="526" y="59"/>
                    <a:pt x="524" y="59"/>
                    <a:pt x="523" y="57"/>
                  </a:cubicBezTo>
                  <a:cubicBezTo>
                    <a:pt x="522" y="56"/>
                    <a:pt x="522" y="55"/>
                    <a:pt x="521" y="54"/>
                  </a:cubicBezTo>
                  <a:cubicBezTo>
                    <a:pt x="520" y="53"/>
                    <a:pt x="520" y="52"/>
                    <a:pt x="519" y="52"/>
                  </a:cubicBezTo>
                  <a:cubicBezTo>
                    <a:pt x="514" y="52"/>
                    <a:pt x="517" y="52"/>
                    <a:pt x="512" y="54"/>
                  </a:cubicBezTo>
                  <a:cubicBezTo>
                    <a:pt x="509" y="55"/>
                    <a:pt x="508" y="51"/>
                    <a:pt x="506" y="48"/>
                  </a:cubicBezTo>
                  <a:cubicBezTo>
                    <a:pt x="504" y="47"/>
                    <a:pt x="503" y="46"/>
                    <a:pt x="502" y="46"/>
                  </a:cubicBezTo>
                  <a:cubicBezTo>
                    <a:pt x="500" y="45"/>
                    <a:pt x="499" y="45"/>
                    <a:pt x="498" y="45"/>
                  </a:cubicBezTo>
                  <a:cubicBezTo>
                    <a:pt x="498" y="44"/>
                    <a:pt x="497" y="44"/>
                    <a:pt x="497" y="43"/>
                  </a:cubicBezTo>
                  <a:cubicBezTo>
                    <a:pt x="497" y="41"/>
                    <a:pt x="498" y="40"/>
                    <a:pt x="498" y="39"/>
                  </a:cubicBezTo>
                  <a:cubicBezTo>
                    <a:pt x="499" y="38"/>
                    <a:pt x="499" y="38"/>
                    <a:pt x="499" y="37"/>
                  </a:cubicBezTo>
                  <a:cubicBezTo>
                    <a:pt x="499" y="36"/>
                    <a:pt x="498" y="35"/>
                    <a:pt x="497" y="34"/>
                  </a:cubicBezTo>
                  <a:cubicBezTo>
                    <a:pt x="497" y="34"/>
                    <a:pt x="497" y="33"/>
                    <a:pt x="496" y="32"/>
                  </a:cubicBezTo>
                  <a:cubicBezTo>
                    <a:pt x="494" y="31"/>
                    <a:pt x="492" y="30"/>
                    <a:pt x="491" y="28"/>
                  </a:cubicBezTo>
                  <a:cubicBezTo>
                    <a:pt x="490" y="27"/>
                    <a:pt x="490" y="26"/>
                    <a:pt x="489" y="25"/>
                  </a:cubicBezTo>
                  <a:cubicBezTo>
                    <a:pt x="489" y="25"/>
                    <a:pt x="488" y="25"/>
                    <a:pt x="488" y="25"/>
                  </a:cubicBezTo>
                  <a:cubicBezTo>
                    <a:pt x="488" y="25"/>
                    <a:pt x="488" y="26"/>
                    <a:pt x="487" y="26"/>
                  </a:cubicBezTo>
                  <a:cubicBezTo>
                    <a:pt x="486" y="27"/>
                    <a:pt x="485" y="28"/>
                    <a:pt x="484" y="29"/>
                  </a:cubicBezTo>
                  <a:cubicBezTo>
                    <a:pt x="484" y="30"/>
                    <a:pt x="484" y="30"/>
                    <a:pt x="483" y="31"/>
                  </a:cubicBezTo>
                  <a:cubicBezTo>
                    <a:pt x="482" y="31"/>
                    <a:pt x="480" y="31"/>
                    <a:pt x="479" y="31"/>
                  </a:cubicBezTo>
                  <a:cubicBezTo>
                    <a:pt x="477" y="32"/>
                    <a:pt x="476" y="32"/>
                    <a:pt x="475" y="32"/>
                  </a:cubicBezTo>
                  <a:cubicBezTo>
                    <a:pt x="471" y="32"/>
                    <a:pt x="469" y="31"/>
                    <a:pt x="466" y="28"/>
                  </a:cubicBezTo>
                  <a:cubicBezTo>
                    <a:pt x="464" y="27"/>
                    <a:pt x="463" y="26"/>
                    <a:pt x="462" y="24"/>
                  </a:cubicBezTo>
                  <a:cubicBezTo>
                    <a:pt x="460" y="20"/>
                    <a:pt x="458" y="18"/>
                    <a:pt x="455" y="17"/>
                  </a:cubicBezTo>
                  <a:cubicBezTo>
                    <a:pt x="453" y="15"/>
                    <a:pt x="451" y="15"/>
                    <a:pt x="449" y="13"/>
                  </a:cubicBezTo>
                  <a:cubicBezTo>
                    <a:pt x="449" y="13"/>
                    <a:pt x="448" y="13"/>
                    <a:pt x="448" y="13"/>
                  </a:cubicBezTo>
                  <a:cubicBezTo>
                    <a:pt x="448" y="12"/>
                    <a:pt x="448" y="12"/>
                    <a:pt x="448" y="11"/>
                  </a:cubicBezTo>
                  <a:cubicBezTo>
                    <a:pt x="447" y="9"/>
                    <a:pt x="446" y="8"/>
                    <a:pt x="445" y="7"/>
                  </a:cubicBezTo>
                  <a:cubicBezTo>
                    <a:pt x="445" y="6"/>
                    <a:pt x="445" y="5"/>
                    <a:pt x="444" y="5"/>
                  </a:cubicBezTo>
                  <a:cubicBezTo>
                    <a:pt x="443" y="4"/>
                    <a:pt x="442" y="4"/>
                    <a:pt x="440" y="4"/>
                  </a:cubicBezTo>
                  <a:cubicBezTo>
                    <a:pt x="438" y="3"/>
                    <a:pt x="437" y="3"/>
                    <a:pt x="436" y="3"/>
                  </a:cubicBezTo>
                  <a:cubicBezTo>
                    <a:pt x="434" y="3"/>
                    <a:pt x="433" y="1"/>
                    <a:pt x="431" y="0"/>
                  </a:cubicBezTo>
                  <a:cubicBezTo>
                    <a:pt x="429" y="0"/>
                    <a:pt x="427" y="0"/>
                    <a:pt x="425" y="0"/>
                  </a:cubicBezTo>
                  <a:cubicBezTo>
                    <a:pt x="425" y="0"/>
                    <a:pt x="424" y="0"/>
                    <a:pt x="423" y="0"/>
                  </a:cubicBezTo>
                  <a:cubicBezTo>
                    <a:pt x="421" y="0"/>
                    <a:pt x="422" y="4"/>
                    <a:pt x="422" y="6"/>
                  </a:cubicBezTo>
                  <a:cubicBezTo>
                    <a:pt x="421" y="8"/>
                    <a:pt x="421" y="9"/>
                    <a:pt x="420" y="11"/>
                  </a:cubicBezTo>
                  <a:cubicBezTo>
                    <a:pt x="420" y="11"/>
                    <a:pt x="419" y="12"/>
                    <a:pt x="419" y="12"/>
                  </a:cubicBezTo>
                  <a:cubicBezTo>
                    <a:pt x="419" y="12"/>
                    <a:pt x="419" y="12"/>
                    <a:pt x="419" y="12"/>
                  </a:cubicBezTo>
                  <a:cubicBezTo>
                    <a:pt x="414" y="19"/>
                    <a:pt x="407" y="23"/>
                    <a:pt x="398" y="23"/>
                  </a:cubicBezTo>
                  <a:cubicBezTo>
                    <a:pt x="387" y="23"/>
                    <a:pt x="387" y="23"/>
                    <a:pt x="387" y="23"/>
                  </a:cubicBezTo>
                  <a:cubicBezTo>
                    <a:pt x="365" y="13"/>
                    <a:pt x="365" y="13"/>
                    <a:pt x="365" y="13"/>
                  </a:cubicBezTo>
                  <a:cubicBezTo>
                    <a:pt x="364" y="13"/>
                    <a:pt x="363" y="13"/>
                    <a:pt x="362" y="13"/>
                  </a:cubicBezTo>
                  <a:cubicBezTo>
                    <a:pt x="362" y="16"/>
                    <a:pt x="361" y="17"/>
                    <a:pt x="361" y="19"/>
                  </a:cubicBezTo>
                  <a:cubicBezTo>
                    <a:pt x="361" y="24"/>
                    <a:pt x="367" y="25"/>
                    <a:pt x="372" y="26"/>
                  </a:cubicBezTo>
                  <a:cubicBezTo>
                    <a:pt x="376" y="27"/>
                    <a:pt x="378" y="29"/>
                    <a:pt x="381" y="32"/>
                  </a:cubicBezTo>
                  <a:cubicBezTo>
                    <a:pt x="387" y="39"/>
                    <a:pt x="389" y="44"/>
                    <a:pt x="391" y="53"/>
                  </a:cubicBezTo>
                  <a:cubicBezTo>
                    <a:pt x="392" y="56"/>
                    <a:pt x="392" y="59"/>
                    <a:pt x="393" y="61"/>
                  </a:cubicBezTo>
                  <a:cubicBezTo>
                    <a:pt x="397" y="66"/>
                    <a:pt x="402" y="65"/>
                    <a:pt x="405" y="69"/>
                  </a:cubicBezTo>
                  <a:cubicBezTo>
                    <a:pt x="407" y="71"/>
                    <a:pt x="407" y="73"/>
                    <a:pt x="408" y="75"/>
                  </a:cubicBezTo>
                  <a:cubicBezTo>
                    <a:pt x="410" y="78"/>
                    <a:pt x="415" y="77"/>
                    <a:pt x="418" y="80"/>
                  </a:cubicBezTo>
                  <a:cubicBezTo>
                    <a:pt x="420" y="82"/>
                    <a:pt x="419" y="85"/>
                    <a:pt x="419" y="88"/>
                  </a:cubicBezTo>
                  <a:cubicBezTo>
                    <a:pt x="419" y="92"/>
                    <a:pt x="418" y="95"/>
                    <a:pt x="415" y="97"/>
                  </a:cubicBezTo>
                  <a:cubicBezTo>
                    <a:pt x="415" y="107"/>
                    <a:pt x="415" y="107"/>
                    <a:pt x="415" y="107"/>
                  </a:cubicBezTo>
                  <a:cubicBezTo>
                    <a:pt x="415" y="109"/>
                    <a:pt x="417" y="110"/>
                    <a:pt x="418" y="112"/>
                  </a:cubicBezTo>
                  <a:cubicBezTo>
                    <a:pt x="420" y="119"/>
                    <a:pt x="419" y="124"/>
                    <a:pt x="421" y="131"/>
                  </a:cubicBezTo>
                  <a:cubicBezTo>
                    <a:pt x="422" y="138"/>
                    <a:pt x="424" y="144"/>
                    <a:pt x="425" y="150"/>
                  </a:cubicBezTo>
                  <a:cubicBezTo>
                    <a:pt x="419" y="150"/>
                    <a:pt x="415" y="151"/>
                    <a:pt x="409" y="151"/>
                  </a:cubicBezTo>
                  <a:cubicBezTo>
                    <a:pt x="403" y="151"/>
                    <a:pt x="399" y="148"/>
                    <a:pt x="394" y="145"/>
                  </a:cubicBezTo>
                  <a:cubicBezTo>
                    <a:pt x="371" y="234"/>
                    <a:pt x="371" y="234"/>
                    <a:pt x="371" y="234"/>
                  </a:cubicBezTo>
                  <a:cubicBezTo>
                    <a:pt x="288" y="329"/>
                    <a:pt x="288" y="329"/>
                    <a:pt x="288" y="329"/>
                  </a:cubicBezTo>
                  <a:cubicBezTo>
                    <a:pt x="196" y="403"/>
                    <a:pt x="196" y="403"/>
                    <a:pt x="196" y="403"/>
                  </a:cubicBezTo>
                  <a:cubicBezTo>
                    <a:pt x="12" y="468"/>
                    <a:pt x="12" y="468"/>
                    <a:pt x="12" y="468"/>
                  </a:cubicBezTo>
                  <a:cubicBezTo>
                    <a:pt x="8" y="471"/>
                    <a:pt x="5" y="472"/>
                    <a:pt x="1" y="474"/>
                  </a:cubicBezTo>
                  <a:cubicBezTo>
                    <a:pt x="1" y="474"/>
                    <a:pt x="1" y="474"/>
                    <a:pt x="1" y="474"/>
                  </a:cubicBezTo>
                  <a:cubicBezTo>
                    <a:pt x="0" y="492"/>
                    <a:pt x="0" y="492"/>
                    <a:pt x="0" y="492"/>
                  </a:cubicBezTo>
                  <a:cubicBezTo>
                    <a:pt x="0" y="529"/>
                    <a:pt x="0" y="529"/>
                    <a:pt x="0" y="529"/>
                  </a:cubicBezTo>
                  <a:cubicBezTo>
                    <a:pt x="0" y="530"/>
                    <a:pt x="2" y="530"/>
                    <a:pt x="2" y="531"/>
                  </a:cubicBezTo>
                  <a:cubicBezTo>
                    <a:pt x="3" y="532"/>
                    <a:pt x="3" y="533"/>
                    <a:pt x="3" y="533"/>
                  </a:cubicBezTo>
                  <a:cubicBezTo>
                    <a:pt x="5" y="537"/>
                    <a:pt x="6" y="539"/>
                    <a:pt x="8" y="542"/>
                  </a:cubicBezTo>
                  <a:cubicBezTo>
                    <a:pt x="11" y="546"/>
                    <a:pt x="13" y="549"/>
                    <a:pt x="16" y="553"/>
                  </a:cubicBezTo>
                  <a:cubicBezTo>
                    <a:pt x="20" y="558"/>
                    <a:pt x="23" y="562"/>
                    <a:pt x="26" y="568"/>
                  </a:cubicBezTo>
                  <a:cubicBezTo>
                    <a:pt x="28" y="571"/>
                    <a:pt x="29" y="573"/>
                    <a:pt x="29" y="576"/>
                  </a:cubicBezTo>
                  <a:cubicBezTo>
                    <a:pt x="29" y="579"/>
                    <a:pt x="28" y="580"/>
                    <a:pt x="28" y="583"/>
                  </a:cubicBezTo>
                  <a:cubicBezTo>
                    <a:pt x="27" y="589"/>
                    <a:pt x="28" y="592"/>
                    <a:pt x="27" y="598"/>
                  </a:cubicBezTo>
                  <a:cubicBezTo>
                    <a:pt x="27" y="600"/>
                    <a:pt x="26" y="601"/>
                    <a:pt x="26" y="604"/>
                  </a:cubicBezTo>
                  <a:cubicBezTo>
                    <a:pt x="26" y="614"/>
                    <a:pt x="42" y="614"/>
                    <a:pt x="42" y="625"/>
                  </a:cubicBezTo>
                  <a:cubicBezTo>
                    <a:pt x="42" y="656"/>
                    <a:pt x="42" y="656"/>
                    <a:pt x="42" y="656"/>
                  </a:cubicBezTo>
                  <a:cubicBezTo>
                    <a:pt x="42" y="664"/>
                    <a:pt x="35" y="668"/>
                    <a:pt x="35" y="677"/>
                  </a:cubicBezTo>
                  <a:cubicBezTo>
                    <a:pt x="35" y="681"/>
                    <a:pt x="39" y="683"/>
                    <a:pt x="39" y="688"/>
                  </a:cubicBezTo>
                  <a:cubicBezTo>
                    <a:pt x="39" y="691"/>
                    <a:pt x="37" y="692"/>
                    <a:pt x="36" y="695"/>
                  </a:cubicBezTo>
                  <a:cubicBezTo>
                    <a:pt x="32" y="702"/>
                    <a:pt x="27" y="706"/>
                    <a:pt x="27" y="715"/>
                  </a:cubicBezTo>
                  <a:cubicBezTo>
                    <a:pt x="27" y="725"/>
                    <a:pt x="27" y="725"/>
                    <a:pt x="27" y="725"/>
                  </a:cubicBezTo>
                  <a:cubicBezTo>
                    <a:pt x="27" y="728"/>
                    <a:pt x="25" y="730"/>
                    <a:pt x="23" y="732"/>
                  </a:cubicBezTo>
                  <a:cubicBezTo>
                    <a:pt x="18" y="737"/>
                    <a:pt x="16" y="741"/>
                    <a:pt x="11" y="745"/>
                  </a:cubicBezTo>
                  <a:cubicBezTo>
                    <a:pt x="7" y="748"/>
                    <a:pt x="1" y="749"/>
                    <a:pt x="1" y="754"/>
                  </a:cubicBezTo>
                  <a:cubicBezTo>
                    <a:pt x="1" y="754"/>
                    <a:pt x="2" y="755"/>
                    <a:pt x="2" y="756"/>
                  </a:cubicBezTo>
                  <a:cubicBezTo>
                    <a:pt x="2" y="775"/>
                    <a:pt x="2" y="775"/>
                    <a:pt x="2" y="775"/>
                  </a:cubicBezTo>
                  <a:cubicBezTo>
                    <a:pt x="2" y="781"/>
                    <a:pt x="0" y="784"/>
                    <a:pt x="0" y="790"/>
                  </a:cubicBezTo>
                  <a:cubicBezTo>
                    <a:pt x="0" y="796"/>
                    <a:pt x="2" y="800"/>
                    <a:pt x="5" y="806"/>
                  </a:cubicBezTo>
                  <a:cubicBezTo>
                    <a:pt x="7" y="811"/>
                    <a:pt x="9" y="815"/>
                    <a:pt x="11" y="821"/>
                  </a:cubicBezTo>
                  <a:cubicBezTo>
                    <a:pt x="14" y="827"/>
                    <a:pt x="16" y="832"/>
                    <a:pt x="17" y="839"/>
                  </a:cubicBezTo>
                  <a:cubicBezTo>
                    <a:pt x="16" y="850"/>
                    <a:pt x="16" y="850"/>
                    <a:pt x="16" y="850"/>
                  </a:cubicBezTo>
                  <a:cubicBezTo>
                    <a:pt x="17" y="855"/>
                    <a:pt x="17" y="858"/>
                    <a:pt x="17" y="864"/>
                  </a:cubicBezTo>
                  <a:cubicBezTo>
                    <a:pt x="17" y="864"/>
                    <a:pt x="17" y="864"/>
                    <a:pt x="17" y="864"/>
                  </a:cubicBezTo>
                  <a:cubicBezTo>
                    <a:pt x="19" y="866"/>
                    <a:pt x="23" y="866"/>
                    <a:pt x="25" y="867"/>
                  </a:cubicBezTo>
                  <a:cubicBezTo>
                    <a:pt x="30" y="870"/>
                    <a:pt x="31" y="873"/>
                    <a:pt x="36" y="875"/>
                  </a:cubicBezTo>
                  <a:cubicBezTo>
                    <a:pt x="37" y="876"/>
                    <a:pt x="39" y="876"/>
                    <a:pt x="41" y="877"/>
                  </a:cubicBezTo>
                  <a:cubicBezTo>
                    <a:pt x="44" y="878"/>
                    <a:pt x="46" y="880"/>
                    <a:pt x="49" y="881"/>
                  </a:cubicBezTo>
                  <a:cubicBezTo>
                    <a:pt x="62" y="886"/>
                    <a:pt x="70" y="887"/>
                    <a:pt x="83" y="890"/>
                  </a:cubicBezTo>
                  <a:cubicBezTo>
                    <a:pt x="90" y="891"/>
                    <a:pt x="94" y="893"/>
                    <a:pt x="101" y="895"/>
                  </a:cubicBezTo>
                  <a:cubicBezTo>
                    <a:pt x="116" y="900"/>
                    <a:pt x="126" y="902"/>
                    <a:pt x="142" y="905"/>
                  </a:cubicBezTo>
                  <a:cubicBezTo>
                    <a:pt x="144" y="905"/>
                    <a:pt x="146" y="906"/>
                    <a:pt x="149" y="906"/>
                  </a:cubicBezTo>
                  <a:cubicBezTo>
                    <a:pt x="149" y="913"/>
                    <a:pt x="150" y="917"/>
                    <a:pt x="152" y="923"/>
                  </a:cubicBezTo>
                  <a:cubicBezTo>
                    <a:pt x="154" y="925"/>
                    <a:pt x="155" y="927"/>
                    <a:pt x="156" y="929"/>
                  </a:cubicBezTo>
                  <a:cubicBezTo>
                    <a:pt x="157" y="934"/>
                    <a:pt x="159" y="937"/>
                    <a:pt x="161" y="940"/>
                  </a:cubicBezTo>
                  <a:cubicBezTo>
                    <a:pt x="162" y="942"/>
                    <a:pt x="164" y="943"/>
                    <a:pt x="165" y="944"/>
                  </a:cubicBezTo>
                  <a:cubicBezTo>
                    <a:pt x="166" y="945"/>
                    <a:pt x="167" y="947"/>
                    <a:pt x="168" y="948"/>
                  </a:cubicBezTo>
                  <a:cubicBezTo>
                    <a:pt x="171" y="953"/>
                    <a:pt x="175" y="954"/>
                    <a:pt x="181" y="956"/>
                  </a:cubicBezTo>
                  <a:cubicBezTo>
                    <a:pt x="184" y="957"/>
                    <a:pt x="186" y="958"/>
                    <a:pt x="190" y="958"/>
                  </a:cubicBezTo>
                  <a:cubicBezTo>
                    <a:pt x="199" y="958"/>
                    <a:pt x="205" y="956"/>
                    <a:pt x="212" y="952"/>
                  </a:cubicBezTo>
                  <a:cubicBezTo>
                    <a:pt x="216" y="951"/>
                    <a:pt x="218" y="949"/>
                    <a:pt x="221" y="947"/>
                  </a:cubicBezTo>
                  <a:cubicBezTo>
                    <a:pt x="227" y="955"/>
                    <a:pt x="230" y="961"/>
                    <a:pt x="238" y="968"/>
                  </a:cubicBezTo>
                  <a:cubicBezTo>
                    <a:pt x="244" y="975"/>
                    <a:pt x="248" y="982"/>
                    <a:pt x="257" y="982"/>
                  </a:cubicBezTo>
                  <a:cubicBezTo>
                    <a:pt x="262" y="982"/>
                    <a:pt x="265" y="981"/>
                    <a:pt x="269" y="979"/>
                  </a:cubicBezTo>
                  <a:cubicBezTo>
                    <a:pt x="272" y="978"/>
                    <a:pt x="275" y="976"/>
                    <a:pt x="276" y="974"/>
                  </a:cubicBezTo>
                  <a:cubicBezTo>
                    <a:pt x="278" y="971"/>
                    <a:pt x="278" y="968"/>
                    <a:pt x="280" y="965"/>
                  </a:cubicBezTo>
                  <a:cubicBezTo>
                    <a:pt x="286" y="967"/>
                    <a:pt x="289" y="969"/>
                    <a:pt x="295" y="971"/>
                  </a:cubicBezTo>
                  <a:cubicBezTo>
                    <a:pt x="297" y="972"/>
                    <a:pt x="299" y="971"/>
                    <a:pt x="301" y="972"/>
                  </a:cubicBezTo>
                  <a:cubicBezTo>
                    <a:pt x="306" y="972"/>
                    <a:pt x="310" y="973"/>
                    <a:pt x="315" y="972"/>
                  </a:cubicBezTo>
                  <a:cubicBezTo>
                    <a:pt x="322" y="971"/>
                    <a:pt x="325" y="969"/>
                    <a:pt x="331" y="965"/>
                  </a:cubicBezTo>
                  <a:cubicBezTo>
                    <a:pt x="334" y="964"/>
                    <a:pt x="337" y="962"/>
                    <a:pt x="340" y="961"/>
                  </a:cubicBezTo>
                  <a:cubicBezTo>
                    <a:pt x="342" y="959"/>
                    <a:pt x="343" y="956"/>
                    <a:pt x="346" y="956"/>
                  </a:cubicBezTo>
                  <a:cubicBezTo>
                    <a:pt x="347" y="956"/>
                    <a:pt x="347" y="958"/>
                    <a:pt x="348" y="959"/>
                  </a:cubicBezTo>
                  <a:cubicBezTo>
                    <a:pt x="349" y="959"/>
                    <a:pt x="350" y="959"/>
                    <a:pt x="350" y="960"/>
                  </a:cubicBezTo>
                  <a:cubicBezTo>
                    <a:pt x="355" y="962"/>
                    <a:pt x="357" y="965"/>
                    <a:pt x="360" y="968"/>
                  </a:cubicBezTo>
                  <a:cubicBezTo>
                    <a:pt x="362" y="971"/>
                    <a:pt x="363" y="973"/>
                    <a:pt x="365" y="975"/>
                  </a:cubicBezTo>
                  <a:cubicBezTo>
                    <a:pt x="367" y="977"/>
                    <a:pt x="369" y="978"/>
                    <a:pt x="369" y="980"/>
                  </a:cubicBezTo>
                  <a:cubicBezTo>
                    <a:pt x="369" y="983"/>
                    <a:pt x="367" y="985"/>
                    <a:pt x="366" y="987"/>
                  </a:cubicBezTo>
                  <a:cubicBezTo>
                    <a:pt x="363" y="991"/>
                    <a:pt x="360" y="995"/>
                    <a:pt x="360" y="1000"/>
                  </a:cubicBezTo>
                  <a:cubicBezTo>
                    <a:pt x="360" y="1004"/>
                    <a:pt x="362" y="1006"/>
                    <a:pt x="362" y="1010"/>
                  </a:cubicBezTo>
                  <a:cubicBezTo>
                    <a:pt x="363" y="1018"/>
                    <a:pt x="364" y="1022"/>
                    <a:pt x="364" y="1030"/>
                  </a:cubicBezTo>
                  <a:cubicBezTo>
                    <a:pt x="365" y="1035"/>
                    <a:pt x="366" y="1039"/>
                    <a:pt x="366" y="1044"/>
                  </a:cubicBezTo>
                  <a:cubicBezTo>
                    <a:pt x="366" y="1052"/>
                    <a:pt x="365" y="1057"/>
                    <a:pt x="363" y="1064"/>
                  </a:cubicBezTo>
                  <a:cubicBezTo>
                    <a:pt x="362" y="1069"/>
                    <a:pt x="361" y="1073"/>
                    <a:pt x="359" y="1077"/>
                  </a:cubicBezTo>
                  <a:cubicBezTo>
                    <a:pt x="355" y="1083"/>
                    <a:pt x="348" y="1084"/>
                    <a:pt x="341" y="1084"/>
                  </a:cubicBezTo>
                  <a:cubicBezTo>
                    <a:pt x="336" y="1084"/>
                    <a:pt x="333" y="1082"/>
                    <a:pt x="328" y="1081"/>
                  </a:cubicBezTo>
                  <a:cubicBezTo>
                    <a:pt x="319" y="1079"/>
                    <a:pt x="313" y="1078"/>
                    <a:pt x="303" y="1078"/>
                  </a:cubicBezTo>
                  <a:cubicBezTo>
                    <a:pt x="296" y="1078"/>
                    <a:pt x="292" y="1079"/>
                    <a:pt x="285" y="1080"/>
                  </a:cubicBezTo>
                  <a:cubicBezTo>
                    <a:pt x="285" y="1083"/>
                    <a:pt x="285" y="1083"/>
                    <a:pt x="285" y="1083"/>
                  </a:cubicBezTo>
                  <a:cubicBezTo>
                    <a:pt x="285" y="1087"/>
                    <a:pt x="288" y="1088"/>
                    <a:pt x="288" y="1092"/>
                  </a:cubicBezTo>
                  <a:cubicBezTo>
                    <a:pt x="288" y="1099"/>
                    <a:pt x="287" y="1103"/>
                    <a:pt x="288" y="1111"/>
                  </a:cubicBezTo>
                  <a:cubicBezTo>
                    <a:pt x="288" y="1114"/>
                    <a:pt x="288" y="1114"/>
                    <a:pt x="288" y="1114"/>
                  </a:cubicBezTo>
                  <a:cubicBezTo>
                    <a:pt x="288" y="1121"/>
                    <a:pt x="284" y="1124"/>
                    <a:pt x="281" y="1130"/>
                  </a:cubicBezTo>
                  <a:cubicBezTo>
                    <a:pt x="279" y="1133"/>
                    <a:pt x="278" y="1135"/>
                    <a:pt x="275" y="1138"/>
                  </a:cubicBezTo>
                  <a:cubicBezTo>
                    <a:pt x="272" y="1141"/>
                    <a:pt x="268" y="1142"/>
                    <a:pt x="265" y="1146"/>
                  </a:cubicBezTo>
                  <a:cubicBezTo>
                    <a:pt x="261" y="1151"/>
                    <a:pt x="260" y="1156"/>
                    <a:pt x="259" y="1163"/>
                  </a:cubicBezTo>
                  <a:cubicBezTo>
                    <a:pt x="258" y="1167"/>
                    <a:pt x="257" y="1169"/>
                    <a:pt x="256" y="1173"/>
                  </a:cubicBezTo>
                  <a:cubicBezTo>
                    <a:pt x="255" y="1175"/>
                    <a:pt x="254" y="1175"/>
                    <a:pt x="254" y="1177"/>
                  </a:cubicBezTo>
                  <a:cubicBezTo>
                    <a:pt x="254" y="1179"/>
                    <a:pt x="256" y="1180"/>
                    <a:pt x="257" y="1181"/>
                  </a:cubicBezTo>
                  <a:cubicBezTo>
                    <a:pt x="261" y="1184"/>
                    <a:pt x="262" y="1186"/>
                    <a:pt x="265" y="1189"/>
                  </a:cubicBezTo>
                  <a:cubicBezTo>
                    <a:pt x="270" y="1193"/>
                    <a:pt x="276" y="1195"/>
                    <a:pt x="276" y="1202"/>
                  </a:cubicBezTo>
                  <a:cubicBezTo>
                    <a:pt x="276" y="1221"/>
                    <a:pt x="276" y="1221"/>
                    <a:pt x="276" y="1221"/>
                  </a:cubicBezTo>
                  <a:cubicBezTo>
                    <a:pt x="276" y="1225"/>
                    <a:pt x="277" y="1228"/>
                    <a:pt x="278" y="1232"/>
                  </a:cubicBezTo>
                  <a:cubicBezTo>
                    <a:pt x="278" y="1236"/>
                    <a:pt x="279" y="1238"/>
                    <a:pt x="281" y="1241"/>
                  </a:cubicBezTo>
                  <a:cubicBezTo>
                    <a:pt x="283" y="1245"/>
                    <a:pt x="285" y="1246"/>
                    <a:pt x="288" y="1250"/>
                  </a:cubicBezTo>
                  <a:cubicBezTo>
                    <a:pt x="290" y="1252"/>
                    <a:pt x="291" y="1254"/>
                    <a:pt x="294" y="1256"/>
                  </a:cubicBezTo>
                  <a:cubicBezTo>
                    <a:pt x="295" y="1257"/>
                    <a:pt x="295" y="1258"/>
                    <a:pt x="296" y="1258"/>
                  </a:cubicBezTo>
                  <a:cubicBezTo>
                    <a:pt x="302" y="1261"/>
                    <a:pt x="306" y="1261"/>
                    <a:pt x="313" y="1262"/>
                  </a:cubicBezTo>
                  <a:cubicBezTo>
                    <a:pt x="314" y="1264"/>
                    <a:pt x="314" y="1264"/>
                    <a:pt x="314" y="1264"/>
                  </a:cubicBezTo>
                  <a:cubicBezTo>
                    <a:pt x="310" y="1267"/>
                    <a:pt x="308" y="1269"/>
                    <a:pt x="306" y="1274"/>
                  </a:cubicBezTo>
                  <a:cubicBezTo>
                    <a:pt x="304" y="1277"/>
                    <a:pt x="301" y="1280"/>
                    <a:pt x="301" y="1284"/>
                  </a:cubicBezTo>
                  <a:cubicBezTo>
                    <a:pt x="301" y="1297"/>
                    <a:pt x="301" y="1297"/>
                    <a:pt x="301" y="1297"/>
                  </a:cubicBezTo>
                  <a:cubicBezTo>
                    <a:pt x="301" y="1298"/>
                    <a:pt x="300" y="1298"/>
                    <a:pt x="300" y="1299"/>
                  </a:cubicBezTo>
                  <a:cubicBezTo>
                    <a:pt x="299" y="1302"/>
                    <a:pt x="298" y="1304"/>
                    <a:pt x="297" y="1308"/>
                  </a:cubicBezTo>
                  <a:cubicBezTo>
                    <a:pt x="296" y="1309"/>
                    <a:pt x="295" y="1310"/>
                    <a:pt x="294" y="1312"/>
                  </a:cubicBezTo>
                  <a:cubicBezTo>
                    <a:pt x="292" y="1316"/>
                    <a:pt x="292" y="1317"/>
                    <a:pt x="291" y="1321"/>
                  </a:cubicBezTo>
                  <a:close/>
                </a:path>
              </a:pathLst>
            </a:custGeom>
            <a:solidFill>
              <a:srgbClr val="D9D9D9"/>
            </a:solidFill>
            <a:ln>
              <a:noFill/>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37">
              <a:extLst>
                <a:ext uri="{FF2B5EF4-FFF2-40B4-BE49-F238E27FC236}">
                  <a16:creationId xmlns:a16="http://schemas.microsoft.com/office/drawing/2014/main" id="{C4D7C962-FDBB-D585-2DD9-E903749DE7BB}"/>
                </a:ext>
              </a:extLst>
            </p:cNvPr>
            <p:cNvSpPr>
              <a:spLocks/>
            </p:cNvSpPr>
            <p:nvPr/>
          </p:nvSpPr>
          <p:spPr bwMode="auto">
            <a:xfrm>
              <a:off x="2928531" y="869251"/>
              <a:ext cx="2136441" cy="2390907"/>
            </a:xfrm>
            <a:custGeom>
              <a:avLst/>
              <a:gdLst>
                <a:gd name="T0" fmla="*/ 2147483646 w 1271"/>
                <a:gd name="T1" fmla="*/ 2147483646 h 1384"/>
                <a:gd name="T2" fmla="*/ 2147483646 w 1271"/>
                <a:gd name="T3" fmla="*/ 2147483646 h 1384"/>
                <a:gd name="T4" fmla="*/ 2147483646 w 1271"/>
                <a:gd name="T5" fmla="*/ 2147483646 h 1384"/>
                <a:gd name="T6" fmla="*/ 2147483646 w 1271"/>
                <a:gd name="T7" fmla="*/ 2147483646 h 1384"/>
                <a:gd name="T8" fmla="*/ 2147483646 w 1271"/>
                <a:gd name="T9" fmla="*/ 2147483646 h 1384"/>
                <a:gd name="T10" fmla="*/ 2147483646 w 1271"/>
                <a:gd name="T11" fmla="*/ 2147483646 h 1384"/>
                <a:gd name="T12" fmla="*/ 2147483646 w 1271"/>
                <a:gd name="T13" fmla="*/ 2147483646 h 1384"/>
                <a:gd name="T14" fmla="*/ 2147483646 w 1271"/>
                <a:gd name="T15" fmla="*/ 2147483646 h 1384"/>
                <a:gd name="T16" fmla="*/ 2147483646 w 1271"/>
                <a:gd name="T17" fmla="*/ 2147483646 h 1384"/>
                <a:gd name="T18" fmla="*/ 2147483646 w 1271"/>
                <a:gd name="T19" fmla="*/ 2147483646 h 1384"/>
                <a:gd name="T20" fmla="*/ 2147483646 w 1271"/>
                <a:gd name="T21" fmla="*/ 2147483646 h 1384"/>
                <a:gd name="T22" fmla="*/ 2147483646 w 1271"/>
                <a:gd name="T23" fmla="*/ 2147483646 h 1384"/>
                <a:gd name="T24" fmla="*/ 2147483646 w 1271"/>
                <a:gd name="T25" fmla="*/ 2147483646 h 1384"/>
                <a:gd name="T26" fmla="*/ 2147483646 w 1271"/>
                <a:gd name="T27" fmla="*/ 2147483646 h 1384"/>
                <a:gd name="T28" fmla="*/ 2147483646 w 1271"/>
                <a:gd name="T29" fmla="*/ 2147483646 h 1384"/>
                <a:gd name="T30" fmla="*/ 2147483646 w 1271"/>
                <a:gd name="T31" fmla="*/ 2147483646 h 1384"/>
                <a:gd name="T32" fmla="*/ 2147483646 w 1271"/>
                <a:gd name="T33" fmla="*/ 2147483646 h 1384"/>
                <a:gd name="T34" fmla="*/ 2147483646 w 1271"/>
                <a:gd name="T35" fmla="*/ 2147483646 h 1384"/>
                <a:gd name="T36" fmla="*/ 2147483646 w 1271"/>
                <a:gd name="T37" fmla="*/ 2147483646 h 1384"/>
                <a:gd name="T38" fmla="*/ 2147483646 w 1271"/>
                <a:gd name="T39" fmla="*/ 2147483646 h 1384"/>
                <a:gd name="T40" fmla="*/ 2147483646 w 1271"/>
                <a:gd name="T41" fmla="*/ 2147483646 h 1384"/>
                <a:gd name="T42" fmla="*/ 2147483646 w 1271"/>
                <a:gd name="T43" fmla="*/ 2147483646 h 1384"/>
                <a:gd name="T44" fmla="*/ 2147483646 w 1271"/>
                <a:gd name="T45" fmla="*/ 2147483646 h 1384"/>
                <a:gd name="T46" fmla="*/ 2147483646 w 1271"/>
                <a:gd name="T47" fmla="*/ 2147483646 h 1384"/>
                <a:gd name="T48" fmla="*/ 2147483646 w 1271"/>
                <a:gd name="T49" fmla="*/ 2147483646 h 1384"/>
                <a:gd name="T50" fmla="*/ 2147483646 w 1271"/>
                <a:gd name="T51" fmla="*/ 2147483646 h 1384"/>
                <a:gd name="T52" fmla="*/ 2147483646 w 1271"/>
                <a:gd name="T53" fmla="*/ 2147483646 h 1384"/>
                <a:gd name="T54" fmla="*/ 2147483646 w 1271"/>
                <a:gd name="T55" fmla="*/ 2147483646 h 1384"/>
                <a:gd name="T56" fmla="*/ 2147483646 w 1271"/>
                <a:gd name="T57" fmla="*/ 2147483646 h 1384"/>
                <a:gd name="T58" fmla="*/ 2147483646 w 1271"/>
                <a:gd name="T59" fmla="*/ 2147483646 h 1384"/>
                <a:gd name="T60" fmla="*/ 2147483646 w 1271"/>
                <a:gd name="T61" fmla="*/ 2147483646 h 1384"/>
                <a:gd name="T62" fmla="*/ 2147483646 w 1271"/>
                <a:gd name="T63" fmla="*/ 2147483646 h 1384"/>
                <a:gd name="T64" fmla="*/ 2147483646 w 1271"/>
                <a:gd name="T65" fmla="*/ 2147483646 h 1384"/>
                <a:gd name="T66" fmla="*/ 2147483646 w 1271"/>
                <a:gd name="T67" fmla="*/ 2147483646 h 1384"/>
                <a:gd name="T68" fmla="*/ 2147483646 w 1271"/>
                <a:gd name="T69" fmla="*/ 2147483646 h 1384"/>
                <a:gd name="T70" fmla="*/ 2147483646 w 1271"/>
                <a:gd name="T71" fmla="*/ 2147483646 h 1384"/>
                <a:gd name="T72" fmla="*/ 2147483646 w 1271"/>
                <a:gd name="T73" fmla="*/ 2147483646 h 1384"/>
                <a:gd name="T74" fmla="*/ 2147483646 w 1271"/>
                <a:gd name="T75" fmla="*/ 2147483646 h 1384"/>
                <a:gd name="T76" fmla="*/ 2147483646 w 1271"/>
                <a:gd name="T77" fmla="*/ 2147483646 h 1384"/>
                <a:gd name="T78" fmla="*/ 2147483646 w 1271"/>
                <a:gd name="T79" fmla="*/ 2147483646 h 1384"/>
                <a:gd name="T80" fmla="*/ 2147483646 w 1271"/>
                <a:gd name="T81" fmla="*/ 2147483646 h 1384"/>
                <a:gd name="T82" fmla="*/ 2147483646 w 1271"/>
                <a:gd name="T83" fmla="*/ 0 h 1384"/>
                <a:gd name="T84" fmla="*/ 2147483646 w 1271"/>
                <a:gd name="T85" fmla="*/ 2147483646 h 1384"/>
                <a:gd name="T86" fmla="*/ 2147483646 w 1271"/>
                <a:gd name="T87" fmla="*/ 2147483646 h 1384"/>
                <a:gd name="T88" fmla="*/ 2147483646 w 1271"/>
                <a:gd name="T89" fmla="*/ 2147483646 h 1384"/>
                <a:gd name="T90" fmla="*/ 2147483646 w 1271"/>
                <a:gd name="T91" fmla="*/ 2147483646 h 1384"/>
                <a:gd name="T92" fmla="*/ 2147483646 w 1271"/>
                <a:gd name="T93" fmla="*/ 2147483646 h 1384"/>
                <a:gd name="T94" fmla="*/ 2147483646 w 1271"/>
                <a:gd name="T95" fmla="*/ 2147483646 h 1384"/>
                <a:gd name="T96" fmla="*/ 2147483646 w 1271"/>
                <a:gd name="T97" fmla="*/ 2147483646 h 1384"/>
                <a:gd name="T98" fmla="*/ 2147483646 w 1271"/>
                <a:gd name="T99" fmla="*/ 2147483646 h 1384"/>
                <a:gd name="T100" fmla="*/ 2147483646 w 1271"/>
                <a:gd name="T101" fmla="*/ 2147483646 h 1384"/>
                <a:gd name="T102" fmla="*/ 2147483646 w 1271"/>
                <a:gd name="T103" fmla="*/ 2147483646 h 1384"/>
                <a:gd name="T104" fmla="*/ 2147483646 w 1271"/>
                <a:gd name="T105" fmla="*/ 2147483646 h 1384"/>
                <a:gd name="T106" fmla="*/ 2147483646 w 1271"/>
                <a:gd name="T107" fmla="*/ 2147483646 h 1384"/>
                <a:gd name="T108" fmla="*/ 2147483646 w 1271"/>
                <a:gd name="T109" fmla="*/ 2147483646 h 1384"/>
                <a:gd name="T110" fmla="*/ 2147483646 w 1271"/>
                <a:gd name="T111" fmla="*/ 2147483646 h 1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71"/>
                <a:gd name="T169" fmla="*/ 0 h 1384"/>
                <a:gd name="T170" fmla="*/ 1271 w 1271"/>
                <a:gd name="T171" fmla="*/ 1384 h 1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71" h="1384">
                  <a:moveTo>
                    <a:pt x="291" y="1321"/>
                  </a:moveTo>
                  <a:cubicBezTo>
                    <a:pt x="291" y="1347"/>
                    <a:pt x="291" y="1347"/>
                    <a:pt x="291" y="1347"/>
                  </a:cubicBezTo>
                  <a:cubicBezTo>
                    <a:pt x="291" y="1354"/>
                    <a:pt x="290" y="1358"/>
                    <a:pt x="290" y="1366"/>
                  </a:cubicBezTo>
                  <a:cubicBezTo>
                    <a:pt x="290" y="1374"/>
                    <a:pt x="297" y="1378"/>
                    <a:pt x="302" y="1384"/>
                  </a:cubicBezTo>
                  <a:cubicBezTo>
                    <a:pt x="302" y="1384"/>
                    <a:pt x="302" y="1384"/>
                    <a:pt x="302" y="1384"/>
                  </a:cubicBezTo>
                  <a:cubicBezTo>
                    <a:pt x="304" y="1383"/>
                    <a:pt x="306" y="1381"/>
                    <a:pt x="307" y="1379"/>
                  </a:cubicBezTo>
                  <a:cubicBezTo>
                    <a:pt x="309" y="1376"/>
                    <a:pt x="311" y="1375"/>
                    <a:pt x="313" y="1373"/>
                  </a:cubicBezTo>
                  <a:cubicBezTo>
                    <a:pt x="317" y="1368"/>
                    <a:pt x="319" y="1365"/>
                    <a:pt x="322" y="1360"/>
                  </a:cubicBezTo>
                  <a:cubicBezTo>
                    <a:pt x="324" y="1356"/>
                    <a:pt x="327" y="1355"/>
                    <a:pt x="329" y="1351"/>
                  </a:cubicBezTo>
                  <a:cubicBezTo>
                    <a:pt x="330" y="1349"/>
                    <a:pt x="331" y="1348"/>
                    <a:pt x="331" y="1347"/>
                  </a:cubicBezTo>
                  <a:cubicBezTo>
                    <a:pt x="334" y="1342"/>
                    <a:pt x="337" y="1338"/>
                    <a:pt x="343" y="1338"/>
                  </a:cubicBezTo>
                  <a:cubicBezTo>
                    <a:pt x="347" y="1338"/>
                    <a:pt x="348" y="1341"/>
                    <a:pt x="351" y="1344"/>
                  </a:cubicBezTo>
                  <a:cubicBezTo>
                    <a:pt x="353" y="1345"/>
                    <a:pt x="356" y="1345"/>
                    <a:pt x="359" y="1346"/>
                  </a:cubicBezTo>
                  <a:cubicBezTo>
                    <a:pt x="362" y="1347"/>
                    <a:pt x="364" y="1348"/>
                    <a:pt x="367" y="1348"/>
                  </a:cubicBezTo>
                  <a:cubicBezTo>
                    <a:pt x="370" y="1348"/>
                    <a:pt x="372" y="1348"/>
                    <a:pt x="374" y="1347"/>
                  </a:cubicBezTo>
                  <a:cubicBezTo>
                    <a:pt x="376" y="1344"/>
                    <a:pt x="374" y="1342"/>
                    <a:pt x="374" y="1338"/>
                  </a:cubicBezTo>
                  <a:cubicBezTo>
                    <a:pt x="374" y="1335"/>
                    <a:pt x="374" y="1333"/>
                    <a:pt x="374" y="1330"/>
                  </a:cubicBezTo>
                  <a:cubicBezTo>
                    <a:pt x="374" y="1326"/>
                    <a:pt x="374" y="1325"/>
                    <a:pt x="374" y="1321"/>
                  </a:cubicBezTo>
                  <a:cubicBezTo>
                    <a:pt x="375" y="1317"/>
                    <a:pt x="377" y="1315"/>
                    <a:pt x="377" y="1311"/>
                  </a:cubicBezTo>
                  <a:cubicBezTo>
                    <a:pt x="379" y="1305"/>
                    <a:pt x="378" y="1301"/>
                    <a:pt x="379" y="1296"/>
                  </a:cubicBezTo>
                  <a:cubicBezTo>
                    <a:pt x="381" y="1296"/>
                    <a:pt x="382" y="1298"/>
                    <a:pt x="384" y="1298"/>
                  </a:cubicBezTo>
                  <a:cubicBezTo>
                    <a:pt x="397" y="1298"/>
                    <a:pt x="397" y="1298"/>
                    <a:pt x="397" y="1298"/>
                  </a:cubicBezTo>
                  <a:cubicBezTo>
                    <a:pt x="403" y="1298"/>
                    <a:pt x="406" y="1293"/>
                    <a:pt x="410" y="1288"/>
                  </a:cubicBezTo>
                  <a:cubicBezTo>
                    <a:pt x="413" y="1284"/>
                    <a:pt x="416" y="1282"/>
                    <a:pt x="420" y="1278"/>
                  </a:cubicBezTo>
                  <a:cubicBezTo>
                    <a:pt x="421" y="1275"/>
                    <a:pt x="423" y="1273"/>
                    <a:pt x="427" y="1273"/>
                  </a:cubicBezTo>
                  <a:cubicBezTo>
                    <a:pt x="434" y="1273"/>
                    <a:pt x="438" y="1273"/>
                    <a:pt x="445" y="1273"/>
                  </a:cubicBezTo>
                  <a:cubicBezTo>
                    <a:pt x="448" y="1276"/>
                    <a:pt x="450" y="1279"/>
                    <a:pt x="454" y="1279"/>
                  </a:cubicBezTo>
                  <a:cubicBezTo>
                    <a:pt x="458" y="1279"/>
                    <a:pt x="460" y="1278"/>
                    <a:pt x="463" y="1278"/>
                  </a:cubicBezTo>
                  <a:cubicBezTo>
                    <a:pt x="472" y="1277"/>
                    <a:pt x="478" y="1278"/>
                    <a:pt x="486" y="1275"/>
                  </a:cubicBezTo>
                  <a:cubicBezTo>
                    <a:pt x="489" y="1273"/>
                    <a:pt x="491" y="1272"/>
                    <a:pt x="494" y="1270"/>
                  </a:cubicBezTo>
                  <a:cubicBezTo>
                    <a:pt x="499" y="1267"/>
                    <a:pt x="501" y="1263"/>
                    <a:pt x="505" y="1258"/>
                  </a:cubicBezTo>
                  <a:cubicBezTo>
                    <a:pt x="506" y="1256"/>
                    <a:pt x="507" y="1254"/>
                    <a:pt x="509" y="1252"/>
                  </a:cubicBezTo>
                  <a:cubicBezTo>
                    <a:pt x="512" y="1245"/>
                    <a:pt x="517" y="1242"/>
                    <a:pt x="517" y="1235"/>
                  </a:cubicBezTo>
                  <a:cubicBezTo>
                    <a:pt x="517" y="1228"/>
                    <a:pt x="516" y="1224"/>
                    <a:pt x="513" y="1219"/>
                  </a:cubicBezTo>
                  <a:cubicBezTo>
                    <a:pt x="509" y="1210"/>
                    <a:pt x="500" y="1207"/>
                    <a:pt x="500" y="1197"/>
                  </a:cubicBezTo>
                  <a:cubicBezTo>
                    <a:pt x="500" y="1193"/>
                    <a:pt x="503" y="1191"/>
                    <a:pt x="505" y="1189"/>
                  </a:cubicBezTo>
                  <a:cubicBezTo>
                    <a:pt x="509" y="1184"/>
                    <a:pt x="513" y="1182"/>
                    <a:pt x="517" y="1177"/>
                  </a:cubicBezTo>
                  <a:cubicBezTo>
                    <a:pt x="520" y="1172"/>
                    <a:pt x="523" y="1169"/>
                    <a:pt x="527" y="1165"/>
                  </a:cubicBezTo>
                  <a:cubicBezTo>
                    <a:pt x="529" y="1162"/>
                    <a:pt x="530" y="1158"/>
                    <a:pt x="534" y="1158"/>
                  </a:cubicBezTo>
                  <a:cubicBezTo>
                    <a:pt x="538" y="1158"/>
                    <a:pt x="539" y="1161"/>
                    <a:pt x="542" y="1162"/>
                  </a:cubicBezTo>
                  <a:cubicBezTo>
                    <a:pt x="548" y="1165"/>
                    <a:pt x="553" y="1165"/>
                    <a:pt x="559" y="1166"/>
                  </a:cubicBezTo>
                  <a:cubicBezTo>
                    <a:pt x="563" y="1167"/>
                    <a:pt x="565" y="1167"/>
                    <a:pt x="568" y="1168"/>
                  </a:cubicBezTo>
                  <a:cubicBezTo>
                    <a:pt x="574" y="1168"/>
                    <a:pt x="577" y="1168"/>
                    <a:pt x="582" y="1171"/>
                  </a:cubicBezTo>
                  <a:cubicBezTo>
                    <a:pt x="586" y="1174"/>
                    <a:pt x="587" y="1178"/>
                    <a:pt x="592" y="1180"/>
                  </a:cubicBezTo>
                  <a:cubicBezTo>
                    <a:pt x="599" y="1185"/>
                    <a:pt x="603" y="1188"/>
                    <a:pt x="611" y="1192"/>
                  </a:cubicBezTo>
                  <a:cubicBezTo>
                    <a:pt x="612" y="1193"/>
                    <a:pt x="613" y="1194"/>
                    <a:pt x="615" y="1195"/>
                  </a:cubicBezTo>
                  <a:cubicBezTo>
                    <a:pt x="617" y="1197"/>
                    <a:pt x="618" y="1198"/>
                    <a:pt x="620" y="1200"/>
                  </a:cubicBezTo>
                  <a:cubicBezTo>
                    <a:pt x="620" y="1200"/>
                    <a:pt x="620" y="1200"/>
                    <a:pt x="620" y="1200"/>
                  </a:cubicBezTo>
                  <a:cubicBezTo>
                    <a:pt x="624" y="1193"/>
                    <a:pt x="630" y="1190"/>
                    <a:pt x="630" y="1182"/>
                  </a:cubicBezTo>
                  <a:cubicBezTo>
                    <a:pt x="630" y="1173"/>
                    <a:pt x="630" y="1173"/>
                    <a:pt x="630" y="1173"/>
                  </a:cubicBezTo>
                  <a:cubicBezTo>
                    <a:pt x="630" y="1171"/>
                    <a:pt x="629" y="1170"/>
                    <a:pt x="629" y="1168"/>
                  </a:cubicBezTo>
                  <a:cubicBezTo>
                    <a:pt x="629" y="1167"/>
                    <a:pt x="630" y="1167"/>
                    <a:pt x="630" y="1166"/>
                  </a:cubicBezTo>
                  <a:cubicBezTo>
                    <a:pt x="635" y="1166"/>
                    <a:pt x="635" y="1166"/>
                    <a:pt x="635" y="1166"/>
                  </a:cubicBezTo>
                  <a:cubicBezTo>
                    <a:pt x="639" y="1168"/>
                    <a:pt x="639" y="1168"/>
                    <a:pt x="639" y="1168"/>
                  </a:cubicBezTo>
                  <a:cubicBezTo>
                    <a:pt x="643" y="1168"/>
                    <a:pt x="644" y="1164"/>
                    <a:pt x="647" y="1163"/>
                  </a:cubicBezTo>
                  <a:cubicBezTo>
                    <a:pt x="653" y="1161"/>
                    <a:pt x="658" y="1164"/>
                    <a:pt x="664" y="1160"/>
                  </a:cubicBezTo>
                  <a:cubicBezTo>
                    <a:pt x="664" y="1156"/>
                    <a:pt x="662" y="1155"/>
                    <a:pt x="661" y="1151"/>
                  </a:cubicBezTo>
                  <a:cubicBezTo>
                    <a:pt x="660" y="1146"/>
                    <a:pt x="661" y="1143"/>
                    <a:pt x="658" y="1139"/>
                  </a:cubicBezTo>
                  <a:cubicBezTo>
                    <a:pt x="655" y="1135"/>
                    <a:pt x="650" y="1132"/>
                    <a:pt x="650" y="1127"/>
                  </a:cubicBezTo>
                  <a:cubicBezTo>
                    <a:pt x="650" y="1121"/>
                    <a:pt x="654" y="1118"/>
                    <a:pt x="655" y="1113"/>
                  </a:cubicBezTo>
                  <a:cubicBezTo>
                    <a:pt x="657" y="1107"/>
                    <a:pt x="655" y="1102"/>
                    <a:pt x="659" y="1097"/>
                  </a:cubicBezTo>
                  <a:cubicBezTo>
                    <a:pt x="667" y="1087"/>
                    <a:pt x="674" y="1083"/>
                    <a:pt x="685" y="1076"/>
                  </a:cubicBezTo>
                  <a:cubicBezTo>
                    <a:pt x="692" y="1071"/>
                    <a:pt x="694" y="1066"/>
                    <a:pt x="701" y="1062"/>
                  </a:cubicBezTo>
                  <a:cubicBezTo>
                    <a:pt x="706" y="1059"/>
                    <a:pt x="708" y="1057"/>
                    <a:pt x="713" y="1053"/>
                  </a:cubicBezTo>
                  <a:cubicBezTo>
                    <a:pt x="716" y="1051"/>
                    <a:pt x="719" y="1052"/>
                    <a:pt x="722" y="1049"/>
                  </a:cubicBezTo>
                  <a:cubicBezTo>
                    <a:pt x="726" y="1044"/>
                    <a:pt x="728" y="1039"/>
                    <a:pt x="734" y="1036"/>
                  </a:cubicBezTo>
                  <a:cubicBezTo>
                    <a:pt x="741" y="1032"/>
                    <a:pt x="748" y="1036"/>
                    <a:pt x="753" y="1030"/>
                  </a:cubicBezTo>
                  <a:cubicBezTo>
                    <a:pt x="759" y="1022"/>
                    <a:pt x="756" y="1015"/>
                    <a:pt x="756" y="1006"/>
                  </a:cubicBezTo>
                  <a:cubicBezTo>
                    <a:pt x="756" y="996"/>
                    <a:pt x="756" y="996"/>
                    <a:pt x="756" y="996"/>
                  </a:cubicBezTo>
                  <a:cubicBezTo>
                    <a:pt x="756" y="985"/>
                    <a:pt x="750" y="979"/>
                    <a:pt x="750" y="968"/>
                  </a:cubicBezTo>
                  <a:cubicBezTo>
                    <a:pt x="750" y="959"/>
                    <a:pt x="757" y="955"/>
                    <a:pt x="757" y="945"/>
                  </a:cubicBezTo>
                  <a:cubicBezTo>
                    <a:pt x="757" y="942"/>
                    <a:pt x="756" y="940"/>
                    <a:pt x="756" y="936"/>
                  </a:cubicBezTo>
                  <a:cubicBezTo>
                    <a:pt x="756" y="931"/>
                    <a:pt x="761" y="930"/>
                    <a:pt x="764" y="926"/>
                  </a:cubicBezTo>
                  <a:cubicBezTo>
                    <a:pt x="768" y="921"/>
                    <a:pt x="769" y="918"/>
                    <a:pt x="773" y="914"/>
                  </a:cubicBezTo>
                  <a:cubicBezTo>
                    <a:pt x="775" y="911"/>
                    <a:pt x="779" y="912"/>
                    <a:pt x="781" y="910"/>
                  </a:cubicBezTo>
                  <a:cubicBezTo>
                    <a:pt x="785" y="906"/>
                    <a:pt x="785" y="901"/>
                    <a:pt x="786" y="896"/>
                  </a:cubicBezTo>
                  <a:cubicBezTo>
                    <a:pt x="787" y="891"/>
                    <a:pt x="792" y="889"/>
                    <a:pt x="792" y="883"/>
                  </a:cubicBezTo>
                  <a:cubicBezTo>
                    <a:pt x="792" y="876"/>
                    <a:pt x="785" y="872"/>
                    <a:pt x="785" y="864"/>
                  </a:cubicBezTo>
                  <a:cubicBezTo>
                    <a:pt x="785" y="861"/>
                    <a:pt x="788" y="859"/>
                    <a:pt x="789" y="856"/>
                  </a:cubicBezTo>
                  <a:cubicBezTo>
                    <a:pt x="792" y="849"/>
                    <a:pt x="790" y="844"/>
                    <a:pt x="793" y="838"/>
                  </a:cubicBezTo>
                  <a:cubicBezTo>
                    <a:pt x="796" y="832"/>
                    <a:pt x="801" y="830"/>
                    <a:pt x="801" y="823"/>
                  </a:cubicBezTo>
                  <a:cubicBezTo>
                    <a:pt x="801" y="819"/>
                    <a:pt x="799" y="817"/>
                    <a:pt x="799" y="814"/>
                  </a:cubicBezTo>
                  <a:cubicBezTo>
                    <a:pt x="799" y="808"/>
                    <a:pt x="806" y="808"/>
                    <a:pt x="811" y="806"/>
                  </a:cubicBezTo>
                  <a:cubicBezTo>
                    <a:pt x="818" y="805"/>
                    <a:pt x="822" y="800"/>
                    <a:pt x="828" y="800"/>
                  </a:cubicBezTo>
                  <a:cubicBezTo>
                    <a:pt x="830" y="801"/>
                    <a:pt x="831" y="801"/>
                    <a:pt x="833" y="801"/>
                  </a:cubicBezTo>
                  <a:cubicBezTo>
                    <a:pt x="838" y="801"/>
                    <a:pt x="843" y="802"/>
                    <a:pt x="845" y="798"/>
                  </a:cubicBezTo>
                  <a:cubicBezTo>
                    <a:pt x="847" y="794"/>
                    <a:pt x="848" y="792"/>
                    <a:pt x="851" y="789"/>
                  </a:cubicBezTo>
                  <a:cubicBezTo>
                    <a:pt x="854" y="785"/>
                    <a:pt x="858" y="786"/>
                    <a:pt x="863" y="783"/>
                  </a:cubicBezTo>
                  <a:cubicBezTo>
                    <a:pt x="866" y="781"/>
                    <a:pt x="865" y="776"/>
                    <a:pt x="869" y="774"/>
                  </a:cubicBezTo>
                  <a:cubicBezTo>
                    <a:pt x="871" y="773"/>
                    <a:pt x="873" y="775"/>
                    <a:pt x="876" y="774"/>
                  </a:cubicBezTo>
                  <a:cubicBezTo>
                    <a:pt x="876" y="771"/>
                    <a:pt x="876" y="771"/>
                    <a:pt x="876" y="771"/>
                  </a:cubicBezTo>
                  <a:cubicBezTo>
                    <a:pt x="876" y="770"/>
                    <a:pt x="875" y="770"/>
                    <a:pt x="875" y="769"/>
                  </a:cubicBezTo>
                  <a:cubicBezTo>
                    <a:pt x="875" y="763"/>
                    <a:pt x="880" y="761"/>
                    <a:pt x="884" y="758"/>
                  </a:cubicBezTo>
                  <a:cubicBezTo>
                    <a:pt x="891" y="754"/>
                    <a:pt x="896" y="754"/>
                    <a:pt x="904" y="752"/>
                  </a:cubicBezTo>
                  <a:cubicBezTo>
                    <a:pt x="911" y="750"/>
                    <a:pt x="913" y="746"/>
                    <a:pt x="919" y="743"/>
                  </a:cubicBezTo>
                  <a:cubicBezTo>
                    <a:pt x="923" y="741"/>
                    <a:pt x="926" y="741"/>
                    <a:pt x="929" y="737"/>
                  </a:cubicBezTo>
                  <a:cubicBezTo>
                    <a:pt x="932" y="733"/>
                    <a:pt x="932" y="728"/>
                    <a:pt x="938" y="728"/>
                  </a:cubicBezTo>
                  <a:cubicBezTo>
                    <a:pt x="939" y="728"/>
                    <a:pt x="940" y="729"/>
                    <a:pt x="942" y="729"/>
                  </a:cubicBezTo>
                  <a:cubicBezTo>
                    <a:pt x="947" y="729"/>
                    <a:pt x="947" y="723"/>
                    <a:pt x="950" y="720"/>
                  </a:cubicBezTo>
                  <a:cubicBezTo>
                    <a:pt x="952" y="718"/>
                    <a:pt x="955" y="717"/>
                    <a:pt x="958" y="716"/>
                  </a:cubicBezTo>
                  <a:cubicBezTo>
                    <a:pt x="966" y="714"/>
                    <a:pt x="971" y="711"/>
                    <a:pt x="980" y="711"/>
                  </a:cubicBezTo>
                  <a:cubicBezTo>
                    <a:pt x="986" y="711"/>
                    <a:pt x="988" y="716"/>
                    <a:pt x="994" y="716"/>
                  </a:cubicBezTo>
                  <a:cubicBezTo>
                    <a:pt x="998" y="716"/>
                    <a:pt x="1000" y="713"/>
                    <a:pt x="1004" y="712"/>
                  </a:cubicBezTo>
                  <a:cubicBezTo>
                    <a:pt x="1008" y="710"/>
                    <a:pt x="1012" y="711"/>
                    <a:pt x="1017" y="710"/>
                  </a:cubicBezTo>
                  <a:cubicBezTo>
                    <a:pt x="1024" y="708"/>
                    <a:pt x="1027" y="703"/>
                    <a:pt x="1034" y="703"/>
                  </a:cubicBezTo>
                  <a:cubicBezTo>
                    <a:pt x="1037" y="703"/>
                    <a:pt x="1039" y="704"/>
                    <a:pt x="1042" y="704"/>
                  </a:cubicBezTo>
                  <a:cubicBezTo>
                    <a:pt x="1044" y="704"/>
                    <a:pt x="1045" y="703"/>
                    <a:pt x="1046" y="703"/>
                  </a:cubicBezTo>
                  <a:cubicBezTo>
                    <a:pt x="1048" y="703"/>
                    <a:pt x="1048" y="704"/>
                    <a:pt x="1049" y="704"/>
                  </a:cubicBezTo>
                  <a:cubicBezTo>
                    <a:pt x="1055" y="704"/>
                    <a:pt x="1051" y="691"/>
                    <a:pt x="1057" y="691"/>
                  </a:cubicBezTo>
                  <a:cubicBezTo>
                    <a:pt x="1060" y="691"/>
                    <a:pt x="1060" y="695"/>
                    <a:pt x="1063" y="696"/>
                  </a:cubicBezTo>
                  <a:cubicBezTo>
                    <a:pt x="1068" y="699"/>
                    <a:pt x="1071" y="698"/>
                    <a:pt x="1077" y="698"/>
                  </a:cubicBezTo>
                  <a:cubicBezTo>
                    <a:pt x="1080" y="698"/>
                    <a:pt x="1081" y="694"/>
                    <a:pt x="1084" y="694"/>
                  </a:cubicBezTo>
                  <a:cubicBezTo>
                    <a:pt x="1087" y="694"/>
                    <a:pt x="1086" y="699"/>
                    <a:pt x="1089" y="699"/>
                  </a:cubicBezTo>
                  <a:cubicBezTo>
                    <a:pt x="1091" y="699"/>
                    <a:pt x="1093" y="699"/>
                    <a:pt x="1095" y="698"/>
                  </a:cubicBezTo>
                  <a:cubicBezTo>
                    <a:pt x="1097" y="697"/>
                    <a:pt x="1096" y="694"/>
                    <a:pt x="1098" y="694"/>
                  </a:cubicBezTo>
                  <a:cubicBezTo>
                    <a:pt x="1101" y="694"/>
                    <a:pt x="1102" y="698"/>
                    <a:pt x="1105" y="698"/>
                  </a:cubicBezTo>
                  <a:cubicBezTo>
                    <a:pt x="1112" y="698"/>
                    <a:pt x="1112" y="689"/>
                    <a:pt x="1117" y="684"/>
                  </a:cubicBezTo>
                  <a:cubicBezTo>
                    <a:pt x="1122" y="678"/>
                    <a:pt x="1127" y="677"/>
                    <a:pt x="1130" y="671"/>
                  </a:cubicBezTo>
                  <a:cubicBezTo>
                    <a:pt x="1133" y="665"/>
                    <a:pt x="1134" y="657"/>
                    <a:pt x="1140" y="657"/>
                  </a:cubicBezTo>
                  <a:cubicBezTo>
                    <a:pt x="1144" y="657"/>
                    <a:pt x="1145" y="662"/>
                    <a:pt x="1149" y="662"/>
                  </a:cubicBezTo>
                  <a:cubicBezTo>
                    <a:pt x="1155" y="662"/>
                    <a:pt x="1156" y="657"/>
                    <a:pt x="1160" y="654"/>
                  </a:cubicBezTo>
                  <a:cubicBezTo>
                    <a:pt x="1163" y="658"/>
                    <a:pt x="1163" y="665"/>
                    <a:pt x="1169" y="665"/>
                  </a:cubicBezTo>
                  <a:cubicBezTo>
                    <a:pt x="1174" y="665"/>
                    <a:pt x="1177" y="665"/>
                    <a:pt x="1182" y="664"/>
                  </a:cubicBezTo>
                  <a:cubicBezTo>
                    <a:pt x="1187" y="663"/>
                    <a:pt x="1188" y="656"/>
                    <a:pt x="1193" y="656"/>
                  </a:cubicBezTo>
                  <a:cubicBezTo>
                    <a:pt x="1195" y="656"/>
                    <a:pt x="1196" y="658"/>
                    <a:pt x="1198" y="658"/>
                  </a:cubicBezTo>
                  <a:cubicBezTo>
                    <a:pt x="1215" y="658"/>
                    <a:pt x="1215" y="658"/>
                    <a:pt x="1215" y="658"/>
                  </a:cubicBezTo>
                  <a:cubicBezTo>
                    <a:pt x="1215" y="665"/>
                    <a:pt x="1211" y="672"/>
                    <a:pt x="1216" y="677"/>
                  </a:cubicBezTo>
                  <a:cubicBezTo>
                    <a:pt x="1219" y="679"/>
                    <a:pt x="1221" y="678"/>
                    <a:pt x="1224" y="679"/>
                  </a:cubicBezTo>
                  <a:cubicBezTo>
                    <a:pt x="1227" y="681"/>
                    <a:pt x="1227" y="687"/>
                    <a:pt x="1231" y="687"/>
                  </a:cubicBezTo>
                  <a:cubicBezTo>
                    <a:pt x="1236" y="687"/>
                    <a:pt x="1239" y="681"/>
                    <a:pt x="1239" y="676"/>
                  </a:cubicBezTo>
                  <a:cubicBezTo>
                    <a:pt x="1244" y="676"/>
                    <a:pt x="1247" y="676"/>
                    <a:pt x="1252" y="678"/>
                  </a:cubicBezTo>
                  <a:cubicBezTo>
                    <a:pt x="1255" y="679"/>
                    <a:pt x="1254" y="683"/>
                    <a:pt x="1255" y="687"/>
                  </a:cubicBezTo>
                  <a:cubicBezTo>
                    <a:pt x="1257" y="688"/>
                    <a:pt x="1257" y="688"/>
                    <a:pt x="1257" y="688"/>
                  </a:cubicBezTo>
                  <a:cubicBezTo>
                    <a:pt x="1264" y="683"/>
                    <a:pt x="1263" y="677"/>
                    <a:pt x="1271" y="674"/>
                  </a:cubicBezTo>
                  <a:cubicBezTo>
                    <a:pt x="1271" y="674"/>
                    <a:pt x="1271" y="674"/>
                    <a:pt x="1271" y="674"/>
                  </a:cubicBezTo>
                  <a:cubicBezTo>
                    <a:pt x="1270" y="672"/>
                    <a:pt x="1269" y="671"/>
                    <a:pt x="1268" y="669"/>
                  </a:cubicBezTo>
                  <a:cubicBezTo>
                    <a:pt x="1262" y="661"/>
                    <a:pt x="1257" y="657"/>
                    <a:pt x="1249" y="651"/>
                  </a:cubicBezTo>
                  <a:cubicBezTo>
                    <a:pt x="1241" y="645"/>
                    <a:pt x="1237" y="641"/>
                    <a:pt x="1231" y="633"/>
                  </a:cubicBezTo>
                  <a:cubicBezTo>
                    <a:pt x="1227" y="629"/>
                    <a:pt x="1228" y="624"/>
                    <a:pt x="1226" y="618"/>
                  </a:cubicBezTo>
                  <a:cubicBezTo>
                    <a:pt x="1224" y="613"/>
                    <a:pt x="1219" y="610"/>
                    <a:pt x="1213" y="610"/>
                  </a:cubicBezTo>
                  <a:cubicBezTo>
                    <a:pt x="1212" y="610"/>
                    <a:pt x="1212" y="611"/>
                    <a:pt x="1210" y="611"/>
                  </a:cubicBezTo>
                  <a:cubicBezTo>
                    <a:pt x="1207" y="611"/>
                    <a:pt x="1206" y="609"/>
                    <a:pt x="1203" y="609"/>
                  </a:cubicBezTo>
                  <a:cubicBezTo>
                    <a:pt x="1197" y="609"/>
                    <a:pt x="1194" y="613"/>
                    <a:pt x="1189" y="613"/>
                  </a:cubicBezTo>
                  <a:cubicBezTo>
                    <a:pt x="1182" y="613"/>
                    <a:pt x="1179" y="613"/>
                    <a:pt x="1172" y="613"/>
                  </a:cubicBezTo>
                  <a:cubicBezTo>
                    <a:pt x="1169" y="613"/>
                    <a:pt x="1169" y="608"/>
                    <a:pt x="1165" y="608"/>
                  </a:cubicBezTo>
                  <a:cubicBezTo>
                    <a:pt x="1164" y="607"/>
                    <a:pt x="1163" y="605"/>
                    <a:pt x="1161" y="604"/>
                  </a:cubicBezTo>
                  <a:cubicBezTo>
                    <a:pt x="1158" y="601"/>
                    <a:pt x="1154" y="601"/>
                    <a:pt x="1150" y="600"/>
                  </a:cubicBezTo>
                  <a:cubicBezTo>
                    <a:pt x="1257" y="431"/>
                    <a:pt x="1257" y="431"/>
                    <a:pt x="1257" y="431"/>
                  </a:cubicBezTo>
                  <a:cubicBezTo>
                    <a:pt x="1255" y="428"/>
                    <a:pt x="1254" y="426"/>
                    <a:pt x="1253" y="423"/>
                  </a:cubicBezTo>
                  <a:cubicBezTo>
                    <a:pt x="1252" y="423"/>
                    <a:pt x="1252" y="422"/>
                    <a:pt x="1251" y="422"/>
                  </a:cubicBezTo>
                  <a:cubicBezTo>
                    <a:pt x="1249" y="422"/>
                    <a:pt x="1248" y="425"/>
                    <a:pt x="1247" y="425"/>
                  </a:cubicBezTo>
                  <a:cubicBezTo>
                    <a:pt x="1245" y="425"/>
                    <a:pt x="1244" y="424"/>
                    <a:pt x="1243" y="423"/>
                  </a:cubicBezTo>
                  <a:cubicBezTo>
                    <a:pt x="1241" y="422"/>
                    <a:pt x="1240" y="421"/>
                    <a:pt x="1238" y="420"/>
                  </a:cubicBezTo>
                  <a:cubicBezTo>
                    <a:pt x="1236" y="418"/>
                    <a:pt x="1234" y="417"/>
                    <a:pt x="1231" y="416"/>
                  </a:cubicBezTo>
                  <a:cubicBezTo>
                    <a:pt x="1228" y="415"/>
                    <a:pt x="1225" y="415"/>
                    <a:pt x="1223" y="412"/>
                  </a:cubicBezTo>
                  <a:cubicBezTo>
                    <a:pt x="1221" y="410"/>
                    <a:pt x="1221" y="409"/>
                    <a:pt x="1220" y="407"/>
                  </a:cubicBezTo>
                  <a:cubicBezTo>
                    <a:pt x="1220" y="405"/>
                    <a:pt x="1220" y="403"/>
                    <a:pt x="1218" y="403"/>
                  </a:cubicBezTo>
                  <a:cubicBezTo>
                    <a:pt x="1216" y="403"/>
                    <a:pt x="1214" y="406"/>
                    <a:pt x="1212" y="406"/>
                  </a:cubicBezTo>
                  <a:cubicBezTo>
                    <a:pt x="1210" y="406"/>
                    <a:pt x="1208" y="405"/>
                    <a:pt x="1208" y="403"/>
                  </a:cubicBezTo>
                  <a:cubicBezTo>
                    <a:pt x="1208" y="401"/>
                    <a:pt x="1209" y="400"/>
                    <a:pt x="1209" y="397"/>
                  </a:cubicBezTo>
                  <a:cubicBezTo>
                    <a:pt x="1209" y="397"/>
                    <a:pt x="1209" y="396"/>
                    <a:pt x="1208" y="396"/>
                  </a:cubicBezTo>
                  <a:cubicBezTo>
                    <a:pt x="1203" y="396"/>
                    <a:pt x="1200" y="395"/>
                    <a:pt x="1196" y="394"/>
                  </a:cubicBezTo>
                  <a:cubicBezTo>
                    <a:pt x="1194" y="394"/>
                    <a:pt x="1193" y="394"/>
                    <a:pt x="1191" y="394"/>
                  </a:cubicBezTo>
                  <a:cubicBezTo>
                    <a:pt x="1188" y="393"/>
                    <a:pt x="1185" y="392"/>
                    <a:pt x="1183" y="389"/>
                  </a:cubicBezTo>
                  <a:cubicBezTo>
                    <a:pt x="1181" y="388"/>
                    <a:pt x="1181" y="386"/>
                    <a:pt x="1180" y="384"/>
                  </a:cubicBezTo>
                  <a:cubicBezTo>
                    <a:pt x="1179" y="383"/>
                    <a:pt x="1178" y="383"/>
                    <a:pt x="1176" y="383"/>
                  </a:cubicBezTo>
                  <a:cubicBezTo>
                    <a:pt x="1173" y="383"/>
                    <a:pt x="1171" y="385"/>
                    <a:pt x="1170" y="388"/>
                  </a:cubicBezTo>
                  <a:cubicBezTo>
                    <a:pt x="1169" y="390"/>
                    <a:pt x="1168" y="391"/>
                    <a:pt x="1167" y="391"/>
                  </a:cubicBezTo>
                  <a:cubicBezTo>
                    <a:pt x="1165" y="391"/>
                    <a:pt x="1165" y="390"/>
                    <a:pt x="1164" y="389"/>
                  </a:cubicBezTo>
                  <a:cubicBezTo>
                    <a:pt x="1163" y="388"/>
                    <a:pt x="1163" y="387"/>
                    <a:pt x="1162" y="385"/>
                  </a:cubicBezTo>
                  <a:cubicBezTo>
                    <a:pt x="1161" y="382"/>
                    <a:pt x="1160" y="381"/>
                    <a:pt x="1158" y="378"/>
                  </a:cubicBezTo>
                  <a:cubicBezTo>
                    <a:pt x="1157" y="377"/>
                    <a:pt x="1157" y="376"/>
                    <a:pt x="1156" y="375"/>
                  </a:cubicBezTo>
                  <a:cubicBezTo>
                    <a:pt x="1154" y="371"/>
                    <a:pt x="1152" y="370"/>
                    <a:pt x="1148" y="368"/>
                  </a:cubicBezTo>
                  <a:cubicBezTo>
                    <a:pt x="1147" y="368"/>
                    <a:pt x="1146" y="367"/>
                    <a:pt x="1145" y="366"/>
                  </a:cubicBezTo>
                  <a:cubicBezTo>
                    <a:pt x="1142" y="365"/>
                    <a:pt x="1140" y="365"/>
                    <a:pt x="1138" y="362"/>
                  </a:cubicBezTo>
                  <a:cubicBezTo>
                    <a:pt x="1135" y="360"/>
                    <a:pt x="1134" y="359"/>
                    <a:pt x="1131" y="357"/>
                  </a:cubicBezTo>
                  <a:cubicBezTo>
                    <a:pt x="1128" y="355"/>
                    <a:pt x="1126" y="354"/>
                    <a:pt x="1123" y="353"/>
                  </a:cubicBezTo>
                  <a:cubicBezTo>
                    <a:pt x="1120" y="351"/>
                    <a:pt x="1118" y="350"/>
                    <a:pt x="1115" y="350"/>
                  </a:cubicBezTo>
                  <a:cubicBezTo>
                    <a:pt x="1112" y="350"/>
                    <a:pt x="1110" y="351"/>
                    <a:pt x="1107" y="351"/>
                  </a:cubicBezTo>
                  <a:cubicBezTo>
                    <a:pt x="1105" y="351"/>
                    <a:pt x="1103" y="351"/>
                    <a:pt x="1102" y="351"/>
                  </a:cubicBezTo>
                  <a:cubicBezTo>
                    <a:pt x="1100" y="351"/>
                    <a:pt x="1100" y="348"/>
                    <a:pt x="1099" y="348"/>
                  </a:cubicBezTo>
                  <a:cubicBezTo>
                    <a:pt x="1099" y="348"/>
                    <a:pt x="1098" y="348"/>
                    <a:pt x="1098" y="348"/>
                  </a:cubicBezTo>
                  <a:cubicBezTo>
                    <a:pt x="1098" y="349"/>
                    <a:pt x="1098" y="350"/>
                    <a:pt x="1097" y="351"/>
                  </a:cubicBezTo>
                  <a:cubicBezTo>
                    <a:pt x="1096" y="354"/>
                    <a:pt x="1099" y="357"/>
                    <a:pt x="1097" y="360"/>
                  </a:cubicBezTo>
                  <a:cubicBezTo>
                    <a:pt x="1096" y="361"/>
                    <a:pt x="1095" y="359"/>
                    <a:pt x="1093" y="359"/>
                  </a:cubicBezTo>
                  <a:cubicBezTo>
                    <a:pt x="1091" y="358"/>
                    <a:pt x="1090" y="358"/>
                    <a:pt x="1088" y="358"/>
                  </a:cubicBezTo>
                  <a:cubicBezTo>
                    <a:pt x="1085" y="358"/>
                    <a:pt x="1083" y="358"/>
                    <a:pt x="1080" y="360"/>
                  </a:cubicBezTo>
                  <a:cubicBezTo>
                    <a:pt x="1078" y="361"/>
                    <a:pt x="1078" y="363"/>
                    <a:pt x="1077" y="365"/>
                  </a:cubicBezTo>
                  <a:cubicBezTo>
                    <a:pt x="1077" y="366"/>
                    <a:pt x="1076" y="366"/>
                    <a:pt x="1076" y="367"/>
                  </a:cubicBezTo>
                  <a:cubicBezTo>
                    <a:pt x="1074" y="368"/>
                    <a:pt x="1073" y="369"/>
                    <a:pt x="1071" y="370"/>
                  </a:cubicBezTo>
                  <a:cubicBezTo>
                    <a:pt x="1071" y="371"/>
                    <a:pt x="1071" y="372"/>
                    <a:pt x="1070" y="372"/>
                  </a:cubicBezTo>
                  <a:cubicBezTo>
                    <a:pt x="1069" y="372"/>
                    <a:pt x="1069" y="372"/>
                    <a:pt x="1068" y="372"/>
                  </a:cubicBezTo>
                  <a:cubicBezTo>
                    <a:pt x="1067" y="372"/>
                    <a:pt x="1066" y="372"/>
                    <a:pt x="1065" y="372"/>
                  </a:cubicBezTo>
                  <a:cubicBezTo>
                    <a:pt x="1063" y="372"/>
                    <a:pt x="1061" y="372"/>
                    <a:pt x="1059" y="372"/>
                  </a:cubicBezTo>
                  <a:cubicBezTo>
                    <a:pt x="1057" y="372"/>
                    <a:pt x="1056" y="374"/>
                    <a:pt x="1054" y="374"/>
                  </a:cubicBezTo>
                  <a:cubicBezTo>
                    <a:pt x="1052" y="374"/>
                    <a:pt x="1052" y="373"/>
                    <a:pt x="1050" y="373"/>
                  </a:cubicBezTo>
                  <a:cubicBezTo>
                    <a:pt x="1048" y="373"/>
                    <a:pt x="1046" y="374"/>
                    <a:pt x="1044" y="375"/>
                  </a:cubicBezTo>
                  <a:cubicBezTo>
                    <a:pt x="1044" y="376"/>
                    <a:pt x="1043" y="377"/>
                    <a:pt x="1043" y="377"/>
                  </a:cubicBezTo>
                  <a:cubicBezTo>
                    <a:pt x="1040" y="377"/>
                    <a:pt x="1039" y="373"/>
                    <a:pt x="1039" y="371"/>
                  </a:cubicBezTo>
                  <a:cubicBezTo>
                    <a:pt x="1039" y="369"/>
                    <a:pt x="1038" y="369"/>
                    <a:pt x="1038" y="367"/>
                  </a:cubicBezTo>
                  <a:cubicBezTo>
                    <a:pt x="1037" y="365"/>
                    <a:pt x="1037" y="363"/>
                    <a:pt x="1035" y="361"/>
                  </a:cubicBezTo>
                  <a:cubicBezTo>
                    <a:pt x="1035" y="360"/>
                    <a:pt x="1034" y="359"/>
                    <a:pt x="1033" y="358"/>
                  </a:cubicBezTo>
                  <a:cubicBezTo>
                    <a:pt x="1033" y="358"/>
                    <a:pt x="1033" y="358"/>
                    <a:pt x="1032" y="358"/>
                  </a:cubicBezTo>
                  <a:cubicBezTo>
                    <a:pt x="1030" y="358"/>
                    <a:pt x="1030" y="359"/>
                    <a:pt x="1029" y="361"/>
                  </a:cubicBezTo>
                  <a:cubicBezTo>
                    <a:pt x="1028" y="362"/>
                    <a:pt x="1029" y="364"/>
                    <a:pt x="1027" y="365"/>
                  </a:cubicBezTo>
                  <a:cubicBezTo>
                    <a:pt x="1027" y="365"/>
                    <a:pt x="1026" y="365"/>
                    <a:pt x="1026" y="365"/>
                  </a:cubicBezTo>
                  <a:cubicBezTo>
                    <a:pt x="1023" y="366"/>
                    <a:pt x="1022" y="363"/>
                    <a:pt x="1021" y="360"/>
                  </a:cubicBezTo>
                  <a:cubicBezTo>
                    <a:pt x="1021" y="359"/>
                    <a:pt x="1022" y="358"/>
                    <a:pt x="1021" y="356"/>
                  </a:cubicBezTo>
                  <a:cubicBezTo>
                    <a:pt x="1021" y="355"/>
                    <a:pt x="1020" y="354"/>
                    <a:pt x="1019" y="353"/>
                  </a:cubicBezTo>
                  <a:cubicBezTo>
                    <a:pt x="1019" y="353"/>
                    <a:pt x="1019" y="352"/>
                    <a:pt x="1018" y="352"/>
                  </a:cubicBezTo>
                  <a:cubicBezTo>
                    <a:pt x="1017" y="352"/>
                    <a:pt x="1016" y="352"/>
                    <a:pt x="1015" y="352"/>
                  </a:cubicBezTo>
                  <a:cubicBezTo>
                    <a:pt x="1012" y="351"/>
                    <a:pt x="1011" y="350"/>
                    <a:pt x="1009" y="349"/>
                  </a:cubicBezTo>
                  <a:cubicBezTo>
                    <a:pt x="1007" y="348"/>
                    <a:pt x="1006" y="347"/>
                    <a:pt x="1004" y="346"/>
                  </a:cubicBezTo>
                  <a:cubicBezTo>
                    <a:pt x="1001" y="344"/>
                    <a:pt x="999" y="343"/>
                    <a:pt x="996" y="343"/>
                  </a:cubicBezTo>
                  <a:cubicBezTo>
                    <a:pt x="992" y="343"/>
                    <a:pt x="986" y="348"/>
                    <a:pt x="986" y="344"/>
                  </a:cubicBezTo>
                  <a:cubicBezTo>
                    <a:pt x="986" y="342"/>
                    <a:pt x="986" y="340"/>
                    <a:pt x="986" y="339"/>
                  </a:cubicBezTo>
                  <a:cubicBezTo>
                    <a:pt x="985" y="338"/>
                    <a:pt x="984" y="339"/>
                    <a:pt x="983" y="339"/>
                  </a:cubicBezTo>
                  <a:cubicBezTo>
                    <a:pt x="981" y="339"/>
                    <a:pt x="979" y="339"/>
                    <a:pt x="977" y="341"/>
                  </a:cubicBezTo>
                  <a:cubicBezTo>
                    <a:pt x="975" y="342"/>
                    <a:pt x="975" y="343"/>
                    <a:pt x="974" y="345"/>
                  </a:cubicBezTo>
                  <a:cubicBezTo>
                    <a:pt x="970" y="348"/>
                    <a:pt x="966" y="347"/>
                    <a:pt x="964" y="352"/>
                  </a:cubicBezTo>
                  <a:cubicBezTo>
                    <a:pt x="963" y="353"/>
                    <a:pt x="963" y="354"/>
                    <a:pt x="963" y="356"/>
                  </a:cubicBezTo>
                  <a:cubicBezTo>
                    <a:pt x="962" y="358"/>
                    <a:pt x="962" y="360"/>
                    <a:pt x="961" y="362"/>
                  </a:cubicBezTo>
                  <a:cubicBezTo>
                    <a:pt x="958" y="366"/>
                    <a:pt x="954" y="367"/>
                    <a:pt x="949" y="367"/>
                  </a:cubicBezTo>
                  <a:cubicBezTo>
                    <a:pt x="947" y="367"/>
                    <a:pt x="946" y="367"/>
                    <a:pt x="943" y="366"/>
                  </a:cubicBezTo>
                  <a:cubicBezTo>
                    <a:pt x="943" y="366"/>
                    <a:pt x="942" y="366"/>
                    <a:pt x="941" y="366"/>
                  </a:cubicBezTo>
                  <a:cubicBezTo>
                    <a:pt x="937" y="366"/>
                    <a:pt x="934" y="366"/>
                    <a:pt x="930" y="369"/>
                  </a:cubicBezTo>
                  <a:cubicBezTo>
                    <a:pt x="929" y="369"/>
                    <a:pt x="928" y="370"/>
                    <a:pt x="927" y="371"/>
                  </a:cubicBezTo>
                  <a:cubicBezTo>
                    <a:pt x="924" y="374"/>
                    <a:pt x="922" y="376"/>
                    <a:pt x="919" y="378"/>
                  </a:cubicBezTo>
                  <a:cubicBezTo>
                    <a:pt x="917" y="380"/>
                    <a:pt x="916" y="381"/>
                    <a:pt x="913" y="381"/>
                  </a:cubicBezTo>
                  <a:cubicBezTo>
                    <a:pt x="911" y="381"/>
                    <a:pt x="909" y="379"/>
                    <a:pt x="907" y="379"/>
                  </a:cubicBezTo>
                  <a:cubicBezTo>
                    <a:pt x="903" y="379"/>
                    <a:pt x="901" y="380"/>
                    <a:pt x="897" y="381"/>
                  </a:cubicBezTo>
                  <a:cubicBezTo>
                    <a:pt x="894" y="382"/>
                    <a:pt x="893" y="384"/>
                    <a:pt x="890" y="386"/>
                  </a:cubicBezTo>
                  <a:cubicBezTo>
                    <a:pt x="889" y="387"/>
                    <a:pt x="888" y="388"/>
                    <a:pt x="887" y="388"/>
                  </a:cubicBezTo>
                  <a:cubicBezTo>
                    <a:pt x="885" y="388"/>
                    <a:pt x="884" y="387"/>
                    <a:pt x="883" y="385"/>
                  </a:cubicBezTo>
                  <a:cubicBezTo>
                    <a:pt x="881" y="384"/>
                    <a:pt x="880" y="383"/>
                    <a:pt x="879" y="382"/>
                  </a:cubicBezTo>
                  <a:cubicBezTo>
                    <a:pt x="878" y="381"/>
                    <a:pt x="878" y="380"/>
                    <a:pt x="877" y="380"/>
                  </a:cubicBezTo>
                  <a:cubicBezTo>
                    <a:pt x="876" y="379"/>
                    <a:pt x="875" y="379"/>
                    <a:pt x="874" y="378"/>
                  </a:cubicBezTo>
                  <a:cubicBezTo>
                    <a:pt x="872" y="378"/>
                    <a:pt x="871" y="378"/>
                    <a:pt x="869" y="377"/>
                  </a:cubicBezTo>
                  <a:cubicBezTo>
                    <a:pt x="864" y="376"/>
                    <a:pt x="862" y="376"/>
                    <a:pt x="858" y="375"/>
                  </a:cubicBezTo>
                  <a:cubicBezTo>
                    <a:pt x="856" y="374"/>
                    <a:pt x="855" y="374"/>
                    <a:pt x="854" y="373"/>
                  </a:cubicBezTo>
                  <a:cubicBezTo>
                    <a:pt x="852" y="372"/>
                    <a:pt x="852" y="370"/>
                    <a:pt x="851" y="369"/>
                  </a:cubicBezTo>
                  <a:cubicBezTo>
                    <a:pt x="850" y="368"/>
                    <a:pt x="849" y="368"/>
                    <a:pt x="848" y="368"/>
                  </a:cubicBezTo>
                  <a:cubicBezTo>
                    <a:pt x="845" y="368"/>
                    <a:pt x="843" y="370"/>
                    <a:pt x="841" y="373"/>
                  </a:cubicBezTo>
                  <a:cubicBezTo>
                    <a:pt x="840" y="374"/>
                    <a:pt x="839" y="375"/>
                    <a:pt x="838" y="377"/>
                  </a:cubicBezTo>
                  <a:cubicBezTo>
                    <a:pt x="837" y="378"/>
                    <a:pt x="836" y="379"/>
                    <a:pt x="836" y="380"/>
                  </a:cubicBezTo>
                  <a:cubicBezTo>
                    <a:pt x="835" y="381"/>
                    <a:pt x="835" y="382"/>
                    <a:pt x="834" y="382"/>
                  </a:cubicBezTo>
                  <a:cubicBezTo>
                    <a:pt x="833" y="382"/>
                    <a:pt x="832" y="381"/>
                    <a:pt x="832" y="380"/>
                  </a:cubicBezTo>
                  <a:cubicBezTo>
                    <a:pt x="831" y="379"/>
                    <a:pt x="830" y="378"/>
                    <a:pt x="829" y="377"/>
                  </a:cubicBezTo>
                  <a:cubicBezTo>
                    <a:pt x="827" y="375"/>
                    <a:pt x="824" y="376"/>
                    <a:pt x="821" y="376"/>
                  </a:cubicBezTo>
                  <a:cubicBezTo>
                    <a:pt x="818" y="376"/>
                    <a:pt x="815" y="375"/>
                    <a:pt x="812" y="376"/>
                  </a:cubicBezTo>
                  <a:cubicBezTo>
                    <a:pt x="810" y="376"/>
                    <a:pt x="809" y="377"/>
                    <a:pt x="807" y="378"/>
                  </a:cubicBezTo>
                  <a:cubicBezTo>
                    <a:pt x="806" y="378"/>
                    <a:pt x="805" y="378"/>
                    <a:pt x="803" y="379"/>
                  </a:cubicBezTo>
                  <a:cubicBezTo>
                    <a:pt x="801" y="380"/>
                    <a:pt x="800" y="381"/>
                    <a:pt x="798" y="381"/>
                  </a:cubicBezTo>
                  <a:cubicBezTo>
                    <a:pt x="796" y="381"/>
                    <a:pt x="794" y="380"/>
                    <a:pt x="792" y="379"/>
                  </a:cubicBezTo>
                  <a:cubicBezTo>
                    <a:pt x="790" y="377"/>
                    <a:pt x="790" y="375"/>
                    <a:pt x="788" y="373"/>
                  </a:cubicBezTo>
                  <a:cubicBezTo>
                    <a:pt x="787" y="372"/>
                    <a:pt x="786" y="372"/>
                    <a:pt x="785" y="372"/>
                  </a:cubicBezTo>
                  <a:cubicBezTo>
                    <a:pt x="782" y="370"/>
                    <a:pt x="781" y="370"/>
                    <a:pt x="778" y="368"/>
                  </a:cubicBezTo>
                  <a:cubicBezTo>
                    <a:pt x="775" y="367"/>
                    <a:pt x="774" y="366"/>
                    <a:pt x="771" y="364"/>
                  </a:cubicBezTo>
                  <a:cubicBezTo>
                    <a:pt x="771" y="363"/>
                    <a:pt x="770" y="362"/>
                    <a:pt x="769" y="362"/>
                  </a:cubicBezTo>
                  <a:cubicBezTo>
                    <a:pt x="769" y="362"/>
                    <a:pt x="769" y="363"/>
                    <a:pt x="768" y="363"/>
                  </a:cubicBezTo>
                  <a:cubicBezTo>
                    <a:pt x="768" y="363"/>
                    <a:pt x="767" y="363"/>
                    <a:pt x="767" y="364"/>
                  </a:cubicBezTo>
                  <a:cubicBezTo>
                    <a:pt x="766" y="365"/>
                    <a:pt x="766" y="366"/>
                    <a:pt x="765" y="366"/>
                  </a:cubicBezTo>
                  <a:cubicBezTo>
                    <a:pt x="763" y="366"/>
                    <a:pt x="762" y="365"/>
                    <a:pt x="761" y="364"/>
                  </a:cubicBezTo>
                  <a:cubicBezTo>
                    <a:pt x="758" y="361"/>
                    <a:pt x="758" y="359"/>
                    <a:pt x="757" y="355"/>
                  </a:cubicBezTo>
                  <a:cubicBezTo>
                    <a:pt x="756" y="353"/>
                    <a:pt x="757" y="351"/>
                    <a:pt x="756" y="349"/>
                  </a:cubicBezTo>
                  <a:cubicBezTo>
                    <a:pt x="755" y="348"/>
                    <a:pt x="755" y="348"/>
                    <a:pt x="753" y="347"/>
                  </a:cubicBezTo>
                  <a:cubicBezTo>
                    <a:pt x="752" y="346"/>
                    <a:pt x="750" y="345"/>
                    <a:pt x="750" y="343"/>
                  </a:cubicBezTo>
                  <a:cubicBezTo>
                    <a:pt x="750" y="342"/>
                    <a:pt x="750" y="342"/>
                    <a:pt x="750" y="341"/>
                  </a:cubicBezTo>
                  <a:cubicBezTo>
                    <a:pt x="751" y="340"/>
                    <a:pt x="752" y="340"/>
                    <a:pt x="753" y="340"/>
                  </a:cubicBezTo>
                  <a:cubicBezTo>
                    <a:pt x="756" y="339"/>
                    <a:pt x="757" y="337"/>
                    <a:pt x="759" y="336"/>
                  </a:cubicBezTo>
                  <a:cubicBezTo>
                    <a:pt x="762" y="334"/>
                    <a:pt x="763" y="333"/>
                    <a:pt x="765" y="330"/>
                  </a:cubicBezTo>
                  <a:cubicBezTo>
                    <a:pt x="766" y="328"/>
                    <a:pt x="767" y="326"/>
                    <a:pt x="767" y="324"/>
                  </a:cubicBezTo>
                  <a:cubicBezTo>
                    <a:pt x="767" y="322"/>
                    <a:pt x="767" y="320"/>
                    <a:pt x="766" y="318"/>
                  </a:cubicBezTo>
                  <a:cubicBezTo>
                    <a:pt x="765" y="316"/>
                    <a:pt x="763" y="316"/>
                    <a:pt x="762" y="314"/>
                  </a:cubicBezTo>
                  <a:cubicBezTo>
                    <a:pt x="762" y="314"/>
                    <a:pt x="762" y="313"/>
                    <a:pt x="761" y="313"/>
                  </a:cubicBezTo>
                  <a:cubicBezTo>
                    <a:pt x="759" y="310"/>
                    <a:pt x="757" y="308"/>
                    <a:pt x="755" y="305"/>
                  </a:cubicBezTo>
                  <a:cubicBezTo>
                    <a:pt x="754" y="303"/>
                    <a:pt x="753" y="302"/>
                    <a:pt x="752" y="300"/>
                  </a:cubicBezTo>
                  <a:cubicBezTo>
                    <a:pt x="751" y="298"/>
                    <a:pt x="751" y="297"/>
                    <a:pt x="751" y="295"/>
                  </a:cubicBezTo>
                  <a:cubicBezTo>
                    <a:pt x="750" y="292"/>
                    <a:pt x="750" y="291"/>
                    <a:pt x="749" y="288"/>
                  </a:cubicBezTo>
                  <a:cubicBezTo>
                    <a:pt x="749" y="285"/>
                    <a:pt x="749" y="283"/>
                    <a:pt x="749" y="280"/>
                  </a:cubicBezTo>
                  <a:cubicBezTo>
                    <a:pt x="748" y="278"/>
                    <a:pt x="748" y="276"/>
                    <a:pt x="745" y="276"/>
                  </a:cubicBezTo>
                  <a:cubicBezTo>
                    <a:pt x="742" y="276"/>
                    <a:pt x="740" y="277"/>
                    <a:pt x="737" y="277"/>
                  </a:cubicBezTo>
                  <a:cubicBezTo>
                    <a:pt x="735" y="277"/>
                    <a:pt x="734" y="276"/>
                    <a:pt x="733" y="276"/>
                  </a:cubicBezTo>
                  <a:cubicBezTo>
                    <a:pt x="730" y="276"/>
                    <a:pt x="729" y="280"/>
                    <a:pt x="726" y="280"/>
                  </a:cubicBezTo>
                  <a:cubicBezTo>
                    <a:pt x="724" y="280"/>
                    <a:pt x="723" y="278"/>
                    <a:pt x="721" y="276"/>
                  </a:cubicBezTo>
                  <a:cubicBezTo>
                    <a:pt x="720" y="275"/>
                    <a:pt x="719" y="275"/>
                    <a:pt x="717" y="274"/>
                  </a:cubicBezTo>
                  <a:cubicBezTo>
                    <a:pt x="713" y="272"/>
                    <a:pt x="712" y="269"/>
                    <a:pt x="709" y="266"/>
                  </a:cubicBezTo>
                  <a:cubicBezTo>
                    <a:pt x="707" y="265"/>
                    <a:pt x="704" y="265"/>
                    <a:pt x="702" y="265"/>
                  </a:cubicBezTo>
                  <a:cubicBezTo>
                    <a:pt x="701" y="265"/>
                    <a:pt x="700" y="265"/>
                    <a:pt x="699" y="265"/>
                  </a:cubicBezTo>
                  <a:cubicBezTo>
                    <a:pt x="699" y="264"/>
                    <a:pt x="699" y="263"/>
                    <a:pt x="699" y="263"/>
                  </a:cubicBezTo>
                  <a:cubicBezTo>
                    <a:pt x="698" y="261"/>
                    <a:pt x="698" y="261"/>
                    <a:pt x="698" y="259"/>
                  </a:cubicBezTo>
                  <a:cubicBezTo>
                    <a:pt x="698" y="257"/>
                    <a:pt x="697" y="256"/>
                    <a:pt x="697" y="254"/>
                  </a:cubicBezTo>
                  <a:cubicBezTo>
                    <a:pt x="697" y="252"/>
                    <a:pt x="698" y="251"/>
                    <a:pt x="699" y="249"/>
                  </a:cubicBezTo>
                  <a:cubicBezTo>
                    <a:pt x="700" y="247"/>
                    <a:pt x="700" y="246"/>
                    <a:pt x="702" y="244"/>
                  </a:cubicBezTo>
                  <a:cubicBezTo>
                    <a:pt x="703" y="243"/>
                    <a:pt x="704" y="243"/>
                    <a:pt x="705" y="241"/>
                  </a:cubicBezTo>
                  <a:cubicBezTo>
                    <a:pt x="706" y="240"/>
                    <a:pt x="706" y="238"/>
                    <a:pt x="706" y="236"/>
                  </a:cubicBezTo>
                  <a:cubicBezTo>
                    <a:pt x="706" y="232"/>
                    <a:pt x="705" y="230"/>
                    <a:pt x="702" y="227"/>
                  </a:cubicBezTo>
                  <a:cubicBezTo>
                    <a:pt x="702" y="226"/>
                    <a:pt x="700" y="225"/>
                    <a:pt x="699" y="225"/>
                  </a:cubicBezTo>
                  <a:cubicBezTo>
                    <a:pt x="697" y="222"/>
                    <a:pt x="695" y="220"/>
                    <a:pt x="692" y="219"/>
                  </a:cubicBezTo>
                  <a:cubicBezTo>
                    <a:pt x="691" y="218"/>
                    <a:pt x="689" y="217"/>
                    <a:pt x="688" y="216"/>
                  </a:cubicBezTo>
                  <a:cubicBezTo>
                    <a:pt x="688" y="215"/>
                    <a:pt x="687" y="215"/>
                    <a:pt x="687" y="215"/>
                  </a:cubicBezTo>
                  <a:cubicBezTo>
                    <a:pt x="687" y="215"/>
                    <a:pt x="687" y="214"/>
                    <a:pt x="687" y="214"/>
                  </a:cubicBezTo>
                  <a:cubicBezTo>
                    <a:pt x="687" y="213"/>
                    <a:pt x="686" y="213"/>
                    <a:pt x="686" y="212"/>
                  </a:cubicBezTo>
                  <a:cubicBezTo>
                    <a:pt x="686" y="209"/>
                    <a:pt x="687" y="207"/>
                    <a:pt x="686" y="204"/>
                  </a:cubicBezTo>
                  <a:cubicBezTo>
                    <a:pt x="686" y="203"/>
                    <a:pt x="686" y="203"/>
                    <a:pt x="685" y="201"/>
                  </a:cubicBezTo>
                  <a:cubicBezTo>
                    <a:pt x="685" y="200"/>
                    <a:pt x="686" y="199"/>
                    <a:pt x="685" y="198"/>
                  </a:cubicBezTo>
                  <a:cubicBezTo>
                    <a:pt x="685" y="195"/>
                    <a:pt x="683" y="193"/>
                    <a:pt x="680" y="192"/>
                  </a:cubicBezTo>
                  <a:cubicBezTo>
                    <a:pt x="676" y="192"/>
                    <a:pt x="674" y="191"/>
                    <a:pt x="670" y="191"/>
                  </a:cubicBezTo>
                  <a:cubicBezTo>
                    <a:pt x="668" y="190"/>
                    <a:pt x="666" y="190"/>
                    <a:pt x="665" y="189"/>
                  </a:cubicBezTo>
                  <a:cubicBezTo>
                    <a:pt x="664" y="188"/>
                    <a:pt x="664" y="187"/>
                    <a:pt x="664" y="186"/>
                  </a:cubicBezTo>
                  <a:cubicBezTo>
                    <a:pt x="663" y="185"/>
                    <a:pt x="661" y="185"/>
                    <a:pt x="660" y="185"/>
                  </a:cubicBezTo>
                  <a:cubicBezTo>
                    <a:pt x="659" y="185"/>
                    <a:pt x="658" y="186"/>
                    <a:pt x="657" y="186"/>
                  </a:cubicBezTo>
                  <a:cubicBezTo>
                    <a:pt x="655" y="187"/>
                    <a:pt x="654" y="188"/>
                    <a:pt x="652" y="188"/>
                  </a:cubicBezTo>
                  <a:cubicBezTo>
                    <a:pt x="651" y="188"/>
                    <a:pt x="650" y="187"/>
                    <a:pt x="649" y="187"/>
                  </a:cubicBezTo>
                  <a:cubicBezTo>
                    <a:pt x="648" y="187"/>
                    <a:pt x="647" y="187"/>
                    <a:pt x="646" y="186"/>
                  </a:cubicBezTo>
                  <a:cubicBezTo>
                    <a:pt x="643" y="186"/>
                    <a:pt x="643" y="183"/>
                    <a:pt x="641" y="181"/>
                  </a:cubicBezTo>
                  <a:cubicBezTo>
                    <a:pt x="639" y="179"/>
                    <a:pt x="638" y="179"/>
                    <a:pt x="636" y="176"/>
                  </a:cubicBezTo>
                  <a:cubicBezTo>
                    <a:pt x="635" y="174"/>
                    <a:pt x="634" y="172"/>
                    <a:pt x="631" y="172"/>
                  </a:cubicBezTo>
                  <a:cubicBezTo>
                    <a:pt x="629" y="172"/>
                    <a:pt x="628" y="172"/>
                    <a:pt x="626" y="172"/>
                  </a:cubicBezTo>
                  <a:cubicBezTo>
                    <a:pt x="623" y="172"/>
                    <a:pt x="622" y="171"/>
                    <a:pt x="620" y="170"/>
                  </a:cubicBezTo>
                  <a:cubicBezTo>
                    <a:pt x="619" y="170"/>
                    <a:pt x="619" y="169"/>
                    <a:pt x="619" y="169"/>
                  </a:cubicBezTo>
                  <a:cubicBezTo>
                    <a:pt x="616" y="167"/>
                    <a:pt x="614" y="166"/>
                    <a:pt x="612" y="163"/>
                  </a:cubicBezTo>
                  <a:cubicBezTo>
                    <a:pt x="612" y="163"/>
                    <a:pt x="611" y="163"/>
                    <a:pt x="611" y="163"/>
                  </a:cubicBezTo>
                  <a:cubicBezTo>
                    <a:pt x="610" y="161"/>
                    <a:pt x="609" y="159"/>
                    <a:pt x="607" y="157"/>
                  </a:cubicBezTo>
                  <a:cubicBezTo>
                    <a:pt x="605" y="156"/>
                    <a:pt x="604" y="157"/>
                    <a:pt x="602" y="156"/>
                  </a:cubicBezTo>
                  <a:cubicBezTo>
                    <a:pt x="602" y="156"/>
                    <a:pt x="601" y="156"/>
                    <a:pt x="601" y="156"/>
                  </a:cubicBezTo>
                  <a:cubicBezTo>
                    <a:pt x="599" y="156"/>
                    <a:pt x="598" y="156"/>
                    <a:pt x="596" y="155"/>
                  </a:cubicBezTo>
                  <a:cubicBezTo>
                    <a:pt x="593" y="155"/>
                    <a:pt x="592" y="154"/>
                    <a:pt x="589" y="153"/>
                  </a:cubicBezTo>
                  <a:cubicBezTo>
                    <a:pt x="588" y="152"/>
                    <a:pt x="587" y="152"/>
                    <a:pt x="586" y="151"/>
                  </a:cubicBezTo>
                  <a:cubicBezTo>
                    <a:pt x="586" y="151"/>
                    <a:pt x="585" y="150"/>
                    <a:pt x="585" y="149"/>
                  </a:cubicBezTo>
                  <a:cubicBezTo>
                    <a:pt x="584" y="148"/>
                    <a:pt x="583" y="147"/>
                    <a:pt x="582" y="145"/>
                  </a:cubicBezTo>
                  <a:cubicBezTo>
                    <a:pt x="580" y="142"/>
                    <a:pt x="579" y="140"/>
                    <a:pt x="577" y="137"/>
                  </a:cubicBezTo>
                  <a:cubicBezTo>
                    <a:pt x="574" y="134"/>
                    <a:pt x="571" y="134"/>
                    <a:pt x="569" y="131"/>
                  </a:cubicBezTo>
                  <a:cubicBezTo>
                    <a:pt x="567" y="130"/>
                    <a:pt x="569" y="127"/>
                    <a:pt x="571" y="126"/>
                  </a:cubicBezTo>
                  <a:cubicBezTo>
                    <a:pt x="573" y="126"/>
                    <a:pt x="575" y="127"/>
                    <a:pt x="575" y="126"/>
                  </a:cubicBezTo>
                  <a:cubicBezTo>
                    <a:pt x="576" y="121"/>
                    <a:pt x="570" y="120"/>
                    <a:pt x="567" y="117"/>
                  </a:cubicBezTo>
                  <a:cubicBezTo>
                    <a:pt x="565" y="115"/>
                    <a:pt x="564" y="114"/>
                    <a:pt x="564" y="112"/>
                  </a:cubicBezTo>
                  <a:cubicBezTo>
                    <a:pt x="563" y="109"/>
                    <a:pt x="563" y="108"/>
                    <a:pt x="563" y="105"/>
                  </a:cubicBezTo>
                  <a:cubicBezTo>
                    <a:pt x="562" y="100"/>
                    <a:pt x="560" y="98"/>
                    <a:pt x="558" y="93"/>
                  </a:cubicBezTo>
                  <a:cubicBezTo>
                    <a:pt x="557" y="92"/>
                    <a:pt x="557" y="91"/>
                    <a:pt x="556" y="90"/>
                  </a:cubicBezTo>
                  <a:cubicBezTo>
                    <a:pt x="555" y="87"/>
                    <a:pt x="555" y="86"/>
                    <a:pt x="554" y="83"/>
                  </a:cubicBezTo>
                  <a:cubicBezTo>
                    <a:pt x="553" y="79"/>
                    <a:pt x="553" y="76"/>
                    <a:pt x="549" y="73"/>
                  </a:cubicBezTo>
                  <a:cubicBezTo>
                    <a:pt x="547" y="72"/>
                    <a:pt x="546" y="72"/>
                    <a:pt x="544" y="71"/>
                  </a:cubicBezTo>
                  <a:cubicBezTo>
                    <a:pt x="543" y="70"/>
                    <a:pt x="542" y="70"/>
                    <a:pt x="541" y="69"/>
                  </a:cubicBezTo>
                  <a:cubicBezTo>
                    <a:pt x="540" y="68"/>
                    <a:pt x="540" y="67"/>
                    <a:pt x="539" y="66"/>
                  </a:cubicBezTo>
                  <a:cubicBezTo>
                    <a:pt x="537" y="64"/>
                    <a:pt x="535" y="63"/>
                    <a:pt x="532" y="62"/>
                  </a:cubicBezTo>
                  <a:cubicBezTo>
                    <a:pt x="530" y="61"/>
                    <a:pt x="529" y="61"/>
                    <a:pt x="528" y="60"/>
                  </a:cubicBezTo>
                  <a:cubicBezTo>
                    <a:pt x="526" y="59"/>
                    <a:pt x="524" y="59"/>
                    <a:pt x="523" y="57"/>
                  </a:cubicBezTo>
                  <a:cubicBezTo>
                    <a:pt x="522" y="56"/>
                    <a:pt x="522" y="55"/>
                    <a:pt x="521" y="54"/>
                  </a:cubicBezTo>
                  <a:cubicBezTo>
                    <a:pt x="520" y="53"/>
                    <a:pt x="520" y="52"/>
                    <a:pt x="519" y="52"/>
                  </a:cubicBezTo>
                  <a:cubicBezTo>
                    <a:pt x="514" y="52"/>
                    <a:pt x="517" y="52"/>
                    <a:pt x="512" y="54"/>
                  </a:cubicBezTo>
                  <a:cubicBezTo>
                    <a:pt x="509" y="55"/>
                    <a:pt x="508" y="51"/>
                    <a:pt x="506" y="48"/>
                  </a:cubicBezTo>
                  <a:cubicBezTo>
                    <a:pt x="504" y="47"/>
                    <a:pt x="503" y="46"/>
                    <a:pt x="502" y="46"/>
                  </a:cubicBezTo>
                  <a:cubicBezTo>
                    <a:pt x="500" y="45"/>
                    <a:pt x="499" y="45"/>
                    <a:pt x="498" y="45"/>
                  </a:cubicBezTo>
                  <a:cubicBezTo>
                    <a:pt x="498" y="44"/>
                    <a:pt x="497" y="44"/>
                    <a:pt x="497" y="43"/>
                  </a:cubicBezTo>
                  <a:cubicBezTo>
                    <a:pt x="497" y="41"/>
                    <a:pt x="498" y="40"/>
                    <a:pt x="498" y="39"/>
                  </a:cubicBezTo>
                  <a:cubicBezTo>
                    <a:pt x="499" y="38"/>
                    <a:pt x="499" y="38"/>
                    <a:pt x="499" y="37"/>
                  </a:cubicBezTo>
                  <a:cubicBezTo>
                    <a:pt x="499" y="36"/>
                    <a:pt x="498" y="35"/>
                    <a:pt x="497" y="34"/>
                  </a:cubicBezTo>
                  <a:cubicBezTo>
                    <a:pt x="497" y="34"/>
                    <a:pt x="497" y="33"/>
                    <a:pt x="496" y="32"/>
                  </a:cubicBezTo>
                  <a:cubicBezTo>
                    <a:pt x="494" y="31"/>
                    <a:pt x="492" y="30"/>
                    <a:pt x="491" y="28"/>
                  </a:cubicBezTo>
                  <a:cubicBezTo>
                    <a:pt x="490" y="27"/>
                    <a:pt x="490" y="26"/>
                    <a:pt x="489" y="25"/>
                  </a:cubicBezTo>
                  <a:cubicBezTo>
                    <a:pt x="489" y="25"/>
                    <a:pt x="488" y="25"/>
                    <a:pt x="488" y="25"/>
                  </a:cubicBezTo>
                  <a:cubicBezTo>
                    <a:pt x="488" y="25"/>
                    <a:pt x="488" y="26"/>
                    <a:pt x="487" y="26"/>
                  </a:cubicBezTo>
                  <a:cubicBezTo>
                    <a:pt x="486" y="27"/>
                    <a:pt x="485" y="28"/>
                    <a:pt x="484" y="29"/>
                  </a:cubicBezTo>
                  <a:cubicBezTo>
                    <a:pt x="484" y="30"/>
                    <a:pt x="484" y="30"/>
                    <a:pt x="483" y="31"/>
                  </a:cubicBezTo>
                  <a:cubicBezTo>
                    <a:pt x="482" y="31"/>
                    <a:pt x="480" y="31"/>
                    <a:pt x="479" y="31"/>
                  </a:cubicBezTo>
                  <a:cubicBezTo>
                    <a:pt x="477" y="32"/>
                    <a:pt x="476" y="32"/>
                    <a:pt x="475" y="32"/>
                  </a:cubicBezTo>
                  <a:cubicBezTo>
                    <a:pt x="471" y="32"/>
                    <a:pt x="469" y="31"/>
                    <a:pt x="466" y="28"/>
                  </a:cubicBezTo>
                  <a:cubicBezTo>
                    <a:pt x="464" y="27"/>
                    <a:pt x="463" y="26"/>
                    <a:pt x="462" y="24"/>
                  </a:cubicBezTo>
                  <a:cubicBezTo>
                    <a:pt x="460" y="20"/>
                    <a:pt x="458" y="18"/>
                    <a:pt x="455" y="17"/>
                  </a:cubicBezTo>
                  <a:cubicBezTo>
                    <a:pt x="453" y="15"/>
                    <a:pt x="451" y="15"/>
                    <a:pt x="449" y="13"/>
                  </a:cubicBezTo>
                  <a:cubicBezTo>
                    <a:pt x="449" y="13"/>
                    <a:pt x="448" y="13"/>
                    <a:pt x="448" y="13"/>
                  </a:cubicBezTo>
                  <a:cubicBezTo>
                    <a:pt x="448" y="12"/>
                    <a:pt x="448" y="12"/>
                    <a:pt x="448" y="11"/>
                  </a:cubicBezTo>
                  <a:cubicBezTo>
                    <a:pt x="447" y="9"/>
                    <a:pt x="446" y="8"/>
                    <a:pt x="445" y="7"/>
                  </a:cubicBezTo>
                  <a:cubicBezTo>
                    <a:pt x="445" y="6"/>
                    <a:pt x="445" y="5"/>
                    <a:pt x="444" y="5"/>
                  </a:cubicBezTo>
                  <a:cubicBezTo>
                    <a:pt x="443" y="4"/>
                    <a:pt x="442" y="4"/>
                    <a:pt x="440" y="4"/>
                  </a:cubicBezTo>
                  <a:cubicBezTo>
                    <a:pt x="438" y="3"/>
                    <a:pt x="437" y="3"/>
                    <a:pt x="436" y="3"/>
                  </a:cubicBezTo>
                  <a:cubicBezTo>
                    <a:pt x="434" y="3"/>
                    <a:pt x="433" y="1"/>
                    <a:pt x="431" y="0"/>
                  </a:cubicBezTo>
                  <a:cubicBezTo>
                    <a:pt x="429" y="0"/>
                    <a:pt x="427" y="0"/>
                    <a:pt x="425" y="0"/>
                  </a:cubicBezTo>
                  <a:cubicBezTo>
                    <a:pt x="425" y="0"/>
                    <a:pt x="424" y="0"/>
                    <a:pt x="423" y="0"/>
                  </a:cubicBezTo>
                  <a:cubicBezTo>
                    <a:pt x="421" y="0"/>
                    <a:pt x="422" y="4"/>
                    <a:pt x="422" y="6"/>
                  </a:cubicBezTo>
                  <a:cubicBezTo>
                    <a:pt x="421" y="8"/>
                    <a:pt x="421" y="9"/>
                    <a:pt x="420" y="11"/>
                  </a:cubicBezTo>
                  <a:cubicBezTo>
                    <a:pt x="420" y="11"/>
                    <a:pt x="419" y="12"/>
                    <a:pt x="419" y="12"/>
                  </a:cubicBezTo>
                  <a:cubicBezTo>
                    <a:pt x="419" y="12"/>
                    <a:pt x="419" y="12"/>
                    <a:pt x="419" y="12"/>
                  </a:cubicBezTo>
                  <a:cubicBezTo>
                    <a:pt x="414" y="19"/>
                    <a:pt x="407" y="23"/>
                    <a:pt x="398" y="23"/>
                  </a:cubicBezTo>
                  <a:cubicBezTo>
                    <a:pt x="387" y="23"/>
                    <a:pt x="387" y="23"/>
                    <a:pt x="387" y="23"/>
                  </a:cubicBezTo>
                  <a:cubicBezTo>
                    <a:pt x="365" y="13"/>
                    <a:pt x="365" y="13"/>
                    <a:pt x="365" y="13"/>
                  </a:cubicBezTo>
                  <a:cubicBezTo>
                    <a:pt x="364" y="13"/>
                    <a:pt x="363" y="13"/>
                    <a:pt x="362" y="13"/>
                  </a:cubicBezTo>
                  <a:cubicBezTo>
                    <a:pt x="362" y="16"/>
                    <a:pt x="361" y="17"/>
                    <a:pt x="361" y="19"/>
                  </a:cubicBezTo>
                  <a:cubicBezTo>
                    <a:pt x="361" y="24"/>
                    <a:pt x="367" y="25"/>
                    <a:pt x="372" y="26"/>
                  </a:cubicBezTo>
                  <a:cubicBezTo>
                    <a:pt x="376" y="27"/>
                    <a:pt x="378" y="29"/>
                    <a:pt x="381" y="32"/>
                  </a:cubicBezTo>
                  <a:cubicBezTo>
                    <a:pt x="387" y="39"/>
                    <a:pt x="389" y="44"/>
                    <a:pt x="391" y="53"/>
                  </a:cubicBezTo>
                  <a:cubicBezTo>
                    <a:pt x="392" y="56"/>
                    <a:pt x="392" y="59"/>
                    <a:pt x="393" y="61"/>
                  </a:cubicBezTo>
                  <a:cubicBezTo>
                    <a:pt x="397" y="66"/>
                    <a:pt x="402" y="65"/>
                    <a:pt x="405" y="69"/>
                  </a:cubicBezTo>
                  <a:cubicBezTo>
                    <a:pt x="407" y="71"/>
                    <a:pt x="407" y="73"/>
                    <a:pt x="408" y="75"/>
                  </a:cubicBezTo>
                  <a:cubicBezTo>
                    <a:pt x="410" y="78"/>
                    <a:pt x="415" y="77"/>
                    <a:pt x="418" y="80"/>
                  </a:cubicBezTo>
                  <a:cubicBezTo>
                    <a:pt x="420" y="82"/>
                    <a:pt x="419" y="85"/>
                    <a:pt x="419" y="88"/>
                  </a:cubicBezTo>
                  <a:cubicBezTo>
                    <a:pt x="419" y="92"/>
                    <a:pt x="418" y="95"/>
                    <a:pt x="415" y="97"/>
                  </a:cubicBezTo>
                  <a:cubicBezTo>
                    <a:pt x="415" y="107"/>
                    <a:pt x="415" y="107"/>
                    <a:pt x="415" y="107"/>
                  </a:cubicBezTo>
                  <a:cubicBezTo>
                    <a:pt x="415" y="109"/>
                    <a:pt x="417" y="110"/>
                    <a:pt x="418" y="112"/>
                  </a:cubicBezTo>
                  <a:cubicBezTo>
                    <a:pt x="420" y="119"/>
                    <a:pt x="419" y="124"/>
                    <a:pt x="421" y="131"/>
                  </a:cubicBezTo>
                  <a:cubicBezTo>
                    <a:pt x="422" y="138"/>
                    <a:pt x="424" y="144"/>
                    <a:pt x="425" y="150"/>
                  </a:cubicBezTo>
                  <a:cubicBezTo>
                    <a:pt x="419" y="150"/>
                    <a:pt x="415" y="151"/>
                    <a:pt x="409" y="151"/>
                  </a:cubicBezTo>
                  <a:cubicBezTo>
                    <a:pt x="403" y="151"/>
                    <a:pt x="399" y="148"/>
                    <a:pt x="394" y="145"/>
                  </a:cubicBezTo>
                  <a:cubicBezTo>
                    <a:pt x="371" y="234"/>
                    <a:pt x="371" y="234"/>
                    <a:pt x="371" y="234"/>
                  </a:cubicBezTo>
                  <a:cubicBezTo>
                    <a:pt x="288" y="329"/>
                    <a:pt x="288" y="329"/>
                    <a:pt x="288" y="329"/>
                  </a:cubicBezTo>
                  <a:cubicBezTo>
                    <a:pt x="196" y="403"/>
                    <a:pt x="196" y="403"/>
                    <a:pt x="196" y="403"/>
                  </a:cubicBezTo>
                  <a:cubicBezTo>
                    <a:pt x="12" y="468"/>
                    <a:pt x="12" y="468"/>
                    <a:pt x="12" y="468"/>
                  </a:cubicBezTo>
                  <a:cubicBezTo>
                    <a:pt x="8" y="471"/>
                    <a:pt x="5" y="472"/>
                    <a:pt x="1" y="474"/>
                  </a:cubicBezTo>
                  <a:cubicBezTo>
                    <a:pt x="1" y="474"/>
                    <a:pt x="1" y="474"/>
                    <a:pt x="1" y="474"/>
                  </a:cubicBezTo>
                  <a:cubicBezTo>
                    <a:pt x="0" y="492"/>
                    <a:pt x="0" y="492"/>
                    <a:pt x="0" y="492"/>
                  </a:cubicBezTo>
                  <a:cubicBezTo>
                    <a:pt x="0" y="529"/>
                    <a:pt x="0" y="529"/>
                    <a:pt x="0" y="529"/>
                  </a:cubicBezTo>
                  <a:cubicBezTo>
                    <a:pt x="0" y="530"/>
                    <a:pt x="2" y="530"/>
                    <a:pt x="2" y="531"/>
                  </a:cubicBezTo>
                  <a:cubicBezTo>
                    <a:pt x="3" y="532"/>
                    <a:pt x="3" y="533"/>
                    <a:pt x="3" y="533"/>
                  </a:cubicBezTo>
                  <a:cubicBezTo>
                    <a:pt x="5" y="537"/>
                    <a:pt x="6" y="539"/>
                    <a:pt x="8" y="542"/>
                  </a:cubicBezTo>
                  <a:cubicBezTo>
                    <a:pt x="11" y="546"/>
                    <a:pt x="13" y="549"/>
                    <a:pt x="16" y="553"/>
                  </a:cubicBezTo>
                  <a:cubicBezTo>
                    <a:pt x="20" y="558"/>
                    <a:pt x="23" y="562"/>
                    <a:pt x="26" y="568"/>
                  </a:cubicBezTo>
                  <a:cubicBezTo>
                    <a:pt x="28" y="571"/>
                    <a:pt x="29" y="573"/>
                    <a:pt x="29" y="576"/>
                  </a:cubicBezTo>
                  <a:cubicBezTo>
                    <a:pt x="29" y="579"/>
                    <a:pt x="28" y="580"/>
                    <a:pt x="28" y="583"/>
                  </a:cubicBezTo>
                  <a:cubicBezTo>
                    <a:pt x="27" y="589"/>
                    <a:pt x="28" y="592"/>
                    <a:pt x="27" y="598"/>
                  </a:cubicBezTo>
                  <a:cubicBezTo>
                    <a:pt x="27" y="600"/>
                    <a:pt x="26" y="601"/>
                    <a:pt x="26" y="604"/>
                  </a:cubicBezTo>
                  <a:cubicBezTo>
                    <a:pt x="26" y="614"/>
                    <a:pt x="42" y="614"/>
                    <a:pt x="42" y="625"/>
                  </a:cubicBezTo>
                  <a:cubicBezTo>
                    <a:pt x="42" y="656"/>
                    <a:pt x="42" y="656"/>
                    <a:pt x="42" y="656"/>
                  </a:cubicBezTo>
                  <a:cubicBezTo>
                    <a:pt x="42" y="664"/>
                    <a:pt x="35" y="668"/>
                    <a:pt x="35" y="677"/>
                  </a:cubicBezTo>
                  <a:cubicBezTo>
                    <a:pt x="35" y="681"/>
                    <a:pt x="39" y="683"/>
                    <a:pt x="39" y="688"/>
                  </a:cubicBezTo>
                  <a:cubicBezTo>
                    <a:pt x="39" y="691"/>
                    <a:pt x="37" y="692"/>
                    <a:pt x="36" y="695"/>
                  </a:cubicBezTo>
                  <a:cubicBezTo>
                    <a:pt x="32" y="702"/>
                    <a:pt x="27" y="706"/>
                    <a:pt x="27" y="715"/>
                  </a:cubicBezTo>
                  <a:cubicBezTo>
                    <a:pt x="27" y="725"/>
                    <a:pt x="27" y="725"/>
                    <a:pt x="27" y="725"/>
                  </a:cubicBezTo>
                  <a:cubicBezTo>
                    <a:pt x="27" y="728"/>
                    <a:pt x="25" y="730"/>
                    <a:pt x="23" y="732"/>
                  </a:cubicBezTo>
                  <a:cubicBezTo>
                    <a:pt x="18" y="737"/>
                    <a:pt x="16" y="741"/>
                    <a:pt x="11" y="745"/>
                  </a:cubicBezTo>
                  <a:cubicBezTo>
                    <a:pt x="7" y="748"/>
                    <a:pt x="1" y="749"/>
                    <a:pt x="1" y="754"/>
                  </a:cubicBezTo>
                  <a:cubicBezTo>
                    <a:pt x="1" y="754"/>
                    <a:pt x="2" y="755"/>
                    <a:pt x="2" y="756"/>
                  </a:cubicBezTo>
                  <a:cubicBezTo>
                    <a:pt x="2" y="775"/>
                    <a:pt x="2" y="775"/>
                    <a:pt x="2" y="775"/>
                  </a:cubicBezTo>
                  <a:cubicBezTo>
                    <a:pt x="2" y="781"/>
                    <a:pt x="0" y="784"/>
                    <a:pt x="0" y="790"/>
                  </a:cubicBezTo>
                  <a:cubicBezTo>
                    <a:pt x="0" y="796"/>
                    <a:pt x="2" y="800"/>
                    <a:pt x="5" y="806"/>
                  </a:cubicBezTo>
                  <a:cubicBezTo>
                    <a:pt x="7" y="811"/>
                    <a:pt x="9" y="815"/>
                    <a:pt x="11" y="821"/>
                  </a:cubicBezTo>
                  <a:cubicBezTo>
                    <a:pt x="14" y="827"/>
                    <a:pt x="16" y="832"/>
                    <a:pt x="17" y="839"/>
                  </a:cubicBezTo>
                  <a:cubicBezTo>
                    <a:pt x="16" y="850"/>
                    <a:pt x="16" y="850"/>
                    <a:pt x="16" y="850"/>
                  </a:cubicBezTo>
                  <a:cubicBezTo>
                    <a:pt x="17" y="855"/>
                    <a:pt x="17" y="858"/>
                    <a:pt x="17" y="864"/>
                  </a:cubicBezTo>
                  <a:cubicBezTo>
                    <a:pt x="17" y="864"/>
                    <a:pt x="17" y="864"/>
                    <a:pt x="17" y="864"/>
                  </a:cubicBezTo>
                  <a:cubicBezTo>
                    <a:pt x="19" y="866"/>
                    <a:pt x="23" y="866"/>
                    <a:pt x="25" y="867"/>
                  </a:cubicBezTo>
                  <a:cubicBezTo>
                    <a:pt x="30" y="870"/>
                    <a:pt x="31" y="873"/>
                    <a:pt x="36" y="875"/>
                  </a:cubicBezTo>
                  <a:cubicBezTo>
                    <a:pt x="37" y="876"/>
                    <a:pt x="39" y="876"/>
                    <a:pt x="41" y="877"/>
                  </a:cubicBezTo>
                  <a:cubicBezTo>
                    <a:pt x="44" y="878"/>
                    <a:pt x="46" y="880"/>
                    <a:pt x="49" y="881"/>
                  </a:cubicBezTo>
                  <a:cubicBezTo>
                    <a:pt x="62" y="886"/>
                    <a:pt x="70" y="887"/>
                    <a:pt x="83" y="890"/>
                  </a:cubicBezTo>
                  <a:cubicBezTo>
                    <a:pt x="90" y="891"/>
                    <a:pt x="94" y="893"/>
                    <a:pt x="101" y="895"/>
                  </a:cubicBezTo>
                  <a:cubicBezTo>
                    <a:pt x="116" y="900"/>
                    <a:pt x="126" y="902"/>
                    <a:pt x="142" y="905"/>
                  </a:cubicBezTo>
                  <a:cubicBezTo>
                    <a:pt x="144" y="905"/>
                    <a:pt x="146" y="906"/>
                    <a:pt x="149" y="906"/>
                  </a:cubicBezTo>
                  <a:cubicBezTo>
                    <a:pt x="149" y="913"/>
                    <a:pt x="150" y="917"/>
                    <a:pt x="152" y="923"/>
                  </a:cubicBezTo>
                  <a:cubicBezTo>
                    <a:pt x="154" y="925"/>
                    <a:pt x="155" y="927"/>
                    <a:pt x="156" y="929"/>
                  </a:cubicBezTo>
                  <a:cubicBezTo>
                    <a:pt x="157" y="934"/>
                    <a:pt x="159" y="937"/>
                    <a:pt x="161" y="940"/>
                  </a:cubicBezTo>
                  <a:cubicBezTo>
                    <a:pt x="162" y="942"/>
                    <a:pt x="164" y="943"/>
                    <a:pt x="165" y="944"/>
                  </a:cubicBezTo>
                  <a:cubicBezTo>
                    <a:pt x="166" y="945"/>
                    <a:pt x="167" y="947"/>
                    <a:pt x="168" y="948"/>
                  </a:cubicBezTo>
                  <a:cubicBezTo>
                    <a:pt x="171" y="953"/>
                    <a:pt x="175" y="954"/>
                    <a:pt x="181" y="956"/>
                  </a:cubicBezTo>
                  <a:cubicBezTo>
                    <a:pt x="184" y="957"/>
                    <a:pt x="186" y="958"/>
                    <a:pt x="190" y="958"/>
                  </a:cubicBezTo>
                  <a:cubicBezTo>
                    <a:pt x="199" y="958"/>
                    <a:pt x="205" y="956"/>
                    <a:pt x="212" y="952"/>
                  </a:cubicBezTo>
                  <a:cubicBezTo>
                    <a:pt x="216" y="951"/>
                    <a:pt x="218" y="949"/>
                    <a:pt x="221" y="947"/>
                  </a:cubicBezTo>
                  <a:cubicBezTo>
                    <a:pt x="227" y="955"/>
                    <a:pt x="230" y="961"/>
                    <a:pt x="238" y="968"/>
                  </a:cubicBezTo>
                  <a:cubicBezTo>
                    <a:pt x="244" y="975"/>
                    <a:pt x="248" y="982"/>
                    <a:pt x="257" y="982"/>
                  </a:cubicBezTo>
                  <a:cubicBezTo>
                    <a:pt x="262" y="982"/>
                    <a:pt x="265" y="981"/>
                    <a:pt x="269" y="979"/>
                  </a:cubicBezTo>
                  <a:cubicBezTo>
                    <a:pt x="272" y="978"/>
                    <a:pt x="275" y="976"/>
                    <a:pt x="276" y="974"/>
                  </a:cubicBezTo>
                  <a:cubicBezTo>
                    <a:pt x="278" y="971"/>
                    <a:pt x="278" y="968"/>
                    <a:pt x="280" y="965"/>
                  </a:cubicBezTo>
                  <a:cubicBezTo>
                    <a:pt x="286" y="967"/>
                    <a:pt x="289" y="969"/>
                    <a:pt x="295" y="971"/>
                  </a:cubicBezTo>
                  <a:cubicBezTo>
                    <a:pt x="297" y="972"/>
                    <a:pt x="299" y="971"/>
                    <a:pt x="301" y="972"/>
                  </a:cubicBezTo>
                  <a:cubicBezTo>
                    <a:pt x="306" y="972"/>
                    <a:pt x="310" y="973"/>
                    <a:pt x="315" y="972"/>
                  </a:cubicBezTo>
                  <a:cubicBezTo>
                    <a:pt x="322" y="971"/>
                    <a:pt x="325" y="969"/>
                    <a:pt x="331" y="965"/>
                  </a:cubicBezTo>
                  <a:cubicBezTo>
                    <a:pt x="334" y="964"/>
                    <a:pt x="337" y="962"/>
                    <a:pt x="340" y="961"/>
                  </a:cubicBezTo>
                  <a:cubicBezTo>
                    <a:pt x="342" y="959"/>
                    <a:pt x="343" y="956"/>
                    <a:pt x="346" y="956"/>
                  </a:cubicBezTo>
                  <a:cubicBezTo>
                    <a:pt x="347" y="956"/>
                    <a:pt x="347" y="958"/>
                    <a:pt x="348" y="959"/>
                  </a:cubicBezTo>
                  <a:cubicBezTo>
                    <a:pt x="349" y="959"/>
                    <a:pt x="350" y="959"/>
                    <a:pt x="350" y="960"/>
                  </a:cubicBezTo>
                  <a:cubicBezTo>
                    <a:pt x="355" y="962"/>
                    <a:pt x="357" y="965"/>
                    <a:pt x="360" y="968"/>
                  </a:cubicBezTo>
                  <a:cubicBezTo>
                    <a:pt x="362" y="971"/>
                    <a:pt x="363" y="973"/>
                    <a:pt x="365" y="975"/>
                  </a:cubicBezTo>
                  <a:cubicBezTo>
                    <a:pt x="367" y="977"/>
                    <a:pt x="369" y="978"/>
                    <a:pt x="369" y="980"/>
                  </a:cubicBezTo>
                  <a:cubicBezTo>
                    <a:pt x="369" y="983"/>
                    <a:pt x="367" y="985"/>
                    <a:pt x="366" y="987"/>
                  </a:cubicBezTo>
                  <a:cubicBezTo>
                    <a:pt x="363" y="991"/>
                    <a:pt x="360" y="995"/>
                    <a:pt x="360" y="1000"/>
                  </a:cubicBezTo>
                  <a:cubicBezTo>
                    <a:pt x="360" y="1004"/>
                    <a:pt x="362" y="1006"/>
                    <a:pt x="362" y="1010"/>
                  </a:cubicBezTo>
                  <a:cubicBezTo>
                    <a:pt x="363" y="1018"/>
                    <a:pt x="364" y="1022"/>
                    <a:pt x="364" y="1030"/>
                  </a:cubicBezTo>
                  <a:cubicBezTo>
                    <a:pt x="365" y="1035"/>
                    <a:pt x="366" y="1039"/>
                    <a:pt x="366" y="1044"/>
                  </a:cubicBezTo>
                  <a:cubicBezTo>
                    <a:pt x="366" y="1052"/>
                    <a:pt x="365" y="1057"/>
                    <a:pt x="363" y="1064"/>
                  </a:cubicBezTo>
                  <a:cubicBezTo>
                    <a:pt x="362" y="1069"/>
                    <a:pt x="361" y="1073"/>
                    <a:pt x="359" y="1077"/>
                  </a:cubicBezTo>
                  <a:cubicBezTo>
                    <a:pt x="355" y="1083"/>
                    <a:pt x="348" y="1084"/>
                    <a:pt x="341" y="1084"/>
                  </a:cubicBezTo>
                  <a:cubicBezTo>
                    <a:pt x="336" y="1084"/>
                    <a:pt x="333" y="1082"/>
                    <a:pt x="328" y="1081"/>
                  </a:cubicBezTo>
                  <a:cubicBezTo>
                    <a:pt x="319" y="1079"/>
                    <a:pt x="313" y="1078"/>
                    <a:pt x="303" y="1078"/>
                  </a:cubicBezTo>
                  <a:cubicBezTo>
                    <a:pt x="296" y="1078"/>
                    <a:pt x="292" y="1079"/>
                    <a:pt x="285" y="1080"/>
                  </a:cubicBezTo>
                  <a:cubicBezTo>
                    <a:pt x="285" y="1083"/>
                    <a:pt x="285" y="1083"/>
                    <a:pt x="285" y="1083"/>
                  </a:cubicBezTo>
                  <a:cubicBezTo>
                    <a:pt x="285" y="1087"/>
                    <a:pt x="288" y="1088"/>
                    <a:pt x="288" y="1092"/>
                  </a:cubicBezTo>
                  <a:cubicBezTo>
                    <a:pt x="288" y="1099"/>
                    <a:pt x="287" y="1103"/>
                    <a:pt x="288" y="1111"/>
                  </a:cubicBezTo>
                  <a:cubicBezTo>
                    <a:pt x="288" y="1114"/>
                    <a:pt x="288" y="1114"/>
                    <a:pt x="288" y="1114"/>
                  </a:cubicBezTo>
                  <a:cubicBezTo>
                    <a:pt x="288" y="1121"/>
                    <a:pt x="284" y="1124"/>
                    <a:pt x="281" y="1130"/>
                  </a:cubicBezTo>
                  <a:cubicBezTo>
                    <a:pt x="279" y="1133"/>
                    <a:pt x="278" y="1135"/>
                    <a:pt x="275" y="1138"/>
                  </a:cubicBezTo>
                  <a:cubicBezTo>
                    <a:pt x="272" y="1141"/>
                    <a:pt x="268" y="1142"/>
                    <a:pt x="265" y="1146"/>
                  </a:cubicBezTo>
                  <a:cubicBezTo>
                    <a:pt x="261" y="1151"/>
                    <a:pt x="260" y="1156"/>
                    <a:pt x="259" y="1163"/>
                  </a:cubicBezTo>
                  <a:cubicBezTo>
                    <a:pt x="258" y="1167"/>
                    <a:pt x="257" y="1169"/>
                    <a:pt x="256" y="1173"/>
                  </a:cubicBezTo>
                  <a:cubicBezTo>
                    <a:pt x="255" y="1175"/>
                    <a:pt x="254" y="1175"/>
                    <a:pt x="254" y="1177"/>
                  </a:cubicBezTo>
                  <a:cubicBezTo>
                    <a:pt x="254" y="1179"/>
                    <a:pt x="256" y="1180"/>
                    <a:pt x="257" y="1181"/>
                  </a:cubicBezTo>
                  <a:cubicBezTo>
                    <a:pt x="261" y="1184"/>
                    <a:pt x="262" y="1186"/>
                    <a:pt x="265" y="1189"/>
                  </a:cubicBezTo>
                  <a:cubicBezTo>
                    <a:pt x="270" y="1193"/>
                    <a:pt x="276" y="1195"/>
                    <a:pt x="276" y="1202"/>
                  </a:cubicBezTo>
                  <a:cubicBezTo>
                    <a:pt x="276" y="1221"/>
                    <a:pt x="276" y="1221"/>
                    <a:pt x="276" y="1221"/>
                  </a:cubicBezTo>
                  <a:cubicBezTo>
                    <a:pt x="276" y="1225"/>
                    <a:pt x="277" y="1228"/>
                    <a:pt x="278" y="1232"/>
                  </a:cubicBezTo>
                  <a:cubicBezTo>
                    <a:pt x="278" y="1236"/>
                    <a:pt x="279" y="1238"/>
                    <a:pt x="281" y="1241"/>
                  </a:cubicBezTo>
                  <a:cubicBezTo>
                    <a:pt x="283" y="1245"/>
                    <a:pt x="285" y="1246"/>
                    <a:pt x="288" y="1250"/>
                  </a:cubicBezTo>
                  <a:cubicBezTo>
                    <a:pt x="290" y="1252"/>
                    <a:pt x="291" y="1254"/>
                    <a:pt x="294" y="1256"/>
                  </a:cubicBezTo>
                  <a:cubicBezTo>
                    <a:pt x="295" y="1257"/>
                    <a:pt x="295" y="1258"/>
                    <a:pt x="296" y="1258"/>
                  </a:cubicBezTo>
                  <a:cubicBezTo>
                    <a:pt x="302" y="1261"/>
                    <a:pt x="306" y="1261"/>
                    <a:pt x="313" y="1262"/>
                  </a:cubicBezTo>
                  <a:cubicBezTo>
                    <a:pt x="314" y="1264"/>
                    <a:pt x="314" y="1264"/>
                    <a:pt x="314" y="1264"/>
                  </a:cubicBezTo>
                  <a:cubicBezTo>
                    <a:pt x="310" y="1267"/>
                    <a:pt x="308" y="1269"/>
                    <a:pt x="306" y="1274"/>
                  </a:cubicBezTo>
                  <a:cubicBezTo>
                    <a:pt x="304" y="1277"/>
                    <a:pt x="301" y="1280"/>
                    <a:pt x="301" y="1284"/>
                  </a:cubicBezTo>
                  <a:cubicBezTo>
                    <a:pt x="301" y="1297"/>
                    <a:pt x="301" y="1297"/>
                    <a:pt x="301" y="1297"/>
                  </a:cubicBezTo>
                  <a:cubicBezTo>
                    <a:pt x="301" y="1298"/>
                    <a:pt x="300" y="1298"/>
                    <a:pt x="300" y="1299"/>
                  </a:cubicBezTo>
                  <a:cubicBezTo>
                    <a:pt x="299" y="1302"/>
                    <a:pt x="298" y="1304"/>
                    <a:pt x="297" y="1308"/>
                  </a:cubicBezTo>
                  <a:cubicBezTo>
                    <a:pt x="296" y="1309"/>
                    <a:pt x="295" y="1310"/>
                    <a:pt x="294" y="1312"/>
                  </a:cubicBezTo>
                  <a:cubicBezTo>
                    <a:pt x="292" y="1316"/>
                    <a:pt x="292" y="1317"/>
                    <a:pt x="291" y="1321"/>
                  </a:cubicBezTo>
                  <a:close/>
                </a:path>
              </a:pathLst>
            </a:custGeom>
            <a:solidFill>
              <a:srgbClr val="9DC3E6"/>
            </a:solidFill>
            <a:ln w="4763" cap="rnd">
              <a:solidFill>
                <a:srgbClr val="FFFFFF"/>
              </a:solidFill>
              <a:prstDash val="solid"/>
              <a:round/>
              <a:headEnd/>
              <a:tailEnd/>
            </a:ln>
          </p:spPr>
          <p:txBody>
            <a:bodyPr/>
            <a:lstStyle/>
            <a:p>
              <a:pPr marL="0" marR="0" lvl="0" indent="0" algn="l" defTabSz="380498" rtl="0" eaLnBrk="1" fontAlgn="auto" latinLnBrk="0" hangingPunct="1">
                <a:lnSpc>
                  <a:spcPct val="100000"/>
                </a:lnSpc>
                <a:spcBef>
                  <a:spcPts val="0"/>
                </a:spcBef>
                <a:spcAft>
                  <a:spcPts val="0"/>
                </a:spcAft>
                <a:buClrTx/>
                <a:buSzTx/>
                <a:buFontTx/>
                <a:buNone/>
                <a:tabLst/>
                <a:defRPr/>
              </a:pPr>
              <a:endParaRPr kumimoji="0" lang="es-PE" sz="2195"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4" name="Grupo 425">
              <a:extLst>
                <a:ext uri="{FF2B5EF4-FFF2-40B4-BE49-F238E27FC236}">
                  <a16:creationId xmlns:a16="http://schemas.microsoft.com/office/drawing/2014/main" id="{B2C879E5-BAEA-840B-0DB5-D8E9A04C77AF}"/>
                </a:ext>
              </a:extLst>
            </p:cNvPr>
            <p:cNvGrpSpPr>
              <a:grpSpLocks/>
            </p:cNvGrpSpPr>
            <p:nvPr/>
          </p:nvGrpSpPr>
          <p:grpSpPr bwMode="auto">
            <a:xfrm>
              <a:off x="3727138" y="781258"/>
              <a:ext cx="2537018" cy="1196914"/>
              <a:chOff x="5528212" y="811924"/>
              <a:chExt cx="2820186" cy="1293797"/>
            </a:xfrm>
          </p:grpSpPr>
          <p:sp>
            <p:nvSpPr>
              <p:cNvPr id="107" name="TextBox 26">
                <a:extLst>
                  <a:ext uri="{FF2B5EF4-FFF2-40B4-BE49-F238E27FC236}">
                    <a16:creationId xmlns:a16="http://schemas.microsoft.com/office/drawing/2014/main" id="{3DD30751-614B-75CB-D60C-5EF446AFCFFA}"/>
                  </a:ext>
                </a:extLst>
              </p:cNvPr>
              <p:cNvSpPr txBox="1"/>
              <p:nvPr/>
            </p:nvSpPr>
            <p:spPr>
              <a:xfrm>
                <a:off x="6770553" y="811924"/>
                <a:ext cx="1577845" cy="704074"/>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Loreto</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0.2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cxnSp>
            <p:nvCxnSpPr>
              <p:cNvPr id="108" name="Conector angular 429">
                <a:extLst>
                  <a:ext uri="{FF2B5EF4-FFF2-40B4-BE49-F238E27FC236}">
                    <a16:creationId xmlns:a16="http://schemas.microsoft.com/office/drawing/2014/main" id="{66F3C1BB-B4A5-C25F-2428-D3B105361D2D}"/>
                  </a:ext>
                </a:extLst>
              </p:cNvPr>
              <p:cNvCxnSpPr>
                <a:cxnSpLocks/>
                <a:endCxn id="107" idx="1"/>
              </p:cNvCxnSpPr>
              <p:nvPr/>
            </p:nvCxnSpPr>
            <p:spPr>
              <a:xfrm flipV="1">
                <a:off x="5528212" y="1163962"/>
                <a:ext cx="1242341" cy="941759"/>
              </a:xfrm>
              <a:prstGeom prst="bentConnector3">
                <a:avLst>
                  <a:gd name="adj1" fmla="val -156"/>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7" name="Grupo 415">
              <a:extLst>
                <a:ext uri="{FF2B5EF4-FFF2-40B4-BE49-F238E27FC236}">
                  <a16:creationId xmlns:a16="http://schemas.microsoft.com/office/drawing/2014/main" id="{BEBF5A88-31A9-4148-2749-10997B808B0E}"/>
                </a:ext>
              </a:extLst>
            </p:cNvPr>
            <p:cNvGrpSpPr>
              <a:grpSpLocks/>
            </p:cNvGrpSpPr>
            <p:nvPr/>
          </p:nvGrpSpPr>
          <p:grpSpPr bwMode="auto">
            <a:xfrm>
              <a:off x="1064764" y="2245713"/>
              <a:ext cx="1343271" cy="651350"/>
              <a:chOff x="8399599" y="1277705"/>
              <a:chExt cx="1493201" cy="704079"/>
            </a:xfrm>
          </p:grpSpPr>
          <p:sp>
            <p:nvSpPr>
              <p:cNvPr id="103" name="TextBox 26">
                <a:extLst>
                  <a:ext uri="{FF2B5EF4-FFF2-40B4-BE49-F238E27FC236}">
                    <a16:creationId xmlns:a16="http://schemas.microsoft.com/office/drawing/2014/main" id="{743D6C58-57FF-2C48-DAF4-87D3F2667153}"/>
                  </a:ext>
                </a:extLst>
              </p:cNvPr>
              <p:cNvSpPr txBox="1"/>
              <p:nvPr/>
            </p:nvSpPr>
            <p:spPr>
              <a:xfrm>
                <a:off x="8399599" y="1277705"/>
                <a:ext cx="985151" cy="704079"/>
              </a:xfrm>
              <a:prstGeom prst="rect">
                <a:avLst/>
              </a:prstGeom>
              <a:noFill/>
            </p:spPr>
            <p:txBody>
              <a:bodyPr wrap="square">
                <a:spAutoFit/>
              </a:bodyPr>
              <a:lstStyle/>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Lambayeque</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2.1 M</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6 inversiones</a:t>
                </a:r>
              </a:p>
            </p:txBody>
          </p:sp>
          <p:cxnSp>
            <p:nvCxnSpPr>
              <p:cNvPr id="104" name="Conector angular 419">
                <a:extLst>
                  <a:ext uri="{FF2B5EF4-FFF2-40B4-BE49-F238E27FC236}">
                    <a16:creationId xmlns:a16="http://schemas.microsoft.com/office/drawing/2014/main" id="{B2F6673C-1D25-6FB9-F9E3-A135DC801E83}"/>
                  </a:ext>
                </a:extLst>
              </p:cNvPr>
              <p:cNvCxnSpPr>
                <a:cxnSpLocks/>
                <a:endCxn id="103" idx="3"/>
              </p:cNvCxnSpPr>
              <p:nvPr/>
            </p:nvCxnSpPr>
            <p:spPr>
              <a:xfrm rot="10800000">
                <a:off x="9384750" y="1629746"/>
                <a:ext cx="508050" cy="25746"/>
              </a:xfrm>
              <a:prstGeom prst="bentConnector3">
                <a:avLst>
                  <a:gd name="adj1" fmla="val 50000"/>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8" name="Grupo 410">
              <a:extLst>
                <a:ext uri="{FF2B5EF4-FFF2-40B4-BE49-F238E27FC236}">
                  <a16:creationId xmlns:a16="http://schemas.microsoft.com/office/drawing/2014/main" id="{B7D68BB0-930F-37C8-04C7-809637D27CAE}"/>
                </a:ext>
              </a:extLst>
            </p:cNvPr>
            <p:cNvGrpSpPr>
              <a:grpSpLocks/>
            </p:cNvGrpSpPr>
            <p:nvPr/>
          </p:nvGrpSpPr>
          <p:grpSpPr bwMode="auto">
            <a:xfrm>
              <a:off x="1442879" y="2915542"/>
              <a:ext cx="1199565" cy="651351"/>
              <a:chOff x="9478283" y="744075"/>
              <a:chExt cx="1333454" cy="704078"/>
            </a:xfrm>
          </p:grpSpPr>
          <p:sp>
            <p:nvSpPr>
              <p:cNvPr id="101" name="TextBox 26">
                <a:extLst>
                  <a:ext uri="{FF2B5EF4-FFF2-40B4-BE49-F238E27FC236}">
                    <a16:creationId xmlns:a16="http://schemas.microsoft.com/office/drawing/2014/main" id="{7B0981CA-7A6B-81B0-5B0D-1E33738046EB}"/>
                  </a:ext>
                </a:extLst>
              </p:cNvPr>
              <p:cNvSpPr txBox="1"/>
              <p:nvPr/>
            </p:nvSpPr>
            <p:spPr>
              <a:xfrm>
                <a:off x="9478283" y="744075"/>
                <a:ext cx="975435" cy="704078"/>
              </a:xfrm>
              <a:prstGeom prst="rect">
                <a:avLst/>
              </a:prstGeom>
              <a:noFill/>
            </p:spPr>
            <p:txBody>
              <a:bodyPr wrap="square">
                <a:spAutoFit/>
              </a:bodyPr>
              <a:lstStyle/>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La Libertad</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3.6 M</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5 inversiones</a:t>
                </a:r>
              </a:p>
            </p:txBody>
          </p:sp>
          <p:cxnSp>
            <p:nvCxnSpPr>
              <p:cNvPr id="102" name="Conector angular 414">
                <a:extLst>
                  <a:ext uri="{FF2B5EF4-FFF2-40B4-BE49-F238E27FC236}">
                    <a16:creationId xmlns:a16="http://schemas.microsoft.com/office/drawing/2014/main" id="{ECB4CFFC-5ACF-C065-A7BD-1ABBDF7F86DB}"/>
                  </a:ext>
                </a:extLst>
              </p:cNvPr>
              <p:cNvCxnSpPr>
                <a:cxnSpLocks/>
                <a:stCxn id="86" idx="2"/>
                <a:endCxn id="101" idx="3"/>
              </p:cNvCxnSpPr>
              <p:nvPr/>
            </p:nvCxnSpPr>
            <p:spPr>
              <a:xfrm rot="10800000" flipV="1">
                <a:off x="10453719" y="1004529"/>
                <a:ext cx="358018" cy="91585"/>
              </a:xfrm>
              <a:prstGeom prst="bentConnector3">
                <a:avLst>
                  <a:gd name="adj1" fmla="val -525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upo 405">
              <a:extLst>
                <a:ext uri="{FF2B5EF4-FFF2-40B4-BE49-F238E27FC236}">
                  <a16:creationId xmlns:a16="http://schemas.microsoft.com/office/drawing/2014/main" id="{54912AF2-1991-FEE9-6DA3-446992A0DBF7}"/>
                </a:ext>
              </a:extLst>
            </p:cNvPr>
            <p:cNvGrpSpPr>
              <a:grpSpLocks/>
            </p:cNvGrpSpPr>
            <p:nvPr/>
          </p:nvGrpSpPr>
          <p:grpSpPr bwMode="auto">
            <a:xfrm>
              <a:off x="1510107" y="3634772"/>
              <a:ext cx="1518366" cy="651352"/>
              <a:chOff x="7561882" y="-50592"/>
              <a:chExt cx="1687839" cy="704077"/>
            </a:xfrm>
          </p:grpSpPr>
          <p:sp>
            <p:nvSpPr>
              <p:cNvPr id="99" name="TextBox 26">
                <a:extLst>
                  <a:ext uri="{FF2B5EF4-FFF2-40B4-BE49-F238E27FC236}">
                    <a16:creationId xmlns:a16="http://schemas.microsoft.com/office/drawing/2014/main" id="{D44252C9-11EF-D573-E960-7B9A8F35F17F}"/>
                  </a:ext>
                </a:extLst>
              </p:cNvPr>
              <p:cNvSpPr txBox="1"/>
              <p:nvPr/>
            </p:nvSpPr>
            <p:spPr>
              <a:xfrm>
                <a:off x="7561882" y="-50592"/>
                <a:ext cx="1204401" cy="704077"/>
              </a:xfrm>
              <a:prstGeom prst="rect">
                <a:avLst/>
              </a:prstGeom>
              <a:noFill/>
            </p:spPr>
            <p:txBody>
              <a:bodyPr wrap="square">
                <a:spAutoFit/>
              </a:bodyPr>
              <a:lstStyle/>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Lima</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72.3 M</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25 inversiones</a:t>
                </a:r>
              </a:p>
            </p:txBody>
          </p:sp>
          <p:cxnSp>
            <p:nvCxnSpPr>
              <p:cNvPr id="100" name="Conector angular 409">
                <a:extLst>
                  <a:ext uri="{FF2B5EF4-FFF2-40B4-BE49-F238E27FC236}">
                    <a16:creationId xmlns:a16="http://schemas.microsoft.com/office/drawing/2014/main" id="{8FAB8C79-450C-0615-B5CB-F15177FC4A30}"/>
                  </a:ext>
                </a:extLst>
              </p:cNvPr>
              <p:cNvCxnSpPr>
                <a:cxnSpLocks/>
                <a:stCxn id="89" idx="2"/>
                <a:endCxn id="99" idx="3"/>
              </p:cNvCxnSpPr>
              <p:nvPr/>
            </p:nvCxnSpPr>
            <p:spPr>
              <a:xfrm rot="10800000">
                <a:off x="8766283" y="301448"/>
                <a:ext cx="483438" cy="242192"/>
              </a:xfrm>
              <a:prstGeom prst="bentConnector3">
                <a:avLst>
                  <a:gd name="adj1" fmla="val 50000"/>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1" name="Grupo 390">
              <a:extLst>
                <a:ext uri="{FF2B5EF4-FFF2-40B4-BE49-F238E27FC236}">
                  <a16:creationId xmlns:a16="http://schemas.microsoft.com/office/drawing/2014/main" id="{79AFAE2D-91D8-FB52-62CA-863BB7661BD6}"/>
                </a:ext>
              </a:extLst>
            </p:cNvPr>
            <p:cNvGrpSpPr>
              <a:grpSpLocks/>
            </p:cNvGrpSpPr>
            <p:nvPr/>
          </p:nvGrpSpPr>
          <p:grpSpPr bwMode="auto">
            <a:xfrm>
              <a:off x="3791534" y="4785303"/>
              <a:ext cx="770406" cy="1611181"/>
              <a:chOff x="4902292" y="1213640"/>
              <a:chExt cx="856393" cy="1741606"/>
            </a:xfrm>
          </p:grpSpPr>
          <p:sp>
            <p:nvSpPr>
              <p:cNvPr id="95" name="TextBox 26">
                <a:extLst>
                  <a:ext uri="{FF2B5EF4-FFF2-40B4-BE49-F238E27FC236}">
                    <a16:creationId xmlns:a16="http://schemas.microsoft.com/office/drawing/2014/main" id="{E5886C84-34AF-80BF-572A-16DCBFFFED74}"/>
                  </a:ext>
                </a:extLst>
              </p:cNvPr>
              <p:cNvSpPr txBox="1"/>
              <p:nvPr/>
            </p:nvSpPr>
            <p:spPr>
              <a:xfrm>
                <a:off x="4902292" y="2251168"/>
                <a:ext cx="856393" cy="704078"/>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Apurímac</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0.3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cxnSp>
            <p:nvCxnSpPr>
              <p:cNvPr id="96" name="Conector angular 394">
                <a:extLst>
                  <a:ext uri="{FF2B5EF4-FFF2-40B4-BE49-F238E27FC236}">
                    <a16:creationId xmlns:a16="http://schemas.microsoft.com/office/drawing/2014/main" id="{A6151E81-BC01-DF61-C8A6-0424A4BBB4E7}"/>
                  </a:ext>
                </a:extLst>
              </p:cNvPr>
              <p:cNvCxnSpPr>
                <a:cxnSpLocks/>
                <a:endCxn id="95" idx="0"/>
              </p:cNvCxnSpPr>
              <p:nvPr/>
            </p:nvCxnSpPr>
            <p:spPr>
              <a:xfrm rot="16200000" flipH="1">
                <a:off x="4808967" y="1729647"/>
                <a:ext cx="1037527" cy="5514"/>
              </a:xfrm>
              <a:prstGeom prst="bentConnector3">
                <a:avLst>
                  <a:gd name="adj1" fmla="val 50000"/>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2" name="Grupo 385">
              <a:extLst>
                <a:ext uri="{FF2B5EF4-FFF2-40B4-BE49-F238E27FC236}">
                  <a16:creationId xmlns:a16="http://schemas.microsoft.com/office/drawing/2014/main" id="{44A4944C-BAAE-EE9E-A725-A0FCF681EADC}"/>
                </a:ext>
              </a:extLst>
            </p:cNvPr>
            <p:cNvGrpSpPr>
              <a:grpSpLocks/>
            </p:cNvGrpSpPr>
            <p:nvPr/>
          </p:nvGrpSpPr>
          <p:grpSpPr bwMode="auto">
            <a:xfrm>
              <a:off x="2919890" y="4755212"/>
              <a:ext cx="998496" cy="989920"/>
              <a:chOff x="3639841" y="145368"/>
              <a:chExt cx="1109941" cy="1070049"/>
            </a:xfrm>
          </p:grpSpPr>
          <p:sp>
            <p:nvSpPr>
              <p:cNvPr id="93" name="TextBox 26">
                <a:extLst>
                  <a:ext uri="{FF2B5EF4-FFF2-40B4-BE49-F238E27FC236}">
                    <a16:creationId xmlns:a16="http://schemas.microsoft.com/office/drawing/2014/main" id="{E5679AAA-80B9-21B8-D357-A6182455AEF0}"/>
                  </a:ext>
                </a:extLst>
              </p:cNvPr>
              <p:cNvSpPr txBox="1"/>
              <p:nvPr/>
            </p:nvSpPr>
            <p:spPr>
              <a:xfrm>
                <a:off x="3639841" y="511343"/>
                <a:ext cx="1016125" cy="704074"/>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Ayacucho</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18.8</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3 inversiones</a:t>
                </a:r>
              </a:p>
            </p:txBody>
          </p:sp>
          <p:cxnSp>
            <p:nvCxnSpPr>
              <p:cNvPr id="94" name="Conector angular 389">
                <a:extLst>
                  <a:ext uri="{FF2B5EF4-FFF2-40B4-BE49-F238E27FC236}">
                    <a16:creationId xmlns:a16="http://schemas.microsoft.com/office/drawing/2014/main" id="{D5BCC5C8-36A2-D043-CEC7-6454362A62F5}"/>
                  </a:ext>
                </a:extLst>
              </p:cNvPr>
              <p:cNvCxnSpPr>
                <a:cxnSpLocks/>
                <a:endCxn id="93" idx="3"/>
              </p:cNvCxnSpPr>
              <p:nvPr/>
            </p:nvCxnSpPr>
            <p:spPr>
              <a:xfrm rot="5400000">
                <a:off x="4343868" y="457466"/>
                <a:ext cx="718012" cy="93816"/>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3" name="Conector angular 155">
              <a:extLst>
                <a:ext uri="{FF2B5EF4-FFF2-40B4-BE49-F238E27FC236}">
                  <a16:creationId xmlns:a16="http://schemas.microsoft.com/office/drawing/2014/main" id="{7C7B6913-C00B-EB65-A6EE-4D3858FDBB28}"/>
                </a:ext>
              </a:extLst>
            </p:cNvPr>
            <p:cNvCxnSpPr>
              <a:cxnSpLocks/>
              <a:endCxn id="64" idx="3"/>
            </p:cNvCxnSpPr>
            <p:nvPr/>
          </p:nvCxnSpPr>
          <p:spPr bwMode="auto">
            <a:xfrm rot="5400000">
              <a:off x="3104685" y="4191597"/>
              <a:ext cx="608149" cy="431236"/>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TextBox 26">
              <a:extLst>
                <a:ext uri="{FF2B5EF4-FFF2-40B4-BE49-F238E27FC236}">
                  <a16:creationId xmlns:a16="http://schemas.microsoft.com/office/drawing/2014/main" id="{E6FC1B74-D941-24F2-45A3-AB0FC018035A}"/>
                </a:ext>
              </a:extLst>
            </p:cNvPr>
            <p:cNvSpPr txBox="1"/>
            <p:nvPr/>
          </p:nvSpPr>
          <p:spPr bwMode="auto">
            <a:xfrm>
              <a:off x="2431834" y="4385613"/>
              <a:ext cx="761307" cy="65135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Junín</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3.4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sp>
          <p:nvSpPr>
            <p:cNvPr id="65" name="TextBox 26">
              <a:extLst>
                <a:ext uri="{FF2B5EF4-FFF2-40B4-BE49-F238E27FC236}">
                  <a16:creationId xmlns:a16="http://schemas.microsoft.com/office/drawing/2014/main" id="{A2B9BF9D-C7CC-E895-ACB6-05001C32A43E}"/>
                </a:ext>
              </a:extLst>
            </p:cNvPr>
            <p:cNvSpPr txBox="1"/>
            <p:nvPr/>
          </p:nvSpPr>
          <p:spPr bwMode="auto">
            <a:xfrm>
              <a:off x="1737639" y="873661"/>
              <a:ext cx="848490" cy="65135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Amazonas</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2.5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2 inversiones</a:t>
              </a:r>
            </a:p>
          </p:txBody>
        </p:sp>
        <p:cxnSp>
          <p:nvCxnSpPr>
            <p:cNvPr id="66" name="Conector angular 394">
              <a:extLst>
                <a:ext uri="{FF2B5EF4-FFF2-40B4-BE49-F238E27FC236}">
                  <a16:creationId xmlns:a16="http://schemas.microsoft.com/office/drawing/2014/main" id="{A19D3EEB-7257-C80D-FFA1-F92D5926F09D}"/>
                </a:ext>
              </a:extLst>
            </p:cNvPr>
            <p:cNvCxnSpPr>
              <a:cxnSpLocks/>
              <a:endCxn id="65" idx="3"/>
            </p:cNvCxnSpPr>
            <p:nvPr/>
          </p:nvCxnSpPr>
          <p:spPr bwMode="auto">
            <a:xfrm rot="16200000" flipV="1">
              <a:off x="2209733" y="1575734"/>
              <a:ext cx="1007221" cy="254426"/>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TextBox 26">
              <a:extLst>
                <a:ext uri="{FF2B5EF4-FFF2-40B4-BE49-F238E27FC236}">
                  <a16:creationId xmlns:a16="http://schemas.microsoft.com/office/drawing/2014/main" id="{B6170763-0481-9BCF-50C0-0A034A94EC04}"/>
                </a:ext>
              </a:extLst>
            </p:cNvPr>
            <p:cNvSpPr txBox="1"/>
            <p:nvPr/>
          </p:nvSpPr>
          <p:spPr bwMode="auto">
            <a:xfrm>
              <a:off x="1028292" y="5742299"/>
              <a:ext cx="1446699" cy="651351"/>
            </a:xfrm>
            <a:prstGeom prst="rect">
              <a:avLst/>
            </a:prstGeom>
            <a:noFill/>
          </p:spPr>
          <p:txBody>
            <a:bodyPr wrap="square">
              <a:spAutoFit/>
            </a:bodyPr>
            <a:lstStyle/>
            <a:p>
              <a:pPr marL="0" marR="0" lvl="0" indent="0" algn="r" defTabSz="380498"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Multidepartamental</a:t>
              </a:r>
            </a:p>
            <a:p>
              <a:pPr marL="0" marR="0" lvl="0" indent="0" algn="r" defTabSz="380498"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9.5 M</a:t>
              </a:r>
            </a:p>
            <a:p>
              <a:pPr marL="0" marR="0" lvl="0" indent="0" algn="r" defTabSz="380498"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cxnSp>
          <p:nvCxnSpPr>
            <p:cNvPr id="68" name="Conector angular 155">
              <a:extLst>
                <a:ext uri="{FF2B5EF4-FFF2-40B4-BE49-F238E27FC236}">
                  <a16:creationId xmlns:a16="http://schemas.microsoft.com/office/drawing/2014/main" id="{92057E01-2D4B-16A6-CEB6-C129305024F9}"/>
                </a:ext>
              </a:extLst>
            </p:cNvPr>
            <p:cNvCxnSpPr>
              <a:cxnSpLocks/>
              <a:stCxn id="83" idx="7"/>
              <a:endCxn id="9" idx="1"/>
            </p:cNvCxnSpPr>
            <p:nvPr/>
          </p:nvCxnSpPr>
          <p:spPr bwMode="auto">
            <a:xfrm rot="5400000" flipH="1" flipV="1">
              <a:off x="4986678" y="4052399"/>
              <a:ext cx="73563" cy="830662"/>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onector angular 404">
              <a:extLst>
                <a:ext uri="{FF2B5EF4-FFF2-40B4-BE49-F238E27FC236}">
                  <a16:creationId xmlns:a16="http://schemas.microsoft.com/office/drawing/2014/main" id="{A38C49DC-067A-9BD3-E83D-B3C5820EEC26}"/>
                </a:ext>
              </a:extLst>
            </p:cNvPr>
            <p:cNvCxnSpPr>
              <a:cxnSpLocks/>
              <a:endCxn id="70" idx="1"/>
            </p:cNvCxnSpPr>
            <p:nvPr/>
          </p:nvCxnSpPr>
          <p:spPr bwMode="auto">
            <a:xfrm rot="5400000" flipH="1" flipV="1">
              <a:off x="3987897" y="2909327"/>
              <a:ext cx="1017896" cy="470756"/>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26">
              <a:extLst>
                <a:ext uri="{FF2B5EF4-FFF2-40B4-BE49-F238E27FC236}">
                  <a16:creationId xmlns:a16="http://schemas.microsoft.com/office/drawing/2014/main" id="{35BA4206-59A0-38FB-0104-B53024682374}"/>
                </a:ext>
              </a:extLst>
            </p:cNvPr>
            <p:cNvSpPr txBox="1"/>
            <p:nvPr/>
          </p:nvSpPr>
          <p:spPr bwMode="auto">
            <a:xfrm>
              <a:off x="4732223" y="2310080"/>
              <a:ext cx="875825" cy="65135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Ucayali</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0.1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2 inversiones</a:t>
              </a:r>
            </a:p>
          </p:txBody>
        </p:sp>
        <p:sp>
          <p:nvSpPr>
            <p:cNvPr id="71" name="TextBox 26">
              <a:extLst>
                <a:ext uri="{FF2B5EF4-FFF2-40B4-BE49-F238E27FC236}">
                  <a16:creationId xmlns:a16="http://schemas.microsoft.com/office/drawing/2014/main" id="{923F0A64-2FAF-445F-34C3-F983EE6555AD}"/>
                </a:ext>
              </a:extLst>
            </p:cNvPr>
            <p:cNvSpPr txBox="1"/>
            <p:nvPr/>
          </p:nvSpPr>
          <p:spPr bwMode="auto">
            <a:xfrm>
              <a:off x="5196174" y="3265252"/>
              <a:ext cx="1687125" cy="65135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Madre de Dios</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0.1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cxnSp>
          <p:nvCxnSpPr>
            <p:cNvPr id="72" name="Conector angular 404">
              <a:extLst>
                <a:ext uri="{FF2B5EF4-FFF2-40B4-BE49-F238E27FC236}">
                  <a16:creationId xmlns:a16="http://schemas.microsoft.com/office/drawing/2014/main" id="{53917623-AE3F-FCF2-17CF-86695DC6BA16}"/>
                </a:ext>
              </a:extLst>
            </p:cNvPr>
            <p:cNvCxnSpPr>
              <a:cxnSpLocks/>
              <a:endCxn id="71" idx="1"/>
            </p:cNvCxnSpPr>
            <p:nvPr/>
          </p:nvCxnSpPr>
          <p:spPr bwMode="auto">
            <a:xfrm rot="5400000" flipH="1" flipV="1">
              <a:off x="4735828" y="3768694"/>
              <a:ext cx="638111" cy="282581"/>
            </a:xfrm>
            <a:prstGeom prst="bentConnector2">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222 Elipse">
              <a:extLst>
                <a:ext uri="{FF2B5EF4-FFF2-40B4-BE49-F238E27FC236}">
                  <a16:creationId xmlns:a16="http://schemas.microsoft.com/office/drawing/2014/main" id="{AC626879-FB7B-36D5-2487-B0E980E0C996}"/>
                </a:ext>
              </a:extLst>
            </p:cNvPr>
            <p:cNvSpPr/>
            <p:nvPr/>
          </p:nvSpPr>
          <p:spPr>
            <a:xfrm>
              <a:off x="4205432" y="4275377"/>
              <a:ext cx="187745" cy="188472"/>
            </a:xfrm>
            <a:prstGeom prst="ellipse">
              <a:avLst/>
            </a:prstGeom>
            <a:solidFill>
              <a:srgbClr val="9DC3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A</a:t>
              </a:r>
            </a:p>
          </p:txBody>
        </p:sp>
        <p:sp>
          <p:nvSpPr>
            <p:cNvPr id="81" name="223 Elipse">
              <a:extLst>
                <a:ext uri="{FF2B5EF4-FFF2-40B4-BE49-F238E27FC236}">
                  <a16:creationId xmlns:a16="http://schemas.microsoft.com/office/drawing/2014/main" id="{02B8BBCA-FA88-409B-05F7-758279F9CD64}"/>
                </a:ext>
              </a:extLst>
            </p:cNvPr>
            <p:cNvSpPr/>
            <p:nvPr/>
          </p:nvSpPr>
          <p:spPr>
            <a:xfrm>
              <a:off x="4343597" y="4338855"/>
              <a:ext cx="187745" cy="188472"/>
            </a:xfrm>
            <a:prstGeom prst="ellipse">
              <a:avLst/>
            </a:prstGeom>
            <a:solidFill>
              <a:srgbClr val="368E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B</a:t>
              </a:r>
            </a:p>
          </p:txBody>
        </p:sp>
        <p:sp>
          <p:nvSpPr>
            <p:cNvPr id="85" name="231 Elipse">
              <a:extLst>
                <a:ext uri="{FF2B5EF4-FFF2-40B4-BE49-F238E27FC236}">
                  <a16:creationId xmlns:a16="http://schemas.microsoft.com/office/drawing/2014/main" id="{101A325D-2981-ABE6-64EA-10C76904AF00}"/>
                </a:ext>
              </a:extLst>
            </p:cNvPr>
            <p:cNvSpPr/>
            <p:nvPr/>
          </p:nvSpPr>
          <p:spPr>
            <a:xfrm>
              <a:off x="2637968" y="2911523"/>
              <a:ext cx="171310" cy="193649"/>
            </a:xfrm>
            <a:prstGeom prst="ellipse">
              <a:avLst/>
            </a:prstGeom>
            <a:solidFill>
              <a:srgbClr val="9DC3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A</a:t>
              </a:r>
            </a:p>
          </p:txBody>
        </p:sp>
        <p:sp>
          <p:nvSpPr>
            <p:cNvPr id="86" name="232 Elipse">
              <a:extLst>
                <a:ext uri="{FF2B5EF4-FFF2-40B4-BE49-F238E27FC236}">
                  <a16:creationId xmlns:a16="http://schemas.microsoft.com/office/drawing/2014/main" id="{2A435F09-485A-9675-3EAE-CE67DAC3A8D2}"/>
                </a:ext>
              </a:extLst>
            </p:cNvPr>
            <p:cNvSpPr/>
            <p:nvPr/>
          </p:nvSpPr>
          <p:spPr>
            <a:xfrm>
              <a:off x="2642439" y="3062256"/>
              <a:ext cx="187745" cy="188472"/>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E</a:t>
              </a:r>
            </a:p>
          </p:txBody>
        </p:sp>
        <p:sp>
          <p:nvSpPr>
            <p:cNvPr id="87" name="233 Elipse">
              <a:extLst>
                <a:ext uri="{FF2B5EF4-FFF2-40B4-BE49-F238E27FC236}">
                  <a16:creationId xmlns:a16="http://schemas.microsoft.com/office/drawing/2014/main" id="{CFA408D6-CA0E-9374-942B-3762677CFFF5}"/>
                </a:ext>
              </a:extLst>
            </p:cNvPr>
            <p:cNvSpPr/>
            <p:nvPr/>
          </p:nvSpPr>
          <p:spPr>
            <a:xfrm>
              <a:off x="2788103" y="2967007"/>
              <a:ext cx="167223" cy="208979"/>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black">
                      <a:lumMod val="75000"/>
                      <a:lumOff val="25000"/>
                    </a:prstClr>
                  </a:solidFill>
                  <a:effectLst/>
                  <a:uLnTx/>
                  <a:uFillTx/>
                  <a:latin typeface="Calibri"/>
                  <a:ea typeface="+mn-ea"/>
                  <a:cs typeface="+mn-cs"/>
                </a:rPr>
                <a:t>G</a:t>
              </a:r>
            </a:p>
          </p:txBody>
        </p:sp>
        <p:sp>
          <p:nvSpPr>
            <p:cNvPr id="88" name="241 Elipse">
              <a:extLst>
                <a:ext uri="{FF2B5EF4-FFF2-40B4-BE49-F238E27FC236}">
                  <a16:creationId xmlns:a16="http://schemas.microsoft.com/office/drawing/2014/main" id="{7F53B576-8E43-F45C-3983-2ED19D348F11}"/>
                </a:ext>
              </a:extLst>
            </p:cNvPr>
            <p:cNvSpPr/>
            <p:nvPr/>
          </p:nvSpPr>
          <p:spPr>
            <a:xfrm>
              <a:off x="3047508" y="3927246"/>
              <a:ext cx="187745" cy="188471"/>
            </a:xfrm>
            <a:prstGeom prst="ellipse">
              <a:avLst/>
            </a:prstGeom>
            <a:solidFill>
              <a:srgbClr val="9DC4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F</a:t>
              </a:r>
            </a:p>
          </p:txBody>
        </p:sp>
        <p:sp>
          <p:nvSpPr>
            <p:cNvPr id="89" name="242 Elipse">
              <a:extLst>
                <a:ext uri="{FF2B5EF4-FFF2-40B4-BE49-F238E27FC236}">
                  <a16:creationId xmlns:a16="http://schemas.microsoft.com/office/drawing/2014/main" id="{DE461CE2-C00C-12FA-B09F-3E79AAF5360D}"/>
                </a:ext>
              </a:extLst>
            </p:cNvPr>
            <p:cNvSpPr/>
            <p:nvPr/>
          </p:nvSpPr>
          <p:spPr>
            <a:xfrm>
              <a:off x="3028471" y="4090269"/>
              <a:ext cx="187745" cy="1884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I</a:t>
              </a:r>
            </a:p>
          </p:txBody>
        </p:sp>
        <p:sp>
          <p:nvSpPr>
            <p:cNvPr id="90" name="243 Elipse">
              <a:extLst>
                <a:ext uri="{FF2B5EF4-FFF2-40B4-BE49-F238E27FC236}">
                  <a16:creationId xmlns:a16="http://schemas.microsoft.com/office/drawing/2014/main" id="{1B0982E7-9D14-E26B-1668-6AC42E2907AA}"/>
                </a:ext>
              </a:extLst>
            </p:cNvPr>
            <p:cNvSpPr/>
            <p:nvPr/>
          </p:nvSpPr>
          <p:spPr>
            <a:xfrm>
              <a:off x="3174520" y="4094357"/>
              <a:ext cx="187745" cy="188471"/>
            </a:xfrm>
            <a:prstGeom prst="ellipse">
              <a:avLst/>
            </a:prstGeom>
            <a:solidFill>
              <a:srgbClr val="9DC3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A</a:t>
              </a:r>
            </a:p>
          </p:txBody>
        </p:sp>
        <p:sp>
          <p:nvSpPr>
            <p:cNvPr id="91" name="244 Elipse">
              <a:extLst>
                <a:ext uri="{FF2B5EF4-FFF2-40B4-BE49-F238E27FC236}">
                  <a16:creationId xmlns:a16="http://schemas.microsoft.com/office/drawing/2014/main" id="{991751C9-2410-8454-8D0C-C1CC4F2ECC12}"/>
                </a:ext>
              </a:extLst>
            </p:cNvPr>
            <p:cNvSpPr/>
            <p:nvPr/>
          </p:nvSpPr>
          <p:spPr>
            <a:xfrm>
              <a:off x="3199629" y="3944986"/>
              <a:ext cx="187745" cy="188471"/>
            </a:xfrm>
            <a:prstGeom prst="ellipse">
              <a:avLst/>
            </a:prstGeom>
            <a:solidFill>
              <a:srgbClr val="F9B2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C</a:t>
              </a:r>
            </a:p>
          </p:txBody>
        </p:sp>
        <p:sp>
          <p:nvSpPr>
            <p:cNvPr id="92" name="246 Elipse">
              <a:extLst>
                <a:ext uri="{FF2B5EF4-FFF2-40B4-BE49-F238E27FC236}">
                  <a16:creationId xmlns:a16="http://schemas.microsoft.com/office/drawing/2014/main" id="{C80EDCE1-9C4E-48D1-11F8-D5B6FE048FAE}"/>
                </a:ext>
              </a:extLst>
            </p:cNvPr>
            <p:cNvSpPr/>
            <p:nvPr/>
          </p:nvSpPr>
          <p:spPr>
            <a:xfrm>
              <a:off x="1097183" y="5772959"/>
              <a:ext cx="187745" cy="18847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I</a:t>
              </a:r>
            </a:p>
          </p:txBody>
        </p:sp>
      </p:grpSp>
      <p:grpSp>
        <p:nvGrpSpPr>
          <p:cNvPr id="11" name="Grupo 10"/>
          <p:cNvGrpSpPr/>
          <p:nvPr/>
        </p:nvGrpSpPr>
        <p:grpSpPr>
          <a:xfrm>
            <a:off x="6200253" y="2434156"/>
            <a:ext cx="1800281" cy="3083960"/>
            <a:chOff x="-279905" y="2117275"/>
            <a:chExt cx="3596075" cy="3083960"/>
          </a:xfrm>
        </p:grpSpPr>
        <p:sp>
          <p:nvSpPr>
            <p:cNvPr id="131" name="367 Elipse">
              <a:extLst>
                <a:ext uri="{FF2B5EF4-FFF2-40B4-BE49-F238E27FC236}">
                  <a16:creationId xmlns:a16="http://schemas.microsoft.com/office/drawing/2014/main" id="{45D77E4B-6373-1CAB-A7C1-EF4DE2B05C98}"/>
                </a:ext>
              </a:extLst>
            </p:cNvPr>
            <p:cNvSpPr/>
            <p:nvPr/>
          </p:nvSpPr>
          <p:spPr>
            <a:xfrm>
              <a:off x="-250114" y="2117275"/>
              <a:ext cx="503372" cy="255600"/>
            </a:xfrm>
            <a:prstGeom prst="ellipse">
              <a:avLst/>
            </a:prstGeom>
            <a:solidFill>
              <a:srgbClr val="368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B</a:t>
              </a:r>
            </a:p>
          </p:txBody>
        </p:sp>
        <p:grpSp>
          <p:nvGrpSpPr>
            <p:cNvPr id="112" name="348 Grupo">
              <a:extLst>
                <a:ext uri="{FF2B5EF4-FFF2-40B4-BE49-F238E27FC236}">
                  <a16:creationId xmlns:a16="http://schemas.microsoft.com/office/drawing/2014/main" id="{9D99D559-3AB6-6321-C9D1-35465C52E675}"/>
                </a:ext>
              </a:extLst>
            </p:cNvPr>
            <p:cNvGrpSpPr/>
            <p:nvPr/>
          </p:nvGrpSpPr>
          <p:grpSpPr>
            <a:xfrm>
              <a:off x="-269598" y="2521537"/>
              <a:ext cx="3294705" cy="255600"/>
              <a:chOff x="3763826" y="855717"/>
              <a:chExt cx="2573291" cy="245339"/>
            </a:xfrm>
          </p:grpSpPr>
          <p:sp>
            <p:nvSpPr>
              <p:cNvPr id="128" name="TextBox 26">
                <a:hlinkClick r:id="rId4" action="ppaction://hlinksldjump"/>
                <a:extLst>
                  <a:ext uri="{FF2B5EF4-FFF2-40B4-BE49-F238E27FC236}">
                    <a16:creationId xmlns:a16="http://schemas.microsoft.com/office/drawing/2014/main" id="{D648D1C2-3337-E8DA-8F4C-8418C57169E1}"/>
                  </a:ext>
                </a:extLst>
              </p:cNvPr>
              <p:cNvSpPr txBox="1"/>
              <p:nvPr/>
            </p:nvSpPr>
            <p:spPr bwMode="auto">
              <a:xfrm>
                <a:off x="4175323" y="856095"/>
                <a:ext cx="2161794" cy="243722"/>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003 (2 inversión)</a:t>
                </a:r>
              </a:p>
            </p:txBody>
          </p:sp>
          <p:sp>
            <p:nvSpPr>
              <p:cNvPr id="129" name="365 Elipse">
                <a:extLst>
                  <a:ext uri="{FF2B5EF4-FFF2-40B4-BE49-F238E27FC236}">
                    <a16:creationId xmlns:a16="http://schemas.microsoft.com/office/drawing/2014/main" id="{56C3D45E-2E72-FC4E-6C06-D1080A23D21D}"/>
                  </a:ext>
                </a:extLst>
              </p:cNvPr>
              <p:cNvSpPr/>
              <p:nvPr/>
            </p:nvSpPr>
            <p:spPr>
              <a:xfrm>
                <a:off x="3763826" y="855717"/>
                <a:ext cx="393153" cy="245339"/>
              </a:xfrm>
              <a:prstGeom prst="ellipse">
                <a:avLst/>
              </a:prstGeom>
              <a:solidFill>
                <a:srgbClr val="F9B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C</a:t>
                </a:r>
              </a:p>
            </p:txBody>
          </p:sp>
        </p:grpSp>
        <p:grpSp>
          <p:nvGrpSpPr>
            <p:cNvPr id="113" name="349 Grupo">
              <a:extLst>
                <a:ext uri="{FF2B5EF4-FFF2-40B4-BE49-F238E27FC236}">
                  <a16:creationId xmlns:a16="http://schemas.microsoft.com/office/drawing/2014/main" id="{43270FCF-AB42-D345-D5D5-1079B30C8907}"/>
                </a:ext>
              </a:extLst>
            </p:cNvPr>
            <p:cNvGrpSpPr/>
            <p:nvPr/>
          </p:nvGrpSpPr>
          <p:grpSpPr>
            <a:xfrm>
              <a:off x="-278262" y="2918562"/>
              <a:ext cx="3303370" cy="259121"/>
              <a:chOff x="3760147" y="985115"/>
              <a:chExt cx="2580057" cy="248719"/>
            </a:xfrm>
          </p:grpSpPr>
          <p:sp>
            <p:nvSpPr>
              <p:cNvPr id="126" name="TextBox 26">
                <a:hlinkClick r:id="rId4" action="ppaction://hlinksldjump"/>
                <a:extLst>
                  <a:ext uri="{FF2B5EF4-FFF2-40B4-BE49-F238E27FC236}">
                    <a16:creationId xmlns:a16="http://schemas.microsoft.com/office/drawing/2014/main" id="{320573B8-D211-5BC0-E506-8FB115DF92FA}"/>
                  </a:ext>
                </a:extLst>
              </p:cNvPr>
              <p:cNvSpPr txBox="1"/>
              <p:nvPr/>
            </p:nvSpPr>
            <p:spPr bwMode="auto">
              <a:xfrm>
                <a:off x="4187487" y="985115"/>
                <a:ext cx="2152717" cy="243723"/>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005 (6 inversiones)</a:t>
                </a:r>
              </a:p>
            </p:txBody>
          </p:sp>
          <p:sp>
            <p:nvSpPr>
              <p:cNvPr id="127" name="363 Elipse">
                <a:extLst>
                  <a:ext uri="{FF2B5EF4-FFF2-40B4-BE49-F238E27FC236}">
                    <a16:creationId xmlns:a16="http://schemas.microsoft.com/office/drawing/2014/main" id="{C441316F-5FFB-1985-8096-70355D7E182B}"/>
                  </a:ext>
                </a:extLst>
              </p:cNvPr>
              <p:cNvSpPr/>
              <p:nvPr/>
            </p:nvSpPr>
            <p:spPr>
              <a:xfrm>
                <a:off x="3760147" y="988495"/>
                <a:ext cx="393153" cy="245339"/>
              </a:xfrm>
              <a:prstGeom prst="ellipse">
                <a:avLst/>
              </a:prstGeom>
              <a:solidFill>
                <a:srgbClr val="0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D</a:t>
                </a:r>
              </a:p>
            </p:txBody>
          </p:sp>
        </p:grpSp>
        <p:grpSp>
          <p:nvGrpSpPr>
            <p:cNvPr id="114" name="350 Grupo">
              <a:extLst>
                <a:ext uri="{FF2B5EF4-FFF2-40B4-BE49-F238E27FC236}">
                  <a16:creationId xmlns:a16="http://schemas.microsoft.com/office/drawing/2014/main" id="{57A4EFDB-4203-EC33-BDCC-445AA5EB287E}"/>
                </a:ext>
              </a:extLst>
            </p:cNvPr>
            <p:cNvGrpSpPr/>
            <p:nvPr/>
          </p:nvGrpSpPr>
          <p:grpSpPr>
            <a:xfrm>
              <a:off x="-279905" y="3338265"/>
              <a:ext cx="3481697" cy="257310"/>
              <a:chOff x="9866919" y="798762"/>
              <a:chExt cx="2719338" cy="246980"/>
            </a:xfrm>
          </p:grpSpPr>
          <p:sp>
            <p:nvSpPr>
              <p:cNvPr id="124" name="TextBox 26">
                <a:hlinkClick r:id="rId5" action="ppaction://hlinksldjump"/>
                <a:extLst>
                  <a:ext uri="{FF2B5EF4-FFF2-40B4-BE49-F238E27FC236}">
                    <a16:creationId xmlns:a16="http://schemas.microsoft.com/office/drawing/2014/main" id="{FB679220-8D75-CAC6-1EC3-BB74D1291636}"/>
                  </a:ext>
                </a:extLst>
              </p:cNvPr>
              <p:cNvSpPr txBox="1"/>
              <p:nvPr/>
            </p:nvSpPr>
            <p:spPr bwMode="auto">
              <a:xfrm>
                <a:off x="10276935" y="802019"/>
                <a:ext cx="2309322" cy="243723"/>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007 (2 inversiones)</a:t>
                </a:r>
              </a:p>
            </p:txBody>
          </p:sp>
          <p:sp>
            <p:nvSpPr>
              <p:cNvPr id="125" name="361 Elipse">
                <a:extLst>
                  <a:ext uri="{FF2B5EF4-FFF2-40B4-BE49-F238E27FC236}">
                    <a16:creationId xmlns:a16="http://schemas.microsoft.com/office/drawing/2014/main" id="{7A3ADC9A-6C47-3D6A-24F3-573313BA3545}"/>
                  </a:ext>
                </a:extLst>
              </p:cNvPr>
              <p:cNvSpPr/>
              <p:nvPr/>
            </p:nvSpPr>
            <p:spPr>
              <a:xfrm>
                <a:off x="9866919" y="798762"/>
                <a:ext cx="393153" cy="24533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E</a:t>
                </a:r>
              </a:p>
            </p:txBody>
          </p:sp>
        </p:grpSp>
        <p:grpSp>
          <p:nvGrpSpPr>
            <p:cNvPr id="115" name="351 Grupo">
              <a:extLst>
                <a:ext uri="{FF2B5EF4-FFF2-40B4-BE49-F238E27FC236}">
                  <a16:creationId xmlns:a16="http://schemas.microsoft.com/office/drawing/2014/main" id="{E2CB2AF2-DAEF-DD34-D6C1-B5F9096930B6}"/>
                </a:ext>
              </a:extLst>
            </p:cNvPr>
            <p:cNvGrpSpPr/>
            <p:nvPr/>
          </p:nvGrpSpPr>
          <p:grpSpPr>
            <a:xfrm>
              <a:off x="-279905" y="3735699"/>
              <a:ext cx="3468525" cy="267114"/>
              <a:chOff x="2168708" y="1268546"/>
              <a:chExt cx="2709048" cy="256389"/>
            </a:xfrm>
          </p:grpSpPr>
          <p:sp>
            <p:nvSpPr>
              <p:cNvPr id="122" name="TextBox 26">
                <a:hlinkClick r:id="rId6" action="ppaction://hlinksldjump"/>
                <a:extLst>
                  <a:ext uri="{FF2B5EF4-FFF2-40B4-BE49-F238E27FC236}">
                    <a16:creationId xmlns:a16="http://schemas.microsoft.com/office/drawing/2014/main" id="{A530298F-EFAB-A9B1-6021-E116068A563C}"/>
                  </a:ext>
                </a:extLst>
              </p:cNvPr>
              <p:cNvSpPr txBox="1"/>
              <p:nvPr/>
            </p:nvSpPr>
            <p:spPr bwMode="auto">
              <a:xfrm>
                <a:off x="2580316" y="1268546"/>
                <a:ext cx="2297440" cy="24372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008 (14 inversiones)</a:t>
                </a:r>
              </a:p>
            </p:txBody>
          </p:sp>
          <p:sp>
            <p:nvSpPr>
              <p:cNvPr id="123" name="359 Elipse">
                <a:extLst>
                  <a:ext uri="{FF2B5EF4-FFF2-40B4-BE49-F238E27FC236}">
                    <a16:creationId xmlns:a16="http://schemas.microsoft.com/office/drawing/2014/main" id="{ACD9D1DA-B010-D818-7DD0-73D5CDDC46BC}"/>
                  </a:ext>
                </a:extLst>
              </p:cNvPr>
              <p:cNvSpPr/>
              <p:nvPr/>
            </p:nvSpPr>
            <p:spPr>
              <a:xfrm>
                <a:off x="2168708" y="1279597"/>
                <a:ext cx="393152" cy="245338"/>
              </a:xfrm>
              <a:prstGeom prst="ellipse">
                <a:avLst/>
              </a:prstGeom>
              <a:solidFill>
                <a:srgbClr val="9D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F</a:t>
                </a:r>
              </a:p>
            </p:txBody>
          </p:sp>
        </p:grpSp>
        <p:grpSp>
          <p:nvGrpSpPr>
            <p:cNvPr id="116" name="352 Grupo">
              <a:extLst>
                <a:ext uri="{FF2B5EF4-FFF2-40B4-BE49-F238E27FC236}">
                  <a16:creationId xmlns:a16="http://schemas.microsoft.com/office/drawing/2014/main" id="{78A38733-1F5D-5820-6FDD-ABB2946A3681}"/>
                </a:ext>
              </a:extLst>
            </p:cNvPr>
            <p:cNvGrpSpPr/>
            <p:nvPr/>
          </p:nvGrpSpPr>
          <p:grpSpPr>
            <a:xfrm>
              <a:off x="-278230" y="4142185"/>
              <a:ext cx="3594400" cy="261079"/>
              <a:chOff x="2209692" y="1414547"/>
              <a:chExt cx="2807362" cy="250597"/>
            </a:xfrm>
          </p:grpSpPr>
          <p:sp>
            <p:nvSpPr>
              <p:cNvPr id="120" name="TextBox 26">
                <a:hlinkClick r:id="rId5" action="ppaction://hlinksldjump"/>
                <a:extLst>
                  <a:ext uri="{FF2B5EF4-FFF2-40B4-BE49-F238E27FC236}">
                    <a16:creationId xmlns:a16="http://schemas.microsoft.com/office/drawing/2014/main" id="{AD1745B4-62F6-2F63-F367-0A0034C94995}"/>
                  </a:ext>
                </a:extLst>
              </p:cNvPr>
              <p:cNvSpPr txBox="1"/>
              <p:nvPr/>
            </p:nvSpPr>
            <p:spPr bwMode="auto">
              <a:xfrm>
                <a:off x="2632962" y="1414547"/>
                <a:ext cx="2384092" cy="243721"/>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009 (2 inversiones)</a:t>
                </a:r>
              </a:p>
            </p:txBody>
          </p:sp>
          <p:sp>
            <p:nvSpPr>
              <p:cNvPr id="121" name="357 Elipse">
                <a:extLst>
                  <a:ext uri="{FF2B5EF4-FFF2-40B4-BE49-F238E27FC236}">
                    <a16:creationId xmlns:a16="http://schemas.microsoft.com/office/drawing/2014/main" id="{4688FF46-F3A3-A7B5-E796-4878EF658CC7}"/>
                  </a:ext>
                </a:extLst>
              </p:cNvPr>
              <p:cNvSpPr/>
              <p:nvPr/>
            </p:nvSpPr>
            <p:spPr>
              <a:xfrm>
                <a:off x="2209692" y="1419807"/>
                <a:ext cx="393153" cy="24533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lumMod val="75000"/>
                        <a:lumOff val="25000"/>
                      </a:prstClr>
                    </a:solidFill>
                    <a:effectLst/>
                    <a:uLnTx/>
                    <a:uFillTx/>
                    <a:latin typeface="Calibri"/>
                    <a:ea typeface="+mn-ea"/>
                    <a:cs typeface="+mn-cs"/>
                  </a:rPr>
                  <a:t>G</a:t>
                </a:r>
              </a:p>
            </p:txBody>
          </p:sp>
        </p:grpSp>
        <p:grpSp>
          <p:nvGrpSpPr>
            <p:cNvPr id="3" name="Grupo 2"/>
            <p:cNvGrpSpPr/>
            <p:nvPr/>
          </p:nvGrpSpPr>
          <p:grpSpPr>
            <a:xfrm>
              <a:off x="-255659" y="4925043"/>
              <a:ext cx="3004040" cy="276192"/>
              <a:chOff x="-2084459" y="4925043"/>
              <a:chExt cx="3004040" cy="276192"/>
            </a:xfrm>
          </p:grpSpPr>
          <p:sp>
            <p:nvSpPr>
              <p:cNvPr id="119" name="355 Elipse">
                <a:extLst>
                  <a:ext uri="{FF2B5EF4-FFF2-40B4-BE49-F238E27FC236}">
                    <a16:creationId xmlns:a16="http://schemas.microsoft.com/office/drawing/2014/main" id="{D76CBCBF-572B-ADEE-553D-09DDAF16F1A4}"/>
                  </a:ext>
                </a:extLst>
              </p:cNvPr>
              <p:cNvSpPr/>
              <p:nvPr/>
            </p:nvSpPr>
            <p:spPr>
              <a:xfrm>
                <a:off x="-2084459" y="4925043"/>
                <a:ext cx="503372" cy="255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white"/>
                    </a:solidFill>
                    <a:effectLst/>
                    <a:uLnTx/>
                    <a:uFillTx/>
                    <a:latin typeface="Calibri"/>
                    <a:ea typeface="+mn-ea"/>
                    <a:cs typeface="+mn-cs"/>
                  </a:rPr>
                  <a:t>I</a:t>
                </a:r>
              </a:p>
            </p:txBody>
          </p:sp>
          <p:sp>
            <p:nvSpPr>
              <p:cNvPr id="140" name="TextBox 26">
                <a:hlinkClick r:id="rId7" action="ppaction://hlinksldjump"/>
                <a:extLst>
                  <a:ext uri="{FF2B5EF4-FFF2-40B4-BE49-F238E27FC236}">
                    <a16:creationId xmlns:a16="http://schemas.microsoft.com/office/drawing/2014/main" id="{3CB3F921-65C1-6311-E141-27F14331A7C8}"/>
                  </a:ext>
                </a:extLst>
              </p:cNvPr>
              <p:cNvSpPr txBox="1"/>
              <p:nvPr/>
            </p:nvSpPr>
            <p:spPr bwMode="auto">
              <a:xfrm>
                <a:off x="-1570025" y="4947319"/>
                <a:ext cx="2489606" cy="253916"/>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IRTP (9 inversiones)</a:t>
                </a:r>
              </a:p>
            </p:txBody>
          </p:sp>
        </p:grpSp>
        <p:grpSp>
          <p:nvGrpSpPr>
            <p:cNvPr id="5" name="Grupo 4"/>
            <p:cNvGrpSpPr/>
            <p:nvPr/>
          </p:nvGrpSpPr>
          <p:grpSpPr>
            <a:xfrm>
              <a:off x="-258313" y="4543518"/>
              <a:ext cx="3380353" cy="258736"/>
              <a:chOff x="-2087113" y="4543518"/>
              <a:chExt cx="3380353" cy="258736"/>
            </a:xfrm>
          </p:grpSpPr>
          <p:sp>
            <p:nvSpPr>
              <p:cNvPr id="118" name="TextBox 26">
                <a:hlinkClick r:id="rId8" action="ppaction://hlinksldjump"/>
                <a:extLst>
                  <a:ext uri="{FF2B5EF4-FFF2-40B4-BE49-F238E27FC236}">
                    <a16:creationId xmlns:a16="http://schemas.microsoft.com/office/drawing/2014/main" id="{5A659C14-BD0C-4956-366A-9035B8324646}"/>
                  </a:ext>
                </a:extLst>
              </p:cNvPr>
              <p:cNvSpPr txBox="1"/>
              <p:nvPr/>
            </p:nvSpPr>
            <p:spPr bwMode="auto">
              <a:xfrm>
                <a:off x="-1592242" y="4543518"/>
                <a:ext cx="2885482" cy="253916"/>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AGN (4 inversiones)</a:t>
                </a:r>
              </a:p>
            </p:txBody>
          </p:sp>
          <p:sp>
            <p:nvSpPr>
              <p:cNvPr id="141" name="357 Elipse">
                <a:extLst>
                  <a:ext uri="{FF2B5EF4-FFF2-40B4-BE49-F238E27FC236}">
                    <a16:creationId xmlns:a16="http://schemas.microsoft.com/office/drawing/2014/main" id="{9DD558AC-8E07-8ED7-070B-3F1604D4EF13}"/>
                  </a:ext>
                </a:extLst>
              </p:cNvPr>
              <p:cNvSpPr/>
              <p:nvPr/>
            </p:nvSpPr>
            <p:spPr>
              <a:xfrm>
                <a:off x="-2087113" y="4546654"/>
                <a:ext cx="503372" cy="2556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1" i="0" u="none" strike="noStrike" kern="1200" cap="none" spc="0" normalizeH="0" baseline="0" noProof="0" dirty="0">
                    <a:ln>
                      <a:noFill/>
                    </a:ln>
                    <a:solidFill>
                      <a:prstClr val="white"/>
                    </a:solidFill>
                    <a:effectLst/>
                    <a:uLnTx/>
                    <a:uFillTx/>
                    <a:latin typeface="Calibri"/>
                    <a:ea typeface="+mn-ea"/>
                    <a:cs typeface="+mn-cs"/>
                  </a:rPr>
                  <a:t>H</a:t>
                </a:r>
              </a:p>
            </p:txBody>
          </p:sp>
        </p:grpSp>
      </p:grpSp>
      <p:sp>
        <p:nvSpPr>
          <p:cNvPr id="146" name="TextBox 26">
            <a:extLst>
              <a:ext uri="{FF2B5EF4-FFF2-40B4-BE49-F238E27FC236}">
                <a16:creationId xmlns:a16="http://schemas.microsoft.com/office/drawing/2014/main" id="{D0A829A2-3DC1-9F18-8841-7D4DBE4E25D5}"/>
              </a:ext>
            </a:extLst>
          </p:cNvPr>
          <p:cNvSpPr txBox="1"/>
          <p:nvPr/>
        </p:nvSpPr>
        <p:spPr bwMode="auto">
          <a:xfrm>
            <a:off x="5289248" y="5090503"/>
            <a:ext cx="826861" cy="521297"/>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Puno</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4.8 M</a:t>
            </a:r>
          </a:p>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3 inversiones</a:t>
            </a:r>
          </a:p>
        </p:txBody>
      </p:sp>
      <p:cxnSp>
        <p:nvCxnSpPr>
          <p:cNvPr id="147" name="Conector angular 404">
            <a:extLst>
              <a:ext uri="{FF2B5EF4-FFF2-40B4-BE49-F238E27FC236}">
                <a16:creationId xmlns:a16="http://schemas.microsoft.com/office/drawing/2014/main" id="{C20F1085-B944-8BE9-ECD0-178035E64608}"/>
              </a:ext>
            </a:extLst>
          </p:cNvPr>
          <p:cNvCxnSpPr>
            <a:cxnSpLocks/>
            <a:endCxn id="146" idx="1"/>
          </p:cNvCxnSpPr>
          <p:nvPr/>
        </p:nvCxnSpPr>
        <p:spPr bwMode="auto">
          <a:xfrm>
            <a:off x="4875667" y="5066294"/>
            <a:ext cx="413581" cy="284858"/>
          </a:xfrm>
          <a:prstGeom prst="bentConnector3">
            <a:avLst>
              <a:gd name="adj1" fmla="val 1570"/>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BF3F0A95-6A4C-E4BF-5DAB-CC263FB9586E}"/>
              </a:ext>
            </a:extLst>
          </p:cNvPr>
          <p:cNvSpPr txBox="1">
            <a:spLocks/>
          </p:cNvSpPr>
          <p:nvPr/>
        </p:nvSpPr>
        <p:spPr>
          <a:xfrm>
            <a:off x="865817" y="-158935"/>
            <a:ext cx="10941332" cy="759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PE" sz="3300" b="1" dirty="0">
                <a:solidFill>
                  <a:srgbClr val="002060"/>
                </a:solidFill>
                <a:latin typeface="Calibri" panose="020F0502020204030204" pitchFamily="34" charset="0"/>
                <a:cs typeface="Calibri" panose="020F0502020204030204" pitchFamily="34" charset="0"/>
              </a:rPr>
              <a:t>Cartera de inversiones con presupuesto en el 2023 por región</a:t>
            </a:r>
          </a:p>
        </p:txBody>
      </p:sp>
      <p:sp>
        <p:nvSpPr>
          <p:cNvPr id="15" name="TextBox 26">
            <a:extLst>
              <a:ext uri="{FF2B5EF4-FFF2-40B4-BE49-F238E27FC236}">
                <a16:creationId xmlns:a16="http://schemas.microsoft.com/office/drawing/2014/main" id="{5F80B678-CFD5-578A-BD9A-AC1CD30F0656}"/>
              </a:ext>
            </a:extLst>
          </p:cNvPr>
          <p:cNvSpPr txBox="1"/>
          <p:nvPr/>
        </p:nvSpPr>
        <p:spPr bwMode="auto">
          <a:xfrm>
            <a:off x="536242" y="2303619"/>
            <a:ext cx="1160097" cy="521297"/>
          </a:xfrm>
          <a:prstGeom prst="rect">
            <a:avLst/>
          </a:prstGeom>
          <a:noFill/>
        </p:spPr>
        <p:txBody>
          <a:bodyPr>
            <a:spAutoFit/>
          </a:bodyPr>
          <a:lstStyle/>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1"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Tumbes</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S/ 0.1 M</a:t>
            </a:r>
          </a:p>
          <a:p>
            <a:pPr marL="0" marR="0" lvl="0" indent="0" algn="r" defTabSz="381345" rtl="0" eaLnBrk="1" fontAlgn="auto" latinLnBrk="0" hangingPunct="1">
              <a:lnSpc>
                <a:spcPct val="100000"/>
              </a:lnSpc>
              <a:spcBef>
                <a:spcPts val="0"/>
              </a:spcBef>
              <a:spcAft>
                <a:spcPts val="0"/>
              </a:spcAft>
              <a:buClrTx/>
              <a:buSzTx/>
              <a:buFontTx/>
              <a:buNone/>
              <a:tabLst/>
              <a:defRPr/>
            </a:pPr>
            <a:r>
              <a:rPr kumimoji="0" lang="es-PE" altLang="ko-KR" sz="929" b="0" i="0" u="none" strike="noStrike" kern="1200" cap="none" spc="0" normalizeH="0" baseline="0" noProof="0" dirty="0">
                <a:ln>
                  <a:noFill/>
                </a:ln>
                <a:solidFill>
                  <a:prstClr val="black"/>
                </a:solidFill>
                <a:effectLst/>
                <a:uLnTx/>
                <a:uFillTx/>
                <a:latin typeface="Calibri"/>
                <a:ea typeface="맑은 고딕" panose="020B0503020000020004" pitchFamily="34" charset="-127"/>
                <a:cs typeface="Arial" pitchFamily="34" charset="0"/>
              </a:rPr>
              <a:t>1 inversión</a:t>
            </a:r>
          </a:p>
        </p:txBody>
      </p:sp>
      <p:cxnSp>
        <p:nvCxnSpPr>
          <p:cNvPr id="16" name="Conector angular 424">
            <a:extLst>
              <a:ext uri="{FF2B5EF4-FFF2-40B4-BE49-F238E27FC236}">
                <a16:creationId xmlns:a16="http://schemas.microsoft.com/office/drawing/2014/main" id="{0BE6CCF2-D5D9-F879-98C4-05E1A1A6EAD2}"/>
              </a:ext>
            </a:extLst>
          </p:cNvPr>
          <p:cNvCxnSpPr>
            <a:cxnSpLocks/>
            <a:endCxn id="15" idx="3"/>
          </p:cNvCxnSpPr>
          <p:nvPr/>
        </p:nvCxnSpPr>
        <p:spPr bwMode="auto">
          <a:xfrm rot="10800000">
            <a:off x="1696340" y="2564269"/>
            <a:ext cx="406921" cy="69163"/>
          </a:xfrm>
          <a:prstGeom prst="bentConnector3">
            <a:avLst>
              <a:gd name="adj1" fmla="val 777"/>
            </a:avLst>
          </a:prstGeom>
          <a:ln w="9525">
            <a:solidFill>
              <a:srgbClr val="996633"/>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195 Rectángulo redondeado">
            <a:extLst>
              <a:ext uri="{FF2B5EF4-FFF2-40B4-BE49-F238E27FC236}">
                <a16:creationId xmlns:a16="http://schemas.microsoft.com/office/drawing/2014/main" id="{71CE3F15-E5A7-67DF-57D7-86075F39B778}"/>
              </a:ext>
            </a:extLst>
          </p:cNvPr>
          <p:cNvSpPr/>
          <p:nvPr/>
        </p:nvSpPr>
        <p:spPr>
          <a:xfrm>
            <a:off x="8571231" y="1688644"/>
            <a:ext cx="1993900" cy="340969"/>
          </a:xfrm>
          <a:prstGeom prst="roundRect">
            <a:avLst/>
          </a:prstGeom>
          <a:solidFill>
            <a:srgbClr val="0CA3BA"/>
          </a:solidFill>
          <a:ln>
            <a:solidFill>
              <a:srgbClr val="0A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PIM 2023</a:t>
            </a:r>
          </a:p>
        </p:txBody>
      </p:sp>
      <p:sp>
        <p:nvSpPr>
          <p:cNvPr id="12" name="196 Rectángulo">
            <a:extLst>
              <a:ext uri="{FF2B5EF4-FFF2-40B4-BE49-F238E27FC236}">
                <a16:creationId xmlns:a16="http://schemas.microsoft.com/office/drawing/2014/main" id="{04C6D910-32D2-7AA9-A589-4E9B1CFD58C4}"/>
              </a:ext>
            </a:extLst>
          </p:cNvPr>
          <p:cNvSpPr/>
          <p:nvPr/>
        </p:nvSpPr>
        <p:spPr>
          <a:xfrm>
            <a:off x="8240312" y="1747944"/>
            <a:ext cx="3402171" cy="1749431"/>
          </a:xfrm>
          <a:prstGeom prst="rect">
            <a:avLst/>
          </a:prstGeom>
          <a:noFill/>
          <a:ln>
            <a:solidFill>
              <a:srgbClr val="0CA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197 CuadroTexto">
            <a:extLst>
              <a:ext uri="{FF2B5EF4-FFF2-40B4-BE49-F238E27FC236}">
                <a16:creationId xmlns:a16="http://schemas.microsoft.com/office/drawing/2014/main" id="{BA0D0478-5088-A9D8-0A95-DA60440BE87A}"/>
              </a:ext>
            </a:extLst>
          </p:cNvPr>
          <p:cNvSpPr txBox="1"/>
          <p:nvPr/>
        </p:nvSpPr>
        <p:spPr>
          <a:xfrm>
            <a:off x="8366090" y="2066066"/>
            <a:ext cx="92620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7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IRTP</a:t>
            </a:r>
          </a:p>
        </p:txBody>
      </p:sp>
      <p:sp>
        <p:nvSpPr>
          <p:cNvPr id="14" name="198 CuadroTexto">
            <a:extLst>
              <a:ext uri="{FF2B5EF4-FFF2-40B4-BE49-F238E27FC236}">
                <a16:creationId xmlns:a16="http://schemas.microsoft.com/office/drawing/2014/main" id="{48B84416-D8D6-CB85-B211-ACAEFCDF6592}"/>
              </a:ext>
            </a:extLst>
          </p:cNvPr>
          <p:cNvSpPr txBox="1"/>
          <p:nvPr/>
        </p:nvSpPr>
        <p:spPr>
          <a:xfrm>
            <a:off x="8932278" y="2049373"/>
            <a:ext cx="3095696" cy="14311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Symbol"/>
              <a:buChar char="®"/>
              <a:tabLst/>
              <a:defRPr/>
            </a:pPr>
            <a:r>
              <a:rPr kumimoji="0" lang="es-PE"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Symbol"/>
              </a:rPr>
              <a:t>    S/ 152.6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Symbo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7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Symbol"/>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sym typeface="Symbol"/>
              </a:rPr>
              <a:t>S/ 118.0</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sym typeface="Symbol"/>
              </a:rPr>
              <a:t>S/ 1.3 M</a:t>
            </a:r>
            <a:endParaRPr kumimoji="0" lang="es-PE" sz="1600" b="1" i="0" u="none" strike="noStrike" kern="1200" cap="none" spc="0" normalizeH="0" baseline="0" noProof="0" dirty="0">
              <a:ln>
                <a:noFill/>
              </a:ln>
              <a:solidFill>
                <a:srgbClr val="595959"/>
              </a:solidFill>
              <a:effectLst/>
              <a:uLnTx/>
              <a:uFillTx/>
              <a:latin typeface="Calibri" panose="020F0502020204030204"/>
              <a:ea typeface="+mn-ea"/>
              <a:cs typeface="+mn-cs"/>
              <a:sym typeface="Symbol"/>
            </a:endParaRPr>
          </a:p>
          <a:p>
            <a:pPr marL="285750" marR="0" lvl="0" indent="-285750" algn="l" defTabSz="914400" rtl="0" eaLnBrk="1" fontAlgn="auto" latinLnBrk="0" hangingPunct="1">
              <a:lnSpc>
                <a:spcPct val="100000"/>
              </a:lnSpc>
              <a:spcBef>
                <a:spcPts val="0"/>
              </a:spcBef>
              <a:spcAft>
                <a:spcPts val="0"/>
              </a:spcAft>
              <a:buClrTx/>
              <a:buSzTx/>
              <a:buFont typeface="Symbol"/>
              <a:buChar char="®"/>
              <a:tabLst/>
              <a:defRPr/>
            </a:pPr>
            <a:r>
              <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sym typeface="Symbol"/>
              </a:rPr>
              <a:t>S/ 33.3 M</a:t>
            </a:r>
            <a:endParaRPr kumimoji="0" lang="es-P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195 Rectángulo redondeado">
            <a:extLst>
              <a:ext uri="{FF2B5EF4-FFF2-40B4-BE49-F238E27FC236}">
                <a16:creationId xmlns:a16="http://schemas.microsoft.com/office/drawing/2014/main" id="{27C8ED6F-370C-FC34-152D-74E917E360C8}"/>
              </a:ext>
            </a:extLst>
          </p:cNvPr>
          <p:cNvSpPr/>
          <p:nvPr/>
        </p:nvSpPr>
        <p:spPr>
          <a:xfrm>
            <a:off x="8548195" y="3649650"/>
            <a:ext cx="1993900" cy="340969"/>
          </a:xfrm>
          <a:prstGeom prst="roundRect">
            <a:avLst/>
          </a:prstGeom>
          <a:solidFill>
            <a:srgbClr val="0CA3BA"/>
          </a:solidFill>
          <a:ln>
            <a:solidFill>
              <a:srgbClr val="0A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panose="020F0502020204030204"/>
                <a:ea typeface="+mn-ea"/>
                <a:cs typeface="+mn-cs"/>
              </a:rPr>
              <a:t>8</a:t>
            </a:r>
            <a:r>
              <a:rPr kumimoji="0" lang="es-PE" sz="1800" b="1" i="0" u="none" strike="noStrike" kern="1200" cap="none" spc="0" normalizeH="0" baseline="0" noProof="0" dirty="0">
                <a:ln>
                  <a:noFill/>
                </a:ln>
                <a:solidFill>
                  <a:prstClr val="white"/>
                </a:solidFill>
                <a:effectLst/>
                <a:uLnTx/>
                <a:uFillTx/>
                <a:latin typeface="Calibri" panose="020F0502020204030204"/>
                <a:ea typeface="+mn-ea"/>
                <a:cs typeface="+mn-cs"/>
              </a:rPr>
              <a:t>9 inversiones</a:t>
            </a:r>
          </a:p>
        </p:txBody>
      </p:sp>
      <p:sp>
        <p:nvSpPr>
          <p:cNvPr id="18" name="196 Rectángulo">
            <a:extLst>
              <a:ext uri="{FF2B5EF4-FFF2-40B4-BE49-F238E27FC236}">
                <a16:creationId xmlns:a16="http://schemas.microsoft.com/office/drawing/2014/main" id="{9AFE83A0-194E-341D-7C83-03C5EC9F76BD}"/>
              </a:ext>
            </a:extLst>
          </p:cNvPr>
          <p:cNvSpPr/>
          <p:nvPr/>
        </p:nvSpPr>
        <p:spPr>
          <a:xfrm>
            <a:off x="8236605" y="3641549"/>
            <a:ext cx="3405878" cy="2173457"/>
          </a:xfrm>
          <a:prstGeom prst="rect">
            <a:avLst/>
          </a:prstGeom>
          <a:noFill/>
          <a:ln>
            <a:solidFill>
              <a:srgbClr val="0CA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197 CuadroTexto">
            <a:extLst>
              <a:ext uri="{FF2B5EF4-FFF2-40B4-BE49-F238E27FC236}">
                <a16:creationId xmlns:a16="http://schemas.microsoft.com/office/drawing/2014/main" id="{93BA876D-95E5-C896-B83C-A024BCB15BFA}"/>
              </a:ext>
            </a:extLst>
          </p:cNvPr>
          <p:cNvSpPr txBox="1"/>
          <p:nvPr/>
        </p:nvSpPr>
        <p:spPr>
          <a:xfrm>
            <a:off x="8364167" y="3990619"/>
            <a:ext cx="3489252" cy="1892826"/>
          </a:xfrm>
          <a:prstGeom prst="rect">
            <a:avLst/>
          </a:prstGeom>
          <a:noFill/>
        </p:spPr>
        <p:txBody>
          <a:bodyPr wrap="square" rtlCol="0">
            <a:spAutoFit/>
          </a:bodyPr>
          <a:lstStyle/>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01</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inversión cerrada en el BI</a:t>
            </a:r>
            <a:r>
              <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endPar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20</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inversiones en liquidación</a:t>
            </a:r>
          </a:p>
          <a:p>
            <a:pPr marL="0" marR="0" lvl="0" indent="0" algn="l" defTabSz="1096134" rtl="0" eaLnBrk="1" fontAlgn="auto" latinLnBrk="0" hangingPunct="1">
              <a:lnSpc>
                <a:spcPct val="100000"/>
              </a:lnSpc>
              <a:spcBef>
                <a:spcPts val="0"/>
              </a:spcBef>
              <a:spcAft>
                <a:spcPts val="0"/>
              </a:spcAft>
              <a:buClrTx/>
              <a:buSzTx/>
              <a:buFontTx/>
              <a:buNone/>
              <a:tabLst/>
              <a:defRPr/>
            </a:pPr>
            <a:endParaRPr kumimoji="0" lang="es-PE" sz="5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49</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inversiones en ejecución física</a:t>
            </a:r>
          </a:p>
          <a:p>
            <a:pPr marL="0" marR="0" lvl="0" indent="0" algn="l" defTabSz="1096134" rtl="0" eaLnBrk="1" fontAlgn="auto" latinLnBrk="0" hangingPunct="1">
              <a:lnSpc>
                <a:spcPct val="100000"/>
              </a:lnSpc>
              <a:spcBef>
                <a:spcPts val="0"/>
              </a:spcBef>
              <a:spcAft>
                <a:spcPts val="0"/>
              </a:spcAft>
              <a:buClrTx/>
              <a:buSzTx/>
              <a:buFontTx/>
              <a:buNone/>
              <a:tabLst/>
              <a:defRPr/>
            </a:pPr>
            <a:endPar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06</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inversiones con ET/DE registrado en el BI</a:t>
            </a:r>
          </a:p>
          <a:p>
            <a:pPr marL="0" marR="0" lvl="0" indent="0" algn="l" defTabSz="1096134" rtl="0" eaLnBrk="1" fontAlgn="auto" latinLnBrk="0" hangingPunct="1">
              <a:lnSpc>
                <a:spcPct val="100000"/>
              </a:lnSpc>
              <a:spcBef>
                <a:spcPts val="0"/>
              </a:spcBef>
              <a:spcAft>
                <a:spcPts val="0"/>
              </a:spcAft>
              <a:buClrTx/>
              <a:buSzTx/>
              <a:buFontTx/>
              <a:buNone/>
              <a:tabLst/>
              <a:defRPr/>
            </a:pPr>
            <a:endPar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07</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inversiones con ET en elaboración</a:t>
            </a:r>
          </a:p>
          <a:p>
            <a:pPr marL="0" marR="0" lvl="0" indent="0" algn="l" defTabSz="1096134" rtl="0" eaLnBrk="1" fontAlgn="auto" latinLnBrk="0" hangingPunct="1">
              <a:lnSpc>
                <a:spcPct val="100000"/>
              </a:lnSpc>
              <a:spcBef>
                <a:spcPts val="0"/>
              </a:spcBef>
              <a:spcAft>
                <a:spcPts val="0"/>
              </a:spcAft>
              <a:buClrTx/>
              <a:buSzTx/>
              <a:buFontTx/>
              <a:buNone/>
              <a:tabLst/>
              <a:defRPr/>
            </a:pPr>
            <a:endPar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01</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inversión con ET aprobado</a:t>
            </a:r>
          </a:p>
          <a:p>
            <a:pPr marL="0" marR="0" lvl="0" indent="0" algn="l" defTabSz="1096134" rtl="0" eaLnBrk="1" fontAlgn="auto" latinLnBrk="0" hangingPunct="1">
              <a:lnSpc>
                <a:spcPct val="100000"/>
              </a:lnSpc>
              <a:spcBef>
                <a:spcPts val="0"/>
              </a:spcBef>
              <a:spcAft>
                <a:spcPts val="0"/>
              </a:spcAft>
              <a:buClrTx/>
              <a:buSzTx/>
              <a:buFontTx/>
              <a:buNone/>
              <a:tabLst/>
              <a:defRPr/>
            </a:pPr>
            <a:endParaRPr kumimoji="0" lang="es-MX" sz="5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l" defTabSz="1096134"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5B9BD5">
                    <a:lumMod val="75000"/>
                  </a:srgbClr>
                </a:solidFill>
                <a:effectLst/>
                <a:uLnTx/>
                <a:uFillTx/>
                <a:latin typeface="Calibri"/>
                <a:ea typeface="+mn-ea"/>
                <a:cs typeface="+mn-cs"/>
              </a:rPr>
              <a:t>05</a:t>
            </a:r>
            <a:r>
              <a:rPr kumimoji="0" lang="es-MX" sz="1200" b="1" i="0" u="none" strike="noStrike" kern="1200" cap="none" spc="0" normalizeH="0" baseline="0" noProof="0" dirty="0">
                <a:ln>
                  <a:noFill/>
                </a:ln>
                <a:solidFill>
                  <a:srgbClr val="C00000"/>
                </a:solidFill>
                <a:effectLst/>
                <a:uLnTx/>
                <a:uFillTx/>
                <a:latin typeface="Calibri"/>
                <a:ea typeface="+mn-ea"/>
                <a:cs typeface="+mn-cs"/>
              </a:rPr>
              <a:t> </a:t>
            </a:r>
            <a:r>
              <a:rPr kumimoji="0" lang="es-MX" sz="12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inversiones aprobadas/viables</a:t>
            </a:r>
          </a:p>
        </p:txBody>
      </p:sp>
      <p:sp>
        <p:nvSpPr>
          <p:cNvPr id="60" name="CuadroTexto 111">
            <a:extLst>
              <a:ext uri="{FF2B5EF4-FFF2-40B4-BE49-F238E27FC236}">
                <a16:creationId xmlns:a16="http://schemas.microsoft.com/office/drawing/2014/main" id="{69E63374-A3FC-8432-52DE-6E2D00902097}"/>
              </a:ext>
            </a:extLst>
          </p:cNvPr>
          <p:cNvSpPr txBox="1"/>
          <p:nvPr/>
        </p:nvSpPr>
        <p:spPr>
          <a:xfrm>
            <a:off x="989414" y="804503"/>
            <a:ext cx="2176988" cy="587693"/>
          </a:xfrm>
          <a:prstGeom prst="ribbon2">
            <a:avLst>
              <a:gd name="adj1" fmla="val 16667"/>
              <a:gd name="adj2" fmla="val 62642"/>
            </a:avLst>
          </a:prstGeom>
          <a:noFill/>
          <a:ln w="19050">
            <a:solidFill>
              <a:srgbClr val="0CA3BA"/>
            </a:solidFill>
          </a:ln>
        </p:spPr>
        <p:txBody>
          <a:bodyPr wrap="square" rtlCol="0">
            <a:spAutoFit/>
          </a:bodyP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5B9BD5">
                    <a:lumMod val="75000"/>
                  </a:srgbClr>
                </a:solidFill>
                <a:effectLst/>
                <a:uLnTx/>
                <a:uFillTx/>
                <a:latin typeface="Calibri"/>
                <a:ea typeface="+mn-ea"/>
                <a:cs typeface="+mn-cs"/>
              </a:rPr>
              <a:t>S/ 1,742.5 M </a:t>
            </a:r>
            <a:endParaRPr kumimoji="0" lang="es-PE" sz="11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costo de inversión</a:t>
            </a:r>
          </a:p>
        </p:txBody>
      </p:sp>
      <p:sp>
        <p:nvSpPr>
          <p:cNvPr id="74" name="CuadroTexto 40">
            <a:extLst>
              <a:ext uri="{FF2B5EF4-FFF2-40B4-BE49-F238E27FC236}">
                <a16:creationId xmlns:a16="http://schemas.microsoft.com/office/drawing/2014/main" id="{773CE878-FCE0-68E0-1416-1B82453C905C}"/>
              </a:ext>
            </a:extLst>
          </p:cNvPr>
          <p:cNvSpPr txBox="1"/>
          <p:nvPr/>
        </p:nvSpPr>
        <p:spPr>
          <a:xfrm>
            <a:off x="6861895" y="803473"/>
            <a:ext cx="2129705" cy="569327"/>
          </a:xfrm>
          <a:prstGeom prst="ribbon2">
            <a:avLst>
              <a:gd name="adj1" fmla="val 16667"/>
              <a:gd name="adj2" fmla="val 68922"/>
            </a:avLst>
          </a:prstGeom>
          <a:noFill/>
          <a:ln w="19050">
            <a:solidFill>
              <a:srgbClr val="0CA3BA"/>
            </a:solidFill>
          </a:ln>
        </p:spPr>
        <p:txBody>
          <a:bodyPr wrap="square" rtlCol="0">
            <a:spAutoFit/>
          </a:bodyP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5B9BD5">
                    <a:lumMod val="75000"/>
                  </a:srgbClr>
                </a:solidFill>
                <a:effectLst/>
                <a:uLnTx/>
                <a:uFillTx/>
                <a:latin typeface="Calibri"/>
                <a:ea typeface="+mn-ea"/>
                <a:cs typeface="+mn-cs"/>
              </a:rPr>
              <a:t>S/ 152.6 M</a:t>
            </a:r>
            <a:r>
              <a:rPr kumimoji="0" lang="es-PE" sz="1100" b="1" i="0" u="none" strike="noStrike" kern="1200" cap="none" spc="0" normalizeH="0" baseline="0" noProof="0" dirty="0">
                <a:ln>
                  <a:noFill/>
                </a:ln>
                <a:solidFill>
                  <a:srgbClr val="5B9BD5">
                    <a:lumMod val="75000"/>
                  </a:srgbClr>
                </a:solidFill>
                <a:effectLst/>
                <a:uLnTx/>
                <a:uFillTx/>
                <a:latin typeface="Calibri"/>
                <a:ea typeface="+mn-ea"/>
                <a:cs typeface="+mn-cs"/>
              </a:rPr>
              <a:t> </a:t>
            </a:r>
          </a:p>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PIM 2023</a:t>
            </a:r>
          </a:p>
        </p:txBody>
      </p:sp>
      <p:sp>
        <p:nvSpPr>
          <p:cNvPr id="75" name="CuadroTexto 40">
            <a:extLst>
              <a:ext uri="{FF2B5EF4-FFF2-40B4-BE49-F238E27FC236}">
                <a16:creationId xmlns:a16="http://schemas.microsoft.com/office/drawing/2014/main" id="{DA24BB8D-540C-8338-4F13-EB82819E7E57}"/>
              </a:ext>
            </a:extLst>
          </p:cNvPr>
          <p:cNvSpPr txBox="1"/>
          <p:nvPr/>
        </p:nvSpPr>
        <p:spPr>
          <a:xfrm>
            <a:off x="9506565" y="808064"/>
            <a:ext cx="2429963" cy="560144"/>
          </a:xfrm>
          <a:prstGeom prst="ribbon2">
            <a:avLst>
              <a:gd name="adj1" fmla="val 16667"/>
              <a:gd name="adj2" fmla="val 67492"/>
            </a:avLst>
          </a:prstGeom>
          <a:noFill/>
          <a:ln w="19050">
            <a:solidFill>
              <a:srgbClr val="0CA3BA"/>
            </a:solidFill>
          </a:ln>
        </p:spPr>
        <p:txBody>
          <a:bodyPr wrap="square" rtlCol="0">
            <a:spAutoFit/>
          </a:bodyP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5B9BD5">
                    <a:lumMod val="75000"/>
                  </a:srgbClr>
                </a:solidFill>
                <a:effectLst/>
                <a:uLnTx/>
                <a:uFillTx/>
                <a:latin typeface="Calibri"/>
                <a:ea typeface="+mn-ea"/>
                <a:cs typeface="+mn-cs"/>
              </a:rPr>
              <a:t>23.3 % </a:t>
            </a:r>
          </a:p>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50" b="1" i="0" u="none" strike="noStrike" kern="1200" cap="none" spc="0" normalizeH="0" baseline="0" noProof="0" dirty="0">
                <a:ln>
                  <a:noFill/>
                </a:ln>
                <a:solidFill>
                  <a:prstClr val="black">
                    <a:lumMod val="65000"/>
                    <a:lumOff val="35000"/>
                  </a:prstClr>
                </a:solidFill>
                <a:effectLst/>
                <a:uLnTx/>
                <a:uFillTx/>
                <a:latin typeface="Calibri"/>
                <a:ea typeface="+mn-ea"/>
                <a:cs typeface="+mn-cs"/>
              </a:rPr>
              <a:t>avance de ejecución 2023</a:t>
            </a:r>
          </a:p>
        </p:txBody>
      </p:sp>
      <p:sp>
        <p:nvSpPr>
          <p:cNvPr id="76" name="CuadroTexto 75">
            <a:extLst>
              <a:ext uri="{FF2B5EF4-FFF2-40B4-BE49-F238E27FC236}">
                <a16:creationId xmlns:a16="http://schemas.microsoft.com/office/drawing/2014/main" id="{E147C988-D6F6-D5DA-BC0F-6D4A7FCEA667}"/>
              </a:ext>
            </a:extLst>
          </p:cNvPr>
          <p:cNvSpPr txBox="1"/>
          <p:nvPr/>
        </p:nvSpPr>
        <p:spPr>
          <a:xfrm>
            <a:off x="3907745" y="808064"/>
            <a:ext cx="2428738" cy="606058"/>
          </a:xfrm>
          <a:prstGeom prst="ribbon2">
            <a:avLst>
              <a:gd name="adj1" fmla="val 16667"/>
              <a:gd name="adj2" fmla="val 64511"/>
            </a:avLst>
          </a:prstGeom>
          <a:noFill/>
          <a:ln w="19050">
            <a:solidFill>
              <a:srgbClr val="0CA3BA"/>
            </a:solidFill>
          </a:ln>
        </p:spPr>
        <p:txBody>
          <a:bodyPr wrap="square">
            <a:spAutoFit/>
          </a:bodyP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5B9BD5">
                    <a:lumMod val="75000"/>
                  </a:srgbClr>
                </a:solidFill>
                <a:effectLst/>
                <a:uLnTx/>
                <a:uFillTx/>
                <a:latin typeface="Calibri"/>
                <a:ea typeface="+mn-ea"/>
                <a:cs typeface="+mn-cs"/>
              </a:rPr>
              <a:t>S/ 796.8 M</a:t>
            </a:r>
            <a:r>
              <a:rPr kumimoji="0" lang="es-PE" sz="1600" b="1" i="0" u="none" strike="noStrike" kern="1200" cap="none" spc="0" normalizeH="0" baseline="0" noProof="0" dirty="0">
                <a:ln>
                  <a:noFill/>
                </a:ln>
                <a:solidFill>
                  <a:srgbClr val="5B9BD5">
                    <a:lumMod val="75000"/>
                  </a:srgbClr>
                </a:solidFill>
                <a:effectLst/>
                <a:uLnTx/>
                <a:uFillTx/>
                <a:latin typeface="Calibri"/>
                <a:ea typeface="+mn-ea"/>
                <a:cs typeface="+mn-cs"/>
              </a:rPr>
              <a:t> </a:t>
            </a:r>
            <a:endParaRPr kumimoji="0" lang="es-PE" sz="1100" b="1"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1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devengado acumulado</a:t>
            </a:r>
          </a:p>
        </p:txBody>
      </p:sp>
      <p:sp>
        <p:nvSpPr>
          <p:cNvPr id="98" name="CuadroTexto 97">
            <a:extLst>
              <a:ext uri="{FF2B5EF4-FFF2-40B4-BE49-F238E27FC236}">
                <a16:creationId xmlns:a16="http://schemas.microsoft.com/office/drawing/2014/main" id="{E6A39389-372A-F778-6F7B-241B116E68B4}"/>
              </a:ext>
            </a:extLst>
          </p:cNvPr>
          <p:cNvSpPr txBox="1"/>
          <p:nvPr/>
        </p:nvSpPr>
        <p:spPr>
          <a:xfrm>
            <a:off x="9169596" y="2271267"/>
            <a:ext cx="26210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sym typeface="Symbol"/>
              </a:rPr>
              <a:t> (</a:t>
            </a:r>
            <a:r>
              <a:rPr kumimoji="0" lang="es-PE" sz="1100" b="0" i="0" u="none" strike="noStrike" kern="1200" cap="none" spc="0" normalizeH="0" baseline="0" noProof="0" dirty="0">
                <a:ln>
                  <a:noFill/>
                </a:ln>
                <a:solidFill>
                  <a:srgbClr val="5B9BD5">
                    <a:lumMod val="75000"/>
                  </a:srgbClr>
                </a:solidFill>
                <a:effectLst/>
                <a:uLnTx/>
                <a:uFillTx/>
                <a:latin typeface="Calibri"/>
                <a:ea typeface="+mn-ea"/>
                <a:cs typeface="+mn-cs"/>
              </a:rPr>
              <a:t>S/ 152.2 M para ejecución de inversiones                                                                     S/ 0.4 M para estudios de </a:t>
            </a:r>
            <a:r>
              <a:rPr kumimoji="0" lang="es-PE" sz="1100" b="0" i="0" u="none" strike="noStrike" kern="1200" cap="none" spc="0" normalizeH="0" baseline="0" noProof="0" dirty="0" err="1">
                <a:ln>
                  <a:noFill/>
                </a:ln>
                <a:solidFill>
                  <a:srgbClr val="5B9BD5">
                    <a:lumMod val="75000"/>
                  </a:srgbClr>
                </a:solidFill>
                <a:effectLst/>
                <a:uLnTx/>
                <a:uFillTx/>
                <a:latin typeface="Calibri"/>
                <a:ea typeface="+mn-ea"/>
                <a:cs typeface="+mn-cs"/>
              </a:rPr>
              <a:t>preinversión</a:t>
            </a:r>
            <a:r>
              <a:rPr kumimoji="0" lang="es-PE" sz="1100" b="0" i="0" u="none" strike="noStrike" kern="1200" cap="none" spc="0" normalizeH="0" baseline="0" noProof="0" dirty="0">
                <a:ln>
                  <a:noFill/>
                </a:ln>
                <a:solidFill>
                  <a:srgbClr val="5B9BD5">
                    <a:lumMod val="75000"/>
                  </a:srgbClr>
                </a:solidFill>
                <a:effectLst/>
                <a:uLnTx/>
                <a:uFillTx/>
                <a:latin typeface="Calibri"/>
                <a:ea typeface="+mn-ea"/>
                <a:cs typeface="+mn-cs"/>
              </a:rPr>
              <a:t>)</a:t>
            </a: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26">
            <a:hlinkClick r:id="rId9" action="ppaction://hlinksldjump"/>
            <a:extLst>
              <a:ext uri="{FF2B5EF4-FFF2-40B4-BE49-F238E27FC236}">
                <a16:creationId xmlns:a16="http://schemas.microsoft.com/office/drawing/2014/main" id="{9F9EC0FE-D10F-F78F-83C6-0CB18074EF19}"/>
              </a:ext>
            </a:extLst>
          </p:cNvPr>
          <p:cNvSpPr txBox="1"/>
          <p:nvPr/>
        </p:nvSpPr>
        <p:spPr bwMode="auto">
          <a:xfrm>
            <a:off x="6485594" y="2063478"/>
            <a:ext cx="1429574" cy="253916"/>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001 (11 inversiones)</a:t>
            </a:r>
          </a:p>
        </p:txBody>
      </p:sp>
      <p:sp>
        <p:nvSpPr>
          <p:cNvPr id="20" name="369 Elipse">
            <a:extLst>
              <a:ext uri="{FF2B5EF4-FFF2-40B4-BE49-F238E27FC236}">
                <a16:creationId xmlns:a16="http://schemas.microsoft.com/office/drawing/2014/main" id="{312B236C-6381-0A2F-1480-66123A63FDFA}"/>
              </a:ext>
            </a:extLst>
          </p:cNvPr>
          <p:cNvSpPr/>
          <p:nvPr/>
        </p:nvSpPr>
        <p:spPr>
          <a:xfrm>
            <a:off x="6205413" y="2041360"/>
            <a:ext cx="251560" cy="256301"/>
          </a:xfrm>
          <a:prstGeom prst="ellips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1012" b="0" i="0" u="none" strike="noStrike" kern="1200" cap="none" spc="0" normalizeH="0" baseline="0" noProof="0" dirty="0">
                <a:ln>
                  <a:noFill/>
                </a:ln>
                <a:solidFill>
                  <a:prstClr val="white"/>
                </a:solidFill>
                <a:effectLst/>
                <a:uLnTx/>
                <a:uFillTx/>
                <a:latin typeface="Calibri"/>
                <a:ea typeface="+mn-ea"/>
                <a:cs typeface="+mn-cs"/>
              </a:rPr>
              <a:t>A</a:t>
            </a:r>
          </a:p>
        </p:txBody>
      </p:sp>
      <p:sp>
        <p:nvSpPr>
          <p:cNvPr id="21" name="TextBox 26">
            <a:hlinkClick r:id="rId10" action="ppaction://hlinksldjump"/>
            <a:extLst>
              <a:ext uri="{FF2B5EF4-FFF2-40B4-BE49-F238E27FC236}">
                <a16:creationId xmlns:a16="http://schemas.microsoft.com/office/drawing/2014/main" id="{C48C560F-896F-8A31-BA3A-32FD5F01A4FB}"/>
              </a:ext>
            </a:extLst>
          </p:cNvPr>
          <p:cNvSpPr txBox="1"/>
          <p:nvPr/>
        </p:nvSpPr>
        <p:spPr bwMode="auto">
          <a:xfrm>
            <a:off x="6456973" y="2427378"/>
            <a:ext cx="1448208" cy="253916"/>
          </a:xfrm>
          <a:prstGeom prst="rect">
            <a:avLst/>
          </a:prstGeom>
          <a:noFill/>
        </p:spPr>
        <p:txBody>
          <a:bodyPr wrap="square">
            <a:spAutoFit/>
          </a:bodyPr>
          <a:lstStyle/>
          <a:p>
            <a:pPr marL="0" marR="0" lvl="0" indent="0" algn="l" defTabSz="381345" rtl="0" eaLnBrk="1" fontAlgn="auto" latinLnBrk="0" hangingPunct="1">
              <a:lnSpc>
                <a:spcPct val="100000"/>
              </a:lnSpc>
              <a:spcBef>
                <a:spcPts val="0"/>
              </a:spcBef>
              <a:spcAft>
                <a:spcPts val="0"/>
              </a:spcAft>
              <a:buClrTx/>
              <a:buSzTx/>
              <a:buFontTx/>
              <a:buNone/>
              <a:tabLst/>
              <a:defRPr/>
            </a:pPr>
            <a:r>
              <a:rPr kumimoji="0" lang="es-PE" altLang="ko-KR" sz="1050" b="0" i="0" u="none" strike="noStrike" kern="1200" cap="none" spc="0" normalizeH="0" baseline="0" noProof="0" dirty="0">
                <a:ln>
                  <a:noFill/>
                </a:ln>
                <a:solidFill>
                  <a:prstClr val="black">
                    <a:lumMod val="65000"/>
                    <a:lumOff val="35000"/>
                  </a:prstClr>
                </a:solidFill>
                <a:effectLst/>
                <a:uLnTx/>
                <a:uFillTx/>
                <a:latin typeface="Calibri"/>
                <a:ea typeface="맑은 고딕" panose="020B0503020000020004" pitchFamily="34" charset="-127"/>
                <a:cs typeface="+mn-cs"/>
              </a:rPr>
              <a:t>UE 002 (39 inversiones)</a:t>
            </a:r>
          </a:p>
        </p:txBody>
      </p:sp>
      <p:sp>
        <p:nvSpPr>
          <p:cNvPr id="78" name="244 Elipse">
            <a:extLst>
              <a:ext uri="{FF2B5EF4-FFF2-40B4-BE49-F238E27FC236}">
                <a16:creationId xmlns:a16="http://schemas.microsoft.com/office/drawing/2014/main" id="{57E3F6CB-DBE5-F2DC-27CB-17AADD99DBF4}"/>
              </a:ext>
            </a:extLst>
          </p:cNvPr>
          <p:cNvSpPr/>
          <p:nvPr/>
        </p:nvSpPr>
        <p:spPr>
          <a:xfrm>
            <a:off x="3113254" y="4486023"/>
            <a:ext cx="183758" cy="150839"/>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ES" sz="844" b="1" i="0" u="none" strike="noStrike" kern="1200" cap="none" spc="0" normalizeH="0" baseline="0" noProof="0" dirty="0">
                <a:ln>
                  <a:noFill/>
                </a:ln>
                <a:solidFill>
                  <a:prstClr val="white"/>
                </a:solidFill>
                <a:effectLst/>
                <a:uLnTx/>
                <a:uFillTx/>
                <a:latin typeface="Calibri"/>
                <a:ea typeface="+mn-ea"/>
                <a:cs typeface="+mn-cs"/>
              </a:rPr>
              <a:t>H</a:t>
            </a:r>
            <a:endParaRPr kumimoji="0" lang="es-PE" sz="844" b="1"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241 Elipse">
            <a:extLst>
              <a:ext uri="{FF2B5EF4-FFF2-40B4-BE49-F238E27FC236}">
                <a16:creationId xmlns:a16="http://schemas.microsoft.com/office/drawing/2014/main" id="{ADC1C018-4550-F439-7FDA-13FB24C0B395}"/>
              </a:ext>
            </a:extLst>
          </p:cNvPr>
          <p:cNvSpPr/>
          <p:nvPr/>
        </p:nvSpPr>
        <p:spPr>
          <a:xfrm>
            <a:off x="4295904" y="4681114"/>
            <a:ext cx="183758" cy="150839"/>
          </a:xfrm>
          <a:prstGeom prst="ellipse">
            <a:avLst/>
          </a:prstGeom>
          <a:solidFill>
            <a:srgbClr val="9DC4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6134" rtl="0" eaLnBrk="1" fontAlgn="auto" latinLnBrk="0" hangingPunct="1">
              <a:lnSpc>
                <a:spcPct val="100000"/>
              </a:lnSpc>
              <a:spcBef>
                <a:spcPts val="0"/>
              </a:spcBef>
              <a:spcAft>
                <a:spcPts val="0"/>
              </a:spcAft>
              <a:buClrTx/>
              <a:buSzTx/>
              <a:buFontTx/>
              <a:buNone/>
              <a:tabLst/>
              <a:defRPr/>
            </a:pPr>
            <a:r>
              <a:rPr kumimoji="0" lang="es-PE" sz="844" b="1" i="0" u="none" strike="noStrike" kern="1200" cap="none" spc="0" normalizeH="0" baseline="0" noProof="0" dirty="0">
                <a:ln>
                  <a:noFill/>
                </a:ln>
                <a:solidFill>
                  <a:prstClr val="white"/>
                </a:solidFill>
                <a:effectLst/>
                <a:uLnTx/>
                <a:uFillTx/>
                <a:latin typeface="Calibri"/>
                <a:ea typeface="+mn-ea"/>
                <a:cs typeface="+mn-cs"/>
              </a:rPr>
              <a:t>F</a:t>
            </a:r>
          </a:p>
        </p:txBody>
      </p:sp>
    </p:spTree>
    <p:extLst>
      <p:ext uri="{BB962C8B-B14F-4D97-AF65-F5344CB8AC3E}">
        <p14:creationId xmlns:p14="http://schemas.microsoft.com/office/powerpoint/2010/main" val="16344727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1013</TotalTime>
  <Words>2661</Words>
  <Application>Microsoft Office PowerPoint</Application>
  <PresentationFormat>Panorámica</PresentationFormat>
  <Paragraphs>475</Paragraphs>
  <Slides>35</Slides>
  <Notes>6</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35</vt:i4>
      </vt:variant>
    </vt:vector>
  </HeadingPairs>
  <TitlesOfParts>
    <vt:vector size="45" baseType="lpstr">
      <vt:lpstr>Arial</vt:lpstr>
      <vt:lpstr>Arial Black</vt:lpstr>
      <vt:lpstr>Calibri</vt:lpstr>
      <vt:lpstr>Calibri Light</vt:lpstr>
      <vt:lpstr>Gisha</vt:lpstr>
      <vt:lpstr>Symbol</vt:lpstr>
      <vt:lpstr>Tahoma</vt:lpstr>
      <vt:lpstr>Wingdings</vt:lpstr>
      <vt:lpstr>Tema de Office</vt:lpstr>
      <vt:lpstr>1_Tema de Office</vt:lpstr>
      <vt:lpstr>Presentación de PowerPoint</vt:lpstr>
      <vt:lpstr> Agenda</vt:lpstr>
      <vt:lpstr>Presentación de PowerPoint</vt:lpstr>
      <vt:lpstr>Modificaciones presupuestales en el marco del artículo 66 de la Ley de Ppto. 2023</vt:lpstr>
      <vt:lpstr>Presentación de PowerPoint</vt:lpstr>
      <vt:lpstr>Ejecución presupuestal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para prevenir y enfrentar el FEN</vt:lpstr>
      <vt:lpstr>Acciones para prevenir y enfrentar el FEN</vt:lpstr>
      <vt:lpstr>Gracias</vt:lpstr>
      <vt:lpstr>ANEXOS</vt:lpstr>
      <vt:lpstr>LISTADO DE INVERSIONES – PIM 2023/1 Pliego Ministerio de Cultura</vt:lpstr>
      <vt:lpstr>LISTADO DE INVERSIONES – PIM 2023/1 Pliego Ministerio de Cultura</vt:lpstr>
      <vt:lpstr>LISTADO DE INVERSIONES – PIM 2023/1 Pliego Ministerio de Cultura</vt:lpstr>
      <vt:lpstr>LISTADO DE INVERSIONES – PIM 2023/1 Pliego Ministerio de Cultura</vt:lpstr>
      <vt:lpstr>LISTADO DE INVERSIONES – PIM 2023/1 Pliego Ministerio de Cultura</vt:lpstr>
      <vt:lpstr>LISTADO DE INVERSIONES – PIM 2023 Pliego Ministerio de Cultura</vt:lpstr>
      <vt:lpstr>LISTADO DE INVERSIONES – PIM 2023/1 Pliego Ministerio de Cultura</vt:lpstr>
      <vt:lpstr>LISTADO DE INVERSIONES – PIM 2023/1 Pliego AGN</vt:lpstr>
      <vt:lpstr>LISTADO DE INVERSIONES – PIM 2023 Pliego IRTP</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Enrique Pineda Larzo</cp:lastModifiedBy>
  <cp:revision>113</cp:revision>
  <cp:lastPrinted>2023-07-06T06:07:36Z</cp:lastPrinted>
  <dcterms:created xsi:type="dcterms:W3CDTF">2023-01-11T23:28:33Z</dcterms:created>
  <dcterms:modified xsi:type="dcterms:W3CDTF">2023-07-11T15:35:15Z</dcterms:modified>
</cp:coreProperties>
</file>