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6" r:id="rId11"/>
    <p:sldId id="267" r:id="rId12"/>
    <p:sldId id="268" r:id="rId13"/>
    <p:sldId id="263" r:id="rId14"/>
  </p:sldIdLst>
  <p:sldSz cx="12192000" cy="6858000"/>
  <p:notesSz cx="6858000" cy="9144000"/>
  <p:embeddedFontLst>
    <p:embeddedFont>
      <p:font typeface="Roboto Medium" panose="020B060402020202020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 Black" panose="020B0604020202020204" charset="0"/>
      <p:bold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fLMfDd9Z3D8TcmOJ3fjTlg5FD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AFA2269-7DB3-45DF-BB0F-ABB9D8A960D6}">
  <a:tblStyle styleId="{3AFA2269-7DB3-45DF-BB0F-ABB9D8A960D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6323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4782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d7b9cea8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d7b9cea8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577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d7b9cea8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d7b9cea8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770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d7b9cea8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d7b9cea8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790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d7b9cea8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d7b9cea8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059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708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789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d7b9cea8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24d7b9cea8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2701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d6b24c5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d6b24c54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450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d6b24c54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4d6b24c54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830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d7b9cea8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d7b9cea8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8361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d7b9cea85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d7b9cea85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2923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4d7b9cea8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4d7b9cea8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4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l="-1790" r="178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>
            <a:spLocks noGrp="1"/>
          </p:cNvSpPr>
          <p:nvPr>
            <p:ph type="subTitle" idx="1"/>
          </p:nvPr>
        </p:nvSpPr>
        <p:spPr>
          <a:xfrm>
            <a:off x="1004341" y="1445966"/>
            <a:ext cx="6970426" cy="165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sz="3600" b="1" dirty="0">
                <a:latin typeface="Roboto"/>
                <a:ea typeface="Roboto"/>
                <a:cs typeface="Roboto"/>
                <a:sym typeface="Roboto"/>
              </a:rPr>
              <a:t>GRUPO DE TRABAJO </a:t>
            </a: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sz="3600" b="1" dirty="0">
                <a:latin typeface="Roboto"/>
                <a:ea typeface="Roboto"/>
                <a:cs typeface="Roboto"/>
                <a:sym typeface="Roboto"/>
              </a:rPr>
              <a:t>PREVENCIÓN DE </a:t>
            </a:r>
            <a:endParaRPr sz="36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PE" sz="3600" b="1" dirty="0">
                <a:latin typeface="Roboto"/>
                <a:ea typeface="Roboto"/>
                <a:cs typeface="Roboto"/>
                <a:sym typeface="Roboto"/>
              </a:rPr>
              <a:t>EMBARAZOS NO PLANIFICADOS</a:t>
            </a:r>
            <a:endParaRPr sz="36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l="39390" t="70445" r="38946" b="4039"/>
          <a:stretch/>
        </p:blipFill>
        <p:spPr>
          <a:xfrm>
            <a:off x="2891900" y="5177175"/>
            <a:ext cx="2130202" cy="14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1000" y="0"/>
            <a:ext cx="760800" cy="6892800"/>
          </a:xfrm>
          <a:prstGeom prst="rect">
            <a:avLst/>
          </a:prstGeom>
          <a:solidFill>
            <a:srgbClr val="FF5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4d7b9cea8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4d7b9cea85_0_91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 dirty="0">
                <a:latin typeface="Roboto Medium"/>
                <a:ea typeface="Roboto Medium"/>
                <a:cs typeface="Roboto Medium"/>
                <a:sym typeface="Roboto Medium"/>
              </a:rPr>
              <a:t>CONLUSIONES</a:t>
            </a:r>
            <a:endParaRPr sz="3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72" name="Google Shape;172;g24d7b9cea85_0_91"/>
          <p:cNvGrpSpPr/>
          <p:nvPr/>
        </p:nvGrpSpPr>
        <p:grpSpPr>
          <a:xfrm rot="10800000" flipH="1">
            <a:off x="0" y="195800"/>
            <a:ext cx="1441350" cy="231000"/>
            <a:chOff x="-7200" y="217525"/>
            <a:chExt cx="1441350" cy="231000"/>
          </a:xfrm>
        </p:grpSpPr>
        <p:sp>
          <p:nvSpPr>
            <p:cNvPr id="173" name="Google Shape;173;g24d7b9cea85_0_91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4d7b9cea85_0_91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4d7b9cea85_0_91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4d7b9cea85_0_91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g24d7b9cea85_0_91"/>
          <p:cNvSpPr/>
          <p:nvPr/>
        </p:nvSpPr>
        <p:spPr>
          <a:xfrm>
            <a:off x="734825" y="2062725"/>
            <a:ext cx="4575600" cy="3194864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24d7b9cea85_0_91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8329325" y="552352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d7b9cea85_0_91"/>
          <p:cNvSpPr txBox="1">
            <a:spLocks noGrp="1"/>
          </p:cNvSpPr>
          <p:nvPr>
            <p:ph type="body" idx="1"/>
          </p:nvPr>
        </p:nvSpPr>
        <p:spPr>
          <a:xfrm>
            <a:off x="5516583" y="750948"/>
            <a:ext cx="6518309" cy="574914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868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Se entregan métodos anticonceptivos, sin embargo,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no se difunde por el temor a que suceda lo que en los años 90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463868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Los métodos anticonceptivos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son gratuitos a todos los ciudadanos sin distinción de nacionalidad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. El método anticonceptivo más solicitado es el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implante subcutáneo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463868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En Piura constatamos que existe un Centro de Emergencia Mujer, dentro del Centro de Salud y eso ha permitido que las mujeres que son víctimas de violencia sexual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puedan acudir y tener acceso al Kit Rosa, el mismo que ha logrado en ese Centro no se reporten casos de ENP producto de violencia sexual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463868" lvl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En el país hay un amplio debate sobre la implementación de la educación sexual en los colegios. </a:t>
            </a:r>
            <a:r>
              <a:rPr lang="es-MX" sz="1600" b="1" dirty="0">
                <a:latin typeface="Roboto" panose="02000000000000000000" pitchFamily="2" charset="0"/>
                <a:ea typeface="Roboto" panose="02000000000000000000" pitchFamily="2" charset="0"/>
              </a:rPr>
              <a:t>La politización del mismo ha paralizado los avances</a:t>
            </a:r>
            <a:r>
              <a:rPr lang="es-MX" sz="1600" dirty="0">
                <a:latin typeface="Roboto" panose="02000000000000000000" pitchFamily="2" charset="0"/>
                <a:ea typeface="Roboto" panose="02000000000000000000" pitchFamily="2" charset="0"/>
              </a:rPr>
              <a:t>; por ello, es necesario que padres, profesionales y maestros trabajen juntos para que los adolescentes accedan a información oportuna sobre educación sexual.</a:t>
            </a:r>
            <a:endParaRPr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ED148D5-6839-4E64-B3AB-BC524E8AA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75" y="2113599"/>
            <a:ext cx="4507653" cy="314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9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4d7b9cea8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4d7b9cea85_0_91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 dirty="0">
                <a:latin typeface="Roboto Medium"/>
                <a:ea typeface="Roboto Medium"/>
                <a:cs typeface="Roboto Medium"/>
                <a:sym typeface="Roboto Medium"/>
              </a:rPr>
              <a:t>RECOMENDACIONES</a:t>
            </a:r>
            <a:endParaRPr sz="3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72" name="Google Shape;172;g24d7b9cea85_0_91"/>
          <p:cNvGrpSpPr/>
          <p:nvPr/>
        </p:nvGrpSpPr>
        <p:grpSpPr>
          <a:xfrm rot="10800000" flipH="1">
            <a:off x="0" y="195800"/>
            <a:ext cx="1441350" cy="231000"/>
            <a:chOff x="-7200" y="217525"/>
            <a:chExt cx="1441350" cy="231000"/>
          </a:xfrm>
        </p:grpSpPr>
        <p:sp>
          <p:nvSpPr>
            <p:cNvPr id="173" name="Google Shape;173;g24d7b9cea85_0_91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4d7b9cea85_0_91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4d7b9cea85_0_91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4d7b9cea85_0_91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g24d7b9cea85_0_91"/>
          <p:cNvSpPr/>
          <p:nvPr/>
        </p:nvSpPr>
        <p:spPr>
          <a:xfrm>
            <a:off x="7399427" y="1325651"/>
            <a:ext cx="3297038" cy="4289336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24d7b9cea85_0_91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8329325" y="552352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d7b9cea85_0_91"/>
          <p:cNvSpPr txBox="1">
            <a:spLocks noGrp="1"/>
          </p:cNvSpPr>
          <p:nvPr>
            <p:ph type="body" idx="1"/>
          </p:nvPr>
        </p:nvSpPr>
        <p:spPr>
          <a:xfrm>
            <a:off x="783875" y="1584350"/>
            <a:ext cx="5632423" cy="47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s-MX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0" indent="-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Se recomienda al Ministerio de Salud que </a:t>
            </a: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fortalezca la difusión de la entrega de los Kit rosa </a:t>
            </a: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y los diversos métodos anticonceptivos.</a:t>
            </a:r>
          </a:p>
          <a:p>
            <a:pPr marL="914400" indent="-457200" algn="just">
              <a:lnSpc>
                <a:spcPct val="115000"/>
              </a:lnSpc>
              <a:spcBef>
                <a:spcPts val="1200"/>
              </a:spcBef>
              <a:buFont typeface="+mj-lt"/>
              <a:buAutoNum type="arabicPeriod" startAt="2"/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Fortalecer el marco legal y normativo, existe una directiva para el uso del Kit rosa, sin embargo, con la finalidad de que se difunda correctamente y se logren los objetivos, </a:t>
            </a:r>
            <a:r>
              <a:rPr lang="es-MX" sz="1800" b="1" dirty="0">
                <a:latin typeface="Roboto" panose="02000000000000000000" pitchFamily="2" charset="0"/>
                <a:ea typeface="Roboto" panose="02000000000000000000" pitchFamily="2" charset="0"/>
              </a:rPr>
              <a:t>se debe emitir una norma con rango legal más alto para que la mencionada política pública se pueda ejecutar correctamente.</a:t>
            </a:r>
          </a:p>
          <a:p>
            <a:pPr marL="914400" lvl="0" indent="-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 startAt="2"/>
            </a:pPr>
            <a:endParaRPr sz="21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491A131-F153-46F5-804B-9045470C2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428" y="1325650"/>
            <a:ext cx="3297038" cy="43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5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4d7b9cea8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4d7b9cea85_0_91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 dirty="0">
                <a:latin typeface="Roboto Medium"/>
                <a:ea typeface="Roboto Medium"/>
                <a:cs typeface="Roboto Medium"/>
                <a:sym typeface="Roboto Medium"/>
              </a:rPr>
              <a:t>RECOMENDACIONES</a:t>
            </a:r>
            <a:endParaRPr sz="3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72" name="Google Shape;172;g24d7b9cea85_0_91"/>
          <p:cNvGrpSpPr/>
          <p:nvPr/>
        </p:nvGrpSpPr>
        <p:grpSpPr>
          <a:xfrm rot="10800000" flipH="1">
            <a:off x="0" y="195800"/>
            <a:ext cx="1441350" cy="231000"/>
            <a:chOff x="-7200" y="217525"/>
            <a:chExt cx="1441350" cy="231000"/>
          </a:xfrm>
        </p:grpSpPr>
        <p:sp>
          <p:nvSpPr>
            <p:cNvPr id="173" name="Google Shape;173;g24d7b9cea85_0_91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4d7b9cea85_0_91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4d7b9cea85_0_91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4d7b9cea85_0_91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g24d7b9cea85_0_91"/>
          <p:cNvSpPr/>
          <p:nvPr/>
        </p:nvSpPr>
        <p:spPr>
          <a:xfrm>
            <a:off x="7143406" y="1325651"/>
            <a:ext cx="4144187" cy="420669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24d7b9cea85_0_91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8329325" y="552352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d7b9cea85_0_91"/>
          <p:cNvSpPr txBox="1">
            <a:spLocks noGrp="1"/>
          </p:cNvSpPr>
          <p:nvPr>
            <p:ph type="body" idx="1"/>
          </p:nvPr>
        </p:nvSpPr>
        <p:spPr>
          <a:xfrm>
            <a:off x="216976" y="1584350"/>
            <a:ext cx="6261315" cy="47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914400" lvl="0" indent="-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lang="es-MX" sz="19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4538" lvl="0" indent="-2873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PE" sz="1900" b="1" dirty="0">
                <a:latin typeface="Roboto" panose="02000000000000000000" pitchFamily="2" charset="0"/>
                <a:ea typeface="Roboto" panose="02000000000000000000" pitchFamily="2" charset="0"/>
              </a:rPr>
              <a:t>3. 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A la Comisión de la Mujer y Familia del Congreso de la República </a:t>
            </a: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la continuidad del Grupo de Trabajo 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sobre prevención de embarazos no planificados, a fin de </a:t>
            </a: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ampliar los temas abordados en el presente periodo de sesiones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744538" lvl="0" indent="-2873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4. 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Al MINSA continuar con la entrega y abastecimiento del kit rosa y los diversos métodos anticonceptivos, ya que </a:t>
            </a: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esto permite que se actúe con prontitud ante una situación de violencia sexual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744538" lvl="0" indent="-287338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El Gobierno Central </a:t>
            </a: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debe capacitar al personal de salud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 y </a:t>
            </a:r>
            <a:r>
              <a:rPr lang="es-MX" sz="1900" b="1" dirty="0">
                <a:latin typeface="Roboto" panose="02000000000000000000" pitchFamily="2" charset="0"/>
                <a:ea typeface="Roboto" panose="02000000000000000000" pitchFamily="2" charset="0"/>
              </a:rPr>
              <a:t>aplicar</a:t>
            </a:r>
            <a:r>
              <a:rPr lang="es-MX" sz="1900" dirty="0">
                <a:latin typeface="Roboto" panose="02000000000000000000" pitchFamily="2" charset="0"/>
                <a:ea typeface="Roboto" panose="02000000000000000000" pitchFamily="2" charset="0"/>
              </a:rPr>
              <a:t> protocolos específicos para la  implementación de la educación sexual, ya que es el único camino para evitar embarazos no planificados</a:t>
            </a:r>
            <a:r>
              <a:rPr lang="es-MX" sz="1600" dirty="0"/>
              <a:t>.</a:t>
            </a:r>
            <a:endParaRPr sz="21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C6432E2-1790-4B97-BAC8-141AEB1AD8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406" y="1325650"/>
            <a:ext cx="4144188" cy="41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48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24d7b9cea85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g24d7b9cea85_0_143"/>
          <p:cNvGrpSpPr/>
          <p:nvPr/>
        </p:nvGrpSpPr>
        <p:grpSpPr>
          <a:xfrm>
            <a:off x="225252" y="243217"/>
            <a:ext cx="628603" cy="237270"/>
            <a:chOff x="379325" y="296425"/>
            <a:chExt cx="759825" cy="286800"/>
          </a:xfrm>
        </p:grpSpPr>
        <p:sp>
          <p:nvSpPr>
            <p:cNvPr id="210" name="Google Shape;210;g24d7b9cea85_0_143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g24d7b9cea85_0_143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g24d7b9cea85_0_143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g24d7b9cea85_0_143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g24d7b9cea85_0_143"/>
          <p:cNvGrpSpPr/>
          <p:nvPr/>
        </p:nvGrpSpPr>
        <p:grpSpPr>
          <a:xfrm>
            <a:off x="11287627" y="243217"/>
            <a:ext cx="628603" cy="237270"/>
            <a:chOff x="379325" y="296425"/>
            <a:chExt cx="759825" cy="286800"/>
          </a:xfrm>
        </p:grpSpPr>
        <p:sp>
          <p:nvSpPr>
            <p:cNvPr id="215" name="Google Shape;215;g24d7b9cea85_0_143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g24d7b9cea85_0_143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g24d7b9cea85_0_143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g24d7b9cea85_0_143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9" name="Google Shape;219;g24d7b9cea85_0_143"/>
          <p:cNvPicPr preferRelativeResize="0"/>
          <p:nvPr/>
        </p:nvPicPr>
        <p:blipFill rotWithShape="1">
          <a:blip r:embed="rId4">
            <a:alphaModFix/>
          </a:blip>
          <a:srcRect l="39323" t="69075" r="39255"/>
          <a:stretch/>
        </p:blipFill>
        <p:spPr>
          <a:xfrm>
            <a:off x="5188558" y="5027100"/>
            <a:ext cx="2032277" cy="16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4d7b9cea85_0_143"/>
          <p:cNvSpPr txBox="1"/>
          <p:nvPr/>
        </p:nvSpPr>
        <p:spPr>
          <a:xfrm>
            <a:off x="4869888" y="2983550"/>
            <a:ext cx="2452200" cy="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latin typeface="Lato Black"/>
                <a:ea typeface="Lato Black"/>
                <a:cs typeface="Lato Black"/>
                <a:sym typeface="Lato Black"/>
              </a:rPr>
              <a:t>GRACIAS</a:t>
            </a:r>
            <a:endParaRPr sz="2400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4179300" y="326500"/>
            <a:ext cx="36732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PE" sz="3600">
                <a:latin typeface="Roboto Medium"/>
                <a:ea typeface="Roboto Medium"/>
                <a:cs typeface="Roboto Medium"/>
                <a:sym typeface="Roboto Medium"/>
              </a:rPr>
              <a:t>Antecedentes</a:t>
            </a:r>
            <a:endParaRPr sz="36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3315875" y="2196925"/>
            <a:ext cx="5401500" cy="27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PE"/>
              <a:t/>
            </a:r>
            <a:br>
              <a:rPr lang="es-PE"/>
            </a:br>
            <a:endParaRPr/>
          </a:p>
        </p:txBody>
      </p:sp>
      <p:graphicFrame>
        <p:nvGraphicFramePr>
          <p:cNvPr id="97" name="Google Shape;97;p2"/>
          <p:cNvGraphicFramePr/>
          <p:nvPr/>
        </p:nvGraphicFramePr>
        <p:xfrm>
          <a:off x="3516095" y="2402146"/>
          <a:ext cx="4999600" cy="2358025"/>
        </p:xfrm>
        <a:graphic>
          <a:graphicData uri="http://schemas.openxmlformats.org/drawingml/2006/table">
            <a:tbl>
              <a:tblPr firstRow="1" firstCol="1" bandRow="1">
                <a:noFill/>
                <a:tableStyleId>{3AFA2269-7DB3-45DF-BB0F-ABB9D8A960D6}</a:tableStyleId>
              </a:tblPr>
              <a:tblGrid>
                <a:gridCol w="3449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96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652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INTEGRANTES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NOMBRE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b="1" u="none" strike="noStrike" cap="non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CARGO</a:t>
                      </a:r>
                      <a:endParaRPr sz="1300" b="1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5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Rosangella Barbarán Reyes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Coordinadora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Karol Ivett Paredes Fonseca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Titular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Kira Alcarráz Agüero 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Titular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Nieves Limachi Quispe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Titular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9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b="0" u="none" strike="noStrike" cap="none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Mery Infantes Castañeda</a:t>
                      </a:r>
                      <a:endParaRPr sz="1300" b="0" u="none" strike="noStrike" cap="none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300" u="none" strike="noStrike" cap="none">
                          <a:latin typeface="Roboto"/>
                          <a:ea typeface="Roboto"/>
                          <a:cs typeface="Roboto"/>
                          <a:sym typeface="Roboto"/>
                        </a:rPr>
                        <a:t>Titular</a:t>
                      </a:r>
                      <a:endParaRPr sz="1300" u="none" strike="noStrike" cap="none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68575" marR="68575" marT="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8" name="Google Shape;98;p2"/>
          <p:cNvSpPr/>
          <p:nvPr/>
        </p:nvSpPr>
        <p:spPr>
          <a:xfrm>
            <a:off x="918300" y="1402480"/>
            <a:ext cx="10515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18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 El 14 de noviembre se aprobó la conformación del Grupo de Trabajo “Prevención de Embarazos no Planificados” para el Periodo Anual de Sesiones 2022- 2023</a:t>
            </a:r>
            <a:r>
              <a:rPr lang="es-PE" sz="18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y </a:t>
            </a:r>
            <a:r>
              <a:rPr lang="es-PE" sz="18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quedó conformado por los siguientes congresistas:</a:t>
            </a:r>
            <a:endParaRPr sz="180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918300" y="5157802"/>
            <a:ext cx="10355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18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 El 17 de febrero de 2023 se instaló el Grupo de Trabajo de “</a:t>
            </a:r>
            <a:r>
              <a:rPr lang="es-PE" sz="180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Prevención de embarazos no planificados</a:t>
            </a:r>
            <a:r>
              <a:rPr lang="es-PE" sz="1800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de la Comisión de la Mujer y Familia.</a:t>
            </a:r>
            <a:endParaRPr sz="320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10435025" y="5706501"/>
            <a:ext cx="1508501" cy="99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2"/>
          <p:cNvGrpSpPr/>
          <p:nvPr/>
        </p:nvGrpSpPr>
        <p:grpSpPr>
          <a:xfrm>
            <a:off x="407252" y="281917"/>
            <a:ext cx="628603" cy="237270"/>
            <a:chOff x="379325" y="296425"/>
            <a:chExt cx="759825" cy="286800"/>
          </a:xfrm>
        </p:grpSpPr>
        <p:sp>
          <p:nvSpPr>
            <p:cNvPr id="102" name="Google Shape;102;p2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11193602" y="281917"/>
            <a:ext cx="628603" cy="237270"/>
            <a:chOff x="379325" y="296425"/>
            <a:chExt cx="759825" cy="286800"/>
          </a:xfrm>
        </p:grpSpPr>
        <p:sp>
          <p:nvSpPr>
            <p:cNvPr id="107" name="Google Shape;107;p2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829838"/>
            <a:ext cx="33036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PE" sz="3800">
                <a:latin typeface="Roboto Medium"/>
                <a:ea typeface="Roboto Medium"/>
                <a:cs typeface="Roboto Medium"/>
                <a:sym typeface="Roboto Medium"/>
              </a:rPr>
              <a:t>Problemática</a:t>
            </a:r>
            <a:endParaRPr sz="3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838200" y="2086475"/>
            <a:ext cx="10515600" cy="35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84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romanUcPeriod"/>
            </a:pPr>
            <a:r>
              <a:rPr lang="es-PE" sz="2000" b="1">
                <a:latin typeface="Roboto"/>
                <a:ea typeface="Roboto"/>
                <a:cs typeface="Roboto"/>
                <a:sym typeface="Roboto"/>
              </a:rPr>
              <a:t>Mundo: </a:t>
            </a:r>
            <a:r>
              <a:rPr lang="es-PE" sz="2000">
                <a:latin typeface="Roboto"/>
                <a:ea typeface="Roboto"/>
                <a:cs typeface="Roboto"/>
                <a:sym typeface="Roboto"/>
              </a:rPr>
              <a:t>más de 200 millones de mujeres esperan prevenir un embarazo, pero no logran hacerlo debido a diversos obstáculos </a:t>
            </a:r>
            <a:r>
              <a:rPr lang="es-PE" sz="2000" b="1">
                <a:latin typeface="Roboto"/>
                <a:ea typeface="Roboto"/>
                <a:cs typeface="Roboto"/>
                <a:sym typeface="Roboto"/>
              </a:rPr>
              <a:t>económicos, sociales o institucionales </a:t>
            </a:r>
            <a:r>
              <a:rPr lang="es-PE" sz="2000">
                <a:latin typeface="Roboto"/>
                <a:ea typeface="Roboto"/>
                <a:cs typeface="Roboto"/>
                <a:sym typeface="Roboto"/>
              </a:rPr>
              <a:t>que impiden que estas mujeres puedan tener información sobre los diferentes métodos anticonceptivos o incluso, acceso a ellos.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571500" lvl="0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romanUcPeriod"/>
            </a:pPr>
            <a:r>
              <a:rPr lang="es-PE" sz="2000" b="1">
                <a:latin typeface="Roboto"/>
                <a:ea typeface="Roboto"/>
                <a:cs typeface="Roboto"/>
                <a:sym typeface="Roboto"/>
              </a:rPr>
              <a:t>Perú</a:t>
            </a:r>
            <a:r>
              <a:rPr lang="es-PE" sz="2000">
                <a:latin typeface="Roboto"/>
                <a:ea typeface="Roboto"/>
                <a:cs typeface="Roboto"/>
                <a:sym typeface="Roboto"/>
              </a:rPr>
              <a:t>: Sólo el 45% de mujeres planearon su embarazo, teniendo en cuenta que, en los últimos 5 años, el 52.1% de los nacimientos ocurridos no han sido planeados en el momento de su concepción (ENDES 2020), </a:t>
            </a:r>
            <a:r>
              <a:rPr lang="es-PE" sz="2000" b="1" u="sng">
                <a:latin typeface="Roboto"/>
                <a:ea typeface="Roboto"/>
                <a:cs typeface="Roboto"/>
                <a:sym typeface="Roboto"/>
              </a:rPr>
              <a:t>por lo que podemos afirmar que 1 de cada 2 nacimientos fueron embarazos no planificados.</a:t>
            </a:r>
            <a:endParaRPr sz="2000" b="1" u="sng">
              <a:latin typeface="Roboto"/>
              <a:ea typeface="Roboto"/>
              <a:cs typeface="Roboto"/>
              <a:sym typeface="Roboto"/>
            </a:endParaRPr>
          </a:p>
          <a:p>
            <a:pPr marL="571500" lvl="0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Roboto"/>
              <a:buAutoNum type="romanUcPeriod"/>
            </a:pPr>
            <a:r>
              <a:rPr lang="es-PE" sz="2000">
                <a:latin typeface="Roboto"/>
                <a:ea typeface="Roboto"/>
                <a:cs typeface="Roboto"/>
                <a:sym typeface="Roboto"/>
              </a:rPr>
              <a:t>Los Embarazos No Planificados  se dan comúnmente en mujeres adolescentes y repercute en sus planes de vida mediante la limitación de ejercer sus derechos y la disminución de oportunidades.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233202" y="179542"/>
            <a:ext cx="628603" cy="237270"/>
            <a:chOff x="379325" y="296425"/>
            <a:chExt cx="759825" cy="286800"/>
          </a:xfrm>
        </p:grpSpPr>
        <p:sp>
          <p:nvSpPr>
            <p:cNvPr id="119" name="Google Shape;119;p3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233202" y="6442742"/>
            <a:ext cx="628603" cy="237270"/>
            <a:chOff x="379325" y="296425"/>
            <a:chExt cx="759825" cy="286800"/>
          </a:xfrm>
        </p:grpSpPr>
        <p:sp>
          <p:nvSpPr>
            <p:cNvPr id="124" name="Google Shape;124;p3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8" name="Google Shape;128;p3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10435025" y="326601"/>
            <a:ext cx="1508501" cy="9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24d7b9cea85_0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24d7b9cea85_0_38"/>
          <p:cNvSpPr txBox="1">
            <a:spLocks noGrp="1"/>
          </p:cNvSpPr>
          <p:nvPr>
            <p:ph type="title"/>
          </p:nvPr>
        </p:nvSpPr>
        <p:spPr>
          <a:xfrm>
            <a:off x="3402767" y="541825"/>
            <a:ext cx="5176633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s-PE" sz="3620" dirty="0">
                <a:latin typeface="Roboto Medium"/>
                <a:ea typeface="Roboto Medium"/>
                <a:cs typeface="Roboto Medium"/>
                <a:sym typeface="Roboto Medium"/>
              </a:rPr>
              <a:t>GRUPO DE TRABAJO</a:t>
            </a:r>
            <a:endParaRPr sz="362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35" name="Google Shape;135;g24d7b9cea85_0_38"/>
          <p:cNvSpPr txBox="1">
            <a:spLocks noGrp="1"/>
          </p:cNvSpPr>
          <p:nvPr>
            <p:ph type="body" idx="1"/>
          </p:nvPr>
        </p:nvSpPr>
        <p:spPr>
          <a:xfrm>
            <a:off x="1424067" y="1488337"/>
            <a:ext cx="9458792" cy="1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dirty="0">
                <a:latin typeface="Roboto" panose="02000000000000000000" pitchFamily="2" charset="0"/>
                <a:ea typeface="Roboto" panose="02000000000000000000" pitchFamily="2" charset="0"/>
              </a:rPr>
              <a:t>El Grupo de Trabajo, trabajó  y recabó información con la finalidad de desplegar labores desde el Congreso de la República para recoger necesidades y problemas que afectan a las mujeres que tienen embarazos no planificados</a:t>
            </a:r>
            <a:endParaRPr sz="3200"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grpSp>
        <p:nvGrpSpPr>
          <p:cNvPr id="136" name="Google Shape;136;g24d7b9cea85_0_38"/>
          <p:cNvGrpSpPr/>
          <p:nvPr/>
        </p:nvGrpSpPr>
        <p:grpSpPr>
          <a:xfrm>
            <a:off x="233202" y="179542"/>
            <a:ext cx="628603" cy="237270"/>
            <a:chOff x="379325" y="296425"/>
            <a:chExt cx="759825" cy="286800"/>
          </a:xfrm>
        </p:grpSpPr>
        <p:sp>
          <p:nvSpPr>
            <p:cNvPr id="137" name="Google Shape;137;g24d7b9cea85_0_38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g24d7b9cea85_0_38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g24d7b9cea85_0_38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g24d7b9cea85_0_38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g24d7b9cea85_0_38"/>
          <p:cNvGrpSpPr/>
          <p:nvPr/>
        </p:nvGrpSpPr>
        <p:grpSpPr>
          <a:xfrm>
            <a:off x="11221227" y="179542"/>
            <a:ext cx="628603" cy="237270"/>
            <a:chOff x="379325" y="296425"/>
            <a:chExt cx="759825" cy="286800"/>
          </a:xfrm>
        </p:grpSpPr>
        <p:sp>
          <p:nvSpPr>
            <p:cNvPr id="142" name="Google Shape;142;g24d7b9cea85_0_38"/>
            <p:cNvSpPr/>
            <p:nvPr/>
          </p:nvSpPr>
          <p:spPr>
            <a:xfrm>
              <a:off x="37932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g24d7b9cea85_0_38"/>
            <p:cNvSpPr/>
            <p:nvPr/>
          </p:nvSpPr>
          <p:spPr>
            <a:xfrm>
              <a:off x="57950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g24d7b9cea85_0_38"/>
            <p:cNvSpPr/>
            <p:nvPr/>
          </p:nvSpPr>
          <p:spPr>
            <a:xfrm>
              <a:off x="779675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g24d7b9cea85_0_38"/>
            <p:cNvSpPr/>
            <p:nvPr/>
          </p:nvSpPr>
          <p:spPr>
            <a:xfrm>
              <a:off x="979850" y="296425"/>
              <a:ext cx="159300" cy="286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6" name="Google Shape;146;g24d7b9cea85_0_38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10435025" y="544327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24d7b9cea85_0_38"/>
          <p:cNvSpPr/>
          <p:nvPr/>
        </p:nvSpPr>
        <p:spPr>
          <a:xfrm>
            <a:off x="3612600" y="3077400"/>
            <a:ext cx="4966800" cy="2935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g24d7b9cea85_0_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1151" y="3180312"/>
            <a:ext cx="4849700" cy="27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4d6b24c54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d6b24c54c_0_2"/>
          <p:cNvSpPr txBox="1">
            <a:spLocks noGrp="1"/>
          </p:cNvSpPr>
          <p:nvPr>
            <p:ph type="body" idx="1"/>
          </p:nvPr>
        </p:nvSpPr>
        <p:spPr>
          <a:xfrm>
            <a:off x="838199" y="1487525"/>
            <a:ext cx="5502639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127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s-PE" sz="1800" b="1" dirty="0">
                <a:latin typeface="Roboto"/>
                <a:ea typeface="Roboto"/>
                <a:cs typeface="Roboto"/>
                <a:sym typeface="Roboto"/>
              </a:rPr>
              <a:t>I SIMPOSIO NACIONAL EN IMPLEMENTACIÓN DE LA EDUCACIÓN SEXUAL EN LAS INSTITUCIONES EDUCATIVAS:</a:t>
            </a:r>
            <a:endParaRPr sz="18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Pudimos escuchar exposiciones muy importantes sobre educación sexual como herramienta de prevención en la salud sexual y reproductiva; así como también, pudimos conocer experiencias exitosas de la implementación de la educación sexual en diferentes regiones como Satipo y Junín.</a:t>
            </a:r>
            <a:endParaRPr lang="es-PE" sz="2000"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PE" sz="2000" dirty="0"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Se pudo conocer la gran</a:t>
            </a:r>
            <a:r>
              <a:rPr lang="es-MX" sz="2000" dirty="0">
                <a:latin typeface="Roboto" panose="02000000000000000000" pitchFamily="2" charset="0"/>
                <a:ea typeface="Roboto" panose="02000000000000000000" pitchFamily="2" charset="0"/>
              </a:rPr>
              <a:t> labor de las obstetras, quienes son las encargadas de difundir la educación sexual y hacer el correcto seguimiento a las mujeres embarazadas.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5" name="Google Shape;155;g24d6b24c54c_0_2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 dirty="0">
                <a:latin typeface="Roboto Medium"/>
                <a:ea typeface="Roboto Medium"/>
                <a:cs typeface="Roboto Medium"/>
                <a:sym typeface="Roboto Medium"/>
              </a:rPr>
              <a:t>Acciones realizadas</a:t>
            </a:r>
            <a:endParaRPr sz="3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56" name="Google Shape;156;g24d6b24c54c_0_2"/>
          <p:cNvGrpSpPr/>
          <p:nvPr/>
        </p:nvGrpSpPr>
        <p:grpSpPr>
          <a:xfrm flipH="1">
            <a:off x="10750650" y="195800"/>
            <a:ext cx="1441350" cy="231000"/>
            <a:chOff x="-7200" y="217525"/>
            <a:chExt cx="1441350" cy="231000"/>
          </a:xfrm>
        </p:grpSpPr>
        <p:sp>
          <p:nvSpPr>
            <p:cNvPr id="157" name="Google Shape;157;g24d6b24c54c_0_2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g24d6b24c54c_0_2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24d6b24c54c_0_2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g24d6b24c54c_0_2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g24d6b24c54c_0_2"/>
          <p:cNvSpPr/>
          <p:nvPr/>
        </p:nvSpPr>
        <p:spPr>
          <a:xfrm>
            <a:off x="7043750" y="1089100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4d6b24c54c_0_2"/>
          <p:cNvSpPr/>
          <p:nvPr/>
        </p:nvSpPr>
        <p:spPr>
          <a:xfrm>
            <a:off x="7043750" y="3578225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g24d6b24c54c_0_2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2590750" y="5719176"/>
            <a:ext cx="1508501" cy="99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88A37D9-A8F3-4561-8675-2D58DDDAD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3750" y="3620674"/>
            <a:ext cx="4575599" cy="22404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A8D0E3D-8785-4B74-845F-9DCA290194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749" y="1099748"/>
            <a:ext cx="4575599" cy="22404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g24d6b24c54c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4d6b24c54c_0_2"/>
          <p:cNvSpPr txBox="1">
            <a:spLocks noGrp="1"/>
          </p:cNvSpPr>
          <p:nvPr>
            <p:ph type="body" idx="1"/>
          </p:nvPr>
        </p:nvSpPr>
        <p:spPr>
          <a:xfrm>
            <a:off x="838200" y="1487525"/>
            <a:ext cx="5013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270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s-PE" sz="1600" b="1" dirty="0">
                <a:latin typeface="Roboto"/>
                <a:ea typeface="Roboto"/>
                <a:cs typeface="Roboto"/>
                <a:sym typeface="Roboto"/>
              </a:rPr>
              <a:t>VISITA INOPINADA A CENTRO DE SALUD DEL MINSA DE SURCO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6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r>
              <a:rPr lang="es-PE" sz="1700" b="1" dirty="0">
                <a:latin typeface="Roboto"/>
                <a:ea typeface="Roboto"/>
                <a:cs typeface="Roboto"/>
                <a:sym typeface="Roboto"/>
              </a:rPr>
              <a:t>Visitamos el Centro de Salud del MINSA en Surco, con la finalidad de verificar si este establecimiento cuenta con un programa de prevención sexual reproductiva y entrega de métodos anticonceptivos.</a:t>
            </a:r>
          </a:p>
          <a:p>
            <a:pPr marL="457200" lvl="0" indent="-3365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700"/>
              <a:buFont typeface="Roboto"/>
              <a:buChar char="•"/>
            </a:pPr>
            <a:endParaRPr sz="17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s-PE" sz="1700" dirty="0">
                <a:latin typeface="Roboto"/>
                <a:ea typeface="Roboto"/>
                <a:cs typeface="Roboto"/>
                <a:sym typeface="Roboto"/>
              </a:rPr>
              <a:t>Tuvimos una reunión con obstetras, quienes comentaron que en la actualidad </a:t>
            </a:r>
            <a:r>
              <a:rPr lang="es-PE" sz="1700" b="1" dirty="0">
                <a:latin typeface="Roboto"/>
                <a:ea typeface="Roboto"/>
                <a:cs typeface="Roboto"/>
                <a:sym typeface="Roboto"/>
              </a:rPr>
              <a:t>si cuentan </a:t>
            </a:r>
            <a:r>
              <a:rPr lang="es-PE" sz="1700" dirty="0">
                <a:latin typeface="Roboto"/>
                <a:ea typeface="Roboto"/>
                <a:cs typeface="Roboto"/>
                <a:sym typeface="Roboto"/>
              </a:rPr>
              <a:t>con programación de talleres sobre reproducción sexual de forma periódica y entrega de métodos anticonceptivos de forma gratuit</a:t>
            </a:r>
            <a:r>
              <a:rPr lang="es-PE" sz="1600" dirty="0">
                <a:latin typeface="Roboto"/>
                <a:ea typeface="Roboto"/>
                <a:cs typeface="Roboto"/>
                <a:sym typeface="Roboto"/>
              </a:rPr>
              <a:t>a.</a:t>
            </a:r>
            <a:r>
              <a:rPr lang="es-PE" sz="1600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155" name="Google Shape;155;g24d6b24c54c_0_2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>
                <a:latin typeface="Roboto Medium"/>
                <a:ea typeface="Roboto Medium"/>
                <a:cs typeface="Roboto Medium"/>
                <a:sym typeface="Roboto Medium"/>
              </a:rPr>
              <a:t>Acciones realizadas</a:t>
            </a:r>
            <a:endParaRPr sz="3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56" name="Google Shape;156;g24d6b24c54c_0_2"/>
          <p:cNvGrpSpPr/>
          <p:nvPr/>
        </p:nvGrpSpPr>
        <p:grpSpPr>
          <a:xfrm flipH="1">
            <a:off x="10750650" y="195800"/>
            <a:ext cx="1441350" cy="231000"/>
            <a:chOff x="-7200" y="217525"/>
            <a:chExt cx="1441350" cy="231000"/>
          </a:xfrm>
        </p:grpSpPr>
        <p:sp>
          <p:nvSpPr>
            <p:cNvPr id="157" name="Google Shape;157;g24d6b24c54c_0_2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g24d6b24c54c_0_2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g24d6b24c54c_0_2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g24d6b24c54c_0_2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g24d6b24c54c_0_2"/>
          <p:cNvSpPr/>
          <p:nvPr/>
        </p:nvSpPr>
        <p:spPr>
          <a:xfrm>
            <a:off x="7043750" y="1089100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24d6b24c54c_0_2"/>
          <p:cNvSpPr/>
          <p:nvPr/>
        </p:nvSpPr>
        <p:spPr>
          <a:xfrm>
            <a:off x="7043750" y="3578225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g24d6b24c54c_0_2"/>
          <p:cNvPicPr preferRelativeResize="0"/>
          <p:nvPr/>
        </p:nvPicPr>
        <p:blipFill rotWithShape="1">
          <a:blip r:embed="rId4">
            <a:alphaModFix/>
          </a:blip>
          <a:srcRect r="1361" b="15247"/>
          <a:stretch/>
        </p:blipFill>
        <p:spPr>
          <a:xfrm>
            <a:off x="7092800" y="1155330"/>
            <a:ext cx="4477501" cy="212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24d6b24c54c_0_2"/>
          <p:cNvPicPr preferRelativeResize="0"/>
          <p:nvPr/>
        </p:nvPicPr>
        <p:blipFill rotWithShape="1">
          <a:blip r:embed="rId5">
            <a:alphaModFix/>
          </a:blip>
          <a:srcRect b="3025"/>
          <a:stretch/>
        </p:blipFill>
        <p:spPr>
          <a:xfrm>
            <a:off x="7092800" y="3644450"/>
            <a:ext cx="4477500" cy="212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24d6b24c54c_0_2"/>
          <p:cNvPicPr preferRelativeResize="0"/>
          <p:nvPr/>
        </p:nvPicPr>
        <p:blipFill rotWithShape="1">
          <a:blip r:embed="rId6">
            <a:alphaModFix/>
          </a:blip>
          <a:srcRect l="39390" t="70445" r="38946" b="4039"/>
          <a:stretch/>
        </p:blipFill>
        <p:spPr>
          <a:xfrm>
            <a:off x="2590750" y="5719176"/>
            <a:ext cx="1508501" cy="999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47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4d7b9cea8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4d7b9cea85_0_91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>
                <a:latin typeface="Roboto Medium"/>
                <a:ea typeface="Roboto Medium"/>
                <a:cs typeface="Roboto Medium"/>
                <a:sym typeface="Roboto Medium"/>
              </a:rPr>
              <a:t>Acciones realizadas</a:t>
            </a:r>
            <a:endParaRPr sz="3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72" name="Google Shape;172;g24d7b9cea85_0_91"/>
          <p:cNvGrpSpPr/>
          <p:nvPr/>
        </p:nvGrpSpPr>
        <p:grpSpPr>
          <a:xfrm rot="10800000" flipH="1">
            <a:off x="0" y="195800"/>
            <a:ext cx="1441350" cy="231000"/>
            <a:chOff x="-7200" y="217525"/>
            <a:chExt cx="1441350" cy="231000"/>
          </a:xfrm>
        </p:grpSpPr>
        <p:sp>
          <p:nvSpPr>
            <p:cNvPr id="173" name="Google Shape;173;g24d7b9cea85_0_91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4d7b9cea85_0_91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4d7b9cea85_0_91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4d7b9cea85_0_91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g24d7b9cea85_0_91"/>
          <p:cNvSpPr/>
          <p:nvPr/>
        </p:nvSpPr>
        <p:spPr>
          <a:xfrm>
            <a:off x="848725" y="1314675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4d7b9cea85_0_91"/>
          <p:cNvSpPr/>
          <p:nvPr/>
        </p:nvSpPr>
        <p:spPr>
          <a:xfrm>
            <a:off x="848725" y="3839075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24d7b9cea85_0_91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8329325" y="552352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d7b9cea85_0_91"/>
          <p:cNvSpPr txBox="1">
            <a:spLocks noGrp="1"/>
          </p:cNvSpPr>
          <p:nvPr>
            <p:ph type="body" idx="1"/>
          </p:nvPr>
        </p:nvSpPr>
        <p:spPr>
          <a:xfrm>
            <a:off x="6152550" y="1080875"/>
            <a:ext cx="5942100" cy="47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131287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PE" sz="4715" b="1" dirty="0">
                <a:latin typeface="Roboto"/>
                <a:ea typeface="Roboto"/>
                <a:cs typeface="Roboto"/>
                <a:sym typeface="Roboto"/>
              </a:rPr>
              <a:t>VISITA INOPINADA A CENTRO DE SALUD “SAN MARTÍN DE PORRES”</a:t>
            </a:r>
            <a:endParaRPr sz="4715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35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232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s-PE" sz="5215" dirty="0">
                <a:latin typeface="Roboto"/>
                <a:ea typeface="Roboto"/>
                <a:cs typeface="Roboto"/>
                <a:sym typeface="Roboto"/>
              </a:rPr>
              <a:t>En el distrito de Villa El Salvador, visité el Centro de Salud “San Martín de Porres”.</a:t>
            </a:r>
          </a:p>
          <a:p>
            <a:pPr marL="457200" lvl="0" indent="-336232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oboto"/>
              <a:buChar char="•"/>
            </a:pPr>
            <a:endParaRPr sz="5215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36232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s-PE" sz="5215" b="1" dirty="0">
                <a:latin typeface="Roboto"/>
                <a:ea typeface="Roboto"/>
                <a:cs typeface="Roboto"/>
                <a:sym typeface="Roboto"/>
              </a:rPr>
              <a:t>El Centro no cuenta con una buena infraestructura, lo que ha obligado al personal a improvisar consultorios de atención en material prefabricado, los mismos que se encuentran ubicados</a:t>
            </a:r>
            <a:r>
              <a:rPr lang="es-PE" sz="5215" dirty="0">
                <a:latin typeface="Roboto"/>
                <a:ea typeface="Roboto"/>
                <a:cs typeface="Roboto"/>
                <a:sym typeface="Roboto"/>
              </a:rPr>
              <a:t> en los patios, siendo espacios muy reducidos para cubrir la atención completa de los pacientes que reciben al día, además de la falta de ambulancias, malas condiciones de su laboratorio y otras deficiencias que encontramos y que requieren pronta atención por el MINSA.</a:t>
            </a:r>
            <a:endParaRPr sz="5215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1" name="Google Shape;181;g24d7b9cea85_0_91"/>
          <p:cNvPicPr preferRelativeResize="0"/>
          <p:nvPr/>
        </p:nvPicPr>
        <p:blipFill rotWithShape="1">
          <a:blip r:embed="rId5">
            <a:alphaModFix/>
          </a:blip>
          <a:srcRect t="3001" b="23431"/>
          <a:stretch/>
        </p:blipFill>
        <p:spPr>
          <a:xfrm>
            <a:off x="897775" y="1380900"/>
            <a:ext cx="4477500" cy="21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g24d7b9cea85_0_91"/>
          <p:cNvPicPr preferRelativeResize="0"/>
          <p:nvPr/>
        </p:nvPicPr>
        <p:blipFill rotWithShape="1">
          <a:blip r:embed="rId6">
            <a:alphaModFix/>
          </a:blip>
          <a:srcRect t="9390" b="19687"/>
          <a:stretch/>
        </p:blipFill>
        <p:spPr>
          <a:xfrm>
            <a:off x="897775" y="3893175"/>
            <a:ext cx="4477500" cy="21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4d7b9cea85_0_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4d7b9cea85_0_110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5013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PE" sz="2070" b="1" dirty="0">
                <a:latin typeface="Roboto"/>
                <a:ea typeface="Roboto"/>
                <a:cs typeface="Roboto"/>
                <a:sym typeface="Roboto"/>
              </a:rPr>
              <a:t>EN PIURA:</a:t>
            </a:r>
            <a:endParaRPr sz="207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2100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Visitamos el </a:t>
            </a:r>
            <a:r>
              <a:rPr lang="es-PE" sz="2100" b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Centro Materno Infantil del distrito de Castilla y la Posta Santa Rosa ubicada en el distrito 26 de octubre, ambos en Piura</a:t>
            </a:r>
            <a:r>
              <a:rPr lang="es-PE" sz="2100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, con la finalidad de fiscalizar si se entregaban métodos anticonceptivos y se le hacía un correcto seguimiento a los embarazos en niñas, adolescentes y mujeres en general.</a:t>
            </a:r>
            <a:endParaRPr sz="2100" dirty="0"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1600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 sz="2100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 </a:t>
            </a:r>
            <a:endParaRPr sz="2100" dirty="0">
              <a:latin typeface="Roboto" panose="02000000000000000000" pitchFamily="2" charset="0"/>
              <a:ea typeface="Roboto" panose="02000000000000000000" pitchFamily="2" charset="0"/>
              <a:cs typeface="Arial"/>
              <a:sym typeface="Arial"/>
            </a:endParaRPr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rPr lang="es-PE" sz="2100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En ambos centros se pudo constatar que </a:t>
            </a:r>
            <a:r>
              <a:rPr lang="es-PE" sz="2100" b="1" u="sng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se entregaban métodos anticonceptivos y se realizaba un correcto seguimiento a las mujeres embarazadas y verificamos </a:t>
            </a:r>
            <a:r>
              <a:rPr lang="es-MX" sz="2100" dirty="0">
                <a:latin typeface="Roboto" panose="02000000000000000000" pitchFamily="2" charset="0"/>
                <a:ea typeface="Roboto" panose="02000000000000000000" pitchFamily="2" charset="0"/>
              </a:rPr>
              <a:t>que existe un Centro de Emergencia Mujer, que ha permitido que las mujeres que son víctimas de violencia sexual </a:t>
            </a:r>
            <a:r>
              <a:rPr lang="es-MX" sz="2100" b="1" dirty="0">
                <a:latin typeface="Roboto" panose="02000000000000000000" pitchFamily="2" charset="0"/>
                <a:ea typeface="Roboto" panose="02000000000000000000" pitchFamily="2" charset="0"/>
              </a:rPr>
              <a:t>puedan acudir y tener acceso al Kit Rosa, el mismo que ha logrado en ese Centro no se reporten casos de ENP producto de violencia sexual</a:t>
            </a:r>
            <a:r>
              <a:rPr lang="es-MX" sz="21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g24d7b9cea85_0_110"/>
          <p:cNvSpPr txBox="1">
            <a:spLocks noGrp="1"/>
          </p:cNvSpPr>
          <p:nvPr>
            <p:ph type="title"/>
          </p:nvPr>
        </p:nvSpPr>
        <p:spPr>
          <a:xfrm>
            <a:off x="783875" y="36250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>
                <a:latin typeface="Roboto Medium"/>
                <a:ea typeface="Roboto Medium"/>
                <a:cs typeface="Roboto Medium"/>
                <a:sym typeface="Roboto Medium"/>
              </a:rPr>
              <a:t>Acciones realizadas</a:t>
            </a:r>
            <a:endParaRPr sz="3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90" name="Google Shape;190;g24d7b9cea85_0_110"/>
          <p:cNvGrpSpPr/>
          <p:nvPr/>
        </p:nvGrpSpPr>
        <p:grpSpPr>
          <a:xfrm flipH="1">
            <a:off x="10750650" y="195800"/>
            <a:ext cx="1441350" cy="231000"/>
            <a:chOff x="-7200" y="217525"/>
            <a:chExt cx="1441350" cy="231000"/>
          </a:xfrm>
        </p:grpSpPr>
        <p:sp>
          <p:nvSpPr>
            <p:cNvPr id="191" name="Google Shape;191;g24d7b9cea85_0_110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g24d7b9cea85_0_110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g24d7b9cea85_0_110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g24d7b9cea85_0_110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g24d7b9cea85_0_110"/>
          <p:cNvSpPr/>
          <p:nvPr/>
        </p:nvSpPr>
        <p:spPr>
          <a:xfrm>
            <a:off x="6500325" y="1089100"/>
            <a:ext cx="2499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g24d7b9cea85_0_110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2268375" y="573292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4d7b9cea85_0_110"/>
          <p:cNvSpPr/>
          <p:nvPr/>
        </p:nvSpPr>
        <p:spPr>
          <a:xfrm>
            <a:off x="9206825" y="1089100"/>
            <a:ext cx="2499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4d7b9cea85_0_110"/>
          <p:cNvSpPr/>
          <p:nvPr/>
        </p:nvSpPr>
        <p:spPr>
          <a:xfrm>
            <a:off x="6500325" y="3535900"/>
            <a:ext cx="2499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4d7b9cea85_0_110"/>
          <p:cNvSpPr/>
          <p:nvPr/>
        </p:nvSpPr>
        <p:spPr>
          <a:xfrm>
            <a:off x="9206825" y="3535900"/>
            <a:ext cx="2499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g24d7b9cea85_0_110"/>
          <p:cNvPicPr preferRelativeResize="0"/>
          <p:nvPr/>
        </p:nvPicPr>
        <p:blipFill rotWithShape="1">
          <a:blip r:embed="rId5">
            <a:alphaModFix/>
          </a:blip>
          <a:srcRect l="8427" r="9348" b="4122"/>
          <a:stretch/>
        </p:blipFill>
        <p:spPr>
          <a:xfrm>
            <a:off x="6554588" y="1168212"/>
            <a:ext cx="2391076" cy="21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24d7b9cea85_0_110"/>
          <p:cNvPicPr preferRelativeResize="0"/>
          <p:nvPr/>
        </p:nvPicPr>
        <p:blipFill rotWithShape="1">
          <a:blip r:embed="rId6">
            <a:alphaModFix/>
          </a:blip>
          <a:srcRect l="7255" r="9348" b="13591"/>
          <a:stretch/>
        </p:blipFill>
        <p:spPr>
          <a:xfrm>
            <a:off x="9261088" y="1168213"/>
            <a:ext cx="2391074" cy="21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24d7b9cea85_0_110"/>
          <p:cNvPicPr preferRelativeResize="0"/>
          <p:nvPr/>
        </p:nvPicPr>
        <p:blipFill rotWithShape="1">
          <a:blip r:embed="rId7">
            <a:alphaModFix/>
          </a:blip>
          <a:srcRect l="2270" r="-2270"/>
          <a:stretch/>
        </p:blipFill>
        <p:spPr>
          <a:xfrm>
            <a:off x="6554600" y="3599375"/>
            <a:ext cx="2391074" cy="21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4d7b9cea85_0_110"/>
          <p:cNvPicPr preferRelativeResize="0"/>
          <p:nvPr/>
        </p:nvPicPr>
        <p:blipFill rotWithShape="1">
          <a:blip r:embed="rId8">
            <a:alphaModFix/>
          </a:blip>
          <a:srcRect l="5544" r="10822" b="2893"/>
          <a:stretch/>
        </p:blipFill>
        <p:spPr>
          <a:xfrm>
            <a:off x="9261100" y="3599375"/>
            <a:ext cx="2391076" cy="213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g24d7b9cea85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4d7b9cea85_0_91"/>
          <p:cNvSpPr txBox="1">
            <a:spLocks noGrp="1"/>
          </p:cNvSpPr>
          <p:nvPr>
            <p:ph type="title"/>
          </p:nvPr>
        </p:nvSpPr>
        <p:spPr>
          <a:xfrm>
            <a:off x="783875" y="482050"/>
            <a:ext cx="4477500" cy="8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Font typeface="Calibri"/>
              <a:buNone/>
            </a:pPr>
            <a:r>
              <a:rPr lang="es-PE" sz="3800" dirty="0">
                <a:latin typeface="Roboto Medium"/>
                <a:ea typeface="Roboto Medium"/>
                <a:cs typeface="Roboto Medium"/>
                <a:sym typeface="Roboto Medium"/>
              </a:rPr>
              <a:t>Acciones realizadas</a:t>
            </a:r>
            <a:endParaRPr sz="3800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72" name="Google Shape;172;g24d7b9cea85_0_91"/>
          <p:cNvGrpSpPr/>
          <p:nvPr/>
        </p:nvGrpSpPr>
        <p:grpSpPr>
          <a:xfrm rot="10800000" flipH="1">
            <a:off x="0" y="195800"/>
            <a:ext cx="1441350" cy="231000"/>
            <a:chOff x="-7200" y="217525"/>
            <a:chExt cx="1441350" cy="231000"/>
          </a:xfrm>
        </p:grpSpPr>
        <p:sp>
          <p:nvSpPr>
            <p:cNvPr id="173" name="Google Shape;173;g24d7b9cea85_0_91"/>
            <p:cNvSpPr/>
            <p:nvPr/>
          </p:nvSpPr>
          <p:spPr>
            <a:xfrm>
              <a:off x="-7200" y="217525"/>
              <a:ext cx="8202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g24d7b9cea85_0_91"/>
            <p:cNvSpPr/>
            <p:nvPr/>
          </p:nvSpPr>
          <p:spPr>
            <a:xfrm>
              <a:off x="8697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g24d7b9cea85_0_91"/>
            <p:cNvSpPr/>
            <p:nvPr/>
          </p:nvSpPr>
          <p:spPr>
            <a:xfrm>
              <a:off x="1076800" y="217525"/>
              <a:ext cx="150300" cy="231000"/>
            </a:xfrm>
            <a:prstGeom prst="rect">
              <a:avLst/>
            </a:prstGeom>
            <a:solidFill>
              <a:srgbClr val="FF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g24d7b9cea85_0_91"/>
            <p:cNvSpPr/>
            <p:nvPr/>
          </p:nvSpPr>
          <p:spPr>
            <a:xfrm>
              <a:off x="1283850" y="217525"/>
              <a:ext cx="150300" cy="231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g24d7b9cea85_0_91"/>
          <p:cNvSpPr/>
          <p:nvPr/>
        </p:nvSpPr>
        <p:spPr>
          <a:xfrm>
            <a:off x="848725" y="1314675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24d7b9cea85_0_91"/>
          <p:cNvSpPr/>
          <p:nvPr/>
        </p:nvSpPr>
        <p:spPr>
          <a:xfrm>
            <a:off x="848725" y="3839075"/>
            <a:ext cx="4575600" cy="2260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24d7b9cea85_0_91"/>
          <p:cNvPicPr preferRelativeResize="0"/>
          <p:nvPr/>
        </p:nvPicPr>
        <p:blipFill rotWithShape="1">
          <a:blip r:embed="rId4">
            <a:alphaModFix/>
          </a:blip>
          <a:srcRect l="39390" t="70445" r="38946" b="4039"/>
          <a:stretch/>
        </p:blipFill>
        <p:spPr>
          <a:xfrm>
            <a:off x="8329325" y="5523526"/>
            <a:ext cx="1508501" cy="9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24d7b9cea85_0_91"/>
          <p:cNvSpPr txBox="1">
            <a:spLocks noGrp="1"/>
          </p:cNvSpPr>
          <p:nvPr>
            <p:ph type="body" idx="1"/>
          </p:nvPr>
        </p:nvSpPr>
        <p:spPr>
          <a:xfrm>
            <a:off x="6152550" y="1080875"/>
            <a:ext cx="5942100" cy="479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MX" sz="2400" b="1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LABOR DE REPRESENTACIÓN – CONGRESISTA MERY INFANTES</a:t>
            </a:r>
            <a:endParaRPr sz="46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36232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s-MX" sz="2100" dirty="0">
                <a:latin typeface="Roboto" panose="02000000000000000000" pitchFamily="2" charset="0"/>
                <a:ea typeface="Roboto" panose="02000000000000000000" pitchFamily="2" charset="0"/>
              </a:rPr>
              <a:t>La congresista y titular del grupo de trabajo organizó en las instituciones educativas del Distrito de Bagua Grande y Caseríos, provincia de Utcubamba, región Amazonas, el evento denominado: </a:t>
            </a:r>
            <a:r>
              <a:rPr lang="es-MX" sz="2100" b="1" dirty="0">
                <a:latin typeface="Roboto" panose="02000000000000000000" pitchFamily="2" charset="0"/>
                <a:ea typeface="Roboto" panose="02000000000000000000" pitchFamily="2" charset="0"/>
              </a:rPr>
              <a:t>“Programación de Sesiones Educativas sobre salud sexual y reproductiva en adolescentes”</a:t>
            </a:r>
          </a:p>
          <a:p>
            <a:pPr marL="457200" lvl="0" indent="-336232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Roboto"/>
              <a:buChar char="•"/>
            </a:pPr>
            <a:r>
              <a:rPr lang="es-MX" sz="2100" dirty="0">
                <a:latin typeface="Roboto" panose="02000000000000000000" pitchFamily="2" charset="0"/>
                <a:ea typeface="Roboto" panose="02000000000000000000" pitchFamily="2" charset="0"/>
              </a:rPr>
              <a:t>Dirigido a los alumnos del 4to y 5to año de educación secundaria, en el horario de tutoría, con el apoyo profesional de las Obstetras del MINSA del distrito Bagua Grande – Utcubamba – Amazonas</a:t>
            </a:r>
            <a:endParaRPr sz="2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A628AA-E90D-4D1F-BD23-EDC4CE1B6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949" y="1328454"/>
            <a:ext cx="4609451" cy="22467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DC19115-1367-4309-92C4-B2B42A26D6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48" y="3859027"/>
            <a:ext cx="4575599" cy="22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1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1124</Words>
  <Application>Microsoft Office PowerPoint</Application>
  <PresentationFormat>Panorámica</PresentationFormat>
  <Paragraphs>67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Roboto Medium</vt:lpstr>
      <vt:lpstr>Arial</vt:lpstr>
      <vt:lpstr>Roboto</vt:lpstr>
      <vt:lpstr>Calibri</vt:lpstr>
      <vt:lpstr>Lato Black</vt:lpstr>
      <vt:lpstr>Tema de Office</vt:lpstr>
      <vt:lpstr>Presentación de PowerPoint</vt:lpstr>
      <vt:lpstr>Antecedentes</vt:lpstr>
      <vt:lpstr>Problemática</vt:lpstr>
      <vt:lpstr>GRUPO DE TRABAJO</vt:lpstr>
      <vt:lpstr>Acciones realizadas</vt:lpstr>
      <vt:lpstr>Acciones realizadas</vt:lpstr>
      <vt:lpstr>Acciones realizadas</vt:lpstr>
      <vt:lpstr>Acciones realizadas</vt:lpstr>
      <vt:lpstr>Acciones realizadas</vt:lpstr>
      <vt:lpstr>CONLUSIONES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Ariana Ruiz</dc:creator>
  <cp:lastModifiedBy>Koning Furlong Soto</cp:lastModifiedBy>
  <cp:revision>11</cp:revision>
  <dcterms:created xsi:type="dcterms:W3CDTF">2023-06-01T17:39:18Z</dcterms:created>
  <dcterms:modified xsi:type="dcterms:W3CDTF">2023-06-21T20:41:18Z</dcterms:modified>
</cp:coreProperties>
</file>