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7" r:id="rId10"/>
    <p:sldId id="268"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8C4A412-2A8D-4AF3-A3AD-25C96EE5FEF8}">
          <p14:sldIdLst>
            <p14:sldId id="256"/>
            <p14:sldId id="258"/>
          </p14:sldIdLst>
        </p14:section>
        <p14:section name="Sección sin título" id="{A91CFC75-8853-4362-A5C9-2560466E5337}">
          <p14:sldIdLst>
            <p14:sldId id="259"/>
            <p14:sldId id="260"/>
            <p14:sldId id="261"/>
            <p14:sldId id="262"/>
            <p14:sldId id="263"/>
            <p14:sldId id="264"/>
            <p14:sldId id="267"/>
            <p14:sldId id="268"/>
            <p14:sldId id="269"/>
            <p14:sldId id="2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D24CD" initials="G" lastIdx="2" clrIdx="0">
    <p:extLst>
      <p:ext uri="{19B8F6BF-5375-455C-9EA6-DF929625EA0E}">
        <p15:presenceInfo xmlns:p15="http://schemas.microsoft.com/office/powerpoint/2012/main" userId="S-1-5-21-2172538437-246494498-479980147-360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73767"/>
    <a:srgbClr val="500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27EE18-88C6-4234-AD11-83216E6844E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PE"/>
        </a:p>
      </dgm:t>
    </dgm:pt>
    <dgm:pt modelId="{2853A942-F680-4249-A2D8-B0EAE92A6AA2}">
      <dgm:prSet phldrT="[Texto]" custT="1"/>
      <dgm:spPr/>
      <dgm:t>
        <a:bodyPr/>
        <a:lstStyle/>
        <a:p>
          <a:r>
            <a:rPr lang="es-PE" sz="2400" dirty="0"/>
            <a:t>INFORME </a:t>
          </a:r>
          <a:r>
            <a:rPr lang="es-PE" sz="2400" dirty="0" err="1"/>
            <a:t>N°</a:t>
          </a:r>
          <a:r>
            <a:rPr lang="es-PE" sz="2400" dirty="0"/>
            <a:t> 000009-2023-GRC/VG - </a:t>
          </a:r>
          <a:r>
            <a:rPr lang="es-MX" sz="2400" dirty="0"/>
            <a:t>03 de marzo de 2023</a:t>
          </a:r>
          <a:endParaRPr lang="es-PE" sz="2400" dirty="0"/>
        </a:p>
      </dgm:t>
    </dgm:pt>
    <dgm:pt modelId="{427CBB40-E194-420C-B08A-CD56D6CF29FB}" type="parTrans" cxnId="{624E2DA5-27F1-4324-BAF8-DFC9987C1AC0}">
      <dgm:prSet/>
      <dgm:spPr/>
      <dgm:t>
        <a:bodyPr/>
        <a:lstStyle/>
        <a:p>
          <a:endParaRPr lang="es-PE"/>
        </a:p>
      </dgm:t>
    </dgm:pt>
    <dgm:pt modelId="{262BAD75-36B3-4C8C-ACD7-2A9CC5266290}" type="sibTrans" cxnId="{624E2DA5-27F1-4324-BAF8-DFC9987C1AC0}">
      <dgm:prSet/>
      <dgm:spPr/>
      <dgm:t>
        <a:bodyPr/>
        <a:lstStyle/>
        <a:p>
          <a:endParaRPr lang="es-PE"/>
        </a:p>
      </dgm:t>
    </dgm:pt>
    <dgm:pt modelId="{2D502325-50F6-46F4-9715-4913A13A2DB3}">
      <dgm:prSet phldrT="[Texto]" custT="1"/>
      <dgm:spPr/>
      <dgm:t>
        <a:bodyPr/>
        <a:lstStyle/>
        <a:p>
          <a:pPr algn="just"/>
          <a:r>
            <a:rPr lang="es-MX" sz="1800" dirty="0"/>
            <a:t>Se solicito a la Oficina de Seguridad Integral, la regularización de la designación de dos (02) personas de seguridad que laboran en el Gobierno Regional, quienes desde el 15 de enero de 2023 se encontraban a cargo de brindar seguridad y protección a la Vicegobernadora. (El documento no obtuvo respuesta).</a:t>
          </a:r>
          <a:endParaRPr lang="es-PE" sz="1800" dirty="0"/>
        </a:p>
      </dgm:t>
    </dgm:pt>
    <dgm:pt modelId="{98DD024F-6B6C-4F0F-8E70-09F4713385AF}" type="parTrans" cxnId="{247D1040-14A6-4652-9471-D850A0D7FC90}">
      <dgm:prSet/>
      <dgm:spPr/>
      <dgm:t>
        <a:bodyPr/>
        <a:lstStyle/>
        <a:p>
          <a:endParaRPr lang="es-PE"/>
        </a:p>
      </dgm:t>
    </dgm:pt>
    <dgm:pt modelId="{D71842BA-8AC1-4056-8293-460FF7290A27}" type="sibTrans" cxnId="{247D1040-14A6-4652-9471-D850A0D7FC90}">
      <dgm:prSet/>
      <dgm:spPr/>
      <dgm:t>
        <a:bodyPr/>
        <a:lstStyle/>
        <a:p>
          <a:endParaRPr lang="es-PE"/>
        </a:p>
      </dgm:t>
    </dgm:pt>
    <dgm:pt modelId="{4CD5231A-0B89-4FFF-977F-11CD0D450F94}">
      <dgm:prSet phldrT="[Texto]" custT="1"/>
      <dgm:spPr/>
      <dgm:t>
        <a:bodyPr/>
        <a:lstStyle/>
        <a:p>
          <a:r>
            <a:rPr lang="es-PE" sz="2400" dirty="0"/>
            <a:t>INFORME </a:t>
          </a:r>
          <a:r>
            <a:rPr lang="es-PE" sz="2400" dirty="0" err="1"/>
            <a:t>N°</a:t>
          </a:r>
          <a:r>
            <a:rPr lang="es-PE" sz="2400" dirty="0"/>
            <a:t> 000016-2023-GRC/VG - </a:t>
          </a:r>
          <a:r>
            <a:rPr lang="es-MX" sz="2400" dirty="0"/>
            <a:t>17 de marzo de 2023</a:t>
          </a:r>
          <a:endParaRPr lang="es-PE" sz="2400" dirty="0"/>
        </a:p>
      </dgm:t>
    </dgm:pt>
    <dgm:pt modelId="{AF8E0565-2F5E-4B68-A70B-7BC10295BBC1}" type="parTrans" cxnId="{E75968E7-62DD-4D99-9294-88B361AB5860}">
      <dgm:prSet/>
      <dgm:spPr/>
      <dgm:t>
        <a:bodyPr/>
        <a:lstStyle/>
        <a:p>
          <a:endParaRPr lang="es-PE"/>
        </a:p>
      </dgm:t>
    </dgm:pt>
    <dgm:pt modelId="{708A43FE-2165-4843-BA72-110C20706728}" type="sibTrans" cxnId="{E75968E7-62DD-4D99-9294-88B361AB5860}">
      <dgm:prSet/>
      <dgm:spPr/>
      <dgm:t>
        <a:bodyPr/>
        <a:lstStyle/>
        <a:p>
          <a:endParaRPr lang="es-PE"/>
        </a:p>
      </dgm:t>
    </dgm:pt>
    <dgm:pt modelId="{20203FB9-5B32-4976-9729-15AD45699FA4}">
      <dgm:prSet phldrT="[Texto]" custT="1"/>
      <dgm:spPr/>
      <dgm:t>
        <a:bodyPr/>
        <a:lstStyle/>
        <a:p>
          <a:pPr algn="just"/>
          <a:r>
            <a:rPr lang="es-MX" sz="1800" kern="1200" dirty="0">
              <a:solidFill>
                <a:prstClr val="black">
                  <a:hueOff val="0"/>
                  <a:satOff val="0"/>
                  <a:lumOff val="0"/>
                  <a:alphaOff val="0"/>
                </a:prstClr>
              </a:solidFill>
              <a:latin typeface="Century Gothic" panose="020B0502020202020204"/>
              <a:ea typeface="+mn-ea"/>
              <a:cs typeface="+mn-cs"/>
            </a:rPr>
            <a:t>Se presentó ante la Gerencia de Administración el Requerimiento de Contratación del Servicio de Asistencia Legal en Derecho Administrativo y Gestión Pública para la </a:t>
          </a:r>
          <a:r>
            <a:rPr lang="es-MX" sz="1800" kern="1200" dirty="0" err="1">
              <a:solidFill>
                <a:prstClr val="black">
                  <a:hueOff val="0"/>
                  <a:satOff val="0"/>
                  <a:lumOff val="0"/>
                  <a:alphaOff val="0"/>
                </a:prstClr>
              </a:solidFill>
              <a:latin typeface="Century Gothic" panose="020B0502020202020204"/>
              <a:ea typeface="+mn-ea"/>
              <a:cs typeface="+mn-cs"/>
            </a:rPr>
            <a:t>Vicegoberación</a:t>
          </a:r>
          <a:r>
            <a:rPr lang="es-MX" sz="1800" kern="1200" dirty="0">
              <a:solidFill>
                <a:prstClr val="black">
                  <a:hueOff val="0"/>
                  <a:satOff val="0"/>
                  <a:lumOff val="0"/>
                  <a:alphaOff val="0"/>
                </a:prstClr>
              </a:solidFill>
              <a:latin typeface="Century Gothic" panose="020B0502020202020204"/>
              <a:ea typeface="+mn-ea"/>
              <a:cs typeface="+mn-cs"/>
            </a:rPr>
            <a:t> Regional del Gobierno Regional del Callao, adjuntando Términos de Referencia y Pedido de Servicio. (El requerimiento no ha sido atendido).</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052E10CB-974E-40D6-AF98-06E3FF5CED4F}" type="parTrans" cxnId="{E94DFB22-AA09-4003-B2A8-084432197A0B}">
      <dgm:prSet/>
      <dgm:spPr/>
      <dgm:t>
        <a:bodyPr/>
        <a:lstStyle/>
        <a:p>
          <a:endParaRPr lang="es-PE"/>
        </a:p>
      </dgm:t>
    </dgm:pt>
    <dgm:pt modelId="{795F6A32-9F29-4F2D-812B-8AAD24B5B292}" type="sibTrans" cxnId="{E94DFB22-AA09-4003-B2A8-084432197A0B}">
      <dgm:prSet/>
      <dgm:spPr/>
      <dgm:t>
        <a:bodyPr/>
        <a:lstStyle/>
        <a:p>
          <a:endParaRPr lang="es-PE"/>
        </a:p>
      </dgm:t>
    </dgm:pt>
    <dgm:pt modelId="{5B07536B-B501-4213-BF44-373F68350B1B}">
      <dgm:prSet phldrT="[Texto]" custT="1"/>
      <dgm:spPr/>
      <dgm:t>
        <a:bodyPr/>
        <a:lstStyle/>
        <a:p>
          <a:pPr algn="just"/>
          <a:endParaRPr lang="es-PE" sz="1800" dirty="0"/>
        </a:p>
      </dgm:t>
    </dgm:pt>
    <dgm:pt modelId="{CB75985A-816E-49CE-AEC5-9FF288499BE2}" type="parTrans" cxnId="{F76857F1-748F-4CAB-BE62-EA7E325D0B81}">
      <dgm:prSet/>
      <dgm:spPr/>
      <dgm:t>
        <a:bodyPr/>
        <a:lstStyle/>
        <a:p>
          <a:endParaRPr lang="es-PE"/>
        </a:p>
      </dgm:t>
    </dgm:pt>
    <dgm:pt modelId="{C523E4C1-8F5A-4D76-9477-4DB8849A46D5}" type="sibTrans" cxnId="{F76857F1-748F-4CAB-BE62-EA7E325D0B81}">
      <dgm:prSet/>
      <dgm:spPr/>
      <dgm:t>
        <a:bodyPr/>
        <a:lstStyle/>
        <a:p>
          <a:endParaRPr lang="es-PE"/>
        </a:p>
      </dgm:t>
    </dgm:pt>
    <dgm:pt modelId="{098B3A76-F60E-4DE9-91E5-6068B2FA0CF8}" type="pres">
      <dgm:prSet presAssocID="{3727EE18-88C6-4234-AD11-83216E6844E5}" presName="linear" presStyleCnt="0">
        <dgm:presLayoutVars>
          <dgm:animLvl val="lvl"/>
          <dgm:resizeHandles val="exact"/>
        </dgm:presLayoutVars>
      </dgm:prSet>
      <dgm:spPr/>
      <dgm:t>
        <a:bodyPr/>
        <a:lstStyle/>
        <a:p>
          <a:endParaRPr lang="es-ES"/>
        </a:p>
      </dgm:t>
    </dgm:pt>
    <dgm:pt modelId="{1D4EEC73-69D3-4BFF-8DE8-42BB7BB97C26}" type="pres">
      <dgm:prSet presAssocID="{2853A942-F680-4249-A2D8-B0EAE92A6AA2}" presName="parentText" presStyleLbl="node1" presStyleIdx="0" presStyleCnt="2" custScaleY="60865" custLinFactNeighborX="186" custLinFactNeighborY="3955">
        <dgm:presLayoutVars>
          <dgm:chMax val="0"/>
          <dgm:bulletEnabled val="1"/>
        </dgm:presLayoutVars>
      </dgm:prSet>
      <dgm:spPr/>
      <dgm:t>
        <a:bodyPr/>
        <a:lstStyle/>
        <a:p>
          <a:endParaRPr lang="es-ES"/>
        </a:p>
      </dgm:t>
    </dgm:pt>
    <dgm:pt modelId="{75E50B2A-570F-4817-A029-50746AB4F888}" type="pres">
      <dgm:prSet presAssocID="{2853A942-F680-4249-A2D8-B0EAE92A6AA2}" presName="childText" presStyleLbl="revTx" presStyleIdx="0" presStyleCnt="2">
        <dgm:presLayoutVars>
          <dgm:bulletEnabled val="1"/>
        </dgm:presLayoutVars>
      </dgm:prSet>
      <dgm:spPr/>
      <dgm:t>
        <a:bodyPr/>
        <a:lstStyle/>
        <a:p>
          <a:endParaRPr lang="es-ES"/>
        </a:p>
      </dgm:t>
    </dgm:pt>
    <dgm:pt modelId="{66969F88-D285-411B-8804-12E83CA30A23}" type="pres">
      <dgm:prSet presAssocID="{4CD5231A-0B89-4FFF-977F-11CD0D450F94}" presName="parentText" presStyleLbl="node1" presStyleIdx="1" presStyleCnt="2" custScaleY="53041">
        <dgm:presLayoutVars>
          <dgm:chMax val="0"/>
          <dgm:bulletEnabled val="1"/>
        </dgm:presLayoutVars>
      </dgm:prSet>
      <dgm:spPr/>
      <dgm:t>
        <a:bodyPr/>
        <a:lstStyle/>
        <a:p>
          <a:endParaRPr lang="es-ES"/>
        </a:p>
      </dgm:t>
    </dgm:pt>
    <dgm:pt modelId="{9896F313-BAA5-44F2-BDA3-743A88C8C32A}" type="pres">
      <dgm:prSet presAssocID="{4CD5231A-0B89-4FFF-977F-11CD0D450F94}" presName="childText" presStyleLbl="revTx" presStyleIdx="1" presStyleCnt="2">
        <dgm:presLayoutVars>
          <dgm:bulletEnabled val="1"/>
        </dgm:presLayoutVars>
      </dgm:prSet>
      <dgm:spPr/>
      <dgm:t>
        <a:bodyPr/>
        <a:lstStyle/>
        <a:p>
          <a:endParaRPr lang="es-ES"/>
        </a:p>
      </dgm:t>
    </dgm:pt>
  </dgm:ptLst>
  <dgm:cxnLst>
    <dgm:cxn modelId="{C3423DAB-A17E-417C-85E1-C0D45DC99CF6}" type="presOf" srcId="{2853A942-F680-4249-A2D8-B0EAE92A6AA2}" destId="{1D4EEC73-69D3-4BFF-8DE8-42BB7BB97C26}" srcOrd="0" destOrd="0" presId="urn:microsoft.com/office/officeart/2005/8/layout/vList2"/>
    <dgm:cxn modelId="{A96A56C5-9FCB-40DD-9EF3-F447DA7A5868}" type="presOf" srcId="{4CD5231A-0B89-4FFF-977F-11CD0D450F94}" destId="{66969F88-D285-411B-8804-12E83CA30A23}" srcOrd="0" destOrd="0" presId="urn:microsoft.com/office/officeart/2005/8/layout/vList2"/>
    <dgm:cxn modelId="{9844BD80-DE02-4D46-84C1-400422008AF2}" type="presOf" srcId="{20203FB9-5B32-4976-9729-15AD45699FA4}" destId="{9896F313-BAA5-44F2-BDA3-743A88C8C32A}" srcOrd="0" destOrd="0" presId="urn:microsoft.com/office/officeart/2005/8/layout/vList2"/>
    <dgm:cxn modelId="{F76857F1-748F-4CAB-BE62-EA7E325D0B81}" srcId="{2853A942-F680-4249-A2D8-B0EAE92A6AA2}" destId="{5B07536B-B501-4213-BF44-373F68350B1B}" srcOrd="1" destOrd="0" parTransId="{CB75985A-816E-49CE-AEC5-9FF288499BE2}" sibTransId="{C523E4C1-8F5A-4D76-9477-4DB8849A46D5}"/>
    <dgm:cxn modelId="{247D1040-14A6-4652-9471-D850A0D7FC90}" srcId="{2853A942-F680-4249-A2D8-B0EAE92A6AA2}" destId="{2D502325-50F6-46F4-9715-4913A13A2DB3}" srcOrd="0" destOrd="0" parTransId="{98DD024F-6B6C-4F0F-8E70-09F4713385AF}" sibTransId="{D71842BA-8AC1-4056-8293-460FF7290A27}"/>
    <dgm:cxn modelId="{EFDAB50D-56EC-461E-A5DC-69590AB061ED}" type="presOf" srcId="{3727EE18-88C6-4234-AD11-83216E6844E5}" destId="{098B3A76-F60E-4DE9-91E5-6068B2FA0CF8}" srcOrd="0" destOrd="0" presId="urn:microsoft.com/office/officeart/2005/8/layout/vList2"/>
    <dgm:cxn modelId="{624E2DA5-27F1-4324-BAF8-DFC9987C1AC0}" srcId="{3727EE18-88C6-4234-AD11-83216E6844E5}" destId="{2853A942-F680-4249-A2D8-B0EAE92A6AA2}" srcOrd="0" destOrd="0" parTransId="{427CBB40-E194-420C-B08A-CD56D6CF29FB}" sibTransId="{262BAD75-36B3-4C8C-ACD7-2A9CC5266290}"/>
    <dgm:cxn modelId="{E75968E7-62DD-4D99-9294-88B361AB5860}" srcId="{3727EE18-88C6-4234-AD11-83216E6844E5}" destId="{4CD5231A-0B89-4FFF-977F-11CD0D450F94}" srcOrd="1" destOrd="0" parTransId="{AF8E0565-2F5E-4B68-A70B-7BC10295BBC1}" sibTransId="{708A43FE-2165-4843-BA72-110C20706728}"/>
    <dgm:cxn modelId="{C03F0553-68B8-4ACC-9339-87B1CF03265A}" type="presOf" srcId="{5B07536B-B501-4213-BF44-373F68350B1B}" destId="{75E50B2A-570F-4817-A029-50746AB4F888}" srcOrd="0" destOrd="1" presId="urn:microsoft.com/office/officeart/2005/8/layout/vList2"/>
    <dgm:cxn modelId="{FC1EBECF-56C7-4ACE-9A86-2C4C5B441610}" type="presOf" srcId="{2D502325-50F6-46F4-9715-4913A13A2DB3}" destId="{75E50B2A-570F-4817-A029-50746AB4F888}" srcOrd="0" destOrd="0" presId="urn:microsoft.com/office/officeart/2005/8/layout/vList2"/>
    <dgm:cxn modelId="{E94DFB22-AA09-4003-B2A8-084432197A0B}" srcId="{4CD5231A-0B89-4FFF-977F-11CD0D450F94}" destId="{20203FB9-5B32-4976-9729-15AD45699FA4}" srcOrd="0" destOrd="0" parTransId="{052E10CB-974E-40D6-AF98-06E3FF5CED4F}" sibTransId="{795F6A32-9F29-4F2D-812B-8AAD24B5B292}"/>
    <dgm:cxn modelId="{C240496F-08AF-472B-BBA8-A535A23A0088}" type="presParOf" srcId="{098B3A76-F60E-4DE9-91E5-6068B2FA0CF8}" destId="{1D4EEC73-69D3-4BFF-8DE8-42BB7BB97C26}" srcOrd="0" destOrd="0" presId="urn:microsoft.com/office/officeart/2005/8/layout/vList2"/>
    <dgm:cxn modelId="{A2A0046D-FDEB-416F-8F2F-6F9A1D934645}" type="presParOf" srcId="{098B3A76-F60E-4DE9-91E5-6068B2FA0CF8}" destId="{75E50B2A-570F-4817-A029-50746AB4F888}" srcOrd="1" destOrd="0" presId="urn:microsoft.com/office/officeart/2005/8/layout/vList2"/>
    <dgm:cxn modelId="{AA6E6C34-5DEA-4210-B7C3-746A3CEA2A3A}" type="presParOf" srcId="{098B3A76-F60E-4DE9-91E5-6068B2FA0CF8}" destId="{66969F88-D285-411B-8804-12E83CA30A23}" srcOrd="2" destOrd="0" presId="urn:microsoft.com/office/officeart/2005/8/layout/vList2"/>
    <dgm:cxn modelId="{FF59F588-5EBE-4AB1-B1E2-A3D54218863A}" type="presParOf" srcId="{098B3A76-F60E-4DE9-91E5-6068B2FA0CF8}" destId="{9896F313-BAA5-44F2-BDA3-743A88C8C32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7EE18-88C6-4234-AD11-83216E6844E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PE"/>
        </a:p>
      </dgm:t>
    </dgm:pt>
    <dgm:pt modelId="{2853A942-F680-4249-A2D8-B0EAE92A6AA2}">
      <dgm:prSet custT="1"/>
      <dgm:spPr/>
      <dgm:t>
        <a:bodyPr/>
        <a:lstStyle/>
        <a:p>
          <a:r>
            <a:rPr lang="es-PE" sz="2400" dirty="0"/>
            <a:t>MEMORANDO </a:t>
          </a:r>
          <a:r>
            <a:rPr lang="es-PE" sz="2400" dirty="0" err="1"/>
            <a:t>N°</a:t>
          </a:r>
          <a:r>
            <a:rPr lang="es-PE" sz="2400" dirty="0"/>
            <a:t> 000011-2023-GRC/VG – 10 de abril de 2023</a:t>
          </a:r>
        </a:p>
      </dgm:t>
    </dgm:pt>
    <dgm:pt modelId="{427CBB40-E194-420C-B08A-CD56D6CF29FB}" type="parTrans" cxnId="{624E2DA5-27F1-4324-BAF8-DFC9987C1AC0}">
      <dgm:prSet/>
      <dgm:spPr/>
      <dgm:t>
        <a:bodyPr/>
        <a:lstStyle/>
        <a:p>
          <a:endParaRPr lang="es-PE"/>
        </a:p>
      </dgm:t>
    </dgm:pt>
    <dgm:pt modelId="{262BAD75-36B3-4C8C-ACD7-2A9CC5266290}" type="sibTrans" cxnId="{624E2DA5-27F1-4324-BAF8-DFC9987C1AC0}">
      <dgm:prSet/>
      <dgm:spPr/>
      <dgm:t>
        <a:bodyPr/>
        <a:lstStyle/>
        <a:p>
          <a:endParaRPr lang="es-PE"/>
        </a:p>
      </dgm:t>
    </dgm:pt>
    <dgm:pt modelId="{2D502325-50F6-46F4-9715-4913A13A2DB3}">
      <dgm:prSet phldrT="[Texto]" custT="1"/>
      <dgm:spPr/>
      <dgm:t>
        <a:bodyPr/>
        <a:lstStyle/>
        <a:p>
          <a:pPr algn="just"/>
          <a:r>
            <a:rPr lang="es-MX" sz="1800" dirty="0"/>
            <a:t>Se informo a la Gerencia de Administración la necesidad de contar con el recurso humano de (01) servidor público del Decreto Legislativo </a:t>
          </a:r>
          <a:r>
            <a:rPr lang="es-MX" sz="1800" dirty="0" err="1"/>
            <a:t>N°</a:t>
          </a:r>
          <a:r>
            <a:rPr lang="es-MX" sz="1800" dirty="0"/>
            <a:t> 276, por lo que se solicitó la aprobación de destaque de la Servidora Srta. Erika Victoria </a:t>
          </a:r>
          <a:r>
            <a:rPr lang="es-MX" sz="1800" dirty="0" err="1"/>
            <a:t>Ameri</a:t>
          </a:r>
          <a:r>
            <a:rPr lang="es-MX" sz="1800" dirty="0"/>
            <a:t> Molina. (El documento no obtuvo respuesta).</a:t>
          </a:r>
          <a:endParaRPr lang="es-PE" sz="1800" dirty="0"/>
        </a:p>
      </dgm:t>
    </dgm:pt>
    <dgm:pt modelId="{98DD024F-6B6C-4F0F-8E70-09F4713385AF}" type="parTrans" cxnId="{247D1040-14A6-4652-9471-D850A0D7FC90}">
      <dgm:prSet/>
      <dgm:spPr/>
      <dgm:t>
        <a:bodyPr/>
        <a:lstStyle/>
        <a:p>
          <a:endParaRPr lang="es-PE"/>
        </a:p>
      </dgm:t>
    </dgm:pt>
    <dgm:pt modelId="{D71842BA-8AC1-4056-8293-460FF7290A27}" type="sibTrans" cxnId="{247D1040-14A6-4652-9471-D850A0D7FC90}">
      <dgm:prSet/>
      <dgm:spPr/>
      <dgm:t>
        <a:bodyPr/>
        <a:lstStyle/>
        <a:p>
          <a:endParaRPr lang="es-PE"/>
        </a:p>
      </dgm:t>
    </dgm:pt>
    <dgm:pt modelId="{4CD5231A-0B89-4FFF-977F-11CD0D450F94}">
      <dgm:prSet phldrT="[Texto]" custT="1"/>
      <dgm:spPr/>
      <dgm:t>
        <a:bodyPr/>
        <a:lstStyle/>
        <a:p>
          <a:r>
            <a:rPr lang="es-PE" sz="2400" dirty="0"/>
            <a:t>MEMORANDO 000017-2023-GRC/VG - 25 de abril de 2023</a:t>
          </a:r>
        </a:p>
      </dgm:t>
    </dgm:pt>
    <dgm:pt modelId="{AF8E0565-2F5E-4B68-A70B-7BC10295BBC1}" type="parTrans" cxnId="{E75968E7-62DD-4D99-9294-88B361AB5860}">
      <dgm:prSet/>
      <dgm:spPr/>
      <dgm:t>
        <a:bodyPr/>
        <a:lstStyle/>
        <a:p>
          <a:endParaRPr lang="es-PE"/>
        </a:p>
      </dgm:t>
    </dgm:pt>
    <dgm:pt modelId="{708A43FE-2165-4843-BA72-110C20706728}" type="sibTrans" cxnId="{E75968E7-62DD-4D99-9294-88B361AB5860}">
      <dgm:prSet/>
      <dgm:spPr/>
      <dgm:t>
        <a:bodyPr/>
        <a:lstStyle/>
        <a:p>
          <a:endParaRPr lang="es-PE"/>
        </a:p>
      </dgm:t>
    </dgm:pt>
    <dgm:pt modelId="{DAEBA51D-1DE7-4B8C-874B-7225AAE2C2AB}">
      <dgm:prSet phldrT="[Texto]" custT="1"/>
      <dgm:spPr/>
      <dgm:t>
        <a:bodyPr/>
        <a:lstStyle/>
        <a:p>
          <a:pPr algn="just"/>
          <a:r>
            <a:rPr lang="es-MX" sz="1800" kern="1200" dirty="0">
              <a:solidFill>
                <a:prstClr val="black">
                  <a:hueOff val="0"/>
                  <a:satOff val="0"/>
                  <a:lumOff val="0"/>
                  <a:alphaOff val="0"/>
                </a:prstClr>
              </a:solidFill>
              <a:latin typeface="Century Gothic" panose="020B0502020202020204"/>
              <a:ea typeface="+mn-ea"/>
              <a:cs typeface="+mn-cs"/>
            </a:rPr>
            <a:t>reitero ante la Gerencia Regional de Planeamiento, Presupuesto y Acondicionamiento Territorial, con carácter de muy urgente se gestione las solicitudes de </a:t>
          </a:r>
          <a:r>
            <a:rPr lang="es-MX" sz="1800" kern="1200" dirty="0" err="1">
              <a:solidFill>
                <a:prstClr val="black">
                  <a:hueOff val="0"/>
                  <a:satOff val="0"/>
                  <a:lumOff val="0"/>
                  <a:alphaOff val="0"/>
                </a:prstClr>
              </a:solidFill>
              <a:latin typeface="Century Gothic" panose="020B0502020202020204"/>
              <a:ea typeface="+mn-ea"/>
              <a:cs typeface="+mn-cs"/>
            </a:rPr>
            <a:t>aprobacion</a:t>
          </a:r>
          <a:r>
            <a:rPr lang="es-MX" sz="1800" kern="1200" dirty="0">
              <a:solidFill>
                <a:prstClr val="black">
                  <a:hueOff val="0"/>
                  <a:satOff val="0"/>
                  <a:lumOff val="0"/>
                  <a:alphaOff val="0"/>
                </a:prstClr>
              </a:solidFill>
              <a:latin typeface="Century Gothic" panose="020B0502020202020204"/>
              <a:ea typeface="+mn-ea"/>
              <a:cs typeface="+mn-cs"/>
            </a:rPr>
            <a:t> de CCP 3164, CCP 3176 y CCP 3177</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E318F001-3633-49DA-B27F-BFA621517104}" type="parTrans" cxnId="{69E9D62B-EBE8-4E5F-AD28-13A2D08E3EC8}">
      <dgm:prSet/>
      <dgm:spPr/>
      <dgm:t>
        <a:bodyPr/>
        <a:lstStyle/>
        <a:p>
          <a:endParaRPr lang="es-PE"/>
        </a:p>
      </dgm:t>
    </dgm:pt>
    <dgm:pt modelId="{3D8BBF8D-BDE7-44AE-AFA9-291BFA0D5BE4}" type="sibTrans" cxnId="{69E9D62B-EBE8-4E5F-AD28-13A2D08E3EC8}">
      <dgm:prSet/>
      <dgm:spPr/>
      <dgm:t>
        <a:bodyPr/>
        <a:lstStyle/>
        <a:p>
          <a:endParaRPr lang="es-PE"/>
        </a:p>
      </dgm:t>
    </dgm:pt>
    <dgm:pt modelId="{44614C4E-B61A-4E29-AAC8-1E3E063E9EEE}">
      <dgm:prSet phldrT="[Texto]" custT="1"/>
      <dgm:spPr/>
      <dgm:t>
        <a:bodyPr/>
        <a:lstStyle/>
        <a:p>
          <a:pPr algn="just"/>
          <a:r>
            <a:rPr lang="es-MX" sz="1800" kern="1200" dirty="0">
              <a:solidFill>
                <a:prstClr val="black">
                  <a:hueOff val="0"/>
                  <a:satOff val="0"/>
                  <a:lumOff val="0"/>
                  <a:alphaOff val="0"/>
                </a:prstClr>
              </a:solidFill>
              <a:latin typeface="Century Gothic" panose="020B0502020202020204"/>
              <a:ea typeface="+mn-ea"/>
              <a:cs typeface="+mn-cs"/>
            </a:rPr>
            <a:t>Se requirió a la Gerencia de Administración la contratación de cuatro (04) Servicios Administrativos para la </a:t>
          </a:r>
          <a:r>
            <a:rPr lang="es-MX" sz="1800" kern="1200" dirty="0" err="1">
              <a:solidFill>
                <a:prstClr val="black">
                  <a:hueOff val="0"/>
                  <a:satOff val="0"/>
                  <a:lumOff val="0"/>
                  <a:alphaOff val="0"/>
                </a:prstClr>
              </a:solidFill>
              <a:latin typeface="Century Gothic" panose="020B0502020202020204"/>
              <a:ea typeface="+mn-ea"/>
              <a:cs typeface="+mn-cs"/>
            </a:rPr>
            <a:t>Vicegobernación</a:t>
          </a:r>
          <a:r>
            <a:rPr lang="es-MX" sz="1800" kern="1200" dirty="0">
              <a:solidFill>
                <a:prstClr val="black">
                  <a:hueOff val="0"/>
                  <a:satOff val="0"/>
                  <a:lumOff val="0"/>
                  <a:alphaOff val="0"/>
                </a:prstClr>
              </a:solidFill>
              <a:latin typeface="Century Gothic" panose="020B0502020202020204"/>
              <a:ea typeface="+mn-ea"/>
              <a:cs typeface="+mn-cs"/>
            </a:rPr>
            <a:t> Regional, para el cumplimiento de las metas y objetivos asignados a este Órgano Ejecutivo.</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425E8EC3-D851-4068-9A7C-CAC8A78D6055}" type="parTrans" cxnId="{924B8400-67C1-4C6D-A466-8F446A2E4ADB}">
      <dgm:prSet/>
      <dgm:spPr/>
      <dgm:t>
        <a:bodyPr/>
        <a:lstStyle/>
        <a:p>
          <a:endParaRPr lang="es-PE"/>
        </a:p>
      </dgm:t>
    </dgm:pt>
    <dgm:pt modelId="{EFDCDE8A-4EA7-4EBF-94A1-799B597B08E0}" type="sibTrans" cxnId="{924B8400-67C1-4C6D-A466-8F446A2E4ADB}">
      <dgm:prSet/>
      <dgm:spPr/>
      <dgm:t>
        <a:bodyPr/>
        <a:lstStyle/>
        <a:p>
          <a:endParaRPr lang="es-PE"/>
        </a:p>
      </dgm:t>
    </dgm:pt>
    <dgm:pt modelId="{23435E6C-2741-4F46-99E3-7131EBFAA60F}">
      <dgm:prSet phldrT="[Texto]" custT="1"/>
      <dgm:spPr/>
      <dgm:t>
        <a:bodyPr/>
        <a:lstStyle/>
        <a:p>
          <a:pPr algn="just"/>
          <a:r>
            <a:rPr lang="es-PE" sz="2400" kern="1200" dirty="0">
              <a:solidFill>
                <a:prstClr val="white"/>
              </a:solidFill>
              <a:latin typeface="Century Gothic" panose="020B0502020202020204"/>
              <a:ea typeface="+mn-ea"/>
              <a:cs typeface="+mn-cs"/>
            </a:rPr>
            <a:t>MEMORANDO</a:t>
          </a:r>
          <a:r>
            <a:rPr lang="es-PE" sz="1800" kern="1200" dirty="0">
              <a:solidFill>
                <a:prstClr val="black">
                  <a:hueOff val="0"/>
                  <a:satOff val="0"/>
                  <a:lumOff val="0"/>
                  <a:alphaOff val="0"/>
                </a:prstClr>
              </a:solidFill>
              <a:latin typeface="Century Gothic" panose="020B0502020202020204"/>
              <a:ea typeface="+mn-ea"/>
              <a:cs typeface="+mn-cs"/>
            </a:rPr>
            <a:t> </a:t>
          </a:r>
          <a:r>
            <a:rPr lang="es-PE" sz="2400" kern="1200" dirty="0" err="1">
              <a:solidFill>
                <a:prstClr val="white"/>
              </a:solidFill>
              <a:latin typeface="Century Gothic" panose="020B0502020202020204"/>
              <a:ea typeface="+mn-ea"/>
              <a:cs typeface="+mn-cs"/>
            </a:rPr>
            <a:t>N°</a:t>
          </a:r>
          <a:r>
            <a:rPr lang="es-PE" sz="2400" kern="1200" dirty="0">
              <a:solidFill>
                <a:prstClr val="white"/>
              </a:solidFill>
              <a:latin typeface="Century Gothic" panose="020B0502020202020204"/>
              <a:ea typeface="+mn-ea"/>
              <a:cs typeface="+mn-cs"/>
            </a:rPr>
            <a:t> 000026-2023-GRC/VG – 08 de mayo de 2023</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A65C69EA-E6D0-4A3C-9DBB-D5FC702F6D76}" type="parTrans" cxnId="{943FCF2B-A465-4AF4-84CB-E5864F224545}">
      <dgm:prSet/>
      <dgm:spPr/>
      <dgm:t>
        <a:bodyPr/>
        <a:lstStyle/>
        <a:p>
          <a:endParaRPr lang="es-PE"/>
        </a:p>
      </dgm:t>
    </dgm:pt>
    <dgm:pt modelId="{D0A043C8-5F43-40A0-823E-1B82C27F34FD}" type="sibTrans" cxnId="{943FCF2B-A465-4AF4-84CB-E5864F224545}">
      <dgm:prSet/>
      <dgm:spPr/>
      <dgm:t>
        <a:bodyPr/>
        <a:lstStyle/>
        <a:p>
          <a:endParaRPr lang="es-PE"/>
        </a:p>
      </dgm:t>
    </dgm:pt>
    <dgm:pt modelId="{9C3639E6-ECE0-436A-9663-327AEB6DA7EA}">
      <dgm:prSet phldrT="[Texto]" custT="1"/>
      <dgm:spPr/>
      <dgm:t>
        <a:bodyPr/>
        <a:lstStyle/>
        <a:p>
          <a:pPr algn="just"/>
          <a:r>
            <a:rPr lang="es-MX" sz="1800" kern="1200" dirty="0">
              <a:solidFill>
                <a:prstClr val="black">
                  <a:hueOff val="0"/>
                  <a:satOff val="0"/>
                  <a:lumOff val="0"/>
                  <a:alphaOff val="0"/>
                </a:prstClr>
              </a:solidFill>
              <a:latin typeface="Century Gothic" panose="020B0502020202020204"/>
              <a:ea typeface="+mn-ea"/>
              <a:cs typeface="+mn-cs"/>
            </a:rPr>
            <a:t>Solicite ante la Gerencia Regional de Planeamiento, Presupuesto y Acondicionamiento Territorial, con carácter de muy urgente se gestione las solicitudes de aprobación de CCP 3164, CCP 3176 y CCP 3177 para la Vice gobernación Regional, a fin de poder proseguir con el tramite correspondiente para la contratación de los servicios administrativos</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97256B51-D117-4C13-83C6-848024192549}" type="parTrans" cxnId="{022DEF59-D327-4981-BD41-F0AA1374FC62}">
      <dgm:prSet/>
      <dgm:spPr/>
      <dgm:t>
        <a:bodyPr/>
        <a:lstStyle/>
        <a:p>
          <a:endParaRPr lang="es-PE"/>
        </a:p>
      </dgm:t>
    </dgm:pt>
    <dgm:pt modelId="{B99900A0-E78F-4A4B-951C-720EE2E209DF}" type="sibTrans" cxnId="{022DEF59-D327-4981-BD41-F0AA1374FC62}">
      <dgm:prSet/>
      <dgm:spPr/>
      <dgm:t>
        <a:bodyPr/>
        <a:lstStyle/>
        <a:p>
          <a:endParaRPr lang="es-PE"/>
        </a:p>
      </dgm:t>
    </dgm:pt>
    <dgm:pt modelId="{30F1E327-40EE-4293-A6C6-9DEA79305928}">
      <dgm:prSet phldrT="[Texto]" custT="1"/>
      <dgm:spPr/>
      <dgm:t>
        <a:bodyPr/>
        <a:lstStyle/>
        <a:p>
          <a:pPr algn="just"/>
          <a:r>
            <a:rPr lang="es-MX" sz="2400" kern="1200" dirty="0">
              <a:solidFill>
                <a:prstClr val="white"/>
              </a:solidFill>
              <a:latin typeface="Century Gothic" panose="020B0502020202020204"/>
              <a:ea typeface="+mn-ea"/>
              <a:cs typeface="+mn-cs"/>
            </a:rPr>
            <a:t>MEMORANDO</a:t>
          </a:r>
          <a:r>
            <a:rPr lang="es-MX" sz="1800" kern="1200" dirty="0">
              <a:solidFill>
                <a:prstClr val="black">
                  <a:hueOff val="0"/>
                  <a:satOff val="0"/>
                  <a:lumOff val="0"/>
                  <a:alphaOff val="0"/>
                </a:prstClr>
              </a:solidFill>
              <a:latin typeface="Century Gothic" panose="020B0502020202020204"/>
              <a:ea typeface="+mn-ea"/>
              <a:cs typeface="+mn-cs"/>
            </a:rPr>
            <a:t> </a:t>
          </a:r>
          <a:r>
            <a:rPr lang="es-MX" sz="2400" kern="1200" dirty="0" err="1">
              <a:solidFill>
                <a:prstClr val="white"/>
              </a:solidFill>
              <a:latin typeface="Century Gothic" panose="020B0502020202020204"/>
              <a:ea typeface="+mn-ea"/>
              <a:cs typeface="+mn-cs"/>
            </a:rPr>
            <a:t>N°</a:t>
          </a:r>
          <a:r>
            <a:rPr lang="es-MX" sz="2400" kern="1200" dirty="0">
              <a:solidFill>
                <a:prstClr val="white"/>
              </a:solidFill>
              <a:latin typeface="Century Gothic" panose="020B0502020202020204"/>
              <a:ea typeface="+mn-ea"/>
              <a:cs typeface="+mn-cs"/>
            </a:rPr>
            <a:t> 000027-2023-GRC/VG - 09 de mayo de 2023</a:t>
          </a:r>
          <a:endParaRPr lang="es-PE" sz="2400" kern="1200" dirty="0">
            <a:solidFill>
              <a:prstClr val="white"/>
            </a:solidFill>
            <a:latin typeface="Century Gothic" panose="020B0502020202020204"/>
            <a:ea typeface="+mn-ea"/>
            <a:cs typeface="+mn-cs"/>
          </a:endParaRPr>
        </a:p>
      </dgm:t>
    </dgm:pt>
    <dgm:pt modelId="{BC39E717-12D4-4965-931A-07687B11EB66}" type="parTrans" cxnId="{661961EC-DE5F-4C71-B17B-F90ACC1F94AB}">
      <dgm:prSet/>
      <dgm:spPr/>
      <dgm:t>
        <a:bodyPr/>
        <a:lstStyle/>
        <a:p>
          <a:endParaRPr lang="es-PE"/>
        </a:p>
      </dgm:t>
    </dgm:pt>
    <dgm:pt modelId="{974F5A56-3317-4D4B-BC24-3DC67AE2BE9A}" type="sibTrans" cxnId="{661961EC-DE5F-4C71-B17B-F90ACC1F94AB}">
      <dgm:prSet/>
      <dgm:spPr/>
      <dgm:t>
        <a:bodyPr/>
        <a:lstStyle/>
        <a:p>
          <a:endParaRPr lang="es-PE"/>
        </a:p>
      </dgm:t>
    </dgm:pt>
    <dgm:pt modelId="{098B3A76-F60E-4DE9-91E5-6068B2FA0CF8}" type="pres">
      <dgm:prSet presAssocID="{3727EE18-88C6-4234-AD11-83216E6844E5}" presName="linear" presStyleCnt="0">
        <dgm:presLayoutVars>
          <dgm:animLvl val="lvl"/>
          <dgm:resizeHandles val="exact"/>
        </dgm:presLayoutVars>
      </dgm:prSet>
      <dgm:spPr/>
      <dgm:t>
        <a:bodyPr/>
        <a:lstStyle/>
        <a:p>
          <a:endParaRPr lang="es-ES"/>
        </a:p>
      </dgm:t>
    </dgm:pt>
    <dgm:pt modelId="{1D4EEC73-69D3-4BFF-8DE8-42BB7BB97C26}" type="pres">
      <dgm:prSet presAssocID="{2853A942-F680-4249-A2D8-B0EAE92A6AA2}" presName="parentText" presStyleLbl="node1" presStyleIdx="0" presStyleCnt="4" custLinFactNeighborX="85" custLinFactNeighborY="1582">
        <dgm:presLayoutVars>
          <dgm:chMax val="0"/>
          <dgm:bulletEnabled val="1"/>
        </dgm:presLayoutVars>
      </dgm:prSet>
      <dgm:spPr/>
      <dgm:t>
        <a:bodyPr/>
        <a:lstStyle/>
        <a:p>
          <a:endParaRPr lang="es-ES"/>
        </a:p>
      </dgm:t>
    </dgm:pt>
    <dgm:pt modelId="{75E50B2A-570F-4817-A029-50746AB4F888}" type="pres">
      <dgm:prSet presAssocID="{2853A942-F680-4249-A2D8-B0EAE92A6AA2}" presName="childText" presStyleLbl="revTx" presStyleIdx="0" presStyleCnt="4">
        <dgm:presLayoutVars>
          <dgm:bulletEnabled val="1"/>
        </dgm:presLayoutVars>
      </dgm:prSet>
      <dgm:spPr/>
      <dgm:t>
        <a:bodyPr/>
        <a:lstStyle/>
        <a:p>
          <a:endParaRPr lang="es-ES"/>
        </a:p>
      </dgm:t>
    </dgm:pt>
    <dgm:pt modelId="{66969F88-D285-411B-8804-12E83CA30A23}" type="pres">
      <dgm:prSet presAssocID="{4CD5231A-0B89-4FFF-977F-11CD0D450F94}" presName="parentText" presStyleLbl="node1" presStyleIdx="1" presStyleCnt="4">
        <dgm:presLayoutVars>
          <dgm:chMax val="0"/>
          <dgm:bulletEnabled val="1"/>
        </dgm:presLayoutVars>
      </dgm:prSet>
      <dgm:spPr/>
      <dgm:t>
        <a:bodyPr/>
        <a:lstStyle/>
        <a:p>
          <a:endParaRPr lang="es-ES"/>
        </a:p>
      </dgm:t>
    </dgm:pt>
    <dgm:pt modelId="{9896F313-BAA5-44F2-BDA3-743A88C8C32A}" type="pres">
      <dgm:prSet presAssocID="{4CD5231A-0B89-4FFF-977F-11CD0D450F94}" presName="childText" presStyleLbl="revTx" presStyleIdx="1" presStyleCnt="4">
        <dgm:presLayoutVars>
          <dgm:bulletEnabled val="1"/>
        </dgm:presLayoutVars>
      </dgm:prSet>
      <dgm:spPr/>
      <dgm:t>
        <a:bodyPr/>
        <a:lstStyle/>
        <a:p>
          <a:endParaRPr lang="es-ES"/>
        </a:p>
      </dgm:t>
    </dgm:pt>
    <dgm:pt modelId="{1D2845FF-2C6D-431D-8433-74ACFEB19429}" type="pres">
      <dgm:prSet presAssocID="{23435E6C-2741-4F46-99E3-7131EBFAA60F}" presName="parentText" presStyleLbl="node1" presStyleIdx="2" presStyleCnt="4" custLinFactNeighborX="-25190" custLinFactNeighborY="-4260">
        <dgm:presLayoutVars>
          <dgm:chMax val="0"/>
          <dgm:bulletEnabled val="1"/>
        </dgm:presLayoutVars>
      </dgm:prSet>
      <dgm:spPr/>
      <dgm:t>
        <a:bodyPr/>
        <a:lstStyle/>
        <a:p>
          <a:endParaRPr lang="es-ES"/>
        </a:p>
      </dgm:t>
    </dgm:pt>
    <dgm:pt modelId="{84C592F5-CDED-4916-B5E0-DBA6209A03D3}" type="pres">
      <dgm:prSet presAssocID="{23435E6C-2741-4F46-99E3-7131EBFAA60F}" presName="childText" presStyleLbl="revTx" presStyleIdx="2" presStyleCnt="4">
        <dgm:presLayoutVars>
          <dgm:bulletEnabled val="1"/>
        </dgm:presLayoutVars>
      </dgm:prSet>
      <dgm:spPr/>
      <dgm:t>
        <a:bodyPr/>
        <a:lstStyle/>
        <a:p>
          <a:endParaRPr lang="es-ES"/>
        </a:p>
      </dgm:t>
    </dgm:pt>
    <dgm:pt modelId="{4962F429-F445-4E34-BDA1-077B155C02DA}" type="pres">
      <dgm:prSet presAssocID="{30F1E327-40EE-4293-A6C6-9DEA79305928}" presName="parentText" presStyleLbl="node1" presStyleIdx="3" presStyleCnt="4" custLinFactNeighborX="254" custLinFactNeighborY="-9023">
        <dgm:presLayoutVars>
          <dgm:chMax val="0"/>
          <dgm:bulletEnabled val="1"/>
        </dgm:presLayoutVars>
      </dgm:prSet>
      <dgm:spPr/>
      <dgm:t>
        <a:bodyPr/>
        <a:lstStyle/>
        <a:p>
          <a:endParaRPr lang="es-ES"/>
        </a:p>
      </dgm:t>
    </dgm:pt>
    <dgm:pt modelId="{FCC6F766-D3AF-4CC6-B2DE-C1C42F7EC867}" type="pres">
      <dgm:prSet presAssocID="{30F1E327-40EE-4293-A6C6-9DEA79305928}" presName="childText" presStyleLbl="revTx" presStyleIdx="3" presStyleCnt="4">
        <dgm:presLayoutVars>
          <dgm:bulletEnabled val="1"/>
        </dgm:presLayoutVars>
      </dgm:prSet>
      <dgm:spPr/>
      <dgm:t>
        <a:bodyPr/>
        <a:lstStyle/>
        <a:p>
          <a:endParaRPr lang="es-ES"/>
        </a:p>
      </dgm:t>
    </dgm:pt>
  </dgm:ptLst>
  <dgm:cxnLst>
    <dgm:cxn modelId="{2D8E1627-6C4C-4889-9AC4-5A805B314CFA}" type="presOf" srcId="{9C3639E6-ECE0-436A-9663-327AEB6DA7EA}" destId="{84C592F5-CDED-4916-B5E0-DBA6209A03D3}" srcOrd="0" destOrd="0" presId="urn:microsoft.com/office/officeart/2005/8/layout/vList2"/>
    <dgm:cxn modelId="{EFDAB50D-56EC-461E-A5DC-69590AB061ED}" type="presOf" srcId="{3727EE18-88C6-4234-AD11-83216E6844E5}" destId="{098B3A76-F60E-4DE9-91E5-6068B2FA0CF8}" srcOrd="0" destOrd="0" presId="urn:microsoft.com/office/officeart/2005/8/layout/vList2"/>
    <dgm:cxn modelId="{247D1040-14A6-4652-9471-D850A0D7FC90}" srcId="{2853A942-F680-4249-A2D8-B0EAE92A6AA2}" destId="{2D502325-50F6-46F4-9715-4913A13A2DB3}" srcOrd="0" destOrd="0" parTransId="{98DD024F-6B6C-4F0F-8E70-09F4713385AF}" sibTransId="{D71842BA-8AC1-4056-8293-460FF7290A27}"/>
    <dgm:cxn modelId="{FC1EBECF-56C7-4ACE-9A86-2C4C5B441610}" type="presOf" srcId="{2D502325-50F6-46F4-9715-4913A13A2DB3}" destId="{75E50B2A-570F-4817-A029-50746AB4F888}" srcOrd="0" destOrd="0" presId="urn:microsoft.com/office/officeart/2005/8/layout/vList2"/>
    <dgm:cxn modelId="{022DEF59-D327-4981-BD41-F0AA1374FC62}" srcId="{23435E6C-2741-4F46-99E3-7131EBFAA60F}" destId="{9C3639E6-ECE0-436A-9663-327AEB6DA7EA}" srcOrd="0" destOrd="0" parTransId="{97256B51-D117-4C13-83C6-848024192549}" sibTransId="{B99900A0-E78F-4A4B-951C-720EE2E209DF}"/>
    <dgm:cxn modelId="{E75968E7-62DD-4D99-9294-88B361AB5860}" srcId="{3727EE18-88C6-4234-AD11-83216E6844E5}" destId="{4CD5231A-0B89-4FFF-977F-11CD0D450F94}" srcOrd="1" destOrd="0" parTransId="{AF8E0565-2F5E-4B68-A70B-7BC10295BBC1}" sibTransId="{708A43FE-2165-4843-BA72-110C20706728}"/>
    <dgm:cxn modelId="{943FCF2B-A465-4AF4-84CB-E5864F224545}" srcId="{3727EE18-88C6-4234-AD11-83216E6844E5}" destId="{23435E6C-2741-4F46-99E3-7131EBFAA60F}" srcOrd="2" destOrd="0" parTransId="{A65C69EA-E6D0-4A3C-9DBB-D5FC702F6D76}" sibTransId="{D0A043C8-5F43-40A0-823E-1B82C27F34FD}"/>
    <dgm:cxn modelId="{661961EC-DE5F-4C71-B17B-F90ACC1F94AB}" srcId="{3727EE18-88C6-4234-AD11-83216E6844E5}" destId="{30F1E327-40EE-4293-A6C6-9DEA79305928}" srcOrd="3" destOrd="0" parTransId="{BC39E717-12D4-4965-931A-07687B11EB66}" sibTransId="{974F5A56-3317-4D4B-BC24-3DC67AE2BE9A}"/>
    <dgm:cxn modelId="{3AA9D8C8-DC42-4E43-81E9-9DF801825492}" type="presOf" srcId="{44614C4E-B61A-4E29-AAC8-1E3E063E9EEE}" destId="{9896F313-BAA5-44F2-BDA3-743A88C8C32A}" srcOrd="0" destOrd="0" presId="urn:microsoft.com/office/officeart/2005/8/layout/vList2"/>
    <dgm:cxn modelId="{004F56CE-842F-481E-BC71-826656E452C1}" type="presOf" srcId="{DAEBA51D-1DE7-4B8C-874B-7225AAE2C2AB}" destId="{FCC6F766-D3AF-4CC6-B2DE-C1C42F7EC867}" srcOrd="0" destOrd="0" presId="urn:microsoft.com/office/officeart/2005/8/layout/vList2"/>
    <dgm:cxn modelId="{6568A52D-6498-413E-B410-49C3285D82BB}" type="presOf" srcId="{30F1E327-40EE-4293-A6C6-9DEA79305928}" destId="{4962F429-F445-4E34-BDA1-077B155C02DA}" srcOrd="0" destOrd="0" presId="urn:microsoft.com/office/officeart/2005/8/layout/vList2"/>
    <dgm:cxn modelId="{924B8400-67C1-4C6D-A466-8F446A2E4ADB}" srcId="{4CD5231A-0B89-4FFF-977F-11CD0D450F94}" destId="{44614C4E-B61A-4E29-AAC8-1E3E063E9EEE}" srcOrd="0" destOrd="0" parTransId="{425E8EC3-D851-4068-9A7C-CAC8A78D6055}" sibTransId="{EFDCDE8A-4EA7-4EBF-94A1-799B597B08E0}"/>
    <dgm:cxn modelId="{C3423DAB-A17E-417C-85E1-C0D45DC99CF6}" type="presOf" srcId="{2853A942-F680-4249-A2D8-B0EAE92A6AA2}" destId="{1D4EEC73-69D3-4BFF-8DE8-42BB7BB97C26}" srcOrd="0" destOrd="0" presId="urn:microsoft.com/office/officeart/2005/8/layout/vList2"/>
    <dgm:cxn modelId="{624E2DA5-27F1-4324-BAF8-DFC9987C1AC0}" srcId="{3727EE18-88C6-4234-AD11-83216E6844E5}" destId="{2853A942-F680-4249-A2D8-B0EAE92A6AA2}" srcOrd="0" destOrd="0" parTransId="{427CBB40-E194-420C-B08A-CD56D6CF29FB}" sibTransId="{262BAD75-36B3-4C8C-ACD7-2A9CC5266290}"/>
    <dgm:cxn modelId="{69E9D62B-EBE8-4E5F-AD28-13A2D08E3EC8}" srcId="{30F1E327-40EE-4293-A6C6-9DEA79305928}" destId="{DAEBA51D-1DE7-4B8C-874B-7225AAE2C2AB}" srcOrd="0" destOrd="0" parTransId="{E318F001-3633-49DA-B27F-BFA621517104}" sibTransId="{3D8BBF8D-BDE7-44AE-AFA9-291BFA0D5BE4}"/>
    <dgm:cxn modelId="{4D128EE0-4C58-4164-BE26-14281DD6726A}" type="presOf" srcId="{23435E6C-2741-4F46-99E3-7131EBFAA60F}" destId="{1D2845FF-2C6D-431D-8433-74ACFEB19429}" srcOrd="0" destOrd="0" presId="urn:microsoft.com/office/officeart/2005/8/layout/vList2"/>
    <dgm:cxn modelId="{A96A56C5-9FCB-40DD-9EF3-F447DA7A5868}" type="presOf" srcId="{4CD5231A-0B89-4FFF-977F-11CD0D450F94}" destId="{66969F88-D285-411B-8804-12E83CA30A23}" srcOrd="0" destOrd="0" presId="urn:microsoft.com/office/officeart/2005/8/layout/vList2"/>
    <dgm:cxn modelId="{C240496F-08AF-472B-BBA8-A535A23A0088}" type="presParOf" srcId="{098B3A76-F60E-4DE9-91E5-6068B2FA0CF8}" destId="{1D4EEC73-69D3-4BFF-8DE8-42BB7BB97C26}" srcOrd="0" destOrd="0" presId="urn:microsoft.com/office/officeart/2005/8/layout/vList2"/>
    <dgm:cxn modelId="{A2A0046D-FDEB-416F-8F2F-6F9A1D934645}" type="presParOf" srcId="{098B3A76-F60E-4DE9-91E5-6068B2FA0CF8}" destId="{75E50B2A-570F-4817-A029-50746AB4F888}" srcOrd="1" destOrd="0" presId="urn:microsoft.com/office/officeart/2005/8/layout/vList2"/>
    <dgm:cxn modelId="{AA6E6C34-5DEA-4210-B7C3-746A3CEA2A3A}" type="presParOf" srcId="{098B3A76-F60E-4DE9-91E5-6068B2FA0CF8}" destId="{66969F88-D285-411B-8804-12E83CA30A23}" srcOrd="2" destOrd="0" presId="urn:microsoft.com/office/officeart/2005/8/layout/vList2"/>
    <dgm:cxn modelId="{FF59F588-5EBE-4AB1-B1E2-A3D54218863A}" type="presParOf" srcId="{098B3A76-F60E-4DE9-91E5-6068B2FA0CF8}" destId="{9896F313-BAA5-44F2-BDA3-743A88C8C32A}" srcOrd="3" destOrd="0" presId="urn:microsoft.com/office/officeart/2005/8/layout/vList2"/>
    <dgm:cxn modelId="{99638835-34A8-4BF9-A37F-29466732DF7B}" type="presParOf" srcId="{098B3A76-F60E-4DE9-91E5-6068B2FA0CF8}" destId="{1D2845FF-2C6D-431D-8433-74ACFEB19429}" srcOrd="4" destOrd="0" presId="urn:microsoft.com/office/officeart/2005/8/layout/vList2"/>
    <dgm:cxn modelId="{4F6AC5EF-3373-4D97-8BCA-2D14F0F920A7}" type="presParOf" srcId="{098B3A76-F60E-4DE9-91E5-6068B2FA0CF8}" destId="{84C592F5-CDED-4916-B5E0-DBA6209A03D3}" srcOrd="5" destOrd="0" presId="urn:microsoft.com/office/officeart/2005/8/layout/vList2"/>
    <dgm:cxn modelId="{5AB07CD1-BC6A-4CCE-92FA-2AD9F0EA9D45}" type="presParOf" srcId="{098B3A76-F60E-4DE9-91E5-6068B2FA0CF8}" destId="{4962F429-F445-4E34-BDA1-077B155C02DA}" srcOrd="6" destOrd="0" presId="urn:microsoft.com/office/officeart/2005/8/layout/vList2"/>
    <dgm:cxn modelId="{BE5E1EFE-CDC8-4326-8D1E-F440E8DF6C4E}" type="presParOf" srcId="{098B3A76-F60E-4DE9-91E5-6068B2FA0CF8}" destId="{FCC6F766-D3AF-4CC6-B2DE-C1C42F7EC867}"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27EE18-88C6-4234-AD11-83216E6844E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PE"/>
        </a:p>
      </dgm:t>
    </dgm:pt>
    <dgm:pt modelId="{44614C4E-B61A-4E29-AAC8-1E3E063E9EEE}">
      <dgm:prSet phldrT="[Texto]" custT="1"/>
      <dgm:spPr/>
      <dgm:t>
        <a:bodyPr/>
        <a:lstStyle/>
        <a:p>
          <a:pPr algn="just"/>
          <a:r>
            <a:rPr lang="es-PE" sz="2400" kern="1200" dirty="0">
              <a:solidFill>
                <a:prstClr val="white"/>
              </a:solidFill>
              <a:latin typeface="Century Gothic" panose="020B0502020202020204"/>
              <a:ea typeface="+mn-ea"/>
              <a:cs typeface="+mn-cs"/>
            </a:rPr>
            <a:t>MEMORANDO</a:t>
          </a:r>
          <a:r>
            <a:rPr lang="es-PE" sz="1800" kern="1200" dirty="0">
              <a:solidFill>
                <a:prstClr val="black">
                  <a:hueOff val="0"/>
                  <a:satOff val="0"/>
                  <a:lumOff val="0"/>
                  <a:alphaOff val="0"/>
                </a:prstClr>
              </a:solidFill>
              <a:latin typeface="Century Gothic" panose="020B0502020202020204"/>
              <a:ea typeface="+mn-ea"/>
              <a:cs typeface="+mn-cs"/>
            </a:rPr>
            <a:t> </a:t>
          </a:r>
          <a:r>
            <a:rPr lang="es-PE" sz="2400" kern="1200" dirty="0" err="1">
              <a:solidFill>
                <a:prstClr val="white"/>
              </a:solidFill>
              <a:latin typeface="Century Gothic" panose="020B0502020202020204"/>
              <a:ea typeface="+mn-ea"/>
              <a:cs typeface="+mn-cs"/>
            </a:rPr>
            <a:t>N°</a:t>
          </a:r>
          <a:r>
            <a:rPr lang="es-PE" sz="2400" kern="1200" dirty="0">
              <a:solidFill>
                <a:prstClr val="white"/>
              </a:solidFill>
              <a:latin typeface="Century Gothic" panose="020B0502020202020204"/>
              <a:ea typeface="+mn-ea"/>
              <a:cs typeface="+mn-cs"/>
            </a:rPr>
            <a:t> 000029-2023-GRC/VG – 15 de mayo de 2023</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425E8EC3-D851-4068-9A7C-CAC8A78D6055}" type="parTrans" cxnId="{924B8400-67C1-4C6D-A466-8F446A2E4ADB}">
      <dgm:prSet/>
      <dgm:spPr/>
      <dgm:t>
        <a:bodyPr/>
        <a:lstStyle/>
        <a:p>
          <a:endParaRPr lang="es-PE"/>
        </a:p>
      </dgm:t>
    </dgm:pt>
    <dgm:pt modelId="{EFDCDE8A-4EA7-4EBF-94A1-799B597B08E0}" type="sibTrans" cxnId="{924B8400-67C1-4C6D-A466-8F446A2E4ADB}">
      <dgm:prSet/>
      <dgm:spPr/>
      <dgm:t>
        <a:bodyPr/>
        <a:lstStyle/>
        <a:p>
          <a:endParaRPr lang="es-PE"/>
        </a:p>
      </dgm:t>
    </dgm:pt>
    <dgm:pt modelId="{2853A942-F680-4249-A2D8-B0EAE92A6AA2}">
      <dgm:prSet custT="1"/>
      <dgm:spPr/>
      <dgm:t>
        <a:bodyPr/>
        <a:lstStyle/>
        <a:p>
          <a:r>
            <a:rPr lang="es-MX" sz="2400" dirty="0"/>
            <a:t>INFORME </a:t>
          </a:r>
          <a:r>
            <a:rPr lang="es-MX" sz="2400" dirty="0" err="1"/>
            <a:t>N°</a:t>
          </a:r>
          <a:r>
            <a:rPr lang="es-MX" sz="2400" dirty="0"/>
            <a:t> 000222-2023-GRC/GRPPYAT - 11 de mayo de 2023</a:t>
          </a:r>
          <a:endParaRPr lang="es-PE" sz="2400" dirty="0"/>
        </a:p>
      </dgm:t>
    </dgm:pt>
    <dgm:pt modelId="{262BAD75-36B3-4C8C-ACD7-2A9CC5266290}" type="sibTrans" cxnId="{624E2DA5-27F1-4324-BAF8-DFC9987C1AC0}">
      <dgm:prSet/>
      <dgm:spPr/>
      <dgm:t>
        <a:bodyPr/>
        <a:lstStyle/>
        <a:p>
          <a:endParaRPr lang="es-PE"/>
        </a:p>
      </dgm:t>
    </dgm:pt>
    <dgm:pt modelId="{427CBB40-E194-420C-B08A-CD56D6CF29FB}" type="parTrans" cxnId="{624E2DA5-27F1-4324-BAF8-DFC9987C1AC0}">
      <dgm:prSet/>
      <dgm:spPr/>
      <dgm:t>
        <a:bodyPr/>
        <a:lstStyle/>
        <a:p>
          <a:endParaRPr lang="es-PE"/>
        </a:p>
      </dgm:t>
    </dgm:pt>
    <dgm:pt modelId="{2D502325-50F6-46F4-9715-4913A13A2DB3}">
      <dgm:prSet phldrT="[Texto]" custT="1"/>
      <dgm:spPr/>
      <dgm:t>
        <a:bodyPr/>
        <a:lstStyle/>
        <a:p>
          <a:pPr algn="just"/>
          <a:r>
            <a:rPr lang="es-MX" sz="1800" dirty="0"/>
            <a:t>La Gerencia Regional de Planeamiento, Presupuesto y Acondicionamiento Territorial comunica a este despacho que través del Memorando N°2630-GRPPAT/GRC y del Memorando N°2632-GRPPAT/GRC solicitó a la Oficina de Logística se sirva a precisar en su calidad de Órgano encargado de la Contrataciones (OEC) informe si realizó la verificación para que se cumplan con los supuestos necesarios para la configuración de los supuestos requeridos, conforme lo establece las Normas y Procedimiento para la contratación de bienes, servicios y/o consultorías en general por montos guales o inferiores a ocho (8) Unidades Impositivas Tributarias , las cuales fueron aprobadas mediante Resolución Gerencial General Regional N°119-2019.</a:t>
          </a:r>
          <a:endParaRPr lang="es-PE" sz="1800" dirty="0"/>
        </a:p>
      </dgm:t>
    </dgm:pt>
    <dgm:pt modelId="{D71842BA-8AC1-4056-8293-460FF7290A27}" type="sibTrans" cxnId="{247D1040-14A6-4652-9471-D850A0D7FC90}">
      <dgm:prSet/>
      <dgm:spPr/>
      <dgm:t>
        <a:bodyPr/>
        <a:lstStyle/>
        <a:p>
          <a:endParaRPr lang="es-PE"/>
        </a:p>
      </dgm:t>
    </dgm:pt>
    <dgm:pt modelId="{98DD024F-6B6C-4F0F-8E70-09F4713385AF}" type="parTrans" cxnId="{247D1040-14A6-4652-9471-D850A0D7FC90}">
      <dgm:prSet/>
      <dgm:spPr/>
      <dgm:t>
        <a:bodyPr/>
        <a:lstStyle/>
        <a:p>
          <a:endParaRPr lang="es-PE"/>
        </a:p>
      </dgm:t>
    </dgm:pt>
    <dgm:pt modelId="{9C3639E6-ECE0-436A-9663-327AEB6DA7EA}">
      <dgm:prSet phldrT="[Texto]" custT="1"/>
      <dgm:spPr/>
      <dgm:t>
        <a:bodyPr/>
        <a:lstStyle/>
        <a:p>
          <a:pPr algn="just"/>
          <a:r>
            <a:rPr lang="es-MX" sz="1800" kern="1200" dirty="0">
              <a:solidFill>
                <a:prstClr val="black">
                  <a:hueOff val="0"/>
                  <a:satOff val="0"/>
                  <a:lumOff val="0"/>
                  <a:alphaOff val="0"/>
                </a:prstClr>
              </a:solidFill>
              <a:latin typeface="Century Gothic" panose="020B0502020202020204"/>
              <a:ea typeface="+mn-ea"/>
              <a:cs typeface="+mn-cs"/>
            </a:rPr>
            <a:t>Reitere nuevamente a la Gerencia Regional de Planeamiento, Presupuesto y Acondicionamiento Territorial, a que gestiona la aprobación de los Certificados Presupuestales, debido a que lo requerido a la Oficina de Logística ya habría sido respondido a través del INFORME </a:t>
          </a:r>
          <a:r>
            <a:rPr lang="es-MX" sz="1800" kern="1200" dirty="0" err="1">
              <a:solidFill>
                <a:prstClr val="black">
                  <a:hueOff val="0"/>
                  <a:satOff val="0"/>
                  <a:lumOff val="0"/>
                  <a:alphaOff val="0"/>
                </a:prstClr>
              </a:solidFill>
              <a:latin typeface="Century Gothic" panose="020B0502020202020204"/>
              <a:ea typeface="+mn-ea"/>
              <a:cs typeface="+mn-cs"/>
            </a:rPr>
            <a:t>N°</a:t>
          </a:r>
          <a:r>
            <a:rPr lang="es-MX" sz="1800" kern="1200" dirty="0">
              <a:solidFill>
                <a:prstClr val="black">
                  <a:hueOff val="0"/>
                  <a:satOff val="0"/>
                  <a:lumOff val="0"/>
                  <a:alphaOff val="0"/>
                </a:prstClr>
              </a:solidFill>
              <a:latin typeface="Century Gothic" panose="020B0502020202020204"/>
              <a:ea typeface="+mn-ea"/>
              <a:cs typeface="+mn-cs"/>
            </a:rPr>
            <a:t> 002598-2023-GRC/GA-OL y en el INFORME </a:t>
          </a:r>
          <a:r>
            <a:rPr lang="es-MX" sz="1800" kern="1200" dirty="0" err="1">
              <a:solidFill>
                <a:prstClr val="black">
                  <a:hueOff val="0"/>
                  <a:satOff val="0"/>
                  <a:lumOff val="0"/>
                  <a:alphaOff val="0"/>
                </a:prstClr>
              </a:solidFill>
              <a:latin typeface="Century Gothic" panose="020B0502020202020204"/>
              <a:ea typeface="+mn-ea"/>
              <a:cs typeface="+mn-cs"/>
            </a:rPr>
            <a:t>N°</a:t>
          </a:r>
          <a:r>
            <a:rPr lang="es-MX" sz="1800" kern="1200" dirty="0">
              <a:solidFill>
                <a:prstClr val="black">
                  <a:hueOff val="0"/>
                  <a:satOff val="0"/>
                  <a:lumOff val="0"/>
                  <a:alphaOff val="0"/>
                </a:prstClr>
              </a:solidFill>
              <a:latin typeface="Century Gothic" panose="020B0502020202020204"/>
              <a:ea typeface="+mn-ea"/>
              <a:cs typeface="+mn-cs"/>
            </a:rPr>
            <a:t> 2634-2023-GRC/GA-OL, de fecha 04 de mayo del presente año.</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B99900A0-E78F-4A4B-951C-720EE2E209DF}" type="sibTrans" cxnId="{022DEF59-D327-4981-BD41-F0AA1374FC62}">
      <dgm:prSet/>
      <dgm:spPr/>
      <dgm:t>
        <a:bodyPr/>
        <a:lstStyle/>
        <a:p>
          <a:endParaRPr lang="es-PE"/>
        </a:p>
      </dgm:t>
    </dgm:pt>
    <dgm:pt modelId="{97256B51-D117-4C13-83C6-848024192549}" type="parTrans" cxnId="{022DEF59-D327-4981-BD41-F0AA1374FC62}">
      <dgm:prSet/>
      <dgm:spPr/>
      <dgm:t>
        <a:bodyPr/>
        <a:lstStyle/>
        <a:p>
          <a:endParaRPr lang="es-PE"/>
        </a:p>
      </dgm:t>
    </dgm:pt>
    <dgm:pt modelId="{098B3A76-F60E-4DE9-91E5-6068B2FA0CF8}" type="pres">
      <dgm:prSet presAssocID="{3727EE18-88C6-4234-AD11-83216E6844E5}" presName="linear" presStyleCnt="0">
        <dgm:presLayoutVars>
          <dgm:animLvl val="lvl"/>
          <dgm:resizeHandles val="exact"/>
        </dgm:presLayoutVars>
      </dgm:prSet>
      <dgm:spPr/>
      <dgm:t>
        <a:bodyPr/>
        <a:lstStyle/>
        <a:p>
          <a:endParaRPr lang="es-ES"/>
        </a:p>
      </dgm:t>
    </dgm:pt>
    <dgm:pt modelId="{1D4EEC73-69D3-4BFF-8DE8-42BB7BB97C26}" type="pres">
      <dgm:prSet presAssocID="{2853A942-F680-4249-A2D8-B0EAE92A6AA2}" presName="parentText" presStyleLbl="node1" presStyleIdx="0" presStyleCnt="2" custScaleY="48024" custLinFactNeighborY="-12661">
        <dgm:presLayoutVars>
          <dgm:chMax val="0"/>
          <dgm:bulletEnabled val="1"/>
        </dgm:presLayoutVars>
      </dgm:prSet>
      <dgm:spPr/>
      <dgm:t>
        <a:bodyPr/>
        <a:lstStyle/>
        <a:p>
          <a:endParaRPr lang="es-ES"/>
        </a:p>
      </dgm:t>
    </dgm:pt>
    <dgm:pt modelId="{75E50B2A-570F-4817-A029-50746AB4F888}" type="pres">
      <dgm:prSet presAssocID="{2853A942-F680-4249-A2D8-B0EAE92A6AA2}" presName="childText" presStyleLbl="revTx" presStyleIdx="0" presStyleCnt="2" custLinFactNeighborY="-14277">
        <dgm:presLayoutVars>
          <dgm:bulletEnabled val="1"/>
        </dgm:presLayoutVars>
      </dgm:prSet>
      <dgm:spPr/>
      <dgm:t>
        <a:bodyPr/>
        <a:lstStyle/>
        <a:p>
          <a:endParaRPr lang="es-ES"/>
        </a:p>
      </dgm:t>
    </dgm:pt>
    <dgm:pt modelId="{D4ADF93A-9C85-4C17-8A44-FD27EB85112D}" type="pres">
      <dgm:prSet presAssocID="{44614C4E-B61A-4E29-AAC8-1E3E063E9EEE}" presName="parentText" presStyleLbl="node1" presStyleIdx="1" presStyleCnt="2" custScaleY="45018" custLinFactNeighborY="-7434">
        <dgm:presLayoutVars>
          <dgm:chMax val="0"/>
          <dgm:bulletEnabled val="1"/>
        </dgm:presLayoutVars>
      </dgm:prSet>
      <dgm:spPr/>
      <dgm:t>
        <a:bodyPr/>
        <a:lstStyle/>
        <a:p>
          <a:endParaRPr lang="es-ES"/>
        </a:p>
      </dgm:t>
    </dgm:pt>
    <dgm:pt modelId="{FA00656B-DD91-484B-B1CF-9DD55EF4396D}" type="pres">
      <dgm:prSet presAssocID="{44614C4E-B61A-4E29-AAC8-1E3E063E9EEE}" presName="childText" presStyleLbl="revTx" presStyleIdx="1" presStyleCnt="2" custScaleY="111258">
        <dgm:presLayoutVars>
          <dgm:bulletEnabled val="1"/>
        </dgm:presLayoutVars>
      </dgm:prSet>
      <dgm:spPr/>
      <dgm:t>
        <a:bodyPr/>
        <a:lstStyle/>
        <a:p>
          <a:endParaRPr lang="es-ES"/>
        </a:p>
      </dgm:t>
    </dgm:pt>
  </dgm:ptLst>
  <dgm:cxnLst>
    <dgm:cxn modelId="{EFDAB50D-56EC-461E-A5DC-69590AB061ED}" type="presOf" srcId="{3727EE18-88C6-4234-AD11-83216E6844E5}" destId="{098B3A76-F60E-4DE9-91E5-6068B2FA0CF8}" srcOrd="0" destOrd="0" presId="urn:microsoft.com/office/officeart/2005/8/layout/vList2"/>
    <dgm:cxn modelId="{247D1040-14A6-4652-9471-D850A0D7FC90}" srcId="{2853A942-F680-4249-A2D8-B0EAE92A6AA2}" destId="{2D502325-50F6-46F4-9715-4913A13A2DB3}" srcOrd="0" destOrd="0" parTransId="{98DD024F-6B6C-4F0F-8E70-09F4713385AF}" sibTransId="{D71842BA-8AC1-4056-8293-460FF7290A27}"/>
    <dgm:cxn modelId="{FC1EBECF-56C7-4ACE-9A86-2C4C5B441610}" type="presOf" srcId="{2D502325-50F6-46F4-9715-4913A13A2DB3}" destId="{75E50B2A-570F-4817-A029-50746AB4F888}" srcOrd="0" destOrd="0" presId="urn:microsoft.com/office/officeart/2005/8/layout/vList2"/>
    <dgm:cxn modelId="{022DEF59-D327-4981-BD41-F0AA1374FC62}" srcId="{44614C4E-B61A-4E29-AAC8-1E3E063E9EEE}" destId="{9C3639E6-ECE0-436A-9663-327AEB6DA7EA}" srcOrd="0" destOrd="0" parTransId="{97256B51-D117-4C13-83C6-848024192549}" sibTransId="{B99900A0-E78F-4A4B-951C-720EE2E209DF}"/>
    <dgm:cxn modelId="{E5BC192C-3BDF-424B-8AFB-9662F8AAF046}" type="presOf" srcId="{9C3639E6-ECE0-436A-9663-327AEB6DA7EA}" destId="{FA00656B-DD91-484B-B1CF-9DD55EF4396D}" srcOrd="0" destOrd="0" presId="urn:microsoft.com/office/officeart/2005/8/layout/vList2"/>
    <dgm:cxn modelId="{CF110B37-A8B6-4D4E-BFB1-90DAA3012FA5}" type="presOf" srcId="{44614C4E-B61A-4E29-AAC8-1E3E063E9EEE}" destId="{D4ADF93A-9C85-4C17-8A44-FD27EB85112D}" srcOrd="0" destOrd="0" presId="urn:microsoft.com/office/officeart/2005/8/layout/vList2"/>
    <dgm:cxn modelId="{924B8400-67C1-4C6D-A466-8F446A2E4ADB}" srcId="{3727EE18-88C6-4234-AD11-83216E6844E5}" destId="{44614C4E-B61A-4E29-AAC8-1E3E063E9EEE}" srcOrd="1" destOrd="0" parTransId="{425E8EC3-D851-4068-9A7C-CAC8A78D6055}" sibTransId="{EFDCDE8A-4EA7-4EBF-94A1-799B597B08E0}"/>
    <dgm:cxn modelId="{C3423DAB-A17E-417C-85E1-C0D45DC99CF6}" type="presOf" srcId="{2853A942-F680-4249-A2D8-B0EAE92A6AA2}" destId="{1D4EEC73-69D3-4BFF-8DE8-42BB7BB97C26}" srcOrd="0" destOrd="0" presId="urn:microsoft.com/office/officeart/2005/8/layout/vList2"/>
    <dgm:cxn modelId="{624E2DA5-27F1-4324-BAF8-DFC9987C1AC0}" srcId="{3727EE18-88C6-4234-AD11-83216E6844E5}" destId="{2853A942-F680-4249-A2D8-B0EAE92A6AA2}" srcOrd="0" destOrd="0" parTransId="{427CBB40-E194-420C-B08A-CD56D6CF29FB}" sibTransId="{262BAD75-36B3-4C8C-ACD7-2A9CC5266290}"/>
    <dgm:cxn modelId="{C240496F-08AF-472B-BBA8-A535A23A0088}" type="presParOf" srcId="{098B3A76-F60E-4DE9-91E5-6068B2FA0CF8}" destId="{1D4EEC73-69D3-4BFF-8DE8-42BB7BB97C26}" srcOrd="0" destOrd="0" presId="urn:microsoft.com/office/officeart/2005/8/layout/vList2"/>
    <dgm:cxn modelId="{A2A0046D-FDEB-416F-8F2F-6F9A1D934645}" type="presParOf" srcId="{098B3A76-F60E-4DE9-91E5-6068B2FA0CF8}" destId="{75E50B2A-570F-4817-A029-50746AB4F888}" srcOrd="1" destOrd="0" presId="urn:microsoft.com/office/officeart/2005/8/layout/vList2"/>
    <dgm:cxn modelId="{DB169614-093B-47DD-B88A-0E3A72E0099F}" type="presParOf" srcId="{098B3A76-F60E-4DE9-91E5-6068B2FA0CF8}" destId="{D4ADF93A-9C85-4C17-8A44-FD27EB85112D}" srcOrd="2" destOrd="0" presId="urn:microsoft.com/office/officeart/2005/8/layout/vList2"/>
    <dgm:cxn modelId="{4B70E375-2893-437B-98AC-05C25BB727A2}" type="presParOf" srcId="{098B3A76-F60E-4DE9-91E5-6068B2FA0CF8}" destId="{FA00656B-DD91-484B-B1CF-9DD55EF4396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27EE18-88C6-4234-AD11-83216E6844E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PE"/>
        </a:p>
      </dgm:t>
    </dgm:pt>
    <dgm:pt modelId="{2853A942-F680-4249-A2D8-B0EAE92A6AA2}">
      <dgm:prSet custT="1"/>
      <dgm:spPr/>
      <dgm:t>
        <a:bodyPr/>
        <a:lstStyle/>
        <a:p>
          <a:r>
            <a:rPr lang="es-PE" sz="2400" dirty="0"/>
            <a:t>MEMORANDO 000022-2023-GRC/VG – 02 de mayo de 2023</a:t>
          </a:r>
        </a:p>
      </dgm:t>
    </dgm:pt>
    <dgm:pt modelId="{427CBB40-E194-420C-B08A-CD56D6CF29FB}" type="parTrans" cxnId="{624E2DA5-27F1-4324-BAF8-DFC9987C1AC0}">
      <dgm:prSet/>
      <dgm:spPr/>
      <dgm:t>
        <a:bodyPr/>
        <a:lstStyle/>
        <a:p>
          <a:endParaRPr lang="es-PE"/>
        </a:p>
      </dgm:t>
    </dgm:pt>
    <dgm:pt modelId="{262BAD75-36B3-4C8C-ACD7-2A9CC5266290}" type="sibTrans" cxnId="{624E2DA5-27F1-4324-BAF8-DFC9987C1AC0}">
      <dgm:prSet/>
      <dgm:spPr/>
      <dgm:t>
        <a:bodyPr/>
        <a:lstStyle/>
        <a:p>
          <a:endParaRPr lang="es-PE"/>
        </a:p>
      </dgm:t>
    </dgm:pt>
    <dgm:pt modelId="{2D502325-50F6-46F4-9715-4913A13A2DB3}">
      <dgm:prSet phldrT="[Texto]" custT="1"/>
      <dgm:spPr/>
      <dgm:t>
        <a:bodyPr/>
        <a:lstStyle/>
        <a:p>
          <a:pPr algn="just"/>
          <a:r>
            <a:rPr lang="es-MX" sz="1800" dirty="0" err="1"/>
            <a:t>Requirí</a:t>
          </a:r>
          <a:r>
            <a:rPr lang="es-MX" sz="1800" dirty="0"/>
            <a:t> ante a la Gerencia de Administración el Servicio de Apoyo de Chofer para la </a:t>
          </a:r>
          <a:r>
            <a:rPr lang="es-MX" sz="1800" dirty="0" err="1"/>
            <a:t>Vicegobernación</a:t>
          </a:r>
          <a:r>
            <a:rPr lang="es-MX" sz="1800" dirty="0"/>
            <a:t> para lo cual adjunto el Pedido de Servicio y Términos de Referencia.</a:t>
          </a:r>
          <a:endParaRPr lang="es-PE" sz="1800" dirty="0"/>
        </a:p>
      </dgm:t>
    </dgm:pt>
    <dgm:pt modelId="{98DD024F-6B6C-4F0F-8E70-09F4713385AF}" type="parTrans" cxnId="{247D1040-14A6-4652-9471-D850A0D7FC90}">
      <dgm:prSet/>
      <dgm:spPr/>
      <dgm:t>
        <a:bodyPr/>
        <a:lstStyle/>
        <a:p>
          <a:endParaRPr lang="es-PE"/>
        </a:p>
      </dgm:t>
    </dgm:pt>
    <dgm:pt modelId="{D71842BA-8AC1-4056-8293-460FF7290A27}" type="sibTrans" cxnId="{247D1040-14A6-4652-9471-D850A0D7FC90}">
      <dgm:prSet/>
      <dgm:spPr/>
      <dgm:t>
        <a:bodyPr/>
        <a:lstStyle/>
        <a:p>
          <a:endParaRPr lang="es-PE"/>
        </a:p>
      </dgm:t>
    </dgm:pt>
    <dgm:pt modelId="{4CD5231A-0B89-4FFF-977F-11CD0D450F94}">
      <dgm:prSet phldrT="[Texto]" custT="1"/>
      <dgm:spPr/>
      <dgm:t>
        <a:bodyPr/>
        <a:lstStyle/>
        <a:p>
          <a:r>
            <a:rPr lang="es-PE" sz="2400" dirty="0"/>
            <a:t>INFORME </a:t>
          </a:r>
          <a:r>
            <a:rPr lang="es-PE" sz="2400" dirty="0" err="1"/>
            <a:t>N°</a:t>
          </a:r>
          <a:r>
            <a:rPr lang="es-PE" sz="2400" dirty="0"/>
            <a:t> 164-2023-GRC/GA – 10 de mayo de 2023</a:t>
          </a:r>
        </a:p>
      </dgm:t>
    </dgm:pt>
    <dgm:pt modelId="{AF8E0565-2F5E-4B68-A70B-7BC10295BBC1}" type="parTrans" cxnId="{E75968E7-62DD-4D99-9294-88B361AB5860}">
      <dgm:prSet/>
      <dgm:spPr/>
      <dgm:t>
        <a:bodyPr/>
        <a:lstStyle/>
        <a:p>
          <a:endParaRPr lang="es-PE"/>
        </a:p>
      </dgm:t>
    </dgm:pt>
    <dgm:pt modelId="{708A43FE-2165-4843-BA72-110C20706728}" type="sibTrans" cxnId="{E75968E7-62DD-4D99-9294-88B361AB5860}">
      <dgm:prSet/>
      <dgm:spPr/>
      <dgm:t>
        <a:bodyPr/>
        <a:lstStyle/>
        <a:p>
          <a:endParaRPr lang="es-PE"/>
        </a:p>
      </dgm:t>
    </dgm:pt>
    <dgm:pt modelId="{44614C4E-B61A-4E29-AAC8-1E3E063E9EEE}">
      <dgm:prSet phldrT="[Texto]" custT="1"/>
      <dgm:spPr/>
      <dgm:t>
        <a:bodyPr/>
        <a:lstStyle/>
        <a:p>
          <a:pPr algn="just"/>
          <a:r>
            <a:rPr lang="es-MX" sz="1800" kern="1200" dirty="0">
              <a:solidFill>
                <a:prstClr val="black">
                  <a:hueOff val="0"/>
                  <a:satOff val="0"/>
                  <a:lumOff val="0"/>
                  <a:alphaOff val="0"/>
                </a:prstClr>
              </a:solidFill>
              <a:latin typeface="Century Gothic" panose="020B0502020202020204"/>
              <a:ea typeface="+mn-ea"/>
              <a:cs typeface="+mn-cs"/>
            </a:rPr>
            <a:t>La Gerencia de Administración traslada a este despacho el INFORME </a:t>
          </a:r>
          <a:r>
            <a:rPr lang="es-MX" sz="1800" kern="1200" dirty="0" err="1">
              <a:solidFill>
                <a:prstClr val="black">
                  <a:hueOff val="0"/>
                  <a:satOff val="0"/>
                  <a:lumOff val="0"/>
                  <a:alphaOff val="0"/>
                </a:prstClr>
              </a:solidFill>
              <a:latin typeface="Century Gothic" panose="020B0502020202020204"/>
              <a:ea typeface="+mn-ea"/>
              <a:cs typeface="+mn-cs"/>
            </a:rPr>
            <a:t>N°</a:t>
          </a:r>
          <a:r>
            <a:rPr lang="es-MX" sz="1800" kern="1200" dirty="0">
              <a:solidFill>
                <a:prstClr val="black">
                  <a:hueOff val="0"/>
                  <a:satOff val="0"/>
                  <a:lumOff val="0"/>
                  <a:alphaOff val="0"/>
                </a:prstClr>
              </a:solidFill>
              <a:latin typeface="Century Gothic" panose="020B0502020202020204"/>
              <a:ea typeface="+mn-ea"/>
              <a:cs typeface="+mn-cs"/>
            </a:rPr>
            <a:t> 002677-2023-GRC/GA-OL emitido por la Oficina de Logística en el cual precisa que la Unidad de Servicios Generales y Vehículos Livianos cuenta con un pool de vehículos y conductores que estaría a la disposición de este despacho, para la atención lo que se requiera, en virtud a la disponibilidad de los conductores.</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425E8EC3-D851-4068-9A7C-CAC8A78D6055}" type="parTrans" cxnId="{924B8400-67C1-4C6D-A466-8F446A2E4ADB}">
      <dgm:prSet/>
      <dgm:spPr/>
      <dgm:t>
        <a:bodyPr/>
        <a:lstStyle/>
        <a:p>
          <a:endParaRPr lang="es-PE"/>
        </a:p>
      </dgm:t>
    </dgm:pt>
    <dgm:pt modelId="{EFDCDE8A-4EA7-4EBF-94A1-799B597B08E0}" type="sibTrans" cxnId="{924B8400-67C1-4C6D-A466-8F446A2E4ADB}">
      <dgm:prSet/>
      <dgm:spPr/>
      <dgm:t>
        <a:bodyPr/>
        <a:lstStyle/>
        <a:p>
          <a:endParaRPr lang="es-PE"/>
        </a:p>
      </dgm:t>
    </dgm:pt>
    <dgm:pt modelId="{23435E6C-2741-4F46-99E3-7131EBFAA60F}">
      <dgm:prSet phldrT="[Texto]" custT="1"/>
      <dgm:spPr/>
      <dgm:t>
        <a:bodyPr/>
        <a:lstStyle/>
        <a:p>
          <a:pPr algn="just"/>
          <a:r>
            <a:rPr lang="es-PE" sz="2400" kern="1200" dirty="0">
              <a:solidFill>
                <a:prstClr val="white"/>
              </a:solidFill>
              <a:latin typeface="Century Gothic" panose="020B0502020202020204"/>
              <a:ea typeface="+mn-ea"/>
              <a:cs typeface="+mn-cs"/>
            </a:rPr>
            <a:t>MEMORANDO</a:t>
          </a:r>
          <a:r>
            <a:rPr lang="es-PE" sz="1800" kern="1200" dirty="0">
              <a:solidFill>
                <a:prstClr val="black">
                  <a:hueOff val="0"/>
                  <a:satOff val="0"/>
                  <a:lumOff val="0"/>
                  <a:alphaOff val="0"/>
                </a:prstClr>
              </a:solidFill>
              <a:latin typeface="Century Gothic" panose="020B0502020202020204"/>
              <a:ea typeface="+mn-ea"/>
              <a:cs typeface="+mn-cs"/>
            </a:rPr>
            <a:t> </a:t>
          </a:r>
          <a:r>
            <a:rPr lang="es-PE" sz="2400" kern="1200" dirty="0" err="1">
              <a:solidFill>
                <a:prstClr val="white"/>
              </a:solidFill>
              <a:latin typeface="Century Gothic" panose="020B0502020202020204"/>
              <a:ea typeface="+mn-ea"/>
              <a:cs typeface="+mn-cs"/>
            </a:rPr>
            <a:t>N°</a:t>
          </a:r>
          <a:r>
            <a:rPr lang="es-PE" sz="2400" kern="1200" dirty="0">
              <a:solidFill>
                <a:prstClr val="white"/>
              </a:solidFill>
              <a:latin typeface="Century Gothic" panose="020B0502020202020204"/>
              <a:ea typeface="+mn-ea"/>
              <a:cs typeface="+mn-cs"/>
            </a:rPr>
            <a:t> 000028-2023-GRC/VG – 15 de mayo de 2023</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A65C69EA-E6D0-4A3C-9DBB-D5FC702F6D76}" type="parTrans" cxnId="{943FCF2B-A465-4AF4-84CB-E5864F224545}">
      <dgm:prSet/>
      <dgm:spPr/>
      <dgm:t>
        <a:bodyPr/>
        <a:lstStyle/>
        <a:p>
          <a:endParaRPr lang="es-PE"/>
        </a:p>
      </dgm:t>
    </dgm:pt>
    <dgm:pt modelId="{D0A043C8-5F43-40A0-823E-1B82C27F34FD}" type="sibTrans" cxnId="{943FCF2B-A465-4AF4-84CB-E5864F224545}">
      <dgm:prSet/>
      <dgm:spPr/>
      <dgm:t>
        <a:bodyPr/>
        <a:lstStyle/>
        <a:p>
          <a:endParaRPr lang="es-PE"/>
        </a:p>
      </dgm:t>
    </dgm:pt>
    <dgm:pt modelId="{9C3639E6-ECE0-436A-9663-327AEB6DA7EA}">
      <dgm:prSet phldrT="[Texto]" custT="1"/>
      <dgm:spPr/>
      <dgm:t>
        <a:bodyPr/>
        <a:lstStyle/>
        <a:p>
          <a:pPr algn="just"/>
          <a:r>
            <a:rPr lang="es-MX" sz="1800" kern="1200" dirty="0">
              <a:solidFill>
                <a:prstClr val="black">
                  <a:hueOff val="0"/>
                  <a:satOff val="0"/>
                  <a:lumOff val="0"/>
                  <a:alphaOff val="0"/>
                </a:prstClr>
              </a:solidFill>
              <a:latin typeface="Century Gothic" panose="020B0502020202020204"/>
              <a:ea typeface="+mn-ea"/>
              <a:cs typeface="+mn-cs"/>
            </a:rPr>
            <a:t>Precisé a la Gerencia de Administración las razones por las cuales persiste la necesidad de la contratación del Servicio de Apoyo de chofer para la </a:t>
          </a:r>
          <a:r>
            <a:rPr lang="es-MX" sz="1800" kern="1200" dirty="0" err="1">
              <a:solidFill>
                <a:prstClr val="black">
                  <a:hueOff val="0"/>
                  <a:satOff val="0"/>
                  <a:lumOff val="0"/>
                  <a:alphaOff val="0"/>
                </a:prstClr>
              </a:solidFill>
              <a:latin typeface="Century Gothic" panose="020B0502020202020204"/>
              <a:ea typeface="+mn-ea"/>
              <a:cs typeface="+mn-cs"/>
            </a:rPr>
            <a:t>Vicegobernación</a:t>
          </a:r>
          <a:r>
            <a:rPr lang="es-MX" sz="1800" kern="1200" dirty="0">
              <a:solidFill>
                <a:prstClr val="black">
                  <a:hueOff val="0"/>
                  <a:satOff val="0"/>
                  <a:lumOff val="0"/>
                  <a:alphaOff val="0"/>
                </a:prstClr>
              </a:solidFill>
              <a:latin typeface="Century Gothic" panose="020B0502020202020204"/>
              <a:ea typeface="+mn-ea"/>
              <a:cs typeface="+mn-cs"/>
            </a:rPr>
            <a:t>, a fin de que pueda trasladarme con cautela a los sitios donde tenga programado reuniones y/o diligencias, de esta manera salvaguardar la vida de mi persona, que actualmente corre peligro.</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97256B51-D117-4C13-83C6-848024192549}" type="parTrans" cxnId="{022DEF59-D327-4981-BD41-F0AA1374FC62}">
      <dgm:prSet/>
      <dgm:spPr/>
      <dgm:t>
        <a:bodyPr/>
        <a:lstStyle/>
        <a:p>
          <a:endParaRPr lang="es-PE"/>
        </a:p>
      </dgm:t>
    </dgm:pt>
    <dgm:pt modelId="{B99900A0-E78F-4A4B-951C-720EE2E209DF}" type="sibTrans" cxnId="{022DEF59-D327-4981-BD41-F0AA1374FC62}">
      <dgm:prSet/>
      <dgm:spPr/>
      <dgm:t>
        <a:bodyPr/>
        <a:lstStyle/>
        <a:p>
          <a:endParaRPr lang="es-PE"/>
        </a:p>
      </dgm:t>
    </dgm:pt>
    <dgm:pt modelId="{098B3A76-F60E-4DE9-91E5-6068B2FA0CF8}" type="pres">
      <dgm:prSet presAssocID="{3727EE18-88C6-4234-AD11-83216E6844E5}" presName="linear" presStyleCnt="0">
        <dgm:presLayoutVars>
          <dgm:animLvl val="lvl"/>
          <dgm:resizeHandles val="exact"/>
        </dgm:presLayoutVars>
      </dgm:prSet>
      <dgm:spPr/>
      <dgm:t>
        <a:bodyPr/>
        <a:lstStyle/>
        <a:p>
          <a:endParaRPr lang="es-ES"/>
        </a:p>
      </dgm:t>
    </dgm:pt>
    <dgm:pt modelId="{1D4EEC73-69D3-4BFF-8DE8-42BB7BB97C26}" type="pres">
      <dgm:prSet presAssocID="{2853A942-F680-4249-A2D8-B0EAE92A6AA2}" presName="parentText" presStyleLbl="node1" presStyleIdx="0" presStyleCnt="3" custLinFactNeighborX="85" custLinFactNeighborY="1582">
        <dgm:presLayoutVars>
          <dgm:chMax val="0"/>
          <dgm:bulletEnabled val="1"/>
        </dgm:presLayoutVars>
      </dgm:prSet>
      <dgm:spPr/>
      <dgm:t>
        <a:bodyPr/>
        <a:lstStyle/>
        <a:p>
          <a:endParaRPr lang="es-ES"/>
        </a:p>
      </dgm:t>
    </dgm:pt>
    <dgm:pt modelId="{75E50B2A-570F-4817-A029-50746AB4F888}" type="pres">
      <dgm:prSet presAssocID="{2853A942-F680-4249-A2D8-B0EAE92A6AA2}" presName="childText" presStyleLbl="revTx" presStyleIdx="0" presStyleCnt="3">
        <dgm:presLayoutVars>
          <dgm:bulletEnabled val="1"/>
        </dgm:presLayoutVars>
      </dgm:prSet>
      <dgm:spPr/>
      <dgm:t>
        <a:bodyPr/>
        <a:lstStyle/>
        <a:p>
          <a:endParaRPr lang="es-ES"/>
        </a:p>
      </dgm:t>
    </dgm:pt>
    <dgm:pt modelId="{66969F88-D285-411B-8804-12E83CA30A23}" type="pres">
      <dgm:prSet presAssocID="{4CD5231A-0B89-4FFF-977F-11CD0D450F94}" presName="parentText" presStyleLbl="node1" presStyleIdx="1" presStyleCnt="3">
        <dgm:presLayoutVars>
          <dgm:chMax val="0"/>
          <dgm:bulletEnabled val="1"/>
        </dgm:presLayoutVars>
      </dgm:prSet>
      <dgm:spPr/>
      <dgm:t>
        <a:bodyPr/>
        <a:lstStyle/>
        <a:p>
          <a:endParaRPr lang="es-ES"/>
        </a:p>
      </dgm:t>
    </dgm:pt>
    <dgm:pt modelId="{9896F313-BAA5-44F2-BDA3-743A88C8C32A}" type="pres">
      <dgm:prSet presAssocID="{4CD5231A-0B89-4FFF-977F-11CD0D450F94}" presName="childText" presStyleLbl="revTx" presStyleIdx="1" presStyleCnt="3">
        <dgm:presLayoutVars>
          <dgm:bulletEnabled val="1"/>
        </dgm:presLayoutVars>
      </dgm:prSet>
      <dgm:spPr/>
      <dgm:t>
        <a:bodyPr/>
        <a:lstStyle/>
        <a:p>
          <a:endParaRPr lang="es-ES"/>
        </a:p>
      </dgm:t>
    </dgm:pt>
    <dgm:pt modelId="{1D2845FF-2C6D-431D-8433-74ACFEB19429}" type="pres">
      <dgm:prSet presAssocID="{23435E6C-2741-4F46-99E3-7131EBFAA60F}" presName="parentText" presStyleLbl="node1" presStyleIdx="2" presStyleCnt="3" custLinFactNeighborX="-25190" custLinFactNeighborY="-4260">
        <dgm:presLayoutVars>
          <dgm:chMax val="0"/>
          <dgm:bulletEnabled val="1"/>
        </dgm:presLayoutVars>
      </dgm:prSet>
      <dgm:spPr/>
      <dgm:t>
        <a:bodyPr/>
        <a:lstStyle/>
        <a:p>
          <a:endParaRPr lang="es-ES"/>
        </a:p>
      </dgm:t>
    </dgm:pt>
    <dgm:pt modelId="{84C592F5-CDED-4916-B5E0-DBA6209A03D3}" type="pres">
      <dgm:prSet presAssocID="{23435E6C-2741-4F46-99E3-7131EBFAA60F}" presName="childText" presStyleLbl="revTx" presStyleIdx="2" presStyleCnt="3">
        <dgm:presLayoutVars>
          <dgm:bulletEnabled val="1"/>
        </dgm:presLayoutVars>
      </dgm:prSet>
      <dgm:spPr/>
      <dgm:t>
        <a:bodyPr/>
        <a:lstStyle/>
        <a:p>
          <a:endParaRPr lang="es-ES"/>
        </a:p>
      </dgm:t>
    </dgm:pt>
  </dgm:ptLst>
  <dgm:cxnLst>
    <dgm:cxn modelId="{2D8E1627-6C4C-4889-9AC4-5A805B314CFA}" type="presOf" srcId="{9C3639E6-ECE0-436A-9663-327AEB6DA7EA}" destId="{84C592F5-CDED-4916-B5E0-DBA6209A03D3}" srcOrd="0" destOrd="0" presId="urn:microsoft.com/office/officeart/2005/8/layout/vList2"/>
    <dgm:cxn modelId="{EFDAB50D-56EC-461E-A5DC-69590AB061ED}" type="presOf" srcId="{3727EE18-88C6-4234-AD11-83216E6844E5}" destId="{098B3A76-F60E-4DE9-91E5-6068B2FA0CF8}" srcOrd="0" destOrd="0" presId="urn:microsoft.com/office/officeart/2005/8/layout/vList2"/>
    <dgm:cxn modelId="{247D1040-14A6-4652-9471-D850A0D7FC90}" srcId="{2853A942-F680-4249-A2D8-B0EAE92A6AA2}" destId="{2D502325-50F6-46F4-9715-4913A13A2DB3}" srcOrd="0" destOrd="0" parTransId="{98DD024F-6B6C-4F0F-8E70-09F4713385AF}" sibTransId="{D71842BA-8AC1-4056-8293-460FF7290A27}"/>
    <dgm:cxn modelId="{FC1EBECF-56C7-4ACE-9A86-2C4C5B441610}" type="presOf" srcId="{2D502325-50F6-46F4-9715-4913A13A2DB3}" destId="{75E50B2A-570F-4817-A029-50746AB4F888}" srcOrd="0" destOrd="0" presId="urn:microsoft.com/office/officeart/2005/8/layout/vList2"/>
    <dgm:cxn modelId="{022DEF59-D327-4981-BD41-F0AA1374FC62}" srcId="{23435E6C-2741-4F46-99E3-7131EBFAA60F}" destId="{9C3639E6-ECE0-436A-9663-327AEB6DA7EA}" srcOrd="0" destOrd="0" parTransId="{97256B51-D117-4C13-83C6-848024192549}" sibTransId="{B99900A0-E78F-4A4B-951C-720EE2E209DF}"/>
    <dgm:cxn modelId="{E75968E7-62DD-4D99-9294-88B361AB5860}" srcId="{3727EE18-88C6-4234-AD11-83216E6844E5}" destId="{4CD5231A-0B89-4FFF-977F-11CD0D450F94}" srcOrd="1" destOrd="0" parTransId="{AF8E0565-2F5E-4B68-A70B-7BC10295BBC1}" sibTransId="{708A43FE-2165-4843-BA72-110C20706728}"/>
    <dgm:cxn modelId="{943FCF2B-A465-4AF4-84CB-E5864F224545}" srcId="{3727EE18-88C6-4234-AD11-83216E6844E5}" destId="{23435E6C-2741-4F46-99E3-7131EBFAA60F}" srcOrd="2" destOrd="0" parTransId="{A65C69EA-E6D0-4A3C-9DBB-D5FC702F6D76}" sibTransId="{D0A043C8-5F43-40A0-823E-1B82C27F34FD}"/>
    <dgm:cxn modelId="{3AA9D8C8-DC42-4E43-81E9-9DF801825492}" type="presOf" srcId="{44614C4E-B61A-4E29-AAC8-1E3E063E9EEE}" destId="{9896F313-BAA5-44F2-BDA3-743A88C8C32A}" srcOrd="0" destOrd="0" presId="urn:microsoft.com/office/officeart/2005/8/layout/vList2"/>
    <dgm:cxn modelId="{924B8400-67C1-4C6D-A466-8F446A2E4ADB}" srcId="{4CD5231A-0B89-4FFF-977F-11CD0D450F94}" destId="{44614C4E-B61A-4E29-AAC8-1E3E063E9EEE}" srcOrd="0" destOrd="0" parTransId="{425E8EC3-D851-4068-9A7C-CAC8A78D6055}" sibTransId="{EFDCDE8A-4EA7-4EBF-94A1-799B597B08E0}"/>
    <dgm:cxn modelId="{C3423DAB-A17E-417C-85E1-C0D45DC99CF6}" type="presOf" srcId="{2853A942-F680-4249-A2D8-B0EAE92A6AA2}" destId="{1D4EEC73-69D3-4BFF-8DE8-42BB7BB97C26}" srcOrd="0" destOrd="0" presId="urn:microsoft.com/office/officeart/2005/8/layout/vList2"/>
    <dgm:cxn modelId="{624E2DA5-27F1-4324-BAF8-DFC9987C1AC0}" srcId="{3727EE18-88C6-4234-AD11-83216E6844E5}" destId="{2853A942-F680-4249-A2D8-B0EAE92A6AA2}" srcOrd="0" destOrd="0" parTransId="{427CBB40-E194-420C-B08A-CD56D6CF29FB}" sibTransId="{262BAD75-36B3-4C8C-ACD7-2A9CC5266290}"/>
    <dgm:cxn modelId="{4D128EE0-4C58-4164-BE26-14281DD6726A}" type="presOf" srcId="{23435E6C-2741-4F46-99E3-7131EBFAA60F}" destId="{1D2845FF-2C6D-431D-8433-74ACFEB19429}" srcOrd="0" destOrd="0" presId="urn:microsoft.com/office/officeart/2005/8/layout/vList2"/>
    <dgm:cxn modelId="{A96A56C5-9FCB-40DD-9EF3-F447DA7A5868}" type="presOf" srcId="{4CD5231A-0B89-4FFF-977F-11CD0D450F94}" destId="{66969F88-D285-411B-8804-12E83CA30A23}" srcOrd="0" destOrd="0" presId="urn:microsoft.com/office/officeart/2005/8/layout/vList2"/>
    <dgm:cxn modelId="{C240496F-08AF-472B-BBA8-A535A23A0088}" type="presParOf" srcId="{098B3A76-F60E-4DE9-91E5-6068B2FA0CF8}" destId="{1D4EEC73-69D3-4BFF-8DE8-42BB7BB97C26}" srcOrd="0" destOrd="0" presId="urn:microsoft.com/office/officeart/2005/8/layout/vList2"/>
    <dgm:cxn modelId="{A2A0046D-FDEB-416F-8F2F-6F9A1D934645}" type="presParOf" srcId="{098B3A76-F60E-4DE9-91E5-6068B2FA0CF8}" destId="{75E50B2A-570F-4817-A029-50746AB4F888}" srcOrd="1" destOrd="0" presId="urn:microsoft.com/office/officeart/2005/8/layout/vList2"/>
    <dgm:cxn modelId="{AA6E6C34-5DEA-4210-B7C3-746A3CEA2A3A}" type="presParOf" srcId="{098B3A76-F60E-4DE9-91E5-6068B2FA0CF8}" destId="{66969F88-D285-411B-8804-12E83CA30A23}" srcOrd="2" destOrd="0" presId="urn:microsoft.com/office/officeart/2005/8/layout/vList2"/>
    <dgm:cxn modelId="{FF59F588-5EBE-4AB1-B1E2-A3D54218863A}" type="presParOf" srcId="{098B3A76-F60E-4DE9-91E5-6068B2FA0CF8}" destId="{9896F313-BAA5-44F2-BDA3-743A88C8C32A}" srcOrd="3" destOrd="0" presId="urn:microsoft.com/office/officeart/2005/8/layout/vList2"/>
    <dgm:cxn modelId="{99638835-34A8-4BF9-A37F-29466732DF7B}" type="presParOf" srcId="{098B3A76-F60E-4DE9-91E5-6068B2FA0CF8}" destId="{1D2845FF-2C6D-431D-8433-74ACFEB19429}" srcOrd="4" destOrd="0" presId="urn:microsoft.com/office/officeart/2005/8/layout/vList2"/>
    <dgm:cxn modelId="{4F6AC5EF-3373-4D97-8BCA-2D14F0F920A7}" type="presParOf" srcId="{098B3A76-F60E-4DE9-91E5-6068B2FA0CF8}" destId="{84C592F5-CDED-4916-B5E0-DBA6209A03D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27EE18-88C6-4234-AD11-83216E6844E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PE"/>
        </a:p>
      </dgm:t>
    </dgm:pt>
    <dgm:pt modelId="{2853A942-F680-4249-A2D8-B0EAE92A6AA2}">
      <dgm:prSet custT="1"/>
      <dgm:spPr/>
      <dgm:t>
        <a:bodyPr/>
        <a:lstStyle/>
        <a:p>
          <a:r>
            <a:rPr lang="es-PE" sz="2400" dirty="0"/>
            <a:t>INFORME </a:t>
          </a:r>
          <a:r>
            <a:rPr lang="es-PE" sz="2400" dirty="0" err="1"/>
            <a:t>N°</a:t>
          </a:r>
          <a:r>
            <a:rPr lang="es-PE" sz="2400" dirty="0"/>
            <a:t> 000179-2023-GRC/GA – 18 de mayo de 2023</a:t>
          </a:r>
        </a:p>
      </dgm:t>
    </dgm:pt>
    <dgm:pt modelId="{427CBB40-E194-420C-B08A-CD56D6CF29FB}" type="parTrans" cxnId="{624E2DA5-27F1-4324-BAF8-DFC9987C1AC0}">
      <dgm:prSet/>
      <dgm:spPr/>
      <dgm:t>
        <a:bodyPr/>
        <a:lstStyle/>
        <a:p>
          <a:endParaRPr lang="es-PE"/>
        </a:p>
      </dgm:t>
    </dgm:pt>
    <dgm:pt modelId="{262BAD75-36B3-4C8C-ACD7-2A9CC5266290}" type="sibTrans" cxnId="{624E2DA5-27F1-4324-BAF8-DFC9987C1AC0}">
      <dgm:prSet/>
      <dgm:spPr/>
      <dgm:t>
        <a:bodyPr/>
        <a:lstStyle/>
        <a:p>
          <a:endParaRPr lang="es-PE"/>
        </a:p>
      </dgm:t>
    </dgm:pt>
    <dgm:pt modelId="{2D502325-50F6-46F4-9715-4913A13A2DB3}">
      <dgm:prSet phldrT="[Texto]" custT="1"/>
      <dgm:spPr/>
      <dgm:t>
        <a:bodyPr/>
        <a:lstStyle/>
        <a:p>
          <a:pPr algn="just"/>
          <a:r>
            <a:rPr lang="es-MX" sz="1800" dirty="0"/>
            <a:t>La Gerencia de Administración informa que no es posible que proceda el Requerimiento de Servicio de Chofer, reiterando que de requerir el servicio de conducción de vehículos queda a disposición para el desempeño como funcionaria publica, conforme a las competencias que delegue el Gobernador Regional</a:t>
          </a:r>
          <a:endParaRPr lang="es-PE" sz="1800" dirty="0"/>
        </a:p>
      </dgm:t>
    </dgm:pt>
    <dgm:pt modelId="{98DD024F-6B6C-4F0F-8E70-09F4713385AF}" type="parTrans" cxnId="{247D1040-14A6-4652-9471-D850A0D7FC90}">
      <dgm:prSet/>
      <dgm:spPr/>
      <dgm:t>
        <a:bodyPr/>
        <a:lstStyle/>
        <a:p>
          <a:endParaRPr lang="es-PE"/>
        </a:p>
      </dgm:t>
    </dgm:pt>
    <dgm:pt modelId="{D71842BA-8AC1-4056-8293-460FF7290A27}" type="sibTrans" cxnId="{247D1040-14A6-4652-9471-D850A0D7FC90}">
      <dgm:prSet/>
      <dgm:spPr/>
      <dgm:t>
        <a:bodyPr/>
        <a:lstStyle/>
        <a:p>
          <a:endParaRPr lang="es-PE"/>
        </a:p>
      </dgm:t>
    </dgm:pt>
    <dgm:pt modelId="{4CD5231A-0B89-4FFF-977F-11CD0D450F94}">
      <dgm:prSet phldrT="[Texto]" custT="1"/>
      <dgm:spPr/>
      <dgm:t>
        <a:bodyPr/>
        <a:lstStyle/>
        <a:p>
          <a:r>
            <a:rPr lang="es-PE" sz="2400" dirty="0"/>
            <a:t>MEMORANDO </a:t>
          </a:r>
          <a:r>
            <a:rPr lang="es-PE" sz="2400" dirty="0" err="1"/>
            <a:t>N°</a:t>
          </a:r>
          <a:r>
            <a:rPr lang="es-PE" sz="2400" dirty="0"/>
            <a:t> 000031-2023-GRC/VG – 16 de mayo de 2023</a:t>
          </a:r>
        </a:p>
      </dgm:t>
    </dgm:pt>
    <dgm:pt modelId="{AF8E0565-2F5E-4B68-A70B-7BC10295BBC1}" type="parTrans" cxnId="{E75968E7-62DD-4D99-9294-88B361AB5860}">
      <dgm:prSet/>
      <dgm:spPr/>
      <dgm:t>
        <a:bodyPr/>
        <a:lstStyle/>
        <a:p>
          <a:endParaRPr lang="es-PE"/>
        </a:p>
      </dgm:t>
    </dgm:pt>
    <dgm:pt modelId="{708A43FE-2165-4843-BA72-110C20706728}" type="sibTrans" cxnId="{E75968E7-62DD-4D99-9294-88B361AB5860}">
      <dgm:prSet/>
      <dgm:spPr/>
      <dgm:t>
        <a:bodyPr/>
        <a:lstStyle/>
        <a:p>
          <a:endParaRPr lang="es-PE"/>
        </a:p>
      </dgm:t>
    </dgm:pt>
    <dgm:pt modelId="{44614C4E-B61A-4E29-AAC8-1E3E063E9EEE}">
      <dgm:prSet phldrT="[Texto]" custT="1"/>
      <dgm:spPr/>
      <dgm:t>
        <a:bodyPr/>
        <a:lstStyle/>
        <a:p>
          <a:pPr algn="just"/>
          <a:r>
            <a:rPr lang="es-MX" sz="1800" kern="1200" dirty="0">
              <a:solidFill>
                <a:prstClr val="black">
                  <a:hueOff val="0"/>
                  <a:satOff val="0"/>
                  <a:lumOff val="0"/>
                  <a:alphaOff val="0"/>
                </a:prstClr>
              </a:solidFill>
              <a:latin typeface="Century Gothic" panose="020B0502020202020204"/>
              <a:ea typeface="+mn-ea"/>
              <a:cs typeface="+mn-cs"/>
            </a:rPr>
            <a:t>Dirigido a la Gerencia General Regional, solicite que en calidad de Órgano encargado de conducir el sistema administrativo regional, exhortar a las Unidades Orgánicas mencionadas en el presente informe a dar el trámite correspondiente a los servicios administrativos requeridos, toda vez que son de imperiosa necesidad para el despacho de la </a:t>
          </a:r>
          <a:r>
            <a:rPr lang="es-MX" sz="1800" kern="1200" dirty="0" err="1">
              <a:solidFill>
                <a:prstClr val="black">
                  <a:hueOff val="0"/>
                  <a:satOff val="0"/>
                  <a:lumOff val="0"/>
                  <a:alphaOff val="0"/>
                </a:prstClr>
              </a:solidFill>
              <a:latin typeface="Century Gothic" panose="020B0502020202020204"/>
              <a:ea typeface="+mn-ea"/>
              <a:cs typeface="+mn-cs"/>
            </a:rPr>
            <a:t>Vicegobernación</a:t>
          </a:r>
          <a:r>
            <a:rPr lang="es-MX" sz="1800" kern="1200" dirty="0">
              <a:solidFill>
                <a:prstClr val="black">
                  <a:hueOff val="0"/>
                  <a:satOff val="0"/>
                  <a:lumOff val="0"/>
                  <a:alphaOff val="0"/>
                </a:prstClr>
              </a:solidFill>
              <a:latin typeface="Century Gothic" panose="020B0502020202020204"/>
              <a:ea typeface="+mn-ea"/>
              <a:cs typeface="+mn-cs"/>
            </a:rPr>
            <a:t>, bajo responsabilidad administrativa, penal y civil, dado que la demora en la certificación presupuestal conllevaría al incumplimiento de las funciones asignadas a este despacho.</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425E8EC3-D851-4068-9A7C-CAC8A78D6055}" type="parTrans" cxnId="{924B8400-67C1-4C6D-A466-8F446A2E4ADB}">
      <dgm:prSet/>
      <dgm:spPr/>
      <dgm:t>
        <a:bodyPr/>
        <a:lstStyle/>
        <a:p>
          <a:endParaRPr lang="es-PE"/>
        </a:p>
      </dgm:t>
    </dgm:pt>
    <dgm:pt modelId="{EFDCDE8A-4EA7-4EBF-94A1-799B597B08E0}" type="sibTrans" cxnId="{924B8400-67C1-4C6D-A466-8F446A2E4ADB}">
      <dgm:prSet/>
      <dgm:spPr/>
      <dgm:t>
        <a:bodyPr/>
        <a:lstStyle/>
        <a:p>
          <a:endParaRPr lang="es-PE"/>
        </a:p>
      </dgm:t>
    </dgm:pt>
    <dgm:pt modelId="{098B3A76-F60E-4DE9-91E5-6068B2FA0CF8}" type="pres">
      <dgm:prSet presAssocID="{3727EE18-88C6-4234-AD11-83216E6844E5}" presName="linear" presStyleCnt="0">
        <dgm:presLayoutVars>
          <dgm:animLvl val="lvl"/>
          <dgm:resizeHandles val="exact"/>
        </dgm:presLayoutVars>
      </dgm:prSet>
      <dgm:spPr/>
      <dgm:t>
        <a:bodyPr/>
        <a:lstStyle/>
        <a:p>
          <a:endParaRPr lang="es-ES"/>
        </a:p>
      </dgm:t>
    </dgm:pt>
    <dgm:pt modelId="{1D4EEC73-69D3-4BFF-8DE8-42BB7BB97C26}" type="pres">
      <dgm:prSet presAssocID="{2853A942-F680-4249-A2D8-B0EAE92A6AA2}" presName="parentText" presStyleLbl="node1" presStyleIdx="0" presStyleCnt="2" custScaleY="51671" custLinFactNeighborX="758" custLinFactNeighborY="-93181">
        <dgm:presLayoutVars>
          <dgm:chMax val="0"/>
          <dgm:bulletEnabled val="1"/>
        </dgm:presLayoutVars>
      </dgm:prSet>
      <dgm:spPr/>
      <dgm:t>
        <a:bodyPr/>
        <a:lstStyle/>
        <a:p>
          <a:endParaRPr lang="es-ES"/>
        </a:p>
      </dgm:t>
    </dgm:pt>
    <dgm:pt modelId="{75E50B2A-570F-4817-A029-50746AB4F888}" type="pres">
      <dgm:prSet presAssocID="{2853A942-F680-4249-A2D8-B0EAE92A6AA2}" presName="childText" presStyleLbl="revTx" presStyleIdx="0" presStyleCnt="2" custLinFactNeighborX="-1178" custLinFactNeighborY="-84804">
        <dgm:presLayoutVars>
          <dgm:bulletEnabled val="1"/>
        </dgm:presLayoutVars>
      </dgm:prSet>
      <dgm:spPr/>
      <dgm:t>
        <a:bodyPr/>
        <a:lstStyle/>
        <a:p>
          <a:endParaRPr lang="es-ES"/>
        </a:p>
      </dgm:t>
    </dgm:pt>
    <dgm:pt modelId="{66969F88-D285-411B-8804-12E83CA30A23}" type="pres">
      <dgm:prSet presAssocID="{4CD5231A-0B89-4FFF-977F-11CD0D450F94}" presName="parentText" presStyleLbl="node1" presStyleIdx="1" presStyleCnt="2" custScaleY="39892" custLinFactNeighborX="-589" custLinFactNeighborY="-49558">
        <dgm:presLayoutVars>
          <dgm:chMax val="0"/>
          <dgm:bulletEnabled val="1"/>
        </dgm:presLayoutVars>
      </dgm:prSet>
      <dgm:spPr/>
      <dgm:t>
        <a:bodyPr/>
        <a:lstStyle/>
        <a:p>
          <a:endParaRPr lang="es-ES"/>
        </a:p>
      </dgm:t>
    </dgm:pt>
    <dgm:pt modelId="{9896F313-BAA5-44F2-BDA3-743A88C8C32A}" type="pres">
      <dgm:prSet presAssocID="{4CD5231A-0B89-4FFF-977F-11CD0D450F94}" presName="childText" presStyleLbl="revTx" presStyleIdx="1" presStyleCnt="2" custLinFactNeighborY="-68971">
        <dgm:presLayoutVars>
          <dgm:bulletEnabled val="1"/>
        </dgm:presLayoutVars>
      </dgm:prSet>
      <dgm:spPr/>
      <dgm:t>
        <a:bodyPr/>
        <a:lstStyle/>
        <a:p>
          <a:endParaRPr lang="es-ES"/>
        </a:p>
      </dgm:t>
    </dgm:pt>
  </dgm:ptLst>
  <dgm:cxnLst>
    <dgm:cxn modelId="{EFDAB50D-56EC-461E-A5DC-69590AB061ED}" type="presOf" srcId="{3727EE18-88C6-4234-AD11-83216E6844E5}" destId="{098B3A76-F60E-4DE9-91E5-6068B2FA0CF8}" srcOrd="0" destOrd="0" presId="urn:microsoft.com/office/officeart/2005/8/layout/vList2"/>
    <dgm:cxn modelId="{247D1040-14A6-4652-9471-D850A0D7FC90}" srcId="{2853A942-F680-4249-A2D8-B0EAE92A6AA2}" destId="{2D502325-50F6-46F4-9715-4913A13A2DB3}" srcOrd="0" destOrd="0" parTransId="{98DD024F-6B6C-4F0F-8E70-09F4713385AF}" sibTransId="{D71842BA-8AC1-4056-8293-460FF7290A27}"/>
    <dgm:cxn modelId="{FC1EBECF-56C7-4ACE-9A86-2C4C5B441610}" type="presOf" srcId="{2D502325-50F6-46F4-9715-4913A13A2DB3}" destId="{75E50B2A-570F-4817-A029-50746AB4F888}" srcOrd="0" destOrd="0" presId="urn:microsoft.com/office/officeart/2005/8/layout/vList2"/>
    <dgm:cxn modelId="{E75968E7-62DD-4D99-9294-88B361AB5860}" srcId="{3727EE18-88C6-4234-AD11-83216E6844E5}" destId="{4CD5231A-0B89-4FFF-977F-11CD0D450F94}" srcOrd="1" destOrd="0" parTransId="{AF8E0565-2F5E-4B68-A70B-7BC10295BBC1}" sibTransId="{708A43FE-2165-4843-BA72-110C20706728}"/>
    <dgm:cxn modelId="{3AA9D8C8-DC42-4E43-81E9-9DF801825492}" type="presOf" srcId="{44614C4E-B61A-4E29-AAC8-1E3E063E9EEE}" destId="{9896F313-BAA5-44F2-BDA3-743A88C8C32A}" srcOrd="0" destOrd="0" presId="urn:microsoft.com/office/officeart/2005/8/layout/vList2"/>
    <dgm:cxn modelId="{924B8400-67C1-4C6D-A466-8F446A2E4ADB}" srcId="{4CD5231A-0B89-4FFF-977F-11CD0D450F94}" destId="{44614C4E-B61A-4E29-AAC8-1E3E063E9EEE}" srcOrd="0" destOrd="0" parTransId="{425E8EC3-D851-4068-9A7C-CAC8A78D6055}" sibTransId="{EFDCDE8A-4EA7-4EBF-94A1-799B597B08E0}"/>
    <dgm:cxn modelId="{C3423DAB-A17E-417C-85E1-C0D45DC99CF6}" type="presOf" srcId="{2853A942-F680-4249-A2D8-B0EAE92A6AA2}" destId="{1D4EEC73-69D3-4BFF-8DE8-42BB7BB97C26}" srcOrd="0" destOrd="0" presId="urn:microsoft.com/office/officeart/2005/8/layout/vList2"/>
    <dgm:cxn modelId="{624E2DA5-27F1-4324-BAF8-DFC9987C1AC0}" srcId="{3727EE18-88C6-4234-AD11-83216E6844E5}" destId="{2853A942-F680-4249-A2D8-B0EAE92A6AA2}" srcOrd="0" destOrd="0" parTransId="{427CBB40-E194-420C-B08A-CD56D6CF29FB}" sibTransId="{262BAD75-36B3-4C8C-ACD7-2A9CC5266290}"/>
    <dgm:cxn modelId="{A96A56C5-9FCB-40DD-9EF3-F447DA7A5868}" type="presOf" srcId="{4CD5231A-0B89-4FFF-977F-11CD0D450F94}" destId="{66969F88-D285-411B-8804-12E83CA30A23}" srcOrd="0" destOrd="0" presId="urn:microsoft.com/office/officeart/2005/8/layout/vList2"/>
    <dgm:cxn modelId="{C240496F-08AF-472B-BBA8-A535A23A0088}" type="presParOf" srcId="{098B3A76-F60E-4DE9-91E5-6068B2FA0CF8}" destId="{1D4EEC73-69D3-4BFF-8DE8-42BB7BB97C26}" srcOrd="0" destOrd="0" presId="urn:microsoft.com/office/officeart/2005/8/layout/vList2"/>
    <dgm:cxn modelId="{A2A0046D-FDEB-416F-8F2F-6F9A1D934645}" type="presParOf" srcId="{098B3A76-F60E-4DE9-91E5-6068B2FA0CF8}" destId="{75E50B2A-570F-4817-A029-50746AB4F888}" srcOrd="1" destOrd="0" presId="urn:microsoft.com/office/officeart/2005/8/layout/vList2"/>
    <dgm:cxn modelId="{AA6E6C34-5DEA-4210-B7C3-746A3CEA2A3A}" type="presParOf" srcId="{098B3A76-F60E-4DE9-91E5-6068B2FA0CF8}" destId="{66969F88-D285-411B-8804-12E83CA30A23}" srcOrd="2" destOrd="0" presId="urn:microsoft.com/office/officeart/2005/8/layout/vList2"/>
    <dgm:cxn modelId="{FF59F588-5EBE-4AB1-B1E2-A3D54218863A}" type="presParOf" srcId="{098B3A76-F60E-4DE9-91E5-6068B2FA0CF8}" destId="{9896F313-BAA5-44F2-BDA3-743A88C8C32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27EE18-88C6-4234-AD11-83216E6844E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s-PE"/>
        </a:p>
      </dgm:t>
    </dgm:pt>
    <dgm:pt modelId="{4CD5231A-0B89-4FFF-977F-11CD0D450F94}">
      <dgm:prSet phldrT="[Texto]" custT="1"/>
      <dgm:spPr/>
      <dgm:t>
        <a:bodyPr/>
        <a:lstStyle/>
        <a:p>
          <a:r>
            <a:rPr lang="es-PE" sz="2400" dirty="0"/>
            <a:t>MEMORANDO 000061-2023-GRC/GR – 11 de mayo de 2023</a:t>
          </a:r>
        </a:p>
      </dgm:t>
    </dgm:pt>
    <dgm:pt modelId="{AF8E0565-2F5E-4B68-A70B-7BC10295BBC1}" type="parTrans" cxnId="{E75968E7-62DD-4D99-9294-88B361AB5860}">
      <dgm:prSet/>
      <dgm:spPr/>
      <dgm:t>
        <a:bodyPr/>
        <a:lstStyle/>
        <a:p>
          <a:endParaRPr lang="es-PE"/>
        </a:p>
      </dgm:t>
    </dgm:pt>
    <dgm:pt modelId="{708A43FE-2165-4843-BA72-110C20706728}" type="sibTrans" cxnId="{E75968E7-62DD-4D99-9294-88B361AB5860}">
      <dgm:prSet/>
      <dgm:spPr/>
      <dgm:t>
        <a:bodyPr/>
        <a:lstStyle/>
        <a:p>
          <a:endParaRPr lang="es-PE"/>
        </a:p>
      </dgm:t>
    </dgm:pt>
    <dgm:pt modelId="{23435E6C-2741-4F46-99E3-7131EBFAA60F}">
      <dgm:prSet phldrT="[Texto]" custT="1"/>
      <dgm:spPr/>
      <dgm:t>
        <a:bodyPr/>
        <a:lstStyle/>
        <a:p>
          <a:pPr algn="just"/>
          <a:r>
            <a:rPr lang="es-PE" sz="2400" kern="1200" dirty="0">
              <a:solidFill>
                <a:prstClr val="white"/>
              </a:solidFill>
              <a:latin typeface="Century Gothic" panose="020B0502020202020204"/>
              <a:ea typeface="+mn-ea"/>
              <a:cs typeface="+mn-cs"/>
            </a:rPr>
            <a:t>MEMORANDO</a:t>
          </a:r>
          <a:r>
            <a:rPr lang="es-PE" sz="1800" kern="1200" dirty="0">
              <a:solidFill>
                <a:prstClr val="black">
                  <a:hueOff val="0"/>
                  <a:satOff val="0"/>
                  <a:lumOff val="0"/>
                  <a:alphaOff val="0"/>
                </a:prstClr>
              </a:solidFill>
              <a:latin typeface="Century Gothic" panose="020B0502020202020204"/>
              <a:ea typeface="+mn-ea"/>
              <a:cs typeface="+mn-cs"/>
            </a:rPr>
            <a:t> </a:t>
          </a:r>
          <a:r>
            <a:rPr lang="es-PE" sz="2400" kern="1200" dirty="0" err="1">
              <a:solidFill>
                <a:prstClr val="white"/>
              </a:solidFill>
              <a:latin typeface="Century Gothic" panose="020B0502020202020204"/>
              <a:ea typeface="+mn-ea"/>
              <a:cs typeface="+mn-cs"/>
            </a:rPr>
            <a:t>N°</a:t>
          </a:r>
          <a:r>
            <a:rPr lang="es-PE" sz="2400" kern="1200" dirty="0">
              <a:solidFill>
                <a:prstClr val="white"/>
              </a:solidFill>
              <a:latin typeface="Century Gothic" panose="020B0502020202020204"/>
              <a:ea typeface="+mn-ea"/>
              <a:cs typeface="+mn-cs"/>
            </a:rPr>
            <a:t> 000028-2023-GRC/VG – 17 de mayo de 2023</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A65C69EA-E6D0-4A3C-9DBB-D5FC702F6D76}" type="parTrans" cxnId="{943FCF2B-A465-4AF4-84CB-E5864F224545}">
      <dgm:prSet/>
      <dgm:spPr/>
      <dgm:t>
        <a:bodyPr/>
        <a:lstStyle/>
        <a:p>
          <a:endParaRPr lang="es-PE"/>
        </a:p>
      </dgm:t>
    </dgm:pt>
    <dgm:pt modelId="{D0A043C8-5F43-40A0-823E-1B82C27F34FD}" type="sibTrans" cxnId="{943FCF2B-A465-4AF4-84CB-E5864F224545}">
      <dgm:prSet/>
      <dgm:spPr/>
      <dgm:t>
        <a:bodyPr/>
        <a:lstStyle/>
        <a:p>
          <a:endParaRPr lang="es-PE"/>
        </a:p>
      </dgm:t>
    </dgm:pt>
    <dgm:pt modelId="{9C3639E6-ECE0-436A-9663-327AEB6DA7EA}">
      <dgm:prSet phldrT="[Texto]" custT="1"/>
      <dgm:spPr/>
      <dgm:t>
        <a:bodyPr/>
        <a:lstStyle/>
        <a:p>
          <a:pPr algn="just"/>
          <a:r>
            <a:rPr lang="es-MX" sz="1800" kern="1200" dirty="0">
              <a:solidFill>
                <a:prstClr val="black">
                  <a:hueOff val="0"/>
                  <a:satOff val="0"/>
                  <a:lumOff val="0"/>
                  <a:alphaOff val="0"/>
                </a:prstClr>
              </a:solidFill>
              <a:latin typeface="Century Gothic" panose="020B0502020202020204"/>
              <a:ea typeface="+mn-ea"/>
              <a:cs typeface="+mn-cs"/>
            </a:rPr>
            <a:t>Dirigido a Gobernación Regional, mediante el cual hice de conocimiento que la </a:t>
          </a:r>
          <a:r>
            <a:rPr lang="es-MX" sz="1800" kern="1200" dirty="0" err="1">
              <a:solidFill>
                <a:prstClr val="black">
                  <a:hueOff val="0"/>
                  <a:satOff val="0"/>
                  <a:lumOff val="0"/>
                  <a:alphaOff val="0"/>
                </a:prstClr>
              </a:solidFill>
              <a:latin typeface="Century Gothic" panose="020B0502020202020204"/>
              <a:ea typeface="+mn-ea"/>
              <a:cs typeface="+mn-cs"/>
            </a:rPr>
            <a:t>Vicegoberanción</a:t>
          </a:r>
          <a:r>
            <a:rPr lang="es-MX" sz="1800" kern="1200" dirty="0">
              <a:solidFill>
                <a:prstClr val="black">
                  <a:hueOff val="0"/>
                  <a:satOff val="0"/>
                  <a:lumOff val="0"/>
                  <a:alphaOff val="0"/>
                </a:prstClr>
              </a:solidFill>
              <a:latin typeface="Century Gothic" panose="020B0502020202020204"/>
              <a:ea typeface="+mn-ea"/>
              <a:cs typeface="+mn-cs"/>
            </a:rPr>
            <a:t> tiene las siguientes funciones específicas  Manual de Organización y Funciones – MOF del Gobierno Regional del Callao, aprobado con Resolución Ejecutiva Regional </a:t>
          </a:r>
          <a:r>
            <a:rPr lang="es-MX" sz="1800" kern="1200" dirty="0" err="1">
              <a:solidFill>
                <a:prstClr val="black">
                  <a:hueOff val="0"/>
                  <a:satOff val="0"/>
                  <a:lumOff val="0"/>
                  <a:alphaOff val="0"/>
                </a:prstClr>
              </a:solidFill>
              <a:latin typeface="Century Gothic" panose="020B0502020202020204"/>
              <a:ea typeface="+mn-ea"/>
              <a:cs typeface="+mn-cs"/>
            </a:rPr>
            <a:t>N°</a:t>
          </a:r>
          <a:r>
            <a:rPr lang="es-MX" sz="1800" kern="1200" dirty="0">
              <a:solidFill>
                <a:prstClr val="black">
                  <a:hueOff val="0"/>
                  <a:satOff val="0"/>
                  <a:lumOff val="0"/>
                  <a:alphaOff val="0"/>
                </a:prstClr>
              </a:solidFill>
              <a:latin typeface="Century Gothic" panose="020B0502020202020204"/>
              <a:ea typeface="+mn-ea"/>
              <a:cs typeface="+mn-cs"/>
            </a:rPr>
            <a:t> 181-2005 de fecha 15 de julio de 2005 (A la fecha vigente).</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97256B51-D117-4C13-83C6-848024192549}" type="parTrans" cxnId="{022DEF59-D327-4981-BD41-F0AA1374FC62}">
      <dgm:prSet/>
      <dgm:spPr/>
      <dgm:t>
        <a:bodyPr/>
        <a:lstStyle/>
        <a:p>
          <a:endParaRPr lang="es-PE"/>
        </a:p>
      </dgm:t>
    </dgm:pt>
    <dgm:pt modelId="{B99900A0-E78F-4A4B-951C-720EE2E209DF}" type="sibTrans" cxnId="{022DEF59-D327-4981-BD41-F0AA1374FC62}">
      <dgm:prSet/>
      <dgm:spPr/>
      <dgm:t>
        <a:bodyPr/>
        <a:lstStyle/>
        <a:p>
          <a:endParaRPr lang="es-PE"/>
        </a:p>
      </dgm:t>
    </dgm:pt>
    <dgm:pt modelId="{62F332EF-7B76-4195-94DF-152CFF2E561D}">
      <dgm:prSet phldrT="[Texto]" custT="1"/>
      <dgm:spPr/>
      <dgm:t>
        <a:bodyPr/>
        <a:lstStyle/>
        <a:p>
          <a:pPr algn="just">
            <a:buFont typeface="Times New Roman" panose="02020603050405020304" pitchFamily="18" charset="0"/>
            <a:buChar char="•"/>
          </a:pPr>
          <a:r>
            <a:rPr lang="es-MX" sz="1800" kern="1200" dirty="0"/>
            <a:t>De acuerdo a lo pactado en la Tercera Sesión Ordinaria de la Asamblea del Consejo Directivo de la Asamblea Nacional de Gobiernos Regionales Periodo 2023, desarrollada el día 29 de marzo de 2023, se acordó por unanimidad encargar a las Vicegobernadoras y </a:t>
          </a:r>
          <a:r>
            <a:rPr lang="es-MX" sz="1800" kern="1200" dirty="0" err="1"/>
            <a:t>Vicegoberandores</a:t>
          </a:r>
          <a:r>
            <a:rPr lang="es-MX" sz="1800" kern="1200" dirty="0"/>
            <a:t> para que se encarguen de asumir la Política de Salud Pública, Prevención de Salud y atención del primer nivel, en coordinación con los Gobernadores que Integran las Comisiones de Salud.</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2C2076B3-5F1F-41BD-B5C4-2D499E89EDFC}" type="parTrans" cxnId="{D31ED979-9005-441B-9DB2-48BF88BD3BD7}">
      <dgm:prSet/>
      <dgm:spPr/>
      <dgm:t>
        <a:bodyPr/>
        <a:lstStyle/>
        <a:p>
          <a:endParaRPr lang="es-PE"/>
        </a:p>
      </dgm:t>
    </dgm:pt>
    <dgm:pt modelId="{8A29A316-A338-4B28-A9B1-B5F250670B62}" type="sibTrans" cxnId="{D31ED979-9005-441B-9DB2-48BF88BD3BD7}">
      <dgm:prSet/>
      <dgm:spPr/>
      <dgm:t>
        <a:bodyPr/>
        <a:lstStyle/>
        <a:p>
          <a:endParaRPr lang="es-PE"/>
        </a:p>
      </dgm:t>
    </dgm:pt>
    <dgm:pt modelId="{EAE69097-1DB2-4A9F-81F7-ECC55104643F}">
      <dgm:prSet phldrT="[Texto]" custT="1"/>
      <dgm:spPr/>
      <dgm:t>
        <a:bodyPr/>
        <a:lstStyle/>
        <a:p>
          <a:pPr algn="just"/>
          <a:endParaRPr lang="es-PE" sz="1800" kern="1200" dirty="0">
            <a:solidFill>
              <a:prstClr val="black">
                <a:hueOff val="0"/>
                <a:satOff val="0"/>
                <a:lumOff val="0"/>
                <a:alphaOff val="0"/>
              </a:prstClr>
            </a:solidFill>
            <a:latin typeface="Century Gothic" panose="020B0502020202020204"/>
            <a:ea typeface="+mn-ea"/>
            <a:cs typeface="+mn-cs"/>
          </a:endParaRPr>
        </a:p>
      </dgm:t>
    </dgm:pt>
    <dgm:pt modelId="{98E0DCD2-8694-4424-90B9-BF7096D864BD}" type="parTrans" cxnId="{D46B054A-3805-43FE-9649-B93A2EC52537}">
      <dgm:prSet/>
      <dgm:spPr/>
      <dgm:t>
        <a:bodyPr/>
        <a:lstStyle/>
        <a:p>
          <a:endParaRPr lang="es-PE"/>
        </a:p>
      </dgm:t>
    </dgm:pt>
    <dgm:pt modelId="{B0C73DE9-8AF6-470A-A4E2-FA23CCB36BE2}" type="sibTrans" cxnId="{D46B054A-3805-43FE-9649-B93A2EC52537}">
      <dgm:prSet/>
      <dgm:spPr/>
      <dgm:t>
        <a:bodyPr/>
        <a:lstStyle/>
        <a:p>
          <a:endParaRPr lang="es-PE"/>
        </a:p>
      </dgm:t>
    </dgm:pt>
    <dgm:pt modelId="{19CF5617-2133-4028-90CE-957756EDAF46}">
      <dgm:prSet phldrT="[Texto]" custT="1"/>
      <dgm:spPr/>
      <dgm:t>
        <a:bodyPr/>
        <a:lstStyle/>
        <a:p>
          <a:pPr algn="just"/>
          <a:r>
            <a:rPr lang="es-MX" sz="1800" kern="1200" dirty="0">
              <a:solidFill>
                <a:prstClr val="black">
                  <a:hueOff val="0"/>
                  <a:satOff val="0"/>
                  <a:lumOff val="0"/>
                  <a:alphaOff val="0"/>
                </a:prstClr>
              </a:solidFill>
              <a:latin typeface="Century Gothic" panose="020B0502020202020204"/>
              <a:ea typeface="+mn-ea"/>
              <a:cs typeface="+mn-cs"/>
            </a:rPr>
            <a:t>Gobernación Regional, me informa que a partir de la fecha, cumpla estrictamente con las funciones señaladas en la  Ley </a:t>
          </a:r>
          <a:r>
            <a:rPr lang="es-MX" sz="1800" kern="1200" dirty="0" err="1">
              <a:solidFill>
                <a:prstClr val="black">
                  <a:hueOff val="0"/>
                  <a:satOff val="0"/>
                  <a:lumOff val="0"/>
                  <a:alphaOff val="0"/>
                </a:prstClr>
              </a:solidFill>
              <a:latin typeface="Century Gothic" panose="020B0502020202020204"/>
              <a:ea typeface="+mn-ea"/>
              <a:cs typeface="+mn-cs"/>
            </a:rPr>
            <a:t>N°</a:t>
          </a:r>
          <a:r>
            <a:rPr lang="es-MX" sz="1800" kern="1200" dirty="0">
              <a:solidFill>
                <a:prstClr val="black">
                  <a:hueOff val="0"/>
                  <a:satOff val="0"/>
                  <a:lumOff val="0"/>
                  <a:alphaOff val="0"/>
                </a:prstClr>
              </a:solidFill>
              <a:latin typeface="Century Gothic" panose="020B0502020202020204"/>
              <a:ea typeface="+mn-ea"/>
              <a:cs typeface="+mn-cs"/>
            </a:rPr>
            <a:t> 27867, Ley Orgánica de Gobiernos Regionales, y en el Reglamento de Organización y Funciones aprobado mediante Ordenanza Regional del Callao </a:t>
          </a:r>
          <a:r>
            <a:rPr lang="es-MX" sz="1800" kern="1200" dirty="0" err="1">
              <a:solidFill>
                <a:prstClr val="black">
                  <a:hueOff val="0"/>
                  <a:satOff val="0"/>
                  <a:lumOff val="0"/>
                  <a:alphaOff val="0"/>
                </a:prstClr>
              </a:solidFill>
              <a:latin typeface="Century Gothic" panose="020B0502020202020204"/>
              <a:ea typeface="+mn-ea"/>
              <a:cs typeface="+mn-cs"/>
            </a:rPr>
            <a:t>N°</a:t>
          </a:r>
          <a:r>
            <a:rPr lang="es-MX" sz="1800" kern="1200" dirty="0">
              <a:solidFill>
                <a:prstClr val="black">
                  <a:hueOff val="0"/>
                  <a:satOff val="0"/>
                  <a:lumOff val="0"/>
                  <a:alphaOff val="0"/>
                </a:prstClr>
              </a:solidFill>
              <a:latin typeface="Century Gothic" panose="020B0502020202020204"/>
              <a:ea typeface="+mn-ea"/>
              <a:cs typeface="+mn-cs"/>
            </a:rPr>
            <a:t> 001 del 26 de enero de 2018 , en los plazos específicos indicados, cuando corresponda, debiendo abstenerse de ejercer funciones y/o competencias no delegadas, bajo responsabilidad.</a:t>
          </a:r>
          <a:endParaRPr lang="es-PE" sz="1800" kern="1200" dirty="0">
            <a:solidFill>
              <a:prstClr val="black">
                <a:hueOff val="0"/>
                <a:satOff val="0"/>
                <a:lumOff val="0"/>
                <a:alphaOff val="0"/>
              </a:prstClr>
            </a:solidFill>
            <a:latin typeface="Century Gothic" panose="020B0502020202020204"/>
            <a:ea typeface="+mn-ea"/>
            <a:cs typeface="+mn-cs"/>
          </a:endParaRPr>
        </a:p>
      </dgm:t>
    </dgm:pt>
    <dgm:pt modelId="{32A3B9DC-7141-4EC0-85AD-8A68E46EC8E5}" type="parTrans" cxnId="{27BCD0C9-A1C6-4F52-984D-13CCB36663C9}">
      <dgm:prSet/>
      <dgm:spPr/>
      <dgm:t>
        <a:bodyPr/>
        <a:lstStyle/>
        <a:p>
          <a:endParaRPr lang="es-PE"/>
        </a:p>
      </dgm:t>
    </dgm:pt>
    <dgm:pt modelId="{3EDBF218-9EDD-4351-89F5-4C34D548BBB8}" type="sibTrans" cxnId="{27BCD0C9-A1C6-4F52-984D-13CCB36663C9}">
      <dgm:prSet/>
      <dgm:spPr/>
      <dgm:t>
        <a:bodyPr/>
        <a:lstStyle/>
        <a:p>
          <a:endParaRPr lang="es-PE"/>
        </a:p>
      </dgm:t>
    </dgm:pt>
    <dgm:pt modelId="{EC39B3A1-176F-4E58-8D24-06559ECCC7EC}">
      <dgm:prSet phldrT="[Texto]" custT="1"/>
      <dgm:spPr/>
      <dgm:t>
        <a:bodyPr/>
        <a:lstStyle/>
        <a:p>
          <a:pPr algn="just"/>
          <a:endParaRPr lang="es-PE" sz="1800" kern="1200" dirty="0">
            <a:solidFill>
              <a:prstClr val="black">
                <a:hueOff val="0"/>
                <a:satOff val="0"/>
                <a:lumOff val="0"/>
                <a:alphaOff val="0"/>
              </a:prstClr>
            </a:solidFill>
            <a:latin typeface="Century Gothic" panose="020B0502020202020204"/>
            <a:ea typeface="+mn-ea"/>
            <a:cs typeface="+mn-cs"/>
          </a:endParaRPr>
        </a:p>
      </dgm:t>
    </dgm:pt>
    <dgm:pt modelId="{F765C892-9CD4-4AD8-B7E3-F41071938E02}" type="parTrans" cxnId="{5DEC2EF2-F9C6-4E61-9A5F-FBEAF9ADC07C}">
      <dgm:prSet/>
      <dgm:spPr/>
      <dgm:t>
        <a:bodyPr/>
        <a:lstStyle/>
        <a:p>
          <a:endParaRPr lang="es-PE"/>
        </a:p>
      </dgm:t>
    </dgm:pt>
    <dgm:pt modelId="{FAAFA761-73E2-4ECE-BE54-AF367207140D}" type="sibTrans" cxnId="{5DEC2EF2-F9C6-4E61-9A5F-FBEAF9ADC07C}">
      <dgm:prSet/>
      <dgm:spPr/>
      <dgm:t>
        <a:bodyPr/>
        <a:lstStyle/>
        <a:p>
          <a:endParaRPr lang="es-PE"/>
        </a:p>
      </dgm:t>
    </dgm:pt>
    <dgm:pt modelId="{098B3A76-F60E-4DE9-91E5-6068B2FA0CF8}" type="pres">
      <dgm:prSet presAssocID="{3727EE18-88C6-4234-AD11-83216E6844E5}" presName="linear" presStyleCnt="0">
        <dgm:presLayoutVars>
          <dgm:animLvl val="lvl"/>
          <dgm:resizeHandles val="exact"/>
        </dgm:presLayoutVars>
      </dgm:prSet>
      <dgm:spPr/>
      <dgm:t>
        <a:bodyPr/>
        <a:lstStyle/>
        <a:p>
          <a:endParaRPr lang="es-ES"/>
        </a:p>
      </dgm:t>
    </dgm:pt>
    <dgm:pt modelId="{66969F88-D285-411B-8804-12E83CA30A23}" type="pres">
      <dgm:prSet presAssocID="{4CD5231A-0B89-4FFF-977F-11CD0D450F94}" presName="parentText" presStyleLbl="node1" presStyleIdx="0" presStyleCnt="2" custScaleY="39892" custLinFactNeighborX="253" custLinFactNeighborY="-82631">
        <dgm:presLayoutVars>
          <dgm:chMax val="0"/>
          <dgm:bulletEnabled val="1"/>
        </dgm:presLayoutVars>
      </dgm:prSet>
      <dgm:spPr/>
      <dgm:t>
        <a:bodyPr/>
        <a:lstStyle/>
        <a:p>
          <a:endParaRPr lang="es-ES"/>
        </a:p>
      </dgm:t>
    </dgm:pt>
    <dgm:pt modelId="{7037AF1E-F1C4-48E7-BA7E-F45E218923AE}" type="pres">
      <dgm:prSet presAssocID="{4CD5231A-0B89-4FFF-977F-11CD0D450F94}" presName="childText" presStyleLbl="revTx" presStyleIdx="0" presStyleCnt="2" custLinFactNeighborY="-84375">
        <dgm:presLayoutVars>
          <dgm:bulletEnabled val="1"/>
        </dgm:presLayoutVars>
      </dgm:prSet>
      <dgm:spPr/>
      <dgm:t>
        <a:bodyPr/>
        <a:lstStyle/>
        <a:p>
          <a:endParaRPr lang="es-ES"/>
        </a:p>
      </dgm:t>
    </dgm:pt>
    <dgm:pt modelId="{1D2845FF-2C6D-431D-8433-74ACFEB19429}" type="pres">
      <dgm:prSet presAssocID="{23435E6C-2741-4F46-99E3-7131EBFAA60F}" presName="parentText" presStyleLbl="node1" presStyleIdx="1" presStyleCnt="2" custScaleY="41280" custLinFactNeighborX="-844" custLinFactNeighborY="-18465">
        <dgm:presLayoutVars>
          <dgm:chMax val="0"/>
          <dgm:bulletEnabled val="1"/>
        </dgm:presLayoutVars>
      </dgm:prSet>
      <dgm:spPr/>
      <dgm:t>
        <a:bodyPr/>
        <a:lstStyle/>
        <a:p>
          <a:endParaRPr lang="es-ES"/>
        </a:p>
      </dgm:t>
    </dgm:pt>
    <dgm:pt modelId="{84C592F5-CDED-4916-B5E0-DBA6209A03D3}" type="pres">
      <dgm:prSet presAssocID="{23435E6C-2741-4F46-99E3-7131EBFAA60F}" presName="childText" presStyleLbl="revTx" presStyleIdx="1" presStyleCnt="2" custScaleY="88493" custLinFactNeighborY="-33224">
        <dgm:presLayoutVars>
          <dgm:bulletEnabled val="1"/>
        </dgm:presLayoutVars>
      </dgm:prSet>
      <dgm:spPr/>
      <dgm:t>
        <a:bodyPr/>
        <a:lstStyle/>
        <a:p>
          <a:endParaRPr lang="es-ES"/>
        </a:p>
      </dgm:t>
    </dgm:pt>
  </dgm:ptLst>
  <dgm:cxnLst>
    <dgm:cxn modelId="{D31ED979-9005-441B-9DB2-48BF88BD3BD7}" srcId="{23435E6C-2741-4F46-99E3-7131EBFAA60F}" destId="{62F332EF-7B76-4195-94DF-152CFF2E561D}" srcOrd="1" destOrd="0" parTransId="{2C2076B3-5F1F-41BD-B5C4-2D499E89EDFC}" sibTransId="{8A29A316-A338-4B28-A9B1-B5F250670B62}"/>
    <dgm:cxn modelId="{2D8E1627-6C4C-4889-9AC4-5A805B314CFA}" type="presOf" srcId="{9C3639E6-ECE0-436A-9663-327AEB6DA7EA}" destId="{84C592F5-CDED-4916-B5E0-DBA6209A03D3}" srcOrd="0" destOrd="0" presId="urn:microsoft.com/office/officeart/2005/8/layout/vList2"/>
    <dgm:cxn modelId="{D46B054A-3805-43FE-9649-B93A2EC52537}" srcId="{4CD5231A-0B89-4FFF-977F-11CD0D450F94}" destId="{EAE69097-1DB2-4A9F-81F7-ECC55104643F}" srcOrd="0" destOrd="0" parTransId="{98E0DCD2-8694-4424-90B9-BF7096D864BD}" sibTransId="{B0C73DE9-8AF6-470A-A4E2-FA23CCB36BE2}"/>
    <dgm:cxn modelId="{5DEC2EF2-F9C6-4E61-9A5F-FBEAF9ADC07C}" srcId="{4CD5231A-0B89-4FFF-977F-11CD0D450F94}" destId="{EC39B3A1-176F-4E58-8D24-06559ECCC7EC}" srcOrd="1" destOrd="0" parTransId="{F765C892-9CD4-4AD8-B7E3-F41071938E02}" sibTransId="{FAAFA761-73E2-4ECE-BE54-AF367207140D}"/>
    <dgm:cxn modelId="{943FCF2B-A465-4AF4-84CB-E5864F224545}" srcId="{3727EE18-88C6-4234-AD11-83216E6844E5}" destId="{23435E6C-2741-4F46-99E3-7131EBFAA60F}" srcOrd="1" destOrd="0" parTransId="{A65C69EA-E6D0-4A3C-9DBB-D5FC702F6D76}" sibTransId="{D0A043C8-5F43-40A0-823E-1B82C27F34FD}"/>
    <dgm:cxn modelId="{EFDAB50D-56EC-461E-A5DC-69590AB061ED}" type="presOf" srcId="{3727EE18-88C6-4234-AD11-83216E6844E5}" destId="{098B3A76-F60E-4DE9-91E5-6068B2FA0CF8}" srcOrd="0" destOrd="0" presId="urn:microsoft.com/office/officeart/2005/8/layout/vList2"/>
    <dgm:cxn modelId="{022DEF59-D327-4981-BD41-F0AA1374FC62}" srcId="{23435E6C-2741-4F46-99E3-7131EBFAA60F}" destId="{9C3639E6-ECE0-436A-9663-327AEB6DA7EA}" srcOrd="0" destOrd="0" parTransId="{97256B51-D117-4C13-83C6-848024192549}" sibTransId="{B99900A0-E78F-4A4B-951C-720EE2E209DF}"/>
    <dgm:cxn modelId="{27BCD0C9-A1C6-4F52-984D-13CCB36663C9}" srcId="{4CD5231A-0B89-4FFF-977F-11CD0D450F94}" destId="{19CF5617-2133-4028-90CE-957756EDAF46}" srcOrd="2" destOrd="0" parTransId="{32A3B9DC-7141-4EC0-85AD-8A68E46EC8E5}" sibTransId="{3EDBF218-9EDD-4351-89F5-4C34D548BBB8}"/>
    <dgm:cxn modelId="{E75968E7-62DD-4D99-9294-88B361AB5860}" srcId="{3727EE18-88C6-4234-AD11-83216E6844E5}" destId="{4CD5231A-0B89-4FFF-977F-11CD0D450F94}" srcOrd="0" destOrd="0" parTransId="{AF8E0565-2F5E-4B68-A70B-7BC10295BBC1}" sibTransId="{708A43FE-2165-4843-BA72-110C20706728}"/>
    <dgm:cxn modelId="{469A250A-2ED8-4E3D-8A1A-F5833FCB88F2}" type="presOf" srcId="{EAE69097-1DB2-4A9F-81F7-ECC55104643F}" destId="{7037AF1E-F1C4-48E7-BA7E-F45E218923AE}" srcOrd="0" destOrd="0" presId="urn:microsoft.com/office/officeart/2005/8/layout/vList2"/>
    <dgm:cxn modelId="{4D128EE0-4C58-4164-BE26-14281DD6726A}" type="presOf" srcId="{23435E6C-2741-4F46-99E3-7131EBFAA60F}" destId="{1D2845FF-2C6D-431D-8433-74ACFEB19429}" srcOrd="0" destOrd="0" presId="urn:microsoft.com/office/officeart/2005/8/layout/vList2"/>
    <dgm:cxn modelId="{A96A56C5-9FCB-40DD-9EF3-F447DA7A5868}" type="presOf" srcId="{4CD5231A-0B89-4FFF-977F-11CD0D450F94}" destId="{66969F88-D285-411B-8804-12E83CA30A23}" srcOrd="0" destOrd="0" presId="urn:microsoft.com/office/officeart/2005/8/layout/vList2"/>
    <dgm:cxn modelId="{79E5D5A5-FBDA-4C4E-B878-4E3050A81CE6}" type="presOf" srcId="{62F332EF-7B76-4195-94DF-152CFF2E561D}" destId="{84C592F5-CDED-4916-B5E0-DBA6209A03D3}" srcOrd="0" destOrd="1" presId="urn:microsoft.com/office/officeart/2005/8/layout/vList2"/>
    <dgm:cxn modelId="{BA3A6F45-78B6-465A-823F-9E5BBBCF393A}" type="presOf" srcId="{19CF5617-2133-4028-90CE-957756EDAF46}" destId="{7037AF1E-F1C4-48E7-BA7E-F45E218923AE}" srcOrd="0" destOrd="2" presId="urn:microsoft.com/office/officeart/2005/8/layout/vList2"/>
    <dgm:cxn modelId="{D46EC4DC-54F2-457F-9D4A-A98FFE371CD0}" type="presOf" srcId="{EC39B3A1-176F-4E58-8D24-06559ECCC7EC}" destId="{7037AF1E-F1C4-48E7-BA7E-F45E218923AE}" srcOrd="0" destOrd="1" presId="urn:microsoft.com/office/officeart/2005/8/layout/vList2"/>
    <dgm:cxn modelId="{AA6E6C34-5DEA-4210-B7C3-746A3CEA2A3A}" type="presParOf" srcId="{098B3A76-F60E-4DE9-91E5-6068B2FA0CF8}" destId="{66969F88-D285-411B-8804-12E83CA30A23}" srcOrd="0" destOrd="0" presId="urn:microsoft.com/office/officeart/2005/8/layout/vList2"/>
    <dgm:cxn modelId="{FD763DA6-83BE-4C93-B3BF-CA684B374D45}" type="presParOf" srcId="{098B3A76-F60E-4DE9-91E5-6068B2FA0CF8}" destId="{7037AF1E-F1C4-48E7-BA7E-F45E218923AE}" srcOrd="1" destOrd="0" presId="urn:microsoft.com/office/officeart/2005/8/layout/vList2"/>
    <dgm:cxn modelId="{99638835-34A8-4BF9-A37F-29466732DF7B}" type="presParOf" srcId="{098B3A76-F60E-4DE9-91E5-6068B2FA0CF8}" destId="{1D2845FF-2C6D-431D-8433-74ACFEB19429}" srcOrd="2" destOrd="0" presId="urn:microsoft.com/office/officeart/2005/8/layout/vList2"/>
    <dgm:cxn modelId="{4F6AC5EF-3373-4D97-8BCA-2D14F0F920A7}" type="presParOf" srcId="{098B3A76-F60E-4DE9-91E5-6068B2FA0CF8}" destId="{84C592F5-CDED-4916-B5E0-DBA6209A03D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69F88-D285-411B-8804-12E83CA30A23}">
      <dsp:nvSpPr>
        <dsp:cNvPr id="0" name=""/>
        <dsp:cNvSpPr/>
      </dsp:nvSpPr>
      <dsp:spPr>
        <a:xfrm>
          <a:off x="0" y="0"/>
          <a:ext cx="10033001" cy="477471"/>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PE" sz="2400" kern="1200" dirty="0"/>
            <a:t>MEMORANDO 000061-2023-GRC/GR – 11 de mayo de 2023</a:t>
          </a:r>
        </a:p>
      </dsp:txBody>
      <dsp:txXfrm>
        <a:off x="23308" y="23308"/>
        <a:ext cx="9986385" cy="430855"/>
      </dsp:txXfrm>
    </dsp:sp>
    <dsp:sp modelId="{7037AF1E-F1C4-48E7-BA7E-F45E218923AE}">
      <dsp:nvSpPr>
        <dsp:cNvPr id="0" name=""/>
        <dsp:cNvSpPr/>
      </dsp:nvSpPr>
      <dsp:spPr>
        <a:xfrm>
          <a:off x="0" y="0"/>
          <a:ext cx="10033001" cy="2183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548" tIns="22860" rIns="128016" bIns="22860" numCol="1" spcCol="1270" anchor="t" anchorCtr="0">
          <a:noAutofit/>
        </a:bodyPr>
        <a:lstStyle/>
        <a:p>
          <a:pPr marL="171450" lvl="1" indent="-171450" algn="just" defTabSz="800100">
            <a:lnSpc>
              <a:spcPct val="90000"/>
            </a:lnSpc>
            <a:spcBef>
              <a:spcPct val="0"/>
            </a:spcBef>
            <a:spcAft>
              <a:spcPct val="20000"/>
            </a:spcAft>
            <a:buChar char="••"/>
          </a:pPr>
          <a:endParaRPr lang="es-PE" sz="1800" kern="1200" dirty="0">
            <a:solidFill>
              <a:prstClr val="black">
                <a:hueOff val="0"/>
                <a:satOff val="0"/>
                <a:lumOff val="0"/>
                <a:alphaOff val="0"/>
              </a:prstClr>
            </a:solidFill>
            <a:latin typeface="Century Gothic" panose="020B0502020202020204"/>
            <a:ea typeface="+mn-ea"/>
            <a:cs typeface="+mn-cs"/>
          </a:endParaRPr>
        </a:p>
        <a:p>
          <a:pPr marL="171450" lvl="1" indent="-171450" algn="just" defTabSz="800100">
            <a:lnSpc>
              <a:spcPct val="90000"/>
            </a:lnSpc>
            <a:spcBef>
              <a:spcPct val="0"/>
            </a:spcBef>
            <a:spcAft>
              <a:spcPct val="20000"/>
            </a:spcAft>
            <a:buChar char="••"/>
          </a:pPr>
          <a:endParaRPr lang="es-PE" sz="1800" kern="1200" dirty="0">
            <a:solidFill>
              <a:prstClr val="black">
                <a:hueOff val="0"/>
                <a:satOff val="0"/>
                <a:lumOff val="0"/>
                <a:alphaOff val="0"/>
              </a:prstClr>
            </a:solidFill>
            <a:latin typeface="Century Gothic" panose="020B0502020202020204"/>
            <a:ea typeface="+mn-ea"/>
            <a:cs typeface="+mn-cs"/>
          </a:endParaRPr>
        </a:p>
        <a:p>
          <a:pPr marL="171450" lvl="1" indent="-171450" algn="just" defTabSz="800100">
            <a:lnSpc>
              <a:spcPct val="90000"/>
            </a:lnSpc>
            <a:spcBef>
              <a:spcPct val="0"/>
            </a:spcBef>
            <a:spcAft>
              <a:spcPct val="20000"/>
            </a:spcAft>
            <a:buChar char="••"/>
          </a:pPr>
          <a:r>
            <a:rPr lang="es-MX" sz="1800" kern="1200" dirty="0">
              <a:solidFill>
                <a:prstClr val="black">
                  <a:hueOff val="0"/>
                  <a:satOff val="0"/>
                  <a:lumOff val="0"/>
                  <a:alphaOff val="0"/>
                </a:prstClr>
              </a:solidFill>
              <a:latin typeface="Century Gothic" panose="020B0502020202020204"/>
              <a:ea typeface="+mn-ea"/>
              <a:cs typeface="+mn-cs"/>
            </a:rPr>
            <a:t>Gobernación Regional, me informa que a partir de la fecha, cumpla estrictamente con las funciones señaladas en la  Ley </a:t>
          </a:r>
          <a:r>
            <a:rPr lang="es-MX" sz="1800" kern="1200" dirty="0" err="1">
              <a:solidFill>
                <a:prstClr val="black">
                  <a:hueOff val="0"/>
                  <a:satOff val="0"/>
                  <a:lumOff val="0"/>
                  <a:alphaOff val="0"/>
                </a:prstClr>
              </a:solidFill>
              <a:latin typeface="Century Gothic" panose="020B0502020202020204"/>
              <a:ea typeface="+mn-ea"/>
              <a:cs typeface="+mn-cs"/>
            </a:rPr>
            <a:t>N°</a:t>
          </a:r>
          <a:r>
            <a:rPr lang="es-MX" sz="1800" kern="1200" dirty="0">
              <a:solidFill>
                <a:prstClr val="black">
                  <a:hueOff val="0"/>
                  <a:satOff val="0"/>
                  <a:lumOff val="0"/>
                  <a:alphaOff val="0"/>
                </a:prstClr>
              </a:solidFill>
              <a:latin typeface="Century Gothic" panose="020B0502020202020204"/>
              <a:ea typeface="+mn-ea"/>
              <a:cs typeface="+mn-cs"/>
            </a:rPr>
            <a:t> 27867, Ley Orgánica de Gobiernos Regionales, y en el Reglamento de Organización y Funciones aprobado mediante Ordenanza Regional del Callao </a:t>
          </a:r>
          <a:r>
            <a:rPr lang="es-MX" sz="1800" kern="1200" dirty="0" err="1">
              <a:solidFill>
                <a:prstClr val="black">
                  <a:hueOff val="0"/>
                  <a:satOff val="0"/>
                  <a:lumOff val="0"/>
                  <a:alphaOff val="0"/>
                </a:prstClr>
              </a:solidFill>
              <a:latin typeface="Century Gothic" panose="020B0502020202020204"/>
              <a:ea typeface="+mn-ea"/>
              <a:cs typeface="+mn-cs"/>
            </a:rPr>
            <a:t>N°</a:t>
          </a:r>
          <a:r>
            <a:rPr lang="es-MX" sz="1800" kern="1200" dirty="0">
              <a:solidFill>
                <a:prstClr val="black">
                  <a:hueOff val="0"/>
                  <a:satOff val="0"/>
                  <a:lumOff val="0"/>
                  <a:alphaOff val="0"/>
                </a:prstClr>
              </a:solidFill>
              <a:latin typeface="Century Gothic" panose="020B0502020202020204"/>
              <a:ea typeface="+mn-ea"/>
              <a:cs typeface="+mn-cs"/>
            </a:rPr>
            <a:t> 001 del 26 de enero de 2018 , en los plazos específicos indicados, cuando corresponda, debiendo abstenerse de ejercer funciones y/o competencias no delegadas, bajo responsabilidad.</a:t>
          </a:r>
          <a:endParaRPr lang="es-PE" sz="1800" kern="1200" dirty="0">
            <a:solidFill>
              <a:prstClr val="black">
                <a:hueOff val="0"/>
                <a:satOff val="0"/>
                <a:lumOff val="0"/>
                <a:alphaOff val="0"/>
              </a:prstClr>
            </a:solidFill>
            <a:latin typeface="Century Gothic" panose="020B0502020202020204"/>
            <a:ea typeface="+mn-ea"/>
            <a:cs typeface="+mn-cs"/>
          </a:endParaRPr>
        </a:p>
      </dsp:txBody>
      <dsp:txXfrm>
        <a:off x="0" y="0"/>
        <a:ext cx="10033001" cy="2183785"/>
      </dsp:txXfrm>
    </dsp:sp>
    <dsp:sp modelId="{1D2845FF-2C6D-431D-8433-74ACFEB19429}">
      <dsp:nvSpPr>
        <dsp:cNvPr id="0" name=""/>
        <dsp:cNvSpPr/>
      </dsp:nvSpPr>
      <dsp:spPr>
        <a:xfrm>
          <a:off x="0" y="2208240"/>
          <a:ext cx="10033001" cy="494084"/>
        </a:xfrm>
        <a:prstGeom prst="round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PE" sz="2400" kern="1200" dirty="0">
              <a:solidFill>
                <a:prstClr val="white"/>
              </a:solidFill>
              <a:latin typeface="Century Gothic" panose="020B0502020202020204"/>
              <a:ea typeface="+mn-ea"/>
              <a:cs typeface="+mn-cs"/>
            </a:rPr>
            <a:t>MEMORANDO</a:t>
          </a:r>
          <a:r>
            <a:rPr lang="es-PE" sz="1800" kern="1200" dirty="0">
              <a:solidFill>
                <a:prstClr val="black">
                  <a:hueOff val="0"/>
                  <a:satOff val="0"/>
                  <a:lumOff val="0"/>
                  <a:alphaOff val="0"/>
                </a:prstClr>
              </a:solidFill>
              <a:latin typeface="Century Gothic" panose="020B0502020202020204"/>
              <a:ea typeface="+mn-ea"/>
              <a:cs typeface="+mn-cs"/>
            </a:rPr>
            <a:t> </a:t>
          </a:r>
          <a:r>
            <a:rPr lang="es-PE" sz="2400" kern="1200" dirty="0" err="1">
              <a:solidFill>
                <a:prstClr val="white"/>
              </a:solidFill>
              <a:latin typeface="Century Gothic" panose="020B0502020202020204"/>
              <a:ea typeface="+mn-ea"/>
              <a:cs typeface="+mn-cs"/>
            </a:rPr>
            <a:t>N°</a:t>
          </a:r>
          <a:r>
            <a:rPr lang="es-PE" sz="2400" kern="1200" dirty="0">
              <a:solidFill>
                <a:prstClr val="white"/>
              </a:solidFill>
              <a:latin typeface="Century Gothic" panose="020B0502020202020204"/>
              <a:ea typeface="+mn-ea"/>
              <a:cs typeface="+mn-cs"/>
            </a:rPr>
            <a:t> 000028-2023-GRC/VG – 17 de mayo de 2023</a:t>
          </a:r>
          <a:endParaRPr lang="es-PE" sz="1800" kern="1200" dirty="0">
            <a:solidFill>
              <a:prstClr val="black">
                <a:hueOff val="0"/>
                <a:satOff val="0"/>
                <a:lumOff val="0"/>
                <a:alphaOff val="0"/>
              </a:prstClr>
            </a:solidFill>
            <a:latin typeface="Century Gothic" panose="020B0502020202020204"/>
            <a:ea typeface="+mn-ea"/>
            <a:cs typeface="+mn-cs"/>
          </a:endParaRPr>
        </a:p>
      </dsp:txBody>
      <dsp:txXfrm>
        <a:off x="24119" y="2232359"/>
        <a:ext cx="9984763" cy="445846"/>
      </dsp:txXfrm>
    </dsp:sp>
    <dsp:sp modelId="{84C592F5-CDED-4916-B5E0-DBA6209A03D3}">
      <dsp:nvSpPr>
        <dsp:cNvPr id="0" name=""/>
        <dsp:cNvSpPr/>
      </dsp:nvSpPr>
      <dsp:spPr>
        <a:xfrm>
          <a:off x="0" y="2842311"/>
          <a:ext cx="10033001" cy="2576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548" tIns="22860" rIns="128016" bIns="22860" numCol="1" spcCol="1270" anchor="t" anchorCtr="0">
          <a:noAutofit/>
        </a:bodyPr>
        <a:lstStyle/>
        <a:p>
          <a:pPr marL="171450" lvl="1" indent="-171450" algn="just" defTabSz="800100">
            <a:lnSpc>
              <a:spcPct val="90000"/>
            </a:lnSpc>
            <a:spcBef>
              <a:spcPct val="0"/>
            </a:spcBef>
            <a:spcAft>
              <a:spcPct val="20000"/>
            </a:spcAft>
            <a:buChar char="••"/>
          </a:pPr>
          <a:r>
            <a:rPr lang="es-MX" sz="1800" kern="1200" dirty="0">
              <a:solidFill>
                <a:prstClr val="black">
                  <a:hueOff val="0"/>
                  <a:satOff val="0"/>
                  <a:lumOff val="0"/>
                  <a:alphaOff val="0"/>
                </a:prstClr>
              </a:solidFill>
              <a:latin typeface="Century Gothic" panose="020B0502020202020204"/>
              <a:ea typeface="+mn-ea"/>
              <a:cs typeface="+mn-cs"/>
            </a:rPr>
            <a:t>Dirigido a Gobernación Regional, mediante el cual hice de conocimiento que la </a:t>
          </a:r>
          <a:r>
            <a:rPr lang="es-MX" sz="1800" kern="1200" dirty="0" err="1">
              <a:solidFill>
                <a:prstClr val="black">
                  <a:hueOff val="0"/>
                  <a:satOff val="0"/>
                  <a:lumOff val="0"/>
                  <a:alphaOff val="0"/>
                </a:prstClr>
              </a:solidFill>
              <a:latin typeface="Century Gothic" panose="020B0502020202020204"/>
              <a:ea typeface="+mn-ea"/>
              <a:cs typeface="+mn-cs"/>
            </a:rPr>
            <a:t>Vicegoberanción</a:t>
          </a:r>
          <a:r>
            <a:rPr lang="es-MX" sz="1800" kern="1200" dirty="0">
              <a:solidFill>
                <a:prstClr val="black">
                  <a:hueOff val="0"/>
                  <a:satOff val="0"/>
                  <a:lumOff val="0"/>
                  <a:alphaOff val="0"/>
                </a:prstClr>
              </a:solidFill>
              <a:latin typeface="Century Gothic" panose="020B0502020202020204"/>
              <a:ea typeface="+mn-ea"/>
              <a:cs typeface="+mn-cs"/>
            </a:rPr>
            <a:t> tiene las siguientes funciones específicas  Manual de Organización y Funciones – MOF del Gobierno Regional del Callao, aprobado con Resolución Ejecutiva Regional </a:t>
          </a:r>
          <a:r>
            <a:rPr lang="es-MX" sz="1800" kern="1200" dirty="0" err="1">
              <a:solidFill>
                <a:prstClr val="black">
                  <a:hueOff val="0"/>
                  <a:satOff val="0"/>
                  <a:lumOff val="0"/>
                  <a:alphaOff val="0"/>
                </a:prstClr>
              </a:solidFill>
              <a:latin typeface="Century Gothic" panose="020B0502020202020204"/>
              <a:ea typeface="+mn-ea"/>
              <a:cs typeface="+mn-cs"/>
            </a:rPr>
            <a:t>N°</a:t>
          </a:r>
          <a:r>
            <a:rPr lang="es-MX" sz="1800" kern="1200" dirty="0">
              <a:solidFill>
                <a:prstClr val="black">
                  <a:hueOff val="0"/>
                  <a:satOff val="0"/>
                  <a:lumOff val="0"/>
                  <a:alphaOff val="0"/>
                </a:prstClr>
              </a:solidFill>
              <a:latin typeface="Century Gothic" panose="020B0502020202020204"/>
              <a:ea typeface="+mn-ea"/>
              <a:cs typeface="+mn-cs"/>
            </a:rPr>
            <a:t> 181-2005 de fecha 15 de julio de 2005 (A la fecha vigente).</a:t>
          </a:r>
          <a:endParaRPr lang="es-PE" sz="1800" kern="1200" dirty="0">
            <a:solidFill>
              <a:prstClr val="black">
                <a:hueOff val="0"/>
                <a:satOff val="0"/>
                <a:lumOff val="0"/>
                <a:alphaOff val="0"/>
              </a:prstClr>
            </a:solidFill>
            <a:latin typeface="Century Gothic" panose="020B0502020202020204"/>
            <a:ea typeface="+mn-ea"/>
            <a:cs typeface="+mn-cs"/>
          </a:endParaRPr>
        </a:p>
        <a:p>
          <a:pPr marL="171450" lvl="1" indent="-171450" algn="just" defTabSz="800100">
            <a:lnSpc>
              <a:spcPct val="90000"/>
            </a:lnSpc>
            <a:spcBef>
              <a:spcPct val="0"/>
            </a:spcBef>
            <a:spcAft>
              <a:spcPct val="20000"/>
            </a:spcAft>
            <a:buFont typeface="Times New Roman" panose="02020603050405020304" pitchFamily="18" charset="0"/>
            <a:buChar char="••"/>
          </a:pPr>
          <a:r>
            <a:rPr lang="es-MX" sz="1800" kern="1200" dirty="0"/>
            <a:t>De acuerdo a lo pactado en la Tercera Sesión Ordinaria de la Asamblea del Consejo Directivo de la Asamblea Nacional de Gobiernos Regionales Periodo 2023, desarrollada el día 29 de marzo de 2023, se acordó por unanimidad encargar a las Vicegobernadoras y </a:t>
          </a:r>
          <a:r>
            <a:rPr lang="es-MX" sz="1800" kern="1200" dirty="0" err="1"/>
            <a:t>Vicegoberandores</a:t>
          </a:r>
          <a:r>
            <a:rPr lang="es-MX" sz="1800" kern="1200" dirty="0"/>
            <a:t> para que se encarguen de asumir la Política de Salud Pública, Prevención de Salud y atención del primer nivel, en coordinación con los Gobernadores que Integran las Comisiones de Salud.</a:t>
          </a:r>
          <a:endParaRPr lang="es-PE" sz="1800" kern="1200" dirty="0">
            <a:solidFill>
              <a:prstClr val="black">
                <a:hueOff val="0"/>
                <a:satOff val="0"/>
                <a:lumOff val="0"/>
                <a:alphaOff val="0"/>
              </a:prstClr>
            </a:solidFill>
            <a:latin typeface="Century Gothic" panose="020B0502020202020204"/>
            <a:ea typeface="+mn-ea"/>
            <a:cs typeface="+mn-cs"/>
          </a:endParaRPr>
        </a:p>
      </dsp:txBody>
      <dsp:txXfrm>
        <a:off x="0" y="2842311"/>
        <a:ext cx="10033001" cy="25766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5/23/2023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5/23/2023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5/23/2023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5/23/2023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5/23/2023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file:///C:\Users\GRAD24CD\Desktop\ESCANER\DENUNCIA%20POLICIAL.pdf"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9F52AA-6FE8-A1B8-8EA5-0597B6D92AED}"/>
              </a:ext>
            </a:extLst>
          </p:cNvPr>
          <p:cNvSpPr>
            <a:spLocks noGrp="1"/>
          </p:cNvSpPr>
          <p:nvPr>
            <p:ph type="ctrTitle"/>
          </p:nvPr>
        </p:nvSpPr>
        <p:spPr>
          <a:xfrm>
            <a:off x="1154955" y="1219200"/>
            <a:ext cx="8825658" cy="2677648"/>
          </a:xfrm>
        </p:spPr>
        <p:txBody>
          <a:bodyPr/>
          <a:lstStyle/>
          <a:p>
            <a:r>
              <a:rPr lang="es-MX" dirty="0"/>
              <a:t>VICEGOBERNACIÓN REGIONAL DEL CALLAO </a:t>
            </a:r>
            <a:endParaRPr lang="es-PE" dirty="0"/>
          </a:p>
        </p:txBody>
      </p:sp>
      <p:sp>
        <p:nvSpPr>
          <p:cNvPr id="3" name="Subtítulo 2">
            <a:extLst>
              <a:ext uri="{FF2B5EF4-FFF2-40B4-BE49-F238E27FC236}">
                <a16:creationId xmlns:a16="http://schemas.microsoft.com/office/drawing/2014/main" xmlns="" id="{5DFA385D-B3C4-EE72-8DD0-6E33FECD53EE}"/>
              </a:ext>
            </a:extLst>
          </p:cNvPr>
          <p:cNvSpPr>
            <a:spLocks noGrp="1"/>
          </p:cNvSpPr>
          <p:nvPr>
            <p:ph type="subTitle" idx="1"/>
          </p:nvPr>
        </p:nvSpPr>
        <p:spPr>
          <a:xfrm>
            <a:off x="1154954" y="3896848"/>
            <a:ext cx="9601945" cy="1513352"/>
          </a:xfrm>
        </p:spPr>
        <p:txBody>
          <a:bodyPr>
            <a:normAutofit/>
          </a:bodyPr>
          <a:lstStyle/>
          <a:p>
            <a:r>
              <a:rPr lang="es-MX" sz="4000" dirty="0"/>
              <a:t>DRA. EDITA GLADYS VARGAS CERON</a:t>
            </a:r>
          </a:p>
          <a:p>
            <a:r>
              <a:rPr lang="es-PE" sz="4000" dirty="0"/>
              <a:t>VICEGOBERNADORA </a:t>
            </a:r>
          </a:p>
        </p:txBody>
      </p:sp>
      <p:pic>
        <p:nvPicPr>
          <p:cNvPr id="5" name="Imagen 4">
            <a:extLst>
              <a:ext uri="{FF2B5EF4-FFF2-40B4-BE49-F238E27FC236}">
                <a16:creationId xmlns:a16="http://schemas.microsoft.com/office/drawing/2014/main" xmlns="" id="{A2F60F39-D31D-1B35-D8FE-B413647D0045}"/>
              </a:ext>
            </a:extLst>
          </p:cNvPr>
          <p:cNvPicPr>
            <a:picLocks noChangeAspect="1"/>
          </p:cNvPicPr>
          <p:nvPr/>
        </p:nvPicPr>
        <p:blipFill>
          <a:blip r:embed="rId2"/>
          <a:stretch>
            <a:fillRect/>
          </a:stretch>
        </p:blipFill>
        <p:spPr>
          <a:xfrm>
            <a:off x="10303934" y="-1"/>
            <a:ext cx="1143000" cy="1210733"/>
          </a:xfrm>
          <a:prstGeom prst="rect">
            <a:avLst/>
          </a:prstGeom>
        </p:spPr>
      </p:pic>
    </p:spTree>
    <p:extLst>
      <p:ext uri="{BB962C8B-B14F-4D97-AF65-F5344CB8AC3E}">
        <p14:creationId xmlns:p14="http://schemas.microsoft.com/office/powerpoint/2010/main" val="1167088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6FA4529-632A-2689-C1C1-A1061A58DC21}"/>
              </a:ext>
            </a:extLst>
          </p:cNvPr>
          <p:cNvPicPr>
            <a:picLocks noChangeAspect="1"/>
          </p:cNvPicPr>
          <p:nvPr/>
        </p:nvPicPr>
        <p:blipFill>
          <a:blip r:embed="rId2"/>
          <a:stretch>
            <a:fillRect/>
          </a:stretch>
        </p:blipFill>
        <p:spPr>
          <a:xfrm>
            <a:off x="10422467" y="0"/>
            <a:ext cx="1143000" cy="1210733"/>
          </a:xfrm>
          <a:prstGeom prst="rect">
            <a:avLst/>
          </a:prstGeom>
        </p:spPr>
      </p:pic>
      <p:graphicFrame>
        <p:nvGraphicFramePr>
          <p:cNvPr id="7" name="Diagrama 6">
            <a:extLst>
              <a:ext uri="{FF2B5EF4-FFF2-40B4-BE49-F238E27FC236}">
                <a16:creationId xmlns:a16="http://schemas.microsoft.com/office/drawing/2014/main" xmlns="" id="{AEAF7E63-4582-42BB-F92E-FE667D803E45}"/>
              </a:ext>
            </a:extLst>
          </p:cNvPr>
          <p:cNvGraphicFramePr/>
          <p:nvPr>
            <p:extLst>
              <p:ext uri="{D42A27DB-BD31-4B8C-83A1-F6EECF244321}">
                <p14:modId xmlns:p14="http://schemas.microsoft.com/office/powerpoint/2010/main" val="4035739894"/>
              </p:ext>
            </p:extLst>
          </p:nvPr>
        </p:nvGraphicFramePr>
        <p:xfrm>
          <a:off x="194733" y="194733"/>
          <a:ext cx="10058399" cy="6417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424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6FA4529-632A-2689-C1C1-A1061A58DC21}"/>
              </a:ext>
            </a:extLst>
          </p:cNvPr>
          <p:cNvPicPr>
            <a:picLocks noChangeAspect="1"/>
          </p:cNvPicPr>
          <p:nvPr/>
        </p:nvPicPr>
        <p:blipFill>
          <a:blip r:embed="rId2"/>
          <a:stretch>
            <a:fillRect/>
          </a:stretch>
        </p:blipFill>
        <p:spPr>
          <a:xfrm>
            <a:off x="10422467" y="0"/>
            <a:ext cx="1143000" cy="1210733"/>
          </a:xfrm>
          <a:prstGeom prst="rect">
            <a:avLst/>
          </a:prstGeom>
        </p:spPr>
      </p:pic>
      <p:graphicFrame>
        <p:nvGraphicFramePr>
          <p:cNvPr id="7" name="Diagrama 6">
            <a:extLst>
              <a:ext uri="{FF2B5EF4-FFF2-40B4-BE49-F238E27FC236}">
                <a16:creationId xmlns:a16="http://schemas.microsoft.com/office/drawing/2014/main" xmlns="" id="{AEAF7E63-4582-42BB-F92E-FE667D803E45}"/>
              </a:ext>
            </a:extLst>
          </p:cNvPr>
          <p:cNvGraphicFramePr/>
          <p:nvPr>
            <p:extLst>
              <p:ext uri="{D42A27DB-BD31-4B8C-83A1-F6EECF244321}">
                <p14:modId xmlns:p14="http://schemas.microsoft.com/office/powerpoint/2010/main" val="3846093000"/>
              </p:ext>
            </p:extLst>
          </p:nvPr>
        </p:nvGraphicFramePr>
        <p:xfrm>
          <a:off x="84666" y="787400"/>
          <a:ext cx="10033001" cy="5901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extLst>
              <a:ext uri="{FF2B5EF4-FFF2-40B4-BE49-F238E27FC236}">
                <a16:creationId xmlns:a16="http://schemas.microsoft.com/office/drawing/2014/main" xmlns="" id="{09705BC6-754F-7751-3326-6AA8E24BCDA2}"/>
              </a:ext>
            </a:extLst>
          </p:cNvPr>
          <p:cNvSpPr/>
          <p:nvPr/>
        </p:nvSpPr>
        <p:spPr>
          <a:xfrm>
            <a:off x="84666" y="245534"/>
            <a:ext cx="8432801" cy="414867"/>
          </a:xfrm>
          <a:prstGeom prst="rect">
            <a:avLst/>
          </a:prstGeom>
          <a:solidFill>
            <a:srgbClr val="6737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t>E) SOBRE LAS FUNCIONES ASIGNADAS COMO VICEGOBERNADORA</a:t>
            </a:r>
            <a:endParaRPr lang="es-PE" sz="2000" b="1" dirty="0"/>
          </a:p>
        </p:txBody>
      </p:sp>
    </p:spTree>
    <p:extLst>
      <p:ext uri="{BB962C8B-B14F-4D97-AF65-F5344CB8AC3E}">
        <p14:creationId xmlns:p14="http://schemas.microsoft.com/office/powerpoint/2010/main" val="360300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8798" y="1063417"/>
            <a:ext cx="8831816" cy="1077110"/>
          </a:xfrm>
        </p:spPr>
        <p:txBody>
          <a:bodyPr/>
          <a:lstStyle/>
          <a:p>
            <a:r>
              <a:rPr lang="es-ES" b="1" dirty="0" smtClean="0">
                <a:solidFill>
                  <a:srgbClr val="0070C0"/>
                </a:solidFill>
                <a:latin typeface="Arial Black" panose="020B0A04020102020204" pitchFamily="34" charset="0"/>
              </a:rPr>
              <a:t>VIDEO</a:t>
            </a:r>
            <a:endParaRPr lang="es-ES" b="1" dirty="0">
              <a:solidFill>
                <a:srgbClr val="0070C0"/>
              </a:solidFill>
              <a:latin typeface="Arial Black" panose="020B0A04020102020204" pitchFamily="34" charset="0"/>
            </a:endParaRPr>
          </a:p>
        </p:txBody>
      </p:sp>
      <p:sp>
        <p:nvSpPr>
          <p:cNvPr id="3" name="Marcador de texto 2"/>
          <p:cNvSpPr>
            <a:spLocks noGrp="1"/>
          </p:cNvSpPr>
          <p:nvPr>
            <p:ph type="body" sz="half" idx="2"/>
          </p:nvPr>
        </p:nvSpPr>
        <p:spPr>
          <a:xfrm>
            <a:off x="841665" y="3543300"/>
            <a:ext cx="10401300" cy="2476500"/>
          </a:xfrm>
        </p:spPr>
        <p:txBody>
          <a:bodyPr/>
          <a:lstStyle/>
          <a:p>
            <a:r>
              <a:rPr lang="es-ES" b="1" dirty="0">
                <a:latin typeface="Arial Black" panose="020B0A04020102020204" pitchFamily="34" charset="0"/>
              </a:rPr>
              <a:t>https://drive.google.com/file/d/1SpcTSXMy15SbBg_fvYY1bw4AJCvn_TxX/view?usp=share_link</a:t>
            </a:r>
          </a:p>
        </p:txBody>
      </p:sp>
    </p:spTree>
    <p:extLst>
      <p:ext uri="{BB962C8B-B14F-4D97-AF65-F5344CB8AC3E}">
        <p14:creationId xmlns:p14="http://schemas.microsoft.com/office/powerpoint/2010/main" val="179958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DF937B3-0251-372F-E7EB-A2CE442D4E57}"/>
              </a:ext>
            </a:extLst>
          </p:cNvPr>
          <p:cNvSpPr>
            <a:spLocks noGrp="1"/>
          </p:cNvSpPr>
          <p:nvPr>
            <p:ph type="title"/>
          </p:nvPr>
        </p:nvSpPr>
        <p:spPr/>
        <p:txBody>
          <a:bodyPr/>
          <a:lstStyle/>
          <a:p>
            <a:r>
              <a:rPr lang="es-MX" dirty="0"/>
              <a:t>ANTECEDENTES</a:t>
            </a:r>
            <a:endParaRPr lang="es-PE" dirty="0"/>
          </a:p>
        </p:txBody>
      </p:sp>
      <p:sp>
        <p:nvSpPr>
          <p:cNvPr id="3" name="Marcador de contenido 2">
            <a:extLst>
              <a:ext uri="{FF2B5EF4-FFF2-40B4-BE49-F238E27FC236}">
                <a16:creationId xmlns:a16="http://schemas.microsoft.com/office/drawing/2014/main" xmlns="" id="{B245DB35-6B34-4592-DA20-8783279A0C59}"/>
              </a:ext>
            </a:extLst>
          </p:cNvPr>
          <p:cNvSpPr>
            <a:spLocks noGrp="1"/>
          </p:cNvSpPr>
          <p:nvPr>
            <p:ph idx="1"/>
          </p:nvPr>
        </p:nvSpPr>
        <p:spPr>
          <a:xfrm>
            <a:off x="1154954" y="2603500"/>
            <a:ext cx="9597713" cy="3416300"/>
          </a:xfrm>
        </p:spPr>
        <p:txBody>
          <a:bodyPr>
            <a:normAutofit lnSpcReduction="10000"/>
          </a:bodyPr>
          <a:lstStyle/>
          <a:p>
            <a:pPr algn="just"/>
            <a:r>
              <a:rPr lang="es-ES" sz="2400" dirty="0">
                <a:effectLst/>
                <a:latin typeface="Arial" panose="020B0604020202020204" pitchFamily="34" charset="0"/>
                <a:ea typeface="Calibri" panose="020F0502020204030204" pitchFamily="34" charset="0"/>
              </a:rPr>
              <a:t>A partir del día 01 de enero de 2023, vengo ejerciendo el cargo de Vicegobernadora Regional del Callao, es así que al transcurrir de estos meses he recibido de parte de terceros</a:t>
            </a:r>
            <a:r>
              <a:rPr lang="es-ES" sz="2400" dirty="0">
                <a:effectLst/>
                <a:latin typeface="Calibri" panose="020F0502020204030204" pitchFamily="34" charset="0"/>
                <a:ea typeface="Calibri" panose="020F0502020204030204" pitchFamily="34" charset="0"/>
                <a:cs typeface="Times New Roman" panose="02020603050405020304" pitchFamily="18" charset="0"/>
              </a:rPr>
              <a:t> </a:t>
            </a:r>
            <a:r>
              <a:rPr lang="es-ES" sz="2400" dirty="0">
                <a:effectLst/>
                <a:latin typeface="Arial" panose="020B0604020202020204" pitchFamily="34" charset="0"/>
                <a:ea typeface="Calibri" panose="020F0502020204030204" pitchFamily="34" charset="0"/>
              </a:rPr>
              <a:t> amenazas de muerte en contra de mi familia y mi persona, así como, múltiples extorsiones. </a:t>
            </a:r>
          </a:p>
          <a:p>
            <a:pPr algn="just"/>
            <a:r>
              <a:rPr lang="es-ES" sz="2400" kern="100" dirty="0">
                <a:latin typeface="Arial" panose="020B0604020202020204" pitchFamily="34" charset="0"/>
                <a:ea typeface="Calibri" panose="020F0502020204030204" pitchFamily="34" charset="0"/>
                <a:cs typeface="Times New Roman" panose="02020603050405020304" pitchFamily="18" charset="0"/>
              </a:rPr>
              <a:t>P</a:t>
            </a:r>
            <a:r>
              <a:rPr lang="es-ES" sz="2400" kern="100" dirty="0">
                <a:effectLst/>
                <a:latin typeface="Arial" panose="020B0604020202020204" pitchFamily="34" charset="0"/>
                <a:ea typeface="Calibri" panose="020F0502020204030204" pitchFamily="34" charset="0"/>
                <a:cs typeface="Times New Roman" panose="02020603050405020304" pitchFamily="18" charset="0"/>
              </a:rPr>
              <a:t>or la gravedad de los hechos interpuse las denuncias correspondientes en las comisarías ubicadas dentro de la Región Callao, asimismo, envié</a:t>
            </a:r>
            <a:r>
              <a:rPr lang="es-ES" sz="2400" kern="100" dirty="0">
                <a:latin typeface="Arial" panose="020B0604020202020204" pitchFamily="34" charset="0"/>
                <a:ea typeface="Calibri" panose="020F0502020204030204" pitchFamily="34" charset="0"/>
                <a:cs typeface="Times New Roman" panose="02020603050405020304" pitchFamily="18" charset="0"/>
              </a:rPr>
              <a:t> Oficios a las Entidades Publicas solicitando apoyo a fin de salvaguardar mi vida</a:t>
            </a:r>
            <a:r>
              <a:rPr lang="es-ES" sz="2400" kern="100" dirty="0">
                <a:effectLst/>
                <a:latin typeface="Arial" panose="020B0604020202020204" pitchFamily="34" charset="0"/>
                <a:ea typeface="Calibri" panose="020F0502020204030204" pitchFamily="34" charset="0"/>
                <a:cs typeface="Times New Roman" panose="02020603050405020304" pitchFamily="18" charset="0"/>
              </a:rPr>
              <a:t>.</a:t>
            </a:r>
            <a:endParaRPr lang="es-PE"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Arial" panose="020B0604020202020204" pitchFamily="34" charset="0"/>
              <a:ea typeface="Calibri" panose="020F0502020204030204" pitchFamily="34" charset="0"/>
            </a:endParaRPr>
          </a:p>
          <a:p>
            <a:endParaRPr lang="es-PE" dirty="0"/>
          </a:p>
        </p:txBody>
      </p:sp>
      <p:pic>
        <p:nvPicPr>
          <p:cNvPr id="4" name="Imagen 3">
            <a:extLst>
              <a:ext uri="{FF2B5EF4-FFF2-40B4-BE49-F238E27FC236}">
                <a16:creationId xmlns:a16="http://schemas.microsoft.com/office/drawing/2014/main" xmlns="" id="{53413D57-B9C6-C2BB-E8CC-F58D0A1E2CEE}"/>
              </a:ext>
            </a:extLst>
          </p:cNvPr>
          <p:cNvPicPr>
            <a:picLocks noChangeAspect="1"/>
          </p:cNvPicPr>
          <p:nvPr/>
        </p:nvPicPr>
        <p:blipFill>
          <a:blip r:embed="rId2"/>
          <a:stretch>
            <a:fillRect/>
          </a:stretch>
        </p:blipFill>
        <p:spPr>
          <a:xfrm>
            <a:off x="10303934" y="-1"/>
            <a:ext cx="1143000" cy="1210733"/>
          </a:xfrm>
          <a:prstGeom prst="rect">
            <a:avLst/>
          </a:prstGeom>
        </p:spPr>
      </p:pic>
    </p:spTree>
    <p:extLst>
      <p:ext uri="{BB962C8B-B14F-4D97-AF65-F5344CB8AC3E}">
        <p14:creationId xmlns:p14="http://schemas.microsoft.com/office/powerpoint/2010/main" val="93245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5C651A6E-1236-45A0-8376-D44DDF3D0C75}"/>
              </a:ext>
            </a:extLst>
          </p:cNvPr>
          <p:cNvSpPr>
            <a:spLocks noGrp="1"/>
          </p:cNvSpPr>
          <p:nvPr>
            <p:ph type="title"/>
          </p:nvPr>
        </p:nvSpPr>
        <p:spPr>
          <a:xfrm>
            <a:off x="435287" y="1253917"/>
            <a:ext cx="10139579" cy="685799"/>
          </a:xfrm>
        </p:spPr>
        <p:txBody>
          <a:bodyPr/>
          <a:lstStyle/>
          <a:p>
            <a:r>
              <a:rPr lang="es-MX" dirty="0"/>
              <a:t>DENUNCIAS EMITIDAS A ENTIDADES EXTERNAS </a:t>
            </a:r>
            <a:endParaRPr lang="es-PE" dirty="0"/>
          </a:p>
        </p:txBody>
      </p:sp>
      <p:sp>
        <p:nvSpPr>
          <p:cNvPr id="5" name="Marcador de texto 4">
            <a:extLst>
              <a:ext uri="{FF2B5EF4-FFF2-40B4-BE49-F238E27FC236}">
                <a16:creationId xmlns:a16="http://schemas.microsoft.com/office/drawing/2014/main" xmlns="" id="{A4AD44A2-4D51-2074-9F49-E73A530EDFF1}"/>
              </a:ext>
            </a:extLst>
          </p:cNvPr>
          <p:cNvSpPr>
            <a:spLocks noGrp="1"/>
          </p:cNvSpPr>
          <p:nvPr>
            <p:ph type="body" idx="1"/>
          </p:nvPr>
        </p:nvSpPr>
        <p:spPr>
          <a:xfrm>
            <a:off x="1066695" y="2253673"/>
            <a:ext cx="3230137" cy="926091"/>
          </a:xfrm>
        </p:spPr>
        <p:txBody>
          <a:bodyPr/>
          <a:lstStyle/>
          <a:p>
            <a:r>
              <a:rPr lang="es-ES" sz="1800" dirty="0">
                <a:effectLst/>
                <a:latin typeface="Arial" panose="020B0604020202020204" pitchFamily="34" charset="0"/>
                <a:ea typeface="Calibri" panose="020F0502020204030204" pitchFamily="34" charset="0"/>
              </a:rPr>
              <a:t>Resolución </a:t>
            </a:r>
            <a:r>
              <a:rPr lang="es-ES" sz="1800" dirty="0" err="1">
                <a:effectLst/>
                <a:latin typeface="Arial" panose="020B0604020202020204" pitchFamily="34" charset="0"/>
                <a:ea typeface="Calibri" panose="020F0502020204030204" pitchFamily="34" charset="0"/>
              </a:rPr>
              <a:t>Prefectural</a:t>
            </a:r>
            <a:r>
              <a:rPr lang="es-ES" sz="1800" dirty="0">
                <a:effectLst/>
                <a:latin typeface="Arial" panose="020B0604020202020204" pitchFamily="34" charset="0"/>
                <a:ea typeface="Calibri" panose="020F0502020204030204" pitchFamily="34" charset="0"/>
              </a:rPr>
              <a:t> </a:t>
            </a:r>
            <a:r>
              <a:rPr lang="es-ES" sz="1800" dirty="0" err="1">
                <a:effectLst/>
                <a:latin typeface="Arial" panose="020B0604020202020204" pitchFamily="34" charset="0"/>
                <a:ea typeface="Calibri" panose="020F0502020204030204" pitchFamily="34" charset="0"/>
              </a:rPr>
              <a:t>N°</a:t>
            </a:r>
            <a:r>
              <a:rPr lang="es-ES" sz="1800" dirty="0">
                <a:effectLst/>
                <a:latin typeface="Arial" panose="020B0604020202020204" pitchFamily="34" charset="0"/>
                <a:ea typeface="Calibri" panose="020F0502020204030204" pitchFamily="34" charset="0"/>
              </a:rPr>
              <a:t> 157-2023-IN-VOI-DGIN/PREG/CAL </a:t>
            </a:r>
            <a:r>
              <a:rPr lang="es-ES" sz="1400" dirty="0">
                <a:effectLst/>
                <a:latin typeface="Arial" panose="020B0604020202020204" pitchFamily="34" charset="0"/>
                <a:ea typeface="Calibri" panose="020F0502020204030204" pitchFamily="34" charset="0"/>
              </a:rPr>
              <a:t>(14/03/2023)</a:t>
            </a:r>
            <a:endParaRPr lang="es-PE" dirty="0"/>
          </a:p>
        </p:txBody>
      </p:sp>
      <p:sp>
        <p:nvSpPr>
          <p:cNvPr id="8" name="Marcador de texto 7">
            <a:extLst>
              <a:ext uri="{FF2B5EF4-FFF2-40B4-BE49-F238E27FC236}">
                <a16:creationId xmlns:a16="http://schemas.microsoft.com/office/drawing/2014/main" xmlns="" id="{1FF05731-5C0C-6D9E-1ABE-CBFA5169ABD4}"/>
              </a:ext>
            </a:extLst>
          </p:cNvPr>
          <p:cNvSpPr>
            <a:spLocks noGrp="1"/>
          </p:cNvSpPr>
          <p:nvPr>
            <p:ph type="body" sz="half" idx="15"/>
          </p:nvPr>
        </p:nvSpPr>
        <p:spPr>
          <a:xfrm>
            <a:off x="1066695" y="3179762"/>
            <a:ext cx="3230137" cy="2424321"/>
          </a:xfrm>
        </p:spPr>
        <p:txBody>
          <a:bodyPr>
            <a:normAutofit fontScale="92500" lnSpcReduction="20000"/>
          </a:bodyPr>
          <a:lstStyle/>
          <a:p>
            <a:pPr algn="just"/>
            <a:r>
              <a:rPr lang="es-ES" sz="1800" b="1" dirty="0">
                <a:effectLst/>
                <a:latin typeface="Arial" panose="020B0604020202020204" pitchFamily="34" charset="0"/>
                <a:ea typeface="Calibri" panose="020F0502020204030204" pitchFamily="34" charset="0"/>
              </a:rPr>
              <a:t>Articulo 1° </a:t>
            </a:r>
            <a:r>
              <a:rPr lang="es-ES" sz="1800" dirty="0">
                <a:effectLst/>
                <a:latin typeface="Arial" panose="020B0604020202020204" pitchFamily="34" charset="0"/>
                <a:ea typeface="Calibri" panose="020F0502020204030204" pitchFamily="34" charset="0"/>
              </a:rPr>
              <a:t>Estimar las garantías personales por violencia contra las mujeres e integran del grupo familiar, formulada por la Ciudadana Edita Gladys Vargas Cerón contra personas no identificadas y que Resulten Responsables, de los actos de amenaza de muerte y hechos de violencia psicológica. </a:t>
            </a:r>
            <a:endParaRPr lang="es-PE" dirty="0"/>
          </a:p>
        </p:txBody>
      </p:sp>
      <p:sp>
        <p:nvSpPr>
          <p:cNvPr id="6" name="Marcador de texto 5">
            <a:extLst>
              <a:ext uri="{FF2B5EF4-FFF2-40B4-BE49-F238E27FC236}">
                <a16:creationId xmlns:a16="http://schemas.microsoft.com/office/drawing/2014/main" xmlns="" id="{FC2FC63B-1665-D5D8-5CF6-BB2DA86170AE}"/>
              </a:ext>
            </a:extLst>
          </p:cNvPr>
          <p:cNvSpPr>
            <a:spLocks noGrp="1"/>
          </p:cNvSpPr>
          <p:nvPr>
            <p:ph type="body" sz="quarter" idx="3"/>
          </p:nvPr>
        </p:nvSpPr>
        <p:spPr/>
        <p:txBody>
          <a:bodyPr/>
          <a:lstStyle/>
          <a:p>
            <a:r>
              <a:rPr lang="es-ES" sz="1800" dirty="0">
                <a:effectLst/>
                <a:latin typeface="Arial" panose="020B0604020202020204" pitchFamily="34" charset="0"/>
                <a:ea typeface="Calibri" panose="020F0502020204030204" pitchFamily="34" charset="0"/>
              </a:rPr>
              <a:t>Denuncia Registrada con     </a:t>
            </a:r>
            <a:r>
              <a:rPr lang="es-ES" sz="1800" dirty="0" err="1">
                <a:effectLst/>
                <a:latin typeface="Arial" panose="020B0604020202020204" pitchFamily="34" charset="0"/>
                <a:ea typeface="Calibri" panose="020F0502020204030204" pitchFamily="34" charset="0"/>
              </a:rPr>
              <a:t>N°</a:t>
            </a:r>
            <a:r>
              <a:rPr lang="es-ES" sz="1800" dirty="0">
                <a:effectLst/>
                <a:latin typeface="Arial" panose="020B0604020202020204" pitchFamily="34" charset="0"/>
                <a:ea typeface="Calibri" panose="020F0502020204030204" pitchFamily="34" charset="0"/>
              </a:rPr>
              <a:t> de Orden 26219957 </a:t>
            </a:r>
            <a:endParaRPr lang="es-PE" dirty="0"/>
          </a:p>
        </p:txBody>
      </p:sp>
      <p:sp>
        <p:nvSpPr>
          <p:cNvPr id="9" name="Marcador de texto 8">
            <a:extLst>
              <a:ext uri="{FF2B5EF4-FFF2-40B4-BE49-F238E27FC236}">
                <a16:creationId xmlns:a16="http://schemas.microsoft.com/office/drawing/2014/main" xmlns="" id="{6ABA3E34-FFBC-36FB-C9D0-B7AF64284BB3}"/>
              </a:ext>
            </a:extLst>
          </p:cNvPr>
          <p:cNvSpPr>
            <a:spLocks noGrp="1"/>
          </p:cNvSpPr>
          <p:nvPr>
            <p:ph type="body" sz="half" idx="16"/>
          </p:nvPr>
        </p:nvSpPr>
        <p:spPr>
          <a:xfrm>
            <a:off x="4512720" y="3179762"/>
            <a:ext cx="3147009" cy="2424321"/>
          </a:xfrm>
        </p:spPr>
        <p:txBody>
          <a:bodyPr/>
          <a:lstStyle/>
          <a:p>
            <a:endParaRPr lang="es-PE" dirty="0"/>
          </a:p>
        </p:txBody>
      </p:sp>
      <p:sp>
        <p:nvSpPr>
          <p:cNvPr id="7" name="Marcador de texto 6">
            <a:extLst>
              <a:ext uri="{FF2B5EF4-FFF2-40B4-BE49-F238E27FC236}">
                <a16:creationId xmlns:a16="http://schemas.microsoft.com/office/drawing/2014/main" xmlns="" id="{3E929C5A-6537-429A-08BC-D30AF390501F}"/>
              </a:ext>
            </a:extLst>
          </p:cNvPr>
          <p:cNvSpPr>
            <a:spLocks noGrp="1"/>
          </p:cNvSpPr>
          <p:nvPr>
            <p:ph type="body" sz="quarter" idx="13"/>
          </p:nvPr>
        </p:nvSpPr>
        <p:spPr>
          <a:xfrm>
            <a:off x="7888135" y="2184400"/>
            <a:ext cx="3145730" cy="995363"/>
          </a:xfrm>
        </p:spPr>
        <p:txBody>
          <a:bodyPr/>
          <a:lstStyle/>
          <a:p>
            <a:endParaRPr lang="es-ES" sz="2000" dirty="0">
              <a:effectLst/>
              <a:latin typeface="Arial" panose="020B0604020202020204" pitchFamily="34" charset="0"/>
              <a:ea typeface="Calibri" panose="020F0502020204030204" pitchFamily="34" charset="0"/>
            </a:endParaRPr>
          </a:p>
          <a:p>
            <a:endParaRPr lang="es-ES" sz="2000" dirty="0">
              <a:latin typeface="Arial" panose="020B0604020202020204" pitchFamily="34" charset="0"/>
              <a:ea typeface="Calibri" panose="020F0502020204030204" pitchFamily="34" charset="0"/>
            </a:endParaRPr>
          </a:p>
          <a:p>
            <a:endParaRPr lang="es-ES" sz="2000" dirty="0">
              <a:effectLst/>
              <a:latin typeface="Arial" panose="020B0604020202020204" pitchFamily="34" charset="0"/>
              <a:ea typeface="Calibri" panose="020F0502020204030204" pitchFamily="34" charset="0"/>
            </a:endParaRPr>
          </a:p>
          <a:p>
            <a:endParaRPr lang="es-ES" sz="2000" dirty="0">
              <a:latin typeface="Arial" panose="020B0604020202020204" pitchFamily="34" charset="0"/>
              <a:ea typeface="Calibri" panose="020F0502020204030204" pitchFamily="34" charset="0"/>
            </a:endParaRPr>
          </a:p>
          <a:p>
            <a:r>
              <a:rPr lang="es-PE" sz="1600" dirty="0">
                <a:latin typeface="Arial" panose="020B0604020202020204" pitchFamily="34" charset="0"/>
                <a:ea typeface="Calibri" panose="020F0502020204030204" pitchFamily="34" charset="0"/>
              </a:rPr>
              <a:t>Denuncia Registrada con </a:t>
            </a:r>
            <a:r>
              <a:rPr lang="es-ES" sz="1600" dirty="0" err="1">
                <a:latin typeface="Arial" panose="020B0604020202020204" pitchFamily="34" charset="0"/>
                <a:ea typeface="Calibri" panose="020F0502020204030204" pitchFamily="34" charset="0"/>
              </a:rPr>
              <a:t>N°</a:t>
            </a:r>
            <a:r>
              <a:rPr lang="es-ES" sz="1600" dirty="0">
                <a:latin typeface="Arial" panose="020B0604020202020204" pitchFamily="34" charset="0"/>
                <a:ea typeface="Calibri" panose="020F0502020204030204" pitchFamily="34" charset="0"/>
              </a:rPr>
              <a:t> de Orden 26187308 (25/04/2023</a:t>
            </a:r>
            <a:r>
              <a:rPr lang="es-ES" sz="1600" dirty="0">
                <a:latin typeface="Arial" panose="020B0604020202020204" pitchFamily="34" charset="0"/>
                <a:ea typeface="Calibri" panose="020F0502020204030204" pitchFamily="34" charset="0"/>
                <a:hlinkClick r:id="rId2" action="ppaction://hlinkfile">
                  <a:extLst>
                    <a:ext uri="{A12FA001-AC4F-418D-AE19-62706E023703}">
                      <ahyp:hlinkClr xmlns:ahyp="http://schemas.microsoft.com/office/drawing/2018/hyperlinkcolor" xmlns="" val="tx"/>
                    </a:ext>
                  </a:extLst>
                </a:hlinkClick>
              </a:rPr>
              <a:t>)</a:t>
            </a:r>
            <a:endParaRPr lang="es-PE" sz="1600" dirty="0">
              <a:latin typeface="Arial" panose="020B0604020202020204" pitchFamily="34" charset="0"/>
              <a:ea typeface="Calibri" panose="020F0502020204030204" pitchFamily="34" charset="0"/>
            </a:endParaRPr>
          </a:p>
        </p:txBody>
      </p:sp>
      <p:sp>
        <p:nvSpPr>
          <p:cNvPr id="10" name="Marcador de texto 9">
            <a:extLst>
              <a:ext uri="{FF2B5EF4-FFF2-40B4-BE49-F238E27FC236}">
                <a16:creationId xmlns:a16="http://schemas.microsoft.com/office/drawing/2014/main" xmlns="" id="{1F727935-E5D5-F005-DDF3-E4D194BEFBAF}"/>
              </a:ext>
            </a:extLst>
          </p:cNvPr>
          <p:cNvSpPr>
            <a:spLocks noGrp="1"/>
          </p:cNvSpPr>
          <p:nvPr>
            <p:ph type="body" sz="quarter" idx="17"/>
          </p:nvPr>
        </p:nvSpPr>
        <p:spPr>
          <a:xfrm>
            <a:off x="7979769" y="3179761"/>
            <a:ext cx="3145536" cy="2424321"/>
          </a:xfrm>
        </p:spPr>
        <p:txBody>
          <a:bodyPr>
            <a:normAutofit fontScale="85000" lnSpcReduction="10000"/>
          </a:bodyPr>
          <a:lstStyle/>
          <a:p>
            <a:pPr algn="just"/>
            <a:r>
              <a:rPr lang="es-ES" sz="1800" dirty="0">
                <a:effectLst/>
                <a:latin typeface="Arial" panose="020B0604020202020204" pitchFamily="34" charset="0"/>
                <a:ea typeface="Calibri" panose="020F0502020204030204" pitchFamily="34" charset="0"/>
              </a:rPr>
              <a:t>Denuncia que interpuse en la Comisaria Juan Ingunza Valdivia debido a que evidencié que habían manipulado documentación obrante en mi oficina, así como sustracción de documentos de gestión y documentos confidenciales, lo cual es una falta grave, quedando evidencia de esta situación. </a:t>
            </a:r>
            <a:endParaRPr lang="es-PE" dirty="0"/>
          </a:p>
        </p:txBody>
      </p:sp>
      <p:pic>
        <p:nvPicPr>
          <p:cNvPr id="11" name="Imagen 10">
            <a:extLst>
              <a:ext uri="{FF2B5EF4-FFF2-40B4-BE49-F238E27FC236}">
                <a16:creationId xmlns:a16="http://schemas.microsoft.com/office/drawing/2014/main" xmlns="" id="{7EB976D4-F706-E01F-913C-8E87ABB3F702}"/>
              </a:ext>
            </a:extLst>
          </p:cNvPr>
          <p:cNvPicPr>
            <a:picLocks noChangeAspect="1"/>
          </p:cNvPicPr>
          <p:nvPr/>
        </p:nvPicPr>
        <p:blipFill>
          <a:blip r:embed="rId3"/>
          <a:stretch>
            <a:fillRect/>
          </a:stretch>
        </p:blipFill>
        <p:spPr>
          <a:xfrm>
            <a:off x="10303934" y="-1"/>
            <a:ext cx="1143000" cy="1210733"/>
          </a:xfrm>
          <a:prstGeom prst="rect">
            <a:avLst/>
          </a:prstGeom>
        </p:spPr>
      </p:pic>
    </p:spTree>
    <p:extLst>
      <p:ext uri="{BB962C8B-B14F-4D97-AF65-F5344CB8AC3E}">
        <p14:creationId xmlns:p14="http://schemas.microsoft.com/office/powerpoint/2010/main" val="111419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ítulo 25">
            <a:extLst>
              <a:ext uri="{FF2B5EF4-FFF2-40B4-BE49-F238E27FC236}">
                <a16:creationId xmlns:a16="http://schemas.microsoft.com/office/drawing/2014/main" xmlns="" id="{1737DA41-EFEE-0882-33C6-D7C494307D04}"/>
              </a:ext>
            </a:extLst>
          </p:cNvPr>
          <p:cNvSpPr>
            <a:spLocks noGrp="1"/>
          </p:cNvSpPr>
          <p:nvPr>
            <p:ph type="title"/>
          </p:nvPr>
        </p:nvSpPr>
        <p:spPr>
          <a:xfrm>
            <a:off x="633412" y="792767"/>
            <a:ext cx="10693400" cy="1100184"/>
          </a:xfrm>
        </p:spPr>
        <p:txBody>
          <a:bodyPr/>
          <a:lstStyle/>
          <a:p>
            <a:r>
              <a:rPr lang="es-MX" dirty="0"/>
              <a:t>DOCUMENTACIÓN EMITIDA A ENTIDADES EXTERNAS</a:t>
            </a:r>
            <a:endParaRPr lang="es-PE" dirty="0"/>
          </a:p>
        </p:txBody>
      </p:sp>
      <p:sp>
        <p:nvSpPr>
          <p:cNvPr id="30" name="Marcador de texto 29">
            <a:extLst>
              <a:ext uri="{FF2B5EF4-FFF2-40B4-BE49-F238E27FC236}">
                <a16:creationId xmlns:a16="http://schemas.microsoft.com/office/drawing/2014/main" xmlns="" id="{CB90C448-6CC6-092A-4077-DEEA22B55675}"/>
              </a:ext>
            </a:extLst>
          </p:cNvPr>
          <p:cNvSpPr>
            <a:spLocks noGrp="1"/>
          </p:cNvSpPr>
          <p:nvPr>
            <p:ph type="body" idx="1"/>
          </p:nvPr>
        </p:nvSpPr>
        <p:spPr>
          <a:xfrm>
            <a:off x="1270843" y="2491556"/>
            <a:ext cx="4825157" cy="576262"/>
          </a:xfrm>
        </p:spPr>
        <p:txBody>
          <a:bodyPr/>
          <a:lstStyle/>
          <a:p>
            <a:r>
              <a:rPr lang="es-MX" sz="2500" b="1" dirty="0">
                <a:effectLst/>
                <a:latin typeface="Arial" panose="020B0604020202020204" pitchFamily="34" charset="0"/>
                <a:ea typeface="Times New Roman" panose="02020603050405020304" pitchFamily="18" charset="0"/>
              </a:rPr>
              <a:t>OFICIO </a:t>
            </a:r>
            <a:r>
              <a:rPr lang="es-MX" sz="2500" b="1" dirty="0" err="1">
                <a:effectLst/>
                <a:latin typeface="Arial" panose="020B0604020202020204" pitchFamily="34" charset="0"/>
                <a:ea typeface="Times New Roman" panose="02020603050405020304" pitchFamily="18" charset="0"/>
              </a:rPr>
              <a:t>Nº</a:t>
            </a:r>
            <a:r>
              <a:rPr lang="es-MX" sz="2500" b="1" dirty="0">
                <a:effectLst/>
                <a:latin typeface="Arial" panose="020B0604020202020204" pitchFamily="34" charset="0"/>
                <a:ea typeface="Times New Roman" panose="02020603050405020304" pitchFamily="18" charset="0"/>
              </a:rPr>
              <a:t> 004-2023-GRC/VG</a:t>
            </a:r>
            <a:endParaRPr lang="es-PE" sz="2500" dirty="0"/>
          </a:p>
        </p:txBody>
      </p:sp>
      <p:sp>
        <p:nvSpPr>
          <p:cNvPr id="31" name="Marcador de contenido 30">
            <a:extLst>
              <a:ext uri="{FF2B5EF4-FFF2-40B4-BE49-F238E27FC236}">
                <a16:creationId xmlns:a16="http://schemas.microsoft.com/office/drawing/2014/main" xmlns="" id="{5DE055E9-25E3-BE28-2979-9E8F212DE1BE}"/>
              </a:ext>
            </a:extLst>
          </p:cNvPr>
          <p:cNvSpPr>
            <a:spLocks noGrp="1"/>
          </p:cNvSpPr>
          <p:nvPr>
            <p:ph sz="half" idx="2"/>
          </p:nvPr>
        </p:nvSpPr>
        <p:spPr/>
        <p:txBody>
          <a:bodyPr/>
          <a:lstStyle/>
          <a:p>
            <a:pPr algn="just">
              <a:lnSpc>
                <a:spcPct val="107000"/>
              </a:lnSpc>
              <a:spcAft>
                <a:spcPts val="800"/>
              </a:spcAft>
            </a:pPr>
            <a:r>
              <a:rPr lang="es-MX" dirty="0"/>
              <a:t>Dirigido al </a:t>
            </a:r>
            <a:r>
              <a:rPr lang="es-PE" dirty="0"/>
              <a:t>General PNP Iván Carlos </a:t>
            </a:r>
            <a:r>
              <a:rPr lang="es-PE" dirty="0" err="1"/>
              <a:t>Lizzetti</a:t>
            </a:r>
            <a:r>
              <a:rPr lang="es-PE" dirty="0"/>
              <a:t> Salazar - Director de Seguridad Del Estado.</a:t>
            </a:r>
          </a:p>
          <a:p>
            <a:pPr algn="just">
              <a:lnSpc>
                <a:spcPct val="107000"/>
              </a:lnSpc>
              <a:spcAft>
                <a:spcPts val="800"/>
              </a:spcAft>
            </a:pPr>
            <a:r>
              <a:rPr lang="es-ES" dirty="0"/>
              <a:t>Solicite, en el marco de sus funciones, brindar seguridad a mi persona por ser Autoridad del Primer Puerto del Callao a fin de salvaguardar la vida de la suscrita.</a:t>
            </a:r>
            <a:endParaRPr lang="es-PE" dirty="0"/>
          </a:p>
          <a:p>
            <a:pPr algn="just">
              <a:lnSpc>
                <a:spcPct val="107000"/>
              </a:lnSpc>
              <a:spcAft>
                <a:spcPts val="800"/>
              </a:spcAft>
            </a:pPr>
            <a:endParaRPr lang="es-PE" dirty="0"/>
          </a:p>
          <a:p>
            <a:pPr algn="just">
              <a:lnSpc>
                <a:spcPct val="107000"/>
              </a:lnSpc>
              <a:spcAft>
                <a:spcPts val="800"/>
              </a:spcAft>
            </a:pPr>
            <a:endParaRPr lang="es-PE" dirty="0"/>
          </a:p>
          <a:p>
            <a:endParaRPr lang="es-PE" dirty="0"/>
          </a:p>
        </p:txBody>
      </p:sp>
      <p:sp>
        <p:nvSpPr>
          <p:cNvPr id="32" name="Marcador de texto 31">
            <a:extLst>
              <a:ext uri="{FF2B5EF4-FFF2-40B4-BE49-F238E27FC236}">
                <a16:creationId xmlns:a16="http://schemas.microsoft.com/office/drawing/2014/main" xmlns="" id="{089D6FA3-3FE6-4EB0-F57A-13C54826F594}"/>
              </a:ext>
            </a:extLst>
          </p:cNvPr>
          <p:cNvSpPr>
            <a:spLocks noGrp="1"/>
          </p:cNvSpPr>
          <p:nvPr>
            <p:ph type="body" sz="quarter" idx="3"/>
          </p:nvPr>
        </p:nvSpPr>
        <p:spPr>
          <a:xfrm>
            <a:off x="6318618" y="2499015"/>
            <a:ext cx="4825159" cy="576262"/>
          </a:xfrm>
        </p:spPr>
        <p:txBody>
          <a:bodyPr/>
          <a:lstStyle/>
          <a:p>
            <a:r>
              <a:rPr lang="es-MX" sz="2500" b="1" dirty="0">
                <a:latin typeface="Arial" panose="020B0604020202020204" pitchFamily="34" charset="0"/>
              </a:rPr>
              <a:t>OFICIO </a:t>
            </a:r>
            <a:r>
              <a:rPr lang="es-MX" sz="2500" b="1" dirty="0" err="1">
                <a:latin typeface="Arial" panose="020B0604020202020204" pitchFamily="34" charset="0"/>
              </a:rPr>
              <a:t>N°</a:t>
            </a:r>
            <a:r>
              <a:rPr lang="es-MX" sz="2500" b="1" dirty="0">
                <a:latin typeface="Arial" panose="020B0604020202020204" pitchFamily="34" charset="0"/>
              </a:rPr>
              <a:t> 005-2023-GCR/VG</a:t>
            </a:r>
            <a:endParaRPr lang="es-PE" sz="2500" b="1" dirty="0">
              <a:latin typeface="Arial" panose="020B0604020202020204" pitchFamily="34" charset="0"/>
            </a:endParaRPr>
          </a:p>
        </p:txBody>
      </p:sp>
      <p:sp>
        <p:nvSpPr>
          <p:cNvPr id="33" name="Marcador de contenido 32">
            <a:extLst>
              <a:ext uri="{FF2B5EF4-FFF2-40B4-BE49-F238E27FC236}">
                <a16:creationId xmlns:a16="http://schemas.microsoft.com/office/drawing/2014/main" xmlns="" id="{F38D84ED-0EAA-CE59-4A86-DB1E1E5FFDBB}"/>
              </a:ext>
            </a:extLst>
          </p:cNvPr>
          <p:cNvSpPr>
            <a:spLocks noGrp="1"/>
          </p:cNvSpPr>
          <p:nvPr>
            <p:ph sz="quarter" idx="4"/>
          </p:nvPr>
        </p:nvSpPr>
        <p:spPr/>
        <p:txBody>
          <a:bodyPr/>
          <a:lstStyle/>
          <a:p>
            <a:pPr algn="just"/>
            <a:r>
              <a:rPr lang="es-MX" dirty="0"/>
              <a:t>Dirigido al Sr. Vicente Romero Fernández – Ministro del Interior.</a:t>
            </a:r>
          </a:p>
          <a:p>
            <a:pPr algn="just"/>
            <a:r>
              <a:rPr lang="es-ES" dirty="0"/>
              <a:t>Solicite, con carácter de muy urgente, se sirvan agendarme una cita a fin de coordinar las acciones preventivas para salvaguardar la vida de la suscrita y poder frenar las amenazas, extorsiones, entre otros.</a:t>
            </a:r>
            <a:endParaRPr lang="es-PE" dirty="0"/>
          </a:p>
          <a:p>
            <a:endParaRPr lang="es-PE" dirty="0"/>
          </a:p>
        </p:txBody>
      </p:sp>
      <p:pic>
        <p:nvPicPr>
          <p:cNvPr id="25" name="Imagen 24">
            <a:extLst>
              <a:ext uri="{FF2B5EF4-FFF2-40B4-BE49-F238E27FC236}">
                <a16:creationId xmlns:a16="http://schemas.microsoft.com/office/drawing/2014/main" xmlns="" id="{0388D129-6D7C-72BD-E353-5E782C98A193}"/>
              </a:ext>
            </a:extLst>
          </p:cNvPr>
          <p:cNvPicPr>
            <a:picLocks noChangeAspect="1"/>
          </p:cNvPicPr>
          <p:nvPr/>
        </p:nvPicPr>
        <p:blipFill>
          <a:blip r:embed="rId2"/>
          <a:stretch>
            <a:fillRect/>
          </a:stretch>
        </p:blipFill>
        <p:spPr>
          <a:xfrm>
            <a:off x="10303934" y="-1"/>
            <a:ext cx="1143000" cy="1210733"/>
          </a:xfrm>
          <a:prstGeom prst="rect">
            <a:avLst/>
          </a:prstGeom>
        </p:spPr>
      </p:pic>
      <p:sp>
        <p:nvSpPr>
          <p:cNvPr id="29" name="Marcador de texto 4">
            <a:extLst>
              <a:ext uri="{FF2B5EF4-FFF2-40B4-BE49-F238E27FC236}">
                <a16:creationId xmlns:a16="http://schemas.microsoft.com/office/drawing/2014/main" xmlns="" id="{D45DBC40-77F1-7DD8-5131-60D0F0348BDF}"/>
              </a:ext>
            </a:extLst>
          </p:cNvPr>
          <p:cNvSpPr txBox="1">
            <a:spLocks/>
          </p:cNvSpPr>
          <p:nvPr/>
        </p:nvSpPr>
        <p:spPr>
          <a:xfrm>
            <a:off x="1048223" y="2316642"/>
            <a:ext cx="4825158" cy="9260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s-PE" dirty="0"/>
          </a:p>
        </p:txBody>
      </p:sp>
    </p:spTree>
    <p:extLst>
      <p:ext uri="{BB962C8B-B14F-4D97-AF65-F5344CB8AC3E}">
        <p14:creationId xmlns:p14="http://schemas.microsoft.com/office/powerpoint/2010/main" val="131881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A90C2F36-997D-6908-DD28-3F6BCB00C25E}"/>
              </a:ext>
            </a:extLst>
          </p:cNvPr>
          <p:cNvSpPr>
            <a:spLocks noGrp="1"/>
          </p:cNvSpPr>
          <p:nvPr>
            <p:ph type="title"/>
          </p:nvPr>
        </p:nvSpPr>
        <p:spPr>
          <a:xfrm>
            <a:off x="1154954" y="973668"/>
            <a:ext cx="9369113" cy="685799"/>
          </a:xfrm>
        </p:spPr>
        <p:txBody>
          <a:bodyPr/>
          <a:lstStyle/>
          <a:p>
            <a:r>
              <a:rPr lang="es-MX" dirty="0"/>
              <a:t>DOCUMENTACIÓN EMITIDA A ENTIDADES EXTERNAS</a:t>
            </a:r>
            <a:endParaRPr lang="es-PE" dirty="0"/>
          </a:p>
        </p:txBody>
      </p:sp>
      <p:sp>
        <p:nvSpPr>
          <p:cNvPr id="6" name="Marcador de texto 5">
            <a:extLst>
              <a:ext uri="{FF2B5EF4-FFF2-40B4-BE49-F238E27FC236}">
                <a16:creationId xmlns:a16="http://schemas.microsoft.com/office/drawing/2014/main" xmlns="" id="{8FF05E9F-5CA5-AA73-DDFA-54F7108F5655}"/>
              </a:ext>
            </a:extLst>
          </p:cNvPr>
          <p:cNvSpPr>
            <a:spLocks noGrp="1"/>
          </p:cNvSpPr>
          <p:nvPr>
            <p:ph type="body" idx="1"/>
          </p:nvPr>
        </p:nvSpPr>
        <p:spPr/>
        <p:txBody>
          <a:bodyPr/>
          <a:lstStyle/>
          <a:p>
            <a:r>
              <a:rPr lang="es-PE" b="1" dirty="0">
                <a:latin typeface="Arial" panose="020B0604020202020204" pitchFamily="34" charset="0"/>
              </a:rPr>
              <a:t>OFICIO </a:t>
            </a:r>
            <a:r>
              <a:rPr lang="es-PE" b="1" dirty="0" err="1">
                <a:latin typeface="Arial" panose="020B0604020202020204" pitchFamily="34" charset="0"/>
              </a:rPr>
              <a:t>N°</a:t>
            </a:r>
            <a:r>
              <a:rPr lang="es-PE" b="1" dirty="0">
                <a:latin typeface="Arial" panose="020B0604020202020204" pitchFamily="34" charset="0"/>
              </a:rPr>
              <a:t> 006-2023-GRC/VG</a:t>
            </a:r>
          </a:p>
        </p:txBody>
      </p:sp>
      <p:sp>
        <p:nvSpPr>
          <p:cNvPr id="7" name="Marcador de contenido 6">
            <a:extLst>
              <a:ext uri="{FF2B5EF4-FFF2-40B4-BE49-F238E27FC236}">
                <a16:creationId xmlns:a16="http://schemas.microsoft.com/office/drawing/2014/main" xmlns="" id="{81F78C1B-9FE5-3614-38D0-A97438893AC6}"/>
              </a:ext>
            </a:extLst>
          </p:cNvPr>
          <p:cNvSpPr>
            <a:spLocks noGrp="1"/>
          </p:cNvSpPr>
          <p:nvPr>
            <p:ph sz="half" idx="2"/>
          </p:nvPr>
        </p:nvSpPr>
        <p:spPr/>
        <p:txBody>
          <a:bodyPr>
            <a:normAutofit lnSpcReduction="10000"/>
          </a:bodyPr>
          <a:lstStyle/>
          <a:p>
            <a:pPr algn="just"/>
            <a:r>
              <a:rPr lang="es-MX" dirty="0"/>
              <a:t>Dirigido a la Sra. Nancy Rosalina Tolentino Gamarra – Ministra de la Mujer y Poblaciones Vulnerables.</a:t>
            </a:r>
          </a:p>
          <a:p>
            <a:pPr algn="just"/>
            <a:r>
              <a:rPr lang="es-ES" dirty="0"/>
              <a:t>Se solicito que se proceda a realizar las denuncias de oficio correspondientes por discriminación de género, acoso laboral, acoso político ante las Entidades correspondiente a fin de salvaguardar la seguridad y vida de la suscrita. </a:t>
            </a:r>
            <a:endParaRPr lang="es-PE" dirty="0"/>
          </a:p>
        </p:txBody>
      </p:sp>
      <p:sp>
        <p:nvSpPr>
          <p:cNvPr id="8" name="Marcador de texto 7">
            <a:extLst>
              <a:ext uri="{FF2B5EF4-FFF2-40B4-BE49-F238E27FC236}">
                <a16:creationId xmlns:a16="http://schemas.microsoft.com/office/drawing/2014/main" xmlns="" id="{1BBFE77E-FD71-0128-E8FC-93E43CC6D3AF}"/>
              </a:ext>
            </a:extLst>
          </p:cNvPr>
          <p:cNvSpPr>
            <a:spLocks noGrp="1"/>
          </p:cNvSpPr>
          <p:nvPr>
            <p:ph type="body" sz="quarter" idx="3"/>
          </p:nvPr>
        </p:nvSpPr>
        <p:spPr>
          <a:xfrm>
            <a:off x="6208712" y="2603500"/>
            <a:ext cx="4992688" cy="825500"/>
          </a:xfrm>
        </p:spPr>
        <p:txBody>
          <a:bodyPr/>
          <a:lstStyle/>
          <a:p>
            <a:r>
              <a:rPr lang="es-MX" b="1" dirty="0">
                <a:latin typeface="Arial" panose="020B0604020202020204" pitchFamily="34" charset="0"/>
              </a:rPr>
              <a:t>PROGRAMA DE ATV </a:t>
            </a:r>
          </a:p>
          <a:p>
            <a:r>
              <a:rPr lang="es-MX" b="1" dirty="0">
                <a:latin typeface="Arial" panose="020B0604020202020204" pitchFamily="34" charset="0"/>
              </a:rPr>
              <a:t>AL ESTILO JULIANA</a:t>
            </a:r>
            <a:endParaRPr lang="es-PE" b="1" dirty="0">
              <a:latin typeface="Arial" panose="020B0604020202020204" pitchFamily="34" charset="0"/>
            </a:endParaRPr>
          </a:p>
        </p:txBody>
      </p:sp>
      <p:sp>
        <p:nvSpPr>
          <p:cNvPr id="9" name="Marcador de contenido 8">
            <a:extLst>
              <a:ext uri="{FF2B5EF4-FFF2-40B4-BE49-F238E27FC236}">
                <a16:creationId xmlns:a16="http://schemas.microsoft.com/office/drawing/2014/main" xmlns="" id="{C2427626-49BA-4FF3-BB79-3040CD1DF80B}"/>
              </a:ext>
            </a:extLst>
          </p:cNvPr>
          <p:cNvSpPr>
            <a:spLocks noGrp="1"/>
          </p:cNvSpPr>
          <p:nvPr>
            <p:ph sz="quarter" idx="4"/>
          </p:nvPr>
        </p:nvSpPr>
        <p:spPr>
          <a:xfrm>
            <a:off x="6208712" y="3429000"/>
            <a:ext cx="4825159" cy="2590801"/>
          </a:xfrm>
        </p:spPr>
        <p:txBody>
          <a:bodyPr>
            <a:normAutofit/>
          </a:bodyPr>
          <a:lstStyle/>
          <a:p>
            <a:pPr algn="just"/>
            <a:r>
              <a:rPr lang="es-ES" dirty="0"/>
              <a:t>Los días 10 y 11 de mayo del presente año la suscrita se presentó en el Programa de ATV Al Estilo Juliana en el cual se transmitieron las pruebas que tengo sobre las amenazas y extorsiones en contra de mi familia y mi persona</a:t>
            </a:r>
            <a:r>
              <a:rPr lang="es-MX" dirty="0"/>
              <a:t>.</a:t>
            </a:r>
          </a:p>
          <a:p>
            <a:pPr marL="0" indent="0" algn="just">
              <a:buNone/>
            </a:pPr>
            <a:endParaRPr lang="es-PE" dirty="0"/>
          </a:p>
          <a:p>
            <a:pPr marL="0" indent="0">
              <a:buNone/>
            </a:pPr>
            <a:endParaRPr lang="es-PE" dirty="0"/>
          </a:p>
        </p:txBody>
      </p:sp>
      <p:pic>
        <p:nvPicPr>
          <p:cNvPr id="10" name="Imagen 9">
            <a:extLst>
              <a:ext uri="{FF2B5EF4-FFF2-40B4-BE49-F238E27FC236}">
                <a16:creationId xmlns:a16="http://schemas.microsoft.com/office/drawing/2014/main" xmlns="" id="{5A6D7070-DF76-7111-27F8-3E4282272D31}"/>
              </a:ext>
            </a:extLst>
          </p:cNvPr>
          <p:cNvPicPr>
            <a:picLocks noChangeAspect="1"/>
          </p:cNvPicPr>
          <p:nvPr/>
        </p:nvPicPr>
        <p:blipFill>
          <a:blip r:embed="rId2"/>
          <a:stretch>
            <a:fillRect/>
          </a:stretch>
        </p:blipFill>
        <p:spPr>
          <a:xfrm>
            <a:off x="10303934" y="-1"/>
            <a:ext cx="1143000" cy="1210733"/>
          </a:xfrm>
          <a:prstGeom prst="rect">
            <a:avLst/>
          </a:prstGeom>
        </p:spPr>
      </p:pic>
    </p:spTree>
    <p:extLst>
      <p:ext uri="{BB962C8B-B14F-4D97-AF65-F5344CB8AC3E}">
        <p14:creationId xmlns:p14="http://schemas.microsoft.com/office/powerpoint/2010/main" val="351388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F37131-2E47-73CD-5426-9983F5DF7710}"/>
              </a:ext>
            </a:extLst>
          </p:cNvPr>
          <p:cNvSpPr>
            <a:spLocks noGrp="1"/>
          </p:cNvSpPr>
          <p:nvPr>
            <p:ph type="title"/>
          </p:nvPr>
        </p:nvSpPr>
        <p:spPr>
          <a:xfrm>
            <a:off x="850154" y="857250"/>
            <a:ext cx="9640046" cy="706964"/>
          </a:xfrm>
        </p:spPr>
        <p:txBody>
          <a:bodyPr/>
          <a:lstStyle/>
          <a:p>
            <a:r>
              <a:rPr lang="es-MX" dirty="0"/>
              <a:t>DOCUMENTACION EMITIDA A UNIDADES ORGANICAS DEL GORE</a:t>
            </a:r>
            <a:endParaRPr lang="es-PE" dirty="0"/>
          </a:p>
        </p:txBody>
      </p:sp>
      <p:pic>
        <p:nvPicPr>
          <p:cNvPr id="7" name="Imagen 6">
            <a:extLst>
              <a:ext uri="{FF2B5EF4-FFF2-40B4-BE49-F238E27FC236}">
                <a16:creationId xmlns:a16="http://schemas.microsoft.com/office/drawing/2014/main" xmlns="" id="{518265B7-B7B5-CC36-8C8D-A7752E0805D3}"/>
              </a:ext>
            </a:extLst>
          </p:cNvPr>
          <p:cNvPicPr>
            <a:picLocks noChangeAspect="1"/>
          </p:cNvPicPr>
          <p:nvPr/>
        </p:nvPicPr>
        <p:blipFill>
          <a:blip r:embed="rId2"/>
          <a:stretch>
            <a:fillRect/>
          </a:stretch>
        </p:blipFill>
        <p:spPr>
          <a:xfrm>
            <a:off x="10303934" y="-1"/>
            <a:ext cx="1143000" cy="1210733"/>
          </a:xfrm>
          <a:prstGeom prst="rect">
            <a:avLst/>
          </a:prstGeom>
        </p:spPr>
      </p:pic>
      <p:graphicFrame>
        <p:nvGraphicFramePr>
          <p:cNvPr id="9" name="Diagrama 8">
            <a:extLst>
              <a:ext uri="{FF2B5EF4-FFF2-40B4-BE49-F238E27FC236}">
                <a16:creationId xmlns:a16="http://schemas.microsoft.com/office/drawing/2014/main" xmlns="" id="{F7E43887-6F7C-0C30-A4DA-D992F4105043}"/>
              </a:ext>
            </a:extLst>
          </p:cNvPr>
          <p:cNvGraphicFramePr/>
          <p:nvPr>
            <p:extLst>
              <p:ext uri="{D42A27DB-BD31-4B8C-83A1-F6EECF244321}">
                <p14:modId xmlns:p14="http://schemas.microsoft.com/office/powerpoint/2010/main" val="1185677175"/>
              </p:ext>
            </p:extLst>
          </p:nvPr>
        </p:nvGraphicFramePr>
        <p:xfrm>
          <a:off x="662144" y="2421464"/>
          <a:ext cx="10016066" cy="4080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9">
            <a:extLst>
              <a:ext uri="{FF2B5EF4-FFF2-40B4-BE49-F238E27FC236}">
                <a16:creationId xmlns:a16="http://schemas.microsoft.com/office/drawing/2014/main" xmlns="" id="{3471C1D6-506D-BCB0-A1B3-CEB31D121D5E}"/>
              </a:ext>
            </a:extLst>
          </p:cNvPr>
          <p:cNvSpPr/>
          <p:nvPr/>
        </p:nvSpPr>
        <p:spPr>
          <a:xfrm>
            <a:off x="137209" y="2173814"/>
            <a:ext cx="5662457" cy="338665"/>
          </a:xfrm>
          <a:prstGeom prst="rect">
            <a:avLst/>
          </a:prstGeom>
          <a:solidFill>
            <a:srgbClr val="6737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t>A) SOLICITUD DE SEGURIDAD Y PROTECCION</a:t>
            </a:r>
            <a:endParaRPr lang="es-PE" sz="2000" b="1" dirty="0"/>
          </a:p>
        </p:txBody>
      </p:sp>
      <p:sp>
        <p:nvSpPr>
          <p:cNvPr id="11" name="Rectángulo 10">
            <a:extLst>
              <a:ext uri="{FF2B5EF4-FFF2-40B4-BE49-F238E27FC236}">
                <a16:creationId xmlns:a16="http://schemas.microsoft.com/office/drawing/2014/main" xmlns="" id="{5AF41D31-0B45-57C0-CDBF-50D2712CE3C4}"/>
              </a:ext>
            </a:extLst>
          </p:cNvPr>
          <p:cNvSpPr/>
          <p:nvPr/>
        </p:nvSpPr>
        <p:spPr>
          <a:xfrm>
            <a:off x="137210" y="4292598"/>
            <a:ext cx="6653057" cy="338665"/>
          </a:xfrm>
          <a:prstGeom prst="rect">
            <a:avLst/>
          </a:prstGeom>
          <a:solidFill>
            <a:srgbClr val="6737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t>B) REQUERIMIENTO DE PERSONAL ADMINISTRATIVO</a:t>
            </a:r>
            <a:endParaRPr lang="es-PE" sz="2000" b="1" dirty="0"/>
          </a:p>
        </p:txBody>
      </p:sp>
    </p:spTree>
    <p:extLst>
      <p:ext uri="{BB962C8B-B14F-4D97-AF65-F5344CB8AC3E}">
        <p14:creationId xmlns:p14="http://schemas.microsoft.com/office/powerpoint/2010/main" val="266669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6FA4529-632A-2689-C1C1-A1061A58DC21}"/>
              </a:ext>
            </a:extLst>
          </p:cNvPr>
          <p:cNvPicPr>
            <a:picLocks noChangeAspect="1"/>
          </p:cNvPicPr>
          <p:nvPr/>
        </p:nvPicPr>
        <p:blipFill>
          <a:blip r:embed="rId2"/>
          <a:stretch>
            <a:fillRect/>
          </a:stretch>
        </p:blipFill>
        <p:spPr>
          <a:xfrm>
            <a:off x="10422467" y="0"/>
            <a:ext cx="1143000" cy="1210733"/>
          </a:xfrm>
          <a:prstGeom prst="rect">
            <a:avLst/>
          </a:prstGeom>
        </p:spPr>
      </p:pic>
      <p:graphicFrame>
        <p:nvGraphicFramePr>
          <p:cNvPr id="7" name="Diagrama 6">
            <a:extLst>
              <a:ext uri="{FF2B5EF4-FFF2-40B4-BE49-F238E27FC236}">
                <a16:creationId xmlns:a16="http://schemas.microsoft.com/office/drawing/2014/main" xmlns="" id="{AEAF7E63-4582-42BB-F92E-FE667D803E45}"/>
              </a:ext>
            </a:extLst>
          </p:cNvPr>
          <p:cNvGraphicFramePr/>
          <p:nvPr>
            <p:extLst>
              <p:ext uri="{D42A27DB-BD31-4B8C-83A1-F6EECF244321}">
                <p14:modId xmlns:p14="http://schemas.microsoft.com/office/powerpoint/2010/main" val="4175198826"/>
              </p:ext>
            </p:extLst>
          </p:nvPr>
        </p:nvGraphicFramePr>
        <p:xfrm>
          <a:off x="194734" y="364067"/>
          <a:ext cx="10016066" cy="637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911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6FA4529-632A-2689-C1C1-A1061A58DC21}"/>
              </a:ext>
            </a:extLst>
          </p:cNvPr>
          <p:cNvPicPr>
            <a:picLocks noChangeAspect="1"/>
          </p:cNvPicPr>
          <p:nvPr/>
        </p:nvPicPr>
        <p:blipFill>
          <a:blip r:embed="rId2"/>
          <a:stretch>
            <a:fillRect/>
          </a:stretch>
        </p:blipFill>
        <p:spPr>
          <a:xfrm>
            <a:off x="10422467" y="0"/>
            <a:ext cx="1143000" cy="1210733"/>
          </a:xfrm>
          <a:prstGeom prst="rect">
            <a:avLst/>
          </a:prstGeom>
        </p:spPr>
      </p:pic>
      <p:graphicFrame>
        <p:nvGraphicFramePr>
          <p:cNvPr id="7" name="Diagrama 6">
            <a:extLst>
              <a:ext uri="{FF2B5EF4-FFF2-40B4-BE49-F238E27FC236}">
                <a16:creationId xmlns:a16="http://schemas.microsoft.com/office/drawing/2014/main" xmlns="" id="{AEAF7E63-4582-42BB-F92E-FE667D803E45}"/>
              </a:ext>
            </a:extLst>
          </p:cNvPr>
          <p:cNvGraphicFramePr/>
          <p:nvPr>
            <p:extLst>
              <p:ext uri="{D42A27DB-BD31-4B8C-83A1-F6EECF244321}">
                <p14:modId xmlns:p14="http://schemas.microsoft.com/office/powerpoint/2010/main" val="2035853407"/>
              </p:ext>
            </p:extLst>
          </p:nvPr>
        </p:nvGraphicFramePr>
        <p:xfrm>
          <a:off x="194733" y="364068"/>
          <a:ext cx="10227734" cy="5545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842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6FA4529-632A-2689-C1C1-A1061A58DC21}"/>
              </a:ext>
            </a:extLst>
          </p:cNvPr>
          <p:cNvPicPr>
            <a:picLocks noChangeAspect="1"/>
          </p:cNvPicPr>
          <p:nvPr/>
        </p:nvPicPr>
        <p:blipFill>
          <a:blip r:embed="rId2"/>
          <a:stretch>
            <a:fillRect/>
          </a:stretch>
        </p:blipFill>
        <p:spPr>
          <a:xfrm>
            <a:off x="10422467" y="0"/>
            <a:ext cx="1143000" cy="1210733"/>
          </a:xfrm>
          <a:prstGeom prst="rect">
            <a:avLst/>
          </a:prstGeom>
        </p:spPr>
      </p:pic>
      <p:graphicFrame>
        <p:nvGraphicFramePr>
          <p:cNvPr id="7" name="Diagrama 6">
            <a:extLst>
              <a:ext uri="{FF2B5EF4-FFF2-40B4-BE49-F238E27FC236}">
                <a16:creationId xmlns:a16="http://schemas.microsoft.com/office/drawing/2014/main" xmlns="" id="{AEAF7E63-4582-42BB-F92E-FE667D803E45}"/>
              </a:ext>
            </a:extLst>
          </p:cNvPr>
          <p:cNvGraphicFramePr/>
          <p:nvPr>
            <p:extLst>
              <p:ext uri="{D42A27DB-BD31-4B8C-83A1-F6EECF244321}">
                <p14:modId xmlns:p14="http://schemas.microsoft.com/office/powerpoint/2010/main" val="1734781322"/>
              </p:ext>
            </p:extLst>
          </p:nvPr>
        </p:nvGraphicFramePr>
        <p:xfrm>
          <a:off x="194733" y="668867"/>
          <a:ext cx="10058399" cy="5748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extLst>
              <a:ext uri="{FF2B5EF4-FFF2-40B4-BE49-F238E27FC236}">
                <a16:creationId xmlns:a16="http://schemas.microsoft.com/office/drawing/2014/main" xmlns="" id="{09705BC6-754F-7751-3326-6AA8E24BCDA2}"/>
              </a:ext>
            </a:extLst>
          </p:cNvPr>
          <p:cNvSpPr/>
          <p:nvPr/>
        </p:nvSpPr>
        <p:spPr>
          <a:xfrm>
            <a:off x="0" y="190499"/>
            <a:ext cx="6282267" cy="414867"/>
          </a:xfrm>
          <a:prstGeom prst="rect">
            <a:avLst/>
          </a:prstGeom>
          <a:solidFill>
            <a:srgbClr val="6737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t>D) SOLICITUD DE SERVICIO DE APOYO DE CHOFER</a:t>
            </a:r>
            <a:endParaRPr lang="es-PE" sz="2000" b="1" dirty="0"/>
          </a:p>
        </p:txBody>
      </p:sp>
    </p:spTree>
    <p:extLst>
      <p:ext uri="{BB962C8B-B14F-4D97-AF65-F5344CB8AC3E}">
        <p14:creationId xmlns:p14="http://schemas.microsoft.com/office/powerpoint/2010/main" val="3593905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PPT - VICEGOBERNACIÓN REGIONAL DEL CALLAO</Template>
  <TotalTime>5</TotalTime>
  <Words>1543</Words>
  <Application>Microsoft Office PowerPoint</Application>
  <PresentationFormat>Panorámica</PresentationFormat>
  <Paragraphs>69</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Arial Black</vt:lpstr>
      <vt:lpstr>Calibri</vt:lpstr>
      <vt:lpstr>Century Gothic</vt:lpstr>
      <vt:lpstr>Times New Roman</vt:lpstr>
      <vt:lpstr>Wingdings 3</vt:lpstr>
      <vt:lpstr>Sala de reuniones Ion</vt:lpstr>
      <vt:lpstr>VICEGOBERNACIÓN REGIONAL DEL CALLAO </vt:lpstr>
      <vt:lpstr>ANTECEDENTES</vt:lpstr>
      <vt:lpstr>DENUNCIAS EMITIDAS A ENTIDADES EXTERNAS </vt:lpstr>
      <vt:lpstr>DOCUMENTACIÓN EMITIDA A ENTIDADES EXTERNAS</vt:lpstr>
      <vt:lpstr>DOCUMENTACIÓN EMITIDA A ENTIDADES EXTERNAS</vt:lpstr>
      <vt:lpstr>DOCUMENTACION EMITIDA A UNIDADES ORGANICAS DEL GORE</vt:lpstr>
      <vt:lpstr>Presentación de PowerPoint</vt:lpstr>
      <vt:lpstr>Presentación de PowerPoint</vt:lpstr>
      <vt:lpstr>Presentación de PowerPoint</vt:lpstr>
      <vt:lpstr>Presentación de PowerPoint</vt:lpstr>
      <vt:lpstr>Presentación de PowerPoint</vt:lpstr>
      <vt:lpstr>VIDEO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VICEGOBERNACIÓN REGIONAL DEL CALLAO</dc:title>
  <dc:creator>Usuario</dc:creator>
  <cp:lastModifiedBy>Koning Furlong Soto</cp:lastModifiedBy>
  <cp:revision>2</cp:revision>
  <dcterms:created xsi:type="dcterms:W3CDTF">2023-05-22T15:24:39Z</dcterms:created>
  <dcterms:modified xsi:type="dcterms:W3CDTF">2023-05-23T21:36:40Z</dcterms:modified>
</cp:coreProperties>
</file>