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2" r:id="rId4"/>
    <p:sldId id="273" r:id="rId5"/>
    <p:sldId id="266" r:id="rId6"/>
    <p:sldId id="269" r:id="rId7"/>
    <p:sldId id="274" r:id="rId8"/>
    <p:sldId id="271" r:id="rId9"/>
    <p:sldId id="264" r:id="rId10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92" autoAdjust="0"/>
    <p:restoredTop sz="93034"/>
  </p:normalViewPr>
  <p:slideViewPr>
    <p:cSldViewPr snapToGrid="0">
      <p:cViewPr varScale="1">
        <p:scale>
          <a:sx n="69" d="100"/>
          <a:sy n="69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D5C9A-FB92-764B-952B-515842081A3F}" type="datetimeFigureOut">
              <a:rPr lang="es-PE" smtClean="0"/>
              <a:t>15/05/2023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B4AFA-5A7E-AC47-9BBA-ABF577CFAA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25439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CB4AFA-5A7E-AC47-9BBA-ABF577CFAA1B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5484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CB4AFA-5A7E-AC47-9BBA-ABF577CFAA1B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903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35B948-2BB1-42C0-869B-0D94956EF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EDE1823-1DE5-48D2-93BA-16518F421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6D246A-1E30-4749-9834-48E4BB17F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3C3D-EDB6-4F32-BAFE-063BAA87EB7D}" type="datetimeFigureOut">
              <a:rPr lang="es-PE" smtClean="0"/>
              <a:t>15/05/2023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2D32DFB-59C2-4F24-A61F-9C2C99EF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631E96E-EFAC-4824-AFEC-4AE40621A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522C-756C-41F1-B998-42F47B4EB90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0076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98AE87-76BA-4A0B-98D7-3941EF433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23C610C-F515-4085-A3E1-018FC9F11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EA0795D-95CB-4361-86A5-58225CD75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3C3D-EDB6-4F32-BAFE-063BAA87EB7D}" type="datetimeFigureOut">
              <a:rPr lang="es-PE" smtClean="0"/>
              <a:t>15/05/2023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FBFE5D3-1CCF-4D90-B1FA-CD7AEE11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833578B-1AF2-45F3-A6EA-821D499C1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522C-756C-41F1-B998-42F47B4EB90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49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D63F225D-0BCA-4EE5-86B7-2288A78427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84FFB17-C1BD-4B83-8E2E-D85B71F8A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B876581-BED1-441C-91F5-C54B2BF87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3C3D-EDB6-4F32-BAFE-063BAA87EB7D}" type="datetimeFigureOut">
              <a:rPr lang="es-PE" smtClean="0"/>
              <a:t>15/05/2023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A6C655E-8521-490C-BB33-7FCA7AC9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1F193D6-C43D-4198-A8E2-F5ED425C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522C-756C-41F1-B998-42F47B4EB90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49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4C805E-7B5E-4C64-8298-2677D54B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B1E513A-2BFE-41B9-962C-F14ECEA29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9DCB987-D05F-4548-9AA4-BD478C02A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3C3D-EDB6-4F32-BAFE-063BAA87EB7D}" type="datetimeFigureOut">
              <a:rPr lang="es-PE" smtClean="0"/>
              <a:t>15/05/2023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5B51C80-90DC-48F7-815E-449A6DD8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8AA7E76-7402-4874-B111-B2BBE9CE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522C-756C-41F1-B998-42F47B4EB90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6308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115AD8-EA1D-4831-8DA2-7BAAAA43A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295B47A-0CD3-4EDB-8B18-C6243FB65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126A437-C206-4195-B71C-CD93ED28C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3C3D-EDB6-4F32-BAFE-063BAA87EB7D}" type="datetimeFigureOut">
              <a:rPr lang="es-PE" smtClean="0"/>
              <a:t>15/05/2023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A7B4C18-B768-4291-8111-E7DFA4CE2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E31399A-7877-42AD-9286-55BBDC17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522C-756C-41F1-B998-42F47B4EB90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191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489355-F190-481B-BDD3-7C8C8284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D8964CA-67AD-4A85-88BB-CCF0ABB0E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DB607EB-05AE-4B87-8C69-FFCEFF58C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4D209B4-898C-48AB-8E49-E8CFEB22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3C3D-EDB6-4F32-BAFE-063BAA87EB7D}" type="datetimeFigureOut">
              <a:rPr lang="es-PE" smtClean="0"/>
              <a:t>15/05/2023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9E03AB5-2AF3-4E36-9A85-6B9C4C12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4B63356-9DFC-43A4-8BD6-27888804F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522C-756C-41F1-B998-42F47B4EB90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176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0E60234-F5B6-45FA-81BA-C4B27A40C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931D648-7FFC-4A80-81E3-52E6B0911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F220ADE-3A4F-4BB5-8DE1-BD44EBBB6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D6E4F16-8875-41EC-9C4E-2FE4A8021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A17D9BA-E948-4851-8608-07617F9B9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9F34909-E250-4C5C-98D2-74D88826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3C3D-EDB6-4F32-BAFE-063BAA87EB7D}" type="datetimeFigureOut">
              <a:rPr lang="es-PE" smtClean="0"/>
              <a:t>15/05/2023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A048E880-4D3C-4A64-AC47-77E9931DB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532281E-113D-472D-93E3-E863E446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522C-756C-41F1-B998-42F47B4EB90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876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58AC4D-0431-4100-BE14-9E359126C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116B2D4-C230-4E74-9584-BF5CA3F5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3C3D-EDB6-4F32-BAFE-063BAA87EB7D}" type="datetimeFigureOut">
              <a:rPr lang="es-PE" smtClean="0"/>
              <a:t>15/05/2023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68D19D5-0824-4D2D-9D92-D08A0008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4534AA4-6686-4161-8FFD-E7E9BB7F4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522C-756C-41F1-B998-42F47B4EB90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829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F666E2E-A41B-4936-8415-841F0A689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3C3D-EDB6-4F32-BAFE-063BAA87EB7D}" type="datetimeFigureOut">
              <a:rPr lang="es-PE" smtClean="0"/>
              <a:t>15/05/2023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D7B924A-7BB9-45E9-B699-0AB0E95DA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CEABBF7-66F0-44D4-8D5E-7326706F1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522C-756C-41F1-B998-42F47B4EB90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8435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B666329-2D3A-4403-A52E-931BE43BE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FFC3F25-5241-43BF-85C5-620E1AEC4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DDB4FC7-8DD4-47B6-9549-67FBDCA9C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080A4D6-7DC7-45D2-A69A-50184E98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3C3D-EDB6-4F32-BAFE-063BAA87EB7D}" type="datetimeFigureOut">
              <a:rPr lang="es-PE" smtClean="0"/>
              <a:t>15/05/2023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20C1207-C216-4C20-AEC4-FE2120DC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8EBEC86-FBD4-4FC2-850B-B3A6B24DE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522C-756C-41F1-B998-42F47B4EB90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740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C769CC-C577-4B05-B3A8-D7B7AC369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549B152-B77D-48C6-8159-04543F522C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A9885EA-D439-4874-AB05-363B4E302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32AEEBC-DF7C-4D82-998F-F183895FF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3C3D-EDB6-4F32-BAFE-063BAA87EB7D}" type="datetimeFigureOut">
              <a:rPr lang="es-PE" smtClean="0"/>
              <a:t>15/05/2023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6E178AA-EF76-4841-8725-F48E4EF58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C1BEC65-4B0B-492D-813E-A5846138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522C-756C-41F1-B998-42F47B4EB90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9874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D4952C7-FDC7-43F7-8BD9-B39E0006E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EF7A808-132F-4244-BCDA-EC99BBA49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E421383-5778-401E-8CA4-438D1132B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63C3D-EDB6-4F32-BAFE-063BAA87EB7D}" type="datetimeFigureOut">
              <a:rPr lang="es-PE" smtClean="0"/>
              <a:t>15/05/2023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A9010D-643B-4719-9865-6297EA15E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3720D63-45D9-4BAC-BB17-F8857F371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4522C-756C-41F1-B998-42F47B4EB90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405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842A4F-17F8-482F-BAFE-011C80778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1126672"/>
            <a:ext cx="8001000" cy="4085617"/>
          </a:xfrm>
        </p:spPr>
        <p:txBody>
          <a:bodyPr>
            <a:noAutofit/>
          </a:bodyPr>
          <a:lstStyle/>
          <a:p>
            <a:r>
              <a:rPr lang="es-ES" sz="3600" b="1" dirty="0">
                <a:latin typeface="+mn-lt"/>
              </a:rPr>
              <a:t>PROYECTO DE LEY N°3691/2022-CR, QUE PROPONE LA LEY QUE GARANTIZA EL ACCESO A PENSIÓN DE ORFANDAD DE NIÑAS, NIÑOS Y ADOLESCENTES DE PUEBLOS INDÍGENAS DENTRO DE LOS ALCANCES DE LA LEY N°31405</a:t>
            </a:r>
            <a:endParaRPr lang="es-PE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590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xmlns="" id="{80E61ECB-CE11-F868-43A0-923BEE9F9D4C}"/>
              </a:ext>
            </a:extLst>
          </p:cNvPr>
          <p:cNvSpPr txBox="1">
            <a:spLocks/>
          </p:cNvSpPr>
          <p:nvPr/>
        </p:nvSpPr>
        <p:spPr>
          <a:xfrm>
            <a:off x="657225" y="499533"/>
            <a:ext cx="10464432" cy="829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b="1" dirty="0">
                <a:latin typeface="+mn-lt"/>
              </a:rPr>
              <a:t>OBJETIVO DEL PROYECTO DE LEY </a:t>
            </a:r>
            <a:endParaRPr lang="es-PE" sz="4000" b="1" dirty="0">
              <a:latin typeface="+mn-lt"/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xmlns="" id="{262D6334-50FE-DE0D-7F5F-03E48D8EF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329071"/>
            <a:ext cx="11085597" cy="47589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800" dirty="0"/>
              <a:t>La presente iniciativa de mi autoría, tiene como principal objetivo </a:t>
            </a:r>
            <a:r>
              <a:rPr lang="es-ES" sz="2800" b="1" dirty="0"/>
              <a:t>garantizar que las niñas, niños y adolescentes miembros de pueblos indígenas y comunidades, </a:t>
            </a:r>
            <a:r>
              <a:rPr lang="es-ES" sz="2800" dirty="0"/>
              <a:t>en condiciones de pobreza y pobreza extrema ubicadas en las zonas rurales y amazónicas del país, </a:t>
            </a:r>
            <a:r>
              <a:rPr lang="es-ES" sz="2800" b="1" dirty="0"/>
              <a:t>quienes </a:t>
            </a:r>
            <a:r>
              <a:rPr lang="es-ES" sz="2800" dirty="0"/>
              <a:t>debido a los obstáculos  geográficos, económicos y sociales </a:t>
            </a:r>
            <a:r>
              <a:rPr lang="es-ES" sz="2800" b="1" dirty="0"/>
              <a:t>no han podido ser incorporados</a:t>
            </a:r>
            <a:r>
              <a:rPr lang="es-ES" sz="2800" dirty="0"/>
              <a:t> </a:t>
            </a:r>
            <a:r>
              <a:rPr lang="es-ES" sz="2800" b="1" dirty="0"/>
              <a:t>en el Sistema Integrado de Monitoreo y Acompañamiento de Niñas, Niños y Adolescentes en Situación de Orfandad</a:t>
            </a:r>
            <a:r>
              <a:rPr lang="es-ES" sz="2800" dirty="0"/>
              <a:t>, </a:t>
            </a:r>
            <a:r>
              <a:rPr lang="es-ES" sz="2800" b="1" dirty="0"/>
              <a:t>puedan acceder a los beneficios establecidos en la Ley </a:t>
            </a:r>
            <a:r>
              <a:rPr lang="es-ES" b="1" dirty="0"/>
              <a:t>N°31405</a:t>
            </a:r>
            <a:r>
              <a:rPr lang="es-ES" dirty="0"/>
              <a:t> – Ley que promueve la protección y desarrollo integral de las niñas, niños y adolescentes que se encuentran en situación de orfandad.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3236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8658FAE-38BD-2ADE-5BCA-1BC19D3FE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2930"/>
            <a:ext cx="10515600" cy="5594033"/>
          </a:xfrm>
        </p:spPr>
        <p:txBody>
          <a:bodyPr>
            <a:normAutofit/>
          </a:bodyPr>
          <a:lstStyle/>
          <a:p>
            <a:r>
              <a:rPr lang="es-ES" dirty="0"/>
              <a:t>Con dicho objetivo se propone incorporar la “</a:t>
            </a:r>
            <a:r>
              <a:rPr lang="es-ES" b="1" dirty="0"/>
              <a:t>DISPOSICIÓN COMPLEMENTARIA FINAL” a la Ley </a:t>
            </a:r>
            <a:r>
              <a:rPr lang="es-ES" b="1" dirty="0" err="1"/>
              <a:t>Nº</a:t>
            </a:r>
            <a:r>
              <a:rPr lang="es-ES" b="1" dirty="0"/>
              <a:t> 3140</a:t>
            </a:r>
            <a:r>
              <a:rPr lang="es-ES" dirty="0"/>
              <a:t>5, con la siguiente formula:</a:t>
            </a:r>
          </a:p>
          <a:p>
            <a:pPr marL="0" indent="0">
              <a:buNone/>
            </a:pPr>
            <a:r>
              <a:rPr lang="es-E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“DISPOSICION COMPLEMENTARIA</a:t>
            </a:r>
          </a:p>
          <a:p>
            <a:pPr marL="0" indent="0" algn="just">
              <a:buNone/>
            </a:pPr>
            <a:r>
              <a:rPr lang="es-ES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Acceso a la pensión de orfandad de niños, niñas y adolescentes en situación de orfandad de poblaciones indígenas u originarias.</a:t>
            </a:r>
            <a:endParaRPr lang="es-PE" sz="1800" b="1" dirty="0">
              <a:latin typeface="Arial MT"/>
              <a:ea typeface="Arial MT"/>
              <a:cs typeface="Arial MT"/>
            </a:endParaRPr>
          </a:p>
          <a:p>
            <a:pPr marL="0" indent="0" algn="just">
              <a:buNone/>
            </a:pPr>
            <a:r>
              <a:rPr lang="es-E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Las niñas, niños y adolescentes pertenecientes a poblaciones indígenas u originarias que por causa de falta de conexión a internet, distancia geográfica o cualquier otra razón  no puedan acceder a los beneficios establecidos en la presente ley, podrán presentar sus solicitudes a través de los representantes de los pueblos e indígenas u originarios al Programa Integral Nacional para el Bienestar Familiar (INABIF), quien deberá valorar, previa evaluación de cada caso, e incorporarlos en el registro nominal de personas beneficiarias, privilegiando el interés superior del menor y su condición de vulnerabilidad por ser perteneciente a un pueblo indígena u originario.</a:t>
            </a:r>
            <a:endParaRPr lang="es-PE" sz="1800" dirty="0">
              <a:latin typeface="Arial MT"/>
              <a:ea typeface="Arial MT"/>
              <a:cs typeface="Arial MT"/>
            </a:endParaRPr>
          </a:p>
          <a:p>
            <a:pPr marL="0" indent="0" algn="just">
              <a:buNone/>
            </a:pPr>
            <a:r>
              <a:rPr lang="es-ES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Para el caso del registro de personas fallecidas de poblaciones indígenas u originarias que se encuentren en zonas distantes para acceder a una oficina del RENIEC, excepcionalmente podrá registrarse su defunción para los fines Registro de Información de Niñas, Niños y Adolescentes en Situación de Orfandad, a solicitud de INABIF”.</a:t>
            </a:r>
            <a:endParaRPr lang="es-PE" sz="1800" dirty="0">
              <a:effectLst/>
              <a:latin typeface="Arial MT"/>
              <a:ea typeface="Arial MT"/>
              <a:cs typeface="Arial MT"/>
            </a:endParaRPr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4129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1893EF-C4AA-CD51-2556-A170088B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3200" b="1" dirty="0">
                <a:latin typeface="+mn-lt"/>
              </a:rPr>
              <a:t>DEFICIENCIAS EN EL SISTEMA INTEGRADO DE MONITOREO Y ACOMPAÑAMIENTO DE NIÑAS, NIÑOS Y ADOLESCENTES EN SITUACIÓN DE ORFANDAD </a:t>
            </a:r>
            <a:endParaRPr lang="es-PE" sz="3200" b="1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042CF0A-C188-858E-AD85-2BEEFD04F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08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400" b="1" dirty="0"/>
              <a:t>1. </a:t>
            </a:r>
            <a:r>
              <a:rPr lang="es-ES" sz="2400" dirty="0"/>
              <a:t>La </a:t>
            </a:r>
            <a:r>
              <a:rPr lang="es-ES" sz="2400" b="1" dirty="0"/>
              <a:t>distancia que existen entre las comunidades nativas y las oficinas de  RENIEC</a:t>
            </a:r>
            <a:r>
              <a:rPr lang="es-ES" sz="2400" dirty="0"/>
              <a:t>, que está a días y costos de viaje, representan barreras geográficas y económicas que no les permiten acceder a la entidad competente para presentar su solicitud de registro en el Sistema Integrado de Monitoreo y Acompañamiento de Niñas, Niños y Adolescentes en Situación de Orfandad. </a:t>
            </a:r>
            <a:endParaRPr lang="es-PE" sz="2400" dirty="0"/>
          </a:p>
          <a:p>
            <a:pPr marL="0" indent="0" algn="just">
              <a:buNone/>
            </a:pPr>
            <a:r>
              <a:rPr lang="es-PE" sz="2400" b="1" dirty="0"/>
              <a:t>2. </a:t>
            </a:r>
            <a:r>
              <a:rPr lang="es-ES" sz="2400" b="1" dirty="0"/>
              <a:t>La mayoría de huérfanos carecen de certificados de defunción de sus padres</a:t>
            </a:r>
            <a:r>
              <a:rPr lang="es-ES" sz="2400" dirty="0"/>
              <a:t>, considerando las dificultades que existen para registrar el fallecimiento de las personas; debido a que la RENIEC no se acerca a cada comunidad para registrar muertos.</a:t>
            </a:r>
          </a:p>
          <a:p>
            <a:pPr marL="0" indent="0" algn="just">
              <a:buNone/>
            </a:pPr>
            <a:r>
              <a:rPr lang="es-ES" sz="2400" b="1" dirty="0"/>
              <a:t>3. </a:t>
            </a:r>
            <a:r>
              <a:rPr lang="es-ES" sz="18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s-ES" sz="2400" dirty="0"/>
              <a:t>urante la pandemia el </a:t>
            </a:r>
            <a:r>
              <a:rPr lang="es-ES" sz="2400" b="1" dirty="0"/>
              <a:t>sistema de salud no contó con pruebas rápidas para certificar muertes por la covid-19 </a:t>
            </a:r>
            <a:r>
              <a:rPr lang="es-ES" sz="2400" dirty="0"/>
              <a:t>y no certificaron gran parte de los decesos indígenas.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317335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B5B60BD-5906-035A-C57A-721957605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ES" b="1" dirty="0">
                <a:latin typeface="+mn-lt"/>
              </a:rPr>
              <a:t>POR ELLO SE PLANTEA</a:t>
            </a:r>
            <a:endParaRPr lang="es-PE" b="1" dirty="0">
              <a:latin typeface="+mn-lt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34CD151-E10C-74D2-DF4E-5C076274F0B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8585" y="1101726"/>
            <a:ext cx="10955215" cy="4486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 algn="just">
              <a:buNone/>
            </a:pPr>
            <a:r>
              <a:rPr lang="es-ES" sz="2800" dirty="0"/>
              <a:t>Incorporar una Disposición Complementaria Final a la Ley 31405, que señala:</a:t>
            </a:r>
          </a:p>
          <a:p>
            <a:pPr lvl="1" algn="just"/>
            <a:r>
              <a:rPr lang="es-ES" sz="2800" dirty="0"/>
              <a:t>Que, los niños, niñas y adolescentes pertenecientes a poblaciones indígenas u originarias que por diferentes causas, puedan </a:t>
            </a:r>
            <a:r>
              <a:rPr lang="es-ES" sz="2800" b="1" dirty="0"/>
              <a:t>presentar sus solicitudes a través de los representantes de los pueblos indígenas u originarios al Programa Integral Nacional para el Bienestar Familiar (INABIF).</a:t>
            </a:r>
          </a:p>
          <a:p>
            <a:pPr lvl="1" algn="just"/>
            <a:r>
              <a:rPr lang="es-ES" sz="2800" dirty="0"/>
              <a:t>El </a:t>
            </a:r>
            <a:r>
              <a:rPr lang="es-ES" sz="2800" b="1" dirty="0"/>
              <a:t>INABIF deberá valorar</a:t>
            </a:r>
            <a:r>
              <a:rPr lang="es-ES" sz="2800" dirty="0"/>
              <a:t>, previa  evaluación de cada caso e </a:t>
            </a:r>
            <a:r>
              <a:rPr lang="es-ES" sz="2800" b="1" dirty="0"/>
              <a:t>incorporarlos en el registro nominal de personas beneficiarias, </a:t>
            </a:r>
            <a:r>
              <a:rPr lang="es-ES" sz="2800" dirty="0"/>
              <a:t>privilegiando el interés superior del menor y su condición de vulnerabilidad por pertenecer a un pueblo indígena u originarias.</a:t>
            </a:r>
          </a:p>
        </p:txBody>
      </p:sp>
    </p:spTree>
    <p:extLst>
      <p:ext uri="{BB962C8B-B14F-4D97-AF65-F5344CB8AC3E}">
        <p14:creationId xmlns:p14="http://schemas.microsoft.com/office/powerpoint/2010/main" val="304715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C79A6E-42D7-E84D-A1A2-D2325B46A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latin typeface="+mn-lt"/>
              </a:rPr>
              <a:t>R</a:t>
            </a:r>
            <a:r>
              <a:rPr lang="es-PE" sz="4000" b="1" dirty="0">
                <a:latin typeface="+mn-lt"/>
              </a:rPr>
              <a:t>EGISTROS DE CONTAGIOS Y FALLECIDOS POR COVID-19 EN LA AMAZONÍA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0394B37-A400-4B4B-911C-CA80B683B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25563"/>
            <a:ext cx="10820400" cy="44008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PE" dirty="0"/>
              <a:t>Según los reportes del </a:t>
            </a:r>
            <a:r>
              <a:rPr lang="es-PE" b="1" dirty="0"/>
              <a:t>MINSA se ha registrado hasta la actualidad 217,264 personas que fallecieron </a:t>
            </a:r>
            <a:r>
              <a:rPr lang="es-PE" dirty="0"/>
              <a:t>debido a los contagios de COVID-19; pese a los esfuerzos realizados por el sistema de salud. RENIEC no ha logrado identificar y registrar el número total de personas fallecidas a causa del COVID-19.</a:t>
            </a:r>
          </a:p>
          <a:p>
            <a:pPr algn="just"/>
            <a:r>
              <a:rPr lang="es-ES" dirty="0"/>
              <a:t>De estas </a:t>
            </a:r>
            <a:r>
              <a:rPr lang="es-ES" b="1" dirty="0"/>
              <a:t>34,313 personas son parte de un pueblo indígenas andinos o amazónicos</a:t>
            </a:r>
            <a:r>
              <a:rPr lang="es-ES" dirty="0"/>
              <a:t>. Las regiones con mayor número de personas indígenas fallecidas son </a:t>
            </a:r>
            <a:r>
              <a:rPr lang="es-ES" b="1" dirty="0"/>
              <a:t>Loreto 7875, Amazonas 7324</a:t>
            </a:r>
            <a:r>
              <a:rPr lang="es-ES" dirty="0"/>
              <a:t>, Ayacucho 5207, Puno 2997, Ucayali 2836 entre otras.</a:t>
            </a:r>
          </a:p>
          <a:p>
            <a:pPr algn="just"/>
            <a:r>
              <a:rPr lang="es-ES" dirty="0"/>
              <a:t>Según estos reportes, los pueblos indígenas amazónicos con mayor número de </a:t>
            </a:r>
            <a:r>
              <a:rPr lang="es-ES" b="1" dirty="0"/>
              <a:t>casos de COVID-19 son: </a:t>
            </a:r>
            <a:r>
              <a:rPr lang="es-ES" b="1" dirty="0" err="1"/>
              <a:t>Awajun</a:t>
            </a:r>
            <a:r>
              <a:rPr lang="es-ES" b="1" dirty="0"/>
              <a:t> (Aguaruna y </a:t>
            </a:r>
            <a:r>
              <a:rPr lang="es-ES" b="1" dirty="0" err="1"/>
              <a:t>Aents</a:t>
            </a:r>
            <a:r>
              <a:rPr lang="es-ES" b="1" dirty="0"/>
              <a:t>) con 7915, </a:t>
            </a:r>
            <a:r>
              <a:rPr lang="es-ES" b="1" dirty="0" err="1"/>
              <a:t>Kichwaruna</a:t>
            </a:r>
            <a:r>
              <a:rPr lang="es-ES" b="1" dirty="0"/>
              <a:t> con 2988, </a:t>
            </a:r>
            <a:r>
              <a:rPr lang="es-ES" b="1" dirty="0" err="1"/>
              <a:t>Ashanika</a:t>
            </a:r>
            <a:r>
              <a:rPr lang="es-ES" b="1" dirty="0"/>
              <a:t> con 2121, Shipibo-</a:t>
            </a:r>
            <a:r>
              <a:rPr lang="es-ES" b="1" dirty="0" err="1"/>
              <a:t>Konibo</a:t>
            </a:r>
            <a:r>
              <a:rPr lang="es-ES" b="1" dirty="0"/>
              <a:t> con 1275, </a:t>
            </a:r>
            <a:r>
              <a:rPr lang="es-ES" b="1" dirty="0" err="1"/>
              <a:t>Yine</a:t>
            </a:r>
            <a:r>
              <a:rPr lang="es-ES" b="1" dirty="0"/>
              <a:t> </a:t>
            </a:r>
            <a:r>
              <a:rPr lang="es-ES" b="1" dirty="0" err="1"/>
              <a:t>Yam</a:t>
            </a:r>
            <a:r>
              <a:rPr lang="es-ES" b="1" dirty="0"/>
              <a:t> 599</a:t>
            </a:r>
            <a:r>
              <a:rPr lang="es-ES" dirty="0"/>
              <a:t>, entre otros.</a:t>
            </a:r>
          </a:p>
          <a:p>
            <a:pPr algn="just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2247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6B62FB-B3B6-C1E4-8187-5D61F9450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LA DEFENSORÍA DEL PUEBLO VIENE SIGUIENDO ESTOS CASOS </a:t>
            </a:r>
            <a:endParaRPr lang="es-PE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0CF0D6C-12BC-F349-7A7F-5455912DF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En noviembre del 2022 la </a:t>
            </a:r>
            <a:r>
              <a:rPr lang="es-ES" b="1" dirty="0"/>
              <a:t>Defensoría del Pueblo</a:t>
            </a:r>
            <a:r>
              <a:rPr lang="es-ES" dirty="0"/>
              <a:t>, </a:t>
            </a:r>
            <a:r>
              <a:rPr lang="es-ES" b="1" dirty="0"/>
              <a:t>identificó 10 niñas, niños y adolescentes pertenecientes a la comunidad indígena de </a:t>
            </a:r>
            <a:r>
              <a:rPr lang="es-ES" b="1" dirty="0" err="1"/>
              <a:t>Kusu</a:t>
            </a:r>
            <a:r>
              <a:rPr lang="es-ES" b="1" dirty="0"/>
              <a:t> </a:t>
            </a:r>
            <a:r>
              <a:rPr lang="es-ES" b="1" dirty="0" err="1"/>
              <a:t>Numpatkaim</a:t>
            </a:r>
            <a:r>
              <a:rPr lang="es-ES" dirty="0"/>
              <a:t>, en la provincia fronteriza de Condorcanqui, Amazonas; quienes </a:t>
            </a:r>
            <a:r>
              <a:rPr lang="es-ES" b="1" dirty="0"/>
              <a:t>debido a la falta de documentos que acrediten el fallecimiento de sus progenitores </a:t>
            </a:r>
            <a:r>
              <a:rPr lang="es-ES" dirty="0"/>
              <a:t>y los problemas de conectividad debido a la lejanía de la zona, </a:t>
            </a:r>
            <a:r>
              <a:rPr lang="es-ES" b="1" dirty="0"/>
              <a:t>se vieron impedidos de acceder a la asistencia económica y protección integral </a:t>
            </a:r>
            <a:r>
              <a:rPr lang="es-ES" dirty="0"/>
              <a:t>conforme a la Ley </a:t>
            </a:r>
            <a:r>
              <a:rPr lang="es-ES" dirty="0" err="1"/>
              <a:t>N.°</a:t>
            </a:r>
            <a:r>
              <a:rPr lang="es-ES" dirty="0"/>
              <a:t> 31405. </a:t>
            </a:r>
          </a:p>
          <a:p>
            <a:pPr algn="just"/>
            <a:r>
              <a:rPr lang="es-ES" dirty="0"/>
              <a:t>Según los datos recogidos por el antropólogo Rodrigo Lazo, se habría identificado al menos 300 casos de niños, niñas y adolescente indígenas huérfanos de en la provincia de Condorcanqui, Amazonas. </a:t>
            </a:r>
          </a:p>
          <a:p>
            <a:pPr algn="just"/>
            <a:r>
              <a:rPr lang="es-ES" dirty="0"/>
              <a:t>Este caso refleja las problemas a los que se enfrentan actualmente diversos niños y niñas en la Amazonía peruana; razón por la cual es importante modificar el actual marco normativo.  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04710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919973-9ABE-2647-AA23-CB65F5A0C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26972AB-5FC6-6D4C-8322-6FC57596C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E" dirty="0"/>
              <a:t>Con la incorporación de esta disposición complementaria final a la “</a:t>
            </a:r>
            <a:r>
              <a:rPr lang="es-ES" dirty="0"/>
              <a:t>Ley N°31405 – Ley que promueve la protección y desarrollo integral de las niñas, niños y adolescentes que se encuentran en situación de orfandad”; los niños, niñas y adolescentes de población indígena u originaria, cuyos progenitores hayan fallecido, podrán acceder a los beneficios de la Ley, que implica recibir una pensión de orfandad.</a:t>
            </a:r>
          </a:p>
          <a:p>
            <a:pPr algn="just"/>
            <a:r>
              <a:rPr lang="es-PE" dirty="0"/>
              <a:t>Permitirá mejorar el acceso a servicios básicos, por ende mejorar la calidad de vida de los menores indígenas de las comunidades sobre todo de la zona amazónica.</a:t>
            </a:r>
          </a:p>
        </p:txBody>
      </p:sp>
    </p:spTree>
    <p:extLst>
      <p:ext uri="{BB962C8B-B14F-4D97-AF65-F5344CB8AC3E}">
        <p14:creationId xmlns:p14="http://schemas.microsoft.com/office/powerpoint/2010/main" val="51303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D9C50CD-E879-F649-B31F-BEBE13812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5097"/>
            <a:ext cx="10515600" cy="1374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6000" dirty="0"/>
              <a:t>¡GRACIAS!</a:t>
            </a:r>
            <a:endParaRPr lang="es-PE" sz="6000" dirty="0"/>
          </a:p>
        </p:txBody>
      </p:sp>
    </p:spTree>
    <p:extLst>
      <p:ext uri="{BB962C8B-B14F-4D97-AF65-F5344CB8AC3E}">
        <p14:creationId xmlns:p14="http://schemas.microsoft.com/office/powerpoint/2010/main" val="3675828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</TotalTime>
  <Words>1027</Words>
  <Application>Microsoft Office PowerPoint</Application>
  <PresentationFormat>Panorámica</PresentationFormat>
  <Paragraphs>30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 MT</vt:lpstr>
      <vt:lpstr>Calibri</vt:lpstr>
      <vt:lpstr>Calibri Light</vt:lpstr>
      <vt:lpstr>Tema de Office</vt:lpstr>
      <vt:lpstr>PROYECTO DE LEY N°3691/2022-CR, QUE PROPONE LA LEY QUE GARANTIZA EL ACCESO A PENSIÓN DE ORFANDAD DE NIÑAS, NIÑOS Y ADOLESCENTES DE PUEBLOS INDÍGENAS DENTRO DE LOS ALCANCES DE LA LEY N°31405</vt:lpstr>
      <vt:lpstr>Presentación de PowerPoint</vt:lpstr>
      <vt:lpstr>Presentación de PowerPoint</vt:lpstr>
      <vt:lpstr>DEFICIENCIAS EN EL SISTEMA INTEGRADO DE MONITOREO Y ACOMPAÑAMIENTO DE NIÑAS, NIÑOS Y ADOLESCENTES EN SITUACIÓN DE ORFANDAD </vt:lpstr>
      <vt:lpstr>POR ELLO SE PLANTEA</vt:lpstr>
      <vt:lpstr>REGISTROS DE CONTAGIOS Y FALLECIDOS POR COVID-19 EN LA AMAZONÍA </vt:lpstr>
      <vt:lpstr>LA DEFENSORÍA DEL PUEBLO VIENE SIGUIENDO ESTOS CASOS </vt:lpstr>
      <vt:lpstr>CONCLUSIONES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Héctor Abanto</dc:creator>
  <cp:lastModifiedBy>Lisel Valladares Gutierrez</cp:lastModifiedBy>
  <cp:revision>60</cp:revision>
  <dcterms:created xsi:type="dcterms:W3CDTF">2022-02-23T20:21:27Z</dcterms:created>
  <dcterms:modified xsi:type="dcterms:W3CDTF">2023-05-15T17:42:20Z</dcterms:modified>
</cp:coreProperties>
</file>