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4" r:id="rId5"/>
  </p:sldMasterIdLst>
  <p:notesMasterIdLst>
    <p:notesMasterId r:id="rId17"/>
  </p:notesMasterIdLst>
  <p:handoutMasterIdLst>
    <p:handoutMasterId r:id="rId18"/>
  </p:handoutMasterIdLst>
  <p:sldIdLst>
    <p:sldId id="300" r:id="rId6"/>
    <p:sldId id="271" r:id="rId7"/>
    <p:sldId id="305" r:id="rId8"/>
    <p:sldId id="317" r:id="rId9"/>
    <p:sldId id="318" r:id="rId10"/>
    <p:sldId id="320" r:id="rId11"/>
    <p:sldId id="321" r:id="rId12"/>
    <p:sldId id="322" r:id="rId13"/>
    <p:sldId id="324" r:id="rId14"/>
    <p:sldId id="316" r:id="rId15"/>
    <p:sldId id="325" r:id="rId16"/>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 damos la bienvenida" id="{E75E278A-FF0E-49A4-B170-79828D63BBAD}">
          <p14:sldIdLst>
            <p14:sldId id="300"/>
          </p14:sldIdLst>
        </p14:section>
        <p14:section name="Diseñar, Transformación, Anotar, Trabajar en colaboración, Información" id="{B9B51309-D148-4332-87C2-07BE32FBCA3B}">
          <p14:sldIdLst>
            <p14:sldId id="271"/>
            <p14:sldId id="305"/>
            <p14:sldId id="317"/>
            <p14:sldId id="318"/>
            <p14:sldId id="320"/>
            <p14:sldId id="321"/>
            <p14:sldId id="322"/>
            <p14:sldId id="324"/>
            <p14:sldId id="316"/>
            <p14:sldId id="325"/>
          </p14:sldIdLst>
        </p14:section>
        <p14:section name="Más información" id="{2CC34DB2-6590-42C0-AD4B-A04C6060184E}">
          <p14:sldIdLst/>
        </p14:section>
        <p14:section name="Sección sin título" id="{C233C751-6711-482C-AE06-1E12AD6E80E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940" userDrawn="1">
          <p15:clr>
            <a:srgbClr val="A4A3A4"/>
          </p15:clr>
        </p15:guide>
        <p15:guide id="4" pos="40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CFB6"/>
    <a:srgbClr val="F8CAB6"/>
    <a:srgbClr val="F5F5F5"/>
    <a:srgbClr val="0000FF"/>
    <a:srgbClr val="DD462F"/>
    <a:srgbClr val="D24726"/>
    <a:srgbClr val="404040"/>
    <a:srgbClr val="FF9B45"/>
    <a:srgbClr val="9239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26" autoAdjust="0"/>
  </p:normalViewPr>
  <p:slideViewPr>
    <p:cSldViewPr snapToGrid="0">
      <p:cViewPr varScale="1">
        <p:scale>
          <a:sx n="79" d="100"/>
          <a:sy n="79" d="100"/>
        </p:scale>
        <p:origin x="72" y="82"/>
      </p:cViewPr>
      <p:guideLst>
        <p:guide orient="horz" pos="2160"/>
        <p:guide pos="3840"/>
        <p:guide pos="3940"/>
        <p:guide pos="40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 /><Relationship Id="rId13" Type="http://schemas.openxmlformats.org/officeDocument/2006/relationships/slide" Target="slides/slide8.xml" /><Relationship Id="rId18" Type="http://schemas.openxmlformats.org/officeDocument/2006/relationships/handoutMaster" Target="handoutMasters/handoutMaster1.xml" /><Relationship Id="rId3" Type="http://schemas.openxmlformats.org/officeDocument/2006/relationships/customXml" Target="../customXml/item3.xml" /><Relationship Id="rId21" Type="http://schemas.openxmlformats.org/officeDocument/2006/relationships/viewProps" Target="viewProps.xml" /><Relationship Id="rId7" Type="http://schemas.openxmlformats.org/officeDocument/2006/relationships/slide" Target="slides/slide2.xml" /><Relationship Id="rId12" Type="http://schemas.openxmlformats.org/officeDocument/2006/relationships/slide" Target="slides/slide7.xml" /><Relationship Id="rId17" Type="http://schemas.openxmlformats.org/officeDocument/2006/relationships/notesMaster" Target="notesMasters/notesMaster1.xml" /><Relationship Id="rId2" Type="http://schemas.openxmlformats.org/officeDocument/2006/relationships/customXml" Target="../customXml/item2.xml" /><Relationship Id="rId16" Type="http://schemas.openxmlformats.org/officeDocument/2006/relationships/slide" Target="slides/slide11.xml" /><Relationship Id="rId20" Type="http://schemas.openxmlformats.org/officeDocument/2006/relationships/presProps" Target="presProps.xml" /><Relationship Id="rId1" Type="http://schemas.openxmlformats.org/officeDocument/2006/relationships/customXml" Target="../customXml/item1.xml" /><Relationship Id="rId6" Type="http://schemas.openxmlformats.org/officeDocument/2006/relationships/slide" Target="slides/slide1.xml" /><Relationship Id="rId11" Type="http://schemas.openxmlformats.org/officeDocument/2006/relationships/slide" Target="slides/slide6.xml" /><Relationship Id="rId5" Type="http://schemas.openxmlformats.org/officeDocument/2006/relationships/slideMaster" Target="slideMasters/slideMaster2.xml" /><Relationship Id="rId15" Type="http://schemas.openxmlformats.org/officeDocument/2006/relationships/slide" Target="slides/slide10.xml" /><Relationship Id="rId23" Type="http://schemas.openxmlformats.org/officeDocument/2006/relationships/tableStyles" Target="tableStyles.xml" /><Relationship Id="rId10" Type="http://schemas.openxmlformats.org/officeDocument/2006/relationships/slide" Target="slides/slide5.xml" /><Relationship Id="rId19" Type="http://schemas.openxmlformats.org/officeDocument/2006/relationships/commentAuthors" Target="commentAuthors.xml" /><Relationship Id="rId4" Type="http://schemas.openxmlformats.org/officeDocument/2006/relationships/slideMaster" Target="slideMasters/slideMaster1.xml" /><Relationship Id="rId9" Type="http://schemas.openxmlformats.org/officeDocument/2006/relationships/slide" Target="slides/slide4.xml" /><Relationship Id="rId14" Type="http://schemas.openxmlformats.org/officeDocument/2006/relationships/slide" Target="slides/slide9.xml" /><Relationship Id="rId22" Type="http://schemas.openxmlformats.org/officeDocument/2006/relationships/theme" Target="theme/theme1.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E7C177B-B36A-42FB-963C-4A4062E11465}" type="datetime1">
              <a:rPr lang="es-ES" smtClean="0"/>
              <a:t>13/03/2023</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679768-A2FC-4D08-91F6-8DCE6C566B36}" type="slidenum">
              <a:rPr lang="es-ES" smtClean="0"/>
              <a:t>‹Nº›</a:t>
            </a:fld>
            <a:endParaRPr lang="es-ES"/>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D6E2F-8700-4332-938B-4B711CF8351C}" type="datetime1">
              <a:rPr lang="es-ES" smtClean="0"/>
              <a:pPr/>
              <a:t>13/03/2023</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F61EA0F-A667-4B49-8422-0062BC55E249}" type="slidenum">
              <a:rPr lang="es-ES" noProof="0" smtClean="0"/>
              <a:t>‹Nº›</a:t>
            </a:fld>
            <a:endParaRPr lang="es-ES" noProof="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2</a:t>
            </a:fld>
            <a:endParaRPr lang="es-ES"/>
          </a:p>
        </p:txBody>
      </p:sp>
    </p:spTree>
    <p:extLst>
      <p:ext uri="{BB962C8B-B14F-4D97-AF65-F5344CB8AC3E}">
        <p14:creationId xmlns:p14="http://schemas.microsoft.com/office/powerpoint/2010/main" val="1916528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3</a:t>
            </a:fld>
            <a:endParaRPr lang="es-ES"/>
          </a:p>
        </p:txBody>
      </p:sp>
    </p:spTree>
    <p:extLst>
      <p:ext uri="{BB962C8B-B14F-4D97-AF65-F5344CB8AC3E}">
        <p14:creationId xmlns:p14="http://schemas.microsoft.com/office/powerpoint/2010/main" val="2886787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4</a:t>
            </a:fld>
            <a:endParaRPr lang="es-ES"/>
          </a:p>
        </p:txBody>
      </p:sp>
    </p:spTree>
    <p:extLst>
      <p:ext uri="{BB962C8B-B14F-4D97-AF65-F5344CB8AC3E}">
        <p14:creationId xmlns:p14="http://schemas.microsoft.com/office/powerpoint/2010/main" val="2218922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5</a:t>
            </a:fld>
            <a:endParaRPr lang="es-ES"/>
          </a:p>
        </p:txBody>
      </p:sp>
    </p:spTree>
    <p:extLst>
      <p:ext uri="{BB962C8B-B14F-4D97-AF65-F5344CB8AC3E}">
        <p14:creationId xmlns:p14="http://schemas.microsoft.com/office/powerpoint/2010/main" val="556944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6</a:t>
            </a:fld>
            <a:endParaRPr lang="es-ES"/>
          </a:p>
        </p:txBody>
      </p:sp>
    </p:spTree>
    <p:extLst>
      <p:ext uri="{BB962C8B-B14F-4D97-AF65-F5344CB8AC3E}">
        <p14:creationId xmlns:p14="http://schemas.microsoft.com/office/powerpoint/2010/main" val="3885095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7</a:t>
            </a:fld>
            <a:endParaRPr lang="es-ES"/>
          </a:p>
        </p:txBody>
      </p:sp>
    </p:spTree>
    <p:extLst>
      <p:ext uri="{BB962C8B-B14F-4D97-AF65-F5344CB8AC3E}">
        <p14:creationId xmlns:p14="http://schemas.microsoft.com/office/powerpoint/2010/main" val="1878147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10</a:t>
            </a:fld>
            <a:endParaRPr lang="es-ES"/>
          </a:p>
        </p:txBody>
      </p:sp>
    </p:spTree>
    <p:extLst>
      <p:ext uri="{BB962C8B-B14F-4D97-AF65-F5344CB8AC3E}">
        <p14:creationId xmlns:p14="http://schemas.microsoft.com/office/powerpoint/2010/main" val="928140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Rectángulo 6"/>
          <p:cNvSpPr/>
          <p:nvPr userDrawn="1"/>
        </p:nvSpPr>
        <p:spPr bwMode="blackWhite">
          <a:xfrm>
            <a:off x="254950" y="262784"/>
            <a:ext cx="11682101" cy="633243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2" name="Título 1"/>
          <p:cNvSpPr>
            <a:spLocks noGrp="1"/>
          </p:cNvSpPr>
          <p:nvPr>
            <p:ph type="title"/>
          </p:nvPr>
        </p:nvSpPr>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17185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A9EBFF6-03F5-4FDA-B3DA-C1C3A4BFC27C}" type="datetimeFigureOut">
              <a:rPr lang="es-ES" smtClean="0"/>
              <a:pPr/>
              <a:t>13/03/2023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19DAF0B-B479-4753-B10B-19371B698FFB}" type="slidenum">
              <a:rPr lang="es-ES" smtClean="0"/>
              <a:pPr/>
              <a:t>‹Nº›</a:t>
            </a:fld>
            <a:endParaRPr lang="es-ES"/>
          </a:p>
        </p:txBody>
      </p:sp>
    </p:spTree>
    <p:extLst>
      <p:ext uri="{BB962C8B-B14F-4D97-AF65-F5344CB8AC3E}">
        <p14:creationId xmlns:p14="http://schemas.microsoft.com/office/powerpoint/2010/main" val="2528034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DA9EBFF6-03F5-4FDA-B3DA-C1C3A4BFC27C}" type="datetimeFigureOut">
              <a:rPr lang="es-ES" smtClean="0"/>
              <a:pPr/>
              <a:t>13/03/2023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19DAF0B-B479-4753-B10B-19371B698FFB}" type="slidenum">
              <a:rPr lang="es-ES" smtClean="0"/>
              <a:pPr/>
              <a:t>‹Nº›</a:t>
            </a:fld>
            <a:endParaRPr lang="es-ES"/>
          </a:p>
        </p:txBody>
      </p:sp>
    </p:spTree>
    <p:extLst>
      <p:ext uri="{BB962C8B-B14F-4D97-AF65-F5344CB8AC3E}">
        <p14:creationId xmlns:p14="http://schemas.microsoft.com/office/powerpoint/2010/main" val="2348488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DA9EBFF6-03F5-4FDA-B3DA-C1C3A4BFC27C}" type="datetimeFigureOut">
              <a:rPr lang="es-ES" smtClean="0"/>
              <a:pPr/>
              <a:t>13/03/2023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19DAF0B-B479-4753-B10B-19371B698FFB}" type="slidenum">
              <a:rPr lang="es-ES" smtClean="0"/>
              <a:pPr/>
              <a:t>‹Nº›</a:t>
            </a:fld>
            <a:endParaRPr lang="es-ES"/>
          </a:p>
        </p:txBody>
      </p:sp>
    </p:spTree>
    <p:extLst>
      <p:ext uri="{BB962C8B-B14F-4D97-AF65-F5344CB8AC3E}">
        <p14:creationId xmlns:p14="http://schemas.microsoft.com/office/powerpoint/2010/main" val="3004148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DA9EBFF6-03F5-4FDA-B3DA-C1C3A4BFC27C}" type="datetimeFigureOut">
              <a:rPr lang="es-ES" smtClean="0"/>
              <a:pPr/>
              <a:t>13/03/2023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19DAF0B-B479-4753-B10B-19371B698FFB}" type="slidenum">
              <a:rPr lang="es-ES" smtClean="0"/>
              <a:pPr/>
              <a:t>‹Nº›</a:t>
            </a:fld>
            <a:endParaRPr lang="es-ES"/>
          </a:p>
        </p:txBody>
      </p:sp>
    </p:spTree>
    <p:extLst>
      <p:ext uri="{BB962C8B-B14F-4D97-AF65-F5344CB8AC3E}">
        <p14:creationId xmlns:p14="http://schemas.microsoft.com/office/powerpoint/2010/main" val="278973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DA9EBFF6-03F5-4FDA-B3DA-C1C3A4BFC27C}" type="datetimeFigureOut">
              <a:rPr lang="es-ES" smtClean="0"/>
              <a:pPr/>
              <a:t>13/03/2023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19DAF0B-B479-4753-B10B-19371B698FFB}" type="slidenum">
              <a:rPr lang="es-ES" smtClean="0"/>
              <a:pPr/>
              <a:t>‹Nº›</a:t>
            </a:fld>
            <a:endParaRPr lang="es-ES"/>
          </a:p>
        </p:txBody>
      </p:sp>
    </p:spTree>
    <p:extLst>
      <p:ext uri="{BB962C8B-B14F-4D97-AF65-F5344CB8AC3E}">
        <p14:creationId xmlns:p14="http://schemas.microsoft.com/office/powerpoint/2010/main" val="223373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9" name="Rectángulo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s-ES" sz="1800" noProof="0"/>
          </a:p>
        </p:txBody>
      </p:sp>
      <p:cxnSp>
        <p:nvCxnSpPr>
          <p:cNvPr id="12" name="Conector recto 11"/>
          <p:cNvCxnSpPr/>
          <p:nvPr userDrawn="1"/>
        </p:nvCxnSpPr>
        <p:spPr>
          <a:xfrm>
            <a:off x="604434" y="1196392"/>
            <a:ext cx="10983132"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Título 3"/>
          <p:cNvSpPr>
            <a:spLocks noGrp="1"/>
          </p:cNvSpPr>
          <p:nvPr>
            <p:ph type="title"/>
          </p:nvPr>
        </p:nvSpPr>
        <p:spPr>
          <a:xfrm>
            <a:off x="521207" y="448056"/>
            <a:ext cx="6877119" cy="640080"/>
          </a:xfrm>
        </p:spPr>
        <p:txBody>
          <a:bodyPr rtlCol="0" anchor="b" anchorCtr="0">
            <a:normAutofit/>
          </a:bodyPr>
          <a:lstStyle>
            <a:lvl1pPr>
              <a:defRPr sz="2800">
                <a:solidFill>
                  <a:schemeClr val="bg2">
                    <a:lumMod val="25000"/>
                  </a:schemeClr>
                </a:solidFill>
              </a:defRPr>
            </a:lvl1pPr>
          </a:lstStyle>
          <a:p>
            <a:pPr rtl="0"/>
            <a:r>
              <a:rPr lang="es-ES" noProof="0"/>
              <a:t>Haga clic para modificar el estilo de título del patrón</a:t>
            </a:r>
          </a:p>
        </p:txBody>
      </p:sp>
      <p:sp>
        <p:nvSpPr>
          <p:cNvPr id="3" name="Marcador de posición de contenido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rtl="0">
              <a:lnSpc>
                <a:spcPct val="150000"/>
              </a:lnSpc>
              <a:spcBef>
                <a:spcPts val="1000"/>
              </a:spcBef>
              <a:spcAft>
                <a:spcPts val="1200"/>
              </a:spcAft>
              <a:buNone/>
            </a:pPr>
            <a:r>
              <a:rPr lang="es-ES" noProof="0"/>
              <a:t>Haga clic para modificar los estilos de texto del patrón</a:t>
            </a:r>
          </a:p>
          <a:p>
            <a:pPr marL="0" lvl="1" indent="0" rtl="0">
              <a:lnSpc>
                <a:spcPct val="150000"/>
              </a:lnSpc>
              <a:spcBef>
                <a:spcPts val="1000"/>
              </a:spcBef>
              <a:spcAft>
                <a:spcPts val="1200"/>
              </a:spcAft>
              <a:buNone/>
            </a:pPr>
            <a:r>
              <a:rPr lang="es-ES" noProof="0"/>
              <a:t>Segundo nivel</a:t>
            </a:r>
          </a:p>
          <a:p>
            <a:pPr marL="0" lvl="2" indent="0" rtl="0">
              <a:lnSpc>
                <a:spcPct val="150000"/>
              </a:lnSpc>
              <a:spcBef>
                <a:spcPts val="1000"/>
              </a:spcBef>
              <a:spcAft>
                <a:spcPts val="1200"/>
              </a:spcAft>
              <a:buNone/>
            </a:pPr>
            <a:r>
              <a:rPr lang="es-ES" noProof="0"/>
              <a:t>Tercer nivel</a:t>
            </a:r>
          </a:p>
          <a:p>
            <a:pPr marL="0" lvl="3" indent="0" rtl="0">
              <a:lnSpc>
                <a:spcPct val="150000"/>
              </a:lnSpc>
              <a:spcBef>
                <a:spcPts val="1000"/>
              </a:spcBef>
              <a:spcAft>
                <a:spcPts val="1200"/>
              </a:spcAft>
              <a:buNone/>
            </a:pPr>
            <a:r>
              <a:rPr lang="es-ES" noProof="0"/>
              <a:t>Cuarto nivel</a:t>
            </a:r>
          </a:p>
          <a:p>
            <a:pPr marL="0" lvl="4" indent="0" rtl="0">
              <a:lnSpc>
                <a:spcPct val="150000"/>
              </a:lnSpc>
              <a:spcBef>
                <a:spcPts val="1000"/>
              </a:spcBef>
              <a:spcAft>
                <a:spcPts val="1200"/>
              </a:spcAft>
              <a:buNone/>
            </a:pPr>
            <a:r>
              <a:rPr lang="es-ES" noProof="0"/>
              <a:t>Quinto nivel</a:t>
            </a:r>
          </a:p>
        </p:txBody>
      </p:sp>
      <p:sp>
        <p:nvSpPr>
          <p:cNvPr id="6" name="Marcador de fecha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8BBF53A3-647D-4EB5-8024-AB2FE87A599F}" type="datetime1">
              <a:rPr lang="es-ES" noProof="0" smtClean="0"/>
              <a:t>13/03/2023</a:t>
            </a:fld>
            <a:endParaRPr lang="es-ES" noProof="0"/>
          </a:p>
        </p:txBody>
      </p:sp>
      <p:sp>
        <p:nvSpPr>
          <p:cNvPr id="7" name="Marcador de pie de página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es-ES" noProof="0"/>
          </a:p>
        </p:txBody>
      </p:sp>
      <p:sp>
        <p:nvSpPr>
          <p:cNvPr id="8" name="Marcador de posición de número de diapositiva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es-ES" noProof="0" smtClean="0"/>
              <a:pPr rtl="0"/>
              <a:t>‹Nº›</a:t>
            </a:fld>
            <a:endParaRPr lang="es-ES" noProof="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9" name="Rectángulo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10" name="Rectángulo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2" name="Título 1"/>
          <p:cNvSpPr>
            <a:spLocks noGrp="1"/>
          </p:cNvSpPr>
          <p:nvPr>
            <p:ph type="title"/>
          </p:nvPr>
        </p:nvSpPr>
        <p:spPr>
          <a:xfrm>
            <a:off x="521208" y="1536192"/>
            <a:ext cx="6876288" cy="640080"/>
          </a:xfrm>
        </p:spPr>
        <p:txBody>
          <a:bodyPr rtlCol="0">
            <a:normAutofit/>
          </a:bodyPr>
          <a:lstStyle>
            <a:lvl1pPr>
              <a:defRPr sz="3600">
                <a:solidFill>
                  <a:schemeClr val="bg1"/>
                </a:solidFill>
              </a:defRPr>
            </a:lvl1pPr>
          </a:lstStyle>
          <a:p>
            <a:pPr rtl="0"/>
            <a:r>
              <a:rPr lang="es-ES" noProof="0"/>
              <a:t>Haga clic para modificar el estilo de título del patrón</a:t>
            </a:r>
          </a:p>
        </p:txBody>
      </p:sp>
      <p:sp>
        <p:nvSpPr>
          <p:cNvPr id="7" name="Marcador de contenido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rtl="0">
              <a:lnSpc>
                <a:spcPct val="150000"/>
              </a:lnSpc>
              <a:spcBef>
                <a:spcPts val="1000"/>
              </a:spcBef>
              <a:spcAft>
                <a:spcPts val="1200"/>
              </a:spcAft>
              <a:buNone/>
            </a:pPr>
            <a:r>
              <a:rPr lang="es-ES" noProof="0"/>
              <a:t>Haga clic para modificar los estilos de texto del patrón</a:t>
            </a:r>
          </a:p>
          <a:p>
            <a:pPr marL="0" lvl="1" indent="0" rtl="0">
              <a:lnSpc>
                <a:spcPct val="150000"/>
              </a:lnSpc>
              <a:spcBef>
                <a:spcPts val="1000"/>
              </a:spcBef>
              <a:spcAft>
                <a:spcPts val="1200"/>
              </a:spcAft>
              <a:buNone/>
            </a:pPr>
            <a:r>
              <a:rPr lang="es-ES" noProof="0"/>
              <a:t>Segundo nivel</a:t>
            </a:r>
          </a:p>
          <a:p>
            <a:pPr marL="0" lvl="2" indent="0" rtl="0">
              <a:lnSpc>
                <a:spcPct val="150000"/>
              </a:lnSpc>
              <a:spcBef>
                <a:spcPts val="1000"/>
              </a:spcBef>
              <a:spcAft>
                <a:spcPts val="1200"/>
              </a:spcAft>
              <a:buNone/>
            </a:pPr>
            <a:r>
              <a:rPr lang="es-ES" noProof="0"/>
              <a:t>Tercer nivel</a:t>
            </a:r>
          </a:p>
          <a:p>
            <a:pPr marL="0" lvl="3" indent="0" rtl="0">
              <a:lnSpc>
                <a:spcPct val="150000"/>
              </a:lnSpc>
              <a:spcBef>
                <a:spcPts val="1000"/>
              </a:spcBef>
              <a:spcAft>
                <a:spcPts val="1200"/>
              </a:spcAft>
              <a:buNone/>
            </a:pPr>
            <a:r>
              <a:rPr lang="es-ES" noProof="0"/>
              <a:t>Cuarto nivel</a:t>
            </a:r>
          </a:p>
          <a:p>
            <a:pPr marL="0" lvl="4" indent="0" rtl="0">
              <a:lnSpc>
                <a:spcPct val="150000"/>
              </a:lnSpc>
              <a:spcBef>
                <a:spcPts val="1000"/>
              </a:spcBef>
              <a:spcAft>
                <a:spcPts val="1200"/>
              </a:spcAft>
              <a:buNone/>
            </a:pPr>
            <a:r>
              <a:rPr lang="es-ES" noProof="0"/>
              <a:t>Quinto nivel</a:t>
            </a:r>
          </a:p>
        </p:txBody>
      </p:sp>
    </p:spTree>
    <p:extLst>
      <p:ext uri="{BB962C8B-B14F-4D97-AF65-F5344CB8AC3E}">
        <p14:creationId xmlns:p14="http://schemas.microsoft.com/office/powerpoint/2010/main" val="133565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DA9EBFF6-03F5-4FDA-B3DA-C1C3A4BFC27C}" type="datetimeFigureOut">
              <a:rPr lang="es-ES" smtClean="0"/>
              <a:pPr/>
              <a:t>13/03/2023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19DAF0B-B479-4753-B10B-19371B698FFB}" type="slidenum">
              <a:rPr lang="es-ES" smtClean="0"/>
              <a:pPr/>
              <a:t>‹Nº›</a:t>
            </a:fld>
            <a:endParaRPr lang="es-ES"/>
          </a:p>
        </p:txBody>
      </p:sp>
    </p:spTree>
    <p:extLst>
      <p:ext uri="{BB962C8B-B14F-4D97-AF65-F5344CB8AC3E}">
        <p14:creationId xmlns:p14="http://schemas.microsoft.com/office/powerpoint/2010/main" val="3097401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DA9EBFF6-03F5-4FDA-B3DA-C1C3A4BFC27C}" type="datetimeFigureOut">
              <a:rPr lang="es-ES" smtClean="0"/>
              <a:pPr/>
              <a:t>13/03/2023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19DAF0B-B479-4753-B10B-19371B698FFB}" type="slidenum">
              <a:rPr lang="es-ES" smtClean="0"/>
              <a:pPr/>
              <a:t>‹Nº›</a:t>
            </a:fld>
            <a:endParaRPr lang="es-ES"/>
          </a:p>
        </p:txBody>
      </p:sp>
    </p:spTree>
    <p:extLst>
      <p:ext uri="{BB962C8B-B14F-4D97-AF65-F5344CB8AC3E}">
        <p14:creationId xmlns:p14="http://schemas.microsoft.com/office/powerpoint/2010/main" val="354025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DA9EBFF6-03F5-4FDA-B3DA-C1C3A4BFC27C}" type="datetimeFigureOut">
              <a:rPr lang="es-ES" smtClean="0"/>
              <a:pPr/>
              <a:t>13/03/2023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19DAF0B-B479-4753-B10B-19371B698FFB}" type="slidenum">
              <a:rPr lang="es-ES" smtClean="0"/>
              <a:pPr/>
              <a:t>‹Nº›</a:t>
            </a:fld>
            <a:endParaRPr lang="es-ES"/>
          </a:p>
        </p:txBody>
      </p:sp>
    </p:spTree>
    <p:extLst>
      <p:ext uri="{BB962C8B-B14F-4D97-AF65-F5344CB8AC3E}">
        <p14:creationId xmlns:p14="http://schemas.microsoft.com/office/powerpoint/2010/main" val="1564017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DA9EBFF6-03F5-4FDA-B3DA-C1C3A4BFC27C}" type="datetimeFigureOut">
              <a:rPr lang="es-ES" smtClean="0"/>
              <a:pPr/>
              <a:t>13/03/2023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19DAF0B-B479-4753-B10B-19371B698FFB}" type="slidenum">
              <a:rPr lang="es-ES" smtClean="0"/>
              <a:pPr/>
              <a:t>‹Nº›</a:t>
            </a:fld>
            <a:endParaRPr lang="es-ES"/>
          </a:p>
        </p:txBody>
      </p:sp>
    </p:spTree>
    <p:extLst>
      <p:ext uri="{BB962C8B-B14F-4D97-AF65-F5344CB8AC3E}">
        <p14:creationId xmlns:p14="http://schemas.microsoft.com/office/powerpoint/2010/main" val="1146596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DA9EBFF6-03F5-4FDA-B3DA-C1C3A4BFC27C}" type="datetimeFigureOut">
              <a:rPr lang="es-ES" smtClean="0"/>
              <a:pPr/>
              <a:t>13/03/2023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19DAF0B-B479-4753-B10B-19371B698FFB}" type="slidenum">
              <a:rPr lang="es-ES" smtClean="0"/>
              <a:pPr/>
              <a:t>‹Nº›</a:t>
            </a:fld>
            <a:endParaRPr lang="es-ES"/>
          </a:p>
        </p:txBody>
      </p:sp>
    </p:spTree>
    <p:extLst>
      <p:ext uri="{BB962C8B-B14F-4D97-AF65-F5344CB8AC3E}">
        <p14:creationId xmlns:p14="http://schemas.microsoft.com/office/powerpoint/2010/main" val="3492566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DA9EBFF6-03F5-4FDA-B3DA-C1C3A4BFC27C}" type="datetimeFigureOut">
              <a:rPr lang="es-ES" smtClean="0"/>
              <a:pPr/>
              <a:t>13/03/2023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19DAF0B-B479-4753-B10B-19371B698FFB}" type="slidenum">
              <a:rPr lang="es-ES" smtClean="0"/>
              <a:pPr/>
              <a:t>‹Nº›</a:t>
            </a:fld>
            <a:endParaRPr lang="es-ES"/>
          </a:p>
        </p:txBody>
      </p:sp>
    </p:spTree>
    <p:extLst>
      <p:ext uri="{BB962C8B-B14F-4D97-AF65-F5344CB8AC3E}">
        <p14:creationId xmlns:p14="http://schemas.microsoft.com/office/powerpoint/2010/main" val="34159743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4" Type="http://schemas.openxmlformats.org/officeDocument/2006/relationships/theme" Target="../theme/theme1.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 /><Relationship Id="rId3" Type="http://schemas.openxmlformats.org/officeDocument/2006/relationships/slideLayout" Target="../slideLayouts/slideLayout6.xml" /><Relationship Id="rId7" Type="http://schemas.openxmlformats.org/officeDocument/2006/relationships/slideLayout" Target="../slideLayouts/slideLayout10.xml" /><Relationship Id="rId12" Type="http://schemas.openxmlformats.org/officeDocument/2006/relationships/theme" Target="../theme/theme2.xml" /><Relationship Id="rId2" Type="http://schemas.openxmlformats.org/officeDocument/2006/relationships/slideLayout" Target="../slideLayouts/slideLayout5.xml" /><Relationship Id="rId1" Type="http://schemas.openxmlformats.org/officeDocument/2006/relationships/slideLayout" Target="../slideLayouts/slideLayout4.xml" /><Relationship Id="rId6" Type="http://schemas.openxmlformats.org/officeDocument/2006/relationships/slideLayout" Target="../slideLayouts/slideLayout9.xml" /><Relationship Id="rId11" Type="http://schemas.openxmlformats.org/officeDocument/2006/relationships/slideLayout" Target="../slideLayouts/slideLayout14.xml" /><Relationship Id="rId5" Type="http://schemas.openxmlformats.org/officeDocument/2006/relationships/slideLayout" Target="../slideLayouts/slideLayout8.xml" /><Relationship Id="rId10" Type="http://schemas.openxmlformats.org/officeDocument/2006/relationships/slideLayout" Target="../slideLayouts/slideLayout13.xml" /><Relationship Id="rId4" Type="http://schemas.openxmlformats.org/officeDocument/2006/relationships/slideLayout" Target="../slideLayouts/slideLayout7.xml" /><Relationship Id="rId9" Type="http://schemas.openxmlformats.org/officeDocument/2006/relationships/slideLayout" Target="../slideLayouts/slideLayout12.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s-ES" sz="1800" noProof="0"/>
          </a:p>
        </p:txBody>
      </p:sp>
      <p:sp>
        <p:nvSpPr>
          <p:cNvPr id="2" name="Marcador de posición de título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E5AAFFC4-FA62-427A-8CE9-ACD9FDA24490}" type="datetime1">
              <a:rPr lang="es-ES" noProof="0" smtClean="0"/>
              <a:t>13/03/2023</a:t>
            </a:fld>
            <a:endParaRPr lang="es-ES" noProof="0"/>
          </a:p>
        </p:txBody>
      </p:sp>
      <p:sp>
        <p:nvSpPr>
          <p:cNvPr id="5" name="Marcador de pie de página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es-ES" noProof="0"/>
          </a:p>
        </p:txBody>
      </p:sp>
      <p:sp>
        <p:nvSpPr>
          <p:cNvPr id="6" name="Marcador de posición de número de diapositiva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es-ES" noProof="0" smtClean="0"/>
              <a:pPr rtl="0"/>
              <a:t>‹Nº›</a:t>
            </a:fld>
            <a:endParaRPr lang="es-ES" noProof="0"/>
          </a:p>
        </p:txBody>
      </p:sp>
      <p:cxnSp>
        <p:nvCxnSpPr>
          <p:cNvPr id="8" name="Conector recto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9EBFF6-03F5-4FDA-B3DA-C1C3A4BFC27C}" type="datetimeFigureOut">
              <a:rPr lang="es-ES" smtClean="0"/>
              <a:pPr/>
              <a:t>13/03/2023</a:t>
            </a:fld>
            <a:endParaRPr lang="es-ES"/>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9DAF0B-B479-4753-B10B-19371B698FFB}" type="slidenum">
              <a:rPr lang="es-ES" smtClean="0"/>
              <a:pPr/>
              <a:t>‹Nº›</a:t>
            </a:fld>
            <a:endParaRPr lang="es-ES"/>
          </a:p>
        </p:txBody>
      </p:sp>
    </p:spTree>
    <p:extLst>
      <p:ext uri="{BB962C8B-B14F-4D97-AF65-F5344CB8AC3E}">
        <p14:creationId xmlns:p14="http://schemas.microsoft.com/office/powerpoint/2010/main" val="115198401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4.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4.xml" /></Relationships>
</file>

<file path=ppt/slides/_rels/slide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5" name="Rectangle 17414">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7" name="Right Triangle 17416">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19" name="Rectangle 17418">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Título"/>
          <p:cNvSpPr>
            <a:spLocks noGrp="1"/>
          </p:cNvSpPr>
          <p:nvPr>
            <p:ph type="ctrTitle"/>
          </p:nvPr>
        </p:nvSpPr>
        <p:spPr>
          <a:xfrm>
            <a:off x="6454588" y="0"/>
            <a:ext cx="5737412" cy="6858000"/>
          </a:xfrm>
        </p:spPr>
        <p:style>
          <a:lnRef idx="2">
            <a:schemeClr val="accent2"/>
          </a:lnRef>
          <a:fillRef idx="1">
            <a:schemeClr val="lt1"/>
          </a:fillRef>
          <a:effectRef idx="0">
            <a:schemeClr val="accent2"/>
          </a:effectRef>
          <a:fontRef idx="minor">
            <a:schemeClr val="dk1"/>
          </a:fontRef>
        </p:style>
        <p:txBody>
          <a:bodyPr anchor="b">
            <a:normAutofit fontScale="90000"/>
          </a:bodyPr>
          <a:lstStyle/>
          <a:p>
            <a:pPr>
              <a:lnSpc>
                <a:spcPct val="90000"/>
              </a:lnSpc>
            </a:pPr>
            <a:br>
              <a:rPr lang="es-PE" sz="1800" dirty="0"/>
            </a:br>
            <a:r>
              <a:rPr lang="es-PE" sz="1800" dirty="0"/>
              <a:t>	</a:t>
            </a:r>
            <a:br>
              <a:rPr lang="es-PE" sz="1800" dirty="0"/>
            </a:br>
            <a:br>
              <a:rPr lang="es-PE" sz="1800" dirty="0"/>
            </a:br>
            <a:br>
              <a:rPr lang="es-PE" sz="1800" dirty="0"/>
            </a:br>
            <a:br>
              <a:rPr lang="es-PE" sz="1800" dirty="0"/>
            </a:br>
            <a:br>
              <a:rPr lang="es-PE" sz="1800" dirty="0"/>
            </a:br>
            <a:br>
              <a:rPr lang="es-PE" sz="1800" dirty="0"/>
            </a:br>
            <a:br>
              <a:rPr lang="es-PE" sz="1800" dirty="0"/>
            </a:br>
            <a:br>
              <a:rPr lang="es-PE" sz="1800" dirty="0"/>
            </a:br>
            <a:br>
              <a:rPr lang="es-PE" sz="1800" dirty="0"/>
            </a:br>
            <a:br>
              <a:rPr lang="es-PE" sz="3600" dirty="0"/>
            </a:br>
            <a:br>
              <a:rPr lang="es-PE" sz="3600" dirty="0"/>
            </a:br>
            <a:br>
              <a:rPr lang="es-PE" sz="3600" dirty="0"/>
            </a:br>
            <a:br>
              <a:rPr lang="es-PE" sz="3600" dirty="0"/>
            </a:br>
            <a:br>
              <a:rPr lang="es-PE" sz="3600" dirty="0"/>
            </a:br>
            <a:br>
              <a:rPr lang="es-PE" sz="3600" dirty="0"/>
            </a:br>
            <a:br>
              <a:rPr lang="es-PE" sz="3600" dirty="0"/>
            </a:br>
            <a:r>
              <a:rPr lang="es-ES" sz="3600" b="1" dirty="0">
                <a:solidFill>
                  <a:schemeClr val="tx1"/>
                </a:solidFill>
                <a:highlight>
                  <a:srgbClr val="F8CFB6"/>
                </a:highlight>
              </a:rPr>
              <a:t>Proyecto de Ley 3322/2022-CR</a:t>
            </a:r>
            <a:br>
              <a:rPr lang="es-ES" sz="3600" b="1" dirty="0">
                <a:solidFill>
                  <a:schemeClr val="tx1"/>
                </a:solidFill>
                <a:highlight>
                  <a:srgbClr val="F8CFB6"/>
                </a:highlight>
              </a:rPr>
            </a:br>
            <a:br>
              <a:rPr lang="es-PE" sz="3600" dirty="0"/>
            </a:br>
            <a:r>
              <a:rPr lang="es-PE" sz="3600" dirty="0"/>
              <a:t>“</a:t>
            </a:r>
            <a:r>
              <a:rPr lang="es-PE" sz="3600" b="1" dirty="0"/>
              <a:t>Ley que modifica el Decreto Legislativo N° 1411, a fin de garantizar la transparencia y eficiencia en la gestión de las Sociedades de Beneficencia”</a:t>
            </a:r>
            <a:br>
              <a:rPr lang="es-PE" sz="3100" b="1" dirty="0"/>
            </a:br>
            <a:br>
              <a:rPr lang="es-PE" sz="1600" dirty="0"/>
            </a:br>
            <a:br>
              <a:rPr lang="es-PE" sz="1800" dirty="0"/>
            </a:br>
            <a:br>
              <a:rPr lang="es-PE" sz="1800" dirty="0"/>
            </a:br>
            <a:br>
              <a:rPr lang="es-PE" sz="1800" dirty="0"/>
            </a:br>
            <a:br>
              <a:rPr lang="es-PE" sz="3600" dirty="0"/>
            </a:br>
            <a:br>
              <a:rPr lang="es-PE" sz="3600" dirty="0"/>
            </a:br>
            <a:r>
              <a:rPr lang="es-ES" sz="3600" b="1" dirty="0"/>
              <a:t>Hector Acuña Peralta</a:t>
            </a:r>
            <a:br>
              <a:rPr lang="es-PE" sz="3600" dirty="0"/>
            </a:br>
            <a:r>
              <a:rPr lang="es-PE" sz="2700" dirty="0"/>
              <a:t>Congresista de la República</a:t>
            </a:r>
            <a:br>
              <a:rPr lang="es-PE" sz="1800" dirty="0"/>
            </a:br>
            <a:br>
              <a:rPr lang="es-PE" sz="1800" dirty="0"/>
            </a:br>
            <a:endParaRPr lang="es-ES" sz="1800" dirty="0"/>
          </a:p>
        </p:txBody>
      </p:sp>
      <p:sp>
        <p:nvSpPr>
          <p:cNvPr id="1741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solidFill>
                <a:prstClr val="black"/>
              </a:solidFill>
              <a:latin typeface="Calibri"/>
            </a:endParaRPr>
          </a:p>
        </p:txBody>
      </p:sp>
      <p:pic>
        <p:nvPicPr>
          <p:cNvPr id="2" name="Imagen 1">
            <a:extLst>
              <a:ext uri="{FF2B5EF4-FFF2-40B4-BE49-F238E27FC236}">
                <a16:creationId xmlns:a16="http://schemas.microsoft.com/office/drawing/2014/main" id="{2799FA0B-B302-4D15-BC86-A4C263A30430}"/>
              </a:ext>
            </a:extLst>
          </p:cNvPr>
          <p:cNvPicPr>
            <a:picLocks noChangeAspect="1"/>
          </p:cNvPicPr>
          <p:nvPr/>
        </p:nvPicPr>
        <p:blipFill rotWithShape="1">
          <a:blip r:embed="rId2"/>
          <a:srcRect r="36493"/>
          <a:stretch/>
        </p:blipFill>
        <p:spPr>
          <a:xfrm>
            <a:off x="80682" y="0"/>
            <a:ext cx="6299125"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21207" y="307849"/>
            <a:ext cx="11282866" cy="832934"/>
          </a:xfrm>
        </p:spPr>
        <p:txBody>
          <a:bodyPr rtlCol="0">
            <a:noAutofit/>
          </a:bodyPr>
          <a:lstStyle/>
          <a:p>
            <a:r>
              <a:rPr lang="es-ES" sz="4000" b="1" dirty="0">
                <a:solidFill>
                  <a:srgbClr val="FF0000"/>
                </a:solidFill>
                <a:latin typeface="Calibri" panose="020F0502020204030204" pitchFamily="34" charset="0"/>
                <a:cs typeface="Calibri" panose="020F0502020204030204" pitchFamily="34" charset="0"/>
              </a:rPr>
              <a:t>Vinculación con las Políticas del Acuerdo Nacional</a:t>
            </a:r>
          </a:p>
        </p:txBody>
      </p:sp>
      <p:sp>
        <p:nvSpPr>
          <p:cNvPr id="38" name="Marcador de posición de contenido 17"/>
          <p:cNvSpPr txBox="1">
            <a:spLocks/>
          </p:cNvSpPr>
          <p:nvPr/>
        </p:nvSpPr>
        <p:spPr>
          <a:xfrm>
            <a:off x="436419" y="1530927"/>
            <a:ext cx="11007436" cy="487901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756285" indent="-457200" algn="just">
              <a:lnSpc>
                <a:spcPct val="107000"/>
              </a:lnSpc>
              <a:spcAft>
                <a:spcPts val="0"/>
              </a:spcAft>
              <a:buFont typeface="Wingdings" panose="05000000000000000000" pitchFamily="2" charset="2"/>
              <a:buChar char="q"/>
            </a:pPr>
            <a:r>
              <a:rPr lang="es-PE" sz="4000" b="1" dirty="0">
                <a:latin typeface="Arial" panose="020B0604020202020204" pitchFamily="34" charset="0"/>
                <a:ea typeface="Arial" panose="020B0604020202020204" pitchFamily="34" charset="0"/>
              </a:rPr>
              <a:t> Vigésimo Cuarta: </a:t>
            </a:r>
            <a:r>
              <a:rPr lang="es-PE" sz="4000" dirty="0">
                <a:latin typeface="Arial" panose="020B0604020202020204" pitchFamily="34" charset="0"/>
                <a:ea typeface="Arial" panose="020B0604020202020204" pitchFamily="34" charset="0"/>
              </a:rPr>
              <a:t>Afirmación de un Estado eficiente y transparente.</a:t>
            </a:r>
          </a:p>
          <a:p>
            <a:pPr marL="299085" indent="0" algn="just">
              <a:lnSpc>
                <a:spcPct val="107000"/>
              </a:lnSpc>
              <a:spcAft>
                <a:spcPts val="0"/>
              </a:spcAft>
              <a:buNone/>
            </a:pPr>
            <a:endParaRPr lang="es-PE" sz="1300" dirty="0">
              <a:latin typeface="Arial" panose="020B0604020202020204" pitchFamily="34" charset="0"/>
              <a:ea typeface="Arial" panose="020B0604020202020204" pitchFamily="34" charset="0"/>
            </a:endParaRPr>
          </a:p>
          <a:p>
            <a:pPr marL="756285" indent="-457200" algn="just">
              <a:lnSpc>
                <a:spcPct val="107000"/>
              </a:lnSpc>
              <a:spcAft>
                <a:spcPts val="0"/>
              </a:spcAft>
              <a:buFont typeface="Wingdings" panose="05000000000000000000" pitchFamily="2" charset="2"/>
              <a:buChar char="q"/>
            </a:pPr>
            <a:r>
              <a:rPr lang="es-PE" sz="4000" b="1" dirty="0">
                <a:latin typeface="Arial" panose="020B0604020202020204" pitchFamily="34" charset="0"/>
                <a:ea typeface="Arial" panose="020B0604020202020204" pitchFamily="34" charset="0"/>
              </a:rPr>
              <a:t> Vigésimo Sexta: </a:t>
            </a:r>
            <a:r>
              <a:rPr lang="es-PE" sz="4000" dirty="0">
                <a:latin typeface="Arial" panose="020B0604020202020204" pitchFamily="34" charset="0"/>
                <a:ea typeface="Arial" panose="020B0604020202020204" pitchFamily="34" charset="0"/>
              </a:rPr>
              <a:t>Promoción de la ética y la transparencia y erradicación de la corrupción, el lavado de dinero, la evasión tributaria y el contrabando en todas sus formas</a:t>
            </a:r>
            <a:r>
              <a:rPr lang="es-PE" sz="2800" dirty="0">
                <a:latin typeface="Arial" panose="020B0604020202020204" pitchFamily="34" charset="0"/>
                <a:ea typeface="Arial" panose="020B0604020202020204" pitchFamily="34" charset="0"/>
              </a:rPr>
              <a:t>.</a:t>
            </a:r>
          </a:p>
          <a:p>
            <a:pPr marL="756285" indent="-457200" algn="just">
              <a:lnSpc>
                <a:spcPct val="107000"/>
              </a:lnSpc>
              <a:spcAft>
                <a:spcPts val="0"/>
              </a:spcAft>
              <a:buFont typeface="Wingdings" panose="05000000000000000000" pitchFamily="2" charset="2"/>
              <a:buChar char="q"/>
            </a:pPr>
            <a:endParaRPr lang="es-PE" sz="2800" dirty="0">
              <a:latin typeface="Arial" panose="020B0604020202020204" pitchFamily="34" charset="0"/>
              <a:ea typeface="Arial" panose="020B0604020202020204" pitchFamily="34" charset="0"/>
            </a:endParaRPr>
          </a:p>
          <a:p>
            <a:pPr marL="0" lvl="0" indent="0" rtl="0">
              <a:lnSpc>
                <a:spcPct val="100000"/>
              </a:lnSpc>
              <a:spcBef>
                <a:spcPts val="0"/>
              </a:spcBef>
              <a:spcAft>
                <a:spcPts val="0"/>
              </a:spcAft>
              <a:buNone/>
              <a:defRPr/>
            </a:pPr>
            <a:endParaRPr lang="es-ES" sz="900" dirty="0">
              <a:cs typeface="Times New Roman" panose="02020603050405020304" pitchFamily="18" charset="0"/>
            </a:endParaRPr>
          </a:p>
          <a:p>
            <a:pPr marL="0" lvl="0" indent="0">
              <a:lnSpc>
                <a:spcPct val="100000"/>
              </a:lnSpc>
              <a:spcBef>
                <a:spcPts val="0"/>
              </a:spcBef>
              <a:spcAft>
                <a:spcPts val="0"/>
              </a:spcAft>
              <a:buNone/>
              <a:defRPr/>
            </a:pPr>
            <a:endParaRPr lang="es-ES" sz="2800" dirty="0">
              <a:cs typeface="Times New Roman" panose="02020603050405020304" pitchFamily="18" charset="0"/>
            </a:endParaRPr>
          </a:p>
        </p:txBody>
      </p:sp>
    </p:spTree>
    <p:extLst>
      <p:ext uri="{BB962C8B-B14F-4D97-AF65-F5344CB8AC3E}">
        <p14:creationId xmlns:p14="http://schemas.microsoft.com/office/powerpoint/2010/main" val="3530433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5" name="Rectangle 17414">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417" name="Right Triangle 17416">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419" name="Rectangle 17418">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3 Título"/>
          <p:cNvSpPr>
            <a:spLocks noGrp="1"/>
          </p:cNvSpPr>
          <p:nvPr>
            <p:ph type="ctrTitle"/>
          </p:nvPr>
        </p:nvSpPr>
        <p:spPr>
          <a:xfrm>
            <a:off x="6454588" y="0"/>
            <a:ext cx="5737412" cy="6858000"/>
          </a:xfrm>
        </p:spPr>
        <p:style>
          <a:lnRef idx="2">
            <a:schemeClr val="accent2"/>
          </a:lnRef>
          <a:fillRef idx="1">
            <a:schemeClr val="lt1"/>
          </a:fillRef>
          <a:effectRef idx="0">
            <a:schemeClr val="accent2"/>
          </a:effectRef>
          <a:fontRef idx="minor">
            <a:schemeClr val="dk1"/>
          </a:fontRef>
        </p:style>
        <p:txBody>
          <a:bodyPr anchor="b">
            <a:normAutofit fontScale="90000"/>
          </a:bodyPr>
          <a:lstStyle/>
          <a:p>
            <a:pPr>
              <a:lnSpc>
                <a:spcPct val="90000"/>
              </a:lnSpc>
            </a:pPr>
            <a:br>
              <a:rPr lang="es-PE" sz="1800" dirty="0"/>
            </a:br>
            <a:r>
              <a:rPr lang="es-PE" sz="1800" dirty="0"/>
              <a:t>	</a:t>
            </a:r>
            <a:br>
              <a:rPr lang="es-PE" sz="1800" dirty="0"/>
            </a:br>
            <a:br>
              <a:rPr lang="es-PE" sz="1800" dirty="0"/>
            </a:br>
            <a:br>
              <a:rPr lang="es-PE" sz="1800" dirty="0"/>
            </a:br>
            <a:br>
              <a:rPr lang="es-PE" sz="1800" dirty="0"/>
            </a:br>
            <a:br>
              <a:rPr lang="es-PE" sz="1800" dirty="0"/>
            </a:br>
            <a:br>
              <a:rPr lang="es-PE" sz="1800" dirty="0"/>
            </a:br>
            <a:br>
              <a:rPr lang="es-PE" sz="1800" dirty="0"/>
            </a:br>
            <a:br>
              <a:rPr lang="es-PE" sz="1800" dirty="0"/>
            </a:br>
            <a:br>
              <a:rPr lang="es-PE" sz="1800" dirty="0"/>
            </a:br>
            <a:br>
              <a:rPr lang="es-PE" sz="3600" dirty="0"/>
            </a:br>
            <a:br>
              <a:rPr lang="es-PE" sz="3600" dirty="0"/>
            </a:br>
            <a:br>
              <a:rPr lang="es-PE" sz="3600" dirty="0"/>
            </a:br>
            <a:br>
              <a:rPr lang="es-PE" sz="3600" dirty="0"/>
            </a:br>
            <a:br>
              <a:rPr lang="es-PE" sz="3600" dirty="0"/>
            </a:br>
            <a:br>
              <a:rPr lang="es-PE" sz="3600" dirty="0"/>
            </a:br>
            <a:br>
              <a:rPr lang="es-PE" sz="3600" dirty="0"/>
            </a:br>
            <a:r>
              <a:rPr lang="es-ES" sz="3600" b="1" dirty="0">
                <a:solidFill>
                  <a:schemeClr val="tx1"/>
                </a:solidFill>
                <a:highlight>
                  <a:srgbClr val="F8CFB6"/>
                </a:highlight>
              </a:rPr>
              <a:t>Proyecto de Ley 3322/2022-CR</a:t>
            </a:r>
            <a:br>
              <a:rPr lang="es-ES" sz="3600" b="1" dirty="0">
                <a:solidFill>
                  <a:schemeClr val="tx1"/>
                </a:solidFill>
                <a:highlight>
                  <a:srgbClr val="F8CFB6"/>
                </a:highlight>
              </a:rPr>
            </a:br>
            <a:br>
              <a:rPr lang="es-PE" sz="3600" dirty="0"/>
            </a:br>
            <a:r>
              <a:rPr lang="es-PE" sz="3600" dirty="0"/>
              <a:t>“</a:t>
            </a:r>
            <a:r>
              <a:rPr lang="es-PE" sz="3600" b="1" dirty="0"/>
              <a:t>Ley que modifica el Decreto Legislativo N° 1411, a fin de garantizar la transparencia y eficiencia en la gestión de las Sociedades de Beneficencia”</a:t>
            </a:r>
            <a:br>
              <a:rPr lang="es-PE" sz="3100" b="1" dirty="0"/>
            </a:br>
            <a:br>
              <a:rPr lang="es-PE" sz="1600" dirty="0"/>
            </a:br>
            <a:br>
              <a:rPr lang="es-PE" sz="1800" dirty="0"/>
            </a:br>
            <a:br>
              <a:rPr lang="es-PE" sz="1800" dirty="0"/>
            </a:br>
            <a:br>
              <a:rPr lang="es-PE" sz="1800" dirty="0"/>
            </a:br>
            <a:br>
              <a:rPr lang="es-PE" sz="3600" dirty="0"/>
            </a:br>
            <a:br>
              <a:rPr lang="es-PE" sz="3600" dirty="0"/>
            </a:br>
            <a:r>
              <a:rPr lang="es-ES" sz="3600" b="1" dirty="0"/>
              <a:t>Hector Acuña Peralta</a:t>
            </a:r>
            <a:br>
              <a:rPr lang="es-PE" sz="3600" dirty="0"/>
            </a:br>
            <a:r>
              <a:rPr lang="es-PE" sz="2700" dirty="0"/>
              <a:t>Congresista de la República</a:t>
            </a:r>
            <a:br>
              <a:rPr lang="es-PE" sz="1800" dirty="0"/>
            </a:br>
            <a:br>
              <a:rPr lang="es-PE" sz="1800" dirty="0"/>
            </a:br>
            <a:endParaRPr lang="es-ES" sz="1800" dirty="0"/>
          </a:p>
        </p:txBody>
      </p:sp>
      <p:sp>
        <p:nvSpPr>
          <p:cNvPr id="1741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Imagen 1">
            <a:extLst>
              <a:ext uri="{FF2B5EF4-FFF2-40B4-BE49-F238E27FC236}">
                <a16:creationId xmlns:a16="http://schemas.microsoft.com/office/drawing/2014/main" id="{2799FA0B-B302-4D15-BC86-A4C263A30430}"/>
              </a:ext>
            </a:extLst>
          </p:cNvPr>
          <p:cNvPicPr>
            <a:picLocks noChangeAspect="1"/>
          </p:cNvPicPr>
          <p:nvPr/>
        </p:nvPicPr>
        <p:blipFill rotWithShape="1">
          <a:blip r:embed="rId2"/>
          <a:srcRect r="36493"/>
          <a:stretch/>
        </p:blipFill>
        <p:spPr>
          <a:xfrm>
            <a:off x="80682" y="0"/>
            <a:ext cx="6299125" cy="6858000"/>
          </a:xfrm>
          <a:prstGeom prst="rect">
            <a:avLst/>
          </a:prstGeom>
        </p:spPr>
      </p:pic>
    </p:spTree>
    <p:extLst>
      <p:ext uri="{BB962C8B-B14F-4D97-AF65-F5344CB8AC3E}">
        <p14:creationId xmlns:p14="http://schemas.microsoft.com/office/powerpoint/2010/main" val="933270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21207" y="307849"/>
            <a:ext cx="11165102" cy="832934"/>
          </a:xfrm>
        </p:spPr>
        <p:txBody>
          <a:bodyPr rtlCol="0">
            <a:noAutofit/>
          </a:bodyPr>
          <a:lstStyle/>
          <a:p>
            <a:r>
              <a:rPr lang="es-ES" b="1" dirty="0">
                <a:solidFill>
                  <a:schemeClr val="tx1"/>
                </a:solidFill>
                <a:latin typeface="Calibri" panose="020F0502020204030204" pitchFamily="34" charset="0"/>
                <a:cs typeface="Calibri" panose="020F0502020204030204" pitchFamily="34" charset="0"/>
              </a:rPr>
              <a:t> </a:t>
            </a:r>
            <a:r>
              <a:rPr lang="es-ES" sz="4000" b="1" dirty="0">
                <a:solidFill>
                  <a:srgbClr val="FF0000"/>
                </a:solidFill>
                <a:highlight>
                  <a:srgbClr val="FFFFFF"/>
                </a:highlight>
                <a:latin typeface="Calibri" panose="020F0502020204030204" pitchFamily="34" charset="0"/>
                <a:cs typeface="Calibri" panose="020F0502020204030204" pitchFamily="34" charset="0"/>
              </a:rPr>
              <a:t>Proyecto de Ley 3322/2022-CR </a:t>
            </a:r>
          </a:p>
        </p:txBody>
      </p:sp>
      <p:sp>
        <p:nvSpPr>
          <p:cNvPr id="38" name="Marcador de posición de contenido 17"/>
          <p:cNvSpPr txBox="1">
            <a:spLocks/>
          </p:cNvSpPr>
          <p:nvPr/>
        </p:nvSpPr>
        <p:spPr>
          <a:xfrm>
            <a:off x="311728" y="1281545"/>
            <a:ext cx="6449290" cy="512839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lvl="0" algn="just">
              <a:lnSpc>
                <a:spcPct val="100000"/>
              </a:lnSpc>
              <a:spcBef>
                <a:spcPts val="0"/>
              </a:spcBef>
              <a:spcAft>
                <a:spcPts val="0"/>
              </a:spcAft>
              <a:buFont typeface="Wingdings" panose="05000000000000000000" pitchFamily="2" charset="2"/>
              <a:buChar char="q"/>
              <a:defRPr/>
            </a:pPr>
            <a:endParaRPr lang="es-ES" sz="2800" dirty="0">
              <a:latin typeface="Arial" panose="020B0604020202020204" pitchFamily="34" charset="0"/>
              <a:cs typeface="Arial" panose="020B0604020202020204" pitchFamily="34" charset="0"/>
            </a:endParaRPr>
          </a:p>
          <a:p>
            <a:pPr lvl="0" algn="just">
              <a:lnSpc>
                <a:spcPct val="100000"/>
              </a:lnSpc>
              <a:spcBef>
                <a:spcPts val="0"/>
              </a:spcBef>
              <a:spcAft>
                <a:spcPts val="0"/>
              </a:spcAft>
              <a:buFont typeface="Wingdings" panose="05000000000000000000" pitchFamily="2" charset="2"/>
              <a:buChar char="q"/>
              <a:defRPr/>
            </a:pPr>
            <a:r>
              <a:rPr lang="es-ES" sz="6000" dirty="0">
                <a:cs typeface="Arial" panose="020B0604020202020204" pitchFamily="34" charset="0"/>
              </a:rPr>
              <a:t>Nuestra propuesta plantea modificar </a:t>
            </a:r>
            <a:r>
              <a:rPr lang="es-ES" sz="6000" dirty="0">
                <a:cs typeface="Times New Roman" panose="02020603050405020304" pitchFamily="18" charset="0"/>
              </a:rPr>
              <a:t>el Decreto Legislativo 1411.</a:t>
            </a:r>
          </a:p>
          <a:p>
            <a:pPr marL="0" lvl="0" indent="0" algn="just">
              <a:lnSpc>
                <a:spcPct val="100000"/>
              </a:lnSpc>
              <a:spcBef>
                <a:spcPts val="0"/>
              </a:spcBef>
              <a:spcAft>
                <a:spcPts val="0"/>
              </a:spcAft>
              <a:buNone/>
              <a:defRPr/>
            </a:pPr>
            <a:endParaRPr lang="es-ES" sz="6000" dirty="0">
              <a:cs typeface="Times New Roman" panose="02020603050405020304" pitchFamily="18" charset="0"/>
            </a:endParaRPr>
          </a:p>
          <a:p>
            <a:pPr lvl="0">
              <a:lnSpc>
                <a:spcPct val="100000"/>
              </a:lnSpc>
              <a:spcBef>
                <a:spcPts val="0"/>
              </a:spcBef>
              <a:spcAft>
                <a:spcPts val="0"/>
              </a:spcAft>
              <a:buFont typeface="Wingdings" panose="05000000000000000000" pitchFamily="2" charset="2"/>
              <a:buChar char="q"/>
              <a:defRPr/>
            </a:pPr>
            <a:r>
              <a:rPr lang="es-ES" sz="6000" dirty="0">
                <a:solidFill>
                  <a:prstClr val="black"/>
                </a:solidFill>
                <a:cs typeface="Times New Roman" panose="02020603050405020304" pitchFamily="18" charset="0"/>
              </a:rPr>
              <a:t>Se propone  modificar 11 artículos del DL 1411</a:t>
            </a:r>
            <a:r>
              <a:rPr lang="es-ES" sz="4800" dirty="0">
                <a:solidFill>
                  <a:prstClr val="black"/>
                </a:solidFill>
                <a:cs typeface="Times New Roman" panose="02020603050405020304" pitchFamily="18" charset="0"/>
              </a:rPr>
              <a:t>.</a:t>
            </a:r>
            <a:endParaRPr lang="es-ES" sz="4800" dirty="0">
              <a:cs typeface="Times New Roman" panose="02020603050405020304" pitchFamily="18" charset="0"/>
            </a:endParaRPr>
          </a:p>
          <a:p>
            <a:pPr lvl="0">
              <a:lnSpc>
                <a:spcPct val="100000"/>
              </a:lnSpc>
              <a:spcBef>
                <a:spcPts val="0"/>
              </a:spcBef>
              <a:spcAft>
                <a:spcPts val="0"/>
              </a:spcAft>
              <a:buFont typeface="Wingdings" panose="05000000000000000000" pitchFamily="2" charset="2"/>
              <a:buChar char="q"/>
              <a:defRPr/>
            </a:pPr>
            <a:endParaRPr lang="es-ES" sz="3000" b="1" dirty="0">
              <a:cs typeface="Times New Roman" panose="02020603050405020304" pitchFamily="18" charset="0"/>
            </a:endParaRPr>
          </a:p>
          <a:p>
            <a:pPr marL="0" lvl="0" indent="0">
              <a:lnSpc>
                <a:spcPct val="100000"/>
              </a:lnSpc>
              <a:spcBef>
                <a:spcPts val="0"/>
              </a:spcBef>
              <a:spcAft>
                <a:spcPts val="0"/>
              </a:spcAft>
              <a:buNone/>
              <a:defRPr/>
            </a:pPr>
            <a:endParaRPr lang="es-ES" sz="2800" dirty="0">
              <a:cs typeface="Times New Roman" panose="02020603050405020304" pitchFamily="18" charset="0"/>
            </a:endParaRPr>
          </a:p>
          <a:p>
            <a:pPr marL="0" lvl="0" indent="0" rtl="0">
              <a:lnSpc>
                <a:spcPct val="100000"/>
              </a:lnSpc>
              <a:spcBef>
                <a:spcPts val="0"/>
              </a:spcBef>
              <a:spcAft>
                <a:spcPts val="0"/>
              </a:spcAft>
              <a:buNone/>
              <a:defRPr/>
            </a:pPr>
            <a:endParaRPr lang="es-ES" sz="900" dirty="0">
              <a:cs typeface="Times New Roman" panose="02020603050405020304" pitchFamily="18" charset="0"/>
            </a:endParaRPr>
          </a:p>
          <a:p>
            <a:pPr marL="0" lvl="0" indent="0">
              <a:lnSpc>
                <a:spcPct val="100000"/>
              </a:lnSpc>
              <a:spcBef>
                <a:spcPts val="0"/>
              </a:spcBef>
              <a:spcAft>
                <a:spcPts val="0"/>
              </a:spcAft>
              <a:buNone/>
              <a:defRPr/>
            </a:pPr>
            <a:endParaRPr lang="es-ES" sz="2800" dirty="0">
              <a:cs typeface="Times New Roman" panose="02020603050405020304" pitchFamily="18" charset="0"/>
            </a:endParaRPr>
          </a:p>
        </p:txBody>
      </p:sp>
      <p:pic>
        <p:nvPicPr>
          <p:cNvPr id="2" name="Imagen 1">
            <a:extLst>
              <a:ext uri="{FF2B5EF4-FFF2-40B4-BE49-F238E27FC236}">
                <a16:creationId xmlns:a16="http://schemas.microsoft.com/office/drawing/2014/main" id="{A3EBE22A-3604-4FBE-97C5-1F37865E136F}"/>
              </a:ext>
            </a:extLst>
          </p:cNvPr>
          <p:cNvPicPr>
            <a:picLocks noChangeAspect="1"/>
          </p:cNvPicPr>
          <p:nvPr/>
        </p:nvPicPr>
        <p:blipFill rotWithShape="1">
          <a:blip r:embed="rId3"/>
          <a:srcRect l="383" r="18899"/>
          <a:stretch/>
        </p:blipFill>
        <p:spPr>
          <a:xfrm>
            <a:off x="6858001" y="1249952"/>
            <a:ext cx="4917408" cy="5053905"/>
          </a:xfrm>
          <a:prstGeom prst="rect">
            <a:avLst/>
          </a:prstGeom>
        </p:spPr>
      </p:pic>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21207" y="307849"/>
            <a:ext cx="11282866" cy="832934"/>
          </a:xfrm>
        </p:spPr>
        <p:txBody>
          <a:bodyPr rtlCol="0">
            <a:noAutofit/>
          </a:bodyPr>
          <a:lstStyle/>
          <a:p>
            <a:r>
              <a:rPr lang="es-ES" b="1" dirty="0">
                <a:solidFill>
                  <a:schemeClr val="tx1"/>
                </a:solidFill>
                <a:latin typeface="Calibri" panose="020F0502020204030204" pitchFamily="34" charset="0"/>
                <a:cs typeface="Calibri" panose="020F0502020204030204" pitchFamily="34" charset="0"/>
              </a:rPr>
              <a:t> </a:t>
            </a:r>
            <a:r>
              <a:rPr lang="es-ES" sz="4000" b="1" dirty="0">
                <a:solidFill>
                  <a:srgbClr val="FF0000"/>
                </a:solidFill>
                <a:latin typeface="Segoe UI" panose="020B0502040204020203" pitchFamily="34" charset="0"/>
                <a:cs typeface="Segoe UI" panose="020B0502040204020203" pitchFamily="34" charset="0"/>
              </a:rPr>
              <a:t>Proyecto de Ley 3322/2022-CR </a:t>
            </a:r>
          </a:p>
        </p:txBody>
      </p:sp>
      <p:sp>
        <p:nvSpPr>
          <p:cNvPr id="38" name="Marcador de posición de contenido 17"/>
          <p:cNvSpPr txBox="1">
            <a:spLocks/>
          </p:cNvSpPr>
          <p:nvPr/>
        </p:nvSpPr>
        <p:spPr>
          <a:xfrm>
            <a:off x="436419" y="1378527"/>
            <a:ext cx="6179126" cy="503141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lvl="0" algn="just">
              <a:lnSpc>
                <a:spcPct val="100000"/>
              </a:lnSpc>
              <a:spcBef>
                <a:spcPts val="0"/>
              </a:spcBef>
              <a:spcAft>
                <a:spcPts val="0"/>
              </a:spcAft>
              <a:buFont typeface="Wingdings" panose="05000000000000000000" pitchFamily="2" charset="2"/>
              <a:buChar char="q"/>
              <a:defRPr/>
            </a:pPr>
            <a:r>
              <a:rPr lang="es-ES" sz="2800" dirty="0">
                <a:latin typeface="Arial" panose="020B0604020202020204" pitchFamily="34" charset="0"/>
                <a:cs typeface="Arial" panose="020B0604020202020204" pitchFamily="34" charset="0"/>
              </a:rPr>
              <a:t> </a:t>
            </a:r>
            <a:r>
              <a:rPr lang="es-ES" sz="3200" dirty="0">
                <a:cs typeface="Arial" panose="020B0604020202020204" pitchFamily="34" charset="0"/>
              </a:rPr>
              <a:t>Se propone modificar los artículos </a:t>
            </a:r>
            <a:r>
              <a:rPr lang="es-PE" sz="3200" b="1" dirty="0"/>
              <a:t>3, 4, 7, 8, 9, 10, 11, 19, 20, 21 y 23 </a:t>
            </a:r>
            <a:r>
              <a:rPr lang="es-PE" sz="3200" dirty="0"/>
              <a:t>del Decreto Legislativo 1411.</a:t>
            </a:r>
          </a:p>
          <a:p>
            <a:pPr marL="0" lvl="0" indent="0" algn="just">
              <a:lnSpc>
                <a:spcPct val="100000"/>
              </a:lnSpc>
              <a:spcBef>
                <a:spcPts val="0"/>
              </a:spcBef>
              <a:spcAft>
                <a:spcPts val="0"/>
              </a:spcAft>
              <a:buNone/>
              <a:defRPr/>
            </a:pPr>
            <a:endParaRPr lang="es-PE" sz="1000" dirty="0"/>
          </a:p>
          <a:p>
            <a:pPr marL="0" lvl="0" indent="0" algn="just">
              <a:lnSpc>
                <a:spcPct val="100000"/>
              </a:lnSpc>
              <a:spcBef>
                <a:spcPts val="0"/>
              </a:spcBef>
              <a:spcAft>
                <a:spcPts val="0"/>
              </a:spcAft>
              <a:buNone/>
              <a:defRPr/>
            </a:pPr>
            <a:endParaRPr lang="es-PE" sz="1000" dirty="0"/>
          </a:p>
          <a:p>
            <a:pPr marL="0" lvl="0" indent="0" algn="just">
              <a:lnSpc>
                <a:spcPct val="100000"/>
              </a:lnSpc>
              <a:spcBef>
                <a:spcPts val="0"/>
              </a:spcBef>
              <a:spcAft>
                <a:spcPts val="0"/>
              </a:spcAft>
              <a:buNone/>
              <a:defRPr/>
            </a:pPr>
            <a:endParaRPr lang="es-PE" sz="800" dirty="0"/>
          </a:p>
          <a:p>
            <a:pPr lvl="0" algn="just">
              <a:lnSpc>
                <a:spcPct val="100000"/>
              </a:lnSpc>
              <a:spcBef>
                <a:spcPts val="0"/>
              </a:spcBef>
              <a:spcAft>
                <a:spcPts val="0"/>
              </a:spcAft>
              <a:buFont typeface="Wingdings" panose="05000000000000000000" pitchFamily="2" charset="2"/>
              <a:buChar char="q"/>
              <a:defRPr/>
            </a:pPr>
            <a:r>
              <a:rPr lang="es-PE" sz="3200" dirty="0"/>
              <a:t>Se trata de una </a:t>
            </a:r>
            <a:r>
              <a:rPr lang="es-PE" sz="3200" b="1" dirty="0">
                <a:solidFill>
                  <a:srgbClr val="FF0000"/>
                </a:solidFill>
              </a:rPr>
              <a:t>reforma necesaria</a:t>
            </a:r>
            <a:r>
              <a:rPr lang="es-PE" sz="3200" dirty="0"/>
              <a:t> para velar por el uso adecuado de los recursos públicos y los servicios que prestan las Sociedades de Beneficencia.</a:t>
            </a:r>
            <a:endParaRPr lang="es-ES" sz="3200" dirty="0">
              <a:cs typeface="Arial" panose="020B0604020202020204" pitchFamily="34" charset="0"/>
            </a:endParaRPr>
          </a:p>
          <a:p>
            <a:pPr lvl="0">
              <a:lnSpc>
                <a:spcPct val="100000"/>
              </a:lnSpc>
              <a:spcBef>
                <a:spcPts val="0"/>
              </a:spcBef>
              <a:spcAft>
                <a:spcPts val="0"/>
              </a:spcAft>
              <a:buFont typeface="Wingdings" panose="05000000000000000000" pitchFamily="2" charset="2"/>
              <a:buChar char="q"/>
              <a:defRPr/>
            </a:pPr>
            <a:endParaRPr lang="es-ES" sz="2800" dirty="0">
              <a:latin typeface="Arial" panose="020B0604020202020204" pitchFamily="34" charset="0"/>
              <a:cs typeface="Arial" panose="020B0604020202020204" pitchFamily="34" charset="0"/>
            </a:endParaRPr>
          </a:p>
          <a:p>
            <a:pPr lvl="0">
              <a:lnSpc>
                <a:spcPct val="100000"/>
              </a:lnSpc>
              <a:spcBef>
                <a:spcPts val="0"/>
              </a:spcBef>
              <a:spcAft>
                <a:spcPts val="0"/>
              </a:spcAft>
              <a:buFont typeface="Wingdings" panose="05000000000000000000" pitchFamily="2" charset="2"/>
              <a:buChar char="q"/>
              <a:defRPr/>
            </a:pPr>
            <a:endParaRPr lang="es-ES" sz="2800" dirty="0">
              <a:latin typeface="Arial" panose="020B0604020202020204" pitchFamily="34" charset="0"/>
              <a:cs typeface="Arial" panose="020B0604020202020204" pitchFamily="34" charset="0"/>
            </a:endParaRPr>
          </a:p>
          <a:p>
            <a:pPr marL="0" lvl="0" indent="0">
              <a:lnSpc>
                <a:spcPct val="100000"/>
              </a:lnSpc>
              <a:spcBef>
                <a:spcPts val="0"/>
              </a:spcBef>
              <a:spcAft>
                <a:spcPts val="0"/>
              </a:spcAft>
              <a:buNone/>
              <a:defRPr/>
            </a:pPr>
            <a:endParaRPr lang="es-ES" sz="2800" dirty="0">
              <a:cs typeface="Times New Roman" panose="02020603050405020304" pitchFamily="18" charset="0"/>
            </a:endParaRPr>
          </a:p>
          <a:p>
            <a:pPr marL="0" lvl="0" indent="0" rtl="0">
              <a:lnSpc>
                <a:spcPct val="100000"/>
              </a:lnSpc>
              <a:spcBef>
                <a:spcPts val="0"/>
              </a:spcBef>
              <a:spcAft>
                <a:spcPts val="0"/>
              </a:spcAft>
              <a:buNone/>
              <a:defRPr/>
            </a:pPr>
            <a:endParaRPr lang="es-ES" sz="900" dirty="0">
              <a:cs typeface="Times New Roman" panose="02020603050405020304" pitchFamily="18" charset="0"/>
            </a:endParaRPr>
          </a:p>
          <a:p>
            <a:pPr marL="0" lvl="0" indent="0">
              <a:lnSpc>
                <a:spcPct val="100000"/>
              </a:lnSpc>
              <a:spcBef>
                <a:spcPts val="0"/>
              </a:spcBef>
              <a:spcAft>
                <a:spcPts val="0"/>
              </a:spcAft>
              <a:buNone/>
              <a:defRPr/>
            </a:pPr>
            <a:endParaRPr lang="es-ES" sz="2800" dirty="0">
              <a:cs typeface="Times New Roman" panose="02020603050405020304" pitchFamily="18" charset="0"/>
            </a:endParaRPr>
          </a:p>
        </p:txBody>
      </p:sp>
      <p:pic>
        <p:nvPicPr>
          <p:cNvPr id="2050" name="Picture 2" descr="Por qué las ediciones extraordinarias de normas legales atentan contra la  Constitución? | La Ley - El Ángulo Legal de la Noticia">
            <a:extLst>
              <a:ext uri="{FF2B5EF4-FFF2-40B4-BE49-F238E27FC236}">
                <a16:creationId xmlns:a16="http://schemas.microsoft.com/office/drawing/2014/main" id="{9F15509C-2C40-40DF-9A8C-C65D1383D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9514" y="1262426"/>
            <a:ext cx="4968000" cy="5325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1148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609600" y="149947"/>
            <a:ext cx="10972800" cy="743671"/>
          </a:xfrm>
        </p:spPr>
        <p:txBody>
          <a:bodyPr rtlCol="0">
            <a:noAutofit/>
          </a:bodyPr>
          <a:lstStyle/>
          <a:p>
            <a:pPr algn="just"/>
            <a:r>
              <a:rPr lang="es-ES" sz="2800" b="1" dirty="0">
                <a:highlight>
                  <a:srgbClr val="F8CFB6"/>
                </a:highlight>
                <a:latin typeface="Segoe UI" panose="020B0502040204020203" pitchFamily="34" charset="0"/>
                <a:cs typeface="Segoe UI" panose="020B0502040204020203" pitchFamily="34" charset="0"/>
              </a:rPr>
              <a:t>El Origen del problema: artículo 4 del Decreto Legislativo 1411</a:t>
            </a:r>
          </a:p>
        </p:txBody>
      </p:sp>
      <p:sp>
        <p:nvSpPr>
          <p:cNvPr id="2" name="Marcador de contenido 1">
            <a:extLst>
              <a:ext uri="{FF2B5EF4-FFF2-40B4-BE49-F238E27FC236}">
                <a16:creationId xmlns:a16="http://schemas.microsoft.com/office/drawing/2014/main" id="{E475BDA9-F6B2-4C4F-84C5-90FD4CCAF95A}"/>
              </a:ext>
            </a:extLst>
          </p:cNvPr>
          <p:cNvSpPr>
            <a:spLocks noGrp="1"/>
          </p:cNvSpPr>
          <p:nvPr>
            <p:ph sz="half" idx="1"/>
          </p:nvPr>
        </p:nvSpPr>
        <p:spPr>
          <a:xfrm>
            <a:off x="290946" y="1018310"/>
            <a:ext cx="5334000" cy="5618018"/>
          </a:xfrm>
          <a:ln>
            <a:solidFill>
              <a:schemeClr val="accent5"/>
            </a:solidFill>
          </a:ln>
        </p:spPr>
        <p:txBody>
          <a:bodyPr>
            <a:normAutofit fontScale="25000" lnSpcReduction="20000"/>
          </a:bodyPr>
          <a:lstStyle/>
          <a:p>
            <a:pPr marL="0" indent="0" algn="just">
              <a:buNone/>
            </a:pPr>
            <a:r>
              <a:rPr lang="es-PE" sz="6400" b="1" dirty="0">
                <a:solidFill>
                  <a:srgbClr val="000000"/>
                </a:solidFill>
                <a:highlight>
                  <a:srgbClr val="F8CFB6"/>
                </a:highlight>
                <a:latin typeface="Arial" panose="020B0604020202020204" pitchFamily="34" charset="0"/>
              </a:rPr>
              <a:t>Texto Actual </a:t>
            </a:r>
          </a:p>
          <a:p>
            <a:pPr marL="0" indent="0" algn="just">
              <a:buNone/>
            </a:pPr>
            <a:endParaRPr lang="es-PE" sz="9600" b="1" dirty="0">
              <a:solidFill>
                <a:srgbClr val="000000"/>
              </a:solidFill>
              <a:latin typeface="Segoe UI" panose="020B0502040204020203" pitchFamily="34" charset="0"/>
              <a:cs typeface="Segoe UI" panose="020B0502040204020203" pitchFamily="34" charset="0"/>
            </a:endParaRPr>
          </a:p>
          <a:p>
            <a:pPr marL="0" indent="0" algn="just">
              <a:buNone/>
            </a:pPr>
            <a:r>
              <a:rPr lang="es-PE" sz="9600" b="1" dirty="0">
                <a:solidFill>
                  <a:srgbClr val="000000"/>
                </a:solidFill>
                <a:latin typeface="Segoe UI" panose="020B0502040204020203" pitchFamily="34" charset="0"/>
                <a:cs typeface="Segoe UI" panose="020B0502040204020203" pitchFamily="34" charset="0"/>
              </a:rPr>
              <a:t>Artículo 4.- Funcionamiento</a:t>
            </a:r>
            <a:endParaRPr lang="es-PE" sz="9600" dirty="0">
              <a:solidFill>
                <a:srgbClr val="000000"/>
              </a:solidFill>
              <a:latin typeface="Segoe UI" panose="020B0502040204020203" pitchFamily="34" charset="0"/>
              <a:cs typeface="Segoe UI" panose="020B0502040204020203" pitchFamily="34" charset="0"/>
            </a:endParaRPr>
          </a:p>
          <a:p>
            <a:pPr marL="0" indent="0" algn="just">
              <a:buNone/>
            </a:pPr>
            <a:r>
              <a:rPr lang="es-PE" sz="9600" dirty="0">
                <a:solidFill>
                  <a:srgbClr val="000000"/>
                </a:solidFill>
                <a:latin typeface="Segoe UI" panose="020B0502040204020203" pitchFamily="34" charset="0"/>
                <a:cs typeface="Segoe UI" panose="020B0502040204020203" pitchFamily="34" charset="0"/>
              </a:rPr>
              <a:t>Las Sociedades de Beneficencia, </a:t>
            </a:r>
            <a:r>
              <a:rPr lang="es-PE" sz="9600" b="1" dirty="0">
                <a:solidFill>
                  <a:srgbClr val="FF0000"/>
                </a:solidFill>
                <a:latin typeface="Segoe UI" panose="020B0502040204020203" pitchFamily="34" charset="0"/>
                <a:cs typeface="Segoe UI" panose="020B0502040204020203" pitchFamily="34" charset="0"/>
              </a:rPr>
              <a:t>no se constituyen como entidades públicas</a:t>
            </a:r>
            <a:r>
              <a:rPr lang="es-PE" sz="9600" dirty="0">
                <a:solidFill>
                  <a:srgbClr val="000000"/>
                </a:solidFill>
                <a:latin typeface="Segoe UI" panose="020B0502040204020203" pitchFamily="34" charset="0"/>
                <a:cs typeface="Segoe UI" panose="020B0502040204020203" pitchFamily="34" charset="0"/>
              </a:rPr>
              <a:t>, se rigen por lo establecido en la presente norma y para su adecuado control, por las normas de los sistemas administrativos de defensa judicial del Estado y control; así como por las normas que regulan los bienes estatales en lo que respecta a la disposición de bienes inmuebles de las Sociedades de Beneficencia; y de manera subsidiaria por las normas del Código Civil y la Ley General de Sociedades.</a:t>
            </a:r>
          </a:p>
          <a:p>
            <a:pPr marL="0" indent="0" algn="just">
              <a:buNone/>
            </a:pPr>
            <a:r>
              <a:rPr lang="es-PE" sz="9600" dirty="0">
                <a:solidFill>
                  <a:srgbClr val="000000"/>
                </a:solidFill>
                <a:latin typeface="Segoe UI" panose="020B0502040204020203" pitchFamily="34" charset="0"/>
                <a:cs typeface="Segoe UI" panose="020B0502040204020203" pitchFamily="34" charset="0"/>
              </a:rPr>
              <a:t>(…)</a:t>
            </a:r>
          </a:p>
          <a:p>
            <a:pPr marL="0" indent="0" algn="just">
              <a:buNone/>
            </a:pPr>
            <a:endParaRPr lang="es-PE" sz="6000" dirty="0">
              <a:solidFill>
                <a:srgbClr val="000000"/>
              </a:solidFill>
              <a:latin typeface="Segoe UI" panose="020B0502040204020203" pitchFamily="34" charset="0"/>
              <a:cs typeface="Segoe UI" panose="020B0502040204020203" pitchFamily="34" charset="0"/>
            </a:endParaRPr>
          </a:p>
          <a:p>
            <a:endParaRPr lang="es-PE" dirty="0"/>
          </a:p>
        </p:txBody>
      </p:sp>
      <p:sp>
        <p:nvSpPr>
          <p:cNvPr id="3" name="Marcador de contenido 2">
            <a:extLst>
              <a:ext uri="{FF2B5EF4-FFF2-40B4-BE49-F238E27FC236}">
                <a16:creationId xmlns:a16="http://schemas.microsoft.com/office/drawing/2014/main" id="{66DBC392-3842-4A12-91D0-5AC64D726755}"/>
              </a:ext>
            </a:extLst>
          </p:cNvPr>
          <p:cNvSpPr>
            <a:spLocks noGrp="1"/>
          </p:cNvSpPr>
          <p:nvPr>
            <p:ph sz="half" idx="2"/>
          </p:nvPr>
        </p:nvSpPr>
        <p:spPr>
          <a:xfrm>
            <a:off x="5846618" y="942109"/>
            <a:ext cx="6082146" cy="5624946"/>
          </a:xfrm>
          <a:ln>
            <a:solidFill>
              <a:schemeClr val="accent5"/>
            </a:solidFill>
          </a:ln>
        </p:spPr>
        <p:txBody>
          <a:bodyPr>
            <a:normAutofit fontScale="25000" lnSpcReduction="20000"/>
          </a:bodyPr>
          <a:lstStyle/>
          <a:p>
            <a:pPr marL="0" lvl="0" indent="0" algn="just">
              <a:buNone/>
            </a:pPr>
            <a:r>
              <a:rPr lang="es-PE" sz="6400" b="1" dirty="0">
                <a:solidFill>
                  <a:srgbClr val="000000"/>
                </a:solidFill>
                <a:highlight>
                  <a:srgbClr val="F8CFB6"/>
                </a:highlight>
                <a:latin typeface="Arial" panose="020B0604020202020204" pitchFamily="34" charset="0"/>
              </a:rPr>
              <a:t>Texto Propuesto</a:t>
            </a:r>
          </a:p>
          <a:p>
            <a:endParaRPr lang="es-PE" dirty="0"/>
          </a:p>
          <a:p>
            <a:pPr marL="0" indent="0" algn="just">
              <a:buNone/>
            </a:pPr>
            <a:r>
              <a:rPr lang="es-PE" sz="8800" b="1" dirty="0">
                <a:latin typeface="Segoe UI" panose="020B0502040204020203" pitchFamily="34" charset="0"/>
                <a:cs typeface="Segoe UI" panose="020B0502040204020203" pitchFamily="34" charset="0"/>
              </a:rPr>
              <a:t>Artículo 4.- Funcionamiento</a:t>
            </a:r>
          </a:p>
          <a:p>
            <a:pPr marL="0" indent="0" algn="just">
              <a:buNone/>
            </a:pPr>
            <a:r>
              <a:rPr lang="es-PE" sz="8800" dirty="0">
                <a:latin typeface="Segoe UI" panose="020B0502040204020203" pitchFamily="34" charset="0"/>
                <a:cs typeface="Segoe UI" panose="020B0502040204020203" pitchFamily="34" charset="0"/>
              </a:rPr>
              <a:t>Las Sociedades de Beneficencia, </a:t>
            </a:r>
            <a:r>
              <a:rPr lang="es-PE" sz="8800" b="1" dirty="0">
                <a:solidFill>
                  <a:srgbClr val="FF0000"/>
                </a:solidFill>
                <a:latin typeface="Segoe UI" panose="020B0502040204020203" pitchFamily="34" charset="0"/>
                <a:cs typeface="Segoe UI" panose="020B0502040204020203" pitchFamily="34" charset="0"/>
              </a:rPr>
              <a:t>en tanto personas jurídicas de derecho público interno</a:t>
            </a:r>
            <a:r>
              <a:rPr lang="es-PE" sz="8800" dirty="0">
                <a:latin typeface="Segoe UI" panose="020B0502040204020203" pitchFamily="34" charset="0"/>
                <a:cs typeface="Segoe UI" panose="020B0502040204020203" pitchFamily="34" charset="0"/>
              </a:rPr>
              <a:t>, se rigen por lo establecido en la presente norma y para su adecuado control, por las normas de los sistemas administrativos de defensa jurídica del Estado, </a:t>
            </a:r>
            <a:r>
              <a:rPr lang="es-PE" sz="8800" b="1" dirty="0">
                <a:latin typeface="Segoe UI" panose="020B0502040204020203" pitchFamily="34" charset="0"/>
                <a:cs typeface="Segoe UI" panose="020B0502040204020203" pitchFamily="34" charset="0"/>
              </a:rPr>
              <a:t>control y contabilidad</a:t>
            </a:r>
            <a:r>
              <a:rPr lang="es-PE" sz="8800" dirty="0">
                <a:latin typeface="Segoe UI" panose="020B0502040204020203" pitchFamily="34" charset="0"/>
                <a:cs typeface="Segoe UI" panose="020B0502040204020203" pitchFamily="34" charset="0"/>
              </a:rPr>
              <a:t>; así como por las normas que regulan los bienes estatales en lo que respecta a la disposición de bienes inmuebles de las Sociedades de Beneficencia; y de manera subsidiaria por las normas del Código Civil y la Ley General de Sociedades. </a:t>
            </a:r>
            <a:r>
              <a:rPr lang="es-PE" sz="8800" b="1" dirty="0">
                <a:latin typeface="Segoe UI" panose="020B0502040204020203" pitchFamily="34" charset="0"/>
                <a:cs typeface="Segoe UI" panose="020B0502040204020203" pitchFamily="34" charset="0"/>
              </a:rPr>
              <a:t>Asimismo, se encuentran sujetas a las obligaciones de transparencia y acceso a la información pública previstas en la ley de la materia para las entidades de la administración pública. </a:t>
            </a:r>
          </a:p>
          <a:p>
            <a:pPr marL="0" indent="0" algn="just">
              <a:buNone/>
            </a:pPr>
            <a:r>
              <a:rPr lang="es-PE" sz="8800" dirty="0">
                <a:latin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25683557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297874" y="263237"/>
            <a:ext cx="10543308" cy="678873"/>
          </a:xfrm>
        </p:spPr>
        <p:txBody>
          <a:bodyPr rtlCol="0">
            <a:noAutofit/>
          </a:bodyPr>
          <a:lstStyle/>
          <a:p>
            <a:br>
              <a:rPr lang="es-ES" sz="3000" b="1" dirty="0">
                <a:solidFill>
                  <a:srgbClr val="FF0000"/>
                </a:solidFill>
                <a:latin typeface="Calibri" panose="020F0502020204030204" pitchFamily="34" charset="0"/>
                <a:cs typeface="Calibri" panose="020F0502020204030204" pitchFamily="34" charset="0"/>
              </a:rPr>
            </a:br>
            <a:br>
              <a:rPr lang="es-ES" sz="3000" b="1" dirty="0">
                <a:solidFill>
                  <a:srgbClr val="FF0000"/>
                </a:solidFill>
                <a:latin typeface="Calibri" panose="020F0502020204030204" pitchFamily="34" charset="0"/>
                <a:cs typeface="Calibri" panose="020F0502020204030204" pitchFamily="34" charset="0"/>
              </a:rPr>
            </a:br>
            <a:br>
              <a:rPr lang="es-ES" sz="3000" b="1" dirty="0">
                <a:solidFill>
                  <a:srgbClr val="FF0000"/>
                </a:solidFill>
                <a:latin typeface="Calibri" panose="020F0502020204030204" pitchFamily="34" charset="0"/>
                <a:cs typeface="Calibri" panose="020F0502020204030204" pitchFamily="34" charset="0"/>
              </a:rPr>
            </a:br>
            <a:r>
              <a:rPr lang="es-ES" sz="3000" b="1" dirty="0">
                <a:solidFill>
                  <a:srgbClr val="FF0000"/>
                </a:solidFill>
                <a:latin typeface="Calibri" panose="020F0502020204030204" pitchFamily="34" charset="0"/>
                <a:cs typeface="Calibri" panose="020F0502020204030204" pitchFamily="34" charset="0"/>
              </a:rPr>
              <a:t>¿</a:t>
            </a:r>
            <a:r>
              <a:rPr lang="es-PE" sz="3000" b="1" dirty="0">
                <a:solidFill>
                  <a:srgbClr val="FF0000"/>
                </a:solidFill>
                <a:latin typeface="Calibri" panose="020F0502020204030204" pitchFamily="34" charset="0"/>
                <a:cs typeface="Calibri" panose="020F0502020204030204" pitchFamily="34" charset="0"/>
              </a:rPr>
              <a:t>Qué cambios se proponen?</a:t>
            </a:r>
            <a:endParaRPr lang="es-ES" sz="3000" b="1" dirty="0">
              <a:solidFill>
                <a:srgbClr val="FF0000"/>
              </a:solidFill>
              <a:latin typeface="Calibri" panose="020F0502020204030204" pitchFamily="34" charset="0"/>
              <a:cs typeface="Calibri" panose="020F0502020204030204" pitchFamily="34" charset="0"/>
            </a:endParaRPr>
          </a:p>
        </p:txBody>
      </p:sp>
      <p:sp>
        <p:nvSpPr>
          <p:cNvPr id="38" name="Marcador de posición de contenido 17"/>
          <p:cNvSpPr txBox="1">
            <a:spLocks/>
          </p:cNvSpPr>
          <p:nvPr/>
        </p:nvSpPr>
        <p:spPr>
          <a:xfrm>
            <a:off x="166256" y="1191491"/>
            <a:ext cx="7467600" cy="541020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lgn="just">
              <a:lnSpc>
                <a:spcPct val="115000"/>
              </a:lnSpc>
              <a:spcAft>
                <a:spcPts val="0"/>
              </a:spcAft>
              <a:buNone/>
            </a:pPr>
            <a:r>
              <a:rPr lang="es-PE" sz="2400" b="1" dirty="0">
                <a:solidFill>
                  <a:schemeClr val="tx1"/>
                </a:solidFill>
                <a:highlight>
                  <a:srgbClr val="F8CFB6"/>
                </a:highlight>
                <a:ea typeface="Century Gothic" panose="020B0502020202020204" pitchFamily="34" charset="0"/>
                <a:cs typeface="Segoe UI" panose="020B0502040204020203" pitchFamily="34" charset="0"/>
              </a:rPr>
              <a:t>Mejor gestión de las sociedades de beneficencia: </a:t>
            </a:r>
          </a:p>
          <a:p>
            <a:pPr algn="just">
              <a:lnSpc>
                <a:spcPct val="115000"/>
              </a:lnSpc>
              <a:spcAft>
                <a:spcPts val="0"/>
              </a:spcAft>
              <a:buFont typeface="Wingdings" panose="05000000000000000000" pitchFamily="2" charset="2"/>
              <a:buChar char="ü"/>
            </a:pPr>
            <a:r>
              <a:rPr lang="es-PE" sz="2800" dirty="0">
                <a:cs typeface="Segoe UI" panose="020B0502040204020203" pitchFamily="34" charset="0"/>
              </a:rPr>
              <a:t>Se incluye un representante de la Superintendencia de Bienes Estatales en el Directorio de las sociedades de beneficencia. </a:t>
            </a:r>
          </a:p>
          <a:p>
            <a:pPr algn="just">
              <a:lnSpc>
                <a:spcPct val="115000"/>
              </a:lnSpc>
              <a:spcAft>
                <a:spcPts val="0"/>
              </a:spcAft>
              <a:buFont typeface="Wingdings" panose="05000000000000000000" pitchFamily="2" charset="2"/>
              <a:buChar char="ü"/>
            </a:pPr>
            <a:r>
              <a:rPr lang="es-PE" sz="2800" dirty="0">
                <a:cs typeface="Segoe UI" panose="020B0502040204020203" pitchFamily="34" charset="0"/>
              </a:rPr>
              <a:t>Se establece que las personas condenadas o destituidas de la administración pública no podrán ser directores o gerentes de las sociedades de beneficencia.  </a:t>
            </a:r>
          </a:p>
          <a:p>
            <a:pPr algn="just">
              <a:lnSpc>
                <a:spcPct val="115000"/>
              </a:lnSpc>
              <a:spcAft>
                <a:spcPts val="0"/>
              </a:spcAft>
              <a:buFont typeface="Wingdings" panose="05000000000000000000" pitchFamily="2" charset="2"/>
              <a:buChar char="ü"/>
            </a:pPr>
            <a:r>
              <a:rPr lang="es-PE" sz="2800" dirty="0">
                <a:cs typeface="Segoe UI" panose="020B0502040204020203" pitchFamily="34" charset="0"/>
              </a:rPr>
              <a:t> Se establecen mayores requisitos para ser gerente.</a:t>
            </a:r>
            <a:endParaRPr lang="es-PE" sz="2800" dirty="0"/>
          </a:p>
          <a:p>
            <a:pPr marL="0" lvl="0" indent="0" algn="just">
              <a:lnSpc>
                <a:spcPct val="115000"/>
              </a:lnSpc>
              <a:spcAft>
                <a:spcPts val="0"/>
              </a:spcAft>
              <a:buNone/>
            </a:pPr>
            <a:endParaRPr lang="es-PE" sz="2800"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endParaRPr>
          </a:p>
          <a:p>
            <a:pPr marL="0" lvl="0" indent="0" algn="just">
              <a:lnSpc>
                <a:spcPct val="115000"/>
              </a:lnSpc>
              <a:spcAft>
                <a:spcPts val="0"/>
              </a:spcAft>
              <a:buNone/>
            </a:pPr>
            <a:endParaRPr lang="es-PE" sz="2800" dirty="0">
              <a:latin typeface="Arial" panose="020B0604020202020204" pitchFamily="34" charset="0"/>
              <a:ea typeface="Arial" panose="020B0604020202020204" pitchFamily="34" charset="0"/>
            </a:endParaRPr>
          </a:p>
          <a:p>
            <a:pPr marL="342900" lvl="0" indent="-342900" algn="just">
              <a:lnSpc>
                <a:spcPct val="115000"/>
              </a:lnSpc>
              <a:spcAft>
                <a:spcPts val="0"/>
              </a:spcAft>
              <a:buFont typeface="+mj-lt"/>
              <a:buAutoNum type="alphaLcPeriod"/>
            </a:pPr>
            <a:endParaRPr lang="es-PE" sz="2800" dirty="0">
              <a:latin typeface="Arial" panose="020B0604020202020204" pitchFamily="34" charset="0"/>
              <a:ea typeface="Arial" panose="020B0604020202020204" pitchFamily="34" charset="0"/>
            </a:endParaRPr>
          </a:p>
          <a:p>
            <a:pPr lvl="0">
              <a:lnSpc>
                <a:spcPct val="100000"/>
              </a:lnSpc>
              <a:spcBef>
                <a:spcPts val="0"/>
              </a:spcBef>
              <a:spcAft>
                <a:spcPts val="0"/>
              </a:spcAft>
              <a:buFont typeface="Wingdings" panose="05000000000000000000" pitchFamily="2" charset="2"/>
              <a:buChar char="q"/>
              <a:defRPr/>
            </a:pPr>
            <a:endParaRPr lang="es-PE" sz="2600" dirty="0">
              <a:latin typeface="Segoe UI" panose="020B0502040204020203" pitchFamily="34" charset="0"/>
              <a:cs typeface="Segoe UI" panose="020B0502040204020203" pitchFamily="34" charset="0"/>
            </a:endParaRPr>
          </a:p>
          <a:p>
            <a:pPr marL="0" indent="0" algn="just">
              <a:lnSpc>
                <a:spcPct val="100000"/>
              </a:lnSpc>
              <a:spcBef>
                <a:spcPts val="0"/>
              </a:spcBef>
              <a:spcAft>
                <a:spcPts val="0"/>
              </a:spcAft>
              <a:buNone/>
              <a:defRPr/>
            </a:pPr>
            <a:endParaRPr lang="es-PE" sz="1000" dirty="0">
              <a:latin typeface="Arial" panose="020B0604020202020204" pitchFamily="34" charset="0"/>
              <a:cs typeface="Arial" panose="020B0604020202020204" pitchFamily="34" charset="0"/>
            </a:endParaRPr>
          </a:p>
          <a:p>
            <a:pPr lvl="0">
              <a:lnSpc>
                <a:spcPct val="100000"/>
              </a:lnSpc>
              <a:spcBef>
                <a:spcPts val="0"/>
              </a:spcBef>
              <a:spcAft>
                <a:spcPts val="0"/>
              </a:spcAft>
              <a:buFont typeface="Wingdings" panose="05000000000000000000" pitchFamily="2" charset="2"/>
              <a:buChar char="q"/>
              <a:defRPr/>
            </a:pPr>
            <a:endParaRPr lang="es-PE" sz="2800" dirty="0">
              <a:latin typeface="Arial" panose="020B0604020202020204" pitchFamily="34" charset="0"/>
              <a:cs typeface="Arial" panose="020B0604020202020204" pitchFamily="34" charset="0"/>
            </a:endParaRPr>
          </a:p>
          <a:p>
            <a:pPr lvl="0">
              <a:lnSpc>
                <a:spcPct val="100000"/>
              </a:lnSpc>
              <a:spcBef>
                <a:spcPts val="0"/>
              </a:spcBef>
              <a:spcAft>
                <a:spcPts val="0"/>
              </a:spcAft>
              <a:buFont typeface="Wingdings" panose="05000000000000000000" pitchFamily="2" charset="2"/>
              <a:buChar char="q"/>
              <a:defRPr/>
            </a:pPr>
            <a:endParaRPr lang="es-PE" sz="2800" dirty="0">
              <a:latin typeface="Arial" panose="020B0604020202020204" pitchFamily="34" charset="0"/>
              <a:cs typeface="Arial" panose="020B0604020202020204" pitchFamily="34" charset="0"/>
            </a:endParaRPr>
          </a:p>
          <a:p>
            <a:pPr lvl="0">
              <a:lnSpc>
                <a:spcPct val="100000"/>
              </a:lnSpc>
              <a:spcBef>
                <a:spcPts val="0"/>
              </a:spcBef>
              <a:spcAft>
                <a:spcPts val="0"/>
              </a:spcAft>
              <a:buFont typeface="Wingdings" panose="05000000000000000000" pitchFamily="2" charset="2"/>
              <a:buChar char="q"/>
              <a:defRPr/>
            </a:pPr>
            <a:endParaRPr lang="es-PE" sz="2800" dirty="0">
              <a:latin typeface="Arial" panose="020B0604020202020204" pitchFamily="34" charset="0"/>
              <a:cs typeface="Arial" panose="020B0604020202020204" pitchFamily="34" charset="0"/>
            </a:endParaRPr>
          </a:p>
          <a:p>
            <a:pPr marL="0" lvl="0" indent="0">
              <a:lnSpc>
                <a:spcPct val="100000"/>
              </a:lnSpc>
              <a:spcBef>
                <a:spcPts val="0"/>
              </a:spcBef>
              <a:spcAft>
                <a:spcPts val="0"/>
              </a:spcAft>
              <a:buNone/>
              <a:defRPr/>
            </a:pPr>
            <a:endParaRPr lang="es-ES" sz="2800" dirty="0">
              <a:latin typeface="Arial" panose="020B0604020202020204" pitchFamily="34" charset="0"/>
              <a:cs typeface="Arial" panose="020B0604020202020204" pitchFamily="34" charset="0"/>
            </a:endParaRPr>
          </a:p>
          <a:p>
            <a:pPr lvl="0">
              <a:lnSpc>
                <a:spcPct val="100000"/>
              </a:lnSpc>
              <a:spcBef>
                <a:spcPts val="0"/>
              </a:spcBef>
              <a:spcAft>
                <a:spcPts val="0"/>
              </a:spcAft>
              <a:buFont typeface="Wingdings" panose="05000000000000000000" pitchFamily="2" charset="2"/>
              <a:buChar char="q"/>
              <a:defRPr/>
            </a:pPr>
            <a:endParaRPr lang="es-ES" sz="2800" dirty="0">
              <a:latin typeface="Arial" panose="020B0604020202020204" pitchFamily="34" charset="0"/>
              <a:cs typeface="Arial" panose="020B0604020202020204" pitchFamily="34" charset="0"/>
            </a:endParaRPr>
          </a:p>
          <a:p>
            <a:pPr marL="0" lvl="0" indent="0">
              <a:lnSpc>
                <a:spcPct val="100000"/>
              </a:lnSpc>
              <a:spcBef>
                <a:spcPts val="0"/>
              </a:spcBef>
              <a:spcAft>
                <a:spcPts val="0"/>
              </a:spcAft>
              <a:buNone/>
              <a:defRPr/>
            </a:pPr>
            <a:endParaRPr lang="es-ES" sz="2800" dirty="0">
              <a:cs typeface="Times New Roman" panose="02020603050405020304" pitchFamily="18" charset="0"/>
            </a:endParaRPr>
          </a:p>
          <a:p>
            <a:pPr marL="0" lvl="0" indent="0" rtl="0">
              <a:lnSpc>
                <a:spcPct val="100000"/>
              </a:lnSpc>
              <a:spcBef>
                <a:spcPts val="0"/>
              </a:spcBef>
              <a:spcAft>
                <a:spcPts val="0"/>
              </a:spcAft>
              <a:buNone/>
              <a:defRPr/>
            </a:pPr>
            <a:endParaRPr lang="es-ES" sz="900" dirty="0">
              <a:cs typeface="Times New Roman" panose="02020603050405020304" pitchFamily="18" charset="0"/>
            </a:endParaRPr>
          </a:p>
          <a:p>
            <a:pPr marL="0" lvl="0" indent="0">
              <a:lnSpc>
                <a:spcPct val="100000"/>
              </a:lnSpc>
              <a:spcBef>
                <a:spcPts val="0"/>
              </a:spcBef>
              <a:spcAft>
                <a:spcPts val="0"/>
              </a:spcAft>
              <a:buNone/>
              <a:defRPr/>
            </a:pPr>
            <a:endParaRPr lang="es-ES" sz="2800" dirty="0">
              <a:cs typeface="Times New Roman" panose="02020603050405020304" pitchFamily="18" charset="0"/>
            </a:endParaRPr>
          </a:p>
        </p:txBody>
      </p:sp>
      <p:pic>
        <p:nvPicPr>
          <p:cNvPr id="2" name="Imagen 1">
            <a:extLst>
              <a:ext uri="{FF2B5EF4-FFF2-40B4-BE49-F238E27FC236}">
                <a16:creationId xmlns:a16="http://schemas.microsoft.com/office/drawing/2014/main" id="{9F1DCA8E-5077-4B6B-9326-38C65F6CF953}"/>
              </a:ext>
            </a:extLst>
          </p:cNvPr>
          <p:cNvPicPr>
            <a:picLocks noChangeAspect="1"/>
          </p:cNvPicPr>
          <p:nvPr/>
        </p:nvPicPr>
        <p:blipFill rotWithShape="1">
          <a:blip r:embed="rId3"/>
          <a:srcRect b="19390"/>
          <a:stretch/>
        </p:blipFill>
        <p:spPr>
          <a:xfrm>
            <a:off x="7730837" y="1236519"/>
            <a:ext cx="4176000" cy="4769426"/>
          </a:xfrm>
          <a:prstGeom prst="rect">
            <a:avLst/>
          </a:prstGeom>
        </p:spPr>
      </p:pic>
    </p:spTree>
    <p:extLst>
      <p:ext uri="{BB962C8B-B14F-4D97-AF65-F5344CB8AC3E}">
        <p14:creationId xmlns:p14="http://schemas.microsoft.com/office/powerpoint/2010/main" val="15321596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297874" y="263237"/>
            <a:ext cx="10543308" cy="678873"/>
          </a:xfrm>
        </p:spPr>
        <p:txBody>
          <a:bodyPr rtlCol="0">
            <a:noAutofit/>
          </a:bodyPr>
          <a:lstStyle/>
          <a:p>
            <a:br>
              <a:rPr lang="es-ES" sz="3000" b="1" dirty="0">
                <a:solidFill>
                  <a:srgbClr val="FF0000"/>
                </a:solidFill>
                <a:latin typeface="Calibri" panose="020F0502020204030204" pitchFamily="34" charset="0"/>
                <a:cs typeface="Calibri" panose="020F0502020204030204" pitchFamily="34" charset="0"/>
              </a:rPr>
            </a:br>
            <a:br>
              <a:rPr lang="es-ES" sz="3000" b="1" dirty="0">
                <a:solidFill>
                  <a:srgbClr val="FF0000"/>
                </a:solidFill>
                <a:latin typeface="Calibri" panose="020F0502020204030204" pitchFamily="34" charset="0"/>
                <a:cs typeface="Calibri" panose="020F0502020204030204" pitchFamily="34" charset="0"/>
              </a:rPr>
            </a:br>
            <a:br>
              <a:rPr lang="es-ES" sz="3000" b="1" dirty="0">
                <a:solidFill>
                  <a:srgbClr val="FF0000"/>
                </a:solidFill>
                <a:latin typeface="Calibri" panose="020F0502020204030204" pitchFamily="34" charset="0"/>
                <a:cs typeface="Calibri" panose="020F0502020204030204" pitchFamily="34" charset="0"/>
              </a:rPr>
            </a:br>
            <a:r>
              <a:rPr lang="es-ES" sz="3000" b="1" dirty="0">
                <a:solidFill>
                  <a:srgbClr val="FF0000"/>
                </a:solidFill>
                <a:latin typeface="Calibri" panose="020F0502020204030204" pitchFamily="34" charset="0"/>
                <a:cs typeface="Calibri" panose="020F0502020204030204" pitchFamily="34" charset="0"/>
              </a:rPr>
              <a:t>¿</a:t>
            </a:r>
            <a:r>
              <a:rPr lang="es-PE" sz="3000" b="1" dirty="0">
                <a:solidFill>
                  <a:srgbClr val="FF0000"/>
                </a:solidFill>
                <a:latin typeface="Calibri" panose="020F0502020204030204" pitchFamily="34" charset="0"/>
                <a:cs typeface="Calibri" panose="020F0502020204030204" pitchFamily="34" charset="0"/>
              </a:rPr>
              <a:t>Qué cambios se proponen?</a:t>
            </a:r>
            <a:endParaRPr lang="es-ES" sz="3000" b="1" dirty="0">
              <a:solidFill>
                <a:srgbClr val="FF0000"/>
              </a:solidFill>
              <a:latin typeface="Calibri" panose="020F0502020204030204" pitchFamily="34" charset="0"/>
              <a:cs typeface="Calibri" panose="020F0502020204030204" pitchFamily="34" charset="0"/>
            </a:endParaRPr>
          </a:p>
        </p:txBody>
      </p:sp>
      <p:sp>
        <p:nvSpPr>
          <p:cNvPr id="38" name="Marcador de posición de contenido 17"/>
          <p:cNvSpPr txBox="1">
            <a:spLocks/>
          </p:cNvSpPr>
          <p:nvPr/>
        </p:nvSpPr>
        <p:spPr>
          <a:xfrm>
            <a:off x="166256" y="1191491"/>
            <a:ext cx="7467600" cy="541020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spcAft>
                <a:spcPts val="0"/>
              </a:spcAft>
              <a:buNone/>
            </a:pPr>
            <a:r>
              <a:rPr lang="es-PE" sz="1800" b="1" dirty="0">
                <a:solidFill>
                  <a:srgbClr val="000000"/>
                </a:solidFill>
                <a:highlight>
                  <a:srgbClr val="F8CFB6"/>
                </a:highlight>
                <a:latin typeface="Century Gothic" panose="020B0502020202020204" pitchFamily="34" charset="0"/>
                <a:ea typeface="Century Gothic" panose="020B0502020202020204" pitchFamily="34" charset="0"/>
                <a:cs typeface="Century Gothic" panose="020B0502020202020204" pitchFamily="34" charset="0"/>
              </a:rPr>
              <a:t>Rendición de cuentas y transparencia:</a:t>
            </a:r>
            <a:r>
              <a:rPr lang="es-PE" sz="1800" b="1" dirty="0">
                <a:solidFill>
                  <a:schemeClr val="tx1"/>
                </a:solidFill>
                <a:highlight>
                  <a:srgbClr val="F8CFB6"/>
                </a:highlight>
                <a:latin typeface="Segoe UI" panose="020B0502040204020203" pitchFamily="34" charset="0"/>
                <a:ea typeface="Century Gothic" panose="020B0502020202020204" pitchFamily="34" charset="0"/>
                <a:cs typeface="Segoe UI" panose="020B0502040204020203" pitchFamily="34" charset="0"/>
              </a:rPr>
              <a:t> </a:t>
            </a:r>
          </a:p>
          <a:p>
            <a:pPr algn="just">
              <a:lnSpc>
                <a:spcPct val="115000"/>
              </a:lnSpc>
              <a:spcAft>
                <a:spcPts val="0"/>
              </a:spcAft>
              <a:buFont typeface="Wingdings" panose="05000000000000000000" pitchFamily="2" charset="2"/>
              <a:buChar char="ü"/>
            </a:pPr>
            <a:r>
              <a:rPr lang="es-PE" sz="2400" dirty="0"/>
              <a:t>Se establece la competencia del Ministerio de la Mujer y Poblaciones Vulnerables para fiscalizar a las sociedades de beneficencia. </a:t>
            </a:r>
          </a:p>
          <a:p>
            <a:pPr algn="just">
              <a:lnSpc>
                <a:spcPct val="115000"/>
              </a:lnSpc>
              <a:spcAft>
                <a:spcPts val="0"/>
              </a:spcAft>
              <a:buFont typeface="Wingdings" panose="05000000000000000000" pitchFamily="2" charset="2"/>
              <a:buChar char="ü"/>
            </a:pPr>
            <a:r>
              <a:rPr lang="es-PE" sz="2400" dirty="0"/>
              <a:t>Se prohíbe que las sociedades de beneficencia suscriban contratos sobre los bienes o servicios con los funcionarios encargados de designar a los miembros del Directorio o con sus familiares.</a:t>
            </a:r>
          </a:p>
          <a:p>
            <a:pPr algn="just">
              <a:lnSpc>
                <a:spcPct val="115000"/>
              </a:lnSpc>
              <a:spcAft>
                <a:spcPts val="0"/>
              </a:spcAft>
              <a:buFont typeface="Wingdings" panose="05000000000000000000" pitchFamily="2" charset="2"/>
              <a:buChar char="ü"/>
            </a:pPr>
            <a:r>
              <a:rPr lang="es-PE" sz="2400" dirty="0"/>
              <a:t>Se establece que las sociedades de beneficencia se sujetan a las obligaciones de la ley de transparencia y acceso a la información pública.</a:t>
            </a:r>
            <a:endParaRPr lang="es-PE" sz="2400"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endParaRPr>
          </a:p>
          <a:p>
            <a:pPr marL="0" lvl="0" indent="0" algn="just">
              <a:lnSpc>
                <a:spcPct val="115000"/>
              </a:lnSpc>
              <a:spcAft>
                <a:spcPts val="0"/>
              </a:spcAft>
              <a:buNone/>
            </a:pPr>
            <a:endParaRPr lang="es-PE" sz="2800" dirty="0">
              <a:latin typeface="Arial" panose="020B0604020202020204" pitchFamily="34" charset="0"/>
              <a:ea typeface="Arial" panose="020B0604020202020204" pitchFamily="34" charset="0"/>
            </a:endParaRPr>
          </a:p>
          <a:p>
            <a:pPr marL="342900" lvl="0" indent="-342900" algn="just">
              <a:lnSpc>
                <a:spcPct val="115000"/>
              </a:lnSpc>
              <a:spcAft>
                <a:spcPts val="0"/>
              </a:spcAft>
              <a:buFont typeface="+mj-lt"/>
              <a:buAutoNum type="alphaLcPeriod"/>
            </a:pPr>
            <a:endParaRPr lang="es-PE" sz="2800" dirty="0">
              <a:latin typeface="Arial" panose="020B0604020202020204" pitchFamily="34" charset="0"/>
              <a:ea typeface="Arial" panose="020B0604020202020204" pitchFamily="34" charset="0"/>
            </a:endParaRPr>
          </a:p>
          <a:p>
            <a:pPr lvl="0">
              <a:lnSpc>
                <a:spcPct val="100000"/>
              </a:lnSpc>
              <a:spcBef>
                <a:spcPts val="0"/>
              </a:spcBef>
              <a:spcAft>
                <a:spcPts val="0"/>
              </a:spcAft>
              <a:buFont typeface="Wingdings" panose="05000000000000000000" pitchFamily="2" charset="2"/>
              <a:buChar char="q"/>
              <a:defRPr/>
            </a:pPr>
            <a:endParaRPr lang="es-PE" sz="2600" dirty="0">
              <a:latin typeface="Segoe UI" panose="020B0502040204020203" pitchFamily="34" charset="0"/>
              <a:cs typeface="Segoe UI" panose="020B0502040204020203" pitchFamily="34" charset="0"/>
            </a:endParaRPr>
          </a:p>
          <a:p>
            <a:pPr marL="0" indent="0" algn="just">
              <a:lnSpc>
                <a:spcPct val="100000"/>
              </a:lnSpc>
              <a:spcBef>
                <a:spcPts val="0"/>
              </a:spcBef>
              <a:spcAft>
                <a:spcPts val="0"/>
              </a:spcAft>
              <a:buNone/>
              <a:defRPr/>
            </a:pPr>
            <a:endParaRPr lang="es-PE" sz="1000" dirty="0">
              <a:latin typeface="Arial" panose="020B0604020202020204" pitchFamily="34" charset="0"/>
              <a:cs typeface="Arial" panose="020B0604020202020204" pitchFamily="34" charset="0"/>
            </a:endParaRPr>
          </a:p>
          <a:p>
            <a:pPr lvl="0">
              <a:lnSpc>
                <a:spcPct val="100000"/>
              </a:lnSpc>
              <a:spcBef>
                <a:spcPts val="0"/>
              </a:spcBef>
              <a:spcAft>
                <a:spcPts val="0"/>
              </a:spcAft>
              <a:buFont typeface="Wingdings" panose="05000000000000000000" pitchFamily="2" charset="2"/>
              <a:buChar char="q"/>
              <a:defRPr/>
            </a:pPr>
            <a:endParaRPr lang="es-PE" sz="2800" dirty="0">
              <a:latin typeface="Arial" panose="020B0604020202020204" pitchFamily="34" charset="0"/>
              <a:cs typeface="Arial" panose="020B0604020202020204" pitchFamily="34" charset="0"/>
            </a:endParaRPr>
          </a:p>
          <a:p>
            <a:pPr lvl="0">
              <a:lnSpc>
                <a:spcPct val="100000"/>
              </a:lnSpc>
              <a:spcBef>
                <a:spcPts val="0"/>
              </a:spcBef>
              <a:spcAft>
                <a:spcPts val="0"/>
              </a:spcAft>
              <a:buFont typeface="Wingdings" panose="05000000000000000000" pitchFamily="2" charset="2"/>
              <a:buChar char="q"/>
              <a:defRPr/>
            </a:pPr>
            <a:endParaRPr lang="es-PE" sz="2800" dirty="0">
              <a:latin typeface="Arial" panose="020B0604020202020204" pitchFamily="34" charset="0"/>
              <a:cs typeface="Arial" panose="020B0604020202020204" pitchFamily="34" charset="0"/>
            </a:endParaRPr>
          </a:p>
          <a:p>
            <a:pPr lvl="0">
              <a:lnSpc>
                <a:spcPct val="100000"/>
              </a:lnSpc>
              <a:spcBef>
                <a:spcPts val="0"/>
              </a:spcBef>
              <a:spcAft>
                <a:spcPts val="0"/>
              </a:spcAft>
              <a:buFont typeface="Wingdings" panose="05000000000000000000" pitchFamily="2" charset="2"/>
              <a:buChar char="q"/>
              <a:defRPr/>
            </a:pPr>
            <a:endParaRPr lang="es-PE" sz="2800" dirty="0">
              <a:latin typeface="Arial" panose="020B0604020202020204" pitchFamily="34" charset="0"/>
              <a:cs typeface="Arial" panose="020B0604020202020204" pitchFamily="34" charset="0"/>
            </a:endParaRPr>
          </a:p>
          <a:p>
            <a:pPr marL="0" lvl="0" indent="0">
              <a:lnSpc>
                <a:spcPct val="100000"/>
              </a:lnSpc>
              <a:spcBef>
                <a:spcPts val="0"/>
              </a:spcBef>
              <a:spcAft>
                <a:spcPts val="0"/>
              </a:spcAft>
              <a:buNone/>
              <a:defRPr/>
            </a:pPr>
            <a:endParaRPr lang="es-ES" sz="2800" dirty="0">
              <a:latin typeface="Arial" panose="020B0604020202020204" pitchFamily="34" charset="0"/>
              <a:cs typeface="Arial" panose="020B0604020202020204" pitchFamily="34" charset="0"/>
            </a:endParaRPr>
          </a:p>
          <a:p>
            <a:pPr lvl="0">
              <a:lnSpc>
                <a:spcPct val="100000"/>
              </a:lnSpc>
              <a:spcBef>
                <a:spcPts val="0"/>
              </a:spcBef>
              <a:spcAft>
                <a:spcPts val="0"/>
              </a:spcAft>
              <a:buFont typeface="Wingdings" panose="05000000000000000000" pitchFamily="2" charset="2"/>
              <a:buChar char="q"/>
              <a:defRPr/>
            </a:pPr>
            <a:endParaRPr lang="es-ES" sz="2800" dirty="0">
              <a:latin typeface="Arial" panose="020B0604020202020204" pitchFamily="34" charset="0"/>
              <a:cs typeface="Arial" panose="020B0604020202020204" pitchFamily="34" charset="0"/>
            </a:endParaRPr>
          </a:p>
          <a:p>
            <a:pPr marL="0" lvl="0" indent="0">
              <a:lnSpc>
                <a:spcPct val="100000"/>
              </a:lnSpc>
              <a:spcBef>
                <a:spcPts val="0"/>
              </a:spcBef>
              <a:spcAft>
                <a:spcPts val="0"/>
              </a:spcAft>
              <a:buNone/>
              <a:defRPr/>
            </a:pPr>
            <a:endParaRPr lang="es-ES" sz="2800" dirty="0">
              <a:cs typeface="Times New Roman" panose="02020603050405020304" pitchFamily="18" charset="0"/>
            </a:endParaRPr>
          </a:p>
          <a:p>
            <a:pPr marL="0" lvl="0" indent="0" rtl="0">
              <a:lnSpc>
                <a:spcPct val="100000"/>
              </a:lnSpc>
              <a:spcBef>
                <a:spcPts val="0"/>
              </a:spcBef>
              <a:spcAft>
                <a:spcPts val="0"/>
              </a:spcAft>
              <a:buNone/>
              <a:defRPr/>
            </a:pPr>
            <a:endParaRPr lang="es-ES" sz="900" dirty="0">
              <a:cs typeface="Times New Roman" panose="02020603050405020304" pitchFamily="18" charset="0"/>
            </a:endParaRPr>
          </a:p>
          <a:p>
            <a:pPr marL="0" lvl="0" indent="0">
              <a:lnSpc>
                <a:spcPct val="100000"/>
              </a:lnSpc>
              <a:spcBef>
                <a:spcPts val="0"/>
              </a:spcBef>
              <a:spcAft>
                <a:spcPts val="0"/>
              </a:spcAft>
              <a:buNone/>
              <a:defRPr/>
            </a:pPr>
            <a:endParaRPr lang="es-ES" sz="2800" dirty="0">
              <a:cs typeface="Times New Roman" panose="02020603050405020304" pitchFamily="18" charset="0"/>
            </a:endParaRPr>
          </a:p>
        </p:txBody>
      </p:sp>
      <p:pic>
        <p:nvPicPr>
          <p:cNvPr id="1026" name="Picture 2" descr="Creación de Autoridad Nacional de Transparencia y Acceso a la Información  Pública contribuye a gestión pública eficiente y eficaz - Noticias -  Ministerio de Justicia y Derechos Humanos - Plataforma del Estado Peruano">
            <a:extLst>
              <a:ext uri="{FF2B5EF4-FFF2-40B4-BE49-F238E27FC236}">
                <a16:creationId xmlns:a16="http://schemas.microsoft.com/office/drawing/2014/main" id="{8CC882FE-1273-426D-9ECB-335B1FBB3C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600" r="16625"/>
          <a:stretch/>
        </p:blipFill>
        <p:spPr bwMode="auto">
          <a:xfrm>
            <a:off x="7883237" y="1215304"/>
            <a:ext cx="4087090" cy="4943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089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297874" y="263237"/>
            <a:ext cx="10543308" cy="678873"/>
          </a:xfrm>
        </p:spPr>
        <p:txBody>
          <a:bodyPr rtlCol="0">
            <a:noAutofit/>
          </a:bodyPr>
          <a:lstStyle/>
          <a:p>
            <a:br>
              <a:rPr lang="es-ES" sz="3000" b="1" dirty="0">
                <a:solidFill>
                  <a:srgbClr val="FF0000"/>
                </a:solidFill>
                <a:latin typeface="Calibri" panose="020F0502020204030204" pitchFamily="34" charset="0"/>
                <a:cs typeface="Calibri" panose="020F0502020204030204" pitchFamily="34" charset="0"/>
              </a:rPr>
            </a:br>
            <a:br>
              <a:rPr lang="es-ES" sz="3000" b="1" dirty="0">
                <a:solidFill>
                  <a:srgbClr val="FF0000"/>
                </a:solidFill>
                <a:latin typeface="Calibri" panose="020F0502020204030204" pitchFamily="34" charset="0"/>
                <a:cs typeface="Calibri" panose="020F0502020204030204" pitchFamily="34" charset="0"/>
              </a:rPr>
            </a:br>
            <a:br>
              <a:rPr lang="es-ES" sz="3000" b="1" dirty="0">
                <a:solidFill>
                  <a:srgbClr val="FF0000"/>
                </a:solidFill>
                <a:latin typeface="Calibri" panose="020F0502020204030204" pitchFamily="34" charset="0"/>
                <a:cs typeface="Calibri" panose="020F0502020204030204" pitchFamily="34" charset="0"/>
              </a:rPr>
            </a:br>
            <a:r>
              <a:rPr lang="es-ES" sz="3000" b="1" dirty="0">
                <a:solidFill>
                  <a:srgbClr val="FF0000"/>
                </a:solidFill>
                <a:latin typeface="Calibri" panose="020F0502020204030204" pitchFamily="34" charset="0"/>
                <a:cs typeface="Calibri" panose="020F0502020204030204" pitchFamily="34" charset="0"/>
              </a:rPr>
              <a:t>¿</a:t>
            </a:r>
            <a:r>
              <a:rPr lang="es-PE" sz="3000" b="1" dirty="0">
                <a:solidFill>
                  <a:srgbClr val="FF0000"/>
                </a:solidFill>
                <a:latin typeface="Calibri" panose="020F0502020204030204" pitchFamily="34" charset="0"/>
                <a:cs typeface="Calibri" panose="020F0502020204030204" pitchFamily="34" charset="0"/>
              </a:rPr>
              <a:t>Qué cambios se proponen?</a:t>
            </a:r>
            <a:endParaRPr lang="es-ES" sz="3000" b="1" dirty="0">
              <a:solidFill>
                <a:srgbClr val="FF0000"/>
              </a:solidFill>
              <a:latin typeface="Calibri" panose="020F0502020204030204" pitchFamily="34" charset="0"/>
              <a:cs typeface="Calibri" panose="020F0502020204030204" pitchFamily="34" charset="0"/>
            </a:endParaRPr>
          </a:p>
        </p:txBody>
      </p:sp>
      <p:sp>
        <p:nvSpPr>
          <p:cNvPr id="38" name="Marcador de posición de contenido 17"/>
          <p:cNvSpPr txBox="1">
            <a:spLocks/>
          </p:cNvSpPr>
          <p:nvPr/>
        </p:nvSpPr>
        <p:spPr>
          <a:xfrm>
            <a:off x="166256" y="1191491"/>
            <a:ext cx="7148944" cy="541020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spcAft>
                <a:spcPts val="0"/>
              </a:spcAft>
              <a:buNone/>
            </a:pPr>
            <a:r>
              <a:rPr lang="es-PE" sz="1900" b="1" dirty="0">
                <a:solidFill>
                  <a:srgbClr val="000000"/>
                </a:solidFill>
                <a:highlight>
                  <a:srgbClr val="F8CFB6"/>
                </a:highlight>
                <a:latin typeface="Century Gothic" panose="020B0502020202020204" pitchFamily="34" charset="0"/>
                <a:ea typeface="Century Gothic" panose="020B0502020202020204" pitchFamily="34" charset="0"/>
                <a:cs typeface="Century Gothic" panose="020B0502020202020204" pitchFamily="34" charset="0"/>
              </a:rPr>
              <a:t>Política Pública para la población en riesgo y vulnerabilidad</a:t>
            </a:r>
            <a:endParaRPr lang="es-PE" sz="1900" dirty="0">
              <a:highlight>
                <a:srgbClr val="F8CFB6"/>
              </a:highlight>
              <a:latin typeface="Arial" panose="020B0604020202020204" pitchFamily="34" charset="0"/>
              <a:ea typeface="Arial" panose="020B0604020202020204" pitchFamily="34" charset="0"/>
            </a:endParaRPr>
          </a:p>
          <a:p>
            <a:pPr marL="0" indent="0" algn="just">
              <a:lnSpc>
                <a:spcPct val="115000"/>
              </a:lnSpc>
              <a:spcAft>
                <a:spcPts val="0"/>
              </a:spcAft>
              <a:buNone/>
            </a:pPr>
            <a:endParaRPr lang="es-PE" sz="1800" b="1" dirty="0">
              <a:solidFill>
                <a:srgbClr val="000000"/>
              </a:solidFill>
              <a:highlight>
                <a:srgbClr val="F8CFB6"/>
              </a:highlight>
              <a:latin typeface="Century Gothic" panose="020B0502020202020204" pitchFamily="34" charset="0"/>
              <a:ea typeface="Century Gothic" panose="020B0502020202020204" pitchFamily="34" charset="0"/>
              <a:cs typeface="Century Gothic" panose="020B0502020202020204" pitchFamily="34" charset="0"/>
            </a:endParaRPr>
          </a:p>
          <a:p>
            <a:pPr algn="just">
              <a:lnSpc>
                <a:spcPct val="115000"/>
              </a:lnSpc>
              <a:spcAft>
                <a:spcPts val="0"/>
              </a:spcAft>
              <a:buFont typeface="Wingdings" panose="05000000000000000000" pitchFamily="2" charset="2"/>
              <a:buChar char="ü"/>
            </a:pPr>
            <a:r>
              <a:rPr lang="es-PE" sz="2200" dirty="0"/>
              <a:t>En la Tercera Disposición Complementaria del Proyecto de Ley 3322 proponemos que El Poder Ejecutivo, en el marco de sus competencias, realiza las acciones necesarias para aprobar la política pública para la población en situación de vulnerabilidad. </a:t>
            </a:r>
          </a:p>
          <a:p>
            <a:pPr algn="just">
              <a:lnSpc>
                <a:spcPct val="115000"/>
              </a:lnSpc>
              <a:spcAft>
                <a:spcPts val="0"/>
              </a:spcAft>
              <a:buFont typeface="Wingdings" panose="05000000000000000000" pitchFamily="2" charset="2"/>
              <a:buChar char="ü"/>
            </a:pPr>
            <a:r>
              <a:rPr lang="es-PE" sz="2200" dirty="0"/>
              <a:t>La finalidad es contar con un instrumento normativo que articule los servicios de protección social del Estado y de las entidades que brinden dichos servicios de complementaria al deber del Estado.</a:t>
            </a:r>
          </a:p>
          <a:p>
            <a:pPr marL="0" indent="0" algn="just">
              <a:lnSpc>
                <a:spcPct val="115000"/>
              </a:lnSpc>
              <a:spcAft>
                <a:spcPts val="0"/>
              </a:spcAft>
              <a:buNone/>
            </a:pPr>
            <a:endParaRPr lang="es-PE" sz="2800" dirty="0">
              <a:latin typeface="Arial" panose="020B0604020202020204" pitchFamily="34" charset="0"/>
              <a:ea typeface="Arial" panose="020B0604020202020204" pitchFamily="34" charset="0"/>
            </a:endParaRPr>
          </a:p>
          <a:p>
            <a:pPr marL="342900" lvl="0" indent="-342900" algn="just">
              <a:lnSpc>
                <a:spcPct val="115000"/>
              </a:lnSpc>
              <a:spcAft>
                <a:spcPts val="0"/>
              </a:spcAft>
              <a:buFont typeface="+mj-lt"/>
              <a:buAutoNum type="alphaLcPeriod"/>
            </a:pPr>
            <a:endParaRPr lang="es-PE" sz="2800" dirty="0">
              <a:latin typeface="Arial" panose="020B0604020202020204" pitchFamily="34" charset="0"/>
              <a:ea typeface="Arial" panose="020B0604020202020204" pitchFamily="34" charset="0"/>
            </a:endParaRPr>
          </a:p>
          <a:p>
            <a:pPr lvl="0">
              <a:lnSpc>
                <a:spcPct val="100000"/>
              </a:lnSpc>
              <a:spcBef>
                <a:spcPts val="0"/>
              </a:spcBef>
              <a:spcAft>
                <a:spcPts val="0"/>
              </a:spcAft>
              <a:buFont typeface="Wingdings" panose="05000000000000000000" pitchFamily="2" charset="2"/>
              <a:buChar char="q"/>
              <a:defRPr/>
            </a:pPr>
            <a:endParaRPr lang="es-PE" sz="2600" dirty="0">
              <a:latin typeface="Segoe UI" panose="020B0502040204020203" pitchFamily="34" charset="0"/>
              <a:cs typeface="Segoe UI" panose="020B0502040204020203" pitchFamily="34" charset="0"/>
            </a:endParaRPr>
          </a:p>
          <a:p>
            <a:pPr marL="0" indent="0" algn="just">
              <a:lnSpc>
                <a:spcPct val="100000"/>
              </a:lnSpc>
              <a:spcBef>
                <a:spcPts val="0"/>
              </a:spcBef>
              <a:spcAft>
                <a:spcPts val="0"/>
              </a:spcAft>
              <a:buNone/>
              <a:defRPr/>
            </a:pPr>
            <a:endParaRPr lang="es-PE" sz="1000" dirty="0">
              <a:latin typeface="Arial" panose="020B0604020202020204" pitchFamily="34" charset="0"/>
              <a:cs typeface="Arial" panose="020B0604020202020204" pitchFamily="34" charset="0"/>
            </a:endParaRPr>
          </a:p>
          <a:p>
            <a:pPr lvl="0">
              <a:lnSpc>
                <a:spcPct val="100000"/>
              </a:lnSpc>
              <a:spcBef>
                <a:spcPts val="0"/>
              </a:spcBef>
              <a:spcAft>
                <a:spcPts val="0"/>
              </a:spcAft>
              <a:buFont typeface="Wingdings" panose="05000000000000000000" pitchFamily="2" charset="2"/>
              <a:buChar char="q"/>
              <a:defRPr/>
            </a:pPr>
            <a:endParaRPr lang="es-PE" sz="2800" dirty="0">
              <a:latin typeface="Arial" panose="020B0604020202020204" pitchFamily="34" charset="0"/>
              <a:cs typeface="Arial" panose="020B0604020202020204" pitchFamily="34" charset="0"/>
            </a:endParaRPr>
          </a:p>
          <a:p>
            <a:pPr lvl="0">
              <a:lnSpc>
                <a:spcPct val="100000"/>
              </a:lnSpc>
              <a:spcBef>
                <a:spcPts val="0"/>
              </a:spcBef>
              <a:spcAft>
                <a:spcPts val="0"/>
              </a:spcAft>
              <a:buFont typeface="Wingdings" panose="05000000000000000000" pitchFamily="2" charset="2"/>
              <a:buChar char="q"/>
              <a:defRPr/>
            </a:pPr>
            <a:endParaRPr lang="es-PE" sz="2800" dirty="0">
              <a:latin typeface="Arial" panose="020B0604020202020204" pitchFamily="34" charset="0"/>
              <a:cs typeface="Arial" panose="020B0604020202020204" pitchFamily="34" charset="0"/>
            </a:endParaRPr>
          </a:p>
          <a:p>
            <a:pPr lvl="0">
              <a:lnSpc>
                <a:spcPct val="100000"/>
              </a:lnSpc>
              <a:spcBef>
                <a:spcPts val="0"/>
              </a:spcBef>
              <a:spcAft>
                <a:spcPts val="0"/>
              </a:spcAft>
              <a:buFont typeface="Wingdings" panose="05000000000000000000" pitchFamily="2" charset="2"/>
              <a:buChar char="q"/>
              <a:defRPr/>
            </a:pPr>
            <a:endParaRPr lang="es-PE" sz="2800" dirty="0">
              <a:latin typeface="Arial" panose="020B0604020202020204" pitchFamily="34" charset="0"/>
              <a:cs typeface="Arial" panose="020B0604020202020204" pitchFamily="34" charset="0"/>
            </a:endParaRPr>
          </a:p>
          <a:p>
            <a:pPr marL="0" lvl="0" indent="0">
              <a:lnSpc>
                <a:spcPct val="100000"/>
              </a:lnSpc>
              <a:spcBef>
                <a:spcPts val="0"/>
              </a:spcBef>
              <a:spcAft>
                <a:spcPts val="0"/>
              </a:spcAft>
              <a:buNone/>
              <a:defRPr/>
            </a:pPr>
            <a:endParaRPr lang="es-ES" sz="2800" dirty="0">
              <a:latin typeface="Arial" panose="020B0604020202020204" pitchFamily="34" charset="0"/>
              <a:cs typeface="Arial" panose="020B0604020202020204" pitchFamily="34" charset="0"/>
            </a:endParaRPr>
          </a:p>
          <a:p>
            <a:pPr lvl="0">
              <a:lnSpc>
                <a:spcPct val="100000"/>
              </a:lnSpc>
              <a:spcBef>
                <a:spcPts val="0"/>
              </a:spcBef>
              <a:spcAft>
                <a:spcPts val="0"/>
              </a:spcAft>
              <a:buFont typeface="Wingdings" panose="05000000000000000000" pitchFamily="2" charset="2"/>
              <a:buChar char="q"/>
              <a:defRPr/>
            </a:pPr>
            <a:endParaRPr lang="es-ES" sz="2800" dirty="0">
              <a:latin typeface="Arial" panose="020B0604020202020204" pitchFamily="34" charset="0"/>
              <a:cs typeface="Arial" panose="020B0604020202020204" pitchFamily="34" charset="0"/>
            </a:endParaRPr>
          </a:p>
          <a:p>
            <a:pPr marL="0" lvl="0" indent="0">
              <a:lnSpc>
                <a:spcPct val="100000"/>
              </a:lnSpc>
              <a:spcBef>
                <a:spcPts val="0"/>
              </a:spcBef>
              <a:spcAft>
                <a:spcPts val="0"/>
              </a:spcAft>
              <a:buNone/>
              <a:defRPr/>
            </a:pPr>
            <a:endParaRPr lang="es-ES" sz="2800" dirty="0">
              <a:cs typeface="Times New Roman" panose="02020603050405020304" pitchFamily="18" charset="0"/>
            </a:endParaRPr>
          </a:p>
          <a:p>
            <a:pPr marL="0" lvl="0" indent="0" rtl="0">
              <a:lnSpc>
                <a:spcPct val="100000"/>
              </a:lnSpc>
              <a:spcBef>
                <a:spcPts val="0"/>
              </a:spcBef>
              <a:spcAft>
                <a:spcPts val="0"/>
              </a:spcAft>
              <a:buNone/>
              <a:defRPr/>
            </a:pPr>
            <a:endParaRPr lang="es-ES" sz="900" dirty="0">
              <a:cs typeface="Times New Roman" panose="02020603050405020304" pitchFamily="18" charset="0"/>
            </a:endParaRPr>
          </a:p>
          <a:p>
            <a:pPr marL="0" lvl="0" indent="0">
              <a:lnSpc>
                <a:spcPct val="100000"/>
              </a:lnSpc>
              <a:spcBef>
                <a:spcPts val="0"/>
              </a:spcBef>
              <a:spcAft>
                <a:spcPts val="0"/>
              </a:spcAft>
              <a:buNone/>
              <a:defRPr/>
            </a:pPr>
            <a:endParaRPr lang="es-ES" sz="2800" dirty="0">
              <a:cs typeface="Times New Roman" panose="02020603050405020304" pitchFamily="18" charset="0"/>
            </a:endParaRPr>
          </a:p>
        </p:txBody>
      </p:sp>
      <p:pic>
        <p:nvPicPr>
          <p:cNvPr id="2050" name="Picture 2" descr="Ministerio de la Mujer y Poblaciones Vulnerables - MIMP - Plataforma del  Estado Peruano">
            <a:extLst>
              <a:ext uri="{FF2B5EF4-FFF2-40B4-BE49-F238E27FC236}">
                <a16:creationId xmlns:a16="http://schemas.microsoft.com/office/drawing/2014/main" id="{43388C75-4EE0-4DD8-BA76-E5E20050F1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773" t="8727" r="3207" b="2917"/>
          <a:stretch/>
        </p:blipFill>
        <p:spPr bwMode="auto">
          <a:xfrm>
            <a:off x="7412181" y="1378527"/>
            <a:ext cx="4176000" cy="511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7542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BA0E0C-9A47-5FF7-E39C-5FB9FC623EED}"/>
              </a:ext>
            </a:extLst>
          </p:cNvPr>
          <p:cNvSpPr>
            <a:spLocks noGrp="1"/>
          </p:cNvSpPr>
          <p:nvPr>
            <p:ph type="title"/>
          </p:nvPr>
        </p:nvSpPr>
        <p:spPr>
          <a:xfrm>
            <a:off x="484909" y="400793"/>
            <a:ext cx="10515600" cy="659080"/>
          </a:xfrm>
        </p:spPr>
        <p:txBody>
          <a:bodyPr>
            <a:normAutofit/>
          </a:bodyPr>
          <a:lstStyle/>
          <a:p>
            <a:r>
              <a:rPr lang="es-PE" b="1" dirty="0">
                <a:solidFill>
                  <a:srgbClr val="DD462F"/>
                </a:solidFill>
                <a:latin typeface="Calibri" panose="020F0502020204030204" pitchFamily="34" charset="0"/>
                <a:ea typeface="Abadi Extra Light" panose="02000000000000000000" pitchFamily="2" charset="0"/>
                <a:cs typeface="Calibri" panose="020F0502020204030204" pitchFamily="34" charset="0"/>
              </a:rPr>
              <a:t> </a:t>
            </a:r>
            <a:r>
              <a:rPr lang="es-ES" b="1" dirty="0">
                <a:solidFill>
                  <a:srgbClr val="FF0000"/>
                </a:solidFill>
                <a:latin typeface="Calibri" panose="020F0502020204030204" pitchFamily="34" charset="0"/>
                <a:cs typeface="Calibri" panose="020F0502020204030204" pitchFamily="34" charset="0"/>
              </a:rPr>
              <a:t>Proyecto de Ley 3322/2022-CR</a:t>
            </a:r>
            <a:r>
              <a:rPr lang="es-PE" b="1" dirty="0">
                <a:solidFill>
                  <a:srgbClr val="DD462F"/>
                </a:solidFill>
                <a:latin typeface="Calibri" panose="020F0502020204030204" pitchFamily="34" charset="0"/>
                <a:ea typeface="Abadi Extra Light" panose="02000000000000000000" pitchFamily="2" charset="0"/>
                <a:cs typeface="Calibri" panose="020F0502020204030204" pitchFamily="34" charset="0"/>
              </a:rPr>
              <a:t> - </a:t>
            </a:r>
            <a:r>
              <a:rPr lang="es-LA" b="1" dirty="0">
                <a:solidFill>
                  <a:srgbClr val="FF0000"/>
                </a:solidFill>
                <a:latin typeface="Calibri" panose="020F0502020204030204" pitchFamily="34" charset="0"/>
                <a:ea typeface="Abadi Extra Light" panose="02000000000000000000" pitchFamily="2" charset="0"/>
                <a:cs typeface="Calibri" panose="020F0502020204030204" pitchFamily="34" charset="0"/>
              </a:rPr>
              <a:t>ANÁLISIS COSTO BENEFICIO</a:t>
            </a:r>
            <a:endParaRPr lang="es-US" b="1" dirty="0">
              <a:solidFill>
                <a:srgbClr val="FF0000"/>
              </a:solidFill>
              <a:latin typeface="Calibri" panose="020F0502020204030204" pitchFamily="34" charset="0"/>
              <a:ea typeface="Abadi Extra Light" panose="02000000000000000000" pitchFamily="2" charset="0"/>
              <a:cs typeface="Calibri" panose="020F0502020204030204" pitchFamily="34" charset="0"/>
            </a:endParaRPr>
          </a:p>
        </p:txBody>
      </p:sp>
      <p:graphicFrame>
        <p:nvGraphicFramePr>
          <p:cNvPr id="5" name="Tabla 4">
            <a:extLst>
              <a:ext uri="{FF2B5EF4-FFF2-40B4-BE49-F238E27FC236}">
                <a16:creationId xmlns:a16="http://schemas.microsoft.com/office/drawing/2014/main" id="{F8E27227-5EC1-30DC-71D1-63FAC40213E1}"/>
              </a:ext>
            </a:extLst>
          </p:cNvPr>
          <p:cNvGraphicFramePr>
            <a:graphicFrameLocks noGrp="1"/>
          </p:cNvGraphicFramePr>
          <p:nvPr>
            <p:extLst>
              <p:ext uri="{D42A27DB-BD31-4B8C-83A1-F6EECF244321}">
                <p14:modId xmlns:p14="http://schemas.microsoft.com/office/powerpoint/2010/main" val="610280798"/>
              </p:ext>
            </p:extLst>
          </p:nvPr>
        </p:nvGraphicFramePr>
        <p:xfrm>
          <a:off x="387927" y="1156854"/>
          <a:ext cx="11416146" cy="5285509"/>
        </p:xfrm>
        <a:graphic>
          <a:graphicData uri="http://schemas.openxmlformats.org/drawingml/2006/table">
            <a:tbl>
              <a:tblPr firstRow="1" firstCol="1" bandRow="1">
                <a:tableStyleId>{C4B1156A-380E-4F78-BDF5-A606A8083BF9}</a:tableStyleId>
              </a:tblPr>
              <a:tblGrid>
                <a:gridCol w="1235768">
                  <a:extLst>
                    <a:ext uri="{9D8B030D-6E8A-4147-A177-3AD203B41FA5}">
                      <a16:colId xmlns:a16="http://schemas.microsoft.com/office/drawing/2014/main" val="719296184"/>
                    </a:ext>
                  </a:extLst>
                </a:gridCol>
                <a:gridCol w="10180378">
                  <a:extLst>
                    <a:ext uri="{9D8B030D-6E8A-4147-A177-3AD203B41FA5}">
                      <a16:colId xmlns:a16="http://schemas.microsoft.com/office/drawing/2014/main" val="2843125901"/>
                    </a:ext>
                  </a:extLst>
                </a:gridCol>
              </a:tblGrid>
              <a:tr h="5285509">
                <a:tc>
                  <a:txBody>
                    <a:bodyPr/>
                    <a:lstStyle/>
                    <a:p>
                      <a:pPr algn="ctr">
                        <a:lnSpc>
                          <a:spcPct val="107000"/>
                        </a:lnSpc>
                        <a:spcAft>
                          <a:spcPts val="0"/>
                        </a:spcAft>
                      </a:pPr>
                      <a:r>
                        <a:rPr lang="es-PE" sz="1400" dirty="0">
                          <a:effectLst/>
                        </a:rPr>
                        <a:t> </a:t>
                      </a:r>
                    </a:p>
                    <a:p>
                      <a:pPr algn="ctr">
                        <a:lnSpc>
                          <a:spcPct val="107000"/>
                        </a:lnSpc>
                        <a:spcAft>
                          <a:spcPts val="0"/>
                        </a:spcAft>
                      </a:pPr>
                      <a:r>
                        <a:rPr lang="es-PE" sz="1400" dirty="0">
                          <a:effectLst/>
                        </a:rPr>
                        <a:t> </a:t>
                      </a:r>
                    </a:p>
                    <a:p>
                      <a:pPr algn="ctr">
                        <a:lnSpc>
                          <a:spcPct val="107000"/>
                        </a:lnSpc>
                        <a:spcAft>
                          <a:spcPts val="0"/>
                        </a:spcAft>
                      </a:pPr>
                      <a:r>
                        <a:rPr lang="es-PE" sz="1400" dirty="0">
                          <a:effectLst/>
                        </a:rPr>
                        <a:t> </a:t>
                      </a:r>
                    </a:p>
                    <a:p>
                      <a:pPr algn="ctr">
                        <a:lnSpc>
                          <a:spcPct val="107000"/>
                        </a:lnSpc>
                        <a:spcAft>
                          <a:spcPts val="0"/>
                        </a:spcAft>
                      </a:pPr>
                      <a:r>
                        <a:rPr lang="es-PE" sz="1400" dirty="0">
                          <a:effectLst/>
                        </a:rPr>
                        <a:t>Estado peruano </a:t>
                      </a:r>
                      <a:endParaRPr lang="es-P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20673" marR="20673" marT="0" marB="0"/>
                </a:tc>
                <a:tc>
                  <a:txBody>
                    <a:bodyPr/>
                    <a:lstStyle/>
                    <a:p>
                      <a:pPr marL="111125" algn="just">
                        <a:spcAft>
                          <a:spcPts val="0"/>
                        </a:spcAft>
                      </a:pPr>
                      <a:r>
                        <a:rPr lang="es-PE" sz="1400" b="0" dirty="0">
                          <a:effectLst/>
                          <a:highlight>
                            <a:srgbClr val="FFFF00"/>
                          </a:highlight>
                        </a:rPr>
                        <a:t> </a:t>
                      </a:r>
                      <a:endParaRPr lang="es-PE" sz="1400" b="0" dirty="0">
                        <a:effectLst/>
                      </a:endParaRPr>
                    </a:p>
                    <a:p>
                      <a:pPr marL="342900" lvl="0" indent="-342900" algn="just">
                        <a:lnSpc>
                          <a:spcPct val="107000"/>
                        </a:lnSpc>
                        <a:spcAft>
                          <a:spcPts val="0"/>
                        </a:spcAft>
                        <a:buFont typeface="Wingdings" panose="05000000000000000000" pitchFamily="2" charset="2"/>
                        <a:buChar char=""/>
                      </a:pPr>
                      <a:r>
                        <a:rPr lang="es-PE" sz="2400" b="0" dirty="0">
                          <a:effectLst/>
                        </a:rPr>
                        <a:t>Contribuirá al cumplimiento del deber del Estado de brindar protección a las personas en situación de vulnerabilidad. </a:t>
                      </a:r>
                    </a:p>
                    <a:p>
                      <a:pPr marL="0" lvl="0" indent="0" algn="just">
                        <a:lnSpc>
                          <a:spcPct val="107000"/>
                        </a:lnSpc>
                        <a:spcAft>
                          <a:spcPts val="0"/>
                        </a:spcAft>
                        <a:buFont typeface="Wingdings" panose="05000000000000000000" pitchFamily="2" charset="2"/>
                        <a:buNone/>
                      </a:pPr>
                      <a:endParaRPr lang="es-PE" sz="800" b="0" dirty="0">
                        <a:effectLst/>
                      </a:endParaRPr>
                    </a:p>
                    <a:p>
                      <a:pPr marL="342900" lvl="0" indent="-342900" algn="just">
                        <a:lnSpc>
                          <a:spcPct val="107000"/>
                        </a:lnSpc>
                        <a:spcAft>
                          <a:spcPts val="0"/>
                        </a:spcAft>
                        <a:buFont typeface="Wingdings" panose="05000000000000000000" pitchFamily="2" charset="2"/>
                        <a:buChar char=""/>
                      </a:pPr>
                      <a:r>
                        <a:rPr lang="es-ES" sz="2400" b="0" dirty="0">
                          <a:effectLst/>
                        </a:rPr>
                        <a:t>Promoverá las </a:t>
                      </a:r>
                      <a:r>
                        <a:rPr lang="es-PE" sz="2400" b="0" dirty="0">
                          <a:effectLst/>
                        </a:rPr>
                        <a:t>capacidades</a:t>
                      </a:r>
                      <a:r>
                        <a:rPr lang="es-ES" sz="2400" b="0" dirty="0">
                          <a:effectLst/>
                        </a:rPr>
                        <a:t> de las entidades del Estado peruano como el Ministerio de la Mujer y Poblaciones Vulnerables y la Contraloría General de la República para fiscalizar la adecuada gestión de las Sociedades de Beneficencia. </a:t>
                      </a:r>
                    </a:p>
                    <a:p>
                      <a:pPr marL="0" lvl="0" indent="0" algn="just">
                        <a:lnSpc>
                          <a:spcPct val="107000"/>
                        </a:lnSpc>
                        <a:spcAft>
                          <a:spcPts val="0"/>
                        </a:spcAft>
                        <a:buFont typeface="Wingdings" panose="05000000000000000000" pitchFamily="2" charset="2"/>
                        <a:buNone/>
                      </a:pPr>
                      <a:endParaRPr lang="es-ES" sz="800" b="0" dirty="0">
                        <a:effectLst/>
                      </a:endParaRPr>
                    </a:p>
                    <a:p>
                      <a:pPr marL="342900" lvl="0" indent="-342900" algn="just">
                        <a:lnSpc>
                          <a:spcPct val="107000"/>
                        </a:lnSpc>
                        <a:spcAft>
                          <a:spcPts val="0"/>
                        </a:spcAft>
                        <a:buFont typeface="Wingdings" panose="05000000000000000000" pitchFamily="2" charset="2"/>
                        <a:buChar char=""/>
                      </a:pPr>
                      <a:r>
                        <a:rPr lang="es-PE" sz="2400" b="0" dirty="0">
                          <a:effectLst/>
                        </a:rPr>
                        <a:t>Favorecerá el ejercicio responsable por parte de las entidades de los Gobiernos Regionales y Municipales de su competencia de designación de los miembros de las Sociedades de Beneficencia Pública. </a:t>
                      </a:r>
                    </a:p>
                    <a:p>
                      <a:pPr marL="0" lvl="0" indent="0" algn="just">
                        <a:lnSpc>
                          <a:spcPct val="107000"/>
                        </a:lnSpc>
                        <a:spcAft>
                          <a:spcPts val="0"/>
                        </a:spcAft>
                        <a:buFont typeface="Wingdings" panose="05000000000000000000" pitchFamily="2" charset="2"/>
                        <a:buNone/>
                      </a:pPr>
                      <a:endParaRPr lang="es-PE" sz="800" b="0" dirty="0">
                        <a:effectLst/>
                      </a:endParaRPr>
                    </a:p>
                    <a:p>
                      <a:pPr marL="342900" lvl="0" indent="-342900" algn="just">
                        <a:lnSpc>
                          <a:spcPct val="107000"/>
                        </a:lnSpc>
                        <a:spcAft>
                          <a:spcPts val="0"/>
                        </a:spcAft>
                        <a:buFont typeface="Wingdings" panose="05000000000000000000" pitchFamily="2" charset="2"/>
                        <a:buChar char=""/>
                      </a:pPr>
                      <a:r>
                        <a:rPr lang="es-PE" sz="2400" b="0" dirty="0">
                          <a:effectLst/>
                        </a:rPr>
                        <a:t>Promoverá la transparencia en la gestión de recursos que forman parte del patrimonio del Estado.</a:t>
                      </a:r>
                      <a:r>
                        <a:rPr lang="es-PE" sz="2400" b="0" dirty="0">
                          <a:effectLst/>
                          <a:highlight>
                            <a:srgbClr val="FFFF00"/>
                          </a:highlight>
                        </a:rPr>
                        <a:t> </a:t>
                      </a:r>
                      <a:endParaRPr lang="es-PE" sz="2400" b="0" dirty="0">
                        <a:effectLst/>
                        <a:latin typeface="Calibri" panose="020F0502020204030204" pitchFamily="34" charset="0"/>
                        <a:ea typeface="SimSun" panose="02010600030101010101" pitchFamily="2" charset="-122"/>
                        <a:cs typeface="Times New Roman" panose="02020603050405020304" pitchFamily="18" charset="0"/>
                      </a:endParaRPr>
                    </a:p>
                  </a:txBody>
                  <a:tcPr marL="20673" marR="20673" marT="0" marB="0"/>
                </a:tc>
                <a:extLst>
                  <a:ext uri="{0D108BD9-81ED-4DB2-BD59-A6C34878D82A}">
                    <a16:rowId xmlns:a16="http://schemas.microsoft.com/office/drawing/2014/main" val="2214785567"/>
                  </a:ext>
                </a:extLst>
              </a:tr>
            </a:tbl>
          </a:graphicData>
        </a:graphic>
      </p:graphicFrame>
    </p:spTree>
    <p:extLst>
      <p:ext uri="{BB962C8B-B14F-4D97-AF65-F5344CB8AC3E}">
        <p14:creationId xmlns:p14="http://schemas.microsoft.com/office/powerpoint/2010/main" val="228003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BA0E0C-9A47-5FF7-E39C-5FB9FC623EED}"/>
              </a:ext>
            </a:extLst>
          </p:cNvPr>
          <p:cNvSpPr>
            <a:spLocks noGrp="1"/>
          </p:cNvSpPr>
          <p:nvPr>
            <p:ph type="title"/>
          </p:nvPr>
        </p:nvSpPr>
        <p:spPr>
          <a:xfrm>
            <a:off x="484908" y="400793"/>
            <a:ext cx="11291455" cy="370668"/>
          </a:xfrm>
        </p:spPr>
        <p:txBody>
          <a:bodyPr>
            <a:normAutofit fontScale="90000"/>
          </a:bodyPr>
          <a:lstStyle/>
          <a:p>
            <a:r>
              <a:rPr lang="es-ES" b="1" dirty="0">
                <a:solidFill>
                  <a:srgbClr val="FF0000"/>
                </a:solidFill>
                <a:latin typeface="Calibri" panose="020F0502020204030204" pitchFamily="34" charset="0"/>
                <a:cs typeface="Calibri" panose="020F0502020204030204" pitchFamily="34" charset="0"/>
              </a:rPr>
              <a:t>Proyecto de Ley 3322/2022-CR</a:t>
            </a:r>
            <a:r>
              <a:rPr lang="es-PE" b="1" dirty="0">
                <a:solidFill>
                  <a:srgbClr val="DD462F"/>
                </a:solidFill>
                <a:latin typeface="Calibri" panose="020F0502020204030204" pitchFamily="34" charset="0"/>
                <a:ea typeface="Abadi Extra Light" panose="02000000000000000000" pitchFamily="2" charset="0"/>
                <a:cs typeface="Calibri" panose="020F0502020204030204" pitchFamily="34" charset="0"/>
              </a:rPr>
              <a:t> - </a:t>
            </a:r>
            <a:r>
              <a:rPr lang="es-LA" b="1" dirty="0">
                <a:solidFill>
                  <a:srgbClr val="FF0000"/>
                </a:solidFill>
                <a:latin typeface="Calibri" panose="020F0502020204030204" pitchFamily="34" charset="0"/>
                <a:ea typeface="Abadi Extra Light" panose="02000000000000000000" pitchFamily="2" charset="0"/>
                <a:cs typeface="Calibri" panose="020F0502020204030204" pitchFamily="34" charset="0"/>
              </a:rPr>
              <a:t>ANÁLISIS COSTO BENEFICIO</a:t>
            </a:r>
            <a:endParaRPr lang="es-US" b="1" dirty="0">
              <a:solidFill>
                <a:srgbClr val="DD462F"/>
              </a:solidFill>
              <a:latin typeface="Abadi Extra Light" panose="02000000000000000000" pitchFamily="2" charset="0"/>
              <a:ea typeface="Abadi Extra Light" panose="02000000000000000000" pitchFamily="2" charset="0"/>
            </a:endParaRPr>
          </a:p>
        </p:txBody>
      </p:sp>
      <p:graphicFrame>
        <p:nvGraphicFramePr>
          <p:cNvPr id="5" name="Tabla 4">
            <a:extLst>
              <a:ext uri="{FF2B5EF4-FFF2-40B4-BE49-F238E27FC236}">
                <a16:creationId xmlns:a16="http://schemas.microsoft.com/office/drawing/2014/main" id="{F8E27227-5EC1-30DC-71D1-63FAC40213E1}"/>
              </a:ext>
            </a:extLst>
          </p:cNvPr>
          <p:cNvGraphicFramePr>
            <a:graphicFrameLocks noGrp="1"/>
          </p:cNvGraphicFramePr>
          <p:nvPr>
            <p:extLst>
              <p:ext uri="{D42A27DB-BD31-4B8C-83A1-F6EECF244321}">
                <p14:modId xmlns:p14="http://schemas.microsoft.com/office/powerpoint/2010/main" val="1736297840"/>
              </p:ext>
            </p:extLst>
          </p:nvPr>
        </p:nvGraphicFramePr>
        <p:xfrm>
          <a:off x="387927" y="720438"/>
          <a:ext cx="11416146" cy="5880996"/>
        </p:xfrm>
        <a:graphic>
          <a:graphicData uri="http://schemas.openxmlformats.org/drawingml/2006/table">
            <a:tbl>
              <a:tblPr firstRow="1" firstCol="1" bandRow="1">
                <a:tableStyleId>{C4B1156A-380E-4F78-BDF5-A606A8083BF9}</a:tableStyleId>
              </a:tblPr>
              <a:tblGrid>
                <a:gridCol w="1960418">
                  <a:extLst>
                    <a:ext uri="{9D8B030D-6E8A-4147-A177-3AD203B41FA5}">
                      <a16:colId xmlns:a16="http://schemas.microsoft.com/office/drawing/2014/main" val="719296184"/>
                    </a:ext>
                  </a:extLst>
                </a:gridCol>
                <a:gridCol w="9455728">
                  <a:extLst>
                    <a:ext uri="{9D8B030D-6E8A-4147-A177-3AD203B41FA5}">
                      <a16:colId xmlns:a16="http://schemas.microsoft.com/office/drawing/2014/main" val="2843125901"/>
                    </a:ext>
                  </a:extLst>
                </a:gridCol>
              </a:tblGrid>
              <a:tr h="3288481">
                <a:tc>
                  <a:txBody>
                    <a:bodyPr/>
                    <a:lstStyle/>
                    <a:p>
                      <a:pPr algn="ctr">
                        <a:lnSpc>
                          <a:spcPct val="107000"/>
                        </a:lnSpc>
                        <a:spcAft>
                          <a:spcPts val="0"/>
                        </a:spcAft>
                      </a:pPr>
                      <a:r>
                        <a:rPr lang="es-PE" sz="2000" dirty="0">
                          <a:effectLst/>
                        </a:rPr>
                        <a:t> </a:t>
                      </a:r>
                    </a:p>
                    <a:p>
                      <a:pPr algn="ctr">
                        <a:lnSpc>
                          <a:spcPct val="107000"/>
                        </a:lnSpc>
                        <a:spcAft>
                          <a:spcPts val="0"/>
                        </a:spcAft>
                      </a:pPr>
                      <a:r>
                        <a:rPr lang="es-PE" sz="2000" dirty="0">
                          <a:effectLst/>
                        </a:rPr>
                        <a:t>Sociedades de Beneficencia  </a:t>
                      </a:r>
                      <a:endParaRPr lang="es-PE"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20673" marR="20673" marT="0" marB="0"/>
                </a:tc>
                <a:tc>
                  <a:txBody>
                    <a:bodyPr/>
                    <a:lstStyle/>
                    <a:p>
                      <a:pPr marL="177800" algn="just">
                        <a:lnSpc>
                          <a:spcPct val="107000"/>
                        </a:lnSpc>
                        <a:spcAft>
                          <a:spcPts val="0"/>
                        </a:spcAft>
                      </a:pPr>
                      <a:r>
                        <a:rPr lang="es-PE" sz="2000" b="0" dirty="0">
                          <a:effectLst/>
                        </a:rPr>
                        <a:t> </a:t>
                      </a:r>
                    </a:p>
                    <a:p>
                      <a:pPr marL="342900" lvl="0" indent="-342900" algn="just">
                        <a:lnSpc>
                          <a:spcPct val="107000"/>
                        </a:lnSpc>
                        <a:spcAft>
                          <a:spcPts val="0"/>
                        </a:spcAft>
                        <a:buFont typeface="Wingdings" panose="05000000000000000000" pitchFamily="2" charset="2"/>
                        <a:buChar char=""/>
                      </a:pPr>
                      <a:r>
                        <a:rPr lang="es-PE" sz="2400" b="0" dirty="0">
                          <a:effectLst/>
                        </a:rPr>
                        <a:t>Se garantizará una gestión eficiente a cargo de funcionarios idóneos y competentes </a:t>
                      </a:r>
                    </a:p>
                    <a:p>
                      <a:pPr marL="342900" lvl="0" indent="-342900" algn="just">
                        <a:lnSpc>
                          <a:spcPct val="107000"/>
                        </a:lnSpc>
                        <a:spcAft>
                          <a:spcPts val="0"/>
                        </a:spcAft>
                        <a:buFont typeface="Wingdings" panose="05000000000000000000" pitchFamily="2" charset="2"/>
                        <a:buChar char=""/>
                      </a:pPr>
                      <a:r>
                        <a:rPr lang="es-PE" sz="2400" b="0" dirty="0">
                          <a:effectLst/>
                        </a:rPr>
                        <a:t>Se garantizará el uso adecuado de los recursos que integran su patrimonio. </a:t>
                      </a:r>
                    </a:p>
                    <a:p>
                      <a:pPr marL="342900" lvl="0" indent="-342900" algn="just">
                        <a:lnSpc>
                          <a:spcPct val="107000"/>
                        </a:lnSpc>
                        <a:spcAft>
                          <a:spcPts val="0"/>
                        </a:spcAft>
                        <a:buFont typeface="Wingdings" panose="05000000000000000000" pitchFamily="2" charset="2"/>
                        <a:buChar char=""/>
                      </a:pPr>
                      <a:r>
                        <a:rPr lang="es-PE" sz="2400" b="0" dirty="0">
                          <a:effectLst/>
                        </a:rPr>
                        <a:t>Fortalecerá su rol como entidades a cargo de brindar servicios de protección social de interés público en favor de las personas en situación de vulnerabilidad</a:t>
                      </a:r>
                      <a:r>
                        <a:rPr lang="es-PE" sz="2000" b="0" dirty="0">
                          <a:effectLst/>
                        </a:rPr>
                        <a:t>.</a:t>
                      </a:r>
                      <a:endParaRPr lang="es-PE" sz="2000" b="0" dirty="0">
                        <a:effectLst/>
                        <a:latin typeface="Calibri" panose="020F0502020204030204" pitchFamily="34" charset="0"/>
                        <a:ea typeface="SimSun" panose="02010600030101010101" pitchFamily="2" charset="-122"/>
                        <a:cs typeface="Times New Roman" panose="02020603050405020304" pitchFamily="18" charset="0"/>
                      </a:endParaRPr>
                    </a:p>
                  </a:txBody>
                  <a:tcPr marL="20673" marR="20673" marT="0" marB="0"/>
                </a:tc>
                <a:extLst>
                  <a:ext uri="{0D108BD9-81ED-4DB2-BD59-A6C34878D82A}">
                    <a16:rowId xmlns:a16="http://schemas.microsoft.com/office/drawing/2014/main" val="2790763339"/>
                  </a:ext>
                </a:extLst>
              </a:tr>
              <a:tr h="2461155">
                <a:tc>
                  <a:txBody>
                    <a:bodyPr/>
                    <a:lstStyle/>
                    <a:p>
                      <a:pPr algn="ctr">
                        <a:lnSpc>
                          <a:spcPct val="107000"/>
                        </a:lnSpc>
                        <a:spcAft>
                          <a:spcPts val="0"/>
                        </a:spcAft>
                      </a:pPr>
                      <a:r>
                        <a:rPr lang="es-PE" sz="2000" dirty="0">
                          <a:effectLst/>
                        </a:rPr>
                        <a:t> </a:t>
                      </a:r>
                    </a:p>
                    <a:p>
                      <a:pPr algn="ctr">
                        <a:lnSpc>
                          <a:spcPct val="107000"/>
                        </a:lnSpc>
                        <a:spcAft>
                          <a:spcPts val="0"/>
                        </a:spcAft>
                      </a:pPr>
                      <a:r>
                        <a:rPr lang="es-PE" sz="2000" dirty="0">
                          <a:effectLst/>
                        </a:rPr>
                        <a:t> </a:t>
                      </a:r>
                    </a:p>
                    <a:p>
                      <a:pPr algn="ctr">
                        <a:lnSpc>
                          <a:spcPct val="107000"/>
                        </a:lnSpc>
                        <a:spcAft>
                          <a:spcPts val="0"/>
                        </a:spcAft>
                      </a:pPr>
                      <a:r>
                        <a:rPr lang="es-PE" sz="2000" dirty="0">
                          <a:effectLst/>
                        </a:rPr>
                        <a:t>Ciudadanos  </a:t>
                      </a:r>
                      <a:endParaRPr lang="es-PE"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20673" marR="20673" marT="0" marB="0"/>
                </a:tc>
                <a:tc>
                  <a:txBody>
                    <a:bodyPr/>
                    <a:lstStyle/>
                    <a:p>
                      <a:pPr marL="142875" algn="just">
                        <a:lnSpc>
                          <a:spcPct val="107000"/>
                        </a:lnSpc>
                        <a:spcAft>
                          <a:spcPts val="0"/>
                        </a:spcAft>
                      </a:pPr>
                      <a:r>
                        <a:rPr lang="es-ES_tradnl" sz="2000" b="0" dirty="0">
                          <a:effectLst/>
                        </a:rPr>
                        <a:t> </a:t>
                      </a:r>
                      <a:endParaRPr lang="es-PE" sz="2000" b="0" dirty="0">
                        <a:effectLst/>
                      </a:endParaRPr>
                    </a:p>
                    <a:p>
                      <a:pPr marL="342900" lvl="0" indent="-342900" algn="just">
                        <a:lnSpc>
                          <a:spcPct val="107000"/>
                        </a:lnSpc>
                        <a:spcAft>
                          <a:spcPts val="0"/>
                        </a:spcAft>
                        <a:buFont typeface="Wingdings" panose="05000000000000000000" pitchFamily="2" charset="2"/>
                        <a:buChar char=""/>
                      </a:pPr>
                      <a:r>
                        <a:rPr lang="es-PE" sz="2400" b="0" dirty="0">
                          <a:effectLst/>
                        </a:rPr>
                        <a:t>Contarán con mejores servicios de protección social por parte de las Sociedades de Beneficencia Pública. </a:t>
                      </a:r>
                      <a:r>
                        <a:rPr lang="es-ES_tradnl" sz="2400" b="0" dirty="0">
                          <a:effectLst/>
                        </a:rPr>
                        <a:t> </a:t>
                      </a:r>
                      <a:endParaRPr lang="es-PE" sz="2400" b="0" dirty="0">
                        <a:effectLst/>
                      </a:endParaRPr>
                    </a:p>
                    <a:p>
                      <a:pPr marL="342900" lvl="0" indent="-342900" algn="just">
                        <a:lnSpc>
                          <a:spcPct val="107000"/>
                        </a:lnSpc>
                        <a:spcAft>
                          <a:spcPts val="0"/>
                        </a:spcAft>
                        <a:buFont typeface="Wingdings" panose="05000000000000000000" pitchFamily="2" charset="2"/>
                        <a:buChar char=""/>
                      </a:pPr>
                      <a:r>
                        <a:rPr lang="es-ES" sz="2400" b="0" dirty="0">
                          <a:effectLst/>
                        </a:rPr>
                        <a:t>Contarán con mecanismos de transparencia y rendición de cuentas que les permitan fiscalizar la adecuada gestión de las Sociedades de Beneficencia Pública</a:t>
                      </a:r>
                      <a:endParaRPr lang="es-PE" sz="2400" b="0" dirty="0">
                        <a:effectLst/>
                      </a:endParaRPr>
                    </a:p>
                    <a:p>
                      <a:pPr algn="just">
                        <a:lnSpc>
                          <a:spcPct val="107000"/>
                        </a:lnSpc>
                        <a:spcAft>
                          <a:spcPts val="0"/>
                        </a:spcAft>
                      </a:pPr>
                      <a:r>
                        <a:rPr lang="es-PE" sz="2000" b="0" dirty="0">
                          <a:effectLst/>
                        </a:rPr>
                        <a:t> </a:t>
                      </a:r>
                      <a:endParaRPr lang="es-PE" sz="2000" b="0" dirty="0">
                        <a:effectLst/>
                        <a:latin typeface="Calibri" panose="020F0502020204030204" pitchFamily="34" charset="0"/>
                        <a:ea typeface="SimSun" panose="02010600030101010101" pitchFamily="2" charset="-122"/>
                        <a:cs typeface="Times New Roman" panose="02020603050405020304" pitchFamily="18" charset="0"/>
                      </a:endParaRPr>
                    </a:p>
                  </a:txBody>
                  <a:tcPr marL="20673" marR="20673" marT="0" marB="0"/>
                </a:tc>
                <a:extLst>
                  <a:ext uri="{0D108BD9-81ED-4DB2-BD59-A6C34878D82A}">
                    <a16:rowId xmlns:a16="http://schemas.microsoft.com/office/drawing/2014/main" val="1023780327"/>
                  </a:ext>
                </a:extLst>
              </a:tr>
            </a:tbl>
          </a:graphicData>
        </a:graphic>
      </p:graphicFrame>
    </p:spTree>
    <p:extLst>
      <p:ext uri="{BB962C8B-B14F-4D97-AF65-F5344CB8AC3E}">
        <p14:creationId xmlns:p14="http://schemas.microsoft.com/office/powerpoint/2010/main" val="2733466566"/>
      </p:ext>
    </p:extLst>
  </p:cSld>
  <p:clrMapOvr>
    <a:masterClrMapping/>
  </p:clrMapOvr>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6715158_TF10001108.potx" id="{3068D4C4-799F-4D37-B4B4-23B54CC64B2C}" vid="{0428EABF-2A66-4C1D-8919-2064943E471D}"/>
    </a:ext>
  </a:extLst>
</a:theme>
</file>

<file path=ppt/theme/theme2.xml><?xml version="1.0" encoding="utf-8"?>
<a:theme xmlns:a="http://schemas.openxmlformats.org/drawingml/2006/main" name="Tema de Office">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la oficin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8a52e8c320b9a064ae3583ae3861c9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8020cb39231a0945110f9cd888b521a"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7FC771-7DFE-49DA-B577-71181BFBCB2E}">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s>
</ds:datastoreItem>
</file>

<file path=customXml/itemProps2.xml><?xml version="1.0" encoding="utf-8"?>
<ds:datastoreItem xmlns:ds="http://schemas.openxmlformats.org/officeDocument/2006/customXml" ds:itemID="{950072C5-DDE0-4258-BA7A-4D4B80DFA632}">
  <ds:schemaRefs>
    <ds:schemaRef ds:uri="http://schemas.microsoft.com/office/2006/metadata/properties"/>
    <ds:schemaRef ds:uri="http://www.w3.org/2000/xmlns/"/>
    <ds:schemaRef ds:uri="71af3243-3dd4-4a8d-8c0d-dd76da1f02a5"/>
    <ds:schemaRef ds:uri="http://www.w3.org/2001/XMLSchema-instance"/>
  </ds:schemaRefs>
</ds:datastoreItem>
</file>

<file path=customXml/itemProps3.xml><?xml version="1.0" encoding="utf-8"?>
<ds:datastoreItem xmlns:ds="http://schemas.openxmlformats.org/officeDocument/2006/customXml" ds:itemID="{7EE8C63A-4744-4DE4-BB49-0FF0B5375C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84</TotalTime>
  <Words>983</Words>
  <Application>Microsoft Office PowerPoint</Application>
  <PresentationFormat>Panorámica</PresentationFormat>
  <Paragraphs>114</Paragraphs>
  <Slides>11</Slides>
  <Notes>7</Notes>
  <HiddenSlides>0</HiddenSlides>
  <MMClips>0</MMClips>
  <ScaleCrop>false</ScaleCrop>
  <HeadingPairs>
    <vt:vector size="4" baseType="variant">
      <vt:variant>
        <vt:lpstr>Tema</vt:lpstr>
      </vt:variant>
      <vt:variant>
        <vt:i4>2</vt:i4>
      </vt:variant>
      <vt:variant>
        <vt:lpstr>Títulos de diapositiva</vt:lpstr>
      </vt:variant>
      <vt:variant>
        <vt:i4>11</vt:i4>
      </vt:variant>
    </vt:vector>
  </HeadingPairs>
  <TitlesOfParts>
    <vt:vector size="13" baseType="lpstr">
      <vt:lpstr>WelcomeDoc</vt:lpstr>
      <vt:lpstr>Tema de Office</vt:lpstr>
      <vt:lpstr>                  Proyecto de Ley 3322/2022-CR  “Ley que modifica el Decreto Legislativo N° 1411, a fin de garantizar la transparencia y eficiencia en la gestión de las Sociedades de Beneficencia”       Hector Acuña Peralta Congresista de la República  </vt:lpstr>
      <vt:lpstr> Proyecto de Ley 3322/2022-CR </vt:lpstr>
      <vt:lpstr> Proyecto de Ley 3322/2022-CR </vt:lpstr>
      <vt:lpstr>El Origen del problema: artículo 4 del Decreto Legislativo 1411</vt:lpstr>
      <vt:lpstr>   ¿Qué cambios se proponen?</vt:lpstr>
      <vt:lpstr>   ¿Qué cambios se proponen?</vt:lpstr>
      <vt:lpstr>   ¿Qué cambios se proponen?</vt:lpstr>
      <vt:lpstr> Proyecto de Ley 3322/2022-CR - ANÁLISIS COSTO BENEFICIO</vt:lpstr>
      <vt:lpstr>Proyecto de Ley 3322/2022-CR - ANÁLISIS COSTO BENEFICIO</vt:lpstr>
      <vt:lpstr>Vinculación con las Políticas del Acuerdo Nacional</vt:lpstr>
      <vt:lpstr>                  Proyecto de Ley 3322/2022-CR  “Ley que modifica el Decreto Legislativo N° 1411, a fin de garantizar la transparencia y eficiencia en la gestión de las Sociedades de Beneficencia”       Hector Acuña Peralta Congresista de la República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Ley 3322/2022-CR  “LEY QUE MODIFICA EL DECRETO LEGISLATIVO N° 1411, A FIN DE GARANTIZAR LA TRANSPARENCIA Y EFICIENCIA EN LA GESTIÓN DE LAS SOCIEDADES DE BENEFICENCIA”       Hector Acuña Peralta Congresista de la República</dc:title>
  <dc:creator>luzamparo.advincula@hotmail.com</dc:creator>
  <cp:lastModifiedBy>Luz Amparo Advíncula</cp:lastModifiedBy>
  <cp:revision>17</cp:revision>
  <dcterms:created xsi:type="dcterms:W3CDTF">2023-03-13T03:20:02Z</dcterms:created>
  <dcterms:modified xsi:type="dcterms:W3CDTF">2023-03-13T05:02:19Z</dcterms:modified>
</cp:coreProperties>
</file>