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4"/>
  </p:notesMasterIdLst>
  <p:sldIdLst>
    <p:sldId id="266" r:id="rId2"/>
    <p:sldId id="439" r:id="rId3"/>
    <p:sldId id="441" r:id="rId4"/>
    <p:sldId id="442" r:id="rId5"/>
    <p:sldId id="444" r:id="rId6"/>
    <p:sldId id="445" r:id="rId7"/>
    <p:sldId id="451" r:id="rId8"/>
    <p:sldId id="452" r:id="rId9"/>
    <p:sldId id="448" r:id="rId10"/>
    <p:sldId id="412" r:id="rId11"/>
    <p:sldId id="429" r:id="rId12"/>
    <p:sldId id="286" r:id="rId13"/>
  </p:sldIdLst>
  <p:sldSz cx="9144000" cy="5143500" type="screen16x9"/>
  <p:notesSz cx="6858000" cy="9144000"/>
  <p:embeddedFontLst>
    <p:embeddedFont>
      <p:font typeface="Arvo" panose="020B0604020202020204" charset="0"/>
      <p:regular r:id="rId15"/>
      <p:bold r:id="rId16"/>
      <p:italic r:id="rId17"/>
      <p:boldItalic r:id="rId18"/>
    </p:embeddedFont>
    <p:embeddedFont>
      <p:font typeface="Anton" panose="020B0604020202020204" charset="0"/>
      <p:regular r:id="rId19"/>
    </p:embeddedFont>
    <p:embeddedFont>
      <p:font typeface="Fira Sans Extra Condensed Medium" panose="020B0604020202020204" charset="0"/>
      <p:regular r:id="rId20"/>
      <p:bold r:id="rId21"/>
      <p:italic r:id="rId22"/>
      <p:boldItalic r:id="rId23"/>
    </p:embeddedFont>
    <p:embeddedFont>
      <p:font typeface="Palanquin Dark" panose="020B0604020202020204" charset="0"/>
      <p:regular r:id="rId24"/>
      <p:bold r:id="rId25"/>
    </p:embeddedFont>
    <p:embeddedFont>
      <p:font typeface="Kirang Haerang" panose="020B0604020202020204" charset="-127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C97870-42A4-4D03-A0AB-3DA4FE8465B2}">
  <a:tblStyle styleId="{7CC97870-42A4-4D03-A0AB-3DA4FE8465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48569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479fe8c46d_1_1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479fe8c46d_1_1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4432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d932f3e7d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d932f3e7d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397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6c6532119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6c6532119b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7589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6c6532119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6c6532119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2266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479fe8c46d_1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479fe8c46d_1_5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3724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d932f3e7d_0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d932f3e7d_0_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7263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d932f3e7d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d932f3e7d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7133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d932f3e7d_0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d932f3e7d_0_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3712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d932f3e7d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d932f3e7d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797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d932f3e7d_0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d932f3e7d_0_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286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d932f3e7d_0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d932f3e7d_0_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0243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d932f3e7d_0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d932f3e7d_0_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775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713225" y="2010600"/>
            <a:ext cx="38589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200"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/>
        </p:nvSpPr>
        <p:spPr>
          <a:xfrm>
            <a:off x="3565800" y="-219550"/>
            <a:ext cx="11156400" cy="11156400"/>
          </a:xfrm>
          <a:prstGeom prst="pie">
            <a:avLst>
              <a:gd name="adj1" fmla="val 10799952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ctrTitle"/>
          </p:nvPr>
        </p:nvSpPr>
        <p:spPr>
          <a:xfrm>
            <a:off x="724229" y="3235155"/>
            <a:ext cx="29100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ubTitle" idx="1"/>
          </p:nvPr>
        </p:nvSpPr>
        <p:spPr>
          <a:xfrm>
            <a:off x="724100" y="3985774"/>
            <a:ext cx="29100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title" idx="2" hasCustomPrompt="1"/>
          </p:nvPr>
        </p:nvSpPr>
        <p:spPr>
          <a:xfrm>
            <a:off x="724229" y="2851272"/>
            <a:ext cx="291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2"/>
          <p:cNvSpPr txBox="1">
            <a:spLocks noGrp="1"/>
          </p:cNvSpPr>
          <p:nvPr>
            <p:ph type="ctrTitle" idx="3"/>
          </p:nvPr>
        </p:nvSpPr>
        <p:spPr>
          <a:xfrm>
            <a:off x="5520900" y="3235150"/>
            <a:ext cx="29100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ubTitle" idx="4"/>
          </p:nvPr>
        </p:nvSpPr>
        <p:spPr>
          <a:xfrm>
            <a:off x="5520900" y="3985774"/>
            <a:ext cx="29100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title" idx="5" hasCustomPrompt="1"/>
          </p:nvPr>
        </p:nvSpPr>
        <p:spPr>
          <a:xfrm>
            <a:off x="5520900" y="2851272"/>
            <a:ext cx="291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2"/>
          <p:cNvSpPr txBox="1">
            <a:spLocks noGrp="1"/>
          </p:cNvSpPr>
          <p:nvPr>
            <p:ph type="ctrTitle" idx="6"/>
          </p:nvPr>
        </p:nvSpPr>
        <p:spPr>
          <a:xfrm>
            <a:off x="724225" y="921175"/>
            <a:ext cx="29100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ubTitle" idx="7"/>
          </p:nvPr>
        </p:nvSpPr>
        <p:spPr>
          <a:xfrm>
            <a:off x="724226" y="1671769"/>
            <a:ext cx="29100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title" idx="8" hasCustomPrompt="1"/>
          </p:nvPr>
        </p:nvSpPr>
        <p:spPr>
          <a:xfrm>
            <a:off x="724226" y="537275"/>
            <a:ext cx="291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2"/>
          <p:cNvSpPr txBox="1">
            <a:spLocks noGrp="1"/>
          </p:cNvSpPr>
          <p:nvPr>
            <p:ph type="ctrTitle" idx="9"/>
          </p:nvPr>
        </p:nvSpPr>
        <p:spPr>
          <a:xfrm>
            <a:off x="5520900" y="921157"/>
            <a:ext cx="29100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ubTitle" idx="13"/>
          </p:nvPr>
        </p:nvSpPr>
        <p:spPr>
          <a:xfrm>
            <a:off x="5520903" y="1671769"/>
            <a:ext cx="29100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title" idx="14" hasCustomPrompt="1"/>
          </p:nvPr>
        </p:nvSpPr>
        <p:spPr>
          <a:xfrm>
            <a:off x="5520900" y="537275"/>
            <a:ext cx="291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0455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 rot="10800000">
            <a:off x="-5157600" y="-5157600"/>
            <a:ext cx="10315200" cy="10315200"/>
          </a:xfrm>
          <a:prstGeom prst="pie">
            <a:avLst>
              <a:gd name="adj1" fmla="val 10799952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260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ctrTitle"/>
          </p:nvPr>
        </p:nvSpPr>
        <p:spPr>
          <a:xfrm>
            <a:off x="4245425" y="1782600"/>
            <a:ext cx="4185600" cy="20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48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5496300" y="4135857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 idx="2" hasCustomPrompt="1"/>
          </p:nvPr>
        </p:nvSpPr>
        <p:spPr>
          <a:xfrm>
            <a:off x="6259500" y="539503"/>
            <a:ext cx="2171400" cy="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7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>
            <a:off x="6178125" y="1255104"/>
            <a:ext cx="1140053" cy="1140063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1"/>
          <p:cNvSpPr/>
          <p:nvPr/>
        </p:nvSpPr>
        <p:spPr>
          <a:xfrm>
            <a:off x="1310850" y="1631724"/>
            <a:ext cx="2258939" cy="2258960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876750" y="2000250"/>
            <a:ext cx="7390500" cy="12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Char char="+"/>
              <a:defRPr sz="7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subTitle" idx="1"/>
          </p:nvPr>
        </p:nvSpPr>
        <p:spPr>
          <a:xfrm>
            <a:off x="1784426" y="3387900"/>
            <a:ext cx="5902200" cy="6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6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ctrTitle" idx="2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 flipH="1">
            <a:off x="-5157600" y="-18675"/>
            <a:ext cx="10315200" cy="10315200"/>
          </a:xfrm>
          <a:prstGeom prst="pie">
            <a:avLst>
              <a:gd name="adj1" fmla="val 10799952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/>
          <p:nvPr/>
        </p:nvSpPr>
        <p:spPr>
          <a:xfrm>
            <a:off x="3986400" y="-18675"/>
            <a:ext cx="10315200" cy="10315200"/>
          </a:xfrm>
          <a:prstGeom prst="pie">
            <a:avLst>
              <a:gd name="adj1" fmla="val 10799952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2"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">
    <p:bg>
      <p:bgPr>
        <a:solidFill>
          <a:schemeClr val="dk2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w Center by Slidesgo">
  <p:cSld name="Law Center by Slidesgo">
    <p:bg>
      <p:bgPr>
        <a:solidFill>
          <a:schemeClr val="accent5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/>
        </p:nvSpPr>
        <p:spPr>
          <a:xfrm rot="10800000" flipH="1">
            <a:off x="4841850" y="-4302150"/>
            <a:ext cx="8604300" cy="8604300"/>
          </a:xfrm>
          <a:prstGeom prst="pie">
            <a:avLst>
              <a:gd name="adj1" fmla="val 10799952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558375" y="2317524"/>
            <a:ext cx="2258939" cy="2258960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2021100" y="4083087"/>
            <a:ext cx="51018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3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 flipH="1">
            <a:off x="2021100" y="2198825"/>
            <a:ext cx="5101800" cy="11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92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/>
          <p:nvPr/>
        </p:nvSpPr>
        <p:spPr>
          <a:xfrm flipH="1">
            <a:off x="-5157600" y="-18675"/>
            <a:ext cx="10315200" cy="10315200"/>
          </a:xfrm>
          <a:prstGeom prst="pie">
            <a:avLst>
              <a:gd name="adj1" fmla="val 10799952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ctrTitle"/>
          </p:nvPr>
        </p:nvSpPr>
        <p:spPr>
          <a:xfrm>
            <a:off x="1603795" y="1511125"/>
            <a:ext cx="24801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1"/>
          </p:nvPr>
        </p:nvSpPr>
        <p:spPr>
          <a:xfrm>
            <a:off x="1603775" y="1968450"/>
            <a:ext cx="24801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ctrTitle" idx="2"/>
          </p:nvPr>
        </p:nvSpPr>
        <p:spPr>
          <a:xfrm>
            <a:off x="5950670" y="1511125"/>
            <a:ext cx="24801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3"/>
          </p:nvPr>
        </p:nvSpPr>
        <p:spPr>
          <a:xfrm>
            <a:off x="5950650" y="1968450"/>
            <a:ext cx="24801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ctrTitle" idx="4"/>
          </p:nvPr>
        </p:nvSpPr>
        <p:spPr>
          <a:xfrm>
            <a:off x="1603795" y="3266449"/>
            <a:ext cx="24801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ubTitle" idx="5"/>
          </p:nvPr>
        </p:nvSpPr>
        <p:spPr>
          <a:xfrm>
            <a:off x="1603775" y="3723775"/>
            <a:ext cx="2480100" cy="5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ctrTitle" idx="6"/>
          </p:nvPr>
        </p:nvSpPr>
        <p:spPr>
          <a:xfrm>
            <a:off x="5950670" y="3266449"/>
            <a:ext cx="24801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ubTitle" idx="7"/>
          </p:nvPr>
        </p:nvSpPr>
        <p:spPr>
          <a:xfrm>
            <a:off x="5950650" y="3723775"/>
            <a:ext cx="2480100" cy="5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ctrTitle" idx="8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873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vo"/>
              <a:buChar char="●"/>
              <a:defRPr sz="1800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rvo"/>
              <a:buChar char="■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7" r:id="rId3"/>
    <p:sldLayoutId id="2147483668" r:id="rId4"/>
    <p:sldLayoutId id="2147483669" r:id="rId5"/>
    <p:sldLayoutId id="2147483670" r:id="rId6"/>
    <p:sldLayoutId id="2147483671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9"/>
          <p:cNvSpPr/>
          <p:nvPr/>
        </p:nvSpPr>
        <p:spPr>
          <a:xfrm>
            <a:off x="1789400" y="553986"/>
            <a:ext cx="2542679" cy="2542703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9"/>
          <p:cNvSpPr/>
          <p:nvPr/>
        </p:nvSpPr>
        <p:spPr>
          <a:xfrm>
            <a:off x="713225" y="3899079"/>
            <a:ext cx="709485" cy="709492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14;p31"/>
          <p:cNvSpPr/>
          <p:nvPr/>
        </p:nvSpPr>
        <p:spPr>
          <a:xfrm>
            <a:off x="328564" y="250066"/>
            <a:ext cx="721810" cy="721817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32EF350-CB5C-4C3A-ACA0-5DE51D640919}"/>
              </a:ext>
            </a:extLst>
          </p:cNvPr>
          <p:cNvSpPr txBox="1"/>
          <p:nvPr/>
        </p:nvSpPr>
        <p:spPr>
          <a:xfrm>
            <a:off x="903224" y="771892"/>
            <a:ext cx="488797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000" dirty="0">
                <a:solidFill>
                  <a:schemeClr val="accent5"/>
                </a:solidFill>
                <a:latin typeface="Anton" pitchFamily="2" charset="0"/>
              </a:rPr>
              <a:t>LEY QUE </a:t>
            </a:r>
            <a:r>
              <a:rPr lang="es-ES" sz="3000" dirty="0">
                <a:solidFill>
                  <a:schemeClr val="accent1"/>
                </a:solidFill>
                <a:latin typeface="Anton" pitchFamily="2" charset="0"/>
              </a:rPr>
              <a:t>FORTALECE</a:t>
            </a:r>
            <a:r>
              <a:rPr lang="es-ES" sz="3000" dirty="0">
                <a:solidFill>
                  <a:schemeClr val="accent5"/>
                </a:solidFill>
                <a:latin typeface="Anton" pitchFamily="2" charset="0"/>
              </a:rPr>
              <a:t> EL PROCEDIMIENTO POR </a:t>
            </a:r>
            <a:r>
              <a:rPr lang="es-ES" sz="3000" dirty="0">
                <a:solidFill>
                  <a:schemeClr val="accent1"/>
                </a:solidFill>
                <a:latin typeface="Anton" pitchFamily="2" charset="0"/>
              </a:rPr>
              <a:t>DESPROTECCIÓN FAMILIAR </a:t>
            </a:r>
            <a:r>
              <a:rPr lang="es-ES" sz="3000" dirty="0">
                <a:solidFill>
                  <a:schemeClr val="accent5"/>
                </a:solidFill>
                <a:latin typeface="Anton" pitchFamily="2" charset="0"/>
              </a:rPr>
              <a:t>DE LAS NIÑAS, NIÑOS Y ADOLESCENTES</a:t>
            </a:r>
            <a:r>
              <a:rPr lang="es-ES" sz="3000" dirty="0">
                <a:solidFill>
                  <a:schemeClr val="accent1"/>
                </a:solidFill>
                <a:latin typeface="Anton" pitchFamily="2" charset="0"/>
              </a:rPr>
              <a:t> SIN CUIDADOS PARENTALES</a:t>
            </a:r>
            <a:r>
              <a:rPr lang="es-ES" sz="3000" dirty="0">
                <a:solidFill>
                  <a:schemeClr val="accent5"/>
                </a:solidFill>
                <a:latin typeface="Anton" pitchFamily="2" charset="0"/>
              </a:rPr>
              <a:t> O EN RIESGO DE PERDERLOS</a:t>
            </a:r>
            <a:endParaRPr lang="es-PE" sz="3000" dirty="0">
              <a:solidFill>
                <a:schemeClr val="accent5"/>
              </a:solidFill>
              <a:latin typeface="Anton" pitchFamily="2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7CFAB926-5626-4C7B-8084-7D53D758BD4B}"/>
              </a:ext>
            </a:extLst>
          </p:cNvPr>
          <p:cNvSpPr/>
          <p:nvPr/>
        </p:nvSpPr>
        <p:spPr>
          <a:xfrm>
            <a:off x="903224" y="3626420"/>
            <a:ext cx="3704010" cy="1267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600"/>
              </a:spcAft>
            </a:pPr>
            <a:endParaRPr lang="es-ES" sz="100" dirty="0">
              <a:solidFill>
                <a:schemeClr val="accent4"/>
              </a:solidFill>
              <a:latin typeface="Anton" panose="020B0604020202020204" charset="0"/>
            </a:endParaRPr>
          </a:p>
          <a:p>
            <a:pPr lvl="0">
              <a:spcAft>
                <a:spcPts val="1600"/>
              </a:spcAft>
            </a:pPr>
            <a:r>
              <a:rPr lang="es-ES" sz="2400" dirty="0">
                <a:solidFill>
                  <a:schemeClr val="accent1"/>
                </a:solidFill>
                <a:latin typeface="Anton" panose="020B0604020202020204" charset="0"/>
              </a:rPr>
              <a:t>CONGRESISTA DEL PERÚ</a:t>
            </a:r>
            <a:r>
              <a:rPr lang="es-ES" sz="2800" dirty="0">
                <a:solidFill>
                  <a:schemeClr val="accent4"/>
                </a:solidFill>
                <a:latin typeface="Anton" panose="020B0604020202020204" charset="0"/>
              </a:rPr>
              <a:t>    </a:t>
            </a:r>
            <a:r>
              <a:rPr lang="es-ES" sz="3100" dirty="0">
                <a:solidFill>
                  <a:schemeClr val="accent5"/>
                </a:solidFill>
                <a:latin typeface="Anton" panose="020B0604020202020204" charset="0"/>
              </a:rPr>
              <a:t>KIRA ALCARRAZ AGUERO</a:t>
            </a:r>
          </a:p>
        </p:txBody>
      </p:sp>
      <p:sp>
        <p:nvSpPr>
          <p:cNvPr id="6" name="Google Shape;1002;p74">
            <a:extLst>
              <a:ext uri="{FF2B5EF4-FFF2-40B4-BE49-F238E27FC236}">
                <a16:creationId xmlns:a16="http://schemas.microsoft.com/office/drawing/2014/main" xmlns="" id="{358ADB3F-4009-A9B0-9065-43BC001845EF}"/>
              </a:ext>
            </a:extLst>
          </p:cNvPr>
          <p:cNvSpPr/>
          <p:nvPr/>
        </p:nvSpPr>
        <p:spPr>
          <a:xfrm flipH="1">
            <a:off x="7439265" y="3617835"/>
            <a:ext cx="1196622" cy="10682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D88E2BD-D7AE-6ED7-06DF-1690E3ED5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511" y="1273467"/>
            <a:ext cx="3025421" cy="3412656"/>
          </a:xfrm>
          <a:prstGeom prst="rect">
            <a:avLst/>
          </a:prstGeom>
        </p:spPr>
      </p:pic>
      <p:sp>
        <p:nvSpPr>
          <p:cNvPr id="7" name="Google Shape;1002;p74">
            <a:extLst>
              <a:ext uri="{FF2B5EF4-FFF2-40B4-BE49-F238E27FC236}">
                <a16:creationId xmlns:a16="http://schemas.microsoft.com/office/drawing/2014/main" xmlns="" id="{D855BFFF-71EA-2788-AF58-FABC7DCCA89F}"/>
              </a:ext>
            </a:extLst>
          </p:cNvPr>
          <p:cNvSpPr/>
          <p:nvPr/>
        </p:nvSpPr>
        <p:spPr>
          <a:xfrm flipH="1">
            <a:off x="7832464" y="4151979"/>
            <a:ext cx="1196622" cy="10682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000;p74"/>
          <p:cNvSpPr/>
          <p:nvPr/>
        </p:nvSpPr>
        <p:spPr>
          <a:xfrm flipH="1">
            <a:off x="4278988" y="3842741"/>
            <a:ext cx="751200" cy="75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009;p74"/>
          <p:cNvSpPr txBox="1">
            <a:spLocks/>
          </p:cNvSpPr>
          <p:nvPr/>
        </p:nvSpPr>
        <p:spPr>
          <a:xfrm>
            <a:off x="4369230" y="4037290"/>
            <a:ext cx="5568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vo"/>
              <a:buChar char="●"/>
              <a:defRPr sz="18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600"/>
              </a:spcAft>
              <a:buFont typeface="Arvo"/>
              <a:buNone/>
            </a:pPr>
            <a:r>
              <a:rPr lang="en" dirty="0">
                <a:latin typeface="Anton"/>
                <a:ea typeface="Anton"/>
                <a:cs typeface="Anton"/>
                <a:sym typeface="Anton"/>
              </a:rPr>
              <a:t>01</a:t>
            </a:r>
          </a:p>
        </p:txBody>
      </p:sp>
      <p:sp>
        <p:nvSpPr>
          <p:cNvPr id="28" name="Google Shape;1008;p74"/>
          <p:cNvSpPr txBox="1">
            <a:spLocks/>
          </p:cNvSpPr>
          <p:nvPr/>
        </p:nvSpPr>
        <p:spPr>
          <a:xfrm>
            <a:off x="653142" y="1529478"/>
            <a:ext cx="7837715" cy="2084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vo"/>
              <a:buChar char="●"/>
              <a:defRPr sz="18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>
              <a:buNone/>
            </a:pPr>
            <a:endParaRPr lang="es-E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>
              <a:buNone/>
            </a:pPr>
            <a:r>
              <a:rPr lang="es-PE" sz="2400" dirty="0"/>
              <a:t>La implementación de como mínimo de una Unidad de Protección Especial (UPE) en cada departamento del país, y que esta instancia cuente con el personal idóneo y capacitado</a:t>
            </a:r>
            <a:endParaRPr lang="es-E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>
              <a:buNone/>
            </a:pPr>
            <a:endParaRPr lang="es-ES" sz="2200" dirty="0">
              <a:solidFill>
                <a:schemeClr val="accent4"/>
              </a:solidFill>
            </a:endParaRPr>
          </a:p>
        </p:txBody>
      </p:sp>
      <p:sp>
        <p:nvSpPr>
          <p:cNvPr id="29" name="Google Shape;1004;p74"/>
          <p:cNvSpPr txBox="1">
            <a:spLocks noGrp="1"/>
          </p:cNvSpPr>
          <p:nvPr>
            <p:ph type="ctrTitle"/>
          </p:nvPr>
        </p:nvSpPr>
        <p:spPr>
          <a:xfrm>
            <a:off x="299453" y="920857"/>
            <a:ext cx="8545092" cy="6086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ES" sz="3000" dirty="0">
                <a:solidFill>
                  <a:schemeClr val="accent1"/>
                </a:solidFill>
              </a:rPr>
              <a:t>¿Qué propone el Proyecto de Ley?</a:t>
            </a:r>
            <a:endParaRPr lang="es-ES" sz="3000" dirty="0">
              <a:solidFill>
                <a:schemeClr val="accent1"/>
              </a:solidFill>
              <a:sym typeface="Anton"/>
            </a:endParaRPr>
          </a:p>
        </p:txBody>
      </p:sp>
    </p:spTree>
    <p:extLst>
      <p:ext uri="{BB962C8B-B14F-4D97-AF65-F5344CB8AC3E}">
        <p14:creationId xmlns:p14="http://schemas.microsoft.com/office/powerpoint/2010/main" val="980218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56"/>
          <p:cNvSpPr/>
          <p:nvPr/>
        </p:nvSpPr>
        <p:spPr>
          <a:xfrm rot="10800000">
            <a:off x="-5157600" y="-5157600"/>
            <a:ext cx="10315200" cy="10315200"/>
          </a:xfrm>
          <a:prstGeom prst="pie">
            <a:avLst>
              <a:gd name="adj1" fmla="val 10799952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001;p74"/>
          <p:cNvSpPr/>
          <p:nvPr/>
        </p:nvSpPr>
        <p:spPr>
          <a:xfrm flipH="1">
            <a:off x="4196400" y="3898788"/>
            <a:ext cx="751200" cy="751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10;p74"/>
          <p:cNvSpPr txBox="1">
            <a:spLocks/>
          </p:cNvSpPr>
          <p:nvPr/>
        </p:nvSpPr>
        <p:spPr>
          <a:xfrm>
            <a:off x="4293600" y="4095979"/>
            <a:ext cx="5568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vo"/>
              <a:buChar char="●"/>
              <a:defRPr sz="18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600"/>
              </a:spcAft>
              <a:buFont typeface="Arvo"/>
              <a:buNone/>
            </a:pPr>
            <a:r>
              <a:rPr lang="en" dirty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02</a:t>
            </a:r>
          </a:p>
        </p:txBody>
      </p:sp>
      <p:sp>
        <p:nvSpPr>
          <p:cNvPr id="11" name="Google Shape;1004;p74"/>
          <p:cNvSpPr txBox="1">
            <a:spLocks noGrp="1"/>
          </p:cNvSpPr>
          <p:nvPr>
            <p:ph type="ctrTitle"/>
          </p:nvPr>
        </p:nvSpPr>
        <p:spPr>
          <a:xfrm>
            <a:off x="299453" y="920106"/>
            <a:ext cx="8545092" cy="6086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ES" sz="3000" dirty="0">
                <a:solidFill>
                  <a:schemeClr val="accent1"/>
                </a:solidFill>
              </a:rPr>
              <a:t>¿Qué propone el Proyecto de Ley?</a:t>
            </a:r>
            <a:endParaRPr lang="es-ES" sz="3000" dirty="0">
              <a:solidFill>
                <a:schemeClr val="accent1"/>
              </a:solidFill>
              <a:sym typeface="Anton"/>
            </a:endParaRPr>
          </a:p>
        </p:txBody>
      </p:sp>
      <p:sp>
        <p:nvSpPr>
          <p:cNvPr id="13" name="Google Shape;1008;p74"/>
          <p:cNvSpPr txBox="1">
            <a:spLocks/>
          </p:cNvSpPr>
          <p:nvPr/>
        </p:nvSpPr>
        <p:spPr>
          <a:xfrm>
            <a:off x="857956" y="1528727"/>
            <a:ext cx="7360355" cy="2138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vo"/>
              <a:buChar char="●"/>
              <a:defRPr sz="18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>
              <a:buNone/>
            </a:pPr>
            <a:r>
              <a:rPr lang="es-PE" sz="2400" dirty="0"/>
              <a:t>Que se declare el 19 de marzo de cada año como el Día Nacional de la Adopción, con la finalidad de reconocer y valorar la constitución de las nuevas familias</a:t>
            </a:r>
            <a:endParaRPr lang="es-ES" sz="23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66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59"/>
          <p:cNvSpPr txBox="1">
            <a:spLocks noGrp="1"/>
          </p:cNvSpPr>
          <p:nvPr>
            <p:ph type="title"/>
          </p:nvPr>
        </p:nvSpPr>
        <p:spPr>
          <a:xfrm>
            <a:off x="876750" y="2000250"/>
            <a:ext cx="7390500" cy="12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6000" dirty="0"/>
              <a:t>MUCHAS </a:t>
            </a:r>
            <a:r>
              <a:rPr lang="es-PE" sz="6000" dirty="0">
                <a:solidFill>
                  <a:schemeClr val="accent1"/>
                </a:solidFill>
              </a:rPr>
              <a:t>GRACIAS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20;p35"/>
          <p:cNvSpPr txBox="1">
            <a:spLocks noGrp="1"/>
          </p:cNvSpPr>
          <p:nvPr>
            <p:ph type="ctrTitle" idx="4294967295"/>
          </p:nvPr>
        </p:nvSpPr>
        <p:spPr>
          <a:xfrm>
            <a:off x="4227331" y="888711"/>
            <a:ext cx="4476401" cy="30498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PE" sz="1800" dirty="0">
                <a:solidFill>
                  <a:schemeClr val="bg1"/>
                </a:solidFill>
                <a:latin typeface="Anton" pitchFamily="2" charset="0"/>
              </a:rPr>
              <a:t>La presente iniciativa legislativa tiene por finalidad </a:t>
            </a:r>
            <a:r>
              <a:rPr lang="es-PE" sz="1800" dirty="0">
                <a:solidFill>
                  <a:schemeClr val="accent1"/>
                </a:solidFill>
                <a:latin typeface="Anton" pitchFamily="2" charset="0"/>
              </a:rPr>
              <a:t>fortalecer el procedimiento por desprotección familiar </a:t>
            </a:r>
            <a:r>
              <a:rPr lang="es-PE" sz="1800" dirty="0">
                <a:solidFill>
                  <a:schemeClr val="bg1"/>
                </a:solidFill>
                <a:latin typeface="Anton" pitchFamily="2" charset="0"/>
              </a:rPr>
              <a:t>de las niñas, niños y adolescentes sin cuidados parentales o en riesgo de perderlos, ante los altos índices de menores en </a:t>
            </a:r>
            <a:r>
              <a:rPr lang="es-PE" sz="1800" dirty="0">
                <a:solidFill>
                  <a:schemeClr val="accent1"/>
                </a:solidFill>
                <a:latin typeface="Anton" pitchFamily="2" charset="0"/>
              </a:rPr>
              <a:t>situación de abandono y riesgo </a:t>
            </a:r>
            <a:r>
              <a:rPr lang="es-PE" sz="1800" dirty="0">
                <a:solidFill>
                  <a:schemeClr val="bg1"/>
                </a:solidFill>
                <a:latin typeface="Anton" pitchFamily="2" charset="0"/>
              </a:rPr>
              <a:t>en el país.</a:t>
            </a:r>
            <a:br>
              <a:rPr lang="es-PE" sz="1800" dirty="0">
                <a:solidFill>
                  <a:schemeClr val="bg1"/>
                </a:solidFill>
                <a:latin typeface="Anton" pitchFamily="2" charset="0"/>
              </a:rPr>
            </a:br>
            <a:r>
              <a:rPr lang="es-PE" sz="1800" dirty="0">
                <a:solidFill>
                  <a:schemeClr val="bg1"/>
                </a:solidFill>
                <a:latin typeface="Anton" pitchFamily="2" charset="0"/>
              </a:rPr>
              <a:t/>
            </a:r>
            <a:br>
              <a:rPr lang="es-PE" sz="1800" dirty="0">
                <a:solidFill>
                  <a:schemeClr val="bg1"/>
                </a:solidFill>
                <a:latin typeface="Anton" pitchFamily="2" charset="0"/>
              </a:rPr>
            </a:br>
            <a:r>
              <a:rPr lang="es-PE" sz="1800" dirty="0">
                <a:solidFill>
                  <a:schemeClr val="bg1"/>
                </a:solidFill>
                <a:latin typeface="Anton" pitchFamily="2" charset="0"/>
              </a:rPr>
              <a:t>En ese sentido, lo que buscamos es </a:t>
            </a:r>
            <a:r>
              <a:rPr lang="es-PE" sz="1800" dirty="0">
                <a:solidFill>
                  <a:schemeClr val="accent1"/>
                </a:solidFill>
                <a:latin typeface="Anton" pitchFamily="2" charset="0"/>
              </a:rPr>
              <a:t>mejorar el marco normativo de actuación del Estado</a:t>
            </a:r>
            <a:r>
              <a:rPr lang="es-PE" sz="1800" dirty="0">
                <a:solidFill>
                  <a:schemeClr val="bg1"/>
                </a:solidFill>
                <a:latin typeface="Anton" pitchFamily="2" charset="0"/>
              </a:rPr>
              <a:t> a través de la obligatoriedad de contar con Unidades de Protección Especial en cada departamento y con profesionales idóneos y capacitados.</a:t>
            </a:r>
            <a:br>
              <a:rPr lang="es-PE" sz="1800" dirty="0">
                <a:solidFill>
                  <a:schemeClr val="bg1"/>
                </a:solidFill>
                <a:latin typeface="Anton" pitchFamily="2" charset="0"/>
              </a:rPr>
            </a:br>
            <a:r>
              <a:rPr lang="es-PE" sz="1800" dirty="0">
                <a:solidFill>
                  <a:schemeClr val="bg1"/>
                </a:solidFill>
                <a:latin typeface="Anton" pitchFamily="2" charset="0"/>
              </a:rPr>
              <a:t/>
            </a:r>
            <a:br>
              <a:rPr lang="es-PE" sz="1800" dirty="0">
                <a:solidFill>
                  <a:schemeClr val="bg1"/>
                </a:solidFill>
                <a:latin typeface="Anton" pitchFamily="2" charset="0"/>
              </a:rPr>
            </a:br>
            <a:r>
              <a:rPr lang="es-PE" sz="1800" dirty="0">
                <a:solidFill>
                  <a:schemeClr val="bg1"/>
                </a:solidFill>
                <a:latin typeface="Anton" pitchFamily="2" charset="0"/>
              </a:rPr>
              <a:t/>
            </a:r>
            <a:br>
              <a:rPr lang="es-PE" sz="1800" dirty="0">
                <a:solidFill>
                  <a:schemeClr val="bg1"/>
                </a:solidFill>
                <a:latin typeface="Anton" pitchFamily="2" charset="0"/>
              </a:rPr>
            </a:br>
            <a:endParaRPr lang="es-ES" sz="1800" dirty="0">
              <a:solidFill>
                <a:schemeClr val="bg1"/>
              </a:solidFill>
              <a:latin typeface="Anton" pitchFamily="2" charset="0"/>
              <a:sym typeface="Anton"/>
            </a:endParaRPr>
          </a:p>
        </p:txBody>
      </p:sp>
      <p:sp>
        <p:nvSpPr>
          <p:cNvPr id="91" name="Rectángulo 90"/>
          <p:cNvSpPr/>
          <p:nvPr/>
        </p:nvSpPr>
        <p:spPr>
          <a:xfrm>
            <a:off x="-228168" y="476681"/>
            <a:ext cx="49027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s-ES" sz="2000" dirty="0">
                <a:solidFill>
                  <a:schemeClr val="accent1"/>
                </a:solidFill>
                <a:latin typeface="Anton" panose="020B0604020202020204" charset="0"/>
              </a:rPr>
              <a:t>Proyecto de Ley 1932/2021-CR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5D7136D-16A7-8F50-F9CB-7DF049E514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16" t="1826" r="15367" b="3913"/>
          <a:stretch/>
        </p:blipFill>
        <p:spPr>
          <a:xfrm rot="5400000">
            <a:off x="325009" y="1492510"/>
            <a:ext cx="3796370" cy="284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0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1008;p74"/>
          <p:cNvSpPr txBox="1">
            <a:spLocks/>
          </p:cNvSpPr>
          <p:nvPr/>
        </p:nvSpPr>
        <p:spPr>
          <a:xfrm>
            <a:off x="620106" y="970487"/>
            <a:ext cx="7903788" cy="3788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vo"/>
              <a:buChar char="●"/>
              <a:defRPr sz="18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just">
              <a:buNone/>
            </a:pPr>
            <a:r>
              <a:rPr lang="es-PE" sz="2150" b="0" i="0" dirty="0">
                <a:effectLst/>
                <a:latin typeface="Arvo" panose="020B0604020202020204" charset="0"/>
              </a:rPr>
              <a:t>Las Unidades de Protección Especial (UPE) son instancias administrativas del Ministerio de la Mujer y Poblaciones Vulnerables que actúan en el procedimiento por desprotección familiar de las niñas, niños y adolescentes sin cuidados parentales o en riesgo de perderlos</a:t>
            </a:r>
            <a:r>
              <a:rPr lang="es-ES" sz="2150" b="0" i="0" dirty="0">
                <a:effectLst/>
                <a:latin typeface="Arvo" panose="020B0604020202020204" charset="0"/>
              </a:rPr>
              <a:t>.</a:t>
            </a:r>
            <a:endParaRPr lang="es-ES" sz="2150" dirty="0"/>
          </a:p>
          <a:p>
            <a:pPr marL="0" lvl="0" indent="0" algn="just">
              <a:buNone/>
            </a:pPr>
            <a:endParaRPr lang="es-ES" sz="2150" dirty="0"/>
          </a:p>
          <a:p>
            <a:pPr marL="0" lvl="0" indent="0" algn="just">
              <a:buNone/>
            </a:pPr>
            <a:r>
              <a:rPr lang="es-PE" sz="2150" b="0" i="0" dirty="0">
                <a:effectLst/>
                <a:latin typeface="Arvo" panose="020B0604020202020204" charset="0"/>
              </a:rPr>
              <a:t>Las </a:t>
            </a:r>
            <a:r>
              <a:rPr lang="es-PE" sz="2150" b="0" i="0" dirty="0" err="1">
                <a:effectLst/>
                <a:latin typeface="Arvo" panose="020B0604020202020204" charset="0"/>
              </a:rPr>
              <a:t>UPEs</a:t>
            </a:r>
            <a:r>
              <a:rPr lang="es-PE" sz="2150" b="0" i="0" dirty="0">
                <a:effectLst/>
                <a:latin typeface="Arvo" panose="020B0604020202020204" charset="0"/>
              </a:rPr>
              <a:t> dictan las medidas de protección que garanticen el pleno ejercicio de derechos de las niñas, niños o adolescentes y/o que restituyan los derechos que les han sido vulnerados.</a:t>
            </a:r>
            <a:endParaRPr lang="es-ES" sz="215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977B073-188E-A428-64AB-B9FB941B395C}"/>
              </a:ext>
            </a:extLst>
          </p:cNvPr>
          <p:cNvSpPr/>
          <p:nvPr/>
        </p:nvSpPr>
        <p:spPr>
          <a:xfrm>
            <a:off x="2016179" y="287267"/>
            <a:ext cx="511164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s-ES" sz="23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Finalidad de las UPE</a:t>
            </a:r>
          </a:p>
        </p:txBody>
      </p:sp>
    </p:spTree>
    <p:extLst>
      <p:ext uri="{BB962C8B-B14F-4D97-AF65-F5344CB8AC3E}">
        <p14:creationId xmlns:p14="http://schemas.microsoft.com/office/powerpoint/2010/main" val="1503589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08;p74"/>
          <p:cNvSpPr txBox="1">
            <a:spLocks/>
          </p:cNvSpPr>
          <p:nvPr/>
        </p:nvSpPr>
        <p:spPr>
          <a:xfrm>
            <a:off x="359134" y="146755"/>
            <a:ext cx="8425732" cy="4651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vo"/>
              <a:buChar char="●"/>
              <a:defRPr sz="18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 algn="ctr">
              <a:buNone/>
            </a:pPr>
            <a:r>
              <a:rPr lang="es-ES" sz="23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funciones de las UPE</a:t>
            </a:r>
          </a:p>
          <a:p>
            <a:pPr marL="0" indent="0">
              <a:buNone/>
            </a:pPr>
            <a:endParaRPr lang="es-ES" sz="15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PE" sz="1900" b="0" i="0" dirty="0">
                <a:effectLst/>
                <a:latin typeface="Arvo" panose="020B0604020202020204" charset="0"/>
              </a:rPr>
              <a:t>Actuar de oficio o por comunicación escrita o verbal ante situaciones de presunta desprotección familiar;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PE" sz="1900" b="0" i="0" dirty="0">
                <a:effectLst/>
                <a:latin typeface="Arvo" panose="020B0604020202020204" charset="0"/>
              </a:rPr>
              <a:t>Iniciar y dirigir el procedimiento por desprotección familiar;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PE" sz="1900" b="0" i="0" dirty="0">
                <a:effectLst/>
                <a:latin typeface="Arvo" panose="020B0604020202020204" charset="0"/>
              </a:rPr>
              <a:t>Evaluar los factores de riesgo y de protección;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PE" sz="1900" b="0" i="0" dirty="0">
                <a:effectLst/>
                <a:latin typeface="Arvo" panose="020B0604020202020204" charset="0"/>
              </a:rPr>
              <a:t>Brindar atención inmediata a las niñas, niños y adolescentes, que son trasladados al servicio de las UPE;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PE" sz="1900" b="0" i="0" dirty="0">
                <a:effectLst/>
                <a:latin typeface="Arvo" panose="020B0604020202020204" charset="0"/>
              </a:rPr>
              <a:t>Disponer medidas de protección provisionales o modificarlas declarada judicialmente la desprotección familiar;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PE" sz="1900" b="0" i="0" dirty="0">
                <a:effectLst/>
                <a:latin typeface="Arvo" panose="020B0604020202020204" charset="0"/>
              </a:rPr>
              <a:t>Declarar la situación de desprotección familiar provisional y asumir la tutela estatal a través de la persona que dirige la UPE; y,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PE" sz="1900" b="0" i="0" dirty="0">
                <a:effectLst/>
                <a:latin typeface="Arvo" panose="020B0604020202020204" charset="0"/>
              </a:rPr>
              <a:t>Otras que establece la norma.</a:t>
            </a:r>
            <a:endParaRPr lang="es-ES" sz="2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0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1008;p74"/>
          <p:cNvSpPr txBox="1">
            <a:spLocks/>
          </p:cNvSpPr>
          <p:nvPr/>
        </p:nvSpPr>
        <p:spPr>
          <a:xfrm>
            <a:off x="620106" y="1297864"/>
            <a:ext cx="7903788" cy="3161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vo"/>
              <a:buChar char="●"/>
              <a:defRPr sz="18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just">
              <a:buNone/>
            </a:pPr>
            <a:r>
              <a:rPr lang="es-PE" sz="2150" b="0" i="0" dirty="0">
                <a:effectLst/>
                <a:latin typeface="Arvo" panose="020B0604020202020204" charset="0"/>
              </a:rPr>
              <a:t>Las UPE cuentan con equipos interdisciplinarios para la atención urgente en el lugar donde se encuentra la niña, niño o adolescente que requiere la atención.</a:t>
            </a:r>
          </a:p>
          <a:p>
            <a:pPr marL="0" lvl="0" indent="0" algn="just">
              <a:buNone/>
            </a:pPr>
            <a:endParaRPr lang="es-PE" sz="2150" dirty="0">
              <a:latin typeface="Arvo" panose="020B0604020202020204" charset="0"/>
            </a:endParaRPr>
          </a:p>
          <a:p>
            <a:pPr marL="0" lvl="0" indent="0" algn="just">
              <a:buNone/>
            </a:pPr>
            <a:r>
              <a:rPr lang="es-PE" sz="2150" dirty="0">
                <a:latin typeface="Arvo" panose="020B0604020202020204" charset="0"/>
              </a:rPr>
              <a:t>Además, brindan </a:t>
            </a:r>
            <a:r>
              <a:rPr lang="es-PE" sz="2150" b="0" i="0" dirty="0">
                <a:effectLst/>
                <a:latin typeface="Arvo" panose="020B0604020202020204" charset="0"/>
              </a:rPr>
              <a:t>atención inmediata en sus instalaciones, desarrollan e implementan un Plan de Trabajo Individual y realizan el procedimiento de acogimiento familiar, procurando el desarrollo integral de los </a:t>
            </a:r>
            <a:r>
              <a:rPr lang="es-PE" sz="2150" dirty="0">
                <a:latin typeface="Arvo" panose="020B0604020202020204" charset="0"/>
              </a:rPr>
              <a:t>menores en riesgo o en situación de abandono.</a:t>
            </a:r>
            <a:endParaRPr lang="es-ES" sz="2150" dirty="0">
              <a:latin typeface="Arvo" panose="020B060402020202020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977B073-188E-A428-64AB-B9FB941B395C}"/>
              </a:ext>
            </a:extLst>
          </p:cNvPr>
          <p:cNvSpPr/>
          <p:nvPr/>
        </p:nvSpPr>
        <p:spPr>
          <a:xfrm>
            <a:off x="1747511" y="461252"/>
            <a:ext cx="564897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s-ES" sz="23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Atención especializada de las UPE</a:t>
            </a:r>
          </a:p>
        </p:txBody>
      </p:sp>
    </p:spTree>
    <p:extLst>
      <p:ext uri="{BB962C8B-B14F-4D97-AF65-F5344CB8AC3E}">
        <p14:creationId xmlns:p14="http://schemas.microsoft.com/office/powerpoint/2010/main" val="924773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08;p74">
            <a:extLst>
              <a:ext uri="{FF2B5EF4-FFF2-40B4-BE49-F238E27FC236}">
                <a16:creationId xmlns:a16="http://schemas.microsoft.com/office/drawing/2014/main" xmlns="" id="{1B623030-53F4-BF99-CFB2-FC223E5CCAE0}"/>
              </a:ext>
            </a:extLst>
          </p:cNvPr>
          <p:cNvSpPr txBox="1">
            <a:spLocks/>
          </p:cNvSpPr>
          <p:nvPr/>
        </p:nvSpPr>
        <p:spPr>
          <a:xfrm>
            <a:off x="620106" y="135108"/>
            <a:ext cx="7903788" cy="4459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vo"/>
              <a:buChar char="●"/>
              <a:defRPr sz="18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 algn="ctr">
              <a:buNone/>
            </a:pPr>
            <a:r>
              <a:rPr lang="es-E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 primordial de las UPE</a:t>
            </a:r>
          </a:p>
          <a:p>
            <a:pPr marL="0" indent="0" algn="ctr">
              <a:buNone/>
            </a:pPr>
            <a:endParaRPr lang="es-PE" sz="1500" dirty="0">
              <a:latin typeface="Arvo" panose="020B0604020202020204" charset="0"/>
            </a:endParaRPr>
          </a:p>
          <a:p>
            <a:pPr marL="0" lvl="0" indent="0" algn="just">
              <a:buNone/>
            </a:pPr>
            <a:r>
              <a:rPr lang="es-PE" sz="2100" dirty="0">
                <a:latin typeface="Arvo" panose="020B0604020202020204" charset="0"/>
              </a:rPr>
              <a:t>De lo antes visto, podemos señalar que las UPE cumplen un rol primordial en la vida de las niñas, niños y adolescentes sin cuidados parentales, es decir, de aquellas y aquellos que se encuentran en situación de desprotección familiar y en riesgo de perderlos. </a:t>
            </a:r>
          </a:p>
          <a:p>
            <a:pPr marL="0" lvl="0" indent="0" algn="just">
              <a:buNone/>
            </a:pPr>
            <a:endParaRPr lang="es-PE" sz="1500" dirty="0">
              <a:latin typeface="Arvo" panose="020B0604020202020204" charset="0"/>
            </a:endParaRPr>
          </a:p>
          <a:p>
            <a:pPr marL="0" lvl="0" indent="0" algn="just">
              <a:buNone/>
            </a:pPr>
            <a:r>
              <a:rPr lang="es-PE" sz="2100" dirty="0">
                <a:latin typeface="Arvo" panose="020B0604020202020204" charset="0"/>
              </a:rPr>
              <a:t>Ahora bien, es importante diferenciar la </a:t>
            </a:r>
            <a:r>
              <a:rPr lang="es-PE" sz="2100" b="1" dirty="0">
                <a:latin typeface="Arvo" panose="020B0604020202020204" charset="0"/>
              </a:rPr>
              <a:t>situación de riesgo </a:t>
            </a:r>
            <a:r>
              <a:rPr lang="es-PE" sz="2100" dirty="0">
                <a:latin typeface="Arvo" panose="020B0604020202020204" charset="0"/>
              </a:rPr>
              <a:t>y la situación de </a:t>
            </a:r>
            <a:r>
              <a:rPr lang="es-PE" sz="2100" b="1" dirty="0">
                <a:latin typeface="Arvo" panose="020B0604020202020204" charset="0"/>
              </a:rPr>
              <a:t>desprotección familiar </a:t>
            </a:r>
            <a:r>
              <a:rPr lang="es-PE" sz="2100" dirty="0">
                <a:latin typeface="Arvo" panose="020B0604020202020204" charset="0"/>
              </a:rPr>
              <a:t>de los menores, porque son cuestiones diferentes que necesitan tratamientos distintos.</a:t>
            </a:r>
            <a:endParaRPr lang="es-ES" sz="2100" dirty="0">
              <a:latin typeface="Arv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69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4DB1526-15F6-372D-729B-D34F36A17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45" y="598820"/>
            <a:ext cx="3671708" cy="26910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BD0073B-2CD9-D9B2-64FD-772902B38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647" y="1944342"/>
            <a:ext cx="3671708" cy="269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14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38806EC-E850-D841-2224-0F3C45372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889" y="2048956"/>
            <a:ext cx="3715133" cy="247225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D01F35E-54E8-42C0-9960-A7D0D907D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78" y="558823"/>
            <a:ext cx="3700741" cy="247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6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1008;p74"/>
          <p:cNvSpPr txBox="1">
            <a:spLocks/>
          </p:cNvSpPr>
          <p:nvPr/>
        </p:nvSpPr>
        <p:spPr>
          <a:xfrm>
            <a:off x="620106" y="684390"/>
            <a:ext cx="7903788" cy="417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vo"/>
              <a:buChar char="●"/>
              <a:defRPr sz="18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just">
              <a:buNone/>
            </a:pPr>
            <a:r>
              <a:rPr lang="es-PE" sz="2050" dirty="0">
                <a:latin typeface="Arvo" panose="020B0604020202020204" charset="0"/>
              </a:rPr>
              <a:t>Al 2019, más de 26 mil niñas, niños y adolescentes habían ingresado a los servicios que brindan las Unidades de Protección Especial (UPE) del Ministerio de la Mujer, lo cual es totalmente alarmante.</a:t>
            </a:r>
          </a:p>
          <a:p>
            <a:pPr marL="0" lvl="0" indent="0" algn="just">
              <a:buNone/>
            </a:pPr>
            <a:endParaRPr lang="es-PE" sz="1500" dirty="0">
              <a:latin typeface="Arvo" panose="020B0604020202020204" charset="0"/>
            </a:endParaRPr>
          </a:p>
          <a:p>
            <a:pPr marL="0" lvl="0" indent="0" algn="just">
              <a:buNone/>
            </a:pPr>
            <a:r>
              <a:rPr lang="es-PE" sz="2050" dirty="0">
                <a:latin typeface="Arvo" panose="020B0604020202020204" charset="0"/>
              </a:rPr>
              <a:t>Asimismo, el Perú es uno de los países con la tasa más alta de mortalidad por la COVID-19, pues 10 de cada 1000 niños perdieron a su cuidador principal (padre, madre o ambos o abuelo apoderado), lo que representa una cifra durísima para el país: 98.975 menores se encuentran en estado de orfandad.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977B073-188E-A428-64AB-B9FB941B395C}"/>
              </a:ext>
            </a:extLst>
          </p:cNvPr>
          <p:cNvSpPr/>
          <p:nvPr/>
        </p:nvSpPr>
        <p:spPr>
          <a:xfrm>
            <a:off x="620107" y="284280"/>
            <a:ext cx="79933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s-PE" sz="2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Índices de menores en situación de abandono y riesgo</a:t>
            </a:r>
            <a:endParaRPr lang="es-ES" sz="2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v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029292"/>
      </p:ext>
    </p:extLst>
  </p:cSld>
  <p:clrMapOvr>
    <a:masterClrMapping/>
  </p:clrMapOvr>
</p:sld>
</file>

<file path=ppt/theme/theme1.xml><?xml version="1.0" encoding="utf-8"?>
<a:theme xmlns:a="http://schemas.openxmlformats.org/drawingml/2006/main" name="Law Center by Slidesgo">
  <a:themeElements>
    <a:clrScheme name="Simple Light">
      <a:dk1>
        <a:srgbClr val="F3F3F3"/>
      </a:dk1>
      <a:lt1>
        <a:srgbClr val="F7F2E2"/>
      </a:lt1>
      <a:dk2>
        <a:srgbClr val="E2D9C3"/>
      </a:dk2>
      <a:lt2>
        <a:srgbClr val="FFC200"/>
      </a:lt2>
      <a:accent1>
        <a:srgbClr val="F09800"/>
      </a:accent1>
      <a:accent2>
        <a:srgbClr val="953F2C"/>
      </a:accent2>
      <a:accent3>
        <a:srgbClr val="65251A"/>
      </a:accent3>
      <a:accent4>
        <a:srgbClr val="3C3F4E"/>
      </a:accent4>
      <a:accent5>
        <a:srgbClr val="333644"/>
      </a:accent5>
      <a:accent6>
        <a:srgbClr val="201F2F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2561</TotalTime>
  <Words>604</Words>
  <Application>Microsoft Office PowerPoint</Application>
  <PresentationFormat>Presentación en pantalla (16:9)</PresentationFormat>
  <Paragraphs>39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Arvo</vt:lpstr>
      <vt:lpstr>Anton</vt:lpstr>
      <vt:lpstr>Fira Sans Extra Condensed Medium</vt:lpstr>
      <vt:lpstr>Palanquin Dark</vt:lpstr>
      <vt:lpstr>Kirang Haerang</vt:lpstr>
      <vt:lpstr>Arial</vt:lpstr>
      <vt:lpstr>Law Center by Slidesgo</vt:lpstr>
      <vt:lpstr>Presentación de PowerPoint</vt:lpstr>
      <vt:lpstr>La presente iniciativa legislativa tiene por finalidad fortalecer el procedimiento por desprotección familiar de las niñas, niños y adolescentes sin cuidados parentales o en riesgo de perderlos, ante los altos índices de menores en situación de abandono y riesgo en el país.  En ese sentido, lo que buscamos es mejorar el marco normativo de actuación del Estado a través de la obligatoriedad de contar con Unidades de Protección Especial en cada departamento y con profesionales idóneos y capacitados.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propone el Proyecto de Ley?</vt:lpstr>
      <vt:lpstr>¿Qué propone el Proyecto de Ley?</vt:lpstr>
      <vt:lpstr>MUCHAS 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CENTER</dc:title>
  <dc:creator>Koning Furlong Soto</dc:creator>
  <cp:lastModifiedBy>Koning Furlong Soto</cp:lastModifiedBy>
  <cp:revision>108</cp:revision>
  <dcterms:modified xsi:type="dcterms:W3CDTF">2023-03-06T17:48:41Z</dcterms:modified>
</cp:coreProperties>
</file>