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 lvl="0">
      <a:defRPr lang="es-PE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E0D9-0F9A-4638-87EB-25149D42637D}" type="datetimeFigureOut">
              <a:rPr lang="es-PE" smtClean="0"/>
              <a:t>6/03/2023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AE1BD-35C3-4B9B-8969-C6EA0100D7C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85843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E0D9-0F9A-4638-87EB-25149D42637D}" type="datetimeFigureOut">
              <a:rPr lang="es-PE" smtClean="0"/>
              <a:t>6/03/2023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AE1BD-35C3-4B9B-8969-C6EA0100D7C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10294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E0D9-0F9A-4638-87EB-25149D42637D}" type="datetimeFigureOut">
              <a:rPr lang="es-PE" smtClean="0"/>
              <a:t>6/03/2023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AE1BD-35C3-4B9B-8969-C6EA0100D7C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917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E0D9-0F9A-4638-87EB-25149D42637D}" type="datetimeFigureOut">
              <a:rPr lang="es-PE" smtClean="0"/>
              <a:t>6/03/2023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AE1BD-35C3-4B9B-8969-C6EA0100D7C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98749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E0D9-0F9A-4638-87EB-25149D42637D}" type="datetimeFigureOut">
              <a:rPr lang="es-PE" smtClean="0"/>
              <a:t>6/03/2023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AE1BD-35C3-4B9B-8969-C6EA0100D7C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0573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E0D9-0F9A-4638-87EB-25149D42637D}" type="datetimeFigureOut">
              <a:rPr lang="es-PE" smtClean="0"/>
              <a:t>6/03/2023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AE1BD-35C3-4B9B-8969-C6EA0100D7C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03948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E0D9-0F9A-4638-87EB-25149D42637D}" type="datetimeFigureOut">
              <a:rPr lang="es-PE" smtClean="0"/>
              <a:t>6/03/2023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AE1BD-35C3-4B9B-8969-C6EA0100D7C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28567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E0D9-0F9A-4638-87EB-25149D42637D}" type="datetimeFigureOut">
              <a:rPr lang="es-PE" smtClean="0"/>
              <a:t>6/03/2023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AE1BD-35C3-4B9B-8969-C6EA0100D7C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57795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E0D9-0F9A-4638-87EB-25149D42637D}" type="datetimeFigureOut">
              <a:rPr lang="es-PE" smtClean="0"/>
              <a:t>6/03/2023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AE1BD-35C3-4B9B-8969-C6EA0100D7C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86006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E0D9-0F9A-4638-87EB-25149D42637D}" type="datetimeFigureOut">
              <a:rPr lang="es-PE" smtClean="0"/>
              <a:t>6/03/2023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AE1BD-35C3-4B9B-8969-C6EA0100D7C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1236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E0D9-0F9A-4638-87EB-25149D42637D}" type="datetimeFigureOut">
              <a:rPr lang="es-PE" smtClean="0"/>
              <a:t>6/03/2023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AE1BD-35C3-4B9B-8969-C6EA0100D7C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30671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EE0D9-0F9A-4638-87EB-25149D42637D}" type="datetimeFigureOut">
              <a:rPr lang="es-PE" smtClean="0"/>
              <a:t>6/03/2023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AE1BD-35C3-4B9B-8969-C6EA0100D7C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68066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62501" y="641100"/>
            <a:ext cx="9144000" cy="3565140"/>
          </a:xfrm>
        </p:spPr>
        <p:txBody>
          <a:bodyPr>
            <a:noAutofit/>
          </a:bodyPr>
          <a:lstStyle/>
          <a:p>
            <a:endParaRPr lang="es-PE" sz="40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1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s-ES" b="1" dirty="0" smtClean="0">
                <a:latin typeface="+mn-lt"/>
              </a:rPr>
              <a:t>OPINIÓN DEL MINISTERIO DE JUSTICIA </a:t>
            </a:r>
            <a:endParaRPr lang="es-PE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19919"/>
            <a:ext cx="10515600" cy="459442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PE" sz="3600" dirty="0" smtClean="0"/>
              <a:t>El Ministerio </a:t>
            </a:r>
            <a:r>
              <a:rPr lang="es-PE" sz="3600" dirty="0"/>
              <a:t>de Justicia señala la reducción de los plazos propuestos por la iniciativa </a:t>
            </a:r>
            <a:r>
              <a:rPr lang="es-PE" sz="3600" b="1" u="sng" dirty="0"/>
              <a:t>se adecúa a los estándares internacionales en materia de derechos humanos</a:t>
            </a:r>
            <a:r>
              <a:rPr lang="es-PE" sz="3600" dirty="0"/>
              <a:t>, más aún, al estar frente a una situación de desprotección familiar que afecta gravemente el desarrollo integral de niños y adolescentes.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065" y="5644766"/>
            <a:ext cx="1947897" cy="98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54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BC36388-517D-1A4E-B64D-09953B2C6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C6652932-9389-9840-85EB-775AA7F8E4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03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63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15643"/>
            <a:ext cx="10515600" cy="934286"/>
          </a:xfrm>
        </p:spPr>
        <p:txBody>
          <a:bodyPr>
            <a:normAutofit/>
          </a:bodyPr>
          <a:lstStyle/>
          <a:p>
            <a:pPr algn="ctr"/>
            <a:r>
              <a:rPr lang="es-PE" sz="5400" b="1" dirty="0">
                <a:latin typeface="+mn-lt"/>
              </a:rPr>
              <a:t>ÍNDICE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969636"/>
            <a:ext cx="10515600" cy="4713923"/>
          </a:xfrm>
        </p:spPr>
        <p:txBody>
          <a:bodyPr>
            <a:normAutofit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es-ES" sz="4000" b="1" dirty="0"/>
              <a:t>Diferencia entes medidas de riesgo y medidas de desprotección</a:t>
            </a:r>
            <a:endParaRPr lang="es-PE" sz="4000" dirty="0"/>
          </a:p>
          <a:p>
            <a:pPr marL="514350" lvl="0" indent="-514350" algn="just">
              <a:buFont typeface="+mj-lt"/>
              <a:buAutoNum type="arabicPeriod"/>
            </a:pPr>
            <a:r>
              <a:rPr lang="es-ES" sz="4000" b="1" dirty="0"/>
              <a:t>Problemática </a:t>
            </a:r>
            <a:endParaRPr lang="es-PE" sz="4000" dirty="0"/>
          </a:p>
          <a:p>
            <a:pPr marL="514350" lvl="0" indent="-514350" algn="just">
              <a:buFont typeface="+mj-lt"/>
              <a:buAutoNum type="arabicPeriod"/>
            </a:pPr>
            <a:r>
              <a:rPr lang="es-ES" sz="4000" b="1" dirty="0"/>
              <a:t>Propuesta de solución </a:t>
            </a:r>
            <a:endParaRPr lang="es-PE" sz="4000" dirty="0"/>
          </a:p>
          <a:p>
            <a:pPr marL="514350" lvl="0" indent="-514350" algn="just">
              <a:buFont typeface="+mj-lt"/>
              <a:buAutoNum type="arabicPeriod"/>
            </a:pPr>
            <a:r>
              <a:rPr lang="es-ES" sz="4000" b="1" dirty="0"/>
              <a:t>Opiniones </a:t>
            </a:r>
            <a:endParaRPr lang="es-PE" sz="4000" dirty="0"/>
          </a:p>
          <a:p>
            <a:pPr marL="514350" indent="-514350">
              <a:buFont typeface="+mj-lt"/>
              <a:buAutoNum type="arabicPeriod"/>
            </a:pPr>
            <a:endParaRPr lang="es-PE" dirty="0"/>
          </a:p>
        </p:txBody>
      </p:sp>
      <p:pic>
        <p:nvPicPr>
          <p:cNvPr id="4" name="Google Shape;94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0864" y="4954772"/>
            <a:ext cx="1295754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973" y="5552281"/>
            <a:ext cx="1947897" cy="98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16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alphaModFix amt="2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72"/>
                    </a14:imgEffect>
                    <a14:imgEffect>
                      <a14:saturation sat="35000"/>
                    </a14:imgEffect>
                  </a14:imgLayer>
                </a14:imgProps>
              </a:ext>
            </a:extLst>
          </a:blip>
          <a:srcRect l="11682" r="13613"/>
          <a:stretch/>
        </p:blipFill>
        <p:spPr>
          <a:xfrm>
            <a:off x="-1" y="0"/>
            <a:ext cx="12192001" cy="556424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s-ES" b="1" dirty="0">
                <a:latin typeface="+mn-lt"/>
              </a:rPr>
              <a:t>DIFERENCIA ENTES MEDIDAS DE RIESGO Y MEDIDAS DE DESPROTECCIÓN</a:t>
            </a:r>
            <a:endParaRPr lang="es-PE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7712" y="1690688"/>
            <a:ext cx="11156576" cy="4351338"/>
          </a:xfrm>
        </p:spPr>
        <p:txBody>
          <a:bodyPr>
            <a:normAutofit fontScale="92500"/>
          </a:bodyPr>
          <a:lstStyle/>
          <a:p>
            <a:pPr marL="0" lvl="0" indent="0">
              <a:lnSpc>
                <a:spcPct val="110000"/>
              </a:lnSpc>
              <a:buNone/>
            </a:pPr>
            <a:r>
              <a:rPr lang="es-ES" sz="3200" b="1" u="sng" dirty="0"/>
              <a:t>Medidas de riego</a:t>
            </a:r>
            <a:r>
              <a:rPr lang="es-ES" sz="3200" b="1" dirty="0"/>
              <a:t>: </a:t>
            </a:r>
            <a:r>
              <a:rPr lang="es-ES" sz="3200" dirty="0"/>
              <a:t>Son las medidas de protección a favor del menor que se</a:t>
            </a:r>
            <a:r>
              <a:rPr lang="es-ES" sz="3200" b="1" dirty="0"/>
              <a:t> </a:t>
            </a:r>
            <a:r>
              <a:rPr lang="es-ES" sz="3200" dirty="0"/>
              <a:t>toman, manteniéndolo en su familia, mientras dura el </a:t>
            </a:r>
            <a:r>
              <a:rPr lang="es-ES" sz="3200" b="1" i="1" dirty="0"/>
              <a:t>Plan de Trabajo Individual</a:t>
            </a:r>
            <a:r>
              <a:rPr lang="es-ES" sz="3200" dirty="0"/>
              <a:t>, estamos hablando de medidas como:</a:t>
            </a:r>
            <a:endParaRPr lang="es-PE" sz="3200" dirty="0"/>
          </a:p>
          <a:p>
            <a:pPr lvl="1">
              <a:lnSpc>
                <a:spcPct val="110000"/>
              </a:lnSpc>
            </a:pPr>
            <a:r>
              <a:rPr lang="es-ES" sz="3200" dirty="0"/>
              <a:t>Apoyo a la familia para fortalecer competencias de cuidado y crianza,</a:t>
            </a:r>
            <a:endParaRPr lang="es-PE" sz="3200" dirty="0"/>
          </a:p>
          <a:p>
            <a:pPr lvl="1">
              <a:lnSpc>
                <a:spcPct val="110000"/>
              </a:lnSpc>
            </a:pPr>
            <a:r>
              <a:rPr lang="es-ES" sz="3200" dirty="0"/>
              <a:t>Acceso a servicios de educación y salud para niños y adolescentes,</a:t>
            </a:r>
            <a:endParaRPr lang="es-PE" sz="3200" dirty="0"/>
          </a:p>
          <a:p>
            <a:pPr lvl="1">
              <a:lnSpc>
                <a:spcPct val="110000"/>
              </a:lnSpc>
            </a:pPr>
            <a:r>
              <a:rPr lang="es-ES" sz="3200" dirty="0"/>
              <a:t>Inclusión en programas sociales u otras</a:t>
            </a:r>
            <a:endParaRPr lang="es-PE" sz="3200" dirty="0"/>
          </a:p>
          <a:p>
            <a:pPr marL="0" indent="0">
              <a:buNone/>
            </a:pPr>
            <a:endParaRPr lang="es-P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051" y="5716555"/>
            <a:ext cx="1947897" cy="98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73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alphaModFix amt="13000"/>
          </a:blip>
          <a:srcRect t="6245" b="2126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latin typeface="+mn-lt"/>
              </a:rPr>
              <a:t>DIFERENCIA ENTES MEDIDAS DE RIESGO Y MEDIDAS DE DESPROTECCIÓN</a:t>
            </a:r>
            <a:endParaRPr lang="es-PE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s-ES" sz="3600" b="1" u="sng" dirty="0"/>
              <a:t>Medidas de desprotección</a:t>
            </a:r>
            <a:r>
              <a:rPr lang="es-ES" sz="3600" b="1" dirty="0"/>
              <a:t>: </a:t>
            </a:r>
            <a:r>
              <a:rPr lang="es-ES" sz="3600" dirty="0"/>
              <a:t>Estas medidas buscan incrementar los factores de protección a los menores retirándolo de su ambiente familiar para disminuir los factores de riesgo, buscando medias para el retorno a su familia de origen, </a:t>
            </a:r>
            <a:r>
              <a:rPr lang="es-ES" sz="3600" b="1" dirty="0"/>
              <a:t>siempre que ello responda al interés superior del niño</a:t>
            </a:r>
            <a:endParaRPr lang="es-PE" sz="3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051" y="5686887"/>
            <a:ext cx="1947897" cy="98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02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l="179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5600" cy="1325563"/>
          </a:xfrm>
        </p:spPr>
        <p:txBody>
          <a:bodyPr>
            <a:normAutofit/>
          </a:bodyPr>
          <a:lstStyle/>
          <a:p>
            <a:pPr lvl="0" algn="ctr"/>
            <a:r>
              <a:rPr lang="es-ES" b="1" dirty="0">
                <a:solidFill>
                  <a:schemeClr val="bg1"/>
                </a:solidFill>
                <a:latin typeface="+mn-lt"/>
              </a:rPr>
              <a:t>PROBLEMÁTICA DE LA INSTITUCIONALIZACIÓN DE MENORES</a:t>
            </a:r>
            <a:endParaRPr lang="es-P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25552" y="1690688"/>
            <a:ext cx="6028186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s-ES" sz="3600" dirty="0">
                <a:solidFill>
                  <a:schemeClr val="bg1"/>
                </a:solidFill>
              </a:rPr>
              <a:t>La institucionalización hace que los niños dejen de ser sociables, adquieran trastornos de personalidad por sentir que nadie los quiere y en algunos casos problemas psiquiátricos, que perjudican su desarrollo.</a:t>
            </a:r>
            <a:endParaRPr lang="es-PE" sz="3600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051" y="5686887"/>
            <a:ext cx="1947897" cy="98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40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90965" y="4927912"/>
            <a:ext cx="10515600" cy="1853077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es-PE" dirty="0"/>
              <a:t>Del total de procedimientos presentados se tiene que a la fecha 5,233 menores de edad han sido declarados en desprotección y se encuentran albergados en un Centro de Acogida, repartidos en albergues públicos (2,298 menores) y privado (2,935 menores).</a:t>
            </a:r>
          </a:p>
          <a:p>
            <a:pPr marL="0" indent="0">
              <a:buNone/>
            </a:pPr>
            <a:endParaRPr lang="es-P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473" y="222634"/>
            <a:ext cx="1947897" cy="98015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b="5442"/>
          <a:stretch/>
        </p:blipFill>
        <p:spPr>
          <a:xfrm>
            <a:off x="2276320" y="335176"/>
            <a:ext cx="7291672" cy="459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204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8403" t="21792"/>
          <a:stretch/>
        </p:blipFill>
        <p:spPr>
          <a:xfrm>
            <a:off x="0" y="-1"/>
            <a:ext cx="12192000" cy="585853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844" y="296004"/>
            <a:ext cx="1947897" cy="980152"/>
          </a:xfrm>
          <a:prstGeom prst="rect">
            <a:avLst/>
          </a:prstGeom>
        </p:spPr>
      </p:pic>
      <p:sp>
        <p:nvSpPr>
          <p:cNvPr id="8" name="Google Shape;77;p16"/>
          <p:cNvSpPr/>
          <p:nvPr/>
        </p:nvSpPr>
        <p:spPr>
          <a:xfrm>
            <a:off x="223720" y="4598580"/>
            <a:ext cx="11744560" cy="2519916"/>
          </a:xfrm>
          <a:prstGeom prst="round1Rect">
            <a:avLst>
              <a:gd name="adj" fmla="val 16667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s-PE" sz="2400" dirty="0"/>
              <a:t>En el año 2021 han ingresado 5,439 menores a Centros de Acogida de los cuales han sido adoptados 142 menores.</a:t>
            </a:r>
          </a:p>
          <a:p>
            <a:pPr algn="just">
              <a:lnSpc>
                <a:spcPct val="120000"/>
              </a:lnSpc>
            </a:pPr>
            <a:r>
              <a:rPr lang="es-PE" sz="2400" dirty="0"/>
              <a:t>Se</a:t>
            </a:r>
            <a:r>
              <a:rPr lang="es-ES" sz="2400" dirty="0" err="1"/>
              <a:t>gún</a:t>
            </a:r>
            <a:r>
              <a:rPr lang="es-ES" sz="2400" dirty="0"/>
              <a:t> datos del Ministerio de la Mujer y Poblaciones Vulnerables, en nuestro país existen 248 Centros de Acogida, de los cuales 119 no se encuentran acreditados, es decir, no cuentan con condiciones mínimas para brindar atención.</a:t>
            </a:r>
            <a:endParaRPr lang="es-PE" sz="2400" dirty="0"/>
          </a:p>
          <a:p>
            <a:pPr marL="452438" indent="-452438">
              <a:buNone/>
            </a:pP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3799974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23868"/>
            <a:ext cx="10515600" cy="1325563"/>
          </a:xfrm>
        </p:spPr>
        <p:txBody>
          <a:bodyPr/>
          <a:lstStyle/>
          <a:p>
            <a:pPr lvl="0" algn="ctr"/>
            <a:r>
              <a:rPr lang="es-ES" b="1" dirty="0">
                <a:latin typeface="+mn-lt"/>
              </a:rPr>
              <a:t>PROPUESTA DE SOLUCIÓN </a:t>
            </a:r>
            <a:endParaRPr lang="es-PE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749431"/>
            <a:ext cx="10515600" cy="41677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PE" sz="3200" b="1" dirty="0"/>
              <a:t>La iniciativa plantea reducciones de plazos de permanencia de menores en centros de acogida. </a:t>
            </a:r>
            <a:endParaRPr lang="es-PE" sz="3200" dirty="0"/>
          </a:p>
          <a:p>
            <a:pPr marL="0" indent="0" algn="just">
              <a:buNone/>
            </a:pPr>
            <a:r>
              <a:rPr lang="es-PE" sz="3200" dirty="0"/>
              <a:t>Propuesta que acaba de ser aprobada en la ultima sesion de la Comision de </a:t>
            </a:r>
            <a:r>
              <a:rPr lang="es-PE" sz="3200" dirty="0" smtClean="0"/>
              <a:t>Justicia, </a:t>
            </a:r>
            <a:r>
              <a:rPr lang="es-PE" sz="3200" dirty="0"/>
              <a:t>en la cual se ha propuesto la modificacion de los articulos 55 y 63 del Decreto Legislativo </a:t>
            </a:r>
            <a:r>
              <a:rPr lang="es-PE" sz="3200" dirty="0" smtClean="0"/>
              <a:t>1297, </a:t>
            </a:r>
            <a:r>
              <a:rPr lang="es-PE" sz="3200" dirty="0"/>
              <a:t>reduciendo de 24 a 15 menes como maximo la permanencia de menores en centros de acogida residencial.</a:t>
            </a:r>
          </a:p>
          <a:p>
            <a:pPr marL="0" indent="0">
              <a:buNone/>
            </a:pPr>
            <a:endParaRPr lang="es-P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065" y="5644766"/>
            <a:ext cx="1947897" cy="98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92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s-ES" b="1" dirty="0">
                <a:latin typeface="+mn-lt"/>
              </a:rPr>
              <a:t>OPINIONES </a:t>
            </a:r>
            <a:endParaRPr lang="es-PE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19919"/>
            <a:ext cx="10515600" cy="4594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Señor presidente deseo informar que la iniciativa cuenta con las siguientes opiniones:</a:t>
            </a:r>
          </a:p>
          <a:p>
            <a:pPr marL="0" indent="0">
              <a:buNone/>
            </a:pPr>
            <a:r>
              <a:rPr lang="es-ES" b="1" u="sng" dirty="0"/>
              <a:t>OPINIONES FAVORABLES</a:t>
            </a:r>
            <a:r>
              <a:rPr lang="es-ES" dirty="0"/>
              <a:t>:</a:t>
            </a:r>
            <a:endParaRPr lang="es-PE" sz="1600" dirty="0"/>
          </a:p>
          <a:p>
            <a:pPr marL="601663" lvl="1" indent="-514350">
              <a:buFont typeface="+mj-lt"/>
              <a:buAutoNum type="alphaLcParenR"/>
            </a:pPr>
            <a:r>
              <a:rPr lang="es-ES" sz="2800" dirty="0"/>
              <a:t>Del Poder Judicial,</a:t>
            </a:r>
          </a:p>
          <a:p>
            <a:pPr marL="601663" lvl="1" indent="-514350">
              <a:buFont typeface="+mj-lt"/>
              <a:buAutoNum type="alphaLcParenR"/>
            </a:pPr>
            <a:r>
              <a:rPr lang="es-ES" sz="2800" dirty="0"/>
              <a:t>Del Ministerio de Justicia y Derechos Humanos</a:t>
            </a:r>
            <a:endParaRPr lang="es-PE" sz="2800" dirty="0"/>
          </a:p>
          <a:p>
            <a:pPr marL="601663" lvl="1" indent="-514350">
              <a:buFont typeface="+mj-lt"/>
              <a:buAutoNum type="alphaLcParenR"/>
            </a:pPr>
            <a:r>
              <a:rPr lang="es-ES" sz="2800" dirty="0"/>
              <a:t>De la especialista Eda Aguilar de la Asociación Acogiendo (CAR)</a:t>
            </a:r>
            <a:endParaRPr lang="es-PE" dirty="0"/>
          </a:p>
          <a:p>
            <a:pPr marL="0" indent="0">
              <a:buNone/>
            </a:pPr>
            <a:r>
              <a:rPr lang="es-ES" b="1" u="sng" dirty="0"/>
              <a:t>OPINIONES DESFAVORABLES</a:t>
            </a:r>
            <a:r>
              <a:rPr lang="es-ES" dirty="0"/>
              <a:t>:</a:t>
            </a:r>
            <a:endParaRPr lang="es-PE" sz="1600" dirty="0"/>
          </a:p>
          <a:p>
            <a:pPr marL="0" indent="0">
              <a:buNone/>
            </a:pPr>
            <a:r>
              <a:rPr lang="es-PE" dirty="0"/>
              <a:t>a) Ministerio de la mujer y Poblaciones Vulnerables.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065" y="5644766"/>
            <a:ext cx="1947897" cy="98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879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470</Words>
  <Application>Microsoft Office PowerPoint</Application>
  <PresentationFormat>Panorámica</PresentationFormat>
  <Paragraphs>30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ÍNDICE</vt:lpstr>
      <vt:lpstr>DIFERENCIA ENTES MEDIDAS DE RIESGO Y MEDIDAS DE DESPROTECCIÓN</vt:lpstr>
      <vt:lpstr>DIFERENCIA ENTES MEDIDAS DE RIESGO Y MEDIDAS DE DESPROTECCIÓN</vt:lpstr>
      <vt:lpstr>PROBLEMÁTICA DE LA INSTITUCIONALIZACIÓN DE MENORES</vt:lpstr>
      <vt:lpstr>Presentación de PowerPoint</vt:lpstr>
      <vt:lpstr>Presentación de PowerPoint</vt:lpstr>
      <vt:lpstr>PROPUESTA DE SOLUCIÓN </vt:lpstr>
      <vt:lpstr>OPINIONES </vt:lpstr>
      <vt:lpstr>OPINIÓN DEL MINISTERIO DE JUSTICIA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CARLOS</dc:creator>
  <cp:lastModifiedBy>Koning Furlong Soto</cp:lastModifiedBy>
  <cp:revision>1</cp:revision>
  <dcterms:modified xsi:type="dcterms:W3CDTF">2023-03-06T15:57:29Z</dcterms:modified>
</cp:coreProperties>
</file>