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58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522"/>
    <a:srgbClr val="EFEFEF"/>
    <a:srgbClr val="E4261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634AC7-C14F-703D-EAEA-361E63409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58EA70B-42C6-EAC5-93D9-14C79A9C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E194BF-7781-DE00-8F46-1415FDBC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E21D08-3775-73C8-279F-80214FF1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FD102B-E7FE-01A5-841C-F132D339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61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8D05FF-601A-B204-57A5-78C93720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76D29D-98CF-028D-AD6E-F5231DD20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C53B08-B066-0A7B-79AC-E392E509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3CB323-0D5A-2689-5C50-61DF1040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DD74E6-6A21-0569-DC33-7D9093CA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950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216B095-C8A1-5799-E026-1B16AE0EF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334417-F7C0-BB7F-E017-76334D34D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7EBC25-82F4-E480-F632-BBBAD8F3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20470B-082A-82BE-46B0-9C05C776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685076-6E6B-B502-0912-FB65823D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69A8-6CC8-F22A-B7EB-303B3603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D8302C-2A07-C41F-24EB-B84AC117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E45CEC-30C7-6F95-1FA5-629355BE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8310B10-F8BF-9BAD-5A6A-73F22171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25279A-16F5-2B36-285E-D7849D88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01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D8579D-F565-2478-50B4-76E1D24B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586C554-27A0-2DBE-C46F-40C93E5C0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9A61FF-1DAF-A8E6-06E1-AC79F5CA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9E0864-0945-EA4A-B216-261C196F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031AE7-8F29-DA2B-ACFC-92A241E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8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A86AEF-C8D4-5845-1F7E-19EE08DE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F9A206-AD8B-0055-91B9-B6A5B2EBC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8EB37D9-B592-3F13-6B37-59E1C2A8D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69B15A6-F977-B8F9-2EC1-E4859D2C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EB94BA7-D0C3-2112-96DF-F58173BC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45EC6CB-A269-BD59-B1EB-A5D988EE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81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7BFD24-EFEA-CEB9-6CCB-C66B9621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B6DCBAE-8BCF-DA0B-F9D6-B217780C4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E64D5C4-0E20-BA22-5381-5A2E5E035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7305B76-DA3D-0F49-E521-FA26993DD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21F51DA-7BF8-30D4-94C4-2C9175215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15156FA-C7F3-9829-0C6A-D2B88165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8FACD64-C5CD-5569-BE9D-87196611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C94E9F4-4524-D064-FFEF-C053C871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04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5CA833-5662-5C0B-E39E-920B3C2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B46AC27-6793-AEFD-3F90-3DE6FDA0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CF74CDB-86FA-525D-D1E8-2AC5C81B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3E0F3A6-2D5F-FD76-5E4B-ADF83ACE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91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CDCF1F2-AB5E-9402-A4F4-05CB6BDE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7BC8F2A-C9F0-76AE-7BA0-CB916260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C4395C6-58E9-789A-4498-63F7373B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560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4DAB31-03B4-F99B-D5C2-9A7029C9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F913CC-A717-6A57-9671-B91723A2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2DBB3F1-1DC4-0FDC-5A53-17F9AAFB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D1664E0-C12B-A1C9-DB8C-EC2E5124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CB2CEC-A414-459B-1476-7919307B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90D1BB-5AA4-5F05-EA3C-9E8575EE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256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F6EE6D-250C-576F-FCDD-08DC776A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F4DEE10-1CF9-06A6-0E24-2BD7971C2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0DB1FD4-76D8-2037-3020-D54F99FF0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67D86B8-AA00-76D1-1119-F94410D0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AF434B-72D3-567A-2A45-D2337EE5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D5EA2C-E0BC-78A7-1D17-276CCC8D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45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611C323-62F6-D0EE-1F62-501AAF4B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9CB5EF-2859-5010-C0DE-FB3A95F5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95B356C-0592-2218-BDDD-9C4F44634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ECEC-CE19-8E48-AE0E-9194C2E8E408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08EBF9-AFB3-C1A7-4153-8BA3FF7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2022F8-0F8E-D5CF-9DC8-2A198510E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4A77-109C-CD47-8F02-09469DAF1D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23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1A29671-0801-F0CE-10D6-75480F7A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7AE517-908E-B090-2197-A254B8856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033" y="2151614"/>
            <a:ext cx="6831723" cy="6619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rgbClr val="E42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LEY Nº02520/2021-CR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3AF085D-2410-9BF1-8920-70410A13134B}"/>
              </a:ext>
            </a:extLst>
          </p:cNvPr>
          <p:cNvSpPr txBox="1">
            <a:spLocks/>
          </p:cNvSpPr>
          <p:nvPr/>
        </p:nvSpPr>
        <p:spPr>
          <a:xfrm>
            <a:off x="2575033" y="2813539"/>
            <a:ext cx="6831723" cy="1582615"/>
          </a:xfrm>
          <a:prstGeom prst="rect">
            <a:avLst/>
          </a:prstGeom>
          <a:solidFill>
            <a:srgbClr val="373737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que otorga fuerza de Ley al Decreto Supremo 004-2015-MIMP, que crea el Programa de entrega de pensión no contributiva a las personas con discapacidad severa en situación de pobreza denominado Programa Contigo.</a:t>
            </a:r>
          </a:p>
        </p:txBody>
      </p:sp>
    </p:spTree>
    <p:extLst>
      <p:ext uri="{BB962C8B-B14F-4D97-AF65-F5344CB8AC3E}">
        <p14:creationId xmlns:p14="http://schemas.microsoft.com/office/powerpoint/2010/main" val="45442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31F4D135-3302-F8CA-6974-CBF41A8B0869}"/>
              </a:ext>
            </a:extLst>
          </p:cNvPr>
          <p:cNvSpPr/>
          <p:nvPr/>
        </p:nvSpPr>
        <p:spPr>
          <a:xfrm>
            <a:off x="2293495" y="914401"/>
            <a:ext cx="7600013" cy="433753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MOTIVOS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EB999557-102C-6315-EAF2-FB449E41B9BD}"/>
              </a:ext>
            </a:extLst>
          </p:cNvPr>
          <p:cNvSpPr/>
          <p:nvPr/>
        </p:nvSpPr>
        <p:spPr>
          <a:xfrm>
            <a:off x="128954" y="1529750"/>
            <a:ext cx="5404338" cy="4519358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s-PE" sz="17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PE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EFECTOS DE LA NORMA SOBRE LA LEGISLACIÓN NACIONAL</a:t>
            </a:r>
          </a:p>
          <a:p>
            <a:pPr algn="just">
              <a:spcAft>
                <a:spcPts val="800"/>
              </a:spcAft>
            </a:pPr>
            <a:r>
              <a:rPr lang="es-ES" sz="1700" dirty="0">
                <a:latin typeface="Arial" panose="020B0604020202020204" pitchFamily="34" charset="0"/>
                <a:cs typeface="Times New Roman" panose="02020603050405020304" pitchFamily="18" charset="0"/>
              </a:rPr>
              <a:t>La presente iniciativa legislativa introduce un régimen normativo al Programa CONTIGO, es decir que el programa se regirá con la dación de la presente Ley, por el Decreto Supremo N°004-2015-MIMP y el Decreto Supremo N°007-2016-MIMP, y las normas reglamentarias y complementarias que establezca por Decreto Supremo el Ministerio de la Mujer y Poblaciones Vulnerables.  </a:t>
            </a:r>
            <a:endParaRPr lang="es-PE" sz="17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PE" sz="17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C2239C2-6DEB-6B14-243B-DBDA6826D74B}"/>
              </a:ext>
            </a:extLst>
          </p:cNvPr>
          <p:cNvSpPr/>
          <p:nvPr/>
        </p:nvSpPr>
        <p:spPr>
          <a:xfrm>
            <a:off x="5673968" y="1699846"/>
            <a:ext cx="6189785" cy="4243753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romanUcPeriod" startAt="3"/>
            </a:pPr>
            <a:endParaRPr lang="es-PE" sz="17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romanUcPeriod" startAt="3"/>
            </a:pPr>
            <a:endParaRPr lang="es-PE" sz="17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romanUcPeriod" startAt="3"/>
            </a:pPr>
            <a:endParaRPr lang="es-PE" sz="17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PE" sz="1700" b="1" dirty="0">
                <a:latin typeface="Arial" panose="020B0604020202020204" pitchFamily="34" charset="0"/>
                <a:cs typeface="Times New Roman" panose="02020603050405020304" pitchFamily="18" charset="0"/>
              </a:rPr>
              <a:t>ANALISIS COSTO-BENEFICIO</a:t>
            </a:r>
          </a:p>
          <a:p>
            <a:pPr algn="just"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presente iniciativa legislativa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 contraviene el artículo 79 de la Constitución Política del Perú, relativa a la prohibición del gasto,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 irrogará gasto alguno, toda vez que la asignación de las pensiones no contributivas a las personas con discapacidad severa y de dependencia moderada, están dentro de marco presupuestal institucional, que beneficiaría a las personas en condición de pobreza y extrema pobreza a fin de ir cerrando la brecha y afianzando los derechos de las personas vulnerables de manera progresiva, cumpliendo así, con las políticas de inclusión social y no discriminación que debe ser prioridad del Estado.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PE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1A29671-0801-F0CE-10D6-75480F7A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7AE517-908E-B090-2197-A254B8856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385" y="3016468"/>
            <a:ext cx="6117021" cy="6091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E42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72916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99DE8E1-35C4-47FA-1799-41D9B14A9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733" y="1322882"/>
            <a:ext cx="6465757" cy="4212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20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8981E129-09A0-6DFE-CBE3-ECC76CB0F310}"/>
              </a:ext>
            </a:extLst>
          </p:cNvPr>
          <p:cNvSpPr/>
          <p:nvPr/>
        </p:nvSpPr>
        <p:spPr>
          <a:xfrm>
            <a:off x="464695" y="1646420"/>
            <a:ext cx="6465757" cy="4084928"/>
          </a:xfrm>
          <a:prstGeom prst="roundRect">
            <a:avLst/>
          </a:prstGeom>
          <a:solidFill>
            <a:srgbClr val="E426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</a:t>
            </a:r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Objeto de la Ley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presente Ley tiene por objeto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otorgar fuerza de Ley al Decreto Supremo N°004-2015-MIMP, que crea el Programa de Entrega de Pensión no Contributiva a las Personas con Discapacidad Severa en Situación de Pobreza, denominado Programa CONTIGO, dependiente del Ministerio de la Mujer y Poblaciones Vulnerables, con las modificaciones que establece la presente Ley</a:t>
            </a: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E" dirty="0"/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5C2CC954-86B1-0840-6B95-C4099D9F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758463"/>
            <a:ext cx="5029200" cy="39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5841E81-B04B-3963-B016-D7A32BA37219}"/>
              </a:ext>
            </a:extLst>
          </p:cNvPr>
          <p:cNvSpPr/>
          <p:nvPr/>
        </p:nvSpPr>
        <p:spPr>
          <a:xfrm>
            <a:off x="291400" y="1648691"/>
            <a:ext cx="11637364" cy="4107340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2</a:t>
            </a:r>
            <a:r>
              <a:rPr lang="es-E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Alcances del Programa Contigo</a:t>
            </a:r>
            <a:endParaRPr lang="es-PE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P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PE" b="1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2.1. El programa CONTIGO alcanza a las personas con discapacidad severa y de dependencia moderada, en situación de pobreza, sin excepción o exclusión de ninguna naturaleza.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2.2.  El Programa CONTIGO tiene carácter permanente y excluyente en sus alcances, acorde a los fines de su creación y la atención prioritaria del Estado a la población vulnerable.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2.3. El mencionado Programa será objeto de evaluación periódica cada cinco (5) años, por el sector correspondiente, para asegurar su sostenibilidad y beneficios.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2.4. La actualización del monto de la pensión no contributiva se realiza a propuesta del Ministerio de la Mujer y Poblaciones Vulnerables, por Decreto Supremo con el voto aprobatorio del Consejo de Ministros.    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7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5841E81-B04B-3963-B016-D7A32BA37219}"/>
              </a:ext>
            </a:extLst>
          </p:cNvPr>
          <p:cNvSpPr/>
          <p:nvPr/>
        </p:nvSpPr>
        <p:spPr>
          <a:xfrm>
            <a:off x="389744" y="1113693"/>
            <a:ext cx="4440164" cy="4501662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3. Régimen normativo del </a:t>
            </a: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Programa CONTIGO se rige por la presente Ley, por el Decreto Supremo N°004-2015-MIMP y el Decreto Supremo N°007-2016-MIMP, y las normas reglamentarias y complementarias que establezca por Decreto Supremo el Ministerio de la Mujer y Poblaciones Vulnerables. 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B172A7D4-22B9-9870-DC42-A6EB900303D4}"/>
              </a:ext>
            </a:extLst>
          </p:cNvPr>
          <p:cNvSpPr/>
          <p:nvPr/>
        </p:nvSpPr>
        <p:spPr>
          <a:xfrm>
            <a:off x="5397818" y="1160586"/>
            <a:ext cx="6114243" cy="4501661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P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DISPOSICIONES COMPLEMENTARIAS FINALES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ES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PRIMERA. Normas reglamentarias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Ministerio de la Mujer y Poblaciones Vulnerables, en un plazo no mayor de 60 días naturales aprobará mediante Decreto Supremo las normas reglamentarias de la presente Ley.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SEGUNDA. Vigencia de la Ley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presente Ley entra en vigencia a partir del día siguiente de su publicación en el diario oficial El peruano.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  <a:solidFill>
            <a:srgbClr val="E4261F"/>
          </a:solidFill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65535" y="2049517"/>
            <a:ext cx="538737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58318CCB-9456-BC8D-DEF9-58B1E88A7EEF}"/>
              </a:ext>
            </a:extLst>
          </p:cNvPr>
          <p:cNvSpPr/>
          <p:nvPr/>
        </p:nvSpPr>
        <p:spPr>
          <a:xfrm>
            <a:off x="2321168" y="914401"/>
            <a:ext cx="7620001" cy="457200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MOTIVOS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9CFDC073-B3D8-0961-8622-E3D85AA93C27}"/>
              </a:ext>
            </a:extLst>
          </p:cNvPr>
          <p:cNvSpPr/>
          <p:nvPr/>
        </p:nvSpPr>
        <p:spPr>
          <a:xfrm>
            <a:off x="164124" y="1529749"/>
            <a:ext cx="7338645" cy="4296620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programa contigo se crea en el año 2015, mediante el Decreto Supremo N°004-2015-MIMP, adscrito al Ministerio de la Mujer y Poblaciones Vulnerables, con una cobertura de 411 usuarios de las regiones Tumbes y Ayacucho.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su segundo año de creación logró incorporar a 4304, incluyendo nuevas regiones Amazonas, Apurímac, Cajamarca, Huánuco, Loreto, Pasco y Huancavelica.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año 2017, ya con 14, 625 beneficiarios, mediante el Decreto Supremo N°008-2017-MIDIS, el programa fue transferido al Ministerio de Desarrollo e Inclusión Social - MIDIS., incorporando nuevas regiones Ancash, Lambayeque, La Libertad, Piura y Puno.</a:t>
            </a:r>
            <a:endParaRPr lang="es-P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xmlns="" id="{2531EE99-9773-5634-03CA-5973674C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08" y="1529748"/>
            <a:ext cx="4302368" cy="42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  <a:solidFill>
            <a:srgbClr val="E4261F"/>
          </a:solidFill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65535" y="2049517"/>
            <a:ext cx="538737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63D0670F-2E5F-A829-FFC5-3C890688B388}"/>
              </a:ext>
            </a:extLst>
          </p:cNvPr>
          <p:cNvSpPr/>
          <p:nvPr/>
        </p:nvSpPr>
        <p:spPr>
          <a:xfrm>
            <a:off x="2321168" y="914401"/>
            <a:ext cx="7620001" cy="457200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MOTIVOS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3BC3AAF9-9111-C0D3-2B2E-E570B1805128}"/>
              </a:ext>
            </a:extLst>
          </p:cNvPr>
          <p:cNvSpPr/>
          <p:nvPr/>
        </p:nvSpPr>
        <p:spPr>
          <a:xfrm>
            <a:off x="164124" y="1529749"/>
            <a:ext cx="7338645" cy="4296620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año 2018, el crecimiento de dicho programa fue sostenido, incorporando 21 regiones y sumaban 19, 882 beneficiarios con discapacidad severa en situación de pobreza, ampliándose la cobertura en las regiones de Arequipa, Callao, Cusco, Junín, Lima, Moquegua y San Martin.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año 2019 el programa alcanza cobertura a nivel nacional, para ello se emitió el Decreto Supremo N°303-2019-EF, permitiendo con ello duplicar el número de usuarios alcanzándose a 39,890, incorporando finalmente a las regiones de Madre de Dios, Ucayali, Ica y Tacna.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el año 2020, el programa CONTIGO alcanza a 74,105 beneficiarios en situación pobre y de pobreza extrema; a la fecha según el MIDIS, el número de beneficiarios supera los 100,000.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que contiene persona, edificio, sostener, niño&#10;&#10;Descripción generada automáticamente">
            <a:extLst>
              <a:ext uri="{FF2B5EF4-FFF2-40B4-BE49-F238E27FC236}">
                <a16:creationId xmlns:a16="http://schemas.microsoft.com/office/drawing/2014/main" xmlns="" id="{A8321E58-41AE-E60F-DA33-D218D38D9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12" y="1529749"/>
            <a:ext cx="4388464" cy="42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4236CE15-1957-CB77-5D7A-57125FD2C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43570"/>
              </p:ext>
            </p:extLst>
          </p:nvPr>
        </p:nvGraphicFramePr>
        <p:xfrm>
          <a:off x="937846" y="1008186"/>
          <a:ext cx="4736123" cy="5065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542">
                  <a:extLst>
                    <a:ext uri="{9D8B030D-6E8A-4147-A177-3AD203B41FA5}">
                      <a16:colId xmlns:a16="http://schemas.microsoft.com/office/drawing/2014/main" xmlns="" val="189183848"/>
                    </a:ext>
                  </a:extLst>
                </a:gridCol>
                <a:gridCol w="1696581">
                  <a:extLst>
                    <a:ext uri="{9D8B030D-6E8A-4147-A177-3AD203B41FA5}">
                      <a16:colId xmlns:a16="http://schemas.microsoft.com/office/drawing/2014/main" xmlns="" val="429784492"/>
                    </a:ext>
                  </a:extLst>
                </a:gridCol>
              </a:tblGrid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</a:rPr>
                        <a:t>DEPARTAMENTO</a:t>
                      </a:r>
                      <a:endParaRPr lang="es-P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</a:rPr>
                        <a:t>NUMERO DE USUARIOS</a:t>
                      </a:r>
                      <a:endParaRPr lang="es-P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ctr"/>
                </a:tc>
                <a:extLst>
                  <a:ext uri="{0D108BD9-81ED-4DB2-BD59-A6C34878D82A}">
                    <a16:rowId xmlns:a16="http://schemas.microsoft.com/office/drawing/2014/main" xmlns="" val="73396204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Amazonas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4,518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2813194719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Ancash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2,872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405314744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Apurímac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2,677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4119868312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Arequipa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 867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4098593472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Ayacucho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3,621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418004822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Cajamarca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              11,838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43022406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Callao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739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59637775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Cusco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4,423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280724457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Huancavelica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2,680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177312331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Huánuco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,872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242096314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Ica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987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888936264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Junín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2,366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928241156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La Libertad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2,940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30758841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Lambayeque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2,838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1129942466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Lima y Callao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7,606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932897531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Loreto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2,363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1813540416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Madre de Dios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325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4148675962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Moquegua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 236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34554521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Pasco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1,701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299761591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Piura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6,903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15669559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Puno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3,105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879688197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San Martin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3,108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904635446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Tacna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   228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899880223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Tumbes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1,434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1392720840"/>
                  </a:ext>
                </a:extLst>
              </a:tr>
              <a:tr h="173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Ucayali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 1,016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3316513006"/>
                  </a:ext>
                </a:extLst>
              </a:tr>
              <a:tr h="5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77,263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 anchor="b"/>
                </a:tc>
                <a:extLst>
                  <a:ext uri="{0D108BD9-81ED-4DB2-BD59-A6C34878D82A}">
                    <a16:rowId xmlns:a16="http://schemas.microsoft.com/office/drawing/2014/main" xmlns="" val="686048738"/>
                  </a:ext>
                </a:extLst>
              </a:tr>
            </a:tbl>
          </a:graphicData>
        </a:graphic>
      </p:graphicFrame>
      <p:pic>
        <p:nvPicPr>
          <p:cNvPr id="3" name="image3.png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xmlns="" id="{492F2724-3F8B-0639-69BC-12F0DE622B86}"/>
              </a:ext>
            </a:extLst>
          </p:cNvPr>
          <p:cNvPicPr/>
          <p:nvPr/>
        </p:nvPicPr>
        <p:blipFill>
          <a:blip r:embed="rId3"/>
          <a:srcRect l="41981" t="42501" r="25211" b="18193"/>
          <a:stretch>
            <a:fillRect/>
          </a:stretch>
        </p:blipFill>
        <p:spPr>
          <a:xfrm>
            <a:off x="6518033" y="1008186"/>
            <a:ext cx="4736121" cy="50652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339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65841E81-B04B-3963-B016-D7A32BA37219}"/>
              </a:ext>
            </a:extLst>
          </p:cNvPr>
          <p:cNvSpPr/>
          <p:nvPr/>
        </p:nvSpPr>
        <p:spPr>
          <a:xfrm>
            <a:off x="2321168" y="902677"/>
            <a:ext cx="7620001" cy="375138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MOTIVOS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5FE5A74-3E10-7CDC-6B73-5AFA1AB127BA}"/>
              </a:ext>
            </a:extLst>
          </p:cNvPr>
          <p:cNvSpPr/>
          <p:nvPr/>
        </p:nvSpPr>
        <p:spPr>
          <a:xfrm>
            <a:off x="578068" y="1371600"/>
            <a:ext cx="11156731" cy="4677508"/>
          </a:xfrm>
          <a:prstGeom prst="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s-ES" sz="17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7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OBJETIVO DE LA PROPUESTA </a:t>
            </a:r>
            <a:endParaRPr lang="es-P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</a:rPr>
              <a:t>La presente iniciativa legislativa, tiene como objetivo darle fuerza de ley al decreto supremo N°004-2015-MIMP, que crea el programa de pensión no contributiva CONTIGO y otorgarle carácter permanente mediante una Ley de la República, con la finalidad de asegurar normativamente su vigencia y presupuestalmente su continuidad, consolidando el apoyo a las personas con discapacidad severa, en situación de pobreza y pobreza extrema de todo el país.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 mismo modo, plantea dentro de los alcances de la iniciativa legislativa incluir dentro del programa CONTIGO, a las personas con discapacidad de dependencia moderada, es decir aquellas personas que necesitan ayuda para realizar varias actividades básicas de la vida diaria, al menos, una vez al día o tienen necesidades de apoyo intermitente o limitado para su autonomía personal, es decir que tienen que valerse de otra para realizar actividades que todos realizamos en mayor o menor medida a lo largo del día. Situación que debe ser vista por el Estado para que las personas que tengan este tipo de discapacidad puedan contar en los mismos términos y condiciones como vienen recibiendo las personas con discapacidad severa con la pensión no contributiva. </a:t>
            </a:r>
            <a:r>
              <a:rPr lang="es-PE" sz="1600" dirty="0">
                <a:effectLst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P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5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1CB2A8C-482E-CBA1-9D5A-036B8D04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" y="-1"/>
            <a:ext cx="12192000" cy="6858000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54040DB0-EDDA-C473-7F2E-815BC64B55D5}"/>
              </a:ext>
            </a:extLst>
          </p:cNvPr>
          <p:cNvSpPr txBox="1">
            <a:spLocks/>
          </p:cNvSpPr>
          <p:nvPr/>
        </p:nvSpPr>
        <p:spPr>
          <a:xfrm>
            <a:off x="578069" y="2049517"/>
            <a:ext cx="7104994" cy="3278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31F4D135-3302-F8CA-6974-CBF41A8B0869}"/>
              </a:ext>
            </a:extLst>
          </p:cNvPr>
          <p:cNvSpPr/>
          <p:nvPr/>
        </p:nvSpPr>
        <p:spPr>
          <a:xfrm>
            <a:off x="2293495" y="978990"/>
            <a:ext cx="7600013" cy="380887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PE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DE MOTIVOS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4696A2D7-31C6-CEDD-1E3C-ADF2AC60E118}"/>
              </a:ext>
            </a:extLst>
          </p:cNvPr>
          <p:cNvSpPr/>
          <p:nvPr/>
        </p:nvSpPr>
        <p:spPr>
          <a:xfrm>
            <a:off x="120869" y="1529749"/>
            <a:ext cx="6190193" cy="4472466"/>
          </a:xfrm>
          <a:prstGeom prst="roundRect">
            <a:avLst/>
          </a:prstGeom>
          <a:solidFill>
            <a:srgbClr val="E52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Como puede observarse en el cuadro, los principales diagnósticos de discapacidad severa </a:t>
            </a:r>
            <a:r>
              <a:rPr lang="es-E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 los usuarios beneficiados, el 15% lo constituían discapacidad severa por retraso mental moderado, 10% retraso mental grave, 8% ceguera y disminución de la agudeza visual, 6% otras hipoacusias y, el 5% parálisis cerebral infantil. Lo que demuestra que el programa considera como discapacidad severa a los que tienen retraso mental moderado, no contemplando a quienes tienen dependencia moderada en otros tipos de discapacidades; y aun observamos la necesidad de poder llegar a atender a más personas que tienen algún tipo de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discapacidad, situación que en el tiempo debería llegar a una atención del 100%.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4.png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xmlns="" id="{07AB7CCF-1509-ABD0-4918-0400BE9B20F3}"/>
              </a:ext>
            </a:extLst>
          </p:cNvPr>
          <p:cNvPicPr/>
          <p:nvPr/>
        </p:nvPicPr>
        <p:blipFill>
          <a:blip r:embed="rId3"/>
          <a:srcRect l="38628" t="28219" r="21684" b="36663"/>
          <a:stretch>
            <a:fillRect/>
          </a:stretch>
        </p:blipFill>
        <p:spPr>
          <a:xfrm>
            <a:off x="6311063" y="1529748"/>
            <a:ext cx="5760068" cy="46952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60465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1162</Words>
  <Application>Microsoft Office PowerPoint</Application>
  <PresentationFormat>Panorámica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PROYECTO DE LEY Nº02520/2021-CR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Nº XXXXXX</dc:title>
  <dc:creator>Javier Ormeño Incio</dc:creator>
  <cp:lastModifiedBy>Koning Furlong Soto</cp:lastModifiedBy>
  <cp:revision>15</cp:revision>
  <dcterms:created xsi:type="dcterms:W3CDTF">2022-09-16T16:18:13Z</dcterms:created>
  <dcterms:modified xsi:type="dcterms:W3CDTF">2023-02-06T16:48:53Z</dcterms:modified>
</cp:coreProperties>
</file>