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740" r:id="rId2"/>
    <p:sldId id="1739" r:id="rId3"/>
    <p:sldId id="1720" r:id="rId4"/>
    <p:sldId id="1721" r:id="rId5"/>
    <p:sldId id="1737" r:id="rId6"/>
    <p:sldId id="1738" r:id="rId7"/>
    <p:sldId id="1742" r:id="rId8"/>
    <p:sldId id="1744" r:id="rId9"/>
    <p:sldId id="1743" r:id="rId10"/>
    <p:sldId id="1680" r:id="rId11"/>
  </p:sldIdLst>
  <p:sldSz cx="12192000" cy="6858000"/>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B29"/>
    <a:srgbClr val="D53A32"/>
    <a:srgbClr val="222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8" autoAdjust="0"/>
    <p:restoredTop sz="94660"/>
  </p:normalViewPr>
  <p:slideViewPr>
    <p:cSldViewPr snapToGrid="0" showGuides="1">
      <p:cViewPr varScale="1">
        <p:scale>
          <a:sx n="60" d="100"/>
          <a:sy n="60" d="100"/>
        </p:scale>
        <p:origin x="138"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632B46-97A4-444A-9EF6-F3E4774644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xmlns="" id="{42866EDA-25AA-417E-9819-D55595AD1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xmlns="" id="{F444D4B5-3762-4D8C-BB5D-5636EAD87BB8}"/>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5" name="Marcador de pie de página 4">
            <a:extLst>
              <a:ext uri="{FF2B5EF4-FFF2-40B4-BE49-F238E27FC236}">
                <a16:creationId xmlns:a16="http://schemas.microsoft.com/office/drawing/2014/main" xmlns="" id="{093CD925-73E6-4249-9E4C-8816CA30743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869D0588-C8DB-4F19-9852-EE5307C2BB52}"/>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65024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9AC603-DFC7-4B06-BB38-8E57254BE0B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xmlns="" id="{B561110D-34D3-481B-892B-93F9D934FA8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815C8760-0ACE-4E98-98CE-3663D36383CB}"/>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5" name="Marcador de pie de página 4">
            <a:extLst>
              <a:ext uri="{FF2B5EF4-FFF2-40B4-BE49-F238E27FC236}">
                <a16:creationId xmlns:a16="http://schemas.microsoft.com/office/drawing/2014/main" xmlns="" id="{8491BF61-4390-444B-B047-499BFA7DBB6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BAF5173B-53B2-4AD7-BE4D-AF05A9B878D9}"/>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34238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A9604D5-B87A-47FC-8948-03F8FEA681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xmlns="" id="{AD160A60-A021-4BC4-ACD7-B7664EA0A6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E0D5257F-AC36-446A-873E-8E39E973318B}"/>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5" name="Marcador de pie de página 4">
            <a:extLst>
              <a:ext uri="{FF2B5EF4-FFF2-40B4-BE49-F238E27FC236}">
                <a16:creationId xmlns:a16="http://schemas.microsoft.com/office/drawing/2014/main" xmlns="" id="{B6D245C8-C1D3-4DBF-82BD-23A5886C823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B8E55408-DFE5-4218-964A-A69A623567F2}"/>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22658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F37B21-90B6-4E08-AB59-D3B6AED5BDF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7CA25C3E-368D-456B-993C-1FE909E0B4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05CD58EF-C101-4DBC-B68B-77071F709329}"/>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5" name="Marcador de pie de página 4">
            <a:extLst>
              <a:ext uri="{FF2B5EF4-FFF2-40B4-BE49-F238E27FC236}">
                <a16:creationId xmlns:a16="http://schemas.microsoft.com/office/drawing/2014/main" xmlns="" id="{7FDE505F-20E4-4514-AE63-9F809AA9071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CCE5536A-735F-4912-A99B-7C8A34426FEF}"/>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208552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8825C5-2835-4098-A785-10B78982AA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A5254814-7D8F-40AB-AC05-6F4F1C8FD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AD5A703-E5BC-48C2-8C63-2B72345D1AD2}"/>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5" name="Marcador de pie de página 4">
            <a:extLst>
              <a:ext uri="{FF2B5EF4-FFF2-40B4-BE49-F238E27FC236}">
                <a16:creationId xmlns:a16="http://schemas.microsoft.com/office/drawing/2014/main" xmlns="" id="{4B59F94B-2C58-4D13-92BD-06D1204005F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3184A24D-4617-4DAB-B1B1-34DCB967F8C2}"/>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115166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C149E6-B67D-404C-8BA4-26E37F5AB4B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8228964B-B4C3-4F44-B9DC-06E5F08186B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xmlns="" id="{BF9D5884-9057-4AE2-9895-0D05F493DF8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xmlns="" id="{D8CC1501-AAB5-4D6D-868A-9332D3E1FAD5}"/>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6" name="Marcador de pie de página 5">
            <a:extLst>
              <a:ext uri="{FF2B5EF4-FFF2-40B4-BE49-F238E27FC236}">
                <a16:creationId xmlns:a16="http://schemas.microsoft.com/office/drawing/2014/main" xmlns="" id="{4E312E78-055D-4AB8-BC6C-851FF5C60CA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421A9EB4-3869-428B-928D-D4E8F9848A7A}"/>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23114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D43AF2-EDD2-470D-A73E-EF459B75F97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1E19335D-A000-4B29-9A7E-773F8F4FF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185C2B61-1E6A-4D1A-9F38-DFBE9AC0A4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xmlns="" id="{D6DA8E7C-63C5-4F2B-B38B-14B52BCC61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AA67CB9E-B116-4968-A69F-18F62AC389F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xmlns="" id="{1207CF7B-3780-44E0-8A72-A315D0D6AFB4}"/>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8" name="Marcador de pie de página 7">
            <a:extLst>
              <a:ext uri="{FF2B5EF4-FFF2-40B4-BE49-F238E27FC236}">
                <a16:creationId xmlns:a16="http://schemas.microsoft.com/office/drawing/2014/main" xmlns="" id="{CB2E276D-C1FF-48CA-BA28-9628AF1D5BB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xmlns="" id="{71AFF320-50E0-4B5D-B1E3-701297FD8FFB}"/>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347582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FC99E5-970B-4C1F-B1B8-B699A3AE983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xmlns="" id="{8C66CBE9-667A-4B41-A533-C2DC8035513E}"/>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4" name="Marcador de pie de página 3">
            <a:extLst>
              <a:ext uri="{FF2B5EF4-FFF2-40B4-BE49-F238E27FC236}">
                <a16:creationId xmlns:a16="http://schemas.microsoft.com/office/drawing/2014/main" xmlns="" id="{9E0F8C57-4A03-4A6F-9589-09E43666F5A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xmlns="" id="{D38DAB85-82FB-4F32-8E1C-66E47E60418F}"/>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267117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115EE66-9DF3-44AB-A6BD-BB247866B7A6}"/>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3" name="Marcador de pie de página 2">
            <a:extLst>
              <a:ext uri="{FF2B5EF4-FFF2-40B4-BE49-F238E27FC236}">
                <a16:creationId xmlns:a16="http://schemas.microsoft.com/office/drawing/2014/main" xmlns="" id="{C8964A82-4753-469A-8704-05F2E172134D}"/>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xmlns="" id="{ED7CCE81-D9F6-4555-ABCB-2D2A0F640D36}"/>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118367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BD66EE-AF80-49C9-8EC9-9DB80A53A0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70CA6AF5-DEEC-4E58-83C0-1D10B8958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xmlns="" id="{E828F172-73A8-432F-B07F-FC497BDF1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8CB1DF9-2F97-43B8-8373-82DE1692C673}"/>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6" name="Marcador de pie de página 5">
            <a:extLst>
              <a:ext uri="{FF2B5EF4-FFF2-40B4-BE49-F238E27FC236}">
                <a16:creationId xmlns:a16="http://schemas.microsoft.com/office/drawing/2014/main" xmlns="" id="{F5A4AD7F-C10E-40BD-9117-25285CC547C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30860062-D32F-460F-8E95-2F20410361BA}"/>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7096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CDCB93-C9B1-4595-98AC-67C23BACA9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xmlns="" id="{B683009C-23C1-4C52-9CDA-1F7882CE9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xmlns="" id="{54DD727E-5A84-4838-BB8D-DB24F58C0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FE6887A-BFB4-4F85-928D-7CA04DA2E4DF}"/>
              </a:ext>
            </a:extLst>
          </p:cNvPr>
          <p:cNvSpPr>
            <a:spLocks noGrp="1"/>
          </p:cNvSpPr>
          <p:nvPr>
            <p:ph type="dt" sz="half" idx="10"/>
          </p:nvPr>
        </p:nvSpPr>
        <p:spPr/>
        <p:txBody>
          <a:bodyPr/>
          <a:lstStyle/>
          <a:p>
            <a:fld id="{B7FFCE76-C159-4C7B-A637-591F3F2144D2}" type="datetimeFigureOut">
              <a:rPr lang="es-PE" smtClean="0"/>
              <a:t>29/09/2022</a:t>
            </a:fld>
            <a:endParaRPr lang="es-PE"/>
          </a:p>
        </p:txBody>
      </p:sp>
      <p:sp>
        <p:nvSpPr>
          <p:cNvPr id="6" name="Marcador de pie de página 5">
            <a:extLst>
              <a:ext uri="{FF2B5EF4-FFF2-40B4-BE49-F238E27FC236}">
                <a16:creationId xmlns:a16="http://schemas.microsoft.com/office/drawing/2014/main" xmlns="" id="{B36F9290-5787-4A12-AB98-CD7DF88B903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918DD129-C094-493D-ADA2-85CF4FCBC91D}"/>
              </a:ext>
            </a:extLst>
          </p:cNvPr>
          <p:cNvSpPr>
            <a:spLocks noGrp="1"/>
          </p:cNvSpPr>
          <p:nvPr>
            <p:ph type="sldNum" sz="quarter" idx="12"/>
          </p:nvPr>
        </p:nvSpPr>
        <p:spPr/>
        <p:txBody>
          <a:bodyPr/>
          <a:lstStyle/>
          <a:p>
            <a:fld id="{B478915C-BA05-4605-9BC0-A12F97044D01}" type="slidenum">
              <a:rPr lang="es-PE" smtClean="0"/>
              <a:t>‹Nº›</a:t>
            </a:fld>
            <a:endParaRPr lang="es-PE"/>
          </a:p>
        </p:txBody>
      </p:sp>
    </p:spTree>
    <p:extLst>
      <p:ext uri="{BB962C8B-B14F-4D97-AF65-F5344CB8AC3E}">
        <p14:creationId xmlns:p14="http://schemas.microsoft.com/office/powerpoint/2010/main" val="374882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6A14544-078D-4AB9-9979-8B8A2845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7A679CFD-9E7E-4221-B004-53BDCE266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8FA7FFF0-E1A8-4D3B-8166-8D7A670A0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CE76-C159-4C7B-A637-591F3F2144D2}" type="datetimeFigureOut">
              <a:rPr lang="es-PE" smtClean="0"/>
              <a:t>29/09/2022</a:t>
            </a:fld>
            <a:endParaRPr lang="es-PE"/>
          </a:p>
        </p:txBody>
      </p:sp>
      <p:sp>
        <p:nvSpPr>
          <p:cNvPr id="5" name="Marcador de pie de página 4">
            <a:extLst>
              <a:ext uri="{FF2B5EF4-FFF2-40B4-BE49-F238E27FC236}">
                <a16:creationId xmlns:a16="http://schemas.microsoft.com/office/drawing/2014/main" xmlns="" id="{7CD7B06F-C6F8-4DA3-9C6C-DEC4D43E2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xmlns="" id="{A1181E53-606C-4F84-919D-86407FA3F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8915C-BA05-4605-9BC0-A12F97044D01}" type="slidenum">
              <a:rPr lang="es-PE" smtClean="0"/>
              <a:t>‹Nº›</a:t>
            </a:fld>
            <a:endParaRPr lang="es-PE"/>
          </a:p>
        </p:txBody>
      </p:sp>
    </p:spTree>
    <p:extLst>
      <p:ext uri="{BB962C8B-B14F-4D97-AF65-F5344CB8AC3E}">
        <p14:creationId xmlns:p14="http://schemas.microsoft.com/office/powerpoint/2010/main" val="18102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xmlns="" id="{B9697621-76EE-4906-9EC2-FA89FE725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descr="Interfaz de usuario gráfica&#10;&#10;Descripción generada automáticamente">
            <a:extLst>
              <a:ext uri="{FF2B5EF4-FFF2-40B4-BE49-F238E27FC236}">
                <a16:creationId xmlns:a16="http://schemas.microsoft.com/office/drawing/2014/main" xmlns="" id="{3626C110-F10B-4726-AF3C-7746AE463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6" descr="Imagen en blanco y negro de una torre&#10;&#10;Descripción generada automáticamente con confianza media">
            <a:extLst>
              <a:ext uri="{FF2B5EF4-FFF2-40B4-BE49-F238E27FC236}">
                <a16:creationId xmlns:a16="http://schemas.microsoft.com/office/drawing/2014/main" xmlns="" id="{BB56B83E-4097-4A75-A8F4-B55428429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Imagen 12" descr="Imagen en blanco y negro&#10;&#10;Descripción generada automáticamente con confianza media">
            <a:extLst>
              <a:ext uri="{FF2B5EF4-FFF2-40B4-BE49-F238E27FC236}">
                <a16:creationId xmlns:a16="http://schemas.microsoft.com/office/drawing/2014/main" xmlns="" id="{8277E205-0F49-4749-8CD2-24AEB6E9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Conector recto 2">
            <a:extLst>
              <a:ext uri="{FF2B5EF4-FFF2-40B4-BE49-F238E27FC236}">
                <a16:creationId xmlns:a16="http://schemas.microsoft.com/office/drawing/2014/main" xmlns="" id="{224FC8A1-0E44-4962-A6EE-4E556BC2D791}"/>
              </a:ext>
            </a:extLst>
          </p:cNvPr>
          <p:cNvCxnSpPr/>
          <p:nvPr/>
        </p:nvCxnSpPr>
        <p:spPr>
          <a:xfrm>
            <a:off x="723959" y="2360832"/>
            <a:ext cx="0" cy="3001818"/>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F1E1B2C7-4282-411B-9420-784BF4CE51CD}"/>
              </a:ext>
            </a:extLst>
          </p:cNvPr>
          <p:cNvCxnSpPr>
            <a:cxnSpLocks/>
          </p:cNvCxnSpPr>
          <p:nvPr/>
        </p:nvCxnSpPr>
        <p:spPr>
          <a:xfrm>
            <a:off x="1810328" y="5340927"/>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xmlns="" id="{24B3BBBE-EEED-45F6-B024-8A69FAC774F9}"/>
              </a:ext>
            </a:extLst>
          </p:cNvPr>
          <p:cNvCxnSpPr>
            <a:cxnSpLocks/>
          </p:cNvCxnSpPr>
          <p:nvPr/>
        </p:nvCxnSpPr>
        <p:spPr>
          <a:xfrm flipH="1">
            <a:off x="34847" y="4838574"/>
            <a:ext cx="8903854"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xmlns="" id="{FC3002F7-162C-4C2F-8372-DA5951D0617F}"/>
              </a:ext>
            </a:extLst>
          </p:cNvPr>
          <p:cNvSpPr txBox="1"/>
          <p:nvPr/>
        </p:nvSpPr>
        <p:spPr>
          <a:xfrm>
            <a:off x="723959" y="2455425"/>
            <a:ext cx="10209083" cy="1569660"/>
          </a:xfrm>
          <a:prstGeom prst="rect">
            <a:avLst/>
          </a:prstGeom>
          <a:noFill/>
        </p:spPr>
        <p:txBody>
          <a:bodyPr wrap="square" rtlCol="0">
            <a:spAutoFit/>
          </a:bodyPr>
          <a:lstStyle/>
          <a:p>
            <a:pPr algn="just"/>
            <a:r>
              <a:rPr lang="es-MX" sz="2400" b="1" dirty="0">
                <a:solidFill>
                  <a:schemeClr val="bg1"/>
                </a:solidFill>
                <a:latin typeface="Merriweather Light" panose="00000400000000000000" pitchFamily="2" charset="0"/>
              </a:rPr>
              <a:t>PL 2748/2022-CR</a:t>
            </a:r>
          </a:p>
          <a:p>
            <a:pPr algn="just"/>
            <a:r>
              <a:rPr lang="es-MX" sz="2400" b="1" dirty="0">
                <a:solidFill>
                  <a:schemeClr val="bg1"/>
                </a:solidFill>
                <a:latin typeface="Merriweather Light" panose="00000400000000000000" pitchFamily="2" charset="0"/>
              </a:rPr>
              <a:t>“LEY QUE MODIFICA LA LEY 27337, NUEVO CÓDIGO DE NIÑOS Y ADOLESCENTE, A EFECTO DE GARANTIZAR LOS DERECHOS DE PARTICIPACIÓN Y LIBERTAD DE EXPRESIÓN DE LOS MENORES”</a:t>
            </a:r>
          </a:p>
        </p:txBody>
      </p:sp>
      <p:sp>
        <p:nvSpPr>
          <p:cNvPr id="4" name="CuadroTexto 3">
            <a:extLst>
              <a:ext uri="{FF2B5EF4-FFF2-40B4-BE49-F238E27FC236}">
                <a16:creationId xmlns:a16="http://schemas.microsoft.com/office/drawing/2014/main" xmlns="" id="{811485F7-6FD3-4A59-8748-D49159CE7850}"/>
              </a:ext>
            </a:extLst>
          </p:cNvPr>
          <p:cNvSpPr txBox="1"/>
          <p:nvPr/>
        </p:nvSpPr>
        <p:spPr>
          <a:xfrm flipH="1">
            <a:off x="1070955" y="4838574"/>
            <a:ext cx="4983003" cy="830997"/>
          </a:xfrm>
          <a:prstGeom prst="rect">
            <a:avLst/>
          </a:prstGeom>
          <a:noFill/>
        </p:spPr>
        <p:txBody>
          <a:bodyPr wrap="square" rtlCol="0">
            <a:spAutoFit/>
          </a:bodyPr>
          <a:lstStyle/>
          <a:p>
            <a:r>
              <a:rPr lang="es-MX" sz="2400" b="1" dirty="0">
                <a:solidFill>
                  <a:schemeClr val="bg1"/>
                </a:solidFill>
                <a:latin typeface="Merriweather Light" panose="00000400000000000000" pitchFamily="2" charset="0"/>
              </a:rPr>
              <a:t>Congresista </a:t>
            </a:r>
          </a:p>
          <a:p>
            <a:r>
              <a:rPr lang="es-MX" sz="2400" b="1" dirty="0">
                <a:solidFill>
                  <a:schemeClr val="bg1"/>
                </a:solidFill>
                <a:latin typeface="Merriweather Light" panose="00000400000000000000" pitchFamily="2" charset="0"/>
              </a:rPr>
              <a:t>Luis </a:t>
            </a:r>
            <a:r>
              <a:rPr lang="es-MX" sz="2400" b="1" dirty="0" err="1">
                <a:solidFill>
                  <a:schemeClr val="bg1"/>
                </a:solidFill>
                <a:latin typeface="Merriweather Light" panose="00000400000000000000" pitchFamily="2" charset="0"/>
              </a:rPr>
              <a:t>Angel</a:t>
            </a:r>
            <a:r>
              <a:rPr lang="es-MX" sz="2400" b="1" dirty="0">
                <a:solidFill>
                  <a:schemeClr val="bg1"/>
                </a:solidFill>
                <a:latin typeface="Merriweather Light" panose="00000400000000000000" pitchFamily="2" charset="0"/>
              </a:rPr>
              <a:t> Aragón Carreño</a:t>
            </a:r>
            <a:endParaRPr lang="es-PE" sz="2400" b="1" dirty="0">
              <a:solidFill>
                <a:schemeClr val="bg1"/>
              </a:solidFill>
              <a:latin typeface="Merriweather Light" panose="00000400000000000000" pitchFamily="2" charset="0"/>
            </a:endParaRPr>
          </a:p>
        </p:txBody>
      </p:sp>
    </p:spTree>
    <p:extLst>
      <p:ext uri="{BB962C8B-B14F-4D97-AF65-F5344CB8AC3E}">
        <p14:creationId xmlns:p14="http://schemas.microsoft.com/office/powerpoint/2010/main" val="119443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atrón de fondo&#10;&#10;Descripción generada automáticamente">
            <a:extLst>
              <a:ext uri="{FF2B5EF4-FFF2-40B4-BE49-F238E27FC236}">
                <a16:creationId xmlns:a16="http://schemas.microsoft.com/office/drawing/2014/main" xmlns="" id="{B9697621-76EE-4906-9EC2-FA89FE725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descr="Interfaz de usuario gráfica&#10;&#10;Descripción generada automáticamente">
            <a:extLst>
              <a:ext uri="{FF2B5EF4-FFF2-40B4-BE49-F238E27FC236}">
                <a16:creationId xmlns:a16="http://schemas.microsoft.com/office/drawing/2014/main" xmlns="" id="{3626C110-F10B-4726-AF3C-7746AE463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6" descr="Imagen en blanco y negro de una torre&#10;&#10;Descripción generada automáticamente con confianza media">
            <a:extLst>
              <a:ext uri="{FF2B5EF4-FFF2-40B4-BE49-F238E27FC236}">
                <a16:creationId xmlns:a16="http://schemas.microsoft.com/office/drawing/2014/main" xmlns="" id="{BB56B83E-4097-4A75-A8F4-B55428429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Imagen 12" descr="Imagen en blanco y negro&#10;&#10;Descripción generada automáticamente con confianza media">
            <a:extLst>
              <a:ext uri="{FF2B5EF4-FFF2-40B4-BE49-F238E27FC236}">
                <a16:creationId xmlns:a16="http://schemas.microsoft.com/office/drawing/2014/main" xmlns="" id="{8277E205-0F49-4749-8CD2-24AEB6E97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 y="0"/>
            <a:ext cx="12192000" cy="6858000"/>
          </a:xfrm>
          <a:prstGeom prst="rect">
            <a:avLst/>
          </a:prstGeom>
        </p:spPr>
      </p:pic>
      <p:cxnSp>
        <p:nvCxnSpPr>
          <p:cNvPr id="3" name="Conector recto 2">
            <a:extLst>
              <a:ext uri="{FF2B5EF4-FFF2-40B4-BE49-F238E27FC236}">
                <a16:creationId xmlns:a16="http://schemas.microsoft.com/office/drawing/2014/main" xmlns="" id="{224FC8A1-0E44-4962-A6EE-4E556BC2D791}"/>
              </a:ext>
            </a:extLst>
          </p:cNvPr>
          <p:cNvCxnSpPr/>
          <p:nvPr/>
        </p:nvCxnSpPr>
        <p:spPr>
          <a:xfrm>
            <a:off x="723959" y="2122293"/>
            <a:ext cx="0" cy="3001818"/>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F1E1B2C7-4282-411B-9420-784BF4CE51CD}"/>
              </a:ext>
            </a:extLst>
          </p:cNvPr>
          <p:cNvCxnSpPr>
            <a:cxnSpLocks/>
          </p:cNvCxnSpPr>
          <p:nvPr/>
        </p:nvCxnSpPr>
        <p:spPr>
          <a:xfrm>
            <a:off x="1810328" y="5340927"/>
            <a:ext cx="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xmlns="" id="{24B3BBBE-EEED-45F6-B024-8A69FAC774F9}"/>
              </a:ext>
            </a:extLst>
          </p:cNvPr>
          <p:cNvCxnSpPr>
            <a:cxnSpLocks/>
          </p:cNvCxnSpPr>
          <p:nvPr/>
        </p:nvCxnSpPr>
        <p:spPr>
          <a:xfrm flipH="1">
            <a:off x="1" y="4637035"/>
            <a:ext cx="8903854" cy="0"/>
          </a:xfrm>
          <a:prstGeom prst="line">
            <a:avLst/>
          </a:prstGeom>
          <a:ln w="381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xmlns="" id="{FC3002F7-162C-4C2F-8372-DA5951D0617F}"/>
              </a:ext>
            </a:extLst>
          </p:cNvPr>
          <p:cNvSpPr txBox="1"/>
          <p:nvPr/>
        </p:nvSpPr>
        <p:spPr>
          <a:xfrm>
            <a:off x="871909" y="2828835"/>
            <a:ext cx="8967200" cy="1200329"/>
          </a:xfrm>
          <a:prstGeom prst="rect">
            <a:avLst/>
          </a:prstGeom>
          <a:noFill/>
        </p:spPr>
        <p:txBody>
          <a:bodyPr wrap="square" rtlCol="0">
            <a:spAutoFit/>
          </a:bodyPr>
          <a:lstStyle/>
          <a:p>
            <a:r>
              <a:rPr lang="es-MX" sz="7200" b="1" dirty="0">
                <a:solidFill>
                  <a:schemeClr val="bg1"/>
                </a:solidFill>
                <a:latin typeface="Merriweather Light" panose="00000400000000000000" pitchFamily="2" charset="0"/>
              </a:rPr>
              <a:t>¡GRACIAS!</a:t>
            </a:r>
            <a:endParaRPr lang="es-PE" sz="7200" b="1" dirty="0">
              <a:solidFill>
                <a:schemeClr val="bg1"/>
              </a:solidFill>
              <a:latin typeface="Merriweather Light" panose="00000400000000000000" pitchFamily="2" charset="0"/>
            </a:endParaRPr>
          </a:p>
        </p:txBody>
      </p:sp>
    </p:spTree>
    <p:extLst>
      <p:ext uri="{BB962C8B-B14F-4D97-AF65-F5344CB8AC3E}">
        <p14:creationId xmlns:p14="http://schemas.microsoft.com/office/powerpoint/2010/main" val="332041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51FE6C7-3ADF-406B-BF59-CB0D7BEB0366}"/>
              </a:ext>
            </a:extLst>
          </p:cNvPr>
          <p:cNvSpPr txBox="1"/>
          <p:nvPr/>
        </p:nvSpPr>
        <p:spPr>
          <a:xfrm>
            <a:off x="887899" y="372222"/>
            <a:ext cx="10716036" cy="1569660"/>
          </a:xfrm>
          <a:prstGeom prst="rect">
            <a:avLst/>
          </a:prstGeom>
          <a:noFill/>
        </p:spPr>
        <p:txBody>
          <a:bodyPr wrap="square">
            <a:spAutoFit/>
          </a:bodyPr>
          <a:lstStyle/>
          <a:p>
            <a:pPr algn="just"/>
            <a:r>
              <a:rPr lang="es-MX" sz="2400" b="1" dirty="0">
                <a:solidFill>
                  <a:srgbClr val="D53A32"/>
                </a:solidFill>
              </a:rPr>
              <a:t>PL 02808/2021-CR</a:t>
            </a:r>
          </a:p>
          <a:p>
            <a:pPr algn="just"/>
            <a:r>
              <a:rPr lang="es-MX" sz="2400" b="1" dirty="0">
                <a:solidFill>
                  <a:schemeClr val="tx1">
                    <a:lumMod val="95000"/>
                    <a:lumOff val="5000"/>
                  </a:schemeClr>
                </a:solidFill>
                <a:latin typeface="Merriweather Light" panose="00000400000000000000" pitchFamily="2" charset="0"/>
              </a:rPr>
              <a:t>“LEY QUE MODIFICA LA LEY 27337, NUEVO CÓDIGO DE NIÑOS Y ADOLESCENTE, A EFECTO DE GARANTIZAR LOS DERECHOS DE PARTICIPACIÓN Y LIBERTAD DE EXPRESIÓN DE LOS MENORES”</a:t>
            </a:r>
          </a:p>
        </p:txBody>
      </p:sp>
      <p:sp>
        <p:nvSpPr>
          <p:cNvPr id="5" name="CuadroTexto 4">
            <a:extLst>
              <a:ext uri="{FF2B5EF4-FFF2-40B4-BE49-F238E27FC236}">
                <a16:creationId xmlns:a16="http://schemas.microsoft.com/office/drawing/2014/main" xmlns="" id="{362ACC78-D5C0-432D-B09F-865FEF0BCDE4}"/>
              </a:ext>
            </a:extLst>
          </p:cNvPr>
          <p:cNvSpPr txBox="1"/>
          <p:nvPr/>
        </p:nvSpPr>
        <p:spPr>
          <a:xfrm>
            <a:off x="5340625" y="2442075"/>
            <a:ext cx="6356073" cy="1815882"/>
          </a:xfrm>
          <a:prstGeom prst="rect">
            <a:avLst/>
          </a:prstGeom>
          <a:noFill/>
        </p:spPr>
        <p:txBody>
          <a:bodyPr wrap="square">
            <a:spAutoFit/>
          </a:bodyPr>
          <a:lstStyle/>
          <a:p>
            <a:pPr marL="457200" indent="-457200" algn="just">
              <a:buFont typeface="Wingdings" panose="05000000000000000000" pitchFamily="2" charset="2"/>
              <a:buChar char="q"/>
            </a:pPr>
            <a:r>
              <a:rPr lang="es-PE" sz="2800" dirty="0"/>
              <a:t>Presentado el 02/08/2022 y </a:t>
            </a:r>
          </a:p>
          <a:p>
            <a:pPr marL="457200" indent="-457200" algn="just">
              <a:buFont typeface="Wingdings" panose="05000000000000000000" pitchFamily="2" charset="2"/>
              <a:buChar char="q"/>
            </a:pPr>
            <a:r>
              <a:rPr lang="es-PE" sz="2800" dirty="0"/>
              <a:t>Decretado a las Comisiones de:</a:t>
            </a:r>
          </a:p>
          <a:p>
            <a:pPr algn="just"/>
            <a:r>
              <a:rPr lang="es-MX" sz="2800" dirty="0"/>
              <a:t>      Justicia y Derechos Humanos.</a:t>
            </a:r>
          </a:p>
          <a:p>
            <a:pPr algn="just"/>
            <a:r>
              <a:rPr lang="es-MX" sz="2800" dirty="0"/>
              <a:t>      Mujer y Familia.</a:t>
            </a:r>
            <a:endParaRPr lang="es-PE" dirty="0"/>
          </a:p>
        </p:txBody>
      </p:sp>
      <p:sp>
        <p:nvSpPr>
          <p:cNvPr id="6" name="AutoShape 3">
            <a:extLst>
              <a:ext uri="{FF2B5EF4-FFF2-40B4-BE49-F238E27FC236}">
                <a16:creationId xmlns:a16="http://schemas.microsoft.com/office/drawing/2014/main" xmlns="" id="{8406C0C2-7C68-430E-A3D0-57E4FDBF115D}"/>
              </a:ext>
            </a:extLst>
          </p:cNvPr>
          <p:cNvSpPr/>
          <p:nvPr/>
        </p:nvSpPr>
        <p:spPr>
          <a:xfrm rot="-5400000">
            <a:off x="146753" y="1021135"/>
            <a:ext cx="882625" cy="0"/>
          </a:xfrm>
          <a:prstGeom prst="line">
            <a:avLst/>
          </a:prstGeom>
          <a:ln w="123825" cap="rnd">
            <a:solidFill>
              <a:srgbClr val="E73C33"/>
            </a:solidFill>
            <a:prstDash val="solid"/>
            <a:headEnd type="none" w="sm" len="sm"/>
            <a:tailEnd type="none" w="sm" len="sm"/>
          </a:ln>
        </p:spPr>
      </p:sp>
      <p:sp>
        <p:nvSpPr>
          <p:cNvPr id="12" name="Rectángulo 11"/>
          <p:cNvSpPr/>
          <p:nvPr/>
        </p:nvSpPr>
        <p:spPr>
          <a:xfrm>
            <a:off x="1" y="5959366"/>
            <a:ext cx="12192000" cy="8986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 name="Imagen 1">
            <a:extLst>
              <a:ext uri="{FF2B5EF4-FFF2-40B4-BE49-F238E27FC236}">
                <a16:creationId xmlns:a16="http://schemas.microsoft.com/office/drawing/2014/main" xmlns="" id="{9070C30B-FD13-3DF6-5CBD-6252ECE7BEC3}"/>
              </a:ext>
            </a:extLst>
          </p:cNvPr>
          <p:cNvPicPr>
            <a:picLocks noChangeAspect="1"/>
          </p:cNvPicPr>
          <p:nvPr/>
        </p:nvPicPr>
        <p:blipFill rotWithShape="1">
          <a:blip r:embed="rId2"/>
          <a:srcRect l="37924" t="18813" r="21684" b="9699"/>
          <a:stretch/>
        </p:blipFill>
        <p:spPr bwMode="auto">
          <a:xfrm>
            <a:off x="887899" y="1941882"/>
            <a:ext cx="3665459" cy="3649453"/>
          </a:xfrm>
          <a:prstGeom prst="rect">
            <a:avLst/>
          </a:prstGeom>
          <a:ln w="571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3258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362ACC78-D5C0-432D-B09F-865FEF0BCDE4}"/>
              </a:ext>
            </a:extLst>
          </p:cNvPr>
          <p:cNvSpPr txBox="1"/>
          <p:nvPr/>
        </p:nvSpPr>
        <p:spPr>
          <a:xfrm>
            <a:off x="4229652" y="1937941"/>
            <a:ext cx="7416800" cy="3908762"/>
          </a:xfrm>
          <a:prstGeom prst="rect">
            <a:avLst/>
          </a:prstGeom>
          <a:noFill/>
        </p:spPr>
        <p:txBody>
          <a:bodyPr wrap="square">
            <a:spAutoFit/>
          </a:bodyPr>
          <a:lstStyle/>
          <a:p>
            <a:pPr marL="457200" indent="-457200" algn="just">
              <a:buFont typeface="Wingdings" panose="05000000000000000000" pitchFamily="2" charset="2"/>
              <a:buChar char="q"/>
            </a:pPr>
            <a:r>
              <a:rPr lang="es-MX" sz="2800" dirty="0"/>
              <a:t>La Convención sobre los Derechos del Niño </a:t>
            </a:r>
          </a:p>
          <a:p>
            <a:pPr marL="457200" indent="-457200" algn="just">
              <a:buFont typeface="Wingdings" panose="05000000000000000000" pitchFamily="2" charset="2"/>
              <a:buChar char="q"/>
            </a:pPr>
            <a:r>
              <a:rPr lang="es-MX" sz="2800" dirty="0"/>
              <a:t>La Declaración Universal de Derechos Humanos</a:t>
            </a:r>
          </a:p>
          <a:p>
            <a:pPr marL="457200" indent="-457200" algn="just">
              <a:buFont typeface="Wingdings" panose="05000000000000000000" pitchFamily="2" charset="2"/>
              <a:buChar char="q"/>
            </a:pPr>
            <a:r>
              <a:rPr lang="es-MX" sz="2800" dirty="0"/>
              <a:t>El Pacto Internacional de Derechos Civiles y Políticos </a:t>
            </a:r>
          </a:p>
          <a:p>
            <a:pPr marL="457200" indent="-457200" algn="just">
              <a:buFont typeface="Wingdings" panose="05000000000000000000" pitchFamily="2" charset="2"/>
              <a:buChar char="q"/>
            </a:pPr>
            <a:r>
              <a:rPr lang="es-MX" sz="2800" dirty="0"/>
              <a:t>La Declaración Americana sobre Derechos y Deberes del Hombre </a:t>
            </a:r>
          </a:p>
          <a:p>
            <a:pPr marL="457200" indent="-457200" algn="just">
              <a:buFont typeface="Wingdings" panose="05000000000000000000" pitchFamily="2" charset="2"/>
              <a:buChar char="q"/>
            </a:pPr>
            <a:r>
              <a:rPr lang="es-MX" sz="2800" dirty="0"/>
              <a:t>La Constitución Política del Estado</a:t>
            </a:r>
          </a:p>
          <a:p>
            <a:pPr algn="just"/>
            <a:endParaRPr lang="es-MX" sz="2400" dirty="0"/>
          </a:p>
        </p:txBody>
      </p:sp>
      <p:sp>
        <p:nvSpPr>
          <p:cNvPr id="6" name="AutoShape 3">
            <a:extLst>
              <a:ext uri="{FF2B5EF4-FFF2-40B4-BE49-F238E27FC236}">
                <a16:creationId xmlns:a16="http://schemas.microsoft.com/office/drawing/2014/main" xmlns="" id="{8406C0C2-7C68-430E-A3D0-57E4FDBF115D}"/>
              </a:ext>
            </a:extLst>
          </p:cNvPr>
          <p:cNvSpPr/>
          <p:nvPr/>
        </p:nvSpPr>
        <p:spPr>
          <a:xfrm rot="-5400000">
            <a:off x="797516" y="1092831"/>
            <a:ext cx="882625" cy="0"/>
          </a:xfrm>
          <a:prstGeom prst="line">
            <a:avLst/>
          </a:prstGeom>
          <a:ln w="123825" cap="rnd">
            <a:solidFill>
              <a:srgbClr val="E73C33"/>
            </a:solidFill>
            <a:prstDash val="solid"/>
            <a:headEnd type="none" w="sm" len="sm"/>
            <a:tailEnd type="none" w="sm" len="sm"/>
          </a:ln>
        </p:spPr>
      </p:sp>
      <p:sp>
        <p:nvSpPr>
          <p:cNvPr id="9" name="Rectángulo 8"/>
          <p:cNvSpPr/>
          <p:nvPr/>
        </p:nvSpPr>
        <p:spPr>
          <a:xfrm>
            <a:off x="1" y="5959366"/>
            <a:ext cx="12192000" cy="898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CuadroTexto 11">
            <a:extLst>
              <a:ext uri="{FF2B5EF4-FFF2-40B4-BE49-F238E27FC236}">
                <a16:creationId xmlns:a16="http://schemas.microsoft.com/office/drawing/2014/main" xmlns="" id="{751FE6C7-3ADF-406B-BF59-CB0D7BEB0366}"/>
              </a:ext>
            </a:extLst>
          </p:cNvPr>
          <p:cNvSpPr txBox="1"/>
          <p:nvPr/>
        </p:nvSpPr>
        <p:spPr>
          <a:xfrm>
            <a:off x="1483713" y="815832"/>
            <a:ext cx="9903755" cy="584775"/>
          </a:xfrm>
          <a:prstGeom prst="rect">
            <a:avLst/>
          </a:prstGeom>
          <a:noFill/>
        </p:spPr>
        <p:txBody>
          <a:bodyPr wrap="square">
            <a:spAutoFit/>
          </a:bodyPr>
          <a:lstStyle/>
          <a:p>
            <a:pPr algn="just"/>
            <a:r>
              <a:rPr lang="es-MX" sz="3200" b="1" dirty="0">
                <a:solidFill>
                  <a:srgbClr val="D53A32"/>
                </a:solidFill>
              </a:rPr>
              <a:t>DISPOSICIONES CONSTITUCIONALES Y CONVENCIONALES </a:t>
            </a:r>
            <a:endParaRPr lang="es-ES" sz="3200" b="1" dirty="0"/>
          </a:p>
        </p:txBody>
      </p:sp>
      <p:pic>
        <p:nvPicPr>
          <p:cNvPr id="2" name="Picture 2" descr="Derechos humanos de niñas y niños | Comisión Nacional de los Derechos  Humanos - México">
            <a:extLst>
              <a:ext uri="{FF2B5EF4-FFF2-40B4-BE49-F238E27FC236}">
                <a16:creationId xmlns:a16="http://schemas.microsoft.com/office/drawing/2014/main" xmlns="" id="{80A1E1F9-3D23-613B-8AD5-EDDF715CA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47" y="2260761"/>
            <a:ext cx="3569251" cy="264084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2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xmlns="" id="{8406C0C2-7C68-430E-A3D0-57E4FDBF115D}"/>
              </a:ext>
            </a:extLst>
          </p:cNvPr>
          <p:cNvSpPr/>
          <p:nvPr/>
        </p:nvSpPr>
        <p:spPr>
          <a:xfrm rot="-5400000">
            <a:off x="797516" y="1092831"/>
            <a:ext cx="882625" cy="0"/>
          </a:xfrm>
          <a:prstGeom prst="line">
            <a:avLst/>
          </a:prstGeom>
          <a:ln w="123825" cap="rnd">
            <a:solidFill>
              <a:srgbClr val="E73C33"/>
            </a:solidFill>
            <a:prstDash val="solid"/>
            <a:headEnd type="none" w="sm" len="sm"/>
            <a:tailEnd type="none" w="sm" len="sm"/>
          </a:ln>
        </p:spPr>
      </p:sp>
      <p:sp>
        <p:nvSpPr>
          <p:cNvPr id="12" name="CuadroTexto 11">
            <a:extLst>
              <a:ext uri="{FF2B5EF4-FFF2-40B4-BE49-F238E27FC236}">
                <a16:creationId xmlns:a16="http://schemas.microsoft.com/office/drawing/2014/main" xmlns="" id="{751FE6C7-3ADF-406B-BF59-CB0D7BEB0366}"/>
              </a:ext>
            </a:extLst>
          </p:cNvPr>
          <p:cNvSpPr txBox="1"/>
          <p:nvPr/>
        </p:nvSpPr>
        <p:spPr>
          <a:xfrm>
            <a:off x="1393498" y="750083"/>
            <a:ext cx="4231125" cy="523220"/>
          </a:xfrm>
          <a:prstGeom prst="rect">
            <a:avLst/>
          </a:prstGeom>
          <a:noFill/>
        </p:spPr>
        <p:txBody>
          <a:bodyPr wrap="square">
            <a:spAutoFit/>
          </a:bodyPr>
          <a:lstStyle/>
          <a:p>
            <a:r>
              <a:rPr lang="es-ES" sz="2800" b="1" dirty="0">
                <a:solidFill>
                  <a:srgbClr val="D53A32"/>
                </a:solidFill>
              </a:rPr>
              <a:t>DE LA OPINIÓN DEL NIÑO</a:t>
            </a:r>
          </a:p>
        </p:txBody>
      </p:sp>
      <p:sp>
        <p:nvSpPr>
          <p:cNvPr id="9" name="Rectángulo 8"/>
          <p:cNvSpPr/>
          <p:nvPr/>
        </p:nvSpPr>
        <p:spPr>
          <a:xfrm>
            <a:off x="1" y="5959366"/>
            <a:ext cx="12192000" cy="8986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uadroTexto 2">
            <a:extLst>
              <a:ext uri="{FF2B5EF4-FFF2-40B4-BE49-F238E27FC236}">
                <a16:creationId xmlns:a16="http://schemas.microsoft.com/office/drawing/2014/main" xmlns="" id="{EF432A96-19AD-2ACB-A810-12321BB4DD61}"/>
              </a:ext>
            </a:extLst>
          </p:cNvPr>
          <p:cNvSpPr txBox="1"/>
          <p:nvPr/>
        </p:nvSpPr>
        <p:spPr>
          <a:xfrm>
            <a:off x="4412515" y="1457749"/>
            <a:ext cx="7240769" cy="3686778"/>
          </a:xfrm>
          <a:prstGeom prst="rect">
            <a:avLst/>
          </a:prstGeom>
          <a:noFill/>
        </p:spPr>
        <p:txBody>
          <a:bodyPr wrap="square">
            <a:spAutoFit/>
          </a:bodyPr>
          <a:lstStyle/>
          <a:p>
            <a:pPr algn="just"/>
            <a:r>
              <a:rPr lang="es-PE" sz="1800" dirty="0">
                <a:effectLst/>
                <a:latin typeface="Trebuchet MS" panose="020B0603020202020204" pitchFamily="34" charset="0"/>
                <a:ea typeface="Times New Roman" panose="02020603050405020304" pitchFamily="18" charset="0"/>
              </a:rPr>
              <a:t>La opini</a:t>
            </a:r>
            <a:r>
              <a:rPr lang="es-PE" dirty="0">
                <a:latin typeface="Trebuchet MS" panose="020B0603020202020204" pitchFamily="34" charset="0"/>
                <a:ea typeface="Times New Roman" panose="02020603050405020304" pitchFamily="18" charset="0"/>
              </a:rPr>
              <a:t>ón del niño d</a:t>
            </a:r>
            <a:r>
              <a:rPr lang="es-PE" sz="1800" dirty="0">
                <a:effectLst/>
                <a:latin typeface="Trebuchet MS" panose="020B0603020202020204" pitchFamily="34" charset="0"/>
                <a:ea typeface="Times New Roman" panose="02020603050405020304" pitchFamily="18" charset="0"/>
              </a:rPr>
              <a:t>ebe tomarse en cuenta al momento de interpretar y aplicar en forma práctica cada uno de los derechos que se enuncian, convirtiéndose así en un imperativo para los Estados.</a:t>
            </a:r>
            <a:endParaRPr lang="es-PE" sz="1800" dirty="0">
              <a:effectLst/>
              <a:latin typeface="Times New Roman" panose="02020603050405020304" pitchFamily="18" charset="0"/>
              <a:ea typeface="Times New Roman" panose="02020603050405020304" pitchFamily="18" charset="0"/>
            </a:endParaRPr>
          </a:p>
          <a:p>
            <a:pPr algn="just"/>
            <a:r>
              <a:rPr lang="es-PE" sz="1800" dirty="0">
                <a:effectLst/>
                <a:latin typeface="Trebuchet MS" panose="020B0603020202020204" pitchFamily="34" charset="0"/>
                <a:ea typeface="Times New Roman" panose="02020603050405020304" pitchFamily="18" charset="0"/>
              </a:rPr>
              <a:t> </a:t>
            </a:r>
            <a:endParaRPr lang="es-PE"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pPr>
            <a:r>
              <a:rPr lang="es-ES" sz="1800" dirty="0">
                <a:effectLst/>
                <a:latin typeface="Trebuchet MS" panose="020B0603020202020204" pitchFamily="34" charset="0"/>
                <a:ea typeface="Calibri" panose="020F0502020204030204" pitchFamily="34" charset="0"/>
                <a:cs typeface="Times New Roman" panose="02020603050405020304" pitchFamily="18" charset="0"/>
              </a:rPr>
              <a:t>Si bien este derecho se supedita a que el niño esté en condiciones de formarse un juicio propio, en razón a que puede existir situaciones que no pueda comunicar su sentir, o no haya alcanzado la madurez necesaria o una determinada edad; sin embargo, tal posibilidad no puede verse limitada, pues aún en tales casos los más pequeños si bien no tendrán el derecho a opinar en su sentido más estricto si deberán tener el derecho a ser escuchados.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Vectores e ilustraciones de Escuchar para descargar gratis | Freepik">
            <a:extLst>
              <a:ext uri="{FF2B5EF4-FFF2-40B4-BE49-F238E27FC236}">
                <a16:creationId xmlns:a16="http://schemas.microsoft.com/office/drawing/2014/main" xmlns="" id="{997CDEDE-04BD-DC33-C8D7-34A50ABCC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014" y="2199807"/>
            <a:ext cx="3166103" cy="245838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1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xmlns="" id="{8406C0C2-7C68-430E-A3D0-57E4FDBF115D}"/>
              </a:ext>
            </a:extLst>
          </p:cNvPr>
          <p:cNvSpPr/>
          <p:nvPr/>
        </p:nvSpPr>
        <p:spPr>
          <a:xfrm rot="-5400000">
            <a:off x="729714" y="824398"/>
            <a:ext cx="882625" cy="0"/>
          </a:xfrm>
          <a:prstGeom prst="line">
            <a:avLst/>
          </a:prstGeom>
          <a:ln w="123825" cap="rnd">
            <a:solidFill>
              <a:srgbClr val="E73C33"/>
            </a:solidFill>
            <a:prstDash val="solid"/>
            <a:headEnd type="none" w="sm" len="sm"/>
            <a:tailEnd type="none" w="sm" len="sm"/>
          </a:ln>
        </p:spPr>
      </p:sp>
      <p:sp>
        <p:nvSpPr>
          <p:cNvPr id="3" name="Rectángulo 2"/>
          <p:cNvSpPr/>
          <p:nvPr/>
        </p:nvSpPr>
        <p:spPr>
          <a:xfrm>
            <a:off x="4072269" y="1160306"/>
            <a:ext cx="7751135" cy="4540730"/>
          </a:xfrm>
          <a:prstGeom prst="rect">
            <a:avLst/>
          </a:prstGeom>
        </p:spPr>
        <p:txBody>
          <a:bodyPr wrap="square">
            <a:spAutoFit/>
          </a:bodyPr>
          <a:lstStyle/>
          <a:p>
            <a:pPr algn="just">
              <a:lnSpc>
                <a:spcPct val="115000"/>
              </a:lnSpc>
              <a:spcAft>
                <a:spcPts val="1000"/>
              </a:spcAft>
            </a:pPr>
            <a:r>
              <a:rPr lang="es-ES" sz="1800" dirty="0">
                <a:effectLst/>
                <a:latin typeface="Trebuchet MS" panose="020B0603020202020204" pitchFamily="34" charset="0"/>
                <a:ea typeface="Calibri" panose="020F0502020204030204" pitchFamily="34" charset="0"/>
                <a:cs typeface="Times New Roman" panose="02020603050405020304" pitchFamily="18" charset="0"/>
              </a:rPr>
              <a:t>En lo referente a la libertad de opinión de los niños y adolescentes establece que: “El niño y el adolescente que estuvieren en condiciones de formarse sus propios juicios tendrán derecho a expresar su opinión libremente en todos los asuntos que les afecten y por los medios que elijan, incluida la objeción de conciencia, y a que se tenga en cuenta sus opiniones en función de su edad y madurez”.</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1800" dirty="0">
                <a:effectLst/>
                <a:latin typeface="Trebuchet MS" panose="020B0603020202020204" pitchFamily="34" charset="0"/>
                <a:ea typeface="Calibri" panose="020F0502020204030204" pitchFamily="34" charset="0"/>
                <a:cs typeface="Times New Roman" panose="02020603050405020304" pitchFamily="18" charset="0"/>
              </a:rPr>
              <a:t>El artículo acotado regula la posibilidad de que los niños y adolescentes puedan expresar su opinión libremente, restringiendo a que éstos tengan condiciones de formarse sus propios juicios, lo que nos lleva a preguntar cómo es que se puede definir si los niños y adolescentes poseen o no dicha condición, por lo que al tratarse de un derecho prioritario como es el de libre expresión se hace necesario modificar dicho articulado</a:t>
            </a:r>
            <a:endParaRPr lang="es-ES" dirty="0"/>
          </a:p>
          <a:p>
            <a:endParaRPr lang="es-ES" sz="2400" dirty="0"/>
          </a:p>
        </p:txBody>
      </p:sp>
      <p:sp>
        <p:nvSpPr>
          <p:cNvPr id="12" name="CuadroTexto 11">
            <a:extLst>
              <a:ext uri="{FF2B5EF4-FFF2-40B4-BE49-F238E27FC236}">
                <a16:creationId xmlns:a16="http://schemas.microsoft.com/office/drawing/2014/main" xmlns="" id="{751FE6C7-3ADF-406B-BF59-CB0D7BEB0366}"/>
              </a:ext>
            </a:extLst>
          </p:cNvPr>
          <p:cNvSpPr txBox="1"/>
          <p:nvPr/>
        </p:nvSpPr>
        <p:spPr>
          <a:xfrm>
            <a:off x="1431161" y="516167"/>
            <a:ext cx="9405003" cy="523220"/>
          </a:xfrm>
          <a:prstGeom prst="rect">
            <a:avLst/>
          </a:prstGeom>
          <a:noFill/>
        </p:spPr>
        <p:txBody>
          <a:bodyPr wrap="square">
            <a:spAutoFit/>
          </a:bodyPr>
          <a:lstStyle/>
          <a:p>
            <a:pPr algn="just"/>
            <a:r>
              <a:rPr lang="es-MX" sz="2800" b="1" dirty="0">
                <a:solidFill>
                  <a:srgbClr val="D53A32"/>
                </a:solidFill>
                <a:latin typeface="Calibri" panose="020F0502020204030204" pitchFamily="34" charset="0"/>
                <a:cs typeface="Calibri" panose="020F0502020204030204" pitchFamily="34" charset="0"/>
              </a:rPr>
              <a:t>Art. 9 del Código de los Niños y Adolescentes</a:t>
            </a:r>
            <a:endParaRPr lang="es-ES" sz="2800" b="1" dirty="0">
              <a:latin typeface="Calibri" panose="020F0502020204030204" pitchFamily="34" charset="0"/>
              <a:cs typeface="Calibri" panose="020F0502020204030204" pitchFamily="34" charset="0"/>
            </a:endParaRPr>
          </a:p>
        </p:txBody>
      </p:sp>
      <p:sp>
        <p:nvSpPr>
          <p:cNvPr id="4" name="Rectángulo 3"/>
          <p:cNvSpPr/>
          <p:nvPr/>
        </p:nvSpPr>
        <p:spPr>
          <a:xfrm>
            <a:off x="1" y="5959366"/>
            <a:ext cx="12192000" cy="898634"/>
          </a:xfrm>
          <a:prstGeom prst="rect">
            <a:avLst/>
          </a:prstGeom>
          <a:solidFill>
            <a:srgbClr val="22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074" name="Picture 2" descr="CENTRO DE DESARROLLO INTEGRAL FAMILIAR. (CEDINFA) - ppt descargar">
            <a:extLst>
              <a:ext uri="{FF2B5EF4-FFF2-40B4-BE49-F238E27FC236}">
                <a16:creationId xmlns:a16="http://schemas.microsoft.com/office/drawing/2014/main" xmlns="" id="{4FE15446-8FD1-97D7-A386-407139325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4" y="1962814"/>
            <a:ext cx="3497756" cy="271551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9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xmlns="" id="{8406C0C2-7C68-430E-A3D0-57E4FDBF115D}"/>
              </a:ext>
            </a:extLst>
          </p:cNvPr>
          <p:cNvSpPr/>
          <p:nvPr/>
        </p:nvSpPr>
        <p:spPr>
          <a:xfrm rot="-5400000">
            <a:off x="125095" y="730231"/>
            <a:ext cx="882625" cy="0"/>
          </a:xfrm>
          <a:prstGeom prst="line">
            <a:avLst/>
          </a:prstGeom>
          <a:ln w="123825" cap="rnd">
            <a:solidFill>
              <a:srgbClr val="E73C33"/>
            </a:solidFill>
            <a:prstDash val="solid"/>
            <a:headEnd type="none" w="sm" len="sm"/>
            <a:tailEnd type="none" w="sm" len="sm"/>
          </a:ln>
        </p:spPr>
      </p:sp>
      <p:sp>
        <p:nvSpPr>
          <p:cNvPr id="3" name="Rectángulo 2"/>
          <p:cNvSpPr/>
          <p:nvPr/>
        </p:nvSpPr>
        <p:spPr>
          <a:xfrm>
            <a:off x="821636" y="730232"/>
            <a:ext cx="11015993" cy="1938992"/>
          </a:xfrm>
          <a:prstGeom prst="rect">
            <a:avLst/>
          </a:prstGeom>
          <a:ln w="38100">
            <a:solidFill>
              <a:schemeClr val="tx1"/>
            </a:solidFill>
          </a:ln>
        </p:spPr>
        <p:txBody>
          <a:bodyPr wrap="square">
            <a:spAutoFit/>
          </a:bodyPr>
          <a:lstStyle/>
          <a:p>
            <a:pPr algn="just"/>
            <a:r>
              <a:rPr lang="es-ES" sz="2400" dirty="0">
                <a:effectLst/>
                <a:ea typeface="Calibri" panose="020F0502020204030204" pitchFamily="34" charset="0"/>
                <a:cs typeface="Arial" panose="020B0604020202020204" pitchFamily="34" charset="0"/>
              </a:rPr>
              <a:t>En este sentido la propuesta legislativa intenta mejorar y definir el derecho de los niños a escuchar y opinar, a tal efecto se propone m</a:t>
            </a:r>
            <a:r>
              <a:rPr lang="es-ES" sz="2400" dirty="0">
                <a:effectLst/>
                <a:ea typeface="Calibri" panose="020F0502020204030204" pitchFamily="34" charset="0"/>
                <a:cs typeface="Times New Roman" panose="02020603050405020304" pitchFamily="18" charset="0"/>
              </a:rPr>
              <a:t>odificar los artículos 9, 27, 28, 29, 30 Y 31 de la Ley 27337 al nuevo Código de los Niños y Adolescentes e incorporan los artículos 13-A, 31-A, 31-B, 31-C, 31-D, 31-E, 31-F, 31-G, 31-H, 31-I, 31-J, 31-K y 31-L a la Ley 27337 al nuevo Código de los Niños</a:t>
            </a:r>
            <a:r>
              <a:rPr lang="es-ES" sz="2000" dirty="0">
                <a:effectLst/>
                <a:ea typeface="Calibri" panose="020F0502020204030204" pitchFamily="34" charset="0"/>
                <a:cs typeface="Times New Roman" panose="02020603050405020304" pitchFamily="18" charset="0"/>
              </a:rPr>
              <a:t>.</a:t>
            </a:r>
            <a:endParaRPr lang="es-ES" sz="2000" dirty="0"/>
          </a:p>
        </p:txBody>
      </p:sp>
      <p:sp>
        <p:nvSpPr>
          <p:cNvPr id="12" name="CuadroTexto 11">
            <a:extLst>
              <a:ext uri="{FF2B5EF4-FFF2-40B4-BE49-F238E27FC236}">
                <a16:creationId xmlns:a16="http://schemas.microsoft.com/office/drawing/2014/main" xmlns="" id="{751FE6C7-3ADF-406B-BF59-CB0D7BEB0366}"/>
              </a:ext>
            </a:extLst>
          </p:cNvPr>
          <p:cNvSpPr txBox="1"/>
          <p:nvPr/>
        </p:nvSpPr>
        <p:spPr>
          <a:xfrm>
            <a:off x="821636" y="207012"/>
            <a:ext cx="9976866" cy="523220"/>
          </a:xfrm>
          <a:prstGeom prst="rect">
            <a:avLst/>
          </a:prstGeom>
          <a:noFill/>
        </p:spPr>
        <p:txBody>
          <a:bodyPr wrap="square">
            <a:spAutoFit/>
          </a:bodyPr>
          <a:lstStyle/>
          <a:p>
            <a:pPr algn="just"/>
            <a:r>
              <a:rPr lang="es-MX" sz="2800" b="1" dirty="0">
                <a:solidFill>
                  <a:srgbClr val="D53A32"/>
                </a:solidFill>
              </a:rPr>
              <a:t>PROPUESTA DE MODIFICACION</a:t>
            </a:r>
            <a:endParaRPr lang="es-ES" sz="2800" b="1" dirty="0"/>
          </a:p>
        </p:txBody>
      </p:sp>
      <p:sp>
        <p:nvSpPr>
          <p:cNvPr id="4" name="Rectángulo 3"/>
          <p:cNvSpPr/>
          <p:nvPr/>
        </p:nvSpPr>
        <p:spPr>
          <a:xfrm>
            <a:off x="1" y="5959366"/>
            <a:ext cx="12192000" cy="898634"/>
          </a:xfrm>
          <a:prstGeom prst="rect">
            <a:avLst/>
          </a:prstGeom>
          <a:solidFill>
            <a:srgbClr val="22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CuadroTexto 4">
            <a:extLst>
              <a:ext uri="{FF2B5EF4-FFF2-40B4-BE49-F238E27FC236}">
                <a16:creationId xmlns:a16="http://schemas.microsoft.com/office/drawing/2014/main" xmlns="" id="{2F0E83EA-119D-1208-9B3A-AB2E3D7B33F5}"/>
              </a:ext>
            </a:extLst>
          </p:cNvPr>
          <p:cNvSpPr txBox="1"/>
          <p:nvPr/>
        </p:nvSpPr>
        <p:spPr>
          <a:xfrm>
            <a:off x="1180214" y="2912230"/>
            <a:ext cx="10249786" cy="2308324"/>
          </a:xfrm>
          <a:prstGeom prst="rect">
            <a:avLst/>
          </a:prstGeom>
          <a:noFill/>
          <a:ln w="38100">
            <a:solidFill>
              <a:srgbClr val="FF0000"/>
            </a:solidFill>
          </a:ln>
        </p:spPr>
        <p:txBody>
          <a:bodyPr wrap="square">
            <a:spAutoFit/>
          </a:bodyPr>
          <a:lstStyle/>
          <a:p>
            <a:pPr marL="342900" indent="-342900" algn="just">
              <a:buFont typeface="Wingdings" panose="05000000000000000000" pitchFamily="2" charset="2"/>
              <a:buChar char="q"/>
            </a:pPr>
            <a:r>
              <a:rPr lang="es-ES" sz="2400" dirty="0">
                <a:effectLst/>
                <a:ea typeface="Calibri" panose="020F0502020204030204" pitchFamily="34" charset="0"/>
                <a:cs typeface="Times New Roman" panose="02020603050405020304" pitchFamily="18" charset="0"/>
              </a:rPr>
              <a:t>Como parte de las modificaciones se regula lo referente al derecho a la libertad de opinión y a ser escuchado, a efecto de eliminar la restricción existente en lo referente a que podrán tener derecho a escuchar y a que se tenga en cuenta sus opiniones en función de su edad y madurez.</a:t>
            </a:r>
            <a:endParaRPr lang="es-PE" sz="2400" dirty="0">
              <a:effectLs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q"/>
            </a:pPr>
            <a:r>
              <a:rPr lang="es-ES" sz="2400" dirty="0">
                <a:effectLst/>
                <a:ea typeface="Calibri" panose="020F0502020204030204" pitchFamily="34" charset="0"/>
                <a:cs typeface="Times New Roman" panose="02020603050405020304" pitchFamily="18" charset="0"/>
              </a:rPr>
              <a:t>Asimismo, se redefine el Sistema Nacional de Protección Especializada a la Niñez y Adolescencia</a:t>
            </a:r>
            <a:endParaRPr lang="es-PE" sz="2400" dirty="0"/>
          </a:p>
        </p:txBody>
      </p:sp>
    </p:spTree>
    <p:extLst>
      <p:ext uri="{BB962C8B-B14F-4D97-AF65-F5344CB8AC3E}">
        <p14:creationId xmlns:p14="http://schemas.microsoft.com/office/powerpoint/2010/main" val="283622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xmlns="" id="{8406C0C2-7C68-430E-A3D0-57E4FDBF115D}"/>
              </a:ext>
            </a:extLst>
          </p:cNvPr>
          <p:cNvSpPr/>
          <p:nvPr/>
        </p:nvSpPr>
        <p:spPr>
          <a:xfrm rot="-5400000">
            <a:off x="135729" y="648323"/>
            <a:ext cx="882625" cy="0"/>
          </a:xfrm>
          <a:prstGeom prst="line">
            <a:avLst/>
          </a:prstGeom>
          <a:ln w="123825" cap="rnd">
            <a:solidFill>
              <a:srgbClr val="E73C33"/>
            </a:solidFill>
            <a:prstDash val="solid"/>
            <a:headEnd type="none" w="sm" len="sm"/>
            <a:tailEnd type="none" w="sm" len="sm"/>
          </a:ln>
        </p:spPr>
      </p:sp>
      <p:sp>
        <p:nvSpPr>
          <p:cNvPr id="3" name="Rectángulo 2"/>
          <p:cNvSpPr/>
          <p:nvPr/>
        </p:nvSpPr>
        <p:spPr>
          <a:xfrm>
            <a:off x="712381" y="907721"/>
            <a:ext cx="5964866" cy="4693593"/>
          </a:xfrm>
          <a:prstGeom prst="rect">
            <a:avLst/>
          </a:prstGeom>
          <a:ln w="57150">
            <a:solidFill>
              <a:srgbClr val="3D2B29"/>
            </a:solidFill>
          </a:ln>
        </p:spPr>
        <p:txBody>
          <a:bodyPr wrap="square">
            <a:spAutoFit/>
          </a:bodyPr>
          <a:lstStyle/>
          <a:p>
            <a:pPr marL="342900" marR="190500" indent="-342900" algn="just">
              <a:buFont typeface="Wingdings" panose="05000000000000000000" pitchFamily="2" charset="2"/>
              <a:buChar char="q"/>
            </a:pPr>
            <a:r>
              <a:rPr lang="es-PE" sz="2300" dirty="0">
                <a:effectLst/>
                <a:ea typeface="Times New Roman" panose="02020603050405020304" pitchFamily="18" charset="0"/>
              </a:rPr>
              <a:t>El Artículo 28, define al Ministerio de la Mujer y Poblaciones Vulnerables como el ente rector que articula y orienta las acciones interinstitucionales del Sistema Nacional de Protección Especializada a la Niñez y Adolescencia. A tal efecto, el Artículo 29, regula las funciones de dicho ente rector, destacando entre ellas la de promover la participación activa de la niña, niño y adolescente en instituciones públicas y privadas que desarrollen programas, actividades, formulen normas legislativas y políticas públicas vinculadas a sus derechos.</a:t>
            </a:r>
            <a:endParaRPr lang="es-ES" sz="2400" dirty="0"/>
          </a:p>
        </p:txBody>
      </p:sp>
      <p:sp>
        <p:nvSpPr>
          <p:cNvPr id="12" name="CuadroTexto 11">
            <a:extLst>
              <a:ext uri="{FF2B5EF4-FFF2-40B4-BE49-F238E27FC236}">
                <a16:creationId xmlns:a16="http://schemas.microsoft.com/office/drawing/2014/main" xmlns="" id="{751FE6C7-3ADF-406B-BF59-CB0D7BEB0366}"/>
              </a:ext>
            </a:extLst>
          </p:cNvPr>
          <p:cNvSpPr txBox="1"/>
          <p:nvPr/>
        </p:nvSpPr>
        <p:spPr>
          <a:xfrm>
            <a:off x="853534" y="207011"/>
            <a:ext cx="6302178" cy="523220"/>
          </a:xfrm>
          <a:prstGeom prst="rect">
            <a:avLst/>
          </a:prstGeom>
          <a:noFill/>
        </p:spPr>
        <p:txBody>
          <a:bodyPr wrap="square">
            <a:spAutoFit/>
          </a:bodyPr>
          <a:lstStyle/>
          <a:p>
            <a:pPr algn="just"/>
            <a:r>
              <a:rPr lang="es-MX" sz="2800" b="1" dirty="0">
                <a:solidFill>
                  <a:srgbClr val="D53A32"/>
                </a:solidFill>
              </a:rPr>
              <a:t>MODIFICACIONES PROPUESTAS</a:t>
            </a:r>
            <a:endParaRPr lang="es-ES" sz="2800" b="1" dirty="0"/>
          </a:p>
        </p:txBody>
      </p:sp>
      <p:sp>
        <p:nvSpPr>
          <p:cNvPr id="4" name="Rectángulo 3"/>
          <p:cNvSpPr/>
          <p:nvPr/>
        </p:nvSpPr>
        <p:spPr>
          <a:xfrm>
            <a:off x="1" y="5959366"/>
            <a:ext cx="12192000" cy="898634"/>
          </a:xfrm>
          <a:prstGeom prst="rect">
            <a:avLst/>
          </a:prstGeom>
          <a:solidFill>
            <a:srgbClr val="22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ángulo 4">
            <a:extLst>
              <a:ext uri="{FF2B5EF4-FFF2-40B4-BE49-F238E27FC236}">
                <a16:creationId xmlns:a16="http://schemas.microsoft.com/office/drawing/2014/main" xmlns="" id="{1466039C-BD61-33EF-5452-5D6D7A6F79AB}"/>
              </a:ext>
            </a:extLst>
          </p:cNvPr>
          <p:cNvSpPr/>
          <p:nvPr/>
        </p:nvSpPr>
        <p:spPr>
          <a:xfrm>
            <a:off x="7028121" y="907721"/>
            <a:ext cx="4678310" cy="1862048"/>
          </a:xfrm>
          <a:prstGeom prst="rect">
            <a:avLst/>
          </a:prstGeom>
          <a:ln w="57150">
            <a:solidFill>
              <a:srgbClr val="C00000"/>
            </a:solidFill>
          </a:ln>
        </p:spPr>
        <p:txBody>
          <a:bodyPr wrap="square">
            <a:spAutoFit/>
          </a:bodyPr>
          <a:lstStyle/>
          <a:p>
            <a:pPr marL="342900" indent="-342900" algn="just">
              <a:buFont typeface="Wingdings" panose="05000000000000000000" pitchFamily="2" charset="2"/>
              <a:buChar char="q"/>
            </a:pPr>
            <a:r>
              <a:rPr lang="es-ES" sz="2300" dirty="0">
                <a:effectLst/>
                <a:ea typeface="Calibri" panose="020F0502020204030204" pitchFamily="34" charset="0"/>
                <a:cs typeface="Times New Roman" panose="02020603050405020304" pitchFamily="18" charset="0"/>
              </a:rPr>
              <a:t>El Artículo 30 establece las instancias del Sistema Nacional de Protección Especializada a la Niñez y Adolescencia, en el nivel regional y local.</a:t>
            </a:r>
            <a:endParaRPr lang="es-ES" sz="2300" dirty="0"/>
          </a:p>
        </p:txBody>
      </p:sp>
      <p:sp>
        <p:nvSpPr>
          <p:cNvPr id="7" name="Rectángulo 6">
            <a:extLst>
              <a:ext uri="{FF2B5EF4-FFF2-40B4-BE49-F238E27FC236}">
                <a16:creationId xmlns:a16="http://schemas.microsoft.com/office/drawing/2014/main" xmlns="" id="{50E0883F-41AD-B530-995E-F9E26698A0AE}"/>
              </a:ext>
            </a:extLst>
          </p:cNvPr>
          <p:cNvSpPr/>
          <p:nvPr/>
        </p:nvSpPr>
        <p:spPr>
          <a:xfrm>
            <a:off x="7028121" y="3264102"/>
            <a:ext cx="4678310" cy="2215991"/>
          </a:xfrm>
          <a:prstGeom prst="rect">
            <a:avLst/>
          </a:prstGeom>
          <a:ln w="57150">
            <a:solidFill>
              <a:srgbClr val="C00000"/>
            </a:solidFill>
          </a:ln>
        </p:spPr>
        <p:txBody>
          <a:bodyPr wrap="square">
            <a:spAutoFit/>
          </a:bodyPr>
          <a:lstStyle/>
          <a:p>
            <a:pPr marL="342900" indent="-342900" algn="just">
              <a:buFont typeface="Wingdings" panose="05000000000000000000" pitchFamily="2" charset="2"/>
              <a:buChar char="q"/>
            </a:pPr>
            <a:r>
              <a:rPr lang="es-ES" sz="2300" dirty="0">
                <a:effectLst/>
                <a:ea typeface="Calibri" panose="020F0502020204030204" pitchFamily="34" charset="0"/>
                <a:cs typeface="Times New Roman" panose="02020603050405020304" pitchFamily="18" charset="0"/>
              </a:rPr>
              <a:t>El Artículo 31 crea el Consejo Nacional de Protección a la Niñez y Adolescencia, el cual coadyuva a la implementación de las políticas públicas a favor de los derechos de las niñas, niños y adolescentes.</a:t>
            </a:r>
            <a:endParaRPr lang="es-PE" sz="2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50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xmlns="" id="{8406C0C2-7C68-430E-A3D0-57E4FDBF115D}"/>
              </a:ext>
            </a:extLst>
          </p:cNvPr>
          <p:cNvSpPr/>
          <p:nvPr/>
        </p:nvSpPr>
        <p:spPr>
          <a:xfrm rot="-5400000">
            <a:off x="125095" y="730231"/>
            <a:ext cx="882625" cy="0"/>
          </a:xfrm>
          <a:prstGeom prst="line">
            <a:avLst/>
          </a:prstGeom>
          <a:ln w="123825" cap="rnd">
            <a:solidFill>
              <a:srgbClr val="E73C33"/>
            </a:solidFill>
            <a:prstDash val="solid"/>
            <a:headEnd type="none" w="sm" len="sm"/>
            <a:tailEnd type="none" w="sm" len="sm"/>
          </a:ln>
        </p:spPr>
      </p:sp>
      <p:sp>
        <p:nvSpPr>
          <p:cNvPr id="3" name="Rectángulo 2"/>
          <p:cNvSpPr/>
          <p:nvPr/>
        </p:nvSpPr>
        <p:spPr>
          <a:xfrm>
            <a:off x="712380" y="907721"/>
            <a:ext cx="10994051" cy="1938992"/>
          </a:xfrm>
          <a:prstGeom prst="rect">
            <a:avLst/>
          </a:prstGeom>
          <a:ln w="57150">
            <a:solidFill>
              <a:srgbClr val="C00000"/>
            </a:solidFill>
          </a:ln>
        </p:spPr>
        <p:txBody>
          <a:bodyPr wrap="square">
            <a:spAutoFit/>
          </a:bodyPr>
          <a:lstStyle/>
          <a:p>
            <a:pPr marL="285750" indent="-285750" algn="just">
              <a:buFont typeface="Wingdings" panose="05000000000000000000" pitchFamily="2" charset="2"/>
              <a:buChar char="q"/>
            </a:pPr>
            <a:r>
              <a:rPr lang="es-ES" sz="2400" dirty="0">
                <a:effectLst/>
                <a:latin typeface="Calibri" panose="020F0502020204030204" pitchFamily="34" charset="0"/>
                <a:ea typeface="Calibri" panose="020F0502020204030204" pitchFamily="34" charset="0"/>
                <a:cs typeface="Calibri" panose="020F0502020204030204" pitchFamily="34" charset="0"/>
              </a:rPr>
              <a:t>Dentro de lo artículos a incorporarse se tiene el Artículo 13-A., el cual regula el Derecho a la participación de la niña, el niño y el adolescente en actividades realizadas en su familia, en la comunidad, en las instituciones educativas, sociales, y políticas, así como en los programas municipales, regionales y nacionales y en otros ámbitos que sean de su interés, con el fin de que ejerzan su vida democrática. </a:t>
            </a:r>
            <a:endParaRPr lang="es-PE"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xmlns="" id="{751FE6C7-3ADF-406B-BF59-CB0D7BEB0366}"/>
              </a:ext>
            </a:extLst>
          </p:cNvPr>
          <p:cNvSpPr txBox="1"/>
          <p:nvPr/>
        </p:nvSpPr>
        <p:spPr>
          <a:xfrm>
            <a:off x="821636" y="384501"/>
            <a:ext cx="6302178" cy="523220"/>
          </a:xfrm>
          <a:prstGeom prst="rect">
            <a:avLst/>
          </a:prstGeom>
          <a:noFill/>
        </p:spPr>
        <p:txBody>
          <a:bodyPr wrap="square">
            <a:spAutoFit/>
          </a:bodyPr>
          <a:lstStyle/>
          <a:p>
            <a:pPr algn="just"/>
            <a:r>
              <a:rPr lang="es-MX" sz="2800" b="1" dirty="0">
                <a:solidFill>
                  <a:srgbClr val="D53A32"/>
                </a:solidFill>
              </a:rPr>
              <a:t>MODIFICACIONES PROPUESTAS</a:t>
            </a:r>
            <a:endParaRPr lang="es-ES" sz="2800" b="1" dirty="0"/>
          </a:p>
        </p:txBody>
      </p:sp>
      <p:sp>
        <p:nvSpPr>
          <p:cNvPr id="4" name="Rectángulo 3"/>
          <p:cNvSpPr/>
          <p:nvPr/>
        </p:nvSpPr>
        <p:spPr>
          <a:xfrm>
            <a:off x="0" y="5959366"/>
            <a:ext cx="12192000" cy="898634"/>
          </a:xfrm>
          <a:prstGeom prst="rect">
            <a:avLst/>
          </a:prstGeom>
          <a:solidFill>
            <a:srgbClr val="22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ángulo 4">
            <a:extLst>
              <a:ext uri="{FF2B5EF4-FFF2-40B4-BE49-F238E27FC236}">
                <a16:creationId xmlns:a16="http://schemas.microsoft.com/office/drawing/2014/main" xmlns="" id="{69128DCD-3642-3238-4FE2-C147AFB9D762}"/>
              </a:ext>
            </a:extLst>
          </p:cNvPr>
          <p:cNvSpPr/>
          <p:nvPr/>
        </p:nvSpPr>
        <p:spPr>
          <a:xfrm>
            <a:off x="712378" y="3082320"/>
            <a:ext cx="10994051" cy="830997"/>
          </a:xfrm>
          <a:prstGeom prst="rect">
            <a:avLst/>
          </a:prstGeom>
          <a:ln w="57150">
            <a:solidFill>
              <a:schemeClr val="tx1"/>
            </a:solidFill>
          </a:ln>
        </p:spPr>
        <p:txBody>
          <a:bodyPr wrap="square">
            <a:spAutoFit/>
          </a:bodyPr>
          <a:lstStyle/>
          <a:p>
            <a:pPr marL="285750" indent="-285750" algn="just">
              <a:buFont typeface="Wingdings" panose="05000000000000000000" pitchFamily="2" charset="2"/>
              <a:buChar char="q"/>
            </a:pPr>
            <a:r>
              <a:rPr lang="es-ES" sz="2400" dirty="0">
                <a:effectLst/>
                <a:ea typeface="Calibri" panose="020F0502020204030204" pitchFamily="34" charset="0"/>
                <a:cs typeface="Times New Roman" panose="02020603050405020304" pitchFamily="18" charset="0"/>
              </a:rPr>
              <a:t>Asimismo el Artículo 31-A, establece lo referente a los miembros del Consejo Nacional de Protección Especializada a la Niñez y Adolescencia</a:t>
            </a:r>
            <a:endParaRPr lang="es-ES" sz="2400" dirty="0"/>
          </a:p>
        </p:txBody>
      </p:sp>
      <p:sp>
        <p:nvSpPr>
          <p:cNvPr id="8" name="CuadroTexto 7">
            <a:extLst>
              <a:ext uri="{FF2B5EF4-FFF2-40B4-BE49-F238E27FC236}">
                <a16:creationId xmlns:a16="http://schemas.microsoft.com/office/drawing/2014/main" xmlns="" id="{40485628-BC02-F453-9EFA-B60E1495A577}"/>
              </a:ext>
            </a:extLst>
          </p:cNvPr>
          <p:cNvSpPr txBox="1"/>
          <p:nvPr/>
        </p:nvSpPr>
        <p:spPr>
          <a:xfrm>
            <a:off x="712378" y="4133276"/>
            <a:ext cx="10994051" cy="1569660"/>
          </a:xfrm>
          <a:prstGeom prst="rect">
            <a:avLst/>
          </a:prstGeom>
          <a:noFill/>
          <a:ln w="57150">
            <a:solidFill>
              <a:srgbClr val="C00000"/>
            </a:solidFill>
          </a:ln>
        </p:spPr>
        <p:txBody>
          <a:bodyPr wrap="square">
            <a:spAutoFit/>
          </a:bodyPr>
          <a:lstStyle/>
          <a:p>
            <a:pPr marL="285750" indent="-285750" algn="just">
              <a:buFont typeface="Wingdings" panose="05000000000000000000" pitchFamily="2" charset="2"/>
              <a:buChar char="q"/>
            </a:pPr>
            <a:r>
              <a:rPr lang="es-ES" sz="2400" dirty="0">
                <a:effectLst/>
                <a:ea typeface="Calibri" panose="020F0502020204030204" pitchFamily="34" charset="0"/>
                <a:cs typeface="Times New Roman" panose="02020603050405020304" pitchFamily="18" charset="0"/>
              </a:rPr>
              <a:t>Finalmente, esta propuesta asegura que la opinión de los niños, niñas y adolescentes sean consideradas en las iniciativas legislativas, al momento de emitirse el dictamen correspondiente por las comisiones del Congreso, para ello se propone la modificación del Artículo 70 del Reglamento del Congreso</a:t>
            </a:r>
            <a:r>
              <a:rPr lang="es-ES" sz="1800" dirty="0">
                <a:effectLst/>
                <a:latin typeface="Trebuchet MS" panose="020B0603020202020204" pitchFamily="34" charset="0"/>
                <a:ea typeface="Calibri" panose="020F0502020204030204" pitchFamily="34" charset="0"/>
                <a:cs typeface="Times New Roman" panose="02020603050405020304" pitchFamily="18" charset="0"/>
              </a:rPr>
              <a:t>.</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1145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xmlns="" id="{8406C0C2-7C68-430E-A3D0-57E4FDBF115D}"/>
              </a:ext>
            </a:extLst>
          </p:cNvPr>
          <p:cNvSpPr/>
          <p:nvPr/>
        </p:nvSpPr>
        <p:spPr>
          <a:xfrm rot="-5400000">
            <a:off x="668436" y="915654"/>
            <a:ext cx="882625" cy="0"/>
          </a:xfrm>
          <a:prstGeom prst="line">
            <a:avLst/>
          </a:prstGeom>
          <a:ln w="123825" cap="rnd">
            <a:solidFill>
              <a:srgbClr val="E73C33"/>
            </a:solidFill>
            <a:prstDash val="solid"/>
            <a:headEnd type="none" w="sm" len="sm"/>
            <a:tailEnd type="none" w="sm" len="sm"/>
          </a:ln>
        </p:spPr>
      </p:sp>
      <p:sp>
        <p:nvSpPr>
          <p:cNvPr id="3" name="Rectángulo 2"/>
          <p:cNvSpPr/>
          <p:nvPr/>
        </p:nvSpPr>
        <p:spPr>
          <a:xfrm>
            <a:off x="4134678" y="1884347"/>
            <a:ext cx="7782464" cy="1764522"/>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es-ES" dirty="0">
                <a:latin typeface="Trebuchet MS" panose="020B0603020202020204" pitchFamily="34" charset="0"/>
                <a:ea typeface="Calibri" panose="020F0502020204030204" pitchFamily="34" charset="0"/>
                <a:cs typeface="Arial" panose="020B0604020202020204" pitchFamily="34" charset="0"/>
              </a:rPr>
              <a:t>N</a:t>
            </a:r>
            <a:r>
              <a:rPr lang="es-ES" sz="1800" dirty="0">
                <a:effectLst/>
                <a:latin typeface="Trebuchet MS" panose="020B0603020202020204" pitchFamily="34" charset="0"/>
                <a:ea typeface="Calibri" panose="020F0502020204030204" pitchFamily="34" charset="0"/>
                <a:cs typeface="Arial" panose="020B0604020202020204" pitchFamily="34" charset="0"/>
              </a:rPr>
              <a:t>o representa mayores gastos al Estado.</a:t>
            </a:r>
          </a:p>
          <a:p>
            <a:pPr marL="285750" indent="-285750" algn="just">
              <a:lnSpc>
                <a:spcPct val="107000"/>
              </a:lnSpc>
              <a:spcAft>
                <a:spcPts val="800"/>
              </a:spcAft>
              <a:buFont typeface="Wingdings" panose="05000000000000000000" pitchFamily="2" charset="2"/>
              <a:buChar char="q"/>
            </a:pPr>
            <a:r>
              <a:rPr lang="es-ES" dirty="0">
                <a:latin typeface="Trebuchet MS" panose="020B0603020202020204" pitchFamily="34" charset="0"/>
                <a:ea typeface="Calibri" panose="020F0502020204030204" pitchFamily="34" charset="0"/>
                <a:cs typeface="Arial" panose="020B0604020202020204" pitchFamily="34" charset="0"/>
              </a:rPr>
              <a:t>P</a:t>
            </a:r>
            <a:r>
              <a:rPr lang="es-ES" sz="1800" dirty="0">
                <a:effectLst/>
                <a:latin typeface="Trebuchet MS" panose="020B0603020202020204" pitchFamily="34" charset="0"/>
                <a:ea typeface="Calibri" panose="020F0502020204030204" pitchFamily="34" charset="0"/>
                <a:cs typeface="Arial" panose="020B0604020202020204" pitchFamily="34" charset="0"/>
              </a:rPr>
              <a:t>romueve fortalecer el derecho de los niños, niñas y adolescentes a ser escuchados y opinar, </a:t>
            </a:r>
          </a:p>
          <a:p>
            <a:pPr marL="285750" indent="-285750" algn="just">
              <a:lnSpc>
                <a:spcPct val="107000"/>
              </a:lnSpc>
              <a:spcAft>
                <a:spcPts val="800"/>
              </a:spcAft>
              <a:buFont typeface="Wingdings" panose="05000000000000000000" pitchFamily="2" charset="2"/>
              <a:buChar char="q"/>
            </a:pPr>
            <a:r>
              <a:rPr lang="es-ES" dirty="0">
                <a:latin typeface="Trebuchet MS" panose="020B0603020202020204" pitchFamily="34" charset="0"/>
                <a:ea typeface="Calibri" panose="020F0502020204030204" pitchFamily="34" charset="0"/>
                <a:cs typeface="Arial" panose="020B0604020202020204" pitchFamily="34" charset="0"/>
              </a:rPr>
              <a:t>D</a:t>
            </a:r>
            <a:r>
              <a:rPr lang="es-ES" sz="1800" dirty="0">
                <a:effectLst/>
                <a:latin typeface="Trebuchet MS" panose="020B0603020202020204" pitchFamily="34" charset="0"/>
                <a:ea typeface="Calibri" panose="020F0502020204030204" pitchFamily="34" charset="0"/>
                <a:cs typeface="Arial" panose="020B0604020202020204" pitchFamily="34" charset="0"/>
              </a:rPr>
              <a:t>efine la labor de cada instancia del gobierno a nivel nacional, local y regional.</a:t>
            </a:r>
            <a:endParaRPr lang="es-ES" sz="2800" dirty="0"/>
          </a:p>
        </p:txBody>
      </p:sp>
      <p:sp>
        <p:nvSpPr>
          <p:cNvPr id="12" name="CuadroTexto 11">
            <a:extLst>
              <a:ext uri="{FF2B5EF4-FFF2-40B4-BE49-F238E27FC236}">
                <a16:creationId xmlns:a16="http://schemas.microsoft.com/office/drawing/2014/main" xmlns="" id="{751FE6C7-3ADF-406B-BF59-CB0D7BEB0366}"/>
              </a:ext>
            </a:extLst>
          </p:cNvPr>
          <p:cNvSpPr txBox="1"/>
          <p:nvPr/>
        </p:nvSpPr>
        <p:spPr>
          <a:xfrm>
            <a:off x="1272210" y="565695"/>
            <a:ext cx="9976866" cy="523220"/>
          </a:xfrm>
          <a:prstGeom prst="rect">
            <a:avLst/>
          </a:prstGeom>
          <a:noFill/>
        </p:spPr>
        <p:txBody>
          <a:bodyPr wrap="square">
            <a:spAutoFit/>
          </a:bodyPr>
          <a:lstStyle/>
          <a:p>
            <a:pPr algn="just"/>
            <a:r>
              <a:rPr lang="es-MX" sz="2800" b="1" dirty="0">
                <a:solidFill>
                  <a:srgbClr val="D53A32"/>
                </a:solidFill>
              </a:rPr>
              <a:t>BENEFICIOS DE LA INICIATIVA LEGISLATIVA</a:t>
            </a:r>
            <a:endParaRPr lang="es-ES" sz="2800" b="1" dirty="0"/>
          </a:p>
        </p:txBody>
      </p:sp>
      <p:sp>
        <p:nvSpPr>
          <p:cNvPr id="4" name="Rectángulo 3"/>
          <p:cNvSpPr/>
          <p:nvPr/>
        </p:nvSpPr>
        <p:spPr>
          <a:xfrm>
            <a:off x="1" y="5959366"/>
            <a:ext cx="12192000" cy="898634"/>
          </a:xfrm>
          <a:prstGeom prst="rect">
            <a:avLst/>
          </a:prstGeom>
          <a:solidFill>
            <a:srgbClr val="222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4098" name="Picture 2" descr="Dos niños lindos escuchando música juntos | Vector Premium">
            <a:extLst>
              <a:ext uri="{FF2B5EF4-FFF2-40B4-BE49-F238E27FC236}">
                <a16:creationId xmlns:a16="http://schemas.microsoft.com/office/drawing/2014/main" xmlns="" id="{C712112E-3D74-9F5F-3E02-BA3153765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44" y="1918629"/>
            <a:ext cx="2985365" cy="2985365"/>
          </a:xfrm>
          <a:prstGeom prst="rect">
            <a:avLst/>
          </a:prstGeom>
          <a:noFill/>
          <a:ln w="57150">
            <a:solidFill>
              <a:srgbClr val="D53A3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101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5018</TotalTime>
  <Words>850</Words>
  <Application>Microsoft Office PowerPoint</Application>
  <PresentationFormat>Panorámica</PresentationFormat>
  <Paragraphs>40</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Calibri</vt:lpstr>
      <vt:lpstr>Calibri Light</vt:lpstr>
      <vt:lpstr>Merriweather Light</vt:lpstr>
      <vt:lpstr>Times New Roman</vt:lpstr>
      <vt:lpstr>Trebuchet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bere lu</dc:creator>
  <cp:lastModifiedBy>Koning Furlong Soto</cp:lastModifiedBy>
  <cp:revision>185</cp:revision>
  <cp:lastPrinted>2022-09-14T15:18:49Z</cp:lastPrinted>
  <dcterms:created xsi:type="dcterms:W3CDTF">2021-05-19T02:56:51Z</dcterms:created>
  <dcterms:modified xsi:type="dcterms:W3CDTF">2022-09-29T15:36:26Z</dcterms:modified>
</cp:coreProperties>
</file>